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7" r:id="rId3"/>
    <p:sldId id="268" r:id="rId4"/>
    <p:sldId id="267" r:id="rId5"/>
    <p:sldId id="269" r:id="rId6"/>
    <p:sldId id="263" r:id="rId7"/>
    <p:sldId id="271" r:id="rId8"/>
    <p:sldId id="266" r:id="rId9"/>
    <p:sldId id="272" r:id="rId10"/>
    <p:sldId id="270" r:id="rId11"/>
    <p:sldId id="265" r:id="rId1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70B89FB-FDA4-4D58-A442-432973C7EB2C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6A55D8B-7092-401F-AC7B-1644216F66CB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4150562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59E0D-C785-4824-9C67-0DA6AF4869CC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2C421-2877-482E-A311-800185578C0A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29728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05215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273604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96769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72977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2306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76721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67232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03056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68812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12821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79939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C7B12-6308-4827-93F1-9B6A6511A813}" type="datetimeFigureOut">
              <a:rPr lang="en-PH" smtClean="0"/>
              <a:pPr/>
              <a:t>11/30/2016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4462C-7423-403E-AC42-5B4AA164DA7C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24670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59175"/>
            <a:ext cx="7772400" cy="1470025"/>
          </a:xfrm>
        </p:spPr>
        <p:txBody>
          <a:bodyPr/>
          <a:lstStyle/>
          <a:p>
            <a:r>
              <a:rPr lang="en-PH" dirty="0" smtClean="0"/>
              <a:t>2016 Progress Report</a:t>
            </a: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52997"/>
            <a:ext cx="2286000" cy="227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2498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143000"/>
          </a:xfrm>
        </p:spPr>
        <p:txBody>
          <a:bodyPr>
            <a:noAutofit/>
          </a:bodyPr>
          <a:lstStyle/>
          <a:p>
            <a:pPr algn="l"/>
            <a:r>
              <a:rPr lang="en-PH" sz="2800" dirty="0" smtClean="0"/>
              <a:t>Objective </a:t>
            </a:r>
            <a:r>
              <a:rPr lang="en-PH" sz="2800" dirty="0"/>
              <a:t>4: To improve partnership with other key organizations.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4969723"/>
              </p:ext>
            </p:extLst>
          </p:nvPr>
        </p:nvGraphicFramePr>
        <p:xfrm>
          <a:off x="457200" y="2209800"/>
          <a:ext cx="822960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85800"/>
                <a:gridCol w="7543800"/>
              </a:tblGrid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4.1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Actively collaborate with RCRC+ in the HIV response at regional and country level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4.2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Engage the partnership with PL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HIV locally and regionally.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4.3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Active involvement between ERNA and ART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4.4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Identify and improve collaboration with other key stakeholders (country and regional, international levels)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4.5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Collaborate with youth and volunteers  clubs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65404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PH" dirty="0" smtClean="0"/>
              <a:t>Key Accomplishment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H" dirty="0" smtClean="0"/>
              <a:t> - Reestablished working relationship with Federation</a:t>
            </a:r>
          </a:p>
          <a:p>
            <a:pPr marL="0" indent="0">
              <a:buNone/>
            </a:pPr>
            <a:r>
              <a:rPr lang="en-PH" dirty="0" smtClean="0"/>
              <a:t>- </a:t>
            </a:r>
            <a:r>
              <a:rPr lang="en-PH" dirty="0" smtClean="0"/>
              <a:t>  Renewed commitment </a:t>
            </a:r>
            <a:r>
              <a:rPr lang="en-PH" smtClean="0"/>
              <a:t>from members</a:t>
            </a: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15809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H" sz="4000" b="1" dirty="0" smtClean="0"/>
              <a:t>Goal</a:t>
            </a:r>
          </a:p>
          <a:p>
            <a:pPr marL="0" indent="0">
              <a:buNone/>
            </a:pPr>
            <a:endParaRPr lang="en-PH" dirty="0"/>
          </a:p>
          <a:p>
            <a:pPr marL="0" indent="0" algn="just">
              <a:buNone/>
            </a:pPr>
            <a:r>
              <a:rPr lang="en-PH" dirty="0" smtClean="0"/>
              <a:t>Provide </a:t>
            </a:r>
            <a:r>
              <a:rPr lang="en-PH" dirty="0"/>
              <a:t>clear direction for the ART, in accordance with the IFRC’s strategy 2020, in the purpose of contributing to the achieving the getting to zero </a:t>
            </a:r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352302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143000"/>
          </a:xfrm>
        </p:spPr>
        <p:txBody>
          <a:bodyPr>
            <a:noAutofit/>
          </a:bodyPr>
          <a:lstStyle/>
          <a:p>
            <a:pPr algn="l"/>
            <a:r>
              <a:rPr lang="en-PH" sz="2800" dirty="0"/>
              <a:t>Objective 1: To ensure active participation of NS members in the fight against HIV and AIDS epidemic through improving advocacy among leadership of its members.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2252507"/>
              </p:ext>
            </p:extLst>
          </p:nvPr>
        </p:nvGraphicFramePr>
        <p:xfrm>
          <a:off x="494071" y="2133600"/>
          <a:ext cx="8229600" cy="32918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9600"/>
                <a:gridCol w="7620000"/>
              </a:tblGrid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1.1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AMT meets NS’s SG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1.2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Formal letters from ART chair to NS’s SG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1.3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Attend the leadership forum [SG forum]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1.4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Meeting reports to all NS’s SG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1.5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Communication with ART members from ART Secretariat (email, fax and phone)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1.6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Support from NS’s members to the ART’s events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1.7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Support member NS to do advocacy strategy for new interventions. e.g. IDU, prison, trafficking victims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158093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PH" dirty="0" smtClean="0"/>
              <a:t>Key Accomplishment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PH" dirty="0" smtClean="0"/>
              <a:t>Early of 2016, PRC SG sent our letters of communication to SG of new role of PRC as ART Chair</a:t>
            </a:r>
          </a:p>
          <a:p>
            <a:pPr>
              <a:buFontTx/>
              <a:buChar char="-"/>
            </a:pPr>
            <a:r>
              <a:rPr lang="en-PH" dirty="0" smtClean="0"/>
              <a:t>Shared to NSs SG the 2015 Meeting Report held in Manila</a:t>
            </a:r>
          </a:p>
          <a:p>
            <a:pPr>
              <a:buFontTx/>
              <a:buChar char="-"/>
            </a:pPr>
            <a:r>
              <a:rPr lang="en-PH" dirty="0" smtClean="0"/>
              <a:t>Email Bulletins (Updates) was sent out to ART Members</a:t>
            </a: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158093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143000"/>
          </a:xfrm>
        </p:spPr>
        <p:txBody>
          <a:bodyPr>
            <a:noAutofit/>
          </a:bodyPr>
          <a:lstStyle/>
          <a:p>
            <a:pPr algn="l"/>
            <a:r>
              <a:rPr lang="en-PH" sz="2800" dirty="0" smtClean="0"/>
              <a:t>Objective </a:t>
            </a:r>
            <a:r>
              <a:rPr lang="en-PH" sz="2800" dirty="0"/>
              <a:t>2: To ensure the quality of the HIV programming through mutual technical support and capacity building, including harm reduction, mobile population, TB and malaria.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8138853"/>
              </p:ext>
            </p:extLst>
          </p:nvPr>
        </p:nvGraphicFramePr>
        <p:xfrm>
          <a:off x="476865" y="2057400"/>
          <a:ext cx="8229600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8200"/>
                <a:gridCol w="7391400"/>
              </a:tblGrid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2.1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Evaluation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of the network and mapping out the expertise within the network  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 2.2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Mapping out member’s HIV program areas and expertise  and regular updating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2.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3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Mobilize technical support within ART members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2.4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Sharing and encouraging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 mobile population health intervention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program within the countries and the region and with IOM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2.5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Gender sensitivity included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2.6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Improve M&amp;E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2.7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Promote Community based service delivery model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353345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PH" dirty="0" smtClean="0"/>
              <a:t>Key Accomplishment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PH" dirty="0" smtClean="0"/>
              <a:t>Drafted </a:t>
            </a:r>
            <a:r>
              <a:rPr lang="en-PH" dirty="0"/>
              <a:t>K</a:t>
            </a:r>
            <a:r>
              <a:rPr lang="en-PH" dirty="0" smtClean="0"/>
              <a:t>ey Areas for Evaluation for the Network</a:t>
            </a:r>
          </a:p>
          <a:p>
            <a:pPr>
              <a:buFontTx/>
              <a:buChar char="-"/>
            </a:pPr>
            <a:r>
              <a:rPr lang="en-PH" dirty="0" smtClean="0"/>
              <a:t>Community Service Model included in the key topics of 2016 meeting</a:t>
            </a: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158093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143000"/>
          </a:xfrm>
        </p:spPr>
        <p:txBody>
          <a:bodyPr>
            <a:noAutofit/>
          </a:bodyPr>
          <a:lstStyle/>
          <a:p>
            <a:pPr algn="l"/>
            <a:r>
              <a:rPr lang="en-PH" sz="2800" dirty="0" smtClean="0"/>
              <a:t>Objective </a:t>
            </a:r>
            <a:r>
              <a:rPr lang="en-PH" sz="2800" dirty="0"/>
              <a:t>3: To ensure the meaningful network as a sharing forum and a learning center through improving ART website administration and information sharing.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9863169"/>
              </p:ext>
            </p:extLst>
          </p:nvPr>
        </p:nvGraphicFramePr>
        <p:xfrm>
          <a:off x="464574" y="1981200"/>
          <a:ext cx="8229600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62000"/>
                <a:gridCol w="7467600"/>
              </a:tblGrid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3.1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Conduct regular annual meetings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3.2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Conduct regular bi-annual  face-to-face AMT meetings 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3.3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Conduct regular quarterly AMT meetings via Skype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3.4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Submission of ART’s annual progress report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Calibri"/>
                        </a:rPr>
                        <a:t> shared among members , IFRC, stakeholders and observers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 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3.5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Promotion of ART’s activities via International conferences/meetings and website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3.6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Conduct event campaigns (WAD, Candle light day)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3.7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Active participation in ICAAP and IAC (abstracts and attendance) abstract writing guidelines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3.8</a:t>
                      </a:r>
                      <a:endParaRPr lang="en-PH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ヒラギノ角ゴ Pro W3"/>
                          <a:cs typeface="Calibri"/>
                        </a:rPr>
                        <a:t>Production of IEC materials, case study and best practice</a:t>
                      </a:r>
                      <a:endParaRPr lang="en-PH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  <a:cs typeface="Angsana New"/>
                      </a:endParaRPr>
                    </a:p>
                  </a:txBody>
                  <a:tcPr marL="54813" marR="54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65404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PH" dirty="0" smtClean="0"/>
              <a:t>Key Accomplishment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PH" dirty="0" smtClean="0"/>
              <a:t>2016 Annual Meeting in Jakarta, Indonesia</a:t>
            </a:r>
          </a:p>
          <a:p>
            <a:pPr>
              <a:buFontTx/>
              <a:buChar char="-"/>
            </a:pPr>
            <a:r>
              <a:rPr lang="en-PH" dirty="0" smtClean="0"/>
              <a:t>2 AMT meetings conducted (Japan, Cambodia)</a:t>
            </a:r>
          </a:p>
          <a:p>
            <a:pPr>
              <a:buFontTx/>
              <a:buChar char="-"/>
            </a:pPr>
            <a:r>
              <a:rPr lang="en-PH" dirty="0" smtClean="0"/>
              <a:t>ART Members attended ICAAP &amp; IAC</a:t>
            </a: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1580931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r>
              <a:rPr lang="en-PH" dirty="0" smtClean="0"/>
              <a:t>Key Accomplishment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H" dirty="0" smtClean="0"/>
              <a:t>Manila Declaration</a:t>
            </a:r>
          </a:p>
          <a:p>
            <a:pPr>
              <a:buFontTx/>
              <a:buChar char="-"/>
            </a:pPr>
            <a:r>
              <a:rPr lang="en-PH" dirty="0"/>
              <a:t>Agreed in Manila during the 27th ART Annual Meeting, this highlights our commitment in developing the network and supporting member National Societies to promote HIV/AIDS program through fostering partnerships and integration with other health sectors and advocacy at different levels. </a:t>
            </a:r>
          </a:p>
          <a:p>
            <a:pPr>
              <a:buFontTx/>
              <a:buChar char="-"/>
            </a:pPr>
            <a:endParaRPr lang="en-PH" dirty="0"/>
          </a:p>
        </p:txBody>
      </p:sp>
      <p:pic>
        <p:nvPicPr>
          <p:cNvPr id="4" name="Picture 2" descr="logo no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271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484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28</a:t>
            </a:r>
            <a:r>
              <a:rPr lang="en-PH" sz="1600" baseline="30000" dirty="0" smtClean="0"/>
              <a:t>th</a:t>
            </a:r>
            <a:r>
              <a:rPr lang="en-PH" sz="1600" dirty="0" smtClean="0"/>
              <a:t> Annual Meeting                                                                                                         Jakarta, Indonesia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xmlns="" val="3067280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612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2016 Progress Report</vt:lpstr>
      <vt:lpstr>Slide 2</vt:lpstr>
      <vt:lpstr>Objective 1: To ensure active participation of NS members in the fight against HIV and AIDS epidemic through improving advocacy among leadership of its members.</vt:lpstr>
      <vt:lpstr>Key Accomplishment</vt:lpstr>
      <vt:lpstr>Objective 2: To ensure the quality of the HIV programming through mutual technical support and capacity building, including harm reduction, mobile population, TB and malaria.</vt:lpstr>
      <vt:lpstr>Key Accomplishment</vt:lpstr>
      <vt:lpstr>Objective 3: To ensure the meaningful network as a sharing forum and a learning center through improving ART website administration and information sharing.</vt:lpstr>
      <vt:lpstr>Key Accomplishment</vt:lpstr>
      <vt:lpstr>Key Accomplishment</vt:lpstr>
      <vt:lpstr>Objective 4: To improve partnership with other key organizations.</vt:lpstr>
      <vt:lpstr>Key Accomplishment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Alvin Abrigo</dc:creator>
  <cp:lastModifiedBy>HS Manager</cp:lastModifiedBy>
  <cp:revision>23</cp:revision>
  <cp:lastPrinted>2015-09-07T17:51:00Z</cp:lastPrinted>
  <dcterms:created xsi:type="dcterms:W3CDTF">2015-09-02T03:30:59Z</dcterms:created>
  <dcterms:modified xsi:type="dcterms:W3CDTF">2016-11-30T02:19:36Z</dcterms:modified>
</cp:coreProperties>
</file>