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83" r:id="rId2"/>
    <p:sldId id="312" r:id="rId3"/>
    <p:sldId id="314" r:id="rId4"/>
    <p:sldId id="315" r:id="rId5"/>
    <p:sldId id="316" r:id="rId6"/>
    <p:sldId id="322" r:id="rId7"/>
    <p:sldId id="319" r:id="rId8"/>
    <p:sldId id="327" r:id="rId9"/>
    <p:sldId id="339" r:id="rId10"/>
    <p:sldId id="325" r:id="rId11"/>
    <p:sldId id="335" r:id="rId12"/>
    <p:sldId id="336" r:id="rId13"/>
    <p:sldId id="337" r:id="rId14"/>
    <p:sldId id="338" r:id="rId15"/>
    <p:sldId id="329" r:id="rId16"/>
    <p:sldId id="330" r:id="rId17"/>
    <p:sldId id="331" r:id="rId18"/>
    <p:sldId id="332" r:id="rId19"/>
    <p:sldId id="333" r:id="rId20"/>
    <p:sldId id="334" r:id="rId21"/>
    <p:sldId id="340" r:id="rId22"/>
    <p:sldId id="290" r:id="rId23"/>
  </p:sldIdLst>
  <p:sldSz cx="9144000" cy="6858000" type="screen4x3"/>
  <p:notesSz cx="6797675" cy="9872663"/>
  <p:defaultTextStyle>
    <a:defPPr>
      <a:defRPr lang="en-GB"/>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CC33"/>
    <a:srgbClr val="541818"/>
    <a:srgbClr val="CF1C21"/>
    <a:srgbClr val="8B4907"/>
    <a:srgbClr val="5C4F46"/>
    <a:srgbClr val="66584E"/>
    <a:srgbClr val="E8C7B0"/>
    <a:srgbClr val="F4D1B9"/>
    <a:srgbClr val="B9BFC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667" autoAdjust="0"/>
    <p:restoredTop sz="96625" autoAdjust="0"/>
  </p:normalViewPr>
  <p:slideViewPr>
    <p:cSldViewPr>
      <p:cViewPr varScale="1">
        <p:scale>
          <a:sx n="68" d="100"/>
          <a:sy n="68" d="100"/>
        </p:scale>
        <p:origin x="1482"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683A8BA-2CB8-482A-B62D-7535DA9C3385}" type="doc">
      <dgm:prSet loTypeId="urn:microsoft.com/office/officeart/2005/8/layout/hProcess3" loCatId="process" qsTypeId="urn:microsoft.com/office/officeart/2005/8/quickstyle/simple1" qsCatId="simple" csTypeId="urn:microsoft.com/office/officeart/2005/8/colors/accent1_2" csCatId="accent1" phldr="1"/>
      <dgm:spPr/>
    </dgm:pt>
    <dgm:pt modelId="{D06B5148-4B90-471E-A46B-FE226A1A89EC}">
      <dgm:prSet phldrT="[Text]"/>
      <dgm:spPr/>
      <dgm:t>
        <a:bodyPr/>
        <a:lstStyle/>
        <a:p>
          <a:r>
            <a:rPr lang="en-GB" b="1" dirty="0"/>
            <a:t>Resources</a:t>
          </a:r>
        </a:p>
      </dgm:t>
    </dgm:pt>
    <dgm:pt modelId="{7F0EEEB9-A762-4718-9A21-280DF625C62A}" type="parTrans" cxnId="{4BDB6BD6-7B6A-49C7-9BFD-3311767E9E5B}">
      <dgm:prSet/>
      <dgm:spPr/>
      <dgm:t>
        <a:bodyPr/>
        <a:lstStyle/>
        <a:p>
          <a:endParaRPr lang="en-GB"/>
        </a:p>
      </dgm:t>
    </dgm:pt>
    <dgm:pt modelId="{EB8049CD-5B8A-445C-B0CE-30C8985463D7}" type="sibTrans" cxnId="{4BDB6BD6-7B6A-49C7-9BFD-3311767E9E5B}">
      <dgm:prSet/>
      <dgm:spPr/>
      <dgm:t>
        <a:bodyPr/>
        <a:lstStyle/>
        <a:p>
          <a:endParaRPr lang="en-GB"/>
        </a:p>
      </dgm:t>
    </dgm:pt>
    <dgm:pt modelId="{F1C4EE24-B2AF-4F7C-8EC1-286928C81ABC}">
      <dgm:prSet phldrT="[Text]"/>
      <dgm:spPr/>
      <dgm:t>
        <a:bodyPr/>
        <a:lstStyle/>
        <a:p>
          <a:r>
            <a:rPr lang="en-GB" b="1" dirty="0"/>
            <a:t>Activities</a:t>
          </a:r>
        </a:p>
      </dgm:t>
    </dgm:pt>
    <dgm:pt modelId="{893E7A99-43D5-4E04-B66C-F8968C8C016F}" type="parTrans" cxnId="{A12149C6-BBB7-4879-87B1-7BF9B2683944}">
      <dgm:prSet/>
      <dgm:spPr/>
      <dgm:t>
        <a:bodyPr/>
        <a:lstStyle/>
        <a:p>
          <a:endParaRPr lang="en-GB"/>
        </a:p>
      </dgm:t>
    </dgm:pt>
    <dgm:pt modelId="{D5CA8FF2-1314-43CE-9D59-F02FDCF20A9D}" type="sibTrans" cxnId="{A12149C6-BBB7-4879-87B1-7BF9B2683944}">
      <dgm:prSet/>
      <dgm:spPr/>
      <dgm:t>
        <a:bodyPr/>
        <a:lstStyle/>
        <a:p>
          <a:endParaRPr lang="en-GB"/>
        </a:p>
      </dgm:t>
    </dgm:pt>
    <dgm:pt modelId="{9B331E9E-5081-4361-8EF2-58E0A6FC5BAF}">
      <dgm:prSet phldrT="[Text]"/>
      <dgm:spPr/>
      <dgm:t>
        <a:bodyPr/>
        <a:lstStyle/>
        <a:p>
          <a:r>
            <a:rPr lang="en-GB" b="1" dirty="0"/>
            <a:t>Services</a:t>
          </a:r>
        </a:p>
      </dgm:t>
    </dgm:pt>
    <dgm:pt modelId="{44A771A0-495C-4D73-8DE6-68955FA8C153}" type="parTrans" cxnId="{BFF52F8B-8912-4763-B890-7E7B3B510EA9}">
      <dgm:prSet/>
      <dgm:spPr/>
      <dgm:t>
        <a:bodyPr/>
        <a:lstStyle/>
        <a:p>
          <a:endParaRPr lang="en-GB"/>
        </a:p>
      </dgm:t>
    </dgm:pt>
    <dgm:pt modelId="{8521D03F-A835-4151-BBFF-C6F776C7C916}" type="sibTrans" cxnId="{BFF52F8B-8912-4763-B890-7E7B3B510EA9}">
      <dgm:prSet/>
      <dgm:spPr/>
      <dgm:t>
        <a:bodyPr/>
        <a:lstStyle/>
        <a:p>
          <a:endParaRPr lang="en-GB"/>
        </a:p>
      </dgm:t>
    </dgm:pt>
    <dgm:pt modelId="{979F7665-929D-4C88-A68E-C6F1F146E583}" type="pres">
      <dgm:prSet presAssocID="{8683A8BA-2CB8-482A-B62D-7535DA9C3385}" presName="Name0" presStyleCnt="0">
        <dgm:presLayoutVars>
          <dgm:dir/>
          <dgm:animLvl val="lvl"/>
          <dgm:resizeHandles val="exact"/>
        </dgm:presLayoutVars>
      </dgm:prSet>
      <dgm:spPr/>
    </dgm:pt>
    <dgm:pt modelId="{62334FAA-DB69-4B1E-80FE-5CEA74D3BE95}" type="pres">
      <dgm:prSet presAssocID="{8683A8BA-2CB8-482A-B62D-7535DA9C3385}" presName="dummy" presStyleCnt="0"/>
      <dgm:spPr/>
    </dgm:pt>
    <dgm:pt modelId="{8302C181-611D-41CD-901E-9E15646FB37F}" type="pres">
      <dgm:prSet presAssocID="{8683A8BA-2CB8-482A-B62D-7535DA9C3385}" presName="linH" presStyleCnt="0"/>
      <dgm:spPr/>
    </dgm:pt>
    <dgm:pt modelId="{37907DF9-7E7F-4809-8375-A71EA55E5DE3}" type="pres">
      <dgm:prSet presAssocID="{8683A8BA-2CB8-482A-B62D-7535DA9C3385}" presName="padding1" presStyleCnt="0"/>
      <dgm:spPr/>
    </dgm:pt>
    <dgm:pt modelId="{D6801C35-6687-48B0-A638-47BC0BC007E1}" type="pres">
      <dgm:prSet presAssocID="{D06B5148-4B90-471E-A46B-FE226A1A89EC}" presName="linV" presStyleCnt="0"/>
      <dgm:spPr/>
    </dgm:pt>
    <dgm:pt modelId="{E04CAE8B-5E18-4282-BE08-AFEABFE323F8}" type="pres">
      <dgm:prSet presAssocID="{D06B5148-4B90-471E-A46B-FE226A1A89EC}" presName="spVertical1" presStyleCnt="0"/>
      <dgm:spPr/>
    </dgm:pt>
    <dgm:pt modelId="{0FD6F728-595C-43D6-8AB0-46CC89777665}" type="pres">
      <dgm:prSet presAssocID="{D06B5148-4B90-471E-A46B-FE226A1A89EC}" presName="parTx" presStyleLbl="revTx" presStyleIdx="0" presStyleCnt="3">
        <dgm:presLayoutVars>
          <dgm:chMax val="0"/>
          <dgm:chPref val="0"/>
          <dgm:bulletEnabled val="1"/>
        </dgm:presLayoutVars>
      </dgm:prSet>
      <dgm:spPr/>
    </dgm:pt>
    <dgm:pt modelId="{098B881C-AC4A-4A33-BBE0-3C9B5EC3547C}" type="pres">
      <dgm:prSet presAssocID="{D06B5148-4B90-471E-A46B-FE226A1A89EC}" presName="spVertical2" presStyleCnt="0"/>
      <dgm:spPr/>
    </dgm:pt>
    <dgm:pt modelId="{6F528058-FF58-4147-883F-D816F313777F}" type="pres">
      <dgm:prSet presAssocID="{D06B5148-4B90-471E-A46B-FE226A1A89EC}" presName="spVertical3" presStyleCnt="0"/>
      <dgm:spPr/>
    </dgm:pt>
    <dgm:pt modelId="{69EFA2A2-1E26-4726-83C4-51EA72FC1B81}" type="pres">
      <dgm:prSet presAssocID="{EB8049CD-5B8A-445C-B0CE-30C8985463D7}" presName="space" presStyleCnt="0"/>
      <dgm:spPr/>
    </dgm:pt>
    <dgm:pt modelId="{027222B5-28AA-41B8-A0BA-DEF65F87F831}" type="pres">
      <dgm:prSet presAssocID="{F1C4EE24-B2AF-4F7C-8EC1-286928C81ABC}" presName="linV" presStyleCnt="0"/>
      <dgm:spPr/>
    </dgm:pt>
    <dgm:pt modelId="{8E563C62-C727-4C31-BCA2-34F096495D09}" type="pres">
      <dgm:prSet presAssocID="{F1C4EE24-B2AF-4F7C-8EC1-286928C81ABC}" presName="spVertical1" presStyleCnt="0"/>
      <dgm:spPr/>
    </dgm:pt>
    <dgm:pt modelId="{710F3A4F-73FE-481A-81E8-2DD60958788A}" type="pres">
      <dgm:prSet presAssocID="{F1C4EE24-B2AF-4F7C-8EC1-286928C81ABC}" presName="parTx" presStyleLbl="revTx" presStyleIdx="1" presStyleCnt="3">
        <dgm:presLayoutVars>
          <dgm:chMax val="0"/>
          <dgm:chPref val="0"/>
          <dgm:bulletEnabled val="1"/>
        </dgm:presLayoutVars>
      </dgm:prSet>
      <dgm:spPr/>
    </dgm:pt>
    <dgm:pt modelId="{57A52A4F-2EB7-41D0-88C5-7768D2DC657D}" type="pres">
      <dgm:prSet presAssocID="{F1C4EE24-B2AF-4F7C-8EC1-286928C81ABC}" presName="spVertical2" presStyleCnt="0"/>
      <dgm:spPr/>
    </dgm:pt>
    <dgm:pt modelId="{50864FE9-2C7E-40C3-97B9-C6D27CD6C5C7}" type="pres">
      <dgm:prSet presAssocID="{F1C4EE24-B2AF-4F7C-8EC1-286928C81ABC}" presName="spVertical3" presStyleCnt="0"/>
      <dgm:spPr/>
    </dgm:pt>
    <dgm:pt modelId="{D4566F18-D76C-4C7E-AC4D-94625FD6B768}" type="pres">
      <dgm:prSet presAssocID="{D5CA8FF2-1314-43CE-9D59-F02FDCF20A9D}" presName="space" presStyleCnt="0"/>
      <dgm:spPr/>
    </dgm:pt>
    <dgm:pt modelId="{953E6E42-E84C-4D4F-AF98-3125E45F5540}" type="pres">
      <dgm:prSet presAssocID="{9B331E9E-5081-4361-8EF2-58E0A6FC5BAF}" presName="linV" presStyleCnt="0"/>
      <dgm:spPr/>
    </dgm:pt>
    <dgm:pt modelId="{B56C3A47-0F2D-4467-86F9-7F5F039DD11B}" type="pres">
      <dgm:prSet presAssocID="{9B331E9E-5081-4361-8EF2-58E0A6FC5BAF}" presName="spVertical1" presStyleCnt="0"/>
      <dgm:spPr/>
    </dgm:pt>
    <dgm:pt modelId="{681DAD99-2E05-44D9-A25C-D9922620F761}" type="pres">
      <dgm:prSet presAssocID="{9B331E9E-5081-4361-8EF2-58E0A6FC5BAF}" presName="parTx" presStyleLbl="revTx" presStyleIdx="2" presStyleCnt="3">
        <dgm:presLayoutVars>
          <dgm:chMax val="0"/>
          <dgm:chPref val="0"/>
          <dgm:bulletEnabled val="1"/>
        </dgm:presLayoutVars>
      </dgm:prSet>
      <dgm:spPr/>
    </dgm:pt>
    <dgm:pt modelId="{BE623C21-77E0-4A48-93A6-7210E0AAA938}" type="pres">
      <dgm:prSet presAssocID="{9B331E9E-5081-4361-8EF2-58E0A6FC5BAF}" presName="spVertical2" presStyleCnt="0"/>
      <dgm:spPr/>
    </dgm:pt>
    <dgm:pt modelId="{C4E342E9-02C3-43F6-8ABC-6DF7B65392EE}" type="pres">
      <dgm:prSet presAssocID="{9B331E9E-5081-4361-8EF2-58E0A6FC5BAF}" presName="spVertical3" presStyleCnt="0"/>
      <dgm:spPr/>
    </dgm:pt>
    <dgm:pt modelId="{C5CAE35F-AC22-4846-BFD0-FDD2446BF493}" type="pres">
      <dgm:prSet presAssocID="{8683A8BA-2CB8-482A-B62D-7535DA9C3385}" presName="padding2" presStyleCnt="0"/>
      <dgm:spPr/>
    </dgm:pt>
    <dgm:pt modelId="{30C8BA9B-D36B-4D2E-AECE-E54E54D66E85}" type="pres">
      <dgm:prSet presAssocID="{8683A8BA-2CB8-482A-B62D-7535DA9C3385}" presName="negArrow" presStyleCnt="0"/>
      <dgm:spPr/>
    </dgm:pt>
    <dgm:pt modelId="{A11FA047-687F-40A6-BABB-BF6FDA155E5D}" type="pres">
      <dgm:prSet presAssocID="{8683A8BA-2CB8-482A-B62D-7535DA9C3385}" presName="backgroundArrow" presStyleLbl="node1" presStyleIdx="0" presStyleCnt="1"/>
      <dgm:spPr/>
    </dgm:pt>
  </dgm:ptLst>
  <dgm:cxnLst>
    <dgm:cxn modelId="{ED405ABA-038F-4450-8D80-27FFA4D6B6ED}" type="presOf" srcId="{D06B5148-4B90-471E-A46B-FE226A1A89EC}" destId="{0FD6F728-595C-43D6-8AB0-46CC89777665}" srcOrd="0" destOrd="0" presId="urn:microsoft.com/office/officeart/2005/8/layout/hProcess3"/>
    <dgm:cxn modelId="{BFF52F8B-8912-4763-B890-7E7B3B510EA9}" srcId="{8683A8BA-2CB8-482A-B62D-7535DA9C3385}" destId="{9B331E9E-5081-4361-8EF2-58E0A6FC5BAF}" srcOrd="2" destOrd="0" parTransId="{44A771A0-495C-4D73-8DE6-68955FA8C153}" sibTransId="{8521D03F-A835-4151-BBFF-C6F776C7C916}"/>
    <dgm:cxn modelId="{A12149C6-BBB7-4879-87B1-7BF9B2683944}" srcId="{8683A8BA-2CB8-482A-B62D-7535DA9C3385}" destId="{F1C4EE24-B2AF-4F7C-8EC1-286928C81ABC}" srcOrd="1" destOrd="0" parTransId="{893E7A99-43D5-4E04-B66C-F8968C8C016F}" sibTransId="{D5CA8FF2-1314-43CE-9D59-F02FDCF20A9D}"/>
    <dgm:cxn modelId="{F5DA3358-F1BC-4322-A80A-867668A6DBE6}" type="presOf" srcId="{F1C4EE24-B2AF-4F7C-8EC1-286928C81ABC}" destId="{710F3A4F-73FE-481A-81E8-2DD60958788A}" srcOrd="0" destOrd="0" presId="urn:microsoft.com/office/officeart/2005/8/layout/hProcess3"/>
    <dgm:cxn modelId="{4BDB6BD6-7B6A-49C7-9BFD-3311767E9E5B}" srcId="{8683A8BA-2CB8-482A-B62D-7535DA9C3385}" destId="{D06B5148-4B90-471E-A46B-FE226A1A89EC}" srcOrd="0" destOrd="0" parTransId="{7F0EEEB9-A762-4718-9A21-280DF625C62A}" sibTransId="{EB8049CD-5B8A-445C-B0CE-30C8985463D7}"/>
    <dgm:cxn modelId="{424557BE-3775-4800-BC2A-D6380D4B2F2A}" type="presOf" srcId="{8683A8BA-2CB8-482A-B62D-7535DA9C3385}" destId="{979F7665-929D-4C88-A68E-C6F1F146E583}" srcOrd="0" destOrd="0" presId="urn:microsoft.com/office/officeart/2005/8/layout/hProcess3"/>
    <dgm:cxn modelId="{7408126C-1210-4CB1-B043-D79A04ECF857}" type="presOf" srcId="{9B331E9E-5081-4361-8EF2-58E0A6FC5BAF}" destId="{681DAD99-2E05-44D9-A25C-D9922620F761}" srcOrd="0" destOrd="0" presId="urn:microsoft.com/office/officeart/2005/8/layout/hProcess3"/>
    <dgm:cxn modelId="{DFB4D353-BD76-4D4C-A5D8-C95148833758}" type="presParOf" srcId="{979F7665-929D-4C88-A68E-C6F1F146E583}" destId="{62334FAA-DB69-4B1E-80FE-5CEA74D3BE95}" srcOrd="0" destOrd="0" presId="urn:microsoft.com/office/officeart/2005/8/layout/hProcess3"/>
    <dgm:cxn modelId="{0C8A0F7B-E44D-4242-A20E-2073953D03DF}" type="presParOf" srcId="{979F7665-929D-4C88-A68E-C6F1F146E583}" destId="{8302C181-611D-41CD-901E-9E15646FB37F}" srcOrd="1" destOrd="0" presId="urn:microsoft.com/office/officeart/2005/8/layout/hProcess3"/>
    <dgm:cxn modelId="{FEBE4FCC-6DEA-492C-858F-23BF77C41A2E}" type="presParOf" srcId="{8302C181-611D-41CD-901E-9E15646FB37F}" destId="{37907DF9-7E7F-4809-8375-A71EA55E5DE3}" srcOrd="0" destOrd="0" presId="urn:microsoft.com/office/officeart/2005/8/layout/hProcess3"/>
    <dgm:cxn modelId="{CE96885B-1E97-4E14-9AF3-AD3F9B84BEE4}" type="presParOf" srcId="{8302C181-611D-41CD-901E-9E15646FB37F}" destId="{D6801C35-6687-48B0-A638-47BC0BC007E1}" srcOrd="1" destOrd="0" presId="urn:microsoft.com/office/officeart/2005/8/layout/hProcess3"/>
    <dgm:cxn modelId="{4DE1E0F6-904C-413A-A333-5979F11EF3CB}" type="presParOf" srcId="{D6801C35-6687-48B0-A638-47BC0BC007E1}" destId="{E04CAE8B-5E18-4282-BE08-AFEABFE323F8}" srcOrd="0" destOrd="0" presId="urn:microsoft.com/office/officeart/2005/8/layout/hProcess3"/>
    <dgm:cxn modelId="{4C7D224A-786A-489D-94E8-6317B5D69809}" type="presParOf" srcId="{D6801C35-6687-48B0-A638-47BC0BC007E1}" destId="{0FD6F728-595C-43D6-8AB0-46CC89777665}" srcOrd="1" destOrd="0" presId="urn:microsoft.com/office/officeart/2005/8/layout/hProcess3"/>
    <dgm:cxn modelId="{119DF26B-55DF-459F-BA94-B59A84C3EEF6}" type="presParOf" srcId="{D6801C35-6687-48B0-A638-47BC0BC007E1}" destId="{098B881C-AC4A-4A33-BBE0-3C9B5EC3547C}" srcOrd="2" destOrd="0" presId="urn:microsoft.com/office/officeart/2005/8/layout/hProcess3"/>
    <dgm:cxn modelId="{11AE47F0-C89D-44A0-B809-C41C6291807D}" type="presParOf" srcId="{D6801C35-6687-48B0-A638-47BC0BC007E1}" destId="{6F528058-FF58-4147-883F-D816F313777F}" srcOrd="3" destOrd="0" presId="urn:microsoft.com/office/officeart/2005/8/layout/hProcess3"/>
    <dgm:cxn modelId="{1EE5A31B-B404-4C78-BE09-C77B0BA5C94C}" type="presParOf" srcId="{8302C181-611D-41CD-901E-9E15646FB37F}" destId="{69EFA2A2-1E26-4726-83C4-51EA72FC1B81}" srcOrd="2" destOrd="0" presId="urn:microsoft.com/office/officeart/2005/8/layout/hProcess3"/>
    <dgm:cxn modelId="{BDEE28EE-82AD-4991-9A61-F6CAF7D58D62}" type="presParOf" srcId="{8302C181-611D-41CD-901E-9E15646FB37F}" destId="{027222B5-28AA-41B8-A0BA-DEF65F87F831}" srcOrd="3" destOrd="0" presId="urn:microsoft.com/office/officeart/2005/8/layout/hProcess3"/>
    <dgm:cxn modelId="{4F902BB9-EFAC-4506-9282-58C9CDF33D8F}" type="presParOf" srcId="{027222B5-28AA-41B8-A0BA-DEF65F87F831}" destId="{8E563C62-C727-4C31-BCA2-34F096495D09}" srcOrd="0" destOrd="0" presId="urn:microsoft.com/office/officeart/2005/8/layout/hProcess3"/>
    <dgm:cxn modelId="{DDD81D5F-0225-4E00-BA1F-E09791480A61}" type="presParOf" srcId="{027222B5-28AA-41B8-A0BA-DEF65F87F831}" destId="{710F3A4F-73FE-481A-81E8-2DD60958788A}" srcOrd="1" destOrd="0" presId="urn:microsoft.com/office/officeart/2005/8/layout/hProcess3"/>
    <dgm:cxn modelId="{0D628CE4-544F-4994-B3E7-0F81AE2F8B14}" type="presParOf" srcId="{027222B5-28AA-41B8-A0BA-DEF65F87F831}" destId="{57A52A4F-2EB7-41D0-88C5-7768D2DC657D}" srcOrd="2" destOrd="0" presId="urn:microsoft.com/office/officeart/2005/8/layout/hProcess3"/>
    <dgm:cxn modelId="{03DCAE6A-90CA-488B-A64D-168DF4A22BB4}" type="presParOf" srcId="{027222B5-28AA-41B8-A0BA-DEF65F87F831}" destId="{50864FE9-2C7E-40C3-97B9-C6D27CD6C5C7}" srcOrd="3" destOrd="0" presId="urn:microsoft.com/office/officeart/2005/8/layout/hProcess3"/>
    <dgm:cxn modelId="{0E01AD4B-FCDC-47B4-9F69-0DEE619D63D3}" type="presParOf" srcId="{8302C181-611D-41CD-901E-9E15646FB37F}" destId="{D4566F18-D76C-4C7E-AC4D-94625FD6B768}" srcOrd="4" destOrd="0" presId="urn:microsoft.com/office/officeart/2005/8/layout/hProcess3"/>
    <dgm:cxn modelId="{A83C1887-6F70-4DD5-ADE8-614D891779F9}" type="presParOf" srcId="{8302C181-611D-41CD-901E-9E15646FB37F}" destId="{953E6E42-E84C-4D4F-AF98-3125E45F5540}" srcOrd="5" destOrd="0" presId="urn:microsoft.com/office/officeart/2005/8/layout/hProcess3"/>
    <dgm:cxn modelId="{CE687588-D48F-4B0A-9B1A-74C05E7587F5}" type="presParOf" srcId="{953E6E42-E84C-4D4F-AF98-3125E45F5540}" destId="{B56C3A47-0F2D-4467-86F9-7F5F039DD11B}" srcOrd="0" destOrd="0" presId="urn:microsoft.com/office/officeart/2005/8/layout/hProcess3"/>
    <dgm:cxn modelId="{70D5ACAA-8B9A-418B-854F-D22F8B9D4014}" type="presParOf" srcId="{953E6E42-E84C-4D4F-AF98-3125E45F5540}" destId="{681DAD99-2E05-44D9-A25C-D9922620F761}" srcOrd="1" destOrd="0" presId="urn:microsoft.com/office/officeart/2005/8/layout/hProcess3"/>
    <dgm:cxn modelId="{0A46F823-22AF-4952-AB14-EFEE2348BF67}" type="presParOf" srcId="{953E6E42-E84C-4D4F-AF98-3125E45F5540}" destId="{BE623C21-77E0-4A48-93A6-7210E0AAA938}" srcOrd="2" destOrd="0" presId="urn:microsoft.com/office/officeart/2005/8/layout/hProcess3"/>
    <dgm:cxn modelId="{2B97BFF7-81C9-4D7C-9D11-2CC33BC366F6}" type="presParOf" srcId="{953E6E42-E84C-4D4F-AF98-3125E45F5540}" destId="{C4E342E9-02C3-43F6-8ABC-6DF7B65392EE}" srcOrd="3" destOrd="0" presId="urn:microsoft.com/office/officeart/2005/8/layout/hProcess3"/>
    <dgm:cxn modelId="{72767244-E04D-4A0A-AAB7-53D9EB2EC6D2}" type="presParOf" srcId="{8302C181-611D-41CD-901E-9E15646FB37F}" destId="{C5CAE35F-AC22-4846-BFD0-FDD2446BF493}" srcOrd="6" destOrd="0" presId="urn:microsoft.com/office/officeart/2005/8/layout/hProcess3"/>
    <dgm:cxn modelId="{5810B071-0094-4E43-B082-0509C0762651}" type="presParOf" srcId="{8302C181-611D-41CD-901E-9E15646FB37F}" destId="{30C8BA9B-D36B-4D2E-AECE-E54E54D66E85}" srcOrd="7" destOrd="0" presId="urn:microsoft.com/office/officeart/2005/8/layout/hProcess3"/>
    <dgm:cxn modelId="{B7DEC921-3A47-46DD-92C6-64F31BEA951E}" type="presParOf" srcId="{8302C181-611D-41CD-901E-9E15646FB37F}" destId="{A11FA047-687F-40A6-BABB-BF6FDA155E5D}" srcOrd="8" destOrd="0" presId="urn:microsoft.com/office/officeart/2005/8/layout/hProcess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11FA047-687F-40A6-BABB-BF6FDA155E5D}">
      <dsp:nvSpPr>
        <dsp:cNvPr id="0" name=""/>
        <dsp:cNvSpPr/>
      </dsp:nvSpPr>
      <dsp:spPr>
        <a:xfrm>
          <a:off x="0" y="432506"/>
          <a:ext cx="8280400" cy="2664000"/>
        </a:xfrm>
        <a:prstGeom prst="rightArrow">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81DAD99-2E05-44D9-A25C-D9922620F761}">
      <dsp:nvSpPr>
        <dsp:cNvPr id="0" name=""/>
        <dsp:cNvSpPr/>
      </dsp:nvSpPr>
      <dsp:spPr>
        <a:xfrm>
          <a:off x="5457058" y="1098506"/>
          <a:ext cx="1995301" cy="1332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375920" rIns="0" bIns="375920" numCol="1" spcCol="1270" anchor="ctr" anchorCtr="0">
          <a:noAutofit/>
        </a:bodyPr>
        <a:lstStyle/>
        <a:p>
          <a:pPr marL="0" lvl="0" indent="0" algn="ctr" defTabSz="1644650">
            <a:lnSpc>
              <a:spcPct val="90000"/>
            </a:lnSpc>
            <a:spcBef>
              <a:spcPct val="0"/>
            </a:spcBef>
            <a:spcAft>
              <a:spcPct val="35000"/>
            </a:spcAft>
            <a:buNone/>
          </a:pPr>
          <a:r>
            <a:rPr lang="en-GB" sz="3700" b="1" kern="1200" dirty="0"/>
            <a:t>Services</a:t>
          </a:r>
        </a:p>
      </dsp:txBody>
      <dsp:txXfrm>
        <a:off x="5457058" y="1098506"/>
        <a:ext cx="1995301" cy="1332000"/>
      </dsp:txXfrm>
    </dsp:sp>
    <dsp:sp modelId="{710F3A4F-73FE-481A-81E8-2DD60958788A}">
      <dsp:nvSpPr>
        <dsp:cNvPr id="0" name=""/>
        <dsp:cNvSpPr/>
      </dsp:nvSpPr>
      <dsp:spPr>
        <a:xfrm>
          <a:off x="3062696" y="1098506"/>
          <a:ext cx="1995301" cy="1332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375920" rIns="0" bIns="375920" numCol="1" spcCol="1270" anchor="ctr" anchorCtr="0">
          <a:noAutofit/>
        </a:bodyPr>
        <a:lstStyle/>
        <a:p>
          <a:pPr marL="0" lvl="0" indent="0" algn="ctr" defTabSz="1644650">
            <a:lnSpc>
              <a:spcPct val="90000"/>
            </a:lnSpc>
            <a:spcBef>
              <a:spcPct val="0"/>
            </a:spcBef>
            <a:spcAft>
              <a:spcPct val="35000"/>
            </a:spcAft>
            <a:buNone/>
          </a:pPr>
          <a:r>
            <a:rPr lang="en-GB" sz="3700" b="1" kern="1200" dirty="0"/>
            <a:t>Activities</a:t>
          </a:r>
        </a:p>
      </dsp:txBody>
      <dsp:txXfrm>
        <a:off x="3062696" y="1098506"/>
        <a:ext cx="1995301" cy="1332000"/>
      </dsp:txXfrm>
    </dsp:sp>
    <dsp:sp modelId="{0FD6F728-595C-43D6-8AB0-46CC89777665}">
      <dsp:nvSpPr>
        <dsp:cNvPr id="0" name=""/>
        <dsp:cNvSpPr/>
      </dsp:nvSpPr>
      <dsp:spPr>
        <a:xfrm>
          <a:off x="668335" y="1098506"/>
          <a:ext cx="1995301" cy="1332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375920" rIns="0" bIns="375920" numCol="1" spcCol="1270" anchor="ctr" anchorCtr="0">
          <a:noAutofit/>
        </a:bodyPr>
        <a:lstStyle/>
        <a:p>
          <a:pPr marL="0" lvl="0" indent="0" algn="ctr" defTabSz="1644650">
            <a:lnSpc>
              <a:spcPct val="90000"/>
            </a:lnSpc>
            <a:spcBef>
              <a:spcPct val="0"/>
            </a:spcBef>
            <a:spcAft>
              <a:spcPct val="35000"/>
            </a:spcAft>
            <a:buNone/>
          </a:pPr>
          <a:r>
            <a:rPr lang="en-GB" sz="3700" b="1" kern="1200" dirty="0"/>
            <a:t>Resources</a:t>
          </a:r>
        </a:p>
      </dsp:txBody>
      <dsp:txXfrm>
        <a:off x="668335" y="1098506"/>
        <a:ext cx="1995301" cy="1332000"/>
      </dsp:txXfrm>
    </dsp:sp>
  </dsp:spTree>
</dsp:drawing>
</file>

<file path=ppt/diagrams/layout1.xml><?xml version="1.0" encoding="utf-8"?>
<dgm:layoutDef xmlns:dgm="http://schemas.openxmlformats.org/drawingml/2006/diagram" xmlns:a="http://schemas.openxmlformats.org/drawingml/2006/main" uniqueId="urn:microsoft.com/office/officeart/2005/8/layout/hProcess3">
  <dgm:title val=""/>
  <dgm:desc val=""/>
  <dgm:catLst>
    <dgm:cat type="process" pri="6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chOrder="t">
    <dgm:varLst>
      <dgm:dir/>
      <dgm:animLvl val="lvl"/>
      <dgm:resizeHandles val="exact"/>
    </dgm:varLst>
    <dgm:alg type="composite"/>
    <dgm:shape xmlns:r="http://schemas.openxmlformats.org/officeDocument/2006/relationships" r:blip="">
      <dgm:adjLst/>
    </dgm:shape>
    <dgm:presOf/>
    <dgm:constrLst>
      <dgm:constr type="w" for="ch" forName="dummy" refType="w"/>
      <dgm:constr type="h" for="ch" forName="dummy" refType="h"/>
      <dgm:constr type="h" for="ch" forName="dummy" refType="w" refFor="ch" refForName="dummy" op="lte" fact="0.4"/>
      <dgm:constr type="ctrX" for="ch" forName="dummy" refType="w" fact="0.5"/>
      <dgm:constr type="ctrY" for="ch" forName="dummy" refType="h" fact="0.5"/>
      <dgm:constr type="w" for="ch" forName="linH" refType="w"/>
      <dgm:constr type="h" for="ch" forName="linH" refType="h"/>
      <dgm:constr type="ctrX" for="ch" forName="linH" refType="w" fact="0.5"/>
      <dgm:constr type="ctrY" for="ch" forName="linH" refType="h" fact="0.5"/>
      <dgm:constr type="userP" for="ch" forName="linH" refType="h" refFor="ch" refForName="dummy" fact="0.25"/>
      <dgm:constr type="userT" for="des" forName="parTx" refType="w" refFor="ch" refForName="dummy" fact="0.2"/>
    </dgm:constrLst>
    <dgm:ruleLst/>
    <dgm:layoutNode name="dummy">
      <dgm:alg type="sp"/>
      <dgm:shape xmlns:r="http://schemas.openxmlformats.org/officeDocument/2006/relationships" r:blip="">
        <dgm:adjLst/>
      </dgm:shape>
      <dgm:presOf/>
      <dgm:constrLst/>
      <dgm:ruleLst/>
    </dgm:layoutNode>
    <dgm:layoutNode name="linH">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primFontSz" for="des" forName="parTx" val="65"/>
        <dgm:constr type="primFontSz" for="des" forName="desTx" refType="primFontSz" refFor="des" refForName="parTx" op="equ"/>
        <dgm:constr type="h" for="des" forName="parTx" refType="primFontSz" refFor="des" refForName="parTx"/>
        <dgm:constr type="h" for="des" forName="desTx" refType="primFontSz" refFor="des" refForName="parTx" fact="0.5"/>
        <dgm:constr type="h" for="des" forName="parTx" op="equ"/>
        <dgm:constr type="h" for="des" forName="desTx" op="equ"/>
        <dgm:constr type="h" for="ch" forName="backgroundArrow" refType="primFontSz" refFor="des" refForName="parTx" fact="2"/>
        <dgm:constr type="h" for="ch" forName="backgroundArrow" refType="h" refFor="des" refForName="parTx" op="lte" fact="2"/>
        <dgm:constr type="h" for="ch" forName="backgroundArrow" refType="h" refFor="des" refForName="parTx" op="gte" fact="2"/>
        <dgm:constr type="h" for="des" forName="spVertical1" refType="primFontSz" refFor="des" refForName="parTx" fact="0.5"/>
        <dgm:constr type="h" for="des" forName="spVertical1" refType="h" refFor="des" refForName="parTx" op="lte" fact="0.5"/>
        <dgm:constr type="h" for="des" forName="spVertical1" refType="h" refFor="des" refForName="parTx" op="gte" fact="0.5"/>
        <dgm:constr type="h" for="des" forName="spVertical2" refType="primFontSz" refFor="des" refForName="parTx" fact="0.5"/>
        <dgm:constr type="h" for="des" forName="spVertical2" refType="h" refFor="des" refForName="parTx" op="lte" fact="0.5"/>
        <dgm:constr type="h" for="des" forName="spVertical2" refType="h" refFor="des" refForName="parTx" op="gte" fact="0.5"/>
        <dgm:constr type="h" for="des" forName="spVertical3" refType="primFontSz" refFor="des" refForName="parTx" fact="-0.4"/>
        <dgm:constr type="h" for="des" forName="spVertical3" refType="h" refFor="des" refForName="parTx" op="lte" fact="-0.4"/>
        <dgm:constr type="h" for="des" forName="spVertical3" refType="h" refFor="des" refForName="parTx" op="gte" fact="-0.4"/>
        <dgm:constr type="w" for="ch" forName="backgroundArrow" refType="w"/>
        <dgm:constr type="w" for="ch" forName="negArrow" refType="w" fact="-1"/>
        <dgm:constr type="w" for="ch" forName="linV" refType="w"/>
        <dgm:constr type="w" for="ch" forName="space" refType="w" refFor="ch" refForName="linV" fact="0.2"/>
        <dgm:constr type="w" for="ch" forName="padding1" refType="w" fact="0.08"/>
        <dgm:constr type="userP"/>
        <dgm:constr type="w" for="ch" forName="padding2" refType="userP"/>
      </dgm:constrLst>
      <dgm:ruleLst>
        <dgm:rule type="w" for="ch" forName="linV" val="0" fact="NaN" max="NaN"/>
        <dgm:rule type="primFontSz" for="des" forName="parTx" val="5" fact="NaN" max="NaN"/>
      </dgm:ruleLst>
      <dgm:layoutNode name="padding1">
        <dgm:alg type="sp"/>
        <dgm:shape xmlns:r="http://schemas.openxmlformats.org/officeDocument/2006/relationships" r:blip="">
          <dgm:adjLst/>
        </dgm:shape>
        <dgm:presOf/>
        <dgm:constrLst/>
        <dgm:ruleLst/>
      </dgm:layoutNode>
      <dgm:forEach name="Name4" axis="ch" ptType="node">
        <dgm:layoutNode name="linV">
          <dgm:alg type="lin">
            <dgm:param type="linDir" val="fromT"/>
          </dgm:alg>
          <dgm:shape xmlns:r="http://schemas.openxmlformats.org/officeDocument/2006/relationships" r:blip="">
            <dgm:adjLst/>
          </dgm:shape>
          <dgm:presOf/>
          <dgm:constrLst>
            <dgm:constr type="w" for="ch" forName="spVertical1" refType="w"/>
            <dgm:constr type="w" for="ch" forName="parTx" refType="w"/>
            <dgm:constr type="w" for="ch" forName="spVertical2" refType="w"/>
            <dgm:constr type="w" for="ch" forName="spVertical3" refType="w"/>
            <dgm:constr type="w" for="ch" forName="desTx" refType="w"/>
          </dgm:constrLst>
          <dgm:ruleLst/>
          <dgm:layoutNode name="spVertical1">
            <dgm:alg type="sp"/>
            <dgm:shape xmlns:r="http://schemas.openxmlformats.org/officeDocument/2006/relationships" r:blip="">
              <dgm:adjLst/>
            </dgm:shape>
            <dgm:presOf/>
            <dgm:constrLst/>
            <dgm:ruleLst/>
          </dgm:layoutNode>
          <dgm:layoutNode name="parTx" styleLbl="revTx">
            <dgm:varLst>
              <dgm:chMax val="0"/>
              <dgm:chPref val="0"/>
              <dgm:bulletEnabled val="1"/>
            </dgm:varLst>
            <dgm:choose name="Name5">
              <dgm:if name="Name6" axis="root des" ptType="all node" func="maxDepth" op="gt" val="1">
                <dgm:alg type="tx">
                  <dgm:param type="parTxLTRAlign" val="l"/>
                  <dgm:param type="parTxRTLAlign" val="r"/>
                </dgm:alg>
              </dgm:if>
              <dgm:else name="Name7">
                <dgm:alg type="tx">
                  <dgm:param type="parTxLTRAlign" val="ctr"/>
                  <dgm:param type="parTxRTLAlign" val="ctr"/>
                </dgm:alg>
              </dgm:else>
            </dgm:choose>
            <dgm:shape xmlns:r="http://schemas.openxmlformats.org/officeDocument/2006/relationships" type="rect" r:blip="">
              <dgm:adjLst/>
            </dgm:shape>
            <dgm:presOf axis="self" ptType="node"/>
            <dgm:choose name="Name8">
              <dgm:if name="Name9" func="var" arg="dir" op="equ" val="norm">
                <dgm:constrLst>
                  <dgm:constr type="userT"/>
                  <dgm:constr type="h" refType="userT" op="lte"/>
                  <dgm:constr type="tMarg" refType="primFontSz" fact="0.8"/>
                  <dgm:constr type="bMarg" refType="tMarg"/>
                  <dgm:constr type="lMarg"/>
                  <dgm:constr type="rMarg"/>
                </dgm:constrLst>
              </dgm:if>
              <dgm:else name="Name10">
                <dgm:constrLst>
                  <dgm:constr type="userT"/>
                  <dgm:constr type="h" refType="userT" op="lte"/>
                  <dgm:constr type="tMarg" refType="primFontSz" fact="0.8"/>
                  <dgm:constr type="bMarg" refType="tMarg"/>
                  <dgm:constr type="lMarg"/>
                  <dgm:constr type="rMarg"/>
                </dgm:constrLst>
              </dgm:else>
            </dgm:choose>
            <dgm:ruleLst>
              <dgm:rule type="h" val="INF" fact="NaN" max="NaN"/>
            </dgm:ruleLst>
          </dgm:layoutNode>
          <dgm:layoutNode name="spVertical2">
            <dgm:alg type="sp"/>
            <dgm:shape xmlns:r="http://schemas.openxmlformats.org/officeDocument/2006/relationships" r:blip="">
              <dgm:adjLst/>
            </dgm:shape>
            <dgm:presOf/>
            <dgm:constrLst/>
            <dgm:ruleLst/>
          </dgm:layoutNode>
          <dgm:layoutNode name="spVertical3">
            <dgm:alg type="sp"/>
            <dgm:shape xmlns:r="http://schemas.openxmlformats.org/officeDocument/2006/relationships" r:blip="">
              <dgm:adjLst/>
            </dgm:shape>
            <dgm:presOf/>
            <dgm:constrLst/>
            <dgm:ruleLst/>
          </dgm:layoutNode>
          <dgm:choose name="Name11">
            <dgm:if name="Name12" axis="ch" ptType="node" func="cnt" op="gte" val="1">
              <dgm:layoutNode name="desTx" styleLbl="revTx">
                <dgm:varLst>
                  <dgm:bulletEnabled val="1"/>
                </dgm:varLst>
                <dgm:alg type="tx">
                  <dgm:param type="stBulletLvl" val="1"/>
                </dgm:alg>
                <dgm:shape xmlns:r="http://schemas.openxmlformats.org/officeDocument/2006/relationships" type="rect" r:blip="">
                  <dgm:adjLst/>
                </dgm:shape>
                <dgm:presOf axis="des" ptType="node"/>
                <dgm:constrLst>
                  <dgm:constr type="tMarg"/>
                  <dgm:constr type="bMarg"/>
                  <dgm:constr type="rMarg"/>
                  <dgm:constr type="lMarg"/>
                </dgm:constrLst>
                <dgm:ruleLst>
                  <dgm:rule type="h" val="INF" fact="NaN" max="NaN"/>
                </dgm:ruleLst>
              </dgm:layoutNode>
            </dgm:if>
            <dgm:else name="Name13"/>
          </dgm:choose>
        </dgm:layoutNode>
        <dgm:forEach name="Name14" axis="followSib" ptType="sibTrans" cnt="1">
          <dgm:layoutNode name="space">
            <dgm:alg type="sp"/>
            <dgm:shape xmlns:r="http://schemas.openxmlformats.org/officeDocument/2006/relationships" r:blip="">
              <dgm:adjLst/>
            </dgm:shape>
            <dgm:presOf/>
            <dgm:constrLst/>
            <dgm:ruleLst/>
          </dgm:layoutNode>
        </dgm:forEach>
      </dgm:forEach>
      <dgm:layoutNode name="padding2">
        <dgm:alg type="sp"/>
        <dgm:shape xmlns:r="http://schemas.openxmlformats.org/officeDocument/2006/relationships" r:blip="">
          <dgm:adjLst/>
        </dgm:shape>
        <dgm:presOf/>
        <dgm:constrLst/>
        <dgm:ruleLst/>
      </dgm:layoutNode>
      <dgm:layoutNode name="negArrow">
        <dgm:alg type="sp"/>
        <dgm:shape xmlns:r="http://schemas.openxmlformats.org/officeDocument/2006/relationships" r:blip="">
          <dgm:adjLst/>
        </dgm:shape>
        <dgm:presOf/>
        <dgm:constrLst/>
        <dgm:ruleLst/>
      </dgm:layoutNode>
      <dgm:layoutNode name="backgroundArrow" styleLbl="node1">
        <dgm:alg type="sp"/>
        <dgm:choose name="Name15">
          <dgm:if name="Name16" func="var" arg="dir" op="equ" val="norm">
            <dgm:shape xmlns:r="http://schemas.openxmlformats.org/officeDocument/2006/relationships" type="rightArrow" r:blip="">
              <dgm:adjLst/>
            </dgm:shape>
          </dgm:if>
          <dgm:else name="Name17">
            <dgm:shape xmlns:r="http://schemas.openxmlformats.org/officeDocument/2006/relationships" type="leftArrow" r:blip="">
              <dgm:adjLst/>
            </dgm:shape>
          </dgm:else>
        </dgm:choose>
        <dgm:presOf/>
        <dgm:constrLst/>
        <dgm:ruleLst/>
      </dgm:layoutNode>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image" Target="../media/image5.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7.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8.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9.e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10.e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Cover without photo">
    <p:spTree>
      <p:nvGrpSpPr>
        <p:cNvPr id="1" name=""/>
        <p:cNvGrpSpPr/>
        <p:nvPr/>
      </p:nvGrpSpPr>
      <p:grpSpPr>
        <a:xfrm>
          <a:off x="0" y="0"/>
          <a:ext cx="0" cy="0"/>
          <a:chOff x="0" y="0"/>
          <a:chExt cx="0" cy="0"/>
        </a:xfrm>
      </p:grpSpPr>
      <p:sp>
        <p:nvSpPr>
          <p:cNvPr id="4" name="Rectangle 3"/>
          <p:cNvSpPr/>
          <p:nvPr/>
        </p:nvSpPr>
        <p:spPr>
          <a:xfrm>
            <a:off x="152400" y="152400"/>
            <a:ext cx="8839200" cy="5753100"/>
          </a:xfrm>
          <a:prstGeom prst="rect">
            <a:avLst/>
          </a:prstGeom>
          <a:solidFill>
            <a:srgbClr val="66584E">
              <a:alpha val="80000"/>
            </a:srgb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grpSp>
        <p:nvGrpSpPr>
          <p:cNvPr id="5" name="Group 11"/>
          <p:cNvGrpSpPr>
            <a:grpSpLocks/>
          </p:cNvGrpSpPr>
          <p:nvPr/>
        </p:nvGrpSpPr>
        <p:grpSpPr bwMode="auto">
          <a:xfrm>
            <a:off x="339725" y="339725"/>
            <a:ext cx="1260475" cy="1260475"/>
            <a:chOff x="228600" y="228600"/>
            <a:chExt cx="1260000" cy="1260000"/>
          </a:xfrm>
        </p:grpSpPr>
        <p:sp>
          <p:nvSpPr>
            <p:cNvPr id="6" name="Oval 5"/>
            <p:cNvSpPr/>
            <p:nvPr/>
          </p:nvSpPr>
          <p:spPr>
            <a:xfrm>
              <a:off x="228600" y="228600"/>
              <a:ext cx="1260000" cy="1260000"/>
            </a:xfrm>
            <a:prstGeom prst="ellipse">
              <a:avLst/>
            </a:prstGeom>
            <a:solidFill>
              <a:srgbClr val="CF1C21"/>
            </a:solidFill>
            <a:ln w="31750">
              <a:solidFill>
                <a:schemeClr val="bg1"/>
              </a:solidFill>
              <a:round/>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TextBox 6"/>
            <p:cNvSpPr txBox="1"/>
            <p:nvPr/>
          </p:nvSpPr>
          <p:spPr>
            <a:xfrm>
              <a:off x="282555" y="625325"/>
              <a:ext cx="1144157" cy="307661"/>
            </a:xfrm>
            <a:prstGeom prst="rect">
              <a:avLst/>
            </a:prstGeom>
            <a:noFill/>
          </p:spPr>
          <p:txBody>
            <a:bodyPr lIns="0" tIns="0" rIns="0" bIns="0">
              <a:spAutoFit/>
            </a:bodyPr>
            <a:lstStyle/>
            <a:p>
              <a:pPr algn="ctr" fontAlgn="auto">
                <a:spcBef>
                  <a:spcPts val="0"/>
                </a:spcBef>
                <a:spcAft>
                  <a:spcPts val="0"/>
                </a:spcAft>
                <a:defRPr/>
              </a:pPr>
              <a:r>
                <a:rPr lang="en-US" sz="1000" b="1" dirty="0">
                  <a:solidFill>
                    <a:schemeClr val="bg1"/>
                  </a:solidFill>
                  <a:latin typeface="Arial" pitchFamily="34" charset="0"/>
                  <a:cs typeface="Arial" pitchFamily="34" charset="0"/>
                </a:rPr>
                <a:t>Costing of Health Services</a:t>
              </a:r>
            </a:p>
          </p:txBody>
        </p:sp>
      </p:grpSp>
      <p:sp>
        <p:nvSpPr>
          <p:cNvPr id="2" name="Title 1"/>
          <p:cNvSpPr>
            <a:spLocks noGrp="1"/>
          </p:cNvSpPr>
          <p:nvPr>
            <p:ph type="ctrTitle"/>
          </p:nvPr>
        </p:nvSpPr>
        <p:spPr>
          <a:xfrm>
            <a:off x="990600" y="2819400"/>
            <a:ext cx="7239000" cy="647591"/>
          </a:xfrm>
        </p:spPr>
        <p:txBody>
          <a:bodyPr/>
          <a:lstStyle>
            <a:lvl1pPr algn="r">
              <a:defRPr b="1">
                <a:solidFill>
                  <a:schemeClr val="bg1"/>
                </a:solidFill>
              </a:defRPr>
            </a:lvl1pPr>
          </a:lstStyle>
          <a:p>
            <a:r>
              <a:rPr lang="en-US"/>
              <a:t>Click to edit Master title style</a:t>
            </a:r>
            <a:endParaRPr lang="en-GB" dirty="0"/>
          </a:p>
        </p:txBody>
      </p:sp>
      <p:sp>
        <p:nvSpPr>
          <p:cNvPr id="3" name="Subtitle 2"/>
          <p:cNvSpPr>
            <a:spLocks noGrp="1"/>
          </p:cNvSpPr>
          <p:nvPr>
            <p:ph type="subTitle" idx="1"/>
          </p:nvPr>
        </p:nvSpPr>
        <p:spPr>
          <a:xfrm>
            <a:off x="990600" y="3886200"/>
            <a:ext cx="7239000" cy="1752600"/>
          </a:xfrm>
        </p:spPr>
        <p:txBody>
          <a:bodyPr>
            <a:normAutofit/>
          </a:bodyPr>
          <a:lstStyle>
            <a:lvl1pPr marL="0" indent="0" algn="r">
              <a:buNone/>
              <a:defRPr sz="2400" b="1">
                <a:solidFill>
                  <a:srgbClr val="541818"/>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dirty="0"/>
          </a:p>
        </p:txBody>
      </p:sp>
    </p:spTree>
    <p:extLst>
      <p:ext uri="{BB962C8B-B14F-4D97-AF65-F5344CB8AC3E}">
        <p14:creationId xmlns:p14="http://schemas.microsoft.com/office/powerpoint/2010/main" val="18081417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6634390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cxnSp>
        <p:nvCxnSpPr>
          <p:cNvPr id="4" name="Straight Connector 3"/>
          <p:cNvCxnSpPr/>
          <p:nvPr/>
        </p:nvCxnSpPr>
        <p:spPr>
          <a:xfrm>
            <a:off x="1828800" y="354013"/>
            <a:ext cx="6858000" cy="1587"/>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5" name="Straight Connector 4"/>
          <p:cNvCxnSpPr/>
          <p:nvPr/>
        </p:nvCxnSpPr>
        <p:spPr>
          <a:xfrm>
            <a:off x="1828800" y="1495425"/>
            <a:ext cx="6858000" cy="1588"/>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p:txBody>
          <a:bodyPr/>
          <a:lstStyle/>
          <a:p>
            <a:r>
              <a:rPr lang="en-US"/>
              <a:t>Click to edit Master title style</a:t>
            </a:r>
            <a:endParaRPr lang="en-GB"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Tree>
    <p:extLst>
      <p:ext uri="{BB962C8B-B14F-4D97-AF65-F5344CB8AC3E}">
        <p14:creationId xmlns:p14="http://schemas.microsoft.com/office/powerpoint/2010/main" val="9082906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Tree>
    <p:extLst>
      <p:ext uri="{BB962C8B-B14F-4D97-AF65-F5344CB8AC3E}">
        <p14:creationId xmlns:p14="http://schemas.microsoft.com/office/powerpoint/2010/main" val="7118693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hart Layout">
    <p:spTree>
      <p:nvGrpSpPr>
        <p:cNvPr id="1" name=""/>
        <p:cNvGrpSpPr/>
        <p:nvPr/>
      </p:nvGrpSpPr>
      <p:grpSpPr>
        <a:xfrm>
          <a:off x="0" y="0"/>
          <a:ext cx="0" cy="0"/>
          <a:chOff x="0" y="0"/>
          <a:chExt cx="0" cy="0"/>
        </a:xfrm>
      </p:grpSpPr>
      <p:cxnSp>
        <p:nvCxnSpPr>
          <p:cNvPr id="6" name="Straight Connector 5"/>
          <p:cNvCxnSpPr/>
          <p:nvPr/>
        </p:nvCxnSpPr>
        <p:spPr>
          <a:xfrm>
            <a:off x="1828800" y="354013"/>
            <a:ext cx="6858000" cy="1587"/>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1828800" y="1495425"/>
            <a:ext cx="6858000" cy="1588"/>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4" name="Chart Placeholder 3"/>
          <p:cNvSpPr>
            <a:spLocks noGrp="1"/>
          </p:cNvSpPr>
          <p:nvPr>
            <p:ph type="chart" sz="quarter" idx="10"/>
          </p:nvPr>
        </p:nvSpPr>
        <p:spPr>
          <a:xfrm>
            <a:off x="457200" y="1676400"/>
            <a:ext cx="3352800" cy="4191000"/>
          </a:xfrm>
        </p:spPr>
        <p:txBody>
          <a:bodyPr rtlCol="0">
            <a:normAutofit/>
          </a:bodyPr>
          <a:lstStyle/>
          <a:p>
            <a:pPr lvl="0"/>
            <a:r>
              <a:rPr lang="en-US" noProof="0"/>
              <a:t>Click icon to add chart</a:t>
            </a:r>
            <a:endParaRPr lang="en-GB" noProof="0" dirty="0"/>
          </a:p>
        </p:txBody>
      </p:sp>
      <p:sp>
        <p:nvSpPr>
          <p:cNvPr id="5" name="Title 4"/>
          <p:cNvSpPr>
            <a:spLocks noGrp="1"/>
          </p:cNvSpPr>
          <p:nvPr>
            <p:ph type="title"/>
          </p:nvPr>
        </p:nvSpPr>
        <p:spPr/>
        <p:txBody>
          <a:bodyPr/>
          <a:lstStyle/>
          <a:p>
            <a:r>
              <a:rPr lang="en-US"/>
              <a:t>Click to edit Master title style</a:t>
            </a:r>
            <a:endParaRPr lang="en-GB" dirty="0"/>
          </a:p>
        </p:txBody>
      </p:sp>
      <p:sp>
        <p:nvSpPr>
          <p:cNvPr id="7" name="Text Placeholder 6"/>
          <p:cNvSpPr>
            <a:spLocks noGrp="1"/>
          </p:cNvSpPr>
          <p:nvPr>
            <p:ph type="body" sz="quarter" idx="11"/>
          </p:nvPr>
        </p:nvSpPr>
        <p:spPr>
          <a:xfrm>
            <a:off x="3959770" y="1676400"/>
            <a:ext cx="4724400" cy="4191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Tree>
    <p:extLst>
      <p:ext uri="{BB962C8B-B14F-4D97-AF65-F5344CB8AC3E}">
        <p14:creationId xmlns:p14="http://schemas.microsoft.com/office/powerpoint/2010/main" val="33688622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Photo Layout">
    <p:spTree>
      <p:nvGrpSpPr>
        <p:cNvPr id="1" name=""/>
        <p:cNvGrpSpPr/>
        <p:nvPr/>
      </p:nvGrpSpPr>
      <p:grpSpPr>
        <a:xfrm>
          <a:off x="0" y="0"/>
          <a:ext cx="0" cy="0"/>
          <a:chOff x="0" y="0"/>
          <a:chExt cx="0" cy="0"/>
        </a:xfrm>
      </p:grpSpPr>
      <p:cxnSp>
        <p:nvCxnSpPr>
          <p:cNvPr id="5" name="Straight Connector 4"/>
          <p:cNvCxnSpPr/>
          <p:nvPr/>
        </p:nvCxnSpPr>
        <p:spPr>
          <a:xfrm>
            <a:off x="1828800" y="354013"/>
            <a:ext cx="6858000" cy="1587"/>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1828800" y="1495425"/>
            <a:ext cx="6858000" cy="1588"/>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p:txBody>
          <a:bodyPr/>
          <a:lstStyle/>
          <a:p>
            <a:r>
              <a:rPr lang="en-US"/>
              <a:t>Click to edit Master title style</a:t>
            </a:r>
            <a:endParaRPr lang="en-GB" dirty="0"/>
          </a:p>
        </p:txBody>
      </p:sp>
      <p:sp>
        <p:nvSpPr>
          <p:cNvPr id="4" name="Picture Placeholder 3"/>
          <p:cNvSpPr>
            <a:spLocks noGrp="1"/>
          </p:cNvSpPr>
          <p:nvPr>
            <p:ph type="pic" sz="quarter" idx="10"/>
          </p:nvPr>
        </p:nvSpPr>
        <p:spPr>
          <a:xfrm>
            <a:off x="1828800" y="2895600"/>
            <a:ext cx="6858000" cy="2971800"/>
          </a:xfrm>
        </p:spPr>
        <p:txBody>
          <a:bodyPr rtlCol="0">
            <a:normAutofit/>
          </a:bodyPr>
          <a:lstStyle/>
          <a:p>
            <a:pPr lvl="0"/>
            <a:r>
              <a:rPr lang="en-US" noProof="0"/>
              <a:t>Click icon to add picture</a:t>
            </a:r>
            <a:endParaRPr lang="en-GB" noProof="0" dirty="0"/>
          </a:p>
        </p:txBody>
      </p:sp>
      <p:sp>
        <p:nvSpPr>
          <p:cNvPr id="6" name="Text Placeholder 5"/>
          <p:cNvSpPr>
            <a:spLocks noGrp="1"/>
          </p:cNvSpPr>
          <p:nvPr>
            <p:ph type="body" sz="quarter" idx="11"/>
          </p:nvPr>
        </p:nvSpPr>
        <p:spPr>
          <a:xfrm>
            <a:off x="1828800" y="1631732"/>
            <a:ext cx="6858000" cy="1143000"/>
          </a:xfrm>
        </p:spPr>
        <p:txBody>
          <a:bodyPr/>
          <a:lstStyle/>
          <a:p>
            <a:pPr lvl="0"/>
            <a:r>
              <a:rPr lang="en-US"/>
              <a:t>Click to edit Master text styles</a:t>
            </a:r>
          </a:p>
        </p:txBody>
      </p:sp>
    </p:spTree>
    <p:extLst>
      <p:ext uri="{BB962C8B-B14F-4D97-AF65-F5344CB8AC3E}">
        <p14:creationId xmlns:p14="http://schemas.microsoft.com/office/powerpoint/2010/main" val="13715024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cxnSp>
        <p:nvCxnSpPr>
          <p:cNvPr id="5" name="Straight Connector 4"/>
          <p:cNvCxnSpPr/>
          <p:nvPr/>
        </p:nvCxnSpPr>
        <p:spPr>
          <a:xfrm>
            <a:off x="1828800" y="354013"/>
            <a:ext cx="6858000" cy="1587"/>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a:off x="1828800" y="1495425"/>
            <a:ext cx="6858000" cy="1588"/>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p:txBody>
          <a:bodyPr/>
          <a:lstStyle/>
          <a:p>
            <a:r>
              <a:rPr lang="en-US"/>
              <a:t>Click to edit Master title style</a:t>
            </a:r>
            <a:endParaRPr lang="en-GB" dirty="0"/>
          </a:p>
        </p:txBody>
      </p:sp>
      <p:sp>
        <p:nvSpPr>
          <p:cNvPr id="3" name="Content Placeholder 2"/>
          <p:cNvSpPr>
            <a:spLocks noGrp="1"/>
          </p:cNvSpPr>
          <p:nvPr>
            <p:ph sz="half" idx="1"/>
          </p:nvPr>
        </p:nvSpPr>
        <p:spPr>
          <a:xfrm>
            <a:off x="457200" y="1676400"/>
            <a:ext cx="4038600" cy="4191000"/>
          </a:xfrm>
        </p:spPr>
        <p:txBody>
          <a:bodyPr/>
          <a:lstStyle>
            <a:lvl1pPr>
              <a:defRPr sz="2200"/>
            </a:lvl1pPr>
            <a:lvl2pPr>
              <a:defRPr sz="2000"/>
            </a:lvl2pPr>
            <a:lvl3pPr>
              <a:defRPr sz="2000"/>
            </a:lvl3pPr>
            <a:lvl4pPr>
              <a:defRPr sz="2000"/>
            </a:lvl4pPr>
            <a:lvl5pPr>
              <a:defRPr sz="20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Content Placeholder 3"/>
          <p:cNvSpPr>
            <a:spLocks noGrp="1"/>
          </p:cNvSpPr>
          <p:nvPr>
            <p:ph sz="half" idx="2"/>
          </p:nvPr>
        </p:nvSpPr>
        <p:spPr>
          <a:xfrm>
            <a:off x="4648200" y="1676400"/>
            <a:ext cx="4038600" cy="4191000"/>
          </a:xfrm>
        </p:spPr>
        <p:txBody>
          <a:bodyPr/>
          <a:lstStyle>
            <a:lvl1pPr>
              <a:defRPr sz="2200"/>
            </a:lvl1pPr>
            <a:lvl2pPr>
              <a:defRPr sz="2000"/>
            </a:lvl2pPr>
            <a:lvl3pPr>
              <a:defRPr sz="2000"/>
            </a:lvl3pPr>
            <a:lvl4pPr>
              <a:defRPr sz="2000"/>
            </a:lvl4pPr>
            <a:lvl5pPr>
              <a:defRPr sz="20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Tree>
    <p:extLst>
      <p:ext uri="{BB962C8B-B14F-4D97-AF65-F5344CB8AC3E}">
        <p14:creationId xmlns:p14="http://schemas.microsoft.com/office/powerpoint/2010/main" val="3357840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cxnSp>
        <p:nvCxnSpPr>
          <p:cNvPr id="7" name="Straight Connector 6"/>
          <p:cNvCxnSpPr/>
          <p:nvPr/>
        </p:nvCxnSpPr>
        <p:spPr>
          <a:xfrm>
            <a:off x="1828800" y="354013"/>
            <a:ext cx="6858000" cy="1587"/>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1828800" y="1495425"/>
            <a:ext cx="6858000" cy="1588"/>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p:txBody>
          <a:bodyPr/>
          <a:lstStyle>
            <a:lvl1pPr>
              <a:defRPr/>
            </a:lvl1pPr>
          </a:lstStyle>
          <a:p>
            <a:r>
              <a:rPr lang="en-US"/>
              <a:t>Click to edit Master title style</a:t>
            </a:r>
            <a:endParaRPr lang="en-GB" dirty="0"/>
          </a:p>
        </p:txBody>
      </p:sp>
      <p:sp>
        <p:nvSpPr>
          <p:cNvPr id="3" name="Text Placeholder 2"/>
          <p:cNvSpPr>
            <a:spLocks noGrp="1"/>
          </p:cNvSpPr>
          <p:nvPr>
            <p:ph type="body" idx="1"/>
          </p:nvPr>
        </p:nvSpPr>
        <p:spPr>
          <a:xfrm>
            <a:off x="457200" y="1676399"/>
            <a:ext cx="4040188" cy="574675"/>
          </a:xfrm>
        </p:spPr>
        <p:txBody>
          <a:bodyPr anchor="ctr"/>
          <a:lstStyle>
            <a:lvl1pPr marL="0" indent="0">
              <a:buNone/>
              <a:defRPr sz="22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251075"/>
            <a:ext cx="4040188" cy="3616325"/>
          </a:xfrm>
        </p:spPr>
        <p:txBody>
          <a:bodyPr/>
          <a:lstStyle>
            <a:lvl1pPr>
              <a:defRPr sz="2200"/>
            </a:lvl1pPr>
            <a:lvl2pPr>
              <a:defRPr sz="2000"/>
            </a:lvl2pPr>
            <a:lvl3pPr>
              <a:defRPr sz="2000"/>
            </a:lvl3pPr>
            <a:lvl4pPr>
              <a:defRPr sz="2000"/>
            </a:lvl4pPr>
            <a:lvl5pPr>
              <a:defRPr sz="20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5" name="Text Placeholder 4"/>
          <p:cNvSpPr>
            <a:spLocks noGrp="1"/>
          </p:cNvSpPr>
          <p:nvPr>
            <p:ph type="body" sz="quarter" idx="3"/>
          </p:nvPr>
        </p:nvSpPr>
        <p:spPr>
          <a:xfrm>
            <a:off x="4645025" y="1676399"/>
            <a:ext cx="4041775" cy="574675"/>
          </a:xfrm>
        </p:spPr>
        <p:txBody>
          <a:bodyPr anchor="ctr"/>
          <a:lstStyle>
            <a:lvl1pPr marL="0" indent="0">
              <a:buNone/>
              <a:defRPr sz="22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251075"/>
            <a:ext cx="4041775" cy="3616325"/>
          </a:xfrm>
        </p:spPr>
        <p:txBody>
          <a:bodyPr/>
          <a:lstStyle>
            <a:lvl1pPr>
              <a:defRPr sz="2200"/>
            </a:lvl1pPr>
            <a:lvl2pPr>
              <a:defRPr sz="2000"/>
            </a:lvl2pPr>
            <a:lvl3pPr>
              <a:defRPr sz="2000"/>
            </a:lvl3pPr>
            <a:lvl4pPr>
              <a:defRPr sz="2000"/>
            </a:lvl4pPr>
            <a:lvl5pPr>
              <a:defRPr sz="20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Tree>
    <p:extLst>
      <p:ext uri="{BB962C8B-B14F-4D97-AF65-F5344CB8AC3E}">
        <p14:creationId xmlns:p14="http://schemas.microsoft.com/office/powerpoint/2010/main" val="9153631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userDrawn="1">
  <p:cSld name="End contact Layout">
    <p:spTree>
      <p:nvGrpSpPr>
        <p:cNvPr id="1" name=""/>
        <p:cNvGrpSpPr/>
        <p:nvPr/>
      </p:nvGrpSpPr>
      <p:grpSpPr>
        <a:xfrm>
          <a:off x="0" y="0"/>
          <a:ext cx="0" cy="0"/>
          <a:chOff x="0" y="0"/>
          <a:chExt cx="0" cy="0"/>
        </a:xfrm>
      </p:grpSpPr>
      <p:grpSp>
        <p:nvGrpSpPr>
          <p:cNvPr id="2" name="Group 7"/>
          <p:cNvGrpSpPr>
            <a:grpSpLocks/>
          </p:cNvGrpSpPr>
          <p:nvPr/>
        </p:nvGrpSpPr>
        <p:grpSpPr bwMode="auto">
          <a:xfrm>
            <a:off x="152400" y="152400"/>
            <a:ext cx="8839200" cy="6553200"/>
            <a:chOff x="152400" y="76200"/>
            <a:chExt cx="8839200" cy="6553200"/>
          </a:xfrm>
        </p:grpSpPr>
        <p:sp>
          <p:nvSpPr>
            <p:cNvPr id="3" name="Rectangle 2"/>
            <p:cNvSpPr/>
            <p:nvPr/>
          </p:nvSpPr>
          <p:spPr>
            <a:xfrm>
              <a:off x="152400" y="76200"/>
              <a:ext cx="8839200" cy="655320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4" name="Rectangle 3"/>
            <p:cNvSpPr/>
            <p:nvPr/>
          </p:nvSpPr>
          <p:spPr>
            <a:xfrm>
              <a:off x="152400" y="76200"/>
              <a:ext cx="8839200" cy="5029200"/>
            </a:xfrm>
            <a:prstGeom prst="rect">
              <a:avLst/>
            </a:prstGeom>
            <a:solidFill>
              <a:srgbClr val="CF1C2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TextBox 4"/>
            <p:cNvSpPr txBox="1"/>
            <p:nvPr/>
          </p:nvSpPr>
          <p:spPr>
            <a:xfrm>
              <a:off x="533400" y="498475"/>
              <a:ext cx="4724400" cy="3589338"/>
            </a:xfrm>
            <a:prstGeom prst="rect">
              <a:avLst/>
            </a:prstGeom>
            <a:noFill/>
          </p:spPr>
          <p:txBody>
            <a:bodyPr lIns="0" tIns="0" rIns="0" bIns="0">
              <a:spAutoFit/>
            </a:bodyPr>
            <a:lstStyle/>
            <a:p>
              <a:pPr fontAlgn="auto">
                <a:spcBef>
                  <a:spcPts val="0"/>
                </a:spcBef>
                <a:spcAft>
                  <a:spcPts val="0"/>
                </a:spcAft>
                <a:defRPr/>
              </a:pPr>
              <a:r>
                <a:rPr lang="en-US" sz="2000" b="1" baseline="30000" dirty="0">
                  <a:solidFill>
                    <a:srgbClr val="E8C7B0"/>
                  </a:solidFill>
                  <a:latin typeface="Arial" pitchFamily="34" charset="0"/>
                  <a:cs typeface="Arial" pitchFamily="34" charset="0"/>
                </a:rPr>
                <a:t>FOR FURTHER INFORMATION ON XXXXXXXXX XXXXXXXX XXXXXXXXX XXXX, PLEASE CONTACT:</a:t>
              </a:r>
            </a:p>
            <a:p>
              <a:pPr fontAlgn="auto">
                <a:spcBef>
                  <a:spcPts val="0"/>
                </a:spcBef>
                <a:spcAft>
                  <a:spcPts val="0"/>
                </a:spcAft>
                <a:defRPr/>
              </a:pPr>
              <a:endParaRPr lang="en-US" sz="2000" b="1" baseline="30000" dirty="0">
                <a:solidFill>
                  <a:schemeClr val="bg1"/>
                </a:solidFill>
                <a:latin typeface="Arial" pitchFamily="34" charset="0"/>
                <a:cs typeface="Arial" pitchFamily="34" charset="0"/>
              </a:endParaRPr>
            </a:p>
            <a:p>
              <a:pPr fontAlgn="auto">
                <a:spcBef>
                  <a:spcPts val="0"/>
                </a:spcBef>
                <a:spcAft>
                  <a:spcPts val="0"/>
                </a:spcAft>
                <a:defRPr/>
              </a:pPr>
              <a:r>
                <a:rPr lang="en-US" sz="2000" b="1" baseline="30000" dirty="0">
                  <a:solidFill>
                    <a:srgbClr val="E8C7B0"/>
                  </a:solidFill>
                  <a:latin typeface="Arial" pitchFamily="34" charset="0"/>
                  <a:cs typeface="Arial" pitchFamily="34" charset="0"/>
                </a:rPr>
                <a:t>IFRC XXXXXXXXXXXXX DEPARTMENT</a:t>
              </a:r>
            </a:p>
            <a:p>
              <a:pPr fontAlgn="auto">
                <a:spcBef>
                  <a:spcPts val="0"/>
                </a:spcBef>
                <a:spcAft>
                  <a:spcPts val="0"/>
                </a:spcAft>
                <a:defRPr/>
              </a:pPr>
              <a:r>
                <a:rPr lang="en-US" sz="2000" baseline="30000" dirty="0">
                  <a:solidFill>
                    <a:schemeClr val="bg1"/>
                  </a:solidFill>
                  <a:latin typeface="Arial" pitchFamily="34" charset="0"/>
                  <a:cs typeface="Arial" pitchFamily="34" charset="0"/>
                </a:rPr>
                <a:t>NAME SURNAME, TITLE</a:t>
              </a:r>
              <a:br>
                <a:rPr lang="en-US" sz="2000" baseline="30000" dirty="0">
                  <a:solidFill>
                    <a:schemeClr val="bg1"/>
                  </a:solidFill>
                  <a:latin typeface="Arial" pitchFamily="34" charset="0"/>
                  <a:cs typeface="Arial" pitchFamily="34" charset="0"/>
                </a:rPr>
              </a:br>
              <a:r>
                <a:rPr lang="en-US" sz="2000" b="1" baseline="30000" dirty="0">
                  <a:solidFill>
                    <a:schemeClr val="bg1"/>
                  </a:solidFill>
                  <a:latin typeface="Arial" pitchFamily="34" charset="0"/>
                  <a:cs typeface="Arial" pitchFamily="34" charset="0"/>
                </a:rPr>
                <a:t>TEL. : +41 022 730 XXXX</a:t>
              </a:r>
            </a:p>
            <a:p>
              <a:pPr fontAlgn="auto">
                <a:spcBef>
                  <a:spcPts val="0"/>
                </a:spcBef>
                <a:spcAft>
                  <a:spcPts val="0"/>
                </a:spcAft>
                <a:defRPr/>
              </a:pPr>
              <a:r>
                <a:rPr lang="en-US" sz="2000" b="1" baseline="30000" dirty="0">
                  <a:solidFill>
                    <a:schemeClr val="bg1"/>
                  </a:solidFill>
                  <a:latin typeface="Arial" pitchFamily="34" charset="0"/>
                  <a:cs typeface="Arial" pitchFamily="34" charset="0"/>
                </a:rPr>
                <a:t>EMAIL: name.surname@ifrc.org</a:t>
              </a:r>
            </a:p>
            <a:p>
              <a:pPr fontAlgn="auto">
                <a:spcBef>
                  <a:spcPts val="0"/>
                </a:spcBef>
                <a:spcAft>
                  <a:spcPts val="0"/>
                </a:spcAft>
                <a:defRPr/>
              </a:pPr>
              <a:endParaRPr lang="en-US" sz="2000" b="1" baseline="30000" dirty="0">
                <a:solidFill>
                  <a:schemeClr val="bg1"/>
                </a:solidFill>
                <a:latin typeface="Arial" pitchFamily="34" charset="0"/>
                <a:cs typeface="Arial" pitchFamily="34" charset="0"/>
              </a:endParaRPr>
            </a:p>
            <a:p>
              <a:pPr fontAlgn="auto">
                <a:spcBef>
                  <a:spcPts val="0"/>
                </a:spcBef>
                <a:spcAft>
                  <a:spcPts val="0"/>
                </a:spcAft>
                <a:defRPr/>
              </a:pPr>
              <a:r>
                <a:rPr lang="en-US" sz="2000" b="1" baseline="30000" dirty="0">
                  <a:solidFill>
                    <a:srgbClr val="E8C7B0"/>
                  </a:solidFill>
                  <a:latin typeface="Arial" pitchFamily="34" charset="0"/>
                  <a:cs typeface="Arial" pitchFamily="34" charset="0"/>
                </a:rPr>
                <a:t>THIS PRESENTATION IS PUBLISHED BY</a:t>
              </a:r>
            </a:p>
            <a:p>
              <a:pPr fontAlgn="auto">
                <a:spcBef>
                  <a:spcPts val="0"/>
                </a:spcBef>
                <a:spcAft>
                  <a:spcPts val="0"/>
                </a:spcAft>
                <a:defRPr/>
              </a:pPr>
              <a:r>
                <a:rPr lang="en-US" sz="2000" b="1" baseline="30000" dirty="0">
                  <a:solidFill>
                    <a:schemeClr val="bg1"/>
                  </a:solidFill>
                  <a:latin typeface="Arial" pitchFamily="34" charset="0"/>
                  <a:cs typeface="Arial" pitchFamily="34" charset="0"/>
                </a:rPr>
                <a:t>INTERNATIONAL FEDERATION OF </a:t>
              </a:r>
              <a:br>
                <a:rPr lang="en-US" sz="2000" b="1" baseline="30000" dirty="0">
                  <a:solidFill>
                    <a:schemeClr val="bg1"/>
                  </a:solidFill>
                  <a:latin typeface="Arial" pitchFamily="34" charset="0"/>
                  <a:cs typeface="Arial" pitchFamily="34" charset="0"/>
                </a:rPr>
              </a:br>
              <a:r>
                <a:rPr lang="en-US" sz="2000" b="1" baseline="30000" dirty="0">
                  <a:solidFill>
                    <a:schemeClr val="bg1"/>
                  </a:solidFill>
                  <a:latin typeface="Arial" pitchFamily="34" charset="0"/>
                  <a:cs typeface="Arial" pitchFamily="34" charset="0"/>
                </a:rPr>
                <a:t>RED CROSS AND RED CRESCENT SOCIETIES</a:t>
              </a:r>
            </a:p>
            <a:p>
              <a:pPr fontAlgn="auto">
                <a:spcBef>
                  <a:spcPts val="0"/>
                </a:spcBef>
                <a:spcAft>
                  <a:spcPts val="0"/>
                </a:spcAft>
                <a:defRPr/>
              </a:pPr>
              <a:r>
                <a:rPr lang="en-US" sz="2000" b="1" baseline="30000" dirty="0">
                  <a:solidFill>
                    <a:schemeClr val="bg1"/>
                  </a:solidFill>
                  <a:latin typeface="Arial" pitchFamily="34" charset="0"/>
                  <a:cs typeface="Arial" pitchFamily="34" charset="0"/>
                </a:rPr>
                <a:t>P.O. BOX 372</a:t>
              </a:r>
            </a:p>
            <a:p>
              <a:pPr fontAlgn="auto">
                <a:spcBef>
                  <a:spcPts val="0"/>
                </a:spcBef>
                <a:spcAft>
                  <a:spcPts val="0"/>
                </a:spcAft>
                <a:defRPr/>
              </a:pPr>
              <a:r>
                <a:rPr lang="en-US" sz="2000" b="1" baseline="30000" dirty="0">
                  <a:solidFill>
                    <a:schemeClr val="bg1"/>
                  </a:solidFill>
                  <a:latin typeface="Arial" pitchFamily="34" charset="0"/>
                  <a:cs typeface="Arial" pitchFamily="34" charset="0"/>
                </a:rPr>
                <a:t>CH-1211 GENEVA 19</a:t>
              </a:r>
            </a:p>
            <a:p>
              <a:pPr fontAlgn="auto">
                <a:spcBef>
                  <a:spcPts val="0"/>
                </a:spcBef>
                <a:spcAft>
                  <a:spcPts val="0"/>
                </a:spcAft>
                <a:defRPr/>
              </a:pPr>
              <a:r>
                <a:rPr lang="en-US" sz="2000" b="1" baseline="30000" dirty="0">
                  <a:solidFill>
                    <a:schemeClr val="bg1"/>
                  </a:solidFill>
                  <a:latin typeface="Arial" pitchFamily="34" charset="0"/>
                  <a:cs typeface="Arial" pitchFamily="34" charset="0"/>
                </a:rPr>
                <a:t>SWITZERLAND</a:t>
              </a:r>
            </a:p>
            <a:p>
              <a:pPr fontAlgn="auto">
                <a:spcBef>
                  <a:spcPts val="0"/>
                </a:spcBef>
                <a:spcAft>
                  <a:spcPts val="0"/>
                </a:spcAft>
                <a:defRPr/>
              </a:pPr>
              <a:endParaRPr lang="en-US" sz="2000" b="1" baseline="30000" dirty="0">
                <a:solidFill>
                  <a:schemeClr val="bg1"/>
                </a:solidFill>
                <a:latin typeface="Arial" pitchFamily="34" charset="0"/>
                <a:cs typeface="Arial" pitchFamily="34" charset="0"/>
              </a:endParaRPr>
            </a:p>
            <a:p>
              <a:pPr fontAlgn="auto">
                <a:spcBef>
                  <a:spcPts val="0"/>
                </a:spcBef>
                <a:spcAft>
                  <a:spcPts val="0"/>
                </a:spcAft>
                <a:defRPr/>
              </a:pPr>
              <a:r>
                <a:rPr lang="en-US" sz="2000" b="1" baseline="30000" dirty="0">
                  <a:solidFill>
                    <a:schemeClr val="bg1"/>
                  </a:solidFill>
                  <a:latin typeface="Arial" pitchFamily="34" charset="0"/>
                  <a:cs typeface="Arial" pitchFamily="34" charset="0"/>
                </a:rPr>
                <a:t>TEL.: +41 22 730 42 22</a:t>
              </a:r>
            </a:p>
            <a:p>
              <a:pPr fontAlgn="auto">
                <a:spcBef>
                  <a:spcPts val="0"/>
                </a:spcBef>
                <a:spcAft>
                  <a:spcPts val="0"/>
                </a:spcAft>
                <a:defRPr/>
              </a:pPr>
              <a:r>
                <a:rPr lang="en-US" sz="2000" b="1" baseline="30000" dirty="0">
                  <a:solidFill>
                    <a:schemeClr val="bg1"/>
                  </a:solidFill>
                  <a:latin typeface="Arial" pitchFamily="34" charset="0"/>
                  <a:cs typeface="Arial" pitchFamily="34" charset="0"/>
                </a:rPr>
                <a:t>FAX.: +41 22 733 03 95</a:t>
              </a:r>
              <a:endParaRPr lang="en-US" sz="2000" dirty="0">
                <a:solidFill>
                  <a:schemeClr val="bg1"/>
                </a:solidFill>
                <a:latin typeface="Arial" pitchFamily="34" charset="0"/>
                <a:cs typeface="Arial" pitchFamily="34" charset="0"/>
              </a:endParaRPr>
            </a:p>
          </p:txBody>
        </p:sp>
        <p:pic>
          <p:nvPicPr>
            <p:cNvPr id="6" name="Picture 15" descr="SLCM-icons logo-EN.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57200" y="5486400"/>
              <a:ext cx="1905000" cy="9830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16" descr="IFRC_logo_EN.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5715000" y="6096000"/>
              <a:ext cx="3157728" cy="2958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Tree>
    <p:extLst>
      <p:ext uri="{BB962C8B-B14F-4D97-AF65-F5344CB8AC3E}">
        <p14:creationId xmlns:p14="http://schemas.microsoft.com/office/powerpoint/2010/main" val="33905739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cxnSp>
        <p:nvCxnSpPr>
          <p:cNvPr id="3" name="Straight Connector 2"/>
          <p:cNvCxnSpPr/>
          <p:nvPr/>
        </p:nvCxnSpPr>
        <p:spPr>
          <a:xfrm>
            <a:off x="1828800" y="354013"/>
            <a:ext cx="6858000" cy="1587"/>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4" name="Straight Connector 3"/>
          <p:cNvCxnSpPr/>
          <p:nvPr/>
        </p:nvCxnSpPr>
        <p:spPr>
          <a:xfrm>
            <a:off x="1828800" y="1495425"/>
            <a:ext cx="6858000" cy="1588"/>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p:txBody>
          <a:bodyPr/>
          <a:lstStyle/>
          <a:p>
            <a:r>
              <a:rPr lang="en-US"/>
              <a:t>Click to edit Master title style</a:t>
            </a:r>
            <a:endParaRPr lang="en-GB" dirty="0"/>
          </a:p>
        </p:txBody>
      </p:sp>
    </p:spTree>
    <p:extLst>
      <p:ext uri="{BB962C8B-B14F-4D97-AF65-F5344CB8AC3E}">
        <p14:creationId xmlns:p14="http://schemas.microsoft.com/office/powerpoint/2010/main" val="38195793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14"/>
          <p:cNvGrpSpPr>
            <a:grpSpLocks/>
          </p:cNvGrpSpPr>
          <p:nvPr/>
        </p:nvGrpSpPr>
        <p:grpSpPr bwMode="auto">
          <a:xfrm>
            <a:off x="152400" y="5943600"/>
            <a:ext cx="8839200" cy="787400"/>
            <a:chOff x="152400" y="5918015"/>
            <a:chExt cx="8839200" cy="787585"/>
          </a:xfrm>
        </p:grpSpPr>
        <p:sp>
          <p:nvSpPr>
            <p:cNvPr id="9" name="Rectangle 8"/>
            <p:cNvSpPr/>
            <p:nvPr/>
          </p:nvSpPr>
          <p:spPr bwMode="auto">
            <a:xfrm>
              <a:off x="152400" y="5918015"/>
              <a:ext cx="8839200" cy="787585"/>
            </a:xfrm>
            <a:prstGeom prst="rect">
              <a:avLst/>
            </a:prstGeom>
            <a:solidFill>
              <a:srgbClr val="DB0000"/>
            </a:solidFill>
            <a:ln w="9525" cap="flat" cmpd="sng" algn="ctr">
              <a:solidFill>
                <a:schemeClr val="bg1"/>
              </a:solidFill>
              <a:prstDash val="solid"/>
              <a:round/>
              <a:headEnd type="none" w="med" len="med"/>
              <a:tailEnd type="none" w="med" len="med"/>
            </a:ln>
            <a:effectLst/>
          </p:spPr>
          <p:txBody>
            <a:bodyPr/>
            <a:lstStyle/>
            <a:p>
              <a:pPr marL="342900" indent="-342900" fontAlgn="auto">
                <a:spcBef>
                  <a:spcPct val="20000"/>
                </a:spcBef>
                <a:spcAft>
                  <a:spcPts val="0"/>
                </a:spcAft>
                <a:buFontTx/>
                <a:buChar char="•"/>
                <a:defRPr/>
              </a:pPr>
              <a:endParaRPr lang="en-US" sz="3200"/>
            </a:p>
          </p:txBody>
        </p:sp>
        <p:sp>
          <p:nvSpPr>
            <p:cNvPr id="10" name="TextBox 9"/>
            <p:cNvSpPr txBox="1"/>
            <p:nvPr/>
          </p:nvSpPr>
          <p:spPr bwMode="auto">
            <a:xfrm>
              <a:off x="304800" y="6106972"/>
              <a:ext cx="3124200" cy="369974"/>
            </a:xfrm>
            <a:prstGeom prst="rect">
              <a:avLst/>
            </a:prstGeom>
            <a:noFill/>
          </p:spPr>
          <p:txBody>
            <a:bodyPr lIns="0" tIns="0" rIns="0" bIns="0">
              <a:spAutoFit/>
            </a:bodyPr>
            <a:lstStyle/>
            <a:p>
              <a:pPr fontAlgn="auto">
                <a:spcBef>
                  <a:spcPts val="0"/>
                </a:spcBef>
                <a:spcAft>
                  <a:spcPts val="0"/>
                </a:spcAft>
                <a:defRPr/>
              </a:pPr>
              <a:r>
                <a:rPr lang="en-US" sz="1200" b="1">
                  <a:solidFill>
                    <a:srgbClr val="551C15"/>
                  </a:solidFill>
                  <a:latin typeface="Arial Rounded MT Bold" pitchFamily="-110" charset="0"/>
                  <a:ea typeface="Arial Rounded MT Bold" pitchFamily="-110" charset="0"/>
                  <a:cs typeface="Arial Rounded MT Bold" pitchFamily="-110" charset="0"/>
                </a:rPr>
                <a:t>www.ifrc.org</a:t>
              </a:r>
            </a:p>
            <a:p>
              <a:pPr fontAlgn="auto">
                <a:spcBef>
                  <a:spcPts val="0"/>
                </a:spcBef>
                <a:spcAft>
                  <a:spcPts val="0"/>
                </a:spcAft>
                <a:defRPr/>
              </a:pPr>
              <a:r>
                <a:rPr lang="en-US" sz="1200" b="1">
                  <a:solidFill>
                    <a:schemeClr val="bg1"/>
                  </a:solidFill>
                  <a:latin typeface="Arial Rounded MT Bold" pitchFamily="-110" charset="0"/>
                  <a:ea typeface="Arial Rounded MT Bold" pitchFamily="-110" charset="0"/>
                  <a:cs typeface="Arial Rounded MT Bold" pitchFamily="-110" charset="0"/>
                </a:rPr>
                <a:t>Saving lives, changing minds.</a:t>
              </a:r>
              <a:endParaRPr lang="en-US" sz="1200">
                <a:solidFill>
                  <a:schemeClr val="bg1"/>
                </a:solidFill>
                <a:latin typeface="Arial Rounded MT Bold" pitchFamily="-110" charset="0"/>
                <a:ea typeface="Arial Rounded MT Bold" pitchFamily="-110" charset="0"/>
                <a:cs typeface="Arial Rounded MT Bold" pitchFamily="-110" charset="0"/>
              </a:endParaRPr>
            </a:p>
          </p:txBody>
        </p:sp>
        <p:pic>
          <p:nvPicPr>
            <p:cNvPr id="1034" name="Picture 14" descr="IFRC_logo_EN.gif"/>
            <p:cNvPicPr>
              <a:picLocks noChangeAspect="1"/>
            </p:cNvPicPr>
            <p:nvPr/>
          </p:nvPicPr>
          <p:blipFill>
            <a:blip r:embed="rId12">
              <a:extLst>
                <a:ext uri="{28A0092B-C50C-407E-A947-70E740481C1C}">
                  <a14:useLocalDpi xmlns:a14="http://schemas.microsoft.com/office/drawing/2010/main" val="0"/>
                </a:ext>
              </a:extLst>
            </a:blip>
            <a:srcRect/>
            <a:stretch>
              <a:fillRect/>
            </a:stretch>
          </p:blipFill>
          <p:spPr bwMode="auto">
            <a:xfrm>
              <a:off x="5613869" y="6172201"/>
              <a:ext cx="3225331"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1027" name="Title Placeholder 1"/>
          <p:cNvSpPr>
            <a:spLocks noGrp="1"/>
          </p:cNvSpPr>
          <p:nvPr>
            <p:ph type="title"/>
          </p:nvPr>
        </p:nvSpPr>
        <p:spPr bwMode="auto">
          <a:xfrm>
            <a:off x="1828800" y="350838"/>
            <a:ext cx="68580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endParaRPr lang="en-GB" altLang="en-US"/>
          </a:p>
        </p:txBody>
      </p:sp>
      <p:sp>
        <p:nvSpPr>
          <p:cNvPr id="1028" name="Text Placeholder 2"/>
          <p:cNvSpPr>
            <a:spLocks noGrp="1"/>
          </p:cNvSpPr>
          <p:nvPr>
            <p:ph type="body" idx="1"/>
          </p:nvPr>
        </p:nvSpPr>
        <p:spPr bwMode="auto">
          <a:xfrm>
            <a:off x="1828800" y="1676400"/>
            <a:ext cx="685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endParaRPr lang="en-GB" altLang="en-US"/>
          </a:p>
        </p:txBody>
      </p:sp>
      <p:grpSp>
        <p:nvGrpSpPr>
          <p:cNvPr id="1029" name="Group 16"/>
          <p:cNvGrpSpPr>
            <a:grpSpLocks/>
          </p:cNvGrpSpPr>
          <p:nvPr/>
        </p:nvGrpSpPr>
        <p:grpSpPr bwMode="auto">
          <a:xfrm>
            <a:off x="339725" y="339725"/>
            <a:ext cx="1260475" cy="1260475"/>
            <a:chOff x="228600" y="228600"/>
            <a:chExt cx="1260000" cy="1260000"/>
          </a:xfrm>
        </p:grpSpPr>
        <p:sp>
          <p:nvSpPr>
            <p:cNvPr id="18" name="Oval 17"/>
            <p:cNvSpPr/>
            <p:nvPr/>
          </p:nvSpPr>
          <p:spPr>
            <a:xfrm>
              <a:off x="228600" y="228600"/>
              <a:ext cx="1260000" cy="1260000"/>
            </a:xfrm>
            <a:prstGeom prst="ellipse">
              <a:avLst/>
            </a:prstGeom>
            <a:solidFill>
              <a:srgbClr val="CF1C21"/>
            </a:solidFill>
            <a:ln w="31750">
              <a:solidFill>
                <a:schemeClr val="bg1"/>
              </a:solidFill>
              <a:round/>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9" name="TextBox 18"/>
            <p:cNvSpPr txBox="1"/>
            <p:nvPr/>
          </p:nvSpPr>
          <p:spPr>
            <a:xfrm>
              <a:off x="282555" y="625325"/>
              <a:ext cx="1144157" cy="307661"/>
            </a:xfrm>
            <a:prstGeom prst="rect">
              <a:avLst/>
            </a:prstGeom>
            <a:noFill/>
          </p:spPr>
          <p:txBody>
            <a:bodyPr lIns="0" tIns="0" rIns="0" bIns="0">
              <a:spAutoFit/>
            </a:bodyPr>
            <a:lstStyle/>
            <a:p>
              <a:pPr algn="ctr" fontAlgn="auto">
                <a:spcBef>
                  <a:spcPts val="0"/>
                </a:spcBef>
                <a:spcAft>
                  <a:spcPts val="0"/>
                </a:spcAft>
                <a:defRPr/>
              </a:pPr>
              <a:r>
                <a:rPr lang="en-US" sz="1000" b="1" dirty="0">
                  <a:solidFill>
                    <a:schemeClr val="bg1"/>
                  </a:solidFill>
                  <a:latin typeface="Arial" pitchFamily="34" charset="0"/>
                  <a:cs typeface="Arial" pitchFamily="34" charset="0"/>
                </a:rPr>
                <a:t>Costing of Health Activities</a:t>
              </a:r>
              <a:r>
                <a:rPr lang="en-US" sz="1000" b="1" baseline="0" dirty="0">
                  <a:solidFill>
                    <a:schemeClr val="bg1"/>
                  </a:solidFill>
                  <a:latin typeface="Arial" pitchFamily="34" charset="0"/>
                  <a:cs typeface="Arial" pitchFamily="34" charset="0"/>
                </a:rPr>
                <a:t> </a:t>
              </a:r>
              <a:endParaRPr lang="en-US" sz="1000" b="1" dirty="0">
                <a:solidFill>
                  <a:schemeClr val="bg1"/>
                </a:solidFill>
                <a:latin typeface="Arial" pitchFamily="34" charset="0"/>
                <a:cs typeface="Arial" pitchFamily="34" charset="0"/>
              </a:endParaRPr>
            </a:p>
          </p:txBody>
        </p:sp>
      </p:grpSp>
    </p:spTree>
  </p:cSld>
  <p:clrMap bg1="lt1" tx1="dk1" bg2="lt2" tx2="dk2" accent1="accent1" accent2="accent2" accent3="accent3" accent4="accent4" accent5="accent5" accent6="accent6" hlink="hlink" folHlink="folHlink"/>
  <p:sldLayoutIdLst>
    <p:sldLayoutId id="2147483724" r:id="rId1"/>
    <p:sldLayoutId id="2147483725" r:id="rId2"/>
    <p:sldLayoutId id="2147483732" r:id="rId3"/>
    <p:sldLayoutId id="2147483726" r:id="rId4"/>
    <p:sldLayoutId id="2147483727" r:id="rId5"/>
    <p:sldLayoutId id="2147483728" r:id="rId6"/>
    <p:sldLayoutId id="2147483729" r:id="rId7"/>
    <p:sldLayoutId id="2147483730" r:id="rId8"/>
    <p:sldLayoutId id="2147483731" r:id="rId9"/>
    <p:sldLayoutId id="2147483723" r:id="rId10"/>
  </p:sldLayoutIdLst>
  <p:txStyles>
    <p:titleStyle>
      <a:lvl1pPr algn="l" rtl="0" eaLnBrk="1" fontAlgn="base" hangingPunct="1">
        <a:spcBef>
          <a:spcPct val="0"/>
        </a:spcBef>
        <a:spcAft>
          <a:spcPct val="0"/>
        </a:spcAft>
        <a:defRPr sz="2600" b="1" i="1" kern="1200">
          <a:solidFill>
            <a:schemeClr val="tx1"/>
          </a:solidFill>
          <a:latin typeface="Arial" pitchFamily="34" charset="0"/>
          <a:ea typeface="+mj-ea"/>
          <a:cs typeface="Arial" pitchFamily="34" charset="0"/>
        </a:defRPr>
      </a:lvl1pPr>
      <a:lvl2pPr algn="l" rtl="0" eaLnBrk="1" fontAlgn="base" hangingPunct="1">
        <a:spcBef>
          <a:spcPct val="0"/>
        </a:spcBef>
        <a:spcAft>
          <a:spcPct val="0"/>
        </a:spcAft>
        <a:defRPr sz="2600" b="1" i="1">
          <a:solidFill>
            <a:schemeClr val="tx1"/>
          </a:solidFill>
          <a:latin typeface="Arial" pitchFamily="34" charset="0"/>
          <a:cs typeface="Arial" pitchFamily="34" charset="0"/>
        </a:defRPr>
      </a:lvl2pPr>
      <a:lvl3pPr algn="l" rtl="0" eaLnBrk="1" fontAlgn="base" hangingPunct="1">
        <a:spcBef>
          <a:spcPct val="0"/>
        </a:spcBef>
        <a:spcAft>
          <a:spcPct val="0"/>
        </a:spcAft>
        <a:defRPr sz="2600" b="1" i="1">
          <a:solidFill>
            <a:schemeClr val="tx1"/>
          </a:solidFill>
          <a:latin typeface="Arial" pitchFamily="34" charset="0"/>
          <a:cs typeface="Arial" pitchFamily="34" charset="0"/>
        </a:defRPr>
      </a:lvl3pPr>
      <a:lvl4pPr algn="l" rtl="0" eaLnBrk="1" fontAlgn="base" hangingPunct="1">
        <a:spcBef>
          <a:spcPct val="0"/>
        </a:spcBef>
        <a:spcAft>
          <a:spcPct val="0"/>
        </a:spcAft>
        <a:defRPr sz="2600" b="1" i="1">
          <a:solidFill>
            <a:schemeClr val="tx1"/>
          </a:solidFill>
          <a:latin typeface="Arial" pitchFamily="34" charset="0"/>
          <a:cs typeface="Arial" pitchFamily="34" charset="0"/>
        </a:defRPr>
      </a:lvl4pPr>
      <a:lvl5pPr algn="l" rtl="0" eaLnBrk="1" fontAlgn="base" hangingPunct="1">
        <a:spcBef>
          <a:spcPct val="0"/>
        </a:spcBef>
        <a:spcAft>
          <a:spcPct val="0"/>
        </a:spcAft>
        <a:defRPr sz="2600" b="1" i="1">
          <a:solidFill>
            <a:schemeClr val="tx1"/>
          </a:solidFill>
          <a:latin typeface="Arial" pitchFamily="34" charset="0"/>
          <a:cs typeface="Arial" pitchFamily="34" charset="0"/>
        </a:defRPr>
      </a:lvl5pPr>
      <a:lvl6pPr marL="457200" algn="l" rtl="0" eaLnBrk="1" fontAlgn="base" hangingPunct="1">
        <a:spcBef>
          <a:spcPct val="0"/>
        </a:spcBef>
        <a:spcAft>
          <a:spcPct val="0"/>
        </a:spcAft>
        <a:defRPr sz="2600" b="1" i="1">
          <a:solidFill>
            <a:schemeClr val="tx1"/>
          </a:solidFill>
          <a:latin typeface="Arial" pitchFamily="34" charset="0"/>
          <a:cs typeface="Arial" pitchFamily="34" charset="0"/>
        </a:defRPr>
      </a:lvl6pPr>
      <a:lvl7pPr marL="914400" algn="l" rtl="0" eaLnBrk="1" fontAlgn="base" hangingPunct="1">
        <a:spcBef>
          <a:spcPct val="0"/>
        </a:spcBef>
        <a:spcAft>
          <a:spcPct val="0"/>
        </a:spcAft>
        <a:defRPr sz="2600" b="1" i="1">
          <a:solidFill>
            <a:schemeClr val="tx1"/>
          </a:solidFill>
          <a:latin typeface="Arial" pitchFamily="34" charset="0"/>
          <a:cs typeface="Arial" pitchFamily="34" charset="0"/>
        </a:defRPr>
      </a:lvl7pPr>
      <a:lvl8pPr marL="1371600" algn="l" rtl="0" eaLnBrk="1" fontAlgn="base" hangingPunct="1">
        <a:spcBef>
          <a:spcPct val="0"/>
        </a:spcBef>
        <a:spcAft>
          <a:spcPct val="0"/>
        </a:spcAft>
        <a:defRPr sz="2600" b="1" i="1">
          <a:solidFill>
            <a:schemeClr val="tx1"/>
          </a:solidFill>
          <a:latin typeface="Arial" pitchFamily="34" charset="0"/>
          <a:cs typeface="Arial" pitchFamily="34" charset="0"/>
        </a:defRPr>
      </a:lvl8pPr>
      <a:lvl9pPr marL="1828800" algn="l" rtl="0" eaLnBrk="1" fontAlgn="base" hangingPunct="1">
        <a:spcBef>
          <a:spcPct val="0"/>
        </a:spcBef>
        <a:spcAft>
          <a:spcPct val="0"/>
        </a:spcAft>
        <a:defRPr sz="2600" b="1" i="1">
          <a:solidFill>
            <a:schemeClr val="tx1"/>
          </a:solidFill>
          <a:latin typeface="Arial" pitchFamily="34" charset="0"/>
          <a:cs typeface="Arial" pitchFamily="34" charset="0"/>
        </a:defRPr>
      </a:lvl9pPr>
    </p:titleStyle>
    <p:bodyStyle>
      <a:lvl1pPr marL="273050" indent="-273050" algn="l" rtl="0" eaLnBrk="1" fontAlgn="base" hangingPunct="1">
        <a:spcBef>
          <a:spcPct val="20000"/>
        </a:spcBef>
        <a:spcAft>
          <a:spcPct val="0"/>
        </a:spcAft>
        <a:buClr>
          <a:srgbClr val="CF1C21"/>
        </a:buClr>
        <a:buSzPct val="80000"/>
        <a:buFont typeface="Wingdings" pitchFamily="2" charset="2"/>
        <a:buChar char="§"/>
        <a:defRPr sz="2200" kern="1200">
          <a:solidFill>
            <a:schemeClr val="tx1"/>
          </a:solidFill>
          <a:latin typeface="Arial" pitchFamily="34" charset="0"/>
          <a:ea typeface="+mn-ea"/>
          <a:cs typeface="Arial" pitchFamily="34" charset="0"/>
        </a:defRPr>
      </a:lvl1pPr>
      <a:lvl2pPr marL="450850" indent="-177800" algn="l" rtl="0" eaLnBrk="1" fontAlgn="base" hangingPunct="1">
        <a:spcBef>
          <a:spcPct val="20000"/>
        </a:spcBef>
        <a:spcAft>
          <a:spcPct val="0"/>
        </a:spcAft>
        <a:buClr>
          <a:srgbClr val="CF1C21"/>
        </a:buClr>
        <a:buSzPct val="80000"/>
        <a:buFont typeface="Wingdings" pitchFamily="2" charset="2"/>
        <a:buChar char="§"/>
        <a:defRPr sz="2000" kern="1200">
          <a:solidFill>
            <a:schemeClr val="tx1"/>
          </a:solidFill>
          <a:latin typeface="Arial" pitchFamily="34" charset="0"/>
          <a:ea typeface="+mn-ea"/>
          <a:cs typeface="Arial" pitchFamily="34" charset="0"/>
        </a:defRPr>
      </a:lvl2pPr>
      <a:lvl3pPr marL="627063" indent="-176213" algn="l" rtl="0" eaLnBrk="1" fontAlgn="base" hangingPunct="1">
        <a:spcBef>
          <a:spcPct val="20000"/>
        </a:spcBef>
        <a:spcAft>
          <a:spcPct val="0"/>
        </a:spcAft>
        <a:buClr>
          <a:srgbClr val="CF1C21"/>
        </a:buClr>
        <a:buSzPct val="80000"/>
        <a:buFont typeface="Wingdings" pitchFamily="2" charset="2"/>
        <a:buChar char="§"/>
        <a:defRPr sz="2000" kern="1200">
          <a:solidFill>
            <a:schemeClr val="tx1"/>
          </a:solidFill>
          <a:latin typeface="Arial" pitchFamily="34" charset="0"/>
          <a:ea typeface="+mn-ea"/>
          <a:cs typeface="Arial" pitchFamily="34" charset="0"/>
        </a:defRPr>
      </a:lvl3pPr>
      <a:lvl4pPr marL="627063" indent="-176213" algn="l" rtl="0" eaLnBrk="1" fontAlgn="base" hangingPunct="1">
        <a:spcBef>
          <a:spcPct val="20000"/>
        </a:spcBef>
        <a:spcAft>
          <a:spcPct val="0"/>
        </a:spcAft>
        <a:buClr>
          <a:srgbClr val="CF1C21"/>
        </a:buClr>
        <a:buSzPct val="80000"/>
        <a:buFont typeface="Wingdings" pitchFamily="2" charset="2"/>
        <a:buChar char="§"/>
        <a:defRPr sz="2000" kern="1200">
          <a:solidFill>
            <a:schemeClr val="tx1"/>
          </a:solidFill>
          <a:latin typeface="Arial" pitchFamily="34" charset="0"/>
          <a:ea typeface="+mn-ea"/>
          <a:cs typeface="Arial" pitchFamily="34" charset="0"/>
        </a:defRPr>
      </a:lvl4pPr>
      <a:lvl5pPr marL="627063" indent="-176213" algn="l" rtl="0" eaLnBrk="1" fontAlgn="base" hangingPunct="1">
        <a:spcBef>
          <a:spcPct val="20000"/>
        </a:spcBef>
        <a:spcAft>
          <a:spcPct val="0"/>
        </a:spcAft>
        <a:buClr>
          <a:srgbClr val="CF1C21"/>
        </a:buClr>
        <a:buSzPct val="80000"/>
        <a:buFont typeface="Wingdings" pitchFamily="2" charset="2"/>
        <a:buChar char="§"/>
        <a:defRPr sz="20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4.emf"/></Relationships>
</file>

<file path=ppt/slides/_rels/slide16.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image" Target="../media/image6.emf"/><Relationship Id="rId5" Type="http://schemas.openxmlformats.org/officeDocument/2006/relationships/package" Target="../embeddings/Microsoft_Excel_Worksheet2.xlsx"/><Relationship Id="rId4" Type="http://schemas.openxmlformats.org/officeDocument/2006/relationships/image" Target="../media/image5.emf"/></Relationships>
</file>

<file path=ppt/slides/_rels/slide17.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openxmlformats.org/officeDocument/2006/relationships/slideLayout" Target="../slideLayouts/slideLayout2.xml"/><Relationship Id="rId1" Type="http://schemas.openxmlformats.org/officeDocument/2006/relationships/vmlDrawing" Target="../drawings/vmlDrawing3.vml"/><Relationship Id="rId4" Type="http://schemas.openxmlformats.org/officeDocument/2006/relationships/image" Target="../media/image7.emf"/></Relationships>
</file>

<file path=ppt/slides/_rels/slide18.xml.rels><?xml version="1.0" encoding="UTF-8" standalone="yes"?>
<Relationships xmlns="http://schemas.openxmlformats.org/package/2006/relationships"><Relationship Id="rId3" Type="http://schemas.openxmlformats.org/officeDocument/2006/relationships/package" Target="../embeddings/Microsoft_Excel_Worksheet4.xlsx"/><Relationship Id="rId2" Type="http://schemas.openxmlformats.org/officeDocument/2006/relationships/slideLayout" Target="../slideLayouts/slideLayout2.xml"/><Relationship Id="rId1" Type="http://schemas.openxmlformats.org/officeDocument/2006/relationships/vmlDrawing" Target="../drawings/vmlDrawing4.vml"/><Relationship Id="rId4" Type="http://schemas.openxmlformats.org/officeDocument/2006/relationships/image" Target="../media/image8.emf"/></Relationships>
</file>

<file path=ppt/slides/_rels/slide19.xml.rels><?xml version="1.0" encoding="UTF-8" standalone="yes"?>
<Relationships xmlns="http://schemas.openxmlformats.org/package/2006/relationships"><Relationship Id="rId3" Type="http://schemas.openxmlformats.org/officeDocument/2006/relationships/package" Target="../embeddings/Microsoft_Excel_Worksheet5.xlsx"/><Relationship Id="rId2" Type="http://schemas.openxmlformats.org/officeDocument/2006/relationships/slideLayout" Target="../slideLayouts/slideLayout2.xml"/><Relationship Id="rId1" Type="http://schemas.openxmlformats.org/officeDocument/2006/relationships/vmlDrawing" Target="../drawings/vmlDrawing5.vml"/><Relationship Id="rId4" Type="http://schemas.openxmlformats.org/officeDocument/2006/relationships/image" Target="../media/image9.emf"/></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package" Target="../embeddings/Microsoft_Excel_Worksheet6.xlsx"/><Relationship Id="rId2" Type="http://schemas.openxmlformats.org/officeDocument/2006/relationships/slideLayout" Target="../slideLayouts/slideLayout2.xml"/><Relationship Id="rId1" Type="http://schemas.openxmlformats.org/officeDocument/2006/relationships/vmlDrawing" Target="../drawings/vmlDrawing6.vml"/><Relationship Id="rId4" Type="http://schemas.openxmlformats.org/officeDocument/2006/relationships/image" Target="../media/image10.emf"/></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ctrTitle"/>
          </p:nvPr>
        </p:nvSpPr>
        <p:spPr>
          <a:xfrm>
            <a:off x="990600" y="2819400"/>
            <a:ext cx="7239000" cy="647700"/>
          </a:xfrm>
        </p:spPr>
        <p:txBody>
          <a:bodyPr/>
          <a:lstStyle/>
          <a:p>
            <a:r>
              <a:rPr lang="en-GB" altLang="en-US" dirty="0">
                <a:latin typeface="Arial" charset="0"/>
                <a:cs typeface="Arial" charset="0"/>
              </a:rPr>
              <a:t>ACTIVITY-BASED COSTING (ABC)</a:t>
            </a:r>
          </a:p>
        </p:txBody>
      </p:sp>
      <p:sp>
        <p:nvSpPr>
          <p:cNvPr id="10243" name="Subtitle 2"/>
          <p:cNvSpPr>
            <a:spLocks noGrp="1"/>
          </p:cNvSpPr>
          <p:nvPr>
            <p:ph type="subTitle" idx="1"/>
          </p:nvPr>
        </p:nvSpPr>
        <p:spPr/>
        <p:txBody>
          <a:bodyPr/>
          <a:lstStyle/>
          <a:p>
            <a:endParaRPr lang="en-GB" altLang="en-US" dirty="0">
              <a:latin typeface="Arial" charset="0"/>
              <a:cs typeface="Arial"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1835696" y="548680"/>
            <a:ext cx="6858000" cy="845914"/>
          </a:xfrm>
        </p:spPr>
        <p:txBody>
          <a:bodyPr/>
          <a:lstStyle/>
          <a:p>
            <a:pPr marL="0" indent="0" algn="ctr"/>
            <a:r>
              <a:rPr lang="en-GB" altLang="en-US" sz="2400" i="0" dirty="0">
                <a:solidFill>
                  <a:srgbClr val="FF0000"/>
                </a:solidFill>
                <a:latin typeface="Arial" charset="0"/>
                <a:cs typeface="Arial" charset="0"/>
              </a:rPr>
              <a:t>Step 2. Annual Volume of Services (Sum of Activities)</a:t>
            </a:r>
            <a:br>
              <a:rPr lang="en-GB" altLang="en-US" sz="2400" i="0" dirty="0">
                <a:solidFill>
                  <a:srgbClr val="FF0000"/>
                </a:solidFill>
                <a:latin typeface="Arial" charset="0"/>
                <a:cs typeface="Arial" charset="0"/>
              </a:rPr>
            </a:br>
            <a:r>
              <a:rPr lang="en-GB" altLang="en-US" sz="1800" dirty="0">
                <a:latin typeface="Arial" charset="0"/>
                <a:cs typeface="Arial" charset="0"/>
              </a:rPr>
              <a:t>Activity/Service Definition</a:t>
            </a:r>
            <a:br>
              <a:rPr lang="en-GB" altLang="en-US" sz="1800" dirty="0">
                <a:latin typeface="Arial" charset="0"/>
                <a:cs typeface="Arial" charset="0"/>
              </a:rPr>
            </a:br>
            <a:endParaRPr lang="en-GB" altLang="en-US" sz="1800" dirty="0">
              <a:solidFill>
                <a:srgbClr val="FF0000"/>
              </a:solidFill>
              <a:latin typeface="Arial" charset="0"/>
              <a:cs typeface="Arial" charset="0"/>
            </a:endParaRPr>
          </a:p>
        </p:txBody>
      </p:sp>
      <p:sp>
        <p:nvSpPr>
          <p:cNvPr id="11267" name="Content Placeholder 2"/>
          <p:cNvSpPr>
            <a:spLocks noGrp="1"/>
          </p:cNvSpPr>
          <p:nvPr>
            <p:ph idx="1"/>
          </p:nvPr>
        </p:nvSpPr>
        <p:spPr>
          <a:xfrm>
            <a:off x="395536" y="1628800"/>
            <a:ext cx="8280920" cy="4176464"/>
          </a:xfrm>
        </p:spPr>
        <p:txBody>
          <a:bodyPr/>
          <a:lstStyle/>
          <a:p>
            <a:r>
              <a:rPr lang="en-GB" altLang="en-US" sz="2400" b="1" dirty="0">
                <a:latin typeface="Arial" charset="0"/>
                <a:cs typeface="Arial" charset="0"/>
              </a:rPr>
              <a:t>Briefly describe the </a:t>
            </a:r>
            <a:r>
              <a:rPr lang="en-GB" altLang="en-US" sz="2400" b="1" dirty="0">
                <a:solidFill>
                  <a:srgbClr val="FF0000"/>
                </a:solidFill>
                <a:latin typeface="Arial" charset="0"/>
                <a:cs typeface="Arial" charset="0"/>
              </a:rPr>
              <a:t>key activities </a:t>
            </a:r>
            <a:r>
              <a:rPr lang="en-GB" altLang="en-US" sz="2400" b="1" dirty="0">
                <a:latin typeface="Arial" charset="0"/>
                <a:cs typeface="Arial" charset="0"/>
              </a:rPr>
              <a:t>and </a:t>
            </a:r>
            <a:r>
              <a:rPr lang="en-GB" altLang="en-US" sz="2400" b="1" dirty="0">
                <a:solidFill>
                  <a:srgbClr val="FF0000"/>
                </a:solidFill>
                <a:latin typeface="Arial" charset="0"/>
                <a:cs typeface="Arial" charset="0"/>
              </a:rPr>
              <a:t>health service </a:t>
            </a:r>
            <a:r>
              <a:rPr lang="en-GB" altLang="en-US" sz="2400" b="1" dirty="0">
                <a:latin typeface="Arial" charset="0"/>
                <a:cs typeface="Arial" charset="0"/>
              </a:rPr>
              <a:t>provided performed by the programme or project. </a:t>
            </a:r>
          </a:p>
          <a:p>
            <a:r>
              <a:rPr lang="en-GB" altLang="en-US" sz="2400" b="1" dirty="0">
                <a:latin typeface="Arial" charset="0"/>
                <a:cs typeface="Arial" charset="0"/>
              </a:rPr>
              <a:t>Try to keep this list to the main activities that are somehow linked to customers.</a:t>
            </a:r>
          </a:p>
          <a:p>
            <a:endParaRPr lang="en-GB" altLang="en-US" sz="2400" b="1" dirty="0">
              <a:latin typeface="Arial" charset="0"/>
              <a:cs typeface="Arial" charset="0"/>
            </a:endParaRPr>
          </a:p>
          <a:p>
            <a:r>
              <a:rPr lang="en-GB" altLang="en-US" sz="2400" b="1" i="1" u="sng" dirty="0">
                <a:latin typeface="Arial" charset="0"/>
                <a:cs typeface="Arial" charset="0"/>
              </a:rPr>
              <a:t>Examples: </a:t>
            </a:r>
          </a:p>
          <a:p>
            <a:pPr lvl="1"/>
            <a:r>
              <a:rPr lang="en-GB" altLang="en-US" b="1" i="1" dirty="0">
                <a:latin typeface="Arial" charset="0"/>
                <a:cs typeface="Arial" charset="0"/>
              </a:rPr>
              <a:t>HIV Counselling and testing</a:t>
            </a:r>
          </a:p>
          <a:p>
            <a:pPr lvl="1"/>
            <a:r>
              <a:rPr lang="en-GB" altLang="en-US" b="1" i="1" dirty="0">
                <a:latin typeface="Arial" charset="0"/>
                <a:cs typeface="Arial" charset="0"/>
              </a:rPr>
              <a:t>ARV treatment</a:t>
            </a:r>
          </a:p>
          <a:p>
            <a:pPr lvl="1"/>
            <a:r>
              <a:rPr lang="en-GB" altLang="en-US" b="1" i="1" dirty="0">
                <a:latin typeface="Arial" charset="0"/>
                <a:cs typeface="Arial" charset="0"/>
              </a:rPr>
              <a:t>Psychosocial support</a:t>
            </a:r>
          </a:p>
          <a:p>
            <a:pPr lvl="1"/>
            <a:r>
              <a:rPr lang="en-GB" altLang="en-US" b="1" i="1" dirty="0">
                <a:latin typeface="Arial" charset="0"/>
                <a:cs typeface="Arial" charset="0"/>
              </a:rPr>
              <a:t>Condom distribution	</a:t>
            </a:r>
            <a:r>
              <a:rPr lang="en-GB" altLang="en-US" sz="1400" b="1" i="1" dirty="0">
                <a:latin typeface="Arial" charset="0"/>
                <a:cs typeface="Arial" charset="0"/>
              </a:rPr>
              <a:t>								</a:t>
            </a:r>
          </a:p>
          <a:p>
            <a:pPr marL="0" indent="0">
              <a:buNone/>
            </a:pPr>
            <a:r>
              <a:rPr lang="en-GB" altLang="en-US" sz="1600" b="1" dirty="0">
                <a:latin typeface="Arial" charset="0"/>
                <a:cs typeface="Arial" charset="0"/>
              </a:rPr>
              <a:t>		</a:t>
            </a:r>
          </a:p>
          <a:p>
            <a:pPr marL="0" indent="0">
              <a:buNone/>
            </a:pPr>
            <a:endParaRPr lang="en-GB" altLang="en-US" sz="2400" b="1" dirty="0">
              <a:latin typeface="Arial" charset="0"/>
              <a:cs typeface="Arial" charset="0"/>
            </a:endParaRPr>
          </a:p>
        </p:txBody>
      </p:sp>
    </p:spTree>
    <p:extLst>
      <p:ext uri="{BB962C8B-B14F-4D97-AF65-F5344CB8AC3E}">
        <p14:creationId xmlns:p14="http://schemas.microsoft.com/office/powerpoint/2010/main" val="307261048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1835696" y="548680"/>
            <a:ext cx="6858000" cy="845914"/>
          </a:xfrm>
        </p:spPr>
        <p:txBody>
          <a:bodyPr/>
          <a:lstStyle/>
          <a:p>
            <a:pPr algn="ctr"/>
            <a:r>
              <a:rPr lang="en-GB" altLang="en-US" sz="2400" i="0" dirty="0">
                <a:solidFill>
                  <a:srgbClr val="FF0000"/>
                </a:solidFill>
                <a:latin typeface="Arial" charset="0"/>
                <a:cs typeface="Arial" charset="0"/>
              </a:rPr>
              <a:t>Step 2. Annual Volume of Services (Sum of Activities)</a:t>
            </a:r>
            <a:br>
              <a:rPr lang="en-GB" altLang="en-US" sz="2400" i="0" dirty="0">
                <a:solidFill>
                  <a:srgbClr val="FF0000"/>
                </a:solidFill>
                <a:latin typeface="Arial" charset="0"/>
                <a:cs typeface="Arial" charset="0"/>
              </a:rPr>
            </a:br>
            <a:r>
              <a:rPr lang="en-GB" altLang="en-US" sz="1800" dirty="0">
                <a:latin typeface="Arial" charset="0"/>
                <a:cs typeface="Arial" charset="0"/>
              </a:rPr>
              <a:t>Activities Drivers (Outputs metrics or Volume)</a:t>
            </a:r>
            <a:br>
              <a:rPr lang="en-GB" altLang="en-US" sz="1800" dirty="0">
                <a:latin typeface="Arial" charset="0"/>
                <a:cs typeface="Arial" charset="0"/>
              </a:rPr>
            </a:br>
            <a:endParaRPr lang="en-GB" altLang="en-US" sz="1800" dirty="0">
              <a:solidFill>
                <a:srgbClr val="FF0000"/>
              </a:solidFill>
              <a:latin typeface="Arial" charset="0"/>
              <a:cs typeface="Arial" charset="0"/>
            </a:endParaRPr>
          </a:p>
        </p:txBody>
      </p:sp>
      <p:sp>
        <p:nvSpPr>
          <p:cNvPr id="11267" name="Content Placeholder 2"/>
          <p:cNvSpPr>
            <a:spLocks noGrp="1"/>
          </p:cNvSpPr>
          <p:nvPr>
            <p:ph idx="1"/>
          </p:nvPr>
        </p:nvSpPr>
        <p:spPr>
          <a:xfrm>
            <a:off x="395536" y="1628800"/>
            <a:ext cx="8280920" cy="4176464"/>
          </a:xfrm>
        </p:spPr>
        <p:txBody>
          <a:bodyPr/>
          <a:lstStyle/>
          <a:p>
            <a:pPr marL="0" indent="0">
              <a:buNone/>
            </a:pPr>
            <a:r>
              <a:rPr lang="en-GB" altLang="en-US" sz="1600" b="1" dirty="0">
                <a:latin typeface="Arial" charset="0"/>
                <a:cs typeface="Arial" charset="0"/>
              </a:rPr>
              <a:t>								</a:t>
            </a:r>
          </a:p>
          <a:p>
            <a:r>
              <a:rPr lang="en-GB" altLang="en-US" sz="2400" b="1" dirty="0">
                <a:latin typeface="Arial" charset="0"/>
                <a:cs typeface="Arial" charset="0"/>
              </a:rPr>
              <a:t>Define the beneficiary population </a:t>
            </a:r>
            <a:r>
              <a:rPr lang="en-GB" altLang="en-US" sz="2400" i="1" dirty="0">
                <a:latin typeface="Arial" charset="0"/>
                <a:cs typeface="Arial" charset="0"/>
              </a:rPr>
              <a:t>(pregnant women, PLHIV, OVC, sex workers, general population etc..)</a:t>
            </a:r>
          </a:p>
          <a:p>
            <a:r>
              <a:rPr lang="en-GB" altLang="en-US" sz="2400" b="1" dirty="0">
                <a:latin typeface="Arial" charset="0"/>
                <a:cs typeface="Arial" charset="0"/>
              </a:rPr>
              <a:t>Calculate the volume of each activity or service delivered to beneficiaries </a:t>
            </a:r>
            <a:r>
              <a:rPr lang="en-GB" altLang="en-US" sz="2400" i="1" dirty="0">
                <a:latin typeface="Arial" charset="0"/>
                <a:cs typeface="Arial" charset="0"/>
              </a:rPr>
              <a:t>(Refer to programme report)</a:t>
            </a:r>
            <a:endParaRPr lang="en-GB" altLang="en-US" sz="2400" b="1" dirty="0">
              <a:latin typeface="Arial" charset="0"/>
              <a:cs typeface="Arial" charset="0"/>
            </a:endParaRPr>
          </a:p>
          <a:p>
            <a:r>
              <a:rPr lang="en-GB" altLang="en-US" sz="2400" b="1" i="1" u="sng" dirty="0">
                <a:latin typeface="Arial" charset="0"/>
                <a:cs typeface="Arial" charset="0"/>
              </a:rPr>
              <a:t>Examples: </a:t>
            </a:r>
          </a:p>
          <a:p>
            <a:pPr lvl="1"/>
            <a:r>
              <a:rPr lang="en-GB" altLang="en-US" b="1" dirty="0">
                <a:latin typeface="Arial" charset="0"/>
                <a:cs typeface="Arial" charset="0"/>
              </a:rPr>
              <a:t># of people counselled and tested</a:t>
            </a:r>
          </a:p>
          <a:p>
            <a:pPr lvl="1"/>
            <a:r>
              <a:rPr lang="en-GB" altLang="en-US" b="1" dirty="0">
                <a:latin typeface="Arial" charset="0"/>
                <a:cs typeface="Arial" charset="0"/>
              </a:rPr>
              <a:t># of condoms (male/female) distributed</a:t>
            </a:r>
          </a:p>
          <a:p>
            <a:pPr lvl="1"/>
            <a:r>
              <a:rPr lang="en-GB" altLang="en-US" b="1" dirty="0">
                <a:latin typeface="Arial" charset="0"/>
                <a:cs typeface="Arial" charset="0"/>
              </a:rPr>
              <a:t># of people reached with HIV prevention messages</a:t>
            </a:r>
          </a:p>
          <a:p>
            <a:pPr lvl="1"/>
            <a:r>
              <a:rPr lang="en-GB" altLang="en-US" b="1" dirty="0">
                <a:latin typeface="Arial" charset="0"/>
                <a:cs typeface="Arial" charset="0"/>
              </a:rPr>
              <a:t>	</a:t>
            </a:r>
            <a:r>
              <a:rPr lang="en-GB" altLang="en-US" sz="1400" b="1" dirty="0">
                <a:latin typeface="Arial" charset="0"/>
                <a:cs typeface="Arial" charset="0"/>
              </a:rPr>
              <a:t>								</a:t>
            </a:r>
          </a:p>
          <a:p>
            <a:pPr marL="0" indent="0">
              <a:buNone/>
            </a:pPr>
            <a:r>
              <a:rPr lang="en-GB" altLang="en-US" sz="1600" b="1" dirty="0">
                <a:latin typeface="Arial" charset="0"/>
                <a:cs typeface="Arial" charset="0"/>
              </a:rPr>
              <a:t>		</a:t>
            </a:r>
          </a:p>
          <a:p>
            <a:pPr marL="0" indent="0">
              <a:buNone/>
            </a:pPr>
            <a:endParaRPr lang="en-GB" altLang="en-US" sz="2400" b="1" dirty="0">
              <a:latin typeface="Arial" charset="0"/>
              <a:cs typeface="Arial" charset="0"/>
            </a:endParaRPr>
          </a:p>
        </p:txBody>
      </p:sp>
    </p:spTree>
    <p:extLst>
      <p:ext uri="{BB962C8B-B14F-4D97-AF65-F5344CB8AC3E}">
        <p14:creationId xmlns:p14="http://schemas.microsoft.com/office/powerpoint/2010/main" val="321706710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1835696" y="548680"/>
            <a:ext cx="6858000" cy="845914"/>
          </a:xfrm>
        </p:spPr>
        <p:txBody>
          <a:bodyPr/>
          <a:lstStyle/>
          <a:p>
            <a:pPr lvl="0" algn="ctr">
              <a:spcBef>
                <a:spcPct val="20000"/>
              </a:spcBef>
            </a:pPr>
            <a:r>
              <a:rPr lang="en-GB" altLang="en-US" sz="2400" i="0" dirty="0">
                <a:solidFill>
                  <a:srgbClr val="FF0000"/>
                </a:solidFill>
                <a:latin typeface="Arial" charset="0"/>
                <a:ea typeface="+mn-ea"/>
                <a:cs typeface="Arial" charset="0"/>
              </a:rPr>
              <a:t>Step 3. Fixed Costs Definition and Calculation </a:t>
            </a:r>
            <a:r>
              <a:rPr lang="en-GB" altLang="en-US" sz="1800" dirty="0">
                <a:solidFill>
                  <a:prstClr val="black"/>
                </a:solidFill>
                <a:latin typeface="Arial" charset="0"/>
                <a:ea typeface="+mn-ea"/>
                <a:cs typeface="Arial" charset="0"/>
              </a:rPr>
              <a:t>(from the General Ledger)</a:t>
            </a:r>
            <a:br>
              <a:rPr lang="en-GB" altLang="en-US" sz="1800" dirty="0">
                <a:solidFill>
                  <a:prstClr val="black"/>
                </a:solidFill>
                <a:latin typeface="Arial" charset="0"/>
                <a:ea typeface="+mn-ea"/>
                <a:cs typeface="Arial" charset="0"/>
              </a:rPr>
            </a:br>
            <a:endParaRPr lang="en-GB" altLang="en-US" sz="1800" dirty="0">
              <a:solidFill>
                <a:srgbClr val="FF0000"/>
              </a:solidFill>
              <a:latin typeface="Arial" charset="0"/>
              <a:cs typeface="Arial" charset="0"/>
            </a:endParaRPr>
          </a:p>
        </p:txBody>
      </p:sp>
      <p:sp>
        <p:nvSpPr>
          <p:cNvPr id="11267" name="Content Placeholder 2"/>
          <p:cNvSpPr>
            <a:spLocks noGrp="1"/>
          </p:cNvSpPr>
          <p:nvPr>
            <p:ph idx="1"/>
          </p:nvPr>
        </p:nvSpPr>
        <p:spPr>
          <a:xfrm>
            <a:off x="395536" y="1628800"/>
            <a:ext cx="8280920" cy="4176464"/>
          </a:xfrm>
        </p:spPr>
        <p:txBody>
          <a:bodyPr/>
          <a:lstStyle/>
          <a:p>
            <a:pPr marL="0" indent="0">
              <a:buNone/>
            </a:pPr>
            <a:r>
              <a:rPr lang="en-GB" altLang="en-US" sz="1600" b="1" dirty="0">
                <a:latin typeface="Arial" charset="0"/>
                <a:cs typeface="Arial" charset="0"/>
              </a:rPr>
              <a:t>								</a:t>
            </a:r>
          </a:p>
          <a:p>
            <a:r>
              <a:rPr lang="en-GB" altLang="en-US" b="1" dirty="0">
                <a:latin typeface="Arial" charset="0"/>
                <a:cs typeface="Arial" charset="0"/>
              </a:rPr>
              <a:t>Definition</a:t>
            </a:r>
          </a:p>
          <a:p>
            <a:pPr marL="0" indent="0">
              <a:buNone/>
            </a:pPr>
            <a:r>
              <a:rPr lang="en-GB" altLang="en-US" sz="1800" b="1" dirty="0">
                <a:solidFill>
                  <a:srgbClr val="FF0000"/>
                </a:solidFill>
                <a:latin typeface="Arial" charset="0"/>
                <a:cs typeface="Arial" charset="0"/>
              </a:rPr>
              <a:t>A fixed cost is a cost that does not vary in the short term, irrespective of changes in production or sales levels, or other measures of activity. A fixed cost is a basic operating expense of a business that cannot be avoided, such as a rent payment</a:t>
            </a:r>
            <a:r>
              <a:rPr lang="en-GB" altLang="en-US" sz="1400" b="1" dirty="0">
                <a:solidFill>
                  <a:srgbClr val="FF0000"/>
                </a:solidFill>
                <a:latin typeface="Arial" charset="0"/>
                <a:cs typeface="Arial" charset="0"/>
              </a:rPr>
              <a:t>. </a:t>
            </a:r>
          </a:p>
          <a:p>
            <a:pPr marL="0" indent="0">
              <a:buNone/>
            </a:pPr>
            <a:endParaRPr lang="en-GB" altLang="en-US" sz="1400" b="1" dirty="0">
              <a:latin typeface="Arial" charset="0"/>
              <a:cs typeface="Arial" charset="0"/>
            </a:endParaRPr>
          </a:p>
          <a:p>
            <a:pPr marL="0" indent="0">
              <a:buNone/>
            </a:pPr>
            <a:r>
              <a:rPr lang="en-GB" altLang="en-US" sz="1400" b="1" dirty="0">
                <a:latin typeface="Arial" charset="0"/>
                <a:cs typeface="Arial" charset="0"/>
              </a:rPr>
              <a:t>Example: The rent on a building will not change until the lease runs out or is re-negotiated, irrespective of the level of business activity within that building. </a:t>
            </a:r>
          </a:p>
          <a:p>
            <a:pPr marL="0" indent="0">
              <a:buNone/>
            </a:pPr>
            <a:endParaRPr lang="en-GB" altLang="en-US" sz="1400" b="1" dirty="0">
              <a:latin typeface="Arial" charset="0"/>
              <a:cs typeface="Arial" charset="0"/>
            </a:endParaRPr>
          </a:p>
          <a:p>
            <a:pPr marL="0" indent="0">
              <a:buNone/>
            </a:pPr>
            <a:r>
              <a:rPr lang="en-GB" altLang="en-US" sz="1400" b="1" dirty="0">
                <a:latin typeface="Arial" charset="0"/>
                <a:cs typeface="Arial" charset="0"/>
              </a:rPr>
              <a:t>Examples of other fixed costs are insurance, salaries  and property taxes.</a:t>
            </a:r>
          </a:p>
          <a:p>
            <a:pPr marL="0" indent="0">
              <a:buNone/>
            </a:pPr>
            <a:endParaRPr lang="en-GB" altLang="en-US" sz="1400" b="1" dirty="0">
              <a:latin typeface="Arial" charset="0"/>
              <a:cs typeface="Arial" charset="0"/>
            </a:endParaRPr>
          </a:p>
          <a:p>
            <a:pPr marL="0" indent="0">
              <a:buNone/>
            </a:pPr>
            <a:r>
              <a:rPr lang="en-GB" altLang="en-US" sz="1400" b="1" dirty="0">
                <a:latin typeface="Arial" charset="0"/>
                <a:cs typeface="Arial" charset="0"/>
              </a:rPr>
              <a:t>						</a:t>
            </a:r>
          </a:p>
          <a:p>
            <a:pPr marL="0" indent="0">
              <a:buNone/>
            </a:pPr>
            <a:r>
              <a:rPr lang="en-GB" altLang="en-US" sz="1600" b="1" dirty="0">
                <a:latin typeface="Arial" charset="0"/>
                <a:cs typeface="Arial" charset="0"/>
              </a:rPr>
              <a:t>		</a:t>
            </a:r>
          </a:p>
          <a:p>
            <a:pPr marL="0" indent="0">
              <a:buNone/>
            </a:pPr>
            <a:endParaRPr lang="en-GB" altLang="en-US" sz="2400" b="1" dirty="0">
              <a:latin typeface="Arial" charset="0"/>
              <a:cs typeface="Arial" charset="0"/>
            </a:endParaRPr>
          </a:p>
        </p:txBody>
      </p:sp>
    </p:spTree>
    <p:extLst>
      <p:ext uri="{BB962C8B-B14F-4D97-AF65-F5344CB8AC3E}">
        <p14:creationId xmlns:p14="http://schemas.microsoft.com/office/powerpoint/2010/main" val="342184844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1835696" y="548680"/>
            <a:ext cx="6858000" cy="845914"/>
          </a:xfrm>
        </p:spPr>
        <p:txBody>
          <a:bodyPr/>
          <a:lstStyle/>
          <a:p>
            <a:pPr lvl="0" algn="ctr">
              <a:spcBef>
                <a:spcPct val="20000"/>
              </a:spcBef>
            </a:pPr>
            <a:r>
              <a:rPr lang="en-GB" altLang="en-US" sz="2400" i="0" dirty="0">
                <a:solidFill>
                  <a:srgbClr val="FF0000"/>
                </a:solidFill>
                <a:latin typeface="Arial" charset="0"/>
                <a:ea typeface="+mn-ea"/>
                <a:cs typeface="Arial" charset="0"/>
              </a:rPr>
              <a:t>Step 4. Variable Costs Definition and Calculation </a:t>
            </a:r>
            <a:r>
              <a:rPr lang="en-GB" altLang="en-US" sz="1800" dirty="0">
                <a:solidFill>
                  <a:prstClr val="black"/>
                </a:solidFill>
                <a:latin typeface="Arial" charset="0"/>
                <a:ea typeface="+mn-ea"/>
                <a:cs typeface="Arial" charset="0"/>
              </a:rPr>
              <a:t>(from the General Ledger)</a:t>
            </a:r>
            <a:br>
              <a:rPr lang="en-GB" altLang="en-US" sz="1800" dirty="0">
                <a:solidFill>
                  <a:prstClr val="black"/>
                </a:solidFill>
                <a:latin typeface="Arial" charset="0"/>
                <a:ea typeface="+mn-ea"/>
                <a:cs typeface="Arial" charset="0"/>
              </a:rPr>
            </a:br>
            <a:endParaRPr lang="en-GB" altLang="en-US" sz="1800" dirty="0">
              <a:solidFill>
                <a:srgbClr val="FF0000"/>
              </a:solidFill>
              <a:latin typeface="Arial" charset="0"/>
              <a:cs typeface="Arial" charset="0"/>
            </a:endParaRPr>
          </a:p>
        </p:txBody>
      </p:sp>
      <p:sp>
        <p:nvSpPr>
          <p:cNvPr id="11267" name="Content Placeholder 2"/>
          <p:cNvSpPr>
            <a:spLocks noGrp="1"/>
          </p:cNvSpPr>
          <p:nvPr>
            <p:ph idx="1"/>
          </p:nvPr>
        </p:nvSpPr>
        <p:spPr>
          <a:xfrm>
            <a:off x="395536" y="1628800"/>
            <a:ext cx="8280920" cy="4176464"/>
          </a:xfrm>
        </p:spPr>
        <p:txBody>
          <a:bodyPr/>
          <a:lstStyle/>
          <a:p>
            <a:pPr marL="0" indent="0">
              <a:buNone/>
            </a:pPr>
            <a:r>
              <a:rPr lang="en-GB" altLang="en-US" sz="1600" b="1" dirty="0">
                <a:latin typeface="Arial" charset="0"/>
                <a:cs typeface="Arial" charset="0"/>
              </a:rPr>
              <a:t>								</a:t>
            </a:r>
          </a:p>
          <a:p>
            <a:r>
              <a:rPr lang="en-GB" altLang="en-US" b="1" dirty="0">
                <a:latin typeface="Arial" charset="0"/>
                <a:cs typeface="Arial" charset="0"/>
              </a:rPr>
              <a:t>Definition</a:t>
            </a:r>
          </a:p>
          <a:p>
            <a:pPr marL="0" indent="0">
              <a:buNone/>
            </a:pPr>
            <a:r>
              <a:rPr lang="en-GB" altLang="en-US" sz="1800" b="1" dirty="0">
                <a:solidFill>
                  <a:srgbClr val="FF0000"/>
                </a:solidFill>
                <a:latin typeface="Arial" charset="0"/>
                <a:cs typeface="Arial" charset="0"/>
              </a:rPr>
              <a:t>A variable cost is a cost that could vary, depending on the volume of activities, services or production</a:t>
            </a:r>
            <a:r>
              <a:rPr lang="en-GB" altLang="en-US" sz="1400" b="1" dirty="0">
                <a:solidFill>
                  <a:srgbClr val="FF0000"/>
                </a:solidFill>
                <a:latin typeface="Arial" charset="0"/>
                <a:cs typeface="Arial" charset="0"/>
              </a:rPr>
              <a:t>. </a:t>
            </a:r>
          </a:p>
          <a:p>
            <a:pPr marL="0" indent="0">
              <a:buNone/>
            </a:pPr>
            <a:endParaRPr lang="en-GB" altLang="en-US" sz="1400" b="1" dirty="0">
              <a:latin typeface="Arial" charset="0"/>
              <a:cs typeface="Arial" charset="0"/>
            </a:endParaRPr>
          </a:p>
          <a:p>
            <a:pPr marL="0" indent="0">
              <a:buNone/>
            </a:pPr>
            <a:r>
              <a:rPr lang="en-GB" altLang="en-US" sz="1400" b="1" dirty="0">
                <a:latin typeface="Arial" charset="0"/>
                <a:cs typeface="Arial" charset="0"/>
              </a:rPr>
              <a:t>Example: For a programme the following cost could be considered under variable costs</a:t>
            </a:r>
          </a:p>
          <a:p>
            <a:r>
              <a:rPr lang="en-GB" altLang="en-US" sz="1400" b="1" dirty="0">
                <a:latin typeface="Arial" charset="0"/>
                <a:cs typeface="Arial" charset="0"/>
              </a:rPr>
              <a:t>Transport for supervision</a:t>
            </a:r>
          </a:p>
          <a:p>
            <a:r>
              <a:rPr lang="en-GB" altLang="en-US" sz="1400" b="1" dirty="0">
                <a:latin typeface="Arial" charset="0"/>
                <a:cs typeface="Arial" charset="0"/>
              </a:rPr>
              <a:t>Medical and non medical supplies</a:t>
            </a:r>
          </a:p>
          <a:p>
            <a:r>
              <a:rPr lang="en-GB" altLang="en-US" sz="1400" b="1" dirty="0">
                <a:latin typeface="Arial" charset="0"/>
                <a:cs typeface="Arial" charset="0"/>
              </a:rPr>
              <a:t>Allowance </a:t>
            </a:r>
          </a:p>
          <a:p>
            <a:r>
              <a:rPr lang="en-GB" altLang="en-US" sz="1400" b="1" dirty="0">
                <a:latin typeface="Arial" charset="0"/>
                <a:cs typeface="Arial" charset="0"/>
              </a:rPr>
              <a:t>Training costs</a:t>
            </a:r>
          </a:p>
          <a:p>
            <a:r>
              <a:rPr lang="en-GB" altLang="en-US" sz="1400" b="1" dirty="0">
                <a:latin typeface="Arial" charset="0"/>
                <a:cs typeface="Arial" charset="0"/>
              </a:rPr>
              <a:t>Communication fees</a:t>
            </a:r>
          </a:p>
          <a:p>
            <a:pPr marL="0" indent="0">
              <a:buNone/>
            </a:pPr>
            <a:endParaRPr lang="en-GB" altLang="en-US" sz="1400" b="1" dirty="0">
              <a:latin typeface="Arial" charset="0"/>
              <a:cs typeface="Arial" charset="0"/>
            </a:endParaRPr>
          </a:p>
          <a:p>
            <a:pPr marL="0" indent="0">
              <a:buNone/>
            </a:pPr>
            <a:r>
              <a:rPr lang="en-GB" altLang="en-US" sz="1400" b="1" dirty="0">
                <a:latin typeface="Arial" charset="0"/>
                <a:cs typeface="Arial" charset="0"/>
              </a:rPr>
              <a:t>						</a:t>
            </a:r>
          </a:p>
          <a:p>
            <a:pPr marL="0" indent="0">
              <a:buNone/>
            </a:pPr>
            <a:r>
              <a:rPr lang="en-GB" altLang="en-US" sz="1600" b="1" dirty="0">
                <a:latin typeface="Arial" charset="0"/>
                <a:cs typeface="Arial" charset="0"/>
              </a:rPr>
              <a:t>		</a:t>
            </a:r>
          </a:p>
          <a:p>
            <a:pPr marL="0" indent="0">
              <a:buNone/>
            </a:pPr>
            <a:endParaRPr lang="en-GB" altLang="en-US" sz="2400" b="1" dirty="0">
              <a:latin typeface="Arial" charset="0"/>
              <a:cs typeface="Arial" charset="0"/>
            </a:endParaRPr>
          </a:p>
        </p:txBody>
      </p:sp>
    </p:spTree>
    <p:extLst>
      <p:ext uri="{BB962C8B-B14F-4D97-AF65-F5344CB8AC3E}">
        <p14:creationId xmlns:p14="http://schemas.microsoft.com/office/powerpoint/2010/main" val="63658791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1835696" y="548680"/>
            <a:ext cx="6858000" cy="845914"/>
          </a:xfrm>
        </p:spPr>
        <p:txBody>
          <a:bodyPr/>
          <a:lstStyle/>
          <a:p>
            <a:pPr algn="ctr">
              <a:spcBef>
                <a:spcPct val="20000"/>
              </a:spcBef>
            </a:pPr>
            <a:r>
              <a:rPr lang="en-GB" altLang="en-US" sz="2800" dirty="0">
                <a:solidFill>
                  <a:srgbClr val="FF0000"/>
                </a:solidFill>
                <a:latin typeface="Arial" charset="0"/>
                <a:cs typeface="Arial" charset="0"/>
              </a:rPr>
              <a:t>Step 5.  Unit Cost Calculation</a:t>
            </a:r>
            <a:br>
              <a:rPr lang="en-GB" altLang="en-US" sz="2800" dirty="0">
                <a:solidFill>
                  <a:srgbClr val="FF0000"/>
                </a:solidFill>
                <a:latin typeface="Arial" charset="0"/>
                <a:cs typeface="Arial" charset="0"/>
              </a:rPr>
            </a:br>
            <a:endParaRPr lang="en-GB" altLang="en-US" sz="2800" dirty="0">
              <a:solidFill>
                <a:srgbClr val="FF0000"/>
              </a:solidFill>
              <a:latin typeface="Arial" charset="0"/>
              <a:cs typeface="Arial" charset="0"/>
            </a:endParaRPr>
          </a:p>
        </p:txBody>
      </p:sp>
      <p:sp>
        <p:nvSpPr>
          <p:cNvPr id="11267" name="Content Placeholder 2"/>
          <p:cNvSpPr>
            <a:spLocks noGrp="1"/>
          </p:cNvSpPr>
          <p:nvPr>
            <p:ph idx="1"/>
          </p:nvPr>
        </p:nvSpPr>
        <p:spPr>
          <a:xfrm>
            <a:off x="395536" y="1628800"/>
            <a:ext cx="8280920" cy="4176464"/>
          </a:xfrm>
        </p:spPr>
        <p:txBody>
          <a:bodyPr/>
          <a:lstStyle/>
          <a:p>
            <a:pPr marL="0" indent="0">
              <a:buNone/>
            </a:pPr>
            <a:r>
              <a:rPr lang="en-GB" altLang="en-US" sz="1600" b="1" dirty="0">
                <a:latin typeface="Arial" charset="0"/>
                <a:cs typeface="Arial" charset="0"/>
              </a:rPr>
              <a:t>								</a:t>
            </a:r>
          </a:p>
          <a:p>
            <a:pPr marL="0" indent="0">
              <a:buNone/>
            </a:pPr>
            <a:r>
              <a:rPr lang="en-GB" altLang="en-US" sz="1400" b="1" dirty="0">
                <a:latin typeface="Arial" charset="0"/>
                <a:cs typeface="Arial" charset="0"/>
              </a:rPr>
              <a:t>				</a:t>
            </a:r>
          </a:p>
          <a:p>
            <a:pPr marL="0" indent="0">
              <a:buNone/>
            </a:pPr>
            <a:r>
              <a:rPr lang="en-GB" altLang="en-US" sz="1600" b="1" dirty="0">
                <a:latin typeface="Arial" charset="0"/>
                <a:cs typeface="Arial" charset="0"/>
              </a:rPr>
              <a:t>		</a:t>
            </a:r>
          </a:p>
          <a:p>
            <a:pPr marL="0" indent="0">
              <a:buNone/>
            </a:pPr>
            <a:endParaRPr lang="en-GB" altLang="en-US" sz="1600" b="1" dirty="0">
              <a:latin typeface="Arial" charset="0"/>
              <a:cs typeface="Arial" charset="0"/>
            </a:endParaRPr>
          </a:p>
          <a:p>
            <a:pPr marL="0" indent="0" algn="ctr">
              <a:buNone/>
            </a:pPr>
            <a:r>
              <a:rPr lang="en-GB" altLang="en-US" sz="2400" b="1" dirty="0">
                <a:solidFill>
                  <a:srgbClr val="FF0000"/>
                </a:solidFill>
                <a:latin typeface="Arial" charset="0"/>
                <a:cs typeface="Arial" charset="0"/>
              </a:rPr>
              <a:t>FIXED Cost + Variable Cost / Outputs Metrics *</a:t>
            </a:r>
          </a:p>
          <a:p>
            <a:pPr marL="0" indent="0" algn="ctr">
              <a:buNone/>
            </a:pPr>
            <a:endParaRPr lang="en-GB" altLang="en-US" sz="2400" b="1" dirty="0">
              <a:solidFill>
                <a:srgbClr val="FF0000"/>
              </a:solidFill>
              <a:latin typeface="Arial" charset="0"/>
              <a:cs typeface="Arial" charset="0"/>
            </a:endParaRPr>
          </a:p>
          <a:p>
            <a:pPr marL="0" indent="0" algn="ctr">
              <a:buNone/>
            </a:pPr>
            <a:r>
              <a:rPr lang="en-GB" altLang="en-US" sz="2400" b="1" dirty="0">
                <a:solidFill>
                  <a:srgbClr val="FF0000"/>
                </a:solidFill>
                <a:latin typeface="Arial" charset="0"/>
                <a:cs typeface="Arial" charset="0"/>
              </a:rPr>
              <a:t>This cost is automatically generated in the  table</a:t>
            </a:r>
          </a:p>
          <a:p>
            <a:pPr marL="0" indent="0" algn="ctr">
              <a:buNone/>
            </a:pPr>
            <a:endParaRPr lang="en-GB" altLang="en-US" sz="2400" b="1" dirty="0">
              <a:solidFill>
                <a:srgbClr val="FF0000"/>
              </a:solidFill>
              <a:latin typeface="Arial" charset="0"/>
              <a:cs typeface="Arial" charset="0"/>
            </a:endParaRPr>
          </a:p>
          <a:p>
            <a:pPr marL="0" indent="0" algn="ctr">
              <a:buNone/>
            </a:pPr>
            <a:endParaRPr lang="en-GB" altLang="en-US" sz="2400" b="1" dirty="0">
              <a:solidFill>
                <a:srgbClr val="FF0000"/>
              </a:solidFill>
              <a:latin typeface="Arial" charset="0"/>
              <a:cs typeface="Arial" charset="0"/>
            </a:endParaRPr>
          </a:p>
          <a:p>
            <a:pPr marL="0" indent="0" algn="ctr">
              <a:buNone/>
            </a:pPr>
            <a:r>
              <a:rPr lang="en-GB" altLang="en-US" sz="2400" b="1" dirty="0">
                <a:solidFill>
                  <a:srgbClr val="FF0000"/>
                </a:solidFill>
                <a:latin typeface="Arial" charset="0"/>
                <a:cs typeface="Arial" charset="0"/>
              </a:rPr>
              <a:t>* # of beneficiaries, # of item distributed, etc.</a:t>
            </a:r>
          </a:p>
          <a:p>
            <a:pPr marL="0" indent="0">
              <a:buNone/>
            </a:pPr>
            <a:endParaRPr lang="en-GB" altLang="en-US" sz="2400" b="1" dirty="0">
              <a:latin typeface="Arial" charset="0"/>
              <a:cs typeface="Arial" charset="0"/>
            </a:endParaRPr>
          </a:p>
        </p:txBody>
      </p:sp>
    </p:spTree>
    <p:extLst>
      <p:ext uri="{BB962C8B-B14F-4D97-AF65-F5344CB8AC3E}">
        <p14:creationId xmlns:p14="http://schemas.microsoft.com/office/powerpoint/2010/main" val="208989265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1907704" y="476672"/>
            <a:ext cx="6858000" cy="845914"/>
          </a:xfrm>
        </p:spPr>
        <p:txBody>
          <a:bodyPr/>
          <a:lstStyle/>
          <a:p>
            <a:pPr algn="ctr"/>
            <a:r>
              <a:rPr lang="en-GB" altLang="en-US" dirty="0">
                <a:solidFill>
                  <a:srgbClr val="FF0000"/>
                </a:solidFill>
                <a:latin typeface="Arial" charset="0"/>
                <a:cs typeface="Arial" charset="0"/>
              </a:rPr>
              <a:t>1. IDENTIFY ANNUAL VOLUME OF SERVICES (Sum of Activities) PROVIDED</a:t>
            </a:r>
          </a:p>
        </p:txBody>
      </p:sp>
      <p:sp>
        <p:nvSpPr>
          <p:cNvPr id="11267" name="Content Placeholder 2"/>
          <p:cNvSpPr>
            <a:spLocks noGrp="1"/>
          </p:cNvSpPr>
          <p:nvPr>
            <p:ph idx="1"/>
          </p:nvPr>
        </p:nvSpPr>
        <p:spPr>
          <a:xfrm>
            <a:off x="395536" y="1628800"/>
            <a:ext cx="8280920" cy="4176464"/>
          </a:xfrm>
        </p:spPr>
        <p:txBody>
          <a:bodyPr/>
          <a:lstStyle/>
          <a:p>
            <a:pPr marL="0" indent="0">
              <a:buNone/>
            </a:pPr>
            <a:r>
              <a:rPr lang="en-GB" altLang="en-US" sz="1600" b="1" dirty="0">
                <a:latin typeface="Arial" charset="0"/>
                <a:cs typeface="Arial" charset="0"/>
              </a:rPr>
              <a:t>								</a:t>
            </a:r>
          </a:p>
          <a:p>
            <a:pPr marL="0" indent="0">
              <a:buNone/>
            </a:pPr>
            <a:r>
              <a:rPr lang="en-GB" altLang="en-US" sz="1600" b="1" dirty="0">
                <a:latin typeface="Arial" charset="0"/>
                <a:cs typeface="Arial" charset="0"/>
              </a:rPr>
              <a:t>												</a:t>
            </a:r>
          </a:p>
          <a:p>
            <a:pPr marL="0" indent="0">
              <a:buNone/>
            </a:pPr>
            <a:endParaRPr lang="en-GB" altLang="en-US" sz="1600" b="1" dirty="0">
              <a:latin typeface="Arial" charset="0"/>
              <a:cs typeface="Arial" charset="0"/>
            </a:endParaRPr>
          </a:p>
        </p:txBody>
      </p:sp>
      <p:graphicFrame>
        <p:nvGraphicFramePr>
          <p:cNvPr id="4" name="Object 3"/>
          <p:cNvGraphicFramePr>
            <a:graphicFrameLocks noChangeAspect="1"/>
          </p:cNvGraphicFramePr>
          <p:nvPr>
            <p:extLst>
              <p:ext uri="{D42A27DB-BD31-4B8C-83A1-F6EECF244321}">
                <p14:modId xmlns:p14="http://schemas.microsoft.com/office/powerpoint/2010/main" val="490766861"/>
              </p:ext>
            </p:extLst>
          </p:nvPr>
        </p:nvGraphicFramePr>
        <p:xfrm>
          <a:off x="251520" y="1700808"/>
          <a:ext cx="8712968" cy="3672408"/>
        </p:xfrm>
        <a:graphic>
          <a:graphicData uri="http://schemas.openxmlformats.org/presentationml/2006/ole">
            <mc:AlternateContent xmlns:mc="http://schemas.openxmlformats.org/markup-compatibility/2006">
              <mc:Choice xmlns:v="urn:schemas-microsoft-com:vml" Requires="v">
                <p:oleObj spid="_x0000_s1038" name="Worksheet" r:id="rId3" imgW="5486400" imgH="1266735" progId="Excel.Sheet.12">
                  <p:embed/>
                </p:oleObj>
              </mc:Choice>
              <mc:Fallback>
                <p:oleObj name="Worksheet" r:id="rId3" imgW="5486400" imgH="1266735" progId="Excel.Sheet.12">
                  <p:embed/>
                  <p:pic>
                    <p:nvPicPr>
                      <p:cNvPr id="0" name=""/>
                      <p:cNvPicPr/>
                      <p:nvPr/>
                    </p:nvPicPr>
                    <p:blipFill>
                      <a:blip r:embed="rId4"/>
                      <a:stretch>
                        <a:fillRect/>
                      </a:stretch>
                    </p:blipFill>
                    <p:spPr>
                      <a:xfrm>
                        <a:off x="251520" y="1700808"/>
                        <a:ext cx="8712968" cy="3672408"/>
                      </a:xfrm>
                      <a:prstGeom prst="rect">
                        <a:avLst/>
                      </a:prstGeom>
                    </p:spPr>
                  </p:pic>
                </p:oleObj>
              </mc:Fallback>
            </mc:AlternateContent>
          </a:graphicData>
        </a:graphic>
      </p:graphicFrame>
    </p:spTree>
    <p:extLst>
      <p:ext uri="{BB962C8B-B14F-4D97-AF65-F5344CB8AC3E}">
        <p14:creationId xmlns:p14="http://schemas.microsoft.com/office/powerpoint/2010/main" val="360723329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1691680" y="476672"/>
            <a:ext cx="7452320" cy="845914"/>
          </a:xfrm>
        </p:spPr>
        <p:txBody>
          <a:bodyPr/>
          <a:lstStyle/>
          <a:p>
            <a:pPr algn="ctr"/>
            <a:r>
              <a:rPr lang="en-GB" altLang="en-US" dirty="0">
                <a:solidFill>
                  <a:srgbClr val="FF0000"/>
                </a:solidFill>
                <a:latin typeface="Arial" charset="0"/>
                <a:cs typeface="Arial" charset="0"/>
              </a:rPr>
              <a:t>2. FIX COSTS DEFINITION AND CALCULATION </a:t>
            </a:r>
            <a:r>
              <a:rPr lang="en-GB" altLang="en-US" sz="1800" dirty="0">
                <a:solidFill>
                  <a:srgbClr val="FF0000"/>
                </a:solidFill>
                <a:latin typeface="Arial" charset="0"/>
                <a:cs typeface="Arial" charset="0"/>
              </a:rPr>
              <a:t>(Use financial Report or General Ledger records)</a:t>
            </a:r>
          </a:p>
        </p:txBody>
      </p:sp>
      <p:sp>
        <p:nvSpPr>
          <p:cNvPr id="11267" name="Content Placeholder 2"/>
          <p:cNvSpPr>
            <a:spLocks noGrp="1"/>
          </p:cNvSpPr>
          <p:nvPr>
            <p:ph idx="1"/>
          </p:nvPr>
        </p:nvSpPr>
        <p:spPr>
          <a:xfrm>
            <a:off x="395536" y="1628800"/>
            <a:ext cx="8280920" cy="4176464"/>
          </a:xfrm>
        </p:spPr>
        <p:txBody>
          <a:bodyPr/>
          <a:lstStyle/>
          <a:p>
            <a:pPr marL="0" indent="0">
              <a:buNone/>
            </a:pPr>
            <a:r>
              <a:rPr lang="en-GB" altLang="en-US" sz="1600" b="1" dirty="0">
                <a:latin typeface="Arial" charset="0"/>
                <a:cs typeface="Arial" charset="0"/>
              </a:rPr>
              <a:t>								</a:t>
            </a:r>
          </a:p>
          <a:p>
            <a:pPr marL="0" indent="0">
              <a:buNone/>
            </a:pPr>
            <a:r>
              <a:rPr lang="en-GB" altLang="en-US" sz="1600" b="1" dirty="0">
                <a:latin typeface="Arial" charset="0"/>
                <a:cs typeface="Arial" charset="0"/>
              </a:rPr>
              <a:t>												</a:t>
            </a:r>
          </a:p>
          <a:p>
            <a:pPr marL="0" indent="0">
              <a:buNone/>
            </a:pPr>
            <a:endParaRPr lang="en-GB" altLang="en-US" sz="1600" b="1" dirty="0">
              <a:latin typeface="Arial" charset="0"/>
              <a:cs typeface="Arial" charset="0"/>
            </a:endParaRPr>
          </a:p>
        </p:txBody>
      </p:sp>
      <p:graphicFrame>
        <p:nvGraphicFramePr>
          <p:cNvPr id="4" name="Object 3"/>
          <p:cNvGraphicFramePr>
            <a:graphicFrameLocks noChangeAspect="1"/>
          </p:cNvGraphicFramePr>
          <p:nvPr>
            <p:extLst>
              <p:ext uri="{D42A27DB-BD31-4B8C-83A1-F6EECF244321}">
                <p14:modId xmlns:p14="http://schemas.microsoft.com/office/powerpoint/2010/main" val="378842665"/>
              </p:ext>
            </p:extLst>
          </p:nvPr>
        </p:nvGraphicFramePr>
        <p:xfrm>
          <a:off x="1319213" y="2667000"/>
          <a:ext cx="6505575" cy="1524000"/>
        </p:xfrm>
        <a:graphic>
          <a:graphicData uri="http://schemas.openxmlformats.org/presentationml/2006/ole">
            <mc:AlternateContent xmlns:mc="http://schemas.openxmlformats.org/markup-compatibility/2006">
              <mc:Choice xmlns:v="urn:schemas-microsoft-com:vml" Requires="v">
                <p:oleObj spid="_x0000_s2076" name="Worksheet" r:id="rId3" imgW="6505457" imgH="1523910" progId="Excel.Sheet.12">
                  <p:embed/>
                </p:oleObj>
              </mc:Choice>
              <mc:Fallback>
                <p:oleObj name="Worksheet" r:id="rId3" imgW="6505457" imgH="1523910" progId="Excel.Sheet.12">
                  <p:embed/>
                  <p:pic>
                    <p:nvPicPr>
                      <p:cNvPr id="0" name=""/>
                      <p:cNvPicPr/>
                      <p:nvPr/>
                    </p:nvPicPr>
                    <p:blipFill>
                      <a:blip r:embed="rId4"/>
                      <a:stretch>
                        <a:fillRect/>
                      </a:stretch>
                    </p:blipFill>
                    <p:spPr>
                      <a:xfrm>
                        <a:off x="1319213" y="2667000"/>
                        <a:ext cx="6505575" cy="1524000"/>
                      </a:xfrm>
                      <a:prstGeom prst="rect">
                        <a:avLst/>
                      </a:prstGeom>
                    </p:spPr>
                  </p:pic>
                </p:oleObj>
              </mc:Fallback>
            </mc:AlternateContent>
          </a:graphicData>
        </a:graphic>
      </p:graphicFrame>
      <p:graphicFrame>
        <p:nvGraphicFramePr>
          <p:cNvPr id="5" name="Object 4"/>
          <p:cNvGraphicFramePr>
            <a:graphicFrameLocks noChangeAspect="1"/>
          </p:cNvGraphicFramePr>
          <p:nvPr>
            <p:extLst>
              <p:ext uri="{D42A27DB-BD31-4B8C-83A1-F6EECF244321}">
                <p14:modId xmlns:p14="http://schemas.microsoft.com/office/powerpoint/2010/main" val="355389724"/>
              </p:ext>
            </p:extLst>
          </p:nvPr>
        </p:nvGraphicFramePr>
        <p:xfrm>
          <a:off x="247650" y="1989138"/>
          <a:ext cx="8572822" cy="3455987"/>
        </p:xfrm>
        <a:graphic>
          <a:graphicData uri="http://schemas.openxmlformats.org/presentationml/2006/ole">
            <mc:AlternateContent xmlns:mc="http://schemas.openxmlformats.org/markup-compatibility/2006">
              <mc:Choice xmlns:v="urn:schemas-microsoft-com:vml" Requires="v">
                <p:oleObj spid="_x0000_s2077" name="Worksheet" r:id="rId5" imgW="6057967" imgH="1523910" progId="Excel.Sheet.12">
                  <p:embed/>
                </p:oleObj>
              </mc:Choice>
              <mc:Fallback>
                <p:oleObj name="Worksheet" r:id="rId5" imgW="6057967" imgH="1523910" progId="Excel.Sheet.12">
                  <p:embed/>
                  <p:pic>
                    <p:nvPicPr>
                      <p:cNvPr id="0" name=""/>
                      <p:cNvPicPr/>
                      <p:nvPr/>
                    </p:nvPicPr>
                    <p:blipFill>
                      <a:blip r:embed="rId6"/>
                      <a:stretch>
                        <a:fillRect/>
                      </a:stretch>
                    </p:blipFill>
                    <p:spPr>
                      <a:xfrm>
                        <a:off x="247650" y="1989138"/>
                        <a:ext cx="8572822" cy="3455987"/>
                      </a:xfrm>
                      <a:prstGeom prst="rect">
                        <a:avLst/>
                      </a:prstGeom>
                    </p:spPr>
                  </p:pic>
                </p:oleObj>
              </mc:Fallback>
            </mc:AlternateContent>
          </a:graphicData>
        </a:graphic>
      </p:graphicFrame>
    </p:spTree>
    <p:extLst>
      <p:ext uri="{BB962C8B-B14F-4D97-AF65-F5344CB8AC3E}">
        <p14:creationId xmlns:p14="http://schemas.microsoft.com/office/powerpoint/2010/main" val="68351419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1691680" y="476672"/>
            <a:ext cx="7452320" cy="845914"/>
          </a:xfrm>
        </p:spPr>
        <p:txBody>
          <a:bodyPr/>
          <a:lstStyle/>
          <a:p>
            <a:pPr algn="ctr"/>
            <a:r>
              <a:rPr lang="en-GB" altLang="en-US" dirty="0">
                <a:solidFill>
                  <a:srgbClr val="FF0000"/>
                </a:solidFill>
                <a:latin typeface="Arial" charset="0"/>
                <a:cs typeface="Arial" charset="0"/>
              </a:rPr>
              <a:t>3. VARIABLE COSTS DEFINITION AND CALCULATION PER SERVICES </a:t>
            </a:r>
            <a:br>
              <a:rPr lang="en-GB" altLang="en-US" dirty="0">
                <a:solidFill>
                  <a:srgbClr val="FF0000"/>
                </a:solidFill>
                <a:latin typeface="Arial" charset="0"/>
                <a:cs typeface="Arial" charset="0"/>
              </a:rPr>
            </a:br>
            <a:r>
              <a:rPr lang="en-GB" altLang="en-US" sz="1800" dirty="0">
                <a:solidFill>
                  <a:srgbClr val="FF0000"/>
                </a:solidFill>
                <a:latin typeface="Arial" charset="0"/>
                <a:cs typeface="Arial" charset="0"/>
              </a:rPr>
              <a:t>(Use financial Report or General Ledger records)</a:t>
            </a:r>
          </a:p>
        </p:txBody>
      </p:sp>
      <p:sp>
        <p:nvSpPr>
          <p:cNvPr id="11267" name="Content Placeholder 2"/>
          <p:cNvSpPr>
            <a:spLocks noGrp="1"/>
          </p:cNvSpPr>
          <p:nvPr>
            <p:ph idx="1"/>
          </p:nvPr>
        </p:nvSpPr>
        <p:spPr>
          <a:xfrm>
            <a:off x="395536" y="1628800"/>
            <a:ext cx="8280920" cy="4176464"/>
          </a:xfrm>
        </p:spPr>
        <p:txBody>
          <a:bodyPr/>
          <a:lstStyle/>
          <a:p>
            <a:pPr marL="0" indent="0">
              <a:buNone/>
            </a:pPr>
            <a:r>
              <a:rPr lang="en-GB" altLang="en-US" sz="1600" b="1" dirty="0">
                <a:latin typeface="Arial" charset="0"/>
                <a:cs typeface="Arial" charset="0"/>
              </a:rPr>
              <a:t>								</a:t>
            </a:r>
          </a:p>
          <a:p>
            <a:pPr marL="0" indent="0">
              <a:buNone/>
            </a:pPr>
            <a:r>
              <a:rPr lang="en-GB" altLang="en-US" sz="1600" b="1" dirty="0">
                <a:latin typeface="Arial" charset="0"/>
                <a:cs typeface="Arial" charset="0"/>
              </a:rPr>
              <a:t>												</a:t>
            </a:r>
          </a:p>
          <a:p>
            <a:pPr marL="0" indent="0">
              <a:buNone/>
            </a:pPr>
            <a:endParaRPr lang="en-GB" altLang="en-US" sz="1600" b="1" dirty="0">
              <a:latin typeface="Arial" charset="0"/>
              <a:cs typeface="Arial" charset="0"/>
            </a:endParaRPr>
          </a:p>
        </p:txBody>
      </p:sp>
      <p:graphicFrame>
        <p:nvGraphicFramePr>
          <p:cNvPr id="4" name="Object 3"/>
          <p:cNvGraphicFramePr>
            <a:graphicFrameLocks noChangeAspect="1"/>
          </p:cNvGraphicFramePr>
          <p:nvPr>
            <p:extLst>
              <p:ext uri="{D42A27DB-BD31-4B8C-83A1-F6EECF244321}">
                <p14:modId xmlns:p14="http://schemas.microsoft.com/office/powerpoint/2010/main" val="3616077417"/>
              </p:ext>
            </p:extLst>
          </p:nvPr>
        </p:nvGraphicFramePr>
        <p:xfrm>
          <a:off x="300336" y="1988840"/>
          <a:ext cx="8820472" cy="3600400"/>
        </p:xfrm>
        <a:graphic>
          <a:graphicData uri="http://schemas.openxmlformats.org/presentationml/2006/ole">
            <mc:AlternateContent xmlns:mc="http://schemas.openxmlformats.org/markup-compatibility/2006">
              <mc:Choice xmlns:v="urn:schemas-microsoft-com:vml" Requires="v">
                <p:oleObj spid="_x0000_s3085" name="Worksheet" r:id="rId3" imgW="6505457" imgH="1895385" progId="Excel.Sheet.12">
                  <p:embed/>
                </p:oleObj>
              </mc:Choice>
              <mc:Fallback>
                <p:oleObj name="Worksheet" r:id="rId3" imgW="6505457" imgH="1895385" progId="Excel.Sheet.12">
                  <p:embed/>
                  <p:pic>
                    <p:nvPicPr>
                      <p:cNvPr id="0" name=""/>
                      <p:cNvPicPr/>
                      <p:nvPr/>
                    </p:nvPicPr>
                    <p:blipFill>
                      <a:blip r:embed="rId4"/>
                      <a:stretch>
                        <a:fillRect/>
                      </a:stretch>
                    </p:blipFill>
                    <p:spPr>
                      <a:xfrm>
                        <a:off x="300336" y="1988840"/>
                        <a:ext cx="8820472" cy="3600400"/>
                      </a:xfrm>
                      <a:prstGeom prst="rect">
                        <a:avLst/>
                      </a:prstGeom>
                    </p:spPr>
                  </p:pic>
                </p:oleObj>
              </mc:Fallback>
            </mc:AlternateContent>
          </a:graphicData>
        </a:graphic>
      </p:graphicFrame>
    </p:spTree>
    <p:extLst>
      <p:ext uri="{BB962C8B-B14F-4D97-AF65-F5344CB8AC3E}">
        <p14:creationId xmlns:p14="http://schemas.microsoft.com/office/powerpoint/2010/main" val="160335254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1691680" y="476672"/>
            <a:ext cx="7452320" cy="845914"/>
          </a:xfrm>
        </p:spPr>
        <p:txBody>
          <a:bodyPr/>
          <a:lstStyle/>
          <a:p>
            <a:pPr algn="ctr"/>
            <a:r>
              <a:rPr lang="en-GB" altLang="en-US" dirty="0">
                <a:solidFill>
                  <a:srgbClr val="FF0000"/>
                </a:solidFill>
                <a:latin typeface="Arial" charset="0"/>
                <a:cs typeface="Arial" charset="0"/>
              </a:rPr>
              <a:t>3. VARIABLE COSTS DEFINITION AND CALCULATION PER SERVICES (2) </a:t>
            </a:r>
            <a:br>
              <a:rPr lang="en-GB" altLang="en-US" dirty="0">
                <a:solidFill>
                  <a:srgbClr val="FF0000"/>
                </a:solidFill>
                <a:latin typeface="Arial" charset="0"/>
                <a:cs typeface="Arial" charset="0"/>
              </a:rPr>
            </a:br>
            <a:r>
              <a:rPr lang="en-GB" altLang="en-US" sz="1800" dirty="0">
                <a:solidFill>
                  <a:srgbClr val="FF0000"/>
                </a:solidFill>
                <a:latin typeface="Arial" charset="0"/>
                <a:cs typeface="Arial" charset="0"/>
              </a:rPr>
              <a:t>(Use financial Report or General Ledger records)</a:t>
            </a:r>
          </a:p>
        </p:txBody>
      </p:sp>
      <p:sp>
        <p:nvSpPr>
          <p:cNvPr id="11267" name="Content Placeholder 2"/>
          <p:cNvSpPr>
            <a:spLocks noGrp="1"/>
          </p:cNvSpPr>
          <p:nvPr>
            <p:ph idx="1"/>
          </p:nvPr>
        </p:nvSpPr>
        <p:spPr>
          <a:xfrm>
            <a:off x="395536" y="1628800"/>
            <a:ext cx="8280920" cy="4176464"/>
          </a:xfrm>
        </p:spPr>
        <p:txBody>
          <a:bodyPr/>
          <a:lstStyle/>
          <a:p>
            <a:pPr marL="0" indent="0">
              <a:buNone/>
            </a:pPr>
            <a:r>
              <a:rPr lang="en-GB" altLang="en-US" sz="1600" b="1" dirty="0">
                <a:latin typeface="Arial" charset="0"/>
                <a:cs typeface="Arial" charset="0"/>
              </a:rPr>
              <a:t>								</a:t>
            </a:r>
          </a:p>
          <a:p>
            <a:pPr marL="0" indent="0">
              <a:buNone/>
            </a:pPr>
            <a:r>
              <a:rPr lang="en-GB" altLang="en-US" sz="1600" b="1" dirty="0">
                <a:latin typeface="Arial" charset="0"/>
                <a:cs typeface="Arial" charset="0"/>
              </a:rPr>
              <a:t>												</a:t>
            </a:r>
          </a:p>
          <a:p>
            <a:pPr marL="0" indent="0">
              <a:buNone/>
            </a:pPr>
            <a:endParaRPr lang="en-GB" altLang="en-US" sz="1600" b="1" dirty="0">
              <a:latin typeface="Arial" charset="0"/>
              <a:cs typeface="Arial" charset="0"/>
            </a:endParaRPr>
          </a:p>
        </p:txBody>
      </p:sp>
      <p:graphicFrame>
        <p:nvGraphicFramePr>
          <p:cNvPr id="3" name="Object 2"/>
          <p:cNvGraphicFramePr>
            <a:graphicFrameLocks noChangeAspect="1"/>
          </p:cNvGraphicFramePr>
          <p:nvPr>
            <p:extLst>
              <p:ext uri="{D42A27DB-BD31-4B8C-83A1-F6EECF244321}">
                <p14:modId xmlns:p14="http://schemas.microsoft.com/office/powerpoint/2010/main" val="1469000386"/>
              </p:ext>
            </p:extLst>
          </p:nvPr>
        </p:nvGraphicFramePr>
        <p:xfrm>
          <a:off x="179388" y="1844675"/>
          <a:ext cx="8785225" cy="3363913"/>
        </p:xfrm>
        <a:graphic>
          <a:graphicData uri="http://schemas.openxmlformats.org/presentationml/2006/ole">
            <mc:AlternateContent xmlns:mc="http://schemas.openxmlformats.org/markup-compatibility/2006">
              <mc:Choice xmlns:v="urn:schemas-microsoft-com:vml" Requires="v">
                <p:oleObj spid="_x0000_s5133" name="Worksheet" r:id="rId3" imgW="6505457" imgH="1352460" progId="Excel.Sheet.12">
                  <p:embed/>
                </p:oleObj>
              </mc:Choice>
              <mc:Fallback>
                <p:oleObj name="Worksheet" r:id="rId3" imgW="6505457" imgH="1352460" progId="Excel.Sheet.12">
                  <p:embed/>
                  <p:pic>
                    <p:nvPicPr>
                      <p:cNvPr id="0" name=""/>
                      <p:cNvPicPr/>
                      <p:nvPr/>
                    </p:nvPicPr>
                    <p:blipFill>
                      <a:blip r:embed="rId4"/>
                      <a:stretch>
                        <a:fillRect/>
                      </a:stretch>
                    </p:blipFill>
                    <p:spPr>
                      <a:xfrm>
                        <a:off x="179388" y="1844675"/>
                        <a:ext cx="8785225" cy="3363913"/>
                      </a:xfrm>
                      <a:prstGeom prst="rect">
                        <a:avLst/>
                      </a:prstGeom>
                    </p:spPr>
                  </p:pic>
                </p:oleObj>
              </mc:Fallback>
            </mc:AlternateContent>
          </a:graphicData>
        </a:graphic>
      </p:graphicFrame>
    </p:spTree>
    <p:extLst>
      <p:ext uri="{BB962C8B-B14F-4D97-AF65-F5344CB8AC3E}">
        <p14:creationId xmlns:p14="http://schemas.microsoft.com/office/powerpoint/2010/main" val="326109210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1691680" y="476672"/>
            <a:ext cx="7452320" cy="845914"/>
          </a:xfrm>
        </p:spPr>
        <p:txBody>
          <a:bodyPr/>
          <a:lstStyle/>
          <a:p>
            <a:pPr algn="ctr"/>
            <a:r>
              <a:rPr lang="en-GB" altLang="en-US" dirty="0">
                <a:solidFill>
                  <a:srgbClr val="FF0000"/>
                </a:solidFill>
                <a:latin typeface="Arial" charset="0"/>
                <a:cs typeface="Arial" charset="0"/>
              </a:rPr>
              <a:t>3. VARIABLE COSTS DEFINITION AND CALCULATION PER SERVICES (3) </a:t>
            </a:r>
            <a:br>
              <a:rPr lang="en-GB" altLang="en-US" dirty="0">
                <a:solidFill>
                  <a:srgbClr val="FF0000"/>
                </a:solidFill>
                <a:latin typeface="Arial" charset="0"/>
                <a:cs typeface="Arial" charset="0"/>
              </a:rPr>
            </a:br>
            <a:r>
              <a:rPr lang="en-GB" altLang="en-US" sz="1800" dirty="0">
                <a:solidFill>
                  <a:srgbClr val="FF0000"/>
                </a:solidFill>
                <a:latin typeface="Arial" charset="0"/>
                <a:cs typeface="Arial" charset="0"/>
              </a:rPr>
              <a:t>(Use financial Report or General Ledger records)</a:t>
            </a:r>
          </a:p>
        </p:txBody>
      </p:sp>
      <p:sp>
        <p:nvSpPr>
          <p:cNvPr id="11267" name="Content Placeholder 2"/>
          <p:cNvSpPr>
            <a:spLocks noGrp="1"/>
          </p:cNvSpPr>
          <p:nvPr>
            <p:ph idx="1"/>
          </p:nvPr>
        </p:nvSpPr>
        <p:spPr>
          <a:xfrm>
            <a:off x="395536" y="1844824"/>
            <a:ext cx="6912768" cy="3960440"/>
          </a:xfrm>
        </p:spPr>
        <p:txBody>
          <a:bodyPr/>
          <a:lstStyle/>
          <a:p>
            <a:pPr marL="0" indent="0">
              <a:buNone/>
            </a:pPr>
            <a:r>
              <a:rPr lang="en-GB" altLang="en-US" sz="1600" b="1" dirty="0">
                <a:latin typeface="Arial" charset="0"/>
                <a:cs typeface="Arial" charset="0"/>
              </a:rPr>
              <a:t>								</a:t>
            </a:r>
          </a:p>
          <a:p>
            <a:pPr marL="0" indent="0">
              <a:buNone/>
            </a:pPr>
            <a:r>
              <a:rPr lang="en-GB" altLang="en-US" sz="1600" b="1" dirty="0">
                <a:latin typeface="Arial" charset="0"/>
                <a:cs typeface="Arial" charset="0"/>
              </a:rPr>
              <a:t>												</a:t>
            </a:r>
          </a:p>
          <a:p>
            <a:pPr marL="0" indent="0">
              <a:buNone/>
            </a:pPr>
            <a:endParaRPr lang="en-GB" altLang="en-US" sz="1600" b="1" dirty="0">
              <a:latin typeface="Arial" charset="0"/>
              <a:cs typeface="Arial" charset="0"/>
            </a:endParaRPr>
          </a:p>
        </p:txBody>
      </p:sp>
      <p:graphicFrame>
        <p:nvGraphicFramePr>
          <p:cNvPr id="5" name="Object 4"/>
          <p:cNvGraphicFramePr>
            <a:graphicFrameLocks noChangeAspect="1"/>
          </p:cNvGraphicFramePr>
          <p:nvPr>
            <p:extLst>
              <p:ext uri="{D42A27DB-BD31-4B8C-83A1-F6EECF244321}">
                <p14:modId xmlns:p14="http://schemas.microsoft.com/office/powerpoint/2010/main" val="3569551333"/>
              </p:ext>
            </p:extLst>
          </p:nvPr>
        </p:nvGraphicFramePr>
        <p:xfrm>
          <a:off x="179388" y="1700213"/>
          <a:ext cx="8641084" cy="4032250"/>
        </p:xfrm>
        <a:graphic>
          <a:graphicData uri="http://schemas.openxmlformats.org/presentationml/2006/ole">
            <mc:AlternateContent xmlns:mc="http://schemas.openxmlformats.org/markup-compatibility/2006">
              <mc:Choice xmlns:v="urn:schemas-microsoft-com:vml" Requires="v">
                <p:oleObj spid="_x0000_s4109" name="Worksheet" r:id="rId3" imgW="6057967" imgH="2105115" progId="Excel.Sheet.12">
                  <p:embed/>
                </p:oleObj>
              </mc:Choice>
              <mc:Fallback>
                <p:oleObj name="Worksheet" r:id="rId3" imgW="6057967" imgH="2105115" progId="Excel.Sheet.12">
                  <p:embed/>
                  <p:pic>
                    <p:nvPicPr>
                      <p:cNvPr id="0" name=""/>
                      <p:cNvPicPr/>
                      <p:nvPr/>
                    </p:nvPicPr>
                    <p:blipFill>
                      <a:blip r:embed="rId4"/>
                      <a:stretch>
                        <a:fillRect/>
                      </a:stretch>
                    </p:blipFill>
                    <p:spPr>
                      <a:xfrm>
                        <a:off x="179388" y="1700213"/>
                        <a:ext cx="8641084" cy="4032250"/>
                      </a:xfrm>
                      <a:prstGeom prst="rect">
                        <a:avLst/>
                      </a:prstGeom>
                    </p:spPr>
                  </p:pic>
                </p:oleObj>
              </mc:Fallback>
            </mc:AlternateContent>
          </a:graphicData>
        </a:graphic>
      </p:graphicFrame>
    </p:spTree>
    <p:extLst>
      <p:ext uri="{BB962C8B-B14F-4D97-AF65-F5344CB8AC3E}">
        <p14:creationId xmlns:p14="http://schemas.microsoft.com/office/powerpoint/2010/main" val="10230442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1828800" y="350838"/>
            <a:ext cx="6858000" cy="845914"/>
          </a:xfrm>
        </p:spPr>
        <p:txBody>
          <a:bodyPr/>
          <a:lstStyle/>
          <a:p>
            <a:r>
              <a:rPr lang="en-GB" altLang="en-US" dirty="0">
                <a:latin typeface="Arial" charset="0"/>
                <a:cs typeface="Arial" charset="0"/>
              </a:rPr>
              <a:t>OVERALL GOAL OF THE COSTING</a:t>
            </a:r>
          </a:p>
        </p:txBody>
      </p:sp>
      <p:sp>
        <p:nvSpPr>
          <p:cNvPr id="2" name="Content Placeholder 1"/>
          <p:cNvSpPr>
            <a:spLocks noGrp="1"/>
          </p:cNvSpPr>
          <p:nvPr>
            <p:ph idx="1"/>
          </p:nvPr>
        </p:nvSpPr>
        <p:spPr>
          <a:xfrm>
            <a:off x="611560" y="1676400"/>
            <a:ext cx="8075240" cy="4191000"/>
          </a:xfrm>
        </p:spPr>
        <p:txBody>
          <a:bodyPr/>
          <a:lstStyle/>
          <a:p>
            <a:pPr marL="0" indent="0">
              <a:buNone/>
            </a:pPr>
            <a:r>
              <a:rPr lang="en-GB" sz="1800" b="1" dirty="0"/>
              <a:t>To Develop a costing estimation of community-based services delivered by National Societies</a:t>
            </a:r>
          </a:p>
          <a:p>
            <a:endParaRPr lang="en-GB" sz="1800" b="1" dirty="0"/>
          </a:p>
          <a:p>
            <a:r>
              <a:rPr lang="en-GB" sz="1800" b="1" dirty="0"/>
              <a:t>The study should collect data available at administrative and financial records and provide relevant information on community based programmes that could allow decision makers, donors and programme planners and other stakeholders to respond to the following questions:</a:t>
            </a:r>
          </a:p>
          <a:p>
            <a:pPr lvl="1"/>
            <a:r>
              <a:rPr lang="en-GB" sz="1800" b="1" dirty="0"/>
              <a:t>What are the </a:t>
            </a:r>
            <a:r>
              <a:rPr lang="en-GB" sz="1800" b="1" dirty="0">
                <a:solidFill>
                  <a:srgbClr val="FF0000"/>
                </a:solidFill>
              </a:rPr>
              <a:t>key components </a:t>
            </a:r>
            <a:r>
              <a:rPr lang="en-GB" sz="1800" b="1" dirty="0"/>
              <a:t>of HIV and Aids interventions (Counselling and Testing, Treatment, Home based Care, referral and counter referral</a:t>
            </a:r>
          </a:p>
          <a:p>
            <a:pPr lvl="1"/>
            <a:r>
              <a:rPr lang="en-GB" sz="1800" b="1" dirty="0"/>
              <a:t>What is the standard </a:t>
            </a:r>
            <a:r>
              <a:rPr lang="en-GB" sz="1800" b="1" dirty="0">
                <a:solidFill>
                  <a:srgbClr val="FF0000"/>
                </a:solidFill>
              </a:rPr>
              <a:t>unit cost per beneficiary</a:t>
            </a:r>
          </a:p>
          <a:p>
            <a:endParaRPr lang="en-GB" sz="1800" b="1" dirty="0"/>
          </a:p>
        </p:txBody>
      </p:sp>
    </p:spTree>
    <p:extLst>
      <p:ext uri="{BB962C8B-B14F-4D97-AF65-F5344CB8AC3E}">
        <p14:creationId xmlns:p14="http://schemas.microsoft.com/office/powerpoint/2010/main" val="175167585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1691680" y="476672"/>
            <a:ext cx="7452320" cy="845914"/>
          </a:xfrm>
        </p:spPr>
        <p:txBody>
          <a:bodyPr/>
          <a:lstStyle/>
          <a:p>
            <a:pPr algn="ctr"/>
            <a:r>
              <a:rPr lang="en-GB" altLang="en-US" dirty="0">
                <a:solidFill>
                  <a:srgbClr val="FF0000"/>
                </a:solidFill>
                <a:latin typeface="Arial" charset="0"/>
                <a:cs typeface="Arial" charset="0"/>
              </a:rPr>
              <a:t>4. UNIT COST CALCULATION PER PERSON SERVED</a:t>
            </a:r>
            <a:endParaRPr lang="en-GB" altLang="en-US" sz="1800" dirty="0">
              <a:solidFill>
                <a:srgbClr val="FF0000"/>
              </a:solidFill>
              <a:latin typeface="Arial" charset="0"/>
              <a:cs typeface="Arial" charset="0"/>
            </a:endParaRPr>
          </a:p>
        </p:txBody>
      </p:sp>
      <p:sp>
        <p:nvSpPr>
          <p:cNvPr id="11267" name="Content Placeholder 2"/>
          <p:cNvSpPr>
            <a:spLocks noGrp="1"/>
          </p:cNvSpPr>
          <p:nvPr>
            <p:ph idx="1"/>
          </p:nvPr>
        </p:nvSpPr>
        <p:spPr>
          <a:xfrm>
            <a:off x="395536" y="1844824"/>
            <a:ext cx="6912768" cy="3960440"/>
          </a:xfrm>
        </p:spPr>
        <p:txBody>
          <a:bodyPr/>
          <a:lstStyle/>
          <a:p>
            <a:pPr marL="0" indent="0">
              <a:buNone/>
            </a:pPr>
            <a:r>
              <a:rPr lang="en-GB" altLang="en-US" sz="1600" b="1" dirty="0">
                <a:latin typeface="Arial" charset="0"/>
                <a:cs typeface="Arial" charset="0"/>
              </a:rPr>
              <a:t>								</a:t>
            </a:r>
          </a:p>
          <a:p>
            <a:pPr marL="0" indent="0">
              <a:buNone/>
            </a:pPr>
            <a:r>
              <a:rPr lang="en-GB" altLang="en-US" sz="1600" b="1" dirty="0">
                <a:latin typeface="Arial" charset="0"/>
                <a:cs typeface="Arial" charset="0"/>
              </a:rPr>
              <a:t>												</a:t>
            </a:r>
          </a:p>
          <a:p>
            <a:pPr marL="0" indent="0">
              <a:buNone/>
            </a:pPr>
            <a:endParaRPr lang="en-GB" altLang="en-US" sz="1600" b="1" dirty="0">
              <a:latin typeface="Arial" charset="0"/>
              <a:cs typeface="Arial" charset="0"/>
            </a:endParaRPr>
          </a:p>
        </p:txBody>
      </p:sp>
      <p:graphicFrame>
        <p:nvGraphicFramePr>
          <p:cNvPr id="2" name="Object 1"/>
          <p:cNvGraphicFramePr>
            <a:graphicFrameLocks noChangeAspect="1"/>
          </p:cNvGraphicFramePr>
          <p:nvPr>
            <p:extLst>
              <p:ext uri="{D42A27DB-BD31-4B8C-83A1-F6EECF244321}">
                <p14:modId xmlns:p14="http://schemas.microsoft.com/office/powerpoint/2010/main" val="1371172551"/>
              </p:ext>
            </p:extLst>
          </p:nvPr>
        </p:nvGraphicFramePr>
        <p:xfrm>
          <a:off x="179512" y="1844824"/>
          <a:ext cx="8784976" cy="3600400"/>
        </p:xfrm>
        <a:graphic>
          <a:graphicData uri="http://schemas.openxmlformats.org/presentationml/2006/ole">
            <mc:AlternateContent xmlns:mc="http://schemas.openxmlformats.org/markup-compatibility/2006">
              <mc:Choice xmlns:v="urn:schemas-microsoft-com:vml" Requires="v">
                <p:oleObj spid="_x0000_s6158" name="Worksheet" r:id="rId3" imgW="10144176" imgH="1266735" progId="Excel.Sheet.12">
                  <p:embed/>
                </p:oleObj>
              </mc:Choice>
              <mc:Fallback>
                <p:oleObj name="Worksheet" r:id="rId3" imgW="10144176" imgH="1266735" progId="Excel.Sheet.12">
                  <p:embed/>
                  <p:pic>
                    <p:nvPicPr>
                      <p:cNvPr id="0" name=""/>
                      <p:cNvPicPr/>
                      <p:nvPr/>
                    </p:nvPicPr>
                    <p:blipFill>
                      <a:blip r:embed="rId4"/>
                      <a:stretch>
                        <a:fillRect/>
                      </a:stretch>
                    </p:blipFill>
                    <p:spPr>
                      <a:xfrm>
                        <a:off x="179512" y="1844824"/>
                        <a:ext cx="8784976" cy="3600400"/>
                      </a:xfrm>
                      <a:prstGeom prst="rect">
                        <a:avLst/>
                      </a:prstGeom>
                    </p:spPr>
                  </p:pic>
                </p:oleObj>
              </mc:Fallback>
            </mc:AlternateContent>
          </a:graphicData>
        </a:graphic>
      </p:graphicFrame>
    </p:spTree>
    <p:extLst>
      <p:ext uri="{BB962C8B-B14F-4D97-AF65-F5344CB8AC3E}">
        <p14:creationId xmlns:p14="http://schemas.microsoft.com/office/powerpoint/2010/main" val="136512618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1828800" y="350838"/>
            <a:ext cx="6858000" cy="845914"/>
          </a:xfrm>
        </p:spPr>
        <p:txBody>
          <a:bodyPr/>
          <a:lstStyle/>
          <a:p>
            <a:pPr algn="ctr"/>
            <a:r>
              <a:rPr lang="en-GB" altLang="en-US" dirty="0">
                <a:latin typeface="Arial" charset="0"/>
                <a:cs typeface="Arial" charset="0"/>
              </a:rPr>
              <a:t>Summary points from 7 countries</a:t>
            </a:r>
          </a:p>
        </p:txBody>
      </p:sp>
      <p:sp>
        <p:nvSpPr>
          <p:cNvPr id="11267" name="Content Placeholder 2"/>
          <p:cNvSpPr>
            <a:spLocks noGrp="1"/>
          </p:cNvSpPr>
          <p:nvPr>
            <p:ph idx="1"/>
          </p:nvPr>
        </p:nvSpPr>
        <p:spPr>
          <a:xfrm>
            <a:off x="1115616" y="1628800"/>
            <a:ext cx="7416824" cy="3672408"/>
          </a:xfrm>
        </p:spPr>
        <p:txBody>
          <a:bodyPr/>
          <a:lstStyle/>
          <a:p>
            <a:pPr marL="0" indent="0">
              <a:buNone/>
            </a:pPr>
            <a:r>
              <a:rPr lang="en-GB" dirty="0"/>
              <a:t>- fixed costs (64-71%)</a:t>
            </a:r>
          </a:p>
          <a:p>
            <a:pPr marL="0" indent="0">
              <a:buNone/>
            </a:pPr>
            <a:r>
              <a:rPr lang="en-GB" dirty="0"/>
              <a:t>- care of orphans and vulnerable children has - unit cost of US $ 263.33 and is constituted  60.56% of variable costs.</a:t>
            </a:r>
          </a:p>
          <a:p>
            <a:pPr>
              <a:buFontTx/>
              <a:buChar char="-"/>
            </a:pPr>
            <a:r>
              <a:rPr lang="en-GB" dirty="0" err="1"/>
              <a:t>Counseling</a:t>
            </a:r>
            <a:r>
              <a:rPr lang="en-GB" dirty="0"/>
              <a:t> and testing costs on average US $ 21.27 per person </a:t>
            </a:r>
          </a:p>
          <a:p>
            <a:pPr marL="0" indent="0">
              <a:buNone/>
            </a:pPr>
            <a:r>
              <a:rPr lang="en-GB" dirty="0"/>
              <a:t>Average unit costs:</a:t>
            </a:r>
          </a:p>
          <a:p>
            <a:pPr marL="0" indent="0">
              <a:buNone/>
            </a:pPr>
            <a:r>
              <a:rPr lang="en-GB" dirty="0"/>
              <a:t>- US $ 752.76 among the IDU,</a:t>
            </a:r>
            <a:br>
              <a:rPr lang="en-GB" dirty="0"/>
            </a:br>
            <a:r>
              <a:rPr lang="en-GB" dirty="0"/>
              <a:t>• US $ 219.01 for MSM</a:t>
            </a:r>
            <a:br>
              <a:rPr lang="en-GB" dirty="0"/>
            </a:br>
            <a:r>
              <a:rPr lang="en-GB" dirty="0"/>
              <a:t>• US $ 54.84 for sex workers</a:t>
            </a:r>
          </a:p>
          <a:p>
            <a:pPr marL="0" indent="0">
              <a:buNone/>
            </a:pPr>
            <a:endParaRPr lang="en-GB" dirty="0"/>
          </a:p>
          <a:p>
            <a:pPr marL="0" indent="0">
              <a:buNone/>
            </a:pPr>
            <a:br>
              <a:rPr lang="en-GB" dirty="0"/>
            </a:br>
            <a:endParaRPr lang="en-GB" altLang="en-US" dirty="0">
              <a:latin typeface="Arial" charset="0"/>
              <a:cs typeface="Arial" charset="0"/>
            </a:endParaRPr>
          </a:p>
        </p:txBody>
      </p:sp>
    </p:spTree>
    <p:extLst>
      <p:ext uri="{BB962C8B-B14F-4D97-AF65-F5344CB8AC3E}">
        <p14:creationId xmlns:p14="http://schemas.microsoft.com/office/powerpoint/2010/main" val="360350091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1828800" y="350838"/>
            <a:ext cx="6858000" cy="845914"/>
          </a:xfrm>
        </p:spPr>
        <p:txBody>
          <a:bodyPr/>
          <a:lstStyle/>
          <a:p>
            <a:pPr algn="ctr"/>
            <a:r>
              <a:rPr lang="en-GB" altLang="en-US" dirty="0">
                <a:latin typeface="Arial" charset="0"/>
                <a:cs typeface="Arial" charset="0"/>
              </a:rPr>
              <a:t>Definition of the Concept of Activity-Based Costing (ABC)</a:t>
            </a:r>
          </a:p>
        </p:txBody>
      </p:sp>
      <p:sp>
        <p:nvSpPr>
          <p:cNvPr id="11267" name="Content Placeholder 2"/>
          <p:cNvSpPr>
            <a:spLocks noGrp="1"/>
          </p:cNvSpPr>
          <p:nvPr>
            <p:ph idx="1"/>
          </p:nvPr>
        </p:nvSpPr>
        <p:spPr>
          <a:xfrm>
            <a:off x="1115616" y="2564904"/>
            <a:ext cx="7416824" cy="1224136"/>
          </a:xfrm>
        </p:spPr>
        <p:txBody>
          <a:bodyPr/>
          <a:lstStyle/>
          <a:p>
            <a:pPr marL="0" indent="0" algn="ctr">
              <a:buNone/>
            </a:pPr>
            <a:r>
              <a:rPr lang="en-GB" altLang="en-US" b="1" dirty="0">
                <a:solidFill>
                  <a:srgbClr val="FF0000"/>
                </a:solidFill>
                <a:latin typeface="Arial" charset="0"/>
                <a:cs typeface="Arial" charset="0"/>
              </a:rPr>
              <a:t>The Activity Based Costing (ABC) is a methodology for allocating </a:t>
            </a:r>
            <a:r>
              <a:rPr lang="en-GB" altLang="en-US" b="1" dirty="0">
                <a:latin typeface="Arial" charset="0"/>
                <a:cs typeface="Arial" charset="0"/>
              </a:rPr>
              <a:t>Resources</a:t>
            </a:r>
            <a:r>
              <a:rPr lang="en-GB" altLang="en-US" b="1" dirty="0">
                <a:solidFill>
                  <a:srgbClr val="FF0000"/>
                </a:solidFill>
                <a:latin typeface="Arial" charset="0"/>
                <a:cs typeface="Arial" charset="0"/>
              </a:rPr>
              <a:t> to </a:t>
            </a:r>
            <a:r>
              <a:rPr lang="en-GB" altLang="en-US" b="1" dirty="0">
                <a:latin typeface="Arial" charset="0"/>
                <a:cs typeface="Arial" charset="0"/>
              </a:rPr>
              <a:t>Activities</a:t>
            </a:r>
            <a:r>
              <a:rPr lang="en-GB" altLang="en-US" b="1" dirty="0">
                <a:solidFill>
                  <a:srgbClr val="FF0000"/>
                </a:solidFill>
                <a:latin typeface="Arial" charset="0"/>
                <a:cs typeface="Arial" charset="0"/>
              </a:rPr>
              <a:t> and allocating </a:t>
            </a:r>
            <a:r>
              <a:rPr lang="en-GB" altLang="en-US" b="1" dirty="0">
                <a:latin typeface="Arial" charset="0"/>
                <a:cs typeface="Arial" charset="0"/>
              </a:rPr>
              <a:t>Activities</a:t>
            </a:r>
            <a:r>
              <a:rPr lang="en-GB" altLang="en-US" b="1" dirty="0">
                <a:solidFill>
                  <a:srgbClr val="FF0000"/>
                </a:solidFill>
                <a:latin typeface="Arial" charset="0"/>
                <a:cs typeface="Arial" charset="0"/>
              </a:rPr>
              <a:t> to </a:t>
            </a:r>
            <a:r>
              <a:rPr lang="en-GB" altLang="en-US" b="1" dirty="0">
                <a:latin typeface="Arial" charset="0"/>
                <a:cs typeface="Arial" charset="0"/>
              </a:rPr>
              <a:t>Cost Objects </a:t>
            </a:r>
          </a:p>
          <a:p>
            <a:pPr marL="0" indent="0">
              <a:buNone/>
            </a:pPr>
            <a:endParaRPr lang="en-GB" altLang="en-US" dirty="0">
              <a:latin typeface="Arial" charset="0"/>
              <a:cs typeface="Arial" charset="0"/>
            </a:endParaRPr>
          </a:p>
          <a:p>
            <a:pPr marL="0" indent="0">
              <a:buNone/>
            </a:pPr>
            <a:endParaRPr lang="en-GB" altLang="en-US" dirty="0">
              <a:latin typeface="Arial" charset="0"/>
              <a:cs typeface="Arial" charset="0"/>
            </a:endParaRPr>
          </a:p>
          <a:p>
            <a:pPr marL="0" indent="0">
              <a:buNone/>
            </a:pPr>
            <a:endParaRPr lang="en-GB" altLang="en-US" dirty="0">
              <a:latin typeface="Arial" charset="0"/>
              <a:cs typeface="Arial" charset="0"/>
            </a:endParaRPr>
          </a:p>
        </p:txBody>
      </p:sp>
    </p:spTree>
    <p:extLst>
      <p:ext uri="{BB962C8B-B14F-4D97-AF65-F5344CB8AC3E}">
        <p14:creationId xmlns:p14="http://schemas.microsoft.com/office/powerpoint/2010/main" val="29740359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1828800" y="350838"/>
            <a:ext cx="6858000" cy="845914"/>
          </a:xfrm>
        </p:spPr>
        <p:txBody>
          <a:bodyPr/>
          <a:lstStyle/>
          <a:p>
            <a:r>
              <a:rPr lang="en-GB" altLang="en-US" dirty="0">
                <a:latin typeface="Arial" charset="0"/>
                <a:cs typeface="Arial" charset="0"/>
              </a:rPr>
              <a:t>ABC Costing VS Traditional Method</a:t>
            </a:r>
          </a:p>
        </p:txBody>
      </p:sp>
      <p:sp>
        <p:nvSpPr>
          <p:cNvPr id="11267" name="Content Placeholder 2"/>
          <p:cNvSpPr>
            <a:spLocks noGrp="1"/>
          </p:cNvSpPr>
          <p:nvPr>
            <p:ph idx="1"/>
          </p:nvPr>
        </p:nvSpPr>
        <p:spPr>
          <a:xfrm>
            <a:off x="395536" y="1684559"/>
            <a:ext cx="4464496" cy="4032448"/>
          </a:xfrm>
        </p:spPr>
        <p:txBody>
          <a:bodyPr/>
          <a:lstStyle/>
          <a:p>
            <a:pPr marL="0" indent="0" algn="ctr">
              <a:buNone/>
            </a:pPr>
            <a:r>
              <a:rPr lang="en-GB" altLang="en-US" sz="2000" b="1" u="sng" dirty="0">
                <a:latin typeface="Arial" charset="0"/>
                <a:cs typeface="Arial" charset="0"/>
              </a:rPr>
              <a:t>ABC Costing</a:t>
            </a:r>
          </a:p>
          <a:p>
            <a:r>
              <a:rPr lang="en-GB" altLang="en-US" sz="2000" b="1" dirty="0">
                <a:solidFill>
                  <a:srgbClr val="FF0000"/>
                </a:solidFill>
                <a:latin typeface="Arial" charset="0"/>
                <a:cs typeface="Arial" charset="0"/>
              </a:rPr>
              <a:t>Services</a:t>
            </a:r>
            <a:r>
              <a:rPr lang="en-GB" altLang="en-US" sz="2000" b="1" dirty="0">
                <a:latin typeface="Arial" charset="0"/>
                <a:cs typeface="Arial" charset="0"/>
              </a:rPr>
              <a:t> and </a:t>
            </a:r>
            <a:r>
              <a:rPr lang="en-GB" altLang="en-US" sz="2000" b="1" dirty="0">
                <a:solidFill>
                  <a:srgbClr val="FF0000"/>
                </a:solidFill>
                <a:latin typeface="Arial" charset="0"/>
                <a:cs typeface="Arial" charset="0"/>
              </a:rPr>
              <a:t>Products</a:t>
            </a:r>
            <a:r>
              <a:rPr lang="en-GB" altLang="en-US" sz="2000" b="1" dirty="0">
                <a:latin typeface="Arial" charset="0"/>
                <a:cs typeface="Arial" charset="0"/>
              </a:rPr>
              <a:t> consume </a:t>
            </a:r>
            <a:r>
              <a:rPr lang="en-GB" altLang="en-US" sz="2000" b="1" dirty="0">
                <a:solidFill>
                  <a:srgbClr val="FF0000"/>
                </a:solidFill>
                <a:latin typeface="Arial" charset="0"/>
                <a:cs typeface="Arial" charset="0"/>
              </a:rPr>
              <a:t>Activities</a:t>
            </a:r>
            <a:r>
              <a:rPr lang="en-GB" altLang="en-US" sz="2000" b="1" dirty="0">
                <a:latin typeface="Arial" charset="0"/>
                <a:cs typeface="Arial" charset="0"/>
              </a:rPr>
              <a:t>, </a:t>
            </a:r>
            <a:r>
              <a:rPr lang="en-GB" altLang="en-US" sz="2000" b="1" dirty="0">
                <a:solidFill>
                  <a:srgbClr val="FF0000"/>
                </a:solidFill>
                <a:latin typeface="Arial" charset="0"/>
                <a:cs typeface="Arial" charset="0"/>
              </a:rPr>
              <a:t>Activities</a:t>
            </a:r>
            <a:r>
              <a:rPr lang="en-GB" altLang="en-US" sz="2000" b="1" dirty="0">
                <a:latin typeface="Arial" charset="0"/>
                <a:cs typeface="Arial" charset="0"/>
              </a:rPr>
              <a:t> consume </a:t>
            </a:r>
            <a:r>
              <a:rPr lang="en-GB" altLang="en-US" sz="2000" b="1" dirty="0">
                <a:solidFill>
                  <a:srgbClr val="FF0000"/>
                </a:solidFill>
                <a:latin typeface="Arial" charset="0"/>
                <a:cs typeface="Arial" charset="0"/>
              </a:rPr>
              <a:t>Resources</a:t>
            </a:r>
            <a:r>
              <a:rPr lang="en-GB" altLang="en-US" sz="2000" b="1" dirty="0">
                <a:latin typeface="Arial" charset="0"/>
                <a:cs typeface="Arial" charset="0"/>
              </a:rPr>
              <a:t> </a:t>
            </a:r>
            <a:r>
              <a:rPr lang="en-GB" altLang="en-US" sz="2000" b="1" i="1" dirty="0">
                <a:latin typeface="Arial" charset="0"/>
                <a:cs typeface="Arial" charset="0"/>
              </a:rPr>
              <a:t>(human resources, equipment)</a:t>
            </a:r>
          </a:p>
          <a:p>
            <a:r>
              <a:rPr lang="en-GB" altLang="en-US" sz="2000" b="1" dirty="0">
                <a:solidFill>
                  <a:srgbClr val="FF0000"/>
                </a:solidFill>
                <a:latin typeface="Arial" charset="0"/>
                <a:cs typeface="Arial" charset="0"/>
              </a:rPr>
              <a:t>Activities</a:t>
            </a:r>
            <a:r>
              <a:rPr lang="en-GB" altLang="en-US" sz="2000" b="1" dirty="0">
                <a:latin typeface="Arial" charset="0"/>
                <a:cs typeface="Arial" charset="0"/>
              </a:rPr>
              <a:t> are considered a the basic </a:t>
            </a:r>
            <a:r>
              <a:rPr lang="en-GB" altLang="en-US" sz="2000" b="1" dirty="0">
                <a:solidFill>
                  <a:srgbClr val="FF0000"/>
                </a:solidFill>
                <a:latin typeface="Arial" charset="0"/>
                <a:cs typeface="Arial" charset="0"/>
              </a:rPr>
              <a:t>Cost Object</a:t>
            </a:r>
          </a:p>
          <a:p>
            <a:r>
              <a:rPr lang="en-GB" altLang="en-US" sz="2000" b="1" dirty="0">
                <a:latin typeface="Arial" charset="0"/>
                <a:cs typeface="Arial" charset="0"/>
              </a:rPr>
              <a:t>Expenses should be separate and matched to </a:t>
            </a:r>
            <a:r>
              <a:rPr lang="en-GB" altLang="en-US" sz="2000" b="1" dirty="0">
                <a:solidFill>
                  <a:srgbClr val="FF0000"/>
                </a:solidFill>
                <a:latin typeface="Arial" charset="0"/>
                <a:cs typeface="Arial" charset="0"/>
              </a:rPr>
              <a:t>the level </a:t>
            </a:r>
            <a:r>
              <a:rPr lang="en-GB" altLang="en-US" sz="2000" b="1" dirty="0">
                <a:latin typeface="Arial" charset="0"/>
                <a:cs typeface="Arial" charset="0"/>
              </a:rPr>
              <a:t>of </a:t>
            </a:r>
            <a:r>
              <a:rPr lang="en-GB" altLang="en-US" sz="2000" b="1" dirty="0">
                <a:solidFill>
                  <a:srgbClr val="FF0000"/>
                </a:solidFill>
                <a:latin typeface="Arial" charset="0"/>
                <a:cs typeface="Arial" charset="0"/>
              </a:rPr>
              <a:t>Activity </a:t>
            </a:r>
            <a:r>
              <a:rPr lang="en-GB" altLang="en-US" sz="2000" b="1" dirty="0">
                <a:latin typeface="Arial" charset="0"/>
                <a:cs typeface="Arial" charset="0"/>
              </a:rPr>
              <a:t>that consumes the </a:t>
            </a:r>
            <a:r>
              <a:rPr lang="en-GB" altLang="en-US" sz="2000" b="1" dirty="0">
                <a:solidFill>
                  <a:srgbClr val="FF0000"/>
                </a:solidFill>
                <a:latin typeface="Arial" charset="0"/>
                <a:cs typeface="Arial" charset="0"/>
              </a:rPr>
              <a:t>Resources</a:t>
            </a:r>
          </a:p>
          <a:p>
            <a:r>
              <a:rPr lang="en-GB" altLang="en-US" sz="2000" b="1" dirty="0">
                <a:solidFill>
                  <a:srgbClr val="FF0000"/>
                </a:solidFill>
                <a:latin typeface="Arial" charset="0"/>
                <a:cs typeface="Arial" charset="0"/>
              </a:rPr>
              <a:t>Programme based costing</a:t>
            </a:r>
          </a:p>
          <a:p>
            <a:pPr marL="0" indent="0">
              <a:buNone/>
            </a:pPr>
            <a:endParaRPr lang="en-GB" altLang="en-US" sz="2000" dirty="0">
              <a:latin typeface="Arial" charset="0"/>
              <a:cs typeface="Arial" charset="0"/>
            </a:endParaRPr>
          </a:p>
          <a:p>
            <a:pPr marL="0" indent="0">
              <a:buNone/>
            </a:pPr>
            <a:endParaRPr lang="en-GB" altLang="en-US" sz="2000" dirty="0">
              <a:latin typeface="Arial" charset="0"/>
              <a:cs typeface="Arial" charset="0"/>
            </a:endParaRPr>
          </a:p>
          <a:p>
            <a:pPr marL="0" indent="0">
              <a:buNone/>
            </a:pPr>
            <a:endParaRPr lang="en-GB" altLang="en-US" sz="2000" dirty="0">
              <a:latin typeface="Arial" charset="0"/>
              <a:cs typeface="Arial" charset="0"/>
            </a:endParaRPr>
          </a:p>
        </p:txBody>
      </p:sp>
      <p:sp>
        <p:nvSpPr>
          <p:cNvPr id="4" name="Content Placeholder 2"/>
          <p:cNvSpPr txBox="1">
            <a:spLocks/>
          </p:cNvSpPr>
          <p:nvPr/>
        </p:nvSpPr>
        <p:spPr bwMode="auto">
          <a:xfrm>
            <a:off x="5309806" y="1687778"/>
            <a:ext cx="3384376" cy="3600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73050" indent="-273050" algn="l" rtl="0" eaLnBrk="1" fontAlgn="base" hangingPunct="1">
              <a:spcBef>
                <a:spcPct val="20000"/>
              </a:spcBef>
              <a:spcAft>
                <a:spcPct val="0"/>
              </a:spcAft>
              <a:buClr>
                <a:srgbClr val="CF1C21"/>
              </a:buClr>
              <a:buSzPct val="80000"/>
              <a:buFont typeface="Wingdings" pitchFamily="2" charset="2"/>
              <a:buChar char="§"/>
              <a:defRPr sz="2200" kern="1200">
                <a:solidFill>
                  <a:schemeClr val="tx1"/>
                </a:solidFill>
                <a:latin typeface="Arial" pitchFamily="34" charset="0"/>
                <a:ea typeface="+mn-ea"/>
                <a:cs typeface="Arial" pitchFamily="34" charset="0"/>
              </a:defRPr>
            </a:lvl1pPr>
            <a:lvl2pPr marL="450850" indent="-177800" algn="l" rtl="0" eaLnBrk="1" fontAlgn="base" hangingPunct="1">
              <a:spcBef>
                <a:spcPct val="20000"/>
              </a:spcBef>
              <a:spcAft>
                <a:spcPct val="0"/>
              </a:spcAft>
              <a:buClr>
                <a:srgbClr val="CF1C21"/>
              </a:buClr>
              <a:buSzPct val="80000"/>
              <a:buFont typeface="Wingdings" pitchFamily="2" charset="2"/>
              <a:buChar char="§"/>
              <a:defRPr sz="2000" kern="1200">
                <a:solidFill>
                  <a:schemeClr val="tx1"/>
                </a:solidFill>
                <a:latin typeface="Arial" pitchFamily="34" charset="0"/>
                <a:ea typeface="+mn-ea"/>
                <a:cs typeface="Arial" pitchFamily="34" charset="0"/>
              </a:defRPr>
            </a:lvl2pPr>
            <a:lvl3pPr marL="627063" indent="-176213" algn="l" rtl="0" eaLnBrk="1" fontAlgn="base" hangingPunct="1">
              <a:spcBef>
                <a:spcPct val="20000"/>
              </a:spcBef>
              <a:spcAft>
                <a:spcPct val="0"/>
              </a:spcAft>
              <a:buClr>
                <a:srgbClr val="CF1C21"/>
              </a:buClr>
              <a:buSzPct val="80000"/>
              <a:buFont typeface="Wingdings" pitchFamily="2" charset="2"/>
              <a:buChar char="§"/>
              <a:defRPr sz="2000" kern="1200">
                <a:solidFill>
                  <a:schemeClr val="tx1"/>
                </a:solidFill>
                <a:latin typeface="Arial" pitchFamily="34" charset="0"/>
                <a:ea typeface="+mn-ea"/>
                <a:cs typeface="Arial" pitchFamily="34" charset="0"/>
              </a:defRPr>
            </a:lvl3pPr>
            <a:lvl4pPr marL="627063" indent="-176213" algn="l" rtl="0" eaLnBrk="1" fontAlgn="base" hangingPunct="1">
              <a:spcBef>
                <a:spcPct val="20000"/>
              </a:spcBef>
              <a:spcAft>
                <a:spcPct val="0"/>
              </a:spcAft>
              <a:buClr>
                <a:srgbClr val="CF1C21"/>
              </a:buClr>
              <a:buSzPct val="80000"/>
              <a:buFont typeface="Wingdings" pitchFamily="2" charset="2"/>
              <a:buChar char="§"/>
              <a:defRPr sz="2000" kern="1200">
                <a:solidFill>
                  <a:schemeClr val="tx1"/>
                </a:solidFill>
                <a:latin typeface="Arial" pitchFamily="34" charset="0"/>
                <a:ea typeface="+mn-ea"/>
                <a:cs typeface="Arial" pitchFamily="34" charset="0"/>
              </a:defRPr>
            </a:lvl4pPr>
            <a:lvl5pPr marL="627063" indent="-176213" algn="l" rtl="0" eaLnBrk="1" fontAlgn="base" hangingPunct="1">
              <a:spcBef>
                <a:spcPct val="20000"/>
              </a:spcBef>
              <a:spcAft>
                <a:spcPct val="0"/>
              </a:spcAft>
              <a:buClr>
                <a:srgbClr val="CF1C21"/>
              </a:buClr>
              <a:buSzPct val="80000"/>
              <a:buFont typeface="Wingdings" pitchFamily="2" charset="2"/>
              <a:buChar char="§"/>
              <a:defRPr sz="20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Font typeface="Wingdings" pitchFamily="2" charset="2"/>
              <a:buNone/>
            </a:pPr>
            <a:r>
              <a:rPr lang="en-GB" altLang="en-US" b="1" u="sng" dirty="0">
                <a:latin typeface="Arial" charset="0"/>
                <a:cs typeface="Arial" charset="0"/>
              </a:rPr>
              <a:t>Traditional Method</a:t>
            </a:r>
          </a:p>
          <a:p>
            <a:r>
              <a:rPr lang="en-GB" altLang="en-US" b="1" dirty="0">
                <a:solidFill>
                  <a:srgbClr val="FF0000"/>
                </a:solidFill>
                <a:latin typeface="Arial" charset="0"/>
                <a:cs typeface="Arial" charset="0"/>
              </a:rPr>
              <a:t>Product</a:t>
            </a:r>
            <a:r>
              <a:rPr lang="en-GB" altLang="en-US" b="1" dirty="0">
                <a:latin typeface="Arial" charset="0"/>
                <a:cs typeface="Arial" charset="0"/>
              </a:rPr>
              <a:t> and </a:t>
            </a:r>
            <a:r>
              <a:rPr lang="en-GB" altLang="en-US" b="1" dirty="0">
                <a:solidFill>
                  <a:srgbClr val="FF0000"/>
                </a:solidFill>
                <a:latin typeface="Arial" charset="0"/>
                <a:cs typeface="Arial" charset="0"/>
              </a:rPr>
              <a:t>Services</a:t>
            </a:r>
            <a:r>
              <a:rPr lang="en-GB" altLang="en-US" b="1" dirty="0">
                <a:latin typeface="Arial" charset="0"/>
                <a:cs typeface="Arial" charset="0"/>
              </a:rPr>
              <a:t> consume </a:t>
            </a:r>
            <a:r>
              <a:rPr lang="en-GB" altLang="en-US" b="1" dirty="0">
                <a:solidFill>
                  <a:srgbClr val="FF0000"/>
                </a:solidFill>
                <a:latin typeface="Arial" charset="0"/>
                <a:cs typeface="Arial" charset="0"/>
              </a:rPr>
              <a:t>Resources</a:t>
            </a:r>
          </a:p>
          <a:p>
            <a:r>
              <a:rPr lang="en-GB" altLang="en-US" b="1" dirty="0">
                <a:latin typeface="Arial" charset="0"/>
                <a:cs typeface="Arial" charset="0"/>
              </a:rPr>
              <a:t>Not fit for programme costing but rather for facility based costing</a:t>
            </a:r>
          </a:p>
          <a:p>
            <a:pPr marL="0" indent="0">
              <a:buFont typeface="Wingdings" pitchFamily="2" charset="2"/>
              <a:buNone/>
            </a:pPr>
            <a:endParaRPr lang="en-GB" altLang="en-US" dirty="0">
              <a:latin typeface="Arial" charset="0"/>
              <a:cs typeface="Arial" charset="0"/>
            </a:endParaRPr>
          </a:p>
          <a:p>
            <a:pPr marL="0" indent="0">
              <a:buFont typeface="Wingdings" pitchFamily="2" charset="2"/>
              <a:buNone/>
            </a:pPr>
            <a:endParaRPr lang="en-GB" altLang="en-US" dirty="0">
              <a:latin typeface="Arial" charset="0"/>
              <a:cs typeface="Arial" charset="0"/>
            </a:endParaRPr>
          </a:p>
        </p:txBody>
      </p:sp>
    </p:spTree>
    <p:extLst>
      <p:ext uri="{BB962C8B-B14F-4D97-AF65-F5344CB8AC3E}">
        <p14:creationId xmlns:p14="http://schemas.microsoft.com/office/powerpoint/2010/main" val="7568384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1828800" y="350838"/>
            <a:ext cx="6858000" cy="845914"/>
          </a:xfrm>
        </p:spPr>
        <p:txBody>
          <a:bodyPr/>
          <a:lstStyle/>
          <a:p>
            <a:pPr algn="ctr"/>
            <a:r>
              <a:rPr lang="en-GB" altLang="en-US" dirty="0">
                <a:solidFill>
                  <a:srgbClr val="FF0000"/>
                </a:solidFill>
                <a:latin typeface="Arial" charset="0"/>
                <a:cs typeface="Arial" charset="0"/>
              </a:rPr>
              <a:t>Overview of the Costing Methodology</a:t>
            </a:r>
          </a:p>
        </p:txBody>
      </p:sp>
      <p:graphicFrame>
        <p:nvGraphicFramePr>
          <p:cNvPr id="2" name="Content Placeholder 1"/>
          <p:cNvGraphicFramePr>
            <a:graphicFrameLocks noGrp="1"/>
          </p:cNvGraphicFramePr>
          <p:nvPr>
            <p:ph idx="1"/>
            <p:extLst>
              <p:ext uri="{D42A27DB-BD31-4B8C-83A1-F6EECF244321}">
                <p14:modId xmlns:p14="http://schemas.microsoft.com/office/powerpoint/2010/main" val="3574792766"/>
              </p:ext>
            </p:extLst>
          </p:nvPr>
        </p:nvGraphicFramePr>
        <p:xfrm>
          <a:off x="395288" y="1916113"/>
          <a:ext cx="8280400" cy="352901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9740991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1828800" y="350838"/>
            <a:ext cx="6858000" cy="845914"/>
          </a:xfrm>
        </p:spPr>
        <p:txBody>
          <a:bodyPr/>
          <a:lstStyle/>
          <a:p>
            <a:pPr algn="ctr"/>
            <a:r>
              <a:rPr lang="en-GB" altLang="en-US" dirty="0">
                <a:solidFill>
                  <a:srgbClr val="FF0000"/>
                </a:solidFill>
                <a:latin typeface="Arial" charset="0"/>
                <a:cs typeface="Arial" charset="0"/>
              </a:rPr>
              <a:t>Overview of the costing Methodology</a:t>
            </a:r>
          </a:p>
        </p:txBody>
      </p:sp>
      <p:sp>
        <p:nvSpPr>
          <p:cNvPr id="11267" name="Content Placeholder 2"/>
          <p:cNvSpPr>
            <a:spLocks noGrp="1"/>
          </p:cNvSpPr>
          <p:nvPr>
            <p:ph idx="1"/>
          </p:nvPr>
        </p:nvSpPr>
        <p:spPr>
          <a:xfrm>
            <a:off x="0" y="1916832"/>
            <a:ext cx="9144000" cy="3528392"/>
          </a:xfrm>
        </p:spPr>
        <p:txBody>
          <a:bodyPr/>
          <a:lstStyle/>
          <a:p>
            <a:pPr marL="0" indent="0">
              <a:buNone/>
            </a:pPr>
            <a:endParaRPr lang="en-GB" altLang="en-US" sz="2400" b="1" dirty="0">
              <a:latin typeface="Arial" charset="0"/>
              <a:cs typeface="Arial" charset="0"/>
            </a:endParaRPr>
          </a:p>
          <a:p>
            <a:r>
              <a:rPr lang="en-GB" altLang="en-US" sz="2400" b="1" dirty="0">
                <a:latin typeface="Arial" charset="0"/>
                <a:cs typeface="Arial" charset="0"/>
              </a:rPr>
              <a:t>The purpose of this model is to </a:t>
            </a:r>
            <a:r>
              <a:rPr lang="en-GB" altLang="en-US" sz="2400" b="1" dirty="0">
                <a:solidFill>
                  <a:srgbClr val="FF0000"/>
                </a:solidFill>
                <a:latin typeface="Arial" charset="0"/>
                <a:cs typeface="Arial" charset="0"/>
              </a:rPr>
              <a:t>allocate costs</a:t>
            </a:r>
            <a:r>
              <a:rPr lang="en-GB" altLang="en-US" sz="2400" b="1" dirty="0">
                <a:latin typeface="Arial" charset="0"/>
                <a:cs typeface="Arial" charset="0"/>
              </a:rPr>
              <a:t>. </a:t>
            </a:r>
          </a:p>
          <a:p>
            <a:r>
              <a:rPr lang="en-GB" altLang="en-US" sz="2400" b="1" dirty="0">
                <a:latin typeface="Arial" charset="0"/>
                <a:cs typeface="Arial" charset="0"/>
              </a:rPr>
              <a:t>This model is based on the principle that </a:t>
            </a:r>
            <a:r>
              <a:rPr lang="en-GB" altLang="en-US" sz="2400" b="1" dirty="0">
                <a:solidFill>
                  <a:srgbClr val="FF0000"/>
                </a:solidFill>
                <a:latin typeface="Arial" charset="0"/>
                <a:cs typeface="Arial" charset="0"/>
              </a:rPr>
              <a:t>activities</a:t>
            </a:r>
            <a:r>
              <a:rPr lang="en-GB" altLang="en-US" sz="2400" b="1" dirty="0">
                <a:latin typeface="Arial" charset="0"/>
                <a:cs typeface="Arial" charset="0"/>
              </a:rPr>
              <a:t> </a:t>
            </a:r>
            <a:r>
              <a:rPr lang="en-GB" altLang="en-US" sz="2400" b="1" dirty="0" err="1">
                <a:latin typeface="Arial" charset="0"/>
                <a:cs typeface="Arial" charset="0"/>
              </a:rPr>
              <a:t>incure</a:t>
            </a:r>
            <a:r>
              <a:rPr lang="en-GB" altLang="en-US" sz="2400" b="1" dirty="0">
                <a:latin typeface="Arial" charset="0"/>
                <a:cs typeface="Arial" charset="0"/>
              </a:rPr>
              <a:t> </a:t>
            </a:r>
            <a:r>
              <a:rPr lang="en-GB" altLang="en-US" sz="2400" b="1" dirty="0">
                <a:solidFill>
                  <a:srgbClr val="FF0000"/>
                </a:solidFill>
                <a:latin typeface="Arial" charset="0"/>
                <a:cs typeface="Arial" charset="0"/>
              </a:rPr>
              <a:t>costs </a:t>
            </a:r>
            <a:r>
              <a:rPr lang="en-GB" altLang="en-US" sz="2400" b="1" dirty="0">
                <a:latin typeface="Arial" charset="0"/>
                <a:cs typeface="Arial" charset="0"/>
              </a:rPr>
              <a:t>through the </a:t>
            </a:r>
            <a:r>
              <a:rPr lang="en-GB" altLang="en-US" sz="2400" b="1" dirty="0">
                <a:solidFill>
                  <a:srgbClr val="FF0000"/>
                </a:solidFill>
                <a:latin typeface="Arial" charset="0"/>
                <a:cs typeface="Arial" charset="0"/>
              </a:rPr>
              <a:t>consumption of resources</a:t>
            </a:r>
            <a:r>
              <a:rPr lang="en-GB" altLang="en-US" sz="2400" b="1" dirty="0">
                <a:latin typeface="Arial" charset="0"/>
                <a:cs typeface="Arial" charset="0"/>
              </a:rPr>
              <a:t>. </a:t>
            </a:r>
          </a:p>
          <a:p>
            <a:r>
              <a:rPr lang="en-GB" altLang="en-US" sz="2400" b="1" dirty="0">
                <a:latin typeface="Arial" charset="0"/>
                <a:cs typeface="Arial" charset="0"/>
              </a:rPr>
              <a:t>As </a:t>
            </a:r>
            <a:r>
              <a:rPr lang="en-GB" altLang="en-US" sz="2400" b="1" dirty="0">
                <a:solidFill>
                  <a:srgbClr val="FF0000"/>
                </a:solidFill>
                <a:latin typeface="Arial" charset="0"/>
                <a:cs typeface="Arial" charset="0"/>
              </a:rPr>
              <a:t>end users </a:t>
            </a:r>
            <a:r>
              <a:rPr lang="en-GB" altLang="en-US" sz="2400" b="1" dirty="0">
                <a:latin typeface="Arial" charset="0"/>
                <a:cs typeface="Arial" charset="0"/>
              </a:rPr>
              <a:t>demand </a:t>
            </a:r>
            <a:r>
              <a:rPr lang="en-GB" altLang="en-US" sz="2400" b="1" dirty="0">
                <a:solidFill>
                  <a:srgbClr val="FF0000"/>
                </a:solidFill>
                <a:latin typeface="Arial" charset="0"/>
                <a:cs typeface="Arial" charset="0"/>
              </a:rPr>
              <a:t>products or services</a:t>
            </a:r>
            <a:r>
              <a:rPr lang="en-GB" altLang="en-US" sz="2400" b="1" dirty="0">
                <a:latin typeface="Arial" charset="0"/>
                <a:cs typeface="Arial" charset="0"/>
              </a:rPr>
              <a:t>, </a:t>
            </a:r>
            <a:r>
              <a:rPr lang="en-GB" altLang="en-US" sz="2400" b="1" dirty="0">
                <a:solidFill>
                  <a:srgbClr val="FF0000"/>
                </a:solidFill>
                <a:latin typeface="Arial" charset="0"/>
                <a:cs typeface="Arial" charset="0"/>
              </a:rPr>
              <a:t>activities</a:t>
            </a:r>
            <a:r>
              <a:rPr lang="en-GB" altLang="en-US" sz="2400" b="1" dirty="0">
                <a:latin typeface="Arial" charset="0"/>
                <a:cs typeface="Arial" charset="0"/>
              </a:rPr>
              <a:t> must be </a:t>
            </a:r>
            <a:r>
              <a:rPr lang="en-GB" altLang="en-US" sz="2400" b="1" dirty="0">
                <a:solidFill>
                  <a:srgbClr val="FF0000"/>
                </a:solidFill>
                <a:latin typeface="Arial" charset="0"/>
                <a:cs typeface="Arial" charset="0"/>
              </a:rPr>
              <a:t>performed.</a:t>
            </a:r>
            <a:r>
              <a:rPr lang="en-GB" altLang="en-US" sz="2400" b="1" dirty="0">
                <a:latin typeface="Arial" charset="0"/>
                <a:cs typeface="Arial" charset="0"/>
              </a:rPr>
              <a:t> </a:t>
            </a:r>
          </a:p>
        </p:txBody>
      </p:sp>
    </p:spTree>
    <p:extLst>
      <p:ext uri="{BB962C8B-B14F-4D97-AF65-F5344CB8AC3E}">
        <p14:creationId xmlns:p14="http://schemas.microsoft.com/office/powerpoint/2010/main" val="23908092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1828800" y="350838"/>
            <a:ext cx="6858000" cy="845914"/>
          </a:xfrm>
        </p:spPr>
        <p:txBody>
          <a:bodyPr/>
          <a:lstStyle/>
          <a:p>
            <a:pPr algn="ctr"/>
            <a:r>
              <a:rPr lang="en-GB" altLang="en-US" dirty="0">
                <a:solidFill>
                  <a:srgbClr val="FF0000"/>
                </a:solidFill>
                <a:latin typeface="Arial" charset="0"/>
                <a:cs typeface="Arial" charset="0"/>
              </a:rPr>
              <a:t>Interest of ABC Costing</a:t>
            </a:r>
          </a:p>
        </p:txBody>
      </p:sp>
      <p:sp>
        <p:nvSpPr>
          <p:cNvPr id="11267" name="Content Placeholder 2"/>
          <p:cNvSpPr>
            <a:spLocks noGrp="1"/>
          </p:cNvSpPr>
          <p:nvPr>
            <p:ph idx="1"/>
          </p:nvPr>
        </p:nvSpPr>
        <p:spPr>
          <a:xfrm>
            <a:off x="395536" y="1684559"/>
            <a:ext cx="8280920" cy="4032448"/>
          </a:xfrm>
        </p:spPr>
        <p:txBody>
          <a:bodyPr/>
          <a:lstStyle/>
          <a:p>
            <a:r>
              <a:rPr lang="en-GB" altLang="en-US" sz="2000" b="1" dirty="0">
                <a:latin typeface="Arial" charset="0"/>
                <a:cs typeface="Arial" charset="0"/>
              </a:rPr>
              <a:t>Track resources within a programme</a:t>
            </a:r>
          </a:p>
          <a:p>
            <a:r>
              <a:rPr lang="en-GB" altLang="en-US" sz="2000" b="1" dirty="0">
                <a:latin typeface="Arial" charset="0"/>
                <a:cs typeface="Arial" charset="0"/>
              </a:rPr>
              <a:t>Address the same programme contents with alternatively management strategy</a:t>
            </a:r>
          </a:p>
          <a:p>
            <a:r>
              <a:rPr lang="en-GB" altLang="en-US" sz="2000" b="1" dirty="0">
                <a:latin typeface="Arial" charset="0"/>
                <a:cs typeface="Arial" charset="0"/>
              </a:rPr>
              <a:t>Approach the same programme goals with alternatively sets of activities</a:t>
            </a:r>
          </a:p>
          <a:p>
            <a:r>
              <a:rPr lang="en-GB" altLang="en-US" sz="2000" b="1" dirty="0">
                <a:latin typeface="Arial" charset="0"/>
                <a:cs typeface="Arial" charset="0"/>
              </a:rPr>
              <a:t>Estimate the incremental cost of raising the programme coverage</a:t>
            </a:r>
          </a:p>
          <a:p>
            <a:r>
              <a:rPr lang="en-GB" altLang="en-US" sz="2000" b="1" dirty="0">
                <a:latin typeface="Arial" charset="0"/>
                <a:cs typeface="Arial" charset="0"/>
              </a:rPr>
              <a:t>Identify cost implications for alternative strategies of programme targeting</a:t>
            </a:r>
          </a:p>
          <a:p>
            <a:r>
              <a:rPr lang="en-GB" altLang="en-US" sz="2000" b="1" dirty="0">
                <a:latin typeface="Arial" charset="0"/>
                <a:cs typeface="Arial" charset="0"/>
              </a:rPr>
              <a:t>Evaluate the cost impact of technology change and substitutions in programme resource mix</a:t>
            </a:r>
          </a:p>
          <a:p>
            <a:pPr marL="0" indent="0">
              <a:buNone/>
            </a:pPr>
            <a:endParaRPr lang="en-GB" altLang="en-US" sz="2000" dirty="0">
              <a:latin typeface="Arial" charset="0"/>
              <a:cs typeface="Arial" charset="0"/>
            </a:endParaRPr>
          </a:p>
        </p:txBody>
      </p:sp>
    </p:spTree>
    <p:extLst>
      <p:ext uri="{BB962C8B-B14F-4D97-AF65-F5344CB8AC3E}">
        <p14:creationId xmlns:p14="http://schemas.microsoft.com/office/powerpoint/2010/main" val="65773099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1828800" y="350838"/>
            <a:ext cx="6858000" cy="845914"/>
          </a:xfrm>
        </p:spPr>
        <p:txBody>
          <a:bodyPr/>
          <a:lstStyle/>
          <a:p>
            <a:pPr algn="ctr"/>
            <a:r>
              <a:rPr lang="en-GB" altLang="en-US" dirty="0">
                <a:solidFill>
                  <a:srgbClr val="FF0000"/>
                </a:solidFill>
                <a:latin typeface="Arial" charset="0"/>
                <a:cs typeface="Arial" charset="0"/>
              </a:rPr>
              <a:t>Overview of the Step by Step</a:t>
            </a:r>
            <a:br>
              <a:rPr lang="en-GB" altLang="en-US" dirty="0">
                <a:solidFill>
                  <a:srgbClr val="FF0000"/>
                </a:solidFill>
                <a:latin typeface="Arial" charset="0"/>
                <a:cs typeface="Arial" charset="0"/>
              </a:rPr>
            </a:br>
            <a:r>
              <a:rPr lang="en-GB" altLang="en-US" dirty="0">
                <a:solidFill>
                  <a:srgbClr val="FF0000"/>
                </a:solidFill>
                <a:latin typeface="Arial" charset="0"/>
                <a:cs typeface="Arial" charset="0"/>
              </a:rPr>
              <a:t>Costing Methodology</a:t>
            </a:r>
          </a:p>
        </p:txBody>
      </p:sp>
      <p:sp>
        <p:nvSpPr>
          <p:cNvPr id="11267" name="Content Placeholder 2"/>
          <p:cNvSpPr>
            <a:spLocks noGrp="1"/>
          </p:cNvSpPr>
          <p:nvPr>
            <p:ph idx="1"/>
          </p:nvPr>
        </p:nvSpPr>
        <p:spPr>
          <a:xfrm>
            <a:off x="395536" y="1916832"/>
            <a:ext cx="8568952" cy="3528392"/>
          </a:xfrm>
        </p:spPr>
        <p:txBody>
          <a:bodyPr/>
          <a:lstStyle/>
          <a:p>
            <a:pPr marL="0" indent="0">
              <a:buNone/>
            </a:pPr>
            <a:r>
              <a:rPr lang="en-GB" altLang="en-US" sz="2400" b="1" dirty="0">
                <a:latin typeface="Arial" charset="0"/>
                <a:cs typeface="Arial" charset="0"/>
              </a:rPr>
              <a:t>Step 1. Costing Matrix or Catalogue </a:t>
            </a:r>
          </a:p>
          <a:p>
            <a:pPr marL="0" indent="0">
              <a:buNone/>
            </a:pPr>
            <a:r>
              <a:rPr lang="en-GB" altLang="en-US" sz="2400" b="1" dirty="0">
                <a:latin typeface="Arial" charset="0"/>
                <a:cs typeface="Arial" charset="0"/>
              </a:rPr>
              <a:t>Step 2. Annual Volume of Services (Sum of Activities)</a:t>
            </a:r>
          </a:p>
          <a:p>
            <a:r>
              <a:rPr lang="en-GB" altLang="en-US" b="1" i="1" dirty="0">
                <a:latin typeface="Arial" charset="0"/>
                <a:cs typeface="Arial" charset="0"/>
              </a:rPr>
              <a:t>Activity/Service Definition</a:t>
            </a:r>
          </a:p>
          <a:p>
            <a:r>
              <a:rPr lang="en-GB" altLang="en-US" b="1" i="1" dirty="0">
                <a:latin typeface="Arial" charset="0"/>
                <a:cs typeface="Arial" charset="0"/>
              </a:rPr>
              <a:t>Activities Drivers (Outputs metrics or Volume)</a:t>
            </a:r>
          </a:p>
          <a:p>
            <a:pPr marL="0" indent="0">
              <a:buNone/>
            </a:pPr>
            <a:r>
              <a:rPr lang="en-GB" altLang="en-US" sz="2400" b="1" dirty="0">
                <a:latin typeface="Arial" charset="0"/>
                <a:cs typeface="Arial" charset="0"/>
              </a:rPr>
              <a:t>Step 3. Fixed Costs Definition and Calculation </a:t>
            </a:r>
            <a:r>
              <a:rPr lang="en-GB" altLang="en-US" sz="1800" b="1" i="1" dirty="0">
                <a:latin typeface="Arial" charset="0"/>
                <a:cs typeface="Arial" charset="0"/>
              </a:rPr>
              <a:t>(from the Ledger)</a:t>
            </a:r>
          </a:p>
          <a:p>
            <a:pPr marL="0" indent="0">
              <a:buNone/>
            </a:pPr>
            <a:r>
              <a:rPr lang="en-GB" altLang="en-US" sz="2400" b="1" dirty="0">
                <a:latin typeface="Arial" charset="0"/>
                <a:cs typeface="Arial" charset="0"/>
              </a:rPr>
              <a:t>Step 4. Variable Cost per Service </a:t>
            </a:r>
          </a:p>
          <a:p>
            <a:pPr marL="0" indent="0">
              <a:buNone/>
            </a:pPr>
            <a:r>
              <a:rPr lang="en-GB" altLang="en-US" sz="2400" b="1" dirty="0">
                <a:latin typeface="Arial" charset="0"/>
                <a:cs typeface="Arial" charset="0"/>
              </a:rPr>
              <a:t>Step 5.  Unit Cost Calculation</a:t>
            </a:r>
          </a:p>
          <a:p>
            <a:pPr marL="0" indent="0">
              <a:buNone/>
            </a:pPr>
            <a:r>
              <a:rPr lang="en-GB" altLang="en-US" sz="2400" b="1" dirty="0">
                <a:latin typeface="Arial" charset="0"/>
                <a:cs typeface="Arial" charset="0"/>
              </a:rPr>
              <a:t>Step .6 Reporting and Analysis</a:t>
            </a:r>
          </a:p>
          <a:p>
            <a:pPr marL="0" indent="0">
              <a:buNone/>
            </a:pPr>
            <a:endParaRPr lang="en-GB" altLang="en-US" sz="2400" b="1" dirty="0">
              <a:latin typeface="Arial" charset="0"/>
              <a:cs typeface="Arial" charset="0"/>
            </a:endParaRPr>
          </a:p>
        </p:txBody>
      </p:sp>
    </p:spTree>
    <p:extLst>
      <p:ext uri="{BB962C8B-B14F-4D97-AF65-F5344CB8AC3E}">
        <p14:creationId xmlns:p14="http://schemas.microsoft.com/office/powerpoint/2010/main" val="8425525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1828800" y="350838"/>
            <a:ext cx="6858000" cy="845914"/>
          </a:xfrm>
        </p:spPr>
        <p:txBody>
          <a:bodyPr/>
          <a:lstStyle/>
          <a:p>
            <a:pPr algn="ctr"/>
            <a:r>
              <a:rPr lang="en-GB" altLang="en-US" sz="2800" i="0" dirty="0">
                <a:solidFill>
                  <a:srgbClr val="FF0000"/>
                </a:solidFill>
                <a:latin typeface="Arial" charset="0"/>
                <a:cs typeface="Arial" charset="0"/>
              </a:rPr>
              <a:t>Step 1.  Design the Costing Matrix or the Costing Catalogue</a:t>
            </a:r>
            <a:endParaRPr lang="en-GB" altLang="en-US" dirty="0">
              <a:solidFill>
                <a:srgbClr val="FF0000"/>
              </a:solidFill>
              <a:latin typeface="Arial" charset="0"/>
              <a:cs typeface="Arial" charset="0"/>
            </a:endParaRPr>
          </a:p>
        </p:txBody>
      </p:sp>
      <p:graphicFrame>
        <p:nvGraphicFramePr>
          <p:cNvPr id="3" name="Content Placeholder 2"/>
          <p:cNvGraphicFramePr>
            <a:graphicFrameLocks noGrp="1"/>
          </p:cNvGraphicFramePr>
          <p:nvPr>
            <p:ph idx="1"/>
            <p:extLst>
              <p:ext uri="{D42A27DB-BD31-4B8C-83A1-F6EECF244321}">
                <p14:modId xmlns:p14="http://schemas.microsoft.com/office/powerpoint/2010/main" val="4126277361"/>
              </p:ext>
            </p:extLst>
          </p:nvPr>
        </p:nvGraphicFramePr>
        <p:xfrm>
          <a:off x="539552" y="1844824"/>
          <a:ext cx="8064895" cy="3799428"/>
        </p:xfrm>
        <a:graphic>
          <a:graphicData uri="http://schemas.openxmlformats.org/drawingml/2006/table">
            <a:tbl>
              <a:tblPr/>
              <a:tblGrid>
                <a:gridCol w="1405095">
                  <a:extLst>
                    <a:ext uri="{9D8B030D-6E8A-4147-A177-3AD203B41FA5}">
                      <a16:colId xmlns:a16="http://schemas.microsoft.com/office/drawing/2014/main" val="20000"/>
                    </a:ext>
                  </a:extLst>
                </a:gridCol>
                <a:gridCol w="1577852">
                  <a:extLst>
                    <a:ext uri="{9D8B030D-6E8A-4147-A177-3AD203B41FA5}">
                      <a16:colId xmlns:a16="http://schemas.microsoft.com/office/drawing/2014/main" val="20001"/>
                    </a:ext>
                  </a:extLst>
                </a:gridCol>
                <a:gridCol w="1716058">
                  <a:extLst>
                    <a:ext uri="{9D8B030D-6E8A-4147-A177-3AD203B41FA5}">
                      <a16:colId xmlns:a16="http://schemas.microsoft.com/office/drawing/2014/main" val="20002"/>
                    </a:ext>
                  </a:extLst>
                </a:gridCol>
                <a:gridCol w="1612402">
                  <a:extLst>
                    <a:ext uri="{9D8B030D-6E8A-4147-A177-3AD203B41FA5}">
                      <a16:colId xmlns:a16="http://schemas.microsoft.com/office/drawing/2014/main" val="20003"/>
                    </a:ext>
                  </a:extLst>
                </a:gridCol>
                <a:gridCol w="1753488">
                  <a:extLst>
                    <a:ext uri="{9D8B030D-6E8A-4147-A177-3AD203B41FA5}">
                      <a16:colId xmlns:a16="http://schemas.microsoft.com/office/drawing/2014/main" val="20004"/>
                    </a:ext>
                  </a:extLst>
                </a:gridCol>
              </a:tblGrid>
              <a:tr h="387418">
                <a:tc>
                  <a:txBody>
                    <a:bodyPr/>
                    <a:lstStyle/>
                    <a:p>
                      <a:pPr algn="l" fontAlgn="b"/>
                      <a:r>
                        <a:rPr lang="en-GB" sz="1400" b="1" i="0" u="none" strike="noStrike" dirty="0">
                          <a:solidFill>
                            <a:srgbClr val="000000"/>
                          </a:solidFill>
                          <a:effectLst/>
                          <a:latin typeface="Arial Narrow"/>
                        </a:rPr>
                        <a:t>Service</a:t>
                      </a:r>
                    </a:p>
                  </a:txBody>
                  <a:tcPr marL="0" marR="0" marT="0" marB="0" anchor="b">
                    <a:lnL>
                      <a:noFill/>
                    </a:lnL>
                    <a:lnR>
                      <a:noFill/>
                    </a:lnR>
                    <a:lnT>
                      <a:noFill/>
                    </a:lnT>
                    <a:lnB>
                      <a:noFill/>
                    </a:lnB>
                    <a:solidFill>
                      <a:srgbClr val="D9D9D9"/>
                    </a:solidFill>
                  </a:tcPr>
                </a:tc>
                <a:tc>
                  <a:txBody>
                    <a:bodyPr/>
                    <a:lstStyle/>
                    <a:p>
                      <a:pPr algn="l" fontAlgn="b"/>
                      <a:r>
                        <a:rPr lang="en-GB" sz="1400" b="1" i="0" u="none" strike="noStrike" dirty="0">
                          <a:solidFill>
                            <a:srgbClr val="000000"/>
                          </a:solidFill>
                          <a:effectLst/>
                          <a:latin typeface="Arial Narrow"/>
                        </a:rPr>
                        <a:t>Population</a:t>
                      </a:r>
                    </a:p>
                  </a:txBody>
                  <a:tcPr marL="0" marR="0" marT="0" marB="0" anchor="b">
                    <a:lnL>
                      <a:noFill/>
                    </a:lnL>
                    <a:lnR>
                      <a:noFill/>
                    </a:lnR>
                    <a:lnT>
                      <a:noFill/>
                    </a:lnT>
                    <a:lnB>
                      <a:noFill/>
                    </a:lnB>
                    <a:solidFill>
                      <a:srgbClr val="D9D9D9"/>
                    </a:solidFill>
                  </a:tcPr>
                </a:tc>
                <a:tc>
                  <a:txBody>
                    <a:bodyPr/>
                    <a:lstStyle/>
                    <a:p>
                      <a:pPr algn="l" fontAlgn="b"/>
                      <a:r>
                        <a:rPr lang="en-GB" sz="1400" b="1" i="0" u="none" strike="noStrike">
                          <a:solidFill>
                            <a:srgbClr val="000000"/>
                          </a:solidFill>
                          <a:effectLst/>
                          <a:latin typeface="Arial Narrow"/>
                        </a:rPr>
                        <a:t>Output Units</a:t>
                      </a:r>
                    </a:p>
                  </a:txBody>
                  <a:tcPr marL="0" marR="0" marT="0" marB="0" anchor="b">
                    <a:lnL>
                      <a:noFill/>
                    </a:lnL>
                    <a:lnR>
                      <a:noFill/>
                    </a:lnR>
                    <a:lnT>
                      <a:noFill/>
                    </a:lnT>
                    <a:lnB>
                      <a:noFill/>
                    </a:lnB>
                    <a:solidFill>
                      <a:srgbClr val="D9D9D9"/>
                    </a:solidFill>
                  </a:tcPr>
                </a:tc>
                <a:tc>
                  <a:txBody>
                    <a:bodyPr/>
                    <a:lstStyle/>
                    <a:p>
                      <a:pPr algn="l" fontAlgn="b"/>
                      <a:r>
                        <a:rPr lang="en-GB" sz="1400" b="1" i="0" u="none" strike="noStrike">
                          <a:solidFill>
                            <a:srgbClr val="000000"/>
                          </a:solidFill>
                          <a:effectLst/>
                          <a:latin typeface="Arial Narrow"/>
                        </a:rPr>
                        <a:t>Cost Categorie</a:t>
                      </a:r>
                    </a:p>
                  </a:txBody>
                  <a:tcPr marL="0" marR="0" marT="0" marB="0" anchor="b">
                    <a:lnL>
                      <a:noFill/>
                    </a:lnL>
                    <a:lnR>
                      <a:noFill/>
                    </a:lnR>
                    <a:lnT>
                      <a:noFill/>
                    </a:lnT>
                    <a:lnB>
                      <a:noFill/>
                    </a:lnB>
                    <a:solidFill>
                      <a:srgbClr val="D9D9D9"/>
                    </a:solidFill>
                  </a:tcPr>
                </a:tc>
                <a:tc>
                  <a:txBody>
                    <a:bodyPr/>
                    <a:lstStyle/>
                    <a:p>
                      <a:pPr algn="l" fontAlgn="b"/>
                      <a:r>
                        <a:rPr lang="en-GB" sz="1400" b="1" i="0" u="none" strike="noStrike">
                          <a:solidFill>
                            <a:srgbClr val="000000"/>
                          </a:solidFill>
                          <a:effectLst/>
                          <a:latin typeface="Arial Narrow"/>
                        </a:rPr>
                        <a:t>Units</a:t>
                      </a:r>
                    </a:p>
                  </a:txBody>
                  <a:tcPr marL="0" marR="0" marT="0" marB="0" anchor="b">
                    <a:lnL>
                      <a:noFill/>
                    </a:lnL>
                    <a:lnR>
                      <a:noFill/>
                    </a:lnR>
                    <a:lnT>
                      <a:noFill/>
                    </a:lnT>
                    <a:lnB>
                      <a:noFill/>
                    </a:lnB>
                    <a:solidFill>
                      <a:srgbClr val="D9D9D9"/>
                    </a:solidFill>
                  </a:tcPr>
                </a:tc>
                <a:extLst>
                  <a:ext uri="{0D108BD9-81ED-4DB2-BD59-A6C34878D82A}">
                    <a16:rowId xmlns:a16="http://schemas.microsoft.com/office/drawing/2014/main" val="10000"/>
                  </a:ext>
                </a:extLst>
              </a:tr>
              <a:tr h="426720">
                <a:tc>
                  <a:txBody>
                    <a:bodyPr/>
                    <a:lstStyle/>
                    <a:p>
                      <a:pPr algn="l" fontAlgn="b"/>
                      <a:r>
                        <a:rPr lang="en-GB" sz="1400" b="0" i="1" u="none" strike="noStrike">
                          <a:solidFill>
                            <a:srgbClr val="808080"/>
                          </a:solidFill>
                          <a:effectLst/>
                          <a:latin typeface="Calibri"/>
                        </a:rPr>
                        <a:t>Select Service</a:t>
                      </a:r>
                    </a:p>
                  </a:txBody>
                  <a:tcPr marL="0" marR="0" marT="0" marB="0" anchor="b">
                    <a:lnL>
                      <a:noFill/>
                    </a:lnL>
                    <a:lnR>
                      <a:noFill/>
                    </a:lnR>
                    <a:lnT>
                      <a:noFill/>
                    </a:lnT>
                    <a:lnB>
                      <a:noFill/>
                    </a:lnB>
                  </a:tcPr>
                </a:tc>
                <a:tc>
                  <a:txBody>
                    <a:bodyPr/>
                    <a:lstStyle/>
                    <a:p>
                      <a:pPr algn="l" fontAlgn="b"/>
                      <a:r>
                        <a:rPr lang="en-GB" sz="1400" b="0" i="1" u="none" strike="noStrike">
                          <a:solidFill>
                            <a:srgbClr val="808080"/>
                          </a:solidFill>
                          <a:effectLst/>
                          <a:latin typeface="Calibri"/>
                        </a:rPr>
                        <a:t>Select Target Population</a:t>
                      </a:r>
                    </a:p>
                  </a:txBody>
                  <a:tcPr marL="0" marR="0" marT="0" marB="0" anchor="b">
                    <a:lnL>
                      <a:noFill/>
                    </a:lnL>
                    <a:lnR>
                      <a:noFill/>
                    </a:lnR>
                    <a:lnT>
                      <a:noFill/>
                    </a:lnT>
                    <a:lnB>
                      <a:noFill/>
                    </a:lnB>
                  </a:tcPr>
                </a:tc>
                <a:tc>
                  <a:txBody>
                    <a:bodyPr/>
                    <a:lstStyle/>
                    <a:p>
                      <a:pPr algn="l" fontAlgn="b"/>
                      <a:r>
                        <a:rPr lang="en-GB" sz="1400" b="0" i="1" u="none" strike="noStrike">
                          <a:solidFill>
                            <a:srgbClr val="808080"/>
                          </a:solidFill>
                          <a:effectLst/>
                          <a:latin typeface="Calibri"/>
                        </a:rPr>
                        <a:t>Select Output Unit</a:t>
                      </a:r>
                    </a:p>
                  </a:txBody>
                  <a:tcPr marL="0" marR="0" marT="0" marB="0" anchor="b">
                    <a:lnL>
                      <a:noFill/>
                    </a:lnL>
                    <a:lnR>
                      <a:noFill/>
                    </a:lnR>
                    <a:lnT>
                      <a:noFill/>
                    </a:lnT>
                    <a:lnB>
                      <a:noFill/>
                    </a:lnB>
                  </a:tcPr>
                </a:tc>
                <a:tc>
                  <a:txBody>
                    <a:bodyPr/>
                    <a:lstStyle/>
                    <a:p>
                      <a:pPr algn="l" fontAlgn="b"/>
                      <a:r>
                        <a:rPr lang="en-GB" sz="1400" b="0" i="1" u="none" strike="noStrike">
                          <a:solidFill>
                            <a:srgbClr val="808080"/>
                          </a:solidFill>
                          <a:effectLst/>
                          <a:latin typeface="Calibri"/>
                        </a:rPr>
                        <a:t>Select Cost Category</a:t>
                      </a:r>
                    </a:p>
                  </a:txBody>
                  <a:tcPr marL="0" marR="0" marT="0" marB="0" anchor="b">
                    <a:lnL>
                      <a:noFill/>
                    </a:lnL>
                    <a:lnR>
                      <a:noFill/>
                    </a:lnR>
                    <a:lnT>
                      <a:noFill/>
                    </a:lnT>
                    <a:lnB>
                      <a:noFill/>
                    </a:lnB>
                  </a:tcPr>
                </a:tc>
                <a:tc>
                  <a:txBody>
                    <a:bodyPr/>
                    <a:lstStyle/>
                    <a:p>
                      <a:pPr algn="l" fontAlgn="b"/>
                      <a:r>
                        <a:rPr lang="en-GB" sz="1400" b="0" i="1" u="none" strike="noStrike">
                          <a:solidFill>
                            <a:srgbClr val="808080"/>
                          </a:solidFill>
                          <a:effectLst/>
                          <a:latin typeface="Calibri"/>
                        </a:rPr>
                        <a:t>Select Unit</a:t>
                      </a:r>
                    </a:p>
                  </a:txBody>
                  <a:tcPr marL="0" marR="0" marT="0" marB="0" anchor="b">
                    <a:lnL>
                      <a:noFill/>
                    </a:lnL>
                    <a:lnR>
                      <a:noFill/>
                    </a:lnR>
                    <a:lnT>
                      <a:noFill/>
                    </a:lnT>
                    <a:lnB>
                      <a:noFill/>
                    </a:lnB>
                  </a:tcPr>
                </a:tc>
                <a:extLst>
                  <a:ext uri="{0D108BD9-81ED-4DB2-BD59-A6C34878D82A}">
                    <a16:rowId xmlns:a16="http://schemas.microsoft.com/office/drawing/2014/main" val="10001"/>
                  </a:ext>
                </a:extLst>
              </a:tr>
              <a:tr h="387418">
                <a:tc>
                  <a:txBody>
                    <a:bodyPr/>
                    <a:lstStyle/>
                    <a:p>
                      <a:pPr algn="l" fontAlgn="b"/>
                      <a:r>
                        <a:rPr lang="en-GB" sz="1400" b="0" i="0" u="none" strike="noStrike" dirty="0">
                          <a:solidFill>
                            <a:srgbClr val="000000"/>
                          </a:solidFill>
                          <a:effectLst/>
                          <a:latin typeface="Arial Narrow"/>
                        </a:rPr>
                        <a:t>Outreach</a:t>
                      </a:r>
                    </a:p>
                  </a:txBody>
                  <a:tcPr marL="0" marR="0" marT="0" marB="0" anchor="b">
                    <a:lnL>
                      <a:noFill/>
                    </a:lnL>
                    <a:lnR>
                      <a:noFill/>
                    </a:lnR>
                    <a:lnT>
                      <a:noFill/>
                    </a:lnT>
                    <a:lnB>
                      <a:noFill/>
                    </a:lnB>
                  </a:tcPr>
                </a:tc>
                <a:tc>
                  <a:txBody>
                    <a:bodyPr/>
                    <a:lstStyle/>
                    <a:p>
                      <a:pPr algn="l" fontAlgn="b"/>
                      <a:r>
                        <a:rPr lang="en-GB" sz="1400" b="0" i="0" u="none" strike="noStrike">
                          <a:solidFill>
                            <a:srgbClr val="000000"/>
                          </a:solidFill>
                          <a:effectLst/>
                          <a:latin typeface="Arial Narrow"/>
                        </a:rPr>
                        <a:t>PLHIV adults</a:t>
                      </a:r>
                    </a:p>
                  </a:txBody>
                  <a:tcPr marL="0" marR="0" marT="0" marB="0" anchor="b">
                    <a:lnL>
                      <a:noFill/>
                    </a:lnL>
                    <a:lnR>
                      <a:noFill/>
                    </a:lnR>
                    <a:lnT>
                      <a:noFill/>
                    </a:lnT>
                    <a:lnB>
                      <a:noFill/>
                    </a:lnB>
                  </a:tcPr>
                </a:tc>
                <a:tc>
                  <a:txBody>
                    <a:bodyPr/>
                    <a:lstStyle/>
                    <a:p>
                      <a:pPr algn="l" fontAlgn="b"/>
                      <a:r>
                        <a:rPr lang="en-GB" sz="1400" b="0" i="0" u="none" strike="noStrike">
                          <a:solidFill>
                            <a:srgbClr val="000000"/>
                          </a:solidFill>
                          <a:effectLst/>
                          <a:latin typeface="Arial Narrow"/>
                        </a:rPr>
                        <a:t>Person contacted</a:t>
                      </a:r>
                    </a:p>
                  </a:txBody>
                  <a:tcPr marL="0" marR="0" marT="0" marB="0" anchor="b">
                    <a:lnL>
                      <a:noFill/>
                    </a:lnL>
                    <a:lnR>
                      <a:noFill/>
                    </a:lnR>
                    <a:lnT>
                      <a:noFill/>
                    </a:lnT>
                    <a:lnB>
                      <a:noFill/>
                    </a:lnB>
                  </a:tcPr>
                </a:tc>
                <a:tc>
                  <a:txBody>
                    <a:bodyPr/>
                    <a:lstStyle/>
                    <a:p>
                      <a:pPr algn="l" fontAlgn="b"/>
                      <a:r>
                        <a:rPr lang="en-GB" sz="1400" b="0" i="0" u="none" strike="noStrike" dirty="0">
                          <a:solidFill>
                            <a:srgbClr val="000000"/>
                          </a:solidFill>
                          <a:effectLst/>
                          <a:latin typeface="Arial Narrow"/>
                        </a:rPr>
                        <a:t>Salaries and wages</a:t>
                      </a:r>
                    </a:p>
                  </a:txBody>
                  <a:tcPr marL="0" marR="0" marT="0" marB="0" anchor="b">
                    <a:lnL>
                      <a:noFill/>
                    </a:lnL>
                    <a:lnR>
                      <a:noFill/>
                    </a:lnR>
                    <a:lnT>
                      <a:noFill/>
                    </a:lnT>
                    <a:lnB>
                      <a:noFill/>
                    </a:lnB>
                  </a:tcPr>
                </a:tc>
                <a:tc>
                  <a:txBody>
                    <a:bodyPr/>
                    <a:lstStyle/>
                    <a:p>
                      <a:pPr algn="l" fontAlgn="b"/>
                      <a:r>
                        <a:rPr lang="en-GB" sz="1400" b="0" i="0" u="none" strike="noStrike" dirty="0">
                          <a:solidFill>
                            <a:srgbClr val="000000"/>
                          </a:solidFill>
                          <a:effectLst/>
                          <a:latin typeface="Arial Narrow"/>
                        </a:rPr>
                        <a:t>Day/person</a:t>
                      </a:r>
                    </a:p>
                  </a:txBody>
                  <a:tcPr marL="0" marR="0" marT="0" marB="0" anchor="b">
                    <a:lnL>
                      <a:noFill/>
                    </a:lnL>
                    <a:lnR>
                      <a:noFill/>
                    </a:lnR>
                    <a:lnT>
                      <a:noFill/>
                    </a:lnT>
                    <a:lnB>
                      <a:noFill/>
                    </a:lnB>
                  </a:tcPr>
                </a:tc>
                <a:extLst>
                  <a:ext uri="{0D108BD9-81ED-4DB2-BD59-A6C34878D82A}">
                    <a16:rowId xmlns:a16="http://schemas.microsoft.com/office/drawing/2014/main" val="10002"/>
                  </a:ext>
                </a:extLst>
              </a:tr>
              <a:tr h="426720">
                <a:tc>
                  <a:txBody>
                    <a:bodyPr/>
                    <a:lstStyle/>
                    <a:p>
                      <a:pPr algn="l" fontAlgn="b"/>
                      <a:r>
                        <a:rPr lang="en-GB" sz="1400" b="0" i="0" u="none" strike="noStrike">
                          <a:solidFill>
                            <a:srgbClr val="000000"/>
                          </a:solidFill>
                          <a:effectLst/>
                          <a:latin typeface="Arial Narrow"/>
                        </a:rPr>
                        <a:t>Testing</a:t>
                      </a:r>
                    </a:p>
                  </a:txBody>
                  <a:tcPr marL="0" marR="0" marT="0" marB="0" anchor="b">
                    <a:lnL>
                      <a:noFill/>
                    </a:lnL>
                    <a:lnR>
                      <a:noFill/>
                    </a:lnR>
                    <a:lnT>
                      <a:noFill/>
                    </a:lnT>
                    <a:lnB>
                      <a:noFill/>
                    </a:lnB>
                  </a:tcPr>
                </a:tc>
                <a:tc>
                  <a:txBody>
                    <a:bodyPr/>
                    <a:lstStyle/>
                    <a:p>
                      <a:pPr algn="l" fontAlgn="b"/>
                      <a:r>
                        <a:rPr lang="en-GB" sz="1400" b="0" i="0" u="none" strike="noStrike">
                          <a:solidFill>
                            <a:srgbClr val="000000"/>
                          </a:solidFill>
                          <a:effectLst/>
                          <a:latin typeface="Calibri"/>
                        </a:rPr>
                        <a:t>PLHIV under 15</a:t>
                      </a:r>
                    </a:p>
                  </a:txBody>
                  <a:tcPr marL="0" marR="0" marT="0" marB="0" anchor="b">
                    <a:lnL>
                      <a:noFill/>
                    </a:lnL>
                    <a:lnR>
                      <a:noFill/>
                    </a:lnR>
                    <a:lnT>
                      <a:noFill/>
                    </a:lnT>
                    <a:lnB>
                      <a:noFill/>
                    </a:lnB>
                  </a:tcPr>
                </a:tc>
                <a:tc>
                  <a:txBody>
                    <a:bodyPr/>
                    <a:lstStyle/>
                    <a:p>
                      <a:pPr algn="l" fontAlgn="b"/>
                      <a:r>
                        <a:rPr lang="en-GB" sz="1400" b="0" i="0" u="none" strike="noStrike">
                          <a:solidFill>
                            <a:srgbClr val="000000"/>
                          </a:solidFill>
                          <a:effectLst/>
                          <a:latin typeface="Arial Narrow"/>
                        </a:rPr>
                        <a:t>Person tested</a:t>
                      </a:r>
                    </a:p>
                  </a:txBody>
                  <a:tcPr marL="0" marR="0" marT="0" marB="0" anchor="b">
                    <a:lnL>
                      <a:noFill/>
                    </a:lnL>
                    <a:lnR>
                      <a:noFill/>
                    </a:lnR>
                    <a:lnT>
                      <a:noFill/>
                    </a:lnT>
                    <a:lnB>
                      <a:noFill/>
                    </a:lnB>
                  </a:tcPr>
                </a:tc>
                <a:tc>
                  <a:txBody>
                    <a:bodyPr/>
                    <a:lstStyle/>
                    <a:p>
                      <a:pPr algn="l" fontAlgn="b"/>
                      <a:r>
                        <a:rPr lang="en-GB" sz="1400" b="0" i="0" u="none" strike="noStrike">
                          <a:solidFill>
                            <a:srgbClr val="000000"/>
                          </a:solidFill>
                          <a:effectLst/>
                          <a:latin typeface="Arial Narrow"/>
                        </a:rPr>
                        <a:t>Test kits and lab reagents</a:t>
                      </a:r>
                    </a:p>
                  </a:txBody>
                  <a:tcPr marL="0" marR="0" marT="0" marB="0" anchor="b">
                    <a:lnL>
                      <a:noFill/>
                    </a:lnL>
                    <a:lnR>
                      <a:noFill/>
                    </a:lnR>
                    <a:lnT>
                      <a:noFill/>
                    </a:lnT>
                    <a:lnB>
                      <a:noFill/>
                    </a:lnB>
                  </a:tcPr>
                </a:tc>
                <a:tc>
                  <a:txBody>
                    <a:bodyPr/>
                    <a:lstStyle/>
                    <a:p>
                      <a:pPr algn="l" fontAlgn="b"/>
                      <a:r>
                        <a:rPr lang="en-GB" sz="1400" b="0" i="0" u="none" strike="noStrike">
                          <a:solidFill>
                            <a:srgbClr val="000000"/>
                          </a:solidFill>
                          <a:effectLst/>
                          <a:latin typeface="Arial Narrow"/>
                        </a:rPr>
                        <a:t>Kit</a:t>
                      </a:r>
                    </a:p>
                  </a:txBody>
                  <a:tcPr marL="0" marR="0" marT="0" marB="0" anchor="b">
                    <a:lnL>
                      <a:noFill/>
                    </a:lnL>
                    <a:lnR>
                      <a:noFill/>
                    </a:lnR>
                    <a:lnT>
                      <a:noFill/>
                    </a:lnT>
                    <a:lnB>
                      <a:noFill/>
                    </a:lnB>
                  </a:tcPr>
                </a:tc>
                <a:extLst>
                  <a:ext uri="{0D108BD9-81ED-4DB2-BD59-A6C34878D82A}">
                    <a16:rowId xmlns:a16="http://schemas.microsoft.com/office/drawing/2014/main" val="10003"/>
                  </a:ext>
                </a:extLst>
              </a:tr>
              <a:tr h="426720">
                <a:tc>
                  <a:txBody>
                    <a:bodyPr/>
                    <a:lstStyle/>
                    <a:p>
                      <a:pPr algn="l" fontAlgn="b"/>
                      <a:r>
                        <a:rPr lang="en-GB" sz="1400" b="0" i="0" u="none" strike="noStrike" dirty="0">
                          <a:solidFill>
                            <a:srgbClr val="000000"/>
                          </a:solidFill>
                          <a:effectLst/>
                          <a:latin typeface="Arial Narrow"/>
                        </a:rPr>
                        <a:t>Antiretroviral treatment</a:t>
                      </a:r>
                    </a:p>
                  </a:txBody>
                  <a:tcPr marL="0" marR="0" marT="0" marB="0" anchor="b">
                    <a:lnL>
                      <a:noFill/>
                    </a:lnL>
                    <a:lnR>
                      <a:noFill/>
                    </a:lnR>
                    <a:lnT>
                      <a:noFill/>
                    </a:lnT>
                    <a:lnB>
                      <a:noFill/>
                    </a:lnB>
                  </a:tcPr>
                </a:tc>
                <a:tc>
                  <a:txBody>
                    <a:bodyPr/>
                    <a:lstStyle/>
                    <a:p>
                      <a:pPr algn="l" fontAlgn="b"/>
                      <a:r>
                        <a:rPr lang="en-GB" sz="1400" b="0" i="0" u="none" strike="noStrike">
                          <a:solidFill>
                            <a:srgbClr val="000000"/>
                          </a:solidFill>
                          <a:effectLst/>
                          <a:latin typeface="Arial Narrow"/>
                        </a:rPr>
                        <a:t>Serodiscordant couples</a:t>
                      </a:r>
                    </a:p>
                  </a:txBody>
                  <a:tcPr marL="0" marR="0" marT="0" marB="0" anchor="b">
                    <a:lnL>
                      <a:noFill/>
                    </a:lnL>
                    <a:lnR>
                      <a:noFill/>
                    </a:lnR>
                    <a:lnT>
                      <a:noFill/>
                    </a:lnT>
                    <a:lnB>
                      <a:noFill/>
                    </a:lnB>
                  </a:tcPr>
                </a:tc>
                <a:tc>
                  <a:txBody>
                    <a:bodyPr/>
                    <a:lstStyle/>
                    <a:p>
                      <a:pPr algn="l" fontAlgn="b"/>
                      <a:r>
                        <a:rPr lang="en-GB" sz="1400" b="0" i="0" u="none" strike="noStrike">
                          <a:solidFill>
                            <a:srgbClr val="000000"/>
                          </a:solidFill>
                          <a:effectLst/>
                          <a:latin typeface="Arial Narrow"/>
                        </a:rPr>
                        <a:t>Year-person of adult ART</a:t>
                      </a:r>
                    </a:p>
                  </a:txBody>
                  <a:tcPr marL="0" marR="0" marT="0" marB="0" anchor="b">
                    <a:lnL>
                      <a:noFill/>
                    </a:lnL>
                    <a:lnR>
                      <a:noFill/>
                    </a:lnR>
                    <a:lnT>
                      <a:noFill/>
                    </a:lnT>
                    <a:lnB>
                      <a:noFill/>
                    </a:lnB>
                  </a:tcPr>
                </a:tc>
                <a:tc>
                  <a:txBody>
                    <a:bodyPr/>
                    <a:lstStyle/>
                    <a:p>
                      <a:pPr algn="l" fontAlgn="b"/>
                      <a:r>
                        <a:rPr lang="en-GB" sz="1400" b="0" i="0" u="none" strike="noStrike" dirty="0">
                          <a:solidFill>
                            <a:srgbClr val="000000"/>
                          </a:solidFill>
                          <a:effectLst/>
                          <a:latin typeface="Arial Narrow"/>
                        </a:rPr>
                        <a:t>Medicines, ARV</a:t>
                      </a:r>
                    </a:p>
                  </a:txBody>
                  <a:tcPr marL="0" marR="0" marT="0" marB="0" anchor="b">
                    <a:lnL>
                      <a:noFill/>
                    </a:lnL>
                    <a:lnR>
                      <a:noFill/>
                    </a:lnR>
                    <a:lnT>
                      <a:noFill/>
                    </a:lnT>
                    <a:lnB>
                      <a:noFill/>
                    </a:lnB>
                  </a:tcPr>
                </a:tc>
                <a:tc>
                  <a:txBody>
                    <a:bodyPr/>
                    <a:lstStyle/>
                    <a:p>
                      <a:pPr algn="l" fontAlgn="b"/>
                      <a:r>
                        <a:rPr lang="en-GB" sz="1400" b="0" i="0" u="none" strike="noStrike">
                          <a:solidFill>
                            <a:srgbClr val="000000"/>
                          </a:solidFill>
                          <a:effectLst/>
                          <a:latin typeface="Arial Narrow"/>
                        </a:rPr>
                        <a:t>One-month treatment</a:t>
                      </a:r>
                    </a:p>
                  </a:txBody>
                  <a:tcPr marL="0" marR="0" marT="0" marB="0" anchor="b">
                    <a:lnL>
                      <a:noFill/>
                    </a:lnL>
                    <a:lnR>
                      <a:noFill/>
                    </a:lnR>
                    <a:lnT>
                      <a:noFill/>
                    </a:lnT>
                    <a:lnB>
                      <a:noFill/>
                    </a:lnB>
                  </a:tcPr>
                </a:tc>
                <a:extLst>
                  <a:ext uri="{0D108BD9-81ED-4DB2-BD59-A6C34878D82A}">
                    <a16:rowId xmlns:a16="http://schemas.microsoft.com/office/drawing/2014/main" val="10004"/>
                  </a:ext>
                </a:extLst>
              </a:tr>
              <a:tr h="426720">
                <a:tc>
                  <a:txBody>
                    <a:bodyPr/>
                    <a:lstStyle/>
                    <a:p>
                      <a:pPr algn="l" fontAlgn="b"/>
                      <a:r>
                        <a:rPr lang="en-GB" sz="1400" b="0" i="0" u="none" strike="noStrike" dirty="0">
                          <a:solidFill>
                            <a:srgbClr val="000000"/>
                          </a:solidFill>
                          <a:effectLst/>
                          <a:latin typeface="Arial Narrow"/>
                        </a:rPr>
                        <a:t>Condom</a:t>
                      </a:r>
                      <a:r>
                        <a:rPr lang="en-GB" sz="1400" b="0" i="0" u="none" strike="noStrike" baseline="0" dirty="0">
                          <a:solidFill>
                            <a:srgbClr val="000000"/>
                          </a:solidFill>
                          <a:effectLst/>
                          <a:latin typeface="Arial Narrow"/>
                        </a:rPr>
                        <a:t> distribution</a:t>
                      </a:r>
                      <a:endParaRPr lang="en-GB" sz="1400" b="0" i="0" u="none" strike="noStrike" dirty="0">
                        <a:solidFill>
                          <a:srgbClr val="000000"/>
                        </a:solidFill>
                        <a:effectLst/>
                        <a:latin typeface="Arial Narrow"/>
                      </a:endParaRPr>
                    </a:p>
                  </a:txBody>
                  <a:tcPr marL="0" marR="0" marT="0" marB="0" anchor="b">
                    <a:lnL>
                      <a:noFill/>
                    </a:lnL>
                    <a:lnR>
                      <a:noFill/>
                    </a:lnR>
                    <a:lnT>
                      <a:noFill/>
                    </a:lnT>
                    <a:lnB>
                      <a:noFill/>
                    </a:lnB>
                  </a:tcPr>
                </a:tc>
                <a:tc>
                  <a:txBody>
                    <a:bodyPr/>
                    <a:lstStyle/>
                    <a:p>
                      <a:pPr algn="l" fontAlgn="b"/>
                      <a:r>
                        <a:rPr lang="en-GB" sz="1400" b="0" i="0" u="none" strike="noStrike">
                          <a:solidFill>
                            <a:srgbClr val="000000"/>
                          </a:solidFill>
                          <a:effectLst/>
                          <a:latin typeface="Arial Narrow"/>
                        </a:rPr>
                        <a:t>Commercial Sex Workers</a:t>
                      </a:r>
                    </a:p>
                  </a:txBody>
                  <a:tcPr marL="0" marR="0" marT="0" marB="0" anchor="b">
                    <a:lnL>
                      <a:noFill/>
                    </a:lnL>
                    <a:lnR>
                      <a:noFill/>
                    </a:lnR>
                    <a:lnT>
                      <a:noFill/>
                    </a:lnT>
                    <a:lnB>
                      <a:noFill/>
                    </a:lnB>
                  </a:tcPr>
                </a:tc>
                <a:tc>
                  <a:txBody>
                    <a:bodyPr/>
                    <a:lstStyle/>
                    <a:p>
                      <a:pPr algn="l" fontAlgn="b"/>
                      <a:r>
                        <a:rPr lang="en-GB" sz="1400" b="0" i="0" u="none" strike="noStrike">
                          <a:solidFill>
                            <a:srgbClr val="000000"/>
                          </a:solidFill>
                          <a:effectLst/>
                          <a:latin typeface="Arial Narrow"/>
                        </a:rPr>
                        <a:t>Year-person of Pediatric ART</a:t>
                      </a:r>
                    </a:p>
                  </a:txBody>
                  <a:tcPr marL="0" marR="0" marT="0" marB="0" anchor="b">
                    <a:lnL>
                      <a:noFill/>
                    </a:lnL>
                    <a:lnR>
                      <a:noFill/>
                    </a:lnR>
                    <a:lnT>
                      <a:noFill/>
                    </a:lnT>
                    <a:lnB>
                      <a:noFill/>
                    </a:lnB>
                  </a:tcPr>
                </a:tc>
                <a:tc>
                  <a:txBody>
                    <a:bodyPr/>
                    <a:lstStyle/>
                    <a:p>
                      <a:pPr algn="l" fontAlgn="b"/>
                      <a:r>
                        <a:rPr lang="en-GB" sz="1400" b="0" i="0" u="none" strike="noStrike" dirty="0">
                          <a:solidFill>
                            <a:srgbClr val="000000"/>
                          </a:solidFill>
                          <a:effectLst/>
                          <a:latin typeface="Arial Narrow"/>
                        </a:rPr>
                        <a:t>Medicines,TB</a:t>
                      </a:r>
                    </a:p>
                  </a:txBody>
                  <a:tcPr marL="0" marR="0" marT="0" marB="0" anchor="b">
                    <a:lnL>
                      <a:noFill/>
                    </a:lnL>
                    <a:lnR>
                      <a:noFill/>
                    </a:lnR>
                    <a:lnT>
                      <a:noFill/>
                    </a:lnT>
                    <a:lnB>
                      <a:noFill/>
                    </a:lnB>
                  </a:tcPr>
                </a:tc>
                <a:tc>
                  <a:txBody>
                    <a:bodyPr/>
                    <a:lstStyle/>
                    <a:p>
                      <a:pPr algn="l" fontAlgn="b"/>
                      <a:r>
                        <a:rPr lang="en-GB" sz="1400" b="0" i="0" u="none" strike="noStrike">
                          <a:solidFill>
                            <a:srgbClr val="000000"/>
                          </a:solidFill>
                          <a:effectLst/>
                          <a:latin typeface="Arial Narrow"/>
                        </a:rPr>
                        <a:t>One-case treatment</a:t>
                      </a:r>
                    </a:p>
                  </a:txBody>
                  <a:tcPr marL="0" marR="0" marT="0" marB="0" anchor="b">
                    <a:lnL>
                      <a:noFill/>
                    </a:lnL>
                    <a:lnR>
                      <a:noFill/>
                    </a:lnR>
                    <a:lnT>
                      <a:noFill/>
                    </a:lnT>
                    <a:lnB>
                      <a:noFill/>
                    </a:lnB>
                  </a:tcPr>
                </a:tc>
                <a:extLst>
                  <a:ext uri="{0D108BD9-81ED-4DB2-BD59-A6C34878D82A}">
                    <a16:rowId xmlns:a16="http://schemas.microsoft.com/office/drawing/2014/main" val="10005"/>
                  </a:ext>
                </a:extLst>
              </a:tr>
              <a:tr h="426720">
                <a:tc>
                  <a:txBody>
                    <a:bodyPr/>
                    <a:lstStyle/>
                    <a:p>
                      <a:pPr algn="l" fontAlgn="b"/>
                      <a:r>
                        <a:rPr lang="en-GB" sz="1400" b="0" i="0" u="none" strike="noStrike" dirty="0">
                          <a:solidFill>
                            <a:srgbClr val="000000"/>
                          </a:solidFill>
                          <a:effectLst/>
                          <a:latin typeface="Arial Narrow"/>
                        </a:rPr>
                        <a:t>Referral</a:t>
                      </a:r>
                    </a:p>
                  </a:txBody>
                  <a:tcPr marL="0" marR="0" marT="0" marB="0" anchor="b">
                    <a:lnL>
                      <a:noFill/>
                    </a:lnL>
                    <a:lnR>
                      <a:noFill/>
                    </a:lnR>
                    <a:lnT>
                      <a:noFill/>
                    </a:lnT>
                    <a:lnB>
                      <a:noFill/>
                    </a:lnB>
                  </a:tcPr>
                </a:tc>
                <a:tc>
                  <a:txBody>
                    <a:bodyPr/>
                    <a:lstStyle/>
                    <a:p>
                      <a:pPr algn="l" fontAlgn="b"/>
                      <a:r>
                        <a:rPr lang="en-GB" sz="1400" b="0" i="0" u="none" strike="noStrike">
                          <a:solidFill>
                            <a:srgbClr val="000000"/>
                          </a:solidFill>
                          <a:effectLst/>
                          <a:latin typeface="Arial Narrow"/>
                        </a:rPr>
                        <a:t>Men who have sex with men</a:t>
                      </a:r>
                    </a:p>
                  </a:txBody>
                  <a:tcPr marL="0" marR="0" marT="0" marB="0" anchor="b">
                    <a:lnL>
                      <a:noFill/>
                    </a:lnL>
                    <a:lnR>
                      <a:noFill/>
                    </a:lnR>
                    <a:lnT>
                      <a:noFill/>
                    </a:lnT>
                    <a:lnB>
                      <a:noFill/>
                    </a:lnB>
                  </a:tcPr>
                </a:tc>
                <a:tc>
                  <a:txBody>
                    <a:bodyPr/>
                    <a:lstStyle/>
                    <a:p>
                      <a:pPr algn="l" fontAlgn="b"/>
                      <a:r>
                        <a:rPr lang="en-GB" sz="1400" b="0" i="0" u="none" strike="noStrike">
                          <a:solidFill>
                            <a:srgbClr val="000000"/>
                          </a:solidFill>
                          <a:effectLst/>
                          <a:latin typeface="Arial Narrow"/>
                        </a:rPr>
                        <a:t>TB treatments delivered</a:t>
                      </a:r>
                    </a:p>
                  </a:txBody>
                  <a:tcPr marL="0" marR="0" marT="0" marB="0" anchor="b">
                    <a:lnL>
                      <a:noFill/>
                    </a:lnL>
                    <a:lnR>
                      <a:noFill/>
                    </a:lnR>
                    <a:lnT>
                      <a:noFill/>
                    </a:lnT>
                    <a:lnB>
                      <a:noFill/>
                    </a:lnB>
                  </a:tcPr>
                </a:tc>
                <a:tc>
                  <a:txBody>
                    <a:bodyPr/>
                    <a:lstStyle/>
                    <a:p>
                      <a:pPr algn="l" fontAlgn="b"/>
                      <a:r>
                        <a:rPr lang="en-GB" sz="1400" b="0" i="0" u="none" strike="noStrike" dirty="0">
                          <a:solidFill>
                            <a:srgbClr val="000000"/>
                          </a:solidFill>
                          <a:effectLst/>
                          <a:latin typeface="Arial Narrow"/>
                        </a:rPr>
                        <a:t>Transport</a:t>
                      </a:r>
                    </a:p>
                  </a:txBody>
                  <a:tcPr marL="0" marR="0" marT="0" marB="0" anchor="b">
                    <a:lnL>
                      <a:noFill/>
                    </a:lnL>
                    <a:lnR>
                      <a:noFill/>
                    </a:lnR>
                    <a:lnT>
                      <a:noFill/>
                    </a:lnT>
                    <a:lnB>
                      <a:noFill/>
                    </a:lnB>
                  </a:tcPr>
                </a:tc>
                <a:tc>
                  <a:txBody>
                    <a:bodyPr/>
                    <a:lstStyle/>
                    <a:p>
                      <a:pPr algn="l" fontAlgn="b"/>
                      <a:r>
                        <a:rPr lang="en-GB" sz="1400" b="0" i="0" u="none" strike="noStrike">
                          <a:solidFill>
                            <a:srgbClr val="000000"/>
                          </a:solidFill>
                          <a:effectLst/>
                          <a:latin typeface="Arial Narrow"/>
                        </a:rPr>
                        <a:t>Monthly endowment</a:t>
                      </a:r>
                    </a:p>
                  </a:txBody>
                  <a:tcPr marL="0" marR="0" marT="0" marB="0" anchor="b">
                    <a:lnL>
                      <a:noFill/>
                    </a:lnL>
                    <a:lnR>
                      <a:noFill/>
                    </a:lnR>
                    <a:lnT>
                      <a:noFill/>
                    </a:lnT>
                    <a:lnB>
                      <a:noFill/>
                    </a:lnB>
                  </a:tcPr>
                </a:tc>
                <a:extLst>
                  <a:ext uri="{0D108BD9-81ED-4DB2-BD59-A6C34878D82A}">
                    <a16:rowId xmlns:a16="http://schemas.microsoft.com/office/drawing/2014/main" val="10006"/>
                  </a:ext>
                </a:extLst>
              </a:tr>
              <a:tr h="426720">
                <a:tc>
                  <a:txBody>
                    <a:bodyPr/>
                    <a:lstStyle/>
                    <a:p>
                      <a:pPr algn="l" fontAlgn="b"/>
                      <a:r>
                        <a:rPr lang="en-GB" sz="1400" b="0" i="0" u="none" strike="noStrike" dirty="0">
                          <a:solidFill>
                            <a:srgbClr val="000000"/>
                          </a:solidFill>
                          <a:effectLst/>
                          <a:latin typeface="Arial Narrow"/>
                        </a:rPr>
                        <a:t>Home</a:t>
                      </a:r>
                      <a:r>
                        <a:rPr lang="en-GB" sz="1400" b="0" i="0" u="none" strike="noStrike" baseline="0" dirty="0">
                          <a:solidFill>
                            <a:srgbClr val="000000"/>
                          </a:solidFill>
                          <a:effectLst/>
                          <a:latin typeface="Arial Narrow"/>
                        </a:rPr>
                        <a:t> visit</a:t>
                      </a:r>
                      <a:endParaRPr lang="en-GB" sz="1400" b="0" i="0" u="none" strike="noStrike" dirty="0">
                        <a:solidFill>
                          <a:srgbClr val="000000"/>
                        </a:solidFill>
                        <a:effectLst/>
                        <a:latin typeface="Arial Narrow"/>
                      </a:endParaRPr>
                    </a:p>
                  </a:txBody>
                  <a:tcPr marL="0" marR="0" marT="0" marB="0" anchor="b">
                    <a:lnL>
                      <a:noFill/>
                    </a:lnL>
                    <a:lnR>
                      <a:noFill/>
                    </a:lnR>
                    <a:lnT>
                      <a:noFill/>
                    </a:lnT>
                    <a:lnB>
                      <a:noFill/>
                    </a:lnB>
                  </a:tcPr>
                </a:tc>
                <a:tc>
                  <a:txBody>
                    <a:bodyPr/>
                    <a:lstStyle/>
                    <a:p>
                      <a:pPr algn="l" fontAlgn="b"/>
                      <a:r>
                        <a:rPr lang="en-GB" sz="1400" b="0" i="0" u="none" strike="noStrike" dirty="0">
                          <a:solidFill>
                            <a:srgbClr val="000000"/>
                          </a:solidFill>
                          <a:effectLst/>
                          <a:latin typeface="Arial Narrow"/>
                        </a:rPr>
                        <a:t>People who injects drugs</a:t>
                      </a:r>
                    </a:p>
                  </a:txBody>
                  <a:tcPr marL="0" marR="0" marT="0" marB="0" anchor="b">
                    <a:lnL>
                      <a:noFill/>
                    </a:lnL>
                    <a:lnR>
                      <a:noFill/>
                    </a:lnR>
                    <a:lnT>
                      <a:noFill/>
                    </a:lnT>
                    <a:lnB>
                      <a:noFill/>
                    </a:lnB>
                  </a:tcPr>
                </a:tc>
                <a:tc>
                  <a:txBody>
                    <a:bodyPr/>
                    <a:lstStyle/>
                    <a:p>
                      <a:pPr algn="l" fontAlgn="b"/>
                      <a:r>
                        <a:rPr lang="en-GB" sz="1400" b="0" i="0" u="none" strike="noStrike">
                          <a:solidFill>
                            <a:srgbClr val="000000"/>
                          </a:solidFill>
                          <a:effectLst/>
                          <a:latin typeface="Arial Narrow"/>
                        </a:rPr>
                        <a:t>IO treatments delivered</a:t>
                      </a:r>
                    </a:p>
                  </a:txBody>
                  <a:tcPr marL="0" marR="0" marT="0" marB="0" anchor="b">
                    <a:lnL>
                      <a:noFill/>
                    </a:lnL>
                    <a:lnR>
                      <a:noFill/>
                    </a:lnR>
                    <a:lnT>
                      <a:noFill/>
                    </a:lnT>
                    <a:lnB>
                      <a:noFill/>
                    </a:lnB>
                  </a:tcPr>
                </a:tc>
                <a:tc>
                  <a:txBody>
                    <a:bodyPr/>
                    <a:lstStyle/>
                    <a:p>
                      <a:pPr algn="l" fontAlgn="b"/>
                      <a:r>
                        <a:rPr lang="en-GB" sz="1400" b="0" i="0" u="none" strike="noStrike" dirty="0">
                          <a:solidFill>
                            <a:srgbClr val="000000"/>
                          </a:solidFill>
                          <a:effectLst/>
                          <a:latin typeface="Arial Narrow"/>
                        </a:rPr>
                        <a:t>Office</a:t>
                      </a:r>
                      <a:r>
                        <a:rPr lang="en-GB" sz="1400" b="0" i="0" u="none" strike="noStrike" baseline="0" dirty="0">
                          <a:solidFill>
                            <a:srgbClr val="000000"/>
                          </a:solidFill>
                          <a:effectLst/>
                          <a:latin typeface="Arial Narrow"/>
                        </a:rPr>
                        <a:t> Renting</a:t>
                      </a:r>
                      <a:endParaRPr lang="en-GB" sz="1400" b="0" i="0" u="none" strike="noStrike" dirty="0">
                        <a:solidFill>
                          <a:srgbClr val="000000"/>
                        </a:solidFill>
                        <a:effectLst/>
                        <a:latin typeface="Arial Narrow"/>
                      </a:endParaRPr>
                    </a:p>
                  </a:txBody>
                  <a:tcPr marL="0" marR="0" marT="0" marB="0" anchor="b">
                    <a:lnL>
                      <a:noFill/>
                    </a:lnL>
                    <a:lnR>
                      <a:noFill/>
                    </a:lnR>
                    <a:lnT>
                      <a:noFill/>
                    </a:lnT>
                    <a:lnB>
                      <a:noFill/>
                    </a:lnB>
                  </a:tcPr>
                </a:tc>
                <a:tc>
                  <a:txBody>
                    <a:bodyPr/>
                    <a:lstStyle/>
                    <a:p>
                      <a:pPr algn="l" fontAlgn="b"/>
                      <a:r>
                        <a:rPr lang="en-GB" sz="1400" b="0" i="0" u="none" strike="noStrike" dirty="0">
                          <a:solidFill>
                            <a:srgbClr val="000000"/>
                          </a:solidFill>
                          <a:effectLst/>
                          <a:latin typeface="Arial Narrow"/>
                        </a:rPr>
                        <a:t>Dozen</a:t>
                      </a:r>
                    </a:p>
                  </a:txBody>
                  <a:tcPr marL="0" marR="0" marT="0" marB="0" anchor="b">
                    <a:lnL>
                      <a:noFill/>
                    </a:lnL>
                    <a:lnR>
                      <a:noFill/>
                    </a:lnR>
                    <a:lnT>
                      <a:noFill/>
                    </a:lnT>
                    <a:lnB>
                      <a:noFill/>
                    </a:lnB>
                  </a:tcPr>
                </a:tc>
                <a:extLst>
                  <a:ext uri="{0D108BD9-81ED-4DB2-BD59-A6C34878D82A}">
                    <a16:rowId xmlns:a16="http://schemas.microsoft.com/office/drawing/2014/main" val="10007"/>
                  </a:ext>
                </a:extLst>
              </a:tr>
              <a:tr h="464272">
                <a:tc>
                  <a:txBody>
                    <a:bodyPr/>
                    <a:lstStyle/>
                    <a:p>
                      <a:pPr algn="l" fontAlgn="b"/>
                      <a:r>
                        <a:rPr lang="en-GB" sz="1400" b="0" i="0" u="none" strike="noStrike">
                          <a:solidFill>
                            <a:srgbClr val="000000"/>
                          </a:solidFill>
                          <a:effectLst/>
                          <a:latin typeface="Arial Narrow"/>
                        </a:rPr>
                        <a:t>Psychosocial Support</a:t>
                      </a:r>
                    </a:p>
                  </a:txBody>
                  <a:tcPr marL="0" marR="0" marT="0" marB="0" anchor="b">
                    <a:lnL>
                      <a:noFill/>
                    </a:lnL>
                    <a:lnR>
                      <a:noFill/>
                    </a:lnR>
                    <a:lnT>
                      <a:noFill/>
                    </a:lnT>
                    <a:lnB>
                      <a:noFill/>
                    </a:lnB>
                  </a:tcPr>
                </a:tc>
                <a:tc>
                  <a:txBody>
                    <a:bodyPr/>
                    <a:lstStyle/>
                    <a:p>
                      <a:pPr algn="l" fontAlgn="b"/>
                      <a:r>
                        <a:rPr lang="en-GB" sz="1400" b="0" i="0" u="none" strike="noStrike" dirty="0">
                          <a:solidFill>
                            <a:srgbClr val="000000"/>
                          </a:solidFill>
                          <a:effectLst/>
                          <a:latin typeface="Arial Narrow"/>
                        </a:rPr>
                        <a:t>TB patients</a:t>
                      </a:r>
                    </a:p>
                  </a:txBody>
                  <a:tcPr marL="0" marR="0" marT="0" marB="0" anchor="b">
                    <a:lnL>
                      <a:noFill/>
                    </a:lnL>
                    <a:lnR>
                      <a:noFill/>
                    </a:lnR>
                    <a:lnT>
                      <a:noFill/>
                    </a:lnT>
                    <a:lnB>
                      <a:noFill/>
                    </a:lnB>
                  </a:tcPr>
                </a:tc>
                <a:tc>
                  <a:txBody>
                    <a:bodyPr/>
                    <a:lstStyle/>
                    <a:p>
                      <a:pPr algn="l" fontAlgn="b"/>
                      <a:r>
                        <a:rPr lang="en-GB" sz="1400" b="0" i="0" u="none" strike="noStrike">
                          <a:solidFill>
                            <a:srgbClr val="000000"/>
                          </a:solidFill>
                          <a:effectLst/>
                          <a:latin typeface="Arial Narrow"/>
                        </a:rPr>
                        <a:t>Year-person of condom protection</a:t>
                      </a:r>
                    </a:p>
                  </a:txBody>
                  <a:tcPr marL="0" marR="0" marT="0" marB="0" anchor="b">
                    <a:lnL>
                      <a:noFill/>
                    </a:lnL>
                    <a:lnR>
                      <a:noFill/>
                    </a:lnR>
                    <a:lnT>
                      <a:noFill/>
                    </a:lnT>
                    <a:lnB>
                      <a:noFill/>
                    </a:lnB>
                  </a:tcPr>
                </a:tc>
                <a:tc>
                  <a:txBody>
                    <a:bodyPr/>
                    <a:lstStyle/>
                    <a:p>
                      <a:pPr algn="l" fontAlgn="b"/>
                      <a:r>
                        <a:rPr lang="en-GB" sz="1400" b="0" i="0" u="none" strike="noStrike">
                          <a:solidFill>
                            <a:srgbClr val="000000"/>
                          </a:solidFill>
                          <a:effectLst/>
                          <a:latin typeface="Arial Narrow"/>
                        </a:rPr>
                        <a:t>Condoms</a:t>
                      </a:r>
                    </a:p>
                  </a:txBody>
                  <a:tcPr marL="0" marR="0" marT="0" marB="0" anchor="b">
                    <a:lnL>
                      <a:noFill/>
                    </a:lnL>
                    <a:lnR>
                      <a:noFill/>
                    </a:lnR>
                    <a:lnT>
                      <a:noFill/>
                    </a:lnT>
                    <a:lnB>
                      <a:noFill/>
                    </a:lnB>
                  </a:tcPr>
                </a:tc>
                <a:tc>
                  <a:txBody>
                    <a:bodyPr/>
                    <a:lstStyle/>
                    <a:p>
                      <a:pPr algn="l" fontAlgn="b"/>
                      <a:r>
                        <a:rPr lang="en-GB" sz="1400" b="0" i="0" u="none" strike="noStrike" dirty="0">
                          <a:solidFill>
                            <a:srgbClr val="000000"/>
                          </a:solidFill>
                          <a:effectLst/>
                          <a:latin typeface="Arial Narrow"/>
                        </a:rPr>
                        <a:t>Set</a:t>
                      </a:r>
                    </a:p>
                  </a:txBody>
                  <a:tcPr marL="0" marR="0" marT="0" marB="0" anchor="b">
                    <a:lnL>
                      <a:noFill/>
                    </a:lnL>
                    <a:lnR>
                      <a:noFill/>
                    </a:lnR>
                    <a:lnT>
                      <a:noFill/>
                    </a:lnT>
                    <a:lnB>
                      <a:noFill/>
                    </a:lnB>
                  </a:tcPr>
                </a:tc>
                <a:extLst>
                  <a:ext uri="{0D108BD9-81ED-4DB2-BD59-A6C34878D82A}">
                    <a16:rowId xmlns:a16="http://schemas.microsoft.com/office/drawing/2014/main" val="10008"/>
                  </a:ext>
                </a:extLst>
              </a:tr>
            </a:tbl>
          </a:graphicData>
        </a:graphic>
      </p:graphicFrame>
    </p:spTree>
    <p:extLst>
      <p:ext uri="{BB962C8B-B14F-4D97-AF65-F5344CB8AC3E}">
        <p14:creationId xmlns:p14="http://schemas.microsoft.com/office/powerpoint/2010/main" val="1495230818"/>
      </p:ext>
    </p:extLst>
  </p:cSld>
  <p:clrMapOvr>
    <a:masterClrMapping/>
  </p:clrMapOvr>
</p:sld>
</file>

<file path=ppt/theme/theme1.xml><?xml version="1.0" encoding="utf-8"?>
<a:theme xmlns:a="http://schemas.openxmlformats.org/drawingml/2006/main" name="IFRC_2011 presentation-E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IFRC_2011 presentation-EN</Template>
  <TotalTime>5623</TotalTime>
  <Words>718</Words>
  <Application>Microsoft Office PowerPoint</Application>
  <PresentationFormat>On-screen Show (4:3)</PresentationFormat>
  <Paragraphs>173</Paragraphs>
  <Slides>22</Slides>
  <Notes>0</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22</vt:i4>
      </vt:variant>
    </vt:vector>
  </HeadingPairs>
  <TitlesOfParts>
    <vt:vector size="29" baseType="lpstr">
      <vt:lpstr>Arial</vt:lpstr>
      <vt:lpstr>Arial Narrow</vt:lpstr>
      <vt:lpstr>Arial Rounded MT Bold</vt:lpstr>
      <vt:lpstr>Calibri</vt:lpstr>
      <vt:lpstr>Wingdings</vt:lpstr>
      <vt:lpstr>IFRC_2011 presentation-EN</vt:lpstr>
      <vt:lpstr>Worksheet</vt:lpstr>
      <vt:lpstr>ACTIVITY-BASED COSTING (ABC)</vt:lpstr>
      <vt:lpstr>OVERALL GOAL OF THE COSTING</vt:lpstr>
      <vt:lpstr>Definition of the Concept of Activity-Based Costing (ABC)</vt:lpstr>
      <vt:lpstr>ABC Costing VS Traditional Method</vt:lpstr>
      <vt:lpstr>Overview of the Costing Methodology</vt:lpstr>
      <vt:lpstr>Overview of the costing Methodology</vt:lpstr>
      <vt:lpstr>Interest of ABC Costing</vt:lpstr>
      <vt:lpstr>Overview of the Step by Step Costing Methodology</vt:lpstr>
      <vt:lpstr>Step 1.  Design the Costing Matrix or the Costing Catalogue</vt:lpstr>
      <vt:lpstr>Step 2. Annual Volume of Services (Sum of Activities) Activity/Service Definition </vt:lpstr>
      <vt:lpstr>Step 2. Annual Volume of Services (Sum of Activities) Activities Drivers (Outputs metrics or Volume) </vt:lpstr>
      <vt:lpstr>Step 3. Fixed Costs Definition and Calculation (from the General Ledger) </vt:lpstr>
      <vt:lpstr>Step 4. Variable Costs Definition and Calculation (from the General Ledger) </vt:lpstr>
      <vt:lpstr>Step 5.  Unit Cost Calculation </vt:lpstr>
      <vt:lpstr>1. IDENTIFY ANNUAL VOLUME OF SERVICES (Sum of Activities) PROVIDED</vt:lpstr>
      <vt:lpstr>2. FIX COSTS DEFINITION AND CALCULATION (Use financial Report or General Ledger records)</vt:lpstr>
      <vt:lpstr>3. VARIABLE COSTS DEFINITION AND CALCULATION PER SERVICES  (Use financial Report or General Ledger records)</vt:lpstr>
      <vt:lpstr>3. VARIABLE COSTS DEFINITION AND CALCULATION PER SERVICES (2)  (Use financial Report or General Ledger records)</vt:lpstr>
      <vt:lpstr>3. VARIABLE COSTS DEFINITION AND CALCULATION PER SERVICES (3)  (Use financial Report or General Ledger records)</vt:lpstr>
      <vt:lpstr>4. UNIT COST CALCULATION PER PERSON SERVED</vt:lpstr>
      <vt:lpstr>Summary points from 7 countries</vt:lpstr>
      <vt:lpstr>PowerPoint Presentation</vt:lpstr>
    </vt:vector>
  </TitlesOfParts>
  <Company>IFRC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Sosthene DOUGROU</dc:creator>
  <cp:lastModifiedBy>Lasha GOGUADZE</cp:lastModifiedBy>
  <cp:revision>58</cp:revision>
  <cp:lastPrinted>2016-01-25T12:02:08Z</cp:lastPrinted>
  <dcterms:created xsi:type="dcterms:W3CDTF">2015-11-10T09:17:49Z</dcterms:created>
  <dcterms:modified xsi:type="dcterms:W3CDTF">2016-11-29T00:32:27Z</dcterms:modified>
</cp:coreProperties>
</file>