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3" r:id="rId2"/>
  </p:sldMasterIdLst>
  <p:notesMasterIdLst>
    <p:notesMasterId r:id="rId12"/>
  </p:notesMasterIdLst>
  <p:sldIdLst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2" r:id="rId11"/>
  </p:sldIdLst>
  <p:sldSz cx="9144000" cy="6858000" type="screen4x3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7" autoAdjust="0"/>
    <p:restoredTop sz="96625" autoAdjust="0"/>
  </p:normalViewPr>
  <p:slideViewPr>
    <p:cSldViewPr>
      <p:cViewPr varScale="1">
        <p:scale>
          <a:sx n="68" d="100"/>
          <a:sy n="68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1A1A6-B55F-483E-80E1-316571A4EC67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58D9E-676B-499A-9EC4-06DA1929F2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67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90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59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499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649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598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904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593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0B2F-85A4-4F2C-8685-20021710ECD1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42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ART 2016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Jakarta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14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343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707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378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969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11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244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634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88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575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3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2906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85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49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86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6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150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8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36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9057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57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ART</a:t>
              </a:r>
              <a:r>
                <a:rPr lang="en-US" sz="10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2016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Jakarta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32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23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85394-E55C-4B70-A81B-41886B2B836E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437B-5018-4B27-B3E7-24EA5A7A1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79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839037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896527" y="2912307"/>
            <a:ext cx="53910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700" b="1" dirty="0">
                <a:solidFill>
                  <a:srgbClr val="002060"/>
                </a:solidFill>
                <a:latin typeface="HelveticaNeueLTPro-BdCn"/>
              </a:rPr>
              <a:t>INTRODUCTION TO HIV IN EMERGENCIES </a:t>
            </a:r>
          </a:p>
          <a:p>
            <a:pPr algn="ctr"/>
            <a:endParaRPr lang="fr-FR" b="1" dirty="0">
              <a:solidFill>
                <a:srgbClr val="002060"/>
              </a:solidFill>
              <a:latin typeface="HelveticaNeueLTPro-BdCn"/>
            </a:endParaRPr>
          </a:p>
          <a:p>
            <a:pPr algn="ctr"/>
            <a:endParaRPr lang="fr-FR" b="1" dirty="0">
              <a:solidFill>
                <a:srgbClr val="002060"/>
              </a:solidFill>
              <a:latin typeface="HelveticaNeueLTPro-BdCn"/>
            </a:endParaRPr>
          </a:p>
          <a:p>
            <a:pPr algn="ctr"/>
            <a:r>
              <a:rPr lang="fr-FR" b="1" dirty="0">
                <a:solidFill>
                  <a:srgbClr val="002060"/>
                </a:solidFill>
                <a:latin typeface="HelveticaNeueLTPro-BdCn"/>
              </a:rPr>
              <a:t>Lasha </a:t>
            </a:r>
            <a:r>
              <a:rPr lang="fr-FR" b="1" dirty="0" err="1">
                <a:solidFill>
                  <a:srgbClr val="002060"/>
                </a:solidFill>
                <a:latin typeface="HelveticaNeueLTPro-BdCn"/>
              </a:rPr>
              <a:t>Goguadze</a:t>
            </a:r>
            <a:endParaRPr lang="fr-FR" b="1" dirty="0">
              <a:solidFill>
                <a:srgbClr val="002060"/>
              </a:solidFill>
              <a:latin typeface="HelveticaNeueLTPro-BdCn"/>
            </a:endParaRPr>
          </a:p>
          <a:p>
            <a:pPr algn="ctr"/>
            <a:r>
              <a:rPr lang="fr-FR" b="1" dirty="0">
                <a:solidFill>
                  <a:srgbClr val="002060"/>
                </a:solidFill>
                <a:latin typeface="HelveticaNeueLTPro-BdCn"/>
              </a:rPr>
              <a:t>ART, Jakarta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61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6924" y="2345022"/>
            <a:ext cx="7526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Evolving frequency of natural and man-made disasters  </a:t>
            </a:r>
          </a:p>
        </p:txBody>
      </p:sp>
      <p:pic>
        <p:nvPicPr>
          <p:cNvPr id="5122" name="Picture 2" descr="http://www.unhcr.org/thumb1/5581795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25" y="2923160"/>
            <a:ext cx="4998531" cy="249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9627" y="3198552"/>
            <a:ext cx="345332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</a:rPr>
              <a:t>107,000,000 people affected by manmade disasters </a:t>
            </a:r>
          </a:p>
          <a:p>
            <a:pPr fontAlgn="base"/>
            <a:endParaRPr lang="en-US" sz="1500" dirty="0">
              <a:latin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</a:rPr>
              <a:t>59 million people affected by conflicts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34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1800" y="2371741"/>
            <a:ext cx="7526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People with HIV caught up in emergencies 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77139" y="3179465"/>
            <a:ext cx="28314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GB" dirty="0"/>
              <a:t>1 in 19 people living with HIV/AIDS are caught up in natural and man-made disasters 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 These people are especially vulnerable but are often neglected</a:t>
            </a:r>
          </a:p>
          <a:p>
            <a:endParaRPr lang="en-GB" dirty="0"/>
          </a:p>
          <a:p>
            <a:pPr>
              <a:buFontTx/>
              <a:buChar char="-"/>
            </a:pPr>
            <a:r>
              <a:rPr lang="en-GB" dirty="0"/>
              <a:t>Many lack access to essential HIV treatment </a:t>
            </a:r>
            <a:endParaRPr lang="en-US" dirty="0"/>
          </a:p>
        </p:txBody>
      </p:sp>
      <p:pic>
        <p:nvPicPr>
          <p:cNvPr id="10242" name="Picture 2" descr="Bildergebnis für humanitarian disaster IFR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4457" y="2831471"/>
            <a:ext cx="5283566" cy="284674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6831" y="2398460"/>
            <a:ext cx="7526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Red Cross and Red Crescent Societies are always present</a:t>
            </a:r>
          </a:p>
        </p:txBody>
      </p:sp>
      <p:pic>
        <p:nvPicPr>
          <p:cNvPr id="7" name="Picture 6" descr="p-JOR04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35" y="2828006"/>
            <a:ext cx="5302601" cy="28570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63559" y="3294896"/>
            <a:ext cx="2831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GB" dirty="0"/>
              <a:t>RCRC have a unique role to play in emergency situations and are often the first to respond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 More than 13 million volunteers have assisted the RCRC societies to perform critical tasks during emergencies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24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6831" y="2398460"/>
            <a:ext cx="7526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IFRC AND ICMHD WORKING TOGETHER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6831" y="3267451"/>
            <a:ext cx="7526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Guidelines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Training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Assessment tools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8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6831" y="2398460"/>
            <a:ext cx="7526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GUIDELINES ON HIV IN EMERGENCIES FOR RCRC STAFF AND VOLUNTEERS</a:t>
            </a:r>
            <a:endParaRPr lang="en-US" sz="2400" dirty="0"/>
          </a:p>
          <a:p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46280" y="3681931"/>
            <a:ext cx="393825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GB" dirty="0"/>
              <a:t> </a:t>
            </a:r>
            <a:r>
              <a:rPr lang="en-GB" sz="1500" dirty="0"/>
              <a:t>Overview of HIV in emergencies </a:t>
            </a:r>
          </a:p>
          <a:p>
            <a:endParaRPr lang="en-GB" sz="1500" dirty="0"/>
          </a:p>
          <a:p>
            <a:pPr>
              <a:buFontTx/>
              <a:buChar char="-"/>
            </a:pPr>
            <a:r>
              <a:rPr lang="en-GB" sz="1500" dirty="0"/>
              <a:t>What RCRC staff can do, how they can do it and how they can relate to other humanitarian organisations </a:t>
            </a:r>
            <a:endParaRPr lang="en-US" sz="1500" dirty="0"/>
          </a:p>
        </p:txBody>
      </p:sp>
      <p:pic>
        <p:nvPicPr>
          <p:cNvPr id="10" name="Picture 9" descr="p-IDN0099_lar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034" y="3318001"/>
            <a:ext cx="3884691" cy="20930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48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1892" y="2126088"/>
            <a:ext cx="7526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TRAINING ON HIV IN EMERGENCIES FOR RCRC STAFF AND VOLUNTEERS</a:t>
            </a:r>
            <a:endParaRPr lang="en-US" sz="2400" dirty="0"/>
          </a:p>
          <a:p>
            <a:endParaRPr lang="en-US" sz="24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59096" y="3143951"/>
          <a:ext cx="3708349" cy="241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1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Module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20">
                <a:tc rowSpan="3">
                  <a:txBody>
                    <a:bodyPr/>
                    <a:lstStyle/>
                    <a:p>
                      <a:r>
                        <a:rPr lang="en-GB" sz="1200" dirty="0"/>
                        <a:t>Day 1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1. Understanding emergencies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5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2. Understanding HIV/AIDS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3.  Psychosocial effects of disasters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03">
                <a:tc rowSpan="3">
                  <a:txBody>
                    <a:bodyPr/>
                    <a:lstStyle/>
                    <a:p>
                      <a:r>
                        <a:rPr lang="en-GB" sz="1200" dirty="0"/>
                        <a:t>Day 2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4. Complicating factors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5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5.</a:t>
                      </a:r>
                      <a:r>
                        <a:rPr lang="en-GB" sz="1100" baseline="0" dirty="0"/>
                        <a:t> Preventing HIV infection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5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6. Responding</a:t>
                      </a:r>
                      <a:r>
                        <a:rPr lang="en-GB" sz="1100" baseline="0" dirty="0"/>
                        <a:t> to disruption in HIV services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503">
                <a:tc rowSpan="3">
                  <a:txBody>
                    <a:bodyPr/>
                    <a:lstStyle/>
                    <a:p>
                      <a:r>
                        <a:rPr lang="en-GB" sz="1200" dirty="0"/>
                        <a:t>Day 3</a:t>
                      </a:r>
                      <a:r>
                        <a:rPr lang="en-GB" sz="1200" baseline="0" dirty="0"/>
                        <a:t> 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7. Advocacy</a:t>
                      </a:r>
                      <a:r>
                        <a:rPr lang="en-GB" sz="1100" baseline="0" dirty="0"/>
                        <a:t> for HIV services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8. Performing</a:t>
                      </a:r>
                      <a:r>
                        <a:rPr lang="en-GB" sz="1100" baseline="0" dirty="0"/>
                        <a:t> an HIV assessment 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5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9. Summary </a:t>
                      </a:r>
                      <a:endParaRPr lang="en-US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4" name="Picture 13" descr="training-300x2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183" y="3148166"/>
            <a:ext cx="3210444" cy="24078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703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3621" y="2255868"/>
            <a:ext cx="7526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HIV IN EMERGENCIES RCRC FIELD ASSESSMENT TOOL</a:t>
            </a:r>
            <a:endParaRPr lang="en-US" sz="2400" dirty="0"/>
          </a:p>
        </p:txBody>
      </p:sp>
      <p:pic>
        <p:nvPicPr>
          <p:cNvPr id="11" name="Picture 10" descr="Assessement-Team-Khairpur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30" y="2711728"/>
            <a:ext cx="4196281" cy="279069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31124" y="2772315"/>
            <a:ext cx="34031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assessment should cover:</a:t>
            </a:r>
          </a:p>
          <a:p>
            <a:endParaRPr lang="en-GB" sz="1400" dirty="0"/>
          </a:p>
          <a:p>
            <a:pPr>
              <a:buFontTx/>
              <a:buChar char="-"/>
            </a:pPr>
            <a:r>
              <a:rPr lang="en-GB" sz="1400" dirty="0"/>
              <a:t>the number of people living with HIV, </a:t>
            </a:r>
          </a:p>
          <a:p>
            <a:endParaRPr lang="en-GB" sz="1400" dirty="0"/>
          </a:p>
          <a:p>
            <a:pPr>
              <a:buFontTx/>
              <a:buChar char="-"/>
            </a:pPr>
            <a:r>
              <a:rPr lang="en-GB" sz="1400" dirty="0"/>
              <a:t>population groups  most at risk of HIV, where they are and what services are available to them. </a:t>
            </a:r>
          </a:p>
          <a:p>
            <a:endParaRPr lang="en-GB" sz="1400" dirty="0"/>
          </a:p>
          <a:p>
            <a:pPr>
              <a:buFontTx/>
              <a:buChar char="-"/>
            </a:pPr>
            <a:r>
              <a:rPr lang="en-GB" sz="1400" dirty="0"/>
              <a:t>RCRC staff/volunteer’s knowledge of HIV </a:t>
            </a:r>
          </a:p>
          <a:p>
            <a:endParaRPr lang="en-GB" sz="1400" dirty="0"/>
          </a:p>
          <a:p>
            <a:pPr>
              <a:buFontTx/>
              <a:buChar char="-"/>
            </a:pPr>
            <a:r>
              <a:rPr lang="en-GB" sz="1400" dirty="0"/>
              <a:t>the capacity of the healthcare system to provide HIV treatment and care. </a:t>
            </a:r>
            <a:endParaRPr lang="en-US" sz="1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360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0" y="1968049"/>
            <a:ext cx="9144000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7942" y="3233642"/>
            <a:ext cx="7526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THANK YOU FOR YOUR 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632389"/>
      </p:ext>
    </p:extLst>
  </p:cSld>
  <p:clrMapOvr>
    <a:masterClrMapping/>
  </p:clrMapOvr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5603</TotalTime>
  <Words>295</Words>
  <Application>Microsoft Office PowerPoint</Application>
  <PresentationFormat>On-screen Show (4:3)</PresentationFormat>
  <Paragraphs>60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HelveticaNeueLTPro-BdCn</vt:lpstr>
      <vt:lpstr>Wingdings</vt:lpstr>
      <vt:lpstr>IFRC_2011 presentation-EN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IFRC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Sosthene DOUGROU</dc:creator>
  <cp:lastModifiedBy>Lasha GOGUADZE</cp:lastModifiedBy>
  <cp:revision>60</cp:revision>
  <cp:lastPrinted>2016-01-25T12:02:08Z</cp:lastPrinted>
  <dcterms:created xsi:type="dcterms:W3CDTF">2015-11-10T09:17:49Z</dcterms:created>
  <dcterms:modified xsi:type="dcterms:W3CDTF">2016-11-28T16:32:13Z</dcterms:modified>
</cp:coreProperties>
</file>