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423" r:id="rId2"/>
    <p:sldId id="283" r:id="rId3"/>
    <p:sldId id="417" r:id="rId4"/>
    <p:sldId id="422" r:id="rId5"/>
    <p:sldId id="304" r:id="rId6"/>
    <p:sldId id="303" r:id="rId7"/>
    <p:sldId id="305" r:id="rId8"/>
    <p:sldId id="354" r:id="rId9"/>
    <p:sldId id="307" r:id="rId10"/>
    <p:sldId id="312" r:id="rId11"/>
    <p:sldId id="424" r:id="rId12"/>
    <p:sldId id="330" r:id="rId13"/>
    <p:sldId id="374" r:id="rId14"/>
    <p:sldId id="377" r:id="rId15"/>
    <p:sldId id="378" r:id="rId16"/>
    <p:sldId id="379" r:id="rId17"/>
    <p:sldId id="380" r:id="rId18"/>
    <p:sldId id="381" r:id="rId19"/>
    <p:sldId id="382" r:id="rId20"/>
    <p:sldId id="383" r:id="rId21"/>
    <p:sldId id="386" r:id="rId22"/>
    <p:sldId id="389" r:id="rId23"/>
    <p:sldId id="390" r:id="rId24"/>
    <p:sldId id="391" r:id="rId25"/>
    <p:sldId id="308" r:id="rId26"/>
    <p:sldId id="315" r:id="rId27"/>
    <p:sldId id="316" r:id="rId28"/>
    <p:sldId id="317" r:id="rId29"/>
    <p:sldId id="373" r:id="rId30"/>
    <p:sldId id="338" r:id="rId31"/>
    <p:sldId id="418" r:id="rId32"/>
    <p:sldId id="421" r:id="rId33"/>
    <p:sldId id="425" r:id="rId34"/>
    <p:sldId id="398" r:id="rId35"/>
    <p:sldId id="419" r:id="rId36"/>
    <p:sldId id="420" r:id="rId37"/>
    <p:sldId id="399" r:id="rId38"/>
    <p:sldId id="400" r:id="rId39"/>
    <p:sldId id="401" r:id="rId40"/>
    <p:sldId id="402" r:id="rId41"/>
    <p:sldId id="403" r:id="rId42"/>
    <p:sldId id="404" r:id="rId43"/>
    <p:sldId id="416" r:id="rId44"/>
    <p:sldId id="407" r:id="rId45"/>
    <p:sldId id="408" r:id="rId46"/>
    <p:sldId id="411" r:id="rId47"/>
    <p:sldId id="412" r:id="rId48"/>
    <p:sldId id="415" r:id="rId4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58982"/>
    <a:srgbClr val="B4ACA6"/>
    <a:srgbClr val="541818"/>
    <a:srgbClr val="CF1C21"/>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67" autoAdjust="0"/>
    <p:restoredTop sz="80107" autoAdjust="0"/>
  </p:normalViewPr>
  <p:slideViewPr>
    <p:cSldViewPr>
      <p:cViewPr varScale="1">
        <p:scale>
          <a:sx n="42" d="100"/>
          <a:sy n="42" d="100"/>
        </p:scale>
        <p:origin x="1536"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D17A2E-01AE-8744-8BF2-0E8BF9AF35EB}" type="datetimeFigureOut">
              <a:rPr lang="fr-FR" smtClean="0"/>
              <a:t>17/11/2016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EF196B-4847-304B-B661-79EE4B71ED2C}" type="slidenum">
              <a:rPr lang="fr-FR" smtClean="0"/>
              <a:t>‹#›</a:t>
            </a:fld>
            <a:endParaRPr lang="fr-FR"/>
          </a:p>
        </p:txBody>
      </p:sp>
    </p:spTree>
    <p:extLst>
      <p:ext uri="{BB962C8B-B14F-4D97-AF65-F5344CB8AC3E}">
        <p14:creationId xmlns:p14="http://schemas.microsoft.com/office/powerpoint/2010/main" val="214893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17C51A-95D9-449E-A803-5B07E6298BF1}" type="datetimeFigureOut">
              <a:rPr lang="en-GB" smtClean="0"/>
              <a:t>17/11/2016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5796BE-0BBA-4542-A612-0BBAC6A83059}" type="slidenum">
              <a:rPr lang="en-GB" smtClean="0"/>
              <a:t>‹#›</a:t>
            </a:fld>
            <a:endParaRPr lang="en-GB"/>
          </a:p>
        </p:txBody>
      </p:sp>
    </p:spTree>
    <p:extLst>
      <p:ext uri="{BB962C8B-B14F-4D97-AF65-F5344CB8AC3E}">
        <p14:creationId xmlns:p14="http://schemas.microsoft.com/office/powerpoint/2010/main" val="375473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deathpenaltynews.blogspot.com/2010/06/ilga-76-countries-ban-gay-sex-7-have.html#ixzz3e5E2Fpe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3d-Yu8Dh1LY"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5796BE-0BBA-4542-A612-0BBAC6A83059}" type="slidenum">
              <a:rPr lang="en-GB" smtClean="0"/>
              <a:t>3</a:t>
            </a:fld>
            <a:endParaRPr lang="en-GB"/>
          </a:p>
        </p:txBody>
      </p:sp>
    </p:spTree>
    <p:extLst>
      <p:ext uri="{BB962C8B-B14F-4D97-AF65-F5344CB8AC3E}">
        <p14:creationId xmlns:p14="http://schemas.microsoft.com/office/powerpoint/2010/main" val="3156728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defRPr/>
            </a:pPr>
            <a:r>
              <a:rPr lang="en-GB" altLang="en-US" sz="2600" b="1" kern="0" dirty="0">
                <a:solidFill>
                  <a:srgbClr val="F00202"/>
                </a:solidFill>
                <a:latin typeface="Calibri" pitchFamily="34" charset="0"/>
                <a:cs typeface="Times New Roman"/>
              </a:rPr>
              <a:t>Source: </a:t>
            </a:r>
            <a:r>
              <a:rPr lang="en-GB" altLang="en-US" sz="2600" kern="0" dirty="0">
                <a:solidFill>
                  <a:srgbClr val="F00202"/>
                </a:solidFill>
                <a:latin typeface="Calibri" pitchFamily="34" charset="0"/>
                <a:cs typeface="Times New Roman"/>
              </a:rPr>
              <a:t>Cooperative for Assistance and Relief Everywhere Inc. (2002) Moving from Emergency Response to Comprehensive Reproductive Health Programs: A Modular Training Series. </a:t>
            </a:r>
          </a:p>
          <a:p>
            <a:pPr>
              <a:spcBef>
                <a:spcPct val="20000"/>
              </a:spcBef>
              <a:defRPr/>
            </a:pPr>
            <a:r>
              <a:rPr lang="en-GB" altLang="en-US" sz="2600" kern="0" dirty="0">
                <a:solidFill>
                  <a:srgbClr val="F00202"/>
                </a:solidFill>
                <a:latin typeface="Calibri" pitchFamily="34" charset="0"/>
                <a:cs typeface="Times New Roman"/>
              </a:rPr>
              <a:t>Washington, DC: CARE. </a:t>
            </a:r>
          </a:p>
          <a:p>
            <a:pPr>
              <a:defRPr/>
            </a:pPr>
            <a:endParaRPr lang="en-GB" altLang="en-US"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148D7812-4911-446E-ACD8-5FD8AE30F07C}" type="slidenum">
              <a:rPr lang="en-US" altLang="en-US" smtClean="0"/>
              <a:pPr eaLnBrk="1" hangingPunct="1">
                <a:spcBef>
                  <a:spcPct val="0"/>
                </a:spcBef>
              </a:pPr>
              <a:t>16</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75FBA555-C6C6-4F05-B834-718E55C5EA06}" type="slidenum">
              <a:rPr lang="en-US" altLang="en-US" smtClean="0"/>
              <a:pPr eaLnBrk="1" hangingPunct="1">
                <a:spcBef>
                  <a:spcPct val="0"/>
                </a:spcBef>
              </a:pPr>
              <a:t>17</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mj-lt"/>
              <a:buNone/>
            </a:pPr>
            <a:r>
              <a:rPr lang="en-GB" altLang="en-US" dirty="0"/>
              <a:t>1. 15% of the world's population, have some form of disability. </a:t>
            </a:r>
          </a:p>
          <a:p>
            <a:pPr>
              <a:buFont typeface="+mj-lt"/>
              <a:buNone/>
            </a:pPr>
            <a:r>
              <a:rPr lang="en-GB" altLang="en-US" b="1" dirty="0"/>
              <a:t>Source</a:t>
            </a:r>
            <a:r>
              <a:rPr lang="en-GB" altLang="en-US" dirty="0"/>
              <a:t>: WHO Disability and health Fact sheet N°352  Reviewed December 2014 </a:t>
            </a:r>
          </a:p>
          <a:p>
            <a:pPr>
              <a:buFont typeface="+mj-lt"/>
              <a:buNone/>
            </a:pPr>
            <a:endParaRPr lang="en-GB" altLang="en-US" dirty="0"/>
          </a:p>
          <a:p>
            <a:pPr eaLnBrk="1" hangingPunct="1">
              <a:spcBef>
                <a:spcPts val="600"/>
              </a:spcBef>
              <a:buFont typeface="+mj-lt"/>
              <a:buNone/>
            </a:pPr>
            <a:r>
              <a:rPr lang="en-GB" altLang="en-US" dirty="0"/>
              <a:t>2. 20% </a:t>
            </a:r>
            <a:r>
              <a:rPr lang="en-US" altLang="en-US" sz="2600" dirty="0">
                <a:solidFill>
                  <a:srgbClr val="000000"/>
                </a:solidFill>
                <a:latin typeface="Calibri" pitchFamily="34" charset="0"/>
              </a:rPr>
              <a:t>of the world's poorest people with some kind of disability</a:t>
            </a:r>
            <a:endParaRPr lang="en-GB" altLang="en-US" sz="2600" dirty="0">
              <a:solidFill>
                <a:srgbClr val="000000"/>
              </a:solidFill>
              <a:latin typeface="Arial" pitchFamily="34" charset="0"/>
            </a:endParaRPr>
          </a:p>
          <a:p>
            <a:pPr>
              <a:buFont typeface="+mj-lt"/>
              <a:buNone/>
            </a:pPr>
            <a:r>
              <a:rPr lang="en-GB" altLang="en-US" b="1" dirty="0"/>
              <a:t>Source: </a:t>
            </a:r>
            <a:r>
              <a:rPr lang="en-GB" altLang="en-US" dirty="0"/>
              <a:t>UN Enable Factsheet on Persons with Disabilities</a:t>
            </a:r>
          </a:p>
          <a:p>
            <a:pPr>
              <a:buFont typeface="+mj-lt"/>
              <a:buNone/>
            </a:pPr>
            <a:r>
              <a:rPr lang="en-GB" altLang="en-US" dirty="0"/>
              <a:t>http://www.un.org/disabilities/default.asp?id=18 </a:t>
            </a:r>
          </a:p>
          <a:p>
            <a:pPr>
              <a:buFont typeface="+mj-lt"/>
              <a:buNone/>
            </a:pPr>
            <a:r>
              <a:rPr lang="en-GB" altLang="en-US" dirty="0"/>
              <a:t>Original source World Bank, </a:t>
            </a:r>
            <a:r>
              <a:rPr lang="en-GB" altLang="en-US" b="1" dirty="0"/>
              <a:t>couldn’t find this!</a:t>
            </a:r>
          </a:p>
          <a:p>
            <a:pPr>
              <a:buFont typeface="+mj-lt"/>
              <a:buNone/>
            </a:pPr>
            <a:endParaRPr lang="en-GB" altLang="en-US" dirty="0"/>
          </a:p>
          <a:p>
            <a:pPr>
              <a:buFont typeface="+mj-lt"/>
              <a:buNone/>
            </a:pPr>
            <a:r>
              <a:rPr lang="en-GB" altLang="en-US" dirty="0"/>
              <a:t>3. In countries with life expectancies over 70 years, individuals spend on average about 8 years, or 11.5 per cent of their life span, living with disabilities.</a:t>
            </a:r>
          </a:p>
          <a:p>
            <a:pPr>
              <a:buFont typeface="+mj-lt"/>
              <a:buNone/>
            </a:pPr>
            <a:r>
              <a:rPr lang="en-GB" altLang="en-US" b="1" dirty="0"/>
              <a:t>Source: </a:t>
            </a:r>
            <a:r>
              <a:rPr lang="en-GB" altLang="en-US" dirty="0"/>
              <a:t>WHO / UN </a:t>
            </a:r>
          </a:p>
          <a:p>
            <a:pPr>
              <a:buFont typeface="+mj-lt"/>
              <a:buNone/>
            </a:pPr>
            <a:r>
              <a:rPr lang="en-GB" altLang="en-US" dirty="0"/>
              <a:t>http://www.un.org/disabilities/convention/facts.shtml</a:t>
            </a:r>
          </a:p>
          <a:p>
            <a:pPr>
              <a:buFont typeface="+mj-lt"/>
              <a:buNone/>
            </a:pPr>
            <a:endParaRPr lang="en-GB" altLang="en-US" dirty="0"/>
          </a:p>
          <a:p>
            <a:pPr>
              <a:buFont typeface="+mj-lt"/>
              <a:buNone/>
            </a:pPr>
            <a:r>
              <a:rPr lang="en-GB" altLang="en-US" dirty="0">
                <a:latin typeface="Arial" pitchFamily="34" charset="0"/>
              </a:rPr>
              <a:t>4. UNESCO estimates that 98% of children with disabilities in developing countries do not attend school, and that 99% of girls with disabilities are illiterate.</a:t>
            </a:r>
          </a:p>
          <a:p>
            <a:pPr>
              <a:buFont typeface="+mj-lt"/>
              <a:buNone/>
            </a:pPr>
            <a:r>
              <a:rPr lang="en-GB" altLang="en-US" b="1" dirty="0">
                <a:latin typeface="Arial" pitchFamily="34" charset="0"/>
              </a:rPr>
              <a:t>Source: </a:t>
            </a:r>
            <a:r>
              <a:rPr lang="en-GB" altLang="en-US" dirty="0">
                <a:latin typeface="Arial" pitchFamily="34" charset="0"/>
              </a:rPr>
              <a:t>United Nations (2007) From Exclusion to Equality: Realizing the rights of persons with disabilities </a:t>
            </a:r>
          </a:p>
          <a:p>
            <a:pPr>
              <a:buFont typeface="+mj-lt"/>
              <a:buNone/>
            </a:pPr>
            <a:r>
              <a:rPr lang="en-GB" altLang="en-US" dirty="0">
                <a:latin typeface="Arial" pitchFamily="34" charset="0"/>
              </a:rPr>
              <a:t>–Handbook for Parliamentarians on the Convention on the Rights of Persons with Disabilities and its Optional Protocol, </a:t>
            </a:r>
          </a:p>
          <a:p>
            <a:pPr>
              <a:buFont typeface="+mj-lt"/>
              <a:buNone/>
            </a:pPr>
            <a:endParaRPr lang="en-GB" altLang="en-US" dirty="0">
              <a:latin typeface="Arial" pitchFamily="34" charset="0"/>
            </a:endParaRPr>
          </a:p>
          <a:p>
            <a:pPr>
              <a:buFont typeface="+mj-lt"/>
              <a:buNone/>
            </a:pPr>
            <a:endParaRPr lang="en-GB" altLang="en-US" dirty="0"/>
          </a:p>
          <a:p>
            <a:pPr>
              <a:buFont typeface="+mj-lt"/>
              <a:buNone/>
            </a:pPr>
            <a:endParaRPr lang="en-GB" altLang="en-US" dirty="0"/>
          </a:p>
          <a:p>
            <a:pPr>
              <a:buFont typeface="+mj-lt"/>
              <a:buNone/>
            </a:pPr>
            <a:endParaRPr lang="en-GB" altLang="en-US" dirty="0"/>
          </a:p>
          <a:p>
            <a:pPr>
              <a:buFont typeface="+mj-lt"/>
              <a:buNone/>
            </a:pPr>
            <a:endParaRPr lang="en-GB"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09DAF056-B8F2-4462-B075-43A11FCCC0B5}" type="slidenum">
              <a:rPr lang="en-US" altLang="en-US" smtClean="0"/>
              <a:pPr eaLnBrk="1" hangingPunct="1">
                <a:spcBef>
                  <a:spcPct val="0"/>
                </a:spcBef>
              </a:pPr>
              <a:t>18</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1. 76 countries retain laws that are used to criminalize people on the basis of sexual orientation or gender identity.</a:t>
            </a:r>
          </a:p>
          <a:p>
            <a:r>
              <a:rPr lang="en-GB" altLang="en-US" b="1" dirty="0"/>
              <a:t>Source: </a:t>
            </a:r>
            <a:r>
              <a:rPr lang="en-GB" altLang="en-US" dirty="0">
                <a:latin typeface="Arial" pitchFamily="34" charset="0"/>
              </a:rPr>
              <a:t>“State</a:t>
            </a:r>
            <a:r>
              <a:rPr lang="en-GB" altLang="en-US" dirty="0"/>
              <a:t>-sponsored homophobia: a world survey of laws criminalising same-sex sexual acts between </a:t>
            </a:r>
            <a:r>
              <a:rPr lang="en-GB" altLang="en-US" dirty="0">
                <a:latin typeface="Arial" pitchFamily="34" charset="0"/>
              </a:rPr>
              <a:t>consenting adults”, International Lesbian, Gay, Bisexual, Transgender and Intersex Association </a:t>
            </a:r>
            <a:r>
              <a:rPr lang="en-GB" altLang="en-US" dirty="0"/>
              <a:t>(ILGA), Brussels, May 2011, p. 9</a:t>
            </a:r>
          </a:p>
          <a:p>
            <a:r>
              <a:rPr lang="en-GB" altLang="en-US" dirty="0"/>
              <a:t>See the countries here http://76crimes.com/76-countries-where-homosexuality-is-illegal/ </a:t>
            </a:r>
          </a:p>
          <a:p>
            <a:endParaRPr lang="en-GB" altLang="en-US" dirty="0"/>
          </a:p>
          <a:p>
            <a:r>
              <a:rPr lang="en-GB" altLang="en-US" dirty="0"/>
              <a:t>2. </a:t>
            </a:r>
            <a:r>
              <a:rPr lang="en-GB" altLang="en-US" u="sng" dirty="0"/>
              <a:t>Five</a:t>
            </a:r>
            <a:r>
              <a:rPr lang="en-GB" altLang="en-US" dirty="0"/>
              <a:t> countries put people to death for their sexual orientation: Iran, Mauritania, Saudi Arabia, Sudan and Yemen [plus some parts of Nigeria and Somalia]</a:t>
            </a:r>
          </a:p>
          <a:p>
            <a:r>
              <a:rPr lang="en-GB" altLang="en-US" b="1" dirty="0">
                <a:solidFill>
                  <a:srgbClr val="000000"/>
                </a:solidFill>
              </a:rPr>
              <a:t>Source</a:t>
            </a:r>
            <a:r>
              <a:rPr lang="en-GB" altLang="en-US" dirty="0">
                <a:solidFill>
                  <a:srgbClr val="000000"/>
                </a:solidFill>
              </a:rPr>
              <a:t>: ILGA 2010</a:t>
            </a:r>
            <a:br>
              <a:rPr lang="en-GB" altLang="en-US" dirty="0">
                <a:solidFill>
                  <a:srgbClr val="000000"/>
                </a:solidFill>
              </a:rPr>
            </a:br>
            <a:r>
              <a:rPr lang="en-GB" altLang="en-US" dirty="0">
                <a:solidFill>
                  <a:srgbClr val="000000"/>
                </a:solidFill>
              </a:rPr>
              <a:t>Read more: </a:t>
            </a:r>
            <a:r>
              <a:rPr lang="en-GB" altLang="en-US" dirty="0">
                <a:solidFill>
                  <a:srgbClr val="003399"/>
                </a:solidFill>
                <a:hlinkClick r:id="rId3"/>
              </a:rPr>
              <a:t>http://deathpenaltynews.blogspot.com/2010/06/ilga-76-countries-ban-gay-sex-7-have.html#ixzz3e5E2Fper</a:t>
            </a:r>
            <a:br>
              <a:rPr lang="en-GB" altLang="en-US" dirty="0">
                <a:solidFill>
                  <a:srgbClr val="000000"/>
                </a:solidFill>
              </a:rPr>
            </a:br>
            <a:endParaRPr lang="en-GB" altLang="en-US" dirty="0">
              <a:solidFill>
                <a:srgbClr val="000000"/>
              </a:solidFill>
            </a:endParaRPr>
          </a:p>
          <a:p>
            <a:endParaRPr lang="en-GB" altLang="en-US" dirty="0"/>
          </a:p>
          <a:p>
            <a:endParaRPr lang="en-GB" altLang="en-US" dirty="0"/>
          </a:p>
          <a:p>
            <a:endParaRPr lang="en-GB" altLang="en-US" dirty="0"/>
          </a:p>
          <a:p>
            <a:endParaRPr lang="en-GB" alt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39A8235F-98F9-4D15-B7AA-A32FA0FEA66F}" type="slidenum">
              <a:rPr lang="en-US" altLang="en-US" smtClean="0"/>
              <a:pPr eaLnBrk="1" hangingPunct="1">
                <a:spcBef>
                  <a:spcPct val="0"/>
                </a:spcBef>
              </a:pPr>
              <a:t>19</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Of those killed by violence, 58% die by their own hand, 36% because of injuries inflicted by another person, and 6% as a direct result of war or some other form of collective violence.</a:t>
            </a:r>
          </a:p>
          <a:p>
            <a:r>
              <a:rPr lang="en-GB" altLang="en-US" b="1" dirty="0"/>
              <a:t>Source: </a:t>
            </a:r>
            <a:r>
              <a:rPr lang="en-GB" altLang="en-US" dirty="0"/>
              <a:t>WHO updated January 2014 </a:t>
            </a:r>
          </a:p>
          <a:p>
            <a:r>
              <a:rPr lang="en-GB" altLang="en-US" dirty="0"/>
              <a:t>http://www.who.int/features/factfiles/violence/en/ </a:t>
            </a:r>
          </a:p>
          <a:p>
            <a:endParaRPr lang="en-GB" altLang="en-US" dirty="0"/>
          </a:p>
          <a:p>
            <a:r>
              <a:rPr lang="en-GB" altLang="en-US" dirty="0"/>
              <a:t>The highest rates of suicide in the world are found in Eastern European countries. The lowest rates are found mainly in Latin America and a few countries in Asia. (WHO)</a:t>
            </a:r>
          </a:p>
          <a:p>
            <a:endParaRPr lang="en-GB" altLang="en-US" dirty="0"/>
          </a:p>
          <a:p>
            <a:r>
              <a:rPr lang="en-GB" altLang="en-US" dirty="0"/>
              <a:t>Within countries, suicide rates are frequently higher among indigenous groups – notable examples include the Aboriginal and Torres Strait Islander populations in Australia and  the Inuit in Canada's arctic north. (WHO)</a:t>
            </a:r>
          </a:p>
          <a:p>
            <a:endParaRPr lang="en-GB" altLang="en-US" dirty="0"/>
          </a:p>
          <a:p>
            <a:r>
              <a:rPr lang="en-GB" altLang="en-US" dirty="0"/>
              <a:t>In general, suicide rates increase with age. Rates among people aged 60 and older are about three times the rates among people 15-29 years of age. The absolute numbers are, however, higher among those below 45 years</a:t>
            </a:r>
          </a:p>
          <a:p>
            <a:r>
              <a:rPr lang="en-GB" altLang="en-US" dirty="0"/>
              <a:t>of age. (WHO)</a:t>
            </a:r>
          </a:p>
          <a:p>
            <a:endParaRPr lang="en-GB" altLang="en-US" dirty="0"/>
          </a:p>
          <a:p>
            <a:r>
              <a:rPr lang="en-GB" altLang="en-US" dirty="0"/>
              <a:t>Even though women are more prone to suicidal thoughts than men, rates of suicide are higher among men. On average, there are about three male suicides for every female one – though in parts of Asia, the ratio is much narrower. (WHO)</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2E740520-6B62-4A81-B805-6EE26E0D14F5}" type="slidenum">
              <a:rPr lang="en-US" altLang="en-US" smtClean="0"/>
              <a:pPr eaLnBrk="1" hangingPunct="1">
                <a:spcBef>
                  <a:spcPct val="0"/>
                </a:spcBef>
              </a:pPr>
              <a:t>20</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sz="2800" kern="0" dirty="0">
                <a:solidFill>
                  <a:srgbClr val="000000"/>
                </a:solidFill>
                <a:latin typeface="Verdana" pitchFamily="1" charset="0"/>
                <a:cs typeface="Times New Roman"/>
              </a:rPr>
              <a:t>1. What % of the 4.5 million people forced into sexual exploitation are women and girls? 98%</a:t>
            </a:r>
          </a:p>
          <a:p>
            <a:pPr algn="just">
              <a:lnSpc>
                <a:spcPct val="115000"/>
              </a:lnSpc>
              <a:spcBef>
                <a:spcPts val="600"/>
              </a:spcBef>
              <a:spcAft>
                <a:spcPts val="0"/>
              </a:spcAft>
              <a:defRPr/>
            </a:pPr>
            <a:r>
              <a:rPr lang="en-GB" altLang="en-US" b="1" dirty="0">
                <a:solidFill>
                  <a:srgbClr val="000000"/>
                </a:solidFill>
              </a:rPr>
              <a:t>Source:</a:t>
            </a:r>
            <a:r>
              <a:rPr lang="en-GB" altLang="en-US" dirty="0">
                <a:solidFill>
                  <a:srgbClr val="000000"/>
                </a:solidFill>
              </a:rPr>
              <a:t> </a:t>
            </a:r>
            <a:r>
              <a:rPr lang="en-US" dirty="0">
                <a:solidFill>
                  <a:srgbClr val="000000"/>
                </a:solidFill>
                <a:latin typeface="Calibri"/>
                <a:ea typeface="Cambria"/>
                <a:cs typeface="Calibri"/>
              </a:rPr>
              <a:t>UN Women Facts and Figures on Violence Against Women and Girls</a:t>
            </a:r>
          </a:p>
          <a:p>
            <a:pPr algn="just">
              <a:lnSpc>
                <a:spcPct val="115000"/>
              </a:lnSpc>
              <a:spcBef>
                <a:spcPts val="600"/>
              </a:spcBef>
              <a:spcAft>
                <a:spcPts val="0"/>
              </a:spcAft>
              <a:defRPr/>
            </a:pPr>
            <a:r>
              <a:rPr lang="en-GB" sz="1800" dirty="0">
                <a:solidFill>
                  <a:srgbClr val="000000"/>
                </a:solidFill>
                <a:latin typeface="Calibri"/>
                <a:ea typeface="Calibri"/>
                <a:cs typeface="Arial"/>
              </a:rPr>
              <a:t>http://www.unwomen.org/en/what-we-do/ending-violence-against-women/facts-and-figures </a:t>
            </a:r>
          </a:p>
          <a:p>
            <a:pPr>
              <a:defRPr/>
            </a:pPr>
            <a:endParaRPr lang="en-GB" altLang="en-US" dirty="0"/>
          </a:p>
          <a:p>
            <a:pPr>
              <a:defRPr/>
            </a:pPr>
            <a:r>
              <a:rPr lang="en-GB" altLang="en-US" dirty="0"/>
              <a:t>2. </a:t>
            </a:r>
            <a:r>
              <a:rPr lang="en-GB" altLang="en-US" dirty="0">
                <a:latin typeface="Arial"/>
              </a:rPr>
              <a:t>Eve</a:t>
            </a:r>
            <a:r>
              <a:rPr lang="en-GB" dirty="0">
                <a:latin typeface="Arial"/>
              </a:rPr>
              <a:t>ry 10 minutes, somewhere in the world, an adolescent girl dies as a result of violence</a:t>
            </a:r>
          </a:p>
          <a:p>
            <a:pPr>
              <a:defRPr/>
            </a:pPr>
            <a:r>
              <a:rPr lang="en-GB" b="1" dirty="0">
                <a:latin typeface="Arial"/>
              </a:rPr>
              <a:t>Source: </a:t>
            </a:r>
            <a:r>
              <a:rPr lang="en-GB" dirty="0">
                <a:latin typeface="Arial"/>
              </a:rPr>
              <a:t>UNICEF 2014 </a:t>
            </a:r>
          </a:p>
          <a:p>
            <a:pPr>
              <a:defRPr/>
            </a:pPr>
            <a:r>
              <a:rPr lang="en-GB" dirty="0">
                <a:latin typeface="Arial"/>
              </a:rPr>
              <a:t>http://www.unicef.org/publications/files/A_Statistical_Snapshot_of_Violence_Against_Adolescent_Girls.pdf </a:t>
            </a:r>
          </a:p>
          <a:p>
            <a:pPr>
              <a:defRPr/>
            </a:pPr>
            <a:endParaRPr lang="en-GB" alt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A634868C-079D-4DF4-A16C-6D10AF642CE1}" type="slidenum">
              <a:rPr lang="en-US" altLang="en-US" smtClean="0"/>
              <a:pPr eaLnBrk="1" hangingPunct="1">
                <a:spcBef>
                  <a:spcPct val="0"/>
                </a:spcBef>
              </a:pPr>
              <a:t>21</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Retrieved from: INTO THE MAINSTREAM: ADDRESSING SEXUAL  VIOLENCE AGAINST MEN AND BOYS IN CONFLICT </a:t>
            </a:r>
          </a:p>
          <a:p>
            <a:r>
              <a:rPr lang="en-GB" altLang="en-US" dirty="0"/>
              <a:t>A briefing paper prepared for the workshop held at the Overseas Development </a:t>
            </a:r>
          </a:p>
          <a:p>
            <a:r>
              <a:rPr lang="en-GB" altLang="en-US" dirty="0"/>
              <a:t>Institute, London, 14 May 2014 </a:t>
            </a:r>
          </a:p>
          <a:p>
            <a:r>
              <a:rPr lang="en-GB" altLang="en-US" dirty="0"/>
              <a:t>Dr Chris Dolan (funded by Plan, Refugee Law Project, War Child)</a:t>
            </a:r>
          </a:p>
          <a:p>
            <a:r>
              <a:rPr lang="en-GB" altLang="en-US" dirty="0"/>
              <a:t>http://www.plan-uk.org/assets/Documents/pdf/26374/Into-the-Mainstream  </a:t>
            </a:r>
          </a:p>
          <a:p>
            <a:endParaRPr lang="en-GB" altLang="en-US" dirty="0"/>
          </a:p>
          <a:p>
            <a:r>
              <a:rPr lang="en-GB" altLang="en-US" dirty="0"/>
              <a:t>This survey, relying on web-searches to locate the relevant penal codes or equivalent legislation, reviewed 189 codes.  Legislation for 4 countries could not be found.</a:t>
            </a:r>
          </a:p>
          <a:p>
            <a:r>
              <a:rPr lang="en-GB" altLang="en-US" dirty="0"/>
              <a:t>Legal regimes were placed in four categories, and combined with population statistics from the World Bank. This was combined with current characterisations of countries at conflict, sourced from the International Institute of Security Studies database. (Doan C and </a:t>
            </a:r>
            <a:r>
              <a:rPr lang="en-GB" altLang="en-US" dirty="0" err="1"/>
              <a:t>Luedke</a:t>
            </a:r>
            <a:r>
              <a:rPr lang="en-GB" altLang="en-US" dirty="0"/>
              <a:t> A, forthcoming)</a:t>
            </a:r>
          </a:p>
          <a:p>
            <a:endParaRPr lang="en-GB" alt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8ECC602C-B75B-4F23-8DDC-AFD424209C82}" type="slidenum">
              <a:rPr lang="en-US" altLang="en-US" smtClean="0"/>
              <a:pPr eaLnBrk="1" hangingPunct="1">
                <a:spcBef>
                  <a:spcPct val="0"/>
                </a:spcBef>
              </a:pPr>
              <a:t>22</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Impartiality – what do you see here?</a:t>
            </a:r>
          </a:p>
        </p:txBody>
      </p:sp>
      <p:sp>
        <p:nvSpPr>
          <p:cNvPr id="4" name="Slide Number Placeholder 3"/>
          <p:cNvSpPr>
            <a:spLocks noGrp="1"/>
          </p:cNvSpPr>
          <p:nvPr>
            <p:ph type="sldNum" sz="quarter" idx="10"/>
          </p:nvPr>
        </p:nvSpPr>
        <p:spPr/>
        <p:txBody>
          <a:bodyPr/>
          <a:lstStyle/>
          <a:p>
            <a:fld id="{CD5796BE-0BBA-4542-A612-0BBAC6A83059}" type="slidenum">
              <a:rPr lang="en-GB" smtClean="0"/>
              <a:t>23</a:t>
            </a:fld>
            <a:endParaRPr lang="en-GB"/>
          </a:p>
        </p:txBody>
      </p:sp>
    </p:spTree>
    <p:extLst>
      <p:ext uri="{BB962C8B-B14F-4D97-AF65-F5344CB8AC3E}">
        <p14:creationId xmlns:p14="http://schemas.microsoft.com/office/powerpoint/2010/main" val="2262080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know now we can analyse</a:t>
            </a:r>
            <a:r>
              <a:rPr lang="en-GB" baseline="0" dirty="0"/>
              <a:t> what already exist and here are some reasons why it is so important: </a:t>
            </a:r>
            <a:r>
              <a:rPr lang="en-GB" dirty="0"/>
              <a:t>These are some examples of WHY it</a:t>
            </a:r>
            <a:r>
              <a:rPr lang="en-GB" baseline="0" dirty="0"/>
              <a:t> matters to analyse WHAT ALREADY EXIST</a:t>
            </a:r>
          </a:p>
          <a:p>
            <a:r>
              <a:rPr lang="en-US" sz="1200" b="1" dirty="0">
                <a:solidFill>
                  <a:schemeClr val="tx1"/>
                </a:solidFill>
              </a:rPr>
              <a:t>Disasters and emergencies are not gender-neutral Neither are the </a:t>
            </a:r>
            <a:r>
              <a:rPr lang="en-US" sz="1200" b="1" dirty="0" err="1">
                <a:solidFill>
                  <a:schemeClr val="tx1"/>
                </a:solidFill>
              </a:rPr>
              <a:t>programmes</a:t>
            </a:r>
            <a:r>
              <a:rPr lang="en-US" sz="1200" b="1" dirty="0">
                <a:solidFill>
                  <a:schemeClr val="tx1"/>
                </a:solidFill>
              </a:rPr>
              <a:t> and services that aim to address them </a:t>
            </a:r>
          </a:p>
          <a:p>
            <a:endParaRPr lang="en-GB" baseline="0" dirty="0"/>
          </a:p>
          <a:p>
            <a:endParaRPr lang="en-GB" baseline="0" dirty="0"/>
          </a:p>
          <a:p>
            <a:r>
              <a:rPr lang="en-GB" baseline="0" dirty="0"/>
              <a:t>Evidence:</a:t>
            </a:r>
          </a:p>
          <a:p>
            <a:endParaRPr lang="en-GB" baseline="0" dirty="0"/>
          </a:p>
          <a:p>
            <a:r>
              <a:rPr lang="en-US" sz="1200" dirty="0">
                <a:solidFill>
                  <a:prstClr val="black"/>
                </a:solidFill>
                <a:latin typeface="Arial" panose="020B0604020202020204" pitchFamily="34" charset="0"/>
                <a:cs typeface="Arial" panose="020B0604020202020204" pitchFamily="34" charset="0"/>
              </a:rPr>
              <a:t>More than 70% of those that died in the 2004  Asia Tsunami were women</a:t>
            </a:r>
            <a:r>
              <a:rPr lang="en-US" sz="1200" baseline="0" dirty="0">
                <a:solidFill>
                  <a:prstClr val="black"/>
                </a:solidFill>
                <a:latin typeface="Arial" panose="020B0604020202020204" pitchFamily="34" charset="0"/>
                <a:cs typeface="Arial" panose="020B0604020202020204" pitchFamily="34" charset="0"/>
              </a:rPr>
              <a:t> (it was 80+% females in some areas affected by the Tsunami)</a:t>
            </a:r>
          </a:p>
          <a:p>
            <a:pPr marL="171450" indent="-17145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News Article:</a:t>
            </a:r>
            <a:r>
              <a:rPr lang="en-US" sz="1200" baseline="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http://www.theguardian.com/society/2005/mar/26/internationalaidanddevelopment.indianoceantsunamidecember2004</a:t>
            </a:r>
          </a:p>
          <a:p>
            <a:pPr marL="171450" indent="-17145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Oxfam Report: Women and the Tsunami</a:t>
            </a:r>
            <a:r>
              <a:rPr lang="en-US" sz="1200" baseline="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http://www.preventionweb.net/files/1502_bn050326tsunamiwomen.pdf</a:t>
            </a:r>
          </a:p>
          <a:p>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In three of the affected areas</a:t>
            </a:r>
            <a:r>
              <a:rPr lang="en-GB" sz="1200" dirty="0">
                <a:solidFill>
                  <a:srgbClr val="FF0000"/>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rPr>
              <a:t>of the 2011 Japan earthquake/ tsunami, 65% of casualties were over the age of 60 </a:t>
            </a:r>
          </a:p>
          <a:p>
            <a:endParaRPr lang="en-GB" baseline="0" dirty="0"/>
          </a:p>
          <a:p>
            <a:r>
              <a:rPr lang="en-GB" dirty="0"/>
              <a:t>Cyclone </a:t>
            </a:r>
            <a:r>
              <a:rPr lang="en-GB" dirty="0" err="1"/>
              <a:t>Nargis</a:t>
            </a:r>
            <a:r>
              <a:rPr lang="en-GB" dirty="0"/>
              <a:t>,</a:t>
            </a:r>
            <a:r>
              <a:rPr lang="en-GB" baseline="0" dirty="0"/>
              <a:t> 2008, World Bank http://siteresources.worldbank.org/INTEAPREGTOPSOCDEV/Resources/12680GNEAPDisaster.pdf</a:t>
            </a:r>
          </a:p>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24</a:t>
            </a:fld>
            <a:endParaRPr lang="en-GB"/>
          </a:p>
        </p:txBody>
      </p:sp>
    </p:spTree>
    <p:extLst>
      <p:ext uri="{BB962C8B-B14F-4D97-AF65-F5344CB8AC3E}">
        <p14:creationId xmlns:p14="http://schemas.microsoft.com/office/powerpoint/2010/main" val="2845754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796BE-0BBA-4542-A612-0BBAC6A83059}" type="slidenum">
              <a:rPr lang="en-GB" smtClean="0"/>
              <a:t>25</a:t>
            </a:fld>
            <a:endParaRPr lang="en-GB"/>
          </a:p>
        </p:txBody>
      </p:sp>
    </p:spTree>
    <p:extLst>
      <p:ext uri="{BB962C8B-B14F-4D97-AF65-F5344CB8AC3E}">
        <p14:creationId xmlns:p14="http://schemas.microsoft.com/office/powerpoint/2010/main" val="1275031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82EA-398D-4570-BCB1-3DA6D2A32D7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8490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DFID standards of SADD but we can also adjust to meet our own programmatic needs</a:t>
            </a:r>
          </a:p>
          <a:p>
            <a:r>
              <a:rPr lang="en-US" dirty="0"/>
              <a:t>Must be supplemented</a:t>
            </a:r>
            <a:r>
              <a:rPr lang="en-US" baseline="0" dirty="0"/>
              <a:t> with additional questions e.g. understanding the needs of adolescents</a:t>
            </a:r>
            <a:endParaRPr lang="en-US" dirty="0"/>
          </a:p>
        </p:txBody>
      </p:sp>
      <p:sp>
        <p:nvSpPr>
          <p:cNvPr id="4" name="Slide Number Placeholder 3"/>
          <p:cNvSpPr>
            <a:spLocks noGrp="1"/>
          </p:cNvSpPr>
          <p:nvPr>
            <p:ph type="sldNum" sz="quarter" idx="10"/>
          </p:nvPr>
        </p:nvSpPr>
        <p:spPr/>
        <p:txBody>
          <a:bodyPr/>
          <a:lstStyle/>
          <a:p>
            <a:fld id="{CD5796BE-0BBA-4542-A612-0BBAC6A83059}" type="slidenum">
              <a:rPr lang="en-GB" smtClean="0"/>
              <a:t>27</a:t>
            </a:fld>
            <a:endParaRPr lang="en-GB"/>
          </a:p>
        </p:txBody>
      </p:sp>
    </p:spTree>
    <p:extLst>
      <p:ext uri="{BB962C8B-B14F-4D97-AF65-F5344CB8AC3E}">
        <p14:creationId xmlns:p14="http://schemas.microsoft.com/office/powerpoint/2010/main" val="3647264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kern="1200" dirty="0">
                <a:solidFill>
                  <a:schemeClr val="tx1"/>
                </a:solidFill>
                <a:effectLst/>
                <a:latin typeface="+mn-lt"/>
                <a:ea typeface="+mn-ea"/>
                <a:cs typeface="+mn-cs"/>
              </a:rPr>
              <a:t>This film shows how important it is to be:</a:t>
            </a:r>
          </a:p>
          <a:p>
            <a:pPr marL="171450" indent="-171450">
              <a:buFontTx/>
              <a:buChar char="-"/>
            </a:pPr>
            <a:r>
              <a:rPr lang="en-GB" sz="1200" u="none" kern="1200" baseline="0" dirty="0">
                <a:solidFill>
                  <a:schemeClr val="tx1"/>
                </a:solidFill>
                <a:effectLst/>
                <a:latin typeface="+mn-lt"/>
                <a:ea typeface="+mn-ea"/>
                <a:cs typeface="+mn-cs"/>
              </a:rPr>
              <a:t>Inclusive in our teams</a:t>
            </a:r>
          </a:p>
          <a:p>
            <a:pPr marL="171450" indent="-171450">
              <a:buFontTx/>
              <a:buChar char="-"/>
            </a:pPr>
            <a:r>
              <a:rPr lang="en-GB" sz="1200" u="none" kern="1200" baseline="0" dirty="0">
                <a:solidFill>
                  <a:schemeClr val="tx1"/>
                </a:solidFill>
                <a:effectLst/>
                <a:latin typeface="+mn-lt"/>
                <a:ea typeface="+mn-ea"/>
                <a:cs typeface="+mn-cs"/>
              </a:rPr>
              <a:t>Consider local knowledge, vulnerability and who is missing out</a:t>
            </a:r>
          </a:p>
          <a:p>
            <a:pPr marL="171450" indent="-171450">
              <a:buFontTx/>
              <a:buChar char="-"/>
            </a:pPr>
            <a:r>
              <a:rPr lang="en-GB" sz="1200" u="none" kern="1200" baseline="0" dirty="0">
                <a:solidFill>
                  <a:schemeClr val="tx1"/>
                </a:solidFill>
                <a:effectLst/>
                <a:latin typeface="+mn-lt"/>
                <a:ea typeface="+mn-ea"/>
                <a:cs typeface="+mn-cs"/>
              </a:rPr>
              <a:t>Use simple measures such as wrist bands, and outreach to deliver aid to the most vulnerable</a:t>
            </a:r>
          </a:p>
          <a:p>
            <a:pPr marL="171450" indent="-171450">
              <a:buFontTx/>
              <a:buChar char="-"/>
            </a:pPr>
            <a:endParaRPr lang="en-GB" sz="1200" u="none" kern="1200" baseline="0" dirty="0">
              <a:solidFill>
                <a:schemeClr val="tx1"/>
              </a:solidFill>
              <a:effectLst/>
              <a:latin typeface="+mn-lt"/>
              <a:ea typeface="+mn-ea"/>
              <a:cs typeface="+mn-cs"/>
            </a:endParaRPr>
          </a:p>
          <a:p>
            <a:pPr marL="171450" indent="-171450">
              <a:buFontTx/>
              <a:buChar char="-"/>
            </a:pPr>
            <a:endParaRPr lang="en-GB" sz="1200" u="none" kern="1200" baseline="0" dirty="0">
              <a:solidFill>
                <a:schemeClr val="tx1"/>
              </a:solidFill>
              <a:effectLst/>
              <a:latin typeface="+mn-lt"/>
              <a:ea typeface="+mn-ea"/>
              <a:cs typeface="+mn-cs"/>
            </a:endParaRPr>
          </a:p>
          <a:p>
            <a:r>
              <a:rPr lang="en-GB" sz="1200" b="1" kern="1200" dirty="0">
                <a:solidFill>
                  <a:srgbClr val="FF0000"/>
                </a:solidFill>
                <a:latin typeface="+mn-lt"/>
                <a:ea typeface="+mn-ea"/>
                <a:cs typeface="+mn-cs"/>
              </a:rPr>
              <a:t>Tabasco floods (2007, Mexico): h</a:t>
            </a:r>
            <a:r>
              <a:rPr lang="en-GB" sz="1200" u="sng" kern="1200" dirty="0">
                <a:solidFill>
                  <a:schemeClr val="tx1"/>
                </a:solidFill>
                <a:latin typeface="+mn-lt"/>
                <a:ea typeface="+mn-ea"/>
                <a:cs typeface="+mn-cs"/>
                <a:hlinkClick r:id="rId3"/>
              </a:rPr>
              <a:t>ttps://www.youtube.com/watch?v=3d-Yu8Dh1LY</a:t>
            </a:r>
            <a:endParaRPr lang="en-GB" sz="1200" u="sng" kern="1200" dirty="0">
              <a:solidFill>
                <a:schemeClr val="tx1"/>
              </a:solidFill>
              <a:latin typeface="+mn-lt"/>
              <a:ea typeface="+mn-ea"/>
              <a:cs typeface="+mn-cs"/>
            </a:endParaRPr>
          </a:p>
          <a:p>
            <a:endParaRPr lang="en-GB" sz="1200" b="1" kern="1200" dirty="0">
              <a:solidFill>
                <a:srgbClr val="FF0000"/>
              </a:solidFill>
              <a:latin typeface="+mn-lt"/>
              <a:ea typeface="+mn-ea"/>
              <a:cs typeface="+mn-cs"/>
            </a:endParaRPr>
          </a:p>
          <a:p>
            <a:pPr marL="0" indent="0">
              <a:buFontTx/>
              <a:buNone/>
            </a:pPr>
            <a:endParaRPr lang="en-GB" sz="1200" u="non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5796BE-0BBA-4542-A612-0BBAC6A83059}" type="slidenum">
              <a:rPr lang="en-GB" smtClean="0"/>
              <a:t>29</a:t>
            </a:fld>
            <a:endParaRPr lang="en-GB"/>
          </a:p>
        </p:txBody>
      </p:sp>
    </p:spTree>
    <p:extLst>
      <p:ext uri="{BB962C8B-B14F-4D97-AF65-F5344CB8AC3E}">
        <p14:creationId xmlns:p14="http://schemas.microsoft.com/office/powerpoint/2010/main" val="1521706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82EA-398D-4570-BCB1-3DA6D2A32D7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509613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5796BE-0BBA-4542-A612-0BBAC6A83059}" type="slidenum">
              <a:rPr lang="en-GB" smtClean="0"/>
              <a:t>35</a:t>
            </a:fld>
            <a:endParaRPr lang="en-GB"/>
          </a:p>
        </p:txBody>
      </p:sp>
    </p:spTree>
    <p:extLst>
      <p:ext uri="{BB962C8B-B14F-4D97-AF65-F5344CB8AC3E}">
        <p14:creationId xmlns:p14="http://schemas.microsoft.com/office/powerpoint/2010/main" val="1866565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796BE-0BBA-4542-A612-0BBAC6A83059}" type="slidenum">
              <a:rPr lang="en-GB" smtClean="0"/>
              <a:t>37</a:t>
            </a:fld>
            <a:endParaRPr lang="en-GB"/>
          </a:p>
        </p:txBody>
      </p:sp>
    </p:spTree>
    <p:extLst>
      <p:ext uri="{BB962C8B-B14F-4D97-AF65-F5344CB8AC3E}">
        <p14:creationId xmlns:p14="http://schemas.microsoft.com/office/powerpoint/2010/main" val="3523622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363D4-107C-42EC-B63C-CAA84C773354}" type="slidenum">
              <a:rPr lang="en-US" smtClean="0"/>
              <a:t>38</a:t>
            </a:fld>
            <a:endParaRPr lang="en-US"/>
          </a:p>
        </p:txBody>
      </p:sp>
    </p:spTree>
    <p:extLst>
      <p:ext uri="{BB962C8B-B14F-4D97-AF65-F5344CB8AC3E}">
        <p14:creationId xmlns:p14="http://schemas.microsoft.com/office/powerpoint/2010/main" val="282145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CD5796BE-0BBA-4542-A612-0BBAC6A83059}" type="slidenum">
              <a:rPr lang="en-GB" smtClean="0"/>
              <a:t>39</a:t>
            </a:fld>
            <a:endParaRPr lang="en-GB"/>
          </a:p>
        </p:txBody>
      </p:sp>
    </p:spTree>
    <p:extLst>
      <p:ext uri="{BB962C8B-B14F-4D97-AF65-F5344CB8AC3E}">
        <p14:creationId xmlns:p14="http://schemas.microsoft.com/office/powerpoint/2010/main" val="1906087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CD5796BE-0BBA-4542-A612-0BBAC6A83059}" type="slidenum">
              <a:rPr lang="en-GB" smtClean="0"/>
              <a:t>41</a:t>
            </a:fld>
            <a:endParaRPr lang="en-GB"/>
          </a:p>
        </p:txBody>
      </p:sp>
    </p:spTree>
    <p:extLst>
      <p:ext uri="{BB962C8B-B14F-4D97-AF65-F5344CB8AC3E}">
        <p14:creationId xmlns:p14="http://schemas.microsoft.com/office/powerpoint/2010/main" val="799878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796BE-0BBA-4542-A612-0BBAC6A83059}" type="slidenum">
              <a:rPr lang="en-GB" smtClean="0"/>
              <a:t>43</a:t>
            </a:fld>
            <a:endParaRPr lang="en-GB"/>
          </a:p>
        </p:txBody>
      </p:sp>
    </p:spTree>
    <p:extLst>
      <p:ext uri="{BB962C8B-B14F-4D97-AF65-F5344CB8AC3E}">
        <p14:creationId xmlns:p14="http://schemas.microsoft.com/office/powerpoint/2010/main" val="253317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5796BE-0BBA-4542-A612-0BBAC6A83059}" type="slidenum">
              <a:rPr lang="en-GB" smtClean="0"/>
              <a:t>44</a:t>
            </a:fld>
            <a:endParaRPr lang="en-GB"/>
          </a:p>
        </p:txBody>
      </p:sp>
    </p:spTree>
    <p:extLst>
      <p:ext uri="{BB962C8B-B14F-4D97-AF65-F5344CB8AC3E}">
        <p14:creationId xmlns:p14="http://schemas.microsoft.com/office/powerpoint/2010/main" val="1162997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Male and female – binary opposites</a:t>
            </a:r>
          </a:p>
          <a:p>
            <a:r>
              <a:rPr lang="en-GB" dirty="0"/>
              <a:t>Masculine and feminine – degrees of masculinity and femininity</a:t>
            </a:r>
            <a:r>
              <a:rPr lang="en-GB" baseline="0" dirty="0"/>
              <a:t> set against a bar set by society. </a:t>
            </a:r>
          </a:p>
          <a:p>
            <a:r>
              <a:rPr lang="en-GB" baseline="0" dirty="0"/>
              <a:t>Feminine – girly-girl, princess, tomboy, butch, androgynous, bitch, whore, </a:t>
            </a:r>
            <a:r>
              <a:rPr lang="en-GB" baseline="0" dirty="0" err="1"/>
              <a:t>madonna</a:t>
            </a:r>
            <a:endParaRPr lang="en-GB" baseline="0" dirty="0"/>
          </a:p>
          <a:p>
            <a:r>
              <a:rPr lang="en-GB" baseline="0" dirty="0"/>
              <a:t>Masculine – hyper masculine, ‘a bit of a woman’, ‘a girl’s blouse’, ‘feminine’</a:t>
            </a:r>
          </a:p>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6</a:t>
            </a:fld>
            <a:endParaRPr lang="en-GB"/>
          </a:p>
        </p:txBody>
      </p:sp>
    </p:spTree>
    <p:extLst>
      <p:ext uri="{BB962C8B-B14F-4D97-AF65-F5344CB8AC3E}">
        <p14:creationId xmlns:p14="http://schemas.microsoft.com/office/powerpoint/2010/main" val="316384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47</a:t>
            </a:fld>
            <a:endParaRPr lang="en-GB"/>
          </a:p>
        </p:txBody>
      </p:sp>
    </p:spTree>
    <p:extLst>
      <p:ext uri="{BB962C8B-B14F-4D97-AF65-F5344CB8AC3E}">
        <p14:creationId xmlns:p14="http://schemas.microsoft.com/office/powerpoint/2010/main" val="3567089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•1893 New Zealand</a:t>
            </a:r>
          </a:p>
          <a:p>
            <a:r>
              <a:rPr lang="en-GB" dirty="0"/>
              <a:t>•1902 Australia</a:t>
            </a:r>
            <a:r>
              <a:rPr lang="en-GB" baseline="0" dirty="0"/>
              <a:t> - Australian women, with the exception of aboriginal women. Aborigines, male and female, did not have the right to vote until 1962.</a:t>
            </a:r>
          </a:p>
          <a:p>
            <a:r>
              <a:rPr lang="en-GB" dirty="0"/>
              <a:t>•1906 Finland</a:t>
            </a:r>
          </a:p>
          <a:p>
            <a:r>
              <a:rPr lang="en-GB" dirty="0"/>
              <a:t>•1913 Norway</a:t>
            </a:r>
          </a:p>
          <a:p>
            <a:r>
              <a:rPr lang="en-GB" dirty="0"/>
              <a:t>•1915 Denmark</a:t>
            </a:r>
          </a:p>
          <a:p>
            <a:r>
              <a:rPr lang="en-GB" dirty="0"/>
              <a:t>•1917 Canada</a:t>
            </a:r>
            <a:r>
              <a:rPr lang="en-GB" baseline="0" dirty="0"/>
              <a:t> - Canadian women, except Canadian Indian women, won the vote in 1917. Canadian Indians, male and female, did not win the vote until 1960.</a:t>
            </a:r>
            <a:endParaRPr lang="en-GB" dirty="0"/>
          </a:p>
          <a:p>
            <a:r>
              <a:rPr lang="en-GB" dirty="0"/>
              <a:t>•1918 Austria, Germany, Poland, Russia</a:t>
            </a:r>
          </a:p>
          <a:p>
            <a:r>
              <a:rPr lang="en-GB" dirty="0"/>
              <a:t>•1919 Netherlands</a:t>
            </a:r>
          </a:p>
          <a:p>
            <a:r>
              <a:rPr lang="en-GB" dirty="0"/>
              <a:t>•1920 United States</a:t>
            </a:r>
          </a:p>
          <a:p>
            <a:r>
              <a:rPr lang="en-GB" dirty="0"/>
              <a:t>•1921 Sweden</a:t>
            </a:r>
          </a:p>
          <a:p>
            <a:r>
              <a:rPr lang="en-GB" dirty="0"/>
              <a:t>•1928 Britain, Ireland</a:t>
            </a:r>
          </a:p>
          <a:p>
            <a:r>
              <a:rPr lang="en-GB" dirty="0"/>
              <a:t>•1931 Spain</a:t>
            </a:r>
          </a:p>
          <a:p>
            <a:r>
              <a:rPr lang="en-GB" dirty="0"/>
              <a:t>•1934 Turkey</a:t>
            </a:r>
          </a:p>
          <a:p>
            <a:r>
              <a:rPr lang="en-GB" dirty="0"/>
              <a:t>•1944 France</a:t>
            </a:r>
          </a:p>
          <a:p>
            <a:r>
              <a:rPr lang="en-GB" dirty="0"/>
              <a:t>•1945 Italy</a:t>
            </a:r>
          </a:p>
          <a:p>
            <a:r>
              <a:rPr lang="en-GB" dirty="0"/>
              <a:t>•1947 Argentina, Japan, Mexico, Pakistan</a:t>
            </a:r>
          </a:p>
          <a:p>
            <a:r>
              <a:rPr lang="en-GB" dirty="0"/>
              <a:t>•1949 China</a:t>
            </a:r>
          </a:p>
          <a:p>
            <a:r>
              <a:rPr lang="en-GB" dirty="0"/>
              <a:t>•1950 India</a:t>
            </a:r>
          </a:p>
          <a:p>
            <a:r>
              <a:rPr lang="en-GB" dirty="0"/>
              <a:t>•1954 Colombia</a:t>
            </a:r>
          </a:p>
          <a:p>
            <a:r>
              <a:rPr lang="en-GB" dirty="0"/>
              <a:t>•1957 Malaysia, Zimbabwe</a:t>
            </a:r>
          </a:p>
          <a:p>
            <a:r>
              <a:rPr lang="en-GB" dirty="0"/>
              <a:t>•1962 Algeria</a:t>
            </a:r>
          </a:p>
          <a:p>
            <a:r>
              <a:rPr lang="en-GB" dirty="0"/>
              <a:t>•1963 Iran, Morocco</a:t>
            </a:r>
          </a:p>
          <a:p>
            <a:r>
              <a:rPr lang="en-GB" dirty="0"/>
              <a:t>•1964 Libya</a:t>
            </a:r>
          </a:p>
          <a:p>
            <a:r>
              <a:rPr lang="en-GB" dirty="0"/>
              <a:t>•1967 Ecuador</a:t>
            </a:r>
          </a:p>
          <a:p>
            <a:r>
              <a:rPr lang="en-GB" dirty="0"/>
              <a:t>•1971 Switzerland</a:t>
            </a:r>
          </a:p>
          <a:p>
            <a:r>
              <a:rPr lang="en-GB" dirty="0"/>
              <a:t>•1972 Bangladesh</a:t>
            </a:r>
          </a:p>
          <a:p>
            <a:r>
              <a:rPr lang="en-GB" dirty="0"/>
              <a:t>•1974 Jordan</a:t>
            </a:r>
          </a:p>
          <a:p>
            <a:r>
              <a:rPr lang="en-GB" dirty="0"/>
              <a:t>•1976 Portugal</a:t>
            </a:r>
          </a:p>
          <a:p>
            <a:r>
              <a:rPr lang="en-GB" dirty="0"/>
              <a:t>•1989 Namibia</a:t>
            </a:r>
          </a:p>
          <a:p>
            <a:r>
              <a:rPr lang="en-GB" dirty="0"/>
              <a:t>•1990 Western Samoa</a:t>
            </a:r>
          </a:p>
          <a:p>
            <a:r>
              <a:rPr lang="en-GB" dirty="0"/>
              <a:t>•1993 Kazakhstan, Moldova</a:t>
            </a:r>
          </a:p>
          <a:p>
            <a:r>
              <a:rPr lang="en-GB" dirty="0"/>
              <a:t>•1994 South Africa</a:t>
            </a:r>
          </a:p>
          <a:p>
            <a:r>
              <a:rPr lang="en-GB" dirty="0"/>
              <a:t>•2005 Kuwait</a:t>
            </a:r>
          </a:p>
          <a:p>
            <a:r>
              <a:rPr lang="en-GB" dirty="0"/>
              <a:t>•2006 United Arab Emirates</a:t>
            </a:r>
          </a:p>
          <a:p>
            <a:r>
              <a:rPr lang="en-GB" dirty="0"/>
              <a:t>•2011 Saudi Arabia – but can’t vote until 2015</a:t>
            </a:r>
          </a:p>
        </p:txBody>
      </p:sp>
      <p:sp>
        <p:nvSpPr>
          <p:cNvPr id="4" name="Slide Number Placeholder 3"/>
          <p:cNvSpPr>
            <a:spLocks noGrp="1"/>
          </p:cNvSpPr>
          <p:nvPr>
            <p:ph type="sldNum" sz="quarter" idx="10"/>
          </p:nvPr>
        </p:nvSpPr>
        <p:spPr/>
        <p:txBody>
          <a:bodyPr/>
          <a:lstStyle/>
          <a:p>
            <a:fld id="{CD5796BE-0BBA-4542-A612-0BBAC6A83059}" type="slidenum">
              <a:rPr lang="en-GB" smtClean="0"/>
              <a:t>7</a:t>
            </a:fld>
            <a:endParaRPr lang="en-GB"/>
          </a:p>
        </p:txBody>
      </p:sp>
    </p:spTree>
    <p:extLst>
      <p:ext uri="{BB962C8B-B14F-4D97-AF65-F5344CB8AC3E}">
        <p14:creationId xmlns:p14="http://schemas.microsoft.com/office/powerpoint/2010/main" val="3370502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prstClr val="black"/>
              </a:solidFill>
              <a:latin typeface="Arial" panose="020B0604020202020204" pitchFamily="34" charset="0"/>
              <a:cs typeface="Arial" panose="020B0604020202020204" pitchFamily="34" charset="0"/>
            </a:endParaRPr>
          </a:p>
          <a:p>
            <a:r>
              <a:rPr lang="en-US" sz="1200" dirty="0">
                <a:solidFill>
                  <a:prstClr val="black"/>
                </a:solidFill>
                <a:latin typeface="Arial" panose="020B0604020202020204" pitchFamily="34" charset="0"/>
                <a:cs typeface="Arial" panose="020B0604020202020204" pitchFamily="34" charset="0"/>
              </a:rPr>
              <a:t>Gender provides us with an analytica</a:t>
            </a:r>
            <a:r>
              <a:rPr lang="en-US" sz="1200" baseline="0" dirty="0">
                <a:solidFill>
                  <a:prstClr val="black"/>
                </a:solidFill>
                <a:latin typeface="Arial" panose="020B0604020202020204" pitchFamily="34" charset="0"/>
                <a:cs typeface="Arial" panose="020B0604020202020204" pitchFamily="34" charset="0"/>
              </a:rPr>
              <a:t>l framework to understand better the needs and capacities of all groups in a community and ensure these are addressed</a:t>
            </a:r>
            <a:endParaRPr lang="en-US" sz="1200" dirty="0">
              <a:solidFill>
                <a:prstClr val="black"/>
              </a:solidFill>
              <a:latin typeface="Arial" panose="020B0604020202020204" pitchFamily="34" charset="0"/>
              <a:cs typeface="Arial" panose="020B0604020202020204" pitchFamily="34" charset="0"/>
            </a:endParaRPr>
          </a:p>
          <a:p>
            <a:endParaRPr lang="en-US" sz="1200" dirty="0">
              <a:solidFill>
                <a:prstClr val="black"/>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5796BE-0BBA-4542-A612-0BBAC6A83059}" type="slidenum">
              <a:rPr lang="en-GB" smtClean="0"/>
              <a:t>8</a:t>
            </a:fld>
            <a:endParaRPr lang="en-GB"/>
          </a:p>
        </p:txBody>
      </p:sp>
    </p:spTree>
    <p:extLst>
      <p:ext uri="{BB962C8B-B14F-4D97-AF65-F5344CB8AC3E}">
        <p14:creationId xmlns:p14="http://schemas.microsoft.com/office/powerpoint/2010/main" val="107080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796BE-0BBA-4542-A612-0BBAC6A83059}" type="slidenum">
              <a:rPr lang="en-GB" smtClean="0"/>
              <a:t>9</a:t>
            </a:fld>
            <a:endParaRPr lang="en-GB"/>
          </a:p>
        </p:txBody>
      </p:sp>
    </p:spTree>
    <p:extLst>
      <p:ext uri="{BB962C8B-B14F-4D97-AF65-F5344CB8AC3E}">
        <p14:creationId xmlns:p14="http://schemas.microsoft.com/office/powerpoint/2010/main" val="689411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latin typeface="Arial" pitchFamily="34" charset="0"/>
                <a:cs typeface="Arial" pitchFamily="34" charset="0"/>
              </a:rPr>
              <a:t>Welcome!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7E77394E-1343-436A-B7C5-C2231829A13E}" type="slidenum">
              <a:rPr lang="en-US" altLang="en-US" smtClean="0"/>
              <a:pPr eaLnBrk="1" hangingPunct="1">
                <a:spcBef>
                  <a:spcPct val="0"/>
                </a:spcBef>
              </a:pPr>
              <a:t>14</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solidFill>
                  <a:srgbClr val="000000"/>
                </a:solidFill>
              </a:rPr>
              <a:t>World’s Age Structure 2015</a:t>
            </a:r>
          </a:p>
          <a:p>
            <a:r>
              <a:rPr lang="en-GB" altLang="en-US" dirty="0">
                <a:solidFill>
                  <a:srgbClr val="000000"/>
                </a:solidFill>
              </a:rPr>
              <a:t>0-14 years: 25.79% (male 956,360,171/female 893,629,520)</a:t>
            </a:r>
          </a:p>
          <a:p>
            <a:r>
              <a:rPr lang="en-GB" altLang="en-US" dirty="0">
                <a:solidFill>
                  <a:srgbClr val="000000"/>
                </a:solidFill>
              </a:rPr>
              <a:t>15-24 years: 16.61% (male 613,806,639/female 577,904,561)</a:t>
            </a:r>
          </a:p>
          <a:p>
            <a:r>
              <a:rPr lang="en-GB" altLang="en-US" dirty="0">
                <a:solidFill>
                  <a:srgbClr val="000000"/>
                </a:solidFill>
              </a:rPr>
              <a:t>25-54 years: 40.78% (male 1,478,739,525/female 1,447,244,791)</a:t>
            </a:r>
          </a:p>
          <a:p>
            <a:r>
              <a:rPr lang="en-GB" altLang="en-US" dirty="0">
                <a:solidFill>
                  <a:srgbClr val="000000"/>
                </a:solidFill>
              </a:rPr>
              <a:t>55-64 years: 8.51% (male 298,092,946/female 312,206,795)</a:t>
            </a:r>
          </a:p>
          <a:p>
            <a:r>
              <a:rPr lang="en-GB" altLang="en-US" dirty="0">
                <a:solidFill>
                  <a:srgbClr val="000000"/>
                </a:solidFill>
              </a:rPr>
              <a:t>65 years and over: 8.32% (male 265,453,689/female 331,172,947) (2014 est.)</a:t>
            </a:r>
          </a:p>
          <a:p>
            <a:r>
              <a:rPr lang="en-GB" altLang="en-US" b="1" dirty="0">
                <a:solidFill>
                  <a:srgbClr val="000000"/>
                </a:solidFill>
              </a:rPr>
              <a:t>Source: </a:t>
            </a:r>
            <a:r>
              <a:rPr lang="en-GB" altLang="en-US" dirty="0">
                <a:solidFill>
                  <a:srgbClr val="000000"/>
                </a:solidFill>
              </a:rPr>
              <a:t>CIA https://www.cia.gov/library/publications/resources/the-world-factbook/geos/xx.html</a:t>
            </a:r>
          </a:p>
          <a:p>
            <a:endParaRPr lang="en-GB" altLang="en-US" dirty="0">
              <a:solidFill>
                <a:srgbClr val="000000"/>
              </a:solidFill>
            </a:endParaRPr>
          </a:p>
          <a:p>
            <a:r>
              <a:rPr lang="en-GB" altLang="en-US" dirty="0">
                <a:latin typeface="Arial" pitchFamily="34" charset="0"/>
              </a:rPr>
              <a:t>There are some 33 million international migrants under the age of 20, who represent around 16 per cent of the total </a:t>
            </a:r>
          </a:p>
          <a:p>
            <a:r>
              <a:rPr lang="en-GB" altLang="en-US" dirty="0">
                <a:latin typeface="Arial" pitchFamily="34" charset="0"/>
              </a:rPr>
              <a:t>migrant population (232 million)</a:t>
            </a:r>
          </a:p>
          <a:p>
            <a:r>
              <a:rPr lang="en-GB" altLang="en-US" b="1" dirty="0">
                <a:latin typeface="Arial" pitchFamily="34" charset="0"/>
              </a:rPr>
              <a:t>Source: </a:t>
            </a:r>
            <a:r>
              <a:rPr lang="en-GB" altLang="en-US" dirty="0">
                <a:latin typeface="Arial" pitchFamily="34" charset="0"/>
              </a:rPr>
              <a:t>UNICEF 2013 http://www.unicef.org/socialpolicy/files/Population_Dynamics_and_Migration%281%29.pdf</a:t>
            </a:r>
          </a:p>
          <a:p>
            <a:endParaRPr lang="en-GB" altLang="en-US" dirty="0">
              <a:solidFill>
                <a:srgbClr val="000000"/>
              </a:solidFill>
            </a:endParaRPr>
          </a:p>
          <a:p>
            <a:endParaRPr lang="en-GB" altLang="en-US" dirty="0">
              <a:solidFill>
                <a:srgbClr val="000000"/>
              </a:solidFill>
            </a:endParaRPr>
          </a:p>
          <a:p>
            <a:endParaRPr lang="en-GB" alt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FA9E08C5-1E07-4AEF-AAF8-BE3F78D9E108}" type="slidenum">
              <a:rPr lang="en-US" altLang="en-US" smtClean="0"/>
              <a:pPr eaLnBrk="1" hangingPunct="1">
                <a:spcBef>
                  <a:spcPct val="0"/>
                </a:spcBef>
              </a:pPr>
              <a:t>15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124744"/>
            <a:ext cx="8839200" cy="5616624"/>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990600" y="3886200"/>
            <a:ext cx="7239000" cy="2135088"/>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Image 9" descr="IFRC-Logo-RGB-Tagline-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126" t="1905" b="-2"/>
          <a:stretch/>
        </p:blipFill>
        <p:spPr>
          <a:xfrm>
            <a:off x="222334" y="0"/>
            <a:ext cx="3845610" cy="107041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4431983"/>
            </a:xfrm>
            <a:prstGeom prst="rect">
              <a:avLst/>
            </a:prstGeom>
            <a:noFill/>
          </p:spPr>
          <p:txBody>
            <a:bodyPr lIns="0" tIns="0" rIns="0" bIns="0">
              <a:spAutoFit/>
            </a:bodyPr>
            <a:lstStyle/>
            <a:p>
              <a:pPr fontAlgn="auto">
                <a:spcBef>
                  <a:spcPts val="0"/>
                </a:spcBef>
                <a:spcAft>
                  <a:spcPts val="0"/>
                </a:spcAft>
                <a:defRPr/>
              </a:pPr>
              <a:r>
                <a:rPr lang="en-US" sz="1600" b="1" baseline="0" dirty="0">
                  <a:solidFill>
                    <a:schemeClr val="bg1"/>
                  </a:solidFill>
                  <a:latin typeface="Arial" pitchFamily="34" charset="0"/>
                  <a:cs typeface="Arial" pitchFamily="34" charset="0"/>
                </a:rPr>
                <a:t>FOR FURTHER INFORMATION ON GENDER, DIVERSITY AND GBV IN EMERGENCIES, PLEASE CONTACT:</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IFRC Programme and Policy Support</a:t>
              </a:r>
            </a:p>
            <a:p>
              <a:pPr fontAlgn="auto">
                <a:spcBef>
                  <a:spcPts val="0"/>
                </a:spcBef>
                <a:spcAft>
                  <a:spcPts val="0"/>
                </a:spcAft>
                <a:defRPr/>
              </a:pPr>
              <a:r>
                <a:rPr lang="en-US" sz="1600" baseline="0" dirty="0">
                  <a:solidFill>
                    <a:schemeClr val="bg1"/>
                  </a:solidFill>
                  <a:latin typeface="Arial" pitchFamily="34" charset="0"/>
                  <a:cs typeface="Arial" pitchFamily="34" charset="0"/>
                </a:rPr>
                <a:t>Siobhán Foran, Senior Officer, Gender &amp; Diversity</a:t>
              </a:r>
              <a:br>
                <a:rPr lang="en-US" sz="1600"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TEL. : +41 022 730 4687</a:t>
              </a:r>
            </a:p>
            <a:p>
              <a:pPr fontAlgn="auto">
                <a:spcBef>
                  <a:spcPts val="0"/>
                </a:spcBef>
                <a:spcAft>
                  <a:spcPts val="0"/>
                </a:spcAft>
                <a:defRPr/>
              </a:pPr>
              <a:r>
                <a:rPr lang="en-US" sz="1600" b="1" baseline="0" dirty="0">
                  <a:solidFill>
                    <a:schemeClr val="bg1"/>
                  </a:solidFill>
                  <a:latin typeface="Arial" pitchFamily="34" charset="0"/>
                  <a:cs typeface="Arial" pitchFamily="34" charset="0"/>
                </a:rPr>
                <a:t>EMAIL: siobhan.foran@ifrc.org</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THIS PRESENTATION IS PUBLISHED BY</a:t>
              </a:r>
            </a:p>
            <a:p>
              <a:pPr fontAlgn="auto">
                <a:spcBef>
                  <a:spcPts val="0"/>
                </a:spcBef>
                <a:spcAft>
                  <a:spcPts val="0"/>
                </a:spcAft>
                <a:defRPr/>
              </a:pPr>
              <a:r>
                <a:rPr lang="en-US" sz="1600" b="1" baseline="0" dirty="0">
                  <a:solidFill>
                    <a:schemeClr val="bg1"/>
                  </a:solidFill>
                  <a:latin typeface="Arial" pitchFamily="34" charset="0"/>
                  <a:cs typeface="Arial" pitchFamily="34" charset="0"/>
                </a:rPr>
                <a:t>INTERNATIONAL FEDERATION OF </a:t>
              </a:r>
              <a:br>
                <a:rPr lang="en-US" sz="1600" b="1"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1600" b="1" baseline="0" dirty="0">
                  <a:solidFill>
                    <a:schemeClr val="bg1"/>
                  </a:solidFill>
                  <a:latin typeface="Arial" pitchFamily="34" charset="0"/>
                  <a:cs typeface="Arial" pitchFamily="34" charset="0"/>
                </a:rPr>
                <a:t>P.O. BOX 303</a:t>
              </a:r>
            </a:p>
            <a:p>
              <a:pPr fontAlgn="auto">
                <a:spcBef>
                  <a:spcPts val="0"/>
                </a:spcBef>
                <a:spcAft>
                  <a:spcPts val="0"/>
                </a:spcAft>
                <a:defRPr/>
              </a:pPr>
              <a:r>
                <a:rPr lang="en-US" sz="1600" b="1" baseline="0" dirty="0">
                  <a:solidFill>
                    <a:schemeClr val="bg1"/>
                  </a:solidFill>
                  <a:latin typeface="Arial" pitchFamily="34" charset="0"/>
                  <a:cs typeface="Arial" pitchFamily="34" charset="0"/>
                </a:rPr>
                <a:t>CH-1211 GENEVA 19</a:t>
              </a:r>
            </a:p>
            <a:p>
              <a:pPr fontAlgn="auto">
                <a:spcBef>
                  <a:spcPts val="0"/>
                </a:spcBef>
                <a:spcAft>
                  <a:spcPts val="0"/>
                </a:spcAft>
                <a:defRPr/>
              </a:pPr>
              <a:r>
                <a:rPr lang="en-US" sz="1600" b="1" baseline="0" dirty="0">
                  <a:solidFill>
                    <a:schemeClr val="bg1"/>
                  </a:solidFill>
                  <a:latin typeface="Arial" pitchFamily="34" charset="0"/>
                  <a:cs typeface="Arial" pitchFamily="34" charset="0"/>
                </a:rPr>
                <a:t>SWITZERLAND</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1600" b="1" baseline="0" dirty="0">
                  <a:solidFill>
                    <a:schemeClr val="bg1"/>
                  </a:solidFill>
                  <a:latin typeface="Arial" pitchFamily="34" charset="0"/>
                  <a:cs typeface="Arial" pitchFamily="34" charset="0"/>
                </a:rPr>
                <a:t>FAX.: +41 22 733 03 95</a:t>
              </a:r>
              <a:endParaRPr lang="en-US" sz="1600" baseline="0" dirty="0">
                <a:solidFill>
                  <a:schemeClr val="bg1"/>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67805"/>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6391"/>
          <a:stretch/>
        </p:blipFill>
        <p:spPr>
          <a:xfrm>
            <a:off x="5004048" y="5949280"/>
            <a:ext cx="4052320" cy="78943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 name="Rectangle 7"/>
          <p:cNvSpPr>
            <a:spLocks noChangeArrowheads="1"/>
          </p:cNvSpPr>
          <p:nvPr/>
        </p:nvSpPr>
        <p:spPr bwMode="auto">
          <a:xfrm>
            <a:off x="0" y="0"/>
            <a:ext cx="9144000" cy="784225"/>
          </a:xfrm>
          <a:prstGeom prst="rect">
            <a:avLst/>
          </a:prstGeom>
          <a:solidFill>
            <a:srgbClr val="E000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9352" tIns="39676" rIns="79352" bIns="39676" anchor="ctr"/>
          <a:lstStyle>
            <a:lvl1pPr defTabSz="793750" eaLnBrk="0" hangingPunct="0">
              <a:defRPr>
                <a:solidFill>
                  <a:schemeClr val="tx1"/>
                </a:solidFill>
                <a:latin typeface="Times New Roman" pitchFamily="1" charset="0"/>
                <a:cs typeface="Times New Roman" pitchFamily="1" charset="0"/>
              </a:defRPr>
            </a:lvl1pPr>
            <a:lvl2pPr marL="742950" indent="-285750" defTabSz="793750" eaLnBrk="0" hangingPunct="0">
              <a:defRPr>
                <a:solidFill>
                  <a:schemeClr val="tx1"/>
                </a:solidFill>
                <a:latin typeface="Times New Roman" pitchFamily="1" charset="0"/>
                <a:cs typeface="Times New Roman" pitchFamily="1" charset="0"/>
              </a:defRPr>
            </a:lvl2pPr>
            <a:lvl3pPr marL="1143000" indent="-228600" defTabSz="793750" eaLnBrk="0" hangingPunct="0">
              <a:defRPr>
                <a:solidFill>
                  <a:schemeClr val="tx1"/>
                </a:solidFill>
                <a:latin typeface="Times New Roman" pitchFamily="1" charset="0"/>
                <a:cs typeface="Times New Roman" pitchFamily="1" charset="0"/>
              </a:defRPr>
            </a:lvl3pPr>
            <a:lvl4pPr marL="1600200" indent="-228600" defTabSz="793750" eaLnBrk="0" hangingPunct="0">
              <a:defRPr>
                <a:solidFill>
                  <a:schemeClr val="tx1"/>
                </a:solidFill>
                <a:latin typeface="Times New Roman" pitchFamily="1" charset="0"/>
                <a:cs typeface="Times New Roman" pitchFamily="1" charset="0"/>
              </a:defRPr>
            </a:lvl4pPr>
            <a:lvl5pPr marL="2057400" indent="-228600" defTabSz="793750" eaLnBrk="0" hangingPunct="0">
              <a:defRPr>
                <a:solidFill>
                  <a:schemeClr val="tx1"/>
                </a:solidFill>
                <a:latin typeface="Times New Roman" pitchFamily="1" charset="0"/>
                <a:cs typeface="Times New Roman" pitchFamily="1" charset="0"/>
              </a:defRPr>
            </a:lvl5pPr>
            <a:lvl6pPr marL="2514600" indent="-228600" defTabSz="793750" eaLnBrk="0" fontAlgn="base" hangingPunct="0">
              <a:spcBef>
                <a:spcPct val="0"/>
              </a:spcBef>
              <a:spcAft>
                <a:spcPct val="0"/>
              </a:spcAft>
              <a:defRPr>
                <a:solidFill>
                  <a:schemeClr val="tx1"/>
                </a:solidFill>
                <a:latin typeface="Times New Roman" pitchFamily="1" charset="0"/>
                <a:cs typeface="Times New Roman" pitchFamily="1" charset="0"/>
              </a:defRPr>
            </a:lvl6pPr>
            <a:lvl7pPr marL="2971800" indent="-228600" defTabSz="793750" eaLnBrk="0" fontAlgn="base" hangingPunct="0">
              <a:spcBef>
                <a:spcPct val="0"/>
              </a:spcBef>
              <a:spcAft>
                <a:spcPct val="0"/>
              </a:spcAft>
              <a:defRPr>
                <a:solidFill>
                  <a:schemeClr val="tx1"/>
                </a:solidFill>
                <a:latin typeface="Times New Roman" pitchFamily="1" charset="0"/>
                <a:cs typeface="Times New Roman" pitchFamily="1" charset="0"/>
              </a:defRPr>
            </a:lvl7pPr>
            <a:lvl8pPr marL="3429000" indent="-228600" defTabSz="793750" eaLnBrk="0" fontAlgn="base" hangingPunct="0">
              <a:spcBef>
                <a:spcPct val="0"/>
              </a:spcBef>
              <a:spcAft>
                <a:spcPct val="0"/>
              </a:spcAft>
              <a:defRPr>
                <a:solidFill>
                  <a:schemeClr val="tx1"/>
                </a:solidFill>
                <a:latin typeface="Times New Roman" pitchFamily="1" charset="0"/>
                <a:cs typeface="Times New Roman" pitchFamily="1" charset="0"/>
              </a:defRPr>
            </a:lvl8pPr>
            <a:lvl9pPr marL="3886200" indent="-228600" defTabSz="793750" eaLnBrk="0" fontAlgn="base" hangingPunct="0">
              <a:spcBef>
                <a:spcPct val="0"/>
              </a:spcBef>
              <a:spcAft>
                <a:spcPct val="0"/>
              </a:spcAft>
              <a:defRPr>
                <a:solidFill>
                  <a:schemeClr val="tx1"/>
                </a:solidFill>
                <a:latin typeface="Times New Roman" pitchFamily="1" charset="0"/>
                <a:cs typeface="Times New Roman" pitchFamily="1" charset="0"/>
              </a:defRPr>
            </a:lvl9pPr>
          </a:lstStyle>
          <a:p>
            <a:pPr algn="ctr" eaLnBrk="1" hangingPunct="1">
              <a:defRPr/>
            </a:pPr>
            <a:endParaRPr lang="en-GB" altLang="en-US" sz="3100" dirty="0"/>
          </a:p>
        </p:txBody>
      </p:sp>
      <p:grpSp>
        <p:nvGrpSpPr>
          <p:cNvPr id="4" name="Group 8"/>
          <p:cNvGrpSpPr>
            <a:grpSpLocks/>
          </p:cNvGrpSpPr>
          <p:nvPr/>
        </p:nvGrpSpPr>
        <p:grpSpPr bwMode="auto">
          <a:xfrm>
            <a:off x="179388" y="188913"/>
            <a:ext cx="4608512" cy="434975"/>
            <a:chOff x="793" y="1162"/>
            <a:chExt cx="2903" cy="274"/>
          </a:xfrm>
        </p:grpSpPr>
        <p:sp>
          <p:nvSpPr>
            <p:cNvPr id="5" name="AutoShape 9"/>
            <p:cNvSpPr>
              <a:spLocks noChangeAspect="1" noChangeArrowheads="1" noTextEdit="1"/>
            </p:cNvSpPr>
            <p:nvPr/>
          </p:nvSpPr>
          <p:spPr bwMode="auto">
            <a:xfrm>
              <a:off x="793" y="1162"/>
              <a:ext cx="290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Rectangle 10"/>
            <p:cNvSpPr>
              <a:spLocks noChangeArrowheads="1"/>
            </p:cNvSpPr>
            <p:nvPr/>
          </p:nvSpPr>
          <p:spPr bwMode="auto">
            <a:xfrm>
              <a:off x="793" y="1163"/>
              <a:ext cx="474" cy="272"/>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Times New Roman" pitchFamily="1" charset="0"/>
                  <a:cs typeface="Times New Roman" pitchFamily="1" charset="0"/>
                </a:defRPr>
              </a:lvl1pPr>
              <a:lvl2pPr marL="742950" indent="-285750" eaLnBrk="0" hangingPunct="0">
                <a:defRPr>
                  <a:solidFill>
                    <a:schemeClr val="tx1"/>
                  </a:solidFill>
                  <a:latin typeface="Times New Roman" pitchFamily="1" charset="0"/>
                  <a:cs typeface="Times New Roman" pitchFamily="1" charset="0"/>
                </a:defRPr>
              </a:lvl2pPr>
              <a:lvl3pPr marL="1143000" indent="-228600" eaLnBrk="0" hangingPunct="0">
                <a:defRPr>
                  <a:solidFill>
                    <a:schemeClr val="tx1"/>
                  </a:solidFill>
                  <a:latin typeface="Times New Roman" pitchFamily="1" charset="0"/>
                  <a:cs typeface="Times New Roman" pitchFamily="1" charset="0"/>
                </a:defRPr>
              </a:lvl3pPr>
              <a:lvl4pPr marL="1600200" indent="-228600" eaLnBrk="0" hangingPunct="0">
                <a:defRPr>
                  <a:solidFill>
                    <a:schemeClr val="tx1"/>
                  </a:solidFill>
                  <a:latin typeface="Times New Roman" pitchFamily="1" charset="0"/>
                  <a:cs typeface="Times New Roman" pitchFamily="1" charset="0"/>
                </a:defRPr>
              </a:lvl4pPr>
              <a:lvl5pPr marL="2057400" indent="-228600" eaLnBrk="0" hangingPunct="0">
                <a:defRPr>
                  <a:solidFill>
                    <a:schemeClr val="tx1"/>
                  </a:solidFill>
                  <a:latin typeface="Times New Roman" pitchFamily="1" charset="0"/>
                  <a:cs typeface="Times New Roman" pitchFamily="1" charset="0"/>
                </a:defRPr>
              </a:lvl5pPr>
              <a:lvl6pPr marL="2514600" indent="-228600" eaLnBrk="0" fontAlgn="base" hangingPunct="0">
                <a:spcBef>
                  <a:spcPct val="0"/>
                </a:spcBef>
                <a:spcAft>
                  <a:spcPct val="0"/>
                </a:spcAft>
                <a:defRPr>
                  <a:solidFill>
                    <a:schemeClr val="tx1"/>
                  </a:solidFill>
                  <a:latin typeface="Times New Roman" pitchFamily="1" charset="0"/>
                  <a:cs typeface="Times New Roman" pitchFamily="1" charset="0"/>
                </a:defRPr>
              </a:lvl6pPr>
              <a:lvl7pPr marL="2971800" indent="-228600" eaLnBrk="0" fontAlgn="base" hangingPunct="0">
                <a:spcBef>
                  <a:spcPct val="0"/>
                </a:spcBef>
                <a:spcAft>
                  <a:spcPct val="0"/>
                </a:spcAft>
                <a:defRPr>
                  <a:solidFill>
                    <a:schemeClr val="tx1"/>
                  </a:solidFill>
                  <a:latin typeface="Times New Roman" pitchFamily="1" charset="0"/>
                  <a:cs typeface="Times New Roman" pitchFamily="1" charset="0"/>
                </a:defRPr>
              </a:lvl7pPr>
              <a:lvl8pPr marL="3429000" indent="-228600" eaLnBrk="0" fontAlgn="base" hangingPunct="0">
                <a:spcBef>
                  <a:spcPct val="0"/>
                </a:spcBef>
                <a:spcAft>
                  <a:spcPct val="0"/>
                </a:spcAft>
                <a:defRPr>
                  <a:solidFill>
                    <a:schemeClr val="tx1"/>
                  </a:solidFill>
                  <a:latin typeface="Times New Roman" pitchFamily="1" charset="0"/>
                  <a:cs typeface="Times New Roman" pitchFamily="1" charset="0"/>
                </a:defRPr>
              </a:lvl8pPr>
              <a:lvl9pPr marL="3886200" indent="-228600" eaLnBrk="0" fontAlgn="base" hangingPunct="0">
                <a:spcBef>
                  <a:spcPct val="0"/>
                </a:spcBef>
                <a:spcAft>
                  <a:spcPct val="0"/>
                </a:spcAft>
                <a:defRPr>
                  <a:solidFill>
                    <a:schemeClr val="tx1"/>
                  </a:solidFill>
                  <a:latin typeface="Times New Roman" pitchFamily="1" charset="0"/>
                  <a:cs typeface="Times New Roman" pitchFamily="1" charset="0"/>
                </a:defRPr>
              </a:lvl9pPr>
            </a:lstStyle>
            <a:p>
              <a:pPr eaLnBrk="1" hangingPunct="1">
                <a:defRPr/>
              </a:pPr>
              <a:endParaRPr lang="it-IT" altLang="en-US"/>
            </a:p>
          </p:txBody>
        </p:sp>
        <p:sp>
          <p:nvSpPr>
            <p:cNvPr id="7" name="Freeform 11"/>
            <p:cNvSpPr>
              <a:spLocks/>
            </p:cNvSpPr>
            <p:nvPr/>
          </p:nvSpPr>
          <p:spPr bwMode="auto">
            <a:xfrm>
              <a:off x="852" y="1212"/>
              <a:ext cx="176" cy="177"/>
            </a:xfrm>
            <a:custGeom>
              <a:avLst/>
              <a:gdLst>
                <a:gd name="T0" fmla="*/ 1 w 274"/>
                <a:gd name="T1" fmla="*/ 1 h 275"/>
                <a:gd name="T2" fmla="*/ 0 w 274"/>
                <a:gd name="T3" fmla="*/ 1 h 275"/>
                <a:gd name="T4" fmla="*/ 0 w 274"/>
                <a:gd name="T5" fmla="*/ 1 h 275"/>
                <a:gd name="T6" fmla="*/ 1 w 274"/>
                <a:gd name="T7" fmla="*/ 1 h 275"/>
                <a:gd name="T8" fmla="*/ 1 w 274"/>
                <a:gd name="T9" fmla="*/ 1 h 275"/>
                <a:gd name="T10" fmla="*/ 1 w 274"/>
                <a:gd name="T11" fmla="*/ 0 h 275"/>
                <a:gd name="T12" fmla="*/ 1 w 274"/>
                <a:gd name="T13" fmla="*/ 0 h 275"/>
                <a:gd name="T14" fmla="*/ 1 w 274"/>
                <a:gd name="T15" fmla="*/ 1 h 275"/>
                <a:gd name="T16" fmla="*/ 1 w 274"/>
                <a:gd name="T17" fmla="*/ 1 h 275"/>
                <a:gd name="T18" fmla="*/ 1 w 274"/>
                <a:gd name="T19" fmla="*/ 1 h 275"/>
                <a:gd name="T20" fmla="*/ 1 w 274"/>
                <a:gd name="T21" fmla="*/ 1 h 275"/>
                <a:gd name="T22" fmla="*/ 1 w 274"/>
                <a:gd name="T23" fmla="*/ 1 h 275"/>
                <a:gd name="T24" fmla="*/ 1 w 274"/>
                <a:gd name="T25" fmla="*/ 1 h 275"/>
                <a:gd name="T26" fmla="*/ 1 w 274"/>
                <a:gd name="T27" fmla="*/ 1 h 275"/>
                <a:gd name="T28" fmla="*/ 1 w 274"/>
                <a:gd name="T29" fmla="*/ 1 h 275"/>
                <a:gd name="T30" fmla="*/ 1 w 274"/>
                <a:gd name="T31" fmla="*/ 1 h 275"/>
                <a:gd name="T32" fmla="*/ 1 w 274"/>
                <a:gd name="T33" fmla="*/ 1 h 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4" h="275">
                  <a:moveTo>
                    <a:pt x="96" y="179"/>
                  </a:moveTo>
                  <a:lnTo>
                    <a:pt x="0" y="179"/>
                  </a:lnTo>
                  <a:lnTo>
                    <a:pt x="0" y="96"/>
                  </a:lnTo>
                  <a:lnTo>
                    <a:pt x="96" y="96"/>
                  </a:lnTo>
                  <a:lnTo>
                    <a:pt x="96" y="0"/>
                  </a:lnTo>
                  <a:lnTo>
                    <a:pt x="178" y="0"/>
                  </a:lnTo>
                  <a:lnTo>
                    <a:pt x="178" y="96"/>
                  </a:lnTo>
                  <a:lnTo>
                    <a:pt x="274" y="96"/>
                  </a:lnTo>
                  <a:lnTo>
                    <a:pt x="274" y="179"/>
                  </a:lnTo>
                  <a:lnTo>
                    <a:pt x="178" y="179"/>
                  </a:lnTo>
                  <a:lnTo>
                    <a:pt x="178" y="275"/>
                  </a:lnTo>
                  <a:lnTo>
                    <a:pt x="96" y="275"/>
                  </a:lnTo>
                  <a:lnTo>
                    <a:pt x="96" y="179"/>
                  </a:lnTo>
                  <a:close/>
                </a:path>
              </a:pathLst>
            </a:custGeom>
            <a:solidFill>
              <a:srgbClr val="E00034"/>
            </a:solidFill>
            <a:ln w="0">
              <a:solidFill>
                <a:srgbClr val="E00034"/>
              </a:solidFill>
              <a:prstDash val="solid"/>
              <a:round/>
              <a:headEnd/>
              <a:tailEnd/>
            </a:ln>
          </p:spPr>
          <p:txBody>
            <a:bodyPr/>
            <a:lstStyle/>
            <a:p>
              <a:endParaRPr lang="en-US"/>
            </a:p>
          </p:txBody>
        </p:sp>
        <p:sp>
          <p:nvSpPr>
            <p:cNvPr id="8" name="Freeform 12"/>
            <p:cNvSpPr>
              <a:spLocks/>
            </p:cNvSpPr>
            <p:nvPr/>
          </p:nvSpPr>
          <p:spPr bwMode="auto">
            <a:xfrm>
              <a:off x="1066" y="1210"/>
              <a:ext cx="145" cy="179"/>
            </a:xfrm>
            <a:custGeom>
              <a:avLst/>
              <a:gdLst>
                <a:gd name="T0" fmla="*/ 1 w 226"/>
                <a:gd name="T1" fmla="*/ 1 h 278"/>
                <a:gd name="T2" fmla="*/ 1 w 226"/>
                <a:gd name="T3" fmla="*/ 1 h 278"/>
                <a:gd name="T4" fmla="*/ 1 w 226"/>
                <a:gd name="T5" fmla="*/ 1 h 278"/>
                <a:gd name="T6" fmla="*/ 1 w 226"/>
                <a:gd name="T7" fmla="*/ 1 h 278"/>
                <a:gd name="T8" fmla="*/ 1 w 226"/>
                <a:gd name="T9" fmla="*/ 1 h 278"/>
                <a:gd name="T10" fmla="*/ 1 w 226"/>
                <a:gd name="T11" fmla="*/ 1 h 278"/>
                <a:gd name="T12" fmla="*/ 1 w 226"/>
                <a:gd name="T13" fmla="*/ 1 h 278"/>
                <a:gd name="T14" fmla="*/ 1 w 226"/>
                <a:gd name="T15" fmla="*/ 1 h 278"/>
                <a:gd name="T16" fmla="*/ 1 w 226"/>
                <a:gd name="T17" fmla="*/ 1 h 278"/>
                <a:gd name="T18" fmla="*/ 1 w 226"/>
                <a:gd name="T19" fmla="*/ 1 h 278"/>
                <a:gd name="T20" fmla="*/ 1 w 226"/>
                <a:gd name="T21" fmla="*/ 1 h 278"/>
                <a:gd name="T22" fmla="*/ 1 w 226"/>
                <a:gd name="T23" fmla="*/ 0 h 278"/>
                <a:gd name="T24" fmla="*/ 1 w 226"/>
                <a:gd name="T25" fmla="*/ 1 h 278"/>
                <a:gd name="T26" fmla="*/ 1 w 226"/>
                <a:gd name="T27" fmla="*/ 1 h 278"/>
                <a:gd name="T28" fmla="*/ 1 w 226"/>
                <a:gd name="T29" fmla="*/ 1 h 278"/>
                <a:gd name="T30" fmla="*/ 1 w 226"/>
                <a:gd name="T31" fmla="*/ 1 h 278"/>
                <a:gd name="T32" fmla="*/ 1 w 226"/>
                <a:gd name="T33" fmla="*/ 1 h 278"/>
                <a:gd name="T34" fmla="*/ 1 w 226"/>
                <a:gd name="T35" fmla="*/ 1 h 278"/>
                <a:gd name="T36" fmla="*/ 0 w 226"/>
                <a:gd name="T37" fmla="*/ 1 h 278"/>
                <a:gd name="T38" fmla="*/ 1 w 226"/>
                <a:gd name="T39" fmla="*/ 1 h 278"/>
                <a:gd name="T40" fmla="*/ 1 w 226"/>
                <a:gd name="T41" fmla="*/ 1 h 278"/>
                <a:gd name="T42" fmla="*/ 1 w 226"/>
                <a:gd name="T43" fmla="*/ 1 h 278"/>
                <a:gd name="T44" fmla="*/ 1 w 226"/>
                <a:gd name="T45" fmla="*/ 1 h 278"/>
                <a:gd name="T46" fmla="*/ 1 w 226"/>
                <a:gd name="T47" fmla="*/ 1 h 278"/>
                <a:gd name="T48" fmla="*/ 1 w 226"/>
                <a:gd name="T49" fmla="*/ 1 h 278"/>
                <a:gd name="T50" fmla="*/ 1 w 226"/>
                <a:gd name="T51" fmla="*/ 1 h 278"/>
                <a:gd name="T52" fmla="*/ 1 w 226"/>
                <a:gd name="T53" fmla="*/ 1 h 278"/>
                <a:gd name="T54" fmla="*/ 1 w 226"/>
                <a:gd name="T55" fmla="*/ 1 h 278"/>
                <a:gd name="T56" fmla="*/ 1 w 226"/>
                <a:gd name="T57" fmla="*/ 1 h 278"/>
                <a:gd name="T58" fmla="*/ 1 w 226"/>
                <a:gd name="T59" fmla="*/ 1 h 278"/>
                <a:gd name="T60" fmla="*/ 1 w 226"/>
                <a:gd name="T61" fmla="*/ 1 h 278"/>
                <a:gd name="T62" fmla="*/ 1 w 226"/>
                <a:gd name="T63" fmla="*/ 1 h 278"/>
                <a:gd name="T64" fmla="*/ 1 w 226"/>
                <a:gd name="T65" fmla="*/ 1 h 278"/>
                <a:gd name="T66" fmla="*/ 1 w 226"/>
                <a:gd name="T67" fmla="*/ 1 h 278"/>
                <a:gd name="T68" fmla="*/ 1 w 226"/>
                <a:gd name="T69" fmla="*/ 1 h 278"/>
                <a:gd name="T70" fmla="*/ 1 w 226"/>
                <a:gd name="T71" fmla="*/ 1 h 278"/>
                <a:gd name="T72" fmla="*/ 1 w 226"/>
                <a:gd name="T73" fmla="*/ 1 h 2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6" h="278">
                  <a:moveTo>
                    <a:pt x="69" y="138"/>
                  </a:moveTo>
                  <a:lnTo>
                    <a:pt x="72" y="108"/>
                  </a:lnTo>
                  <a:lnTo>
                    <a:pt x="84" y="80"/>
                  </a:lnTo>
                  <a:lnTo>
                    <a:pt x="102" y="57"/>
                  </a:lnTo>
                  <a:lnTo>
                    <a:pt x="126" y="39"/>
                  </a:lnTo>
                  <a:lnTo>
                    <a:pt x="153" y="27"/>
                  </a:lnTo>
                  <a:lnTo>
                    <a:pt x="184" y="23"/>
                  </a:lnTo>
                  <a:lnTo>
                    <a:pt x="205" y="24"/>
                  </a:lnTo>
                  <a:lnTo>
                    <a:pt x="225" y="30"/>
                  </a:lnTo>
                  <a:lnTo>
                    <a:pt x="199" y="14"/>
                  </a:lnTo>
                  <a:lnTo>
                    <a:pt x="169" y="3"/>
                  </a:lnTo>
                  <a:lnTo>
                    <a:pt x="138" y="0"/>
                  </a:lnTo>
                  <a:lnTo>
                    <a:pt x="106" y="3"/>
                  </a:lnTo>
                  <a:lnTo>
                    <a:pt x="78" y="14"/>
                  </a:lnTo>
                  <a:lnTo>
                    <a:pt x="51" y="30"/>
                  </a:lnTo>
                  <a:lnTo>
                    <a:pt x="30" y="53"/>
                  </a:lnTo>
                  <a:lnTo>
                    <a:pt x="13" y="78"/>
                  </a:lnTo>
                  <a:lnTo>
                    <a:pt x="3" y="107"/>
                  </a:lnTo>
                  <a:lnTo>
                    <a:pt x="0" y="140"/>
                  </a:lnTo>
                  <a:lnTo>
                    <a:pt x="3" y="171"/>
                  </a:lnTo>
                  <a:lnTo>
                    <a:pt x="13" y="200"/>
                  </a:lnTo>
                  <a:lnTo>
                    <a:pt x="30" y="227"/>
                  </a:lnTo>
                  <a:lnTo>
                    <a:pt x="51" y="248"/>
                  </a:lnTo>
                  <a:lnTo>
                    <a:pt x="78" y="264"/>
                  </a:lnTo>
                  <a:lnTo>
                    <a:pt x="106" y="275"/>
                  </a:lnTo>
                  <a:lnTo>
                    <a:pt x="138" y="278"/>
                  </a:lnTo>
                  <a:lnTo>
                    <a:pt x="171" y="275"/>
                  </a:lnTo>
                  <a:lnTo>
                    <a:pt x="201" y="263"/>
                  </a:lnTo>
                  <a:lnTo>
                    <a:pt x="226" y="246"/>
                  </a:lnTo>
                  <a:lnTo>
                    <a:pt x="207" y="252"/>
                  </a:lnTo>
                  <a:lnTo>
                    <a:pt x="184" y="254"/>
                  </a:lnTo>
                  <a:lnTo>
                    <a:pt x="153" y="251"/>
                  </a:lnTo>
                  <a:lnTo>
                    <a:pt x="126" y="239"/>
                  </a:lnTo>
                  <a:lnTo>
                    <a:pt x="102" y="221"/>
                  </a:lnTo>
                  <a:lnTo>
                    <a:pt x="84" y="197"/>
                  </a:lnTo>
                  <a:lnTo>
                    <a:pt x="72" y="170"/>
                  </a:lnTo>
                  <a:lnTo>
                    <a:pt x="69" y="138"/>
                  </a:lnTo>
                  <a:close/>
                </a:path>
              </a:pathLst>
            </a:custGeom>
            <a:solidFill>
              <a:srgbClr val="E00034"/>
            </a:solidFill>
            <a:ln w="0">
              <a:solidFill>
                <a:srgbClr val="E00034"/>
              </a:solidFill>
              <a:prstDash val="solid"/>
              <a:round/>
              <a:headEnd/>
              <a:tailEnd/>
            </a:ln>
          </p:spPr>
          <p:txBody>
            <a:bodyPr/>
            <a:lstStyle/>
            <a:p>
              <a:endParaRPr lang="en-US"/>
            </a:p>
          </p:txBody>
        </p:sp>
        <p:sp>
          <p:nvSpPr>
            <p:cNvPr id="9" name="Rectangle 13"/>
            <p:cNvSpPr>
              <a:spLocks noChangeArrowheads="1"/>
            </p:cNvSpPr>
            <p:nvPr/>
          </p:nvSpPr>
          <p:spPr bwMode="auto">
            <a:xfrm>
              <a:off x="814" y="1183"/>
              <a:ext cx="434" cy="234"/>
            </a:xfrm>
            <a:prstGeom prst="rect">
              <a:avLst/>
            </a:prstGeom>
            <a:noFill/>
            <a:ln w="12700">
              <a:solidFill>
                <a:srgbClr val="E00034"/>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itchFamily="1" charset="0"/>
                  <a:cs typeface="Times New Roman" pitchFamily="1" charset="0"/>
                </a:defRPr>
              </a:lvl1pPr>
              <a:lvl2pPr marL="742950" indent="-285750" eaLnBrk="0" hangingPunct="0">
                <a:defRPr>
                  <a:solidFill>
                    <a:schemeClr val="tx1"/>
                  </a:solidFill>
                  <a:latin typeface="Times New Roman" pitchFamily="1" charset="0"/>
                  <a:cs typeface="Times New Roman" pitchFamily="1" charset="0"/>
                </a:defRPr>
              </a:lvl2pPr>
              <a:lvl3pPr marL="1143000" indent="-228600" eaLnBrk="0" hangingPunct="0">
                <a:defRPr>
                  <a:solidFill>
                    <a:schemeClr val="tx1"/>
                  </a:solidFill>
                  <a:latin typeface="Times New Roman" pitchFamily="1" charset="0"/>
                  <a:cs typeface="Times New Roman" pitchFamily="1" charset="0"/>
                </a:defRPr>
              </a:lvl3pPr>
              <a:lvl4pPr marL="1600200" indent="-228600" eaLnBrk="0" hangingPunct="0">
                <a:defRPr>
                  <a:solidFill>
                    <a:schemeClr val="tx1"/>
                  </a:solidFill>
                  <a:latin typeface="Times New Roman" pitchFamily="1" charset="0"/>
                  <a:cs typeface="Times New Roman" pitchFamily="1" charset="0"/>
                </a:defRPr>
              </a:lvl4pPr>
              <a:lvl5pPr marL="2057400" indent="-228600" eaLnBrk="0" hangingPunct="0">
                <a:defRPr>
                  <a:solidFill>
                    <a:schemeClr val="tx1"/>
                  </a:solidFill>
                  <a:latin typeface="Times New Roman" pitchFamily="1" charset="0"/>
                  <a:cs typeface="Times New Roman" pitchFamily="1" charset="0"/>
                </a:defRPr>
              </a:lvl5pPr>
              <a:lvl6pPr marL="2514600" indent="-228600" eaLnBrk="0" fontAlgn="base" hangingPunct="0">
                <a:spcBef>
                  <a:spcPct val="0"/>
                </a:spcBef>
                <a:spcAft>
                  <a:spcPct val="0"/>
                </a:spcAft>
                <a:defRPr>
                  <a:solidFill>
                    <a:schemeClr val="tx1"/>
                  </a:solidFill>
                  <a:latin typeface="Times New Roman" pitchFamily="1" charset="0"/>
                  <a:cs typeface="Times New Roman" pitchFamily="1" charset="0"/>
                </a:defRPr>
              </a:lvl6pPr>
              <a:lvl7pPr marL="2971800" indent="-228600" eaLnBrk="0" fontAlgn="base" hangingPunct="0">
                <a:spcBef>
                  <a:spcPct val="0"/>
                </a:spcBef>
                <a:spcAft>
                  <a:spcPct val="0"/>
                </a:spcAft>
                <a:defRPr>
                  <a:solidFill>
                    <a:schemeClr val="tx1"/>
                  </a:solidFill>
                  <a:latin typeface="Times New Roman" pitchFamily="1" charset="0"/>
                  <a:cs typeface="Times New Roman" pitchFamily="1" charset="0"/>
                </a:defRPr>
              </a:lvl7pPr>
              <a:lvl8pPr marL="3429000" indent="-228600" eaLnBrk="0" fontAlgn="base" hangingPunct="0">
                <a:spcBef>
                  <a:spcPct val="0"/>
                </a:spcBef>
                <a:spcAft>
                  <a:spcPct val="0"/>
                </a:spcAft>
                <a:defRPr>
                  <a:solidFill>
                    <a:schemeClr val="tx1"/>
                  </a:solidFill>
                  <a:latin typeface="Times New Roman" pitchFamily="1" charset="0"/>
                  <a:cs typeface="Times New Roman" pitchFamily="1" charset="0"/>
                </a:defRPr>
              </a:lvl8pPr>
              <a:lvl9pPr marL="3886200" indent="-228600" eaLnBrk="0" fontAlgn="base" hangingPunct="0">
                <a:spcBef>
                  <a:spcPct val="0"/>
                </a:spcBef>
                <a:spcAft>
                  <a:spcPct val="0"/>
                </a:spcAft>
                <a:defRPr>
                  <a:solidFill>
                    <a:schemeClr val="tx1"/>
                  </a:solidFill>
                  <a:latin typeface="Times New Roman" pitchFamily="1" charset="0"/>
                  <a:cs typeface="Times New Roman" pitchFamily="1" charset="0"/>
                </a:defRPr>
              </a:lvl9pPr>
            </a:lstStyle>
            <a:p>
              <a:pPr eaLnBrk="1" hangingPunct="1">
                <a:defRPr/>
              </a:pPr>
              <a:endParaRPr lang="it-IT" altLang="en-US"/>
            </a:p>
          </p:txBody>
        </p:sp>
        <p:sp>
          <p:nvSpPr>
            <p:cNvPr id="10" name="Rectangle 14"/>
            <p:cNvSpPr>
              <a:spLocks noChangeArrowheads="1"/>
            </p:cNvSpPr>
            <p:nvPr/>
          </p:nvSpPr>
          <p:spPr bwMode="auto">
            <a:xfrm>
              <a:off x="1315" y="1181"/>
              <a:ext cx="12" cy="89"/>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Times New Roman" pitchFamily="1" charset="0"/>
                  <a:cs typeface="Times New Roman" pitchFamily="1" charset="0"/>
                </a:defRPr>
              </a:lvl1pPr>
              <a:lvl2pPr marL="742950" indent="-285750" eaLnBrk="0" hangingPunct="0">
                <a:defRPr>
                  <a:solidFill>
                    <a:schemeClr val="tx1"/>
                  </a:solidFill>
                  <a:latin typeface="Times New Roman" pitchFamily="1" charset="0"/>
                  <a:cs typeface="Times New Roman" pitchFamily="1" charset="0"/>
                </a:defRPr>
              </a:lvl2pPr>
              <a:lvl3pPr marL="1143000" indent="-228600" eaLnBrk="0" hangingPunct="0">
                <a:defRPr>
                  <a:solidFill>
                    <a:schemeClr val="tx1"/>
                  </a:solidFill>
                  <a:latin typeface="Times New Roman" pitchFamily="1" charset="0"/>
                  <a:cs typeface="Times New Roman" pitchFamily="1" charset="0"/>
                </a:defRPr>
              </a:lvl3pPr>
              <a:lvl4pPr marL="1600200" indent="-228600" eaLnBrk="0" hangingPunct="0">
                <a:defRPr>
                  <a:solidFill>
                    <a:schemeClr val="tx1"/>
                  </a:solidFill>
                  <a:latin typeface="Times New Roman" pitchFamily="1" charset="0"/>
                  <a:cs typeface="Times New Roman" pitchFamily="1" charset="0"/>
                </a:defRPr>
              </a:lvl4pPr>
              <a:lvl5pPr marL="2057400" indent="-228600" eaLnBrk="0" hangingPunct="0">
                <a:defRPr>
                  <a:solidFill>
                    <a:schemeClr val="tx1"/>
                  </a:solidFill>
                  <a:latin typeface="Times New Roman" pitchFamily="1" charset="0"/>
                  <a:cs typeface="Times New Roman" pitchFamily="1" charset="0"/>
                </a:defRPr>
              </a:lvl5pPr>
              <a:lvl6pPr marL="2514600" indent="-228600" eaLnBrk="0" fontAlgn="base" hangingPunct="0">
                <a:spcBef>
                  <a:spcPct val="0"/>
                </a:spcBef>
                <a:spcAft>
                  <a:spcPct val="0"/>
                </a:spcAft>
                <a:defRPr>
                  <a:solidFill>
                    <a:schemeClr val="tx1"/>
                  </a:solidFill>
                  <a:latin typeface="Times New Roman" pitchFamily="1" charset="0"/>
                  <a:cs typeface="Times New Roman" pitchFamily="1" charset="0"/>
                </a:defRPr>
              </a:lvl6pPr>
              <a:lvl7pPr marL="2971800" indent="-228600" eaLnBrk="0" fontAlgn="base" hangingPunct="0">
                <a:spcBef>
                  <a:spcPct val="0"/>
                </a:spcBef>
                <a:spcAft>
                  <a:spcPct val="0"/>
                </a:spcAft>
                <a:defRPr>
                  <a:solidFill>
                    <a:schemeClr val="tx1"/>
                  </a:solidFill>
                  <a:latin typeface="Times New Roman" pitchFamily="1" charset="0"/>
                  <a:cs typeface="Times New Roman" pitchFamily="1" charset="0"/>
                </a:defRPr>
              </a:lvl7pPr>
              <a:lvl8pPr marL="3429000" indent="-228600" eaLnBrk="0" fontAlgn="base" hangingPunct="0">
                <a:spcBef>
                  <a:spcPct val="0"/>
                </a:spcBef>
                <a:spcAft>
                  <a:spcPct val="0"/>
                </a:spcAft>
                <a:defRPr>
                  <a:solidFill>
                    <a:schemeClr val="tx1"/>
                  </a:solidFill>
                  <a:latin typeface="Times New Roman" pitchFamily="1" charset="0"/>
                  <a:cs typeface="Times New Roman" pitchFamily="1" charset="0"/>
                </a:defRPr>
              </a:lvl8pPr>
              <a:lvl9pPr marL="3886200" indent="-228600" eaLnBrk="0" fontAlgn="base" hangingPunct="0">
                <a:spcBef>
                  <a:spcPct val="0"/>
                </a:spcBef>
                <a:spcAft>
                  <a:spcPct val="0"/>
                </a:spcAft>
                <a:defRPr>
                  <a:solidFill>
                    <a:schemeClr val="tx1"/>
                  </a:solidFill>
                  <a:latin typeface="Times New Roman" pitchFamily="1" charset="0"/>
                  <a:cs typeface="Times New Roman" pitchFamily="1" charset="0"/>
                </a:defRPr>
              </a:lvl9pPr>
            </a:lstStyle>
            <a:p>
              <a:pPr eaLnBrk="1" hangingPunct="1">
                <a:defRPr/>
              </a:pPr>
              <a:endParaRPr lang="it-IT" altLang="en-US"/>
            </a:p>
          </p:txBody>
        </p:sp>
        <p:sp>
          <p:nvSpPr>
            <p:cNvPr id="11" name="Freeform 15"/>
            <p:cNvSpPr>
              <a:spLocks/>
            </p:cNvSpPr>
            <p:nvPr/>
          </p:nvSpPr>
          <p:spPr bwMode="auto">
            <a:xfrm>
              <a:off x="1348" y="1203"/>
              <a:ext cx="53" cy="67"/>
            </a:xfrm>
            <a:custGeom>
              <a:avLst/>
              <a:gdLst>
                <a:gd name="T0" fmla="*/ 1 w 83"/>
                <a:gd name="T1" fmla="*/ 1 h 105"/>
                <a:gd name="T2" fmla="*/ 1 w 83"/>
                <a:gd name="T3" fmla="*/ 1 h 105"/>
                <a:gd name="T4" fmla="*/ 1 w 83"/>
                <a:gd name="T5" fmla="*/ 1 h 105"/>
                <a:gd name="T6" fmla="*/ 1 w 83"/>
                <a:gd name="T7" fmla="*/ 1 h 105"/>
                <a:gd name="T8" fmla="*/ 1 w 83"/>
                <a:gd name="T9" fmla="*/ 1 h 105"/>
                <a:gd name="T10" fmla="*/ 1 w 83"/>
                <a:gd name="T11" fmla="*/ 1 h 105"/>
                <a:gd name="T12" fmla="*/ 1 w 83"/>
                <a:gd name="T13" fmla="*/ 1 h 105"/>
                <a:gd name="T14" fmla="*/ 1 w 83"/>
                <a:gd name="T15" fmla="*/ 1 h 105"/>
                <a:gd name="T16" fmla="*/ 1 w 83"/>
                <a:gd name="T17" fmla="*/ 1 h 105"/>
                <a:gd name="T18" fmla="*/ 1 w 83"/>
                <a:gd name="T19" fmla="*/ 1 h 105"/>
                <a:gd name="T20" fmla="*/ 1 w 83"/>
                <a:gd name="T21" fmla="*/ 1 h 105"/>
                <a:gd name="T22" fmla="*/ 1 w 83"/>
                <a:gd name="T23" fmla="*/ 1 h 105"/>
                <a:gd name="T24" fmla="*/ 1 w 83"/>
                <a:gd name="T25" fmla="*/ 1 h 105"/>
                <a:gd name="T26" fmla="*/ 0 w 83"/>
                <a:gd name="T27" fmla="*/ 1 h 105"/>
                <a:gd name="T28" fmla="*/ 0 w 83"/>
                <a:gd name="T29" fmla="*/ 1 h 105"/>
                <a:gd name="T30" fmla="*/ 1 w 83"/>
                <a:gd name="T31" fmla="*/ 1 h 105"/>
                <a:gd name="T32" fmla="*/ 1 w 83"/>
                <a:gd name="T33" fmla="*/ 1 h 105"/>
                <a:gd name="T34" fmla="*/ 1 w 83"/>
                <a:gd name="T35" fmla="*/ 1 h 105"/>
                <a:gd name="T36" fmla="*/ 1 w 83"/>
                <a:gd name="T37" fmla="*/ 1 h 105"/>
                <a:gd name="T38" fmla="*/ 1 w 83"/>
                <a:gd name="T39" fmla="*/ 1 h 105"/>
                <a:gd name="T40" fmla="*/ 1 w 83"/>
                <a:gd name="T41" fmla="*/ 1 h 105"/>
                <a:gd name="T42" fmla="*/ 1 w 83"/>
                <a:gd name="T43" fmla="*/ 0 h 105"/>
                <a:gd name="T44" fmla="*/ 1 w 83"/>
                <a:gd name="T45" fmla="*/ 1 h 105"/>
                <a:gd name="T46" fmla="*/ 1 w 83"/>
                <a:gd name="T47" fmla="*/ 1 h 105"/>
                <a:gd name="T48" fmla="*/ 1 w 83"/>
                <a:gd name="T49" fmla="*/ 1 h 105"/>
                <a:gd name="T50" fmla="*/ 1 w 83"/>
                <a:gd name="T51" fmla="*/ 1 h 105"/>
                <a:gd name="T52" fmla="*/ 1 w 83"/>
                <a:gd name="T53" fmla="*/ 1 h 105"/>
                <a:gd name="T54" fmla="*/ 1 w 83"/>
                <a:gd name="T55" fmla="*/ 1 h 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3" h="105">
                  <a:moveTo>
                    <a:pt x="83" y="105"/>
                  </a:moveTo>
                  <a:lnTo>
                    <a:pt x="66" y="105"/>
                  </a:lnTo>
                  <a:lnTo>
                    <a:pt x="66" y="42"/>
                  </a:lnTo>
                  <a:lnTo>
                    <a:pt x="65" y="30"/>
                  </a:lnTo>
                  <a:lnTo>
                    <a:pt x="62" y="23"/>
                  </a:lnTo>
                  <a:lnTo>
                    <a:pt x="54" y="18"/>
                  </a:lnTo>
                  <a:lnTo>
                    <a:pt x="44" y="15"/>
                  </a:lnTo>
                  <a:lnTo>
                    <a:pt x="38" y="17"/>
                  </a:lnTo>
                  <a:lnTo>
                    <a:pt x="30" y="20"/>
                  </a:lnTo>
                  <a:lnTo>
                    <a:pt x="24" y="26"/>
                  </a:lnTo>
                  <a:lnTo>
                    <a:pt x="20" y="36"/>
                  </a:lnTo>
                  <a:lnTo>
                    <a:pt x="18" y="50"/>
                  </a:lnTo>
                  <a:lnTo>
                    <a:pt x="18" y="105"/>
                  </a:lnTo>
                  <a:lnTo>
                    <a:pt x="0" y="105"/>
                  </a:lnTo>
                  <a:lnTo>
                    <a:pt x="0" y="3"/>
                  </a:lnTo>
                  <a:lnTo>
                    <a:pt x="17" y="3"/>
                  </a:lnTo>
                  <a:lnTo>
                    <a:pt x="17" y="18"/>
                  </a:lnTo>
                  <a:lnTo>
                    <a:pt x="21" y="12"/>
                  </a:lnTo>
                  <a:lnTo>
                    <a:pt x="27" y="8"/>
                  </a:lnTo>
                  <a:lnTo>
                    <a:pt x="36" y="3"/>
                  </a:lnTo>
                  <a:lnTo>
                    <a:pt x="48" y="0"/>
                  </a:lnTo>
                  <a:lnTo>
                    <a:pt x="57" y="2"/>
                  </a:lnTo>
                  <a:lnTo>
                    <a:pt x="68" y="5"/>
                  </a:lnTo>
                  <a:lnTo>
                    <a:pt x="75" y="11"/>
                  </a:lnTo>
                  <a:lnTo>
                    <a:pt x="81" y="21"/>
                  </a:lnTo>
                  <a:lnTo>
                    <a:pt x="83" y="36"/>
                  </a:lnTo>
                  <a:lnTo>
                    <a:pt x="83" y="105"/>
                  </a:lnTo>
                  <a:close/>
                </a:path>
              </a:pathLst>
            </a:custGeom>
            <a:solidFill>
              <a:srgbClr val="FFFFFF"/>
            </a:solidFill>
            <a:ln w="0">
              <a:solidFill>
                <a:srgbClr val="FFFFFF"/>
              </a:solidFill>
              <a:prstDash val="solid"/>
              <a:round/>
              <a:headEnd/>
              <a:tailEnd/>
            </a:ln>
          </p:spPr>
          <p:txBody>
            <a:bodyPr/>
            <a:lstStyle/>
            <a:p>
              <a:endParaRPr lang="en-US"/>
            </a:p>
          </p:txBody>
        </p:sp>
        <p:sp>
          <p:nvSpPr>
            <p:cNvPr id="12" name="Freeform 16"/>
            <p:cNvSpPr>
              <a:spLocks/>
            </p:cNvSpPr>
            <p:nvPr/>
          </p:nvSpPr>
          <p:spPr bwMode="auto">
            <a:xfrm>
              <a:off x="1414" y="1186"/>
              <a:ext cx="30" cy="85"/>
            </a:xfrm>
            <a:custGeom>
              <a:avLst/>
              <a:gdLst>
                <a:gd name="T0" fmla="*/ 1 w 47"/>
                <a:gd name="T1" fmla="*/ 1 h 132"/>
                <a:gd name="T2" fmla="*/ 1 w 47"/>
                <a:gd name="T3" fmla="*/ 1 h 132"/>
                <a:gd name="T4" fmla="*/ 1 w 47"/>
                <a:gd name="T5" fmla="*/ 1 h 132"/>
                <a:gd name="T6" fmla="*/ 1 w 47"/>
                <a:gd name="T7" fmla="*/ 1 h 132"/>
                <a:gd name="T8" fmla="*/ 1 w 47"/>
                <a:gd name="T9" fmla="*/ 1 h 132"/>
                <a:gd name="T10" fmla="*/ 1 w 47"/>
                <a:gd name="T11" fmla="*/ 1 h 132"/>
                <a:gd name="T12" fmla="*/ 1 w 47"/>
                <a:gd name="T13" fmla="*/ 1 h 132"/>
                <a:gd name="T14" fmla="*/ 1 w 47"/>
                <a:gd name="T15" fmla="*/ 1 h 132"/>
                <a:gd name="T16" fmla="*/ 1 w 47"/>
                <a:gd name="T17" fmla="*/ 1 h 132"/>
                <a:gd name="T18" fmla="*/ 1 w 47"/>
                <a:gd name="T19" fmla="*/ 1 h 132"/>
                <a:gd name="T20" fmla="*/ 1 w 47"/>
                <a:gd name="T21" fmla="*/ 1 h 132"/>
                <a:gd name="T22" fmla="*/ 1 w 47"/>
                <a:gd name="T23" fmla="*/ 1 h 132"/>
                <a:gd name="T24" fmla="*/ 1 w 47"/>
                <a:gd name="T25" fmla="*/ 1 h 132"/>
                <a:gd name="T26" fmla="*/ 1 w 47"/>
                <a:gd name="T27" fmla="*/ 1 h 132"/>
                <a:gd name="T28" fmla="*/ 1 w 47"/>
                <a:gd name="T29" fmla="*/ 1 h 132"/>
                <a:gd name="T30" fmla="*/ 1 w 47"/>
                <a:gd name="T31" fmla="*/ 1 h 132"/>
                <a:gd name="T32" fmla="*/ 1 w 47"/>
                <a:gd name="T33" fmla="*/ 1 h 132"/>
                <a:gd name="T34" fmla="*/ 1 w 47"/>
                <a:gd name="T35" fmla="*/ 1 h 132"/>
                <a:gd name="T36" fmla="*/ 1 w 47"/>
                <a:gd name="T37" fmla="*/ 1 h 132"/>
                <a:gd name="T38" fmla="*/ 1 w 47"/>
                <a:gd name="T39" fmla="*/ 1 h 132"/>
                <a:gd name="T40" fmla="*/ 1 w 47"/>
                <a:gd name="T41" fmla="*/ 1 h 132"/>
                <a:gd name="T42" fmla="*/ 0 w 47"/>
                <a:gd name="T43" fmla="*/ 1 h 132"/>
                <a:gd name="T44" fmla="*/ 0 w 47"/>
                <a:gd name="T45" fmla="*/ 1 h 132"/>
                <a:gd name="T46" fmla="*/ 1 w 47"/>
                <a:gd name="T47" fmla="*/ 1 h 132"/>
                <a:gd name="T48" fmla="*/ 1 w 47"/>
                <a:gd name="T49" fmla="*/ 0 h 132"/>
                <a:gd name="T50" fmla="*/ 1 w 47"/>
                <a:gd name="T51" fmla="*/ 0 h 132"/>
                <a:gd name="T52" fmla="*/ 1 w 47"/>
                <a:gd name="T53" fmla="*/ 1 h 132"/>
                <a:gd name="T54" fmla="*/ 1 w 47"/>
                <a:gd name="T55" fmla="*/ 1 h 132"/>
                <a:gd name="T56" fmla="*/ 1 w 47"/>
                <a:gd name="T57" fmla="*/ 1 h 132"/>
                <a:gd name="T58" fmla="*/ 1 w 47"/>
                <a:gd name="T59" fmla="*/ 1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132">
                  <a:moveTo>
                    <a:pt x="32" y="43"/>
                  </a:moveTo>
                  <a:lnTo>
                    <a:pt x="32" y="108"/>
                  </a:lnTo>
                  <a:lnTo>
                    <a:pt x="32" y="112"/>
                  </a:lnTo>
                  <a:lnTo>
                    <a:pt x="33" y="114"/>
                  </a:lnTo>
                  <a:lnTo>
                    <a:pt x="35" y="115"/>
                  </a:lnTo>
                  <a:lnTo>
                    <a:pt x="38" y="117"/>
                  </a:lnTo>
                  <a:lnTo>
                    <a:pt x="39" y="117"/>
                  </a:lnTo>
                  <a:lnTo>
                    <a:pt x="41" y="117"/>
                  </a:lnTo>
                  <a:lnTo>
                    <a:pt x="47" y="117"/>
                  </a:lnTo>
                  <a:lnTo>
                    <a:pt x="47" y="130"/>
                  </a:lnTo>
                  <a:lnTo>
                    <a:pt x="42" y="130"/>
                  </a:lnTo>
                  <a:lnTo>
                    <a:pt x="38" y="130"/>
                  </a:lnTo>
                  <a:lnTo>
                    <a:pt x="35" y="132"/>
                  </a:lnTo>
                  <a:lnTo>
                    <a:pt x="29" y="130"/>
                  </a:lnTo>
                  <a:lnTo>
                    <a:pt x="23" y="129"/>
                  </a:lnTo>
                  <a:lnTo>
                    <a:pt x="20" y="126"/>
                  </a:lnTo>
                  <a:lnTo>
                    <a:pt x="17" y="123"/>
                  </a:lnTo>
                  <a:lnTo>
                    <a:pt x="15" y="120"/>
                  </a:lnTo>
                  <a:lnTo>
                    <a:pt x="14" y="114"/>
                  </a:lnTo>
                  <a:lnTo>
                    <a:pt x="14" y="109"/>
                  </a:lnTo>
                  <a:lnTo>
                    <a:pt x="14" y="43"/>
                  </a:lnTo>
                  <a:lnTo>
                    <a:pt x="0" y="43"/>
                  </a:lnTo>
                  <a:lnTo>
                    <a:pt x="0" y="28"/>
                  </a:lnTo>
                  <a:lnTo>
                    <a:pt x="14" y="28"/>
                  </a:lnTo>
                  <a:lnTo>
                    <a:pt x="14" y="0"/>
                  </a:lnTo>
                  <a:lnTo>
                    <a:pt x="32" y="0"/>
                  </a:lnTo>
                  <a:lnTo>
                    <a:pt x="32" y="28"/>
                  </a:lnTo>
                  <a:lnTo>
                    <a:pt x="47" y="28"/>
                  </a:lnTo>
                  <a:lnTo>
                    <a:pt x="47" y="43"/>
                  </a:lnTo>
                  <a:lnTo>
                    <a:pt x="32" y="43"/>
                  </a:lnTo>
                  <a:close/>
                </a:path>
              </a:pathLst>
            </a:custGeom>
            <a:solidFill>
              <a:srgbClr val="FFFFFF"/>
            </a:solidFill>
            <a:ln w="0">
              <a:solidFill>
                <a:srgbClr val="FFFFFF"/>
              </a:solidFill>
              <a:prstDash val="solid"/>
              <a:round/>
              <a:headEnd/>
              <a:tailEnd/>
            </a:ln>
          </p:spPr>
          <p:txBody>
            <a:bodyPr/>
            <a:lstStyle/>
            <a:p>
              <a:endParaRPr lang="en-US"/>
            </a:p>
          </p:txBody>
        </p:sp>
        <p:sp>
          <p:nvSpPr>
            <p:cNvPr id="13" name="Freeform 17"/>
            <p:cNvSpPr>
              <a:spLocks noEditPoints="1"/>
            </p:cNvSpPr>
            <p:nvPr/>
          </p:nvSpPr>
          <p:spPr bwMode="auto">
            <a:xfrm>
              <a:off x="1454" y="1203"/>
              <a:ext cx="59" cy="69"/>
            </a:xfrm>
            <a:custGeom>
              <a:avLst/>
              <a:gdLst>
                <a:gd name="T0" fmla="*/ 1 w 92"/>
                <a:gd name="T1" fmla="*/ 1 h 108"/>
                <a:gd name="T2" fmla="*/ 1 w 92"/>
                <a:gd name="T3" fmla="*/ 1 h 108"/>
                <a:gd name="T4" fmla="*/ 1 w 92"/>
                <a:gd name="T5" fmla="*/ 1 h 108"/>
                <a:gd name="T6" fmla="*/ 1 w 92"/>
                <a:gd name="T7" fmla="*/ 1 h 108"/>
                <a:gd name="T8" fmla="*/ 1 w 92"/>
                <a:gd name="T9" fmla="*/ 1 h 108"/>
                <a:gd name="T10" fmla="*/ 1 w 92"/>
                <a:gd name="T11" fmla="*/ 1 h 108"/>
                <a:gd name="T12" fmla="*/ 1 w 92"/>
                <a:gd name="T13" fmla="*/ 1 h 108"/>
                <a:gd name="T14" fmla="*/ 1 w 92"/>
                <a:gd name="T15" fmla="*/ 1 h 108"/>
                <a:gd name="T16" fmla="*/ 1 w 92"/>
                <a:gd name="T17" fmla="*/ 1 h 108"/>
                <a:gd name="T18" fmla="*/ 1 w 92"/>
                <a:gd name="T19" fmla="*/ 1 h 108"/>
                <a:gd name="T20" fmla="*/ 1 w 92"/>
                <a:gd name="T21" fmla="*/ 1 h 108"/>
                <a:gd name="T22" fmla="*/ 1 w 92"/>
                <a:gd name="T23" fmla="*/ 1 h 108"/>
                <a:gd name="T24" fmla="*/ 1 w 92"/>
                <a:gd name="T25" fmla="*/ 1 h 108"/>
                <a:gd name="T26" fmla="*/ 1 w 92"/>
                <a:gd name="T27" fmla="*/ 1 h 108"/>
                <a:gd name="T28" fmla="*/ 1 w 92"/>
                <a:gd name="T29" fmla="*/ 1 h 108"/>
                <a:gd name="T30" fmla="*/ 1 w 92"/>
                <a:gd name="T31" fmla="*/ 1 h 108"/>
                <a:gd name="T32" fmla="*/ 1 w 92"/>
                <a:gd name="T33" fmla="*/ 1 h 108"/>
                <a:gd name="T34" fmla="*/ 1 w 92"/>
                <a:gd name="T35" fmla="*/ 1 h 108"/>
                <a:gd name="T36" fmla="*/ 1 w 92"/>
                <a:gd name="T37" fmla="*/ 1 h 108"/>
                <a:gd name="T38" fmla="*/ 1 w 92"/>
                <a:gd name="T39" fmla="*/ 1 h 108"/>
                <a:gd name="T40" fmla="*/ 1 w 92"/>
                <a:gd name="T41" fmla="*/ 1 h 108"/>
                <a:gd name="T42" fmla="*/ 1 w 92"/>
                <a:gd name="T43" fmla="*/ 1 h 108"/>
                <a:gd name="T44" fmla="*/ 1 w 92"/>
                <a:gd name="T45" fmla="*/ 1 h 108"/>
                <a:gd name="T46" fmla="*/ 1 w 92"/>
                <a:gd name="T47" fmla="*/ 0 h 108"/>
                <a:gd name="T48" fmla="*/ 1 w 92"/>
                <a:gd name="T49" fmla="*/ 1 h 108"/>
                <a:gd name="T50" fmla="*/ 1 w 92"/>
                <a:gd name="T51" fmla="*/ 1 h 108"/>
                <a:gd name="T52" fmla="*/ 1 w 92"/>
                <a:gd name="T53" fmla="*/ 1 h 108"/>
                <a:gd name="T54" fmla="*/ 1 w 92"/>
                <a:gd name="T55" fmla="*/ 1 h 108"/>
                <a:gd name="T56" fmla="*/ 0 w 92"/>
                <a:gd name="T57" fmla="*/ 1 h 108"/>
                <a:gd name="T58" fmla="*/ 1 w 92"/>
                <a:gd name="T59" fmla="*/ 1 h 108"/>
                <a:gd name="T60" fmla="*/ 1 w 92"/>
                <a:gd name="T61" fmla="*/ 1 h 108"/>
                <a:gd name="T62" fmla="*/ 1 w 92"/>
                <a:gd name="T63" fmla="*/ 1 h 108"/>
                <a:gd name="T64" fmla="*/ 1 w 92"/>
                <a:gd name="T65" fmla="*/ 1 h 108"/>
                <a:gd name="T66" fmla="*/ 1 w 92"/>
                <a:gd name="T67" fmla="*/ 1 h 108"/>
                <a:gd name="T68" fmla="*/ 1 w 92"/>
                <a:gd name="T69" fmla="*/ 1 h 108"/>
                <a:gd name="T70" fmla="*/ 1 w 92"/>
                <a:gd name="T71" fmla="*/ 1 h 108"/>
                <a:gd name="T72" fmla="*/ 1 w 92"/>
                <a:gd name="T73" fmla="*/ 1 h 108"/>
                <a:gd name="T74" fmla="*/ 1 w 92"/>
                <a:gd name="T75" fmla="*/ 1 h 108"/>
                <a:gd name="T76" fmla="*/ 1 w 92"/>
                <a:gd name="T77" fmla="*/ 1 h 108"/>
                <a:gd name="T78" fmla="*/ 1 w 92"/>
                <a:gd name="T79" fmla="*/ 1 h 108"/>
                <a:gd name="T80" fmla="*/ 1 w 92"/>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108">
                  <a:moveTo>
                    <a:pt x="18" y="47"/>
                  </a:moveTo>
                  <a:lnTo>
                    <a:pt x="23" y="32"/>
                  </a:lnTo>
                  <a:lnTo>
                    <a:pt x="32" y="20"/>
                  </a:lnTo>
                  <a:lnTo>
                    <a:pt x="47" y="15"/>
                  </a:lnTo>
                  <a:lnTo>
                    <a:pt x="59" y="18"/>
                  </a:lnTo>
                  <a:lnTo>
                    <a:pt x="68" y="26"/>
                  </a:lnTo>
                  <a:lnTo>
                    <a:pt x="72" y="35"/>
                  </a:lnTo>
                  <a:lnTo>
                    <a:pt x="75" y="47"/>
                  </a:lnTo>
                  <a:lnTo>
                    <a:pt x="18" y="47"/>
                  </a:lnTo>
                  <a:close/>
                  <a:moveTo>
                    <a:pt x="74" y="72"/>
                  </a:moveTo>
                  <a:lnTo>
                    <a:pt x="72" y="80"/>
                  </a:lnTo>
                  <a:lnTo>
                    <a:pt x="66" y="86"/>
                  </a:lnTo>
                  <a:lnTo>
                    <a:pt x="59" y="90"/>
                  </a:lnTo>
                  <a:lnTo>
                    <a:pt x="48" y="93"/>
                  </a:lnTo>
                  <a:lnTo>
                    <a:pt x="35" y="90"/>
                  </a:lnTo>
                  <a:lnTo>
                    <a:pt x="26" y="84"/>
                  </a:lnTo>
                  <a:lnTo>
                    <a:pt x="20" y="74"/>
                  </a:lnTo>
                  <a:lnTo>
                    <a:pt x="18" y="60"/>
                  </a:lnTo>
                  <a:lnTo>
                    <a:pt x="92" y="60"/>
                  </a:lnTo>
                  <a:lnTo>
                    <a:pt x="90" y="39"/>
                  </a:lnTo>
                  <a:lnTo>
                    <a:pt x="86" y="23"/>
                  </a:lnTo>
                  <a:lnTo>
                    <a:pt x="77" y="11"/>
                  </a:lnTo>
                  <a:lnTo>
                    <a:pt x="65" y="3"/>
                  </a:lnTo>
                  <a:lnTo>
                    <a:pt x="48" y="0"/>
                  </a:lnTo>
                  <a:lnTo>
                    <a:pt x="30" y="3"/>
                  </a:lnTo>
                  <a:lnTo>
                    <a:pt x="17" y="11"/>
                  </a:lnTo>
                  <a:lnTo>
                    <a:pt x="8" y="24"/>
                  </a:lnTo>
                  <a:lnTo>
                    <a:pt x="2" y="39"/>
                  </a:lnTo>
                  <a:lnTo>
                    <a:pt x="0" y="57"/>
                  </a:lnTo>
                  <a:lnTo>
                    <a:pt x="2" y="74"/>
                  </a:lnTo>
                  <a:lnTo>
                    <a:pt x="8" y="87"/>
                  </a:lnTo>
                  <a:lnTo>
                    <a:pt x="17" y="98"/>
                  </a:lnTo>
                  <a:lnTo>
                    <a:pt x="30" y="105"/>
                  </a:lnTo>
                  <a:lnTo>
                    <a:pt x="45" y="108"/>
                  </a:lnTo>
                  <a:lnTo>
                    <a:pt x="59" y="107"/>
                  </a:lnTo>
                  <a:lnTo>
                    <a:pt x="68" y="104"/>
                  </a:lnTo>
                  <a:lnTo>
                    <a:pt x="72" y="101"/>
                  </a:lnTo>
                  <a:lnTo>
                    <a:pt x="83" y="90"/>
                  </a:lnTo>
                  <a:lnTo>
                    <a:pt x="89" y="80"/>
                  </a:lnTo>
                  <a:lnTo>
                    <a:pt x="90" y="72"/>
                  </a:lnTo>
                  <a:lnTo>
                    <a:pt x="74" y="72"/>
                  </a:lnTo>
                  <a:close/>
                </a:path>
              </a:pathLst>
            </a:custGeom>
            <a:solidFill>
              <a:srgbClr val="FFFFFF"/>
            </a:solidFill>
            <a:ln w="0">
              <a:solidFill>
                <a:srgbClr val="FFFFFF"/>
              </a:solidFill>
              <a:prstDash val="solid"/>
              <a:round/>
              <a:headEnd/>
              <a:tailEnd/>
            </a:ln>
          </p:spPr>
          <p:txBody>
            <a:bodyPr/>
            <a:lstStyle/>
            <a:p>
              <a:endParaRPr lang="en-US"/>
            </a:p>
          </p:txBody>
        </p:sp>
        <p:sp>
          <p:nvSpPr>
            <p:cNvPr id="14" name="Freeform 18"/>
            <p:cNvSpPr>
              <a:spLocks/>
            </p:cNvSpPr>
            <p:nvPr/>
          </p:nvSpPr>
          <p:spPr bwMode="auto">
            <a:xfrm>
              <a:off x="1531" y="1203"/>
              <a:ext cx="31" cy="67"/>
            </a:xfrm>
            <a:custGeom>
              <a:avLst/>
              <a:gdLst>
                <a:gd name="T0" fmla="*/ 1 w 49"/>
                <a:gd name="T1" fmla="*/ 1 h 105"/>
                <a:gd name="T2" fmla="*/ 0 w 49"/>
                <a:gd name="T3" fmla="*/ 1 h 105"/>
                <a:gd name="T4" fmla="*/ 0 w 49"/>
                <a:gd name="T5" fmla="*/ 1 h 105"/>
                <a:gd name="T6" fmla="*/ 1 w 49"/>
                <a:gd name="T7" fmla="*/ 1 h 105"/>
                <a:gd name="T8" fmla="*/ 1 w 49"/>
                <a:gd name="T9" fmla="*/ 1 h 105"/>
                <a:gd name="T10" fmla="*/ 1 w 49"/>
                <a:gd name="T11" fmla="*/ 1 h 105"/>
                <a:gd name="T12" fmla="*/ 1 w 49"/>
                <a:gd name="T13" fmla="*/ 1 h 105"/>
                <a:gd name="T14" fmla="*/ 1 w 49"/>
                <a:gd name="T15" fmla="*/ 1 h 105"/>
                <a:gd name="T16" fmla="*/ 1 w 49"/>
                <a:gd name="T17" fmla="*/ 0 h 105"/>
                <a:gd name="T18" fmla="*/ 1 w 49"/>
                <a:gd name="T19" fmla="*/ 0 h 105"/>
                <a:gd name="T20" fmla="*/ 1 w 49"/>
                <a:gd name="T21" fmla="*/ 1 h 105"/>
                <a:gd name="T22" fmla="*/ 1 w 49"/>
                <a:gd name="T23" fmla="*/ 1 h 105"/>
                <a:gd name="T24" fmla="*/ 1 w 49"/>
                <a:gd name="T25" fmla="*/ 1 h 105"/>
                <a:gd name="T26" fmla="*/ 1 w 49"/>
                <a:gd name="T27" fmla="*/ 1 h 105"/>
                <a:gd name="T28" fmla="*/ 1 w 49"/>
                <a:gd name="T29" fmla="*/ 1 h 105"/>
                <a:gd name="T30" fmla="*/ 1 w 49"/>
                <a:gd name="T31" fmla="*/ 1 h 105"/>
                <a:gd name="T32" fmla="*/ 1 w 49"/>
                <a:gd name="T33" fmla="*/ 1 h 105"/>
                <a:gd name="T34" fmla="*/ 1 w 49"/>
                <a:gd name="T35" fmla="*/ 1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 h="105">
                  <a:moveTo>
                    <a:pt x="16" y="105"/>
                  </a:moveTo>
                  <a:lnTo>
                    <a:pt x="0" y="105"/>
                  </a:lnTo>
                  <a:lnTo>
                    <a:pt x="0" y="3"/>
                  </a:lnTo>
                  <a:lnTo>
                    <a:pt x="16" y="3"/>
                  </a:lnTo>
                  <a:lnTo>
                    <a:pt x="16" y="20"/>
                  </a:lnTo>
                  <a:lnTo>
                    <a:pt x="24" y="9"/>
                  </a:lnTo>
                  <a:lnTo>
                    <a:pt x="33" y="3"/>
                  </a:lnTo>
                  <a:lnTo>
                    <a:pt x="45" y="0"/>
                  </a:lnTo>
                  <a:lnTo>
                    <a:pt x="48" y="0"/>
                  </a:lnTo>
                  <a:lnTo>
                    <a:pt x="49" y="2"/>
                  </a:lnTo>
                  <a:lnTo>
                    <a:pt x="49" y="18"/>
                  </a:lnTo>
                  <a:lnTo>
                    <a:pt x="43" y="18"/>
                  </a:lnTo>
                  <a:lnTo>
                    <a:pt x="31" y="21"/>
                  </a:lnTo>
                  <a:lnTo>
                    <a:pt x="24" y="27"/>
                  </a:lnTo>
                  <a:lnTo>
                    <a:pt x="19" y="35"/>
                  </a:lnTo>
                  <a:lnTo>
                    <a:pt x="16" y="45"/>
                  </a:lnTo>
                  <a:lnTo>
                    <a:pt x="16" y="105"/>
                  </a:lnTo>
                  <a:close/>
                </a:path>
              </a:pathLst>
            </a:custGeom>
            <a:solidFill>
              <a:srgbClr val="FFFFFF"/>
            </a:solidFill>
            <a:ln w="0">
              <a:solidFill>
                <a:srgbClr val="FFFFFF"/>
              </a:solidFill>
              <a:prstDash val="solid"/>
              <a:round/>
              <a:headEnd/>
              <a:tailEnd/>
            </a:ln>
          </p:spPr>
          <p:txBody>
            <a:bodyPr/>
            <a:lstStyle/>
            <a:p>
              <a:endParaRPr lang="en-US"/>
            </a:p>
          </p:txBody>
        </p:sp>
        <p:sp>
          <p:nvSpPr>
            <p:cNvPr id="15" name="Freeform 19"/>
            <p:cNvSpPr>
              <a:spLocks/>
            </p:cNvSpPr>
            <p:nvPr/>
          </p:nvSpPr>
          <p:spPr bwMode="auto">
            <a:xfrm>
              <a:off x="1576" y="1203"/>
              <a:ext cx="53" cy="67"/>
            </a:xfrm>
            <a:custGeom>
              <a:avLst/>
              <a:gdLst>
                <a:gd name="T0" fmla="*/ 1 w 83"/>
                <a:gd name="T1" fmla="*/ 1 h 105"/>
                <a:gd name="T2" fmla="*/ 1 w 83"/>
                <a:gd name="T3" fmla="*/ 1 h 105"/>
                <a:gd name="T4" fmla="*/ 1 w 83"/>
                <a:gd name="T5" fmla="*/ 1 h 105"/>
                <a:gd name="T6" fmla="*/ 1 w 83"/>
                <a:gd name="T7" fmla="*/ 1 h 105"/>
                <a:gd name="T8" fmla="*/ 1 w 83"/>
                <a:gd name="T9" fmla="*/ 1 h 105"/>
                <a:gd name="T10" fmla="*/ 1 w 83"/>
                <a:gd name="T11" fmla="*/ 1 h 105"/>
                <a:gd name="T12" fmla="*/ 1 w 83"/>
                <a:gd name="T13" fmla="*/ 1 h 105"/>
                <a:gd name="T14" fmla="*/ 1 w 83"/>
                <a:gd name="T15" fmla="*/ 1 h 105"/>
                <a:gd name="T16" fmla="*/ 1 w 83"/>
                <a:gd name="T17" fmla="*/ 1 h 105"/>
                <a:gd name="T18" fmla="*/ 1 w 83"/>
                <a:gd name="T19" fmla="*/ 1 h 105"/>
                <a:gd name="T20" fmla="*/ 1 w 83"/>
                <a:gd name="T21" fmla="*/ 1 h 105"/>
                <a:gd name="T22" fmla="*/ 1 w 83"/>
                <a:gd name="T23" fmla="*/ 1 h 105"/>
                <a:gd name="T24" fmla="*/ 1 w 83"/>
                <a:gd name="T25" fmla="*/ 1 h 105"/>
                <a:gd name="T26" fmla="*/ 0 w 83"/>
                <a:gd name="T27" fmla="*/ 1 h 105"/>
                <a:gd name="T28" fmla="*/ 0 w 83"/>
                <a:gd name="T29" fmla="*/ 1 h 105"/>
                <a:gd name="T30" fmla="*/ 1 w 83"/>
                <a:gd name="T31" fmla="*/ 1 h 105"/>
                <a:gd name="T32" fmla="*/ 1 w 83"/>
                <a:gd name="T33" fmla="*/ 1 h 105"/>
                <a:gd name="T34" fmla="*/ 1 w 83"/>
                <a:gd name="T35" fmla="*/ 1 h 105"/>
                <a:gd name="T36" fmla="*/ 1 w 83"/>
                <a:gd name="T37" fmla="*/ 1 h 105"/>
                <a:gd name="T38" fmla="*/ 1 w 83"/>
                <a:gd name="T39" fmla="*/ 1 h 105"/>
                <a:gd name="T40" fmla="*/ 1 w 83"/>
                <a:gd name="T41" fmla="*/ 1 h 105"/>
                <a:gd name="T42" fmla="*/ 1 w 83"/>
                <a:gd name="T43" fmla="*/ 0 h 105"/>
                <a:gd name="T44" fmla="*/ 1 w 83"/>
                <a:gd name="T45" fmla="*/ 1 h 105"/>
                <a:gd name="T46" fmla="*/ 1 w 83"/>
                <a:gd name="T47" fmla="*/ 1 h 105"/>
                <a:gd name="T48" fmla="*/ 1 w 83"/>
                <a:gd name="T49" fmla="*/ 1 h 105"/>
                <a:gd name="T50" fmla="*/ 1 w 83"/>
                <a:gd name="T51" fmla="*/ 1 h 105"/>
                <a:gd name="T52" fmla="*/ 1 w 83"/>
                <a:gd name="T53" fmla="*/ 1 h 105"/>
                <a:gd name="T54" fmla="*/ 1 w 83"/>
                <a:gd name="T55" fmla="*/ 1 h 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3" h="105">
                  <a:moveTo>
                    <a:pt x="83" y="105"/>
                  </a:moveTo>
                  <a:lnTo>
                    <a:pt x="66" y="105"/>
                  </a:lnTo>
                  <a:lnTo>
                    <a:pt x="66" y="42"/>
                  </a:lnTo>
                  <a:lnTo>
                    <a:pt x="65" y="30"/>
                  </a:lnTo>
                  <a:lnTo>
                    <a:pt x="62" y="23"/>
                  </a:lnTo>
                  <a:lnTo>
                    <a:pt x="54" y="18"/>
                  </a:lnTo>
                  <a:lnTo>
                    <a:pt x="44" y="15"/>
                  </a:lnTo>
                  <a:lnTo>
                    <a:pt x="38" y="17"/>
                  </a:lnTo>
                  <a:lnTo>
                    <a:pt x="30" y="20"/>
                  </a:lnTo>
                  <a:lnTo>
                    <a:pt x="24" y="26"/>
                  </a:lnTo>
                  <a:lnTo>
                    <a:pt x="20" y="36"/>
                  </a:lnTo>
                  <a:lnTo>
                    <a:pt x="18" y="50"/>
                  </a:lnTo>
                  <a:lnTo>
                    <a:pt x="18" y="105"/>
                  </a:lnTo>
                  <a:lnTo>
                    <a:pt x="0" y="105"/>
                  </a:lnTo>
                  <a:lnTo>
                    <a:pt x="0" y="3"/>
                  </a:lnTo>
                  <a:lnTo>
                    <a:pt x="17" y="3"/>
                  </a:lnTo>
                  <a:lnTo>
                    <a:pt x="17" y="18"/>
                  </a:lnTo>
                  <a:lnTo>
                    <a:pt x="21" y="12"/>
                  </a:lnTo>
                  <a:lnTo>
                    <a:pt x="27" y="8"/>
                  </a:lnTo>
                  <a:lnTo>
                    <a:pt x="36" y="3"/>
                  </a:lnTo>
                  <a:lnTo>
                    <a:pt x="48" y="0"/>
                  </a:lnTo>
                  <a:lnTo>
                    <a:pt x="57" y="2"/>
                  </a:lnTo>
                  <a:lnTo>
                    <a:pt x="66" y="5"/>
                  </a:lnTo>
                  <a:lnTo>
                    <a:pt x="75" y="11"/>
                  </a:lnTo>
                  <a:lnTo>
                    <a:pt x="81" y="21"/>
                  </a:lnTo>
                  <a:lnTo>
                    <a:pt x="83" y="36"/>
                  </a:lnTo>
                  <a:lnTo>
                    <a:pt x="83" y="105"/>
                  </a:lnTo>
                  <a:close/>
                </a:path>
              </a:pathLst>
            </a:custGeom>
            <a:solidFill>
              <a:srgbClr val="FFFFFF"/>
            </a:solidFill>
            <a:ln w="0">
              <a:solidFill>
                <a:srgbClr val="FFFFFF"/>
              </a:solidFill>
              <a:prstDash val="solid"/>
              <a:round/>
              <a:headEnd/>
              <a:tailEnd/>
            </a:ln>
          </p:spPr>
          <p:txBody>
            <a:bodyPr/>
            <a:lstStyle/>
            <a:p>
              <a:endParaRPr lang="en-US"/>
            </a:p>
          </p:txBody>
        </p:sp>
        <p:sp>
          <p:nvSpPr>
            <p:cNvPr id="16" name="Freeform 20"/>
            <p:cNvSpPr>
              <a:spLocks noEditPoints="1"/>
            </p:cNvSpPr>
            <p:nvPr/>
          </p:nvSpPr>
          <p:spPr bwMode="auto">
            <a:xfrm>
              <a:off x="1644" y="1203"/>
              <a:ext cx="62" cy="69"/>
            </a:xfrm>
            <a:custGeom>
              <a:avLst/>
              <a:gdLst>
                <a:gd name="T0" fmla="*/ 1 w 96"/>
                <a:gd name="T1" fmla="*/ 1 h 108"/>
                <a:gd name="T2" fmla="*/ 1 w 96"/>
                <a:gd name="T3" fmla="*/ 1 h 108"/>
                <a:gd name="T4" fmla="*/ 1 w 96"/>
                <a:gd name="T5" fmla="*/ 1 h 108"/>
                <a:gd name="T6" fmla="*/ 1 w 96"/>
                <a:gd name="T7" fmla="*/ 1 h 108"/>
                <a:gd name="T8" fmla="*/ 1 w 96"/>
                <a:gd name="T9" fmla="*/ 1 h 108"/>
                <a:gd name="T10" fmla="*/ 1 w 96"/>
                <a:gd name="T11" fmla="*/ 1 h 108"/>
                <a:gd name="T12" fmla="*/ 1 w 96"/>
                <a:gd name="T13" fmla="*/ 1 h 108"/>
                <a:gd name="T14" fmla="*/ 1 w 96"/>
                <a:gd name="T15" fmla="*/ 1 h 108"/>
                <a:gd name="T16" fmla="*/ 1 w 96"/>
                <a:gd name="T17" fmla="*/ 1 h 108"/>
                <a:gd name="T18" fmla="*/ 1 w 96"/>
                <a:gd name="T19" fmla="*/ 1 h 108"/>
                <a:gd name="T20" fmla="*/ 1 w 96"/>
                <a:gd name="T21" fmla="*/ 1 h 108"/>
                <a:gd name="T22" fmla="*/ 1 w 96"/>
                <a:gd name="T23" fmla="*/ 1 h 108"/>
                <a:gd name="T24" fmla="*/ 1 w 96"/>
                <a:gd name="T25" fmla="*/ 1 h 108"/>
                <a:gd name="T26" fmla="*/ 1 w 96"/>
                <a:gd name="T27" fmla="*/ 1 h 108"/>
                <a:gd name="T28" fmla="*/ 1 w 96"/>
                <a:gd name="T29" fmla="*/ 1 h 108"/>
                <a:gd name="T30" fmla="*/ 1 w 96"/>
                <a:gd name="T31" fmla="*/ 1 h 108"/>
                <a:gd name="T32" fmla="*/ 1 w 96"/>
                <a:gd name="T33" fmla="*/ 1 h 108"/>
                <a:gd name="T34" fmla="*/ 1 w 96"/>
                <a:gd name="T35" fmla="*/ 1 h 108"/>
                <a:gd name="T36" fmla="*/ 1 w 96"/>
                <a:gd name="T37" fmla="*/ 1 h 108"/>
                <a:gd name="T38" fmla="*/ 1 w 96"/>
                <a:gd name="T39" fmla="*/ 1 h 108"/>
                <a:gd name="T40" fmla="*/ 1 w 96"/>
                <a:gd name="T41" fmla="*/ 1 h 108"/>
                <a:gd name="T42" fmla="*/ 1 w 96"/>
                <a:gd name="T43" fmla="*/ 1 h 108"/>
                <a:gd name="T44" fmla="*/ 1 w 96"/>
                <a:gd name="T45" fmla="*/ 1 h 108"/>
                <a:gd name="T46" fmla="*/ 0 w 96"/>
                <a:gd name="T47" fmla="*/ 1 h 108"/>
                <a:gd name="T48" fmla="*/ 1 w 96"/>
                <a:gd name="T49" fmla="*/ 1 h 108"/>
                <a:gd name="T50" fmla="*/ 1 w 96"/>
                <a:gd name="T51" fmla="*/ 1 h 108"/>
                <a:gd name="T52" fmla="*/ 1 w 96"/>
                <a:gd name="T53" fmla="*/ 1 h 108"/>
                <a:gd name="T54" fmla="*/ 1 w 96"/>
                <a:gd name="T55" fmla="*/ 1 h 108"/>
                <a:gd name="T56" fmla="*/ 1 w 96"/>
                <a:gd name="T57" fmla="*/ 1 h 108"/>
                <a:gd name="T58" fmla="*/ 1 w 96"/>
                <a:gd name="T59" fmla="*/ 1 h 108"/>
                <a:gd name="T60" fmla="*/ 1 w 96"/>
                <a:gd name="T61" fmla="*/ 1 h 108"/>
                <a:gd name="T62" fmla="*/ 1 w 96"/>
                <a:gd name="T63" fmla="*/ 1 h 108"/>
                <a:gd name="T64" fmla="*/ 1 w 96"/>
                <a:gd name="T65" fmla="*/ 1 h 108"/>
                <a:gd name="T66" fmla="*/ 1 w 96"/>
                <a:gd name="T67" fmla="*/ 1 h 108"/>
                <a:gd name="T68" fmla="*/ 1 w 96"/>
                <a:gd name="T69" fmla="*/ 1 h 108"/>
                <a:gd name="T70" fmla="*/ 1 w 96"/>
                <a:gd name="T71" fmla="*/ 1 h 108"/>
                <a:gd name="T72" fmla="*/ 1 w 96"/>
                <a:gd name="T73" fmla="*/ 1 h 108"/>
                <a:gd name="T74" fmla="*/ 1 w 96"/>
                <a:gd name="T75" fmla="*/ 1 h 108"/>
                <a:gd name="T76" fmla="*/ 1 w 96"/>
                <a:gd name="T77" fmla="*/ 1 h 108"/>
                <a:gd name="T78" fmla="*/ 1 w 96"/>
                <a:gd name="T79" fmla="*/ 0 h 108"/>
                <a:gd name="T80" fmla="*/ 1 w 96"/>
                <a:gd name="T81" fmla="*/ 1 h 108"/>
                <a:gd name="T82" fmla="*/ 1 w 96"/>
                <a:gd name="T83" fmla="*/ 1 h 108"/>
                <a:gd name="T84" fmla="*/ 1 w 96"/>
                <a:gd name="T85" fmla="*/ 1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6" h="108">
                  <a:moveTo>
                    <a:pt x="67" y="69"/>
                  </a:moveTo>
                  <a:lnTo>
                    <a:pt x="64" y="80"/>
                  </a:lnTo>
                  <a:lnTo>
                    <a:pt x="57" y="87"/>
                  </a:lnTo>
                  <a:lnTo>
                    <a:pt x="48" y="92"/>
                  </a:lnTo>
                  <a:lnTo>
                    <a:pt x="36" y="93"/>
                  </a:lnTo>
                  <a:lnTo>
                    <a:pt x="30" y="93"/>
                  </a:lnTo>
                  <a:lnTo>
                    <a:pt x="25" y="92"/>
                  </a:lnTo>
                  <a:lnTo>
                    <a:pt x="21" y="89"/>
                  </a:lnTo>
                  <a:lnTo>
                    <a:pt x="19" y="86"/>
                  </a:lnTo>
                  <a:lnTo>
                    <a:pt x="18" y="81"/>
                  </a:lnTo>
                  <a:lnTo>
                    <a:pt x="18" y="75"/>
                  </a:lnTo>
                  <a:lnTo>
                    <a:pt x="18" y="71"/>
                  </a:lnTo>
                  <a:lnTo>
                    <a:pt x="19" y="68"/>
                  </a:lnTo>
                  <a:lnTo>
                    <a:pt x="22" y="65"/>
                  </a:lnTo>
                  <a:lnTo>
                    <a:pt x="27" y="62"/>
                  </a:lnTo>
                  <a:lnTo>
                    <a:pt x="31" y="60"/>
                  </a:lnTo>
                  <a:lnTo>
                    <a:pt x="34" y="60"/>
                  </a:lnTo>
                  <a:lnTo>
                    <a:pt x="39" y="59"/>
                  </a:lnTo>
                  <a:lnTo>
                    <a:pt x="55" y="57"/>
                  </a:lnTo>
                  <a:lnTo>
                    <a:pt x="63" y="56"/>
                  </a:lnTo>
                  <a:lnTo>
                    <a:pt x="67" y="53"/>
                  </a:lnTo>
                  <a:lnTo>
                    <a:pt x="67" y="69"/>
                  </a:lnTo>
                  <a:close/>
                  <a:moveTo>
                    <a:pt x="21" y="35"/>
                  </a:moveTo>
                  <a:lnTo>
                    <a:pt x="21" y="32"/>
                  </a:lnTo>
                  <a:lnTo>
                    <a:pt x="22" y="27"/>
                  </a:lnTo>
                  <a:lnTo>
                    <a:pt x="22" y="24"/>
                  </a:lnTo>
                  <a:lnTo>
                    <a:pt x="25" y="21"/>
                  </a:lnTo>
                  <a:lnTo>
                    <a:pt x="28" y="18"/>
                  </a:lnTo>
                  <a:lnTo>
                    <a:pt x="31" y="17"/>
                  </a:lnTo>
                  <a:lnTo>
                    <a:pt x="37" y="15"/>
                  </a:lnTo>
                  <a:lnTo>
                    <a:pt x="43" y="15"/>
                  </a:lnTo>
                  <a:lnTo>
                    <a:pt x="51" y="15"/>
                  </a:lnTo>
                  <a:lnTo>
                    <a:pt x="57" y="17"/>
                  </a:lnTo>
                  <a:lnTo>
                    <a:pt x="61" y="18"/>
                  </a:lnTo>
                  <a:lnTo>
                    <a:pt x="64" y="23"/>
                  </a:lnTo>
                  <a:lnTo>
                    <a:pt x="67" y="26"/>
                  </a:lnTo>
                  <a:lnTo>
                    <a:pt x="67" y="32"/>
                  </a:lnTo>
                  <a:lnTo>
                    <a:pt x="67" y="36"/>
                  </a:lnTo>
                  <a:lnTo>
                    <a:pt x="66" y="39"/>
                  </a:lnTo>
                  <a:lnTo>
                    <a:pt x="64" y="41"/>
                  </a:lnTo>
                  <a:lnTo>
                    <a:pt x="63" y="42"/>
                  </a:lnTo>
                  <a:lnTo>
                    <a:pt x="60" y="42"/>
                  </a:lnTo>
                  <a:lnTo>
                    <a:pt x="58" y="44"/>
                  </a:lnTo>
                  <a:lnTo>
                    <a:pt x="30" y="47"/>
                  </a:lnTo>
                  <a:lnTo>
                    <a:pt x="16" y="50"/>
                  </a:lnTo>
                  <a:lnTo>
                    <a:pt x="7" y="57"/>
                  </a:lnTo>
                  <a:lnTo>
                    <a:pt x="3" y="65"/>
                  </a:lnTo>
                  <a:lnTo>
                    <a:pt x="0" y="72"/>
                  </a:lnTo>
                  <a:lnTo>
                    <a:pt x="0" y="78"/>
                  </a:lnTo>
                  <a:lnTo>
                    <a:pt x="1" y="90"/>
                  </a:lnTo>
                  <a:lnTo>
                    <a:pt x="9" y="99"/>
                  </a:lnTo>
                  <a:lnTo>
                    <a:pt x="18" y="105"/>
                  </a:lnTo>
                  <a:lnTo>
                    <a:pt x="31" y="108"/>
                  </a:lnTo>
                  <a:lnTo>
                    <a:pt x="45" y="107"/>
                  </a:lnTo>
                  <a:lnTo>
                    <a:pt x="54" y="102"/>
                  </a:lnTo>
                  <a:lnTo>
                    <a:pt x="63" y="96"/>
                  </a:lnTo>
                  <a:lnTo>
                    <a:pt x="67" y="92"/>
                  </a:lnTo>
                  <a:lnTo>
                    <a:pt x="69" y="95"/>
                  </a:lnTo>
                  <a:lnTo>
                    <a:pt x="69" y="98"/>
                  </a:lnTo>
                  <a:lnTo>
                    <a:pt x="70" y="101"/>
                  </a:lnTo>
                  <a:lnTo>
                    <a:pt x="72" y="104"/>
                  </a:lnTo>
                  <a:lnTo>
                    <a:pt x="76" y="105"/>
                  </a:lnTo>
                  <a:lnTo>
                    <a:pt x="81" y="107"/>
                  </a:lnTo>
                  <a:lnTo>
                    <a:pt x="85" y="107"/>
                  </a:lnTo>
                  <a:lnTo>
                    <a:pt x="90" y="107"/>
                  </a:lnTo>
                  <a:lnTo>
                    <a:pt x="93" y="105"/>
                  </a:lnTo>
                  <a:lnTo>
                    <a:pt x="96" y="105"/>
                  </a:lnTo>
                  <a:lnTo>
                    <a:pt x="96" y="92"/>
                  </a:lnTo>
                  <a:lnTo>
                    <a:pt x="93" y="93"/>
                  </a:lnTo>
                  <a:lnTo>
                    <a:pt x="90" y="93"/>
                  </a:lnTo>
                  <a:lnTo>
                    <a:pt x="87" y="93"/>
                  </a:lnTo>
                  <a:lnTo>
                    <a:pt x="85" y="92"/>
                  </a:lnTo>
                  <a:lnTo>
                    <a:pt x="84" y="90"/>
                  </a:lnTo>
                  <a:lnTo>
                    <a:pt x="84" y="87"/>
                  </a:lnTo>
                  <a:lnTo>
                    <a:pt x="84" y="29"/>
                  </a:lnTo>
                  <a:lnTo>
                    <a:pt x="82" y="18"/>
                  </a:lnTo>
                  <a:lnTo>
                    <a:pt x="76" y="11"/>
                  </a:lnTo>
                  <a:lnTo>
                    <a:pt x="69" y="5"/>
                  </a:lnTo>
                  <a:lnTo>
                    <a:pt x="60" y="2"/>
                  </a:lnTo>
                  <a:lnTo>
                    <a:pt x="52" y="0"/>
                  </a:lnTo>
                  <a:lnTo>
                    <a:pt x="46" y="0"/>
                  </a:lnTo>
                  <a:lnTo>
                    <a:pt x="30" y="2"/>
                  </a:lnTo>
                  <a:lnTo>
                    <a:pt x="16" y="8"/>
                  </a:lnTo>
                  <a:lnTo>
                    <a:pt x="7" y="18"/>
                  </a:lnTo>
                  <a:lnTo>
                    <a:pt x="4" y="35"/>
                  </a:lnTo>
                  <a:lnTo>
                    <a:pt x="21" y="35"/>
                  </a:lnTo>
                  <a:close/>
                </a:path>
              </a:pathLst>
            </a:custGeom>
            <a:solidFill>
              <a:srgbClr val="FFFFFF"/>
            </a:solidFill>
            <a:ln w="0">
              <a:solidFill>
                <a:srgbClr val="FFFFFF"/>
              </a:solidFill>
              <a:prstDash val="solid"/>
              <a:round/>
              <a:headEnd/>
              <a:tailEnd/>
            </a:ln>
          </p:spPr>
          <p:txBody>
            <a:bodyPr/>
            <a:lstStyle/>
            <a:p>
              <a:endParaRPr lang="en-US"/>
            </a:p>
          </p:txBody>
        </p:sp>
        <p:sp>
          <p:nvSpPr>
            <p:cNvPr id="17" name="Freeform 21"/>
            <p:cNvSpPr>
              <a:spLocks/>
            </p:cNvSpPr>
            <p:nvPr/>
          </p:nvSpPr>
          <p:spPr bwMode="auto">
            <a:xfrm>
              <a:off x="1712" y="1186"/>
              <a:ext cx="31" cy="85"/>
            </a:xfrm>
            <a:custGeom>
              <a:avLst/>
              <a:gdLst>
                <a:gd name="T0" fmla="*/ 1 w 48"/>
                <a:gd name="T1" fmla="*/ 1 h 132"/>
                <a:gd name="T2" fmla="*/ 1 w 48"/>
                <a:gd name="T3" fmla="*/ 1 h 132"/>
                <a:gd name="T4" fmla="*/ 1 w 48"/>
                <a:gd name="T5" fmla="*/ 1 h 132"/>
                <a:gd name="T6" fmla="*/ 1 w 48"/>
                <a:gd name="T7" fmla="*/ 1 h 132"/>
                <a:gd name="T8" fmla="*/ 1 w 48"/>
                <a:gd name="T9" fmla="*/ 1 h 132"/>
                <a:gd name="T10" fmla="*/ 1 w 48"/>
                <a:gd name="T11" fmla="*/ 1 h 132"/>
                <a:gd name="T12" fmla="*/ 1 w 48"/>
                <a:gd name="T13" fmla="*/ 1 h 132"/>
                <a:gd name="T14" fmla="*/ 1 w 48"/>
                <a:gd name="T15" fmla="*/ 1 h 132"/>
                <a:gd name="T16" fmla="*/ 1 w 48"/>
                <a:gd name="T17" fmla="*/ 1 h 132"/>
                <a:gd name="T18" fmla="*/ 1 w 48"/>
                <a:gd name="T19" fmla="*/ 1 h 132"/>
                <a:gd name="T20" fmla="*/ 1 w 48"/>
                <a:gd name="T21" fmla="*/ 1 h 132"/>
                <a:gd name="T22" fmla="*/ 1 w 48"/>
                <a:gd name="T23" fmla="*/ 1 h 132"/>
                <a:gd name="T24" fmla="*/ 1 w 48"/>
                <a:gd name="T25" fmla="*/ 1 h 132"/>
                <a:gd name="T26" fmla="*/ 1 w 48"/>
                <a:gd name="T27" fmla="*/ 1 h 132"/>
                <a:gd name="T28" fmla="*/ 1 w 48"/>
                <a:gd name="T29" fmla="*/ 1 h 132"/>
                <a:gd name="T30" fmla="*/ 1 w 48"/>
                <a:gd name="T31" fmla="*/ 1 h 132"/>
                <a:gd name="T32" fmla="*/ 1 w 48"/>
                <a:gd name="T33" fmla="*/ 1 h 132"/>
                <a:gd name="T34" fmla="*/ 1 w 48"/>
                <a:gd name="T35" fmla="*/ 1 h 132"/>
                <a:gd name="T36" fmla="*/ 1 w 48"/>
                <a:gd name="T37" fmla="*/ 1 h 132"/>
                <a:gd name="T38" fmla="*/ 1 w 48"/>
                <a:gd name="T39" fmla="*/ 1 h 132"/>
                <a:gd name="T40" fmla="*/ 1 w 48"/>
                <a:gd name="T41" fmla="*/ 1 h 132"/>
                <a:gd name="T42" fmla="*/ 0 w 48"/>
                <a:gd name="T43" fmla="*/ 1 h 132"/>
                <a:gd name="T44" fmla="*/ 0 w 48"/>
                <a:gd name="T45" fmla="*/ 1 h 132"/>
                <a:gd name="T46" fmla="*/ 1 w 48"/>
                <a:gd name="T47" fmla="*/ 1 h 132"/>
                <a:gd name="T48" fmla="*/ 1 w 48"/>
                <a:gd name="T49" fmla="*/ 0 h 132"/>
                <a:gd name="T50" fmla="*/ 1 w 48"/>
                <a:gd name="T51" fmla="*/ 0 h 132"/>
                <a:gd name="T52" fmla="*/ 1 w 48"/>
                <a:gd name="T53" fmla="*/ 1 h 132"/>
                <a:gd name="T54" fmla="*/ 1 w 48"/>
                <a:gd name="T55" fmla="*/ 1 h 132"/>
                <a:gd name="T56" fmla="*/ 1 w 48"/>
                <a:gd name="T57" fmla="*/ 1 h 132"/>
                <a:gd name="T58" fmla="*/ 1 w 48"/>
                <a:gd name="T59" fmla="*/ 1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 h="132">
                  <a:moveTo>
                    <a:pt x="32" y="43"/>
                  </a:moveTo>
                  <a:lnTo>
                    <a:pt x="32" y="108"/>
                  </a:lnTo>
                  <a:lnTo>
                    <a:pt x="32" y="112"/>
                  </a:lnTo>
                  <a:lnTo>
                    <a:pt x="33" y="114"/>
                  </a:lnTo>
                  <a:lnTo>
                    <a:pt x="35" y="115"/>
                  </a:lnTo>
                  <a:lnTo>
                    <a:pt x="38" y="117"/>
                  </a:lnTo>
                  <a:lnTo>
                    <a:pt x="39" y="117"/>
                  </a:lnTo>
                  <a:lnTo>
                    <a:pt x="42" y="117"/>
                  </a:lnTo>
                  <a:lnTo>
                    <a:pt x="48" y="117"/>
                  </a:lnTo>
                  <a:lnTo>
                    <a:pt x="48" y="130"/>
                  </a:lnTo>
                  <a:lnTo>
                    <a:pt x="42" y="130"/>
                  </a:lnTo>
                  <a:lnTo>
                    <a:pt x="38" y="130"/>
                  </a:lnTo>
                  <a:lnTo>
                    <a:pt x="35" y="132"/>
                  </a:lnTo>
                  <a:lnTo>
                    <a:pt x="29" y="130"/>
                  </a:lnTo>
                  <a:lnTo>
                    <a:pt x="23" y="129"/>
                  </a:lnTo>
                  <a:lnTo>
                    <a:pt x="20" y="126"/>
                  </a:lnTo>
                  <a:lnTo>
                    <a:pt x="17" y="123"/>
                  </a:lnTo>
                  <a:lnTo>
                    <a:pt x="15" y="120"/>
                  </a:lnTo>
                  <a:lnTo>
                    <a:pt x="15" y="114"/>
                  </a:lnTo>
                  <a:lnTo>
                    <a:pt x="14" y="109"/>
                  </a:lnTo>
                  <a:lnTo>
                    <a:pt x="14" y="43"/>
                  </a:lnTo>
                  <a:lnTo>
                    <a:pt x="0" y="43"/>
                  </a:lnTo>
                  <a:lnTo>
                    <a:pt x="0" y="28"/>
                  </a:lnTo>
                  <a:lnTo>
                    <a:pt x="14" y="28"/>
                  </a:lnTo>
                  <a:lnTo>
                    <a:pt x="14" y="0"/>
                  </a:lnTo>
                  <a:lnTo>
                    <a:pt x="32" y="0"/>
                  </a:lnTo>
                  <a:lnTo>
                    <a:pt x="32" y="28"/>
                  </a:lnTo>
                  <a:lnTo>
                    <a:pt x="48" y="28"/>
                  </a:lnTo>
                  <a:lnTo>
                    <a:pt x="48" y="43"/>
                  </a:lnTo>
                  <a:lnTo>
                    <a:pt x="32" y="43"/>
                  </a:lnTo>
                  <a:close/>
                </a:path>
              </a:pathLst>
            </a:custGeom>
            <a:solidFill>
              <a:srgbClr val="FFFFFF"/>
            </a:solidFill>
            <a:ln w="0">
              <a:solidFill>
                <a:srgbClr val="FFFFFF"/>
              </a:solidFill>
              <a:prstDash val="solid"/>
              <a:round/>
              <a:headEnd/>
              <a:tailEnd/>
            </a:ln>
          </p:spPr>
          <p:txBody>
            <a:bodyPr/>
            <a:lstStyle/>
            <a:p>
              <a:endParaRPr lang="en-US"/>
            </a:p>
          </p:txBody>
        </p:sp>
        <p:sp>
          <p:nvSpPr>
            <p:cNvPr id="18" name="Freeform 22"/>
            <p:cNvSpPr>
              <a:spLocks noEditPoints="1"/>
            </p:cNvSpPr>
            <p:nvPr/>
          </p:nvSpPr>
          <p:spPr bwMode="auto">
            <a:xfrm>
              <a:off x="1757" y="1181"/>
              <a:ext cx="11" cy="89"/>
            </a:xfrm>
            <a:custGeom>
              <a:avLst/>
              <a:gdLst>
                <a:gd name="T0" fmla="*/ 1 w 17"/>
                <a:gd name="T1" fmla="*/ 1 h 139"/>
                <a:gd name="T2" fmla="*/ 0 w 17"/>
                <a:gd name="T3" fmla="*/ 1 h 139"/>
                <a:gd name="T4" fmla="*/ 0 w 17"/>
                <a:gd name="T5" fmla="*/ 1 h 139"/>
                <a:gd name="T6" fmla="*/ 1 w 17"/>
                <a:gd name="T7" fmla="*/ 1 h 139"/>
                <a:gd name="T8" fmla="*/ 1 w 17"/>
                <a:gd name="T9" fmla="*/ 1 h 139"/>
                <a:gd name="T10" fmla="*/ 0 w 17"/>
                <a:gd name="T11" fmla="*/ 1 h 139"/>
                <a:gd name="T12" fmla="*/ 0 w 17"/>
                <a:gd name="T13" fmla="*/ 0 h 139"/>
                <a:gd name="T14" fmla="*/ 1 w 17"/>
                <a:gd name="T15" fmla="*/ 0 h 139"/>
                <a:gd name="T16" fmla="*/ 1 w 17"/>
                <a:gd name="T17" fmla="*/ 1 h 139"/>
                <a:gd name="T18" fmla="*/ 0 w 17"/>
                <a:gd name="T19" fmla="*/ 1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39">
                  <a:moveTo>
                    <a:pt x="17" y="139"/>
                  </a:moveTo>
                  <a:lnTo>
                    <a:pt x="0" y="139"/>
                  </a:lnTo>
                  <a:lnTo>
                    <a:pt x="0" y="37"/>
                  </a:lnTo>
                  <a:lnTo>
                    <a:pt x="17" y="37"/>
                  </a:lnTo>
                  <a:lnTo>
                    <a:pt x="17" y="139"/>
                  </a:lnTo>
                  <a:close/>
                  <a:moveTo>
                    <a:pt x="0" y="19"/>
                  </a:moveTo>
                  <a:lnTo>
                    <a:pt x="0" y="0"/>
                  </a:lnTo>
                  <a:lnTo>
                    <a:pt x="17" y="0"/>
                  </a:lnTo>
                  <a:lnTo>
                    <a:pt x="17" y="19"/>
                  </a:lnTo>
                  <a:lnTo>
                    <a:pt x="0" y="19"/>
                  </a:lnTo>
                  <a:close/>
                </a:path>
              </a:pathLst>
            </a:custGeom>
            <a:solidFill>
              <a:srgbClr val="FFFFFF"/>
            </a:solidFill>
            <a:ln w="0">
              <a:solidFill>
                <a:srgbClr val="FFFFFF"/>
              </a:solidFill>
              <a:prstDash val="solid"/>
              <a:round/>
              <a:headEnd/>
              <a:tailEnd/>
            </a:ln>
          </p:spPr>
          <p:txBody>
            <a:bodyPr/>
            <a:lstStyle/>
            <a:p>
              <a:endParaRPr lang="en-US"/>
            </a:p>
          </p:txBody>
        </p:sp>
        <p:sp>
          <p:nvSpPr>
            <p:cNvPr id="19" name="Freeform 23"/>
            <p:cNvSpPr>
              <a:spLocks noEditPoints="1"/>
            </p:cNvSpPr>
            <p:nvPr/>
          </p:nvSpPr>
          <p:spPr bwMode="auto">
            <a:xfrm>
              <a:off x="1783" y="1203"/>
              <a:ext cx="60" cy="68"/>
            </a:xfrm>
            <a:custGeom>
              <a:avLst/>
              <a:gdLst>
                <a:gd name="T0" fmla="*/ 1 w 93"/>
                <a:gd name="T1" fmla="*/ 1 h 107"/>
                <a:gd name="T2" fmla="*/ 1 w 93"/>
                <a:gd name="T3" fmla="*/ 1 h 107"/>
                <a:gd name="T4" fmla="*/ 1 w 93"/>
                <a:gd name="T5" fmla="*/ 1 h 107"/>
                <a:gd name="T6" fmla="*/ 1 w 93"/>
                <a:gd name="T7" fmla="*/ 1 h 107"/>
                <a:gd name="T8" fmla="*/ 1 w 93"/>
                <a:gd name="T9" fmla="*/ 1 h 107"/>
                <a:gd name="T10" fmla="*/ 1 w 93"/>
                <a:gd name="T11" fmla="*/ 1 h 107"/>
                <a:gd name="T12" fmla="*/ 1 w 93"/>
                <a:gd name="T13" fmla="*/ 1 h 107"/>
                <a:gd name="T14" fmla="*/ 1 w 93"/>
                <a:gd name="T15" fmla="*/ 1 h 107"/>
                <a:gd name="T16" fmla="*/ 1 w 93"/>
                <a:gd name="T17" fmla="*/ 1 h 107"/>
                <a:gd name="T18" fmla="*/ 1 w 93"/>
                <a:gd name="T19" fmla="*/ 1 h 107"/>
                <a:gd name="T20" fmla="*/ 1 w 93"/>
                <a:gd name="T21" fmla="*/ 1 h 107"/>
                <a:gd name="T22" fmla="*/ 1 w 93"/>
                <a:gd name="T23" fmla="*/ 1 h 107"/>
                <a:gd name="T24" fmla="*/ 1 w 93"/>
                <a:gd name="T25" fmla="*/ 1 h 107"/>
                <a:gd name="T26" fmla="*/ 1 w 93"/>
                <a:gd name="T27" fmla="*/ 1 h 107"/>
                <a:gd name="T28" fmla="*/ 1 w 93"/>
                <a:gd name="T29" fmla="*/ 1 h 107"/>
                <a:gd name="T30" fmla="*/ 1 w 93"/>
                <a:gd name="T31" fmla="*/ 1 h 107"/>
                <a:gd name="T32" fmla="*/ 1 w 93"/>
                <a:gd name="T33" fmla="*/ 1 h 107"/>
                <a:gd name="T34" fmla="*/ 1 w 93"/>
                <a:gd name="T35" fmla="*/ 1 h 107"/>
                <a:gd name="T36" fmla="*/ 1 w 93"/>
                <a:gd name="T37" fmla="*/ 1 h 107"/>
                <a:gd name="T38" fmla="*/ 1 w 93"/>
                <a:gd name="T39" fmla="*/ 1 h 107"/>
                <a:gd name="T40" fmla="*/ 1 w 93"/>
                <a:gd name="T41" fmla="*/ 1 h 107"/>
                <a:gd name="T42" fmla="*/ 0 w 93"/>
                <a:gd name="T43" fmla="*/ 1 h 107"/>
                <a:gd name="T44" fmla="*/ 1 w 93"/>
                <a:gd name="T45" fmla="*/ 1 h 107"/>
                <a:gd name="T46" fmla="*/ 1 w 93"/>
                <a:gd name="T47" fmla="*/ 1 h 107"/>
                <a:gd name="T48" fmla="*/ 1 w 93"/>
                <a:gd name="T49" fmla="*/ 1 h 107"/>
                <a:gd name="T50" fmla="*/ 1 w 93"/>
                <a:gd name="T51" fmla="*/ 1 h 107"/>
                <a:gd name="T52" fmla="*/ 1 w 93"/>
                <a:gd name="T53" fmla="*/ 1 h 107"/>
                <a:gd name="T54" fmla="*/ 1 w 93"/>
                <a:gd name="T55" fmla="*/ 1 h 107"/>
                <a:gd name="T56" fmla="*/ 1 w 93"/>
                <a:gd name="T57" fmla="*/ 1 h 107"/>
                <a:gd name="T58" fmla="*/ 1 w 93"/>
                <a:gd name="T59" fmla="*/ 1 h 107"/>
                <a:gd name="T60" fmla="*/ 1 w 93"/>
                <a:gd name="T61" fmla="*/ 1 h 107"/>
                <a:gd name="T62" fmla="*/ 1 w 93"/>
                <a:gd name="T63" fmla="*/ 1 h 107"/>
                <a:gd name="T64" fmla="*/ 1 w 93"/>
                <a:gd name="T65" fmla="*/ 1 h 107"/>
                <a:gd name="T66" fmla="*/ 1 w 93"/>
                <a:gd name="T67" fmla="*/ 1 h 107"/>
                <a:gd name="T68" fmla="*/ 1 w 93"/>
                <a:gd name="T69" fmla="*/ 1 h 107"/>
                <a:gd name="T70" fmla="*/ 1 w 93"/>
                <a:gd name="T71" fmla="*/ 1 h 107"/>
                <a:gd name="T72" fmla="*/ 1 w 93"/>
                <a:gd name="T73" fmla="*/ 0 h 107"/>
                <a:gd name="T74" fmla="*/ 1 w 93"/>
                <a:gd name="T75" fmla="*/ 1 h 107"/>
                <a:gd name="T76" fmla="*/ 1 w 93"/>
                <a:gd name="T77" fmla="*/ 1 h 107"/>
                <a:gd name="T78" fmla="*/ 1 w 93"/>
                <a:gd name="T79" fmla="*/ 1 h 107"/>
                <a:gd name="T80" fmla="*/ 1 w 93"/>
                <a:gd name="T81" fmla="*/ 1 h 107"/>
                <a:gd name="T82" fmla="*/ 0 w 93"/>
                <a:gd name="T83" fmla="*/ 1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7">
                  <a:moveTo>
                    <a:pt x="16" y="54"/>
                  </a:moveTo>
                  <a:lnTo>
                    <a:pt x="18" y="45"/>
                  </a:lnTo>
                  <a:lnTo>
                    <a:pt x="21" y="35"/>
                  </a:lnTo>
                  <a:lnTo>
                    <a:pt x="25" y="26"/>
                  </a:lnTo>
                  <a:lnTo>
                    <a:pt x="34" y="18"/>
                  </a:lnTo>
                  <a:lnTo>
                    <a:pt x="46" y="15"/>
                  </a:lnTo>
                  <a:lnTo>
                    <a:pt x="58" y="18"/>
                  </a:lnTo>
                  <a:lnTo>
                    <a:pt x="67" y="26"/>
                  </a:lnTo>
                  <a:lnTo>
                    <a:pt x="72" y="35"/>
                  </a:lnTo>
                  <a:lnTo>
                    <a:pt x="75" y="45"/>
                  </a:lnTo>
                  <a:lnTo>
                    <a:pt x="76" y="54"/>
                  </a:lnTo>
                  <a:lnTo>
                    <a:pt x="75" y="63"/>
                  </a:lnTo>
                  <a:lnTo>
                    <a:pt x="72" y="74"/>
                  </a:lnTo>
                  <a:lnTo>
                    <a:pt x="67" y="83"/>
                  </a:lnTo>
                  <a:lnTo>
                    <a:pt x="58" y="90"/>
                  </a:lnTo>
                  <a:lnTo>
                    <a:pt x="46" y="93"/>
                  </a:lnTo>
                  <a:lnTo>
                    <a:pt x="34" y="90"/>
                  </a:lnTo>
                  <a:lnTo>
                    <a:pt x="25" y="83"/>
                  </a:lnTo>
                  <a:lnTo>
                    <a:pt x="21" y="74"/>
                  </a:lnTo>
                  <a:lnTo>
                    <a:pt x="18" y="63"/>
                  </a:lnTo>
                  <a:lnTo>
                    <a:pt x="16" y="54"/>
                  </a:lnTo>
                  <a:close/>
                  <a:moveTo>
                    <a:pt x="0" y="54"/>
                  </a:moveTo>
                  <a:lnTo>
                    <a:pt x="1" y="69"/>
                  </a:lnTo>
                  <a:lnTo>
                    <a:pt x="6" y="84"/>
                  </a:lnTo>
                  <a:lnTo>
                    <a:pt x="16" y="96"/>
                  </a:lnTo>
                  <a:lnTo>
                    <a:pt x="28" y="104"/>
                  </a:lnTo>
                  <a:lnTo>
                    <a:pt x="46" y="107"/>
                  </a:lnTo>
                  <a:lnTo>
                    <a:pt x="64" y="104"/>
                  </a:lnTo>
                  <a:lnTo>
                    <a:pt x="76" y="96"/>
                  </a:lnTo>
                  <a:lnTo>
                    <a:pt x="87" y="84"/>
                  </a:lnTo>
                  <a:lnTo>
                    <a:pt x="91" y="69"/>
                  </a:lnTo>
                  <a:lnTo>
                    <a:pt x="93" y="54"/>
                  </a:lnTo>
                  <a:lnTo>
                    <a:pt x="91" y="38"/>
                  </a:lnTo>
                  <a:lnTo>
                    <a:pt x="87" y="24"/>
                  </a:lnTo>
                  <a:lnTo>
                    <a:pt x="76" y="12"/>
                  </a:lnTo>
                  <a:lnTo>
                    <a:pt x="64" y="3"/>
                  </a:lnTo>
                  <a:lnTo>
                    <a:pt x="46" y="0"/>
                  </a:lnTo>
                  <a:lnTo>
                    <a:pt x="28" y="3"/>
                  </a:lnTo>
                  <a:lnTo>
                    <a:pt x="16" y="12"/>
                  </a:lnTo>
                  <a:lnTo>
                    <a:pt x="6" y="24"/>
                  </a:lnTo>
                  <a:lnTo>
                    <a:pt x="1" y="38"/>
                  </a:lnTo>
                  <a:lnTo>
                    <a:pt x="0" y="54"/>
                  </a:lnTo>
                  <a:close/>
                </a:path>
              </a:pathLst>
            </a:custGeom>
            <a:solidFill>
              <a:srgbClr val="FFFFFF"/>
            </a:solidFill>
            <a:ln w="0">
              <a:solidFill>
                <a:srgbClr val="FFFFFF"/>
              </a:solidFill>
              <a:prstDash val="solid"/>
              <a:round/>
              <a:headEnd/>
              <a:tailEnd/>
            </a:ln>
          </p:spPr>
          <p:txBody>
            <a:bodyPr/>
            <a:lstStyle/>
            <a:p>
              <a:endParaRPr lang="en-US"/>
            </a:p>
          </p:txBody>
        </p:sp>
        <p:sp>
          <p:nvSpPr>
            <p:cNvPr id="20" name="Freeform 24"/>
            <p:cNvSpPr>
              <a:spLocks/>
            </p:cNvSpPr>
            <p:nvPr/>
          </p:nvSpPr>
          <p:spPr bwMode="auto">
            <a:xfrm>
              <a:off x="1858" y="1203"/>
              <a:ext cx="53" cy="67"/>
            </a:xfrm>
            <a:custGeom>
              <a:avLst/>
              <a:gdLst>
                <a:gd name="T0" fmla="*/ 1 w 82"/>
                <a:gd name="T1" fmla="*/ 1 h 105"/>
                <a:gd name="T2" fmla="*/ 1 w 82"/>
                <a:gd name="T3" fmla="*/ 1 h 105"/>
                <a:gd name="T4" fmla="*/ 1 w 82"/>
                <a:gd name="T5" fmla="*/ 1 h 105"/>
                <a:gd name="T6" fmla="*/ 1 w 82"/>
                <a:gd name="T7" fmla="*/ 1 h 105"/>
                <a:gd name="T8" fmla="*/ 1 w 82"/>
                <a:gd name="T9" fmla="*/ 1 h 105"/>
                <a:gd name="T10" fmla="*/ 1 w 82"/>
                <a:gd name="T11" fmla="*/ 1 h 105"/>
                <a:gd name="T12" fmla="*/ 1 w 82"/>
                <a:gd name="T13" fmla="*/ 1 h 105"/>
                <a:gd name="T14" fmla="*/ 1 w 82"/>
                <a:gd name="T15" fmla="*/ 1 h 105"/>
                <a:gd name="T16" fmla="*/ 1 w 82"/>
                <a:gd name="T17" fmla="*/ 1 h 105"/>
                <a:gd name="T18" fmla="*/ 1 w 82"/>
                <a:gd name="T19" fmla="*/ 1 h 105"/>
                <a:gd name="T20" fmla="*/ 1 w 82"/>
                <a:gd name="T21" fmla="*/ 1 h 105"/>
                <a:gd name="T22" fmla="*/ 1 w 82"/>
                <a:gd name="T23" fmla="*/ 1 h 105"/>
                <a:gd name="T24" fmla="*/ 1 w 82"/>
                <a:gd name="T25" fmla="*/ 1 h 105"/>
                <a:gd name="T26" fmla="*/ 0 w 82"/>
                <a:gd name="T27" fmla="*/ 1 h 105"/>
                <a:gd name="T28" fmla="*/ 0 w 82"/>
                <a:gd name="T29" fmla="*/ 1 h 105"/>
                <a:gd name="T30" fmla="*/ 1 w 82"/>
                <a:gd name="T31" fmla="*/ 1 h 105"/>
                <a:gd name="T32" fmla="*/ 1 w 82"/>
                <a:gd name="T33" fmla="*/ 1 h 105"/>
                <a:gd name="T34" fmla="*/ 1 w 82"/>
                <a:gd name="T35" fmla="*/ 1 h 105"/>
                <a:gd name="T36" fmla="*/ 1 w 82"/>
                <a:gd name="T37" fmla="*/ 1 h 105"/>
                <a:gd name="T38" fmla="*/ 1 w 82"/>
                <a:gd name="T39" fmla="*/ 1 h 105"/>
                <a:gd name="T40" fmla="*/ 1 w 82"/>
                <a:gd name="T41" fmla="*/ 1 h 105"/>
                <a:gd name="T42" fmla="*/ 1 w 82"/>
                <a:gd name="T43" fmla="*/ 0 h 105"/>
                <a:gd name="T44" fmla="*/ 1 w 82"/>
                <a:gd name="T45" fmla="*/ 1 h 105"/>
                <a:gd name="T46" fmla="*/ 1 w 82"/>
                <a:gd name="T47" fmla="*/ 1 h 105"/>
                <a:gd name="T48" fmla="*/ 1 w 82"/>
                <a:gd name="T49" fmla="*/ 1 h 105"/>
                <a:gd name="T50" fmla="*/ 1 w 82"/>
                <a:gd name="T51" fmla="*/ 1 h 105"/>
                <a:gd name="T52" fmla="*/ 1 w 82"/>
                <a:gd name="T53" fmla="*/ 1 h 105"/>
                <a:gd name="T54" fmla="*/ 1 w 82"/>
                <a:gd name="T55" fmla="*/ 1 h 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2" h="105">
                  <a:moveTo>
                    <a:pt x="82" y="105"/>
                  </a:moveTo>
                  <a:lnTo>
                    <a:pt x="64" y="105"/>
                  </a:lnTo>
                  <a:lnTo>
                    <a:pt x="64" y="42"/>
                  </a:lnTo>
                  <a:lnTo>
                    <a:pt x="64" y="30"/>
                  </a:lnTo>
                  <a:lnTo>
                    <a:pt x="60" y="23"/>
                  </a:lnTo>
                  <a:lnTo>
                    <a:pt x="54" y="18"/>
                  </a:lnTo>
                  <a:lnTo>
                    <a:pt x="43" y="15"/>
                  </a:lnTo>
                  <a:lnTo>
                    <a:pt x="37" y="17"/>
                  </a:lnTo>
                  <a:lnTo>
                    <a:pt x="30" y="20"/>
                  </a:lnTo>
                  <a:lnTo>
                    <a:pt x="24" y="26"/>
                  </a:lnTo>
                  <a:lnTo>
                    <a:pt x="18" y="36"/>
                  </a:lnTo>
                  <a:lnTo>
                    <a:pt x="16" y="50"/>
                  </a:lnTo>
                  <a:lnTo>
                    <a:pt x="16" y="105"/>
                  </a:lnTo>
                  <a:lnTo>
                    <a:pt x="0" y="105"/>
                  </a:lnTo>
                  <a:lnTo>
                    <a:pt x="0" y="3"/>
                  </a:lnTo>
                  <a:lnTo>
                    <a:pt x="16" y="3"/>
                  </a:lnTo>
                  <a:lnTo>
                    <a:pt x="16" y="18"/>
                  </a:lnTo>
                  <a:lnTo>
                    <a:pt x="19" y="12"/>
                  </a:lnTo>
                  <a:lnTo>
                    <a:pt x="27" y="8"/>
                  </a:lnTo>
                  <a:lnTo>
                    <a:pt x="34" y="3"/>
                  </a:lnTo>
                  <a:lnTo>
                    <a:pt x="46" y="0"/>
                  </a:lnTo>
                  <a:lnTo>
                    <a:pt x="57" y="2"/>
                  </a:lnTo>
                  <a:lnTo>
                    <a:pt x="66" y="5"/>
                  </a:lnTo>
                  <a:lnTo>
                    <a:pt x="73" y="11"/>
                  </a:lnTo>
                  <a:lnTo>
                    <a:pt x="79" y="21"/>
                  </a:lnTo>
                  <a:lnTo>
                    <a:pt x="82" y="36"/>
                  </a:lnTo>
                  <a:lnTo>
                    <a:pt x="82" y="105"/>
                  </a:lnTo>
                  <a:close/>
                </a:path>
              </a:pathLst>
            </a:custGeom>
            <a:solidFill>
              <a:srgbClr val="FFFFFF"/>
            </a:solidFill>
            <a:ln w="0">
              <a:solidFill>
                <a:srgbClr val="FFFFFF"/>
              </a:solidFill>
              <a:prstDash val="solid"/>
              <a:round/>
              <a:headEnd/>
              <a:tailEnd/>
            </a:ln>
          </p:spPr>
          <p:txBody>
            <a:bodyPr/>
            <a:lstStyle/>
            <a:p>
              <a:endParaRPr lang="en-US"/>
            </a:p>
          </p:txBody>
        </p:sp>
        <p:sp>
          <p:nvSpPr>
            <p:cNvPr id="21" name="Freeform 25"/>
            <p:cNvSpPr>
              <a:spLocks noEditPoints="1"/>
            </p:cNvSpPr>
            <p:nvPr/>
          </p:nvSpPr>
          <p:spPr bwMode="auto">
            <a:xfrm>
              <a:off x="1926" y="1203"/>
              <a:ext cx="61" cy="69"/>
            </a:xfrm>
            <a:custGeom>
              <a:avLst/>
              <a:gdLst>
                <a:gd name="T0" fmla="*/ 1 w 96"/>
                <a:gd name="T1" fmla="*/ 1 h 108"/>
                <a:gd name="T2" fmla="*/ 1 w 96"/>
                <a:gd name="T3" fmla="*/ 1 h 108"/>
                <a:gd name="T4" fmla="*/ 1 w 96"/>
                <a:gd name="T5" fmla="*/ 1 h 108"/>
                <a:gd name="T6" fmla="*/ 1 w 96"/>
                <a:gd name="T7" fmla="*/ 1 h 108"/>
                <a:gd name="T8" fmla="*/ 1 w 96"/>
                <a:gd name="T9" fmla="*/ 1 h 108"/>
                <a:gd name="T10" fmla="*/ 1 w 96"/>
                <a:gd name="T11" fmla="*/ 1 h 108"/>
                <a:gd name="T12" fmla="*/ 1 w 96"/>
                <a:gd name="T13" fmla="*/ 1 h 108"/>
                <a:gd name="T14" fmla="*/ 1 w 96"/>
                <a:gd name="T15" fmla="*/ 1 h 108"/>
                <a:gd name="T16" fmla="*/ 1 w 96"/>
                <a:gd name="T17" fmla="*/ 1 h 108"/>
                <a:gd name="T18" fmla="*/ 1 w 96"/>
                <a:gd name="T19" fmla="*/ 1 h 108"/>
                <a:gd name="T20" fmla="*/ 1 w 96"/>
                <a:gd name="T21" fmla="*/ 1 h 108"/>
                <a:gd name="T22" fmla="*/ 1 w 96"/>
                <a:gd name="T23" fmla="*/ 1 h 108"/>
                <a:gd name="T24" fmla="*/ 1 w 96"/>
                <a:gd name="T25" fmla="*/ 1 h 108"/>
                <a:gd name="T26" fmla="*/ 1 w 96"/>
                <a:gd name="T27" fmla="*/ 1 h 108"/>
                <a:gd name="T28" fmla="*/ 1 w 96"/>
                <a:gd name="T29" fmla="*/ 1 h 108"/>
                <a:gd name="T30" fmla="*/ 1 w 96"/>
                <a:gd name="T31" fmla="*/ 1 h 108"/>
                <a:gd name="T32" fmla="*/ 1 w 96"/>
                <a:gd name="T33" fmla="*/ 1 h 108"/>
                <a:gd name="T34" fmla="*/ 1 w 96"/>
                <a:gd name="T35" fmla="*/ 1 h 108"/>
                <a:gd name="T36" fmla="*/ 1 w 96"/>
                <a:gd name="T37" fmla="*/ 1 h 108"/>
                <a:gd name="T38" fmla="*/ 1 w 96"/>
                <a:gd name="T39" fmla="*/ 1 h 108"/>
                <a:gd name="T40" fmla="*/ 1 w 96"/>
                <a:gd name="T41" fmla="*/ 1 h 108"/>
                <a:gd name="T42" fmla="*/ 1 w 96"/>
                <a:gd name="T43" fmla="*/ 1 h 108"/>
                <a:gd name="T44" fmla="*/ 1 w 96"/>
                <a:gd name="T45" fmla="*/ 1 h 108"/>
                <a:gd name="T46" fmla="*/ 1 w 96"/>
                <a:gd name="T47" fmla="*/ 1 h 108"/>
                <a:gd name="T48" fmla="*/ 0 w 96"/>
                <a:gd name="T49" fmla="*/ 1 h 108"/>
                <a:gd name="T50" fmla="*/ 1 w 96"/>
                <a:gd name="T51" fmla="*/ 1 h 108"/>
                <a:gd name="T52" fmla="*/ 1 w 96"/>
                <a:gd name="T53" fmla="*/ 1 h 108"/>
                <a:gd name="T54" fmla="*/ 1 w 96"/>
                <a:gd name="T55" fmla="*/ 1 h 108"/>
                <a:gd name="T56" fmla="*/ 1 w 96"/>
                <a:gd name="T57" fmla="*/ 1 h 108"/>
                <a:gd name="T58" fmla="*/ 1 w 96"/>
                <a:gd name="T59" fmla="*/ 1 h 108"/>
                <a:gd name="T60" fmla="*/ 1 w 96"/>
                <a:gd name="T61" fmla="*/ 1 h 108"/>
                <a:gd name="T62" fmla="*/ 1 w 96"/>
                <a:gd name="T63" fmla="*/ 1 h 108"/>
                <a:gd name="T64" fmla="*/ 1 w 96"/>
                <a:gd name="T65" fmla="*/ 1 h 108"/>
                <a:gd name="T66" fmla="*/ 1 w 96"/>
                <a:gd name="T67" fmla="*/ 1 h 108"/>
                <a:gd name="T68" fmla="*/ 1 w 96"/>
                <a:gd name="T69" fmla="*/ 1 h 108"/>
                <a:gd name="T70" fmla="*/ 1 w 96"/>
                <a:gd name="T71" fmla="*/ 1 h 108"/>
                <a:gd name="T72" fmla="*/ 1 w 96"/>
                <a:gd name="T73" fmla="*/ 1 h 108"/>
                <a:gd name="T74" fmla="*/ 1 w 96"/>
                <a:gd name="T75" fmla="*/ 1 h 108"/>
                <a:gd name="T76" fmla="*/ 1 w 96"/>
                <a:gd name="T77" fmla="*/ 1 h 108"/>
                <a:gd name="T78" fmla="*/ 1 w 96"/>
                <a:gd name="T79" fmla="*/ 1 h 108"/>
                <a:gd name="T80" fmla="*/ 1 w 96"/>
                <a:gd name="T81" fmla="*/ 0 h 108"/>
                <a:gd name="T82" fmla="*/ 1 w 96"/>
                <a:gd name="T83" fmla="*/ 1 h 108"/>
                <a:gd name="T84" fmla="*/ 1 w 96"/>
                <a:gd name="T85" fmla="*/ 1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6" h="108">
                  <a:moveTo>
                    <a:pt x="67" y="69"/>
                  </a:moveTo>
                  <a:lnTo>
                    <a:pt x="66" y="80"/>
                  </a:lnTo>
                  <a:lnTo>
                    <a:pt x="58" y="87"/>
                  </a:lnTo>
                  <a:lnTo>
                    <a:pt x="48" y="92"/>
                  </a:lnTo>
                  <a:lnTo>
                    <a:pt x="36" y="93"/>
                  </a:lnTo>
                  <a:lnTo>
                    <a:pt x="31" y="93"/>
                  </a:lnTo>
                  <a:lnTo>
                    <a:pt x="25" y="92"/>
                  </a:lnTo>
                  <a:lnTo>
                    <a:pt x="22" y="89"/>
                  </a:lnTo>
                  <a:lnTo>
                    <a:pt x="19" y="86"/>
                  </a:lnTo>
                  <a:lnTo>
                    <a:pt x="18" y="81"/>
                  </a:lnTo>
                  <a:lnTo>
                    <a:pt x="18" y="75"/>
                  </a:lnTo>
                  <a:lnTo>
                    <a:pt x="19" y="71"/>
                  </a:lnTo>
                  <a:lnTo>
                    <a:pt x="21" y="68"/>
                  </a:lnTo>
                  <a:lnTo>
                    <a:pt x="24" y="65"/>
                  </a:lnTo>
                  <a:lnTo>
                    <a:pt x="28" y="62"/>
                  </a:lnTo>
                  <a:lnTo>
                    <a:pt x="31" y="60"/>
                  </a:lnTo>
                  <a:lnTo>
                    <a:pt x="36" y="60"/>
                  </a:lnTo>
                  <a:lnTo>
                    <a:pt x="40" y="59"/>
                  </a:lnTo>
                  <a:lnTo>
                    <a:pt x="52" y="57"/>
                  </a:lnTo>
                  <a:lnTo>
                    <a:pt x="61" y="56"/>
                  </a:lnTo>
                  <a:lnTo>
                    <a:pt x="66" y="54"/>
                  </a:lnTo>
                  <a:lnTo>
                    <a:pt x="67" y="53"/>
                  </a:lnTo>
                  <a:lnTo>
                    <a:pt x="67" y="69"/>
                  </a:lnTo>
                  <a:close/>
                  <a:moveTo>
                    <a:pt x="21" y="35"/>
                  </a:moveTo>
                  <a:lnTo>
                    <a:pt x="22" y="32"/>
                  </a:lnTo>
                  <a:lnTo>
                    <a:pt x="22" y="27"/>
                  </a:lnTo>
                  <a:lnTo>
                    <a:pt x="24" y="24"/>
                  </a:lnTo>
                  <a:lnTo>
                    <a:pt x="25" y="21"/>
                  </a:lnTo>
                  <a:lnTo>
                    <a:pt x="28" y="18"/>
                  </a:lnTo>
                  <a:lnTo>
                    <a:pt x="33" y="17"/>
                  </a:lnTo>
                  <a:lnTo>
                    <a:pt x="37" y="15"/>
                  </a:lnTo>
                  <a:lnTo>
                    <a:pt x="45" y="15"/>
                  </a:lnTo>
                  <a:lnTo>
                    <a:pt x="52" y="15"/>
                  </a:lnTo>
                  <a:lnTo>
                    <a:pt x="58" y="17"/>
                  </a:lnTo>
                  <a:lnTo>
                    <a:pt x="63" y="18"/>
                  </a:lnTo>
                  <a:lnTo>
                    <a:pt x="66" y="23"/>
                  </a:lnTo>
                  <a:lnTo>
                    <a:pt x="67" y="26"/>
                  </a:lnTo>
                  <a:lnTo>
                    <a:pt x="69" y="32"/>
                  </a:lnTo>
                  <a:lnTo>
                    <a:pt x="67" y="36"/>
                  </a:lnTo>
                  <a:lnTo>
                    <a:pt x="67" y="39"/>
                  </a:lnTo>
                  <a:lnTo>
                    <a:pt x="66" y="41"/>
                  </a:lnTo>
                  <a:lnTo>
                    <a:pt x="63" y="42"/>
                  </a:lnTo>
                  <a:lnTo>
                    <a:pt x="61" y="42"/>
                  </a:lnTo>
                  <a:lnTo>
                    <a:pt x="60" y="44"/>
                  </a:lnTo>
                  <a:lnTo>
                    <a:pt x="31" y="47"/>
                  </a:lnTo>
                  <a:lnTo>
                    <a:pt x="18" y="50"/>
                  </a:lnTo>
                  <a:lnTo>
                    <a:pt x="9" y="57"/>
                  </a:lnTo>
                  <a:lnTo>
                    <a:pt x="3" y="65"/>
                  </a:lnTo>
                  <a:lnTo>
                    <a:pt x="1" y="72"/>
                  </a:lnTo>
                  <a:lnTo>
                    <a:pt x="0" y="78"/>
                  </a:lnTo>
                  <a:lnTo>
                    <a:pt x="3" y="90"/>
                  </a:lnTo>
                  <a:lnTo>
                    <a:pt x="9" y="99"/>
                  </a:lnTo>
                  <a:lnTo>
                    <a:pt x="19" y="105"/>
                  </a:lnTo>
                  <a:lnTo>
                    <a:pt x="33" y="108"/>
                  </a:lnTo>
                  <a:lnTo>
                    <a:pt x="45" y="107"/>
                  </a:lnTo>
                  <a:lnTo>
                    <a:pt x="55" y="102"/>
                  </a:lnTo>
                  <a:lnTo>
                    <a:pt x="63" y="96"/>
                  </a:lnTo>
                  <a:lnTo>
                    <a:pt x="69" y="92"/>
                  </a:lnTo>
                  <a:lnTo>
                    <a:pt x="69" y="95"/>
                  </a:lnTo>
                  <a:lnTo>
                    <a:pt x="70" y="98"/>
                  </a:lnTo>
                  <a:lnTo>
                    <a:pt x="72" y="101"/>
                  </a:lnTo>
                  <a:lnTo>
                    <a:pt x="73" y="104"/>
                  </a:lnTo>
                  <a:lnTo>
                    <a:pt x="76" y="105"/>
                  </a:lnTo>
                  <a:lnTo>
                    <a:pt x="81" y="107"/>
                  </a:lnTo>
                  <a:lnTo>
                    <a:pt x="87" y="107"/>
                  </a:lnTo>
                  <a:lnTo>
                    <a:pt x="90" y="107"/>
                  </a:lnTo>
                  <a:lnTo>
                    <a:pt x="93" y="105"/>
                  </a:lnTo>
                  <a:lnTo>
                    <a:pt x="96" y="105"/>
                  </a:lnTo>
                  <a:lnTo>
                    <a:pt x="96" y="92"/>
                  </a:lnTo>
                  <a:lnTo>
                    <a:pt x="93" y="93"/>
                  </a:lnTo>
                  <a:lnTo>
                    <a:pt x="90" y="93"/>
                  </a:lnTo>
                  <a:lnTo>
                    <a:pt x="88" y="93"/>
                  </a:lnTo>
                  <a:lnTo>
                    <a:pt x="87" y="92"/>
                  </a:lnTo>
                  <a:lnTo>
                    <a:pt x="85" y="90"/>
                  </a:lnTo>
                  <a:lnTo>
                    <a:pt x="85" y="87"/>
                  </a:lnTo>
                  <a:lnTo>
                    <a:pt x="85" y="29"/>
                  </a:lnTo>
                  <a:lnTo>
                    <a:pt x="82" y="18"/>
                  </a:lnTo>
                  <a:lnTo>
                    <a:pt x="76" y="11"/>
                  </a:lnTo>
                  <a:lnTo>
                    <a:pt x="69" y="5"/>
                  </a:lnTo>
                  <a:lnTo>
                    <a:pt x="61" y="2"/>
                  </a:lnTo>
                  <a:lnTo>
                    <a:pt x="52" y="0"/>
                  </a:lnTo>
                  <a:lnTo>
                    <a:pt x="48" y="0"/>
                  </a:lnTo>
                  <a:lnTo>
                    <a:pt x="30" y="2"/>
                  </a:lnTo>
                  <a:lnTo>
                    <a:pt x="18" y="8"/>
                  </a:lnTo>
                  <a:lnTo>
                    <a:pt x="9" y="18"/>
                  </a:lnTo>
                  <a:lnTo>
                    <a:pt x="6" y="35"/>
                  </a:lnTo>
                  <a:lnTo>
                    <a:pt x="21" y="35"/>
                  </a:lnTo>
                  <a:close/>
                </a:path>
              </a:pathLst>
            </a:custGeom>
            <a:solidFill>
              <a:srgbClr val="FFFFFF"/>
            </a:solidFill>
            <a:ln w="0">
              <a:solidFill>
                <a:srgbClr val="FFFFFF"/>
              </a:solidFill>
              <a:prstDash val="solid"/>
              <a:round/>
              <a:headEnd/>
              <a:tailEnd/>
            </a:ln>
          </p:spPr>
          <p:txBody>
            <a:bodyPr/>
            <a:lstStyle/>
            <a:p>
              <a:endParaRPr lang="en-US"/>
            </a:p>
          </p:txBody>
        </p:sp>
        <p:sp>
          <p:nvSpPr>
            <p:cNvPr id="22" name="Rectangle 26"/>
            <p:cNvSpPr>
              <a:spLocks noChangeArrowheads="1"/>
            </p:cNvSpPr>
            <p:nvPr/>
          </p:nvSpPr>
          <p:spPr bwMode="auto">
            <a:xfrm>
              <a:off x="2002" y="1181"/>
              <a:ext cx="11" cy="89"/>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Times New Roman" pitchFamily="1" charset="0"/>
                  <a:cs typeface="Times New Roman" pitchFamily="1" charset="0"/>
                </a:defRPr>
              </a:lvl1pPr>
              <a:lvl2pPr marL="742950" indent="-285750" eaLnBrk="0" hangingPunct="0">
                <a:defRPr>
                  <a:solidFill>
                    <a:schemeClr val="tx1"/>
                  </a:solidFill>
                  <a:latin typeface="Times New Roman" pitchFamily="1" charset="0"/>
                  <a:cs typeface="Times New Roman" pitchFamily="1" charset="0"/>
                </a:defRPr>
              </a:lvl2pPr>
              <a:lvl3pPr marL="1143000" indent="-228600" eaLnBrk="0" hangingPunct="0">
                <a:defRPr>
                  <a:solidFill>
                    <a:schemeClr val="tx1"/>
                  </a:solidFill>
                  <a:latin typeface="Times New Roman" pitchFamily="1" charset="0"/>
                  <a:cs typeface="Times New Roman" pitchFamily="1" charset="0"/>
                </a:defRPr>
              </a:lvl3pPr>
              <a:lvl4pPr marL="1600200" indent="-228600" eaLnBrk="0" hangingPunct="0">
                <a:defRPr>
                  <a:solidFill>
                    <a:schemeClr val="tx1"/>
                  </a:solidFill>
                  <a:latin typeface="Times New Roman" pitchFamily="1" charset="0"/>
                  <a:cs typeface="Times New Roman" pitchFamily="1" charset="0"/>
                </a:defRPr>
              </a:lvl4pPr>
              <a:lvl5pPr marL="2057400" indent="-228600" eaLnBrk="0" hangingPunct="0">
                <a:defRPr>
                  <a:solidFill>
                    <a:schemeClr val="tx1"/>
                  </a:solidFill>
                  <a:latin typeface="Times New Roman" pitchFamily="1" charset="0"/>
                  <a:cs typeface="Times New Roman" pitchFamily="1" charset="0"/>
                </a:defRPr>
              </a:lvl5pPr>
              <a:lvl6pPr marL="2514600" indent="-228600" eaLnBrk="0" fontAlgn="base" hangingPunct="0">
                <a:spcBef>
                  <a:spcPct val="0"/>
                </a:spcBef>
                <a:spcAft>
                  <a:spcPct val="0"/>
                </a:spcAft>
                <a:defRPr>
                  <a:solidFill>
                    <a:schemeClr val="tx1"/>
                  </a:solidFill>
                  <a:latin typeface="Times New Roman" pitchFamily="1" charset="0"/>
                  <a:cs typeface="Times New Roman" pitchFamily="1" charset="0"/>
                </a:defRPr>
              </a:lvl6pPr>
              <a:lvl7pPr marL="2971800" indent="-228600" eaLnBrk="0" fontAlgn="base" hangingPunct="0">
                <a:spcBef>
                  <a:spcPct val="0"/>
                </a:spcBef>
                <a:spcAft>
                  <a:spcPct val="0"/>
                </a:spcAft>
                <a:defRPr>
                  <a:solidFill>
                    <a:schemeClr val="tx1"/>
                  </a:solidFill>
                  <a:latin typeface="Times New Roman" pitchFamily="1" charset="0"/>
                  <a:cs typeface="Times New Roman" pitchFamily="1" charset="0"/>
                </a:defRPr>
              </a:lvl7pPr>
              <a:lvl8pPr marL="3429000" indent="-228600" eaLnBrk="0" fontAlgn="base" hangingPunct="0">
                <a:spcBef>
                  <a:spcPct val="0"/>
                </a:spcBef>
                <a:spcAft>
                  <a:spcPct val="0"/>
                </a:spcAft>
                <a:defRPr>
                  <a:solidFill>
                    <a:schemeClr val="tx1"/>
                  </a:solidFill>
                  <a:latin typeface="Times New Roman" pitchFamily="1" charset="0"/>
                  <a:cs typeface="Times New Roman" pitchFamily="1" charset="0"/>
                </a:defRPr>
              </a:lvl8pPr>
              <a:lvl9pPr marL="3886200" indent="-228600" eaLnBrk="0" fontAlgn="base" hangingPunct="0">
                <a:spcBef>
                  <a:spcPct val="0"/>
                </a:spcBef>
                <a:spcAft>
                  <a:spcPct val="0"/>
                </a:spcAft>
                <a:defRPr>
                  <a:solidFill>
                    <a:schemeClr val="tx1"/>
                  </a:solidFill>
                  <a:latin typeface="Times New Roman" pitchFamily="1" charset="0"/>
                  <a:cs typeface="Times New Roman" pitchFamily="1" charset="0"/>
                </a:defRPr>
              </a:lvl9pPr>
            </a:lstStyle>
            <a:p>
              <a:pPr eaLnBrk="1" hangingPunct="1">
                <a:defRPr/>
              </a:pPr>
              <a:endParaRPr lang="it-IT" altLang="en-US"/>
            </a:p>
          </p:txBody>
        </p:sp>
        <p:sp>
          <p:nvSpPr>
            <p:cNvPr id="23" name="Freeform 27"/>
            <p:cNvSpPr>
              <a:spLocks/>
            </p:cNvSpPr>
            <p:nvPr/>
          </p:nvSpPr>
          <p:spPr bwMode="auto">
            <a:xfrm>
              <a:off x="2071" y="1181"/>
              <a:ext cx="62" cy="89"/>
            </a:xfrm>
            <a:custGeom>
              <a:avLst/>
              <a:gdLst>
                <a:gd name="T0" fmla="*/ 1 w 96"/>
                <a:gd name="T1" fmla="*/ 1 h 139"/>
                <a:gd name="T2" fmla="*/ 0 w 96"/>
                <a:gd name="T3" fmla="*/ 1 h 139"/>
                <a:gd name="T4" fmla="*/ 0 w 96"/>
                <a:gd name="T5" fmla="*/ 0 h 139"/>
                <a:gd name="T6" fmla="*/ 1 w 96"/>
                <a:gd name="T7" fmla="*/ 0 h 139"/>
                <a:gd name="T8" fmla="*/ 1 w 96"/>
                <a:gd name="T9" fmla="*/ 1 h 139"/>
                <a:gd name="T10" fmla="*/ 1 w 96"/>
                <a:gd name="T11" fmla="*/ 1 h 139"/>
                <a:gd name="T12" fmla="*/ 1 w 96"/>
                <a:gd name="T13" fmla="*/ 1 h 139"/>
                <a:gd name="T14" fmla="*/ 1 w 96"/>
                <a:gd name="T15" fmla="*/ 1 h 139"/>
                <a:gd name="T16" fmla="*/ 1 w 96"/>
                <a:gd name="T17" fmla="*/ 1 h 139"/>
                <a:gd name="T18" fmla="*/ 1 w 96"/>
                <a:gd name="T19" fmla="*/ 1 h 139"/>
                <a:gd name="T20" fmla="*/ 1 w 96"/>
                <a:gd name="T21" fmla="*/ 1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139">
                  <a:moveTo>
                    <a:pt x="18" y="139"/>
                  </a:moveTo>
                  <a:lnTo>
                    <a:pt x="0" y="139"/>
                  </a:lnTo>
                  <a:lnTo>
                    <a:pt x="0" y="0"/>
                  </a:lnTo>
                  <a:lnTo>
                    <a:pt x="96" y="0"/>
                  </a:lnTo>
                  <a:lnTo>
                    <a:pt x="96" y="16"/>
                  </a:lnTo>
                  <a:lnTo>
                    <a:pt x="18" y="16"/>
                  </a:lnTo>
                  <a:lnTo>
                    <a:pt x="18" y="58"/>
                  </a:lnTo>
                  <a:lnTo>
                    <a:pt x="87" y="58"/>
                  </a:lnTo>
                  <a:lnTo>
                    <a:pt x="87" y="76"/>
                  </a:lnTo>
                  <a:lnTo>
                    <a:pt x="18" y="76"/>
                  </a:lnTo>
                  <a:lnTo>
                    <a:pt x="18" y="139"/>
                  </a:lnTo>
                  <a:close/>
                </a:path>
              </a:pathLst>
            </a:custGeom>
            <a:solidFill>
              <a:srgbClr val="FFFFFF"/>
            </a:solidFill>
            <a:ln w="0">
              <a:solidFill>
                <a:srgbClr val="FFFFFF"/>
              </a:solidFill>
              <a:prstDash val="solid"/>
              <a:round/>
              <a:headEnd/>
              <a:tailEnd/>
            </a:ln>
          </p:spPr>
          <p:txBody>
            <a:bodyPr/>
            <a:lstStyle/>
            <a:p>
              <a:endParaRPr lang="en-US"/>
            </a:p>
          </p:txBody>
        </p:sp>
        <p:sp>
          <p:nvSpPr>
            <p:cNvPr id="24" name="Freeform 28"/>
            <p:cNvSpPr>
              <a:spLocks noEditPoints="1"/>
            </p:cNvSpPr>
            <p:nvPr/>
          </p:nvSpPr>
          <p:spPr bwMode="auto">
            <a:xfrm>
              <a:off x="2140" y="1203"/>
              <a:ext cx="60" cy="69"/>
            </a:xfrm>
            <a:custGeom>
              <a:avLst/>
              <a:gdLst>
                <a:gd name="T0" fmla="*/ 1 w 93"/>
                <a:gd name="T1" fmla="*/ 1 h 108"/>
                <a:gd name="T2" fmla="*/ 1 w 93"/>
                <a:gd name="T3" fmla="*/ 1 h 108"/>
                <a:gd name="T4" fmla="*/ 1 w 93"/>
                <a:gd name="T5" fmla="*/ 1 h 108"/>
                <a:gd name="T6" fmla="*/ 1 w 93"/>
                <a:gd name="T7" fmla="*/ 1 h 108"/>
                <a:gd name="T8" fmla="*/ 1 w 93"/>
                <a:gd name="T9" fmla="*/ 1 h 108"/>
                <a:gd name="T10" fmla="*/ 1 w 93"/>
                <a:gd name="T11" fmla="*/ 1 h 108"/>
                <a:gd name="T12" fmla="*/ 1 w 93"/>
                <a:gd name="T13" fmla="*/ 1 h 108"/>
                <a:gd name="T14" fmla="*/ 1 w 93"/>
                <a:gd name="T15" fmla="*/ 1 h 108"/>
                <a:gd name="T16" fmla="*/ 1 w 93"/>
                <a:gd name="T17" fmla="*/ 1 h 108"/>
                <a:gd name="T18" fmla="*/ 1 w 93"/>
                <a:gd name="T19" fmla="*/ 1 h 108"/>
                <a:gd name="T20" fmla="*/ 1 w 93"/>
                <a:gd name="T21" fmla="*/ 1 h 108"/>
                <a:gd name="T22" fmla="*/ 1 w 93"/>
                <a:gd name="T23" fmla="*/ 1 h 108"/>
                <a:gd name="T24" fmla="*/ 1 w 93"/>
                <a:gd name="T25" fmla="*/ 1 h 108"/>
                <a:gd name="T26" fmla="*/ 1 w 93"/>
                <a:gd name="T27" fmla="*/ 1 h 108"/>
                <a:gd name="T28" fmla="*/ 1 w 93"/>
                <a:gd name="T29" fmla="*/ 1 h 108"/>
                <a:gd name="T30" fmla="*/ 1 w 93"/>
                <a:gd name="T31" fmla="*/ 1 h 108"/>
                <a:gd name="T32" fmla="*/ 1 w 93"/>
                <a:gd name="T33" fmla="*/ 1 h 108"/>
                <a:gd name="T34" fmla="*/ 1 w 93"/>
                <a:gd name="T35" fmla="*/ 1 h 108"/>
                <a:gd name="T36" fmla="*/ 1 w 93"/>
                <a:gd name="T37" fmla="*/ 1 h 108"/>
                <a:gd name="T38" fmla="*/ 1 w 93"/>
                <a:gd name="T39" fmla="*/ 1 h 108"/>
                <a:gd name="T40" fmla="*/ 1 w 93"/>
                <a:gd name="T41" fmla="*/ 1 h 108"/>
                <a:gd name="T42" fmla="*/ 1 w 93"/>
                <a:gd name="T43" fmla="*/ 1 h 108"/>
                <a:gd name="T44" fmla="*/ 1 w 93"/>
                <a:gd name="T45" fmla="*/ 1 h 108"/>
                <a:gd name="T46" fmla="*/ 1 w 93"/>
                <a:gd name="T47" fmla="*/ 0 h 108"/>
                <a:gd name="T48" fmla="*/ 1 w 93"/>
                <a:gd name="T49" fmla="*/ 1 h 108"/>
                <a:gd name="T50" fmla="*/ 1 w 93"/>
                <a:gd name="T51" fmla="*/ 1 h 108"/>
                <a:gd name="T52" fmla="*/ 1 w 93"/>
                <a:gd name="T53" fmla="*/ 1 h 108"/>
                <a:gd name="T54" fmla="*/ 1 w 93"/>
                <a:gd name="T55" fmla="*/ 1 h 108"/>
                <a:gd name="T56" fmla="*/ 0 w 93"/>
                <a:gd name="T57" fmla="*/ 1 h 108"/>
                <a:gd name="T58" fmla="*/ 1 w 93"/>
                <a:gd name="T59" fmla="*/ 1 h 108"/>
                <a:gd name="T60" fmla="*/ 1 w 93"/>
                <a:gd name="T61" fmla="*/ 1 h 108"/>
                <a:gd name="T62" fmla="*/ 1 w 93"/>
                <a:gd name="T63" fmla="*/ 1 h 108"/>
                <a:gd name="T64" fmla="*/ 1 w 93"/>
                <a:gd name="T65" fmla="*/ 1 h 108"/>
                <a:gd name="T66" fmla="*/ 1 w 93"/>
                <a:gd name="T67" fmla="*/ 1 h 108"/>
                <a:gd name="T68" fmla="*/ 1 w 93"/>
                <a:gd name="T69" fmla="*/ 1 h 108"/>
                <a:gd name="T70" fmla="*/ 1 w 93"/>
                <a:gd name="T71" fmla="*/ 1 h 108"/>
                <a:gd name="T72" fmla="*/ 1 w 93"/>
                <a:gd name="T73" fmla="*/ 1 h 108"/>
                <a:gd name="T74" fmla="*/ 1 w 93"/>
                <a:gd name="T75" fmla="*/ 1 h 108"/>
                <a:gd name="T76" fmla="*/ 1 w 93"/>
                <a:gd name="T77" fmla="*/ 1 h 108"/>
                <a:gd name="T78" fmla="*/ 1 w 93"/>
                <a:gd name="T79" fmla="*/ 1 h 108"/>
                <a:gd name="T80" fmla="*/ 1 w 93"/>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3" h="108">
                  <a:moveTo>
                    <a:pt x="19" y="47"/>
                  </a:moveTo>
                  <a:lnTo>
                    <a:pt x="22" y="32"/>
                  </a:lnTo>
                  <a:lnTo>
                    <a:pt x="33" y="20"/>
                  </a:lnTo>
                  <a:lnTo>
                    <a:pt x="46" y="15"/>
                  </a:lnTo>
                  <a:lnTo>
                    <a:pt x="60" y="18"/>
                  </a:lnTo>
                  <a:lnTo>
                    <a:pt x="69" y="26"/>
                  </a:lnTo>
                  <a:lnTo>
                    <a:pt x="73" y="35"/>
                  </a:lnTo>
                  <a:lnTo>
                    <a:pt x="75" y="47"/>
                  </a:lnTo>
                  <a:lnTo>
                    <a:pt x="19" y="47"/>
                  </a:lnTo>
                  <a:close/>
                  <a:moveTo>
                    <a:pt x="75" y="72"/>
                  </a:moveTo>
                  <a:lnTo>
                    <a:pt x="72" y="80"/>
                  </a:lnTo>
                  <a:lnTo>
                    <a:pt x="67" y="86"/>
                  </a:lnTo>
                  <a:lnTo>
                    <a:pt x="58" y="90"/>
                  </a:lnTo>
                  <a:lnTo>
                    <a:pt x="48" y="93"/>
                  </a:lnTo>
                  <a:lnTo>
                    <a:pt x="36" y="90"/>
                  </a:lnTo>
                  <a:lnTo>
                    <a:pt x="27" y="84"/>
                  </a:lnTo>
                  <a:lnTo>
                    <a:pt x="21" y="74"/>
                  </a:lnTo>
                  <a:lnTo>
                    <a:pt x="19" y="60"/>
                  </a:lnTo>
                  <a:lnTo>
                    <a:pt x="93" y="60"/>
                  </a:lnTo>
                  <a:lnTo>
                    <a:pt x="91" y="39"/>
                  </a:lnTo>
                  <a:lnTo>
                    <a:pt x="85" y="23"/>
                  </a:lnTo>
                  <a:lnTo>
                    <a:pt x="76" y="11"/>
                  </a:lnTo>
                  <a:lnTo>
                    <a:pt x="64" y="3"/>
                  </a:lnTo>
                  <a:lnTo>
                    <a:pt x="49" y="0"/>
                  </a:lnTo>
                  <a:lnTo>
                    <a:pt x="31" y="3"/>
                  </a:lnTo>
                  <a:lnTo>
                    <a:pt x="18" y="11"/>
                  </a:lnTo>
                  <a:lnTo>
                    <a:pt x="7" y="24"/>
                  </a:lnTo>
                  <a:lnTo>
                    <a:pt x="3" y="39"/>
                  </a:lnTo>
                  <a:lnTo>
                    <a:pt x="0" y="57"/>
                  </a:lnTo>
                  <a:lnTo>
                    <a:pt x="3" y="74"/>
                  </a:lnTo>
                  <a:lnTo>
                    <a:pt x="9" y="87"/>
                  </a:lnTo>
                  <a:lnTo>
                    <a:pt x="18" y="98"/>
                  </a:lnTo>
                  <a:lnTo>
                    <a:pt x="30" y="105"/>
                  </a:lnTo>
                  <a:lnTo>
                    <a:pt x="46" y="108"/>
                  </a:lnTo>
                  <a:lnTo>
                    <a:pt x="60" y="107"/>
                  </a:lnTo>
                  <a:lnTo>
                    <a:pt x="67" y="104"/>
                  </a:lnTo>
                  <a:lnTo>
                    <a:pt x="73" y="101"/>
                  </a:lnTo>
                  <a:lnTo>
                    <a:pt x="84" y="90"/>
                  </a:lnTo>
                  <a:lnTo>
                    <a:pt x="90" y="80"/>
                  </a:lnTo>
                  <a:lnTo>
                    <a:pt x="91" y="72"/>
                  </a:lnTo>
                  <a:lnTo>
                    <a:pt x="75" y="72"/>
                  </a:lnTo>
                  <a:close/>
                </a:path>
              </a:pathLst>
            </a:custGeom>
            <a:solidFill>
              <a:srgbClr val="FFFFFF"/>
            </a:solidFill>
            <a:ln w="0">
              <a:solidFill>
                <a:srgbClr val="FFFFFF"/>
              </a:solidFill>
              <a:prstDash val="solid"/>
              <a:round/>
              <a:headEnd/>
              <a:tailEnd/>
            </a:ln>
          </p:spPr>
          <p:txBody>
            <a:bodyPr/>
            <a:lstStyle/>
            <a:p>
              <a:endParaRPr lang="en-US"/>
            </a:p>
          </p:txBody>
        </p:sp>
        <p:sp>
          <p:nvSpPr>
            <p:cNvPr id="25" name="Freeform 29"/>
            <p:cNvSpPr>
              <a:spLocks noEditPoints="1"/>
            </p:cNvSpPr>
            <p:nvPr/>
          </p:nvSpPr>
          <p:spPr bwMode="auto">
            <a:xfrm>
              <a:off x="2211" y="1181"/>
              <a:ext cx="58" cy="91"/>
            </a:xfrm>
            <a:custGeom>
              <a:avLst/>
              <a:gdLst>
                <a:gd name="T0" fmla="*/ 1 w 90"/>
                <a:gd name="T1" fmla="*/ 1 h 142"/>
                <a:gd name="T2" fmla="*/ 1 w 90"/>
                <a:gd name="T3" fmla="*/ 1 h 142"/>
                <a:gd name="T4" fmla="*/ 1 w 90"/>
                <a:gd name="T5" fmla="*/ 1 h 142"/>
                <a:gd name="T6" fmla="*/ 1 w 90"/>
                <a:gd name="T7" fmla="*/ 1 h 142"/>
                <a:gd name="T8" fmla="*/ 1 w 90"/>
                <a:gd name="T9" fmla="*/ 1 h 142"/>
                <a:gd name="T10" fmla="*/ 1 w 90"/>
                <a:gd name="T11" fmla="*/ 1 h 142"/>
                <a:gd name="T12" fmla="*/ 1 w 90"/>
                <a:gd name="T13" fmla="*/ 1 h 142"/>
                <a:gd name="T14" fmla="*/ 1 w 90"/>
                <a:gd name="T15" fmla="*/ 1 h 142"/>
                <a:gd name="T16" fmla="*/ 1 w 90"/>
                <a:gd name="T17" fmla="*/ 1 h 142"/>
                <a:gd name="T18" fmla="*/ 1 w 90"/>
                <a:gd name="T19" fmla="*/ 1 h 142"/>
                <a:gd name="T20" fmla="*/ 1 w 90"/>
                <a:gd name="T21" fmla="*/ 1 h 142"/>
                <a:gd name="T22" fmla="*/ 1 w 90"/>
                <a:gd name="T23" fmla="*/ 1 h 142"/>
                <a:gd name="T24" fmla="*/ 1 w 90"/>
                <a:gd name="T25" fmla="*/ 1 h 142"/>
                <a:gd name="T26" fmla="*/ 1 w 90"/>
                <a:gd name="T27" fmla="*/ 1 h 142"/>
                <a:gd name="T28" fmla="*/ 1 w 90"/>
                <a:gd name="T29" fmla="*/ 1 h 142"/>
                <a:gd name="T30" fmla="*/ 1 w 90"/>
                <a:gd name="T31" fmla="*/ 1 h 142"/>
                <a:gd name="T32" fmla="*/ 1 w 90"/>
                <a:gd name="T33" fmla="*/ 1 h 142"/>
                <a:gd name="T34" fmla="*/ 1 w 90"/>
                <a:gd name="T35" fmla="*/ 1 h 142"/>
                <a:gd name="T36" fmla="*/ 1 w 90"/>
                <a:gd name="T37" fmla="*/ 1 h 142"/>
                <a:gd name="T38" fmla="*/ 1 w 90"/>
                <a:gd name="T39" fmla="*/ 1 h 142"/>
                <a:gd name="T40" fmla="*/ 1 w 90"/>
                <a:gd name="T41" fmla="*/ 0 h 142"/>
                <a:gd name="T42" fmla="*/ 1 w 90"/>
                <a:gd name="T43" fmla="*/ 0 h 142"/>
                <a:gd name="T44" fmla="*/ 1 w 90"/>
                <a:gd name="T45" fmla="*/ 1 h 142"/>
                <a:gd name="T46" fmla="*/ 1 w 90"/>
                <a:gd name="T47" fmla="*/ 1 h 142"/>
                <a:gd name="T48" fmla="*/ 1 w 90"/>
                <a:gd name="T49" fmla="*/ 1 h 142"/>
                <a:gd name="T50" fmla="*/ 1 w 90"/>
                <a:gd name="T51" fmla="*/ 1 h 142"/>
                <a:gd name="T52" fmla="*/ 1 w 90"/>
                <a:gd name="T53" fmla="*/ 1 h 142"/>
                <a:gd name="T54" fmla="*/ 1 w 90"/>
                <a:gd name="T55" fmla="*/ 1 h 142"/>
                <a:gd name="T56" fmla="*/ 1 w 90"/>
                <a:gd name="T57" fmla="*/ 1 h 142"/>
                <a:gd name="T58" fmla="*/ 1 w 90"/>
                <a:gd name="T59" fmla="*/ 1 h 142"/>
                <a:gd name="T60" fmla="*/ 1 w 90"/>
                <a:gd name="T61" fmla="*/ 1 h 142"/>
                <a:gd name="T62" fmla="*/ 1 w 90"/>
                <a:gd name="T63" fmla="*/ 1 h 142"/>
                <a:gd name="T64" fmla="*/ 0 w 90"/>
                <a:gd name="T65" fmla="*/ 1 h 142"/>
                <a:gd name="T66" fmla="*/ 1 w 90"/>
                <a:gd name="T67" fmla="*/ 1 h 142"/>
                <a:gd name="T68" fmla="*/ 1 w 90"/>
                <a:gd name="T69" fmla="*/ 1 h 142"/>
                <a:gd name="T70" fmla="*/ 1 w 90"/>
                <a:gd name="T71" fmla="*/ 1 h 142"/>
                <a:gd name="T72" fmla="*/ 1 w 90"/>
                <a:gd name="T73" fmla="*/ 1 h 142"/>
                <a:gd name="T74" fmla="*/ 1 w 90"/>
                <a:gd name="T75" fmla="*/ 1 h 142"/>
                <a:gd name="T76" fmla="*/ 1 w 90"/>
                <a:gd name="T77" fmla="*/ 1 h 142"/>
                <a:gd name="T78" fmla="*/ 1 w 90"/>
                <a:gd name="T79" fmla="*/ 1 h 142"/>
                <a:gd name="T80" fmla="*/ 1 w 90"/>
                <a:gd name="T81" fmla="*/ 1 h 142"/>
                <a:gd name="T82" fmla="*/ 1 w 90"/>
                <a:gd name="T83" fmla="*/ 1 h 142"/>
                <a:gd name="T84" fmla="*/ 1 w 90"/>
                <a:gd name="T85" fmla="*/ 1 h 142"/>
                <a:gd name="T86" fmla="*/ 1 w 90"/>
                <a:gd name="T87" fmla="*/ 1 h 142"/>
                <a:gd name="T88" fmla="*/ 1 w 90"/>
                <a:gd name="T89" fmla="*/ 1 h 142"/>
                <a:gd name="T90" fmla="*/ 1 w 90"/>
                <a:gd name="T91" fmla="*/ 0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0" h="142">
                  <a:moveTo>
                    <a:pt x="18" y="88"/>
                  </a:moveTo>
                  <a:lnTo>
                    <a:pt x="18" y="79"/>
                  </a:lnTo>
                  <a:lnTo>
                    <a:pt x="19" y="69"/>
                  </a:lnTo>
                  <a:lnTo>
                    <a:pt x="24" y="60"/>
                  </a:lnTo>
                  <a:lnTo>
                    <a:pt x="33" y="52"/>
                  </a:lnTo>
                  <a:lnTo>
                    <a:pt x="45" y="49"/>
                  </a:lnTo>
                  <a:lnTo>
                    <a:pt x="58" y="52"/>
                  </a:lnTo>
                  <a:lnTo>
                    <a:pt x="66" y="60"/>
                  </a:lnTo>
                  <a:lnTo>
                    <a:pt x="70" y="70"/>
                  </a:lnTo>
                  <a:lnTo>
                    <a:pt x="72" y="82"/>
                  </a:lnTo>
                  <a:lnTo>
                    <a:pt x="73" y="93"/>
                  </a:lnTo>
                  <a:lnTo>
                    <a:pt x="70" y="106"/>
                  </a:lnTo>
                  <a:lnTo>
                    <a:pt x="66" y="117"/>
                  </a:lnTo>
                  <a:lnTo>
                    <a:pt x="60" y="123"/>
                  </a:lnTo>
                  <a:lnTo>
                    <a:pt x="52" y="126"/>
                  </a:lnTo>
                  <a:lnTo>
                    <a:pt x="45" y="127"/>
                  </a:lnTo>
                  <a:lnTo>
                    <a:pt x="33" y="124"/>
                  </a:lnTo>
                  <a:lnTo>
                    <a:pt x="24" y="115"/>
                  </a:lnTo>
                  <a:lnTo>
                    <a:pt x="19" y="103"/>
                  </a:lnTo>
                  <a:lnTo>
                    <a:pt x="18" y="88"/>
                  </a:lnTo>
                  <a:close/>
                  <a:moveTo>
                    <a:pt x="90" y="0"/>
                  </a:moveTo>
                  <a:lnTo>
                    <a:pt x="73" y="0"/>
                  </a:lnTo>
                  <a:lnTo>
                    <a:pt x="73" y="52"/>
                  </a:lnTo>
                  <a:lnTo>
                    <a:pt x="72" y="52"/>
                  </a:lnTo>
                  <a:lnTo>
                    <a:pt x="69" y="46"/>
                  </a:lnTo>
                  <a:lnTo>
                    <a:pt x="63" y="42"/>
                  </a:lnTo>
                  <a:lnTo>
                    <a:pt x="54" y="36"/>
                  </a:lnTo>
                  <a:lnTo>
                    <a:pt x="42" y="34"/>
                  </a:lnTo>
                  <a:lnTo>
                    <a:pt x="27" y="37"/>
                  </a:lnTo>
                  <a:lnTo>
                    <a:pt x="16" y="45"/>
                  </a:lnTo>
                  <a:lnTo>
                    <a:pt x="7" y="55"/>
                  </a:lnTo>
                  <a:lnTo>
                    <a:pt x="1" y="69"/>
                  </a:lnTo>
                  <a:lnTo>
                    <a:pt x="0" y="85"/>
                  </a:lnTo>
                  <a:lnTo>
                    <a:pt x="1" y="97"/>
                  </a:lnTo>
                  <a:lnTo>
                    <a:pt x="4" y="111"/>
                  </a:lnTo>
                  <a:lnTo>
                    <a:pt x="9" y="123"/>
                  </a:lnTo>
                  <a:lnTo>
                    <a:pt x="18" y="132"/>
                  </a:lnTo>
                  <a:lnTo>
                    <a:pt x="30" y="139"/>
                  </a:lnTo>
                  <a:lnTo>
                    <a:pt x="45" y="142"/>
                  </a:lnTo>
                  <a:lnTo>
                    <a:pt x="55" y="141"/>
                  </a:lnTo>
                  <a:lnTo>
                    <a:pt x="64" y="135"/>
                  </a:lnTo>
                  <a:lnTo>
                    <a:pt x="73" y="124"/>
                  </a:lnTo>
                  <a:lnTo>
                    <a:pt x="73" y="139"/>
                  </a:lnTo>
                  <a:lnTo>
                    <a:pt x="90" y="139"/>
                  </a:lnTo>
                  <a:lnTo>
                    <a:pt x="90" y="0"/>
                  </a:lnTo>
                  <a:close/>
                </a:path>
              </a:pathLst>
            </a:custGeom>
            <a:solidFill>
              <a:srgbClr val="FFFFFF"/>
            </a:solidFill>
            <a:ln w="0">
              <a:solidFill>
                <a:srgbClr val="FFFFFF"/>
              </a:solidFill>
              <a:prstDash val="solid"/>
              <a:round/>
              <a:headEnd/>
              <a:tailEnd/>
            </a:ln>
          </p:spPr>
          <p:txBody>
            <a:bodyPr/>
            <a:lstStyle/>
            <a:p>
              <a:endParaRPr lang="en-US"/>
            </a:p>
          </p:txBody>
        </p:sp>
        <p:sp>
          <p:nvSpPr>
            <p:cNvPr id="26" name="Freeform 30"/>
            <p:cNvSpPr>
              <a:spLocks noEditPoints="1"/>
            </p:cNvSpPr>
            <p:nvPr/>
          </p:nvSpPr>
          <p:spPr bwMode="auto">
            <a:xfrm>
              <a:off x="2283" y="1203"/>
              <a:ext cx="60" cy="69"/>
            </a:xfrm>
            <a:custGeom>
              <a:avLst/>
              <a:gdLst>
                <a:gd name="T0" fmla="*/ 1 w 93"/>
                <a:gd name="T1" fmla="*/ 1 h 108"/>
                <a:gd name="T2" fmla="*/ 1 w 93"/>
                <a:gd name="T3" fmla="*/ 1 h 108"/>
                <a:gd name="T4" fmla="*/ 1 w 93"/>
                <a:gd name="T5" fmla="*/ 1 h 108"/>
                <a:gd name="T6" fmla="*/ 1 w 93"/>
                <a:gd name="T7" fmla="*/ 1 h 108"/>
                <a:gd name="T8" fmla="*/ 1 w 93"/>
                <a:gd name="T9" fmla="*/ 1 h 108"/>
                <a:gd name="T10" fmla="*/ 1 w 93"/>
                <a:gd name="T11" fmla="*/ 1 h 108"/>
                <a:gd name="T12" fmla="*/ 1 w 93"/>
                <a:gd name="T13" fmla="*/ 1 h 108"/>
                <a:gd name="T14" fmla="*/ 1 w 93"/>
                <a:gd name="T15" fmla="*/ 1 h 108"/>
                <a:gd name="T16" fmla="*/ 1 w 93"/>
                <a:gd name="T17" fmla="*/ 1 h 108"/>
                <a:gd name="T18" fmla="*/ 1 w 93"/>
                <a:gd name="T19" fmla="*/ 1 h 108"/>
                <a:gd name="T20" fmla="*/ 1 w 93"/>
                <a:gd name="T21" fmla="*/ 1 h 108"/>
                <a:gd name="T22" fmla="*/ 1 w 93"/>
                <a:gd name="T23" fmla="*/ 1 h 108"/>
                <a:gd name="T24" fmla="*/ 1 w 93"/>
                <a:gd name="T25" fmla="*/ 1 h 108"/>
                <a:gd name="T26" fmla="*/ 1 w 93"/>
                <a:gd name="T27" fmla="*/ 1 h 108"/>
                <a:gd name="T28" fmla="*/ 1 w 93"/>
                <a:gd name="T29" fmla="*/ 1 h 108"/>
                <a:gd name="T30" fmla="*/ 1 w 93"/>
                <a:gd name="T31" fmla="*/ 1 h 108"/>
                <a:gd name="T32" fmla="*/ 1 w 93"/>
                <a:gd name="T33" fmla="*/ 1 h 108"/>
                <a:gd name="T34" fmla="*/ 1 w 93"/>
                <a:gd name="T35" fmla="*/ 1 h 108"/>
                <a:gd name="T36" fmla="*/ 1 w 93"/>
                <a:gd name="T37" fmla="*/ 1 h 108"/>
                <a:gd name="T38" fmla="*/ 1 w 93"/>
                <a:gd name="T39" fmla="*/ 1 h 108"/>
                <a:gd name="T40" fmla="*/ 1 w 93"/>
                <a:gd name="T41" fmla="*/ 1 h 108"/>
                <a:gd name="T42" fmla="*/ 1 w 93"/>
                <a:gd name="T43" fmla="*/ 1 h 108"/>
                <a:gd name="T44" fmla="*/ 1 w 93"/>
                <a:gd name="T45" fmla="*/ 1 h 108"/>
                <a:gd name="T46" fmla="*/ 1 w 93"/>
                <a:gd name="T47" fmla="*/ 0 h 108"/>
                <a:gd name="T48" fmla="*/ 1 w 93"/>
                <a:gd name="T49" fmla="*/ 1 h 108"/>
                <a:gd name="T50" fmla="*/ 1 w 93"/>
                <a:gd name="T51" fmla="*/ 1 h 108"/>
                <a:gd name="T52" fmla="*/ 1 w 93"/>
                <a:gd name="T53" fmla="*/ 1 h 108"/>
                <a:gd name="T54" fmla="*/ 1 w 93"/>
                <a:gd name="T55" fmla="*/ 1 h 108"/>
                <a:gd name="T56" fmla="*/ 0 w 93"/>
                <a:gd name="T57" fmla="*/ 1 h 108"/>
                <a:gd name="T58" fmla="*/ 1 w 93"/>
                <a:gd name="T59" fmla="*/ 1 h 108"/>
                <a:gd name="T60" fmla="*/ 1 w 93"/>
                <a:gd name="T61" fmla="*/ 1 h 108"/>
                <a:gd name="T62" fmla="*/ 1 w 93"/>
                <a:gd name="T63" fmla="*/ 1 h 108"/>
                <a:gd name="T64" fmla="*/ 1 w 93"/>
                <a:gd name="T65" fmla="*/ 1 h 108"/>
                <a:gd name="T66" fmla="*/ 1 w 93"/>
                <a:gd name="T67" fmla="*/ 1 h 108"/>
                <a:gd name="T68" fmla="*/ 1 w 93"/>
                <a:gd name="T69" fmla="*/ 1 h 108"/>
                <a:gd name="T70" fmla="*/ 1 w 93"/>
                <a:gd name="T71" fmla="*/ 1 h 108"/>
                <a:gd name="T72" fmla="*/ 1 w 93"/>
                <a:gd name="T73" fmla="*/ 1 h 108"/>
                <a:gd name="T74" fmla="*/ 1 w 93"/>
                <a:gd name="T75" fmla="*/ 1 h 108"/>
                <a:gd name="T76" fmla="*/ 1 w 93"/>
                <a:gd name="T77" fmla="*/ 1 h 108"/>
                <a:gd name="T78" fmla="*/ 1 w 93"/>
                <a:gd name="T79" fmla="*/ 1 h 108"/>
                <a:gd name="T80" fmla="*/ 1 w 93"/>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3" h="108">
                  <a:moveTo>
                    <a:pt x="18" y="47"/>
                  </a:moveTo>
                  <a:lnTo>
                    <a:pt x="23" y="32"/>
                  </a:lnTo>
                  <a:lnTo>
                    <a:pt x="32" y="20"/>
                  </a:lnTo>
                  <a:lnTo>
                    <a:pt x="47" y="15"/>
                  </a:lnTo>
                  <a:lnTo>
                    <a:pt x="60" y="18"/>
                  </a:lnTo>
                  <a:lnTo>
                    <a:pt x="68" y="26"/>
                  </a:lnTo>
                  <a:lnTo>
                    <a:pt x="72" y="35"/>
                  </a:lnTo>
                  <a:lnTo>
                    <a:pt x="75" y="47"/>
                  </a:lnTo>
                  <a:lnTo>
                    <a:pt x="18" y="47"/>
                  </a:lnTo>
                  <a:close/>
                  <a:moveTo>
                    <a:pt x="74" y="72"/>
                  </a:moveTo>
                  <a:lnTo>
                    <a:pt x="72" y="80"/>
                  </a:lnTo>
                  <a:lnTo>
                    <a:pt x="66" y="86"/>
                  </a:lnTo>
                  <a:lnTo>
                    <a:pt x="59" y="90"/>
                  </a:lnTo>
                  <a:lnTo>
                    <a:pt x="48" y="93"/>
                  </a:lnTo>
                  <a:lnTo>
                    <a:pt x="35" y="90"/>
                  </a:lnTo>
                  <a:lnTo>
                    <a:pt x="26" y="84"/>
                  </a:lnTo>
                  <a:lnTo>
                    <a:pt x="20" y="74"/>
                  </a:lnTo>
                  <a:lnTo>
                    <a:pt x="18" y="60"/>
                  </a:lnTo>
                  <a:lnTo>
                    <a:pt x="93" y="60"/>
                  </a:lnTo>
                  <a:lnTo>
                    <a:pt x="90" y="39"/>
                  </a:lnTo>
                  <a:lnTo>
                    <a:pt x="86" y="23"/>
                  </a:lnTo>
                  <a:lnTo>
                    <a:pt x="77" y="11"/>
                  </a:lnTo>
                  <a:lnTo>
                    <a:pt x="65" y="3"/>
                  </a:lnTo>
                  <a:lnTo>
                    <a:pt x="48" y="0"/>
                  </a:lnTo>
                  <a:lnTo>
                    <a:pt x="32" y="3"/>
                  </a:lnTo>
                  <a:lnTo>
                    <a:pt x="17" y="11"/>
                  </a:lnTo>
                  <a:lnTo>
                    <a:pt x="8" y="24"/>
                  </a:lnTo>
                  <a:lnTo>
                    <a:pt x="2" y="39"/>
                  </a:lnTo>
                  <a:lnTo>
                    <a:pt x="0" y="57"/>
                  </a:lnTo>
                  <a:lnTo>
                    <a:pt x="2" y="74"/>
                  </a:lnTo>
                  <a:lnTo>
                    <a:pt x="8" y="87"/>
                  </a:lnTo>
                  <a:lnTo>
                    <a:pt x="17" y="98"/>
                  </a:lnTo>
                  <a:lnTo>
                    <a:pt x="30" y="105"/>
                  </a:lnTo>
                  <a:lnTo>
                    <a:pt x="45" y="108"/>
                  </a:lnTo>
                  <a:lnTo>
                    <a:pt x="59" y="107"/>
                  </a:lnTo>
                  <a:lnTo>
                    <a:pt x="68" y="104"/>
                  </a:lnTo>
                  <a:lnTo>
                    <a:pt x="74" y="101"/>
                  </a:lnTo>
                  <a:lnTo>
                    <a:pt x="83" y="90"/>
                  </a:lnTo>
                  <a:lnTo>
                    <a:pt x="89" y="80"/>
                  </a:lnTo>
                  <a:lnTo>
                    <a:pt x="92" y="72"/>
                  </a:lnTo>
                  <a:lnTo>
                    <a:pt x="74" y="72"/>
                  </a:lnTo>
                  <a:close/>
                </a:path>
              </a:pathLst>
            </a:custGeom>
            <a:solidFill>
              <a:srgbClr val="FFFFFF"/>
            </a:solidFill>
            <a:ln w="0">
              <a:solidFill>
                <a:srgbClr val="FFFFFF"/>
              </a:solidFill>
              <a:prstDash val="solid"/>
              <a:round/>
              <a:headEnd/>
              <a:tailEnd/>
            </a:ln>
          </p:spPr>
          <p:txBody>
            <a:bodyPr/>
            <a:lstStyle/>
            <a:p>
              <a:endParaRPr lang="en-US"/>
            </a:p>
          </p:txBody>
        </p:sp>
        <p:sp>
          <p:nvSpPr>
            <p:cNvPr id="27" name="Freeform 31"/>
            <p:cNvSpPr>
              <a:spLocks/>
            </p:cNvSpPr>
            <p:nvPr/>
          </p:nvSpPr>
          <p:spPr bwMode="auto">
            <a:xfrm>
              <a:off x="2360" y="1203"/>
              <a:ext cx="31" cy="67"/>
            </a:xfrm>
            <a:custGeom>
              <a:avLst/>
              <a:gdLst>
                <a:gd name="T0" fmla="*/ 1 w 49"/>
                <a:gd name="T1" fmla="*/ 1 h 105"/>
                <a:gd name="T2" fmla="*/ 0 w 49"/>
                <a:gd name="T3" fmla="*/ 1 h 105"/>
                <a:gd name="T4" fmla="*/ 0 w 49"/>
                <a:gd name="T5" fmla="*/ 1 h 105"/>
                <a:gd name="T6" fmla="*/ 1 w 49"/>
                <a:gd name="T7" fmla="*/ 1 h 105"/>
                <a:gd name="T8" fmla="*/ 1 w 49"/>
                <a:gd name="T9" fmla="*/ 1 h 105"/>
                <a:gd name="T10" fmla="*/ 1 w 49"/>
                <a:gd name="T11" fmla="*/ 1 h 105"/>
                <a:gd name="T12" fmla="*/ 1 w 49"/>
                <a:gd name="T13" fmla="*/ 1 h 105"/>
                <a:gd name="T14" fmla="*/ 1 w 49"/>
                <a:gd name="T15" fmla="*/ 1 h 105"/>
                <a:gd name="T16" fmla="*/ 1 w 49"/>
                <a:gd name="T17" fmla="*/ 0 h 105"/>
                <a:gd name="T18" fmla="*/ 1 w 49"/>
                <a:gd name="T19" fmla="*/ 0 h 105"/>
                <a:gd name="T20" fmla="*/ 1 w 49"/>
                <a:gd name="T21" fmla="*/ 1 h 105"/>
                <a:gd name="T22" fmla="*/ 1 w 49"/>
                <a:gd name="T23" fmla="*/ 1 h 105"/>
                <a:gd name="T24" fmla="*/ 1 w 49"/>
                <a:gd name="T25" fmla="*/ 1 h 105"/>
                <a:gd name="T26" fmla="*/ 1 w 49"/>
                <a:gd name="T27" fmla="*/ 1 h 105"/>
                <a:gd name="T28" fmla="*/ 1 w 49"/>
                <a:gd name="T29" fmla="*/ 1 h 105"/>
                <a:gd name="T30" fmla="*/ 1 w 49"/>
                <a:gd name="T31" fmla="*/ 1 h 105"/>
                <a:gd name="T32" fmla="*/ 1 w 49"/>
                <a:gd name="T33" fmla="*/ 1 h 105"/>
                <a:gd name="T34" fmla="*/ 1 w 49"/>
                <a:gd name="T35" fmla="*/ 1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 h="105">
                  <a:moveTo>
                    <a:pt x="18" y="105"/>
                  </a:moveTo>
                  <a:lnTo>
                    <a:pt x="0" y="105"/>
                  </a:lnTo>
                  <a:lnTo>
                    <a:pt x="0" y="3"/>
                  </a:lnTo>
                  <a:lnTo>
                    <a:pt x="16" y="3"/>
                  </a:lnTo>
                  <a:lnTo>
                    <a:pt x="16" y="20"/>
                  </a:lnTo>
                  <a:lnTo>
                    <a:pt x="24" y="9"/>
                  </a:lnTo>
                  <a:lnTo>
                    <a:pt x="33" y="3"/>
                  </a:lnTo>
                  <a:lnTo>
                    <a:pt x="45" y="0"/>
                  </a:lnTo>
                  <a:lnTo>
                    <a:pt x="48" y="0"/>
                  </a:lnTo>
                  <a:lnTo>
                    <a:pt x="49" y="2"/>
                  </a:lnTo>
                  <a:lnTo>
                    <a:pt x="49" y="18"/>
                  </a:lnTo>
                  <a:lnTo>
                    <a:pt x="43" y="18"/>
                  </a:lnTo>
                  <a:lnTo>
                    <a:pt x="33" y="21"/>
                  </a:lnTo>
                  <a:lnTo>
                    <a:pt x="24" y="27"/>
                  </a:lnTo>
                  <a:lnTo>
                    <a:pt x="19" y="35"/>
                  </a:lnTo>
                  <a:lnTo>
                    <a:pt x="18" y="45"/>
                  </a:lnTo>
                  <a:lnTo>
                    <a:pt x="18" y="105"/>
                  </a:lnTo>
                  <a:close/>
                </a:path>
              </a:pathLst>
            </a:custGeom>
            <a:solidFill>
              <a:srgbClr val="FFFFFF"/>
            </a:solidFill>
            <a:ln w="0">
              <a:solidFill>
                <a:srgbClr val="FFFFFF"/>
              </a:solidFill>
              <a:prstDash val="solid"/>
              <a:round/>
              <a:headEnd/>
              <a:tailEnd/>
            </a:ln>
          </p:spPr>
          <p:txBody>
            <a:bodyPr/>
            <a:lstStyle/>
            <a:p>
              <a:endParaRPr lang="en-US"/>
            </a:p>
          </p:txBody>
        </p:sp>
        <p:sp>
          <p:nvSpPr>
            <p:cNvPr id="28" name="Freeform 32"/>
            <p:cNvSpPr>
              <a:spLocks noEditPoints="1"/>
            </p:cNvSpPr>
            <p:nvPr/>
          </p:nvSpPr>
          <p:spPr bwMode="auto">
            <a:xfrm>
              <a:off x="2397" y="1203"/>
              <a:ext cx="61" cy="69"/>
            </a:xfrm>
            <a:custGeom>
              <a:avLst/>
              <a:gdLst>
                <a:gd name="T0" fmla="*/ 1 w 96"/>
                <a:gd name="T1" fmla="*/ 1 h 108"/>
                <a:gd name="T2" fmla="*/ 1 w 96"/>
                <a:gd name="T3" fmla="*/ 1 h 108"/>
                <a:gd name="T4" fmla="*/ 1 w 96"/>
                <a:gd name="T5" fmla="*/ 1 h 108"/>
                <a:gd name="T6" fmla="*/ 1 w 96"/>
                <a:gd name="T7" fmla="*/ 1 h 108"/>
                <a:gd name="T8" fmla="*/ 1 w 96"/>
                <a:gd name="T9" fmla="*/ 1 h 108"/>
                <a:gd name="T10" fmla="*/ 1 w 96"/>
                <a:gd name="T11" fmla="*/ 1 h 108"/>
                <a:gd name="T12" fmla="*/ 1 w 96"/>
                <a:gd name="T13" fmla="*/ 1 h 108"/>
                <a:gd name="T14" fmla="*/ 1 w 96"/>
                <a:gd name="T15" fmla="*/ 1 h 108"/>
                <a:gd name="T16" fmla="*/ 1 w 96"/>
                <a:gd name="T17" fmla="*/ 1 h 108"/>
                <a:gd name="T18" fmla="*/ 1 w 96"/>
                <a:gd name="T19" fmla="*/ 1 h 108"/>
                <a:gd name="T20" fmla="*/ 1 w 96"/>
                <a:gd name="T21" fmla="*/ 1 h 108"/>
                <a:gd name="T22" fmla="*/ 1 w 96"/>
                <a:gd name="T23" fmla="*/ 1 h 108"/>
                <a:gd name="T24" fmla="*/ 1 w 96"/>
                <a:gd name="T25" fmla="*/ 1 h 108"/>
                <a:gd name="T26" fmla="*/ 1 w 96"/>
                <a:gd name="T27" fmla="*/ 1 h 108"/>
                <a:gd name="T28" fmla="*/ 1 w 96"/>
                <a:gd name="T29" fmla="*/ 1 h 108"/>
                <a:gd name="T30" fmla="*/ 1 w 96"/>
                <a:gd name="T31" fmla="*/ 1 h 108"/>
                <a:gd name="T32" fmla="*/ 1 w 96"/>
                <a:gd name="T33" fmla="*/ 1 h 108"/>
                <a:gd name="T34" fmla="*/ 1 w 96"/>
                <a:gd name="T35" fmla="*/ 1 h 108"/>
                <a:gd name="T36" fmla="*/ 1 w 96"/>
                <a:gd name="T37" fmla="*/ 1 h 108"/>
                <a:gd name="T38" fmla="*/ 1 w 96"/>
                <a:gd name="T39" fmla="*/ 1 h 108"/>
                <a:gd name="T40" fmla="*/ 1 w 96"/>
                <a:gd name="T41" fmla="*/ 1 h 108"/>
                <a:gd name="T42" fmla="*/ 1 w 96"/>
                <a:gd name="T43" fmla="*/ 1 h 108"/>
                <a:gd name="T44" fmla="*/ 1 w 96"/>
                <a:gd name="T45" fmla="*/ 1 h 108"/>
                <a:gd name="T46" fmla="*/ 1 w 96"/>
                <a:gd name="T47" fmla="*/ 1 h 108"/>
                <a:gd name="T48" fmla="*/ 0 w 96"/>
                <a:gd name="T49" fmla="*/ 1 h 108"/>
                <a:gd name="T50" fmla="*/ 1 w 96"/>
                <a:gd name="T51" fmla="*/ 1 h 108"/>
                <a:gd name="T52" fmla="*/ 1 w 96"/>
                <a:gd name="T53" fmla="*/ 1 h 108"/>
                <a:gd name="T54" fmla="*/ 1 w 96"/>
                <a:gd name="T55" fmla="*/ 1 h 108"/>
                <a:gd name="T56" fmla="*/ 1 w 96"/>
                <a:gd name="T57" fmla="*/ 1 h 108"/>
                <a:gd name="T58" fmla="*/ 1 w 96"/>
                <a:gd name="T59" fmla="*/ 1 h 108"/>
                <a:gd name="T60" fmla="*/ 1 w 96"/>
                <a:gd name="T61" fmla="*/ 1 h 108"/>
                <a:gd name="T62" fmla="*/ 1 w 96"/>
                <a:gd name="T63" fmla="*/ 1 h 108"/>
                <a:gd name="T64" fmla="*/ 1 w 96"/>
                <a:gd name="T65" fmla="*/ 1 h 108"/>
                <a:gd name="T66" fmla="*/ 1 w 96"/>
                <a:gd name="T67" fmla="*/ 1 h 108"/>
                <a:gd name="T68" fmla="*/ 1 w 96"/>
                <a:gd name="T69" fmla="*/ 1 h 108"/>
                <a:gd name="T70" fmla="*/ 1 w 96"/>
                <a:gd name="T71" fmla="*/ 1 h 108"/>
                <a:gd name="T72" fmla="*/ 1 w 96"/>
                <a:gd name="T73" fmla="*/ 1 h 108"/>
                <a:gd name="T74" fmla="*/ 1 w 96"/>
                <a:gd name="T75" fmla="*/ 1 h 108"/>
                <a:gd name="T76" fmla="*/ 1 w 96"/>
                <a:gd name="T77" fmla="*/ 1 h 108"/>
                <a:gd name="T78" fmla="*/ 1 w 96"/>
                <a:gd name="T79" fmla="*/ 1 h 108"/>
                <a:gd name="T80" fmla="*/ 1 w 96"/>
                <a:gd name="T81" fmla="*/ 0 h 108"/>
                <a:gd name="T82" fmla="*/ 1 w 96"/>
                <a:gd name="T83" fmla="*/ 1 h 108"/>
                <a:gd name="T84" fmla="*/ 1 w 96"/>
                <a:gd name="T85" fmla="*/ 1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6" h="108">
                  <a:moveTo>
                    <a:pt x="68" y="69"/>
                  </a:moveTo>
                  <a:lnTo>
                    <a:pt x="65" y="80"/>
                  </a:lnTo>
                  <a:lnTo>
                    <a:pt x="59" y="87"/>
                  </a:lnTo>
                  <a:lnTo>
                    <a:pt x="48" y="92"/>
                  </a:lnTo>
                  <a:lnTo>
                    <a:pt x="36" y="93"/>
                  </a:lnTo>
                  <a:lnTo>
                    <a:pt x="30" y="93"/>
                  </a:lnTo>
                  <a:lnTo>
                    <a:pt x="26" y="92"/>
                  </a:lnTo>
                  <a:lnTo>
                    <a:pt x="23" y="89"/>
                  </a:lnTo>
                  <a:lnTo>
                    <a:pt x="20" y="86"/>
                  </a:lnTo>
                  <a:lnTo>
                    <a:pt x="18" y="81"/>
                  </a:lnTo>
                  <a:lnTo>
                    <a:pt x="18" y="75"/>
                  </a:lnTo>
                  <a:lnTo>
                    <a:pt x="18" y="71"/>
                  </a:lnTo>
                  <a:lnTo>
                    <a:pt x="21" y="68"/>
                  </a:lnTo>
                  <a:lnTo>
                    <a:pt x="24" y="65"/>
                  </a:lnTo>
                  <a:lnTo>
                    <a:pt x="27" y="62"/>
                  </a:lnTo>
                  <a:lnTo>
                    <a:pt x="32" y="60"/>
                  </a:lnTo>
                  <a:lnTo>
                    <a:pt x="36" y="60"/>
                  </a:lnTo>
                  <a:lnTo>
                    <a:pt x="39" y="59"/>
                  </a:lnTo>
                  <a:lnTo>
                    <a:pt x="53" y="57"/>
                  </a:lnTo>
                  <a:lnTo>
                    <a:pt x="60" y="56"/>
                  </a:lnTo>
                  <a:lnTo>
                    <a:pt x="65" y="54"/>
                  </a:lnTo>
                  <a:lnTo>
                    <a:pt x="68" y="53"/>
                  </a:lnTo>
                  <a:lnTo>
                    <a:pt x="68" y="69"/>
                  </a:lnTo>
                  <a:close/>
                  <a:moveTo>
                    <a:pt x="21" y="35"/>
                  </a:moveTo>
                  <a:lnTo>
                    <a:pt x="21" y="32"/>
                  </a:lnTo>
                  <a:lnTo>
                    <a:pt x="23" y="27"/>
                  </a:lnTo>
                  <a:lnTo>
                    <a:pt x="24" y="24"/>
                  </a:lnTo>
                  <a:lnTo>
                    <a:pt x="26" y="21"/>
                  </a:lnTo>
                  <a:lnTo>
                    <a:pt x="29" y="18"/>
                  </a:lnTo>
                  <a:lnTo>
                    <a:pt x="33" y="17"/>
                  </a:lnTo>
                  <a:lnTo>
                    <a:pt x="38" y="15"/>
                  </a:lnTo>
                  <a:lnTo>
                    <a:pt x="44" y="15"/>
                  </a:lnTo>
                  <a:lnTo>
                    <a:pt x="51" y="15"/>
                  </a:lnTo>
                  <a:lnTo>
                    <a:pt x="57" y="17"/>
                  </a:lnTo>
                  <a:lnTo>
                    <a:pt x="62" y="18"/>
                  </a:lnTo>
                  <a:lnTo>
                    <a:pt x="66" y="23"/>
                  </a:lnTo>
                  <a:lnTo>
                    <a:pt x="68" y="26"/>
                  </a:lnTo>
                  <a:lnTo>
                    <a:pt x="68" y="32"/>
                  </a:lnTo>
                  <a:lnTo>
                    <a:pt x="68" y="36"/>
                  </a:lnTo>
                  <a:lnTo>
                    <a:pt x="66" y="39"/>
                  </a:lnTo>
                  <a:lnTo>
                    <a:pt x="65" y="41"/>
                  </a:lnTo>
                  <a:lnTo>
                    <a:pt x="63" y="42"/>
                  </a:lnTo>
                  <a:lnTo>
                    <a:pt x="62" y="42"/>
                  </a:lnTo>
                  <a:lnTo>
                    <a:pt x="59" y="44"/>
                  </a:lnTo>
                  <a:lnTo>
                    <a:pt x="32" y="47"/>
                  </a:lnTo>
                  <a:lnTo>
                    <a:pt x="17" y="50"/>
                  </a:lnTo>
                  <a:lnTo>
                    <a:pt x="8" y="57"/>
                  </a:lnTo>
                  <a:lnTo>
                    <a:pt x="3" y="65"/>
                  </a:lnTo>
                  <a:lnTo>
                    <a:pt x="0" y="72"/>
                  </a:lnTo>
                  <a:lnTo>
                    <a:pt x="0" y="78"/>
                  </a:lnTo>
                  <a:lnTo>
                    <a:pt x="3" y="90"/>
                  </a:lnTo>
                  <a:lnTo>
                    <a:pt x="9" y="99"/>
                  </a:lnTo>
                  <a:lnTo>
                    <a:pt x="20" y="105"/>
                  </a:lnTo>
                  <a:lnTo>
                    <a:pt x="32" y="108"/>
                  </a:lnTo>
                  <a:lnTo>
                    <a:pt x="45" y="107"/>
                  </a:lnTo>
                  <a:lnTo>
                    <a:pt x="56" y="102"/>
                  </a:lnTo>
                  <a:lnTo>
                    <a:pt x="63" y="96"/>
                  </a:lnTo>
                  <a:lnTo>
                    <a:pt x="69" y="92"/>
                  </a:lnTo>
                  <a:lnTo>
                    <a:pt x="69" y="95"/>
                  </a:lnTo>
                  <a:lnTo>
                    <a:pt x="69" y="98"/>
                  </a:lnTo>
                  <a:lnTo>
                    <a:pt x="71" y="101"/>
                  </a:lnTo>
                  <a:lnTo>
                    <a:pt x="74" y="104"/>
                  </a:lnTo>
                  <a:lnTo>
                    <a:pt x="77" y="105"/>
                  </a:lnTo>
                  <a:lnTo>
                    <a:pt x="81" y="107"/>
                  </a:lnTo>
                  <a:lnTo>
                    <a:pt x="87" y="107"/>
                  </a:lnTo>
                  <a:lnTo>
                    <a:pt x="90" y="107"/>
                  </a:lnTo>
                  <a:lnTo>
                    <a:pt x="93" y="105"/>
                  </a:lnTo>
                  <a:lnTo>
                    <a:pt x="96" y="105"/>
                  </a:lnTo>
                  <a:lnTo>
                    <a:pt x="96" y="92"/>
                  </a:lnTo>
                  <a:lnTo>
                    <a:pt x="93" y="93"/>
                  </a:lnTo>
                  <a:lnTo>
                    <a:pt x="90" y="93"/>
                  </a:lnTo>
                  <a:lnTo>
                    <a:pt x="89" y="93"/>
                  </a:lnTo>
                  <a:lnTo>
                    <a:pt x="86" y="92"/>
                  </a:lnTo>
                  <a:lnTo>
                    <a:pt x="86" y="90"/>
                  </a:lnTo>
                  <a:lnTo>
                    <a:pt x="84" y="87"/>
                  </a:lnTo>
                  <a:lnTo>
                    <a:pt x="84" y="29"/>
                  </a:lnTo>
                  <a:lnTo>
                    <a:pt x="83" y="18"/>
                  </a:lnTo>
                  <a:lnTo>
                    <a:pt x="77" y="11"/>
                  </a:lnTo>
                  <a:lnTo>
                    <a:pt x="69" y="5"/>
                  </a:lnTo>
                  <a:lnTo>
                    <a:pt x="60" y="2"/>
                  </a:lnTo>
                  <a:lnTo>
                    <a:pt x="53" y="0"/>
                  </a:lnTo>
                  <a:lnTo>
                    <a:pt x="47" y="0"/>
                  </a:lnTo>
                  <a:lnTo>
                    <a:pt x="30" y="2"/>
                  </a:lnTo>
                  <a:lnTo>
                    <a:pt x="17" y="8"/>
                  </a:lnTo>
                  <a:lnTo>
                    <a:pt x="9" y="18"/>
                  </a:lnTo>
                  <a:lnTo>
                    <a:pt x="6" y="35"/>
                  </a:lnTo>
                  <a:lnTo>
                    <a:pt x="21" y="35"/>
                  </a:lnTo>
                  <a:close/>
                </a:path>
              </a:pathLst>
            </a:custGeom>
            <a:solidFill>
              <a:srgbClr val="FFFFFF"/>
            </a:solidFill>
            <a:ln w="0">
              <a:solidFill>
                <a:srgbClr val="FFFFFF"/>
              </a:solidFill>
              <a:prstDash val="solid"/>
              <a:round/>
              <a:headEnd/>
              <a:tailEnd/>
            </a:ln>
          </p:spPr>
          <p:txBody>
            <a:bodyPr/>
            <a:lstStyle/>
            <a:p>
              <a:endParaRPr lang="en-US"/>
            </a:p>
          </p:txBody>
        </p:sp>
        <p:sp>
          <p:nvSpPr>
            <p:cNvPr id="29" name="Freeform 33"/>
            <p:cNvSpPr>
              <a:spLocks/>
            </p:cNvSpPr>
            <p:nvPr/>
          </p:nvSpPr>
          <p:spPr bwMode="auto">
            <a:xfrm>
              <a:off x="2466" y="1186"/>
              <a:ext cx="30" cy="85"/>
            </a:xfrm>
            <a:custGeom>
              <a:avLst/>
              <a:gdLst>
                <a:gd name="T0" fmla="*/ 1 w 47"/>
                <a:gd name="T1" fmla="*/ 1 h 132"/>
                <a:gd name="T2" fmla="*/ 1 w 47"/>
                <a:gd name="T3" fmla="*/ 1 h 132"/>
                <a:gd name="T4" fmla="*/ 1 w 47"/>
                <a:gd name="T5" fmla="*/ 1 h 132"/>
                <a:gd name="T6" fmla="*/ 1 w 47"/>
                <a:gd name="T7" fmla="*/ 1 h 132"/>
                <a:gd name="T8" fmla="*/ 1 w 47"/>
                <a:gd name="T9" fmla="*/ 1 h 132"/>
                <a:gd name="T10" fmla="*/ 1 w 47"/>
                <a:gd name="T11" fmla="*/ 1 h 132"/>
                <a:gd name="T12" fmla="*/ 1 w 47"/>
                <a:gd name="T13" fmla="*/ 1 h 132"/>
                <a:gd name="T14" fmla="*/ 1 w 47"/>
                <a:gd name="T15" fmla="*/ 1 h 132"/>
                <a:gd name="T16" fmla="*/ 1 w 47"/>
                <a:gd name="T17" fmla="*/ 1 h 132"/>
                <a:gd name="T18" fmla="*/ 1 w 47"/>
                <a:gd name="T19" fmla="*/ 1 h 132"/>
                <a:gd name="T20" fmla="*/ 1 w 47"/>
                <a:gd name="T21" fmla="*/ 1 h 132"/>
                <a:gd name="T22" fmla="*/ 1 w 47"/>
                <a:gd name="T23" fmla="*/ 1 h 132"/>
                <a:gd name="T24" fmla="*/ 1 w 47"/>
                <a:gd name="T25" fmla="*/ 1 h 132"/>
                <a:gd name="T26" fmla="*/ 1 w 47"/>
                <a:gd name="T27" fmla="*/ 1 h 132"/>
                <a:gd name="T28" fmla="*/ 1 w 47"/>
                <a:gd name="T29" fmla="*/ 1 h 132"/>
                <a:gd name="T30" fmla="*/ 1 w 47"/>
                <a:gd name="T31" fmla="*/ 1 h 132"/>
                <a:gd name="T32" fmla="*/ 1 w 47"/>
                <a:gd name="T33" fmla="*/ 1 h 132"/>
                <a:gd name="T34" fmla="*/ 1 w 47"/>
                <a:gd name="T35" fmla="*/ 1 h 132"/>
                <a:gd name="T36" fmla="*/ 1 w 47"/>
                <a:gd name="T37" fmla="*/ 1 h 132"/>
                <a:gd name="T38" fmla="*/ 1 w 47"/>
                <a:gd name="T39" fmla="*/ 1 h 132"/>
                <a:gd name="T40" fmla="*/ 1 w 47"/>
                <a:gd name="T41" fmla="*/ 1 h 132"/>
                <a:gd name="T42" fmla="*/ 0 w 47"/>
                <a:gd name="T43" fmla="*/ 1 h 132"/>
                <a:gd name="T44" fmla="*/ 0 w 47"/>
                <a:gd name="T45" fmla="*/ 1 h 132"/>
                <a:gd name="T46" fmla="*/ 1 w 47"/>
                <a:gd name="T47" fmla="*/ 1 h 132"/>
                <a:gd name="T48" fmla="*/ 1 w 47"/>
                <a:gd name="T49" fmla="*/ 0 h 132"/>
                <a:gd name="T50" fmla="*/ 1 w 47"/>
                <a:gd name="T51" fmla="*/ 0 h 132"/>
                <a:gd name="T52" fmla="*/ 1 w 47"/>
                <a:gd name="T53" fmla="*/ 1 h 132"/>
                <a:gd name="T54" fmla="*/ 1 w 47"/>
                <a:gd name="T55" fmla="*/ 1 h 132"/>
                <a:gd name="T56" fmla="*/ 1 w 47"/>
                <a:gd name="T57" fmla="*/ 1 h 132"/>
                <a:gd name="T58" fmla="*/ 1 w 47"/>
                <a:gd name="T59" fmla="*/ 1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132">
                  <a:moveTo>
                    <a:pt x="30" y="43"/>
                  </a:moveTo>
                  <a:lnTo>
                    <a:pt x="30" y="108"/>
                  </a:lnTo>
                  <a:lnTo>
                    <a:pt x="32" y="112"/>
                  </a:lnTo>
                  <a:lnTo>
                    <a:pt x="32" y="114"/>
                  </a:lnTo>
                  <a:lnTo>
                    <a:pt x="35" y="115"/>
                  </a:lnTo>
                  <a:lnTo>
                    <a:pt x="36" y="117"/>
                  </a:lnTo>
                  <a:lnTo>
                    <a:pt x="39" y="117"/>
                  </a:lnTo>
                  <a:lnTo>
                    <a:pt x="41" y="117"/>
                  </a:lnTo>
                  <a:lnTo>
                    <a:pt x="47" y="117"/>
                  </a:lnTo>
                  <a:lnTo>
                    <a:pt x="47" y="130"/>
                  </a:lnTo>
                  <a:lnTo>
                    <a:pt x="41" y="130"/>
                  </a:lnTo>
                  <a:lnTo>
                    <a:pt x="36" y="130"/>
                  </a:lnTo>
                  <a:lnTo>
                    <a:pt x="33" y="132"/>
                  </a:lnTo>
                  <a:lnTo>
                    <a:pt x="27" y="130"/>
                  </a:lnTo>
                  <a:lnTo>
                    <a:pt x="23" y="129"/>
                  </a:lnTo>
                  <a:lnTo>
                    <a:pt x="18" y="126"/>
                  </a:lnTo>
                  <a:lnTo>
                    <a:pt x="17" y="123"/>
                  </a:lnTo>
                  <a:lnTo>
                    <a:pt x="15" y="120"/>
                  </a:lnTo>
                  <a:lnTo>
                    <a:pt x="14" y="114"/>
                  </a:lnTo>
                  <a:lnTo>
                    <a:pt x="14" y="109"/>
                  </a:lnTo>
                  <a:lnTo>
                    <a:pt x="14" y="43"/>
                  </a:lnTo>
                  <a:lnTo>
                    <a:pt x="0" y="43"/>
                  </a:lnTo>
                  <a:lnTo>
                    <a:pt x="0" y="28"/>
                  </a:lnTo>
                  <a:lnTo>
                    <a:pt x="14" y="28"/>
                  </a:lnTo>
                  <a:lnTo>
                    <a:pt x="14" y="0"/>
                  </a:lnTo>
                  <a:lnTo>
                    <a:pt x="30" y="0"/>
                  </a:lnTo>
                  <a:lnTo>
                    <a:pt x="30" y="28"/>
                  </a:lnTo>
                  <a:lnTo>
                    <a:pt x="47" y="28"/>
                  </a:lnTo>
                  <a:lnTo>
                    <a:pt x="47" y="43"/>
                  </a:lnTo>
                  <a:lnTo>
                    <a:pt x="30" y="43"/>
                  </a:lnTo>
                  <a:close/>
                </a:path>
              </a:pathLst>
            </a:custGeom>
            <a:solidFill>
              <a:srgbClr val="FFFFFF"/>
            </a:solidFill>
            <a:ln w="0">
              <a:solidFill>
                <a:srgbClr val="FFFFFF"/>
              </a:solidFill>
              <a:prstDash val="solid"/>
              <a:round/>
              <a:headEnd/>
              <a:tailEnd/>
            </a:ln>
          </p:spPr>
          <p:txBody>
            <a:bodyPr/>
            <a:lstStyle/>
            <a:p>
              <a:endParaRPr lang="en-US"/>
            </a:p>
          </p:txBody>
        </p:sp>
        <p:sp>
          <p:nvSpPr>
            <p:cNvPr id="30" name="Freeform 34"/>
            <p:cNvSpPr>
              <a:spLocks noEditPoints="1"/>
            </p:cNvSpPr>
            <p:nvPr/>
          </p:nvSpPr>
          <p:spPr bwMode="auto">
            <a:xfrm>
              <a:off x="2510" y="1181"/>
              <a:ext cx="10" cy="89"/>
            </a:xfrm>
            <a:custGeom>
              <a:avLst/>
              <a:gdLst>
                <a:gd name="T0" fmla="*/ 1 w 16"/>
                <a:gd name="T1" fmla="*/ 1 h 139"/>
                <a:gd name="T2" fmla="*/ 0 w 16"/>
                <a:gd name="T3" fmla="*/ 1 h 139"/>
                <a:gd name="T4" fmla="*/ 0 w 16"/>
                <a:gd name="T5" fmla="*/ 1 h 139"/>
                <a:gd name="T6" fmla="*/ 1 w 16"/>
                <a:gd name="T7" fmla="*/ 1 h 139"/>
                <a:gd name="T8" fmla="*/ 1 w 16"/>
                <a:gd name="T9" fmla="*/ 1 h 139"/>
                <a:gd name="T10" fmla="*/ 0 w 16"/>
                <a:gd name="T11" fmla="*/ 1 h 139"/>
                <a:gd name="T12" fmla="*/ 0 w 16"/>
                <a:gd name="T13" fmla="*/ 0 h 139"/>
                <a:gd name="T14" fmla="*/ 1 w 16"/>
                <a:gd name="T15" fmla="*/ 0 h 139"/>
                <a:gd name="T16" fmla="*/ 1 w 16"/>
                <a:gd name="T17" fmla="*/ 1 h 139"/>
                <a:gd name="T18" fmla="*/ 0 w 16"/>
                <a:gd name="T19" fmla="*/ 1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39">
                  <a:moveTo>
                    <a:pt x="16" y="139"/>
                  </a:moveTo>
                  <a:lnTo>
                    <a:pt x="0" y="139"/>
                  </a:lnTo>
                  <a:lnTo>
                    <a:pt x="0" y="37"/>
                  </a:lnTo>
                  <a:lnTo>
                    <a:pt x="16" y="37"/>
                  </a:lnTo>
                  <a:lnTo>
                    <a:pt x="16" y="139"/>
                  </a:lnTo>
                  <a:close/>
                  <a:moveTo>
                    <a:pt x="0" y="19"/>
                  </a:moveTo>
                  <a:lnTo>
                    <a:pt x="0" y="0"/>
                  </a:lnTo>
                  <a:lnTo>
                    <a:pt x="16" y="0"/>
                  </a:lnTo>
                  <a:lnTo>
                    <a:pt x="16" y="19"/>
                  </a:lnTo>
                  <a:lnTo>
                    <a:pt x="0" y="19"/>
                  </a:lnTo>
                  <a:close/>
                </a:path>
              </a:pathLst>
            </a:custGeom>
            <a:solidFill>
              <a:srgbClr val="FFFFFF"/>
            </a:solidFill>
            <a:ln w="0">
              <a:solidFill>
                <a:srgbClr val="FFFFFF"/>
              </a:solidFill>
              <a:prstDash val="solid"/>
              <a:round/>
              <a:headEnd/>
              <a:tailEnd/>
            </a:ln>
          </p:spPr>
          <p:txBody>
            <a:bodyPr/>
            <a:lstStyle/>
            <a:p>
              <a:endParaRPr lang="en-US"/>
            </a:p>
          </p:txBody>
        </p:sp>
        <p:sp>
          <p:nvSpPr>
            <p:cNvPr id="31" name="Freeform 35"/>
            <p:cNvSpPr>
              <a:spLocks noEditPoints="1"/>
            </p:cNvSpPr>
            <p:nvPr/>
          </p:nvSpPr>
          <p:spPr bwMode="auto">
            <a:xfrm>
              <a:off x="2536" y="1203"/>
              <a:ext cx="61" cy="68"/>
            </a:xfrm>
            <a:custGeom>
              <a:avLst/>
              <a:gdLst>
                <a:gd name="T0" fmla="*/ 1 w 95"/>
                <a:gd name="T1" fmla="*/ 1 h 107"/>
                <a:gd name="T2" fmla="*/ 1 w 95"/>
                <a:gd name="T3" fmla="*/ 1 h 107"/>
                <a:gd name="T4" fmla="*/ 1 w 95"/>
                <a:gd name="T5" fmla="*/ 1 h 107"/>
                <a:gd name="T6" fmla="*/ 1 w 95"/>
                <a:gd name="T7" fmla="*/ 1 h 107"/>
                <a:gd name="T8" fmla="*/ 1 w 95"/>
                <a:gd name="T9" fmla="*/ 1 h 107"/>
                <a:gd name="T10" fmla="*/ 1 w 95"/>
                <a:gd name="T11" fmla="*/ 1 h 107"/>
                <a:gd name="T12" fmla="*/ 1 w 95"/>
                <a:gd name="T13" fmla="*/ 1 h 107"/>
                <a:gd name="T14" fmla="*/ 1 w 95"/>
                <a:gd name="T15" fmla="*/ 1 h 107"/>
                <a:gd name="T16" fmla="*/ 1 w 95"/>
                <a:gd name="T17" fmla="*/ 1 h 107"/>
                <a:gd name="T18" fmla="*/ 1 w 95"/>
                <a:gd name="T19" fmla="*/ 1 h 107"/>
                <a:gd name="T20" fmla="*/ 1 w 95"/>
                <a:gd name="T21" fmla="*/ 1 h 107"/>
                <a:gd name="T22" fmla="*/ 1 w 95"/>
                <a:gd name="T23" fmla="*/ 1 h 107"/>
                <a:gd name="T24" fmla="*/ 1 w 95"/>
                <a:gd name="T25" fmla="*/ 1 h 107"/>
                <a:gd name="T26" fmla="*/ 1 w 95"/>
                <a:gd name="T27" fmla="*/ 1 h 107"/>
                <a:gd name="T28" fmla="*/ 1 w 95"/>
                <a:gd name="T29" fmla="*/ 1 h 107"/>
                <a:gd name="T30" fmla="*/ 1 w 95"/>
                <a:gd name="T31" fmla="*/ 1 h 107"/>
                <a:gd name="T32" fmla="*/ 1 w 95"/>
                <a:gd name="T33" fmla="*/ 1 h 107"/>
                <a:gd name="T34" fmla="*/ 1 w 95"/>
                <a:gd name="T35" fmla="*/ 1 h 107"/>
                <a:gd name="T36" fmla="*/ 1 w 95"/>
                <a:gd name="T37" fmla="*/ 1 h 107"/>
                <a:gd name="T38" fmla="*/ 1 w 95"/>
                <a:gd name="T39" fmla="*/ 1 h 107"/>
                <a:gd name="T40" fmla="*/ 1 w 95"/>
                <a:gd name="T41" fmla="*/ 1 h 107"/>
                <a:gd name="T42" fmla="*/ 0 w 95"/>
                <a:gd name="T43" fmla="*/ 1 h 107"/>
                <a:gd name="T44" fmla="*/ 1 w 95"/>
                <a:gd name="T45" fmla="*/ 1 h 107"/>
                <a:gd name="T46" fmla="*/ 1 w 95"/>
                <a:gd name="T47" fmla="*/ 1 h 107"/>
                <a:gd name="T48" fmla="*/ 1 w 95"/>
                <a:gd name="T49" fmla="*/ 1 h 107"/>
                <a:gd name="T50" fmla="*/ 1 w 95"/>
                <a:gd name="T51" fmla="*/ 1 h 107"/>
                <a:gd name="T52" fmla="*/ 1 w 95"/>
                <a:gd name="T53" fmla="*/ 1 h 107"/>
                <a:gd name="T54" fmla="*/ 1 w 95"/>
                <a:gd name="T55" fmla="*/ 1 h 107"/>
                <a:gd name="T56" fmla="*/ 1 w 95"/>
                <a:gd name="T57" fmla="*/ 1 h 107"/>
                <a:gd name="T58" fmla="*/ 1 w 95"/>
                <a:gd name="T59" fmla="*/ 1 h 107"/>
                <a:gd name="T60" fmla="*/ 1 w 95"/>
                <a:gd name="T61" fmla="*/ 1 h 107"/>
                <a:gd name="T62" fmla="*/ 1 w 95"/>
                <a:gd name="T63" fmla="*/ 1 h 107"/>
                <a:gd name="T64" fmla="*/ 1 w 95"/>
                <a:gd name="T65" fmla="*/ 1 h 107"/>
                <a:gd name="T66" fmla="*/ 1 w 95"/>
                <a:gd name="T67" fmla="*/ 1 h 107"/>
                <a:gd name="T68" fmla="*/ 1 w 95"/>
                <a:gd name="T69" fmla="*/ 1 h 107"/>
                <a:gd name="T70" fmla="*/ 1 w 95"/>
                <a:gd name="T71" fmla="*/ 1 h 107"/>
                <a:gd name="T72" fmla="*/ 1 w 95"/>
                <a:gd name="T73" fmla="*/ 0 h 107"/>
                <a:gd name="T74" fmla="*/ 1 w 95"/>
                <a:gd name="T75" fmla="*/ 1 h 107"/>
                <a:gd name="T76" fmla="*/ 1 w 95"/>
                <a:gd name="T77" fmla="*/ 1 h 107"/>
                <a:gd name="T78" fmla="*/ 1 w 95"/>
                <a:gd name="T79" fmla="*/ 1 h 107"/>
                <a:gd name="T80" fmla="*/ 1 w 95"/>
                <a:gd name="T81" fmla="*/ 1 h 107"/>
                <a:gd name="T82" fmla="*/ 0 w 95"/>
                <a:gd name="T83" fmla="*/ 1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5" h="107">
                  <a:moveTo>
                    <a:pt x="18" y="54"/>
                  </a:moveTo>
                  <a:lnTo>
                    <a:pt x="18" y="45"/>
                  </a:lnTo>
                  <a:lnTo>
                    <a:pt x="21" y="35"/>
                  </a:lnTo>
                  <a:lnTo>
                    <a:pt x="26" y="26"/>
                  </a:lnTo>
                  <a:lnTo>
                    <a:pt x="35" y="18"/>
                  </a:lnTo>
                  <a:lnTo>
                    <a:pt x="47" y="15"/>
                  </a:lnTo>
                  <a:lnTo>
                    <a:pt x="60" y="18"/>
                  </a:lnTo>
                  <a:lnTo>
                    <a:pt x="68" y="26"/>
                  </a:lnTo>
                  <a:lnTo>
                    <a:pt x="74" y="35"/>
                  </a:lnTo>
                  <a:lnTo>
                    <a:pt x="77" y="45"/>
                  </a:lnTo>
                  <a:lnTo>
                    <a:pt x="77" y="54"/>
                  </a:lnTo>
                  <a:lnTo>
                    <a:pt x="77" y="63"/>
                  </a:lnTo>
                  <a:lnTo>
                    <a:pt x="74" y="74"/>
                  </a:lnTo>
                  <a:lnTo>
                    <a:pt x="68" y="83"/>
                  </a:lnTo>
                  <a:lnTo>
                    <a:pt x="60" y="90"/>
                  </a:lnTo>
                  <a:lnTo>
                    <a:pt x="47" y="93"/>
                  </a:lnTo>
                  <a:lnTo>
                    <a:pt x="35" y="90"/>
                  </a:lnTo>
                  <a:lnTo>
                    <a:pt x="26" y="83"/>
                  </a:lnTo>
                  <a:lnTo>
                    <a:pt x="21" y="74"/>
                  </a:lnTo>
                  <a:lnTo>
                    <a:pt x="18" y="63"/>
                  </a:lnTo>
                  <a:lnTo>
                    <a:pt x="18" y="54"/>
                  </a:lnTo>
                  <a:close/>
                  <a:moveTo>
                    <a:pt x="0" y="54"/>
                  </a:moveTo>
                  <a:lnTo>
                    <a:pt x="2" y="69"/>
                  </a:lnTo>
                  <a:lnTo>
                    <a:pt x="8" y="84"/>
                  </a:lnTo>
                  <a:lnTo>
                    <a:pt x="17" y="96"/>
                  </a:lnTo>
                  <a:lnTo>
                    <a:pt x="30" y="104"/>
                  </a:lnTo>
                  <a:lnTo>
                    <a:pt x="47" y="107"/>
                  </a:lnTo>
                  <a:lnTo>
                    <a:pt x="65" y="104"/>
                  </a:lnTo>
                  <a:lnTo>
                    <a:pt x="78" y="96"/>
                  </a:lnTo>
                  <a:lnTo>
                    <a:pt x="87" y="84"/>
                  </a:lnTo>
                  <a:lnTo>
                    <a:pt x="93" y="69"/>
                  </a:lnTo>
                  <a:lnTo>
                    <a:pt x="95" y="54"/>
                  </a:lnTo>
                  <a:lnTo>
                    <a:pt x="93" y="38"/>
                  </a:lnTo>
                  <a:lnTo>
                    <a:pt x="87" y="24"/>
                  </a:lnTo>
                  <a:lnTo>
                    <a:pt x="78" y="12"/>
                  </a:lnTo>
                  <a:lnTo>
                    <a:pt x="65" y="3"/>
                  </a:lnTo>
                  <a:lnTo>
                    <a:pt x="47" y="0"/>
                  </a:lnTo>
                  <a:lnTo>
                    <a:pt x="30" y="3"/>
                  </a:lnTo>
                  <a:lnTo>
                    <a:pt x="17" y="12"/>
                  </a:lnTo>
                  <a:lnTo>
                    <a:pt x="8" y="24"/>
                  </a:lnTo>
                  <a:lnTo>
                    <a:pt x="2" y="38"/>
                  </a:lnTo>
                  <a:lnTo>
                    <a:pt x="0" y="54"/>
                  </a:lnTo>
                  <a:close/>
                </a:path>
              </a:pathLst>
            </a:custGeom>
            <a:solidFill>
              <a:srgbClr val="FFFFFF"/>
            </a:solidFill>
            <a:ln w="0">
              <a:solidFill>
                <a:srgbClr val="FFFFFF"/>
              </a:solidFill>
              <a:prstDash val="solid"/>
              <a:round/>
              <a:headEnd/>
              <a:tailEnd/>
            </a:ln>
          </p:spPr>
          <p:txBody>
            <a:bodyPr/>
            <a:lstStyle/>
            <a:p>
              <a:endParaRPr lang="en-US"/>
            </a:p>
          </p:txBody>
        </p:sp>
        <p:sp>
          <p:nvSpPr>
            <p:cNvPr id="32" name="Freeform 36"/>
            <p:cNvSpPr>
              <a:spLocks/>
            </p:cNvSpPr>
            <p:nvPr/>
          </p:nvSpPr>
          <p:spPr bwMode="auto">
            <a:xfrm>
              <a:off x="2611" y="1203"/>
              <a:ext cx="53" cy="67"/>
            </a:xfrm>
            <a:custGeom>
              <a:avLst/>
              <a:gdLst>
                <a:gd name="T0" fmla="*/ 1 w 83"/>
                <a:gd name="T1" fmla="*/ 1 h 105"/>
                <a:gd name="T2" fmla="*/ 1 w 83"/>
                <a:gd name="T3" fmla="*/ 1 h 105"/>
                <a:gd name="T4" fmla="*/ 1 w 83"/>
                <a:gd name="T5" fmla="*/ 1 h 105"/>
                <a:gd name="T6" fmla="*/ 1 w 83"/>
                <a:gd name="T7" fmla="*/ 1 h 105"/>
                <a:gd name="T8" fmla="*/ 1 w 83"/>
                <a:gd name="T9" fmla="*/ 1 h 105"/>
                <a:gd name="T10" fmla="*/ 1 w 83"/>
                <a:gd name="T11" fmla="*/ 1 h 105"/>
                <a:gd name="T12" fmla="*/ 1 w 83"/>
                <a:gd name="T13" fmla="*/ 1 h 105"/>
                <a:gd name="T14" fmla="*/ 1 w 83"/>
                <a:gd name="T15" fmla="*/ 1 h 105"/>
                <a:gd name="T16" fmla="*/ 1 w 83"/>
                <a:gd name="T17" fmla="*/ 1 h 105"/>
                <a:gd name="T18" fmla="*/ 1 w 83"/>
                <a:gd name="T19" fmla="*/ 1 h 105"/>
                <a:gd name="T20" fmla="*/ 1 w 83"/>
                <a:gd name="T21" fmla="*/ 1 h 105"/>
                <a:gd name="T22" fmla="*/ 1 w 83"/>
                <a:gd name="T23" fmla="*/ 1 h 105"/>
                <a:gd name="T24" fmla="*/ 1 w 83"/>
                <a:gd name="T25" fmla="*/ 1 h 105"/>
                <a:gd name="T26" fmla="*/ 0 w 83"/>
                <a:gd name="T27" fmla="*/ 1 h 105"/>
                <a:gd name="T28" fmla="*/ 0 w 83"/>
                <a:gd name="T29" fmla="*/ 1 h 105"/>
                <a:gd name="T30" fmla="*/ 1 w 83"/>
                <a:gd name="T31" fmla="*/ 1 h 105"/>
                <a:gd name="T32" fmla="*/ 1 w 83"/>
                <a:gd name="T33" fmla="*/ 1 h 105"/>
                <a:gd name="T34" fmla="*/ 1 w 83"/>
                <a:gd name="T35" fmla="*/ 1 h 105"/>
                <a:gd name="T36" fmla="*/ 1 w 83"/>
                <a:gd name="T37" fmla="*/ 1 h 105"/>
                <a:gd name="T38" fmla="*/ 1 w 83"/>
                <a:gd name="T39" fmla="*/ 1 h 105"/>
                <a:gd name="T40" fmla="*/ 1 w 83"/>
                <a:gd name="T41" fmla="*/ 1 h 105"/>
                <a:gd name="T42" fmla="*/ 1 w 83"/>
                <a:gd name="T43" fmla="*/ 0 h 105"/>
                <a:gd name="T44" fmla="*/ 1 w 83"/>
                <a:gd name="T45" fmla="*/ 1 h 105"/>
                <a:gd name="T46" fmla="*/ 1 w 83"/>
                <a:gd name="T47" fmla="*/ 1 h 105"/>
                <a:gd name="T48" fmla="*/ 1 w 83"/>
                <a:gd name="T49" fmla="*/ 1 h 105"/>
                <a:gd name="T50" fmla="*/ 1 w 83"/>
                <a:gd name="T51" fmla="*/ 1 h 105"/>
                <a:gd name="T52" fmla="*/ 1 w 83"/>
                <a:gd name="T53" fmla="*/ 1 h 105"/>
                <a:gd name="T54" fmla="*/ 1 w 83"/>
                <a:gd name="T55" fmla="*/ 1 h 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3" h="105">
                  <a:moveTo>
                    <a:pt x="83" y="105"/>
                  </a:moveTo>
                  <a:lnTo>
                    <a:pt x="66" y="105"/>
                  </a:lnTo>
                  <a:lnTo>
                    <a:pt x="66" y="42"/>
                  </a:lnTo>
                  <a:lnTo>
                    <a:pt x="65" y="30"/>
                  </a:lnTo>
                  <a:lnTo>
                    <a:pt x="62" y="23"/>
                  </a:lnTo>
                  <a:lnTo>
                    <a:pt x="54" y="18"/>
                  </a:lnTo>
                  <a:lnTo>
                    <a:pt x="44" y="15"/>
                  </a:lnTo>
                  <a:lnTo>
                    <a:pt x="38" y="17"/>
                  </a:lnTo>
                  <a:lnTo>
                    <a:pt x="30" y="20"/>
                  </a:lnTo>
                  <a:lnTo>
                    <a:pt x="24" y="26"/>
                  </a:lnTo>
                  <a:lnTo>
                    <a:pt x="20" y="36"/>
                  </a:lnTo>
                  <a:lnTo>
                    <a:pt x="18" y="50"/>
                  </a:lnTo>
                  <a:lnTo>
                    <a:pt x="18" y="105"/>
                  </a:lnTo>
                  <a:lnTo>
                    <a:pt x="0" y="105"/>
                  </a:lnTo>
                  <a:lnTo>
                    <a:pt x="0" y="3"/>
                  </a:lnTo>
                  <a:lnTo>
                    <a:pt x="17" y="3"/>
                  </a:lnTo>
                  <a:lnTo>
                    <a:pt x="17" y="18"/>
                  </a:lnTo>
                  <a:lnTo>
                    <a:pt x="21" y="12"/>
                  </a:lnTo>
                  <a:lnTo>
                    <a:pt x="27" y="8"/>
                  </a:lnTo>
                  <a:lnTo>
                    <a:pt x="36" y="3"/>
                  </a:lnTo>
                  <a:lnTo>
                    <a:pt x="48" y="0"/>
                  </a:lnTo>
                  <a:lnTo>
                    <a:pt x="57" y="2"/>
                  </a:lnTo>
                  <a:lnTo>
                    <a:pt x="66" y="5"/>
                  </a:lnTo>
                  <a:lnTo>
                    <a:pt x="75" y="11"/>
                  </a:lnTo>
                  <a:lnTo>
                    <a:pt x="81" y="21"/>
                  </a:lnTo>
                  <a:lnTo>
                    <a:pt x="83" y="36"/>
                  </a:lnTo>
                  <a:lnTo>
                    <a:pt x="83" y="105"/>
                  </a:lnTo>
                  <a:close/>
                </a:path>
              </a:pathLst>
            </a:custGeom>
            <a:solidFill>
              <a:srgbClr val="FFFFFF"/>
            </a:solidFill>
            <a:ln w="0">
              <a:solidFill>
                <a:srgbClr val="FFFFFF"/>
              </a:solidFill>
              <a:prstDash val="solid"/>
              <a:round/>
              <a:headEnd/>
              <a:tailEnd/>
            </a:ln>
          </p:spPr>
          <p:txBody>
            <a:bodyPr/>
            <a:lstStyle/>
            <a:p>
              <a:endParaRPr lang="en-US"/>
            </a:p>
          </p:txBody>
        </p:sp>
        <p:sp>
          <p:nvSpPr>
            <p:cNvPr id="33" name="Freeform 37"/>
            <p:cNvSpPr>
              <a:spLocks noEditPoints="1"/>
            </p:cNvSpPr>
            <p:nvPr/>
          </p:nvSpPr>
          <p:spPr bwMode="auto">
            <a:xfrm>
              <a:off x="1308" y="1349"/>
              <a:ext cx="61" cy="69"/>
            </a:xfrm>
            <a:custGeom>
              <a:avLst/>
              <a:gdLst>
                <a:gd name="T0" fmla="*/ 1 w 95"/>
                <a:gd name="T1" fmla="*/ 1 h 107"/>
                <a:gd name="T2" fmla="*/ 1 w 95"/>
                <a:gd name="T3" fmla="*/ 1 h 107"/>
                <a:gd name="T4" fmla="*/ 1 w 95"/>
                <a:gd name="T5" fmla="*/ 1 h 107"/>
                <a:gd name="T6" fmla="*/ 1 w 95"/>
                <a:gd name="T7" fmla="*/ 1 h 107"/>
                <a:gd name="T8" fmla="*/ 1 w 95"/>
                <a:gd name="T9" fmla="*/ 1 h 107"/>
                <a:gd name="T10" fmla="*/ 1 w 95"/>
                <a:gd name="T11" fmla="*/ 1 h 107"/>
                <a:gd name="T12" fmla="*/ 1 w 95"/>
                <a:gd name="T13" fmla="*/ 1 h 107"/>
                <a:gd name="T14" fmla="*/ 1 w 95"/>
                <a:gd name="T15" fmla="*/ 1 h 107"/>
                <a:gd name="T16" fmla="*/ 1 w 95"/>
                <a:gd name="T17" fmla="*/ 1 h 107"/>
                <a:gd name="T18" fmla="*/ 1 w 95"/>
                <a:gd name="T19" fmla="*/ 1 h 107"/>
                <a:gd name="T20" fmla="*/ 1 w 95"/>
                <a:gd name="T21" fmla="*/ 1 h 107"/>
                <a:gd name="T22" fmla="*/ 1 w 95"/>
                <a:gd name="T23" fmla="*/ 1 h 107"/>
                <a:gd name="T24" fmla="*/ 1 w 95"/>
                <a:gd name="T25" fmla="*/ 1 h 107"/>
                <a:gd name="T26" fmla="*/ 1 w 95"/>
                <a:gd name="T27" fmla="*/ 1 h 107"/>
                <a:gd name="T28" fmla="*/ 1 w 95"/>
                <a:gd name="T29" fmla="*/ 1 h 107"/>
                <a:gd name="T30" fmla="*/ 1 w 95"/>
                <a:gd name="T31" fmla="*/ 1 h 107"/>
                <a:gd name="T32" fmla="*/ 1 w 95"/>
                <a:gd name="T33" fmla="*/ 1 h 107"/>
                <a:gd name="T34" fmla="*/ 1 w 95"/>
                <a:gd name="T35" fmla="*/ 1 h 107"/>
                <a:gd name="T36" fmla="*/ 1 w 95"/>
                <a:gd name="T37" fmla="*/ 1 h 107"/>
                <a:gd name="T38" fmla="*/ 1 w 95"/>
                <a:gd name="T39" fmla="*/ 1 h 107"/>
                <a:gd name="T40" fmla="*/ 1 w 95"/>
                <a:gd name="T41" fmla="*/ 1 h 107"/>
                <a:gd name="T42" fmla="*/ 0 w 95"/>
                <a:gd name="T43" fmla="*/ 1 h 107"/>
                <a:gd name="T44" fmla="*/ 1 w 95"/>
                <a:gd name="T45" fmla="*/ 1 h 107"/>
                <a:gd name="T46" fmla="*/ 1 w 95"/>
                <a:gd name="T47" fmla="*/ 1 h 107"/>
                <a:gd name="T48" fmla="*/ 1 w 95"/>
                <a:gd name="T49" fmla="*/ 1 h 107"/>
                <a:gd name="T50" fmla="*/ 1 w 95"/>
                <a:gd name="T51" fmla="*/ 1 h 107"/>
                <a:gd name="T52" fmla="*/ 1 w 95"/>
                <a:gd name="T53" fmla="*/ 1 h 107"/>
                <a:gd name="T54" fmla="*/ 1 w 95"/>
                <a:gd name="T55" fmla="*/ 1 h 107"/>
                <a:gd name="T56" fmla="*/ 1 w 95"/>
                <a:gd name="T57" fmla="*/ 1 h 107"/>
                <a:gd name="T58" fmla="*/ 1 w 95"/>
                <a:gd name="T59" fmla="*/ 1 h 107"/>
                <a:gd name="T60" fmla="*/ 1 w 95"/>
                <a:gd name="T61" fmla="*/ 1 h 107"/>
                <a:gd name="T62" fmla="*/ 1 w 95"/>
                <a:gd name="T63" fmla="*/ 1 h 107"/>
                <a:gd name="T64" fmla="*/ 1 w 95"/>
                <a:gd name="T65" fmla="*/ 1 h 107"/>
                <a:gd name="T66" fmla="*/ 1 w 95"/>
                <a:gd name="T67" fmla="*/ 1 h 107"/>
                <a:gd name="T68" fmla="*/ 1 w 95"/>
                <a:gd name="T69" fmla="*/ 1 h 107"/>
                <a:gd name="T70" fmla="*/ 1 w 95"/>
                <a:gd name="T71" fmla="*/ 1 h 107"/>
                <a:gd name="T72" fmla="*/ 1 w 95"/>
                <a:gd name="T73" fmla="*/ 0 h 107"/>
                <a:gd name="T74" fmla="*/ 1 w 95"/>
                <a:gd name="T75" fmla="*/ 1 h 107"/>
                <a:gd name="T76" fmla="*/ 1 w 95"/>
                <a:gd name="T77" fmla="*/ 1 h 107"/>
                <a:gd name="T78" fmla="*/ 1 w 95"/>
                <a:gd name="T79" fmla="*/ 1 h 107"/>
                <a:gd name="T80" fmla="*/ 1 w 95"/>
                <a:gd name="T81" fmla="*/ 1 h 107"/>
                <a:gd name="T82" fmla="*/ 0 w 95"/>
                <a:gd name="T83" fmla="*/ 1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5" h="107">
                  <a:moveTo>
                    <a:pt x="18" y="54"/>
                  </a:moveTo>
                  <a:lnTo>
                    <a:pt x="18" y="45"/>
                  </a:lnTo>
                  <a:lnTo>
                    <a:pt x="21" y="35"/>
                  </a:lnTo>
                  <a:lnTo>
                    <a:pt x="26" y="26"/>
                  </a:lnTo>
                  <a:lnTo>
                    <a:pt x="35" y="18"/>
                  </a:lnTo>
                  <a:lnTo>
                    <a:pt x="47" y="15"/>
                  </a:lnTo>
                  <a:lnTo>
                    <a:pt x="60" y="18"/>
                  </a:lnTo>
                  <a:lnTo>
                    <a:pt x="68" y="26"/>
                  </a:lnTo>
                  <a:lnTo>
                    <a:pt x="74" y="35"/>
                  </a:lnTo>
                  <a:lnTo>
                    <a:pt x="77" y="45"/>
                  </a:lnTo>
                  <a:lnTo>
                    <a:pt x="77" y="54"/>
                  </a:lnTo>
                  <a:lnTo>
                    <a:pt x="77" y="63"/>
                  </a:lnTo>
                  <a:lnTo>
                    <a:pt x="74" y="74"/>
                  </a:lnTo>
                  <a:lnTo>
                    <a:pt x="68" y="83"/>
                  </a:lnTo>
                  <a:lnTo>
                    <a:pt x="60" y="90"/>
                  </a:lnTo>
                  <a:lnTo>
                    <a:pt x="47" y="93"/>
                  </a:lnTo>
                  <a:lnTo>
                    <a:pt x="35" y="90"/>
                  </a:lnTo>
                  <a:lnTo>
                    <a:pt x="26" y="83"/>
                  </a:lnTo>
                  <a:lnTo>
                    <a:pt x="21" y="74"/>
                  </a:lnTo>
                  <a:lnTo>
                    <a:pt x="18" y="63"/>
                  </a:lnTo>
                  <a:lnTo>
                    <a:pt x="18" y="54"/>
                  </a:lnTo>
                  <a:close/>
                  <a:moveTo>
                    <a:pt x="0" y="54"/>
                  </a:moveTo>
                  <a:lnTo>
                    <a:pt x="2" y="69"/>
                  </a:lnTo>
                  <a:lnTo>
                    <a:pt x="8" y="84"/>
                  </a:lnTo>
                  <a:lnTo>
                    <a:pt x="17" y="96"/>
                  </a:lnTo>
                  <a:lnTo>
                    <a:pt x="30" y="104"/>
                  </a:lnTo>
                  <a:lnTo>
                    <a:pt x="47" y="107"/>
                  </a:lnTo>
                  <a:lnTo>
                    <a:pt x="65" y="104"/>
                  </a:lnTo>
                  <a:lnTo>
                    <a:pt x="78" y="96"/>
                  </a:lnTo>
                  <a:lnTo>
                    <a:pt x="87" y="84"/>
                  </a:lnTo>
                  <a:lnTo>
                    <a:pt x="93" y="69"/>
                  </a:lnTo>
                  <a:lnTo>
                    <a:pt x="95" y="54"/>
                  </a:lnTo>
                  <a:lnTo>
                    <a:pt x="93" y="38"/>
                  </a:lnTo>
                  <a:lnTo>
                    <a:pt x="87" y="24"/>
                  </a:lnTo>
                  <a:lnTo>
                    <a:pt x="78" y="12"/>
                  </a:lnTo>
                  <a:lnTo>
                    <a:pt x="65" y="3"/>
                  </a:lnTo>
                  <a:lnTo>
                    <a:pt x="47" y="0"/>
                  </a:lnTo>
                  <a:lnTo>
                    <a:pt x="30" y="3"/>
                  </a:lnTo>
                  <a:lnTo>
                    <a:pt x="17" y="12"/>
                  </a:lnTo>
                  <a:lnTo>
                    <a:pt x="8" y="24"/>
                  </a:lnTo>
                  <a:lnTo>
                    <a:pt x="2" y="38"/>
                  </a:lnTo>
                  <a:lnTo>
                    <a:pt x="0" y="54"/>
                  </a:lnTo>
                  <a:close/>
                </a:path>
              </a:pathLst>
            </a:custGeom>
            <a:solidFill>
              <a:srgbClr val="FFFFFF"/>
            </a:solidFill>
            <a:ln w="0">
              <a:solidFill>
                <a:srgbClr val="FFFFFF"/>
              </a:solidFill>
              <a:prstDash val="solid"/>
              <a:round/>
              <a:headEnd/>
              <a:tailEnd/>
            </a:ln>
          </p:spPr>
          <p:txBody>
            <a:bodyPr/>
            <a:lstStyle/>
            <a:p>
              <a:endParaRPr lang="en-US"/>
            </a:p>
          </p:txBody>
        </p:sp>
        <p:sp>
          <p:nvSpPr>
            <p:cNvPr id="34" name="Freeform 38"/>
            <p:cNvSpPr>
              <a:spLocks/>
            </p:cNvSpPr>
            <p:nvPr/>
          </p:nvSpPr>
          <p:spPr bwMode="auto">
            <a:xfrm>
              <a:off x="1377" y="1326"/>
              <a:ext cx="31" cy="91"/>
            </a:xfrm>
            <a:custGeom>
              <a:avLst/>
              <a:gdLst>
                <a:gd name="T0" fmla="*/ 1 w 48"/>
                <a:gd name="T1" fmla="*/ 1 h 141"/>
                <a:gd name="T2" fmla="*/ 1 w 48"/>
                <a:gd name="T3" fmla="*/ 1 h 141"/>
                <a:gd name="T4" fmla="*/ 1 w 48"/>
                <a:gd name="T5" fmla="*/ 1 h 141"/>
                <a:gd name="T6" fmla="*/ 1 w 48"/>
                <a:gd name="T7" fmla="*/ 1 h 141"/>
                <a:gd name="T8" fmla="*/ 0 w 48"/>
                <a:gd name="T9" fmla="*/ 1 h 141"/>
                <a:gd name="T10" fmla="*/ 0 w 48"/>
                <a:gd name="T11" fmla="*/ 1 h 141"/>
                <a:gd name="T12" fmla="*/ 1 w 48"/>
                <a:gd name="T13" fmla="*/ 1 h 141"/>
                <a:gd name="T14" fmla="*/ 1 w 48"/>
                <a:gd name="T15" fmla="*/ 1 h 141"/>
                <a:gd name="T16" fmla="*/ 1 w 48"/>
                <a:gd name="T17" fmla="*/ 1 h 141"/>
                <a:gd name="T18" fmla="*/ 1 w 48"/>
                <a:gd name="T19" fmla="*/ 1 h 141"/>
                <a:gd name="T20" fmla="*/ 1 w 48"/>
                <a:gd name="T21" fmla="*/ 1 h 141"/>
                <a:gd name="T22" fmla="*/ 1 w 48"/>
                <a:gd name="T23" fmla="*/ 0 h 141"/>
                <a:gd name="T24" fmla="*/ 1 w 48"/>
                <a:gd name="T25" fmla="*/ 0 h 141"/>
                <a:gd name="T26" fmla="*/ 1 w 48"/>
                <a:gd name="T27" fmla="*/ 0 h 141"/>
                <a:gd name="T28" fmla="*/ 1 w 48"/>
                <a:gd name="T29" fmla="*/ 1 h 141"/>
                <a:gd name="T30" fmla="*/ 1 w 48"/>
                <a:gd name="T31" fmla="*/ 1 h 141"/>
                <a:gd name="T32" fmla="*/ 1 w 48"/>
                <a:gd name="T33" fmla="*/ 1 h 141"/>
                <a:gd name="T34" fmla="*/ 1 w 48"/>
                <a:gd name="T35" fmla="*/ 1 h 141"/>
                <a:gd name="T36" fmla="*/ 1 w 48"/>
                <a:gd name="T37" fmla="*/ 1 h 141"/>
                <a:gd name="T38" fmla="*/ 1 w 48"/>
                <a:gd name="T39" fmla="*/ 1 h 141"/>
                <a:gd name="T40" fmla="*/ 1 w 48"/>
                <a:gd name="T41" fmla="*/ 1 h 141"/>
                <a:gd name="T42" fmla="*/ 1 w 48"/>
                <a:gd name="T43" fmla="*/ 1 h 141"/>
                <a:gd name="T44" fmla="*/ 1 w 48"/>
                <a:gd name="T45" fmla="*/ 1 h 141"/>
                <a:gd name="T46" fmla="*/ 1 w 48"/>
                <a:gd name="T47" fmla="*/ 1 h 141"/>
                <a:gd name="T48" fmla="*/ 1 w 48"/>
                <a:gd name="T49" fmla="*/ 1 h 141"/>
                <a:gd name="T50" fmla="*/ 1 w 48"/>
                <a:gd name="T51" fmla="*/ 1 h 1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8" h="141">
                  <a:moveTo>
                    <a:pt x="30" y="54"/>
                  </a:moveTo>
                  <a:lnTo>
                    <a:pt x="30" y="141"/>
                  </a:lnTo>
                  <a:lnTo>
                    <a:pt x="14" y="141"/>
                  </a:lnTo>
                  <a:lnTo>
                    <a:pt x="14" y="54"/>
                  </a:lnTo>
                  <a:lnTo>
                    <a:pt x="0" y="54"/>
                  </a:lnTo>
                  <a:lnTo>
                    <a:pt x="0" y="39"/>
                  </a:lnTo>
                  <a:lnTo>
                    <a:pt x="14" y="39"/>
                  </a:lnTo>
                  <a:lnTo>
                    <a:pt x="14" y="23"/>
                  </a:lnTo>
                  <a:lnTo>
                    <a:pt x="15" y="12"/>
                  </a:lnTo>
                  <a:lnTo>
                    <a:pt x="21" y="5"/>
                  </a:lnTo>
                  <a:lnTo>
                    <a:pt x="29" y="2"/>
                  </a:lnTo>
                  <a:lnTo>
                    <a:pt x="39" y="0"/>
                  </a:lnTo>
                  <a:lnTo>
                    <a:pt x="44" y="0"/>
                  </a:lnTo>
                  <a:lnTo>
                    <a:pt x="48" y="0"/>
                  </a:lnTo>
                  <a:lnTo>
                    <a:pt x="48" y="15"/>
                  </a:lnTo>
                  <a:lnTo>
                    <a:pt x="44" y="15"/>
                  </a:lnTo>
                  <a:lnTo>
                    <a:pt x="41" y="15"/>
                  </a:lnTo>
                  <a:lnTo>
                    <a:pt x="36" y="15"/>
                  </a:lnTo>
                  <a:lnTo>
                    <a:pt x="33" y="17"/>
                  </a:lnTo>
                  <a:lnTo>
                    <a:pt x="32" y="20"/>
                  </a:lnTo>
                  <a:lnTo>
                    <a:pt x="30" y="23"/>
                  </a:lnTo>
                  <a:lnTo>
                    <a:pt x="30" y="27"/>
                  </a:lnTo>
                  <a:lnTo>
                    <a:pt x="30" y="39"/>
                  </a:lnTo>
                  <a:lnTo>
                    <a:pt x="48" y="39"/>
                  </a:lnTo>
                  <a:lnTo>
                    <a:pt x="48" y="54"/>
                  </a:lnTo>
                  <a:lnTo>
                    <a:pt x="30" y="54"/>
                  </a:lnTo>
                  <a:close/>
                </a:path>
              </a:pathLst>
            </a:custGeom>
            <a:solidFill>
              <a:srgbClr val="FFFFFF"/>
            </a:solidFill>
            <a:ln w="0">
              <a:solidFill>
                <a:srgbClr val="FFFFFF"/>
              </a:solidFill>
              <a:prstDash val="solid"/>
              <a:round/>
              <a:headEnd/>
              <a:tailEnd/>
            </a:ln>
          </p:spPr>
          <p:txBody>
            <a:bodyPr/>
            <a:lstStyle/>
            <a:p>
              <a:endParaRPr lang="en-US"/>
            </a:p>
          </p:txBody>
        </p:sp>
        <p:sp>
          <p:nvSpPr>
            <p:cNvPr id="35" name="Freeform 39"/>
            <p:cNvSpPr>
              <a:spLocks noEditPoints="1"/>
            </p:cNvSpPr>
            <p:nvPr/>
          </p:nvSpPr>
          <p:spPr bwMode="auto">
            <a:xfrm>
              <a:off x="1460" y="1327"/>
              <a:ext cx="74" cy="90"/>
            </a:xfrm>
            <a:custGeom>
              <a:avLst/>
              <a:gdLst>
                <a:gd name="T0" fmla="*/ 1 w 116"/>
                <a:gd name="T1" fmla="*/ 1 h 139"/>
                <a:gd name="T2" fmla="*/ 1 w 116"/>
                <a:gd name="T3" fmla="*/ 1 h 139"/>
                <a:gd name="T4" fmla="*/ 1 w 116"/>
                <a:gd name="T5" fmla="*/ 1 h 139"/>
                <a:gd name="T6" fmla="*/ 1 w 116"/>
                <a:gd name="T7" fmla="*/ 1 h 139"/>
                <a:gd name="T8" fmla="*/ 1 w 116"/>
                <a:gd name="T9" fmla="*/ 1 h 139"/>
                <a:gd name="T10" fmla="*/ 1 w 116"/>
                <a:gd name="T11" fmla="*/ 1 h 139"/>
                <a:gd name="T12" fmla="*/ 1 w 116"/>
                <a:gd name="T13" fmla="*/ 1 h 139"/>
                <a:gd name="T14" fmla="*/ 1 w 116"/>
                <a:gd name="T15" fmla="*/ 1 h 139"/>
                <a:gd name="T16" fmla="*/ 1 w 116"/>
                <a:gd name="T17" fmla="*/ 1 h 139"/>
                <a:gd name="T18" fmla="*/ 1 w 116"/>
                <a:gd name="T19" fmla="*/ 1 h 139"/>
                <a:gd name="T20" fmla="*/ 1 w 116"/>
                <a:gd name="T21" fmla="*/ 1 h 139"/>
                <a:gd name="T22" fmla="*/ 1 w 116"/>
                <a:gd name="T23" fmla="*/ 1 h 139"/>
                <a:gd name="T24" fmla="*/ 1 w 116"/>
                <a:gd name="T25" fmla="*/ 1 h 139"/>
                <a:gd name="T26" fmla="*/ 1 w 116"/>
                <a:gd name="T27" fmla="*/ 1 h 139"/>
                <a:gd name="T28" fmla="*/ 1 w 116"/>
                <a:gd name="T29" fmla="*/ 1 h 139"/>
                <a:gd name="T30" fmla="*/ 1 w 116"/>
                <a:gd name="T31" fmla="*/ 1 h 139"/>
                <a:gd name="T32" fmla="*/ 1 w 116"/>
                <a:gd name="T33" fmla="*/ 1 h 139"/>
                <a:gd name="T34" fmla="*/ 1 w 116"/>
                <a:gd name="T35" fmla="*/ 1 h 139"/>
                <a:gd name="T36" fmla="*/ 1 w 116"/>
                <a:gd name="T37" fmla="*/ 1 h 139"/>
                <a:gd name="T38" fmla="*/ 1 w 116"/>
                <a:gd name="T39" fmla="*/ 1 h 139"/>
                <a:gd name="T40" fmla="*/ 1 w 116"/>
                <a:gd name="T41" fmla="*/ 1 h 139"/>
                <a:gd name="T42" fmla="*/ 1 w 116"/>
                <a:gd name="T43" fmla="*/ 1 h 139"/>
                <a:gd name="T44" fmla="*/ 1 w 116"/>
                <a:gd name="T45" fmla="*/ 1 h 139"/>
                <a:gd name="T46" fmla="*/ 1 w 116"/>
                <a:gd name="T47" fmla="*/ 1 h 139"/>
                <a:gd name="T48" fmla="*/ 1 w 116"/>
                <a:gd name="T49" fmla="*/ 1 h 139"/>
                <a:gd name="T50" fmla="*/ 1 w 116"/>
                <a:gd name="T51" fmla="*/ 1 h 139"/>
                <a:gd name="T52" fmla="*/ 1 w 116"/>
                <a:gd name="T53" fmla="*/ 1 h 139"/>
                <a:gd name="T54" fmla="*/ 1 w 116"/>
                <a:gd name="T55" fmla="*/ 1 h 139"/>
                <a:gd name="T56" fmla="*/ 1 w 116"/>
                <a:gd name="T57" fmla="*/ 1 h 139"/>
                <a:gd name="T58" fmla="*/ 1 w 116"/>
                <a:gd name="T59" fmla="*/ 1 h 139"/>
                <a:gd name="T60" fmla="*/ 1 w 116"/>
                <a:gd name="T61" fmla="*/ 1 h 139"/>
                <a:gd name="T62" fmla="*/ 1 w 116"/>
                <a:gd name="T63" fmla="*/ 1 h 139"/>
                <a:gd name="T64" fmla="*/ 1 w 116"/>
                <a:gd name="T65" fmla="*/ 1 h 139"/>
                <a:gd name="T66" fmla="*/ 1 w 116"/>
                <a:gd name="T67" fmla="*/ 1 h 139"/>
                <a:gd name="T68" fmla="*/ 1 w 116"/>
                <a:gd name="T69" fmla="*/ 1 h 139"/>
                <a:gd name="T70" fmla="*/ 1 w 116"/>
                <a:gd name="T71" fmla="*/ 1 h 139"/>
                <a:gd name="T72" fmla="*/ 1 w 116"/>
                <a:gd name="T73" fmla="*/ 1 h 139"/>
                <a:gd name="T74" fmla="*/ 1 w 116"/>
                <a:gd name="T75" fmla="*/ 1 h 139"/>
                <a:gd name="T76" fmla="*/ 1 w 116"/>
                <a:gd name="T77" fmla="*/ 1 h 139"/>
                <a:gd name="T78" fmla="*/ 1 w 116"/>
                <a:gd name="T79" fmla="*/ 1 h 139"/>
                <a:gd name="T80" fmla="*/ 1 w 116"/>
                <a:gd name="T81" fmla="*/ 1 h 139"/>
                <a:gd name="T82" fmla="*/ 1 w 116"/>
                <a:gd name="T83" fmla="*/ 1 h 139"/>
                <a:gd name="T84" fmla="*/ 1 w 116"/>
                <a:gd name="T85" fmla="*/ 0 h 139"/>
                <a:gd name="T86" fmla="*/ 0 w 116"/>
                <a:gd name="T87" fmla="*/ 0 h 139"/>
                <a:gd name="T88" fmla="*/ 0 w 116"/>
                <a:gd name="T89" fmla="*/ 1 h 139"/>
                <a:gd name="T90" fmla="*/ 1 w 116"/>
                <a:gd name="T91" fmla="*/ 1 h 139"/>
                <a:gd name="T92" fmla="*/ 1 w 116"/>
                <a:gd name="T93" fmla="*/ 1 h 1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 h="139">
                  <a:moveTo>
                    <a:pt x="20" y="16"/>
                  </a:moveTo>
                  <a:lnTo>
                    <a:pt x="66" y="16"/>
                  </a:lnTo>
                  <a:lnTo>
                    <a:pt x="72" y="16"/>
                  </a:lnTo>
                  <a:lnTo>
                    <a:pt x="78" y="18"/>
                  </a:lnTo>
                  <a:lnTo>
                    <a:pt x="84" y="22"/>
                  </a:lnTo>
                  <a:lnTo>
                    <a:pt x="89" y="28"/>
                  </a:lnTo>
                  <a:lnTo>
                    <a:pt x="90" y="39"/>
                  </a:lnTo>
                  <a:lnTo>
                    <a:pt x="89" y="51"/>
                  </a:lnTo>
                  <a:lnTo>
                    <a:pt x="81" y="58"/>
                  </a:lnTo>
                  <a:lnTo>
                    <a:pt x="72" y="63"/>
                  </a:lnTo>
                  <a:lnTo>
                    <a:pt x="63" y="63"/>
                  </a:lnTo>
                  <a:lnTo>
                    <a:pt x="20" y="63"/>
                  </a:lnTo>
                  <a:lnTo>
                    <a:pt x="20" y="16"/>
                  </a:lnTo>
                  <a:close/>
                  <a:moveTo>
                    <a:pt x="20" y="79"/>
                  </a:moveTo>
                  <a:lnTo>
                    <a:pt x="65" y="79"/>
                  </a:lnTo>
                  <a:lnTo>
                    <a:pt x="75" y="81"/>
                  </a:lnTo>
                  <a:lnTo>
                    <a:pt x="83" y="85"/>
                  </a:lnTo>
                  <a:lnTo>
                    <a:pt x="87" y="90"/>
                  </a:lnTo>
                  <a:lnTo>
                    <a:pt x="89" y="97"/>
                  </a:lnTo>
                  <a:lnTo>
                    <a:pt x="89" y="103"/>
                  </a:lnTo>
                  <a:lnTo>
                    <a:pt x="90" y="114"/>
                  </a:lnTo>
                  <a:lnTo>
                    <a:pt x="90" y="127"/>
                  </a:lnTo>
                  <a:lnTo>
                    <a:pt x="93" y="139"/>
                  </a:lnTo>
                  <a:lnTo>
                    <a:pt x="116" y="139"/>
                  </a:lnTo>
                  <a:lnTo>
                    <a:pt x="116" y="136"/>
                  </a:lnTo>
                  <a:lnTo>
                    <a:pt x="113" y="133"/>
                  </a:lnTo>
                  <a:lnTo>
                    <a:pt x="110" y="130"/>
                  </a:lnTo>
                  <a:lnTo>
                    <a:pt x="110" y="127"/>
                  </a:lnTo>
                  <a:lnTo>
                    <a:pt x="108" y="121"/>
                  </a:lnTo>
                  <a:lnTo>
                    <a:pt x="108" y="97"/>
                  </a:lnTo>
                  <a:lnTo>
                    <a:pt x="105" y="85"/>
                  </a:lnTo>
                  <a:lnTo>
                    <a:pt x="102" y="78"/>
                  </a:lnTo>
                  <a:lnTo>
                    <a:pt x="96" y="73"/>
                  </a:lnTo>
                  <a:lnTo>
                    <a:pt x="90" y="70"/>
                  </a:lnTo>
                  <a:lnTo>
                    <a:pt x="98" y="66"/>
                  </a:lnTo>
                  <a:lnTo>
                    <a:pt x="104" y="60"/>
                  </a:lnTo>
                  <a:lnTo>
                    <a:pt x="108" y="51"/>
                  </a:lnTo>
                  <a:lnTo>
                    <a:pt x="110" y="37"/>
                  </a:lnTo>
                  <a:lnTo>
                    <a:pt x="108" y="22"/>
                  </a:lnTo>
                  <a:lnTo>
                    <a:pt x="101" y="12"/>
                  </a:lnTo>
                  <a:lnTo>
                    <a:pt x="90" y="4"/>
                  </a:lnTo>
                  <a:lnTo>
                    <a:pt x="78" y="1"/>
                  </a:lnTo>
                  <a:lnTo>
                    <a:pt x="65" y="0"/>
                  </a:lnTo>
                  <a:lnTo>
                    <a:pt x="0" y="0"/>
                  </a:lnTo>
                  <a:lnTo>
                    <a:pt x="0" y="139"/>
                  </a:lnTo>
                  <a:lnTo>
                    <a:pt x="20" y="139"/>
                  </a:lnTo>
                  <a:lnTo>
                    <a:pt x="20" y="79"/>
                  </a:lnTo>
                  <a:close/>
                </a:path>
              </a:pathLst>
            </a:custGeom>
            <a:solidFill>
              <a:srgbClr val="FFFFFF"/>
            </a:solidFill>
            <a:ln w="0">
              <a:solidFill>
                <a:srgbClr val="FFFFFF"/>
              </a:solidFill>
              <a:prstDash val="solid"/>
              <a:round/>
              <a:headEnd/>
              <a:tailEnd/>
            </a:ln>
          </p:spPr>
          <p:txBody>
            <a:bodyPr/>
            <a:lstStyle/>
            <a:p>
              <a:endParaRPr lang="en-US"/>
            </a:p>
          </p:txBody>
        </p:sp>
        <p:sp>
          <p:nvSpPr>
            <p:cNvPr id="36" name="Freeform 40"/>
            <p:cNvSpPr>
              <a:spLocks noEditPoints="1"/>
            </p:cNvSpPr>
            <p:nvPr/>
          </p:nvSpPr>
          <p:spPr bwMode="auto">
            <a:xfrm>
              <a:off x="1547" y="1349"/>
              <a:ext cx="59" cy="70"/>
            </a:xfrm>
            <a:custGeom>
              <a:avLst/>
              <a:gdLst>
                <a:gd name="T0" fmla="*/ 1 w 92"/>
                <a:gd name="T1" fmla="*/ 1 h 108"/>
                <a:gd name="T2" fmla="*/ 1 w 92"/>
                <a:gd name="T3" fmla="*/ 1 h 108"/>
                <a:gd name="T4" fmla="*/ 1 w 92"/>
                <a:gd name="T5" fmla="*/ 1 h 108"/>
                <a:gd name="T6" fmla="*/ 1 w 92"/>
                <a:gd name="T7" fmla="*/ 1 h 108"/>
                <a:gd name="T8" fmla="*/ 1 w 92"/>
                <a:gd name="T9" fmla="*/ 1 h 108"/>
                <a:gd name="T10" fmla="*/ 1 w 92"/>
                <a:gd name="T11" fmla="*/ 1 h 108"/>
                <a:gd name="T12" fmla="*/ 1 w 92"/>
                <a:gd name="T13" fmla="*/ 1 h 108"/>
                <a:gd name="T14" fmla="*/ 1 w 92"/>
                <a:gd name="T15" fmla="*/ 1 h 108"/>
                <a:gd name="T16" fmla="*/ 1 w 92"/>
                <a:gd name="T17" fmla="*/ 1 h 108"/>
                <a:gd name="T18" fmla="*/ 1 w 92"/>
                <a:gd name="T19" fmla="*/ 1 h 108"/>
                <a:gd name="T20" fmla="*/ 1 w 92"/>
                <a:gd name="T21" fmla="*/ 1 h 108"/>
                <a:gd name="T22" fmla="*/ 1 w 92"/>
                <a:gd name="T23" fmla="*/ 1 h 108"/>
                <a:gd name="T24" fmla="*/ 1 w 92"/>
                <a:gd name="T25" fmla="*/ 1 h 108"/>
                <a:gd name="T26" fmla="*/ 1 w 92"/>
                <a:gd name="T27" fmla="*/ 1 h 108"/>
                <a:gd name="T28" fmla="*/ 1 w 92"/>
                <a:gd name="T29" fmla="*/ 1 h 108"/>
                <a:gd name="T30" fmla="*/ 1 w 92"/>
                <a:gd name="T31" fmla="*/ 1 h 108"/>
                <a:gd name="T32" fmla="*/ 1 w 92"/>
                <a:gd name="T33" fmla="*/ 1 h 108"/>
                <a:gd name="T34" fmla="*/ 1 w 92"/>
                <a:gd name="T35" fmla="*/ 1 h 108"/>
                <a:gd name="T36" fmla="*/ 1 w 92"/>
                <a:gd name="T37" fmla="*/ 1 h 108"/>
                <a:gd name="T38" fmla="*/ 1 w 92"/>
                <a:gd name="T39" fmla="*/ 1 h 108"/>
                <a:gd name="T40" fmla="*/ 1 w 92"/>
                <a:gd name="T41" fmla="*/ 1 h 108"/>
                <a:gd name="T42" fmla="*/ 1 w 92"/>
                <a:gd name="T43" fmla="*/ 1 h 108"/>
                <a:gd name="T44" fmla="*/ 1 w 92"/>
                <a:gd name="T45" fmla="*/ 1 h 108"/>
                <a:gd name="T46" fmla="*/ 1 w 92"/>
                <a:gd name="T47" fmla="*/ 0 h 108"/>
                <a:gd name="T48" fmla="*/ 1 w 92"/>
                <a:gd name="T49" fmla="*/ 1 h 108"/>
                <a:gd name="T50" fmla="*/ 1 w 92"/>
                <a:gd name="T51" fmla="*/ 1 h 108"/>
                <a:gd name="T52" fmla="*/ 1 w 92"/>
                <a:gd name="T53" fmla="*/ 1 h 108"/>
                <a:gd name="T54" fmla="*/ 1 w 92"/>
                <a:gd name="T55" fmla="*/ 1 h 108"/>
                <a:gd name="T56" fmla="*/ 0 w 92"/>
                <a:gd name="T57" fmla="*/ 1 h 108"/>
                <a:gd name="T58" fmla="*/ 1 w 92"/>
                <a:gd name="T59" fmla="*/ 1 h 108"/>
                <a:gd name="T60" fmla="*/ 1 w 92"/>
                <a:gd name="T61" fmla="*/ 1 h 108"/>
                <a:gd name="T62" fmla="*/ 1 w 92"/>
                <a:gd name="T63" fmla="*/ 1 h 108"/>
                <a:gd name="T64" fmla="*/ 1 w 92"/>
                <a:gd name="T65" fmla="*/ 1 h 108"/>
                <a:gd name="T66" fmla="*/ 1 w 92"/>
                <a:gd name="T67" fmla="*/ 1 h 108"/>
                <a:gd name="T68" fmla="*/ 1 w 92"/>
                <a:gd name="T69" fmla="*/ 1 h 108"/>
                <a:gd name="T70" fmla="*/ 1 w 92"/>
                <a:gd name="T71" fmla="*/ 1 h 108"/>
                <a:gd name="T72" fmla="*/ 1 w 92"/>
                <a:gd name="T73" fmla="*/ 1 h 108"/>
                <a:gd name="T74" fmla="*/ 1 w 92"/>
                <a:gd name="T75" fmla="*/ 1 h 108"/>
                <a:gd name="T76" fmla="*/ 1 w 92"/>
                <a:gd name="T77" fmla="*/ 1 h 108"/>
                <a:gd name="T78" fmla="*/ 1 w 92"/>
                <a:gd name="T79" fmla="*/ 1 h 108"/>
                <a:gd name="T80" fmla="*/ 1 w 92"/>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108">
                  <a:moveTo>
                    <a:pt x="18" y="47"/>
                  </a:moveTo>
                  <a:lnTo>
                    <a:pt x="21" y="32"/>
                  </a:lnTo>
                  <a:lnTo>
                    <a:pt x="32" y="20"/>
                  </a:lnTo>
                  <a:lnTo>
                    <a:pt x="45" y="15"/>
                  </a:lnTo>
                  <a:lnTo>
                    <a:pt x="59" y="18"/>
                  </a:lnTo>
                  <a:lnTo>
                    <a:pt x="68" y="26"/>
                  </a:lnTo>
                  <a:lnTo>
                    <a:pt x="72" y="35"/>
                  </a:lnTo>
                  <a:lnTo>
                    <a:pt x="74" y="47"/>
                  </a:lnTo>
                  <a:lnTo>
                    <a:pt x="18" y="47"/>
                  </a:lnTo>
                  <a:close/>
                  <a:moveTo>
                    <a:pt x="74" y="72"/>
                  </a:moveTo>
                  <a:lnTo>
                    <a:pt x="71" y="80"/>
                  </a:lnTo>
                  <a:lnTo>
                    <a:pt x="66" y="86"/>
                  </a:lnTo>
                  <a:lnTo>
                    <a:pt x="59" y="90"/>
                  </a:lnTo>
                  <a:lnTo>
                    <a:pt x="47" y="93"/>
                  </a:lnTo>
                  <a:lnTo>
                    <a:pt x="35" y="90"/>
                  </a:lnTo>
                  <a:lnTo>
                    <a:pt x="26" y="84"/>
                  </a:lnTo>
                  <a:lnTo>
                    <a:pt x="20" y="74"/>
                  </a:lnTo>
                  <a:lnTo>
                    <a:pt x="18" y="60"/>
                  </a:lnTo>
                  <a:lnTo>
                    <a:pt x="92" y="60"/>
                  </a:lnTo>
                  <a:lnTo>
                    <a:pt x="90" y="39"/>
                  </a:lnTo>
                  <a:lnTo>
                    <a:pt x="84" y="23"/>
                  </a:lnTo>
                  <a:lnTo>
                    <a:pt x="77" y="11"/>
                  </a:lnTo>
                  <a:lnTo>
                    <a:pt x="65" y="3"/>
                  </a:lnTo>
                  <a:lnTo>
                    <a:pt x="48" y="0"/>
                  </a:lnTo>
                  <a:lnTo>
                    <a:pt x="30" y="3"/>
                  </a:lnTo>
                  <a:lnTo>
                    <a:pt x="17" y="11"/>
                  </a:lnTo>
                  <a:lnTo>
                    <a:pt x="8" y="24"/>
                  </a:lnTo>
                  <a:lnTo>
                    <a:pt x="2" y="39"/>
                  </a:lnTo>
                  <a:lnTo>
                    <a:pt x="0" y="57"/>
                  </a:lnTo>
                  <a:lnTo>
                    <a:pt x="2" y="74"/>
                  </a:lnTo>
                  <a:lnTo>
                    <a:pt x="8" y="87"/>
                  </a:lnTo>
                  <a:lnTo>
                    <a:pt x="17" y="98"/>
                  </a:lnTo>
                  <a:lnTo>
                    <a:pt x="29" y="105"/>
                  </a:lnTo>
                  <a:lnTo>
                    <a:pt x="45" y="108"/>
                  </a:lnTo>
                  <a:lnTo>
                    <a:pt x="59" y="107"/>
                  </a:lnTo>
                  <a:lnTo>
                    <a:pt x="66" y="104"/>
                  </a:lnTo>
                  <a:lnTo>
                    <a:pt x="72" y="101"/>
                  </a:lnTo>
                  <a:lnTo>
                    <a:pt x="83" y="90"/>
                  </a:lnTo>
                  <a:lnTo>
                    <a:pt x="89" y="80"/>
                  </a:lnTo>
                  <a:lnTo>
                    <a:pt x="90" y="72"/>
                  </a:lnTo>
                  <a:lnTo>
                    <a:pt x="74" y="72"/>
                  </a:lnTo>
                  <a:close/>
                </a:path>
              </a:pathLst>
            </a:custGeom>
            <a:solidFill>
              <a:srgbClr val="FFFFFF"/>
            </a:solidFill>
            <a:ln w="0">
              <a:solidFill>
                <a:srgbClr val="FFFFFF"/>
              </a:solidFill>
              <a:prstDash val="solid"/>
              <a:round/>
              <a:headEnd/>
              <a:tailEnd/>
            </a:ln>
          </p:spPr>
          <p:txBody>
            <a:bodyPr/>
            <a:lstStyle/>
            <a:p>
              <a:endParaRPr lang="en-US"/>
            </a:p>
          </p:txBody>
        </p:sp>
        <p:sp>
          <p:nvSpPr>
            <p:cNvPr id="37" name="Freeform 41"/>
            <p:cNvSpPr>
              <a:spLocks noEditPoints="1"/>
            </p:cNvSpPr>
            <p:nvPr/>
          </p:nvSpPr>
          <p:spPr bwMode="auto">
            <a:xfrm>
              <a:off x="1617" y="1327"/>
              <a:ext cx="58" cy="92"/>
            </a:xfrm>
            <a:custGeom>
              <a:avLst/>
              <a:gdLst>
                <a:gd name="T0" fmla="*/ 1 w 90"/>
                <a:gd name="T1" fmla="*/ 1 h 142"/>
                <a:gd name="T2" fmla="*/ 1 w 90"/>
                <a:gd name="T3" fmla="*/ 1 h 142"/>
                <a:gd name="T4" fmla="*/ 1 w 90"/>
                <a:gd name="T5" fmla="*/ 1 h 142"/>
                <a:gd name="T6" fmla="*/ 1 w 90"/>
                <a:gd name="T7" fmla="*/ 1 h 142"/>
                <a:gd name="T8" fmla="*/ 1 w 90"/>
                <a:gd name="T9" fmla="*/ 1 h 142"/>
                <a:gd name="T10" fmla="*/ 1 w 90"/>
                <a:gd name="T11" fmla="*/ 1 h 142"/>
                <a:gd name="T12" fmla="*/ 1 w 90"/>
                <a:gd name="T13" fmla="*/ 1 h 142"/>
                <a:gd name="T14" fmla="*/ 1 w 90"/>
                <a:gd name="T15" fmla="*/ 1 h 142"/>
                <a:gd name="T16" fmla="*/ 1 w 90"/>
                <a:gd name="T17" fmla="*/ 1 h 142"/>
                <a:gd name="T18" fmla="*/ 1 w 90"/>
                <a:gd name="T19" fmla="*/ 1 h 142"/>
                <a:gd name="T20" fmla="*/ 1 w 90"/>
                <a:gd name="T21" fmla="*/ 1 h 142"/>
                <a:gd name="T22" fmla="*/ 1 w 90"/>
                <a:gd name="T23" fmla="*/ 1 h 142"/>
                <a:gd name="T24" fmla="*/ 1 w 90"/>
                <a:gd name="T25" fmla="*/ 1 h 142"/>
                <a:gd name="T26" fmla="*/ 1 w 90"/>
                <a:gd name="T27" fmla="*/ 1 h 142"/>
                <a:gd name="T28" fmla="*/ 1 w 90"/>
                <a:gd name="T29" fmla="*/ 1 h 142"/>
                <a:gd name="T30" fmla="*/ 1 w 90"/>
                <a:gd name="T31" fmla="*/ 1 h 142"/>
                <a:gd name="T32" fmla="*/ 1 w 90"/>
                <a:gd name="T33" fmla="*/ 1 h 142"/>
                <a:gd name="T34" fmla="*/ 1 w 90"/>
                <a:gd name="T35" fmla="*/ 1 h 142"/>
                <a:gd name="T36" fmla="*/ 1 w 90"/>
                <a:gd name="T37" fmla="*/ 1 h 142"/>
                <a:gd name="T38" fmla="*/ 1 w 90"/>
                <a:gd name="T39" fmla="*/ 1 h 142"/>
                <a:gd name="T40" fmla="*/ 1 w 90"/>
                <a:gd name="T41" fmla="*/ 0 h 142"/>
                <a:gd name="T42" fmla="*/ 1 w 90"/>
                <a:gd name="T43" fmla="*/ 0 h 142"/>
                <a:gd name="T44" fmla="*/ 1 w 90"/>
                <a:gd name="T45" fmla="*/ 1 h 142"/>
                <a:gd name="T46" fmla="*/ 1 w 90"/>
                <a:gd name="T47" fmla="*/ 1 h 142"/>
                <a:gd name="T48" fmla="*/ 1 w 90"/>
                <a:gd name="T49" fmla="*/ 1 h 142"/>
                <a:gd name="T50" fmla="*/ 1 w 90"/>
                <a:gd name="T51" fmla="*/ 1 h 142"/>
                <a:gd name="T52" fmla="*/ 1 w 90"/>
                <a:gd name="T53" fmla="*/ 1 h 142"/>
                <a:gd name="T54" fmla="*/ 1 w 90"/>
                <a:gd name="T55" fmla="*/ 1 h 142"/>
                <a:gd name="T56" fmla="*/ 1 w 90"/>
                <a:gd name="T57" fmla="*/ 1 h 142"/>
                <a:gd name="T58" fmla="*/ 1 w 90"/>
                <a:gd name="T59" fmla="*/ 1 h 142"/>
                <a:gd name="T60" fmla="*/ 1 w 90"/>
                <a:gd name="T61" fmla="*/ 1 h 142"/>
                <a:gd name="T62" fmla="*/ 1 w 90"/>
                <a:gd name="T63" fmla="*/ 1 h 142"/>
                <a:gd name="T64" fmla="*/ 0 w 90"/>
                <a:gd name="T65" fmla="*/ 1 h 142"/>
                <a:gd name="T66" fmla="*/ 1 w 90"/>
                <a:gd name="T67" fmla="*/ 1 h 142"/>
                <a:gd name="T68" fmla="*/ 1 w 90"/>
                <a:gd name="T69" fmla="*/ 1 h 142"/>
                <a:gd name="T70" fmla="*/ 1 w 90"/>
                <a:gd name="T71" fmla="*/ 1 h 142"/>
                <a:gd name="T72" fmla="*/ 1 w 90"/>
                <a:gd name="T73" fmla="*/ 1 h 142"/>
                <a:gd name="T74" fmla="*/ 1 w 90"/>
                <a:gd name="T75" fmla="*/ 1 h 142"/>
                <a:gd name="T76" fmla="*/ 1 w 90"/>
                <a:gd name="T77" fmla="*/ 1 h 142"/>
                <a:gd name="T78" fmla="*/ 1 w 90"/>
                <a:gd name="T79" fmla="*/ 1 h 142"/>
                <a:gd name="T80" fmla="*/ 1 w 90"/>
                <a:gd name="T81" fmla="*/ 1 h 142"/>
                <a:gd name="T82" fmla="*/ 1 w 90"/>
                <a:gd name="T83" fmla="*/ 1 h 142"/>
                <a:gd name="T84" fmla="*/ 1 w 90"/>
                <a:gd name="T85" fmla="*/ 1 h 142"/>
                <a:gd name="T86" fmla="*/ 1 w 90"/>
                <a:gd name="T87" fmla="*/ 1 h 142"/>
                <a:gd name="T88" fmla="*/ 1 w 90"/>
                <a:gd name="T89" fmla="*/ 1 h 142"/>
                <a:gd name="T90" fmla="*/ 1 w 90"/>
                <a:gd name="T91" fmla="*/ 0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0" h="142">
                  <a:moveTo>
                    <a:pt x="18" y="88"/>
                  </a:moveTo>
                  <a:lnTo>
                    <a:pt x="18" y="79"/>
                  </a:lnTo>
                  <a:lnTo>
                    <a:pt x="19" y="69"/>
                  </a:lnTo>
                  <a:lnTo>
                    <a:pt x="24" y="60"/>
                  </a:lnTo>
                  <a:lnTo>
                    <a:pt x="33" y="52"/>
                  </a:lnTo>
                  <a:lnTo>
                    <a:pt x="45" y="49"/>
                  </a:lnTo>
                  <a:lnTo>
                    <a:pt x="58" y="52"/>
                  </a:lnTo>
                  <a:lnTo>
                    <a:pt x="66" y="60"/>
                  </a:lnTo>
                  <a:lnTo>
                    <a:pt x="70" y="70"/>
                  </a:lnTo>
                  <a:lnTo>
                    <a:pt x="72" y="82"/>
                  </a:lnTo>
                  <a:lnTo>
                    <a:pt x="73" y="93"/>
                  </a:lnTo>
                  <a:lnTo>
                    <a:pt x="70" y="106"/>
                  </a:lnTo>
                  <a:lnTo>
                    <a:pt x="66" y="117"/>
                  </a:lnTo>
                  <a:lnTo>
                    <a:pt x="60" y="123"/>
                  </a:lnTo>
                  <a:lnTo>
                    <a:pt x="52" y="126"/>
                  </a:lnTo>
                  <a:lnTo>
                    <a:pt x="45" y="127"/>
                  </a:lnTo>
                  <a:lnTo>
                    <a:pt x="33" y="124"/>
                  </a:lnTo>
                  <a:lnTo>
                    <a:pt x="24" y="115"/>
                  </a:lnTo>
                  <a:lnTo>
                    <a:pt x="19" y="103"/>
                  </a:lnTo>
                  <a:lnTo>
                    <a:pt x="18" y="88"/>
                  </a:lnTo>
                  <a:close/>
                  <a:moveTo>
                    <a:pt x="90" y="0"/>
                  </a:moveTo>
                  <a:lnTo>
                    <a:pt x="73" y="0"/>
                  </a:lnTo>
                  <a:lnTo>
                    <a:pt x="73" y="52"/>
                  </a:lnTo>
                  <a:lnTo>
                    <a:pt x="69" y="46"/>
                  </a:lnTo>
                  <a:lnTo>
                    <a:pt x="63" y="42"/>
                  </a:lnTo>
                  <a:lnTo>
                    <a:pt x="54" y="36"/>
                  </a:lnTo>
                  <a:lnTo>
                    <a:pt x="42" y="34"/>
                  </a:lnTo>
                  <a:lnTo>
                    <a:pt x="28" y="37"/>
                  </a:lnTo>
                  <a:lnTo>
                    <a:pt x="16" y="45"/>
                  </a:lnTo>
                  <a:lnTo>
                    <a:pt x="7" y="55"/>
                  </a:lnTo>
                  <a:lnTo>
                    <a:pt x="1" y="69"/>
                  </a:lnTo>
                  <a:lnTo>
                    <a:pt x="0" y="85"/>
                  </a:lnTo>
                  <a:lnTo>
                    <a:pt x="1" y="97"/>
                  </a:lnTo>
                  <a:lnTo>
                    <a:pt x="4" y="111"/>
                  </a:lnTo>
                  <a:lnTo>
                    <a:pt x="10" y="123"/>
                  </a:lnTo>
                  <a:lnTo>
                    <a:pt x="18" y="132"/>
                  </a:lnTo>
                  <a:lnTo>
                    <a:pt x="30" y="139"/>
                  </a:lnTo>
                  <a:lnTo>
                    <a:pt x="45" y="142"/>
                  </a:lnTo>
                  <a:lnTo>
                    <a:pt x="55" y="141"/>
                  </a:lnTo>
                  <a:lnTo>
                    <a:pt x="64" y="135"/>
                  </a:lnTo>
                  <a:lnTo>
                    <a:pt x="73" y="124"/>
                  </a:lnTo>
                  <a:lnTo>
                    <a:pt x="73" y="139"/>
                  </a:lnTo>
                  <a:lnTo>
                    <a:pt x="90" y="139"/>
                  </a:lnTo>
                  <a:lnTo>
                    <a:pt x="90" y="0"/>
                  </a:lnTo>
                  <a:close/>
                </a:path>
              </a:pathLst>
            </a:custGeom>
            <a:solidFill>
              <a:srgbClr val="FFFFFF"/>
            </a:solidFill>
            <a:ln w="0">
              <a:solidFill>
                <a:srgbClr val="FFFFFF"/>
              </a:solidFill>
              <a:prstDash val="solid"/>
              <a:round/>
              <a:headEnd/>
              <a:tailEnd/>
            </a:ln>
          </p:spPr>
          <p:txBody>
            <a:bodyPr/>
            <a:lstStyle/>
            <a:p>
              <a:endParaRPr lang="en-US"/>
            </a:p>
          </p:txBody>
        </p:sp>
        <p:sp>
          <p:nvSpPr>
            <p:cNvPr id="38" name="Freeform 42"/>
            <p:cNvSpPr>
              <a:spLocks/>
            </p:cNvSpPr>
            <p:nvPr/>
          </p:nvSpPr>
          <p:spPr bwMode="auto">
            <a:xfrm>
              <a:off x="1727" y="1325"/>
              <a:ext cx="79" cy="94"/>
            </a:xfrm>
            <a:custGeom>
              <a:avLst/>
              <a:gdLst>
                <a:gd name="T0" fmla="*/ 1 w 123"/>
                <a:gd name="T1" fmla="*/ 1 h 145"/>
                <a:gd name="T2" fmla="*/ 1 w 123"/>
                <a:gd name="T3" fmla="*/ 1 h 145"/>
                <a:gd name="T4" fmla="*/ 1 w 123"/>
                <a:gd name="T5" fmla="*/ 1 h 145"/>
                <a:gd name="T6" fmla="*/ 1 w 123"/>
                <a:gd name="T7" fmla="*/ 1 h 145"/>
                <a:gd name="T8" fmla="*/ 1 w 123"/>
                <a:gd name="T9" fmla="*/ 1 h 145"/>
                <a:gd name="T10" fmla="*/ 1 w 123"/>
                <a:gd name="T11" fmla="*/ 1 h 145"/>
                <a:gd name="T12" fmla="*/ 1 w 123"/>
                <a:gd name="T13" fmla="*/ 1 h 145"/>
                <a:gd name="T14" fmla="*/ 1 w 123"/>
                <a:gd name="T15" fmla="*/ 1 h 145"/>
                <a:gd name="T16" fmla="*/ 1 w 123"/>
                <a:gd name="T17" fmla="*/ 1 h 145"/>
                <a:gd name="T18" fmla="*/ 1 w 123"/>
                <a:gd name="T19" fmla="*/ 1 h 145"/>
                <a:gd name="T20" fmla="*/ 1 w 123"/>
                <a:gd name="T21" fmla="*/ 1 h 145"/>
                <a:gd name="T22" fmla="*/ 1 w 123"/>
                <a:gd name="T23" fmla="*/ 1 h 145"/>
                <a:gd name="T24" fmla="*/ 1 w 123"/>
                <a:gd name="T25" fmla="*/ 1 h 145"/>
                <a:gd name="T26" fmla="*/ 1 w 123"/>
                <a:gd name="T27" fmla="*/ 1 h 145"/>
                <a:gd name="T28" fmla="*/ 1 w 123"/>
                <a:gd name="T29" fmla="*/ 1 h 145"/>
                <a:gd name="T30" fmla="*/ 1 w 123"/>
                <a:gd name="T31" fmla="*/ 1 h 145"/>
                <a:gd name="T32" fmla="*/ 1 w 123"/>
                <a:gd name="T33" fmla="*/ 1 h 145"/>
                <a:gd name="T34" fmla="*/ 1 w 123"/>
                <a:gd name="T35" fmla="*/ 1 h 145"/>
                <a:gd name="T36" fmla="*/ 1 w 123"/>
                <a:gd name="T37" fmla="*/ 1 h 145"/>
                <a:gd name="T38" fmla="*/ 1 w 123"/>
                <a:gd name="T39" fmla="*/ 1 h 145"/>
                <a:gd name="T40" fmla="*/ 1 w 123"/>
                <a:gd name="T41" fmla="*/ 1 h 145"/>
                <a:gd name="T42" fmla="*/ 1 w 123"/>
                <a:gd name="T43" fmla="*/ 1 h 145"/>
                <a:gd name="T44" fmla="*/ 1 w 123"/>
                <a:gd name="T45" fmla="*/ 1 h 145"/>
                <a:gd name="T46" fmla="*/ 1 w 123"/>
                <a:gd name="T47" fmla="*/ 1 h 145"/>
                <a:gd name="T48" fmla="*/ 1 w 123"/>
                <a:gd name="T49" fmla="*/ 1 h 145"/>
                <a:gd name="T50" fmla="*/ 1 w 123"/>
                <a:gd name="T51" fmla="*/ 1 h 145"/>
                <a:gd name="T52" fmla="*/ 1 w 123"/>
                <a:gd name="T53" fmla="*/ 1 h 145"/>
                <a:gd name="T54" fmla="*/ 1 w 123"/>
                <a:gd name="T55" fmla="*/ 1 h 145"/>
                <a:gd name="T56" fmla="*/ 1 w 123"/>
                <a:gd name="T57" fmla="*/ 1 h 145"/>
                <a:gd name="T58" fmla="*/ 1 w 123"/>
                <a:gd name="T59" fmla="*/ 1 h 145"/>
                <a:gd name="T60" fmla="*/ 1 w 123"/>
                <a:gd name="T61" fmla="*/ 1 h 145"/>
                <a:gd name="T62" fmla="*/ 1 w 123"/>
                <a:gd name="T63" fmla="*/ 1 h 145"/>
                <a:gd name="T64" fmla="*/ 1 w 123"/>
                <a:gd name="T65" fmla="*/ 1 h 145"/>
                <a:gd name="T66" fmla="*/ 1 w 123"/>
                <a:gd name="T67" fmla="*/ 1 h 145"/>
                <a:gd name="T68" fmla="*/ 0 w 123"/>
                <a:gd name="T69" fmla="*/ 1 h 145"/>
                <a:gd name="T70" fmla="*/ 1 w 123"/>
                <a:gd name="T71" fmla="*/ 1 h 145"/>
                <a:gd name="T72" fmla="*/ 1 w 123"/>
                <a:gd name="T73" fmla="*/ 1 h 145"/>
                <a:gd name="T74" fmla="*/ 1 w 123"/>
                <a:gd name="T75" fmla="*/ 1 h 145"/>
                <a:gd name="T76" fmla="*/ 1 w 123"/>
                <a:gd name="T77" fmla="*/ 1 h 145"/>
                <a:gd name="T78" fmla="*/ 1 w 123"/>
                <a:gd name="T79" fmla="*/ 0 h 145"/>
                <a:gd name="T80" fmla="*/ 1 w 123"/>
                <a:gd name="T81" fmla="*/ 1 h 145"/>
                <a:gd name="T82" fmla="*/ 1 w 123"/>
                <a:gd name="T83" fmla="*/ 1 h 145"/>
                <a:gd name="T84" fmla="*/ 1 w 123"/>
                <a:gd name="T85" fmla="*/ 1 h 145"/>
                <a:gd name="T86" fmla="*/ 1 w 123"/>
                <a:gd name="T87" fmla="*/ 1 h 145"/>
                <a:gd name="T88" fmla="*/ 1 w 123"/>
                <a:gd name="T89" fmla="*/ 1 h 145"/>
                <a:gd name="T90" fmla="*/ 1 w 123"/>
                <a:gd name="T91" fmla="*/ 1 h 1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3" h="145">
                  <a:moveTo>
                    <a:pt x="103" y="45"/>
                  </a:moveTo>
                  <a:lnTo>
                    <a:pt x="99" y="33"/>
                  </a:lnTo>
                  <a:lnTo>
                    <a:pt x="91" y="24"/>
                  </a:lnTo>
                  <a:lnTo>
                    <a:pt x="82" y="19"/>
                  </a:lnTo>
                  <a:lnTo>
                    <a:pt x="73" y="16"/>
                  </a:lnTo>
                  <a:lnTo>
                    <a:pt x="64" y="16"/>
                  </a:lnTo>
                  <a:lnTo>
                    <a:pt x="51" y="18"/>
                  </a:lnTo>
                  <a:lnTo>
                    <a:pt x="39" y="25"/>
                  </a:lnTo>
                  <a:lnTo>
                    <a:pt x="28" y="36"/>
                  </a:lnTo>
                  <a:lnTo>
                    <a:pt x="22" y="51"/>
                  </a:lnTo>
                  <a:lnTo>
                    <a:pt x="19" y="70"/>
                  </a:lnTo>
                  <a:lnTo>
                    <a:pt x="21" y="90"/>
                  </a:lnTo>
                  <a:lnTo>
                    <a:pt x="25" y="105"/>
                  </a:lnTo>
                  <a:lnTo>
                    <a:pt x="34" y="118"/>
                  </a:lnTo>
                  <a:lnTo>
                    <a:pt x="48" y="126"/>
                  </a:lnTo>
                  <a:lnTo>
                    <a:pt x="66" y="129"/>
                  </a:lnTo>
                  <a:lnTo>
                    <a:pt x="73" y="127"/>
                  </a:lnTo>
                  <a:lnTo>
                    <a:pt x="82" y="124"/>
                  </a:lnTo>
                  <a:lnTo>
                    <a:pt x="91" y="118"/>
                  </a:lnTo>
                  <a:lnTo>
                    <a:pt x="100" y="108"/>
                  </a:lnTo>
                  <a:lnTo>
                    <a:pt x="105" y="91"/>
                  </a:lnTo>
                  <a:lnTo>
                    <a:pt x="123" y="91"/>
                  </a:lnTo>
                  <a:lnTo>
                    <a:pt x="118" y="111"/>
                  </a:lnTo>
                  <a:lnTo>
                    <a:pt x="109" y="124"/>
                  </a:lnTo>
                  <a:lnTo>
                    <a:pt x="99" y="135"/>
                  </a:lnTo>
                  <a:lnTo>
                    <a:pt x="88" y="141"/>
                  </a:lnTo>
                  <a:lnTo>
                    <a:pt x="78" y="144"/>
                  </a:lnTo>
                  <a:lnTo>
                    <a:pt x="69" y="145"/>
                  </a:lnTo>
                  <a:lnTo>
                    <a:pt x="63" y="145"/>
                  </a:lnTo>
                  <a:lnTo>
                    <a:pt x="48" y="144"/>
                  </a:lnTo>
                  <a:lnTo>
                    <a:pt x="33" y="138"/>
                  </a:lnTo>
                  <a:lnTo>
                    <a:pt x="19" y="129"/>
                  </a:lnTo>
                  <a:lnTo>
                    <a:pt x="9" y="114"/>
                  </a:lnTo>
                  <a:lnTo>
                    <a:pt x="3" y="96"/>
                  </a:lnTo>
                  <a:lnTo>
                    <a:pt x="0" y="72"/>
                  </a:lnTo>
                  <a:lnTo>
                    <a:pt x="3" y="48"/>
                  </a:lnTo>
                  <a:lnTo>
                    <a:pt x="12" y="28"/>
                  </a:lnTo>
                  <a:lnTo>
                    <a:pt x="25" y="12"/>
                  </a:lnTo>
                  <a:lnTo>
                    <a:pt x="43" y="3"/>
                  </a:lnTo>
                  <a:lnTo>
                    <a:pt x="64" y="0"/>
                  </a:lnTo>
                  <a:lnTo>
                    <a:pt x="84" y="1"/>
                  </a:lnTo>
                  <a:lnTo>
                    <a:pt x="100" y="9"/>
                  </a:lnTo>
                  <a:lnTo>
                    <a:pt x="111" y="19"/>
                  </a:lnTo>
                  <a:lnTo>
                    <a:pt x="118" y="31"/>
                  </a:lnTo>
                  <a:lnTo>
                    <a:pt x="123" y="45"/>
                  </a:lnTo>
                  <a:lnTo>
                    <a:pt x="103" y="45"/>
                  </a:lnTo>
                  <a:close/>
                </a:path>
              </a:pathLst>
            </a:custGeom>
            <a:solidFill>
              <a:srgbClr val="FFFFFF"/>
            </a:solidFill>
            <a:ln w="0">
              <a:solidFill>
                <a:srgbClr val="FFFFFF"/>
              </a:solidFill>
              <a:prstDash val="solid"/>
              <a:round/>
              <a:headEnd/>
              <a:tailEnd/>
            </a:ln>
          </p:spPr>
          <p:txBody>
            <a:bodyPr/>
            <a:lstStyle/>
            <a:p>
              <a:endParaRPr lang="en-US"/>
            </a:p>
          </p:txBody>
        </p:sp>
        <p:sp>
          <p:nvSpPr>
            <p:cNvPr id="39" name="Freeform 43"/>
            <p:cNvSpPr>
              <a:spLocks/>
            </p:cNvSpPr>
            <p:nvPr/>
          </p:nvSpPr>
          <p:spPr bwMode="auto">
            <a:xfrm>
              <a:off x="1824" y="1349"/>
              <a:ext cx="31" cy="68"/>
            </a:xfrm>
            <a:custGeom>
              <a:avLst/>
              <a:gdLst>
                <a:gd name="T0" fmla="*/ 1 w 49"/>
                <a:gd name="T1" fmla="*/ 1 h 105"/>
                <a:gd name="T2" fmla="*/ 0 w 49"/>
                <a:gd name="T3" fmla="*/ 1 h 105"/>
                <a:gd name="T4" fmla="*/ 0 w 49"/>
                <a:gd name="T5" fmla="*/ 1 h 105"/>
                <a:gd name="T6" fmla="*/ 1 w 49"/>
                <a:gd name="T7" fmla="*/ 1 h 105"/>
                <a:gd name="T8" fmla="*/ 1 w 49"/>
                <a:gd name="T9" fmla="*/ 1 h 105"/>
                <a:gd name="T10" fmla="*/ 1 w 49"/>
                <a:gd name="T11" fmla="*/ 1 h 105"/>
                <a:gd name="T12" fmla="*/ 1 w 49"/>
                <a:gd name="T13" fmla="*/ 1 h 105"/>
                <a:gd name="T14" fmla="*/ 1 w 49"/>
                <a:gd name="T15" fmla="*/ 1 h 105"/>
                <a:gd name="T16" fmla="*/ 1 w 49"/>
                <a:gd name="T17" fmla="*/ 0 h 105"/>
                <a:gd name="T18" fmla="*/ 1 w 49"/>
                <a:gd name="T19" fmla="*/ 0 h 105"/>
                <a:gd name="T20" fmla="*/ 1 w 49"/>
                <a:gd name="T21" fmla="*/ 1 h 105"/>
                <a:gd name="T22" fmla="*/ 1 w 49"/>
                <a:gd name="T23" fmla="*/ 1 h 105"/>
                <a:gd name="T24" fmla="*/ 1 w 49"/>
                <a:gd name="T25" fmla="*/ 1 h 105"/>
                <a:gd name="T26" fmla="*/ 1 w 49"/>
                <a:gd name="T27" fmla="*/ 1 h 105"/>
                <a:gd name="T28" fmla="*/ 1 w 49"/>
                <a:gd name="T29" fmla="*/ 1 h 105"/>
                <a:gd name="T30" fmla="*/ 1 w 49"/>
                <a:gd name="T31" fmla="*/ 1 h 105"/>
                <a:gd name="T32" fmla="*/ 1 w 49"/>
                <a:gd name="T33" fmla="*/ 1 h 105"/>
                <a:gd name="T34" fmla="*/ 1 w 49"/>
                <a:gd name="T35" fmla="*/ 1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 h="105">
                  <a:moveTo>
                    <a:pt x="18" y="105"/>
                  </a:moveTo>
                  <a:lnTo>
                    <a:pt x="0" y="105"/>
                  </a:lnTo>
                  <a:lnTo>
                    <a:pt x="0" y="3"/>
                  </a:lnTo>
                  <a:lnTo>
                    <a:pt x="16" y="3"/>
                  </a:lnTo>
                  <a:lnTo>
                    <a:pt x="16" y="20"/>
                  </a:lnTo>
                  <a:lnTo>
                    <a:pt x="24" y="9"/>
                  </a:lnTo>
                  <a:lnTo>
                    <a:pt x="33" y="3"/>
                  </a:lnTo>
                  <a:lnTo>
                    <a:pt x="45" y="0"/>
                  </a:lnTo>
                  <a:lnTo>
                    <a:pt x="48" y="0"/>
                  </a:lnTo>
                  <a:lnTo>
                    <a:pt x="49" y="2"/>
                  </a:lnTo>
                  <a:lnTo>
                    <a:pt x="49" y="18"/>
                  </a:lnTo>
                  <a:lnTo>
                    <a:pt x="43" y="18"/>
                  </a:lnTo>
                  <a:lnTo>
                    <a:pt x="33" y="21"/>
                  </a:lnTo>
                  <a:lnTo>
                    <a:pt x="24" y="27"/>
                  </a:lnTo>
                  <a:lnTo>
                    <a:pt x="19" y="35"/>
                  </a:lnTo>
                  <a:lnTo>
                    <a:pt x="18" y="45"/>
                  </a:lnTo>
                  <a:lnTo>
                    <a:pt x="18" y="105"/>
                  </a:lnTo>
                  <a:close/>
                </a:path>
              </a:pathLst>
            </a:custGeom>
            <a:solidFill>
              <a:srgbClr val="FFFFFF"/>
            </a:solidFill>
            <a:ln w="0">
              <a:solidFill>
                <a:srgbClr val="FFFFFF"/>
              </a:solidFill>
              <a:prstDash val="solid"/>
              <a:round/>
              <a:headEnd/>
              <a:tailEnd/>
            </a:ln>
          </p:spPr>
          <p:txBody>
            <a:bodyPr/>
            <a:lstStyle/>
            <a:p>
              <a:endParaRPr lang="en-US"/>
            </a:p>
          </p:txBody>
        </p:sp>
        <p:sp>
          <p:nvSpPr>
            <p:cNvPr id="40" name="Freeform 44"/>
            <p:cNvSpPr>
              <a:spLocks noEditPoints="1"/>
            </p:cNvSpPr>
            <p:nvPr/>
          </p:nvSpPr>
          <p:spPr bwMode="auto">
            <a:xfrm>
              <a:off x="1862" y="1349"/>
              <a:ext cx="61" cy="69"/>
            </a:xfrm>
            <a:custGeom>
              <a:avLst/>
              <a:gdLst>
                <a:gd name="T0" fmla="*/ 1 w 94"/>
                <a:gd name="T1" fmla="*/ 1 h 107"/>
                <a:gd name="T2" fmla="*/ 1 w 94"/>
                <a:gd name="T3" fmla="*/ 1 h 107"/>
                <a:gd name="T4" fmla="*/ 1 w 94"/>
                <a:gd name="T5" fmla="*/ 1 h 107"/>
                <a:gd name="T6" fmla="*/ 1 w 94"/>
                <a:gd name="T7" fmla="*/ 1 h 107"/>
                <a:gd name="T8" fmla="*/ 1 w 94"/>
                <a:gd name="T9" fmla="*/ 1 h 107"/>
                <a:gd name="T10" fmla="*/ 1 w 94"/>
                <a:gd name="T11" fmla="*/ 1 h 107"/>
                <a:gd name="T12" fmla="*/ 1 w 94"/>
                <a:gd name="T13" fmla="*/ 1 h 107"/>
                <a:gd name="T14" fmla="*/ 1 w 94"/>
                <a:gd name="T15" fmla="*/ 1 h 107"/>
                <a:gd name="T16" fmla="*/ 1 w 94"/>
                <a:gd name="T17" fmla="*/ 1 h 107"/>
                <a:gd name="T18" fmla="*/ 1 w 94"/>
                <a:gd name="T19" fmla="*/ 1 h 107"/>
                <a:gd name="T20" fmla="*/ 1 w 94"/>
                <a:gd name="T21" fmla="*/ 1 h 107"/>
                <a:gd name="T22" fmla="*/ 1 w 94"/>
                <a:gd name="T23" fmla="*/ 1 h 107"/>
                <a:gd name="T24" fmla="*/ 1 w 94"/>
                <a:gd name="T25" fmla="*/ 1 h 107"/>
                <a:gd name="T26" fmla="*/ 1 w 94"/>
                <a:gd name="T27" fmla="*/ 1 h 107"/>
                <a:gd name="T28" fmla="*/ 1 w 94"/>
                <a:gd name="T29" fmla="*/ 1 h 107"/>
                <a:gd name="T30" fmla="*/ 1 w 94"/>
                <a:gd name="T31" fmla="*/ 1 h 107"/>
                <a:gd name="T32" fmla="*/ 1 w 94"/>
                <a:gd name="T33" fmla="*/ 1 h 107"/>
                <a:gd name="T34" fmla="*/ 1 w 94"/>
                <a:gd name="T35" fmla="*/ 1 h 107"/>
                <a:gd name="T36" fmla="*/ 1 w 94"/>
                <a:gd name="T37" fmla="*/ 1 h 107"/>
                <a:gd name="T38" fmla="*/ 1 w 94"/>
                <a:gd name="T39" fmla="*/ 1 h 107"/>
                <a:gd name="T40" fmla="*/ 1 w 94"/>
                <a:gd name="T41" fmla="*/ 1 h 107"/>
                <a:gd name="T42" fmla="*/ 0 w 94"/>
                <a:gd name="T43" fmla="*/ 1 h 107"/>
                <a:gd name="T44" fmla="*/ 1 w 94"/>
                <a:gd name="T45" fmla="*/ 1 h 107"/>
                <a:gd name="T46" fmla="*/ 1 w 94"/>
                <a:gd name="T47" fmla="*/ 1 h 107"/>
                <a:gd name="T48" fmla="*/ 1 w 94"/>
                <a:gd name="T49" fmla="*/ 1 h 107"/>
                <a:gd name="T50" fmla="*/ 1 w 94"/>
                <a:gd name="T51" fmla="*/ 1 h 107"/>
                <a:gd name="T52" fmla="*/ 1 w 94"/>
                <a:gd name="T53" fmla="*/ 1 h 107"/>
                <a:gd name="T54" fmla="*/ 1 w 94"/>
                <a:gd name="T55" fmla="*/ 1 h 107"/>
                <a:gd name="T56" fmla="*/ 1 w 94"/>
                <a:gd name="T57" fmla="*/ 1 h 107"/>
                <a:gd name="T58" fmla="*/ 1 w 94"/>
                <a:gd name="T59" fmla="*/ 1 h 107"/>
                <a:gd name="T60" fmla="*/ 1 w 94"/>
                <a:gd name="T61" fmla="*/ 1 h 107"/>
                <a:gd name="T62" fmla="*/ 1 w 94"/>
                <a:gd name="T63" fmla="*/ 1 h 107"/>
                <a:gd name="T64" fmla="*/ 1 w 94"/>
                <a:gd name="T65" fmla="*/ 1 h 107"/>
                <a:gd name="T66" fmla="*/ 1 w 94"/>
                <a:gd name="T67" fmla="*/ 1 h 107"/>
                <a:gd name="T68" fmla="*/ 1 w 94"/>
                <a:gd name="T69" fmla="*/ 1 h 107"/>
                <a:gd name="T70" fmla="*/ 1 w 94"/>
                <a:gd name="T71" fmla="*/ 1 h 107"/>
                <a:gd name="T72" fmla="*/ 1 w 94"/>
                <a:gd name="T73" fmla="*/ 0 h 107"/>
                <a:gd name="T74" fmla="*/ 1 w 94"/>
                <a:gd name="T75" fmla="*/ 1 h 107"/>
                <a:gd name="T76" fmla="*/ 1 w 94"/>
                <a:gd name="T77" fmla="*/ 1 h 107"/>
                <a:gd name="T78" fmla="*/ 1 w 94"/>
                <a:gd name="T79" fmla="*/ 1 h 107"/>
                <a:gd name="T80" fmla="*/ 1 w 94"/>
                <a:gd name="T81" fmla="*/ 1 h 107"/>
                <a:gd name="T82" fmla="*/ 0 w 94"/>
                <a:gd name="T83" fmla="*/ 1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4" h="107">
                  <a:moveTo>
                    <a:pt x="18" y="54"/>
                  </a:moveTo>
                  <a:lnTo>
                    <a:pt x="19" y="45"/>
                  </a:lnTo>
                  <a:lnTo>
                    <a:pt x="21" y="35"/>
                  </a:lnTo>
                  <a:lnTo>
                    <a:pt x="27" y="26"/>
                  </a:lnTo>
                  <a:lnTo>
                    <a:pt x="34" y="18"/>
                  </a:lnTo>
                  <a:lnTo>
                    <a:pt x="48" y="15"/>
                  </a:lnTo>
                  <a:lnTo>
                    <a:pt x="60" y="18"/>
                  </a:lnTo>
                  <a:lnTo>
                    <a:pt x="69" y="26"/>
                  </a:lnTo>
                  <a:lnTo>
                    <a:pt x="73" y="35"/>
                  </a:lnTo>
                  <a:lnTo>
                    <a:pt x="76" y="45"/>
                  </a:lnTo>
                  <a:lnTo>
                    <a:pt x="76" y="54"/>
                  </a:lnTo>
                  <a:lnTo>
                    <a:pt x="76" y="63"/>
                  </a:lnTo>
                  <a:lnTo>
                    <a:pt x="73" y="74"/>
                  </a:lnTo>
                  <a:lnTo>
                    <a:pt x="69" y="83"/>
                  </a:lnTo>
                  <a:lnTo>
                    <a:pt x="60" y="90"/>
                  </a:lnTo>
                  <a:lnTo>
                    <a:pt x="48" y="93"/>
                  </a:lnTo>
                  <a:lnTo>
                    <a:pt x="34" y="90"/>
                  </a:lnTo>
                  <a:lnTo>
                    <a:pt x="27" y="83"/>
                  </a:lnTo>
                  <a:lnTo>
                    <a:pt x="21" y="74"/>
                  </a:lnTo>
                  <a:lnTo>
                    <a:pt x="19" y="63"/>
                  </a:lnTo>
                  <a:lnTo>
                    <a:pt x="18" y="54"/>
                  </a:lnTo>
                  <a:close/>
                  <a:moveTo>
                    <a:pt x="0" y="54"/>
                  </a:moveTo>
                  <a:lnTo>
                    <a:pt x="3" y="69"/>
                  </a:lnTo>
                  <a:lnTo>
                    <a:pt x="7" y="84"/>
                  </a:lnTo>
                  <a:lnTo>
                    <a:pt x="16" y="96"/>
                  </a:lnTo>
                  <a:lnTo>
                    <a:pt x="30" y="104"/>
                  </a:lnTo>
                  <a:lnTo>
                    <a:pt x="48" y="107"/>
                  </a:lnTo>
                  <a:lnTo>
                    <a:pt x="64" y="104"/>
                  </a:lnTo>
                  <a:lnTo>
                    <a:pt x="78" y="96"/>
                  </a:lnTo>
                  <a:lnTo>
                    <a:pt x="87" y="84"/>
                  </a:lnTo>
                  <a:lnTo>
                    <a:pt x="93" y="69"/>
                  </a:lnTo>
                  <a:lnTo>
                    <a:pt x="94" y="54"/>
                  </a:lnTo>
                  <a:lnTo>
                    <a:pt x="93" y="38"/>
                  </a:lnTo>
                  <a:lnTo>
                    <a:pt x="87" y="24"/>
                  </a:lnTo>
                  <a:lnTo>
                    <a:pt x="78" y="12"/>
                  </a:lnTo>
                  <a:lnTo>
                    <a:pt x="64" y="3"/>
                  </a:lnTo>
                  <a:lnTo>
                    <a:pt x="48" y="0"/>
                  </a:lnTo>
                  <a:lnTo>
                    <a:pt x="30" y="3"/>
                  </a:lnTo>
                  <a:lnTo>
                    <a:pt x="16" y="12"/>
                  </a:lnTo>
                  <a:lnTo>
                    <a:pt x="7" y="24"/>
                  </a:lnTo>
                  <a:lnTo>
                    <a:pt x="3" y="38"/>
                  </a:lnTo>
                  <a:lnTo>
                    <a:pt x="0" y="54"/>
                  </a:lnTo>
                  <a:close/>
                </a:path>
              </a:pathLst>
            </a:custGeom>
            <a:solidFill>
              <a:srgbClr val="FFFFFF"/>
            </a:solidFill>
            <a:ln w="0">
              <a:solidFill>
                <a:srgbClr val="FFFFFF"/>
              </a:solidFill>
              <a:prstDash val="solid"/>
              <a:round/>
              <a:headEnd/>
              <a:tailEnd/>
            </a:ln>
          </p:spPr>
          <p:txBody>
            <a:bodyPr/>
            <a:lstStyle/>
            <a:p>
              <a:endParaRPr lang="en-US"/>
            </a:p>
          </p:txBody>
        </p:sp>
        <p:sp>
          <p:nvSpPr>
            <p:cNvPr id="41" name="Freeform 45"/>
            <p:cNvSpPr>
              <a:spLocks/>
            </p:cNvSpPr>
            <p:nvPr/>
          </p:nvSpPr>
          <p:spPr bwMode="auto">
            <a:xfrm>
              <a:off x="1934" y="1349"/>
              <a:ext cx="53" cy="70"/>
            </a:xfrm>
            <a:custGeom>
              <a:avLst/>
              <a:gdLst>
                <a:gd name="T0" fmla="*/ 1 w 84"/>
                <a:gd name="T1" fmla="*/ 1 h 108"/>
                <a:gd name="T2" fmla="*/ 1 w 84"/>
                <a:gd name="T3" fmla="*/ 1 h 108"/>
                <a:gd name="T4" fmla="*/ 1 w 84"/>
                <a:gd name="T5" fmla="*/ 1 h 108"/>
                <a:gd name="T6" fmla="*/ 1 w 84"/>
                <a:gd name="T7" fmla="*/ 1 h 108"/>
                <a:gd name="T8" fmla="*/ 1 w 84"/>
                <a:gd name="T9" fmla="*/ 1 h 108"/>
                <a:gd name="T10" fmla="*/ 1 w 84"/>
                <a:gd name="T11" fmla="*/ 1 h 108"/>
                <a:gd name="T12" fmla="*/ 1 w 84"/>
                <a:gd name="T13" fmla="*/ 1 h 108"/>
                <a:gd name="T14" fmla="*/ 1 w 84"/>
                <a:gd name="T15" fmla="*/ 1 h 108"/>
                <a:gd name="T16" fmla="*/ 1 w 84"/>
                <a:gd name="T17" fmla="*/ 1 h 108"/>
                <a:gd name="T18" fmla="*/ 1 w 84"/>
                <a:gd name="T19" fmla="*/ 1 h 108"/>
                <a:gd name="T20" fmla="*/ 1 w 84"/>
                <a:gd name="T21" fmla="*/ 1 h 108"/>
                <a:gd name="T22" fmla="*/ 1 w 84"/>
                <a:gd name="T23" fmla="*/ 1 h 108"/>
                <a:gd name="T24" fmla="*/ 1 w 84"/>
                <a:gd name="T25" fmla="*/ 1 h 108"/>
                <a:gd name="T26" fmla="*/ 1 w 84"/>
                <a:gd name="T27" fmla="*/ 1 h 108"/>
                <a:gd name="T28" fmla="*/ 1 w 84"/>
                <a:gd name="T29" fmla="*/ 1 h 108"/>
                <a:gd name="T30" fmla="*/ 1 w 84"/>
                <a:gd name="T31" fmla="*/ 1 h 108"/>
                <a:gd name="T32" fmla="*/ 1 w 84"/>
                <a:gd name="T33" fmla="*/ 1 h 108"/>
                <a:gd name="T34" fmla="*/ 0 w 84"/>
                <a:gd name="T35" fmla="*/ 1 h 108"/>
                <a:gd name="T36" fmla="*/ 1 w 84"/>
                <a:gd name="T37" fmla="*/ 1 h 108"/>
                <a:gd name="T38" fmla="*/ 1 w 84"/>
                <a:gd name="T39" fmla="*/ 1 h 108"/>
                <a:gd name="T40" fmla="*/ 1 w 84"/>
                <a:gd name="T41" fmla="*/ 1 h 108"/>
                <a:gd name="T42" fmla="*/ 1 w 84"/>
                <a:gd name="T43" fmla="*/ 1 h 108"/>
                <a:gd name="T44" fmla="*/ 1 w 84"/>
                <a:gd name="T45" fmla="*/ 1 h 108"/>
                <a:gd name="T46" fmla="*/ 1 w 84"/>
                <a:gd name="T47" fmla="*/ 1 h 108"/>
                <a:gd name="T48" fmla="*/ 1 w 84"/>
                <a:gd name="T49" fmla="*/ 1 h 108"/>
                <a:gd name="T50" fmla="*/ 1 w 84"/>
                <a:gd name="T51" fmla="*/ 1 h 108"/>
                <a:gd name="T52" fmla="*/ 1 w 84"/>
                <a:gd name="T53" fmla="*/ 1 h 108"/>
                <a:gd name="T54" fmla="*/ 1 w 84"/>
                <a:gd name="T55" fmla="*/ 1 h 108"/>
                <a:gd name="T56" fmla="*/ 1 w 84"/>
                <a:gd name="T57" fmla="*/ 1 h 108"/>
                <a:gd name="T58" fmla="*/ 1 w 84"/>
                <a:gd name="T59" fmla="*/ 1 h 108"/>
                <a:gd name="T60" fmla="*/ 1 w 84"/>
                <a:gd name="T61" fmla="*/ 1 h 108"/>
                <a:gd name="T62" fmla="*/ 1 w 84"/>
                <a:gd name="T63" fmla="*/ 1 h 108"/>
                <a:gd name="T64" fmla="*/ 1 w 84"/>
                <a:gd name="T65" fmla="*/ 1 h 108"/>
                <a:gd name="T66" fmla="*/ 1 w 84"/>
                <a:gd name="T67" fmla="*/ 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4" h="108">
                  <a:moveTo>
                    <a:pt x="64" y="32"/>
                  </a:moveTo>
                  <a:lnTo>
                    <a:pt x="64" y="30"/>
                  </a:lnTo>
                  <a:lnTo>
                    <a:pt x="63" y="27"/>
                  </a:lnTo>
                  <a:lnTo>
                    <a:pt x="63" y="24"/>
                  </a:lnTo>
                  <a:lnTo>
                    <a:pt x="60" y="21"/>
                  </a:lnTo>
                  <a:lnTo>
                    <a:pt x="57" y="20"/>
                  </a:lnTo>
                  <a:lnTo>
                    <a:pt x="52" y="17"/>
                  </a:lnTo>
                  <a:lnTo>
                    <a:pt x="48" y="15"/>
                  </a:lnTo>
                  <a:lnTo>
                    <a:pt x="40" y="15"/>
                  </a:lnTo>
                  <a:lnTo>
                    <a:pt x="37" y="15"/>
                  </a:lnTo>
                  <a:lnTo>
                    <a:pt x="34" y="15"/>
                  </a:lnTo>
                  <a:lnTo>
                    <a:pt x="31" y="17"/>
                  </a:lnTo>
                  <a:lnTo>
                    <a:pt x="28" y="18"/>
                  </a:lnTo>
                  <a:lnTo>
                    <a:pt x="25" y="20"/>
                  </a:lnTo>
                  <a:lnTo>
                    <a:pt x="22" y="23"/>
                  </a:lnTo>
                  <a:lnTo>
                    <a:pt x="21" y="26"/>
                  </a:lnTo>
                  <a:lnTo>
                    <a:pt x="19" y="30"/>
                  </a:lnTo>
                  <a:lnTo>
                    <a:pt x="21" y="33"/>
                  </a:lnTo>
                  <a:lnTo>
                    <a:pt x="22" y="38"/>
                  </a:lnTo>
                  <a:lnTo>
                    <a:pt x="27" y="39"/>
                  </a:lnTo>
                  <a:lnTo>
                    <a:pt x="31" y="41"/>
                  </a:lnTo>
                  <a:lnTo>
                    <a:pt x="39" y="44"/>
                  </a:lnTo>
                  <a:lnTo>
                    <a:pt x="55" y="47"/>
                  </a:lnTo>
                  <a:lnTo>
                    <a:pt x="72" y="54"/>
                  </a:lnTo>
                  <a:lnTo>
                    <a:pt x="81" y="62"/>
                  </a:lnTo>
                  <a:lnTo>
                    <a:pt x="84" y="74"/>
                  </a:lnTo>
                  <a:lnTo>
                    <a:pt x="81" y="89"/>
                  </a:lnTo>
                  <a:lnTo>
                    <a:pt x="72" y="99"/>
                  </a:lnTo>
                  <a:lnTo>
                    <a:pt x="60" y="105"/>
                  </a:lnTo>
                  <a:lnTo>
                    <a:pt x="43" y="108"/>
                  </a:lnTo>
                  <a:lnTo>
                    <a:pt x="27" y="105"/>
                  </a:lnTo>
                  <a:lnTo>
                    <a:pt x="15" y="101"/>
                  </a:lnTo>
                  <a:lnTo>
                    <a:pt x="7" y="95"/>
                  </a:lnTo>
                  <a:lnTo>
                    <a:pt x="3" y="87"/>
                  </a:lnTo>
                  <a:lnTo>
                    <a:pt x="1" y="80"/>
                  </a:lnTo>
                  <a:lnTo>
                    <a:pt x="0" y="72"/>
                  </a:lnTo>
                  <a:lnTo>
                    <a:pt x="16" y="72"/>
                  </a:lnTo>
                  <a:lnTo>
                    <a:pt x="18" y="77"/>
                  </a:lnTo>
                  <a:lnTo>
                    <a:pt x="19" y="83"/>
                  </a:lnTo>
                  <a:lnTo>
                    <a:pt x="24" y="87"/>
                  </a:lnTo>
                  <a:lnTo>
                    <a:pt x="31" y="92"/>
                  </a:lnTo>
                  <a:lnTo>
                    <a:pt x="43" y="93"/>
                  </a:lnTo>
                  <a:lnTo>
                    <a:pt x="49" y="93"/>
                  </a:lnTo>
                  <a:lnTo>
                    <a:pt x="55" y="92"/>
                  </a:lnTo>
                  <a:lnTo>
                    <a:pt x="60" y="89"/>
                  </a:lnTo>
                  <a:lnTo>
                    <a:pt x="63" y="86"/>
                  </a:lnTo>
                  <a:lnTo>
                    <a:pt x="66" y="81"/>
                  </a:lnTo>
                  <a:lnTo>
                    <a:pt x="67" y="77"/>
                  </a:lnTo>
                  <a:lnTo>
                    <a:pt x="66" y="72"/>
                  </a:lnTo>
                  <a:lnTo>
                    <a:pt x="64" y="69"/>
                  </a:lnTo>
                  <a:lnTo>
                    <a:pt x="60" y="66"/>
                  </a:lnTo>
                  <a:lnTo>
                    <a:pt x="54" y="65"/>
                  </a:lnTo>
                  <a:lnTo>
                    <a:pt x="46" y="62"/>
                  </a:lnTo>
                  <a:lnTo>
                    <a:pt x="27" y="57"/>
                  </a:lnTo>
                  <a:lnTo>
                    <a:pt x="15" y="53"/>
                  </a:lnTo>
                  <a:lnTo>
                    <a:pt x="6" y="45"/>
                  </a:lnTo>
                  <a:lnTo>
                    <a:pt x="3" y="33"/>
                  </a:lnTo>
                  <a:lnTo>
                    <a:pt x="7" y="18"/>
                  </a:lnTo>
                  <a:lnTo>
                    <a:pt x="15" y="8"/>
                  </a:lnTo>
                  <a:lnTo>
                    <a:pt x="27" y="3"/>
                  </a:lnTo>
                  <a:lnTo>
                    <a:pt x="42" y="0"/>
                  </a:lnTo>
                  <a:lnTo>
                    <a:pt x="57" y="3"/>
                  </a:lnTo>
                  <a:lnTo>
                    <a:pt x="67" y="8"/>
                  </a:lnTo>
                  <a:lnTo>
                    <a:pt x="75" y="15"/>
                  </a:lnTo>
                  <a:lnTo>
                    <a:pt x="78" y="21"/>
                  </a:lnTo>
                  <a:lnTo>
                    <a:pt x="81" y="29"/>
                  </a:lnTo>
                  <a:lnTo>
                    <a:pt x="81" y="32"/>
                  </a:lnTo>
                  <a:lnTo>
                    <a:pt x="64" y="32"/>
                  </a:lnTo>
                  <a:close/>
                </a:path>
              </a:pathLst>
            </a:custGeom>
            <a:solidFill>
              <a:srgbClr val="FFFFFF"/>
            </a:solidFill>
            <a:ln w="0">
              <a:solidFill>
                <a:srgbClr val="FFFFFF"/>
              </a:solidFill>
              <a:prstDash val="solid"/>
              <a:round/>
              <a:headEnd/>
              <a:tailEnd/>
            </a:ln>
          </p:spPr>
          <p:txBody>
            <a:bodyPr/>
            <a:lstStyle/>
            <a:p>
              <a:endParaRPr lang="en-US"/>
            </a:p>
          </p:txBody>
        </p:sp>
        <p:sp>
          <p:nvSpPr>
            <p:cNvPr id="42" name="Freeform 46"/>
            <p:cNvSpPr>
              <a:spLocks/>
            </p:cNvSpPr>
            <p:nvPr/>
          </p:nvSpPr>
          <p:spPr bwMode="auto">
            <a:xfrm>
              <a:off x="1998" y="1349"/>
              <a:ext cx="54" cy="70"/>
            </a:xfrm>
            <a:custGeom>
              <a:avLst/>
              <a:gdLst>
                <a:gd name="T0" fmla="*/ 1 w 84"/>
                <a:gd name="T1" fmla="*/ 1 h 108"/>
                <a:gd name="T2" fmla="*/ 1 w 84"/>
                <a:gd name="T3" fmla="*/ 1 h 108"/>
                <a:gd name="T4" fmla="*/ 1 w 84"/>
                <a:gd name="T5" fmla="*/ 1 h 108"/>
                <a:gd name="T6" fmla="*/ 1 w 84"/>
                <a:gd name="T7" fmla="*/ 1 h 108"/>
                <a:gd name="T8" fmla="*/ 1 w 84"/>
                <a:gd name="T9" fmla="*/ 1 h 108"/>
                <a:gd name="T10" fmla="*/ 1 w 84"/>
                <a:gd name="T11" fmla="*/ 1 h 108"/>
                <a:gd name="T12" fmla="*/ 1 w 84"/>
                <a:gd name="T13" fmla="*/ 1 h 108"/>
                <a:gd name="T14" fmla="*/ 1 w 84"/>
                <a:gd name="T15" fmla="*/ 1 h 108"/>
                <a:gd name="T16" fmla="*/ 1 w 84"/>
                <a:gd name="T17" fmla="*/ 1 h 108"/>
                <a:gd name="T18" fmla="*/ 1 w 84"/>
                <a:gd name="T19" fmla="*/ 1 h 108"/>
                <a:gd name="T20" fmla="*/ 1 w 84"/>
                <a:gd name="T21" fmla="*/ 1 h 108"/>
                <a:gd name="T22" fmla="*/ 1 w 84"/>
                <a:gd name="T23" fmla="*/ 1 h 108"/>
                <a:gd name="T24" fmla="*/ 1 w 84"/>
                <a:gd name="T25" fmla="*/ 1 h 108"/>
                <a:gd name="T26" fmla="*/ 1 w 84"/>
                <a:gd name="T27" fmla="*/ 1 h 108"/>
                <a:gd name="T28" fmla="*/ 1 w 84"/>
                <a:gd name="T29" fmla="*/ 1 h 108"/>
                <a:gd name="T30" fmla="*/ 1 w 84"/>
                <a:gd name="T31" fmla="*/ 1 h 108"/>
                <a:gd name="T32" fmla="*/ 1 w 84"/>
                <a:gd name="T33" fmla="*/ 1 h 108"/>
                <a:gd name="T34" fmla="*/ 0 w 84"/>
                <a:gd name="T35" fmla="*/ 1 h 108"/>
                <a:gd name="T36" fmla="*/ 1 w 84"/>
                <a:gd name="T37" fmla="*/ 1 h 108"/>
                <a:gd name="T38" fmla="*/ 1 w 84"/>
                <a:gd name="T39" fmla="*/ 1 h 108"/>
                <a:gd name="T40" fmla="*/ 1 w 84"/>
                <a:gd name="T41" fmla="*/ 1 h 108"/>
                <a:gd name="T42" fmla="*/ 1 w 84"/>
                <a:gd name="T43" fmla="*/ 1 h 108"/>
                <a:gd name="T44" fmla="*/ 1 w 84"/>
                <a:gd name="T45" fmla="*/ 1 h 108"/>
                <a:gd name="T46" fmla="*/ 1 w 84"/>
                <a:gd name="T47" fmla="*/ 1 h 108"/>
                <a:gd name="T48" fmla="*/ 1 w 84"/>
                <a:gd name="T49" fmla="*/ 1 h 108"/>
                <a:gd name="T50" fmla="*/ 1 w 84"/>
                <a:gd name="T51" fmla="*/ 1 h 108"/>
                <a:gd name="T52" fmla="*/ 1 w 84"/>
                <a:gd name="T53" fmla="*/ 1 h 108"/>
                <a:gd name="T54" fmla="*/ 1 w 84"/>
                <a:gd name="T55" fmla="*/ 1 h 108"/>
                <a:gd name="T56" fmla="*/ 1 w 84"/>
                <a:gd name="T57" fmla="*/ 1 h 108"/>
                <a:gd name="T58" fmla="*/ 1 w 84"/>
                <a:gd name="T59" fmla="*/ 1 h 108"/>
                <a:gd name="T60" fmla="*/ 1 w 84"/>
                <a:gd name="T61" fmla="*/ 1 h 108"/>
                <a:gd name="T62" fmla="*/ 1 w 84"/>
                <a:gd name="T63" fmla="*/ 1 h 108"/>
                <a:gd name="T64" fmla="*/ 1 w 84"/>
                <a:gd name="T65" fmla="*/ 1 h 108"/>
                <a:gd name="T66" fmla="*/ 1 w 84"/>
                <a:gd name="T67" fmla="*/ 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4" h="108">
                  <a:moveTo>
                    <a:pt x="65" y="32"/>
                  </a:moveTo>
                  <a:lnTo>
                    <a:pt x="65" y="30"/>
                  </a:lnTo>
                  <a:lnTo>
                    <a:pt x="63" y="27"/>
                  </a:lnTo>
                  <a:lnTo>
                    <a:pt x="63" y="24"/>
                  </a:lnTo>
                  <a:lnTo>
                    <a:pt x="60" y="21"/>
                  </a:lnTo>
                  <a:lnTo>
                    <a:pt x="57" y="20"/>
                  </a:lnTo>
                  <a:lnTo>
                    <a:pt x="53" y="17"/>
                  </a:lnTo>
                  <a:lnTo>
                    <a:pt x="48" y="15"/>
                  </a:lnTo>
                  <a:lnTo>
                    <a:pt x="41" y="15"/>
                  </a:lnTo>
                  <a:lnTo>
                    <a:pt x="38" y="15"/>
                  </a:lnTo>
                  <a:lnTo>
                    <a:pt x="35" y="15"/>
                  </a:lnTo>
                  <a:lnTo>
                    <a:pt x="32" y="17"/>
                  </a:lnTo>
                  <a:lnTo>
                    <a:pt x="29" y="18"/>
                  </a:lnTo>
                  <a:lnTo>
                    <a:pt x="26" y="20"/>
                  </a:lnTo>
                  <a:lnTo>
                    <a:pt x="23" y="23"/>
                  </a:lnTo>
                  <a:lnTo>
                    <a:pt x="21" y="26"/>
                  </a:lnTo>
                  <a:lnTo>
                    <a:pt x="21" y="30"/>
                  </a:lnTo>
                  <a:lnTo>
                    <a:pt x="21" y="33"/>
                  </a:lnTo>
                  <a:lnTo>
                    <a:pt x="23" y="38"/>
                  </a:lnTo>
                  <a:lnTo>
                    <a:pt x="27" y="39"/>
                  </a:lnTo>
                  <a:lnTo>
                    <a:pt x="32" y="41"/>
                  </a:lnTo>
                  <a:lnTo>
                    <a:pt x="39" y="44"/>
                  </a:lnTo>
                  <a:lnTo>
                    <a:pt x="56" y="47"/>
                  </a:lnTo>
                  <a:lnTo>
                    <a:pt x="72" y="54"/>
                  </a:lnTo>
                  <a:lnTo>
                    <a:pt x="81" y="62"/>
                  </a:lnTo>
                  <a:lnTo>
                    <a:pt x="84" y="74"/>
                  </a:lnTo>
                  <a:lnTo>
                    <a:pt x="81" y="89"/>
                  </a:lnTo>
                  <a:lnTo>
                    <a:pt x="72" y="99"/>
                  </a:lnTo>
                  <a:lnTo>
                    <a:pt x="60" y="105"/>
                  </a:lnTo>
                  <a:lnTo>
                    <a:pt x="44" y="108"/>
                  </a:lnTo>
                  <a:lnTo>
                    <a:pt x="27" y="105"/>
                  </a:lnTo>
                  <a:lnTo>
                    <a:pt x="15" y="101"/>
                  </a:lnTo>
                  <a:lnTo>
                    <a:pt x="8" y="95"/>
                  </a:lnTo>
                  <a:lnTo>
                    <a:pt x="3" y="87"/>
                  </a:lnTo>
                  <a:lnTo>
                    <a:pt x="2" y="80"/>
                  </a:lnTo>
                  <a:lnTo>
                    <a:pt x="0" y="72"/>
                  </a:lnTo>
                  <a:lnTo>
                    <a:pt x="17" y="72"/>
                  </a:lnTo>
                  <a:lnTo>
                    <a:pt x="18" y="77"/>
                  </a:lnTo>
                  <a:lnTo>
                    <a:pt x="20" y="83"/>
                  </a:lnTo>
                  <a:lnTo>
                    <a:pt x="24" y="87"/>
                  </a:lnTo>
                  <a:lnTo>
                    <a:pt x="32" y="92"/>
                  </a:lnTo>
                  <a:lnTo>
                    <a:pt x="44" y="93"/>
                  </a:lnTo>
                  <a:lnTo>
                    <a:pt x="50" y="93"/>
                  </a:lnTo>
                  <a:lnTo>
                    <a:pt x="56" y="92"/>
                  </a:lnTo>
                  <a:lnTo>
                    <a:pt x="60" y="89"/>
                  </a:lnTo>
                  <a:lnTo>
                    <a:pt x="65" y="86"/>
                  </a:lnTo>
                  <a:lnTo>
                    <a:pt x="66" y="81"/>
                  </a:lnTo>
                  <a:lnTo>
                    <a:pt x="68" y="77"/>
                  </a:lnTo>
                  <a:lnTo>
                    <a:pt x="66" y="72"/>
                  </a:lnTo>
                  <a:lnTo>
                    <a:pt x="65" y="69"/>
                  </a:lnTo>
                  <a:lnTo>
                    <a:pt x="60" y="66"/>
                  </a:lnTo>
                  <a:lnTo>
                    <a:pt x="54" y="65"/>
                  </a:lnTo>
                  <a:lnTo>
                    <a:pt x="47" y="62"/>
                  </a:lnTo>
                  <a:lnTo>
                    <a:pt x="27" y="57"/>
                  </a:lnTo>
                  <a:lnTo>
                    <a:pt x="15" y="53"/>
                  </a:lnTo>
                  <a:lnTo>
                    <a:pt x="8" y="45"/>
                  </a:lnTo>
                  <a:lnTo>
                    <a:pt x="5" y="33"/>
                  </a:lnTo>
                  <a:lnTo>
                    <a:pt x="8" y="18"/>
                  </a:lnTo>
                  <a:lnTo>
                    <a:pt x="15" y="8"/>
                  </a:lnTo>
                  <a:lnTo>
                    <a:pt x="29" y="3"/>
                  </a:lnTo>
                  <a:lnTo>
                    <a:pt x="42" y="0"/>
                  </a:lnTo>
                  <a:lnTo>
                    <a:pt x="57" y="3"/>
                  </a:lnTo>
                  <a:lnTo>
                    <a:pt x="69" y="8"/>
                  </a:lnTo>
                  <a:lnTo>
                    <a:pt x="75" y="15"/>
                  </a:lnTo>
                  <a:lnTo>
                    <a:pt x="80" y="21"/>
                  </a:lnTo>
                  <a:lnTo>
                    <a:pt x="81" y="29"/>
                  </a:lnTo>
                  <a:lnTo>
                    <a:pt x="81" y="32"/>
                  </a:lnTo>
                  <a:lnTo>
                    <a:pt x="65" y="32"/>
                  </a:lnTo>
                  <a:close/>
                </a:path>
              </a:pathLst>
            </a:custGeom>
            <a:solidFill>
              <a:srgbClr val="FFFFFF"/>
            </a:solidFill>
            <a:ln w="0">
              <a:solidFill>
                <a:srgbClr val="FFFFFF"/>
              </a:solidFill>
              <a:prstDash val="solid"/>
              <a:round/>
              <a:headEnd/>
              <a:tailEnd/>
            </a:ln>
          </p:spPr>
          <p:txBody>
            <a:bodyPr/>
            <a:lstStyle/>
            <a:p>
              <a:endParaRPr lang="en-US"/>
            </a:p>
          </p:txBody>
        </p:sp>
        <p:sp>
          <p:nvSpPr>
            <p:cNvPr id="43" name="Freeform 47"/>
            <p:cNvSpPr>
              <a:spLocks noEditPoints="1"/>
            </p:cNvSpPr>
            <p:nvPr/>
          </p:nvSpPr>
          <p:spPr bwMode="auto">
            <a:xfrm>
              <a:off x="2100" y="1349"/>
              <a:ext cx="62" cy="70"/>
            </a:xfrm>
            <a:custGeom>
              <a:avLst/>
              <a:gdLst>
                <a:gd name="T0" fmla="*/ 1 w 96"/>
                <a:gd name="T1" fmla="*/ 1 h 108"/>
                <a:gd name="T2" fmla="*/ 1 w 96"/>
                <a:gd name="T3" fmla="*/ 1 h 108"/>
                <a:gd name="T4" fmla="*/ 1 w 96"/>
                <a:gd name="T5" fmla="*/ 1 h 108"/>
                <a:gd name="T6" fmla="*/ 1 w 96"/>
                <a:gd name="T7" fmla="*/ 1 h 108"/>
                <a:gd name="T8" fmla="*/ 1 w 96"/>
                <a:gd name="T9" fmla="*/ 1 h 108"/>
                <a:gd name="T10" fmla="*/ 1 w 96"/>
                <a:gd name="T11" fmla="*/ 1 h 108"/>
                <a:gd name="T12" fmla="*/ 1 w 96"/>
                <a:gd name="T13" fmla="*/ 1 h 108"/>
                <a:gd name="T14" fmla="*/ 1 w 96"/>
                <a:gd name="T15" fmla="*/ 1 h 108"/>
                <a:gd name="T16" fmla="*/ 1 w 96"/>
                <a:gd name="T17" fmla="*/ 1 h 108"/>
                <a:gd name="T18" fmla="*/ 1 w 96"/>
                <a:gd name="T19" fmla="*/ 1 h 108"/>
                <a:gd name="T20" fmla="*/ 1 w 96"/>
                <a:gd name="T21" fmla="*/ 1 h 108"/>
                <a:gd name="T22" fmla="*/ 1 w 96"/>
                <a:gd name="T23" fmla="*/ 1 h 108"/>
                <a:gd name="T24" fmla="*/ 1 w 96"/>
                <a:gd name="T25" fmla="*/ 1 h 108"/>
                <a:gd name="T26" fmla="*/ 1 w 96"/>
                <a:gd name="T27" fmla="*/ 1 h 108"/>
                <a:gd name="T28" fmla="*/ 1 w 96"/>
                <a:gd name="T29" fmla="*/ 1 h 108"/>
                <a:gd name="T30" fmla="*/ 1 w 96"/>
                <a:gd name="T31" fmla="*/ 1 h 108"/>
                <a:gd name="T32" fmla="*/ 1 w 96"/>
                <a:gd name="T33" fmla="*/ 1 h 108"/>
                <a:gd name="T34" fmla="*/ 1 w 96"/>
                <a:gd name="T35" fmla="*/ 1 h 108"/>
                <a:gd name="T36" fmla="*/ 1 w 96"/>
                <a:gd name="T37" fmla="*/ 1 h 108"/>
                <a:gd name="T38" fmla="*/ 1 w 96"/>
                <a:gd name="T39" fmla="*/ 1 h 108"/>
                <a:gd name="T40" fmla="*/ 1 w 96"/>
                <a:gd name="T41" fmla="*/ 1 h 108"/>
                <a:gd name="T42" fmla="*/ 1 w 96"/>
                <a:gd name="T43" fmla="*/ 1 h 108"/>
                <a:gd name="T44" fmla="*/ 1 w 96"/>
                <a:gd name="T45" fmla="*/ 1 h 108"/>
                <a:gd name="T46" fmla="*/ 1 w 96"/>
                <a:gd name="T47" fmla="*/ 1 h 108"/>
                <a:gd name="T48" fmla="*/ 1 w 96"/>
                <a:gd name="T49" fmla="*/ 1 h 108"/>
                <a:gd name="T50" fmla="*/ 1 w 96"/>
                <a:gd name="T51" fmla="*/ 1 h 108"/>
                <a:gd name="T52" fmla="*/ 1 w 96"/>
                <a:gd name="T53" fmla="*/ 1 h 108"/>
                <a:gd name="T54" fmla="*/ 1 w 96"/>
                <a:gd name="T55" fmla="*/ 1 h 108"/>
                <a:gd name="T56" fmla="*/ 1 w 96"/>
                <a:gd name="T57" fmla="*/ 1 h 108"/>
                <a:gd name="T58" fmla="*/ 1 w 96"/>
                <a:gd name="T59" fmla="*/ 1 h 108"/>
                <a:gd name="T60" fmla="*/ 1 w 96"/>
                <a:gd name="T61" fmla="*/ 1 h 108"/>
                <a:gd name="T62" fmla="*/ 1 w 96"/>
                <a:gd name="T63" fmla="*/ 1 h 108"/>
                <a:gd name="T64" fmla="*/ 1 w 96"/>
                <a:gd name="T65" fmla="*/ 1 h 108"/>
                <a:gd name="T66" fmla="*/ 1 w 96"/>
                <a:gd name="T67" fmla="*/ 1 h 108"/>
                <a:gd name="T68" fmla="*/ 1 w 96"/>
                <a:gd name="T69" fmla="*/ 1 h 108"/>
                <a:gd name="T70" fmla="*/ 1 w 96"/>
                <a:gd name="T71" fmla="*/ 1 h 108"/>
                <a:gd name="T72" fmla="*/ 1 w 96"/>
                <a:gd name="T73" fmla="*/ 1 h 108"/>
                <a:gd name="T74" fmla="*/ 1 w 96"/>
                <a:gd name="T75" fmla="*/ 1 h 108"/>
                <a:gd name="T76" fmla="*/ 1 w 96"/>
                <a:gd name="T77" fmla="*/ 1 h 108"/>
                <a:gd name="T78" fmla="*/ 1 w 96"/>
                <a:gd name="T79" fmla="*/ 0 h 108"/>
                <a:gd name="T80" fmla="*/ 1 w 96"/>
                <a:gd name="T81" fmla="*/ 1 h 108"/>
                <a:gd name="T82" fmla="*/ 1 w 96"/>
                <a:gd name="T83" fmla="*/ 1 h 108"/>
                <a:gd name="T84" fmla="*/ 1 w 96"/>
                <a:gd name="T85" fmla="*/ 1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6" h="108">
                  <a:moveTo>
                    <a:pt x="68" y="69"/>
                  </a:moveTo>
                  <a:lnTo>
                    <a:pt x="66" y="80"/>
                  </a:lnTo>
                  <a:lnTo>
                    <a:pt x="59" y="87"/>
                  </a:lnTo>
                  <a:lnTo>
                    <a:pt x="48" y="92"/>
                  </a:lnTo>
                  <a:lnTo>
                    <a:pt x="36" y="93"/>
                  </a:lnTo>
                  <a:lnTo>
                    <a:pt x="32" y="93"/>
                  </a:lnTo>
                  <a:lnTo>
                    <a:pt x="26" y="92"/>
                  </a:lnTo>
                  <a:lnTo>
                    <a:pt x="23" y="89"/>
                  </a:lnTo>
                  <a:lnTo>
                    <a:pt x="20" y="86"/>
                  </a:lnTo>
                  <a:lnTo>
                    <a:pt x="18" y="81"/>
                  </a:lnTo>
                  <a:lnTo>
                    <a:pt x="18" y="75"/>
                  </a:lnTo>
                  <a:lnTo>
                    <a:pt x="20" y="71"/>
                  </a:lnTo>
                  <a:lnTo>
                    <a:pt x="21" y="68"/>
                  </a:lnTo>
                  <a:lnTo>
                    <a:pt x="24" y="65"/>
                  </a:lnTo>
                  <a:lnTo>
                    <a:pt x="29" y="62"/>
                  </a:lnTo>
                  <a:lnTo>
                    <a:pt x="32" y="60"/>
                  </a:lnTo>
                  <a:lnTo>
                    <a:pt x="36" y="60"/>
                  </a:lnTo>
                  <a:lnTo>
                    <a:pt x="41" y="59"/>
                  </a:lnTo>
                  <a:lnTo>
                    <a:pt x="56" y="57"/>
                  </a:lnTo>
                  <a:lnTo>
                    <a:pt x="65" y="56"/>
                  </a:lnTo>
                  <a:lnTo>
                    <a:pt x="68" y="53"/>
                  </a:lnTo>
                  <a:lnTo>
                    <a:pt x="68" y="69"/>
                  </a:lnTo>
                  <a:close/>
                  <a:moveTo>
                    <a:pt x="21" y="35"/>
                  </a:moveTo>
                  <a:lnTo>
                    <a:pt x="23" y="32"/>
                  </a:lnTo>
                  <a:lnTo>
                    <a:pt x="23" y="27"/>
                  </a:lnTo>
                  <a:lnTo>
                    <a:pt x="24" y="24"/>
                  </a:lnTo>
                  <a:lnTo>
                    <a:pt x="26" y="21"/>
                  </a:lnTo>
                  <a:lnTo>
                    <a:pt x="29" y="18"/>
                  </a:lnTo>
                  <a:lnTo>
                    <a:pt x="33" y="17"/>
                  </a:lnTo>
                  <a:lnTo>
                    <a:pt x="38" y="15"/>
                  </a:lnTo>
                  <a:lnTo>
                    <a:pt x="45" y="15"/>
                  </a:lnTo>
                  <a:lnTo>
                    <a:pt x="53" y="15"/>
                  </a:lnTo>
                  <a:lnTo>
                    <a:pt x="59" y="17"/>
                  </a:lnTo>
                  <a:lnTo>
                    <a:pt x="63" y="18"/>
                  </a:lnTo>
                  <a:lnTo>
                    <a:pt x="66" y="23"/>
                  </a:lnTo>
                  <a:lnTo>
                    <a:pt x="68" y="26"/>
                  </a:lnTo>
                  <a:lnTo>
                    <a:pt x="69" y="32"/>
                  </a:lnTo>
                  <a:lnTo>
                    <a:pt x="68" y="36"/>
                  </a:lnTo>
                  <a:lnTo>
                    <a:pt x="68" y="39"/>
                  </a:lnTo>
                  <a:lnTo>
                    <a:pt x="66" y="41"/>
                  </a:lnTo>
                  <a:lnTo>
                    <a:pt x="63" y="42"/>
                  </a:lnTo>
                  <a:lnTo>
                    <a:pt x="62" y="42"/>
                  </a:lnTo>
                  <a:lnTo>
                    <a:pt x="60" y="44"/>
                  </a:lnTo>
                  <a:lnTo>
                    <a:pt x="32" y="47"/>
                  </a:lnTo>
                  <a:lnTo>
                    <a:pt x="18" y="50"/>
                  </a:lnTo>
                  <a:lnTo>
                    <a:pt x="9" y="57"/>
                  </a:lnTo>
                  <a:lnTo>
                    <a:pt x="3" y="65"/>
                  </a:lnTo>
                  <a:lnTo>
                    <a:pt x="2" y="72"/>
                  </a:lnTo>
                  <a:lnTo>
                    <a:pt x="0" y="78"/>
                  </a:lnTo>
                  <a:lnTo>
                    <a:pt x="3" y="90"/>
                  </a:lnTo>
                  <a:lnTo>
                    <a:pt x="9" y="99"/>
                  </a:lnTo>
                  <a:lnTo>
                    <a:pt x="20" y="105"/>
                  </a:lnTo>
                  <a:lnTo>
                    <a:pt x="33" y="108"/>
                  </a:lnTo>
                  <a:lnTo>
                    <a:pt x="45" y="107"/>
                  </a:lnTo>
                  <a:lnTo>
                    <a:pt x="56" y="102"/>
                  </a:lnTo>
                  <a:lnTo>
                    <a:pt x="63" y="96"/>
                  </a:lnTo>
                  <a:lnTo>
                    <a:pt x="69" y="92"/>
                  </a:lnTo>
                  <a:lnTo>
                    <a:pt x="69" y="95"/>
                  </a:lnTo>
                  <a:lnTo>
                    <a:pt x="71" y="98"/>
                  </a:lnTo>
                  <a:lnTo>
                    <a:pt x="72" y="101"/>
                  </a:lnTo>
                  <a:lnTo>
                    <a:pt x="74" y="104"/>
                  </a:lnTo>
                  <a:lnTo>
                    <a:pt x="77" y="105"/>
                  </a:lnTo>
                  <a:lnTo>
                    <a:pt x="81" y="107"/>
                  </a:lnTo>
                  <a:lnTo>
                    <a:pt x="87" y="107"/>
                  </a:lnTo>
                  <a:lnTo>
                    <a:pt x="90" y="107"/>
                  </a:lnTo>
                  <a:lnTo>
                    <a:pt x="93" y="105"/>
                  </a:lnTo>
                  <a:lnTo>
                    <a:pt x="96" y="105"/>
                  </a:lnTo>
                  <a:lnTo>
                    <a:pt x="96" y="92"/>
                  </a:lnTo>
                  <a:lnTo>
                    <a:pt x="93" y="93"/>
                  </a:lnTo>
                  <a:lnTo>
                    <a:pt x="90" y="93"/>
                  </a:lnTo>
                  <a:lnTo>
                    <a:pt x="89" y="93"/>
                  </a:lnTo>
                  <a:lnTo>
                    <a:pt x="87" y="92"/>
                  </a:lnTo>
                  <a:lnTo>
                    <a:pt x="86" y="90"/>
                  </a:lnTo>
                  <a:lnTo>
                    <a:pt x="86" y="87"/>
                  </a:lnTo>
                  <a:lnTo>
                    <a:pt x="86" y="29"/>
                  </a:lnTo>
                  <a:lnTo>
                    <a:pt x="83" y="18"/>
                  </a:lnTo>
                  <a:lnTo>
                    <a:pt x="77" y="11"/>
                  </a:lnTo>
                  <a:lnTo>
                    <a:pt x="69" y="5"/>
                  </a:lnTo>
                  <a:lnTo>
                    <a:pt x="62" y="2"/>
                  </a:lnTo>
                  <a:lnTo>
                    <a:pt x="53" y="0"/>
                  </a:lnTo>
                  <a:lnTo>
                    <a:pt x="48" y="0"/>
                  </a:lnTo>
                  <a:lnTo>
                    <a:pt x="30" y="2"/>
                  </a:lnTo>
                  <a:lnTo>
                    <a:pt x="18" y="8"/>
                  </a:lnTo>
                  <a:lnTo>
                    <a:pt x="9" y="18"/>
                  </a:lnTo>
                  <a:lnTo>
                    <a:pt x="6" y="35"/>
                  </a:lnTo>
                  <a:lnTo>
                    <a:pt x="21" y="35"/>
                  </a:lnTo>
                  <a:close/>
                </a:path>
              </a:pathLst>
            </a:custGeom>
            <a:solidFill>
              <a:srgbClr val="FFFFFF"/>
            </a:solidFill>
            <a:ln w="0">
              <a:solidFill>
                <a:srgbClr val="FFFFFF"/>
              </a:solidFill>
              <a:prstDash val="solid"/>
              <a:round/>
              <a:headEnd/>
              <a:tailEnd/>
            </a:ln>
          </p:spPr>
          <p:txBody>
            <a:bodyPr/>
            <a:lstStyle/>
            <a:p>
              <a:endParaRPr lang="en-US"/>
            </a:p>
          </p:txBody>
        </p:sp>
        <p:sp>
          <p:nvSpPr>
            <p:cNvPr id="44" name="Freeform 48"/>
            <p:cNvSpPr>
              <a:spLocks/>
            </p:cNvSpPr>
            <p:nvPr/>
          </p:nvSpPr>
          <p:spPr bwMode="auto">
            <a:xfrm>
              <a:off x="2175" y="1349"/>
              <a:ext cx="53" cy="68"/>
            </a:xfrm>
            <a:custGeom>
              <a:avLst/>
              <a:gdLst>
                <a:gd name="T0" fmla="*/ 1 w 83"/>
                <a:gd name="T1" fmla="*/ 1 h 105"/>
                <a:gd name="T2" fmla="*/ 1 w 83"/>
                <a:gd name="T3" fmla="*/ 1 h 105"/>
                <a:gd name="T4" fmla="*/ 1 w 83"/>
                <a:gd name="T5" fmla="*/ 1 h 105"/>
                <a:gd name="T6" fmla="*/ 1 w 83"/>
                <a:gd name="T7" fmla="*/ 1 h 105"/>
                <a:gd name="T8" fmla="*/ 1 w 83"/>
                <a:gd name="T9" fmla="*/ 1 h 105"/>
                <a:gd name="T10" fmla="*/ 1 w 83"/>
                <a:gd name="T11" fmla="*/ 1 h 105"/>
                <a:gd name="T12" fmla="*/ 1 w 83"/>
                <a:gd name="T13" fmla="*/ 1 h 105"/>
                <a:gd name="T14" fmla="*/ 1 w 83"/>
                <a:gd name="T15" fmla="*/ 1 h 105"/>
                <a:gd name="T16" fmla="*/ 1 w 83"/>
                <a:gd name="T17" fmla="*/ 1 h 105"/>
                <a:gd name="T18" fmla="*/ 1 w 83"/>
                <a:gd name="T19" fmla="*/ 1 h 105"/>
                <a:gd name="T20" fmla="*/ 1 w 83"/>
                <a:gd name="T21" fmla="*/ 1 h 105"/>
                <a:gd name="T22" fmla="*/ 1 w 83"/>
                <a:gd name="T23" fmla="*/ 1 h 105"/>
                <a:gd name="T24" fmla="*/ 1 w 83"/>
                <a:gd name="T25" fmla="*/ 1 h 105"/>
                <a:gd name="T26" fmla="*/ 0 w 83"/>
                <a:gd name="T27" fmla="*/ 1 h 105"/>
                <a:gd name="T28" fmla="*/ 0 w 83"/>
                <a:gd name="T29" fmla="*/ 1 h 105"/>
                <a:gd name="T30" fmla="*/ 1 w 83"/>
                <a:gd name="T31" fmla="*/ 1 h 105"/>
                <a:gd name="T32" fmla="*/ 1 w 83"/>
                <a:gd name="T33" fmla="*/ 1 h 105"/>
                <a:gd name="T34" fmla="*/ 1 w 83"/>
                <a:gd name="T35" fmla="*/ 1 h 105"/>
                <a:gd name="T36" fmla="*/ 1 w 83"/>
                <a:gd name="T37" fmla="*/ 1 h 105"/>
                <a:gd name="T38" fmla="*/ 1 w 83"/>
                <a:gd name="T39" fmla="*/ 1 h 105"/>
                <a:gd name="T40" fmla="*/ 1 w 83"/>
                <a:gd name="T41" fmla="*/ 1 h 105"/>
                <a:gd name="T42" fmla="*/ 1 w 83"/>
                <a:gd name="T43" fmla="*/ 0 h 105"/>
                <a:gd name="T44" fmla="*/ 1 w 83"/>
                <a:gd name="T45" fmla="*/ 1 h 105"/>
                <a:gd name="T46" fmla="*/ 1 w 83"/>
                <a:gd name="T47" fmla="*/ 1 h 105"/>
                <a:gd name="T48" fmla="*/ 1 w 83"/>
                <a:gd name="T49" fmla="*/ 1 h 105"/>
                <a:gd name="T50" fmla="*/ 1 w 83"/>
                <a:gd name="T51" fmla="*/ 1 h 105"/>
                <a:gd name="T52" fmla="*/ 1 w 83"/>
                <a:gd name="T53" fmla="*/ 1 h 105"/>
                <a:gd name="T54" fmla="*/ 1 w 83"/>
                <a:gd name="T55" fmla="*/ 1 h 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3" h="105">
                  <a:moveTo>
                    <a:pt x="83" y="105"/>
                  </a:moveTo>
                  <a:lnTo>
                    <a:pt x="66" y="105"/>
                  </a:lnTo>
                  <a:lnTo>
                    <a:pt x="66" y="42"/>
                  </a:lnTo>
                  <a:lnTo>
                    <a:pt x="65" y="30"/>
                  </a:lnTo>
                  <a:lnTo>
                    <a:pt x="62" y="23"/>
                  </a:lnTo>
                  <a:lnTo>
                    <a:pt x="56" y="18"/>
                  </a:lnTo>
                  <a:lnTo>
                    <a:pt x="45" y="15"/>
                  </a:lnTo>
                  <a:lnTo>
                    <a:pt x="38" y="17"/>
                  </a:lnTo>
                  <a:lnTo>
                    <a:pt x="32" y="20"/>
                  </a:lnTo>
                  <a:lnTo>
                    <a:pt x="24" y="26"/>
                  </a:lnTo>
                  <a:lnTo>
                    <a:pt x="20" y="36"/>
                  </a:lnTo>
                  <a:lnTo>
                    <a:pt x="18" y="50"/>
                  </a:lnTo>
                  <a:lnTo>
                    <a:pt x="18" y="105"/>
                  </a:lnTo>
                  <a:lnTo>
                    <a:pt x="0" y="105"/>
                  </a:lnTo>
                  <a:lnTo>
                    <a:pt x="0" y="3"/>
                  </a:lnTo>
                  <a:lnTo>
                    <a:pt x="17" y="3"/>
                  </a:lnTo>
                  <a:lnTo>
                    <a:pt x="17" y="18"/>
                  </a:lnTo>
                  <a:lnTo>
                    <a:pt x="21" y="12"/>
                  </a:lnTo>
                  <a:lnTo>
                    <a:pt x="27" y="8"/>
                  </a:lnTo>
                  <a:lnTo>
                    <a:pt x="36" y="3"/>
                  </a:lnTo>
                  <a:lnTo>
                    <a:pt x="48" y="0"/>
                  </a:lnTo>
                  <a:lnTo>
                    <a:pt x="57" y="2"/>
                  </a:lnTo>
                  <a:lnTo>
                    <a:pt x="68" y="5"/>
                  </a:lnTo>
                  <a:lnTo>
                    <a:pt x="75" y="11"/>
                  </a:lnTo>
                  <a:lnTo>
                    <a:pt x="81" y="21"/>
                  </a:lnTo>
                  <a:lnTo>
                    <a:pt x="83" y="36"/>
                  </a:lnTo>
                  <a:lnTo>
                    <a:pt x="83" y="105"/>
                  </a:lnTo>
                  <a:close/>
                </a:path>
              </a:pathLst>
            </a:custGeom>
            <a:solidFill>
              <a:srgbClr val="FFFFFF"/>
            </a:solidFill>
            <a:ln w="0">
              <a:solidFill>
                <a:srgbClr val="FFFFFF"/>
              </a:solidFill>
              <a:prstDash val="solid"/>
              <a:round/>
              <a:headEnd/>
              <a:tailEnd/>
            </a:ln>
          </p:spPr>
          <p:txBody>
            <a:bodyPr/>
            <a:lstStyle/>
            <a:p>
              <a:endParaRPr lang="en-US"/>
            </a:p>
          </p:txBody>
        </p:sp>
        <p:sp>
          <p:nvSpPr>
            <p:cNvPr id="45" name="Freeform 49"/>
            <p:cNvSpPr>
              <a:spLocks noEditPoints="1"/>
            </p:cNvSpPr>
            <p:nvPr/>
          </p:nvSpPr>
          <p:spPr bwMode="auto">
            <a:xfrm>
              <a:off x="2244" y="1327"/>
              <a:ext cx="58" cy="92"/>
            </a:xfrm>
            <a:custGeom>
              <a:avLst/>
              <a:gdLst>
                <a:gd name="T0" fmla="*/ 1 w 90"/>
                <a:gd name="T1" fmla="*/ 1 h 142"/>
                <a:gd name="T2" fmla="*/ 1 w 90"/>
                <a:gd name="T3" fmla="*/ 1 h 142"/>
                <a:gd name="T4" fmla="*/ 1 w 90"/>
                <a:gd name="T5" fmla="*/ 1 h 142"/>
                <a:gd name="T6" fmla="*/ 1 w 90"/>
                <a:gd name="T7" fmla="*/ 1 h 142"/>
                <a:gd name="T8" fmla="*/ 1 w 90"/>
                <a:gd name="T9" fmla="*/ 1 h 142"/>
                <a:gd name="T10" fmla="*/ 1 w 90"/>
                <a:gd name="T11" fmla="*/ 1 h 142"/>
                <a:gd name="T12" fmla="*/ 1 w 90"/>
                <a:gd name="T13" fmla="*/ 1 h 142"/>
                <a:gd name="T14" fmla="*/ 1 w 90"/>
                <a:gd name="T15" fmla="*/ 1 h 142"/>
                <a:gd name="T16" fmla="*/ 1 w 90"/>
                <a:gd name="T17" fmla="*/ 1 h 142"/>
                <a:gd name="T18" fmla="*/ 1 w 90"/>
                <a:gd name="T19" fmla="*/ 1 h 142"/>
                <a:gd name="T20" fmla="*/ 1 w 90"/>
                <a:gd name="T21" fmla="*/ 1 h 142"/>
                <a:gd name="T22" fmla="*/ 1 w 90"/>
                <a:gd name="T23" fmla="*/ 1 h 142"/>
                <a:gd name="T24" fmla="*/ 1 w 90"/>
                <a:gd name="T25" fmla="*/ 1 h 142"/>
                <a:gd name="T26" fmla="*/ 1 w 90"/>
                <a:gd name="T27" fmla="*/ 1 h 142"/>
                <a:gd name="T28" fmla="*/ 1 w 90"/>
                <a:gd name="T29" fmla="*/ 1 h 142"/>
                <a:gd name="T30" fmla="*/ 1 w 90"/>
                <a:gd name="T31" fmla="*/ 1 h 142"/>
                <a:gd name="T32" fmla="*/ 1 w 90"/>
                <a:gd name="T33" fmla="*/ 1 h 142"/>
                <a:gd name="T34" fmla="*/ 1 w 90"/>
                <a:gd name="T35" fmla="*/ 1 h 142"/>
                <a:gd name="T36" fmla="*/ 1 w 90"/>
                <a:gd name="T37" fmla="*/ 1 h 142"/>
                <a:gd name="T38" fmla="*/ 1 w 90"/>
                <a:gd name="T39" fmla="*/ 1 h 142"/>
                <a:gd name="T40" fmla="*/ 1 w 90"/>
                <a:gd name="T41" fmla="*/ 0 h 142"/>
                <a:gd name="T42" fmla="*/ 1 w 90"/>
                <a:gd name="T43" fmla="*/ 0 h 142"/>
                <a:gd name="T44" fmla="*/ 1 w 90"/>
                <a:gd name="T45" fmla="*/ 1 h 142"/>
                <a:gd name="T46" fmla="*/ 1 w 90"/>
                <a:gd name="T47" fmla="*/ 1 h 142"/>
                <a:gd name="T48" fmla="*/ 1 w 90"/>
                <a:gd name="T49" fmla="*/ 1 h 142"/>
                <a:gd name="T50" fmla="*/ 1 w 90"/>
                <a:gd name="T51" fmla="*/ 1 h 142"/>
                <a:gd name="T52" fmla="*/ 1 w 90"/>
                <a:gd name="T53" fmla="*/ 1 h 142"/>
                <a:gd name="T54" fmla="*/ 1 w 90"/>
                <a:gd name="T55" fmla="*/ 1 h 142"/>
                <a:gd name="T56" fmla="*/ 1 w 90"/>
                <a:gd name="T57" fmla="*/ 1 h 142"/>
                <a:gd name="T58" fmla="*/ 1 w 90"/>
                <a:gd name="T59" fmla="*/ 1 h 142"/>
                <a:gd name="T60" fmla="*/ 1 w 90"/>
                <a:gd name="T61" fmla="*/ 1 h 142"/>
                <a:gd name="T62" fmla="*/ 1 w 90"/>
                <a:gd name="T63" fmla="*/ 1 h 142"/>
                <a:gd name="T64" fmla="*/ 0 w 90"/>
                <a:gd name="T65" fmla="*/ 1 h 142"/>
                <a:gd name="T66" fmla="*/ 1 w 90"/>
                <a:gd name="T67" fmla="*/ 1 h 142"/>
                <a:gd name="T68" fmla="*/ 1 w 90"/>
                <a:gd name="T69" fmla="*/ 1 h 142"/>
                <a:gd name="T70" fmla="*/ 1 w 90"/>
                <a:gd name="T71" fmla="*/ 1 h 142"/>
                <a:gd name="T72" fmla="*/ 1 w 90"/>
                <a:gd name="T73" fmla="*/ 1 h 142"/>
                <a:gd name="T74" fmla="*/ 1 w 90"/>
                <a:gd name="T75" fmla="*/ 1 h 142"/>
                <a:gd name="T76" fmla="*/ 1 w 90"/>
                <a:gd name="T77" fmla="*/ 1 h 142"/>
                <a:gd name="T78" fmla="*/ 1 w 90"/>
                <a:gd name="T79" fmla="*/ 1 h 142"/>
                <a:gd name="T80" fmla="*/ 1 w 90"/>
                <a:gd name="T81" fmla="*/ 1 h 142"/>
                <a:gd name="T82" fmla="*/ 1 w 90"/>
                <a:gd name="T83" fmla="*/ 1 h 142"/>
                <a:gd name="T84" fmla="*/ 1 w 90"/>
                <a:gd name="T85" fmla="*/ 1 h 142"/>
                <a:gd name="T86" fmla="*/ 1 w 90"/>
                <a:gd name="T87" fmla="*/ 1 h 142"/>
                <a:gd name="T88" fmla="*/ 1 w 90"/>
                <a:gd name="T89" fmla="*/ 1 h 142"/>
                <a:gd name="T90" fmla="*/ 1 w 90"/>
                <a:gd name="T91" fmla="*/ 0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0" h="142">
                  <a:moveTo>
                    <a:pt x="18" y="88"/>
                  </a:moveTo>
                  <a:lnTo>
                    <a:pt x="18" y="79"/>
                  </a:lnTo>
                  <a:lnTo>
                    <a:pt x="19" y="69"/>
                  </a:lnTo>
                  <a:lnTo>
                    <a:pt x="24" y="60"/>
                  </a:lnTo>
                  <a:lnTo>
                    <a:pt x="31" y="52"/>
                  </a:lnTo>
                  <a:lnTo>
                    <a:pt x="45" y="49"/>
                  </a:lnTo>
                  <a:lnTo>
                    <a:pt x="57" y="52"/>
                  </a:lnTo>
                  <a:lnTo>
                    <a:pt x="66" y="60"/>
                  </a:lnTo>
                  <a:lnTo>
                    <a:pt x="70" y="70"/>
                  </a:lnTo>
                  <a:lnTo>
                    <a:pt x="72" y="82"/>
                  </a:lnTo>
                  <a:lnTo>
                    <a:pt x="72" y="93"/>
                  </a:lnTo>
                  <a:lnTo>
                    <a:pt x="70" y="106"/>
                  </a:lnTo>
                  <a:lnTo>
                    <a:pt x="66" y="117"/>
                  </a:lnTo>
                  <a:lnTo>
                    <a:pt x="58" y="123"/>
                  </a:lnTo>
                  <a:lnTo>
                    <a:pt x="52" y="126"/>
                  </a:lnTo>
                  <a:lnTo>
                    <a:pt x="45" y="127"/>
                  </a:lnTo>
                  <a:lnTo>
                    <a:pt x="33" y="124"/>
                  </a:lnTo>
                  <a:lnTo>
                    <a:pt x="24" y="115"/>
                  </a:lnTo>
                  <a:lnTo>
                    <a:pt x="19" y="103"/>
                  </a:lnTo>
                  <a:lnTo>
                    <a:pt x="18" y="88"/>
                  </a:lnTo>
                  <a:close/>
                  <a:moveTo>
                    <a:pt x="90" y="0"/>
                  </a:moveTo>
                  <a:lnTo>
                    <a:pt x="72" y="0"/>
                  </a:lnTo>
                  <a:lnTo>
                    <a:pt x="72" y="52"/>
                  </a:lnTo>
                  <a:lnTo>
                    <a:pt x="69" y="46"/>
                  </a:lnTo>
                  <a:lnTo>
                    <a:pt x="63" y="42"/>
                  </a:lnTo>
                  <a:lnTo>
                    <a:pt x="54" y="36"/>
                  </a:lnTo>
                  <a:lnTo>
                    <a:pt x="42" y="34"/>
                  </a:lnTo>
                  <a:lnTo>
                    <a:pt x="27" y="37"/>
                  </a:lnTo>
                  <a:lnTo>
                    <a:pt x="15" y="45"/>
                  </a:lnTo>
                  <a:lnTo>
                    <a:pt x="7" y="55"/>
                  </a:lnTo>
                  <a:lnTo>
                    <a:pt x="1" y="69"/>
                  </a:lnTo>
                  <a:lnTo>
                    <a:pt x="0" y="85"/>
                  </a:lnTo>
                  <a:lnTo>
                    <a:pt x="1" y="97"/>
                  </a:lnTo>
                  <a:lnTo>
                    <a:pt x="4" y="111"/>
                  </a:lnTo>
                  <a:lnTo>
                    <a:pt x="9" y="123"/>
                  </a:lnTo>
                  <a:lnTo>
                    <a:pt x="18" y="132"/>
                  </a:lnTo>
                  <a:lnTo>
                    <a:pt x="28" y="139"/>
                  </a:lnTo>
                  <a:lnTo>
                    <a:pt x="45" y="142"/>
                  </a:lnTo>
                  <a:lnTo>
                    <a:pt x="54" y="141"/>
                  </a:lnTo>
                  <a:lnTo>
                    <a:pt x="64" y="135"/>
                  </a:lnTo>
                  <a:lnTo>
                    <a:pt x="73" y="124"/>
                  </a:lnTo>
                  <a:lnTo>
                    <a:pt x="73" y="139"/>
                  </a:lnTo>
                  <a:lnTo>
                    <a:pt x="90" y="139"/>
                  </a:lnTo>
                  <a:lnTo>
                    <a:pt x="90" y="0"/>
                  </a:lnTo>
                  <a:close/>
                </a:path>
              </a:pathLst>
            </a:custGeom>
            <a:solidFill>
              <a:srgbClr val="FFFFFF"/>
            </a:solidFill>
            <a:ln w="0">
              <a:solidFill>
                <a:srgbClr val="FFFFFF"/>
              </a:solidFill>
              <a:prstDash val="solid"/>
              <a:round/>
              <a:headEnd/>
              <a:tailEnd/>
            </a:ln>
          </p:spPr>
          <p:txBody>
            <a:bodyPr/>
            <a:lstStyle/>
            <a:p>
              <a:endParaRPr lang="en-US"/>
            </a:p>
          </p:txBody>
        </p:sp>
        <p:sp>
          <p:nvSpPr>
            <p:cNvPr id="46" name="Freeform 50"/>
            <p:cNvSpPr>
              <a:spLocks noEditPoints="1"/>
            </p:cNvSpPr>
            <p:nvPr/>
          </p:nvSpPr>
          <p:spPr bwMode="auto">
            <a:xfrm>
              <a:off x="2360" y="1327"/>
              <a:ext cx="73" cy="90"/>
            </a:xfrm>
            <a:custGeom>
              <a:avLst/>
              <a:gdLst>
                <a:gd name="T0" fmla="*/ 1 w 114"/>
                <a:gd name="T1" fmla="*/ 1 h 139"/>
                <a:gd name="T2" fmla="*/ 1 w 114"/>
                <a:gd name="T3" fmla="*/ 1 h 139"/>
                <a:gd name="T4" fmla="*/ 1 w 114"/>
                <a:gd name="T5" fmla="*/ 1 h 139"/>
                <a:gd name="T6" fmla="*/ 1 w 114"/>
                <a:gd name="T7" fmla="*/ 1 h 139"/>
                <a:gd name="T8" fmla="*/ 1 w 114"/>
                <a:gd name="T9" fmla="*/ 1 h 139"/>
                <a:gd name="T10" fmla="*/ 1 w 114"/>
                <a:gd name="T11" fmla="*/ 1 h 139"/>
                <a:gd name="T12" fmla="*/ 1 w 114"/>
                <a:gd name="T13" fmla="*/ 1 h 139"/>
                <a:gd name="T14" fmla="*/ 1 w 114"/>
                <a:gd name="T15" fmla="*/ 1 h 139"/>
                <a:gd name="T16" fmla="*/ 1 w 114"/>
                <a:gd name="T17" fmla="*/ 1 h 139"/>
                <a:gd name="T18" fmla="*/ 1 w 114"/>
                <a:gd name="T19" fmla="*/ 1 h 139"/>
                <a:gd name="T20" fmla="*/ 1 w 114"/>
                <a:gd name="T21" fmla="*/ 1 h 139"/>
                <a:gd name="T22" fmla="*/ 1 w 114"/>
                <a:gd name="T23" fmla="*/ 1 h 139"/>
                <a:gd name="T24" fmla="*/ 1 w 114"/>
                <a:gd name="T25" fmla="*/ 1 h 139"/>
                <a:gd name="T26" fmla="*/ 1 w 114"/>
                <a:gd name="T27" fmla="*/ 1 h 139"/>
                <a:gd name="T28" fmla="*/ 1 w 114"/>
                <a:gd name="T29" fmla="*/ 1 h 139"/>
                <a:gd name="T30" fmla="*/ 1 w 114"/>
                <a:gd name="T31" fmla="*/ 1 h 139"/>
                <a:gd name="T32" fmla="*/ 1 w 114"/>
                <a:gd name="T33" fmla="*/ 1 h 139"/>
                <a:gd name="T34" fmla="*/ 1 w 114"/>
                <a:gd name="T35" fmla="*/ 1 h 139"/>
                <a:gd name="T36" fmla="*/ 1 w 114"/>
                <a:gd name="T37" fmla="*/ 1 h 139"/>
                <a:gd name="T38" fmla="*/ 1 w 114"/>
                <a:gd name="T39" fmla="*/ 1 h 139"/>
                <a:gd name="T40" fmla="*/ 1 w 114"/>
                <a:gd name="T41" fmla="*/ 1 h 139"/>
                <a:gd name="T42" fmla="*/ 1 w 114"/>
                <a:gd name="T43" fmla="*/ 1 h 139"/>
                <a:gd name="T44" fmla="*/ 1 w 114"/>
                <a:gd name="T45" fmla="*/ 1 h 139"/>
                <a:gd name="T46" fmla="*/ 1 w 114"/>
                <a:gd name="T47" fmla="*/ 1 h 139"/>
                <a:gd name="T48" fmla="*/ 1 w 114"/>
                <a:gd name="T49" fmla="*/ 1 h 139"/>
                <a:gd name="T50" fmla="*/ 1 w 114"/>
                <a:gd name="T51" fmla="*/ 1 h 139"/>
                <a:gd name="T52" fmla="*/ 1 w 114"/>
                <a:gd name="T53" fmla="*/ 1 h 139"/>
                <a:gd name="T54" fmla="*/ 1 w 114"/>
                <a:gd name="T55" fmla="*/ 1 h 139"/>
                <a:gd name="T56" fmla="*/ 1 w 114"/>
                <a:gd name="T57" fmla="*/ 1 h 139"/>
                <a:gd name="T58" fmla="*/ 1 w 114"/>
                <a:gd name="T59" fmla="*/ 1 h 139"/>
                <a:gd name="T60" fmla="*/ 1 w 114"/>
                <a:gd name="T61" fmla="*/ 1 h 139"/>
                <a:gd name="T62" fmla="*/ 1 w 114"/>
                <a:gd name="T63" fmla="*/ 1 h 139"/>
                <a:gd name="T64" fmla="*/ 1 w 114"/>
                <a:gd name="T65" fmla="*/ 1 h 139"/>
                <a:gd name="T66" fmla="*/ 1 w 114"/>
                <a:gd name="T67" fmla="*/ 1 h 139"/>
                <a:gd name="T68" fmla="*/ 1 w 114"/>
                <a:gd name="T69" fmla="*/ 1 h 139"/>
                <a:gd name="T70" fmla="*/ 1 w 114"/>
                <a:gd name="T71" fmla="*/ 1 h 139"/>
                <a:gd name="T72" fmla="*/ 1 w 114"/>
                <a:gd name="T73" fmla="*/ 1 h 139"/>
                <a:gd name="T74" fmla="*/ 1 w 114"/>
                <a:gd name="T75" fmla="*/ 1 h 139"/>
                <a:gd name="T76" fmla="*/ 1 w 114"/>
                <a:gd name="T77" fmla="*/ 1 h 139"/>
                <a:gd name="T78" fmla="*/ 1 w 114"/>
                <a:gd name="T79" fmla="*/ 1 h 139"/>
                <a:gd name="T80" fmla="*/ 1 w 114"/>
                <a:gd name="T81" fmla="*/ 1 h 139"/>
                <a:gd name="T82" fmla="*/ 1 w 114"/>
                <a:gd name="T83" fmla="*/ 1 h 139"/>
                <a:gd name="T84" fmla="*/ 1 w 114"/>
                <a:gd name="T85" fmla="*/ 0 h 139"/>
                <a:gd name="T86" fmla="*/ 0 w 114"/>
                <a:gd name="T87" fmla="*/ 0 h 139"/>
                <a:gd name="T88" fmla="*/ 0 w 114"/>
                <a:gd name="T89" fmla="*/ 1 h 139"/>
                <a:gd name="T90" fmla="*/ 1 w 114"/>
                <a:gd name="T91" fmla="*/ 1 h 139"/>
                <a:gd name="T92" fmla="*/ 1 w 114"/>
                <a:gd name="T93" fmla="*/ 1 h 1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4" h="139">
                  <a:moveTo>
                    <a:pt x="18" y="16"/>
                  </a:moveTo>
                  <a:lnTo>
                    <a:pt x="64" y="16"/>
                  </a:lnTo>
                  <a:lnTo>
                    <a:pt x="70" y="16"/>
                  </a:lnTo>
                  <a:lnTo>
                    <a:pt x="78" y="18"/>
                  </a:lnTo>
                  <a:lnTo>
                    <a:pt x="84" y="22"/>
                  </a:lnTo>
                  <a:lnTo>
                    <a:pt x="88" y="28"/>
                  </a:lnTo>
                  <a:lnTo>
                    <a:pt x="90" y="39"/>
                  </a:lnTo>
                  <a:lnTo>
                    <a:pt x="87" y="51"/>
                  </a:lnTo>
                  <a:lnTo>
                    <a:pt x="81" y="58"/>
                  </a:lnTo>
                  <a:lnTo>
                    <a:pt x="72" y="63"/>
                  </a:lnTo>
                  <a:lnTo>
                    <a:pt x="61" y="63"/>
                  </a:lnTo>
                  <a:lnTo>
                    <a:pt x="18" y="63"/>
                  </a:lnTo>
                  <a:lnTo>
                    <a:pt x="18" y="16"/>
                  </a:lnTo>
                  <a:close/>
                  <a:moveTo>
                    <a:pt x="18" y="79"/>
                  </a:moveTo>
                  <a:lnTo>
                    <a:pt x="63" y="79"/>
                  </a:lnTo>
                  <a:lnTo>
                    <a:pt x="75" y="81"/>
                  </a:lnTo>
                  <a:lnTo>
                    <a:pt x="82" y="85"/>
                  </a:lnTo>
                  <a:lnTo>
                    <a:pt x="85" y="90"/>
                  </a:lnTo>
                  <a:lnTo>
                    <a:pt x="88" y="97"/>
                  </a:lnTo>
                  <a:lnTo>
                    <a:pt x="88" y="103"/>
                  </a:lnTo>
                  <a:lnTo>
                    <a:pt x="88" y="114"/>
                  </a:lnTo>
                  <a:lnTo>
                    <a:pt x="90" y="127"/>
                  </a:lnTo>
                  <a:lnTo>
                    <a:pt x="91" y="139"/>
                  </a:lnTo>
                  <a:lnTo>
                    <a:pt x="114" y="139"/>
                  </a:lnTo>
                  <a:lnTo>
                    <a:pt x="114" y="136"/>
                  </a:lnTo>
                  <a:lnTo>
                    <a:pt x="111" y="133"/>
                  </a:lnTo>
                  <a:lnTo>
                    <a:pt x="109" y="130"/>
                  </a:lnTo>
                  <a:lnTo>
                    <a:pt x="108" y="127"/>
                  </a:lnTo>
                  <a:lnTo>
                    <a:pt x="108" y="121"/>
                  </a:lnTo>
                  <a:lnTo>
                    <a:pt x="106" y="97"/>
                  </a:lnTo>
                  <a:lnTo>
                    <a:pt x="105" y="85"/>
                  </a:lnTo>
                  <a:lnTo>
                    <a:pt x="100" y="78"/>
                  </a:lnTo>
                  <a:lnTo>
                    <a:pt x="96" y="73"/>
                  </a:lnTo>
                  <a:lnTo>
                    <a:pt x="90" y="70"/>
                  </a:lnTo>
                  <a:lnTo>
                    <a:pt x="96" y="66"/>
                  </a:lnTo>
                  <a:lnTo>
                    <a:pt x="103" y="60"/>
                  </a:lnTo>
                  <a:lnTo>
                    <a:pt x="108" y="51"/>
                  </a:lnTo>
                  <a:lnTo>
                    <a:pt x="109" y="37"/>
                  </a:lnTo>
                  <a:lnTo>
                    <a:pt x="106" y="22"/>
                  </a:lnTo>
                  <a:lnTo>
                    <a:pt x="100" y="12"/>
                  </a:lnTo>
                  <a:lnTo>
                    <a:pt x="90" y="4"/>
                  </a:lnTo>
                  <a:lnTo>
                    <a:pt x="76" y="1"/>
                  </a:lnTo>
                  <a:lnTo>
                    <a:pt x="63" y="0"/>
                  </a:lnTo>
                  <a:lnTo>
                    <a:pt x="0" y="0"/>
                  </a:lnTo>
                  <a:lnTo>
                    <a:pt x="0" y="139"/>
                  </a:lnTo>
                  <a:lnTo>
                    <a:pt x="18" y="139"/>
                  </a:lnTo>
                  <a:lnTo>
                    <a:pt x="18" y="79"/>
                  </a:lnTo>
                  <a:close/>
                </a:path>
              </a:pathLst>
            </a:custGeom>
            <a:solidFill>
              <a:srgbClr val="FFFFFF"/>
            </a:solidFill>
            <a:ln w="0">
              <a:solidFill>
                <a:srgbClr val="FFFFFF"/>
              </a:solidFill>
              <a:prstDash val="solid"/>
              <a:round/>
              <a:headEnd/>
              <a:tailEnd/>
            </a:ln>
          </p:spPr>
          <p:txBody>
            <a:bodyPr/>
            <a:lstStyle/>
            <a:p>
              <a:endParaRPr lang="en-US"/>
            </a:p>
          </p:txBody>
        </p:sp>
        <p:sp>
          <p:nvSpPr>
            <p:cNvPr id="47" name="Freeform 51"/>
            <p:cNvSpPr>
              <a:spLocks noEditPoints="1"/>
            </p:cNvSpPr>
            <p:nvPr/>
          </p:nvSpPr>
          <p:spPr bwMode="auto">
            <a:xfrm>
              <a:off x="2445" y="1349"/>
              <a:ext cx="60" cy="70"/>
            </a:xfrm>
            <a:custGeom>
              <a:avLst/>
              <a:gdLst>
                <a:gd name="T0" fmla="*/ 1 w 93"/>
                <a:gd name="T1" fmla="*/ 1 h 108"/>
                <a:gd name="T2" fmla="*/ 1 w 93"/>
                <a:gd name="T3" fmla="*/ 1 h 108"/>
                <a:gd name="T4" fmla="*/ 1 w 93"/>
                <a:gd name="T5" fmla="*/ 1 h 108"/>
                <a:gd name="T6" fmla="*/ 1 w 93"/>
                <a:gd name="T7" fmla="*/ 1 h 108"/>
                <a:gd name="T8" fmla="*/ 1 w 93"/>
                <a:gd name="T9" fmla="*/ 1 h 108"/>
                <a:gd name="T10" fmla="*/ 1 w 93"/>
                <a:gd name="T11" fmla="*/ 1 h 108"/>
                <a:gd name="T12" fmla="*/ 1 w 93"/>
                <a:gd name="T13" fmla="*/ 1 h 108"/>
                <a:gd name="T14" fmla="*/ 1 w 93"/>
                <a:gd name="T15" fmla="*/ 1 h 108"/>
                <a:gd name="T16" fmla="*/ 1 w 93"/>
                <a:gd name="T17" fmla="*/ 1 h 108"/>
                <a:gd name="T18" fmla="*/ 1 w 93"/>
                <a:gd name="T19" fmla="*/ 1 h 108"/>
                <a:gd name="T20" fmla="*/ 1 w 93"/>
                <a:gd name="T21" fmla="*/ 1 h 108"/>
                <a:gd name="T22" fmla="*/ 1 w 93"/>
                <a:gd name="T23" fmla="*/ 1 h 108"/>
                <a:gd name="T24" fmla="*/ 1 w 93"/>
                <a:gd name="T25" fmla="*/ 1 h 108"/>
                <a:gd name="T26" fmla="*/ 1 w 93"/>
                <a:gd name="T27" fmla="*/ 1 h 108"/>
                <a:gd name="T28" fmla="*/ 1 w 93"/>
                <a:gd name="T29" fmla="*/ 1 h 108"/>
                <a:gd name="T30" fmla="*/ 1 w 93"/>
                <a:gd name="T31" fmla="*/ 1 h 108"/>
                <a:gd name="T32" fmla="*/ 1 w 93"/>
                <a:gd name="T33" fmla="*/ 1 h 108"/>
                <a:gd name="T34" fmla="*/ 1 w 93"/>
                <a:gd name="T35" fmla="*/ 1 h 108"/>
                <a:gd name="T36" fmla="*/ 1 w 93"/>
                <a:gd name="T37" fmla="*/ 1 h 108"/>
                <a:gd name="T38" fmla="*/ 1 w 93"/>
                <a:gd name="T39" fmla="*/ 1 h 108"/>
                <a:gd name="T40" fmla="*/ 1 w 93"/>
                <a:gd name="T41" fmla="*/ 1 h 108"/>
                <a:gd name="T42" fmla="*/ 1 w 93"/>
                <a:gd name="T43" fmla="*/ 1 h 108"/>
                <a:gd name="T44" fmla="*/ 1 w 93"/>
                <a:gd name="T45" fmla="*/ 1 h 108"/>
                <a:gd name="T46" fmla="*/ 1 w 93"/>
                <a:gd name="T47" fmla="*/ 0 h 108"/>
                <a:gd name="T48" fmla="*/ 1 w 93"/>
                <a:gd name="T49" fmla="*/ 1 h 108"/>
                <a:gd name="T50" fmla="*/ 1 w 93"/>
                <a:gd name="T51" fmla="*/ 1 h 108"/>
                <a:gd name="T52" fmla="*/ 1 w 93"/>
                <a:gd name="T53" fmla="*/ 1 h 108"/>
                <a:gd name="T54" fmla="*/ 1 w 93"/>
                <a:gd name="T55" fmla="*/ 1 h 108"/>
                <a:gd name="T56" fmla="*/ 0 w 93"/>
                <a:gd name="T57" fmla="*/ 1 h 108"/>
                <a:gd name="T58" fmla="*/ 1 w 93"/>
                <a:gd name="T59" fmla="*/ 1 h 108"/>
                <a:gd name="T60" fmla="*/ 1 w 93"/>
                <a:gd name="T61" fmla="*/ 1 h 108"/>
                <a:gd name="T62" fmla="*/ 1 w 93"/>
                <a:gd name="T63" fmla="*/ 1 h 108"/>
                <a:gd name="T64" fmla="*/ 1 w 93"/>
                <a:gd name="T65" fmla="*/ 1 h 108"/>
                <a:gd name="T66" fmla="*/ 1 w 93"/>
                <a:gd name="T67" fmla="*/ 1 h 108"/>
                <a:gd name="T68" fmla="*/ 1 w 93"/>
                <a:gd name="T69" fmla="*/ 1 h 108"/>
                <a:gd name="T70" fmla="*/ 1 w 93"/>
                <a:gd name="T71" fmla="*/ 1 h 108"/>
                <a:gd name="T72" fmla="*/ 1 w 93"/>
                <a:gd name="T73" fmla="*/ 1 h 108"/>
                <a:gd name="T74" fmla="*/ 1 w 93"/>
                <a:gd name="T75" fmla="*/ 1 h 108"/>
                <a:gd name="T76" fmla="*/ 1 w 93"/>
                <a:gd name="T77" fmla="*/ 1 h 108"/>
                <a:gd name="T78" fmla="*/ 1 w 93"/>
                <a:gd name="T79" fmla="*/ 1 h 108"/>
                <a:gd name="T80" fmla="*/ 1 w 93"/>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3" h="108">
                  <a:moveTo>
                    <a:pt x="18" y="47"/>
                  </a:moveTo>
                  <a:lnTo>
                    <a:pt x="23" y="32"/>
                  </a:lnTo>
                  <a:lnTo>
                    <a:pt x="32" y="20"/>
                  </a:lnTo>
                  <a:lnTo>
                    <a:pt x="47" y="15"/>
                  </a:lnTo>
                  <a:lnTo>
                    <a:pt x="60" y="18"/>
                  </a:lnTo>
                  <a:lnTo>
                    <a:pt x="68" y="26"/>
                  </a:lnTo>
                  <a:lnTo>
                    <a:pt x="72" y="35"/>
                  </a:lnTo>
                  <a:lnTo>
                    <a:pt x="75" y="47"/>
                  </a:lnTo>
                  <a:lnTo>
                    <a:pt x="18" y="47"/>
                  </a:lnTo>
                  <a:close/>
                  <a:moveTo>
                    <a:pt x="74" y="72"/>
                  </a:moveTo>
                  <a:lnTo>
                    <a:pt x="72" y="80"/>
                  </a:lnTo>
                  <a:lnTo>
                    <a:pt x="66" y="86"/>
                  </a:lnTo>
                  <a:lnTo>
                    <a:pt x="59" y="90"/>
                  </a:lnTo>
                  <a:lnTo>
                    <a:pt x="48" y="93"/>
                  </a:lnTo>
                  <a:lnTo>
                    <a:pt x="35" y="90"/>
                  </a:lnTo>
                  <a:lnTo>
                    <a:pt x="26" y="84"/>
                  </a:lnTo>
                  <a:lnTo>
                    <a:pt x="20" y="74"/>
                  </a:lnTo>
                  <a:lnTo>
                    <a:pt x="18" y="60"/>
                  </a:lnTo>
                  <a:lnTo>
                    <a:pt x="93" y="60"/>
                  </a:lnTo>
                  <a:lnTo>
                    <a:pt x="90" y="39"/>
                  </a:lnTo>
                  <a:lnTo>
                    <a:pt x="86" y="23"/>
                  </a:lnTo>
                  <a:lnTo>
                    <a:pt x="77" y="11"/>
                  </a:lnTo>
                  <a:lnTo>
                    <a:pt x="65" y="3"/>
                  </a:lnTo>
                  <a:lnTo>
                    <a:pt x="48" y="0"/>
                  </a:lnTo>
                  <a:lnTo>
                    <a:pt x="32" y="3"/>
                  </a:lnTo>
                  <a:lnTo>
                    <a:pt x="17" y="11"/>
                  </a:lnTo>
                  <a:lnTo>
                    <a:pt x="8" y="24"/>
                  </a:lnTo>
                  <a:lnTo>
                    <a:pt x="2" y="39"/>
                  </a:lnTo>
                  <a:lnTo>
                    <a:pt x="0" y="57"/>
                  </a:lnTo>
                  <a:lnTo>
                    <a:pt x="2" y="74"/>
                  </a:lnTo>
                  <a:lnTo>
                    <a:pt x="8" y="87"/>
                  </a:lnTo>
                  <a:lnTo>
                    <a:pt x="17" y="98"/>
                  </a:lnTo>
                  <a:lnTo>
                    <a:pt x="30" y="105"/>
                  </a:lnTo>
                  <a:lnTo>
                    <a:pt x="45" y="108"/>
                  </a:lnTo>
                  <a:lnTo>
                    <a:pt x="59" y="107"/>
                  </a:lnTo>
                  <a:lnTo>
                    <a:pt x="68" y="104"/>
                  </a:lnTo>
                  <a:lnTo>
                    <a:pt x="74" y="101"/>
                  </a:lnTo>
                  <a:lnTo>
                    <a:pt x="83" y="90"/>
                  </a:lnTo>
                  <a:lnTo>
                    <a:pt x="89" y="80"/>
                  </a:lnTo>
                  <a:lnTo>
                    <a:pt x="92" y="72"/>
                  </a:lnTo>
                  <a:lnTo>
                    <a:pt x="74" y="72"/>
                  </a:lnTo>
                  <a:close/>
                </a:path>
              </a:pathLst>
            </a:custGeom>
            <a:solidFill>
              <a:srgbClr val="FFFFFF"/>
            </a:solidFill>
            <a:ln w="0">
              <a:solidFill>
                <a:srgbClr val="FFFFFF"/>
              </a:solidFill>
              <a:prstDash val="solid"/>
              <a:round/>
              <a:headEnd/>
              <a:tailEnd/>
            </a:ln>
          </p:spPr>
          <p:txBody>
            <a:bodyPr/>
            <a:lstStyle/>
            <a:p>
              <a:endParaRPr lang="en-US"/>
            </a:p>
          </p:txBody>
        </p:sp>
        <p:sp>
          <p:nvSpPr>
            <p:cNvPr id="48" name="Freeform 52"/>
            <p:cNvSpPr>
              <a:spLocks noEditPoints="1"/>
            </p:cNvSpPr>
            <p:nvPr/>
          </p:nvSpPr>
          <p:spPr bwMode="auto">
            <a:xfrm>
              <a:off x="2516" y="1327"/>
              <a:ext cx="58" cy="92"/>
            </a:xfrm>
            <a:custGeom>
              <a:avLst/>
              <a:gdLst>
                <a:gd name="T0" fmla="*/ 1 w 90"/>
                <a:gd name="T1" fmla="*/ 1 h 142"/>
                <a:gd name="T2" fmla="*/ 1 w 90"/>
                <a:gd name="T3" fmla="*/ 1 h 142"/>
                <a:gd name="T4" fmla="*/ 1 w 90"/>
                <a:gd name="T5" fmla="*/ 1 h 142"/>
                <a:gd name="T6" fmla="*/ 1 w 90"/>
                <a:gd name="T7" fmla="*/ 1 h 142"/>
                <a:gd name="T8" fmla="*/ 1 w 90"/>
                <a:gd name="T9" fmla="*/ 1 h 142"/>
                <a:gd name="T10" fmla="*/ 1 w 90"/>
                <a:gd name="T11" fmla="*/ 1 h 142"/>
                <a:gd name="T12" fmla="*/ 1 w 90"/>
                <a:gd name="T13" fmla="*/ 1 h 142"/>
                <a:gd name="T14" fmla="*/ 1 w 90"/>
                <a:gd name="T15" fmla="*/ 1 h 142"/>
                <a:gd name="T16" fmla="*/ 1 w 90"/>
                <a:gd name="T17" fmla="*/ 1 h 142"/>
                <a:gd name="T18" fmla="*/ 1 w 90"/>
                <a:gd name="T19" fmla="*/ 1 h 142"/>
                <a:gd name="T20" fmla="*/ 1 w 90"/>
                <a:gd name="T21" fmla="*/ 1 h 142"/>
                <a:gd name="T22" fmla="*/ 1 w 90"/>
                <a:gd name="T23" fmla="*/ 1 h 142"/>
                <a:gd name="T24" fmla="*/ 1 w 90"/>
                <a:gd name="T25" fmla="*/ 1 h 142"/>
                <a:gd name="T26" fmla="*/ 1 w 90"/>
                <a:gd name="T27" fmla="*/ 1 h 142"/>
                <a:gd name="T28" fmla="*/ 1 w 90"/>
                <a:gd name="T29" fmla="*/ 1 h 142"/>
                <a:gd name="T30" fmla="*/ 1 w 90"/>
                <a:gd name="T31" fmla="*/ 1 h 142"/>
                <a:gd name="T32" fmla="*/ 1 w 90"/>
                <a:gd name="T33" fmla="*/ 1 h 142"/>
                <a:gd name="T34" fmla="*/ 1 w 90"/>
                <a:gd name="T35" fmla="*/ 1 h 142"/>
                <a:gd name="T36" fmla="*/ 1 w 90"/>
                <a:gd name="T37" fmla="*/ 1 h 142"/>
                <a:gd name="T38" fmla="*/ 1 w 90"/>
                <a:gd name="T39" fmla="*/ 1 h 142"/>
                <a:gd name="T40" fmla="*/ 1 w 90"/>
                <a:gd name="T41" fmla="*/ 0 h 142"/>
                <a:gd name="T42" fmla="*/ 1 w 90"/>
                <a:gd name="T43" fmla="*/ 0 h 142"/>
                <a:gd name="T44" fmla="*/ 1 w 90"/>
                <a:gd name="T45" fmla="*/ 1 h 142"/>
                <a:gd name="T46" fmla="*/ 1 w 90"/>
                <a:gd name="T47" fmla="*/ 1 h 142"/>
                <a:gd name="T48" fmla="*/ 1 w 90"/>
                <a:gd name="T49" fmla="*/ 1 h 142"/>
                <a:gd name="T50" fmla="*/ 1 w 90"/>
                <a:gd name="T51" fmla="*/ 1 h 142"/>
                <a:gd name="T52" fmla="*/ 1 w 90"/>
                <a:gd name="T53" fmla="*/ 1 h 142"/>
                <a:gd name="T54" fmla="*/ 1 w 90"/>
                <a:gd name="T55" fmla="*/ 1 h 142"/>
                <a:gd name="T56" fmla="*/ 1 w 90"/>
                <a:gd name="T57" fmla="*/ 1 h 142"/>
                <a:gd name="T58" fmla="*/ 1 w 90"/>
                <a:gd name="T59" fmla="*/ 1 h 142"/>
                <a:gd name="T60" fmla="*/ 1 w 90"/>
                <a:gd name="T61" fmla="*/ 1 h 142"/>
                <a:gd name="T62" fmla="*/ 1 w 90"/>
                <a:gd name="T63" fmla="*/ 1 h 142"/>
                <a:gd name="T64" fmla="*/ 0 w 90"/>
                <a:gd name="T65" fmla="*/ 1 h 142"/>
                <a:gd name="T66" fmla="*/ 0 w 90"/>
                <a:gd name="T67" fmla="*/ 1 h 142"/>
                <a:gd name="T68" fmla="*/ 1 w 90"/>
                <a:gd name="T69" fmla="*/ 1 h 142"/>
                <a:gd name="T70" fmla="*/ 1 w 90"/>
                <a:gd name="T71" fmla="*/ 1 h 142"/>
                <a:gd name="T72" fmla="*/ 1 w 90"/>
                <a:gd name="T73" fmla="*/ 1 h 142"/>
                <a:gd name="T74" fmla="*/ 1 w 90"/>
                <a:gd name="T75" fmla="*/ 1 h 142"/>
                <a:gd name="T76" fmla="*/ 1 w 90"/>
                <a:gd name="T77" fmla="*/ 1 h 142"/>
                <a:gd name="T78" fmla="*/ 1 w 90"/>
                <a:gd name="T79" fmla="*/ 1 h 142"/>
                <a:gd name="T80" fmla="*/ 1 w 90"/>
                <a:gd name="T81" fmla="*/ 1 h 142"/>
                <a:gd name="T82" fmla="*/ 1 w 90"/>
                <a:gd name="T83" fmla="*/ 1 h 142"/>
                <a:gd name="T84" fmla="*/ 1 w 90"/>
                <a:gd name="T85" fmla="*/ 1 h 142"/>
                <a:gd name="T86" fmla="*/ 1 w 90"/>
                <a:gd name="T87" fmla="*/ 1 h 142"/>
                <a:gd name="T88" fmla="*/ 1 w 90"/>
                <a:gd name="T89" fmla="*/ 1 h 142"/>
                <a:gd name="T90" fmla="*/ 1 w 90"/>
                <a:gd name="T91" fmla="*/ 0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0" h="142">
                  <a:moveTo>
                    <a:pt x="18" y="88"/>
                  </a:moveTo>
                  <a:lnTo>
                    <a:pt x="18" y="79"/>
                  </a:lnTo>
                  <a:lnTo>
                    <a:pt x="20" y="69"/>
                  </a:lnTo>
                  <a:lnTo>
                    <a:pt x="24" y="60"/>
                  </a:lnTo>
                  <a:lnTo>
                    <a:pt x="32" y="52"/>
                  </a:lnTo>
                  <a:lnTo>
                    <a:pt x="45" y="49"/>
                  </a:lnTo>
                  <a:lnTo>
                    <a:pt x="57" y="52"/>
                  </a:lnTo>
                  <a:lnTo>
                    <a:pt x="65" y="60"/>
                  </a:lnTo>
                  <a:lnTo>
                    <a:pt x="69" y="70"/>
                  </a:lnTo>
                  <a:lnTo>
                    <a:pt x="72" y="82"/>
                  </a:lnTo>
                  <a:lnTo>
                    <a:pt x="72" y="93"/>
                  </a:lnTo>
                  <a:lnTo>
                    <a:pt x="71" y="106"/>
                  </a:lnTo>
                  <a:lnTo>
                    <a:pt x="66" y="117"/>
                  </a:lnTo>
                  <a:lnTo>
                    <a:pt x="59" y="123"/>
                  </a:lnTo>
                  <a:lnTo>
                    <a:pt x="51" y="126"/>
                  </a:lnTo>
                  <a:lnTo>
                    <a:pt x="45" y="127"/>
                  </a:lnTo>
                  <a:lnTo>
                    <a:pt x="33" y="124"/>
                  </a:lnTo>
                  <a:lnTo>
                    <a:pt x="24" y="115"/>
                  </a:lnTo>
                  <a:lnTo>
                    <a:pt x="20" y="103"/>
                  </a:lnTo>
                  <a:lnTo>
                    <a:pt x="18" y="88"/>
                  </a:lnTo>
                  <a:close/>
                  <a:moveTo>
                    <a:pt x="90" y="0"/>
                  </a:moveTo>
                  <a:lnTo>
                    <a:pt x="72" y="0"/>
                  </a:lnTo>
                  <a:lnTo>
                    <a:pt x="72" y="52"/>
                  </a:lnTo>
                  <a:lnTo>
                    <a:pt x="68" y="46"/>
                  </a:lnTo>
                  <a:lnTo>
                    <a:pt x="63" y="42"/>
                  </a:lnTo>
                  <a:lnTo>
                    <a:pt x="54" y="36"/>
                  </a:lnTo>
                  <a:lnTo>
                    <a:pt x="42" y="34"/>
                  </a:lnTo>
                  <a:lnTo>
                    <a:pt x="27" y="37"/>
                  </a:lnTo>
                  <a:lnTo>
                    <a:pt x="15" y="45"/>
                  </a:lnTo>
                  <a:lnTo>
                    <a:pt x="8" y="55"/>
                  </a:lnTo>
                  <a:lnTo>
                    <a:pt x="2" y="69"/>
                  </a:lnTo>
                  <a:lnTo>
                    <a:pt x="0" y="85"/>
                  </a:lnTo>
                  <a:lnTo>
                    <a:pt x="0" y="97"/>
                  </a:lnTo>
                  <a:lnTo>
                    <a:pt x="3" y="111"/>
                  </a:lnTo>
                  <a:lnTo>
                    <a:pt x="9" y="123"/>
                  </a:lnTo>
                  <a:lnTo>
                    <a:pt x="18" y="132"/>
                  </a:lnTo>
                  <a:lnTo>
                    <a:pt x="29" y="139"/>
                  </a:lnTo>
                  <a:lnTo>
                    <a:pt x="44" y="142"/>
                  </a:lnTo>
                  <a:lnTo>
                    <a:pt x="54" y="141"/>
                  </a:lnTo>
                  <a:lnTo>
                    <a:pt x="65" y="135"/>
                  </a:lnTo>
                  <a:lnTo>
                    <a:pt x="74" y="124"/>
                  </a:lnTo>
                  <a:lnTo>
                    <a:pt x="74" y="139"/>
                  </a:lnTo>
                  <a:lnTo>
                    <a:pt x="90" y="139"/>
                  </a:lnTo>
                  <a:lnTo>
                    <a:pt x="90" y="0"/>
                  </a:lnTo>
                  <a:close/>
                </a:path>
              </a:pathLst>
            </a:custGeom>
            <a:solidFill>
              <a:srgbClr val="FFFFFF"/>
            </a:solidFill>
            <a:ln w="0">
              <a:solidFill>
                <a:srgbClr val="FFFFFF"/>
              </a:solidFill>
              <a:prstDash val="solid"/>
              <a:round/>
              <a:headEnd/>
              <a:tailEnd/>
            </a:ln>
          </p:spPr>
          <p:txBody>
            <a:bodyPr/>
            <a:lstStyle/>
            <a:p>
              <a:endParaRPr lang="en-US"/>
            </a:p>
          </p:txBody>
        </p:sp>
        <p:sp>
          <p:nvSpPr>
            <p:cNvPr id="49" name="Freeform 53"/>
            <p:cNvSpPr>
              <a:spLocks/>
            </p:cNvSpPr>
            <p:nvPr/>
          </p:nvSpPr>
          <p:spPr bwMode="auto">
            <a:xfrm>
              <a:off x="2626" y="1325"/>
              <a:ext cx="79" cy="94"/>
            </a:xfrm>
            <a:custGeom>
              <a:avLst/>
              <a:gdLst>
                <a:gd name="T0" fmla="*/ 1 w 123"/>
                <a:gd name="T1" fmla="*/ 1 h 145"/>
                <a:gd name="T2" fmla="*/ 1 w 123"/>
                <a:gd name="T3" fmla="*/ 1 h 145"/>
                <a:gd name="T4" fmla="*/ 1 w 123"/>
                <a:gd name="T5" fmla="*/ 1 h 145"/>
                <a:gd name="T6" fmla="*/ 1 w 123"/>
                <a:gd name="T7" fmla="*/ 1 h 145"/>
                <a:gd name="T8" fmla="*/ 1 w 123"/>
                <a:gd name="T9" fmla="*/ 1 h 145"/>
                <a:gd name="T10" fmla="*/ 1 w 123"/>
                <a:gd name="T11" fmla="*/ 1 h 145"/>
                <a:gd name="T12" fmla="*/ 1 w 123"/>
                <a:gd name="T13" fmla="*/ 1 h 145"/>
                <a:gd name="T14" fmla="*/ 1 w 123"/>
                <a:gd name="T15" fmla="*/ 1 h 145"/>
                <a:gd name="T16" fmla="*/ 1 w 123"/>
                <a:gd name="T17" fmla="*/ 1 h 145"/>
                <a:gd name="T18" fmla="*/ 1 w 123"/>
                <a:gd name="T19" fmla="*/ 1 h 145"/>
                <a:gd name="T20" fmla="*/ 1 w 123"/>
                <a:gd name="T21" fmla="*/ 1 h 145"/>
                <a:gd name="T22" fmla="*/ 1 w 123"/>
                <a:gd name="T23" fmla="*/ 1 h 145"/>
                <a:gd name="T24" fmla="*/ 1 w 123"/>
                <a:gd name="T25" fmla="*/ 1 h 145"/>
                <a:gd name="T26" fmla="*/ 1 w 123"/>
                <a:gd name="T27" fmla="*/ 1 h 145"/>
                <a:gd name="T28" fmla="*/ 1 w 123"/>
                <a:gd name="T29" fmla="*/ 1 h 145"/>
                <a:gd name="T30" fmla="*/ 1 w 123"/>
                <a:gd name="T31" fmla="*/ 1 h 145"/>
                <a:gd name="T32" fmla="*/ 1 w 123"/>
                <a:gd name="T33" fmla="*/ 1 h 145"/>
                <a:gd name="T34" fmla="*/ 1 w 123"/>
                <a:gd name="T35" fmla="*/ 1 h 145"/>
                <a:gd name="T36" fmla="*/ 1 w 123"/>
                <a:gd name="T37" fmla="*/ 1 h 145"/>
                <a:gd name="T38" fmla="*/ 1 w 123"/>
                <a:gd name="T39" fmla="*/ 1 h 145"/>
                <a:gd name="T40" fmla="*/ 1 w 123"/>
                <a:gd name="T41" fmla="*/ 1 h 145"/>
                <a:gd name="T42" fmla="*/ 1 w 123"/>
                <a:gd name="T43" fmla="*/ 1 h 145"/>
                <a:gd name="T44" fmla="*/ 1 w 123"/>
                <a:gd name="T45" fmla="*/ 1 h 145"/>
                <a:gd name="T46" fmla="*/ 1 w 123"/>
                <a:gd name="T47" fmla="*/ 1 h 145"/>
                <a:gd name="T48" fmla="*/ 1 w 123"/>
                <a:gd name="T49" fmla="*/ 1 h 145"/>
                <a:gd name="T50" fmla="*/ 1 w 123"/>
                <a:gd name="T51" fmla="*/ 1 h 145"/>
                <a:gd name="T52" fmla="*/ 1 w 123"/>
                <a:gd name="T53" fmla="*/ 1 h 145"/>
                <a:gd name="T54" fmla="*/ 1 w 123"/>
                <a:gd name="T55" fmla="*/ 1 h 145"/>
                <a:gd name="T56" fmla="*/ 1 w 123"/>
                <a:gd name="T57" fmla="*/ 1 h 145"/>
                <a:gd name="T58" fmla="*/ 1 w 123"/>
                <a:gd name="T59" fmla="*/ 1 h 145"/>
                <a:gd name="T60" fmla="*/ 1 w 123"/>
                <a:gd name="T61" fmla="*/ 1 h 145"/>
                <a:gd name="T62" fmla="*/ 1 w 123"/>
                <a:gd name="T63" fmla="*/ 1 h 145"/>
                <a:gd name="T64" fmla="*/ 1 w 123"/>
                <a:gd name="T65" fmla="*/ 1 h 145"/>
                <a:gd name="T66" fmla="*/ 1 w 123"/>
                <a:gd name="T67" fmla="*/ 1 h 145"/>
                <a:gd name="T68" fmla="*/ 0 w 123"/>
                <a:gd name="T69" fmla="*/ 1 h 145"/>
                <a:gd name="T70" fmla="*/ 1 w 123"/>
                <a:gd name="T71" fmla="*/ 1 h 145"/>
                <a:gd name="T72" fmla="*/ 1 w 123"/>
                <a:gd name="T73" fmla="*/ 1 h 145"/>
                <a:gd name="T74" fmla="*/ 1 w 123"/>
                <a:gd name="T75" fmla="*/ 1 h 145"/>
                <a:gd name="T76" fmla="*/ 1 w 123"/>
                <a:gd name="T77" fmla="*/ 1 h 145"/>
                <a:gd name="T78" fmla="*/ 1 w 123"/>
                <a:gd name="T79" fmla="*/ 0 h 145"/>
                <a:gd name="T80" fmla="*/ 1 w 123"/>
                <a:gd name="T81" fmla="*/ 1 h 145"/>
                <a:gd name="T82" fmla="*/ 1 w 123"/>
                <a:gd name="T83" fmla="*/ 1 h 145"/>
                <a:gd name="T84" fmla="*/ 1 w 123"/>
                <a:gd name="T85" fmla="*/ 1 h 145"/>
                <a:gd name="T86" fmla="*/ 1 w 123"/>
                <a:gd name="T87" fmla="*/ 1 h 145"/>
                <a:gd name="T88" fmla="*/ 1 w 123"/>
                <a:gd name="T89" fmla="*/ 1 h 145"/>
                <a:gd name="T90" fmla="*/ 1 w 123"/>
                <a:gd name="T91" fmla="*/ 1 h 1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3" h="145">
                  <a:moveTo>
                    <a:pt x="104" y="45"/>
                  </a:moveTo>
                  <a:lnTo>
                    <a:pt x="99" y="33"/>
                  </a:lnTo>
                  <a:lnTo>
                    <a:pt x="92" y="24"/>
                  </a:lnTo>
                  <a:lnTo>
                    <a:pt x="83" y="19"/>
                  </a:lnTo>
                  <a:lnTo>
                    <a:pt x="74" y="16"/>
                  </a:lnTo>
                  <a:lnTo>
                    <a:pt x="65" y="16"/>
                  </a:lnTo>
                  <a:lnTo>
                    <a:pt x="50" y="18"/>
                  </a:lnTo>
                  <a:lnTo>
                    <a:pt x="38" y="25"/>
                  </a:lnTo>
                  <a:lnTo>
                    <a:pt x="27" y="36"/>
                  </a:lnTo>
                  <a:lnTo>
                    <a:pt x="21" y="51"/>
                  </a:lnTo>
                  <a:lnTo>
                    <a:pt x="20" y="70"/>
                  </a:lnTo>
                  <a:lnTo>
                    <a:pt x="21" y="90"/>
                  </a:lnTo>
                  <a:lnTo>
                    <a:pt x="26" y="105"/>
                  </a:lnTo>
                  <a:lnTo>
                    <a:pt x="35" y="118"/>
                  </a:lnTo>
                  <a:lnTo>
                    <a:pt x="47" y="126"/>
                  </a:lnTo>
                  <a:lnTo>
                    <a:pt x="65" y="129"/>
                  </a:lnTo>
                  <a:lnTo>
                    <a:pt x="74" y="127"/>
                  </a:lnTo>
                  <a:lnTo>
                    <a:pt x="83" y="124"/>
                  </a:lnTo>
                  <a:lnTo>
                    <a:pt x="92" y="118"/>
                  </a:lnTo>
                  <a:lnTo>
                    <a:pt x="99" y="108"/>
                  </a:lnTo>
                  <a:lnTo>
                    <a:pt x="105" y="91"/>
                  </a:lnTo>
                  <a:lnTo>
                    <a:pt x="123" y="91"/>
                  </a:lnTo>
                  <a:lnTo>
                    <a:pt x="117" y="111"/>
                  </a:lnTo>
                  <a:lnTo>
                    <a:pt x="110" y="124"/>
                  </a:lnTo>
                  <a:lnTo>
                    <a:pt x="99" y="135"/>
                  </a:lnTo>
                  <a:lnTo>
                    <a:pt x="89" y="141"/>
                  </a:lnTo>
                  <a:lnTo>
                    <a:pt x="78" y="144"/>
                  </a:lnTo>
                  <a:lnTo>
                    <a:pt x="69" y="145"/>
                  </a:lnTo>
                  <a:lnTo>
                    <a:pt x="62" y="145"/>
                  </a:lnTo>
                  <a:lnTo>
                    <a:pt x="47" y="144"/>
                  </a:lnTo>
                  <a:lnTo>
                    <a:pt x="32" y="138"/>
                  </a:lnTo>
                  <a:lnTo>
                    <a:pt x="20" y="129"/>
                  </a:lnTo>
                  <a:lnTo>
                    <a:pt x="9" y="114"/>
                  </a:lnTo>
                  <a:lnTo>
                    <a:pt x="2" y="96"/>
                  </a:lnTo>
                  <a:lnTo>
                    <a:pt x="0" y="72"/>
                  </a:lnTo>
                  <a:lnTo>
                    <a:pt x="3" y="48"/>
                  </a:lnTo>
                  <a:lnTo>
                    <a:pt x="11" y="28"/>
                  </a:lnTo>
                  <a:lnTo>
                    <a:pt x="24" y="12"/>
                  </a:lnTo>
                  <a:lnTo>
                    <a:pt x="42" y="3"/>
                  </a:lnTo>
                  <a:lnTo>
                    <a:pt x="65" y="0"/>
                  </a:lnTo>
                  <a:lnTo>
                    <a:pt x="84" y="1"/>
                  </a:lnTo>
                  <a:lnTo>
                    <a:pt x="99" y="9"/>
                  </a:lnTo>
                  <a:lnTo>
                    <a:pt x="111" y="19"/>
                  </a:lnTo>
                  <a:lnTo>
                    <a:pt x="119" y="31"/>
                  </a:lnTo>
                  <a:lnTo>
                    <a:pt x="122" y="45"/>
                  </a:lnTo>
                  <a:lnTo>
                    <a:pt x="104" y="45"/>
                  </a:lnTo>
                  <a:close/>
                </a:path>
              </a:pathLst>
            </a:custGeom>
            <a:solidFill>
              <a:srgbClr val="FFFFFF"/>
            </a:solidFill>
            <a:ln w="0">
              <a:solidFill>
                <a:srgbClr val="FFFFFF"/>
              </a:solidFill>
              <a:prstDash val="solid"/>
              <a:round/>
              <a:headEnd/>
              <a:tailEnd/>
            </a:ln>
          </p:spPr>
          <p:txBody>
            <a:bodyPr/>
            <a:lstStyle/>
            <a:p>
              <a:endParaRPr lang="en-US"/>
            </a:p>
          </p:txBody>
        </p:sp>
        <p:sp>
          <p:nvSpPr>
            <p:cNvPr id="50" name="Freeform 54"/>
            <p:cNvSpPr>
              <a:spLocks/>
            </p:cNvSpPr>
            <p:nvPr/>
          </p:nvSpPr>
          <p:spPr bwMode="auto">
            <a:xfrm>
              <a:off x="2723" y="1349"/>
              <a:ext cx="32" cy="68"/>
            </a:xfrm>
            <a:custGeom>
              <a:avLst/>
              <a:gdLst>
                <a:gd name="T0" fmla="*/ 1 w 50"/>
                <a:gd name="T1" fmla="*/ 1 h 105"/>
                <a:gd name="T2" fmla="*/ 0 w 50"/>
                <a:gd name="T3" fmla="*/ 1 h 105"/>
                <a:gd name="T4" fmla="*/ 0 w 50"/>
                <a:gd name="T5" fmla="*/ 1 h 105"/>
                <a:gd name="T6" fmla="*/ 1 w 50"/>
                <a:gd name="T7" fmla="*/ 1 h 105"/>
                <a:gd name="T8" fmla="*/ 1 w 50"/>
                <a:gd name="T9" fmla="*/ 1 h 105"/>
                <a:gd name="T10" fmla="*/ 1 w 50"/>
                <a:gd name="T11" fmla="*/ 1 h 105"/>
                <a:gd name="T12" fmla="*/ 1 w 50"/>
                <a:gd name="T13" fmla="*/ 1 h 105"/>
                <a:gd name="T14" fmla="*/ 1 w 50"/>
                <a:gd name="T15" fmla="*/ 1 h 105"/>
                <a:gd name="T16" fmla="*/ 1 w 50"/>
                <a:gd name="T17" fmla="*/ 0 h 105"/>
                <a:gd name="T18" fmla="*/ 1 w 50"/>
                <a:gd name="T19" fmla="*/ 0 h 105"/>
                <a:gd name="T20" fmla="*/ 1 w 50"/>
                <a:gd name="T21" fmla="*/ 1 h 105"/>
                <a:gd name="T22" fmla="*/ 1 w 50"/>
                <a:gd name="T23" fmla="*/ 1 h 105"/>
                <a:gd name="T24" fmla="*/ 1 w 50"/>
                <a:gd name="T25" fmla="*/ 1 h 105"/>
                <a:gd name="T26" fmla="*/ 1 w 50"/>
                <a:gd name="T27" fmla="*/ 1 h 105"/>
                <a:gd name="T28" fmla="*/ 1 w 50"/>
                <a:gd name="T29" fmla="*/ 1 h 105"/>
                <a:gd name="T30" fmla="*/ 1 w 50"/>
                <a:gd name="T31" fmla="*/ 1 h 105"/>
                <a:gd name="T32" fmla="*/ 1 w 50"/>
                <a:gd name="T33" fmla="*/ 1 h 105"/>
                <a:gd name="T34" fmla="*/ 1 w 50"/>
                <a:gd name="T35" fmla="*/ 1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105">
                  <a:moveTo>
                    <a:pt x="17" y="105"/>
                  </a:moveTo>
                  <a:lnTo>
                    <a:pt x="0" y="105"/>
                  </a:lnTo>
                  <a:lnTo>
                    <a:pt x="0" y="3"/>
                  </a:lnTo>
                  <a:lnTo>
                    <a:pt x="15" y="3"/>
                  </a:lnTo>
                  <a:lnTo>
                    <a:pt x="15" y="20"/>
                  </a:lnTo>
                  <a:lnTo>
                    <a:pt x="17" y="20"/>
                  </a:lnTo>
                  <a:lnTo>
                    <a:pt x="24" y="9"/>
                  </a:lnTo>
                  <a:lnTo>
                    <a:pt x="33" y="3"/>
                  </a:lnTo>
                  <a:lnTo>
                    <a:pt x="45" y="0"/>
                  </a:lnTo>
                  <a:lnTo>
                    <a:pt x="47" y="0"/>
                  </a:lnTo>
                  <a:lnTo>
                    <a:pt x="50" y="2"/>
                  </a:lnTo>
                  <a:lnTo>
                    <a:pt x="50" y="18"/>
                  </a:lnTo>
                  <a:lnTo>
                    <a:pt x="42" y="18"/>
                  </a:lnTo>
                  <a:lnTo>
                    <a:pt x="32" y="21"/>
                  </a:lnTo>
                  <a:lnTo>
                    <a:pt x="24" y="27"/>
                  </a:lnTo>
                  <a:lnTo>
                    <a:pt x="18" y="35"/>
                  </a:lnTo>
                  <a:lnTo>
                    <a:pt x="17" y="45"/>
                  </a:lnTo>
                  <a:lnTo>
                    <a:pt x="17" y="105"/>
                  </a:lnTo>
                  <a:close/>
                </a:path>
              </a:pathLst>
            </a:custGeom>
            <a:solidFill>
              <a:srgbClr val="FFFFFF"/>
            </a:solidFill>
            <a:ln w="0">
              <a:solidFill>
                <a:srgbClr val="FFFFFF"/>
              </a:solidFill>
              <a:prstDash val="solid"/>
              <a:round/>
              <a:headEnd/>
              <a:tailEnd/>
            </a:ln>
          </p:spPr>
          <p:txBody>
            <a:bodyPr/>
            <a:lstStyle/>
            <a:p>
              <a:endParaRPr lang="en-US"/>
            </a:p>
          </p:txBody>
        </p:sp>
        <p:sp>
          <p:nvSpPr>
            <p:cNvPr id="51" name="Freeform 55"/>
            <p:cNvSpPr>
              <a:spLocks noEditPoints="1"/>
            </p:cNvSpPr>
            <p:nvPr/>
          </p:nvSpPr>
          <p:spPr bwMode="auto">
            <a:xfrm>
              <a:off x="2761" y="1349"/>
              <a:ext cx="60" cy="70"/>
            </a:xfrm>
            <a:custGeom>
              <a:avLst/>
              <a:gdLst>
                <a:gd name="T0" fmla="*/ 1 w 93"/>
                <a:gd name="T1" fmla="*/ 1 h 108"/>
                <a:gd name="T2" fmla="*/ 1 w 93"/>
                <a:gd name="T3" fmla="*/ 1 h 108"/>
                <a:gd name="T4" fmla="*/ 1 w 93"/>
                <a:gd name="T5" fmla="*/ 1 h 108"/>
                <a:gd name="T6" fmla="*/ 1 w 93"/>
                <a:gd name="T7" fmla="*/ 1 h 108"/>
                <a:gd name="T8" fmla="*/ 1 w 93"/>
                <a:gd name="T9" fmla="*/ 1 h 108"/>
                <a:gd name="T10" fmla="*/ 1 w 93"/>
                <a:gd name="T11" fmla="*/ 1 h 108"/>
                <a:gd name="T12" fmla="*/ 1 w 93"/>
                <a:gd name="T13" fmla="*/ 1 h 108"/>
                <a:gd name="T14" fmla="*/ 1 w 93"/>
                <a:gd name="T15" fmla="*/ 1 h 108"/>
                <a:gd name="T16" fmla="*/ 1 w 93"/>
                <a:gd name="T17" fmla="*/ 1 h 108"/>
                <a:gd name="T18" fmla="*/ 1 w 93"/>
                <a:gd name="T19" fmla="*/ 1 h 108"/>
                <a:gd name="T20" fmla="*/ 1 w 93"/>
                <a:gd name="T21" fmla="*/ 1 h 108"/>
                <a:gd name="T22" fmla="*/ 1 w 93"/>
                <a:gd name="T23" fmla="*/ 1 h 108"/>
                <a:gd name="T24" fmla="*/ 1 w 93"/>
                <a:gd name="T25" fmla="*/ 1 h 108"/>
                <a:gd name="T26" fmla="*/ 1 w 93"/>
                <a:gd name="T27" fmla="*/ 1 h 108"/>
                <a:gd name="T28" fmla="*/ 1 w 93"/>
                <a:gd name="T29" fmla="*/ 1 h 108"/>
                <a:gd name="T30" fmla="*/ 1 w 93"/>
                <a:gd name="T31" fmla="*/ 1 h 108"/>
                <a:gd name="T32" fmla="*/ 1 w 93"/>
                <a:gd name="T33" fmla="*/ 1 h 108"/>
                <a:gd name="T34" fmla="*/ 1 w 93"/>
                <a:gd name="T35" fmla="*/ 1 h 108"/>
                <a:gd name="T36" fmla="*/ 1 w 93"/>
                <a:gd name="T37" fmla="*/ 1 h 108"/>
                <a:gd name="T38" fmla="*/ 1 w 93"/>
                <a:gd name="T39" fmla="*/ 1 h 108"/>
                <a:gd name="T40" fmla="*/ 1 w 93"/>
                <a:gd name="T41" fmla="*/ 1 h 108"/>
                <a:gd name="T42" fmla="*/ 1 w 93"/>
                <a:gd name="T43" fmla="*/ 1 h 108"/>
                <a:gd name="T44" fmla="*/ 1 w 93"/>
                <a:gd name="T45" fmla="*/ 1 h 108"/>
                <a:gd name="T46" fmla="*/ 1 w 93"/>
                <a:gd name="T47" fmla="*/ 0 h 108"/>
                <a:gd name="T48" fmla="*/ 1 w 93"/>
                <a:gd name="T49" fmla="*/ 1 h 108"/>
                <a:gd name="T50" fmla="*/ 1 w 93"/>
                <a:gd name="T51" fmla="*/ 1 h 108"/>
                <a:gd name="T52" fmla="*/ 1 w 93"/>
                <a:gd name="T53" fmla="*/ 1 h 108"/>
                <a:gd name="T54" fmla="*/ 1 w 93"/>
                <a:gd name="T55" fmla="*/ 1 h 108"/>
                <a:gd name="T56" fmla="*/ 0 w 93"/>
                <a:gd name="T57" fmla="*/ 1 h 108"/>
                <a:gd name="T58" fmla="*/ 1 w 93"/>
                <a:gd name="T59" fmla="*/ 1 h 108"/>
                <a:gd name="T60" fmla="*/ 1 w 93"/>
                <a:gd name="T61" fmla="*/ 1 h 108"/>
                <a:gd name="T62" fmla="*/ 1 w 93"/>
                <a:gd name="T63" fmla="*/ 1 h 108"/>
                <a:gd name="T64" fmla="*/ 1 w 93"/>
                <a:gd name="T65" fmla="*/ 1 h 108"/>
                <a:gd name="T66" fmla="*/ 1 w 93"/>
                <a:gd name="T67" fmla="*/ 1 h 108"/>
                <a:gd name="T68" fmla="*/ 1 w 93"/>
                <a:gd name="T69" fmla="*/ 1 h 108"/>
                <a:gd name="T70" fmla="*/ 1 w 93"/>
                <a:gd name="T71" fmla="*/ 1 h 108"/>
                <a:gd name="T72" fmla="*/ 1 w 93"/>
                <a:gd name="T73" fmla="*/ 1 h 108"/>
                <a:gd name="T74" fmla="*/ 1 w 93"/>
                <a:gd name="T75" fmla="*/ 1 h 108"/>
                <a:gd name="T76" fmla="*/ 1 w 93"/>
                <a:gd name="T77" fmla="*/ 1 h 108"/>
                <a:gd name="T78" fmla="*/ 1 w 93"/>
                <a:gd name="T79" fmla="*/ 1 h 108"/>
                <a:gd name="T80" fmla="*/ 1 w 93"/>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3" h="108">
                  <a:moveTo>
                    <a:pt x="20" y="47"/>
                  </a:moveTo>
                  <a:lnTo>
                    <a:pt x="23" y="32"/>
                  </a:lnTo>
                  <a:lnTo>
                    <a:pt x="33" y="20"/>
                  </a:lnTo>
                  <a:lnTo>
                    <a:pt x="47" y="15"/>
                  </a:lnTo>
                  <a:lnTo>
                    <a:pt x="60" y="18"/>
                  </a:lnTo>
                  <a:lnTo>
                    <a:pt x="69" y="26"/>
                  </a:lnTo>
                  <a:lnTo>
                    <a:pt x="74" y="35"/>
                  </a:lnTo>
                  <a:lnTo>
                    <a:pt x="75" y="47"/>
                  </a:lnTo>
                  <a:lnTo>
                    <a:pt x="20" y="47"/>
                  </a:lnTo>
                  <a:close/>
                  <a:moveTo>
                    <a:pt x="75" y="72"/>
                  </a:moveTo>
                  <a:lnTo>
                    <a:pt x="72" y="80"/>
                  </a:lnTo>
                  <a:lnTo>
                    <a:pt x="68" y="86"/>
                  </a:lnTo>
                  <a:lnTo>
                    <a:pt x="59" y="90"/>
                  </a:lnTo>
                  <a:lnTo>
                    <a:pt x="48" y="93"/>
                  </a:lnTo>
                  <a:lnTo>
                    <a:pt x="36" y="90"/>
                  </a:lnTo>
                  <a:lnTo>
                    <a:pt x="27" y="84"/>
                  </a:lnTo>
                  <a:lnTo>
                    <a:pt x="21" y="74"/>
                  </a:lnTo>
                  <a:lnTo>
                    <a:pt x="20" y="60"/>
                  </a:lnTo>
                  <a:lnTo>
                    <a:pt x="93" y="60"/>
                  </a:lnTo>
                  <a:lnTo>
                    <a:pt x="92" y="39"/>
                  </a:lnTo>
                  <a:lnTo>
                    <a:pt x="86" y="23"/>
                  </a:lnTo>
                  <a:lnTo>
                    <a:pt x="77" y="11"/>
                  </a:lnTo>
                  <a:lnTo>
                    <a:pt x="65" y="3"/>
                  </a:lnTo>
                  <a:lnTo>
                    <a:pt x="50" y="0"/>
                  </a:lnTo>
                  <a:lnTo>
                    <a:pt x="32" y="3"/>
                  </a:lnTo>
                  <a:lnTo>
                    <a:pt x="18" y="11"/>
                  </a:lnTo>
                  <a:lnTo>
                    <a:pt x="8" y="24"/>
                  </a:lnTo>
                  <a:lnTo>
                    <a:pt x="3" y="39"/>
                  </a:lnTo>
                  <a:lnTo>
                    <a:pt x="0" y="57"/>
                  </a:lnTo>
                  <a:lnTo>
                    <a:pt x="3" y="74"/>
                  </a:lnTo>
                  <a:lnTo>
                    <a:pt x="9" y="87"/>
                  </a:lnTo>
                  <a:lnTo>
                    <a:pt x="18" y="98"/>
                  </a:lnTo>
                  <a:lnTo>
                    <a:pt x="30" y="105"/>
                  </a:lnTo>
                  <a:lnTo>
                    <a:pt x="47" y="108"/>
                  </a:lnTo>
                  <a:lnTo>
                    <a:pt x="60" y="107"/>
                  </a:lnTo>
                  <a:lnTo>
                    <a:pt x="68" y="104"/>
                  </a:lnTo>
                  <a:lnTo>
                    <a:pt x="74" y="101"/>
                  </a:lnTo>
                  <a:lnTo>
                    <a:pt x="84" y="90"/>
                  </a:lnTo>
                  <a:lnTo>
                    <a:pt x="90" y="80"/>
                  </a:lnTo>
                  <a:lnTo>
                    <a:pt x="92" y="72"/>
                  </a:lnTo>
                  <a:lnTo>
                    <a:pt x="75" y="72"/>
                  </a:lnTo>
                  <a:close/>
                </a:path>
              </a:pathLst>
            </a:custGeom>
            <a:solidFill>
              <a:srgbClr val="FFFFFF"/>
            </a:solidFill>
            <a:ln w="0">
              <a:solidFill>
                <a:srgbClr val="FFFFFF"/>
              </a:solidFill>
              <a:prstDash val="solid"/>
              <a:round/>
              <a:headEnd/>
              <a:tailEnd/>
            </a:ln>
          </p:spPr>
          <p:txBody>
            <a:bodyPr/>
            <a:lstStyle/>
            <a:p>
              <a:endParaRPr lang="en-US"/>
            </a:p>
          </p:txBody>
        </p:sp>
        <p:sp>
          <p:nvSpPr>
            <p:cNvPr id="52" name="Freeform 56"/>
            <p:cNvSpPr>
              <a:spLocks/>
            </p:cNvSpPr>
            <p:nvPr/>
          </p:nvSpPr>
          <p:spPr bwMode="auto">
            <a:xfrm>
              <a:off x="2832" y="1349"/>
              <a:ext cx="54" cy="70"/>
            </a:xfrm>
            <a:custGeom>
              <a:avLst/>
              <a:gdLst>
                <a:gd name="T0" fmla="*/ 1 w 83"/>
                <a:gd name="T1" fmla="*/ 1 h 108"/>
                <a:gd name="T2" fmla="*/ 1 w 83"/>
                <a:gd name="T3" fmla="*/ 1 h 108"/>
                <a:gd name="T4" fmla="*/ 1 w 83"/>
                <a:gd name="T5" fmla="*/ 1 h 108"/>
                <a:gd name="T6" fmla="*/ 1 w 83"/>
                <a:gd name="T7" fmla="*/ 1 h 108"/>
                <a:gd name="T8" fmla="*/ 1 w 83"/>
                <a:gd name="T9" fmla="*/ 1 h 108"/>
                <a:gd name="T10" fmla="*/ 1 w 83"/>
                <a:gd name="T11" fmla="*/ 1 h 108"/>
                <a:gd name="T12" fmla="*/ 1 w 83"/>
                <a:gd name="T13" fmla="*/ 1 h 108"/>
                <a:gd name="T14" fmla="*/ 1 w 83"/>
                <a:gd name="T15" fmla="*/ 1 h 108"/>
                <a:gd name="T16" fmla="*/ 1 w 83"/>
                <a:gd name="T17" fmla="*/ 1 h 108"/>
                <a:gd name="T18" fmla="*/ 1 w 83"/>
                <a:gd name="T19" fmla="*/ 1 h 108"/>
                <a:gd name="T20" fmla="*/ 1 w 83"/>
                <a:gd name="T21" fmla="*/ 1 h 108"/>
                <a:gd name="T22" fmla="*/ 1 w 83"/>
                <a:gd name="T23" fmla="*/ 1 h 108"/>
                <a:gd name="T24" fmla="*/ 1 w 83"/>
                <a:gd name="T25" fmla="*/ 1 h 108"/>
                <a:gd name="T26" fmla="*/ 1 w 83"/>
                <a:gd name="T27" fmla="*/ 1 h 108"/>
                <a:gd name="T28" fmla="*/ 1 w 83"/>
                <a:gd name="T29" fmla="*/ 1 h 108"/>
                <a:gd name="T30" fmla="*/ 0 w 83"/>
                <a:gd name="T31" fmla="*/ 1 h 108"/>
                <a:gd name="T32" fmla="*/ 1 w 83"/>
                <a:gd name="T33" fmla="*/ 1 h 108"/>
                <a:gd name="T34" fmla="*/ 1 w 83"/>
                <a:gd name="T35" fmla="*/ 1 h 108"/>
                <a:gd name="T36" fmla="*/ 1 w 83"/>
                <a:gd name="T37" fmla="*/ 1 h 108"/>
                <a:gd name="T38" fmla="*/ 1 w 83"/>
                <a:gd name="T39" fmla="*/ 1 h 108"/>
                <a:gd name="T40" fmla="*/ 1 w 83"/>
                <a:gd name="T41" fmla="*/ 1 h 108"/>
                <a:gd name="T42" fmla="*/ 1 w 83"/>
                <a:gd name="T43" fmla="*/ 1 h 108"/>
                <a:gd name="T44" fmla="*/ 1 w 83"/>
                <a:gd name="T45" fmla="*/ 1 h 108"/>
                <a:gd name="T46" fmla="*/ 1 w 83"/>
                <a:gd name="T47" fmla="*/ 1 h 108"/>
                <a:gd name="T48" fmla="*/ 1 w 83"/>
                <a:gd name="T49" fmla="*/ 1 h 108"/>
                <a:gd name="T50" fmla="*/ 1 w 83"/>
                <a:gd name="T51" fmla="*/ 1 h 108"/>
                <a:gd name="T52" fmla="*/ 1 w 83"/>
                <a:gd name="T53" fmla="*/ 1 h 108"/>
                <a:gd name="T54" fmla="*/ 1 w 83"/>
                <a:gd name="T55" fmla="*/ 1 h 108"/>
                <a:gd name="T56" fmla="*/ 1 w 83"/>
                <a:gd name="T57" fmla="*/ 1 h 108"/>
                <a:gd name="T58" fmla="*/ 1 w 83"/>
                <a:gd name="T59" fmla="*/ 1 h 108"/>
                <a:gd name="T60" fmla="*/ 1 w 83"/>
                <a:gd name="T61" fmla="*/ 1 h 108"/>
                <a:gd name="T62" fmla="*/ 1 w 83"/>
                <a:gd name="T63" fmla="*/ 1 h 1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3" h="108">
                  <a:moveTo>
                    <a:pt x="63" y="32"/>
                  </a:moveTo>
                  <a:lnTo>
                    <a:pt x="63" y="27"/>
                  </a:lnTo>
                  <a:lnTo>
                    <a:pt x="60" y="21"/>
                  </a:lnTo>
                  <a:lnTo>
                    <a:pt x="53" y="17"/>
                  </a:lnTo>
                  <a:lnTo>
                    <a:pt x="39" y="15"/>
                  </a:lnTo>
                  <a:lnTo>
                    <a:pt x="38" y="15"/>
                  </a:lnTo>
                  <a:lnTo>
                    <a:pt x="35" y="15"/>
                  </a:lnTo>
                  <a:lnTo>
                    <a:pt x="32" y="17"/>
                  </a:lnTo>
                  <a:lnTo>
                    <a:pt x="27" y="18"/>
                  </a:lnTo>
                  <a:lnTo>
                    <a:pt x="24" y="20"/>
                  </a:lnTo>
                  <a:lnTo>
                    <a:pt x="23" y="23"/>
                  </a:lnTo>
                  <a:lnTo>
                    <a:pt x="20" y="26"/>
                  </a:lnTo>
                  <a:lnTo>
                    <a:pt x="20" y="30"/>
                  </a:lnTo>
                  <a:lnTo>
                    <a:pt x="20" y="33"/>
                  </a:lnTo>
                  <a:lnTo>
                    <a:pt x="23" y="38"/>
                  </a:lnTo>
                  <a:lnTo>
                    <a:pt x="26" y="39"/>
                  </a:lnTo>
                  <a:lnTo>
                    <a:pt x="32" y="41"/>
                  </a:lnTo>
                  <a:lnTo>
                    <a:pt x="38" y="44"/>
                  </a:lnTo>
                  <a:lnTo>
                    <a:pt x="56" y="47"/>
                  </a:lnTo>
                  <a:lnTo>
                    <a:pt x="72" y="54"/>
                  </a:lnTo>
                  <a:lnTo>
                    <a:pt x="81" y="62"/>
                  </a:lnTo>
                  <a:lnTo>
                    <a:pt x="83" y="74"/>
                  </a:lnTo>
                  <a:lnTo>
                    <a:pt x="80" y="89"/>
                  </a:lnTo>
                  <a:lnTo>
                    <a:pt x="72" y="99"/>
                  </a:lnTo>
                  <a:lnTo>
                    <a:pt x="59" y="105"/>
                  </a:lnTo>
                  <a:lnTo>
                    <a:pt x="44" y="108"/>
                  </a:lnTo>
                  <a:lnTo>
                    <a:pt x="26" y="105"/>
                  </a:lnTo>
                  <a:lnTo>
                    <a:pt x="14" y="101"/>
                  </a:lnTo>
                  <a:lnTo>
                    <a:pt x="6" y="95"/>
                  </a:lnTo>
                  <a:lnTo>
                    <a:pt x="3" y="87"/>
                  </a:lnTo>
                  <a:lnTo>
                    <a:pt x="0" y="80"/>
                  </a:lnTo>
                  <a:lnTo>
                    <a:pt x="0" y="72"/>
                  </a:lnTo>
                  <a:lnTo>
                    <a:pt x="17" y="72"/>
                  </a:lnTo>
                  <a:lnTo>
                    <a:pt x="17" y="77"/>
                  </a:lnTo>
                  <a:lnTo>
                    <a:pt x="20" y="83"/>
                  </a:lnTo>
                  <a:lnTo>
                    <a:pt x="24" y="87"/>
                  </a:lnTo>
                  <a:lnTo>
                    <a:pt x="32" y="92"/>
                  </a:lnTo>
                  <a:lnTo>
                    <a:pt x="44" y="93"/>
                  </a:lnTo>
                  <a:lnTo>
                    <a:pt x="50" y="93"/>
                  </a:lnTo>
                  <a:lnTo>
                    <a:pt x="54" y="92"/>
                  </a:lnTo>
                  <a:lnTo>
                    <a:pt x="59" y="89"/>
                  </a:lnTo>
                  <a:lnTo>
                    <a:pt x="63" y="86"/>
                  </a:lnTo>
                  <a:lnTo>
                    <a:pt x="66" y="81"/>
                  </a:lnTo>
                  <a:lnTo>
                    <a:pt x="66" y="77"/>
                  </a:lnTo>
                  <a:lnTo>
                    <a:pt x="66" y="72"/>
                  </a:lnTo>
                  <a:lnTo>
                    <a:pt x="63" y="69"/>
                  </a:lnTo>
                  <a:lnTo>
                    <a:pt x="60" y="66"/>
                  </a:lnTo>
                  <a:lnTo>
                    <a:pt x="54" y="65"/>
                  </a:lnTo>
                  <a:lnTo>
                    <a:pt x="47" y="62"/>
                  </a:lnTo>
                  <a:lnTo>
                    <a:pt x="27" y="57"/>
                  </a:lnTo>
                  <a:lnTo>
                    <a:pt x="14" y="53"/>
                  </a:lnTo>
                  <a:lnTo>
                    <a:pt x="6" y="45"/>
                  </a:lnTo>
                  <a:lnTo>
                    <a:pt x="3" y="33"/>
                  </a:lnTo>
                  <a:lnTo>
                    <a:pt x="6" y="18"/>
                  </a:lnTo>
                  <a:lnTo>
                    <a:pt x="15" y="8"/>
                  </a:lnTo>
                  <a:lnTo>
                    <a:pt x="27" y="3"/>
                  </a:lnTo>
                  <a:lnTo>
                    <a:pt x="41" y="0"/>
                  </a:lnTo>
                  <a:lnTo>
                    <a:pt x="57" y="3"/>
                  </a:lnTo>
                  <a:lnTo>
                    <a:pt x="68" y="8"/>
                  </a:lnTo>
                  <a:lnTo>
                    <a:pt x="74" y="15"/>
                  </a:lnTo>
                  <a:lnTo>
                    <a:pt x="78" y="21"/>
                  </a:lnTo>
                  <a:lnTo>
                    <a:pt x="80" y="29"/>
                  </a:lnTo>
                  <a:lnTo>
                    <a:pt x="80" y="32"/>
                  </a:lnTo>
                  <a:lnTo>
                    <a:pt x="63" y="32"/>
                  </a:lnTo>
                  <a:close/>
                </a:path>
              </a:pathLst>
            </a:custGeom>
            <a:solidFill>
              <a:srgbClr val="FFFFFF"/>
            </a:solidFill>
            <a:ln w="0">
              <a:solidFill>
                <a:srgbClr val="FFFFFF"/>
              </a:solidFill>
              <a:prstDash val="solid"/>
              <a:round/>
              <a:headEnd/>
              <a:tailEnd/>
            </a:ln>
          </p:spPr>
          <p:txBody>
            <a:bodyPr/>
            <a:lstStyle/>
            <a:p>
              <a:endParaRPr lang="en-US"/>
            </a:p>
          </p:txBody>
        </p:sp>
        <p:sp>
          <p:nvSpPr>
            <p:cNvPr id="53" name="Freeform 57"/>
            <p:cNvSpPr>
              <a:spLocks/>
            </p:cNvSpPr>
            <p:nvPr/>
          </p:nvSpPr>
          <p:spPr bwMode="auto">
            <a:xfrm>
              <a:off x="2897" y="1349"/>
              <a:ext cx="55" cy="70"/>
            </a:xfrm>
            <a:custGeom>
              <a:avLst/>
              <a:gdLst>
                <a:gd name="T0" fmla="*/ 1 w 85"/>
                <a:gd name="T1" fmla="*/ 1 h 108"/>
                <a:gd name="T2" fmla="*/ 1 w 85"/>
                <a:gd name="T3" fmla="*/ 1 h 108"/>
                <a:gd name="T4" fmla="*/ 1 w 85"/>
                <a:gd name="T5" fmla="*/ 1 h 108"/>
                <a:gd name="T6" fmla="*/ 1 w 85"/>
                <a:gd name="T7" fmla="*/ 1 h 108"/>
                <a:gd name="T8" fmla="*/ 1 w 85"/>
                <a:gd name="T9" fmla="*/ 1 h 108"/>
                <a:gd name="T10" fmla="*/ 1 w 85"/>
                <a:gd name="T11" fmla="*/ 1 h 108"/>
                <a:gd name="T12" fmla="*/ 1 w 85"/>
                <a:gd name="T13" fmla="*/ 1 h 108"/>
                <a:gd name="T14" fmla="*/ 1 w 85"/>
                <a:gd name="T15" fmla="*/ 1 h 108"/>
                <a:gd name="T16" fmla="*/ 1 w 85"/>
                <a:gd name="T17" fmla="*/ 1 h 108"/>
                <a:gd name="T18" fmla="*/ 1 w 85"/>
                <a:gd name="T19" fmla="*/ 1 h 108"/>
                <a:gd name="T20" fmla="*/ 1 w 85"/>
                <a:gd name="T21" fmla="*/ 1 h 108"/>
                <a:gd name="T22" fmla="*/ 1 w 85"/>
                <a:gd name="T23" fmla="*/ 1 h 108"/>
                <a:gd name="T24" fmla="*/ 1 w 85"/>
                <a:gd name="T25" fmla="*/ 1 h 108"/>
                <a:gd name="T26" fmla="*/ 1 w 85"/>
                <a:gd name="T27" fmla="*/ 1 h 108"/>
                <a:gd name="T28" fmla="*/ 1 w 85"/>
                <a:gd name="T29" fmla="*/ 1 h 108"/>
                <a:gd name="T30" fmla="*/ 1 w 85"/>
                <a:gd name="T31" fmla="*/ 1 h 108"/>
                <a:gd name="T32" fmla="*/ 1 w 85"/>
                <a:gd name="T33" fmla="*/ 1 h 108"/>
                <a:gd name="T34" fmla="*/ 1 w 85"/>
                <a:gd name="T35" fmla="*/ 1 h 108"/>
                <a:gd name="T36" fmla="*/ 1 w 85"/>
                <a:gd name="T37" fmla="*/ 1 h 108"/>
                <a:gd name="T38" fmla="*/ 1 w 85"/>
                <a:gd name="T39" fmla="*/ 1 h 108"/>
                <a:gd name="T40" fmla="*/ 1 w 85"/>
                <a:gd name="T41" fmla="*/ 1 h 108"/>
                <a:gd name="T42" fmla="*/ 1 w 85"/>
                <a:gd name="T43" fmla="*/ 1 h 108"/>
                <a:gd name="T44" fmla="*/ 1 w 85"/>
                <a:gd name="T45" fmla="*/ 1 h 108"/>
                <a:gd name="T46" fmla="*/ 1 w 85"/>
                <a:gd name="T47" fmla="*/ 1 h 108"/>
                <a:gd name="T48" fmla="*/ 1 w 85"/>
                <a:gd name="T49" fmla="*/ 1 h 108"/>
                <a:gd name="T50" fmla="*/ 1 w 85"/>
                <a:gd name="T51" fmla="*/ 1 h 108"/>
                <a:gd name="T52" fmla="*/ 1 w 85"/>
                <a:gd name="T53" fmla="*/ 1 h 108"/>
                <a:gd name="T54" fmla="*/ 0 w 85"/>
                <a:gd name="T55" fmla="*/ 1 h 108"/>
                <a:gd name="T56" fmla="*/ 1 w 85"/>
                <a:gd name="T57" fmla="*/ 1 h 108"/>
                <a:gd name="T58" fmla="*/ 1 w 85"/>
                <a:gd name="T59" fmla="*/ 1 h 108"/>
                <a:gd name="T60" fmla="*/ 1 w 85"/>
                <a:gd name="T61" fmla="*/ 1 h 108"/>
                <a:gd name="T62" fmla="*/ 1 w 85"/>
                <a:gd name="T63" fmla="*/ 1 h 108"/>
                <a:gd name="T64" fmla="*/ 1 w 85"/>
                <a:gd name="T65" fmla="*/ 0 h 108"/>
                <a:gd name="T66" fmla="*/ 1 w 85"/>
                <a:gd name="T67" fmla="*/ 1 h 108"/>
                <a:gd name="T68" fmla="*/ 1 w 85"/>
                <a:gd name="T69" fmla="*/ 1 h 108"/>
                <a:gd name="T70" fmla="*/ 1 w 85"/>
                <a:gd name="T71" fmla="*/ 1 h 108"/>
                <a:gd name="T72" fmla="*/ 1 w 85"/>
                <a:gd name="T73" fmla="*/ 1 h 108"/>
                <a:gd name="T74" fmla="*/ 1 w 85"/>
                <a:gd name="T75" fmla="*/ 1 h 108"/>
                <a:gd name="T76" fmla="*/ 1 w 85"/>
                <a:gd name="T77" fmla="*/ 1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108">
                  <a:moveTo>
                    <a:pt x="69" y="38"/>
                  </a:moveTo>
                  <a:lnTo>
                    <a:pt x="66" y="26"/>
                  </a:lnTo>
                  <a:lnTo>
                    <a:pt x="57" y="18"/>
                  </a:lnTo>
                  <a:lnTo>
                    <a:pt x="45" y="15"/>
                  </a:lnTo>
                  <a:lnTo>
                    <a:pt x="34" y="18"/>
                  </a:lnTo>
                  <a:lnTo>
                    <a:pt x="27" y="24"/>
                  </a:lnTo>
                  <a:lnTo>
                    <a:pt x="21" y="33"/>
                  </a:lnTo>
                  <a:lnTo>
                    <a:pt x="18" y="44"/>
                  </a:lnTo>
                  <a:lnTo>
                    <a:pt x="18" y="54"/>
                  </a:lnTo>
                  <a:lnTo>
                    <a:pt x="18" y="65"/>
                  </a:lnTo>
                  <a:lnTo>
                    <a:pt x="21" y="75"/>
                  </a:lnTo>
                  <a:lnTo>
                    <a:pt x="25" y="84"/>
                  </a:lnTo>
                  <a:lnTo>
                    <a:pt x="33" y="90"/>
                  </a:lnTo>
                  <a:lnTo>
                    <a:pt x="45" y="93"/>
                  </a:lnTo>
                  <a:lnTo>
                    <a:pt x="55" y="90"/>
                  </a:lnTo>
                  <a:lnTo>
                    <a:pt x="64" y="83"/>
                  </a:lnTo>
                  <a:lnTo>
                    <a:pt x="69" y="69"/>
                  </a:lnTo>
                  <a:lnTo>
                    <a:pt x="85" y="69"/>
                  </a:lnTo>
                  <a:lnTo>
                    <a:pt x="84" y="80"/>
                  </a:lnTo>
                  <a:lnTo>
                    <a:pt x="79" y="89"/>
                  </a:lnTo>
                  <a:lnTo>
                    <a:pt x="72" y="99"/>
                  </a:lnTo>
                  <a:lnTo>
                    <a:pt x="60" y="105"/>
                  </a:lnTo>
                  <a:lnTo>
                    <a:pt x="45" y="108"/>
                  </a:lnTo>
                  <a:lnTo>
                    <a:pt x="28" y="105"/>
                  </a:lnTo>
                  <a:lnTo>
                    <a:pt x="16" y="98"/>
                  </a:lnTo>
                  <a:lnTo>
                    <a:pt x="7" y="87"/>
                  </a:lnTo>
                  <a:lnTo>
                    <a:pt x="1" y="74"/>
                  </a:lnTo>
                  <a:lnTo>
                    <a:pt x="0" y="57"/>
                  </a:lnTo>
                  <a:lnTo>
                    <a:pt x="1" y="39"/>
                  </a:lnTo>
                  <a:lnTo>
                    <a:pt x="7" y="24"/>
                  </a:lnTo>
                  <a:lnTo>
                    <a:pt x="16" y="11"/>
                  </a:lnTo>
                  <a:lnTo>
                    <a:pt x="30" y="3"/>
                  </a:lnTo>
                  <a:lnTo>
                    <a:pt x="48" y="0"/>
                  </a:lnTo>
                  <a:lnTo>
                    <a:pt x="61" y="3"/>
                  </a:lnTo>
                  <a:lnTo>
                    <a:pt x="72" y="9"/>
                  </a:lnTo>
                  <a:lnTo>
                    <a:pt x="79" y="17"/>
                  </a:lnTo>
                  <a:lnTo>
                    <a:pt x="84" y="27"/>
                  </a:lnTo>
                  <a:lnTo>
                    <a:pt x="85" y="38"/>
                  </a:lnTo>
                  <a:lnTo>
                    <a:pt x="69" y="38"/>
                  </a:lnTo>
                  <a:close/>
                </a:path>
              </a:pathLst>
            </a:custGeom>
            <a:solidFill>
              <a:srgbClr val="FFFFFF"/>
            </a:solidFill>
            <a:ln w="0">
              <a:solidFill>
                <a:srgbClr val="FFFFFF"/>
              </a:solidFill>
              <a:prstDash val="solid"/>
              <a:round/>
              <a:headEnd/>
              <a:tailEnd/>
            </a:ln>
          </p:spPr>
          <p:txBody>
            <a:bodyPr/>
            <a:lstStyle/>
            <a:p>
              <a:endParaRPr lang="en-US"/>
            </a:p>
          </p:txBody>
        </p:sp>
        <p:sp>
          <p:nvSpPr>
            <p:cNvPr id="54" name="Freeform 58"/>
            <p:cNvSpPr>
              <a:spLocks noEditPoints="1"/>
            </p:cNvSpPr>
            <p:nvPr/>
          </p:nvSpPr>
          <p:spPr bwMode="auto">
            <a:xfrm>
              <a:off x="2963" y="1349"/>
              <a:ext cx="58" cy="70"/>
            </a:xfrm>
            <a:custGeom>
              <a:avLst/>
              <a:gdLst>
                <a:gd name="T0" fmla="*/ 1 w 91"/>
                <a:gd name="T1" fmla="*/ 1 h 108"/>
                <a:gd name="T2" fmla="*/ 1 w 91"/>
                <a:gd name="T3" fmla="*/ 1 h 108"/>
                <a:gd name="T4" fmla="*/ 1 w 91"/>
                <a:gd name="T5" fmla="*/ 1 h 108"/>
                <a:gd name="T6" fmla="*/ 1 w 91"/>
                <a:gd name="T7" fmla="*/ 1 h 108"/>
                <a:gd name="T8" fmla="*/ 1 w 91"/>
                <a:gd name="T9" fmla="*/ 1 h 108"/>
                <a:gd name="T10" fmla="*/ 1 w 91"/>
                <a:gd name="T11" fmla="*/ 1 h 108"/>
                <a:gd name="T12" fmla="*/ 1 w 91"/>
                <a:gd name="T13" fmla="*/ 1 h 108"/>
                <a:gd name="T14" fmla="*/ 1 w 91"/>
                <a:gd name="T15" fmla="*/ 1 h 108"/>
                <a:gd name="T16" fmla="*/ 1 w 91"/>
                <a:gd name="T17" fmla="*/ 1 h 108"/>
                <a:gd name="T18" fmla="*/ 1 w 91"/>
                <a:gd name="T19" fmla="*/ 1 h 108"/>
                <a:gd name="T20" fmla="*/ 1 w 91"/>
                <a:gd name="T21" fmla="*/ 1 h 108"/>
                <a:gd name="T22" fmla="*/ 1 w 91"/>
                <a:gd name="T23" fmla="*/ 1 h 108"/>
                <a:gd name="T24" fmla="*/ 1 w 91"/>
                <a:gd name="T25" fmla="*/ 1 h 108"/>
                <a:gd name="T26" fmla="*/ 1 w 91"/>
                <a:gd name="T27" fmla="*/ 1 h 108"/>
                <a:gd name="T28" fmla="*/ 1 w 91"/>
                <a:gd name="T29" fmla="*/ 1 h 108"/>
                <a:gd name="T30" fmla="*/ 1 w 91"/>
                <a:gd name="T31" fmla="*/ 1 h 108"/>
                <a:gd name="T32" fmla="*/ 1 w 91"/>
                <a:gd name="T33" fmla="*/ 1 h 108"/>
                <a:gd name="T34" fmla="*/ 1 w 91"/>
                <a:gd name="T35" fmla="*/ 1 h 108"/>
                <a:gd name="T36" fmla="*/ 1 w 91"/>
                <a:gd name="T37" fmla="*/ 1 h 108"/>
                <a:gd name="T38" fmla="*/ 1 w 91"/>
                <a:gd name="T39" fmla="*/ 1 h 108"/>
                <a:gd name="T40" fmla="*/ 1 w 91"/>
                <a:gd name="T41" fmla="*/ 1 h 108"/>
                <a:gd name="T42" fmla="*/ 1 w 91"/>
                <a:gd name="T43" fmla="*/ 1 h 108"/>
                <a:gd name="T44" fmla="*/ 1 w 91"/>
                <a:gd name="T45" fmla="*/ 1 h 108"/>
                <a:gd name="T46" fmla="*/ 1 w 91"/>
                <a:gd name="T47" fmla="*/ 0 h 108"/>
                <a:gd name="T48" fmla="*/ 1 w 91"/>
                <a:gd name="T49" fmla="*/ 1 h 108"/>
                <a:gd name="T50" fmla="*/ 1 w 91"/>
                <a:gd name="T51" fmla="*/ 1 h 108"/>
                <a:gd name="T52" fmla="*/ 1 w 91"/>
                <a:gd name="T53" fmla="*/ 1 h 108"/>
                <a:gd name="T54" fmla="*/ 1 w 91"/>
                <a:gd name="T55" fmla="*/ 1 h 108"/>
                <a:gd name="T56" fmla="*/ 0 w 91"/>
                <a:gd name="T57" fmla="*/ 1 h 108"/>
                <a:gd name="T58" fmla="*/ 1 w 91"/>
                <a:gd name="T59" fmla="*/ 1 h 108"/>
                <a:gd name="T60" fmla="*/ 1 w 91"/>
                <a:gd name="T61" fmla="*/ 1 h 108"/>
                <a:gd name="T62" fmla="*/ 1 w 91"/>
                <a:gd name="T63" fmla="*/ 1 h 108"/>
                <a:gd name="T64" fmla="*/ 1 w 91"/>
                <a:gd name="T65" fmla="*/ 1 h 108"/>
                <a:gd name="T66" fmla="*/ 1 w 91"/>
                <a:gd name="T67" fmla="*/ 1 h 108"/>
                <a:gd name="T68" fmla="*/ 1 w 91"/>
                <a:gd name="T69" fmla="*/ 1 h 108"/>
                <a:gd name="T70" fmla="*/ 1 w 91"/>
                <a:gd name="T71" fmla="*/ 1 h 108"/>
                <a:gd name="T72" fmla="*/ 1 w 91"/>
                <a:gd name="T73" fmla="*/ 1 h 108"/>
                <a:gd name="T74" fmla="*/ 1 w 91"/>
                <a:gd name="T75" fmla="*/ 1 h 108"/>
                <a:gd name="T76" fmla="*/ 1 w 91"/>
                <a:gd name="T77" fmla="*/ 1 h 108"/>
                <a:gd name="T78" fmla="*/ 1 w 91"/>
                <a:gd name="T79" fmla="*/ 1 h 108"/>
                <a:gd name="T80" fmla="*/ 1 w 91"/>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1" h="108">
                  <a:moveTo>
                    <a:pt x="18" y="47"/>
                  </a:moveTo>
                  <a:lnTo>
                    <a:pt x="22" y="32"/>
                  </a:lnTo>
                  <a:lnTo>
                    <a:pt x="31" y="20"/>
                  </a:lnTo>
                  <a:lnTo>
                    <a:pt x="46" y="15"/>
                  </a:lnTo>
                  <a:lnTo>
                    <a:pt x="58" y="18"/>
                  </a:lnTo>
                  <a:lnTo>
                    <a:pt x="67" y="26"/>
                  </a:lnTo>
                  <a:lnTo>
                    <a:pt x="72" y="35"/>
                  </a:lnTo>
                  <a:lnTo>
                    <a:pt x="75" y="47"/>
                  </a:lnTo>
                  <a:lnTo>
                    <a:pt x="18" y="47"/>
                  </a:lnTo>
                  <a:close/>
                  <a:moveTo>
                    <a:pt x="73" y="72"/>
                  </a:moveTo>
                  <a:lnTo>
                    <a:pt x="72" y="80"/>
                  </a:lnTo>
                  <a:lnTo>
                    <a:pt x="66" y="86"/>
                  </a:lnTo>
                  <a:lnTo>
                    <a:pt x="58" y="90"/>
                  </a:lnTo>
                  <a:lnTo>
                    <a:pt x="48" y="93"/>
                  </a:lnTo>
                  <a:lnTo>
                    <a:pt x="34" y="90"/>
                  </a:lnTo>
                  <a:lnTo>
                    <a:pt x="25" y="84"/>
                  </a:lnTo>
                  <a:lnTo>
                    <a:pt x="19" y="74"/>
                  </a:lnTo>
                  <a:lnTo>
                    <a:pt x="18" y="60"/>
                  </a:lnTo>
                  <a:lnTo>
                    <a:pt x="91" y="60"/>
                  </a:lnTo>
                  <a:lnTo>
                    <a:pt x="90" y="39"/>
                  </a:lnTo>
                  <a:lnTo>
                    <a:pt x="85" y="23"/>
                  </a:lnTo>
                  <a:lnTo>
                    <a:pt x="76" y="11"/>
                  </a:lnTo>
                  <a:lnTo>
                    <a:pt x="64" y="3"/>
                  </a:lnTo>
                  <a:lnTo>
                    <a:pt x="48" y="0"/>
                  </a:lnTo>
                  <a:lnTo>
                    <a:pt x="30" y="3"/>
                  </a:lnTo>
                  <a:lnTo>
                    <a:pt x="16" y="11"/>
                  </a:lnTo>
                  <a:lnTo>
                    <a:pt x="7" y="24"/>
                  </a:lnTo>
                  <a:lnTo>
                    <a:pt x="1" y="39"/>
                  </a:lnTo>
                  <a:lnTo>
                    <a:pt x="0" y="57"/>
                  </a:lnTo>
                  <a:lnTo>
                    <a:pt x="1" y="74"/>
                  </a:lnTo>
                  <a:lnTo>
                    <a:pt x="7" y="87"/>
                  </a:lnTo>
                  <a:lnTo>
                    <a:pt x="16" y="98"/>
                  </a:lnTo>
                  <a:lnTo>
                    <a:pt x="30" y="105"/>
                  </a:lnTo>
                  <a:lnTo>
                    <a:pt x="45" y="108"/>
                  </a:lnTo>
                  <a:lnTo>
                    <a:pt x="58" y="107"/>
                  </a:lnTo>
                  <a:lnTo>
                    <a:pt x="67" y="104"/>
                  </a:lnTo>
                  <a:lnTo>
                    <a:pt x="72" y="101"/>
                  </a:lnTo>
                  <a:lnTo>
                    <a:pt x="82" y="90"/>
                  </a:lnTo>
                  <a:lnTo>
                    <a:pt x="88" y="80"/>
                  </a:lnTo>
                  <a:lnTo>
                    <a:pt x="90" y="72"/>
                  </a:lnTo>
                  <a:lnTo>
                    <a:pt x="73" y="72"/>
                  </a:lnTo>
                  <a:close/>
                </a:path>
              </a:pathLst>
            </a:custGeom>
            <a:solidFill>
              <a:srgbClr val="FFFFFF"/>
            </a:solidFill>
            <a:ln w="0">
              <a:solidFill>
                <a:srgbClr val="FFFFFF"/>
              </a:solidFill>
              <a:prstDash val="solid"/>
              <a:round/>
              <a:headEnd/>
              <a:tailEnd/>
            </a:ln>
          </p:spPr>
          <p:txBody>
            <a:bodyPr/>
            <a:lstStyle/>
            <a:p>
              <a:endParaRPr lang="en-US"/>
            </a:p>
          </p:txBody>
        </p:sp>
        <p:sp>
          <p:nvSpPr>
            <p:cNvPr id="55" name="Freeform 59"/>
            <p:cNvSpPr>
              <a:spLocks/>
            </p:cNvSpPr>
            <p:nvPr/>
          </p:nvSpPr>
          <p:spPr bwMode="auto">
            <a:xfrm>
              <a:off x="3038" y="1349"/>
              <a:ext cx="52" cy="68"/>
            </a:xfrm>
            <a:custGeom>
              <a:avLst/>
              <a:gdLst>
                <a:gd name="T0" fmla="*/ 1 w 81"/>
                <a:gd name="T1" fmla="*/ 1 h 105"/>
                <a:gd name="T2" fmla="*/ 1 w 81"/>
                <a:gd name="T3" fmla="*/ 1 h 105"/>
                <a:gd name="T4" fmla="*/ 1 w 81"/>
                <a:gd name="T5" fmla="*/ 1 h 105"/>
                <a:gd name="T6" fmla="*/ 1 w 81"/>
                <a:gd name="T7" fmla="*/ 1 h 105"/>
                <a:gd name="T8" fmla="*/ 1 w 81"/>
                <a:gd name="T9" fmla="*/ 1 h 105"/>
                <a:gd name="T10" fmla="*/ 1 w 81"/>
                <a:gd name="T11" fmla="*/ 1 h 105"/>
                <a:gd name="T12" fmla="*/ 1 w 81"/>
                <a:gd name="T13" fmla="*/ 1 h 105"/>
                <a:gd name="T14" fmla="*/ 1 w 81"/>
                <a:gd name="T15" fmla="*/ 1 h 105"/>
                <a:gd name="T16" fmla="*/ 1 w 81"/>
                <a:gd name="T17" fmla="*/ 1 h 105"/>
                <a:gd name="T18" fmla="*/ 1 w 81"/>
                <a:gd name="T19" fmla="*/ 1 h 105"/>
                <a:gd name="T20" fmla="*/ 1 w 81"/>
                <a:gd name="T21" fmla="*/ 1 h 105"/>
                <a:gd name="T22" fmla="*/ 1 w 81"/>
                <a:gd name="T23" fmla="*/ 1 h 105"/>
                <a:gd name="T24" fmla="*/ 1 w 81"/>
                <a:gd name="T25" fmla="*/ 1 h 105"/>
                <a:gd name="T26" fmla="*/ 0 w 81"/>
                <a:gd name="T27" fmla="*/ 1 h 105"/>
                <a:gd name="T28" fmla="*/ 0 w 81"/>
                <a:gd name="T29" fmla="*/ 1 h 105"/>
                <a:gd name="T30" fmla="*/ 1 w 81"/>
                <a:gd name="T31" fmla="*/ 1 h 105"/>
                <a:gd name="T32" fmla="*/ 1 w 81"/>
                <a:gd name="T33" fmla="*/ 1 h 105"/>
                <a:gd name="T34" fmla="*/ 1 w 81"/>
                <a:gd name="T35" fmla="*/ 1 h 105"/>
                <a:gd name="T36" fmla="*/ 1 w 81"/>
                <a:gd name="T37" fmla="*/ 1 h 105"/>
                <a:gd name="T38" fmla="*/ 1 w 81"/>
                <a:gd name="T39" fmla="*/ 1 h 105"/>
                <a:gd name="T40" fmla="*/ 1 w 81"/>
                <a:gd name="T41" fmla="*/ 1 h 105"/>
                <a:gd name="T42" fmla="*/ 1 w 81"/>
                <a:gd name="T43" fmla="*/ 0 h 105"/>
                <a:gd name="T44" fmla="*/ 1 w 81"/>
                <a:gd name="T45" fmla="*/ 1 h 105"/>
                <a:gd name="T46" fmla="*/ 1 w 81"/>
                <a:gd name="T47" fmla="*/ 1 h 105"/>
                <a:gd name="T48" fmla="*/ 1 w 81"/>
                <a:gd name="T49" fmla="*/ 1 h 105"/>
                <a:gd name="T50" fmla="*/ 1 w 81"/>
                <a:gd name="T51" fmla="*/ 1 h 105"/>
                <a:gd name="T52" fmla="*/ 1 w 81"/>
                <a:gd name="T53" fmla="*/ 1 h 105"/>
                <a:gd name="T54" fmla="*/ 1 w 81"/>
                <a:gd name="T55" fmla="*/ 1 h 1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1" h="105">
                  <a:moveTo>
                    <a:pt x="81" y="105"/>
                  </a:moveTo>
                  <a:lnTo>
                    <a:pt x="64" y="105"/>
                  </a:lnTo>
                  <a:lnTo>
                    <a:pt x="64" y="42"/>
                  </a:lnTo>
                  <a:lnTo>
                    <a:pt x="63" y="30"/>
                  </a:lnTo>
                  <a:lnTo>
                    <a:pt x="60" y="23"/>
                  </a:lnTo>
                  <a:lnTo>
                    <a:pt x="54" y="18"/>
                  </a:lnTo>
                  <a:lnTo>
                    <a:pt x="43" y="15"/>
                  </a:lnTo>
                  <a:lnTo>
                    <a:pt x="36" y="17"/>
                  </a:lnTo>
                  <a:lnTo>
                    <a:pt x="30" y="20"/>
                  </a:lnTo>
                  <a:lnTo>
                    <a:pt x="22" y="26"/>
                  </a:lnTo>
                  <a:lnTo>
                    <a:pt x="18" y="36"/>
                  </a:lnTo>
                  <a:lnTo>
                    <a:pt x="16" y="50"/>
                  </a:lnTo>
                  <a:lnTo>
                    <a:pt x="16" y="105"/>
                  </a:lnTo>
                  <a:lnTo>
                    <a:pt x="0" y="105"/>
                  </a:lnTo>
                  <a:lnTo>
                    <a:pt x="0" y="3"/>
                  </a:lnTo>
                  <a:lnTo>
                    <a:pt x="15" y="3"/>
                  </a:lnTo>
                  <a:lnTo>
                    <a:pt x="15" y="18"/>
                  </a:lnTo>
                  <a:lnTo>
                    <a:pt x="19" y="12"/>
                  </a:lnTo>
                  <a:lnTo>
                    <a:pt x="25" y="8"/>
                  </a:lnTo>
                  <a:lnTo>
                    <a:pt x="34" y="3"/>
                  </a:lnTo>
                  <a:lnTo>
                    <a:pt x="46" y="0"/>
                  </a:lnTo>
                  <a:lnTo>
                    <a:pt x="55" y="2"/>
                  </a:lnTo>
                  <a:lnTo>
                    <a:pt x="66" y="5"/>
                  </a:lnTo>
                  <a:lnTo>
                    <a:pt x="73" y="11"/>
                  </a:lnTo>
                  <a:lnTo>
                    <a:pt x="79" y="21"/>
                  </a:lnTo>
                  <a:lnTo>
                    <a:pt x="81" y="36"/>
                  </a:lnTo>
                  <a:lnTo>
                    <a:pt x="81" y="105"/>
                  </a:lnTo>
                  <a:close/>
                </a:path>
              </a:pathLst>
            </a:custGeom>
            <a:solidFill>
              <a:srgbClr val="FFFFFF"/>
            </a:solidFill>
            <a:ln w="0">
              <a:solidFill>
                <a:srgbClr val="FFFFFF"/>
              </a:solidFill>
              <a:prstDash val="solid"/>
              <a:round/>
              <a:headEnd/>
              <a:tailEnd/>
            </a:ln>
          </p:spPr>
          <p:txBody>
            <a:bodyPr/>
            <a:lstStyle/>
            <a:p>
              <a:endParaRPr lang="en-US"/>
            </a:p>
          </p:txBody>
        </p:sp>
        <p:sp>
          <p:nvSpPr>
            <p:cNvPr id="56" name="Freeform 60"/>
            <p:cNvSpPr>
              <a:spLocks/>
            </p:cNvSpPr>
            <p:nvPr/>
          </p:nvSpPr>
          <p:spPr bwMode="auto">
            <a:xfrm>
              <a:off x="3102" y="1333"/>
              <a:ext cx="31" cy="85"/>
            </a:xfrm>
            <a:custGeom>
              <a:avLst/>
              <a:gdLst>
                <a:gd name="T0" fmla="*/ 1 w 48"/>
                <a:gd name="T1" fmla="*/ 1 h 132"/>
                <a:gd name="T2" fmla="*/ 1 w 48"/>
                <a:gd name="T3" fmla="*/ 1 h 132"/>
                <a:gd name="T4" fmla="*/ 1 w 48"/>
                <a:gd name="T5" fmla="*/ 1 h 132"/>
                <a:gd name="T6" fmla="*/ 1 w 48"/>
                <a:gd name="T7" fmla="*/ 1 h 132"/>
                <a:gd name="T8" fmla="*/ 1 w 48"/>
                <a:gd name="T9" fmla="*/ 1 h 132"/>
                <a:gd name="T10" fmla="*/ 1 w 48"/>
                <a:gd name="T11" fmla="*/ 1 h 132"/>
                <a:gd name="T12" fmla="*/ 1 w 48"/>
                <a:gd name="T13" fmla="*/ 1 h 132"/>
                <a:gd name="T14" fmla="*/ 1 w 48"/>
                <a:gd name="T15" fmla="*/ 1 h 132"/>
                <a:gd name="T16" fmla="*/ 1 w 48"/>
                <a:gd name="T17" fmla="*/ 1 h 132"/>
                <a:gd name="T18" fmla="*/ 1 w 48"/>
                <a:gd name="T19" fmla="*/ 1 h 132"/>
                <a:gd name="T20" fmla="*/ 1 w 48"/>
                <a:gd name="T21" fmla="*/ 1 h 132"/>
                <a:gd name="T22" fmla="*/ 1 w 48"/>
                <a:gd name="T23" fmla="*/ 1 h 132"/>
                <a:gd name="T24" fmla="*/ 1 w 48"/>
                <a:gd name="T25" fmla="*/ 1 h 132"/>
                <a:gd name="T26" fmla="*/ 1 w 48"/>
                <a:gd name="T27" fmla="*/ 1 h 132"/>
                <a:gd name="T28" fmla="*/ 1 w 48"/>
                <a:gd name="T29" fmla="*/ 1 h 132"/>
                <a:gd name="T30" fmla="*/ 1 w 48"/>
                <a:gd name="T31" fmla="*/ 1 h 132"/>
                <a:gd name="T32" fmla="*/ 1 w 48"/>
                <a:gd name="T33" fmla="*/ 1 h 132"/>
                <a:gd name="T34" fmla="*/ 1 w 48"/>
                <a:gd name="T35" fmla="*/ 1 h 132"/>
                <a:gd name="T36" fmla="*/ 1 w 48"/>
                <a:gd name="T37" fmla="*/ 1 h 132"/>
                <a:gd name="T38" fmla="*/ 1 w 48"/>
                <a:gd name="T39" fmla="*/ 1 h 132"/>
                <a:gd name="T40" fmla="*/ 1 w 48"/>
                <a:gd name="T41" fmla="*/ 1 h 132"/>
                <a:gd name="T42" fmla="*/ 0 w 48"/>
                <a:gd name="T43" fmla="*/ 1 h 132"/>
                <a:gd name="T44" fmla="*/ 0 w 48"/>
                <a:gd name="T45" fmla="*/ 1 h 132"/>
                <a:gd name="T46" fmla="*/ 1 w 48"/>
                <a:gd name="T47" fmla="*/ 1 h 132"/>
                <a:gd name="T48" fmla="*/ 1 w 48"/>
                <a:gd name="T49" fmla="*/ 0 h 132"/>
                <a:gd name="T50" fmla="*/ 1 w 48"/>
                <a:gd name="T51" fmla="*/ 0 h 132"/>
                <a:gd name="T52" fmla="*/ 1 w 48"/>
                <a:gd name="T53" fmla="*/ 1 h 132"/>
                <a:gd name="T54" fmla="*/ 1 w 48"/>
                <a:gd name="T55" fmla="*/ 1 h 132"/>
                <a:gd name="T56" fmla="*/ 1 w 48"/>
                <a:gd name="T57" fmla="*/ 1 h 132"/>
                <a:gd name="T58" fmla="*/ 1 w 48"/>
                <a:gd name="T59" fmla="*/ 1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 h="132">
                  <a:moveTo>
                    <a:pt x="32" y="43"/>
                  </a:moveTo>
                  <a:lnTo>
                    <a:pt x="32" y="108"/>
                  </a:lnTo>
                  <a:lnTo>
                    <a:pt x="32" y="112"/>
                  </a:lnTo>
                  <a:lnTo>
                    <a:pt x="33" y="114"/>
                  </a:lnTo>
                  <a:lnTo>
                    <a:pt x="35" y="115"/>
                  </a:lnTo>
                  <a:lnTo>
                    <a:pt x="38" y="117"/>
                  </a:lnTo>
                  <a:lnTo>
                    <a:pt x="39" y="117"/>
                  </a:lnTo>
                  <a:lnTo>
                    <a:pt x="42" y="117"/>
                  </a:lnTo>
                  <a:lnTo>
                    <a:pt x="48" y="117"/>
                  </a:lnTo>
                  <a:lnTo>
                    <a:pt x="48" y="130"/>
                  </a:lnTo>
                  <a:lnTo>
                    <a:pt x="42" y="130"/>
                  </a:lnTo>
                  <a:lnTo>
                    <a:pt x="38" y="130"/>
                  </a:lnTo>
                  <a:lnTo>
                    <a:pt x="35" y="132"/>
                  </a:lnTo>
                  <a:lnTo>
                    <a:pt x="29" y="130"/>
                  </a:lnTo>
                  <a:lnTo>
                    <a:pt x="23" y="129"/>
                  </a:lnTo>
                  <a:lnTo>
                    <a:pt x="20" y="126"/>
                  </a:lnTo>
                  <a:lnTo>
                    <a:pt x="17" y="123"/>
                  </a:lnTo>
                  <a:lnTo>
                    <a:pt x="15" y="120"/>
                  </a:lnTo>
                  <a:lnTo>
                    <a:pt x="15" y="114"/>
                  </a:lnTo>
                  <a:lnTo>
                    <a:pt x="14" y="109"/>
                  </a:lnTo>
                  <a:lnTo>
                    <a:pt x="14" y="43"/>
                  </a:lnTo>
                  <a:lnTo>
                    <a:pt x="0" y="43"/>
                  </a:lnTo>
                  <a:lnTo>
                    <a:pt x="0" y="28"/>
                  </a:lnTo>
                  <a:lnTo>
                    <a:pt x="14" y="28"/>
                  </a:lnTo>
                  <a:lnTo>
                    <a:pt x="14" y="0"/>
                  </a:lnTo>
                  <a:lnTo>
                    <a:pt x="32" y="0"/>
                  </a:lnTo>
                  <a:lnTo>
                    <a:pt x="32" y="28"/>
                  </a:lnTo>
                  <a:lnTo>
                    <a:pt x="48" y="28"/>
                  </a:lnTo>
                  <a:lnTo>
                    <a:pt x="48" y="43"/>
                  </a:lnTo>
                  <a:lnTo>
                    <a:pt x="32" y="43"/>
                  </a:lnTo>
                  <a:close/>
                </a:path>
              </a:pathLst>
            </a:custGeom>
            <a:solidFill>
              <a:srgbClr val="FFFFFF"/>
            </a:solidFill>
            <a:ln w="0">
              <a:solidFill>
                <a:srgbClr val="FFFFFF"/>
              </a:solidFill>
              <a:prstDash val="solid"/>
              <a:round/>
              <a:headEnd/>
              <a:tailEnd/>
            </a:ln>
          </p:spPr>
          <p:txBody>
            <a:bodyPr/>
            <a:lstStyle/>
            <a:p>
              <a:endParaRPr lang="en-US"/>
            </a:p>
          </p:txBody>
        </p:sp>
        <p:sp>
          <p:nvSpPr>
            <p:cNvPr id="57" name="Freeform 61"/>
            <p:cNvSpPr>
              <a:spLocks/>
            </p:cNvSpPr>
            <p:nvPr/>
          </p:nvSpPr>
          <p:spPr bwMode="auto">
            <a:xfrm>
              <a:off x="3181" y="1325"/>
              <a:ext cx="71" cy="94"/>
            </a:xfrm>
            <a:custGeom>
              <a:avLst/>
              <a:gdLst>
                <a:gd name="T0" fmla="*/ 1 w 110"/>
                <a:gd name="T1" fmla="*/ 1 h 145"/>
                <a:gd name="T2" fmla="*/ 1 w 110"/>
                <a:gd name="T3" fmla="*/ 1 h 145"/>
                <a:gd name="T4" fmla="*/ 1 w 110"/>
                <a:gd name="T5" fmla="*/ 1 h 145"/>
                <a:gd name="T6" fmla="*/ 1 w 110"/>
                <a:gd name="T7" fmla="*/ 1 h 145"/>
                <a:gd name="T8" fmla="*/ 1 w 110"/>
                <a:gd name="T9" fmla="*/ 1 h 145"/>
                <a:gd name="T10" fmla="*/ 1 w 110"/>
                <a:gd name="T11" fmla="*/ 1 h 145"/>
                <a:gd name="T12" fmla="*/ 1 w 110"/>
                <a:gd name="T13" fmla="*/ 1 h 145"/>
                <a:gd name="T14" fmla="*/ 1 w 110"/>
                <a:gd name="T15" fmla="*/ 1 h 145"/>
                <a:gd name="T16" fmla="*/ 1 w 110"/>
                <a:gd name="T17" fmla="*/ 1 h 145"/>
                <a:gd name="T18" fmla="*/ 1 w 110"/>
                <a:gd name="T19" fmla="*/ 1 h 145"/>
                <a:gd name="T20" fmla="*/ 1 w 110"/>
                <a:gd name="T21" fmla="*/ 1 h 145"/>
                <a:gd name="T22" fmla="*/ 1 w 110"/>
                <a:gd name="T23" fmla="*/ 1 h 145"/>
                <a:gd name="T24" fmla="*/ 1 w 110"/>
                <a:gd name="T25" fmla="*/ 1 h 145"/>
                <a:gd name="T26" fmla="*/ 1 w 110"/>
                <a:gd name="T27" fmla="*/ 1 h 145"/>
                <a:gd name="T28" fmla="*/ 1 w 110"/>
                <a:gd name="T29" fmla="*/ 1 h 145"/>
                <a:gd name="T30" fmla="*/ 1 w 110"/>
                <a:gd name="T31" fmla="*/ 1 h 145"/>
                <a:gd name="T32" fmla="*/ 0 w 110"/>
                <a:gd name="T33" fmla="*/ 1 h 145"/>
                <a:gd name="T34" fmla="*/ 1 w 110"/>
                <a:gd name="T35" fmla="*/ 1 h 145"/>
                <a:gd name="T36" fmla="*/ 1 w 110"/>
                <a:gd name="T37" fmla="*/ 1 h 145"/>
                <a:gd name="T38" fmla="*/ 1 w 110"/>
                <a:gd name="T39" fmla="*/ 1 h 145"/>
                <a:gd name="T40" fmla="*/ 1 w 110"/>
                <a:gd name="T41" fmla="*/ 1 h 145"/>
                <a:gd name="T42" fmla="*/ 1 w 110"/>
                <a:gd name="T43" fmla="*/ 1 h 145"/>
                <a:gd name="T44" fmla="*/ 1 w 110"/>
                <a:gd name="T45" fmla="*/ 1 h 145"/>
                <a:gd name="T46" fmla="*/ 1 w 110"/>
                <a:gd name="T47" fmla="*/ 1 h 145"/>
                <a:gd name="T48" fmla="*/ 1 w 110"/>
                <a:gd name="T49" fmla="*/ 1 h 145"/>
                <a:gd name="T50" fmla="*/ 1 w 110"/>
                <a:gd name="T51" fmla="*/ 1 h 145"/>
                <a:gd name="T52" fmla="*/ 1 w 110"/>
                <a:gd name="T53" fmla="*/ 1 h 145"/>
                <a:gd name="T54" fmla="*/ 1 w 110"/>
                <a:gd name="T55" fmla="*/ 1 h 145"/>
                <a:gd name="T56" fmla="*/ 1 w 110"/>
                <a:gd name="T57" fmla="*/ 1 h 145"/>
                <a:gd name="T58" fmla="*/ 1 w 110"/>
                <a:gd name="T59" fmla="*/ 1 h 145"/>
                <a:gd name="T60" fmla="*/ 1 w 110"/>
                <a:gd name="T61" fmla="*/ 1 h 145"/>
                <a:gd name="T62" fmla="*/ 1 w 110"/>
                <a:gd name="T63" fmla="*/ 1 h 145"/>
                <a:gd name="T64" fmla="*/ 1 w 110"/>
                <a:gd name="T65" fmla="*/ 1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45">
                  <a:moveTo>
                    <a:pt x="89" y="43"/>
                  </a:moveTo>
                  <a:lnTo>
                    <a:pt x="86" y="30"/>
                  </a:lnTo>
                  <a:lnTo>
                    <a:pt x="77" y="21"/>
                  </a:lnTo>
                  <a:lnTo>
                    <a:pt x="66" y="16"/>
                  </a:lnTo>
                  <a:lnTo>
                    <a:pt x="54" y="15"/>
                  </a:lnTo>
                  <a:lnTo>
                    <a:pt x="47" y="16"/>
                  </a:lnTo>
                  <a:lnTo>
                    <a:pt x="38" y="18"/>
                  </a:lnTo>
                  <a:lnTo>
                    <a:pt x="30" y="22"/>
                  </a:lnTo>
                  <a:lnTo>
                    <a:pt x="24" y="28"/>
                  </a:lnTo>
                  <a:lnTo>
                    <a:pt x="23" y="40"/>
                  </a:lnTo>
                  <a:lnTo>
                    <a:pt x="23" y="45"/>
                  </a:lnTo>
                  <a:lnTo>
                    <a:pt x="26" y="49"/>
                  </a:lnTo>
                  <a:lnTo>
                    <a:pt x="27" y="52"/>
                  </a:lnTo>
                  <a:lnTo>
                    <a:pt x="32" y="54"/>
                  </a:lnTo>
                  <a:lnTo>
                    <a:pt x="35" y="57"/>
                  </a:lnTo>
                  <a:lnTo>
                    <a:pt x="39" y="57"/>
                  </a:lnTo>
                  <a:lnTo>
                    <a:pt x="78" y="66"/>
                  </a:lnTo>
                  <a:lnTo>
                    <a:pt x="92" y="70"/>
                  </a:lnTo>
                  <a:lnTo>
                    <a:pt x="101" y="78"/>
                  </a:lnTo>
                  <a:lnTo>
                    <a:pt x="108" y="88"/>
                  </a:lnTo>
                  <a:lnTo>
                    <a:pt x="110" y="103"/>
                  </a:lnTo>
                  <a:lnTo>
                    <a:pt x="108" y="118"/>
                  </a:lnTo>
                  <a:lnTo>
                    <a:pt x="101" y="129"/>
                  </a:lnTo>
                  <a:lnTo>
                    <a:pt x="92" y="136"/>
                  </a:lnTo>
                  <a:lnTo>
                    <a:pt x="81" y="142"/>
                  </a:lnTo>
                  <a:lnTo>
                    <a:pt x="68" y="145"/>
                  </a:lnTo>
                  <a:lnTo>
                    <a:pt x="56" y="145"/>
                  </a:lnTo>
                  <a:lnTo>
                    <a:pt x="39" y="144"/>
                  </a:lnTo>
                  <a:lnTo>
                    <a:pt x="27" y="141"/>
                  </a:lnTo>
                  <a:lnTo>
                    <a:pt x="20" y="136"/>
                  </a:lnTo>
                  <a:lnTo>
                    <a:pt x="14" y="132"/>
                  </a:lnTo>
                  <a:lnTo>
                    <a:pt x="5" y="121"/>
                  </a:lnTo>
                  <a:lnTo>
                    <a:pt x="0" y="109"/>
                  </a:lnTo>
                  <a:lnTo>
                    <a:pt x="0" y="97"/>
                  </a:lnTo>
                  <a:lnTo>
                    <a:pt x="17" y="97"/>
                  </a:lnTo>
                  <a:lnTo>
                    <a:pt x="20" y="109"/>
                  </a:lnTo>
                  <a:lnTo>
                    <a:pt x="26" y="120"/>
                  </a:lnTo>
                  <a:lnTo>
                    <a:pt x="35" y="126"/>
                  </a:lnTo>
                  <a:lnTo>
                    <a:pt x="45" y="129"/>
                  </a:lnTo>
                  <a:lnTo>
                    <a:pt x="56" y="129"/>
                  </a:lnTo>
                  <a:lnTo>
                    <a:pt x="65" y="129"/>
                  </a:lnTo>
                  <a:lnTo>
                    <a:pt x="74" y="127"/>
                  </a:lnTo>
                  <a:lnTo>
                    <a:pt x="83" y="123"/>
                  </a:lnTo>
                  <a:lnTo>
                    <a:pt x="90" y="117"/>
                  </a:lnTo>
                  <a:lnTo>
                    <a:pt x="92" y="106"/>
                  </a:lnTo>
                  <a:lnTo>
                    <a:pt x="89" y="94"/>
                  </a:lnTo>
                  <a:lnTo>
                    <a:pt x="80" y="87"/>
                  </a:lnTo>
                  <a:lnTo>
                    <a:pt x="62" y="81"/>
                  </a:lnTo>
                  <a:lnTo>
                    <a:pt x="35" y="75"/>
                  </a:lnTo>
                  <a:lnTo>
                    <a:pt x="27" y="73"/>
                  </a:lnTo>
                  <a:lnTo>
                    <a:pt x="20" y="69"/>
                  </a:lnTo>
                  <a:lnTo>
                    <a:pt x="12" y="63"/>
                  </a:lnTo>
                  <a:lnTo>
                    <a:pt x="6" y="55"/>
                  </a:lnTo>
                  <a:lnTo>
                    <a:pt x="5" y="42"/>
                  </a:lnTo>
                  <a:lnTo>
                    <a:pt x="6" y="30"/>
                  </a:lnTo>
                  <a:lnTo>
                    <a:pt x="12" y="18"/>
                  </a:lnTo>
                  <a:lnTo>
                    <a:pt x="21" y="7"/>
                  </a:lnTo>
                  <a:lnTo>
                    <a:pt x="35" y="1"/>
                  </a:lnTo>
                  <a:lnTo>
                    <a:pt x="53" y="0"/>
                  </a:lnTo>
                  <a:lnTo>
                    <a:pt x="71" y="1"/>
                  </a:lnTo>
                  <a:lnTo>
                    <a:pt x="84" y="6"/>
                  </a:lnTo>
                  <a:lnTo>
                    <a:pt x="93" y="12"/>
                  </a:lnTo>
                  <a:lnTo>
                    <a:pt x="101" y="19"/>
                  </a:lnTo>
                  <a:lnTo>
                    <a:pt x="104" y="28"/>
                  </a:lnTo>
                  <a:lnTo>
                    <a:pt x="105" y="36"/>
                  </a:lnTo>
                  <a:lnTo>
                    <a:pt x="107" y="43"/>
                  </a:lnTo>
                  <a:lnTo>
                    <a:pt x="89" y="43"/>
                  </a:lnTo>
                  <a:close/>
                </a:path>
              </a:pathLst>
            </a:custGeom>
            <a:solidFill>
              <a:srgbClr val="FFFFFF"/>
            </a:solidFill>
            <a:ln w="0">
              <a:solidFill>
                <a:srgbClr val="FFFFFF"/>
              </a:solidFill>
              <a:prstDash val="solid"/>
              <a:round/>
              <a:headEnd/>
              <a:tailEnd/>
            </a:ln>
          </p:spPr>
          <p:txBody>
            <a:bodyPr/>
            <a:lstStyle/>
            <a:p>
              <a:endParaRPr lang="en-US"/>
            </a:p>
          </p:txBody>
        </p:sp>
        <p:sp>
          <p:nvSpPr>
            <p:cNvPr id="58" name="Freeform 62"/>
            <p:cNvSpPr>
              <a:spLocks noEditPoints="1"/>
            </p:cNvSpPr>
            <p:nvPr/>
          </p:nvSpPr>
          <p:spPr bwMode="auto">
            <a:xfrm>
              <a:off x="3265" y="1349"/>
              <a:ext cx="60" cy="69"/>
            </a:xfrm>
            <a:custGeom>
              <a:avLst/>
              <a:gdLst>
                <a:gd name="T0" fmla="*/ 1 w 93"/>
                <a:gd name="T1" fmla="*/ 1 h 107"/>
                <a:gd name="T2" fmla="*/ 1 w 93"/>
                <a:gd name="T3" fmla="*/ 1 h 107"/>
                <a:gd name="T4" fmla="*/ 1 w 93"/>
                <a:gd name="T5" fmla="*/ 1 h 107"/>
                <a:gd name="T6" fmla="*/ 1 w 93"/>
                <a:gd name="T7" fmla="*/ 1 h 107"/>
                <a:gd name="T8" fmla="*/ 1 w 93"/>
                <a:gd name="T9" fmla="*/ 1 h 107"/>
                <a:gd name="T10" fmla="*/ 1 w 93"/>
                <a:gd name="T11" fmla="*/ 1 h 107"/>
                <a:gd name="T12" fmla="*/ 1 w 93"/>
                <a:gd name="T13" fmla="*/ 1 h 107"/>
                <a:gd name="T14" fmla="*/ 1 w 93"/>
                <a:gd name="T15" fmla="*/ 1 h 107"/>
                <a:gd name="T16" fmla="*/ 1 w 93"/>
                <a:gd name="T17" fmla="*/ 1 h 107"/>
                <a:gd name="T18" fmla="*/ 1 w 93"/>
                <a:gd name="T19" fmla="*/ 1 h 107"/>
                <a:gd name="T20" fmla="*/ 1 w 93"/>
                <a:gd name="T21" fmla="*/ 1 h 107"/>
                <a:gd name="T22" fmla="*/ 1 w 93"/>
                <a:gd name="T23" fmla="*/ 1 h 107"/>
                <a:gd name="T24" fmla="*/ 1 w 93"/>
                <a:gd name="T25" fmla="*/ 1 h 107"/>
                <a:gd name="T26" fmla="*/ 1 w 93"/>
                <a:gd name="T27" fmla="*/ 1 h 107"/>
                <a:gd name="T28" fmla="*/ 1 w 93"/>
                <a:gd name="T29" fmla="*/ 1 h 107"/>
                <a:gd name="T30" fmla="*/ 1 w 93"/>
                <a:gd name="T31" fmla="*/ 1 h 107"/>
                <a:gd name="T32" fmla="*/ 1 w 93"/>
                <a:gd name="T33" fmla="*/ 1 h 107"/>
                <a:gd name="T34" fmla="*/ 1 w 93"/>
                <a:gd name="T35" fmla="*/ 1 h 107"/>
                <a:gd name="T36" fmla="*/ 1 w 93"/>
                <a:gd name="T37" fmla="*/ 1 h 107"/>
                <a:gd name="T38" fmla="*/ 1 w 93"/>
                <a:gd name="T39" fmla="*/ 1 h 107"/>
                <a:gd name="T40" fmla="*/ 1 w 93"/>
                <a:gd name="T41" fmla="*/ 1 h 107"/>
                <a:gd name="T42" fmla="*/ 0 w 93"/>
                <a:gd name="T43" fmla="*/ 1 h 107"/>
                <a:gd name="T44" fmla="*/ 1 w 93"/>
                <a:gd name="T45" fmla="*/ 1 h 107"/>
                <a:gd name="T46" fmla="*/ 1 w 93"/>
                <a:gd name="T47" fmla="*/ 1 h 107"/>
                <a:gd name="T48" fmla="*/ 1 w 93"/>
                <a:gd name="T49" fmla="*/ 1 h 107"/>
                <a:gd name="T50" fmla="*/ 1 w 93"/>
                <a:gd name="T51" fmla="*/ 1 h 107"/>
                <a:gd name="T52" fmla="*/ 1 w 93"/>
                <a:gd name="T53" fmla="*/ 1 h 107"/>
                <a:gd name="T54" fmla="*/ 1 w 93"/>
                <a:gd name="T55" fmla="*/ 1 h 107"/>
                <a:gd name="T56" fmla="*/ 1 w 93"/>
                <a:gd name="T57" fmla="*/ 1 h 107"/>
                <a:gd name="T58" fmla="*/ 1 w 93"/>
                <a:gd name="T59" fmla="*/ 1 h 107"/>
                <a:gd name="T60" fmla="*/ 1 w 93"/>
                <a:gd name="T61" fmla="*/ 1 h 107"/>
                <a:gd name="T62" fmla="*/ 1 w 93"/>
                <a:gd name="T63" fmla="*/ 1 h 107"/>
                <a:gd name="T64" fmla="*/ 1 w 93"/>
                <a:gd name="T65" fmla="*/ 1 h 107"/>
                <a:gd name="T66" fmla="*/ 1 w 93"/>
                <a:gd name="T67" fmla="*/ 1 h 107"/>
                <a:gd name="T68" fmla="*/ 1 w 93"/>
                <a:gd name="T69" fmla="*/ 1 h 107"/>
                <a:gd name="T70" fmla="*/ 1 w 93"/>
                <a:gd name="T71" fmla="*/ 1 h 107"/>
                <a:gd name="T72" fmla="*/ 1 w 93"/>
                <a:gd name="T73" fmla="*/ 0 h 107"/>
                <a:gd name="T74" fmla="*/ 1 w 93"/>
                <a:gd name="T75" fmla="*/ 1 h 107"/>
                <a:gd name="T76" fmla="*/ 1 w 93"/>
                <a:gd name="T77" fmla="*/ 1 h 107"/>
                <a:gd name="T78" fmla="*/ 1 w 93"/>
                <a:gd name="T79" fmla="*/ 1 h 107"/>
                <a:gd name="T80" fmla="*/ 1 w 93"/>
                <a:gd name="T81" fmla="*/ 1 h 107"/>
                <a:gd name="T82" fmla="*/ 0 w 93"/>
                <a:gd name="T83" fmla="*/ 1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7">
                  <a:moveTo>
                    <a:pt x="16" y="54"/>
                  </a:moveTo>
                  <a:lnTo>
                    <a:pt x="18" y="45"/>
                  </a:lnTo>
                  <a:lnTo>
                    <a:pt x="19" y="35"/>
                  </a:lnTo>
                  <a:lnTo>
                    <a:pt x="25" y="26"/>
                  </a:lnTo>
                  <a:lnTo>
                    <a:pt x="34" y="18"/>
                  </a:lnTo>
                  <a:lnTo>
                    <a:pt x="46" y="15"/>
                  </a:lnTo>
                  <a:lnTo>
                    <a:pt x="58" y="18"/>
                  </a:lnTo>
                  <a:lnTo>
                    <a:pt x="67" y="26"/>
                  </a:lnTo>
                  <a:lnTo>
                    <a:pt x="72" y="35"/>
                  </a:lnTo>
                  <a:lnTo>
                    <a:pt x="75" y="45"/>
                  </a:lnTo>
                  <a:lnTo>
                    <a:pt x="75" y="54"/>
                  </a:lnTo>
                  <a:lnTo>
                    <a:pt x="75" y="63"/>
                  </a:lnTo>
                  <a:lnTo>
                    <a:pt x="72" y="74"/>
                  </a:lnTo>
                  <a:lnTo>
                    <a:pt x="67" y="83"/>
                  </a:lnTo>
                  <a:lnTo>
                    <a:pt x="58" y="90"/>
                  </a:lnTo>
                  <a:lnTo>
                    <a:pt x="46" y="93"/>
                  </a:lnTo>
                  <a:lnTo>
                    <a:pt x="34" y="90"/>
                  </a:lnTo>
                  <a:lnTo>
                    <a:pt x="25" y="83"/>
                  </a:lnTo>
                  <a:lnTo>
                    <a:pt x="19" y="74"/>
                  </a:lnTo>
                  <a:lnTo>
                    <a:pt x="18" y="63"/>
                  </a:lnTo>
                  <a:lnTo>
                    <a:pt x="16" y="54"/>
                  </a:lnTo>
                  <a:close/>
                  <a:moveTo>
                    <a:pt x="0" y="54"/>
                  </a:moveTo>
                  <a:lnTo>
                    <a:pt x="1" y="69"/>
                  </a:lnTo>
                  <a:lnTo>
                    <a:pt x="6" y="84"/>
                  </a:lnTo>
                  <a:lnTo>
                    <a:pt x="16" y="96"/>
                  </a:lnTo>
                  <a:lnTo>
                    <a:pt x="28" y="104"/>
                  </a:lnTo>
                  <a:lnTo>
                    <a:pt x="46" y="107"/>
                  </a:lnTo>
                  <a:lnTo>
                    <a:pt x="63" y="104"/>
                  </a:lnTo>
                  <a:lnTo>
                    <a:pt x="76" y="96"/>
                  </a:lnTo>
                  <a:lnTo>
                    <a:pt x="85" y="84"/>
                  </a:lnTo>
                  <a:lnTo>
                    <a:pt x="91" y="69"/>
                  </a:lnTo>
                  <a:lnTo>
                    <a:pt x="93" y="54"/>
                  </a:lnTo>
                  <a:lnTo>
                    <a:pt x="91" y="38"/>
                  </a:lnTo>
                  <a:lnTo>
                    <a:pt x="85" y="24"/>
                  </a:lnTo>
                  <a:lnTo>
                    <a:pt x="76" y="12"/>
                  </a:lnTo>
                  <a:lnTo>
                    <a:pt x="63" y="3"/>
                  </a:lnTo>
                  <a:lnTo>
                    <a:pt x="46" y="0"/>
                  </a:lnTo>
                  <a:lnTo>
                    <a:pt x="28" y="3"/>
                  </a:lnTo>
                  <a:lnTo>
                    <a:pt x="16" y="12"/>
                  </a:lnTo>
                  <a:lnTo>
                    <a:pt x="6" y="24"/>
                  </a:lnTo>
                  <a:lnTo>
                    <a:pt x="1" y="38"/>
                  </a:lnTo>
                  <a:lnTo>
                    <a:pt x="0" y="54"/>
                  </a:lnTo>
                  <a:close/>
                </a:path>
              </a:pathLst>
            </a:custGeom>
            <a:solidFill>
              <a:srgbClr val="FFFFFF"/>
            </a:solidFill>
            <a:ln w="0">
              <a:solidFill>
                <a:srgbClr val="FFFFFF"/>
              </a:solidFill>
              <a:prstDash val="solid"/>
              <a:round/>
              <a:headEnd/>
              <a:tailEnd/>
            </a:ln>
          </p:spPr>
          <p:txBody>
            <a:bodyPr/>
            <a:lstStyle/>
            <a:p>
              <a:endParaRPr lang="en-US"/>
            </a:p>
          </p:txBody>
        </p:sp>
        <p:sp>
          <p:nvSpPr>
            <p:cNvPr id="59" name="Freeform 63"/>
            <p:cNvSpPr>
              <a:spLocks/>
            </p:cNvSpPr>
            <p:nvPr/>
          </p:nvSpPr>
          <p:spPr bwMode="auto">
            <a:xfrm>
              <a:off x="3336" y="1349"/>
              <a:ext cx="55" cy="70"/>
            </a:xfrm>
            <a:custGeom>
              <a:avLst/>
              <a:gdLst>
                <a:gd name="T0" fmla="*/ 1 w 87"/>
                <a:gd name="T1" fmla="*/ 1 h 108"/>
                <a:gd name="T2" fmla="*/ 1 w 87"/>
                <a:gd name="T3" fmla="*/ 1 h 108"/>
                <a:gd name="T4" fmla="*/ 1 w 87"/>
                <a:gd name="T5" fmla="*/ 1 h 108"/>
                <a:gd name="T6" fmla="*/ 1 w 87"/>
                <a:gd name="T7" fmla="*/ 1 h 108"/>
                <a:gd name="T8" fmla="*/ 1 w 87"/>
                <a:gd name="T9" fmla="*/ 1 h 108"/>
                <a:gd name="T10" fmla="*/ 1 w 87"/>
                <a:gd name="T11" fmla="*/ 1 h 108"/>
                <a:gd name="T12" fmla="*/ 1 w 87"/>
                <a:gd name="T13" fmla="*/ 1 h 108"/>
                <a:gd name="T14" fmla="*/ 1 w 87"/>
                <a:gd name="T15" fmla="*/ 1 h 108"/>
                <a:gd name="T16" fmla="*/ 1 w 87"/>
                <a:gd name="T17" fmla="*/ 1 h 108"/>
                <a:gd name="T18" fmla="*/ 1 w 87"/>
                <a:gd name="T19" fmla="*/ 1 h 108"/>
                <a:gd name="T20" fmla="*/ 1 w 87"/>
                <a:gd name="T21" fmla="*/ 1 h 108"/>
                <a:gd name="T22" fmla="*/ 1 w 87"/>
                <a:gd name="T23" fmla="*/ 1 h 108"/>
                <a:gd name="T24" fmla="*/ 1 w 87"/>
                <a:gd name="T25" fmla="*/ 1 h 108"/>
                <a:gd name="T26" fmla="*/ 1 w 87"/>
                <a:gd name="T27" fmla="*/ 1 h 108"/>
                <a:gd name="T28" fmla="*/ 1 w 87"/>
                <a:gd name="T29" fmla="*/ 1 h 108"/>
                <a:gd name="T30" fmla="*/ 1 w 87"/>
                <a:gd name="T31" fmla="*/ 1 h 108"/>
                <a:gd name="T32" fmla="*/ 1 w 87"/>
                <a:gd name="T33" fmla="*/ 1 h 108"/>
                <a:gd name="T34" fmla="*/ 1 w 87"/>
                <a:gd name="T35" fmla="*/ 1 h 108"/>
                <a:gd name="T36" fmla="*/ 1 w 87"/>
                <a:gd name="T37" fmla="*/ 1 h 108"/>
                <a:gd name="T38" fmla="*/ 1 w 87"/>
                <a:gd name="T39" fmla="*/ 1 h 108"/>
                <a:gd name="T40" fmla="*/ 1 w 87"/>
                <a:gd name="T41" fmla="*/ 1 h 108"/>
                <a:gd name="T42" fmla="*/ 1 w 87"/>
                <a:gd name="T43" fmla="*/ 1 h 108"/>
                <a:gd name="T44" fmla="*/ 1 w 87"/>
                <a:gd name="T45" fmla="*/ 1 h 108"/>
                <a:gd name="T46" fmla="*/ 1 w 87"/>
                <a:gd name="T47" fmla="*/ 1 h 108"/>
                <a:gd name="T48" fmla="*/ 1 w 87"/>
                <a:gd name="T49" fmla="*/ 1 h 108"/>
                <a:gd name="T50" fmla="*/ 1 w 87"/>
                <a:gd name="T51" fmla="*/ 1 h 108"/>
                <a:gd name="T52" fmla="*/ 1 w 87"/>
                <a:gd name="T53" fmla="*/ 1 h 108"/>
                <a:gd name="T54" fmla="*/ 1 w 87"/>
                <a:gd name="T55" fmla="*/ 1 h 108"/>
                <a:gd name="T56" fmla="*/ 1 w 87"/>
                <a:gd name="T57" fmla="*/ 1 h 108"/>
                <a:gd name="T58" fmla="*/ 1 w 87"/>
                <a:gd name="T59" fmla="*/ 1 h 108"/>
                <a:gd name="T60" fmla="*/ 0 w 87"/>
                <a:gd name="T61" fmla="*/ 1 h 108"/>
                <a:gd name="T62" fmla="*/ 1 w 87"/>
                <a:gd name="T63" fmla="*/ 1 h 108"/>
                <a:gd name="T64" fmla="*/ 1 w 87"/>
                <a:gd name="T65" fmla="*/ 1 h 108"/>
                <a:gd name="T66" fmla="*/ 1 w 87"/>
                <a:gd name="T67" fmla="*/ 1 h 108"/>
                <a:gd name="T68" fmla="*/ 1 w 87"/>
                <a:gd name="T69" fmla="*/ 1 h 108"/>
                <a:gd name="T70" fmla="*/ 1 w 87"/>
                <a:gd name="T71" fmla="*/ 0 h 108"/>
                <a:gd name="T72" fmla="*/ 1 w 87"/>
                <a:gd name="T73" fmla="*/ 1 h 108"/>
                <a:gd name="T74" fmla="*/ 1 w 87"/>
                <a:gd name="T75" fmla="*/ 1 h 108"/>
                <a:gd name="T76" fmla="*/ 1 w 87"/>
                <a:gd name="T77" fmla="*/ 1 h 108"/>
                <a:gd name="T78" fmla="*/ 1 w 87"/>
                <a:gd name="T79" fmla="*/ 1 h 108"/>
                <a:gd name="T80" fmla="*/ 1 w 87"/>
                <a:gd name="T81" fmla="*/ 1 h 108"/>
                <a:gd name="T82" fmla="*/ 1 w 87"/>
                <a:gd name="T83" fmla="*/ 1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7" h="108">
                  <a:moveTo>
                    <a:pt x="71" y="38"/>
                  </a:moveTo>
                  <a:lnTo>
                    <a:pt x="69" y="32"/>
                  </a:lnTo>
                  <a:lnTo>
                    <a:pt x="66" y="26"/>
                  </a:lnTo>
                  <a:lnTo>
                    <a:pt x="63" y="21"/>
                  </a:lnTo>
                  <a:lnTo>
                    <a:pt x="59" y="18"/>
                  </a:lnTo>
                  <a:lnTo>
                    <a:pt x="53" y="17"/>
                  </a:lnTo>
                  <a:lnTo>
                    <a:pt x="47" y="15"/>
                  </a:lnTo>
                  <a:lnTo>
                    <a:pt x="36" y="18"/>
                  </a:lnTo>
                  <a:lnTo>
                    <a:pt x="27" y="24"/>
                  </a:lnTo>
                  <a:lnTo>
                    <a:pt x="23" y="33"/>
                  </a:lnTo>
                  <a:lnTo>
                    <a:pt x="20" y="44"/>
                  </a:lnTo>
                  <a:lnTo>
                    <a:pt x="18" y="54"/>
                  </a:lnTo>
                  <a:lnTo>
                    <a:pt x="20" y="65"/>
                  </a:lnTo>
                  <a:lnTo>
                    <a:pt x="21" y="75"/>
                  </a:lnTo>
                  <a:lnTo>
                    <a:pt x="27" y="84"/>
                  </a:lnTo>
                  <a:lnTo>
                    <a:pt x="35" y="90"/>
                  </a:lnTo>
                  <a:lnTo>
                    <a:pt x="47" y="93"/>
                  </a:lnTo>
                  <a:lnTo>
                    <a:pt x="57" y="90"/>
                  </a:lnTo>
                  <a:lnTo>
                    <a:pt x="66" y="83"/>
                  </a:lnTo>
                  <a:lnTo>
                    <a:pt x="71" y="69"/>
                  </a:lnTo>
                  <a:lnTo>
                    <a:pt x="87" y="69"/>
                  </a:lnTo>
                  <a:lnTo>
                    <a:pt x="84" y="80"/>
                  </a:lnTo>
                  <a:lnTo>
                    <a:pt x="80" y="89"/>
                  </a:lnTo>
                  <a:lnTo>
                    <a:pt x="72" y="99"/>
                  </a:lnTo>
                  <a:lnTo>
                    <a:pt x="62" y="105"/>
                  </a:lnTo>
                  <a:lnTo>
                    <a:pt x="45" y="108"/>
                  </a:lnTo>
                  <a:lnTo>
                    <a:pt x="30" y="105"/>
                  </a:lnTo>
                  <a:lnTo>
                    <a:pt x="18" y="98"/>
                  </a:lnTo>
                  <a:lnTo>
                    <a:pt x="8" y="87"/>
                  </a:lnTo>
                  <a:lnTo>
                    <a:pt x="2" y="74"/>
                  </a:lnTo>
                  <a:lnTo>
                    <a:pt x="0" y="57"/>
                  </a:lnTo>
                  <a:lnTo>
                    <a:pt x="2" y="39"/>
                  </a:lnTo>
                  <a:lnTo>
                    <a:pt x="8" y="24"/>
                  </a:lnTo>
                  <a:lnTo>
                    <a:pt x="18" y="11"/>
                  </a:lnTo>
                  <a:lnTo>
                    <a:pt x="32" y="3"/>
                  </a:lnTo>
                  <a:lnTo>
                    <a:pt x="50" y="0"/>
                  </a:lnTo>
                  <a:lnTo>
                    <a:pt x="63" y="3"/>
                  </a:lnTo>
                  <a:lnTo>
                    <a:pt x="74" y="9"/>
                  </a:lnTo>
                  <a:lnTo>
                    <a:pt x="81" y="17"/>
                  </a:lnTo>
                  <a:lnTo>
                    <a:pt x="86" y="27"/>
                  </a:lnTo>
                  <a:lnTo>
                    <a:pt x="87" y="38"/>
                  </a:lnTo>
                  <a:lnTo>
                    <a:pt x="71" y="38"/>
                  </a:lnTo>
                  <a:close/>
                </a:path>
              </a:pathLst>
            </a:custGeom>
            <a:solidFill>
              <a:srgbClr val="FFFFFF"/>
            </a:solidFill>
            <a:ln w="0">
              <a:solidFill>
                <a:srgbClr val="FFFFFF"/>
              </a:solidFill>
              <a:prstDash val="solid"/>
              <a:round/>
              <a:headEnd/>
              <a:tailEnd/>
            </a:ln>
          </p:spPr>
          <p:txBody>
            <a:bodyPr/>
            <a:lstStyle/>
            <a:p>
              <a:endParaRPr lang="en-US"/>
            </a:p>
          </p:txBody>
        </p:sp>
        <p:sp>
          <p:nvSpPr>
            <p:cNvPr id="60" name="Freeform 64"/>
            <p:cNvSpPr>
              <a:spLocks noEditPoints="1"/>
            </p:cNvSpPr>
            <p:nvPr/>
          </p:nvSpPr>
          <p:spPr bwMode="auto">
            <a:xfrm>
              <a:off x="3405" y="1327"/>
              <a:ext cx="11" cy="90"/>
            </a:xfrm>
            <a:custGeom>
              <a:avLst/>
              <a:gdLst>
                <a:gd name="T0" fmla="*/ 1 w 17"/>
                <a:gd name="T1" fmla="*/ 1 h 139"/>
                <a:gd name="T2" fmla="*/ 0 w 17"/>
                <a:gd name="T3" fmla="*/ 1 h 139"/>
                <a:gd name="T4" fmla="*/ 0 w 17"/>
                <a:gd name="T5" fmla="*/ 1 h 139"/>
                <a:gd name="T6" fmla="*/ 1 w 17"/>
                <a:gd name="T7" fmla="*/ 1 h 139"/>
                <a:gd name="T8" fmla="*/ 1 w 17"/>
                <a:gd name="T9" fmla="*/ 1 h 139"/>
                <a:gd name="T10" fmla="*/ 0 w 17"/>
                <a:gd name="T11" fmla="*/ 1 h 139"/>
                <a:gd name="T12" fmla="*/ 0 w 17"/>
                <a:gd name="T13" fmla="*/ 0 h 139"/>
                <a:gd name="T14" fmla="*/ 1 w 17"/>
                <a:gd name="T15" fmla="*/ 0 h 139"/>
                <a:gd name="T16" fmla="*/ 1 w 17"/>
                <a:gd name="T17" fmla="*/ 1 h 139"/>
                <a:gd name="T18" fmla="*/ 0 w 17"/>
                <a:gd name="T19" fmla="*/ 1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39">
                  <a:moveTo>
                    <a:pt x="17" y="139"/>
                  </a:moveTo>
                  <a:lnTo>
                    <a:pt x="0" y="139"/>
                  </a:lnTo>
                  <a:lnTo>
                    <a:pt x="0" y="37"/>
                  </a:lnTo>
                  <a:lnTo>
                    <a:pt x="17" y="37"/>
                  </a:lnTo>
                  <a:lnTo>
                    <a:pt x="17" y="139"/>
                  </a:lnTo>
                  <a:close/>
                  <a:moveTo>
                    <a:pt x="0" y="19"/>
                  </a:moveTo>
                  <a:lnTo>
                    <a:pt x="0" y="0"/>
                  </a:lnTo>
                  <a:lnTo>
                    <a:pt x="17" y="0"/>
                  </a:lnTo>
                  <a:lnTo>
                    <a:pt x="17" y="19"/>
                  </a:lnTo>
                  <a:lnTo>
                    <a:pt x="0" y="19"/>
                  </a:lnTo>
                  <a:close/>
                </a:path>
              </a:pathLst>
            </a:custGeom>
            <a:solidFill>
              <a:srgbClr val="FFFFFF"/>
            </a:solidFill>
            <a:ln w="0">
              <a:solidFill>
                <a:srgbClr val="FFFFFF"/>
              </a:solidFill>
              <a:prstDash val="solid"/>
              <a:round/>
              <a:headEnd/>
              <a:tailEnd/>
            </a:ln>
          </p:spPr>
          <p:txBody>
            <a:bodyPr/>
            <a:lstStyle/>
            <a:p>
              <a:endParaRPr lang="en-US"/>
            </a:p>
          </p:txBody>
        </p:sp>
        <p:sp>
          <p:nvSpPr>
            <p:cNvPr id="61" name="Freeform 65"/>
            <p:cNvSpPr>
              <a:spLocks noEditPoints="1"/>
            </p:cNvSpPr>
            <p:nvPr/>
          </p:nvSpPr>
          <p:spPr bwMode="auto">
            <a:xfrm>
              <a:off x="3432" y="1349"/>
              <a:ext cx="59" cy="70"/>
            </a:xfrm>
            <a:custGeom>
              <a:avLst/>
              <a:gdLst>
                <a:gd name="T0" fmla="*/ 1 w 92"/>
                <a:gd name="T1" fmla="*/ 1 h 108"/>
                <a:gd name="T2" fmla="*/ 1 w 92"/>
                <a:gd name="T3" fmla="*/ 1 h 108"/>
                <a:gd name="T4" fmla="*/ 1 w 92"/>
                <a:gd name="T5" fmla="*/ 1 h 108"/>
                <a:gd name="T6" fmla="*/ 1 w 92"/>
                <a:gd name="T7" fmla="*/ 1 h 108"/>
                <a:gd name="T8" fmla="*/ 1 w 92"/>
                <a:gd name="T9" fmla="*/ 1 h 108"/>
                <a:gd name="T10" fmla="*/ 1 w 92"/>
                <a:gd name="T11" fmla="*/ 1 h 108"/>
                <a:gd name="T12" fmla="*/ 1 w 92"/>
                <a:gd name="T13" fmla="*/ 1 h 108"/>
                <a:gd name="T14" fmla="*/ 1 w 92"/>
                <a:gd name="T15" fmla="*/ 1 h 108"/>
                <a:gd name="T16" fmla="*/ 1 w 92"/>
                <a:gd name="T17" fmla="*/ 1 h 108"/>
                <a:gd name="T18" fmla="*/ 1 w 92"/>
                <a:gd name="T19" fmla="*/ 1 h 108"/>
                <a:gd name="T20" fmla="*/ 1 w 92"/>
                <a:gd name="T21" fmla="*/ 1 h 108"/>
                <a:gd name="T22" fmla="*/ 1 w 92"/>
                <a:gd name="T23" fmla="*/ 1 h 108"/>
                <a:gd name="T24" fmla="*/ 1 w 92"/>
                <a:gd name="T25" fmla="*/ 1 h 108"/>
                <a:gd name="T26" fmla="*/ 1 w 92"/>
                <a:gd name="T27" fmla="*/ 1 h 108"/>
                <a:gd name="T28" fmla="*/ 1 w 92"/>
                <a:gd name="T29" fmla="*/ 1 h 108"/>
                <a:gd name="T30" fmla="*/ 1 w 92"/>
                <a:gd name="T31" fmla="*/ 1 h 108"/>
                <a:gd name="T32" fmla="*/ 1 w 92"/>
                <a:gd name="T33" fmla="*/ 1 h 108"/>
                <a:gd name="T34" fmla="*/ 1 w 92"/>
                <a:gd name="T35" fmla="*/ 1 h 108"/>
                <a:gd name="T36" fmla="*/ 1 w 92"/>
                <a:gd name="T37" fmla="*/ 1 h 108"/>
                <a:gd name="T38" fmla="*/ 1 w 92"/>
                <a:gd name="T39" fmla="*/ 1 h 108"/>
                <a:gd name="T40" fmla="*/ 1 w 92"/>
                <a:gd name="T41" fmla="*/ 1 h 108"/>
                <a:gd name="T42" fmla="*/ 1 w 92"/>
                <a:gd name="T43" fmla="*/ 1 h 108"/>
                <a:gd name="T44" fmla="*/ 1 w 92"/>
                <a:gd name="T45" fmla="*/ 1 h 108"/>
                <a:gd name="T46" fmla="*/ 1 w 92"/>
                <a:gd name="T47" fmla="*/ 0 h 108"/>
                <a:gd name="T48" fmla="*/ 1 w 92"/>
                <a:gd name="T49" fmla="*/ 1 h 108"/>
                <a:gd name="T50" fmla="*/ 1 w 92"/>
                <a:gd name="T51" fmla="*/ 1 h 108"/>
                <a:gd name="T52" fmla="*/ 1 w 92"/>
                <a:gd name="T53" fmla="*/ 1 h 108"/>
                <a:gd name="T54" fmla="*/ 1 w 92"/>
                <a:gd name="T55" fmla="*/ 1 h 108"/>
                <a:gd name="T56" fmla="*/ 0 w 92"/>
                <a:gd name="T57" fmla="*/ 1 h 108"/>
                <a:gd name="T58" fmla="*/ 1 w 92"/>
                <a:gd name="T59" fmla="*/ 1 h 108"/>
                <a:gd name="T60" fmla="*/ 1 w 92"/>
                <a:gd name="T61" fmla="*/ 1 h 108"/>
                <a:gd name="T62" fmla="*/ 1 w 92"/>
                <a:gd name="T63" fmla="*/ 1 h 108"/>
                <a:gd name="T64" fmla="*/ 1 w 92"/>
                <a:gd name="T65" fmla="*/ 1 h 108"/>
                <a:gd name="T66" fmla="*/ 1 w 92"/>
                <a:gd name="T67" fmla="*/ 1 h 108"/>
                <a:gd name="T68" fmla="*/ 1 w 92"/>
                <a:gd name="T69" fmla="*/ 1 h 108"/>
                <a:gd name="T70" fmla="*/ 1 w 92"/>
                <a:gd name="T71" fmla="*/ 1 h 108"/>
                <a:gd name="T72" fmla="*/ 1 w 92"/>
                <a:gd name="T73" fmla="*/ 1 h 108"/>
                <a:gd name="T74" fmla="*/ 1 w 92"/>
                <a:gd name="T75" fmla="*/ 1 h 108"/>
                <a:gd name="T76" fmla="*/ 1 w 92"/>
                <a:gd name="T77" fmla="*/ 1 h 108"/>
                <a:gd name="T78" fmla="*/ 1 w 92"/>
                <a:gd name="T79" fmla="*/ 1 h 108"/>
                <a:gd name="T80" fmla="*/ 1 w 92"/>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108">
                  <a:moveTo>
                    <a:pt x="18" y="47"/>
                  </a:moveTo>
                  <a:lnTo>
                    <a:pt x="21" y="32"/>
                  </a:lnTo>
                  <a:lnTo>
                    <a:pt x="32" y="20"/>
                  </a:lnTo>
                  <a:lnTo>
                    <a:pt x="47" y="15"/>
                  </a:lnTo>
                  <a:lnTo>
                    <a:pt x="59" y="18"/>
                  </a:lnTo>
                  <a:lnTo>
                    <a:pt x="68" y="26"/>
                  </a:lnTo>
                  <a:lnTo>
                    <a:pt x="72" y="35"/>
                  </a:lnTo>
                  <a:lnTo>
                    <a:pt x="74" y="47"/>
                  </a:lnTo>
                  <a:lnTo>
                    <a:pt x="18" y="47"/>
                  </a:lnTo>
                  <a:close/>
                  <a:moveTo>
                    <a:pt x="74" y="72"/>
                  </a:moveTo>
                  <a:lnTo>
                    <a:pt x="72" y="80"/>
                  </a:lnTo>
                  <a:lnTo>
                    <a:pt x="66" y="86"/>
                  </a:lnTo>
                  <a:lnTo>
                    <a:pt x="59" y="90"/>
                  </a:lnTo>
                  <a:lnTo>
                    <a:pt x="48" y="93"/>
                  </a:lnTo>
                  <a:lnTo>
                    <a:pt x="35" y="90"/>
                  </a:lnTo>
                  <a:lnTo>
                    <a:pt x="26" y="84"/>
                  </a:lnTo>
                  <a:lnTo>
                    <a:pt x="20" y="74"/>
                  </a:lnTo>
                  <a:lnTo>
                    <a:pt x="18" y="60"/>
                  </a:lnTo>
                  <a:lnTo>
                    <a:pt x="92" y="60"/>
                  </a:lnTo>
                  <a:lnTo>
                    <a:pt x="90" y="39"/>
                  </a:lnTo>
                  <a:lnTo>
                    <a:pt x="86" y="23"/>
                  </a:lnTo>
                  <a:lnTo>
                    <a:pt x="77" y="11"/>
                  </a:lnTo>
                  <a:lnTo>
                    <a:pt x="65" y="3"/>
                  </a:lnTo>
                  <a:lnTo>
                    <a:pt x="48" y="0"/>
                  </a:lnTo>
                  <a:lnTo>
                    <a:pt x="30" y="3"/>
                  </a:lnTo>
                  <a:lnTo>
                    <a:pt x="17" y="11"/>
                  </a:lnTo>
                  <a:lnTo>
                    <a:pt x="8" y="24"/>
                  </a:lnTo>
                  <a:lnTo>
                    <a:pt x="2" y="39"/>
                  </a:lnTo>
                  <a:lnTo>
                    <a:pt x="0" y="57"/>
                  </a:lnTo>
                  <a:lnTo>
                    <a:pt x="2" y="74"/>
                  </a:lnTo>
                  <a:lnTo>
                    <a:pt x="8" y="87"/>
                  </a:lnTo>
                  <a:lnTo>
                    <a:pt x="17" y="98"/>
                  </a:lnTo>
                  <a:lnTo>
                    <a:pt x="30" y="105"/>
                  </a:lnTo>
                  <a:lnTo>
                    <a:pt x="45" y="108"/>
                  </a:lnTo>
                  <a:lnTo>
                    <a:pt x="59" y="107"/>
                  </a:lnTo>
                  <a:lnTo>
                    <a:pt x="68" y="104"/>
                  </a:lnTo>
                  <a:lnTo>
                    <a:pt x="72" y="101"/>
                  </a:lnTo>
                  <a:lnTo>
                    <a:pt x="83" y="90"/>
                  </a:lnTo>
                  <a:lnTo>
                    <a:pt x="89" y="80"/>
                  </a:lnTo>
                  <a:lnTo>
                    <a:pt x="90" y="72"/>
                  </a:lnTo>
                  <a:lnTo>
                    <a:pt x="74" y="72"/>
                  </a:lnTo>
                  <a:close/>
                </a:path>
              </a:pathLst>
            </a:custGeom>
            <a:solidFill>
              <a:srgbClr val="FFFFFF"/>
            </a:solidFill>
            <a:ln w="0">
              <a:solidFill>
                <a:srgbClr val="FFFFFF"/>
              </a:solidFill>
              <a:prstDash val="solid"/>
              <a:round/>
              <a:headEnd/>
              <a:tailEnd/>
            </a:ln>
          </p:spPr>
          <p:txBody>
            <a:bodyPr/>
            <a:lstStyle/>
            <a:p>
              <a:endParaRPr lang="en-US"/>
            </a:p>
          </p:txBody>
        </p:sp>
        <p:sp>
          <p:nvSpPr>
            <p:cNvPr id="62" name="Freeform 66"/>
            <p:cNvSpPr>
              <a:spLocks/>
            </p:cNvSpPr>
            <p:nvPr/>
          </p:nvSpPr>
          <p:spPr bwMode="auto">
            <a:xfrm>
              <a:off x="3501" y="1333"/>
              <a:ext cx="29" cy="85"/>
            </a:xfrm>
            <a:custGeom>
              <a:avLst/>
              <a:gdLst>
                <a:gd name="T0" fmla="*/ 1 w 46"/>
                <a:gd name="T1" fmla="*/ 1 h 132"/>
                <a:gd name="T2" fmla="*/ 1 w 46"/>
                <a:gd name="T3" fmla="*/ 1 h 132"/>
                <a:gd name="T4" fmla="*/ 1 w 46"/>
                <a:gd name="T5" fmla="*/ 1 h 132"/>
                <a:gd name="T6" fmla="*/ 1 w 46"/>
                <a:gd name="T7" fmla="*/ 1 h 132"/>
                <a:gd name="T8" fmla="*/ 1 w 46"/>
                <a:gd name="T9" fmla="*/ 1 h 132"/>
                <a:gd name="T10" fmla="*/ 1 w 46"/>
                <a:gd name="T11" fmla="*/ 1 h 132"/>
                <a:gd name="T12" fmla="*/ 1 w 46"/>
                <a:gd name="T13" fmla="*/ 1 h 132"/>
                <a:gd name="T14" fmla="*/ 1 w 46"/>
                <a:gd name="T15" fmla="*/ 1 h 132"/>
                <a:gd name="T16" fmla="*/ 1 w 46"/>
                <a:gd name="T17" fmla="*/ 1 h 132"/>
                <a:gd name="T18" fmla="*/ 1 w 46"/>
                <a:gd name="T19" fmla="*/ 1 h 132"/>
                <a:gd name="T20" fmla="*/ 1 w 46"/>
                <a:gd name="T21" fmla="*/ 1 h 132"/>
                <a:gd name="T22" fmla="*/ 1 w 46"/>
                <a:gd name="T23" fmla="*/ 1 h 132"/>
                <a:gd name="T24" fmla="*/ 1 w 46"/>
                <a:gd name="T25" fmla="*/ 1 h 132"/>
                <a:gd name="T26" fmla="*/ 1 w 46"/>
                <a:gd name="T27" fmla="*/ 1 h 132"/>
                <a:gd name="T28" fmla="*/ 1 w 46"/>
                <a:gd name="T29" fmla="*/ 1 h 132"/>
                <a:gd name="T30" fmla="*/ 1 w 46"/>
                <a:gd name="T31" fmla="*/ 1 h 132"/>
                <a:gd name="T32" fmla="*/ 1 w 46"/>
                <a:gd name="T33" fmla="*/ 1 h 132"/>
                <a:gd name="T34" fmla="*/ 1 w 46"/>
                <a:gd name="T35" fmla="*/ 1 h 132"/>
                <a:gd name="T36" fmla="*/ 1 w 46"/>
                <a:gd name="T37" fmla="*/ 1 h 132"/>
                <a:gd name="T38" fmla="*/ 1 w 46"/>
                <a:gd name="T39" fmla="*/ 1 h 132"/>
                <a:gd name="T40" fmla="*/ 1 w 46"/>
                <a:gd name="T41" fmla="*/ 1 h 132"/>
                <a:gd name="T42" fmla="*/ 0 w 46"/>
                <a:gd name="T43" fmla="*/ 1 h 132"/>
                <a:gd name="T44" fmla="*/ 0 w 46"/>
                <a:gd name="T45" fmla="*/ 1 h 132"/>
                <a:gd name="T46" fmla="*/ 1 w 46"/>
                <a:gd name="T47" fmla="*/ 1 h 132"/>
                <a:gd name="T48" fmla="*/ 1 w 46"/>
                <a:gd name="T49" fmla="*/ 0 h 132"/>
                <a:gd name="T50" fmla="*/ 1 w 46"/>
                <a:gd name="T51" fmla="*/ 0 h 132"/>
                <a:gd name="T52" fmla="*/ 1 w 46"/>
                <a:gd name="T53" fmla="*/ 1 h 132"/>
                <a:gd name="T54" fmla="*/ 1 w 46"/>
                <a:gd name="T55" fmla="*/ 1 h 132"/>
                <a:gd name="T56" fmla="*/ 1 w 46"/>
                <a:gd name="T57" fmla="*/ 1 h 132"/>
                <a:gd name="T58" fmla="*/ 1 w 46"/>
                <a:gd name="T59" fmla="*/ 1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 h="132">
                  <a:moveTo>
                    <a:pt x="30" y="43"/>
                  </a:moveTo>
                  <a:lnTo>
                    <a:pt x="30" y="108"/>
                  </a:lnTo>
                  <a:lnTo>
                    <a:pt x="31" y="112"/>
                  </a:lnTo>
                  <a:lnTo>
                    <a:pt x="33" y="114"/>
                  </a:lnTo>
                  <a:lnTo>
                    <a:pt x="34" y="115"/>
                  </a:lnTo>
                  <a:lnTo>
                    <a:pt x="36" y="117"/>
                  </a:lnTo>
                  <a:lnTo>
                    <a:pt x="39" y="117"/>
                  </a:lnTo>
                  <a:lnTo>
                    <a:pt x="40" y="117"/>
                  </a:lnTo>
                  <a:lnTo>
                    <a:pt x="46" y="117"/>
                  </a:lnTo>
                  <a:lnTo>
                    <a:pt x="46" y="130"/>
                  </a:lnTo>
                  <a:lnTo>
                    <a:pt x="40" y="130"/>
                  </a:lnTo>
                  <a:lnTo>
                    <a:pt x="36" y="130"/>
                  </a:lnTo>
                  <a:lnTo>
                    <a:pt x="34" y="132"/>
                  </a:lnTo>
                  <a:lnTo>
                    <a:pt x="27" y="130"/>
                  </a:lnTo>
                  <a:lnTo>
                    <a:pt x="22" y="129"/>
                  </a:lnTo>
                  <a:lnTo>
                    <a:pt x="18" y="126"/>
                  </a:lnTo>
                  <a:lnTo>
                    <a:pt x="16" y="123"/>
                  </a:lnTo>
                  <a:lnTo>
                    <a:pt x="15" y="120"/>
                  </a:lnTo>
                  <a:lnTo>
                    <a:pt x="13" y="114"/>
                  </a:lnTo>
                  <a:lnTo>
                    <a:pt x="13" y="109"/>
                  </a:lnTo>
                  <a:lnTo>
                    <a:pt x="13" y="43"/>
                  </a:lnTo>
                  <a:lnTo>
                    <a:pt x="0" y="43"/>
                  </a:lnTo>
                  <a:lnTo>
                    <a:pt x="0" y="28"/>
                  </a:lnTo>
                  <a:lnTo>
                    <a:pt x="13" y="28"/>
                  </a:lnTo>
                  <a:lnTo>
                    <a:pt x="13" y="0"/>
                  </a:lnTo>
                  <a:lnTo>
                    <a:pt x="30" y="0"/>
                  </a:lnTo>
                  <a:lnTo>
                    <a:pt x="30" y="28"/>
                  </a:lnTo>
                  <a:lnTo>
                    <a:pt x="46" y="28"/>
                  </a:lnTo>
                  <a:lnTo>
                    <a:pt x="46" y="43"/>
                  </a:lnTo>
                  <a:lnTo>
                    <a:pt x="30" y="43"/>
                  </a:lnTo>
                  <a:close/>
                </a:path>
              </a:pathLst>
            </a:custGeom>
            <a:solidFill>
              <a:srgbClr val="FFFFFF"/>
            </a:solidFill>
            <a:ln w="0">
              <a:solidFill>
                <a:srgbClr val="FFFFFF"/>
              </a:solidFill>
              <a:prstDash val="solid"/>
              <a:round/>
              <a:headEnd/>
              <a:tailEnd/>
            </a:ln>
          </p:spPr>
          <p:txBody>
            <a:bodyPr/>
            <a:lstStyle/>
            <a:p>
              <a:endParaRPr lang="en-US"/>
            </a:p>
          </p:txBody>
        </p:sp>
        <p:sp>
          <p:nvSpPr>
            <p:cNvPr id="63" name="Freeform 67"/>
            <p:cNvSpPr>
              <a:spLocks noEditPoints="1"/>
            </p:cNvSpPr>
            <p:nvPr/>
          </p:nvSpPr>
          <p:spPr bwMode="auto">
            <a:xfrm>
              <a:off x="3544" y="1327"/>
              <a:ext cx="11" cy="90"/>
            </a:xfrm>
            <a:custGeom>
              <a:avLst/>
              <a:gdLst>
                <a:gd name="T0" fmla="*/ 1 w 17"/>
                <a:gd name="T1" fmla="*/ 1 h 139"/>
                <a:gd name="T2" fmla="*/ 0 w 17"/>
                <a:gd name="T3" fmla="*/ 1 h 139"/>
                <a:gd name="T4" fmla="*/ 0 w 17"/>
                <a:gd name="T5" fmla="*/ 1 h 139"/>
                <a:gd name="T6" fmla="*/ 1 w 17"/>
                <a:gd name="T7" fmla="*/ 1 h 139"/>
                <a:gd name="T8" fmla="*/ 1 w 17"/>
                <a:gd name="T9" fmla="*/ 1 h 139"/>
                <a:gd name="T10" fmla="*/ 0 w 17"/>
                <a:gd name="T11" fmla="*/ 1 h 139"/>
                <a:gd name="T12" fmla="*/ 0 w 17"/>
                <a:gd name="T13" fmla="*/ 0 h 139"/>
                <a:gd name="T14" fmla="*/ 1 w 17"/>
                <a:gd name="T15" fmla="*/ 0 h 139"/>
                <a:gd name="T16" fmla="*/ 1 w 17"/>
                <a:gd name="T17" fmla="*/ 1 h 139"/>
                <a:gd name="T18" fmla="*/ 0 w 17"/>
                <a:gd name="T19" fmla="*/ 1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39">
                  <a:moveTo>
                    <a:pt x="17" y="139"/>
                  </a:moveTo>
                  <a:lnTo>
                    <a:pt x="0" y="139"/>
                  </a:lnTo>
                  <a:lnTo>
                    <a:pt x="0" y="37"/>
                  </a:lnTo>
                  <a:lnTo>
                    <a:pt x="17" y="37"/>
                  </a:lnTo>
                  <a:lnTo>
                    <a:pt x="17" y="139"/>
                  </a:lnTo>
                  <a:close/>
                  <a:moveTo>
                    <a:pt x="0" y="19"/>
                  </a:moveTo>
                  <a:lnTo>
                    <a:pt x="0" y="0"/>
                  </a:lnTo>
                  <a:lnTo>
                    <a:pt x="17" y="0"/>
                  </a:lnTo>
                  <a:lnTo>
                    <a:pt x="17" y="19"/>
                  </a:lnTo>
                  <a:lnTo>
                    <a:pt x="0" y="19"/>
                  </a:lnTo>
                  <a:close/>
                </a:path>
              </a:pathLst>
            </a:custGeom>
            <a:solidFill>
              <a:srgbClr val="FFFFFF"/>
            </a:solidFill>
            <a:ln w="0">
              <a:solidFill>
                <a:srgbClr val="FFFFFF"/>
              </a:solidFill>
              <a:prstDash val="solid"/>
              <a:round/>
              <a:headEnd/>
              <a:tailEnd/>
            </a:ln>
          </p:spPr>
          <p:txBody>
            <a:bodyPr/>
            <a:lstStyle/>
            <a:p>
              <a:endParaRPr lang="en-US"/>
            </a:p>
          </p:txBody>
        </p:sp>
        <p:sp>
          <p:nvSpPr>
            <p:cNvPr id="64" name="Freeform 68"/>
            <p:cNvSpPr>
              <a:spLocks noEditPoints="1"/>
            </p:cNvSpPr>
            <p:nvPr/>
          </p:nvSpPr>
          <p:spPr bwMode="auto">
            <a:xfrm>
              <a:off x="3571" y="1349"/>
              <a:ext cx="59" cy="70"/>
            </a:xfrm>
            <a:custGeom>
              <a:avLst/>
              <a:gdLst>
                <a:gd name="T0" fmla="*/ 1 w 92"/>
                <a:gd name="T1" fmla="*/ 1 h 108"/>
                <a:gd name="T2" fmla="*/ 1 w 92"/>
                <a:gd name="T3" fmla="*/ 1 h 108"/>
                <a:gd name="T4" fmla="*/ 1 w 92"/>
                <a:gd name="T5" fmla="*/ 1 h 108"/>
                <a:gd name="T6" fmla="*/ 1 w 92"/>
                <a:gd name="T7" fmla="*/ 1 h 108"/>
                <a:gd name="T8" fmla="*/ 1 w 92"/>
                <a:gd name="T9" fmla="*/ 1 h 108"/>
                <a:gd name="T10" fmla="*/ 1 w 92"/>
                <a:gd name="T11" fmla="*/ 1 h 108"/>
                <a:gd name="T12" fmla="*/ 1 w 92"/>
                <a:gd name="T13" fmla="*/ 1 h 108"/>
                <a:gd name="T14" fmla="*/ 1 w 92"/>
                <a:gd name="T15" fmla="*/ 1 h 108"/>
                <a:gd name="T16" fmla="*/ 1 w 92"/>
                <a:gd name="T17" fmla="*/ 1 h 108"/>
                <a:gd name="T18" fmla="*/ 1 w 92"/>
                <a:gd name="T19" fmla="*/ 1 h 108"/>
                <a:gd name="T20" fmla="*/ 1 w 92"/>
                <a:gd name="T21" fmla="*/ 1 h 108"/>
                <a:gd name="T22" fmla="*/ 1 w 92"/>
                <a:gd name="T23" fmla="*/ 1 h 108"/>
                <a:gd name="T24" fmla="*/ 1 w 92"/>
                <a:gd name="T25" fmla="*/ 1 h 108"/>
                <a:gd name="T26" fmla="*/ 1 w 92"/>
                <a:gd name="T27" fmla="*/ 1 h 108"/>
                <a:gd name="T28" fmla="*/ 1 w 92"/>
                <a:gd name="T29" fmla="*/ 1 h 108"/>
                <a:gd name="T30" fmla="*/ 1 w 92"/>
                <a:gd name="T31" fmla="*/ 1 h 108"/>
                <a:gd name="T32" fmla="*/ 1 w 92"/>
                <a:gd name="T33" fmla="*/ 1 h 108"/>
                <a:gd name="T34" fmla="*/ 1 w 92"/>
                <a:gd name="T35" fmla="*/ 1 h 108"/>
                <a:gd name="T36" fmla="*/ 1 w 92"/>
                <a:gd name="T37" fmla="*/ 1 h 108"/>
                <a:gd name="T38" fmla="*/ 1 w 92"/>
                <a:gd name="T39" fmla="*/ 1 h 108"/>
                <a:gd name="T40" fmla="*/ 1 w 92"/>
                <a:gd name="T41" fmla="*/ 1 h 108"/>
                <a:gd name="T42" fmla="*/ 1 w 92"/>
                <a:gd name="T43" fmla="*/ 1 h 108"/>
                <a:gd name="T44" fmla="*/ 1 w 92"/>
                <a:gd name="T45" fmla="*/ 1 h 108"/>
                <a:gd name="T46" fmla="*/ 1 w 92"/>
                <a:gd name="T47" fmla="*/ 0 h 108"/>
                <a:gd name="T48" fmla="*/ 1 w 92"/>
                <a:gd name="T49" fmla="*/ 1 h 108"/>
                <a:gd name="T50" fmla="*/ 1 w 92"/>
                <a:gd name="T51" fmla="*/ 1 h 108"/>
                <a:gd name="T52" fmla="*/ 1 w 92"/>
                <a:gd name="T53" fmla="*/ 1 h 108"/>
                <a:gd name="T54" fmla="*/ 1 w 92"/>
                <a:gd name="T55" fmla="*/ 1 h 108"/>
                <a:gd name="T56" fmla="*/ 0 w 92"/>
                <a:gd name="T57" fmla="*/ 1 h 108"/>
                <a:gd name="T58" fmla="*/ 1 w 92"/>
                <a:gd name="T59" fmla="*/ 1 h 108"/>
                <a:gd name="T60" fmla="*/ 1 w 92"/>
                <a:gd name="T61" fmla="*/ 1 h 108"/>
                <a:gd name="T62" fmla="*/ 1 w 92"/>
                <a:gd name="T63" fmla="*/ 1 h 108"/>
                <a:gd name="T64" fmla="*/ 1 w 92"/>
                <a:gd name="T65" fmla="*/ 1 h 108"/>
                <a:gd name="T66" fmla="*/ 1 w 92"/>
                <a:gd name="T67" fmla="*/ 1 h 108"/>
                <a:gd name="T68" fmla="*/ 1 w 92"/>
                <a:gd name="T69" fmla="*/ 1 h 108"/>
                <a:gd name="T70" fmla="*/ 1 w 92"/>
                <a:gd name="T71" fmla="*/ 1 h 108"/>
                <a:gd name="T72" fmla="*/ 1 w 92"/>
                <a:gd name="T73" fmla="*/ 1 h 108"/>
                <a:gd name="T74" fmla="*/ 1 w 92"/>
                <a:gd name="T75" fmla="*/ 1 h 108"/>
                <a:gd name="T76" fmla="*/ 1 w 92"/>
                <a:gd name="T77" fmla="*/ 1 h 108"/>
                <a:gd name="T78" fmla="*/ 1 w 92"/>
                <a:gd name="T79" fmla="*/ 1 h 108"/>
                <a:gd name="T80" fmla="*/ 1 w 92"/>
                <a:gd name="T81" fmla="*/ 1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108">
                  <a:moveTo>
                    <a:pt x="18" y="47"/>
                  </a:moveTo>
                  <a:lnTo>
                    <a:pt x="21" y="32"/>
                  </a:lnTo>
                  <a:lnTo>
                    <a:pt x="32" y="20"/>
                  </a:lnTo>
                  <a:lnTo>
                    <a:pt x="47" y="15"/>
                  </a:lnTo>
                  <a:lnTo>
                    <a:pt x="59" y="18"/>
                  </a:lnTo>
                  <a:lnTo>
                    <a:pt x="68" y="26"/>
                  </a:lnTo>
                  <a:lnTo>
                    <a:pt x="72" y="35"/>
                  </a:lnTo>
                  <a:lnTo>
                    <a:pt x="74" y="47"/>
                  </a:lnTo>
                  <a:lnTo>
                    <a:pt x="18" y="47"/>
                  </a:lnTo>
                  <a:close/>
                  <a:moveTo>
                    <a:pt x="74" y="72"/>
                  </a:moveTo>
                  <a:lnTo>
                    <a:pt x="72" y="80"/>
                  </a:lnTo>
                  <a:lnTo>
                    <a:pt x="66" y="86"/>
                  </a:lnTo>
                  <a:lnTo>
                    <a:pt x="59" y="90"/>
                  </a:lnTo>
                  <a:lnTo>
                    <a:pt x="48" y="93"/>
                  </a:lnTo>
                  <a:lnTo>
                    <a:pt x="35" y="90"/>
                  </a:lnTo>
                  <a:lnTo>
                    <a:pt x="26" y="84"/>
                  </a:lnTo>
                  <a:lnTo>
                    <a:pt x="20" y="74"/>
                  </a:lnTo>
                  <a:lnTo>
                    <a:pt x="18" y="60"/>
                  </a:lnTo>
                  <a:lnTo>
                    <a:pt x="92" y="60"/>
                  </a:lnTo>
                  <a:lnTo>
                    <a:pt x="90" y="39"/>
                  </a:lnTo>
                  <a:lnTo>
                    <a:pt x="86" y="23"/>
                  </a:lnTo>
                  <a:lnTo>
                    <a:pt x="77" y="11"/>
                  </a:lnTo>
                  <a:lnTo>
                    <a:pt x="65" y="3"/>
                  </a:lnTo>
                  <a:lnTo>
                    <a:pt x="48" y="0"/>
                  </a:lnTo>
                  <a:lnTo>
                    <a:pt x="30" y="3"/>
                  </a:lnTo>
                  <a:lnTo>
                    <a:pt x="17" y="11"/>
                  </a:lnTo>
                  <a:lnTo>
                    <a:pt x="8" y="24"/>
                  </a:lnTo>
                  <a:lnTo>
                    <a:pt x="2" y="39"/>
                  </a:lnTo>
                  <a:lnTo>
                    <a:pt x="0" y="57"/>
                  </a:lnTo>
                  <a:lnTo>
                    <a:pt x="2" y="74"/>
                  </a:lnTo>
                  <a:lnTo>
                    <a:pt x="8" y="87"/>
                  </a:lnTo>
                  <a:lnTo>
                    <a:pt x="17" y="98"/>
                  </a:lnTo>
                  <a:lnTo>
                    <a:pt x="30" y="105"/>
                  </a:lnTo>
                  <a:lnTo>
                    <a:pt x="45" y="108"/>
                  </a:lnTo>
                  <a:lnTo>
                    <a:pt x="59" y="107"/>
                  </a:lnTo>
                  <a:lnTo>
                    <a:pt x="68" y="104"/>
                  </a:lnTo>
                  <a:lnTo>
                    <a:pt x="72" y="101"/>
                  </a:lnTo>
                  <a:lnTo>
                    <a:pt x="83" y="90"/>
                  </a:lnTo>
                  <a:lnTo>
                    <a:pt x="89" y="80"/>
                  </a:lnTo>
                  <a:lnTo>
                    <a:pt x="90" y="72"/>
                  </a:lnTo>
                  <a:lnTo>
                    <a:pt x="74" y="72"/>
                  </a:lnTo>
                  <a:close/>
                </a:path>
              </a:pathLst>
            </a:custGeom>
            <a:solidFill>
              <a:srgbClr val="FFFFFF"/>
            </a:solidFill>
            <a:ln w="0">
              <a:solidFill>
                <a:srgbClr val="FFFFFF"/>
              </a:solidFill>
              <a:prstDash val="solid"/>
              <a:round/>
              <a:headEnd/>
              <a:tailEnd/>
            </a:ln>
          </p:spPr>
          <p:txBody>
            <a:bodyPr/>
            <a:lstStyle/>
            <a:p>
              <a:endParaRPr lang="en-US"/>
            </a:p>
          </p:txBody>
        </p:sp>
        <p:sp>
          <p:nvSpPr>
            <p:cNvPr id="65" name="Freeform 69"/>
            <p:cNvSpPr>
              <a:spLocks/>
            </p:cNvSpPr>
            <p:nvPr/>
          </p:nvSpPr>
          <p:spPr bwMode="auto">
            <a:xfrm>
              <a:off x="3641" y="1349"/>
              <a:ext cx="54" cy="70"/>
            </a:xfrm>
            <a:custGeom>
              <a:avLst/>
              <a:gdLst>
                <a:gd name="T0" fmla="*/ 1 w 84"/>
                <a:gd name="T1" fmla="*/ 1 h 108"/>
                <a:gd name="T2" fmla="*/ 1 w 84"/>
                <a:gd name="T3" fmla="*/ 1 h 108"/>
                <a:gd name="T4" fmla="*/ 1 w 84"/>
                <a:gd name="T5" fmla="*/ 1 h 108"/>
                <a:gd name="T6" fmla="*/ 1 w 84"/>
                <a:gd name="T7" fmla="*/ 1 h 108"/>
                <a:gd name="T8" fmla="*/ 1 w 84"/>
                <a:gd name="T9" fmla="*/ 1 h 108"/>
                <a:gd name="T10" fmla="*/ 1 w 84"/>
                <a:gd name="T11" fmla="*/ 1 h 108"/>
                <a:gd name="T12" fmla="*/ 1 w 84"/>
                <a:gd name="T13" fmla="*/ 1 h 108"/>
                <a:gd name="T14" fmla="*/ 1 w 84"/>
                <a:gd name="T15" fmla="*/ 1 h 108"/>
                <a:gd name="T16" fmla="*/ 1 w 84"/>
                <a:gd name="T17" fmla="*/ 1 h 108"/>
                <a:gd name="T18" fmla="*/ 1 w 84"/>
                <a:gd name="T19" fmla="*/ 1 h 108"/>
                <a:gd name="T20" fmla="*/ 1 w 84"/>
                <a:gd name="T21" fmla="*/ 1 h 108"/>
                <a:gd name="T22" fmla="*/ 1 w 84"/>
                <a:gd name="T23" fmla="*/ 1 h 108"/>
                <a:gd name="T24" fmla="*/ 1 w 84"/>
                <a:gd name="T25" fmla="*/ 1 h 108"/>
                <a:gd name="T26" fmla="*/ 1 w 84"/>
                <a:gd name="T27" fmla="*/ 1 h 108"/>
                <a:gd name="T28" fmla="*/ 1 w 84"/>
                <a:gd name="T29" fmla="*/ 1 h 108"/>
                <a:gd name="T30" fmla="*/ 1 w 84"/>
                <a:gd name="T31" fmla="*/ 1 h 108"/>
                <a:gd name="T32" fmla="*/ 1 w 84"/>
                <a:gd name="T33" fmla="*/ 1 h 108"/>
                <a:gd name="T34" fmla="*/ 0 w 84"/>
                <a:gd name="T35" fmla="*/ 1 h 108"/>
                <a:gd name="T36" fmla="*/ 1 w 84"/>
                <a:gd name="T37" fmla="*/ 1 h 108"/>
                <a:gd name="T38" fmla="*/ 1 w 84"/>
                <a:gd name="T39" fmla="*/ 1 h 108"/>
                <a:gd name="T40" fmla="*/ 1 w 84"/>
                <a:gd name="T41" fmla="*/ 1 h 108"/>
                <a:gd name="T42" fmla="*/ 1 w 84"/>
                <a:gd name="T43" fmla="*/ 1 h 108"/>
                <a:gd name="T44" fmla="*/ 1 w 84"/>
                <a:gd name="T45" fmla="*/ 1 h 108"/>
                <a:gd name="T46" fmla="*/ 1 w 84"/>
                <a:gd name="T47" fmla="*/ 1 h 108"/>
                <a:gd name="T48" fmla="*/ 1 w 84"/>
                <a:gd name="T49" fmla="*/ 1 h 108"/>
                <a:gd name="T50" fmla="*/ 1 w 84"/>
                <a:gd name="T51" fmla="*/ 1 h 108"/>
                <a:gd name="T52" fmla="*/ 1 w 84"/>
                <a:gd name="T53" fmla="*/ 1 h 108"/>
                <a:gd name="T54" fmla="*/ 1 w 84"/>
                <a:gd name="T55" fmla="*/ 1 h 108"/>
                <a:gd name="T56" fmla="*/ 1 w 84"/>
                <a:gd name="T57" fmla="*/ 1 h 108"/>
                <a:gd name="T58" fmla="*/ 1 w 84"/>
                <a:gd name="T59" fmla="*/ 1 h 108"/>
                <a:gd name="T60" fmla="*/ 1 w 84"/>
                <a:gd name="T61" fmla="*/ 1 h 108"/>
                <a:gd name="T62" fmla="*/ 1 w 84"/>
                <a:gd name="T63" fmla="*/ 1 h 108"/>
                <a:gd name="T64" fmla="*/ 1 w 84"/>
                <a:gd name="T65" fmla="*/ 1 h 108"/>
                <a:gd name="T66" fmla="*/ 1 w 84"/>
                <a:gd name="T67" fmla="*/ 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4" h="108">
                  <a:moveTo>
                    <a:pt x="64" y="32"/>
                  </a:moveTo>
                  <a:lnTo>
                    <a:pt x="64" y="30"/>
                  </a:lnTo>
                  <a:lnTo>
                    <a:pt x="63" y="27"/>
                  </a:lnTo>
                  <a:lnTo>
                    <a:pt x="61" y="24"/>
                  </a:lnTo>
                  <a:lnTo>
                    <a:pt x="60" y="21"/>
                  </a:lnTo>
                  <a:lnTo>
                    <a:pt x="57" y="20"/>
                  </a:lnTo>
                  <a:lnTo>
                    <a:pt x="52" y="17"/>
                  </a:lnTo>
                  <a:lnTo>
                    <a:pt x="46" y="15"/>
                  </a:lnTo>
                  <a:lnTo>
                    <a:pt x="40" y="15"/>
                  </a:lnTo>
                  <a:lnTo>
                    <a:pt x="37" y="15"/>
                  </a:lnTo>
                  <a:lnTo>
                    <a:pt x="34" y="15"/>
                  </a:lnTo>
                  <a:lnTo>
                    <a:pt x="31" y="17"/>
                  </a:lnTo>
                  <a:lnTo>
                    <a:pt x="28" y="18"/>
                  </a:lnTo>
                  <a:lnTo>
                    <a:pt x="25" y="20"/>
                  </a:lnTo>
                  <a:lnTo>
                    <a:pt x="22" y="23"/>
                  </a:lnTo>
                  <a:lnTo>
                    <a:pt x="21" y="26"/>
                  </a:lnTo>
                  <a:lnTo>
                    <a:pt x="19" y="30"/>
                  </a:lnTo>
                  <a:lnTo>
                    <a:pt x="21" y="33"/>
                  </a:lnTo>
                  <a:lnTo>
                    <a:pt x="22" y="38"/>
                  </a:lnTo>
                  <a:lnTo>
                    <a:pt x="25" y="39"/>
                  </a:lnTo>
                  <a:lnTo>
                    <a:pt x="31" y="41"/>
                  </a:lnTo>
                  <a:lnTo>
                    <a:pt x="37" y="44"/>
                  </a:lnTo>
                  <a:lnTo>
                    <a:pt x="55" y="47"/>
                  </a:lnTo>
                  <a:lnTo>
                    <a:pt x="72" y="54"/>
                  </a:lnTo>
                  <a:lnTo>
                    <a:pt x="81" y="62"/>
                  </a:lnTo>
                  <a:lnTo>
                    <a:pt x="84" y="74"/>
                  </a:lnTo>
                  <a:lnTo>
                    <a:pt x="81" y="89"/>
                  </a:lnTo>
                  <a:lnTo>
                    <a:pt x="72" y="99"/>
                  </a:lnTo>
                  <a:lnTo>
                    <a:pt x="60" y="105"/>
                  </a:lnTo>
                  <a:lnTo>
                    <a:pt x="43" y="108"/>
                  </a:lnTo>
                  <a:lnTo>
                    <a:pt x="27" y="105"/>
                  </a:lnTo>
                  <a:lnTo>
                    <a:pt x="15" y="101"/>
                  </a:lnTo>
                  <a:lnTo>
                    <a:pt x="7" y="95"/>
                  </a:lnTo>
                  <a:lnTo>
                    <a:pt x="3" y="87"/>
                  </a:lnTo>
                  <a:lnTo>
                    <a:pt x="0" y="80"/>
                  </a:lnTo>
                  <a:lnTo>
                    <a:pt x="0" y="72"/>
                  </a:lnTo>
                  <a:lnTo>
                    <a:pt x="16" y="72"/>
                  </a:lnTo>
                  <a:lnTo>
                    <a:pt x="18" y="77"/>
                  </a:lnTo>
                  <a:lnTo>
                    <a:pt x="19" y="83"/>
                  </a:lnTo>
                  <a:lnTo>
                    <a:pt x="24" y="87"/>
                  </a:lnTo>
                  <a:lnTo>
                    <a:pt x="31" y="92"/>
                  </a:lnTo>
                  <a:lnTo>
                    <a:pt x="43" y="93"/>
                  </a:lnTo>
                  <a:lnTo>
                    <a:pt x="49" y="93"/>
                  </a:lnTo>
                  <a:lnTo>
                    <a:pt x="55" y="92"/>
                  </a:lnTo>
                  <a:lnTo>
                    <a:pt x="60" y="89"/>
                  </a:lnTo>
                  <a:lnTo>
                    <a:pt x="63" y="86"/>
                  </a:lnTo>
                  <a:lnTo>
                    <a:pt x="66" y="81"/>
                  </a:lnTo>
                  <a:lnTo>
                    <a:pt x="66" y="77"/>
                  </a:lnTo>
                  <a:lnTo>
                    <a:pt x="66" y="72"/>
                  </a:lnTo>
                  <a:lnTo>
                    <a:pt x="64" y="69"/>
                  </a:lnTo>
                  <a:lnTo>
                    <a:pt x="60" y="66"/>
                  </a:lnTo>
                  <a:lnTo>
                    <a:pt x="54" y="65"/>
                  </a:lnTo>
                  <a:lnTo>
                    <a:pt x="46" y="62"/>
                  </a:lnTo>
                  <a:lnTo>
                    <a:pt x="27" y="57"/>
                  </a:lnTo>
                  <a:lnTo>
                    <a:pt x="15" y="53"/>
                  </a:lnTo>
                  <a:lnTo>
                    <a:pt x="6" y="45"/>
                  </a:lnTo>
                  <a:lnTo>
                    <a:pt x="3" y="33"/>
                  </a:lnTo>
                  <a:lnTo>
                    <a:pt x="6" y="18"/>
                  </a:lnTo>
                  <a:lnTo>
                    <a:pt x="15" y="8"/>
                  </a:lnTo>
                  <a:lnTo>
                    <a:pt x="27" y="3"/>
                  </a:lnTo>
                  <a:lnTo>
                    <a:pt x="42" y="0"/>
                  </a:lnTo>
                  <a:lnTo>
                    <a:pt x="57" y="3"/>
                  </a:lnTo>
                  <a:lnTo>
                    <a:pt x="67" y="8"/>
                  </a:lnTo>
                  <a:lnTo>
                    <a:pt x="75" y="15"/>
                  </a:lnTo>
                  <a:lnTo>
                    <a:pt x="78" y="21"/>
                  </a:lnTo>
                  <a:lnTo>
                    <a:pt x="79" y="29"/>
                  </a:lnTo>
                  <a:lnTo>
                    <a:pt x="81" y="32"/>
                  </a:lnTo>
                  <a:lnTo>
                    <a:pt x="64" y="32"/>
                  </a:lnTo>
                  <a:close/>
                </a:path>
              </a:pathLst>
            </a:custGeom>
            <a:solidFill>
              <a:srgbClr val="FFFFFF"/>
            </a:solidFill>
            <a:ln w="0">
              <a:solidFill>
                <a:srgbClr val="FFFFFF"/>
              </a:solidFill>
              <a:prstDash val="solid"/>
              <a:round/>
              <a:headEnd/>
              <a:tailEnd/>
            </a:ln>
          </p:spPr>
          <p:txBody>
            <a:bodyPr/>
            <a:lstStyle/>
            <a:p>
              <a:endParaRPr lang="en-US"/>
            </a:p>
          </p:txBody>
        </p:sp>
      </p:grpSp>
      <p:sp>
        <p:nvSpPr>
          <p:cNvPr id="66" name="Text Box 70"/>
          <p:cNvSpPr txBox="1">
            <a:spLocks noChangeArrowheads="1"/>
          </p:cNvSpPr>
          <p:nvPr/>
        </p:nvSpPr>
        <p:spPr bwMode="auto">
          <a:xfrm>
            <a:off x="323850" y="981075"/>
            <a:ext cx="8496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 charset="0"/>
                <a:cs typeface="Times New Roman" pitchFamily="1" charset="0"/>
              </a:defRPr>
            </a:lvl1pPr>
            <a:lvl2pPr marL="742950" indent="-285750" eaLnBrk="0" hangingPunct="0">
              <a:defRPr>
                <a:solidFill>
                  <a:schemeClr val="tx1"/>
                </a:solidFill>
                <a:latin typeface="Times New Roman" pitchFamily="1" charset="0"/>
                <a:cs typeface="Times New Roman" pitchFamily="1" charset="0"/>
              </a:defRPr>
            </a:lvl2pPr>
            <a:lvl3pPr marL="1143000" indent="-228600" eaLnBrk="0" hangingPunct="0">
              <a:defRPr>
                <a:solidFill>
                  <a:schemeClr val="tx1"/>
                </a:solidFill>
                <a:latin typeface="Times New Roman" pitchFamily="1" charset="0"/>
                <a:cs typeface="Times New Roman" pitchFamily="1" charset="0"/>
              </a:defRPr>
            </a:lvl3pPr>
            <a:lvl4pPr marL="1600200" indent="-228600" eaLnBrk="0" hangingPunct="0">
              <a:defRPr>
                <a:solidFill>
                  <a:schemeClr val="tx1"/>
                </a:solidFill>
                <a:latin typeface="Times New Roman" pitchFamily="1" charset="0"/>
                <a:cs typeface="Times New Roman" pitchFamily="1" charset="0"/>
              </a:defRPr>
            </a:lvl4pPr>
            <a:lvl5pPr marL="2057400" indent="-228600" eaLnBrk="0" hangingPunct="0">
              <a:defRPr>
                <a:solidFill>
                  <a:schemeClr val="tx1"/>
                </a:solidFill>
                <a:latin typeface="Times New Roman" pitchFamily="1" charset="0"/>
                <a:cs typeface="Times New Roman" pitchFamily="1" charset="0"/>
              </a:defRPr>
            </a:lvl5pPr>
            <a:lvl6pPr marL="2514600" indent="-228600" eaLnBrk="0" fontAlgn="base" hangingPunct="0">
              <a:spcBef>
                <a:spcPct val="0"/>
              </a:spcBef>
              <a:spcAft>
                <a:spcPct val="0"/>
              </a:spcAft>
              <a:defRPr>
                <a:solidFill>
                  <a:schemeClr val="tx1"/>
                </a:solidFill>
                <a:latin typeface="Times New Roman" pitchFamily="1" charset="0"/>
                <a:cs typeface="Times New Roman" pitchFamily="1" charset="0"/>
              </a:defRPr>
            </a:lvl6pPr>
            <a:lvl7pPr marL="2971800" indent="-228600" eaLnBrk="0" fontAlgn="base" hangingPunct="0">
              <a:spcBef>
                <a:spcPct val="0"/>
              </a:spcBef>
              <a:spcAft>
                <a:spcPct val="0"/>
              </a:spcAft>
              <a:defRPr>
                <a:solidFill>
                  <a:schemeClr val="tx1"/>
                </a:solidFill>
                <a:latin typeface="Times New Roman" pitchFamily="1" charset="0"/>
                <a:cs typeface="Times New Roman" pitchFamily="1" charset="0"/>
              </a:defRPr>
            </a:lvl7pPr>
            <a:lvl8pPr marL="3429000" indent="-228600" eaLnBrk="0" fontAlgn="base" hangingPunct="0">
              <a:spcBef>
                <a:spcPct val="0"/>
              </a:spcBef>
              <a:spcAft>
                <a:spcPct val="0"/>
              </a:spcAft>
              <a:defRPr>
                <a:solidFill>
                  <a:schemeClr val="tx1"/>
                </a:solidFill>
                <a:latin typeface="Times New Roman" pitchFamily="1" charset="0"/>
                <a:cs typeface="Times New Roman" pitchFamily="1" charset="0"/>
              </a:defRPr>
            </a:lvl8pPr>
            <a:lvl9pPr marL="3886200" indent="-228600" eaLnBrk="0" fontAlgn="base" hangingPunct="0">
              <a:spcBef>
                <a:spcPct val="0"/>
              </a:spcBef>
              <a:spcAft>
                <a:spcPct val="0"/>
              </a:spcAft>
              <a:defRPr>
                <a:solidFill>
                  <a:schemeClr val="tx1"/>
                </a:solidFill>
                <a:latin typeface="Times New Roman" pitchFamily="1" charset="0"/>
                <a:cs typeface="Times New Roman" pitchFamily="1" charset="0"/>
              </a:defRPr>
            </a:lvl9pPr>
          </a:lstStyle>
          <a:p>
            <a:pPr eaLnBrk="1" hangingPunct="1">
              <a:spcBef>
                <a:spcPct val="50000"/>
              </a:spcBef>
              <a:defRPr/>
            </a:pPr>
            <a:endParaRPr lang="en-GB" altLang="en-US" dirty="0"/>
          </a:p>
        </p:txBody>
      </p:sp>
      <p:pic>
        <p:nvPicPr>
          <p:cNvPr id="67" name="Picture 8" descr="NS-pix"/>
          <p:cNvPicPr>
            <a:picLocks noChangeAspect="1" noChangeArrowheads="1"/>
          </p:cNvPicPr>
          <p:nvPr userDrawn="1"/>
        </p:nvPicPr>
        <p:blipFill>
          <a:blip r:embed="rId2">
            <a:extLst>
              <a:ext uri="{28A0092B-C50C-407E-A947-70E740481C1C}">
                <a14:useLocalDpi xmlns:a14="http://schemas.microsoft.com/office/drawing/2010/main" val="0"/>
              </a:ext>
            </a:extLst>
          </a:blip>
          <a:srcRect r="-35"/>
          <a:stretch>
            <a:fillRect/>
          </a:stretch>
        </p:blipFill>
        <p:spPr bwMode="auto">
          <a:xfrm>
            <a:off x="0" y="836613"/>
            <a:ext cx="4830763"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3"/>
          <p:cNvSpPr>
            <a:spLocks noGrp="1" noChangeArrowheads="1"/>
          </p:cNvSpPr>
          <p:nvPr>
            <p:ph type="subTitle" idx="1"/>
          </p:nvPr>
        </p:nvSpPr>
        <p:spPr>
          <a:xfrm>
            <a:off x="4876800" y="2743200"/>
            <a:ext cx="4038600" cy="1447800"/>
          </a:xfrm>
        </p:spPr>
        <p:txBody>
          <a:bodyPr/>
          <a:lstStyle>
            <a:lvl1pPr marL="0" indent="0" algn="ctr">
              <a:buFontTx/>
              <a:buNone/>
              <a:defRPr sz="4000" b="1" smtClean="0">
                <a:solidFill>
                  <a:srgbClr val="F00202"/>
                </a:solidFill>
              </a:defRPr>
            </a:lvl1pPr>
          </a:lstStyle>
          <a:p>
            <a:pPr lvl="0"/>
            <a:r>
              <a:rPr lang="en-GB" altLang="en-US" noProof="0"/>
              <a:t>Click to edit Master subtitle style</a:t>
            </a:r>
          </a:p>
        </p:txBody>
      </p:sp>
      <p:sp>
        <p:nvSpPr>
          <p:cNvPr id="68" name="Rectangle 4"/>
          <p:cNvSpPr>
            <a:spLocks noGrp="1" noChangeArrowheads="1"/>
          </p:cNvSpPr>
          <p:nvPr>
            <p:ph type="dt" sz="half" idx="10"/>
          </p:nvPr>
        </p:nvSpPr>
        <p:spPr>
          <a:xfrm>
            <a:off x="685800" y="6248400"/>
            <a:ext cx="1905000" cy="457200"/>
          </a:xfrm>
          <a:prstGeom prst="rect">
            <a:avLst/>
          </a:prstGeom>
        </p:spPr>
        <p:txBody>
          <a:bodyPr/>
          <a:lstStyle>
            <a:lvl1pPr>
              <a:defRPr sz="1400">
                <a:latin typeface="Times New Roman" pitchFamily="18" charset="0"/>
                <a:cs typeface="Times New Roman" pitchFamily="18" charset="0"/>
              </a:defRPr>
            </a:lvl1pPr>
          </a:lstStyle>
          <a:p>
            <a:pPr>
              <a:defRPr/>
            </a:pPr>
            <a:endParaRPr lang="en-US"/>
          </a:p>
        </p:txBody>
      </p:sp>
      <p:sp>
        <p:nvSpPr>
          <p:cNvPr id="69" name="Rectangle 5"/>
          <p:cNvSpPr>
            <a:spLocks noGrp="1" noChangeArrowheads="1"/>
          </p:cNvSpPr>
          <p:nvPr>
            <p:ph type="ftr" sz="quarter" idx="11"/>
          </p:nvPr>
        </p:nvSpPr>
        <p:spPr>
          <a:xfrm>
            <a:off x="3124200" y="6248400"/>
            <a:ext cx="2895600" cy="457200"/>
          </a:xfrm>
          <a:prstGeom prst="rect">
            <a:avLst/>
          </a:prstGeom>
        </p:spPr>
        <p:txBody>
          <a:bodyPr/>
          <a:lstStyle>
            <a:lvl1pPr algn="ctr">
              <a:defRPr sz="1400">
                <a:latin typeface="Times New Roman" pitchFamily="18" charset="0"/>
                <a:cs typeface="Times New Roman" pitchFamily="18" charset="0"/>
              </a:defRPr>
            </a:lvl1pPr>
          </a:lstStyle>
          <a:p>
            <a:pPr>
              <a:defRPr/>
            </a:pPr>
            <a:endParaRPr lang="en-US"/>
          </a:p>
        </p:txBody>
      </p:sp>
      <p:sp>
        <p:nvSpPr>
          <p:cNvPr id="70" name="Rectangle 6"/>
          <p:cNvSpPr>
            <a:spLocks noGrp="1" noChangeArrowheads="1"/>
          </p:cNvSpPr>
          <p:nvPr>
            <p:ph type="sldNum" sz="quarter" idx="12"/>
          </p:nvPr>
        </p:nvSpPr>
        <p:spPr>
          <a:xfrm>
            <a:off x="6553200" y="6248400"/>
            <a:ext cx="1905000" cy="457200"/>
          </a:xfrm>
          <a:prstGeom prst="rect">
            <a:avLst/>
          </a:prstGeom>
        </p:spPr>
        <p:txBody>
          <a:bodyPr/>
          <a:lstStyle>
            <a:lvl1pPr algn="r">
              <a:defRPr sz="1400">
                <a:latin typeface="Times New Roman" pitchFamily="18" charset="0"/>
                <a:cs typeface="Times New Roman" pitchFamily="18" charset="0"/>
              </a:defRPr>
            </a:lvl1pPr>
          </a:lstStyle>
          <a:p>
            <a:pPr>
              <a:defRPr/>
            </a:pPr>
            <a:fld id="{7BFE176B-A2CC-4971-9079-C6243293687D}" type="slidenum">
              <a:rPr lang="en-US"/>
              <a:pPr>
                <a:defRPr/>
              </a:pPr>
              <a:t>‹#›</a:t>
            </a:fld>
            <a:endParaRPr lang="en-US" dirty="0"/>
          </a:p>
        </p:txBody>
      </p:sp>
    </p:spTree>
    <p:extLst>
      <p:ext uri="{BB962C8B-B14F-4D97-AF65-F5344CB8AC3E}">
        <p14:creationId xmlns:p14="http://schemas.microsoft.com/office/powerpoint/2010/main" val="195326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C8401F2-3F10-410B-BABA-42D8F4E74E7A}" type="slidenum">
              <a:rPr lang="en-US"/>
              <a:pPr>
                <a:defRPr/>
              </a:pPr>
              <a:t>‹#›</a:t>
            </a:fld>
            <a:endParaRPr lang="en-US" dirty="0"/>
          </a:p>
        </p:txBody>
      </p:sp>
    </p:spTree>
    <p:extLst>
      <p:ext uri="{BB962C8B-B14F-4D97-AF65-F5344CB8AC3E}">
        <p14:creationId xmlns:p14="http://schemas.microsoft.com/office/powerpoint/2010/main" val="148382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30" r:id="rId5"/>
    <p:sldLayoutId id="2147483738" r:id="rId6"/>
    <p:sldLayoutId id="2147483739" r:id="rId7"/>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Film Tabasco Floods</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93149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119" y="908720"/>
            <a:ext cx="7066337" cy="1143000"/>
          </a:xfrm>
        </p:spPr>
        <p:txBody>
          <a:bodyPr/>
          <a:lstStyle/>
          <a:p>
            <a:pPr algn="ctr"/>
            <a:r>
              <a:rPr lang="en-GB" sz="3200" i="0" dirty="0">
                <a:latin typeface="+mj-lt"/>
              </a:rPr>
              <a:t>Sexual and Gender-based Violence </a:t>
            </a:r>
            <a:r>
              <a:rPr lang="en-GB" sz="3200" i="0">
                <a:latin typeface="+mj-lt"/>
              </a:rPr>
              <a:t>(SGBV</a:t>
            </a:r>
            <a:r>
              <a:rPr lang="en-GB" sz="3200" i="0" dirty="0">
                <a:latin typeface="+mj-lt"/>
              </a:rPr>
              <a:t>)</a:t>
            </a:r>
          </a:p>
        </p:txBody>
      </p:sp>
      <p:sp>
        <p:nvSpPr>
          <p:cNvPr id="3" name="Content Placeholder 2"/>
          <p:cNvSpPr>
            <a:spLocks noGrp="1"/>
          </p:cNvSpPr>
          <p:nvPr>
            <p:ph idx="1"/>
          </p:nvPr>
        </p:nvSpPr>
        <p:spPr>
          <a:xfrm>
            <a:off x="251552" y="2036896"/>
            <a:ext cx="8424936" cy="4725144"/>
          </a:xfrm>
        </p:spPr>
        <p:txBody>
          <a:bodyPr/>
          <a:lstStyle/>
          <a:p>
            <a:pPr marL="0" indent="0" algn="just">
              <a:spcBef>
                <a:spcPts val="600"/>
              </a:spcBef>
              <a:spcAft>
                <a:spcPts val="0"/>
              </a:spcAft>
              <a:buNone/>
            </a:pPr>
            <a:r>
              <a:rPr lang="en-AU" sz="2400">
                <a:latin typeface="+mj-lt"/>
                <a:ea typeface="Calibri"/>
              </a:rPr>
              <a:t>Payung istilah untuk setiap tindakan berbahaya yang mengakibatkan, atau mungkin mengakibatkan bahaya seksual atau psikologis fisik atau penderitaan bagi seseorang atas dasar jenis kelamin mereka.</a:t>
            </a:r>
            <a:endParaRPr lang="en-AU" sz="2400" dirty="0">
              <a:latin typeface="+mj-lt"/>
              <a:ea typeface="Calibri"/>
            </a:endParaRPr>
          </a:p>
          <a:p>
            <a:pPr marL="0" indent="0" algn="just">
              <a:spcBef>
                <a:spcPts val="600"/>
              </a:spcBef>
              <a:spcAft>
                <a:spcPts val="0"/>
              </a:spcAft>
              <a:buNone/>
            </a:pPr>
            <a:endParaRPr lang="en-AU" sz="2400">
              <a:latin typeface="+mj-lt"/>
              <a:ea typeface="Calibri"/>
            </a:endParaRPr>
          </a:p>
          <a:p>
            <a:pPr marL="0" indent="0" algn="just">
              <a:spcBef>
                <a:spcPts val="600"/>
              </a:spcBef>
              <a:spcAft>
                <a:spcPts val="0"/>
              </a:spcAft>
              <a:buNone/>
            </a:pPr>
            <a:r>
              <a:rPr lang="en-AU" sz="2400">
                <a:latin typeface="+mj-lt"/>
                <a:ea typeface="Calibri"/>
              </a:rPr>
              <a:t>Adalah hasil dari ketidaksetaraan gender dan penyalahgunaan kekuasaan. </a:t>
            </a:r>
            <a:endParaRPr lang="en-AU" sz="2400" dirty="0">
              <a:latin typeface="+mj-lt"/>
              <a:ea typeface="Calibri"/>
            </a:endParaRPr>
          </a:p>
          <a:p>
            <a:pPr marL="0" indent="0" algn="just">
              <a:spcBef>
                <a:spcPts val="600"/>
              </a:spcBef>
              <a:spcAft>
                <a:spcPts val="0"/>
              </a:spcAft>
              <a:buNone/>
            </a:pPr>
            <a:endParaRPr lang="en-AU" sz="2400">
              <a:latin typeface="+mj-lt"/>
              <a:ea typeface="Calibri"/>
            </a:endParaRPr>
          </a:p>
          <a:p>
            <a:pPr marL="0" indent="0" algn="just">
              <a:spcBef>
                <a:spcPts val="600"/>
              </a:spcBef>
              <a:spcAft>
                <a:spcPts val="0"/>
              </a:spcAft>
              <a:buNone/>
            </a:pPr>
            <a:r>
              <a:rPr lang="en-AU" sz="2400">
                <a:latin typeface="+mj-lt"/>
                <a:ea typeface="Calibri"/>
              </a:rPr>
              <a:t>Termasuk dan tak terbatas pada kekerasan seksual, kekerasan dalam rumah tangga, perdagangan, kawin paksa / awal, pelacuran paksa, eksploitasi seksual dan penyalahgunaan dan pengabaian sumber daya, kesempatan dan layanan</a:t>
            </a:r>
            <a:endParaRPr lang="en-AU" sz="2400" dirty="0">
              <a:latin typeface="+mj-lt"/>
              <a:ea typeface="Calibri"/>
            </a:endParaRPr>
          </a:p>
        </p:txBody>
      </p:sp>
      <p:pic>
        <p:nvPicPr>
          <p:cNvPr id="4" name="Picture 3"/>
          <p:cNvPicPr>
            <a:picLocks noChangeAspect="1"/>
          </p:cNvPicPr>
          <p:nvPr/>
        </p:nvPicPr>
        <p:blipFill>
          <a:blip r:embed="rId2"/>
          <a:stretch>
            <a:fillRect/>
          </a:stretch>
        </p:blipFill>
        <p:spPr>
          <a:xfrm rot="2759305">
            <a:off x="293788" y="824434"/>
            <a:ext cx="1607395" cy="1037029"/>
          </a:xfrm>
          <a:prstGeom prst="rect">
            <a:avLst/>
          </a:prstGeom>
        </p:spPr>
      </p:pic>
    </p:spTree>
    <p:extLst>
      <p:ext uri="{BB962C8B-B14F-4D97-AF65-F5344CB8AC3E}">
        <p14:creationId xmlns:p14="http://schemas.microsoft.com/office/powerpoint/2010/main" val="3911791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971600" y="242088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a:off x="978496" y="5860508"/>
            <a:ext cx="7344816" cy="16764"/>
          </a:xfrm>
          <a:prstGeom prst="line">
            <a:avLst/>
          </a:prstGeom>
        </p:spPr>
        <p:style>
          <a:lnRef idx="1">
            <a:schemeClr val="dk1"/>
          </a:lnRef>
          <a:fillRef idx="0">
            <a:schemeClr val="dk1"/>
          </a:fillRef>
          <a:effectRef idx="0">
            <a:schemeClr val="dk1"/>
          </a:effectRef>
          <a:fontRef idx="minor">
            <a:schemeClr val="tx1"/>
          </a:fontRef>
        </p:style>
      </p:cxnSp>
      <p:sp>
        <p:nvSpPr>
          <p:cNvPr id="11" name="TextBox 10"/>
          <p:cNvSpPr txBox="1"/>
          <p:nvPr/>
        </p:nvSpPr>
        <p:spPr>
          <a:xfrm rot="16200000">
            <a:off x="-589482" y="4079493"/>
            <a:ext cx="2390398" cy="369332"/>
          </a:xfrm>
          <a:prstGeom prst="rect">
            <a:avLst/>
          </a:prstGeom>
          <a:noFill/>
        </p:spPr>
        <p:txBody>
          <a:bodyPr wrap="none" rtlCol="0">
            <a:spAutoFit/>
          </a:bodyPr>
          <a:lstStyle/>
          <a:p>
            <a:r>
              <a:rPr lang="en-GB" b="1" dirty="0" err="1"/>
              <a:t>Bencana</a:t>
            </a:r>
            <a:r>
              <a:rPr lang="en-GB" b="1" dirty="0"/>
              <a:t> </a:t>
            </a:r>
            <a:r>
              <a:rPr lang="en-GB" b="1" dirty="0" err="1"/>
              <a:t>atau</a:t>
            </a:r>
            <a:r>
              <a:rPr lang="en-GB" b="1" dirty="0"/>
              <a:t> </a:t>
            </a:r>
            <a:r>
              <a:rPr lang="en-GB" b="1" dirty="0" err="1"/>
              <a:t>Krisis</a:t>
            </a:r>
            <a:endParaRPr lang="en-GB" b="1" dirty="0"/>
          </a:p>
        </p:txBody>
      </p:sp>
      <p:sp>
        <p:nvSpPr>
          <p:cNvPr id="13" name="TextBox 12"/>
          <p:cNvSpPr txBox="1"/>
          <p:nvPr/>
        </p:nvSpPr>
        <p:spPr>
          <a:xfrm>
            <a:off x="2771800" y="6021288"/>
            <a:ext cx="2787943" cy="369332"/>
          </a:xfrm>
          <a:prstGeom prst="rect">
            <a:avLst/>
          </a:prstGeom>
          <a:noFill/>
        </p:spPr>
        <p:txBody>
          <a:bodyPr wrap="none" rtlCol="0">
            <a:spAutoFit/>
          </a:bodyPr>
          <a:lstStyle/>
          <a:p>
            <a:r>
              <a:rPr lang="en-GB" b="1" dirty="0" err="1"/>
              <a:t>Peningkatan</a:t>
            </a:r>
            <a:r>
              <a:rPr lang="en-GB" b="1" dirty="0"/>
              <a:t> </a:t>
            </a:r>
            <a:r>
              <a:rPr lang="en-GB" b="1" dirty="0" err="1"/>
              <a:t>Kekerasan</a:t>
            </a:r>
            <a:endParaRPr lang="en-GB" b="1" dirty="0"/>
          </a:p>
        </p:txBody>
      </p:sp>
      <p:cxnSp>
        <p:nvCxnSpPr>
          <p:cNvPr id="15" name="Straight Connector 14"/>
          <p:cNvCxnSpPr/>
          <p:nvPr/>
        </p:nvCxnSpPr>
        <p:spPr>
          <a:xfrm flipV="1">
            <a:off x="978496" y="5459358"/>
            <a:ext cx="1361256" cy="40115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V="1">
            <a:off x="2292119" y="4957792"/>
            <a:ext cx="657908" cy="518191"/>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flipV="1">
            <a:off x="6565132" y="3115075"/>
            <a:ext cx="1086587" cy="657089"/>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2926183" y="4813776"/>
            <a:ext cx="1248575" cy="16064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V="1">
            <a:off x="4154438" y="4038383"/>
            <a:ext cx="1065634" cy="77539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flipV="1">
            <a:off x="5213605" y="3769693"/>
            <a:ext cx="1368152" cy="26869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37" name="Oval 36"/>
          <p:cNvSpPr/>
          <p:nvPr/>
        </p:nvSpPr>
        <p:spPr>
          <a:xfrm>
            <a:off x="2186988" y="5367655"/>
            <a:ext cx="205657" cy="19013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2847198" y="4875989"/>
            <a:ext cx="205657" cy="19013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3948781" y="4722190"/>
            <a:ext cx="205657" cy="19013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5117243" y="3999445"/>
            <a:ext cx="205657" cy="19013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6462303" y="3670917"/>
            <a:ext cx="205657" cy="19013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7499422" y="3068960"/>
            <a:ext cx="205657" cy="19013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1092710" y="4722190"/>
            <a:ext cx="1067921" cy="646331"/>
          </a:xfrm>
          <a:prstGeom prst="rect">
            <a:avLst/>
          </a:prstGeom>
          <a:noFill/>
        </p:spPr>
        <p:txBody>
          <a:bodyPr wrap="none" rtlCol="0">
            <a:spAutoFit/>
          </a:bodyPr>
          <a:lstStyle/>
          <a:p>
            <a:r>
              <a:rPr lang="en-GB" sz="1200" dirty="0" err="1"/>
              <a:t>runtuhnya</a:t>
            </a:r>
            <a:endParaRPr lang="en-GB" sz="1200" dirty="0"/>
          </a:p>
          <a:p>
            <a:r>
              <a:rPr lang="en-GB" sz="1200" dirty="0" err="1"/>
              <a:t>sistem</a:t>
            </a:r>
            <a:endParaRPr lang="en-GB" sz="1200" dirty="0"/>
          </a:p>
          <a:p>
            <a:r>
              <a:rPr lang="en-GB" sz="1200" dirty="0" err="1"/>
              <a:t>perlindungan</a:t>
            </a:r>
            <a:endParaRPr lang="en-GB" sz="1200" dirty="0"/>
          </a:p>
        </p:txBody>
      </p:sp>
      <p:sp>
        <p:nvSpPr>
          <p:cNvPr id="44" name="TextBox 43"/>
          <p:cNvSpPr txBox="1"/>
          <p:nvPr/>
        </p:nvSpPr>
        <p:spPr>
          <a:xfrm>
            <a:off x="2651867" y="5147553"/>
            <a:ext cx="1225015" cy="646331"/>
          </a:xfrm>
          <a:prstGeom prst="rect">
            <a:avLst/>
          </a:prstGeom>
          <a:noFill/>
        </p:spPr>
        <p:txBody>
          <a:bodyPr wrap="none" rtlCol="0">
            <a:spAutoFit/>
          </a:bodyPr>
          <a:lstStyle/>
          <a:p>
            <a:r>
              <a:rPr lang="en-GB" sz="1200" dirty="0" err="1"/>
              <a:t>meningkatnya</a:t>
            </a:r>
            <a:endParaRPr lang="en-GB" sz="1200" dirty="0"/>
          </a:p>
          <a:p>
            <a:r>
              <a:rPr lang="en-GB" sz="1200" dirty="0" err="1"/>
              <a:t>stres</a:t>
            </a:r>
            <a:r>
              <a:rPr lang="en-GB" sz="1200" dirty="0"/>
              <a:t> </a:t>
            </a:r>
            <a:r>
              <a:rPr lang="en-GB" sz="1200" dirty="0" err="1"/>
              <a:t>individu</a:t>
            </a:r>
            <a:r>
              <a:rPr lang="en-GB" sz="1200" dirty="0"/>
              <a:t> &amp;</a:t>
            </a:r>
          </a:p>
          <a:p>
            <a:r>
              <a:rPr lang="en-GB" sz="1200" dirty="0" err="1"/>
              <a:t>masyarakat</a:t>
            </a:r>
            <a:endParaRPr lang="en-GB" sz="1200" dirty="0"/>
          </a:p>
        </p:txBody>
      </p:sp>
      <p:sp>
        <p:nvSpPr>
          <p:cNvPr id="45" name="TextBox 44"/>
          <p:cNvSpPr txBox="1"/>
          <p:nvPr/>
        </p:nvSpPr>
        <p:spPr>
          <a:xfrm>
            <a:off x="2339752" y="3767967"/>
            <a:ext cx="2100255" cy="830997"/>
          </a:xfrm>
          <a:prstGeom prst="rect">
            <a:avLst/>
          </a:prstGeom>
          <a:noFill/>
        </p:spPr>
        <p:txBody>
          <a:bodyPr wrap="none" rtlCol="0">
            <a:spAutoFit/>
          </a:bodyPr>
          <a:lstStyle/>
          <a:p>
            <a:r>
              <a:rPr lang="en-GB" sz="1200" dirty="0" err="1"/>
              <a:t>Individu</a:t>
            </a:r>
            <a:r>
              <a:rPr lang="en-GB" sz="1200" dirty="0"/>
              <a:t> </a:t>
            </a:r>
            <a:r>
              <a:rPr lang="en-GB" sz="1200" dirty="0" err="1"/>
              <a:t>bergantung</a:t>
            </a:r>
            <a:endParaRPr lang="en-GB" sz="1200" dirty="0"/>
          </a:p>
          <a:p>
            <a:r>
              <a:rPr lang="en-GB" sz="1200" dirty="0" err="1"/>
              <a:t>pada</a:t>
            </a:r>
            <a:r>
              <a:rPr lang="en-GB" sz="1200" dirty="0"/>
              <a:t> </a:t>
            </a:r>
            <a:r>
              <a:rPr lang="en-GB" sz="1200" dirty="0" err="1"/>
              <a:t>mekanisme</a:t>
            </a:r>
            <a:r>
              <a:rPr lang="en-GB" sz="1200" dirty="0"/>
              <a:t> </a:t>
            </a:r>
            <a:r>
              <a:rPr lang="en-GB" sz="1200" dirty="0" err="1"/>
              <a:t>pemulihan</a:t>
            </a:r>
            <a:endParaRPr lang="en-GB" sz="1200" dirty="0"/>
          </a:p>
          <a:p>
            <a:r>
              <a:rPr lang="en-GB" sz="1200" dirty="0"/>
              <a:t>yang </a:t>
            </a:r>
            <a:r>
              <a:rPr lang="en-GB" sz="1200" dirty="0" err="1"/>
              <a:t>berbahaya</a:t>
            </a:r>
            <a:r>
              <a:rPr lang="en-GB" sz="1200" dirty="0"/>
              <a:t> </a:t>
            </a:r>
            <a:r>
              <a:rPr lang="en-GB" sz="1200" dirty="0" err="1"/>
              <a:t>spt</a:t>
            </a:r>
            <a:r>
              <a:rPr lang="en-GB" sz="1200" dirty="0"/>
              <a:t> </a:t>
            </a:r>
          </a:p>
          <a:p>
            <a:r>
              <a:rPr lang="en-GB" sz="1200" dirty="0" err="1"/>
              <a:t>alkohol</a:t>
            </a:r>
            <a:r>
              <a:rPr lang="en-GB" sz="1200" dirty="0"/>
              <a:t> dan </a:t>
            </a:r>
            <a:r>
              <a:rPr lang="en-GB" sz="1200" dirty="0" err="1"/>
              <a:t>narkoba</a:t>
            </a:r>
            <a:endParaRPr lang="en-GB" sz="1200" dirty="0"/>
          </a:p>
        </p:txBody>
      </p:sp>
      <p:sp>
        <p:nvSpPr>
          <p:cNvPr id="46" name="TextBox 45"/>
          <p:cNvSpPr txBox="1"/>
          <p:nvPr/>
        </p:nvSpPr>
        <p:spPr>
          <a:xfrm>
            <a:off x="5032610" y="4189576"/>
            <a:ext cx="1021433" cy="646331"/>
          </a:xfrm>
          <a:prstGeom prst="rect">
            <a:avLst/>
          </a:prstGeom>
          <a:noFill/>
        </p:spPr>
        <p:txBody>
          <a:bodyPr wrap="none" rtlCol="0">
            <a:spAutoFit/>
          </a:bodyPr>
          <a:lstStyle/>
          <a:p>
            <a:r>
              <a:rPr lang="en-GB" sz="1200" dirty="0" err="1"/>
              <a:t>lingkungan</a:t>
            </a:r>
            <a:endParaRPr lang="en-GB" sz="1200" dirty="0"/>
          </a:p>
          <a:p>
            <a:r>
              <a:rPr lang="en-GB" sz="1200" dirty="0" err="1"/>
              <a:t>tak</a:t>
            </a:r>
            <a:r>
              <a:rPr lang="en-GB" sz="1200" dirty="0"/>
              <a:t> </a:t>
            </a:r>
            <a:r>
              <a:rPr lang="en-GB" sz="1200" dirty="0" err="1"/>
              <a:t>aman</a:t>
            </a:r>
            <a:r>
              <a:rPr lang="en-GB" sz="1200" dirty="0"/>
              <a:t> </a:t>
            </a:r>
            <a:r>
              <a:rPr lang="en-GB" sz="1200" dirty="0" err="1"/>
              <a:t>yg</a:t>
            </a:r>
            <a:endParaRPr lang="en-GB" sz="1200" dirty="0"/>
          </a:p>
          <a:p>
            <a:r>
              <a:rPr lang="en-GB" sz="1200" dirty="0" err="1"/>
              <a:t>padat</a:t>
            </a:r>
            <a:endParaRPr lang="en-GB" sz="1200" dirty="0"/>
          </a:p>
        </p:txBody>
      </p:sp>
      <p:sp>
        <p:nvSpPr>
          <p:cNvPr id="47" name="Rectangle 46"/>
          <p:cNvSpPr/>
          <p:nvPr/>
        </p:nvSpPr>
        <p:spPr>
          <a:xfrm>
            <a:off x="5530997" y="3257218"/>
            <a:ext cx="1069071" cy="461665"/>
          </a:xfrm>
          <a:prstGeom prst="rect">
            <a:avLst/>
          </a:prstGeom>
        </p:spPr>
        <p:txBody>
          <a:bodyPr wrap="square">
            <a:spAutoFit/>
          </a:bodyPr>
          <a:lstStyle/>
          <a:p>
            <a:r>
              <a:rPr lang="en-GB" sz="1200" dirty="0" err="1"/>
              <a:t>Risiko</a:t>
            </a:r>
            <a:r>
              <a:rPr lang="en-GB" sz="1200" dirty="0"/>
              <a:t> </a:t>
            </a:r>
            <a:r>
              <a:rPr lang="en-GB" sz="1200" dirty="0" err="1"/>
              <a:t>awal</a:t>
            </a:r>
            <a:endParaRPr lang="en-GB" sz="1200" dirty="0"/>
          </a:p>
          <a:p>
            <a:r>
              <a:rPr lang="en-GB" sz="1200" dirty="0" err="1"/>
              <a:t>kekerasan</a:t>
            </a:r>
            <a:endParaRPr lang="en-GB" sz="1200" dirty="0"/>
          </a:p>
        </p:txBody>
      </p:sp>
      <p:sp>
        <p:nvSpPr>
          <p:cNvPr id="48" name="Rectangle 47"/>
          <p:cNvSpPr/>
          <p:nvPr/>
        </p:nvSpPr>
        <p:spPr>
          <a:xfrm>
            <a:off x="7328968" y="3243552"/>
            <a:ext cx="2153563" cy="830997"/>
          </a:xfrm>
          <a:prstGeom prst="rect">
            <a:avLst/>
          </a:prstGeom>
        </p:spPr>
        <p:txBody>
          <a:bodyPr wrap="square">
            <a:spAutoFit/>
          </a:bodyPr>
          <a:lstStyle/>
          <a:p>
            <a:r>
              <a:rPr lang="en-GB" sz="1200" dirty="0" err="1"/>
              <a:t>Riset</a:t>
            </a:r>
            <a:r>
              <a:rPr lang="en-GB" sz="1200" dirty="0"/>
              <a:t> </a:t>
            </a:r>
            <a:r>
              <a:rPr lang="en-GB" sz="1200" dirty="0" err="1"/>
              <a:t>menunjukkan</a:t>
            </a:r>
            <a:endParaRPr lang="en-GB" sz="1200" dirty="0"/>
          </a:p>
          <a:p>
            <a:r>
              <a:rPr lang="en-GB" sz="1200" dirty="0" err="1"/>
              <a:t>meningkatnya</a:t>
            </a:r>
            <a:r>
              <a:rPr lang="en-GB" sz="1200" dirty="0"/>
              <a:t> </a:t>
            </a:r>
          </a:p>
          <a:p>
            <a:r>
              <a:rPr lang="en-GB" sz="1200" dirty="0" err="1"/>
              <a:t>kekerasan</a:t>
            </a:r>
            <a:r>
              <a:rPr lang="en-GB" sz="1200" dirty="0"/>
              <a:t> 6-301%</a:t>
            </a:r>
          </a:p>
          <a:p>
            <a:endParaRPr lang="en-GB" sz="1200" dirty="0"/>
          </a:p>
        </p:txBody>
      </p:sp>
      <p:sp>
        <p:nvSpPr>
          <p:cNvPr id="49" name="Title 5"/>
          <p:cNvSpPr txBox="1">
            <a:spLocks/>
          </p:cNvSpPr>
          <p:nvPr/>
        </p:nvSpPr>
        <p:spPr bwMode="auto">
          <a:xfrm>
            <a:off x="1808758" y="908050"/>
            <a:ext cx="6858000" cy="1143000"/>
          </a:xfrm>
          <a:prstGeom prst="rect">
            <a:avLst/>
          </a:prstGeom>
          <a:noFill/>
          <a:ln w="9525">
            <a:noFill/>
            <a:miter lim="800000"/>
            <a:headEnd/>
            <a:tailEnd/>
          </a:ln>
        </p:spPr>
        <p:txBody>
          <a:bodyPr anchor="ctr"/>
          <a:lstStyle/>
          <a:p>
            <a:pPr>
              <a:defRPr/>
            </a:pPr>
            <a:r>
              <a:rPr lang="en-GB" sz="2800" b="1">
                <a:solidFill>
                  <a:prstClr val="black"/>
                </a:solidFill>
                <a:latin typeface="Calibri"/>
                <a:cs typeface="Arial" pitchFamily="34" charset="0"/>
              </a:rPr>
              <a:t>KEKERASAN MENINGKAT SAAT BENCANA</a:t>
            </a:r>
            <a:endParaRPr lang="en-GB" sz="2800" b="1" dirty="0">
              <a:solidFill>
                <a:prstClr val="black"/>
              </a:solidFill>
              <a:latin typeface="Calibri"/>
              <a:cs typeface="Arial" pitchFamily="34" charset="0"/>
            </a:endParaRPr>
          </a:p>
        </p:txBody>
      </p:sp>
    </p:spTree>
    <p:extLst>
      <p:ext uri="{BB962C8B-B14F-4D97-AF65-F5344CB8AC3E}">
        <p14:creationId xmlns:p14="http://schemas.microsoft.com/office/powerpoint/2010/main" val="2980598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03648" y="3356992"/>
            <a:ext cx="5616624" cy="647591"/>
          </a:xfrm>
        </p:spPr>
        <p:txBody>
          <a:bodyPr/>
          <a:lstStyle/>
          <a:p>
            <a:pPr algn="ctr"/>
            <a:r>
              <a:rPr lang="en-GB" sz="8800" dirty="0">
                <a:solidFill>
                  <a:srgbClr val="FF0000"/>
                </a:solidFill>
                <a:latin typeface="Berlin Sans FB Demi" panose="020E0802020502020306" pitchFamily="34" charset="0"/>
              </a:rPr>
              <a:t>Quiz Time!</a:t>
            </a:r>
          </a:p>
        </p:txBody>
      </p:sp>
    </p:spTree>
    <p:extLst>
      <p:ext uri="{BB962C8B-B14F-4D97-AF65-F5344CB8AC3E}">
        <p14:creationId xmlns:p14="http://schemas.microsoft.com/office/powerpoint/2010/main" val="3327253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4859338" y="1989138"/>
            <a:ext cx="4038600" cy="2303462"/>
          </a:xfrm>
        </p:spPr>
        <p:txBody>
          <a:bodyPr/>
          <a:lstStyle/>
          <a:p>
            <a:r>
              <a:rPr lang="en-GB" altLang="en-US" sz="3200">
                <a:latin typeface="Verdana" pitchFamily="34" charset="0"/>
              </a:rPr>
              <a:t>KUIS</a:t>
            </a:r>
          </a:p>
          <a:p>
            <a:r>
              <a:rPr lang="en-GB" altLang="en-US" sz="3200">
                <a:latin typeface="Verdana" pitchFamily="34" charset="0"/>
              </a:rPr>
              <a:t>Gender dan Keberagaman</a:t>
            </a:r>
            <a:endParaRPr lang="en-GB" altLang="en-US" sz="2800">
              <a:latin typeface="Verdana" pitchFamily="34" charset="0"/>
            </a:endParaRPr>
          </a:p>
          <a:p>
            <a:endParaRPr lang="en-US" altLang="en-US" sz="2800">
              <a:latin typeface="Verdana" pitchFamily="34" charset="0"/>
            </a:endParaRPr>
          </a:p>
        </p:txBody>
      </p:sp>
    </p:spTree>
    <p:extLst>
      <p:ext uri="{BB962C8B-B14F-4D97-AF65-F5344CB8AC3E}">
        <p14:creationId xmlns:p14="http://schemas.microsoft.com/office/powerpoint/2010/main" val="3690737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288" y="981075"/>
            <a:ext cx="8229600" cy="647700"/>
          </a:xfrm>
        </p:spPr>
        <p:txBody>
          <a:bodyPr/>
          <a:lstStyle/>
          <a:p>
            <a:r>
              <a:rPr lang="en-GB" altLang="en-US" sz="3200">
                <a:latin typeface="Verdana" pitchFamily="34" charset="0"/>
              </a:rPr>
              <a:t>Usia</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95884612"/>
              </p:ext>
            </p:extLst>
          </p:nvPr>
        </p:nvGraphicFramePr>
        <p:xfrm>
          <a:off x="539750" y="1700213"/>
          <a:ext cx="8135938" cy="4764088"/>
        </p:xfrm>
        <a:graphic>
          <a:graphicData uri="http://schemas.openxmlformats.org/drawingml/2006/table">
            <a:tbl>
              <a:tblPr firstRow="1" bandRow="1"/>
              <a:tblGrid>
                <a:gridCol w="7313487">
                  <a:extLst>
                    <a:ext uri="{9D8B030D-6E8A-4147-A177-3AD203B41FA5}">
                      <a16:colId xmlns:a16="http://schemas.microsoft.com/office/drawing/2014/main" val="20000"/>
                    </a:ext>
                  </a:extLst>
                </a:gridCol>
                <a:gridCol w="822451">
                  <a:extLst>
                    <a:ext uri="{9D8B030D-6E8A-4147-A177-3AD203B41FA5}">
                      <a16:colId xmlns:a16="http://schemas.microsoft.com/office/drawing/2014/main" val="20001"/>
                    </a:ext>
                  </a:extLst>
                </a:gridCol>
              </a:tblGrid>
              <a:tr h="753261">
                <a:tc>
                  <a:txBody>
                    <a:bodyPr/>
                    <a:lstStyle/>
                    <a:p>
                      <a:pPr>
                        <a:lnSpc>
                          <a:spcPct val="115000"/>
                        </a:lnSpc>
                        <a:spcBef>
                          <a:spcPts val="600"/>
                        </a:spcBef>
                        <a:spcAft>
                          <a:spcPts val="0"/>
                        </a:spcAft>
                      </a:pPr>
                      <a:r>
                        <a:rPr lang="en-US" sz="2500" kern="1200">
                          <a:solidFill>
                            <a:srgbClr val="000000"/>
                          </a:solidFill>
                          <a:effectLst/>
                          <a:latin typeface="Calibri"/>
                          <a:ea typeface="Calibri"/>
                          <a:cs typeface="Times New Roman"/>
                        </a:rPr>
                        <a:t>% populasi dunia berusia antara </a:t>
                      </a:r>
                      <a:r>
                        <a:rPr lang="en-US" sz="2500" kern="1200" dirty="0">
                          <a:solidFill>
                            <a:srgbClr val="000000"/>
                          </a:solidFill>
                          <a:effectLst/>
                          <a:latin typeface="Calibri"/>
                          <a:ea typeface="Calibri"/>
                          <a:cs typeface="Times New Roman"/>
                        </a:rPr>
                        <a:t>0 and </a:t>
                      </a:r>
                      <a:r>
                        <a:rPr lang="en-US" sz="2500" kern="1200">
                          <a:solidFill>
                            <a:srgbClr val="000000"/>
                          </a:solidFill>
                          <a:effectLst/>
                          <a:latin typeface="Calibri"/>
                          <a:ea typeface="Calibri"/>
                          <a:cs typeface="Times New Roman"/>
                        </a:rPr>
                        <a:t>14 tahun</a:t>
                      </a:r>
                      <a:endParaRPr lang="en-GB" sz="2500" dirty="0">
                        <a:effectLst/>
                        <a:latin typeface="Calibri"/>
                        <a:ea typeface="Calibri"/>
                        <a:cs typeface="Arial"/>
                      </a:endParaRPr>
                    </a:p>
                  </a:txBody>
                  <a:tcPr marL="58102" marR="58102" marT="80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6">
                  <a:txBody>
                    <a:bodyPr/>
                    <a:lstStyle/>
                    <a:p>
                      <a:pPr algn="ctr">
                        <a:lnSpc>
                          <a:spcPct val="150000"/>
                        </a:lnSpc>
                        <a:spcAft>
                          <a:spcPts val="0"/>
                        </a:spcAft>
                      </a:pPr>
                      <a:endParaRPr lang="en-GB" sz="2500" dirty="0">
                        <a:effectLst/>
                        <a:latin typeface="Calibri"/>
                        <a:ea typeface="Calibri"/>
                        <a:cs typeface="Arial"/>
                      </a:endParaRPr>
                    </a:p>
                    <a:p>
                      <a:pPr algn="ctr">
                        <a:lnSpc>
                          <a:spcPct val="150000"/>
                        </a:lnSpc>
                        <a:spcAft>
                          <a:spcPts val="0"/>
                        </a:spcAft>
                      </a:pPr>
                      <a:r>
                        <a:rPr lang="en-GB" sz="2500" dirty="0">
                          <a:effectLst/>
                          <a:latin typeface="Calibri"/>
                          <a:ea typeface="Calibri"/>
                          <a:cs typeface="Arial"/>
                        </a:rPr>
                        <a:t>41</a:t>
                      </a:r>
                    </a:p>
                    <a:p>
                      <a:pPr algn="ctr">
                        <a:lnSpc>
                          <a:spcPct val="150000"/>
                        </a:lnSpc>
                        <a:spcAft>
                          <a:spcPts val="0"/>
                        </a:spcAft>
                      </a:pPr>
                      <a:r>
                        <a:rPr lang="en-GB" sz="2500" dirty="0">
                          <a:effectLst/>
                          <a:latin typeface="Calibri"/>
                          <a:ea typeface="Calibri"/>
                          <a:cs typeface="Arial"/>
                        </a:rPr>
                        <a:t>26</a:t>
                      </a:r>
                    </a:p>
                    <a:p>
                      <a:pPr algn="ctr">
                        <a:lnSpc>
                          <a:spcPct val="150000"/>
                        </a:lnSpc>
                        <a:spcAft>
                          <a:spcPts val="0"/>
                        </a:spcAft>
                      </a:pPr>
                      <a:r>
                        <a:rPr lang="en-GB" sz="2500" dirty="0">
                          <a:effectLst/>
                          <a:latin typeface="Calibri"/>
                          <a:ea typeface="Calibri"/>
                          <a:cs typeface="Arial"/>
                        </a:rPr>
                        <a:t>8</a:t>
                      </a:r>
                    </a:p>
                    <a:p>
                      <a:pPr algn="ctr">
                        <a:lnSpc>
                          <a:spcPct val="150000"/>
                        </a:lnSpc>
                        <a:spcAft>
                          <a:spcPts val="0"/>
                        </a:spcAft>
                      </a:pPr>
                      <a:r>
                        <a:rPr lang="en-GB" sz="2500" dirty="0">
                          <a:effectLst/>
                          <a:latin typeface="Calibri"/>
                          <a:ea typeface="Calibri"/>
                          <a:cs typeface="Arial"/>
                        </a:rPr>
                        <a:t>16</a:t>
                      </a:r>
                    </a:p>
                    <a:p>
                      <a:pPr algn="ctr">
                        <a:lnSpc>
                          <a:spcPct val="150000"/>
                        </a:lnSpc>
                        <a:spcAft>
                          <a:spcPts val="0"/>
                        </a:spcAft>
                      </a:pPr>
                      <a:r>
                        <a:rPr lang="en-GB" sz="2500" dirty="0">
                          <a:effectLst/>
                          <a:latin typeface="Calibri"/>
                          <a:ea typeface="Calibri"/>
                          <a:cs typeface="Arial"/>
                        </a:rPr>
                        <a:t>8</a:t>
                      </a:r>
                    </a:p>
                    <a:p>
                      <a:pPr algn="ctr">
                        <a:lnSpc>
                          <a:spcPct val="150000"/>
                        </a:lnSpc>
                        <a:spcAft>
                          <a:spcPts val="0"/>
                        </a:spcAft>
                      </a:pPr>
                      <a:r>
                        <a:rPr lang="en-GB" sz="2500" dirty="0">
                          <a:effectLst/>
                          <a:latin typeface="Calibri"/>
                          <a:ea typeface="Calibri"/>
                          <a:cs typeface="Arial"/>
                        </a:rPr>
                        <a:t>17</a:t>
                      </a:r>
                    </a:p>
                  </a:txBody>
                  <a:tcPr marL="77469" marR="77469" marT="38742" marB="38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3261">
                <a:tc>
                  <a:txBody>
                    <a:bodyPr/>
                    <a:lstStyle/>
                    <a:p>
                      <a:pPr>
                        <a:lnSpc>
                          <a:spcPct val="115000"/>
                        </a:lnSpc>
                        <a:spcBef>
                          <a:spcPts val="600"/>
                        </a:spcBef>
                        <a:spcAft>
                          <a:spcPts val="0"/>
                        </a:spcAft>
                      </a:pPr>
                      <a:r>
                        <a:rPr lang="en-US" sz="2500" kern="1200">
                          <a:solidFill>
                            <a:srgbClr val="000000"/>
                          </a:solidFill>
                          <a:effectLst/>
                          <a:latin typeface="Calibri"/>
                          <a:ea typeface="Calibri"/>
                          <a:cs typeface="Times New Roman"/>
                        </a:rPr>
                        <a:t>% </a:t>
                      </a:r>
                      <a:r>
                        <a:rPr lang="en-US" sz="2500" kern="1200">
                          <a:solidFill>
                            <a:srgbClr val="000000"/>
                          </a:solidFill>
                          <a:effectLst/>
                          <a:latin typeface="+mn-lt"/>
                          <a:ea typeface="Calibri"/>
                          <a:cs typeface="Times New Roman"/>
                        </a:rPr>
                        <a:t>populasi dunia berusia antara 15 </a:t>
                      </a:r>
                      <a:r>
                        <a:rPr lang="en-US" sz="2500" kern="1200" dirty="0">
                          <a:solidFill>
                            <a:srgbClr val="000000"/>
                          </a:solidFill>
                          <a:effectLst/>
                          <a:latin typeface="Calibri"/>
                          <a:ea typeface="Calibri"/>
                          <a:cs typeface="Times New Roman"/>
                        </a:rPr>
                        <a:t>and </a:t>
                      </a:r>
                      <a:r>
                        <a:rPr lang="en-US" sz="2500" kern="1200">
                          <a:solidFill>
                            <a:srgbClr val="000000"/>
                          </a:solidFill>
                          <a:effectLst/>
                          <a:latin typeface="Calibri"/>
                          <a:ea typeface="Calibri"/>
                          <a:cs typeface="Times New Roman"/>
                        </a:rPr>
                        <a:t>24 </a:t>
                      </a:r>
                      <a:r>
                        <a:rPr lang="en-US" sz="2500" kern="1200">
                          <a:solidFill>
                            <a:srgbClr val="000000"/>
                          </a:solidFill>
                          <a:effectLst/>
                          <a:latin typeface="+mn-lt"/>
                          <a:ea typeface="Calibri"/>
                          <a:cs typeface="Times New Roman"/>
                        </a:rPr>
                        <a:t>tahun</a:t>
                      </a:r>
                      <a:endParaRPr lang="en-GB" sz="2500" dirty="0">
                        <a:effectLst/>
                        <a:latin typeface="Calibri"/>
                        <a:ea typeface="Calibri"/>
                        <a:cs typeface="Arial"/>
                      </a:endParaRPr>
                    </a:p>
                  </a:txBody>
                  <a:tcPr marL="58102" marR="58102" marT="8072"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vMerge="1">
                  <a:txBody>
                    <a:bodyPr/>
                    <a:lstStyle/>
                    <a:p>
                      <a:endParaRPr lang="en-GB"/>
                    </a:p>
                  </a:txBody>
                  <a:tcPr/>
                </a:tc>
                <a:extLst>
                  <a:ext uri="{0D108BD9-81ED-4DB2-BD59-A6C34878D82A}">
                    <a16:rowId xmlns:a16="http://schemas.microsoft.com/office/drawing/2014/main" val="10001"/>
                  </a:ext>
                </a:extLst>
              </a:tr>
              <a:tr h="753261">
                <a:tc>
                  <a:txBody>
                    <a:bodyPr/>
                    <a:lstStyle/>
                    <a:p>
                      <a:pPr>
                        <a:lnSpc>
                          <a:spcPct val="115000"/>
                        </a:lnSpc>
                        <a:spcBef>
                          <a:spcPts val="600"/>
                        </a:spcBef>
                        <a:spcAft>
                          <a:spcPts val="0"/>
                        </a:spcAft>
                      </a:pPr>
                      <a:r>
                        <a:rPr lang="en-US" sz="2500" kern="1200">
                          <a:solidFill>
                            <a:srgbClr val="000000"/>
                          </a:solidFill>
                          <a:effectLst/>
                          <a:latin typeface="Calibri"/>
                          <a:ea typeface="Calibri"/>
                          <a:cs typeface="Times New Roman"/>
                        </a:rPr>
                        <a:t>% </a:t>
                      </a:r>
                      <a:r>
                        <a:rPr lang="en-US" sz="2500" kern="1200">
                          <a:solidFill>
                            <a:srgbClr val="000000"/>
                          </a:solidFill>
                          <a:effectLst/>
                          <a:latin typeface="+mn-lt"/>
                          <a:ea typeface="Calibri"/>
                          <a:cs typeface="Times New Roman"/>
                        </a:rPr>
                        <a:t>populasi dunia berusia antara 25 </a:t>
                      </a:r>
                      <a:r>
                        <a:rPr lang="en-US" sz="2500" kern="1200" dirty="0">
                          <a:solidFill>
                            <a:srgbClr val="000000"/>
                          </a:solidFill>
                          <a:effectLst/>
                          <a:latin typeface="Calibri"/>
                          <a:ea typeface="Calibri"/>
                          <a:cs typeface="Times New Roman"/>
                        </a:rPr>
                        <a:t>and </a:t>
                      </a:r>
                      <a:r>
                        <a:rPr lang="en-US" sz="2500" kern="1200">
                          <a:solidFill>
                            <a:srgbClr val="000000"/>
                          </a:solidFill>
                          <a:effectLst/>
                          <a:latin typeface="Calibri"/>
                          <a:ea typeface="Calibri"/>
                          <a:cs typeface="Times New Roman"/>
                        </a:rPr>
                        <a:t>54 </a:t>
                      </a:r>
                      <a:r>
                        <a:rPr lang="en-US" sz="2500" kern="1200">
                          <a:solidFill>
                            <a:srgbClr val="000000"/>
                          </a:solidFill>
                          <a:effectLst/>
                          <a:latin typeface="+mn-lt"/>
                          <a:ea typeface="Calibri"/>
                          <a:cs typeface="Times New Roman"/>
                        </a:rPr>
                        <a:t>tahun</a:t>
                      </a:r>
                      <a:endParaRPr lang="en-GB" sz="2500" dirty="0">
                        <a:effectLst/>
                        <a:latin typeface="Calibri"/>
                        <a:ea typeface="Calibri"/>
                        <a:cs typeface="Arial"/>
                      </a:endParaRPr>
                    </a:p>
                  </a:txBody>
                  <a:tcPr marL="58102" marR="58102" marT="8072"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0002"/>
                  </a:ext>
                </a:extLst>
              </a:tr>
              <a:tr h="753261">
                <a:tc>
                  <a:txBody>
                    <a:bodyPr/>
                    <a:lstStyle/>
                    <a:p>
                      <a:pPr>
                        <a:lnSpc>
                          <a:spcPct val="115000"/>
                        </a:lnSpc>
                        <a:spcBef>
                          <a:spcPts val="600"/>
                        </a:spcBef>
                        <a:spcAft>
                          <a:spcPts val="0"/>
                        </a:spcAft>
                      </a:pPr>
                      <a:r>
                        <a:rPr lang="en-US" sz="2500" kern="1200">
                          <a:solidFill>
                            <a:srgbClr val="000000"/>
                          </a:solidFill>
                          <a:effectLst/>
                          <a:latin typeface="Calibri"/>
                          <a:ea typeface="Calibri"/>
                          <a:cs typeface="Times New Roman"/>
                        </a:rPr>
                        <a:t>% </a:t>
                      </a:r>
                      <a:r>
                        <a:rPr lang="en-US" sz="2500" kern="1200">
                          <a:solidFill>
                            <a:srgbClr val="000000"/>
                          </a:solidFill>
                          <a:effectLst/>
                          <a:latin typeface="+mn-lt"/>
                          <a:ea typeface="Calibri"/>
                          <a:cs typeface="Times New Roman"/>
                        </a:rPr>
                        <a:t>populasi dunia berusia antara 55 </a:t>
                      </a:r>
                      <a:r>
                        <a:rPr lang="en-US" sz="2500" kern="1200" dirty="0">
                          <a:solidFill>
                            <a:srgbClr val="000000"/>
                          </a:solidFill>
                          <a:effectLst/>
                          <a:latin typeface="Calibri"/>
                          <a:ea typeface="Calibri"/>
                          <a:cs typeface="Times New Roman"/>
                        </a:rPr>
                        <a:t>and </a:t>
                      </a:r>
                      <a:r>
                        <a:rPr lang="en-US" sz="2500" kern="1200">
                          <a:solidFill>
                            <a:srgbClr val="000000"/>
                          </a:solidFill>
                          <a:effectLst/>
                          <a:latin typeface="Calibri"/>
                          <a:ea typeface="Calibri"/>
                          <a:cs typeface="Times New Roman"/>
                        </a:rPr>
                        <a:t>64 </a:t>
                      </a:r>
                      <a:r>
                        <a:rPr lang="en-US" sz="2500" kern="1200">
                          <a:solidFill>
                            <a:srgbClr val="000000"/>
                          </a:solidFill>
                          <a:effectLst/>
                          <a:latin typeface="+mn-lt"/>
                          <a:ea typeface="Calibri"/>
                          <a:cs typeface="Times New Roman"/>
                        </a:rPr>
                        <a:t>tahun</a:t>
                      </a:r>
                      <a:endParaRPr lang="en-GB" sz="2500" dirty="0">
                        <a:effectLst/>
                        <a:latin typeface="Calibri"/>
                        <a:ea typeface="Calibri"/>
                        <a:cs typeface="Arial"/>
                      </a:endParaRPr>
                    </a:p>
                  </a:txBody>
                  <a:tcPr marL="58102" marR="58102" marT="8072"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vMerge="1">
                  <a:txBody>
                    <a:bodyPr/>
                    <a:lstStyle/>
                    <a:p>
                      <a:endParaRPr lang="en-GB"/>
                    </a:p>
                  </a:txBody>
                  <a:tcPr/>
                </a:tc>
                <a:extLst>
                  <a:ext uri="{0D108BD9-81ED-4DB2-BD59-A6C34878D82A}">
                    <a16:rowId xmlns:a16="http://schemas.microsoft.com/office/drawing/2014/main" val="10003"/>
                  </a:ext>
                </a:extLst>
              </a:tr>
              <a:tr h="753261">
                <a:tc>
                  <a:txBody>
                    <a:bodyPr/>
                    <a:lstStyle/>
                    <a:p>
                      <a:pPr>
                        <a:lnSpc>
                          <a:spcPct val="115000"/>
                        </a:lnSpc>
                        <a:spcBef>
                          <a:spcPts val="600"/>
                        </a:spcBef>
                        <a:spcAft>
                          <a:spcPts val="0"/>
                        </a:spcAft>
                      </a:pPr>
                      <a:r>
                        <a:rPr lang="en-GB" sz="2500">
                          <a:effectLst/>
                          <a:latin typeface="Calibri"/>
                          <a:ea typeface="Times New Roman"/>
                          <a:cs typeface="Arial"/>
                        </a:rPr>
                        <a:t>% </a:t>
                      </a:r>
                      <a:r>
                        <a:rPr lang="en-US" sz="2500" kern="1200">
                          <a:solidFill>
                            <a:srgbClr val="000000"/>
                          </a:solidFill>
                          <a:effectLst/>
                          <a:latin typeface="+mn-lt"/>
                          <a:ea typeface="Calibri"/>
                          <a:cs typeface="Times New Roman"/>
                        </a:rPr>
                        <a:t>populasi dunia berusia lebih dari</a:t>
                      </a:r>
                      <a:r>
                        <a:rPr lang="en-GB" sz="2500">
                          <a:effectLst/>
                          <a:latin typeface="Calibri"/>
                          <a:ea typeface="Times New Roman"/>
                          <a:cs typeface="Arial"/>
                        </a:rPr>
                        <a:t> 65 </a:t>
                      </a:r>
                      <a:r>
                        <a:rPr lang="en-US" sz="2500" kern="1200">
                          <a:solidFill>
                            <a:srgbClr val="000000"/>
                          </a:solidFill>
                          <a:effectLst/>
                          <a:latin typeface="+mn-lt"/>
                          <a:ea typeface="Calibri"/>
                          <a:cs typeface="Times New Roman"/>
                        </a:rPr>
                        <a:t>tahun</a:t>
                      </a:r>
                      <a:endParaRPr lang="en-GB" sz="2500" dirty="0">
                        <a:effectLst/>
                        <a:latin typeface="Calibri"/>
                        <a:ea typeface="Calibri"/>
                        <a:cs typeface="Arial"/>
                      </a:endParaRPr>
                    </a:p>
                  </a:txBody>
                  <a:tcPr marL="58102" marR="58102" marT="8072"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0004"/>
                  </a:ext>
                </a:extLst>
              </a:tr>
              <a:tr h="997783">
                <a:tc>
                  <a:txBody>
                    <a:bodyPr/>
                    <a:lstStyle/>
                    <a:p>
                      <a:pPr>
                        <a:lnSpc>
                          <a:spcPct val="115000"/>
                        </a:lnSpc>
                        <a:spcBef>
                          <a:spcPts val="600"/>
                        </a:spcBef>
                        <a:spcAft>
                          <a:spcPts val="0"/>
                        </a:spcAft>
                      </a:pPr>
                      <a:r>
                        <a:rPr lang="en-US" sz="2500" kern="1200">
                          <a:solidFill>
                            <a:srgbClr val="000000"/>
                          </a:solidFill>
                          <a:effectLst/>
                          <a:latin typeface="Calibri"/>
                          <a:ea typeface="Calibri"/>
                          <a:cs typeface="Times New Roman"/>
                        </a:rPr>
                        <a:t>% dari 232 juta migrasi internasional berusia di bawah 20</a:t>
                      </a:r>
                      <a:r>
                        <a:rPr lang="en-US" sz="2500" kern="1200" baseline="0">
                          <a:solidFill>
                            <a:srgbClr val="000000"/>
                          </a:solidFill>
                          <a:effectLst/>
                          <a:latin typeface="Calibri"/>
                          <a:ea typeface="Calibri"/>
                          <a:cs typeface="Times New Roman"/>
                        </a:rPr>
                        <a:t> tahun?</a:t>
                      </a:r>
                      <a:endParaRPr lang="en-GB" sz="2500" dirty="0">
                        <a:effectLst/>
                        <a:latin typeface="Calibri"/>
                        <a:ea typeface="Calibri"/>
                        <a:cs typeface="Arial"/>
                      </a:endParaRPr>
                    </a:p>
                  </a:txBody>
                  <a:tcPr marL="58102" marR="58102" marT="8072"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vMerge="1">
                  <a:txBody>
                    <a:bodyPr/>
                    <a:lstStyle/>
                    <a:p>
                      <a:endParaRPr lang="en-GB"/>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24404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95288" y="981075"/>
            <a:ext cx="8229600" cy="647700"/>
          </a:xfrm>
        </p:spPr>
        <p:txBody>
          <a:bodyPr/>
          <a:lstStyle/>
          <a:p>
            <a:r>
              <a:rPr lang="en-GB" altLang="en-US" sz="3200">
                <a:latin typeface="Verdana" pitchFamily="34" charset="0"/>
              </a:rPr>
              <a:t>Usia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5355556"/>
              </p:ext>
            </p:extLst>
          </p:nvPr>
        </p:nvGraphicFramePr>
        <p:xfrm>
          <a:off x="407988" y="1700213"/>
          <a:ext cx="8208962" cy="4842537"/>
        </p:xfrm>
        <a:graphic>
          <a:graphicData uri="http://schemas.openxmlformats.org/drawingml/2006/table">
            <a:tbl>
              <a:tblPr firstRow="1" bandRow="1">
                <a:tableStyleId>{616DA210-FB5B-4158-B5E0-FEB733F419BA}</a:tableStyleId>
              </a:tblPr>
              <a:tblGrid>
                <a:gridCol w="7344861">
                  <a:extLst>
                    <a:ext uri="{9D8B030D-6E8A-4147-A177-3AD203B41FA5}">
                      <a16:colId xmlns:a16="http://schemas.microsoft.com/office/drawing/2014/main" val="20000"/>
                    </a:ext>
                  </a:extLst>
                </a:gridCol>
                <a:gridCol w="864101">
                  <a:extLst>
                    <a:ext uri="{9D8B030D-6E8A-4147-A177-3AD203B41FA5}">
                      <a16:colId xmlns:a16="http://schemas.microsoft.com/office/drawing/2014/main" val="20001"/>
                    </a:ext>
                  </a:extLst>
                </a:gridCol>
              </a:tblGrid>
              <a:tr h="791633">
                <a:tc>
                  <a:txBody>
                    <a:bodyPr/>
                    <a:lstStyle/>
                    <a:p>
                      <a:pPr>
                        <a:lnSpc>
                          <a:spcPct val="115000"/>
                        </a:lnSpc>
                        <a:spcBef>
                          <a:spcPts val="600"/>
                        </a:spcBef>
                        <a:spcAft>
                          <a:spcPts val="0"/>
                        </a:spcAft>
                      </a:pPr>
                      <a:r>
                        <a:rPr lang="en-US" sz="2500" b="0" kern="1200">
                          <a:solidFill>
                            <a:srgbClr val="000000"/>
                          </a:solidFill>
                          <a:effectLst/>
                          <a:latin typeface="Calibri"/>
                          <a:ea typeface="Calibri"/>
                          <a:cs typeface="Times New Roman"/>
                        </a:rPr>
                        <a:t>% populasi dunia berusia antara </a:t>
                      </a:r>
                      <a:r>
                        <a:rPr lang="en-US" sz="2500" b="0" kern="1200" dirty="0">
                          <a:solidFill>
                            <a:srgbClr val="000000"/>
                          </a:solidFill>
                          <a:effectLst/>
                          <a:latin typeface="Calibri"/>
                          <a:ea typeface="Calibri"/>
                          <a:cs typeface="Times New Roman"/>
                        </a:rPr>
                        <a:t>0 and </a:t>
                      </a:r>
                      <a:r>
                        <a:rPr lang="en-US" sz="2500" b="0" kern="1200">
                          <a:solidFill>
                            <a:srgbClr val="000000"/>
                          </a:solidFill>
                          <a:effectLst/>
                          <a:latin typeface="Calibri"/>
                          <a:ea typeface="Calibri"/>
                          <a:cs typeface="Times New Roman"/>
                        </a:rPr>
                        <a:t>14 tahun</a:t>
                      </a:r>
                      <a:endParaRPr lang="en-GB" sz="2500" b="0" dirty="0">
                        <a:effectLst/>
                        <a:latin typeface="Calibri"/>
                        <a:ea typeface="Calibri"/>
                        <a:cs typeface="Arial"/>
                      </a:endParaRPr>
                    </a:p>
                  </a:txBody>
                  <a:tcPr marL="58102" marR="58102" marT="8072" marB="0" anchor="ctr"/>
                </a:tc>
                <a:tc>
                  <a:txBody>
                    <a:bodyPr/>
                    <a:lstStyle/>
                    <a:p>
                      <a:pPr algn="ctr"/>
                      <a:r>
                        <a:rPr lang="en-GB" sz="2600" dirty="0">
                          <a:solidFill>
                            <a:srgbClr val="C00000"/>
                          </a:solidFill>
                          <a:latin typeface="Calibri" panose="020F0502020204030204" pitchFamily="34" charset="0"/>
                          <a:cs typeface="Calibri" panose="020F0502020204030204" pitchFamily="34" charset="0"/>
                        </a:rPr>
                        <a:t>26%</a:t>
                      </a:r>
                    </a:p>
                  </a:txBody>
                  <a:tcPr marL="91441" marR="91441" marT="45726" marB="45726" anchor="ctr"/>
                </a:tc>
                <a:extLst>
                  <a:ext uri="{0D108BD9-81ED-4DB2-BD59-A6C34878D82A}">
                    <a16:rowId xmlns:a16="http://schemas.microsoft.com/office/drawing/2014/main" val="10000"/>
                  </a:ext>
                </a:extLst>
              </a:tr>
              <a:tr h="791633">
                <a:tc>
                  <a:txBody>
                    <a:bodyPr/>
                    <a:lstStyle/>
                    <a:p>
                      <a:pPr>
                        <a:lnSpc>
                          <a:spcPct val="115000"/>
                        </a:lnSpc>
                        <a:spcBef>
                          <a:spcPts val="600"/>
                        </a:spcBef>
                        <a:spcAft>
                          <a:spcPts val="0"/>
                        </a:spcAft>
                      </a:pPr>
                      <a:r>
                        <a:rPr lang="en-US" sz="2500" kern="1200">
                          <a:solidFill>
                            <a:srgbClr val="000000"/>
                          </a:solidFill>
                          <a:effectLst/>
                          <a:latin typeface="Calibri"/>
                          <a:ea typeface="Calibri"/>
                          <a:cs typeface="Times New Roman"/>
                        </a:rPr>
                        <a:t>% </a:t>
                      </a:r>
                      <a:r>
                        <a:rPr lang="en-US" sz="2500" kern="1200">
                          <a:solidFill>
                            <a:srgbClr val="000000"/>
                          </a:solidFill>
                          <a:effectLst/>
                          <a:latin typeface="+mn-lt"/>
                          <a:ea typeface="Calibri"/>
                          <a:cs typeface="Times New Roman"/>
                        </a:rPr>
                        <a:t>populasi dunia berusia antara 15 </a:t>
                      </a:r>
                      <a:r>
                        <a:rPr lang="en-US" sz="2500" kern="1200" dirty="0">
                          <a:solidFill>
                            <a:srgbClr val="000000"/>
                          </a:solidFill>
                          <a:effectLst/>
                          <a:latin typeface="Calibri"/>
                          <a:ea typeface="Calibri"/>
                          <a:cs typeface="Times New Roman"/>
                        </a:rPr>
                        <a:t>and </a:t>
                      </a:r>
                      <a:r>
                        <a:rPr lang="en-US" sz="2500" kern="1200">
                          <a:solidFill>
                            <a:srgbClr val="000000"/>
                          </a:solidFill>
                          <a:effectLst/>
                          <a:latin typeface="Calibri"/>
                          <a:ea typeface="Calibri"/>
                          <a:cs typeface="Times New Roman"/>
                        </a:rPr>
                        <a:t>24 </a:t>
                      </a:r>
                      <a:r>
                        <a:rPr lang="en-US" sz="2500" kern="1200">
                          <a:solidFill>
                            <a:srgbClr val="000000"/>
                          </a:solidFill>
                          <a:effectLst/>
                          <a:latin typeface="+mn-lt"/>
                          <a:ea typeface="Calibri"/>
                          <a:cs typeface="Times New Roman"/>
                        </a:rPr>
                        <a:t>tahun</a:t>
                      </a:r>
                      <a:endParaRPr lang="en-GB" sz="2500" dirty="0">
                        <a:effectLst/>
                        <a:latin typeface="Calibri"/>
                        <a:ea typeface="Calibri"/>
                        <a:cs typeface="Arial"/>
                      </a:endParaRPr>
                    </a:p>
                  </a:txBody>
                  <a:tcPr marL="58102" marR="58102" marT="8072" marB="0" anchor="ctr"/>
                </a:tc>
                <a:tc>
                  <a:txBody>
                    <a:bodyPr/>
                    <a:lstStyle/>
                    <a:p>
                      <a:pPr algn="ctr"/>
                      <a:r>
                        <a:rPr lang="en-GB" sz="2600" b="1" dirty="0">
                          <a:solidFill>
                            <a:srgbClr val="C00000"/>
                          </a:solidFill>
                          <a:latin typeface="Calibri" panose="020F0502020204030204" pitchFamily="34" charset="0"/>
                          <a:cs typeface="Calibri" panose="020F0502020204030204" pitchFamily="34" charset="0"/>
                        </a:rPr>
                        <a:t>17%</a:t>
                      </a:r>
                    </a:p>
                  </a:txBody>
                  <a:tcPr marL="91441" marR="91441" marT="45726" marB="45726" anchor="ctr"/>
                </a:tc>
                <a:extLst>
                  <a:ext uri="{0D108BD9-81ED-4DB2-BD59-A6C34878D82A}">
                    <a16:rowId xmlns:a16="http://schemas.microsoft.com/office/drawing/2014/main" val="10001"/>
                  </a:ext>
                </a:extLst>
              </a:tr>
              <a:tr h="791633">
                <a:tc>
                  <a:txBody>
                    <a:bodyPr/>
                    <a:lstStyle/>
                    <a:p>
                      <a:pPr>
                        <a:lnSpc>
                          <a:spcPct val="115000"/>
                        </a:lnSpc>
                        <a:spcBef>
                          <a:spcPts val="600"/>
                        </a:spcBef>
                        <a:spcAft>
                          <a:spcPts val="0"/>
                        </a:spcAft>
                      </a:pPr>
                      <a:r>
                        <a:rPr lang="en-US" sz="2500" kern="1200">
                          <a:solidFill>
                            <a:srgbClr val="000000"/>
                          </a:solidFill>
                          <a:effectLst/>
                          <a:latin typeface="Calibri"/>
                          <a:ea typeface="Calibri"/>
                          <a:cs typeface="Times New Roman"/>
                        </a:rPr>
                        <a:t>% </a:t>
                      </a:r>
                      <a:r>
                        <a:rPr lang="en-US" sz="2500" kern="1200">
                          <a:solidFill>
                            <a:srgbClr val="000000"/>
                          </a:solidFill>
                          <a:effectLst/>
                          <a:latin typeface="+mn-lt"/>
                          <a:ea typeface="Calibri"/>
                          <a:cs typeface="Times New Roman"/>
                        </a:rPr>
                        <a:t>populasi dunia berusia antara 25 </a:t>
                      </a:r>
                      <a:r>
                        <a:rPr lang="en-US" sz="2500" kern="1200" dirty="0">
                          <a:solidFill>
                            <a:srgbClr val="000000"/>
                          </a:solidFill>
                          <a:effectLst/>
                          <a:latin typeface="Calibri"/>
                          <a:ea typeface="Calibri"/>
                          <a:cs typeface="Times New Roman"/>
                        </a:rPr>
                        <a:t>and </a:t>
                      </a:r>
                      <a:r>
                        <a:rPr lang="en-US" sz="2500" kern="1200">
                          <a:solidFill>
                            <a:srgbClr val="000000"/>
                          </a:solidFill>
                          <a:effectLst/>
                          <a:latin typeface="Calibri"/>
                          <a:ea typeface="Calibri"/>
                          <a:cs typeface="Times New Roman"/>
                        </a:rPr>
                        <a:t>54 </a:t>
                      </a:r>
                      <a:r>
                        <a:rPr lang="en-US" sz="2500" kern="1200">
                          <a:solidFill>
                            <a:srgbClr val="000000"/>
                          </a:solidFill>
                          <a:effectLst/>
                          <a:latin typeface="+mn-lt"/>
                          <a:ea typeface="Calibri"/>
                          <a:cs typeface="Times New Roman"/>
                        </a:rPr>
                        <a:t>tahun</a:t>
                      </a:r>
                      <a:endParaRPr lang="en-GB" sz="2500" dirty="0">
                        <a:effectLst/>
                        <a:latin typeface="Calibri"/>
                        <a:ea typeface="Calibri"/>
                        <a:cs typeface="Arial"/>
                      </a:endParaRPr>
                    </a:p>
                  </a:txBody>
                  <a:tcPr marL="58102" marR="58102" marT="8072" marB="0" anchor="ctr"/>
                </a:tc>
                <a:tc>
                  <a:txBody>
                    <a:bodyPr/>
                    <a:lstStyle/>
                    <a:p>
                      <a:pPr algn="ctr"/>
                      <a:r>
                        <a:rPr lang="en-GB" sz="2600" b="1" dirty="0">
                          <a:solidFill>
                            <a:srgbClr val="C00000"/>
                          </a:solidFill>
                          <a:latin typeface="Calibri" panose="020F0502020204030204" pitchFamily="34" charset="0"/>
                          <a:cs typeface="Calibri" panose="020F0502020204030204" pitchFamily="34" charset="0"/>
                        </a:rPr>
                        <a:t>41%</a:t>
                      </a:r>
                    </a:p>
                  </a:txBody>
                  <a:tcPr marL="91441" marR="91441" marT="45726" marB="45726" anchor="ctr"/>
                </a:tc>
                <a:extLst>
                  <a:ext uri="{0D108BD9-81ED-4DB2-BD59-A6C34878D82A}">
                    <a16:rowId xmlns:a16="http://schemas.microsoft.com/office/drawing/2014/main" val="10002"/>
                  </a:ext>
                </a:extLst>
              </a:tr>
              <a:tr h="791633">
                <a:tc>
                  <a:txBody>
                    <a:bodyPr/>
                    <a:lstStyle/>
                    <a:p>
                      <a:pPr>
                        <a:lnSpc>
                          <a:spcPct val="115000"/>
                        </a:lnSpc>
                        <a:spcBef>
                          <a:spcPts val="600"/>
                        </a:spcBef>
                        <a:spcAft>
                          <a:spcPts val="0"/>
                        </a:spcAft>
                      </a:pPr>
                      <a:r>
                        <a:rPr lang="en-US" sz="2500" kern="1200">
                          <a:solidFill>
                            <a:srgbClr val="000000"/>
                          </a:solidFill>
                          <a:effectLst/>
                          <a:latin typeface="Calibri"/>
                          <a:ea typeface="Calibri"/>
                          <a:cs typeface="Times New Roman"/>
                        </a:rPr>
                        <a:t>% </a:t>
                      </a:r>
                      <a:r>
                        <a:rPr lang="en-US" sz="2500" kern="1200">
                          <a:solidFill>
                            <a:srgbClr val="000000"/>
                          </a:solidFill>
                          <a:effectLst/>
                          <a:latin typeface="+mn-lt"/>
                          <a:ea typeface="Calibri"/>
                          <a:cs typeface="Times New Roman"/>
                        </a:rPr>
                        <a:t>populasi dunia berusia antara 55 </a:t>
                      </a:r>
                      <a:r>
                        <a:rPr lang="en-US" sz="2500" kern="1200" dirty="0">
                          <a:solidFill>
                            <a:srgbClr val="000000"/>
                          </a:solidFill>
                          <a:effectLst/>
                          <a:latin typeface="Calibri"/>
                          <a:ea typeface="Calibri"/>
                          <a:cs typeface="Times New Roman"/>
                        </a:rPr>
                        <a:t>and </a:t>
                      </a:r>
                      <a:r>
                        <a:rPr lang="en-US" sz="2500" kern="1200">
                          <a:solidFill>
                            <a:srgbClr val="000000"/>
                          </a:solidFill>
                          <a:effectLst/>
                          <a:latin typeface="Calibri"/>
                          <a:ea typeface="Calibri"/>
                          <a:cs typeface="Times New Roman"/>
                        </a:rPr>
                        <a:t>64 </a:t>
                      </a:r>
                      <a:r>
                        <a:rPr lang="en-US" sz="2500" kern="1200">
                          <a:solidFill>
                            <a:srgbClr val="000000"/>
                          </a:solidFill>
                          <a:effectLst/>
                          <a:latin typeface="+mn-lt"/>
                          <a:ea typeface="Calibri"/>
                          <a:cs typeface="Times New Roman"/>
                        </a:rPr>
                        <a:t>tahun</a:t>
                      </a:r>
                      <a:endParaRPr lang="en-GB" sz="2500" dirty="0">
                        <a:effectLst/>
                        <a:latin typeface="Calibri"/>
                        <a:ea typeface="Calibri"/>
                        <a:cs typeface="Arial"/>
                      </a:endParaRPr>
                    </a:p>
                  </a:txBody>
                  <a:tcPr marL="58102" marR="58102" marT="8072" marB="0" anchor="ctr"/>
                </a:tc>
                <a:tc>
                  <a:txBody>
                    <a:bodyPr/>
                    <a:lstStyle/>
                    <a:p>
                      <a:pPr algn="ctr"/>
                      <a:r>
                        <a:rPr lang="en-GB" sz="2600" b="1" dirty="0">
                          <a:solidFill>
                            <a:srgbClr val="C00000"/>
                          </a:solidFill>
                          <a:latin typeface="Calibri" panose="020F0502020204030204" pitchFamily="34" charset="0"/>
                          <a:cs typeface="Calibri" panose="020F0502020204030204" pitchFamily="34" charset="0"/>
                        </a:rPr>
                        <a:t>8%</a:t>
                      </a:r>
                    </a:p>
                  </a:txBody>
                  <a:tcPr marL="91441" marR="91441" marT="45726" marB="45726" anchor="ctr"/>
                </a:tc>
                <a:extLst>
                  <a:ext uri="{0D108BD9-81ED-4DB2-BD59-A6C34878D82A}">
                    <a16:rowId xmlns:a16="http://schemas.microsoft.com/office/drawing/2014/main" val="10003"/>
                  </a:ext>
                </a:extLst>
              </a:tr>
              <a:tr h="791633">
                <a:tc>
                  <a:txBody>
                    <a:bodyPr/>
                    <a:lstStyle/>
                    <a:p>
                      <a:pPr>
                        <a:lnSpc>
                          <a:spcPct val="115000"/>
                        </a:lnSpc>
                        <a:spcBef>
                          <a:spcPts val="600"/>
                        </a:spcBef>
                        <a:spcAft>
                          <a:spcPts val="0"/>
                        </a:spcAft>
                      </a:pPr>
                      <a:r>
                        <a:rPr lang="en-GB" sz="2500">
                          <a:effectLst/>
                          <a:latin typeface="Calibri"/>
                          <a:ea typeface="Times New Roman"/>
                          <a:cs typeface="Arial"/>
                        </a:rPr>
                        <a:t>% </a:t>
                      </a:r>
                      <a:r>
                        <a:rPr lang="en-US" sz="2500" kern="1200">
                          <a:solidFill>
                            <a:srgbClr val="000000"/>
                          </a:solidFill>
                          <a:effectLst/>
                          <a:latin typeface="+mn-lt"/>
                          <a:ea typeface="Calibri"/>
                          <a:cs typeface="Times New Roman"/>
                        </a:rPr>
                        <a:t>populasi dunia berusia lebih dari</a:t>
                      </a:r>
                      <a:r>
                        <a:rPr lang="en-GB" sz="2500">
                          <a:effectLst/>
                          <a:latin typeface="Calibri"/>
                          <a:ea typeface="Times New Roman"/>
                          <a:cs typeface="Arial"/>
                        </a:rPr>
                        <a:t> 65 </a:t>
                      </a:r>
                      <a:r>
                        <a:rPr lang="en-US" sz="2500" kern="1200">
                          <a:solidFill>
                            <a:srgbClr val="000000"/>
                          </a:solidFill>
                          <a:effectLst/>
                          <a:latin typeface="+mn-lt"/>
                          <a:ea typeface="Calibri"/>
                          <a:cs typeface="Times New Roman"/>
                        </a:rPr>
                        <a:t>tahun</a:t>
                      </a:r>
                      <a:endParaRPr lang="en-GB" sz="2500" dirty="0">
                        <a:effectLst/>
                        <a:latin typeface="Calibri"/>
                        <a:ea typeface="Calibri"/>
                        <a:cs typeface="Arial"/>
                      </a:endParaRPr>
                    </a:p>
                  </a:txBody>
                  <a:tcPr marL="58102" marR="58102" marT="8072" marB="0" anchor="ctr"/>
                </a:tc>
                <a:tc>
                  <a:txBody>
                    <a:bodyPr/>
                    <a:lstStyle/>
                    <a:p>
                      <a:pPr algn="ctr"/>
                      <a:r>
                        <a:rPr lang="en-GB" sz="2600" b="1" dirty="0">
                          <a:solidFill>
                            <a:srgbClr val="C00000"/>
                          </a:solidFill>
                          <a:latin typeface="Calibri" panose="020F0502020204030204" pitchFamily="34" charset="0"/>
                          <a:cs typeface="Calibri" panose="020F0502020204030204" pitchFamily="34" charset="0"/>
                        </a:rPr>
                        <a:t>8%</a:t>
                      </a:r>
                    </a:p>
                  </a:txBody>
                  <a:tcPr marL="91441" marR="91441" marT="45726" marB="45726" anchor="ctr"/>
                </a:tc>
                <a:extLst>
                  <a:ext uri="{0D108BD9-81ED-4DB2-BD59-A6C34878D82A}">
                    <a16:rowId xmlns:a16="http://schemas.microsoft.com/office/drawing/2014/main" val="10004"/>
                  </a:ext>
                </a:extLst>
              </a:tr>
              <a:tr h="791633">
                <a:tc>
                  <a:txBody>
                    <a:bodyPr/>
                    <a:lstStyle/>
                    <a:p>
                      <a:pPr>
                        <a:lnSpc>
                          <a:spcPct val="115000"/>
                        </a:lnSpc>
                        <a:spcBef>
                          <a:spcPts val="600"/>
                        </a:spcBef>
                        <a:spcAft>
                          <a:spcPts val="0"/>
                        </a:spcAft>
                      </a:pPr>
                      <a:r>
                        <a:rPr lang="en-US" sz="2500" kern="1200">
                          <a:solidFill>
                            <a:srgbClr val="000000"/>
                          </a:solidFill>
                          <a:effectLst/>
                          <a:latin typeface="Calibri"/>
                          <a:ea typeface="Calibri"/>
                          <a:cs typeface="Times New Roman"/>
                        </a:rPr>
                        <a:t>% dari 232 juta migrasi internasional berusia di bawah 20</a:t>
                      </a:r>
                      <a:r>
                        <a:rPr lang="en-US" sz="2500" kern="1200" baseline="0">
                          <a:solidFill>
                            <a:srgbClr val="000000"/>
                          </a:solidFill>
                          <a:effectLst/>
                          <a:latin typeface="Calibri"/>
                          <a:ea typeface="Calibri"/>
                          <a:cs typeface="Times New Roman"/>
                        </a:rPr>
                        <a:t> tahun?</a:t>
                      </a:r>
                      <a:endParaRPr lang="en-GB" sz="2500" dirty="0">
                        <a:effectLst/>
                        <a:latin typeface="Calibri"/>
                        <a:ea typeface="Calibri"/>
                        <a:cs typeface="Arial"/>
                      </a:endParaRPr>
                    </a:p>
                  </a:txBody>
                  <a:tcPr marL="58102" marR="58102" marT="8072" marB="0"/>
                </a:tc>
                <a:tc>
                  <a:txBody>
                    <a:bodyPr/>
                    <a:lstStyle/>
                    <a:p>
                      <a:pPr algn="ctr"/>
                      <a:r>
                        <a:rPr lang="en-GB" sz="2600" b="1" dirty="0">
                          <a:solidFill>
                            <a:srgbClr val="C00000"/>
                          </a:solidFill>
                          <a:latin typeface="Calibri" panose="020F0502020204030204" pitchFamily="34" charset="0"/>
                          <a:cs typeface="Calibri" panose="020F0502020204030204" pitchFamily="34" charset="0"/>
                        </a:rPr>
                        <a:t>16%</a:t>
                      </a:r>
                    </a:p>
                  </a:txBody>
                  <a:tcPr marL="91441" marR="91441" marT="45726" marB="45726"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7414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288" y="1196975"/>
            <a:ext cx="8229600" cy="576263"/>
          </a:xfrm>
        </p:spPr>
        <p:txBody>
          <a:bodyPr/>
          <a:lstStyle/>
          <a:p>
            <a:br>
              <a:rPr lang="en-US" altLang="en-US">
                <a:latin typeface="Verdana" pitchFamily="34" charset="0"/>
              </a:rPr>
            </a:br>
            <a:r>
              <a:rPr lang="en-US" altLang="en-US">
                <a:latin typeface="Verdana" pitchFamily="34" charset="0"/>
              </a:rPr>
              <a:t>Kehamilan</a:t>
            </a:r>
            <a:br>
              <a:rPr lang="en-GB" altLang="en-US">
                <a:latin typeface="Verdana" pitchFamily="34" charset="0"/>
              </a:rPr>
            </a:br>
            <a:endParaRPr lang="en-GB" altLang="en-US">
              <a:latin typeface="Verdana" pitchFamily="34" charset="0"/>
            </a:endParaRPr>
          </a:p>
        </p:txBody>
      </p:sp>
      <p:sp>
        <p:nvSpPr>
          <p:cNvPr id="4099" name="Content Placeholder 4"/>
          <p:cNvSpPr>
            <a:spLocks noGrp="1"/>
          </p:cNvSpPr>
          <p:nvPr>
            <p:ph idx="1"/>
          </p:nvPr>
        </p:nvSpPr>
        <p:spPr>
          <a:xfrm>
            <a:off x="468313" y="2060575"/>
            <a:ext cx="8351837" cy="4321175"/>
          </a:xfrm>
        </p:spPr>
        <p:txBody>
          <a:bodyPr/>
          <a:lstStyle/>
          <a:p>
            <a:pPr marL="0" indent="0">
              <a:buFontTx/>
              <a:buNone/>
            </a:pPr>
            <a:r>
              <a:rPr lang="en-US" altLang="en-US" sz="2600">
                <a:latin typeface="+mj-lt"/>
              </a:rPr>
              <a:t>___% perempuan usia produktif (yaitu 15 to 45 tahun) yang mengandung, </a:t>
            </a:r>
            <a:r>
              <a:rPr lang="en-US" sz="2600">
                <a:latin typeface="+mj-lt"/>
              </a:rPr>
              <a:t>termasuk di pengungsian dan hunian sementara</a:t>
            </a:r>
            <a:r>
              <a:rPr lang="en-US" altLang="en-US" sz="2600">
                <a:latin typeface="+mj-lt"/>
              </a:rPr>
              <a:t>. </a:t>
            </a:r>
          </a:p>
          <a:p>
            <a:pPr marL="0" indent="0">
              <a:buFontTx/>
              <a:buNone/>
            </a:pPr>
            <a:endParaRPr lang="en-US" altLang="en-US" sz="2600" dirty="0">
              <a:solidFill>
                <a:srgbClr val="F00202"/>
              </a:solidFill>
              <a:latin typeface="Calibri" pitchFamily="34" charset="0"/>
            </a:endParaRPr>
          </a:p>
          <a:p>
            <a:pPr marL="0" indent="0">
              <a:buFontTx/>
              <a:buNone/>
            </a:pPr>
            <a:endParaRPr lang="en-US" altLang="en-US" sz="2600" dirty="0">
              <a:solidFill>
                <a:srgbClr val="F00202"/>
              </a:solidFill>
              <a:latin typeface="Calibri" pitchFamily="34" charset="0"/>
            </a:endParaRPr>
          </a:p>
          <a:p>
            <a:pPr marL="0" indent="0">
              <a:buFontTx/>
              <a:buNone/>
            </a:pPr>
            <a:r>
              <a:rPr lang="en-US" altLang="en-US" sz="2600" b="1" dirty="0">
                <a:latin typeface="Calibri" pitchFamily="34" charset="0"/>
              </a:rPr>
              <a:t>20%</a:t>
            </a:r>
            <a:endParaRPr lang="en-GB" altLang="en-US" sz="2600" b="1" dirty="0">
              <a:latin typeface="Calibri" pitchFamily="34" charset="0"/>
            </a:endParaRPr>
          </a:p>
        </p:txBody>
      </p:sp>
    </p:spTree>
    <p:extLst>
      <p:ext uri="{BB962C8B-B14F-4D97-AF65-F5344CB8AC3E}">
        <p14:creationId xmlns:p14="http://schemas.microsoft.com/office/powerpoint/2010/main" val="1468898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5288" y="1125538"/>
            <a:ext cx="8229600" cy="647700"/>
          </a:xfrm>
        </p:spPr>
        <p:txBody>
          <a:bodyPr/>
          <a:lstStyle/>
          <a:p>
            <a:r>
              <a:rPr lang="en-GB" altLang="en-US">
                <a:latin typeface="Verdana" pitchFamily="34" charset="0"/>
              </a:rPr>
              <a:t>Disabilitas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865176"/>
              </p:ext>
            </p:extLst>
          </p:nvPr>
        </p:nvGraphicFramePr>
        <p:xfrm>
          <a:off x="1042988" y="2060575"/>
          <a:ext cx="7027862" cy="3963036"/>
        </p:xfrm>
        <a:graphic>
          <a:graphicData uri="http://schemas.openxmlformats.org/drawingml/2006/table">
            <a:tbl>
              <a:tblPr firstRow="1" bandRow="1">
                <a:tableStyleId>{616DA210-FB5B-4158-B5E0-FEB733F419BA}</a:tableStyleId>
              </a:tblPr>
              <a:tblGrid>
                <a:gridCol w="6133407">
                  <a:extLst>
                    <a:ext uri="{9D8B030D-6E8A-4147-A177-3AD203B41FA5}">
                      <a16:colId xmlns:a16="http://schemas.microsoft.com/office/drawing/2014/main" val="20000"/>
                    </a:ext>
                  </a:extLst>
                </a:gridCol>
                <a:gridCol w="894455">
                  <a:extLst>
                    <a:ext uri="{9D8B030D-6E8A-4147-A177-3AD203B41FA5}">
                      <a16:colId xmlns:a16="http://schemas.microsoft.com/office/drawing/2014/main" val="20001"/>
                    </a:ext>
                  </a:extLst>
                </a:gridCol>
              </a:tblGrid>
              <a:tr h="792692">
                <a:tc>
                  <a:txBody>
                    <a:bodyPr/>
                    <a:lstStyle/>
                    <a:p>
                      <a:pPr algn="l">
                        <a:spcBef>
                          <a:spcPts val="600"/>
                        </a:spcBef>
                        <a:spcAft>
                          <a:spcPts val="0"/>
                        </a:spcAft>
                      </a:pPr>
                      <a:r>
                        <a:rPr lang="en-US" sz="2600" b="0">
                          <a:effectLst/>
                          <a:latin typeface="Calibri"/>
                          <a:ea typeface="Cambria"/>
                          <a:cs typeface="Times New Roman"/>
                        </a:rPr>
                        <a:t>Sekitar </a:t>
                      </a:r>
                      <a:r>
                        <a:rPr lang="en-US" sz="2600" b="0" u="sng">
                          <a:effectLst/>
                          <a:latin typeface="Calibri"/>
                          <a:ea typeface="Cambria"/>
                          <a:cs typeface="Times New Roman"/>
                        </a:rPr>
                        <a:t>        </a:t>
                      </a:r>
                      <a:r>
                        <a:rPr lang="en-US" sz="2600" b="0">
                          <a:effectLst/>
                          <a:latin typeface="Calibri"/>
                          <a:ea typeface="Cambria"/>
                          <a:cs typeface="Times New Roman"/>
                        </a:rPr>
                        <a:t>% populasi dunia hidup dengan disabilitas </a:t>
                      </a:r>
                      <a:endParaRPr lang="en-GB" sz="2600" b="0" dirty="0">
                        <a:effectLst/>
                        <a:latin typeface="Arial"/>
                        <a:ea typeface="Cambria"/>
                        <a:cs typeface="Times New Roman"/>
                      </a:endParaRPr>
                    </a:p>
                  </a:txBody>
                  <a:tcPr marL="68592" marR="68592" marT="0" marB="0"/>
                </a:tc>
                <a:tc rowSpan="4">
                  <a:txBody>
                    <a:bodyPr/>
                    <a:lstStyle/>
                    <a:p>
                      <a:pPr algn="l">
                        <a:spcBef>
                          <a:spcPts val="600"/>
                        </a:spcBef>
                        <a:spcAft>
                          <a:spcPts val="0"/>
                        </a:spcAft>
                      </a:pPr>
                      <a:endParaRPr lang="en-US" sz="1400" dirty="0">
                        <a:solidFill>
                          <a:srgbClr val="FF0000"/>
                        </a:solidFill>
                        <a:effectLst/>
                        <a:latin typeface="Calibri" panose="020F0502020204030204" pitchFamily="34" charset="0"/>
                        <a:ea typeface="Cambria"/>
                        <a:cs typeface="Calibri" panose="020F0502020204030204" pitchFamily="34" charset="0"/>
                      </a:endParaRPr>
                    </a:p>
                    <a:p>
                      <a:pPr algn="ctr" rtl="0">
                        <a:lnSpc>
                          <a:spcPct val="150000"/>
                        </a:lnSpc>
                        <a:spcBef>
                          <a:spcPts val="600"/>
                        </a:spcBef>
                        <a:spcAft>
                          <a:spcPts val="0"/>
                        </a:spcAft>
                      </a:pPr>
                      <a:r>
                        <a:rPr lang="en-US" sz="2600" dirty="0">
                          <a:solidFill>
                            <a:srgbClr val="FF0000"/>
                          </a:solidFill>
                          <a:effectLst/>
                          <a:latin typeface="Calibri" panose="020F0502020204030204" pitchFamily="34" charset="0"/>
                          <a:ea typeface="Cambria"/>
                          <a:cs typeface="Calibri" panose="020F0502020204030204" pitchFamily="34" charset="0"/>
                        </a:rPr>
                        <a:t>12%</a:t>
                      </a:r>
                      <a:endParaRPr lang="en-GB" sz="2600" dirty="0">
                        <a:effectLst/>
                        <a:latin typeface="Calibri" panose="020F0502020204030204" pitchFamily="34" charset="0"/>
                        <a:ea typeface="Cambria"/>
                        <a:cs typeface="Calibri" panose="020F0502020204030204" pitchFamily="34" charset="0"/>
                      </a:endParaRPr>
                    </a:p>
                    <a:p>
                      <a:pPr algn="ctr" rtl="0">
                        <a:lnSpc>
                          <a:spcPct val="150000"/>
                        </a:lnSpc>
                        <a:spcBef>
                          <a:spcPts val="1500"/>
                        </a:spcBef>
                        <a:spcAft>
                          <a:spcPts val="0"/>
                        </a:spcAft>
                      </a:pPr>
                      <a:r>
                        <a:rPr lang="en-US" sz="2600" dirty="0">
                          <a:solidFill>
                            <a:srgbClr val="FF0000"/>
                          </a:solidFill>
                          <a:effectLst/>
                          <a:latin typeface="Calibri" panose="020F0502020204030204" pitchFamily="34" charset="0"/>
                          <a:ea typeface="Cambria"/>
                          <a:cs typeface="Calibri" panose="020F0502020204030204" pitchFamily="34" charset="0"/>
                        </a:rPr>
                        <a:t>15%</a:t>
                      </a:r>
                      <a:endParaRPr lang="en-GB" sz="2600" dirty="0">
                        <a:effectLst/>
                        <a:latin typeface="Calibri" panose="020F0502020204030204" pitchFamily="34" charset="0"/>
                        <a:ea typeface="Cambria"/>
                        <a:cs typeface="Calibri" panose="020F0502020204030204" pitchFamily="34" charset="0"/>
                      </a:endParaRPr>
                    </a:p>
                    <a:p>
                      <a:pPr algn="ctr" rtl="0">
                        <a:lnSpc>
                          <a:spcPct val="150000"/>
                        </a:lnSpc>
                        <a:spcBef>
                          <a:spcPts val="2400"/>
                        </a:spcBef>
                        <a:spcAft>
                          <a:spcPts val="0"/>
                        </a:spcAft>
                      </a:pPr>
                      <a:r>
                        <a:rPr lang="en-US" sz="2600" dirty="0">
                          <a:solidFill>
                            <a:srgbClr val="FF0000"/>
                          </a:solidFill>
                          <a:effectLst/>
                          <a:latin typeface="Calibri" panose="020F0502020204030204" pitchFamily="34" charset="0"/>
                          <a:ea typeface="Cambria"/>
                          <a:cs typeface="Calibri" panose="020F0502020204030204" pitchFamily="34" charset="0"/>
                        </a:rPr>
                        <a:t>90%</a:t>
                      </a:r>
                      <a:endParaRPr lang="en-US" sz="1800" dirty="0">
                        <a:solidFill>
                          <a:srgbClr val="FF0000"/>
                        </a:solidFill>
                        <a:effectLst/>
                        <a:latin typeface="Calibri" panose="020F0502020204030204" pitchFamily="34" charset="0"/>
                        <a:ea typeface="Cambria"/>
                        <a:cs typeface="Calibri" panose="020F0502020204030204" pitchFamily="34" charset="0"/>
                      </a:endParaRPr>
                    </a:p>
                    <a:p>
                      <a:pPr algn="ctr" rtl="0">
                        <a:lnSpc>
                          <a:spcPct val="150000"/>
                        </a:lnSpc>
                      </a:pPr>
                      <a:r>
                        <a:rPr lang="en-US" sz="2600" dirty="0">
                          <a:solidFill>
                            <a:srgbClr val="FF0000"/>
                          </a:solidFill>
                          <a:effectLst/>
                          <a:latin typeface="Calibri" panose="020F0502020204030204" pitchFamily="34" charset="0"/>
                          <a:ea typeface="Cambria"/>
                          <a:cs typeface="Calibri" panose="020F0502020204030204" pitchFamily="34" charset="0"/>
                        </a:rPr>
                        <a:t>20%</a:t>
                      </a:r>
                      <a:endParaRPr lang="en-GB" sz="2600" dirty="0">
                        <a:latin typeface="Calibri" panose="020F0502020204030204" pitchFamily="34" charset="0"/>
                        <a:cs typeface="Calibri" panose="020F0502020204030204" pitchFamily="34" charset="0"/>
                      </a:endParaRPr>
                    </a:p>
                  </a:txBody>
                  <a:tcPr marL="91457" marR="91457" marT="45732" marB="45732"/>
                </a:tc>
                <a:extLst>
                  <a:ext uri="{0D108BD9-81ED-4DB2-BD59-A6C34878D82A}">
                    <a16:rowId xmlns:a16="http://schemas.microsoft.com/office/drawing/2014/main" val="10000"/>
                  </a:ext>
                </a:extLst>
              </a:tr>
              <a:tr h="792692">
                <a:tc>
                  <a:txBody>
                    <a:bodyPr/>
                    <a:lstStyle/>
                    <a:p>
                      <a:pPr algn="l">
                        <a:spcBef>
                          <a:spcPts val="600"/>
                        </a:spcBef>
                        <a:spcAft>
                          <a:spcPts val="0"/>
                        </a:spcAft>
                      </a:pPr>
                      <a:r>
                        <a:rPr lang="en-US" sz="2600" dirty="0">
                          <a:effectLst/>
                          <a:latin typeface="Calibri"/>
                          <a:ea typeface="Cambria"/>
                          <a:cs typeface="Times New Roman"/>
                        </a:rPr>
                        <a:t> </a:t>
                      </a:r>
                      <a:r>
                        <a:rPr lang="en-US" sz="2600" u="sng" dirty="0">
                          <a:effectLst/>
                          <a:latin typeface="Calibri"/>
                          <a:ea typeface="Cambria"/>
                          <a:cs typeface="Times New Roman"/>
                        </a:rPr>
                        <a:t>       </a:t>
                      </a:r>
                      <a:r>
                        <a:rPr lang="en-US" sz="2600">
                          <a:effectLst/>
                          <a:latin typeface="Calibri"/>
                          <a:ea typeface="Cambria"/>
                          <a:cs typeface="Times New Roman"/>
                        </a:rPr>
                        <a:t>% Masyarakat termiskin dunia yang hidup dalam</a:t>
                      </a:r>
                      <a:r>
                        <a:rPr lang="en-US" sz="2600" baseline="0">
                          <a:effectLst/>
                          <a:latin typeface="Calibri"/>
                          <a:ea typeface="Cambria"/>
                          <a:cs typeface="Times New Roman"/>
                        </a:rPr>
                        <a:t> </a:t>
                      </a:r>
                      <a:r>
                        <a:rPr lang="en-US" sz="2600">
                          <a:effectLst/>
                          <a:latin typeface="Calibri"/>
                          <a:ea typeface="Cambria"/>
                          <a:cs typeface="Times New Roman"/>
                        </a:rPr>
                        <a:t>beberapa jenis disabilitas</a:t>
                      </a:r>
                      <a:endParaRPr lang="en-GB" sz="2600" dirty="0">
                        <a:effectLst/>
                        <a:latin typeface="Arial"/>
                        <a:ea typeface="Cambria"/>
                        <a:cs typeface="Times New Roman"/>
                      </a:endParaRPr>
                    </a:p>
                  </a:txBody>
                  <a:tcPr marL="68592" marR="68592" marT="0" marB="0"/>
                </a:tc>
                <a:tc vMerge="1">
                  <a:txBody>
                    <a:bodyPr/>
                    <a:lstStyle/>
                    <a:p>
                      <a:endParaRPr lang="en-GB" dirty="0"/>
                    </a:p>
                  </a:txBody>
                  <a:tcPr/>
                </a:tc>
                <a:extLst>
                  <a:ext uri="{0D108BD9-81ED-4DB2-BD59-A6C34878D82A}">
                    <a16:rowId xmlns:a16="http://schemas.microsoft.com/office/drawing/2014/main" val="10001"/>
                  </a:ext>
                </a:extLst>
              </a:tr>
              <a:tr h="1189038">
                <a:tc>
                  <a:txBody>
                    <a:bodyPr/>
                    <a:lstStyle/>
                    <a:p>
                      <a:pPr algn="l">
                        <a:spcBef>
                          <a:spcPts val="600"/>
                        </a:spcBef>
                        <a:spcAft>
                          <a:spcPts val="0"/>
                        </a:spcAft>
                      </a:pPr>
                      <a:r>
                        <a:rPr lang="en-US" sz="2600">
                          <a:effectLst/>
                          <a:latin typeface="Calibri"/>
                          <a:ea typeface="Cambria"/>
                          <a:cs typeface="Times New Roman"/>
                        </a:rPr>
                        <a:t>Di negara dimana umur</a:t>
                      </a:r>
                      <a:r>
                        <a:rPr lang="en-US" sz="2600" baseline="0">
                          <a:effectLst/>
                          <a:latin typeface="Calibri"/>
                          <a:ea typeface="Cambria"/>
                          <a:cs typeface="Times New Roman"/>
                        </a:rPr>
                        <a:t> harapan hidup di atas 70 tahun</a:t>
                      </a:r>
                      <a:r>
                        <a:rPr lang="en-US" sz="2600">
                          <a:effectLst/>
                          <a:latin typeface="Calibri"/>
                          <a:ea typeface="Cambria"/>
                          <a:cs typeface="Times New Roman"/>
                        </a:rPr>
                        <a:t>, Masyarakat sepanjang hidupnya menghabiskan rata-rata</a:t>
                      </a:r>
                      <a:r>
                        <a:rPr lang="en-US" sz="2600" u="sng">
                          <a:effectLst/>
                          <a:latin typeface="Calibri"/>
                          <a:ea typeface="Cambria"/>
                          <a:cs typeface="Times New Roman"/>
                        </a:rPr>
                        <a:t>       </a:t>
                      </a:r>
                      <a:r>
                        <a:rPr lang="en-US" sz="2600" u="none">
                          <a:effectLst/>
                          <a:latin typeface="Calibri"/>
                          <a:ea typeface="Cambria"/>
                          <a:cs typeface="Times New Roman"/>
                        </a:rPr>
                        <a:t>%</a:t>
                      </a:r>
                      <a:r>
                        <a:rPr lang="en-US" sz="2600">
                          <a:effectLst/>
                          <a:latin typeface="Calibri"/>
                          <a:ea typeface="Cambria"/>
                          <a:cs typeface="Times New Roman"/>
                        </a:rPr>
                        <a:t> nya</a:t>
                      </a:r>
                      <a:r>
                        <a:rPr lang="en-US" sz="2600" baseline="0">
                          <a:effectLst/>
                          <a:latin typeface="Calibri"/>
                          <a:ea typeface="Cambria"/>
                          <a:cs typeface="Times New Roman"/>
                        </a:rPr>
                        <a:t> hidup dalam </a:t>
                      </a:r>
                      <a:r>
                        <a:rPr lang="en-US" sz="2600">
                          <a:effectLst/>
                          <a:latin typeface="Calibri"/>
                          <a:ea typeface="Cambria"/>
                          <a:cs typeface="Times New Roman"/>
                        </a:rPr>
                        <a:t>disabilitas.</a:t>
                      </a:r>
                      <a:endParaRPr lang="en-GB" sz="2600" dirty="0">
                        <a:effectLst/>
                        <a:latin typeface="Arial"/>
                        <a:ea typeface="Cambria"/>
                        <a:cs typeface="Times New Roman"/>
                      </a:endParaRPr>
                    </a:p>
                  </a:txBody>
                  <a:tcPr marL="68592" marR="68592" marT="0" marB="0"/>
                </a:tc>
                <a:tc vMerge="1">
                  <a:txBody>
                    <a:bodyPr/>
                    <a:lstStyle/>
                    <a:p>
                      <a:endParaRPr lang="en-GB" dirty="0"/>
                    </a:p>
                  </a:txBody>
                  <a:tcPr/>
                </a:tc>
                <a:extLst>
                  <a:ext uri="{0D108BD9-81ED-4DB2-BD59-A6C34878D82A}">
                    <a16:rowId xmlns:a16="http://schemas.microsoft.com/office/drawing/2014/main" val="10002"/>
                  </a:ext>
                </a:extLst>
              </a:tr>
              <a:tr h="792692">
                <a:tc>
                  <a:txBody>
                    <a:bodyPr/>
                    <a:lstStyle/>
                    <a:p>
                      <a:pPr algn="l">
                        <a:spcBef>
                          <a:spcPts val="600"/>
                        </a:spcBef>
                        <a:spcAft>
                          <a:spcPts val="0"/>
                        </a:spcAft>
                      </a:pPr>
                      <a:r>
                        <a:rPr lang="en-US" sz="2600" u="sng" dirty="0">
                          <a:effectLst/>
                          <a:latin typeface="Calibri"/>
                          <a:ea typeface="Cambria"/>
                          <a:cs typeface="Times New Roman"/>
                        </a:rPr>
                        <a:t>       </a:t>
                      </a:r>
                      <a:r>
                        <a:rPr lang="en-US" sz="2600">
                          <a:effectLst/>
                          <a:latin typeface="Calibri"/>
                          <a:ea typeface="Cambria"/>
                          <a:cs typeface="Times New Roman"/>
                        </a:rPr>
                        <a:t>% anak penyandang disabilitas di negara berkembang tidak dapat bersekolah</a:t>
                      </a:r>
                      <a:endParaRPr lang="en-GB" sz="2600" dirty="0">
                        <a:effectLst/>
                        <a:latin typeface="Arial"/>
                        <a:ea typeface="Cambria"/>
                        <a:cs typeface="Times New Roman"/>
                      </a:endParaRPr>
                    </a:p>
                  </a:txBody>
                  <a:tcPr marL="68592" marR="68592" marT="0" marB="0"/>
                </a:tc>
                <a:tc vMerge="1">
                  <a:txBody>
                    <a:bodyPr/>
                    <a:lstStyle/>
                    <a:p>
                      <a:endParaRPr lang="en-GB"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64695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1125538"/>
            <a:ext cx="8229600" cy="647700"/>
          </a:xfrm>
        </p:spPr>
        <p:txBody>
          <a:bodyPr/>
          <a:lstStyle/>
          <a:p>
            <a:r>
              <a:rPr lang="en-GB" altLang="en-US">
                <a:latin typeface="Verdana" pitchFamily="34" charset="0"/>
              </a:rPr>
              <a:t>Disabilitas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011364"/>
              </p:ext>
            </p:extLst>
          </p:nvPr>
        </p:nvGraphicFramePr>
        <p:xfrm>
          <a:off x="1042988" y="2060575"/>
          <a:ext cx="7027862" cy="3963036"/>
        </p:xfrm>
        <a:graphic>
          <a:graphicData uri="http://schemas.openxmlformats.org/drawingml/2006/table">
            <a:tbl>
              <a:tblPr firstRow="1" bandRow="1">
                <a:tableStyleId>{616DA210-FB5B-4158-B5E0-FEB733F419BA}</a:tableStyleId>
              </a:tblPr>
              <a:tblGrid>
                <a:gridCol w="6133407">
                  <a:extLst>
                    <a:ext uri="{9D8B030D-6E8A-4147-A177-3AD203B41FA5}">
                      <a16:colId xmlns:a16="http://schemas.microsoft.com/office/drawing/2014/main" val="20000"/>
                    </a:ext>
                  </a:extLst>
                </a:gridCol>
                <a:gridCol w="894455">
                  <a:extLst>
                    <a:ext uri="{9D8B030D-6E8A-4147-A177-3AD203B41FA5}">
                      <a16:colId xmlns:a16="http://schemas.microsoft.com/office/drawing/2014/main" val="20001"/>
                    </a:ext>
                  </a:extLst>
                </a:gridCol>
              </a:tblGrid>
              <a:tr h="792692">
                <a:tc>
                  <a:txBody>
                    <a:bodyPr/>
                    <a:lstStyle/>
                    <a:p>
                      <a:pPr algn="l">
                        <a:spcBef>
                          <a:spcPts val="600"/>
                        </a:spcBef>
                        <a:spcAft>
                          <a:spcPts val="0"/>
                        </a:spcAft>
                      </a:pPr>
                      <a:r>
                        <a:rPr lang="en-US" sz="2600" b="0">
                          <a:effectLst/>
                          <a:latin typeface="+mn-lt"/>
                          <a:ea typeface="Cambria"/>
                          <a:cs typeface="Times New Roman"/>
                        </a:rPr>
                        <a:t>Sekitar </a:t>
                      </a:r>
                      <a:r>
                        <a:rPr lang="en-US" sz="2600" b="0" u="sng">
                          <a:effectLst/>
                          <a:latin typeface="+mn-lt"/>
                          <a:ea typeface="Cambria"/>
                          <a:cs typeface="Times New Roman"/>
                        </a:rPr>
                        <a:t>        </a:t>
                      </a:r>
                      <a:r>
                        <a:rPr lang="en-US" sz="2600" b="0">
                          <a:effectLst/>
                          <a:latin typeface="+mn-lt"/>
                          <a:ea typeface="Cambria"/>
                          <a:cs typeface="Times New Roman"/>
                        </a:rPr>
                        <a:t>% populasi dunia hidup dengan disabilitas </a:t>
                      </a:r>
                      <a:endParaRPr lang="en-GB" sz="2600" b="0" dirty="0">
                        <a:effectLst/>
                        <a:latin typeface="Arial"/>
                        <a:ea typeface="Cambria"/>
                        <a:cs typeface="Times New Roman"/>
                      </a:endParaRPr>
                    </a:p>
                  </a:txBody>
                  <a:tcPr marL="68592" marR="6859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dirty="0">
                          <a:solidFill>
                            <a:srgbClr val="FF0000"/>
                          </a:solidFill>
                          <a:effectLst/>
                          <a:latin typeface="Calibri" panose="020F0502020204030204" pitchFamily="34" charset="0"/>
                          <a:ea typeface="Cambria"/>
                          <a:cs typeface="Calibri" panose="020F0502020204030204" pitchFamily="34" charset="0"/>
                        </a:rPr>
                        <a:t>15%</a:t>
                      </a:r>
                      <a:endParaRPr lang="en-GB" sz="2600" b="1" dirty="0">
                        <a:effectLst/>
                        <a:latin typeface="Calibri" panose="020F0502020204030204" pitchFamily="34" charset="0"/>
                        <a:ea typeface="Cambria"/>
                        <a:cs typeface="Calibri" panose="020F0502020204030204" pitchFamily="34" charset="0"/>
                      </a:endParaRPr>
                    </a:p>
                  </a:txBody>
                  <a:tcPr marL="91457" marR="91457" marT="45732" marB="45732" anchor="ctr"/>
                </a:tc>
                <a:extLst>
                  <a:ext uri="{0D108BD9-81ED-4DB2-BD59-A6C34878D82A}">
                    <a16:rowId xmlns:a16="http://schemas.microsoft.com/office/drawing/2014/main" val="10000"/>
                  </a:ext>
                </a:extLst>
              </a:tr>
              <a:tr h="792692">
                <a:tc>
                  <a:txBody>
                    <a:bodyPr/>
                    <a:lstStyle/>
                    <a:p>
                      <a:pPr algn="l">
                        <a:spcBef>
                          <a:spcPts val="600"/>
                        </a:spcBef>
                        <a:spcAft>
                          <a:spcPts val="0"/>
                        </a:spcAft>
                      </a:pPr>
                      <a:r>
                        <a:rPr lang="en-US" sz="2600" u="sng">
                          <a:effectLst/>
                          <a:latin typeface="+mn-lt"/>
                          <a:ea typeface="Cambria"/>
                          <a:cs typeface="Times New Roman"/>
                        </a:rPr>
                        <a:t> ___</a:t>
                      </a:r>
                      <a:r>
                        <a:rPr lang="en-US" sz="2600">
                          <a:effectLst/>
                          <a:latin typeface="+mn-lt"/>
                          <a:ea typeface="Cambria"/>
                          <a:cs typeface="Times New Roman"/>
                        </a:rPr>
                        <a:t>% Masyarakat termiskin dunia yang hidup dalam</a:t>
                      </a:r>
                      <a:r>
                        <a:rPr lang="en-US" sz="2600" baseline="0">
                          <a:effectLst/>
                          <a:latin typeface="+mn-lt"/>
                          <a:ea typeface="Cambria"/>
                          <a:cs typeface="Times New Roman"/>
                        </a:rPr>
                        <a:t> </a:t>
                      </a:r>
                      <a:r>
                        <a:rPr lang="en-US" sz="2600">
                          <a:effectLst/>
                          <a:latin typeface="+mn-lt"/>
                          <a:ea typeface="Cambria"/>
                          <a:cs typeface="Times New Roman"/>
                        </a:rPr>
                        <a:t>beberapa jenis disabilitas</a:t>
                      </a:r>
                      <a:endParaRPr lang="en-GB" sz="2600" dirty="0">
                        <a:effectLst/>
                        <a:latin typeface="Arial"/>
                        <a:ea typeface="Cambria"/>
                        <a:cs typeface="Times New Roman"/>
                      </a:endParaRPr>
                    </a:p>
                  </a:txBody>
                  <a:tcPr marL="68592" marR="6859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dirty="0">
                          <a:solidFill>
                            <a:srgbClr val="FF0000"/>
                          </a:solidFill>
                          <a:effectLst/>
                          <a:latin typeface="Calibri" panose="020F0502020204030204" pitchFamily="34" charset="0"/>
                          <a:ea typeface="Cambria"/>
                          <a:cs typeface="Calibri" panose="020F0502020204030204" pitchFamily="34" charset="0"/>
                        </a:rPr>
                        <a:t>20%</a:t>
                      </a:r>
                      <a:endParaRPr lang="en-GB" sz="2600" b="1" dirty="0">
                        <a:latin typeface="Calibri" panose="020F0502020204030204" pitchFamily="34" charset="0"/>
                        <a:cs typeface="Calibri" panose="020F0502020204030204" pitchFamily="34" charset="0"/>
                      </a:endParaRPr>
                    </a:p>
                  </a:txBody>
                  <a:tcPr marL="91457" marR="91457" marT="45732" marB="45732" anchor="ctr"/>
                </a:tc>
                <a:extLst>
                  <a:ext uri="{0D108BD9-81ED-4DB2-BD59-A6C34878D82A}">
                    <a16:rowId xmlns:a16="http://schemas.microsoft.com/office/drawing/2014/main" val="10001"/>
                  </a:ext>
                </a:extLst>
              </a:tr>
              <a:tr h="1189038">
                <a:tc>
                  <a:txBody>
                    <a:bodyPr/>
                    <a:lstStyle/>
                    <a:p>
                      <a:pPr algn="l">
                        <a:spcBef>
                          <a:spcPts val="600"/>
                        </a:spcBef>
                        <a:spcAft>
                          <a:spcPts val="0"/>
                        </a:spcAft>
                      </a:pPr>
                      <a:r>
                        <a:rPr lang="en-US" sz="2600">
                          <a:effectLst/>
                          <a:latin typeface="+mn-lt"/>
                          <a:ea typeface="Cambria"/>
                          <a:cs typeface="Times New Roman"/>
                        </a:rPr>
                        <a:t>Di negara dimana umur</a:t>
                      </a:r>
                      <a:r>
                        <a:rPr lang="en-US" sz="2600" baseline="0">
                          <a:effectLst/>
                          <a:latin typeface="+mn-lt"/>
                          <a:ea typeface="Cambria"/>
                          <a:cs typeface="Times New Roman"/>
                        </a:rPr>
                        <a:t> harapan hidup di atas 70 tahun</a:t>
                      </a:r>
                      <a:r>
                        <a:rPr lang="en-US" sz="2600">
                          <a:effectLst/>
                          <a:latin typeface="+mn-lt"/>
                          <a:ea typeface="Cambria"/>
                          <a:cs typeface="Times New Roman"/>
                        </a:rPr>
                        <a:t>, Masyarakat sepanjang hidupnya menghabiskan rata-rata</a:t>
                      </a:r>
                      <a:r>
                        <a:rPr lang="en-US" sz="2600" u="sng">
                          <a:effectLst/>
                          <a:latin typeface="+mn-lt"/>
                          <a:ea typeface="Cambria"/>
                          <a:cs typeface="Times New Roman"/>
                        </a:rPr>
                        <a:t>       </a:t>
                      </a:r>
                      <a:r>
                        <a:rPr lang="en-US" sz="2600" u="none">
                          <a:effectLst/>
                          <a:latin typeface="+mn-lt"/>
                          <a:ea typeface="Cambria"/>
                          <a:cs typeface="Times New Roman"/>
                        </a:rPr>
                        <a:t>%</a:t>
                      </a:r>
                      <a:r>
                        <a:rPr lang="en-US" sz="2600">
                          <a:effectLst/>
                          <a:latin typeface="+mn-lt"/>
                          <a:ea typeface="Cambria"/>
                          <a:cs typeface="Times New Roman"/>
                        </a:rPr>
                        <a:t> nya</a:t>
                      </a:r>
                      <a:r>
                        <a:rPr lang="en-US" sz="2600" baseline="0">
                          <a:effectLst/>
                          <a:latin typeface="+mn-lt"/>
                          <a:ea typeface="Cambria"/>
                          <a:cs typeface="Times New Roman"/>
                        </a:rPr>
                        <a:t> hidup dalam </a:t>
                      </a:r>
                      <a:r>
                        <a:rPr lang="en-US" sz="2600">
                          <a:effectLst/>
                          <a:latin typeface="+mn-lt"/>
                          <a:ea typeface="Cambria"/>
                          <a:cs typeface="Times New Roman"/>
                        </a:rPr>
                        <a:t>disabilitas.</a:t>
                      </a:r>
                      <a:endParaRPr lang="en-GB" sz="2600" dirty="0">
                        <a:effectLst/>
                        <a:latin typeface="Arial"/>
                        <a:ea typeface="Cambria"/>
                        <a:cs typeface="Times New Roman"/>
                      </a:endParaRPr>
                    </a:p>
                  </a:txBody>
                  <a:tcPr marL="68592" marR="68592"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dirty="0">
                          <a:solidFill>
                            <a:srgbClr val="FF0000"/>
                          </a:solidFill>
                          <a:effectLst/>
                          <a:latin typeface="Calibri" panose="020F0502020204030204" pitchFamily="34" charset="0"/>
                          <a:ea typeface="Cambria"/>
                          <a:cs typeface="Calibri" panose="020F0502020204030204" pitchFamily="34" charset="0"/>
                        </a:rPr>
                        <a:t>12%</a:t>
                      </a:r>
                      <a:endParaRPr lang="en-GB" sz="2600" b="1" dirty="0">
                        <a:effectLst/>
                        <a:latin typeface="Calibri" panose="020F0502020204030204" pitchFamily="34" charset="0"/>
                        <a:ea typeface="Cambria"/>
                        <a:cs typeface="Calibri" panose="020F0502020204030204" pitchFamily="34" charset="0"/>
                      </a:endParaRPr>
                    </a:p>
                  </a:txBody>
                  <a:tcPr marL="91457" marR="91457" marT="45732" marB="45732" anchor="ctr"/>
                </a:tc>
                <a:extLst>
                  <a:ext uri="{0D108BD9-81ED-4DB2-BD59-A6C34878D82A}">
                    <a16:rowId xmlns:a16="http://schemas.microsoft.com/office/drawing/2014/main" val="10002"/>
                  </a:ext>
                </a:extLst>
              </a:tr>
              <a:tr h="792692">
                <a:tc>
                  <a:txBody>
                    <a:bodyPr/>
                    <a:lstStyle/>
                    <a:p>
                      <a:pPr algn="l">
                        <a:spcBef>
                          <a:spcPts val="600"/>
                        </a:spcBef>
                        <a:spcAft>
                          <a:spcPts val="0"/>
                        </a:spcAft>
                      </a:pPr>
                      <a:r>
                        <a:rPr lang="en-US" sz="2600" u="sng">
                          <a:effectLst/>
                          <a:latin typeface="+mn-lt"/>
                          <a:ea typeface="Cambria"/>
                          <a:cs typeface="Times New Roman"/>
                        </a:rPr>
                        <a:t> ____</a:t>
                      </a:r>
                      <a:r>
                        <a:rPr lang="en-US" sz="2600">
                          <a:effectLst/>
                          <a:latin typeface="+mn-lt"/>
                          <a:ea typeface="Cambria"/>
                          <a:cs typeface="Times New Roman"/>
                        </a:rPr>
                        <a:t>% anak penyandang disabilitas di negara berkembang tidak dapat bersekolah</a:t>
                      </a:r>
                      <a:endParaRPr lang="en-GB" sz="2600" dirty="0">
                        <a:effectLst/>
                        <a:latin typeface="Arial"/>
                        <a:ea typeface="Cambria"/>
                        <a:cs typeface="Times New Roman"/>
                      </a:endParaRPr>
                    </a:p>
                  </a:txBody>
                  <a:tcPr marL="68592" marR="68592" marT="0" marB="0"/>
                </a:tc>
                <a:tc>
                  <a:txBody>
                    <a:bodyP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Cambria"/>
                          <a:cs typeface="Calibri" panose="020F0502020204030204" pitchFamily="34" charset="0"/>
                        </a:rPr>
                        <a:t>90%</a:t>
                      </a:r>
                      <a:endParaRPr kumimoji="0" lang="en-GB" sz="2600" b="1" i="0" u="none" strike="noStrike" kern="1200" cap="none" spc="0" normalizeH="0" baseline="0" noProof="0" dirty="0">
                        <a:ln>
                          <a:noFill/>
                        </a:ln>
                        <a:solidFill>
                          <a:srgbClr val="000000"/>
                        </a:solidFill>
                        <a:effectLst/>
                        <a:uLnTx/>
                        <a:uFillTx/>
                        <a:latin typeface="Calibri" panose="020F0502020204030204" pitchFamily="34" charset="0"/>
                        <a:ea typeface="Cambria"/>
                        <a:cs typeface="Calibri" panose="020F0502020204030204" pitchFamily="34" charset="0"/>
                      </a:endParaRPr>
                    </a:p>
                  </a:txBody>
                  <a:tcPr marL="91457" marR="91457" marT="45732" marB="4573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12081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288" y="1196975"/>
            <a:ext cx="8229600" cy="576263"/>
          </a:xfrm>
        </p:spPr>
        <p:txBody>
          <a:bodyPr/>
          <a:lstStyle/>
          <a:p>
            <a:br>
              <a:rPr lang="en-US" altLang="en-US">
                <a:latin typeface="Verdana" pitchFamily="34" charset="0"/>
              </a:rPr>
            </a:br>
            <a:r>
              <a:rPr lang="en-US" altLang="en-US">
                <a:latin typeface="Verdana" pitchFamily="34" charset="0"/>
              </a:rPr>
              <a:t>LGBTI</a:t>
            </a:r>
            <a:br>
              <a:rPr lang="en-GB" altLang="en-US">
                <a:latin typeface="Verdana" pitchFamily="34" charset="0"/>
              </a:rPr>
            </a:br>
            <a:endParaRPr lang="en-GB" altLang="en-US">
              <a:latin typeface="Verdana" pitchFamily="34" charset="0"/>
            </a:endParaRPr>
          </a:p>
        </p:txBody>
      </p:sp>
      <p:sp>
        <p:nvSpPr>
          <p:cNvPr id="4099" name="Content Placeholder 4"/>
          <p:cNvSpPr>
            <a:spLocks noGrp="1"/>
          </p:cNvSpPr>
          <p:nvPr>
            <p:ph idx="1"/>
          </p:nvPr>
        </p:nvSpPr>
        <p:spPr>
          <a:xfrm>
            <a:off x="468313" y="2060575"/>
            <a:ext cx="8424862" cy="4321175"/>
          </a:xfrm>
        </p:spPr>
        <p:txBody>
          <a:bodyPr/>
          <a:lstStyle/>
          <a:p>
            <a:pPr>
              <a:defRPr/>
            </a:pPr>
            <a:r>
              <a:rPr lang="en-US" sz="2800"/>
              <a:t>Berapa negara menetapkan bahwa menjadi </a:t>
            </a:r>
            <a:r>
              <a:rPr lang="en-US" sz="2800" dirty="0"/>
              <a:t>lesbian, gay, bisexual, </a:t>
            </a:r>
            <a:r>
              <a:rPr lang="en-US" sz="2800"/>
              <a:t>transgender atau intersex ilegal? </a:t>
            </a:r>
            <a:r>
              <a:rPr lang="en-US" sz="2800">
                <a:solidFill>
                  <a:srgbClr val="FF0000"/>
                </a:solidFill>
              </a:rPr>
              <a:t>Apakah 25</a:t>
            </a:r>
            <a:r>
              <a:rPr lang="en-US" sz="2800" dirty="0">
                <a:solidFill>
                  <a:srgbClr val="FF0000"/>
                </a:solidFill>
              </a:rPr>
              <a:t>, 47 or 76?</a:t>
            </a:r>
          </a:p>
          <a:p>
            <a:pPr marL="0" indent="0">
              <a:buFontTx/>
              <a:buNone/>
              <a:defRPr/>
            </a:pPr>
            <a:r>
              <a:rPr lang="en-US" sz="2800" dirty="0">
                <a:solidFill>
                  <a:srgbClr val="FF0000"/>
                </a:solidFill>
              </a:rPr>
              <a:t>   </a:t>
            </a:r>
          </a:p>
          <a:p>
            <a:pPr marL="0" indent="0">
              <a:buFontTx/>
              <a:buNone/>
              <a:defRPr/>
            </a:pPr>
            <a:r>
              <a:rPr lang="en-US" sz="2800">
                <a:solidFill>
                  <a:srgbClr val="FF0000"/>
                </a:solidFill>
              </a:rPr>
              <a:t>76 negara</a:t>
            </a:r>
            <a:endParaRPr lang="en-US" sz="2800" dirty="0">
              <a:solidFill>
                <a:srgbClr val="FF0000"/>
              </a:solidFill>
            </a:endParaRPr>
          </a:p>
          <a:p>
            <a:pPr>
              <a:defRPr/>
            </a:pPr>
            <a:endParaRPr lang="en-US" sz="800" dirty="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5661025"/>
            <a:ext cx="144462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373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990600" y="2819400"/>
            <a:ext cx="7239000" cy="647700"/>
          </a:xfrm>
        </p:spPr>
        <p:txBody>
          <a:bodyPr/>
          <a:lstStyle/>
          <a:p>
            <a:r>
              <a:rPr lang="en-GB" sz="3200" dirty="0">
                <a:solidFill>
                  <a:srgbClr val="FF0000"/>
                </a:solidFill>
              </a:rPr>
              <a:t>Seven Moves</a:t>
            </a:r>
            <a:r>
              <a:rPr lang="en-GB" sz="3200" i="0"/>
              <a:t>: Gender dan Keberagaman dalam Program Kedaruratan</a:t>
            </a:r>
            <a:br>
              <a:rPr lang="en-GB" sz="3200" i="0" dirty="0"/>
            </a:br>
            <a:endParaRPr lang="en-GB" sz="3200" i="0" dirty="0">
              <a:latin typeface="Arial" charset="0"/>
              <a:cs typeface="Arial" charset="0"/>
            </a:endParaRPr>
          </a:p>
        </p:txBody>
      </p:sp>
      <p:sp>
        <p:nvSpPr>
          <p:cNvPr id="2" name="Subtitle 1"/>
          <p:cNvSpPr>
            <a:spLocks noGrp="1"/>
          </p:cNvSpPr>
          <p:nvPr>
            <p:ph type="subTitle" idx="1"/>
          </p:nvPr>
        </p:nvSpPr>
        <p:spPr>
          <a:xfrm>
            <a:off x="683568" y="3886200"/>
            <a:ext cx="7546032" cy="2135088"/>
          </a:xfrm>
        </p:spPr>
        <p:txBody>
          <a:bodyPr>
            <a:normAutofit/>
          </a:bodyPr>
          <a:lstStyle/>
          <a:p>
            <a:r>
              <a:rPr lang="en-GB"/>
              <a:t>Sesi </a:t>
            </a:r>
            <a:r>
              <a:rPr lang="en-GB" i="1"/>
              <a:t>Seven Moves PMI</a:t>
            </a:r>
          </a:p>
          <a:p>
            <a:r>
              <a:rPr lang="en-GB" i="1"/>
              <a:t>  </a:t>
            </a:r>
            <a:endParaRPr lang="en-GB" i="1" dirty="0"/>
          </a:p>
          <a:p>
            <a:r>
              <a:rPr lang="en-GB"/>
              <a:t>Bogor, 17 Nov 2016</a:t>
            </a:r>
            <a:endParaRPr lang="en-GB" dirty="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95288" y="836613"/>
            <a:ext cx="8229600" cy="1152525"/>
          </a:xfrm>
        </p:spPr>
        <p:txBody>
          <a:bodyPr/>
          <a:lstStyle/>
          <a:p>
            <a:r>
              <a:rPr lang="en-US" altLang="en-US">
                <a:latin typeface="Verdana" pitchFamily="34" charset="0"/>
              </a:rPr>
              <a:t>Kekerasan</a:t>
            </a:r>
            <a:endParaRPr lang="en-GB" altLang="en-US">
              <a:latin typeface="Verdana" pitchFamily="34" charset="0"/>
            </a:endParaRPr>
          </a:p>
        </p:txBody>
      </p:sp>
      <p:sp>
        <p:nvSpPr>
          <p:cNvPr id="13315" name="Content Placeholder 4"/>
          <p:cNvSpPr>
            <a:spLocks noGrp="1"/>
          </p:cNvSpPr>
          <p:nvPr>
            <p:ph idx="1"/>
          </p:nvPr>
        </p:nvSpPr>
        <p:spPr>
          <a:xfrm>
            <a:off x="468313" y="1989138"/>
            <a:ext cx="7920037" cy="3384550"/>
          </a:xfrm>
        </p:spPr>
        <p:txBody>
          <a:bodyPr/>
          <a:lstStyle/>
          <a:p>
            <a:pPr marL="0" indent="0">
              <a:buFontTx/>
              <a:buNone/>
            </a:pPr>
            <a:r>
              <a:rPr lang="en-GB" altLang="en-US" sz="2600">
                <a:latin typeface="Calibri" pitchFamily="34" charset="0"/>
              </a:rPr>
              <a:t>Ada 4.200 kematian per hari (1.6 juta per tahun) akibat tindak kekerasan. </a:t>
            </a:r>
          </a:p>
          <a:p>
            <a:pPr marL="0" indent="0">
              <a:buFontTx/>
              <a:buNone/>
            </a:pPr>
            <a:r>
              <a:rPr lang="en-GB" altLang="en-US" sz="2600">
                <a:latin typeface="Calibri" pitchFamily="34" charset="0"/>
              </a:rPr>
              <a:t>Apa bentuk kekerasan itu? </a:t>
            </a:r>
            <a:r>
              <a:rPr lang="en-GB" altLang="en-US" sz="2600" b="1">
                <a:latin typeface="Calibri" pitchFamily="34" charset="0"/>
              </a:rPr>
              <a:t>(58%, 36%, 6%)</a:t>
            </a:r>
          </a:p>
          <a:p>
            <a:pPr marL="0" indent="0">
              <a:buFontTx/>
              <a:buNone/>
            </a:pPr>
            <a:endParaRPr lang="en-GB" altLang="en-US" sz="2600">
              <a:latin typeface="Calibri" pitchFamily="34" charset="0"/>
            </a:endParaRPr>
          </a:p>
          <a:p>
            <a:pPr marL="0" indent="0">
              <a:buFontTx/>
              <a:buNone/>
            </a:pPr>
            <a:endParaRPr lang="en-GB" altLang="en-US" sz="1000">
              <a:solidFill>
                <a:srgbClr val="F00202"/>
              </a:solidFill>
              <a:latin typeface="Verdan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22838349"/>
              </p:ext>
            </p:extLst>
          </p:nvPr>
        </p:nvGraphicFramePr>
        <p:xfrm>
          <a:off x="463550" y="3501008"/>
          <a:ext cx="6192838" cy="1463676"/>
        </p:xfrm>
        <a:graphic>
          <a:graphicData uri="http://schemas.openxmlformats.org/drawingml/2006/table">
            <a:tbl>
              <a:tblPr firstRow="1" bandRow="1">
                <a:tableStyleId>{616DA210-FB5B-4158-B5E0-FEB733F419BA}</a:tableStyleId>
              </a:tblPr>
              <a:tblGrid>
                <a:gridCol w="6192838">
                  <a:extLst>
                    <a:ext uri="{9D8B030D-6E8A-4147-A177-3AD203B41FA5}">
                      <a16:colId xmlns:a16="http://schemas.microsoft.com/office/drawing/2014/main" val="20000"/>
                    </a:ext>
                  </a:extLst>
                </a:gridCol>
              </a:tblGrid>
              <a:tr h="487892">
                <a:tc>
                  <a:txBody>
                    <a:bodyPr/>
                    <a:lstStyle/>
                    <a:p>
                      <a:r>
                        <a:rPr lang="en-GB" sz="2600" b="0">
                          <a:latin typeface="Calibri" panose="020F0502020204030204" pitchFamily="34" charset="0"/>
                          <a:cs typeface="Calibri" panose="020F0502020204030204" pitchFamily="34" charset="0"/>
                        </a:rPr>
                        <a:t>Terhadap</a:t>
                      </a:r>
                      <a:r>
                        <a:rPr lang="en-GB" sz="2600" b="0" baseline="0">
                          <a:latin typeface="Calibri" panose="020F0502020204030204" pitchFamily="34" charset="0"/>
                          <a:cs typeface="Calibri" panose="020F0502020204030204" pitchFamily="34" charset="0"/>
                        </a:rPr>
                        <a:t> diri sendiri</a:t>
                      </a:r>
                      <a:r>
                        <a:rPr lang="en-GB" sz="2600" b="0">
                          <a:latin typeface="Calibri" panose="020F0502020204030204" pitchFamily="34" charset="0"/>
                          <a:cs typeface="Calibri" panose="020F0502020204030204" pitchFamily="34" charset="0"/>
                        </a:rPr>
                        <a:t>?</a:t>
                      </a:r>
                      <a:endParaRPr lang="en-GB" sz="2600" b="0" dirty="0">
                        <a:latin typeface="Calibri" panose="020F0502020204030204" pitchFamily="34" charset="0"/>
                        <a:cs typeface="Calibri" panose="020F0502020204030204" pitchFamily="34" charset="0"/>
                      </a:endParaRPr>
                    </a:p>
                  </a:txBody>
                  <a:tcPr marL="91442" marR="91442" marT="45715" marB="45715"/>
                </a:tc>
                <a:extLst>
                  <a:ext uri="{0D108BD9-81ED-4DB2-BD59-A6C34878D82A}">
                    <a16:rowId xmlns:a16="http://schemas.microsoft.com/office/drawing/2014/main" val="10000"/>
                  </a:ext>
                </a:extLst>
              </a:tr>
              <a:tr h="487892">
                <a:tc>
                  <a:txBody>
                    <a:bodyPr/>
                    <a:lstStyle/>
                    <a:p>
                      <a:r>
                        <a:rPr lang="en-GB" sz="2600" b="0">
                          <a:latin typeface="Calibri" panose="020F0502020204030204" pitchFamily="34" charset="0"/>
                          <a:cs typeface="Calibri" panose="020F0502020204030204" pitchFamily="34" charset="0"/>
                        </a:rPr>
                        <a:t>Kekerasan antar individu?</a:t>
                      </a:r>
                      <a:endParaRPr lang="en-GB" sz="2600" b="0" dirty="0">
                        <a:latin typeface="Calibri" panose="020F0502020204030204" pitchFamily="34" charset="0"/>
                        <a:cs typeface="Calibri" panose="020F0502020204030204" pitchFamily="34" charset="0"/>
                      </a:endParaRPr>
                    </a:p>
                  </a:txBody>
                  <a:tcPr marL="91442" marR="91442" marT="45715" marB="45715"/>
                </a:tc>
                <a:extLst>
                  <a:ext uri="{0D108BD9-81ED-4DB2-BD59-A6C34878D82A}">
                    <a16:rowId xmlns:a16="http://schemas.microsoft.com/office/drawing/2014/main" val="10001"/>
                  </a:ext>
                </a:extLst>
              </a:tr>
              <a:tr h="487892">
                <a:tc>
                  <a:txBody>
                    <a:bodyPr/>
                    <a:lstStyle/>
                    <a:p>
                      <a:r>
                        <a:rPr lang="en-GB" sz="2600" b="0">
                          <a:latin typeface="Calibri" panose="020F0502020204030204" pitchFamily="34" charset="0"/>
                          <a:cs typeface="Calibri" panose="020F0502020204030204" pitchFamily="34" charset="0"/>
                        </a:rPr>
                        <a:t>Kekerasan kolektif (Mis: konflik)? </a:t>
                      </a:r>
                      <a:endParaRPr lang="en-GB" sz="2600" b="0" dirty="0">
                        <a:latin typeface="Calibri" panose="020F0502020204030204" pitchFamily="34" charset="0"/>
                        <a:cs typeface="Calibri" panose="020F0502020204030204" pitchFamily="34" charset="0"/>
                      </a:endParaRPr>
                    </a:p>
                  </a:txBody>
                  <a:tcPr marL="91442" marR="91442" marT="45715" marB="45715"/>
                </a:tc>
                <a:extLst>
                  <a:ext uri="{0D108BD9-81ED-4DB2-BD59-A6C34878D82A}">
                    <a16:rowId xmlns:a16="http://schemas.microsoft.com/office/drawing/2014/main" val="1000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277417049"/>
              </p:ext>
            </p:extLst>
          </p:nvPr>
        </p:nvGraphicFramePr>
        <p:xfrm>
          <a:off x="6705373" y="3488691"/>
          <a:ext cx="1512888" cy="1463676"/>
        </p:xfrm>
        <a:graphic>
          <a:graphicData uri="http://schemas.openxmlformats.org/drawingml/2006/table">
            <a:tbl>
              <a:tblPr firstRow="1" bandRow="1">
                <a:tableStyleId>{616DA210-FB5B-4158-B5E0-FEB733F419BA}</a:tableStyleId>
              </a:tblPr>
              <a:tblGrid>
                <a:gridCol w="1512888">
                  <a:extLst>
                    <a:ext uri="{9D8B030D-6E8A-4147-A177-3AD203B41FA5}">
                      <a16:colId xmlns:a16="http://schemas.microsoft.com/office/drawing/2014/main" val="20000"/>
                    </a:ext>
                  </a:extLst>
                </a:gridCol>
              </a:tblGrid>
              <a:tr h="487892">
                <a:tc>
                  <a:txBody>
                    <a:bodyPr/>
                    <a:lstStyle/>
                    <a:p>
                      <a:pPr algn="ctr"/>
                      <a:r>
                        <a:rPr lang="en-GB" sz="2600" b="0" dirty="0">
                          <a:latin typeface="Calibri" panose="020F0502020204030204" pitchFamily="34" charset="0"/>
                          <a:cs typeface="Calibri" panose="020F0502020204030204" pitchFamily="34" charset="0"/>
                        </a:rPr>
                        <a:t>58%</a:t>
                      </a:r>
                    </a:p>
                  </a:txBody>
                  <a:tcPr marL="91483" marR="91483" marT="45715" marB="45715"/>
                </a:tc>
                <a:extLst>
                  <a:ext uri="{0D108BD9-81ED-4DB2-BD59-A6C34878D82A}">
                    <a16:rowId xmlns:a16="http://schemas.microsoft.com/office/drawing/2014/main" val="10000"/>
                  </a:ext>
                </a:extLst>
              </a:tr>
              <a:tr h="487892">
                <a:tc>
                  <a:txBody>
                    <a:bodyPr/>
                    <a:lstStyle/>
                    <a:p>
                      <a:pPr algn="ctr"/>
                      <a:r>
                        <a:rPr lang="en-GB" sz="2600" b="0" dirty="0">
                          <a:latin typeface="Calibri" panose="020F0502020204030204" pitchFamily="34" charset="0"/>
                          <a:cs typeface="Calibri" panose="020F0502020204030204" pitchFamily="34" charset="0"/>
                        </a:rPr>
                        <a:t>36%</a:t>
                      </a:r>
                    </a:p>
                  </a:txBody>
                  <a:tcPr marL="91483" marR="91483" marT="45715" marB="45715"/>
                </a:tc>
                <a:extLst>
                  <a:ext uri="{0D108BD9-81ED-4DB2-BD59-A6C34878D82A}">
                    <a16:rowId xmlns:a16="http://schemas.microsoft.com/office/drawing/2014/main" val="10001"/>
                  </a:ext>
                </a:extLst>
              </a:tr>
              <a:tr h="487892">
                <a:tc>
                  <a:txBody>
                    <a:bodyPr/>
                    <a:lstStyle/>
                    <a:p>
                      <a:pPr algn="ctr"/>
                      <a:r>
                        <a:rPr lang="en-GB" sz="2600" b="0" dirty="0">
                          <a:latin typeface="Calibri" panose="020F0502020204030204" pitchFamily="34" charset="0"/>
                          <a:cs typeface="Calibri" panose="020F0502020204030204" pitchFamily="34" charset="0"/>
                        </a:rPr>
                        <a:t>6%</a:t>
                      </a:r>
                    </a:p>
                  </a:txBody>
                  <a:tcPr marL="91483" marR="91483" marT="45715" marB="45715"/>
                </a:tc>
                <a:extLst>
                  <a:ext uri="{0D108BD9-81ED-4DB2-BD59-A6C34878D82A}">
                    <a16:rowId xmlns:a16="http://schemas.microsoft.com/office/drawing/2014/main" val="10002"/>
                  </a:ext>
                </a:extLst>
              </a:tr>
            </a:tbl>
          </a:graphicData>
        </a:graphic>
      </p:graphicFrame>
      <p:pic>
        <p:nvPicPr>
          <p:cNvPr id="13336"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609" y="4293846"/>
            <a:ext cx="2673350"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711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288" y="692150"/>
            <a:ext cx="8229600" cy="1152525"/>
          </a:xfrm>
        </p:spPr>
        <p:txBody>
          <a:bodyPr/>
          <a:lstStyle/>
          <a:p>
            <a:r>
              <a:rPr lang="en-US" altLang="en-US">
                <a:latin typeface="Verdana" pitchFamily="34" charset="0"/>
              </a:rPr>
              <a:t>Kekerasan</a:t>
            </a:r>
            <a:endParaRPr lang="en-GB" altLang="en-US">
              <a:latin typeface="Verdana" pitchFamily="34" charset="0"/>
            </a:endParaRPr>
          </a:p>
        </p:txBody>
      </p:sp>
      <p:sp>
        <p:nvSpPr>
          <p:cNvPr id="4099" name="Content Placeholder 4"/>
          <p:cNvSpPr>
            <a:spLocks noGrp="1"/>
          </p:cNvSpPr>
          <p:nvPr>
            <p:ph idx="1"/>
          </p:nvPr>
        </p:nvSpPr>
        <p:spPr>
          <a:xfrm>
            <a:off x="468313" y="1844675"/>
            <a:ext cx="8229600" cy="4537075"/>
          </a:xfrm>
        </p:spPr>
        <p:txBody>
          <a:bodyPr/>
          <a:lstStyle/>
          <a:p>
            <a:pPr>
              <a:defRPr/>
            </a:pPr>
            <a:endParaRPr lang="en-GB" sz="2800" dirty="0"/>
          </a:p>
          <a:p>
            <a:pPr>
              <a:defRPr/>
            </a:pPr>
            <a:r>
              <a:rPr lang="en-GB" sz="2800"/>
              <a:t>Berapa banyak remaja putri meninggal akibat tindak kekerasan di dunia ini? </a:t>
            </a:r>
            <a:r>
              <a:rPr lang="en-GB" sz="2800">
                <a:solidFill>
                  <a:srgbClr val="FF0000"/>
                </a:solidFill>
              </a:rPr>
              <a:t>Setiap 30</a:t>
            </a:r>
            <a:r>
              <a:rPr lang="en-GB" sz="2800" dirty="0">
                <a:solidFill>
                  <a:srgbClr val="FF0000"/>
                </a:solidFill>
              </a:rPr>
              <a:t>, 20 or </a:t>
            </a:r>
            <a:r>
              <a:rPr lang="en-GB" sz="2800">
                <a:solidFill>
                  <a:srgbClr val="FF0000"/>
                </a:solidFill>
              </a:rPr>
              <a:t>10 menit?</a:t>
            </a:r>
            <a:endParaRPr lang="en-GB" sz="2800" dirty="0">
              <a:solidFill>
                <a:srgbClr val="FF0000"/>
              </a:solidFill>
            </a:endParaRPr>
          </a:p>
          <a:p>
            <a:pPr marL="0" indent="0">
              <a:buFontTx/>
              <a:buNone/>
              <a:defRPr/>
            </a:pPr>
            <a:r>
              <a:rPr lang="en-GB" sz="2800" dirty="0"/>
              <a:t>   </a:t>
            </a:r>
          </a:p>
          <a:p>
            <a:pPr marL="0" indent="0">
              <a:buFontTx/>
              <a:buNone/>
              <a:defRPr/>
            </a:pPr>
            <a:r>
              <a:rPr lang="en-GB" sz="2800"/>
              <a:t>Tiap 10 menit</a:t>
            </a:r>
            <a:endParaRPr lang="en-GB" sz="2800" dirty="0"/>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826000"/>
            <a:ext cx="2382838" cy="200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861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95288" y="692150"/>
            <a:ext cx="8229600" cy="1152525"/>
          </a:xfrm>
        </p:spPr>
        <p:txBody>
          <a:bodyPr/>
          <a:lstStyle/>
          <a:p>
            <a:r>
              <a:rPr lang="en-US" altLang="en-US">
                <a:latin typeface="Verdana" pitchFamily="34" charset="0"/>
              </a:rPr>
              <a:t>Kekerasan</a:t>
            </a:r>
            <a:endParaRPr lang="en-GB" altLang="en-US">
              <a:latin typeface="Verdana" pitchFamily="34" charset="0"/>
            </a:endParaRPr>
          </a:p>
        </p:txBody>
      </p:sp>
      <p:sp>
        <p:nvSpPr>
          <p:cNvPr id="4099" name="Content Placeholder 4"/>
          <p:cNvSpPr>
            <a:spLocks noGrp="1"/>
          </p:cNvSpPr>
          <p:nvPr>
            <p:ph idx="1"/>
          </p:nvPr>
        </p:nvSpPr>
        <p:spPr>
          <a:xfrm>
            <a:off x="468313" y="1844675"/>
            <a:ext cx="8229600" cy="4537075"/>
          </a:xfrm>
        </p:spPr>
        <p:txBody>
          <a:bodyPr/>
          <a:lstStyle/>
          <a:p>
            <a:pPr>
              <a:defRPr/>
            </a:pPr>
            <a:endParaRPr lang="en-GB" sz="2800" dirty="0"/>
          </a:p>
          <a:p>
            <a:pPr>
              <a:defRPr/>
            </a:pPr>
            <a:endParaRPr lang="en-GB" sz="2800" dirty="0"/>
          </a:p>
          <a:p>
            <a:pPr>
              <a:defRPr/>
            </a:pPr>
            <a:r>
              <a:rPr lang="en-GB" sz="2800"/>
              <a:t>Berapa negara yang mengakui bahwa korban perkosaan hanya perempuan saja? </a:t>
            </a:r>
            <a:r>
              <a:rPr lang="en-GB" sz="2800" dirty="0">
                <a:solidFill>
                  <a:srgbClr val="FF0000"/>
                </a:solidFill>
              </a:rPr>
              <a:t>42, 62 or 82</a:t>
            </a:r>
          </a:p>
          <a:p>
            <a:pPr marL="400050" lvl="1" indent="0">
              <a:buFontTx/>
              <a:buNone/>
              <a:defRPr/>
            </a:pPr>
            <a:endParaRPr lang="en-GB" dirty="0">
              <a:solidFill>
                <a:srgbClr val="FF0000"/>
              </a:solidFill>
            </a:endParaRPr>
          </a:p>
          <a:p>
            <a:pPr marL="400050" lvl="1" indent="0">
              <a:buFontTx/>
              <a:buNone/>
              <a:defRPr/>
            </a:pPr>
            <a:r>
              <a:rPr lang="en-GB" sz="2800" dirty="0">
                <a:solidFill>
                  <a:srgbClr val="FF0000"/>
                </a:solidFill>
              </a:rPr>
              <a:t>62</a:t>
            </a:r>
          </a:p>
          <a:p>
            <a:pPr marL="0" indent="0">
              <a:buFontTx/>
              <a:buNone/>
              <a:defRPr/>
            </a:pPr>
            <a:endParaRPr lang="en-GB" sz="2800" dirty="0"/>
          </a:p>
        </p:txBody>
      </p:sp>
    </p:spTree>
    <p:extLst>
      <p:ext uri="{BB962C8B-B14F-4D97-AF65-F5344CB8AC3E}">
        <p14:creationId xmlns:p14="http://schemas.microsoft.com/office/powerpoint/2010/main" val="677022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09237" y="-1971600"/>
            <a:ext cx="13378183" cy="882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0896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Mengapa pendekatan kebencanaan penting?</a:t>
            </a:r>
            <a:endParaRPr lang="en-GB" dirty="0"/>
          </a:p>
        </p:txBody>
      </p:sp>
      <p:sp>
        <p:nvSpPr>
          <p:cNvPr id="4" name="Content Placeholder 3"/>
          <p:cNvSpPr>
            <a:spLocks noGrp="1"/>
          </p:cNvSpPr>
          <p:nvPr>
            <p:ph idx="1"/>
          </p:nvPr>
        </p:nvSpPr>
        <p:spPr>
          <a:xfrm>
            <a:off x="323528" y="2132856"/>
            <a:ext cx="8568952" cy="3631763"/>
          </a:xfrm>
          <a:prstGeom prst="rect">
            <a:avLst/>
          </a:prstGeom>
        </p:spPr>
        <p:txBody>
          <a:bodyPr wrap="square">
            <a:spAutoFit/>
          </a:bodyPr>
          <a:lstStyle/>
          <a:p>
            <a:pPr algn="ctr"/>
            <a:r>
              <a:rPr lang="en-US" b="1">
                <a:solidFill>
                  <a:prstClr val="black"/>
                </a:solidFill>
              </a:rPr>
              <a:t>Perempuan, remaja putri, anak-anak perempuan 14 kali lebih besar kemungkinan meninggal saat Bencana dibandingkan laki-laki</a:t>
            </a:r>
            <a:endParaRPr lang="en-US" b="1" dirty="0">
              <a:solidFill>
                <a:prstClr val="black"/>
              </a:solidFill>
            </a:endParaRPr>
          </a:p>
          <a:p>
            <a:r>
              <a:rPr lang="en-US" sz="2000">
                <a:solidFill>
                  <a:prstClr val="black"/>
                </a:solidFill>
                <a:latin typeface="Arial" panose="020B0604020202020204" pitchFamily="34" charset="0"/>
                <a:cs typeface="Arial" panose="020B0604020202020204" pitchFamily="34" charset="0"/>
              </a:rPr>
              <a:t>Tsunami Samudera Hindia, 2004  	</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+80</a:t>
            </a:r>
            <a:r>
              <a:rPr lang="en-US" sz="2000" b="1">
                <a:solidFill>
                  <a:prstClr val="black"/>
                </a:solidFill>
                <a:latin typeface="Arial" panose="020B0604020202020204" pitchFamily="34" charset="0"/>
                <a:cs typeface="Arial" panose="020B0604020202020204" pitchFamily="34" charset="0"/>
              </a:rPr>
              <a:t>% perempuan</a:t>
            </a:r>
            <a:r>
              <a:rPr lang="en-US" sz="2000" b="1" dirty="0">
                <a:solidFill>
                  <a:prstClr val="black"/>
                </a:solidFill>
                <a:latin typeface="Arial" panose="020B0604020202020204" pitchFamily="34" charset="0"/>
                <a:cs typeface="Arial" panose="020B0604020202020204" pitchFamily="34" charset="0"/>
              </a:rPr>
              <a:t>						</a:t>
            </a:r>
          </a:p>
          <a:p>
            <a:r>
              <a:rPr lang="en-GB" sz="2000">
                <a:solidFill>
                  <a:prstClr val="black"/>
                </a:solidFill>
                <a:latin typeface="Arial" panose="020B0604020202020204" pitchFamily="34" charset="0"/>
                <a:cs typeface="Arial" panose="020B0604020202020204" pitchFamily="34" charset="0"/>
              </a:rPr>
              <a:t>Gempa Jepang</a:t>
            </a:r>
            <a:r>
              <a:rPr lang="en-GB" sz="2000" dirty="0">
                <a:solidFill>
                  <a:prstClr val="black"/>
                </a:solidFill>
                <a:latin typeface="Arial" panose="020B0604020202020204" pitchFamily="34" charset="0"/>
                <a:cs typeface="Arial" panose="020B0604020202020204" pitchFamily="34" charset="0"/>
              </a:rPr>
              <a:t>			 </a:t>
            </a:r>
            <a:r>
              <a:rPr lang="en-GB" sz="2000" b="1" dirty="0">
                <a:solidFill>
                  <a:prstClr val="black"/>
                </a:solidFill>
                <a:latin typeface="Arial" panose="020B0604020202020204" pitchFamily="34" charset="0"/>
                <a:cs typeface="Arial" panose="020B0604020202020204" pitchFamily="34" charset="0"/>
              </a:rPr>
              <a:t>65</a:t>
            </a:r>
            <a:r>
              <a:rPr lang="en-GB" sz="2000" b="1">
                <a:solidFill>
                  <a:prstClr val="black"/>
                </a:solidFill>
                <a:latin typeface="Arial" panose="020B0604020202020204" pitchFamily="34" charset="0"/>
                <a:cs typeface="Arial" panose="020B0604020202020204" pitchFamily="34" charset="0"/>
              </a:rPr>
              <a:t>% usia </a:t>
            </a:r>
            <a:r>
              <a:rPr lang="en-GB" sz="2000" b="1" dirty="0">
                <a:solidFill>
                  <a:prstClr val="black"/>
                </a:solidFill>
                <a:latin typeface="Arial" panose="020B0604020202020204" pitchFamily="34" charset="0"/>
                <a:cs typeface="Arial" panose="020B0604020202020204" pitchFamily="34" charset="0"/>
              </a:rPr>
              <a:t>60+ </a:t>
            </a:r>
          </a:p>
          <a:p>
            <a:endParaRPr lang="en-GB" sz="2000" dirty="0"/>
          </a:p>
          <a:p>
            <a:r>
              <a:rPr lang="en-GB" sz="2000"/>
              <a:t>Topan Nargis Myanmar, </a:t>
            </a:r>
            <a:r>
              <a:rPr lang="en-GB" sz="2000" dirty="0"/>
              <a:t>2008 		 </a:t>
            </a:r>
            <a:r>
              <a:rPr lang="en-GB" sz="2000" b="1" dirty="0"/>
              <a:t>61</a:t>
            </a:r>
            <a:r>
              <a:rPr lang="en-GB" sz="2000" b="1"/>
              <a:t>% perempuan</a:t>
            </a:r>
            <a:endParaRPr lang="en-GB" sz="2000" b="1" dirty="0">
              <a:solidFill>
                <a:prstClr val="black"/>
              </a:solidFill>
            </a:endParaRPr>
          </a:p>
          <a:p>
            <a:endParaRPr lang="en-GB" sz="2000" dirty="0">
              <a:solidFill>
                <a:prstClr val="black"/>
              </a:solidFill>
              <a:latin typeface="Arial" panose="020B0604020202020204" pitchFamily="34" charset="0"/>
              <a:cs typeface="Arial" panose="020B0604020202020204" pitchFamily="34" charset="0"/>
            </a:endParaRPr>
          </a:p>
          <a:p>
            <a:pPr marL="0" indent="0">
              <a:buNone/>
            </a:pPr>
            <a:r>
              <a:rPr lang="en-GB" sz="2000" dirty="0">
                <a:solidFill>
                  <a:prstClr val="black"/>
                </a:solidFill>
                <a:latin typeface="Arial" panose="020B0604020202020204" pitchFamily="34" charset="0"/>
                <a:cs typeface="Arial" panose="020B0604020202020204" pitchFamily="34" charset="0"/>
              </a:rPr>
              <a:t>	 				</a:t>
            </a:r>
          </a:p>
        </p:txBody>
      </p:sp>
      <p:sp>
        <p:nvSpPr>
          <p:cNvPr id="5" name="Right Arrow 4"/>
          <p:cNvSpPr/>
          <p:nvPr/>
        </p:nvSpPr>
        <p:spPr>
          <a:xfrm>
            <a:off x="4535996" y="3199551"/>
            <a:ext cx="1249131" cy="366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ight Arrow 5"/>
          <p:cNvSpPr/>
          <p:nvPr/>
        </p:nvSpPr>
        <p:spPr>
          <a:xfrm>
            <a:off x="2967046" y="3868738"/>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251520" y="5725363"/>
            <a:ext cx="1800200" cy="430887"/>
          </a:xfrm>
          <a:prstGeom prst="rect">
            <a:avLst/>
          </a:prstGeom>
          <a:noFill/>
        </p:spPr>
        <p:txBody>
          <a:bodyPr wrap="square" rtlCol="0">
            <a:spAutoFit/>
          </a:bodyPr>
          <a:lstStyle/>
          <a:p>
            <a:r>
              <a:rPr lang="en-GB" sz="2200" b="1">
                <a:solidFill>
                  <a:srgbClr val="FF0000"/>
                </a:solidFill>
              </a:rPr>
              <a:t>Kualitas</a:t>
            </a:r>
            <a:endParaRPr lang="en-GB" sz="2200" b="1" dirty="0">
              <a:solidFill>
                <a:srgbClr val="FF0000"/>
              </a:solidFill>
            </a:endParaRPr>
          </a:p>
        </p:txBody>
      </p:sp>
      <p:sp>
        <p:nvSpPr>
          <p:cNvPr id="8" name="TextBox 7"/>
          <p:cNvSpPr txBox="1"/>
          <p:nvPr/>
        </p:nvSpPr>
        <p:spPr>
          <a:xfrm>
            <a:off x="1569628" y="6158443"/>
            <a:ext cx="2736304" cy="430887"/>
          </a:xfrm>
          <a:prstGeom prst="rect">
            <a:avLst/>
          </a:prstGeom>
          <a:noFill/>
        </p:spPr>
        <p:txBody>
          <a:bodyPr wrap="square" rtlCol="0">
            <a:spAutoFit/>
          </a:bodyPr>
          <a:lstStyle/>
          <a:p>
            <a:r>
              <a:rPr lang="en-GB" sz="2200" b="1">
                <a:solidFill>
                  <a:srgbClr val="FF0000"/>
                </a:solidFill>
              </a:rPr>
              <a:t>Biaya Efektif</a:t>
            </a:r>
            <a:endParaRPr lang="en-GB" sz="2200" b="1" dirty="0">
              <a:solidFill>
                <a:srgbClr val="FF0000"/>
              </a:solidFill>
            </a:endParaRPr>
          </a:p>
        </p:txBody>
      </p:sp>
      <p:sp>
        <p:nvSpPr>
          <p:cNvPr id="9" name="TextBox 8"/>
          <p:cNvSpPr txBox="1"/>
          <p:nvPr/>
        </p:nvSpPr>
        <p:spPr>
          <a:xfrm>
            <a:off x="1342963" y="5269924"/>
            <a:ext cx="3264214" cy="430887"/>
          </a:xfrm>
          <a:prstGeom prst="rect">
            <a:avLst/>
          </a:prstGeom>
          <a:noFill/>
        </p:spPr>
        <p:txBody>
          <a:bodyPr wrap="square" rtlCol="0">
            <a:spAutoFit/>
          </a:bodyPr>
          <a:lstStyle/>
          <a:p>
            <a:r>
              <a:rPr lang="en-GB" sz="2200" b="1">
                <a:solidFill>
                  <a:srgbClr val="FF0000"/>
                </a:solidFill>
              </a:rPr>
              <a:t>Akuntabilitas</a:t>
            </a:r>
            <a:endParaRPr lang="en-GB" sz="2200" b="1" dirty="0">
              <a:solidFill>
                <a:srgbClr val="FF0000"/>
              </a:solidFill>
            </a:endParaRPr>
          </a:p>
        </p:txBody>
      </p:sp>
      <p:sp>
        <p:nvSpPr>
          <p:cNvPr id="10" name="TextBox 9"/>
          <p:cNvSpPr txBox="1"/>
          <p:nvPr/>
        </p:nvSpPr>
        <p:spPr>
          <a:xfrm>
            <a:off x="6588224" y="5237448"/>
            <a:ext cx="2208171" cy="430887"/>
          </a:xfrm>
          <a:prstGeom prst="rect">
            <a:avLst/>
          </a:prstGeom>
          <a:noFill/>
        </p:spPr>
        <p:txBody>
          <a:bodyPr wrap="square" rtlCol="0">
            <a:spAutoFit/>
          </a:bodyPr>
          <a:lstStyle/>
          <a:p>
            <a:r>
              <a:rPr lang="en-GB" sz="2200" b="1" i="1" dirty="0">
                <a:solidFill>
                  <a:srgbClr val="FF0000"/>
                </a:solidFill>
              </a:rPr>
              <a:t>Do no harm</a:t>
            </a:r>
          </a:p>
        </p:txBody>
      </p:sp>
      <p:sp>
        <p:nvSpPr>
          <p:cNvPr id="11" name="TextBox 10"/>
          <p:cNvSpPr txBox="1"/>
          <p:nvPr/>
        </p:nvSpPr>
        <p:spPr>
          <a:xfrm>
            <a:off x="5491009" y="6133141"/>
            <a:ext cx="4402600" cy="430887"/>
          </a:xfrm>
          <a:prstGeom prst="rect">
            <a:avLst/>
          </a:prstGeom>
          <a:noFill/>
        </p:spPr>
        <p:txBody>
          <a:bodyPr wrap="square" rtlCol="0">
            <a:spAutoFit/>
          </a:bodyPr>
          <a:lstStyle/>
          <a:p>
            <a:r>
              <a:rPr lang="en-GB" sz="2200" b="1">
                <a:solidFill>
                  <a:srgbClr val="FF0000"/>
                </a:solidFill>
              </a:rPr>
              <a:t>Prinsip Dasar</a:t>
            </a:r>
            <a:endParaRPr lang="en-GB" sz="2200" b="1" dirty="0">
              <a:solidFill>
                <a:srgbClr val="FF0000"/>
              </a:solidFill>
            </a:endParaRPr>
          </a:p>
        </p:txBody>
      </p:sp>
      <p:sp>
        <p:nvSpPr>
          <p:cNvPr id="12" name="TextBox 11"/>
          <p:cNvSpPr txBox="1"/>
          <p:nvPr/>
        </p:nvSpPr>
        <p:spPr>
          <a:xfrm>
            <a:off x="3426763" y="5666177"/>
            <a:ext cx="4128492" cy="430887"/>
          </a:xfrm>
          <a:prstGeom prst="rect">
            <a:avLst/>
          </a:prstGeom>
          <a:noFill/>
        </p:spPr>
        <p:txBody>
          <a:bodyPr wrap="square" rtlCol="0">
            <a:spAutoFit/>
          </a:bodyPr>
          <a:lstStyle/>
          <a:p>
            <a:r>
              <a:rPr lang="en-GB" sz="2200" b="1">
                <a:solidFill>
                  <a:srgbClr val="FF0000"/>
                </a:solidFill>
              </a:rPr>
              <a:t>Menjawab Kerentanan</a:t>
            </a:r>
            <a:endParaRPr lang="en-GB" sz="2200" b="1" dirty="0">
              <a:solidFill>
                <a:srgbClr val="FF0000"/>
              </a:solidFill>
            </a:endParaRPr>
          </a:p>
        </p:txBody>
      </p:sp>
      <p:sp>
        <p:nvSpPr>
          <p:cNvPr id="13" name="Right Arrow 12"/>
          <p:cNvSpPr/>
          <p:nvPr/>
        </p:nvSpPr>
        <p:spPr>
          <a:xfrm>
            <a:off x="4176935" y="4553435"/>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77543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3356992"/>
            <a:ext cx="7776864" cy="647591"/>
          </a:xfrm>
        </p:spPr>
        <p:txBody>
          <a:bodyPr/>
          <a:lstStyle/>
          <a:p>
            <a:pPr algn="ctr"/>
            <a:r>
              <a:rPr lang="en-GB" sz="8800">
                <a:solidFill>
                  <a:srgbClr val="FF0000"/>
                </a:solidFill>
                <a:latin typeface="Freestyle Script"/>
                <a:cs typeface="Arial"/>
              </a:rPr>
              <a:t>KESAMAAN</a:t>
            </a:r>
            <a:br>
              <a:rPr lang="en-GB" sz="8800">
                <a:solidFill>
                  <a:srgbClr val="FF0000"/>
                </a:solidFill>
                <a:latin typeface="Freestyle Script"/>
                <a:cs typeface="Arial"/>
              </a:rPr>
            </a:br>
            <a:r>
              <a:rPr lang="en-GB" sz="8800" i="0">
                <a:latin typeface="Freestyle Script"/>
                <a:ea typeface="Calibri"/>
                <a:cs typeface="Arial"/>
              </a:rPr>
              <a:t>Move 2. GDK, GBV dalam aksi Kemanusiaan</a:t>
            </a:r>
            <a:endParaRPr lang="en-GB" sz="8800" dirty="0"/>
          </a:p>
        </p:txBody>
      </p:sp>
    </p:spTree>
    <p:extLst>
      <p:ext uri="{BB962C8B-B14F-4D97-AF65-F5344CB8AC3E}">
        <p14:creationId xmlns:p14="http://schemas.microsoft.com/office/powerpoint/2010/main" val="1436827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i="0">
                <a:solidFill>
                  <a:prstClr val="black"/>
                </a:solidFill>
                <a:latin typeface="Calibri"/>
              </a:rPr>
              <a:t>Asesmen Kebutuhan – </a:t>
            </a:r>
            <a:br>
              <a:rPr lang="en-GB" sz="3000" i="0">
                <a:solidFill>
                  <a:prstClr val="black"/>
                </a:solidFill>
                <a:latin typeface="Calibri"/>
              </a:rPr>
            </a:br>
            <a:r>
              <a:rPr lang="en-GB" sz="3000" i="0">
                <a:solidFill>
                  <a:prstClr val="black"/>
                </a:solidFill>
                <a:latin typeface="Calibri"/>
              </a:rPr>
              <a:t>Analisa Gender &amp; Keberagaman</a:t>
            </a:r>
            <a:endParaRPr lang="en-GB" sz="3000" i="0" dirty="0">
              <a:latin typeface="+mn-lt"/>
            </a:endParaRPr>
          </a:p>
        </p:txBody>
      </p:sp>
      <p:sp>
        <p:nvSpPr>
          <p:cNvPr id="3" name="Content Placeholder 2"/>
          <p:cNvSpPr>
            <a:spLocks noGrp="1"/>
          </p:cNvSpPr>
          <p:nvPr>
            <p:ph idx="1"/>
          </p:nvPr>
        </p:nvSpPr>
        <p:spPr>
          <a:xfrm>
            <a:off x="395536" y="1844824"/>
            <a:ext cx="8352928" cy="4653136"/>
          </a:xfrm>
        </p:spPr>
        <p:txBody>
          <a:bodyPr/>
          <a:lstStyle/>
          <a:p>
            <a:pPr marL="0" indent="0">
              <a:buNone/>
              <a:defRPr/>
            </a:pPr>
            <a:r>
              <a:rPr lang="en-CA" sz="2500" b="1" i="1">
                <a:latin typeface="+mn-lt"/>
              </a:rPr>
              <a:t>Siapa </a:t>
            </a:r>
            <a:r>
              <a:rPr lang="en-CA" sz="2500" i="1">
                <a:latin typeface="+mn-lt"/>
              </a:rPr>
              <a:t>terdampak?</a:t>
            </a:r>
            <a:r>
              <a:rPr lang="en-CA" sz="2500" b="1" i="1">
                <a:latin typeface="+mn-lt"/>
              </a:rPr>
              <a:t> Mengapa dan bagaimana </a:t>
            </a:r>
            <a:r>
              <a:rPr lang="en-CA" sz="2500" i="1">
                <a:latin typeface="+mn-lt"/>
              </a:rPr>
              <a:t>mereka terdampak</a:t>
            </a:r>
            <a:r>
              <a:rPr lang="en-CA" sz="2500" b="1" i="1">
                <a:latin typeface="+mn-lt"/>
              </a:rPr>
              <a:t>? Apa kebutuhan berbeda mereka, prioritas dan keprihatinan akan perlindungan?</a:t>
            </a:r>
            <a:endParaRPr lang="en-CA" sz="2500" b="1" i="1" dirty="0">
              <a:latin typeface="+mn-lt"/>
            </a:endParaRPr>
          </a:p>
          <a:p>
            <a:pPr marL="0" indent="0">
              <a:buNone/>
              <a:defRPr/>
            </a:pPr>
            <a:endParaRPr lang="en-CA" sz="400" b="1" dirty="0">
              <a:latin typeface="+mn-lt"/>
            </a:endParaRPr>
          </a:p>
          <a:p>
            <a:pPr marL="0" indent="0">
              <a:buNone/>
              <a:defRPr/>
            </a:pPr>
            <a:r>
              <a:rPr lang="en-CA" sz="2400" b="1">
                <a:latin typeface="+mn-lt"/>
              </a:rPr>
              <a:t>Data terpilah Sex- dan Umur (DPSU) </a:t>
            </a:r>
            <a:r>
              <a:rPr lang="en-CA" sz="2400">
                <a:latin typeface="+mn-lt"/>
              </a:rPr>
              <a:t>– memilah seks dan umur (atau kelompok umur) </a:t>
            </a:r>
            <a:endParaRPr lang="en-CA" sz="2400" dirty="0">
              <a:latin typeface="+mn-lt"/>
            </a:endParaRPr>
          </a:p>
          <a:p>
            <a:pPr marL="0" indent="0">
              <a:buNone/>
              <a:defRPr/>
            </a:pPr>
            <a:endParaRPr lang="en-CA" sz="400" b="1" dirty="0">
              <a:latin typeface="+mn-lt"/>
            </a:endParaRPr>
          </a:p>
          <a:p>
            <a:pPr marL="0" indent="0">
              <a:buNone/>
              <a:defRPr/>
            </a:pPr>
            <a:r>
              <a:rPr lang="en-CA" sz="2400" b="1">
                <a:latin typeface="+mn-lt"/>
              </a:rPr>
              <a:t>Analisa Gender -</a:t>
            </a:r>
            <a:r>
              <a:rPr lang="en-CA" sz="2400">
                <a:latin typeface="+mn-lt"/>
              </a:rPr>
              <a:t>memahami relasi antara perempuan dan laki-laki; peran, tanggung jawab, akses dan control mereka terhadap sumber daya dan membandingkan hambatan yang mereka hadapi masing-masing</a:t>
            </a:r>
            <a:endParaRPr lang="en-CA" sz="400" dirty="0">
              <a:latin typeface="+mn-lt"/>
            </a:endParaRPr>
          </a:p>
          <a:p>
            <a:pPr marL="0" indent="0">
              <a:buNone/>
              <a:defRPr/>
            </a:pPr>
            <a:r>
              <a:rPr lang="en-CA" sz="2400" b="1">
                <a:latin typeface="+mn-lt"/>
              </a:rPr>
              <a:t>Analisa Keberagaman</a:t>
            </a:r>
            <a:r>
              <a:rPr lang="en-CA" sz="2400">
                <a:latin typeface="+mn-lt"/>
              </a:rPr>
              <a:t>– memahami realitas berbeda dari menjadi bagian dari kelompok umur, disabilitas, dan faktor kontekstual lainnya (etnis, minoritas, dll)</a:t>
            </a:r>
            <a:endParaRPr lang="en-CA" sz="2400" dirty="0">
              <a:latin typeface="+mn-lt"/>
            </a:endParaRPr>
          </a:p>
          <a:p>
            <a:pPr marL="0" indent="0">
              <a:spcBef>
                <a:spcPts val="0"/>
              </a:spcBef>
              <a:buFont typeface="Wingdings 2" pitchFamily="18" charset="2"/>
              <a:buNone/>
              <a:defRPr/>
            </a:pPr>
            <a:endParaRPr lang="en-CA" sz="2350" b="1" i="1" dirty="0">
              <a:latin typeface="+mn-lt"/>
            </a:endParaRPr>
          </a:p>
        </p:txBody>
      </p:sp>
    </p:spTree>
    <p:extLst>
      <p:ext uri="{BB962C8B-B14F-4D97-AF65-F5344CB8AC3E}">
        <p14:creationId xmlns:p14="http://schemas.microsoft.com/office/powerpoint/2010/main" val="3019430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i="0">
                <a:solidFill>
                  <a:prstClr val="black"/>
                </a:solidFill>
                <a:latin typeface="Calibri"/>
              </a:rPr>
              <a:t>Asesmen Kebutuhan – </a:t>
            </a:r>
            <a:br>
              <a:rPr lang="en-GB" sz="3000" i="0">
                <a:solidFill>
                  <a:prstClr val="black"/>
                </a:solidFill>
                <a:latin typeface="Calibri"/>
              </a:rPr>
            </a:br>
            <a:r>
              <a:rPr lang="en-GB" sz="3000" i="0">
                <a:solidFill>
                  <a:prstClr val="black"/>
                </a:solidFill>
                <a:latin typeface="Calibri"/>
              </a:rPr>
              <a:t>Analisa Gender &amp; Keberagaman</a:t>
            </a:r>
            <a:endParaRPr lang="en-GB" dirty="0"/>
          </a:p>
        </p:txBody>
      </p:sp>
      <p:sp>
        <p:nvSpPr>
          <p:cNvPr id="3" name="Content Placeholder 2"/>
          <p:cNvSpPr>
            <a:spLocks noGrp="1"/>
          </p:cNvSpPr>
          <p:nvPr>
            <p:ph idx="1"/>
          </p:nvPr>
        </p:nvSpPr>
        <p:spPr>
          <a:xfrm>
            <a:off x="385192" y="1953408"/>
            <a:ext cx="8291264" cy="3816424"/>
          </a:xfrm>
        </p:spPr>
        <p:txBody>
          <a:bodyPr/>
          <a:lstStyle/>
          <a:p>
            <a:pPr marL="0" indent="0">
              <a:buNone/>
            </a:pPr>
            <a:r>
              <a:rPr lang="en-GB" sz="2600" b="1">
                <a:latin typeface="+mn-lt"/>
              </a:rPr>
              <a:t>Tantangan dalam mengumpulkan data terpilah (DPSU)</a:t>
            </a:r>
            <a:endParaRPr lang="en-GB" sz="2600" b="1" dirty="0">
              <a:latin typeface="+mn-lt"/>
            </a:endParaRPr>
          </a:p>
          <a:p>
            <a:r>
              <a:rPr lang="en-GB" sz="2600">
                <a:latin typeface="+mn-lt"/>
              </a:rPr>
              <a:t>Cara mengumpulkan data tidak tersinkron </a:t>
            </a:r>
            <a:endParaRPr lang="en-GB" sz="2600" dirty="0">
              <a:latin typeface="+mn-lt"/>
            </a:endParaRPr>
          </a:p>
          <a:p>
            <a:r>
              <a:rPr lang="en-GB" sz="2600">
                <a:latin typeface="+mn-lt"/>
              </a:rPr>
              <a:t>Beda orang yang mengumpulkan, menganalisa dan mendesain intervensi</a:t>
            </a:r>
            <a:endParaRPr lang="en-GB" sz="2600" dirty="0">
              <a:latin typeface="+mn-lt"/>
            </a:endParaRPr>
          </a:p>
          <a:p>
            <a:r>
              <a:rPr lang="en-GB" sz="2600">
                <a:latin typeface="+mn-lt"/>
              </a:rPr>
              <a:t>Jika terkumpul, siapa yang menganalisa? Kapasitasnya ada dimana? </a:t>
            </a:r>
            <a:endParaRPr lang="en-GB" sz="2600" dirty="0">
              <a:latin typeface="+mn-lt"/>
            </a:endParaRPr>
          </a:p>
          <a:p>
            <a:r>
              <a:rPr lang="en-GB" sz="2600">
                <a:latin typeface="+mn-lt"/>
              </a:rPr>
              <a:t>Jika terkumpul dan teranalisa, siapa dan bagaimana informasinya dimanfaatkan dalam mendesain intervensi?  </a:t>
            </a:r>
            <a:endParaRPr lang="en-GB" sz="26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1722131530"/>
              </p:ext>
            </p:extLst>
          </p:nvPr>
        </p:nvGraphicFramePr>
        <p:xfrm>
          <a:off x="2840376" y="5445224"/>
          <a:ext cx="5832648" cy="1152128"/>
        </p:xfrm>
        <a:graphic>
          <a:graphicData uri="http://schemas.openxmlformats.org/drawingml/2006/table">
            <a:tbl>
              <a:tblPr firstRow="1" bandRow="1">
                <a:tableStyleId>{5C22544A-7EE6-4342-B048-85BDC9FD1C3A}</a:tableStyleId>
              </a:tblPr>
              <a:tblGrid>
                <a:gridCol w="729081">
                  <a:extLst>
                    <a:ext uri="{9D8B030D-6E8A-4147-A177-3AD203B41FA5}">
                      <a16:colId xmlns:a16="http://schemas.microsoft.com/office/drawing/2014/main" val="20000"/>
                    </a:ext>
                  </a:extLst>
                </a:gridCol>
                <a:gridCol w="729081">
                  <a:extLst>
                    <a:ext uri="{9D8B030D-6E8A-4147-A177-3AD203B41FA5}">
                      <a16:colId xmlns:a16="http://schemas.microsoft.com/office/drawing/2014/main" val="20001"/>
                    </a:ext>
                  </a:extLst>
                </a:gridCol>
                <a:gridCol w="729081">
                  <a:extLst>
                    <a:ext uri="{9D8B030D-6E8A-4147-A177-3AD203B41FA5}">
                      <a16:colId xmlns:a16="http://schemas.microsoft.com/office/drawing/2014/main" val="20002"/>
                    </a:ext>
                  </a:extLst>
                </a:gridCol>
                <a:gridCol w="729081">
                  <a:extLst>
                    <a:ext uri="{9D8B030D-6E8A-4147-A177-3AD203B41FA5}">
                      <a16:colId xmlns:a16="http://schemas.microsoft.com/office/drawing/2014/main" val="20003"/>
                    </a:ext>
                  </a:extLst>
                </a:gridCol>
                <a:gridCol w="729081">
                  <a:extLst>
                    <a:ext uri="{9D8B030D-6E8A-4147-A177-3AD203B41FA5}">
                      <a16:colId xmlns:a16="http://schemas.microsoft.com/office/drawing/2014/main" val="20004"/>
                    </a:ext>
                  </a:extLst>
                </a:gridCol>
                <a:gridCol w="729081">
                  <a:extLst>
                    <a:ext uri="{9D8B030D-6E8A-4147-A177-3AD203B41FA5}">
                      <a16:colId xmlns:a16="http://schemas.microsoft.com/office/drawing/2014/main" val="20005"/>
                    </a:ext>
                  </a:extLst>
                </a:gridCol>
                <a:gridCol w="729081">
                  <a:extLst>
                    <a:ext uri="{9D8B030D-6E8A-4147-A177-3AD203B41FA5}">
                      <a16:colId xmlns:a16="http://schemas.microsoft.com/office/drawing/2014/main" val="20006"/>
                    </a:ext>
                  </a:extLst>
                </a:gridCol>
                <a:gridCol w="729081">
                  <a:extLst>
                    <a:ext uri="{9D8B030D-6E8A-4147-A177-3AD203B41FA5}">
                      <a16:colId xmlns:a16="http://schemas.microsoft.com/office/drawing/2014/main" val="20007"/>
                    </a:ext>
                  </a:extLst>
                </a:gridCol>
              </a:tblGrid>
              <a:tr h="288032">
                <a:tc gridSpan="2">
                  <a:txBody>
                    <a:bodyPr/>
                    <a:lstStyle/>
                    <a:p>
                      <a:pPr marL="0" marR="0" algn="ctr">
                        <a:spcBef>
                          <a:spcPts val="0"/>
                        </a:spcBef>
                        <a:spcAft>
                          <a:spcPts val="0"/>
                        </a:spcAft>
                      </a:pPr>
                      <a:r>
                        <a:rPr lang="en-GB" sz="1800" b="1" dirty="0">
                          <a:effectLst/>
                          <a:latin typeface="Arial" panose="020B0604020202020204" pitchFamily="34" charset="0"/>
                          <a:ea typeface="Calibri"/>
                          <a:cs typeface="Arial" panose="020B0604020202020204" pitchFamily="34" charset="0"/>
                        </a:rPr>
                        <a:t>0-5</a:t>
                      </a:r>
                    </a:p>
                  </a:txBody>
                  <a:tcPr marL="68580" marR="68580" marT="0" marB="0"/>
                </a:tc>
                <a:tc hMerge="1">
                  <a:txBody>
                    <a:bodyPr/>
                    <a:lstStyle/>
                    <a:p>
                      <a:pPr marL="0" marR="0">
                        <a:spcBef>
                          <a:spcPts val="0"/>
                        </a:spcBef>
                        <a:spcAft>
                          <a:spcPts val="0"/>
                        </a:spcAft>
                      </a:pPr>
                      <a:endParaRPr lang="en-GB" sz="1800" dirty="0">
                        <a:effectLst/>
                        <a:latin typeface="Calibri"/>
                        <a:ea typeface="Calibri"/>
                      </a:endParaRPr>
                    </a:p>
                  </a:txBody>
                  <a:tcPr marL="68580" marR="68580" marT="0" marB="0"/>
                </a:tc>
                <a:tc gridSpan="2">
                  <a:txBody>
                    <a:bodyPr/>
                    <a:lstStyle/>
                    <a:p>
                      <a:pPr marL="0" marR="0" algn="ctr">
                        <a:spcBef>
                          <a:spcPts val="0"/>
                        </a:spcBef>
                        <a:spcAft>
                          <a:spcPts val="0"/>
                        </a:spcAft>
                      </a:pPr>
                      <a:r>
                        <a:rPr lang="en-US" sz="1800" b="1" dirty="0">
                          <a:effectLst/>
                          <a:latin typeface="Arial" panose="020B0604020202020204" pitchFamily="34" charset="0"/>
                          <a:ea typeface="Calibri"/>
                          <a:cs typeface="Arial" panose="020B0604020202020204" pitchFamily="34" charset="0"/>
                        </a:rPr>
                        <a:t>6-17</a:t>
                      </a:r>
                      <a:endParaRPr lang="en-GB" sz="1800" b="1" dirty="0">
                        <a:effectLst/>
                        <a:latin typeface="Arial" panose="020B0604020202020204" pitchFamily="34" charset="0"/>
                        <a:ea typeface="Calibri"/>
                        <a:cs typeface="Arial" panose="020B0604020202020204" pitchFamily="34" charset="0"/>
                      </a:endParaRPr>
                    </a:p>
                  </a:txBody>
                  <a:tcPr marL="68580" marR="68580" marT="0" marB="0"/>
                </a:tc>
                <a:tc hMerge="1">
                  <a:txBody>
                    <a:bodyPr/>
                    <a:lstStyle/>
                    <a:p>
                      <a:pPr marL="0" marR="0">
                        <a:spcBef>
                          <a:spcPts val="0"/>
                        </a:spcBef>
                        <a:spcAft>
                          <a:spcPts val="0"/>
                        </a:spcAft>
                      </a:pPr>
                      <a:endParaRPr lang="en-GB" sz="1800" dirty="0">
                        <a:effectLst/>
                        <a:latin typeface="Calibri"/>
                        <a:ea typeface="Calibri"/>
                      </a:endParaRPr>
                    </a:p>
                  </a:txBody>
                  <a:tcPr marL="68580" marR="68580" marT="0" marB="0"/>
                </a:tc>
                <a:tc gridSpan="2">
                  <a:txBody>
                    <a:bodyPr/>
                    <a:lstStyle/>
                    <a:p>
                      <a:pPr marL="0" marR="0" algn="ctr">
                        <a:spcBef>
                          <a:spcPts val="0"/>
                        </a:spcBef>
                        <a:spcAft>
                          <a:spcPts val="0"/>
                        </a:spcAft>
                      </a:pPr>
                      <a:r>
                        <a:rPr lang="en-US" sz="1800" b="1" dirty="0">
                          <a:effectLst/>
                          <a:latin typeface="Arial" panose="020B0604020202020204" pitchFamily="34" charset="0"/>
                          <a:ea typeface="Calibri"/>
                          <a:cs typeface="Arial" panose="020B0604020202020204" pitchFamily="34" charset="0"/>
                        </a:rPr>
                        <a:t>18-59</a:t>
                      </a:r>
                      <a:endParaRPr lang="en-GB" sz="1800" b="1" dirty="0">
                        <a:effectLst/>
                        <a:latin typeface="Arial" panose="020B0604020202020204" pitchFamily="34" charset="0"/>
                        <a:ea typeface="Calibri"/>
                        <a:cs typeface="Arial" panose="020B0604020202020204" pitchFamily="34" charset="0"/>
                      </a:endParaRPr>
                    </a:p>
                  </a:txBody>
                  <a:tcPr marL="68580" marR="68580" marT="0" marB="0"/>
                </a:tc>
                <a:tc hMerge="1">
                  <a:txBody>
                    <a:bodyPr/>
                    <a:lstStyle/>
                    <a:p>
                      <a:pPr marL="0" marR="0">
                        <a:spcBef>
                          <a:spcPts val="0"/>
                        </a:spcBef>
                        <a:spcAft>
                          <a:spcPts val="0"/>
                        </a:spcAft>
                      </a:pPr>
                      <a:endParaRPr lang="en-GB" sz="1800" dirty="0">
                        <a:effectLst/>
                        <a:latin typeface="Calibri"/>
                        <a:ea typeface="Calibri"/>
                      </a:endParaRPr>
                    </a:p>
                  </a:txBody>
                  <a:tcPr marL="68580" marR="68580" marT="0" marB="0"/>
                </a:tc>
                <a:tc gridSpan="2">
                  <a:txBody>
                    <a:bodyPr/>
                    <a:lstStyle/>
                    <a:p>
                      <a:pPr marL="0" marR="0" algn="ctr">
                        <a:spcBef>
                          <a:spcPts val="0"/>
                        </a:spcBef>
                        <a:spcAft>
                          <a:spcPts val="0"/>
                        </a:spcAft>
                      </a:pPr>
                      <a:r>
                        <a:rPr lang="en-US" sz="1800" b="1" dirty="0">
                          <a:effectLst/>
                          <a:latin typeface="Arial" panose="020B0604020202020204" pitchFamily="34" charset="0"/>
                          <a:ea typeface="Calibri"/>
                          <a:cs typeface="Arial" panose="020B0604020202020204" pitchFamily="34" charset="0"/>
                        </a:rPr>
                        <a:t>60+</a:t>
                      </a:r>
                      <a:endParaRPr lang="en-GB" sz="1800" b="1" dirty="0">
                        <a:effectLst/>
                        <a:latin typeface="Arial" panose="020B0604020202020204" pitchFamily="34" charset="0"/>
                        <a:ea typeface="Calibri"/>
                        <a:cs typeface="Arial" panose="020B0604020202020204" pitchFamily="34" charset="0"/>
                      </a:endParaRPr>
                    </a:p>
                  </a:txBody>
                  <a:tcPr marL="68580" marR="68580" marT="0" marB="0"/>
                </a:tc>
                <a:tc hMerge="1">
                  <a:txBody>
                    <a:bodyPr/>
                    <a:lstStyle/>
                    <a:p>
                      <a:pPr marL="0" marR="0">
                        <a:spcBef>
                          <a:spcPts val="0"/>
                        </a:spcBef>
                        <a:spcAft>
                          <a:spcPts val="0"/>
                        </a:spcAft>
                      </a:pPr>
                      <a:endParaRPr lang="en-GB" sz="1800" dirty="0">
                        <a:effectLst/>
                        <a:latin typeface="Calibri"/>
                        <a:ea typeface="Calibri"/>
                      </a:endParaRPr>
                    </a:p>
                  </a:txBody>
                  <a:tcPr marL="68580" marR="68580" marT="0" marB="0"/>
                </a:tc>
                <a:extLst>
                  <a:ext uri="{0D108BD9-81ED-4DB2-BD59-A6C34878D82A}">
                    <a16:rowId xmlns:a16="http://schemas.microsoft.com/office/drawing/2014/main" val="10000"/>
                  </a:ext>
                </a:extLst>
              </a:tr>
              <a:tr h="288032">
                <a:tc>
                  <a:txBody>
                    <a:bodyPr/>
                    <a:lstStyle/>
                    <a:p>
                      <a:pPr marL="0" marR="0">
                        <a:spcBef>
                          <a:spcPts val="0"/>
                        </a:spcBef>
                        <a:spcAft>
                          <a:spcPts val="0"/>
                        </a:spcAft>
                      </a:pPr>
                      <a:r>
                        <a:rPr lang="en-GB" sz="1800" b="1">
                          <a:effectLst/>
                          <a:latin typeface="Arial" panose="020B0604020202020204" pitchFamily="34" charset="0"/>
                          <a:ea typeface="Calibri"/>
                          <a:cs typeface="Arial" panose="020B0604020202020204" pitchFamily="34" charset="0"/>
                        </a:rPr>
                        <a:t>F</a:t>
                      </a:r>
                    </a:p>
                  </a:txBody>
                  <a:tcPr marL="68580" marR="68580" marT="0" marB="0"/>
                </a:tc>
                <a:tc>
                  <a:txBody>
                    <a:bodyPr/>
                    <a:lstStyle/>
                    <a:p>
                      <a:pPr marL="0" marR="0">
                        <a:spcBef>
                          <a:spcPts val="0"/>
                        </a:spcBef>
                        <a:spcAft>
                          <a:spcPts val="0"/>
                        </a:spcAft>
                      </a:pPr>
                      <a:r>
                        <a:rPr lang="en-GB" sz="1800" b="1" dirty="0">
                          <a:effectLst/>
                          <a:latin typeface="Arial" panose="020B0604020202020204" pitchFamily="34" charset="0"/>
                          <a:ea typeface="Calibri"/>
                          <a:cs typeface="Arial" panose="020B0604020202020204" pitchFamily="34" charset="0"/>
                        </a:rPr>
                        <a:t>M</a:t>
                      </a:r>
                    </a:p>
                  </a:txBody>
                  <a:tcPr marL="68580" marR="68580" marT="0" marB="0"/>
                </a:tc>
                <a:tc>
                  <a:txBody>
                    <a:bodyPr/>
                    <a:lstStyle/>
                    <a:p>
                      <a:pPr marL="0" marR="0">
                        <a:spcBef>
                          <a:spcPts val="0"/>
                        </a:spcBef>
                        <a:spcAft>
                          <a:spcPts val="0"/>
                        </a:spcAft>
                      </a:pPr>
                      <a:r>
                        <a:rPr lang="en-GB" sz="1800" b="1" dirty="0">
                          <a:effectLst/>
                          <a:latin typeface="Arial" panose="020B0604020202020204" pitchFamily="34" charset="0"/>
                          <a:ea typeface="Calibri"/>
                          <a:cs typeface="Arial" panose="020B0604020202020204" pitchFamily="34" charset="0"/>
                        </a:rPr>
                        <a:t>F</a:t>
                      </a:r>
                    </a:p>
                  </a:txBody>
                  <a:tcPr marL="68580" marR="68580" marT="0" marB="0"/>
                </a:tc>
                <a:tc>
                  <a:txBody>
                    <a:bodyPr/>
                    <a:lstStyle/>
                    <a:p>
                      <a:pPr marL="0" marR="0">
                        <a:spcBef>
                          <a:spcPts val="0"/>
                        </a:spcBef>
                        <a:spcAft>
                          <a:spcPts val="0"/>
                        </a:spcAft>
                      </a:pPr>
                      <a:r>
                        <a:rPr lang="en-GB" sz="1800" b="1" dirty="0">
                          <a:effectLst/>
                          <a:latin typeface="Arial" panose="020B0604020202020204" pitchFamily="34" charset="0"/>
                          <a:ea typeface="Calibri"/>
                          <a:cs typeface="Arial" panose="020B0604020202020204" pitchFamily="34" charset="0"/>
                        </a:rPr>
                        <a:t>M</a:t>
                      </a:r>
                    </a:p>
                  </a:txBody>
                  <a:tcPr marL="68580" marR="68580" marT="0" marB="0"/>
                </a:tc>
                <a:tc>
                  <a:txBody>
                    <a:bodyPr/>
                    <a:lstStyle/>
                    <a:p>
                      <a:pPr marL="0" marR="0">
                        <a:spcBef>
                          <a:spcPts val="0"/>
                        </a:spcBef>
                        <a:spcAft>
                          <a:spcPts val="0"/>
                        </a:spcAft>
                      </a:pPr>
                      <a:r>
                        <a:rPr lang="en-GB" sz="1800" b="1">
                          <a:effectLst/>
                          <a:latin typeface="Arial" panose="020B0604020202020204" pitchFamily="34" charset="0"/>
                          <a:ea typeface="Calibri"/>
                          <a:cs typeface="Arial" panose="020B0604020202020204" pitchFamily="34" charset="0"/>
                        </a:rPr>
                        <a:t>F</a:t>
                      </a:r>
                    </a:p>
                  </a:txBody>
                  <a:tcPr marL="68580" marR="68580" marT="0" marB="0"/>
                </a:tc>
                <a:tc>
                  <a:txBody>
                    <a:bodyPr/>
                    <a:lstStyle/>
                    <a:p>
                      <a:pPr marL="0" marR="0">
                        <a:spcBef>
                          <a:spcPts val="0"/>
                        </a:spcBef>
                        <a:spcAft>
                          <a:spcPts val="0"/>
                        </a:spcAft>
                      </a:pPr>
                      <a:r>
                        <a:rPr lang="en-GB" sz="1800" b="1">
                          <a:effectLst/>
                          <a:latin typeface="Arial" panose="020B0604020202020204" pitchFamily="34" charset="0"/>
                          <a:ea typeface="Calibri"/>
                          <a:cs typeface="Arial" panose="020B0604020202020204" pitchFamily="34" charset="0"/>
                        </a:rPr>
                        <a:t>M</a:t>
                      </a:r>
                    </a:p>
                  </a:txBody>
                  <a:tcPr marL="68580" marR="68580" marT="0" marB="0"/>
                </a:tc>
                <a:tc>
                  <a:txBody>
                    <a:bodyPr/>
                    <a:lstStyle/>
                    <a:p>
                      <a:pPr marL="0" marR="0">
                        <a:spcBef>
                          <a:spcPts val="0"/>
                        </a:spcBef>
                        <a:spcAft>
                          <a:spcPts val="0"/>
                        </a:spcAft>
                      </a:pPr>
                      <a:r>
                        <a:rPr lang="en-GB" sz="1800" b="1" dirty="0">
                          <a:effectLst/>
                          <a:latin typeface="Arial" panose="020B0604020202020204" pitchFamily="34" charset="0"/>
                          <a:ea typeface="Calibri"/>
                          <a:cs typeface="Arial" panose="020B0604020202020204" pitchFamily="34" charset="0"/>
                        </a:rPr>
                        <a:t>F</a:t>
                      </a:r>
                    </a:p>
                  </a:txBody>
                  <a:tcPr marL="68580" marR="68580" marT="0" marB="0"/>
                </a:tc>
                <a:tc>
                  <a:txBody>
                    <a:bodyPr/>
                    <a:lstStyle/>
                    <a:p>
                      <a:pPr marL="0" marR="0">
                        <a:spcBef>
                          <a:spcPts val="0"/>
                        </a:spcBef>
                        <a:spcAft>
                          <a:spcPts val="0"/>
                        </a:spcAft>
                      </a:pPr>
                      <a:r>
                        <a:rPr lang="en-GB" sz="1800" b="1" dirty="0">
                          <a:effectLst/>
                          <a:latin typeface="Arial" panose="020B0604020202020204" pitchFamily="34" charset="0"/>
                          <a:ea typeface="Calibri"/>
                          <a:cs typeface="Arial" panose="020B0604020202020204" pitchFamily="34" charset="0"/>
                        </a:rPr>
                        <a:t>M</a:t>
                      </a:r>
                    </a:p>
                  </a:txBody>
                  <a:tcPr marL="68580" marR="68580" marT="0" marB="0"/>
                </a:tc>
                <a:extLst>
                  <a:ext uri="{0D108BD9-81ED-4DB2-BD59-A6C34878D82A}">
                    <a16:rowId xmlns:a16="http://schemas.microsoft.com/office/drawing/2014/main" val="10001"/>
                  </a:ext>
                </a:extLst>
              </a:tr>
              <a:tr h="288032">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2</a:t>
                      </a:r>
                    </a:p>
                  </a:txBody>
                  <a:tcPr marL="68580" marR="68580" marT="0" marB="0"/>
                </a:tc>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4</a:t>
                      </a:r>
                    </a:p>
                  </a:txBody>
                  <a:tcPr marL="68580" marR="68580" marT="0" marB="0"/>
                </a:tc>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6</a:t>
                      </a:r>
                    </a:p>
                  </a:txBody>
                  <a:tcPr marL="68580" marR="68580" marT="0" marB="0"/>
                </a:tc>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3</a:t>
                      </a:r>
                    </a:p>
                  </a:txBody>
                  <a:tcPr marL="68580" marR="68580" marT="0" marB="0"/>
                </a:tc>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25</a:t>
                      </a:r>
                    </a:p>
                  </a:txBody>
                  <a:tcPr marL="68580" marR="68580" marT="0" marB="0"/>
                </a:tc>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44</a:t>
                      </a:r>
                    </a:p>
                  </a:txBody>
                  <a:tcPr marL="68580" marR="68580" marT="0" marB="0"/>
                </a:tc>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2</a:t>
                      </a:r>
                    </a:p>
                  </a:txBody>
                  <a:tcPr marL="68580" marR="68580" marT="0" marB="0"/>
                </a:tc>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4</a:t>
                      </a:r>
                    </a:p>
                  </a:txBody>
                  <a:tcPr marL="68580" marR="68580" marT="0" marB="0"/>
                </a:tc>
                <a:extLst>
                  <a:ext uri="{0D108BD9-81ED-4DB2-BD59-A6C34878D82A}">
                    <a16:rowId xmlns:a16="http://schemas.microsoft.com/office/drawing/2014/main" val="10002"/>
                  </a:ext>
                </a:extLst>
              </a:tr>
              <a:tr h="288032">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5</a:t>
                      </a:r>
                    </a:p>
                  </a:txBody>
                  <a:tcPr marL="68580" marR="68580" marT="0" marB="0"/>
                </a:tc>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6</a:t>
                      </a:r>
                    </a:p>
                  </a:txBody>
                  <a:tcPr marL="68580" marR="68580" marT="0" marB="0"/>
                </a:tc>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14</a:t>
                      </a:r>
                    </a:p>
                  </a:txBody>
                  <a:tcPr marL="68580" marR="68580" marT="0" marB="0"/>
                </a:tc>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19</a:t>
                      </a:r>
                    </a:p>
                  </a:txBody>
                  <a:tcPr marL="68580" marR="68580" marT="0" marB="0"/>
                </a:tc>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0</a:t>
                      </a:r>
                    </a:p>
                  </a:txBody>
                  <a:tcPr marL="68580" marR="68580" marT="0" marB="0"/>
                </a:tc>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0</a:t>
                      </a:r>
                    </a:p>
                  </a:txBody>
                  <a:tcPr marL="68580" marR="68580" marT="0" marB="0"/>
                </a:tc>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0</a:t>
                      </a:r>
                    </a:p>
                  </a:txBody>
                  <a:tcPr marL="68580" marR="68580" marT="0" marB="0"/>
                </a:tc>
                <a:tc>
                  <a:txBody>
                    <a:bodyPr/>
                    <a:lstStyle/>
                    <a:p>
                      <a:pPr marL="0" marR="0">
                        <a:spcBef>
                          <a:spcPts val="0"/>
                        </a:spcBef>
                        <a:spcAft>
                          <a:spcPts val="0"/>
                        </a:spcAft>
                      </a:pPr>
                      <a:r>
                        <a:rPr lang="en-GB" sz="1800" dirty="0">
                          <a:effectLst/>
                          <a:latin typeface="Arial" panose="020B0604020202020204" pitchFamily="34" charset="0"/>
                          <a:ea typeface="Calibri"/>
                          <a:cs typeface="Arial" panose="020B0604020202020204" pitchFamily="34" charset="0"/>
                        </a:rPr>
                        <a:t>0</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11620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i="0">
                <a:solidFill>
                  <a:prstClr val="black"/>
                </a:solidFill>
                <a:latin typeface="Calibri"/>
              </a:rPr>
              <a:t>Asesmen Kebutuhan – </a:t>
            </a:r>
            <a:br>
              <a:rPr lang="en-GB" sz="3000" i="0">
                <a:solidFill>
                  <a:prstClr val="black"/>
                </a:solidFill>
                <a:latin typeface="Calibri"/>
              </a:rPr>
            </a:br>
            <a:r>
              <a:rPr lang="en-GB" sz="3000" i="0">
                <a:solidFill>
                  <a:prstClr val="black"/>
                </a:solidFill>
                <a:latin typeface="Calibri"/>
              </a:rPr>
              <a:t>Analisa Gender &amp; Keberagaman</a:t>
            </a:r>
            <a:endParaRPr lang="en-GB" dirty="0"/>
          </a:p>
        </p:txBody>
      </p:sp>
      <p:sp>
        <p:nvSpPr>
          <p:cNvPr id="3" name="Content Placeholder 2"/>
          <p:cNvSpPr>
            <a:spLocks noGrp="1"/>
          </p:cNvSpPr>
          <p:nvPr>
            <p:ph idx="1"/>
          </p:nvPr>
        </p:nvSpPr>
        <p:spPr>
          <a:xfrm>
            <a:off x="395536" y="2234282"/>
            <a:ext cx="8424936" cy="4191000"/>
          </a:xfrm>
        </p:spPr>
        <p:txBody>
          <a:bodyPr/>
          <a:lstStyle/>
          <a:p>
            <a:pPr marL="0" indent="0">
              <a:buNone/>
            </a:pPr>
            <a:r>
              <a:rPr lang="en-GB" sz="2600" b="1">
                <a:latin typeface="+mn-lt"/>
              </a:rPr>
              <a:t>Harga yang harus dibayar Karena tidak memasukkan Analisa Gender dan Keberagaman</a:t>
            </a:r>
            <a:endParaRPr lang="en-GB" sz="2600" b="1" dirty="0">
              <a:latin typeface="+mn-lt"/>
            </a:endParaRPr>
          </a:p>
          <a:p>
            <a:endParaRPr lang="en-GB" sz="800" dirty="0">
              <a:latin typeface="+mn-lt"/>
            </a:endParaRPr>
          </a:p>
          <a:p>
            <a:r>
              <a:rPr lang="en-GB" sz="2600">
                <a:latin typeface="+mn-lt"/>
              </a:rPr>
              <a:t>Membatasi keefektifan operasi kemanusiaan</a:t>
            </a:r>
          </a:p>
          <a:p>
            <a:r>
              <a:rPr lang="en-GB" sz="2600">
                <a:latin typeface="+mn-lt"/>
              </a:rPr>
              <a:t>Operasi kemanusiaan tidak menjangkau yang paling rentan/menderita </a:t>
            </a:r>
            <a:endParaRPr lang="en-GB" sz="2600" dirty="0">
              <a:latin typeface="+mn-lt"/>
            </a:endParaRPr>
          </a:p>
          <a:p>
            <a:r>
              <a:rPr lang="en-GB" sz="2600">
                <a:latin typeface="+mn-lt"/>
              </a:rPr>
              <a:t>Potensi memperparah ketidaksetaraan pra-bencana</a:t>
            </a:r>
            <a:endParaRPr lang="en-GB" sz="2600" dirty="0">
              <a:latin typeface="+mn-lt"/>
            </a:endParaRPr>
          </a:p>
          <a:p>
            <a:r>
              <a:rPr lang="en-GB" sz="2600">
                <a:latin typeface="+mn-lt"/>
              </a:rPr>
              <a:t>Gagal memenuhi syarat donor</a:t>
            </a:r>
            <a:endParaRPr lang="en-GB" sz="2600" dirty="0">
              <a:latin typeface="+mn-lt"/>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482133"/>
            <a:ext cx="2139951"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2965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136904" cy="960438"/>
          </a:xfrm>
        </p:spPr>
        <p:txBody>
          <a:bodyPr/>
          <a:lstStyle/>
          <a:p>
            <a:r>
              <a:rPr lang="en-GB" sz="3200" i="0">
                <a:latin typeface="+mj-lt"/>
              </a:rPr>
              <a:t>Akses Setara: Pertimbangkan Anggota Tim Kita</a:t>
            </a:r>
            <a:endParaRPr lang="en-GB" sz="3200" i="0" dirty="0">
              <a:latin typeface="+mj-lt"/>
            </a:endParaRPr>
          </a:p>
        </p:txBody>
      </p:sp>
      <p:sp>
        <p:nvSpPr>
          <p:cNvPr id="3" name="Content Placeholder 2"/>
          <p:cNvSpPr>
            <a:spLocks noGrp="1"/>
          </p:cNvSpPr>
          <p:nvPr>
            <p:ph idx="1"/>
          </p:nvPr>
        </p:nvSpPr>
        <p:spPr>
          <a:xfrm>
            <a:off x="539552" y="2501776"/>
            <a:ext cx="8291264" cy="4334520"/>
          </a:xfrm>
        </p:spPr>
        <p:txBody>
          <a:bodyPr/>
          <a:lstStyle/>
          <a:p>
            <a:r>
              <a:rPr lang="en-GB" sz="2400">
                <a:latin typeface="+mj-lt"/>
              </a:rPr>
              <a:t>Pertimbangan komposisi tim asesmen penting. Dengan tidak memfasilitasi Masyarakat jujur menyampaikan kebutuhannya, meningkatkan risiko. </a:t>
            </a:r>
          </a:p>
          <a:p>
            <a:r>
              <a:rPr lang="en-GB" sz="2400">
                <a:latin typeface="+mj-lt"/>
              </a:rPr>
              <a:t>Perlu cara praktis dalam kedaruratan untuk mentransformasi anggota tim agar memenuhi kebutuhan – tindakan sederhana contoh pakai ban lengan, menggunakan kearifan lokal, memaksimalkan kapasitas yang telah ada di komunitas. </a:t>
            </a:r>
            <a:endParaRPr lang="en-GB" sz="2400" dirty="0">
              <a:latin typeface="+mj-lt"/>
            </a:endParaRPr>
          </a:p>
          <a:p>
            <a:endParaRPr lang="en-GB" sz="2400" b="1" dirty="0">
              <a:solidFill>
                <a:srgbClr val="FF0000"/>
              </a:solidFill>
              <a:latin typeface="+mj-lt"/>
            </a:endParaRPr>
          </a:p>
        </p:txBody>
      </p:sp>
    </p:spTree>
    <p:extLst>
      <p:ext uri="{BB962C8B-B14F-4D97-AF65-F5344CB8AC3E}">
        <p14:creationId xmlns:p14="http://schemas.microsoft.com/office/powerpoint/2010/main" val="3704792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0">
                <a:solidFill>
                  <a:srgbClr val="FF0000"/>
                </a:solidFill>
              </a:rPr>
              <a:t>TUJUAN (LOKAKARYA)</a:t>
            </a:r>
            <a:endParaRPr lang="en-US" i="0">
              <a:solidFill>
                <a:srgbClr val="FF0000"/>
              </a:solidFill>
            </a:endParaRPr>
          </a:p>
        </p:txBody>
      </p:sp>
      <p:sp>
        <p:nvSpPr>
          <p:cNvPr id="3" name="Content Placeholder 2"/>
          <p:cNvSpPr>
            <a:spLocks noGrp="1"/>
          </p:cNvSpPr>
          <p:nvPr>
            <p:ph idx="1"/>
          </p:nvPr>
        </p:nvSpPr>
        <p:spPr>
          <a:xfrm>
            <a:off x="395536" y="2234282"/>
            <a:ext cx="8291264" cy="4435078"/>
          </a:xfrm>
        </p:spPr>
        <p:txBody>
          <a:bodyPr/>
          <a:lstStyle/>
          <a:p>
            <a:pPr marL="457200" indent="-457200">
              <a:buFont typeface="+mj-lt"/>
              <a:buAutoNum type="arabicPeriod"/>
            </a:pPr>
            <a:r>
              <a:rPr lang="da-DK" sz="2400" b="1"/>
              <a:t>Melakukan sensitisasi perihal konsep Gender dan Keberagaman sesuai dengan kebijakan IFRC,</a:t>
            </a:r>
            <a:r>
              <a:rPr lang="en-US" sz="2400" b="1"/>
              <a:t>kepada para perwakilan Gender dan Keberagaman regional PMI</a:t>
            </a:r>
          </a:p>
          <a:p>
            <a:pPr marL="457200" indent="-457200">
              <a:buFont typeface="+mj-lt"/>
              <a:buAutoNum type="arabicPeriod"/>
            </a:pPr>
            <a:r>
              <a:rPr lang="en-US" sz="1800"/>
              <a:t>Melakukan peninjauan kembali kapasitas PMI terkait Gender dan Keberagaman yang sudah dimiliki</a:t>
            </a:r>
          </a:p>
          <a:p>
            <a:pPr marL="457200" indent="-457200">
              <a:buFont typeface="+mj-lt"/>
              <a:buAutoNum type="arabicPeriod"/>
            </a:pPr>
            <a:r>
              <a:rPr lang="nn-NO" sz="1800"/>
              <a:t>Mengidentifikasi Rencana Aksi untuk pengembangan kapasitas Gender dan Keberagaman.</a:t>
            </a:r>
          </a:p>
          <a:p>
            <a:pPr marL="457200" indent="-457200">
              <a:buFont typeface="+mj-lt"/>
              <a:buAutoNum type="arabicPeriod"/>
            </a:pPr>
            <a:r>
              <a:rPr lang="en-US" sz="1800"/>
              <a:t>Meninjau kembali dokumen “Strategi dan Pendekatan PMI Terkait Sensitivitas Gender dan Keberagaman dalam Penanggulangan Bencana” dengan mempertimbangkan masukan dari sesi peninjuan kapasitas PMI dalam Gender dan Keberagaman.</a:t>
            </a:r>
          </a:p>
        </p:txBody>
      </p:sp>
    </p:spTree>
    <p:extLst>
      <p:ext uri="{BB962C8B-B14F-4D97-AF65-F5344CB8AC3E}">
        <p14:creationId xmlns:p14="http://schemas.microsoft.com/office/powerpoint/2010/main" val="4024122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1520" y="3356992"/>
            <a:ext cx="8568952" cy="647591"/>
          </a:xfrm>
        </p:spPr>
        <p:txBody>
          <a:bodyPr/>
          <a:lstStyle/>
          <a:p>
            <a:pPr algn="ctr"/>
            <a:r>
              <a:rPr lang="en-GB" sz="8800">
                <a:solidFill>
                  <a:srgbClr val="FF0000"/>
                </a:solidFill>
                <a:latin typeface="Freestyle Script"/>
                <a:cs typeface="Arial"/>
              </a:rPr>
              <a:t>KEMANDIRIAN</a:t>
            </a:r>
            <a:br>
              <a:rPr lang="en-GB" sz="8800">
                <a:solidFill>
                  <a:srgbClr val="FF0000"/>
                </a:solidFill>
                <a:latin typeface="Freestyle Script"/>
                <a:cs typeface="Arial"/>
              </a:rPr>
            </a:br>
            <a:r>
              <a:rPr lang="en-GB" sz="8800" i="0">
                <a:latin typeface="Freestyle Script"/>
                <a:ea typeface="Calibri"/>
                <a:cs typeface="Arial"/>
              </a:rPr>
              <a:t>Move 3. Advokasi GDK</a:t>
            </a:r>
            <a:endParaRPr lang="en-GB" sz="8800" dirty="0"/>
          </a:p>
        </p:txBody>
      </p:sp>
    </p:spTree>
    <p:extLst>
      <p:ext uri="{BB962C8B-B14F-4D97-AF65-F5344CB8AC3E}">
        <p14:creationId xmlns:p14="http://schemas.microsoft.com/office/powerpoint/2010/main" val="1333478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Pendekatan IFRC</a:t>
            </a:r>
            <a:endParaRPr lang="en-US" dirty="0"/>
          </a:p>
        </p:txBody>
      </p:sp>
      <p:sp>
        <p:nvSpPr>
          <p:cNvPr id="3" name="Content Placeholder 2"/>
          <p:cNvSpPr>
            <a:spLocks noGrp="1"/>
          </p:cNvSpPr>
          <p:nvPr>
            <p:ph idx="1"/>
          </p:nvPr>
        </p:nvSpPr>
        <p:spPr>
          <a:xfrm>
            <a:off x="323528" y="2204864"/>
            <a:ext cx="8534400" cy="4114800"/>
          </a:xfrm>
        </p:spPr>
        <p:txBody>
          <a:bodyPr/>
          <a:lstStyle/>
          <a:p>
            <a:pPr algn="just"/>
            <a:r>
              <a:rPr lang="en-US" sz="2400"/>
              <a:t>GDK bukan kerja terpisah atau komponen baru</a:t>
            </a:r>
            <a:endParaRPr lang="en-US" sz="2400" dirty="0"/>
          </a:p>
          <a:p>
            <a:pPr algn="just"/>
            <a:endParaRPr lang="en-US" sz="2400" dirty="0"/>
          </a:p>
          <a:p>
            <a:pPr algn="just"/>
            <a:r>
              <a:rPr lang="en-US" sz="2400"/>
              <a:t>Mengakar pada mandate </a:t>
            </a:r>
            <a:r>
              <a:rPr lang="en-US" sz="2400" b="1">
                <a:solidFill>
                  <a:srgbClr val="FF0000"/>
                </a:solidFill>
              </a:rPr>
              <a:t>mencegah dan mengentaskan penderitaan manusia tanpa mendiskriminasi</a:t>
            </a:r>
            <a:r>
              <a:rPr lang="en-US" sz="2400"/>
              <a:t> dan untuk melindungi martabat manusia. </a:t>
            </a:r>
            <a:endParaRPr lang="en-US" sz="2400" dirty="0"/>
          </a:p>
          <a:p>
            <a:pPr algn="just"/>
            <a:endParaRPr lang="en-US" sz="2400" dirty="0"/>
          </a:p>
          <a:p>
            <a:pPr algn="just"/>
            <a:r>
              <a:rPr lang="en-US" sz="2400"/>
              <a:t>RCRC mengakui </a:t>
            </a:r>
            <a:r>
              <a:rPr lang="en-US" sz="2400" b="1">
                <a:solidFill>
                  <a:srgbClr val="FF0000"/>
                </a:solidFill>
              </a:rPr>
              <a:t>bahwa laki-laki dan perempuan mempunyai kapasitas, kekuatan, kebutuhan dan kerentanan</a:t>
            </a:r>
            <a:r>
              <a:rPr lang="en-US" sz="2400"/>
              <a:t> masing-masing yang dapat berdampak pada resiliensi mereka terhadap bendana. </a:t>
            </a:r>
            <a:endParaRPr lang="en-US" sz="2400" dirty="0"/>
          </a:p>
          <a:p>
            <a:pPr algn="just"/>
            <a:endParaRPr lang="en-US" sz="2400" dirty="0"/>
          </a:p>
          <a:p>
            <a:pPr algn="just"/>
            <a:endParaRPr lang="en-US" dirty="0"/>
          </a:p>
        </p:txBody>
      </p:sp>
    </p:spTree>
    <p:extLst>
      <p:ext uri="{BB962C8B-B14F-4D97-AF65-F5344CB8AC3E}">
        <p14:creationId xmlns:p14="http://schemas.microsoft.com/office/powerpoint/2010/main" val="3691868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a:t>Kebijakan dan Alat </a:t>
            </a:r>
            <a:endParaRPr lang="en-GB" sz="3200" i="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83699">
            <a:off x="3587500" y="2300529"/>
            <a:ext cx="2227817" cy="3158115"/>
          </a:xfrm>
          <a:prstGeom prst="rect">
            <a:avLst/>
          </a:prstGeom>
          <a:ln>
            <a:solidFill>
              <a:schemeClr val="tx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23368">
            <a:off x="485102" y="2728878"/>
            <a:ext cx="2157660" cy="2973290"/>
          </a:xfrm>
          <a:prstGeom prst="rect">
            <a:avLst/>
          </a:prstGeom>
          <a:ln>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28749">
            <a:off x="1900005" y="2823056"/>
            <a:ext cx="2096695" cy="2964093"/>
          </a:xfrm>
          <a:prstGeom prst="rect">
            <a:avLst/>
          </a:prstGeom>
          <a:ln>
            <a:solidFill>
              <a:schemeClr val="tx1"/>
            </a:solid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2204863"/>
            <a:ext cx="2195513"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75178">
            <a:off x="4859181" y="3458412"/>
            <a:ext cx="2234434" cy="2867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60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Film Seven Moves</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20006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3356992"/>
            <a:ext cx="8496944" cy="647591"/>
          </a:xfrm>
        </p:spPr>
        <p:txBody>
          <a:bodyPr/>
          <a:lstStyle/>
          <a:p>
            <a:pPr algn="ctr"/>
            <a:r>
              <a:rPr lang="en-GB" sz="8800">
                <a:solidFill>
                  <a:srgbClr val="FF0000"/>
                </a:solidFill>
                <a:latin typeface="Freestyle Script"/>
                <a:cs typeface="Arial"/>
              </a:rPr>
              <a:t>KESATUAN</a:t>
            </a:r>
            <a:br>
              <a:rPr lang="en-GB" sz="8800">
                <a:solidFill>
                  <a:srgbClr val="FF0000"/>
                </a:solidFill>
                <a:latin typeface="Freestyle Script"/>
                <a:cs typeface="Arial"/>
              </a:rPr>
            </a:br>
            <a:r>
              <a:rPr lang="en-GB" sz="8800" i="0">
                <a:latin typeface="Freestyle Script"/>
                <a:ea typeface="Calibri"/>
                <a:cs typeface="Arial"/>
              </a:rPr>
              <a:t>Move 4. Integrasi GDK dan GBV dalam Program</a:t>
            </a:r>
            <a:endParaRPr lang="en-GB" sz="8800" dirty="0"/>
          </a:p>
        </p:txBody>
      </p:sp>
    </p:spTree>
    <p:extLst>
      <p:ext uri="{BB962C8B-B14F-4D97-AF65-F5344CB8AC3E}">
        <p14:creationId xmlns:p14="http://schemas.microsoft.com/office/powerpoint/2010/main" val="2010585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a:latin typeface="+mn-lt"/>
              </a:rPr>
              <a:t>Prioritasi</a:t>
            </a:r>
            <a:endParaRPr lang="en-GB" sz="3200" i="0" dirty="0">
              <a:latin typeface="+mn-lt"/>
            </a:endParaRPr>
          </a:p>
        </p:txBody>
      </p:sp>
      <p:sp>
        <p:nvSpPr>
          <p:cNvPr id="3" name="Content Placeholder 2"/>
          <p:cNvSpPr>
            <a:spLocks noGrp="1"/>
          </p:cNvSpPr>
          <p:nvPr>
            <p:ph idx="1"/>
          </p:nvPr>
        </p:nvSpPr>
        <p:spPr>
          <a:xfrm>
            <a:off x="395536" y="2234282"/>
            <a:ext cx="8291264" cy="4191000"/>
          </a:xfrm>
        </p:spPr>
        <p:txBody>
          <a:bodyPr/>
          <a:lstStyle/>
          <a:p>
            <a:r>
              <a:rPr lang="sv-SE" sz="2600">
                <a:latin typeface="+mj-lt"/>
              </a:rPr>
              <a:t>Karena dana terbatas, tidak selalu mungkin mencapai semua orang.</a:t>
            </a:r>
          </a:p>
          <a:p>
            <a:r>
              <a:rPr lang="sv-SE" sz="2600">
                <a:latin typeface="+mj-lt"/>
              </a:rPr>
              <a:t>Perlu menargetkan dan memprioritaskan paling rentan.</a:t>
            </a:r>
          </a:p>
          <a:p>
            <a:r>
              <a:rPr lang="sv-SE" sz="2600">
                <a:latin typeface="+mj-lt"/>
              </a:rPr>
              <a:t>Mengembangkan seleksi dan kriteria prioritasi penerima manfaat </a:t>
            </a:r>
            <a:r>
              <a:rPr lang="sv-SE" sz="2600" b="1">
                <a:latin typeface="+mj-lt"/>
              </a:rPr>
              <a:t>dalam konsultasi dengan masyarakat yang terkena dampak.</a:t>
            </a:r>
          </a:p>
          <a:p>
            <a:r>
              <a:rPr lang="sv-SE" sz="2600" b="1">
                <a:latin typeface="+mj-lt"/>
              </a:rPr>
              <a:t>Memastikan transparansi dan komunikasi - keselamatan dan keamanan staf</a:t>
            </a:r>
          </a:p>
          <a:p>
            <a:endParaRPr lang="en-GB" sz="2600" b="1" dirty="0">
              <a:latin typeface="+mj-lt"/>
            </a:endParaRPr>
          </a:p>
        </p:txBody>
      </p:sp>
    </p:spTree>
    <p:extLst>
      <p:ext uri="{BB962C8B-B14F-4D97-AF65-F5344CB8AC3E}">
        <p14:creationId xmlns:p14="http://schemas.microsoft.com/office/powerpoint/2010/main" val="897407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i="0"/>
              <a:t>Registrasi Penerima Manfaat</a:t>
            </a:r>
            <a:endParaRPr lang="en-GB" i="0" dirty="0"/>
          </a:p>
        </p:txBody>
      </p:sp>
      <p:sp>
        <p:nvSpPr>
          <p:cNvPr id="3" name="Content Placeholder 2"/>
          <p:cNvSpPr>
            <a:spLocks noGrp="1"/>
          </p:cNvSpPr>
          <p:nvPr>
            <p:ph idx="1"/>
          </p:nvPr>
        </p:nvSpPr>
        <p:spPr>
          <a:xfrm>
            <a:off x="395536" y="2051720"/>
            <a:ext cx="8424936" cy="4191000"/>
          </a:xfrm>
        </p:spPr>
        <p:txBody>
          <a:bodyPr/>
          <a:lstStyle/>
          <a:p>
            <a:pPr marL="0" indent="0">
              <a:buNone/>
            </a:pPr>
            <a:endParaRPr lang="en-GB" sz="2600">
              <a:latin typeface="+mn-lt"/>
            </a:endParaRPr>
          </a:p>
          <a:p>
            <a:r>
              <a:rPr lang="en-GB" sz="2600">
                <a:latin typeface="+mn-lt"/>
              </a:rPr>
              <a:t>Dasar untuk </a:t>
            </a:r>
            <a:r>
              <a:rPr lang="en-GB" sz="2600" u="sng">
                <a:latin typeface="+mn-lt"/>
              </a:rPr>
              <a:t>Perencanaan</a:t>
            </a:r>
            <a:r>
              <a:rPr lang="en-GB" sz="2600">
                <a:latin typeface="+mn-lt"/>
              </a:rPr>
              <a:t> program</a:t>
            </a:r>
          </a:p>
          <a:p>
            <a:r>
              <a:rPr lang="en-GB" sz="2600">
                <a:latin typeface="+mn-lt"/>
              </a:rPr>
              <a:t>Jika Anda tidak dihitung, maka kebutuhan Anda tidak terhitung</a:t>
            </a:r>
          </a:p>
          <a:p>
            <a:r>
              <a:rPr lang="en-GB" sz="2600" u="sng">
                <a:latin typeface="+mn-lt"/>
              </a:rPr>
              <a:t>Kebutuhan pendampingan</a:t>
            </a:r>
            <a:r>
              <a:rPr lang="en-GB" sz="2600">
                <a:latin typeface="+mn-lt"/>
              </a:rPr>
              <a:t> dan perlindungan penduduk</a:t>
            </a:r>
          </a:p>
          <a:p>
            <a:r>
              <a:rPr lang="en-GB" sz="2600">
                <a:latin typeface="+mn-lt"/>
              </a:rPr>
              <a:t>pendaftaran perorangan - terutama </a:t>
            </a:r>
            <a:r>
              <a:rPr lang="en-GB" sz="2600" u="sng">
                <a:latin typeface="+mn-lt"/>
              </a:rPr>
              <a:t>kebutuhan perlindungan</a:t>
            </a:r>
          </a:p>
          <a:p>
            <a:r>
              <a:rPr lang="en-GB" sz="2600">
                <a:latin typeface="+mn-lt"/>
              </a:rPr>
              <a:t>Jika pendaftaran perorangan tidak dimungkinkan, pastikan pendaftaran (penyandang) kebutuhan khusus.</a:t>
            </a:r>
          </a:p>
          <a:p>
            <a:pPr marL="0" indent="0">
              <a:buNone/>
            </a:pPr>
            <a:endParaRPr lang="en-GB" sz="2600" dirty="0">
              <a:latin typeface="+mn-lt"/>
            </a:endParaRPr>
          </a:p>
        </p:txBody>
      </p:sp>
    </p:spTree>
    <p:extLst>
      <p:ext uri="{BB962C8B-B14F-4D97-AF65-F5344CB8AC3E}">
        <p14:creationId xmlns:p14="http://schemas.microsoft.com/office/powerpoint/2010/main" val="3680477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a:latin typeface="+mn-lt"/>
              </a:rPr>
              <a:t>Latihan, Menelusuri MAPS</a:t>
            </a:r>
            <a:endParaRPr lang="en-GB" sz="3200" i="0" dirty="0">
              <a:latin typeface="+mn-lt"/>
            </a:endParaRPr>
          </a:p>
        </p:txBody>
      </p:sp>
      <p:sp>
        <p:nvSpPr>
          <p:cNvPr id="3" name="Content Placeholder 2"/>
          <p:cNvSpPr>
            <a:spLocks noGrp="1"/>
          </p:cNvSpPr>
          <p:nvPr>
            <p:ph idx="1"/>
          </p:nvPr>
        </p:nvSpPr>
        <p:spPr>
          <a:xfrm>
            <a:off x="2267744" y="2132856"/>
            <a:ext cx="6624736" cy="4292426"/>
          </a:xfrm>
        </p:spPr>
        <p:txBody>
          <a:bodyPr/>
          <a:lstStyle/>
          <a:p>
            <a:pPr marL="0" indent="0">
              <a:buNone/>
            </a:pPr>
            <a:r>
              <a:rPr lang="en-GB" sz="2600" i="1">
                <a:latin typeface="+mj-lt"/>
              </a:rPr>
              <a:t>Komitmen Standar Minimum Gender dan Keberagaman dalam Program Kedaruratan</a:t>
            </a:r>
            <a:endParaRPr lang="en-GB" sz="2600" i="1" dirty="0">
              <a:latin typeface="+mj-lt"/>
            </a:endParaRPr>
          </a:p>
          <a:p>
            <a:pPr lvl="0"/>
            <a:r>
              <a:rPr lang="en-GB" sz="2600" b="1">
                <a:latin typeface="+mj-lt"/>
              </a:rPr>
              <a:t>Tujuh Sektor</a:t>
            </a:r>
            <a:r>
              <a:rPr lang="en-GB" sz="2600">
                <a:latin typeface="+mj-lt"/>
              </a:rPr>
              <a:t>– kesehatan, makanan, </a:t>
            </a:r>
            <a:r>
              <a:rPr lang="en-GB" sz="2600" dirty="0">
                <a:latin typeface="+mj-lt"/>
              </a:rPr>
              <a:t>WASH, shelter (and settlements), livelihoods, NFIs</a:t>
            </a:r>
          </a:p>
          <a:p>
            <a:pPr lvl="0"/>
            <a:r>
              <a:rPr lang="en-GB" sz="2600" b="1" dirty="0">
                <a:solidFill>
                  <a:prstClr val="black"/>
                </a:solidFill>
                <a:latin typeface="+mj-lt"/>
              </a:rPr>
              <a:t>Four Commitments </a:t>
            </a:r>
            <a:r>
              <a:rPr lang="en-GB" sz="2600" dirty="0">
                <a:solidFill>
                  <a:prstClr val="black"/>
                </a:solidFill>
                <a:latin typeface="+mj-lt"/>
              </a:rPr>
              <a:t>(with corresponding standards</a:t>
            </a:r>
            <a:r>
              <a:rPr lang="en-GB" sz="2800" dirty="0">
                <a:solidFill>
                  <a:prstClr val="black"/>
                </a:solidFill>
                <a:latin typeface="Calibri"/>
              </a:rPr>
              <a:t>)</a:t>
            </a:r>
            <a:endParaRPr lang="en-GB" sz="2600" dirty="0">
              <a:latin typeface="+mj-lt"/>
            </a:endParaRPr>
          </a:p>
          <a:p>
            <a:r>
              <a:rPr lang="en-GB" sz="2600" b="1" dirty="0">
                <a:latin typeface="+mj-lt"/>
              </a:rPr>
              <a:t>D</a:t>
            </a:r>
            <a:r>
              <a:rPr lang="en-GB" sz="2600" dirty="0">
                <a:latin typeface="+mj-lt"/>
              </a:rPr>
              <a:t> </a:t>
            </a:r>
            <a:r>
              <a:rPr lang="en-GB" sz="2600">
                <a:latin typeface="+mj-lt"/>
              </a:rPr>
              <a:t>– martabat (M)</a:t>
            </a:r>
            <a:endParaRPr lang="en-GB" sz="2600" dirty="0">
              <a:latin typeface="+mj-lt"/>
            </a:endParaRPr>
          </a:p>
          <a:p>
            <a:r>
              <a:rPr lang="en-GB" sz="2600" b="1" dirty="0">
                <a:latin typeface="+mj-lt"/>
              </a:rPr>
              <a:t>A</a:t>
            </a:r>
            <a:r>
              <a:rPr lang="en-GB" sz="2600" dirty="0">
                <a:latin typeface="+mj-lt"/>
              </a:rPr>
              <a:t> </a:t>
            </a:r>
            <a:r>
              <a:rPr lang="en-GB" sz="2600">
                <a:latin typeface="+mj-lt"/>
              </a:rPr>
              <a:t>– akses (A)</a:t>
            </a:r>
            <a:endParaRPr lang="en-GB" sz="2600" dirty="0">
              <a:latin typeface="+mj-lt"/>
            </a:endParaRPr>
          </a:p>
          <a:p>
            <a:r>
              <a:rPr lang="en-GB" sz="2600" b="1" dirty="0">
                <a:latin typeface="+mj-lt"/>
              </a:rPr>
              <a:t>P</a:t>
            </a:r>
            <a:r>
              <a:rPr lang="en-GB" sz="2600" dirty="0">
                <a:latin typeface="+mj-lt"/>
              </a:rPr>
              <a:t> </a:t>
            </a:r>
            <a:r>
              <a:rPr lang="en-GB" sz="2600">
                <a:latin typeface="+mj-lt"/>
              </a:rPr>
              <a:t>– partisipasi (P)</a:t>
            </a:r>
            <a:endParaRPr lang="en-GB" sz="2600" dirty="0">
              <a:latin typeface="+mj-lt"/>
            </a:endParaRPr>
          </a:p>
          <a:p>
            <a:r>
              <a:rPr lang="en-GB" sz="2600" b="1">
                <a:latin typeface="+mj-lt"/>
              </a:rPr>
              <a:t>S</a:t>
            </a:r>
            <a:r>
              <a:rPr lang="en-GB" sz="2600">
                <a:latin typeface="+mj-lt"/>
              </a:rPr>
              <a:t> – keselamatan (S)</a:t>
            </a:r>
            <a:endParaRPr lang="en-GB" sz="2600" dirty="0">
              <a:latin typeface="+mj-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48" y="2858075"/>
            <a:ext cx="1821784" cy="258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615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a:latin typeface="+mn-lt"/>
              </a:rPr>
              <a:t>Di dalam Pengurangan Risiko Bencana</a:t>
            </a:r>
            <a:endParaRPr lang="en-GB" sz="3200" i="0" dirty="0">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962400"/>
            <a:ext cx="5643001" cy="235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457" y="2294579"/>
            <a:ext cx="2534060" cy="1908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556" y="4423468"/>
            <a:ext cx="2148602" cy="1435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263" y="2780928"/>
            <a:ext cx="2581750"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8045" y="2294579"/>
            <a:ext cx="2527403" cy="1908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1549" y="3573016"/>
            <a:ext cx="1939540"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5719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a:latin typeface="+mn-lt"/>
              </a:rPr>
              <a:t>Tugas Kelompok</a:t>
            </a:r>
            <a:endParaRPr lang="en-GB" sz="3200" i="0" dirty="0">
              <a:latin typeface="+mn-lt"/>
            </a:endParaRPr>
          </a:p>
        </p:txBody>
      </p:sp>
      <p:sp>
        <p:nvSpPr>
          <p:cNvPr id="3" name="Content Placeholder 2"/>
          <p:cNvSpPr>
            <a:spLocks noGrp="1"/>
          </p:cNvSpPr>
          <p:nvPr>
            <p:ph idx="1"/>
          </p:nvPr>
        </p:nvSpPr>
        <p:spPr>
          <a:xfrm>
            <a:off x="385192" y="2000320"/>
            <a:ext cx="8291264" cy="4436442"/>
          </a:xfrm>
        </p:spPr>
        <p:txBody>
          <a:bodyPr/>
          <a:lstStyle/>
          <a:p>
            <a:r>
              <a:rPr lang="en-GB">
                <a:latin typeface="+mj-lt"/>
              </a:rPr>
              <a:t>Uraikan </a:t>
            </a:r>
            <a:r>
              <a:rPr lang="en-GB" b="1" u="sng">
                <a:solidFill>
                  <a:srgbClr val="FF0000"/>
                </a:solidFill>
                <a:latin typeface="+mj-lt"/>
              </a:rPr>
              <a:t>kebutuhan</a:t>
            </a:r>
            <a:r>
              <a:rPr lang="en-GB">
                <a:latin typeface="+mj-lt"/>
              </a:rPr>
              <a:t> berbeda/khusus komunitas </a:t>
            </a:r>
            <a:r>
              <a:rPr lang="en-GB">
                <a:solidFill>
                  <a:srgbClr val="FF0000"/>
                </a:solidFill>
                <a:latin typeface="+mj-lt"/>
              </a:rPr>
              <a:t> </a:t>
            </a:r>
            <a:r>
              <a:rPr lang="en-GB">
                <a:latin typeface="+mj-lt"/>
              </a:rPr>
              <a:t>– kesehatan, makanan, </a:t>
            </a:r>
            <a:r>
              <a:rPr lang="en-GB" dirty="0">
                <a:latin typeface="+mj-lt"/>
              </a:rPr>
              <a:t>WASH, </a:t>
            </a:r>
            <a:r>
              <a:rPr lang="en-GB">
                <a:latin typeface="+mj-lt"/>
              </a:rPr>
              <a:t>shelter (dan pengungsian), penghidupan, bantuan non-makanan.</a:t>
            </a:r>
            <a:endParaRPr lang="en-GB" dirty="0">
              <a:latin typeface="+mj-lt"/>
            </a:endParaRPr>
          </a:p>
          <a:p>
            <a:r>
              <a:rPr lang="en-GB">
                <a:latin typeface="+mj-lt"/>
              </a:rPr>
              <a:t>Uraikan potensi </a:t>
            </a:r>
            <a:r>
              <a:rPr lang="en-GB" b="1" u="sng">
                <a:solidFill>
                  <a:srgbClr val="FF0000"/>
                </a:solidFill>
                <a:latin typeface="+mj-lt"/>
              </a:rPr>
              <a:t>risiko terhadap perlindungan/kekhawatiran</a:t>
            </a:r>
            <a:r>
              <a:rPr lang="en-GB" b="1">
                <a:solidFill>
                  <a:srgbClr val="FF0000"/>
                </a:solidFill>
                <a:latin typeface="+mj-lt"/>
              </a:rPr>
              <a:t> </a:t>
            </a:r>
          </a:p>
          <a:p>
            <a:r>
              <a:rPr lang="en-GB">
                <a:latin typeface="+mj-lt"/>
              </a:rPr>
              <a:t>Uraikan </a:t>
            </a:r>
            <a:r>
              <a:rPr lang="en-GB" b="1" u="sng">
                <a:solidFill>
                  <a:srgbClr val="FF0000"/>
                </a:solidFill>
                <a:latin typeface="+mj-lt"/>
              </a:rPr>
              <a:t>kapasitas</a:t>
            </a:r>
            <a:r>
              <a:rPr lang="en-GB">
                <a:latin typeface="+mj-lt"/>
              </a:rPr>
              <a:t> komunitas</a:t>
            </a:r>
            <a:endParaRPr lang="en-GB" b="1" u="sng" dirty="0">
              <a:solidFill>
                <a:srgbClr val="FF0000"/>
              </a:solidFill>
              <a:latin typeface="+mj-lt"/>
            </a:endParaRPr>
          </a:p>
          <a:p>
            <a:r>
              <a:rPr lang="en-GB">
                <a:latin typeface="+mj-lt"/>
              </a:rPr>
              <a:t>Pertimbangkan hal </a:t>
            </a:r>
            <a:r>
              <a:rPr lang="en-GB" b="1" u="sng">
                <a:solidFill>
                  <a:srgbClr val="FF0000"/>
                </a:solidFill>
                <a:latin typeface="+mj-lt"/>
              </a:rPr>
              <a:t>rujukan atau kemitraan yang diperlukan </a:t>
            </a:r>
            <a:r>
              <a:rPr lang="en-GB">
                <a:latin typeface="+mj-lt"/>
              </a:rPr>
              <a:t>saat darurat</a:t>
            </a:r>
            <a:endParaRPr lang="en-GB" dirty="0">
              <a:latin typeface="+mj-lt"/>
            </a:endParaRPr>
          </a:p>
          <a:p>
            <a:r>
              <a:rPr lang="en-GB" b="1">
                <a:latin typeface="+mj-lt"/>
              </a:rPr>
              <a:t>Proses: </a:t>
            </a:r>
            <a:r>
              <a:rPr lang="en-GB">
                <a:latin typeface="+mj-lt"/>
              </a:rPr>
              <a:t>diskusi kelompok; rotasi dengan kelompok lain; kembali di komunitas Anda:</a:t>
            </a:r>
            <a:endParaRPr lang="en-GB" dirty="0">
              <a:latin typeface="+mj-lt"/>
            </a:endParaRPr>
          </a:p>
          <a:p>
            <a:r>
              <a:rPr lang="en-GB">
                <a:latin typeface="+mj-lt"/>
              </a:rPr>
              <a:t>Apakah setiap poin menjawab komitmen MAPS? </a:t>
            </a:r>
            <a:r>
              <a:rPr lang="en-GB" b="1" u="sng">
                <a:solidFill>
                  <a:srgbClr val="FF0000"/>
                </a:solidFill>
                <a:latin typeface="+mj-lt"/>
              </a:rPr>
              <a:t>Martabat, akses partisipasi dan selamat? </a:t>
            </a:r>
            <a:endParaRPr lang="en-GB" b="1" u="sng" dirty="0">
              <a:solidFill>
                <a:srgbClr val="FF0000"/>
              </a:solidFill>
              <a:latin typeface="+mj-lt"/>
            </a:endParaRPr>
          </a:p>
        </p:txBody>
      </p:sp>
    </p:spTree>
    <p:extLst>
      <p:ext uri="{BB962C8B-B14F-4D97-AF65-F5344CB8AC3E}">
        <p14:creationId xmlns:p14="http://schemas.microsoft.com/office/powerpoint/2010/main" val="66935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Pendekatan IFRC</a:t>
            </a:r>
            <a:endParaRPr lang="en-US" dirty="0"/>
          </a:p>
        </p:txBody>
      </p:sp>
      <p:sp>
        <p:nvSpPr>
          <p:cNvPr id="3" name="Content Placeholder 2"/>
          <p:cNvSpPr>
            <a:spLocks noGrp="1"/>
          </p:cNvSpPr>
          <p:nvPr>
            <p:ph idx="1"/>
          </p:nvPr>
        </p:nvSpPr>
        <p:spPr>
          <a:xfrm>
            <a:off x="323528" y="2204864"/>
            <a:ext cx="8534400" cy="4114800"/>
          </a:xfrm>
        </p:spPr>
        <p:txBody>
          <a:bodyPr/>
          <a:lstStyle/>
          <a:p>
            <a:pPr algn="just"/>
            <a:r>
              <a:rPr lang="en-US" sz="2400"/>
              <a:t>GDK bukan kerja terpisah atau komponen baru</a:t>
            </a:r>
            <a:endParaRPr lang="en-US" sz="2400" dirty="0"/>
          </a:p>
          <a:p>
            <a:pPr algn="just"/>
            <a:endParaRPr lang="en-US" sz="2400" dirty="0"/>
          </a:p>
          <a:p>
            <a:pPr algn="just"/>
            <a:r>
              <a:rPr lang="en-US" sz="2400"/>
              <a:t>Mengakar pada mandate </a:t>
            </a:r>
            <a:r>
              <a:rPr lang="en-US" sz="2400" b="1">
                <a:solidFill>
                  <a:srgbClr val="FF0000"/>
                </a:solidFill>
              </a:rPr>
              <a:t>mencegah dan mengentaskan penderitaan manusia tanpa mendiskriminasi</a:t>
            </a:r>
            <a:r>
              <a:rPr lang="en-US" sz="2400"/>
              <a:t> dan untuk melindungi martabat manusia. </a:t>
            </a:r>
            <a:endParaRPr lang="en-US" sz="2400" dirty="0"/>
          </a:p>
          <a:p>
            <a:pPr algn="just"/>
            <a:endParaRPr lang="en-US" sz="2400" dirty="0"/>
          </a:p>
          <a:p>
            <a:pPr algn="just"/>
            <a:r>
              <a:rPr lang="en-US" sz="2400"/>
              <a:t>RCRC mengakui </a:t>
            </a:r>
            <a:r>
              <a:rPr lang="en-US" sz="2400" b="1">
                <a:solidFill>
                  <a:srgbClr val="FF0000"/>
                </a:solidFill>
              </a:rPr>
              <a:t>bahwa laki-laki dan perempuan mempunyai kapasitas, kekuatan, kebutuhan dan kerentanan</a:t>
            </a:r>
            <a:r>
              <a:rPr lang="en-US" sz="2400"/>
              <a:t> masing-masing yang dapat berdampak pada resiliensi mereka terhadap bendana. </a:t>
            </a:r>
            <a:endParaRPr lang="en-US" sz="2400" dirty="0"/>
          </a:p>
          <a:p>
            <a:pPr algn="just"/>
            <a:endParaRPr lang="en-US" sz="2400" dirty="0"/>
          </a:p>
          <a:p>
            <a:pPr algn="just"/>
            <a:endParaRPr lang="en-US" dirty="0"/>
          </a:p>
        </p:txBody>
      </p:sp>
    </p:spTree>
    <p:extLst>
      <p:ext uri="{BB962C8B-B14F-4D97-AF65-F5344CB8AC3E}">
        <p14:creationId xmlns:p14="http://schemas.microsoft.com/office/powerpoint/2010/main" val="846486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3528" y="3356992"/>
            <a:ext cx="8496944" cy="647591"/>
          </a:xfrm>
        </p:spPr>
        <p:txBody>
          <a:bodyPr/>
          <a:lstStyle/>
          <a:p>
            <a:pPr algn="ctr"/>
            <a:r>
              <a:rPr lang="en-GB" sz="8800">
                <a:solidFill>
                  <a:srgbClr val="FF0000"/>
                </a:solidFill>
                <a:latin typeface="Freestyle Script"/>
                <a:cs typeface="Arial"/>
              </a:rPr>
              <a:t>KENETRALAN</a:t>
            </a:r>
            <a:br>
              <a:rPr lang="en-GB" sz="8800">
                <a:solidFill>
                  <a:srgbClr val="FF0000"/>
                </a:solidFill>
                <a:latin typeface="Freestyle Script"/>
                <a:cs typeface="Arial"/>
              </a:rPr>
            </a:br>
            <a:r>
              <a:rPr lang="en-GB" sz="8800" i="0">
                <a:latin typeface="Freestyle Script"/>
                <a:ea typeface="Calibri"/>
                <a:cs typeface="Arial"/>
              </a:rPr>
              <a:t>Move 5. Kerangka Praktis Integrasi GDK dan GBV dalam Operasi</a:t>
            </a:r>
            <a:endParaRPr lang="en-GB" sz="8800" i="0" dirty="0"/>
          </a:p>
        </p:txBody>
      </p:sp>
    </p:spTree>
    <p:extLst>
      <p:ext uri="{BB962C8B-B14F-4D97-AF65-F5344CB8AC3E}">
        <p14:creationId xmlns:p14="http://schemas.microsoft.com/office/powerpoint/2010/main" val="541632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a:latin typeface="+mj-lt"/>
              </a:rPr>
              <a:t>Latihan</a:t>
            </a:r>
            <a:r>
              <a:rPr lang="en-GB"/>
              <a:t> </a:t>
            </a:r>
            <a:endParaRPr lang="en-GB" dirty="0"/>
          </a:p>
        </p:txBody>
      </p:sp>
      <p:sp>
        <p:nvSpPr>
          <p:cNvPr id="3" name="Content Placeholder 2"/>
          <p:cNvSpPr>
            <a:spLocks noGrp="1"/>
          </p:cNvSpPr>
          <p:nvPr>
            <p:ph idx="1"/>
          </p:nvPr>
        </p:nvSpPr>
        <p:spPr>
          <a:xfrm>
            <a:off x="251520" y="2060848"/>
            <a:ext cx="6408712" cy="4464496"/>
          </a:xfrm>
        </p:spPr>
        <p:txBody>
          <a:bodyPr/>
          <a:lstStyle/>
          <a:p>
            <a:r>
              <a:rPr lang="en-GB" sz="2400">
                <a:latin typeface="+mj-lt"/>
              </a:rPr>
              <a:t>Susun EPoA sektoral</a:t>
            </a:r>
            <a:endParaRPr lang="en-GB" sz="2400" dirty="0">
              <a:latin typeface="+mj-lt"/>
            </a:endParaRPr>
          </a:p>
          <a:p>
            <a:r>
              <a:rPr lang="en-GB" sz="2400">
                <a:latin typeface="+mj-lt"/>
              </a:rPr>
              <a:t>Setiap meja satu sektor - kesehatan, makanan, </a:t>
            </a:r>
            <a:r>
              <a:rPr lang="en-GB" sz="2400" dirty="0">
                <a:latin typeface="+mj-lt"/>
              </a:rPr>
              <a:t>WASH, </a:t>
            </a:r>
            <a:r>
              <a:rPr lang="en-GB" sz="2400">
                <a:latin typeface="+mj-lt"/>
              </a:rPr>
              <a:t>shelter (dan pengungsian), penghidupan, bantuan non-makanan</a:t>
            </a:r>
            <a:endParaRPr lang="en-GB" sz="2400" dirty="0">
              <a:latin typeface="+mj-lt"/>
            </a:endParaRPr>
          </a:p>
          <a:p>
            <a:pPr marL="0" indent="0">
              <a:buNone/>
            </a:pPr>
            <a:r>
              <a:rPr lang="en-GB" sz="2400" b="1">
                <a:latin typeface="+mj-lt"/>
              </a:rPr>
              <a:t>Tugas</a:t>
            </a:r>
            <a:endParaRPr lang="en-GB" sz="2400" b="1" dirty="0">
              <a:latin typeface="+mj-lt"/>
            </a:endParaRPr>
          </a:p>
          <a:p>
            <a:r>
              <a:rPr lang="en-GB" sz="2400">
                <a:latin typeface="+mj-lt"/>
              </a:rPr>
              <a:t>Konfirmasikan kebutuhan berdasarkan asesmen</a:t>
            </a:r>
            <a:endParaRPr lang="en-GB" sz="2400" dirty="0">
              <a:latin typeface="+mj-lt"/>
            </a:endParaRPr>
          </a:p>
          <a:p>
            <a:r>
              <a:rPr lang="en-GB" sz="2400">
                <a:latin typeface="+mj-lt"/>
              </a:rPr>
              <a:t>Siapa target populasi?</a:t>
            </a:r>
            <a:endParaRPr lang="en-GB" sz="2400" dirty="0">
              <a:latin typeface="+mj-lt"/>
            </a:endParaRPr>
          </a:p>
          <a:p>
            <a:r>
              <a:rPr lang="en-GB" sz="2400">
                <a:latin typeface="+mj-lt"/>
              </a:rPr>
              <a:t>Review outcome dan output EPoA. Patikan sensitif GDK tambahkan kegiatan yang diperlukan agar dapat menjawab aspek GDK</a:t>
            </a:r>
            <a:endParaRPr lang="en-GB" sz="2400" dirty="0">
              <a:latin typeface="+mj-lt"/>
            </a:endParaRPr>
          </a:p>
          <a:p>
            <a:endParaRPr lang="en-GB"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270007"/>
            <a:ext cx="2245749" cy="3186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593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9512" y="3356992"/>
            <a:ext cx="8640960" cy="647591"/>
          </a:xfrm>
        </p:spPr>
        <p:txBody>
          <a:bodyPr/>
          <a:lstStyle/>
          <a:p>
            <a:pPr algn="ctr"/>
            <a:r>
              <a:rPr lang="en-GB" sz="8800">
                <a:solidFill>
                  <a:srgbClr val="FF0000"/>
                </a:solidFill>
                <a:latin typeface="Freestyle Script"/>
                <a:cs typeface="Arial"/>
              </a:rPr>
              <a:t>KESUKARELAAN</a:t>
            </a:r>
            <a:br>
              <a:rPr lang="en-GB" sz="8800">
                <a:solidFill>
                  <a:srgbClr val="FF0000"/>
                </a:solidFill>
                <a:latin typeface="Freestyle Script"/>
                <a:cs typeface="Arial"/>
              </a:rPr>
            </a:br>
            <a:r>
              <a:rPr lang="en-GB" sz="8800" i="0">
                <a:latin typeface="Freestyle Script"/>
                <a:ea typeface="Calibri"/>
                <a:cs typeface="Arial"/>
              </a:rPr>
              <a:t>Move 6. Mulai dari Diri Sendiri</a:t>
            </a:r>
            <a:endParaRPr lang="en-GB" sz="8800" dirty="0"/>
          </a:p>
        </p:txBody>
      </p:sp>
    </p:spTree>
    <p:extLst>
      <p:ext uri="{BB962C8B-B14F-4D97-AF65-F5344CB8AC3E}">
        <p14:creationId xmlns:p14="http://schemas.microsoft.com/office/powerpoint/2010/main" val="3343921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Pencegahan Dulu!</a:t>
            </a:r>
            <a:endParaRPr lang="en-US" dirty="0"/>
          </a:p>
        </p:txBody>
      </p:sp>
      <p:sp>
        <p:nvSpPr>
          <p:cNvPr id="3" name="Content Placeholder 2"/>
          <p:cNvSpPr>
            <a:spLocks noGrp="1"/>
          </p:cNvSpPr>
          <p:nvPr>
            <p:ph idx="1"/>
          </p:nvPr>
        </p:nvSpPr>
        <p:spPr>
          <a:xfrm>
            <a:off x="467544" y="2132856"/>
            <a:ext cx="7920880" cy="4536504"/>
          </a:xfrm>
        </p:spPr>
        <p:txBody>
          <a:bodyPr/>
          <a:lstStyle/>
          <a:p>
            <a:r>
              <a:rPr lang="en-US" sz="2000"/>
              <a:t>Menanggapi itu penting tetapi membangun kesadaran sebelum insiden terjadi adalah paling mendasar</a:t>
            </a:r>
          </a:p>
          <a:p>
            <a:endParaRPr lang="en-US" sz="2000"/>
          </a:p>
          <a:p>
            <a:r>
              <a:rPr lang="en-US" sz="2000"/>
              <a:t>eksploitasi dan pelecehan seksual berdampak jangka panjang pada seluruh sendi-sendi kehidupan seseorang - termasuk kesehatan (fisik atau mental) &amp; dapat menyebabkan rasa malu, pengucilan atau stigmatisasi dalam masyarakat</a:t>
            </a:r>
          </a:p>
          <a:p>
            <a:endParaRPr lang="en-US" sz="2000"/>
          </a:p>
          <a:p>
            <a:r>
              <a:rPr lang="en-US" sz="2000"/>
              <a:t>Pemuda dan sukarelawan dapat menjadi advokat utama dalam Masyarakat</a:t>
            </a:r>
          </a:p>
          <a:p>
            <a:pPr marL="0" indent="0">
              <a:buNone/>
            </a:pPr>
            <a:endParaRPr lang="en-US" sz="2000"/>
          </a:p>
          <a:p>
            <a:r>
              <a:rPr lang="en-US" sz="2000"/>
              <a:t>Kita tidak harus menyelidiki sendiri; ada proses resmi &amp; spesialis kepegawaian</a:t>
            </a:r>
            <a:endParaRPr lang="en-US" sz="2000" dirty="0"/>
          </a:p>
        </p:txBody>
      </p:sp>
    </p:spTree>
    <p:extLst>
      <p:ext uri="{BB962C8B-B14F-4D97-AF65-F5344CB8AC3E}">
        <p14:creationId xmlns:p14="http://schemas.microsoft.com/office/powerpoint/2010/main" val="2016847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80920" cy="936104"/>
          </a:xfrm>
        </p:spPr>
        <p:txBody>
          <a:bodyPr/>
          <a:lstStyle/>
          <a:p>
            <a:pPr algn="ctr"/>
            <a:r>
              <a:rPr lang="en-GB" sz="3200" i="0">
                <a:latin typeface="+mn-lt"/>
              </a:rPr>
              <a:t>Enam Prinsip Pokok GBV</a:t>
            </a:r>
            <a:endParaRPr lang="en-GB" sz="3200" i="0" dirty="0">
              <a:latin typeface="+mn-lt"/>
            </a:endParaRPr>
          </a:p>
        </p:txBody>
      </p:sp>
      <p:sp>
        <p:nvSpPr>
          <p:cNvPr id="3" name="Content Placeholder 2"/>
          <p:cNvSpPr>
            <a:spLocks noGrp="1"/>
          </p:cNvSpPr>
          <p:nvPr>
            <p:ph idx="1"/>
          </p:nvPr>
        </p:nvSpPr>
        <p:spPr>
          <a:xfrm>
            <a:off x="457200" y="2105472"/>
            <a:ext cx="8219256" cy="4752528"/>
          </a:xfrm>
        </p:spPr>
        <p:txBody>
          <a:bodyPr/>
          <a:lstStyle/>
          <a:p>
            <a:pPr marL="457200" indent="-457200">
              <a:buClrTx/>
              <a:buFont typeface="+mj-lt"/>
              <a:buAutoNum type="alphaLcPeriod"/>
            </a:pPr>
            <a:r>
              <a:rPr lang="en-GB" sz="2400">
                <a:latin typeface="+mn-lt"/>
              </a:rPr>
              <a:t>eksploitasi seksual dan pelecehan seksual adalah tindakan asusila yang serius dan karena itu merupakan alasan pengambilan tindakan disipliner, termasuk pemecatan</a:t>
            </a:r>
          </a:p>
          <a:p>
            <a:pPr marL="457200" indent="-457200">
              <a:buClrTx/>
              <a:buFont typeface="+mj-lt"/>
              <a:buAutoNum type="alphaLcPeriod"/>
            </a:pPr>
            <a:r>
              <a:rPr lang="en-GB" sz="2400">
                <a:latin typeface="+mn-lt"/>
              </a:rPr>
              <a:t>aktivitas seksual dengan anak-anak (orang di bawah usia 18 tahun) dilarang, terlepas dari kesepakatan setempat meengenai usia. Keliru memperkirakan usia anak tidak dapat diterima sebagai suatu pembelaan</a:t>
            </a:r>
          </a:p>
          <a:p>
            <a:pPr marL="457200" indent="-457200">
              <a:buClrTx/>
              <a:buFont typeface="+mj-lt"/>
              <a:buAutoNum type="alphaLcPeriod"/>
            </a:pPr>
            <a:r>
              <a:rPr lang="en-GB" sz="2400">
                <a:latin typeface="+mn-lt"/>
              </a:rPr>
              <a:t>Pertukaran uang, pekerjaan, barang atau jasa untuk seks, termasuk favoritisme seksual atau bentuk lain dari menghina, merendahkan ataupun perilaku eksploitatif, dilarang, termasuk pertukaran bantuan yang disebabkan oleh penerima manfaat</a:t>
            </a:r>
            <a:endParaRPr lang="en-GB" sz="2400" dirty="0">
              <a:latin typeface="+mn-lt"/>
            </a:endParaRPr>
          </a:p>
          <a:p>
            <a:endParaRPr lang="en-GB" dirty="0"/>
          </a:p>
        </p:txBody>
      </p:sp>
    </p:spTree>
    <p:extLst>
      <p:ext uri="{BB962C8B-B14F-4D97-AF65-F5344CB8AC3E}">
        <p14:creationId xmlns:p14="http://schemas.microsoft.com/office/powerpoint/2010/main" val="1074385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a:latin typeface="+mn-lt"/>
              </a:rPr>
              <a:t>Enam Prinsip Pokok - GBV </a:t>
            </a:r>
            <a:endParaRPr lang="en-GB" sz="3200" i="0" dirty="0">
              <a:latin typeface="+mn-lt"/>
            </a:endParaRPr>
          </a:p>
        </p:txBody>
      </p:sp>
      <p:sp>
        <p:nvSpPr>
          <p:cNvPr id="3" name="Content Placeholder 2"/>
          <p:cNvSpPr>
            <a:spLocks noGrp="1"/>
          </p:cNvSpPr>
          <p:nvPr>
            <p:ph idx="1"/>
          </p:nvPr>
        </p:nvSpPr>
        <p:spPr>
          <a:xfrm>
            <a:off x="179512" y="2060848"/>
            <a:ext cx="8784976" cy="4263008"/>
          </a:xfrm>
        </p:spPr>
        <p:txBody>
          <a:bodyPr/>
          <a:lstStyle/>
          <a:p>
            <a:pPr marL="457200" indent="-457200">
              <a:buClrTx/>
              <a:buFont typeface="+mj-lt"/>
              <a:buAutoNum type="alphaLcPeriod"/>
            </a:pPr>
            <a:r>
              <a:rPr lang="en-GB" sz="2400">
                <a:latin typeface="+mn-lt"/>
              </a:rPr>
              <a:t>Hubungan seksual antara staf dengan penerima bantuanmerusak kredibilitas dan integritas dan sangat tidak dianjurkan, karena didasarkan pada dinamika kekuasaan yang tidak setara;</a:t>
            </a:r>
          </a:p>
          <a:p>
            <a:pPr marL="457200" indent="-457200">
              <a:buClrTx/>
              <a:buFont typeface="+mj-lt"/>
              <a:buAutoNum type="alphaLcPeriod"/>
            </a:pPr>
            <a:r>
              <a:rPr lang="en-GB" sz="2400">
                <a:latin typeface="+mn-lt"/>
              </a:rPr>
              <a:t>Bila seorang staf khawatir atau curiga ada eksploitasi seksual atau pelecehan seksual antara sesama pekerja, baik di lembaga yang sama atau tidak, ia harus melaporkan hal itu melalui mekanisme pelaporan yang ada;</a:t>
            </a:r>
          </a:p>
          <a:p>
            <a:pPr marL="457200" indent="-457200">
              <a:buClrTx/>
              <a:buFont typeface="+mj-lt"/>
              <a:buAutoNum type="alphaLcPeriod"/>
            </a:pPr>
            <a:r>
              <a:rPr lang="en-GB" sz="2400">
                <a:latin typeface="+mn-lt"/>
              </a:rPr>
              <a:t>Staf wajib untuk menciptakan dan memelihara lingkungan yang mencegah eksploitasi dan penyalahgunaan seksual. Manajer di semua tingkatan memiliki tanggung jawab khusus untuk mendukung dan mengembangkan lingkungan aman ini.</a:t>
            </a:r>
            <a:endParaRPr lang="en-GB" sz="2400" dirty="0"/>
          </a:p>
        </p:txBody>
      </p:sp>
    </p:spTree>
    <p:extLst>
      <p:ext uri="{BB962C8B-B14F-4D97-AF65-F5344CB8AC3E}">
        <p14:creationId xmlns:p14="http://schemas.microsoft.com/office/powerpoint/2010/main" val="2092691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59632" y="3356992"/>
            <a:ext cx="7200800" cy="647591"/>
          </a:xfrm>
        </p:spPr>
        <p:txBody>
          <a:bodyPr/>
          <a:lstStyle/>
          <a:p>
            <a:pPr algn="ctr"/>
            <a:r>
              <a:rPr lang="en-GB" sz="8800">
                <a:solidFill>
                  <a:srgbClr val="FF0000"/>
                </a:solidFill>
                <a:latin typeface="Freestyle Script"/>
                <a:cs typeface="Arial"/>
              </a:rPr>
              <a:t>KESEMESTAAN</a:t>
            </a:r>
            <a:br>
              <a:rPr lang="en-GB" sz="8800">
                <a:solidFill>
                  <a:srgbClr val="FF0000"/>
                </a:solidFill>
                <a:latin typeface="Freestyle Script"/>
                <a:cs typeface="Arial"/>
              </a:rPr>
            </a:br>
            <a:r>
              <a:rPr lang="en-GB" sz="8800" i="0">
                <a:latin typeface="Freestyle Script"/>
                <a:ea typeface="Calibri"/>
                <a:cs typeface="Arial"/>
              </a:rPr>
              <a:t>Move 7. Rencana Aksi</a:t>
            </a:r>
            <a:endParaRPr lang="en-GB" sz="8800" dirty="0"/>
          </a:p>
        </p:txBody>
      </p:sp>
    </p:spTree>
    <p:extLst>
      <p:ext uri="{BB962C8B-B14F-4D97-AF65-F5344CB8AC3E}">
        <p14:creationId xmlns:p14="http://schemas.microsoft.com/office/powerpoint/2010/main" val="1155864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Apa yang sering kita dengar tentang Gender dan Keberagaman?</a:t>
            </a:r>
            <a:endParaRPr lang="en-GB" dirty="0"/>
          </a:p>
        </p:txBody>
      </p:sp>
      <p:sp>
        <p:nvSpPr>
          <p:cNvPr id="3" name="Content Placeholder 2"/>
          <p:cNvSpPr>
            <a:spLocks noGrp="1"/>
          </p:cNvSpPr>
          <p:nvPr>
            <p:ph idx="1"/>
          </p:nvPr>
        </p:nvSpPr>
        <p:spPr>
          <a:xfrm>
            <a:off x="4427984" y="2492896"/>
            <a:ext cx="4258816" cy="3312368"/>
          </a:xfrm>
        </p:spPr>
        <p:txBody>
          <a:bodyPr/>
          <a:lstStyle/>
          <a:p>
            <a:pPr marL="0" indent="0">
              <a:buNone/>
            </a:pPr>
            <a:r>
              <a:rPr lang="en-GB" b="1"/>
              <a:t>Tantangan umum</a:t>
            </a:r>
            <a:endParaRPr lang="en-GB" b="1" dirty="0"/>
          </a:p>
          <a:p>
            <a:r>
              <a:rPr lang="en-GB"/>
              <a:t>Terlalu sibuk</a:t>
            </a:r>
            <a:endParaRPr lang="en-GB" dirty="0"/>
          </a:p>
          <a:p>
            <a:r>
              <a:rPr lang="en-GB"/>
              <a:t>Tidak ada sumber daya</a:t>
            </a:r>
            <a:endParaRPr lang="en-GB" dirty="0"/>
          </a:p>
          <a:p>
            <a:r>
              <a:rPr lang="en-GB"/>
              <a:t>Bukan prioritas</a:t>
            </a:r>
            <a:endParaRPr lang="en-GB" dirty="0"/>
          </a:p>
          <a:p>
            <a:r>
              <a:rPr lang="en-GB"/>
              <a:t>Tidak tahu bagaimana melaksanakannya</a:t>
            </a:r>
            <a:endParaRPr lang="en-GB" dirty="0"/>
          </a:p>
          <a:p>
            <a:r>
              <a:rPr lang="en-GB"/>
              <a:t>Urusan orang lain, bukan urusan saya</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520" y="2708920"/>
            <a:ext cx="3829116" cy="2868141"/>
          </a:xfrm>
          <a:prstGeom prst="rect">
            <a:avLst/>
          </a:prstGeom>
        </p:spPr>
      </p:pic>
    </p:spTree>
    <p:extLst>
      <p:ext uri="{BB962C8B-B14F-4D97-AF65-F5344CB8AC3E}">
        <p14:creationId xmlns:p14="http://schemas.microsoft.com/office/powerpoint/2010/main" val="2641831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Melakukan yang kita katakan</a:t>
            </a:r>
            <a:endParaRPr lang="en-US" dirty="0"/>
          </a:p>
        </p:txBody>
      </p:sp>
      <p:sp>
        <p:nvSpPr>
          <p:cNvPr id="3" name="Content Placeholder 2"/>
          <p:cNvSpPr>
            <a:spLocks noGrp="1"/>
          </p:cNvSpPr>
          <p:nvPr>
            <p:ph idx="1"/>
          </p:nvPr>
        </p:nvSpPr>
        <p:spPr>
          <a:xfrm>
            <a:off x="745264" y="2051720"/>
            <a:ext cx="7931224" cy="4220418"/>
          </a:xfrm>
        </p:spPr>
        <p:txBody>
          <a:bodyPr/>
          <a:lstStyle/>
          <a:p>
            <a:r>
              <a:rPr lang="en-US" sz="1800"/>
              <a:t>Organisasi volunteer untuk melayani Masyarakat, prioritas yang paling membutuhkan </a:t>
            </a:r>
            <a:endParaRPr lang="en-US" sz="1800" dirty="0"/>
          </a:p>
          <a:p>
            <a:endParaRPr lang="en-US" sz="1800" dirty="0"/>
          </a:p>
          <a:p>
            <a:r>
              <a:rPr lang="en-US" sz="1800"/>
              <a:t>Tugas kita adalah melindungi dan bekerja tanpa mengaharapkan keuntungan (finansial atau apapun)</a:t>
            </a:r>
          </a:p>
          <a:p>
            <a:endParaRPr lang="en-US" sz="1800" dirty="0"/>
          </a:p>
          <a:p>
            <a:r>
              <a:rPr lang="en-US" sz="1800"/>
              <a:t>Tanggunggugat kita dan Organisasi untuk menerapkan standar yang tinggi dalam mencegah terjadinya eksploitasi dan pelecehan seksual </a:t>
            </a:r>
            <a:endParaRPr lang="en-US" sz="1800" dirty="0"/>
          </a:p>
          <a:p>
            <a:endParaRPr lang="en-US" sz="1800" dirty="0"/>
          </a:p>
          <a:p>
            <a:r>
              <a:rPr lang="en-US" sz="1800"/>
              <a:t>Kita perlu melakukannya untuk melindungi staf, sukarelawan, dan siapapun yang kita layani di komunitas</a:t>
            </a:r>
            <a:endParaRPr lang="en-US" sz="1800" dirty="0"/>
          </a:p>
          <a:p>
            <a:endParaRPr lang="en-US" sz="1800" dirty="0"/>
          </a:p>
          <a:p>
            <a:r>
              <a:rPr lang="en-US" sz="1800"/>
              <a:t>Penting untuk mengerti panduan dan kebijakan IFRC atau PMI agar dapat merespon atau mencegah secara benar</a:t>
            </a:r>
            <a:endParaRPr lang="en-US" sz="1800" dirty="0"/>
          </a:p>
          <a:p>
            <a:pPr marL="0" indent="0">
              <a:buNone/>
            </a:pPr>
            <a:endParaRPr lang="en-US" sz="1800" dirty="0"/>
          </a:p>
        </p:txBody>
      </p:sp>
    </p:spTree>
    <p:extLst>
      <p:ext uri="{BB962C8B-B14F-4D97-AF65-F5344CB8AC3E}">
        <p14:creationId xmlns:p14="http://schemas.microsoft.com/office/powerpoint/2010/main" val="373467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3356992"/>
            <a:ext cx="7056784" cy="647591"/>
          </a:xfrm>
        </p:spPr>
        <p:txBody>
          <a:bodyPr/>
          <a:lstStyle/>
          <a:p>
            <a:pPr algn="ctr"/>
            <a:r>
              <a:rPr lang="en-GB" sz="8800">
                <a:solidFill>
                  <a:srgbClr val="FF0000"/>
                </a:solidFill>
                <a:latin typeface="Freestyle Script"/>
                <a:ea typeface="Calibri"/>
                <a:cs typeface="Arial"/>
              </a:rPr>
              <a:t>KEMANUSIAAN</a:t>
            </a:r>
            <a:br>
              <a:rPr lang="en-GB" sz="8800">
                <a:solidFill>
                  <a:srgbClr val="FF0000"/>
                </a:solidFill>
                <a:latin typeface="Freestyle Script"/>
                <a:ea typeface="Calibri"/>
                <a:cs typeface="Arial"/>
              </a:rPr>
            </a:br>
            <a:r>
              <a:rPr lang="en-GB" sz="8800" i="0">
                <a:latin typeface="Freestyle Script"/>
                <a:ea typeface="Calibri"/>
                <a:cs typeface="Arial"/>
              </a:rPr>
              <a:t>Move 1. Memahami Isu</a:t>
            </a:r>
            <a:endParaRPr lang="en-GB" sz="8800" i="0" dirty="0"/>
          </a:p>
        </p:txBody>
      </p:sp>
    </p:spTree>
    <p:extLst>
      <p:ext uri="{BB962C8B-B14F-4D97-AF65-F5344CB8AC3E}">
        <p14:creationId xmlns:p14="http://schemas.microsoft.com/office/powerpoint/2010/main" val="31408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8104"/>
            <a:ext cx="8280920" cy="1143000"/>
          </a:xfrm>
        </p:spPr>
        <p:txBody>
          <a:bodyPr/>
          <a:lstStyle/>
          <a:p>
            <a:pPr algn="ctr"/>
            <a:r>
              <a:rPr lang="en-GB" sz="3200" i="0">
                <a:latin typeface="+mn-lt"/>
              </a:rPr>
              <a:t>Konsep Inti</a:t>
            </a:r>
            <a:endParaRPr lang="en-GB" sz="3200" i="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2911628"/>
              </p:ext>
            </p:extLst>
          </p:nvPr>
        </p:nvGraphicFramePr>
        <p:xfrm>
          <a:off x="143508" y="1409368"/>
          <a:ext cx="8784976" cy="5375528"/>
        </p:xfrm>
        <a:graphic>
          <a:graphicData uri="http://schemas.openxmlformats.org/drawingml/2006/table">
            <a:tbl>
              <a:tblPr firstRow="1" bandRow="1">
                <a:tableStyleId>{5C22544A-7EE6-4342-B048-85BDC9FD1C3A}</a:tableStyleId>
              </a:tblPr>
              <a:tblGrid>
                <a:gridCol w="4248472">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651128">
                <a:tc>
                  <a:txBody>
                    <a:bodyPr/>
                    <a:lstStyle/>
                    <a:p>
                      <a:pPr algn="ctr"/>
                      <a:r>
                        <a:rPr lang="en-GB" sz="3200" dirty="0">
                          <a:solidFill>
                            <a:schemeClr val="tx1"/>
                          </a:solidFill>
                        </a:rPr>
                        <a:t>Sex</a:t>
                      </a:r>
                    </a:p>
                  </a:txBody>
                  <a:tcPr/>
                </a:tc>
                <a:tc>
                  <a:txBody>
                    <a:bodyPr/>
                    <a:lstStyle/>
                    <a:p>
                      <a:pPr algn="ctr"/>
                      <a:r>
                        <a:rPr lang="en-GB" sz="3200" dirty="0">
                          <a:solidFill>
                            <a:schemeClr val="tx1"/>
                          </a:solidFill>
                        </a:rPr>
                        <a:t>Gender</a:t>
                      </a:r>
                    </a:p>
                  </a:txBody>
                  <a:tcPr/>
                </a:tc>
                <a:extLst>
                  <a:ext uri="{0D108BD9-81ED-4DB2-BD59-A6C34878D82A}">
                    <a16:rowId xmlns:a16="http://schemas.microsoft.com/office/drawing/2014/main" val="10000"/>
                  </a:ext>
                </a:extLst>
              </a:tr>
              <a:tr h="436100">
                <a:tc>
                  <a:txBody>
                    <a:bodyPr/>
                    <a:lstStyle/>
                    <a:p>
                      <a:r>
                        <a:rPr lang="en-GB" sz="2600"/>
                        <a:t>Perbedaan Biologis</a:t>
                      </a:r>
                      <a:endParaRPr lang="en-GB" sz="2600" dirty="0"/>
                    </a:p>
                  </a:txBody>
                  <a:tcPr/>
                </a:tc>
                <a:tc>
                  <a:txBody>
                    <a:bodyPr/>
                    <a:lstStyle/>
                    <a:p>
                      <a:r>
                        <a:rPr lang="en-GB" sz="2600"/>
                        <a:t>Perbedaan Sosial</a:t>
                      </a:r>
                      <a:endParaRPr lang="en-GB" sz="2600" dirty="0"/>
                    </a:p>
                  </a:txBody>
                  <a:tcPr/>
                </a:tc>
                <a:extLst>
                  <a:ext uri="{0D108BD9-81ED-4DB2-BD59-A6C34878D82A}">
                    <a16:rowId xmlns:a16="http://schemas.microsoft.com/office/drawing/2014/main" val="10001"/>
                  </a:ext>
                </a:extLst>
              </a:tr>
              <a:tr h="436100">
                <a:tc>
                  <a:txBody>
                    <a:bodyPr/>
                    <a:lstStyle/>
                    <a:p>
                      <a:r>
                        <a:rPr lang="en-GB" sz="2600"/>
                        <a:t>Laki-laki, Perempuan</a:t>
                      </a:r>
                      <a:endParaRPr lang="en-GB" sz="2600" dirty="0"/>
                    </a:p>
                  </a:txBody>
                  <a:tcPr/>
                </a:tc>
                <a:tc>
                  <a:txBody>
                    <a:bodyPr/>
                    <a:lstStyle/>
                    <a:p>
                      <a:r>
                        <a:rPr lang="en-GB" sz="2600"/>
                        <a:t>Maskulin, Feminin</a:t>
                      </a:r>
                      <a:endParaRPr lang="en-GB" sz="2600" dirty="0"/>
                    </a:p>
                  </a:txBody>
                  <a:tcPr/>
                </a:tc>
                <a:extLst>
                  <a:ext uri="{0D108BD9-81ED-4DB2-BD59-A6C34878D82A}">
                    <a16:rowId xmlns:a16="http://schemas.microsoft.com/office/drawing/2014/main" val="10002"/>
                  </a:ext>
                </a:extLst>
              </a:tr>
              <a:tr h="1499093">
                <a:tc>
                  <a:txBody>
                    <a:bodyPr/>
                    <a:lstStyle/>
                    <a:p>
                      <a:r>
                        <a:rPr lang="en-GB" sz="2600"/>
                        <a:t>Dilahirkan laki-laki atau perempuan, sulit untuk dirubah </a:t>
                      </a:r>
                      <a:endParaRPr lang="en-GB" sz="2600" dirty="0"/>
                    </a:p>
                  </a:txBody>
                  <a:tcPr/>
                </a:tc>
                <a:tc>
                  <a:txBody>
                    <a:bodyPr/>
                    <a:lstStyle/>
                    <a:p>
                      <a:r>
                        <a:rPr lang="en-GB" sz="2600"/>
                        <a:t>Kita menjadi maskulin atau feminin.</a:t>
                      </a:r>
                      <a:r>
                        <a:rPr lang="en-GB" sz="2600" baseline="0"/>
                        <a:t> </a:t>
                      </a:r>
                      <a:r>
                        <a:rPr lang="en-GB" sz="2600"/>
                        <a:t>Perubahan terjadi seiring siklus hidup,</a:t>
                      </a:r>
                      <a:r>
                        <a:rPr lang="en-GB" sz="2600" baseline="0"/>
                        <a:t> di dalan dan di antara budaya, tradisi dan kepercayaan</a:t>
                      </a:r>
                      <a:endParaRPr lang="en-GB" sz="2600" dirty="0"/>
                    </a:p>
                  </a:txBody>
                  <a:tcPr/>
                </a:tc>
                <a:extLst>
                  <a:ext uri="{0D108BD9-81ED-4DB2-BD59-A6C34878D82A}">
                    <a16:rowId xmlns:a16="http://schemas.microsoft.com/office/drawing/2014/main" val="10003"/>
                  </a:ext>
                </a:extLst>
              </a:tr>
              <a:tr h="1125791">
                <a:tc>
                  <a:txBody>
                    <a:bodyPr/>
                    <a:lstStyle/>
                    <a:p>
                      <a:r>
                        <a:rPr lang="en-GB" sz="2600"/>
                        <a:t>Bertolakbelakang penuh (binary)</a:t>
                      </a:r>
                      <a:endParaRPr lang="en-GB" sz="2600" dirty="0"/>
                    </a:p>
                  </a:txBody>
                  <a:tcPr/>
                </a:tc>
                <a:tc>
                  <a:txBody>
                    <a:bodyPr/>
                    <a:lstStyle/>
                    <a:p>
                      <a:r>
                        <a:rPr lang="en-GB" sz="2600"/>
                        <a:t>Masyarakat menetapkan standar sikap,</a:t>
                      </a:r>
                      <a:r>
                        <a:rPr lang="en-GB" sz="2600" baseline="0"/>
                        <a:t> perilaku –tingkatan maskulinitas dan feminitas. </a:t>
                      </a:r>
                      <a:endParaRPr lang="en-GB" sz="2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3946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a:latin typeface="+mj-lt"/>
              </a:rPr>
              <a:t>Jenis Kelamin atau </a:t>
            </a:r>
            <a:r>
              <a:rPr lang="en-GB" sz="3200" i="0" dirty="0">
                <a:latin typeface="+mj-lt"/>
              </a:rPr>
              <a:t>Gender?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371427"/>
              </p:ext>
            </p:extLst>
          </p:nvPr>
        </p:nvGraphicFramePr>
        <p:xfrm>
          <a:off x="0" y="2091516"/>
          <a:ext cx="9036496" cy="4766484"/>
        </p:xfrm>
        <a:graphic>
          <a:graphicData uri="http://schemas.openxmlformats.org/drawingml/2006/table">
            <a:tbl>
              <a:tblPr firstRow="1" bandRow="1">
                <a:tableStyleId>{0E3FDE45-AF77-4B5C-9715-49D594BDF05E}</a:tableStyleId>
              </a:tblPr>
              <a:tblGrid>
                <a:gridCol w="4518248">
                  <a:extLst>
                    <a:ext uri="{9D8B030D-6E8A-4147-A177-3AD203B41FA5}">
                      <a16:colId xmlns:a16="http://schemas.microsoft.com/office/drawing/2014/main" val="20000"/>
                    </a:ext>
                  </a:extLst>
                </a:gridCol>
                <a:gridCol w="4518248">
                  <a:extLst>
                    <a:ext uri="{9D8B030D-6E8A-4147-A177-3AD203B41FA5}">
                      <a16:colId xmlns:a16="http://schemas.microsoft.com/office/drawing/2014/main" val="20001"/>
                    </a:ext>
                  </a:extLst>
                </a:gridCol>
              </a:tblGrid>
              <a:tr h="4766484">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a:t>Perempuan dapat hamil</a:t>
                      </a:r>
                      <a:endParaRPr lang="en-GB" sz="2300" b="0" dirty="0"/>
                    </a:p>
                    <a:p>
                      <a:pPr marL="457200" indent="-457200">
                        <a:buFont typeface="Arial" panose="020B0604020202020204" pitchFamily="34" charset="0"/>
                        <a:buChar char="•"/>
                      </a:pPr>
                      <a:r>
                        <a:rPr lang="en-GB" sz="2300" b="0"/>
                        <a:t>Presentase dokter perempuan di Amerika lebih tinggi daripada di</a:t>
                      </a:r>
                      <a:r>
                        <a:rPr lang="en-GB" sz="2300" b="0" baseline="0"/>
                        <a:t> Mesir</a:t>
                      </a:r>
                      <a:endParaRPr lang="en-GB" sz="2300" b="0" dirty="0"/>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a:t>Laki-laki punya testis, perempuan punya rahim</a:t>
                      </a:r>
                      <a:endParaRPr lang="en-GB" sz="2300" b="0" dirty="0"/>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a:t>Selandia Baru adalah negara pertama yang memberi hak memilih pada perempuan.</a:t>
                      </a:r>
                      <a:endParaRPr lang="en-GB" sz="2300" b="0" dirty="0"/>
                    </a:p>
                  </a:txBody>
                  <a:tcPr/>
                </a:tc>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a:t>Laki-laki berubah suara setelah puber</a:t>
                      </a:r>
                      <a:endParaRPr lang="en-GB" sz="2300" b="0" dirty="0"/>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a:t>Perempuan cenderung lebih banyak mengerjakan pekerjaan rumah tangga</a:t>
                      </a:r>
                      <a:endParaRPr lang="en-GB" sz="2300" b="0" dirty="0"/>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a:t>Perempuan menyusui</a:t>
                      </a:r>
                      <a:endParaRPr lang="en-GB" sz="2300" b="0" dirty="0"/>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a:t>Di beberapa negara, perempuan harus menutup kepala saat berada di luar rumah.</a:t>
                      </a:r>
                      <a:endParaRPr lang="en-GB" sz="2300" b="0" dirty="0"/>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a:t>Perempuan bertugas</a:t>
                      </a:r>
                      <a:r>
                        <a:rPr lang="en-GB" sz="2300" b="0" baseline="0"/>
                        <a:t> untuk merawat anak, orang tua, orang sakit, ataupun penyandang disabilitas.</a:t>
                      </a:r>
                      <a:endParaRPr lang="en-GB" sz="23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05035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a:latin typeface="+mn-lt"/>
              </a:rPr>
              <a:t>Mendefinisikan ‘gender’</a:t>
            </a:r>
            <a:endParaRPr lang="en-GB" sz="3200" i="0" dirty="0">
              <a:latin typeface="+mn-lt"/>
            </a:endParaRPr>
          </a:p>
        </p:txBody>
      </p:sp>
      <p:sp>
        <p:nvSpPr>
          <p:cNvPr id="3" name="Content Placeholder 2"/>
          <p:cNvSpPr>
            <a:spLocks noGrp="1"/>
          </p:cNvSpPr>
          <p:nvPr>
            <p:ph idx="1"/>
          </p:nvPr>
        </p:nvSpPr>
        <p:spPr>
          <a:xfrm>
            <a:off x="395536" y="2051720"/>
            <a:ext cx="8496944" cy="4373562"/>
          </a:xfrm>
        </p:spPr>
        <p:txBody>
          <a:bodyPr/>
          <a:lstStyle/>
          <a:p>
            <a:r>
              <a:rPr lang="en-GB" sz="2600">
                <a:latin typeface="+mj-lt"/>
              </a:rPr>
              <a:t>Gender – istilah yang kerap membingungkan dan diperdebatkan (bukan hanya perempuan)</a:t>
            </a:r>
            <a:endParaRPr lang="en-GB" sz="2600" dirty="0">
              <a:latin typeface="+mj-lt"/>
            </a:endParaRPr>
          </a:p>
          <a:p>
            <a:r>
              <a:rPr lang="en-GB" sz="2600">
                <a:latin typeface="+mj-lt"/>
              </a:rPr>
              <a:t>Gender </a:t>
            </a:r>
            <a:r>
              <a:rPr lang="en-CA" sz="2600">
                <a:latin typeface="+mj-lt"/>
              </a:rPr>
              <a:t>sebagai </a:t>
            </a:r>
            <a:r>
              <a:rPr lang="en-CA" sz="2600" b="1">
                <a:solidFill>
                  <a:srgbClr val="FF0000"/>
                </a:solidFill>
                <a:latin typeface="+mj-lt"/>
              </a:rPr>
              <a:t>konsep</a:t>
            </a:r>
            <a:r>
              <a:rPr lang="en-CA" sz="2600">
                <a:latin typeface="+mj-lt"/>
              </a:rPr>
              <a:t> mengacu kepada </a:t>
            </a:r>
            <a:r>
              <a:rPr lang="en-CA" sz="2600" b="1">
                <a:solidFill>
                  <a:srgbClr val="FF0000"/>
                </a:solidFill>
                <a:latin typeface="+mj-lt"/>
              </a:rPr>
              <a:t>perbedaan-perbedaan sosial </a:t>
            </a:r>
            <a:r>
              <a:rPr lang="en-CA" sz="2600">
                <a:latin typeface="+mj-lt"/>
              </a:rPr>
              <a:t>antara perempuan dan laki-laki</a:t>
            </a:r>
            <a:endParaRPr lang="en-US" sz="2600" dirty="0">
              <a:solidFill>
                <a:prstClr val="black"/>
              </a:solidFill>
              <a:latin typeface="+mj-lt"/>
            </a:endParaRPr>
          </a:p>
          <a:p>
            <a:r>
              <a:rPr lang="en-US" sz="2600">
                <a:solidFill>
                  <a:prstClr val="black"/>
                </a:solidFill>
                <a:latin typeface="+mj-lt"/>
              </a:rPr>
              <a:t>Memberi lensa untuk melihat dan memahami sikap, perilaku, peran, dan harapan yang diletakkan pada perempuan dan laki-laki sebagai akibat dari menjadi (memiliki jenis kelamin) perempuan dan laki-laki</a:t>
            </a:r>
          </a:p>
          <a:p>
            <a:r>
              <a:rPr lang="en-GB" sz="2600">
                <a:latin typeface="+mj-lt"/>
              </a:rPr>
              <a:t>Gender sebagai </a:t>
            </a:r>
            <a:r>
              <a:rPr lang="en-GB" sz="2600" b="1">
                <a:solidFill>
                  <a:srgbClr val="FF0000"/>
                </a:solidFill>
                <a:latin typeface="+mj-lt"/>
              </a:rPr>
              <a:t>alat Analisa </a:t>
            </a:r>
            <a:endParaRPr lang="en-GB" sz="2600" i="1" dirty="0">
              <a:solidFill>
                <a:srgbClr val="FF0000"/>
              </a:solidFill>
              <a:latin typeface="+mj-lt"/>
            </a:endParaRPr>
          </a:p>
          <a:p>
            <a:r>
              <a:rPr lang="en-GB" sz="2600">
                <a:latin typeface="+mj-lt"/>
              </a:rPr>
              <a:t>Gender (kesetaraan) sebagai </a:t>
            </a:r>
            <a:r>
              <a:rPr lang="en-GB" sz="2600" b="1">
                <a:solidFill>
                  <a:srgbClr val="FF0000"/>
                </a:solidFill>
                <a:latin typeface="+mj-lt"/>
              </a:rPr>
              <a:t>strategi atau pendekatan</a:t>
            </a:r>
            <a:endParaRPr lang="en-GB" sz="2600" b="1" dirty="0">
              <a:solidFill>
                <a:srgbClr val="FF0000"/>
              </a:solidFill>
              <a:latin typeface="+mj-lt"/>
            </a:endParaRPr>
          </a:p>
        </p:txBody>
      </p:sp>
    </p:spTree>
    <p:extLst>
      <p:ext uri="{BB962C8B-B14F-4D97-AF65-F5344CB8AC3E}">
        <p14:creationId xmlns:p14="http://schemas.microsoft.com/office/powerpoint/2010/main" val="80522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a:latin typeface="+mn-lt"/>
              </a:rPr>
              <a:t>Keberagaman</a:t>
            </a:r>
            <a:endParaRPr lang="en-GB" sz="3200" i="0" dirty="0">
              <a:latin typeface="+mn-lt"/>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2276872"/>
            <a:ext cx="5976664" cy="414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88224" y="2294024"/>
            <a:ext cx="2153344" cy="3554819"/>
          </a:xfrm>
          <a:prstGeom prst="rect">
            <a:avLst/>
          </a:prstGeom>
          <a:noFill/>
        </p:spPr>
        <p:txBody>
          <a:bodyPr wrap="square" rtlCol="0">
            <a:spAutoFit/>
          </a:bodyPr>
          <a:lstStyle/>
          <a:p>
            <a:pPr algn="ctr"/>
            <a:r>
              <a:rPr lang="en-US" sz="2500" b="1">
                <a:solidFill>
                  <a:srgbClr val="FF0000"/>
                </a:solidFill>
              </a:rPr>
              <a:t>…penghargaan dan penerimaan terhadap perbedaan antar orang (atau sekelompok orang) </a:t>
            </a:r>
            <a:endParaRPr lang="en-US" sz="2500" b="1" dirty="0">
              <a:solidFill>
                <a:srgbClr val="FF0000"/>
              </a:solidFill>
            </a:endParaRPr>
          </a:p>
        </p:txBody>
      </p:sp>
    </p:spTree>
    <p:extLst>
      <p:ext uri="{BB962C8B-B14F-4D97-AF65-F5344CB8AC3E}">
        <p14:creationId xmlns:p14="http://schemas.microsoft.com/office/powerpoint/2010/main" val="1588892107"/>
      </p:ext>
    </p:extLst>
  </p:cSld>
  <p:clrMapOvr>
    <a:masterClrMapping/>
  </p:clrMapOvr>
</p:sld>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IFRC_2011 presentation-EN</Template>
  <TotalTime>5330</TotalTime>
  <Words>3241</Words>
  <Application>Microsoft Office PowerPoint</Application>
  <PresentationFormat>On-screen Show (4:3)</PresentationFormat>
  <Paragraphs>459</Paragraphs>
  <Slides>48</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Berlin Sans FB Demi</vt:lpstr>
      <vt:lpstr>Calibri</vt:lpstr>
      <vt:lpstr>Cambria</vt:lpstr>
      <vt:lpstr>Freestyle Script</vt:lpstr>
      <vt:lpstr>Times New Roman</vt:lpstr>
      <vt:lpstr>Verdana</vt:lpstr>
      <vt:lpstr>Wingdings</vt:lpstr>
      <vt:lpstr>Wingdings 2</vt:lpstr>
      <vt:lpstr>IFRC_2011 presentation-EN</vt:lpstr>
      <vt:lpstr>Film Tabasco Floods</vt:lpstr>
      <vt:lpstr>Seven Moves: Gender dan Keberagaman dalam Program Kedaruratan </vt:lpstr>
      <vt:lpstr>TUJUAN (LOKAKARYA)</vt:lpstr>
      <vt:lpstr>Pendekatan IFRC</vt:lpstr>
      <vt:lpstr>KEMANUSIAAN Move 1. Memahami Isu</vt:lpstr>
      <vt:lpstr>Konsep Inti</vt:lpstr>
      <vt:lpstr>Jenis Kelamin atau Gender?</vt:lpstr>
      <vt:lpstr>Mendefinisikan ‘gender’</vt:lpstr>
      <vt:lpstr>Keberagaman</vt:lpstr>
      <vt:lpstr>Sexual and Gender-based Violence (SGBV)</vt:lpstr>
      <vt:lpstr>PowerPoint Presentation</vt:lpstr>
      <vt:lpstr>Quiz Time!</vt:lpstr>
      <vt:lpstr>PowerPoint Presentation</vt:lpstr>
      <vt:lpstr>Usia</vt:lpstr>
      <vt:lpstr>Usia</vt:lpstr>
      <vt:lpstr> Kehamilan </vt:lpstr>
      <vt:lpstr>Disabilitas</vt:lpstr>
      <vt:lpstr>Disabilitas</vt:lpstr>
      <vt:lpstr> LGBTI </vt:lpstr>
      <vt:lpstr>Kekerasan</vt:lpstr>
      <vt:lpstr>Kekerasan</vt:lpstr>
      <vt:lpstr>Kekerasan</vt:lpstr>
      <vt:lpstr>PowerPoint Presentation</vt:lpstr>
      <vt:lpstr>Mengapa pendekatan kebencanaan penting?</vt:lpstr>
      <vt:lpstr>KESAMAAN Move 2. GDK, GBV dalam aksi Kemanusiaan</vt:lpstr>
      <vt:lpstr>Asesmen Kebutuhan –  Analisa Gender &amp; Keberagaman</vt:lpstr>
      <vt:lpstr>Asesmen Kebutuhan –  Analisa Gender &amp; Keberagaman</vt:lpstr>
      <vt:lpstr>Asesmen Kebutuhan –  Analisa Gender &amp; Keberagaman</vt:lpstr>
      <vt:lpstr>Akses Setara: Pertimbangkan Anggota Tim Kita</vt:lpstr>
      <vt:lpstr>KEMANDIRIAN Move 3. Advokasi GDK</vt:lpstr>
      <vt:lpstr>Pendekatan IFRC</vt:lpstr>
      <vt:lpstr>Kebijakan dan Alat </vt:lpstr>
      <vt:lpstr>Film Seven Moves</vt:lpstr>
      <vt:lpstr>KESATUAN Move 4. Integrasi GDK dan GBV dalam Program</vt:lpstr>
      <vt:lpstr>Prioritasi</vt:lpstr>
      <vt:lpstr>Registrasi Penerima Manfaat</vt:lpstr>
      <vt:lpstr>Latihan, Menelusuri MAPS</vt:lpstr>
      <vt:lpstr>Di dalam Pengurangan Risiko Bencana</vt:lpstr>
      <vt:lpstr>Tugas Kelompok</vt:lpstr>
      <vt:lpstr>KENETRALAN Move 5. Kerangka Praktis Integrasi GDK dan GBV dalam Operasi</vt:lpstr>
      <vt:lpstr>Latihan </vt:lpstr>
      <vt:lpstr>KESUKARELAAN Move 6. Mulai dari Diri Sendiri</vt:lpstr>
      <vt:lpstr>Pencegahan Dulu!</vt:lpstr>
      <vt:lpstr>Enam Prinsip Pokok GBV</vt:lpstr>
      <vt:lpstr>Enam Prinsip Pokok - GBV </vt:lpstr>
      <vt:lpstr>KESEMESTAAN Move 7. Rencana Aksi</vt:lpstr>
      <vt:lpstr>Apa yang sering kita dengar tentang Gender dan Keberagaman?</vt:lpstr>
      <vt:lpstr>Melakukan yang kita katakan</vt:lpstr>
    </vt:vector>
  </TitlesOfParts>
  <Company>IFRC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Customer</dc:creator>
  <cp:lastModifiedBy>Nita Ryarti</cp:lastModifiedBy>
  <cp:revision>237</cp:revision>
  <cp:lastPrinted>2014-09-11T14:32:53Z</cp:lastPrinted>
  <dcterms:created xsi:type="dcterms:W3CDTF">2012-03-29T08:37:58Z</dcterms:created>
  <dcterms:modified xsi:type="dcterms:W3CDTF">2016-11-17T02:19:17Z</dcterms:modified>
</cp:coreProperties>
</file>