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1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92" y="888999"/>
            <a:ext cx="8001000" cy="2199641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Community-based </a:t>
            </a:r>
            <a:r>
              <a:rPr lang="en-US" b="1" dirty="0" err="1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DEvelopment</a:t>
            </a:r>
            <a:endParaRPr lang="th-TH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492" y="3417147"/>
            <a:ext cx="10186988" cy="194733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INCLUSION AND REHABILITATION</a:t>
            </a:r>
          </a:p>
          <a:p>
            <a:endParaRPr lang="en-US" sz="36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r>
              <a:rPr lang="en-US" sz="41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Somchai</a:t>
            </a: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1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Rungsilp</a:t>
            </a: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, Committee Member</a:t>
            </a:r>
          </a:p>
          <a:p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Foundation for Children with Disabilities</a:t>
            </a:r>
            <a:endParaRPr lang="th-TH" sz="41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997201"/>
            <a:ext cx="8534400" cy="2400299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1) PWDs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live happily in the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community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 Community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SHOs could manage the CBR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Program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3) SHOs and SHGs could organize their own groups 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effectively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5631"/>
            <a:ext cx="8534400" cy="2771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chemeClr val="accent2"/>
                </a:solidFill>
                <a:cs typeface="Calibri" pitchFamily="34" charset="0"/>
              </a:rPr>
              <a:t>Indicators on successful CBR implementation </a:t>
            </a:r>
            <a:endParaRPr lang="en-US" sz="4700" b="1" dirty="0" smtClean="0">
              <a:solidFill>
                <a:schemeClr val="accent2"/>
              </a:solidFill>
              <a:cs typeface="Calibri" pitchFamily="34" charset="0"/>
            </a:endParaRPr>
          </a:p>
          <a:p>
            <a:pPr algn="r"/>
            <a:r>
              <a:rPr lang="en-US" sz="24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Persons with Disabilities (PWDs)</a:t>
            </a:r>
          </a:p>
          <a:p>
            <a:pPr algn="r"/>
            <a:r>
              <a:rPr lang="en-US" sz="24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Self-help Organizations (SHOs)</a:t>
            </a:r>
          </a:p>
          <a:p>
            <a:pPr algn="r"/>
            <a:r>
              <a:rPr lang="en-US" sz="24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Self-help Groups (SHGs)</a:t>
            </a:r>
            <a:endParaRPr lang="th-TH" sz="2400" i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873830"/>
            <a:ext cx="10099902" cy="3120570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Promotion of Networks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organizing Annual CBR Forum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Application of existing Regulations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Collaboration on Formulation of Plans in different levels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Link with national policy organizations 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Sharing concrete success models/ stories</a:t>
            </a:r>
            <a:endParaRPr lang="th-TH" sz="2800" i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6" y="-478970"/>
            <a:ext cx="10276114" cy="478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Future Directions of Thailand CBR</a:t>
            </a:r>
            <a:endParaRPr lang="th-TH" sz="40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375509"/>
            <a:ext cx="8534400" cy="1507067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4907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Target Group 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CBR &gt; Persons with disabilities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CBID &gt; All people (Elderly people, Persons with HIV, Orphan child)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WHO CBR Guidelines</a:t>
            </a:r>
          </a:p>
          <a:p>
            <a:r>
              <a:rPr lang="en-US" sz="30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CBR &gt; Strategy</a:t>
            </a:r>
          </a:p>
          <a:p>
            <a:r>
              <a:rPr lang="en-US" sz="30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CBID &gt; Goal</a:t>
            </a:r>
            <a:endParaRPr lang="th-TH" sz="3000" i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D:\PTMU\Photos FCD\DSC01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" y="685799"/>
            <a:ext cx="8534399" cy="530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D:\PTMU\Photos FCD\DSC00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055" y="685800"/>
            <a:ext cx="6976557" cy="4978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9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 descr="D:\PTMU\Photos FCD\DSC01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1" y="685800"/>
            <a:ext cx="7199276" cy="520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5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D:\PTMU\Photos FCD\DSC01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84" y="685800"/>
            <a:ext cx="6935190" cy="5156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2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740" y="6080165"/>
            <a:ext cx="4689270" cy="4558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INCLUSIVE COMMUNITY</a:t>
            </a:r>
            <a:endParaRPr lang="th-TH" sz="36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D:\PTMU\Photos FCD\DSC017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888" b="15888"/>
          <a:stretch>
            <a:fillRect/>
          </a:stretch>
        </p:blipFill>
        <p:spPr bwMode="auto">
          <a:xfrm>
            <a:off x="1239014" y="1151575"/>
            <a:ext cx="10101262" cy="4702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1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74" y="1757548"/>
            <a:ext cx="8534400" cy="370510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THANK you</a:t>
            </a:r>
            <a:endParaRPr lang="th-TH" sz="6000" b="1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786" y="685800"/>
            <a:ext cx="7864825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79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92" y="4267200"/>
            <a:ext cx="8534400" cy="2032000"/>
          </a:xfrm>
        </p:spPr>
        <p:txBody>
          <a:bodyPr>
            <a:normAutofit fontScale="90000"/>
          </a:bodyPr>
          <a:lstStyle/>
          <a:p>
            <a:r>
              <a:rPr lang="en-US" sz="27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PAST:</a:t>
            </a:r>
            <a:br>
              <a:rPr lang="en-US" sz="27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7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CBR </a:t>
            </a:r>
            <a: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was seen as a strategy to improve access to rehabilitation services for people with disabilities in developing countries; however over the past 30 years its scope has considerably broadened</a:t>
            </a:r>
            <a:r>
              <a:rPr lang="en-US" sz="27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br>
              <a:rPr lang="en-US" sz="27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               *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WHO </a:t>
            </a: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CBr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Guidelines</a:t>
            </a:r>
            <a:r>
              <a:rPr lang="en-US" sz="1800" i="1" dirty="0">
                <a:latin typeface="Arial Rounded MT Bold" panose="020F0704030504030204" pitchFamily="34" charset="0"/>
              </a:rPr>
              <a:t/>
            </a:r>
            <a:br>
              <a:rPr lang="en-US" sz="1800" i="1" dirty="0">
                <a:latin typeface="Arial Rounded MT Bold" panose="020F0704030504030204" pitchFamily="34" charset="0"/>
              </a:rPr>
            </a:br>
            <a:r>
              <a:rPr lang="en-US" i="1" dirty="0"/>
              <a:t/>
            </a:r>
            <a:br>
              <a:rPr lang="en-US" i="1" dirty="0"/>
            </a:br>
            <a:endParaRPr lang="th-TH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31055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Community-based Rehabilitation (CBR)</a:t>
            </a:r>
          </a:p>
          <a:p>
            <a:pPr lvl="2"/>
            <a:r>
              <a:rPr lang="en-US" sz="35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Approach, Strategy initiated by </a:t>
            </a:r>
          </a:p>
          <a:p>
            <a:pPr marL="914400" lvl="2" indent="0">
              <a:buNone/>
            </a:pPr>
            <a:r>
              <a:rPr lang="en-US" sz="35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dirty="0" smtClean="0">
                <a:solidFill>
                  <a:schemeClr val="accent5"/>
                </a:solidFill>
                <a:latin typeface="Arial Rounded MT Bold" panose="020F0704030504030204" pitchFamily="34" charset="0"/>
              </a:rPr>
              <a:t>  WHO in 1978  </a:t>
            </a:r>
            <a:endParaRPr lang="th-TH" sz="35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502920"/>
            <a:ext cx="11162348" cy="3615267"/>
          </a:xfrm>
        </p:spPr>
        <p:txBody>
          <a:bodyPr>
            <a:noAutofit/>
          </a:bodyPr>
          <a:lstStyle/>
          <a:p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TODAY: WHO CBR Guidelines 2010</a:t>
            </a:r>
          </a:p>
          <a:p>
            <a:pPr marL="0" indent="0">
              <a:buNone/>
            </a:pPr>
            <a:r>
              <a:rPr lang="en-US" sz="4000" dirty="0"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latin typeface="Arial Rounded MT Bold" panose="020F0704030504030204" pitchFamily="34" charset="0"/>
              </a:rPr>
              <a:t>   </a:t>
            </a:r>
            <a:r>
              <a:rPr lang="en-US" sz="4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Community-based Rehabilitation &gt;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   Community-based Inclusive Development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Comprehensive Approach</a:t>
            </a:r>
            <a:endParaRPr lang="th-TH" sz="4000" i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683" y="236483"/>
            <a:ext cx="4817951" cy="63062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07" y="798594"/>
            <a:ext cx="5565228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645160"/>
            <a:ext cx="9550400" cy="56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4690532"/>
            <a:ext cx="8534400" cy="15070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Tahoma" pitchFamily="34" charset="0"/>
              </a:rPr>
              <a:t>CBR 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Tahoma" pitchFamily="34" charset="0"/>
              </a:rPr>
              <a:t>is the strategic approach to enhance the way to mobilize the resources </a:t>
            </a: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Tahoma" pitchFamily="34" charset="0"/>
              </a:rPr>
              <a:t>(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Tahoma" pitchFamily="34" charset="0"/>
              </a:rPr>
              <a:t>internal / external resources).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</a:b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Thailand’s Experiences </a:t>
            </a:r>
          </a:p>
          <a:p>
            <a:pPr>
              <a:defRPr/>
            </a:pPr>
            <a:r>
              <a:rPr lang="en-US" sz="3600" dirty="0">
                <a:solidFill>
                  <a:srgbClr val="FFC000"/>
                </a:solidFill>
                <a:latin typeface="Arial Rounded MT Bold" panose="020F0704030504030204" pitchFamily="34" charset="0"/>
                <a:cs typeface="Tahoma" pitchFamily="34" charset="0"/>
              </a:rPr>
              <a:t>Thailand have some resources.</a:t>
            </a:r>
          </a:p>
          <a:p>
            <a:pPr>
              <a:defRPr/>
            </a:pPr>
            <a:r>
              <a:rPr lang="en-US" sz="3600" dirty="0">
                <a:solidFill>
                  <a:srgbClr val="FFC000"/>
                </a:solidFill>
                <a:latin typeface="Arial Rounded MT Bold" panose="020F0704030504030204" pitchFamily="34" charset="0"/>
                <a:cs typeface="Tahoma" pitchFamily="34" charset="0"/>
              </a:rPr>
              <a:t>The resources are not mobilized well in Thailand.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57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162629"/>
            <a:ext cx="10317617" cy="3831770"/>
          </a:xfrm>
        </p:spPr>
        <p:txBody>
          <a:bodyPr>
            <a:normAutofit fontScale="90000"/>
          </a:bodyPr>
          <a:lstStyle/>
          <a:p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National Level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Provincial Level (76)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District Level (700+)</a:t>
            </a:r>
            <a:b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32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@ Sub-district Level (7000+)</a:t>
            </a:r>
            <a:br>
              <a:rPr lang="en-US" sz="3200" b="1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1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Sub-district administrative Organization (SAO)</a:t>
            </a:r>
            <a:r>
              <a:rPr lang="en-US" sz="31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en-US" sz="31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32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</a:br>
            <a:r>
              <a:rPr lang="en-US" sz="2800" i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@ Village Level (70,000+)</a:t>
            </a:r>
            <a:endParaRPr lang="th-TH" sz="2800" i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26" y="-1001486"/>
            <a:ext cx="1105240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2"/>
                </a:solidFill>
              </a:rPr>
              <a:t>Strategy through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2"/>
                </a:solidFill>
              </a:rPr>
              <a:t>Thailand Administrative System</a:t>
            </a:r>
            <a:endParaRPr lang="th-TH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263900"/>
            <a:ext cx="10618788" cy="2743199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@ Survey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/>
            </a:r>
            <a:b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@ Planning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/>
            </a:r>
            <a:b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@ Implementing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/>
            </a:r>
            <a:b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@ Development 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for Sustainability of Community and Groups of PWDs </a:t>
            </a: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(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self-help groups, </a:t>
            </a: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capacity development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, etc.)</a:t>
            </a:r>
            <a:b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@ Evaluation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/>
            </a:r>
            <a:b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</a:br>
            <a:r>
              <a:rPr lang="en-US" sz="3100" i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@ Phasing–out 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Calibri" pitchFamily="34" charset="0"/>
              </a:rPr>
              <a:t>of External Bodies (if any)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th-T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Calibri" pitchFamily="34" charset="0"/>
              </a:rPr>
              <a:t>CBR Implementing Process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</a:br>
            <a:endParaRPr lang="th-TH" sz="4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707574"/>
            <a:ext cx="9717088" cy="32868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@ Awareness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(Potential of Community / PWDs)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@ Participation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of Community / PWDs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@ Basic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knowledge / skills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@ Effective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co-ordinator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/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co-ordinating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org.</a:t>
            </a:r>
            <a:b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@ Support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from GO and Civil Society</a:t>
            </a:r>
            <a:r>
              <a:rPr lang="en-US" b="1" i="1" dirty="0">
                <a:solidFill>
                  <a:srgbClr val="00B0F0"/>
                </a:solidFill>
                <a:latin typeface="Calibri" pitchFamily="34" charset="0"/>
                <a:cs typeface="Tahoma" pitchFamily="34" charset="0"/>
              </a:rPr>
              <a:t/>
            </a:r>
            <a:br>
              <a:rPr lang="en-US" b="1" i="1" dirty="0">
                <a:solidFill>
                  <a:srgbClr val="00B0F0"/>
                </a:solidFill>
                <a:latin typeface="Calibri" pitchFamily="34" charset="0"/>
                <a:cs typeface="Tahoma" pitchFamily="34" charset="0"/>
              </a:rPr>
            </a:b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/>
            </a:r>
            <a:b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</a:b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57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Factors of Success</a:t>
            </a:r>
            <a:endParaRPr lang="th-TH" sz="5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158</TotalTime>
  <Words>177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Rounded MT Bold</vt:lpstr>
      <vt:lpstr>Calibri</vt:lpstr>
      <vt:lpstr>Century Gothic</vt:lpstr>
      <vt:lpstr>DilleniaUPC</vt:lpstr>
      <vt:lpstr>Tahoma</vt:lpstr>
      <vt:lpstr>Wingdings 3</vt:lpstr>
      <vt:lpstr>Slice</vt:lpstr>
      <vt:lpstr>Community-based DEvelopment</vt:lpstr>
      <vt:lpstr>PAST:  CBR was seen as a strategy to improve access to rehabilitation services for people with disabilities in developing countries; however over the past 30 years its scope has considerably broadened.                                                                              *WHO CBr Guidelines  </vt:lpstr>
      <vt:lpstr>     </vt:lpstr>
      <vt:lpstr>PowerPoint Presentation</vt:lpstr>
      <vt:lpstr>PowerPoint Presentation</vt:lpstr>
      <vt:lpstr>CBR is the strategic approach to enhance the way to mobilize the resources (internal / external resources). </vt:lpstr>
      <vt:lpstr>@ National Level @ Provincial Level (76) @ District Level (700+)  @ Sub-district Level (7000+) Sub-district administrative Organization (SAO)  @ Village Level (70,000+)</vt:lpstr>
      <vt:lpstr>@ Survey @ Planning @ Implementing @ Development for Sustainability of Community and Groups of PWDs (self-help groups, capacity development, etc.) @ Evaluation @ Phasing–out of External Bodies (if any) </vt:lpstr>
      <vt:lpstr>@ Awareness (Potential of Community / PWDs) @ Participation of Community / PWDs @ Basic knowledge / skills @ Effective co-ordinator/ co-ordinating org. @ Support from GO and Civil Society  </vt:lpstr>
      <vt:lpstr>     1) PWDs live happily in the community 2) Community and SHOs could manage the CBR Program 3) SHOs and SHGs could organize their own groups effectively </vt:lpstr>
      <vt:lpstr>@ Promotion of Networks @ organizing Annual CBR Forum @ Application of existing Regulations @ Collaboration on Formulation of Plans in different levels @ Link with national policy organizations  @ Sharing concrete success models/ stories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DEvelopment</dc:title>
  <dc:creator>HP</dc:creator>
  <cp:lastModifiedBy>HP</cp:lastModifiedBy>
  <cp:revision>19</cp:revision>
  <dcterms:created xsi:type="dcterms:W3CDTF">2016-11-20T05:54:57Z</dcterms:created>
  <dcterms:modified xsi:type="dcterms:W3CDTF">2016-11-20T08:42:17Z</dcterms:modified>
</cp:coreProperties>
</file>