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4.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62" r:id="rId3"/>
    <p:sldId id="257" r:id="rId4"/>
    <p:sldId id="258" r:id="rId5"/>
    <p:sldId id="259" r:id="rId6"/>
    <p:sldId id="260" r:id="rId7"/>
    <p:sldId id="261" r:id="rId8"/>
  </p:sldIdLst>
  <p:sldSz cx="9144000" cy="6858000" type="screen4x3"/>
  <p:notesSz cx="6858000" cy="9144000"/>
  <p:defaultTex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4" d="100"/>
          <a:sy n="54" d="100"/>
        </p:scale>
        <p:origin x="-1070" y="4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th-TH"/>
  <c:roundedCorners val="0"/>
  <mc:AlternateContent xmlns:mc="http://schemas.openxmlformats.org/markup-compatibility/2006">
    <mc:Choice xmlns:c14="http://schemas.microsoft.com/office/drawing/2007/8/2/chart" Requires="c14">
      <c14:style val="116"/>
    </mc:Choice>
    <mc:Fallback>
      <c:style val="16"/>
    </mc:Fallback>
  </mc:AlternateContent>
  <c:chart>
    <c:title>
      <c:layout/>
      <c:overlay val="0"/>
    </c:title>
    <c:autoTitleDeleted val="0"/>
    <c:plotArea>
      <c:layout/>
      <c:barChart>
        <c:barDir val="col"/>
        <c:grouping val="clustered"/>
        <c:varyColors val="0"/>
        <c:ser>
          <c:idx val="0"/>
          <c:order val="0"/>
          <c:tx>
            <c:strRef>
              <c:f>Sheet1!$B$1</c:f>
              <c:strCache>
                <c:ptCount val="1"/>
                <c:pt idx="0">
                  <c:v>Amount</c:v>
                </c:pt>
              </c:strCache>
            </c:strRef>
          </c:tx>
          <c:invertIfNegative val="0"/>
          <c:cat>
            <c:numRef>
              <c:f>Sheet1!$A$2:$A$7</c:f>
              <c:numCache>
                <c:formatCode>General</c:formatCode>
                <c:ptCount val="6"/>
                <c:pt idx="0">
                  <c:v>2011</c:v>
                </c:pt>
                <c:pt idx="1">
                  <c:v>2012</c:v>
                </c:pt>
                <c:pt idx="2">
                  <c:v>2013</c:v>
                </c:pt>
                <c:pt idx="3">
                  <c:v>2014</c:v>
                </c:pt>
                <c:pt idx="4">
                  <c:v>2015</c:v>
                </c:pt>
                <c:pt idx="5">
                  <c:v>2016</c:v>
                </c:pt>
              </c:numCache>
            </c:numRef>
          </c:cat>
          <c:val>
            <c:numRef>
              <c:f>Sheet1!$B$2:$B$7</c:f>
              <c:numCache>
                <c:formatCode>General</c:formatCode>
                <c:ptCount val="6"/>
                <c:pt idx="0">
                  <c:v>2</c:v>
                </c:pt>
                <c:pt idx="1">
                  <c:v>4</c:v>
                </c:pt>
                <c:pt idx="2">
                  <c:v>4</c:v>
                </c:pt>
                <c:pt idx="3">
                  <c:v>9</c:v>
                </c:pt>
                <c:pt idx="4">
                  <c:v>14</c:v>
                </c:pt>
                <c:pt idx="5">
                  <c:v>14</c:v>
                </c:pt>
              </c:numCache>
            </c:numRef>
          </c:val>
        </c:ser>
        <c:dLbls>
          <c:showLegendKey val="0"/>
          <c:showVal val="0"/>
          <c:showCatName val="0"/>
          <c:showSerName val="0"/>
          <c:showPercent val="0"/>
          <c:showBubbleSize val="0"/>
        </c:dLbls>
        <c:gapWidth val="150"/>
        <c:axId val="42964096"/>
        <c:axId val="42965632"/>
      </c:barChart>
      <c:catAx>
        <c:axId val="42964096"/>
        <c:scaling>
          <c:orientation val="minMax"/>
        </c:scaling>
        <c:delete val="0"/>
        <c:axPos val="b"/>
        <c:numFmt formatCode="General" sourceLinked="1"/>
        <c:majorTickMark val="out"/>
        <c:minorTickMark val="none"/>
        <c:tickLblPos val="nextTo"/>
        <c:crossAx val="42965632"/>
        <c:crosses val="autoZero"/>
        <c:auto val="1"/>
        <c:lblAlgn val="ctr"/>
        <c:lblOffset val="100"/>
        <c:noMultiLvlLbl val="0"/>
      </c:catAx>
      <c:valAx>
        <c:axId val="42965632"/>
        <c:scaling>
          <c:orientation val="minMax"/>
        </c:scaling>
        <c:delete val="0"/>
        <c:axPos val="l"/>
        <c:majorGridlines/>
        <c:numFmt formatCode="General" sourceLinked="1"/>
        <c:majorTickMark val="out"/>
        <c:minorTickMark val="none"/>
        <c:tickLblPos val="nextTo"/>
        <c:crossAx val="42964096"/>
        <c:crosses val="autoZero"/>
        <c:crossBetween val="between"/>
      </c:valAx>
    </c:plotArea>
    <c:legend>
      <c:legendPos val="r"/>
      <c:layout/>
      <c:overlay val="0"/>
    </c:legend>
    <c:plotVisOnly val="1"/>
    <c:dispBlanksAs val="gap"/>
    <c:showDLblsOverMax val="0"/>
  </c:chart>
  <c:txPr>
    <a:bodyPr/>
    <a:lstStyle/>
    <a:p>
      <a:pPr>
        <a:defRPr sz="1800"/>
      </a:pPr>
      <a:endParaRPr lang="th-TH"/>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th-TH"/>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ofPieChart>
        <c:ofPieType val="bar"/>
        <c:varyColors val="1"/>
        <c:ser>
          <c:idx val="0"/>
          <c:order val="0"/>
          <c:tx>
            <c:strRef>
              <c:f>Sheet1!$B$1</c:f>
              <c:strCache>
                <c:ptCount val="1"/>
                <c:pt idx="0">
                  <c:v>Sales</c:v>
                </c:pt>
              </c:strCache>
            </c:strRef>
          </c:tx>
          <c:dPt>
            <c:idx val="0"/>
            <c:bubble3D val="0"/>
            <c:explosion val="3"/>
          </c:dPt>
          <c:dLbls>
            <c:dLbl>
              <c:idx val="0"/>
              <c:layout>
                <c:manualLayout>
                  <c:x val="0.13119604841061533"/>
                  <c:y val="3.9062500000000002E-4"/>
                </c:manualLayout>
              </c:layout>
              <c:dLblPos val="bestFit"/>
              <c:showLegendKey val="0"/>
              <c:showVal val="1"/>
              <c:showCatName val="1"/>
              <c:showSerName val="0"/>
              <c:showPercent val="0"/>
              <c:showBubbleSize val="0"/>
            </c:dLbl>
            <c:dLbl>
              <c:idx val="1"/>
              <c:layout>
                <c:manualLayout>
                  <c:x val="-0.12654320987654311"/>
                  <c:y val="-2.8645833333333332E-2"/>
                </c:manualLayout>
              </c:layout>
              <c:tx>
                <c:rich>
                  <a:bodyPr/>
                  <a:lstStyle/>
                  <a:p>
                    <a:r>
                      <a:rPr lang="en-US" sz="1600" b="1" dirty="0">
                        <a:solidFill>
                          <a:schemeClr val="bg1"/>
                        </a:solidFill>
                      </a:rPr>
                      <a:t>Views with violation, 8</a:t>
                    </a:r>
                    <a:endParaRPr lang="en-US" b="1" dirty="0">
                      <a:solidFill>
                        <a:schemeClr val="bg1"/>
                      </a:solidFill>
                    </a:endParaRPr>
                  </a:p>
                </c:rich>
              </c:tx>
              <c:dLblPos val="bestFit"/>
              <c:showLegendKey val="0"/>
              <c:showVal val="1"/>
              <c:showCatName val="1"/>
              <c:showSerName val="0"/>
              <c:showPercent val="0"/>
              <c:showBubbleSize val="0"/>
            </c:dLbl>
            <c:dLbl>
              <c:idx val="2"/>
              <c:layout>
                <c:manualLayout>
                  <c:x val="-0.10802469135802457"/>
                  <c:y val="0"/>
                </c:manualLayout>
              </c:layout>
              <c:tx>
                <c:rich>
                  <a:bodyPr/>
                  <a:lstStyle/>
                  <a:p>
                    <a:r>
                      <a:rPr lang="en-US" sz="1600" b="1" dirty="0">
                        <a:solidFill>
                          <a:schemeClr val="bg1"/>
                        </a:solidFill>
                      </a:rPr>
                      <a:t>Views without violation, 2</a:t>
                    </a:r>
                    <a:endParaRPr lang="en-US" b="1" dirty="0">
                      <a:solidFill>
                        <a:schemeClr val="bg1"/>
                      </a:solidFill>
                    </a:endParaRPr>
                  </a:p>
                </c:rich>
              </c:tx>
              <c:dLblPos val="bestFit"/>
              <c:showLegendKey val="0"/>
              <c:showVal val="1"/>
              <c:showCatName val="1"/>
              <c:showSerName val="0"/>
              <c:showPercent val="0"/>
              <c:showBubbleSize val="0"/>
            </c:dLbl>
            <c:dLbl>
              <c:idx val="3"/>
              <c:layout>
                <c:manualLayout>
                  <c:x val="-0.10802469135802469"/>
                  <c:y val="3.1852854330707706E-3"/>
                </c:manualLayout>
              </c:layout>
              <c:tx>
                <c:rich>
                  <a:bodyPr/>
                  <a:lstStyle/>
                  <a:p>
                    <a:pPr>
                      <a:defRPr sz="1600" b="1"/>
                    </a:pPr>
                    <a:r>
                      <a:rPr lang="en-US" sz="1600" dirty="0">
                        <a:solidFill>
                          <a:schemeClr val="bg1"/>
                        </a:solidFill>
                      </a:rPr>
                      <a:t>Inadmissibility decisions, 3</a:t>
                    </a:r>
                  </a:p>
                </c:rich>
              </c:tx>
              <c:spPr/>
              <c:dLblPos val="bestFit"/>
              <c:showLegendKey val="0"/>
              <c:showVal val="1"/>
              <c:showCatName val="1"/>
              <c:showSerName val="0"/>
              <c:showPercent val="0"/>
              <c:showBubbleSize val="0"/>
            </c:dLbl>
            <c:dLbl>
              <c:idx val="4"/>
              <c:layout>
                <c:manualLayout>
                  <c:x val="-0.21726748566151452"/>
                  <c:y val="1.0026041666666667E-2"/>
                </c:manualLayout>
              </c:layout>
              <c:tx>
                <c:rich>
                  <a:bodyPr/>
                  <a:lstStyle/>
                  <a:p>
                    <a:r>
                      <a:rPr lang="en-US" b="1" dirty="0" smtClean="0">
                        <a:solidFill>
                          <a:srgbClr val="FF0000"/>
                        </a:solidFill>
                      </a:rPr>
                      <a:t>Committee </a:t>
                    </a:r>
                    <a:br>
                      <a:rPr lang="en-US" b="1" dirty="0" smtClean="0">
                        <a:solidFill>
                          <a:srgbClr val="FF0000"/>
                        </a:solidFill>
                      </a:rPr>
                    </a:br>
                    <a:r>
                      <a:rPr lang="en-US" b="1" dirty="0" smtClean="0">
                        <a:solidFill>
                          <a:srgbClr val="FF0000"/>
                        </a:solidFill>
                      </a:rPr>
                      <a:t>has taken</a:t>
                    </a:r>
                    <a:r>
                      <a:rPr lang="en-US" b="1" baseline="0" dirty="0" smtClean="0">
                        <a:solidFill>
                          <a:srgbClr val="FF0000"/>
                        </a:solidFill>
                      </a:rPr>
                      <a:t> </a:t>
                    </a:r>
                    <a:br>
                      <a:rPr lang="en-US" b="1" baseline="0" dirty="0" smtClean="0">
                        <a:solidFill>
                          <a:srgbClr val="FF0000"/>
                        </a:solidFill>
                      </a:rPr>
                    </a:br>
                    <a:r>
                      <a:rPr lang="en-US" b="1" baseline="0" dirty="0" smtClean="0">
                        <a:solidFill>
                          <a:srgbClr val="FF0000"/>
                        </a:solidFill>
                      </a:rPr>
                      <a:t>Final Decision</a:t>
                    </a:r>
                    <a:r>
                      <a:rPr lang="en-US" b="1" dirty="0" smtClean="0">
                        <a:solidFill>
                          <a:srgbClr val="FF0000"/>
                        </a:solidFill>
                      </a:rPr>
                      <a:t>, </a:t>
                    </a:r>
                    <a:r>
                      <a:rPr lang="en-US" b="1" dirty="0">
                        <a:solidFill>
                          <a:srgbClr val="FF0000"/>
                        </a:solidFill>
                      </a:rPr>
                      <a:t>13</a:t>
                    </a:r>
                  </a:p>
                </c:rich>
              </c:tx>
              <c:dLblPos val="bestFit"/>
              <c:showLegendKey val="0"/>
              <c:showVal val="1"/>
              <c:showCatName val="1"/>
              <c:showSerName val="0"/>
              <c:showPercent val="0"/>
              <c:showBubbleSize val="0"/>
            </c:dLbl>
            <c:txPr>
              <a:bodyPr/>
              <a:lstStyle/>
              <a:p>
                <a:pPr>
                  <a:defRPr sz="1600"/>
                </a:pPr>
                <a:endParaRPr lang="th-TH"/>
              </a:p>
            </c:txPr>
            <c:dLblPos val="bestFit"/>
            <c:showLegendKey val="0"/>
            <c:showVal val="1"/>
            <c:showCatName val="1"/>
            <c:showSerName val="0"/>
            <c:showPercent val="0"/>
            <c:showBubbleSize val="0"/>
            <c:showLeaderLines val="1"/>
          </c:dLbls>
          <c:cat>
            <c:strRef>
              <c:f>Sheet1!$A$2:$A$5</c:f>
              <c:strCache>
                <c:ptCount val="4"/>
                <c:pt idx="0">
                  <c:v>Pending Cases</c:v>
                </c:pt>
                <c:pt idx="1">
                  <c:v>Views with violation</c:v>
                </c:pt>
                <c:pt idx="2">
                  <c:v>Views without violation</c:v>
                </c:pt>
                <c:pt idx="3">
                  <c:v>Inadmissibility decisions</c:v>
                </c:pt>
              </c:strCache>
            </c:strRef>
          </c:cat>
          <c:val>
            <c:numRef>
              <c:f>Sheet1!$B$2:$B$5</c:f>
              <c:numCache>
                <c:formatCode>General</c:formatCode>
                <c:ptCount val="4"/>
                <c:pt idx="0">
                  <c:v>24</c:v>
                </c:pt>
                <c:pt idx="1">
                  <c:v>8</c:v>
                </c:pt>
                <c:pt idx="2">
                  <c:v>2</c:v>
                </c:pt>
                <c:pt idx="3">
                  <c:v>3</c:v>
                </c:pt>
              </c:numCache>
            </c:numRef>
          </c:val>
        </c:ser>
        <c:dLbls>
          <c:dLblPos val="bestFit"/>
          <c:showLegendKey val="0"/>
          <c:showVal val="1"/>
          <c:showCatName val="1"/>
          <c:showSerName val="0"/>
          <c:showPercent val="0"/>
          <c:showBubbleSize val="0"/>
          <c:showLeaderLines val="1"/>
        </c:dLbls>
        <c:gapWidth val="100"/>
        <c:splitType val="pos"/>
        <c:splitPos val="3"/>
        <c:secondPieSize val="75"/>
        <c:serLines/>
      </c:ofPieChart>
    </c:plotArea>
    <c:plotVisOnly val="1"/>
    <c:dispBlanksAs val="gap"/>
    <c:showDLblsOverMax val="0"/>
  </c:chart>
  <c:txPr>
    <a:bodyPr/>
    <a:lstStyle/>
    <a:p>
      <a:pPr>
        <a:defRPr sz="1800"/>
      </a:pPr>
      <a:endParaRPr lang="th-TH"/>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0.08876</cdr:x>
      <cdr:y>0.22735</cdr:y>
    </cdr:from>
    <cdr:to>
      <cdr:x>0.57</cdr:x>
      <cdr:y>0.41485</cdr:y>
    </cdr:to>
    <cdr:sp macro="" textlink="">
      <cdr:nvSpPr>
        <cdr:cNvPr id="2" name="TextBox 1"/>
        <cdr:cNvSpPr txBox="1"/>
      </cdr:nvSpPr>
      <cdr:spPr>
        <a:xfrm xmlns:a="http://schemas.openxmlformats.org/drawingml/2006/main">
          <a:off x="730424" y="1108720"/>
          <a:ext cx="396044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400" b="1" dirty="0" smtClean="0">
              <a:solidFill>
                <a:srgbClr val="002060"/>
              </a:solidFill>
            </a:rPr>
            <a:t>TOTAL = 47 Countries</a:t>
          </a:r>
        </a:p>
        <a:p xmlns:a="http://schemas.openxmlformats.org/drawingml/2006/main">
          <a:r>
            <a:rPr lang="en-US" sz="2400" b="1" dirty="0" smtClean="0">
              <a:solidFill>
                <a:srgbClr val="FF0000"/>
              </a:solidFill>
            </a:rPr>
            <a:t>BACKLOG = 48 Countries</a:t>
          </a:r>
          <a:endParaRPr lang="th-TH" sz="2400" b="1" dirty="0">
            <a:solidFill>
              <a:srgbClr val="FF0000"/>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0.45625</cdr:x>
      <cdr:y>0.40453</cdr:y>
    </cdr:from>
    <cdr:to>
      <cdr:x>0.56736</cdr:x>
      <cdr:y>0.59203</cdr:y>
    </cdr:to>
    <cdr:sp macro="" textlink="">
      <cdr:nvSpPr>
        <cdr:cNvPr id="3" name="TextBox 2"/>
        <cdr:cNvSpPr txBox="1"/>
      </cdr:nvSpPr>
      <cdr:spPr>
        <a:xfrm xmlns:a="http://schemas.openxmlformats.org/drawingml/2006/main">
          <a:off x="3754760" y="1972816"/>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th-TH" sz="20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h-TH"/>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F4D5DE-FF5B-4566-A8C3-1B45E7477024}" type="datetimeFigureOut">
              <a:rPr lang="th-TH" smtClean="0"/>
              <a:t>28/11/59</a:t>
            </a:fld>
            <a:endParaRPr lang="th-TH"/>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h-TH"/>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h-TH"/>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7F302C-AC16-4ACB-B084-068779EE0A8A}" type="slidenum">
              <a:rPr lang="th-TH" smtClean="0"/>
              <a:t>‹#›</a:t>
            </a:fld>
            <a:endParaRPr lang="th-TH"/>
          </a:p>
        </p:txBody>
      </p:sp>
    </p:spTree>
    <p:extLst>
      <p:ext uri="{BB962C8B-B14F-4D97-AF65-F5344CB8AC3E}">
        <p14:creationId xmlns:p14="http://schemas.microsoft.com/office/powerpoint/2010/main" val="2659244955"/>
      </p:ext>
    </p:extLst>
  </p:cSld>
  <p:clrMap bg1="lt1" tx1="dk1" bg2="lt2" tx2="dk2" accent1="accent1" accent2="accent2" accent3="accent3" accent4="accent4" accent5="accent5" accent6="accent6" hlink="hlink" folHlink="folHlink"/>
  <p:notes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1" kern="1200" dirty="0" smtClean="0">
                <a:solidFill>
                  <a:schemeClr val="tx1"/>
                </a:solidFill>
                <a:effectLst/>
                <a:latin typeface="+mn-lt"/>
                <a:ea typeface="+mn-ea"/>
                <a:cs typeface="+mn-cs"/>
              </a:rPr>
              <a:t>The link between the Sustainable Development Goals and the CRPD</a:t>
            </a:r>
            <a:endParaRPr lang="en-US" sz="1800" kern="1200" dirty="0" smtClean="0">
              <a:solidFill>
                <a:schemeClr val="tx1"/>
              </a:solidFill>
              <a:effectLst/>
              <a:latin typeface="+mn-lt"/>
              <a:ea typeface="+mn-ea"/>
              <a:cs typeface="+mn-cs"/>
            </a:endParaRPr>
          </a:p>
          <a:p>
            <a:r>
              <a:rPr lang="en-GB" sz="1800" b="1" kern="1200" dirty="0" smtClean="0">
                <a:solidFill>
                  <a:schemeClr val="tx1"/>
                </a:solidFill>
                <a:effectLst/>
                <a:latin typeface="+mn-lt"/>
                <a:ea typeface="+mn-ea"/>
                <a:cs typeface="+mn-cs"/>
              </a:rPr>
              <a:t>Goal 1: NO POVERTY:</a:t>
            </a:r>
            <a:r>
              <a:rPr lang="en-GB" sz="1800" kern="1200" dirty="0" smtClean="0">
                <a:solidFill>
                  <a:schemeClr val="tx1"/>
                </a:solidFill>
                <a:effectLst/>
                <a:latin typeface="+mn-lt"/>
                <a:ea typeface="+mn-ea"/>
                <a:cs typeface="+mn-cs"/>
              </a:rPr>
              <a:t> End poverty in all its forms everywhere: this goal is underpinned by the right to life (CRPD article 10), control over one’s own resources by guaranteeing equal recognition before the law (CRPD article 12) and an adequate standard of living and social protection (article 28), as well as articles 5, 6, 7, 9, 11, 31 and 32.</a:t>
            </a:r>
            <a:endParaRPr lang="en-US" sz="1800" kern="1200" dirty="0" smtClean="0">
              <a:solidFill>
                <a:schemeClr val="tx1"/>
              </a:solidFill>
              <a:effectLst/>
              <a:latin typeface="+mn-lt"/>
              <a:ea typeface="+mn-ea"/>
              <a:cs typeface="+mn-cs"/>
            </a:endParaRPr>
          </a:p>
          <a:p>
            <a:r>
              <a:rPr lang="en-GB" sz="1800" b="1" kern="1200" dirty="0" smtClean="0">
                <a:solidFill>
                  <a:schemeClr val="tx1"/>
                </a:solidFill>
                <a:effectLst/>
                <a:latin typeface="+mn-lt"/>
                <a:ea typeface="+mn-ea"/>
                <a:cs typeface="+mn-cs"/>
              </a:rPr>
              <a:t>Goal 2: ZERO HUNGER:</a:t>
            </a:r>
            <a:r>
              <a:rPr lang="en-GB" sz="1800" kern="1200" dirty="0" smtClean="0">
                <a:solidFill>
                  <a:schemeClr val="tx1"/>
                </a:solidFill>
                <a:effectLst/>
                <a:latin typeface="+mn-lt"/>
                <a:ea typeface="+mn-ea"/>
                <a:cs typeface="+mn-cs"/>
              </a:rPr>
              <a:t> End hunger, achieve food security and improved nutrition and promote sustainable agriculture:  The right to adequate food, including food security, safeguards, and an adequate standard of living (CRPD article 28), control over land, property and inheritance can be guaranteed by equal recognition before the law (CRPD article 12), as well as articles 5, 6, 7, 9, 31 and 32.</a:t>
            </a:r>
            <a:endParaRPr lang="en-US" sz="1800" kern="1200" dirty="0" smtClean="0">
              <a:solidFill>
                <a:schemeClr val="tx1"/>
              </a:solidFill>
              <a:effectLst/>
              <a:latin typeface="+mn-lt"/>
              <a:ea typeface="+mn-ea"/>
              <a:cs typeface="+mn-cs"/>
            </a:endParaRPr>
          </a:p>
          <a:p>
            <a:r>
              <a:rPr lang="en-GB" sz="1800" b="1" kern="1200" dirty="0" smtClean="0">
                <a:solidFill>
                  <a:schemeClr val="tx1"/>
                </a:solidFill>
                <a:effectLst/>
                <a:latin typeface="+mn-lt"/>
                <a:ea typeface="+mn-ea"/>
                <a:cs typeface="+mn-cs"/>
              </a:rPr>
              <a:t>Goal 3: GOOD HEALTH AND WELL-BEING:</a:t>
            </a:r>
            <a:r>
              <a:rPr lang="en-GB" sz="1800" kern="1200" dirty="0" smtClean="0">
                <a:solidFill>
                  <a:schemeClr val="tx1"/>
                </a:solidFill>
                <a:effectLst/>
                <a:latin typeface="+mn-lt"/>
                <a:ea typeface="+mn-ea"/>
                <a:cs typeface="+mn-cs"/>
              </a:rPr>
              <a:t> Ensure healthy lives and promote well-being for all at all ages: This is underpinned by the right to life (CRPD article 10); access to sexual and reproductive health services is recognized by the right to enjoyment of the highest attainable standard of health without discrimination on the basis of disability (CRPD article 25), family planning, information and education is ensured by respect for home and the family (CRPD article 23), as well as articles 6, 7, 9, 11, 31 and 32.</a:t>
            </a:r>
            <a:endParaRPr lang="en-US" sz="1800" kern="1200" dirty="0" smtClean="0">
              <a:solidFill>
                <a:schemeClr val="tx1"/>
              </a:solidFill>
              <a:effectLst/>
              <a:latin typeface="+mn-lt"/>
              <a:ea typeface="+mn-ea"/>
              <a:cs typeface="+mn-cs"/>
            </a:endParaRPr>
          </a:p>
          <a:p>
            <a:r>
              <a:rPr lang="en-GB" sz="1800" b="1" kern="1200" dirty="0" smtClean="0">
                <a:solidFill>
                  <a:schemeClr val="tx1"/>
                </a:solidFill>
                <a:effectLst/>
                <a:latin typeface="+mn-lt"/>
                <a:ea typeface="+mn-ea"/>
                <a:cs typeface="+mn-cs"/>
              </a:rPr>
              <a:t>Goal 4: QUALITY EDUCATION</a:t>
            </a:r>
            <a:r>
              <a:rPr lang="en-GB" sz="1800" kern="1200" dirty="0" smtClean="0">
                <a:solidFill>
                  <a:schemeClr val="tx1"/>
                </a:solidFill>
                <a:effectLst/>
                <a:latin typeface="+mn-lt"/>
                <a:ea typeface="+mn-ea"/>
                <a:cs typeface="+mn-cs"/>
              </a:rPr>
              <a:t>: Ensure inclusive and equitable quality education and promote life-long learning opportunities for all: Article 24 of the CRPD promotes an inclusive education system at all levels on the basis of equal opportunity and freedom from exclusion; persons with disabilities must have effective access to general technical and vocational guidance programmes, placement services and vocational and continuing training as outlined in  article 27 of the CRPD; safe, non-violent learning environments can be enabled by protection from exploitation, violence and abuse outside the home in article 16  of the CRPD, in addition articles 5, 6, 7, 9, 31 and 32 apply.</a:t>
            </a:r>
            <a:endParaRPr lang="en-US" sz="1800" kern="1200" dirty="0" smtClean="0">
              <a:solidFill>
                <a:schemeClr val="tx1"/>
              </a:solidFill>
              <a:effectLst/>
              <a:latin typeface="+mn-lt"/>
              <a:ea typeface="+mn-ea"/>
              <a:cs typeface="+mn-cs"/>
            </a:endParaRPr>
          </a:p>
          <a:p>
            <a:r>
              <a:rPr lang="en-GB" sz="1800" b="1" kern="1200" dirty="0" smtClean="0">
                <a:solidFill>
                  <a:schemeClr val="tx1"/>
                </a:solidFill>
                <a:effectLst/>
                <a:latin typeface="+mn-lt"/>
                <a:ea typeface="+mn-ea"/>
                <a:cs typeface="+mn-cs"/>
              </a:rPr>
              <a:t>Goal 5: GENDER EQUALITY:</a:t>
            </a:r>
            <a:r>
              <a:rPr lang="en-GB" sz="1800" kern="1200" dirty="0" smtClean="0">
                <a:solidFill>
                  <a:schemeClr val="tx1"/>
                </a:solidFill>
                <a:effectLst/>
                <a:latin typeface="+mn-lt"/>
                <a:ea typeface="+mn-ea"/>
                <a:cs typeface="+mn-cs"/>
              </a:rPr>
              <a:t> Achieve gender equality and empower all women and girls: Article 6 of the CRPD recognizes that women and girls with disabilities are subjected to multiple discrimination; the elimination of harmful practices requires effective women- and child-focused legislation and policies as outlined in article 16 of the CRPD; the provision of social protection policies is covered by article 28 of the CRPD; the right to participation in political and public life relates to article 29 of the CRPD; the right to the same range and quality and standard of free or affordable sexual and reproductive health is recognized in article 25 of the CRPD; the right to reproductive and family planning is ensured through respect for home and family (CRPD article 23); women’s right to ownership over land, property and inheritance is acknowledged in CRPD article 12’s right to equal recognition before the law; and the right to accessible information and communications for women and girls is outlined in article 21 of the CRPD; the promotion of gender equality for women and girls with disabilities is recognised in article 8 of the CRPD on awareness-raising, in addition articles 5, 7, 9 and 31 are applicable.</a:t>
            </a:r>
            <a:endParaRPr lang="en-US" sz="1800" kern="1200" dirty="0" smtClean="0">
              <a:solidFill>
                <a:schemeClr val="tx1"/>
              </a:solidFill>
              <a:effectLst/>
              <a:latin typeface="+mn-lt"/>
              <a:ea typeface="+mn-ea"/>
              <a:cs typeface="+mn-cs"/>
            </a:endParaRPr>
          </a:p>
          <a:p>
            <a:r>
              <a:rPr lang="en-GB" sz="1800" b="1" kern="1200" dirty="0" smtClean="0">
                <a:solidFill>
                  <a:schemeClr val="tx1"/>
                </a:solidFill>
                <a:effectLst/>
                <a:latin typeface="+mn-lt"/>
                <a:ea typeface="+mn-ea"/>
                <a:cs typeface="+mn-cs"/>
              </a:rPr>
              <a:t>Goal 6: CLEAN WATER AND SANITATION:</a:t>
            </a:r>
            <a:r>
              <a:rPr lang="en-GB" sz="1800" kern="1200" dirty="0" smtClean="0">
                <a:solidFill>
                  <a:schemeClr val="tx1"/>
                </a:solidFill>
                <a:effectLst/>
                <a:latin typeface="+mn-lt"/>
                <a:ea typeface="+mn-ea"/>
                <a:cs typeface="+mn-cs"/>
              </a:rPr>
              <a:t> Ensure availability and sustainable management of water and sanitation for all: Article 28 of the CRPD recognises the right to the continuous improvement of living conditions, access to clean water and the promotion of the right to an adequate standard of living for persons with disabilities; articles 5, 6, 7, 9, 11, 31 and 32 also apply.</a:t>
            </a:r>
            <a:endParaRPr lang="en-US" sz="1800" kern="1200" dirty="0" smtClean="0">
              <a:solidFill>
                <a:schemeClr val="tx1"/>
              </a:solidFill>
              <a:effectLst/>
              <a:latin typeface="+mn-lt"/>
              <a:ea typeface="+mn-ea"/>
              <a:cs typeface="+mn-cs"/>
            </a:endParaRPr>
          </a:p>
          <a:p>
            <a:r>
              <a:rPr lang="en-GB" sz="1800" b="1" kern="1200" dirty="0" smtClean="0">
                <a:solidFill>
                  <a:schemeClr val="tx1"/>
                </a:solidFill>
                <a:effectLst/>
                <a:latin typeface="+mn-lt"/>
                <a:ea typeface="+mn-ea"/>
                <a:cs typeface="+mn-cs"/>
              </a:rPr>
              <a:t>Goal 7: AFFORDABLE CLEAN ENERGY:</a:t>
            </a:r>
            <a:r>
              <a:rPr lang="en-GB" sz="1800" kern="1200" dirty="0" smtClean="0">
                <a:solidFill>
                  <a:schemeClr val="tx1"/>
                </a:solidFill>
                <a:effectLst/>
                <a:latin typeface="+mn-lt"/>
                <a:ea typeface="+mn-ea"/>
                <a:cs typeface="+mn-cs"/>
              </a:rPr>
              <a:t> Ensure access to affordable, reliable, sustainable and modern energy for all: Universal access, especially in developing countries and the requirement to measure progress on this goal in relation to persons with disabilities are covered by articles 9, 31 and 32.</a:t>
            </a:r>
            <a:endParaRPr lang="en-US" sz="1800" kern="1200" dirty="0" smtClean="0">
              <a:solidFill>
                <a:schemeClr val="tx1"/>
              </a:solidFill>
              <a:effectLst/>
              <a:latin typeface="+mn-lt"/>
              <a:ea typeface="+mn-ea"/>
              <a:cs typeface="+mn-cs"/>
            </a:endParaRPr>
          </a:p>
          <a:p>
            <a:r>
              <a:rPr lang="en-GB" sz="1800" b="1" kern="1200" dirty="0" smtClean="0">
                <a:solidFill>
                  <a:schemeClr val="tx1"/>
                </a:solidFill>
                <a:effectLst/>
                <a:latin typeface="+mn-lt"/>
                <a:ea typeface="+mn-ea"/>
                <a:cs typeface="+mn-cs"/>
              </a:rPr>
              <a:t>Goal 8: DECENT WORK AND ECONOMIC GROWTH:</a:t>
            </a:r>
            <a:r>
              <a:rPr lang="en-GB" sz="1800" kern="1200" dirty="0" smtClean="0">
                <a:solidFill>
                  <a:schemeClr val="tx1"/>
                </a:solidFill>
                <a:effectLst/>
                <a:latin typeface="+mn-lt"/>
                <a:ea typeface="+mn-ea"/>
                <a:cs typeface="+mn-cs"/>
              </a:rPr>
              <a:t> Promote sustained, inclusive and sustainable economic growth, full and productive employment and decent work for all: The recognition of the right of persons with disabilities to work on an equal basis with others and to gain a living by work freely chosen, and to receive equal remuneration for work of equal value and to have safe working conditions is covered by article 27 of the CRPD; equal access to banking, insurance and financial services can be enabled by upholding the right to equal recognition before the law (CRPD article 12); freedom from exploitation, violence and abuse such as forced labour, modern slavery and human trafficking are rights upheld by article 16 of the CRPD. Articles 5, 6, 9 and 31 also apply.</a:t>
            </a:r>
            <a:endParaRPr lang="en-US" sz="1800" kern="1200" dirty="0" smtClean="0">
              <a:solidFill>
                <a:schemeClr val="tx1"/>
              </a:solidFill>
              <a:effectLst/>
              <a:latin typeface="+mn-lt"/>
              <a:ea typeface="+mn-ea"/>
              <a:cs typeface="+mn-cs"/>
            </a:endParaRPr>
          </a:p>
          <a:p>
            <a:r>
              <a:rPr lang="en-GB" sz="1800" b="1" kern="1200" dirty="0" smtClean="0">
                <a:solidFill>
                  <a:schemeClr val="tx1"/>
                </a:solidFill>
                <a:effectLst/>
                <a:latin typeface="+mn-lt"/>
                <a:ea typeface="+mn-ea"/>
                <a:cs typeface="+mn-cs"/>
              </a:rPr>
              <a:t>Goal 9: INDUSTRY, INNOVATION AND INFRASTRUCTURE:</a:t>
            </a:r>
            <a:r>
              <a:rPr lang="en-GB" sz="1800" kern="1200" dirty="0" smtClean="0">
                <a:solidFill>
                  <a:schemeClr val="tx1"/>
                </a:solidFill>
                <a:effectLst/>
                <a:latin typeface="+mn-lt"/>
                <a:ea typeface="+mn-ea"/>
                <a:cs typeface="+mn-cs"/>
              </a:rPr>
              <a:t> Build resilient infrastructure, promote inclusive and sustainable industrialisation: Access to financial services including affordable credit is ensured by equal recognition before the law (CRPD article 12); ensuring personal mobility with the greatest possible independence for persons with disabilities can be guaranteed by implementing article 20 of the CRPD; freedom to access information on an equal basis with others and through all forms of communication is part of article 21 of the CRPD; promoting opportunities for self-employment, entrepreneurship, the development of cooperatives and starting one’s own business are recognised rights under article 27 </a:t>
            </a:r>
            <a:r>
              <a:rPr lang="en-GB" sz="1800" kern="1200" dirty="0" err="1" smtClean="0">
                <a:solidFill>
                  <a:schemeClr val="tx1"/>
                </a:solidFill>
                <a:effectLst/>
                <a:latin typeface="+mn-lt"/>
                <a:ea typeface="+mn-ea"/>
                <a:cs typeface="+mn-cs"/>
              </a:rPr>
              <a:t>pf</a:t>
            </a:r>
            <a:r>
              <a:rPr lang="en-GB" sz="1800" kern="1200" dirty="0" smtClean="0">
                <a:solidFill>
                  <a:schemeClr val="tx1"/>
                </a:solidFill>
                <a:effectLst/>
                <a:latin typeface="+mn-lt"/>
                <a:ea typeface="+mn-ea"/>
                <a:cs typeface="+mn-cs"/>
              </a:rPr>
              <a:t> the CR{D; articles 5, 6, 7, 9, 31 and 32 are also applicable.</a:t>
            </a:r>
            <a:endParaRPr lang="en-US" sz="1800" kern="1200" dirty="0" smtClean="0">
              <a:solidFill>
                <a:schemeClr val="tx1"/>
              </a:solidFill>
              <a:effectLst/>
              <a:latin typeface="+mn-lt"/>
              <a:ea typeface="+mn-ea"/>
              <a:cs typeface="+mn-cs"/>
            </a:endParaRPr>
          </a:p>
          <a:p>
            <a:r>
              <a:rPr lang="en-GB" sz="1800" b="1" kern="1200" dirty="0" smtClean="0">
                <a:solidFill>
                  <a:schemeClr val="tx1"/>
                </a:solidFill>
                <a:effectLst/>
                <a:latin typeface="+mn-lt"/>
                <a:ea typeface="+mn-ea"/>
                <a:cs typeface="+mn-cs"/>
              </a:rPr>
              <a:t>Goal 10: REDUCED INEQUALITIES:</a:t>
            </a:r>
            <a:r>
              <a:rPr lang="en-GB" sz="1800" kern="1200" dirty="0" smtClean="0">
                <a:solidFill>
                  <a:schemeClr val="tx1"/>
                </a:solidFill>
                <a:effectLst/>
                <a:latin typeface="+mn-lt"/>
                <a:ea typeface="+mn-ea"/>
                <a:cs typeface="+mn-cs"/>
              </a:rPr>
              <a:t> Reduce inequality within and among countries: Ensuring enhanced representation and voice of persons with disabilities in decision-making is covered by article 4 of the CRPD; promoting the positive perceptions and greater social awareness towards persons with disabilities to foster inclusion is part of article 8 of the CRPD; facilitating safe migration and mobility can protect persons with disabilities from exploitation (CRPD article 16); ensuring access to social protection and poverty reduction programmes is contained in article 28 of the CRPD; in addition, articles 5, 6, 7, 9, 11, 31 and 32 are applicable.</a:t>
            </a:r>
            <a:endParaRPr lang="en-US" sz="1800" kern="1200" dirty="0" smtClean="0">
              <a:solidFill>
                <a:schemeClr val="tx1"/>
              </a:solidFill>
              <a:effectLst/>
              <a:latin typeface="+mn-lt"/>
              <a:ea typeface="+mn-ea"/>
              <a:cs typeface="+mn-cs"/>
            </a:endParaRPr>
          </a:p>
          <a:p>
            <a:r>
              <a:rPr lang="en-GB" sz="1800" b="1" kern="1200" dirty="0" smtClean="0">
                <a:solidFill>
                  <a:schemeClr val="tx1"/>
                </a:solidFill>
                <a:effectLst/>
                <a:latin typeface="+mn-lt"/>
                <a:ea typeface="+mn-ea"/>
                <a:cs typeface="+mn-cs"/>
              </a:rPr>
              <a:t>Goal 11: SUSTAINABLE CITIES AND COMMUNITIES:</a:t>
            </a:r>
            <a:r>
              <a:rPr lang="en-GB" sz="1800" kern="1200" dirty="0" smtClean="0">
                <a:solidFill>
                  <a:schemeClr val="tx1"/>
                </a:solidFill>
                <a:effectLst/>
                <a:latin typeface="+mn-lt"/>
                <a:ea typeface="+mn-ea"/>
                <a:cs typeface="+mn-cs"/>
              </a:rPr>
              <a:t> Make cities and human settlements inclusive, safe, resilient and sustainable: the right of persons to an adequate standard of living for themselves and their family, including adequate housing must be realised (CRPD article 28);  persons with disabilities must be afforded personal mobility in the manner and at the time of their choice and at affordable cost (CRPD article 20); safe cities and settlements must ensure protection from violence (CRPD article 16); the environment and public transport must be accessible on an equal basis with others in urban and rural areas (CRPD article 9); participatory planning and management must be respected (CRPD article 4); Articles 5, 6, 7, 11, 31 and 32 also apply.</a:t>
            </a:r>
            <a:endParaRPr lang="en-US" sz="1800" kern="1200" dirty="0" smtClean="0">
              <a:solidFill>
                <a:schemeClr val="tx1"/>
              </a:solidFill>
              <a:effectLst/>
              <a:latin typeface="+mn-lt"/>
              <a:ea typeface="+mn-ea"/>
              <a:cs typeface="+mn-cs"/>
            </a:endParaRPr>
          </a:p>
          <a:p>
            <a:r>
              <a:rPr lang="en-GB" sz="1800" b="1" kern="1200" dirty="0" smtClean="0">
                <a:solidFill>
                  <a:schemeClr val="tx1"/>
                </a:solidFill>
                <a:effectLst/>
                <a:latin typeface="+mn-lt"/>
                <a:ea typeface="+mn-ea"/>
                <a:cs typeface="+mn-cs"/>
              </a:rPr>
              <a:t>Goal 13: CLIMATE ACTION:</a:t>
            </a:r>
            <a:r>
              <a:rPr lang="en-GB" sz="1800" kern="1200" dirty="0" smtClean="0">
                <a:solidFill>
                  <a:schemeClr val="tx1"/>
                </a:solidFill>
                <a:effectLst/>
                <a:latin typeface="+mn-lt"/>
                <a:ea typeface="+mn-ea"/>
                <a:cs typeface="+mn-cs"/>
              </a:rPr>
              <a:t> Take urgent action to combat climate change and its impacts: persons with disabilities who are subject to the occurrence of natural disasters and other situations of risk must be included in all protection and safety mechanisms (CRPD article 11); climate-related planning and management must be inclusive of and accessible to persons with disabilities (CRPD article 32); articles 5, 6, 7, 9 and 31 also apply.</a:t>
            </a:r>
            <a:endParaRPr lang="en-US" sz="1800" kern="1200" dirty="0" smtClean="0">
              <a:solidFill>
                <a:schemeClr val="tx1"/>
              </a:solidFill>
              <a:effectLst/>
              <a:latin typeface="+mn-lt"/>
              <a:ea typeface="+mn-ea"/>
              <a:cs typeface="+mn-cs"/>
            </a:endParaRPr>
          </a:p>
          <a:p>
            <a:r>
              <a:rPr lang="en-GB" sz="1800" b="1" kern="1200" dirty="0" smtClean="0">
                <a:solidFill>
                  <a:schemeClr val="tx1"/>
                </a:solidFill>
                <a:effectLst/>
                <a:latin typeface="+mn-lt"/>
                <a:ea typeface="+mn-ea"/>
                <a:cs typeface="+mn-cs"/>
              </a:rPr>
              <a:t>Goal 16: PEACE, JUSTICE AND STRONG INSTITUTIONS:</a:t>
            </a:r>
            <a:r>
              <a:rPr lang="en-GB" sz="1800" kern="1200" dirty="0" smtClean="0">
                <a:solidFill>
                  <a:schemeClr val="tx1"/>
                </a:solidFill>
                <a:effectLst/>
                <a:latin typeface="+mn-lt"/>
                <a:ea typeface="+mn-ea"/>
                <a:cs typeface="+mn-cs"/>
              </a:rPr>
              <a:t> Promote peaceful and inclusive societies for sustainable development, provide access to justice for all and build effective, accountable and inclusive institutions at all levels:  death rates must be reduced by effective enjoyment of the right to life (CRPD article 10); freedom from violence, exploitation and abuse must be upheld (CRPD article 16); as must freedom from torture cruel, inhuman or degrading treatment or punishment (CRPD article 15); access to justice on an equal basis with others, including through the provision of procedural and age-appropriate accommodations must be in place (CRPD article 13); inclusive decision-making that closely consults with and actively involves persons with disabilities through their representative organisations (CRPD article 4); supported decision-making regimes should be available (CRPD article 12); the right to a legal identity is covered by CRPD article 18; persons with disabilities must enjoy all human rights and fundamental freedoms (CRPD article 1) and are not deprived of their liberty unlawfully (CRPD article 14); in addition, the following articles also apply: 5, 6, 7, 9, 31 and 32.</a:t>
            </a:r>
            <a:endParaRPr lang="en-US" sz="1800" kern="1200" dirty="0" smtClean="0">
              <a:solidFill>
                <a:schemeClr val="tx1"/>
              </a:solidFill>
              <a:effectLst/>
              <a:latin typeface="+mn-lt"/>
              <a:ea typeface="+mn-ea"/>
              <a:cs typeface="+mn-cs"/>
            </a:endParaRPr>
          </a:p>
          <a:p>
            <a:r>
              <a:rPr lang="en-GB" sz="1800" b="1" kern="1200" dirty="0" smtClean="0">
                <a:solidFill>
                  <a:schemeClr val="tx1"/>
                </a:solidFill>
                <a:effectLst/>
                <a:latin typeface="+mn-lt"/>
                <a:ea typeface="+mn-ea"/>
                <a:cs typeface="+mn-cs"/>
              </a:rPr>
              <a:t>Goal 17: PARTNERSHIPS FOR THE GOALS:</a:t>
            </a:r>
            <a:r>
              <a:rPr lang="en-GB" sz="1800" kern="1200" dirty="0" smtClean="0">
                <a:solidFill>
                  <a:schemeClr val="tx1"/>
                </a:solidFill>
                <a:effectLst/>
                <a:latin typeface="+mn-lt"/>
                <a:ea typeface="+mn-ea"/>
                <a:cs typeface="+mn-cs"/>
              </a:rPr>
              <a:t> Strengthen the means of implementation and revitalize the global partnership for sustainable development: enhancing the use of enabling technology, in particular information and communication technology can be achieved for persons with disabilities by implementing article 21 of the CRPD to ensure accessibility; collection of high quality, timely and reliable data disaggregated by disability relates directly to article 31 of the CRPD on statistics and data collection; articles 9 and 32 of the CRPD especially in regard to partnerships with organisations of persons with disabilities and facilitating access to technology transfer, are also applicable.</a:t>
            </a:r>
            <a:endParaRPr lang="en-US" sz="1800" kern="1200" dirty="0" smtClean="0">
              <a:solidFill>
                <a:schemeClr val="tx1"/>
              </a:solidFill>
              <a:effectLst/>
              <a:latin typeface="+mn-lt"/>
              <a:ea typeface="+mn-ea"/>
              <a:cs typeface="+mn-cs"/>
            </a:endParaRPr>
          </a:p>
          <a:p>
            <a:endParaRPr lang="th-TH" dirty="0"/>
          </a:p>
        </p:txBody>
      </p:sp>
      <p:sp>
        <p:nvSpPr>
          <p:cNvPr id="4" name="Slide Number Placeholder 3"/>
          <p:cNvSpPr>
            <a:spLocks noGrp="1"/>
          </p:cNvSpPr>
          <p:nvPr>
            <p:ph type="sldNum" sz="quarter" idx="10"/>
          </p:nvPr>
        </p:nvSpPr>
        <p:spPr/>
        <p:txBody>
          <a:bodyPr/>
          <a:lstStyle/>
          <a:p>
            <a:fld id="{9D7F302C-AC16-4ACB-B084-068779EE0A8A}" type="slidenum">
              <a:rPr lang="th-TH" smtClean="0"/>
              <a:t>2</a:t>
            </a:fld>
            <a:endParaRPr lang="th-TH"/>
          </a:p>
        </p:txBody>
      </p:sp>
    </p:spTree>
    <p:extLst>
      <p:ext uri="{BB962C8B-B14F-4D97-AF65-F5344CB8AC3E}">
        <p14:creationId xmlns:p14="http://schemas.microsoft.com/office/powerpoint/2010/main" val="15638015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https://www.un.org/development/desa/disabilities/convention-on-the-rights-of-persons-with-disabilities.html</a:t>
            </a:r>
          </a:p>
          <a:p>
            <a:r>
              <a:rPr lang="en-US" dirty="0" smtClean="0"/>
              <a:t>- </a:t>
            </a:r>
            <a:r>
              <a:rPr lang="th-TH" dirty="0" smtClean="0"/>
              <a:t>จำนวนรัฐภาคีในอนุสัญญา 168 ล่าสุด คือ </a:t>
            </a:r>
            <a:r>
              <a:rPr lang="en-US" dirty="0" smtClean="0"/>
              <a:t>Central African Republic </a:t>
            </a:r>
            <a:r>
              <a:rPr lang="th-TH" dirty="0" smtClean="0"/>
              <a:t>เมื่อวันที่ 11 </a:t>
            </a:r>
            <a:r>
              <a:rPr lang="en-US" dirty="0" smtClean="0"/>
              <a:t>October 2016 </a:t>
            </a:r>
          </a:p>
          <a:p>
            <a:r>
              <a:rPr lang="en-US" dirty="0" smtClean="0"/>
              <a:t>- </a:t>
            </a:r>
            <a:r>
              <a:rPr lang="th-TH" dirty="0" smtClean="0"/>
              <a:t>จำนวนรัฐภาคีในพิธีสารเลือกรับ 92 ล่าสุด คือ </a:t>
            </a:r>
            <a:r>
              <a:rPr lang="en-US" dirty="0" smtClean="0"/>
              <a:t>Central African Republic </a:t>
            </a:r>
            <a:r>
              <a:rPr lang="th-TH" dirty="0" smtClean="0"/>
              <a:t>เมื่อวันที่ 11 </a:t>
            </a:r>
            <a:r>
              <a:rPr lang="en-US" dirty="0" smtClean="0"/>
              <a:t>October 2016 </a:t>
            </a:r>
          </a:p>
        </p:txBody>
      </p:sp>
      <p:sp>
        <p:nvSpPr>
          <p:cNvPr id="4" name="Slide Number Placeholder 3"/>
          <p:cNvSpPr>
            <a:spLocks noGrp="1"/>
          </p:cNvSpPr>
          <p:nvPr>
            <p:ph type="sldNum" sz="quarter" idx="10"/>
          </p:nvPr>
        </p:nvSpPr>
        <p:spPr/>
        <p:txBody>
          <a:bodyPr/>
          <a:lstStyle/>
          <a:p>
            <a:fld id="{9D7F302C-AC16-4ACB-B084-068779EE0A8A}" type="slidenum">
              <a:rPr lang="th-TH" smtClean="0"/>
              <a:t>3</a:t>
            </a:fld>
            <a:endParaRPr lang="th-TH"/>
          </a:p>
        </p:txBody>
      </p:sp>
    </p:spTree>
    <p:extLst>
      <p:ext uri="{BB962C8B-B14F-4D97-AF65-F5344CB8AC3E}">
        <p14:creationId xmlns:p14="http://schemas.microsoft.com/office/powerpoint/2010/main" val="4083165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http://tbinternet.ohchr.org/_layouts/TreatyBodyExternal/MasterCalendar.aspx?Type=Session&amp;Lang=En</a:t>
            </a:r>
          </a:p>
          <a:p>
            <a:r>
              <a:rPr lang="en-US" dirty="0" smtClean="0"/>
              <a:t>- </a:t>
            </a:r>
            <a:r>
              <a:rPr lang="th-TH" dirty="0" smtClean="0"/>
              <a:t>จำนวนรายงานประเทศที่รัฐภาคีเสนอต่อคณะกรรมการ 95 ประเทศ</a:t>
            </a:r>
          </a:p>
          <a:p>
            <a:r>
              <a:rPr lang="th-TH" dirty="0" smtClean="0"/>
              <a:t>- จำนวนรายงานประเทศที่ผ่านการพิจารณาจากคณะกรรมการ 47 ประเทศ (2016 = 14, 2015 = 14, 2014 = 9, 2013 = 4, 2012 </a:t>
            </a:r>
          </a:p>
          <a:p>
            <a:endParaRPr lang="th-TH" dirty="0" smtClean="0"/>
          </a:p>
          <a:p>
            <a:r>
              <a:rPr lang="th-TH" dirty="0" smtClean="0"/>
              <a:t>= 4 , 2011 = 2)</a:t>
            </a:r>
          </a:p>
          <a:p>
            <a:r>
              <a:rPr lang="th-TH" dirty="0" smtClean="0"/>
              <a:t>- จำนวนรายงานประเทศที่รอการพิจารณาจากคณะกรรมการ (</a:t>
            </a:r>
            <a:r>
              <a:rPr lang="en-US" dirty="0" smtClean="0"/>
              <a:t>Backlog) 48 </a:t>
            </a:r>
            <a:r>
              <a:rPr lang="th-TH" dirty="0" smtClean="0"/>
              <a:t>ประเทศ</a:t>
            </a:r>
            <a:endParaRPr lang="th-TH" dirty="0"/>
          </a:p>
        </p:txBody>
      </p:sp>
      <p:sp>
        <p:nvSpPr>
          <p:cNvPr id="4" name="Slide Number Placeholder 3"/>
          <p:cNvSpPr>
            <a:spLocks noGrp="1"/>
          </p:cNvSpPr>
          <p:nvPr>
            <p:ph type="sldNum" sz="quarter" idx="10"/>
          </p:nvPr>
        </p:nvSpPr>
        <p:spPr/>
        <p:txBody>
          <a:bodyPr/>
          <a:lstStyle/>
          <a:p>
            <a:fld id="{9D7F302C-AC16-4ACB-B084-068779EE0A8A}" type="slidenum">
              <a:rPr lang="th-TH" smtClean="0"/>
              <a:t>4</a:t>
            </a:fld>
            <a:endParaRPr lang="th-TH"/>
          </a:p>
        </p:txBody>
      </p:sp>
    </p:spTree>
    <p:extLst>
      <p:ext uri="{BB962C8B-B14F-4D97-AF65-F5344CB8AC3E}">
        <p14:creationId xmlns:p14="http://schemas.microsoft.com/office/powerpoint/2010/main" val="40083885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https://extranet.ohchr.org/sites/petitions/crpd/16session/Pages/default.aspx</a:t>
            </a:r>
          </a:p>
          <a:p>
            <a:r>
              <a:rPr lang="en-US" dirty="0" smtClean="0"/>
              <a:t>- </a:t>
            </a:r>
            <a:r>
              <a:rPr lang="th-TH" dirty="0" smtClean="0"/>
              <a:t>จำนวนเรื่องร้องทุกข์ที่เสนอต่อคณะกรรมการ 37 </a:t>
            </a:r>
          </a:p>
          <a:p>
            <a:r>
              <a:rPr lang="th-TH" dirty="0" smtClean="0"/>
              <a:t>(</a:t>
            </a:r>
            <a:r>
              <a:rPr lang="en-US" dirty="0" smtClean="0"/>
              <a:t>the Committee has therefore received a total of 304 communications related to States parties to the OP-CRPD, out of which 37 have been registered)</a:t>
            </a:r>
          </a:p>
          <a:p>
            <a:r>
              <a:rPr lang="en-US" dirty="0" smtClean="0"/>
              <a:t>- </a:t>
            </a:r>
            <a:r>
              <a:rPr lang="th-TH" dirty="0" smtClean="0"/>
              <a:t>จำนวนเรื่องร้องทุกข์ที่ผ่านการพิจารณาจากคณะกรรมการ 13 </a:t>
            </a:r>
          </a:p>
          <a:p>
            <a:r>
              <a:rPr lang="th-TH" dirty="0" smtClean="0"/>
              <a:t>(</a:t>
            </a:r>
            <a:r>
              <a:rPr lang="en-US" dirty="0" smtClean="0"/>
              <a:t>The Committee has so far registered 37 cases. In 13 cases, the Committee has taken final decisions (8 Views with violation; 2 Views without violation, 3 inadmissibility decisions). Of the 24 pending cases, one is on the agenda of the 16th session (communications No. 7/2012). Of the others, nine are ready for examination on admissibility and merits (communications No. 14/2013, 15/2013, 16/2013, 19/2014, 25/2014, 26/2014, 29/2015, 30/2015, 32/2015), and two for examination on admissibility (communications No. 27/2014, 31/2015). In all the other cases, comments and observations remain pending.)</a:t>
            </a:r>
          </a:p>
          <a:p>
            <a:pPr marL="285750" indent="-285750">
              <a:buFontTx/>
              <a:buChar char="-"/>
            </a:pPr>
            <a:r>
              <a:rPr lang="th-TH" dirty="0" smtClean="0"/>
              <a:t>จำนวนเรื่องร้องทุกข์ที่รอการพิจารณา (</a:t>
            </a:r>
            <a:r>
              <a:rPr lang="en-US" dirty="0" smtClean="0"/>
              <a:t>pending cases) 24</a:t>
            </a:r>
          </a:p>
          <a:p>
            <a:pPr marL="285750" indent="-285750">
              <a:buFontTx/>
              <a:buChar char="-"/>
            </a:pPr>
            <a:r>
              <a:rPr lang="th-TH" dirty="0" smtClean="0"/>
              <a:t>จำนวนประเทศที่คณะกรรมการได้เข้าไปไต่สวนและรายงานการไต่สวน 1 (</a:t>
            </a:r>
            <a:r>
              <a:rPr lang="en-US" dirty="0" smtClean="0"/>
              <a:t>UK)</a:t>
            </a:r>
            <a:endParaRPr lang="th-TH" dirty="0"/>
          </a:p>
        </p:txBody>
      </p:sp>
      <p:sp>
        <p:nvSpPr>
          <p:cNvPr id="4" name="Slide Number Placeholder 3"/>
          <p:cNvSpPr>
            <a:spLocks noGrp="1"/>
          </p:cNvSpPr>
          <p:nvPr>
            <p:ph type="sldNum" sz="quarter" idx="10"/>
          </p:nvPr>
        </p:nvSpPr>
        <p:spPr/>
        <p:txBody>
          <a:bodyPr/>
          <a:lstStyle/>
          <a:p>
            <a:fld id="{9D7F302C-AC16-4ACB-B084-068779EE0A8A}" type="slidenum">
              <a:rPr lang="th-TH" smtClean="0"/>
              <a:t>5</a:t>
            </a:fld>
            <a:endParaRPr lang="th-TH"/>
          </a:p>
        </p:txBody>
      </p:sp>
    </p:spTree>
    <p:extLst>
      <p:ext uri="{BB962C8B-B14F-4D97-AF65-F5344CB8AC3E}">
        <p14:creationId xmlns:p14="http://schemas.microsoft.com/office/powerpoint/2010/main" val="32691895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http://www.ohchr.org/EN/HRBodies/CRPD/Pages/GC.aspx</a:t>
            </a:r>
          </a:p>
          <a:p>
            <a:r>
              <a:rPr lang="en-US" dirty="0" smtClean="0"/>
              <a:t>- </a:t>
            </a:r>
            <a:r>
              <a:rPr lang="th-TH" dirty="0" smtClean="0"/>
              <a:t>จำนวนความเห็นทั่วไป 4 ฉบับ (</a:t>
            </a:r>
            <a:r>
              <a:rPr lang="en-US" dirty="0" smtClean="0"/>
              <a:t>Article 12,9,6,24)  + 1 Draft Article</a:t>
            </a:r>
            <a:r>
              <a:rPr lang="en-US" baseline="0" dirty="0" smtClean="0"/>
              <a:t> 19</a:t>
            </a:r>
            <a:endParaRPr lang="en-US" dirty="0" smtClean="0"/>
          </a:p>
          <a:p>
            <a:endParaRPr lang="th-TH" dirty="0"/>
          </a:p>
        </p:txBody>
      </p:sp>
      <p:sp>
        <p:nvSpPr>
          <p:cNvPr id="4" name="Slide Number Placeholder 3"/>
          <p:cNvSpPr>
            <a:spLocks noGrp="1"/>
          </p:cNvSpPr>
          <p:nvPr>
            <p:ph type="sldNum" sz="quarter" idx="10"/>
          </p:nvPr>
        </p:nvSpPr>
        <p:spPr/>
        <p:txBody>
          <a:bodyPr/>
          <a:lstStyle/>
          <a:p>
            <a:fld id="{9D7F302C-AC16-4ACB-B084-068779EE0A8A}" type="slidenum">
              <a:rPr lang="th-TH" smtClean="0"/>
              <a:t>6</a:t>
            </a:fld>
            <a:endParaRPr lang="th-TH"/>
          </a:p>
        </p:txBody>
      </p:sp>
    </p:spTree>
    <p:extLst>
      <p:ext uri="{BB962C8B-B14F-4D97-AF65-F5344CB8AC3E}">
        <p14:creationId xmlns:p14="http://schemas.microsoft.com/office/powerpoint/2010/main" val="26353577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http://www.ohchr.org/EN/HRBodies/CRPD/Pages/CRPDStatements.aspx</a:t>
            </a:r>
          </a:p>
          <a:p>
            <a:r>
              <a:rPr lang="en-US" dirty="0" smtClean="0"/>
              <a:t>- </a:t>
            </a:r>
            <a:r>
              <a:rPr lang="th-TH" dirty="0" smtClean="0"/>
              <a:t>จำนวนเอกสารที่เป็นข้อเสนอแนะหรือแสดงจุดยืนในเรื่องต่างๆ (</a:t>
            </a:r>
            <a:r>
              <a:rPr lang="en-US" dirty="0" smtClean="0"/>
              <a:t>CRPD Statements) 6 </a:t>
            </a:r>
            <a:r>
              <a:rPr lang="th-TH" dirty="0" smtClean="0"/>
              <a:t>ฉบับ เรื่อง </a:t>
            </a:r>
          </a:p>
          <a:p>
            <a:r>
              <a:rPr lang="th-TH" dirty="0" smtClean="0"/>
              <a:t>1. </a:t>
            </a:r>
            <a:r>
              <a:rPr lang="en-US" dirty="0" smtClean="0"/>
              <a:t>Statement by the Committee on the Rights of Persons with Disabilities-FOR A BETTER URBAN FUTURE-Securing </a:t>
            </a:r>
          </a:p>
          <a:p>
            <a:endParaRPr lang="en-US" dirty="0" smtClean="0"/>
          </a:p>
          <a:p>
            <a:r>
              <a:rPr lang="en-US" dirty="0" smtClean="0"/>
              <a:t>inclusion of persons with disabilities in the New Urban Agenda-Habitat III-Third United Nations conference on Housing </a:t>
            </a:r>
          </a:p>
          <a:p>
            <a:endParaRPr lang="en-US" dirty="0" smtClean="0"/>
          </a:p>
          <a:p>
            <a:r>
              <a:rPr lang="en-US" dirty="0" smtClean="0"/>
              <a:t>and Sustainable Urban Development</a:t>
            </a:r>
          </a:p>
          <a:p>
            <a:r>
              <a:rPr lang="en-US" dirty="0" smtClean="0"/>
              <a:t>2. Statement of the Committee on the Rights of Persons with Disabilities on disability inclusion for the World </a:t>
            </a:r>
          </a:p>
          <a:p>
            <a:endParaRPr lang="en-US" dirty="0" smtClean="0"/>
          </a:p>
          <a:p>
            <a:r>
              <a:rPr lang="en-US" dirty="0" smtClean="0"/>
              <a:t>Humanitarian Summit</a:t>
            </a:r>
          </a:p>
          <a:p>
            <a:r>
              <a:rPr lang="en-US" dirty="0" smtClean="0"/>
              <a:t>3. Joint Statement by Special Rapporteur on the rights of persons with disabilities, Committee on the Rights of Persons </a:t>
            </a:r>
          </a:p>
          <a:p>
            <a:endParaRPr lang="en-US" dirty="0" smtClean="0"/>
          </a:p>
          <a:p>
            <a:r>
              <a:rPr lang="en-US" dirty="0" smtClean="0"/>
              <a:t>with Disabilities and Special Envoy of the Secretary-General on Disability and Accessibility</a:t>
            </a:r>
          </a:p>
          <a:p>
            <a:r>
              <a:rPr lang="en-US" dirty="0" smtClean="0"/>
              <a:t>4. Statement on Disability inclusion in the Third World Conference on Disaster Risk Reduction and beyond</a:t>
            </a:r>
          </a:p>
          <a:p>
            <a:r>
              <a:rPr lang="en-US" dirty="0" smtClean="0"/>
              <a:t>5. Statement on Sustainable Development Goals</a:t>
            </a:r>
          </a:p>
          <a:p>
            <a:r>
              <a:rPr lang="en-US" dirty="0" smtClean="0"/>
              <a:t>6. Opinion of the Committee on the Revision of the Standard Rules for the Treatment of Prisoners</a:t>
            </a:r>
            <a:endParaRPr lang="th-TH" dirty="0"/>
          </a:p>
        </p:txBody>
      </p:sp>
      <p:sp>
        <p:nvSpPr>
          <p:cNvPr id="4" name="Slide Number Placeholder 3"/>
          <p:cNvSpPr>
            <a:spLocks noGrp="1"/>
          </p:cNvSpPr>
          <p:nvPr>
            <p:ph type="sldNum" sz="quarter" idx="10"/>
          </p:nvPr>
        </p:nvSpPr>
        <p:spPr/>
        <p:txBody>
          <a:bodyPr/>
          <a:lstStyle/>
          <a:p>
            <a:fld id="{9D7F302C-AC16-4ACB-B084-068779EE0A8A}" type="slidenum">
              <a:rPr lang="th-TH" smtClean="0"/>
              <a:t>7</a:t>
            </a:fld>
            <a:endParaRPr lang="th-TH"/>
          </a:p>
        </p:txBody>
      </p:sp>
    </p:spTree>
    <p:extLst>
      <p:ext uri="{BB962C8B-B14F-4D97-AF65-F5344CB8AC3E}">
        <p14:creationId xmlns:p14="http://schemas.microsoft.com/office/powerpoint/2010/main" val="2916013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30E78C8-E393-41CA-BBF2-244DD394482C}" type="datetimeFigureOut">
              <a:rPr lang="th-TH" smtClean="0"/>
              <a:t>28/11/59</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EC142924-F287-47D2-A6F9-0AC2D1FD62AF}" type="slidenum">
              <a:rPr lang="th-TH" smtClean="0"/>
              <a:t>‹#›</a:t>
            </a:fld>
            <a:endParaRPr lang="th-TH"/>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0E78C8-E393-41CA-BBF2-244DD394482C}" type="datetimeFigureOut">
              <a:rPr lang="th-TH" smtClean="0"/>
              <a:t>28/11/59</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EC142924-F287-47D2-A6F9-0AC2D1FD62AF}" type="slidenum">
              <a:rPr lang="th-TH" smtClean="0"/>
              <a:t>‹#›</a:t>
            </a:fld>
            <a:endParaRPr lang="th-T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0E78C8-E393-41CA-BBF2-244DD394482C}" type="datetimeFigureOut">
              <a:rPr lang="th-TH" smtClean="0"/>
              <a:t>28/11/59</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EC142924-F287-47D2-A6F9-0AC2D1FD62AF}" type="slidenum">
              <a:rPr lang="th-TH" smtClean="0"/>
              <a:t>‹#›</a:t>
            </a:fld>
            <a:endParaRPr lang="th-T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0E78C8-E393-41CA-BBF2-244DD394482C}" type="datetimeFigureOut">
              <a:rPr lang="th-TH" smtClean="0"/>
              <a:t>28/11/59</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EC142924-F287-47D2-A6F9-0AC2D1FD62AF}" type="slidenum">
              <a:rPr lang="th-TH" smtClean="0"/>
              <a:t>‹#›</a:t>
            </a:fld>
            <a:endParaRPr lang="th-T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0E78C8-E393-41CA-BBF2-244DD394482C}" type="datetimeFigureOut">
              <a:rPr lang="th-TH" smtClean="0"/>
              <a:t>28/11/59</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EC142924-F287-47D2-A6F9-0AC2D1FD62AF}" type="slidenum">
              <a:rPr lang="th-TH" smtClean="0"/>
              <a:t>‹#›</a:t>
            </a:fld>
            <a:endParaRPr lang="th-TH"/>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30E78C8-E393-41CA-BBF2-244DD394482C}" type="datetimeFigureOut">
              <a:rPr lang="th-TH" smtClean="0"/>
              <a:t>28/11/59</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EC142924-F287-47D2-A6F9-0AC2D1FD62AF}" type="slidenum">
              <a:rPr lang="th-TH" smtClean="0"/>
              <a:t>‹#›</a:t>
            </a:fld>
            <a:endParaRPr lang="th-T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30E78C8-E393-41CA-BBF2-244DD394482C}" type="datetimeFigureOut">
              <a:rPr lang="th-TH" smtClean="0"/>
              <a:t>28/11/59</a:t>
            </a:fld>
            <a:endParaRPr lang="th-TH"/>
          </a:p>
        </p:txBody>
      </p:sp>
      <p:sp>
        <p:nvSpPr>
          <p:cNvPr id="8" name="Footer Placeholder 7"/>
          <p:cNvSpPr>
            <a:spLocks noGrp="1"/>
          </p:cNvSpPr>
          <p:nvPr>
            <p:ph type="ftr" sz="quarter" idx="11"/>
          </p:nvPr>
        </p:nvSpPr>
        <p:spPr/>
        <p:txBody>
          <a:bodyPr/>
          <a:lstStyle/>
          <a:p>
            <a:endParaRPr lang="th-TH"/>
          </a:p>
        </p:txBody>
      </p:sp>
      <p:sp>
        <p:nvSpPr>
          <p:cNvPr id="9" name="Slide Number Placeholder 8"/>
          <p:cNvSpPr>
            <a:spLocks noGrp="1"/>
          </p:cNvSpPr>
          <p:nvPr>
            <p:ph type="sldNum" sz="quarter" idx="12"/>
          </p:nvPr>
        </p:nvSpPr>
        <p:spPr/>
        <p:txBody>
          <a:bodyPr/>
          <a:lstStyle/>
          <a:p>
            <a:fld id="{EC142924-F287-47D2-A6F9-0AC2D1FD62AF}" type="slidenum">
              <a:rPr lang="th-TH" smtClean="0"/>
              <a:t>‹#›</a:t>
            </a:fld>
            <a:endParaRPr lang="th-TH"/>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0E78C8-E393-41CA-BBF2-244DD394482C}" type="datetimeFigureOut">
              <a:rPr lang="th-TH" smtClean="0"/>
              <a:t>28/11/59</a:t>
            </a:fld>
            <a:endParaRPr lang="th-TH"/>
          </a:p>
        </p:txBody>
      </p:sp>
      <p:sp>
        <p:nvSpPr>
          <p:cNvPr id="4" name="Footer Placeholder 3"/>
          <p:cNvSpPr>
            <a:spLocks noGrp="1"/>
          </p:cNvSpPr>
          <p:nvPr>
            <p:ph type="ftr" sz="quarter" idx="11"/>
          </p:nvPr>
        </p:nvSpPr>
        <p:spPr/>
        <p:txBody>
          <a:bodyPr/>
          <a:lstStyle/>
          <a:p>
            <a:endParaRPr lang="th-TH"/>
          </a:p>
        </p:txBody>
      </p:sp>
      <p:sp>
        <p:nvSpPr>
          <p:cNvPr id="5" name="Slide Number Placeholder 4"/>
          <p:cNvSpPr>
            <a:spLocks noGrp="1"/>
          </p:cNvSpPr>
          <p:nvPr>
            <p:ph type="sldNum" sz="quarter" idx="12"/>
          </p:nvPr>
        </p:nvSpPr>
        <p:spPr/>
        <p:txBody>
          <a:bodyPr/>
          <a:lstStyle/>
          <a:p>
            <a:fld id="{EC142924-F287-47D2-A6F9-0AC2D1FD62AF}" type="slidenum">
              <a:rPr lang="th-TH" smtClean="0"/>
              <a:t>‹#›</a:t>
            </a:fld>
            <a:endParaRPr lang="th-T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0E78C8-E393-41CA-BBF2-244DD394482C}" type="datetimeFigureOut">
              <a:rPr lang="th-TH" smtClean="0"/>
              <a:t>28/11/59</a:t>
            </a:fld>
            <a:endParaRPr lang="th-TH"/>
          </a:p>
        </p:txBody>
      </p:sp>
      <p:sp>
        <p:nvSpPr>
          <p:cNvPr id="3" name="Footer Placeholder 2"/>
          <p:cNvSpPr>
            <a:spLocks noGrp="1"/>
          </p:cNvSpPr>
          <p:nvPr>
            <p:ph type="ftr" sz="quarter" idx="11"/>
          </p:nvPr>
        </p:nvSpPr>
        <p:spPr/>
        <p:txBody>
          <a:bodyPr/>
          <a:lstStyle/>
          <a:p>
            <a:endParaRPr lang="th-TH"/>
          </a:p>
        </p:txBody>
      </p:sp>
      <p:sp>
        <p:nvSpPr>
          <p:cNvPr id="4" name="Slide Number Placeholder 3"/>
          <p:cNvSpPr>
            <a:spLocks noGrp="1"/>
          </p:cNvSpPr>
          <p:nvPr>
            <p:ph type="sldNum" sz="quarter" idx="12"/>
          </p:nvPr>
        </p:nvSpPr>
        <p:spPr/>
        <p:txBody>
          <a:bodyPr/>
          <a:lstStyle/>
          <a:p>
            <a:fld id="{EC142924-F287-47D2-A6F9-0AC2D1FD62AF}" type="slidenum">
              <a:rPr lang="th-TH" smtClean="0"/>
              <a:t>‹#›</a:t>
            </a:fld>
            <a:endParaRPr lang="th-T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0E78C8-E393-41CA-BBF2-244DD394482C}" type="datetimeFigureOut">
              <a:rPr lang="th-TH" smtClean="0"/>
              <a:t>28/11/59</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EC142924-F287-47D2-A6F9-0AC2D1FD62AF}" type="slidenum">
              <a:rPr lang="th-TH" smtClean="0"/>
              <a:t>‹#›</a:t>
            </a:fld>
            <a:endParaRPr lang="th-TH"/>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0E78C8-E393-41CA-BBF2-244DD394482C}" type="datetimeFigureOut">
              <a:rPr lang="th-TH" smtClean="0"/>
              <a:t>28/11/59</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EC142924-F287-47D2-A6F9-0AC2D1FD62AF}" type="slidenum">
              <a:rPr lang="th-TH" smtClean="0"/>
              <a:t>‹#›</a:t>
            </a:fld>
            <a:endParaRPr lang="th-TH"/>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C30E78C8-E393-41CA-BBF2-244DD394482C}" type="datetimeFigureOut">
              <a:rPr lang="th-TH" smtClean="0"/>
              <a:t>28/11/59</a:t>
            </a:fld>
            <a:endParaRPr lang="th-TH"/>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th-TH"/>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EC142924-F287-47D2-A6F9-0AC2D1FD62AF}" type="slidenum">
              <a:rPr lang="th-TH" smtClean="0"/>
              <a:t>‹#›</a:t>
            </a:fld>
            <a:endParaRPr lang="th-TH"/>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hyperlink" Target="http://www.cbm.org/New-resources-on-Agenda-2030-and-the-CRPD-501728.php"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200" b="1" dirty="0"/>
              <a:t>Convention on the Rights of Persons with Disabilities </a:t>
            </a:r>
            <a:r>
              <a:rPr lang="en-US" sz="3200" b="1" dirty="0" smtClean="0"/>
              <a:t>(CRPD): </a:t>
            </a:r>
            <a:r>
              <a:rPr lang="en-US" sz="3200" b="1" dirty="0"/>
              <a:t>implementation update</a:t>
            </a:r>
            <a:endParaRPr lang="th-TH" sz="3200" b="1" dirty="0"/>
          </a:p>
        </p:txBody>
      </p:sp>
      <p:sp>
        <p:nvSpPr>
          <p:cNvPr id="3" name="Subtitle 2"/>
          <p:cNvSpPr>
            <a:spLocks noGrp="1"/>
          </p:cNvSpPr>
          <p:nvPr>
            <p:ph type="subTitle" idx="1"/>
          </p:nvPr>
        </p:nvSpPr>
        <p:spPr>
          <a:xfrm>
            <a:off x="685800" y="3836640"/>
            <a:ext cx="7918648" cy="1752600"/>
          </a:xfrm>
        </p:spPr>
        <p:txBody>
          <a:bodyPr>
            <a:normAutofit/>
          </a:bodyPr>
          <a:lstStyle/>
          <a:p>
            <a:r>
              <a:rPr lang="en-US" sz="1800" dirty="0"/>
              <a:t>By </a:t>
            </a:r>
            <a:r>
              <a:rPr lang="en-US" sz="1800" dirty="0" err="1"/>
              <a:t>Monthian</a:t>
            </a:r>
            <a:r>
              <a:rPr lang="en-US" sz="1800" dirty="0"/>
              <a:t> </a:t>
            </a:r>
            <a:r>
              <a:rPr lang="en-US" sz="1800" dirty="0" err="1"/>
              <a:t>Buntan</a:t>
            </a:r>
            <a:endParaRPr lang="en-US" sz="1800" dirty="0"/>
          </a:p>
          <a:p>
            <a:r>
              <a:rPr lang="en-US" sz="1800" dirty="0" smtClean="0"/>
              <a:t>Member </a:t>
            </a:r>
            <a:r>
              <a:rPr lang="en-US" sz="1800" dirty="0"/>
              <a:t>of the UN Committee on the Rights of </a:t>
            </a:r>
            <a:r>
              <a:rPr lang="en-US" sz="1800" dirty="0" smtClean="0"/>
              <a:t>Persons </a:t>
            </a:r>
            <a:r>
              <a:rPr lang="en-US" sz="1800" dirty="0"/>
              <a:t>with </a:t>
            </a:r>
            <a:r>
              <a:rPr lang="en-US" sz="1800" dirty="0" smtClean="0"/>
              <a:t>Disabilities and</a:t>
            </a:r>
          </a:p>
          <a:p>
            <a:r>
              <a:rPr lang="en-US" sz="1800" dirty="0"/>
              <a:t>Member of the National Legislative Assembly, Royal Thai </a:t>
            </a:r>
            <a:r>
              <a:rPr lang="en-US" sz="1800" dirty="0" smtClean="0"/>
              <a:t>Parliament</a:t>
            </a:r>
            <a:endParaRPr lang="en-US" sz="1800" dirty="0"/>
          </a:p>
          <a:p>
            <a:endParaRPr lang="en-US" sz="1800" dirty="0"/>
          </a:p>
          <a:p>
            <a:endParaRPr lang="th-TH" sz="1800" dirty="0"/>
          </a:p>
        </p:txBody>
      </p:sp>
      <p:sp>
        <p:nvSpPr>
          <p:cNvPr id="4" name="TextBox 3"/>
          <p:cNvSpPr txBox="1"/>
          <p:nvPr/>
        </p:nvSpPr>
        <p:spPr>
          <a:xfrm>
            <a:off x="2332967" y="5313982"/>
            <a:ext cx="6233565" cy="923330"/>
          </a:xfrm>
          <a:prstGeom prst="rect">
            <a:avLst/>
          </a:prstGeom>
          <a:noFill/>
        </p:spPr>
        <p:txBody>
          <a:bodyPr wrap="none" rtlCol="0">
            <a:spAutoFit/>
          </a:bodyPr>
          <a:lstStyle/>
          <a:p>
            <a:pPr algn="r"/>
            <a:r>
              <a:rPr lang="en-US" sz="1800" dirty="0" smtClean="0">
                <a:solidFill>
                  <a:schemeClr val="tx1">
                    <a:lumMod val="75000"/>
                    <a:lumOff val="25000"/>
                  </a:schemeClr>
                </a:solidFill>
              </a:rPr>
              <a:t>28 November 2016,</a:t>
            </a:r>
          </a:p>
          <a:p>
            <a:pPr algn="r"/>
            <a:r>
              <a:rPr lang="en-US" sz="1800" dirty="0" smtClean="0">
                <a:solidFill>
                  <a:schemeClr val="tx1">
                    <a:lumMod val="75000"/>
                    <a:lumOff val="25000"/>
                  </a:schemeClr>
                </a:solidFill>
              </a:rPr>
              <a:t>Red Cross and Red Crescent Movement Workshop on </a:t>
            </a:r>
            <a:br>
              <a:rPr lang="en-US" sz="1800" dirty="0" smtClean="0">
                <a:solidFill>
                  <a:schemeClr val="tx1">
                    <a:lumMod val="75000"/>
                    <a:lumOff val="25000"/>
                  </a:schemeClr>
                </a:solidFill>
              </a:rPr>
            </a:br>
            <a:r>
              <a:rPr lang="en-US" sz="1800" dirty="0" smtClean="0">
                <a:solidFill>
                  <a:schemeClr val="tx1">
                    <a:lumMod val="75000"/>
                    <a:lumOff val="25000"/>
                  </a:schemeClr>
                </a:solidFill>
              </a:rPr>
              <a:t>Disability Inclusion and Victim Assistance in Southeast Asia</a:t>
            </a:r>
            <a:endParaRPr lang="th-TH" sz="1800" dirty="0">
              <a:solidFill>
                <a:schemeClr val="tx1">
                  <a:lumMod val="75000"/>
                  <a:lumOff val="25000"/>
                </a:schemeClr>
              </a:solidFill>
            </a:endParaRPr>
          </a:p>
        </p:txBody>
      </p:sp>
    </p:spTree>
    <p:extLst>
      <p:ext uri="{BB962C8B-B14F-4D97-AF65-F5344CB8AC3E}">
        <p14:creationId xmlns:p14="http://schemas.microsoft.com/office/powerpoint/2010/main" val="10446124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990600"/>
          </a:xfrm>
        </p:spPr>
        <p:txBody>
          <a:bodyPr>
            <a:normAutofit/>
          </a:bodyPr>
          <a:lstStyle/>
          <a:p>
            <a:r>
              <a:rPr lang="en-US" sz="2800" dirty="0"/>
              <a:t>CRPD &amp; SDGs by </a:t>
            </a:r>
            <a:r>
              <a:rPr lang="en-US" sz="2800" dirty="0" smtClean="0"/>
              <a:t>CBM</a:t>
            </a:r>
            <a:endParaRPr lang="th-TH" sz="28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6544" y="931104"/>
            <a:ext cx="7367824" cy="5467005"/>
          </a:xfrm>
          <a:prstGeom prst="rect">
            <a:avLst/>
          </a:prstGeom>
        </p:spPr>
      </p:pic>
      <p:sp>
        <p:nvSpPr>
          <p:cNvPr id="5" name="TextBox 4"/>
          <p:cNvSpPr txBox="1"/>
          <p:nvPr/>
        </p:nvSpPr>
        <p:spPr>
          <a:xfrm>
            <a:off x="539552" y="6381328"/>
            <a:ext cx="7526291" cy="338554"/>
          </a:xfrm>
          <a:prstGeom prst="rect">
            <a:avLst/>
          </a:prstGeom>
          <a:noFill/>
        </p:spPr>
        <p:txBody>
          <a:bodyPr wrap="none" rtlCol="0">
            <a:spAutoFit/>
          </a:bodyPr>
          <a:lstStyle/>
          <a:p>
            <a:r>
              <a:rPr lang="en-US" sz="1600" dirty="0" smtClean="0">
                <a:hlinkClick r:id="rId4"/>
              </a:rPr>
              <a:t>http://www.cbm.org/New-resources-on-Agenda-2030-and-the-CRPD-501728.php</a:t>
            </a:r>
            <a:endParaRPr lang="th-TH" sz="1600" dirty="0"/>
          </a:p>
        </p:txBody>
      </p:sp>
    </p:spTree>
    <p:extLst>
      <p:ext uri="{BB962C8B-B14F-4D97-AF65-F5344CB8AC3E}">
        <p14:creationId xmlns:p14="http://schemas.microsoft.com/office/powerpoint/2010/main" val="11256573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Ratification</a:t>
            </a:r>
            <a:r>
              <a:rPr lang="en-US" sz="2800" dirty="0" smtClean="0"/>
              <a:t> of CRPD: 168 Countries</a:t>
            </a:r>
            <a:br>
              <a:rPr lang="en-US" sz="2800" dirty="0" smtClean="0"/>
            </a:br>
            <a:r>
              <a:rPr lang="en-US" sz="2800" dirty="0" smtClean="0"/>
              <a:t>                          Optional Protocol: 92 Countries</a:t>
            </a:r>
            <a:endParaRPr lang="th-TH" sz="2800" dirty="0"/>
          </a:p>
        </p:txBody>
      </p:sp>
      <p:pic>
        <p:nvPicPr>
          <p:cNvPr id="6" name="Content Placeholder 5"/>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57200" y="1605853"/>
            <a:ext cx="8229600" cy="4865494"/>
          </a:xfrm>
        </p:spPr>
      </p:pic>
    </p:spTree>
    <p:extLst>
      <p:ext uri="{BB962C8B-B14F-4D97-AF65-F5344CB8AC3E}">
        <p14:creationId xmlns:p14="http://schemas.microsoft.com/office/powerpoint/2010/main" val="41983122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Amount of State Parties Reports </a:t>
            </a:r>
            <a:br>
              <a:rPr lang="en-US" sz="3200" dirty="0" smtClean="0"/>
            </a:br>
            <a:r>
              <a:rPr lang="en-US" sz="3200" dirty="0" smtClean="0"/>
              <a:t>that are considered by the Committee</a:t>
            </a:r>
            <a:endParaRPr lang="th-TH"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49365508"/>
              </p:ext>
            </p:extLst>
          </p:nvPr>
        </p:nvGraphicFramePr>
        <p:xfrm>
          <a:off x="457200" y="1600200"/>
          <a:ext cx="8229600" cy="4876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375974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Communications</a:t>
            </a:r>
            <a:endParaRPr lang="th-TH" dirty="0"/>
          </a:p>
        </p:txBody>
      </p:sp>
      <p:graphicFrame>
        <p:nvGraphicFramePr>
          <p:cNvPr id="12" name="Content Placeholder 11"/>
          <p:cNvGraphicFramePr>
            <a:graphicFrameLocks noGrp="1"/>
          </p:cNvGraphicFramePr>
          <p:nvPr>
            <p:ph idx="1"/>
            <p:extLst>
              <p:ext uri="{D42A27DB-BD31-4B8C-83A1-F6EECF244321}">
                <p14:modId xmlns:p14="http://schemas.microsoft.com/office/powerpoint/2010/main" val="4062986908"/>
              </p:ext>
            </p:extLst>
          </p:nvPr>
        </p:nvGraphicFramePr>
        <p:xfrm>
          <a:off x="395536" y="1406098"/>
          <a:ext cx="8229600"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13" name="TextBox 12"/>
          <p:cNvSpPr txBox="1"/>
          <p:nvPr/>
        </p:nvSpPr>
        <p:spPr>
          <a:xfrm>
            <a:off x="5940152" y="6021288"/>
            <a:ext cx="2420856" cy="523220"/>
          </a:xfrm>
          <a:prstGeom prst="rect">
            <a:avLst/>
          </a:prstGeom>
          <a:solidFill>
            <a:srgbClr val="00B050"/>
          </a:solidFill>
          <a:ln>
            <a:solidFill>
              <a:schemeClr val="tx1"/>
            </a:solidFill>
          </a:ln>
        </p:spPr>
        <p:txBody>
          <a:bodyPr wrap="none" rtlCol="0">
            <a:spAutoFit/>
          </a:bodyPr>
          <a:lstStyle/>
          <a:p>
            <a:r>
              <a:rPr lang="en-US" b="1" dirty="0" smtClean="0">
                <a:solidFill>
                  <a:schemeClr val="bg1"/>
                </a:solidFill>
              </a:rPr>
              <a:t>and 1 Inquiry</a:t>
            </a:r>
            <a:endParaRPr lang="th-TH" b="1" dirty="0">
              <a:solidFill>
                <a:schemeClr val="bg1"/>
              </a:solidFill>
            </a:endParaRPr>
          </a:p>
        </p:txBody>
      </p:sp>
    </p:spTree>
    <p:extLst>
      <p:ext uri="{BB962C8B-B14F-4D97-AF65-F5344CB8AC3E}">
        <p14:creationId xmlns:p14="http://schemas.microsoft.com/office/powerpoint/2010/main" val="13959770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990600"/>
          </a:xfrm>
        </p:spPr>
        <p:txBody>
          <a:bodyPr>
            <a:normAutofit/>
          </a:bodyPr>
          <a:lstStyle/>
          <a:p>
            <a:r>
              <a:rPr lang="en-US" sz="3200" dirty="0" smtClean="0"/>
              <a:t>General Comments: 4+1</a:t>
            </a:r>
            <a:endParaRPr lang="th-TH" sz="3200" dirty="0"/>
          </a:p>
        </p:txBody>
      </p:sp>
      <p:pic>
        <p:nvPicPr>
          <p:cNvPr id="6" name="Content Placeholder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043608" y="1279217"/>
            <a:ext cx="6646346" cy="5197783"/>
          </a:xfrm>
        </p:spPr>
      </p:pic>
    </p:spTree>
    <p:extLst>
      <p:ext uri="{BB962C8B-B14F-4D97-AF65-F5344CB8AC3E}">
        <p14:creationId xmlns:p14="http://schemas.microsoft.com/office/powerpoint/2010/main" val="25380130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6 Statements by the Committee</a:t>
            </a:r>
            <a:endParaRPr lang="th-TH" sz="3200"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1</a:t>
            </a:r>
            <a:r>
              <a:rPr lang="en-US" dirty="0"/>
              <a:t>. Statement by the Committee on the Rights of Persons with Disabilities-FOR A BETTER URBAN FUTURE-Securing </a:t>
            </a:r>
            <a:r>
              <a:rPr lang="en-US" dirty="0" smtClean="0"/>
              <a:t>inclusion </a:t>
            </a:r>
            <a:r>
              <a:rPr lang="en-US" dirty="0"/>
              <a:t>of persons with disabilities in the </a:t>
            </a:r>
            <a:r>
              <a:rPr lang="en-US" dirty="0" smtClean="0"/>
              <a:t>New </a:t>
            </a:r>
            <a:r>
              <a:rPr lang="en-US" dirty="0"/>
              <a:t>Urban Agenda-Habitat III-Third United Nations conference on Housing </a:t>
            </a:r>
            <a:r>
              <a:rPr lang="en-US" dirty="0" smtClean="0"/>
              <a:t>and </a:t>
            </a:r>
            <a:r>
              <a:rPr lang="en-US" dirty="0"/>
              <a:t>Sustainable Urban Development</a:t>
            </a:r>
          </a:p>
          <a:p>
            <a:endParaRPr lang="en-US" dirty="0" smtClean="0"/>
          </a:p>
          <a:p>
            <a:pPr marL="0" indent="0">
              <a:buNone/>
            </a:pPr>
            <a:r>
              <a:rPr lang="en-US" dirty="0" smtClean="0"/>
              <a:t>2</a:t>
            </a:r>
            <a:r>
              <a:rPr lang="en-US" dirty="0"/>
              <a:t>. Statement of the Committee on the Rights of Persons with Disabilities on disability inclusion for the World </a:t>
            </a:r>
            <a:r>
              <a:rPr lang="en-US" dirty="0" smtClean="0"/>
              <a:t>Humanitarian Summit</a:t>
            </a:r>
          </a:p>
          <a:p>
            <a:endParaRPr lang="en-US" dirty="0" smtClean="0"/>
          </a:p>
          <a:p>
            <a:pPr marL="0" indent="0">
              <a:buNone/>
            </a:pPr>
            <a:r>
              <a:rPr lang="en-US" dirty="0" smtClean="0"/>
              <a:t>3</a:t>
            </a:r>
            <a:r>
              <a:rPr lang="en-US" dirty="0"/>
              <a:t>. Joint Statement by Special Rapporteur on the rights of persons with disabilities, Committee on the Rights of Persons </a:t>
            </a:r>
            <a:r>
              <a:rPr lang="en-US" dirty="0" smtClean="0"/>
              <a:t>with </a:t>
            </a:r>
            <a:r>
              <a:rPr lang="en-US" dirty="0"/>
              <a:t>Disabilities and Special Envoy of the Secretary-General on Disability and </a:t>
            </a:r>
            <a:r>
              <a:rPr lang="en-US" dirty="0" smtClean="0"/>
              <a:t>Accessibility</a:t>
            </a:r>
          </a:p>
          <a:p>
            <a:endParaRPr lang="en-US" dirty="0"/>
          </a:p>
          <a:p>
            <a:pPr marL="0" indent="0">
              <a:buNone/>
            </a:pPr>
            <a:r>
              <a:rPr lang="en-US" dirty="0"/>
              <a:t>4. Statement on Disability inclusion in the Third World Conference on Disaster Risk Reduction and </a:t>
            </a:r>
            <a:r>
              <a:rPr lang="en-US" dirty="0" smtClean="0"/>
              <a:t>beyond</a:t>
            </a:r>
          </a:p>
          <a:p>
            <a:endParaRPr lang="en-US" dirty="0"/>
          </a:p>
          <a:p>
            <a:pPr marL="0" indent="0">
              <a:buNone/>
            </a:pPr>
            <a:r>
              <a:rPr lang="en-US" dirty="0"/>
              <a:t>5. Statement on Sustainable Development </a:t>
            </a:r>
            <a:r>
              <a:rPr lang="en-US" dirty="0" smtClean="0"/>
              <a:t>Goals</a:t>
            </a:r>
          </a:p>
          <a:p>
            <a:endParaRPr lang="en-US" dirty="0"/>
          </a:p>
          <a:p>
            <a:pPr marL="0" indent="0">
              <a:buNone/>
            </a:pPr>
            <a:r>
              <a:rPr lang="en-US" dirty="0"/>
              <a:t>6. Opinion of the Committee on the Revision of the Standard Rules for the </a:t>
            </a:r>
            <a:r>
              <a:rPr lang="en-US" dirty="0" smtClean="0"/>
              <a:t>Treatment </a:t>
            </a:r>
            <a:r>
              <a:rPr lang="en-US" dirty="0"/>
              <a:t>of Prisoners</a:t>
            </a:r>
            <a:endParaRPr lang="th-TH" dirty="0"/>
          </a:p>
        </p:txBody>
      </p:sp>
    </p:spTree>
    <p:extLst>
      <p:ext uri="{BB962C8B-B14F-4D97-AF65-F5344CB8AC3E}">
        <p14:creationId xmlns:p14="http://schemas.microsoft.com/office/powerpoint/2010/main" val="390089927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68</TotalTime>
  <Words>2384</Words>
  <Application>Microsoft Office PowerPoint</Application>
  <PresentationFormat>On-screen Show (4:3)</PresentationFormat>
  <Paragraphs>88</Paragraphs>
  <Slides>7</Slides>
  <Notes>6</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Clarity</vt:lpstr>
      <vt:lpstr>Convention on the Rights of Persons with Disabilities (CRPD): implementation update</vt:lpstr>
      <vt:lpstr>CRPD &amp; SDGs by CBM</vt:lpstr>
      <vt:lpstr>Ratification of CRPD: 168 Countries                           Optional Protocol: 92 Countries</vt:lpstr>
      <vt:lpstr>Amount of State Parties Reports  that are considered by the Committee</vt:lpstr>
      <vt:lpstr>Communications</vt:lpstr>
      <vt:lpstr>General Comments: 4+1</vt:lpstr>
      <vt:lpstr>6 Statements by the Committee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Convention on the Rights of Persons with Disabilities (CRPD): implementation update</dc:title>
  <dc:creator>RuTT</dc:creator>
  <cp:lastModifiedBy>Administrator</cp:lastModifiedBy>
  <cp:revision>14</cp:revision>
  <dcterms:created xsi:type="dcterms:W3CDTF">2016-11-28T00:23:15Z</dcterms:created>
  <dcterms:modified xsi:type="dcterms:W3CDTF">2016-11-28T01:53:34Z</dcterms:modified>
</cp:coreProperties>
</file>