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8"/>
  </p:notesMasterIdLst>
  <p:sldIdLst>
    <p:sldId id="256" r:id="rId2"/>
    <p:sldId id="259" r:id="rId3"/>
    <p:sldId id="306" r:id="rId4"/>
    <p:sldId id="258" r:id="rId5"/>
    <p:sldId id="261" r:id="rId6"/>
    <p:sldId id="308" r:id="rId7"/>
    <p:sldId id="309" r:id="rId8"/>
    <p:sldId id="310" r:id="rId9"/>
    <p:sldId id="311" r:id="rId10"/>
    <p:sldId id="312" r:id="rId11"/>
    <p:sldId id="368" r:id="rId12"/>
    <p:sldId id="370" r:id="rId13"/>
    <p:sldId id="262" r:id="rId14"/>
    <p:sldId id="316" r:id="rId15"/>
    <p:sldId id="268" r:id="rId16"/>
    <p:sldId id="330" r:id="rId17"/>
    <p:sldId id="331" r:id="rId18"/>
    <p:sldId id="369" r:id="rId19"/>
    <p:sldId id="375" r:id="rId20"/>
    <p:sldId id="333" r:id="rId21"/>
    <p:sldId id="334" r:id="rId22"/>
    <p:sldId id="336" r:id="rId23"/>
    <p:sldId id="341" r:id="rId24"/>
    <p:sldId id="342" r:id="rId25"/>
    <p:sldId id="340" r:id="rId26"/>
    <p:sldId id="345" r:id="rId27"/>
    <p:sldId id="337" r:id="rId28"/>
    <p:sldId id="338" r:id="rId29"/>
    <p:sldId id="304" r:id="rId30"/>
    <p:sldId id="339" r:id="rId31"/>
    <p:sldId id="344" r:id="rId32"/>
    <p:sldId id="318" r:id="rId33"/>
    <p:sldId id="320" r:id="rId34"/>
    <p:sldId id="321" r:id="rId35"/>
    <p:sldId id="328" r:id="rId36"/>
    <p:sldId id="317" r:id="rId37"/>
    <p:sldId id="357" r:id="rId38"/>
    <p:sldId id="365" r:id="rId39"/>
    <p:sldId id="358" r:id="rId40"/>
    <p:sldId id="359" r:id="rId41"/>
    <p:sldId id="360" r:id="rId42"/>
    <p:sldId id="361" r:id="rId43"/>
    <p:sldId id="362" r:id="rId44"/>
    <p:sldId id="364" r:id="rId45"/>
    <p:sldId id="366" r:id="rId46"/>
    <p:sldId id="371" r:id="rId4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FF00"/>
    <a:srgbClr val="3333CC"/>
    <a:srgbClr val="FF00FF"/>
    <a:srgbClr val="9900CC"/>
    <a:srgbClr val="008000"/>
    <a:srgbClr val="660066"/>
    <a:srgbClr val="FFCC00"/>
    <a:srgbClr val="CC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99" autoAdjust="0"/>
    <p:restoredTop sz="43162" autoAdjust="0"/>
  </p:normalViewPr>
  <p:slideViewPr>
    <p:cSldViewPr>
      <p:cViewPr>
        <p:scale>
          <a:sx n="60" d="100"/>
          <a:sy n="60" d="100"/>
        </p:scale>
        <p:origin x="-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B630F-1B4C-4371-92B7-8F7A7F96C0CC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4872-F277-454A-A986-F03AE8F04F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517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4872-F277-454A-A986-F03AE8F04F0C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534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แดดดด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4872-F277-454A-A986-F03AE8F04F0C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352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4872-F277-454A-A986-F03AE8F04F0C}" type="slidenum">
              <a:rPr lang="th-TH" smtClean="0"/>
              <a:pPr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908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4872-F277-454A-A986-F03AE8F04F0C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028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4872-F277-454A-A986-F03AE8F04F0C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1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4872-F277-454A-A986-F03AE8F04F0C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1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th-TH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69C743AB-F9D4-4B8B-A519-87B35CA942B4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82F66AAA-47AD-4E2A-8BED-C00DAB73C99D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2060848"/>
            <a:ext cx="8527976" cy="24482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3333CC"/>
                </a:solidFill>
                <a:uLnTx/>
                <a:uFillTx/>
                <a:latin typeface="+mj-lt"/>
                <a:ea typeface="+mj-ea"/>
                <a:cs typeface="+mj-cs"/>
              </a:rPr>
              <a:t>Vulnerability</a:t>
            </a:r>
            <a:r>
              <a:rPr kumimoji="0" lang="en-US" sz="5400" b="1" i="0" u="none" strike="noStrike" kern="1200" normalizeH="0" noProof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3333CC"/>
                </a:solidFill>
                <a:uLnTx/>
                <a:uFillTx/>
                <a:latin typeface="+mj-lt"/>
                <a:ea typeface="+mj-ea"/>
                <a:cs typeface="+mj-cs"/>
              </a:rPr>
              <a:t> &amp; Capacity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3333CC"/>
                </a:solidFill>
                <a:uLnTx/>
                <a:uFillTx/>
                <a:latin typeface="+mj-lt"/>
                <a:ea typeface="+mj-ea"/>
                <a:cs typeface="+mj-cs"/>
              </a:rPr>
              <a:t>Assessment</a:t>
            </a:r>
            <a:r>
              <a:rPr lang="en-US" sz="5400" b="1" dirty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3333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noProof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3333CC"/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0" lang="en-US" sz="5400" b="1" i="0" u="none" strike="noStrike" kern="1200" normalizeH="0" noProof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3333CC"/>
                </a:solidFill>
                <a:uLnTx/>
                <a:uFillTx/>
                <a:latin typeface="+mj-lt"/>
                <a:ea typeface="+mj-ea"/>
                <a:cs typeface="+mj-cs"/>
              </a:rPr>
              <a:t>VCA)</a:t>
            </a:r>
            <a:endParaRPr kumimoji="0" lang="th-TH" sz="5400" b="1" i="0" u="none" strike="noStrike" kern="1200" normalizeH="0" baseline="0" noProof="0" dirty="0" smtClean="0">
              <a:ln w="10541" cmpd="sng">
                <a:solidFill>
                  <a:schemeClr val="tx2"/>
                </a:solidFill>
                <a:prstDash val="solid"/>
              </a:ln>
              <a:solidFill>
                <a:srgbClr val="3333CC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43608" y="519933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รวบรวมและเรียบเรียง โดย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เบญจพร จิตรหาญ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 smtClean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พยาบาล ๖   สถานีกาชาดที่ ๗ จ.อุบลราชธานี</a:t>
            </a:r>
          </a:p>
        </p:txBody>
      </p:sp>
      <p:pic>
        <p:nvPicPr>
          <p:cNvPr id="6" name="Picture 5" descr="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6024"/>
            <a:ext cx="1706880" cy="157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5" y="116632"/>
            <a:ext cx="8532169" cy="1117229"/>
          </a:xfrm>
          <a:prstGeom prst="homePlate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VCA</a:t>
            </a:r>
            <a:r>
              <a:rPr lang="th-TH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.... </a:t>
            </a:r>
            <a:r>
              <a:rPr lang="th-TH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ทำยังไงกันบ้าง</a:t>
            </a:r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??</a:t>
            </a:r>
            <a:endParaRPr lang="th-TH" sz="72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2555776" y="1412776"/>
            <a:ext cx="3330761" cy="989027"/>
          </a:xfrm>
          <a:prstGeom prst="rect">
            <a:avLst/>
          </a:prstGeom>
          <a:solidFill>
            <a:srgbClr val="FFC000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กำหนดวัตถุประสงค์ 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กรอบเวลา คน และเลือกพื้นที่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327566" y="3509028"/>
            <a:ext cx="1421670" cy="75744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428298" y="3626139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ขั้นเตรียม</a:t>
            </a:r>
            <a:endParaRPr lang="th-TH" b="1" dirty="0"/>
          </a:p>
        </p:txBody>
      </p:sp>
      <p:sp>
        <p:nvSpPr>
          <p:cNvPr id="9" name="Down Arrow 16"/>
          <p:cNvSpPr/>
          <p:nvPr/>
        </p:nvSpPr>
        <p:spPr>
          <a:xfrm>
            <a:off x="3975698" y="2476127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ight Brace 22"/>
          <p:cNvSpPr/>
          <p:nvPr/>
        </p:nvSpPr>
        <p:spPr>
          <a:xfrm flipH="1">
            <a:off x="2008178" y="1515375"/>
            <a:ext cx="403582" cy="4604343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/>
          <p:cNvSpPr txBox="1"/>
          <p:nvPr/>
        </p:nvSpPr>
        <p:spPr>
          <a:xfrm>
            <a:off x="6156176" y="2722568"/>
            <a:ext cx="2736304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 smtClean="0"/>
              <a:t>แจ้งวัตถุประสงค์ เพื่อรับทราบ และเพื่อการมีส่วนร่วมตลอดกระบวนการ</a:t>
            </a:r>
            <a:endParaRPr lang="th-TH" sz="2000" b="1" dirty="0"/>
          </a:p>
        </p:txBody>
      </p:sp>
      <p:sp>
        <p:nvSpPr>
          <p:cNvPr id="21" name="Rectangle 3"/>
          <p:cNvSpPr/>
          <p:nvPr/>
        </p:nvSpPr>
        <p:spPr>
          <a:xfrm>
            <a:off x="2567763" y="2924944"/>
            <a:ext cx="3318773" cy="602486"/>
          </a:xfrm>
          <a:prstGeom prst="rect">
            <a:avLst/>
          </a:prstGeom>
          <a:solidFill>
            <a:srgbClr val="FFC000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พบหน่วยงานท้องถิ่น</a:t>
            </a:r>
            <a:endParaRPr lang="th-TH" b="1" dirty="0">
              <a:solidFill>
                <a:schemeClr val="tx1"/>
              </a:solidFill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2549371" y="3974238"/>
            <a:ext cx="3325178" cy="976222"/>
            <a:chOff x="2549371" y="4766326"/>
            <a:chExt cx="3325178" cy="976222"/>
          </a:xfrm>
        </p:grpSpPr>
        <p:sp>
          <p:nvSpPr>
            <p:cNvPr id="23" name="Rectangle 3"/>
            <p:cNvSpPr/>
            <p:nvPr/>
          </p:nvSpPr>
          <p:spPr>
            <a:xfrm>
              <a:off x="2555776" y="4766326"/>
              <a:ext cx="3318773" cy="96693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49371" y="5373216"/>
              <a:ext cx="3318773" cy="3693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(</a:t>
              </a:r>
              <a:r>
                <a:rPr lang="en-US" sz="1800" dirty="0" smtClean="0"/>
                <a:t>who, what, when, how)</a:t>
              </a:r>
              <a:endParaRPr lang="th-TH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67763" y="4797152"/>
              <a:ext cx="3300381" cy="52322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/>
                <a:t>วางแผนในการทำ </a:t>
              </a:r>
              <a:r>
                <a:rPr lang="en-US" b="1" dirty="0"/>
                <a:t>VCA</a:t>
              </a:r>
              <a:endParaRPr lang="th-TH" b="1" dirty="0"/>
            </a:p>
          </p:txBody>
        </p:sp>
      </p:grpSp>
      <p:sp>
        <p:nvSpPr>
          <p:cNvPr id="26" name="Down Arrow 16"/>
          <p:cNvSpPr/>
          <p:nvPr/>
        </p:nvSpPr>
        <p:spPr>
          <a:xfrm>
            <a:off x="3995936" y="3573016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Down Arrow 16"/>
          <p:cNvSpPr/>
          <p:nvPr/>
        </p:nvSpPr>
        <p:spPr>
          <a:xfrm>
            <a:off x="3970983" y="4996407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32" name="กลุ่ม 31"/>
          <p:cNvGrpSpPr/>
          <p:nvPr/>
        </p:nvGrpSpPr>
        <p:grpSpPr>
          <a:xfrm>
            <a:off x="2555776" y="5395234"/>
            <a:ext cx="3318773" cy="966930"/>
            <a:chOff x="2555776" y="4766326"/>
            <a:chExt cx="3318773" cy="966930"/>
          </a:xfrm>
          <a:solidFill>
            <a:srgbClr val="FFC000"/>
          </a:solidFill>
        </p:grpSpPr>
        <p:sp>
          <p:nvSpPr>
            <p:cNvPr id="33" name="Rectangle 3"/>
            <p:cNvSpPr/>
            <p:nvPr/>
          </p:nvSpPr>
          <p:spPr>
            <a:xfrm>
              <a:off x="2555776" y="4766326"/>
              <a:ext cx="3318773" cy="966930"/>
            </a:xfrm>
            <a:prstGeom prst="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5776" y="4888324"/>
              <a:ext cx="3312368" cy="646331"/>
            </a:xfrm>
            <a:prstGeom prst="rect">
              <a:avLst/>
            </a:prstGeom>
            <a:grp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 smtClean="0"/>
                <a:t>ฝึกอบรม </a:t>
              </a:r>
              <a:r>
                <a:rPr lang="en-US" sz="3600" b="1" dirty="0" smtClean="0"/>
                <a:t>VCA</a:t>
              </a:r>
              <a:endParaRPr lang="th-TH" sz="3600" dirty="0"/>
            </a:p>
          </p:txBody>
        </p:sp>
      </p:grpSp>
      <p:sp>
        <p:nvSpPr>
          <p:cNvPr id="37" name="Down Arrow 16"/>
          <p:cNvSpPr/>
          <p:nvPr/>
        </p:nvSpPr>
        <p:spPr>
          <a:xfrm>
            <a:off x="3955458" y="6436567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TextBox 26"/>
          <p:cNvSpPr txBox="1"/>
          <p:nvPr/>
        </p:nvSpPr>
        <p:spPr>
          <a:xfrm>
            <a:off x="6156176" y="5373216"/>
            <a:ext cx="2736304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th-TH" sz="2000" b="1" dirty="0" smtClean="0"/>
              <a:t>หลักการของ </a:t>
            </a:r>
            <a:r>
              <a:rPr lang="en-US" sz="2000" b="1" dirty="0" smtClean="0"/>
              <a:t>VCA</a:t>
            </a:r>
          </a:p>
          <a:p>
            <a:pPr>
              <a:buFontTx/>
              <a:buChar char="-"/>
            </a:pPr>
            <a:r>
              <a:rPr lang="th-TH" sz="2000" b="1" dirty="0" smtClean="0">
                <a:solidFill>
                  <a:schemeClr val="tx1"/>
                </a:solidFill>
              </a:rPr>
              <a:t>เครื่องมือที่ใช้ในการเก็บข้อมูล</a:t>
            </a:r>
          </a:p>
          <a:p>
            <a:pPr>
              <a:buFontTx/>
              <a:buChar char="-"/>
            </a:pPr>
            <a:r>
              <a:rPr lang="th-TH" sz="2000" b="1" dirty="0" smtClean="0">
                <a:solidFill>
                  <a:schemeClr val="tx1"/>
                </a:solidFill>
              </a:rPr>
              <a:t>วิธีการเก็บรวบรวมข้อมูล</a:t>
            </a:r>
            <a:endParaRPr lang="th-TH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2555776" y="448729"/>
            <a:ext cx="3318773" cy="1135360"/>
          </a:xfrm>
          <a:prstGeom prst="rect">
            <a:avLst/>
          </a:prstGeom>
          <a:solidFill>
            <a:srgbClr val="660066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</a:rPr>
              <a:t>เข้าพื้นที่รวบรวมข้อมูล</a:t>
            </a:r>
          </a:p>
          <a:p>
            <a:pPr algn="ctr"/>
            <a:r>
              <a:rPr lang="th-TH" sz="3200" b="1" dirty="0" smtClean="0">
                <a:solidFill>
                  <a:schemeClr val="bg1"/>
                </a:solidFill>
              </a:rPr>
              <a:t>โดยใช้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PRA Tools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9" name="Down Arrow 16"/>
          <p:cNvSpPr/>
          <p:nvPr/>
        </p:nvSpPr>
        <p:spPr>
          <a:xfrm>
            <a:off x="4014903" y="54504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3"/>
          <p:cNvSpPr/>
          <p:nvPr/>
        </p:nvSpPr>
        <p:spPr>
          <a:xfrm>
            <a:off x="2555776" y="2020721"/>
            <a:ext cx="3318773" cy="1048239"/>
          </a:xfrm>
          <a:prstGeom prst="rect">
            <a:avLst/>
          </a:prstGeom>
          <a:solidFill>
            <a:srgbClr val="660066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</a:rPr>
              <a:t>จัดเก็บข้อมูลอย่างเป็นระบบ วิเคราะห์ แปลผลข้อมูล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2555776" y="3573017"/>
            <a:ext cx="3318773" cy="1080119"/>
          </a:xfrm>
          <a:prstGeom prst="rect">
            <a:avLst/>
          </a:prstGeom>
          <a:solidFill>
            <a:srgbClr val="660066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</a:rPr>
              <a:t>ทบทวนข้อมูลร่วมกับชุมชน </a:t>
            </a:r>
            <a:r>
              <a:rPr lang="th-TH" b="1" dirty="0">
                <a:solidFill>
                  <a:schemeClr val="bg1"/>
                </a:solidFill>
              </a:rPr>
              <a:t>จัดลำดับ</a:t>
            </a:r>
            <a:r>
              <a:rPr lang="th-TH" b="1" dirty="0" smtClean="0">
                <a:solidFill>
                  <a:schemeClr val="bg1"/>
                </a:solidFill>
              </a:rPr>
              <a:t>ความสำคัญ </a:t>
            </a:r>
          </a:p>
        </p:txBody>
      </p:sp>
      <p:sp>
        <p:nvSpPr>
          <p:cNvPr id="12" name="Down Arrow 16"/>
          <p:cNvSpPr/>
          <p:nvPr/>
        </p:nvSpPr>
        <p:spPr>
          <a:xfrm>
            <a:off x="3995936" y="1628801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Down Arrow 16"/>
          <p:cNvSpPr/>
          <p:nvPr/>
        </p:nvSpPr>
        <p:spPr>
          <a:xfrm>
            <a:off x="3995936" y="3168264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Down Arrow 16"/>
          <p:cNvSpPr/>
          <p:nvPr/>
        </p:nvSpPr>
        <p:spPr>
          <a:xfrm>
            <a:off x="4014903" y="4725144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ight Brace 22"/>
          <p:cNvSpPr/>
          <p:nvPr/>
        </p:nvSpPr>
        <p:spPr>
          <a:xfrm flipH="1">
            <a:off x="2051720" y="620364"/>
            <a:ext cx="360040" cy="5184899"/>
          </a:xfrm>
          <a:prstGeom prst="rightBrace">
            <a:avLst/>
          </a:prstGeom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 3"/>
          <p:cNvSpPr/>
          <p:nvPr/>
        </p:nvSpPr>
        <p:spPr>
          <a:xfrm>
            <a:off x="251520" y="2432985"/>
            <a:ext cx="1568841" cy="1500071"/>
          </a:xfrm>
          <a:prstGeom prst="rect">
            <a:avLst/>
          </a:prstGeom>
          <a:solidFill>
            <a:srgbClr val="660066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chemeClr val="bg1"/>
              </a:solidFill>
            </a:endParaRPr>
          </a:p>
          <a:p>
            <a:pPr algn="ctr"/>
            <a:r>
              <a:rPr lang="th-TH" sz="3200" b="1" dirty="0" smtClean="0">
                <a:solidFill>
                  <a:schemeClr val="bg1"/>
                </a:solidFill>
              </a:rPr>
              <a:t>การดำเนินงาน </a:t>
            </a:r>
            <a:r>
              <a:rPr lang="en-US" sz="3200" b="1" dirty="0" smtClean="0">
                <a:solidFill>
                  <a:schemeClr val="bg1"/>
                </a:solidFill>
              </a:rPr>
              <a:t>VCA</a:t>
            </a:r>
            <a:endParaRPr lang="th-TH" sz="3200" b="1" dirty="0">
              <a:solidFill>
                <a:schemeClr val="bg1"/>
              </a:solidFill>
            </a:endParaRPr>
          </a:p>
          <a:p>
            <a:pPr algn="ctr"/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1658" y="469122"/>
            <a:ext cx="2736304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 smtClean="0"/>
              <a:t>เน้นการมีส่วนร่วมจากทุกภาคส่วน</a:t>
            </a:r>
            <a:r>
              <a:rPr lang="en-US" sz="2000" b="1" dirty="0" smtClean="0"/>
              <a:t>; </a:t>
            </a:r>
            <a:r>
              <a:rPr lang="th-TH" sz="2000" b="1" dirty="0" smtClean="0"/>
              <a:t>ชุมชน หน่วยงานท้องถิ่นที่เกี่ยวข้อง เครือข่ายต่างๆ</a:t>
            </a:r>
            <a:endParaRPr lang="th-TH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56176" y="3573016"/>
            <a:ext cx="2376264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 smtClean="0"/>
              <a:t>แก้ไข ปรับแก้ข้อมูลให้สอดคล้องกับสถานการณ์ที่เปลี่ยนไป</a:t>
            </a:r>
            <a:endParaRPr lang="th-TH" sz="2000" b="1" dirty="0"/>
          </a:p>
        </p:txBody>
      </p:sp>
      <p:sp>
        <p:nvSpPr>
          <p:cNvPr id="15" name="Rectangle 3"/>
          <p:cNvSpPr/>
          <p:nvPr/>
        </p:nvSpPr>
        <p:spPr>
          <a:xfrm>
            <a:off x="2555776" y="5157191"/>
            <a:ext cx="3318773" cy="1512169"/>
          </a:xfrm>
          <a:prstGeom prst="rect">
            <a:avLst/>
          </a:prstGeom>
          <a:solidFill>
            <a:srgbClr val="660066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</a:rPr>
              <a:t>สรุปและหาข้อตกลง ในการขับเคลื่อนงานชุมชนพร้อมรับภัยพิบัติจากข้อมูลความเสี่ยง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176" y="5365665"/>
            <a:ext cx="237626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 smtClean="0"/>
              <a:t>เพื่อเป็นการยืนยันว่าจะทำงานกันในทิศทางใด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4600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16"/>
          <p:cNvSpPr/>
          <p:nvPr/>
        </p:nvSpPr>
        <p:spPr>
          <a:xfrm>
            <a:off x="3934030" y="4276327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/>
          </a:p>
        </p:txBody>
      </p:sp>
      <p:sp>
        <p:nvSpPr>
          <p:cNvPr id="9" name="Right Brace 22"/>
          <p:cNvSpPr/>
          <p:nvPr/>
        </p:nvSpPr>
        <p:spPr>
          <a:xfrm flipH="1">
            <a:off x="2123728" y="1384565"/>
            <a:ext cx="288032" cy="3804647"/>
          </a:xfrm>
          <a:prstGeom prst="rightBrac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3200"/>
          </a:p>
        </p:txBody>
      </p:sp>
      <p:sp>
        <p:nvSpPr>
          <p:cNvPr id="10" name="Rectangle 12"/>
          <p:cNvSpPr/>
          <p:nvPr/>
        </p:nvSpPr>
        <p:spPr>
          <a:xfrm>
            <a:off x="2536808" y="908720"/>
            <a:ext cx="3318773" cy="1152128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เขียนรายงานการประเมินความเสี่ยง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1" name="Down Arrow 16"/>
          <p:cNvSpPr/>
          <p:nvPr/>
        </p:nvSpPr>
        <p:spPr>
          <a:xfrm>
            <a:off x="3923928" y="2260103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/>
          </a:p>
        </p:txBody>
      </p:sp>
      <p:sp>
        <p:nvSpPr>
          <p:cNvPr id="15" name="Rectangle 12"/>
          <p:cNvSpPr/>
          <p:nvPr/>
        </p:nvSpPr>
        <p:spPr>
          <a:xfrm>
            <a:off x="376569" y="2420887"/>
            <a:ext cx="1468496" cy="1800201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การทำรายงานเพื่อส่งต่อสู่การวางแผน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2555776" y="2708920"/>
            <a:ext cx="3318773" cy="1440160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นำเสนอข้อมูลต่อชุมชน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หน่วยงานบริหารส่วนท้องถิ่น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ผู้สนับสนุน เครือข่าย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3923928" y="404664"/>
            <a:ext cx="400518" cy="37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/>
          </a:p>
        </p:txBody>
      </p:sp>
      <p:sp>
        <p:nvSpPr>
          <p:cNvPr id="14" name="Rectangle 12"/>
          <p:cNvSpPr/>
          <p:nvPr/>
        </p:nvSpPr>
        <p:spPr>
          <a:xfrm>
            <a:off x="2555776" y="4797152"/>
            <a:ext cx="3240360" cy="1368152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การดำเนินงานจัดทำ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</a:rPr>
              <a:t>แผนลดความเสี่ยงจาก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ภัยพิบัติโดยใช้ชุมชนเป็นฐาน</a:t>
            </a:r>
          </a:p>
        </p:txBody>
      </p:sp>
      <p:sp>
        <p:nvSpPr>
          <p:cNvPr id="18" name="Rectangle 12"/>
          <p:cNvSpPr/>
          <p:nvPr/>
        </p:nvSpPr>
        <p:spPr>
          <a:xfrm>
            <a:off x="5930272" y="4797152"/>
            <a:ext cx="3131840" cy="19888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th-TH" sz="2400" b="1" dirty="0" smtClean="0">
                <a:solidFill>
                  <a:schemeClr val="tx1"/>
                </a:solidFill>
              </a:rPr>
              <a:t>	แผนเตรียมความพร้อม</a:t>
            </a:r>
          </a:p>
          <a:p>
            <a:pPr marL="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th-TH" sz="2400" b="1" dirty="0" smtClean="0">
                <a:solidFill>
                  <a:schemeClr val="tx1"/>
                </a:solidFill>
              </a:rPr>
              <a:t>	แผนตอบสนองเมื่อเกิดภัย</a:t>
            </a:r>
          </a:p>
          <a:p>
            <a:pPr marL="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th-TH" sz="2400" b="1" dirty="0" smtClean="0">
                <a:solidFill>
                  <a:schemeClr val="tx1"/>
                </a:solidFill>
              </a:rPr>
              <a:t>	มาตรการบรรเทา</a:t>
            </a:r>
          </a:p>
          <a:p>
            <a:pPr marL="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th-TH" sz="2400" b="1" dirty="0" smtClean="0">
                <a:solidFill>
                  <a:schemeClr val="tx1"/>
                </a:solidFill>
              </a:rPr>
              <a:t>	แผนปรับตัว</a:t>
            </a:r>
          </a:p>
          <a:p>
            <a:pPr marL="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th-TH" sz="2400" b="1" dirty="0" smtClean="0">
                <a:solidFill>
                  <a:schemeClr val="tx1"/>
                </a:solidFill>
              </a:rPr>
              <a:t>	แผนฟื้นฟูหลังภัยสงบ</a:t>
            </a:r>
          </a:p>
        </p:txBody>
      </p:sp>
    </p:spTree>
    <p:extLst>
      <p:ext uri="{BB962C8B-B14F-4D97-AF65-F5344CB8AC3E}">
        <p14:creationId xmlns:p14="http://schemas.microsoft.com/office/powerpoint/2010/main" val="38573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79512" y="161286"/>
            <a:ext cx="8748464" cy="14342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 Tools</a:t>
            </a:r>
          </a:p>
          <a:p>
            <a:pPr algn="ctr" eaLnBrk="0" hangingPunct="0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ea typeface="Tahoma" panose="020B0604030504040204" pitchFamily="34" charset="0"/>
                <a:cs typeface="BrowalliaUPC" panose="020B0604020202020204" pitchFamily="34" charset="-34"/>
              </a:rPr>
              <a:t>(Participatory Risk Assessment/Appraisal Tools)</a:t>
            </a:r>
            <a:endParaRPr lang="th-TH" sz="40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ea typeface="Tahom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512" y="2180178"/>
            <a:ext cx="8748464" cy="4278094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742950" indent="-742950" eaLnBrk="1" hangingPunct="1">
              <a:spcBef>
                <a:spcPts val="600"/>
              </a:spcBef>
              <a:buFont typeface="+mj-lt"/>
              <a:buAutoNum type="arabicPeriod"/>
              <a:tabLst>
                <a:tab pos="723900" algn="l"/>
              </a:tabLst>
            </a:pP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เครื่องมือที่ใช้ในการประเมินความเสี่ยง โดยเน้นให้ชุมชนมีส่วนร่วมในการประเมิน  วิเคราะห์  และวางแผนต่างๆ</a:t>
            </a:r>
          </a:p>
          <a:p>
            <a:pPr marL="742950" indent="-742950" eaLnBrk="1" hangingPunct="1">
              <a:spcBef>
                <a:spcPts val="600"/>
              </a:spcBef>
              <a:buFont typeface="+mj-lt"/>
              <a:buAutoNum type="arabicPeriod"/>
              <a:tabLst>
                <a:tab pos="723900" algn="l"/>
              </a:tabLst>
            </a:pP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ให้</a:t>
            </a: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ความสำคัญกับภูมิปัญญาท้องถิ่น และภูมิปัญญา</a:t>
            </a: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ชาวบ้าน</a:t>
            </a:r>
          </a:p>
          <a:p>
            <a:pPr marL="742950" indent="-742950" eaLnBrk="1" hangingPunct="1">
              <a:spcBef>
                <a:spcPts val="600"/>
              </a:spcBef>
              <a:buFont typeface="+mj-lt"/>
              <a:buAutoNum type="arabicPeriod"/>
              <a:tabLst>
                <a:tab pos="723900" algn="l"/>
              </a:tabLst>
            </a:pP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เป็น</a:t>
            </a: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เครื่องมือที่เอื้อให้ชุมชนมีความกล้าในการแสดง</a:t>
            </a: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ความ</a:t>
            </a:r>
          </a:p>
          <a:p>
            <a:pPr marL="742950" indent="-742950" eaLnBrk="1" hangingPunct="1">
              <a:spcBef>
                <a:spcPts val="600"/>
              </a:spcBef>
              <a:tabLst>
                <a:tab pos="723900" algn="l"/>
              </a:tabLst>
            </a:pP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	คิดเห็น </a:t>
            </a: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ทำให้ชุมชนมีส่วนร่วมได้ง่ายขึ้น</a:t>
            </a:r>
          </a:p>
          <a:p>
            <a:pPr marL="0" indent="0" eaLnBrk="1" hangingPunct="1">
              <a:spcBef>
                <a:spcPts val="600"/>
              </a:spcBef>
            </a:pPr>
            <a:endParaRPr lang="th-TH" sz="3600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1978962"/>
            <a:ext cx="3816424" cy="35394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92150" indent="-514350">
              <a:buFont typeface="+mj-lt"/>
              <a:buAutoNum type="arabicPeriod"/>
            </a:pPr>
            <a:r>
              <a:rPr lang="th-TH" b="1" dirty="0" smtClean="0">
                <a:latin typeface="CordiaUPC" panose="020B0304020202020204" pitchFamily="34" charset="-34"/>
              </a:rPr>
              <a:t>รวบรวม</a:t>
            </a:r>
            <a:r>
              <a:rPr lang="th-TH" b="1" dirty="0">
                <a:latin typeface="CordiaUPC" panose="020B0304020202020204" pitchFamily="34" charset="-34"/>
              </a:rPr>
              <a:t>ข้อมูลทุติยภูมิ</a:t>
            </a:r>
          </a:p>
          <a:p>
            <a:pPr marL="692150" indent="-514350">
              <a:buFont typeface="+mj-lt"/>
              <a:buAutoNum type="arabicPeriod"/>
            </a:pPr>
            <a:r>
              <a:rPr lang="th-TH" b="1" dirty="0">
                <a:latin typeface="CordiaUPC" panose="020B0304020202020204" pitchFamily="34" charset="-34"/>
              </a:rPr>
              <a:t>การสังเกต</a:t>
            </a:r>
            <a:r>
              <a:rPr lang="th-TH" b="1" dirty="0" smtClean="0">
                <a:latin typeface="CordiaUPC" panose="020B0304020202020204" pitchFamily="34" charset="-34"/>
              </a:rPr>
              <a:t>โดยตรง</a:t>
            </a:r>
            <a:endParaRPr lang="en-US" b="1" dirty="0" smtClean="0">
              <a:latin typeface="CordiaUPC" panose="020B0304020202020204" pitchFamily="34" charset="-34"/>
            </a:endParaRPr>
          </a:p>
          <a:p>
            <a:pPr marL="692150" indent="-514350">
              <a:buFont typeface="+mj-lt"/>
              <a:buAutoNum type="arabicPeriod"/>
            </a:pPr>
            <a:r>
              <a:rPr lang="th-TH" b="1" dirty="0" smtClean="0">
                <a:latin typeface="CordiaUPC" panose="020B0304020202020204" pitchFamily="34" charset="-34"/>
              </a:rPr>
              <a:t>การสนทนากลุ่มย่อย</a:t>
            </a:r>
            <a:endParaRPr lang="th-TH" b="1" dirty="0">
              <a:latin typeface="CordiaUPC" panose="020B0304020202020204" pitchFamily="34" charset="-34"/>
            </a:endParaRPr>
          </a:p>
          <a:p>
            <a:pPr marL="692150" indent="-514350">
              <a:buFont typeface="+mj-lt"/>
              <a:buAutoNum type="arabicPeriod"/>
            </a:pPr>
            <a:r>
              <a:rPr lang="th-TH" b="1" dirty="0">
                <a:latin typeface="CordiaUPC" panose="020B0304020202020204" pitchFamily="34" charset="-34"/>
              </a:rPr>
              <a:t>สัมภาษณ์กึ่งโครงสร้าง</a:t>
            </a:r>
          </a:p>
          <a:p>
            <a:pPr marL="692150" indent="-514350">
              <a:buFont typeface="+mj-lt"/>
              <a:buAutoNum type="arabicPeriod"/>
            </a:pPr>
            <a:r>
              <a:rPr lang="th-TH" b="1" dirty="0">
                <a:latin typeface="CordiaUPC" panose="020B0304020202020204" pitchFamily="34" charset="-34"/>
              </a:rPr>
              <a:t>ประวัติศาสตร์ชุมชน</a:t>
            </a:r>
          </a:p>
          <a:p>
            <a:pPr marL="692150" indent="-514350">
              <a:buFont typeface="+mj-lt"/>
              <a:buAutoNum type="arabicPeriod"/>
            </a:pPr>
            <a:r>
              <a:rPr lang="th-TH" b="1" dirty="0">
                <a:latin typeface="CordiaUPC" panose="020B0304020202020204" pitchFamily="34" charset="-34"/>
              </a:rPr>
              <a:t>แผนที่</a:t>
            </a:r>
          </a:p>
          <a:p>
            <a:pPr marL="692150" indent="-514350">
              <a:buFont typeface="+mj-lt"/>
              <a:buAutoNum type="arabicPeriod"/>
            </a:pPr>
            <a:r>
              <a:rPr lang="th-TH" b="1" dirty="0">
                <a:latin typeface="CordiaUPC" panose="020B0304020202020204" pitchFamily="34" charset="-34"/>
              </a:rPr>
              <a:t>การเดินตัดผ่าน</a:t>
            </a:r>
          </a:p>
          <a:p>
            <a:pPr marL="692150" indent="-514350">
              <a:buFont typeface="+mj-lt"/>
              <a:buAutoNum type="arabicPeriod"/>
            </a:pPr>
            <a:r>
              <a:rPr lang="th-TH" b="1" dirty="0">
                <a:latin typeface="CordiaUPC" panose="020B0304020202020204" pitchFamily="34" charset="-34"/>
              </a:rPr>
              <a:t>ปฏิทิน</a:t>
            </a:r>
            <a:r>
              <a:rPr lang="th-TH" b="1" dirty="0" smtClean="0">
                <a:latin typeface="CordiaUPC" panose="020B0304020202020204" pitchFamily="34" charset="-34"/>
              </a:rPr>
              <a:t>ฤดูกาล</a:t>
            </a:r>
            <a:endParaRPr lang="th-TH" b="1" dirty="0">
              <a:latin typeface="CordiaUPC" panose="020B0304020202020204" pitchFamily="34" charset="-34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173656"/>
            <a:ext cx="8856984" cy="13111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h-TH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ตัวอย่างเครื่องมือในการประเมินความเสี่ยง</a:t>
            </a:r>
            <a:endParaRPr lang="th-TH" sz="2400" b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499992" y="1988840"/>
            <a:ext cx="4243242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/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9. </a:t>
            </a:r>
            <a:r>
              <a:rPr lang="th-TH" b="1" dirty="0">
                <a:latin typeface="CordiaUPC" panose="020B0304020202020204" pitchFamily="34" charset="-34"/>
              </a:rPr>
              <a:t>การวิเคราะห์ความเป็นอยู่และการ</a:t>
            </a:r>
            <a:r>
              <a:rPr lang="th-TH" b="1" dirty="0" smtClean="0">
                <a:latin typeface="CordiaUPC" panose="020B0304020202020204" pitchFamily="34" charset="-34"/>
              </a:rPr>
              <a:t>จัดการ</a:t>
            </a:r>
            <a:endParaRPr lang="th-TH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177800"/>
            <a:r>
              <a:rPr lang="en-US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10. 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การวิเคราะห์เครือข่ายทางสังคม</a:t>
            </a:r>
          </a:p>
          <a:p>
            <a:pPr marL="177800"/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1</a:t>
            </a:r>
            <a:r>
              <a:rPr lang="en-US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1.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การประเมินภาวะสุขภาพและโภชนาการ</a:t>
            </a:r>
          </a:p>
          <a:p>
            <a:pPr marL="177800"/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1</a:t>
            </a:r>
            <a:r>
              <a:rPr lang="en-US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. การประเมินขีดความสามารถขององค์กรในชุมชน</a:t>
            </a:r>
            <a:endParaRPr lang="en-US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177800"/>
            <a:r>
              <a:rPr lang="en-US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14. Ranking</a:t>
            </a:r>
            <a:endParaRPr lang="en-US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177800"/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1</a:t>
            </a:r>
            <a:r>
              <a:rPr lang="en-US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5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. ต้นไม้</a:t>
            </a:r>
            <a:r>
              <a:rPr lang="th-TH" b="1" smtClean="0">
                <a:latin typeface="CordiaUPC" panose="020B0304020202020204" pitchFamily="34" charset="-34"/>
                <a:cs typeface="CordiaUPC" panose="020B0304020202020204" pitchFamily="34" charset="-34"/>
              </a:rPr>
              <a:t>แห่งปัญหา</a:t>
            </a:r>
            <a:endParaRPr lang="th-TH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16024" y="116632"/>
            <a:ext cx="8748464" cy="1505027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การรวบรวมข้อมูลทุติยภูมิ </a:t>
            </a:r>
          </a:p>
          <a:p>
            <a:pPr algn="ctr" eaLnBrk="0" hangingPunct="0">
              <a:lnSpc>
                <a:spcPct val="90000"/>
              </a:lnSpc>
            </a:pPr>
            <a:r>
              <a:rPr lang="th-TH" sz="48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(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Secondary 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data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review)</a:t>
            </a:r>
            <a:endParaRPr lang="th-TH" sz="48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  <p:pic>
        <p:nvPicPr>
          <p:cNvPr id="4" name="Picture 5" descr="auto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3584320"/>
            <a:ext cx="4240622" cy="2797007"/>
          </a:xfrm>
          <a:prstGeom prst="rect">
            <a:avLst/>
          </a:prstGeom>
          <a:noFill/>
        </p:spPr>
      </p:pic>
      <p:sp>
        <p:nvSpPr>
          <p:cNvPr id="2" name="สี่เหลี่ยมผืนผ้า 1"/>
          <p:cNvSpPr/>
          <p:nvPr/>
        </p:nvSpPr>
        <p:spPr>
          <a:xfrm>
            <a:off x="455966" y="1790814"/>
            <a:ext cx="84786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การรวบรวมข้อมูลที่มีอยู่</a:t>
            </a: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แล้วจากแหล่งข้อมูลเช่น หน่วยงานท้องถิ่น ชุมชน ห้องสมุด เพื่อให้</a:t>
            </a: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ได้ภาพรวมของสถานการณ์ต่างๆ และ</a:t>
            </a: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สภาพแวดล้อม เช่น </a:t>
            </a: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แผนพัฒนาระดับหมู่บ้าน ตำบล อำเภอ และจังหวัด</a:t>
            </a:r>
          </a:p>
          <a:p>
            <a:pPr lvl="0"/>
            <a:endParaRPr lang="th-TH" sz="36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028" name="Picture 4" descr="http://tonprik.org/upload/pics/pic4a680abe98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524">
            <a:off x="2120824" y="4175524"/>
            <a:ext cx="1543027" cy="220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ityub.go.th/Newweb/images/Images_newweb/plan3year/2557-2559/IM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295">
            <a:off x="841880" y="4291551"/>
            <a:ext cx="1588656" cy="22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6190" y="116632"/>
            <a:ext cx="8748464" cy="1588127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การสังเกตโดยตรงในพื้นที่ 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(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Direct observation)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8070" y="1859340"/>
            <a:ext cx="88359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การสังเกต</a:t>
            </a:r>
            <a:r>
              <a:rPr lang="th-TH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ลักษณะ</a:t>
            </a:r>
            <a:r>
              <a:rPr lang="th-TH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ประชากร ลักษณะพื้นที่ ทรัพยากร เหตุการณ์</a:t>
            </a:r>
            <a:r>
              <a:rPr lang="th-TH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ต่างๆ ความสัมพันธ์ของเหตุการณ์ </a:t>
            </a:r>
            <a:r>
              <a:rPr lang="th-TH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ตลอดจนการ</a:t>
            </a:r>
            <a:r>
              <a:rPr lang="th-TH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มีส่วน</a:t>
            </a:r>
            <a:r>
              <a:rPr lang="th-TH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ร่วมของคนในพื้นที่ เพื่อยืนยันและเพิ่มเติมข้อมูล</a:t>
            </a:r>
            <a:endParaRPr lang="th-TH" sz="34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0" y="3807042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ภาพ step1-7 กช.7\ชุมชนดอนงิ้ว\step 2\ม.ค.53\DSC08061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3968" y="3501008"/>
            <a:ext cx="4248472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704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6190" y="191731"/>
            <a:ext cx="8748464" cy="775597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48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การสนทนากลุ่มย่อย </a:t>
            </a:r>
            <a:r>
              <a:rPr lang="th-TH" sz="4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(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Focus group discussion)</a:t>
            </a:r>
            <a:endParaRPr lang="th-TH" sz="4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124744"/>
            <a:ext cx="853911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การตั้งวงคุยเป็นกลุ่ม เพื่อให้ได้ข้อมูลเชิงลึก ชุมชนจะมีส่วนร่วมในการแสดงความคิดเห็น ความรู้สึก และแลกเปลี่ย</a:t>
            </a:r>
            <a:r>
              <a:rPr lang="th-TH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น</a:t>
            </a:r>
            <a:r>
              <a:rPr lang="th-TH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ประสบการณ์ได้เต็มที่ </a:t>
            </a:r>
            <a:endParaRPr lang="th-TH" sz="34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4" name="Picture 2" descr="http://www.patunnakure.go.th/wp-content/uploads/2014/03/%E0%B8%94%E0%B8%B2%E0%B8%A7%E0%B8%99%E0%B9%8C%E0%B9%82%E0%B8%AB%E0%B8%A5%E0%B8%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19" y="2630039"/>
            <a:ext cx="3943650" cy="33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395536" y="6040933"/>
            <a:ext cx="8467110" cy="772443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กำหนด</a:t>
            </a:r>
            <a:r>
              <a:rPr lang="th-TH" sz="2400" b="1" dirty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ประเด็นในการ</a:t>
            </a:r>
            <a:r>
              <a:rPr lang="th-TH" sz="2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พูดคุย เตรียมชุดคำถาม เลือก</a:t>
            </a:r>
            <a:r>
              <a:rPr lang="th-TH" sz="2400" b="1" dirty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คนร่วม</a:t>
            </a:r>
            <a:r>
              <a:rPr lang="th-TH" sz="2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สนทนาให้ครอบคลุมกลุ่มประชากร </a:t>
            </a:r>
            <a:r>
              <a:rPr lang="th-TH" sz="2400" b="1" dirty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เช่น </a:t>
            </a:r>
            <a:r>
              <a:rPr lang="th-TH" sz="2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ตามกลุ่มอายุ </a:t>
            </a:r>
            <a:r>
              <a:rPr lang="th-TH" sz="2400" b="1" dirty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เพศ สถานะภาพ </a:t>
            </a:r>
            <a:r>
              <a:rPr lang="th-TH" sz="2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อาชีพ และอื่นๆ</a:t>
            </a:r>
            <a:endParaRPr lang="th-TH" sz="2400" b="1" dirty="0">
              <a:solidFill>
                <a:srgbClr val="C0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8" name="คำบรรยายภาพแบบวงรี 7"/>
          <p:cNvSpPr/>
          <p:nvPr/>
        </p:nvSpPr>
        <p:spPr>
          <a:xfrm>
            <a:off x="1888556" y="3065357"/>
            <a:ext cx="864096" cy="703510"/>
          </a:xfrm>
          <a:prstGeom prst="wedgeEllipseCallout">
            <a:avLst>
              <a:gd name="adj1" fmla="val 54525"/>
              <a:gd name="adj2" fmla="val 68408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SP Normal" pitchFamily="2" charset="0"/>
                <a:cs typeface="+mj-cs"/>
              </a:rPr>
              <a:t>สตรี</a:t>
            </a:r>
            <a:endParaRPr lang="th-TH" sz="2400" b="1" dirty="0">
              <a:solidFill>
                <a:schemeClr val="bg1"/>
              </a:solidFill>
              <a:latin typeface="SP Normal" pitchFamily="2" charset="0"/>
              <a:cs typeface="+mj-cs"/>
            </a:endParaRPr>
          </a:p>
        </p:txBody>
      </p:sp>
      <p:sp>
        <p:nvSpPr>
          <p:cNvPr id="9" name="คำบรรยายภาพแบบวงรี 8"/>
          <p:cNvSpPr/>
          <p:nvPr/>
        </p:nvSpPr>
        <p:spPr>
          <a:xfrm>
            <a:off x="5940152" y="2132856"/>
            <a:ext cx="1002643" cy="921888"/>
          </a:xfrm>
          <a:prstGeom prst="wedgeEllipseCallout">
            <a:avLst>
              <a:gd name="adj1" fmla="val -170559"/>
              <a:gd name="adj2" fmla="val 7389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SP Normal" pitchFamily="2" charset="0"/>
                <a:cs typeface="+mj-cs"/>
              </a:rPr>
              <a:t>ผู้นำ</a:t>
            </a:r>
            <a:endParaRPr lang="th-TH" sz="2400" b="1" dirty="0">
              <a:solidFill>
                <a:schemeClr val="bg1"/>
              </a:solidFill>
              <a:latin typeface="SP Normal" pitchFamily="2" charset="0"/>
              <a:cs typeface="+mj-cs"/>
            </a:endParaRPr>
          </a:p>
        </p:txBody>
      </p:sp>
      <p:sp>
        <p:nvSpPr>
          <p:cNvPr id="10" name="คำบรรยายภาพแบบวงรี 9"/>
          <p:cNvSpPr/>
          <p:nvPr/>
        </p:nvSpPr>
        <p:spPr>
          <a:xfrm>
            <a:off x="1115616" y="4509120"/>
            <a:ext cx="938661" cy="703510"/>
          </a:xfrm>
          <a:prstGeom prst="wedgeEllipseCallout">
            <a:avLst>
              <a:gd name="adj1" fmla="val 197997"/>
              <a:gd name="adj2" fmla="val -2165"/>
            </a:avLst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SP Normal" pitchFamily="2" charset="0"/>
                <a:cs typeface="+mj-cs"/>
              </a:rPr>
              <a:t>เด็ก</a:t>
            </a:r>
            <a:endParaRPr lang="th-TH" sz="2400" b="1" dirty="0">
              <a:solidFill>
                <a:schemeClr val="bg1"/>
              </a:solidFill>
              <a:latin typeface="SP Normal" pitchFamily="2" charset="0"/>
              <a:cs typeface="+mj-cs"/>
            </a:endParaRPr>
          </a:p>
        </p:txBody>
      </p:sp>
      <p:sp>
        <p:nvSpPr>
          <p:cNvPr id="11" name="คำบรรยายภาพแบบวงรี 10"/>
          <p:cNvSpPr/>
          <p:nvPr/>
        </p:nvSpPr>
        <p:spPr>
          <a:xfrm>
            <a:off x="6588224" y="3717032"/>
            <a:ext cx="1389856" cy="756127"/>
          </a:xfrm>
          <a:prstGeom prst="wedgeEllipseCallout">
            <a:avLst>
              <a:gd name="adj1" fmla="val -125311"/>
              <a:gd name="adj2" fmla="val 35255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SP Normal" pitchFamily="2" charset="0"/>
                <a:cs typeface="+mj-cs"/>
              </a:rPr>
              <a:t>ผู้สูงอายุ</a:t>
            </a:r>
            <a:endParaRPr lang="th-TH" sz="2400" b="1" dirty="0">
              <a:solidFill>
                <a:schemeClr val="bg1"/>
              </a:solidFill>
              <a:latin typeface="SP Normal" pitchFamily="2" charset="0"/>
              <a:cs typeface="+mj-cs"/>
            </a:endParaRPr>
          </a:p>
        </p:txBody>
      </p:sp>
      <p:sp>
        <p:nvSpPr>
          <p:cNvPr id="12" name="คำบรรยายภาพแบบวงรี 11"/>
          <p:cNvSpPr/>
          <p:nvPr/>
        </p:nvSpPr>
        <p:spPr>
          <a:xfrm>
            <a:off x="3859213" y="2383813"/>
            <a:ext cx="938661" cy="703510"/>
          </a:xfrm>
          <a:prstGeom prst="wedgeEllipseCallout">
            <a:avLst>
              <a:gd name="adj1" fmla="val -52062"/>
              <a:gd name="adj2" fmla="val 78518"/>
            </a:avLst>
          </a:prstGeom>
          <a:solidFill>
            <a:srgbClr val="00800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SP Normal" pitchFamily="2" charset="0"/>
                <a:cs typeface="+mj-cs"/>
              </a:rPr>
              <a:t>.....</a:t>
            </a:r>
            <a:endParaRPr lang="th-TH" sz="2400" b="1" dirty="0">
              <a:solidFill>
                <a:schemeClr val="bg1"/>
              </a:solidFill>
              <a:latin typeface="SP Normal" pitchFamily="2" charset="0"/>
              <a:cs typeface="+mj-cs"/>
            </a:endParaRPr>
          </a:p>
        </p:txBody>
      </p:sp>
      <p:sp>
        <p:nvSpPr>
          <p:cNvPr id="14" name="คำบรรยายภาพแบบวงรี 13"/>
          <p:cNvSpPr/>
          <p:nvPr/>
        </p:nvSpPr>
        <p:spPr>
          <a:xfrm>
            <a:off x="7020272" y="2852936"/>
            <a:ext cx="1226693" cy="703510"/>
          </a:xfrm>
          <a:prstGeom prst="wedgeEllipseCallout">
            <a:avLst>
              <a:gd name="adj1" fmla="val -185181"/>
              <a:gd name="adj2" fmla="val 9533"/>
            </a:avLst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SP Normal" pitchFamily="2" charset="0"/>
                <a:cs typeface="+mj-cs"/>
              </a:rPr>
              <a:t>ชาวนา</a:t>
            </a:r>
            <a:endParaRPr lang="th-TH" sz="2400" b="1" dirty="0">
              <a:solidFill>
                <a:schemeClr val="bg1"/>
              </a:solidFill>
              <a:latin typeface="SP Normal" pitchFamily="2" charset="0"/>
              <a:cs typeface="+mj-cs"/>
            </a:endParaRPr>
          </a:p>
        </p:txBody>
      </p:sp>
      <p:sp>
        <p:nvSpPr>
          <p:cNvPr id="13" name="คำบรรยายภาพแบบวงรี 11"/>
          <p:cNvSpPr/>
          <p:nvPr/>
        </p:nvSpPr>
        <p:spPr>
          <a:xfrm>
            <a:off x="6516216" y="4653136"/>
            <a:ext cx="938661" cy="703510"/>
          </a:xfrm>
          <a:prstGeom prst="wedgeEllipseCallout">
            <a:avLst>
              <a:gd name="adj1" fmla="val -105858"/>
              <a:gd name="adj2" fmla="val -39819"/>
            </a:avLst>
          </a:prstGeom>
          <a:solidFill>
            <a:srgbClr val="FF00FF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SP Normal" pitchFamily="2" charset="0"/>
                <a:cs typeface="+mj-cs"/>
              </a:rPr>
              <a:t>.....</a:t>
            </a:r>
            <a:endParaRPr lang="th-TH" sz="2400" b="1" dirty="0">
              <a:solidFill>
                <a:schemeClr val="bg1"/>
              </a:solidFill>
              <a:latin typeface="SP Normal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14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0382" y="116632"/>
            <a:ext cx="8748464" cy="1692002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60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การสัมภาษณ์กึ่งโครงสร้าง </a:t>
            </a:r>
          </a:p>
          <a:p>
            <a:pPr algn="ctr" eaLnBrk="0" hangingPunct="0">
              <a:lnSpc>
                <a:spcPct val="90000"/>
              </a:lnSpc>
            </a:pPr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(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Semi-structure interview)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0382" y="1916832"/>
            <a:ext cx="86720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มีการกำหนดประเด็นที่ต้องการไว้ล่วงหน้า และเตรียมคำถามแบบหลวมๆ เป็นคำถามปลายเปิด มีความยืดหยุ่น ปรับเปลี่ยนตามความเหมาะสม มีคำถามต่อยอดเพื่อให้ได้ข้อมูลเชิงลึก (ซึ่งอาจเตรียมไว้คร่าวๆ หรือถามตามสถานการณ์)  สะท้อนความ</a:t>
            </a:r>
            <a:r>
              <a:rPr lang="th-TH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คิดเห็น ความรู้สึก 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ของชุมชน รวมทั้งแนวทาง</a:t>
            </a:r>
            <a:r>
              <a:rPr lang="th-TH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ที่จะ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ทำงานร่วมกับชุมชน</a:t>
            </a:r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72155" y="5986342"/>
            <a:ext cx="4968552" cy="628427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อาจสัมภาษณ์แบบตัวต่อตัว หรือเป็นกลุ่ม</a:t>
            </a:r>
            <a:endParaRPr lang="th-TH" b="1" dirty="0">
              <a:solidFill>
                <a:srgbClr val="C0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54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573092"/>
              </p:ext>
            </p:extLst>
          </p:nvPr>
        </p:nvGraphicFramePr>
        <p:xfrm>
          <a:off x="323528" y="1412776"/>
          <a:ext cx="8496944" cy="4681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5256584"/>
              </a:tblGrid>
              <a:tr h="892899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/>
                        <a:t>รูปแบบ</a:t>
                      </a:r>
                      <a:endParaRPr lang="en-GB" sz="40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/>
                        <a:t>ข้อมูลที่ได้</a:t>
                      </a:r>
                      <a:endParaRPr lang="en-GB" sz="40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th-TH" sz="2800" b="1" dirty="0" smtClean="0"/>
                        <a:t>สัมภาษณ์กลุ่มทั่วไป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/>
                        <a:t>ได้ข้อมูลทั่วไปของชุมชนในมุมกว้าง</a:t>
                      </a:r>
                      <a:endParaRPr lang="en-GB" sz="2800" b="1" dirty="0" smtClean="0"/>
                    </a:p>
                    <a:p>
                      <a:pPr algn="ctr"/>
                      <a:endParaRPr lang="en-GB" sz="3200" b="1" dirty="0"/>
                    </a:p>
                  </a:txBody>
                  <a:tcPr/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th-TH" sz="2800" b="1" dirty="0" smtClean="0"/>
                        <a:t>สัมภาษณ์กลุ่มเฉพาะ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ได้ข้อมูลเฉพาะตามกลุ่มอายุ เพศ อาชีพ ฯลฯ</a:t>
                      </a:r>
                      <a:endParaRPr lang="en-GB" sz="2800" b="1" dirty="0"/>
                    </a:p>
                  </a:txBody>
                  <a:tcPr/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th-TH" sz="2800" b="1" dirty="0" smtClean="0"/>
                        <a:t>สัมภาษณ์เฉพาะบุคคง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/>
                        <a:t>เพื่อให้ได้ข้อมูลที่อาจเป็นความแตกต่า หรือความขัดแย้งในชุมชน</a:t>
                      </a:r>
                      <a:endParaRPr lang="en-GB" sz="2800" b="1" dirty="0" smtClean="0"/>
                    </a:p>
                  </a:txBody>
                  <a:tcPr/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th-TH" sz="2800" b="1" dirty="0" smtClean="0"/>
                        <a:t>สัมภาษณ์กลุ่มผู้รู้เฉพาะเรื่อง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/>
                        <a:t>ได้ข้อมูลเฉพาะ เช่น ข้อมูลด้านสุขภาพ ด้านการเกษตร</a:t>
                      </a:r>
                      <a:endParaRPr lang="en-GB" sz="28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0382" y="116632"/>
            <a:ext cx="8748464" cy="9464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60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รูปแบบการสัมภาษณ์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268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00769" y="116632"/>
            <a:ext cx="8748464" cy="1344984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h-TH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+mj-cs"/>
              </a:rPr>
              <a:t>ความเข้าใจเบื้องต้นใน </a:t>
            </a:r>
            <a:r>
              <a:rPr lang="en-US" sz="8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VCA</a:t>
            </a:r>
            <a:endParaRPr lang="th-TH" sz="88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2" name="คำบรรยายภาพแบบวงรี 11"/>
          <p:cNvSpPr/>
          <p:nvPr/>
        </p:nvSpPr>
        <p:spPr>
          <a:xfrm>
            <a:off x="611560" y="4221088"/>
            <a:ext cx="1904301" cy="1397073"/>
          </a:xfrm>
          <a:prstGeom prst="wedgeEllipseCallout">
            <a:avLst>
              <a:gd name="adj1" fmla="val 75961"/>
              <a:gd name="adj2" fmla="val 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อะไร</a:t>
            </a:r>
            <a:r>
              <a:rPr lang="th-TH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ยังไง</a:t>
            </a:r>
          </a:p>
          <a:p>
            <a:pPr algn="ctr"/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7" name="คำบรรยายภาพแบบวงรี 16"/>
          <p:cNvSpPr/>
          <p:nvPr/>
        </p:nvSpPr>
        <p:spPr>
          <a:xfrm>
            <a:off x="755575" y="2759327"/>
            <a:ext cx="1911367" cy="1253198"/>
          </a:xfrm>
          <a:prstGeom prst="wedgeEllipseCallout">
            <a:avLst>
              <a:gd name="adj1" fmla="val 62285"/>
              <a:gd name="adj2" fmla="val 646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ทำไปทำไม</a:t>
            </a:r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8" name="คำบรรยายภาพแบบวงรี 17"/>
          <p:cNvSpPr/>
          <p:nvPr/>
        </p:nvSpPr>
        <p:spPr>
          <a:xfrm>
            <a:off x="2123728" y="1772816"/>
            <a:ext cx="2199399" cy="1350109"/>
          </a:xfrm>
          <a:prstGeom prst="wedgeEllipseCallout">
            <a:avLst>
              <a:gd name="adj1" fmla="val 18927"/>
              <a:gd name="adj2" fmla="val 82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มีใครบ้างที่เกี่ยวข้อง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9" name="คำบรรยายภาพแบบวงรี 18"/>
          <p:cNvSpPr/>
          <p:nvPr/>
        </p:nvSpPr>
        <p:spPr>
          <a:xfrm>
            <a:off x="4355976" y="1484784"/>
            <a:ext cx="1758458" cy="1274543"/>
          </a:xfrm>
          <a:prstGeom prst="wedgeEllipseCallout">
            <a:avLst>
              <a:gd name="adj1" fmla="val -21319"/>
              <a:gd name="adj2" fmla="val 103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solidFill>
                <a:srgbClr val="00206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ทำเมื่อไร</a:t>
            </a:r>
            <a:endParaRPr lang="th-TH" sz="3600" b="1" dirty="0">
              <a:solidFill>
                <a:srgbClr val="00206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endParaRPr lang="th-TH" sz="3600" b="1" dirty="0">
              <a:solidFill>
                <a:srgbClr val="00206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0" name="คำบรรยายภาพแบบวงรี 19"/>
          <p:cNvSpPr/>
          <p:nvPr/>
        </p:nvSpPr>
        <p:spPr>
          <a:xfrm>
            <a:off x="5796136" y="2370481"/>
            <a:ext cx="1758458" cy="1346551"/>
          </a:xfrm>
          <a:prstGeom prst="wedgeEllipseCallout">
            <a:avLst>
              <a:gd name="adj1" fmla="val -41746"/>
              <a:gd name="adj2" fmla="val 73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ทำที่ไหน</a:t>
            </a:r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1" name="คำบรรยายภาพแบบวงรี 20"/>
          <p:cNvSpPr/>
          <p:nvPr/>
        </p:nvSpPr>
        <p:spPr>
          <a:xfrm>
            <a:off x="6804247" y="3072970"/>
            <a:ext cx="1911367" cy="1453250"/>
          </a:xfrm>
          <a:prstGeom prst="wedgeEllipseCallout">
            <a:avLst>
              <a:gd name="adj1" fmla="val -75208"/>
              <a:gd name="adj2" fmla="val 61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ทำยังไง</a:t>
            </a:r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2" name="คำบรรยายภาพแบบวงรี 21"/>
          <p:cNvSpPr/>
          <p:nvPr/>
        </p:nvSpPr>
        <p:spPr>
          <a:xfrm>
            <a:off x="6675365" y="4725144"/>
            <a:ext cx="2040249" cy="1549521"/>
          </a:xfrm>
          <a:prstGeom prst="wedgeEllipseCallout">
            <a:avLst>
              <a:gd name="adj1" fmla="val -70368"/>
              <a:gd name="adj2" fmla="val -1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ทำแล้วเอาไปใช้ยังไง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6" name="วงรี 15"/>
          <p:cNvSpPr/>
          <p:nvPr/>
        </p:nvSpPr>
        <p:spPr>
          <a:xfrm>
            <a:off x="3501981" y="4380205"/>
            <a:ext cx="2294155" cy="160563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VCA</a:t>
            </a:r>
            <a:endParaRPr lang="th-TH" sz="7200" b="1" dirty="0">
              <a:solidFill>
                <a:schemeClr val="tx1">
                  <a:lumMod val="95000"/>
                  <a:lumOff val="5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6190" y="188640"/>
            <a:ext cx="8748464" cy="1015663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th-TH" sz="60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แผนที่ </a:t>
            </a:r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(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Mapping)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86190" y="1268760"/>
            <a:ext cx="906633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400" b="1" dirty="0">
                <a:latin typeface="CordiaUPC" panose="020B0304020202020204" pitchFamily="34" charset="-34"/>
                <a:cs typeface="CordiaUPC" panose="020B0304020202020204" pitchFamily="34" charset="-34"/>
              </a:rPr>
              <a:t> แสดงให้เห็นถึง</a:t>
            </a:r>
            <a:r>
              <a:rPr lang="th-TH" sz="3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พื้นที่ชุมชน </a:t>
            </a:r>
            <a:r>
              <a:rPr lang="th-TH" sz="34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ที่ตั้งของ</a:t>
            </a:r>
            <a:r>
              <a:rPr lang="th-TH" sz="3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อาคาร บ้านเรือน </a:t>
            </a:r>
            <a:r>
              <a:rPr lang="th-TH" sz="34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สิ่งก่อสร้าง สาธารณูปโภค ความอ่อนแอ ความสามารถ</a:t>
            </a:r>
            <a:r>
              <a:rPr lang="th-TH" sz="3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ของชุมชน </a:t>
            </a:r>
            <a:r>
              <a:rPr lang="th-TH" sz="3400" b="1" dirty="0">
                <a:latin typeface="CordiaUPC" panose="020B0304020202020204" pitchFamily="34" charset="-34"/>
                <a:cs typeface="CordiaUPC" panose="020B0304020202020204" pitchFamily="34" charset="-34"/>
              </a:rPr>
              <a:t>แหล่งทรัพยากร พื้นที่เสี่ยงภัยหรือภาวะคุกคามทางสุขภาพ  พื้นที่ปลอดภัย  แหล่งทรัพยากร  และอื่นๆ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t="8144"/>
          <a:stretch/>
        </p:blipFill>
        <p:spPr bwMode="auto">
          <a:xfrm>
            <a:off x="3707904" y="2996952"/>
            <a:ext cx="4946721" cy="355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คำบรรยายภาพแบบวงรี 3"/>
          <p:cNvSpPr/>
          <p:nvPr/>
        </p:nvSpPr>
        <p:spPr>
          <a:xfrm rot="21119553">
            <a:off x="2083187" y="3654097"/>
            <a:ext cx="1656184" cy="1008112"/>
          </a:xfrm>
          <a:prstGeom prst="wedgeEllipseCallout">
            <a:avLst>
              <a:gd name="adj1" fmla="val 67422"/>
              <a:gd name="adj2" fmla="val 4623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/>
              <a:t>แผนที่ชุมชน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7934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704856" cy="494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79512" y="188640"/>
            <a:ext cx="8712968" cy="792088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</a:rPr>
              <a:t>แผนที่จุดเสี่ยงภัย ทิศทางการไหลของน้ำ และเส้นทางอพยพ</a:t>
            </a:r>
            <a:endParaRPr lang="th-TH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6190" y="188640"/>
            <a:ext cx="8748464" cy="861005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ea typeface="Tahoma" panose="020B0604030504040204" pitchFamily="34" charset="0"/>
                <a:cs typeface="CordiaUPC" panose="020B0304020202020204" pitchFamily="34" charset="-34"/>
              </a:rPr>
              <a:t>ปฏิทินฤดูกาล (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ea typeface="Tahoma" panose="020B0604030504040204" pitchFamily="34" charset="0"/>
                <a:cs typeface="CordiaUPC" panose="020B0304020202020204" pitchFamily="34" charset="-34"/>
              </a:rPr>
              <a:t>Seasonal calendar)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CordiaUPC" panose="020B0304020202020204" pitchFamily="34" charset="-34"/>
              <a:ea typeface="Tahoma" panose="020B0604030504040204" pitchFamily="34" charset="0"/>
              <a:cs typeface="CordiaUPC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86190" y="1046927"/>
            <a:ext cx="861112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th-TH" sz="33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การรวบรวมเหตุการณ์ที่เกิดขึ้นในพื้นที่ ในช่วง 12 เดือน เช่น อาชีพและขั้นตอน ประเพณีวัฒนธรรม ภัยและกิจกรรมรับมือต่างๆ รายได้ </a:t>
            </a:r>
            <a:r>
              <a:rPr lang="th-TH" sz="33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รายจ่าย </a:t>
            </a:r>
            <a:r>
              <a:rPr lang="th-TH" sz="33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ฯลฯ</a:t>
            </a: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706426"/>
              </p:ext>
            </p:extLst>
          </p:nvPr>
        </p:nvGraphicFramePr>
        <p:xfrm>
          <a:off x="425749" y="2709671"/>
          <a:ext cx="8406683" cy="39596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3953"/>
                <a:gridCol w="522727"/>
                <a:gridCol w="522728"/>
                <a:gridCol w="522727"/>
                <a:gridCol w="522728"/>
                <a:gridCol w="522727"/>
                <a:gridCol w="522728"/>
                <a:gridCol w="522728"/>
                <a:gridCol w="522727"/>
                <a:gridCol w="522728"/>
                <a:gridCol w="522727"/>
                <a:gridCol w="522728"/>
                <a:gridCol w="522727"/>
              </a:tblGrid>
              <a:tr h="37398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รายละเอียด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ม.ค.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ก.พ.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มี.ค.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err="1" smtClean="0"/>
                        <a:t>เม.ย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พ.ค.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มิ.ย.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ก.ค.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ส.ค.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ก.ย.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ต.ค.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พ.ย.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/>
                        <a:t>ธ.ค.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1. ปีใหม่</a:t>
                      </a:r>
                      <a:endParaRPr lang="en-US" sz="1400" b="1" dirty="0">
                        <a:effectLst/>
                        <a:latin typeface="TH SarabunPSK" pitchFamily="34" charset="-34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2. บุญ</a:t>
                      </a:r>
                      <a:r>
                        <a:rPr lang="th-TH" sz="2000" b="1" dirty="0">
                          <a:effectLst/>
                          <a:latin typeface="TH SarabunPSK" pitchFamily="34" charset="-34"/>
                          <a:cs typeface="+mn-cs"/>
                        </a:rPr>
                        <a:t>ประจำปี</a:t>
                      </a:r>
                      <a:endParaRPr lang="en-US" sz="1400" b="1" dirty="0">
                        <a:effectLst/>
                        <a:latin typeface="TH SarabunPSK" pitchFamily="34" charset="-34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3. บุญ</a:t>
                      </a:r>
                      <a:r>
                        <a:rPr lang="th-TH" sz="2000" b="1" dirty="0">
                          <a:effectLst/>
                          <a:latin typeface="TH SarabunPSK" pitchFamily="34" charset="-34"/>
                          <a:cs typeface="+mn-cs"/>
                        </a:rPr>
                        <a:t>สงกรานต์ และบุญกลางบ้าน</a:t>
                      </a:r>
                      <a:endParaRPr lang="en-US" sz="1400" b="1" dirty="0">
                        <a:effectLst/>
                        <a:latin typeface="TH SarabunPSK" pitchFamily="34" charset="-34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4.</a:t>
                      </a:r>
                      <a:r>
                        <a:rPr lang="th-TH" sz="2000" b="1" baseline="0" dirty="0" smtClean="0">
                          <a:effectLst/>
                          <a:latin typeface="TH SarabunPSK" pitchFamily="34" charset="-34"/>
                          <a:cs typeface="+mn-cs"/>
                        </a:rPr>
                        <a:t>. </a:t>
                      </a: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เข้าพรรษา </a:t>
                      </a:r>
                      <a:r>
                        <a:rPr lang="th-TH" sz="2000" b="1" dirty="0">
                          <a:effectLst/>
                          <a:latin typeface="TH SarabunPSK" pitchFamily="34" charset="-34"/>
                          <a:cs typeface="+mn-cs"/>
                        </a:rPr>
                        <a:t>เทศสามัคคี</a:t>
                      </a:r>
                      <a:endParaRPr lang="en-US" sz="1400" b="1" dirty="0">
                        <a:effectLst/>
                        <a:latin typeface="TH SarabunPSK" pitchFamily="34" charset="-34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5. บุญ</a:t>
                      </a:r>
                      <a:r>
                        <a:rPr lang="th-TH" sz="2000" b="1" dirty="0">
                          <a:effectLst/>
                          <a:latin typeface="TH SarabunPSK" pitchFamily="34" charset="-34"/>
                          <a:cs typeface="+mn-cs"/>
                        </a:rPr>
                        <a:t>ข้าวประดับดิน</a:t>
                      </a:r>
                      <a:endParaRPr lang="en-US" sz="1400" b="1" dirty="0">
                        <a:effectLst/>
                        <a:latin typeface="TH SarabunPSK" pitchFamily="34" charset="-34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93385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6. ออก</a:t>
                      </a:r>
                      <a:r>
                        <a:rPr lang="th-TH" sz="2000" b="1" dirty="0">
                          <a:effectLst/>
                          <a:latin typeface="TH SarabunPSK" pitchFamily="34" charset="-34"/>
                          <a:cs typeface="+mn-cs"/>
                        </a:rPr>
                        <a:t>พรรษา</a:t>
                      </a:r>
                      <a:endParaRPr lang="en-US" sz="1400" b="1" dirty="0">
                        <a:effectLst/>
                        <a:latin typeface="TH SarabunPSK" pitchFamily="34" charset="-34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1375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+mn-cs"/>
                        </a:rPr>
                        <a:t>7. ลอย</a:t>
                      </a:r>
                      <a:r>
                        <a:rPr lang="th-TH" sz="2000" b="1" dirty="0">
                          <a:effectLst/>
                          <a:latin typeface="TH SarabunPSK" pitchFamily="34" charset="-34"/>
                          <a:cs typeface="+mn-cs"/>
                        </a:rPr>
                        <a:t>กระทง</a:t>
                      </a:r>
                      <a:endParaRPr lang="en-US" sz="1400" b="1" dirty="0">
                        <a:effectLst/>
                        <a:latin typeface="TH SarabunPSK" pitchFamily="34" charset="-34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ลูกศรเชื่อมต่อแบบตรง 4"/>
          <p:cNvCxnSpPr/>
          <p:nvPr/>
        </p:nvCxnSpPr>
        <p:spPr>
          <a:xfrm>
            <a:off x="2555776" y="3357743"/>
            <a:ext cx="504056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/>
          <p:cNvCxnSpPr/>
          <p:nvPr/>
        </p:nvCxnSpPr>
        <p:spPr>
          <a:xfrm>
            <a:off x="3347864" y="3861799"/>
            <a:ext cx="504056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/>
          <p:cNvCxnSpPr/>
          <p:nvPr/>
        </p:nvCxnSpPr>
        <p:spPr>
          <a:xfrm>
            <a:off x="4139952" y="4437863"/>
            <a:ext cx="420470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5724128" y="5013927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6732240" y="5517983"/>
            <a:ext cx="420470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7319882" y="6022039"/>
            <a:ext cx="420470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7895946" y="6526095"/>
            <a:ext cx="420470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59832" y="3196882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/>
              <a:t>ค่าใช้จ่ายเยอะ</a:t>
            </a:r>
            <a:endParaRPr lang="th-TH" sz="1800" b="1" dirty="0"/>
          </a:p>
        </p:txBody>
      </p:sp>
    </p:spTree>
    <p:extLst>
      <p:ext uri="{BB962C8B-B14F-4D97-AF65-F5344CB8AC3E}">
        <p14:creationId xmlns:p14="http://schemas.microsoft.com/office/powerpoint/2010/main" val="19149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ตาราง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458058"/>
              </p:ext>
            </p:extLst>
          </p:nvPr>
        </p:nvGraphicFramePr>
        <p:xfrm>
          <a:off x="323528" y="116632"/>
          <a:ext cx="8406683" cy="596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3953"/>
                <a:gridCol w="522727"/>
                <a:gridCol w="522728"/>
                <a:gridCol w="522727"/>
                <a:gridCol w="522728"/>
                <a:gridCol w="522727"/>
                <a:gridCol w="522728"/>
                <a:gridCol w="522728"/>
                <a:gridCol w="522727"/>
                <a:gridCol w="522728"/>
                <a:gridCol w="522727"/>
                <a:gridCol w="522728"/>
                <a:gridCol w="522727"/>
              </a:tblGrid>
              <a:tr h="37398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รายละเอียด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ม.ค.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ก.พ.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มี.ค.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err="1" smtClean="0"/>
                        <a:t>เม.ย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พ.ค.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มิ.ย.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ก.ค.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ส.ค.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ก.ย.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ต.ค.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พ.ย.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ธ.ค.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958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u="sng" dirty="0" smtClean="0">
                          <a:effectLst/>
                        </a:rPr>
                        <a:t>อาชีพ</a:t>
                      </a:r>
                      <a:endParaRPr lang="en-US" sz="2000" b="1" u="sng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1. รับจ้าง</a:t>
                      </a:r>
                      <a:r>
                        <a:rPr lang="th-TH" sz="2000" b="1" dirty="0">
                          <a:effectLst/>
                        </a:rPr>
                        <a:t>ชำแหละเนื้อวัว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2. เลี้ยงปลากระชัง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3. พาย</a:t>
                      </a:r>
                      <a:r>
                        <a:rPr lang="th-TH" sz="2000" b="1" dirty="0">
                          <a:effectLst/>
                        </a:rPr>
                        <a:t>เรือรับจ้าง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4.</a:t>
                      </a:r>
                      <a:r>
                        <a:rPr lang="th-TH" sz="2000" b="1" baseline="0" dirty="0" smtClean="0">
                          <a:effectLst/>
                        </a:rPr>
                        <a:t> </a:t>
                      </a:r>
                      <a:r>
                        <a:rPr lang="th-TH" sz="2000" b="1" dirty="0" smtClean="0">
                          <a:effectLst/>
                        </a:rPr>
                        <a:t>รับจ้าง</a:t>
                      </a:r>
                      <a:r>
                        <a:rPr lang="th-TH" sz="2000" b="1" dirty="0">
                          <a:effectLst/>
                        </a:rPr>
                        <a:t>ทำความสะอาดบ้านเรือน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5. รับจ้าง</a:t>
                      </a:r>
                      <a:r>
                        <a:rPr lang="th-TH" sz="2000" b="1" dirty="0">
                          <a:effectLst/>
                        </a:rPr>
                        <a:t>ซ่อมแซมและสร้างที่พักชั่วคราว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dirty="0" smtClean="0">
                          <a:effectLst/>
                        </a:rPr>
                        <a:t>6.</a:t>
                      </a:r>
                      <a:r>
                        <a:rPr lang="th-TH" sz="2000" b="1" u="none" baseline="0" dirty="0" smtClean="0">
                          <a:effectLst/>
                        </a:rPr>
                        <a:t> ประมงพื้นบ้าน</a:t>
                      </a:r>
                      <a:endParaRPr lang="en-US" sz="2000" b="1" u="none" dirty="0" smtClean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solidFill>
                          <a:srgbClr val="C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 smtClean="0">
                        <a:solidFill>
                          <a:srgbClr val="C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dirty="0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7. ทำนา</a:t>
                      </a:r>
                      <a:endParaRPr lang="en-US" sz="2000" b="1" u="none" dirty="0" smtClean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solidFill>
                          <a:srgbClr val="C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 smtClean="0">
                        <a:solidFill>
                          <a:srgbClr val="C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sng" dirty="0" err="1" smtClean="0">
                          <a:effectLst/>
                        </a:rPr>
                        <a:t>ปฎิ</a:t>
                      </a:r>
                      <a:r>
                        <a:rPr lang="th-TH" sz="2000" b="1" u="sng" dirty="0" smtClean="0">
                          <a:effectLst/>
                        </a:rPr>
                        <a:t>ทินภัย</a:t>
                      </a:r>
                      <a:endParaRPr lang="en-US" sz="2000" b="1" u="sng" dirty="0" smtClean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1. น้ำท่วม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7396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2. ภัยหนาว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3. </a:t>
                      </a:r>
                      <a:r>
                        <a:rPr lang="th-TH" sz="2000" b="1" dirty="0" err="1" smtClean="0">
                          <a:effectLst/>
                        </a:rPr>
                        <a:t>วาต</a:t>
                      </a:r>
                      <a:r>
                        <a:rPr lang="th-TH" sz="2000" b="1" dirty="0" smtClean="0">
                          <a:effectLst/>
                        </a:rPr>
                        <a:t>ภัย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" name="ลูกศรเชื่อมต่อแบบตรง 2"/>
          <p:cNvCxnSpPr/>
          <p:nvPr/>
        </p:nvCxnSpPr>
        <p:spPr>
          <a:xfrm>
            <a:off x="6678234" y="5157192"/>
            <a:ext cx="2088232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42811" y="479715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/>
              <a:t>ปี 2554</a:t>
            </a:r>
            <a:endParaRPr lang="th-TH" sz="2000" b="1" dirty="0"/>
          </a:p>
        </p:txBody>
      </p:sp>
      <p:cxnSp>
        <p:nvCxnSpPr>
          <p:cNvPr id="7" name="ลูกศรเชื่อมต่อแบบตรง 6"/>
          <p:cNvCxnSpPr/>
          <p:nvPr/>
        </p:nvCxnSpPr>
        <p:spPr>
          <a:xfrm>
            <a:off x="4049942" y="6021288"/>
            <a:ext cx="1044116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/>
          <p:nvPr/>
        </p:nvCxnSpPr>
        <p:spPr>
          <a:xfrm>
            <a:off x="2483768" y="5589240"/>
            <a:ext cx="1044116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8018875" y="5589240"/>
            <a:ext cx="720080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2483768" y="1124744"/>
            <a:ext cx="4176464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937581"/>
            <a:ext cx="245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C00000"/>
                </a:solidFill>
              </a:rPr>
              <a:t>อยู่จุดอพยพ ไม่มีที่ชำแหละ</a:t>
            </a:r>
            <a:endParaRPr lang="th-TH" sz="2000" b="1" dirty="0">
              <a:solidFill>
                <a:srgbClr val="C00000"/>
              </a:solidFill>
            </a:endParaRPr>
          </a:p>
        </p:txBody>
      </p:sp>
      <p:cxnSp>
        <p:nvCxnSpPr>
          <p:cNvPr id="16" name="ลูกศรเชื่อมต่อแบบตรง 15"/>
          <p:cNvCxnSpPr/>
          <p:nvPr/>
        </p:nvCxnSpPr>
        <p:spPr>
          <a:xfrm>
            <a:off x="2915816" y="1556792"/>
            <a:ext cx="3762418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6660232" y="1988840"/>
            <a:ext cx="1944216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>
            <a:off x="8171892" y="2492896"/>
            <a:ext cx="576572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/>
          <p:cNvCxnSpPr/>
          <p:nvPr/>
        </p:nvCxnSpPr>
        <p:spPr>
          <a:xfrm>
            <a:off x="6101662" y="3140968"/>
            <a:ext cx="576572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/>
          <p:nvPr/>
        </p:nvCxnSpPr>
        <p:spPr>
          <a:xfrm>
            <a:off x="2494751" y="3717032"/>
            <a:ext cx="6253713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>
            <a:off x="5129554" y="4221088"/>
            <a:ext cx="2898830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60032" y="3851756"/>
            <a:ext cx="88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C00000"/>
                </a:solidFill>
              </a:rPr>
              <a:t>ไถ หว่าน</a:t>
            </a:r>
            <a:endParaRPr lang="th-TH" sz="20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6977" y="4200583"/>
            <a:ext cx="88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/>
              <a:t>ปักดำ</a:t>
            </a:r>
            <a:endParaRPr lang="th-TH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569715" y="3892986"/>
            <a:ext cx="88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C00000"/>
                </a:solidFill>
              </a:rPr>
              <a:t>เก็บเกี่ยว</a:t>
            </a:r>
            <a:endParaRPr lang="th-TH" sz="20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24328" y="3892986"/>
            <a:ext cx="88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C00000"/>
                </a:solidFill>
              </a:rPr>
              <a:t>ขาย</a:t>
            </a:r>
            <a:endParaRPr lang="th-TH" sz="20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49635" y="1187460"/>
            <a:ext cx="88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C00000"/>
                </a:solidFill>
              </a:rPr>
              <a:t>ขาย</a:t>
            </a:r>
            <a:endParaRPr lang="th-TH" sz="20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86581" y="1196752"/>
            <a:ext cx="88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C00000"/>
                </a:solidFill>
              </a:rPr>
              <a:t>เริ่ม</a:t>
            </a:r>
            <a:endParaRPr lang="th-TH" sz="2000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19872" y="1205531"/>
            <a:ext cx="2322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C00000"/>
                </a:solidFill>
              </a:rPr>
              <a:t>...............เลี้ยง ให้อาหาร.....</a:t>
            </a:r>
            <a:endParaRPr lang="th-TH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ตาราง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069250"/>
              </p:ext>
            </p:extLst>
          </p:nvPr>
        </p:nvGraphicFramePr>
        <p:xfrm>
          <a:off x="323528" y="548680"/>
          <a:ext cx="8406683" cy="411654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953"/>
                <a:gridCol w="522727"/>
                <a:gridCol w="522728"/>
                <a:gridCol w="522727"/>
                <a:gridCol w="522728"/>
                <a:gridCol w="522727"/>
                <a:gridCol w="522728"/>
                <a:gridCol w="522728"/>
                <a:gridCol w="522727"/>
                <a:gridCol w="522728"/>
                <a:gridCol w="522727"/>
                <a:gridCol w="522728"/>
                <a:gridCol w="522727"/>
              </a:tblGrid>
              <a:tr h="37398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รายละเอียด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ม.ค.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ก.พ.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มี.ค.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err="1" smtClean="0"/>
                        <a:t>เม.ย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พ.ค.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มิ.ย.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ก.ค.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ส.ค.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ก.ย.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ต.ค.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พ.ย.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ธ.ค.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147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DilleniaUPC"/>
                        <a:buNone/>
                        <a:tabLst>
                          <a:tab pos="160020" algn="l"/>
                        </a:tabLst>
                        <a:defRPr/>
                      </a:pPr>
                      <a:r>
                        <a:rPr lang="th-TH" sz="2000" b="1" u="sng" dirty="0" smtClean="0">
                          <a:effectLst/>
                        </a:rPr>
                        <a:t>ปฏิทินรับมือกับภัยพิบัติ</a:t>
                      </a:r>
                      <a:endParaRPr lang="en-US" sz="2000" b="1" u="sng" dirty="0" smtClean="0">
                        <a:effectLst/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51167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1.</a:t>
                      </a:r>
                      <a:r>
                        <a:rPr lang="th-TH" sz="2000" b="1" baseline="0" dirty="0" smtClean="0">
                          <a:effectLst/>
                        </a:rPr>
                        <a:t> </a:t>
                      </a:r>
                      <a:r>
                        <a:rPr lang="th-TH" sz="2000" b="1" dirty="0" smtClean="0">
                          <a:effectLst/>
                        </a:rPr>
                        <a:t>ทบทวนแผน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itchFamily="34" charset="-34"/>
                        <a:cs typeface="+mn-cs"/>
                      </a:endParaRPr>
                    </a:p>
                  </a:txBody>
                  <a:tcPr/>
                </a:tc>
              </a:tr>
              <a:tr h="508992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2. เฝ้าระวังระดับน้ำ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3. รณรงค์ให้ความรู้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4.</a:t>
                      </a:r>
                      <a:r>
                        <a:rPr lang="th-TH" sz="2000" b="1" baseline="0" dirty="0" smtClean="0">
                          <a:effectLst/>
                        </a:rPr>
                        <a:t> เตรียมพื้นที่อพยพ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5.</a:t>
                      </a:r>
                      <a:r>
                        <a:rPr lang="th-TH" sz="2000" b="1" baseline="0" dirty="0" smtClean="0">
                          <a:effectLst/>
                        </a:rPr>
                        <a:t> ขนย้าย/อพยพ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6.</a:t>
                      </a:r>
                      <a:r>
                        <a:rPr lang="th-TH" sz="2000" b="1" baseline="0" dirty="0" smtClean="0">
                          <a:effectLst/>
                        </a:rPr>
                        <a:t> ฟื้นฟู/ทำความสะอาด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36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DilleniaUPC"/>
                        <a:buNone/>
                        <a:tabLst>
                          <a:tab pos="160020" algn="l"/>
                        </a:tabLst>
                      </a:pPr>
                      <a:r>
                        <a:rPr lang="th-TH" sz="2000" b="1" dirty="0" smtClean="0">
                          <a:effectLst/>
                        </a:rPr>
                        <a:t>7.</a:t>
                      </a:r>
                      <a:r>
                        <a:rPr lang="th-TH" sz="2000" b="1" baseline="0" dirty="0" smtClean="0">
                          <a:effectLst/>
                        </a:rPr>
                        <a:t> อพยพกลับ</a:t>
                      </a:r>
                      <a:endParaRPr lang="en-US" sz="1400" b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" name="ลูกศรเชื่อมต่อแบบตรง 2"/>
          <p:cNvCxnSpPr/>
          <p:nvPr/>
        </p:nvCxnSpPr>
        <p:spPr>
          <a:xfrm>
            <a:off x="2987824" y="1700808"/>
            <a:ext cx="720080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ลูกศรเชื่อมต่อแบบตรง 3"/>
          <p:cNvCxnSpPr/>
          <p:nvPr/>
        </p:nvCxnSpPr>
        <p:spPr>
          <a:xfrm>
            <a:off x="5076056" y="2276872"/>
            <a:ext cx="3528392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ลูกศรเชื่อมต่อแบบตรง 5"/>
          <p:cNvCxnSpPr/>
          <p:nvPr/>
        </p:nvCxnSpPr>
        <p:spPr>
          <a:xfrm>
            <a:off x="4602154" y="2708920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>
            <a:off x="6118546" y="3140968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/>
          <p:nvPr/>
        </p:nvCxnSpPr>
        <p:spPr>
          <a:xfrm>
            <a:off x="6365048" y="3645024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8172400" y="4437112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62194" y="1705324"/>
            <a:ext cx="349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C00000"/>
                </a:solidFill>
              </a:rPr>
              <a:t>ระดับน้ำ 7.5 เมตร ขนย้ายของขึ้นชั้น 2</a:t>
            </a:r>
          </a:p>
          <a:p>
            <a:pPr algn="ctr"/>
            <a:r>
              <a:rPr lang="th-TH" sz="2000" b="1" dirty="0" smtClean="0">
                <a:solidFill>
                  <a:srgbClr val="C00000"/>
                </a:solidFill>
              </a:rPr>
              <a:t>ระดับน้ำ 8 เมตร อพยพ</a:t>
            </a:r>
            <a:endParaRPr lang="th-TH" sz="2000" b="1" dirty="0">
              <a:solidFill>
                <a:srgbClr val="C00000"/>
              </a:solidFill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>
            <a:off x="8172400" y="4077072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7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2" y="764704"/>
            <a:ext cx="846463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1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1825"/>
          </a:xfrm>
          <a:solidFill>
            <a:srgbClr val="006600"/>
          </a:solidFill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bg1"/>
                </a:solidFill>
              </a:rPr>
              <a:t>ปฏิทินการผลิต</a:t>
            </a:r>
            <a:endParaRPr lang="th-TH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sz="quarter" idx="1"/>
          </p:nvPr>
        </p:nvGraphicFramePr>
        <p:xfrm>
          <a:off x="0" y="714375"/>
          <a:ext cx="9144005" cy="616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385"/>
                <a:gridCol w="703385"/>
                <a:gridCol w="703385"/>
                <a:gridCol w="703385"/>
                <a:gridCol w="703385"/>
                <a:gridCol w="703385"/>
                <a:gridCol w="703385"/>
                <a:gridCol w="703385"/>
                <a:gridCol w="703385"/>
                <a:gridCol w="703385"/>
                <a:gridCol w="703385"/>
                <a:gridCol w="703385"/>
                <a:gridCol w="703385"/>
              </a:tblGrid>
              <a:tr h="518212">
                <a:tc>
                  <a:txBody>
                    <a:bodyPr/>
                    <a:lstStyle/>
                    <a:p>
                      <a:endParaRPr lang="th-TH" sz="1400" dirty="0"/>
                    </a:p>
                  </a:txBody>
                  <a:tcPr marT="45725" marB="45725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มค.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กพ.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มีค.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เมย.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พค.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มิย.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กค.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สค.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กย.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ตค.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พย.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</a:rPr>
                        <a:t>ธค.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54636">
                <a:tc>
                  <a:txBody>
                    <a:bodyPr/>
                    <a:lstStyle/>
                    <a:p>
                      <a:r>
                        <a:rPr lang="th-TH" sz="2400" b="1" dirty="0" smtClean="0"/>
                        <a:t>ป่าหัวไร่ปลายนา</a:t>
                      </a:r>
                    </a:p>
                  </a:txBody>
                  <a:tcPr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24044"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หมู่บ้าน</a:t>
                      </a:r>
                      <a:endParaRPr lang="th-TH" sz="2000" b="1" dirty="0"/>
                    </a:p>
                  </a:txBody>
                  <a:tcPr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24044"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เนินท้าย</a:t>
                      </a:r>
                    </a:p>
                    <a:p>
                      <a:r>
                        <a:rPr lang="th-TH" sz="2000" b="1" dirty="0" smtClean="0"/>
                        <a:t>บ้าน</a:t>
                      </a:r>
                      <a:endParaRPr lang="th-TH" sz="2000" b="1" dirty="0"/>
                    </a:p>
                  </a:txBody>
                  <a:tcPr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24044"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ที่ลุ่ม</a:t>
                      </a:r>
                      <a:endParaRPr lang="th-TH" sz="2000" b="1" dirty="0"/>
                    </a:p>
                  </a:txBody>
                  <a:tcPr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24044"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น้ำชี</a:t>
                      </a:r>
                      <a:endParaRPr lang="th-TH" sz="2000" b="1" dirty="0"/>
                    </a:p>
                  </a:txBody>
                  <a:tcPr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T="45725" marB="457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ลูกศรเชื่อมต่อแบบตรง 6"/>
          <p:cNvCxnSpPr/>
          <p:nvPr/>
        </p:nvCxnSpPr>
        <p:spPr>
          <a:xfrm>
            <a:off x="714375" y="2284413"/>
            <a:ext cx="2786063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3" name="TextBox 8"/>
          <p:cNvSpPr txBox="1">
            <a:spLocks noChangeArrowheads="1"/>
          </p:cNvSpPr>
          <p:nvPr/>
        </p:nvSpPr>
        <p:spPr bwMode="auto">
          <a:xfrm>
            <a:off x="1358900" y="1500188"/>
            <a:ext cx="149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เก็บฟืน เก็บยา</a:t>
            </a:r>
          </a:p>
        </p:txBody>
      </p:sp>
      <p:cxnSp>
        <p:nvCxnSpPr>
          <p:cNvPr id="10" name="ลูกศรเชื่อมต่อแบบตรง 9"/>
          <p:cNvCxnSpPr/>
          <p:nvPr/>
        </p:nvCxnSpPr>
        <p:spPr>
          <a:xfrm>
            <a:off x="3571875" y="2284413"/>
            <a:ext cx="2786063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5" name="TextBox 10"/>
          <p:cNvSpPr txBox="1">
            <a:spLocks noChangeArrowheads="1"/>
          </p:cNvSpPr>
          <p:nvPr/>
        </p:nvSpPr>
        <p:spPr bwMode="auto">
          <a:xfrm>
            <a:off x="3857625" y="1357313"/>
            <a:ext cx="23685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เก็บอีลอก เลี้ยงวัว ควาย</a:t>
            </a:r>
          </a:p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เก็บเห็ด หน่อไม่ ผักป่า</a:t>
            </a:r>
          </a:p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ยาสมุนไพร ขุดกินูน</a:t>
            </a:r>
          </a:p>
        </p:txBody>
      </p:sp>
      <p:cxnSp>
        <p:nvCxnSpPr>
          <p:cNvPr id="12" name="ลูกศรเชื่อมต่อแบบตรง 11"/>
          <p:cNvCxnSpPr/>
          <p:nvPr/>
        </p:nvCxnSpPr>
        <p:spPr>
          <a:xfrm>
            <a:off x="6357938" y="2286000"/>
            <a:ext cx="2786062" cy="1588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7" name="TextBox 12"/>
          <p:cNvSpPr txBox="1">
            <a:spLocks noChangeArrowheads="1"/>
          </p:cNvSpPr>
          <p:nvPr/>
        </p:nvSpPr>
        <p:spPr bwMode="auto">
          <a:xfrm>
            <a:off x="7000875" y="1785938"/>
            <a:ext cx="1847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เลี้ยงวัว ควาย เก็บดอกกะเจียว</a:t>
            </a: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714375" y="3641725"/>
            <a:ext cx="2786063" cy="1588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9" name="TextBox 14"/>
          <p:cNvSpPr txBox="1">
            <a:spLocks noChangeArrowheads="1"/>
          </p:cNvSpPr>
          <p:nvPr/>
        </p:nvSpPr>
        <p:spPr bwMode="auto">
          <a:xfrm>
            <a:off x="785813" y="3190875"/>
            <a:ext cx="279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ทอผ้า เลี้ยงไก่ตี ไปกรุงเทพฯ</a:t>
            </a:r>
          </a:p>
        </p:txBody>
      </p:sp>
      <p:cxnSp>
        <p:nvCxnSpPr>
          <p:cNvPr id="16" name="ลูกศรเชื่อมต่อแบบตรง 15"/>
          <p:cNvCxnSpPr/>
          <p:nvPr/>
        </p:nvCxnSpPr>
        <p:spPr>
          <a:xfrm>
            <a:off x="714375" y="3141663"/>
            <a:ext cx="8429625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01" name="TextBox 19"/>
          <p:cNvSpPr txBox="1">
            <a:spLocks noChangeArrowheads="1"/>
          </p:cNvSpPr>
          <p:nvPr/>
        </p:nvSpPr>
        <p:spPr bwMode="auto">
          <a:xfrm>
            <a:off x="4281488" y="2714625"/>
            <a:ext cx="1362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กิจกรรมกลุ่ม</a:t>
            </a:r>
          </a:p>
        </p:txBody>
      </p:sp>
      <p:cxnSp>
        <p:nvCxnSpPr>
          <p:cNvPr id="22" name="ลูกศรเชื่อมต่อแบบตรง 21"/>
          <p:cNvCxnSpPr/>
          <p:nvPr/>
        </p:nvCxnSpPr>
        <p:spPr>
          <a:xfrm>
            <a:off x="714375" y="4500563"/>
            <a:ext cx="3500438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03" name="TextBox 23"/>
          <p:cNvSpPr txBox="1">
            <a:spLocks noChangeArrowheads="1"/>
          </p:cNvSpPr>
          <p:nvPr/>
        </p:nvSpPr>
        <p:spPr bwMode="auto">
          <a:xfrm>
            <a:off x="2033588" y="4000500"/>
            <a:ext cx="966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ปลูกมัน </a:t>
            </a:r>
          </a:p>
        </p:txBody>
      </p:sp>
      <p:cxnSp>
        <p:nvCxnSpPr>
          <p:cNvPr id="25" name="ลูกศรเชื่อมต่อแบบตรง 24"/>
          <p:cNvCxnSpPr/>
          <p:nvPr/>
        </p:nvCxnSpPr>
        <p:spPr>
          <a:xfrm>
            <a:off x="3500438" y="4284663"/>
            <a:ext cx="714375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05" name="TextBox 27"/>
          <p:cNvSpPr txBox="1">
            <a:spLocks noChangeArrowheads="1"/>
          </p:cNvSpPr>
          <p:nvPr/>
        </p:nvSpPr>
        <p:spPr bwMode="auto">
          <a:xfrm>
            <a:off x="3500438" y="3833813"/>
            <a:ext cx="62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ไถดะ</a:t>
            </a:r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>
            <a:off x="4572000" y="4286250"/>
            <a:ext cx="1714500" cy="1588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07" name="TextBox 30"/>
          <p:cNvSpPr txBox="1">
            <a:spLocks noChangeArrowheads="1"/>
          </p:cNvSpPr>
          <p:nvPr/>
        </p:nvSpPr>
        <p:spPr bwMode="auto">
          <a:xfrm>
            <a:off x="4857750" y="3833813"/>
            <a:ext cx="879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ดำนาปี</a:t>
            </a:r>
          </a:p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ปลูกผัก</a:t>
            </a:r>
          </a:p>
        </p:txBody>
      </p:sp>
      <p:cxnSp>
        <p:nvCxnSpPr>
          <p:cNvPr id="32" name="ลูกศรเชื่อมต่อแบบตรง 31"/>
          <p:cNvCxnSpPr/>
          <p:nvPr/>
        </p:nvCxnSpPr>
        <p:spPr>
          <a:xfrm>
            <a:off x="7715250" y="4286250"/>
            <a:ext cx="1428750" cy="1588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09" name="TextBox 34"/>
          <p:cNvSpPr txBox="1">
            <a:spLocks noChangeArrowheads="1"/>
          </p:cNvSpPr>
          <p:nvPr/>
        </p:nvSpPr>
        <p:spPr bwMode="auto">
          <a:xfrm>
            <a:off x="7715250" y="3786188"/>
            <a:ext cx="1357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เกี่ยวข้าวนาปี</a:t>
            </a:r>
          </a:p>
        </p:txBody>
      </p:sp>
      <p:cxnSp>
        <p:nvCxnSpPr>
          <p:cNvPr id="36" name="ลูกศรเชื่อมต่อแบบตรง 35"/>
          <p:cNvCxnSpPr/>
          <p:nvPr/>
        </p:nvCxnSpPr>
        <p:spPr>
          <a:xfrm>
            <a:off x="785813" y="5713413"/>
            <a:ext cx="3429000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11" name="TextBox 37"/>
          <p:cNvSpPr txBox="1">
            <a:spLocks noChangeArrowheads="1"/>
          </p:cNvSpPr>
          <p:nvPr/>
        </p:nvSpPr>
        <p:spPr bwMode="auto">
          <a:xfrm>
            <a:off x="1803400" y="5286375"/>
            <a:ext cx="1411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เลี้ยงวัว ควาย</a:t>
            </a:r>
          </a:p>
        </p:txBody>
      </p:sp>
      <p:cxnSp>
        <p:nvCxnSpPr>
          <p:cNvPr id="39" name="ลูกศรเชื่อมต่อแบบตรง 38"/>
          <p:cNvCxnSpPr/>
          <p:nvPr/>
        </p:nvCxnSpPr>
        <p:spPr>
          <a:xfrm>
            <a:off x="2357438" y="5214938"/>
            <a:ext cx="1857375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13" name="TextBox 41"/>
          <p:cNvSpPr txBox="1">
            <a:spLocks noChangeArrowheads="1"/>
          </p:cNvSpPr>
          <p:nvPr/>
        </p:nvSpPr>
        <p:spPr bwMode="auto">
          <a:xfrm>
            <a:off x="2838450" y="4786313"/>
            <a:ext cx="101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ทำนาแซง</a:t>
            </a:r>
          </a:p>
        </p:txBody>
      </p:sp>
      <p:cxnSp>
        <p:nvCxnSpPr>
          <p:cNvPr id="43" name="ลูกศรเชื่อมต่อแบบตรง 42"/>
          <p:cNvCxnSpPr/>
          <p:nvPr/>
        </p:nvCxnSpPr>
        <p:spPr>
          <a:xfrm>
            <a:off x="4357688" y="5214938"/>
            <a:ext cx="1857375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15" name="TextBox 43"/>
          <p:cNvSpPr txBox="1">
            <a:spLocks noChangeArrowheads="1"/>
          </p:cNvSpPr>
          <p:nvPr/>
        </p:nvSpPr>
        <p:spPr bwMode="auto">
          <a:xfrm>
            <a:off x="4929188" y="4786313"/>
            <a:ext cx="81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ดำนาปี</a:t>
            </a:r>
          </a:p>
        </p:txBody>
      </p:sp>
      <p:cxnSp>
        <p:nvCxnSpPr>
          <p:cNvPr id="45" name="ลูกศรเชื่อมต่อแบบตรง 44"/>
          <p:cNvCxnSpPr/>
          <p:nvPr/>
        </p:nvCxnSpPr>
        <p:spPr>
          <a:xfrm>
            <a:off x="5786438" y="6286500"/>
            <a:ext cx="1857375" cy="1588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17" name="TextBox 45"/>
          <p:cNvSpPr txBox="1">
            <a:spLocks noChangeArrowheads="1"/>
          </p:cNvSpPr>
          <p:nvPr/>
        </p:nvSpPr>
        <p:spPr bwMode="auto">
          <a:xfrm>
            <a:off x="6072188" y="5834063"/>
            <a:ext cx="1419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หาปลาน้ำแก่ง</a:t>
            </a:r>
          </a:p>
        </p:txBody>
      </p:sp>
      <p:cxnSp>
        <p:nvCxnSpPr>
          <p:cNvPr id="47" name="ลูกศรเชื่อมต่อแบบตรง 46"/>
          <p:cNvCxnSpPr/>
          <p:nvPr/>
        </p:nvCxnSpPr>
        <p:spPr>
          <a:xfrm>
            <a:off x="714375" y="6643688"/>
            <a:ext cx="8429625" cy="1587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19" name="TextBox 47"/>
          <p:cNvSpPr txBox="1">
            <a:spLocks noChangeArrowheads="1"/>
          </p:cNvSpPr>
          <p:nvPr/>
        </p:nvSpPr>
        <p:spPr bwMode="auto">
          <a:xfrm>
            <a:off x="2471738" y="6119813"/>
            <a:ext cx="245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หาปลา สัตว์น้ำ กินข้าวป่า</a:t>
            </a:r>
          </a:p>
        </p:txBody>
      </p:sp>
      <p:sp>
        <p:nvSpPr>
          <p:cNvPr id="38020" name="TextBox 48"/>
          <p:cNvSpPr txBox="1">
            <a:spLocks noChangeArrowheads="1"/>
          </p:cNvSpPr>
          <p:nvPr/>
        </p:nvSpPr>
        <p:spPr bwMode="auto">
          <a:xfrm>
            <a:off x="7715250" y="4786313"/>
            <a:ext cx="1357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>
                <a:latin typeface="Century Schoolbook" pitchFamily="18" charset="0"/>
                <a:cs typeface="KodchiangUPC" pitchFamily="18" charset="-34"/>
              </a:rPr>
              <a:t>เกี่ยวข้าวนาปี</a:t>
            </a:r>
          </a:p>
        </p:txBody>
      </p:sp>
      <p:cxnSp>
        <p:nvCxnSpPr>
          <p:cNvPr id="50" name="ลูกศรเชื่อมต่อแบบตรง 49"/>
          <p:cNvCxnSpPr/>
          <p:nvPr/>
        </p:nvCxnSpPr>
        <p:spPr>
          <a:xfrm>
            <a:off x="7715250" y="5286375"/>
            <a:ext cx="1500188" cy="1588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0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6190" y="188640"/>
            <a:ext cx="8748464" cy="946413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60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การเดินตัดผ่าน </a:t>
            </a:r>
            <a:r>
              <a:rPr lang="th-TH" sz="48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(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Transect walk)</a:t>
            </a:r>
            <a:endParaRPr lang="th-TH" sz="48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1325086"/>
            <a:ext cx="86111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การเดินสำรวจพื้นที่โดยรอบของชุมชน เพื่อให้เห็นความแตกต่างของการใช้พื้นที่ ความเป็นอยู่ แหล่งทรัพยากร ความสูงต่ำของภูมิประเทศ 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การจัดสรร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พื้นที่อยู่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อาศัย ทางไหลของน้ำ ระบบ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เพาะปลูกที่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สูงและที่ราบ 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เป็นต้น</a:t>
            </a:r>
          </a:p>
          <a:p>
            <a:endParaRPr lang="th-TH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4" name="Picture 5" descr="auto0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796929" y="2780928"/>
            <a:ext cx="7447479" cy="3820152"/>
          </a:xfrm>
          <a:prstGeom prst="rect">
            <a:avLst/>
          </a:prstGeom>
          <a:noFill/>
        </p:spPr>
      </p:pic>
      <p:sp>
        <p:nvSpPr>
          <p:cNvPr id="5" name="คำบรรยายภาพแบบวงรี 4"/>
          <p:cNvSpPr/>
          <p:nvPr/>
        </p:nvSpPr>
        <p:spPr>
          <a:xfrm>
            <a:off x="6531344" y="2316896"/>
            <a:ext cx="2376264" cy="1440161"/>
          </a:xfrm>
          <a:prstGeom prst="wedgeEllipseCallout">
            <a:avLst>
              <a:gd name="adj1" fmla="val -39742"/>
              <a:gd name="adj2" fmla="val 487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สังเกต พูดคุย ซักถาม</a:t>
            </a:r>
          </a:p>
          <a:p>
            <a:pPr algn="ctr"/>
            <a:r>
              <a:rPr lang="th-TH" sz="20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และ ควรสำรวจมากกว่า 1 เส้นทาง</a:t>
            </a:r>
            <a:endParaRPr lang="th-TH" sz="20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34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สี่เหลี่ยมผืนผ้า 62"/>
          <p:cNvSpPr/>
          <p:nvPr/>
        </p:nvSpPr>
        <p:spPr>
          <a:xfrm>
            <a:off x="2555776" y="268486"/>
            <a:ext cx="4767262" cy="7842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62" name="ชื่อเรื่อง 1"/>
          <p:cNvSpPr txBox="1">
            <a:spLocks/>
          </p:cNvSpPr>
          <p:nvPr/>
        </p:nvSpPr>
        <p:spPr>
          <a:xfrm>
            <a:off x="2650977" y="268486"/>
            <a:ext cx="4648200" cy="78425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400" b="1" dirty="0" smtClean="0"/>
              <a:t>ภาพตัดขวางภูมิประเทศ</a:t>
            </a:r>
            <a:endParaRPr lang="th-TH" sz="4400" b="1" dirty="0"/>
          </a:p>
        </p:txBody>
      </p:sp>
      <p:grpSp>
        <p:nvGrpSpPr>
          <p:cNvPr id="64" name="กลุ่ม 64"/>
          <p:cNvGrpSpPr>
            <a:grpSpLocks/>
          </p:cNvGrpSpPr>
          <p:nvPr/>
        </p:nvGrpSpPr>
        <p:grpSpPr bwMode="auto">
          <a:xfrm>
            <a:off x="4110286" y="2357438"/>
            <a:ext cx="642938" cy="714375"/>
            <a:chOff x="4357686" y="2428868"/>
            <a:chExt cx="642942" cy="528645"/>
          </a:xfrm>
        </p:grpSpPr>
        <p:cxnSp>
          <p:nvCxnSpPr>
            <p:cNvPr id="65" name="ตัวเชื่อมต่อตรง 64"/>
            <p:cNvCxnSpPr/>
            <p:nvPr/>
          </p:nvCxnSpPr>
          <p:spPr>
            <a:xfrm flipV="1">
              <a:off x="4629151" y="2428868"/>
              <a:ext cx="42862" cy="456984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/>
            <p:cNvCxnSpPr/>
            <p:nvPr/>
          </p:nvCxnSpPr>
          <p:spPr>
            <a:xfrm rot="5400000" flipH="1" flipV="1">
              <a:off x="4129988" y="2656566"/>
              <a:ext cx="456984" cy="1588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/>
            <p:cNvCxnSpPr/>
            <p:nvPr/>
          </p:nvCxnSpPr>
          <p:spPr>
            <a:xfrm flipV="1">
              <a:off x="4429124" y="2500528"/>
              <a:ext cx="42862" cy="456985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/>
            <p:cNvCxnSpPr/>
            <p:nvPr/>
          </p:nvCxnSpPr>
          <p:spPr>
            <a:xfrm flipV="1">
              <a:off x="4529137" y="2428868"/>
              <a:ext cx="42863" cy="456984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/>
            <p:cNvCxnSpPr/>
            <p:nvPr/>
          </p:nvCxnSpPr>
          <p:spPr>
            <a:xfrm flipV="1">
              <a:off x="4772027" y="2428868"/>
              <a:ext cx="42862" cy="456984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/>
            <p:cNvCxnSpPr/>
            <p:nvPr/>
          </p:nvCxnSpPr>
          <p:spPr>
            <a:xfrm rot="5400000" flipH="1" flipV="1">
              <a:off x="4658629" y="2656566"/>
              <a:ext cx="456984" cy="1587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/>
            <p:cNvCxnSpPr/>
            <p:nvPr/>
          </p:nvCxnSpPr>
          <p:spPr>
            <a:xfrm flipV="1">
              <a:off x="4957765" y="2500528"/>
              <a:ext cx="42863" cy="456985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/>
            <p:cNvCxnSpPr/>
            <p:nvPr/>
          </p:nvCxnSpPr>
          <p:spPr>
            <a:xfrm flipV="1">
              <a:off x="4672013" y="2428868"/>
              <a:ext cx="42863" cy="456984"/>
            </a:xfrm>
            <a:prstGeom prst="line">
              <a:avLst/>
            </a:prstGeom>
            <a:ln w="158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กลุ่ม 72"/>
          <p:cNvGrpSpPr>
            <a:grpSpLocks/>
          </p:cNvGrpSpPr>
          <p:nvPr/>
        </p:nvGrpSpPr>
        <p:grpSpPr bwMode="auto">
          <a:xfrm>
            <a:off x="5110411" y="2786063"/>
            <a:ext cx="681038" cy="373062"/>
            <a:chOff x="5286380" y="3000372"/>
            <a:chExt cx="681435" cy="159026"/>
          </a:xfrm>
        </p:grpSpPr>
        <p:grpSp>
          <p:nvGrpSpPr>
            <p:cNvPr id="74" name="กลุ่ม 48"/>
            <p:cNvGrpSpPr>
              <a:grpSpLocks/>
            </p:cNvGrpSpPr>
            <p:nvPr/>
          </p:nvGrpSpPr>
          <p:grpSpPr bwMode="auto">
            <a:xfrm>
              <a:off x="5286380" y="3000372"/>
              <a:ext cx="252807" cy="159026"/>
              <a:chOff x="5500694" y="3000372"/>
              <a:chExt cx="252807" cy="159026"/>
            </a:xfrm>
          </p:grpSpPr>
          <p:sp>
            <p:nvSpPr>
              <p:cNvPr id="81" name="รูปแบบอิสระ 80"/>
              <p:cNvSpPr/>
              <p:nvPr/>
            </p:nvSpPr>
            <p:spPr>
              <a:xfrm>
                <a:off x="5500694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82" name="รูปแบบอิสระ 81"/>
              <p:cNvSpPr/>
              <p:nvPr/>
            </p:nvSpPr>
            <p:spPr>
              <a:xfrm>
                <a:off x="5572174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83" name="รูปแบบอิสระ 82"/>
              <p:cNvSpPr/>
              <p:nvPr/>
            </p:nvSpPr>
            <p:spPr>
              <a:xfrm>
                <a:off x="5605530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84" name="รูปแบบอิสระ 83"/>
              <p:cNvSpPr/>
              <p:nvPr/>
            </p:nvSpPr>
            <p:spPr>
              <a:xfrm>
                <a:off x="5677010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85" name="รูปแบบอิสระ 84"/>
              <p:cNvSpPr/>
              <p:nvPr/>
            </p:nvSpPr>
            <p:spPr>
              <a:xfrm>
                <a:off x="5715132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</p:grpSp>
        <p:grpSp>
          <p:nvGrpSpPr>
            <p:cNvPr id="75" name="กลุ่ม 54"/>
            <p:cNvGrpSpPr>
              <a:grpSpLocks/>
            </p:cNvGrpSpPr>
            <p:nvPr/>
          </p:nvGrpSpPr>
          <p:grpSpPr bwMode="auto">
            <a:xfrm>
              <a:off x="5715008" y="3000372"/>
              <a:ext cx="252807" cy="159026"/>
              <a:chOff x="5500694" y="3000372"/>
              <a:chExt cx="252807" cy="159026"/>
            </a:xfrm>
          </p:grpSpPr>
          <p:sp>
            <p:nvSpPr>
              <p:cNvPr id="76" name="รูปแบบอิสระ 75"/>
              <p:cNvSpPr/>
              <p:nvPr/>
            </p:nvSpPr>
            <p:spPr>
              <a:xfrm>
                <a:off x="5500941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77" name="รูปแบบอิสระ 76"/>
              <p:cNvSpPr/>
              <p:nvPr/>
            </p:nvSpPr>
            <p:spPr>
              <a:xfrm>
                <a:off x="5572421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78" name="รูปแบบอิสระ 77"/>
              <p:cNvSpPr/>
              <p:nvPr/>
            </p:nvSpPr>
            <p:spPr>
              <a:xfrm>
                <a:off x="5605777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79" name="รูปแบบอิสระ 78"/>
              <p:cNvSpPr/>
              <p:nvPr/>
            </p:nvSpPr>
            <p:spPr>
              <a:xfrm>
                <a:off x="5677257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  <p:sp>
            <p:nvSpPr>
              <p:cNvPr id="80" name="รูปแบบอิสระ 79"/>
              <p:cNvSpPr/>
              <p:nvPr/>
            </p:nvSpPr>
            <p:spPr>
              <a:xfrm>
                <a:off x="5715379" y="3000372"/>
                <a:ext cx="38122" cy="159026"/>
              </a:xfrm>
              <a:custGeom>
                <a:avLst/>
                <a:gdLst>
                  <a:gd name="connsiteX0" fmla="*/ 38493 w 38493"/>
                  <a:gd name="connsiteY0" fmla="*/ 159026 h 159026"/>
                  <a:gd name="connsiteX1" fmla="*/ 6687 w 38493"/>
                  <a:gd name="connsiteY1" fmla="*/ 143123 h 159026"/>
                  <a:gd name="connsiteX2" fmla="*/ 14639 w 38493"/>
                  <a:gd name="connsiteY2" fmla="*/ 47707 h 159026"/>
                  <a:gd name="connsiteX3" fmla="*/ 14639 w 38493"/>
                  <a:gd name="connsiteY3" fmla="*/ 0 h 15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93" h="159026">
                    <a:moveTo>
                      <a:pt x="38493" y="159026"/>
                    </a:moveTo>
                    <a:cubicBezTo>
                      <a:pt x="27891" y="153725"/>
                      <a:pt x="9171" y="154713"/>
                      <a:pt x="6687" y="143123"/>
                    </a:cubicBezTo>
                    <a:cubicBezTo>
                      <a:pt x="0" y="111916"/>
                      <a:pt x="12868" y="79573"/>
                      <a:pt x="14639" y="47707"/>
                    </a:cubicBezTo>
                    <a:cubicBezTo>
                      <a:pt x="15521" y="31829"/>
                      <a:pt x="14639" y="15902"/>
                      <a:pt x="14639" y="0"/>
                    </a:cubicBezTo>
                  </a:path>
                </a:pathLst>
              </a:custGeom>
              <a:ln w="158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/>
              </a:p>
            </p:txBody>
          </p:sp>
        </p:grpSp>
      </p:grpSp>
      <p:sp>
        <p:nvSpPr>
          <p:cNvPr id="86" name="รูปแบบอิสระ 85"/>
          <p:cNvSpPr/>
          <p:nvPr/>
        </p:nvSpPr>
        <p:spPr>
          <a:xfrm>
            <a:off x="5824786" y="3143250"/>
            <a:ext cx="2347913" cy="487363"/>
          </a:xfrm>
          <a:custGeom>
            <a:avLst/>
            <a:gdLst>
              <a:gd name="connsiteX0" fmla="*/ 31805 w 2348596"/>
              <a:gd name="connsiteY0" fmla="*/ 2650 h 487679"/>
              <a:gd name="connsiteX1" fmla="*/ 151075 w 2348596"/>
              <a:gd name="connsiteY1" fmla="*/ 18552 h 487679"/>
              <a:gd name="connsiteX2" fmla="*/ 516835 w 2348596"/>
              <a:gd name="connsiteY2" fmla="*/ 26504 h 487679"/>
              <a:gd name="connsiteX3" fmla="*/ 572494 w 2348596"/>
              <a:gd name="connsiteY3" fmla="*/ 34455 h 487679"/>
              <a:gd name="connsiteX4" fmla="*/ 604299 w 2348596"/>
              <a:gd name="connsiteY4" fmla="*/ 42406 h 487679"/>
              <a:gd name="connsiteX5" fmla="*/ 978010 w 2348596"/>
              <a:gd name="connsiteY5" fmla="*/ 50358 h 487679"/>
              <a:gd name="connsiteX6" fmla="*/ 1057523 w 2348596"/>
              <a:gd name="connsiteY6" fmla="*/ 74211 h 487679"/>
              <a:gd name="connsiteX7" fmla="*/ 1097280 w 2348596"/>
              <a:gd name="connsiteY7" fmla="*/ 98065 h 487679"/>
              <a:gd name="connsiteX8" fmla="*/ 1160890 w 2348596"/>
              <a:gd name="connsiteY8" fmla="*/ 113968 h 487679"/>
              <a:gd name="connsiteX9" fmla="*/ 1288111 w 2348596"/>
              <a:gd name="connsiteY9" fmla="*/ 106017 h 487679"/>
              <a:gd name="connsiteX10" fmla="*/ 1351722 w 2348596"/>
              <a:gd name="connsiteY10" fmla="*/ 90114 h 487679"/>
              <a:gd name="connsiteX11" fmla="*/ 1455089 w 2348596"/>
              <a:gd name="connsiteY11" fmla="*/ 82163 h 487679"/>
              <a:gd name="connsiteX12" fmla="*/ 2337683 w 2348596"/>
              <a:gd name="connsiteY12" fmla="*/ 98065 h 487679"/>
              <a:gd name="connsiteX13" fmla="*/ 2345635 w 2348596"/>
              <a:gd name="connsiteY13" fmla="*/ 129871 h 487679"/>
              <a:gd name="connsiteX14" fmla="*/ 2337683 w 2348596"/>
              <a:gd name="connsiteY14" fmla="*/ 177578 h 487679"/>
              <a:gd name="connsiteX15" fmla="*/ 2313829 w 2348596"/>
              <a:gd name="connsiteY15" fmla="*/ 201432 h 487679"/>
              <a:gd name="connsiteX16" fmla="*/ 2282024 w 2348596"/>
              <a:gd name="connsiteY16" fmla="*/ 225286 h 487679"/>
              <a:gd name="connsiteX17" fmla="*/ 2202511 w 2348596"/>
              <a:gd name="connsiteY17" fmla="*/ 249140 h 487679"/>
              <a:gd name="connsiteX18" fmla="*/ 2170706 w 2348596"/>
              <a:gd name="connsiteY18" fmla="*/ 304799 h 487679"/>
              <a:gd name="connsiteX19" fmla="*/ 2138901 w 2348596"/>
              <a:gd name="connsiteY19" fmla="*/ 328653 h 487679"/>
              <a:gd name="connsiteX20" fmla="*/ 2122998 w 2348596"/>
              <a:gd name="connsiteY20" fmla="*/ 352507 h 487679"/>
              <a:gd name="connsiteX21" fmla="*/ 2099144 w 2348596"/>
              <a:gd name="connsiteY21" fmla="*/ 368410 h 487679"/>
              <a:gd name="connsiteX22" fmla="*/ 2075290 w 2348596"/>
              <a:gd name="connsiteY22" fmla="*/ 392264 h 487679"/>
              <a:gd name="connsiteX23" fmla="*/ 2059388 w 2348596"/>
              <a:gd name="connsiteY23" fmla="*/ 424069 h 487679"/>
              <a:gd name="connsiteX24" fmla="*/ 2027583 w 2348596"/>
              <a:gd name="connsiteY24" fmla="*/ 447923 h 487679"/>
              <a:gd name="connsiteX25" fmla="*/ 1971923 w 2348596"/>
              <a:gd name="connsiteY25" fmla="*/ 487679 h 487679"/>
              <a:gd name="connsiteX26" fmla="*/ 739471 w 2348596"/>
              <a:gd name="connsiteY26" fmla="*/ 479728 h 487679"/>
              <a:gd name="connsiteX27" fmla="*/ 604299 w 2348596"/>
              <a:gd name="connsiteY27" fmla="*/ 471777 h 487679"/>
              <a:gd name="connsiteX28" fmla="*/ 516835 w 2348596"/>
              <a:gd name="connsiteY28" fmla="*/ 455874 h 487679"/>
              <a:gd name="connsiteX29" fmla="*/ 445273 w 2348596"/>
              <a:gd name="connsiteY29" fmla="*/ 447923 h 487679"/>
              <a:gd name="connsiteX30" fmla="*/ 413468 w 2348596"/>
              <a:gd name="connsiteY30" fmla="*/ 439971 h 487679"/>
              <a:gd name="connsiteX31" fmla="*/ 389614 w 2348596"/>
              <a:gd name="connsiteY31" fmla="*/ 432020 h 487679"/>
              <a:gd name="connsiteX32" fmla="*/ 286247 w 2348596"/>
              <a:gd name="connsiteY32" fmla="*/ 416118 h 487679"/>
              <a:gd name="connsiteX33" fmla="*/ 214685 w 2348596"/>
              <a:gd name="connsiteY33" fmla="*/ 392264 h 487679"/>
              <a:gd name="connsiteX34" fmla="*/ 190831 w 2348596"/>
              <a:gd name="connsiteY34" fmla="*/ 384312 h 487679"/>
              <a:gd name="connsiteX35" fmla="*/ 127221 w 2348596"/>
              <a:gd name="connsiteY35" fmla="*/ 352507 h 487679"/>
              <a:gd name="connsiteX36" fmla="*/ 103367 w 2348596"/>
              <a:gd name="connsiteY36" fmla="*/ 336605 h 487679"/>
              <a:gd name="connsiteX37" fmla="*/ 79513 w 2348596"/>
              <a:gd name="connsiteY37" fmla="*/ 328653 h 487679"/>
              <a:gd name="connsiteX38" fmla="*/ 47708 w 2348596"/>
              <a:gd name="connsiteY38" fmla="*/ 312751 h 487679"/>
              <a:gd name="connsiteX39" fmla="*/ 23854 w 2348596"/>
              <a:gd name="connsiteY39" fmla="*/ 288897 h 487679"/>
              <a:gd name="connsiteX40" fmla="*/ 15903 w 2348596"/>
              <a:gd name="connsiteY40" fmla="*/ 265043 h 487679"/>
              <a:gd name="connsiteX41" fmla="*/ 0 w 2348596"/>
              <a:gd name="connsiteY41" fmla="*/ 241189 h 487679"/>
              <a:gd name="connsiteX42" fmla="*/ 15903 w 2348596"/>
              <a:gd name="connsiteY42" fmla="*/ 177578 h 487679"/>
              <a:gd name="connsiteX43" fmla="*/ 31805 w 2348596"/>
              <a:gd name="connsiteY43" fmla="*/ 129871 h 487679"/>
              <a:gd name="connsiteX44" fmla="*/ 39756 w 2348596"/>
              <a:gd name="connsiteY44" fmla="*/ 90114 h 487679"/>
              <a:gd name="connsiteX45" fmla="*/ 63610 w 2348596"/>
              <a:gd name="connsiteY45" fmla="*/ 66260 h 487679"/>
              <a:gd name="connsiteX46" fmla="*/ 47708 w 2348596"/>
              <a:gd name="connsiteY46" fmla="*/ 34455 h 487679"/>
              <a:gd name="connsiteX47" fmla="*/ 31805 w 2348596"/>
              <a:gd name="connsiteY47" fmla="*/ 2650 h 48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48596" h="487679">
                <a:moveTo>
                  <a:pt x="31805" y="2650"/>
                </a:moveTo>
                <a:cubicBezTo>
                  <a:pt x="49033" y="0"/>
                  <a:pt x="113732" y="17194"/>
                  <a:pt x="151075" y="18552"/>
                </a:cubicBezTo>
                <a:cubicBezTo>
                  <a:pt x="272943" y="22984"/>
                  <a:pt x="394915" y="23853"/>
                  <a:pt x="516835" y="26504"/>
                </a:cubicBezTo>
                <a:cubicBezTo>
                  <a:pt x="535388" y="29154"/>
                  <a:pt x="554055" y="31103"/>
                  <a:pt x="572494" y="34455"/>
                </a:cubicBezTo>
                <a:cubicBezTo>
                  <a:pt x="583246" y="36410"/>
                  <a:pt x="593379" y="41978"/>
                  <a:pt x="604299" y="42406"/>
                </a:cubicBezTo>
                <a:cubicBezTo>
                  <a:pt x="728802" y="47289"/>
                  <a:pt x="853440" y="47707"/>
                  <a:pt x="978010" y="50358"/>
                </a:cubicBezTo>
                <a:cubicBezTo>
                  <a:pt x="997232" y="55163"/>
                  <a:pt x="1043695" y="65914"/>
                  <a:pt x="1057523" y="74211"/>
                </a:cubicBezTo>
                <a:cubicBezTo>
                  <a:pt x="1070775" y="82162"/>
                  <a:pt x="1082855" y="92517"/>
                  <a:pt x="1097280" y="98065"/>
                </a:cubicBezTo>
                <a:cubicBezTo>
                  <a:pt x="1117679" y="105911"/>
                  <a:pt x="1160890" y="113968"/>
                  <a:pt x="1160890" y="113968"/>
                </a:cubicBezTo>
                <a:cubicBezTo>
                  <a:pt x="1203297" y="111318"/>
                  <a:pt x="1245949" y="111287"/>
                  <a:pt x="1288111" y="106017"/>
                </a:cubicBezTo>
                <a:cubicBezTo>
                  <a:pt x="1309798" y="103306"/>
                  <a:pt x="1329930" y="91790"/>
                  <a:pt x="1351722" y="90114"/>
                </a:cubicBezTo>
                <a:lnTo>
                  <a:pt x="1455089" y="82163"/>
                </a:lnTo>
                <a:cubicBezTo>
                  <a:pt x="1749287" y="87464"/>
                  <a:pt x="2043859" y="82324"/>
                  <a:pt x="2337683" y="98065"/>
                </a:cubicBezTo>
                <a:cubicBezTo>
                  <a:pt x="2348596" y="98650"/>
                  <a:pt x="2345635" y="118943"/>
                  <a:pt x="2345635" y="129871"/>
                </a:cubicBezTo>
                <a:cubicBezTo>
                  <a:pt x="2345635" y="145993"/>
                  <a:pt x="2344231" y="162846"/>
                  <a:pt x="2337683" y="177578"/>
                </a:cubicBezTo>
                <a:cubicBezTo>
                  <a:pt x="2333116" y="187854"/>
                  <a:pt x="2322367" y="194114"/>
                  <a:pt x="2313829" y="201432"/>
                </a:cubicBezTo>
                <a:cubicBezTo>
                  <a:pt x="2303767" y="210056"/>
                  <a:pt x="2293877" y="219359"/>
                  <a:pt x="2282024" y="225286"/>
                </a:cubicBezTo>
                <a:cubicBezTo>
                  <a:pt x="2262663" y="234966"/>
                  <a:pt x="2225340" y="243433"/>
                  <a:pt x="2202511" y="249140"/>
                </a:cubicBezTo>
                <a:cubicBezTo>
                  <a:pt x="2196274" y="261615"/>
                  <a:pt x="2181946" y="293559"/>
                  <a:pt x="2170706" y="304799"/>
                </a:cubicBezTo>
                <a:cubicBezTo>
                  <a:pt x="2161335" y="314170"/>
                  <a:pt x="2148272" y="319282"/>
                  <a:pt x="2138901" y="328653"/>
                </a:cubicBezTo>
                <a:cubicBezTo>
                  <a:pt x="2132144" y="335410"/>
                  <a:pt x="2129755" y="345750"/>
                  <a:pt x="2122998" y="352507"/>
                </a:cubicBezTo>
                <a:cubicBezTo>
                  <a:pt x="2116241" y="359264"/>
                  <a:pt x="2106485" y="362292"/>
                  <a:pt x="2099144" y="368410"/>
                </a:cubicBezTo>
                <a:cubicBezTo>
                  <a:pt x="2090505" y="375609"/>
                  <a:pt x="2083241" y="384313"/>
                  <a:pt x="2075290" y="392264"/>
                </a:cubicBezTo>
                <a:cubicBezTo>
                  <a:pt x="2069989" y="402866"/>
                  <a:pt x="2067102" y="415070"/>
                  <a:pt x="2059388" y="424069"/>
                </a:cubicBezTo>
                <a:cubicBezTo>
                  <a:pt x="2050764" y="434131"/>
                  <a:pt x="2037645" y="439299"/>
                  <a:pt x="2027583" y="447923"/>
                </a:cubicBezTo>
                <a:cubicBezTo>
                  <a:pt x="1982455" y="486604"/>
                  <a:pt x="2027377" y="459954"/>
                  <a:pt x="1971923" y="487679"/>
                </a:cubicBezTo>
                <a:lnTo>
                  <a:pt x="739471" y="479728"/>
                </a:lnTo>
                <a:cubicBezTo>
                  <a:pt x="694339" y="479203"/>
                  <a:pt x="649278" y="475525"/>
                  <a:pt x="604299" y="471777"/>
                </a:cubicBezTo>
                <a:cubicBezTo>
                  <a:pt x="477043" y="461172"/>
                  <a:pt x="602261" y="469016"/>
                  <a:pt x="516835" y="455874"/>
                </a:cubicBezTo>
                <a:cubicBezTo>
                  <a:pt x="493113" y="452225"/>
                  <a:pt x="469127" y="450573"/>
                  <a:pt x="445273" y="447923"/>
                </a:cubicBezTo>
                <a:cubicBezTo>
                  <a:pt x="434671" y="445272"/>
                  <a:pt x="423976" y="442973"/>
                  <a:pt x="413468" y="439971"/>
                </a:cubicBezTo>
                <a:cubicBezTo>
                  <a:pt x="405409" y="437668"/>
                  <a:pt x="397796" y="433838"/>
                  <a:pt x="389614" y="432020"/>
                </a:cubicBezTo>
                <a:cubicBezTo>
                  <a:pt x="369756" y="427607"/>
                  <a:pt x="304001" y="418654"/>
                  <a:pt x="286247" y="416118"/>
                </a:cubicBezTo>
                <a:lnTo>
                  <a:pt x="214685" y="392264"/>
                </a:lnTo>
                <a:cubicBezTo>
                  <a:pt x="206734" y="389613"/>
                  <a:pt x="198328" y="388060"/>
                  <a:pt x="190831" y="384312"/>
                </a:cubicBezTo>
                <a:cubicBezTo>
                  <a:pt x="169628" y="373710"/>
                  <a:pt x="146946" y="365656"/>
                  <a:pt x="127221" y="352507"/>
                </a:cubicBezTo>
                <a:cubicBezTo>
                  <a:pt x="119270" y="347206"/>
                  <a:pt x="111914" y="340879"/>
                  <a:pt x="103367" y="336605"/>
                </a:cubicBezTo>
                <a:cubicBezTo>
                  <a:pt x="95870" y="332857"/>
                  <a:pt x="87217" y="331955"/>
                  <a:pt x="79513" y="328653"/>
                </a:cubicBezTo>
                <a:cubicBezTo>
                  <a:pt x="68618" y="323984"/>
                  <a:pt x="58310" y="318052"/>
                  <a:pt x="47708" y="312751"/>
                </a:cubicBezTo>
                <a:cubicBezTo>
                  <a:pt x="39757" y="304800"/>
                  <a:pt x="30091" y="298253"/>
                  <a:pt x="23854" y="288897"/>
                </a:cubicBezTo>
                <a:cubicBezTo>
                  <a:pt x="19205" y="281923"/>
                  <a:pt x="19651" y="272540"/>
                  <a:pt x="15903" y="265043"/>
                </a:cubicBezTo>
                <a:cubicBezTo>
                  <a:pt x="11629" y="256496"/>
                  <a:pt x="5301" y="249140"/>
                  <a:pt x="0" y="241189"/>
                </a:cubicBezTo>
                <a:cubicBezTo>
                  <a:pt x="5301" y="219985"/>
                  <a:pt x="9899" y="198593"/>
                  <a:pt x="15903" y="177578"/>
                </a:cubicBezTo>
                <a:cubicBezTo>
                  <a:pt x="20508" y="161460"/>
                  <a:pt x="27395" y="146043"/>
                  <a:pt x="31805" y="129871"/>
                </a:cubicBezTo>
                <a:cubicBezTo>
                  <a:pt x="35361" y="116832"/>
                  <a:pt x="33712" y="102202"/>
                  <a:pt x="39756" y="90114"/>
                </a:cubicBezTo>
                <a:cubicBezTo>
                  <a:pt x="44785" y="80056"/>
                  <a:pt x="55659" y="74211"/>
                  <a:pt x="63610" y="66260"/>
                </a:cubicBezTo>
                <a:cubicBezTo>
                  <a:pt x="58309" y="55658"/>
                  <a:pt x="53589" y="44746"/>
                  <a:pt x="47708" y="34455"/>
                </a:cubicBezTo>
                <a:cubicBezTo>
                  <a:pt x="30335" y="4052"/>
                  <a:pt x="14577" y="5300"/>
                  <a:pt x="31805" y="265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grpSp>
        <p:nvGrpSpPr>
          <p:cNvPr id="87" name="กลุ่ม 32"/>
          <p:cNvGrpSpPr>
            <a:grpSpLocks/>
          </p:cNvGrpSpPr>
          <p:nvPr/>
        </p:nvGrpSpPr>
        <p:grpSpPr bwMode="auto">
          <a:xfrm>
            <a:off x="2395786" y="2143125"/>
            <a:ext cx="1428750" cy="500063"/>
            <a:chOff x="2571736" y="2143116"/>
            <a:chExt cx="1428760" cy="500066"/>
          </a:xfrm>
        </p:grpSpPr>
        <p:sp>
          <p:nvSpPr>
            <p:cNvPr id="88" name="ลูกศรขึ้น 87"/>
            <p:cNvSpPr/>
            <p:nvPr/>
          </p:nvSpPr>
          <p:spPr>
            <a:xfrm>
              <a:off x="3000364" y="2214554"/>
              <a:ext cx="642943" cy="428628"/>
            </a:xfrm>
            <a:prstGeom prst="up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89" name="ลูกศรขึ้น 88"/>
            <p:cNvSpPr/>
            <p:nvPr/>
          </p:nvSpPr>
          <p:spPr>
            <a:xfrm>
              <a:off x="3357555" y="2214554"/>
              <a:ext cx="642941" cy="428628"/>
            </a:xfrm>
            <a:prstGeom prst="up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90" name="ลูกศรขึ้น 89"/>
            <p:cNvSpPr/>
            <p:nvPr/>
          </p:nvSpPr>
          <p:spPr>
            <a:xfrm>
              <a:off x="2571736" y="2143116"/>
              <a:ext cx="642943" cy="428628"/>
            </a:xfrm>
            <a:prstGeom prst="up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</p:grpSp>
      <p:grpSp>
        <p:nvGrpSpPr>
          <p:cNvPr id="91" name="กลุ่ม 31"/>
          <p:cNvGrpSpPr>
            <a:grpSpLocks/>
          </p:cNvGrpSpPr>
          <p:nvPr/>
        </p:nvGrpSpPr>
        <p:grpSpPr bwMode="auto">
          <a:xfrm>
            <a:off x="1014661" y="1428750"/>
            <a:ext cx="1238250" cy="1433513"/>
            <a:chOff x="1202198" y="1352550"/>
            <a:chExt cx="1238826" cy="1433508"/>
          </a:xfrm>
        </p:grpSpPr>
        <p:sp>
          <p:nvSpPr>
            <p:cNvPr id="92" name="สี่เหลี่ยมมุมมน 27"/>
            <p:cNvSpPr/>
            <p:nvPr/>
          </p:nvSpPr>
          <p:spPr>
            <a:xfrm>
              <a:off x="1999494" y="2357434"/>
              <a:ext cx="46059" cy="42862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93" name="สี่เหลี่ยมมุมมน 26"/>
            <p:cNvSpPr/>
            <p:nvPr/>
          </p:nvSpPr>
          <p:spPr>
            <a:xfrm>
              <a:off x="2142435" y="2143122"/>
              <a:ext cx="46059" cy="57149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94" name="สี่เหลี่ยมมุมมน 18"/>
            <p:cNvSpPr/>
            <p:nvPr/>
          </p:nvSpPr>
          <p:spPr>
            <a:xfrm flipH="1">
              <a:off x="1616729" y="1857373"/>
              <a:ext cx="46058" cy="92868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95" name="รูปแบบอิสระ 94"/>
            <p:cNvSpPr/>
            <p:nvPr/>
          </p:nvSpPr>
          <p:spPr>
            <a:xfrm>
              <a:off x="1302258" y="1352550"/>
              <a:ext cx="689295" cy="569911"/>
            </a:xfrm>
            <a:custGeom>
              <a:avLst/>
              <a:gdLst>
                <a:gd name="connsiteX0" fmla="*/ 50254 w 688994"/>
                <a:gd name="connsiteY0" fmla="*/ 295275 h 570550"/>
                <a:gd name="connsiteX1" fmla="*/ 69304 w 688994"/>
                <a:gd name="connsiteY1" fmla="*/ 219075 h 570550"/>
                <a:gd name="connsiteX2" fmla="*/ 78829 w 688994"/>
                <a:gd name="connsiteY2" fmla="*/ 123825 h 570550"/>
                <a:gd name="connsiteX3" fmla="*/ 88354 w 688994"/>
                <a:gd name="connsiteY3" fmla="*/ 85725 h 570550"/>
                <a:gd name="connsiteX4" fmla="*/ 116929 w 688994"/>
                <a:gd name="connsiteY4" fmla="*/ 66675 h 570550"/>
                <a:gd name="connsiteX5" fmla="*/ 135979 w 688994"/>
                <a:gd name="connsiteY5" fmla="*/ 38100 h 570550"/>
                <a:gd name="connsiteX6" fmla="*/ 240754 w 688994"/>
                <a:gd name="connsiteY6" fmla="*/ 66675 h 570550"/>
                <a:gd name="connsiteX7" fmla="*/ 307429 w 688994"/>
                <a:gd name="connsiteY7" fmla="*/ 104775 h 570550"/>
                <a:gd name="connsiteX8" fmla="*/ 336004 w 688994"/>
                <a:gd name="connsiteY8" fmla="*/ 85725 h 570550"/>
                <a:gd name="connsiteX9" fmla="*/ 364579 w 688994"/>
                <a:gd name="connsiteY9" fmla="*/ 76200 h 570550"/>
                <a:gd name="connsiteX10" fmla="*/ 383629 w 688994"/>
                <a:gd name="connsiteY10" fmla="*/ 47625 h 570550"/>
                <a:gd name="connsiteX11" fmla="*/ 440779 w 688994"/>
                <a:gd name="connsiteY11" fmla="*/ 0 h 570550"/>
                <a:gd name="connsiteX12" fmla="*/ 545554 w 688994"/>
                <a:gd name="connsiteY12" fmla="*/ 19050 h 570550"/>
                <a:gd name="connsiteX13" fmla="*/ 574129 w 688994"/>
                <a:gd name="connsiteY13" fmla="*/ 47625 h 570550"/>
                <a:gd name="connsiteX14" fmla="*/ 583654 w 688994"/>
                <a:gd name="connsiteY14" fmla="*/ 76200 h 570550"/>
                <a:gd name="connsiteX15" fmla="*/ 536029 w 688994"/>
                <a:gd name="connsiteY15" fmla="*/ 142875 h 570550"/>
                <a:gd name="connsiteX16" fmla="*/ 574129 w 688994"/>
                <a:gd name="connsiteY16" fmla="*/ 161925 h 570550"/>
                <a:gd name="connsiteX17" fmla="*/ 631279 w 688994"/>
                <a:gd name="connsiteY17" fmla="*/ 180975 h 570550"/>
                <a:gd name="connsiteX18" fmla="*/ 688429 w 688994"/>
                <a:gd name="connsiteY18" fmla="*/ 219075 h 570550"/>
                <a:gd name="connsiteX19" fmla="*/ 678904 w 688994"/>
                <a:gd name="connsiteY19" fmla="*/ 314325 h 570550"/>
                <a:gd name="connsiteX20" fmla="*/ 650329 w 688994"/>
                <a:gd name="connsiteY20" fmla="*/ 333375 h 570550"/>
                <a:gd name="connsiteX21" fmla="*/ 583654 w 688994"/>
                <a:gd name="connsiteY21" fmla="*/ 381000 h 570550"/>
                <a:gd name="connsiteX22" fmla="*/ 593179 w 688994"/>
                <a:gd name="connsiteY22" fmla="*/ 428625 h 570550"/>
                <a:gd name="connsiteX23" fmla="*/ 602704 w 688994"/>
                <a:gd name="connsiteY23" fmla="*/ 523875 h 570550"/>
                <a:gd name="connsiteX24" fmla="*/ 574129 w 688994"/>
                <a:gd name="connsiteY24" fmla="*/ 542925 h 570550"/>
                <a:gd name="connsiteX25" fmla="*/ 469354 w 688994"/>
                <a:gd name="connsiteY25" fmla="*/ 523875 h 570550"/>
                <a:gd name="connsiteX26" fmla="*/ 440779 w 688994"/>
                <a:gd name="connsiteY26" fmla="*/ 495300 h 570550"/>
                <a:gd name="connsiteX27" fmla="*/ 412204 w 688994"/>
                <a:gd name="connsiteY27" fmla="*/ 476250 h 570550"/>
                <a:gd name="connsiteX28" fmla="*/ 355054 w 688994"/>
                <a:gd name="connsiteY28" fmla="*/ 504825 h 570550"/>
                <a:gd name="connsiteX29" fmla="*/ 316954 w 688994"/>
                <a:gd name="connsiteY29" fmla="*/ 552450 h 570550"/>
                <a:gd name="connsiteX30" fmla="*/ 240754 w 688994"/>
                <a:gd name="connsiteY30" fmla="*/ 514350 h 570550"/>
                <a:gd name="connsiteX31" fmla="*/ 221704 w 688994"/>
                <a:gd name="connsiteY31" fmla="*/ 476250 h 570550"/>
                <a:gd name="connsiteX32" fmla="*/ 164554 w 688994"/>
                <a:gd name="connsiteY32" fmla="*/ 457200 h 570550"/>
                <a:gd name="connsiteX33" fmla="*/ 135979 w 688994"/>
                <a:gd name="connsiteY33" fmla="*/ 485775 h 570550"/>
                <a:gd name="connsiteX34" fmla="*/ 107404 w 688994"/>
                <a:gd name="connsiteY34" fmla="*/ 495300 h 570550"/>
                <a:gd name="connsiteX35" fmla="*/ 31204 w 688994"/>
                <a:gd name="connsiteY35" fmla="*/ 457200 h 570550"/>
                <a:gd name="connsiteX36" fmla="*/ 2629 w 688994"/>
                <a:gd name="connsiteY36" fmla="*/ 400050 h 570550"/>
                <a:gd name="connsiteX37" fmla="*/ 21679 w 688994"/>
                <a:gd name="connsiteY37" fmla="*/ 371475 h 570550"/>
                <a:gd name="connsiteX38" fmla="*/ 31204 w 688994"/>
                <a:gd name="connsiteY38" fmla="*/ 333375 h 570550"/>
                <a:gd name="connsiteX39" fmla="*/ 40729 w 688994"/>
                <a:gd name="connsiteY39" fmla="*/ 285750 h 570550"/>
                <a:gd name="connsiteX40" fmla="*/ 50254 w 688994"/>
                <a:gd name="connsiteY40" fmla="*/ 295275 h 57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88994" h="570550">
                  <a:moveTo>
                    <a:pt x="50254" y="295275"/>
                  </a:moveTo>
                  <a:cubicBezTo>
                    <a:pt x="55016" y="284163"/>
                    <a:pt x="66699" y="245127"/>
                    <a:pt x="69304" y="219075"/>
                  </a:cubicBezTo>
                  <a:cubicBezTo>
                    <a:pt x="72479" y="187325"/>
                    <a:pt x="74316" y="155413"/>
                    <a:pt x="78829" y="123825"/>
                  </a:cubicBezTo>
                  <a:cubicBezTo>
                    <a:pt x="80680" y="110866"/>
                    <a:pt x="81092" y="96617"/>
                    <a:pt x="88354" y="85725"/>
                  </a:cubicBezTo>
                  <a:cubicBezTo>
                    <a:pt x="94704" y="76200"/>
                    <a:pt x="107404" y="73025"/>
                    <a:pt x="116929" y="66675"/>
                  </a:cubicBezTo>
                  <a:cubicBezTo>
                    <a:pt x="123279" y="57150"/>
                    <a:pt x="124754" y="40345"/>
                    <a:pt x="135979" y="38100"/>
                  </a:cubicBezTo>
                  <a:cubicBezTo>
                    <a:pt x="200418" y="25212"/>
                    <a:pt x="201220" y="44084"/>
                    <a:pt x="240754" y="66675"/>
                  </a:cubicBezTo>
                  <a:cubicBezTo>
                    <a:pt x="325347" y="115014"/>
                    <a:pt x="237811" y="58363"/>
                    <a:pt x="307429" y="104775"/>
                  </a:cubicBezTo>
                  <a:cubicBezTo>
                    <a:pt x="316954" y="98425"/>
                    <a:pt x="325765" y="90845"/>
                    <a:pt x="336004" y="85725"/>
                  </a:cubicBezTo>
                  <a:cubicBezTo>
                    <a:pt x="344984" y="81235"/>
                    <a:pt x="356739" y="82472"/>
                    <a:pt x="364579" y="76200"/>
                  </a:cubicBezTo>
                  <a:cubicBezTo>
                    <a:pt x="373518" y="69049"/>
                    <a:pt x="376300" y="56419"/>
                    <a:pt x="383629" y="47625"/>
                  </a:cubicBezTo>
                  <a:cubicBezTo>
                    <a:pt x="406548" y="20123"/>
                    <a:pt x="412682" y="18731"/>
                    <a:pt x="440779" y="0"/>
                  </a:cubicBezTo>
                  <a:cubicBezTo>
                    <a:pt x="444010" y="404"/>
                    <a:pt x="525224" y="5496"/>
                    <a:pt x="545554" y="19050"/>
                  </a:cubicBezTo>
                  <a:cubicBezTo>
                    <a:pt x="556762" y="26522"/>
                    <a:pt x="564604" y="38100"/>
                    <a:pt x="574129" y="47625"/>
                  </a:cubicBezTo>
                  <a:cubicBezTo>
                    <a:pt x="577304" y="57150"/>
                    <a:pt x="585074" y="66261"/>
                    <a:pt x="583654" y="76200"/>
                  </a:cubicBezTo>
                  <a:cubicBezTo>
                    <a:pt x="579475" y="105453"/>
                    <a:pt x="554821" y="124083"/>
                    <a:pt x="536029" y="142875"/>
                  </a:cubicBezTo>
                  <a:cubicBezTo>
                    <a:pt x="548729" y="149225"/>
                    <a:pt x="560946" y="156652"/>
                    <a:pt x="574129" y="161925"/>
                  </a:cubicBezTo>
                  <a:cubicBezTo>
                    <a:pt x="592773" y="169383"/>
                    <a:pt x="614571" y="169836"/>
                    <a:pt x="631279" y="180975"/>
                  </a:cubicBezTo>
                  <a:lnTo>
                    <a:pt x="688429" y="219075"/>
                  </a:lnTo>
                  <a:cubicBezTo>
                    <a:pt x="685254" y="250825"/>
                    <a:pt x="688994" y="284054"/>
                    <a:pt x="678904" y="314325"/>
                  </a:cubicBezTo>
                  <a:cubicBezTo>
                    <a:pt x="675284" y="325185"/>
                    <a:pt x="659123" y="326046"/>
                    <a:pt x="650329" y="333375"/>
                  </a:cubicBezTo>
                  <a:cubicBezTo>
                    <a:pt x="592406" y="381644"/>
                    <a:pt x="654154" y="345750"/>
                    <a:pt x="583654" y="381000"/>
                  </a:cubicBezTo>
                  <a:cubicBezTo>
                    <a:pt x="586829" y="396875"/>
                    <a:pt x="588059" y="413266"/>
                    <a:pt x="593179" y="428625"/>
                  </a:cubicBezTo>
                  <a:cubicBezTo>
                    <a:pt x="608353" y="474148"/>
                    <a:pt x="631582" y="466118"/>
                    <a:pt x="602704" y="523875"/>
                  </a:cubicBezTo>
                  <a:cubicBezTo>
                    <a:pt x="597584" y="534114"/>
                    <a:pt x="583654" y="536575"/>
                    <a:pt x="574129" y="542925"/>
                  </a:cubicBezTo>
                  <a:cubicBezTo>
                    <a:pt x="539204" y="536575"/>
                    <a:pt x="502784" y="535814"/>
                    <a:pt x="469354" y="523875"/>
                  </a:cubicBezTo>
                  <a:cubicBezTo>
                    <a:pt x="456668" y="519344"/>
                    <a:pt x="451127" y="503924"/>
                    <a:pt x="440779" y="495300"/>
                  </a:cubicBezTo>
                  <a:cubicBezTo>
                    <a:pt x="431985" y="487971"/>
                    <a:pt x="421729" y="482600"/>
                    <a:pt x="412204" y="476250"/>
                  </a:cubicBezTo>
                  <a:cubicBezTo>
                    <a:pt x="393380" y="482525"/>
                    <a:pt x="368483" y="488039"/>
                    <a:pt x="355054" y="504825"/>
                  </a:cubicBezTo>
                  <a:cubicBezTo>
                    <a:pt x="302474" y="570550"/>
                    <a:pt x="398846" y="497855"/>
                    <a:pt x="316954" y="552450"/>
                  </a:cubicBezTo>
                  <a:cubicBezTo>
                    <a:pt x="281659" y="543626"/>
                    <a:pt x="267248" y="545260"/>
                    <a:pt x="240754" y="514350"/>
                  </a:cubicBezTo>
                  <a:cubicBezTo>
                    <a:pt x="231513" y="503569"/>
                    <a:pt x="233063" y="484769"/>
                    <a:pt x="221704" y="476250"/>
                  </a:cubicBezTo>
                  <a:cubicBezTo>
                    <a:pt x="205640" y="464202"/>
                    <a:pt x="164554" y="457200"/>
                    <a:pt x="164554" y="457200"/>
                  </a:cubicBezTo>
                  <a:cubicBezTo>
                    <a:pt x="155029" y="466725"/>
                    <a:pt x="147187" y="478303"/>
                    <a:pt x="135979" y="485775"/>
                  </a:cubicBezTo>
                  <a:cubicBezTo>
                    <a:pt x="127625" y="491344"/>
                    <a:pt x="117367" y="496545"/>
                    <a:pt x="107404" y="495300"/>
                  </a:cubicBezTo>
                  <a:cubicBezTo>
                    <a:pt x="78725" y="491715"/>
                    <a:pt x="54204" y="472533"/>
                    <a:pt x="31204" y="457200"/>
                  </a:cubicBezTo>
                  <a:cubicBezTo>
                    <a:pt x="24570" y="447249"/>
                    <a:pt x="0" y="415824"/>
                    <a:pt x="2629" y="400050"/>
                  </a:cubicBezTo>
                  <a:cubicBezTo>
                    <a:pt x="4511" y="388758"/>
                    <a:pt x="15329" y="381000"/>
                    <a:pt x="21679" y="371475"/>
                  </a:cubicBezTo>
                  <a:cubicBezTo>
                    <a:pt x="24854" y="358775"/>
                    <a:pt x="28364" y="346154"/>
                    <a:pt x="31204" y="333375"/>
                  </a:cubicBezTo>
                  <a:cubicBezTo>
                    <a:pt x="34716" y="317571"/>
                    <a:pt x="32697" y="299806"/>
                    <a:pt x="40729" y="285750"/>
                  </a:cubicBezTo>
                  <a:cubicBezTo>
                    <a:pt x="46409" y="275811"/>
                    <a:pt x="45492" y="306387"/>
                    <a:pt x="50254" y="295275"/>
                  </a:cubicBezTo>
                  <a:close/>
                </a:path>
              </a:pathLst>
            </a:custGeom>
            <a:solidFill>
              <a:srgbClr val="006600"/>
            </a:solidFill>
            <a:ln>
              <a:solidFill>
                <a:srgbClr val="011D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96" name="รูปแบบอิสระ 95"/>
            <p:cNvSpPr/>
            <p:nvPr/>
          </p:nvSpPr>
          <p:spPr>
            <a:xfrm rot="3148712">
              <a:off x="1729594" y="2014435"/>
              <a:ext cx="428624" cy="428824"/>
            </a:xfrm>
            <a:custGeom>
              <a:avLst/>
              <a:gdLst>
                <a:gd name="connsiteX0" fmla="*/ 50254 w 688994"/>
                <a:gd name="connsiteY0" fmla="*/ 295275 h 570550"/>
                <a:gd name="connsiteX1" fmla="*/ 69304 w 688994"/>
                <a:gd name="connsiteY1" fmla="*/ 219075 h 570550"/>
                <a:gd name="connsiteX2" fmla="*/ 78829 w 688994"/>
                <a:gd name="connsiteY2" fmla="*/ 123825 h 570550"/>
                <a:gd name="connsiteX3" fmla="*/ 88354 w 688994"/>
                <a:gd name="connsiteY3" fmla="*/ 85725 h 570550"/>
                <a:gd name="connsiteX4" fmla="*/ 116929 w 688994"/>
                <a:gd name="connsiteY4" fmla="*/ 66675 h 570550"/>
                <a:gd name="connsiteX5" fmla="*/ 135979 w 688994"/>
                <a:gd name="connsiteY5" fmla="*/ 38100 h 570550"/>
                <a:gd name="connsiteX6" fmla="*/ 240754 w 688994"/>
                <a:gd name="connsiteY6" fmla="*/ 66675 h 570550"/>
                <a:gd name="connsiteX7" fmla="*/ 307429 w 688994"/>
                <a:gd name="connsiteY7" fmla="*/ 104775 h 570550"/>
                <a:gd name="connsiteX8" fmla="*/ 336004 w 688994"/>
                <a:gd name="connsiteY8" fmla="*/ 85725 h 570550"/>
                <a:gd name="connsiteX9" fmla="*/ 364579 w 688994"/>
                <a:gd name="connsiteY9" fmla="*/ 76200 h 570550"/>
                <a:gd name="connsiteX10" fmla="*/ 383629 w 688994"/>
                <a:gd name="connsiteY10" fmla="*/ 47625 h 570550"/>
                <a:gd name="connsiteX11" fmla="*/ 440779 w 688994"/>
                <a:gd name="connsiteY11" fmla="*/ 0 h 570550"/>
                <a:gd name="connsiteX12" fmla="*/ 545554 w 688994"/>
                <a:gd name="connsiteY12" fmla="*/ 19050 h 570550"/>
                <a:gd name="connsiteX13" fmla="*/ 574129 w 688994"/>
                <a:gd name="connsiteY13" fmla="*/ 47625 h 570550"/>
                <a:gd name="connsiteX14" fmla="*/ 583654 w 688994"/>
                <a:gd name="connsiteY14" fmla="*/ 76200 h 570550"/>
                <a:gd name="connsiteX15" fmla="*/ 536029 w 688994"/>
                <a:gd name="connsiteY15" fmla="*/ 142875 h 570550"/>
                <a:gd name="connsiteX16" fmla="*/ 574129 w 688994"/>
                <a:gd name="connsiteY16" fmla="*/ 161925 h 570550"/>
                <a:gd name="connsiteX17" fmla="*/ 631279 w 688994"/>
                <a:gd name="connsiteY17" fmla="*/ 180975 h 570550"/>
                <a:gd name="connsiteX18" fmla="*/ 688429 w 688994"/>
                <a:gd name="connsiteY18" fmla="*/ 219075 h 570550"/>
                <a:gd name="connsiteX19" fmla="*/ 678904 w 688994"/>
                <a:gd name="connsiteY19" fmla="*/ 314325 h 570550"/>
                <a:gd name="connsiteX20" fmla="*/ 650329 w 688994"/>
                <a:gd name="connsiteY20" fmla="*/ 333375 h 570550"/>
                <a:gd name="connsiteX21" fmla="*/ 583654 w 688994"/>
                <a:gd name="connsiteY21" fmla="*/ 381000 h 570550"/>
                <a:gd name="connsiteX22" fmla="*/ 593179 w 688994"/>
                <a:gd name="connsiteY22" fmla="*/ 428625 h 570550"/>
                <a:gd name="connsiteX23" fmla="*/ 602704 w 688994"/>
                <a:gd name="connsiteY23" fmla="*/ 523875 h 570550"/>
                <a:gd name="connsiteX24" fmla="*/ 574129 w 688994"/>
                <a:gd name="connsiteY24" fmla="*/ 542925 h 570550"/>
                <a:gd name="connsiteX25" fmla="*/ 469354 w 688994"/>
                <a:gd name="connsiteY25" fmla="*/ 523875 h 570550"/>
                <a:gd name="connsiteX26" fmla="*/ 440779 w 688994"/>
                <a:gd name="connsiteY26" fmla="*/ 495300 h 570550"/>
                <a:gd name="connsiteX27" fmla="*/ 412204 w 688994"/>
                <a:gd name="connsiteY27" fmla="*/ 476250 h 570550"/>
                <a:gd name="connsiteX28" fmla="*/ 355054 w 688994"/>
                <a:gd name="connsiteY28" fmla="*/ 504825 h 570550"/>
                <a:gd name="connsiteX29" fmla="*/ 316954 w 688994"/>
                <a:gd name="connsiteY29" fmla="*/ 552450 h 570550"/>
                <a:gd name="connsiteX30" fmla="*/ 240754 w 688994"/>
                <a:gd name="connsiteY30" fmla="*/ 514350 h 570550"/>
                <a:gd name="connsiteX31" fmla="*/ 221704 w 688994"/>
                <a:gd name="connsiteY31" fmla="*/ 476250 h 570550"/>
                <a:gd name="connsiteX32" fmla="*/ 164554 w 688994"/>
                <a:gd name="connsiteY32" fmla="*/ 457200 h 570550"/>
                <a:gd name="connsiteX33" fmla="*/ 135979 w 688994"/>
                <a:gd name="connsiteY33" fmla="*/ 485775 h 570550"/>
                <a:gd name="connsiteX34" fmla="*/ 107404 w 688994"/>
                <a:gd name="connsiteY34" fmla="*/ 495300 h 570550"/>
                <a:gd name="connsiteX35" fmla="*/ 31204 w 688994"/>
                <a:gd name="connsiteY35" fmla="*/ 457200 h 570550"/>
                <a:gd name="connsiteX36" fmla="*/ 2629 w 688994"/>
                <a:gd name="connsiteY36" fmla="*/ 400050 h 570550"/>
                <a:gd name="connsiteX37" fmla="*/ 21679 w 688994"/>
                <a:gd name="connsiteY37" fmla="*/ 371475 h 570550"/>
                <a:gd name="connsiteX38" fmla="*/ 31204 w 688994"/>
                <a:gd name="connsiteY38" fmla="*/ 333375 h 570550"/>
                <a:gd name="connsiteX39" fmla="*/ 40729 w 688994"/>
                <a:gd name="connsiteY39" fmla="*/ 285750 h 570550"/>
                <a:gd name="connsiteX40" fmla="*/ 50254 w 688994"/>
                <a:gd name="connsiteY40" fmla="*/ 295275 h 57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88994" h="570550">
                  <a:moveTo>
                    <a:pt x="50254" y="295275"/>
                  </a:moveTo>
                  <a:cubicBezTo>
                    <a:pt x="55016" y="284163"/>
                    <a:pt x="66699" y="245127"/>
                    <a:pt x="69304" y="219075"/>
                  </a:cubicBezTo>
                  <a:cubicBezTo>
                    <a:pt x="72479" y="187325"/>
                    <a:pt x="74316" y="155413"/>
                    <a:pt x="78829" y="123825"/>
                  </a:cubicBezTo>
                  <a:cubicBezTo>
                    <a:pt x="80680" y="110866"/>
                    <a:pt x="81092" y="96617"/>
                    <a:pt x="88354" y="85725"/>
                  </a:cubicBezTo>
                  <a:cubicBezTo>
                    <a:pt x="94704" y="76200"/>
                    <a:pt x="107404" y="73025"/>
                    <a:pt x="116929" y="66675"/>
                  </a:cubicBezTo>
                  <a:cubicBezTo>
                    <a:pt x="123279" y="57150"/>
                    <a:pt x="124754" y="40345"/>
                    <a:pt x="135979" y="38100"/>
                  </a:cubicBezTo>
                  <a:cubicBezTo>
                    <a:pt x="200418" y="25212"/>
                    <a:pt x="201220" y="44084"/>
                    <a:pt x="240754" y="66675"/>
                  </a:cubicBezTo>
                  <a:cubicBezTo>
                    <a:pt x="325347" y="115014"/>
                    <a:pt x="237811" y="58363"/>
                    <a:pt x="307429" y="104775"/>
                  </a:cubicBezTo>
                  <a:cubicBezTo>
                    <a:pt x="316954" y="98425"/>
                    <a:pt x="325765" y="90845"/>
                    <a:pt x="336004" y="85725"/>
                  </a:cubicBezTo>
                  <a:cubicBezTo>
                    <a:pt x="344984" y="81235"/>
                    <a:pt x="356739" y="82472"/>
                    <a:pt x="364579" y="76200"/>
                  </a:cubicBezTo>
                  <a:cubicBezTo>
                    <a:pt x="373518" y="69049"/>
                    <a:pt x="376300" y="56419"/>
                    <a:pt x="383629" y="47625"/>
                  </a:cubicBezTo>
                  <a:cubicBezTo>
                    <a:pt x="406548" y="20123"/>
                    <a:pt x="412682" y="18731"/>
                    <a:pt x="440779" y="0"/>
                  </a:cubicBezTo>
                  <a:cubicBezTo>
                    <a:pt x="444010" y="404"/>
                    <a:pt x="525224" y="5496"/>
                    <a:pt x="545554" y="19050"/>
                  </a:cubicBezTo>
                  <a:cubicBezTo>
                    <a:pt x="556762" y="26522"/>
                    <a:pt x="564604" y="38100"/>
                    <a:pt x="574129" y="47625"/>
                  </a:cubicBezTo>
                  <a:cubicBezTo>
                    <a:pt x="577304" y="57150"/>
                    <a:pt x="585074" y="66261"/>
                    <a:pt x="583654" y="76200"/>
                  </a:cubicBezTo>
                  <a:cubicBezTo>
                    <a:pt x="579475" y="105453"/>
                    <a:pt x="554821" y="124083"/>
                    <a:pt x="536029" y="142875"/>
                  </a:cubicBezTo>
                  <a:cubicBezTo>
                    <a:pt x="548729" y="149225"/>
                    <a:pt x="560946" y="156652"/>
                    <a:pt x="574129" y="161925"/>
                  </a:cubicBezTo>
                  <a:cubicBezTo>
                    <a:pt x="592773" y="169383"/>
                    <a:pt x="614571" y="169836"/>
                    <a:pt x="631279" y="180975"/>
                  </a:cubicBezTo>
                  <a:lnTo>
                    <a:pt x="688429" y="219075"/>
                  </a:lnTo>
                  <a:cubicBezTo>
                    <a:pt x="685254" y="250825"/>
                    <a:pt x="688994" y="284054"/>
                    <a:pt x="678904" y="314325"/>
                  </a:cubicBezTo>
                  <a:cubicBezTo>
                    <a:pt x="675284" y="325185"/>
                    <a:pt x="659123" y="326046"/>
                    <a:pt x="650329" y="333375"/>
                  </a:cubicBezTo>
                  <a:cubicBezTo>
                    <a:pt x="592406" y="381644"/>
                    <a:pt x="654154" y="345750"/>
                    <a:pt x="583654" y="381000"/>
                  </a:cubicBezTo>
                  <a:cubicBezTo>
                    <a:pt x="586829" y="396875"/>
                    <a:pt x="588059" y="413266"/>
                    <a:pt x="593179" y="428625"/>
                  </a:cubicBezTo>
                  <a:cubicBezTo>
                    <a:pt x="608353" y="474148"/>
                    <a:pt x="631582" y="466118"/>
                    <a:pt x="602704" y="523875"/>
                  </a:cubicBezTo>
                  <a:cubicBezTo>
                    <a:pt x="597584" y="534114"/>
                    <a:pt x="583654" y="536575"/>
                    <a:pt x="574129" y="542925"/>
                  </a:cubicBezTo>
                  <a:cubicBezTo>
                    <a:pt x="539204" y="536575"/>
                    <a:pt x="502784" y="535814"/>
                    <a:pt x="469354" y="523875"/>
                  </a:cubicBezTo>
                  <a:cubicBezTo>
                    <a:pt x="456668" y="519344"/>
                    <a:pt x="451127" y="503924"/>
                    <a:pt x="440779" y="495300"/>
                  </a:cubicBezTo>
                  <a:cubicBezTo>
                    <a:pt x="431985" y="487971"/>
                    <a:pt x="421729" y="482600"/>
                    <a:pt x="412204" y="476250"/>
                  </a:cubicBezTo>
                  <a:cubicBezTo>
                    <a:pt x="393380" y="482525"/>
                    <a:pt x="368483" y="488039"/>
                    <a:pt x="355054" y="504825"/>
                  </a:cubicBezTo>
                  <a:cubicBezTo>
                    <a:pt x="302474" y="570550"/>
                    <a:pt x="398846" y="497855"/>
                    <a:pt x="316954" y="552450"/>
                  </a:cubicBezTo>
                  <a:cubicBezTo>
                    <a:pt x="281659" y="543626"/>
                    <a:pt x="267248" y="545260"/>
                    <a:pt x="240754" y="514350"/>
                  </a:cubicBezTo>
                  <a:cubicBezTo>
                    <a:pt x="231513" y="503569"/>
                    <a:pt x="233063" y="484769"/>
                    <a:pt x="221704" y="476250"/>
                  </a:cubicBezTo>
                  <a:cubicBezTo>
                    <a:pt x="205640" y="464202"/>
                    <a:pt x="164554" y="457200"/>
                    <a:pt x="164554" y="457200"/>
                  </a:cubicBezTo>
                  <a:cubicBezTo>
                    <a:pt x="155029" y="466725"/>
                    <a:pt x="147187" y="478303"/>
                    <a:pt x="135979" y="485775"/>
                  </a:cubicBezTo>
                  <a:cubicBezTo>
                    <a:pt x="127625" y="491344"/>
                    <a:pt x="117367" y="496545"/>
                    <a:pt x="107404" y="495300"/>
                  </a:cubicBezTo>
                  <a:cubicBezTo>
                    <a:pt x="78725" y="491715"/>
                    <a:pt x="54204" y="472533"/>
                    <a:pt x="31204" y="457200"/>
                  </a:cubicBezTo>
                  <a:cubicBezTo>
                    <a:pt x="24570" y="447249"/>
                    <a:pt x="0" y="415824"/>
                    <a:pt x="2629" y="400050"/>
                  </a:cubicBezTo>
                  <a:cubicBezTo>
                    <a:pt x="4511" y="388758"/>
                    <a:pt x="15329" y="381000"/>
                    <a:pt x="21679" y="371475"/>
                  </a:cubicBezTo>
                  <a:cubicBezTo>
                    <a:pt x="24854" y="358775"/>
                    <a:pt x="28364" y="346154"/>
                    <a:pt x="31204" y="333375"/>
                  </a:cubicBezTo>
                  <a:cubicBezTo>
                    <a:pt x="34716" y="317571"/>
                    <a:pt x="32697" y="299806"/>
                    <a:pt x="40729" y="285750"/>
                  </a:cubicBezTo>
                  <a:cubicBezTo>
                    <a:pt x="46409" y="275811"/>
                    <a:pt x="45492" y="306387"/>
                    <a:pt x="50254" y="295275"/>
                  </a:cubicBezTo>
                  <a:close/>
                </a:path>
              </a:pathLst>
            </a:custGeom>
            <a:solidFill>
              <a:srgbClr val="006600"/>
            </a:solidFill>
            <a:ln>
              <a:solidFill>
                <a:srgbClr val="011D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97" name="รูปแบบอิสระ 96"/>
            <p:cNvSpPr/>
            <p:nvPr/>
          </p:nvSpPr>
          <p:spPr>
            <a:xfrm rot="2978435">
              <a:off x="1142801" y="1858034"/>
              <a:ext cx="688973" cy="570178"/>
            </a:xfrm>
            <a:custGeom>
              <a:avLst/>
              <a:gdLst>
                <a:gd name="connsiteX0" fmla="*/ 50254 w 688994"/>
                <a:gd name="connsiteY0" fmla="*/ 295275 h 570550"/>
                <a:gd name="connsiteX1" fmla="*/ 69304 w 688994"/>
                <a:gd name="connsiteY1" fmla="*/ 219075 h 570550"/>
                <a:gd name="connsiteX2" fmla="*/ 78829 w 688994"/>
                <a:gd name="connsiteY2" fmla="*/ 123825 h 570550"/>
                <a:gd name="connsiteX3" fmla="*/ 88354 w 688994"/>
                <a:gd name="connsiteY3" fmla="*/ 85725 h 570550"/>
                <a:gd name="connsiteX4" fmla="*/ 116929 w 688994"/>
                <a:gd name="connsiteY4" fmla="*/ 66675 h 570550"/>
                <a:gd name="connsiteX5" fmla="*/ 135979 w 688994"/>
                <a:gd name="connsiteY5" fmla="*/ 38100 h 570550"/>
                <a:gd name="connsiteX6" fmla="*/ 240754 w 688994"/>
                <a:gd name="connsiteY6" fmla="*/ 66675 h 570550"/>
                <a:gd name="connsiteX7" fmla="*/ 307429 w 688994"/>
                <a:gd name="connsiteY7" fmla="*/ 104775 h 570550"/>
                <a:gd name="connsiteX8" fmla="*/ 336004 w 688994"/>
                <a:gd name="connsiteY8" fmla="*/ 85725 h 570550"/>
                <a:gd name="connsiteX9" fmla="*/ 364579 w 688994"/>
                <a:gd name="connsiteY9" fmla="*/ 76200 h 570550"/>
                <a:gd name="connsiteX10" fmla="*/ 383629 w 688994"/>
                <a:gd name="connsiteY10" fmla="*/ 47625 h 570550"/>
                <a:gd name="connsiteX11" fmla="*/ 440779 w 688994"/>
                <a:gd name="connsiteY11" fmla="*/ 0 h 570550"/>
                <a:gd name="connsiteX12" fmla="*/ 545554 w 688994"/>
                <a:gd name="connsiteY12" fmla="*/ 19050 h 570550"/>
                <a:gd name="connsiteX13" fmla="*/ 574129 w 688994"/>
                <a:gd name="connsiteY13" fmla="*/ 47625 h 570550"/>
                <a:gd name="connsiteX14" fmla="*/ 583654 w 688994"/>
                <a:gd name="connsiteY14" fmla="*/ 76200 h 570550"/>
                <a:gd name="connsiteX15" fmla="*/ 536029 w 688994"/>
                <a:gd name="connsiteY15" fmla="*/ 142875 h 570550"/>
                <a:gd name="connsiteX16" fmla="*/ 574129 w 688994"/>
                <a:gd name="connsiteY16" fmla="*/ 161925 h 570550"/>
                <a:gd name="connsiteX17" fmla="*/ 631279 w 688994"/>
                <a:gd name="connsiteY17" fmla="*/ 180975 h 570550"/>
                <a:gd name="connsiteX18" fmla="*/ 688429 w 688994"/>
                <a:gd name="connsiteY18" fmla="*/ 219075 h 570550"/>
                <a:gd name="connsiteX19" fmla="*/ 678904 w 688994"/>
                <a:gd name="connsiteY19" fmla="*/ 314325 h 570550"/>
                <a:gd name="connsiteX20" fmla="*/ 650329 w 688994"/>
                <a:gd name="connsiteY20" fmla="*/ 333375 h 570550"/>
                <a:gd name="connsiteX21" fmla="*/ 583654 w 688994"/>
                <a:gd name="connsiteY21" fmla="*/ 381000 h 570550"/>
                <a:gd name="connsiteX22" fmla="*/ 593179 w 688994"/>
                <a:gd name="connsiteY22" fmla="*/ 428625 h 570550"/>
                <a:gd name="connsiteX23" fmla="*/ 602704 w 688994"/>
                <a:gd name="connsiteY23" fmla="*/ 523875 h 570550"/>
                <a:gd name="connsiteX24" fmla="*/ 574129 w 688994"/>
                <a:gd name="connsiteY24" fmla="*/ 542925 h 570550"/>
                <a:gd name="connsiteX25" fmla="*/ 469354 w 688994"/>
                <a:gd name="connsiteY25" fmla="*/ 523875 h 570550"/>
                <a:gd name="connsiteX26" fmla="*/ 440779 w 688994"/>
                <a:gd name="connsiteY26" fmla="*/ 495300 h 570550"/>
                <a:gd name="connsiteX27" fmla="*/ 412204 w 688994"/>
                <a:gd name="connsiteY27" fmla="*/ 476250 h 570550"/>
                <a:gd name="connsiteX28" fmla="*/ 355054 w 688994"/>
                <a:gd name="connsiteY28" fmla="*/ 504825 h 570550"/>
                <a:gd name="connsiteX29" fmla="*/ 316954 w 688994"/>
                <a:gd name="connsiteY29" fmla="*/ 552450 h 570550"/>
                <a:gd name="connsiteX30" fmla="*/ 240754 w 688994"/>
                <a:gd name="connsiteY30" fmla="*/ 514350 h 570550"/>
                <a:gd name="connsiteX31" fmla="*/ 221704 w 688994"/>
                <a:gd name="connsiteY31" fmla="*/ 476250 h 570550"/>
                <a:gd name="connsiteX32" fmla="*/ 164554 w 688994"/>
                <a:gd name="connsiteY32" fmla="*/ 457200 h 570550"/>
                <a:gd name="connsiteX33" fmla="*/ 135979 w 688994"/>
                <a:gd name="connsiteY33" fmla="*/ 485775 h 570550"/>
                <a:gd name="connsiteX34" fmla="*/ 107404 w 688994"/>
                <a:gd name="connsiteY34" fmla="*/ 495300 h 570550"/>
                <a:gd name="connsiteX35" fmla="*/ 31204 w 688994"/>
                <a:gd name="connsiteY35" fmla="*/ 457200 h 570550"/>
                <a:gd name="connsiteX36" fmla="*/ 2629 w 688994"/>
                <a:gd name="connsiteY36" fmla="*/ 400050 h 570550"/>
                <a:gd name="connsiteX37" fmla="*/ 21679 w 688994"/>
                <a:gd name="connsiteY37" fmla="*/ 371475 h 570550"/>
                <a:gd name="connsiteX38" fmla="*/ 31204 w 688994"/>
                <a:gd name="connsiteY38" fmla="*/ 333375 h 570550"/>
                <a:gd name="connsiteX39" fmla="*/ 40729 w 688994"/>
                <a:gd name="connsiteY39" fmla="*/ 285750 h 570550"/>
                <a:gd name="connsiteX40" fmla="*/ 50254 w 688994"/>
                <a:gd name="connsiteY40" fmla="*/ 295275 h 57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88994" h="570550">
                  <a:moveTo>
                    <a:pt x="50254" y="295275"/>
                  </a:moveTo>
                  <a:cubicBezTo>
                    <a:pt x="55016" y="284163"/>
                    <a:pt x="66699" y="245127"/>
                    <a:pt x="69304" y="219075"/>
                  </a:cubicBezTo>
                  <a:cubicBezTo>
                    <a:pt x="72479" y="187325"/>
                    <a:pt x="74316" y="155413"/>
                    <a:pt x="78829" y="123825"/>
                  </a:cubicBezTo>
                  <a:cubicBezTo>
                    <a:pt x="80680" y="110866"/>
                    <a:pt x="81092" y="96617"/>
                    <a:pt x="88354" y="85725"/>
                  </a:cubicBezTo>
                  <a:cubicBezTo>
                    <a:pt x="94704" y="76200"/>
                    <a:pt x="107404" y="73025"/>
                    <a:pt x="116929" y="66675"/>
                  </a:cubicBezTo>
                  <a:cubicBezTo>
                    <a:pt x="123279" y="57150"/>
                    <a:pt x="124754" y="40345"/>
                    <a:pt x="135979" y="38100"/>
                  </a:cubicBezTo>
                  <a:cubicBezTo>
                    <a:pt x="200418" y="25212"/>
                    <a:pt x="201220" y="44084"/>
                    <a:pt x="240754" y="66675"/>
                  </a:cubicBezTo>
                  <a:cubicBezTo>
                    <a:pt x="325347" y="115014"/>
                    <a:pt x="237811" y="58363"/>
                    <a:pt x="307429" y="104775"/>
                  </a:cubicBezTo>
                  <a:cubicBezTo>
                    <a:pt x="316954" y="98425"/>
                    <a:pt x="325765" y="90845"/>
                    <a:pt x="336004" y="85725"/>
                  </a:cubicBezTo>
                  <a:cubicBezTo>
                    <a:pt x="344984" y="81235"/>
                    <a:pt x="356739" y="82472"/>
                    <a:pt x="364579" y="76200"/>
                  </a:cubicBezTo>
                  <a:cubicBezTo>
                    <a:pt x="373518" y="69049"/>
                    <a:pt x="376300" y="56419"/>
                    <a:pt x="383629" y="47625"/>
                  </a:cubicBezTo>
                  <a:cubicBezTo>
                    <a:pt x="406548" y="20123"/>
                    <a:pt x="412682" y="18731"/>
                    <a:pt x="440779" y="0"/>
                  </a:cubicBezTo>
                  <a:cubicBezTo>
                    <a:pt x="444010" y="404"/>
                    <a:pt x="525224" y="5496"/>
                    <a:pt x="545554" y="19050"/>
                  </a:cubicBezTo>
                  <a:cubicBezTo>
                    <a:pt x="556762" y="26522"/>
                    <a:pt x="564604" y="38100"/>
                    <a:pt x="574129" y="47625"/>
                  </a:cubicBezTo>
                  <a:cubicBezTo>
                    <a:pt x="577304" y="57150"/>
                    <a:pt x="585074" y="66261"/>
                    <a:pt x="583654" y="76200"/>
                  </a:cubicBezTo>
                  <a:cubicBezTo>
                    <a:pt x="579475" y="105453"/>
                    <a:pt x="554821" y="124083"/>
                    <a:pt x="536029" y="142875"/>
                  </a:cubicBezTo>
                  <a:cubicBezTo>
                    <a:pt x="548729" y="149225"/>
                    <a:pt x="560946" y="156652"/>
                    <a:pt x="574129" y="161925"/>
                  </a:cubicBezTo>
                  <a:cubicBezTo>
                    <a:pt x="592773" y="169383"/>
                    <a:pt x="614571" y="169836"/>
                    <a:pt x="631279" y="180975"/>
                  </a:cubicBezTo>
                  <a:lnTo>
                    <a:pt x="688429" y="219075"/>
                  </a:lnTo>
                  <a:cubicBezTo>
                    <a:pt x="685254" y="250825"/>
                    <a:pt x="688994" y="284054"/>
                    <a:pt x="678904" y="314325"/>
                  </a:cubicBezTo>
                  <a:cubicBezTo>
                    <a:pt x="675284" y="325185"/>
                    <a:pt x="659123" y="326046"/>
                    <a:pt x="650329" y="333375"/>
                  </a:cubicBezTo>
                  <a:cubicBezTo>
                    <a:pt x="592406" y="381644"/>
                    <a:pt x="654154" y="345750"/>
                    <a:pt x="583654" y="381000"/>
                  </a:cubicBezTo>
                  <a:cubicBezTo>
                    <a:pt x="586829" y="396875"/>
                    <a:pt x="588059" y="413266"/>
                    <a:pt x="593179" y="428625"/>
                  </a:cubicBezTo>
                  <a:cubicBezTo>
                    <a:pt x="608353" y="474148"/>
                    <a:pt x="631582" y="466118"/>
                    <a:pt x="602704" y="523875"/>
                  </a:cubicBezTo>
                  <a:cubicBezTo>
                    <a:pt x="597584" y="534114"/>
                    <a:pt x="583654" y="536575"/>
                    <a:pt x="574129" y="542925"/>
                  </a:cubicBezTo>
                  <a:cubicBezTo>
                    <a:pt x="539204" y="536575"/>
                    <a:pt x="502784" y="535814"/>
                    <a:pt x="469354" y="523875"/>
                  </a:cubicBezTo>
                  <a:cubicBezTo>
                    <a:pt x="456668" y="519344"/>
                    <a:pt x="451127" y="503924"/>
                    <a:pt x="440779" y="495300"/>
                  </a:cubicBezTo>
                  <a:cubicBezTo>
                    <a:pt x="431985" y="487971"/>
                    <a:pt x="421729" y="482600"/>
                    <a:pt x="412204" y="476250"/>
                  </a:cubicBezTo>
                  <a:cubicBezTo>
                    <a:pt x="393380" y="482525"/>
                    <a:pt x="368483" y="488039"/>
                    <a:pt x="355054" y="504825"/>
                  </a:cubicBezTo>
                  <a:cubicBezTo>
                    <a:pt x="302474" y="570550"/>
                    <a:pt x="398846" y="497855"/>
                    <a:pt x="316954" y="552450"/>
                  </a:cubicBezTo>
                  <a:cubicBezTo>
                    <a:pt x="281659" y="543626"/>
                    <a:pt x="267248" y="545260"/>
                    <a:pt x="240754" y="514350"/>
                  </a:cubicBezTo>
                  <a:cubicBezTo>
                    <a:pt x="231513" y="503569"/>
                    <a:pt x="233063" y="484769"/>
                    <a:pt x="221704" y="476250"/>
                  </a:cubicBezTo>
                  <a:cubicBezTo>
                    <a:pt x="205640" y="464202"/>
                    <a:pt x="164554" y="457200"/>
                    <a:pt x="164554" y="457200"/>
                  </a:cubicBezTo>
                  <a:cubicBezTo>
                    <a:pt x="155029" y="466725"/>
                    <a:pt x="147187" y="478303"/>
                    <a:pt x="135979" y="485775"/>
                  </a:cubicBezTo>
                  <a:cubicBezTo>
                    <a:pt x="127625" y="491344"/>
                    <a:pt x="117367" y="496545"/>
                    <a:pt x="107404" y="495300"/>
                  </a:cubicBezTo>
                  <a:cubicBezTo>
                    <a:pt x="78725" y="491715"/>
                    <a:pt x="54204" y="472533"/>
                    <a:pt x="31204" y="457200"/>
                  </a:cubicBezTo>
                  <a:cubicBezTo>
                    <a:pt x="24570" y="447249"/>
                    <a:pt x="0" y="415824"/>
                    <a:pt x="2629" y="400050"/>
                  </a:cubicBezTo>
                  <a:cubicBezTo>
                    <a:pt x="4511" y="388758"/>
                    <a:pt x="15329" y="381000"/>
                    <a:pt x="21679" y="371475"/>
                  </a:cubicBezTo>
                  <a:cubicBezTo>
                    <a:pt x="24854" y="358775"/>
                    <a:pt x="28364" y="346154"/>
                    <a:pt x="31204" y="333375"/>
                  </a:cubicBezTo>
                  <a:cubicBezTo>
                    <a:pt x="34716" y="317571"/>
                    <a:pt x="32697" y="299806"/>
                    <a:pt x="40729" y="285750"/>
                  </a:cubicBezTo>
                  <a:cubicBezTo>
                    <a:pt x="46409" y="275811"/>
                    <a:pt x="45492" y="306387"/>
                    <a:pt x="50254" y="295275"/>
                  </a:cubicBezTo>
                  <a:close/>
                </a:path>
              </a:pathLst>
            </a:custGeom>
            <a:solidFill>
              <a:srgbClr val="006600"/>
            </a:solidFill>
            <a:ln>
              <a:solidFill>
                <a:srgbClr val="011D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98" name="รูปแบบอิสระ 97"/>
            <p:cNvSpPr/>
            <p:nvPr/>
          </p:nvSpPr>
          <p:spPr>
            <a:xfrm>
              <a:off x="1999494" y="1785936"/>
              <a:ext cx="441530" cy="447673"/>
            </a:xfrm>
            <a:custGeom>
              <a:avLst/>
              <a:gdLst>
                <a:gd name="connsiteX0" fmla="*/ 123825 w 440792"/>
                <a:gd name="connsiteY0" fmla="*/ 133350 h 447877"/>
                <a:gd name="connsiteX1" fmla="*/ 133350 w 440792"/>
                <a:gd name="connsiteY1" fmla="*/ 85725 h 447877"/>
                <a:gd name="connsiteX2" fmla="*/ 190500 w 440792"/>
                <a:gd name="connsiteY2" fmla="*/ 57150 h 447877"/>
                <a:gd name="connsiteX3" fmla="*/ 209550 w 440792"/>
                <a:gd name="connsiteY3" fmla="*/ 19050 h 447877"/>
                <a:gd name="connsiteX4" fmla="*/ 238125 w 440792"/>
                <a:gd name="connsiteY4" fmla="*/ 0 h 447877"/>
                <a:gd name="connsiteX5" fmla="*/ 295275 w 440792"/>
                <a:gd name="connsiteY5" fmla="*/ 47625 h 447877"/>
                <a:gd name="connsiteX6" fmla="*/ 295275 w 440792"/>
                <a:gd name="connsiteY6" fmla="*/ 133350 h 447877"/>
                <a:gd name="connsiteX7" fmla="*/ 333375 w 440792"/>
                <a:gd name="connsiteY7" fmla="*/ 142875 h 447877"/>
                <a:gd name="connsiteX8" fmla="*/ 428625 w 440792"/>
                <a:gd name="connsiteY8" fmla="*/ 161925 h 447877"/>
                <a:gd name="connsiteX9" fmla="*/ 438150 w 440792"/>
                <a:gd name="connsiteY9" fmla="*/ 190500 h 447877"/>
                <a:gd name="connsiteX10" fmla="*/ 428625 w 440792"/>
                <a:gd name="connsiteY10" fmla="*/ 228600 h 447877"/>
                <a:gd name="connsiteX11" fmla="*/ 390525 w 440792"/>
                <a:gd name="connsiteY11" fmla="*/ 238125 h 447877"/>
                <a:gd name="connsiteX12" fmla="*/ 361950 w 440792"/>
                <a:gd name="connsiteY12" fmla="*/ 247650 h 447877"/>
                <a:gd name="connsiteX13" fmla="*/ 371475 w 440792"/>
                <a:gd name="connsiteY13" fmla="*/ 276225 h 447877"/>
                <a:gd name="connsiteX14" fmla="*/ 400050 w 440792"/>
                <a:gd name="connsiteY14" fmla="*/ 285750 h 447877"/>
                <a:gd name="connsiteX15" fmla="*/ 428625 w 440792"/>
                <a:gd name="connsiteY15" fmla="*/ 314325 h 447877"/>
                <a:gd name="connsiteX16" fmla="*/ 438150 w 440792"/>
                <a:gd name="connsiteY16" fmla="*/ 342900 h 447877"/>
                <a:gd name="connsiteX17" fmla="*/ 400050 w 440792"/>
                <a:gd name="connsiteY17" fmla="*/ 419100 h 447877"/>
                <a:gd name="connsiteX18" fmla="*/ 371475 w 440792"/>
                <a:gd name="connsiteY18" fmla="*/ 400050 h 447877"/>
                <a:gd name="connsiteX19" fmla="*/ 314325 w 440792"/>
                <a:gd name="connsiteY19" fmla="*/ 428625 h 447877"/>
                <a:gd name="connsiteX20" fmla="*/ 276225 w 440792"/>
                <a:gd name="connsiteY20" fmla="*/ 438150 h 447877"/>
                <a:gd name="connsiteX21" fmla="*/ 247650 w 440792"/>
                <a:gd name="connsiteY21" fmla="*/ 447675 h 447877"/>
                <a:gd name="connsiteX22" fmla="*/ 171450 w 440792"/>
                <a:gd name="connsiteY22" fmla="*/ 438150 h 447877"/>
                <a:gd name="connsiteX23" fmla="*/ 114300 w 440792"/>
                <a:gd name="connsiteY23" fmla="*/ 419100 h 447877"/>
                <a:gd name="connsiteX24" fmla="*/ 95250 w 440792"/>
                <a:gd name="connsiteY24" fmla="*/ 390525 h 447877"/>
                <a:gd name="connsiteX25" fmla="*/ 85725 w 440792"/>
                <a:gd name="connsiteY25" fmla="*/ 352425 h 447877"/>
                <a:gd name="connsiteX26" fmla="*/ 57150 w 440792"/>
                <a:gd name="connsiteY26" fmla="*/ 342900 h 447877"/>
                <a:gd name="connsiteX27" fmla="*/ 0 w 440792"/>
                <a:gd name="connsiteY27" fmla="*/ 333375 h 447877"/>
                <a:gd name="connsiteX28" fmla="*/ 9525 w 440792"/>
                <a:gd name="connsiteY28" fmla="*/ 295275 h 447877"/>
                <a:gd name="connsiteX29" fmla="*/ 19050 w 440792"/>
                <a:gd name="connsiteY29" fmla="*/ 266700 h 447877"/>
                <a:gd name="connsiteX30" fmla="*/ 9525 w 440792"/>
                <a:gd name="connsiteY30" fmla="*/ 219075 h 447877"/>
                <a:gd name="connsiteX31" fmla="*/ 19050 w 440792"/>
                <a:gd name="connsiteY31" fmla="*/ 190500 h 447877"/>
                <a:gd name="connsiteX32" fmla="*/ 76200 w 440792"/>
                <a:gd name="connsiteY32" fmla="*/ 133350 h 447877"/>
                <a:gd name="connsiteX33" fmla="*/ 123825 w 440792"/>
                <a:gd name="connsiteY33" fmla="*/ 133350 h 44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0792" h="447877">
                  <a:moveTo>
                    <a:pt x="123825" y="133350"/>
                  </a:moveTo>
                  <a:cubicBezTo>
                    <a:pt x="133350" y="125413"/>
                    <a:pt x="125318" y="99781"/>
                    <a:pt x="133350" y="85725"/>
                  </a:cubicBezTo>
                  <a:cubicBezTo>
                    <a:pt x="142039" y="70519"/>
                    <a:pt x="175833" y="62039"/>
                    <a:pt x="190500" y="57150"/>
                  </a:cubicBezTo>
                  <a:cubicBezTo>
                    <a:pt x="196850" y="44450"/>
                    <a:pt x="200460" y="29958"/>
                    <a:pt x="209550" y="19050"/>
                  </a:cubicBezTo>
                  <a:cubicBezTo>
                    <a:pt x="216879" y="10256"/>
                    <a:pt x="226677" y="0"/>
                    <a:pt x="238125" y="0"/>
                  </a:cubicBezTo>
                  <a:cubicBezTo>
                    <a:pt x="251386" y="0"/>
                    <a:pt x="289814" y="42164"/>
                    <a:pt x="295275" y="47625"/>
                  </a:cubicBezTo>
                  <a:cubicBezTo>
                    <a:pt x="317945" y="115635"/>
                    <a:pt x="325464" y="88067"/>
                    <a:pt x="295275" y="133350"/>
                  </a:cubicBezTo>
                  <a:cubicBezTo>
                    <a:pt x="307975" y="136525"/>
                    <a:pt x="320575" y="140132"/>
                    <a:pt x="333375" y="142875"/>
                  </a:cubicBezTo>
                  <a:cubicBezTo>
                    <a:pt x="365035" y="149659"/>
                    <a:pt x="428625" y="161925"/>
                    <a:pt x="428625" y="161925"/>
                  </a:cubicBezTo>
                  <a:cubicBezTo>
                    <a:pt x="431800" y="171450"/>
                    <a:pt x="438150" y="180460"/>
                    <a:pt x="438150" y="190500"/>
                  </a:cubicBezTo>
                  <a:cubicBezTo>
                    <a:pt x="438150" y="203591"/>
                    <a:pt x="437882" y="219343"/>
                    <a:pt x="428625" y="228600"/>
                  </a:cubicBezTo>
                  <a:cubicBezTo>
                    <a:pt x="419368" y="237857"/>
                    <a:pt x="403112" y="234529"/>
                    <a:pt x="390525" y="238125"/>
                  </a:cubicBezTo>
                  <a:cubicBezTo>
                    <a:pt x="380871" y="240883"/>
                    <a:pt x="371475" y="244475"/>
                    <a:pt x="361950" y="247650"/>
                  </a:cubicBezTo>
                  <a:cubicBezTo>
                    <a:pt x="365125" y="257175"/>
                    <a:pt x="364375" y="269125"/>
                    <a:pt x="371475" y="276225"/>
                  </a:cubicBezTo>
                  <a:cubicBezTo>
                    <a:pt x="378575" y="283325"/>
                    <a:pt x="391696" y="280181"/>
                    <a:pt x="400050" y="285750"/>
                  </a:cubicBezTo>
                  <a:cubicBezTo>
                    <a:pt x="411258" y="293222"/>
                    <a:pt x="419100" y="304800"/>
                    <a:pt x="428625" y="314325"/>
                  </a:cubicBezTo>
                  <a:cubicBezTo>
                    <a:pt x="431800" y="323850"/>
                    <a:pt x="440792" y="333214"/>
                    <a:pt x="438150" y="342900"/>
                  </a:cubicBezTo>
                  <a:cubicBezTo>
                    <a:pt x="430678" y="370297"/>
                    <a:pt x="400050" y="419100"/>
                    <a:pt x="400050" y="419100"/>
                  </a:cubicBezTo>
                  <a:cubicBezTo>
                    <a:pt x="390525" y="412750"/>
                    <a:pt x="382767" y="401932"/>
                    <a:pt x="371475" y="400050"/>
                  </a:cubicBezTo>
                  <a:cubicBezTo>
                    <a:pt x="352210" y="396839"/>
                    <a:pt x="328257" y="422654"/>
                    <a:pt x="314325" y="428625"/>
                  </a:cubicBezTo>
                  <a:cubicBezTo>
                    <a:pt x="302293" y="433782"/>
                    <a:pt x="288812" y="434554"/>
                    <a:pt x="276225" y="438150"/>
                  </a:cubicBezTo>
                  <a:cubicBezTo>
                    <a:pt x="266571" y="440908"/>
                    <a:pt x="257175" y="444500"/>
                    <a:pt x="247650" y="447675"/>
                  </a:cubicBezTo>
                  <a:cubicBezTo>
                    <a:pt x="148608" y="398154"/>
                    <a:pt x="268716" y="447877"/>
                    <a:pt x="171450" y="438150"/>
                  </a:cubicBezTo>
                  <a:cubicBezTo>
                    <a:pt x="151469" y="436152"/>
                    <a:pt x="133350" y="425450"/>
                    <a:pt x="114300" y="419100"/>
                  </a:cubicBezTo>
                  <a:cubicBezTo>
                    <a:pt x="107950" y="409575"/>
                    <a:pt x="99759" y="401047"/>
                    <a:pt x="95250" y="390525"/>
                  </a:cubicBezTo>
                  <a:cubicBezTo>
                    <a:pt x="90093" y="378493"/>
                    <a:pt x="93903" y="362647"/>
                    <a:pt x="85725" y="352425"/>
                  </a:cubicBezTo>
                  <a:cubicBezTo>
                    <a:pt x="79453" y="344585"/>
                    <a:pt x="66951" y="345078"/>
                    <a:pt x="57150" y="342900"/>
                  </a:cubicBezTo>
                  <a:cubicBezTo>
                    <a:pt x="38297" y="338710"/>
                    <a:pt x="19050" y="336550"/>
                    <a:pt x="0" y="333375"/>
                  </a:cubicBezTo>
                  <a:cubicBezTo>
                    <a:pt x="3175" y="320675"/>
                    <a:pt x="5929" y="307862"/>
                    <a:pt x="9525" y="295275"/>
                  </a:cubicBezTo>
                  <a:cubicBezTo>
                    <a:pt x="12283" y="285621"/>
                    <a:pt x="19050" y="276740"/>
                    <a:pt x="19050" y="266700"/>
                  </a:cubicBezTo>
                  <a:cubicBezTo>
                    <a:pt x="19050" y="250511"/>
                    <a:pt x="12700" y="234950"/>
                    <a:pt x="9525" y="219075"/>
                  </a:cubicBezTo>
                  <a:cubicBezTo>
                    <a:pt x="12700" y="209550"/>
                    <a:pt x="14560" y="199480"/>
                    <a:pt x="19050" y="190500"/>
                  </a:cubicBezTo>
                  <a:cubicBezTo>
                    <a:pt x="31941" y="164718"/>
                    <a:pt x="49695" y="146603"/>
                    <a:pt x="76200" y="133350"/>
                  </a:cubicBezTo>
                  <a:cubicBezTo>
                    <a:pt x="96790" y="123055"/>
                    <a:pt x="114300" y="141287"/>
                    <a:pt x="123825" y="133350"/>
                  </a:cubicBezTo>
                  <a:close/>
                </a:path>
              </a:pathLst>
            </a:custGeom>
            <a:solidFill>
              <a:srgbClr val="92D050"/>
            </a:solidFill>
            <a:ln w="15875">
              <a:solidFill>
                <a:srgbClr val="011D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cxnSp>
          <p:nvCxnSpPr>
            <p:cNvPr id="99" name="ตัวเชื่อมต่อตรง 98"/>
            <p:cNvCxnSpPr>
              <a:stCxn id="100" idx="1"/>
              <a:endCxn id="101" idx="23"/>
            </p:cNvCxnSpPr>
            <p:nvPr/>
          </p:nvCxnSpPr>
          <p:spPr>
            <a:xfrm flipV="1">
              <a:off x="1902612" y="1912936"/>
              <a:ext cx="165177" cy="407986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สี่เหลี่ยมมุมมน 19"/>
            <p:cNvSpPr/>
            <p:nvPr/>
          </p:nvSpPr>
          <p:spPr>
            <a:xfrm flipH="1">
              <a:off x="1858141" y="1857373"/>
              <a:ext cx="44471" cy="92868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101" name="รูปแบบอิสระ 100"/>
            <p:cNvSpPr/>
            <p:nvPr/>
          </p:nvSpPr>
          <p:spPr>
            <a:xfrm rot="17861388">
              <a:off x="1724038" y="1504051"/>
              <a:ext cx="439736" cy="447883"/>
            </a:xfrm>
            <a:custGeom>
              <a:avLst/>
              <a:gdLst>
                <a:gd name="connsiteX0" fmla="*/ 123825 w 440792"/>
                <a:gd name="connsiteY0" fmla="*/ 133350 h 447877"/>
                <a:gd name="connsiteX1" fmla="*/ 133350 w 440792"/>
                <a:gd name="connsiteY1" fmla="*/ 85725 h 447877"/>
                <a:gd name="connsiteX2" fmla="*/ 190500 w 440792"/>
                <a:gd name="connsiteY2" fmla="*/ 57150 h 447877"/>
                <a:gd name="connsiteX3" fmla="*/ 209550 w 440792"/>
                <a:gd name="connsiteY3" fmla="*/ 19050 h 447877"/>
                <a:gd name="connsiteX4" fmla="*/ 238125 w 440792"/>
                <a:gd name="connsiteY4" fmla="*/ 0 h 447877"/>
                <a:gd name="connsiteX5" fmla="*/ 295275 w 440792"/>
                <a:gd name="connsiteY5" fmla="*/ 47625 h 447877"/>
                <a:gd name="connsiteX6" fmla="*/ 295275 w 440792"/>
                <a:gd name="connsiteY6" fmla="*/ 133350 h 447877"/>
                <a:gd name="connsiteX7" fmla="*/ 333375 w 440792"/>
                <a:gd name="connsiteY7" fmla="*/ 142875 h 447877"/>
                <a:gd name="connsiteX8" fmla="*/ 428625 w 440792"/>
                <a:gd name="connsiteY8" fmla="*/ 161925 h 447877"/>
                <a:gd name="connsiteX9" fmla="*/ 438150 w 440792"/>
                <a:gd name="connsiteY9" fmla="*/ 190500 h 447877"/>
                <a:gd name="connsiteX10" fmla="*/ 428625 w 440792"/>
                <a:gd name="connsiteY10" fmla="*/ 228600 h 447877"/>
                <a:gd name="connsiteX11" fmla="*/ 390525 w 440792"/>
                <a:gd name="connsiteY11" fmla="*/ 238125 h 447877"/>
                <a:gd name="connsiteX12" fmla="*/ 361950 w 440792"/>
                <a:gd name="connsiteY12" fmla="*/ 247650 h 447877"/>
                <a:gd name="connsiteX13" fmla="*/ 371475 w 440792"/>
                <a:gd name="connsiteY13" fmla="*/ 276225 h 447877"/>
                <a:gd name="connsiteX14" fmla="*/ 400050 w 440792"/>
                <a:gd name="connsiteY14" fmla="*/ 285750 h 447877"/>
                <a:gd name="connsiteX15" fmla="*/ 428625 w 440792"/>
                <a:gd name="connsiteY15" fmla="*/ 314325 h 447877"/>
                <a:gd name="connsiteX16" fmla="*/ 438150 w 440792"/>
                <a:gd name="connsiteY16" fmla="*/ 342900 h 447877"/>
                <a:gd name="connsiteX17" fmla="*/ 400050 w 440792"/>
                <a:gd name="connsiteY17" fmla="*/ 419100 h 447877"/>
                <a:gd name="connsiteX18" fmla="*/ 371475 w 440792"/>
                <a:gd name="connsiteY18" fmla="*/ 400050 h 447877"/>
                <a:gd name="connsiteX19" fmla="*/ 314325 w 440792"/>
                <a:gd name="connsiteY19" fmla="*/ 428625 h 447877"/>
                <a:gd name="connsiteX20" fmla="*/ 276225 w 440792"/>
                <a:gd name="connsiteY20" fmla="*/ 438150 h 447877"/>
                <a:gd name="connsiteX21" fmla="*/ 247650 w 440792"/>
                <a:gd name="connsiteY21" fmla="*/ 447675 h 447877"/>
                <a:gd name="connsiteX22" fmla="*/ 171450 w 440792"/>
                <a:gd name="connsiteY22" fmla="*/ 438150 h 447877"/>
                <a:gd name="connsiteX23" fmla="*/ 114300 w 440792"/>
                <a:gd name="connsiteY23" fmla="*/ 419100 h 447877"/>
                <a:gd name="connsiteX24" fmla="*/ 95250 w 440792"/>
                <a:gd name="connsiteY24" fmla="*/ 390525 h 447877"/>
                <a:gd name="connsiteX25" fmla="*/ 85725 w 440792"/>
                <a:gd name="connsiteY25" fmla="*/ 352425 h 447877"/>
                <a:gd name="connsiteX26" fmla="*/ 57150 w 440792"/>
                <a:gd name="connsiteY26" fmla="*/ 342900 h 447877"/>
                <a:gd name="connsiteX27" fmla="*/ 0 w 440792"/>
                <a:gd name="connsiteY27" fmla="*/ 333375 h 447877"/>
                <a:gd name="connsiteX28" fmla="*/ 9525 w 440792"/>
                <a:gd name="connsiteY28" fmla="*/ 295275 h 447877"/>
                <a:gd name="connsiteX29" fmla="*/ 19050 w 440792"/>
                <a:gd name="connsiteY29" fmla="*/ 266700 h 447877"/>
                <a:gd name="connsiteX30" fmla="*/ 9525 w 440792"/>
                <a:gd name="connsiteY30" fmla="*/ 219075 h 447877"/>
                <a:gd name="connsiteX31" fmla="*/ 19050 w 440792"/>
                <a:gd name="connsiteY31" fmla="*/ 190500 h 447877"/>
                <a:gd name="connsiteX32" fmla="*/ 76200 w 440792"/>
                <a:gd name="connsiteY32" fmla="*/ 133350 h 447877"/>
                <a:gd name="connsiteX33" fmla="*/ 123825 w 440792"/>
                <a:gd name="connsiteY33" fmla="*/ 133350 h 44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0792" h="447877">
                  <a:moveTo>
                    <a:pt x="123825" y="133350"/>
                  </a:moveTo>
                  <a:cubicBezTo>
                    <a:pt x="133350" y="125413"/>
                    <a:pt x="125318" y="99781"/>
                    <a:pt x="133350" y="85725"/>
                  </a:cubicBezTo>
                  <a:cubicBezTo>
                    <a:pt x="142039" y="70519"/>
                    <a:pt x="175833" y="62039"/>
                    <a:pt x="190500" y="57150"/>
                  </a:cubicBezTo>
                  <a:cubicBezTo>
                    <a:pt x="196850" y="44450"/>
                    <a:pt x="200460" y="29958"/>
                    <a:pt x="209550" y="19050"/>
                  </a:cubicBezTo>
                  <a:cubicBezTo>
                    <a:pt x="216879" y="10256"/>
                    <a:pt x="226677" y="0"/>
                    <a:pt x="238125" y="0"/>
                  </a:cubicBezTo>
                  <a:cubicBezTo>
                    <a:pt x="251386" y="0"/>
                    <a:pt x="289814" y="42164"/>
                    <a:pt x="295275" y="47625"/>
                  </a:cubicBezTo>
                  <a:cubicBezTo>
                    <a:pt x="317945" y="115635"/>
                    <a:pt x="325464" y="88067"/>
                    <a:pt x="295275" y="133350"/>
                  </a:cubicBezTo>
                  <a:cubicBezTo>
                    <a:pt x="307975" y="136525"/>
                    <a:pt x="320575" y="140132"/>
                    <a:pt x="333375" y="142875"/>
                  </a:cubicBezTo>
                  <a:cubicBezTo>
                    <a:pt x="365035" y="149659"/>
                    <a:pt x="428625" y="161925"/>
                    <a:pt x="428625" y="161925"/>
                  </a:cubicBezTo>
                  <a:cubicBezTo>
                    <a:pt x="431800" y="171450"/>
                    <a:pt x="438150" y="180460"/>
                    <a:pt x="438150" y="190500"/>
                  </a:cubicBezTo>
                  <a:cubicBezTo>
                    <a:pt x="438150" y="203591"/>
                    <a:pt x="437882" y="219343"/>
                    <a:pt x="428625" y="228600"/>
                  </a:cubicBezTo>
                  <a:cubicBezTo>
                    <a:pt x="419368" y="237857"/>
                    <a:pt x="403112" y="234529"/>
                    <a:pt x="390525" y="238125"/>
                  </a:cubicBezTo>
                  <a:cubicBezTo>
                    <a:pt x="380871" y="240883"/>
                    <a:pt x="371475" y="244475"/>
                    <a:pt x="361950" y="247650"/>
                  </a:cubicBezTo>
                  <a:cubicBezTo>
                    <a:pt x="365125" y="257175"/>
                    <a:pt x="364375" y="269125"/>
                    <a:pt x="371475" y="276225"/>
                  </a:cubicBezTo>
                  <a:cubicBezTo>
                    <a:pt x="378575" y="283325"/>
                    <a:pt x="391696" y="280181"/>
                    <a:pt x="400050" y="285750"/>
                  </a:cubicBezTo>
                  <a:cubicBezTo>
                    <a:pt x="411258" y="293222"/>
                    <a:pt x="419100" y="304800"/>
                    <a:pt x="428625" y="314325"/>
                  </a:cubicBezTo>
                  <a:cubicBezTo>
                    <a:pt x="431800" y="323850"/>
                    <a:pt x="440792" y="333214"/>
                    <a:pt x="438150" y="342900"/>
                  </a:cubicBezTo>
                  <a:cubicBezTo>
                    <a:pt x="430678" y="370297"/>
                    <a:pt x="400050" y="419100"/>
                    <a:pt x="400050" y="419100"/>
                  </a:cubicBezTo>
                  <a:cubicBezTo>
                    <a:pt x="390525" y="412750"/>
                    <a:pt x="382767" y="401932"/>
                    <a:pt x="371475" y="400050"/>
                  </a:cubicBezTo>
                  <a:cubicBezTo>
                    <a:pt x="352210" y="396839"/>
                    <a:pt x="328257" y="422654"/>
                    <a:pt x="314325" y="428625"/>
                  </a:cubicBezTo>
                  <a:cubicBezTo>
                    <a:pt x="302293" y="433782"/>
                    <a:pt x="288812" y="434554"/>
                    <a:pt x="276225" y="438150"/>
                  </a:cubicBezTo>
                  <a:cubicBezTo>
                    <a:pt x="266571" y="440908"/>
                    <a:pt x="257175" y="444500"/>
                    <a:pt x="247650" y="447675"/>
                  </a:cubicBezTo>
                  <a:cubicBezTo>
                    <a:pt x="148608" y="398154"/>
                    <a:pt x="268716" y="447877"/>
                    <a:pt x="171450" y="438150"/>
                  </a:cubicBezTo>
                  <a:cubicBezTo>
                    <a:pt x="151469" y="436152"/>
                    <a:pt x="133350" y="425450"/>
                    <a:pt x="114300" y="419100"/>
                  </a:cubicBezTo>
                  <a:cubicBezTo>
                    <a:pt x="107950" y="409575"/>
                    <a:pt x="99759" y="401047"/>
                    <a:pt x="95250" y="390525"/>
                  </a:cubicBezTo>
                  <a:cubicBezTo>
                    <a:pt x="90093" y="378493"/>
                    <a:pt x="93903" y="362647"/>
                    <a:pt x="85725" y="352425"/>
                  </a:cubicBezTo>
                  <a:cubicBezTo>
                    <a:pt x="79453" y="344585"/>
                    <a:pt x="66951" y="345078"/>
                    <a:pt x="57150" y="342900"/>
                  </a:cubicBezTo>
                  <a:cubicBezTo>
                    <a:pt x="38297" y="338710"/>
                    <a:pt x="19050" y="336550"/>
                    <a:pt x="0" y="333375"/>
                  </a:cubicBezTo>
                  <a:cubicBezTo>
                    <a:pt x="3175" y="320675"/>
                    <a:pt x="5929" y="307862"/>
                    <a:pt x="9525" y="295275"/>
                  </a:cubicBezTo>
                  <a:cubicBezTo>
                    <a:pt x="12283" y="285621"/>
                    <a:pt x="19050" y="276740"/>
                    <a:pt x="19050" y="266700"/>
                  </a:cubicBezTo>
                  <a:cubicBezTo>
                    <a:pt x="19050" y="250511"/>
                    <a:pt x="12700" y="234950"/>
                    <a:pt x="9525" y="219075"/>
                  </a:cubicBezTo>
                  <a:cubicBezTo>
                    <a:pt x="12700" y="209550"/>
                    <a:pt x="14560" y="199480"/>
                    <a:pt x="19050" y="190500"/>
                  </a:cubicBezTo>
                  <a:cubicBezTo>
                    <a:pt x="31941" y="164718"/>
                    <a:pt x="49695" y="146603"/>
                    <a:pt x="76200" y="133350"/>
                  </a:cubicBezTo>
                  <a:cubicBezTo>
                    <a:pt x="96790" y="123055"/>
                    <a:pt x="114300" y="141287"/>
                    <a:pt x="123825" y="133350"/>
                  </a:cubicBezTo>
                  <a:close/>
                </a:path>
              </a:pathLst>
            </a:custGeom>
            <a:solidFill>
              <a:srgbClr val="92D050"/>
            </a:solidFill>
            <a:ln w="15875">
              <a:solidFill>
                <a:srgbClr val="011D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</p:grpSp>
      <p:sp>
        <p:nvSpPr>
          <p:cNvPr id="102" name="รูปแบบอิสระ 101"/>
          <p:cNvSpPr/>
          <p:nvPr/>
        </p:nvSpPr>
        <p:spPr>
          <a:xfrm>
            <a:off x="890836" y="2590800"/>
            <a:ext cx="7458075" cy="1123950"/>
          </a:xfrm>
          <a:custGeom>
            <a:avLst/>
            <a:gdLst>
              <a:gd name="connsiteX0" fmla="*/ 9525 w 7458075"/>
              <a:gd name="connsiteY0" fmla="*/ 1123950 h 1123950"/>
              <a:gd name="connsiteX1" fmla="*/ 0 w 7458075"/>
              <a:gd name="connsiteY1" fmla="*/ 180975 h 1123950"/>
              <a:gd name="connsiteX2" fmla="*/ 638175 w 7458075"/>
              <a:gd name="connsiteY2" fmla="*/ 180975 h 1123950"/>
              <a:gd name="connsiteX3" fmla="*/ 1209675 w 7458075"/>
              <a:gd name="connsiteY3" fmla="*/ 123825 h 1123950"/>
              <a:gd name="connsiteX4" fmla="*/ 1400175 w 7458075"/>
              <a:gd name="connsiteY4" fmla="*/ 47625 h 1123950"/>
              <a:gd name="connsiteX5" fmla="*/ 1609725 w 7458075"/>
              <a:gd name="connsiteY5" fmla="*/ 9525 h 1123950"/>
              <a:gd name="connsiteX6" fmla="*/ 1809750 w 7458075"/>
              <a:gd name="connsiteY6" fmla="*/ 0 h 1123950"/>
              <a:gd name="connsiteX7" fmla="*/ 2038350 w 7458075"/>
              <a:gd name="connsiteY7" fmla="*/ 0 h 1123950"/>
              <a:gd name="connsiteX8" fmla="*/ 2514600 w 7458075"/>
              <a:gd name="connsiteY8" fmla="*/ 9525 h 1123950"/>
              <a:gd name="connsiteX9" fmla="*/ 2705100 w 7458075"/>
              <a:gd name="connsiteY9" fmla="*/ 9525 h 1123950"/>
              <a:gd name="connsiteX10" fmla="*/ 2895600 w 7458075"/>
              <a:gd name="connsiteY10" fmla="*/ 66675 h 1123950"/>
              <a:gd name="connsiteX11" fmla="*/ 3057525 w 7458075"/>
              <a:gd name="connsiteY11" fmla="*/ 161925 h 1123950"/>
              <a:gd name="connsiteX12" fmla="*/ 3190875 w 7458075"/>
              <a:gd name="connsiteY12" fmla="*/ 266700 h 1123950"/>
              <a:gd name="connsiteX13" fmla="*/ 3390900 w 7458075"/>
              <a:gd name="connsiteY13" fmla="*/ 295275 h 1123950"/>
              <a:gd name="connsiteX14" fmla="*/ 3543300 w 7458075"/>
              <a:gd name="connsiteY14" fmla="*/ 342900 h 1123950"/>
              <a:gd name="connsiteX15" fmla="*/ 4010025 w 7458075"/>
              <a:gd name="connsiteY15" fmla="*/ 438150 h 1123950"/>
              <a:gd name="connsiteX16" fmla="*/ 4419600 w 7458075"/>
              <a:gd name="connsiteY16" fmla="*/ 533400 h 1123950"/>
              <a:gd name="connsiteX17" fmla="*/ 4914900 w 7458075"/>
              <a:gd name="connsiteY17" fmla="*/ 542925 h 1123950"/>
              <a:gd name="connsiteX18" fmla="*/ 5086350 w 7458075"/>
              <a:gd name="connsiteY18" fmla="*/ 609600 h 1123950"/>
              <a:gd name="connsiteX19" fmla="*/ 5172075 w 7458075"/>
              <a:gd name="connsiteY19" fmla="*/ 666750 h 1123950"/>
              <a:gd name="connsiteX20" fmla="*/ 5353050 w 7458075"/>
              <a:gd name="connsiteY20" fmla="*/ 733425 h 1123950"/>
              <a:gd name="connsiteX21" fmla="*/ 5448300 w 7458075"/>
              <a:gd name="connsiteY21" fmla="*/ 885825 h 1123950"/>
              <a:gd name="connsiteX22" fmla="*/ 5667375 w 7458075"/>
              <a:gd name="connsiteY22" fmla="*/ 962025 h 1123950"/>
              <a:gd name="connsiteX23" fmla="*/ 5924550 w 7458075"/>
              <a:gd name="connsiteY23" fmla="*/ 962025 h 1123950"/>
              <a:gd name="connsiteX24" fmla="*/ 6057900 w 7458075"/>
              <a:gd name="connsiteY24" fmla="*/ 962025 h 1123950"/>
              <a:gd name="connsiteX25" fmla="*/ 6524625 w 7458075"/>
              <a:gd name="connsiteY25" fmla="*/ 990600 h 1123950"/>
              <a:gd name="connsiteX26" fmla="*/ 6762750 w 7458075"/>
              <a:gd name="connsiteY26" fmla="*/ 990600 h 1123950"/>
              <a:gd name="connsiteX27" fmla="*/ 6953250 w 7458075"/>
              <a:gd name="connsiteY27" fmla="*/ 990600 h 1123950"/>
              <a:gd name="connsiteX28" fmla="*/ 7096125 w 7458075"/>
              <a:gd name="connsiteY28" fmla="*/ 790575 h 1123950"/>
              <a:gd name="connsiteX29" fmla="*/ 7258050 w 7458075"/>
              <a:gd name="connsiteY29" fmla="*/ 609600 h 1123950"/>
              <a:gd name="connsiteX30" fmla="*/ 7458075 w 7458075"/>
              <a:gd name="connsiteY30" fmla="*/ 609600 h 1123950"/>
              <a:gd name="connsiteX31" fmla="*/ 7458075 w 7458075"/>
              <a:gd name="connsiteY31" fmla="*/ 1123950 h 1123950"/>
              <a:gd name="connsiteX32" fmla="*/ 9525 w 7458075"/>
              <a:gd name="connsiteY32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458075" h="1123950">
                <a:moveTo>
                  <a:pt x="9525" y="1123950"/>
                </a:moveTo>
                <a:lnTo>
                  <a:pt x="0" y="180975"/>
                </a:lnTo>
                <a:lnTo>
                  <a:pt x="638175" y="180975"/>
                </a:lnTo>
                <a:lnTo>
                  <a:pt x="1209675" y="123825"/>
                </a:lnTo>
                <a:cubicBezTo>
                  <a:pt x="1386928" y="45046"/>
                  <a:pt x="1318585" y="47625"/>
                  <a:pt x="1400175" y="47625"/>
                </a:cubicBezTo>
                <a:cubicBezTo>
                  <a:pt x="1596902" y="8280"/>
                  <a:pt x="1525917" y="9525"/>
                  <a:pt x="1609725" y="9525"/>
                </a:cubicBezTo>
                <a:lnTo>
                  <a:pt x="1809750" y="0"/>
                </a:lnTo>
                <a:lnTo>
                  <a:pt x="2038350" y="0"/>
                </a:lnTo>
                <a:cubicBezTo>
                  <a:pt x="2197099" y="3240"/>
                  <a:pt x="2355818" y="9525"/>
                  <a:pt x="2514600" y="9525"/>
                </a:cubicBezTo>
                <a:lnTo>
                  <a:pt x="2705100" y="9525"/>
                </a:lnTo>
                <a:lnTo>
                  <a:pt x="2895600" y="66675"/>
                </a:lnTo>
                <a:lnTo>
                  <a:pt x="3057525" y="161925"/>
                </a:lnTo>
                <a:cubicBezTo>
                  <a:pt x="3183774" y="268751"/>
                  <a:pt x="3127282" y="266700"/>
                  <a:pt x="3190875" y="266700"/>
                </a:cubicBezTo>
                <a:lnTo>
                  <a:pt x="3390900" y="295275"/>
                </a:lnTo>
                <a:lnTo>
                  <a:pt x="3543300" y="342900"/>
                </a:lnTo>
                <a:lnTo>
                  <a:pt x="4010025" y="438150"/>
                </a:lnTo>
                <a:lnTo>
                  <a:pt x="4419600" y="533400"/>
                </a:lnTo>
                <a:lnTo>
                  <a:pt x="4914900" y="542925"/>
                </a:lnTo>
                <a:lnTo>
                  <a:pt x="5086350" y="609600"/>
                </a:lnTo>
                <a:cubicBezTo>
                  <a:pt x="5165090" y="668655"/>
                  <a:pt x="5130800" y="666750"/>
                  <a:pt x="5172075" y="666750"/>
                </a:cubicBezTo>
                <a:lnTo>
                  <a:pt x="5353050" y="733425"/>
                </a:lnTo>
                <a:lnTo>
                  <a:pt x="5448300" y="885825"/>
                </a:lnTo>
                <a:cubicBezTo>
                  <a:pt x="5647644" y="965562"/>
                  <a:pt x="5570408" y="962025"/>
                  <a:pt x="5667375" y="962025"/>
                </a:cubicBezTo>
                <a:lnTo>
                  <a:pt x="5924550" y="962025"/>
                </a:lnTo>
                <a:lnTo>
                  <a:pt x="6057900" y="962025"/>
                </a:lnTo>
                <a:lnTo>
                  <a:pt x="6524625" y="990600"/>
                </a:lnTo>
                <a:lnTo>
                  <a:pt x="6762750" y="990600"/>
                </a:lnTo>
                <a:lnTo>
                  <a:pt x="6953250" y="990600"/>
                </a:lnTo>
                <a:cubicBezTo>
                  <a:pt x="7080944" y="794147"/>
                  <a:pt x="7009335" y="833970"/>
                  <a:pt x="7096125" y="790575"/>
                </a:cubicBezTo>
                <a:lnTo>
                  <a:pt x="7258050" y="609600"/>
                </a:lnTo>
                <a:lnTo>
                  <a:pt x="7458075" y="609600"/>
                </a:lnTo>
                <a:lnTo>
                  <a:pt x="7458075" y="1123950"/>
                </a:lnTo>
                <a:lnTo>
                  <a:pt x="9525" y="112395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cxnSp>
        <p:nvCxnSpPr>
          <p:cNvPr id="103" name="ลูกศรเชื่อมต่อแบบตรง 102"/>
          <p:cNvCxnSpPr/>
          <p:nvPr/>
        </p:nvCxnSpPr>
        <p:spPr>
          <a:xfrm>
            <a:off x="395536" y="3714750"/>
            <a:ext cx="757237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ลูกศรเชื่อมต่อแบบตรง 103"/>
          <p:cNvCxnSpPr/>
          <p:nvPr/>
        </p:nvCxnSpPr>
        <p:spPr>
          <a:xfrm rot="5400000" flipH="1" flipV="1">
            <a:off x="-497432" y="2750344"/>
            <a:ext cx="278606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กลุ่ม 71"/>
          <p:cNvGrpSpPr>
            <a:grpSpLocks/>
          </p:cNvGrpSpPr>
          <p:nvPr/>
        </p:nvGrpSpPr>
        <p:grpSpPr bwMode="auto">
          <a:xfrm>
            <a:off x="5753349" y="2632075"/>
            <a:ext cx="730250" cy="619125"/>
            <a:chOff x="5929322" y="2631882"/>
            <a:chExt cx="730901" cy="618654"/>
          </a:xfrm>
        </p:grpSpPr>
        <p:sp>
          <p:nvSpPr>
            <p:cNvPr id="106" name="รูปแบบอิสระ 105"/>
            <p:cNvSpPr/>
            <p:nvPr/>
          </p:nvSpPr>
          <p:spPr>
            <a:xfrm>
              <a:off x="6286827" y="2857136"/>
              <a:ext cx="373396" cy="106282"/>
            </a:xfrm>
            <a:custGeom>
              <a:avLst/>
              <a:gdLst>
                <a:gd name="connsiteX0" fmla="*/ 0 w 373711"/>
                <a:gd name="connsiteY0" fmla="*/ 105572 h 105572"/>
                <a:gd name="connsiteX1" fmla="*/ 333954 w 373711"/>
                <a:gd name="connsiteY1" fmla="*/ 97621 h 105572"/>
                <a:gd name="connsiteX2" fmla="*/ 357808 w 373711"/>
                <a:gd name="connsiteY2" fmla="*/ 81718 h 105572"/>
                <a:gd name="connsiteX3" fmla="*/ 365760 w 373711"/>
                <a:gd name="connsiteY3" fmla="*/ 49913 h 105572"/>
                <a:gd name="connsiteX4" fmla="*/ 373711 w 373711"/>
                <a:gd name="connsiteY4" fmla="*/ 26059 h 105572"/>
                <a:gd name="connsiteX5" fmla="*/ 365760 w 373711"/>
                <a:gd name="connsiteY5" fmla="*/ 2205 h 10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711" h="105572">
                  <a:moveTo>
                    <a:pt x="0" y="105572"/>
                  </a:moveTo>
                  <a:cubicBezTo>
                    <a:pt x="111318" y="102922"/>
                    <a:pt x="222851" y="105028"/>
                    <a:pt x="333954" y="97621"/>
                  </a:cubicBezTo>
                  <a:cubicBezTo>
                    <a:pt x="343489" y="96985"/>
                    <a:pt x="352507" y="89669"/>
                    <a:pt x="357808" y="81718"/>
                  </a:cubicBezTo>
                  <a:cubicBezTo>
                    <a:pt x="363870" y="72625"/>
                    <a:pt x="362758" y="60421"/>
                    <a:pt x="365760" y="49913"/>
                  </a:cubicBezTo>
                  <a:cubicBezTo>
                    <a:pt x="368063" y="41854"/>
                    <a:pt x="371061" y="34010"/>
                    <a:pt x="373711" y="26059"/>
                  </a:cubicBezTo>
                  <a:cubicBezTo>
                    <a:pt x="356338" y="0"/>
                    <a:pt x="348252" y="2205"/>
                    <a:pt x="365760" y="2205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107" name="รูปแบบอิสระ 106"/>
            <p:cNvSpPr/>
            <p:nvPr/>
          </p:nvSpPr>
          <p:spPr>
            <a:xfrm>
              <a:off x="5929322" y="2785753"/>
              <a:ext cx="398817" cy="377538"/>
            </a:xfrm>
            <a:custGeom>
              <a:avLst/>
              <a:gdLst>
                <a:gd name="connsiteX0" fmla="*/ 49670 w 399527"/>
                <a:gd name="connsiteY0" fmla="*/ 257991 h 377260"/>
                <a:gd name="connsiteX1" fmla="*/ 33767 w 399527"/>
                <a:gd name="connsiteY1" fmla="*/ 194380 h 377260"/>
                <a:gd name="connsiteX2" fmla="*/ 25816 w 399527"/>
                <a:gd name="connsiteY2" fmla="*/ 170526 h 377260"/>
                <a:gd name="connsiteX3" fmla="*/ 9913 w 399527"/>
                <a:gd name="connsiteY3" fmla="*/ 146672 h 377260"/>
                <a:gd name="connsiteX4" fmla="*/ 1962 w 399527"/>
                <a:gd name="connsiteY4" fmla="*/ 122818 h 377260"/>
                <a:gd name="connsiteX5" fmla="*/ 41718 w 399527"/>
                <a:gd name="connsiteY5" fmla="*/ 67159 h 377260"/>
                <a:gd name="connsiteX6" fmla="*/ 105329 w 399527"/>
                <a:gd name="connsiteY6" fmla="*/ 51257 h 377260"/>
                <a:gd name="connsiteX7" fmla="*/ 97377 w 399527"/>
                <a:gd name="connsiteY7" fmla="*/ 19452 h 377260"/>
                <a:gd name="connsiteX8" fmla="*/ 121231 w 399527"/>
                <a:gd name="connsiteY8" fmla="*/ 3549 h 377260"/>
                <a:gd name="connsiteX9" fmla="*/ 137134 w 399527"/>
                <a:gd name="connsiteY9" fmla="*/ 35354 h 377260"/>
                <a:gd name="connsiteX10" fmla="*/ 192793 w 399527"/>
                <a:gd name="connsiteY10" fmla="*/ 91013 h 377260"/>
                <a:gd name="connsiteX11" fmla="*/ 288209 w 399527"/>
                <a:gd name="connsiteY11" fmla="*/ 67159 h 377260"/>
                <a:gd name="connsiteX12" fmla="*/ 296160 w 399527"/>
                <a:gd name="connsiteY12" fmla="*/ 43305 h 377260"/>
                <a:gd name="connsiteX13" fmla="*/ 343868 w 399527"/>
                <a:gd name="connsiteY13" fmla="*/ 59208 h 377260"/>
                <a:gd name="connsiteX14" fmla="*/ 327965 w 399527"/>
                <a:gd name="connsiteY14" fmla="*/ 83062 h 377260"/>
                <a:gd name="connsiteX15" fmla="*/ 272306 w 399527"/>
                <a:gd name="connsiteY15" fmla="*/ 98965 h 377260"/>
                <a:gd name="connsiteX16" fmla="*/ 375673 w 399527"/>
                <a:gd name="connsiteY16" fmla="*/ 114867 h 377260"/>
                <a:gd name="connsiteX17" fmla="*/ 399527 w 399527"/>
                <a:gd name="connsiteY17" fmla="*/ 122818 h 377260"/>
                <a:gd name="connsiteX18" fmla="*/ 351819 w 399527"/>
                <a:gd name="connsiteY18" fmla="*/ 162575 h 377260"/>
                <a:gd name="connsiteX19" fmla="*/ 320014 w 399527"/>
                <a:gd name="connsiteY19" fmla="*/ 170526 h 377260"/>
                <a:gd name="connsiteX20" fmla="*/ 359770 w 399527"/>
                <a:gd name="connsiteY20" fmla="*/ 194380 h 377260"/>
                <a:gd name="connsiteX21" fmla="*/ 391576 w 399527"/>
                <a:gd name="connsiteY21" fmla="*/ 202332 h 377260"/>
                <a:gd name="connsiteX22" fmla="*/ 399527 w 399527"/>
                <a:gd name="connsiteY22" fmla="*/ 226185 h 377260"/>
                <a:gd name="connsiteX23" fmla="*/ 391576 w 399527"/>
                <a:gd name="connsiteY23" fmla="*/ 257991 h 377260"/>
                <a:gd name="connsiteX24" fmla="*/ 359770 w 399527"/>
                <a:gd name="connsiteY24" fmla="*/ 273893 h 377260"/>
                <a:gd name="connsiteX25" fmla="*/ 335917 w 399527"/>
                <a:gd name="connsiteY25" fmla="*/ 289796 h 377260"/>
                <a:gd name="connsiteX26" fmla="*/ 304111 w 399527"/>
                <a:gd name="connsiteY26" fmla="*/ 281845 h 377260"/>
                <a:gd name="connsiteX27" fmla="*/ 280257 w 399527"/>
                <a:gd name="connsiteY27" fmla="*/ 234137 h 377260"/>
                <a:gd name="connsiteX28" fmla="*/ 256404 w 399527"/>
                <a:gd name="connsiteY28" fmla="*/ 218234 h 377260"/>
                <a:gd name="connsiteX29" fmla="*/ 232550 w 399527"/>
                <a:gd name="connsiteY29" fmla="*/ 265942 h 377260"/>
                <a:gd name="connsiteX30" fmla="*/ 216647 w 399527"/>
                <a:gd name="connsiteY30" fmla="*/ 234137 h 377260"/>
                <a:gd name="connsiteX31" fmla="*/ 192793 w 399527"/>
                <a:gd name="connsiteY31" fmla="*/ 250039 h 377260"/>
                <a:gd name="connsiteX32" fmla="*/ 184842 w 399527"/>
                <a:gd name="connsiteY32" fmla="*/ 273893 h 377260"/>
                <a:gd name="connsiteX33" fmla="*/ 176890 w 399527"/>
                <a:gd name="connsiteY33" fmla="*/ 361358 h 377260"/>
                <a:gd name="connsiteX34" fmla="*/ 153037 w 399527"/>
                <a:gd name="connsiteY34" fmla="*/ 369309 h 377260"/>
                <a:gd name="connsiteX35" fmla="*/ 105329 w 399527"/>
                <a:gd name="connsiteY35" fmla="*/ 337504 h 377260"/>
                <a:gd name="connsiteX36" fmla="*/ 97377 w 399527"/>
                <a:gd name="connsiteY36" fmla="*/ 361358 h 377260"/>
                <a:gd name="connsiteX37" fmla="*/ 49670 w 399527"/>
                <a:gd name="connsiteY37" fmla="*/ 377260 h 377260"/>
                <a:gd name="connsiteX38" fmla="*/ 1962 w 399527"/>
                <a:gd name="connsiteY38" fmla="*/ 337504 h 377260"/>
                <a:gd name="connsiteX39" fmla="*/ 25816 w 399527"/>
                <a:gd name="connsiteY39" fmla="*/ 242088 h 377260"/>
                <a:gd name="connsiteX40" fmla="*/ 49670 w 399527"/>
                <a:gd name="connsiteY40" fmla="*/ 257991 h 3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9527" h="377260">
                  <a:moveTo>
                    <a:pt x="49670" y="257991"/>
                  </a:moveTo>
                  <a:cubicBezTo>
                    <a:pt x="50995" y="250040"/>
                    <a:pt x="39518" y="215466"/>
                    <a:pt x="33767" y="194380"/>
                  </a:cubicBezTo>
                  <a:cubicBezTo>
                    <a:pt x="31562" y="186294"/>
                    <a:pt x="29564" y="178023"/>
                    <a:pt x="25816" y="170526"/>
                  </a:cubicBezTo>
                  <a:cubicBezTo>
                    <a:pt x="21542" y="161979"/>
                    <a:pt x="15214" y="154623"/>
                    <a:pt x="9913" y="146672"/>
                  </a:cubicBezTo>
                  <a:cubicBezTo>
                    <a:pt x="7263" y="138721"/>
                    <a:pt x="1036" y="131148"/>
                    <a:pt x="1962" y="122818"/>
                  </a:cubicBezTo>
                  <a:cubicBezTo>
                    <a:pt x="7207" y="75610"/>
                    <a:pt x="8616" y="76187"/>
                    <a:pt x="41718" y="67159"/>
                  </a:cubicBezTo>
                  <a:cubicBezTo>
                    <a:pt x="62804" y="61408"/>
                    <a:pt x="84125" y="56558"/>
                    <a:pt x="105329" y="51257"/>
                  </a:cubicBezTo>
                  <a:cubicBezTo>
                    <a:pt x="102678" y="40655"/>
                    <a:pt x="93921" y="29819"/>
                    <a:pt x="97377" y="19452"/>
                  </a:cubicBezTo>
                  <a:cubicBezTo>
                    <a:pt x="100399" y="10386"/>
                    <a:pt x="112358" y="0"/>
                    <a:pt x="121231" y="3549"/>
                  </a:cubicBezTo>
                  <a:cubicBezTo>
                    <a:pt x="132236" y="7951"/>
                    <a:pt x="131036" y="25190"/>
                    <a:pt x="137134" y="35354"/>
                  </a:cubicBezTo>
                  <a:cubicBezTo>
                    <a:pt x="169032" y="88517"/>
                    <a:pt x="152805" y="77684"/>
                    <a:pt x="192793" y="91013"/>
                  </a:cubicBezTo>
                  <a:cubicBezTo>
                    <a:pt x="217480" y="88270"/>
                    <a:pt x="266831" y="93882"/>
                    <a:pt x="288209" y="67159"/>
                  </a:cubicBezTo>
                  <a:cubicBezTo>
                    <a:pt x="293445" y="60614"/>
                    <a:pt x="293510" y="51256"/>
                    <a:pt x="296160" y="43305"/>
                  </a:cubicBezTo>
                  <a:cubicBezTo>
                    <a:pt x="312063" y="48606"/>
                    <a:pt x="353167" y="45260"/>
                    <a:pt x="343868" y="59208"/>
                  </a:cubicBezTo>
                  <a:cubicBezTo>
                    <a:pt x="338567" y="67159"/>
                    <a:pt x="335427" y="77092"/>
                    <a:pt x="327965" y="83062"/>
                  </a:cubicBezTo>
                  <a:cubicBezTo>
                    <a:pt x="322782" y="87208"/>
                    <a:pt x="274381" y="98446"/>
                    <a:pt x="272306" y="98965"/>
                  </a:cubicBezTo>
                  <a:cubicBezTo>
                    <a:pt x="329723" y="118103"/>
                    <a:pt x="261464" y="97297"/>
                    <a:pt x="375673" y="114867"/>
                  </a:cubicBezTo>
                  <a:cubicBezTo>
                    <a:pt x="383957" y="116141"/>
                    <a:pt x="391576" y="120168"/>
                    <a:pt x="399527" y="122818"/>
                  </a:cubicBezTo>
                  <a:cubicBezTo>
                    <a:pt x="385199" y="137146"/>
                    <a:pt x="371191" y="154273"/>
                    <a:pt x="351819" y="162575"/>
                  </a:cubicBezTo>
                  <a:cubicBezTo>
                    <a:pt x="341775" y="166880"/>
                    <a:pt x="330616" y="167876"/>
                    <a:pt x="320014" y="170526"/>
                  </a:cubicBezTo>
                  <a:cubicBezTo>
                    <a:pt x="333266" y="178477"/>
                    <a:pt x="345648" y="188103"/>
                    <a:pt x="359770" y="194380"/>
                  </a:cubicBezTo>
                  <a:cubicBezTo>
                    <a:pt x="369756" y="198818"/>
                    <a:pt x="383042" y="195505"/>
                    <a:pt x="391576" y="202332"/>
                  </a:cubicBezTo>
                  <a:cubicBezTo>
                    <a:pt x="398121" y="207568"/>
                    <a:pt x="396877" y="218234"/>
                    <a:pt x="399527" y="226185"/>
                  </a:cubicBezTo>
                  <a:cubicBezTo>
                    <a:pt x="396877" y="236787"/>
                    <a:pt x="398572" y="249596"/>
                    <a:pt x="391576" y="257991"/>
                  </a:cubicBezTo>
                  <a:cubicBezTo>
                    <a:pt x="383988" y="267097"/>
                    <a:pt x="370062" y="268012"/>
                    <a:pt x="359770" y="273893"/>
                  </a:cubicBezTo>
                  <a:cubicBezTo>
                    <a:pt x="351473" y="278634"/>
                    <a:pt x="343868" y="284495"/>
                    <a:pt x="335917" y="289796"/>
                  </a:cubicBezTo>
                  <a:cubicBezTo>
                    <a:pt x="325315" y="287146"/>
                    <a:pt x="313204" y="287907"/>
                    <a:pt x="304111" y="281845"/>
                  </a:cubicBezTo>
                  <a:cubicBezTo>
                    <a:pt x="275391" y="262698"/>
                    <a:pt x="298396" y="256811"/>
                    <a:pt x="280257" y="234137"/>
                  </a:cubicBezTo>
                  <a:cubicBezTo>
                    <a:pt x="274287" y="226675"/>
                    <a:pt x="264355" y="223535"/>
                    <a:pt x="256404" y="218234"/>
                  </a:cubicBezTo>
                  <a:cubicBezTo>
                    <a:pt x="255137" y="222036"/>
                    <a:pt x="242034" y="268313"/>
                    <a:pt x="232550" y="265942"/>
                  </a:cubicBezTo>
                  <a:cubicBezTo>
                    <a:pt x="221051" y="263067"/>
                    <a:pt x="221948" y="244739"/>
                    <a:pt x="216647" y="234137"/>
                  </a:cubicBezTo>
                  <a:cubicBezTo>
                    <a:pt x="208696" y="239438"/>
                    <a:pt x="198763" y="242577"/>
                    <a:pt x="192793" y="250039"/>
                  </a:cubicBezTo>
                  <a:cubicBezTo>
                    <a:pt x="187557" y="256584"/>
                    <a:pt x="186027" y="265596"/>
                    <a:pt x="184842" y="273893"/>
                  </a:cubicBezTo>
                  <a:cubicBezTo>
                    <a:pt x="180702" y="302874"/>
                    <a:pt x="186148" y="333585"/>
                    <a:pt x="176890" y="361358"/>
                  </a:cubicBezTo>
                  <a:cubicBezTo>
                    <a:pt x="174240" y="369309"/>
                    <a:pt x="160988" y="366659"/>
                    <a:pt x="153037" y="369309"/>
                  </a:cubicBezTo>
                  <a:cubicBezTo>
                    <a:pt x="133386" y="310356"/>
                    <a:pt x="152127" y="314104"/>
                    <a:pt x="105329" y="337504"/>
                  </a:cubicBezTo>
                  <a:cubicBezTo>
                    <a:pt x="102678" y="345455"/>
                    <a:pt x="104197" y="356486"/>
                    <a:pt x="97377" y="361358"/>
                  </a:cubicBezTo>
                  <a:cubicBezTo>
                    <a:pt x="83737" y="371101"/>
                    <a:pt x="49670" y="377260"/>
                    <a:pt x="49670" y="377260"/>
                  </a:cubicBezTo>
                  <a:cubicBezTo>
                    <a:pt x="40472" y="371129"/>
                    <a:pt x="4317" y="349279"/>
                    <a:pt x="1962" y="337504"/>
                  </a:cubicBezTo>
                  <a:cubicBezTo>
                    <a:pt x="0" y="327692"/>
                    <a:pt x="12040" y="253568"/>
                    <a:pt x="25816" y="242088"/>
                  </a:cubicBezTo>
                  <a:cubicBezTo>
                    <a:pt x="33960" y="235301"/>
                    <a:pt x="48345" y="265942"/>
                    <a:pt x="49670" y="257991"/>
                  </a:cubicBez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108" name="รูปแบบอิสระ 107"/>
            <p:cNvSpPr/>
            <p:nvPr/>
          </p:nvSpPr>
          <p:spPr>
            <a:xfrm rot="17869557">
              <a:off x="6132239" y="2862376"/>
              <a:ext cx="399746" cy="376573"/>
            </a:xfrm>
            <a:custGeom>
              <a:avLst/>
              <a:gdLst>
                <a:gd name="connsiteX0" fmla="*/ 49670 w 399527"/>
                <a:gd name="connsiteY0" fmla="*/ 257991 h 377260"/>
                <a:gd name="connsiteX1" fmla="*/ 33767 w 399527"/>
                <a:gd name="connsiteY1" fmla="*/ 194380 h 377260"/>
                <a:gd name="connsiteX2" fmla="*/ 25816 w 399527"/>
                <a:gd name="connsiteY2" fmla="*/ 170526 h 377260"/>
                <a:gd name="connsiteX3" fmla="*/ 9913 w 399527"/>
                <a:gd name="connsiteY3" fmla="*/ 146672 h 377260"/>
                <a:gd name="connsiteX4" fmla="*/ 1962 w 399527"/>
                <a:gd name="connsiteY4" fmla="*/ 122818 h 377260"/>
                <a:gd name="connsiteX5" fmla="*/ 41718 w 399527"/>
                <a:gd name="connsiteY5" fmla="*/ 67159 h 377260"/>
                <a:gd name="connsiteX6" fmla="*/ 105329 w 399527"/>
                <a:gd name="connsiteY6" fmla="*/ 51257 h 377260"/>
                <a:gd name="connsiteX7" fmla="*/ 97377 w 399527"/>
                <a:gd name="connsiteY7" fmla="*/ 19452 h 377260"/>
                <a:gd name="connsiteX8" fmla="*/ 121231 w 399527"/>
                <a:gd name="connsiteY8" fmla="*/ 3549 h 377260"/>
                <a:gd name="connsiteX9" fmla="*/ 137134 w 399527"/>
                <a:gd name="connsiteY9" fmla="*/ 35354 h 377260"/>
                <a:gd name="connsiteX10" fmla="*/ 192793 w 399527"/>
                <a:gd name="connsiteY10" fmla="*/ 91013 h 377260"/>
                <a:gd name="connsiteX11" fmla="*/ 288209 w 399527"/>
                <a:gd name="connsiteY11" fmla="*/ 67159 h 377260"/>
                <a:gd name="connsiteX12" fmla="*/ 296160 w 399527"/>
                <a:gd name="connsiteY12" fmla="*/ 43305 h 377260"/>
                <a:gd name="connsiteX13" fmla="*/ 343868 w 399527"/>
                <a:gd name="connsiteY13" fmla="*/ 59208 h 377260"/>
                <a:gd name="connsiteX14" fmla="*/ 327965 w 399527"/>
                <a:gd name="connsiteY14" fmla="*/ 83062 h 377260"/>
                <a:gd name="connsiteX15" fmla="*/ 272306 w 399527"/>
                <a:gd name="connsiteY15" fmla="*/ 98965 h 377260"/>
                <a:gd name="connsiteX16" fmla="*/ 375673 w 399527"/>
                <a:gd name="connsiteY16" fmla="*/ 114867 h 377260"/>
                <a:gd name="connsiteX17" fmla="*/ 399527 w 399527"/>
                <a:gd name="connsiteY17" fmla="*/ 122818 h 377260"/>
                <a:gd name="connsiteX18" fmla="*/ 351819 w 399527"/>
                <a:gd name="connsiteY18" fmla="*/ 162575 h 377260"/>
                <a:gd name="connsiteX19" fmla="*/ 320014 w 399527"/>
                <a:gd name="connsiteY19" fmla="*/ 170526 h 377260"/>
                <a:gd name="connsiteX20" fmla="*/ 359770 w 399527"/>
                <a:gd name="connsiteY20" fmla="*/ 194380 h 377260"/>
                <a:gd name="connsiteX21" fmla="*/ 391576 w 399527"/>
                <a:gd name="connsiteY21" fmla="*/ 202332 h 377260"/>
                <a:gd name="connsiteX22" fmla="*/ 399527 w 399527"/>
                <a:gd name="connsiteY22" fmla="*/ 226185 h 377260"/>
                <a:gd name="connsiteX23" fmla="*/ 391576 w 399527"/>
                <a:gd name="connsiteY23" fmla="*/ 257991 h 377260"/>
                <a:gd name="connsiteX24" fmla="*/ 359770 w 399527"/>
                <a:gd name="connsiteY24" fmla="*/ 273893 h 377260"/>
                <a:gd name="connsiteX25" fmla="*/ 335917 w 399527"/>
                <a:gd name="connsiteY25" fmla="*/ 289796 h 377260"/>
                <a:gd name="connsiteX26" fmla="*/ 304111 w 399527"/>
                <a:gd name="connsiteY26" fmla="*/ 281845 h 377260"/>
                <a:gd name="connsiteX27" fmla="*/ 280257 w 399527"/>
                <a:gd name="connsiteY27" fmla="*/ 234137 h 377260"/>
                <a:gd name="connsiteX28" fmla="*/ 256404 w 399527"/>
                <a:gd name="connsiteY28" fmla="*/ 218234 h 377260"/>
                <a:gd name="connsiteX29" fmla="*/ 232550 w 399527"/>
                <a:gd name="connsiteY29" fmla="*/ 265942 h 377260"/>
                <a:gd name="connsiteX30" fmla="*/ 216647 w 399527"/>
                <a:gd name="connsiteY30" fmla="*/ 234137 h 377260"/>
                <a:gd name="connsiteX31" fmla="*/ 192793 w 399527"/>
                <a:gd name="connsiteY31" fmla="*/ 250039 h 377260"/>
                <a:gd name="connsiteX32" fmla="*/ 184842 w 399527"/>
                <a:gd name="connsiteY32" fmla="*/ 273893 h 377260"/>
                <a:gd name="connsiteX33" fmla="*/ 176890 w 399527"/>
                <a:gd name="connsiteY33" fmla="*/ 361358 h 377260"/>
                <a:gd name="connsiteX34" fmla="*/ 153037 w 399527"/>
                <a:gd name="connsiteY34" fmla="*/ 369309 h 377260"/>
                <a:gd name="connsiteX35" fmla="*/ 105329 w 399527"/>
                <a:gd name="connsiteY35" fmla="*/ 337504 h 377260"/>
                <a:gd name="connsiteX36" fmla="*/ 97377 w 399527"/>
                <a:gd name="connsiteY36" fmla="*/ 361358 h 377260"/>
                <a:gd name="connsiteX37" fmla="*/ 49670 w 399527"/>
                <a:gd name="connsiteY37" fmla="*/ 377260 h 377260"/>
                <a:gd name="connsiteX38" fmla="*/ 1962 w 399527"/>
                <a:gd name="connsiteY38" fmla="*/ 337504 h 377260"/>
                <a:gd name="connsiteX39" fmla="*/ 25816 w 399527"/>
                <a:gd name="connsiteY39" fmla="*/ 242088 h 377260"/>
                <a:gd name="connsiteX40" fmla="*/ 49670 w 399527"/>
                <a:gd name="connsiteY40" fmla="*/ 257991 h 3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9527" h="377260">
                  <a:moveTo>
                    <a:pt x="49670" y="257991"/>
                  </a:moveTo>
                  <a:cubicBezTo>
                    <a:pt x="50995" y="250040"/>
                    <a:pt x="39518" y="215466"/>
                    <a:pt x="33767" y="194380"/>
                  </a:cubicBezTo>
                  <a:cubicBezTo>
                    <a:pt x="31562" y="186294"/>
                    <a:pt x="29564" y="178023"/>
                    <a:pt x="25816" y="170526"/>
                  </a:cubicBezTo>
                  <a:cubicBezTo>
                    <a:pt x="21542" y="161979"/>
                    <a:pt x="15214" y="154623"/>
                    <a:pt x="9913" y="146672"/>
                  </a:cubicBezTo>
                  <a:cubicBezTo>
                    <a:pt x="7263" y="138721"/>
                    <a:pt x="1036" y="131148"/>
                    <a:pt x="1962" y="122818"/>
                  </a:cubicBezTo>
                  <a:cubicBezTo>
                    <a:pt x="7207" y="75610"/>
                    <a:pt x="8616" y="76187"/>
                    <a:pt x="41718" y="67159"/>
                  </a:cubicBezTo>
                  <a:cubicBezTo>
                    <a:pt x="62804" y="61408"/>
                    <a:pt x="84125" y="56558"/>
                    <a:pt x="105329" y="51257"/>
                  </a:cubicBezTo>
                  <a:cubicBezTo>
                    <a:pt x="102678" y="40655"/>
                    <a:pt x="93921" y="29819"/>
                    <a:pt x="97377" y="19452"/>
                  </a:cubicBezTo>
                  <a:cubicBezTo>
                    <a:pt x="100399" y="10386"/>
                    <a:pt x="112358" y="0"/>
                    <a:pt x="121231" y="3549"/>
                  </a:cubicBezTo>
                  <a:cubicBezTo>
                    <a:pt x="132236" y="7951"/>
                    <a:pt x="131036" y="25190"/>
                    <a:pt x="137134" y="35354"/>
                  </a:cubicBezTo>
                  <a:cubicBezTo>
                    <a:pt x="169032" y="88517"/>
                    <a:pt x="152805" y="77684"/>
                    <a:pt x="192793" y="91013"/>
                  </a:cubicBezTo>
                  <a:cubicBezTo>
                    <a:pt x="217480" y="88270"/>
                    <a:pt x="266831" y="93882"/>
                    <a:pt x="288209" y="67159"/>
                  </a:cubicBezTo>
                  <a:cubicBezTo>
                    <a:pt x="293445" y="60614"/>
                    <a:pt x="293510" y="51256"/>
                    <a:pt x="296160" y="43305"/>
                  </a:cubicBezTo>
                  <a:cubicBezTo>
                    <a:pt x="312063" y="48606"/>
                    <a:pt x="353167" y="45260"/>
                    <a:pt x="343868" y="59208"/>
                  </a:cubicBezTo>
                  <a:cubicBezTo>
                    <a:pt x="338567" y="67159"/>
                    <a:pt x="335427" y="77092"/>
                    <a:pt x="327965" y="83062"/>
                  </a:cubicBezTo>
                  <a:cubicBezTo>
                    <a:pt x="322782" y="87208"/>
                    <a:pt x="274381" y="98446"/>
                    <a:pt x="272306" y="98965"/>
                  </a:cubicBezTo>
                  <a:cubicBezTo>
                    <a:pt x="329723" y="118103"/>
                    <a:pt x="261464" y="97297"/>
                    <a:pt x="375673" y="114867"/>
                  </a:cubicBezTo>
                  <a:cubicBezTo>
                    <a:pt x="383957" y="116141"/>
                    <a:pt x="391576" y="120168"/>
                    <a:pt x="399527" y="122818"/>
                  </a:cubicBezTo>
                  <a:cubicBezTo>
                    <a:pt x="385199" y="137146"/>
                    <a:pt x="371191" y="154273"/>
                    <a:pt x="351819" y="162575"/>
                  </a:cubicBezTo>
                  <a:cubicBezTo>
                    <a:pt x="341775" y="166880"/>
                    <a:pt x="330616" y="167876"/>
                    <a:pt x="320014" y="170526"/>
                  </a:cubicBezTo>
                  <a:cubicBezTo>
                    <a:pt x="333266" y="178477"/>
                    <a:pt x="345648" y="188103"/>
                    <a:pt x="359770" y="194380"/>
                  </a:cubicBezTo>
                  <a:cubicBezTo>
                    <a:pt x="369756" y="198818"/>
                    <a:pt x="383042" y="195505"/>
                    <a:pt x="391576" y="202332"/>
                  </a:cubicBezTo>
                  <a:cubicBezTo>
                    <a:pt x="398121" y="207568"/>
                    <a:pt x="396877" y="218234"/>
                    <a:pt x="399527" y="226185"/>
                  </a:cubicBezTo>
                  <a:cubicBezTo>
                    <a:pt x="396877" y="236787"/>
                    <a:pt x="398572" y="249596"/>
                    <a:pt x="391576" y="257991"/>
                  </a:cubicBezTo>
                  <a:cubicBezTo>
                    <a:pt x="383988" y="267097"/>
                    <a:pt x="370062" y="268012"/>
                    <a:pt x="359770" y="273893"/>
                  </a:cubicBezTo>
                  <a:cubicBezTo>
                    <a:pt x="351473" y="278634"/>
                    <a:pt x="343868" y="284495"/>
                    <a:pt x="335917" y="289796"/>
                  </a:cubicBezTo>
                  <a:cubicBezTo>
                    <a:pt x="325315" y="287146"/>
                    <a:pt x="313204" y="287907"/>
                    <a:pt x="304111" y="281845"/>
                  </a:cubicBezTo>
                  <a:cubicBezTo>
                    <a:pt x="275391" y="262698"/>
                    <a:pt x="298396" y="256811"/>
                    <a:pt x="280257" y="234137"/>
                  </a:cubicBezTo>
                  <a:cubicBezTo>
                    <a:pt x="274287" y="226675"/>
                    <a:pt x="264355" y="223535"/>
                    <a:pt x="256404" y="218234"/>
                  </a:cubicBezTo>
                  <a:cubicBezTo>
                    <a:pt x="255137" y="222036"/>
                    <a:pt x="242034" y="268313"/>
                    <a:pt x="232550" y="265942"/>
                  </a:cubicBezTo>
                  <a:cubicBezTo>
                    <a:pt x="221051" y="263067"/>
                    <a:pt x="221948" y="244739"/>
                    <a:pt x="216647" y="234137"/>
                  </a:cubicBezTo>
                  <a:cubicBezTo>
                    <a:pt x="208696" y="239438"/>
                    <a:pt x="198763" y="242577"/>
                    <a:pt x="192793" y="250039"/>
                  </a:cubicBezTo>
                  <a:cubicBezTo>
                    <a:pt x="187557" y="256584"/>
                    <a:pt x="186027" y="265596"/>
                    <a:pt x="184842" y="273893"/>
                  </a:cubicBezTo>
                  <a:cubicBezTo>
                    <a:pt x="180702" y="302874"/>
                    <a:pt x="186148" y="333585"/>
                    <a:pt x="176890" y="361358"/>
                  </a:cubicBezTo>
                  <a:cubicBezTo>
                    <a:pt x="174240" y="369309"/>
                    <a:pt x="160988" y="366659"/>
                    <a:pt x="153037" y="369309"/>
                  </a:cubicBezTo>
                  <a:cubicBezTo>
                    <a:pt x="133386" y="310356"/>
                    <a:pt x="152127" y="314104"/>
                    <a:pt x="105329" y="337504"/>
                  </a:cubicBezTo>
                  <a:cubicBezTo>
                    <a:pt x="102678" y="345455"/>
                    <a:pt x="104197" y="356486"/>
                    <a:pt x="97377" y="361358"/>
                  </a:cubicBezTo>
                  <a:cubicBezTo>
                    <a:pt x="83737" y="371101"/>
                    <a:pt x="49670" y="377260"/>
                    <a:pt x="49670" y="377260"/>
                  </a:cubicBezTo>
                  <a:cubicBezTo>
                    <a:pt x="40472" y="371129"/>
                    <a:pt x="4317" y="349279"/>
                    <a:pt x="1962" y="337504"/>
                  </a:cubicBezTo>
                  <a:cubicBezTo>
                    <a:pt x="0" y="327692"/>
                    <a:pt x="12040" y="253568"/>
                    <a:pt x="25816" y="242088"/>
                  </a:cubicBezTo>
                  <a:cubicBezTo>
                    <a:pt x="33960" y="235301"/>
                    <a:pt x="48345" y="265942"/>
                    <a:pt x="49670" y="257991"/>
                  </a:cubicBez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109" name="รูปแบบอิสระ 108"/>
            <p:cNvSpPr/>
            <p:nvPr/>
          </p:nvSpPr>
          <p:spPr>
            <a:xfrm>
              <a:off x="6258227" y="2631882"/>
              <a:ext cx="278061" cy="309327"/>
            </a:xfrm>
            <a:custGeom>
              <a:avLst/>
              <a:gdLst>
                <a:gd name="connsiteX0" fmla="*/ 0 w 279166"/>
                <a:gd name="connsiteY0" fmla="*/ 310101 h 310101"/>
                <a:gd name="connsiteX1" fmla="*/ 23853 w 279166"/>
                <a:gd name="connsiteY1" fmla="*/ 302149 h 310101"/>
                <a:gd name="connsiteX2" fmla="*/ 47707 w 279166"/>
                <a:gd name="connsiteY2" fmla="*/ 246490 h 310101"/>
                <a:gd name="connsiteX3" fmla="*/ 71561 w 279166"/>
                <a:gd name="connsiteY3" fmla="*/ 222636 h 310101"/>
                <a:gd name="connsiteX4" fmla="*/ 103366 w 279166"/>
                <a:gd name="connsiteY4" fmla="*/ 206734 h 310101"/>
                <a:gd name="connsiteX5" fmla="*/ 151074 w 279166"/>
                <a:gd name="connsiteY5" fmla="*/ 174928 h 310101"/>
                <a:gd name="connsiteX6" fmla="*/ 166977 w 279166"/>
                <a:gd name="connsiteY6" fmla="*/ 151075 h 310101"/>
                <a:gd name="connsiteX7" fmla="*/ 230587 w 279166"/>
                <a:gd name="connsiteY7" fmla="*/ 119269 h 310101"/>
                <a:gd name="connsiteX8" fmla="*/ 262393 w 279166"/>
                <a:gd name="connsiteY8" fmla="*/ 71561 h 310101"/>
                <a:gd name="connsiteX9" fmla="*/ 278295 w 279166"/>
                <a:gd name="connsiteY9" fmla="*/ 15902 h 310101"/>
                <a:gd name="connsiteX10" fmla="*/ 278295 w 279166"/>
                <a:gd name="connsiteY10" fmla="*/ 0 h 3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166" h="310101">
                  <a:moveTo>
                    <a:pt x="0" y="310101"/>
                  </a:moveTo>
                  <a:cubicBezTo>
                    <a:pt x="7951" y="307450"/>
                    <a:pt x="17927" y="308075"/>
                    <a:pt x="23853" y="302149"/>
                  </a:cubicBezTo>
                  <a:cubicBezTo>
                    <a:pt x="53844" y="272157"/>
                    <a:pt x="28697" y="275006"/>
                    <a:pt x="47707" y="246490"/>
                  </a:cubicBezTo>
                  <a:cubicBezTo>
                    <a:pt x="53944" y="237134"/>
                    <a:pt x="62411" y="229172"/>
                    <a:pt x="71561" y="222636"/>
                  </a:cubicBezTo>
                  <a:cubicBezTo>
                    <a:pt x="81206" y="215747"/>
                    <a:pt x="93202" y="212832"/>
                    <a:pt x="103366" y="206734"/>
                  </a:cubicBezTo>
                  <a:cubicBezTo>
                    <a:pt x="119755" y="196901"/>
                    <a:pt x="151074" y="174928"/>
                    <a:pt x="151074" y="174928"/>
                  </a:cubicBezTo>
                  <a:cubicBezTo>
                    <a:pt x="156375" y="166977"/>
                    <a:pt x="159148" y="156555"/>
                    <a:pt x="166977" y="151075"/>
                  </a:cubicBezTo>
                  <a:cubicBezTo>
                    <a:pt x="186398" y="137480"/>
                    <a:pt x="230587" y="119269"/>
                    <a:pt x="230587" y="119269"/>
                  </a:cubicBezTo>
                  <a:cubicBezTo>
                    <a:pt x="241189" y="103366"/>
                    <a:pt x="256349" y="89693"/>
                    <a:pt x="262393" y="71561"/>
                  </a:cubicBezTo>
                  <a:cubicBezTo>
                    <a:pt x="268696" y="52652"/>
                    <a:pt x="274967" y="35873"/>
                    <a:pt x="278295" y="15902"/>
                  </a:cubicBezTo>
                  <a:cubicBezTo>
                    <a:pt x="279166" y="10673"/>
                    <a:pt x="278295" y="5301"/>
                    <a:pt x="278295" y="0"/>
                  </a:cubicBezTo>
                </a:path>
              </a:pathLst>
            </a:cu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  <p:sp>
          <p:nvSpPr>
            <p:cNvPr id="110" name="รูปแบบอิสระ 109"/>
            <p:cNvSpPr/>
            <p:nvPr/>
          </p:nvSpPr>
          <p:spPr>
            <a:xfrm>
              <a:off x="6072324" y="2714369"/>
              <a:ext cx="255815" cy="204632"/>
            </a:xfrm>
            <a:custGeom>
              <a:avLst/>
              <a:gdLst>
                <a:gd name="connsiteX0" fmla="*/ 68911 w 255539"/>
                <a:gd name="connsiteY0" fmla="*/ 182880 h 204827"/>
                <a:gd name="connsiteX1" fmla="*/ 53008 w 255539"/>
                <a:gd name="connsiteY1" fmla="*/ 159026 h 204827"/>
                <a:gd name="connsiteX2" fmla="*/ 45057 w 255539"/>
                <a:gd name="connsiteY2" fmla="*/ 127221 h 204827"/>
                <a:gd name="connsiteX3" fmla="*/ 37105 w 255539"/>
                <a:gd name="connsiteY3" fmla="*/ 103367 h 204827"/>
                <a:gd name="connsiteX4" fmla="*/ 21203 w 255539"/>
                <a:gd name="connsiteY4" fmla="*/ 39757 h 204827"/>
                <a:gd name="connsiteX5" fmla="*/ 53008 w 255539"/>
                <a:gd name="connsiteY5" fmla="*/ 47708 h 204827"/>
                <a:gd name="connsiteX6" fmla="*/ 76862 w 255539"/>
                <a:gd name="connsiteY6" fmla="*/ 71562 h 204827"/>
                <a:gd name="connsiteX7" fmla="*/ 84813 w 255539"/>
                <a:gd name="connsiteY7" fmla="*/ 47708 h 204827"/>
                <a:gd name="connsiteX8" fmla="*/ 92765 w 255539"/>
                <a:gd name="connsiteY8" fmla="*/ 0 h 204827"/>
                <a:gd name="connsiteX9" fmla="*/ 108667 w 255539"/>
                <a:gd name="connsiteY9" fmla="*/ 23854 h 204827"/>
                <a:gd name="connsiteX10" fmla="*/ 116619 w 255539"/>
                <a:gd name="connsiteY10" fmla="*/ 47708 h 204827"/>
                <a:gd name="connsiteX11" fmla="*/ 140472 w 255539"/>
                <a:gd name="connsiteY11" fmla="*/ 39757 h 204827"/>
                <a:gd name="connsiteX12" fmla="*/ 180229 w 255539"/>
                <a:gd name="connsiteY12" fmla="*/ 47708 h 204827"/>
                <a:gd name="connsiteX13" fmla="*/ 164326 w 255539"/>
                <a:gd name="connsiteY13" fmla="*/ 95416 h 204827"/>
                <a:gd name="connsiteX14" fmla="*/ 196132 w 255539"/>
                <a:gd name="connsiteY14" fmla="*/ 103367 h 204827"/>
                <a:gd name="connsiteX15" fmla="*/ 251791 w 255539"/>
                <a:gd name="connsiteY15" fmla="*/ 111319 h 204827"/>
                <a:gd name="connsiteX16" fmla="*/ 204083 w 255539"/>
                <a:gd name="connsiteY16" fmla="*/ 143124 h 204827"/>
                <a:gd name="connsiteX17" fmla="*/ 235888 w 255539"/>
                <a:gd name="connsiteY17" fmla="*/ 151075 h 204827"/>
                <a:gd name="connsiteX18" fmla="*/ 227937 w 255539"/>
                <a:gd name="connsiteY18" fmla="*/ 174929 h 204827"/>
                <a:gd name="connsiteX19" fmla="*/ 164326 w 255539"/>
                <a:gd name="connsiteY19" fmla="*/ 166978 h 204827"/>
                <a:gd name="connsiteX20" fmla="*/ 132521 w 255539"/>
                <a:gd name="connsiteY20" fmla="*/ 198783 h 204827"/>
                <a:gd name="connsiteX21" fmla="*/ 100716 w 255539"/>
                <a:gd name="connsiteY21" fmla="*/ 151075 h 204827"/>
                <a:gd name="connsiteX22" fmla="*/ 76862 w 255539"/>
                <a:gd name="connsiteY22" fmla="*/ 198783 h 204827"/>
                <a:gd name="connsiteX23" fmla="*/ 68911 w 255539"/>
                <a:gd name="connsiteY23" fmla="*/ 182880 h 20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5539" h="204827">
                  <a:moveTo>
                    <a:pt x="68911" y="182880"/>
                  </a:moveTo>
                  <a:cubicBezTo>
                    <a:pt x="64935" y="176254"/>
                    <a:pt x="56772" y="167810"/>
                    <a:pt x="53008" y="159026"/>
                  </a:cubicBezTo>
                  <a:cubicBezTo>
                    <a:pt x="48703" y="148982"/>
                    <a:pt x="48059" y="137728"/>
                    <a:pt x="45057" y="127221"/>
                  </a:cubicBezTo>
                  <a:cubicBezTo>
                    <a:pt x="42754" y="119162"/>
                    <a:pt x="39310" y="111453"/>
                    <a:pt x="37105" y="103367"/>
                  </a:cubicBezTo>
                  <a:cubicBezTo>
                    <a:pt x="31354" y="82281"/>
                    <a:pt x="0" y="34456"/>
                    <a:pt x="21203" y="39757"/>
                  </a:cubicBezTo>
                  <a:lnTo>
                    <a:pt x="53008" y="47708"/>
                  </a:lnTo>
                  <a:cubicBezTo>
                    <a:pt x="60959" y="55659"/>
                    <a:pt x="65617" y="71562"/>
                    <a:pt x="76862" y="71562"/>
                  </a:cubicBezTo>
                  <a:cubicBezTo>
                    <a:pt x="85243" y="71562"/>
                    <a:pt x="82995" y="55890"/>
                    <a:pt x="84813" y="47708"/>
                  </a:cubicBezTo>
                  <a:cubicBezTo>
                    <a:pt x="88310" y="31970"/>
                    <a:pt x="90114" y="15903"/>
                    <a:pt x="92765" y="0"/>
                  </a:cubicBezTo>
                  <a:cubicBezTo>
                    <a:pt x="98066" y="7951"/>
                    <a:pt x="104393" y="15307"/>
                    <a:pt x="108667" y="23854"/>
                  </a:cubicBezTo>
                  <a:cubicBezTo>
                    <a:pt x="112415" y="31351"/>
                    <a:pt x="109122" y="43960"/>
                    <a:pt x="116619" y="47708"/>
                  </a:cubicBezTo>
                  <a:cubicBezTo>
                    <a:pt x="124115" y="51456"/>
                    <a:pt x="132521" y="42407"/>
                    <a:pt x="140472" y="39757"/>
                  </a:cubicBezTo>
                  <a:cubicBezTo>
                    <a:pt x="153724" y="42407"/>
                    <a:pt x="174905" y="35286"/>
                    <a:pt x="180229" y="47708"/>
                  </a:cubicBezTo>
                  <a:cubicBezTo>
                    <a:pt x="186832" y="63116"/>
                    <a:pt x="164326" y="95416"/>
                    <a:pt x="164326" y="95416"/>
                  </a:cubicBezTo>
                  <a:cubicBezTo>
                    <a:pt x="174928" y="98066"/>
                    <a:pt x="185380" y="101412"/>
                    <a:pt x="196132" y="103367"/>
                  </a:cubicBezTo>
                  <a:cubicBezTo>
                    <a:pt x="214571" y="106720"/>
                    <a:pt x="248116" y="92942"/>
                    <a:pt x="251791" y="111319"/>
                  </a:cubicBezTo>
                  <a:cubicBezTo>
                    <a:pt x="255539" y="130060"/>
                    <a:pt x="204083" y="143124"/>
                    <a:pt x="204083" y="143124"/>
                  </a:cubicBezTo>
                  <a:cubicBezTo>
                    <a:pt x="214685" y="145774"/>
                    <a:pt x="229331" y="142333"/>
                    <a:pt x="235888" y="151075"/>
                  </a:cubicBezTo>
                  <a:cubicBezTo>
                    <a:pt x="240917" y="157780"/>
                    <a:pt x="236119" y="173111"/>
                    <a:pt x="227937" y="174929"/>
                  </a:cubicBezTo>
                  <a:cubicBezTo>
                    <a:pt x="207077" y="179565"/>
                    <a:pt x="185530" y="169628"/>
                    <a:pt x="164326" y="166978"/>
                  </a:cubicBezTo>
                  <a:cubicBezTo>
                    <a:pt x="122648" y="83619"/>
                    <a:pt x="180805" y="182689"/>
                    <a:pt x="132521" y="198783"/>
                  </a:cubicBezTo>
                  <a:cubicBezTo>
                    <a:pt x="114389" y="204827"/>
                    <a:pt x="100716" y="151075"/>
                    <a:pt x="100716" y="151075"/>
                  </a:cubicBezTo>
                  <a:cubicBezTo>
                    <a:pt x="100043" y="153095"/>
                    <a:pt x="85671" y="203187"/>
                    <a:pt x="76862" y="198783"/>
                  </a:cubicBezTo>
                  <a:cubicBezTo>
                    <a:pt x="43587" y="182145"/>
                    <a:pt x="72887" y="189506"/>
                    <a:pt x="68911" y="18288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/>
            </a:p>
          </p:txBody>
        </p:sp>
      </p:grp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895599" y="2786063"/>
            <a:ext cx="122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>
                <a:latin typeface="Century Schoolbook" pitchFamily="18" charset="0"/>
                <a:cs typeface="KodchiangUPC" pitchFamily="18" charset="-34"/>
              </a:rPr>
              <a:t>ป่าหัวไร่ปลายนา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2610099" y="2786063"/>
            <a:ext cx="669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>
                <a:latin typeface="Century Schoolbook" pitchFamily="18" charset="0"/>
                <a:cs typeface="KodchiangUPC" pitchFamily="18" charset="-34"/>
              </a:rPr>
              <a:t>หมู่บ้าน</a:t>
            </a: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3773736" y="2987675"/>
            <a:ext cx="130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>
                <a:latin typeface="Century Schoolbook" pitchFamily="18" charset="0"/>
                <a:cs typeface="KodchiangUPC" pitchFamily="18" charset="-34"/>
              </a:rPr>
              <a:t>ที่เนินท้ายหมู่บ้าน</a:t>
            </a: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5169149" y="3314700"/>
            <a:ext cx="1012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>
                <a:latin typeface="Century Schoolbook" pitchFamily="18" charset="0"/>
                <a:cs typeface="KodchiangUPC" pitchFamily="18" charset="-34"/>
              </a:rPr>
              <a:t>ที่ราบติดน้ำชี</a:t>
            </a: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6886824" y="3214688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>
                <a:latin typeface="Century Schoolbook" pitchFamily="18" charset="0"/>
                <a:cs typeface="KodchiangUPC" pitchFamily="18" charset="-34"/>
              </a:rPr>
              <a:t>แม่น้ำชี</a:t>
            </a:r>
          </a:p>
        </p:txBody>
      </p:sp>
      <p:cxnSp>
        <p:nvCxnSpPr>
          <p:cNvPr id="116" name="ตัวเชื่อมต่อตรง 115"/>
          <p:cNvCxnSpPr/>
          <p:nvPr/>
        </p:nvCxnSpPr>
        <p:spPr>
          <a:xfrm rot="5400000">
            <a:off x="108199" y="3571875"/>
            <a:ext cx="4287838" cy="158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ตัวเชื่อมต่อตรง 116"/>
          <p:cNvCxnSpPr/>
          <p:nvPr/>
        </p:nvCxnSpPr>
        <p:spPr>
          <a:xfrm rot="5400000">
            <a:off x="1609180" y="3571081"/>
            <a:ext cx="428625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ตัวเชื่อมต่อตรง 117"/>
          <p:cNvCxnSpPr/>
          <p:nvPr/>
        </p:nvCxnSpPr>
        <p:spPr>
          <a:xfrm rot="5400000">
            <a:off x="2895055" y="3571081"/>
            <a:ext cx="428625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ตัวเชื่อมต่อตรง 118"/>
          <p:cNvCxnSpPr/>
          <p:nvPr/>
        </p:nvCxnSpPr>
        <p:spPr>
          <a:xfrm rot="5400000">
            <a:off x="4180930" y="3571081"/>
            <a:ext cx="428625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ตัวเชื่อมต่อตรง 119"/>
          <p:cNvCxnSpPr/>
          <p:nvPr/>
        </p:nvCxnSpPr>
        <p:spPr>
          <a:xfrm rot="5400000">
            <a:off x="5966868" y="3571081"/>
            <a:ext cx="4286250" cy="158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1038474" y="3714750"/>
            <a:ext cx="8985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เก็บเห็ด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เก็บหน่อไม้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ฟืน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ไม้ใช้สอย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เลี้ยงวัว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ยิงกระต่าย</a:t>
            </a: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2324349" y="3702050"/>
            <a:ext cx="1157287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ที่ตั้งหมู่บ้าน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วัด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โรงเรียน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กลุ่มเกษตร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กลุ่มออมทรัพย์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กองทุนฟื้นฟู</a:t>
            </a:r>
          </a:p>
          <a:p>
            <a:endParaRPr lang="th-TH">
              <a:latin typeface="Century Schoolbook" pitchFamily="18" charset="0"/>
              <a:cs typeface="KodchiangUPC" pitchFamily="18" charset="-34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3895974" y="3714750"/>
            <a:ext cx="1063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ปลูกมัน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ปลูกอ้อย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ผักสวนครัว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ทำนาปี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เลี้ยงวัว-ควาย</a:t>
            </a:r>
          </a:p>
          <a:p>
            <a:endParaRPr lang="th-TH" sz="2000">
              <a:latin typeface="Century Schoolbook" pitchFamily="18" charset="0"/>
              <a:cs typeface="KodchiangUPC" pitchFamily="18" charset="-34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5153274" y="3714750"/>
            <a:ext cx="109061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ทำนาแซง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ทำนาปี่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นาปรัง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หาปลาน้ำแก่ง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หาหน่อไม้ทาม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เลี้ยงวัว-ควาย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บ่อเลี้ยงปลา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สวนเกษตร</a:t>
            </a:r>
          </a:p>
          <a:p>
            <a:r>
              <a:rPr lang="th-TH" sz="2000" dirty="0">
                <a:latin typeface="Century Schoolbook" pitchFamily="18" charset="0"/>
                <a:cs typeface="KodchiangUPC" pitchFamily="18" charset="-34"/>
              </a:rPr>
              <a:t>ไม้ลงเยาะ</a:t>
            </a: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6753474" y="3714750"/>
            <a:ext cx="1022350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หาปลา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เก็บหอยเชอรี่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น้ำวัว-ควาย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กินข้าวป่า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เก็บบัว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เลี้ยงบัว</a:t>
            </a:r>
          </a:p>
          <a:p>
            <a:r>
              <a:rPr lang="th-TH" sz="2000">
                <a:latin typeface="Century Schoolbook" pitchFamily="18" charset="0"/>
                <a:cs typeface="KodchiangUPC" pitchFamily="18" charset="-34"/>
              </a:rPr>
              <a:t>สูบน้ำทำนา</a:t>
            </a:r>
          </a:p>
          <a:p>
            <a:endParaRPr lang="th-TH">
              <a:latin typeface="Century Schoolbook" pitchFamily="18" charset="0"/>
              <a:cs typeface="Kodchiang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93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02" grpId="0" animBg="1"/>
      <p:bldP spid="111" grpId="0"/>
      <p:bldP spid="112" grpId="0"/>
      <p:bldP spid="113" grpId="0"/>
      <p:bldP spid="114" grpId="0"/>
      <p:bldP spid="115" grpId="0"/>
      <p:bldP spid="121" grpId="0"/>
      <p:bldP spid="122" grpId="0"/>
      <p:bldP spid="123" grpId="0"/>
      <p:bldP spid="124" grpId="0"/>
      <p:bldP spid="1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auto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556792"/>
            <a:ext cx="6998670" cy="4388618"/>
          </a:xfrm>
          <a:noFill/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539552" y="188640"/>
            <a:ext cx="7776864" cy="784250"/>
          </a:xfrm>
          <a:prstGeom prst="rect">
            <a:avLst/>
          </a:prstGeom>
          <a:solidFill>
            <a:srgbClr val="002060"/>
          </a:solidFill>
          <a:ln w="28575">
            <a:solidFill>
              <a:srgbClr val="FFFF00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400" b="1" dirty="0" smtClean="0"/>
              <a:t>การสำรวจในช่วงเวลาที่แตกต่างกัน</a:t>
            </a:r>
            <a:endParaRPr lang="th-TH" sz="4400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11560" y="6093296"/>
            <a:ext cx="7848872" cy="6480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ช่วยให้เห็นแนวทางในการจัดการพื้นที่พื้นที่เพื่อลดความเสี่ยง</a:t>
            </a:r>
            <a:endParaRPr lang="th-TH" sz="3200" b="1" dirty="0">
              <a:solidFill>
                <a:srgbClr val="C0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คำบรรยายภาพแบบวงรี 4"/>
          <p:cNvSpPr/>
          <p:nvPr/>
        </p:nvSpPr>
        <p:spPr>
          <a:xfrm>
            <a:off x="6876256" y="1044898"/>
            <a:ext cx="2107596" cy="1447998"/>
          </a:xfrm>
          <a:prstGeom prst="wedgeEllipseCallout">
            <a:avLst>
              <a:gd name="adj1" fmla="val -44229"/>
              <a:gd name="adj2" fmla="val 479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การเปลี่ยนแปลงความเป็นอยู่ มีผลต่อความเสี่ยงในชุมชน</a:t>
            </a:r>
            <a:endParaRPr lang="th-TH" sz="20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0260" y="1711158"/>
            <a:ext cx="8568433" cy="45162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3485" tIns="41742" rIns="83485" bIns="41742" anchor="ctr">
            <a:spAutoFit/>
          </a:bodyPr>
          <a:lstStyle/>
          <a:p>
            <a:pPr algn="thaiDist" defTabSz="835025" eaLnBrk="0" hangingPunct="0">
              <a:spcBef>
                <a:spcPts val="600"/>
              </a:spcBef>
            </a:pPr>
            <a:r>
              <a:rPr lang="th-TH" sz="48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	เกี่ยวข้องกับกระบวนการรวบรวมและวิเคราะห์ข้อมูลที่เกี่ยวข้องกับภัยในพื้นที่ เป็นการประเมินระดับความเปราะบางที่จะทำให้เกิดความเสี่ยงจากภัยพิบัติ และศักยภาพของชุมชนที่จะรับมือกับภัยพิบัติ เพื่อนำมาใช้ประโยชน์ในการวางแผนป้องกันและลดความเสี่ยงจากภัยพิบัติ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1520" y="260648"/>
            <a:ext cx="8532169" cy="1092030"/>
          </a:xfrm>
          <a:prstGeom prst="homePlate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</a:rPr>
              <a:t>VCA</a:t>
            </a:r>
            <a:r>
              <a:rPr lang="th-TH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</a:rPr>
              <a:t>....อะไรยังไง</a:t>
            </a:r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</a:rPr>
              <a:t>??</a:t>
            </a:r>
            <a:endParaRPr lang="th-TH" sz="7200" b="1" dirty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6190" y="188640"/>
            <a:ext cx="8748464" cy="946413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sz="6000" b="1" dirty="0" smtClean="0">
                <a:solidFill>
                  <a:schemeClr val="tx1"/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ประวัติศาสตร์ชุมชน </a:t>
            </a:r>
            <a:r>
              <a:rPr lang="th-TH" sz="4800" b="1" dirty="0" smtClean="0">
                <a:solidFill>
                  <a:schemeClr val="tx1"/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(</a:t>
            </a:r>
            <a:r>
              <a:rPr lang="en-US" sz="4800" b="1" dirty="0" smtClean="0">
                <a:solidFill>
                  <a:schemeClr val="tx1"/>
                </a:solidFill>
                <a:latin typeface="CordiaUPC" pitchFamily="34" charset="-34"/>
                <a:ea typeface="Tahoma" pitchFamily="34" charset="0"/>
                <a:cs typeface="CordiaUPC" pitchFamily="34" charset="-34"/>
              </a:rPr>
              <a:t>Historical profile)</a:t>
            </a:r>
            <a:endParaRPr lang="th-TH" sz="5400" b="1" dirty="0">
              <a:solidFill>
                <a:schemeClr val="tx1"/>
              </a:solidFill>
              <a:latin typeface="CordiaUPC" pitchFamily="34" charset="-34"/>
              <a:ea typeface="Tahoma" pitchFamily="34" charset="0"/>
              <a:cs typeface="Cord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8198" y="1268760"/>
            <a:ext cx="8562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itchFamily="34" charset="-34"/>
                <a:cs typeface="+mj-cs"/>
              </a:rPr>
              <a:t>สะท้อน</a:t>
            </a:r>
            <a:r>
              <a:rPr lang="th-TH" sz="3600" b="1" dirty="0" smtClean="0">
                <a:latin typeface="TH SarabunPSK" pitchFamily="34" charset="-34"/>
                <a:cs typeface="+mj-cs"/>
              </a:rPr>
              <a:t>เรื่องราวทุกอย่างที่</a:t>
            </a:r>
            <a:r>
              <a:rPr lang="th-TH" sz="3600" b="1" dirty="0">
                <a:latin typeface="TH SarabunPSK" pitchFamily="34" charset="-34"/>
                <a:cs typeface="+mj-cs"/>
              </a:rPr>
              <a:t>เกิดขึ้นตั้งแต่อดีต ถึงปัจจุบัน </a:t>
            </a:r>
            <a:r>
              <a:rPr lang="th-TH" sz="3600" b="1" dirty="0" smtClean="0">
                <a:latin typeface="TH SarabunPSK" pitchFamily="34" charset="-34"/>
                <a:cs typeface="+mj-cs"/>
              </a:rPr>
              <a:t>เช่น เศรษฐกิจ สังคม การดำรงชีวิต ผลกระทบ </a:t>
            </a:r>
            <a:r>
              <a:rPr lang="th-TH" sz="3600" b="1" dirty="0">
                <a:latin typeface="TH SarabunPSK" pitchFamily="34" charset="-34"/>
                <a:cs typeface="+mj-cs"/>
              </a:rPr>
              <a:t>และการจัดการ โดยเฉพาะประวัติการเกิดภัย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270892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pic>
        <p:nvPicPr>
          <p:cNvPr id="7" name="Picture 2" descr="D:\My picture\CBDRR\CBDRR55\ภาพกิจกรรมชุมชน 55\บ้านกุดชุม\ภาพฟลิปชาร์ทกุดชุม17-18 พ.ค.55\DSC04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0422" y="3068960"/>
            <a:ext cx="4374232" cy="32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-2469" r="2483" b="44248"/>
          <a:stretch/>
        </p:blipFill>
        <p:spPr bwMode="auto">
          <a:xfrm>
            <a:off x="186190" y="2924944"/>
            <a:ext cx="4169786" cy="345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8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6190" y="188640"/>
            <a:ext cx="8748464" cy="830997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h-TH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diaUPC" pitchFamily="34" charset="-34"/>
                <a:cs typeface="CordiaUPC" pitchFamily="34" charset="-34"/>
              </a:rPr>
              <a:t>วิเคราะห์ความเป็นอยู่และการจัดการ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270892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51520" y="1268760"/>
            <a:ext cx="84249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0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เพื่อให้ทราบถึงสภาพความเป็นอยู่  พฤติกรรม การตัดสินใจ การรับรู้ความเสี่ยง  ความอ่อนแอ และความสามารถของคนในชุมชนที่มีฐานะทางเศรษฐกิจต่างกัน ในช่วงเวลาปกติ (ก่อนเกิดภัยคุกคาม) และช่วงเวลาไม่ปกติ (ระหว่างเผชิญภัยคุกคาม และหลังจากภัยคุกคามได้รับการแก้ไขไปแล้ว)</a:t>
            </a:r>
            <a:endParaRPr lang="th-TH" sz="30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0" name="รูปภาพ 9" descr="auto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238" y="3382080"/>
            <a:ext cx="7239178" cy="314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25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6190" y="218236"/>
            <a:ext cx="8748464" cy="830997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itchFamily="34" charset="-34"/>
                <a:cs typeface="CordiaUPC" pitchFamily="34" charset="-34"/>
              </a:rPr>
              <a:t>การวิเคราะห์เครือข่ายทางสังคม</a:t>
            </a:r>
            <a:endParaRPr lang="th-TH" sz="4800" b="1" dirty="0">
              <a:solidFill>
                <a:schemeClr val="tx1">
                  <a:lumMod val="95000"/>
                  <a:lumOff val="5000"/>
                </a:schemeClr>
              </a:solidFill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43782" y="1196752"/>
            <a:ext cx="85766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แสดงให้เห็นถึงระดับความสัมพันธ์ของหน่วยงาน ภาครัฐ และเอกชนต่างๆที่มีอยู่ในชุมชน</a:t>
            </a:r>
            <a:r>
              <a:rPr lang="en-US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เพื่อให้ทราบบทบาทหน่วยงานภาครัฐ และเอกชนต่างๆที่เกี่ยวข้องกับชุมชนรวมถึงการรับรู้ของชุมชน และได้เป็นการระบุผู้ที่มีส่วนร่วมในงานต่างๆของชุมชน และแสดงถึงความสามารถของชุมชน</a:t>
            </a:r>
            <a:endParaRPr lang="th-TH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751861" y="5432624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endParaRPr lang="th-TH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167536" y="5062736"/>
            <a:ext cx="1295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>
                <a:latin typeface="Browallia New" pitchFamily="34" charset="-34"/>
                <a:cs typeface="Browallia New" pitchFamily="34" charset="-34"/>
              </a:rPr>
              <a:t>องค์กรหมู่บ้าน</a:t>
            </a:r>
          </a:p>
        </p:txBody>
      </p:sp>
      <p:sp>
        <p:nvSpPr>
          <p:cNvPr id="9" name="Oval 25"/>
          <p:cNvSpPr>
            <a:spLocks noChangeArrowheads="1"/>
          </p:cNvSpPr>
          <p:nvPr/>
        </p:nvSpPr>
        <p:spPr bwMode="auto">
          <a:xfrm>
            <a:off x="5015136" y="4043561"/>
            <a:ext cx="14478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/>
              <a:t>หมู่บ้าน ข</a:t>
            </a:r>
            <a:endParaRPr lang="th-TH" sz="1600"/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3186336" y="3614936"/>
            <a:ext cx="4267200" cy="2667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000"/>
              <a:t>นายหน้าจากบริษัท</a:t>
            </a:r>
          </a:p>
          <a:p>
            <a:pPr algn="ctr"/>
            <a:r>
              <a:rPr lang="th-TH" sz="2000"/>
              <a:t>รับซื้อผลิตผล</a:t>
            </a:r>
          </a:p>
          <a:p>
            <a:pPr algn="ctr"/>
            <a:r>
              <a:rPr lang="th-TH" sz="2000"/>
              <a:t>ทางการเกษตร</a:t>
            </a:r>
          </a:p>
        </p:txBody>
      </p:sp>
      <p:sp>
        <p:nvSpPr>
          <p:cNvPr id="11" name="Oval 32"/>
          <p:cNvSpPr>
            <a:spLocks noChangeArrowheads="1"/>
          </p:cNvSpPr>
          <p:nvPr/>
        </p:nvSpPr>
        <p:spPr bwMode="auto">
          <a:xfrm>
            <a:off x="3948336" y="3995936"/>
            <a:ext cx="2971800" cy="1905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b="1" dirty="0" smtClean="0">
                <a:solidFill>
                  <a:srgbClr val="D62B0E"/>
                </a:solidFill>
                <a:latin typeface="Angsana New" pitchFamily="18" charset="-34"/>
              </a:rPr>
              <a:t>ชุมชน  </a:t>
            </a:r>
            <a:r>
              <a:rPr lang="en-US" b="1" dirty="0" smtClean="0">
                <a:solidFill>
                  <a:srgbClr val="D62B0E"/>
                </a:solidFill>
                <a:latin typeface="Angsana New" pitchFamily="18" charset="-34"/>
              </a:rPr>
              <a:t>/</a:t>
            </a:r>
            <a:r>
              <a:rPr lang="th-TH" b="1" dirty="0" smtClean="0">
                <a:solidFill>
                  <a:srgbClr val="D62B0E"/>
                </a:solidFill>
                <a:latin typeface="Angsana New" pitchFamily="18" charset="-34"/>
              </a:rPr>
              <a:t>  องค์กรชุมชน</a:t>
            </a:r>
            <a:endParaRPr lang="th-TH" b="1" dirty="0">
              <a:solidFill>
                <a:srgbClr val="D62B0E"/>
              </a:solidFill>
              <a:latin typeface="Angsana New" pitchFamily="18" charset="-34"/>
            </a:endParaRPr>
          </a:p>
        </p:txBody>
      </p:sp>
      <p:sp>
        <p:nvSpPr>
          <p:cNvPr id="12" name="Oval 27"/>
          <p:cNvSpPr>
            <a:spLocks noChangeArrowheads="1"/>
          </p:cNvSpPr>
          <p:nvPr/>
        </p:nvSpPr>
        <p:spPr bwMode="auto">
          <a:xfrm>
            <a:off x="5777136" y="5900936"/>
            <a:ext cx="9144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/>
              <a:t>โรงเรียน.</a:t>
            </a:r>
          </a:p>
        </p:txBody>
      </p:sp>
      <p:sp>
        <p:nvSpPr>
          <p:cNvPr id="13" name="Oval 26"/>
          <p:cNvSpPr>
            <a:spLocks noChangeArrowheads="1"/>
          </p:cNvSpPr>
          <p:nvPr/>
        </p:nvSpPr>
        <p:spPr bwMode="auto">
          <a:xfrm>
            <a:off x="6158136" y="5062736"/>
            <a:ext cx="12954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/>
              <a:t>วัด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6996336" y="4224536"/>
            <a:ext cx="14478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 dirty="0" smtClean="0"/>
              <a:t>สถาบันการเงิน</a:t>
            </a:r>
            <a:endParaRPr lang="th-TH" sz="2400" b="1" dirty="0"/>
          </a:p>
        </p:txBody>
      </p: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3872136" y="5443736"/>
            <a:ext cx="1752600" cy="1066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 dirty="0" smtClean="0"/>
              <a:t>โรงพยาบาล</a:t>
            </a:r>
          </a:p>
          <a:p>
            <a:pPr algn="ctr"/>
            <a:r>
              <a:rPr lang="th-TH" sz="2400" b="1" dirty="0" smtClean="0"/>
              <a:t>หรือสถานพยาบาล</a:t>
            </a:r>
            <a:endParaRPr lang="th-TH" sz="1600" b="1" dirty="0"/>
          </a:p>
        </p:txBody>
      </p:sp>
      <p:sp>
        <p:nvSpPr>
          <p:cNvPr id="16" name="Oval 29"/>
          <p:cNvSpPr>
            <a:spLocks noChangeArrowheads="1"/>
          </p:cNvSpPr>
          <p:nvPr/>
        </p:nvSpPr>
        <p:spPr bwMode="auto">
          <a:xfrm>
            <a:off x="2348136" y="5138936"/>
            <a:ext cx="1828800" cy="1143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/>
              <a:t>ห้องสมุด</a:t>
            </a:r>
          </a:p>
          <a:p>
            <a:pPr algn="ctr"/>
            <a:r>
              <a:rPr lang="th-TH" sz="2400" b="1"/>
              <a:t>ประชาชน</a:t>
            </a:r>
            <a:endParaRPr lang="th-TH" sz="1600" b="1"/>
          </a:p>
        </p:txBody>
      </p:sp>
      <p:sp>
        <p:nvSpPr>
          <p:cNvPr id="17" name="Oval 30"/>
          <p:cNvSpPr>
            <a:spLocks noChangeArrowheads="1"/>
          </p:cNvSpPr>
          <p:nvPr/>
        </p:nvSpPr>
        <p:spPr bwMode="auto">
          <a:xfrm>
            <a:off x="2195736" y="3981649"/>
            <a:ext cx="1905000" cy="1157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/>
              <a:t>องค์กรประ</a:t>
            </a:r>
          </a:p>
          <a:p>
            <a:pPr algn="ctr"/>
            <a:r>
              <a:rPr lang="th-TH" sz="2400" b="1"/>
              <a:t>สานงานต่างๆ</a:t>
            </a: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auto">
          <a:xfrm>
            <a:off x="3567336" y="3157736"/>
            <a:ext cx="2057400" cy="1295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/>
              <a:t>อบต.</a:t>
            </a:r>
          </a:p>
        </p:txBody>
      </p:sp>
      <p:sp>
        <p:nvSpPr>
          <p:cNvPr id="19" name="Oval 23"/>
          <p:cNvSpPr>
            <a:spLocks noChangeArrowheads="1"/>
          </p:cNvSpPr>
          <p:nvPr/>
        </p:nvSpPr>
        <p:spPr bwMode="auto">
          <a:xfrm>
            <a:off x="4938936" y="2929136"/>
            <a:ext cx="14478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 dirty="0" smtClean="0"/>
              <a:t>วัด / มัสยิด.</a:t>
            </a:r>
            <a:endParaRPr lang="th-TH" sz="2400" b="1" dirty="0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6234336" y="2852936"/>
            <a:ext cx="2057400" cy="1295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sz="2400" b="1" dirty="0" smtClean="0"/>
              <a:t>บริษัทเอกชน</a:t>
            </a:r>
            <a:endParaRPr lang="th-TH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6190" y="218236"/>
            <a:ext cx="8748464" cy="830997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cs typeface="CordiaUPC" pitchFamily="34" charset="-34"/>
              </a:rPr>
              <a:t>การประเมินภาวะสุขภาพและโภชนาการ</a:t>
            </a:r>
            <a:endParaRPr lang="th-TH" sz="48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76543" y="1268760"/>
            <a:ext cx="85581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99"/>
                </a:solidFill>
                <a:latin typeface="Angsana New" pitchFamily="18" charset="-34"/>
              </a:rPr>
              <a:t>การ</a:t>
            </a: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สนทนาของกลุ่มผู้ทำงานด้านสาธารณสุข  การ</a:t>
            </a:r>
            <a:r>
              <a:rPr lang="th-TH" b="1" dirty="0" smtClean="0">
                <a:solidFill>
                  <a:srgbClr val="000099"/>
                </a:solidFill>
                <a:latin typeface="Angsana New" pitchFamily="18" charset="-34"/>
              </a:rPr>
              <a:t>สัมภาษณ์ผู้ให้</a:t>
            </a: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ข้อมูลหลัก </a:t>
            </a:r>
            <a:r>
              <a:rPr lang="th-TH" b="1" dirty="0" smtClean="0">
                <a:solidFill>
                  <a:srgbClr val="000099"/>
                </a:solidFill>
                <a:latin typeface="Angsana New" pitchFamily="18" charset="-34"/>
              </a:rPr>
              <a:t>สัมภาษณ์</a:t>
            </a: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แต่ละครัวเรือน โดยคำนึงถึงแง่มุมต่างๆ  เช่น</a:t>
            </a:r>
          </a:p>
          <a:p>
            <a:pPr>
              <a:buFontTx/>
              <a:buChar char="•"/>
            </a:pP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 สภาพปัจจุบันทางด้านโภชนาการ ของ </a:t>
            </a:r>
            <a:r>
              <a:rPr lang="th-TH" b="1" dirty="0" smtClean="0">
                <a:solidFill>
                  <a:srgbClr val="000099"/>
                </a:solidFill>
                <a:latin typeface="Angsana New" pitchFamily="18" charset="-34"/>
              </a:rPr>
              <a:t>เด็ก คนชรา สตรี</a:t>
            </a:r>
          </a:p>
          <a:p>
            <a:pPr>
              <a:buFontTx/>
              <a:buChar char="•"/>
            </a:pPr>
            <a:r>
              <a:rPr lang="th-TH" b="1" dirty="0" smtClean="0">
                <a:solidFill>
                  <a:srgbClr val="000099"/>
                </a:solidFill>
                <a:latin typeface="Angsana New" pitchFamily="18" charset="-34"/>
              </a:rPr>
              <a:t> </a:t>
            </a: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กลยุทธ์ในการจัดการกับภาวะขาดอาหาร</a:t>
            </a:r>
          </a:p>
          <a:p>
            <a:pPr>
              <a:buFontTx/>
              <a:buChar char="•"/>
            </a:pP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 </a:t>
            </a:r>
            <a:r>
              <a:rPr lang="th-TH" b="1" dirty="0" smtClean="0">
                <a:solidFill>
                  <a:srgbClr val="000099"/>
                </a:solidFill>
                <a:latin typeface="Angsana New" pitchFamily="18" charset="-34"/>
              </a:rPr>
              <a:t>บริการ</a:t>
            </a: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ทางด้านการแพทย์   ขีดความสามารถในการดูแล</a:t>
            </a:r>
          </a:p>
          <a:p>
            <a:pPr>
              <a:buFontTx/>
              <a:buChar char="•"/>
            </a:pP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 สุขาภิบาล</a:t>
            </a:r>
          </a:p>
          <a:p>
            <a:pPr>
              <a:buFontTx/>
              <a:buChar char="•"/>
            </a:pP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 โรคภัยต่างๆที่พบโดยทั่วไป</a:t>
            </a:r>
          </a:p>
          <a:p>
            <a:pPr>
              <a:buFontTx/>
              <a:buChar char="•"/>
            </a:pP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 มาตรการการป้องกัน</a:t>
            </a:r>
          </a:p>
          <a:p>
            <a:pPr>
              <a:buFontTx/>
              <a:buChar char="•"/>
            </a:pP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 สภาวะด้านสุขภาพของสตรี</a:t>
            </a:r>
          </a:p>
          <a:p>
            <a:pPr>
              <a:buFontTx/>
              <a:buChar char="•"/>
            </a:pPr>
            <a:r>
              <a:rPr lang="th-TH" b="1" dirty="0">
                <a:solidFill>
                  <a:srgbClr val="000099"/>
                </a:solidFill>
                <a:latin typeface="Angsana New" pitchFamily="18" charset="-34"/>
              </a:rPr>
              <a:t> การรักษาพยาบาลแบบพื้นบ้าน  ลักษณะของเครื่องมือที่</a:t>
            </a:r>
            <a:r>
              <a:rPr lang="th-TH" b="1" dirty="0" smtClean="0">
                <a:solidFill>
                  <a:srgbClr val="000099"/>
                </a:solidFill>
                <a:latin typeface="Angsana New" pitchFamily="18" charset="-34"/>
              </a:rPr>
              <a:t>นำมารักษาพยาบาล</a:t>
            </a:r>
            <a:endParaRPr lang="th-TH" b="1" dirty="0">
              <a:solidFill>
                <a:srgbClr val="000099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1254" y="183392"/>
            <a:ext cx="8748464" cy="769441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cs typeface="CordiaUPC" pitchFamily="34" charset="-34"/>
              </a:rPr>
              <a:t>การประเมินขีดความสามารถขององค์กรในชุมชน</a:t>
            </a:r>
            <a:endParaRPr lang="th-TH" sz="4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1124744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เป็นการตรวจดูความพร้อมด้านขีดความสามารถที่จะดำเนินการต่างๆ ของชุมชน แบบง่าย มิได้มีเกณฑ์วัดระดับใดๆ ด้วยลักษณะการประเมินแบบ </a:t>
            </a:r>
            <a:r>
              <a:rPr lang="en-US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check list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 โดยมีรายละเอียดประเมินดังนี้</a:t>
            </a:r>
            <a:endParaRPr lang="th-TH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59632" y="2492896"/>
            <a:ext cx="752546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การจัดตั้งองค์กรในชุมชน วัตถุประสงค์และประวัติความเป็นมา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สมาชิกขององค์กรนั้นๆ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ผู้จัดการประชุมและผู้เข้าร่วมประชุม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มีขั้นตอน และ วิธีการตัดสินใจอย่างไร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กลุ่มผู้นำ ได้รับการฝึกอบรมหรือไม่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องค์กรในชุมชนมีแผนพัฒนาชุมชน หรือไม่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คณะกรรมการมีการปฏิบัติหน้าที่อย่างไร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องค์กรในชุมชนให้ความช่วยเหลืออะไรบ้างที่ผ่านมา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จุดแข็ง และ จุดอ่อน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0850" algn="l"/>
                <a:tab pos="99060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anose="020B0304020202020204" pitchFamily="34" charset="-34"/>
                <a:ea typeface="Calibri" pitchFamily="34" charset="0"/>
                <a:cs typeface="CordiaUPC" panose="020B0304020202020204" pitchFamily="34" charset="-34"/>
              </a:rPr>
              <a:t> โอกาส และ การคุกคาม</a:t>
            </a:r>
            <a:endParaRPr kumimoji="0" lang="th-TH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1254" y="68431"/>
            <a:ext cx="8748464" cy="1200329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Problem </a:t>
            </a:r>
            <a:r>
              <a:rPr lang="en-US" sz="7200" b="1" dirty="0">
                <a:latin typeface="CordiaUPC" panose="020B0304020202020204" pitchFamily="34" charset="-34"/>
                <a:cs typeface="CordiaUPC" panose="020B0304020202020204" pitchFamily="34" charset="-34"/>
              </a:rPr>
              <a:t>Tree </a:t>
            </a:r>
            <a:r>
              <a:rPr lang="en-US" sz="72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Analysis</a:t>
            </a:r>
            <a:endParaRPr lang="th-TH" sz="72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95535" y="1394773"/>
            <a:ext cx="8352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latin typeface="CordiaUPC" panose="020B0304020202020204" pitchFamily="34" charset="-34"/>
                <a:cs typeface="CordiaUPC" panose="020B0304020202020204" pitchFamily="34" charset="-34"/>
              </a:rPr>
              <a:t>เป็นเครื่องมือในการวิเคราะห์ความสัมพันธ์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ของปัญหา </a:t>
            </a:r>
            <a:r>
              <a:rPr lang="th-TH" b="1" dirty="0">
                <a:latin typeface="CordiaUPC" panose="020B0304020202020204" pitchFamily="34" charset="-34"/>
                <a:cs typeface="CordiaUPC" panose="020B0304020202020204" pitchFamily="34" charset="-34"/>
              </a:rPr>
              <a:t>สาเหตุ และผลกระทบ 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ซึ่งจะนำไปสู่หนทางแก้ไขปัญหา</a:t>
            </a:r>
            <a:endParaRPr lang="th-TH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5299" r="2481" b="4226"/>
          <a:stretch/>
        </p:blipFill>
        <p:spPr bwMode="auto">
          <a:xfrm rot="16200000">
            <a:off x="-23655" y="2949634"/>
            <a:ext cx="3229466" cy="233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milecom\Desktop\รูปภาพ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5688632" cy="40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วงรี 21"/>
          <p:cNvSpPr/>
          <p:nvPr/>
        </p:nvSpPr>
        <p:spPr>
          <a:xfrm>
            <a:off x="3491880" y="2207501"/>
            <a:ext cx="1253380" cy="3420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C00000"/>
                </a:solidFill>
              </a:rPr>
              <a:t>โรคติดต่อ</a:t>
            </a:r>
            <a:endParaRPr lang="th-TH" sz="1800" b="1" dirty="0">
              <a:solidFill>
                <a:srgbClr val="C00000"/>
              </a:solidFill>
            </a:endParaRPr>
          </a:p>
        </p:txBody>
      </p:sp>
      <p:sp>
        <p:nvSpPr>
          <p:cNvPr id="24" name="วงรี 23"/>
          <p:cNvSpPr/>
          <p:nvPr/>
        </p:nvSpPr>
        <p:spPr>
          <a:xfrm>
            <a:off x="5004048" y="2207501"/>
            <a:ext cx="900100" cy="3467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C00000"/>
                </a:solidFill>
              </a:rPr>
              <a:t>ขโมย</a:t>
            </a:r>
            <a:endParaRPr lang="th-TH" sz="1800" b="1" dirty="0">
              <a:solidFill>
                <a:srgbClr val="C00000"/>
              </a:solidFill>
            </a:endParaRPr>
          </a:p>
        </p:txBody>
      </p:sp>
      <p:sp>
        <p:nvSpPr>
          <p:cNvPr id="25" name="วงรี 24"/>
          <p:cNvSpPr/>
          <p:nvPr/>
        </p:nvSpPr>
        <p:spPr>
          <a:xfrm>
            <a:off x="5872692" y="1943834"/>
            <a:ext cx="1075572" cy="4770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C00000"/>
                </a:solidFill>
              </a:rPr>
              <a:t>เครียด</a:t>
            </a:r>
            <a:endParaRPr lang="th-TH" sz="1800" b="1" dirty="0">
              <a:solidFill>
                <a:srgbClr val="C00000"/>
              </a:solidFill>
            </a:endParaRPr>
          </a:p>
        </p:txBody>
      </p:sp>
      <p:sp>
        <p:nvSpPr>
          <p:cNvPr id="26" name="วงรี 25"/>
          <p:cNvSpPr/>
          <p:nvPr/>
        </p:nvSpPr>
        <p:spPr>
          <a:xfrm>
            <a:off x="6228184" y="3212976"/>
            <a:ext cx="720080" cy="3420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C00000"/>
                </a:solidFill>
              </a:rPr>
              <a:t>ขยะ</a:t>
            </a:r>
            <a:endParaRPr lang="th-TH" sz="1800" b="1" dirty="0">
              <a:solidFill>
                <a:srgbClr val="C00000"/>
              </a:solidFill>
            </a:endParaRPr>
          </a:p>
        </p:txBody>
      </p:sp>
      <p:sp>
        <p:nvSpPr>
          <p:cNvPr id="27" name="วงรี 26"/>
          <p:cNvSpPr/>
          <p:nvPr/>
        </p:nvSpPr>
        <p:spPr>
          <a:xfrm>
            <a:off x="7020272" y="2123401"/>
            <a:ext cx="1143744" cy="3420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C00000"/>
                </a:solidFill>
              </a:rPr>
              <a:t>อุบัติเหตุ</a:t>
            </a:r>
            <a:endParaRPr lang="th-TH" sz="1800" b="1" dirty="0">
              <a:solidFill>
                <a:srgbClr val="C00000"/>
              </a:solidFill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-30591" y="6040933"/>
            <a:ext cx="6978855" cy="7724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วิเคราะห์จากข้อมูลที่ได้    </a:t>
            </a:r>
            <a:r>
              <a:rPr lang="th-TH" sz="5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อย่า</a:t>
            </a:r>
            <a:r>
              <a:rPr lang="en-US" sz="5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!!</a:t>
            </a:r>
            <a:r>
              <a:rPr lang="th-TH" sz="5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ปลูกต้นไม้ใหม่</a:t>
            </a:r>
            <a:endParaRPr lang="th-TH" b="1" dirty="0">
              <a:solidFill>
                <a:srgbClr val="C0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1126" y="129406"/>
            <a:ext cx="8748464" cy="923330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7447" y="1052736"/>
            <a:ext cx="85530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 dirty="0">
                <a:solidFill>
                  <a:schemeClr val="accent2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     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การจัดลำดับความสำคัญของปัญหาหรือผลกระทบต่างๆ ตามเกณฑ์ที่ตั้งขึ้นอย่าง</a:t>
            </a:r>
            <a:r>
              <a:rPr lang="th-TH" b="1" dirty="0">
                <a:latin typeface="CordiaUPC" panose="020B0304020202020204" pitchFamily="34" charset="-34"/>
                <a:cs typeface="CordiaUPC" panose="020B0304020202020204" pitchFamily="34" charset="-34"/>
              </a:rPr>
              <a:t>มีทิศทางและเป็นระบบ </a:t>
            </a:r>
            <a:r>
              <a:rPr lang="th-TH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เพื่อให้ชุมชนมีส่วนร่วมวิเคราะห์และตัดสินใจเลือกว่าจะทำอะไร</a:t>
            </a:r>
            <a:endParaRPr lang="th-TH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043608" y="6021288"/>
            <a:ext cx="6552728" cy="83099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อาจพิจารณาตาม ขนาดของปัญหา </a:t>
            </a:r>
            <a:r>
              <a:rPr lang="th-TH" sz="24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</a:t>
            </a:r>
            <a:r>
              <a:rPr lang="th-TH" sz="2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รุนแรงความเร่งด่วน  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และ</a:t>
            </a:r>
            <a:r>
              <a:rPr lang="th-TH" sz="24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โอกาสในการ</a:t>
            </a:r>
            <a:r>
              <a:rPr lang="th-TH" sz="2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จัดการ</a:t>
            </a:r>
            <a:r>
              <a:rPr lang="th-TH" sz="2400" b="1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</a:t>
            </a:r>
            <a:r>
              <a:rPr lang="th-TH" sz="2400" b="1" u="sng" dirty="0" smtClean="0">
                <a:solidFill>
                  <a:srgbClr val="C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ขึ้นกับสถานการณ์ของชุมชน</a:t>
            </a:r>
            <a:endParaRPr lang="th-TH" sz="2000" b="1" u="sng" dirty="0">
              <a:solidFill>
                <a:srgbClr val="C0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614748"/>
              </p:ext>
            </p:extLst>
          </p:nvPr>
        </p:nvGraphicFramePr>
        <p:xfrm>
          <a:off x="267445" y="2348880"/>
          <a:ext cx="8553026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918"/>
                <a:gridCol w="1379713"/>
                <a:gridCol w="1594070"/>
                <a:gridCol w="1514366"/>
                <a:gridCol w="13549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ปัญหา</a:t>
                      </a:r>
                      <a:r>
                        <a:rPr lang="th-TH" sz="2000" baseline="0" dirty="0" smtClean="0"/>
                        <a:t> /ผลกระทบ/ความเสี่ยง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ขนาดของปัญหา</a:t>
                      </a:r>
                      <a:r>
                        <a:rPr lang="th-TH" sz="2000" baseline="0" dirty="0" smtClean="0"/>
                        <a:t> </a:t>
                      </a:r>
                      <a:r>
                        <a:rPr lang="th-TH" sz="2000" dirty="0" smtClean="0"/>
                        <a:t>(5)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ความรุนแรง/ความเร่งด่วน (5)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โอกาสในการจัดการ(5)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คะแนนรวม</a:t>
                      </a:r>
                    </a:p>
                    <a:p>
                      <a:pPr algn="ctr"/>
                      <a:r>
                        <a:rPr lang="th-TH" sz="2000" dirty="0" smtClean="0"/>
                        <a:t>(15)</a:t>
                      </a:r>
                      <a:endParaRPr lang="th-TH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2000" b="1" dirty="0" smtClean="0"/>
                        <a:t>น้ำเน่าเสียเนื่องจากมีขยะอุดตันท่อระบายน้ำ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4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3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4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11</a:t>
                      </a:r>
                      <a:endParaRPr lang="th-TH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th-TH" sz="2000" b="1" baseline="0" dirty="0" smtClean="0"/>
                        <a:t>มีการอพยพไป-กลับหลายครั้งเนื่องจากข่าวสารไม่ชัดเจน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5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3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4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12</a:t>
                      </a:r>
                      <a:endParaRPr lang="th-TH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b="1" dirty="0" smtClean="0"/>
                        <a:t>3.   อาจเกิดอุบัติเหตุจากการ 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000" b="1" dirty="0" smtClean="0"/>
                        <a:t>      สัญจรทางน้ำ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4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5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5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14</a:t>
                      </a:r>
                      <a:endParaRPr lang="th-TH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b="1" dirty="0" smtClean="0"/>
                        <a:t>4. ปัญหาสุขภาพ</a:t>
                      </a:r>
                      <a:r>
                        <a:rPr lang="th-TH" sz="2000" b="1" baseline="0" dirty="0" smtClean="0"/>
                        <a:t> ช่วงน้ำท่วม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4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3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4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/>
                        <a:t>11</a:t>
                      </a:r>
                      <a:endParaRPr lang="th-TH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กระจาย 2 9"/>
          <p:cNvSpPr/>
          <p:nvPr/>
        </p:nvSpPr>
        <p:spPr>
          <a:xfrm rot="21192554">
            <a:off x="7524385" y="5613321"/>
            <a:ext cx="1703576" cy="1319990"/>
          </a:xfrm>
          <a:prstGeom prst="irregularSeal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อย่ามโน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1" name="วงรี 10"/>
          <p:cNvSpPr/>
          <p:nvPr/>
        </p:nvSpPr>
        <p:spPr>
          <a:xfrm>
            <a:off x="7884368" y="4701952"/>
            <a:ext cx="576064" cy="576064"/>
          </a:xfrm>
          <a:prstGeom prst="ellipse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1126" y="129406"/>
            <a:ext cx="8748464" cy="923330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CordiaUPC" pitchFamily="34" charset="-34"/>
                <a:cs typeface="CordiaUPC" pitchFamily="34" charset="-34"/>
              </a:rPr>
              <a:t>การเลือกใช้เครื่องมือ</a:t>
            </a:r>
            <a:endParaRPr lang="th-TH" sz="5400" b="1" dirty="0">
              <a:solidFill>
                <a:schemeClr val="tx2">
                  <a:lumMod val="75000"/>
                </a:schemeClr>
              </a:solidFill>
              <a:latin typeface="CordiaUPC" pitchFamily="34" charset="-34"/>
              <a:cs typeface="CordiaUPC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06580"/>
              </p:ext>
            </p:extLst>
          </p:nvPr>
        </p:nvGraphicFramePr>
        <p:xfrm>
          <a:off x="692930" y="1124744"/>
          <a:ext cx="7704856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42484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เรื่องที่ต้องการประเมิน</a:t>
                      </a:r>
                      <a:endParaRPr lang="th-TH" sz="2000" dirty="0"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เครื่องมือ</a:t>
                      </a:r>
                      <a:endParaRPr lang="th-TH" sz="2000" dirty="0"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th-TH" sz="3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การประเมินภัย</a:t>
                      </a:r>
                      <a:endParaRPr lang="th-TH" sz="3200" b="1" dirty="0" smtClean="0"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1. แผนที่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2. ประวัติศาสตร์ชุมชน/ประวัติการเกิดภัย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3. ปฏิทินฤดูกาล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th-TH" sz="32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ความอ่อนแอ </a:t>
                      </a:r>
                      <a:r>
                        <a:rPr lang="en-US" sz="32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/</a:t>
                      </a:r>
                      <a:r>
                        <a:rPr lang="th-TH" sz="32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ล่อแหลม </a:t>
                      </a:r>
                      <a:r>
                        <a:rPr lang="en-US" sz="32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(Vulnerability)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1. การสัมภาษณ์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2. แผนที่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3. ข้อมูลทางประวัติศาสตร์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4. ปฏิทินฤดูกาล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rgbClr val="C00000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5. ต้นไม้ของปัญหา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th-TH" sz="3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การประเมินความสามารถ </a:t>
                      </a:r>
                      <a:r>
                        <a:rPr lang="en-US" sz="3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(Capacity</a:t>
                      </a:r>
                      <a:r>
                        <a:rPr lang="th-TH" sz="3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)</a:t>
                      </a:r>
                      <a:endParaRPr lang="th-TH" sz="3200" b="1" dirty="0" smtClean="0"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1. การสัมภาษณ์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2. แผนที่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3. ข้อมูลทางประวัติศาสตร์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4. ปฏิทินฤดูกาล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5. การวิเคราะห์กลุ่มเครือข่ายทาง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3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3160" y="1660472"/>
            <a:ext cx="8748464" cy="392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ข้อมูลที่ได้จาก </a:t>
            </a:r>
            <a:r>
              <a:rPr lang="en-US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VCA</a:t>
            </a: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</a:p>
          <a:p>
            <a:pPr marL="571500" indent="-571500" eaLnBrk="0" hangingPunct="0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ใช้เป็นข้อมูลในการวางแผนการ</a:t>
            </a: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เสริมสร้างศักยภาพ(เสริมจุดแข็งกำจัดจุดอ่อน</a:t>
            </a: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) เพื่อการรับมือภัยพิบัติ</a:t>
            </a:r>
          </a:p>
          <a:p>
            <a:pPr marL="571500" indent="-571500" eaLnBrk="0" hangingPunct="0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นำไปสู่แนวทางในการป้องกัน การลดผลกระทบ การฟื้นฟู</a:t>
            </a:r>
          </a:p>
          <a:p>
            <a:pPr marL="571500" indent="-571500" eaLnBrk="0" hangingPunct="0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th-TH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ทำให้เห็นสิ่งที่ต้องจัดการแก้ไข เห็นกิจกรรม/โครงการเสริมศักยภาพ</a:t>
            </a:r>
            <a:endParaRPr lang="th-TH" sz="36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3160" y="332656"/>
            <a:ext cx="8748464" cy="1031821"/>
          </a:xfrm>
          <a:prstGeom prst="homePlate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VCA</a:t>
            </a:r>
            <a:r>
              <a:rPr lang="th-TH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...</a:t>
            </a:r>
            <a:r>
              <a:rPr lang="th-TH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ทำแล้วเอาไปใช้อย่างไร</a:t>
            </a: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??</a:t>
            </a:r>
            <a:endParaRPr lang="th-TH" sz="60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48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มุมมน 5"/>
          <p:cNvSpPr/>
          <p:nvPr/>
        </p:nvSpPr>
        <p:spPr>
          <a:xfrm>
            <a:off x="323528" y="188640"/>
            <a:ext cx="849694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cs typeface="Tahoma" pitchFamily="34" charset="0"/>
              </a:rPr>
              <a:t>ข้อควรคำนึงในการเข้าชุมชน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19" y="1286455"/>
            <a:ext cx="4936490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3214172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42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93160" y="116632"/>
            <a:ext cx="8748464" cy="1231106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h-TH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แนวคิดพื้นฐานเกี่ยวกับ </a:t>
            </a:r>
            <a:r>
              <a:rPr lang="en-US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VCA</a:t>
            </a:r>
            <a:endParaRPr lang="th-TH" sz="80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04190" y="2024392"/>
            <a:ext cx="8726404" cy="42946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3485" tIns="41742" rIns="83485" bIns="41742" anchor="ctr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h-TH" sz="48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sz="48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ความสัมพันธ์ของ</a:t>
            </a:r>
            <a:r>
              <a:rPr lang="th-TH" sz="48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ความเสี่ยง </a:t>
            </a:r>
            <a:r>
              <a:rPr lang="en-US" sz="48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(Risk)</a:t>
            </a:r>
            <a:r>
              <a:rPr lang="th-TH" sz="48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</a:t>
            </a:r>
            <a:endParaRPr lang="en-US" sz="4800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4800" b="1" dirty="0">
                <a:latin typeface="CordiaUPC" panose="020B0304020202020204" pitchFamily="34" charset="-34"/>
                <a:cs typeface="CordiaUPC" panose="020B0304020202020204" pitchFamily="34" charset="-34"/>
              </a:rPr>
              <a:t>  </a:t>
            </a:r>
            <a:r>
              <a:rPr lang="en-US" sz="48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 </a:t>
            </a:r>
            <a:r>
              <a:rPr lang="th-TH" sz="48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ภัย (</a:t>
            </a:r>
            <a:r>
              <a:rPr lang="en-US" sz="48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Hazard) </a:t>
            </a:r>
            <a:r>
              <a:rPr lang="en-GB" sz="48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x </a:t>
            </a:r>
            <a:r>
              <a:rPr lang="th-TH" sz="48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</a:t>
            </a:r>
            <a:r>
              <a:rPr lang="th-TH" sz="48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ล่อแหลม </a:t>
            </a:r>
            <a:r>
              <a:rPr lang="th-TH" sz="40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sz="40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Vulnerability)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 smtClean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 smtClean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 smtClean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491354" y="4073546"/>
            <a:ext cx="6152076" cy="172744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 = H </a:t>
            </a:r>
            <a:r>
              <a:rPr lang="en-GB" sz="6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x</a:t>
            </a:r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</a:t>
            </a:r>
            <a:endParaRPr lang="th-TH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ยึดเนื้อหา 3" descr="อย่าสอบสวนฉันเลย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2060848"/>
            <a:ext cx="5904656" cy="4533165"/>
          </a:xfrm>
          <a:prstGeom prst="rect">
            <a:avLst/>
          </a:prstGeom>
        </p:spPr>
      </p:pic>
      <p:sp>
        <p:nvSpPr>
          <p:cNvPr id="3" name="คำบรรยายภาพแบบวงรี 2"/>
          <p:cNvSpPr/>
          <p:nvPr/>
        </p:nvSpPr>
        <p:spPr>
          <a:xfrm rot="21232096">
            <a:off x="2137051" y="1580940"/>
            <a:ext cx="2380775" cy="1545945"/>
          </a:xfrm>
          <a:prstGeom prst="wedgeEllipseCallout">
            <a:avLst>
              <a:gd name="adj1" fmla="val 3011"/>
              <a:gd name="adj2" fmla="val 711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</a:rPr>
              <a:t>บอกมาซะ</a:t>
            </a:r>
            <a:r>
              <a:rPr lang="th-TH" sz="3200" b="1" dirty="0" smtClean="0">
                <a:solidFill>
                  <a:schemeClr val="tx1"/>
                </a:solidFill>
              </a:rPr>
              <a:t>ดีๆ</a:t>
            </a:r>
            <a:endParaRPr lang="th-TH" sz="3200" b="1" dirty="0">
              <a:solidFill>
                <a:schemeClr val="tx1"/>
              </a:solidFill>
            </a:endParaRPr>
          </a:p>
        </p:txBody>
      </p:sp>
      <p:sp>
        <p:nvSpPr>
          <p:cNvPr id="4" name="คำบรรยายภาพแบบเมฆ 3"/>
          <p:cNvSpPr/>
          <p:nvPr/>
        </p:nvSpPr>
        <p:spPr>
          <a:xfrm>
            <a:off x="5292080" y="1317183"/>
            <a:ext cx="2552730" cy="193243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KodchiangUPC" pitchFamily="18" charset="-34"/>
              </a:rPr>
              <a:t>!?!</a:t>
            </a:r>
            <a:endParaRPr lang="th-TH" sz="4800" b="1">
              <a:solidFill>
                <a:schemeClr val="tx1"/>
              </a:solidFill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0" y="315211"/>
            <a:ext cx="599432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800" b="1" dirty="0" smtClean="0">
                <a:solidFill>
                  <a:schemeClr val="tx1"/>
                </a:solidFill>
              </a:rPr>
              <a:t>ไม่คาดคั้น ไม่บังคับ</a:t>
            </a:r>
            <a:endParaRPr lang="th-TH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42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ยึดเนื้อหา 3" descr="อย่ารุมเลย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857250"/>
            <a:ext cx="7315200" cy="50546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785813" y="5814392"/>
            <a:ext cx="7467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800" b="1" dirty="0" smtClean="0">
                <a:solidFill>
                  <a:schemeClr val="tx1"/>
                </a:solidFill>
              </a:rPr>
              <a:t>อย่าถามให้ชาวบ้านรู้สึกว่า </a:t>
            </a:r>
            <a:r>
              <a:rPr lang="th-TH" sz="4800" b="1" dirty="0" smtClean="0">
                <a:solidFill>
                  <a:srgbClr val="FF0000"/>
                </a:solidFill>
              </a:rPr>
              <a:t>“ถูกรุม”</a:t>
            </a:r>
            <a:endParaRPr lang="th-TH" sz="4800" b="1" dirty="0">
              <a:solidFill>
                <a:srgbClr val="FF0000"/>
              </a:solidFill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 rot="17450609">
            <a:off x="427038" y="2357438"/>
            <a:ext cx="1216025" cy="100012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?????</a:t>
            </a:r>
            <a:endParaRPr lang="th-TH" sz="2000" dirty="0"/>
          </a:p>
        </p:txBody>
      </p:sp>
      <p:sp>
        <p:nvSpPr>
          <p:cNvPr id="5" name="คำบรรยายภาพแบบวงรี 4"/>
          <p:cNvSpPr/>
          <p:nvPr/>
        </p:nvSpPr>
        <p:spPr>
          <a:xfrm>
            <a:off x="3286125" y="285750"/>
            <a:ext cx="1143000" cy="85725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????</a:t>
            </a:r>
            <a:endParaRPr lang="th-TH" sz="2000" dirty="0"/>
          </a:p>
        </p:txBody>
      </p:sp>
      <p:sp>
        <p:nvSpPr>
          <p:cNvPr id="6" name="คำบรรยายภาพแบบวงรี 5"/>
          <p:cNvSpPr/>
          <p:nvPr/>
        </p:nvSpPr>
        <p:spPr>
          <a:xfrm>
            <a:off x="5214938" y="285750"/>
            <a:ext cx="1143000" cy="85725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????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2208217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857250" y="5572125"/>
            <a:ext cx="7467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400" b="1" dirty="0" smtClean="0">
                <a:solidFill>
                  <a:schemeClr val="tx1"/>
                </a:solidFill>
              </a:rPr>
              <a:t>อย่ากวนอารมณ์</a:t>
            </a:r>
            <a:endParaRPr lang="th-TH" sz="4400" b="1" dirty="0">
              <a:solidFill>
                <a:schemeClr val="tx1"/>
              </a:solidFill>
            </a:endParaRPr>
          </a:p>
        </p:txBody>
      </p:sp>
      <p:pic>
        <p:nvPicPr>
          <p:cNvPr id="3" name="ตัวยึดเนื้อหา 3" descr="อย่ากวนอารมย์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7696" y="678843"/>
            <a:ext cx="5088607" cy="463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0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ยึดเนื้อหา 3" descr="ถามหให้ถูกเวลา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420688"/>
            <a:ext cx="7500937" cy="64897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139951" y="330227"/>
            <a:ext cx="45434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6000" b="1" dirty="0" smtClean="0">
                <a:solidFill>
                  <a:schemeClr val="tx1"/>
                </a:solidFill>
              </a:rPr>
              <a:t>ถูกเวลา.</a:t>
            </a:r>
            <a:r>
              <a:rPr lang="en-US" sz="6000" b="1" dirty="0" smtClean="0">
                <a:solidFill>
                  <a:schemeClr val="tx1"/>
                </a:solidFill>
              </a:rPr>
              <a:t>!</a:t>
            </a:r>
            <a:endParaRPr lang="th-TH" sz="6000" b="1" dirty="0">
              <a:solidFill>
                <a:schemeClr val="tx1"/>
              </a:solidFill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 rot="891646">
            <a:off x="6074183" y="1970843"/>
            <a:ext cx="2894012" cy="173831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 smtClean="0">
                <a:solidFill>
                  <a:schemeClr val="tx1"/>
                </a:solidFill>
              </a:rPr>
              <a:t>สวัสดีครับ จะขอสัมภาษณ์หน่อยครับ</a:t>
            </a:r>
            <a:endParaRPr lang="th-TH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47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457200" y="274638"/>
            <a:ext cx="4474840" cy="158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400" b="1" dirty="0" smtClean="0">
                <a:solidFill>
                  <a:schemeClr val="tx1"/>
                </a:solidFill>
              </a:rPr>
              <a:t>อย่าสรุปแทน</a:t>
            </a:r>
            <a:br>
              <a:rPr lang="th-TH" sz="4400" b="1" dirty="0" smtClean="0">
                <a:solidFill>
                  <a:schemeClr val="tx1"/>
                </a:solidFill>
              </a:rPr>
            </a:br>
            <a:r>
              <a:rPr lang="th-TH" sz="4400" b="1" dirty="0" smtClean="0">
                <a:solidFill>
                  <a:schemeClr val="tx1"/>
                </a:solidFill>
              </a:rPr>
              <a:t>อย่าด่วนส่งเสริม..</a:t>
            </a:r>
            <a:r>
              <a:rPr lang="en-US" sz="4400" b="1" dirty="0" smtClean="0">
                <a:solidFill>
                  <a:schemeClr val="tx1"/>
                </a:solidFill>
              </a:rPr>
              <a:t>!</a:t>
            </a:r>
            <a:endParaRPr lang="th-TH" sz="4400" b="1" dirty="0">
              <a:solidFill>
                <a:schemeClr val="tx1"/>
              </a:solidFill>
            </a:endParaRPr>
          </a:p>
        </p:txBody>
      </p:sp>
      <p:pic>
        <p:nvPicPr>
          <p:cNvPr id="3" name="ตัวยึดเนื้อหา 3" descr="อย่าด่วนสรุป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57475"/>
            <a:ext cx="7467600" cy="2759075"/>
          </a:xfrm>
          <a:prstGeom prst="rect">
            <a:avLst/>
          </a:prstGeom>
        </p:spPr>
      </p:pic>
      <p:sp>
        <p:nvSpPr>
          <p:cNvPr id="4" name="คำบรรยายภาพแบบวงรี 3"/>
          <p:cNvSpPr/>
          <p:nvPr/>
        </p:nvSpPr>
        <p:spPr>
          <a:xfrm>
            <a:off x="4932039" y="652321"/>
            <a:ext cx="3168353" cy="16245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 smtClean="0">
                <a:solidFill>
                  <a:schemeClr val="bg1"/>
                </a:solidFill>
              </a:rPr>
              <a:t>เอาเป็นว่าเราจะแก้ปัญหาเรื่อง</a:t>
            </a:r>
            <a:r>
              <a:rPr lang="th-TH" sz="3200" b="1" dirty="0" err="1" smtClean="0">
                <a:solidFill>
                  <a:schemeClr val="bg1"/>
                </a:solidFill>
              </a:rPr>
              <a:t>ขยะเนอะ</a:t>
            </a:r>
            <a:endParaRPr lang="th-T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93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/>
          <p:cNvSpPr/>
          <p:nvPr/>
        </p:nvSpPr>
        <p:spPr>
          <a:xfrm>
            <a:off x="827584" y="260648"/>
            <a:ext cx="4935048" cy="48819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" name="วงรี 2"/>
          <p:cNvSpPr/>
          <p:nvPr/>
        </p:nvSpPr>
        <p:spPr>
          <a:xfrm>
            <a:off x="1385865" y="432058"/>
            <a:ext cx="4192138" cy="413907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grpSp>
        <p:nvGrpSpPr>
          <p:cNvPr id="4" name="กลุ่ม 11"/>
          <p:cNvGrpSpPr>
            <a:grpSpLocks/>
          </p:cNvGrpSpPr>
          <p:nvPr/>
        </p:nvGrpSpPr>
        <p:grpSpPr bwMode="auto">
          <a:xfrm rot="-944646">
            <a:off x="1853082" y="885045"/>
            <a:ext cx="2567845" cy="3122801"/>
            <a:chOff x="2117406" y="2266271"/>
            <a:chExt cx="3649709" cy="4436487"/>
          </a:xfrm>
        </p:grpSpPr>
        <p:sp>
          <p:nvSpPr>
            <p:cNvPr id="5" name="คำบรรยายภาพแบบวงรี 4"/>
            <p:cNvSpPr>
              <a:spLocks noChangeArrowheads="1"/>
            </p:cNvSpPr>
            <p:nvPr/>
          </p:nvSpPr>
          <p:spPr bwMode="auto">
            <a:xfrm rot="17443216">
              <a:off x="1713459" y="2670218"/>
              <a:ext cx="4436487" cy="3628593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FFE636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 rot="21233760">
              <a:off x="2162281" y="3008641"/>
              <a:ext cx="3604834" cy="3558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b="1" dirty="0" smtClean="0">
                  <a:latin typeface="kg_lecture" pitchFamily="2" charset="0"/>
                  <a:cs typeface="kg_lecture" pitchFamily="2" charset="0"/>
                </a:rPr>
                <a:t>ขอให้มีความสุข</a:t>
              </a:r>
            </a:p>
            <a:p>
              <a:pPr algn="ctr"/>
              <a:r>
                <a:rPr lang="th-TH" b="1" dirty="0" smtClean="0">
                  <a:latin typeface="kg_lecture" pitchFamily="2" charset="0"/>
                  <a:cs typeface="kg_lecture" pitchFamily="2" charset="0"/>
                </a:rPr>
                <a:t>ในการทำงาน</a:t>
              </a:r>
            </a:p>
            <a:p>
              <a:pPr algn="ctr"/>
              <a:r>
                <a:rPr lang="th-TH" b="1" dirty="0" smtClean="0">
                  <a:latin typeface="kg_lecture" pitchFamily="2" charset="0"/>
                  <a:cs typeface="kg_lecture" pitchFamily="2" charset="0"/>
                </a:rPr>
                <a:t>ร่วมกับชุมชน</a:t>
              </a:r>
            </a:p>
            <a:p>
              <a:pPr algn="ctr"/>
              <a:r>
                <a:rPr lang="th-TH" b="1" dirty="0" smtClean="0">
                  <a:latin typeface="kg_lecture" pitchFamily="2" charset="0"/>
                  <a:cs typeface="kg_lecture" pitchFamily="2" charset="0"/>
                </a:rPr>
                <a:t>นะครับ</a:t>
              </a:r>
              <a:endParaRPr lang="th-TH" b="1" dirty="0">
                <a:latin typeface="kg_lecture" pitchFamily="2" charset="0"/>
                <a:cs typeface="kg_lecture" pitchFamily="2" charset="0"/>
              </a:endParaRPr>
            </a:p>
          </p:txBody>
        </p:sp>
      </p:grpSp>
      <p:pic>
        <p:nvPicPr>
          <p:cNvPr id="7" name="ตัวยึดเนื้อหา 4" descr="xx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7972" y="281280"/>
            <a:ext cx="39878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282" y="5401591"/>
            <a:ext cx="8822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เบญจพร จิตรหาญ สถานีกาชาดที่ 7 จ.อุบลราชธานี</a:t>
            </a:r>
          </a:p>
          <a:p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084-6587722</a:t>
            </a:r>
          </a:p>
          <a:p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E-mail: 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jitbenja@hotmail.com </a:t>
            </a:r>
          </a:p>
        </p:txBody>
      </p:sp>
    </p:spTree>
    <p:extLst>
      <p:ext uri="{BB962C8B-B14F-4D97-AF65-F5344CB8AC3E}">
        <p14:creationId xmlns:p14="http://schemas.microsoft.com/office/powerpoint/2010/main" val="39406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indefinite" fill="hold" grpId="0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707904" y="692696"/>
            <a:ext cx="1774846" cy="946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h-TH" sz="6000" b="1" dirty="0">
                <a:solidFill>
                  <a:srgbClr val="000099"/>
                </a:solidFill>
                <a:latin typeface="Angsana New" pitchFamily="18" charset="-34"/>
              </a:rPr>
              <a:t>คำถาม</a:t>
            </a:r>
            <a:endParaRPr lang="th-TH" sz="5400" b="1" dirty="0">
              <a:solidFill>
                <a:srgbClr val="000099"/>
              </a:solidFill>
              <a:latin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44711" y="1988840"/>
            <a:ext cx="82037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</a:rPr>
              <a:t>ถ้าเราต้องเข้าพื้นที่แห่งหนึ่ง ต้องการทำความรู้จักพื้นแห่งนี้ เพื่อนำข้อมูลเบื้องต้นมาประกอบการวางแผนงาน ท่านมีขั้นตอนและวิธีการได้มาซึ่งข้อมูลอย่างไรบ้าง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552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3160" y="116632"/>
            <a:ext cx="8748464" cy="1117229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th-TH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แนวคิดพื้นฐานเกี่ยวกับ </a:t>
            </a:r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VCA</a:t>
            </a:r>
            <a:endParaRPr lang="th-TH" sz="72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15220" y="1788261"/>
            <a:ext cx="8726404" cy="45409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3485" tIns="41742" rIns="83485" bIns="41742" anchor="ctr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h-TH" sz="48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sz="4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ความสัมพันธ์ของภัยพิบัติ (</a:t>
            </a:r>
            <a:r>
              <a:rPr lang="en-US" sz="4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Disaster)</a:t>
            </a:r>
            <a:r>
              <a:rPr lang="th-TH" sz="4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</a:t>
            </a:r>
            <a:endParaRPr lang="en-US" sz="4400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288000">
              <a:defRPr/>
            </a:pPr>
            <a:r>
              <a:rPr lang="en-US" sz="4400" b="1" dirty="0">
                <a:latin typeface="CordiaUPC" panose="020B0304020202020204" pitchFamily="34" charset="-34"/>
                <a:cs typeface="CordiaUPC" panose="020B0304020202020204" pitchFamily="34" charset="-34"/>
              </a:rPr>
              <a:t>  </a:t>
            </a:r>
            <a:r>
              <a:rPr lang="en-US" sz="4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   </a:t>
            </a:r>
            <a:r>
              <a:rPr lang="en-US" sz="4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 </a:t>
            </a:r>
            <a:r>
              <a:rPr lang="th-TH" sz="44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ภัย (</a:t>
            </a:r>
            <a:r>
              <a:rPr lang="en-US" sz="44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Hazard) </a:t>
            </a:r>
            <a:r>
              <a:rPr lang="en-GB" sz="44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x </a:t>
            </a:r>
            <a:r>
              <a:rPr lang="th-TH" sz="40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</a:t>
            </a:r>
            <a:r>
              <a:rPr lang="th-TH" sz="40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ล่อแหลม (</a:t>
            </a:r>
            <a:r>
              <a:rPr lang="en-US" sz="4000" b="1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Vulnerability)</a:t>
            </a:r>
            <a:endParaRPr lang="en-US" sz="4400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288000">
              <a:defRPr/>
            </a:pPr>
            <a:r>
              <a:rPr lang="th-TH" sz="16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                                                                        </a:t>
            </a:r>
            <a:r>
              <a:rPr lang="th-TH" sz="4400" b="1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ศักยภาพ</a:t>
            </a:r>
            <a:endParaRPr lang="en-US" sz="4400" b="1" dirty="0" smtClean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4400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 smtClean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h-TH" b="1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19197" y="3212976"/>
            <a:ext cx="711324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กลุ่ม 16"/>
          <p:cNvGrpSpPr/>
          <p:nvPr/>
        </p:nvGrpSpPr>
        <p:grpSpPr>
          <a:xfrm>
            <a:off x="2382178" y="4133298"/>
            <a:ext cx="4392488" cy="1800199"/>
            <a:chOff x="1907704" y="4725144"/>
            <a:chExt cx="4392488" cy="1800199"/>
          </a:xfrm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1907704" y="4725144"/>
              <a:ext cx="4392488" cy="180019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itchFamily="34" charset="-34"/>
                  <a:ea typeface="Tahoma" pitchFamily="34" charset="0"/>
                  <a:cs typeface="TH SarabunPSK" pitchFamily="34" charset="-34"/>
                </a:rPr>
                <a:t>D</a:t>
              </a:r>
              <a:r>
                <a:rPr lang="en-US" sz="6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itchFamily="34" charset="-34"/>
                  <a:ea typeface="Tahoma" pitchFamily="34" charset="0"/>
                  <a:cs typeface="TH SarabunPSK" pitchFamily="34" charset="-34"/>
                </a:rPr>
                <a:t> = H </a:t>
              </a:r>
              <a:r>
                <a:rPr lang="en-GB" sz="6600" b="1" dirty="0">
                  <a:solidFill>
                    <a:schemeClr val="tx1"/>
                  </a:solidFill>
                  <a:latin typeface="TH SarabunPSK" pitchFamily="34" charset="-34"/>
                  <a:ea typeface="Tahoma" pitchFamily="34" charset="0"/>
                  <a:cs typeface="TH SarabunPSK" pitchFamily="34" charset="-34"/>
                </a:rPr>
                <a:t>x</a:t>
              </a:r>
              <a:r>
                <a:rPr lang="en-US" sz="6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itchFamily="34" charset="-34"/>
                  <a:ea typeface="Tahoma" pitchFamily="34" charset="0"/>
                  <a:cs typeface="TH SarabunPSK" pitchFamily="34" charset="-34"/>
                </a:rPr>
                <a:t> V</a:t>
              </a:r>
            </a:p>
            <a:p>
              <a:pPr algn="ctr"/>
              <a:r>
                <a:rPr lang="en-US" sz="6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itchFamily="34" charset="-34"/>
                  <a:ea typeface="Tahoma" pitchFamily="34" charset="0"/>
                  <a:cs typeface="TH SarabunPSK" pitchFamily="34" charset="-34"/>
                </a:rPr>
                <a:t>     C</a:t>
              </a:r>
              <a:endParaRPr lang="th-TH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endParaRPr>
            </a:p>
          </p:txBody>
        </p:sp>
        <p:cxnSp>
          <p:nvCxnSpPr>
            <p:cNvPr id="14" name="Straight Connector 10"/>
            <p:cNvCxnSpPr/>
            <p:nvPr/>
          </p:nvCxnSpPr>
          <p:spPr>
            <a:xfrm>
              <a:off x="3995936" y="5677030"/>
              <a:ext cx="128768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51519" y="1720791"/>
            <a:ext cx="8532169" cy="45162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3485" tIns="41742" rIns="83485" bIns="41742" anchor="ctr">
            <a:spAutoFit/>
          </a:bodyPr>
          <a:lstStyle/>
          <a:p>
            <a:pPr algn="thaiDist" defTabSz="835025" eaLnBrk="0" hangingPunct="0"/>
            <a:r>
              <a:rPr lang="th-TH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	เพื่อให้ชุมชนรู้และเข้าใจถึงความเปราะบาง ศักยภาพ และภัยที่เกิดขึ้นในชุมชน ทั้งนี้ เพื่อเป็นข้อมูลในการวางแผนเสริมศักยภาพชุมชน เพื่อลดความเปราะบาง เพื่อให้ชุมชนมีความพร้อมในการรับมือภัยพิบัติ ซึ่งจะช่วยลดผลกระทบหรือความสูญเสียที่จะเกิดขึ้น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260648"/>
            <a:ext cx="8532169" cy="1117229"/>
          </a:xfrm>
          <a:prstGeom prst="homePlate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VCA</a:t>
            </a:r>
            <a:r>
              <a:rPr lang="th-TH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....</a:t>
            </a:r>
            <a:r>
              <a:rPr lang="th-TH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ทำไปทำไม</a:t>
            </a:r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??</a:t>
            </a:r>
            <a:endParaRPr lang="th-TH" sz="66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51520" y="2106334"/>
            <a:ext cx="8424936" cy="38699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3485" tIns="41742" rIns="83485" bIns="41742" anchor="ctr">
            <a:spAutoFit/>
          </a:bodyPr>
          <a:lstStyle/>
          <a:p>
            <a:pPr algn="ctr" defTabSz="835025" eaLnBrk="0" hangingPunct="0"/>
            <a:r>
              <a:rPr lang="th-TH" sz="7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ชุมชนเป็นหลัก</a:t>
            </a:r>
          </a:p>
          <a:p>
            <a:pPr algn="ctr" defTabSz="835025" eaLnBrk="0" hangingPunct="0">
              <a:lnSpc>
                <a:spcPct val="150000"/>
              </a:lnSpc>
            </a:pPr>
            <a:r>
              <a:rPr lang="th-TH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ในการคิด สร้าง ทำ ปรับปรุง ประเมิน</a:t>
            </a:r>
          </a:p>
          <a:p>
            <a:pPr algn="ctr" defTabSz="835025" eaLnBrk="0" hangingPunct="0"/>
            <a:r>
              <a:rPr lang="th-TH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เราและหน่วยงานในพื้นที่</a:t>
            </a:r>
          </a:p>
          <a:p>
            <a:pPr algn="ctr" defTabSz="835025" eaLnBrk="0" hangingPunct="0"/>
            <a:r>
              <a:rPr lang="th-TH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มีบทบาทเป็นพี่เลี้ยงเสริมหนุน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0" y="260648"/>
            <a:ext cx="8712968" cy="1458861"/>
          </a:xfrm>
          <a:prstGeom prst="homePlate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8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UPC" panose="020B0604020202020204" pitchFamily="34" charset="-34"/>
                <a:ea typeface="Tahoma" pitchFamily="34" charset="0"/>
                <a:cs typeface="BrowalliaUPC" panose="020B0604020202020204" pitchFamily="34" charset="-34"/>
              </a:rPr>
              <a:t>VCA</a:t>
            </a:r>
            <a:r>
              <a:rPr lang="th-TH" sz="9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....</a:t>
            </a:r>
            <a:r>
              <a:rPr lang="th-TH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มีใครบ้างที่เกี่ยวข้อง</a:t>
            </a:r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??</a:t>
            </a:r>
            <a:endParaRPr lang="th-TH" sz="6600" b="1" dirty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51520" y="1979041"/>
            <a:ext cx="8532169" cy="40853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3485" tIns="41742" rIns="83485" bIns="41742" anchor="ctr">
            <a:spAutoFit/>
          </a:bodyPr>
          <a:lstStyle/>
          <a:p>
            <a:pPr algn="ctr" defTabSz="835025" eaLnBrk="0" hangingPunct="0"/>
            <a:r>
              <a:rPr lang="th-TH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เมื่อไรก็ได้ที่ต้องการ ทำได้ตลอดปี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!!!</a:t>
            </a:r>
            <a:endParaRPr lang="th-TH" sz="5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ctr" defTabSz="835025" eaLnBrk="0" hangingPunct="0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ctr" defTabSz="835025" eaLnBrk="0" hangingPunct="0"/>
            <a: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อาจเริ่มก่อนทำแผนรับมือภัยพิบัติ</a:t>
            </a:r>
          </a:p>
          <a:p>
            <a:pPr algn="ctr" defTabSz="835025" eaLnBrk="0" hangingPunct="0"/>
            <a: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หรือก่อนเข้าช่วงฤดูกาลเสี่ยงต่อภัยธรรมชาติ</a:t>
            </a:r>
          </a:p>
          <a:p>
            <a:pPr algn="ctr" defTabSz="835025" eaLnBrk="0" hangingPunct="0"/>
            <a:endParaRPr lang="th-TH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ctr" defTabSz="835025" eaLnBrk="0" hangingPunct="0"/>
            <a: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หรือแทรกเสริมในกิจกรรมชุมชนดำเนินการอยู่</a:t>
            </a:r>
            <a:endParaRPr lang="th-TH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ctr" defTabSz="835025" eaLnBrk="0" hangingPunct="0"/>
            <a:r>
              <a:rPr lang="th-TH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ทั้งนี้ขึ้นอยู่กับสถานการณ์ของชุมชน</a:t>
            </a:r>
            <a:endParaRPr lang="th-TH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0" y="260648"/>
            <a:ext cx="8532169" cy="1089529"/>
          </a:xfrm>
          <a:prstGeom prst="homePlate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VCA</a:t>
            </a:r>
            <a:r>
              <a:rPr lang="th-TH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....</a:t>
            </a:r>
            <a:r>
              <a:rPr lang="th-TH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เมื่อไรที่ต้องทำ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??</a:t>
            </a:r>
            <a:endParaRPr lang="th-TH" sz="5400" b="1" dirty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23527" y="1998132"/>
            <a:ext cx="8460161" cy="413156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3485" tIns="41742" rIns="83485" bIns="41742" anchor="ctr">
            <a:spAutoFit/>
          </a:bodyPr>
          <a:lstStyle/>
          <a:p>
            <a:pPr algn="ctr" defTabSz="835025" eaLnBrk="0" hangingPunct="0"/>
            <a:r>
              <a:rPr lang="th-TH" sz="5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anose="020B0604030504040204" pitchFamily="34" charset="0"/>
              </a:rPr>
              <a:t>พื้นที่เสี่ยง หรือพื้นที่ที่</a:t>
            </a:r>
          </a:p>
          <a:p>
            <a:pPr algn="ctr" defTabSz="835025" eaLnBrk="0" hangingPunct="0"/>
            <a:r>
              <a:rPr lang="th-TH" sz="5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anose="020B0604030504040204" pitchFamily="34" charset="0"/>
              </a:rPr>
              <a:t>ต้องการประเมิน</a:t>
            </a:r>
            <a:endParaRPr lang="th-TH" sz="6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835025" eaLnBrk="0" hangingPunct="0"/>
            <a:endParaRPr lang="th-TH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+mj-cs"/>
            </a:endParaRPr>
          </a:p>
          <a:p>
            <a:pPr algn="ctr" defTabSz="835025" eaLnBrk="0" hangingPunct="0"/>
            <a:endParaRPr lang="th-TH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+mj-cs"/>
            </a:endParaRPr>
          </a:p>
          <a:p>
            <a:pPr algn="ctr" defTabSz="835025" eaLnBrk="0" hangingPunct="0"/>
            <a:endParaRPr lang="th-TH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+mj-cs"/>
            </a:endParaRPr>
          </a:p>
          <a:p>
            <a:pPr algn="ctr" defTabSz="835025" eaLnBrk="0" hangingPunct="0"/>
            <a:r>
              <a:rPr lang="th-TH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+mj-cs"/>
              </a:rPr>
              <a:t>บางครั้ง อาจรวมถึงการทำ </a:t>
            </a: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+mj-cs"/>
              </a:rPr>
              <a:t>VCA </a:t>
            </a:r>
            <a:endParaRPr lang="th-TH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+mj-cs"/>
            </a:endParaRPr>
          </a:p>
          <a:p>
            <a:pPr algn="ctr" defTabSz="835025" eaLnBrk="0" hangingPunct="0"/>
            <a:r>
              <a:rPr lang="th-TH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+mj-cs"/>
              </a:rPr>
              <a:t>ไปถึงพื้นที่ ที่อยู่รอบหรือติดกันด้วยก็ได้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0" y="260648"/>
            <a:ext cx="8532169" cy="1092030"/>
          </a:xfrm>
          <a:prstGeom prst="homePlate">
            <a:avLst/>
          </a:prstGeom>
          <a:ln w="38100"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VCA</a:t>
            </a:r>
            <a:r>
              <a:rPr lang="th-TH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.... </a:t>
            </a:r>
            <a:r>
              <a:rPr lang="th-TH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 upc"/>
                <a:cs typeface="TH SarabunPSK" pitchFamily="34" charset="-34"/>
              </a:rPr>
              <a:t>ทำที่ไหน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dia upc"/>
                <a:cs typeface="TH SarabunPSK" pitchFamily="34" charset="-34"/>
              </a:rPr>
              <a:t>??</a:t>
            </a:r>
            <a:endParaRPr lang="th-TH" sz="7200" b="1" dirty="0">
              <a:solidFill>
                <a:schemeClr val="tx1">
                  <a:lumMod val="95000"/>
                  <a:lumOff val="5000"/>
                </a:schemeClr>
              </a:solidFill>
              <a:latin typeface="Cordia upc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ส้นตารา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เส้นตาราง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เส้นตาราง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2217</TotalTime>
  <Words>2141</Words>
  <Application>Microsoft Office PowerPoint</Application>
  <PresentationFormat>On-screen Show (4:3)</PresentationFormat>
  <Paragraphs>454</Paragraphs>
  <Slides>46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เส้นตาราง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ปฏิทินการผลิต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การประเมินความเสี่ยง ศักยภาพ และความเปราะบางของชุมชน</dc:title>
  <dc:creator>00731</dc:creator>
  <cp:lastModifiedBy>Angeline Tandiono</cp:lastModifiedBy>
  <cp:revision>300</cp:revision>
  <dcterms:created xsi:type="dcterms:W3CDTF">2015-10-25T06:37:36Z</dcterms:created>
  <dcterms:modified xsi:type="dcterms:W3CDTF">2015-11-10T06:12:37Z</dcterms:modified>
</cp:coreProperties>
</file>