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3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9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5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5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4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5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2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BBFA-08F9-477C-AF33-043EA941EF2C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1E60-0501-4AF5-AF2E-F4E8693E6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28612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2015-2016 Regional Action Plan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305800" cy="5105400"/>
          </a:xfrm>
        </p:spPr>
        <p:txBody>
          <a:bodyPr>
            <a:noAutofit/>
          </a:bodyPr>
          <a:lstStyle/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1. Advocacy </a:t>
            </a:r>
            <a:r>
              <a:rPr lang="en-US" altLang="zh-CN" sz="1600" b="1" dirty="0" smtClean="0">
                <a:ea typeface="宋体" charset="-122"/>
              </a:rPr>
              <a:t>of SEAYN; </a:t>
            </a:r>
            <a:r>
              <a:rPr lang="en-US" altLang="zh-CN" sz="1600" b="1" dirty="0" smtClean="0">
                <a:ea typeface="宋体" charset="-122"/>
              </a:rPr>
              <a:t>D</a:t>
            </a:r>
            <a:r>
              <a:rPr lang="en-US" sz="1600" b="1" dirty="0" smtClean="0"/>
              <a:t>evelopment </a:t>
            </a:r>
            <a:r>
              <a:rPr lang="en-US" sz="1600" b="1" dirty="0"/>
              <a:t>of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</a:rPr>
              <a:t>SEAYN Case study </a:t>
            </a:r>
            <a:r>
              <a:rPr lang="en-US" sz="1600" b="1" dirty="0"/>
              <a:t>with good practices of NS </a:t>
            </a:r>
            <a:endParaRPr lang="en-US" sz="1600" b="1" dirty="0" smtClean="0"/>
          </a:p>
          <a:p>
            <a:pPr marL="685800" indent="0">
              <a:lnSpc>
                <a:spcPct val="80000"/>
              </a:lnSpc>
              <a:buNone/>
            </a:pPr>
            <a:r>
              <a:rPr lang="en-US" sz="1600" dirty="0" smtClean="0">
                <a:solidFill>
                  <a:srgbClr val="000099"/>
                </a:solidFill>
              </a:rPr>
              <a:t>Indicators: </a:t>
            </a:r>
            <a:r>
              <a:rPr lang="en-US" sz="1600" dirty="0" smtClean="0">
                <a:solidFill>
                  <a:srgbClr val="000099"/>
                </a:solidFill>
              </a:rPr>
              <a:t>6NS; PMI</a:t>
            </a:r>
            <a:r>
              <a:rPr lang="en-US" sz="1600" dirty="0" smtClean="0">
                <a:solidFill>
                  <a:srgbClr val="000099"/>
                </a:solidFill>
              </a:rPr>
              <a:t>, Myanmar, VNRC, SRC, BDRC, </a:t>
            </a:r>
            <a:r>
              <a:rPr lang="en-US" sz="1600" dirty="0" smtClean="0">
                <a:solidFill>
                  <a:srgbClr val="000099"/>
                </a:solidFill>
              </a:rPr>
              <a:t>CRC(TBC)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sz="1600" b="1" dirty="0" smtClean="0">
              <a:solidFill>
                <a:srgbClr val="000099"/>
              </a:solidFill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2. Youth </a:t>
            </a:r>
            <a:r>
              <a:rPr lang="en-US" altLang="zh-CN" sz="1600" b="1" dirty="0">
                <a:ea typeface="宋体" charset="-122"/>
              </a:rPr>
              <a:t>champion on </a:t>
            </a:r>
            <a:r>
              <a:rPr lang="en-US" altLang="zh-CN" sz="1600" b="1" dirty="0">
                <a:solidFill>
                  <a:srgbClr val="FF0000"/>
                </a:solidFill>
                <a:ea typeface="宋体" charset="-122"/>
              </a:rPr>
              <a:t>Social media including IT </a:t>
            </a:r>
            <a:r>
              <a:rPr lang="en-US" altLang="zh-CN" sz="1600" b="1" dirty="0" smtClean="0">
                <a:solidFill>
                  <a:srgbClr val="FF0000"/>
                </a:solidFill>
                <a:ea typeface="宋体" charset="-122"/>
              </a:rPr>
              <a:t>initiative</a:t>
            </a:r>
            <a:r>
              <a:rPr lang="en-US" altLang="zh-CN" sz="1600" b="1" dirty="0" smtClean="0">
                <a:ea typeface="宋体" charset="-122"/>
              </a:rPr>
              <a:t> </a:t>
            </a:r>
            <a:r>
              <a:rPr lang="en-US" altLang="zh-CN" sz="1600" b="1" dirty="0">
                <a:ea typeface="宋体" charset="-122"/>
              </a:rPr>
              <a:t>and </a:t>
            </a:r>
            <a:r>
              <a:rPr lang="en-US" sz="1600" b="1" dirty="0" smtClean="0"/>
              <a:t>in </a:t>
            </a:r>
            <a:r>
              <a:rPr lang="en-US" sz="1600" b="1" dirty="0"/>
              <a:t>humanitarian action </a:t>
            </a:r>
            <a:r>
              <a:rPr lang="en-US" sz="1600" b="1" dirty="0" smtClean="0"/>
              <a:t> and </a:t>
            </a:r>
            <a:r>
              <a:rPr lang="en-US" altLang="zh-CN" sz="1600" b="1" dirty="0">
                <a:solidFill>
                  <a:srgbClr val="FF0000"/>
                </a:solidFill>
                <a:ea typeface="宋体" charset="-122"/>
              </a:rPr>
              <a:t>promotion of </a:t>
            </a:r>
            <a:r>
              <a:rPr lang="en-US" altLang="zh-CN" sz="1600" b="1" u="sng" dirty="0">
                <a:solidFill>
                  <a:srgbClr val="FF0000"/>
                </a:solidFill>
                <a:ea typeface="宋体" charset="-122"/>
              </a:rPr>
              <a:t>RC learning platform</a:t>
            </a:r>
            <a:r>
              <a:rPr lang="en-US" sz="1600" b="1" dirty="0" smtClean="0"/>
              <a:t> </a:t>
            </a:r>
            <a:endParaRPr lang="en-US" altLang="zh-CN" sz="1600" b="1" dirty="0" smtClean="0"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11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NS establish of national webpage/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facebook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increase </a:t>
            </a:r>
            <a:r>
              <a:rPr lang="en-US" altLang="zh-CN" sz="1600" dirty="0">
                <a:solidFill>
                  <a:srgbClr val="000099"/>
                </a:solidFill>
                <a:ea typeface="宋体" charset="-122"/>
              </a:rPr>
              <a:t>No of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learning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platform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users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b="1" dirty="0" smtClean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3.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School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Safety </a:t>
            </a:r>
            <a:r>
              <a:rPr lang="en-US" altLang="zh-CN" sz="1600" b="1" dirty="0" smtClean="0">
                <a:ea typeface="宋体" charset="-122"/>
              </a:rPr>
              <a:t>(SBDRR- child friendly) tool incorporated into existing </a:t>
            </a:r>
            <a:r>
              <a:rPr lang="en-US" altLang="zh-CN" sz="1600" b="1" dirty="0" err="1" smtClean="0">
                <a:ea typeface="宋体" charset="-122"/>
              </a:rPr>
              <a:t>programme</a:t>
            </a:r>
            <a:r>
              <a:rPr lang="en-US" altLang="zh-CN" sz="1600" b="1" dirty="0" smtClean="0">
                <a:ea typeface="宋体" charset="-122"/>
              </a:rPr>
              <a:t> </a:t>
            </a:r>
            <a:r>
              <a:rPr lang="en-US" altLang="zh-CN" sz="1600" b="1" dirty="0" smtClean="0">
                <a:ea typeface="宋体" charset="-122"/>
              </a:rPr>
              <a:t>/continued in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ALL NSs</a:t>
            </a:r>
            <a:r>
              <a:rPr lang="en-US" altLang="zh-CN" sz="1600" b="1" u="sng" dirty="0" smtClean="0">
                <a:ea typeface="宋体" charset="-122"/>
              </a:rPr>
              <a:t> </a:t>
            </a:r>
            <a:r>
              <a:rPr lang="en-US" altLang="zh-CN" sz="1600" b="1" dirty="0" smtClean="0">
                <a:ea typeface="宋体" charset="-122"/>
              </a:rPr>
              <a:t>and strengthened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6NS;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PMI (review), SRC, CVTL(review), BDRC,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(Discussion)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dirty="0"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4.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Youth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Empowerment Programme</a:t>
            </a:r>
            <a:r>
              <a:rPr lang="en-US" altLang="zh-CN" sz="1600" b="1" u="sng" dirty="0" smtClean="0">
                <a:ea typeface="宋体" charset="-122"/>
              </a:rPr>
              <a:t> </a:t>
            </a:r>
            <a:r>
              <a:rPr lang="en-US" altLang="zh-CN" sz="1600" b="1" dirty="0" smtClean="0">
                <a:ea typeface="宋体" charset="-122"/>
              </a:rPr>
              <a:t>initiatives</a:t>
            </a:r>
            <a:endParaRPr lang="en-US" altLang="zh-CN" sz="1600" b="1" dirty="0" smtClean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Indicators: YABC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(8NS;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PMI, CVTL, VNRC, BDRC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SRC,MyRC</a:t>
            </a:r>
            <a:r>
              <a:rPr lang="en-US" altLang="zh-CN" sz="1600" dirty="0" err="1">
                <a:solidFill>
                  <a:srgbClr val="000099"/>
                </a:solidFill>
                <a:ea typeface="宋体" charset="-122"/>
              </a:rPr>
              <a:t>,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TRC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)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Leadership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Programmes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(6NS;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PMI,MalRC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SRC,VNRC, 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BDRC)</a:t>
            </a: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Non-Violence Peace Programme (5NS; PMI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CVTL, </a:t>
            </a:r>
            <a:r>
              <a:rPr lang="en-US" altLang="zh-CN" sz="1600" dirty="0" err="1" smtClean="0">
                <a:solidFill>
                  <a:srgbClr val="000099"/>
                </a:solidFill>
                <a:ea typeface="宋体" charset="-122"/>
              </a:rPr>
              <a:t>TRC,MyRC</a:t>
            </a:r>
            <a:r>
              <a:rPr lang="en-US" altLang="zh-CN" sz="1600" dirty="0" smtClean="0">
                <a:solidFill>
                  <a:srgbClr val="000099"/>
                </a:solidFill>
                <a:ea typeface="宋体" charset="-122"/>
              </a:rPr>
              <a:t>, BDRC)</a:t>
            </a:r>
          </a:p>
          <a:p>
            <a:pPr marL="685800" indent="0">
              <a:lnSpc>
                <a:spcPct val="80000"/>
              </a:lnSpc>
              <a:buNone/>
            </a:pPr>
            <a:endParaRPr lang="en-US" altLang="zh-CN" sz="1600" b="1" u="sng" dirty="0">
              <a:solidFill>
                <a:srgbClr val="000099"/>
              </a:solidFill>
              <a:ea typeface="宋体" charset="-122"/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altLang="zh-CN" sz="1600" b="1" dirty="0" smtClean="0">
                <a:ea typeface="宋体" charset="-122"/>
              </a:rPr>
              <a:t>5.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Peer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support and youth exchange facilitation</a:t>
            </a:r>
            <a:r>
              <a:rPr lang="en-US" altLang="zh-CN" sz="1600" b="1" dirty="0" smtClean="0">
                <a:ea typeface="宋体" charset="-122"/>
              </a:rPr>
              <a:t> thru webinar, events, conferences, networking, </a:t>
            </a:r>
            <a:r>
              <a:rPr lang="en-US" altLang="zh-CN" sz="1600" b="1" u="sng" dirty="0" smtClean="0">
                <a:solidFill>
                  <a:srgbClr val="FF0000"/>
                </a:solidFill>
                <a:ea typeface="宋体" charset="-122"/>
              </a:rPr>
              <a:t>c</a:t>
            </a:r>
            <a:r>
              <a:rPr lang="en-US" sz="1600" b="1" u="sng" dirty="0" smtClean="0">
                <a:solidFill>
                  <a:srgbClr val="FF0000"/>
                </a:solidFill>
              </a:rPr>
              <a:t>apacity </a:t>
            </a:r>
            <a:r>
              <a:rPr lang="en-US" sz="1600" b="1" u="sng" dirty="0">
                <a:solidFill>
                  <a:srgbClr val="FF0000"/>
                </a:solidFill>
              </a:rPr>
              <a:t>building for members </a:t>
            </a:r>
            <a:r>
              <a:rPr lang="en-US" sz="1600" b="1" u="sng" dirty="0" smtClean="0">
                <a:solidFill>
                  <a:srgbClr val="FF0000"/>
                </a:solidFill>
              </a:rPr>
              <a:t>for the development of </a:t>
            </a:r>
            <a:r>
              <a:rPr lang="en-US" sz="1600" b="1" u="sng" dirty="0" smtClean="0">
                <a:solidFill>
                  <a:srgbClr val="FF0000"/>
                </a:solidFill>
              </a:rPr>
              <a:t>Youth </a:t>
            </a:r>
            <a:r>
              <a:rPr lang="en-US" sz="1600" b="1" u="sng" dirty="0">
                <a:solidFill>
                  <a:srgbClr val="FF0000"/>
                </a:solidFill>
              </a:rPr>
              <a:t>and </a:t>
            </a:r>
            <a:r>
              <a:rPr lang="en-US" sz="1600" b="1" u="sng" dirty="0" smtClean="0">
                <a:solidFill>
                  <a:srgbClr val="FF0000"/>
                </a:solidFill>
              </a:rPr>
              <a:t>Volunteers </a:t>
            </a:r>
            <a:endParaRPr lang="en-US" sz="1600" b="1" u="sng" dirty="0">
              <a:solidFill>
                <a:srgbClr val="FF0000"/>
              </a:solidFill>
            </a:endParaRPr>
          </a:p>
          <a:p>
            <a:pPr marL="685800" indent="0">
              <a:lnSpc>
                <a:spcPct val="80000"/>
              </a:lnSpc>
              <a:buNone/>
            </a:pP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Indicators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: </a:t>
            </a:r>
            <a:r>
              <a:rPr lang="en-US" sz="1600" dirty="0" err="1" smtClean="0">
                <a:solidFill>
                  <a:srgbClr val="000099"/>
                </a:solidFill>
                <a:ea typeface="宋体" charset="-122"/>
              </a:rPr>
              <a:t>MalRC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 - annual meeting, 11 invitation to national events, deployment 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of members 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to some trainings thru support of </a:t>
            </a:r>
            <a:r>
              <a:rPr lang="en-US" sz="1600" dirty="0" smtClean="0">
                <a:solidFill>
                  <a:srgbClr val="000099"/>
                </a:solidFill>
                <a:ea typeface="宋体" charset="-122"/>
              </a:rPr>
              <a:t>IFRC</a:t>
            </a:r>
            <a:endParaRPr lang="en-US" sz="1600" dirty="0">
              <a:solidFill>
                <a:srgbClr val="000099"/>
              </a:solidFill>
            </a:endParaRPr>
          </a:p>
          <a:p>
            <a:pPr marL="1028700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altLang="zh-CN" sz="1800" dirty="0" smtClean="0">
              <a:ea typeface="宋体" charset="-122"/>
            </a:endParaRP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endParaRPr lang="en-US" altLang="zh-CN" sz="18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68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81000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Commitment to CSR and SEA Leaders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2400" y="1219200"/>
            <a:ext cx="8915400" cy="4953000"/>
          </a:xfrm>
        </p:spPr>
        <p:txBody>
          <a:bodyPr>
            <a:noAutofit/>
          </a:bodyPr>
          <a:lstStyle/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Use of </a:t>
            </a:r>
            <a:r>
              <a:rPr lang="en-US" altLang="zh-CN" sz="2000" dirty="0">
                <a:ea typeface="宋体" charset="-122"/>
              </a:rPr>
              <a:t>innovative technology to promote and advocate Red Cross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Fundamental Principles and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Values </a:t>
            </a:r>
            <a:r>
              <a:rPr lang="en-US" altLang="zh-CN" sz="2000" dirty="0" smtClean="0">
                <a:ea typeface="宋体" charset="-122"/>
              </a:rPr>
              <a:t>in all involvement of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and address thematic issues into constructive </a:t>
            </a:r>
            <a:r>
              <a:rPr lang="en-US" altLang="zh-CN" sz="2000" dirty="0" smtClean="0">
                <a:ea typeface="宋体" charset="-122"/>
              </a:rPr>
              <a:t>solutions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Implement </a:t>
            </a:r>
            <a:r>
              <a:rPr lang="en-US" altLang="zh-CN" sz="2000" dirty="0" smtClean="0">
                <a:ea typeface="宋体" charset="-122"/>
              </a:rPr>
              <a:t>the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SEAYN Action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Plan </a:t>
            </a:r>
            <a:r>
              <a:rPr lang="en-US" altLang="zh-CN" sz="2000" dirty="0" smtClean="0">
                <a:ea typeface="宋体" charset="-122"/>
              </a:rPr>
              <a:t>2015-2016 with all efforts and by all means and</a:t>
            </a:r>
            <a:r>
              <a:rPr lang="en-US" altLang="zh-CN" sz="2000" dirty="0" smtClean="0">
                <a:solidFill>
                  <a:srgbClr val="000099"/>
                </a:solidFill>
                <a:ea typeface="宋体" charset="-122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incorporate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youth development component into NS Strategic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planning </a:t>
            </a:r>
            <a:endParaRPr lang="en-US" altLang="zh-CN" sz="2000" dirty="0" smtClean="0">
              <a:solidFill>
                <a:srgbClr val="FF0000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>
                <a:ea typeface="宋体" charset="-122"/>
              </a:rPr>
              <a:t>I</a:t>
            </a:r>
            <a:r>
              <a:rPr lang="en-US" altLang="zh-CN" sz="2000" dirty="0" smtClean="0">
                <a:ea typeface="宋体" charset="-122"/>
              </a:rPr>
              <a:t>ncorporate into existing/initial school safety </a:t>
            </a:r>
            <a:r>
              <a:rPr lang="en-US" altLang="zh-CN" sz="2000" dirty="0" err="1">
                <a:ea typeface="宋体" charset="-122"/>
              </a:rPr>
              <a:t>programme</a:t>
            </a:r>
            <a:r>
              <a:rPr lang="en-US" altLang="zh-CN" sz="2000" dirty="0">
                <a:ea typeface="宋体" charset="-122"/>
              </a:rPr>
              <a:t> by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provision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of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child-friendly tools and trainings </a:t>
            </a:r>
            <a:r>
              <a:rPr lang="en-US" altLang="zh-CN" sz="2000" dirty="0">
                <a:ea typeface="宋体" charset="-122"/>
              </a:rPr>
              <a:t>for children and </a:t>
            </a:r>
            <a:r>
              <a:rPr lang="en-US" altLang="zh-CN" sz="2000" dirty="0" smtClean="0">
                <a:ea typeface="宋体" charset="-122"/>
              </a:rPr>
              <a:t>youths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Promote and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advocate RC Community </a:t>
            </a:r>
            <a:r>
              <a:rPr lang="en-US" altLang="zh-CN" sz="2000" dirty="0" err="1" smtClean="0">
                <a:solidFill>
                  <a:srgbClr val="FF0000"/>
                </a:solidFill>
                <a:ea typeface="宋体" charset="-122"/>
              </a:rPr>
              <a:t>Saftey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 and Resilience activities among youths and adults </a:t>
            </a:r>
            <a:r>
              <a:rPr lang="en-US" altLang="zh-CN" sz="2000" dirty="0" smtClean="0">
                <a:ea typeface="宋体" charset="-122"/>
              </a:rPr>
              <a:t>thru </a:t>
            </a:r>
            <a:r>
              <a:rPr lang="en-US" altLang="zh-CN" sz="2000" dirty="0" smtClean="0">
                <a:ea typeface="宋体" charset="-122"/>
              </a:rPr>
              <a:t>online </a:t>
            </a:r>
            <a:r>
              <a:rPr lang="en-US" altLang="zh-CN" sz="2000" dirty="0" smtClean="0">
                <a:ea typeface="宋体" charset="-122"/>
              </a:rPr>
              <a:t>meetings, </a:t>
            </a:r>
            <a:r>
              <a:rPr lang="en-US" altLang="zh-CN" sz="2000" dirty="0" smtClean="0">
                <a:ea typeface="宋体" charset="-122"/>
              </a:rPr>
              <a:t>case studies, </a:t>
            </a:r>
            <a:r>
              <a:rPr lang="en-US" altLang="zh-CN" sz="2000" dirty="0" smtClean="0">
                <a:ea typeface="宋体" charset="-122"/>
              </a:rPr>
              <a:t>and newsletter </a:t>
            </a:r>
            <a:r>
              <a:rPr lang="en-US" altLang="zh-CN" sz="2000" dirty="0" smtClean="0">
                <a:ea typeface="宋体" charset="-122"/>
              </a:rPr>
              <a:t>development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dirty="0" smtClean="0">
                <a:ea typeface="宋体" charset="-122"/>
              </a:rPr>
              <a:t>Facilitate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peer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to peer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support and cooperation between </a:t>
            </a: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11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NSs </a:t>
            </a:r>
            <a:r>
              <a:rPr lang="en-US" altLang="zh-CN" sz="2000" dirty="0" smtClean="0">
                <a:ea typeface="宋体" charset="-122"/>
              </a:rPr>
              <a:t>through enhanced youth policy, strategy and youth empowerment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under CSR. </a:t>
            </a:r>
            <a:endParaRPr lang="en-US" altLang="zh-CN" sz="2000" dirty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solidFill>
                <a:srgbClr val="000099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40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3400" y="381000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altLang="zh-CN" sz="4000" b="1" dirty="0" smtClean="0">
                <a:ea typeface="宋体" charset="-122"/>
              </a:rPr>
              <a:t>Support from </a:t>
            </a:r>
            <a:r>
              <a:rPr lang="en-US" altLang="zh-CN" sz="4000" b="1" dirty="0" smtClean="0">
                <a:ea typeface="宋体" charset="-122"/>
              </a:rPr>
              <a:t>CSR and SEA Leaders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2400" y="1143000"/>
            <a:ext cx="8991600" cy="4678363"/>
          </a:xfrm>
        </p:spPr>
        <p:txBody>
          <a:bodyPr>
            <a:noAutofit/>
          </a:bodyPr>
          <a:lstStyle/>
          <a:p>
            <a:pPr marL="685800" indent="0">
              <a:lnSpc>
                <a:spcPct val="80000"/>
              </a:lnSpc>
              <a:buNone/>
            </a:pPr>
            <a:r>
              <a:rPr lang="en-US" altLang="zh-CN" sz="2000" b="1" dirty="0" smtClean="0">
                <a:solidFill>
                  <a:srgbClr val="000099"/>
                </a:solidFill>
                <a:ea typeface="宋体" charset="-122"/>
              </a:rPr>
              <a:t> </a:t>
            </a:r>
            <a:endParaRPr lang="en-US" altLang="zh-CN" sz="2000" b="1" dirty="0" smtClean="0">
              <a:solidFill>
                <a:srgbClr val="000099"/>
              </a:solidFill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Endorse and Support </a:t>
            </a:r>
            <a:r>
              <a:rPr lang="en-US" altLang="zh-CN" sz="2000" dirty="0" smtClean="0">
                <a:ea typeface="宋体" charset="-122"/>
              </a:rPr>
              <a:t>SEAYN to fully </a:t>
            </a:r>
            <a:r>
              <a:rPr lang="en-US" altLang="zh-CN" sz="2000" dirty="0">
                <a:ea typeface="宋体" charset="-122"/>
              </a:rPr>
              <a:t>implement action plan </a:t>
            </a:r>
            <a:r>
              <a:rPr lang="en-US" altLang="zh-CN" sz="2000" dirty="0" smtClean="0">
                <a:ea typeface="宋体" charset="-122"/>
              </a:rPr>
              <a:t>2015-2016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Create enabling environment</a:t>
            </a:r>
            <a:r>
              <a:rPr lang="en-US" altLang="zh-CN" sz="2000" b="1" dirty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000" dirty="0">
                <a:ea typeface="宋体" charset="-122"/>
              </a:rPr>
              <a:t>by </a:t>
            </a:r>
            <a:r>
              <a:rPr lang="en-US" altLang="zh-CN" sz="2000" dirty="0" smtClean="0">
                <a:ea typeface="宋体" charset="-122"/>
              </a:rPr>
              <a:t>allocating resources </a:t>
            </a:r>
            <a:r>
              <a:rPr lang="en-US" altLang="zh-CN" sz="2000" dirty="0">
                <a:ea typeface="宋体" charset="-122"/>
              </a:rPr>
              <a:t>(finance, technical, </a:t>
            </a:r>
            <a:r>
              <a:rPr lang="en-US" altLang="zh-CN" sz="2000" dirty="0" smtClean="0">
                <a:ea typeface="宋体" charset="-122"/>
              </a:rPr>
              <a:t>materials) for youths and volunteers to involve in assessment, planning, monitoring, evaluation and reporting of CSR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in an integrated and meaningful </a:t>
            </a:r>
            <a:r>
              <a:rPr lang="en-US" altLang="zh-CN" sz="2000" dirty="0" smtClean="0">
                <a:ea typeface="宋体" charset="-122"/>
              </a:rPr>
              <a:t>way</a:t>
            </a: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endParaRPr lang="en-US" altLang="zh-CN" sz="2000" dirty="0" smtClean="0">
              <a:ea typeface="宋体" charset="-122"/>
            </a:endParaRPr>
          </a:p>
          <a:p>
            <a:pPr marL="11430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zh-CN" sz="2000" b="1" dirty="0" smtClean="0">
                <a:solidFill>
                  <a:srgbClr val="FF0000"/>
                </a:solidFill>
                <a:ea typeface="宋体" charset="-122"/>
              </a:rPr>
              <a:t>Certify and qualify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youths to be trainers and experts in technical parts; DRR, CCA, CBHFA and YABC, for better ownership of the </a:t>
            </a:r>
            <a:r>
              <a:rPr lang="en-US" altLang="zh-CN" sz="2000" dirty="0" err="1" smtClean="0">
                <a:ea typeface="宋体" charset="-122"/>
              </a:rPr>
              <a:t>programmes</a:t>
            </a:r>
            <a:endParaRPr lang="en-US" altLang="zh-CN" sz="20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90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409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2015-2016 Regional Action Plan</vt:lpstr>
      <vt:lpstr>Commitment to CSR and SEA Leaders</vt:lpstr>
      <vt:lpstr>Support from CSR and SEA Leaders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 juho</dc:creator>
  <cp:lastModifiedBy>kum juho</cp:lastModifiedBy>
  <cp:revision>30</cp:revision>
  <dcterms:created xsi:type="dcterms:W3CDTF">2015-08-03T00:44:08Z</dcterms:created>
  <dcterms:modified xsi:type="dcterms:W3CDTF">2015-08-03T09:24:49Z</dcterms:modified>
</cp:coreProperties>
</file>