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notesMasterIdLst>
    <p:notesMasterId r:id="rId14"/>
  </p:notesMasterIdLst>
  <p:sldIdLst>
    <p:sldId id="257" r:id="rId4"/>
    <p:sldId id="313" r:id="rId5"/>
    <p:sldId id="314" r:id="rId6"/>
    <p:sldId id="286" r:id="rId7"/>
    <p:sldId id="284" r:id="rId8"/>
    <p:sldId id="297" r:id="rId9"/>
    <p:sldId id="298" r:id="rId10"/>
    <p:sldId id="303" r:id="rId11"/>
    <p:sldId id="304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69272" autoAdjust="0"/>
  </p:normalViewPr>
  <p:slideViewPr>
    <p:cSldViewPr>
      <p:cViewPr>
        <p:scale>
          <a:sx n="50" d="100"/>
          <a:sy n="50" d="100"/>
        </p:scale>
        <p:origin x="-52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5D1E-A313-467A-ABF9-1E0BBD4D054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7836-37D3-47F1-9C2F-7379F170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4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Adapted from </a:t>
            </a:r>
            <a:r>
              <a:rPr lang="en-US" dirty="0" smtClean="0"/>
              <a:t>Council of Delegates of the International Red Cross and Red Crescent Movement Geneva, Switzerland 7 December 2015 Draft “0” Resolution on “Adoption of the Disability Inclusion Strategic Framework by the International Red Cross and Red Crescent Movement”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http://rcrcconference.org/wp-content/uploads/sites/3/2015/03/CoD15_disability_draft-0-resolution_20150916-EN.pdf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37836-37D3-47F1-9C2F-7379F170F2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37836-37D3-47F1-9C2F-7379F170F2E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0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4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88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04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423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182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28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4397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77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379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18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0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93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358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138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47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38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20628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  <a:p>
              <a:pPr>
                <a:defRPr/>
              </a:pP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AND DIVERSITY OFFICER, SOUTH EAST ASIA REGIONAL DELEGATION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CHRISTINA</a:t>
              </a:r>
              <a:r>
                <a:rPr lang="en-US" sz="20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HANEEF (christina.haneef@ifrc.org)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11923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01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25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5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69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72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2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3947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7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58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2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53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scentre.org/topics/sgbv-training/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crcconference.org/international-conference/themes-and-topics/sexual-and-gender-based-violenc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rcrcconference.org/wp-content/uploads/sites/3/2015/04/32IC-draft-elements-of-resolution-sexual-gender-violence-20150716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r>
              <a:rPr lang="en-GB" dirty="0" smtClean="0"/>
              <a:t>Sexual and Gender Based Violence</a:t>
            </a:r>
            <a:br>
              <a:rPr lang="en-GB" dirty="0" smtClean="0"/>
            </a:br>
            <a:r>
              <a:rPr lang="en-GB" dirty="0" smtClean="0"/>
              <a:t>32</a:t>
            </a:r>
            <a:r>
              <a:rPr lang="en-GB" baseline="30000" dirty="0" smtClean="0"/>
              <a:t>nd</a:t>
            </a:r>
            <a:r>
              <a:rPr lang="en-GB" dirty="0" smtClean="0"/>
              <a:t> International Conference of Red Cross and Red Crescent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 smtClean="0"/>
              <a:t>SEA Regional Gender and Diversity </a:t>
            </a:r>
          </a:p>
          <a:p>
            <a:r>
              <a:rPr lang="en-GB" dirty="0" smtClean="0"/>
              <a:t>Training of Trainers</a:t>
            </a:r>
          </a:p>
          <a:p>
            <a:r>
              <a:rPr lang="en-GB" dirty="0" smtClean="0"/>
              <a:t>5-8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4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5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now to address SGBV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191000"/>
          </a:xfrm>
        </p:spPr>
        <p:txBody>
          <a:bodyPr/>
          <a:lstStyle/>
          <a:p>
            <a:r>
              <a:rPr lang="en-US" sz="2000" dirty="0" smtClean="0"/>
              <a:t>Root cause is gender inequality so raising awareness of gender equality, concepts and mainstreaming will work towards reducing SGBV</a:t>
            </a:r>
          </a:p>
          <a:p>
            <a:endParaRPr lang="en-US" sz="2000" dirty="0"/>
          </a:p>
          <a:p>
            <a:r>
              <a:rPr lang="en-US" sz="2000" dirty="0" smtClean="0"/>
              <a:t>Conduct a  training specifically on SGBV in your National Society. If you are interested let me know and we can discuss this.</a:t>
            </a:r>
          </a:p>
          <a:p>
            <a:endParaRPr lang="en-US" sz="2000" dirty="0"/>
          </a:p>
          <a:p>
            <a:r>
              <a:rPr lang="en-US" sz="2000" dirty="0" smtClean="0"/>
              <a:t>Use the MSCs to integrate into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standards that address </a:t>
            </a:r>
            <a:r>
              <a:rPr lang="en-US" sz="2000" b="1" i="1" dirty="0" smtClean="0">
                <a:solidFill>
                  <a:srgbClr val="FF0000"/>
                </a:solidFill>
              </a:rPr>
              <a:t>safety</a:t>
            </a:r>
          </a:p>
          <a:p>
            <a:endParaRPr lang="en-US" sz="2000" dirty="0"/>
          </a:p>
          <a:p>
            <a:r>
              <a:rPr lang="en-US" sz="2000" dirty="0" smtClean="0"/>
              <a:t>Advocacy   (through reporting, social media (twitter)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57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materials on SGBV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391400" cy="3962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IFRC </a:t>
            </a:r>
            <a:r>
              <a:rPr lang="en-GB" dirty="0"/>
              <a:t>Psychosocial Support Reference Centre online training materials on SGBV response. </a:t>
            </a:r>
            <a:endParaRPr lang="en-US" dirty="0"/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://pscentre.org/topics/sgbv-training/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>We could pilot </a:t>
            </a:r>
            <a:r>
              <a:rPr lang="en-GB" dirty="0"/>
              <a:t>such a course in your NS in </a:t>
            </a:r>
            <a:r>
              <a:rPr lang="en-GB" dirty="0" smtClean="0"/>
              <a:t>2016 – it would be good to include in country and activity plans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Learning platform: Gender equality in programming planning: different needs equal opportunities.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5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391400" cy="4114800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283699" y="1714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2467765"/>
            <a:ext cx="5867401" cy="363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1727" y="17145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http://rcrcconference.org/international-conference/themes-and-topics/sexual-and-gender-based-violence/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</a:t>
            </a:r>
            <a:r>
              <a:rPr lang="en-US" baseline="30000" dirty="0"/>
              <a:t>nd</a:t>
            </a:r>
            <a:r>
              <a:rPr lang="en-US" dirty="0"/>
              <a:t> International Conference of the Red Cross and Red Crescent </a:t>
            </a:r>
          </a:p>
        </p:txBody>
      </p:sp>
    </p:spTree>
    <p:extLst>
      <p:ext uri="{BB962C8B-B14F-4D97-AF65-F5344CB8AC3E}">
        <p14:creationId xmlns:p14="http://schemas.microsoft.com/office/powerpoint/2010/main" val="292954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</a:t>
            </a:r>
            <a:r>
              <a:rPr lang="en-US" baseline="30000" dirty="0"/>
              <a:t>nd</a:t>
            </a:r>
            <a:r>
              <a:rPr lang="en-US" dirty="0"/>
              <a:t> International Conference of the Red Cross and Red Crescent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811383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17526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http://rcrcconference.org/wp-content/uploads/sites/3/2015/04/32IC-draft-elements-of-resolution-sexual-gender-violence-20150716.pdf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6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in the IC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038600"/>
          </a:xfrm>
        </p:spPr>
        <p:txBody>
          <a:bodyPr/>
          <a:lstStyle/>
          <a:p>
            <a:r>
              <a:rPr lang="en-US" sz="2000" dirty="0" smtClean="0"/>
              <a:t>Growing evidence of SGBV in disasters</a:t>
            </a:r>
          </a:p>
          <a:p>
            <a:endParaRPr lang="en-US" sz="2000" dirty="0" smtClean="0"/>
          </a:p>
          <a:p>
            <a:r>
              <a:rPr lang="en-US" sz="2000" dirty="0" smtClean="0"/>
              <a:t>That any person can be a victim of SGBV and factors such as age, sex, disability </a:t>
            </a:r>
            <a:r>
              <a:rPr lang="en-US" sz="2000" dirty="0" err="1" smtClean="0"/>
              <a:t>etc</a:t>
            </a:r>
            <a:r>
              <a:rPr lang="en-US" sz="2000" dirty="0" smtClean="0"/>
              <a:t> can increase the risk of violence.</a:t>
            </a:r>
          </a:p>
          <a:p>
            <a:endParaRPr lang="en-US" sz="2000" dirty="0" smtClean="0"/>
          </a:p>
          <a:p>
            <a:r>
              <a:rPr lang="en-US" sz="2000" dirty="0" smtClean="0"/>
              <a:t>Incidences of SGBV are often invisible due to shame, feelings of guilt, lack of information or support</a:t>
            </a:r>
          </a:p>
          <a:p>
            <a:endParaRPr lang="en-US" sz="2000" dirty="0" smtClean="0"/>
          </a:p>
          <a:p>
            <a:r>
              <a:rPr lang="en-US" sz="2000" dirty="0" smtClean="0"/>
              <a:t>RCRCs basic mission is to prevent and alleviate human suffering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135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in the IC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114800"/>
          </a:xfrm>
        </p:spPr>
        <p:txBody>
          <a:bodyPr/>
          <a:lstStyle/>
          <a:p>
            <a:r>
              <a:rPr lang="en-US" sz="2000" dirty="0"/>
              <a:t>Calls to look at existing </a:t>
            </a:r>
            <a:r>
              <a:rPr lang="en-US" sz="2000" dirty="0" smtClean="0"/>
              <a:t>research and to continue research and develop guidance and tools for preventing and responding to disasters</a:t>
            </a:r>
          </a:p>
          <a:p>
            <a:endParaRPr lang="en-US" sz="2000" dirty="0" smtClean="0"/>
          </a:p>
          <a:p>
            <a:r>
              <a:rPr lang="en-US" sz="2000" dirty="0" smtClean="0"/>
              <a:t>Call </a:t>
            </a:r>
            <a:r>
              <a:rPr lang="en-US" sz="2000" dirty="0"/>
              <a:t>upon states to look at </a:t>
            </a:r>
            <a:r>
              <a:rPr lang="en-US" sz="2000" dirty="0" smtClean="0"/>
              <a:t>their laws, plans and procedures to asses if they adequately prevent and respond to SGBV</a:t>
            </a:r>
          </a:p>
          <a:p>
            <a:endParaRPr lang="en-US" sz="2000" dirty="0"/>
          </a:p>
          <a:p>
            <a:r>
              <a:rPr lang="en-US" sz="2000" dirty="0" smtClean="0"/>
              <a:t>Call upon states to engage community members in particular women, in decision making about DRR</a:t>
            </a:r>
          </a:p>
          <a:p>
            <a:endParaRPr lang="en-US" sz="2000" dirty="0"/>
          </a:p>
          <a:p>
            <a:r>
              <a:rPr lang="en-US" sz="2000" dirty="0" smtClean="0"/>
              <a:t>Ensure appropriate efforts to integrate GBV into DRR and response activities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317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NSs do in the lead up to the 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Use your role as auxiliary to the government and work together/strengthen your relationship to outline this as a priority.</a:t>
            </a:r>
          </a:p>
          <a:p>
            <a:endParaRPr lang="en-US" sz="2000" dirty="0"/>
          </a:p>
          <a:p>
            <a:r>
              <a:rPr lang="en-US" sz="2000" dirty="0" smtClean="0"/>
              <a:t>Work towards a joint pledge with your government</a:t>
            </a:r>
          </a:p>
          <a:p>
            <a:endParaRPr lang="en-US" sz="2000" dirty="0"/>
          </a:p>
          <a:p>
            <a:r>
              <a:rPr lang="en-US" sz="2000" dirty="0" smtClean="0"/>
              <a:t>This IC conference will share our areas of work for the next 4 years so it is essential that SGBV is seen as, and made a priority.</a:t>
            </a:r>
          </a:p>
          <a:p>
            <a:endParaRPr lang="en-US" sz="2000" dirty="0"/>
          </a:p>
          <a:p>
            <a:r>
              <a:rPr lang="en-US" sz="2000" b="1" dirty="0"/>
              <a:t>Voices to Action platform </a:t>
            </a:r>
            <a:r>
              <a:rPr lang="en-US" sz="2000" dirty="0"/>
              <a:t>is a way to make your views and the views of your </a:t>
            </a:r>
            <a:r>
              <a:rPr lang="en-US" sz="2000" dirty="0" smtClean="0"/>
              <a:t>government heard.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536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NSs do in the lead up to the 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038600"/>
          </a:xfrm>
        </p:spPr>
        <p:txBody>
          <a:bodyPr/>
          <a:lstStyle/>
          <a:p>
            <a:r>
              <a:rPr lang="en-US" dirty="0" smtClean="0"/>
              <a:t>Meet your government counterpart and find out who will attend the conference (e.g. Ministry of Foreign affairs)</a:t>
            </a:r>
          </a:p>
          <a:p>
            <a:endParaRPr lang="en-US" dirty="0"/>
          </a:p>
          <a:p>
            <a:r>
              <a:rPr lang="en-US" dirty="0" smtClean="0"/>
              <a:t>Find out what your Gov’t priorities are</a:t>
            </a:r>
          </a:p>
          <a:p>
            <a:endParaRPr lang="en-US" dirty="0"/>
          </a:p>
          <a:p>
            <a:r>
              <a:rPr lang="en-US" dirty="0" smtClean="0"/>
              <a:t>Explain the aims and objectives of the resolution as well as priorities of your NS</a:t>
            </a:r>
          </a:p>
          <a:p>
            <a:endParaRPr lang="en-US" dirty="0"/>
          </a:p>
          <a:p>
            <a:r>
              <a:rPr lang="en-US" dirty="0" smtClean="0"/>
              <a:t>Are they willing to support the resolution or make a joint pledge with your NS?</a:t>
            </a:r>
          </a:p>
        </p:txBody>
      </p:sp>
    </p:spTree>
    <p:extLst>
      <p:ext uri="{BB962C8B-B14F-4D97-AF65-F5344CB8AC3E}">
        <p14:creationId xmlns:p14="http://schemas.microsoft.com/office/powerpoint/2010/main" val="35775708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524</Words>
  <Application>Microsoft Office PowerPoint</Application>
  <PresentationFormat>On-screen Show (4:3)</PresentationFormat>
  <Paragraphs>62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1_Office Theme</vt:lpstr>
      <vt:lpstr>IFRC_2011 presentation-EN</vt:lpstr>
      <vt:lpstr>1_IFRC_2011 presentation-EN</vt:lpstr>
      <vt:lpstr>Sexual and Gender Based Violence 32nd International Conference of Red Cross and Red Crescent </vt:lpstr>
      <vt:lpstr>What can we do now to address SGBV </vt:lpstr>
      <vt:lpstr>Training materials on SGBV response</vt:lpstr>
      <vt:lpstr>32nd International Conference of the Red Cross and Red Crescent </vt:lpstr>
      <vt:lpstr>32nd International Conference of the Red Cross and Red Crescent </vt:lpstr>
      <vt:lpstr>Key points in the IC resolution</vt:lpstr>
      <vt:lpstr>Key points in the IC resolution </vt:lpstr>
      <vt:lpstr>What can NSs do in the lead up to the IC?</vt:lpstr>
      <vt:lpstr>What can NSs do in the lead up to the IC?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of people with disabilities</dc:title>
  <dc:creator>Christina Haneef</dc:creator>
  <cp:lastModifiedBy>Angeline Tandiono</cp:lastModifiedBy>
  <cp:revision>74</cp:revision>
  <dcterms:created xsi:type="dcterms:W3CDTF">2015-09-19T09:03:12Z</dcterms:created>
  <dcterms:modified xsi:type="dcterms:W3CDTF">2015-11-25T14:52:10Z</dcterms:modified>
</cp:coreProperties>
</file>