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charts/chart8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52" r:id="rId2"/>
    <p:sldId id="396" r:id="rId3"/>
    <p:sldId id="398" r:id="rId4"/>
    <p:sldId id="399" r:id="rId5"/>
    <p:sldId id="397" r:id="rId6"/>
    <p:sldId id="338" r:id="rId7"/>
    <p:sldId id="368" r:id="rId8"/>
    <p:sldId id="384" r:id="rId9"/>
    <p:sldId id="367" r:id="rId10"/>
    <p:sldId id="385" r:id="rId11"/>
    <p:sldId id="386" r:id="rId12"/>
    <p:sldId id="390" r:id="rId13"/>
    <p:sldId id="393" r:id="rId14"/>
    <p:sldId id="391" r:id="rId15"/>
    <p:sldId id="394" r:id="rId16"/>
    <p:sldId id="395" r:id="rId17"/>
    <p:sldId id="381" r:id="rId18"/>
    <p:sldId id="379" r:id="rId19"/>
    <p:sldId id="380" r:id="rId20"/>
    <p:sldId id="382" r:id="rId2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1818"/>
    <a:srgbClr val="CF1C21"/>
    <a:srgbClr val="8B4907"/>
    <a:srgbClr val="5C4F46"/>
    <a:srgbClr val="66584E"/>
    <a:srgbClr val="E8C7B0"/>
    <a:srgbClr val="F4D1B9"/>
    <a:srgbClr val="B9BFC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94" autoAdjust="0"/>
    <p:restoredTop sz="98283" autoAdjust="0"/>
  </p:normalViewPr>
  <p:slideViewPr>
    <p:cSldViewPr>
      <p:cViewPr>
        <p:scale>
          <a:sx n="83" d="100"/>
          <a:sy n="83" d="100"/>
        </p:scale>
        <p:origin x="-882" y="-72"/>
      </p:cViewPr>
      <p:guideLst>
        <p:guide orient="horz" pos="4080"/>
        <p:guide pos="2880"/>
      </p:guideLst>
    </p:cSldViewPr>
  </p:slideViewPr>
  <p:outlineViewPr>
    <p:cViewPr>
      <p:scale>
        <a:sx n="33" d="100"/>
        <a:sy n="33" d="100"/>
      </p:scale>
      <p:origin x="0" y="720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2964" y="-126"/>
      </p:cViewPr>
      <p:guideLst>
        <p:guide orient="horz" pos="3126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bkkralapad01\SEARD\IFRC\Meeting\2013%2003%20SEA%20leaders%20meeting%202013%20Laos\Finance\Appeal%20Budget%20Y2013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bkkralapad01\SEARD\IFRC\Meeting\2013%2003%20SEA%20leaders%20meeting%202013%20Laos\Finance\Figures%20for%20SEA%20leaders%20meeting%202013%2003%202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bkkralapad01\SEARD\IFRC\Meeting\2013%2003%20SEA%20leaders%20meeting%202013%20Laos\Finance\Workshops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bkkralapad01\SEARD\IFRC\Meeting\2013%2003%20SEA%20leaders%20meeting%202013%20Laos\Finance\Workshops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bkkralapad01\SEARD\IFRC\Meeting\2013%2003%20SEA%20leaders%20meeting%202013%20Laos\Finance\Personnel%20Plans%202013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cindy.lekyhuong\Desktop\LTPF%20figures.xlsx" TargetMode="External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elena.nyanenkova\Local%20Settings\Temporary%20Internet%20Files\Content.Outlook\M69DL3JG\LTPF%20figures.xlsx" TargetMode="External"/><Relationship Id="rId1" Type="http://schemas.openxmlformats.org/officeDocument/2006/relationships/themeOverride" Target="../theme/themeOverride2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elena.nyanenkova\Local%20Settings\Temporary%20Internet%20Files\Content.Outlook\M69DL3JG\LTPF%20figures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/>
            </a:pPr>
            <a:r>
              <a:rPr lang="en-US" dirty="0"/>
              <a:t>SEARD </a:t>
            </a:r>
            <a:r>
              <a:rPr lang="en-US" dirty="0" smtClean="0"/>
              <a:t>–</a:t>
            </a:r>
            <a:r>
              <a:rPr lang="en-US" baseline="0" dirty="0" smtClean="0"/>
              <a:t> BUDGET CHF 5,316,786  </a:t>
            </a:r>
            <a:endParaRPr lang="en-US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Pie!$C$5</c:f>
              <c:strCache>
                <c:ptCount val="1"/>
                <c:pt idx="0">
                  <c:v>SEARD - REVISED BUDGET QUARTER 1</c:v>
                </c:pt>
              </c:strCache>
            </c:strRef>
          </c:tx>
          <c:dLbls>
            <c:dLbl>
              <c:idx val="0"/>
              <c:layout>
                <c:manualLayout>
                  <c:x val="2.861023622047246E-2"/>
                  <c:y val="3.0832990460849881E-3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DM, 1,651,963, 31%</a:t>
                    </a:r>
                  </a:p>
                </c:rich>
              </c:tx>
              <c:showLegendKey val="1"/>
              <c:showVal val="1"/>
              <c:showCatName val="1"/>
              <c:showPercent val="1"/>
            </c:dLbl>
            <c:dLbl>
              <c:idx val="1"/>
              <c:layout>
                <c:manualLayout>
                  <c:x val="7.9737751531058776E-2"/>
                  <c:y val="-0.11714858488501377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Information, 65,504, 1%</a:t>
                    </a:r>
                  </a:p>
                </c:rich>
              </c:tx>
              <c:showLegendKey val="1"/>
              <c:showVal val="1"/>
              <c:showCatName val="1"/>
              <c:showPercent val="1"/>
            </c:dLbl>
            <c:dLbl>
              <c:idx val="2"/>
              <c:layout>
                <c:manualLayout>
                  <c:x val="-6.1424387229744E-4"/>
                  <c:y val="5.094793298958547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Health, 250,692, 5%</a:t>
                    </a:r>
                  </a:p>
                </c:rich>
              </c:tx>
              <c:showLegendKey val="1"/>
              <c:showVal val="1"/>
              <c:showCatName val="1"/>
              <c:showPercent val="1"/>
            </c:dLbl>
            <c:dLbl>
              <c:idx val="3"/>
              <c:layout>
                <c:manualLayout>
                  <c:x val="-0.32067320884494988"/>
                  <c:y val="-3.4954755422491883E-3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OD, 828,183, 16%</a:t>
                    </a:r>
                  </a:p>
                </c:rich>
              </c:tx>
              <c:showLegendKey val="1"/>
              <c:showVal val="1"/>
              <c:showCatName val="1"/>
              <c:showPercent val="1"/>
            </c:dLbl>
            <c:dLbl>
              <c:idx val="4"/>
              <c:layout>
                <c:manualLayout>
                  <c:x val="-6.8739501312336068E-2"/>
                  <c:y val="0.1140506955204805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Thailand Floods, 2,520,444, 47%</a:t>
                    </a:r>
                  </a:p>
                </c:rich>
              </c:tx>
              <c:showLegendKey val="1"/>
              <c:showVal val="1"/>
              <c:showCatName val="1"/>
              <c:showPercent val="1"/>
            </c:dLbl>
            <c:showLegendKey val="1"/>
            <c:showVal val="1"/>
            <c:showCatName val="1"/>
            <c:showPercent val="1"/>
            <c:showLeaderLines val="1"/>
          </c:dLbls>
          <c:cat>
            <c:strRef>
              <c:f>Pie!$B$6:$B$10</c:f>
              <c:strCache>
                <c:ptCount val="5"/>
                <c:pt idx="0">
                  <c:v>DM</c:v>
                </c:pt>
                <c:pt idx="1">
                  <c:v>Information</c:v>
                </c:pt>
                <c:pt idx="2">
                  <c:v>Health</c:v>
                </c:pt>
                <c:pt idx="3">
                  <c:v>OD</c:v>
                </c:pt>
                <c:pt idx="4">
                  <c:v>Thailand Floods</c:v>
                </c:pt>
              </c:strCache>
            </c:strRef>
          </c:cat>
          <c:val>
            <c:numRef>
              <c:f>Pie!$C$6:$C$10</c:f>
              <c:numCache>
                <c:formatCode>#,##0</c:formatCode>
                <c:ptCount val="5"/>
                <c:pt idx="0">
                  <c:v>1651963</c:v>
                </c:pt>
                <c:pt idx="1">
                  <c:v>65503.56</c:v>
                </c:pt>
                <c:pt idx="2">
                  <c:v>250692.47999999998</c:v>
                </c:pt>
                <c:pt idx="3">
                  <c:v>828183.42</c:v>
                </c:pt>
                <c:pt idx="4">
                  <c:v>2520444</c:v>
                </c:pt>
              </c:numCache>
            </c:numRef>
          </c:val>
        </c:ser>
        <c:firstSliceAng val="0"/>
      </c:pieChart>
    </c:plotArea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Pie!$B$1</c:f>
              <c:strCache>
                <c:ptCount val="1"/>
                <c:pt idx="0">
                  <c:v>Budget SEARD 2013</c:v>
                </c:pt>
              </c:strCache>
            </c:strRef>
          </c:tx>
          <c:dLbls>
            <c:showVal val="1"/>
          </c:dLbls>
          <c:cat>
            <c:strRef>
              <c:f>Pie!$A$2:$A$8</c:f>
              <c:strCache>
                <c:ptCount val="7"/>
                <c:pt idx="0">
                  <c:v>Logistics, Transport &amp; Storage</c:v>
                </c:pt>
                <c:pt idx="1">
                  <c:v>Land, vehicles &amp; equipment</c:v>
                </c:pt>
                <c:pt idx="2">
                  <c:v>Consultants &amp; Professional Fees</c:v>
                </c:pt>
                <c:pt idx="3">
                  <c:v>General Expenditure</c:v>
                </c:pt>
                <c:pt idx="4">
                  <c:v>Relief items, Construction, Supplies</c:v>
                </c:pt>
                <c:pt idx="5">
                  <c:v>Workshops &amp; Training</c:v>
                </c:pt>
                <c:pt idx="6">
                  <c:v>Personnel</c:v>
                </c:pt>
              </c:strCache>
            </c:strRef>
          </c:cat>
          <c:val>
            <c:numRef>
              <c:f>Pie!$B$2:$B$8</c:f>
              <c:numCache>
                <c:formatCode>#,##0</c:formatCode>
                <c:ptCount val="7"/>
                <c:pt idx="0">
                  <c:v>41910</c:v>
                </c:pt>
                <c:pt idx="1">
                  <c:v>56833</c:v>
                </c:pt>
                <c:pt idx="2">
                  <c:v>91566</c:v>
                </c:pt>
                <c:pt idx="3">
                  <c:v>872863.55</c:v>
                </c:pt>
                <c:pt idx="4">
                  <c:v>1123803</c:v>
                </c:pt>
                <c:pt idx="5">
                  <c:v>1344469.9</c:v>
                </c:pt>
                <c:pt idx="6">
                  <c:v>1451607.57</c:v>
                </c:pt>
              </c:numCache>
            </c:numRef>
          </c:val>
        </c:ser>
        <c:axId val="91938176"/>
        <c:axId val="91944064"/>
      </c:barChart>
      <c:catAx>
        <c:axId val="91938176"/>
        <c:scaling>
          <c:orientation val="minMax"/>
        </c:scaling>
        <c:axPos val="l"/>
        <c:tickLblPos val="nextTo"/>
        <c:crossAx val="91944064"/>
        <c:crosses val="autoZero"/>
        <c:auto val="1"/>
        <c:lblAlgn val="ctr"/>
        <c:lblOffset val="100"/>
      </c:catAx>
      <c:valAx>
        <c:axId val="91944064"/>
        <c:scaling>
          <c:orientation val="minMax"/>
        </c:scaling>
        <c:axPos val="b"/>
        <c:majorGridlines/>
        <c:numFmt formatCode="#,##0" sourceLinked="1"/>
        <c:tickLblPos val="nextTo"/>
        <c:crossAx val="91938176"/>
        <c:crosses val="autoZero"/>
        <c:crossBetween val="between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/>
            </a:pPr>
            <a:r>
              <a:rPr lang="en-US" sz="1400"/>
              <a:t>Number of workshops 2013 - Region and country</a:t>
            </a:r>
          </a:p>
        </c:rich>
      </c:tx>
    </c:title>
    <c:plotArea>
      <c:layout/>
      <c:doughnutChart>
        <c:varyColors val="1"/>
        <c:ser>
          <c:idx val="0"/>
          <c:order val="0"/>
          <c:tx>
            <c:strRef>
              <c:f>Pies!$B$1</c:f>
              <c:strCache>
                <c:ptCount val="1"/>
                <c:pt idx="0">
                  <c:v>Number of workshops and trainings 2013 - Region and country</c:v>
                </c:pt>
              </c:strCache>
            </c:strRef>
          </c:tx>
          <c:dLbls>
            <c:dLbl>
              <c:idx val="0"/>
              <c:layout>
                <c:manualLayout>
                  <c:x val="0.10555555555555562"/>
                  <c:y val="-8.3445313280476746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HEALTH, 4, </a:t>
                    </a:r>
                  </a:p>
                  <a:p>
                    <a:r>
                      <a:rPr lang="en-US" sz="1200"/>
                      <a:t>8%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200"/>
                      <a:t>DRR, 46, </a:t>
                    </a:r>
                  </a:p>
                  <a:p>
                    <a:r>
                      <a:rPr lang="en-US" sz="1200"/>
                      <a:t>85%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2"/>
              <c:layout>
                <c:manualLayout>
                  <c:x val="-0.12222222222222248"/>
                  <c:y val="-8.8010970946970746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OD, 4, </a:t>
                    </a:r>
                  </a:p>
                  <a:p>
                    <a:r>
                      <a:rPr lang="en-US" sz="1200"/>
                      <a:t>7%</a:t>
                    </a:r>
                  </a:p>
                </c:rich>
              </c:tx>
              <c:showVal val="1"/>
              <c:showCatName val="1"/>
              <c:showPercent val="1"/>
            </c:dLbl>
            <c:showVal val="1"/>
            <c:showCatName val="1"/>
            <c:showPercent val="1"/>
            <c:showLeaderLines val="1"/>
          </c:dLbls>
          <c:cat>
            <c:strRef>
              <c:f>Pies!$A$2:$A$4</c:f>
              <c:strCache>
                <c:ptCount val="3"/>
                <c:pt idx="0">
                  <c:v>HEALTH</c:v>
                </c:pt>
                <c:pt idx="1">
                  <c:v>DRR</c:v>
                </c:pt>
                <c:pt idx="2">
                  <c:v>OD</c:v>
                </c:pt>
              </c:strCache>
            </c:strRef>
          </c:cat>
          <c:val>
            <c:numRef>
              <c:f>Pies!$B$2:$B$4</c:f>
              <c:numCache>
                <c:formatCode>#,##0</c:formatCode>
                <c:ptCount val="3"/>
                <c:pt idx="0">
                  <c:v>4</c:v>
                </c:pt>
                <c:pt idx="1">
                  <c:v>46</c:v>
                </c:pt>
                <c:pt idx="2">
                  <c:v>4</c:v>
                </c:pt>
              </c:numCache>
            </c:numRef>
          </c:val>
        </c:ser>
        <c:firstSliceAng val="0"/>
        <c:holeSize val="50"/>
      </c:doughnutChart>
    </c:plotArea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/>
    <c:plotArea>
      <c:layout/>
      <c:doughnutChart>
        <c:varyColors val="1"/>
        <c:ser>
          <c:idx val="0"/>
          <c:order val="0"/>
          <c:tx>
            <c:strRef>
              <c:f>Pies!$B$8</c:f>
              <c:strCache>
                <c:ptCount val="1"/>
                <c:pt idx="0">
                  <c:v>Number of participants 2013 - Region and country</c:v>
                </c:pt>
              </c:strCache>
            </c:strRef>
          </c:tx>
          <c:dLbls>
            <c:dLbl>
              <c:idx val="0"/>
              <c:layout>
                <c:manualLayout>
                  <c:x val="0.13333333333333341"/>
                  <c:y val="-9.7222222222222265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HEALTH, 80, </a:t>
                    </a:r>
                  </a:p>
                  <a:p>
                    <a:r>
                      <a:rPr lang="en-US" sz="1200"/>
                      <a:t>5%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200"/>
                      <a:t>DRR, 1,290, 86%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2"/>
              <c:layout>
                <c:manualLayout>
                  <c:x val="-0.13055555555555562"/>
                  <c:y val="-6.0185185185185147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OD, 130, </a:t>
                    </a:r>
                  </a:p>
                  <a:p>
                    <a:r>
                      <a:rPr lang="en-US" sz="1200"/>
                      <a:t>9%</a:t>
                    </a:r>
                  </a:p>
                </c:rich>
              </c:tx>
              <c:showVal val="1"/>
              <c:showCatName val="1"/>
              <c:showPercent val="1"/>
            </c:dLbl>
            <c:showVal val="1"/>
            <c:showCatName val="1"/>
            <c:showPercent val="1"/>
            <c:showLeaderLines val="1"/>
          </c:dLbls>
          <c:cat>
            <c:strRef>
              <c:f>Pies!$A$9:$A$11</c:f>
              <c:strCache>
                <c:ptCount val="3"/>
                <c:pt idx="0">
                  <c:v>HEALTH</c:v>
                </c:pt>
                <c:pt idx="1">
                  <c:v>DRR</c:v>
                </c:pt>
                <c:pt idx="2">
                  <c:v>OD</c:v>
                </c:pt>
              </c:strCache>
            </c:strRef>
          </c:cat>
          <c:val>
            <c:numRef>
              <c:f>Pies!$B$9:$B$11</c:f>
              <c:numCache>
                <c:formatCode>#,##0</c:formatCode>
                <c:ptCount val="3"/>
                <c:pt idx="0">
                  <c:v>80</c:v>
                </c:pt>
                <c:pt idx="1">
                  <c:v>1290</c:v>
                </c:pt>
                <c:pt idx="2">
                  <c:v>130</c:v>
                </c:pt>
              </c:numCache>
            </c:numRef>
          </c:val>
        </c:ser>
        <c:firstSliceAng val="0"/>
        <c:holeSize val="50"/>
      </c:doughnutChart>
    </c:plotArea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layout>
        <c:manualLayout>
          <c:xMode val="edge"/>
          <c:yMode val="edge"/>
          <c:x val="4.2020778652668428E-2"/>
          <c:y val="3.2407407407407461E-2"/>
        </c:manualLayout>
      </c:layout>
    </c:title>
    <c:plotArea>
      <c:layout/>
      <c:pieChart>
        <c:varyColors val="1"/>
        <c:ser>
          <c:idx val="4"/>
          <c:order val="4"/>
          <c:tx>
            <c:strRef>
              <c:f>'Table 2 (2)'!$F$22</c:f>
              <c:strCache>
                <c:ptCount val="1"/>
                <c:pt idx="0">
                  <c:v>Average TOTAL staff</c:v>
                </c:pt>
              </c:strCache>
            </c:strRef>
          </c:tx>
          <c:dLbls>
            <c:dLbl>
              <c:idx val="0"/>
              <c:layout>
                <c:manualLayout>
                  <c:x val="-0.13381194017414491"/>
                  <c:y val="-6.4316337081140526E-2"/>
                </c:manualLayout>
              </c:layout>
              <c:showLegendKey val="1"/>
              <c:showCatName val="1"/>
              <c:showPercent val="1"/>
            </c:dLbl>
            <c:dLbl>
              <c:idx val="1"/>
              <c:layout>
                <c:manualLayout>
                  <c:x val="0.35259509228013164"/>
                  <c:y val="-1.0723860589812357E-2"/>
                </c:manualLayout>
              </c:layout>
              <c:showLegendKey val="1"/>
              <c:showCatName val="1"/>
              <c:showPercent val="1"/>
            </c:dLbl>
            <c:dLbl>
              <c:idx val="2"/>
              <c:layout>
                <c:manualLayout>
                  <c:x val="-0.13284372786734991"/>
                  <c:y val="-7.0777479892761503E-3"/>
                </c:manualLayout>
              </c:layout>
              <c:showLegendKey val="1"/>
              <c:showCatName val="1"/>
              <c:showPercent val="1"/>
            </c:dLbl>
            <c:dLbl>
              <c:idx val="3"/>
              <c:layout>
                <c:manualLayout>
                  <c:x val="-0.1075242261383996"/>
                  <c:y val="-9.1412045344197945E-2"/>
                </c:manualLayout>
              </c:layout>
              <c:showLegendKey val="1"/>
              <c:showCatName val="1"/>
              <c:showPercent val="1"/>
            </c:dLbl>
            <c:dLbl>
              <c:idx val="4"/>
              <c:layout>
                <c:manualLayout>
                  <c:x val="-3.4814148231471075E-2"/>
                  <c:y val="-0.17995060268940921"/>
                </c:manualLayout>
              </c:layout>
              <c:showLegendKey val="1"/>
              <c:showCatName val="1"/>
              <c:showPercent val="1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1"/>
            <c:showCatName val="1"/>
            <c:showPercent val="1"/>
          </c:dLbls>
          <c:cat>
            <c:strRef>
              <c:f>'Table 2 (2)'!$A$23:$A$28</c:f>
              <c:strCache>
                <c:ptCount val="6"/>
                <c:pt idx="0">
                  <c:v>IFRC</c:v>
                </c:pt>
                <c:pt idx="1">
                  <c:v>GRSP - Hosted programme</c:v>
                </c:pt>
                <c:pt idx="2">
                  <c:v>American Red cross</c:v>
                </c:pt>
                <c:pt idx="3">
                  <c:v>French Red Cross</c:v>
                </c:pt>
                <c:pt idx="4">
                  <c:v>Australian Red Cross</c:v>
                </c:pt>
                <c:pt idx="5">
                  <c:v>Support Services</c:v>
                </c:pt>
              </c:strCache>
            </c:strRef>
          </c:cat>
          <c:val>
            <c:numRef>
              <c:f>'Table 2 (2)'!$F$23:$F$28</c:f>
              <c:numCache>
                <c:formatCode>_(* #,##0_);_(* \(#,##0\);_(* "-"??_);_(@_)</c:formatCode>
                <c:ptCount val="6"/>
                <c:pt idx="0">
                  <c:v>21</c:v>
                </c:pt>
                <c:pt idx="1">
                  <c:v>2.0833333333333357</c:v>
                </c:pt>
                <c:pt idx="2">
                  <c:v>3</c:v>
                </c:pt>
                <c:pt idx="3">
                  <c:v>3.3333333333333335</c:v>
                </c:pt>
                <c:pt idx="4">
                  <c:v>1</c:v>
                </c:pt>
                <c:pt idx="5">
                  <c:v>11</c:v>
                </c:pt>
              </c:numCache>
            </c:numRef>
          </c:val>
        </c:ser>
        <c:ser>
          <c:idx val="3"/>
          <c:order val="3"/>
          <c:tx>
            <c:strRef>
              <c:f>'Table 2 (2)'!$E$22</c:f>
              <c:strCache>
                <c:ptCount val="1"/>
              </c:strCache>
            </c:strRef>
          </c:tx>
          <c:cat>
            <c:strRef>
              <c:f>'Table 2 (2)'!$A$23:$A$28</c:f>
              <c:strCache>
                <c:ptCount val="6"/>
                <c:pt idx="0">
                  <c:v>IFRC</c:v>
                </c:pt>
                <c:pt idx="1">
                  <c:v>GRSP - Hosted programme</c:v>
                </c:pt>
                <c:pt idx="2">
                  <c:v>American Red cross</c:v>
                </c:pt>
                <c:pt idx="3">
                  <c:v>French Red Cross</c:v>
                </c:pt>
                <c:pt idx="4">
                  <c:v>Australian Red Cross</c:v>
                </c:pt>
                <c:pt idx="5">
                  <c:v>Support Services</c:v>
                </c:pt>
              </c:strCache>
            </c:strRef>
          </c:cat>
          <c:val>
            <c:numRef>
              <c:f>'Table 2 (2)'!$E$23:$E$28</c:f>
            </c:numRef>
          </c:val>
        </c:ser>
        <c:ser>
          <c:idx val="2"/>
          <c:order val="2"/>
          <c:tx>
            <c:strRef>
              <c:f>'Table 2 (2)'!$D$22</c:f>
              <c:strCache>
                <c:ptCount val="1"/>
              </c:strCache>
            </c:strRef>
          </c:tx>
          <c:cat>
            <c:strRef>
              <c:f>'Table 2 (2)'!$A$23:$A$28</c:f>
              <c:strCache>
                <c:ptCount val="6"/>
                <c:pt idx="0">
                  <c:v>IFRC</c:v>
                </c:pt>
                <c:pt idx="1">
                  <c:v>GRSP - Hosted programme</c:v>
                </c:pt>
                <c:pt idx="2">
                  <c:v>American Red cross</c:v>
                </c:pt>
                <c:pt idx="3">
                  <c:v>French Red Cross</c:v>
                </c:pt>
                <c:pt idx="4">
                  <c:v>Australian Red Cross</c:v>
                </c:pt>
                <c:pt idx="5">
                  <c:v>Support Services</c:v>
                </c:pt>
              </c:strCache>
            </c:strRef>
          </c:cat>
          <c:val>
            <c:numRef>
              <c:f>'Table 2 (2)'!$D$23:$D$28</c:f>
            </c:numRef>
          </c:val>
        </c:ser>
        <c:ser>
          <c:idx val="1"/>
          <c:order val="1"/>
          <c:tx>
            <c:strRef>
              <c:f>'Table 2 (2)'!$C$22</c:f>
              <c:strCache>
                <c:ptCount val="1"/>
              </c:strCache>
            </c:strRef>
          </c:tx>
          <c:cat>
            <c:strRef>
              <c:f>'Table 2 (2)'!$A$23:$A$28</c:f>
              <c:strCache>
                <c:ptCount val="6"/>
                <c:pt idx="0">
                  <c:v>IFRC</c:v>
                </c:pt>
                <c:pt idx="1">
                  <c:v>GRSP - Hosted programme</c:v>
                </c:pt>
                <c:pt idx="2">
                  <c:v>American Red cross</c:v>
                </c:pt>
                <c:pt idx="3">
                  <c:v>French Red Cross</c:v>
                </c:pt>
                <c:pt idx="4">
                  <c:v>Australian Red Cross</c:v>
                </c:pt>
                <c:pt idx="5">
                  <c:v>Support Services</c:v>
                </c:pt>
              </c:strCache>
            </c:strRef>
          </c:cat>
          <c:val>
            <c:numRef>
              <c:f>'Table 2 (2)'!$C$23:$C$28</c:f>
            </c:numRef>
          </c:val>
        </c:ser>
        <c:ser>
          <c:idx val="0"/>
          <c:order val="0"/>
          <c:tx>
            <c:strRef>
              <c:f>'Table 2 (2)'!$B$22</c:f>
              <c:strCache>
                <c:ptCount val="1"/>
              </c:strCache>
            </c:strRef>
          </c:tx>
          <c:cat>
            <c:strRef>
              <c:f>'Table 2 (2)'!$A$23:$A$28</c:f>
              <c:strCache>
                <c:ptCount val="6"/>
                <c:pt idx="0">
                  <c:v>IFRC</c:v>
                </c:pt>
                <c:pt idx="1">
                  <c:v>GRSP - Hosted programme</c:v>
                </c:pt>
                <c:pt idx="2">
                  <c:v>American Red cross</c:v>
                </c:pt>
                <c:pt idx="3">
                  <c:v>French Red Cross</c:v>
                </c:pt>
                <c:pt idx="4">
                  <c:v>Australian Red Cross</c:v>
                </c:pt>
                <c:pt idx="5">
                  <c:v>Support Services</c:v>
                </c:pt>
              </c:strCache>
            </c:strRef>
          </c:cat>
          <c:val>
            <c:numRef>
              <c:f>'Table 2 (2)'!$B$23:$B$28</c:f>
            </c:numRef>
          </c:val>
        </c:ser>
        <c:firstSliceAng val="0"/>
      </c:pieChart>
    </c:plotArea>
    <c:plotVisOnly val="1"/>
    <c:dispBlanksAs val="zero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26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559124799665574"/>
          <c:y val="0"/>
          <c:w val="0.53363668037070588"/>
          <c:h val="0.8493090828435198"/>
        </c:manualLayout>
      </c:layout>
      <c:doughnutChart>
        <c:varyColors val="1"/>
        <c:ser>
          <c:idx val="0"/>
          <c:order val="0"/>
          <c:tx>
            <c:strRef>
              <c:f>Donors!$B$34</c:f>
              <c:strCache>
                <c:ptCount val="1"/>
                <c:pt idx="0">
                  <c:v>Total Income 2012-2013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3.1028615892040048E-2"/>
                  <c:y val="-0.12953291930058017"/>
                </c:manualLayout>
              </c:layout>
              <c:showVal val="1"/>
            </c:dLbl>
            <c:dLbl>
              <c:idx val="7"/>
              <c:layout>
                <c:manualLayout>
                  <c:x val="0"/>
                  <c:y val="-1.9690576652602064E-2"/>
                </c:manualLayout>
              </c:layout>
              <c:showVal val="1"/>
            </c:dLbl>
            <c:dLbl>
              <c:idx val="8"/>
              <c:layout>
                <c:manualLayout>
                  <c:x val="0"/>
                  <c:y val="-3.3755274261603442E-2"/>
                </c:manualLayout>
              </c:layout>
              <c:showVal val="1"/>
            </c:dLbl>
            <c:dLbl>
              <c:idx val="9"/>
              <c:layout>
                <c:manualLayout>
                  <c:x val="-2.0481310803891609E-3"/>
                  <c:y val="-5.6258790436005693E-2"/>
                </c:manualLayout>
              </c:layout>
              <c:showVal val="1"/>
            </c:dLbl>
            <c:dLbl>
              <c:idx val="10"/>
              <c:layout>
                <c:manualLayout>
                  <c:x val="2.2529441884280597E-2"/>
                  <c:y val="-7.8762306610407992E-2"/>
                </c:manualLayout>
              </c:layout>
              <c:showVal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  <c:showLeaderLines val="1"/>
          </c:dLbls>
          <c:cat>
            <c:strRef>
              <c:f>Donors!$A$35:$A$48</c:f>
              <c:strCache>
                <c:ptCount val="14"/>
                <c:pt idx="0">
                  <c:v>Japanese Red Cross Society (Thailand floods)</c:v>
                </c:pt>
                <c:pt idx="1">
                  <c:v>European Commission - DG ECHO - DIPECHO</c:v>
                </c:pt>
                <c:pt idx="2">
                  <c:v>Tsunami Residual Fund</c:v>
                </c:pt>
                <c:pt idx="3">
                  <c:v>Thailand floods - other donors </c:v>
                </c:pt>
                <c:pt idx="4">
                  <c:v>Swedish Red Cross</c:v>
                </c:pt>
                <c:pt idx="5">
                  <c:v>China Red Cross, Hong Kong branch</c:v>
                </c:pt>
                <c:pt idx="6">
                  <c:v>Australian Government, AUSAID</c:v>
                </c:pt>
                <c:pt idx="7">
                  <c:v>Australian Red Cross</c:v>
                </c:pt>
                <c:pt idx="8">
                  <c:v>DFID Partnership grant</c:v>
                </c:pt>
                <c:pt idx="9">
                  <c:v>The Canadian Red Cross Society</c:v>
                </c:pt>
                <c:pt idx="10">
                  <c:v>Canadian Government</c:v>
                </c:pt>
                <c:pt idx="11">
                  <c:v>Norwegian Red Cross</c:v>
                </c:pt>
                <c:pt idx="12">
                  <c:v>The Republic of Korea </c:v>
                </c:pt>
                <c:pt idx="13">
                  <c:v>Asian Disaster Preparedness Center</c:v>
                </c:pt>
              </c:strCache>
            </c:strRef>
          </c:cat>
          <c:val>
            <c:numRef>
              <c:f>Donors!$B$35:$B$48</c:f>
              <c:numCache>
                <c:formatCode>0.00%</c:formatCode>
                <c:ptCount val="14"/>
                <c:pt idx="0">
                  <c:v>0.47649230837964957</c:v>
                </c:pt>
                <c:pt idx="1">
                  <c:v>0.12368890108864557</c:v>
                </c:pt>
                <c:pt idx="2">
                  <c:v>0.12357746236368169</c:v>
                </c:pt>
                <c:pt idx="3">
                  <c:v>9.0417021712492746E-2</c:v>
                </c:pt>
                <c:pt idx="4">
                  <c:v>4.7429114861173502E-2</c:v>
                </c:pt>
                <c:pt idx="5">
                  <c:v>3.4562813084092404E-2</c:v>
                </c:pt>
                <c:pt idx="6">
                  <c:v>2.8592235887568939E-2</c:v>
                </c:pt>
                <c:pt idx="7">
                  <c:v>2.8373073098462556E-2</c:v>
                </c:pt>
                <c:pt idx="8">
                  <c:v>1.8994407864046502E-2</c:v>
                </c:pt>
                <c:pt idx="9">
                  <c:v>1.4902075564094501E-2</c:v>
                </c:pt>
                <c:pt idx="10">
                  <c:v>6.6271022592603365E-3</c:v>
                </c:pt>
                <c:pt idx="11">
                  <c:v>4.3037611608306965E-3</c:v>
                </c:pt>
                <c:pt idx="12">
                  <c:v>1.0751402855459771E-3</c:v>
                </c:pt>
                <c:pt idx="13">
                  <c:v>9.645823904572778E-4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5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6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7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8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9"/>
        <c:txPr>
          <a:bodyPr/>
          <a:lstStyle/>
          <a:p>
            <a:pPr>
              <a:defRPr sz="1400"/>
            </a:pPr>
            <a:endParaRPr lang="en-US"/>
          </a:p>
        </c:txPr>
      </c:legendEntry>
      <c:layout>
        <c:manualLayout>
          <c:xMode val="edge"/>
          <c:yMode val="edge"/>
          <c:x val="0.67075859986528263"/>
          <c:y val="1.318990055820487E-3"/>
          <c:w val="0.31948205656535938"/>
          <c:h val="0.92505815720403373"/>
        </c:manualLayout>
      </c:layout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18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7.8681166067833749E-2"/>
          <c:y val="0.125"/>
          <c:w val="0.83940142190963996"/>
          <c:h val="0.80952380952380965"/>
        </c:manualLayout>
      </c:layout>
      <c:pie3DChart>
        <c:varyColors val="1"/>
        <c:ser>
          <c:idx val="0"/>
          <c:order val="0"/>
          <c:tx>
            <c:strRef>
              <c:f>'LTPF charts'!$B$3</c:f>
              <c:strCache>
                <c:ptCount val="1"/>
                <c:pt idx="0">
                  <c:v>Country delegations and SEARD</c:v>
                </c:pt>
              </c:strCache>
            </c:strRef>
          </c:tx>
          <c:explosion val="9"/>
          <c:dLbls>
            <c:dLbl>
              <c:idx val="0"/>
              <c:layout>
                <c:manualLayout>
                  <c:x val="9.6168998292689573E-2"/>
                  <c:y val="1.7667930397589695E-4"/>
                </c:manualLayout>
              </c:layout>
              <c:tx>
                <c:rich>
                  <a:bodyPr/>
                  <a:lstStyle/>
                  <a:p>
                    <a:r>
                      <a:rPr lang="en-US" b="1" i="1" dirty="0" smtClean="0"/>
                      <a:t>Viet Nam</a:t>
                    </a:r>
                    <a:r>
                      <a:rPr lang="en-US" b="1" dirty="0" smtClean="0"/>
                      <a:t> </a:t>
                    </a:r>
                    <a:r>
                      <a:rPr lang="en-US" b="1" dirty="0"/>
                      <a:t>12,800,000 </a:t>
                    </a:r>
                    <a:r>
                      <a:rPr lang="en-US" b="1" dirty="0" smtClean="0"/>
                      <a:t>11</a:t>
                    </a:r>
                    <a:r>
                      <a:rPr lang="en-US" b="1" dirty="0"/>
                      <a:t>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1"/>
              <c:layout>
                <c:manualLayout>
                  <c:x val="0.13304232601992724"/>
                  <c:y val="4.6153154466802675E-2"/>
                </c:manualLayout>
              </c:layout>
              <c:tx>
                <c:rich>
                  <a:bodyPr/>
                  <a:lstStyle/>
                  <a:p>
                    <a:r>
                      <a:rPr lang="en-US" b="1" i="1" dirty="0" err="1" smtClean="0"/>
                      <a:t>SEARD</a:t>
                    </a:r>
                    <a:r>
                      <a:rPr lang="en-US" b="1" dirty="0" smtClean="0"/>
                      <a:t>  </a:t>
                    </a:r>
                    <a:r>
                      <a:rPr lang="en-US" b="1" dirty="0"/>
                      <a:t>18,981,924 </a:t>
                    </a:r>
                    <a:r>
                      <a:rPr lang="en-US" b="1" dirty="0" smtClean="0"/>
                      <a:t>17</a:t>
                    </a:r>
                    <a:r>
                      <a:rPr lang="en-US" b="1" dirty="0"/>
                      <a:t>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2"/>
              <c:layout>
                <c:manualLayout>
                  <c:x val="0.10303996891165312"/>
                  <c:y val="-1.9827209098862719E-2"/>
                </c:manualLayout>
              </c:layout>
              <c:tx>
                <c:rich>
                  <a:bodyPr/>
                  <a:lstStyle/>
                  <a:p>
                    <a:r>
                      <a:rPr lang="en-US" b="1" i="1" dirty="0" smtClean="0"/>
                      <a:t>Timor-Leste</a:t>
                    </a:r>
                    <a:r>
                      <a:rPr lang="en-US" b="1" dirty="0" smtClean="0"/>
                      <a:t>  </a:t>
                    </a:r>
                    <a:r>
                      <a:rPr lang="en-US" b="1" dirty="0"/>
                      <a:t>3,501,942 </a:t>
                    </a:r>
                    <a:r>
                      <a:rPr lang="en-US" b="1" dirty="0" smtClean="0"/>
                      <a:t>3</a:t>
                    </a:r>
                    <a:r>
                      <a:rPr lang="en-US" b="1" dirty="0"/>
                      <a:t>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3"/>
              <c:layout>
                <c:manualLayout>
                  <c:x val="7.4432191728461397E-2"/>
                  <c:y val="-2.2258919024010983E-2"/>
                </c:manualLayout>
              </c:layout>
              <c:tx>
                <c:rich>
                  <a:bodyPr/>
                  <a:lstStyle/>
                  <a:p>
                    <a:r>
                      <a:rPr lang="en-US" b="1" i="1" dirty="0" smtClean="0"/>
                      <a:t>Myanmar</a:t>
                    </a:r>
                    <a:r>
                      <a:rPr lang="en-US" b="1" dirty="0" smtClean="0"/>
                      <a:t> </a:t>
                    </a:r>
                    <a:r>
                      <a:rPr lang="en-US" b="1" dirty="0"/>
                      <a:t>15,365,457 </a:t>
                    </a:r>
                    <a:r>
                      <a:rPr lang="en-US" b="1" dirty="0" smtClean="0"/>
                      <a:t>14</a:t>
                    </a:r>
                    <a:r>
                      <a:rPr lang="en-US" b="1" dirty="0"/>
                      <a:t>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4"/>
              <c:layout>
                <c:manualLayout>
                  <c:x val="-5.1982136941620335E-2"/>
                  <c:y val="-0.11417711674929518"/>
                </c:manualLayout>
              </c:layout>
              <c:tx>
                <c:rich>
                  <a:bodyPr/>
                  <a:lstStyle/>
                  <a:p>
                    <a:r>
                      <a:rPr lang="en-US" b="1" i="1" dirty="0" smtClean="0"/>
                      <a:t>Indonesia</a:t>
                    </a:r>
                    <a:r>
                      <a:rPr lang="en-US" b="1" dirty="0" smtClean="0"/>
                      <a:t>  41,846,899 37</a:t>
                    </a:r>
                    <a:r>
                      <a:rPr lang="en-US" b="1" dirty="0"/>
                      <a:t>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5"/>
              <c:layout>
                <c:manualLayout>
                  <c:x val="-0.14280024462961538"/>
                  <c:y val="0.11014144065325172"/>
                </c:manualLayout>
              </c:layout>
              <c:tx>
                <c:rich>
                  <a:bodyPr/>
                  <a:lstStyle/>
                  <a:p>
                    <a:r>
                      <a:rPr lang="en-US" b="1" i="1" dirty="0" smtClean="0"/>
                      <a:t>Philippines</a:t>
                    </a:r>
                    <a:r>
                      <a:rPr lang="en-US" b="1" dirty="0" smtClean="0"/>
                      <a:t>  16,610,000 15</a:t>
                    </a:r>
                    <a:r>
                      <a:rPr lang="en-US" b="1" dirty="0"/>
                      <a:t>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6"/>
              <c:layout>
                <c:manualLayout>
                  <c:x val="-9.232041383176617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b="1" i="1" dirty="0" smtClean="0"/>
                      <a:t>Cambodia </a:t>
                    </a:r>
                    <a:r>
                      <a:rPr lang="en-US" b="1" dirty="0"/>
                      <a:t>2,850,832 </a:t>
                    </a:r>
                    <a:r>
                      <a:rPr lang="en-US" b="1" dirty="0" smtClean="0"/>
                      <a:t> </a:t>
                    </a:r>
                    <a:r>
                      <a:rPr lang="en-US" b="1" dirty="0"/>
                      <a:t>3%</a:t>
                    </a:r>
                  </a:p>
                </c:rich>
              </c:tx>
              <c:showVal val="1"/>
              <c:showCatName val="1"/>
              <c:showPercent val="1"/>
            </c:dLbl>
            <c:showVal val="1"/>
            <c:showCatName val="1"/>
            <c:showPercent val="1"/>
            <c:showLeaderLines val="1"/>
          </c:dLbls>
          <c:cat>
            <c:strRef>
              <c:f>'LTPF charts'!$A$4:$A$10</c:f>
              <c:strCache>
                <c:ptCount val="7"/>
                <c:pt idx="0">
                  <c:v>Viet Nam</c:v>
                </c:pt>
                <c:pt idx="1">
                  <c:v>SEARD</c:v>
                </c:pt>
                <c:pt idx="2">
                  <c:v>Timor-Leste</c:v>
                </c:pt>
                <c:pt idx="3">
                  <c:v>Myanmar</c:v>
                </c:pt>
                <c:pt idx="4">
                  <c:v>Indonesia</c:v>
                </c:pt>
                <c:pt idx="5">
                  <c:v>Philippines</c:v>
                </c:pt>
                <c:pt idx="6">
                  <c:v>Cambodia</c:v>
                </c:pt>
              </c:strCache>
            </c:strRef>
          </c:cat>
          <c:val>
            <c:numRef>
              <c:f>'LTPF charts'!$B$4:$B$10</c:f>
              <c:numCache>
                <c:formatCode>_(* #,##0_);_(* \(#,##0\);_(* "-"??_);_(@_)</c:formatCode>
                <c:ptCount val="7"/>
                <c:pt idx="0">
                  <c:v>12800000</c:v>
                </c:pt>
                <c:pt idx="1">
                  <c:v>18981924</c:v>
                </c:pt>
                <c:pt idx="2">
                  <c:v>3501942</c:v>
                </c:pt>
                <c:pt idx="3">
                  <c:v>15365457</c:v>
                </c:pt>
                <c:pt idx="4">
                  <c:v>41846899</c:v>
                </c:pt>
                <c:pt idx="5">
                  <c:v>16610000</c:v>
                </c:pt>
                <c:pt idx="6">
                  <c:v>2850832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26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'LTPF charts'!$B$14</c:f>
              <c:strCache>
                <c:ptCount val="1"/>
                <c:pt idx="0">
                  <c:v>Support to core areas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9.1045268620423808E-2"/>
                  <c:y val="7.1942257217847824E-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 </a:t>
                    </a:r>
                    <a:r>
                      <a:rPr lang="en-US" sz="1400" b="1" dirty="0" err="1" smtClean="0"/>
                      <a:t>CHF</a:t>
                    </a:r>
                    <a:r>
                      <a:rPr lang="en-US" sz="1400" b="1" dirty="0" smtClean="0"/>
                      <a:t> 182,625 </a:t>
                    </a:r>
                  </a:p>
                  <a:p>
                    <a:r>
                      <a:rPr lang="en-US" sz="1400" b="1" dirty="0" smtClean="0"/>
                      <a:t> 0,2%</a:t>
                    </a:r>
                    <a:endParaRPr lang="en-US" sz="1400" b="1" dirty="0"/>
                  </a:p>
                </c:rich>
              </c:tx>
              <c:showLegendKey val="1"/>
              <c:showVal val="1"/>
              <c:showPercent val="1"/>
            </c:dLbl>
            <c:dLbl>
              <c:idx val="1"/>
              <c:layout>
                <c:manualLayout>
                  <c:x val="7.4688003911944023E-2"/>
                  <c:y val="-0.1641561679790026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</a:t>
                    </a:r>
                    <a:r>
                      <a:rPr lang="en-US" sz="1400" b="1" dirty="0"/>
                      <a:t>31,452,824 </a:t>
                    </a:r>
                    <a:endParaRPr lang="en-US" sz="1400" b="1" dirty="0" smtClean="0"/>
                  </a:p>
                  <a:p>
                    <a:r>
                      <a:rPr lang="en-US" sz="1400" b="1" dirty="0" smtClean="0"/>
                      <a:t>28</a:t>
                    </a:r>
                    <a:r>
                      <a:rPr lang="en-US" sz="1400" b="1" dirty="0"/>
                      <a:t>%</a:t>
                    </a:r>
                  </a:p>
                </c:rich>
              </c:tx>
              <c:showLegendKey val="1"/>
              <c:showVal val="1"/>
              <c:showPercent val="1"/>
            </c:dLbl>
            <c:dLbl>
              <c:idx val="2"/>
              <c:layout>
                <c:manualLayout>
                  <c:x val="0.25837651727040373"/>
                  <c:y val="-0.15833333333333388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 </a:t>
                    </a:r>
                    <a:r>
                      <a:rPr lang="en-US" sz="1400" b="1" dirty="0" err="1" smtClean="0"/>
                      <a:t>CHF</a:t>
                    </a:r>
                    <a:r>
                      <a:rPr lang="en-US" sz="1400" b="1" dirty="0" smtClean="0"/>
                      <a:t> 47,600,000  </a:t>
                    </a:r>
                    <a:r>
                      <a:rPr lang="en-US" sz="1400" b="1" dirty="0"/>
                      <a:t>43</a:t>
                    </a:r>
                    <a:r>
                      <a:rPr lang="en-US" sz="1400" b="1" dirty="0" smtClean="0"/>
                      <a:t>% including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i="0" baseline="0" dirty="0" smtClean="0"/>
                      <a:t>Indonesia- 60.6%</a:t>
                    </a:r>
                    <a:endParaRPr lang="en-GB" sz="1400" dirty="0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i="0" baseline="0" dirty="0" smtClean="0"/>
                      <a:t>Philippines - 28%</a:t>
                    </a:r>
                    <a:endParaRPr lang="en-GB" sz="1400" dirty="0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dirty="0" smtClean="0"/>
                      <a:t>Vietnam </a:t>
                    </a:r>
                    <a:r>
                      <a:rPr lang="en-US" sz="1400" b="1" dirty="0"/>
                      <a:t>- 11%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baseline="0" dirty="0" smtClean="0"/>
                      <a:t>Cambodia </a:t>
                    </a:r>
                    <a:r>
                      <a:rPr lang="en-US" sz="1400" b="1" baseline="0" dirty="0"/>
                      <a:t>- 0.4%</a:t>
                    </a:r>
                    <a:endParaRPr lang="en-US" sz="1400" b="1" dirty="0"/>
                  </a:p>
                </c:rich>
              </c:tx>
              <c:spPr/>
              <c:showLegendKey val="1"/>
              <c:showVal val="1"/>
              <c:showPercent val="1"/>
            </c:dLbl>
            <c:dLbl>
              <c:idx val="3"/>
              <c:layout>
                <c:manualLayout>
                  <c:x val="0"/>
                  <c:y val="3.8563648293963255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 </a:t>
                    </a:r>
                    <a:r>
                      <a:rPr lang="en-US" sz="1400" b="1" dirty="0" err="1" smtClean="0"/>
                      <a:t>CHF</a:t>
                    </a:r>
                    <a:r>
                      <a:rPr lang="en-US" sz="1400" b="1" dirty="0" smtClean="0"/>
                      <a:t> 23,649,217 </a:t>
                    </a:r>
                  </a:p>
                  <a:p>
                    <a:r>
                      <a:rPr lang="en-US" sz="1400" b="1" dirty="0" smtClean="0"/>
                      <a:t> </a:t>
                    </a:r>
                    <a:r>
                      <a:rPr lang="en-US" sz="1400" b="1" dirty="0"/>
                      <a:t>21%</a:t>
                    </a:r>
                  </a:p>
                </c:rich>
              </c:tx>
              <c:showLegendKey val="1"/>
              <c:showVal val="1"/>
              <c:showPercent val="1"/>
            </c:dLbl>
            <c:dLbl>
              <c:idx val="4"/>
              <c:layout>
                <c:manualLayout>
                  <c:x val="-5.8259329202351447E-2"/>
                  <c:y val="9.384011373578304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sz="1400" b="1" dirty="0" err="1" smtClean="0"/>
                      <a:t>CHF</a:t>
                    </a:r>
                    <a:r>
                      <a:rPr lang="en-US" dirty="0" smtClean="0"/>
                      <a:t> </a:t>
                    </a:r>
                    <a:r>
                      <a:rPr lang="en-US" sz="1400" b="1" dirty="0" smtClean="0"/>
                      <a:t>1,945,938</a:t>
                    </a:r>
                  </a:p>
                  <a:p>
                    <a:r>
                      <a:rPr lang="en-US" sz="1400" b="1" dirty="0" smtClean="0"/>
                      <a:t>  </a:t>
                    </a:r>
                    <a:r>
                      <a:rPr lang="en-US" sz="1400" b="1" dirty="0"/>
                      <a:t>2%</a:t>
                    </a:r>
                  </a:p>
                </c:rich>
              </c:tx>
              <c:showLegendKey val="1"/>
              <c:showVal val="1"/>
              <c:showPercent val="1"/>
            </c:dLbl>
            <c:dLbl>
              <c:idx val="5"/>
              <c:layout>
                <c:manualLayout>
                  <c:x val="-2.924611380753965E-2"/>
                  <c:y val="1.9259259259259313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err="1" smtClean="0"/>
                      <a:t>CHF</a:t>
                    </a:r>
                    <a:r>
                      <a:rPr lang="en-US" sz="1400" b="1" dirty="0" smtClean="0"/>
                      <a:t>  </a:t>
                    </a:r>
                    <a:r>
                      <a:rPr lang="en-US" sz="1400" b="1" dirty="0"/>
                      <a:t>7,126,450 </a:t>
                    </a:r>
                    <a:endParaRPr lang="en-US" sz="1400" b="1" dirty="0" smtClean="0"/>
                  </a:p>
                  <a:p>
                    <a:r>
                      <a:rPr lang="en-US" sz="1400" b="1" dirty="0" smtClean="0"/>
                      <a:t> </a:t>
                    </a:r>
                    <a:r>
                      <a:rPr lang="en-US" sz="1400" b="1" dirty="0"/>
                      <a:t>6%</a:t>
                    </a:r>
                  </a:p>
                </c:rich>
              </c:tx>
              <c:showLegendKey val="1"/>
              <c:showVal val="1"/>
              <c:showPercent val="1"/>
            </c:dLbl>
            <c:dLbl>
              <c:idx val="6"/>
              <c:layout>
                <c:manualLayout>
                  <c:x val="5.6628190033941733E-2"/>
                  <c:y val="6.7942548848060804E-3"/>
                </c:manualLayout>
              </c:layout>
              <c:showLegendKey val="1"/>
              <c:showVal val="1"/>
              <c:showPercent val="1"/>
            </c:dLbl>
            <c:showLegendKey val="1"/>
            <c:showVal val="1"/>
            <c:showPercent val="1"/>
            <c:showLeaderLines val="1"/>
          </c:dLbls>
          <c:cat>
            <c:strRef>
              <c:f>'LTPF charts'!$A$15:$A$20</c:f>
              <c:strCache>
                <c:ptCount val="6"/>
                <c:pt idx="0">
                  <c:v>Humanitarian standards</c:v>
                </c:pt>
                <c:pt idx="1">
                  <c:v>DM and Response preparedness (including Health)</c:v>
                </c:pt>
                <c:pt idx="2">
                  <c:v>Projected and ongoing EA</c:v>
                </c:pt>
                <c:pt idx="3">
                  <c:v>Sustainable development</c:v>
                </c:pt>
                <c:pt idx="4">
                  <c:v>Humanitarian diplomacy</c:v>
                </c:pt>
                <c:pt idx="5">
                  <c:v>Effective working and accountability</c:v>
                </c:pt>
              </c:strCache>
            </c:strRef>
          </c:cat>
          <c:val>
            <c:numRef>
              <c:f>'LTPF charts'!$B$15:$B$20</c:f>
              <c:numCache>
                <c:formatCode>_(* #,##0_);_(* \(#,##0\);_(* "-"??_);_(@_)</c:formatCode>
                <c:ptCount val="6"/>
                <c:pt idx="0">
                  <c:v>182625</c:v>
                </c:pt>
                <c:pt idx="1">
                  <c:v>31452824</c:v>
                </c:pt>
                <c:pt idx="2">
                  <c:v>47600000</c:v>
                </c:pt>
                <c:pt idx="3">
                  <c:v>23649217</c:v>
                </c:pt>
                <c:pt idx="4">
                  <c:v>1945938</c:v>
                </c:pt>
                <c:pt idx="5">
                  <c:v>7126450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5"/>
        <c:txPr>
          <a:bodyPr/>
          <a:lstStyle/>
          <a:p>
            <a:pPr>
              <a:defRPr sz="1400"/>
            </a:pPr>
            <a:endParaRPr lang="en-US"/>
          </a:p>
        </c:txPr>
      </c:legendEntry>
      <c:layout>
        <c:manualLayout>
          <c:xMode val="edge"/>
          <c:yMode val="edge"/>
          <c:x val="0.72912791481969164"/>
          <c:y val="1.9398075240594961E-2"/>
          <c:w val="0.26732795007542387"/>
          <c:h val="0.97960629921259945"/>
        </c:manualLayout>
      </c:layout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3D14C41-2FB3-4FBE-A807-2FB8D7B65508}" type="datetimeFigureOut">
              <a:rPr lang="en-GB"/>
              <a:pPr>
                <a:defRPr/>
              </a:pPr>
              <a:t>12-Jun-13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7E09B71-517A-4972-85DB-AFC33DBFAE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93807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6E6542C-3309-4B44-A200-368977919AE6}" type="datetimeFigureOut">
              <a:rPr lang="en-GB"/>
              <a:pPr>
                <a:defRPr/>
              </a:pPr>
              <a:t>12-Jun-13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79FA57B-AAD9-4CF6-99E7-138DC9338F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46743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62C3DF8-3F34-4938-B855-83E8F0683028}" type="slidenum">
              <a:rPr lang="en-GB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en-GB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1"/>
          <p:cNvGrpSpPr>
            <a:grpSpLocks/>
          </p:cNvGrpSpPr>
          <p:nvPr userDrawn="1"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6" name="Oval 5"/>
            <p:cNvSpPr/>
            <p:nvPr userDrawn="1"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TextBox 6"/>
            <p:cNvSpPr txBox="1"/>
            <p:nvPr userDrawn="1"/>
          </p:nvSpPr>
          <p:spPr>
            <a:xfrm>
              <a:off x="282555" y="625325"/>
              <a:ext cx="1144157" cy="46149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 smtClean="0">
                  <a:solidFill>
                    <a:schemeClr val="bg1"/>
                  </a:solidFill>
                </a:rPr>
                <a:t>10th Annual SEA RCRC Leaders Meeting 2013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 userDrawn="1"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Rectangle 3"/>
            <p:cNvSpPr/>
            <p:nvPr userDrawn="1"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TextBox 4"/>
            <p:cNvSpPr txBox="1"/>
            <p:nvPr userDrawn="1"/>
          </p:nvSpPr>
          <p:spPr>
            <a:xfrm>
              <a:off x="533400" y="498475"/>
              <a:ext cx="4724400" cy="3589338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</a:rPr>
                <a:t>FOR FURTHER INFORMATION ON XXXXXXXXX XXXXXXXX XXXXXXXXX XXXX, PLEASE CONTACT: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</a:rPr>
                <a:t>IFRC XXXXXXXXXXXXX DEPARTMENT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aseline="30000" dirty="0">
                  <a:solidFill>
                    <a:schemeClr val="bg1"/>
                  </a:solidFill>
                </a:rPr>
                <a:t>NAME SURNAME, TITLE</a:t>
              </a:r>
              <a:br>
                <a:rPr lang="en-US" sz="2000" baseline="30000" dirty="0">
                  <a:solidFill>
                    <a:schemeClr val="bg1"/>
                  </a:solidFill>
                </a:rPr>
              </a:br>
              <a:r>
                <a:rPr lang="en-US" sz="2000" b="1" baseline="30000" dirty="0">
                  <a:solidFill>
                    <a:schemeClr val="bg1"/>
                  </a:solidFill>
                </a:rPr>
                <a:t>TEL. : +41 022 730 XXXX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</a:rPr>
                <a:t>EMAIL: name.surname@ifrc.org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</a:rPr>
                <a:t>THIS PRESENTATION IS PUBLISHED BY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</a:rPr>
                <a:t>INTERNATIONAL FEDERATION OF </a:t>
              </a:r>
              <a:br>
                <a:rPr lang="en-US" sz="2000" b="1" baseline="30000" dirty="0">
                  <a:solidFill>
                    <a:schemeClr val="bg1"/>
                  </a:solidFill>
                </a:rPr>
              </a:br>
              <a:r>
                <a:rPr lang="en-US" sz="2000" b="1" baseline="30000" dirty="0">
                  <a:solidFill>
                    <a:schemeClr val="bg1"/>
                  </a:solidFill>
                </a:rPr>
                <a:t>RED CROSS AND RED CRESCENT SOCIETIES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</a:rPr>
                <a:t>P.O. BOX 372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</a:rPr>
                <a:t>CH-1211 GENEVA 19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</a:rPr>
                <a:t>SWITZERLAND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</a:rPr>
                <a:t>TEL.: +41 22 730 42 22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</a:rPr>
                <a:t>FAX.: +41 22 733 03 95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 userDrawn="1"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 userDrawn="1"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 fontAlgn="auto">
                <a:spcBef>
                  <a:spcPct val="20000"/>
                </a:spcBef>
                <a:spcAft>
                  <a:spcPts val="0"/>
                </a:spcAft>
                <a:buFontTx/>
                <a:buChar char="•"/>
                <a:defRPr/>
              </a:pPr>
              <a:endParaRPr lang="en-US" sz="3200">
                <a:latin typeface="Arial" charset="0"/>
                <a:cs typeface="Arial" charset="0"/>
              </a:endParaRPr>
            </a:p>
          </p:txBody>
        </p:sp>
        <p:sp>
          <p:nvSpPr>
            <p:cNvPr id="10" name="TextBox 9"/>
            <p:cNvSpPr txBox="1"/>
            <p:nvPr userDrawn="1"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chemeClr val="bg1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>
                <a:solidFill>
                  <a:schemeClr val="bg1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 userDrawn="1"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br>
              <a:rPr lang="en-US" smtClean="0"/>
            </a:br>
            <a:r>
              <a:rPr lang="en-US" smtClean="0"/>
              <a:t>(possible two lines)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grpSp>
        <p:nvGrpSpPr>
          <p:cNvPr id="1029" name="Group 16"/>
          <p:cNvGrpSpPr>
            <a:grpSpLocks/>
          </p:cNvGrpSpPr>
          <p:nvPr userDrawn="1"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 userDrawn="1"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TextBox 18"/>
            <p:cNvSpPr txBox="1"/>
            <p:nvPr userDrawn="1"/>
          </p:nvSpPr>
          <p:spPr>
            <a:xfrm>
              <a:off x="282555" y="625325"/>
              <a:ext cx="1144157" cy="46149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 smtClean="0">
                  <a:solidFill>
                    <a:schemeClr val="bg1"/>
                  </a:solidFill>
                </a:rPr>
                <a:t>10th Annual SEA RCRC Leaders Meeting 2013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88" r:id="rId8"/>
    <p:sldLayoutId id="2147483989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1143000" y="1676400"/>
            <a:ext cx="6858000" cy="2057400"/>
          </a:xfrm>
        </p:spPr>
        <p:txBody>
          <a:bodyPr/>
          <a:lstStyle/>
          <a:p>
            <a:pPr algn="ctr" eaLnBrk="1" hangingPunct="1"/>
            <a:r>
              <a:rPr lang="en-US" sz="3200" i="0" dirty="0" smtClean="0">
                <a:latin typeface="Cambria" pitchFamily="18" charset="0"/>
              </a:rPr>
              <a:t>10th Annual South-East Asia </a:t>
            </a:r>
            <a:br>
              <a:rPr lang="en-US" sz="3200" i="0" dirty="0" smtClean="0">
                <a:latin typeface="Cambria" pitchFamily="18" charset="0"/>
              </a:rPr>
            </a:br>
            <a:r>
              <a:rPr lang="en-US" sz="3200" i="0" dirty="0" smtClean="0">
                <a:latin typeface="Cambria" pitchFamily="18" charset="0"/>
              </a:rPr>
              <a:t>Red Cross Red Crescent </a:t>
            </a:r>
            <a:br>
              <a:rPr lang="en-US" sz="3200" i="0" dirty="0" smtClean="0">
                <a:latin typeface="Cambria" pitchFamily="18" charset="0"/>
              </a:rPr>
            </a:br>
            <a:r>
              <a:rPr lang="en-US" sz="3200" i="0" dirty="0" smtClean="0">
                <a:latin typeface="Cambria" pitchFamily="18" charset="0"/>
              </a:rPr>
              <a:t>Leaders Meeting 2013</a:t>
            </a:r>
            <a:endParaRPr lang="en-GB" sz="3200" i="0" dirty="0" smtClean="0">
              <a:latin typeface="Cambria" pitchFamily="18" charset="0"/>
            </a:endParaRP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1066800" y="4419600"/>
            <a:ext cx="7239000" cy="10668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bg1"/>
                </a:solidFill>
                <a:latin typeface="Cambria" pitchFamily="18" charset="0"/>
              </a:rPr>
              <a:t>Anne  E. </a:t>
            </a:r>
            <a:r>
              <a:rPr lang="en-GB" dirty="0" err="1" smtClean="0">
                <a:solidFill>
                  <a:schemeClr val="bg1"/>
                </a:solidFill>
                <a:latin typeface="Cambria" pitchFamily="18" charset="0"/>
              </a:rPr>
              <a:t>Leclerc</a:t>
            </a:r>
            <a:endParaRPr lang="en-GB" dirty="0" smtClean="0">
              <a:solidFill>
                <a:schemeClr val="bg1"/>
              </a:solidFill>
              <a:latin typeface="Cambria" pitchFamily="18" charset="0"/>
            </a:endParaRPr>
          </a:p>
          <a:p>
            <a:pPr eaLnBrk="1" hangingPunct="1"/>
            <a:r>
              <a:rPr lang="en-GB" dirty="0" smtClean="0">
                <a:solidFill>
                  <a:schemeClr val="bg1"/>
                </a:solidFill>
                <a:latin typeface="Cambria" pitchFamily="18" charset="0"/>
              </a:rPr>
              <a:t>Head of  Regional Delegation, SEARD</a:t>
            </a:r>
          </a:p>
          <a:p>
            <a:pPr eaLnBrk="1" hangingPunct="1"/>
            <a:endParaRPr lang="en-GB" dirty="0" smtClean="0">
              <a:solidFill>
                <a:schemeClr val="bg1"/>
              </a:solidFill>
              <a:latin typeface="Cambria" pitchFamily="18" charset="0"/>
            </a:endParaRPr>
          </a:p>
          <a:p>
            <a:pPr algn="ctr" eaLnBrk="1" hangingPunct="1"/>
            <a:endParaRPr lang="en-GB" sz="2000" dirty="0" smtClean="0">
              <a:solidFill>
                <a:schemeClr val="bg1"/>
              </a:solidFill>
            </a:endParaRPr>
          </a:p>
          <a:p>
            <a:pPr algn="ctr" eaLnBrk="1" hangingPunct="1"/>
            <a:endParaRPr lang="en-GB" sz="2000" dirty="0" smtClean="0">
              <a:solidFill>
                <a:schemeClr val="bg1"/>
              </a:solidFill>
            </a:endParaRPr>
          </a:p>
          <a:p>
            <a:pPr algn="ctr" eaLnBrk="1" hangingPunct="1"/>
            <a:endParaRPr lang="en-GB" sz="2000" dirty="0" smtClean="0">
              <a:solidFill>
                <a:schemeClr val="bg1"/>
              </a:solidFill>
            </a:endParaRPr>
          </a:p>
          <a:p>
            <a:pPr algn="ctr" eaLnBrk="1" hangingPunct="1"/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858000" cy="1020762"/>
          </a:xfr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 smtClean="0">
                <a:solidFill>
                  <a:srgbClr val="FF0000"/>
                </a:solidFill>
                <a:latin typeface="Cambria" pitchFamily="18" charset="0"/>
              </a:rPr>
              <a:t>Workshops and trainings plan 2013 - Country</a:t>
            </a:r>
            <a:endParaRPr lang="en-GB" sz="20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3317" name="Content Placeholder 4"/>
          <p:cNvSpPr>
            <a:spLocks noGrp="1"/>
          </p:cNvSpPr>
          <p:nvPr>
            <p:ph idx="1"/>
          </p:nvPr>
        </p:nvSpPr>
        <p:spPr>
          <a:xfrm>
            <a:off x="762000" y="1676400"/>
            <a:ext cx="7924800" cy="41910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endParaRPr lang="en-US" sz="2400" dirty="0" smtClean="0"/>
          </a:p>
          <a:p>
            <a:pPr algn="just"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2" y="1521078"/>
          <a:ext cx="8686797" cy="4422511"/>
        </p:xfrm>
        <a:graphic>
          <a:graphicData uri="http://schemas.openxmlformats.org/drawingml/2006/table">
            <a:tbl>
              <a:tblPr/>
              <a:tblGrid>
                <a:gridCol w="1243003"/>
                <a:gridCol w="3991014"/>
                <a:gridCol w="690556"/>
                <a:gridCol w="690556"/>
                <a:gridCol w="690556"/>
                <a:gridCol w="690556"/>
                <a:gridCol w="690556"/>
              </a:tblGrid>
              <a:tr h="138792">
                <a:tc>
                  <a:txBody>
                    <a:bodyPr/>
                    <a:lstStyle/>
                    <a:p>
                      <a:pPr algn="l" fontAlgn="ctr"/>
                      <a:endParaRPr lang="en-GB" sz="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7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Workshops 2013 - Country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1637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Project Name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Position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No. of workshops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No. days per workshop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Workshop days       total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Participants per workshop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Workshop participants total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DRR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1,105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DIPECHO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Thematic Seminars on integration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DIPECHO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Thematic Seminars on Disaster Response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DIPECHO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Thematic Seminars on integration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DIPECHO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Thematic Seminars on Disaster Response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DIPECHO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Thematic Seminars on integration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DIPECHO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Thematic Seminars on Disaster Response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DIPECHO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Thematic Seminars on integration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49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Disaster Preparedness Project 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RDRT / NDRT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Flood Post Emergency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Finance training 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Flood Post Emergency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Incident command system  training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Flood Post Emergency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Donation management training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Flood Post Emergency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Rapid Action Team training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Flood Post Emergency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 Region Disaster Response Team Seminar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Flood Post Emergency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Refresher training program on Emergency  medical skill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Flood Post Emergency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Training and capacity building for communities level in VCA, DM&amp;Health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Flood Post Emergency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Project quarterly meeting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Flood Post Emergency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Half year meeting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Flood Post Emergency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Lesson learnt workshop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CBDRR Project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CBDRR process lesson learn workshop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CBDRR Project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Organise workahop/training related to EWS to targeted communities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585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CBDRR Project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Regional lesson learnt workshop to create platform for knowledge and experiences sharing amoung LRC,CVTL,PMI and TRC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CBDRR Project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Conduct community drill in the each communities in 5 province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OD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NS development Unit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LRC Branch RM workshop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4277" marR="4277" marT="42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1,145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858000" cy="1020762"/>
          </a:xfr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 smtClean="0">
                <a:solidFill>
                  <a:srgbClr val="FF0000"/>
                </a:solidFill>
                <a:latin typeface="Cambria" pitchFamily="18" charset="0"/>
              </a:rPr>
              <a:t>Workshops and trainings plan 2013 (region and country)</a:t>
            </a:r>
            <a:endParaRPr lang="en-GB" sz="20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3317" name="Content Placeholder 4"/>
          <p:cNvSpPr>
            <a:spLocks noGrp="1"/>
          </p:cNvSpPr>
          <p:nvPr>
            <p:ph idx="1"/>
          </p:nvPr>
        </p:nvSpPr>
        <p:spPr>
          <a:xfrm>
            <a:off x="762000" y="1676400"/>
            <a:ext cx="7924800" cy="41910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endParaRPr lang="en-US" sz="2400" dirty="0" smtClean="0"/>
          </a:p>
          <a:p>
            <a:pPr algn="just"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  <p:graphicFrame>
        <p:nvGraphicFramePr>
          <p:cNvPr id="5" name="Chart 4"/>
          <p:cNvGraphicFramePr/>
          <p:nvPr/>
        </p:nvGraphicFramePr>
        <p:xfrm>
          <a:off x="152400" y="1828800"/>
          <a:ext cx="4572000" cy="275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343400" y="3048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81000"/>
            <a:ext cx="6858000" cy="1020762"/>
          </a:xfr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 smtClean="0">
                <a:solidFill>
                  <a:srgbClr val="FF0000"/>
                </a:solidFill>
                <a:latin typeface="Cambria" pitchFamily="18" charset="0"/>
              </a:rPr>
              <a:t>Budget 2013 : Personnel – International staff  (9/10)</a:t>
            </a:r>
            <a:endParaRPr lang="en-GB" sz="20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229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endParaRPr lang="en-GB" sz="2400" dirty="0" smtClean="0"/>
          </a:p>
          <a:p>
            <a:pPr algn="just" eaLnBrk="1" hangingPunct="1">
              <a:buFont typeface="Wingdings" pitchFamily="2" charset="2"/>
              <a:buChar char="Ø"/>
            </a:pPr>
            <a:endParaRPr lang="fr-CH" sz="2400" b="1" dirty="0" smtClean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399" y="1719263"/>
            <a:ext cx="8839201" cy="391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858000" cy="1020762"/>
          </a:xfr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 smtClean="0">
                <a:solidFill>
                  <a:srgbClr val="FF0000"/>
                </a:solidFill>
                <a:latin typeface="Cambria" pitchFamily="18" charset="0"/>
              </a:rPr>
              <a:t>Budget 2013 : Personnel – Local staff (22/11 SS /8 IFRC Programme/3 PNS Staff)</a:t>
            </a:r>
            <a:endParaRPr lang="en-GB" sz="20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229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endParaRPr lang="en-GB" sz="2400" dirty="0" smtClean="0"/>
          </a:p>
          <a:p>
            <a:pPr algn="just" eaLnBrk="1" hangingPunct="1">
              <a:buFont typeface="Wingdings" pitchFamily="2" charset="2"/>
              <a:buChar char="Ø"/>
            </a:pPr>
            <a:endParaRPr lang="fr-CH" sz="2400" b="1" dirty="0" smtClean="0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938338"/>
            <a:ext cx="9144001" cy="362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858000" cy="1020762"/>
          </a:xfr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 smtClean="0">
                <a:solidFill>
                  <a:srgbClr val="FF0000"/>
                </a:solidFill>
                <a:latin typeface="Cambria" pitchFamily="18" charset="0"/>
              </a:rPr>
              <a:t>Budget 2013 : Personnel (local and international)</a:t>
            </a:r>
            <a:endParaRPr lang="en-GB" sz="20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229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endParaRPr lang="en-GB" sz="2400" dirty="0" smtClean="0"/>
          </a:p>
          <a:p>
            <a:pPr algn="just" eaLnBrk="1" hangingPunct="1">
              <a:buFont typeface="Wingdings" pitchFamily="2" charset="2"/>
              <a:buChar char="Ø"/>
            </a:pPr>
            <a:endParaRPr lang="fr-CH" sz="2400" b="1" dirty="0" smtClean="0"/>
          </a:p>
        </p:txBody>
      </p:sp>
      <p:graphicFrame>
        <p:nvGraphicFramePr>
          <p:cNvPr id="6" name="Chart 5"/>
          <p:cNvGraphicFramePr/>
          <p:nvPr/>
        </p:nvGraphicFramePr>
        <p:xfrm>
          <a:off x="1905000" y="1676400"/>
          <a:ext cx="6000750" cy="3552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858000" cy="1020762"/>
          </a:xfr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 smtClean="0">
                <a:solidFill>
                  <a:srgbClr val="FF0000"/>
                </a:solidFill>
                <a:latin typeface="Cambria" pitchFamily="18" charset="0"/>
              </a:rPr>
              <a:t>Personnel : SEARD team in February 2013</a:t>
            </a:r>
            <a:endParaRPr lang="en-GB" sz="20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229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endParaRPr lang="en-GB" sz="2400" dirty="0" smtClean="0"/>
          </a:p>
          <a:p>
            <a:pPr algn="just" eaLnBrk="1" hangingPunct="1">
              <a:buFont typeface="Wingdings" pitchFamily="2" charset="2"/>
              <a:buChar char="Ø"/>
            </a:pPr>
            <a:endParaRPr lang="fr-CH" sz="2400" b="1" dirty="0" smtClean="0"/>
          </a:p>
        </p:txBody>
      </p:sp>
      <p:pic>
        <p:nvPicPr>
          <p:cNvPr id="33794" name="Chart 3"/>
          <p:cNvPicPr>
            <a:picLocks noChangeArrowheads="1"/>
          </p:cNvPicPr>
          <p:nvPr/>
        </p:nvPicPr>
        <p:blipFill>
          <a:blip r:embed="rId2" cstate="print"/>
          <a:srcRect b="-70"/>
          <a:stretch>
            <a:fillRect/>
          </a:stretch>
        </p:blipFill>
        <p:spPr bwMode="auto">
          <a:xfrm>
            <a:off x="1143000" y="1752600"/>
            <a:ext cx="7086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858000" cy="1020762"/>
          </a:xfr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 smtClean="0">
                <a:solidFill>
                  <a:srgbClr val="FF0000"/>
                </a:solidFill>
                <a:latin typeface="Cambria" pitchFamily="18" charset="0"/>
              </a:rPr>
              <a:t>Personnel : SEARD team in February 2013</a:t>
            </a:r>
            <a:br>
              <a:rPr lang="en-GB" sz="2000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ambria" pitchFamily="18" charset="0"/>
              </a:rPr>
              <a:t>16 Nationalities  / 41 staff / 17 Thai</a:t>
            </a:r>
            <a:endParaRPr lang="en-GB" sz="20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229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endParaRPr lang="en-GB" sz="2400" dirty="0" smtClean="0"/>
          </a:p>
          <a:p>
            <a:pPr algn="just" eaLnBrk="1" hangingPunct="1">
              <a:buFont typeface="Wingdings" pitchFamily="2" charset="2"/>
              <a:buChar char="Ø"/>
            </a:pPr>
            <a:endParaRPr lang="fr-CH" sz="2400" b="1" dirty="0" smtClean="0"/>
          </a:p>
        </p:txBody>
      </p:sp>
      <p:pic>
        <p:nvPicPr>
          <p:cNvPr id="4" name="Chart 11"/>
          <p:cNvPicPr>
            <a:picLocks noChangeArrowheads="1"/>
          </p:cNvPicPr>
          <p:nvPr/>
        </p:nvPicPr>
        <p:blipFill>
          <a:blip r:embed="rId2" cstate="print"/>
          <a:srcRect b="-44"/>
          <a:stretch>
            <a:fillRect/>
          </a:stretch>
        </p:blipFill>
        <p:spPr bwMode="auto">
          <a:xfrm>
            <a:off x="228600" y="1752600"/>
            <a:ext cx="89154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752600" y="381000"/>
            <a:ext cx="7010400" cy="53340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fr-CH" sz="2000" b="1" i="1" dirty="0" smtClean="0">
                <a:solidFill>
                  <a:srgbClr val="FF0000"/>
                </a:solidFill>
                <a:latin typeface="Cambria" pitchFamily="18" charset="0"/>
              </a:rPr>
              <a:t>SEARD</a:t>
            </a:r>
            <a:r>
              <a:rPr lang="fr-CH" sz="2000" b="1" i="1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fr-CH" sz="2000" b="1" i="1" dirty="0" smtClean="0">
                <a:solidFill>
                  <a:srgbClr val="FF0000"/>
                </a:solidFill>
                <a:latin typeface="Cambria" pitchFamily="18" charset="0"/>
              </a:rPr>
              <a:t>Allocation </a:t>
            </a:r>
            <a:r>
              <a:rPr lang="fr-CH" sz="2000" b="1" i="1" dirty="0">
                <a:solidFill>
                  <a:srgbClr val="FF0000"/>
                </a:solidFill>
                <a:latin typeface="Cambria" pitchFamily="18" charset="0"/>
              </a:rPr>
              <a:t>of </a:t>
            </a:r>
            <a:r>
              <a:rPr lang="en-US" sz="2000" b="1" i="1" dirty="0">
                <a:solidFill>
                  <a:srgbClr val="FF0000"/>
                </a:solidFill>
                <a:latin typeface="Cambria" pitchFamily="18" charset="0"/>
              </a:rPr>
              <a:t>i</a:t>
            </a:r>
            <a:r>
              <a:rPr lang="en-US" sz="2000" b="1" i="1" dirty="0" smtClean="0">
                <a:solidFill>
                  <a:srgbClr val="FF0000"/>
                </a:solidFill>
                <a:latin typeface="Cambria" pitchFamily="18" charset="0"/>
              </a:rPr>
              <a:t>ncome</a:t>
            </a:r>
            <a:r>
              <a:rPr lang="fr-CH" sz="2000" b="1" i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fr-CH" sz="2000" b="1" i="1" dirty="0">
                <a:solidFill>
                  <a:srgbClr val="FF0000"/>
                </a:solidFill>
                <a:latin typeface="Cambria" pitchFamily="18" charset="0"/>
              </a:rPr>
              <a:t>2012-2013 </a:t>
            </a:r>
            <a:endParaRPr lang="en-GB" sz="2000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152400" y="1219200"/>
          <a:ext cx="86106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52600" y="609600"/>
            <a:ext cx="7162800" cy="53340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fr-CH" sz="2000" b="1" i="1" dirty="0">
                <a:solidFill>
                  <a:srgbClr val="FF0000"/>
                </a:solidFill>
                <a:latin typeface="Cambria" pitchFamily="18" charset="0"/>
              </a:rPr>
              <a:t>SEARD LTPF 2012 -</a:t>
            </a:r>
            <a:r>
              <a:rPr lang="fr-CH" sz="2000" b="1" i="1" dirty="0" smtClean="0">
                <a:solidFill>
                  <a:srgbClr val="FF0000"/>
                </a:solidFill>
                <a:latin typeface="Cambria" pitchFamily="18" charset="0"/>
              </a:rPr>
              <a:t>2015 : Projection </a:t>
            </a:r>
            <a:r>
              <a:rPr lang="fr-CH" sz="2000" b="1" i="1" dirty="0">
                <a:solidFill>
                  <a:srgbClr val="FF0000"/>
                </a:solidFill>
                <a:latin typeface="Cambria" pitchFamily="18" charset="0"/>
              </a:rPr>
              <a:t>of Financial </a:t>
            </a:r>
            <a:r>
              <a:rPr lang="fr-CH" sz="2000" b="1" i="1" dirty="0" smtClean="0">
                <a:solidFill>
                  <a:srgbClr val="FF0000"/>
                </a:solidFill>
                <a:latin typeface="Cambria" pitchFamily="18" charset="0"/>
              </a:rPr>
              <a:t>support</a:t>
            </a:r>
            <a:endParaRPr lang="en-GB" sz="2000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1219200"/>
          <a:ext cx="7919555" cy="4173193"/>
        </p:xfrm>
        <a:graphic>
          <a:graphicData uri="http://schemas.openxmlformats.org/drawingml/2006/table">
            <a:tbl>
              <a:tblPr/>
              <a:tblGrid>
                <a:gridCol w="1239991"/>
                <a:gridCol w="479619"/>
                <a:gridCol w="1239989"/>
                <a:gridCol w="1239989"/>
                <a:gridCol w="1239989"/>
                <a:gridCol w="1239989"/>
                <a:gridCol w="1239989"/>
              </a:tblGrid>
              <a:tr h="502531">
                <a:tc gridSpan="7">
                  <a:txBody>
                    <a:bodyPr/>
                    <a:lstStyle/>
                    <a:p>
                      <a:pPr algn="ctr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11777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117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CSR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4,455,768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5,459,703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3,655,000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2,135,000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15,705,471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77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NSD</a:t>
                      </a: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/CB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536,444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828,183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833,750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833,750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3,032,127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77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Com/Adv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47,232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65,504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232,736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77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Coordination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11,590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11,590</a:t>
                      </a:r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*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77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5,051,034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6,353,390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4,548,750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3,028,750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18,981,924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34880" name="TextBox 5"/>
          <p:cNvSpPr txBox="1">
            <a:spLocks noChangeArrowheads="1"/>
          </p:cNvSpPr>
          <p:nvPr/>
        </p:nvSpPr>
        <p:spPr bwMode="auto">
          <a:xfrm>
            <a:off x="457200" y="5410200"/>
            <a:ext cx="838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solidFill>
                  <a:srgbClr val="000000"/>
                </a:solidFill>
                <a:latin typeface="Calibri" pitchFamily="34" charset="0"/>
              </a:rPr>
              <a:t>* </a:t>
            </a:r>
            <a:r>
              <a:rPr lang="en-GB" b="1" i="1">
                <a:solidFill>
                  <a:srgbClr val="000000"/>
                </a:solidFill>
                <a:latin typeface="Calibri" pitchFamily="34" charset="0"/>
              </a:rPr>
              <a:t>Coordination is integrated into  programme areas</a:t>
            </a:r>
            <a:endParaRPr lang="en-GB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52600" y="609600"/>
            <a:ext cx="7239000" cy="45720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fr-CH" sz="2000" b="1" i="1" dirty="0">
                <a:solidFill>
                  <a:srgbClr val="FF0000"/>
                </a:solidFill>
                <a:latin typeface="Cambria" pitchFamily="18" charset="0"/>
              </a:rPr>
              <a:t>SEA </a:t>
            </a:r>
            <a:r>
              <a:rPr lang="en-US" sz="2000" b="1" i="1" dirty="0" smtClean="0">
                <a:solidFill>
                  <a:srgbClr val="FF0000"/>
                </a:solidFill>
                <a:latin typeface="Cambria" pitchFamily="18" charset="0"/>
              </a:rPr>
              <a:t>financial</a:t>
            </a:r>
            <a:r>
              <a:rPr lang="fr-CH" sz="2000" b="1" i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fr-CH" sz="2000" b="1" i="1" dirty="0">
                <a:solidFill>
                  <a:srgbClr val="FF0000"/>
                </a:solidFill>
                <a:latin typeface="Cambria" pitchFamily="18" charset="0"/>
              </a:rPr>
              <a:t>projections for country </a:t>
            </a:r>
            <a:r>
              <a:rPr lang="en-US" sz="2000" b="1" i="1" dirty="0" smtClean="0">
                <a:solidFill>
                  <a:srgbClr val="FF0000"/>
                </a:solidFill>
                <a:latin typeface="Cambria" pitchFamily="18" charset="0"/>
              </a:rPr>
              <a:t>delegations</a:t>
            </a:r>
            <a:r>
              <a:rPr lang="fr-CH" sz="2000" b="1" i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fr-CH" sz="2000" b="1" i="1" dirty="0">
                <a:solidFill>
                  <a:srgbClr val="FF0000"/>
                </a:solidFill>
                <a:latin typeface="Cambria" pitchFamily="18" charset="0"/>
              </a:rPr>
              <a:t>and SEARD </a:t>
            </a:r>
            <a:endParaRPr lang="en-GB" sz="2000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5845" name="Text Placeholder 2"/>
          <p:cNvSpPr txBox="1">
            <a:spLocks/>
          </p:cNvSpPr>
          <p:nvPr/>
        </p:nvSpPr>
        <p:spPr bwMode="auto">
          <a:xfrm>
            <a:off x="1371600" y="11430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ctr" eaLnBrk="0" hangingPunct="0">
              <a:spcBef>
                <a:spcPct val="20000"/>
              </a:spcBef>
              <a:buClr>
                <a:srgbClr val="CF1C21"/>
              </a:buClr>
              <a:buSzPct val="80000"/>
            </a:pPr>
            <a:r>
              <a:rPr lang="fr-CH" sz="2000" i="1"/>
              <a:t>Budgets 2012 – 2015:   </a:t>
            </a:r>
            <a:r>
              <a:rPr lang="fr-CH" sz="2000" b="1" i="1"/>
              <a:t>CHF </a:t>
            </a:r>
            <a:r>
              <a:rPr lang="en-GB" sz="2000" b="1"/>
              <a:t>111,957,054 </a:t>
            </a:r>
            <a:endParaRPr lang="en-GB" sz="2000" b="1" i="1"/>
          </a:p>
        </p:txBody>
      </p:sp>
      <p:graphicFrame>
        <p:nvGraphicFramePr>
          <p:cNvPr id="7" name="Chart 6"/>
          <p:cNvGraphicFramePr/>
          <p:nvPr/>
        </p:nvGraphicFramePr>
        <p:xfrm>
          <a:off x="533400" y="1676400"/>
          <a:ext cx="7848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South East Asia Regional Focus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r-CH" dirty="0" smtClean="0"/>
              <a:t>Support SEA NS on </a:t>
            </a:r>
            <a:r>
              <a:rPr lang="fr-CH" dirty="0" err="1" smtClean="0"/>
              <a:t>their</a:t>
            </a:r>
            <a:r>
              <a:rPr lang="fr-CH" dirty="0" smtClean="0"/>
              <a:t> </a:t>
            </a:r>
            <a:r>
              <a:rPr lang="fr-CH" dirty="0" err="1" smtClean="0"/>
              <a:t>Development</a:t>
            </a:r>
            <a:r>
              <a:rPr lang="fr-CH" dirty="0" smtClean="0"/>
              <a:t> agenda</a:t>
            </a:r>
          </a:p>
          <a:p>
            <a:pPr lvl="2">
              <a:buFont typeface="Wingdings" pitchFamily="2" charset="2"/>
              <a:buChar char="ü"/>
            </a:pPr>
            <a:r>
              <a:rPr lang="fr-CH" dirty="0" err="1" smtClean="0"/>
              <a:t>Community</a:t>
            </a:r>
            <a:r>
              <a:rPr lang="fr-CH" dirty="0" smtClean="0"/>
              <a:t> </a:t>
            </a:r>
            <a:r>
              <a:rPr lang="fr-CH" dirty="0" err="1" smtClean="0"/>
              <a:t>Preparedness</a:t>
            </a:r>
            <a:r>
              <a:rPr lang="fr-CH" dirty="0" smtClean="0"/>
              <a:t> /</a:t>
            </a:r>
            <a:r>
              <a:rPr lang="fr-CH" dirty="0" err="1" smtClean="0"/>
              <a:t>Resilient</a:t>
            </a:r>
            <a:r>
              <a:rPr lang="fr-CH" dirty="0" smtClean="0"/>
              <a:t> </a:t>
            </a:r>
            <a:r>
              <a:rPr lang="fr-CH" dirty="0" err="1" smtClean="0"/>
              <a:t>Communities</a:t>
            </a:r>
            <a:r>
              <a:rPr lang="fr-CH" dirty="0" smtClean="0"/>
              <a:t> (DRR,  CBH. </a:t>
            </a:r>
            <a:r>
              <a:rPr lang="fr-CH" dirty="0" err="1" smtClean="0"/>
              <a:t>Organizational</a:t>
            </a:r>
            <a:r>
              <a:rPr lang="fr-CH" dirty="0" smtClean="0"/>
              <a:t> and </a:t>
            </a:r>
            <a:r>
              <a:rPr lang="fr-CH" dirty="0" err="1" smtClean="0"/>
              <a:t>Response</a:t>
            </a:r>
            <a:r>
              <a:rPr lang="fr-CH" dirty="0" smtClean="0"/>
              <a:t> </a:t>
            </a:r>
            <a:r>
              <a:rPr lang="fr-CH" dirty="0" err="1"/>
              <a:t>P</a:t>
            </a:r>
            <a:r>
              <a:rPr lang="fr-CH" dirty="0" err="1" smtClean="0"/>
              <a:t>reparedness</a:t>
            </a:r>
            <a:endParaRPr lang="fr-CH" dirty="0" smtClean="0"/>
          </a:p>
          <a:p>
            <a:pPr lvl="2">
              <a:buFont typeface="Wingdings" pitchFamily="2" charset="2"/>
              <a:buChar char="ü"/>
            </a:pPr>
            <a:endParaRPr lang="fr-CH" sz="800" dirty="0" smtClean="0"/>
          </a:p>
          <a:p>
            <a:pPr lvl="1"/>
            <a:r>
              <a:rPr lang="fr-CH" dirty="0" smtClean="0"/>
              <a:t>NS </a:t>
            </a:r>
            <a:r>
              <a:rPr lang="fr-CH" dirty="0" err="1" smtClean="0"/>
              <a:t>Development</a:t>
            </a:r>
            <a:r>
              <a:rPr lang="fr-CH" dirty="0" smtClean="0"/>
              <a:t> (OCAC, Financial </a:t>
            </a:r>
            <a:r>
              <a:rPr lang="fr-CH" dirty="0" err="1" smtClean="0"/>
              <a:t>Development</a:t>
            </a:r>
            <a:r>
              <a:rPr lang="fr-CH" dirty="0" smtClean="0"/>
              <a:t>, PMER, HR, </a:t>
            </a:r>
            <a:r>
              <a:rPr lang="fr-CH" dirty="0" err="1" smtClean="0"/>
              <a:t>Youth</a:t>
            </a:r>
            <a:r>
              <a:rPr lang="fr-CH" dirty="0" smtClean="0"/>
              <a:t>)</a:t>
            </a:r>
          </a:p>
          <a:p>
            <a:pPr lvl="1"/>
            <a:endParaRPr lang="fr-CH" sz="800" dirty="0" smtClean="0"/>
          </a:p>
          <a:p>
            <a:pPr lvl="1"/>
            <a:r>
              <a:rPr lang="fr-CH" dirty="0" smtClean="0"/>
              <a:t>Communication and </a:t>
            </a:r>
            <a:r>
              <a:rPr lang="fr-CH" dirty="0" err="1" smtClean="0"/>
              <a:t>advocacy</a:t>
            </a:r>
            <a:r>
              <a:rPr lang="fr-CH" dirty="0" smtClean="0"/>
              <a:t> </a:t>
            </a:r>
            <a:r>
              <a:rPr lang="fr-CH" dirty="0" err="1" smtClean="0"/>
              <a:t>including</a:t>
            </a:r>
            <a:r>
              <a:rPr lang="fr-CH" dirty="0" smtClean="0"/>
              <a:t> </a:t>
            </a:r>
            <a:r>
              <a:rPr lang="fr-CH" dirty="0" err="1" smtClean="0"/>
              <a:t>BenCom</a:t>
            </a:r>
            <a:endParaRPr lang="fr-CH" dirty="0" smtClean="0"/>
          </a:p>
          <a:p>
            <a:pPr marL="273050" lvl="1" indent="0">
              <a:buNone/>
            </a:pPr>
            <a:endParaRPr lang="fr-CH" sz="800" dirty="0" smtClean="0"/>
          </a:p>
          <a:p>
            <a:pPr lvl="1"/>
            <a:r>
              <a:rPr lang="fr-CH" dirty="0" err="1" smtClean="0"/>
              <a:t>Strategic</a:t>
            </a:r>
            <a:r>
              <a:rPr lang="fr-CH" dirty="0" smtClean="0"/>
              <a:t> </a:t>
            </a:r>
            <a:r>
              <a:rPr lang="fr-CH" dirty="0" err="1" smtClean="0"/>
              <a:t>Partnership</a:t>
            </a:r>
            <a:r>
              <a:rPr lang="fr-CH" dirty="0" smtClean="0"/>
              <a:t> / </a:t>
            </a:r>
            <a:r>
              <a:rPr lang="fr-CH" dirty="0" err="1" smtClean="0"/>
              <a:t>regional</a:t>
            </a:r>
            <a:r>
              <a:rPr lang="fr-CH" dirty="0" smtClean="0"/>
              <a:t> </a:t>
            </a:r>
            <a:r>
              <a:rPr lang="fr-CH" dirty="0" err="1" smtClean="0"/>
              <a:t>Mechanisms</a:t>
            </a:r>
            <a:r>
              <a:rPr lang="fr-CH" dirty="0" smtClean="0"/>
              <a:t> (ASEAN, </a:t>
            </a:r>
            <a:r>
              <a:rPr lang="fr-CH" dirty="0" err="1" smtClean="0"/>
              <a:t>Mekong</a:t>
            </a:r>
            <a:r>
              <a:rPr lang="fr-CH" dirty="0" smtClean="0"/>
              <a:t> River Basin </a:t>
            </a:r>
            <a:r>
              <a:rPr lang="fr-CH" dirty="0" err="1" smtClean="0"/>
              <a:t>Cooperation</a:t>
            </a:r>
            <a:endParaRPr lang="fr-CH" dirty="0" smtClean="0"/>
          </a:p>
          <a:p>
            <a:pPr lvl="1"/>
            <a:r>
              <a:rPr lang="fr-CH" dirty="0" err="1" smtClean="0"/>
              <a:t>Movement</a:t>
            </a:r>
            <a:r>
              <a:rPr lang="fr-CH" dirty="0" smtClean="0"/>
              <a:t> </a:t>
            </a:r>
            <a:r>
              <a:rPr lang="fr-CH" dirty="0" err="1" smtClean="0"/>
              <a:t>Cooperation</a:t>
            </a:r>
            <a:r>
              <a:rPr lang="fr-CH" dirty="0" smtClean="0"/>
              <a:t> (</a:t>
            </a:r>
            <a:r>
              <a:rPr lang="fr-CH" dirty="0" err="1" smtClean="0"/>
              <a:t>harmonization</a:t>
            </a:r>
            <a:r>
              <a:rPr lang="fr-CH" dirty="0" smtClean="0"/>
              <a:t> of </a:t>
            </a:r>
            <a:r>
              <a:rPr lang="fr-CH" dirty="0" err="1" smtClean="0"/>
              <a:t>approaches</a:t>
            </a:r>
            <a:r>
              <a:rPr lang="fr-CH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7100752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286000" y="381000"/>
            <a:ext cx="6858000" cy="45720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fr-CH" sz="2000" b="1" i="1" dirty="0" smtClean="0">
                <a:solidFill>
                  <a:srgbClr val="FF0000"/>
                </a:solidFill>
                <a:latin typeface="Cambria" pitchFamily="18" charset="0"/>
              </a:rPr>
              <a:t>SEARD -  </a:t>
            </a:r>
            <a:r>
              <a:rPr lang="fr-CH" sz="2000" b="1" i="1" dirty="0">
                <a:solidFill>
                  <a:srgbClr val="FF0000"/>
                </a:solidFill>
                <a:latin typeface="Cambria" pitchFamily="18" charset="0"/>
              </a:rPr>
              <a:t>Financial Projections for </a:t>
            </a:r>
            <a:r>
              <a:rPr lang="fr-CH" sz="2000" b="1" i="1" dirty="0" err="1">
                <a:solidFill>
                  <a:srgbClr val="FF0000"/>
                </a:solidFill>
                <a:latin typeface="Cambria" pitchFamily="18" charset="0"/>
              </a:rPr>
              <a:t>core</a:t>
            </a:r>
            <a:r>
              <a:rPr lang="fr-CH" sz="2000" b="1" i="1" dirty="0">
                <a:solidFill>
                  <a:srgbClr val="FF0000"/>
                </a:solidFill>
                <a:latin typeface="Cambria" pitchFamily="18" charset="0"/>
              </a:rPr>
              <a:t> areas</a:t>
            </a:r>
            <a:endParaRPr lang="en-GB" sz="2000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6869" name="Rectangle 3"/>
          <p:cNvSpPr>
            <a:spLocks noChangeArrowheads="1"/>
          </p:cNvSpPr>
          <p:nvPr/>
        </p:nvSpPr>
        <p:spPr bwMode="auto">
          <a:xfrm>
            <a:off x="1905000" y="1143000"/>
            <a:ext cx="6858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3050" indent="-273050" algn="ctr" eaLnBrk="0" hangingPunct="0">
              <a:spcBef>
                <a:spcPct val="20000"/>
              </a:spcBef>
              <a:buClr>
                <a:srgbClr val="CF1C21"/>
              </a:buClr>
              <a:buSzPct val="80000"/>
            </a:pPr>
            <a:endParaRPr lang="en-GB" b="1" i="1"/>
          </a:p>
        </p:txBody>
      </p:sp>
      <p:graphicFrame>
        <p:nvGraphicFramePr>
          <p:cNvPr id="7" name="Chart 6"/>
          <p:cNvGraphicFramePr/>
          <p:nvPr/>
        </p:nvGraphicFramePr>
        <p:xfrm>
          <a:off x="457200" y="1219200"/>
          <a:ext cx="8458199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Consultation </a:t>
            </a:r>
            <a:r>
              <a:rPr lang="fr-CH" dirty="0" err="1" smtClean="0"/>
              <a:t>process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9200"/>
            <a:ext cx="6858000" cy="4191000"/>
          </a:xfrm>
        </p:spPr>
        <p:txBody>
          <a:bodyPr/>
          <a:lstStyle/>
          <a:p>
            <a:r>
              <a:rPr lang="fr-CH" dirty="0" smtClean="0"/>
              <a:t>SEARD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supporting</a:t>
            </a:r>
            <a:r>
              <a:rPr lang="fr-CH" dirty="0" smtClean="0"/>
              <a:t> 11 NS, </a:t>
            </a:r>
            <a:r>
              <a:rPr lang="fr-CH" dirty="0" err="1" smtClean="0"/>
              <a:t>proposing</a:t>
            </a:r>
            <a:r>
              <a:rPr lang="fr-CH" dirty="0" smtClean="0"/>
              <a:t> a portfolio in </a:t>
            </a:r>
            <a:r>
              <a:rPr lang="fr-CH" dirty="0" err="1" smtClean="0"/>
              <a:t>term</a:t>
            </a:r>
            <a:r>
              <a:rPr lang="fr-CH" dirty="0" smtClean="0"/>
              <a:t> of support and services in line </a:t>
            </a:r>
            <a:r>
              <a:rPr lang="fr-CH" dirty="0" err="1" smtClean="0"/>
              <a:t>with</a:t>
            </a:r>
            <a:r>
              <a:rPr lang="fr-CH" dirty="0" smtClean="0"/>
              <a:t> S2020 and the 5 Business </a:t>
            </a:r>
            <a:r>
              <a:rPr lang="fr-CH" dirty="0" err="1" smtClean="0"/>
              <a:t>lines</a:t>
            </a:r>
            <a:r>
              <a:rPr lang="fr-CH" dirty="0" smtClean="0"/>
              <a:t> </a:t>
            </a:r>
            <a:r>
              <a:rPr lang="fr-CH" dirty="0" err="1" smtClean="0"/>
              <a:t>defines</a:t>
            </a:r>
            <a:r>
              <a:rPr lang="fr-CH" dirty="0" smtClean="0"/>
              <a:t> by the SG Objectives</a:t>
            </a:r>
          </a:p>
          <a:p>
            <a:r>
              <a:rPr lang="fr-CH" dirty="0" smtClean="0"/>
              <a:t>6 NS are </a:t>
            </a:r>
            <a:r>
              <a:rPr lang="fr-CH" dirty="0" err="1" smtClean="0"/>
              <a:t>closely</a:t>
            </a:r>
            <a:r>
              <a:rPr lang="fr-CH" dirty="0" smtClean="0"/>
              <a:t> </a:t>
            </a:r>
            <a:r>
              <a:rPr lang="fr-CH" dirty="0" err="1" smtClean="0"/>
              <a:t>supported</a:t>
            </a:r>
            <a:r>
              <a:rPr lang="fr-CH" dirty="0" smtClean="0"/>
              <a:t> by country </a:t>
            </a:r>
            <a:r>
              <a:rPr lang="fr-CH" dirty="0" err="1" smtClean="0"/>
              <a:t>delegations</a:t>
            </a:r>
            <a:r>
              <a:rPr lang="fr-CH" dirty="0" smtClean="0"/>
              <a:t>, SEARD focus on </a:t>
            </a:r>
            <a:r>
              <a:rPr lang="fr-CH" dirty="0" err="1" smtClean="0"/>
              <a:t>complementarity</a:t>
            </a:r>
            <a:r>
              <a:rPr lang="fr-CH" dirty="0" smtClean="0"/>
              <a:t> and </a:t>
            </a:r>
            <a:r>
              <a:rPr lang="fr-CH" dirty="0" err="1" smtClean="0"/>
              <a:t>added</a:t>
            </a:r>
            <a:r>
              <a:rPr lang="fr-CH" dirty="0" smtClean="0"/>
              <a:t> value </a:t>
            </a:r>
            <a:r>
              <a:rPr lang="fr-CH" dirty="0" err="1" smtClean="0"/>
              <a:t>bringing</a:t>
            </a:r>
            <a:r>
              <a:rPr lang="fr-CH" dirty="0" smtClean="0"/>
              <a:t> </a:t>
            </a:r>
            <a:r>
              <a:rPr lang="fr-CH" dirty="0" err="1" smtClean="0"/>
              <a:t>specific</a:t>
            </a:r>
            <a:r>
              <a:rPr lang="fr-CH" dirty="0" smtClean="0"/>
              <a:t> expertise</a:t>
            </a:r>
          </a:p>
          <a:p>
            <a:r>
              <a:rPr lang="fr-CH" dirty="0" err="1" smtClean="0"/>
              <a:t>Specific</a:t>
            </a:r>
            <a:r>
              <a:rPr lang="fr-CH" dirty="0" smtClean="0"/>
              <a:t> attention to the NS not </a:t>
            </a:r>
            <a:r>
              <a:rPr lang="fr-CH" dirty="0" err="1" smtClean="0"/>
              <a:t>supported</a:t>
            </a:r>
            <a:r>
              <a:rPr lang="fr-CH" dirty="0" smtClean="0"/>
              <a:t> by country </a:t>
            </a:r>
            <a:r>
              <a:rPr lang="fr-CH" dirty="0" err="1" smtClean="0"/>
              <a:t>delegatios.Out</a:t>
            </a:r>
            <a:r>
              <a:rPr lang="fr-CH" dirty="0" smtClean="0"/>
              <a:t> of the 5 NS. Plans and budget </a:t>
            </a:r>
            <a:r>
              <a:rPr lang="fr-CH" dirty="0" err="1" smtClean="0"/>
              <a:t>could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worked</a:t>
            </a:r>
            <a:r>
              <a:rPr lang="fr-CH" dirty="0" smtClean="0"/>
              <a:t> out for 3 NS (Malaysia, </a:t>
            </a:r>
            <a:r>
              <a:rPr lang="fr-CH" dirty="0" err="1" smtClean="0"/>
              <a:t>Thailand</a:t>
            </a:r>
            <a:r>
              <a:rPr lang="fr-CH" dirty="0" smtClean="0"/>
              <a:t>, Laos)</a:t>
            </a:r>
          </a:p>
          <a:p>
            <a:r>
              <a:rPr lang="fr-CH" dirty="0" smtClean="0"/>
              <a:t>Brunei D RC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supported</a:t>
            </a:r>
            <a:r>
              <a:rPr lang="fr-CH" dirty="0" smtClean="0"/>
              <a:t> on </a:t>
            </a:r>
            <a:r>
              <a:rPr lang="fr-CH" dirty="0" err="1" smtClean="0"/>
              <a:t>its</a:t>
            </a:r>
            <a:r>
              <a:rPr lang="fr-CH" dirty="0" smtClean="0"/>
              <a:t> </a:t>
            </a:r>
            <a:r>
              <a:rPr lang="fr-CH" dirty="0" err="1" smtClean="0"/>
              <a:t>strategic</a:t>
            </a:r>
            <a:r>
              <a:rPr lang="fr-CH" dirty="0" smtClean="0"/>
              <a:t> planning but support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still</a:t>
            </a:r>
            <a:r>
              <a:rPr lang="fr-CH" dirty="0" smtClean="0"/>
              <a:t> </a:t>
            </a:r>
            <a:r>
              <a:rPr lang="fr-CH" dirty="0" err="1" smtClean="0"/>
              <a:t>at</a:t>
            </a:r>
            <a:r>
              <a:rPr lang="fr-CH" dirty="0" smtClean="0"/>
              <a:t> an </a:t>
            </a:r>
            <a:r>
              <a:rPr lang="fr-CH" dirty="0" err="1" smtClean="0"/>
              <a:t>early</a:t>
            </a:r>
            <a:r>
              <a:rPr lang="fr-CH" dirty="0" smtClean="0"/>
              <a:t> stage   </a:t>
            </a:r>
            <a:endParaRPr lang="fr-CH" dirty="0"/>
          </a:p>
        </p:txBody>
      </p:sp>
    </p:spTree>
    <p:extLst>
      <p:ext uri="{BB962C8B-B14F-4D97-AF65-F5344CB8AC3E}">
        <p14:creationId xmlns="" xmlns:p14="http://schemas.microsoft.com/office/powerpoint/2010/main" val="955342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Consultation </a:t>
            </a:r>
            <a:r>
              <a:rPr lang="fr-CH" dirty="0" err="1" smtClean="0"/>
              <a:t>Process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Consultations are made </a:t>
            </a:r>
            <a:r>
              <a:rPr lang="fr-CH" dirty="0" err="1" smtClean="0"/>
              <a:t>through</a:t>
            </a:r>
            <a:r>
              <a:rPr lang="fr-CH" dirty="0" smtClean="0"/>
              <a:t> </a:t>
            </a:r>
            <a:r>
              <a:rPr lang="fr-CH" dirty="0" err="1" smtClean="0"/>
              <a:t>different</a:t>
            </a:r>
            <a:r>
              <a:rPr lang="fr-CH" dirty="0" smtClean="0"/>
              <a:t> type </a:t>
            </a:r>
            <a:r>
              <a:rPr lang="fr-CH" dirty="0" err="1" smtClean="0"/>
              <a:t>approaches</a:t>
            </a:r>
            <a:r>
              <a:rPr lang="fr-CH" dirty="0" smtClean="0"/>
              <a:t>:</a:t>
            </a:r>
          </a:p>
          <a:p>
            <a:pPr marL="0" indent="0">
              <a:buNone/>
            </a:pPr>
            <a:endParaRPr lang="fr-CH" dirty="0" smtClean="0"/>
          </a:p>
          <a:p>
            <a:pPr lvl="1">
              <a:buFont typeface="Wingdings" pitchFamily="2" charset="2"/>
              <a:buChar char="ü"/>
            </a:pPr>
            <a:r>
              <a:rPr lang="fr-CH" dirty="0" smtClean="0"/>
              <a:t> </a:t>
            </a:r>
            <a:r>
              <a:rPr lang="fr-CH" dirty="0" err="1" smtClean="0"/>
              <a:t>Regional</a:t>
            </a:r>
            <a:r>
              <a:rPr lang="fr-CH" dirty="0" smtClean="0"/>
              <a:t> </a:t>
            </a:r>
            <a:r>
              <a:rPr lang="fr-CH" dirty="0" err="1" smtClean="0"/>
              <a:t>Working</a:t>
            </a:r>
            <a:r>
              <a:rPr lang="fr-CH" dirty="0" smtClean="0"/>
              <a:t> Groups (</a:t>
            </a:r>
            <a:r>
              <a:rPr lang="fr-CH" dirty="0" err="1" smtClean="0"/>
              <a:t>RDMC,Health</a:t>
            </a:r>
            <a:r>
              <a:rPr lang="fr-CH" dirty="0" smtClean="0"/>
              <a:t>, OD/</a:t>
            </a:r>
            <a:r>
              <a:rPr lang="fr-CH" dirty="0" err="1" smtClean="0"/>
              <a:t>Youth</a:t>
            </a:r>
            <a:r>
              <a:rPr lang="fr-CH" dirty="0" smtClean="0"/>
              <a:t>)</a:t>
            </a:r>
          </a:p>
          <a:p>
            <a:pPr lvl="1">
              <a:buFont typeface="Wingdings" pitchFamily="2" charset="2"/>
              <a:buChar char="ü"/>
            </a:pPr>
            <a:r>
              <a:rPr lang="fr-CH" dirty="0" smtClean="0"/>
              <a:t> Country </a:t>
            </a:r>
            <a:r>
              <a:rPr lang="fr-CH" dirty="0" err="1" smtClean="0"/>
              <a:t>Delegations</a:t>
            </a:r>
            <a:r>
              <a:rPr lang="fr-CH" dirty="0" smtClean="0"/>
              <a:t> and Zone Plans</a:t>
            </a:r>
          </a:p>
          <a:p>
            <a:pPr lvl="1">
              <a:buFont typeface="Wingdings" pitchFamily="2" charset="2"/>
              <a:buChar char="ü"/>
            </a:pPr>
            <a:r>
              <a:rPr lang="fr-CH" dirty="0" smtClean="0"/>
              <a:t> SEARD acting as country </a:t>
            </a:r>
            <a:r>
              <a:rPr lang="fr-CH" dirty="0" err="1" smtClean="0"/>
              <a:t>Delegation</a:t>
            </a:r>
            <a:r>
              <a:rPr lang="fr-CH" dirty="0" smtClean="0"/>
              <a:t> in countries </a:t>
            </a:r>
            <a:r>
              <a:rPr lang="fr-CH" dirty="0" err="1" smtClean="0"/>
              <a:t>like</a:t>
            </a:r>
            <a:r>
              <a:rPr lang="fr-CH" dirty="0" smtClean="0"/>
              <a:t> Lao, </a:t>
            </a:r>
            <a:r>
              <a:rPr lang="fr-CH" dirty="0" err="1" smtClean="0"/>
              <a:t>Cambodia</a:t>
            </a:r>
            <a:r>
              <a:rPr lang="fr-CH" dirty="0" smtClean="0"/>
              <a:t>, </a:t>
            </a:r>
            <a:r>
              <a:rPr lang="fr-CH" dirty="0" err="1" smtClean="0"/>
              <a:t>Thailand</a:t>
            </a:r>
            <a:r>
              <a:rPr lang="fr-CH" dirty="0" smtClean="0"/>
              <a:t>, Malaysia, Brunei or Singapore on basis of contact/</a:t>
            </a:r>
            <a:r>
              <a:rPr lang="fr-CH" dirty="0" err="1" smtClean="0"/>
              <a:t>request</a:t>
            </a:r>
            <a:endParaRPr lang="fr-CH" dirty="0"/>
          </a:p>
        </p:txBody>
      </p:sp>
    </p:spTree>
    <p:extLst>
      <p:ext uri="{BB962C8B-B14F-4D97-AF65-F5344CB8AC3E}">
        <p14:creationId xmlns="" xmlns:p14="http://schemas.microsoft.com/office/powerpoint/2010/main" val="3855354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Planning </a:t>
            </a:r>
            <a:r>
              <a:rPr lang="fr-CH" dirty="0" err="1" smtClean="0"/>
              <a:t>process</a:t>
            </a:r>
            <a:r>
              <a:rPr lang="fr-CH" dirty="0" smtClean="0"/>
              <a:t>: </a:t>
            </a:r>
            <a:r>
              <a:rPr lang="fr-CH" dirty="0" err="1" smtClean="0"/>
              <a:t>Review</a:t>
            </a:r>
            <a:r>
              <a:rPr lang="fr-CH" dirty="0" smtClean="0"/>
              <a:t> of LTPF 2014 - 2015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447800"/>
            <a:ext cx="6858000" cy="4495800"/>
          </a:xfrm>
        </p:spPr>
        <p:txBody>
          <a:bodyPr/>
          <a:lstStyle/>
          <a:p>
            <a:r>
              <a:rPr lang="fr-CH" sz="2800" dirty="0" smtClean="0"/>
              <a:t>LPTF 2012 2015. 4 </a:t>
            </a:r>
            <a:r>
              <a:rPr lang="fr-CH" sz="2800" dirty="0" err="1" smtClean="0"/>
              <a:t>years</a:t>
            </a:r>
            <a:r>
              <a:rPr lang="fr-CH" sz="2800" dirty="0" smtClean="0"/>
              <a:t> document </a:t>
            </a:r>
            <a:r>
              <a:rPr lang="fr-CH" sz="2800" dirty="0" err="1" smtClean="0"/>
              <a:t>was</a:t>
            </a:r>
            <a:r>
              <a:rPr lang="fr-CH" sz="2800" dirty="0" smtClean="0"/>
              <a:t> </a:t>
            </a:r>
            <a:r>
              <a:rPr lang="fr-CH" sz="2800" dirty="0" err="1" smtClean="0"/>
              <a:t>posted</a:t>
            </a:r>
            <a:r>
              <a:rPr lang="fr-CH" sz="2800" dirty="0" smtClean="0"/>
              <a:t> in </a:t>
            </a:r>
            <a:r>
              <a:rPr lang="fr-CH" sz="2800" dirty="0" err="1" smtClean="0"/>
              <a:t>December</a:t>
            </a:r>
            <a:r>
              <a:rPr lang="fr-CH" sz="2800" dirty="0" smtClean="0"/>
              <a:t> 2011</a:t>
            </a:r>
          </a:p>
          <a:p>
            <a:r>
              <a:rPr lang="fr-CH" sz="2800" dirty="0" smtClean="0"/>
              <a:t>Plans and budget </a:t>
            </a:r>
            <a:r>
              <a:rPr lang="fr-CH" sz="2800" dirty="0" err="1" smtClean="0"/>
              <a:t>were</a:t>
            </a:r>
            <a:r>
              <a:rPr lang="fr-CH" sz="2800" dirty="0" smtClean="0"/>
              <a:t> </a:t>
            </a:r>
            <a:r>
              <a:rPr lang="fr-CH" sz="2800" dirty="0" err="1" smtClean="0"/>
              <a:t>approved</a:t>
            </a:r>
            <a:r>
              <a:rPr lang="fr-CH" sz="2800" dirty="0" smtClean="0"/>
              <a:t> for 2012-2013 and </a:t>
            </a:r>
            <a:r>
              <a:rPr lang="fr-CH" sz="2800" dirty="0" err="1" smtClean="0"/>
              <a:t>next</a:t>
            </a:r>
            <a:r>
              <a:rPr lang="fr-CH" sz="2800" dirty="0" smtClean="0"/>
              <a:t> </a:t>
            </a:r>
            <a:r>
              <a:rPr lang="fr-CH" sz="2800" dirty="0" err="1" smtClean="0"/>
              <a:t>two</a:t>
            </a:r>
            <a:r>
              <a:rPr lang="fr-CH" sz="2800" dirty="0" smtClean="0"/>
              <a:t> </a:t>
            </a:r>
            <a:r>
              <a:rPr lang="fr-CH" sz="2800" dirty="0" err="1" smtClean="0"/>
              <a:t>years</a:t>
            </a:r>
            <a:r>
              <a:rPr lang="fr-CH" sz="2800" dirty="0" smtClean="0"/>
              <a:t> P&amp;B </a:t>
            </a:r>
            <a:r>
              <a:rPr lang="fr-CH" sz="2800" dirty="0" err="1" smtClean="0"/>
              <a:t>will</a:t>
            </a:r>
            <a:r>
              <a:rPr lang="fr-CH" sz="2800" dirty="0" smtClean="0"/>
              <a:t> </a:t>
            </a:r>
            <a:r>
              <a:rPr lang="fr-CH" sz="2800" dirty="0" err="1" smtClean="0"/>
              <a:t>be</a:t>
            </a:r>
            <a:r>
              <a:rPr lang="fr-CH" sz="2800" dirty="0" smtClean="0"/>
              <a:t> </a:t>
            </a:r>
            <a:r>
              <a:rPr lang="fr-CH" sz="2800" dirty="0" err="1" smtClean="0"/>
              <a:t>approved</a:t>
            </a:r>
            <a:r>
              <a:rPr lang="fr-CH" sz="2800" dirty="0" smtClean="0"/>
              <a:t> for the </a:t>
            </a:r>
            <a:r>
              <a:rPr lang="fr-CH" sz="2800" dirty="0" err="1" smtClean="0"/>
              <a:t>next</a:t>
            </a:r>
            <a:r>
              <a:rPr lang="fr-CH" sz="2800" dirty="0" smtClean="0"/>
              <a:t> </a:t>
            </a:r>
            <a:r>
              <a:rPr lang="fr-CH" sz="2800" dirty="0" err="1" smtClean="0"/>
              <a:t>two</a:t>
            </a:r>
            <a:r>
              <a:rPr lang="fr-CH" sz="2800" dirty="0" smtClean="0"/>
              <a:t> </a:t>
            </a:r>
            <a:r>
              <a:rPr lang="fr-CH" sz="2800" dirty="0" err="1" smtClean="0"/>
              <a:t>years</a:t>
            </a:r>
            <a:r>
              <a:rPr lang="fr-CH" sz="2800" dirty="0" smtClean="0"/>
              <a:t> by </a:t>
            </a:r>
            <a:r>
              <a:rPr lang="fr-CH" sz="2800" smtClean="0"/>
              <a:t>December</a:t>
            </a:r>
            <a:endParaRPr lang="fr-CH" sz="2800" dirty="0" smtClean="0"/>
          </a:p>
          <a:p>
            <a:r>
              <a:rPr lang="fr-CH" sz="2800" dirty="0" err="1" smtClean="0"/>
              <a:t>Yearly</a:t>
            </a:r>
            <a:r>
              <a:rPr lang="fr-CH" sz="2800" dirty="0" smtClean="0"/>
              <a:t> </a:t>
            </a:r>
            <a:r>
              <a:rPr lang="fr-CH" sz="2800" dirty="0" err="1" smtClean="0"/>
              <a:t>Development</a:t>
            </a:r>
            <a:r>
              <a:rPr lang="fr-CH" sz="2800" dirty="0" smtClean="0"/>
              <a:t> Plan 2013 </a:t>
            </a:r>
            <a:r>
              <a:rPr lang="fr-CH" sz="2800" dirty="0" err="1" smtClean="0"/>
              <a:t>posted</a:t>
            </a:r>
            <a:r>
              <a:rPr lang="fr-CH" sz="2800" dirty="0" smtClean="0"/>
              <a:t> and </a:t>
            </a:r>
            <a:r>
              <a:rPr lang="fr-CH" sz="2800" dirty="0" err="1" smtClean="0"/>
              <a:t>shared</a:t>
            </a:r>
            <a:endParaRPr lang="fr-CH" sz="2800" dirty="0" smtClean="0"/>
          </a:p>
          <a:p>
            <a:r>
              <a:rPr lang="fr-CH" sz="2800" dirty="0" err="1" smtClean="0"/>
              <a:t>Revision</a:t>
            </a:r>
            <a:r>
              <a:rPr lang="fr-CH" sz="2800" dirty="0" smtClean="0"/>
              <a:t> of 2014 – 2015 Plans and Budgets </a:t>
            </a:r>
            <a:r>
              <a:rPr lang="fr-CH" sz="2800" dirty="0" err="1" smtClean="0"/>
              <a:t>will</a:t>
            </a:r>
            <a:r>
              <a:rPr lang="fr-CH" sz="2800" dirty="0" smtClean="0"/>
              <a:t> </a:t>
            </a:r>
            <a:r>
              <a:rPr lang="fr-CH" sz="2800" dirty="0" err="1" smtClean="0"/>
              <a:t>start</a:t>
            </a:r>
            <a:r>
              <a:rPr lang="fr-CH" sz="2800" dirty="0" smtClean="0"/>
              <a:t> in </a:t>
            </a:r>
            <a:r>
              <a:rPr lang="fr-CH" sz="2800" dirty="0" err="1" smtClean="0"/>
              <a:t>June</a:t>
            </a:r>
            <a:r>
              <a:rPr lang="fr-CH" sz="2800" dirty="0" smtClean="0"/>
              <a:t> 2013 for </a:t>
            </a:r>
            <a:r>
              <a:rPr lang="fr-CH" sz="2800" dirty="0" err="1" smtClean="0"/>
              <a:t>approval</a:t>
            </a:r>
            <a:r>
              <a:rPr lang="fr-CH" sz="2800" dirty="0" smtClean="0"/>
              <a:t> </a:t>
            </a:r>
          </a:p>
          <a:p>
            <a:endParaRPr lang="fr-CH" dirty="0"/>
          </a:p>
        </p:txBody>
      </p:sp>
    </p:spTree>
    <p:extLst>
      <p:ext uri="{BB962C8B-B14F-4D97-AF65-F5344CB8AC3E}">
        <p14:creationId xmlns="" xmlns:p14="http://schemas.microsoft.com/office/powerpoint/2010/main" val="231385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858000" cy="1020762"/>
          </a:xfr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 smtClean="0">
                <a:solidFill>
                  <a:srgbClr val="FF0000"/>
                </a:solidFill>
                <a:latin typeface="Cambria" pitchFamily="18" charset="0"/>
              </a:rPr>
              <a:t>DOP - Budget 2013 South-East Asia Regional Delegation</a:t>
            </a:r>
            <a:endParaRPr lang="en-GB" sz="2000" dirty="0">
              <a:solidFill>
                <a:srgbClr val="FF0000"/>
              </a:solidFill>
              <a:latin typeface="Cambria" pitchFamily="18" charset="0"/>
            </a:endParaRP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="" xmlns:p14="http://schemas.microsoft.com/office/powerpoint/2010/main" val="3907198757"/>
              </p:ext>
            </p:extLst>
          </p:nvPr>
        </p:nvGraphicFramePr>
        <p:xfrm>
          <a:off x="1828800" y="1600200"/>
          <a:ext cx="6857999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endParaRPr lang="en-GB" sz="2400" dirty="0" smtClean="0"/>
          </a:p>
          <a:p>
            <a:pPr algn="just" eaLnBrk="1" hangingPunct="1">
              <a:buFont typeface="Wingdings" pitchFamily="2" charset="2"/>
              <a:buChar char="Ø"/>
            </a:pPr>
            <a:endParaRPr lang="fr-CH" sz="2400" b="1" dirty="0" smtClean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858000" cy="1020762"/>
          </a:xfr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 smtClean="0">
                <a:solidFill>
                  <a:srgbClr val="FF0000"/>
                </a:solidFill>
                <a:latin typeface="Cambria" pitchFamily="18" charset="0"/>
              </a:rPr>
              <a:t>Budget 2013 South-East Asia Regional Delegation</a:t>
            </a:r>
            <a:endParaRPr lang="en-GB" sz="2000" dirty="0">
              <a:solidFill>
                <a:srgbClr val="FF0000"/>
              </a:solidFill>
              <a:latin typeface="Cambria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914400" y="1752600"/>
          <a:ext cx="7239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533400"/>
            <a:ext cx="6858000" cy="1020762"/>
          </a:xfr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 smtClean="0">
                <a:solidFill>
                  <a:srgbClr val="FF0000"/>
                </a:solidFill>
                <a:latin typeface="Cambria" pitchFamily="18" charset="0"/>
              </a:rPr>
              <a:t>Workshops and trainings plan 2013 - Regional</a:t>
            </a:r>
            <a:endParaRPr lang="en-GB" sz="20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3317" name="Content Placeholder 4"/>
          <p:cNvSpPr>
            <a:spLocks noGrp="1"/>
          </p:cNvSpPr>
          <p:nvPr>
            <p:ph idx="1"/>
          </p:nvPr>
        </p:nvSpPr>
        <p:spPr>
          <a:xfrm>
            <a:off x="762000" y="1676400"/>
            <a:ext cx="7924800" cy="41910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endParaRPr lang="en-US" sz="2400" dirty="0" smtClean="0"/>
          </a:p>
          <a:p>
            <a:pPr algn="just"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18793100"/>
              </p:ext>
            </p:extLst>
          </p:nvPr>
        </p:nvGraphicFramePr>
        <p:xfrm>
          <a:off x="380998" y="1458789"/>
          <a:ext cx="8610601" cy="4617204"/>
        </p:xfrm>
        <a:graphic>
          <a:graphicData uri="http://schemas.openxmlformats.org/drawingml/2006/table">
            <a:tbl>
              <a:tblPr/>
              <a:tblGrid>
                <a:gridCol w="1242044"/>
                <a:gridCol w="2778397"/>
                <a:gridCol w="918032"/>
                <a:gridCol w="918032"/>
                <a:gridCol w="918032"/>
                <a:gridCol w="918032"/>
                <a:gridCol w="918032"/>
              </a:tblGrid>
              <a:tr h="184895">
                <a:tc>
                  <a:txBody>
                    <a:bodyPr/>
                    <a:lstStyle/>
                    <a:p>
                      <a:pPr algn="l" fontAlgn="ctr"/>
                      <a:endParaRPr lang="en-GB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37" marR="5737" marT="5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Workshops 2013 - Region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5468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Project Name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Position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No. of workshops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No. days per workshop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Workshop days       total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Participants per workshop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Workshop participants total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820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HEALTH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1820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Health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Health team meeting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Health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Non-communicable diseases/CBHFA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Health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Blood donor recruitment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89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Health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HIV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DRR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185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1820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RDMC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Meeting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RDMC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Subgroup meeting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DRR  Project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DRR coordination meeting (Mekong)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69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DRR  EWS Project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DRR&amp;CCA </a:t>
                      </a:r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workshop/meeting (country – Thailand)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6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DIPECHO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RCRC- ECHO Coordination meeting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DIPECHO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DRR Practitioner's Workshop 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OD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34469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NS development Unit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Youth &amp; OD forum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69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NS development Unit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Youth leaders forum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69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NS development Unit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Finance Directors meeting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5737" marR="5737" marT="5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355</a:t>
                      </a:r>
                    </a:p>
                  </a:txBody>
                  <a:tcPr marL="5737" marR="5737" marT="57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5347</TotalTime>
  <Words>1126</Words>
  <Application>Microsoft Office PowerPoint</Application>
  <PresentationFormat>On-screen Show (4:3)</PresentationFormat>
  <Paragraphs>451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10th Annual South-East Asia  Red Cross Red Crescent  Leaders Meeting 2013</vt:lpstr>
      <vt:lpstr>South East Asia Regional Focus </vt:lpstr>
      <vt:lpstr>Consultation process</vt:lpstr>
      <vt:lpstr>Consultation Process</vt:lpstr>
      <vt:lpstr>Planning process: Review of LTPF 2014 - 2015</vt:lpstr>
      <vt:lpstr>DOP - Budget 2013 South-East Asia Regional Delegation</vt:lpstr>
      <vt:lpstr>Slide 7</vt:lpstr>
      <vt:lpstr>Budget 2013 South-East Asia Regional Delegation</vt:lpstr>
      <vt:lpstr>Workshops and trainings plan 2013 - Regional</vt:lpstr>
      <vt:lpstr>Workshops and trainings plan 2013 - Country</vt:lpstr>
      <vt:lpstr>Workshops and trainings plan 2013 (region and country)</vt:lpstr>
      <vt:lpstr>Budget 2013 : Personnel – International staff  (9/10)</vt:lpstr>
      <vt:lpstr>Budget 2013 : Personnel – Local staff (22/11 SS /8 IFRC Programme/3 PNS Staff)</vt:lpstr>
      <vt:lpstr>Budget 2013 : Personnel (local and international)</vt:lpstr>
      <vt:lpstr>Personnel : SEARD team in February 2013</vt:lpstr>
      <vt:lpstr>Personnel : SEARD team in February 2013 16 Nationalities  / 41 staff / 17 Thai</vt:lpstr>
      <vt:lpstr>Slide 17</vt:lpstr>
      <vt:lpstr>Slide 18</vt:lpstr>
      <vt:lpstr>Slide 19</vt:lpstr>
      <vt:lpstr>Slide 20</vt:lpstr>
    </vt:vector>
  </TitlesOfParts>
  <Company>IFRC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goli.ameri</dc:creator>
  <cp:lastModifiedBy>elena.nyanenkova</cp:lastModifiedBy>
  <cp:revision>113</cp:revision>
  <cp:lastPrinted>2013-03-22T12:30:41Z</cp:lastPrinted>
  <dcterms:created xsi:type="dcterms:W3CDTF">2010-10-08T14:12:22Z</dcterms:created>
  <dcterms:modified xsi:type="dcterms:W3CDTF">2013-06-12T01:38:04Z</dcterms:modified>
</cp:coreProperties>
</file>