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73" r:id="rId2"/>
    <p:sldId id="355" r:id="rId3"/>
    <p:sldId id="356" r:id="rId4"/>
    <p:sldId id="380" r:id="rId5"/>
    <p:sldId id="360" r:id="rId6"/>
    <p:sldId id="339" r:id="rId7"/>
    <p:sldId id="363" r:id="rId8"/>
    <p:sldId id="361" r:id="rId9"/>
    <p:sldId id="327" r:id="rId10"/>
    <p:sldId id="378" r:id="rId11"/>
    <p:sldId id="367" r:id="rId12"/>
    <p:sldId id="368" r:id="rId13"/>
    <p:sldId id="369" r:id="rId14"/>
    <p:sldId id="370" r:id="rId15"/>
    <p:sldId id="371" r:id="rId16"/>
    <p:sldId id="372" r:id="rId17"/>
    <p:sldId id="373" r:id="rId18"/>
    <p:sldId id="374" r:id="rId19"/>
    <p:sldId id="375" r:id="rId20"/>
    <p:sldId id="376" r:id="rId21"/>
    <p:sldId id="377" r:id="rId22"/>
    <p:sldId id="364" r:id="rId23"/>
    <p:sldId id="366" r:id="rId24"/>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551" autoAdjust="0"/>
    <p:restoredTop sz="94660"/>
  </p:normalViewPr>
  <p:slideViewPr>
    <p:cSldViewPr>
      <p:cViewPr>
        <p:scale>
          <a:sx n="90" d="100"/>
          <a:sy n="90" d="100"/>
        </p:scale>
        <p:origin x="-324" y="-18"/>
      </p:cViewPr>
      <p:guideLst>
        <p:guide orient="horz" pos="2160"/>
        <p:guide pos="2880"/>
      </p:guideLst>
    </p:cSldViewPr>
  </p:slideViewPr>
  <p:notesTextViewPr>
    <p:cViewPr>
      <p:scale>
        <a:sx n="100" d="100"/>
        <a:sy n="100" d="100"/>
      </p:scale>
      <p:origin x="0" y="0"/>
    </p:cViewPr>
  </p:notesTextViewPr>
  <p:notesViewPr>
    <p:cSldViewPr>
      <p:cViewPr varScale="1">
        <p:scale>
          <a:sx n="111" d="100"/>
          <a:sy n="111" d="100"/>
        </p:scale>
        <p:origin x="-1446" y="-96"/>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63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9" y="0"/>
            <a:ext cx="2889938" cy="496333"/>
          </a:xfrm>
          <a:prstGeom prst="rect">
            <a:avLst/>
          </a:prstGeom>
        </p:spPr>
        <p:txBody>
          <a:bodyPr vert="horz" lIns="91440" tIns="45720" rIns="91440" bIns="45720" rtlCol="0"/>
          <a:lstStyle>
            <a:lvl1pPr algn="r">
              <a:defRPr sz="1200"/>
            </a:lvl1pPr>
          </a:lstStyle>
          <a:p>
            <a:fld id="{58058CF0-843C-4C7E-99F2-993CCF1D2155}" type="datetimeFigureOut">
              <a:rPr lang="en-US" smtClean="0"/>
              <a:pPr/>
              <a:t>6/11/2013</a:t>
            </a:fld>
            <a:endParaRPr lang="en-US"/>
          </a:p>
        </p:txBody>
      </p:sp>
      <p:sp>
        <p:nvSpPr>
          <p:cNvPr id="4" name="Footer Placeholder 3"/>
          <p:cNvSpPr>
            <a:spLocks noGrp="1"/>
          </p:cNvSpPr>
          <p:nvPr>
            <p:ph type="ftr" sz="quarter" idx="2"/>
          </p:nvPr>
        </p:nvSpPr>
        <p:spPr>
          <a:xfrm>
            <a:off x="1" y="9428582"/>
            <a:ext cx="2889938" cy="4963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9" y="9428582"/>
            <a:ext cx="2889938" cy="496333"/>
          </a:xfrm>
          <a:prstGeom prst="rect">
            <a:avLst/>
          </a:prstGeom>
        </p:spPr>
        <p:txBody>
          <a:bodyPr vert="horz" lIns="91440" tIns="45720" rIns="91440" bIns="45720" rtlCol="0" anchor="b"/>
          <a:lstStyle>
            <a:lvl1pPr algn="r">
              <a:defRPr sz="1200"/>
            </a:lvl1pPr>
          </a:lstStyle>
          <a:p>
            <a:fld id="{2D1103E2-2D1B-468C-95C9-9A990E0E3BD5}" type="slidenum">
              <a:rPr lang="en-US" smtClean="0"/>
              <a:pPr/>
              <a:t>‹#›</a:t>
            </a:fld>
            <a:endParaRPr lang="en-US"/>
          </a:p>
        </p:txBody>
      </p:sp>
    </p:spTree>
    <p:extLst>
      <p:ext uri="{BB962C8B-B14F-4D97-AF65-F5344CB8AC3E}">
        <p14:creationId xmlns:p14="http://schemas.microsoft.com/office/powerpoint/2010/main" xmlns="" val="2567299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63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9" y="0"/>
            <a:ext cx="2889938" cy="496333"/>
          </a:xfrm>
          <a:prstGeom prst="rect">
            <a:avLst/>
          </a:prstGeom>
        </p:spPr>
        <p:txBody>
          <a:bodyPr vert="horz" lIns="91440" tIns="45720" rIns="91440" bIns="45720" rtlCol="0"/>
          <a:lstStyle>
            <a:lvl1pPr algn="r">
              <a:defRPr sz="1200"/>
            </a:lvl1pPr>
          </a:lstStyle>
          <a:p>
            <a:fld id="{EE036299-1787-42D7-B7E6-ACDAE5208834}" type="datetimeFigureOut">
              <a:rPr lang="en-US" smtClean="0"/>
              <a:pPr/>
              <a:t>6/11/2013</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152"/>
            <a:ext cx="5335270" cy="44669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2"/>
            <a:ext cx="2889938" cy="4963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9" y="9428582"/>
            <a:ext cx="2889938" cy="496333"/>
          </a:xfrm>
          <a:prstGeom prst="rect">
            <a:avLst/>
          </a:prstGeom>
        </p:spPr>
        <p:txBody>
          <a:bodyPr vert="horz" lIns="91440" tIns="45720" rIns="91440" bIns="45720" rtlCol="0" anchor="b"/>
          <a:lstStyle>
            <a:lvl1pPr algn="r">
              <a:defRPr sz="1200"/>
            </a:lvl1pPr>
          </a:lstStyle>
          <a:p>
            <a:fld id="{5F170554-FC47-498E-BE66-A54FF6C3B0D9}" type="slidenum">
              <a:rPr lang="en-US" smtClean="0"/>
              <a:pPr/>
              <a:t>‹#›</a:t>
            </a:fld>
            <a:endParaRPr lang="en-US"/>
          </a:p>
        </p:txBody>
      </p:sp>
    </p:spTree>
    <p:extLst>
      <p:ext uri="{BB962C8B-B14F-4D97-AF65-F5344CB8AC3E}">
        <p14:creationId xmlns:p14="http://schemas.microsoft.com/office/powerpoint/2010/main" xmlns="" val="375198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F170554-FC47-498E-BE66-A54FF6C3B0D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F170554-FC47-498E-BE66-A54FF6C3B0D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F170554-FC47-498E-BE66-A54FF6C3B0D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F170554-FC47-498E-BE66-A54FF6C3B0D9}" type="slidenum">
              <a:rPr lang="en-US" smtClean="0"/>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F170554-FC47-498E-BE66-A54FF6C3B0D9}"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Disaster</a:t>
              </a:r>
              <a:r>
                <a:rPr lang="en-US" sz="1000" b="1" baseline="0" dirty="0" smtClean="0">
                  <a:solidFill>
                    <a:schemeClr val="bg1"/>
                  </a:solidFill>
                  <a:latin typeface="Arial" pitchFamily="34" charset="0"/>
                  <a:cs typeface="Arial" pitchFamily="34" charset="0"/>
                </a:rPr>
                <a:t> Management</a:t>
              </a:r>
              <a:endParaRPr lang="en-US" sz="1000" b="1" dirty="0">
                <a:solidFill>
                  <a:schemeClr val="bg1"/>
                </a:solidFill>
                <a:latin typeface="Arial" pitchFamily="34" charset="0"/>
                <a:cs typeface="Arial" pitchFamily="34" charset="0"/>
              </a:endParaRP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205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8" name="Group 14"/>
          <p:cNvGrpSpPr>
            <a:grpSpLocks/>
          </p:cNvGrpSpPr>
          <p:nvPr/>
        </p:nvGrpSpPr>
        <p:grpSpPr bwMode="auto">
          <a:xfrm>
            <a:off x="152400" y="5943600"/>
            <a:ext cx="8839200" cy="787400"/>
            <a:chOff x="152400" y="5918015"/>
            <a:chExt cx="8839200" cy="787585"/>
          </a:xfrm>
        </p:grpSpPr>
        <p:sp>
          <p:nvSpPr>
            <p:cNvPr id="8" name="Rectangle 7"/>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9" name="TextBox 8"/>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3" name="Picture 14" descr="IFRC_logo_EN.gif"/>
            <p:cNvPicPr>
              <a:picLocks noChangeAspect="1"/>
            </p:cNvPicPr>
            <p:nvPr/>
          </p:nvPicPr>
          <p:blipFill>
            <a:blip r:embed="rId4" cstate="print"/>
            <a:srcRect/>
            <a:stretch>
              <a:fillRect/>
            </a:stretch>
          </p:blipFill>
          <p:spPr bwMode="auto">
            <a:xfrm>
              <a:off x="5613869" y="6172201"/>
              <a:ext cx="3225331" cy="304800"/>
            </a:xfrm>
            <a:prstGeom prst="rect">
              <a:avLst/>
            </a:prstGeom>
            <a:noFill/>
            <a:ln w="9525">
              <a:noFill/>
              <a:miter lim="800000"/>
              <a:headEnd/>
              <a:tailEnd/>
            </a:ln>
          </p:spPr>
        </p:pic>
      </p:grpSp>
      <p:cxnSp>
        <p:nvCxnSpPr>
          <p:cNvPr id="11" name="Straight Connector 10"/>
          <p:cNvCxnSpPr/>
          <p:nvPr/>
        </p:nvCxnSpPr>
        <p:spPr>
          <a:xfrm>
            <a:off x="461963" y="269875"/>
            <a:ext cx="8207375"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1963" y="1411288"/>
            <a:ext cx="8207375"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68288" indent="-268288" algn="l" rtl="0" eaLnBrk="1" fontAlgn="base" hangingPunct="1">
        <a:spcBef>
          <a:spcPct val="20000"/>
        </a:spcBef>
        <a:spcAft>
          <a:spcPct val="0"/>
        </a:spcAft>
        <a:buClr>
          <a:srgbClr val="C00000"/>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538163" indent="-269875"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806450" indent="-268288" algn="l" rtl="0" eaLnBrk="1" fontAlgn="base" hangingPunct="1">
        <a:spcBef>
          <a:spcPct val="20000"/>
        </a:spcBef>
        <a:spcAft>
          <a:spcPct val="0"/>
        </a:spcAft>
        <a:buClr>
          <a:srgbClr val="C00000"/>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755576" y="2276872"/>
            <a:ext cx="7776864" cy="1800200"/>
          </a:xfrm>
        </p:spPr>
        <p:txBody>
          <a:bodyPr/>
          <a:lstStyle/>
          <a:p>
            <a:r>
              <a:rPr lang="en-US" dirty="0" smtClean="0"/>
              <a:t/>
            </a:r>
            <a:br>
              <a:rPr lang="en-US" dirty="0" smtClean="0"/>
            </a:br>
            <a:r>
              <a:rPr lang="en-US" dirty="0" smtClean="0"/>
              <a:t>Revision of the Principles and Rules </a:t>
            </a:r>
            <a:br>
              <a:rPr lang="en-US" dirty="0" smtClean="0"/>
            </a:br>
            <a:r>
              <a:rPr lang="en-US" dirty="0" smtClean="0"/>
              <a:t>for Red Cross and Red Crescent Disaster Relief</a:t>
            </a:r>
            <a:br>
              <a:rPr lang="en-US" dirty="0" smtClean="0"/>
            </a:br>
            <a:r>
              <a:rPr lang="en-US" dirty="0" smtClean="0"/>
              <a:t>(Humanitarian Assistance)</a:t>
            </a:r>
            <a:endParaRPr lang="en-GB" dirty="0" smtClean="0">
              <a:latin typeface="Arial" charset="0"/>
              <a:cs typeface="Arial" charset="0"/>
            </a:endParaRPr>
          </a:p>
        </p:txBody>
      </p:sp>
      <p:sp>
        <p:nvSpPr>
          <p:cNvPr id="10243" name="Subtitle 2"/>
          <p:cNvSpPr>
            <a:spLocks noGrp="1"/>
          </p:cNvSpPr>
          <p:nvPr>
            <p:ph type="subTitle" idx="1"/>
          </p:nvPr>
        </p:nvSpPr>
        <p:spPr>
          <a:xfrm>
            <a:off x="611560" y="3886200"/>
            <a:ext cx="7618040" cy="1752600"/>
          </a:xfrm>
        </p:spPr>
        <p:txBody>
          <a:bodyPr>
            <a:normAutofit/>
          </a:bodyPr>
          <a:lstStyle/>
          <a:p>
            <a:r>
              <a:rPr lang="en-GB" sz="2200" dirty="0" smtClean="0">
                <a:latin typeface="Arial" charset="0"/>
                <a:cs typeface="Arial" charset="0"/>
              </a:rPr>
              <a:t> </a:t>
            </a:r>
          </a:p>
        </p:txBody>
      </p:sp>
      <p:grpSp>
        <p:nvGrpSpPr>
          <p:cNvPr id="7" name="Group 11"/>
          <p:cNvGrpSpPr>
            <a:grpSpLocks/>
          </p:cNvGrpSpPr>
          <p:nvPr/>
        </p:nvGrpSpPr>
        <p:grpSpPr bwMode="auto">
          <a:xfrm>
            <a:off x="339725" y="339725"/>
            <a:ext cx="1260475" cy="1260475"/>
            <a:chOff x="228600" y="228600"/>
            <a:chExt cx="1260000" cy="1260000"/>
          </a:xfrm>
        </p:grpSpPr>
        <p:sp>
          <p:nvSpPr>
            <p:cNvPr id="8" name="Oval 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extBox 8"/>
            <p:cNvSpPr txBox="1"/>
            <p:nvPr/>
          </p:nvSpPr>
          <p:spPr>
            <a:xfrm>
              <a:off x="284390" y="541964"/>
              <a:ext cx="1144157" cy="61532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Principles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and Rules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for RCRC </a:t>
              </a:r>
            </a:p>
            <a:p>
              <a:pPr algn="ctr" fontAlgn="auto">
                <a:spcBef>
                  <a:spcPts val="0"/>
                </a:spcBef>
                <a:spcAft>
                  <a:spcPts val="0"/>
                </a:spcAft>
                <a:defRPr/>
              </a:pPr>
              <a:r>
                <a:rPr lang="en-US" sz="1000" b="1" dirty="0" smtClean="0">
                  <a:solidFill>
                    <a:schemeClr val="bg1"/>
                  </a:solidFill>
                  <a:latin typeface="Arial" pitchFamily="34" charset="0"/>
                  <a:cs typeface="Arial" pitchFamily="34" charset="0"/>
                </a:rPr>
                <a:t>Disaster Relief</a:t>
              </a:r>
              <a:endParaRPr lang="en-US" sz="1000" b="1" dirty="0">
                <a:solidFill>
                  <a:schemeClr val="bg1"/>
                </a:solidFill>
                <a:latin typeface="Arial" pitchFamily="34" charset="0"/>
                <a:cs typeface="Arial" pitchFamily="34" charset="0"/>
              </a:endParaRPr>
            </a:p>
          </p:txBody>
        </p:sp>
      </p:grpSp>
      <p:sp>
        <p:nvSpPr>
          <p:cNvPr id="10" name="Subtitle 2"/>
          <p:cNvSpPr txBox="1">
            <a:spLocks/>
          </p:cNvSpPr>
          <p:nvPr/>
        </p:nvSpPr>
        <p:spPr bwMode="auto">
          <a:xfrm>
            <a:off x="755576" y="4437112"/>
            <a:ext cx="7618040" cy="974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marL="0" marR="0" lvl="0" indent="0" algn="r" defTabSz="914400" rtl="0" eaLnBrk="1" fontAlgn="base" latinLnBrk="0" hangingPunct="1">
              <a:lnSpc>
                <a:spcPct val="100000"/>
              </a:lnSpc>
              <a:spcBef>
                <a:spcPct val="20000"/>
              </a:spcBef>
              <a:spcAft>
                <a:spcPct val="0"/>
              </a:spcAft>
              <a:buClr>
                <a:srgbClr val="C00000"/>
              </a:buClr>
              <a:buSzPct val="80000"/>
              <a:buFont typeface="Wingdings" pitchFamily="2" charset="2"/>
              <a:buNone/>
              <a:tabLst/>
              <a:defRPr/>
            </a:pPr>
            <a:r>
              <a:rPr lang="en-GB" sz="2200" b="1" dirty="0" smtClean="0">
                <a:solidFill>
                  <a:srgbClr val="541818"/>
                </a:solidFill>
              </a:rPr>
              <a:t>South East Asia Leadership Meeting</a:t>
            </a:r>
            <a:endParaRPr kumimoji="0" lang="en-GB" sz="2200" b="1" i="0" u="none" strike="noStrike" kern="1200" cap="none" spc="0" normalizeH="0" baseline="0" noProof="0" dirty="0" smtClean="0">
              <a:ln>
                <a:noFill/>
              </a:ln>
              <a:solidFill>
                <a:srgbClr val="541818"/>
              </a:solidFill>
              <a:effectLst/>
              <a:uLnTx/>
              <a:uFillTx/>
              <a:latin typeface="Arial" charset="0"/>
              <a:ea typeface="+mn-ea"/>
              <a:cs typeface="Arial" charset="0"/>
            </a:endParaRPr>
          </a:p>
          <a:p>
            <a:pPr marL="0" marR="0" lvl="0" indent="0" algn="r" defTabSz="914400" rtl="0" eaLnBrk="1" fontAlgn="base" latinLnBrk="0" hangingPunct="1">
              <a:lnSpc>
                <a:spcPct val="100000"/>
              </a:lnSpc>
              <a:spcBef>
                <a:spcPct val="20000"/>
              </a:spcBef>
              <a:spcAft>
                <a:spcPct val="0"/>
              </a:spcAft>
              <a:buClr>
                <a:srgbClr val="C00000"/>
              </a:buClr>
              <a:buSzPct val="80000"/>
              <a:buFont typeface="Wingdings" pitchFamily="2" charset="2"/>
              <a:buNone/>
              <a:tabLst/>
              <a:defRPr/>
            </a:pPr>
            <a:r>
              <a:rPr kumimoji="0" lang="en-GB" sz="2200" b="1" i="0" u="none" strike="noStrike" kern="1200" cap="none" spc="0" normalizeH="0" baseline="0" noProof="0" dirty="0" smtClean="0">
                <a:ln>
                  <a:noFill/>
                </a:ln>
                <a:solidFill>
                  <a:srgbClr val="541818"/>
                </a:solidFill>
                <a:effectLst/>
                <a:uLnTx/>
                <a:uFillTx/>
                <a:latin typeface="Arial" charset="0"/>
                <a:ea typeface="+mn-ea"/>
                <a:cs typeface="Arial" charset="0"/>
              </a:rPr>
              <a:t>25-26 March 2013</a:t>
            </a:r>
          </a:p>
          <a:p>
            <a:pPr marL="0" marR="0" lvl="0" indent="0" algn="r" defTabSz="914400" rtl="0" eaLnBrk="1" fontAlgn="base" latinLnBrk="0" hangingPunct="1">
              <a:lnSpc>
                <a:spcPct val="100000"/>
              </a:lnSpc>
              <a:spcBef>
                <a:spcPct val="20000"/>
              </a:spcBef>
              <a:spcAft>
                <a:spcPct val="0"/>
              </a:spcAft>
              <a:buClr>
                <a:srgbClr val="C00000"/>
              </a:buClr>
              <a:buSzPct val="80000"/>
              <a:buFont typeface="Wingdings" pitchFamily="2" charset="2"/>
              <a:buNone/>
              <a:tabLst/>
              <a:defRPr/>
            </a:pPr>
            <a:r>
              <a:rPr kumimoji="0" lang="en-GB" sz="2200" b="1" i="0" u="none" strike="noStrike" kern="1200" cap="none" spc="0" normalizeH="0" baseline="0" noProof="0" dirty="0" smtClean="0">
                <a:ln>
                  <a:noFill/>
                </a:ln>
                <a:solidFill>
                  <a:srgbClr val="541818"/>
                </a:solidFill>
                <a:effectLst/>
                <a:uLnTx/>
                <a:uFillTx/>
                <a:latin typeface="Arial" charset="0"/>
                <a:ea typeface="+mn-ea"/>
                <a:cs typeface="Arial"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NS strong </a:t>
            </a:r>
            <a:r>
              <a:rPr lang="en-GB" dirty="0" smtClean="0"/>
              <a:t>feedback received on the following</a:t>
            </a:r>
            <a:endParaRPr lang="fr-CH" dirty="0"/>
          </a:p>
        </p:txBody>
      </p:sp>
      <p:sp>
        <p:nvSpPr>
          <p:cNvPr id="3" name="Content Placeholder 2"/>
          <p:cNvSpPr>
            <a:spLocks noGrp="1"/>
          </p:cNvSpPr>
          <p:nvPr>
            <p:ph idx="1"/>
          </p:nvPr>
        </p:nvSpPr>
        <p:spPr>
          <a:xfrm>
            <a:off x="457200" y="1484784"/>
            <a:ext cx="8229600" cy="4320704"/>
          </a:xfrm>
        </p:spPr>
        <p:txBody>
          <a:bodyPr/>
          <a:lstStyle/>
          <a:p>
            <a:pPr lvl="0"/>
            <a:r>
              <a:rPr lang="en-GB" dirty="0" smtClean="0"/>
              <a:t>they </a:t>
            </a:r>
            <a:r>
              <a:rPr lang="en-GB" dirty="0"/>
              <a:t>want to have a Movement document, </a:t>
            </a:r>
            <a:endParaRPr lang="fr-CH" dirty="0"/>
          </a:p>
          <a:p>
            <a:pPr lvl="0"/>
            <a:r>
              <a:rPr lang="en-GB" dirty="0" smtClean="0"/>
              <a:t>It has to be adopted </a:t>
            </a:r>
            <a:r>
              <a:rPr lang="en-GB" dirty="0"/>
              <a:t>by the International Conference, </a:t>
            </a:r>
            <a:endParaRPr lang="fr-CH" dirty="0"/>
          </a:p>
          <a:p>
            <a:pPr lvl="0"/>
            <a:r>
              <a:rPr lang="en-GB" dirty="0" smtClean="0"/>
              <a:t>NS </a:t>
            </a:r>
            <a:r>
              <a:rPr lang="en-GB" dirty="0"/>
              <a:t>themselves make little distinction between how they respond to vulnerability in situations of disaster and conflict – hence the desire for a document that clarifies the roles of the NS-NS and NS-Federation Secretariat in supporting NS in situations of disasters, crises and conflict, in recognition of the increased capacity of NS around the world to lead operations and with respect to the role of NS in their own country in responding to complex humanitarian needs,</a:t>
            </a:r>
            <a:endParaRPr lang="fr-CH" dirty="0"/>
          </a:p>
          <a:p>
            <a:pPr lvl="0"/>
            <a:r>
              <a:rPr lang="en-GB" dirty="0" err="1" smtClean="0"/>
              <a:t>Te</a:t>
            </a:r>
            <a:r>
              <a:rPr lang="en-GB" dirty="0" smtClean="0"/>
              <a:t> document has to be </a:t>
            </a:r>
            <a:r>
              <a:rPr lang="en-GB" dirty="0"/>
              <a:t>written from NS perspective, not from a Geneva institutions perspective</a:t>
            </a:r>
            <a:endParaRPr lang="fr-CH" dirty="0"/>
          </a:p>
          <a:p>
            <a:endParaRPr lang="fr-CH" dirty="0"/>
          </a:p>
        </p:txBody>
      </p:sp>
    </p:spTree>
    <p:extLst>
      <p:ext uri="{BB962C8B-B14F-4D97-AF65-F5344CB8AC3E}">
        <p14:creationId xmlns:p14="http://schemas.microsoft.com/office/powerpoint/2010/main" xmlns="" val="3277243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Main issues addressed by National Society feedback </a:t>
            </a:r>
            <a:r>
              <a:rPr lang="en-GB" dirty="0" smtClean="0"/>
              <a:t>– Need to receive more feedback</a:t>
            </a:r>
            <a:r>
              <a:rPr lang="fr-CH" dirty="0"/>
              <a:t/>
            </a:r>
            <a:br>
              <a:rPr lang="fr-CH" dirty="0"/>
            </a:br>
            <a:endParaRPr lang="fr-CH" dirty="0"/>
          </a:p>
        </p:txBody>
      </p:sp>
      <p:sp>
        <p:nvSpPr>
          <p:cNvPr id="3" name="Content Placeholder 2"/>
          <p:cNvSpPr>
            <a:spLocks noGrp="1"/>
          </p:cNvSpPr>
          <p:nvPr>
            <p:ph idx="1"/>
          </p:nvPr>
        </p:nvSpPr>
        <p:spPr>
          <a:xfrm>
            <a:off x="457200" y="1600200"/>
            <a:ext cx="8229600" cy="4349080"/>
          </a:xfrm>
        </p:spPr>
        <p:txBody>
          <a:bodyPr/>
          <a:lstStyle/>
          <a:p>
            <a:pPr lvl="0"/>
            <a:r>
              <a:rPr lang="en-GB" dirty="0" smtClean="0"/>
              <a:t>Issue </a:t>
            </a:r>
            <a:r>
              <a:rPr lang="en-GB" dirty="0"/>
              <a:t>1:  National Society preparedness requirements</a:t>
            </a:r>
            <a:endParaRPr lang="fr-CH" dirty="0"/>
          </a:p>
          <a:p>
            <a:pPr lvl="0"/>
            <a:r>
              <a:rPr lang="en-GB" dirty="0"/>
              <a:t>Issue 2:  Obligation to call for assistance </a:t>
            </a:r>
            <a:endParaRPr lang="fr-CH" dirty="0"/>
          </a:p>
          <a:p>
            <a:pPr lvl="0"/>
            <a:r>
              <a:rPr lang="en-GB" dirty="0"/>
              <a:t>Issue 3:  Modalities for requests for assistance</a:t>
            </a:r>
            <a:endParaRPr lang="fr-CH" dirty="0"/>
          </a:p>
          <a:p>
            <a:pPr lvl="0"/>
            <a:r>
              <a:rPr lang="en-GB" dirty="0"/>
              <a:t>Issue 4:  Access of goods and personnel into the country</a:t>
            </a:r>
            <a:endParaRPr lang="fr-CH" dirty="0"/>
          </a:p>
          <a:p>
            <a:pPr lvl="0"/>
            <a:r>
              <a:rPr lang="en-GB" dirty="0"/>
              <a:t>Issue 5:  Unilateral and uncoordinated assistance</a:t>
            </a:r>
            <a:endParaRPr lang="fr-CH" dirty="0"/>
          </a:p>
          <a:p>
            <a:pPr lvl="0"/>
            <a:r>
              <a:rPr lang="en-GB" dirty="0"/>
              <a:t>Issue 6:  Priority to Movement channels</a:t>
            </a:r>
            <a:endParaRPr lang="fr-CH" dirty="0"/>
          </a:p>
          <a:p>
            <a:pPr lvl="0"/>
            <a:r>
              <a:rPr lang="en-GB" dirty="0"/>
              <a:t>Issue 7:  Use of global emergency response mechanisms and tools in major disasters </a:t>
            </a:r>
            <a:endParaRPr lang="fr-CH" dirty="0"/>
          </a:p>
          <a:p>
            <a:pPr lvl="0"/>
            <a:r>
              <a:rPr lang="en-GB" dirty="0"/>
              <a:t>Issue 8:  Federation action when NS is blocking assistance</a:t>
            </a:r>
            <a:endParaRPr lang="fr-CH" dirty="0"/>
          </a:p>
          <a:p>
            <a:pPr lvl="0"/>
            <a:r>
              <a:rPr lang="en-GB" dirty="0"/>
              <a:t>Issue 9:  Federation coordination role</a:t>
            </a:r>
            <a:endParaRPr lang="fr-CH" dirty="0"/>
          </a:p>
          <a:p>
            <a:pPr lvl="0"/>
            <a:r>
              <a:rPr lang="en-GB" dirty="0"/>
              <a:t>Issue 10:  International auxiliary role / civil protection</a:t>
            </a:r>
            <a:endParaRPr lang="fr-CH" dirty="0"/>
          </a:p>
          <a:p>
            <a:endParaRPr lang="fr-CH" dirty="0"/>
          </a:p>
        </p:txBody>
      </p:sp>
    </p:spTree>
    <p:extLst>
      <p:ext uri="{BB962C8B-B14F-4D97-AF65-F5344CB8AC3E}">
        <p14:creationId xmlns:p14="http://schemas.microsoft.com/office/powerpoint/2010/main" xmlns="" val="737486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all" dirty="0"/>
              <a:t>National Society preparedness REQUIREMENTS</a:t>
            </a:r>
            <a:endParaRPr lang="fr-CH" dirty="0"/>
          </a:p>
        </p:txBody>
      </p:sp>
      <p:sp>
        <p:nvSpPr>
          <p:cNvPr id="3" name="Content Placeholder 2"/>
          <p:cNvSpPr>
            <a:spLocks noGrp="1"/>
          </p:cNvSpPr>
          <p:nvPr>
            <p:ph idx="1"/>
          </p:nvPr>
        </p:nvSpPr>
        <p:spPr/>
        <p:txBody>
          <a:bodyPr/>
          <a:lstStyle/>
          <a:p>
            <a:pPr lvl="0"/>
            <a:r>
              <a:rPr lang="en-GB" sz="1800" dirty="0"/>
              <a:t>Some NS express support to the clause and content, some considered it too detailed and proposed to place the details into a more technical document</a:t>
            </a:r>
            <a:r>
              <a:rPr lang="en-GB" sz="1800" dirty="0" smtClean="0"/>
              <a:t>.</a:t>
            </a:r>
          </a:p>
          <a:p>
            <a:pPr marL="0" lvl="0" indent="0">
              <a:buNone/>
            </a:pPr>
            <a:endParaRPr lang="fr-CH" sz="400" dirty="0"/>
          </a:p>
          <a:p>
            <a:pPr lvl="0"/>
            <a:r>
              <a:rPr lang="en-GB" sz="1800" dirty="0"/>
              <a:t>Suggestion </a:t>
            </a:r>
            <a:r>
              <a:rPr lang="en-GB" sz="1800" dirty="0">
                <a:solidFill>
                  <a:srgbClr val="FF0000"/>
                </a:solidFill>
              </a:rPr>
              <a:t>to relook the requirements and consider monitoring hazard information (forecasts) </a:t>
            </a:r>
            <a:r>
              <a:rPr lang="en-GB" sz="1800" dirty="0"/>
              <a:t>and taking action accordingly; and financial management and reporting mechanisms that needed to be in place</a:t>
            </a:r>
            <a:r>
              <a:rPr lang="en-GB" sz="1800" dirty="0" smtClean="0"/>
              <a:t>.</a:t>
            </a:r>
          </a:p>
          <a:p>
            <a:pPr lvl="0"/>
            <a:endParaRPr lang="fr-CH" sz="400" dirty="0"/>
          </a:p>
          <a:p>
            <a:pPr lvl="0"/>
            <a:r>
              <a:rPr lang="en-GB" sz="1800" dirty="0"/>
              <a:t>Add more on fulfilling and strengthening </a:t>
            </a:r>
            <a:r>
              <a:rPr lang="en-GB" sz="1800" dirty="0">
                <a:solidFill>
                  <a:srgbClr val="FF0000"/>
                </a:solidFill>
              </a:rPr>
              <a:t>the auxiliary role </a:t>
            </a:r>
            <a:r>
              <a:rPr lang="en-GB" sz="1800" dirty="0"/>
              <a:t>which is not visible enough, bearing in mind the NS role as a key humanitarian actor dedicated to assist the people, not only as auxiliary</a:t>
            </a:r>
            <a:r>
              <a:rPr lang="en-GB" sz="1800" dirty="0" smtClean="0"/>
              <a:t>.</a:t>
            </a:r>
          </a:p>
          <a:p>
            <a:pPr lvl="0"/>
            <a:endParaRPr lang="fr-CH" sz="400" dirty="0"/>
          </a:p>
          <a:p>
            <a:pPr lvl="0"/>
            <a:r>
              <a:rPr lang="en-GB" sz="1800" dirty="0">
                <a:solidFill>
                  <a:srgbClr val="FF0000"/>
                </a:solidFill>
              </a:rPr>
              <a:t>Make stronger point on NS role in supporting the government/public authorities in response preparedness</a:t>
            </a:r>
            <a:r>
              <a:rPr lang="en-GB" sz="1800" dirty="0" smtClean="0">
                <a:solidFill>
                  <a:srgbClr val="FF0000"/>
                </a:solidFill>
              </a:rPr>
              <a:t>.</a:t>
            </a:r>
          </a:p>
          <a:p>
            <a:pPr lvl="0"/>
            <a:endParaRPr lang="fr-CH" sz="400" dirty="0"/>
          </a:p>
          <a:p>
            <a:r>
              <a:rPr lang="en-GB" sz="1800" dirty="0"/>
              <a:t>Mention voluntary service and feature volunteers more prominently. </a:t>
            </a:r>
            <a:endParaRPr lang="fr-CH" sz="1800" dirty="0"/>
          </a:p>
        </p:txBody>
      </p:sp>
    </p:spTree>
    <p:extLst>
      <p:ext uri="{BB962C8B-B14F-4D97-AF65-F5344CB8AC3E}">
        <p14:creationId xmlns:p14="http://schemas.microsoft.com/office/powerpoint/2010/main" xmlns="" val="84360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a:t>
            </a:r>
            <a:r>
              <a:rPr lang="en-GB" cap="all" dirty="0"/>
              <a:t>Obligation to call for assistance </a:t>
            </a:r>
            <a:r>
              <a:rPr lang="fr-CH" dirty="0"/>
              <a:t/>
            </a:r>
            <a:br>
              <a:rPr lang="fr-CH" dirty="0"/>
            </a:br>
            <a:endParaRPr lang="fr-CH" dirty="0"/>
          </a:p>
        </p:txBody>
      </p:sp>
      <p:sp>
        <p:nvSpPr>
          <p:cNvPr id="3" name="Content Placeholder 2"/>
          <p:cNvSpPr>
            <a:spLocks noGrp="1"/>
          </p:cNvSpPr>
          <p:nvPr>
            <p:ph idx="1"/>
          </p:nvPr>
        </p:nvSpPr>
        <p:spPr/>
        <p:txBody>
          <a:bodyPr/>
          <a:lstStyle/>
          <a:p>
            <a:pPr lvl="0"/>
            <a:r>
              <a:rPr lang="en-GB" dirty="0">
                <a:solidFill>
                  <a:srgbClr val="FF0000"/>
                </a:solidFill>
              </a:rPr>
              <a:t>Ability to call for assistance is affected by government’s decisions and the type of assistance is usually subject to State consent. Government has the primary responsibility to respond to disasters within their territories. </a:t>
            </a:r>
            <a:endParaRPr lang="fr-CH" dirty="0">
              <a:solidFill>
                <a:srgbClr val="FF0000"/>
              </a:solidFill>
            </a:endParaRPr>
          </a:p>
          <a:p>
            <a:pPr lvl="0"/>
            <a:r>
              <a:rPr lang="en-GB" dirty="0"/>
              <a:t>Request for assistance has been considered as a possibility in Article 1.7, but an obligation in Article 1.9. There is inconsistency in this respect. </a:t>
            </a:r>
            <a:r>
              <a:rPr lang="en-GB" dirty="0">
                <a:solidFill>
                  <a:srgbClr val="FF0000"/>
                </a:solidFill>
              </a:rPr>
              <a:t>The word “obligation</a:t>
            </a:r>
            <a:r>
              <a:rPr lang="en-GB" dirty="0"/>
              <a:t>” is too strong, to be replaced.</a:t>
            </a:r>
            <a:endParaRPr lang="fr-CH" dirty="0"/>
          </a:p>
          <a:p>
            <a:pPr lvl="0"/>
            <a:r>
              <a:rPr lang="en-GB" dirty="0"/>
              <a:t>Humanitarian imperative needs to be considered as well.</a:t>
            </a:r>
            <a:endParaRPr lang="fr-CH" dirty="0"/>
          </a:p>
          <a:p>
            <a:r>
              <a:rPr lang="en-GB" dirty="0"/>
              <a:t>Specify what the “applicable standards” are which are being referred to. </a:t>
            </a:r>
            <a:endParaRPr lang="fr-CH" dirty="0"/>
          </a:p>
        </p:txBody>
      </p:sp>
    </p:spTree>
    <p:extLst>
      <p:ext uri="{BB962C8B-B14F-4D97-AF65-F5344CB8AC3E}">
        <p14:creationId xmlns:p14="http://schemas.microsoft.com/office/powerpoint/2010/main" xmlns="" val="242226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3: 	</a:t>
            </a:r>
            <a:r>
              <a:rPr lang="en-GB" cap="all" dirty="0"/>
              <a:t>modalities for requests for assistance</a:t>
            </a:r>
            <a:r>
              <a:rPr lang="en-GB" dirty="0"/>
              <a:t> </a:t>
            </a:r>
            <a:r>
              <a:rPr lang="fr-CH" dirty="0"/>
              <a:t/>
            </a:r>
            <a:br>
              <a:rPr lang="fr-CH" dirty="0"/>
            </a:br>
            <a:endParaRPr lang="fr-CH" dirty="0"/>
          </a:p>
        </p:txBody>
      </p:sp>
      <p:sp>
        <p:nvSpPr>
          <p:cNvPr id="3" name="Content Placeholder 2"/>
          <p:cNvSpPr>
            <a:spLocks noGrp="1"/>
          </p:cNvSpPr>
          <p:nvPr>
            <p:ph idx="1"/>
          </p:nvPr>
        </p:nvSpPr>
        <p:spPr/>
        <p:txBody>
          <a:bodyPr/>
          <a:lstStyle/>
          <a:p>
            <a:pPr lvl="0"/>
            <a:r>
              <a:rPr lang="en-GB" sz="2000" dirty="0"/>
              <a:t>Important to remain flexible referring to the mandate to provide assistance (increasing Movement’s response to the humanitarian needs) and not limit.</a:t>
            </a:r>
            <a:endParaRPr lang="fr-CH" sz="2000" dirty="0"/>
          </a:p>
          <a:p>
            <a:pPr lvl="0"/>
            <a:r>
              <a:rPr lang="fr-CH" sz="2000" dirty="0" err="1">
                <a:solidFill>
                  <a:srgbClr val="FF0000"/>
                </a:solidFill>
              </a:rPr>
              <a:t>Reflect</a:t>
            </a:r>
            <a:r>
              <a:rPr lang="fr-CH" sz="2000" dirty="0">
                <a:solidFill>
                  <a:srgbClr val="FF0000"/>
                </a:solidFill>
              </a:rPr>
              <a:t> </a:t>
            </a:r>
            <a:r>
              <a:rPr lang="fr-CH" sz="2000" dirty="0" err="1">
                <a:solidFill>
                  <a:srgbClr val="FF0000"/>
                </a:solidFill>
              </a:rPr>
              <a:t>changing</a:t>
            </a:r>
            <a:r>
              <a:rPr lang="fr-CH" sz="2000" dirty="0">
                <a:solidFill>
                  <a:srgbClr val="FF0000"/>
                </a:solidFill>
              </a:rPr>
              <a:t> </a:t>
            </a:r>
            <a:r>
              <a:rPr lang="fr-CH" sz="2000" dirty="0" err="1">
                <a:solidFill>
                  <a:srgbClr val="FF0000"/>
                </a:solidFill>
              </a:rPr>
              <a:t>operational</a:t>
            </a:r>
            <a:r>
              <a:rPr lang="fr-CH" sz="2000" dirty="0">
                <a:solidFill>
                  <a:srgbClr val="FF0000"/>
                </a:solidFill>
              </a:rPr>
              <a:t> </a:t>
            </a:r>
            <a:r>
              <a:rPr lang="fr-CH" sz="2000" dirty="0" err="1">
                <a:solidFill>
                  <a:srgbClr val="FF0000"/>
                </a:solidFill>
              </a:rPr>
              <a:t>modalities</a:t>
            </a:r>
            <a:r>
              <a:rPr lang="fr-CH" sz="2000" dirty="0">
                <a:solidFill>
                  <a:srgbClr val="FF0000"/>
                </a:solidFill>
              </a:rPr>
              <a:t> in </a:t>
            </a:r>
            <a:r>
              <a:rPr lang="fr-CH" sz="2000" dirty="0" err="1">
                <a:solidFill>
                  <a:srgbClr val="FF0000"/>
                </a:solidFill>
              </a:rPr>
              <a:t>responding</a:t>
            </a:r>
            <a:r>
              <a:rPr lang="fr-CH" sz="2000" dirty="0">
                <a:solidFill>
                  <a:srgbClr val="FF0000"/>
                </a:solidFill>
              </a:rPr>
              <a:t> to </a:t>
            </a:r>
            <a:r>
              <a:rPr lang="fr-CH" sz="2000" dirty="0" err="1">
                <a:solidFill>
                  <a:srgbClr val="FF0000"/>
                </a:solidFill>
              </a:rPr>
              <a:t>disasters</a:t>
            </a:r>
            <a:r>
              <a:rPr lang="fr-CH" sz="2000" dirty="0">
                <a:solidFill>
                  <a:srgbClr val="FF0000"/>
                </a:solidFill>
              </a:rPr>
              <a:t> </a:t>
            </a:r>
            <a:r>
              <a:rPr lang="fr-CH" sz="2000" dirty="0" err="1">
                <a:solidFill>
                  <a:srgbClr val="FF0000"/>
                </a:solidFill>
              </a:rPr>
              <a:t>since</a:t>
            </a:r>
            <a:r>
              <a:rPr lang="fr-CH" sz="2000" dirty="0">
                <a:solidFill>
                  <a:srgbClr val="FF0000"/>
                </a:solidFill>
              </a:rPr>
              <a:t> 1995, </a:t>
            </a:r>
            <a:r>
              <a:rPr lang="fr-CH" sz="2000" dirty="0" err="1">
                <a:solidFill>
                  <a:srgbClr val="FF0000"/>
                </a:solidFill>
              </a:rPr>
              <a:t>e.g</a:t>
            </a:r>
            <a:r>
              <a:rPr lang="fr-CH" sz="2000" dirty="0">
                <a:solidFill>
                  <a:srgbClr val="FF0000"/>
                </a:solidFill>
              </a:rPr>
              <a:t>. a situation </a:t>
            </a:r>
            <a:r>
              <a:rPr lang="fr-CH" sz="2000" dirty="0" err="1">
                <a:solidFill>
                  <a:srgbClr val="FF0000"/>
                </a:solidFill>
              </a:rPr>
              <a:t>where</a:t>
            </a:r>
            <a:r>
              <a:rPr lang="fr-CH" sz="2000" dirty="0">
                <a:solidFill>
                  <a:srgbClr val="FF0000"/>
                </a:solidFill>
              </a:rPr>
              <a:t> NS </a:t>
            </a:r>
            <a:r>
              <a:rPr lang="fr-CH" sz="2000" dirty="0" err="1">
                <a:solidFill>
                  <a:srgbClr val="FF0000"/>
                </a:solidFill>
              </a:rPr>
              <a:t>receives</a:t>
            </a:r>
            <a:r>
              <a:rPr lang="fr-CH" sz="2000" dirty="0">
                <a:solidFill>
                  <a:srgbClr val="FF0000"/>
                </a:solidFill>
              </a:rPr>
              <a:t> lots of </a:t>
            </a:r>
            <a:r>
              <a:rPr lang="fr-CH" sz="2000" dirty="0" err="1">
                <a:solidFill>
                  <a:srgbClr val="FF0000"/>
                </a:solidFill>
              </a:rPr>
              <a:t>funds</a:t>
            </a:r>
            <a:r>
              <a:rPr lang="fr-CH" sz="2000" dirty="0">
                <a:solidFill>
                  <a:srgbClr val="FF0000"/>
                </a:solidFill>
              </a:rPr>
              <a:t> </a:t>
            </a:r>
            <a:r>
              <a:rPr lang="fr-CH" sz="2000" dirty="0" err="1">
                <a:solidFill>
                  <a:srgbClr val="FF0000"/>
                </a:solidFill>
              </a:rPr>
              <a:t>without</a:t>
            </a:r>
            <a:r>
              <a:rPr lang="fr-CH" sz="2000" dirty="0">
                <a:solidFill>
                  <a:srgbClr val="FF0000"/>
                </a:solidFill>
              </a:rPr>
              <a:t> international </a:t>
            </a:r>
            <a:r>
              <a:rPr lang="fr-CH" sz="2000" dirty="0" err="1">
                <a:solidFill>
                  <a:srgbClr val="FF0000"/>
                </a:solidFill>
              </a:rPr>
              <a:t>appeal</a:t>
            </a:r>
            <a:r>
              <a:rPr lang="fr-CH" sz="2000" dirty="0">
                <a:solidFill>
                  <a:srgbClr val="FF0000"/>
                </a:solidFill>
              </a:rPr>
              <a:t> (Great East </a:t>
            </a:r>
            <a:r>
              <a:rPr lang="fr-CH" sz="2000" dirty="0" err="1">
                <a:solidFill>
                  <a:srgbClr val="FF0000"/>
                </a:solidFill>
              </a:rPr>
              <a:t>Japan</a:t>
            </a:r>
            <a:r>
              <a:rPr lang="fr-CH" sz="2000" dirty="0">
                <a:solidFill>
                  <a:srgbClr val="FF0000"/>
                </a:solidFill>
              </a:rPr>
              <a:t> EQ), or </a:t>
            </a:r>
            <a:r>
              <a:rPr lang="fr-CH" sz="2000" dirty="0" err="1">
                <a:solidFill>
                  <a:srgbClr val="FF0000"/>
                </a:solidFill>
              </a:rPr>
              <a:t>when</a:t>
            </a:r>
            <a:r>
              <a:rPr lang="fr-CH" sz="2000" dirty="0">
                <a:solidFill>
                  <a:srgbClr val="FF0000"/>
                </a:solidFill>
              </a:rPr>
              <a:t> NS </a:t>
            </a:r>
            <a:r>
              <a:rPr lang="fr-CH" sz="2000" dirty="0" err="1">
                <a:solidFill>
                  <a:srgbClr val="FF0000"/>
                </a:solidFill>
              </a:rPr>
              <a:t>receives</a:t>
            </a:r>
            <a:r>
              <a:rPr lang="fr-CH" sz="2000" dirty="0">
                <a:solidFill>
                  <a:srgbClr val="FF0000"/>
                </a:solidFill>
              </a:rPr>
              <a:t> international assistance </a:t>
            </a:r>
            <a:r>
              <a:rPr lang="fr-CH" sz="2000" dirty="0" err="1">
                <a:solidFill>
                  <a:srgbClr val="FF0000"/>
                </a:solidFill>
              </a:rPr>
              <a:t>through</a:t>
            </a:r>
            <a:r>
              <a:rPr lang="fr-CH" sz="2000" dirty="0">
                <a:solidFill>
                  <a:srgbClr val="FF0000"/>
                </a:solidFill>
              </a:rPr>
              <a:t> </a:t>
            </a:r>
            <a:r>
              <a:rPr lang="fr-CH" sz="2000" dirty="0" err="1">
                <a:solidFill>
                  <a:srgbClr val="FF0000"/>
                </a:solidFill>
              </a:rPr>
              <a:t>its</a:t>
            </a:r>
            <a:r>
              <a:rPr lang="fr-CH" sz="2000" dirty="0">
                <a:solidFill>
                  <a:srgbClr val="FF0000"/>
                </a:solidFill>
              </a:rPr>
              <a:t> </a:t>
            </a:r>
            <a:r>
              <a:rPr lang="fr-CH" sz="2000" dirty="0" err="1">
                <a:solidFill>
                  <a:srgbClr val="FF0000"/>
                </a:solidFill>
              </a:rPr>
              <a:t>domestic</a:t>
            </a:r>
            <a:r>
              <a:rPr lang="fr-CH" sz="2000" dirty="0">
                <a:solidFill>
                  <a:srgbClr val="FF0000"/>
                </a:solidFill>
              </a:rPr>
              <a:t> </a:t>
            </a:r>
            <a:r>
              <a:rPr lang="fr-CH" sz="2000" dirty="0" err="1">
                <a:solidFill>
                  <a:srgbClr val="FF0000"/>
                </a:solidFill>
              </a:rPr>
              <a:t>appeal</a:t>
            </a:r>
            <a:r>
              <a:rPr lang="fr-CH" sz="2000" dirty="0">
                <a:solidFill>
                  <a:srgbClr val="FF0000"/>
                </a:solidFill>
              </a:rPr>
              <a:t>. </a:t>
            </a:r>
          </a:p>
          <a:p>
            <a:pPr lvl="0"/>
            <a:r>
              <a:rPr lang="fr-CH" sz="2000" dirty="0"/>
              <a:t>Common standards are </a:t>
            </a:r>
            <a:r>
              <a:rPr lang="fr-CH" sz="2000" dirty="0" err="1">
                <a:solidFill>
                  <a:srgbClr val="FF0000"/>
                </a:solidFill>
              </a:rPr>
              <a:t>needed</a:t>
            </a:r>
            <a:r>
              <a:rPr lang="fr-CH" sz="2000" dirty="0">
                <a:solidFill>
                  <a:srgbClr val="FF0000"/>
                </a:solidFill>
              </a:rPr>
              <a:t> to </a:t>
            </a:r>
            <a:r>
              <a:rPr lang="fr-CH" sz="2000" dirty="0" err="1">
                <a:solidFill>
                  <a:srgbClr val="FF0000"/>
                </a:solidFill>
              </a:rPr>
              <a:t>prevent</a:t>
            </a:r>
            <a:r>
              <a:rPr lang="fr-CH" sz="2000" dirty="0">
                <a:solidFill>
                  <a:srgbClr val="FF0000"/>
                </a:solidFill>
              </a:rPr>
              <a:t> </a:t>
            </a:r>
            <a:r>
              <a:rPr lang="fr-CH" sz="2000" dirty="0" err="1">
                <a:solidFill>
                  <a:srgbClr val="FF0000"/>
                </a:solidFill>
              </a:rPr>
              <a:t>issuing</a:t>
            </a:r>
            <a:r>
              <a:rPr lang="fr-CH" sz="2000" dirty="0">
                <a:solidFill>
                  <a:srgbClr val="FF0000"/>
                </a:solidFill>
              </a:rPr>
              <a:t> and </a:t>
            </a:r>
            <a:r>
              <a:rPr lang="fr-CH" sz="2000" dirty="0" err="1">
                <a:solidFill>
                  <a:srgbClr val="FF0000"/>
                </a:solidFill>
              </a:rPr>
              <a:t>proliferation</a:t>
            </a:r>
            <a:r>
              <a:rPr lang="fr-CH" sz="2000" dirty="0">
                <a:solidFill>
                  <a:srgbClr val="FF0000"/>
                </a:solidFill>
              </a:rPr>
              <a:t> of </a:t>
            </a:r>
            <a:r>
              <a:rPr lang="fr-CH" sz="2000" dirty="0" err="1">
                <a:solidFill>
                  <a:srgbClr val="FF0000"/>
                </a:solidFill>
              </a:rPr>
              <a:t>bilateral</a:t>
            </a:r>
            <a:r>
              <a:rPr lang="fr-CH" sz="2000" dirty="0">
                <a:solidFill>
                  <a:srgbClr val="FF0000"/>
                </a:solidFill>
              </a:rPr>
              <a:t> or national </a:t>
            </a:r>
            <a:r>
              <a:rPr lang="fr-CH" sz="2000" dirty="0" err="1">
                <a:solidFill>
                  <a:srgbClr val="FF0000"/>
                </a:solidFill>
              </a:rPr>
              <a:t>appeals</a:t>
            </a:r>
            <a:r>
              <a:rPr lang="fr-CH" sz="2000" dirty="0">
                <a:solidFill>
                  <a:srgbClr val="FF0000"/>
                </a:solidFill>
              </a:rPr>
              <a:t> (</a:t>
            </a:r>
            <a:r>
              <a:rPr lang="fr-CH" sz="2000" dirty="0" err="1">
                <a:solidFill>
                  <a:srgbClr val="FF0000"/>
                </a:solidFill>
              </a:rPr>
              <a:t>that</a:t>
            </a:r>
            <a:r>
              <a:rPr lang="fr-CH" sz="2000" dirty="0">
                <a:solidFill>
                  <a:srgbClr val="FF0000"/>
                </a:solidFill>
              </a:rPr>
              <a:t> </a:t>
            </a:r>
            <a:r>
              <a:rPr lang="fr-CH" sz="2000" dirty="0" err="1">
                <a:solidFill>
                  <a:srgbClr val="FF0000"/>
                </a:solidFill>
              </a:rPr>
              <a:t>may</a:t>
            </a:r>
            <a:r>
              <a:rPr lang="fr-CH" sz="2000" dirty="0">
                <a:solidFill>
                  <a:srgbClr val="FF0000"/>
                </a:solidFill>
              </a:rPr>
              <a:t> </a:t>
            </a:r>
            <a:r>
              <a:rPr lang="fr-CH" sz="2000" dirty="0" err="1">
                <a:solidFill>
                  <a:srgbClr val="FF0000"/>
                </a:solidFill>
              </a:rPr>
              <a:t>take</a:t>
            </a:r>
            <a:r>
              <a:rPr lang="fr-CH" sz="2000" dirty="0">
                <a:solidFill>
                  <a:srgbClr val="FF0000"/>
                </a:solidFill>
              </a:rPr>
              <a:t> </a:t>
            </a:r>
            <a:r>
              <a:rPr lang="fr-CH" sz="2000" dirty="0" err="1">
                <a:solidFill>
                  <a:srgbClr val="FF0000"/>
                </a:solidFill>
              </a:rPr>
              <a:t>different</a:t>
            </a:r>
            <a:r>
              <a:rPr lang="fr-CH" sz="2000" dirty="0">
                <a:solidFill>
                  <a:srgbClr val="FF0000"/>
                </a:solidFill>
              </a:rPr>
              <a:t> </a:t>
            </a:r>
            <a:r>
              <a:rPr lang="fr-CH" sz="2000" dirty="0" err="1">
                <a:solidFill>
                  <a:srgbClr val="FF0000"/>
                </a:solidFill>
              </a:rPr>
              <a:t>forms</a:t>
            </a:r>
            <a:r>
              <a:rPr lang="fr-CH" sz="2000" dirty="0">
                <a:solidFill>
                  <a:srgbClr val="FF0000"/>
                </a:solidFill>
              </a:rPr>
              <a:t>, </a:t>
            </a:r>
            <a:r>
              <a:rPr lang="fr-CH" sz="2000" dirty="0" err="1">
                <a:solidFill>
                  <a:srgbClr val="FF0000"/>
                </a:solidFill>
              </a:rPr>
              <a:t>reduce</a:t>
            </a:r>
            <a:r>
              <a:rPr lang="fr-CH" sz="2000" dirty="0">
                <a:solidFill>
                  <a:srgbClr val="FF0000"/>
                </a:solidFill>
              </a:rPr>
              <a:t> </a:t>
            </a:r>
            <a:r>
              <a:rPr lang="fr-CH" sz="2000" dirty="0" err="1">
                <a:solidFill>
                  <a:srgbClr val="FF0000"/>
                </a:solidFill>
              </a:rPr>
              <a:t>predictability</a:t>
            </a:r>
            <a:r>
              <a:rPr lang="fr-CH" sz="2000" dirty="0">
                <a:solidFill>
                  <a:srgbClr val="FF0000"/>
                </a:solidFill>
              </a:rPr>
              <a:t> and confuse </a:t>
            </a:r>
            <a:r>
              <a:rPr lang="fr-CH" sz="2000" dirty="0" err="1">
                <a:solidFill>
                  <a:srgbClr val="FF0000"/>
                </a:solidFill>
              </a:rPr>
              <a:t>stakeholders</a:t>
            </a:r>
            <a:r>
              <a:rPr lang="fr-CH" sz="2000" dirty="0">
                <a:solidFill>
                  <a:srgbClr val="FF0000"/>
                </a:solidFill>
              </a:rPr>
              <a:t> and international </a:t>
            </a:r>
            <a:r>
              <a:rPr lang="fr-CH" sz="2000" dirty="0" err="1">
                <a:solidFill>
                  <a:srgbClr val="FF0000"/>
                </a:solidFill>
              </a:rPr>
              <a:t>donors</a:t>
            </a:r>
            <a:r>
              <a:rPr lang="fr-CH" sz="2000" dirty="0">
                <a:solidFill>
                  <a:srgbClr val="FF0000"/>
                </a:solidFill>
              </a:rPr>
              <a:t>).</a:t>
            </a:r>
          </a:p>
          <a:p>
            <a:pPr lvl="0"/>
            <a:r>
              <a:rPr lang="fr-CH" sz="2000" dirty="0" err="1"/>
              <a:t>Add</a:t>
            </a:r>
            <a:r>
              <a:rPr lang="fr-CH" sz="2000" dirty="0"/>
              <a:t> (1.10. b) … or budget </a:t>
            </a:r>
            <a:r>
              <a:rPr lang="fr-CH" sz="2000" dirty="0" err="1"/>
              <a:t>extention</a:t>
            </a:r>
            <a:r>
              <a:rPr lang="fr-CH" sz="2000" dirty="0"/>
              <a:t> on </a:t>
            </a:r>
            <a:r>
              <a:rPr lang="fr-CH" sz="2000" dirty="0" err="1"/>
              <a:t>behalf</a:t>
            </a:r>
            <a:r>
              <a:rPr lang="fr-CH" sz="2000" dirty="0"/>
              <a:t> of the National Society</a:t>
            </a:r>
          </a:p>
          <a:p>
            <a:r>
              <a:rPr lang="en-GB" sz="2000" dirty="0"/>
              <a:t>Add new (c): Request support for the preparation of an Emergency Plan of Action</a:t>
            </a:r>
            <a:r>
              <a:rPr lang="en-GB" dirty="0"/>
              <a:t>. </a:t>
            </a:r>
            <a:endParaRPr lang="fr-CH" dirty="0"/>
          </a:p>
        </p:txBody>
      </p:sp>
    </p:spTree>
    <p:extLst>
      <p:ext uri="{BB962C8B-B14F-4D97-AF65-F5344CB8AC3E}">
        <p14:creationId xmlns:p14="http://schemas.microsoft.com/office/powerpoint/2010/main" xmlns="" val="886409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4: 	</a:t>
            </a:r>
            <a:r>
              <a:rPr lang="en-GB" cap="all" dirty="0"/>
              <a:t>Access of goods and personnel into the country</a:t>
            </a:r>
            <a:r>
              <a:rPr lang="en-GB" dirty="0"/>
              <a:t> </a:t>
            </a:r>
            <a:r>
              <a:rPr lang="fr-CH" dirty="0"/>
              <a:t/>
            </a:r>
            <a:br>
              <a:rPr lang="fr-CH" dirty="0"/>
            </a:br>
            <a:endParaRPr lang="fr-CH" dirty="0"/>
          </a:p>
        </p:txBody>
      </p:sp>
      <p:sp>
        <p:nvSpPr>
          <p:cNvPr id="3" name="Content Placeholder 2"/>
          <p:cNvSpPr>
            <a:spLocks noGrp="1"/>
          </p:cNvSpPr>
          <p:nvPr>
            <p:ph idx="1"/>
          </p:nvPr>
        </p:nvSpPr>
        <p:spPr/>
        <p:txBody>
          <a:bodyPr/>
          <a:lstStyle/>
          <a:p>
            <a:pPr lvl="0"/>
            <a:r>
              <a:rPr lang="fr-CH" dirty="0" err="1">
                <a:solidFill>
                  <a:srgbClr val="FF0000"/>
                </a:solidFill>
              </a:rPr>
              <a:t>Accessibility</a:t>
            </a:r>
            <a:r>
              <a:rPr lang="fr-CH" dirty="0">
                <a:solidFill>
                  <a:srgbClr val="FF0000"/>
                </a:solidFill>
              </a:rPr>
              <a:t> </a:t>
            </a:r>
            <a:r>
              <a:rPr lang="fr-CH" dirty="0" err="1">
                <a:solidFill>
                  <a:srgbClr val="FF0000"/>
                </a:solidFill>
              </a:rPr>
              <a:t>is</a:t>
            </a:r>
            <a:r>
              <a:rPr lang="fr-CH" dirty="0">
                <a:solidFill>
                  <a:srgbClr val="FF0000"/>
                </a:solidFill>
              </a:rPr>
              <a:t> </a:t>
            </a:r>
            <a:r>
              <a:rPr lang="fr-CH" dirty="0" err="1">
                <a:solidFill>
                  <a:srgbClr val="FF0000"/>
                </a:solidFill>
              </a:rPr>
              <a:t>determined</a:t>
            </a:r>
            <a:r>
              <a:rPr lang="fr-CH" dirty="0">
                <a:solidFill>
                  <a:srgbClr val="FF0000"/>
                </a:solidFill>
              </a:rPr>
              <a:t> by the </a:t>
            </a:r>
            <a:r>
              <a:rPr lang="fr-CH" dirty="0" err="1">
                <a:solidFill>
                  <a:srgbClr val="FF0000"/>
                </a:solidFill>
              </a:rPr>
              <a:t>decision</a:t>
            </a:r>
            <a:r>
              <a:rPr lang="fr-CH" dirty="0">
                <a:solidFill>
                  <a:srgbClr val="FF0000"/>
                </a:solidFill>
              </a:rPr>
              <a:t> of </a:t>
            </a:r>
            <a:r>
              <a:rPr lang="fr-CH" dirty="0" err="1">
                <a:solidFill>
                  <a:srgbClr val="FF0000"/>
                </a:solidFill>
              </a:rPr>
              <a:t>authorities</a:t>
            </a:r>
            <a:r>
              <a:rPr lang="fr-CH" dirty="0">
                <a:solidFill>
                  <a:srgbClr val="FF0000"/>
                </a:solidFill>
              </a:rPr>
              <a:t> and the </a:t>
            </a:r>
            <a:r>
              <a:rPr lang="fr-CH" dirty="0" err="1">
                <a:solidFill>
                  <a:srgbClr val="FF0000"/>
                </a:solidFill>
              </a:rPr>
              <a:t>circumstances</a:t>
            </a:r>
            <a:r>
              <a:rPr lang="fr-CH" dirty="0">
                <a:solidFill>
                  <a:srgbClr val="FF0000"/>
                </a:solidFill>
              </a:rPr>
              <a:t> in the </a:t>
            </a:r>
            <a:r>
              <a:rPr lang="fr-CH" dirty="0" err="1">
                <a:solidFill>
                  <a:srgbClr val="FF0000"/>
                </a:solidFill>
              </a:rPr>
              <a:t>affected</a:t>
            </a:r>
            <a:r>
              <a:rPr lang="fr-CH" dirty="0">
                <a:solidFill>
                  <a:srgbClr val="FF0000"/>
                </a:solidFill>
              </a:rPr>
              <a:t> country. NS </a:t>
            </a:r>
            <a:r>
              <a:rPr lang="fr-CH" dirty="0" err="1">
                <a:solidFill>
                  <a:srgbClr val="FF0000"/>
                </a:solidFill>
              </a:rPr>
              <a:t>should</a:t>
            </a:r>
            <a:r>
              <a:rPr lang="fr-CH" dirty="0">
                <a:solidFill>
                  <a:srgbClr val="FF0000"/>
                </a:solidFill>
              </a:rPr>
              <a:t> </a:t>
            </a:r>
            <a:r>
              <a:rPr lang="fr-CH" dirty="0" err="1">
                <a:solidFill>
                  <a:srgbClr val="FF0000"/>
                </a:solidFill>
              </a:rPr>
              <a:t>extend</a:t>
            </a:r>
            <a:r>
              <a:rPr lang="fr-CH" dirty="0">
                <a:solidFill>
                  <a:srgbClr val="FF0000"/>
                </a:solidFill>
              </a:rPr>
              <a:t> </a:t>
            </a:r>
            <a:r>
              <a:rPr lang="fr-CH" dirty="0" err="1">
                <a:solidFill>
                  <a:srgbClr val="FF0000"/>
                </a:solidFill>
              </a:rPr>
              <a:t>its</a:t>
            </a:r>
            <a:r>
              <a:rPr lang="fr-CH" dirty="0">
                <a:solidFill>
                  <a:srgbClr val="FF0000"/>
                </a:solidFill>
              </a:rPr>
              <a:t> </a:t>
            </a:r>
            <a:r>
              <a:rPr lang="fr-CH" dirty="0" err="1">
                <a:solidFill>
                  <a:srgbClr val="FF0000"/>
                </a:solidFill>
              </a:rPr>
              <a:t>fullest</a:t>
            </a:r>
            <a:r>
              <a:rPr lang="fr-CH" dirty="0">
                <a:solidFill>
                  <a:srgbClr val="FF0000"/>
                </a:solidFill>
              </a:rPr>
              <a:t> support, but </a:t>
            </a:r>
            <a:r>
              <a:rPr lang="fr-CH" dirty="0" err="1">
                <a:solidFill>
                  <a:srgbClr val="FF0000"/>
                </a:solidFill>
              </a:rPr>
              <a:t>within</a:t>
            </a:r>
            <a:r>
              <a:rPr lang="fr-CH" dirty="0">
                <a:solidFill>
                  <a:srgbClr val="FF0000"/>
                </a:solidFill>
              </a:rPr>
              <a:t> </a:t>
            </a:r>
            <a:r>
              <a:rPr lang="fr-CH" dirty="0" err="1">
                <a:solidFill>
                  <a:srgbClr val="FF0000"/>
                </a:solidFill>
              </a:rPr>
              <a:t>its</a:t>
            </a:r>
            <a:r>
              <a:rPr lang="fr-CH" dirty="0">
                <a:solidFill>
                  <a:srgbClr val="FF0000"/>
                </a:solidFill>
              </a:rPr>
              <a:t> national </a:t>
            </a:r>
            <a:r>
              <a:rPr lang="fr-CH" dirty="0" err="1">
                <a:solidFill>
                  <a:srgbClr val="FF0000"/>
                </a:solidFill>
              </a:rPr>
              <a:t>legal</a:t>
            </a:r>
            <a:r>
              <a:rPr lang="fr-CH" dirty="0">
                <a:solidFill>
                  <a:srgbClr val="FF0000"/>
                </a:solidFill>
              </a:rPr>
              <a:t> </a:t>
            </a:r>
            <a:r>
              <a:rPr lang="fr-CH" dirty="0" err="1">
                <a:solidFill>
                  <a:srgbClr val="FF0000"/>
                </a:solidFill>
              </a:rPr>
              <a:t>framework</a:t>
            </a:r>
            <a:r>
              <a:rPr lang="fr-CH" dirty="0">
                <a:solidFill>
                  <a:srgbClr val="FF0000"/>
                </a:solidFill>
              </a:rPr>
              <a:t>. </a:t>
            </a:r>
          </a:p>
          <a:p>
            <a:pPr lvl="0"/>
            <a:r>
              <a:rPr lang="fr-CH" dirty="0" err="1"/>
              <a:t>Add</a:t>
            </a:r>
            <a:r>
              <a:rPr lang="fr-CH" dirty="0"/>
              <a:t> : “in </a:t>
            </a:r>
            <a:r>
              <a:rPr lang="fr-CH" dirty="0" err="1"/>
              <a:t>so</a:t>
            </a:r>
            <a:r>
              <a:rPr lang="fr-CH" dirty="0"/>
              <a:t> far as </a:t>
            </a:r>
            <a:r>
              <a:rPr lang="fr-CH" dirty="0" err="1"/>
              <a:t>circumstances</a:t>
            </a:r>
            <a:r>
              <a:rPr lang="fr-CH" dirty="0"/>
              <a:t> permit” or to the </a:t>
            </a:r>
            <a:r>
              <a:rPr lang="fr-CH" dirty="0" err="1"/>
              <a:t>extent</a:t>
            </a:r>
            <a:r>
              <a:rPr lang="fr-CH" dirty="0"/>
              <a:t> possible or “</a:t>
            </a:r>
            <a:r>
              <a:rPr lang="fr-CH" dirty="0" err="1"/>
              <a:t>according</a:t>
            </a:r>
            <a:r>
              <a:rPr lang="fr-CH" dirty="0"/>
              <a:t> to national </a:t>
            </a:r>
            <a:r>
              <a:rPr lang="fr-CH" dirty="0" err="1"/>
              <a:t>government</a:t>
            </a:r>
            <a:r>
              <a:rPr lang="fr-CH" dirty="0"/>
              <a:t> </a:t>
            </a:r>
            <a:r>
              <a:rPr lang="fr-CH" dirty="0" err="1"/>
              <a:t>regulations</a:t>
            </a:r>
            <a:r>
              <a:rPr lang="fr-CH" dirty="0"/>
              <a:t>” or “in line </a:t>
            </a:r>
            <a:r>
              <a:rPr lang="fr-CH" dirty="0" err="1"/>
              <a:t>with</a:t>
            </a:r>
            <a:r>
              <a:rPr lang="fr-CH" dirty="0"/>
              <a:t> the </a:t>
            </a:r>
            <a:r>
              <a:rPr lang="fr-CH" dirty="0" err="1"/>
              <a:t>government’s</a:t>
            </a:r>
            <a:r>
              <a:rPr lang="fr-CH" dirty="0"/>
              <a:t> (of the </a:t>
            </a:r>
            <a:r>
              <a:rPr lang="fr-CH" dirty="0" err="1"/>
              <a:t>affected</a:t>
            </a:r>
            <a:r>
              <a:rPr lang="fr-CH" dirty="0"/>
              <a:t> country) </a:t>
            </a:r>
            <a:r>
              <a:rPr lang="fr-CH" dirty="0" err="1"/>
              <a:t>approved</a:t>
            </a:r>
            <a:r>
              <a:rPr lang="fr-CH" dirty="0"/>
              <a:t> </a:t>
            </a:r>
            <a:r>
              <a:rPr lang="fr-CH" dirty="0" err="1"/>
              <a:t>list</a:t>
            </a:r>
            <a:r>
              <a:rPr lang="fr-CH" dirty="0"/>
              <a:t> of items and areas of interventions for </a:t>
            </a:r>
            <a:r>
              <a:rPr lang="fr-CH" dirty="0" err="1"/>
              <a:t>that</a:t>
            </a:r>
            <a:r>
              <a:rPr lang="fr-CH" dirty="0"/>
              <a:t> </a:t>
            </a:r>
            <a:r>
              <a:rPr lang="fr-CH" dirty="0" err="1"/>
              <a:t>particular</a:t>
            </a:r>
            <a:r>
              <a:rPr lang="fr-CH" dirty="0"/>
              <a:t> </a:t>
            </a:r>
            <a:r>
              <a:rPr lang="fr-CH" dirty="0" err="1"/>
              <a:t>disaster</a:t>
            </a:r>
            <a:r>
              <a:rPr lang="fr-CH" dirty="0"/>
              <a:t>” … in </a:t>
            </a:r>
            <a:r>
              <a:rPr lang="fr-CH" dirty="0" err="1"/>
              <a:t>order</a:t>
            </a:r>
            <a:r>
              <a:rPr lang="fr-CH" dirty="0"/>
              <a:t> to </a:t>
            </a:r>
            <a:r>
              <a:rPr lang="fr-CH" dirty="0" err="1"/>
              <a:t>avoid</a:t>
            </a:r>
            <a:r>
              <a:rPr lang="fr-CH" dirty="0"/>
              <a:t> </a:t>
            </a:r>
            <a:r>
              <a:rPr lang="fr-CH" dirty="0" err="1"/>
              <a:t>any</a:t>
            </a:r>
            <a:r>
              <a:rPr lang="fr-CH" dirty="0"/>
              <a:t> </a:t>
            </a:r>
            <a:r>
              <a:rPr lang="fr-CH" dirty="0" err="1"/>
              <a:t>delay</a:t>
            </a:r>
            <a:r>
              <a:rPr lang="fr-CH" dirty="0"/>
              <a:t> </a:t>
            </a:r>
            <a:r>
              <a:rPr lang="fr-CH" dirty="0" err="1"/>
              <a:t>that</a:t>
            </a:r>
            <a:r>
              <a:rPr lang="fr-CH" dirty="0"/>
              <a:t> </a:t>
            </a:r>
            <a:r>
              <a:rPr lang="fr-CH" dirty="0" err="1"/>
              <a:t>may</a:t>
            </a:r>
            <a:r>
              <a:rPr lang="fr-CH" dirty="0"/>
              <a:t> cause </a:t>
            </a:r>
            <a:r>
              <a:rPr lang="fr-CH" dirty="0" err="1"/>
              <a:t>preventable</a:t>
            </a:r>
            <a:r>
              <a:rPr lang="fr-CH" dirty="0"/>
              <a:t> </a:t>
            </a:r>
            <a:r>
              <a:rPr lang="fr-CH" dirty="0" err="1"/>
              <a:t>deaths</a:t>
            </a:r>
            <a:r>
              <a:rPr lang="fr-CH" dirty="0"/>
              <a:t> and </a:t>
            </a:r>
            <a:r>
              <a:rPr lang="fr-CH" dirty="0" err="1"/>
              <a:t>suffering</a:t>
            </a:r>
            <a:r>
              <a:rPr lang="fr-CH" dirty="0"/>
              <a:t>.</a:t>
            </a:r>
          </a:p>
          <a:p>
            <a:pPr lvl="0"/>
            <a:r>
              <a:rPr lang="fr-CH" dirty="0" err="1"/>
              <a:t>Specify</a:t>
            </a:r>
            <a:r>
              <a:rPr lang="fr-CH" dirty="0"/>
              <a:t> the </a:t>
            </a:r>
            <a:r>
              <a:rPr lang="fr-CH" dirty="0" err="1"/>
              <a:t>access</a:t>
            </a:r>
            <a:r>
              <a:rPr lang="fr-CH" dirty="0"/>
              <a:t> of </a:t>
            </a:r>
            <a:r>
              <a:rPr lang="fr-CH" dirty="0" err="1"/>
              <a:t>agreed</a:t>
            </a:r>
            <a:r>
              <a:rPr lang="fr-CH" dirty="0"/>
              <a:t> </a:t>
            </a:r>
            <a:r>
              <a:rPr lang="fr-CH" dirty="0" err="1"/>
              <a:t>upon</a:t>
            </a:r>
            <a:r>
              <a:rPr lang="fr-CH" dirty="0"/>
              <a:t> RCR </a:t>
            </a:r>
            <a:r>
              <a:rPr lang="fr-CH" dirty="0" err="1"/>
              <a:t>goods</a:t>
            </a:r>
            <a:r>
              <a:rPr lang="fr-CH" dirty="0"/>
              <a:t> and personnel.</a:t>
            </a:r>
          </a:p>
          <a:p>
            <a:r>
              <a:rPr lang="en-GB" dirty="0">
                <a:solidFill>
                  <a:srgbClr val="FF0000"/>
                </a:solidFill>
              </a:rPr>
              <a:t>Consider also “humanitarian space“ in addition to access.</a:t>
            </a:r>
            <a:endParaRPr lang="fr-CH" dirty="0">
              <a:solidFill>
                <a:srgbClr val="FF0000"/>
              </a:solidFill>
            </a:endParaRPr>
          </a:p>
        </p:txBody>
      </p:sp>
    </p:spTree>
    <p:extLst>
      <p:ext uri="{BB962C8B-B14F-4D97-AF65-F5344CB8AC3E}">
        <p14:creationId xmlns:p14="http://schemas.microsoft.com/office/powerpoint/2010/main" xmlns="" val="2020616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5: 	</a:t>
            </a:r>
            <a:r>
              <a:rPr lang="en-GB" cap="all" dirty="0"/>
              <a:t>Unilateral and uncoordinated assistance </a:t>
            </a:r>
            <a:r>
              <a:rPr lang="fr-CH" dirty="0"/>
              <a:t/>
            </a:r>
            <a:br>
              <a:rPr lang="fr-CH" dirty="0"/>
            </a:br>
            <a:endParaRPr lang="fr-CH" dirty="0"/>
          </a:p>
        </p:txBody>
      </p:sp>
      <p:sp>
        <p:nvSpPr>
          <p:cNvPr id="3" name="Content Placeholder 2"/>
          <p:cNvSpPr>
            <a:spLocks noGrp="1"/>
          </p:cNvSpPr>
          <p:nvPr>
            <p:ph idx="1"/>
          </p:nvPr>
        </p:nvSpPr>
        <p:spPr/>
        <p:txBody>
          <a:bodyPr/>
          <a:lstStyle/>
          <a:p>
            <a:pPr lvl="0"/>
            <a:r>
              <a:rPr lang="fr-CH" sz="1800" dirty="0" err="1"/>
              <a:t>Clarify</a:t>
            </a:r>
            <a:r>
              <a:rPr lang="fr-CH" sz="1800" dirty="0"/>
              <a:t> by </a:t>
            </a:r>
            <a:r>
              <a:rPr lang="fr-CH" sz="1800" dirty="0" err="1"/>
              <a:t>including</a:t>
            </a:r>
            <a:r>
              <a:rPr lang="fr-CH" sz="1800" dirty="0"/>
              <a:t> the expression of </a:t>
            </a:r>
            <a:r>
              <a:rPr lang="fr-CH" sz="1800" dirty="0" err="1"/>
              <a:t>bilaterally</a:t>
            </a:r>
            <a:r>
              <a:rPr lang="fr-CH" sz="1800" dirty="0"/>
              <a:t> or </a:t>
            </a:r>
            <a:r>
              <a:rPr lang="fr-CH" sz="1800" dirty="0" err="1"/>
              <a:t>multilaterally</a:t>
            </a:r>
            <a:r>
              <a:rPr lang="fr-CH" sz="1800" dirty="0"/>
              <a:t> </a:t>
            </a:r>
            <a:r>
              <a:rPr lang="fr-CH" sz="1800" dirty="0" err="1"/>
              <a:t>at</a:t>
            </a:r>
            <a:r>
              <a:rPr lang="fr-CH" sz="1800" dirty="0"/>
              <a:t> the end of the first sentence.</a:t>
            </a:r>
          </a:p>
          <a:p>
            <a:pPr lvl="0"/>
            <a:r>
              <a:rPr lang="en-GB" sz="1800" dirty="0">
                <a:solidFill>
                  <a:srgbClr val="FF0000"/>
                </a:solidFill>
              </a:rPr>
              <a:t>Address the situation of a NS going to another country to help its own citizens (consular support).</a:t>
            </a:r>
            <a:endParaRPr lang="fr-CH" sz="1800" dirty="0">
              <a:solidFill>
                <a:srgbClr val="FF0000"/>
              </a:solidFill>
            </a:endParaRPr>
          </a:p>
          <a:p>
            <a:pPr lvl="0"/>
            <a:r>
              <a:rPr lang="en-GB" sz="1800" dirty="0">
                <a:solidFill>
                  <a:srgbClr val="FF0000"/>
                </a:solidFill>
              </a:rPr>
              <a:t>PNS may enter into the country with their emblems, and start working with other partners according to various agreements that the hosting NS may not be aware of.</a:t>
            </a:r>
            <a:endParaRPr lang="fr-CH" sz="1800" dirty="0">
              <a:solidFill>
                <a:srgbClr val="FF0000"/>
              </a:solidFill>
            </a:endParaRPr>
          </a:p>
          <a:p>
            <a:pPr lvl="0"/>
            <a:r>
              <a:rPr lang="en-GB" sz="1800" dirty="0">
                <a:solidFill>
                  <a:srgbClr val="FF0000"/>
                </a:solidFill>
              </a:rPr>
              <a:t>All such assistance must respond to needs as identified by requesting NS</a:t>
            </a:r>
            <a:r>
              <a:rPr lang="en-GB" sz="1800" i="1" dirty="0">
                <a:solidFill>
                  <a:srgbClr val="FF0000"/>
                </a:solidFill>
              </a:rPr>
              <a:t> </a:t>
            </a:r>
            <a:r>
              <a:rPr lang="en-GB" sz="1800" dirty="0">
                <a:solidFill>
                  <a:srgbClr val="FF0000"/>
                </a:solidFill>
              </a:rPr>
              <a:t>or as set out in the respective emergency appeals. </a:t>
            </a:r>
            <a:endParaRPr lang="fr-CH" sz="1800" dirty="0">
              <a:solidFill>
                <a:srgbClr val="FF0000"/>
              </a:solidFill>
            </a:endParaRPr>
          </a:p>
          <a:p>
            <a:pPr lvl="0"/>
            <a:r>
              <a:rPr lang="en-GB" sz="1800" dirty="0"/>
              <a:t>If the assistance is provided as the result of an International Federation appeal, the applicable Movement coordination frameworks shall be followed. </a:t>
            </a:r>
            <a:endParaRPr lang="fr-CH" sz="1800" dirty="0"/>
          </a:p>
          <a:p>
            <a:r>
              <a:rPr lang="en-GB" sz="1800" dirty="0">
                <a:solidFill>
                  <a:srgbClr val="FF0000"/>
                </a:solidFill>
              </a:rPr>
              <a:t>The coordination needed to be improved without damaging the role of the hosting NS, bypassing it or overlooking its role as the main reference point.</a:t>
            </a:r>
            <a:endParaRPr lang="fr-CH" sz="1800" dirty="0">
              <a:solidFill>
                <a:srgbClr val="FF0000"/>
              </a:solidFill>
            </a:endParaRPr>
          </a:p>
        </p:txBody>
      </p:sp>
    </p:spTree>
    <p:extLst>
      <p:ext uri="{BB962C8B-B14F-4D97-AF65-F5344CB8AC3E}">
        <p14:creationId xmlns:p14="http://schemas.microsoft.com/office/powerpoint/2010/main" xmlns="" val="924238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6: 	PRIORITY TO MOVEMENT CHANNELS</a:t>
            </a:r>
            <a:r>
              <a:rPr lang="fr-CH" dirty="0"/>
              <a:t/>
            </a:r>
            <a:br>
              <a:rPr lang="fr-CH" dirty="0"/>
            </a:br>
            <a:endParaRPr lang="fr-CH" dirty="0"/>
          </a:p>
        </p:txBody>
      </p:sp>
      <p:sp>
        <p:nvSpPr>
          <p:cNvPr id="3" name="Content Placeholder 2"/>
          <p:cNvSpPr>
            <a:spLocks noGrp="1"/>
          </p:cNvSpPr>
          <p:nvPr>
            <p:ph idx="1"/>
          </p:nvPr>
        </p:nvSpPr>
        <p:spPr/>
        <p:txBody>
          <a:bodyPr/>
          <a:lstStyle/>
          <a:p>
            <a:pPr lvl="0"/>
            <a:r>
              <a:rPr lang="fr-CH" dirty="0" err="1">
                <a:solidFill>
                  <a:srgbClr val="FF0000"/>
                </a:solidFill>
              </a:rPr>
              <a:t>When</a:t>
            </a:r>
            <a:r>
              <a:rPr lang="fr-CH" dirty="0">
                <a:solidFill>
                  <a:srgbClr val="FF0000"/>
                </a:solidFill>
              </a:rPr>
              <a:t> </a:t>
            </a:r>
            <a:r>
              <a:rPr lang="fr-CH" dirty="0" err="1">
                <a:solidFill>
                  <a:srgbClr val="FF0000"/>
                </a:solidFill>
              </a:rPr>
              <a:t>working</a:t>
            </a:r>
            <a:r>
              <a:rPr lang="fr-CH" dirty="0">
                <a:solidFill>
                  <a:srgbClr val="FF0000"/>
                </a:solidFill>
              </a:rPr>
              <a:t> </a:t>
            </a:r>
            <a:r>
              <a:rPr lang="fr-CH" dirty="0" err="1">
                <a:solidFill>
                  <a:srgbClr val="FF0000"/>
                </a:solidFill>
              </a:rPr>
              <a:t>through</a:t>
            </a:r>
            <a:r>
              <a:rPr lang="fr-CH" dirty="0">
                <a:solidFill>
                  <a:srgbClr val="FF0000"/>
                </a:solidFill>
              </a:rPr>
              <a:t> </a:t>
            </a:r>
            <a:r>
              <a:rPr lang="fr-CH" dirty="0" err="1">
                <a:solidFill>
                  <a:srgbClr val="FF0000"/>
                </a:solidFill>
              </a:rPr>
              <a:t>other</a:t>
            </a:r>
            <a:r>
              <a:rPr lang="fr-CH" dirty="0">
                <a:solidFill>
                  <a:srgbClr val="FF0000"/>
                </a:solidFill>
              </a:rPr>
              <a:t> </a:t>
            </a:r>
            <a:r>
              <a:rPr lang="fr-CH" dirty="0" err="1">
                <a:solidFill>
                  <a:srgbClr val="FF0000"/>
                </a:solidFill>
              </a:rPr>
              <a:t>channels</a:t>
            </a:r>
            <a:r>
              <a:rPr lang="fr-CH" dirty="0">
                <a:solidFill>
                  <a:srgbClr val="FF0000"/>
                </a:solidFill>
              </a:rPr>
              <a:t> </a:t>
            </a:r>
            <a:r>
              <a:rPr lang="fr-CH" dirty="0" err="1">
                <a:solidFill>
                  <a:srgbClr val="FF0000"/>
                </a:solidFill>
              </a:rPr>
              <a:t>it</a:t>
            </a:r>
            <a:r>
              <a:rPr lang="fr-CH" dirty="0">
                <a:solidFill>
                  <a:srgbClr val="FF0000"/>
                </a:solidFill>
              </a:rPr>
              <a:t> </a:t>
            </a:r>
            <a:r>
              <a:rPr lang="fr-CH" dirty="0" err="1">
                <a:solidFill>
                  <a:srgbClr val="FF0000"/>
                </a:solidFill>
              </a:rPr>
              <a:t>is</a:t>
            </a:r>
            <a:r>
              <a:rPr lang="fr-CH" dirty="0">
                <a:solidFill>
                  <a:srgbClr val="FF0000"/>
                </a:solidFill>
              </a:rPr>
              <a:t> </a:t>
            </a:r>
            <a:r>
              <a:rPr lang="fr-CH" dirty="0" err="1">
                <a:solidFill>
                  <a:srgbClr val="FF0000"/>
                </a:solidFill>
              </a:rPr>
              <a:t>necessary</a:t>
            </a:r>
            <a:r>
              <a:rPr lang="fr-CH" dirty="0">
                <a:solidFill>
                  <a:srgbClr val="FF0000"/>
                </a:solidFill>
              </a:rPr>
              <a:t> to </a:t>
            </a:r>
            <a:r>
              <a:rPr lang="fr-CH" dirty="0" err="1">
                <a:solidFill>
                  <a:srgbClr val="FF0000"/>
                </a:solidFill>
              </a:rPr>
              <a:t>agree</a:t>
            </a:r>
            <a:r>
              <a:rPr lang="fr-CH" dirty="0">
                <a:solidFill>
                  <a:srgbClr val="FF0000"/>
                </a:solidFill>
              </a:rPr>
              <a:t> </a:t>
            </a:r>
            <a:r>
              <a:rPr lang="fr-CH" dirty="0" err="1">
                <a:solidFill>
                  <a:srgbClr val="FF0000"/>
                </a:solidFill>
              </a:rPr>
              <a:t>with</a:t>
            </a:r>
            <a:r>
              <a:rPr lang="fr-CH" dirty="0">
                <a:solidFill>
                  <a:srgbClr val="FF0000"/>
                </a:solidFill>
              </a:rPr>
              <a:t> the </a:t>
            </a:r>
            <a:r>
              <a:rPr lang="fr-CH" dirty="0" err="1">
                <a:solidFill>
                  <a:srgbClr val="FF0000"/>
                </a:solidFill>
              </a:rPr>
              <a:t>receiving</a:t>
            </a:r>
            <a:r>
              <a:rPr lang="fr-CH" dirty="0">
                <a:solidFill>
                  <a:srgbClr val="FF0000"/>
                </a:solidFill>
              </a:rPr>
              <a:t> NS, but </a:t>
            </a:r>
            <a:r>
              <a:rPr lang="fr-CH" dirty="0" err="1">
                <a:solidFill>
                  <a:srgbClr val="FF0000"/>
                </a:solidFill>
              </a:rPr>
              <a:t>Federation</a:t>
            </a:r>
            <a:r>
              <a:rPr lang="fr-CH" dirty="0">
                <a:solidFill>
                  <a:srgbClr val="FF0000"/>
                </a:solidFill>
              </a:rPr>
              <a:t> </a:t>
            </a:r>
            <a:r>
              <a:rPr lang="fr-CH" dirty="0" err="1">
                <a:solidFill>
                  <a:srgbClr val="FF0000"/>
                </a:solidFill>
              </a:rPr>
              <a:t>can</a:t>
            </a:r>
            <a:r>
              <a:rPr lang="fr-CH" dirty="0">
                <a:solidFill>
                  <a:srgbClr val="FF0000"/>
                </a:solidFill>
              </a:rPr>
              <a:t> </a:t>
            </a:r>
            <a:r>
              <a:rPr lang="fr-CH" dirty="0" err="1">
                <a:solidFill>
                  <a:srgbClr val="FF0000"/>
                </a:solidFill>
              </a:rPr>
              <a:t>be</a:t>
            </a:r>
            <a:r>
              <a:rPr lang="fr-CH" dirty="0">
                <a:solidFill>
                  <a:srgbClr val="FF0000"/>
                </a:solidFill>
              </a:rPr>
              <a:t> </a:t>
            </a:r>
            <a:r>
              <a:rPr lang="fr-CH" dirty="0" err="1">
                <a:solidFill>
                  <a:srgbClr val="FF0000"/>
                </a:solidFill>
              </a:rPr>
              <a:t>informed</a:t>
            </a:r>
            <a:r>
              <a:rPr lang="fr-CH" dirty="0">
                <a:solidFill>
                  <a:srgbClr val="FF0000"/>
                </a:solidFill>
              </a:rPr>
              <a:t> </a:t>
            </a:r>
            <a:r>
              <a:rPr lang="fr-CH" dirty="0" err="1">
                <a:solidFill>
                  <a:srgbClr val="FF0000"/>
                </a:solidFill>
              </a:rPr>
              <a:t>only</a:t>
            </a:r>
            <a:r>
              <a:rPr lang="fr-CH" dirty="0">
                <a:solidFill>
                  <a:srgbClr val="FF0000"/>
                </a:solidFill>
              </a:rPr>
              <a:t> for coordination </a:t>
            </a:r>
            <a:r>
              <a:rPr lang="fr-CH" dirty="0" err="1">
                <a:solidFill>
                  <a:srgbClr val="FF0000"/>
                </a:solidFill>
              </a:rPr>
              <a:t>purposes</a:t>
            </a:r>
            <a:r>
              <a:rPr lang="fr-CH" dirty="0">
                <a:solidFill>
                  <a:srgbClr val="FF0000"/>
                </a:solidFill>
              </a:rPr>
              <a:t>. </a:t>
            </a:r>
          </a:p>
          <a:p>
            <a:pPr lvl="0"/>
            <a:r>
              <a:rPr lang="fr-CH" dirty="0" err="1"/>
              <a:t>Clarify</a:t>
            </a:r>
            <a:r>
              <a:rPr lang="fr-CH" dirty="0"/>
              <a:t> </a:t>
            </a:r>
            <a:r>
              <a:rPr lang="fr-CH" dirty="0" err="1"/>
              <a:t>what</a:t>
            </a:r>
            <a:r>
              <a:rPr lang="fr-CH" dirty="0"/>
              <a:t> </a:t>
            </a:r>
            <a:r>
              <a:rPr lang="fr-CH" dirty="0" err="1"/>
              <a:t>does</a:t>
            </a:r>
            <a:r>
              <a:rPr lang="fr-CH" dirty="0"/>
              <a:t> </a:t>
            </a:r>
            <a:r>
              <a:rPr lang="fr-CH" dirty="0" err="1"/>
              <a:t>it</a:t>
            </a:r>
            <a:r>
              <a:rPr lang="fr-CH" dirty="0"/>
              <a:t> </a:t>
            </a:r>
            <a:r>
              <a:rPr lang="fr-CH" dirty="0" err="1"/>
              <a:t>mean</a:t>
            </a:r>
            <a:r>
              <a:rPr lang="fr-CH" dirty="0"/>
              <a:t> to </a:t>
            </a:r>
            <a:r>
              <a:rPr lang="fr-CH" dirty="0" err="1"/>
              <a:t>give</a:t>
            </a:r>
            <a:r>
              <a:rPr lang="fr-CH" dirty="0"/>
              <a:t> </a:t>
            </a:r>
            <a:r>
              <a:rPr lang="fr-CH" dirty="0" err="1"/>
              <a:t>priority</a:t>
            </a:r>
            <a:r>
              <a:rPr lang="fr-CH" dirty="0"/>
              <a:t>.</a:t>
            </a:r>
          </a:p>
          <a:p>
            <a:pPr lvl="0"/>
            <a:r>
              <a:rPr lang="fr-CH" dirty="0"/>
              <a:t>There </a:t>
            </a:r>
            <a:r>
              <a:rPr lang="fr-CH" dirty="0" err="1"/>
              <a:t>is</a:t>
            </a:r>
            <a:r>
              <a:rPr lang="fr-CH" dirty="0"/>
              <a:t> a </a:t>
            </a:r>
            <a:r>
              <a:rPr lang="fr-CH" dirty="0" err="1"/>
              <a:t>need</a:t>
            </a:r>
            <a:r>
              <a:rPr lang="fr-CH" dirty="0"/>
              <a:t> to </a:t>
            </a:r>
            <a:r>
              <a:rPr lang="fr-CH" dirty="0" err="1"/>
              <a:t>work</a:t>
            </a:r>
            <a:r>
              <a:rPr lang="fr-CH" dirty="0"/>
              <a:t> </a:t>
            </a:r>
            <a:r>
              <a:rPr lang="fr-CH" dirty="0" err="1"/>
              <a:t>with</a:t>
            </a:r>
            <a:r>
              <a:rPr lang="fr-CH" dirty="0"/>
              <a:t> the NS, and not </a:t>
            </a:r>
            <a:r>
              <a:rPr lang="fr-CH" dirty="0" err="1"/>
              <a:t>with</a:t>
            </a:r>
            <a:r>
              <a:rPr lang="fr-CH" dirty="0"/>
              <a:t> </a:t>
            </a:r>
            <a:r>
              <a:rPr lang="fr-CH" dirty="0" err="1"/>
              <a:t>another</a:t>
            </a:r>
            <a:r>
              <a:rPr lang="fr-CH" dirty="0"/>
              <a:t> NGO in </a:t>
            </a:r>
            <a:r>
              <a:rPr lang="fr-CH" dirty="0" err="1"/>
              <a:t>that</a:t>
            </a:r>
            <a:r>
              <a:rPr lang="fr-CH" dirty="0"/>
              <a:t> country to </a:t>
            </a:r>
            <a:r>
              <a:rPr lang="fr-CH" dirty="0" err="1"/>
              <a:t>empower</a:t>
            </a:r>
            <a:r>
              <a:rPr lang="fr-CH" dirty="0"/>
              <a:t> the </a:t>
            </a:r>
            <a:r>
              <a:rPr lang="fr-CH" dirty="0" err="1"/>
              <a:t>Movement</a:t>
            </a:r>
            <a:r>
              <a:rPr lang="fr-CH" dirty="0"/>
              <a:t> and </a:t>
            </a:r>
            <a:r>
              <a:rPr lang="fr-CH" dirty="0" err="1"/>
              <a:t>complement</a:t>
            </a:r>
            <a:r>
              <a:rPr lang="fr-CH" dirty="0"/>
              <a:t> </a:t>
            </a:r>
            <a:r>
              <a:rPr lang="fr-CH" dirty="0" err="1"/>
              <a:t>each</a:t>
            </a:r>
            <a:r>
              <a:rPr lang="fr-CH" dirty="0"/>
              <a:t> </a:t>
            </a:r>
            <a:r>
              <a:rPr lang="fr-CH" dirty="0" err="1"/>
              <a:t>other</a:t>
            </a:r>
            <a:r>
              <a:rPr lang="fr-CH" dirty="0"/>
              <a:t> in the </a:t>
            </a:r>
            <a:r>
              <a:rPr lang="fr-CH" dirty="0" err="1"/>
              <a:t>Movement</a:t>
            </a:r>
            <a:r>
              <a:rPr lang="fr-CH" dirty="0"/>
              <a:t>. Most </a:t>
            </a:r>
            <a:r>
              <a:rPr lang="fr-CH" dirty="0" err="1"/>
              <a:t>binding</a:t>
            </a:r>
            <a:r>
              <a:rPr lang="fr-CH" dirty="0"/>
              <a:t> </a:t>
            </a:r>
            <a:r>
              <a:rPr lang="fr-CH" dirty="0" err="1"/>
              <a:t>wording</a:t>
            </a:r>
            <a:r>
              <a:rPr lang="fr-CH" dirty="0"/>
              <a:t> </a:t>
            </a:r>
            <a:r>
              <a:rPr lang="fr-CH" dirty="0" err="1"/>
              <a:t>should</a:t>
            </a:r>
            <a:r>
              <a:rPr lang="fr-CH" dirty="0"/>
              <a:t> </a:t>
            </a:r>
            <a:r>
              <a:rPr lang="fr-CH" dirty="0" err="1"/>
              <a:t>be</a:t>
            </a:r>
            <a:r>
              <a:rPr lang="fr-CH" dirty="0"/>
              <a:t> </a:t>
            </a:r>
            <a:r>
              <a:rPr lang="fr-CH" dirty="0" err="1"/>
              <a:t>used</a:t>
            </a:r>
            <a:r>
              <a:rPr lang="fr-CH" dirty="0"/>
              <a:t> for the clause.</a:t>
            </a:r>
          </a:p>
          <a:p>
            <a:r>
              <a:rPr lang="en-GB" dirty="0"/>
              <a:t>Delete last sentence. The idea is to improve coordination, not to prevent NS of seeking non-Movement channels. Many PNS have partnerships for which they don’t ask NS or IFRC permission. It is enough to inform Federation.</a:t>
            </a:r>
            <a:endParaRPr lang="fr-CH" dirty="0"/>
          </a:p>
        </p:txBody>
      </p:sp>
    </p:spTree>
    <p:extLst>
      <p:ext uri="{BB962C8B-B14F-4D97-AF65-F5344CB8AC3E}">
        <p14:creationId xmlns:p14="http://schemas.microsoft.com/office/powerpoint/2010/main" xmlns="" val="2003430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 OF GLOBAL EMERGENCY RESPONSE MECHANISMS AND TOOLS IN MAJOR DISASTERS </a:t>
            </a:r>
            <a:endParaRPr lang="fr-CH" dirty="0"/>
          </a:p>
        </p:txBody>
      </p:sp>
      <p:sp>
        <p:nvSpPr>
          <p:cNvPr id="3" name="Content Placeholder 2"/>
          <p:cNvSpPr>
            <a:spLocks noGrp="1"/>
          </p:cNvSpPr>
          <p:nvPr>
            <p:ph idx="1"/>
          </p:nvPr>
        </p:nvSpPr>
        <p:spPr>
          <a:xfrm>
            <a:off x="457200" y="1600200"/>
            <a:ext cx="8229600" cy="4349080"/>
          </a:xfrm>
        </p:spPr>
        <p:txBody>
          <a:bodyPr/>
          <a:lstStyle/>
          <a:p>
            <a:pPr lvl="0"/>
            <a:r>
              <a:rPr lang="fr-CH" dirty="0" err="1">
                <a:solidFill>
                  <a:srgbClr val="FF0000"/>
                </a:solidFill>
              </a:rPr>
              <a:t>Views</a:t>
            </a:r>
            <a:r>
              <a:rPr lang="fr-CH" dirty="0">
                <a:solidFill>
                  <a:srgbClr val="FF0000"/>
                </a:solidFill>
              </a:rPr>
              <a:t> </a:t>
            </a:r>
            <a:r>
              <a:rPr lang="fr-CH" dirty="0" err="1">
                <a:solidFill>
                  <a:srgbClr val="FF0000"/>
                </a:solidFill>
              </a:rPr>
              <a:t>expressed</a:t>
            </a:r>
            <a:r>
              <a:rPr lang="fr-CH" dirty="0">
                <a:solidFill>
                  <a:srgbClr val="FF0000"/>
                </a:solidFill>
              </a:rPr>
              <a:t> </a:t>
            </a:r>
            <a:r>
              <a:rPr lang="fr-CH" dirty="0" err="1">
                <a:solidFill>
                  <a:srgbClr val="FF0000"/>
                </a:solidFill>
              </a:rPr>
              <a:t>both</a:t>
            </a:r>
            <a:r>
              <a:rPr lang="fr-CH" dirty="0">
                <a:solidFill>
                  <a:srgbClr val="FF0000"/>
                </a:solidFill>
              </a:rPr>
              <a:t> in support of and </a:t>
            </a:r>
            <a:r>
              <a:rPr lang="fr-CH" dirty="0" err="1">
                <a:solidFill>
                  <a:srgbClr val="FF0000"/>
                </a:solidFill>
              </a:rPr>
              <a:t>against</a:t>
            </a:r>
            <a:r>
              <a:rPr lang="fr-CH" dirty="0">
                <a:solidFill>
                  <a:srgbClr val="FF0000"/>
                </a:solidFill>
              </a:rPr>
              <a:t> the clause.</a:t>
            </a:r>
          </a:p>
          <a:p>
            <a:pPr lvl="0"/>
            <a:r>
              <a:rPr lang="fr-CH" dirty="0"/>
              <a:t>Important to stress </a:t>
            </a:r>
            <a:r>
              <a:rPr lang="fr-CH" dirty="0" err="1"/>
              <a:t>that</a:t>
            </a:r>
            <a:r>
              <a:rPr lang="fr-CH" dirty="0"/>
              <a:t> no </a:t>
            </a:r>
            <a:r>
              <a:rPr lang="fr-CH" dirty="0" err="1"/>
              <a:t>other</a:t>
            </a:r>
            <a:r>
              <a:rPr lang="fr-CH" dirty="0"/>
              <a:t> </a:t>
            </a:r>
            <a:r>
              <a:rPr lang="fr-CH" dirty="0" err="1"/>
              <a:t>mechanisms</a:t>
            </a:r>
            <a:r>
              <a:rPr lang="fr-CH" dirty="0"/>
              <a:t> and </a:t>
            </a:r>
            <a:r>
              <a:rPr lang="fr-CH" dirty="0" err="1"/>
              <a:t>tools</a:t>
            </a:r>
            <a:r>
              <a:rPr lang="fr-CH" dirty="0"/>
              <a:t> </a:t>
            </a:r>
            <a:r>
              <a:rPr lang="fr-CH" dirty="0" err="1"/>
              <a:t>can</a:t>
            </a:r>
            <a:r>
              <a:rPr lang="fr-CH" dirty="0"/>
              <a:t> </a:t>
            </a:r>
            <a:r>
              <a:rPr lang="fr-CH" dirty="0" err="1"/>
              <a:t>be</a:t>
            </a:r>
            <a:r>
              <a:rPr lang="fr-CH" dirty="0"/>
              <a:t> </a:t>
            </a:r>
            <a:r>
              <a:rPr lang="fr-CH" dirty="0" err="1"/>
              <a:t>used</a:t>
            </a:r>
            <a:r>
              <a:rPr lang="fr-CH" dirty="0"/>
              <a:t>. </a:t>
            </a:r>
            <a:r>
              <a:rPr lang="fr-CH" dirty="0" err="1"/>
              <a:t>Current</a:t>
            </a:r>
            <a:r>
              <a:rPr lang="fr-CH" dirty="0"/>
              <a:t> </a:t>
            </a:r>
            <a:r>
              <a:rPr lang="fr-CH" dirty="0" err="1"/>
              <a:t>text</a:t>
            </a:r>
            <a:r>
              <a:rPr lang="fr-CH" dirty="0"/>
              <a:t> </a:t>
            </a:r>
            <a:r>
              <a:rPr lang="fr-CH" dirty="0" err="1"/>
              <a:t>is</a:t>
            </a:r>
            <a:r>
              <a:rPr lang="fr-CH" dirty="0"/>
              <a:t> not </a:t>
            </a:r>
            <a:r>
              <a:rPr lang="fr-CH" dirty="0" err="1"/>
              <a:t>strong</a:t>
            </a:r>
            <a:r>
              <a:rPr lang="fr-CH" dirty="0"/>
              <a:t> </a:t>
            </a:r>
            <a:r>
              <a:rPr lang="fr-CH" dirty="0" err="1"/>
              <a:t>enough</a:t>
            </a:r>
            <a:r>
              <a:rPr lang="fr-CH" dirty="0"/>
              <a:t>.</a:t>
            </a:r>
          </a:p>
          <a:p>
            <a:pPr lvl="0"/>
            <a:r>
              <a:rPr lang="fr-CH" dirty="0"/>
              <a:t>Not all National </a:t>
            </a:r>
            <a:r>
              <a:rPr lang="fr-CH" dirty="0" err="1"/>
              <a:t>Societies</a:t>
            </a:r>
            <a:r>
              <a:rPr lang="fr-CH" dirty="0"/>
              <a:t> are part of the </a:t>
            </a:r>
            <a:r>
              <a:rPr lang="fr-CH" dirty="0" err="1"/>
              <a:t>Federation’s</a:t>
            </a:r>
            <a:r>
              <a:rPr lang="fr-CH" dirty="0"/>
              <a:t> global </a:t>
            </a:r>
            <a:r>
              <a:rPr lang="fr-CH" dirty="0" err="1"/>
              <a:t>response</a:t>
            </a:r>
            <a:r>
              <a:rPr lang="fr-CH" dirty="0"/>
              <a:t> </a:t>
            </a:r>
            <a:r>
              <a:rPr lang="fr-CH" dirty="0" err="1"/>
              <a:t>tools</a:t>
            </a:r>
            <a:r>
              <a:rPr lang="fr-CH" dirty="0"/>
              <a:t>, but </a:t>
            </a:r>
            <a:r>
              <a:rPr lang="fr-CH" dirty="0" err="1"/>
              <a:t>they</a:t>
            </a:r>
            <a:r>
              <a:rPr lang="fr-CH" dirty="0"/>
              <a:t> </a:t>
            </a:r>
            <a:r>
              <a:rPr lang="fr-CH" dirty="0" err="1"/>
              <a:t>cannot</a:t>
            </a:r>
            <a:r>
              <a:rPr lang="fr-CH" dirty="0"/>
              <a:t> </a:t>
            </a:r>
            <a:r>
              <a:rPr lang="fr-CH" dirty="0" err="1"/>
              <a:t>be</a:t>
            </a:r>
            <a:r>
              <a:rPr lang="fr-CH" dirty="0"/>
              <a:t> </a:t>
            </a:r>
            <a:r>
              <a:rPr lang="fr-CH" dirty="0" err="1"/>
              <a:t>excluded</a:t>
            </a:r>
            <a:r>
              <a:rPr lang="fr-CH" dirty="0"/>
              <a:t> </a:t>
            </a:r>
            <a:r>
              <a:rPr lang="fr-CH" dirty="0" err="1"/>
              <a:t>from</a:t>
            </a:r>
            <a:r>
              <a:rPr lang="fr-CH" dirty="0"/>
              <a:t> the </a:t>
            </a:r>
            <a:r>
              <a:rPr lang="fr-CH" dirty="0" err="1"/>
              <a:t>Movement’s</a:t>
            </a:r>
            <a:r>
              <a:rPr lang="fr-CH" dirty="0"/>
              <a:t> international </a:t>
            </a:r>
            <a:r>
              <a:rPr lang="fr-CH" dirty="0" err="1"/>
              <a:t>disaster</a:t>
            </a:r>
            <a:r>
              <a:rPr lang="fr-CH" dirty="0"/>
              <a:t> </a:t>
            </a:r>
            <a:r>
              <a:rPr lang="fr-CH" dirty="0" err="1"/>
              <a:t>response</a:t>
            </a:r>
            <a:r>
              <a:rPr lang="fr-CH" dirty="0"/>
              <a:t> in </a:t>
            </a:r>
            <a:r>
              <a:rPr lang="fr-CH" dirty="0" err="1"/>
              <a:t>which</a:t>
            </a:r>
            <a:r>
              <a:rPr lang="fr-CH" dirty="0"/>
              <a:t> </a:t>
            </a:r>
            <a:r>
              <a:rPr lang="fr-CH" dirty="0" err="1"/>
              <a:t>they</a:t>
            </a:r>
            <a:r>
              <a:rPr lang="fr-CH" dirty="0"/>
              <a:t> </a:t>
            </a:r>
            <a:r>
              <a:rPr lang="fr-CH" dirty="0" err="1"/>
              <a:t>may</a:t>
            </a:r>
            <a:r>
              <a:rPr lang="fr-CH" dirty="0"/>
              <a:t> </a:t>
            </a:r>
            <a:r>
              <a:rPr lang="fr-CH" dirty="0" err="1"/>
              <a:t>be</a:t>
            </a:r>
            <a:r>
              <a:rPr lang="fr-CH" dirty="0"/>
              <a:t> </a:t>
            </a:r>
            <a:r>
              <a:rPr lang="fr-CH" dirty="0" err="1"/>
              <a:t>involved</a:t>
            </a:r>
            <a:r>
              <a:rPr lang="fr-CH" dirty="0"/>
              <a:t> </a:t>
            </a:r>
            <a:r>
              <a:rPr lang="fr-CH" dirty="0" err="1"/>
              <a:t>upon</a:t>
            </a:r>
            <a:r>
              <a:rPr lang="fr-CH" dirty="0"/>
              <a:t> the </a:t>
            </a:r>
            <a:r>
              <a:rPr lang="fr-CH" dirty="0" err="1"/>
              <a:t>request</a:t>
            </a:r>
            <a:r>
              <a:rPr lang="fr-CH" dirty="0"/>
              <a:t> and consent of the NS of the </a:t>
            </a:r>
            <a:r>
              <a:rPr lang="fr-CH" dirty="0" err="1"/>
              <a:t>affected</a:t>
            </a:r>
            <a:r>
              <a:rPr lang="fr-CH" dirty="0"/>
              <a:t> country. </a:t>
            </a:r>
          </a:p>
          <a:p>
            <a:pPr lvl="0"/>
            <a:r>
              <a:rPr lang="en-GB" dirty="0">
                <a:solidFill>
                  <a:srgbClr val="FF0000"/>
                </a:solidFill>
              </a:rPr>
              <a:t>Important to consider </a:t>
            </a:r>
            <a:r>
              <a:rPr lang="en-GB" dirty="0" err="1">
                <a:solidFill>
                  <a:srgbClr val="FF0000"/>
                </a:solidFill>
              </a:rPr>
              <a:t>megadisasters</a:t>
            </a:r>
            <a:r>
              <a:rPr lang="en-GB" dirty="0">
                <a:solidFill>
                  <a:srgbClr val="FF0000"/>
                </a:solidFill>
              </a:rPr>
              <a:t>, and how do we organise ourselves in those. </a:t>
            </a:r>
            <a:endParaRPr lang="fr-CH" dirty="0">
              <a:solidFill>
                <a:srgbClr val="FF0000"/>
              </a:solidFill>
            </a:endParaRPr>
          </a:p>
          <a:p>
            <a:r>
              <a:rPr lang="en-GB" dirty="0"/>
              <a:t>Use of global response mechanisms and surge capacity should also feature under NS receiving assistance. </a:t>
            </a:r>
            <a:endParaRPr lang="fr-CH" dirty="0"/>
          </a:p>
        </p:txBody>
      </p:sp>
    </p:spTree>
    <p:extLst>
      <p:ext uri="{BB962C8B-B14F-4D97-AF65-F5344CB8AC3E}">
        <p14:creationId xmlns:p14="http://schemas.microsoft.com/office/powerpoint/2010/main" xmlns="" val="3231936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8: 	FEDERATION ACTION WHEN NS IS BLOCKING ASSISTANCE  </a:t>
            </a:r>
            <a:r>
              <a:rPr lang="fr-CH" dirty="0"/>
              <a:t/>
            </a:r>
            <a:br>
              <a:rPr lang="fr-CH" dirty="0"/>
            </a:br>
            <a:endParaRPr lang="fr-CH" dirty="0"/>
          </a:p>
        </p:txBody>
      </p:sp>
      <p:sp>
        <p:nvSpPr>
          <p:cNvPr id="3" name="Content Placeholder 2"/>
          <p:cNvSpPr>
            <a:spLocks noGrp="1"/>
          </p:cNvSpPr>
          <p:nvPr>
            <p:ph idx="1"/>
          </p:nvPr>
        </p:nvSpPr>
        <p:spPr>
          <a:xfrm>
            <a:off x="457200" y="1600200"/>
            <a:ext cx="8229600" cy="4421088"/>
          </a:xfrm>
        </p:spPr>
        <p:txBody>
          <a:bodyPr/>
          <a:lstStyle/>
          <a:p>
            <a:pPr lvl="0"/>
            <a:r>
              <a:rPr lang="fr-CH" dirty="0" err="1">
                <a:solidFill>
                  <a:srgbClr val="FF0000"/>
                </a:solidFill>
              </a:rPr>
              <a:t>Concern</a:t>
            </a:r>
            <a:r>
              <a:rPr lang="fr-CH" dirty="0">
                <a:solidFill>
                  <a:srgbClr val="FF0000"/>
                </a:solidFill>
              </a:rPr>
              <a:t> over </a:t>
            </a:r>
            <a:r>
              <a:rPr lang="fr-CH" dirty="0" err="1">
                <a:solidFill>
                  <a:srgbClr val="FF0000"/>
                </a:solidFill>
              </a:rPr>
              <a:t>loss</a:t>
            </a:r>
            <a:r>
              <a:rPr lang="fr-CH" dirty="0">
                <a:solidFill>
                  <a:srgbClr val="FF0000"/>
                </a:solidFill>
              </a:rPr>
              <a:t> of NS </a:t>
            </a:r>
            <a:r>
              <a:rPr lang="fr-CH" dirty="0" err="1">
                <a:solidFill>
                  <a:srgbClr val="FF0000"/>
                </a:solidFill>
              </a:rPr>
              <a:t>sovereignty</a:t>
            </a:r>
            <a:r>
              <a:rPr lang="fr-CH" dirty="0">
                <a:solidFill>
                  <a:srgbClr val="FF0000"/>
                </a:solidFill>
              </a:rPr>
              <a:t>. </a:t>
            </a:r>
            <a:r>
              <a:rPr lang="fr-CH" dirty="0" err="1">
                <a:solidFill>
                  <a:srgbClr val="FF0000"/>
                </a:solidFill>
              </a:rPr>
              <a:t>Federation</a:t>
            </a:r>
            <a:r>
              <a:rPr lang="fr-CH" dirty="0">
                <a:solidFill>
                  <a:srgbClr val="FF0000"/>
                </a:solidFill>
              </a:rPr>
              <a:t> </a:t>
            </a:r>
            <a:r>
              <a:rPr lang="fr-CH" dirty="0" err="1">
                <a:solidFill>
                  <a:srgbClr val="FF0000"/>
                </a:solidFill>
              </a:rPr>
              <a:t>cannot</a:t>
            </a:r>
            <a:r>
              <a:rPr lang="fr-CH" dirty="0">
                <a:solidFill>
                  <a:srgbClr val="FF0000"/>
                </a:solidFill>
              </a:rPr>
              <a:t> </a:t>
            </a:r>
            <a:r>
              <a:rPr lang="fr-CH" dirty="0" err="1">
                <a:solidFill>
                  <a:srgbClr val="FF0000"/>
                </a:solidFill>
              </a:rPr>
              <a:t>undertake</a:t>
            </a:r>
            <a:r>
              <a:rPr lang="fr-CH" dirty="0">
                <a:solidFill>
                  <a:srgbClr val="FF0000"/>
                </a:solidFill>
              </a:rPr>
              <a:t> assistance on NS </a:t>
            </a:r>
            <a:r>
              <a:rPr lang="fr-CH" dirty="0" err="1">
                <a:solidFill>
                  <a:srgbClr val="FF0000"/>
                </a:solidFill>
              </a:rPr>
              <a:t>territory</a:t>
            </a:r>
            <a:r>
              <a:rPr lang="fr-CH" dirty="0">
                <a:solidFill>
                  <a:srgbClr val="FF0000"/>
                </a:solidFill>
              </a:rPr>
              <a:t> in the absence of the NS agreement. </a:t>
            </a:r>
          </a:p>
          <a:p>
            <a:pPr lvl="0"/>
            <a:r>
              <a:rPr lang="fr-CH" dirty="0" err="1"/>
              <a:t>Revise</a:t>
            </a:r>
            <a:r>
              <a:rPr lang="fr-CH" dirty="0"/>
              <a:t>: the </a:t>
            </a:r>
            <a:r>
              <a:rPr lang="fr-CH" dirty="0" err="1"/>
              <a:t>Federation</a:t>
            </a:r>
            <a:r>
              <a:rPr lang="fr-CH" dirty="0"/>
              <a:t> and the ICRC </a:t>
            </a:r>
            <a:r>
              <a:rPr lang="fr-CH" dirty="0" err="1"/>
              <a:t>should</a:t>
            </a:r>
            <a:r>
              <a:rPr lang="fr-CH" dirty="0"/>
              <a:t> </a:t>
            </a:r>
            <a:r>
              <a:rPr lang="fr-CH" dirty="0" err="1"/>
              <a:t>take</a:t>
            </a:r>
            <a:r>
              <a:rPr lang="fr-CH" dirty="0"/>
              <a:t> action in </a:t>
            </a:r>
            <a:r>
              <a:rPr lang="fr-CH" dirty="0" err="1"/>
              <a:t>cooperation</a:t>
            </a:r>
            <a:r>
              <a:rPr lang="fr-CH" dirty="0"/>
              <a:t> or coordination </a:t>
            </a:r>
            <a:r>
              <a:rPr lang="fr-CH" dirty="0" err="1"/>
              <a:t>with</a:t>
            </a:r>
            <a:r>
              <a:rPr lang="fr-CH" dirty="0"/>
              <a:t> the NS </a:t>
            </a:r>
            <a:r>
              <a:rPr lang="fr-CH" dirty="0" err="1"/>
              <a:t>so</a:t>
            </a:r>
            <a:r>
              <a:rPr lang="fr-CH" dirty="0"/>
              <a:t> as to support </a:t>
            </a:r>
            <a:r>
              <a:rPr lang="fr-CH" dirty="0" err="1"/>
              <a:t>its</a:t>
            </a:r>
            <a:r>
              <a:rPr lang="fr-CH" dirty="0"/>
              <a:t> </a:t>
            </a:r>
            <a:r>
              <a:rPr lang="fr-CH" dirty="0" err="1"/>
              <a:t>reputation</a:t>
            </a:r>
            <a:r>
              <a:rPr lang="fr-CH" dirty="0"/>
              <a:t>, </a:t>
            </a:r>
            <a:r>
              <a:rPr lang="fr-CH" dirty="0" err="1"/>
              <a:t>integrity</a:t>
            </a:r>
            <a:r>
              <a:rPr lang="fr-CH" dirty="0"/>
              <a:t> and </a:t>
            </a:r>
            <a:r>
              <a:rPr lang="fr-CH" dirty="0" err="1"/>
              <a:t>capacity</a:t>
            </a:r>
            <a:r>
              <a:rPr lang="fr-CH" dirty="0"/>
              <a:t> in </a:t>
            </a:r>
            <a:r>
              <a:rPr lang="fr-CH" dirty="0" err="1"/>
              <a:t>such</a:t>
            </a:r>
            <a:r>
              <a:rPr lang="fr-CH" dirty="0"/>
              <a:t> cases.  </a:t>
            </a:r>
            <a:r>
              <a:rPr lang="fr-CH" dirty="0" err="1"/>
              <a:t>Unilateral</a:t>
            </a:r>
            <a:r>
              <a:rPr lang="fr-CH" dirty="0"/>
              <a:t> actions to substitute the National Society </a:t>
            </a:r>
            <a:r>
              <a:rPr lang="fr-CH" dirty="0" err="1"/>
              <a:t>functions</a:t>
            </a:r>
            <a:r>
              <a:rPr lang="fr-CH" dirty="0"/>
              <a:t> </a:t>
            </a:r>
            <a:r>
              <a:rPr lang="fr-CH" dirty="0" err="1"/>
              <a:t>will</a:t>
            </a:r>
            <a:r>
              <a:rPr lang="fr-CH" dirty="0"/>
              <a:t> not serve the </a:t>
            </a:r>
            <a:r>
              <a:rPr lang="fr-CH" dirty="0" err="1"/>
              <a:t>Movement’s</a:t>
            </a:r>
            <a:r>
              <a:rPr lang="fr-CH" dirty="0"/>
              <a:t> </a:t>
            </a:r>
            <a:r>
              <a:rPr lang="fr-CH" dirty="0" err="1"/>
              <a:t>common</a:t>
            </a:r>
            <a:r>
              <a:rPr lang="fr-CH" dirty="0"/>
              <a:t> </a:t>
            </a:r>
            <a:r>
              <a:rPr lang="fr-CH" dirty="0" err="1"/>
              <a:t>identity</a:t>
            </a:r>
            <a:r>
              <a:rPr lang="fr-CH" dirty="0"/>
              <a:t>. </a:t>
            </a:r>
          </a:p>
          <a:p>
            <a:pPr lvl="0"/>
            <a:r>
              <a:rPr lang="fr-CH" dirty="0" err="1"/>
              <a:t>Request</a:t>
            </a:r>
            <a:r>
              <a:rPr lang="fr-CH" dirty="0"/>
              <a:t> to </a:t>
            </a:r>
            <a:r>
              <a:rPr lang="fr-CH" dirty="0" err="1"/>
              <a:t>reflect</a:t>
            </a:r>
            <a:r>
              <a:rPr lang="fr-CH" dirty="0"/>
              <a:t> mandates </a:t>
            </a:r>
            <a:r>
              <a:rPr lang="fr-CH" dirty="0" err="1"/>
              <a:t>correctly</a:t>
            </a:r>
            <a:r>
              <a:rPr lang="fr-CH" dirty="0"/>
              <a:t>, not to </a:t>
            </a:r>
            <a:r>
              <a:rPr lang="fr-CH" dirty="0" err="1"/>
              <a:t>expand</a:t>
            </a:r>
            <a:r>
              <a:rPr lang="fr-CH" dirty="0"/>
              <a:t>. </a:t>
            </a:r>
          </a:p>
          <a:p>
            <a:pPr lvl="0"/>
            <a:r>
              <a:rPr lang="fr-CH" dirty="0"/>
              <a:t>This clause </a:t>
            </a:r>
            <a:r>
              <a:rPr lang="fr-CH" dirty="0" err="1"/>
              <a:t>is</a:t>
            </a:r>
            <a:r>
              <a:rPr lang="fr-CH" dirty="0"/>
              <a:t> </a:t>
            </a:r>
            <a:r>
              <a:rPr lang="fr-CH" dirty="0" err="1"/>
              <a:t>linked</a:t>
            </a:r>
            <a:r>
              <a:rPr lang="fr-CH" dirty="0"/>
              <a:t> to the </a:t>
            </a:r>
            <a:r>
              <a:rPr lang="fr-CH" dirty="0" err="1"/>
              <a:t>principle</a:t>
            </a:r>
            <a:r>
              <a:rPr lang="fr-CH" dirty="0"/>
              <a:t> of a </a:t>
            </a:r>
            <a:r>
              <a:rPr lang="fr-CH" dirty="0" err="1"/>
              <a:t>duty</a:t>
            </a:r>
            <a:r>
              <a:rPr lang="fr-CH" dirty="0"/>
              <a:t> to </a:t>
            </a:r>
            <a:r>
              <a:rPr lang="fr-CH" dirty="0" err="1"/>
              <a:t>assist</a:t>
            </a:r>
            <a:r>
              <a:rPr lang="fr-CH" dirty="0"/>
              <a:t>.</a:t>
            </a:r>
          </a:p>
          <a:p>
            <a:r>
              <a:rPr lang="en-GB" dirty="0">
                <a:solidFill>
                  <a:srgbClr val="FF0000"/>
                </a:solidFill>
              </a:rPr>
              <a:t>Reflect a situation where NS has not asked for assistance, but it is “tolerating” the assistance. </a:t>
            </a:r>
            <a:endParaRPr lang="fr-CH" dirty="0">
              <a:solidFill>
                <a:srgbClr val="FF0000"/>
              </a:solidFill>
            </a:endParaRPr>
          </a:p>
        </p:txBody>
      </p:sp>
    </p:spTree>
    <p:extLst>
      <p:ext uri="{BB962C8B-B14F-4D97-AF65-F5344CB8AC3E}">
        <p14:creationId xmlns:p14="http://schemas.microsoft.com/office/powerpoint/2010/main" xmlns="" val="300702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40960" cy="1143000"/>
          </a:xfrm>
        </p:spPr>
        <p:txBody>
          <a:bodyPr/>
          <a:lstStyle/>
          <a:p>
            <a:r>
              <a:rPr lang="en-US" dirty="0" smtClean="0"/>
              <a:t>Overview: </a:t>
            </a:r>
            <a:br>
              <a:rPr lang="en-US" dirty="0" smtClean="0"/>
            </a:br>
            <a:r>
              <a:rPr lang="en-US" dirty="0" smtClean="0">
                <a:solidFill>
                  <a:schemeClr val="tx2"/>
                </a:solidFill>
              </a:rPr>
              <a:t>Principles and Rules for RCRC Disaster Relief</a:t>
            </a:r>
            <a:endParaRPr lang="en-US" dirty="0"/>
          </a:p>
        </p:txBody>
      </p:sp>
      <p:sp>
        <p:nvSpPr>
          <p:cNvPr id="3" name="Content Placeholder 2"/>
          <p:cNvSpPr>
            <a:spLocks noGrp="1"/>
          </p:cNvSpPr>
          <p:nvPr>
            <p:ph idx="1"/>
          </p:nvPr>
        </p:nvSpPr>
        <p:spPr>
          <a:xfrm>
            <a:off x="395536" y="2204864"/>
            <a:ext cx="8136904" cy="4205288"/>
          </a:xfrm>
        </p:spPr>
        <p:txBody>
          <a:bodyPr/>
          <a:lstStyle/>
          <a:p>
            <a:r>
              <a:rPr lang="en-US" sz="2000" dirty="0" smtClean="0"/>
              <a:t>P&amp;R regulates </a:t>
            </a:r>
            <a:r>
              <a:rPr lang="en-GB" sz="2000" dirty="0" smtClean="0"/>
              <a:t>procedures and responsibilities of the components of the Movement to </a:t>
            </a:r>
            <a:r>
              <a:rPr lang="en-GB" sz="2000" b="1" dirty="0" smtClean="0"/>
              <a:t>cooperate, prepare </a:t>
            </a:r>
            <a:r>
              <a:rPr lang="en-GB" sz="2000" dirty="0" smtClean="0"/>
              <a:t>for and </a:t>
            </a:r>
            <a:r>
              <a:rPr lang="en-GB" sz="2000" b="1" dirty="0" smtClean="0"/>
              <a:t>respond </a:t>
            </a:r>
            <a:r>
              <a:rPr lang="en-GB" sz="2000" dirty="0" smtClean="0"/>
              <a:t>to disasters. </a:t>
            </a:r>
            <a:r>
              <a:rPr lang="en-US" sz="2000" dirty="0" smtClean="0"/>
              <a:t/>
            </a:r>
            <a:br>
              <a:rPr lang="en-US" sz="2000" dirty="0" smtClean="0"/>
            </a:br>
            <a:endParaRPr lang="en-US" sz="2000" dirty="0" smtClean="0"/>
          </a:p>
          <a:p>
            <a:r>
              <a:rPr lang="en-GB" sz="2000" dirty="0" smtClean="0"/>
              <a:t>The </a:t>
            </a:r>
            <a:r>
              <a:rPr lang="en-GB" sz="2000" b="1" dirty="0" smtClean="0"/>
              <a:t>Statutes of the Movement</a:t>
            </a:r>
            <a:r>
              <a:rPr lang="en-GB" sz="2000" dirty="0" smtClean="0"/>
              <a:t> as well as the </a:t>
            </a:r>
            <a:r>
              <a:rPr lang="en-GB" sz="2000" b="1" dirty="0" smtClean="0"/>
              <a:t>Constitution of the Federation</a:t>
            </a:r>
            <a:r>
              <a:rPr lang="en-GB" sz="2000" dirty="0" smtClean="0"/>
              <a:t> stipulate that disaster response has to be conducted in accordance with the P&amp;R. </a:t>
            </a:r>
          </a:p>
          <a:p>
            <a:r>
              <a:rPr lang="en-GB" sz="2000" dirty="0" smtClean="0"/>
              <a:t>The Revision process has continued according to the plans and is reaching the end of  the first consultation round (200 participants from 94 NS, IFRC, ICRC). </a:t>
            </a:r>
          </a:p>
          <a:p>
            <a:r>
              <a:rPr lang="en-GB" sz="2000" dirty="0" smtClean="0"/>
              <a:t>Draft zero was sent to all NS in December 2012</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GB" dirty="0"/>
              <a:t>Issue 9: 	FEDERATION COORDINATION </a:t>
            </a:r>
            <a:r>
              <a:rPr lang="en-GB" dirty="0" smtClean="0"/>
              <a:t>ROLE</a:t>
            </a:r>
            <a:endParaRPr lang="fr-CH" dirty="0"/>
          </a:p>
        </p:txBody>
      </p:sp>
      <p:sp>
        <p:nvSpPr>
          <p:cNvPr id="3" name="Content Placeholder 2"/>
          <p:cNvSpPr>
            <a:spLocks noGrp="1"/>
          </p:cNvSpPr>
          <p:nvPr>
            <p:ph idx="1"/>
          </p:nvPr>
        </p:nvSpPr>
        <p:spPr/>
        <p:txBody>
          <a:bodyPr/>
          <a:lstStyle/>
          <a:p>
            <a:pPr lvl="0"/>
            <a:r>
              <a:rPr lang="fr-CH" sz="1600" dirty="0" err="1"/>
              <a:t>Still</a:t>
            </a:r>
            <a:r>
              <a:rPr lang="fr-CH" sz="1600" dirty="0"/>
              <a:t> </a:t>
            </a:r>
            <a:r>
              <a:rPr lang="fr-CH" sz="1600" dirty="0" err="1"/>
              <a:t>unclear</a:t>
            </a:r>
            <a:r>
              <a:rPr lang="fr-CH" sz="1600" dirty="0"/>
              <a:t> </a:t>
            </a:r>
            <a:r>
              <a:rPr lang="fr-CH" sz="1600" dirty="0" err="1"/>
              <a:t>who</a:t>
            </a:r>
            <a:r>
              <a:rPr lang="fr-CH" sz="1600" dirty="0"/>
              <a:t> has the </a:t>
            </a:r>
            <a:r>
              <a:rPr lang="fr-CH" sz="1600" dirty="0" err="1"/>
              <a:t>primary</a:t>
            </a:r>
            <a:r>
              <a:rPr lang="fr-CH" sz="1600" dirty="0"/>
              <a:t> international </a:t>
            </a:r>
            <a:r>
              <a:rPr lang="fr-CH" sz="1600" dirty="0" err="1"/>
              <a:t>coordinating</a:t>
            </a:r>
            <a:r>
              <a:rPr lang="fr-CH" sz="1600" dirty="0"/>
              <a:t> </a:t>
            </a:r>
            <a:r>
              <a:rPr lang="fr-CH" sz="1600" dirty="0" err="1"/>
              <a:t>role</a:t>
            </a:r>
            <a:r>
              <a:rPr lang="fr-CH" sz="1600" dirty="0"/>
              <a:t> and </a:t>
            </a:r>
            <a:r>
              <a:rPr lang="fr-CH" sz="1600" dirty="0" err="1"/>
              <a:t>responsibility</a:t>
            </a:r>
            <a:r>
              <a:rPr lang="fr-CH" sz="1600" dirty="0"/>
              <a:t> to </a:t>
            </a:r>
            <a:r>
              <a:rPr lang="fr-CH" sz="1600" dirty="0" err="1"/>
              <a:t>assist</a:t>
            </a:r>
            <a:r>
              <a:rPr lang="fr-CH" sz="1600" dirty="0"/>
              <a:t> NS (</a:t>
            </a:r>
            <a:r>
              <a:rPr lang="fr-CH" sz="1600" dirty="0" err="1"/>
              <a:t>applies</a:t>
            </a:r>
            <a:r>
              <a:rPr lang="fr-CH" sz="1600" dirty="0"/>
              <a:t> to </a:t>
            </a:r>
            <a:r>
              <a:rPr lang="fr-CH" sz="1600" dirty="0" err="1"/>
              <a:t>many</a:t>
            </a:r>
            <a:r>
              <a:rPr lang="fr-CH" sz="1600" dirty="0"/>
              <a:t> parts of the </a:t>
            </a:r>
            <a:r>
              <a:rPr lang="fr-CH" sz="1600" dirty="0" err="1"/>
              <a:t>proposed</a:t>
            </a:r>
            <a:r>
              <a:rPr lang="fr-CH" sz="1600" dirty="0"/>
              <a:t> </a:t>
            </a:r>
            <a:r>
              <a:rPr lang="fr-CH" sz="1600" dirty="0" err="1"/>
              <a:t>text</a:t>
            </a:r>
            <a:r>
              <a:rPr lang="fr-CH" sz="1600" dirty="0"/>
              <a:t>).</a:t>
            </a:r>
          </a:p>
          <a:p>
            <a:pPr lvl="0"/>
            <a:r>
              <a:rPr lang="fr-CH" sz="1600" dirty="0" err="1">
                <a:solidFill>
                  <a:srgbClr val="FF0000"/>
                </a:solidFill>
              </a:rPr>
              <a:t>Revise</a:t>
            </a:r>
            <a:r>
              <a:rPr lang="fr-CH" sz="1600" dirty="0">
                <a:solidFill>
                  <a:srgbClr val="FF0000"/>
                </a:solidFill>
              </a:rPr>
              <a:t>: The </a:t>
            </a:r>
            <a:r>
              <a:rPr lang="fr-CH" sz="1600" dirty="0" err="1">
                <a:solidFill>
                  <a:srgbClr val="FF0000"/>
                </a:solidFill>
              </a:rPr>
              <a:t>undertaking</a:t>
            </a:r>
            <a:r>
              <a:rPr lang="fr-CH" sz="1600" dirty="0">
                <a:solidFill>
                  <a:srgbClr val="FF0000"/>
                </a:solidFill>
              </a:rPr>
              <a:t> of the </a:t>
            </a:r>
            <a:r>
              <a:rPr lang="fr-CH" sz="1600" dirty="0" err="1">
                <a:solidFill>
                  <a:srgbClr val="FF0000"/>
                </a:solidFill>
              </a:rPr>
              <a:t>strategic</a:t>
            </a:r>
            <a:r>
              <a:rPr lang="fr-CH" sz="1600" dirty="0">
                <a:solidFill>
                  <a:srgbClr val="FF0000"/>
                </a:solidFill>
              </a:rPr>
              <a:t> and </a:t>
            </a:r>
            <a:r>
              <a:rPr lang="fr-CH" sz="1600" dirty="0" err="1">
                <a:solidFill>
                  <a:srgbClr val="FF0000"/>
                </a:solidFill>
              </a:rPr>
              <a:t>operational</a:t>
            </a:r>
            <a:r>
              <a:rPr lang="fr-CH" sz="1600" dirty="0">
                <a:solidFill>
                  <a:srgbClr val="FF0000"/>
                </a:solidFill>
              </a:rPr>
              <a:t> </a:t>
            </a:r>
            <a:r>
              <a:rPr lang="fr-CH" sz="1600" dirty="0" err="1">
                <a:solidFill>
                  <a:srgbClr val="FF0000"/>
                </a:solidFill>
              </a:rPr>
              <a:t>level</a:t>
            </a:r>
            <a:r>
              <a:rPr lang="fr-CH" sz="1600" dirty="0">
                <a:solidFill>
                  <a:srgbClr val="FF0000"/>
                </a:solidFill>
              </a:rPr>
              <a:t> coordination in the </a:t>
            </a:r>
            <a:r>
              <a:rPr lang="fr-CH" sz="1600" dirty="0" err="1">
                <a:solidFill>
                  <a:srgbClr val="FF0000"/>
                </a:solidFill>
              </a:rPr>
              <a:t>affected</a:t>
            </a:r>
            <a:r>
              <a:rPr lang="fr-CH" sz="1600" dirty="0">
                <a:solidFill>
                  <a:srgbClr val="FF0000"/>
                </a:solidFill>
              </a:rPr>
              <a:t> country by the </a:t>
            </a:r>
            <a:r>
              <a:rPr lang="fr-CH" sz="1600" dirty="0" err="1">
                <a:solidFill>
                  <a:srgbClr val="FF0000"/>
                </a:solidFill>
              </a:rPr>
              <a:t>Federation</a:t>
            </a:r>
            <a:r>
              <a:rPr lang="fr-CH" sz="1600" dirty="0">
                <a:solidFill>
                  <a:srgbClr val="FF0000"/>
                </a:solidFill>
              </a:rPr>
              <a:t> or ICRC </a:t>
            </a:r>
            <a:r>
              <a:rPr lang="fr-CH" sz="1600" dirty="0" err="1">
                <a:solidFill>
                  <a:srgbClr val="FF0000"/>
                </a:solidFill>
              </a:rPr>
              <a:t>should</a:t>
            </a:r>
            <a:r>
              <a:rPr lang="fr-CH" sz="1600" dirty="0">
                <a:solidFill>
                  <a:srgbClr val="FF0000"/>
                </a:solidFill>
              </a:rPr>
              <a:t> </a:t>
            </a:r>
            <a:r>
              <a:rPr lang="fr-CH" sz="1600" dirty="0" err="1">
                <a:solidFill>
                  <a:srgbClr val="FF0000"/>
                </a:solidFill>
              </a:rPr>
              <a:t>be</a:t>
            </a:r>
            <a:r>
              <a:rPr lang="fr-CH" sz="1600" dirty="0">
                <a:solidFill>
                  <a:srgbClr val="FF0000"/>
                </a:solidFill>
              </a:rPr>
              <a:t> </a:t>
            </a:r>
            <a:r>
              <a:rPr lang="fr-CH" sz="1600" dirty="0" err="1">
                <a:solidFill>
                  <a:srgbClr val="FF0000"/>
                </a:solidFill>
              </a:rPr>
              <a:t>subject</a:t>
            </a:r>
            <a:r>
              <a:rPr lang="fr-CH" sz="1600" dirty="0">
                <a:solidFill>
                  <a:srgbClr val="FF0000"/>
                </a:solidFill>
              </a:rPr>
              <a:t> to the consent of the National Society. </a:t>
            </a:r>
            <a:r>
              <a:rPr lang="fr-CH" sz="1600" dirty="0" err="1">
                <a:solidFill>
                  <a:srgbClr val="FF0000"/>
                </a:solidFill>
              </a:rPr>
              <a:t>Need</a:t>
            </a:r>
            <a:r>
              <a:rPr lang="fr-CH" sz="1600" dirty="0">
                <a:solidFill>
                  <a:srgbClr val="FF0000"/>
                </a:solidFill>
              </a:rPr>
              <a:t> </a:t>
            </a:r>
            <a:r>
              <a:rPr lang="fr-CH" sz="1600" dirty="0" err="1">
                <a:solidFill>
                  <a:srgbClr val="FF0000"/>
                </a:solidFill>
              </a:rPr>
              <a:t>clearer</a:t>
            </a:r>
            <a:r>
              <a:rPr lang="fr-CH" sz="1600" dirty="0">
                <a:solidFill>
                  <a:srgbClr val="FF0000"/>
                </a:solidFill>
              </a:rPr>
              <a:t> clarification on the </a:t>
            </a:r>
            <a:r>
              <a:rPr lang="fr-CH" sz="1600" dirty="0" err="1">
                <a:solidFill>
                  <a:srgbClr val="FF0000"/>
                </a:solidFill>
              </a:rPr>
              <a:t>role</a:t>
            </a:r>
            <a:r>
              <a:rPr lang="fr-CH" sz="1600" dirty="0">
                <a:solidFill>
                  <a:srgbClr val="FF0000"/>
                </a:solidFill>
              </a:rPr>
              <a:t> of IFRC in </a:t>
            </a:r>
            <a:r>
              <a:rPr lang="fr-CH" sz="1600" dirty="0" err="1">
                <a:solidFill>
                  <a:srgbClr val="FF0000"/>
                </a:solidFill>
              </a:rPr>
              <a:t>each</a:t>
            </a:r>
            <a:r>
              <a:rPr lang="fr-CH" sz="1600" dirty="0">
                <a:solidFill>
                  <a:srgbClr val="FF0000"/>
                </a:solidFill>
              </a:rPr>
              <a:t> </a:t>
            </a:r>
            <a:r>
              <a:rPr lang="fr-CH" sz="1600" dirty="0" err="1">
                <a:solidFill>
                  <a:srgbClr val="FF0000"/>
                </a:solidFill>
              </a:rPr>
              <a:t>level</a:t>
            </a:r>
            <a:r>
              <a:rPr lang="fr-CH" sz="1600" dirty="0">
                <a:solidFill>
                  <a:srgbClr val="FF0000"/>
                </a:solidFill>
              </a:rPr>
              <a:t> </a:t>
            </a:r>
            <a:r>
              <a:rPr lang="fr-CH" sz="1600" dirty="0" err="1">
                <a:solidFill>
                  <a:srgbClr val="FF0000"/>
                </a:solidFill>
              </a:rPr>
              <a:t>within</a:t>
            </a:r>
            <a:r>
              <a:rPr lang="fr-CH" sz="1600" dirty="0">
                <a:solidFill>
                  <a:srgbClr val="FF0000"/>
                </a:solidFill>
              </a:rPr>
              <a:t> the scope of </a:t>
            </a:r>
            <a:r>
              <a:rPr lang="fr-CH" sz="1600" dirty="0" err="1">
                <a:solidFill>
                  <a:srgbClr val="FF0000"/>
                </a:solidFill>
              </a:rPr>
              <a:t>Preparedness</a:t>
            </a:r>
            <a:r>
              <a:rPr lang="fr-CH" sz="1600" dirty="0">
                <a:solidFill>
                  <a:srgbClr val="FF0000"/>
                </a:solidFill>
              </a:rPr>
              <a:t>, </a:t>
            </a:r>
            <a:r>
              <a:rPr lang="fr-CH" sz="1600" dirty="0" err="1">
                <a:solidFill>
                  <a:srgbClr val="FF0000"/>
                </a:solidFill>
              </a:rPr>
              <a:t>Responding</a:t>
            </a:r>
            <a:r>
              <a:rPr lang="fr-CH" sz="1600" dirty="0">
                <a:solidFill>
                  <a:srgbClr val="FF0000"/>
                </a:solidFill>
              </a:rPr>
              <a:t> to </a:t>
            </a:r>
            <a:r>
              <a:rPr lang="fr-CH" sz="1600" dirty="0" err="1">
                <a:solidFill>
                  <a:srgbClr val="FF0000"/>
                </a:solidFill>
              </a:rPr>
              <a:t>requests</a:t>
            </a:r>
            <a:r>
              <a:rPr lang="fr-CH" sz="1600" dirty="0">
                <a:solidFill>
                  <a:srgbClr val="FF0000"/>
                </a:solidFill>
              </a:rPr>
              <a:t> and Coordination and </a:t>
            </a:r>
            <a:r>
              <a:rPr lang="fr-CH" sz="1600" dirty="0" err="1">
                <a:solidFill>
                  <a:srgbClr val="FF0000"/>
                </a:solidFill>
              </a:rPr>
              <a:t>Principled</a:t>
            </a:r>
            <a:r>
              <a:rPr lang="fr-CH" sz="1600" dirty="0">
                <a:solidFill>
                  <a:srgbClr val="FF0000"/>
                </a:solidFill>
              </a:rPr>
              <a:t> </a:t>
            </a:r>
            <a:r>
              <a:rPr lang="fr-CH" sz="1600" dirty="0" err="1">
                <a:solidFill>
                  <a:srgbClr val="FF0000"/>
                </a:solidFill>
              </a:rPr>
              <a:t>Response</a:t>
            </a:r>
            <a:r>
              <a:rPr lang="fr-CH" sz="1600" dirty="0">
                <a:solidFill>
                  <a:srgbClr val="FF0000"/>
                </a:solidFill>
              </a:rPr>
              <a:t>. </a:t>
            </a:r>
          </a:p>
          <a:p>
            <a:pPr lvl="0"/>
            <a:r>
              <a:rPr lang="fr-CH" sz="1600" dirty="0" err="1">
                <a:solidFill>
                  <a:srgbClr val="FF0000"/>
                </a:solidFill>
              </a:rPr>
              <a:t>Proposal</a:t>
            </a:r>
            <a:r>
              <a:rPr lang="fr-CH" sz="1600" dirty="0">
                <a:solidFill>
                  <a:srgbClr val="FF0000"/>
                </a:solidFill>
              </a:rPr>
              <a:t> to maximise the </a:t>
            </a:r>
            <a:r>
              <a:rPr lang="fr-CH" sz="1600" dirty="0" err="1">
                <a:solidFill>
                  <a:srgbClr val="FF0000"/>
                </a:solidFill>
              </a:rPr>
              <a:t>role</a:t>
            </a:r>
            <a:r>
              <a:rPr lang="fr-CH" sz="1600" dirty="0">
                <a:solidFill>
                  <a:srgbClr val="FF0000"/>
                </a:solidFill>
              </a:rPr>
              <a:t> of the IFRC Country </a:t>
            </a:r>
            <a:r>
              <a:rPr lang="fr-CH" sz="1600" dirty="0" err="1">
                <a:solidFill>
                  <a:srgbClr val="FF0000"/>
                </a:solidFill>
              </a:rPr>
              <a:t>Delegation</a:t>
            </a:r>
            <a:r>
              <a:rPr lang="fr-CH" sz="1600" dirty="0">
                <a:solidFill>
                  <a:srgbClr val="FF0000"/>
                </a:solidFill>
              </a:rPr>
              <a:t> to </a:t>
            </a:r>
            <a:r>
              <a:rPr lang="fr-CH" sz="1600" dirty="0" err="1">
                <a:solidFill>
                  <a:srgbClr val="FF0000"/>
                </a:solidFill>
              </a:rPr>
              <a:t>concretely</a:t>
            </a:r>
            <a:r>
              <a:rPr lang="fr-CH" sz="1600" dirty="0">
                <a:solidFill>
                  <a:srgbClr val="FF0000"/>
                </a:solidFill>
              </a:rPr>
              <a:t> help the </a:t>
            </a:r>
            <a:r>
              <a:rPr lang="fr-CH" sz="1600" dirty="0" err="1">
                <a:solidFill>
                  <a:srgbClr val="FF0000"/>
                </a:solidFill>
              </a:rPr>
              <a:t>development</a:t>
            </a:r>
            <a:r>
              <a:rPr lang="fr-CH" sz="1600" dirty="0">
                <a:solidFill>
                  <a:srgbClr val="FF0000"/>
                </a:solidFill>
              </a:rPr>
              <a:t> and the </a:t>
            </a:r>
            <a:r>
              <a:rPr lang="fr-CH" sz="1600" dirty="0" err="1">
                <a:solidFill>
                  <a:srgbClr val="FF0000"/>
                </a:solidFill>
              </a:rPr>
              <a:t>capacity</a:t>
            </a:r>
            <a:r>
              <a:rPr lang="fr-CH" sz="1600" dirty="0">
                <a:solidFill>
                  <a:srgbClr val="FF0000"/>
                </a:solidFill>
              </a:rPr>
              <a:t> building of </a:t>
            </a:r>
            <a:r>
              <a:rPr lang="fr-CH" sz="1600" dirty="0" err="1">
                <a:solidFill>
                  <a:srgbClr val="FF0000"/>
                </a:solidFill>
              </a:rPr>
              <a:t>NSs</a:t>
            </a:r>
            <a:r>
              <a:rPr lang="fr-CH" sz="1600" dirty="0">
                <a:solidFill>
                  <a:srgbClr val="FF0000"/>
                </a:solidFill>
              </a:rPr>
              <a:t>. It </a:t>
            </a:r>
            <a:r>
              <a:rPr lang="fr-CH" sz="1600" dirty="0" err="1">
                <a:solidFill>
                  <a:srgbClr val="FF0000"/>
                </a:solidFill>
              </a:rPr>
              <a:t>should</a:t>
            </a:r>
            <a:r>
              <a:rPr lang="fr-CH" sz="1600" dirty="0">
                <a:solidFill>
                  <a:srgbClr val="FF0000"/>
                </a:solidFill>
              </a:rPr>
              <a:t> </a:t>
            </a:r>
            <a:r>
              <a:rPr lang="fr-CH" sz="1600" dirty="0" err="1">
                <a:solidFill>
                  <a:srgbClr val="FF0000"/>
                </a:solidFill>
              </a:rPr>
              <a:t>be</a:t>
            </a:r>
            <a:r>
              <a:rPr lang="fr-CH" sz="1600" dirty="0">
                <a:solidFill>
                  <a:srgbClr val="FF0000"/>
                </a:solidFill>
              </a:rPr>
              <a:t> abl</a:t>
            </a:r>
            <a:r>
              <a:rPr lang="fr-CH" sz="1600" dirty="0"/>
              <a:t>e to </a:t>
            </a:r>
            <a:r>
              <a:rPr lang="fr-CH" sz="1600" dirty="0" err="1"/>
              <a:t>coordinate</a:t>
            </a:r>
            <a:r>
              <a:rPr lang="fr-CH" sz="1600" dirty="0"/>
              <a:t> and </a:t>
            </a:r>
            <a:r>
              <a:rPr lang="fr-CH" sz="1600" dirty="0" err="1"/>
              <a:t>optimize</a:t>
            </a:r>
            <a:r>
              <a:rPr lang="fr-CH" sz="1600" dirty="0"/>
              <a:t> the support of PNS in country.</a:t>
            </a:r>
          </a:p>
          <a:p>
            <a:pPr lvl="0"/>
            <a:r>
              <a:rPr lang="fr-CH" sz="1600" dirty="0" err="1"/>
              <a:t>Need</a:t>
            </a:r>
            <a:r>
              <a:rPr lang="fr-CH" sz="1600" dirty="0"/>
              <a:t> to </a:t>
            </a:r>
            <a:r>
              <a:rPr lang="fr-CH" sz="1600" dirty="0" err="1"/>
              <a:t>address</a:t>
            </a:r>
            <a:r>
              <a:rPr lang="fr-CH" sz="1600" dirty="0"/>
              <a:t> the issue of </a:t>
            </a:r>
            <a:r>
              <a:rPr lang="fr-CH" sz="1600" dirty="0" err="1"/>
              <a:t>any</a:t>
            </a:r>
            <a:r>
              <a:rPr lang="fr-CH" sz="1600" dirty="0"/>
              <a:t> </a:t>
            </a:r>
            <a:r>
              <a:rPr lang="fr-CH" sz="1600" dirty="0" err="1"/>
              <a:t>bilateral</a:t>
            </a:r>
            <a:r>
              <a:rPr lang="fr-CH" sz="1600" dirty="0"/>
              <a:t>/</a:t>
            </a:r>
            <a:r>
              <a:rPr lang="fr-CH" sz="1600" dirty="0" err="1"/>
              <a:t>trilateral</a:t>
            </a:r>
            <a:r>
              <a:rPr lang="fr-CH" sz="1600" dirty="0"/>
              <a:t> </a:t>
            </a:r>
            <a:r>
              <a:rPr lang="fr-CH" sz="1600" dirty="0" err="1"/>
              <a:t>operational</a:t>
            </a:r>
            <a:r>
              <a:rPr lang="fr-CH" sz="1600" dirty="0"/>
              <a:t> </a:t>
            </a:r>
            <a:r>
              <a:rPr lang="fr-CH" sz="1600" dirty="0" err="1"/>
              <a:t>agreements</a:t>
            </a:r>
            <a:r>
              <a:rPr lang="fr-CH" sz="1600" dirty="0"/>
              <a:t>.</a:t>
            </a:r>
          </a:p>
          <a:p>
            <a:pPr lvl="0"/>
            <a:r>
              <a:rPr lang="fr-CH" sz="1600" dirty="0" err="1">
                <a:solidFill>
                  <a:srgbClr val="FF0000"/>
                </a:solidFill>
              </a:rPr>
              <a:t>Advocacy</a:t>
            </a:r>
            <a:r>
              <a:rPr lang="fr-CH" sz="1600" dirty="0">
                <a:solidFill>
                  <a:srgbClr val="FF0000"/>
                </a:solidFill>
              </a:rPr>
              <a:t> </a:t>
            </a:r>
            <a:r>
              <a:rPr lang="fr-CH" sz="1600" dirty="0" err="1">
                <a:solidFill>
                  <a:srgbClr val="FF0000"/>
                </a:solidFill>
              </a:rPr>
              <a:t>work</a:t>
            </a:r>
            <a:r>
              <a:rPr lang="fr-CH" sz="1600" dirty="0">
                <a:solidFill>
                  <a:srgbClr val="FF0000"/>
                </a:solidFill>
              </a:rPr>
              <a:t> (</a:t>
            </a:r>
            <a:r>
              <a:rPr lang="fr-CH" sz="1600" dirty="0" err="1">
                <a:solidFill>
                  <a:srgbClr val="FF0000"/>
                </a:solidFill>
              </a:rPr>
              <a:t>e.g</a:t>
            </a:r>
            <a:r>
              <a:rPr lang="fr-CH" sz="1600" dirty="0">
                <a:solidFill>
                  <a:srgbClr val="FF0000"/>
                </a:solidFill>
              </a:rPr>
              <a:t>. </a:t>
            </a:r>
            <a:r>
              <a:rPr lang="fr-CH" sz="1600" dirty="0" err="1">
                <a:solidFill>
                  <a:srgbClr val="FF0000"/>
                </a:solidFill>
              </a:rPr>
              <a:t>related</a:t>
            </a:r>
            <a:r>
              <a:rPr lang="fr-CH" sz="1600" dirty="0">
                <a:solidFill>
                  <a:srgbClr val="FF0000"/>
                </a:solidFill>
              </a:rPr>
              <a:t> to land issues or </a:t>
            </a:r>
            <a:r>
              <a:rPr lang="fr-CH" sz="1600" dirty="0" err="1">
                <a:solidFill>
                  <a:srgbClr val="FF0000"/>
                </a:solidFill>
              </a:rPr>
              <a:t>access</a:t>
            </a:r>
            <a:r>
              <a:rPr lang="fr-CH" sz="1600" dirty="0">
                <a:solidFill>
                  <a:srgbClr val="FF0000"/>
                </a:solidFill>
              </a:rPr>
              <a:t>) </a:t>
            </a:r>
            <a:r>
              <a:rPr lang="fr-CH" sz="1600" dirty="0" err="1">
                <a:solidFill>
                  <a:srgbClr val="FF0000"/>
                </a:solidFill>
              </a:rPr>
              <a:t>at</a:t>
            </a:r>
            <a:r>
              <a:rPr lang="fr-CH" sz="1600" dirty="0">
                <a:solidFill>
                  <a:srgbClr val="FF0000"/>
                </a:solidFill>
              </a:rPr>
              <a:t> international/ national </a:t>
            </a:r>
            <a:r>
              <a:rPr lang="fr-CH" sz="1600" dirty="0" err="1">
                <a:solidFill>
                  <a:srgbClr val="FF0000"/>
                </a:solidFill>
              </a:rPr>
              <a:t>level</a:t>
            </a:r>
            <a:r>
              <a:rPr lang="fr-CH" sz="1600" dirty="0">
                <a:solidFill>
                  <a:srgbClr val="FF0000"/>
                </a:solidFill>
              </a:rPr>
              <a:t> </a:t>
            </a:r>
            <a:r>
              <a:rPr lang="fr-CH" sz="1600" dirty="0" err="1">
                <a:solidFill>
                  <a:srgbClr val="FF0000"/>
                </a:solidFill>
              </a:rPr>
              <a:t>is</a:t>
            </a:r>
            <a:r>
              <a:rPr lang="fr-CH" sz="1600" dirty="0">
                <a:solidFill>
                  <a:srgbClr val="FF0000"/>
                </a:solidFill>
              </a:rPr>
              <a:t> </a:t>
            </a:r>
            <a:r>
              <a:rPr lang="fr-CH" sz="1600" dirty="0" err="1">
                <a:solidFill>
                  <a:srgbClr val="FF0000"/>
                </a:solidFill>
              </a:rPr>
              <a:t>missing</a:t>
            </a:r>
            <a:r>
              <a:rPr lang="fr-CH" sz="1600" dirty="0">
                <a:solidFill>
                  <a:srgbClr val="FF0000"/>
                </a:solidFill>
              </a:rPr>
              <a:t>.</a:t>
            </a:r>
          </a:p>
          <a:p>
            <a:r>
              <a:rPr lang="en-GB" sz="1600" dirty="0"/>
              <a:t>Delete the part allowing Federation unilaterally to decide whether NS has demonstrated “agreed capacities“.</a:t>
            </a:r>
            <a:endParaRPr lang="fr-CH" sz="1600" dirty="0"/>
          </a:p>
        </p:txBody>
      </p:sp>
    </p:spTree>
    <p:extLst>
      <p:ext uri="{BB962C8B-B14F-4D97-AF65-F5344CB8AC3E}">
        <p14:creationId xmlns:p14="http://schemas.microsoft.com/office/powerpoint/2010/main" xmlns="" val="2167677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10: 	INTERNATIONAL AUXILIARY ROLE / CIVIL PROTECTION </a:t>
            </a:r>
            <a:r>
              <a:rPr lang="fr-CH" dirty="0"/>
              <a:t/>
            </a:r>
            <a:br>
              <a:rPr lang="fr-CH" dirty="0"/>
            </a:br>
            <a:endParaRPr lang="fr-CH" dirty="0"/>
          </a:p>
        </p:txBody>
      </p:sp>
      <p:sp>
        <p:nvSpPr>
          <p:cNvPr id="3" name="Content Placeholder 2"/>
          <p:cNvSpPr>
            <a:spLocks noGrp="1"/>
          </p:cNvSpPr>
          <p:nvPr>
            <p:ph idx="1"/>
          </p:nvPr>
        </p:nvSpPr>
        <p:spPr/>
        <p:txBody>
          <a:bodyPr/>
          <a:lstStyle/>
          <a:p>
            <a:pPr lvl="0"/>
            <a:r>
              <a:rPr lang="fr-CH" dirty="0">
                <a:solidFill>
                  <a:srgbClr val="FF0000"/>
                </a:solidFill>
              </a:rPr>
              <a:t>National Society </a:t>
            </a:r>
            <a:r>
              <a:rPr lang="fr-CH" dirty="0" err="1">
                <a:solidFill>
                  <a:srgbClr val="FF0000"/>
                </a:solidFill>
              </a:rPr>
              <a:t>status</a:t>
            </a:r>
            <a:r>
              <a:rPr lang="fr-CH" dirty="0">
                <a:solidFill>
                  <a:srgbClr val="FF0000"/>
                </a:solidFill>
              </a:rPr>
              <a:t> </a:t>
            </a:r>
            <a:r>
              <a:rPr lang="fr-CH" dirty="0" err="1">
                <a:solidFill>
                  <a:srgbClr val="FF0000"/>
                </a:solidFill>
              </a:rPr>
              <a:t>nor</a:t>
            </a:r>
            <a:r>
              <a:rPr lang="fr-CH" dirty="0">
                <a:solidFill>
                  <a:srgbClr val="FF0000"/>
                </a:solidFill>
              </a:rPr>
              <a:t> </a:t>
            </a:r>
            <a:r>
              <a:rPr lang="fr-CH" dirty="0" err="1">
                <a:solidFill>
                  <a:srgbClr val="FF0000"/>
                </a:solidFill>
              </a:rPr>
              <a:t>role</a:t>
            </a:r>
            <a:r>
              <a:rPr lang="fr-CH" dirty="0">
                <a:solidFill>
                  <a:srgbClr val="FF0000"/>
                </a:solidFill>
              </a:rPr>
              <a:t> are </a:t>
            </a:r>
            <a:r>
              <a:rPr lang="fr-CH" dirty="0" err="1">
                <a:solidFill>
                  <a:srgbClr val="FF0000"/>
                </a:solidFill>
              </a:rPr>
              <a:t>limited</a:t>
            </a:r>
            <a:r>
              <a:rPr lang="fr-CH" dirty="0">
                <a:solidFill>
                  <a:srgbClr val="FF0000"/>
                </a:solidFill>
              </a:rPr>
              <a:t> to NS </a:t>
            </a:r>
            <a:r>
              <a:rPr lang="fr-CH" dirty="0" err="1">
                <a:solidFill>
                  <a:srgbClr val="FF0000"/>
                </a:solidFill>
              </a:rPr>
              <a:t>own</a:t>
            </a:r>
            <a:r>
              <a:rPr lang="fr-CH" dirty="0">
                <a:solidFill>
                  <a:srgbClr val="FF0000"/>
                </a:solidFill>
              </a:rPr>
              <a:t> countries. </a:t>
            </a:r>
            <a:r>
              <a:rPr lang="fr-CH" dirty="0" err="1">
                <a:solidFill>
                  <a:srgbClr val="FF0000"/>
                </a:solidFill>
              </a:rPr>
              <a:t>They</a:t>
            </a:r>
            <a:r>
              <a:rPr lang="fr-CH" dirty="0">
                <a:solidFill>
                  <a:srgbClr val="FF0000"/>
                </a:solidFill>
              </a:rPr>
              <a:t> have international mandate in addition to </a:t>
            </a:r>
            <a:r>
              <a:rPr lang="fr-CH" dirty="0" err="1">
                <a:solidFill>
                  <a:srgbClr val="FF0000"/>
                </a:solidFill>
              </a:rPr>
              <a:t>their</a:t>
            </a:r>
            <a:r>
              <a:rPr lang="fr-CH" dirty="0">
                <a:solidFill>
                  <a:srgbClr val="FF0000"/>
                </a:solidFill>
              </a:rPr>
              <a:t> </a:t>
            </a:r>
            <a:r>
              <a:rPr lang="fr-CH" dirty="0" err="1">
                <a:solidFill>
                  <a:srgbClr val="FF0000"/>
                </a:solidFill>
              </a:rPr>
              <a:t>domestic</a:t>
            </a:r>
            <a:r>
              <a:rPr lang="fr-CH" dirty="0">
                <a:solidFill>
                  <a:srgbClr val="FF0000"/>
                </a:solidFill>
              </a:rPr>
              <a:t> mandate and EU bodies and institutions </a:t>
            </a:r>
            <a:r>
              <a:rPr lang="fr-CH" dirty="0" err="1">
                <a:solidFill>
                  <a:srgbClr val="FF0000"/>
                </a:solidFill>
              </a:rPr>
              <a:t>partly</a:t>
            </a:r>
            <a:r>
              <a:rPr lang="fr-CH" dirty="0">
                <a:solidFill>
                  <a:srgbClr val="FF0000"/>
                </a:solidFill>
              </a:rPr>
              <a:t> </a:t>
            </a:r>
            <a:r>
              <a:rPr lang="fr-CH" dirty="0" err="1">
                <a:solidFill>
                  <a:srgbClr val="FF0000"/>
                </a:solidFill>
              </a:rPr>
              <a:t>fulfil</a:t>
            </a:r>
            <a:r>
              <a:rPr lang="fr-CH" dirty="0">
                <a:solidFill>
                  <a:srgbClr val="FF0000"/>
                </a:solidFill>
              </a:rPr>
              <a:t> </a:t>
            </a:r>
            <a:r>
              <a:rPr lang="fr-CH" dirty="0" err="1">
                <a:solidFill>
                  <a:srgbClr val="FF0000"/>
                </a:solidFill>
              </a:rPr>
              <a:t>delegated</a:t>
            </a:r>
            <a:r>
              <a:rPr lang="fr-CH" dirty="0">
                <a:solidFill>
                  <a:srgbClr val="FF0000"/>
                </a:solidFill>
              </a:rPr>
              <a:t> </a:t>
            </a:r>
            <a:r>
              <a:rPr lang="fr-CH" dirty="0" err="1">
                <a:solidFill>
                  <a:srgbClr val="FF0000"/>
                </a:solidFill>
              </a:rPr>
              <a:t>sovereign</a:t>
            </a:r>
            <a:r>
              <a:rPr lang="fr-CH" dirty="0">
                <a:solidFill>
                  <a:srgbClr val="FF0000"/>
                </a:solidFill>
              </a:rPr>
              <a:t> </a:t>
            </a:r>
            <a:r>
              <a:rPr lang="fr-CH" dirty="0" err="1">
                <a:solidFill>
                  <a:srgbClr val="FF0000"/>
                </a:solidFill>
              </a:rPr>
              <a:t>rights</a:t>
            </a:r>
            <a:r>
              <a:rPr lang="fr-CH" dirty="0">
                <a:solidFill>
                  <a:srgbClr val="FF0000"/>
                </a:solidFill>
              </a:rPr>
              <a:t> as </a:t>
            </a:r>
            <a:r>
              <a:rPr lang="fr-CH" dirty="0" err="1">
                <a:solidFill>
                  <a:srgbClr val="FF0000"/>
                </a:solidFill>
              </a:rPr>
              <a:t>delegated</a:t>
            </a:r>
            <a:r>
              <a:rPr lang="fr-CH" dirty="0">
                <a:solidFill>
                  <a:srgbClr val="FF0000"/>
                </a:solidFill>
              </a:rPr>
              <a:t> by EU MS.</a:t>
            </a:r>
          </a:p>
          <a:p>
            <a:pPr lvl="0"/>
            <a:r>
              <a:rPr lang="fr-CH" dirty="0">
                <a:solidFill>
                  <a:srgbClr val="FF0000"/>
                </a:solidFill>
              </a:rPr>
              <a:t>There </a:t>
            </a:r>
            <a:r>
              <a:rPr lang="fr-CH" dirty="0" err="1">
                <a:solidFill>
                  <a:srgbClr val="FF0000"/>
                </a:solidFill>
              </a:rPr>
              <a:t>is</a:t>
            </a:r>
            <a:r>
              <a:rPr lang="fr-CH" dirty="0">
                <a:solidFill>
                  <a:srgbClr val="FF0000"/>
                </a:solidFill>
              </a:rPr>
              <a:t> a </a:t>
            </a:r>
            <a:r>
              <a:rPr lang="fr-CH" dirty="0" err="1">
                <a:solidFill>
                  <a:srgbClr val="FF0000"/>
                </a:solidFill>
              </a:rPr>
              <a:t>need</a:t>
            </a:r>
            <a:r>
              <a:rPr lang="fr-CH" dirty="0">
                <a:solidFill>
                  <a:srgbClr val="FF0000"/>
                </a:solidFill>
              </a:rPr>
              <a:t> to </a:t>
            </a:r>
            <a:r>
              <a:rPr lang="fr-CH" dirty="0" err="1">
                <a:solidFill>
                  <a:srgbClr val="FF0000"/>
                </a:solidFill>
              </a:rPr>
              <a:t>add</a:t>
            </a:r>
            <a:r>
              <a:rPr lang="fr-CH" dirty="0">
                <a:solidFill>
                  <a:srgbClr val="FF0000"/>
                </a:solidFill>
              </a:rPr>
              <a:t> </a:t>
            </a:r>
            <a:r>
              <a:rPr lang="fr-CH" dirty="0" err="1">
                <a:solidFill>
                  <a:srgbClr val="FF0000"/>
                </a:solidFill>
              </a:rPr>
              <a:t>language</a:t>
            </a:r>
            <a:r>
              <a:rPr lang="fr-CH" dirty="0">
                <a:solidFill>
                  <a:srgbClr val="FF0000"/>
                </a:solidFill>
              </a:rPr>
              <a:t> </a:t>
            </a:r>
            <a:r>
              <a:rPr lang="fr-CH" dirty="0" err="1">
                <a:solidFill>
                  <a:srgbClr val="FF0000"/>
                </a:solidFill>
              </a:rPr>
              <a:t>that</a:t>
            </a:r>
            <a:r>
              <a:rPr lang="fr-CH" dirty="0">
                <a:solidFill>
                  <a:srgbClr val="FF0000"/>
                </a:solidFill>
              </a:rPr>
              <a:t> </a:t>
            </a:r>
            <a:r>
              <a:rPr lang="fr-CH" dirty="0" err="1">
                <a:solidFill>
                  <a:srgbClr val="FF0000"/>
                </a:solidFill>
              </a:rPr>
              <a:t>would</a:t>
            </a:r>
            <a:r>
              <a:rPr lang="fr-CH" dirty="0">
                <a:solidFill>
                  <a:srgbClr val="FF0000"/>
                </a:solidFill>
              </a:rPr>
              <a:t> help </a:t>
            </a:r>
            <a:r>
              <a:rPr lang="fr-CH" dirty="0" err="1">
                <a:solidFill>
                  <a:srgbClr val="FF0000"/>
                </a:solidFill>
              </a:rPr>
              <a:t>those</a:t>
            </a:r>
            <a:r>
              <a:rPr lang="fr-CH" dirty="0">
                <a:solidFill>
                  <a:srgbClr val="FF0000"/>
                </a:solidFill>
              </a:rPr>
              <a:t> NS </a:t>
            </a:r>
            <a:r>
              <a:rPr lang="fr-CH" dirty="0" err="1">
                <a:solidFill>
                  <a:srgbClr val="FF0000"/>
                </a:solidFill>
              </a:rPr>
              <a:t>who</a:t>
            </a:r>
            <a:r>
              <a:rPr lang="fr-CH" dirty="0">
                <a:solidFill>
                  <a:srgbClr val="FF0000"/>
                </a:solidFill>
              </a:rPr>
              <a:t> are </a:t>
            </a:r>
            <a:r>
              <a:rPr lang="fr-CH" dirty="0" err="1">
                <a:solidFill>
                  <a:srgbClr val="FF0000"/>
                </a:solidFill>
              </a:rPr>
              <a:t>being</a:t>
            </a:r>
            <a:r>
              <a:rPr lang="fr-CH" dirty="0">
                <a:solidFill>
                  <a:srgbClr val="FF0000"/>
                </a:solidFill>
              </a:rPr>
              <a:t> </a:t>
            </a:r>
            <a:r>
              <a:rPr lang="fr-CH" dirty="0" err="1">
                <a:solidFill>
                  <a:srgbClr val="FF0000"/>
                </a:solidFill>
              </a:rPr>
              <a:t>asked</a:t>
            </a:r>
            <a:r>
              <a:rPr lang="fr-CH" dirty="0">
                <a:solidFill>
                  <a:srgbClr val="FF0000"/>
                </a:solidFill>
              </a:rPr>
              <a:t>/</a:t>
            </a:r>
            <a:r>
              <a:rPr lang="fr-CH" dirty="0" err="1">
                <a:solidFill>
                  <a:srgbClr val="FF0000"/>
                </a:solidFill>
              </a:rPr>
              <a:t>requested</a:t>
            </a:r>
            <a:r>
              <a:rPr lang="fr-CH" dirty="0">
                <a:solidFill>
                  <a:srgbClr val="FF0000"/>
                </a:solidFill>
              </a:rPr>
              <a:t> to </a:t>
            </a:r>
            <a:r>
              <a:rPr lang="fr-CH" dirty="0" err="1">
                <a:solidFill>
                  <a:srgbClr val="FF0000"/>
                </a:solidFill>
              </a:rPr>
              <a:t>intervene</a:t>
            </a:r>
            <a:r>
              <a:rPr lang="fr-CH" dirty="0">
                <a:solidFill>
                  <a:srgbClr val="FF0000"/>
                </a:solidFill>
              </a:rPr>
              <a:t> </a:t>
            </a:r>
            <a:r>
              <a:rPr lang="fr-CH" dirty="0" err="1">
                <a:solidFill>
                  <a:srgbClr val="FF0000"/>
                </a:solidFill>
              </a:rPr>
              <a:t>internationally</a:t>
            </a:r>
            <a:r>
              <a:rPr lang="fr-CH" dirty="0">
                <a:solidFill>
                  <a:srgbClr val="FF0000"/>
                </a:solidFill>
              </a:rPr>
              <a:t> by </a:t>
            </a:r>
            <a:r>
              <a:rPr lang="fr-CH" dirty="0" err="1">
                <a:solidFill>
                  <a:srgbClr val="FF0000"/>
                </a:solidFill>
              </a:rPr>
              <a:t>their</a:t>
            </a:r>
            <a:r>
              <a:rPr lang="fr-CH" dirty="0">
                <a:solidFill>
                  <a:srgbClr val="FF0000"/>
                </a:solidFill>
              </a:rPr>
              <a:t> </a:t>
            </a:r>
            <a:r>
              <a:rPr lang="fr-CH" dirty="0" err="1">
                <a:solidFill>
                  <a:srgbClr val="FF0000"/>
                </a:solidFill>
              </a:rPr>
              <a:t>government</a:t>
            </a:r>
            <a:r>
              <a:rPr lang="fr-CH" dirty="0">
                <a:solidFill>
                  <a:srgbClr val="FF0000"/>
                </a:solidFill>
              </a:rPr>
              <a:t>. </a:t>
            </a:r>
          </a:p>
          <a:p>
            <a:r>
              <a:rPr lang="en-GB" dirty="0">
                <a:solidFill>
                  <a:srgbClr val="FF0000"/>
                </a:solidFill>
              </a:rPr>
              <a:t>Address the issue of using RCRC logos when a NS is working internationally in another country, e.g. providing consular support.</a:t>
            </a:r>
            <a:endParaRPr lang="fr-CH" dirty="0">
              <a:solidFill>
                <a:srgbClr val="FF0000"/>
              </a:solidFill>
            </a:endParaRPr>
          </a:p>
        </p:txBody>
      </p:sp>
    </p:spTree>
    <p:extLst>
      <p:ext uri="{BB962C8B-B14F-4D97-AF65-F5344CB8AC3E}">
        <p14:creationId xmlns:p14="http://schemas.microsoft.com/office/powerpoint/2010/main" xmlns="" val="4003580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Principles and Rules revision process: </a:t>
            </a:r>
            <a:br>
              <a:rPr lang="en-US" sz="2800" dirty="0" smtClean="0"/>
            </a:br>
            <a:r>
              <a:rPr lang="en-US" sz="2800" dirty="0" smtClean="0">
                <a:solidFill>
                  <a:schemeClr val="tx2"/>
                </a:solidFill>
              </a:rPr>
              <a:t>Addressing GB objectives set for the revision</a:t>
            </a:r>
            <a:endParaRPr lang="en-GB" sz="2800" dirty="0"/>
          </a:p>
        </p:txBody>
      </p:sp>
      <p:sp>
        <p:nvSpPr>
          <p:cNvPr id="5" name="Content Placeholder 4"/>
          <p:cNvSpPr>
            <a:spLocks noGrp="1"/>
          </p:cNvSpPr>
          <p:nvPr>
            <p:ph idx="1"/>
          </p:nvPr>
        </p:nvSpPr>
        <p:spPr>
          <a:xfrm>
            <a:off x="323528" y="1628800"/>
            <a:ext cx="8568952" cy="4392488"/>
          </a:xfrm>
        </p:spPr>
        <p:txBody>
          <a:bodyPr/>
          <a:lstStyle/>
          <a:p>
            <a:pPr marL="457200" indent="-457200">
              <a:spcBef>
                <a:spcPts val="0"/>
              </a:spcBef>
              <a:buFont typeface="+mj-lt"/>
              <a:buAutoNum type="arabicPeriod"/>
            </a:pPr>
            <a:r>
              <a:rPr lang="en-GB" sz="1600" dirty="0" smtClean="0"/>
              <a:t>Provide </a:t>
            </a:r>
            <a:r>
              <a:rPr lang="en-GB" sz="1600" b="1" dirty="0" smtClean="0"/>
              <a:t>clear and consistent </a:t>
            </a:r>
            <a:r>
              <a:rPr lang="en-GB" sz="1600" dirty="0" smtClean="0"/>
              <a:t>language and </a:t>
            </a:r>
            <a:r>
              <a:rPr lang="en-GB" sz="1600" b="1" dirty="0" smtClean="0"/>
              <a:t>reference</a:t>
            </a:r>
            <a:r>
              <a:rPr lang="en-GB" sz="1600" dirty="0" smtClean="0"/>
              <a:t> to relevant policy, commitments, standards and accountability measures.</a:t>
            </a:r>
          </a:p>
          <a:p>
            <a:pPr marL="995362" lvl="2" indent="-457200">
              <a:spcBef>
                <a:spcPts val="0"/>
              </a:spcBef>
              <a:buFont typeface="Wingdings" pitchFamily="2" charset="2"/>
              <a:buChar char="Ø"/>
            </a:pPr>
            <a:r>
              <a:rPr lang="en-US" sz="1600" i="1" dirty="0" smtClean="0"/>
              <a:t>Clarity and consistency will be further improved; Annexed references </a:t>
            </a:r>
            <a:r>
              <a:rPr lang="en-US" sz="1000" i="1" dirty="0" smtClean="0"/>
              <a:t>(Annex A)</a:t>
            </a:r>
          </a:p>
          <a:p>
            <a:pPr marL="995362" lvl="2" indent="-457200">
              <a:spcBef>
                <a:spcPts val="0"/>
              </a:spcBef>
              <a:buFont typeface="Wingdings" pitchFamily="2" charset="2"/>
              <a:buChar char="Ø"/>
            </a:pPr>
            <a:endParaRPr lang="en-GB" sz="1000" i="1" dirty="0" smtClean="0"/>
          </a:p>
          <a:p>
            <a:pPr marL="457200" indent="-457200">
              <a:spcBef>
                <a:spcPts val="0"/>
              </a:spcBef>
              <a:buFont typeface="+mj-lt"/>
              <a:buAutoNum type="arabicPeriod"/>
            </a:pPr>
            <a:r>
              <a:rPr lang="en-GB" sz="1600" dirty="0" smtClean="0"/>
              <a:t>Clarify the </a:t>
            </a:r>
            <a:r>
              <a:rPr lang="en-GB" sz="1600" b="1" dirty="0" smtClean="0"/>
              <a:t>field of application </a:t>
            </a:r>
            <a:r>
              <a:rPr lang="en-GB" sz="1600" dirty="0" smtClean="0"/>
              <a:t>of the P&amp;R.</a:t>
            </a:r>
          </a:p>
          <a:p>
            <a:pPr marL="995362" lvl="2" indent="-457200">
              <a:spcBef>
                <a:spcPts val="0"/>
              </a:spcBef>
              <a:buFont typeface="Wingdings" pitchFamily="2" charset="2"/>
              <a:buChar char="Ø"/>
            </a:pPr>
            <a:r>
              <a:rPr lang="en-US" sz="1600" i="1" dirty="0" smtClean="0"/>
              <a:t>Added preamble</a:t>
            </a:r>
          </a:p>
          <a:p>
            <a:pPr marL="995362" lvl="2" indent="-457200">
              <a:spcBef>
                <a:spcPts val="0"/>
              </a:spcBef>
              <a:buFont typeface="Wingdings" pitchFamily="2" charset="2"/>
              <a:buChar char="Ø"/>
            </a:pPr>
            <a:endParaRPr lang="en-GB" sz="1000" i="1" dirty="0" smtClean="0"/>
          </a:p>
          <a:p>
            <a:pPr marL="457200" indent="-457200">
              <a:spcBef>
                <a:spcPts val="0"/>
              </a:spcBef>
              <a:buFont typeface="+mj-lt"/>
              <a:buAutoNum type="arabicPeriod"/>
            </a:pPr>
            <a:r>
              <a:rPr lang="en-GB" sz="1600" dirty="0" smtClean="0"/>
              <a:t>Include or refer to guidance on </a:t>
            </a:r>
            <a:r>
              <a:rPr lang="en-GB" sz="1600" b="1" dirty="0" smtClean="0"/>
              <a:t>relations with external partners.</a:t>
            </a:r>
          </a:p>
          <a:p>
            <a:pPr marL="995362" lvl="2" indent="-457200">
              <a:spcBef>
                <a:spcPts val="0"/>
              </a:spcBef>
              <a:buFont typeface="Wingdings" pitchFamily="2" charset="2"/>
              <a:buChar char="Ø"/>
            </a:pPr>
            <a:r>
              <a:rPr lang="en-US" sz="1600" i="1" dirty="0" smtClean="0"/>
              <a:t>New section on relations with Governments and External Actors </a:t>
            </a:r>
            <a:r>
              <a:rPr lang="en-US" sz="1000" i="1" dirty="0" smtClean="0"/>
              <a:t>(6)</a:t>
            </a:r>
          </a:p>
          <a:p>
            <a:pPr marL="995362" lvl="2" indent="-457200">
              <a:spcBef>
                <a:spcPts val="0"/>
              </a:spcBef>
              <a:buFont typeface="Wingdings" pitchFamily="2" charset="2"/>
              <a:buChar char="Ø"/>
            </a:pPr>
            <a:endParaRPr lang="en-GB" sz="1000" i="1" dirty="0" smtClean="0"/>
          </a:p>
          <a:p>
            <a:pPr marL="457200" indent="-457200">
              <a:spcBef>
                <a:spcPts val="0"/>
              </a:spcBef>
              <a:buFont typeface="+mj-lt"/>
              <a:buAutoNum type="arabicPeriod"/>
            </a:pPr>
            <a:r>
              <a:rPr lang="en-GB" sz="1600" dirty="0" smtClean="0"/>
              <a:t>Further elaborate on the </a:t>
            </a:r>
            <a:r>
              <a:rPr lang="en-GB" sz="1600" b="1" dirty="0" smtClean="0"/>
              <a:t>transition from emergency to early recovery. </a:t>
            </a:r>
          </a:p>
          <a:p>
            <a:pPr marL="995362" lvl="2" indent="-457200">
              <a:spcBef>
                <a:spcPts val="0"/>
              </a:spcBef>
              <a:buFont typeface="Wingdings" pitchFamily="2" charset="2"/>
              <a:buChar char="Ø"/>
            </a:pPr>
            <a:r>
              <a:rPr lang="en-US" sz="1600" i="1" dirty="0" smtClean="0"/>
              <a:t>Included under Quality and Accountability </a:t>
            </a:r>
            <a:r>
              <a:rPr lang="en-US" sz="1000" i="1" dirty="0" smtClean="0"/>
              <a:t>(5.9.)</a:t>
            </a:r>
          </a:p>
          <a:p>
            <a:pPr marL="995362" lvl="2" indent="-457200">
              <a:spcBef>
                <a:spcPts val="0"/>
              </a:spcBef>
              <a:buFont typeface="Wingdings" pitchFamily="2" charset="2"/>
              <a:buChar char="Ø"/>
            </a:pPr>
            <a:endParaRPr lang="en-GB" sz="1000" i="1" dirty="0" smtClean="0"/>
          </a:p>
          <a:p>
            <a:pPr marL="457200" indent="-457200">
              <a:spcBef>
                <a:spcPts val="0"/>
              </a:spcBef>
              <a:buFont typeface="+mj-lt"/>
              <a:buAutoNum type="arabicPeriod"/>
            </a:pPr>
            <a:r>
              <a:rPr lang="en-GB" sz="1600" dirty="0" smtClean="0"/>
              <a:t>Clarify the roles and responsibilities regarding the use of </a:t>
            </a:r>
            <a:r>
              <a:rPr lang="en-GB" sz="1600" b="1" dirty="0" smtClean="0"/>
              <a:t>unspent funds</a:t>
            </a:r>
            <a:r>
              <a:rPr lang="en-GB" sz="1600" dirty="0" smtClean="0"/>
              <a:t>.</a:t>
            </a:r>
          </a:p>
          <a:p>
            <a:pPr marL="995362" lvl="2" indent="-457200">
              <a:spcBef>
                <a:spcPts val="0"/>
              </a:spcBef>
              <a:buFont typeface="Wingdings" pitchFamily="2" charset="2"/>
              <a:buChar char="Ø"/>
            </a:pPr>
            <a:r>
              <a:rPr lang="en-US" sz="1600" i="1" dirty="0" smtClean="0"/>
              <a:t>Clarified </a:t>
            </a:r>
            <a:r>
              <a:rPr lang="en-US" sz="1000" i="1" dirty="0" smtClean="0"/>
              <a:t>(1.20.; 2.3.)</a:t>
            </a:r>
          </a:p>
          <a:p>
            <a:pPr marL="995362" lvl="2" indent="-457200">
              <a:spcBef>
                <a:spcPts val="0"/>
              </a:spcBef>
              <a:buFont typeface="Wingdings" pitchFamily="2" charset="2"/>
              <a:buChar char="Ø"/>
            </a:pPr>
            <a:endParaRPr lang="en-GB" sz="1000" i="1" dirty="0" smtClean="0"/>
          </a:p>
          <a:p>
            <a:pPr marL="457200" indent="-457200">
              <a:spcBef>
                <a:spcPts val="0"/>
              </a:spcBef>
              <a:buFont typeface="+mj-lt"/>
              <a:buAutoNum type="arabicPeriod"/>
            </a:pPr>
            <a:r>
              <a:rPr lang="en-GB" sz="1600" dirty="0" smtClean="0"/>
              <a:t>Consider</a:t>
            </a:r>
            <a:r>
              <a:rPr lang="en-GB" sz="1600" b="1" dirty="0" smtClean="0"/>
              <a:t> emerging operating modalities</a:t>
            </a:r>
            <a:r>
              <a:rPr lang="en-GB" sz="1600" dirty="0" smtClean="0"/>
              <a:t> </a:t>
            </a:r>
            <a:r>
              <a:rPr lang="en-GB" sz="1600" b="1" dirty="0" smtClean="0"/>
              <a:t> </a:t>
            </a:r>
          </a:p>
          <a:p>
            <a:pPr marL="995362" lvl="2" indent="-457200">
              <a:spcBef>
                <a:spcPts val="0"/>
              </a:spcBef>
              <a:buFont typeface="Wingdings" pitchFamily="2" charset="2"/>
              <a:buChar char="Ø"/>
            </a:pPr>
            <a:r>
              <a:rPr lang="en-US" sz="1600" i="1" dirty="0" smtClean="0"/>
              <a:t>Reflected e.g. in requests for assistance </a:t>
            </a:r>
            <a:r>
              <a:rPr lang="en-US" sz="1000" i="1" dirty="0" smtClean="0"/>
              <a:t>(1.10.), </a:t>
            </a:r>
            <a:r>
              <a:rPr lang="en-US" sz="1600" i="1" dirty="0" smtClean="0"/>
              <a:t>coordination mechanisms </a:t>
            </a:r>
            <a:r>
              <a:rPr lang="en-US" sz="1000" i="1" dirty="0" smtClean="0"/>
              <a:t>(1c)</a:t>
            </a:r>
            <a:r>
              <a:rPr lang="en-US" sz="1600" i="1" dirty="0" smtClean="0"/>
              <a:t>,</a:t>
            </a:r>
            <a:r>
              <a:rPr lang="en-US" sz="1000" i="1" dirty="0" smtClean="0"/>
              <a:t> </a:t>
            </a:r>
            <a:r>
              <a:rPr lang="en-US" sz="1600" i="1" dirty="0" smtClean="0"/>
              <a:t>responding to requests </a:t>
            </a:r>
            <a:r>
              <a:rPr lang="en-US" sz="1000" i="1" dirty="0" smtClean="0"/>
              <a:t>(2.3., 3.5.)</a:t>
            </a:r>
            <a:endParaRPr lang="en-GB" sz="10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60648"/>
            <a:ext cx="8352928" cy="1143000"/>
          </a:xfrm>
        </p:spPr>
        <p:txBody>
          <a:bodyPr/>
          <a:lstStyle/>
          <a:p>
            <a:r>
              <a:rPr lang="en-US" sz="2400" dirty="0" smtClean="0"/>
              <a:t>Principles and Rules revision process: </a:t>
            </a:r>
            <a:br>
              <a:rPr lang="en-US" sz="2400" dirty="0" smtClean="0"/>
            </a:br>
            <a:r>
              <a:rPr lang="en-US" dirty="0" smtClean="0">
                <a:solidFill>
                  <a:schemeClr val="tx2"/>
                </a:solidFill>
              </a:rPr>
              <a:t>Next steps for National Societies</a:t>
            </a:r>
            <a:endParaRPr lang="en-GB" sz="2400" b="0" dirty="0"/>
          </a:p>
        </p:txBody>
      </p:sp>
      <p:sp>
        <p:nvSpPr>
          <p:cNvPr id="5" name="Content Placeholder 4"/>
          <p:cNvSpPr>
            <a:spLocks noGrp="1"/>
          </p:cNvSpPr>
          <p:nvPr>
            <p:ph idx="1"/>
          </p:nvPr>
        </p:nvSpPr>
        <p:spPr>
          <a:xfrm>
            <a:off x="457200" y="1772816"/>
            <a:ext cx="8579296" cy="4392488"/>
          </a:xfrm>
        </p:spPr>
        <p:txBody>
          <a:bodyPr/>
          <a:lstStyle/>
          <a:p>
            <a:r>
              <a:rPr lang="en-US" sz="2000" dirty="0" smtClean="0"/>
              <a:t>Continue active engagement and support the process</a:t>
            </a:r>
          </a:p>
          <a:p>
            <a:pPr>
              <a:buNone/>
            </a:pPr>
            <a:endParaRPr lang="en-US" sz="2000" dirty="0" smtClean="0"/>
          </a:p>
          <a:p>
            <a:r>
              <a:rPr lang="en-US" sz="2000" dirty="0" smtClean="0"/>
              <a:t>Provide feedback for the revised draft and resolution  – April/May and any final comments in July</a:t>
            </a:r>
          </a:p>
          <a:p>
            <a:pPr>
              <a:buNone/>
            </a:pPr>
            <a:endParaRPr lang="en-US" sz="2000" dirty="0" smtClean="0"/>
          </a:p>
          <a:p>
            <a:r>
              <a:rPr lang="en-US" sz="2000" dirty="0" smtClean="0"/>
              <a:t>Engage in Government dialogue, Permanent Missions – in lead up to IC 2015</a:t>
            </a:r>
          </a:p>
          <a:p>
            <a:endParaRPr lang="en-US" sz="2000" dirty="0" smtClean="0"/>
          </a:p>
          <a:p>
            <a:r>
              <a:rPr lang="en-US" sz="2000" dirty="0" smtClean="0"/>
              <a:t>Statutory meetings: </a:t>
            </a:r>
          </a:p>
          <a:p>
            <a:pPr marL="895350" indent="-352425">
              <a:buFont typeface="Wingdings" pitchFamily="2" charset="2"/>
              <a:buChar char="Ø"/>
              <a:tabLst>
                <a:tab pos="895350" algn="l"/>
              </a:tabLst>
            </a:pPr>
            <a:r>
              <a:rPr lang="en-US" sz="1800" dirty="0" smtClean="0"/>
              <a:t>General Assembly and Council of Delegates 2013 </a:t>
            </a:r>
          </a:p>
          <a:p>
            <a:pPr marL="895350" indent="-352425">
              <a:buFont typeface="Wingdings" pitchFamily="2" charset="2"/>
              <a:buChar char="Ø"/>
              <a:tabLst>
                <a:tab pos="895350" algn="l"/>
              </a:tabLst>
            </a:pPr>
            <a:r>
              <a:rPr lang="en-US" sz="1800" dirty="0" smtClean="0"/>
              <a:t>Council of Delegates and International Conference 2015</a:t>
            </a: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br>
              <a:rPr lang="en-US" dirty="0" smtClean="0"/>
            </a:br>
            <a:r>
              <a:rPr lang="en-US" dirty="0" smtClean="0">
                <a:solidFill>
                  <a:schemeClr val="tx2"/>
                </a:solidFill>
              </a:rPr>
              <a:t>History of the P&amp;R for RCRC Disaster Relief</a:t>
            </a:r>
            <a:endParaRPr lang="en-GB" dirty="0"/>
          </a:p>
        </p:txBody>
      </p:sp>
      <p:sp>
        <p:nvSpPr>
          <p:cNvPr id="6" name="Content Placeholder 5"/>
          <p:cNvSpPr>
            <a:spLocks noGrp="1"/>
          </p:cNvSpPr>
          <p:nvPr>
            <p:ph idx="1"/>
          </p:nvPr>
        </p:nvSpPr>
        <p:spPr>
          <a:xfrm>
            <a:off x="395536" y="1743992"/>
            <a:ext cx="8496944" cy="4205288"/>
          </a:xfrm>
        </p:spPr>
        <p:txBody>
          <a:bodyPr/>
          <a:lstStyle/>
          <a:p>
            <a:pPr marL="266700" lvl="2" indent="-266700"/>
            <a:r>
              <a:rPr lang="en-US" sz="1800" dirty="0" smtClean="0"/>
              <a:t>1954 – first developed </a:t>
            </a:r>
          </a:p>
          <a:p>
            <a:pPr marL="266700" lvl="2" indent="-266700">
              <a:spcBef>
                <a:spcPts val="0"/>
              </a:spcBef>
              <a:buNone/>
            </a:pPr>
            <a:endParaRPr lang="en-US" sz="1100" dirty="0" smtClean="0"/>
          </a:p>
          <a:p>
            <a:pPr marL="266700" lvl="2" indent="-266700"/>
            <a:r>
              <a:rPr lang="en-US" sz="1800" dirty="0" smtClean="0"/>
              <a:t>1969 – adopted by the IC:</a:t>
            </a:r>
            <a:r>
              <a:rPr lang="en-US" sz="1800" dirty="0" smtClean="0">
                <a:latin typeface="Arial" pitchFamily="34" charset="0"/>
                <a:cs typeface="Arial" pitchFamily="34" charset="0"/>
              </a:rPr>
              <a:t> Amended in 1973, 1977, 1981, 1986, 1995 (noted)</a:t>
            </a:r>
          </a:p>
          <a:p>
            <a:pPr marL="266700" lvl="2" indent="-266700">
              <a:spcBef>
                <a:spcPts val="0"/>
              </a:spcBef>
            </a:pPr>
            <a:endParaRPr lang="en-US" sz="1100" dirty="0" smtClean="0"/>
          </a:p>
          <a:p>
            <a:r>
              <a:rPr lang="en-GB" sz="1800" dirty="0" smtClean="0"/>
              <a:t>2007 </a:t>
            </a:r>
            <a:r>
              <a:rPr lang="en-US" sz="1800" dirty="0" smtClean="0"/>
              <a:t>–</a:t>
            </a:r>
            <a:r>
              <a:rPr lang="en-GB" sz="1800" dirty="0" smtClean="0"/>
              <a:t> the Governing Board decided to review the P&amp;R </a:t>
            </a:r>
          </a:p>
          <a:p>
            <a:pPr marL="1076325" lvl="4" indent="-361950"/>
            <a:r>
              <a:rPr lang="en-US" sz="1600" dirty="0" smtClean="0"/>
              <a:t>Tsunami Forum recommendations</a:t>
            </a:r>
          </a:p>
          <a:p>
            <a:pPr marL="1076325" lvl="4" indent="-361950"/>
            <a:r>
              <a:rPr lang="en-US" sz="1600" dirty="0" smtClean="0"/>
              <a:t>Revised Constitution</a:t>
            </a:r>
          </a:p>
          <a:p>
            <a:pPr marL="1076325" lvl="4" indent="-361950"/>
            <a:r>
              <a:rPr lang="en-US" sz="1600" dirty="0" smtClean="0"/>
              <a:t>The New Operating Model</a:t>
            </a:r>
          </a:p>
          <a:p>
            <a:pPr marL="1076325" lvl="4" indent="-361950"/>
            <a:r>
              <a:rPr lang="en-US" sz="1600" dirty="0" smtClean="0"/>
              <a:t>Seville Agreement (1997) and its Supplementary Measures (2005)</a:t>
            </a:r>
          </a:p>
          <a:p>
            <a:pPr marL="1076325" lvl="4" indent="-361950"/>
            <a:r>
              <a:rPr lang="en-US" sz="1600" dirty="0" smtClean="0"/>
              <a:t>On-going policy revision process in DM area</a:t>
            </a:r>
            <a:endParaRPr lang="en-GB" sz="1600" dirty="0" smtClean="0"/>
          </a:p>
          <a:p>
            <a:pPr>
              <a:spcBef>
                <a:spcPts val="0"/>
              </a:spcBef>
              <a:buNone/>
            </a:pPr>
            <a:endParaRPr lang="en-US" sz="1100" dirty="0" smtClean="0"/>
          </a:p>
          <a:p>
            <a:pPr marL="266700" lvl="2" indent="-266700"/>
            <a:r>
              <a:rPr lang="en-GB" sz="1800" dirty="0" smtClean="0"/>
              <a:t>2008-2009 review and consultation process</a:t>
            </a:r>
          </a:p>
          <a:p>
            <a:pPr marL="1079500" lvl="5" indent="-365125">
              <a:buFont typeface="Wingdings" pitchFamily="2" charset="2"/>
              <a:buChar char="Ø"/>
            </a:pPr>
            <a:r>
              <a:rPr lang="en-GB" sz="1600" dirty="0" smtClean="0">
                <a:latin typeface="Arial" pitchFamily="34" charset="0"/>
                <a:cs typeface="Arial" pitchFamily="34" charset="0"/>
              </a:rPr>
              <a:t>Revision submitted to the Governing Board in 2009</a:t>
            </a:r>
          </a:p>
          <a:p>
            <a:pPr marL="1079500" lvl="5" indent="-365125">
              <a:buFont typeface="Wingdings" pitchFamily="2" charset="2"/>
              <a:buChar char="Ø"/>
            </a:pPr>
            <a:r>
              <a:rPr lang="en-US" sz="1600" dirty="0" smtClean="0">
                <a:latin typeface="Arial" pitchFamily="34" charset="0"/>
                <a:cs typeface="Arial" pitchFamily="34" charset="0"/>
              </a:rPr>
              <a:t>The GB requested </a:t>
            </a:r>
            <a:r>
              <a:rPr lang="en-GB" sz="1600" dirty="0" smtClean="0">
                <a:latin typeface="Arial" pitchFamily="34" charset="0"/>
                <a:cs typeface="Arial" pitchFamily="34" charset="0"/>
              </a:rPr>
              <a:t>the Secretary General to continue consultations with National Societies</a:t>
            </a: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Revising P&amp;R 2012-2013 :</a:t>
            </a:r>
            <a:br>
              <a:rPr lang="en-US" dirty="0" smtClean="0"/>
            </a:br>
            <a:r>
              <a:rPr lang="en-US" dirty="0" smtClean="0">
                <a:solidFill>
                  <a:schemeClr val="tx2"/>
                </a:solidFill>
              </a:rPr>
              <a:t>Timeline</a:t>
            </a:r>
            <a:endParaRPr lang="en-US" dirty="0"/>
          </a:p>
        </p:txBody>
      </p:sp>
      <p:grpSp>
        <p:nvGrpSpPr>
          <p:cNvPr id="4" name="Group 40"/>
          <p:cNvGrpSpPr>
            <a:grpSpLocks noGrp="1"/>
          </p:cNvGrpSpPr>
          <p:nvPr/>
        </p:nvGrpSpPr>
        <p:grpSpPr>
          <a:xfrm>
            <a:off x="457200" y="1495325"/>
            <a:ext cx="8229600" cy="4525963"/>
            <a:chOff x="251520" y="1556792"/>
            <a:chExt cx="8892480" cy="4320480"/>
          </a:xfrm>
        </p:grpSpPr>
        <p:sp>
          <p:nvSpPr>
            <p:cNvPr id="5" name="Rectangle 12"/>
            <p:cNvSpPr>
              <a:spLocks noChangeArrowheads="1"/>
            </p:cNvSpPr>
            <p:nvPr/>
          </p:nvSpPr>
          <p:spPr bwMode="auto">
            <a:xfrm>
              <a:off x="4788024" y="4437112"/>
              <a:ext cx="1378994" cy="1440160"/>
            </a:xfrm>
            <a:prstGeom prst="rect">
              <a:avLst/>
            </a:prstGeom>
            <a:noFill/>
            <a:ln w="9525">
              <a:noFill/>
              <a:miter lim="800000"/>
              <a:headEnd/>
              <a:tailEnd/>
            </a:ln>
          </p:spPr>
          <p:txBody>
            <a:bodyPr lIns="74066" tIns="37033" rIns="74066" bIns="37033" anchor="ctr"/>
            <a:lstStyle/>
            <a:p>
              <a:pPr algn="ctr"/>
              <a:r>
                <a:rPr lang="en-GB" sz="1400" dirty="0" smtClean="0">
                  <a:solidFill>
                    <a:srgbClr val="000000"/>
                  </a:solidFill>
                  <a:cs typeface="Times New Roman" pitchFamily="18" charset="0"/>
                </a:rPr>
                <a:t>Draft 1 P&amp;R developed based on consultation inputs</a:t>
              </a:r>
              <a:endParaRPr lang="en-GB" sz="1400" dirty="0"/>
            </a:p>
          </p:txBody>
        </p:sp>
        <p:grpSp>
          <p:nvGrpSpPr>
            <p:cNvPr id="6" name="Group 39"/>
            <p:cNvGrpSpPr/>
            <p:nvPr/>
          </p:nvGrpSpPr>
          <p:grpSpPr>
            <a:xfrm>
              <a:off x="251520" y="1556792"/>
              <a:ext cx="8892480" cy="4197212"/>
              <a:chOff x="251520" y="1556792"/>
              <a:chExt cx="8892480" cy="4197212"/>
            </a:xfrm>
          </p:grpSpPr>
          <p:sp>
            <p:nvSpPr>
              <p:cNvPr id="7" name="Text Box 14"/>
              <p:cNvSpPr txBox="1">
                <a:spLocks noChangeArrowheads="1"/>
              </p:cNvSpPr>
              <p:nvPr/>
            </p:nvSpPr>
            <p:spPr bwMode="auto">
              <a:xfrm>
                <a:off x="2987824" y="3140968"/>
                <a:ext cx="854047" cy="421231"/>
              </a:xfrm>
              <a:prstGeom prst="rect">
                <a:avLst/>
              </a:prstGeom>
              <a:noFill/>
              <a:ln w="9525">
                <a:noFill/>
                <a:miter lim="800000"/>
                <a:headEnd/>
                <a:tailEnd/>
              </a:ln>
            </p:spPr>
            <p:txBody>
              <a:bodyPr lIns="74066" tIns="37033" rIns="74066" bIns="37033"/>
              <a:lstStyle/>
              <a:p>
                <a:r>
                  <a:rPr lang="sv-SE" sz="2000" b="1" dirty="0" smtClean="0">
                    <a:solidFill>
                      <a:srgbClr val="339966"/>
                    </a:solidFill>
                    <a:cs typeface="Times New Roman" pitchFamily="18" charset="0"/>
                  </a:rPr>
                  <a:t>2012</a:t>
                </a:r>
                <a:endParaRPr lang="sv-SE" sz="2000" b="1" dirty="0">
                  <a:solidFill>
                    <a:srgbClr val="339966"/>
                  </a:solidFill>
                  <a:cs typeface="Times New Roman" pitchFamily="18" charset="0"/>
                </a:endParaRPr>
              </a:p>
            </p:txBody>
          </p:sp>
          <p:sp>
            <p:nvSpPr>
              <p:cNvPr id="8" name="Text Box 13"/>
              <p:cNvSpPr txBox="1">
                <a:spLocks noChangeArrowheads="1"/>
              </p:cNvSpPr>
              <p:nvPr/>
            </p:nvSpPr>
            <p:spPr bwMode="auto">
              <a:xfrm>
                <a:off x="6012160" y="3140968"/>
                <a:ext cx="777302" cy="421231"/>
              </a:xfrm>
              <a:prstGeom prst="rect">
                <a:avLst/>
              </a:prstGeom>
              <a:noFill/>
              <a:ln w="9525">
                <a:noFill/>
                <a:miter lim="800000"/>
                <a:headEnd/>
                <a:tailEnd/>
              </a:ln>
            </p:spPr>
            <p:txBody>
              <a:bodyPr lIns="74066" tIns="37033" rIns="74066" bIns="37033"/>
              <a:lstStyle/>
              <a:p>
                <a:r>
                  <a:rPr lang="sv-SE" sz="2000" b="1" dirty="0" smtClean="0">
                    <a:solidFill>
                      <a:srgbClr val="339966"/>
                    </a:solidFill>
                    <a:cs typeface="Times New Roman" pitchFamily="18" charset="0"/>
                  </a:rPr>
                  <a:t>2013</a:t>
                </a:r>
                <a:endParaRPr lang="sv-SE" sz="2000" b="1" dirty="0">
                  <a:solidFill>
                    <a:srgbClr val="339966"/>
                  </a:solidFill>
                  <a:cs typeface="Times New Roman" pitchFamily="18" charset="0"/>
                </a:endParaRPr>
              </a:p>
            </p:txBody>
          </p:sp>
          <p:sp>
            <p:nvSpPr>
              <p:cNvPr id="9" name="Rectangle 11"/>
              <p:cNvSpPr>
                <a:spLocks noChangeArrowheads="1"/>
              </p:cNvSpPr>
              <p:nvPr/>
            </p:nvSpPr>
            <p:spPr bwMode="auto">
              <a:xfrm>
                <a:off x="2411760" y="3573016"/>
                <a:ext cx="6408712" cy="496116"/>
              </a:xfrm>
              <a:prstGeom prst="rect">
                <a:avLst/>
              </a:prstGeom>
              <a:solidFill>
                <a:srgbClr val="EAEAEA"/>
              </a:solidFill>
              <a:ln w="9525">
                <a:solidFill>
                  <a:srgbClr val="000000"/>
                </a:solidFill>
                <a:miter lim="800000"/>
                <a:headEnd/>
                <a:tailEnd/>
              </a:ln>
            </p:spPr>
            <p:txBody>
              <a:bodyPr anchor="ctr"/>
              <a:lstStyle/>
              <a:p>
                <a:endParaRPr lang="en-US"/>
              </a:p>
            </p:txBody>
          </p:sp>
          <p:sp>
            <p:nvSpPr>
              <p:cNvPr id="10" name="Rectangle 10"/>
              <p:cNvSpPr>
                <a:spLocks noChangeArrowheads="1"/>
              </p:cNvSpPr>
              <p:nvPr/>
            </p:nvSpPr>
            <p:spPr bwMode="auto">
              <a:xfrm>
                <a:off x="6012160" y="3573016"/>
                <a:ext cx="2808312" cy="496116"/>
              </a:xfrm>
              <a:prstGeom prst="rect">
                <a:avLst/>
              </a:prstGeom>
              <a:solidFill>
                <a:srgbClr val="339966"/>
              </a:solidFill>
              <a:ln w="9525">
                <a:solidFill>
                  <a:srgbClr val="000000"/>
                </a:solidFill>
                <a:miter lim="800000"/>
                <a:headEnd/>
                <a:tailEnd/>
              </a:ln>
            </p:spPr>
            <p:txBody>
              <a:bodyPr anchor="ctr"/>
              <a:lstStyle/>
              <a:p>
                <a:endParaRPr lang="en-US"/>
              </a:p>
            </p:txBody>
          </p:sp>
          <p:sp>
            <p:nvSpPr>
              <p:cNvPr id="11" name="Rectangle 9"/>
              <p:cNvSpPr>
                <a:spLocks noChangeArrowheads="1"/>
              </p:cNvSpPr>
              <p:nvPr/>
            </p:nvSpPr>
            <p:spPr bwMode="auto">
              <a:xfrm>
                <a:off x="524671" y="4359262"/>
                <a:ext cx="1553679" cy="1394742"/>
              </a:xfrm>
              <a:prstGeom prst="rect">
                <a:avLst/>
              </a:prstGeom>
              <a:noFill/>
              <a:ln w="9525">
                <a:noFill/>
                <a:miter lim="800000"/>
                <a:headEnd/>
                <a:tailEnd/>
              </a:ln>
            </p:spPr>
            <p:txBody>
              <a:bodyPr lIns="74066" tIns="37033" rIns="74066" bIns="37033"/>
              <a:lstStyle/>
              <a:p>
                <a:pPr algn="ctr"/>
                <a:endParaRPr lang="en-GB" sz="1600" dirty="0"/>
              </a:p>
            </p:txBody>
          </p:sp>
          <p:sp>
            <p:nvSpPr>
              <p:cNvPr id="12" name="Rectangle 8"/>
              <p:cNvSpPr>
                <a:spLocks noChangeArrowheads="1"/>
              </p:cNvSpPr>
              <p:nvPr/>
            </p:nvSpPr>
            <p:spPr bwMode="auto">
              <a:xfrm>
                <a:off x="1043608" y="2276873"/>
                <a:ext cx="1296144" cy="864096"/>
              </a:xfrm>
              <a:prstGeom prst="rect">
                <a:avLst/>
              </a:prstGeom>
              <a:noFill/>
              <a:ln w="9525">
                <a:noFill/>
                <a:miter lim="800000"/>
                <a:headEnd/>
                <a:tailEnd/>
              </a:ln>
            </p:spPr>
            <p:txBody>
              <a:bodyPr lIns="74066" tIns="37033" rIns="74066" bIns="37033"/>
              <a:lstStyle/>
              <a:p>
                <a:pPr algn="ctr"/>
                <a:r>
                  <a:rPr lang="en-GB" sz="1400" dirty="0" smtClean="0">
                    <a:solidFill>
                      <a:srgbClr val="000000"/>
                    </a:solidFill>
                    <a:cs typeface="Times New Roman" pitchFamily="18" charset="0"/>
                  </a:rPr>
                  <a:t>Consultation process</a:t>
                </a:r>
              </a:p>
              <a:p>
                <a:pPr algn="ctr"/>
                <a:r>
                  <a:rPr lang="en-GB" sz="1400" dirty="0" smtClean="0">
                    <a:solidFill>
                      <a:srgbClr val="000000"/>
                    </a:solidFill>
                    <a:cs typeface="Times New Roman" pitchFamily="18" charset="0"/>
                  </a:rPr>
                  <a:t>developed</a:t>
                </a:r>
                <a:endParaRPr lang="en-GB" sz="1400" dirty="0"/>
              </a:p>
            </p:txBody>
          </p:sp>
          <p:sp>
            <p:nvSpPr>
              <p:cNvPr id="13" name="Rectangle 7"/>
              <p:cNvSpPr>
                <a:spLocks noChangeArrowheads="1"/>
              </p:cNvSpPr>
              <p:nvPr/>
            </p:nvSpPr>
            <p:spPr bwMode="auto">
              <a:xfrm>
                <a:off x="1835696" y="4437112"/>
                <a:ext cx="1580477" cy="856530"/>
              </a:xfrm>
              <a:prstGeom prst="rect">
                <a:avLst/>
              </a:prstGeom>
              <a:noFill/>
              <a:ln w="9525">
                <a:noFill/>
                <a:miter lim="800000"/>
                <a:headEnd/>
                <a:tailEnd/>
              </a:ln>
            </p:spPr>
            <p:txBody>
              <a:bodyPr lIns="74066" tIns="37033" rIns="74066" bIns="37033"/>
              <a:lstStyle/>
              <a:p>
                <a:pPr algn="ctr"/>
                <a:r>
                  <a:rPr lang="en-US" sz="1400" dirty="0" smtClean="0"/>
                  <a:t>Adoption of the consultation process by GB</a:t>
                </a:r>
                <a:endParaRPr lang="en-US" sz="1400" dirty="0"/>
              </a:p>
            </p:txBody>
          </p:sp>
          <p:sp>
            <p:nvSpPr>
              <p:cNvPr id="14" name="Rectangle 6"/>
              <p:cNvSpPr>
                <a:spLocks noChangeArrowheads="1"/>
              </p:cNvSpPr>
              <p:nvPr/>
            </p:nvSpPr>
            <p:spPr bwMode="auto">
              <a:xfrm>
                <a:off x="5004048" y="2204864"/>
                <a:ext cx="1412267" cy="1308156"/>
              </a:xfrm>
              <a:prstGeom prst="rect">
                <a:avLst/>
              </a:prstGeom>
              <a:noFill/>
              <a:ln w="9525">
                <a:noFill/>
                <a:miter lim="800000"/>
                <a:headEnd/>
                <a:tailEnd/>
              </a:ln>
            </p:spPr>
            <p:txBody>
              <a:bodyPr lIns="74066" tIns="37033" rIns="74066" bIns="37033"/>
              <a:lstStyle/>
              <a:p>
                <a:pPr algn="ctr"/>
                <a:r>
                  <a:rPr lang="en-GB" sz="1400" dirty="0" smtClean="0">
                    <a:solidFill>
                      <a:srgbClr val="000000"/>
                    </a:solidFill>
                    <a:cs typeface="Times New Roman" pitchFamily="18" charset="0"/>
                  </a:rPr>
                  <a:t>NS feedback</a:t>
                </a:r>
              </a:p>
              <a:p>
                <a:pPr algn="ctr"/>
                <a:r>
                  <a:rPr lang="en-GB" sz="1400" dirty="0" smtClean="0">
                    <a:solidFill>
                      <a:srgbClr val="000000"/>
                    </a:solidFill>
                    <a:cs typeface="Times New Roman" pitchFamily="18" charset="0"/>
                  </a:rPr>
                  <a:t>on the revised draft 1</a:t>
                </a:r>
                <a:endParaRPr lang="en-GB" sz="1400" dirty="0"/>
              </a:p>
            </p:txBody>
          </p:sp>
          <p:sp>
            <p:nvSpPr>
              <p:cNvPr id="15" name="Text Box 3"/>
              <p:cNvSpPr txBox="1">
                <a:spLocks noChangeArrowheads="1"/>
              </p:cNvSpPr>
              <p:nvPr/>
            </p:nvSpPr>
            <p:spPr bwMode="auto">
              <a:xfrm>
                <a:off x="3275856" y="1556792"/>
                <a:ext cx="1479738" cy="1292945"/>
              </a:xfrm>
              <a:prstGeom prst="rect">
                <a:avLst/>
              </a:prstGeom>
              <a:noFill/>
              <a:ln w="9525">
                <a:noFill/>
                <a:miter lim="800000"/>
                <a:headEnd/>
                <a:tailEnd/>
              </a:ln>
            </p:spPr>
            <p:txBody>
              <a:bodyPr lIns="74066" tIns="37033" rIns="74066" bIns="37033"/>
              <a:lstStyle/>
              <a:p>
                <a:pPr algn="ctr"/>
                <a:r>
                  <a:rPr lang="fr-CH" sz="1400" dirty="0" smtClean="0">
                    <a:solidFill>
                      <a:srgbClr val="000000"/>
                    </a:solidFill>
                    <a:cs typeface="Times New Roman" pitchFamily="18" charset="0"/>
                  </a:rPr>
                  <a:t>NS consultation meetings in the Zones and expert consultations</a:t>
                </a:r>
                <a:endParaRPr lang="en-US" sz="1400" dirty="0"/>
              </a:p>
            </p:txBody>
          </p:sp>
          <p:sp>
            <p:nvSpPr>
              <p:cNvPr id="16" name="Rectangle 2"/>
              <p:cNvSpPr>
                <a:spLocks noChangeArrowheads="1"/>
              </p:cNvSpPr>
              <p:nvPr/>
            </p:nvSpPr>
            <p:spPr bwMode="auto">
              <a:xfrm>
                <a:off x="7092280" y="2420888"/>
                <a:ext cx="1614680" cy="1034356"/>
              </a:xfrm>
              <a:prstGeom prst="rect">
                <a:avLst/>
              </a:prstGeom>
              <a:noFill/>
              <a:ln w="9525">
                <a:noFill/>
                <a:miter lim="800000"/>
                <a:headEnd/>
                <a:tailEnd/>
              </a:ln>
            </p:spPr>
            <p:txBody>
              <a:bodyPr lIns="74066" tIns="37033" rIns="74066" bIns="37033"/>
              <a:lstStyle/>
              <a:p>
                <a:pPr algn="ctr"/>
                <a:r>
                  <a:rPr lang="en-US" sz="1400" dirty="0" smtClean="0">
                    <a:solidFill>
                      <a:srgbClr val="000000"/>
                    </a:solidFill>
                    <a:cs typeface="Times New Roman" pitchFamily="18" charset="0"/>
                  </a:rPr>
                  <a:t>GB approval of the revised P&amp;R</a:t>
                </a:r>
              </a:p>
              <a:p>
                <a:pPr algn="ctr"/>
                <a:endParaRPr lang="en-US" sz="1400" dirty="0"/>
              </a:p>
            </p:txBody>
          </p:sp>
          <p:sp>
            <p:nvSpPr>
              <p:cNvPr id="17" name="Text Box 14"/>
              <p:cNvSpPr txBox="1">
                <a:spLocks noChangeArrowheads="1"/>
              </p:cNvSpPr>
              <p:nvPr/>
            </p:nvSpPr>
            <p:spPr bwMode="auto">
              <a:xfrm>
                <a:off x="251520" y="3140968"/>
                <a:ext cx="1049621" cy="421231"/>
              </a:xfrm>
              <a:prstGeom prst="rect">
                <a:avLst/>
              </a:prstGeom>
              <a:noFill/>
              <a:ln w="9525">
                <a:noFill/>
                <a:miter lim="800000"/>
                <a:headEnd/>
                <a:tailEnd/>
              </a:ln>
            </p:spPr>
            <p:txBody>
              <a:bodyPr lIns="74066" tIns="37033" rIns="74066" bIns="37033"/>
              <a:lstStyle/>
              <a:p>
                <a:r>
                  <a:rPr lang="sv-SE" sz="2000" b="1" dirty="0" smtClean="0">
                    <a:solidFill>
                      <a:srgbClr val="339966"/>
                    </a:solidFill>
                    <a:cs typeface="Times New Roman" pitchFamily="18" charset="0"/>
                  </a:rPr>
                  <a:t>2011</a:t>
                </a:r>
                <a:endParaRPr lang="sv-SE" sz="2000" dirty="0">
                  <a:solidFill>
                    <a:srgbClr val="339966"/>
                  </a:solidFill>
                </a:endParaRPr>
              </a:p>
            </p:txBody>
          </p:sp>
          <p:sp>
            <p:nvSpPr>
              <p:cNvPr id="18" name="Rectangle 10"/>
              <p:cNvSpPr>
                <a:spLocks noChangeArrowheads="1"/>
              </p:cNvSpPr>
              <p:nvPr/>
            </p:nvSpPr>
            <p:spPr bwMode="auto">
              <a:xfrm>
                <a:off x="251520" y="3573016"/>
                <a:ext cx="2808312" cy="496116"/>
              </a:xfrm>
              <a:prstGeom prst="rect">
                <a:avLst/>
              </a:prstGeom>
              <a:solidFill>
                <a:srgbClr val="339966"/>
              </a:solidFill>
              <a:ln w="9525">
                <a:solidFill>
                  <a:srgbClr val="000000"/>
                </a:solidFill>
                <a:miter lim="800000"/>
                <a:headEnd/>
                <a:tailEnd/>
              </a:ln>
            </p:spPr>
            <p:txBody>
              <a:bodyPr anchor="ctr"/>
              <a:lstStyle/>
              <a:p>
                <a:endParaRPr lang="en-US"/>
              </a:p>
            </p:txBody>
          </p:sp>
          <p:sp>
            <p:nvSpPr>
              <p:cNvPr id="19" name="Rectangle 2"/>
              <p:cNvSpPr>
                <a:spLocks noChangeArrowheads="1"/>
              </p:cNvSpPr>
              <p:nvPr/>
            </p:nvSpPr>
            <p:spPr bwMode="auto">
              <a:xfrm>
                <a:off x="7380312" y="4437112"/>
                <a:ext cx="1614680" cy="1034356"/>
              </a:xfrm>
              <a:prstGeom prst="rect">
                <a:avLst/>
              </a:prstGeom>
              <a:noFill/>
              <a:ln w="9525">
                <a:noFill/>
                <a:miter lim="800000"/>
                <a:headEnd/>
                <a:tailEnd/>
              </a:ln>
            </p:spPr>
            <p:txBody>
              <a:bodyPr lIns="74066" tIns="37033" rIns="74066" bIns="37033"/>
              <a:lstStyle/>
              <a:p>
                <a:pPr algn="ctr"/>
                <a:r>
                  <a:rPr lang="en-US" sz="1400" dirty="0" smtClean="0">
                    <a:solidFill>
                      <a:srgbClr val="000000"/>
                    </a:solidFill>
                    <a:cs typeface="Times New Roman" pitchFamily="18" charset="0"/>
                  </a:rPr>
                  <a:t>GA and </a:t>
                </a:r>
                <a:r>
                  <a:rPr lang="en-US" sz="1400" dirty="0" err="1" smtClean="0">
                    <a:solidFill>
                      <a:srgbClr val="000000"/>
                    </a:solidFill>
                    <a:cs typeface="Times New Roman" pitchFamily="18" charset="0"/>
                  </a:rPr>
                  <a:t>CoD</a:t>
                </a:r>
                <a:r>
                  <a:rPr lang="en-US" sz="1400" dirty="0" smtClean="0">
                    <a:solidFill>
                      <a:srgbClr val="000000"/>
                    </a:solidFill>
                    <a:cs typeface="Times New Roman" pitchFamily="18" charset="0"/>
                  </a:rPr>
                  <a:t> approval of the revised P&amp;R</a:t>
                </a:r>
              </a:p>
              <a:p>
                <a:pPr algn="ctr"/>
                <a:endParaRPr lang="en-US" sz="1400" dirty="0"/>
              </a:p>
            </p:txBody>
          </p:sp>
          <p:cxnSp>
            <p:nvCxnSpPr>
              <p:cNvPr id="20" name="Straight Arrow Connector 19"/>
              <p:cNvCxnSpPr/>
              <p:nvPr/>
            </p:nvCxnSpPr>
            <p:spPr>
              <a:xfrm rot="5400000">
                <a:off x="1475657" y="3284983"/>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3851921" y="3284983"/>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580113" y="3284983"/>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
              <p:cNvSpPr>
                <a:spLocks noChangeArrowheads="1"/>
              </p:cNvSpPr>
              <p:nvPr/>
            </p:nvSpPr>
            <p:spPr bwMode="auto">
              <a:xfrm>
                <a:off x="6012160" y="4437112"/>
                <a:ext cx="1614680" cy="1034356"/>
              </a:xfrm>
              <a:prstGeom prst="rect">
                <a:avLst/>
              </a:prstGeom>
              <a:noFill/>
              <a:ln w="9525">
                <a:noFill/>
                <a:miter lim="800000"/>
                <a:headEnd/>
                <a:tailEnd/>
              </a:ln>
            </p:spPr>
            <p:txBody>
              <a:bodyPr lIns="74066" tIns="37033" rIns="74066" bIns="37033"/>
              <a:lstStyle/>
              <a:p>
                <a:pPr algn="ctr"/>
                <a:r>
                  <a:rPr lang="en-US" sz="1400" dirty="0" smtClean="0">
                    <a:solidFill>
                      <a:srgbClr val="000000"/>
                    </a:solidFill>
                    <a:cs typeface="Times New Roman" pitchFamily="18" charset="0"/>
                  </a:rPr>
                  <a:t>Final draft of the revised P&amp;R</a:t>
                </a:r>
              </a:p>
              <a:p>
                <a:pPr algn="ctr"/>
                <a:endParaRPr lang="en-US" sz="1400" dirty="0"/>
              </a:p>
            </p:txBody>
          </p:sp>
          <p:cxnSp>
            <p:nvCxnSpPr>
              <p:cNvPr id="24" name="Straight Arrow Connector 23"/>
              <p:cNvCxnSpPr/>
              <p:nvPr/>
            </p:nvCxnSpPr>
            <p:spPr>
              <a:xfrm rot="5400000">
                <a:off x="7164289" y="3212975"/>
                <a:ext cx="432839" cy="7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flipH="1" flipV="1">
                <a:off x="2412554" y="4292302"/>
                <a:ext cx="288032"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5652120" y="4149080"/>
                <a:ext cx="0"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6877050" y="4292302"/>
                <a:ext cx="288032"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flipH="1" flipV="1">
                <a:off x="8101186" y="4292302"/>
                <a:ext cx="288032"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9" name="Group 38"/>
              <p:cNvGrpSpPr/>
              <p:nvPr/>
            </p:nvGrpSpPr>
            <p:grpSpPr>
              <a:xfrm>
                <a:off x="457200" y="2117378"/>
                <a:ext cx="8686800" cy="3302532"/>
                <a:chOff x="457200" y="2117378"/>
                <a:chExt cx="8686800" cy="3302532"/>
              </a:xfrm>
            </p:grpSpPr>
            <p:sp>
              <p:nvSpPr>
                <p:cNvPr id="30" name="AutoShape 15"/>
                <p:cNvSpPr>
                  <a:spLocks noChangeAspect="1" noChangeArrowheads="1" noTextEdit="1"/>
                </p:cNvSpPr>
                <p:nvPr/>
              </p:nvSpPr>
              <p:spPr bwMode="auto">
                <a:xfrm>
                  <a:off x="457200" y="2117378"/>
                  <a:ext cx="8229600" cy="3189654"/>
                </a:xfrm>
                <a:prstGeom prst="rect">
                  <a:avLst/>
                </a:prstGeom>
                <a:noFill/>
                <a:ln w="9525">
                  <a:noFill/>
                  <a:miter lim="800000"/>
                  <a:headEnd/>
                  <a:tailEnd/>
                </a:ln>
              </p:spPr>
              <p:txBody>
                <a:bodyPr/>
                <a:lstStyle/>
                <a:p>
                  <a:endParaRPr lang="en-GB"/>
                </a:p>
              </p:txBody>
            </p:sp>
            <p:sp>
              <p:nvSpPr>
                <p:cNvPr id="31" name="TextBox 30"/>
                <p:cNvSpPr txBox="1"/>
                <p:nvPr/>
              </p:nvSpPr>
              <p:spPr>
                <a:xfrm>
                  <a:off x="6228184" y="2564904"/>
                  <a:ext cx="1152128" cy="646331"/>
                </a:xfrm>
                <a:prstGeom prst="rect">
                  <a:avLst/>
                </a:prstGeom>
                <a:noFill/>
              </p:spPr>
              <p:txBody>
                <a:bodyPr wrap="square" rtlCol="0">
                  <a:spAutoFit/>
                </a:bodyPr>
                <a:lstStyle/>
                <a:p>
                  <a:r>
                    <a:rPr lang="en-US" sz="1200" dirty="0" smtClean="0"/>
                    <a:t>Draft 2 to DCMAB and GSMT</a:t>
                  </a:r>
                  <a:endParaRPr lang="en-US" sz="1200" dirty="0"/>
                </a:p>
              </p:txBody>
            </p:sp>
            <p:cxnSp>
              <p:nvCxnSpPr>
                <p:cNvPr id="32" name="Straight Arrow Connector 31"/>
                <p:cNvCxnSpPr/>
                <p:nvPr/>
              </p:nvCxnSpPr>
              <p:spPr>
                <a:xfrm>
                  <a:off x="6732240" y="3140968"/>
                  <a:ext cx="1" cy="3608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4499992" y="4149080"/>
                  <a:ext cx="0"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608446" y="4509120"/>
                  <a:ext cx="1251586" cy="910790"/>
                </a:xfrm>
                <a:prstGeom prst="rect">
                  <a:avLst/>
                </a:prstGeom>
                <a:noFill/>
              </p:spPr>
              <p:txBody>
                <a:bodyPr wrap="square" rtlCol="0">
                  <a:spAutoFit/>
                </a:bodyPr>
                <a:lstStyle/>
                <a:p>
                  <a:r>
                    <a:rPr lang="en-US" sz="1400" dirty="0" smtClean="0"/>
                    <a:t>Update to GB on consultation progress</a:t>
                  </a:r>
                  <a:endParaRPr lang="en-US" sz="1400" dirty="0"/>
                </a:p>
              </p:txBody>
            </p:sp>
            <p:sp>
              <p:nvSpPr>
                <p:cNvPr id="35" name="Pentagon 34"/>
                <p:cNvSpPr/>
                <p:nvPr/>
              </p:nvSpPr>
              <p:spPr>
                <a:xfrm>
                  <a:off x="8820472" y="3573016"/>
                  <a:ext cx="323528" cy="517048"/>
                </a:xfrm>
                <a:prstGeom prst="homePlate">
                  <a:avLst>
                    <a:gd name="adj" fmla="val 50000"/>
                  </a:avLst>
                </a:prstGeom>
                <a:solidFill>
                  <a:srgbClr val="3399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36" name="Rectangle 35"/>
          <p:cNvSpPr/>
          <p:nvPr/>
        </p:nvSpPr>
        <p:spPr>
          <a:xfrm>
            <a:off x="7741052" y="-27384"/>
            <a:ext cx="1402948" cy="369332"/>
          </a:xfrm>
          <a:prstGeom prst="rect">
            <a:avLst/>
          </a:prstGeom>
        </p:spPr>
        <p:txBody>
          <a:bodyPr wrap="none">
            <a:spAutoFit/>
          </a:bodyPr>
          <a:lstStyle/>
          <a:p>
            <a:pPr algn="ctr"/>
            <a:r>
              <a:rPr lang="en-US" dirty="0" smtClean="0">
                <a:solidFill>
                  <a:schemeClr val="tx2"/>
                </a:solidFill>
              </a:rPr>
              <a:t>SESSION 1</a:t>
            </a:r>
            <a:endParaRPr lang="en-GB" dirty="0">
              <a:solidFill>
                <a:schemeClr val="tx2"/>
              </a:solidFill>
            </a:endParaRPr>
          </a:p>
        </p:txBody>
      </p:sp>
    </p:spTree>
    <p:extLst>
      <p:ext uri="{BB962C8B-B14F-4D97-AF65-F5344CB8AC3E}">
        <p14:creationId xmlns:p14="http://schemas.microsoft.com/office/powerpoint/2010/main" xmlns="" val="4144368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654"/>
            <a:ext cx="8229600" cy="850106"/>
          </a:xfrm>
        </p:spPr>
        <p:txBody>
          <a:bodyPr/>
          <a:lstStyle/>
          <a:p>
            <a:r>
              <a:rPr lang="en-US" sz="2800" dirty="0" smtClean="0"/>
              <a:t>Principles and Rules revision process: </a:t>
            </a:r>
            <a:br>
              <a:rPr lang="en-US" sz="2800" dirty="0" smtClean="0"/>
            </a:br>
            <a:r>
              <a:rPr lang="en-US" sz="2800" dirty="0" smtClean="0">
                <a:solidFill>
                  <a:schemeClr val="tx2"/>
                </a:solidFill>
              </a:rPr>
              <a:t>Update  </a:t>
            </a:r>
            <a:endParaRPr lang="en-US" sz="2800" dirty="0"/>
          </a:p>
        </p:txBody>
      </p:sp>
      <p:sp>
        <p:nvSpPr>
          <p:cNvPr id="3" name="Content Placeholder 2"/>
          <p:cNvSpPr>
            <a:spLocks noGrp="1"/>
          </p:cNvSpPr>
          <p:nvPr>
            <p:ph idx="1"/>
          </p:nvPr>
        </p:nvSpPr>
        <p:spPr>
          <a:xfrm>
            <a:off x="467544" y="1816000"/>
            <a:ext cx="8568952" cy="4925368"/>
          </a:xfrm>
        </p:spPr>
        <p:txBody>
          <a:bodyPr/>
          <a:lstStyle/>
          <a:p>
            <a:pPr lvl="0">
              <a:buNone/>
            </a:pPr>
            <a:r>
              <a:rPr lang="en-GB" sz="1600" b="1" dirty="0" smtClean="0"/>
              <a:t>Consultations</a:t>
            </a:r>
          </a:p>
          <a:p>
            <a:pPr lvl="1"/>
            <a:r>
              <a:rPr lang="en-GB" sz="1600" dirty="0" smtClean="0"/>
              <a:t>9 National Society consultations between April - December 2012 reached over 250 leaders and DM practitioners from 118 NS</a:t>
            </a:r>
          </a:p>
          <a:p>
            <a:pPr lvl="1"/>
            <a:r>
              <a:rPr lang="en-US" sz="1600" dirty="0" smtClean="0"/>
              <a:t>Expert groups: ICG/DMWG, NS L</a:t>
            </a:r>
            <a:r>
              <a:rPr lang="en-GB" sz="1600" dirty="0" smtClean="0"/>
              <a:t>egal Advisers, Audit &amp; Risk Committee, DM Coordinators</a:t>
            </a:r>
          </a:p>
          <a:p>
            <a:pPr lvl="1"/>
            <a:r>
              <a:rPr lang="en-US" sz="1600" dirty="0" smtClean="0"/>
              <a:t>IFRC Geneva Secretariat, GSMT, </a:t>
            </a:r>
          </a:p>
          <a:p>
            <a:pPr lvl="1"/>
            <a:r>
              <a:rPr lang="en-US" sz="1600" dirty="0" smtClean="0"/>
              <a:t>ICRC participated into NS consultation meeting and has been represented in the SWG</a:t>
            </a:r>
          </a:p>
          <a:p>
            <a:pPr>
              <a:buNone/>
            </a:pPr>
            <a:endParaRPr lang="en-US" sz="800" b="1" dirty="0" smtClean="0"/>
          </a:p>
          <a:p>
            <a:pPr>
              <a:buNone/>
            </a:pPr>
            <a:r>
              <a:rPr lang="en-US" sz="1600" b="1" dirty="0" smtClean="0"/>
              <a:t>Revised Principles and Rules Draft</a:t>
            </a:r>
          </a:p>
          <a:p>
            <a:pPr lvl="1"/>
            <a:r>
              <a:rPr lang="en-US" sz="1600" dirty="0" smtClean="0"/>
              <a:t>Sent to NS feedback 27 December 2012 (DL 15.2.2013)</a:t>
            </a:r>
          </a:p>
          <a:p>
            <a:pPr lvl="1"/>
            <a:r>
              <a:rPr lang="en-US" sz="1600" dirty="0" smtClean="0"/>
              <a:t>Written from the viewpoint that ICRC will feed in</a:t>
            </a:r>
          </a:p>
          <a:p>
            <a:pPr>
              <a:buNone/>
            </a:pPr>
            <a:endParaRPr lang="en-US" sz="800" b="1" dirty="0" smtClean="0"/>
          </a:p>
          <a:p>
            <a:pPr>
              <a:buNone/>
            </a:pPr>
            <a:r>
              <a:rPr lang="en-US" sz="1600" b="1" dirty="0" smtClean="0"/>
              <a:t>Governance</a:t>
            </a:r>
            <a:endParaRPr lang="en-GB" sz="1600" b="1" dirty="0" smtClean="0"/>
          </a:p>
          <a:p>
            <a:pPr lvl="1"/>
            <a:r>
              <a:rPr lang="en-US" sz="1600" dirty="0" smtClean="0"/>
              <a:t>Disaster and Crisis Management Advisory Body (DCMAB) oversight role since 2010; Members acted as resource persons/co-facilitators in NS consultations</a:t>
            </a:r>
          </a:p>
          <a:p>
            <a:pPr>
              <a:buNone/>
            </a:pPr>
            <a:endParaRPr lang="en-US" sz="2000" dirty="0" smtClean="0"/>
          </a:p>
          <a:p>
            <a:pPr>
              <a:buNone/>
            </a:pPr>
            <a:endParaRPr lang="en-US" sz="2000" dirty="0" smtClean="0"/>
          </a:p>
          <a:p>
            <a:endParaRPr lang="en-US" sz="2000" dirty="0" smtClean="0"/>
          </a:p>
          <a:p>
            <a:endParaRPr lang="en-GB" sz="2000" dirty="0" smtClean="0"/>
          </a:p>
          <a:p>
            <a:pPr>
              <a:buNone/>
            </a:pPr>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40960" cy="1143000"/>
          </a:xfrm>
        </p:spPr>
        <p:txBody>
          <a:bodyPr/>
          <a:lstStyle/>
          <a:p>
            <a:r>
              <a:rPr lang="en-US" sz="2800" dirty="0" smtClean="0"/>
              <a:t>Principles and Rules revision process: </a:t>
            </a:r>
            <a:br>
              <a:rPr lang="en-US" sz="2800" dirty="0" smtClean="0"/>
            </a:br>
            <a:r>
              <a:rPr lang="en-US" sz="2800" dirty="0" smtClean="0">
                <a:solidFill>
                  <a:schemeClr val="tx2"/>
                </a:solidFill>
              </a:rPr>
              <a:t>Feedback received</a:t>
            </a:r>
            <a:endParaRPr lang="en-US" sz="2000" b="0" dirty="0"/>
          </a:p>
        </p:txBody>
      </p:sp>
      <p:sp>
        <p:nvSpPr>
          <p:cNvPr id="3" name="Content Placeholder 2"/>
          <p:cNvSpPr>
            <a:spLocks noGrp="1"/>
          </p:cNvSpPr>
          <p:nvPr>
            <p:ph idx="1"/>
          </p:nvPr>
        </p:nvSpPr>
        <p:spPr>
          <a:xfrm>
            <a:off x="467544" y="1772816"/>
            <a:ext cx="8352928" cy="4464496"/>
          </a:xfrm>
        </p:spPr>
        <p:txBody>
          <a:bodyPr/>
          <a:lstStyle/>
          <a:p>
            <a:pPr marL="457200" indent="-457200">
              <a:spcBef>
                <a:spcPts val="384"/>
              </a:spcBef>
              <a:buNone/>
            </a:pPr>
            <a:r>
              <a:rPr lang="en-GB" sz="1600" b="1" u="sng" dirty="0" smtClean="0"/>
              <a:t>Written</a:t>
            </a:r>
            <a:r>
              <a:rPr lang="en-GB" sz="1600" b="1" dirty="0" smtClean="0"/>
              <a:t> feedback</a:t>
            </a:r>
          </a:p>
          <a:p>
            <a:pPr marL="457200" indent="-457200">
              <a:spcBef>
                <a:spcPts val="384"/>
              </a:spcBef>
              <a:buNone/>
            </a:pPr>
            <a:endParaRPr lang="en-GB" sz="1600" b="1" dirty="0" smtClean="0"/>
          </a:p>
          <a:p>
            <a:pPr marL="457200" indent="-457200">
              <a:spcBef>
                <a:spcPts val="384"/>
              </a:spcBef>
              <a:buNone/>
            </a:pPr>
            <a:r>
              <a:rPr lang="en-GB" sz="1600" b="1" dirty="0" smtClean="0"/>
              <a:t>From National Societies</a:t>
            </a:r>
          </a:p>
          <a:p>
            <a:pPr marL="540000" lvl="1" indent="-270000">
              <a:spcBef>
                <a:spcPts val="384"/>
              </a:spcBef>
            </a:pPr>
            <a:r>
              <a:rPr lang="en-GB" sz="1600" dirty="0" smtClean="0"/>
              <a:t>30 RC/RC NS  (SEA: Cambodian RC, PMI)</a:t>
            </a:r>
          </a:p>
          <a:p>
            <a:pPr marL="540000" lvl="1" indent="-270000">
              <a:spcBef>
                <a:spcPts val="384"/>
              </a:spcBef>
              <a:buNone/>
            </a:pPr>
            <a:endParaRPr lang="en-US" sz="1000" b="1" dirty="0" smtClean="0"/>
          </a:p>
          <a:p>
            <a:pPr marL="270125" indent="-270000">
              <a:spcBef>
                <a:spcPts val="384"/>
              </a:spcBef>
              <a:buNone/>
            </a:pPr>
            <a:r>
              <a:rPr lang="en-US" sz="1600" b="1" dirty="0" smtClean="0"/>
              <a:t>Reference Centres</a:t>
            </a:r>
          </a:p>
          <a:p>
            <a:pPr marL="540000" lvl="1" indent="-270000">
              <a:spcBef>
                <a:spcPts val="384"/>
              </a:spcBef>
            </a:pPr>
            <a:r>
              <a:rPr lang="en-GB" sz="1600" dirty="0" smtClean="0"/>
              <a:t>Climate Centre</a:t>
            </a:r>
          </a:p>
          <a:p>
            <a:pPr marL="270125" indent="-270000">
              <a:spcBef>
                <a:spcPts val="384"/>
              </a:spcBef>
              <a:buNone/>
            </a:pPr>
            <a:endParaRPr lang="en-GB" sz="1000" dirty="0" smtClean="0"/>
          </a:p>
          <a:p>
            <a:pPr marL="270125" indent="-270000">
              <a:spcBef>
                <a:spcPts val="384"/>
              </a:spcBef>
              <a:buNone/>
            </a:pPr>
            <a:r>
              <a:rPr lang="en-US" sz="1600" b="1" dirty="0" smtClean="0"/>
              <a:t>Geneva Secretariat</a:t>
            </a:r>
          </a:p>
          <a:p>
            <a:pPr lvl="1"/>
            <a:r>
              <a:rPr lang="en-GB" sz="1600" dirty="0" smtClean="0"/>
              <a:t>17 contributions from departments/colleagues</a:t>
            </a:r>
          </a:p>
          <a:p>
            <a:pPr marL="270125" indent="-270000">
              <a:spcBef>
                <a:spcPts val="384"/>
              </a:spcBef>
              <a:buNone/>
            </a:pPr>
            <a:r>
              <a:rPr lang="en-GB" sz="1600" b="1" dirty="0" smtClean="0"/>
              <a:t> </a:t>
            </a:r>
          </a:p>
          <a:p>
            <a:pPr>
              <a:buNone/>
            </a:pPr>
            <a:endParaRPr lang="en-GB" sz="1600" dirty="0" smtClean="0"/>
          </a:p>
          <a:p>
            <a:pPr marL="270125" indent="-270000">
              <a:spcBef>
                <a:spcPts val="384"/>
              </a:spcBef>
              <a:buNone/>
            </a:pPr>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40960" cy="1143000"/>
          </a:xfrm>
        </p:spPr>
        <p:txBody>
          <a:bodyPr/>
          <a:lstStyle/>
          <a:p>
            <a:r>
              <a:rPr lang="en-US" sz="2800" dirty="0" smtClean="0"/>
              <a:t>Principles and Rules revision process: </a:t>
            </a:r>
            <a:br>
              <a:rPr lang="en-US" sz="2800" dirty="0" smtClean="0"/>
            </a:br>
            <a:r>
              <a:rPr lang="en-US" sz="2800" dirty="0" smtClean="0">
                <a:solidFill>
                  <a:schemeClr val="tx2"/>
                </a:solidFill>
              </a:rPr>
              <a:t>Feedback received</a:t>
            </a:r>
            <a:endParaRPr lang="en-US" sz="2000" b="0" dirty="0"/>
          </a:p>
        </p:txBody>
      </p:sp>
      <p:sp>
        <p:nvSpPr>
          <p:cNvPr id="3" name="Content Placeholder 2"/>
          <p:cNvSpPr>
            <a:spLocks noGrp="1"/>
          </p:cNvSpPr>
          <p:nvPr>
            <p:ph idx="1"/>
          </p:nvPr>
        </p:nvSpPr>
        <p:spPr>
          <a:xfrm>
            <a:off x="395536" y="1628800"/>
            <a:ext cx="8352928" cy="4032448"/>
          </a:xfrm>
        </p:spPr>
        <p:txBody>
          <a:bodyPr/>
          <a:lstStyle/>
          <a:p>
            <a:pPr marL="270125" indent="-270000">
              <a:spcBef>
                <a:spcPts val="384"/>
              </a:spcBef>
              <a:buNone/>
            </a:pPr>
            <a:r>
              <a:rPr lang="en-US" sz="1600" b="1" u="sng" dirty="0" smtClean="0"/>
              <a:t>Verbal</a:t>
            </a:r>
            <a:r>
              <a:rPr lang="en-US" sz="1600" b="1" dirty="0" smtClean="0"/>
              <a:t> feedback </a:t>
            </a:r>
          </a:p>
          <a:p>
            <a:pPr marL="270125" indent="-270000">
              <a:spcBef>
                <a:spcPts val="384"/>
              </a:spcBef>
              <a:buNone/>
            </a:pPr>
            <a:endParaRPr lang="en-US" sz="1600" b="1" dirty="0" smtClean="0"/>
          </a:p>
          <a:p>
            <a:pPr marL="270125" indent="-270000">
              <a:spcBef>
                <a:spcPts val="384"/>
              </a:spcBef>
            </a:pPr>
            <a:r>
              <a:rPr lang="en-US" sz="1600" b="1" dirty="0" smtClean="0"/>
              <a:t>P&amp;R Secretariat Working Group</a:t>
            </a:r>
          </a:p>
          <a:p>
            <a:pPr marL="540000" lvl="1" indent="-270000">
              <a:spcBef>
                <a:spcPts val="384"/>
              </a:spcBef>
            </a:pPr>
            <a:r>
              <a:rPr lang="en-US" sz="1600" dirty="0" smtClean="0"/>
              <a:t>Representatives from 10 departments and ICRC </a:t>
            </a:r>
          </a:p>
          <a:p>
            <a:pPr marL="540000" lvl="1" indent="-270000">
              <a:spcBef>
                <a:spcPts val="384"/>
              </a:spcBef>
            </a:pPr>
            <a:r>
              <a:rPr lang="en-US" sz="1600" dirty="0" smtClean="0"/>
              <a:t>Meetings focusing on preliminary/draft text (21.11.2012, 13.12.2012, 18.1.2013)</a:t>
            </a:r>
          </a:p>
          <a:p>
            <a:pPr marL="270125" indent="-270000">
              <a:spcBef>
                <a:spcPts val="384"/>
              </a:spcBef>
            </a:pPr>
            <a:endParaRPr lang="en-GB" sz="1600" dirty="0" smtClean="0"/>
          </a:p>
          <a:p>
            <a:pPr marL="270125" indent="-270000">
              <a:spcBef>
                <a:spcPts val="384"/>
              </a:spcBef>
            </a:pPr>
            <a:r>
              <a:rPr lang="en-US" sz="1600" b="1" dirty="0" smtClean="0"/>
              <a:t>Disaster Management Coordinators </a:t>
            </a:r>
            <a:r>
              <a:rPr lang="en-US" sz="1600" dirty="0" smtClean="0"/>
              <a:t>annual response meeting (21.1.2013)</a:t>
            </a:r>
            <a:endParaRPr lang="en-US" sz="1600" b="1" dirty="0" smtClean="0"/>
          </a:p>
          <a:p>
            <a:pPr marL="540000" lvl="1" indent="-270000">
              <a:spcBef>
                <a:spcPts val="384"/>
              </a:spcBef>
            </a:pPr>
            <a:r>
              <a:rPr lang="en-US" sz="1600" dirty="0" smtClean="0"/>
              <a:t>Representatives from 5 Zones</a:t>
            </a:r>
          </a:p>
          <a:p>
            <a:pPr marL="270125" indent="-270000">
              <a:spcBef>
                <a:spcPts val="384"/>
              </a:spcBef>
            </a:pPr>
            <a:endParaRPr lang="en-US" sz="1600" dirty="0" smtClean="0"/>
          </a:p>
          <a:p>
            <a:pPr marL="270125" indent="-270000">
              <a:spcBef>
                <a:spcPts val="384"/>
              </a:spcBef>
            </a:pPr>
            <a:r>
              <a:rPr lang="en-US" sz="1600" b="1" dirty="0" smtClean="0"/>
              <a:t>Geneva Secretariat </a:t>
            </a:r>
            <a:r>
              <a:rPr lang="en-US" sz="1600" dirty="0" smtClean="0"/>
              <a:t>second consultation (8.2.2013)</a:t>
            </a:r>
          </a:p>
          <a:p>
            <a:pPr marL="540000" lvl="1" indent="-270000">
              <a:spcBef>
                <a:spcPts val="384"/>
              </a:spcBef>
            </a:pPr>
            <a:r>
              <a:rPr lang="en-US" sz="1600" dirty="0" smtClean="0"/>
              <a:t>26 participants from 15 departments/units</a:t>
            </a:r>
          </a:p>
          <a:p>
            <a:pPr marL="270125" indent="-270000">
              <a:spcBef>
                <a:spcPts val="384"/>
              </a:spcBef>
            </a:pPr>
            <a:endParaRPr lang="en-US" sz="1600" dirty="0" smtClean="0"/>
          </a:p>
          <a:p>
            <a:pPr marL="270125" indent="-270000">
              <a:spcBef>
                <a:spcPts val="384"/>
              </a:spcBef>
            </a:pPr>
            <a:r>
              <a:rPr lang="en-US" sz="1600" b="1" dirty="0" smtClean="0"/>
              <a:t>Disaster Management Working Group </a:t>
            </a:r>
            <a:r>
              <a:rPr lang="en-US" sz="1600" dirty="0" smtClean="0"/>
              <a:t>(DMWG) in Washington DC (12.-13.2.2013)</a:t>
            </a:r>
          </a:p>
          <a:p>
            <a:pPr marL="540000" lvl="1" indent="-270000">
              <a:spcBef>
                <a:spcPts val="384"/>
              </a:spcBef>
            </a:pPr>
            <a:r>
              <a:rPr lang="en-US" sz="1600" dirty="0" smtClean="0"/>
              <a:t>Representatives (26) from 16 National Societies, IFRC and ICRC</a:t>
            </a:r>
          </a:p>
          <a:p>
            <a:pPr>
              <a:buNone/>
            </a:pPr>
            <a:endParaRPr lang="en-GB" sz="1600" dirty="0" smtClean="0"/>
          </a:p>
          <a:p>
            <a:pPr marL="270125" indent="-270000">
              <a:spcBef>
                <a:spcPts val="384"/>
              </a:spcBef>
              <a:buNone/>
            </a:pPr>
            <a:endParaRPr 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Principles and Rules revision process: </a:t>
            </a:r>
            <a:br>
              <a:rPr lang="en-US" sz="2800" dirty="0" smtClean="0"/>
            </a:br>
            <a:r>
              <a:rPr lang="en-US" sz="2800" dirty="0" smtClean="0">
                <a:solidFill>
                  <a:schemeClr val="tx2"/>
                </a:solidFill>
              </a:rPr>
              <a:t>Drafting process</a:t>
            </a:r>
            <a:endParaRPr lang="en-GB" sz="2800" dirty="0"/>
          </a:p>
        </p:txBody>
      </p:sp>
      <p:sp>
        <p:nvSpPr>
          <p:cNvPr id="3" name="Content Placeholder 2"/>
          <p:cNvSpPr>
            <a:spLocks noGrp="1"/>
          </p:cNvSpPr>
          <p:nvPr>
            <p:ph idx="1"/>
          </p:nvPr>
        </p:nvSpPr>
        <p:spPr>
          <a:xfrm>
            <a:off x="179512" y="1412776"/>
            <a:ext cx="8229600" cy="4392712"/>
          </a:xfrm>
        </p:spPr>
        <p:txBody>
          <a:bodyPr/>
          <a:lstStyle/>
          <a:p>
            <a:pPr lvl="1"/>
            <a:r>
              <a:rPr lang="en-GB" sz="1600" b="1" dirty="0" smtClean="0"/>
              <a:t>Working Group </a:t>
            </a:r>
            <a:r>
              <a:rPr lang="en-GB" sz="1600" dirty="0" smtClean="0"/>
              <a:t>established – cross divisional plus ICRC – regular meetings since July 2012</a:t>
            </a:r>
          </a:p>
          <a:p>
            <a:pPr lvl="1"/>
            <a:endParaRPr lang="en-GB" sz="800" dirty="0" smtClean="0"/>
          </a:p>
          <a:p>
            <a:pPr lvl="1"/>
            <a:r>
              <a:rPr lang="en-GB" sz="1600" b="1" dirty="0" smtClean="0"/>
              <a:t>Drafting committee </a:t>
            </a:r>
            <a:r>
              <a:rPr lang="en-GB" sz="1600" dirty="0" smtClean="0"/>
              <a:t>approach – reflect the ambitions and majority views of NS raised through the consultation process, review existing policies and agreements, seek WG technical inputs on specific issues and draft articles, SMT review, Zero draft to inspire discussion and substantive feedback / additional inputs</a:t>
            </a:r>
          </a:p>
          <a:p>
            <a:pPr lvl="1"/>
            <a:endParaRPr lang="en-GB" sz="800" dirty="0" smtClean="0"/>
          </a:p>
          <a:p>
            <a:pPr lvl="1"/>
            <a:r>
              <a:rPr lang="fr-CH" sz="1600" dirty="0" err="1" smtClean="0"/>
              <a:t>Inviting</a:t>
            </a:r>
            <a:r>
              <a:rPr lang="fr-CH" sz="1600" dirty="0" smtClean="0"/>
              <a:t> </a:t>
            </a:r>
            <a:r>
              <a:rPr lang="fr-CH" sz="1600" b="1" dirty="0" smtClean="0"/>
              <a:t>ICRC</a:t>
            </a:r>
            <a:r>
              <a:rPr lang="fr-CH" sz="1600" dirty="0" smtClean="0"/>
              <a:t> to </a:t>
            </a:r>
            <a:r>
              <a:rPr lang="fr-CH" sz="1600" dirty="0" err="1" smtClean="0"/>
              <a:t>respond</a:t>
            </a:r>
            <a:r>
              <a:rPr lang="fr-CH" sz="1600" dirty="0" smtClean="0"/>
              <a:t> to the </a:t>
            </a:r>
            <a:r>
              <a:rPr lang="fr-CH" sz="1600" dirty="0" err="1" smtClean="0"/>
              <a:t>proposed</a:t>
            </a:r>
            <a:r>
              <a:rPr lang="fr-CH" sz="1600" dirty="0" smtClean="0"/>
              <a:t> </a:t>
            </a:r>
            <a:r>
              <a:rPr lang="fr-CH" sz="1600" dirty="0" err="1" smtClean="0"/>
              <a:t>Movement</a:t>
            </a:r>
            <a:r>
              <a:rPr lang="fr-CH" sz="1600" dirty="0" smtClean="0"/>
              <a:t> </a:t>
            </a:r>
            <a:r>
              <a:rPr lang="fr-CH" sz="1600" dirty="0" err="1" smtClean="0"/>
              <a:t>approach</a:t>
            </a:r>
            <a:r>
              <a:rPr lang="fr-CH" sz="1600" dirty="0" smtClean="0"/>
              <a:t> and </a:t>
            </a:r>
            <a:r>
              <a:rPr lang="fr-CH" sz="1600" dirty="0" err="1" smtClean="0"/>
              <a:t>draft</a:t>
            </a:r>
            <a:r>
              <a:rPr lang="fr-CH" sz="1600" dirty="0" smtClean="0"/>
              <a:t> </a:t>
            </a:r>
            <a:r>
              <a:rPr lang="fr-CH" sz="1600" dirty="0" err="1" smtClean="0"/>
              <a:t>specific</a:t>
            </a:r>
            <a:r>
              <a:rPr lang="fr-CH" sz="1600" dirty="0" smtClean="0"/>
              <a:t> sections of the document </a:t>
            </a:r>
            <a:r>
              <a:rPr lang="fr-CH" sz="1600" dirty="0" err="1" smtClean="0"/>
              <a:t>relating</a:t>
            </a:r>
            <a:r>
              <a:rPr lang="fr-CH" sz="1600" dirty="0" smtClean="0"/>
              <a:t> to the ICRC</a:t>
            </a:r>
          </a:p>
          <a:p>
            <a:pPr lvl="1"/>
            <a:endParaRPr lang="fr-CH" sz="800" dirty="0" smtClean="0"/>
          </a:p>
          <a:p>
            <a:pPr lvl="1"/>
            <a:r>
              <a:rPr lang="fr-CH" sz="1600" dirty="0" err="1" smtClean="0"/>
              <a:t>Inviting</a:t>
            </a:r>
            <a:r>
              <a:rPr lang="fr-CH" sz="1600" dirty="0" smtClean="0"/>
              <a:t> </a:t>
            </a:r>
            <a:r>
              <a:rPr lang="fr-CH" sz="1600" b="1" dirty="0" smtClean="0"/>
              <a:t>NS</a:t>
            </a:r>
            <a:r>
              <a:rPr lang="fr-CH" sz="1600" dirty="0" smtClean="0"/>
              <a:t> to </a:t>
            </a:r>
            <a:r>
              <a:rPr lang="fr-CH" sz="1600" dirty="0" err="1" smtClean="0"/>
              <a:t>respond</a:t>
            </a:r>
            <a:r>
              <a:rPr lang="fr-CH" sz="1600" dirty="0" smtClean="0"/>
              <a:t> to the document in </a:t>
            </a:r>
            <a:r>
              <a:rPr lang="fr-CH" sz="1600" dirty="0" err="1" smtClean="0"/>
              <a:t>its</a:t>
            </a:r>
            <a:r>
              <a:rPr lang="fr-CH" sz="1600" dirty="0" smtClean="0"/>
              <a:t> </a:t>
            </a:r>
            <a:r>
              <a:rPr lang="fr-CH" sz="1600" dirty="0" err="1" smtClean="0"/>
              <a:t>entirety</a:t>
            </a:r>
            <a:r>
              <a:rPr lang="fr-CH" sz="1600" dirty="0" smtClean="0"/>
              <a:t> and the </a:t>
            </a:r>
            <a:r>
              <a:rPr lang="fr-CH" sz="1600" dirty="0" err="1" smtClean="0"/>
              <a:t>draft</a:t>
            </a:r>
            <a:r>
              <a:rPr lang="fr-CH" sz="1600" dirty="0" smtClean="0"/>
              <a:t> </a:t>
            </a:r>
            <a:r>
              <a:rPr lang="fr-CH" sz="1600" dirty="0" err="1" smtClean="0"/>
              <a:t>resolution</a:t>
            </a:r>
            <a:r>
              <a:rPr lang="fr-CH" sz="1600" dirty="0" smtClean="0"/>
              <a:t> for the IC</a:t>
            </a:r>
          </a:p>
          <a:p>
            <a:pPr lvl="1"/>
            <a:endParaRPr lang="fr-CH" sz="800" dirty="0" smtClean="0"/>
          </a:p>
          <a:p>
            <a:pPr lvl="1"/>
            <a:r>
              <a:rPr lang="fr-CH" sz="1600" dirty="0" smtClean="0"/>
              <a:t>Open to </a:t>
            </a:r>
            <a:r>
              <a:rPr lang="fr-CH" sz="1600" b="1" dirty="0" smtClean="0"/>
              <a:t>major </a:t>
            </a:r>
            <a:r>
              <a:rPr lang="fr-CH" sz="1600" b="1" dirty="0" err="1" smtClean="0"/>
              <a:t>revisions</a:t>
            </a:r>
            <a:r>
              <a:rPr lang="fr-CH" sz="1600" b="1" dirty="0" smtClean="0"/>
              <a:t> </a:t>
            </a:r>
            <a:r>
              <a:rPr lang="fr-CH" sz="1600" dirty="0" smtClean="0"/>
              <a:t>on the basis of </a:t>
            </a:r>
            <a:r>
              <a:rPr lang="fr-CH" sz="1600" dirty="0" err="1" smtClean="0"/>
              <a:t>consolidated</a:t>
            </a:r>
            <a:r>
              <a:rPr lang="fr-CH" sz="1600" dirty="0" smtClean="0"/>
              <a:t> feedback – DCMAB to </a:t>
            </a:r>
            <a:r>
              <a:rPr lang="fr-CH" sz="1600" dirty="0" err="1" smtClean="0"/>
              <a:t>discuss</a:t>
            </a:r>
            <a:r>
              <a:rPr lang="fr-CH" sz="1600" dirty="0" smtClean="0"/>
              <a:t> main issues </a:t>
            </a:r>
            <a:r>
              <a:rPr lang="fr-CH" sz="1600" dirty="0" err="1" smtClean="0"/>
              <a:t>identified</a:t>
            </a:r>
            <a:r>
              <a:rPr lang="fr-CH" sz="1600" dirty="0" smtClean="0"/>
              <a:t> </a:t>
            </a:r>
            <a:r>
              <a:rPr lang="fr-CH" sz="1600" dirty="0" err="1" smtClean="0"/>
              <a:t>through</a:t>
            </a:r>
            <a:r>
              <a:rPr lang="fr-CH" sz="1600" dirty="0" smtClean="0"/>
              <a:t> feedback to date</a:t>
            </a:r>
          </a:p>
          <a:p>
            <a:pPr lvl="1"/>
            <a:endParaRPr lang="fr-CH" sz="800" dirty="0" smtClean="0"/>
          </a:p>
          <a:p>
            <a:pPr lvl="1"/>
            <a:r>
              <a:rPr lang="fr-CH" sz="1600" dirty="0" err="1" smtClean="0"/>
              <a:t>Proposed</a:t>
            </a:r>
            <a:r>
              <a:rPr lang="fr-CH" sz="1600" dirty="0" smtClean="0"/>
              <a:t> </a:t>
            </a:r>
            <a:r>
              <a:rPr lang="fr-CH" sz="1600" b="1" dirty="0" smtClean="0"/>
              <a:t>extension</a:t>
            </a:r>
            <a:r>
              <a:rPr lang="fr-CH" sz="1600" dirty="0" smtClean="0"/>
              <a:t> of consultation and </a:t>
            </a:r>
            <a:r>
              <a:rPr lang="fr-CH" sz="1600" dirty="0" err="1" smtClean="0"/>
              <a:t>revision</a:t>
            </a:r>
            <a:r>
              <a:rPr lang="fr-CH" sz="1600" dirty="0" smtClean="0"/>
              <a:t> </a:t>
            </a:r>
            <a:r>
              <a:rPr lang="fr-CH" sz="1600" dirty="0" err="1" smtClean="0"/>
              <a:t>process</a:t>
            </a:r>
            <a:r>
              <a:rPr lang="fr-CH" sz="1600" dirty="0" smtClean="0"/>
              <a:t> (final to GB in </a:t>
            </a:r>
            <a:r>
              <a:rPr lang="fr-CH" sz="1600" dirty="0" err="1" smtClean="0"/>
              <a:t>September</a:t>
            </a:r>
            <a:r>
              <a:rPr lang="fr-CH" sz="1600" dirty="0" smtClean="0"/>
              <a:t> </a:t>
            </a:r>
            <a:r>
              <a:rPr lang="fr-CH" sz="1600" dirty="0" err="1" smtClean="0"/>
              <a:t>rather</a:t>
            </a:r>
            <a:r>
              <a:rPr lang="fr-CH" sz="1600" dirty="0" smtClean="0"/>
              <a:t> </a:t>
            </a:r>
            <a:r>
              <a:rPr lang="fr-CH" sz="1600" dirty="0" err="1" smtClean="0"/>
              <a:t>than</a:t>
            </a:r>
            <a:r>
              <a:rPr lang="fr-CH" sz="1600" dirty="0" smtClean="0"/>
              <a:t> May 2013); NS </a:t>
            </a:r>
            <a:r>
              <a:rPr lang="fr-CH" sz="1600" dirty="0" err="1" smtClean="0"/>
              <a:t>keen</a:t>
            </a:r>
            <a:r>
              <a:rPr lang="fr-CH" sz="1600" dirty="0" smtClean="0"/>
              <a:t> to comment </a:t>
            </a:r>
            <a:r>
              <a:rPr lang="fr-CH" sz="1600" dirty="0" err="1" smtClean="0"/>
              <a:t>revised</a:t>
            </a:r>
            <a:r>
              <a:rPr lang="fr-CH" sz="1600" dirty="0" smtClean="0"/>
              <a:t> </a:t>
            </a:r>
            <a:r>
              <a:rPr lang="fr-CH" sz="1600" dirty="0" err="1" smtClean="0"/>
              <a:t>draft</a:t>
            </a:r>
            <a:r>
              <a:rPr lang="fr-CH" sz="1600" dirty="0" smtClean="0"/>
              <a:t> </a:t>
            </a:r>
            <a:endParaRPr lang="en-GB" sz="1600" dirty="0" smtClean="0"/>
          </a:p>
          <a:p>
            <a:endParaRPr lang="en-GB"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40960" cy="1143000"/>
          </a:xfrm>
        </p:spPr>
        <p:txBody>
          <a:bodyPr/>
          <a:lstStyle/>
          <a:p>
            <a:pPr lvl="1"/>
            <a:r>
              <a:rPr lang="en-US" sz="4000" dirty="0"/>
              <a:t>Movement approach</a:t>
            </a:r>
            <a:r>
              <a:rPr lang="en-GB" sz="4000" dirty="0"/>
              <a:t/>
            </a:r>
            <a:br>
              <a:rPr lang="en-GB" sz="4000" dirty="0"/>
            </a:br>
            <a:endParaRPr lang="en-US" sz="4000" dirty="0"/>
          </a:p>
        </p:txBody>
      </p:sp>
      <p:sp>
        <p:nvSpPr>
          <p:cNvPr id="3" name="Content Placeholder 2"/>
          <p:cNvSpPr>
            <a:spLocks noGrp="1"/>
          </p:cNvSpPr>
          <p:nvPr>
            <p:ph idx="1"/>
          </p:nvPr>
        </p:nvSpPr>
        <p:spPr>
          <a:xfrm>
            <a:off x="395536" y="1772816"/>
            <a:ext cx="8352928" cy="3888432"/>
          </a:xfrm>
        </p:spPr>
        <p:txBody>
          <a:bodyPr/>
          <a:lstStyle/>
          <a:p>
            <a:pPr marL="540000" lvl="1" indent="-270000">
              <a:spcBef>
                <a:spcPts val="384"/>
              </a:spcBef>
            </a:pPr>
            <a:r>
              <a:rPr lang="en-GB" dirty="0" smtClean="0"/>
              <a:t>Answering to the need to </a:t>
            </a:r>
            <a:r>
              <a:rPr lang="en-GB" b="1" dirty="0" smtClean="0"/>
              <a:t>improve the Movement's </a:t>
            </a:r>
            <a:r>
              <a:rPr lang="en-GB" dirty="0" smtClean="0"/>
              <a:t>international humanitarian assistance and </a:t>
            </a:r>
            <a:r>
              <a:rPr lang="en-GB" b="1" dirty="0" smtClean="0"/>
              <a:t>change the way we work together.</a:t>
            </a:r>
            <a:r>
              <a:rPr lang="en-GB" dirty="0" smtClean="0"/>
              <a:t> </a:t>
            </a:r>
          </a:p>
          <a:p>
            <a:pPr marL="540000" lvl="1" indent="-270000">
              <a:spcBef>
                <a:spcPts val="384"/>
              </a:spcBef>
              <a:buNone/>
            </a:pPr>
            <a:endParaRPr lang="en-GB" sz="500" i="1" dirty="0" smtClean="0"/>
          </a:p>
          <a:p>
            <a:pPr marL="540000" lvl="1" indent="-270000">
              <a:spcBef>
                <a:spcPts val="384"/>
              </a:spcBef>
              <a:buNone/>
            </a:pPr>
            <a:r>
              <a:rPr lang="en-GB" i="1" dirty="0" smtClean="0"/>
              <a:t>	“…Effective, accountable and coordinated approach to international humanitarian assistance in disasters and emergencies (including armed conflict, internal strife and their direct results).”</a:t>
            </a:r>
          </a:p>
          <a:p>
            <a:pPr marL="540000" lvl="1" indent="-270000">
              <a:spcBef>
                <a:spcPts val="384"/>
              </a:spcBef>
              <a:buNone/>
            </a:pPr>
            <a:endParaRPr lang="en-GB" sz="800" i="1" dirty="0" smtClean="0"/>
          </a:p>
          <a:p>
            <a:pPr marL="540000" lvl="1" indent="-270000">
              <a:spcBef>
                <a:spcPts val="384"/>
              </a:spcBef>
            </a:pPr>
            <a:r>
              <a:rPr lang="en-US" dirty="0" smtClean="0"/>
              <a:t>Reflects the </a:t>
            </a:r>
            <a:r>
              <a:rPr lang="en-US" b="1" dirty="0" smtClean="0"/>
              <a:t>National Society reality of working in complex contexts</a:t>
            </a:r>
            <a:r>
              <a:rPr lang="en-US" dirty="0" smtClean="0"/>
              <a:t>, NS role in conflicts in line with Supplementary Measures</a:t>
            </a:r>
          </a:p>
          <a:p>
            <a:pPr marL="270000" lvl="1" indent="0">
              <a:spcBef>
                <a:spcPts val="384"/>
              </a:spcBef>
              <a:buNone/>
            </a:pPr>
            <a:endParaRPr lang="en-US" sz="800" dirty="0" smtClean="0"/>
          </a:p>
          <a:p>
            <a:pPr marL="612900" lvl="1" indent="-342900">
              <a:spcBef>
                <a:spcPts val="384"/>
              </a:spcBef>
            </a:pPr>
            <a:r>
              <a:rPr lang="en-US" dirty="0" smtClean="0"/>
              <a:t> Preserves the ICRC operational role in conflicts and OSV </a:t>
            </a:r>
          </a:p>
          <a:p>
            <a:pPr marL="270000" lvl="1" indent="0">
              <a:spcBef>
                <a:spcPts val="384"/>
              </a:spcBef>
              <a:buNone/>
            </a:pPr>
            <a:endParaRPr lang="en-US" sz="800" dirty="0" smtClean="0"/>
          </a:p>
          <a:p>
            <a:pPr marL="612900" lvl="1" indent="-342900">
              <a:spcBef>
                <a:spcPts val="384"/>
              </a:spcBef>
            </a:pPr>
            <a:r>
              <a:rPr lang="en-US" dirty="0" smtClean="0"/>
              <a:t>Ongoing discussions in Geneva (IFRC/ICRC)</a:t>
            </a:r>
            <a:endParaRPr lang="en-GB" dirty="0" smtClean="0"/>
          </a:p>
          <a:p>
            <a:pPr marL="270125" indent="-270000">
              <a:spcBef>
                <a:spcPts val="384"/>
              </a:spcBef>
              <a:buNone/>
            </a:pPr>
            <a:endParaRPr lang="en-GB" sz="2000" dirty="0" smtClean="0"/>
          </a:p>
          <a:p>
            <a:pPr marL="270125" indent="-270000">
              <a:spcBef>
                <a:spcPts val="384"/>
              </a:spcBef>
              <a:buNone/>
            </a:pPr>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silience_presentation_ Advisory Bodies March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Resilience_presentation_ Advisory Bodies March 2012</Template>
  <TotalTime>4110</TotalTime>
  <Words>2076</Words>
  <Application>Microsoft Office PowerPoint</Application>
  <PresentationFormat>On-screen Show (4:3)</PresentationFormat>
  <Paragraphs>227</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Resilience_presentation_ Advisory Bodies March 2012</vt:lpstr>
      <vt:lpstr> Revision of the Principles and Rules  for Red Cross and Red Crescent Disaster Relief (Humanitarian Assistance)</vt:lpstr>
      <vt:lpstr>Overview:  Principles and Rules for RCRC Disaster Relief</vt:lpstr>
      <vt:lpstr>Background:  History of the P&amp;R for RCRC Disaster Relief</vt:lpstr>
      <vt:lpstr>Revising P&amp;R 2012-2013 : Timeline</vt:lpstr>
      <vt:lpstr>Principles and Rules revision process:  Update  </vt:lpstr>
      <vt:lpstr>Principles and Rules revision process:  Feedback received</vt:lpstr>
      <vt:lpstr>Principles and Rules revision process:  Feedback received</vt:lpstr>
      <vt:lpstr>Principles and Rules revision process:  Drafting process</vt:lpstr>
      <vt:lpstr>Movement approach </vt:lpstr>
      <vt:lpstr>NS strong feedback received on the following</vt:lpstr>
      <vt:lpstr>Main issues addressed by National Society feedback – Need to receive more feedback </vt:lpstr>
      <vt:lpstr>National Society preparedness REQUIREMENTS</vt:lpstr>
      <vt:lpstr>Issue 2:  Obligation to call for assistance  </vt:lpstr>
      <vt:lpstr>Issue 3:  modalities for requests for assistance  </vt:lpstr>
      <vt:lpstr>Issue 4:  Access of goods and personnel into the country  </vt:lpstr>
      <vt:lpstr>Issue 5:  Unilateral and uncoordinated assistance  </vt:lpstr>
      <vt:lpstr>Issue 6:  PRIORITY TO MOVEMENT CHANNELS </vt:lpstr>
      <vt:lpstr>USE OF GLOBAL EMERGENCY RESPONSE MECHANISMS AND TOOLS IN MAJOR DISASTERS </vt:lpstr>
      <vt:lpstr>Issue 8:  FEDERATION ACTION WHEN NS IS BLOCKING ASSISTANCE   </vt:lpstr>
      <vt:lpstr>Issue 9:  FEDERATION COORDINATION ROLE</vt:lpstr>
      <vt:lpstr>Issue 10:  INTERNATIONAL AUXILIARY ROLE / CIVIL PROTECTION  </vt:lpstr>
      <vt:lpstr>Principles and Rules revision process:  Addressing GB objectives set for the revision</vt:lpstr>
      <vt:lpstr>Principles and Rules revision process:  Next steps for National Societies</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 and Revision process of the Principles and Rules for Disaster Relief</dc:title>
  <dc:creator>morgane.daget</dc:creator>
  <cp:lastModifiedBy>elena.nyanenkova</cp:lastModifiedBy>
  <cp:revision>87</cp:revision>
  <dcterms:created xsi:type="dcterms:W3CDTF">2012-04-19T09:06:55Z</dcterms:created>
  <dcterms:modified xsi:type="dcterms:W3CDTF">2013-06-11T09:49:58Z</dcterms:modified>
</cp:coreProperties>
</file>