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3"/>
  </p:sldMasterIdLst>
  <p:notesMasterIdLst>
    <p:notesMasterId r:id="rId29"/>
  </p:notesMasterIdLst>
  <p:handoutMasterIdLst>
    <p:handoutMasterId r:id="rId30"/>
  </p:handoutMasterIdLst>
  <p:sldIdLst>
    <p:sldId id="273" r:id="rId4"/>
    <p:sldId id="329" r:id="rId5"/>
    <p:sldId id="323" r:id="rId6"/>
    <p:sldId id="283" r:id="rId7"/>
    <p:sldId id="284" r:id="rId8"/>
    <p:sldId id="285" r:id="rId9"/>
    <p:sldId id="330" r:id="rId10"/>
    <p:sldId id="331" r:id="rId11"/>
    <p:sldId id="332" r:id="rId12"/>
    <p:sldId id="333" r:id="rId13"/>
    <p:sldId id="328" r:id="rId14"/>
    <p:sldId id="326" r:id="rId15"/>
    <p:sldId id="335" r:id="rId16"/>
    <p:sldId id="310" r:id="rId17"/>
    <p:sldId id="334" r:id="rId18"/>
    <p:sldId id="308" r:id="rId19"/>
    <p:sldId id="304" r:id="rId20"/>
    <p:sldId id="336" r:id="rId21"/>
    <p:sldId id="337" r:id="rId22"/>
    <p:sldId id="338" r:id="rId23"/>
    <p:sldId id="339" r:id="rId24"/>
    <p:sldId id="340" r:id="rId25"/>
    <p:sldId id="341" r:id="rId26"/>
    <p:sldId id="342" r:id="rId27"/>
    <p:sldId id="343" r:id="rId2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kern="1200">
        <a:solidFill>
          <a:schemeClr val="tx1"/>
        </a:solidFill>
        <a:latin typeface="Arial" charset="0"/>
        <a:ea typeface="ヒラギノ角ゴ Pro W3" charset="0"/>
        <a:cs typeface="ヒラギノ角ゴ Pro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87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7090" autoAdjust="0"/>
    <p:restoredTop sz="98826" autoAdjust="0"/>
  </p:normalViewPr>
  <p:slideViewPr>
    <p:cSldViewPr snapToObjects="1">
      <p:cViewPr>
        <p:scale>
          <a:sx n="75" d="100"/>
          <a:sy n="75" d="100"/>
        </p:scale>
        <p:origin x="-3192" y="-40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97" d="100"/>
          <a:sy n="97" d="100"/>
        </p:scale>
        <p:origin x="-3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notesMaster" Target="notesMasters/notesMaster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slideMaster" Target="slideMasters/slideMaster1.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65" charset="-52"/>
                <a:ea typeface="ＭＳ Ｐゴシック" pitchFamily="-65" charset="-128"/>
                <a:cs typeface="ＭＳ Ｐゴシック" pitchFamily="-65"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ea typeface="ＭＳ Ｐゴシック" charset="0"/>
                <a:cs typeface="ＭＳ Ｐゴシック" charset="0"/>
              </a:defRPr>
            </a:lvl1pPr>
          </a:lstStyle>
          <a:p>
            <a:pPr>
              <a:defRPr/>
            </a:pPr>
            <a:fld id="{BE696360-C88E-264B-A69D-5C7F3C7FDDC3}" type="datetime1">
              <a:rPr lang="en-US"/>
              <a:pPr>
                <a:defRPr/>
              </a:pPr>
              <a:t>6/11/15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pitchFamily="-65" charset="-52"/>
                <a:ea typeface="ＭＳ Ｐゴシック" pitchFamily="-65" charset="-128"/>
                <a:cs typeface="ＭＳ Ｐゴシック" pitchFamily="-65"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ea typeface="ＭＳ Ｐゴシック" charset="0"/>
                <a:cs typeface="ＭＳ Ｐゴシック" charset="0"/>
              </a:defRPr>
            </a:lvl1pPr>
          </a:lstStyle>
          <a:p>
            <a:pPr>
              <a:defRPr/>
            </a:pPr>
            <a:fld id="{4C6D258B-CD71-564B-9B57-1A9104C2F915}" type="slidenum">
              <a:rPr lang="en-US"/>
              <a:pPr>
                <a:defRPr/>
              </a:pPr>
              <a:t>‹#›</a:t>
            </a:fld>
            <a:endParaRPr lang="en-US"/>
          </a:p>
        </p:txBody>
      </p:sp>
    </p:spTree>
    <p:extLst>
      <p:ext uri="{BB962C8B-B14F-4D97-AF65-F5344CB8AC3E}">
        <p14:creationId xmlns:p14="http://schemas.microsoft.com/office/powerpoint/2010/main" val="823408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65" charset="-52"/>
                <a:ea typeface="ＭＳ Ｐゴシック" pitchFamily="-65" charset="-128"/>
                <a:cs typeface="ＭＳ Ｐゴシック" pitchFamily="-65"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ea typeface="ＭＳ Ｐゴシック" charset="0"/>
                <a:cs typeface="ＭＳ Ｐゴシック" charset="0"/>
              </a:defRPr>
            </a:lvl1pPr>
          </a:lstStyle>
          <a:p>
            <a:pPr>
              <a:defRPr/>
            </a:pPr>
            <a:fld id="{CDCF5694-2D9E-CC42-9E0A-83E33030FF58}" type="datetime1">
              <a:rPr lang="en-US"/>
              <a:pPr>
                <a:defRPr/>
              </a:pPr>
              <a:t>6/11/15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65" charset="-52"/>
                <a:ea typeface="ＭＳ Ｐゴシック" pitchFamily="-65" charset="-128"/>
                <a:cs typeface="ＭＳ Ｐゴシック" pitchFamily="-65"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ea typeface="ＭＳ Ｐゴシック" charset="0"/>
                <a:cs typeface="ＭＳ Ｐゴシック" charset="0"/>
              </a:defRPr>
            </a:lvl1pPr>
          </a:lstStyle>
          <a:p>
            <a:pPr>
              <a:defRPr/>
            </a:pPr>
            <a:fld id="{F485FC37-49CC-7444-9F7D-4BC542873894}" type="slidenum">
              <a:rPr lang="en-US"/>
              <a:pPr>
                <a:defRPr/>
              </a:pPr>
              <a:t>‹#›</a:t>
            </a:fld>
            <a:endParaRPr lang="en-US"/>
          </a:p>
        </p:txBody>
      </p:sp>
    </p:spTree>
    <p:extLst>
      <p:ext uri="{BB962C8B-B14F-4D97-AF65-F5344CB8AC3E}">
        <p14:creationId xmlns:p14="http://schemas.microsoft.com/office/powerpoint/2010/main" val="131919390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climatechange2013.org/images/uploads/WGIAR5_WGI-12Doc2b_FinalDraft_Chapter02.pdf" TargetMode="External"/><Relationship Id="rId4" Type="http://schemas.openxmlformats.org/officeDocument/2006/relationships/hyperlink" Target="http://www.climatechange2013.org/images/uploads/WGIAR5_WGI-12Doc2b_FinalDraft_Chapter13.pdf" TargetMode="External"/><Relationship Id="rId5" Type="http://schemas.openxmlformats.org/officeDocument/2006/relationships/hyperlink" Target="http://ipcc-wg2.gov/SREX/images/uploads/SREX-SPMbrochure_FINAL.pdf" TargetMode="External"/><Relationship Id="rId6" Type="http://schemas.openxmlformats.org/officeDocument/2006/relationships/hyperlink" Target="http://www.nature.com/nclimate/journal/v2/n3/full/nclimate1357.html" TargetMode="External"/><Relationship Id="rId7" Type="http://schemas.openxmlformats.org/officeDocument/2006/relationships/hyperlink" Target="http://www.ipcc.ch/publications_and_data/ar4/wg1/en/ch3s3-8-4-2.html" TargetMode="External"/><Relationship Id="rId8" Type="http://schemas.openxmlformats.org/officeDocument/2006/relationships/hyperlink" Target="http://www.ipcc.ch/pdf/special-reports/srex/SREX_Full_Report.pdf" TargetMode="External"/><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dirty="0">
              <a:latin typeface="Calibri" charset="0"/>
              <a:ea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jdelijke aanduiding voor dia-afbeelding 1"/>
          <p:cNvSpPr>
            <a:spLocks noGrp="1" noRot="1" noChangeAspect="1" noTextEdit="1"/>
          </p:cNvSpPr>
          <p:nvPr>
            <p:ph type="sldImg"/>
          </p:nvPr>
        </p:nvSpPr>
        <p:spPr>
          <a:ln/>
        </p:spPr>
      </p:sp>
      <p:sp>
        <p:nvSpPr>
          <p:cNvPr id="20483"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ts val="600"/>
              </a:spcAft>
            </a:pPr>
            <a:r>
              <a:rPr lang="en-GB" b="1">
                <a:latin typeface="Times New Roman" charset="0"/>
                <a:ea typeface="MS PGothic" charset="0"/>
                <a:cs typeface="Arial" charset="0"/>
              </a:rPr>
              <a:t>III Raising awareness</a:t>
            </a:r>
          </a:p>
          <a:p>
            <a:pPr eaLnBrk="1" hangingPunct="1">
              <a:spcBef>
                <a:spcPct val="0"/>
              </a:spcBef>
              <a:spcAft>
                <a:spcPts val="600"/>
              </a:spcAft>
            </a:pPr>
            <a:r>
              <a:rPr lang="en-GB">
                <a:latin typeface="Times New Roman" charset="0"/>
                <a:ea typeface="MS PGothic" charset="0"/>
                <a:cs typeface="Arial" charset="0"/>
              </a:rPr>
              <a:t>One important role of the Red Cross Red Crescent is to help people and institutions learn about climate change and its humanitarian consequences, and most importantly solutions to address it, both through community-based activities and public-awareness campaigns. Up to 60 National Societies have prepared materials for awareness campaigns. For a more extensive overview catalogue: please have a look at the communication module in this climate training KIT, under the section ‘experience of other National Societies’</a:t>
            </a:r>
            <a:r>
              <a:rPr lang="en-GB" altLang="ja-JP">
                <a:latin typeface="Times New Roman" charset="0"/>
                <a:ea typeface="MS PGothic" charset="0"/>
                <a:cs typeface="Arial" charset="0"/>
              </a:rPr>
              <a:t>.</a:t>
            </a:r>
          </a:p>
          <a:p>
            <a:pPr eaLnBrk="1" hangingPunct="1"/>
            <a:endParaRPr lang="nl-NL">
              <a:latin typeface="Arial" charset="0"/>
              <a:ea typeface="MS PGothic" charset="0"/>
              <a:cs typeface="Arial" charset="0"/>
            </a:endParaRPr>
          </a:p>
        </p:txBody>
      </p:sp>
      <p:sp>
        <p:nvSpPr>
          <p:cNvPr id="20484"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F75A2A76-2276-7841-BC15-C43532EA1055}" type="slidenum">
              <a:rPr lang="da-DK"/>
              <a:pPr/>
              <a:t>16</a:t>
            </a:fld>
            <a:endParaRPr lang="da-DK"/>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2E51D04D-9D00-844E-98E1-BEC82AC65AA1}" type="slidenum">
              <a:rPr lang="da-DK"/>
              <a:pPr/>
              <a:t>17</a:t>
            </a:fld>
            <a:endParaRPr lang="da-DK"/>
          </a:p>
        </p:txBody>
      </p:sp>
      <p:sp>
        <p:nvSpPr>
          <p:cNvPr id="28675" name="Rectangle 7"/>
          <p:cNvSpPr txBox="1">
            <a:spLocks noGrp="1" noChangeArrowheads="1"/>
          </p:cNvSpPr>
          <p:nvPr/>
        </p:nvSpPr>
        <p:spPr bwMode="auto">
          <a:xfrm>
            <a:off x="3884614"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861" tIns="43775" rIns="87861" bIns="43775" anchor="b"/>
          <a:lstStyle>
            <a:lvl1pPr defTabSz="387350">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charset="0"/>
                <a:ea typeface="MS PGothic" charset="0"/>
                <a:cs typeface="Arial" charset="0"/>
              </a:defRPr>
            </a:lvl1pPr>
            <a:lvl2pPr marL="742950" indent="-285750" defTabSz="387350">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charset="0"/>
                <a:ea typeface="Arial" charset="0"/>
                <a:cs typeface="Arial" charset="0"/>
              </a:defRPr>
            </a:lvl2pPr>
            <a:lvl3pPr marL="1143000" indent="-228600" defTabSz="387350">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charset="0"/>
                <a:ea typeface="Arial" charset="0"/>
                <a:cs typeface="Arial" charset="0"/>
              </a:defRPr>
            </a:lvl3pPr>
            <a:lvl4pPr marL="1600200" indent="-228600" defTabSz="387350">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charset="0"/>
                <a:ea typeface="Arial" charset="0"/>
                <a:cs typeface="Arial" charset="0"/>
              </a:defRPr>
            </a:lvl4pPr>
            <a:lvl5pPr marL="2057400" indent="-228600" defTabSz="387350">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charset="0"/>
                <a:ea typeface="Arial" charset="0"/>
                <a:cs typeface="Arial" charset="0"/>
              </a:defRPr>
            </a:lvl5pPr>
            <a:lvl6pPr marL="2514600" indent="-228600" defTabSz="387350" eaLnBrk="0" fontAlgn="base" hangingPunct="0">
              <a:spcBef>
                <a:spcPct val="30000"/>
              </a:spcBef>
              <a:spcAft>
                <a:spcPct val="0"/>
              </a:spcAft>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charset="0"/>
                <a:ea typeface="Arial" charset="0"/>
                <a:cs typeface="Arial" charset="0"/>
              </a:defRPr>
            </a:lvl6pPr>
            <a:lvl7pPr marL="2971800" indent="-228600" defTabSz="387350" eaLnBrk="0" fontAlgn="base" hangingPunct="0">
              <a:spcBef>
                <a:spcPct val="30000"/>
              </a:spcBef>
              <a:spcAft>
                <a:spcPct val="0"/>
              </a:spcAft>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charset="0"/>
                <a:ea typeface="Arial" charset="0"/>
                <a:cs typeface="Arial" charset="0"/>
              </a:defRPr>
            </a:lvl7pPr>
            <a:lvl8pPr marL="3429000" indent="-228600" defTabSz="387350" eaLnBrk="0" fontAlgn="base" hangingPunct="0">
              <a:spcBef>
                <a:spcPct val="30000"/>
              </a:spcBef>
              <a:spcAft>
                <a:spcPct val="0"/>
              </a:spcAft>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charset="0"/>
                <a:ea typeface="Arial" charset="0"/>
                <a:cs typeface="Arial" charset="0"/>
              </a:defRPr>
            </a:lvl8pPr>
            <a:lvl9pPr marL="3886200" indent="-228600" defTabSz="387350" eaLnBrk="0" fontAlgn="base" hangingPunct="0">
              <a:spcBef>
                <a:spcPct val="30000"/>
              </a:spcBef>
              <a:spcAft>
                <a:spcPct val="0"/>
              </a:spcAft>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charset="0"/>
                <a:ea typeface="Arial" charset="0"/>
                <a:cs typeface="Arial" charset="0"/>
              </a:defRPr>
            </a:lvl9pPr>
          </a:lstStyle>
          <a:p>
            <a:pPr algn="r" eaLnBrk="1" hangingPunct="1"/>
            <a:fld id="{B0FB7968-A927-7049-8471-84F91C4E303A}" type="slidenum">
              <a:rPr lang="en-GB" sz="1100">
                <a:solidFill>
                  <a:srgbClr val="000000"/>
                </a:solidFill>
                <a:latin typeface="Times New Roman" charset="0"/>
              </a:rPr>
              <a:pPr algn="r" eaLnBrk="1" hangingPunct="1"/>
              <a:t>17</a:t>
            </a:fld>
            <a:endParaRPr lang="en-GB" sz="1100">
              <a:solidFill>
                <a:srgbClr val="000000"/>
              </a:solidFill>
              <a:latin typeface="Times New Roman" charset="0"/>
            </a:endParaRPr>
          </a:p>
        </p:txBody>
      </p:sp>
      <p:sp>
        <p:nvSpPr>
          <p:cNvPr id="28676" name="Rectangle 2"/>
          <p:cNvSpPr>
            <a:spLocks noGrp="1" noRot="1" noChangeAspect="1" noChangeArrowheads="1" noTextEdit="1"/>
          </p:cNvSpPr>
          <p:nvPr>
            <p:ph type="sldImg"/>
          </p:nvPr>
        </p:nvSpPr>
        <p:spPr>
          <a:xfrm>
            <a:off x="927144" y="685146"/>
            <a:ext cx="5003712" cy="3428636"/>
          </a:xfrm>
          <a:ln/>
        </p:spPr>
      </p:sp>
      <p:sp>
        <p:nvSpPr>
          <p:cNvPr id="28677" name="Rectangle 3"/>
          <p:cNvSpPr>
            <a:spLocks noGrp="1" noChangeArrowheads="1"/>
          </p:cNvSpPr>
          <p:nvPr>
            <p:ph type="body" idx="1"/>
          </p:nvPr>
        </p:nvSpPr>
        <p:spPr>
          <a:xfrm>
            <a:off x="915988" y="4344989"/>
            <a:ext cx="5022850"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861" tIns="43775" rIns="87861" bIns="43775"/>
          <a:lstStyle/>
          <a:p>
            <a:pPr eaLnBrk="1" hangingPunct="1"/>
            <a:r>
              <a:rPr lang="en-US">
                <a:latin typeface="Arial" charset="0"/>
                <a:ea typeface="MS PGothic" charset="0"/>
                <a:cs typeface="Arial" charset="0"/>
              </a:rPr>
              <a:t>The rest of the Climate Training Kit modules will help with dealing with increasing climate risk in the regular programmes of the Red Cross Red Crescent Movement.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pPr algn="r"/>
            <a:fld id="{DCC395B2-4052-464C-BF94-C99B7174B1B7}" type="slidenum">
              <a:rPr lang="en-US">
                <a:latin typeface="Arial" charset="0"/>
              </a:rPr>
              <a:pPr algn="r"/>
              <a:t>18</a:t>
            </a:fld>
            <a:endParaRPr lang="en-US">
              <a:latin typeface="Arial" charset="0"/>
            </a:endParaRPr>
          </a:p>
        </p:txBody>
      </p:sp>
      <p:sp>
        <p:nvSpPr>
          <p:cNvPr id="1536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36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atin typeface="Calibri" charset="0"/>
                <a:ea typeface="MS PGothic" charset="0"/>
              </a:rPr>
              <a:t>Clicks:</a:t>
            </a:r>
          </a:p>
          <a:p>
            <a:pPr eaLnBrk="1" hangingPunct="1">
              <a:spcBef>
                <a:spcPct val="0"/>
              </a:spcBef>
            </a:pPr>
            <a:r>
              <a:rPr lang="en-US">
                <a:latin typeface="Calibri" charset="0"/>
                <a:ea typeface="MS PGothic" charset="0"/>
              </a:rPr>
              <a:t>Start by introducing the Red Cross Red Crescent Movement</a:t>
            </a:r>
          </a:p>
          <a:p>
            <a:pPr eaLnBrk="1" hangingPunct="1">
              <a:spcBef>
                <a:spcPct val="0"/>
              </a:spcBef>
              <a:buFontTx/>
              <a:buAutoNum type="arabicPeriod"/>
            </a:pPr>
            <a:r>
              <a:rPr lang="en-US">
                <a:latin typeface="Calibri" charset="0"/>
                <a:ea typeface="MS PGothic" charset="0"/>
              </a:rPr>
              <a:t>Wouldn</a:t>
            </a:r>
            <a:r>
              <a:rPr lang="ja-JP" altLang="en-US">
                <a:latin typeface="Calibri" charset="0"/>
                <a:ea typeface="MS PGothic" charset="0"/>
              </a:rPr>
              <a:t>’</a:t>
            </a:r>
            <a:r>
              <a:rPr lang="en-US" altLang="ja-JP">
                <a:latin typeface="Calibri" charset="0"/>
                <a:ea typeface="MS PGothic" charset="0"/>
              </a:rPr>
              <a:t>t it be great if the Movement had a crystal ball and could know in advance if a disaster was going to happen?</a:t>
            </a:r>
          </a:p>
          <a:p>
            <a:pPr eaLnBrk="1" hangingPunct="1">
              <a:spcBef>
                <a:spcPct val="0"/>
              </a:spcBef>
              <a:buFontTx/>
              <a:buAutoNum type="arabicPeriod"/>
            </a:pPr>
            <a:r>
              <a:rPr lang="en-US">
                <a:latin typeface="Calibri" charset="0"/>
                <a:ea typeface="MS PGothic" charset="0"/>
              </a:rPr>
              <a:t>Actually, it </a:t>
            </a:r>
            <a:r>
              <a:rPr lang="en-US" i="1">
                <a:latin typeface="Calibri" charset="0"/>
                <a:ea typeface="MS PGothic" charset="0"/>
              </a:rPr>
              <a:t>is</a:t>
            </a:r>
            <a:r>
              <a:rPr lang="en-US">
                <a:latin typeface="Calibri" charset="0"/>
                <a:ea typeface="MS PGothic" charset="0"/>
              </a:rPr>
              <a:t> currently possible to have early warning of climate-related disasters! Scientists can make predictions about many things, including rainfall, up to months ahead, that can actually help us make decisions about how to prepare for potential disasters. </a:t>
            </a:r>
          </a:p>
          <a:p>
            <a:pPr eaLnBrk="1" hangingPunct="1">
              <a:spcBef>
                <a:spcPct val="0"/>
              </a:spcBef>
              <a:buFontTx/>
              <a:buAutoNum type="arabicPeriod"/>
            </a:pPr>
            <a:r>
              <a:rPr lang="en-US">
                <a:latin typeface="Calibri" charset="0"/>
                <a:ea typeface="MS PGothic" charset="0"/>
              </a:rPr>
              <a:t>We have developed games to help explain this, but expect confusion.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pPr algn="r"/>
            <a:fld id="{79F6763C-26F3-BE4F-B6FC-1B298DB8E497}" type="slidenum">
              <a:rPr lang="en-US">
                <a:latin typeface="Arial" charset="0"/>
              </a:rPr>
              <a:pPr algn="r"/>
              <a:t>19</a:t>
            </a:fld>
            <a:endParaRPr lang="en-US">
              <a:latin typeface="Arial" charset="0"/>
            </a:endParaRPr>
          </a:p>
        </p:txBody>
      </p:sp>
      <p:sp>
        <p:nvSpPr>
          <p:cNvPr id="16387" name="Placeholder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6388" name="Placeholder 3"/>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spcBef>
                <a:spcPct val="0"/>
              </a:spcBef>
            </a:pPr>
            <a:r>
              <a:rPr lang="en-US">
                <a:latin typeface="Calibri" charset="0"/>
                <a:ea typeface="MS PGothic" charset="0"/>
              </a:rPr>
              <a:t>You are a Red Cross Red Crescent in Worker.</a:t>
            </a:r>
          </a:p>
          <a:p>
            <a:pPr eaLnBrk="1" hangingPunct="1">
              <a:spcBef>
                <a:spcPct val="0"/>
              </a:spcBef>
            </a:pPr>
            <a:r>
              <a:rPr lang="en-US">
                <a:latin typeface="Calibri" charset="0"/>
                <a:ea typeface="MS PGothic" charset="0"/>
              </a:rPr>
              <a:t>If you are worried about flooding, is there anything you can do about it before the flood happens?</a:t>
            </a:r>
          </a:p>
          <a:p>
            <a:pPr eaLnBrk="1" hangingPunct="1">
              <a:spcBef>
                <a:spcPct val="0"/>
              </a:spcBef>
            </a:pPr>
            <a:r>
              <a:rPr lang="en-US">
                <a:latin typeface="Calibri" charset="0"/>
                <a:ea typeface="MS PGothic" charset="0"/>
              </a:rPr>
              <a:t>Click 1: Yes. You can prepare for a flood, but this will cost you 1 bean. You can only prepare for flood before the rainy season, so you will need to stand up before the dice is rolled.</a:t>
            </a:r>
          </a:p>
          <a:p>
            <a:pPr eaLnBrk="1" hangingPunct="1">
              <a:spcBef>
                <a:spcPct val="0"/>
              </a:spcBef>
            </a:pPr>
            <a:r>
              <a:rPr lang="en-US">
                <a:latin typeface="Calibri" charset="0"/>
                <a:ea typeface="MS PGothic" charset="0"/>
              </a:rPr>
              <a:t>Click 2: If you don</a:t>
            </a:r>
            <a:r>
              <a:rPr lang="ja-JP" altLang="en-US">
                <a:latin typeface="Calibri" charset="0"/>
                <a:ea typeface="MS PGothic" charset="0"/>
              </a:rPr>
              <a:t>’</a:t>
            </a:r>
            <a:r>
              <a:rPr lang="en-US" altLang="ja-JP">
                <a:latin typeface="Calibri" charset="0"/>
                <a:ea typeface="MS PGothic" charset="0"/>
              </a:rPr>
              <a:t>t want to prepare for the flood – and save the investment – you don</a:t>
            </a:r>
            <a:r>
              <a:rPr lang="ja-JP" altLang="en-US">
                <a:latin typeface="Calibri" charset="0"/>
                <a:ea typeface="MS PGothic" charset="0"/>
              </a:rPr>
              <a:t>’</a:t>
            </a:r>
            <a:r>
              <a:rPr lang="en-US" altLang="ja-JP">
                <a:latin typeface="Calibri" charset="0"/>
                <a:ea typeface="MS PGothic" charset="0"/>
              </a:rPr>
              <a:t>t have to pay anything, and you stay sitting down.</a:t>
            </a:r>
            <a:endParaRPr lang="en-US">
              <a:latin typeface="Calibri" charset="0"/>
              <a:ea typeface="MS PGothic"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fld id="{42DBC0A1-F88F-2A45-B906-D7212BE00703}" type="slidenum">
              <a:rPr lang="en-US">
                <a:latin typeface="Arial" charset="0"/>
              </a:rPr>
              <a:pPr/>
              <a:t>20</a:t>
            </a:fld>
            <a:endParaRPr lang="en-US">
              <a:latin typeface="Arial" charset="0"/>
            </a:endParaRPr>
          </a:p>
        </p:txBody>
      </p:sp>
      <p:sp>
        <p:nvSpPr>
          <p:cNvPr id="1741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atin typeface="Calibri" charset="0"/>
                <a:ea typeface="MS PGothic" charset="0"/>
              </a:rPr>
              <a:t>Explain that each group of 3 is a region, each person is a local branch. (Use consistent language throughout)</a:t>
            </a:r>
          </a:p>
          <a:p>
            <a:pPr eaLnBrk="1" hangingPunct="1">
              <a:spcBef>
                <a:spcPct val="0"/>
              </a:spcBef>
            </a:pPr>
            <a:r>
              <a:rPr lang="en-US">
                <a:latin typeface="Calibri" charset="0"/>
                <a:ea typeface="MS PGothic" charset="0"/>
              </a:rPr>
              <a:t>Beans represent the money/resources of your Red Cross Red Crescent Branch.</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fld id="{AC279C98-2472-BB41-8B48-848D5727DB0D}" type="slidenum">
              <a:rPr lang="en-US">
                <a:latin typeface="Arial" charset="0"/>
              </a:rPr>
              <a:pPr/>
              <a:t>21</a:t>
            </a:fld>
            <a:endParaRPr lang="en-US">
              <a:latin typeface="Arial" charset="0"/>
            </a:endParaRPr>
          </a:p>
        </p:txBody>
      </p:sp>
      <p:sp>
        <p:nvSpPr>
          <p:cNvPr id="1843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43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atin typeface="Calibri" charset="0"/>
                <a:ea typeface="MS PGothic" charset="0"/>
              </a:rPr>
              <a:t>You have a “humanitarian crisis” if you cannot pay what is necessary; you receive a red stone. Note that players who run out of beans do not die; don’t refer to death as a penalty – games that playfully invoke death are unacceptable to humanitarian workers who have seen it first hand.</a:t>
            </a:r>
          </a:p>
          <a:p>
            <a:pPr eaLnBrk="1" hangingPunct="1">
              <a:spcBef>
                <a:spcPct val="0"/>
              </a:spcBef>
            </a:pPr>
            <a:r>
              <a:rPr lang="en-US">
                <a:latin typeface="Calibri" charset="0"/>
                <a:ea typeface="MS PGothic" charset="0"/>
              </a:rPr>
              <a:t>Show prizes here.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fld id="{C9E2E261-959E-F44F-90DB-E3754190D959}" type="slidenum">
              <a:rPr lang="en-US">
                <a:latin typeface="Arial" charset="0"/>
              </a:rPr>
              <a:pPr/>
              <a:t>22</a:t>
            </a:fld>
            <a:endParaRPr lang="en-US">
              <a:latin typeface="Arial" charset="0"/>
            </a:endParaRPr>
          </a:p>
        </p:txBody>
      </p:sp>
      <p:sp>
        <p:nvSpPr>
          <p:cNvPr id="1945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46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atin typeface="Calibri" charset="0"/>
                <a:ea typeface="MS PGothic" charset="0"/>
              </a:rPr>
              <a:t>In this game, each Red Cross/Crescent region is vulnerable to floods.</a:t>
            </a:r>
          </a:p>
          <a:p>
            <a:pPr eaLnBrk="1" hangingPunct="1">
              <a:spcBef>
                <a:spcPct val="0"/>
              </a:spcBef>
            </a:pPr>
            <a:r>
              <a:rPr lang="en-US">
                <a:latin typeface="Calibri" charset="0"/>
                <a:ea typeface="MS PGothic" charset="0"/>
              </a:rPr>
              <a:t>How do you get a flood? You roll the die.</a:t>
            </a:r>
          </a:p>
          <a:p>
            <a:pPr eaLnBrk="1" hangingPunct="1">
              <a:spcBef>
                <a:spcPct val="0"/>
              </a:spcBef>
            </a:pPr>
            <a:r>
              <a:rPr lang="en-US">
                <a:latin typeface="Calibri" charset="0"/>
                <a:ea typeface="MS PGothic" charset="0"/>
              </a:rPr>
              <a:t>Click 1: There is one die for the region, and one die for the local. If the sum is &gt;10, there will be a flood!</a:t>
            </a:r>
          </a:p>
          <a:p>
            <a:pPr eaLnBrk="1" hangingPunct="1">
              <a:spcBef>
                <a:spcPct val="0"/>
              </a:spcBef>
            </a:pPr>
            <a:r>
              <a:rPr lang="en-US">
                <a:latin typeface="Calibri" charset="0"/>
                <a:ea typeface="MS PGothic" charset="0"/>
              </a:rPr>
              <a:t>How often do you think it will flood?</a:t>
            </a:r>
          </a:p>
          <a:p>
            <a:pPr eaLnBrk="1" hangingPunct="1">
              <a:spcBef>
                <a:spcPct val="0"/>
              </a:spcBef>
            </a:pPr>
            <a:r>
              <a:rPr lang="en-US">
                <a:latin typeface="Calibri" charset="0"/>
                <a:ea typeface="MS PGothic" charset="0"/>
              </a:rPr>
              <a:t>Click 2: Here are all the possible combinations of the die.</a:t>
            </a:r>
          </a:p>
          <a:p>
            <a:pPr eaLnBrk="1" hangingPunct="1">
              <a:spcBef>
                <a:spcPct val="0"/>
              </a:spcBef>
            </a:pPr>
            <a:r>
              <a:rPr lang="en-US">
                <a:latin typeface="Calibri" charset="0"/>
                <a:ea typeface="MS PGothic" charset="0"/>
              </a:rPr>
              <a:t>Click 3: According to probability, it will flood aoub 16% of the time.</a:t>
            </a:r>
          </a:p>
          <a:p>
            <a:pPr eaLnBrk="1" hangingPunct="1">
              <a:spcBef>
                <a:spcPct val="0"/>
              </a:spcBef>
            </a:pPr>
            <a:endParaRPr lang="en-US">
              <a:latin typeface="Calibri" charset="0"/>
              <a:ea typeface="MS PGothic" charset="0"/>
            </a:endParaRPr>
          </a:p>
          <a:p>
            <a:pPr eaLnBrk="1" hangingPunct="1">
              <a:spcBef>
                <a:spcPct val="0"/>
              </a:spcBef>
            </a:pPr>
            <a:r>
              <a:rPr lang="en-US">
                <a:latin typeface="Calibri" charset="0"/>
                <a:ea typeface="MS PGothic" charset="0"/>
              </a:rPr>
              <a:t>Now, ask everyone to roll the die. Ask who got a flood? Make sure people get the concept.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pPr algn="r"/>
            <a:fld id="{7F683AB3-A2D3-E04E-BC78-6D620A93B0A7}" type="slidenum">
              <a:rPr lang="en-US">
                <a:latin typeface="Arial" charset="0"/>
              </a:rPr>
              <a:pPr algn="r"/>
              <a:t>23</a:t>
            </a:fld>
            <a:endParaRPr lang="en-US">
              <a:latin typeface="Arial" charset="0"/>
            </a:endParaRPr>
          </a:p>
        </p:txBody>
      </p:sp>
      <p:sp>
        <p:nvSpPr>
          <p:cNvPr id="20483" name="Placeholder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0484" name="Placeholder 3"/>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spcBef>
                <a:spcPct val="0"/>
              </a:spcBef>
            </a:pPr>
            <a:r>
              <a:rPr lang="en-US">
                <a:latin typeface="Calibri" charset="0"/>
                <a:ea typeface="MS PGothic" charset="0"/>
              </a:rPr>
              <a:t>You are a Red Cross Red Crescent in Worker.</a:t>
            </a:r>
          </a:p>
          <a:p>
            <a:pPr eaLnBrk="1" hangingPunct="1">
              <a:spcBef>
                <a:spcPct val="0"/>
              </a:spcBef>
            </a:pPr>
            <a:r>
              <a:rPr lang="en-US">
                <a:latin typeface="Calibri" charset="0"/>
                <a:ea typeface="MS PGothic" charset="0"/>
              </a:rPr>
              <a:t>If you are worried about flooding, is there anything you can do about it before the flood happens?</a:t>
            </a:r>
          </a:p>
          <a:p>
            <a:pPr eaLnBrk="1" hangingPunct="1">
              <a:spcBef>
                <a:spcPct val="0"/>
              </a:spcBef>
            </a:pPr>
            <a:r>
              <a:rPr lang="en-US">
                <a:latin typeface="Calibri" charset="0"/>
                <a:ea typeface="MS PGothic" charset="0"/>
              </a:rPr>
              <a:t>Click 1: Yes. You can prepare for a flood, but this will cost you 1 bean. You can only prepare for flood before the rainy season, so you will need to stand up before the dice is rolled.</a:t>
            </a:r>
          </a:p>
          <a:p>
            <a:pPr eaLnBrk="1" hangingPunct="1">
              <a:spcBef>
                <a:spcPct val="0"/>
              </a:spcBef>
            </a:pPr>
            <a:r>
              <a:rPr lang="en-US">
                <a:latin typeface="Calibri" charset="0"/>
                <a:ea typeface="MS PGothic" charset="0"/>
              </a:rPr>
              <a:t>Click 2: If you don</a:t>
            </a:r>
            <a:r>
              <a:rPr lang="ja-JP" altLang="en-US">
                <a:latin typeface="Calibri" charset="0"/>
                <a:ea typeface="MS PGothic" charset="0"/>
              </a:rPr>
              <a:t>’</a:t>
            </a:r>
            <a:r>
              <a:rPr lang="en-US" altLang="ja-JP">
                <a:latin typeface="Calibri" charset="0"/>
                <a:ea typeface="MS PGothic" charset="0"/>
              </a:rPr>
              <a:t>t want to prepare for the flood – and save the investment – you don</a:t>
            </a:r>
            <a:r>
              <a:rPr lang="ja-JP" altLang="en-US">
                <a:latin typeface="Calibri" charset="0"/>
                <a:ea typeface="MS PGothic" charset="0"/>
              </a:rPr>
              <a:t>’</a:t>
            </a:r>
            <a:r>
              <a:rPr lang="en-US" altLang="ja-JP">
                <a:latin typeface="Calibri" charset="0"/>
                <a:ea typeface="MS PGothic" charset="0"/>
              </a:rPr>
              <a:t>t have to pay anything, and you stay sitting down.</a:t>
            </a:r>
            <a:endParaRPr lang="en-US">
              <a:latin typeface="Calibri" charset="0"/>
              <a:ea typeface="MS PGothic"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pPr algn="r"/>
            <a:fld id="{BFC14F28-6FAF-B04E-9871-AC8D708B310C}" type="slidenum">
              <a:rPr lang="en-US">
                <a:latin typeface="Arial" charset="0"/>
              </a:rPr>
              <a:pPr algn="r"/>
              <a:t>24</a:t>
            </a:fld>
            <a:endParaRPr lang="en-US">
              <a:latin typeface="Arial" charset="0"/>
            </a:endParaRPr>
          </a:p>
        </p:txBody>
      </p:sp>
      <p:sp>
        <p:nvSpPr>
          <p:cNvPr id="2150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50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atin typeface="Calibri" charset="0"/>
                <a:ea typeface="MS PGothic" charset="0"/>
              </a:rPr>
              <a:t>If you chose not to act, not to prepare, and there was no flood, you are fine. No problem.</a:t>
            </a:r>
          </a:p>
          <a:p>
            <a:pPr eaLnBrk="1" hangingPunct="1">
              <a:spcBef>
                <a:spcPct val="0"/>
              </a:spcBef>
            </a:pPr>
            <a:endParaRPr lang="en-US">
              <a:latin typeface="Calibri" charset="0"/>
              <a:ea typeface="MS PGothic" charset="0"/>
            </a:endParaRPr>
          </a:p>
          <a:p>
            <a:pPr eaLnBrk="1" hangingPunct="1">
              <a:spcBef>
                <a:spcPct val="0"/>
              </a:spcBef>
            </a:pPr>
            <a:r>
              <a:rPr lang="en-US">
                <a:latin typeface="Calibri" charset="0"/>
                <a:ea typeface="MS PGothic" charset="0"/>
              </a:rPr>
              <a:t>BUT, if there was a flood, and you didn't prepare, you have to pay FOUR beans.</a:t>
            </a:r>
            <a:endParaRPr lang="da-DK">
              <a:latin typeface="Calibri" charset="0"/>
              <a:ea typeface="MS PGothic"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fld id="{72DFA744-6D8E-2F4B-A81F-4C2CAE6FEA7C}" type="slidenum">
              <a:rPr lang="en-US">
                <a:latin typeface="Arial" charset="0"/>
              </a:rPr>
              <a:pPr/>
              <a:t>25</a:t>
            </a:fld>
            <a:endParaRPr lang="en-US">
              <a:latin typeface="Arial" charset="0"/>
            </a:endParaRPr>
          </a:p>
        </p:txBody>
      </p:sp>
      <p:sp>
        <p:nvSpPr>
          <p:cNvPr id="22531" name="Placeholder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2532" name="Placeholder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atin typeface="Calibri" charset="0"/>
                <a:ea typeface="MS PGothic" charset="0"/>
              </a:rPr>
              <a:t>After the first roll, ask everyone to look and see what has happened. Find an example of people who acted in vain (wasted donor money!), prepared for a flood that actually happened (was a hero!), and didn’t act but there was a flood (had to pay a lot of beans). Ask each person what happened to them so others can see.</a:t>
            </a:r>
          </a:p>
          <a:p>
            <a:pPr eaLnBrk="1" hangingPunct="1">
              <a:spcBef>
                <a:spcPct val="0"/>
              </a:spcBef>
            </a:pPr>
            <a:endParaRPr lang="en-US">
              <a:latin typeface="Calibri" charset="0"/>
              <a:ea typeface="MS PGothic" charset="0"/>
            </a:endParaRPr>
          </a:p>
          <a:p>
            <a:pPr eaLnBrk="1" hangingPunct="1">
              <a:spcBef>
                <a:spcPct val="0"/>
              </a:spcBef>
            </a:pPr>
            <a:r>
              <a:rPr lang="en-US">
                <a:latin typeface="Calibri" charset="0"/>
                <a:ea typeface="MS PGothic" charset="0"/>
              </a:rPr>
              <a:t>Then, ask everyone, who would like to know what was under the cup </a:t>
            </a:r>
            <a:r>
              <a:rPr lang="en-US" i="1">
                <a:latin typeface="Calibri" charset="0"/>
                <a:ea typeface="MS PGothic" charset="0"/>
              </a:rPr>
              <a:t>before</a:t>
            </a:r>
            <a:r>
              <a:rPr lang="en-US">
                <a:latin typeface="Calibri" charset="0"/>
                <a:ea typeface="MS PGothic" charset="0"/>
              </a:rPr>
              <a:t> they had to decide whether to invest in preparedness? Everyone will say yes.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Ask the participants why the Red Cross should be worried about climate change. </a:t>
            </a:r>
          </a:p>
          <a:p>
            <a:pPr>
              <a:spcBef>
                <a:spcPct val="0"/>
              </a:spcBef>
            </a:pPr>
            <a:r>
              <a:rPr lang="en-US">
                <a:latin typeface="Calibri" charset="0"/>
              </a:rPr>
              <a:t>Take a few answers (likely to involve things such as drought, floods, etc.), and then explain: climate change is likely to cause humanitarian impacts around the world, and click through to have these worrying pictures appear.</a:t>
            </a:r>
          </a:p>
          <a:p>
            <a:pPr>
              <a:spcBef>
                <a:spcPct val="0"/>
              </a:spcBef>
            </a:pPr>
            <a:endParaRPr lang="en-US">
              <a:latin typeface="Calibri" charset="0"/>
            </a:endParaRPr>
          </a:p>
        </p:txBody>
      </p:sp>
      <p:sp>
        <p:nvSpPr>
          <p:cNvPr id="4198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pPr algn="r"/>
            <a:fld id="{8932E962-BEBC-E249-8E9B-BD2C101DA45D}" type="slidenum">
              <a:rPr lang="en-US"/>
              <a:pPr algn="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D3C61E9-0B25-664F-9817-4DD6237058E7}" type="slidenum">
              <a:rPr lang="da-DK" sz="1200"/>
              <a:pPr eaLnBrk="1" hangingPunct="1"/>
              <a:t>3</a:t>
            </a:fld>
            <a:endParaRPr lang="da-DK" sz="1200"/>
          </a:p>
        </p:txBody>
      </p:sp>
      <p:sp>
        <p:nvSpPr>
          <p:cNvPr id="1024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2400">
                <a:solidFill>
                  <a:schemeClr val="tx1"/>
                </a:solidFill>
                <a:latin typeface="Arial" charset="0"/>
                <a:ea typeface="ＭＳ Ｐゴシック" charset="0"/>
              </a:defRPr>
            </a:lvl2pPr>
            <a:lvl3pPr marL="1143000" indent="-228600" eaLnBrk="0" hangingPunct="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2400">
                <a:solidFill>
                  <a:schemeClr val="tx1"/>
                </a:solidFill>
                <a:latin typeface="Arial" charset="0"/>
                <a:ea typeface="ＭＳ Ｐゴシック" charset="0"/>
              </a:defRPr>
            </a:lvl3pPr>
            <a:lvl4pPr marL="1600200" indent="-228600" eaLnBrk="0" hangingPunct="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2400">
                <a:solidFill>
                  <a:schemeClr val="tx1"/>
                </a:solidFill>
                <a:latin typeface="Arial" charset="0"/>
                <a:ea typeface="ＭＳ Ｐゴシック" charset="0"/>
              </a:defRPr>
            </a:lvl4pPr>
            <a:lvl5pPr marL="2057400" indent="-228600" eaLnBrk="0" hangingPunct="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2400">
                <a:solidFill>
                  <a:schemeClr val="tx1"/>
                </a:solidFill>
                <a:latin typeface="Arial" charset="0"/>
                <a:ea typeface="ＭＳ Ｐゴシック" charset="0"/>
              </a:defRPr>
            </a:lvl9pPr>
          </a:lstStyle>
          <a:p>
            <a:pPr algn="r" eaLnBrk="1" hangingPunct="1"/>
            <a:fld id="{3745C79D-D32D-414D-97FA-E7910103D008}" type="slidenum">
              <a:rPr lang="en-GB" sz="1100" b="1">
                <a:solidFill>
                  <a:srgbClr val="000000"/>
                </a:solidFill>
                <a:latin typeface="Times New Roman" charset="0"/>
              </a:rPr>
              <a:pPr algn="r" eaLnBrk="1" hangingPunct="1"/>
              <a:t>3</a:t>
            </a:fld>
            <a:endParaRPr lang="en-GB" sz="1100" b="1">
              <a:solidFill>
                <a:srgbClr val="000000"/>
              </a:solidFill>
              <a:latin typeface="Times New Roman" charset="0"/>
            </a:endParaRPr>
          </a:p>
        </p:txBody>
      </p:sp>
      <p:sp>
        <p:nvSpPr>
          <p:cNvPr id="10244" name="Text Box 1"/>
          <p:cNvSpPr txBox="1">
            <a:spLocks noChangeArrowheads="1"/>
          </p:cNvSpPr>
          <p:nvPr/>
        </p:nvSpPr>
        <p:spPr bwMode="auto">
          <a:xfrm>
            <a:off x="3884613" y="8688388"/>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7861" tIns="43775" rIns="87861" bIns="43775"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lgn="r" eaLnBrk="1" hangingPunct="1"/>
            <a:fld id="{CAA83D5E-070E-1D46-A893-C58416926D14}" type="slidenum">
              <a:rPr lang="en-GB" sz="1100" b="1">
                <a:solidFill>
                  <a:srgbClr val="000000"/>
                </a:solidFill>
                <a:latin typeface="Times New Roman" charset="0"/>
              </a:rPr>
              <a:pPr algn="r" eaLnBrk="1" hangingPunct="1"/>
              <a:t>3</a:t>
            </a:fld>
            <a:endParaRPr lang="en-GB" sz="1100" b="1">
              <a:solidFill>
                <a:srgbClr val="000000"/>
              </a:solidFill>
              <a:latin typeface="Times New Roman" charset="0"/>
            </a:endParaRPr>
          </a:p>
        </p:txBody>
      </p:sp>
      <p:sp>
        <p:nvSpPr>
          <p:cNvPr id="10245" name="Rectangle 2"/>
          <p:cNvSpPr>
            <a:spLocks noGrp="1" noRot="1" noChangeAspect="1" noChangeArrowheads="1" noTextEdit="1"/>
          </p:cNvSpPr>
          <p:nvPr>
            <p:ph type="sldImg"/>
          </p:nvPr>
        </p:nvSpPr>
        <p:spPr>
          <a:xfrm>
            <a:off x="1141413" y="685800"/>
            <a:ext cx="4575175" cy="3430588"/>
          </a:xfrm>
          <a:ln/>
        </p:spPr>
      </p:sp>
      <p:sp>
        <p:nvSpPr>
          <p:cNvPr id="10246" name="Text Box 3"/>
          <p:cNvSpPr>
            <a:spLocks noGrp="1" noChangeArrowheads="1"/>
          </p:cNvSpPr>
          <p:nvPr>
            <p:ph type="body" idx="1"/>
          </p:nvPr>
        </p:nvSpPr>
        <p:spPr>
          <a:xfrm>
            <a:off x="915988" y="4344988"/>
            <a:ext cx="5024437"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450"/>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US" sz="900">
                <a:latin typeface="Arial" charset="0"/>
              </a:rPr>
              <a:t>Of course, any humanitarian organisation will have to consider how it will adapt to changes in the occurrence of disaster events and risk patterns and prepare for “more work and challenges.” </a:t>
            </a:r>
          </a:p>
          <a:p>
            <a:pPr eaLnBrk="1" hangingPunct="1">
              <a:lnSpc>
                <a:spcPct val="90000"/>
              </a:lnSpc>
              <a:spcBef>
                <a:spcPts val="450"/>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endParaRPr lang="en-US" sz="900">
              <a:latin typeface="Arial" charset="0"/>
            </a:endParaRPr>
          </a:p>
          <a:p>
            <a:pPr eaLnBrk="1" hangingPunct="1">
              <a:lnSpc>
                <a:spcPct val="90000"/>
              </a:lnSpc>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US" sz="900" b="1">
                <a:latin typeface="Times New Roman" charset="0"/>
              </a:rPr>
              <a:t>The Red Cross Movement has raised the issue at the highest level: The International Conference of the Red Cross and Red Crescent</a:t>
            </a:r>
            <a:r>
              <a:rPr lang="en-US" sz="900">
                <a:latin typeface="Times New Roman" charset="0"/>
              </a:rPr>
              <a:t>, which </a:t>
            </a:r>
            <a:r>
              <a:rPr lang="en-US" sz="900">
                <a:latin typeface="Arial" charset="0"/>
              </a:rPr>
              <a:t>brings together the world’s largest humanitarian network and the world’s governments in a conference to debate major humanitarian challenges. It is attended by the International Committee of Red Cross (ICRC), the International Federation of Red Cross and Red Crescent Societies (IFRC) and the187 National Red Cross and Red Crescent Societies; on the government side, all 194 States that are party to the Geneva Conventions attend.</a:t>
            </a:r>
            <a:r>
              <a:rPr lang="en-US" sz="900">
                <a:latin typeface="Times New Roman" charset="0"/>
              </a:rPr>
              <a:t> </a:t>
            </a:r>
          </a:p>
          <a:p>
            <a:pPr eaLnBrk="1" hangingPunct="1">
              <a:lnSpc>
                <a:spcPct val="90000"/>
              </a:lnSpc>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endParaRPr lang="en-US" sz="900">
              <a:latin typeface="Times New Roman" charset="0"/>
            </a:endParaRPr>
          </a:p>
          <a:p>
            <a:pPr eaLnBrk="1" hangingPunct="1">
              <a:lnSpc>
                <a:spcPct val="90000"/>
              </a:lnSpc>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US" sz="900">
                <a:latin typeface="Times New Roman" charset="0"/>
              </a:rPr>
              <a:t>The International Conferences (IC) normally take place every 4th year, and </a:t>
            </a:r>
            <a:r>
              <a:rPr lang="en-US" sz="900">
                <a:latin typeface="Arial" charset="0"/>
              </a:rPr>
              <a:t>in 2007 c</a:t>
            </a:r>
            <a:r>
              <a:rPr lang="en-US" sz="900">
                <a:latin typeface="Times New Roman" charset="0"/>
              </a:rPr>
              <a:t>limate change was one of the four main subjects of this conference, and in 2011 “</a:t>
            </a:r>
            <a:r>
              <a:rPr lang="en-US" altLang="ja-JP" sz="900">
                <a:latin typeface="Arial" charset="0"/>
              </a:rPr>
              <a:t>Humanitarian consequences of climate change</a:t>
            </a:r>
            <a:r>
              <a:rPr lang="en-US" sz="900">
                <a:latin typeface="Arial" charset="0"/>
              </a:rPr>
              <a:t>”</a:t>
            </a:r>
            <a:r>
              <a:rPr lang="en-US" altLang="ja-JP" sz="900">
                <a:latin typeface="Arial" charset="0"/>
              </a:rPr>
              <a:t> was the theme for one of the 8 </a:t>
            </a:r>
            <a:r>
              <a:rPr lang="en-US" sz="900">
                <a:latin typeface="Arial" charset="0"/>
              </a:rPr>
              <a:t>“</a:t>
            </a:r>
            <a:r>
              <a:rPr lang="en-US" altLang="ja-JP" sz="900">
                <a:latin typeface="Arial" charset="0"/>
              </a:rPr>
              <a:t>workshops</a:t>
            </a:r>
            <a:r>
              <a:rPr lang="en-US" sz="900">
                <a:latin typeface="Arial" charset="0"/>
              </a:rPr>
              <a:t>”</a:t>
            </a:r>
            <a:r>
              <a:rPr lang="en-US" altLang="ja-JP" sz="900">
                <a:latin typeface="Arial" charset="0"/>
              </a:rPr>
              <a:t> at the International Conference</a:t>
            </a:r>
            <a:r>
              <a:rPr lang="en-US" altLang="ja-JP" sz="900">
                <a:latin typeface="Times New Roman" charset="0"/>
              </a:rPr>
              <a:t>. </a:t>
            </a:r>
          </a:p>
          <a:p>
            <a:pPr eaLnBrk="1" hangingPunct="1">
              <a:lnSpc>
                <a:spcPct val="90000"/>
              </a:lnSpc>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endParaRPr lang="en-US" sz="900">
              <a:latin typeface="Times New Roman" charset="0"/>
            </a:endParaRPr>
          </a:p>
          <a:p>
            <a:pPr eaLnBrk="1" hangingPunct="1">
              <a:lnSpc>
                <a:spcPct val="90000"/>
              </a:lnSpc>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US" sz="900">
                <a:latin typeface="Times New Roman" charset="0"/>
              </a:rPr>
              <a:t>In 2007, workshops were very well visited and Secretary Generals kept bringing forward their experiences of erratic weather in their countries. With the final Declaration and the commitment of the NSs, ICRC, IFRC and governments, </a:t>
            </a:r>
            <a:r>
              <a:rPr lang="en-US" sz="900" b="1">
                <a:latin typeface="Times New Roman" charset="0"/>
              </a:rPr>
              <a:t>climate change now needs to be implemented in the policy plans and programs of all National Societies</a:t>
            </a:r>
            <a:r>
              <a:rPr lang="en-US" sz="900">
                <a:latin typeface="Times New Roman" charset="0"/>
              </a:rPr>
              <a:t>.</a:t>
            </a:r>
          </a:p>
          <a:p>
            <a:pPr marL="787400" lvl="1" eaLnBrk="1" hangingPunct="1">
              <a:lnSpc>
                <a:spcPct val="90000"/>
              </a:lnSpc>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US" sz="900">
                <a:latin typeface="Times New Roman" charset="0"/>
                <a:ea typeface="ＭＳ Ｐゴシック" charset="0"/>
                <a:cs typeface="ＭＳ Ｐゴシック" charset="0"/>
              </a:rPr>
              <a:t>Commitments were made to address climate change in the following ways (see slide):</a:t>
            </a:r>
          </a:p>
          <a:p>
            <a:pPr marL="787400" lvl="1" eaLnBrk="1" hangingPunct="1">
              <a:lnSpc>
                <a:spcPct val="110000"/>
              </a:lnSpc>
              <a:spcBef>
                <a:spcPct val="0"/>
              </a:spcBef>
              <a:buClr>
                <a:srgbClr val="777777"/>
              </a:buClr>
              <a:buFont typeface="Wingdings" charset="0"/>
              <a:buChar char=""/>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US" sz="900">
                <a:solidFill>
                  <a:srgbClr val="777777"/>
                </a:solidFill>
                <a:latin typeface="Times New Roman" charset="0"/>
                <a:ea typeface="ＭＳ Ｐゴシック" charset="0"/>
                <a:cs typeface="ＭＳ Ｐゴシック" charset="0"/>
              </a:rPr>
              <a:t>raise awareness on climate change</a:t>
            </a:r>
            <a:r>
              <a:rPr lang="en-US" sz="900">
                <a:latin typeface="Times New Roman" charset="0"/>
                <a:ea typeface="ＭＳ Ｐゴシック" charset="0"/>
                <a:cs typeface="ＭＳ Ｐゴシック" charset="0"/>
              </a:rPr>
              <a:t> </a:t>
            </a:r>
          </a:p>
          <a:p>
            <a:pPr marL="787400" lvl="1" eaLnBrk="1" hangingPunct="1">
              <a:lnSpc>
                <a:spcPct val="110000"/>
              </a:lnSpc>
              <a:spcBef>
                <a:spcPct val="0"/>
              </a:spcBef>
              <a:buClr>
                <a:srgbClr val="777777"/>
              </a:buClr>
              <a:buFont typeface="Wingdings" charset="0"/>
              <a:buChar char=""/>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US" sz="900">
                <a:solidFill>
                  <a:srgbClr val="777777"/>
                </a:solidFill>
                <a:latin typeface="Times New Roman" charset="0"/>
                <a:ea typeface="ＭＳ Ｐゴシック" charset="0"/>
                <a:cs typeface="ＭＳ Ｐゴシック" charset="0"/>
              </a:rPr>
              <a:t>provide humanitarian assistance</a:t>
            </a:r>
          </a:p>
          <a:p>
            <a:pPr marL="787400" lvl="1" eaLnBrk="1" hangingPunct="1">
              <a:lnSpc>
                <a:spcPct val="110000"/>
              </a:lnSpc>
              <a:spcBef>
                <a:spcPct val="0"/>
              </a:spcBef>
              <a:buClr>
                <a:srgbClr val="777777"/>
              </a:buClr>
              <a:buFont typeface="Wingdings" charset="0"/>
              <a:buChar char=""/>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US" sz="900">
                <a:solidFill>
                  <a:srgbClr val="777777"/>
                </a:solidFill>
                <a:latin typeface="Times New Roman" charset="0"/>
                <a:ea typeface="ＭＳ Ｐゴシック" charset="0"/>
                <a:cs typeface="ＭＳ Ｐゴシック" charset="0"/>
              </a:rPr>
              <a:t>improve capacity to respond</a:t>
            </a:r>
          </a:p>
          <a:p>
            <a:pPr marL="787400" lvl="1" eaLnBrk="1" hangingPunct="1">
              <a:lnSpc>
                <a:spcPct val="110000"/>
              </a:lnSpc>
              <a:spcBef>
                <a:spcPct val="0"/>
              </a:spcBef>
              <a:buClr>
                <a:srgbClr val="777777"/>
              </a:buClr>
              <a:buFont typeface="Wingdings" charset="0"/>
              <a:buChar char=""/>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US" sz="900">
                <a:solidFill>
                  <a:srgbClr val="777777"/>
                </a:solidFill>
                <a:latin typeface="Times New Roman" charset="0"/>
                <a:ea typeface="ＭＳ Ｐゴシック" charset="0"/>
                <a:cs typeface="ＭＳ Ｐゴシック" charset="0"/>
              </a:rPr>
              <a:t>decrease vulnerability of communities most strongly affected</a:t>
            </a:r>
          </a:p>
          <a:p>
            <a:pPr marL="787400" lvl="1" eaLnBrk="1" hangingPunct="1">
              <a:lnSpc>
                <a:spcPct val="110000"/>
              </a:lnSpc>
              <a:spcBef>
                <a:spcPct val="0"/>
              </a:spcBef>
              <a:buClr>
                <a:srgbClr val="777777"/>
              </a:buClr>
              <a:buFont typeface="Wingdings" charset="0"/>
              <a:buChar char=""/>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US" sz="900">
                <a:solidFill>
                  <a:srgbClr val="777777"/>
                </a:solidFill>
                <a:latin typeface="Times New Roman" charset="0"/>
                <a:ea typeface="ＭＳ Ｐゴシック" charset="0"/>
                <a:cs typeface="ＭＳ Ｐゴシック" charset="0"/>
              </a:rPr>
              <a:t>integrate climate risk management into policies and plans</a:t>
            </a:r>
          </a:p>
          <a:p>
            <a:pPr marL="787400" lvl="1" eaLnBrk="1" hangingPunct="1">
              <a:lnSpc>
                <a:spcPct val="110000"/>
              </a:lnSpc>
              <a:spcBef>
                <a:spcPct val="0"/>
              </a:spcBef>
              <a:buClr>
                <a:srgbClr val="CC0000"/>
              </a:buClr>
              <a:buFont typeface="Wingdings" charset="0"/>
              <a:buChar char=""/>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US" sz="900">
                <a:latin typeface="Times New Roman" charset="0"/>
                <a:ea typeface="ＭＳ Ｐゴシック" charset="0"/>
                <a:cs typeface="ＭＳ Ｐゴシック" charset="0"/>
              </a:rPr>
              <a:t>mobilise human and financial resources, giving priority to actions for the most vulnerable</a:t>
            </a:r>
          </a:p>
          <a:p>
            <a:pPr eaLnBrk="1" hangingPunct="1">
              <a:lnSpc>
                <a:spcPct val="90000"/>
              </a:lnSpc>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endParaRPr lang="en-US" sz="900">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8898" name="Rectangle 7"/>
          <p:cNvSpPr txBox="1">
            <a:spLocks noGrp="1" noChangeArrowheads="1"/>
          </p:cNvSpPr>
          <p:nvPr/>
        </p:nvSpPr>
        <p:spPr bwMode="auto">
          <a:xfrm>
            <a:off x="3884613" y="8686800"/>
            <a:ext cx="2970212"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87861" tIns="43775" rIns="87861" bIns="43775" anchor="b"/>
          <a:lstStyle>
            <a:lvl1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Calibri" charset="0"/>
                <a:ea typeface="MS PGothic" charset="0"/>
                <a:cs typeface="MS PGothic" charset="0"/>
              </a:defRPr>
            </a:lvl1pPr>
            <a:lvl2pPr marL="742950" indent="-28575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Calibri" charset="0"/>
                <a:ea typeface="MS PGothic" charset="0"/>
                <a:cs typeface="MS PGothic" charset="0"/>
              </a:defRPr>
            </a:lvl2pPr>
            <a:lvl3pPr marL="11430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Calibri" charset="0"/>
                <a:ea typeface="MS PGothic" charset="0"/>
                <a:cs typeface="MS PGothic" charset="0"/>
              </a:defRPr>
            </a:lvl3pPr>
            <a:lvl4pPr marL="16002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Calibri" charset="0"/>
                <a:ea typeface="MS PGothic" charset="0"/>
                <a:cs typeface="MS PGothic" charset="0"/>
              </a:defRPr>
            </a:lvl4pPr>
            <a:lvl5pPr marL="20574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Calibri" charset="0"/>
                <a:ea typeface="MS PGothic" charset="0"/>
                <a:cs typeface="MS PGothic" charset="0"/>
              </a:defRPr>
            </a:lvl5pPr>
            <a:lvl6pPr marL="2514600" indent="-228600" defTabSz="387350" eaLnBrk="0" fontAlgn="base" hangingPunct="0">
              <a:spcBef>
                <a:spcPct val="3000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Calibri" charset="0"/>
                <a:ea typeface="MS PGothic" charset="0"/>
                <a:cs typeface="MS PGothic" charset="0"/>
              </a:defRPr>
            </a:lvl6pPr>
            <a:lvl7pPr marL="2971800" indent="-228600" defTabSz="387350" eaLnBrk="0" fontAlgn="base" hangingPunct="0">
              <a:spcBef>
                <a:spcPct val="3000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Calibri" charset="0"/>
                <a:ea typeface="MS PGothic" charset="0"/>
                <a:cs typeface="MS PGothic" charset="0"/>
              </a:defRPr>
            </a:lvl7pPr>
            <a:lvl8pPr marL="3429000" indent="-228600" defTabSz="387350" eaLnBrk="0" fontAlgn="base" hangingPunct="0">
              <a:spcBef>
                <a:spcPct val="3000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Calibri" charset="0"/>
                <a:ea typeface="MS PGothic" charset="0"/>
                <a:cs typeface="MS PGothic" charset="0"/>
              </a:defRPr>
            </a:lvl8pPr>
            <a:lvl9pPr marL="3886200" indent="-228600" defTabSz="387350" eaLnBrk="0" fontAlgn="base" hangingPunct="0">
              <a:spcBef>
                <a:spcPct val="3000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Calibri" charset="0"/>
                <a:ea typeface="MS PGothic" charset="0"/>
                <a:cs typeface="MS PGothic" charset="0"/>
              </a:defRPr>
            </a:lvl9pPr>
          </a:lstStyle>
          <a:p>
            <a:pPr algn="r"/>
            <a:fld id="{52F6E521-7496-334F-A488-83AA75CD138F}" type="slidenum">
              <a:rPr lang="en-GB" sz="1100" b="1">
                <a:solidFill>
                  <a:srgbClr val="000000"/>
                </a:solidFill>
                <a:latin typeface="Times New Roman" charset="0"/>
                <a:cs typeface="Arial" charset="0"/>
              </a:rPr>
              <a:pPr algn="r"/>
              <a:t>7</a:t>
            </a:fld>
            <a:endParaRPr lang="en-GB" sz="1100" b="1">
              <a:solidFill>
                <a:srgbClr val="000000"/>
              </a:solidFill>
              <a:latin typeface="Times New Roman" charset="0"/>
              <a:cs typeface="Arial" charset="0"/>
            </a:endParaRPr>
          </a:p>
        </p:txBody>
      </p:sp>
      <p:sp>
        <p:nvSpPr>
          <p:cNvPr id="208899" name="Text Box 1"/>
          <p:cNvSpPr txBox="1">
            <a:spLocks noChangeArrowheads="1"/>
          </p:cNvSpPr>
          <p:nvPr/>
        </p:nvSpPr>
        <p:spPr bwMode="auto">
          <a:xfrm>
            <a:off x="3884613" y="8688388"/>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87861" tIns="43775" rIns="87861" bIns="43775" anchor="b"/>
          <a:lstStyle>
            <a:lvl1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Calibri" charset="0"/>
                <a:ea typeface="MS PGothic" charset="0"/>
                <a:cs typeface="MS PGothic" charset="0"/>
              </a:defRPr>
            </a:lvl1pPr>
            <a:lvl2pPr marL="742950" indent="-28575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Calibri" charset="0"/>
                <a:ea typeface="MS PGothic" charset="0"/>
                <a:cs typeface="MS PGothic" charset="0"/>
              </a:defRPr>
            </a:lvl2pPr>
            <a:lvl3pPr marL="11430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Calibri" charset="0"/>
                <a:ea typeface="MS PGothic" charset="0"/>
                <a:cs typeface="MS PGothic" charset="0"/>
              </a:defRPr>
            </a:lvl3pPr>
            <a:lvl4pPr marL="16002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Calibri" charset="0"/>
                <a:ea typeface="MS PGothic" charset="0"/>
                <a:cs typeface="MS PGothic" charset="0"/>
              </a:defRPr>
            </a:lvl4pPr>
            <a:lvl5pPr marL="20574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Calibri" charset="0"/>
                <a:ea typeface="MS PGothic" charset="0"/>
                <a:cs typeface="MS PGothic" charset="0"/>
              </a:defRPr>
            </a:lvl5pPr>
            <a:lvl6pPr marL="2514600" indent="-228600" defTabSz="387350" eaLnBrk="0" fontAlgn="base" hangingPunct="0">
              <a:spcBef>
                <a:spcPct val="3000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Calibri" charset="0"/>
                <a:ea typeface="MS PGothic" charset="0"/>
                <a:cs typeface="MS PGothic" charset="0"/>
              </a:defRPr>
            </a:lvl6pPr>
            <a:lvl7pPr marL="2971800" indent="-228600" defTabSz="387350" eaLnBrk="0" fontAlgn="base" hangingPunct="0">
              <a:spcBef>
                <a:spcPct val="3000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Calibri" charset="0"/>
                <a:ea typeface="MS PGothic" charset="0"/>
                <a:cs typeface="MS PGothic" charset="0"/>
              </a:defRPr>
            </a:lvl7pPr>
            <a:lvl8pPr marL="3429000" indent="-228600" defTabSz="387350" eaLnBrk="0" fontAlgn="base" hangingPunct="0">
              <a:spcBef>
                <a:spcPct val="3000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Calibri" charset="0"/>
                <a:ea typeface="MS PGothic" charset="0"/>
                <a:cs typeface="MS PGothic" charset="0"/>
              </a:defRPr>
            </a:lvl8pPr>
            <a:lvl9pPr marL="3886200" indent="-228600" defTabSz="387350" eaLnBrk="0" fontAlgn="base" hangingPunct="0">
              <a:spcBef>
                <a:spcPct val="3000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Calibri" charset="0"/>
                <a:ea typeface="MS PGothic" charset="0"/>
                <a:cs typeface="MS PGothic" charset="0"/>
              </a:defRPr>
            </a:lvl9pPr>
          </a:lstStyle>
          <a:p>
            <a:pPr algn="r"/>
            <a:fld id="{8E9DEF7C-0445-604D-8C55-FF444739E1B7}" type="slidenum">
              <a:rPr lang="en-GB" sz="1100" b="1">
                <a:solidFill>
                  <a:srgbClr val="000000"/>
                </a:solidFill>
                <a:latin typeface="Times New Roman" charset="0"/>
                <a:cs typeface="Arial" charset="0"/>
              </a:rPr>
              <a:pPr algn="r"/>
              <a:t>7</a:t>
            </a:fld>
            <a:endParaRPr lang="en-GB" sz="1100" b="1">
              <a:solidFill>
                <a:srgbClr val="000000"/>
              </a:solidFill>
              <a:latin typeface="Times New Roman" charset="0"/>
              <a:cs typeface="Arial" charset="0"/>
            </a:endParaRPr>
          </a:p>
        </p:txBody>
      </p:sp>
      <p:sp>
        <p:nvSpPr>
          <p:cNvPr id="46084" name="Rectangle 2"/>
          <p:cNvSpPr>
            <a:spLocks noGrp="1" noRot="1" noChangeAspect="1" noChangeArrowheads="1" noTextEdit="1"/>
          </p:cNvSpPr>
          <p:nvPr>
            <p:ph type="sldImg"/>
          </p:nvPr>
        </p:nvSpPr>
        <p:spPr bwMode="auto">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sp>
      <p:sp>
        <p:nvSpPr>
          <p:cNvPr id="46085" name="Text Box 3"/>
          <p:cNvSpPr>
            <a:spLocks noGrp="1" noChangeArrowheads="1"/>
          </p:cNvSpPr>
          <p:nvPr>
            <p:ph type="body" idx="1"/>
          </p:nvPr>
        </p:nvSpPr>
        <p:spPr bwMode="auto">
          <a:xfrm>
            <a:off x="915988" y="4344988"/>
            <a:ext cx="5024437"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7861" tIns="43775" rIns="87861" bIns="43775" numCol="1" anchor="t" anchorCtr="0" compatLnSpc="1">
            <a:prstTxWarp prst="textNoShape">
              <a:avLst/>
            </a:prstTxWarp>
          </a:bodyPr>
          <a:lstStyle/>
          <a:p>
            <a:pPr defTabSz="449263">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a:latin typeface="Arial" charset="0"/>
                <a:cs typeface="Arial" charset="0"/>
              </a:rPr>
              <a:t>The IPCC is the Intergovernmental Panel on Climate Change, the leading international body for the assessment of climate change, established by the United Nations Environment Programme  and the World Meteorological Organization  in 1988. Thousands of scientists worldwide contribute to it and their highly detailed reports are accompanied by a “Summary for Policymakers” (SPM), approved line-by-line at  formal UN meetings and endorsed by all governments. The SPM then becomes the agreed scientific basis for international negotiations about climate change and is used for national policy-making on climate by many countries.</a:t>
            </a:r>
          </a:p>
          <a:p>
            <a:pPr defTabSz="449263">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000">
              <a:latin typeface="Arial" charset="0"/>
              <a:cs typeface="Arial" charset="0"/>
            </a:endParaRPr>
          </a:p>
          <a:p>
            <a:pPr defTabSz="449263">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a:latin typeface="Arial" charset="0"/>
                <a:cs typeface="Arial" charset="0"/>
              </a:rPr>
              <a:t>The latest report – launched in September 2013 – added considerable strength to the previous (2007) report, which was already an eye-opener to the larger public. Its statements were clear and alarming: climate change is now unequivocal, it is bound to continue at an alarming rate unless substantial measures are taken to reduce greenhouse gas emissions and it already is and will continue to bring the world more extreme weather events.</a:t>
            </a:r>
          </a:p>
          <a:p>
            <a:pPr defTabSz="449263">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000">
              <a:latin typeface="Arial" charset="0"/>
              <a:cs typeface="Arial" charset="0"/>
            </a:endParaRPr>
          </a:p>
          <a:p>
            <a:pPr defTabSz="449263">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a:latin typeface="Arial" charset="0"/>
                <a:cs typeface="Arial" charset="0"/>
              </a:rPr>
              <a:t>Find the full report – and shorter summaries especially for the Red Cross Red Crescent – on www.climatecentre.org/AR5 </a:t>
            </a:r>
          </a:p>
          <a:p>
            <a:pPr defTabSz="449263">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a:latin typeface="Arial" charset="0"/>
                <a:cs typeface="Arial" charset="0"/>
              </a:rPr>
              <a:t>and further background on the IPCC at www.ipcc.ch or </a:t>
            </a:r>
            <a:r>
              <a:rPr lang="en-GB">
                <a:latin typeface="Calibri" charset="0"/>
              </a:rPr>
              <a:t>www.climatechange2013.org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Walk through an overview of the expected changes, using the points below. Explain that the rest of the presentation will cover </a:t>
            </a:r>
            <a:r>
              <a:rPr lang="en-US" i="1">
                <a:latin typeface="Calibri" charset="0"/>
              </a:rPr>
              <a:t>impacts on human society </a:t>
            </a:r>
            <a:r>
              <a:rPr lang="en-US">
                <a:latin typeface="Calibri" charset="0"/>
              </a:rPr>
              <a:t>in more detail.</a:t>
            </a:r>
          </a:p>
          <a:p>
            <a:pPr>
              <a:spcBef>
                <a:spcPct val="0"/>
              </a:spcBef>
            </a:pPr>
            <a:endParaRPr lang="en-US" b="1" i="1">
              <a:latin typeface="Calibri" charset="0"/>
            </a:endParaRPr>
          </a:p>
          <a:p>
            <a:pPr>
              <a:spcBef>
                <a:spcPct val="0"/>
              </a:spcBef>
            </a:pPr>
            <a:r>
              <a:rPr lang="en-US" b="1">
                <a:latin typeface="Calibri" charset="0"/>
              </a:rPr>
              <a:t>It is a fact that Greenhouse Gas concentrations is increasing, but the effects following from that have different levels of “certainty”:</a:t>
            </a:r>
          </a:p>
          <a:p>
            <a:pPr>
              <a:spcBef>
                <a:spcPct val="0"/>
              </a:spcBef>
            </a:pPr>
            <a:endParaRPr lang="en-US">
              <a:latin typeface="Calibri" charset="0"/>
            </a:endParaRPr>
          </a:p>
          <a:p>
            <a:pPr>
              <a:spcBef>
                <a:spcPct val="0"/>
              </a:spcBef>
            </a:pPr>
            <a:r>
              <a:rPr lang="en-US" b="1">
                <a:latin typeface="Calibri" charset="0"/>
              </a:rPr>
              <a:t>1) Rising temperatures – with heat waves: </a:t>
            </a:r>
          </a:p>
          <a:p>
            <a:pPr>
              <a:spcBef>
                <a:spcPct val="0"/>
              </a:spcBef>
            </a:pPr>
            <a:r>
              <a:rPr lang="en-US">
                <a:latin typeface="Calibri" charset="0"/>
              </a:rPr>
              <a:t>We know that at the “global scale” (i.e. for most land areas with sufficient data)</a:t>
            </a:r>
          </a:p>
          <a:p>
            <a:pPr>
              <a:spcBef>
                <a:spcPct val="0"/>
              </a:spcBef>
              <a:buFontTx/>
              <a:buChar char="-"/>
            </a:pPr>
            <a:r>
              <a:rPr lang="en-US">
                <a:latin typeface="Calibri" charset="0"/>
              </a:rPr>
              <a:t>It is very likely that there has been an overall DECREASE in the number of cold days and nights.</a:t>
            </a:r>
          </a:p>
          <a:p>
            <a:pPr>
              <a:spcBef>
                <a:spcPct val="0"/>
              </a:spcBef>
              <a:buFontTx/>
              <a:buChar char="-"/>
            </a:pPr>
            <a:r>
              <a:rPr lang="en-US">
                <a:latin typeface="Calibri" charset="0"/>
              </a:rPr>
              <a:t>It is very likely that there’s been an overall INCREASE in the number of warm days and nights.</a:t>
            </a:r>
          </a:p>
          <a:p>
            <a:pPr>
              <a:spcBef>
                <a:spcPct val="0"/>
              </a:spcBef>
              <a:buFontTx/>
              <a:buChar char="-"/>
            </a:pPr>
            <a:r>
              <a:rPr lang="en-US">
                <a:latin typeface="Calibri" charset="0"/>
              </a:rPr>
              <a:t>In the future, for most land areas, this trend is expected to continue.</a:t>
            </a:r>
          </a:p>
          <a:p>
            <a:pPr>
              <a:spcBef>
                <a:spcPct val="0"/>
              </a:spcBef>
              <a:buFontTx/>
              <a:buChar char="-"/>
            </a:pPr>
            <a:r>
              <a:rPr lang="en-US">
                <a:latin typeface="Calibri" charset="0"/>
              </a:rPr>
              <a:t>Sea surface temperatures are also rising; “minimum” temperature extremes have risen.</a:t>
            </a:r>
          </a:p>
          <a:p>
            <a:pPr>
              <a:spcBef>
                <a:spcPct val="0"/>
              </a:spcBef>
              <a:buFontTx/>
              <a:buChar char="-"/>
            </a:pPr>
            <a:r>
              <a:rPr lang="en-US">
                <a:latin typeface="Calibri" charset="0"/>
              </a:rPr>
              <a:t>Heat waves are expected to become more frequent and more intense.</a:t>
            </a:r>
          </a:p>
          <a:p>
            <a:pPr>
              <a:spcBef>
                <a:spcPct val="0"/>
              </a:spcBef>
            </a:pPr>
            <a:r>
              <a:rPr lang="en-US" i="1">
                <a:latin typeface="Calibri" charset="0"/>
              </a:rPr>
              <a:t>Source: </a:t>
            </a:r>
            <a:r>
              <a:rPr lang="en-US">
                <a:latin typeface="Calibri" charset="0"/>
                <a:hlinkClick r:id="rId3"/>
              </a:rPr>
              <a:t>http://www.climatechange2013.org/images/uploads/WGIAR5_WGI-12Doc2b_FinalDraft_Chapter02.pdf</a:t>
            </a:r>
            <a:endParaRPr lang="en-US">
              <a:latin typeface="Calibri" charset="0"/>
            </a:endParaRPr>
          </a:p>
          <a:p>
            <a:pPr>
              <a:spcBef>
                <a:spcPct val="0"/>
              </a:spcBef>
              <a:buFontTx/>
              <a:buChar char="-"/>
            </a:pPr>
            <a:endParaRPr lang="en-US">
              <a:latin typeface="Calibri" charset="0"/>
            </a:endParaRPr>
          </a:p>
          <a:p>
            <a:pPr>
              <a:spcBef>
                <a:spcPct val="0"/>
              </a:spcBef>
            </a:pPr>
            <a:r>
              <a:rPr lang="en-US" b="1">
                <a:latin typeface="Calibri" charset="0"/>
              </a:rPr>
              <a:t>2) Sea level rise</a:t>
            </a:r>
          </a:p>
          <a:p>
            <a:pPr>
              <a:spcBef>
                <a:spcPct val="0"/>
              </a:spcBef>
            </a:pPr>
            <a:r>
              <a:rPr lang="en-US">
                <a:latin typeface="Calibri" charset="0"/>
              </a:rPr>
              <a:t>-Ocean thermal expansion and glacier melting have been the dominant contributors to 20th century global mean sea level rise.</a:t>
            </a:r>
          </a:p>
          <a:p>
            <a:pPr>
              <a:spcBef>
                <a:spcPct val="0"/>
              </a:spcBef>
            </a:pPr>
            <a:r>
              <a:rPr lang="en-US">
                <a:latin typeface="Calibri" charset="0"/>
              </a:rPr>
              <a:t>-Thermal expansion: ocean temperatures have been increasing, water expands as it warms </a:t>
            </a:r>
            <a:r>
              <a:rPr lang="en-US">
                <a:latin typeface="Calibri" charset="0"/>
                <a:sym typeface="Wingdings" charset="0"/>
              </a:rPr>
              <a:t> sea level rise</a:t>
            </a:r>
          </a:p>
          <a:p>
            <a:pPr>
              <a:spcBef>
                <a:spcPct val="0"/>
              </a:spcBef>
            </a:pPr>
            <a:r>
              <a:rPr lang="en-US">
                <a:latin typeface="Calibri" charset="0"/>
                <a:sym typeface="Wingdings" charset="0"/>
              </a:rPr>
              <a:t>-Glacier melting: land based ice that melts and flows into the ocean, increasing mass of water in the ocean  sea level rise.</a:t>
            </a:r>
          </a:p>
          <a:p>
            <a:pPr>
              <a:spcBef>
                <a:spcPct val="0"/>
              </a:spcBef>
            </a:pPr>
            <a:r>
              <a:rPr lang="en-US">
                <a:latin typeface="Calibri" charset="0"/>
                <a:sym typeface="Wingdings" charset="0"/>
              </a:rPr>
              <a:t>-Higher sea levels put coastal cities at risk from flooding, more intense storm surges, and coastal erosion.</a:t>
            </a:r>
          </a:p>
          <a:p>
            <a:pPr>
              <a:spcBef>
                <a:spcPct val="0"/>
              </a:spcBef>
            </a:pPr>
            <a:r>
              <a:rPr lang="en-US">
                <a:latin typeface="Calibri" charset="0"/>
                <a:sym typeface="Wingdings" charset="0"/>
              </a:rPr>
              <a:t>-Higher sea levels also increase risks for salt-water contamination of farmland and freshwater sources.</a:t>
            </a:r>
          </a:p>
          <a:p>
            <a:pPr>
              <a:spcBef>
                <a:spcPct val="0"/>
              </a:spcBef>
            </a:pPr>
            <a:r>
              <a:rPr lang="en-US" i="1">
                <a:latin typeface="Calibri" charset="0"/>
                <a:sym typeface="Wingdings" charset="0"/>
              </a:rPr>
              <a:t>Source: </a:t>
            </a:r>
            <a:r>
              <a:rPr lang="en-US">
                <a:latin typeface="Calibri" charset="0"/>
              </a:rPr>
              <a:t>http://www.climatechange2013.org/images/uploads/WGIAR5_WGI-12Doc2b_FinalDraft_Chapter13.pdf; http://www.ipcc.ch/publications_and_data/ar4/wg1/en/faq-5-1.html</a:t>
            </a:r>
          </a:p>
          <a:p>
            <a:pPr>
              <a:spcBef>
                <a:spcPct val="0"/>
              </a:spcBef>
              <a:buFontTx/>
              <a:buChar char="-"/>
            </a:pPr>
            <a:endParaRPr lang="en-US">
              <a:latin typeface="Calibri" charset="0"/>
            </a:endParaRPr>
          </a:p>
          <a:p>
            <a:pPr>
              <a:spcBef>
                <a:spcPct val="0"/>
              </a:spcBef>
            </a:pPr>
            <a:endParaRPr lang="en-US">
              <a:latin typeface="Calibri" charset="0"/>
            </a:endParaRPr>
          </a:p>
          <a:p>
            <a:pPr>
              <a:spcBef>
                <a:spcPct val="0"/>
              </a:spcBef>
            </a:pPr>
            <a:r>
              <a:rPr lang="en-US" b="1">
                <a:latin typeface="Calibri" charset="0"/>
              </a:rPr>
              <a:t>3) Melting ice (sea ice and glaciers)</a:t>
            </a:r>
          </a:p>
          <a:p>
            <a:pPr>
              <a:spcBef>
                <a:spcPct val="0"/>
              </a:spcBef>
              <a:buFont typeface="Wingdings" charset="0"/>
              <a:buChar char="à"/>
            </a:pPr>
            <a:r>
              <a:rPr lang="en-US" b="1">
                <a:latin typeface="Calibri" charset="0"/>
                <a:sym typeface="Wingdings" charset="0"/>
              </a:rPr>
              <a:t>Sea ice = frozen sea water that floats on the ocean’s surface</a:t>
            </a:r>
          </a:p>
          <a:p>
            <a:pPr>
              <a:spcBef>
                <a:spcPct val="0"/>
              </a:spcBef>
              <a:buFont typeface="Wingdings" charset="0"/>
              <a:buChar char="à"/>
            </a:pPr>
            <a:r>
              <a:rPr lang="en-US" b="1">
                <a:latin typeface="Calibri" charset="0"/>
                <a:sym typeface="Wingdings" charset="0"/>
              </a:rPr>
              <a:t>Glaciers = dense ice exceeding a surface area of 0.1 km² constantly moving under its own gravity. Example: Greenland ice sheet</a:t>
            </a:r>
            <a:endParaRPr lang="en-US" b="1">
              <a:latin typeface="Calibri" charset="0"/>
            </a:endParaRPr>
          </a:p>
          <a:p>
            <a:pPr>
              <a:spcBef>
                <a:spcPct val="0"/>
              </a:spcBef>
            </a:pPr>
            <a:r>
              <a:rPr lang="en-US">
                <a:latin typeface="Calibri" charset="0"/>
              </a:rPr>
              <a:t>- Rising temperatures have caused glaciers and sea ice (espcially around the North Pole) to melt faster than many scientific projections</a:t>
            </a:r>
          </a:p>
          <a:p>
            <a:pPr>
              <a:spcBef>
                <a:spcPct val="0"/>
              </a:spcBef>
            </a:pPr>
            <a:r>
              <a:rPr lang="en-US">
                <a:latin typeface="Calibri" charset="0"/>
              </a:rPr>
              <a:t>- Melting ice has implications for sea level rise and ocean chemistry.</a:t>
            </a:r>
          </a:p>
          <a:p>
            <a:pPr>
              <a:spcBef>
                <a:spcPct val="0"/>
              </a:spcBef>
            </a:pPr>
            <a:r>
              <a:rPr lang="en-US" i="1">
                <a:latin typeface="Calibri" charset="0"/>
              </a:rPr>
              <a:t>Source: </a:t>
            </a:r>
            <a:r>
              <a:rPr lang="en-US">
                <a:latin typeface="Calibri" charset="0"/>
                <a:hlinkClick r:id="rId4"/>
              </a:rPr>
              <a:t>http://www.climatechange2013.org/images/uploads/WGIAR5_WGI-12Doc2b_FinalDraft_Chapter13.pdf</a:t>
            </a:r>
            <a:endParaRPr lang="en-US">
              <a:latin typeface="Calibri" charset="0"/>
            </a:endParaRPr>
          </a:p>
          <a:p>
            <a:pPr>
              <a:spcBef>
                <a:spcPct val="0"/>
              </a:spcBef>
            </a:pPr>
            <a:endParaRPr lang="en-US" b="1">
              <a:latin typeface="Calibri" charset="0"/>
            </a:endParaRPr>
          </a:p>
          <a:p>
            <a:pPr>
              <a:spcBef>
                <a:spcPct val="0"/>
              </a:spcBef>
            </a:pPr>
            <a:r>
              <a:rPr lang="en-US" b="1">
                <a:latin typeface="Calibri" charset="0"/>
              </a:rPr>
              <a:t>4) Ocean acidification – and its effects</a:t>
            </a:r>
          </a:p>
          <a:p>
            <a:pPr>
              <a:spcBef>
                <a:spcPct val="0"/>
              </a:spcBef>
            </a:pPr>
            <a:r>
              <a:rPr lang="en-US">
                <a:latin typeface="Calibri" charset="0"/>
              </a:rPr>
              <a:t>-The ocean has absorbed more CO2 as emissions have risen, this increases the pH of the water and has serious implications for marine life. Biodiversity is under pressure due to increasingly inhospitable environmental conditions (e.g., coral bleaching because of acidifying oceans). </a:t>
            </a:r>
          </a:p>
          <a:p>
            <a:pPr>
              <a:spcBef>
                <a:spcPct val="0"/>
              </a:spcBef>
            </a:pPr>
            <a:r>
              <a:rPr lang="en-US" i="1">
                <a:latin typeface="Calibri" charset="0"/>
              </a:rPr>
              <a:t>Source: </a:t>
            </a:r>
            <a:r>
              <a:rPr lang="en-US">
                <a:latin typeface="Calibri" charset="0"/>
              </a:rPr>
              <a:t>http://www.climatechange2013.org/images/uploads/WGIAR5_WGI-12Doc2b_FinalDraft_Chapter03.pdf</a:t>
            </a:r>
            <a:endParaRPr lang="en-US" b="1" i="1">
              <a:latin typeface="Calibri" charset="0"/>
            </a:endParaRPr>
          </a:p>
          <a:p>
            <a:pPr>
              <a:spcBef>
                <a:spcPct val="0"/>
              </a:spcBef>
            </a:pPr>
            <a:endParaRPr lang="en-US" b="1" i="1">
              <a:latin typeface="Calibri" charset="0"/>
            </a:endParaRPr>
          </a:p>
          <a:p>
            <a:pPr>
              <a:spcBef>
                <a:spcPct val="0"/>
              </a:spcBef>
            </a:pPr>
            <a:r>
              <a:rPr lang="en-US" b="1">
                <a:latin typeface="Calibri" charset="0"/>
              </a:rPr>
              <a:t>5) Changing rainfall patterns</a:t>
            </a:r>
          </a:p>
          <a:p>
            <a:pPr>
              <a:spcBef>
                <a:spcPct val="0"/>
              </a:spcBef>
              <a:buFontTx/>
              <a:buChar char="-"/>
            </a:pPr>
            <a:r>
              <a:rPr lang="en-US">
                <a:latin typeface="Calibri" charset="0"/>
              </a:rPr>
              <a:t>Data limitations make it difficult to say with certainty what the rainfall trends will be in all regions of the globe</a:t>
            </a:r>
          </a:p>
          <a:p>
            <a:pPr>
              <a:spcBef>
                <a:spcPct val="0"/>
              </a:spcBef>
              <a:buFontTx/>
              <a:buChar char="-"/>
            </a:pPr>
            <a:r>
              <a:rPr lang="en-US">
                <a:latin typeface="Calibri" charset="0"/>
              </a:rPr>
              <a:t>BUT, on average, places that have currently have heavy precipitation can expect to see the intensity of rainfall events increase, places that are dry can expect less frequent rainfall (but more intense rain when it falls). </a:t>
            </a:r>
          </a:p>
          <a:p>
            <a:pPr>
              <a:spcBef>
                <a:spcPct val="0"/>
              </a:spcBef>
              <a:buFontTx/>
              <a:buChar char="-"/>
            </a:pPr>
            <a:r>
              <a:rPr lang="en-US">
                <a:latin typeface="Calibri" charset="0"/>
              </a:rPr>
              <a:t>Or in other words: “The wet get wetter and the dry get drier”; this means drought becomes more frequent in many places around the world.</a:t>
            </a:r>
          </a:p>
          <a:p>
            <a:pPr>
              <a:spcBef>
                <a:spcPct val="0"/>
              </a:spcBef>
            </a:pPr>
            <a:r>
              <a:rPr lang="en-US" i="1">
                <a:latin typeface="Calibri" charset="0"/>
              </a:rPr>
              <a:t>Sources: </a:t>
            </a:r>
            <a:r>
              <a:rPr lang="en-US">
                <a:latin typeface="Calibri" charset="0"/>
              </a:rPr>
              <a:t>http://www.gfdl.noaa.gov/cms-filesystem-action/user_files/kd/pdf/gfdlhighlight_vol1n5.pdf; http://www.ipcc.ch/news_and_events/docs/ar5/ar5_wg1_headlines.pdf</a:t>
            </a:r>
          </a:p>
          <a:p>
            <a:pPr>
              <a:spcBef>
                <a:spcPct val="0"/>
              </a:spcBef>
            </a:pPr>
            <a:endParaRPr lang="en-US">
              <a:latin typeface="Calibri" charset="0"/>
            </a:endParaRPr>
          </a:p>
          <a:p>
            <a:pPr>
              <a:spcBef>
                <a:spcPct val="0"/>
              </a:spcBef>
            </a:pPr>
            <a:r>
              <a:rPr lang="en-US" b="1">
                <a:latin typeface="Calibri" charset="0"/>
              </a:rPr>
              <a:t>6) Changes in extreme events</a:t>
            </a:r>
          </a:p>
          <a:p>
            <a:pPr>
              <a:spcBef>
                <a:spcPct val="0"/>
              </a:spcBef>
            </a:pPr>
            <a:r>
              <a:rPr lang="en-US">
                <a:latin typeface="Calibri" charset="0"/>
              </a:rPr>
              <a:t>-Heat waves and droughts have become more frequent, and in some places, more intense.</a:t>
            </a:r>
          </a:p>
          <a:p>
            <a:pPr>
              <a:spcBef>
                <a:spcPct val="0"/>
              </a:spcBef>
            </a:pPr>
            <a:r>
              <a:rPr lang="en-US">
                <a:latin typeface="Calibri" charset="0"/>
              </a:rPr>
              <a:t>-It is difficult to measure the frequency and intensity of floods, but generally there has been an increasing trend. </a:t>
            </a:r>
          </a:p>
          <a:p>
            <a:pPr>
              <a:spcBef>
                <a:spcPct val="0"/>
              </a:spcBef>
            </a:pPr>
            <a:r>
              <a:rPr lang="en-US">
                <a:latin typeface="Calibri" charset="0"/>
              </a:rPr>
              <a:t>-Climate change is expected in increase the frequency of high-intensity tropical storms. -Very difficult to identify trends with tornados, dust storms, hail, and other severe local events because data reliability is low and current climate models don</a:t>
            </a:r>
            <a:r>
              <a:rPr lang="ja-JP" altLang="en-US">
                <a:latin typeface="Calibri" charset="0"/>
              </a:rPr>
              <a:t>’</a:t>
            </a:r>
            <a:r>
              <a:rPr lang="en-US" altLang="ja-JP">
                <a:latin typeface="Calibri" charset="0"/>
              </a:rPr>
              <a:t>t simulate these phenomenon. BUT, risks are expected to increase with demographic and land use changes increase people</a:t>
            </a:r>
            <a:r>
              <a:rPr lang="ja-JP" altLang="en-US">
                <a:latin typeface="Calibri" charset="0"/>
              </a:rPr>
              <a:t>’</a:t>
            </a:r>
            <a:r>
              <a:rPr lang="en-US" altLang="ja-JP">
                <a:latin typeface="Calibri" charset="0"/>
              </a:rPr>
              <a:t>s exposure to these events. </a:t>
            </a:r>
          </a:p>
          <a:p>
            <a:pPr>
              <a:spcBef>
                <a:spcPct val="0"/>
              </a:spcBef>
            </a:pPr>
            <a:r>
              <a:rPr lang="en-US" i="1">
                <a:latin typeface="Calibri" charset="0"/>
              </a:rPr>
              <a:t>Sources: </a:t>
            </a:r>
            <a:r>
              <a:rPr lang="en-US">
                <a:latin typeface="Calibri" charset="0"/>
              </a:rPr>
              <a:t>(</a:t>
            </a:r>
            <a:r>
              <a:rPr lang="en-US">
                <a:latin typeface="Calibri" charset="0"/>
                <a:hlinkClick r:id="rId5"/>
              </a:rPr>
              <a:t>http://ipcc-wg2.gov/SREX/images/uploads/SREX-SPMbrochure_FINAL.pdf</a:t>
            </a:r>
            <a:r>
              <a:rPr lang="en-US">
                <a:latin typeface="Calibri" charset="0"/>
              </a:rPr>
              <a:t>) (</a:t>
            </a:r>
            <a:r>
              <a:rPr lang="en-US">
                <a:latin typeface="Calibri" charset="0"/>
                <a:hlinkClick r:id="rId6"/>
              </a:rPr>
              <a:t>http://www.nature.com/nclimate/journal/v2/n3/full/nclimate1357.html</a:t>
            </a:r>
            <a:r>
              <a:rPr lang="en-US">
                <a:latin typeface="Calibri" charset="0"/>
              </a:rPr>
              <a:t>) (</a:t>
            </a:r>
            <a:r>
              <a:rPr lang="en-US">
                <a:latin typeface="Calibri" charset="0"/>
                <a:hlinkClick r:id="rId7"/>
              </a:rPr>
              <a:t>http://www.ipcc.ch/publications_and_data/ar4/wg1/en/ch3s3-8-4-2.html</a:t>
            </a:r>
            <a:r>
              <a:rPr lang="en-US">
                <a:latin typeface="Calibri" charset="0"/>
              </a:rPr>
              <a:t>) (</a:t>
            </a:r>
            <a:r>
              <a:rPr lang="en-US">
                <a:latin typeface="Calibri" charset="0"/>
                <a:hlinkClick r:id="rId8"/>
              </a:rPr>
              <a:t>http://www.ipcc.ch/pdf/special-reports/srex/SREX_Full_Report.pdf</a:t>
            </a:r>
            <a:r>
              <a:rPr lang="en-US">
                <a:latin typeface="Calibri" charset="0"/>
              </a:rPr>
              <a:t>)</a:t>
            </a:r>
          </a:p>
          <a:p>
            <a:pPr>
              <a:spcBef>
                <a:spcPct val="0"/>
              </a:spcBef>
            </a:pPr>
            <a:endParaRPr lang="en-US" b="1" i="1">
              <a:latin typeface="Calibri" charset="0"/>
            </a:endParaRPr>
          </a:p>
          <a:p>
            <a:pPr>
              <a:spcBef>
                <a:spcPct val="0"/>
              </a:spcBef>
            </a:pPr>
            <a:r>
              <a:rPr lang="en-US">
                <a:latin typeface="Calibri" charset="0"/>
              </a:rPr>
              <a:t>(explain that this presentation will go through these points in more detail)</a:t>
            </a:r>
          </a:p>
          <a:p>
            <a:pPr>
              <a:spcBef>
                <a:spcPct val="0"/>
              </a:spcBef>
            </a:pPr>
            <a:endParaRPr lang="en-US">
              <a:latin typeface="Calibri" charset="0"/>
            </a:endParaRPr>
          </a:p>
          <a:p>
            <a:pPr>
              <a:spcBef>
                <a:spcPct val="0"/>
              </a:spcBef>
            </a:pPr>
            <a:endParaRPr lang="en-US">
              <a:latin typeface="Calibri" charset="0"/>
            </a:endParaRPr>
          </a:p>
          <a:p>
            <a:pPr>
              <a:spcBef>
                <a:spcPct val="0"/>
              </a:spcBef>
            </a:pPr>
            <a:r>
              <a:rPr lang="en-US">
                <a:latin typeface="Calibri" charset="0"/>
              </a:rPr>
              <a:t>“Melting ice” picture: http://www.flickr.com/photos/worldresourcesinstitute/3525024219/ ; Photo by Linda Shaffer, World Resources Institute, 2009.</a:t>
            </a:r>
          </a:p>
          <a:p>
            <a:pPr>
              <a:spcBef>
                <a:spcPct val="0"/>
              </a:spcBef>
            </a:pPr>
            <a:r>
              <a:rPr lang="en-US">
                <a:latin typeface="Calibri" charset="0"/>
              </a:rPr>
              <a:t>“Other changes” picture (bleached coral): http://www.flickr.com/photos/worldresourcesinstitute/5476510553/ ; Photo by Mark Spalding, World Resources Institute, 2011.</a:t>
            </a:r>
          </a:p>
          <a:p>
            <a:pPr>
              <a:spcBef>
                <a:spcPct val="0"/>
              </a:spcBef>
            </a:pPr>
            <a:endParaRPr lang="en-US">
              <a:latin typeface="Calibri" charset="0"/>
            </a:endParaRPr>
          </a:p>
        </p:txBody>
      </p:sp>
      <p:sp>
        <p:nvSpPr>
          <p:cNvPr id="4915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pPr algn="r"/>
            <a:fld id="{F0532D64-0BEF-6D4C-9A29-DE82019128CA}" type="slidenum">
              <a:rPr lang="en-US"/>
              <a:pPr algn="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3"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FontTx/>
              <a:buChar char="•"/>
            </a:pPr>
            <a:r>
              <a:rPr lang="en-US">
                <a:latin typeface="Times New Roman" charset="0"/>
              </a:rPr>
              <a:t>As you can see from the chart, both the </a:t>
            </a:r>
            <a:r>
              <a:rPr lang="en-US" b="1">
                <a:latin typeface="Times New Roman" charset="0"/>
              </a:rPr>
              <a:t>best case (Blue line) </a:t>
            </a:r>
            <a:r>
              <a:rPr lang="en-US">
                <a:latin typeface="Times New Roman" charset="0"/>
              </a:rPr>
              <a:t>and </a:t>
            </a:r>
            <a:r>
              <a:rPr lang="en-US" b="1">
                <a:latin typeface="Times New Roman" charset="0"/>
              </a:rPr>
              <a:t>worst case (Red line)</a:t>
            </a:r>
            <a:r>
              <a:rPr lang="en-US">
                <a:latin typeface="Times New Roman" charset="0"/>
              </a:rPr>
              <a:t> scenarios show temperature increases.</a:t>
            </a:r>
          </a:p>
          <a:p>
            <a:pPr>
              <a:spcBef>
                <a:spcPct val="0"/>
              </a:spcBef>
              <a:buFontTx/>
              <a:buChar char="•"/>
            </a:pPr>
            <a:r>
              <a:rPr lang="en-US">
                <a:latin typeface="Times New Roman" charset="0"/>
              </a:rPr>
              <a:t>Temperatures are bound to rise </a:t>
            </a:r>
            <a:r>
              <a:rPr lang="en-US" b="1">
                <a:latin typeface="Times New Roman" charset="0"/>
              </a:rPr>
              <a:t>even if we stop emissions immediately!</a:t>
            </a:r>
          </a:p>
          <a:p>
            <a:pPr>
              <a:spcBef>
                <a:spcPct val="0"/>
              </a:spcBef>
              <a:buFontTx/>
              <a:buChar char="•"/>
            </a:pPr>
            <a:r>
              <a:rPr lang="en-US">
                <a:latin typeface="Times New Roman" charset="0"/>
              </a:rPr>
              <a:t>Climate change will still </a:t>
            </a:r>
            <a:r>
              <a:rPr lang="en-US">
                <a:latin typeface="Calibri" charset="0"/>
              </a:rPr>
              <a:t>continue for centuries due to the time scales associated with climate processes and feedbacks</a:t>
            </a:r>
            <a:r>
              <a:rPr lang="en-US">
                <a:latin typeface="Times New Roman" charset="0"/>
              </a:rPr>
              <a:t>. </a:t>
            </a:r>
          </a:p>
          <a:p>
            <a:pPr>
              <a:spcBef>
                <a:spcPct val="0"/>
              </a:spcBef>
              <a:buFontTx/>
              <a:buChar char="•"/>
            </a:pPr>
            <a:r>
              <a:rPr lang="en-US">
                <a:latin typeface="Times New Roman" charset="0"/>
              </a:rPr>
              <a:t>This means we are bound to at least 30 more years of temperature increase (</a:t>
            </a:r>
            <a:r>
              <a:rPr lang="en-US" b="1">
                <a:latin typeface="Times New Roman" charset="0"/>
              </a:rPr>
              <a:t>and other climate change impacts); </a:t>
            </a:r>
            <a:r>
              <a:rPr lang="en-US">
                <a:latin typeface="Times New Roman" charset="0"/>
              </a:rPr>
              <a:t>so, we have to prepare!</a:t>
            </a:r>
          </a:p>
          <a:p>
            <a:pPr>
              <a:spcBef>
                <a:spcPct val="0"/>
              </a:spcBef>
            </a:pPr>
            <a:endParaRPr lang="en-US">
              <a:latin typeface="Times New Roman" charset="0"/>
            </a:endParaRPr>
          </a:p>
          <a:p>
            <a:pPr>
              <a:spcBef>
                <a:spcPct val="0"/>
              </a:spcBef>
            </a:pPr>
            <a:r>
              <a:rPr lang="en-US">
                <a:latin typeface="Times New Roman" charset="0"/>
              </a:rPr>
              <a:t>IPCC 2013 concluded: </a:t>
            </a:r>
            <a:r>
              <a:rPr lang="ja-JP" altLang="en-US">
                <a:latin typeface="Times New Roman" charset="0"/>
              </a:rPr>
              <a:t>“</a:t>
            </a:r>
            <a:r>
              <a:rPr lang="en-US" altLang="ja-JP">
                <a:latin typeface="Times New Roman" charset="0"/>
              </a:rPr>
              <a:t>Most aspects of climate change will persist for many centuries even if emissions of CO2  are stopped. This represents a substantial multi-century climate change commitment created by past, present and future emissions of CO2</a:t>
            </a:r>
            <a:r>
              <a:rPr lang="ja-JP" altLang="en-US">
                <a:latin typeface="Times New Roman" charset="0"/>
              </a:rPr>
              <a:t>”</a:t>
            </a:r>
            <a:endParaRPr lang="en-US" altLang="ja-JP">
              <a:latin typeface="Times New Roman" charset="0"/>
            </a:endParaRPr>
          </a:p>
          <a:p>
            <a:pPr>
              <a:spcBef>
                <a:spcPct val="0"/>
              </a:spcBef>
              <a:buFontTx/>
              <a:buChar char="•"/>
            </a:pPr>
            <a:r>
              <a:rPr lang="en-US" b="1">
                <a:latin typeface="Times New Roman" charset="0"/>
              </a:rPr>
              <a:t>Blue line </a:t>
            </a:r>
            <a:r>
              <a:rPr lang="en-US">
                <a:latin typeface="Times New Roman" charset="0"/>
              </a:rPr>
              <a:t>and uncertainty zone (RCP2.6) = rapid stop for further CO2 emissions into the atmosphere </a:t>
            </a:r>
            <a:r>
              <a:rPr lang="en-US" b="1">
                <a:latin typeface="Times New Roman" charset="0"/>
              </a:rPr>
              <a:t>(virtually impossible)</a:t>
            </a:r>
          </a:p>
          <a:p>
            <a:pPr>
              <a:spcBef>
                <a:spcPct val="0"/>
              </a:spcBef>
              <a:buFontTx/>
              <a:buChar char="•"/>
            </a:pPr>
            <a:r>
              <a:rPr lang="en-US" b="1">
                <a:latin typeface="Times New Roman" charset="0"/>
              </a:rPr>
              <a:t>Red Line</a:t>
            </a:r>
            <a:r>
              <a:rPr lang="en-US">
                <a:latin typeface="Times New Roman" charset="0"/>
              </a:rPr>
              <a:t> and uncertainty zone (RCP8.5) = continued very high greenhouse gas emissions</a:t>
            </a:r>
          </a:p>
          <a:p>
            <a:pPr>
              <a:spcBef>
                <a:spcPct val="0"/>
              </a:spcBef>
            </a:pPr>
            <a:endParaRPr lang="en-US">
              <a:latin typeface="Times New Roman" charset="0"/>
            </a:endParaRPr>
          </a:p>
          <a:p>
            <a:pPr>
              <a:spcBef>
                <a:spcPct val="0"/>
              </a:spcBef>
            </a:pPr>
            <a:r>
              <a:rPr lang="en-US">
                <a:latin typeface="Times New Roman" charset="0"/>
              </a:rPr>
              <a:t>Even if we stop emitting CO2 immediately (which we won't!) climate change will still</a:t>
            </a:r>
          </a:p>
          <a:p>
            <a:pPr>
              <a:spcBef>
                <a:spcPct val="0"/>
              </a:spcBef>
            </a:pPr>
            <a:r>
              <a:rPr lang="en-US" i="1">
                <a:latin typeface="Times New Roman" charset="0"/>
              </a:rPr>
              <a:t>Facilitator note: Intermediate options are marked to the right of the graph only</a:t>
            </a:r>
          </a:p>
        </p:txBody>
      </p:sp>
      <p:sp>
        <p:nvSpPr>
          <p:cNvPr id="51204" name="Tijdelijke aanduiding voor dia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pPr algn="r"/>
            <a:fld id="{83C78878-72A1-2949-95B1-F8A20C8507DE}" type="slidenum">
              <a:rPr lang="en-US"/>
              <a:pPr algn="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FontTx/>
              <a:buChar char="•"/>
            </a:pPr>
            <a:r>
              <a:rPr lang="en-US">
                <a:latin typeface="Times New Roman" charset="0"/>
              </a:rPr>
              <a:t>As you can see from the chart, both the </a:t>
            </a:r>
            <a:r>
              <a:rPr lang="en-US" b="1">
                <a:latin typeface="Times New Roman" charset="0"/>
              </a:rPr>
              <a:t>best case (Blue line) </a:t>
            </a:r>
            <a:r>
              <a:rPr lang="en-US">
                <a:latin typeface="Times New Roman" charset="0"/>
              </a:rPr>
              <a:t>and </a:t>
            </a:r>
            <a:r>
              <a:rPr lang="en-US" b="1">
                <a:latin typeface="Times New Roman" charset="0"/>
              </a:rPr>
              <a:t>worst case (Red line)</a:t>
            </a:r>
            <a:r>
              <a:rPr lang="en-US">
                <a:latin typeface="Times New Roman" charset="0"/>
              </a:rPr>
              <a:t> scenarios show temperature increases.</a:t>
            </a:r>
          </a:p>
          <a:p>
            <a:pPr>
              <a:spcBef>
                <a:spcPct val="0"/>
              </a:spcBef>
              <a:buFontTx/>
              <a:buChar char="•"/>
            </a:pPr>
            <a:r>
              <a:rPr lang="en-US">
                <a:latin typeface="Times New Roman" charset="0"/>
              </a:rPr>
              <a:t>Temperatures are bound to rise </a:t>
            </a:r>
            <a:r>
              <a:rPr lang="en-US" b="1">
                <a:latin typeface="Times New Roman" charset="0"/>
              </a:rPr>
              <a:t>even if we stop emissions immediately!</a:t>
            </a:r>
          </a:p>
          <a:p>
            <a:pPr>
              <a:spcBef>
                <a:spcPct val="0"/>
              </a:spcBef>
              <a:buFontTx/>
              <a:buChar char="•"/>
            </a:pPr>
            <a:r>
              <a:rPr lang="en-US">
                <a:latin typeface="Times New Roman" charset="0"/>
              </a:rPr>
              <a:t>Climate change will still </a:t>
            </a:r>
            <a:r>
              <a:rPr lang="en-US">
                <a:latin typeface="Calibri" charset="0"/>
              </a:rPr>
              <a:t>continue for centuries due to the time scales associated with climate processes and feedbacks</a:t>
            </a:r>
            <a:r>
              <a:rPr lang="en-US">
                <a:latin typeface="Times New Roman" charset="0"/>
              </a:rPr>
              <a:t>. </a:t>
            </a:r>
          </a:p>
          <a:p>
            <a:pPr>
              <a:spcBef>
                <a:spcPct val="0"/>
              </a:spcBef>
              <a:buFontTx/>
              <a:buChar char="•"/>
            </a:pPr>
            <a:r>
              <a:rPr lang="en-US">
                <a:latin typeface="Times New Roman" charset="0"/>
              </a:rPr>
              <a:t>This means we are bound to at least 30 more years of temperature increase (</a:t>
            </a:r>
            <a:r>
              <a:rPr lang="en-US" b="1">
                <a:latin typeface="Times New Roman" charset="0"/>
              </a:rPr>
              <a:t>and other climate change impacts); </a:t>
            </a:r>
            <a:r>
              <a:rPr lang="en-US">
                <a:latin typeface="Times New Roman" charset="0"/>
              </a:rPr>
              <a:t>so, we have to prepare!</a:t>
            </a:r>
          </a:p>
          <a:p>
            <a:pPr>
              <a:spcBef>
                <a:spcPct val="0"/>
              </a:spcBef>
            </a:pPr>
            <a:endParaRPr lang="en-US">
              <a:latin typeface="Times New Roman" charset="0"/>
            </a:endParaRPr>
          </a:p>
          <a:p>
            <a:pPr>
              <a:spcBef>
                <a:spcPct val="0"/>
              </a:spcBef>
            </a:pPr>
            <a:r>
              <a:rPr lang="en-US">
                <a:latin typeface="Times New Roman" charset="0"/>
              </a:rPr>
              <a:t>IPCC 2013 concluded: </a:t>
            </a:r>
            <a:r>
              <a:rPr lang="ja-JP" altLang="en-US">
                <a:latin typeface="Times New Roman" charset="0"/>
              </a:rPr>
              <a:t>“</a:t>
            </a:r>
            <a:r>
              <a:rPr lang="en-US" altLang="ja-JP">
                <a:latin typeface="Times New Roman" charset="0"/>
              </a:rPr>
              <a:t>Most aspects of climate change will persist for many centuries even if emissions of CO2  are stopped. This represents a substantial multi-century climate change commitment created by past, present and future emissions of CO2</a:t>
            </a:r>
            <a:r>
              <a:rPr lang="ja-JP" altLang="en-US">
                <a:latin typeface="Times New Roman" charset="0"/>
              </a:rPr>
              <a:t>”</a:t>
            </a:r>
            <a:endParaRPr lang="en-US" altLang="ja-JP">
              <a:latin typeface="Times New Roman" charset="0"/>
            </a:endParaRPr>
          </a:p>
          <a:p>
            <a:pPr>
              <a:spcBef>
                <a:spcPct val="0"/>
              </a:spcBef>
            </a:pPr>
            <a:endParaRPr lang="en-US" b="1">
              <a:latin typeface="Times New Roman" charset="0"/>
            </a:endParaRPr>
          </a:p>
          <a:p>
            <a:pPr>
              <a:spcBef>
                <a:spcPct val="0"/>
              </a:spcBef>
              <a:buFontTx/>
              <a:buChar char="•"/>
            </a:pPr>
            <a:r>
              <a:rPr lang="en-US" b="1">
                <a:latin typeface="Times New Roman" charset="0"/>
              </a:rPr>
              <a:t>Blue line </a:t>
            </a:r>
            <a:r>
              <a:rPr lang="en-US">
                <a:latin typeface="Times New Roman" charset="0"/>
              </a:rPr>
              <a:t>and uncertainty zone (RCP2.6) = </a:t>
            </a:r>
            <a:r>
              <a:rPr lang="en-US" b="1">
                <a:latin typeface="Times New Roman" charset="0"/>
              </a:rPr>
              <a:t>rapid stop </a:t>
            </a:r>
            <a:r>
              <a:rPr lang="en-US">
                <a:latin typeface="Times New Roman" charset="0"/>
              </a:rPr>
              <a:t>for further CO2 emissions into the atmosphere </a:t>
            </a:r>
            <a:r>
              <a:rPr lang="en-US" b="1">
                <a:latin typeface="Times New Roman" charset="0"/>
              </a:rPr>
              <a:t>(virtually impossible)</a:t>
            </a:r>
          </a:p>
          <a:p>
            <a:pPr>
              <a:spcBef>
                <a:spcPct val="0"/>
              </a:spcBef>
              <a:buFontTx/>
              <a:buChar char="•"/>
            </a:pPr>
            <a:r>
              <a:rPr lang="en-US" b="1">
                <a:latin typeface="Times New Roman" charset="0"/>
              </a:rPr>
              <a:t>Red Line</a:t>
            </a:r>
            <a:r>
              <a:rPr lang="en-US">
                <a:latin typeface="Times New Roman" charset="0"/>
              </a:rPr>
              <a:t> and uncertainty zone (RCP8.5) = </a:t>
            </a:r>
            <a:r>
              <a:rPr lang="en-US" b="1">
                <a:latin typeface="Times New Roman" charset="0"/>
              </a:rPr>
              <a:t>continued</a:t>
            </a:r>
            <a:r>
              <a:rPr lang="en-US">
                <a:latin typeface="Times New Roman" charset="0"/>
              </a:rPr>
              <a:t> very high greenhouse gas emissions</a:t>
            </a:r>
          </a:p>
          <a:p>
            <a:pPr>
              <a:spcBef>
                <a:spcPct val="0"/>
              </a:spcBef>
            </a:pPr>
            <a:endParaRPr lang="en-US">
              <a:latin typeface="Times New Roman" charset="0"/>
            </a:endParaRPr>
          </a:p>
          <a:p>
            <a:pPr>
              <a:spcBef>
                <a:spcPct val="0"/>
              </a:spcBef>
            </a:pPr>
            <a:r>
              <a:rPr lang="en-US">
                <a:latin typeface="Times New Roman" charset="0"/>
              </a:rPr>
              <a:t>Even if we stop emitting CO2 immediately (which we won't!) climate change will still</a:t>
            </a:r>
          </a:p>
          <a:p>
            <a:pPr>
              <a:spcBef>
                <a:spcPct val="0"/>
              </a:spcBef>
            </a:pPr>
            <a:r>
              <a:rPr lang="en-US" i="1">
                <a:latin typeface="Times New Roman" charset="0"/>
              </a:rPr>
              <a:t>Facilitator note: Intermediate options are marked to the right of the graph only</a:t>
            </a:r>
          </a:p>
        </p:txBody>
      </p:sp>
      <p:sp>
        <p:nvSpPr>
          <p:cNvPr id="52228" name="Tijdelijke aanduiding voor dia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pPr algn="r"/>
            <a:fld id="{2B8807ED-D59A-4545-8DA3-2C5BD7BE0ECF}" type="slidenum">
              <a:rPr lang="en-US"/>
              <a:pPr algn="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jdelijke aanduiding voor dia-afbeelding 1"/>
          <p:cNvSpPr>
            <a:spLocks noGrp="1" noRot="1" noChangeAspect="1" noTextEdit="1"/>
          </p:cNvSpPr>
          <p:nvPr>
            <p:ph type="sldImg"/>
          </p:nvPr>
        </p:nvSpPr>
        <p:spPr>
          <a:ln/>
        </p:spPr>
      </p:sp>
      <p:sp>
        <p:nvSpPr>
          <p:cNvPr id="18434"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GB" sz="1000" b="1">
                <a:latin typeface="Arial" charset="0"/>
              </a:rPr>
              <a:t>II Addressing the consequences</a:t>
            </a:r>
            <a:r>
              <a:rPr lang="en-GB" sz="1000">
                <a:latin typeface="Arial" charset="0"/>
              </a:rPr>
              <a:t>: integrating climate change in programmes is preferred above stand alone climate change programs, which are less effective. The core response should be to integrate the notion of the rising risks into the program areas that are most affected:</a:t>
            </a:r>
            <a:endParaRPr lang="en-GB" sz="1000" i="1">
              <a:latin typeface="Arial" charset="0"/>
            </a:endParaRPr>
          </a:p>
          <a:p>
            <a:pPr eaLnBrk="1" hangingPunct="1">
              <a:lnSpc>
                <a:spcPct val="90000"/>
              </a:lnSpc>
            </a:pPr>
            <a:r>
              <a:rPr lang="en-GB" sz="1000" i="1">
                <a:latin typeface="Arial" charset="0"/>
              </a:rPr>
              <a:t>• Disaster Management</a:t>
            </a:r>
            <a:endParaRPr lang="en-GB" sz="1000">
              <a:latin typeface="Arial" charset="0"/>
            </a:endParaRPr>
          </a:p>
          <a:p>
            <a:pPr eaLnBrk="1" hangingPunct="1">
              <a:lnSpc>
                <a:spcPct val="90000"/>
              </a:lnSpc>
            </a:pPr>
            <a:r>
              <a:rPr lang="en-GB" sz="1000">
                <a:latin typeface="Arial" charset="0"/>
              </a:rPr>
              <a:t>First and foremost, climate change will bring more and different disasters, affecting all aspects of disaster management, ranging from an increase in relief operations to a need for more and better disaster risk reduction (see the module Disaster Management).</a:t>
            </a:r>
            <a:endParaRPr lang="en-GB" sz="1000" i="1">
              <a:latin typeface="Arial" charset="0"/>
            </a:endParaRPr>
          </a:p>
          <a:p>
            <a:pPr eaLnBrk="1" hangingPunct="1">
              <a:lnSpc>
                <a:spcPct val="90000"/>
              </a:lnSpc>
            </a:pPr>
            <a:r>
              <a:rPr lang="en-GB" sz="1000" i="1">
                <a:latin typeface="Arial" charset="0"/>
              </a:rPr>
              <a:t>• Community risk reduction</a:t>
            </a:r>
            <a:endParaRPr lang="en-GB" sz="1000">
              <a:latin typeface="Arial" charset="0"/>
            </a:endParaRPr>
          </a:p>
          <a:p>
            <a:pPr eaLnBrk="1" hangingPunct="1">
              <a:lnSpc>
                <a:spcPct val="90000"/>
              </a:lnSpc>
            </a:pPr>
            <a:r>
              <a:rPr lang="en-GB" sz="1000">
                <a:latin typeface="Arial" charset="0"/>
              </a:rPr>
              <a:t>In particular, National Societies need to step up efforts to help communities address the rising risks, through community based risk reduction, using tools such as Vulnerability and Capacity Assessments. (see the community risk module)</a:t>
            </a:r>
            <a:endParaRPr lang="en-GB" sz="1000" i="1">
              <a:latin typeface="Arial" charset="0"/>
            </a:endParaRPr>
          </a:p>
          <a:p>
            <a:pPr eaLnBrk="1" hangingPunct="1">
              <a:lnSpc>
                <a:spcPct val="90000"/>
              </a:lnSpc>
            </a:pPr>
            <a:r>
              <a:rPr lang="en-GB" sz="1000" i="1">
                <a:latin typeface="Arial" charset="0"/>
              </a:rPr>
              <a:t>• Health and Care</a:t>
            </a:r>
            <a:endParaRPr lang="en-GB" sz="1000">
              <a:latin typeface="Arial" charset="0"/>
            </a:endParaRPr>
          </a:p>
          <a:p>
            <a:pPr eaLnBrk="1" hangingPunct="1">
              <a:lnSpc>
                <a:spcPct val="90000"/>
              </a:lnSpc>
            </a:pPr>
            <a:r>
              <a:rPr lang="en-GB" sz="1000">
                <a:latin typeface="Arial" charset="0"/>
              </a:rPr>
              <a:t>Changing disease patterns will require adjustments in programmes to address health risks and promote health and care at the community level (see the health and care module)</a:t>
            </a:r>
            <a:endParaRPr lang="en-GB" sz="1000" i="1">
              <a:latin typeface="Arial" charset="0"/>
            </a:endParaRPr>
          </a:p>
          <a:p>
            <a:pPr eaLnBrk="1" hangingPunct="1">
              <a:lnSpc>
                <a:spcPct val="90000"/>
              </a:lnSpc>
            </a:pPr>
            <a:r>
              <a:rPr lang="en-GB" sz="1000" i="1">
                <a:latin typeface="Arial" charset="0"/>
              </a:rPr>
              <a:t>• Food Security</a:t>
            </a:r>
            <a:endParaRPr lang="en-GB" sz="1000">
              <a:latin typeface="Arial" charset="0"/>
            </a:endParaRPr>
          </a:p>
          <a:p>
            <a:pPr eaLnBrk="1" hangingPunct="1">
              <a:lnSpc>
                <a:spcPct val="90000"/>
              </a:lnSpc>
            </a:pPr>
            <a:r>
              <a:rPr lang="en-GB" sz="1000">
                <a:latin typeface="Arial" charset="0"/>
              </a:rPr>
              <a:t>Climate change is a major threat to food security, particularly in Africa, and will need to be addressed in food-security programmes, both through enhanced relief and better prevention. Few National Societies have explicitly integrated climate change into their food-security programmes. Over time, the Climate Centre will be developing additional guidance in this area.</a:t>
            </a:r>
            <a:endParaRPr lang="en-GB" sz="1000" i="1">
              <a:latin typeface="Arial" charset="0"/>
            </a:endParaRPr>
          </a:p>
          <a:p>
            <a:pPr eaLnBrk="1" hangingPunct="1">
              <a:lnSpc>
                <a:spcPct val="90000"/>
              </a:lnSpc>
            </a:pPr>
            <a:r>
              <a:rPr lang="en-GB" sz="1000" i="1">
                <a:latin typeface="Arial" charset="0"/>
              </a:rPr>
              <a:t>• Water and Sanitation (Watsan)</a:t>
            </a:r>
            <a:endParaRPr lang="en-GB" sz="1000">
              <a:latin typeface="Arial" charset="0"/>
            </a:endParaRPr>
          </a:p>
          <a:p>
            <a:pPr eaLnBrk="1" hangingPunct="1">
              <a:lnSpc>
                <a:spcPct val="90000"/>
              </a:lnSpc>
            </a:pPr>
            <a:r>
              <a:rPr lang="en-GB" sz="1000">
                <a:latin typeface="Arial" charset="0"/>
              </a:rPr>
              <a:t>Many National Societies are addressing water and sanitation issues, which are closely coupled to our priorities to promote better health and care. It is clear that climate change will have a major impact on water in many countries, and these changes will need to be factored into the design of Watsan programmes and infrastructure. </a:t>
            </a:r>
            <a:endParaRPr lang="nl-NL" sz="1000">
              <a:latin typeface="Arial" charset="0"/>
            </a:endParaRPr>
          </a:p>
        </p:txBody>
      </p:sp>
      <p:sp>
        <p:nvSpPr>
          <p:cNvPr id="18435"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AFC924-CED5-A84A-BD76-5FF9B297226F}" type="slidenum">
              <a:rPr lang="da-DK" sz="1200"/>
              <a:pPr eaLnBrk="1" hangingPunct="1"/>
              <a:t>11</a:t>
            </a:fld>
            <a:endParaRPr lang="da-DK"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683"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For the Red Cross Red Crescent some of the headline for how to act on the changing risk patterns are listed here</a:t>
            </a:r>
          </a:p>
          <a:p>
            <a:pPr>
              <a:spcBef>
                <a:spcPct val="0"/>
              </a:spcBef>
            </a:pPr>
            <a:endParaRPr lang="en-US">
              <a:latin typeface="Calibri" charset="0"/>
            </a:endParaRPr>
          </a:p>
          <a:p>
            <a:pPr>
              <a:spcBef>
                <a:spcPct val="0"/>
              </a:spcBef>
            </a:pPr>
            <a:r>
              <a:rPr lang="en-US">
                <a:latin typeface="Calibri" charset="0"/>
              </a:rPr>
              <a:t>Note </a:t>
            </a:r>
            <a:r>
              <a:rPr lang="en-US" b="1">
                <a:latin typeface="Calibri" charset="0"/>
              </a:rPr>
              <a:t>the Climate Training Kit modules will help go in depth </a:t>
            </a:r>
            <a:r>
              <a:rPr lang="en-US">
                <a:latin typeface="Calibri" charset="0"/>
              </a:rPr>
              <a:t>with theses issues</a:t>
            </a:r>
          </a:p>
          <a:p>
            <a:pPr>
              <a:spcBef>
                <a:spcPct val="0"/>
              </a:spcBef>
            </a:pPr>
            <a:endParaRPr lang="en-US">
              <a:latin typeface="Calibri" charset="0"/>
            </a:endParaRPr>
          </a:p>
          <a:p>
            <a:pPr>
              <a:spcBef>
                <a:spcPct val="0"/>
              </a:spcBef>
            </a:pPr>
            <a:r>
              <a:rPr lang="en-US" b="1">
                <a:latin typeface="Calibri" charset="0"/>
              </a:rPr>
              <a:t>Facilitator tip</a:t>
            </a:r>
            <a:r>
              <a:rPr lang="en-US">
                <a:latin typeface="Calibri" charset="0"/>
              </a:rPr>
              <a:t>: review the Climate Guide for more specific information</a:t>
            </a:r>
          </a:p>
          <a:p>
            <a:pPr>
              <a:spcBef>
                <a:spcPct val="0"/>
              </a:spcBef>
            </a:pPr>
            <a:endParaRPr lang="en-US">
              <a:latin typeface="Calibri" charset="0"/>
            </a:endParaRPr>
          </a:p>
          <a:p>
            <a:pPr>
              <a:spcBef>
                <a:spcPct val="0"/>
              </a:spcBef>
            </a:pPr>
            <a:endParaRPr lang="en-US">
              <a:latin typeface="Calibri" charset="0"/>
            </a:endParaRPr>
          </a:p>
          <a:p>
            <a:pPr>
              <a:spcBef>
                <a:spcPct val="0"/>
              </a:spcBef>
            </a:pPr>
            <a:endParaRPr lang="nl-NL">
              <a:latin typeface="Calibri" charset="0"/>
            </a:endParaRPr>
          </a:p>
        </p:txBody>
      </p:sp>
      <p:sp>
        <p:nvSpPr>
          <p:cNvPr id="71684" name="Tijdelijke aanduiding voor dianumm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pPr algn="r"/>
            <a:fld id="{5A2AAF39-231C-B346-B1E4-DBC0C9DB4B7F}" type="slidenum">
              <a:rPr lang="en-US"/>
              <a:pPr algn="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NL" smtClean="0"/>
              <a:t>Klik om de stijl te bewerken</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het opmaakprofiel van de modelondertitel te bewerken</a:t>
            </a:r>
            <a:endParaRPr lang="en-US"/>
          </a:p>
        </p:txBody>
      </p:sp>
      <p:sp>
        <p:nvSpPr>
          <p:cNvPr id="4" name="Footer Placeholder 1"/>
          <p:cNvSpPr>
            <a:spLocks noGrp="1"/>
          </p:cNvSpPr>
          <p:nvPr>
            <p:ph type="ftr" sz="quarter" idx="10"/>
          </p:nvPr>
        </p:nvSpPr>
        <p:spPr/>
        <p:txBody>
          <a:bodyPr/>
          <a:lstStyle>
            <a:lvl1pPr algn="l">
              <a:defRPr sz="800">
                <a:solidFill>
                  <a:schemeClr val="tx1">
                    <a:tint val="75000"/>
                  </a:schemeClr>
                </a:solidFill>
                <a:latin typeface="Helvetica"/>
                <a:cs typeface="Helvetica"/>
              </a:defRPr>
            </a:lvl1pPr>
          </a:lstStyle>
          <a:p>
            <a:pPr>
              <a:defRPr/>
            </a:pPr>
            <a:r>
              <a:rPr lang="en-US"/>
              <a:t>Module 3b Communication</a:t>
            </a:r>
          </a:p>
        </p:txBody>
      </p:sp>
    </p:spTree>
    <p:extLst>
      <p:ext uri="{BB962C8B-B14F-4D97-AF65-F5344CB8AC3E}">
        <p14:creationId xmlns:p14="http://schemas.microsoft.com/office/powerpoint/2010/main" val="4017946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ea typeface="ＭＳ Ｐゴシック" charset="0"/>
                <a:cs typeface="ＭＳ Ｐゴシック" charset="0"/>
              </a:defRPr>
            </a:lvl1pPr>
          </a:lstStyle>
          <a:p>
            <a:pPr>
              <a:defRPr/>
            </a:pPr>
            <a:fld id="{DAF55552-CBDB-B047-9907-711685F2F463}" type="datetime1">
              <a:rPr lang="en-US"/>
              <a:pPr>
                <a:defRPr/>
              </a:pPr>
              <a:t>6/11/15</a:t>
            </a:fld>
            <a:endParaRPr lang="en-US"/>
          </a:p>
        </p:txBody>
      </p:sp>
      <p:sp>
        <p:nvSpPr>
          <p:cNvPr id="5" name="Footer Placeholder 4"/>
          <p:cNvSpPr>
            <a:spLocks noGrp="1"/>
          </p:cNvSpPr>
          <p:nvPr>
            <p:ph type="ftr" sz="quarter" idx="11"/>
          </p:nvPr>
        </p:nvSpPr>
        <p:spPr>
          <a:xfrm>
            <a:off x="3124200" y="6356350"/>
            <a:ext cx="2895600" cy="365125"/>
          </a:xfrm>
        </p:spPr>
        <p:txBody>
          <a:bodyPr/>
          <a:lstStyle>
            <a:lvl1pPr>
              <a:defRPr>
                <a:latin typeface="Arial" pitchFamily="-65" charset="-52"/>
                <a:ea typeface="ＭＳ Ｐゴシック" pitchFamily="-65" charset="-128"/>
                <a:cs typeface="ＭＳ Ｐゴシック" pitchFamily="-65" charset="-128"/>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p:spPr>
        <p:txBody>
          <a:bodyPr/>
          <a:lstStyle>
            <a:lvl1pPr>
              <a:defRPr/>
            </a:lvl1pPr>
          </a:lstStyle>
          <a:p>
            <a:pPr>
              <a:defRPr/>
            </a:pPr>
            <a:fld id="{BA51690F-A643-7F42-BCC4-B7D5265C5C01}" type="slidenum">
              <a:rPr lang="en-US"/>
              <a:pPr>
                <a:defRPr/>
              </a:pPr>
              <a:t>‹#›</a:t>
            </a:fld>
            <a:endParaRPr lang="en-US"/>
          </a:p>
        </p:txBody>
      </p:sp>
    </p:spTree>
    <p:extLst>
      <p:ext uri="{BB962C8B-B14F-4D97-AF65-F5344CB8AC3E}">
        <p14:creationId xmlns:p14="http://schemas.microsoft.com/office/powerpoint/2010/main" val="2993270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NL" smtClean="0"/>
              <a:t>Klik om de stijl te bewerken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ea typeface="ＭＳ Ｐゴシック" charset="0"/>
                <a:cs typeface="ＭＳ Ｐゴシック" charset="0"/>
              </a:defRPr>
            </a:lvl1pPr>
          </a:lstStyle>
          <a:p>
            <a:pPr>
              <a:defRPr/>
            </a:pPr>
            <a:fld id="{3F31F389-9BF6-6049-B5BD-DDB481D2F818}" type="datetime1">
              <a:rPr lang="en-US"/>
              <a:pPr>
                <a:defRPr/>
              </a:pPr>
              <a:t>6/11/15</a:t>
            </a:fld>
            <a:endParaRPr lang="en-US"/>
          </a:p>
        </p:txBody>
      </p:sp>
      <p:sp>
        <p:nvSpPr>
          <p:cNvPr id="5" name="Footer Placeholder 4"/>
          <p:cNvSpPr>
            <a:spLocks noGrp="1"/>
          </p:cNvSpPr>
          <p:nvPr>
            <p:ph type="ftr" sz="quarter" idx="11"/>
          </p:nvPr>
        </p:nvSpPr>
        <p:spPr>
          <a:xfrm>
            <a:off x="3124200" y="6356350"/>
            <a:ext cx="2895600" cy="365125"/>
          </a:xfrm>
        </p:spPr>
        <p:txBody>
          <a:bodyPr/>
          <a:lstStyle>
            <a:lvl1pPr>
              <a:defRPr>
                <a:latin typeface="Arial" pitchFamily="-65" charset="-52"/>
                <a:ea typeface="ＭＳ Ｐゴシック" pitchFamily="-65" charset="-128"/>
                <a:cs typeface="ＭＳ Ｐゴシック" pitchFamily="-65" charset="-128"/>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p:spPr>
        <p:txBody>
          <a:bodyPr/>
          <a:lstStyle>
            <a:lvl1pPr>
              <a:defRPr/>
            </a:lvl1pPr>
          </a:lstStyle>
          <a:p>
            <a:pPr>
              <a:defRPr/>
            </a:pPr>
            <a:fld id="{24184C17-6BC8-2E4C-8E69-069AD517453A}" type="slidenum">
              <a:rPr lang="en-US"/>
              <a:pPr>
                <a:defRPr/>
              </a:pPr>
              <a:t>‹#›</a:t>
            </a:fld>
            <a:endParaRPr lang="en-US"/>
          </a:p>
        </p:txBody>
      </p:sp>
    </p:spTree>
    <p:extLst>
      <p:ext uri="{BB962C8B-B14F-4D97-AF65-F5344CB8AC3E}">
        <p14:creationId xmlns:p14="http://schemas.microsoft.com/office/powerpoint/2010/main" val="3183819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pic>
        <p:nvPicPr>
          <p:cNvPr id="6" name="Picture 14" descr="cc_koffer.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59838" y="6637338"/>
            <a:ext cx="227012"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logo climate centre_thin_rovid.ti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516688"/>
            <a:ext cx="4519613"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4500563" y="6632575"/>
            <a:ext cx="4143375" cy="214313"/>
          </a:xfrm>
          <a:prstGeom prst="rect">
            <a:avLst/>
          </a:prstGeom>
          <a:noFill/>
        </p:spPr>
        <p:txBody>
          <a:bodyPr>
            <a:spAutoFit/>
          </a:bodyPr>
          <a:lstStyle>
            <a:lvl1pPr defTabSz="457200" eaLnBrk="0" hangingPunct="0">
              <a:defRPr>
                <a:solidFill>
                  <a:schemeClr val="tx1"/>
                </a:solidFill>
                <a:latin typeface="Arial" charset="0"/>
                <a:ea typeface="MS PGothic" charset="0"/>
                <a:cs typeface="MS PGothic" charset="0"/>
              </a:defRPr>
            </a:lvl1pPr>
            <a:lvl2pPr marL="742950" indent="-285750" defTabSz="457200" eaLnBrk="0" hangingPunct="0">
              <a:defRPr>
                <a:solidFill>
                  <a:schemeClr val="tx1"/>
                </a:solidFill>
                <a:latin typeface="Arial" charset="0"/>
                <a:ea typeface="MS PGothic" charset="0"/>
                <a:cs typeface="MS PGothic" charset="0"/>
              </a:defRPr>
            </a:lvl2pPr>
            <a:lvl3pPr marL="1143000" indent="-228600" defTabSz="457200" eaLnBrk="0" hangingPunct="0">
              <a:defRPr>
                <a:solidFill>
                  <a:schemeClr val="tx1"/>
                </a:solidFill>
                <a:latin typeface="Arial" charset="0"/>
                <a:ea typeface="MS PGothic" charset="0"/>
                <a:cs typeface="MS PGothic" charset="0"/>
              </a:defRPr>
            </a:lvl3pPr>
            <a:lvl4pPr marL="1600200" indent="-228600" defTabSz="457200" eaLnBrk="0" hangingPunct="0">
              <a:defRPr>
                <a:solidFill>
                  <a:schemeClr val="tx1"/>
                </a:solidFill>
                <a:latin typeface="Arial" charset="0"/>
                <a:ea typeface="MS PGothic" charset="0"/>
                <a:cs typeface="MS PGothic" charset="0"/>
              </a:defRPr>
            </a:lvl4pPr>
            <a:lvl5pPr marL="2057400" indent="-228600" defTabSz="4572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sz="800">
                <a:solidFill>
                  <a:srgbClr val="7F7F7F"/>
                </a:solidFill>
                <a:latin typeface="Arial Regular" charset="0"/>
              </a:rPr>
              <a:t>Climate Training Kit. Module 1a –  Climate change science and impacts</a:t>
            </a:r>
          </a:p>
        </p:txBody>
      </p:sp>
      <p:sp>
        <p:nvSpPr>
          <p:cNvPr id="2" name="Title 1"/>
          <p:cNvSpPr>
            <a:spLocks noGrp="1"/>
          </p:cNvSpPr>
          <p:nvPr>
            <p:ph type="title"/>
          </p:nvPr>
        </p:nvSpPr>
        <p:spPr>
          <a:xfrm>
            <a:off x="456669" y="274320"/>
            <a:ext cx="8230662"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6669" y="1600200"/>
            <a:ext cx="4051610" cy="219456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6669" y="3931920"/>
            <a:ext cx="4051610" cy="219456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35721" y="1600200"/>
            <a:ext cx="4051610" cy="452628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3667941"/>
      </p:ext>
    </p:extLst>
  </p:cSld>
  <p:clrMapOvr>
    <a:masterClrMapping/>
  </p:clrMapOvr>
  <p:transition xmlns:p14="http://schemas.microsoft.com/office/powerpoint/2010/mai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ea typeface="ＭＳ Ｐゴシック" charset="0"/>
                <a:cs typeface="ＭＳ Ｐゴシック" charset="0"/>
              </a:defRPr>
            </a:lvl1pPr>
          </a:lstStyle>
          <a:p>
            <a:pPr>
              <a:defRPr/>
            </a:pPr>
            <a:fld id="{E00F3557-C7AF-504F-ABAD-C4C6B98266C5}" type="datetime1">
              <a:rPr lang="en-US"/>
              <a:pPr>
                <a:defRPr/>
              </a:pPr>
              <a:t>6/11/15</a:t>
            </a:fld>
            <a:endParaRPr lang="en-US"/>
          </a:p>
        </p:txBody>
      </p:sp>
      <p:sp>
        <p:nvSpPr>
          <p:cNvPr id="5" name="Footer Placeholder 4"/>
          <p:cNvSpPr>
            <a:spLocks noGrp="1"/>
          </p:cNvSpPr>
          <p:nvPr>
            <p:ph type="ftr" sz="quarter" idx="11"/>
          </p:nvPr>
        </p:nvSpPr>
        <p:spPr>
          <a:xfrm>
            <a:off x="3124200" y="6356350"/>
            <a:ext cx="2895600" cy="365125"/>
          </a:xfrm>
        </p:spPr>
        <p:txBody>
          <a:bodyPr/>
          <a:lstStyle>
            <a:lvl1pPr>
              <a:defRPr>
                <a:latin typeface="Arial" pitchFamily="-65" charset="-52"/>
                <a:ea typeface="ＭＳ Ｐゴシック" pitchFamily="-65" charset="-128"/>
                <a:cs typeface="ＭＳ Ｐゴシック" pitchFamily="-65" charset="-128"/>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p:spPr>
        <p:txBody>
          <a:bodyPr/>
          <a:lstStyle>
            <a:lvl1pPr>
              <a:defRPr/>
            </a:lvl1pPr>
          </a:lstStyle>
          <a:p>
            <a:pPr>
              <a:defRPr/>
            </a:pPr>
            <a:fld id="{6CEB1E57-3658-D140-9CE7-E24530FD6D0E}" type="slidenum">
              <a:rPr lang="en-US"/>
              <a:pPr>
                <a:defRPr/>
              </a:pPr>
              <a:t>‹#›</a:t>
            </a:fld>
            <a:endParaRPr lang="en-US"/>
          </a:p>
        </p:txBody>
      </p:sp>
    </p:spTree>
    <p:extLst>
      <p:ext uri="{BB962C8B-B14F-4D97-AF65-F5344CB8AC3E}">
        <p14:creationId xmlns:p14="http://schemas.microsoft.com/office/powerpoint/2010/main" val="1891348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ea typeface="ＭＳ Ｐゴシック" charset="0"/>
                <a:cs typeface="ＭＳ Ｐゴシック" charset="0"/>
              </a:defRPr>
            </a:lvl1pPr>
          </a:lstStyle>
          <a:p>
            <a:pPr>
              <a:defRPr/>
            </a:pPr>
            <a:fld id="{0979C1EA-0D25-0A46-8B82-6A655966F10A}" type="datetime1">
              <a:rPr lang="en-US"/>
              <a:pPr>
                <a:defRPr/>
              </a:pPr>
              <a:t>6/11/15</a:t>
            </a:fld>
            <a:endParaRPr lang="en-US"/>
          </a:p>
        </p:txBody>
      </p:sp>
      <p:sp>
        <p:nvSpPr>
          <p:cNvPr id="5" name="Footer Placeholder 4"/>
          <p:cNvSpPr>
            <a:spLocks noGrp="1"/>
          </p:cNvSpPr>
          <p:nvPr>
            <p:ph type="ftr" sz="quarter" idx="11"/>
          </p:nvPr>
        </p:nvSpPr>
        <p:spPr>
          <a:xfrm>
            <a:off x="3124200" y="6356350"/>
            <a:ext cx="2895600" cy="365125"/>
          </a:xfrm>
        </p:spPr>
        <p:txBody>
          <a:bodyPr/>
          <a:lstStyle>
            <a:lvl1pPr>
              <a:defRPr>
                <a:latin typeface="Arial" pitchFamily="-65" charset="-52"/>
                <a:ea typeface="ＭＳ Ｐゴシック" pitchFamily="-65" charset="-128"/>
                <a:cs typeface="ＭＳ Ｐゴシック" pitchFamily="-65" charset="-128"/>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p:spPr>
        <p:txBody>
          <a:bodyPr/>
          <a:lstStyle>
            <a:lvl1pPr>
              <a:defRPr/>
            </a:lvl1pPr>
          </a:lstStyle>
          <a:p>
            <a:pPr>
              <a:defRPr/>
            </a:pPr>
            <a:fld id="{23E56ABA-96C8-1740-AD01-B86A9B8A3C9C}" type="slidenum">
              <a:rPr lang="en-US"/>
              <a:pPr>
                <a:defRPr/>
              </a:pPr>
              <a:t>‹#›</a:t>
            </a:fld>
            <a:endParaRPr lang="en-US"/>
          </a:p>
        </p:txBody>
      </p:sp>
    </p:spTree>
    <p:extLst>
      <p:ext uri="{BB962C8B-B14F-4D97-AF65-F5344CB8AC3E}">
        <p14:creationId xmlns:p14="http://schemas.microsoft.com/office/powerpoint/2010/main" val="3737289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ea typeface="ＭＳ Ｐゴシック" charset="0"/>
                <a:cs typeface="ＭＳ Ｐゴシック" charset="0"/>
              </a:defRPr>
            </a:lvl1pPr>
          </a:lstStyle>
          <a:p>
            <a:pPr>
              <a:defRPr/>
            </a:pPr>
            <a:fld id="{C91B62B0-B388-B449-A9F4-30B95E00FF65}" type="datetime1">
              <a:rPr lang="en-US"/>
              <a:pPr>
                <a:defRPr/>
              </a:pPr>
              <a:t>6/11/15</a:t>
            </a:fld>
            <a:endParaRPr lang="en-US"/>
          </a:p>
        </p:txBody>
      </p:sp>
      <p:sp>
        <p:nvSpPr>
          <p:cNvPr id="6" name="Footer Placeholder 4"/>
          <p:cNvSpPr>
            <a:spLocks noGrp="1"/>
          </p:cNvSpPr>
          <p:nvPr>
            <p:ph type="ftr" sz="quarter" idx="11"/>
          </p:nvPr>
        </p:nvSpPr>
        <p:spPr>
          <a:xfrm>
            <a:off x="3124200" y="6356350"/>
            <a:ext cx="2895600" cy="365125"/>
          </a:xfrm>
        </p:spPr>
        <p:txBody>
          <a:bodyPr/>
          <a:lstStyle>
            <a:lvl1pPr>
              <a:defRPr>
                <a:latin typeface="Arial" pitchFamily="-65" charset="-52"/>
                <a:ea typeface="ＭＳ Ｐゴシック" pitchFamily="-65" charset="-128"/>
                <a:cs typeface="ＭＳ Ｐゴシック" pitchFamily="-65" charset="-128"/>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p:spPr>
        <p:txBody>
          <a:bodyPr/>
          <a:lstStyle>
            <a:lvl1pPr>
              <a:defRPr/>
            </a:lvl1pPr>
          </a:lstStyle>
          <a:p>
            <a:pPr>
              <a:defRPr/>
            </a:pPr>
            <a:fld id="{A9A311AB-18CE-EC4E-80F8-6D5B92BF4506}" type="slidenum">
              <a:rPr lang="en-US"/>
              <a:pPr>
                <a:defRPr/>
              </a:pPr>
              <a:t>‹#›</a:t>
            </a:fld>
            <a:endParaRPr lang="en-US"/>
          </a:p>
        </p:txBody>
      </p:sp>
    </p:spTree>
    <p:extLst>
      <p:ext uri="{BB962C8B-B14F-4D97-AF65-F5344CB8AC3E}">
        <p14:creationId xmlns:p14="http://schemas.microsoft.com/office/powerpoint/2010/main" val="4057701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7"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ea typeface="ＭＳ Ｐゴシック" charset="0"/>
                <a:cs typeface="ＭＳ Ｐゴシック" charset="0"/>
              </a:defRPr>
            </a:lvl1pPr>
          </a:lstStyle>
          <a:p>
            <a:pPr>
              <a:defRPr/>
            </a:pPr>
            <a:fld id="{E00A97F4-7634-8948-94EA-6B8CD5AEB958}" type="datetime1">
              <a:rPr lang="en-US"/>
              <a:pPr>
                <a:defRPr/>
              </a:pPr>
              <a:t>6/11/15</a:t>
            </a:fld>
            <a:endParaRPr lang="en-US"/>
          </a:p>
        </p:txBody>
      </p:sp>
      <p:sp>
        <p:nvSpPr>
          <p:cNvPr id="8" name="Footer Placeholder 4"/>
          <p:cNvSpPr>
            <a:spLocks noGrp="1"/>
          </p:cNvSpPr>
          <p:nvPr>
            <p:ph type="ftr" sz="quarter" idx="11"/>
          </p:nvPr>
        </p:nvSpPr>
        <p:spPr>
          <a:xfrm>
            <a:off x="3124200" y="6356350"/>
            <a:ext cx="2895600" cy="365125"/>
          </a:xfrm>
        </p:spPr>
        <p:txBody>
          <a:bodyPr/>
          <a:lstStyle>
            <a:lvl1pPr>
              <a:defRPr>
                <a:latin typeface="Arial" pitchFamily="-65" charset="-52"/>
                <a:ea typeface="ＭＳ Ｐゴシック" pitchFamily="-65" charset="-128"/>
                <a:cs typeface="ＭＳ Ｐゴシック" pitchFamily="-65" charset="-128"/>
              </a:defRPr>
            </a:lvl1pPr>
          </a:lstStyle>
          <a:p>
            <a:pPr>
              <a:defRPr/>
            </a:pPr>
            <a:endParaRPr lang="en-US"/>
          </a:p>
        </p:txBody>
      </p:sp>
      <p:sp>
        <p:nvSpPr>
          <p:cNvPr id="9" name="Slide Number Placeholder 5"/>
          <p:cNvSpPr>
            <a:spLocks noGrp="1"/>
          </p:cNvSpPr>
          <p:nvPr>
            <p:ph type="sldNum" sz="quarter" idx="12"/>
          </p:nvPr>
        </p:nvSpPr>
        <p:spPr>
          <a:xfrm>
            <a:off x="6553200" y="6356350"/>
            <a:ext cx="2133600" cy="365125"/>
          </a:xfrm>
        </p:spPr>
        <p:txBody>
          <a:bodyPr/>
          <a:lstStyle>
            <a:lvl1pPr>
              <a:defRPr/>
            </a:lvl1pPr>
          </a:lstStyle>
          <a:p>
            <a:pPr>
              <a:defRPr/>
            </a:pPr>
            <a:fld id="{CBC8C636-EFC0-DF44-92BB-170B66F1C17D}" type="slidenum">
              <a:rPr lang="en-US"/>
              <a:pPr>
                <a:defRPr/>
              </a:pPr>
              <a:t>‹#›</a:t>
            </a:fld>
            <a:endParaRPr lang="en-US"/>
          </a:p>
        </p:txBody>
      </p:sp>
    </p:spTree>
    <p:extLst>
      <p:ext uri="{BB962C8B-B14F-4D97-AF65-F5344CB8AC3E}">
        <p14:creationId xmlns:p14="http://schemas.microsoft.com/office/powerpoint/2010/main" val="2500398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ea typeface="ＭＳ Ｐゴシック" charset="0"/>
                <a:cs typeface="ＭＳ Ｐゴシック" charset="0"/>
              </a:defRPr>
            </a:lvl1pPr>
          </a:lstStyle>
          <a:p>
            <a:pPr>
              <a:defRPr/>
            </a:pPr>
            <a:fld id="{43B7E4A1-45AA-E34D-BF7D-2020B5226182}" type="datetime1">
              <a:rPr lang="en-US"/>
              <a:pPr>
                <a:defRPr/>
              </a:pPr>
              <a:t>6/11/15</a:t>
            </a:fld>
            <a:endParaRPr lang="en-US"/>
          </a:p>
        </p:txBody>
      </p:sp>
      <p:sp>
        <p:nvSpPr>
          <p:cNvPr id="4" name="Footer Placeholder 4"/>
          <p:cNvSpPr>
            <a:spLocks noGrp="1"/>
          </p:cNvSpPr>
          <p:nvPr>
            <p:ph type="ftr" sz="quarter" idx="11"/>
          </p:nvPr>
        </p:nvSpPr>
        <p:spPr>
          <a:xfrm>
            <a:off x="3124200" y="6356350"/>
            <a:ext cx="2895600" cy="365125"/>
          </a:xfrm>
        </p:spPr>
        <p:txBody>
          <a:bodyPr/>
          <a:lstStyle>
            <a:lvl1pPr>
              <a:defRPr>
                <a:latin typeface="Arial" pitchFamily="-65" charset="-52"/>
                <a:ea typeface="ＭＳ Ｐゴシック" pitchFamily="-65" charset="-128"/>
                <a:cs typeface="ＭＳ Ｐゴシック" pitchFamily="-65" charset="-128"/>
              </a:defRPr>
            </a:lvl1pPr>
          </a:lstStyle>
          <a:p>
            <a:pPr>
              <a:defRPr/>
            </a:pPr>
            <a:endParaRPr lang="en-US"/>
          </a:p>
        </p:txBody>
      </p:sp>
      <p:sp>
        <p:nvSpPr>
          <p:cNvPr id="5" name="Slide Number Placeholder 5"/>
          <p:cNvSpPr>
            <a:spLocks noGrp="1"/>
          </p:cNvSpPr>
          <p:nvPr>
            <p:ph type="sldNum" sz="quarter" idx="12"/>
          </p:nvPr>
        </p:nvSpPr>
        <p:spPr>
          <a:xfrm>
            <a:off x="6553200" y="6356350"/>
            <a:ext cx="2133600" cy="365125"/>
          </a:xfrm>
        </p:spPr>
        <p:txBody>
          <a:bodyPr/>
          <a:lstStyle>
            <a:lvl1pPr>
              <a:defRPr/>
            </a:lvl1pPr>
          </a:lstStyle>
          <a:p>
            <a:pPr>
              <a:defRPr/>
            </a:pPr>
            <a:fld id="{C65160C8-FAD9-E24E-95CC-A843FA8E95F7}" type="slidenum">
              <a:rPr lang="en-US"/>
              <a:pPr>
                <a:defRPr/>
              </a:pPr>
              <a:t>‹#›</a:t>
            </a:fld>
            <a:endParaRPr lang="en-US"/>
          </a:p>
        </p:txBody>
      </p:sp>
    </p:spTree>
    <p:extLst>
      <p:ext uri="{BB962C8B-B14F-4D97-AF65-F5344CB8AC3E}">
        <p14:creationId xmlns:p14="http://schemas.microsoft.com/office/powerpoint/2010/main" val="1449249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ea typeface="ＭＳ Ｐゴシック" charset="0"/>
                <a:cs typeface="ＭＳ Ｐゴシック" charset="0"/>
              </a:defRPr>
            </a:lvl1pPr>
          </a:lstStyle>
          <a:p>
            <a:pPr>
              <a:defRPr/>
            </a:pPr>
            <a:fld id="{358EA97D-7A5A-9643-B084-6E95BC56D6B5}" type="datetime1">
              <a:rPr lang="en-US"/>
              <a:pPr>
                <a:defRPr/>
              </a:pPr>
              <a:t>6/11/15</a:t>
            </a:fld>
            <a:endParaRPr lang="en-US"/>
          </a:p>
        </p:txBody>
      </p:sp>
      <p:sp>
        <p:nvSpPr>
          <p:cNvPr id="3" name="Footer Placeholder 4"/>
          <p:cNvSpPr>
            <a:spLocks noGrp="1"/>
          </p:cNvSpPr>
          <p:nvPr>
            <p:ph type="ftr" sz="quarter" idx="11"/>
          </p:nvPr>
        </p:nvSpPr>
        <p:spPr>
          <a:xfrm>
            <a:off x="3124200" y="6356350"/>
            <a:ext cx="2895600" cy="365125"/>
          </a:xfrm>
        </p:spPr>
        <p:txBody>
          <a:bodyPr/>
          <a:lstStyle>
            <a:lvl1pPr>
              <a:defRPr>
                <a:latin typeface="Arial" pitchFamily="-65" charset="-52"/>
                <a:ea typeface="ＭＳ Ｐゴシック" pitchFamily="-65" charset="-128"/>
                <a:cs typeface="ＭＳ Ｐゴシック" pitchFamily="-65" charset="-128"/>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p:spPr>
        <p:txBody>
          <a:bodyPr/>
          <a:lstStyle>
            <a:lvl1pPr>
              <a:defRPr/>
            </a:lvl1pPr>
          </a:lstStyle>
          <a:p>
            <a:pPr>
              <a:defRPr/>
            </a:pPr>
            <a:fld id="{7CF8E142-86AD-3C4E-BEA6-675E5D7B75B4}" type="slidenum">
              <a:rPr lang="en-US"/>
              <a:pPr>
                <a:defRPr/>
              </a:pPr>
              <a:t>‹#›</a:t>
            </a:fld>
            <a:endParaRPr lang="en-US"/>
          </a:p>
        </p:txBody>
      </p:sp>
    </p:spTree>
    <p:extLst>
      <p:ext uri="{BB962C8B-B14F-4D97-AF65-F5344CB8AC3E}">
        <p14:creationId xmlns:p14="http://schemas.microsoft.com/office/powerpoint/2010/main" val="264933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ea typeface="ＭＳ Ｐゴシック" charset="0"/>
                <a:cs typeface="ＭＳ Ｐゴシック" charset="0"/>
              </a:defRPr>
            </a:lvl1pPr>
          </a:lstStyle>
          <a:p>
            <a:pPr>
              <a:defRPr/>
            </a:pPr>
            <a:fld id="{81503DEA-DB73-7842-BAF0-6DAA71AE2650}" type="datetime1">
              <a:rPr lang="en-US"/>
              <a:pPr>
                <a:defRPr/>
              </a:pPr>
              <a:t>6/11/15</a:t>
            </a:fld>
            <a:endParaRPr lang="en-US"/>
          </a:p>
        </p:txBody>
      </p:sp>
      <p:sp>
        <p:nvSpPr>
          <p:cNvPr id="6" name="Footer Placeholder 4"/>
          <p:cNvSpPr>
            <a:spLocks noGrp="1"/>
          </p:cNvSpPr>
          <p:nvPr>
            <p:ph type="ftr" sz="quarter" idx="11"/>
          </p:nvPr>
        </p:nvSpPr>
        <p:spPr>
          <a:xfrm>
            <a:off x="3124200" y="6356350"/>
            <a:ext cx="2895600" cy="365125"/>
          </a:xfrm>
        </p:spPr>
        <p:txBody>
          <a:bodyPr/>
          <a:lstStyle>
            <a:lvl1pPr>
              <a:defRPr>
                <a:latin typeface="Arial" pitchFamily="-65" charset="-52"/>
                <a:ea typeface="ＭＳ Ｐゴシック" pitchFamily="-65" charset="-128"/>
                <a:cs typeface="ＭＳ Ｐゴシック" pitchFamily="-65" charset="-128"/>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p:spPr>
        <p:txBody>
          <a:bodyPr/>
          <a:lstStyle>
            <a:lvl1pPr>
              <a:defRPr/>
            </a:lvl1pPr>
          </a:lstStyle>
          <a:p>
            <a:pPr>
              <a:defRPr/>
            </a:pPr>
            <a:fld id="{DE11E6A5-0812-3E42-B1C7-DE0706FD08D5}" type="slidenum">
              <a:rPr lang="en-US"/>
              <a:pPr>
                <a:defRPr/>
              </a:pPr>
              <a:t>‹#›</a:t>
            </a:fld>
            <a:endParaRPr lang="en-US"/>
          </a:p>
        </p:txBody>
      </p:sp>
    </p:spTree>
    <p:extLst>
      <p:ext uri="{BB962C8B-B14F-4D97-AF65-F5344CB8AC3E}">
        <p14:creationId xmlns:p14="http://schemas.microsoft.com/office/powerpoint/2010/main" val="2655863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smtClean="0"/>
              <a:t>Klik op het pictogram als u een afbeelding wilt toevoegen</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ea typeface="ＭＳ Ｐゴシック" charset="0"/>
                <a:cs typeface="ＭＳ Ｐゴシック" charset="0"/>
              </a:defRPr>
            </a:lvl1pPr>
          </a:lstStyle>
          <a:p>
            <a:pPr>
              <a:defRPr/>
            </a:pPr>
            <a:fld id="{2FD9C8B0-65C3-FD45-894E-A0CA5987076B}" type="datetime1">
              <a:rPr lang="en-US"/>
              <a:pPr>
                <a:defRPr/>
              </a:pPr>
              <a:t>6/11/15</a:t>
            </a:fld>
            <a:endParaRPr lang="en-US"/>
          </a:p>
        </p:txBody>
      </p:sp>
      <p:sp>
        <p:nvSpPr>
          <p:cNvPr id="6" name="Footer Placeholder 4"/>
          <p:cNvSpPr>
            <a:spLocks noGrp="1"/>
          </p:cNvSpPr>
          <p:nvPr>
            <p:ph type="ftr" sz="quarter" idx="11"/>
          </p:nvPr>
        </p:nvSpPr>
        <p:spPr>
          <a:xfrm>
            <a:off x="3124200" y="6356350"/>
            <a:ext cx="2895600" cy="365125"/>
          </a:xfrm>
        </p:spPr>
        <p:txBody>
          <a:bodyPr/>
          <a:lstStyle>
            <a:lvl1pPr>
              <a:defRPr>
                <a:latin typeface="Arial" pitchFamily="-65" charset="-52"/>
                <a:ea typeface="ＭＳ Ｐゴシック" pitchFamily="-65" charset="-128"/>
                <a:cs typeface="ＭＳ Ｐゴシック" pitchFamily="-65" charset="-128"/>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p:spPr>
        <p:txBody>
          <a:bodyPr/>
          <a:lstStyle>
            <a:lvl1pPr>
              <a:defRPr/>
            </a:lvl1pPr>
          </a:lstStyle>
          <a:p>
            <a:pPr>
              <a:defRPr/>
            </a:pPr>
            <a:fld id="{0E80E7D2-356C-694B-AE4C-6C982449AE57}" type="slidenum">
              <a:rPr lang="en-US"/>
              <a:pPr>
                <a:defRPr/>
              </a:pPr>
              <a:t>‹#›</a:t>
            </a:fld>
            <a:endParaRPr lang="en-US"/>
          </a:p>
        </p:txBody>
      </p:sp>
    </p:spTree>
    <p:extLst>
      <p:ext uri="{BB962C8B-B14F-4D97-AF65-F5344CB8AC3E}">
        <p14:creationId xmlns:p14="http://schemas.microsoft.com/office/powerpoint/2010/main" val="4499387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28600" y="274638"/>
            <a:ext cx="8621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nl-NL"/>
              <a:t>Klik om de stijl te bewerken</a:t>
            </a:r>
            <a:endParaRPr lang="en-US"/>
          </a:p>
        </p:txBody>
      </p:sp>
      <p:sp>
        <p:nvSpPr>
          <p:cNvPr id="1027" name="Text Placeholder 2"/>
          <p:cNvSpPr>
            <a:spLocks noGrp="1"/>
          </p:cNvSpPr>
          <p:nvPr>
            <p:ph type="body" idx="1"/>
          </p:nvPr>
        </p:nvSpPr>
        <p:spPr bwMode="auto">
          <a:xfrm>
            <a:off x="228600" y="1600200"/>
            <a:ext cx="8621713"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Slide Number Placeholder 6"/>
          <p:cNvSpPr>
            <a:spLocks noGrp="1"/>
          </p:cNvSpPr>
          <p:nvPr>
            <p:ph type="sldNum" sz="quarter" idx="4"/>
          </p:nvPr>
        </p:nvSpPr>
        <p:spPr>
          <a:xfrm>
            <a:off x="8077200" y="6629400"/>
            <a:ext cx="457200" cy="146050"/>
          </a:xfrm>
          <a:prstGeom prst="rect">
            <a:avLst/>
          </a:prstGeom>
        </p:spPr>
        <p:txBody>
          <a:bodyPr vert="horz" wrap="square" lIns="91440" tIns="45720" rIns="91440" bIns="45720" numCol="1" anchor="t" anchorCtr="0" compatLnSpc="1">
            <a:prstTxWarp prst="textNoShape">
              <a:avLst/>
            </a:prstTxWarp>
          </a:bodyPr>
          <a:lstStyle>
            <a:lvl1pPr>
              <a:defRPr sz="600">
                <a:solidFill>
                  <a:srgbClr val="7F7F7F"/>
                </a:solidFill>
                <a:ea typeface="ＭＳ Ｐゴシック" charset="0"/>
                <a:cs typeface="ＭＳ Ｐゴシック" charset="0"/>
              </a:defRPr>
            </a:lvl1pPr>
          </a:lstStyle>
          <a:p>
            <a:pPr>
              <a:defRPr/>
            </a:pPr>
            <a:fld id="{E55C114E-FEBB-6643-A3F8-DCEF3BDA0271}" type="slidenum">
              <a:rPr lang="en-US"/>
              <a:pPr>
                <a:defRPr/>
              </a:pPr>
              <a:t>‹#›</a:t>
            </a:fld>
            <a:endParaRPr lang="en-US"/>
          </a:p>
        </p:txBody>
      </p:sp>
      <p:pic>
        <p:nvPicPr>
          <p:cNvPr id="1030" name="Picture 15" descr="logo climate centre_thin_rovid.ti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553200"/>
            <a:ext cx="4027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3"/>
          </p:nvPr>
        </p:nvSpPr>
        <p:spPr>
          <a:xfrm>
            <a:off x="4211638" y="6645275"/>
            <a:ext cx="2384425" cy="168275"/>
          </a:xfrm>
          <a:prstGeom prst="rect">
            <a:avLst/>
          </a:prstGeom>
        </p:spPr>
        <p:txBody>
          <a:bodyPr vert="horz" lIns="91440" tIns="45720" rIns="91440" bIns="45720" rtlCol="0" anchor="ctr"/>
          <a:lstStyle>
            <a:lvl1pPr algn="l">
              <a:defRPr sz="800">
                <a:solidFill>
                  <a:schemeClr val="tx1">
                    <a:tint val="75000"/>
                  </a:schemeClr>
                </a:solidFill>
                <a:latin typeface="Helvetica"/>
                <a:ea typeface="Geneva" charset="0"/>
                <a:cs typeface="Helvetica"/>
              </a:defRPr>
            </a:lvl1pPr>
          </a:lstStyle>
          <a:p>
            <a:pPr>
              <a:defRPr/>
            </a:pPr>
            <a:r>
              <a:rPr lang="en-US"/>
              <a:t>Module 3b Communication</a:t>
            </a:r>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60" r:id="rId12"/>
  </p:sldLayoutIdLst>
  <p:timing>
    <p:tnLst>
      <p:par>
        <p:cTn xmlns:p14="http://schemas.microsoft.com/office/powerpoint/2010/main" id="1" dur="indefinite" restart="never" nodeType="tmRoot"/>
      </p:par>
    </p:tnLst>
  </p:timing>
  <p:hf hdr="0" ftr="0" dt="0"/>
  <p:txStyles>
    <p:titleStyle>
      <a:lvl1pPr algn="ctr" defTabSz="457200" rtl="0" eaLnBrk="0" fontAlgn="base" hangingPunct="0">
        <a:spcBef>
          <a:spcPct val="0"/>
        </a:spcBef>
        <a:spcAft>
          <a:spcPct val="0"/>
        </a:spcAft>
        <a:defRPr sz="2000" kern="1200">
          <a:solidFill>
            <a:srgbClr val="FF0000"/>
          </a:solidFill>
          <a:latin typeface="Arial Black"/>
          <a:ea typeface="ＭＳ Ｐゴシック" pitchFamily="-65" charset="-128"/>
          <a:cs typeface="Arial Black"/>
        </a:defRPr>
      </a:lvl1pPr>
      <a:lvl2pPr algn="ctr" defTabSz="457200" rtl="0" eaLnBrk="0" fontAlgn="base" hangingPunct="0">
        <a:spcBef>
          <a:spcPct val="0"/>
        </a:spcBef>
        <a:spcAft>
          <a:spcPct val="0"/>
        </a:spcAft>
        <a:defRPr sz="2000">
          <a:solidFill>
            <a:srgbClr val="FF0000"/>
          </a:solidFill>
          <a:latin typeface="Arial Black" pitchFamily="-65" charset="0"/>
          <a:ea typeface="ＭＳ Ｐゴシック" pitchFamily="-65" charset="-128"/>
          <a:cs typeface="Arial Black" pitchFamily="34" charset="0"/>
        </a:defRPr>
      </a:lvl2pPr>
      <a:lvl3pPr algn="ctr" defTabSz="457200" rtl="0" eaLnBrk="0" fontAlgn="base" hangingPunct="0">
        <a:spcBef>
          <a:spcPct val="0"/>
        </a:spcBef>
        <a:spcAft>
          <a:spcPct val="0"/>
        </a:spcAft>
        <a:defRPr sz="2000">
          <a:solidFill>
            <a:srgbClr val="FF0000"/>
          </a:solidFill>
          <a:latin typeface="Arial Black" pitchFamily="-65" charset="0"/>
          <a:ea typeface="ＭＳ Ｐゴシック" pitchFamily="-65" charset="-128"/>
          <a:cs typeface="Arial Black" pitchFamily="34" charset="0"/>
        </a:defRPr>
      </a:lvl3pPr>
      <a:lvl4pPr algn="ctr" defTabSz="457200" rtl="0" eaLnBrk="0" fontAlgn="base" hangingPunct="0">
        <a:spcBef>
          <a:spcPct val="0"/>
        </a:spcBef>
        <a:spcAft>
          <a:spcPct val="0"/>
        </a:spcAft>
        <a:defRPr sz="2000">
          <a:solidFill>
            <a:srgbClr val="FF0000"/>
          </a:solidFill>
          <a:latin typeface="Arial Black" pitchFamily="-65" charset="0"/>
          <a:ea typeface="ＭＳ Ｐゴシック" pitchFamily="-65" charset="-128"/>
          <a:cs typeface="Arial Black" pitchFamily="34" charset="0"/>
        </a:defRPr>
      </a:lvl4pPr>
      <a:lvl5pPr algn="ctr" defTabSz="457200" rtl="0" eaLnBrk="0" fontAlgn="base" hangingPunct="0">
        <a:spcBef>
          <a:spcPct val="0"/>
        </a:spcBef>
        <a:spcAft>
          <a:spcPct val="0"/>
        </a:spcAft>
        <a:defRPr sz="2000">
          <a:solidFill>
            <a:srgbClr val="FF0000"/>
          </a:solidFill>
          <a:latin typeface="Arial Black" pitchFamily="-65" charset="0"/>
          <a:ea typeface="ＭＳ Ｐゴシック" pitchFamily="-65" charset="-128"/>
          <a:cs typeface="Arial Black" pitchFamily="34" charset="0"/>
        </a:defRPr>
      </a:lvl5pPr>
      <a:lvl6pPr marL="4572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1000" kern="1200">
          <a:solidFill>
            <a:schemeClr val="tx1"/>
          </a:solidFill>
          <a:latin typeface="Arial Black"/>
          <a:ea typeface="ＭＳ Ｐゴシック" pitchFamily="-65" charset="-128"/>
          <a:cs typeface="Arial Black"/>
        </a:defRPr>
      </a:lvl1pPr>
      <a:lvl2pPr marL="742950" indent="-285750" algn="l" defTabSz="457200" rtl="0" eaLnBrk="0" fontAlgn="base" hangingPunct="0">
        <a:spcBef>
          <a:spcPct val="20000"/>
        </a:spcBef>
        <a:spcAft>
          <a:spcPct val="0"/>
        </a:spcAft>
        <a:buFont typeface="Arial" charset="0"/>
        <a:buChar char="–"/>
        <a:defRPr sz="1000" b="1" kern="1200">
          <a:solidFill>
            <a:schemeClr val="tx1"/>
          </a:solidFill>
          <a:latin typeface="Arial CE"/>
          <a:ea typeface="ヒラギノ角ゴ Pro W3" charset="0"/>
          <a:cs typeface="Arial CE"/>
        </a:defRPr>
      </a:lvl2pPr>
      <a:lvl3pPr marL="1143000" indent="-228600" algn="l" defTabSz="457200" rtl="0" eaLnBrk="0" fontAlgn="base" hangingPunct="0">
        <a:spcBef>
          <a:spcPct val="20000"/>
        </a:spcBef>
        <a:spcAft>
          <a:spcPct val="0"/>
        </a:spcAft>
        <a:buFont typeface="Arial" charset="0"/>
        <a:buChar char="•"/>
        <a:defRPr sz="1000" i="1" kern="1200">
          <a:solidFill>
            <a:schemeClr val="tx1"/>
          </a:solidFill>
          <a:latin typeface="Arial CE"/>
          <a:ea typeface="Arial CE" charset="0"/>
          <a:cs typeface="Arial CE"/>
        </a:defRPr>
      </a:lvl3pPr>
      <a:lvl4pPr marL="1600200" indent="-228600" algn="l" defTabSz="457200" rtl="0" eaLnBrk="0" fontAlgn="base" hangingPunct="0">
        <a:spcBef>
          <a:spcPct val="20000"/>
        </a:spcBef>
        <a:spcAft>
          <a:spcPct val="0"/>
        </a:spcAft>
        <a:buFont typeface="Arial" charset="0"/>
        <a:buChar char="–"/>
        <a:defRPr sz="1000" kern="1200">
          <a:solidFill>
            <a:schemeClr val="tx1"/>
          </a:solidFill>
          <a:latin typeface="Arial CE"/>
          <a:ea typeface="Arial CE" charset="0"/>
          <a:cs typeface="Arial CE"/>
        </a:defRPr>
      </a:lvl4pPr>
      <a:lvl5pPr marL="2057400" indent="-228600" algn="l" defTabSz="457200" rtl="0" eaLnBrk="0" fontAlgn="base" hangingPunct="0">
        <a:spcBef>
          <a:spcPct val="20000"/>
        </a:spcBef>
        <a:spcAft>
          <a:spcPct val="0"/>
        </a:spcAft>
        <a:buFont typeface="Arial" charset="0"/>
        <a:buChar char="»"/>
        <a:defRPr sz="1000" kern="1200">
          <a:solidFill>
            <a:schemeClr val="tx1"/>
          </a:solidFill>
          <a:latin typeface="Arial CE"/>
          <a:ea typeface="Arial CE" charset="0"/>
          <a:cs typeface="Arial C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jpeg"/><Relationship Id="rId8" Type="http://schemas.openxmlformats.org/officeDocument/2006/relationships/image" Target="../media/image24.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jpeg"/><Relationship Id="rId5"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e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5" Type="http://schemas.openxmlformats.org/officeDocument/2006/relationships/image" Target="../media/image35.png"/><Relationship Id="rId6"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emf"/><Relationship Id="rId5" Type="http://schemas.openxmlformats.org/officeDocument/2006/relationships/image" Target="../media/image45.emf"/><Relationship Id="rId6" Type="http://schemas.openxmlformats.org/officeDocument/2006/relationships/image" Target="../media/image46.emf"/><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fednet.ifrc.org/en/newsevents/events/ifrc-events/international-conference/30th-international-conference-november-2007/reports-adopted-declaration-and-resolutions/" TargetMode="Externa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jpeg"/><Relationship Id="rId8" Type="http://schemas.openxmlformats.org/officeDocument/2006/relationships/image" Target="../media/image17.jpe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Line 3"/>
          <p:cNvSpPr>
            <a:spLocks noChangeShapeType="1"/>
          </p:cNvSpPr>
          <p:nvPr/>
        </p:nvSpPr>
        <p:spPr bwMode="auto">
          <a:xfrm flipV="1">
            <a:off x="1276350" y="2879725"/>
            <a:ext cx="7867650" cy="1905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2" name="Rectangle 7"/>
          <p:cNvSpPr>
            <a:spLocks noChangeArrowheads="1"/>
          </p:cNvSpPr>
          <p:nvPr/>
        </p:nvSpPr>
        <p:spPr bwMode="auto">
          <a:xfrm>
            <a:off x="1276350" y="2082275"/>
            <a:ext cx="7472114" cy="69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96" tIns="41148" rIns="82296" bIns="41148">
            <a:spAutoFit/>
          </a:bodyPr>
          <a:lstStyle/>
          <a:p>
            <a:pPr defTabSz="822325"/>
            <a:r>
              <a:rPr lang="fr-FR" sz="4000" b="1" dirty="0" smtClean="0">
                <a:latin typeface="Helvetica" charset="0"/>
                <a:cs typeface="Helvetica" charset="0"/>
              </a:rPr>
              <a:t>RCRC and </a:t>
            </a:r>
            <a:r>
              <a:rPr lang="fr-FR" sz="4000" b="1" dirty="0" err="1" smtClean="0">
                <a:latin typeface="Helvetica" charset="0"/>
                <a:cs typeface="Helvetica" charset="0"/>
              </a:rPr>
              <a:t>Climate</a:t>
            </a:r>
            <a:r>
              <a:rPr lang="fr-FR" sz="4000" b="1" dirty="0" smtClean="0">
                <a:latin typeface="Helvetica" charset="0"/>
                <a:cs typeface="Helvetica" charset="0"/>
              </a:rPr>
              <a:t> Change </a:t>
            </a:r>
            <a:endParaRPr lang="fr-FR" sz="4000" b="1" dirty="0">
              <a:latin typeface="Helvetica" charset="0"/>
              <a:cs typeface="Helvetica" charset="0"/>
            </a:endParaRPr>
          </a:p>
        </p:txBody>
      </p:sp>
      <p:sp>
        <p:nvSpPr>
          <p:cNvPr id="15364" name="Footer Placeholder 1"/>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800">
                <a:solidFill>
                  <a:srgbClr val="898989"/>
                </a:solidFill>
                <a:latin typeface="Helvetica" charset="0"/>
                <a:cs typeface="Helvetica" charset="0"/>
              </a:rPr>
              <a:t>Module 3b Communication</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sz="quarter" idx="4294967295"/>
          </p:nvPr>
        </p:nvSpPr>
        <p:spPr>
          <a:xfrm>
            <a:off x="468313" y="1412875"/>
            <a:ext cx="3959225" cy="4824413"/>
          </a:xfrm>
        </p:spPr>
        <p:txBody>
          <a:bodyPr/>
          <a:lstStyle/>
          <a:p>
            <a:pPr marL="0" indent="0">
              <a:buFont typeface="Wingdings" charset="0"/>
              <a:buNone/>
            </a:pPr>
            <a:r>
              <a:rPr lang="en-US" sz="2000" b="1">
                <a:ea typeface="MS PGothic" charset="0"/>
                <a:cs typeface="Arial" charset="0"/>
              </a:rPr>
              <a:t>But if, and only if, we cut the global amount of GHG emissions quickly, we may avoid escalating warming </a:t>
            </a:r>
            <a:r>
              <a:rPr lang="en-US" sz="2000">
                <a:ea typeface="MS PGothic" charset="0"/>
                <a:cs typeface="Arial" charset="0"/>
              </a:rPr>
              <a:t>in the second half of this century (the </a:t>
            </a:r>
            <a:r>
              <a:rPr lang="en-US" sz="2000">
                <a:solidFill>
                  <a:srgbClr val="FF0000"/>
                </a:solidFill>
                <a:ea typeface="MS PGothic" charset="0"/>
                <a:cs typeface="Arial" charset="0"/>
              </a:rPr>
              <a:t>red line</a:t>
            </a:r>
            <a:r>
              <a:rPr lang="en-US" sz="2000">
                <a:ea typeface="MS PGothic" charset="0"/>
                <a:cs typeface="Arial" charset="0"/>
              </a:rPr>
              <a:t>)</a:t>
            </a:r>
          </a:p>
          <a:p>
            <a:pPr marL="0" indent="0">
              <a:buFont typeface="Wingdings" charset="0"/>
              <a:buNone/>
            </a:pPr>
            <a:endParaRPr lang="en-US" sz="2000">
              <a:ea typeface="MS PGothic" charset="0"/>
              <a:cs typeface="Arial" charset="0"/>
            </a:endParaRPr>
          </a:p>
          <a:p>
            <a:pPr marL="0" indent="0">
              <a:buFont typeface="Wingdings" charset="0"/>
              <a:buNone/>
            </a:pPr>
            <a:r>
              <a:rPr lang="en-US" sz="2000">
                <a:ea typeface="MS PGothic" charset="0"/>
                <a:cs typeface="Arial" charset="0"/>
              </a:rPr>
              <a:t>If we </a:t>
            </a:r>
            <a:r>
              <a:rPr lang="en-US" sz="2000" b="1">
                <a:ea typeface="MS PGothic" charset="0"/>
                <a:cs typeface="Arial" charset="0"/>
              </a:rPr>
              <a:t>act now</a:t>
            </a:r>
            <a:r>
              <a:rPr lang="en-US" sz="2000">
                <a:ea typeface="MS PGothic" charset="0"/>
                <a:cs typeface="Arial" charset="0"/>
              </a:rPr>
              <a:t> to reduce global emissions, it is still possible to keep changes within a “manageable range” for our children</a:t>
            </a:r>
            <a:endParaRPr lang="en-US" sz="2400">
              <a:ea typeface="MS PGothic" charset="0"/>
              <a:cs typeface="Arial" charset="0"/>
              <a:sym typeface="Wingdings" charset="0"/>
            </a:endParaRPr>
          </a:p>
        </p:txBody>
      </p:sp>
      <p:pic>
        <p:nvPicPr>
          <p:cNvPr id="153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2420938"/>
            <a:ext cx="4278312"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15364" name="Title 1"/>
          <p:cNvSpPr>
            <a:spLocks/>
          </p:cNvSpPr>
          <p:nvPr/>
        </p:nvSpPr>
        <p:spPr bwMode="auto">
          <a:xfrm>
            <a:off x="468313" y="333375"/>
            <a:ext cx="8351837"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buFont typeface="Wingdings" charset="0"/>
              <a:buNone/>
            </a:pPr>
            <a:r>
              <a:rPr lang="nl-NL" sz="2800" b="1"/>
              <a:t>Warming will continue, but how much is our choice</a:t>
            </a:r>
            <a:endParaRPr lang="en-US" sz="2800" b="1"/>
          </a:p>
        </p:txBody>
      </p:sp>
    </p:spTree>
    <p:extLst>
      <p:ext uri="{BB962C8B-B14F-4D97-AF65-F5344CB8AC3E}">
        <p14:creationId xmlns:p14="http://schemas.microsoft.com/office/powerpoint/2010/main" val="9918102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ep 14"/>
          <p:cNvGrpSpPr>
            <a:grpSpLocks/>
          </p:cNvGrpSpPr>
          <p:nvPr/>
        </p:nvGrpSpPr>
        <p:grpSpPr bwMode="auto">
          <a:xfrm>
            <a:off x="467544" y="332658"/>
            <a:ext cx="8352928" cy="5688632"/>
            <a:chOff x="785813" y="2286003"/>
            <a:chExt cx="7265987" cy="4357688"/>
          </a:xfrm>
        </p:grpSpPr>
        <p:sp>
          <p:nvSpPr>
            <p:cNvPr id="6" name="Tekstvak 5"/>
            <p:cNvSpPr txBox="1"/>
            <p:nvPr/>
          </p:nvSpPr>
          <p:spPr>
            <a:xfrm>
              <a:off x="785813" y="3390901"/>
              <a:ext cx="7259637" cy="343919"/>
            </a:xfrm>
            <a:prstGeom prst="rect">
              <a:avLst/>
            </a:prstGeom>
          </p:spPr>
          <p:style>
            <a:lnRef idx="2">
              <a:schemeClr val="dk1"/>
            </a:lnRef>
            <a:fillRef idx="1">
              <a:schemeClr val="lt1"/>
            </a:fillRef>
            <a:effectRef idx="0">
              <a:schemeClr val="dk1"/>
            </a:effectRef>
            <a:fontRef idx="minor">
              <a:schemeClr val="dk1"/>
            </a:fontRef>
          </p:style>
          <p:txBody>
            <a:bodyPr lIns="78858" tIns="39429" rIns="78858" bIns="39429">
              <a:spAutoFit/>
            </a:bodyPr>
            <a:lstStyle/>
            <a:p>
              <a:pPr algn="r">
                <a:defRPr/>
              </a:pPr>
              <a:r>
                <a:rPr lang="nl-NL" sz="2400" dirty="0">
                  <a:latin typeface="Helvetica"/>
                  <a:cs typeface="Helvetica"/>
                </a:rPr>
                <a:t>Disaster Management</a:t>
              </a:r>
              <a:endParaRPr lang="en-US" sz="2400" dirty="0">
                <a:latin typeface="Helvetica"/>
                <a:cs typeface="Helvetica"/>
              </a:endParaRPr>
            </a:p>
          </p:txBody>
        </p:sp>
        <p:sp>
          <p:nvSpPr>
            <p:cNvPr id="7" name="Tekstvak 6"/>
            <p:cNvSpPr txBox="1"/>
            <p:nvPr/>
          </p:nvSpPr>
          <p:spPr>
            <a:xfrm>
              <a:off x="785813" y="3944938"/>
              <a:ext cx="7261224" cy="343919"/>
            </a:xfrm>
            <a:prstGeom prst="rect">
              <a:avLst/>
            </a:prstGeom>
          </p:spPr>
          <p:style>
            <a:lnRef idx="2">
              <a:schemeClr val="dk1"/>
            </a:lnRef>
            <a:fillRef idx="1">
              <a:schemeClr val="lt1"/>
            </a:fillRef>
            <a:effectRef idx="0">
              <a:schemeClr val="dk1"/>
            </a:effectRef>
            <a:fontRef idx="minor">
              <a:schemeClr val="dk1"/>
            </a:fontRef>
          </p:style>
          <p:txBody>
            <a:bodyPr lIns="78858" tIns="39429" rIns="78858" bIns="39429">
              <a:spAutoFit/>
            </a:bodyPr>
            <a:lstStyle/>
            <a:p>
              <a:pPr algn="r">
                <a:defRPr/>
              </a:pPr>
              <a:r>
                <a:rPr lang="nl-NL" sz="2400" dirty="0">
                  <a:latin typeface="Helvetica"/>
                  <a:cs typeface="Helvetica"/>
                </a:rPr>
                <a:t>Health and Care</a:t>
              </a:r>
              <a:endParaRPr lang="en-US" sz="2400" dirty="0">
                <a:latin typeface="Helvetica"/>
                <a:cs typeface="Helvetica"/>
              </a:endParaRPr>
            </a:p>
          </p:txBody>
        </p:sp>
        <p:sp>
          <p:nvSpPr>
            <p:cNvPr id="8" name="Tekstvak 7"/>
            <p:cNvSpPr txBox="1"/>
            <p:nvPr/>
          </p:nvSpPr>
          <p:spPr>
            <a:xfrm>
              <a:off x="785813" y="4487864"/>
              <a:ext cx="7251699" cy="343919"/>
            </a:xfrm>
            <a:prstGeom prst="rect">
              <a:avLst/>
            </a:prstGeom>
          </p:spPr>
          <p:style>
            <a:lnRef idx="2">
              <a:schemeClr val="dk1"/>
            </a:lnRef>
            <a:fillRef idx="1">
              <a:schemeClr val="lt1"/>
            </a:fillRef>
            <a:effectRef idx="0">
              <a:schemeClr val="dk1"/>
            </a:effectRef>
            <a:fontRef idx="minor">
              <a:schemeClr val="dk1"/>
            </a:fontRef>
          </p:style>
          <p:txBody>
            <a:bodyPr lIns="78858" tIns="39429" rIns="78858" bIns="39429">
              <a:spAutoFit/>
            </a:bodyPr>
            <a:lstStyle/>
            <a:p>
              <a:pPr algn="r">
                <a:defRPr/>
              </a:pPr>
              <a:r>
                <a:rPr lang="nl-NL" sz="2400" dirty="0">
                  <a:latin typeface="Helvetica"/>
                  <a:cs typeface="Helvetica"/>
                </a:rPr>
                <a:t>Water and </a:t>
              </a:r>
              <a:r>
                <a:rPr lang="nl-NL" sz="2400" dirty="0" err="1">
                  <a:latin typeface="Helvetica"/>
                  <a:cs typeface="Helvetica"/>
                </a:rPr>
                <a:t>Sanitation</a:t>
              </a:r>
              <a:endParaRPr lang="en-US" sz="2400" dirty="0">
                <a:latin typeface="Helvetica"/>
                <a:cs typeface="Helvetica"/>
              </a:endParaRPr>
            </a:p>
          </p:txBody>
        </p:sp>
        <p:sp>
          <p:nvSpPr>
            <p:cNvPr id="9" name="Tekstvak 8"/>
            <p:cNvSpPr txBox="1"/>
            <p:nvPr/>
          </p:nvSpPr>
          <p:spPr>
            <a:xfrm>
              <a:off x="785813" y="5054602"/>
              <a:ext cx="7265987" cy="343919"/>
            </a:xfrm>
            <a:prstGeom prst="rect">
              <a:avLst/>
            </a:prstGeom>
          </p:spPr>
          <p:style>
            <a:lnRef idx="2">
              <a:schemeClr val="dk1"/>
            </a:lnRef>
            <a:fillRef idx="1">
              <a:schemeClr val="lt1"/>
            </a:fillRef>
            <a:effectRef idx="0">
              <a:schemeClr val="dk1"/>
            </a:effectRef>
            <a:fontRef idx="minor">
              <a:schemeClr val="dk1"/>
            </a:fontRef>
          </p:style>
          <p:txBody>
            <a:bodyPr lIns="78858" tIns="39429" rIns="78858" bIns="39429">
              <a:spAutoFit/>
            </a:bodyPr>
            <a:lstStyle/>
            <a:p>
              <a:pPr algn="r">
                <a:defRPr/>
              </a:pPr>
              <a:r>
                <a:rPr lang="nl-NL" sz="2400" dirty="0" err="1">
                  <a:latin typeface="Helvetica"/>
                  <a:cs typeface="Helvetica"/>
                </a:rPr>
                <a:t>Food</a:t>
              </a:r>
              <a:r>
                <a:rPr lang="nl-NL" sz="2400" dirty="0">
                  <a:latin typeface="Helvetica"/>
                  <a:cs typeface="Helvetica"/>
                </a:rPr>
                <a:t> </a:t>
              </a:r>
              <a:r>
                <a:rPr lang="nl-NL" sz="2400" dirty="0" err="1">
                  <a:latin typeface="Helvetica"/>
                  <a:cs typeface="Helvetica"/>
                </a:rPr>
                <a:t>Security</a:t>
              </a:r>
              <a:endParaRPr lang="en-US" sz="2400" dirty="0">
                <a:latin typeface="Helvetica"/>
                <a:cs typeface="Helvetica"/>
              </a:endParaRPr>
            </a:p>
          </p:txBody>
        </p:sp>
        <p:sp>
          <p:nvSpPr>
            <p:cNvPr id="10" name="Tekstvak 9"/>
            <p:cNvSpPr txBox="1"/>
            <p:nvPr/>
          </p:nvSpPr>
          <p:spPr>
            <a:xfrm rot="16200000">
              <a:off x="515937" y="4269578"/>
              <a:ext cx="4357688" cy="390538"/>
            </a:xfrm>
            <a:prstGeom prst="rect">
              <a:avLst/>
            </a:prstGeom>
            <a:solidFill>
              <a:srgbClr val="FD0F0F"/>
            </a:solidFill>
          </p:spPr>
          <p:style>
            <a:lnRef idx="2">
              <a:schemeClr val="dk1"/>
            </a:lnRef>
            <a:fillRef idx="1">
              <a:schemeClr val="lt1"/>
            </a:fillRef>
            <a:effectRef idx="0">
              <a:schemeClr val="dk1"/>
            </a:effectRef>
            <a:fontRef idx="minor">
              <a:schemeClr val="dk1"/>
            </a:fontRef>
          </p:style>
          <p:txBody>
            <a:bodyPr lIns="78858" tIns="39429" rIns="78858" bIns="39429">
              <a:spAutoFit/>
            </a:bodyPr>
            <a:lstStyle/>
            <a:p>
              <a:pPr algn="ctr">
                <a:defRPr/>
              </a:pPr>
              <a:r>
                <a:rPr lang="nl-NL" sz="2400" dirty="0">
                  <a:latin typeface="Helvetica"/>
                  <a:cs typeface="Helvetica"/>
                </a:rPr>
                <a:t>CLIMATE (CHANGE) RISKS</a:t>
              </a:r>
              <a:endParaRPr lang="en-US" sz="2400" dirty="0">
                <a:latin typeface="Helvetica"/>
                <a:cs typeface="Helvetica"/>
              </a:endParaRPr>
            </a:p>
          </p:txBody>
        </p:sp>
        <p:sp>
          <p:nvSpPr>
            <p:cNvPr id="17417" name="PIJL-RECHTS 16"/>
            <p:cNvSpPr>
              <a:spLocks noChangeArrowheads="1"/>
            </p:cNvSpPr>
            <p:nvPr/>
          </p:nvSpPr>
          <p:spPr bwMode="auto">
            <a:xfrm>
              <a:off x="2865438" y="3476625"/>
              <a:ext cx="365125" cy="207963"/>
            </a:xfrm>
            <a:prstGeom prst="rightArrow">
              <a:avLst>
                <a:gd name="adj1" fmla="val 50000"/>
                <a:gd name="adj2" fmla="val 50184"/>
              </a:avLst>
            </a:prstGeom>
            <a:solidFill>
              <a:srgbClr val="FD0F0F"/>
            </a:solidFill>
            <a:ln w="9525">
              <a:solidFill>
                <a:schemeClr val="tx1"/>
              </a:solidFill>
              <a:round/>
              <a:headEnd/>
              <a:tailEnd/>
            </a:ln>
          </p:spPr>
          <p:txBody>
            <a:bodyPr lIns="78858" tIns="39429" rIns="78858" bIns="39429"/>
            <a:lstStyle/>
            <a:p>
              <a:endParaRPr lang="nl-NL"/>
            </a:p>
          </p:txBody>
        </p:sp>
        <p:sp>
          <p:nvSpPr>
            <p:cNvPr id="17418" name="PIJL-RECHTS 17"/>
            <p:cNvSpPr>
              <a:spLocks noChangeArrowheads="1"/>
            </p:cNvSpPr>
            <p:nvPr/>
          </p:nvSpPr>
          <p:spPr bwMode="auto">
            <a:xfrm>
              <a:off x="2878138" y="3994150"/>
              <a:ext cx="365125" cy="209550"/>
            </a:xfrm>
            <a:prstGeom prst="rightArrow">
              <a:avLst>
                <a:gd name="adj1" fmla="val 50000"/>
                <a:gd name="adj2" fmla="val 49812"/>
              </a:avLst>
            </a:prstGeom>
            <a:solidFill>
              <a:srgbClr val="FD0F0F"/>
            </a:solidFill>
            <a:ln w="9525">
              <a:solidFill>
                <a:schemeClr val="tx1"/>
              </a:solidFill>
              <a:round/>
              <a:headEnd/>
              <a:tailEnd/>
            </a:ln>
          </p:spPr>
          <p:txBody>
            <a:bodyPr lIns="78858" tIns="39429" rIns="78858" bIns="39429"/>
            <a:lstStyle/>
            <a:p>
              <a:endParaRPr lang="nl-NL"/>
            </a:p>
          </p:txBody>
        </p:sp>
        <p:sp>
          <p:nvSpPr>
            <p:cNvPr id="17419" name="PIJL-RECHTS 18"/>
            <p:cNvSpPr>
              <a:spLocks noChangeArrowheads="1"/>
            </p:cNvSpPr>
            <p:nvPr/>
          </p:nvSpPr>
          <p:spPr bwMode="auto">
            <a:xfrm>
              <a:off x="2879725" y="4549775"/>
              <a:ext cx="365125" cy="207963"/>
            </a:xfrm>
            <a:prstGeom prst="rightArrow">
              <a:avLst>
                <a:gd name="adj1" fmla="val 50000"/>
                <a:gd name="adj2" fmla="val 50192"/>
              </a:avLst>
            </a:prstGeom>
            <a:solidFill>
              <a:srgbClr val="FD0F0F"/>
            </a:solidFill>
            <a:ln w="9525">
              <a:solidFill>
                <a:schemeClr val="tx1"/>
              </a:solidFill>
              <a:round/>
              <a:headEnd/>
              <a:tailEnd/>
            </a:ln>
          </p:spPr>
          <p:txBody>
            <a:bodyPr lIns="78858" tIns="39429" rIns="78858" bIns="39429"/>
            <a:lstStyle/>
            <a:p>
              <a:endParaRPr lang="nl-NL"/>
            </a:p>
          </p:txBody>
        </p:sp>
        <p:sp>
          <p:nvSpPr>
            <p:cNvPr id="17420" name="PIJL-RECHTS 19"/>
            <p:cNvSpPr>
              <a:spLocks noChangeArrowheads="1"/>
            </p:cNvSpPr>
            <p:nvPr/>
          </p:nvSpPr>
          <p:spPr bwMode="auto">
            <a:xfrm>
              <a:off x="2859088" y="5103813"/>
              <a:ext cx="365125" cy="207962"/>
            </a:xfrm>
            <a:prstGeom prst="rightArrow">
              <a:avLst>
                <a:gd name="adj1" fmla="val 50000"/>
                <a:gd name="adj2" fmla="val 50185"/>
              </a:avLst>
            </a:prstGeom>
            <a:solidFill>
              <a:srgbClr val="FD0F0F"/>
            </a:solidFill>
            <a:ln w="9525">
              <a:solidFill>
                <a:schemeClr val="tx1"/>
              </a:solidFill>
              <a:round/>
              <a:headEnd/>
              <a:tailEnd/>
            </a:ln>
          </p:spPr>
          <p:txBody>
            <a:bodyPr lIns="78858" tIns="39429" rIns="78858" bIns="39429"/>
            <a:lstStyle/>
            <a:p>
              <a:endParaRPr lang="nl-NL"/>
            </a:p>
          </p:txBody>
        </p:sp>
      </p:grpSp>
    </p:spTree>
    <p:extLst>
      <p:ext uri="{BB962C8B-B14F-4D97-AF65-F5344CB8AC3E}">
        <p14:creationId xmlns:p14="http://schemas.microsoft.com/office/powerpoint/2010/main" val="68315296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3"/>
          <p:cNvSpPr>
            <a:spLocks/>
          </p:cNvSpPr>
          <p:nvPr/>
        </p:nvSpPr>
        <p:spPr bwMode="auto">
          <a:xfrm>
            <a:off x="827088" y="314325"/>
            <a:ext cx="7872412"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en-US" sz="2800" b="1"/>
              <a:t>RC action: Improve climate risk management</a:t>
            </a:r>
          </a:p>
        </p:txBody>
      </p:sp>
      <p:grpSp>
        <p:nvGrpSpPr>
          <p:cNvPr id="32800" name="Group 32"/>
          <p:cNvGrpSpPr>
            <a:grpSpLocks/>
          </p:cNvGrpSpPr>
          <p:nvPr/>
        </p:nvGrpSpPr>
        <p:grpSpPr bwMode="auto">
          <a:xfrm>
            <a:off x="44450" y="4648200"/>
            <a:ext cx="8848725" cy="1439863"/>
            <a:chOff x="28" y="2928"/>
            <a:chExt cx="5574" cy="907"/>
          </a:xfrm>
        </p:grpSpPr>
        <p:sp>
          <p:nvSpPr>
            <p:cNvPr id="2" name="Rectangle 7"/>
            <p:cNvSpPr>
              <a:spLocks noChangeArrowheads="1"/>
            </p:cNvSpPr>
            <p:nvPr/>
          </p:nvSpPr>
          <p:spPr bwMode="auto">
            <a:xfrm>
              <a:off x="2018" y="3296"/>
              <a:ext cx="3584" cy="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173038" indent="-173038">
                <a:spcAft>
                  <a:spcPct val="20000"/>
                </a:spcAft>
                <a:buFontTx/>
                <a:buChar char="•"/>
                <a:defRPr/>
              </a:pPr>
              <a:r>
                <a:rPr lang="en-US" sz="2000">
                  <a:cs typeface="Arial" charset="0"/>
                </a:rPr>
                <a:t>Partnerships with weather agencies and technical specialists on adaptation options</a:t>
              </a:r>
            </a:p>
          </p:txBody>
        </p:sp>
        <p:pic>
          <p:nvPicPr>
            <p:cNvPr id="34837" name="Picture 4"/>
            <p:cNvPicPr preferRelativeResize="0">
              <a:picLocks noChangeArrowheads="1"/>
            </p:cNvPicPr>
            <p:nvPr/>
          </p:nvPicPr>
          <p:blipFill>
            <a:blip r:embed="rId3">
              <a:clrChange>
                <a:clrFrom>
                  <a:srgbClr val="666582"/>
                </a:clrFrom>
                <a:clrTo>
                  <a:srgbClr val="666582">
                    <a:alpha val="0"/>
                  </a:srgbClr>
                </a:clrTo>
              </a:clrChange>
              <a:extLst>
                <a:ext uri="{28A0092B-C50C-407E-A947-70E740481C1C}">
                  <a14:useLocalDpi xmlns:a14="http://schemas.microsoft.com/office/drawing/2010/main" val="0"/>
                </a:ext>
              </a:extLst>
            </a:blip>
            <a:srcRect/>
            <a:stretch>
              <a:fillRect/>
            </a:stretch>
          </p:blipFill>
          <p:spPr bwMode="auto">
            <a:xfrm>
              <a:off x="28" y="2928"/>
              <a:ext cx="907" cy="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783" name="Group 15"/>
          <p:cNvGrpSpPr>
            <a:grpSpLocks/>
          </p:cNvGrpSpPr>
          <p:nvPr/>
        </p:nvGrpSpPr>
        <p:grpSpPr bwMode="auto">
          <a:xfrm>
            <a:off x="44450" y="1644650"/>
            <a:ext cx="8848725" cy="1439863"/>
            <a:chOff x="28" y="1036"/>
            <a:chExt cx="5574" cy="907"/>
          </a:xfrm>
        </p:grpSpPr>
        <p:pic>
          <p:nvPicPr>
            <p:cNvPr id="3483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 y="1036"/>
              <a:ext cx="907" cy="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7"/>
            <p:cNvSpPr>
              <a:spLocks noChangeArrowheads="1"/>
            </p:cNvSpPr>
            <p:nvPr/>
          </p:nvSpPr>
          <p:spPr bwMode="auto">
            <a:xfrm>
              <a:off x="2018" y="1103"/>
              <a:ext cx="3584" cy="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173038" indent="-173038">
                <a:spcAft>
                  <a:spcPct val="20000"/>
                </a:spcAft>
                <a:buFontTx/>
                <a:buChar char="•"/>
              </a:pPr>
              <a:r>
                <a:rPr lang="en-US" sz="2000" dirty="0">
                  <a:cs typeface="Arial" charset="0"/>
                </a:rPr>
                <a:t>Climate risk assessments – check how our programming should be adjusted to meet new risk patterns</a:t>
              </a:r>
            </a:p>
          </p:txBody>
        </p:sp>
      </p:grpSp>
      <p:grpSp>
        <p:nvGrpSpPr>
          <p:cNvPr id="32786" name="Group 18"/>
          <p:cNvGrpSpPr>
            <a:grpSpLocks/>
          </p:cNvGrpSpPr>
          <p:nvPr/>
        </p:nvGrpSpPr>
        <p:grpSpPr bwMode="auto">
          <a:xfrm>
            <a:off x="1554163" y="1646238"/>
            <a:ext cx="7339012" cy="2443162"/>
            <a:chOff x="979" y="1037"/>
            <a:chExt cx="4623" cy="1539"/>
          </a:xfrm>
        </p:grpSpPr>
        <p:pic>
          <p:nvPicPr>
            <p:cNvPr id="34832"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 y="1037"/>
              <a:ext cx="907" cy="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p:cNvSpPr>
              <a:spLocks noChangeArrowheads="1"/>
            </p:cNvSpPr>
            <p:nvPr/>
          </p:nvSpPr>
          <p:spPr bwMode="auto">
            <a:xfrm>
              <a:off x="2018" y="1714"/>
              <a:ext cx="3584" cy="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173038" indent="-173038">
                <a:spcAft>
                  <a:spcPct val="20000"/>
                </a:spcAft>
                <a:buFontTx/>
                <a:buChar char="•"/>
              </a:pPr>
              <a:r>
                <a:rPr lang="en-US" sz="2000" dirty="0">
                  <a:cs typeface="Arial" charset="0"/>
                </a:rPr>
                <a:t>More and better disaster preparedness at all levels: </a:t>
              </a:r>
              <a:r>
                <a:rPr lang="en-US" sz="2000" i="1" dirty="0">
                  <a:cs typeface="Arial" charset="0"/>
                </a:rPr>
                <a:t>Early warning – Early action</a:t>
              </a:r>
              <a:r>
                <a:rPr lang="en-US" sz="2000" dirty="0">
                  <a:cs typeface="Arial" charset="0"/>
                </a:rPr>
                <a:t> plans with pre-determined actions triggered by information at different time scales</a:t>
              </a:r>
            </a:p>
          </p:txBody>
        </p:sp>
      </p:grpSp>
      <p:grpSp>
        <p:nvGrpSpPr>
          <p:cNvPr id="32792" name="Group 24"/>
          <p:cNvGrpSpPr>
            <a:grpSpLocks/>
          </p:cNvGrpSpPr>
          <p:nvPr/>
        </p:nvGrpSpPr>
        <p:grpSpPr bwMode="auto">
          <a:xfrm>
            <a:off x="44450" y="3152775"/>
            <a:ext cx="8848725" cy="1500188"/>
            <a:chOff x="28" y="1986"/>
            <a:chExt cx="5574" cy="945"/>
          </a:xfrm>
        </p:grpSpPr>
        <p:pic>
          <p:nvPicPr>
            <p:cNvPr id="34830" name="Picture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 y="1986"/>
              <a:ext cx="907" cy="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auto">
            <a:xfrm>
              <a:off x="2018" y="2485"/>
              <a:ext cx="3584"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173038" indent="-173038">
                <a:spcAft>
                  <a:spcPct val="20000"/>
                </a:spcAft>
                <a:buFontTx/>
                <a:buChar char="•"/>
                <a:defRPr/>
              </a:pPr>
              <a:r>
                <a:rPr lang="en-US" sz="2000">
                  <a:cs typeface="Arial" charset="0"/>
                </a:rPr>
                <a:t>Up-scaling of climate-smart community risk reduction activities</a:t>
              </a:r>
            </a:p>
          </p:txBody>
        </p:sp>
      </p:grpSp>
      <p:grpSp>
        <p:nvGrpSpPr>
          <p:cNvPr id="32797" name="Group 29"/>
          <p:cNvGrpSpPr>
            <a:grpSpLocks/>
          </p:cNvGrpSpPr>
          <p:nvPr/>
        </p:nvGrpSpPr>
        <p:grpSpPr bwMode="auto">
          <a:xfrm>
            <a:off x="1547813" y="3154363"/>
            <a:ext cx="7345362" cy="2159000"/>
            <a:chOff x="975" y="1979"/>
            <a:chExt cx="4627" cy="1360"/>
          </a:xfrm>
        </p:grpSpPr>
        <p:pic>
          <p:nvPicPr>
            <p:cNvPr id="34828" name="Picture 15" descr="CTK1-impact-182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5" y="1979"/>
              <a:ext cx="907" cy="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p:cNvSpPr>
              <a:spLocks noChangeArrowheads="1"/>
            </p:cNvSpPr>
            <p:nvPr/>
          </p:nvSpPr>
          <p:spPr bwMode="auto">
            <a:xfrm>
              <a:off x="2018" y="2893"/>
              <a:ext cx="3584"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173038" indent="-173038">
                <a:spcAft>
                  <a:spcPct val="20000"/>
                </a:spcAft>
                <a:buFontTx/>
                <a:buChar char="•"/>
                <a:defRPr/>
              </a:pPr>
              <a:r>
                <a:rPr lang="en-US" sz="2000">
                  <a:cs typeface="Arial" charset="0"/>
                </a:rPr>
                <a:t>More flexible, climate-smart health programming</a:t>
              </a:r>
            </a:p>
          </p:txBody>
        </p:sp>
      </p:grpSp>
      <p:grpSp>
        <p:nvGrpSpPr>
          <p:cNvPr id="32803" name="Group 35"/>
          <p:cNvGrpSpPr>
            <a:grpSpLocks/>
          </p:cNvGrpSpPr>
          <p:nvPr/>
        </p:nvGrpSpPr>
        <p:grpSpPr bwMode="auto">
          <a:xfrm>
            <a:off x="1514475" y="4630738"/>
            <a:ext cx="7378700" cy="1657350"/>
            <a:chOff x="954" y="2917"/>
            <a:chExt cx="4648" cy="1044"/>
          </a:xfrm>
        </p:grpSpPr>
        <p:pic>
          <p:nvPicPr>
            <p:cNvPr id="191506" name="Picture 1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4" y="2917"/>
              <a:ext cx="929" cy="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69696"/>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191495" name="Rectangle 7"/>
            <p:cNvSpPr>
              <a:spLocks noChangeArrowheads="1"/>
            </p:cNvSpPr>
            <p:nvPr/>
          </p:nvSpPr>
          <p:spPr bwMode="auto">
            <a:xfrm>
              <a:off x="2018" y="3720"/>
              <a:ext cx="3584" cy="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173038" indent="-173038">
                <a:spcAft>
                  <a:spcPct val="20000"/>
                </a:spcAft>
                <a:buFontTx/>
                <a:buChar char="•"/>
                <a:defRPr/>
              </a:pPr>
              <a:r>
                <a:rPr lang="en-US" sz="2000">
                  <a:cs typeface="Arial" charset="0"/>
                </a:rPr>
                <a:t>Influence climate change policies</a:t>
              </a:r>
            </a:p>
          </p:txBody>
        </p:sp>
      </p:grpSp>
    </p:spTree>
    <p:extLst>
      <p:ext uri="{BB962C8B-B14F-4D97-AF65-F5344CB8AC3E}">
        <p14:creationId xmlns:p14="http://schemas.microsoft.com/office/powerpoint/2010/main" val="77659212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2783"/>
                                        </p:tgtEl>
                                        <p:attrNameLst>
                                          <p:attrName>style.visibility</p:attrName>
                                        </p:attrNameLst>
                                      </p:cBhvr>
                                      <p:to>
                                        <p:strVal val="visible"/>
                                      </p:to>
                                    </p:set>
                                    <p:animEffect transition="in" filter="fade">
                                      <p:cBhvr>
                                        <p:cTn id="7" dur="500"/>
                                        <p:tgtEl>
                                          <p:spTgt spid="327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2786"/>
                                        </p:tgtEl>
                                        <p:attrNameLst>
                                          <p:attrName>style.visibility</p:attrName>
                                        </p:attrNameLst>
                                      </p:cBhvr>
                                      <p:to>
                                        <p:strVal val="visible"/>
                                      </p:to>
                                    </p:set>
                                    <p:animEffect transition="in" filter="fade">
                                      <p:cBhvr>
                                        <p:cTn id="12" dur="500"/>
                                        <p:tgtEl>
                                          <p:spTgt spid="327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2792"/>
                                        </p:tgtEl>
                                        <p:attrNameLst>
                                          <p:attrName>style.visibility</p:attrName>
                                        </p:attrNameLst>
                                      </p:cBhvr>
                                      <p:to>
                                        <p:strVal val="visible"/>
                                      </p:to>
                                    </p:set>
                                    <p:animEffect transition="in" filter="fade">
                                      <p:cBhvr>
                                        <p:cTn id="17" dur="500"/>
                                        <p:tgtEl>
                                          <p:spTgt spid="32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2797"/>
                                        </p:tgtEl>
                                        <p:attrNameLst>
                                          <p:attrName>style.visibility</p:attrName>
                                        </p:attrNameLst>
                                      </p:cBhvr>
                                      <p:to>
                                        <p:strVal val="visible"/>
                                      </p:to>
                                    </p:set>
                                    <p:animEffect transition="in" filter="fade">
                                      <p:cBhvr>
                                        <p:cTn id="22" dur="500"/>
                                        <p:tgtEl>
                                          <p:spTgt spid="3279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2800"/>
                                        </p:tgtEl>
                                        <p:attrNameLst>
                                          <p:attrName>style.visibility</p:attrName>
                                        </p:attrNameLst>
                                      </p:cBhvr>
                                      <p:to>
                                        <p:strVal val="visible"/>
                                      </p:to>
                                    </p:set>
                                    <p:animEffect transition="in" filter="fade">
                                      <p:cBhvr>
                                        <p:cTn id="27" dur="500"/>
                                        <p:tgtEl>
                                          <p:spTgt spid="3280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2803"/>
                                        </p:tgtEl>
                                        <p:attrNameLst>
                                          <p:attrName>style.visibility</p:attrName>
                                        </p:attrNameLst>
                                      </p:cBhvr>
                                      <p:to>
                                        <p:strVal val="visible"/>
                                      </p:to>
                                    </p:set>
                                    <p:animEffect transition="in" filter="fade">
                                      <p:cBhvr>
                                        <p:cTn id="32" dur="500"/>
                                        <p:tgtEl>
                                          <p:spTgt spid="32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58820" y="6914030"/>
            <a:ext cx="165709" cy="359820"/>
          </a:xfrm>
          <a:prstGeom prst="rect">
            <a:avLst/>
          </a:prstGeom>
          <a:noFill/>
        </p:spPr>
        <p:txBody>
          <a:bodyPr wrap="none" lIns="82021" tIns="41010" rIns="82021" bIns="41010" rtlCol="0">
            <a:spAutoFit/>
          </a:bodyPr>
          <a:lstStyle/>
          <a:p>
            <a:endParaRPr lang="en-US" dirty="0"/>
          </a:p>
        </p:txBody>
      </p:sp>
      <p:sp>
        <p:nvSpPr>
          <p:cNvPr id="7" name="Rectangle 6"/>
          <p:cNvSpPr/>
          <p:nvPr/>
        </p:nvSpPr>
        <p:spPr>
          <a:xfrm>
            <a:off x="556918" y="116632"/>
            <a:ext cx="8191546" cy="6115241"/>
          </a:xfrm>
          <a:prstGeom prst="rect">
            <a:avLst/>
          </a:prstGeom>
        </p:spPr>
        <p:txBody>
          <a:bodyPr wrap="square" lIns="82021" tIns="41010" rIns="82021" bIns="41010">
            <a:spAutoFit/>
          </a:bodyPr>
          <a:lstStyle/>
          <a:p>
            <a:pPr algn="ctr"/>
            <a:r>
              <a:rPr lang="en-US" sz="2800" b="1" dirty="0" smtClean="0">
                <a:solidFill>
                  <a:srgbClr val="FF0000"/>
                </a:solidFill>
                <a:latin typeface="Calibri" panose="020F0502020204030204" pitchFamily="34" charset="0"/>
              </a:rPr>
              <a:t>Humanitarian </a:t>
            </a:r>
            <a:r>
              <a:rPr lang="en-US" sz="2800" b="1" dirty="0">
                <a:solidFill>
                  <a:srgbClr val="FF0000"/>
                </a:solidFill>
                <a:latin typeface="Calibri" panose="020F0502020204030204" pitchFamily="34" charset="0"/>
              </a:rPr>
              <a:t>D</a:t>
            </a:r>
            <a:r>
              <a:rPr lang="en-US" sz="2800" b="1" dirty="0" smtClean="0">
                <a:solidFill>
                  <a:srgbClr val="FF0000"/>
                </a:solidFill>
                <a:latin typeface="Calibri" panose="020F0502020204030204" pitchFamily="34" charset="0"/>
              </a:rPr>
              <a:t>iplomacy</a:t>
            </a:r>
            <a:r>
              <a:rPr lang="en-US" sz="2800" b="1" dirty="0">
                <a:solidFill>
                  <a:srgbClr val="FF0000"/>
                </a:solidFill>
                <a:latin typeface="Calibri" panose="020F0502020204030204" pitchFamily="34" charset="0"/>
              </a:rPr>
              <a:t>: </a:t>
            </a:r>
            <a:endParaRPr lang="en-US" sz="2800" b="1" dirty="0" smtClean="0">
              <a:solidFill>
                <a:srgbClr val="FF0000"/>
              </a:solidFill>
              <a:latin typeface="Calibri" panose="020F0502020204030204" pitchFamily="34" charset="0"/>
            </a:endParaRPr>
          </a:p>
          <a:p>
            <a:pPr algn="ctr"/>
            <a:r>
              <a:rPr lang="en-US" sz="2800" b="1" dirty="0">
                <a:solidFill>
                  <a:srgbClr val="FF0000"/>
                </a:solidFill>
                <a:latin typeface="Calibri" panose="020F0502020204030204" pitchFamily="34" charset="0"/>
              </a:rPr>
              <a:t>I</a:t>
            </a:r>
            <a:r>
              <a:rPr lang="en-US" sz="2800" b="1" dirty="0" smtClean="0">
                <a:solidFill>
                  <a:srgbClr val="FF0000"/>
                </a:solidFill>
                <a:latin typeface="Calibri" panose="020F0502020204030204" pitchFamily="34" charset="0"/>
              </a:rPr>
              <a:t>nternational </a:t>
            </a:r>
            <a:r>
              <a:rPr lang="en-US" sz="2800" b="1" dirty="0">
                <a:solidFill>
                  <a:srgbClr val="FF0000"/>
                </a:solidFill>
                <a:latin typeface="Calibri" panose="020F0502020204030204" pitchFamily="34" charset="0"/>
              </a:rPr>
              <a:t>and </a:t>
            </a:r>
            <a:r>
              <a:rPr lang="en-US" sz="2800" b="1" dirty="0" smtClean="0">
                <a:solidFill>
                  <a:srgbClr val="FF0000"/>
                </a:solidFill>
                <a:latin typeface="Calibri" panose="020F0502020204030204" pitchFamily="34" charset="0"/>
              </a:rPr>
              <a:t>National (Climate) </a:t>
            </a:r>
            <a:r>
              <a:rPr lang="en-US" sz="2800" b="1" dirty="0">
                <a:solidFill>
                  <a:srgbClr val="FF0000"/>
                </a:solidFill>
                <a:latin typeface="Calibri" panose="020F0502020204030204" pitchFamily="34" charset="0"/>
              </a:rPr>
              <a:t>P</a:t>
            </a:r>
            <a:r>
              <a:rPr lang="en-US" sz="2800" b="1" dirty="0" smtClean="0">
                <a:solidFill>
                  <a:srgbClr val="FF0000"/>
                </a:solidFill>
                <a:latin typeface="Calibri" panose="020F0502020204030204" pitchFamily="34" charset="0"/>
              </a:rPr>
              <a:t>olicy </a:t>
            </a:r>
          </a:p>
          <a:p>
            <a:pPr algn="ctr"/>
            <a:endParaRPr lang="en-US" sz="2400" dirty="0">
              <a:solidFill>
                <a:srgbClr val="FF0000"/>
              </a:solidFill>
              <a:latin typeface="Calibri" panose="020F0502020204030204" pitchFamily="34" charset="0"/>
            </a:endParaRPr>
          </a:p>
          <a:p>
            <a:r>
              <a:rPr lang="en-US" sz="2400" dirty="0">
                <a:latin typeface="Calibri" panose="020F0502020204030204" pitchFamily="34" charset="0"/>
              </a:rPr>
              <a:t>	- attention for the </a:t>
            </a:r>
            <a:r>
              <a:rPr lang="en-US" sz="2400" b="1" i="1" dirty="0">
                <a:latin typeface="Calibri" panose="020F0502020204030204" pitchFamily="34" charset="0"/>
              </a:rPr>
              <a:t>most vulnerable</a:t>
            </a:r>
          </a:p>
          <a:p>
            <a:r>
              <a:rPr lang="en-US" sz="2400" dirty="0">
                <a:latin typeface="Calibri" panose="020F0502020204030204" pitchFamily="34" charset="0"/>
              </a:rPr>
              <a:t>	- building on </a:t>
            </a:r>
            <a:r>
              <a:rPr lang="en-US" sz="2400" b="1" i="1" dirty="0">
                <a:latin typeface="Calibri" panose="020F0502020204030204" pitchFamily="34" charset="0"/>
              </a:rPr>
              <a:t>local capacity</a:t>
            </a:r>
          </a:p>
          <a:p>
            <a:r>
              <a:rPr lang="en-US" sz="2400" dirty="0">
                <a:latin typeface="Calibri" panose="020F0502020204030204" pitchFamily="34" charset="0"/>
              </a:rPr>
              <a:t>	- linking with </a:t>
            </a:r>
            <a:r>
              <a:rPr lang="en-US" sz="2400" b="1" i="1" dirty="0">
                <a:latin typeface="Calibri" panose="020F0502020204030204" pitchFamily="34" charset="0"/>
              </a:rPr>
              <a:t>disaster risk </a:t>
            </a:r>
            <a:r>
              <a:rPr lang="en-US" sz="2400" b="1" i="1" dirty="0" smtClean="0">
                <a:latin typeface="Calibri" panose="020F0502020204030204" pitchFamily="34" charset="0"/>
              </a:rPr>
              <a:t>management (DRR and Response)</a:t>
            </a:r>
            <a:endParaRPr lang="en-US" sz="2400" b="1" i="1" dirty="0">
              <a:latin typeface="Calibri" panose="020F0502020204030204" pitchFamily="34" charset="0"/>
            </a:endParaRPr>
          </a:p>
          <a:p>
            <a:endParaRPr lang="en-US" sz="2400" dirty="0">
              <a:latin typeface="Calibri" panose="020F0502020204030204" pitchFamily="34" charset="0"/>
            </a:endParaRPr>
          </a:p>
          <a:p>
            <a:r>
              <a:rPr lang="en-US" sz="2400" b="1" dirty="0">
                <a:latin typeface="Calibri" panose="020F0502020204030204" pitchFamily="34" charset="0"/>
              </a:rPr>
              <a:t>A</a:t>
            </a:r>
            <a:r>
              <a:rPr lang="en-US" sz="2400" b="1" dirty="0" smtClean="0">
                <a:latin typeface="Calibri" panose="020F0502020204030204" pitchFamily="34" charset="0"/>
              </a:rPr>
              <a:t>t the international </a:t>
            </a:r>
            <a:r>
              <a:rPr lang="en-US" sz="2400" b="1" dirty="0">
                <a:latin typeface="Calibri" panose="020F0502020204030204" pitchFamily="34" charset="0"/>
              </a:rPr>
              <a:t>level</a:t>
            </a:r>
            <a:r>
              <a:rPr lang="en-US" sz="2400" dirty="0">
                <a:latin typeface="Calibri" panose="020F0502020204030204" pitchFamily="34" charset="0"/>
              </a:rPr>
              <a:t>, </a:t>
            </a:r>
            <a:r>
              <a:rPr lang="en-US" sz="2400" dirty="0" smtClean="0">
                <a:latin typeface="Calibri" panose="020F0502020204030204" pitchFamily="34" charset="0"/>
              </a:rPr>
              <a:t>including</a:t>
            </a:r>
          </a:p>
          <a:p>
            <a:pPr marL="1257300" lvl="2" indent="-342900">
              <a:buFont typeface="Wingdings" charset="2"/>
              <a:buChar char="q"/>
            </a:pPr>
            <a:r>
              <a:rPr lang="en-US" sz="2400" dirty="0" smtClean="0">
                <a:latin typeface="Calibri" panose="020F0502020204030204" pitchFamily="34" charset="0"/>
              </a:rPr>
              <a:t>United </a:t>
            </a:r>
            <a:r>
              <a:rPr lang="en-US" sz="2400" dirty="0">
                <a:latin typeface="Calibri" panose="020F0502020204030204" pitchFamily="34" charset="0"/>
              </a:rPr>
              <a:t>National Framework Convention on </a:t>
            </a:r>
            <a:r>
              <a:rPr lang="en-US" sz="2400" dirty="0" smtClean="0">
                <a:latin typeface="Calibri" panose="020F0502020204030204" pitchFamily="34" charset="0"/>
              </a:rPr>
              <a:t>Climate </a:t>
            </a:r>
            <a:r>
              <a:rPr lang="en-US" sz="2400" dirty="0">
                <a:latin typeface="Calibri" panose="020F0502020204030204" pitchFamily="34" charset="0"/>
              </a:rPr>
              <a:t>Change (UNFCCC</a:t>
            </a:r>
            <a:r>
              <a:rPr lang="en-US" sz="2400" dirty="0" smtClean="0">
                <a:latin typeface="Calibri" panose="020F0502020204030204" pitchFamily="34" charset="0"/>
              </a:rPr>
              <a:t>)</a:t>
            </a:r>
          </a:p>
          <a:p>
            <a:pPr marL="1257300" lvl="2" indent="-342900">
              <a:buFont typeface="Wingdings" charset="2"/>
              <a:buChar char="q"/>
            </a:pPr>
            <a:r>
              <a:rPr lang="en-US" sz="2400" dirty="0" smtClean="0">
                <a:latin typeface="Calibri" panose="020F0502020204030204" pitchFamily="34" charset="0"/>
              </a:rPr>
              <a:t>HFA and SFDRR</a:t>
            </a:r>
            <a:endParaRPr lang="en-US" sz="2400" dirty="0">
              <a:latin typeface="Calibri" panose="020F0502020204030204" pitchFamily="34" charset="0"/>
            </a:endParaRPr>
          </a:p>
          <a:p>
            <a:pPr marL="1257300" lvl="2" indent="-342900">
              <a:buFont typeface="Wingdings" charset="2"/>
              <a:buChar char="q"/>
            </a:pPr>
            <a:r>
              <a:rPr lang="en-US" sz="2400" dirty="0" smtClean="0">
                <a:latin typeface="Calibri" panose="020F0502020204030204" pitchFamily="34" charset="0"/>
              </a:rPr>
              <a:t>Climate Smart DRR</a:t>
            </a:r>
            <a:endParaRPr lang="en-US" sz="2400" dirty="0">
              <a:latin typeface="Calibri" panose="020F0502020204030204" pitchFamily="34" charset="0"/>
            </a:endParaRPr>
          </a:p>
          <a:p>
            <a:pPr marL="1257300" lvl="2" indent="-342900">
              <a:buFont typeface="Wingdings" charset="2"/>
              <a:buChar char="q"/>
            </a:pPr>
            <a:r>
              <a:rPr lang="en-US" sz="2400" dirty="0" smtClean="0">
                <a:latin typeface="Calibri" panose="020F0502020204030204" pitchFamily="34" charset="0"/>
              </a:rPr>
              <a:t>Resilience Building </a:t>
            </a:r>
            <a:endParaRPr lang="en-US" sz="2400" dirty="0">
              <a:latin typeface="Calibri" panose="020F0502020204030204" pitchFamily="34" charset="0"/>
            </a:endParaRPr>
          </a:p>
          <a:p>
            <a:pPr marL="914400"/>
            <a:endParaRPr lang="en-US" sz="2400" dirty="0">
              <a:latin typeface="Calibri" panose="020F0502020204030204" pitchFamily="34" charset="0"/>
            </a:endParaRPr>
          </a:p>
          <a:p>
            <a:r>
              <a:rPr lang="en-US" sz="2400" b="1" dirty="0">
                <a:latin typeface="Calibri" panose="020F0502020204030204" pitchFamily="34" charset="0"/>
              </a:rPr>
              <a:t>A</a:t>
            </a:r>
            <a:r>
              <a:rPr lang="en-US" sz="2400" b="1" dirty="0" smtClean="0">
                <a:latin typeface="Calibri" panose="020F0502020204030204" pitchFamily="34" charset="0"/>
              </a:rPr>
              <a:t>t the national </a:t>
            </a:r>
            <a:r>
              <a:rPr lang="en-US" sz="2400" b="1" dirty="0">
                <a:latin typeface="Calibri" panose="020F0502020204030204" pitchFamily="34" charset="0"/>
              </a:rPr>
              <a:t>level (in developing countries)</a:t>
            </a:r>
          </a:p>
          <a:p>
            <a:pPr marL="1257300" lvl="2" indent="-342900">
              <a:buFont typeface="Wingdings" charset="2"/>
              <a:buChar char="q"/>
            </a:pPr>
            <a:r>
              <a:rPr lang="en-US" sz="2400" b="1" i="1" dirty="0">
                <a:latin typeface="Calibri" panose="020F0502020204030204" pitchFamily="34" charset="0"/>
              </a:rPr>
              <a:t>	</a:t>
            </a:r>
            <a:r>
              <a:rPr lang="en-US" sz="2400" dirty="0" smtClean="0">
                <a:latin typeface="Calibri" panose="020F0502020204030204" pitchFamily="34" charset="0"/>
              </a:rPr>
              <a:t>DM/DRR and CC Policies </a:t>
            </a:r>
            <a:endParaRPr lang="en-US" sz="2400" dirty="0">
              <a:latin typeface="Calibri" panose="020F0502020204030204" pitchFamily="34" charset="0"/>
            </a:endParaRPr>
          </a:p>
        </p:txBody>
      </p:sp>
    </p:spTree>
    <p:extLst>
      <p:ext uri="{BB962C8B-B14F-4D97-AF65-F5344CB8AC3E}">
        <p14:creationId xmlns:p14="http://schemas.microsoft.com/office/powerpoint/2010/main" val="3453934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1" cy="6489700"/>
          </a:xfrm>
          <a:prstGeom prst="rect">
            <a:avLst/>
          </a:prstGeom>
        </p:spPr>
      </p:pic>
    </p:spTree>
    <p:extLst>
      <p:ext uri="{BB962C8B-B14F-4D97-AF65-F5344CB8AC3E}">
        <p14:creationId xmlns:p14="http://schemas.microsoft.com/office/powerpoint/2010/main" val="1504363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CEB1E57-3658-D140-9CE7-E24530FD6D0E}" type="slidenum">
              <a:rPr lang="en-US" smtClean="0"/>
              <a:pPr>
                <a:defRPr/>
              </a:pPr>
              <a:t>15</a:t>
            </a:fld>
            <a:endParaRPr lang="en-US"/>
          </a:p>
        </p:txBody>
      </p:sp>
      <p:pic>
        <p:nvPicPr>
          <p:cNvPr id="5" name="Picture 4"/>
          <p:cNvPicPr>
            <a:picLocks noChangeAspect="1"/>
          </p:cNvPicPr>
          <p:nvPr/>
        </p:nvPicPr>
        <p:blipFill>
          <a:blip r:embed="rId2"/>
          <a:stretch>
            <a:fillRect/>
          </a:stretch>
        </p:blipFill>
        <p:spPr>
          <a:xfrm>
            <a:off x="-50123" y="548680"/>
            <a:ext cx="9215166" cy="2592288"/>
          </a:xfrm>
          <a:prstGeom prst="rect">
            <a:avLst/>
          </a:prstGeom>
        </p:spPr>
      </p:pic>
      <p:pic>
        <p:nvPicPr>
          <p:cNvPr id="6" name="Picture 5"/>
          <p:cNvPicPr>
            <a:picLocks noChangeAspect="1"/>
          </p:cNvPicPr>
          <p:nvPr/>
        </p:nvPicPr>
        <p:blipFill>
          <a:blip r:embed="rId3"/>
          <a:stretch>
            <a:fillRect/>
          </a:stretch>
        </p:blipFill>
        <p:spPr>
          <a:xfrm>
            <a:off x="0" y="3861048"/>
            <a:ext cx="9143999" cy="1265836"/>
          </a:xfrm>
          <a:prstGeom prst="rect">
            <a:avLst/>
          </a:prstGeom>
        </p:spPr>
      </p:pic>
    </p:spTree>
    <p:extLst>
      <p:ext uri="{BB962C8B-B14F-4D97-AF65-F5344CB8AC3E}">
        <p14:creationId xmlns:p14="http://schemas.microsoft.com/office/powerpoint/2010/main" val="77811198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hthoek 2"/>
          <p:cNvSpPr>
            <a:spLocks noChangeArrowheads="1"/>
          </p:cNvSpPr>
          <p:nvPr/>
        </p:nvSpPr>
        <p:spPr bwMode="auto">
          <a:xfrm>
            <a:off x="539552" y="500480"/>
            <a:ext cx="833035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Aft>
                <a:spcPct val="20000"/>
              </a:spcAft>
            </a:pPr>
            <a:r>
              <a:rPr lang="en-US" sz="2400" b="1" dirty="0">
                <a:solidFill>
                  <a:srgbClr val="FF0000"/>
                </a:solidFill>
                <a:latin typeface="Charter Black"/>
                <a:cs typeface="Charter Black"/>
              </a:rPr>
              <a:t>Raise </a:t>
            </a:r>
            <a:r>
              <a:rPr lang="en-US" sz="2400" b="1" dirty="0" smtClean="0">
                <a:solidFill>
                  <a:srgbClr val="FF0000"/>
                </a:solidFill>
                <a:latin typeface="Charter Black"/>
                <a:cs typeface="Charter Black"/>
              </a:rPr>
              <a:t>Awareness</a:t>
            </a:r>
            <a:r>
              <a:rPr lang="en-US" sz="2400" dirty="0" smtClean="0">
                <a:latin typeface="Charter Black"/>
                <a:cs typeface="Charter Black"/>
              </a:rPr>
              <a:t> </a:t>
            </a:r>
            <a:r>
              <a:rPr lang="en-US" sz="2000" dirty="0">
                <a:latin typeface="Charter Black"/>
                <a:cs typeface="Charter Black"/>
              </a:rPr>
              <a:t>– help people and institutions learn about climate change and its humanitarian consequences</a:t>
            </a:r>
          </a:p>
        </p:txBody>
      </p:sp>
      <p:pic>
        <p:nvPicPr>
          <p:cNvPr id="2" name="Picture 1"/>
          <p:cNvPicPr>
            <a:picLocks noChangeAspect="1"/>
          </p:cNvPicPr>
          <p:nvPr/>
        </p:nvPicPr>
        <p:blipFill>
          <a:blip r:embed="rId3"/>
          <a:stretch>
            <a:fillRect/>
          </a:stretch>
        </p:blipFill>
        <p:spPr>
          <a:xfrm>
            <a:off x="3131840" y="1844823"/>
            <a:ext cx="2808312" cy="3959957"/>
          </a:xfrm>
          <a:prstGeom prst="rect">
            <a:avLst/>
          </a:prstGeom>
        </p:spPr>
      </p:pic>
      <p:pic>
        <p:nvPicPr>
          <p:cNvPr id="3" name="Picture 2"/>
          <p:cNvPicPr>
            <a:picLocks noChangeAspect="1"/>
          </p:cNvPicPr>
          <p:nvPr/>
        </p:nvPicPr>
        <p:blipFill>
          <a:blip r:embed="rId4"/>
          <a:stretch>
            <a:fillRect/>
          </a:stretch>
        </p:blipFill>
        <p:spPr>
          <a:xfrm>
            <a:off x="251520" y="1844824"/>
            <a:ext cx="2664296" cy="3775920"/>
          </a:xfrm>
          <a:prstGeom prst="rect">
            <a:avLst/>
          </a:prstGeom>
        </p:spPr>
      </p:pic>
      <p:pic>
        <p:nvPicPr>
          <p:cNvPr id="4" name="Picture 3"/>
          <p:cNvPicPr>
            <a:picLocks noChangeAspect="1"/>
          </p:cNvPicPr>
          <p:nvPr/>
        </p:nvPicPr>
        <p:blipFill>
          <a:blip r:embed="rId5"/>
          <a:stretch>
            <a:fillRect/>
          </a:stretch>
        </p:blipFill>
        <p:spPr>
          <a:xfrm>
            <a:off x="6084168" y="1844824"/>
            <a:ext cx="2785740" cy="3951864"/>
          </a:xfrm>
          <a:prstGeom prst="rect">
            <a:avLst/>
          </a:prstGeom>
        </p:spPr>
      </p:pic>
    </p:spTree>
    <p:extLst>
      <p:ext uri="{BB962C8B-B14F-4D97-AF65-F5344CB8AC3E}">
        <p14:creationId xmlns:p14="http://schemas.microsoft.com/office/powerpoint/2010/main" val="2075731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0 Mangrove tree planting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610072"/>
            <a:ext cx="83772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kstvak 2"/>
          <p:cNvSpPr txBox="1">
            <a:spLocks noChangeArrowheads="1"/>
          </p:cNvSpPr>
          <p:nvPr/>
        </p:nvSpPr>
        <p:spPr bwMode="auto">
          <a:xfrm>
            <a:off x="8143875" y="5259388"/>
            <a:ext cx="5715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MS PGothic"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GB" sz="500">
                <a:solidFill>
                  <a:schemeClr val="bg1"/>
                </a:solidFill>
              </a:rPr>
              <a:t>Photo: IFRC</a:t>
            </a:r>
          </a:p>
        </p:txBody>
      </p:sp>
    </p:spTree>
    <p:extLst>
      <p:ext uri="{BB962C8B-B14F-4D97-AF65-F5344CB8AC3E}">
        <p14:creationId xmlns:p14="http://schemas.microsoft.com/office/powerpoint/2010/main" val="4183353542"/>
      </p:ext>
    </p:extLst>
  </p:cSld>
  <p:clrMapOvr>
    <a:masterClrMapping/>
  </p:clrMapOvr>
  <p:transition xmlns:p14="http://schemas.microsoft.com/office/powerpoint/2010/main" advTm="3000">
    <p:dissolv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rystal ball - RC h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477963"/>
            <a:ext cx="502920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ManyMa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1900" y="3579813"/>
            <a:ext cx="6616700"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IFRC-Emblem-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0700" y="1771650"/>
            <a:ext cx="3778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7"/>
          <p:cNvSpPr>
            <a:spLocks noChangeArrowheads="1"/>
          </p:cNvSpPr>
          <p:nvPr/>
        </p:nvSpPr>
        <p:spPr bwMode="auto">
          <a:xfrm rot="19980000">
            <a:off x="414338" y="2776538"/>
            <a:ext cx="8464550" cy="1966912"/>
          </a:xfrm>
          <a:prstGeom prst="rect">
            <a:avLst/>
          </a:prstGeom>
          <a:solidFill>
            <a:srgbClr val="FFFF99">
              <a:alpha val="58000"/>
            </a:srgb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fontAlgn="auto">
              <a:spcBef>
                <a:spcPts val="0"/>
              </a:spcBef>
              <a:spcAft>
                <a:spcPts val="0"/>
              </a:spcAft>
              <a:defRPr/>
            </a:pPr>
            <a:r>
              <a:rPr lang="en-GB" sz="7200" b="1" i="1" dirty="0">
                <a:solidFill>
                  <a:srgbClr val="BF0000"/>
                </a:solidFill>
                <a:latin typeface="Helvetica" charset="0"/>
                <a:ea typeface="+mn-ea"/>
                <a:cs typeface="+mn-cs"/>
              </a:rPr>
              <a:t> PARTICIPATORY! </a:t>
            </a:r>
            <a:endParaRPr lang="en-GB" sz="5100" b="1" i="1" dirty="0">
              <a:solidFill>
                <a:schemeClr val="bg2"/>
              </a:solidFill>
              <a:latin typeface="Helvetica" charset="0"/>
              <a:ea typeface="+mn-ea"/>
              <a:cs typeface="+mn-cs"/>
            </a:endParaRPr>
          </a:p>
          <a:p>
            <a:pPr algn="ctr" fontAlgn="auto">
              <a:spcBef>
                <a:spcPts val="0"/>
              </a:spcBef>
              <a:spcAft>
                <a:spcPts val="0"/>
              </a:spcAft>
              <a:defRPr/>
            </a:pPr>
            <a:r>
              <a:rPr lang="en-GB" sz="5100" b="1" i="1" dirty="0">
                <a:solidFill>
                  <a:schemeClr val="bg1">
                    <a:lumMod val="50000"/>
                  </a:schemeClr>
                </a:solidFill>
                <a:latin typeface="Helvetica" charset="0"/>
                <a:ea typeface="+mn-ea"/>
                <a:cs typeface="+mn-cs"/>
              </a:rPr>
              <a:t>(EXPECT CONFUSION)</a:t>
            </a:r>
            <a:endParaRPr lang="en-US" sz="7200" b="1" dirty="0">
              <a:solidFill>
                <a:schemeClr val="bg1">
                  <a:lumMod val="50000"/>
                </a:schemeClr>
              </a:solidFill>
              <a:latin typeface="Helvetica" charset="0"/>
              <a:ea typeface="+mn-ea"/>
              <a:cs typeface="+mn-cs"/>
            </a:endParaRPr>
          </a:p>
        </p:txBody>
      </p:sp>
      <p:sp>
        <p:nvSpPr>
          <p:cNvPr id="2054" name="Rectangle 6"/>
          <p:cNvSpPr>
            <a:spLocks/>
          </p:cNvSpPr>
          <p:nvPr/>
        </p:nvSpPr>
        <p:spPr bwMode="auto">
          <a:xfrm>
            <a:off x="152400" y="228600"/>
            <a:ext cx="8839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40639" bIns="0"/>
          <a:lstStyle/>
          <a:p>
            <a:pPr algn="ctr"/>
            <a:r>
              <a:rPr lang="en-US" sz="3600" b="1" dirty="0">
                <a:solidFill>
                  <a:srgbClr val="DA0000"/>
                </a:solidFill>
                <a:latin typeface="Helvetica" charset="0"/>
              </a:rPr>
              <a:t>Paying for </a:t>
            </a:r>
            <a:r>
              <a:rPr lang="en-US" sz="3600" b="1" dirty="0" smtClean="0">
                <a:solidFill>
                  <a:srgbClr val="DA0000"/>
                </a:solidFill>
                <a:latin typeface="Helvetica" charset="0"/>
              </a:rPr>
              <a:t>Predictions</a:t>
            </a:r>
            <a:endParaRPr lang="en-US" sz="3200" b="1" dirty="0">
              <a:solidFill>
                <a:srgbClr val="BFBFBF"/>
              </a:solidFill>
              <a:latin typeface="Helvetica" charset="0"/>
            </a:endParaRPr>
          </a:p>
          <a:p>
            <a:pPr algn="ctr"/>
            <a:r>
              <a:rPr lang="en-US" sz="2400" b="1" dirty="0">
                <a:solidFill>
                  <a:srgbClr val="BFBFBF"/>
                </a:solidFill>
                <a:latin typeface="Helvetica" charset="0"/>
              </a:rPr>
              <a:t>A game on information, decisions and consequences</a:t>
            </a:r>
          </a:p>
          <a:p>
            <a:pPr algn="ctr"/>
            <a:endParaRPr lang="en-US" dirty="0">
              <a:solidFill>
                <a:srgbClr val="DA0000"/>
              </a:solidFill>
              <a:latin typeface="Helvetica" charset="0"/>
              <a:sym typeface="Helvetica" charset="0"/>
            </a:endParaRPr>
          </a:p>
        </p:txBody>
      </p:sp>
    </p:spTree>
    <p:extLst>
      <p:ext uri="{BB962C8B-B14F-4D97-AF65-F5344CB8AC3E}">
        <p14:creationId xmlns:p14="http://schemas.microsoft.com/office/powerpoint/2010/main" val="21270289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a:spLocks noChangeArrowheads="1"/>
          </p:cNvSpPr>
          <p:nvPr/>
        </p:nvSpPr>
        <p:spPr bwMode="auto">
          <a:xfrm>
            <a:off x="1065213" y="528638"/>
            <a:ext cx="224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r>
              <a:rPr lang="en-US" sz="6900">
                <a:latin typeface="Abadi MT Condensed Extra Bold" charset="0"/>
              </a:rPr>
              <a:t>YOU</a:t>
            </a:r>
          </a:p>
        </p:txBody>
      </p:sp>
      <p:sp>
        <p:nvSpPr>
          <p:cNvPr id="3075" name="TextBox 61"/>
          <p:cNvSpPr txBox="1">
            <a:spLocks noChangeArrowheads="1"/>
          </p:cNvSpPr>
          <p:nvPr/>
        </p:nvSpPr>
        <p:spPr bwMode="auto">
          <a:xfrm>
            <a:off x="611560" y="1916832"/>
            <a:ext cx="34337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r>
              <a:rPr lang="en-US" sz="2800" dirty="0" smtClean="0">
                <a:solidFill>
                  <a:srgbClr val="D1212B"/>
                </a:solidFill>
                <a:latin typeface="+mj-lt"/>
              </a:rPr>
              <a:t>Country </a:t>
            </a:r>
            <a:endParaRPr lang="en-US" sz="4000" dirty="0">
              <a:solidFill>
                <a:srgbClr val="D1212B"/>
              </a:solidFill>
              <a:latin typeface="+mj-lt"/>
            </a:endParaRPr>
          </a:p>
        </p:txBody>
      </p:sp>
      <p:sp>
        <p:nvSpPr>
          <p:cNvPr id="5" name="Right Arrow 4"/>
          <p:cNvSpPr>
            <a:spLocks noChangeArrowheads="1"/>
          </p:cNvSpPr>
          <p:nvPr/>
        </p:nvSpPr>
        <p:spPr bwMode="auto">
          <a:xfrm>
            <a:off x="3105150" y="746125"/>
            <a:ext cx="822325" cy="822325"/>
          </a:xfrm>
          <a:prstGeom prst="rightArrow">
            <a:avLst>
              <a:gd name="adj1" fmla="val 50000"/>
              <a:gd name="adj2" fmla="val 50000"/>
            </a:avLst>
          </a:prstGeom>
          <a:solidFill>
            <a:srgbClr val="D1212B"/>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latin typeface="Calibri" pitchFamily="34" charset="0"/>
              <a:ea typeface="MS PGothic" pitchFamily="34" charset="-128"/>
              <a:cs typeface="+mn-cs"/>
            </a:endParaRPr>
          </a:p>
        </p:txBody>
      </p:sp>
      <p:pic>
        <p:nvPicPr>
          <p:cNvPr id="307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063" y="524115"/>
            <a:ext cx="3128963" cy="269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5303" name="Text Box 7"/>
          <p:cNvSpPr txBox="1">
            <a:spLocks noChangeArrowheads="1"/>
          </p:cNvSpPr>
          <p:nvPr/>
        </p:nvSpPr>
        <p:spPr bwMode="auto">
          <a:xfrm>
            <a:off x="609402" y="2435986"/>
            <a:ext cx="410661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defTabSz="914400"/>
            <a:r>
              <a:rPr lang="da-DK" sz="2200" dirty="0" err="1"/>
              <a:t>You</a:t>
            </a:r>
            <a:r>
              <a:rPr lang="da-DK" sz="2200" dirty="0"/>
              <a:t> have </a:t>
            </a:r>
            <a:r>
              <a:rPr lang="da-DK" sz="2200" dirty="0" err="1" smtClean="0"/>
              <a:t>your</a:t>
            </a:r>
            <a:r>
              <a:rPr lang="da-DK" sz="2200" dirty="0" smtClean="0"/>
              <a:t> budget </a:t>
            </a:r>
            <a:r>
              <a:rPr lang="da-DK" sz="2200" dirty="0"/>
              <a:t>for </a:t>
            </a:r>
            <a:r>
              <a:rPr lang="da-DK" sz="2200" b="1" dirty="0" err="1"/>
              <a:t>disaster</a:t>
            </a:r>
            <a:r>
              <a:rPr lang="da-DK" sz="2200" b="1" dirty="0"/>
              <a:t> management</a:t>
            </a:r>
            <a:r>
              <a:rPr lang="da-DK" sz="2200" dirty="0"/>
              <a:t> = </a:t>
            </a:r>
            <a:r>
              <a:rPr lang="da-DK" sz="2200" dirty="0" smtClean="0"/>
              <a:t>7 </a:t>
            </a:r>
            <a:r>
              <a:rPr lang="da-DK" sz="2200" dirty="0" err="1"/>
              <a:t>beans</a:t>
            </a:r>
            <a:endParaRPr lang="da-DK" sz="2200" dirty="0"/>
          </a:p>
        </p:txBody>
      </p:sp>
    </p:spTree>
    <p:extLst>
      <p:ext uri="{BB962C8B-B14F-4D97-AF65-F5344CB8AC3E}">
        <p14:creationId xmlns:p14="http://schemas.microsoft.com/office/powerpoint/2010/main" val="354108182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0-#ppt_w/2"/>
                                          </p:val>
                                        </p:tav>
                                        <p:tav tm="100000">
                                          <p:val>
                                            <p:strVal val="#ppt_x"/>
                                          </p:val>
                                        </p:tav>
                                      </p:tavLst>
                                    </p:anim>
                                    <p:anim calcmode="lin" valueType="num">
                                      <p:cBhvr additive="base">
                                        <p:cTn id="8" dur="500" fill="hold"/>
                                        <p:tgtEl>
                                          <p:spTgt spid="6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5303"/>
                                        </p:tgtEl>
                                        <p:attrNameLst>
                                          <p:attrName>style.visibility</p:attrName>
                                        </p:attrNameLst>
                                      </p:cBhvr>
                                      <p:to>
                                        <p:strVal val="visible"/>
                                      </p:to>
                                    </p:set>
                                    <p:animEffect transition="in" filter="fade">
                                      <p:cBhvr>
                                        <p:cTn id="18" dur="500"/>
                                        <p:tgtEl>
                                          <p:spTgt spid="55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utoUpdateAnimBg="0"/>
      <p:bldP spid="5" grpId="0" animBg="1"/>
      <p:bldP spid="5530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57475"/>
            <a:ext cx="7285038"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descr="J:\rccc ppt photos\slide 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3900" y="0"/>
            <a:ext cx="71501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descr="J:\rccc ppt photos\slide 15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
            <a:ext cx="447229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J:\rccc ppt photos\slide 15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0050" y="3759200"/>
            <a:ext cx="36639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08161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381000" y="2038210"/>
            <a:ext cx="8458200" cy="3046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26" tIns="45713" rIns="91426" bIns="45713">
            <a:spAutoFit/>
          </a:bodyPr>
          <a:lstStyle>
            <a:lvl1pPr marL="457200" indent="-457200">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buFont typeface="Arial" charset="0"/>
              <a:buAutoNum type="arabicPeriod"/>
            </a:pPr>
            <a:r>
              <a:rPr lang="en-US" b="1" dirty="0" smtClean="0">
                <a:latin typeface="+mj-lt"/>
              </a:rPr>
              <a:t>Game </a:t>
            </a:r>
            <a:r>
              <a:rPr lang="en-US" b="1" dirty="0">
                <a:latin typeface="+mj-lt"/>
              </a:rPr>
              <a:t>= </a:t>
            </a:r>
            <a:r>
              <a:rPr lang="en-US" b="1" i="1" dirty="0">
                <a:latin typeface="+mj-lt"/>
              </a:rPr>
              <a:t>simplified</a:t>
            </a:r>
            <a:r>
              <a:rPr lang="en-US" b="1" dirty="0">
                <a:latin typeface="+mj-lt"/>
              </a:rPr>
              <a:t> representation of reality</a:t>
            </a:r>
            <a:r>
              <a:rPr lang="en-US" dirty="0">
                <a:latin typeface="+mj-lt"/>
              </a:rPr>
              <a:t> 		</a:t>
            </a:r>
          </a:p>
          <a:p>
            <a:pPr>
              <a:buFont typeface="Arial" charset="0"/>
              <a:buAutoNum type="arabicPeriod"/>
            </a:pPr>
            <a:r>
              <a:rPr lang="en-US" b="1" dirty="0" smtClean="0">
                <a:latin typeface="+mj-lt"/>
              </a:rPr>
              <a:t>No </a:t>
            </a:r>
            <a:r>
              <a:rPr lang="en-US" b="1" dirty="0">
                <a:latin typeface="+mj-lt"/>
              </a:rPr>
              <a:t>questioning of game </a:t>
            </a:r>
            <a:r>
              <a:rPr lang="en-US" b="1" dirty="0" smtClean="0">
                <a:latin typeface="+mj-lt"/>
              </a:rPr>
              <a:t>rules</a:t>
            </a:r>
            <a:endParaRPr lang="en-US" b="1" dirty="0">
              <a:latin typeface="+mj-lt"/>
            </a:endParaRPr>
          </a:p>
          <a:p>
            <a:pPr>
              <a:buFont typeface="Arial" charset="0"/>
              <a:buAutoNum type="arabicPeriod"/>
            </a:pPr>
            <a:r>
              <a:rPr lang="en-US" b="1" dirty="0" smtClean="0">
                <a:latin typeface="+mj-lt"/>
              </a:rPr>
              <a:t>Decisions </a:t>
            </a:r>
            <a:r>
              <a:rPr lang="en-US" b="1" dirty="0">
                <a:latin typeface="+mj-lt"/>
              </a:rPr>
              <a:t>are </a:t>
            </a:r>
            <a:r>
              <a:rPr lang="en-US" b="1" dirty="0" smtClean="0">
                <a:latin typeface="+mj-lt"/>
              </a:rPr>
              <a:t>individual -- </a:t>
            </a:r>
            <a:r>
              <a:rPr lang="en-US" dirty="0">
                <a:latin typeface="+mj-lt"/>
              </a:rPr>
              <a:t>b</a:t>
            </a:r>
            <a:r>
              <a:rPr lang="en-US" dirty="0" smtClean="0">
                <a:latin typeface="+mj-lt"/>
              </a:rPr>
              <a:t>ut </a:t>
            </a:r>
            <a:r>
              <a:rPr lang="en-US" dirty="0">
                <a:latin typeface="+mj-lt"/>
              </a:rPr>
              <a:t>consultation with team is </a:t>
            </a:r>
            <a:r>
              <a:rPr lang="en-US" dirty="0" smtClean="0">
                <a:latin typeface="+mj-lt"/>
              </a:rPr>
              <a:t>encouraged</a:t>
            </a:r>
            <a:endParaRPr lang="en-US" b="1" dirty="0">
              <a:latin typeface="+mj-lt"/>
            </a:endParaRPr>
          </a:p>
          <a:p>
            <a:pPr>
              <a:buFont typeface="Arial" charset="0"/>
              <a:buAutoNum type="arabicPeriod"/>
            </a:pPr>
            <a:r>
              <a:rPr lang="en-US" b="1" dirty="0" smtClean="0">
                <a:latin typeface="+mj-lt"/>
              </a:rPr>
              <a:t>You </a:t>
            </a:r>
            <a:r>
              <a:rPr lang="en-US" b="1" dirty="0">
                <a:latin typeface="+mj-lt"/>
              </a:rPr>
              <a:t>pay with </a:t>
            </a:r>
            <a:r>
              <a:rPr lang="en-US" b="1" dirty="0" smtClean="0">
                <a:latin typeface="+mj-lt"/>
              </a:rPr>
              <a:t>beans</a:t>
            </a:r>
            <a:r>
              <a:rPr lang="en-US" dirty="0">
                <a:latin typeface="+mj-lt"/>
              </a:rPr>
              <a:t> </a:t>
            </a:r>
            <a:r>
              <a:rPr lang="en-US" dirty="0" smtClean="0">
                <a:latin typeface="+mj-lt"/>
              </a:rPr>
              <a:t>-- beans </a:t>
            </a:r>
            <a:r>
              <a:rPr lang="en-US" dirty="0">
                <a:latin typeface="+mj-lt"/>
              </a:rPr>
              <a:t>cannot be shared among </a:t>
            </a:r>
            <a:r>
              <a:rPr lang="en-US" dirty="0" smtClean="0">
                <a:latin typeface="+mj-lt"/>
              </a:rPr>
              <a:t>players</a:t>
            </a:r>
            <a:endParaRPr lang="en-US" dirty="0">
              <a:latin typeface="+mj-lt"/>
            </a:endParaRPr>
          </a:p>
        </p:txBody>
      </p:sp>
      <p:sp>
        <p:nvSpPr>
          <p:cNvPr id="40963" name="Text Box 3"/>
          <p:cNvSpPr txBox="1">
            <a:spLocks noChangeArrowheads="1"/>
          </p:cNvSpPr>
          <p:nvPr/>
        </p:nvSpPr>
        <p:spPr bwMode="auto">
          <a:xfrm>
            <a:off x="1187624" y="915442"/>
            <a:ext cx="6477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26" tIns="45713" rIns="91426" bIns="45713">
            <a:spAutoFit/>
          </a:bodyPr>
          <a:lstStyle>
            <a:lvl1pPr marL="457200" indent="-457200">
              <a:defRPr sz="2400">
                <a:solidFill>
                  <a:schemeClr val="tx1"/>
                </a:solidFill>
                <a:latin typeface="Arial" charset="0"/>
                <a:ea typeface="ＭＳ Ｐゴシック" charset="0"/>
                <a:cs typeface="ＭＳ Ｐゴシック" charset="0"/>
              </a:defRPr>
            </a:lvl1pPr>
            <a:lvl2pPr marL="914400" indent="-457200">
              <a:defRPr sz="2400">
                <a:solidFill>
                  <a:schemeClr val="tx1"/>
                </a:solidFill>
                <a:latin typeface="Arial" charset="0"/>
                <a:ea typeface="ＭＳ Ｐゴシック" charset="0"/>
              </a:defRPr>
            </a:lvl2pPr>
            <a:lvl3pPr marL="1371600" indent="-457200">
              <a:defRPr sz="2400">
                <a:solidFill>
                  <a:schemeClr val="tx1"/>
                </a:solidFill>
                <a:latin typeface="Arial" charset="0"/>
                <a:ea typeface="ＭＳ Ｐゴシック" charset="0"/>
              </a:defRPr>
            </a:lvl3pPr>
            <a:lvl4pPr marL="1828800" indent="-457200">
              <a:defRPr sz="2400">
                <a:solidFill>
                  <a:schemeClr val="tx1"/>
                </a:solidFill>
                <a:latin typeface="Arial" charset="0"/>
                <a:ea typeface="ＭＳ Ｐゴシック" charset="0"/>
              </a:defRPr>
            </a:lvl4pPr>
            <a:lvl5pPr marL="2286000" indent="-457200">
              <a:defRPr sz="2400">
                <a:solidFill>
                  <a:schemeClr val="tx1"/>
                </a:solidFill>
                <a:latin typeface="Arial" charset="0"/>
                <a:ea typeface="ＭＳ Ｐゴシック" charset="0"/>
              </a:defRPr>
            </a:lvl5pPr>
            <a:lvl6pPr marL="2743200" indent="-457200" eaLnBrk="0" fontAlgn="base" hangingPunct="0">
              <a:spcBef>
                <a:spcPct val="0"/>
              </a:spcBef>
              <a:spcAft>
                <a:spcPct val="0"/>
              </a:spcAft>
              <a:defRPr sz="2400">
                <a:solidFill>
                  <a:schemeClr val="tx1"/>
                </a:solidFill>
                <a:latin typeface="Arial" charset="0"/>
                <a:ea typeface="ＭＳ Ｐゴシック" charset="0"/>
              </a:defRPr>
            </a:lvl6pPr>
            <a:lvl7pPr marL="3200400" indent="-457200" eaLnBrk="0" fontAlgn="base" hangingPunct="0">
              <a:spcBef>
                <a:spcPct val="0"/>
              </a:spcBef>
              <a:spcAft>
                <a:spcPct val="0"/>
              </a:spcAft>
              <a:defRPr sz="2400">
                <a:solidFill>
                  <a:schemeClr val="tx1"/>
                </a:solidFill>
                <a:latin typeface="Arial" charset="0"/>
                <a:ea typeface="ＭＳ Ｐゴシック" charset="0"/>
              </a:defRPr>
            </a:lvl7pPr>
            <a:lvl8pPr marL="3657600" indent="-457200" eaLnBrk="0" fontAlgn="base" hangingPunct="0">
              <a:spcBef>
                <a:spcPct val="0"/>
              </a:spcBef>
              <a:spcAft>
                <a:spcPct val="0"/>
              </a:spcAft>
              <a:defRPr sz="2400">
                <a:solidFill>
                  <a:schemeClr val="tx1"/>
                </a:solidFill>
                <a:latin typeface="Arial" charset="0"/>
                <a:ea typeface="ＭＳ Ｐゴシック" charset="0"/>
              </a:defRPr>
            </a:lvl8pPr>
            <a:lvl9pPr marL="4114800" indent="-4572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a:spcBef>
                <a:spcPts val="0"/>
              </a:spcBef>
              <a:spcAft>
                <a:spcPts val="0"/>
              </a:spcAft>
              <a:defRPr/>
            </a:pPr>
            <a:r>
              <a:rPr lang="en-US" sz="3600" b="1" dirty="0">
                <a:latin typeface="Helvetica" charset="0"/>
                <a:cs typeface="Helvetica" charset="0"/>
              </a:rPr>
              <a:t>GROUND RULES</a:t>
            </a:r>
            <a:endParaRPr lang="en-US" sz="1600" dirty="0">
              <a:ea typeface="Helvetica" charset="0"/>
              <a:cs typeface="Helvetica" charset="0"/>
            </a:endParaRPr>
          </a:p>
        </p:txBody>
      </p:sp>
    </p:spTree>
    <p:extLst>
      <p:ext uri="{BB962C8B-B14F-4D97-AF65-F5344CB8AC3E}">
        <p14:creationId xmlns:p14="http://schemas.microsoft.com/office/powerpoint/2010/main" val="255392438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467544" y="1901165"/>
            <a:ext cx="8385050" cy="181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lIns="91426" tIns="45713" rIns="91426" bIns="45713">
            <a:spAutoFit/>
          </a:bodyPr>
          <a:lstStyle>
            <a:lvl1pPr marL="284163" indent="-284163"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en-US" altLang="en-US" sz="2800" b="1" dirty="0" smtClean="0">
                <a:latin typeface="Arial" pitchFamily="34" charset="0"/>
                <a:cs typeface="+mn-cs"/>
              </a:rPr>
              <a:t>Need more beans than you have left?</a:t>
            </a:r>
            <a:br>
              <a:rPr lang="en-US" altLang="en-US" sz="2800" b="1" dirty="0" smtClean="0">
                <a:latin typeface="Arial" pitchFamily="34" charset="0"/>
                <a:cs typeface="+mn-cs"/>
              </a:rPr>
            </a:br>
            <a:r>
              <a:rPr lang="en-US" altLang="en-US" sz="2800" b="1" dirty="0" smtClean="0">
                <a:latin typeface="Arial" pitchFamily="34" charset="0"/>
                <a:cs typeface="+mn-cs"/>
              </a:rPr>
              <a:t>   --&gt; you have a humanitarian crisis! </a:t>
            </a:r>
          </a:p>
          <a:p>
            <a:pPr eaLnBrk="1" hangingPunct="1">
              <a:defRPr/>
            </a:pPr>
            <a:endParaRPr lang="en-US" altLang="en-US" sz="2800" dirty="0" smtClean="0">
              <a:solidFill>
                <a:schemeClr val="folHlink"/>
              </a:solidFill>
              <a:latin typeface="Arial" pitchFamily="34" charset="0"/>
              <a:cs typeface="+mn-cs"/>
            </a:endParaRPr>
          </a:p>
          <a:p>
            <a:pPr eaLnBrk="1" hangingPunct="1">
              <a:defRPr/>
            </a:pPr>
            <a:r>
              <a:rPr lang="en-US" altLang="en-US" sz="2800" b="1" dirty="0" smtClean="0">
                <a:solidFill>
                  <a:schemeClr val="folHlink"/>
                </a:solidFill>
                <a:latin typeface="Arial" pitchFamily="34" charset="0"/>
                <a:cs typeface="+mn-cs"/>
              </a:rPr>
              <a:t>Winner:  </a:t>
            </a:r>
            <a:r>
              <a:rPr lang="en-US" altLang="en-US" sz="2800" dirty="0" smtClean="0">
                <a:solidFill>
                  <a:schemeClr val="folHlink"/>
                </a:solidFill>
                <a:latin typeface="Arial" pitchFamily="34" charset="0"/>
                <a:cs typeface="+mn-cs"/>
              </a:rPr>
              <a:t>Country with Most Number of Beans Left</a:t>
            </a:r>
          </a:p>
        </p:txBody>
      </p:sp>
      <p:sp>
        <p:nvSpPr>
          <p:cNvPr id="43011" name="Text Box 3"/>
          <p:cNvSpPr txBox="1">
            <a:spLocks noChangeArrowheads="1"/>
          </p:cNvSpPr>
          <p:nvPr/>
        </p:nvSpPr>
        <p:spPr bwMode="auto">
          <a:xfrm>
            <a:off x="533400" y="699418"/>
            <a:ext cx="8077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26" tIns="45713" rIns="91426" bIns="45713">
            <a:spAutoFit/>
          </a:bodyPr>
          <a:lstStyle>
            <a:lvl1pPr marL="457200" indent="-457200">
              <a:defRPr sz="2400">
                <a:solidFill>
                  <a:schemeClr val="tx1"/>
                </a:solidFill>
                <a:latin typeface="Arial" charset="0"/>
                <a:ea typeface="ＭＳ Ｐゴシック" charset="0"/>
                <a:cs typeface="ＭＳ Ｐゴシック" charset="0"/>
              </a:defRPr>
            </a:lvl1pPr>
            <a:lvl2pPr marL="914400" indent="-457200">
              <a:defRPr sz="2400">
                <a:solidFill>
                  <a:schemeClr val="tx1"/>
                </a:solidFill>
                <a:latin typeface="Arial" charset="0"/>
                <a:ea typeface="ＭＳ Ｐゴシック" charset="0"/>
              </a:defRPr>
            </a:lvl2pPr>
            <a:lvl3pPr marL="1371600" indent="-457200">
              <a:defRPr sz="2400">
                <a:solidFill>
                  <a:schemeClr val="tx1"/>
                </a:solidFill>
                <a:latin typeface="Arial" charset="0"/>
                <a:ea typeface="ＭＳ Ｐゴシック" charset="0"/>
              </a:defRPr>
            </a:lvl3pPr>
            <a:lvl4pPr marL="1828800" indent="-457200">
              <a:defRPr sz="2400">
                <a:solidFill>
                  <a:schemeClr val="tx1"/>
                </a:solidFill>
                <a:latin typeface="Arial" charset="0"/>
                <a:ea typeface="ＭＳ Ｐゴシック" charset="0"/>
              </a:defRPr>
            </a:lvl4pPr>
            <a:lvl5pPr marL="2286000" indent="-457200">
              <a:defRPr sz="2400">
                <a:solidFill>
                  <a:schemeClr val="tx1"/>
                </a:solidFill>
                <a:latin typeface="Arial" charset="0"/>
                <a:ea typeface="ＭＳ Ｐゴシック" charset="0"/>
              </a:defRPr>
            </a:lvl5pPr>
            <a:lvl6pPr marL="2743200" indent="-457200" eaLnBrk="0" fontAlgn="base" hangingPunct="0">
              <a:spcBef>
                <a:spcPct val="0"/>
              </a:spcBef>
              <a:spcAft>
                <a:spcPct val="0"/>
              </a:spcAft>
              <a:defRPr sz="2400">
                <a:solidFill>
                  <a:schemeClr val="tx1"/>
                </a:solidFill>
                <a:latin typeface="Arial" charset="0"/>
                <a:ea typeface="ＭＳ Ｐゴシック" charset="0"/>
              </a:defRPr>
            </a:lvl6pPr>
            <a:lvl7pPr marL="3200400" indent="-457200" eaLnBrk="0" fontAlgn="base" hangingPunct="0">
              <a:spcBef>
                <a:spcPct val="0"/>
              </a:spcBef>
              <a:spcAft>
                <a:spcPct val="0"/>
              </a:spcAft>
              <a:defRPr sz="2400">
                <a:solidFill>
                  <a:schemeClr val="tx1"/>
                </a:solidFill>
                <a:latin typeface="Arial" charset="0"/>
                <a:ea typeface="ＭＳ Ｐゴシック" charset="0"/>
              </a:defRPr>
            </a:lvl7pPr>
            <a:lvl8pPr marL="3657600" indent="-457200" eaLnBrk="0" fontAlgn="base" hangingPunct="0">
              <a:spcBef>
                <a:spcPct val="0"/>
              </a:spcBef>
              <a:spcAft>
                <a:spcPct val="0"/>
              </a:spcAft>
              <a:defRPr sz="2400">
                <a:solidFill>
                  <a:schemeClr val="tx1"/>
                </a:solidFill>
                <a:latin typeface="Arial" charset="0"/>
                <a:ea typeface="ＭＳ Ｐゴシック" charset="0"/>
              </a:defRPr>
            </a:lvl8pPr>
            <a:lvl9pPr marL="4114800" indent="-4572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a:spcBef>
                <a:spcPts val="0"/>
              </a:spcBef>
              <a:spcAft>
                <a:spcPts val="0"/>
              </a:spcAft>
              <a:defRPr/>
            </a:pPr>
            <a:r>
              <a:rPr lang="en-US" sz="3600" b="1" dirty="0">
                <a:solidFill>
                  <a:schemeClr val="folHlink"/>
                </a:solidFill>
              </a:rPr>
              <a:t>WINNERS</a:t>
            </a:r>
            <a:r>
              <a:rPr lang="en-US" sz="3600" b="1" dirty="0"/>
              <a:t>   </a:t>
            </a:r>
            <a:r>
              <a:rPr lang="en-US" sz="3600" b="1" dirty="0">
                <a:solidFill>
                  <a:schemeClr val="bg1">
                    <a:lumMod val="50000"/>
                  </a:schemeClr>
                </a:solidFill>
              </a:rPr>
              <a:t>&amp;</a:t>
            </a:r>
            <a:r>
              <a:rPr lang="en-US" sz="3600" b="1" dirty="0"/>
              <a:t>   </a:t>
            </a:r>
            <a:r>
              <a:rPr lang="en-US" sz="3600" b="1" dirty="0">
                <a:solidFill>
                  <a:srgbClr val="BC0204"/>
                </a:solidFill>
              </a:rPr>
              <a:t>LOSERS</a:t>
            </a:r>
            <a:endParaRPr lang="en-US" sz="1600" dirty="0"/>
          </a:p>
        </p:txBody>
      </p:sp>
    </p:spTree>
    <p:extLst>
      <p:ext uri="{BB962C8B-B14F-4D97-AF65-F5344CB8AC3E}">
        <p14:creationId xmlns:p14="http://schemas.microsoft.com/office/powerpoint/2010/main" val="311345792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0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4"/>
          <p:cNvSpPr txBox="1">
            <a:spLocks noChangeArrowheads="1"/>
          </p:cNvSpPr>
          <p:nvPr/>
        </p:nvSpPr>
        <p:spPr bwMode="auto">
          <a:xfrm>
            <a:off x="381000" y="185738"/>
            <a:ext cx="8915400"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a:lnSpc>
                <a:spcPct val="90000"/>
              </a:lnSpc>
            </a:pPr>
            <a:r>
              <a:rPr lang="en-US" b="1">
                <a:solidFill>
                  <a:srgbClr val="BC0204"/>
                </a:solidFill>
                <a:latin typeface="Helvetica" charset="0"/>
              </a:rPr>
              <a:t>Local Climate in Regional Context</a:t>
            </a:r>
          </a:p>
        </p:txBody>
      </p:sp>
      <p:grpSp>
        <p:nvGrpSpPr>
          <p:cNvPr id="8241" name="Group 49"/>
          <p:cNvGrpSpPr>
            <a:grpSpLocks/>
          </p:cNvGrpSpPr>
          <p:nvPr/>
        </p:nvGrpSpPr>
        <p:grpSpPr bwMode="auto">
          <a:xfrm>
            <a:off x="719138" y="939800"/>
            <a:ext cx="8077200" cy="5113338"/>
            <a:chOff x="528" y="591"/>
            <a:chExt cx="5088" cy="3221"/>
          </a:xfrm>
        </p:grpSpPr>
        <p:pic>
          <p:nvPicPr>
            <p:cNvPr id="6156" name="Picture 50" descr="dice_craps_probability_chart"/>
            <p:cNvPicPr>
              <a:picLocks noChangeAspect="1" noChangeArrowheads="1"/>
            </p:cNvPicPr>
            <p:nvPr/>
          </p:nvPicPr>
          <p:blipFill>
            <a:blip r:embed="rId3">
              <a:extLst>
                <a:ext uri="{28A0092B-C50C-407E-A947-70E740481C1C}">
                  <a14:useLocalDpi xmlns:a14="http://schemas.microsoft.com/office/drawing/2010/main" val="0"/>
                </a:ext>
              </a:extLst>
            </a:blip>
            <a:srcRect l="13705" t="14400" r="12791" b="2400"/>
            <a:stretch>
              <a:fillRect/>
            </a:stretch>
          </p:blipFill>
          <p:spPr bwMode="auto">
            <a:xfrm rot="-5400000">
              <a:off x="1663" y="-544"/>
              <a:ext cx="2817" cy="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52" descr="crop2-game"/>
            <p:cNvPicPr>
              <a:picLocks noChangeAspect="1" noChangeArrowheads="1"/>
            </p:cNvPicPr>
            <p:nvPr/>
          </p:nvPicPr>
          <p:blipFill>
            <a:blip r:embed="rId4">
              <a:alphaModFix amt="60000"/>
              <a:extLst>
                <a:ext uri="{28A0092B-C50C-407E-A947-70E740481C1C}">
                  <a14:useLocalDpi xmlns:a14="http://schemas.microsoft.com/office/drawing/2010/main" val="0"/>
                </a:ext>
              </a:extLst>
            </a:blip>
            <a:srcRect/>
            <a:stretch>
              <a:fillRect/>
            </a:stretch>
          </p:blipFill>
          <p:spPr bwMode="auto">
            <a:xfrm>
              <a:off x="2522" y="3414"/>
              <a:ext cx="323" cy="395"/>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45" name="Rectangle 53"/>
            <p:cNvSpPr>
              <a:spLocks noChangeArrowheads="1"/>
            </p:cNvSpPr>
            <p:nvPr/>
          </p:nvSpPr>
          <p:spPr bwMode="auto">
            <a:xfrm>
              <a:off x="2658" y="3399"/>
              <a:ext cx="11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91190" tIns="45593" rIns="91190" bIns="45593">
              <a:spAutoFit/>
            </a:bodyPr>
            <a:lstStyle/>
            <a:p>
              <a:pPr fontAlgn="auto">
                <a:spcBef>
                  <a:spcPts val="0"/>
                </a:spcBef>
                <a:spcAft>
                  <a:spcPts val="0"/>
                </a:spcAft>
                <a:defRPr/>
              </a:pPr>
              <a:endParaRPr lang="en-US" sz="1600">
                <a:latin typeface="+mn-lt"/>
                <a:ea typeface="+mn-ea"/>
                <a:cs typeface="+mn-cs"/>
              </a:endParaRPr>
            </a:p>
          </p:txBody>
        </p:sp>
        <p:pic>
          <p:nvPicPr>
            <p:cNvPr id="6159" name="Picture 54" descr="crop2-game"/>
            <p:cNvPicPr>
              <a:picLocks noChangeAspect="1" noChangeArrowheads="1"/>
            </p:cNvPicPr>
            <p:nvPr/>
          </p:nvPicPr>
          <p:blipFill>
            <a:blip r:embed="rId4">
              <a:alphaModFix amt="60000"/>
              <a:extLst>
                <a:ext uri="{28A0092B-C50C-407E-A947-70E740481C1C}">
                  <a14:useLocalDpi xmlns:a14="http://schemas.microsoft.com/office/drawing/2010/main" val="0"/>
                </a:ext>
              </a:extLst>
            </a:blip>
            <a:srcRect/>
            <a:stretch>
              <a:fillRect/>
            </a:stretch>
          </p:blipFill>
          <p:spPr bwMode="auto">
            <a:xfrm>
              <a:off x="2956" y="3402"/>
              <a:ext cx="323" cy="395"/>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47" name="Rectangle 55"/>
            <p:cNvSpPr>
              <a:spLocks noChangeArrowheads="1"/>
            </p:cNvSpPr>
            <p:nvPr/>
          </p:nvSpPr>
          <p:spPr bwMode="auto">
            <a:xfrm>
              <a:off x="3092" y="3387"/>
              <a:ext cx="11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91190" tIns="45593" rIns="91190" bIns="45593">
              <a:spAutoFit/>
            </a:bodyPr>
            <a:lstStyle/>
            <a:p>
              <a:pPr fontAlgn="auto">
                <a:spcBef>
                  <a:spcPts val="0"/>
                </a:spcBef>
                <a:spcAft>
                  <a:spcPts val="0"/>
                </a:spcAft>
                <a:defRPr/>
              </a:pPr>
              <a:endParaRPr lang="en-US" sz="1600">
                <a:latin typeface="+mn-lt"/>
                <a:ea typeface="+mn-ea"/>
                <a:cs typeface="+mn-cs"/>
              </a:endParaRPr>
            </a:p>
          </p:txBody>
        </p:sp>
        <p:pic>
          <p:nvPicPr>
            <p:cNvPr id="6161" name="Picture 56" descr="crop2-game"/>
            <p:cNvPicPr>
              <a:picLocks noChangeAspect="1" noChangeArrowheads="1"/>
            </p:cNvPicPr>
            <p:nvPr/>
          </p:nvPicPr>
          <p:blipFill>
            <a:blip r:embed="rId4">
              <a:alphaModFix amt="60000"/>
              <a:extLst>
                <a:ext uri="{28A0092B-C50C-407E-A947-70E740481C1C}">
                  <a14:useLocalDpi xmlns:a14="http://schemas.microsoft.com/office/drawing/2010/main" val="0"/>
                </a:ext>
              </a:extLst>
            </a:blip>
            <a:srcRect/>
            <a:stretch>
              <a:fillRect/>
            </a:stretch>
          </p:blipFill>
          <p:spPr bwMode="auto">
            <a:xfrm>
              <a:off x="2090" y="3417"/>
              <a:ext cx="323" cy="395"/>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49" name="Rectangle 57"/>
            <p:cNvSpPr>
              <a:spLocks noChangeArrowheads="1"/>
            </p:cNvSpPr>
            <p:nvPr/>
          </p:nvSpPr>
          <p:spPr bwMode="auto">
            <a:xfrm>
              <a:off x="2226" y="3402"/>
              <a:ext cx="11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91190" tIns="45593" rIns="91190" bIns="45593">
              <a:spAutoFit/>
            </a:bodyPr>
            <a:lstStyle/>
            <a:p>
              <a:pPr fontAlgn="auto">
                <a:spcBef>
                  <a:spcPts val="0"/>
                </a:spcBef>
                <a:spcAft>
                  <a:spcPts val="0"/>
                </a:spcAft>
                <a:defRPr/>
              </a:pPr>
              <a:endParaRPr lang="en-US" sz="1600">
                <a:latin typeface="+mn-lt"/>
                <a:ea typeface="+mn-ea"/>
                <a:cs typeface="+mn-cs"/>
              </a:endParaRPr>
            </a:p>
          </p:txBody>
        </p:sp>
        <p:pic>
          <p:nvPicPr>
            <p:cNvPr id="6163" name="Picture 58" descr="lightblue"/>
            <p:cNvPicPr>
              <a:picLocks noChangeAspect="1" noChangeArrowheads="1"/>
            </p:cNvPicPr>
            <p:nvPr/>
          </p:nvPicPr>
          <p:blipFill>
            <a:blip r:embed="rId5">
              <a:alphaModFix amt="60000"/>
              <a:extLst>
                <a:ext uri="{28A0092B-C50C-407E-A947-70E740481C1C}">
                  <a14:useLocalDpi xmlns:a14="http://schemas.microsoft.com/office/drawing/2010/main" val="0"/>
                </a:ext>
              </a:extLst>
            </a:blip>
            <a:srcRect b="32147"/>
            <a:stretch>
              <a:fillRect/>
            </a:stretch>
          </p:blipFill>
          <p:spPr bwMode="auto">
            <a:xfrm>
              <a:off x="3090" y="3458"/>
              <a:ext cx="76" cy="112"/>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51" name="Rectangle 59"/>
            <p:cNvSpPr>
              <a:spLocks noChangeArrowheads="1"/>
            </p:cNvSpPr>
            <p:nvPr/>
          </p:nvSpPr>
          <p:spPr bwMode="auto">
            <a:xfrm>
              <a:off x="3047" y="3360"/>
              <a:ext cx="17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91190" tIns="45593" rIns="91190" bIns="45593">
              <a:spAutoFit/>
            </a:bodyPr>
            <a:lstStyle/>
            <a:p>
              <a:pPr fontAlgn="auto">
                <a:spcBef>
                  <a:spcPts val="0"/>
                </a:spcBef>
                <a:spcAft>
                  <a:spcPts val="0"/>
                </a:spcAft>
                <a:defRPr/>
              </a:pPr>
              <a:r>
                <a:rPr lang="en-US" sz="1600" b="1">
                  <a:latin typeface="+mn-lt"/>
                  <a:ea typeface="+mn-ea"/>
                  <a:cs typeface="+mn-cs"/>
                </a:rPr>
                <a:t>7</a:t>
              </a:r>
              <a:endParaRPr lang="en-US" sz="1600">
                <a:latin typeface="+mn-lt"/>
                <a:ea typeface="+mn-ea"/>
                <a:cs typeface="+mn-cs"/>
              </a:endParaRPr>
            </a:p>
          </p:txBody>
        </p:sp>
        <p:pic>
          <p:nvPicPr>
            <p:cNvPr id="6165" name="Picture 60" descr="lightblue"/>
            <p:cNvPicPr>
              <a:picLocks noChangeAspect="1" noChangeArrowheads="1"/>
            </p:cNvPicPr>
            <p:nvPr/>
          </p:nvPicPr>
          <p:blipFill>
            <a:blip r:embed="rId5">
              <a:alphaModFix amt="60000"/>
              <a:extLst>
                <a:ext uri="{28A0092B-C50C-407E-A947-70E740481C1C}">
                  <a14:useLocalDpi xmlns:a14="http://schemas.microsoft.com/office/drawing/2010/main" val="0"/>
                </a:ext>
              </a:extLst>
            </a:blip>
            <a:srcRect b="32147"/>
            <a:stretch>
              <a:fillRect/>
            </a:stretch>
          </p:blipFill>
          <p:spPr bwMode="auto">
            <a:xfrm>
              <a:off x="2654" y="3470"/>
              <a:ext cx="76" cy="112"/>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53" name="Rectangle 61"/>
            <p:cNvSpPr>
              <a:spLocks noChangeArrowheads="1"/>
            </p:cNvSpPr>
            <p:nvPr/>
          </p:nvSpPr>
          <p:spPr bwMode="auto">
            <a:xfrm>
              <a:off x="2613" y="3378"/>
              <a:ext cx="17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91190" tIns="45593" rIns="91190" bIns="45593">
              <a:spAutoFit/>
            </a:bodyPr>
            <a:lstStyle/>
            <a:p>
              <a:pPr fontAlgn="auto">
                <a:spcBef>
                  <a:spcPts val="0"/>
                </a:spcBef>
                <a:spcAft>
                  <a:spcPts val="0"/>
                </a:spcAft>
                <a:defRPr/>
              </a:pPr>
              <a:r>
                <a:rPr lang="en-US" sz="1600" b="1">
                  <a:latin typeface="+mn-lt"/>
                  <a:ea typeface="+mn-ea"/>
                  <a:cs typeface="+mn-cs"/>
                </a:rPr>
                <a:t>6</a:t>
              </a:r>
              <a:endParaRPr lang="en-US" sz="1600">
                <a:latin typeface="+mn-lt"/>
                <a:ea typeface="+mn-ea"/>
                <a:cs typeface="+mn-cs"/>
              </a:endParaRPr>
            </a:p>
          </p:txBody>
        </p:sp>
        <p:pic>
          <p:nvPicPr>
            <p:cNvPr id="6167" name="Picture 62" descr="lightblue"/>
            <p:cNvPicPr>
              <a:picLocks noChangeAspect="1" noChangeArrowheads="1"/>
            </p:cNvPicPr>
            <p:nvPr/>
          </p:nvPicPr>
          <p:blipFill>
            <a:blip r:embed="rId5">
              <a:alphaModFix amt="60000"/>
              <a:extLst>
                <a:ext uri="{28A0092B-C50C-407E-A947-70E740481C1C}">
                  <a14:useLocalDpi xmlns:a14="http://schemas.microsoft.com/office/drawing/2010/main" val="0"/>
                </a:ext>
              </a:extLst>
            </a:blip>
            <a:srcRect b="32147"/>
            <a:stretch>
              <a:fillRect/>
            </a:stretch>
          </p:blipFill>
          <p:spPr bwMode="auto">
            <a:xfrm>
              <a:off x="2224" y="3472"/>
              <a:ext cx="76" cy="112"/>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55" name="Rectangle 63"/>
            <p:cNvSpPr>
              <a:spLocks noChangeArrowheads="1"/>
            </p:cNvSpPr>
            <p:nvPr/>
          </p:nvSpPr>
          <p:spPr bwMode="auto">
            <a:xfrm>
              <a:off x="2189" y="3380"/>
              <a:ext cx="17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91190" tIns="45593" rIns="91190" bIns="45593">
              <a:spAutoFit/>
            </a:bodyPr>
            <a:lstStyle/>
            <a:p>
              <a:pPr fontAlgn="auto">
                <a:spcBef>
                  <a:spcPts val="0"/>
                </a:spcBef>
                <a:spcAft>
                  <a:spcPts val="0"/>
                </a:spcAft>
                <a:defRPr/>
              </a:pPr>
              <a:r>
                <a:rPr lang="en-US" sz="1600" b="1">
                  <a:latin typeface="+mn-lt"/>
                  <a:ea typeface="+mn-ea"/>
                  <a:cs typeface="+mn-cs"/>
                </a:rPr>
                <a:t>5</a:t>
              </a:r>
              <a:endParaRPr lang="en-US" sz="1600">
                <a:latin typeface="+mn-lt"/>
                <a:ea typeface="+mn-ea"/>
                <a:cs typeface="+mn-cs"/>
              </a:endParaRPr>
            </a:p>
          </p:txBody>
        </p:sp>
        <p:pic>
          <p:nvPicPr>
            <p:cNvPr id="6169" name="Picture 64" descr="crop2-game"/>
            <p:cNvPicPr>
              <a:picLocks noChangeAspect="1" noChangeArrowheads="1"/>
            </p:cNvPicPr>
            <p:nvPr/>
          </p:nvPicPr>
          <p:blipFill>
            <a:blip r:embed="rId4">
              <a:alphaModFix amt="60000"/>
              <a:extLst>
                <a:ext uri="{28A0092B-C50C-407E-A947-70E740481C1C}">
                  <a14:useLocalDpi xmlns:a14="http://schemas.microsoft.com/office/drawing/2010/main" val="0"/>
                </a:ext>
              </a:extLst>
            </a:blip>
            <a:srcRect/>
            <a:stretch>
              <a:fillRect/>
            </a:stretch>
          </p:blipFill>
          <p:spPr bwMode="auto">
            <a:xfrm>
              <a:off x="4265" y="3409"/>
              <a:ext cx="323" cy="395"/>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0" name="Picture 65" descr="crop2-game"/>
            <p:cNvPicPr>
              <a:picLocks noChangeAspect="1" noChangeArrowheads="1"/>
            </p:cNvPicPr>
            <p:nvPr/>
          </p:nvPicPr>
          <p:blipFill>
            <a:blip r:embed="rId4">
              <a:alphaModFix amt="60000"/>
              <a:extLst>
                <a:ext uri="{28A0092B-C50C-407E-A947-70E740481C1C}">
                  <a14:useLocalDpi xmlns:a14="http://schemas.microsoft.com/office/drawing/2010/main" val="0"/>
                </a:ext>
              </a:extLst>
            </a:blip>
            <a:srcRect/>
            <a:stretch>
              <a:fillRect/>
            </a:stretch>
          </p:blipFill>
          <p:spPr bwMode="auto">
            <a:xfrm>
              <a:off x="4720" y="3409"/>
              <a:ext cx="323" cy="395"/>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1" name="Picture 66" descr="crop2-game"/>
            <p:cNvPicPr>
              <a:picLocks noChangeAspect="1" noChangeArrowheads="1"/>
            </p:cNvPicPr>
            <p:nvPr/>
          </p:nvPicPr>
          <p:blipFill>
            <a:blip r:embed="rId4">
              <a:alphaModFix amt="60000"/>
              <a:extLst>
                <a:ext uri="{28A0092B-C50C-407E-A947-70E740481C1C}">
                  <a14:useLocalDpi xmlns:a14="http://schemas.microsoft.com/office/drawing/2010/main" val="0"/>
                </a:ext>
              </a:extLst>
            </a:blip>
            <a:srcRect/>
            <a:stretch>
              <a:fillRect/>
            </a:stretch>
          </p:blipFill>
          <p:spPr bwMode="auto">
            <a:xfrm>
              <a:off x="5149" y="3409"/>
              <a:ext cx="323" cy="395"/>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Picture 67" descr="lightblue"/>
            <p:cNvPicPr>
              <a:picLocks noChangeAspect="1" noChangeArrowheads="1"/>
            </p:cNvPicPr>
            <p:nvPr/>
          </p:nvPicPr>
          <p:blipFill>
            <a:blip r:embed="rId5">
              <a:alphaModFix amt="60000"/>
              <a:extLst>
                <a:ext uri="{28A0092B-C50C-407E-A947-70E740481C1C}">
                  <a14:useLocalDpi xmlns:a14="http://schemas.microsoft.com/office/drawing/2010/main" val="0"/>
                </a:ext>
              </a:extLst>
            </a:blip>
            <a:srcRect b="32147"/>
            <a:stretch>
              <a:fillRect/>
            </a:stretch>
          </p:blipFill>
          <p:spPr bwMode="auto">
            <a:xfrm>
              <a:off x="4401" y="3466"/>
              <a:ext cx="76" cy="112"/>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60" name="Rectangle 68"/>
            <p:cNvSpPr>
              <a:spLocks noChangeArrowheads="1"/>
            </p:cNvSpPr>
            <p:nvPr/>
          </p:nvSpPr>
          <p:spPr bwMode="auto">
            <a:xfrm>
              <a:off x="4329" y="3376"/>
              <a:ext cx="24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91190" tIns="45593" rIns="91190" bIns="45593">
              <a:spAutoFit/>
            </a:bodyPr>
            <a:lstStyle/>
            <a:p>
              <a:pPr fontAlgn="auto">
                <a:spcBef>
                  <a:spcPts val="0"/>
                </a:spcBef>
                <a:spcAft>
                  <a:spcPts val="0"/>
                </a:spcAft>
                <a:defRPr/>
              </a:pPr>
              <a:r>
                <a:rPr lang="en-US" sz="1600" b="1">
                  <a:latin typeface="+mn-lt"/>
                  <a:ea typeface="+mn-ea"/>
                  <a:cs typeface="+mn-cs"/>
                </a:rPr>
                <a:t>10</a:t>
              </a:r>
              <a:endParaRPr lang="en-US" sz="1600">
                <a:latin typeface="+mn-lt"/>
                <a:ea typeface="+mn-ea"/>
                <a:cs typeface="+mn-cs"/>
              </a:endParaRPr>
            </a:p>
          </p:txBody>
        </p:sp>
        <p:pic>
          <p:nvPicPr>
            <p:cNvPr id="6174" name="Picture 69" descr="lightblue"/>
            <p:cNvPicPr>
              <a:picLocks noChangeAspect="1" noChangeArrowheads="1"/>
            </p:cNvPicPr>
            <p:nvPr/>
          </p:nvPicPr>
          <p:blipFill>
            <a:blip r:embed="rId5">
              <a:alphaModFix amt="60000"/>
              <a:extLst>
                <a:ext uri="{28A0092B-C50C-407E-A947-70E740481C1C}">
                  <a14:useLocalDpi xmlns:a14="http://schemas.microsoft.com/office/drawing/2010/main" val="0"/>
                </a:ext>
              </a:extLst>
            </a:blip>
            <a:srcRect b="32147"/>
            <a:stretch>
              <a:fillRect/>
            </a:stretch>
          </p:blipFill>
          <p:spPr bwMode="auto">
            <a:xfrm>
              <a:off x="4855" y="3468"/>
              <a:ext cx="76" cy="112"/>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62" name="Rectangle 70"/>
            <p:cNvSpPr>
              <a:spLocks noChangeArrowheads="1"/>
            </p:cNvSpPr>
            <p:nvPr/>
          </p:nvSpPr>
          <p:spPr bwMode="auto">
            <a:xfrm>
              <a:off x="4775" y="3376"/>
              <a:ext cx="24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91190" tIns="45593" rIns="91190" bIns="45593">
              <a:spAutoFit/>
            </a:bodyPr>
            <a:lstStyle/>
            <a:p>
              <a:pPr fontAlgn="auto">
                <a:spcBef>
                  <a:spcPts val="0"/>
                </a:spcBef>
                <a:spcAft>
                  <a:spcPts val="0"/>
                </a:spcAft>
                <a:defRPr/>
              </a:pPr>
              <a:r>
                <a:rPr lang="en-US" sz="1600" b="1">
                  <a:latin typeface="+mn-lt"/>
                  <a:ea typeface="+mn-ea"/>
                  <a:cs typeface="+mn-cs"/>
                </a:rPr>
                <a:t>11</a:t>
              </a:r>
              <a:endParaRPr lang="en-US" sz="1600">
                <a:latin typeface="+mn-lt"/>
                <a:ea typeface="+mn-ea"/>
                <a:cs typeface="+mn-cs"/>
              </a:endParaRPr>
            </a:p>
          </p:txBody>
        </p:sp>
        <p:pic>
          <p:nvPicPr>
            <p:cNvPr id="6176" name="Picture 71" descr="lightblue"/>
            <p:cNvPicPr>
              <a:picLocks noChangeAspect="1" noChangeArrowheads="1"/>
            </p:cNvPicPr>
            <p:nvPr/>
          </p:nvPicPr>
          <p:blipFill>
            <a:blip r:embed="rId5">
              <a:alphaModFix amt="60000"/>
              <a:extLst>
                <a:ext uri="{28A0092B-C50C-407E-A947-70E740481C1C}">
                  <a14:useLocalDpi xmlns:a14="http://schemas.microsoft.com/office/drawing/2010/main" val="0"/>
                </a:ext>
              </a:extLst>
            </a:blip>
            <a:srcRect b="32147"/>
            <a:stretch>
              <a:fillRect/>
            </a:stretch>
          </p:blipFill>
          <p:spPr bwMode="auto">
            <a:xfrm>
              <a:off x="5283" y="3464"/>
              <a:ext cx="76" cy="112"/>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64" name="Rectangle 72"/>
            <p:cNvSpPr>
              <a:spLocks noChangeArrowheads="1"/>
            </p:cNvSpPr>
            <p:nvPr/>
          </p:nvSpPr>
          <p:spPr bwMode="auto">
            <a:xfrm>
              <a:off x="5203" y="3372"/>
              <a:ext cx="24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91190" tIns="45593" rIns="91190" bIns="45593">
              <a:spAutoFit/>
            </a:bodyPr>
            <a:lstStyle/>
            <a:p>
              <a:pPr fontAlgn="auto">
                <a:spcBef>
                  <a:spcPts val="0"/>
                </a:spcBef>
                <a:spcAft>
                  <a:spcPts val="0"/>
                </a:spcAft>
                <a:defRPr/>
              </a:pPr>
              <a:r>
                <a:rPr lang="en-US" sz="1600" b="1">
                  <a:latin typeface="+mn-lt"/>
                  <a:ea typeface="+mn-ea"/>
                  <a:cs typeface="+mn-cs"/>
                </a:rPr>
                <a:t>12</a:t>
              </a:r>
              <a:endParaRPr lang="en-US" sz="1600">
                <a:latin typeface="+mn-lt"/>
                <a:ea typeface="+mn-ea"/>
                <a:cs typeface="+mn-cs"/>
              </a:endParaRPr>
            </a:p>
          </p:txBody>
        </p:sp>
        <p:pic>
          <p:nvPicPr>
            <p:cNvPr id="6178" name="Picture 73" descr="crop2-game"/>
            <p:cNvPicPr>
              <a:picLocks noChangeAspect="1" noChangeArrowheads="1"/>
            </p:cNvPicPr>
            <p:nvPr/>
          </p:nvPicPr>
          <p:blipFill>
            <a:blip r:embed="rId4">
              <a:alphaModFix amt="60000"/>
              <a:extLst>
                <a:ext uri="{28A0092B-C50C-407E-A947-70E740481C1C}">
                  <a14:useLocalDpi xmlns:a14="http://schemas.microsoft.com/office/drawing/2010/main" val="0"/>
                </a:ext>
              </a:extLst>
            </a:blip>
            <a:srcRect/>
            <a:stretch>
              <a:fillRect/>
            </a:stretch>
          </p:blipFill>
          <p:spPr bwMode="auto">
            <a:xfrm>
              <a:off x="3401" y="3409"/>
              <a:ext cx="323" cy="395"/>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9" name="Picture 74" descr="crop2-game"/>
            <p:cNvPicPr>
              <a:picLocks noChangeAspect="1" noChangeArrowheads="1"/>
            </p:cNvPicPr>
            <p:nvPr/>
          </p:nvPicPr>
          <p:blipFill>
            <a:blip r:embed="rId4">
              <a:alphaModFix amt="60000"/>
              <a:extLst>
                <a:ext uri="{28A0092B-C50C-407E-A947-70E740481C1C}">
                  <a14:useLocalDpi xmlns:a14="http://schemas.microsoft.com/office/drawing/2010/main" val="0"/>
                </a:ext>
              </a:extLst>
            </a:blip>
            <a:srcRect/>
            <a:stretch>
              <a:fillRect/>
            </a:stretch>
          </p:blipFill>
          <p:spPr bwMode="auto">
            <a:xfrm>
              <a:off x="3833" y="3407"/>
              <a:ext cx="323" cy="395"/>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0" name="Picture 75" descr="lightblue"/>
            <p:cNvPicPr>
              <a:picLocks noChangeAspect="1" noChangeArrowheads="1"/>
            </p:cNvPicPr>
            <p:nvPr/>
          </p:nvPicPr>
          <p:blipFill>
            <a:blip r:embed="rId5">
              <a:alphaModFix amt="60000"/>
              <a:extLst>
                <a:ext uri="{28A0092B-C50C-407E-A947-70E740481C1C}">
                  <a14:useLocalDpi xmlns:a14="http://schemas.microsoft.com/office/drawing/2010/main" val="0"/>
                </a:ext>
              </a:extLst>
            </a:blip>
            <a:srcRect b="32147"/>
            <a:stretch>
              <a:fillRect/>
            </a:stretch>
          </p:blipFill>
          <p:spPr bwMode="auto">
            <a:xfrm>
              <a:off x="3967" y="3464"/>
              <a:ext cx="76" cy="112"/>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68" name="Rectangle 76"/>
            <p:cNvSpPr>
              <a:spLocks noChangeArrowheads="1"/>
            </p:cNvSpPr>
            <p:nvPr/>
          </p:nvSpPr>
          <p:spPr bwMode="auto">
            <a:xfrm>
              <a:off x="3895" y="3376"/>
              <a:ext cx="17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91190" tIns="45593" rIns="91190" bIns="45593">
              <a:spAutoFit/>
            </a:bodyPr>
            <a:lstStyle/>
            <a:p>
              <a:pPr fontAlgn="auto">
                <a:spcBef>
                  <a:spcPts val="0"/>
                </a:spcBef>
                <a:spcAft>
                  <a:spcPts val="0"/>
                </a:spcAft>
                <a:defRPr/>
              </a:pPr>
              <a:r>
                <a:rPr lang="en-US" sz="1600" b="1">
                  <a:latin typeface="+mn-lt"/>
                  <a:ea typeface="+mn-ea"/>
                  <a:cs typeface="+mn-cs"/>
                </a:rPr>
                <a:t>9</a:t>
              </a:r>
              <a:endParaRPr lang="en-US" sz="1600">
                <a:latin typeface="+mn-lt"/>
                <a:ea typeface="+mn-ea"/>
                <a:cs typeface="+mn-cs"/>
              </a:endParaRPr>
            </a:p>
          </p:txBody>
        </p:sp>
        <p:pic>
          <p:nvPicPr>
            <p:cNvPr id="6182" name="Picture 77" descr="lightblue"/>
            <p:cNvPicPr>
              <a:picLocks noChangeAspect="1" noChangeArrowheads="1"/>
            </p:cNvPicPr>
            <p:nvPr/>
          </p:nvPicPr>
          <p:blipFill>
            <a:blip r:embed="rId5">
              <a:alphaModFix amt="60000"/>
              <a:extLst>
                <a:ext uri="{28A0092B-C50C-407E-A947-70E740481C1C}">
                  <a14:useLocalDpi xmlns:a14="http://schemas.microsoft.com/office/drawing/2010/main" val="0"/>
                </a:ext>
              </a:extLst>
            </a:blip>
            <a:srcRect b="32147"/>
            <a:stretch>
              <a:fillRect/>
            </a:stretch>
          </p:blipFill>
          <p:spPr bwMode="auto">
            <a:xfrm>
              <a:off x="3535" y="3466"/>
              <a:ext cx="76" cy="112"/>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70" name="Rectangle 78"/>
            <p:cNvSpPr>
              <a:spLocks noChangeArrowheads="1"/>
            </p:cNvSpPr>
            <p:nvPr/>
          </p:nvSpPr>
          <p:spPr bwMode="auto">
            <a:xfrm>
              <a:off x="3498" y="3366"/>
              <a:ext cx="17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91190" tIns="45593" rIns="91190" bIns="45593">
              <a:spAutoFit/>
            </a:bodyPr>
            <a:lstStyle/>
            <a:p>
              <a:pPr fontAlgn="auto">
                <a:spcBef>
                  <a:spcPts val="0"/>
                </a:spcBef>
                <a:spcAft>
                  <a:spcPts val="0"/>
                </a:spcAft>
                <a:defRPr/>
              </a:pPr>
              <a:r>
                <a:rPr lang="en-US" sz="1600" b="1">
                  <a:latin typeface="+mn-lt"/>
                  <a:ea typeface="+mn-ea"/>
                  <a:cs typeface="+mn-cs"/>
                </a:rPr>
                <a:t>8</a:t>
              </a:r>
              <a:endParaRPr lang="en-US" sz="1600">
                <a:latin typeface="+mn-lt"/>
                <a:ea typeface="+mn-ea"/>
                <a:cs typeface="+mn-cs"/>
              </a:endParaRPr>
            </a:p>
          </p:txBody>
        </p:sp>
        <p:pic>
          <p:nvPicPr>
            <p:cNvPr id="6184" name="Picture 79" descr="crop2-game"/>
            <p:cNvPicPr>
              <a:picLocks noChangeAspect="1" noChangeArrowheads="1"/>
            </p:cNvPicPr>
            <p:nvPr/>
          </p:nvPicPr>
          <p:blipFill>
            <a:blip r:embed="rId4">
              <a:alphaModFix amt="60000"/>
              <a:extLst>
                <a:ext uri="{28A0092B-C50C-407E-A947-70E740481C1C}">
                  <a14:useLocalDpi xmlns:a14="http://schemas.microsoft.com/office/drawing/2010/main" val="0"/>
                </a:ext>
              </a:extLst>
            </a:blip>
            <a:srcRect/>
            <a:stretch>
              <a:fillRect/>
            </a:stretch>
          </p:blipFill>
          <p:spPr bwMode="auto">
            <a:xfrm>
              <a:off x="1655" y="3409"/>
              <a:ext cx="323" cy="395"/>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72" name="Rectangle 80"/>
            <p:cNvSpPr>
              <a:spLocks noChangeArrowheads="1"/>
            </p:cNvSpPr>
            <p:nvPr/>
          </p:nvSpPr>
          <p:spPr bwMode="auto">
            <a:xfrm>
              <a:off x="1791" y="3394"/>
              <a:ext cx="11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91190" tIns="45593" rIns="91190" bIns="45593">
              <a:spAutoFit/>
            </a:bodyPr>
            <a:lstStyle/>
            <a:p>
              <a:pPr fontAlgn="auto">
                <a:spcBef>
                  <a:spcPts val="0"/>
                </a:spcBef>
                <a:spcAft>
                  <a:spcPts val="0"/>
                </a:spcAft>
                <a:defRPr/>
              </a:pPr>
              <a:endParaRPr lang="en-US" sz="1600">
                <a:latin typeface="+mn-lt"/>
                <a:ea typeface="+mn-ea"/>
                <a:cs typeface="+mn-cs"/>
              </a:endParaRPr>
            </a:p>
          </p:txBody>
        </p:sp>
        <p:pic>
          <p:nvPicPr>
            <p:cNvPr id="6186" name="Picture 81" descr="crop2-game"/>
            <p:cNvPicPr>
              <a:picLocks noChangeAspect="1" noChangeArrowheads="1"/>
            </p:cNvPicPr>
            <p:nvPr/>
          </p:nvPicPr>
          <p:blipFill>
            <a:blip r:embed="rId4">
              <a:alphaModFix amt="60000"/>
              <a:extLst>
                <a:ext uri="{28A0092B-C50C-407E-A947-70E740481C1C}">
                  <a14:useLocalDpi xmlns:a14="http://schemas.microsoft.com/office/drawing/2010/main" val="0"/>
                </a:ext>
              </a:extLst>
            </a:blip>
            <a:srcRect/>
            <a:stretch>
              <a:fillRect/>
            </a:stretch>
          </p:blipFill>
          <p:spPr bwMode="auto">
            <a:xfrm>
              <a:off x="1213" y="3409"/>
              <a:ext cx="323" cy="395"/>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7" name="Picture 82" descr="crop2-game"/>
            <p:cNvPicPr>
              <a:picLocks noChangeAspect="1" noChangeArrowheads="1"/>
            </p:cNvPicPr>
            <p:nvPr/>
          </p:nvPicPr>
          <p:blipFill>
            <a:blip r:embed="rId4">
              <a:alphaModFix amt="60000"/>
              <a:extLst>
                <a:ext uri="{28A0092B-C50C-407E-A947-70E740481C1C}">
                  <a14:useLocalDpi xmlns:a14="http://schemas.microsoft.com/office/drawing/2010/main" val="0"/>
                </a:ext>
              </a:extLst>
            </a:blip>
            <a:srcRect/>
            <a:stretch>
              <a:fillRect/>
            </a:stretch>
          </p:blipFill>
          <p:spPr bwMode="auto">
            <a:xfrm>
              <a:off x="781" y="3409"/>
              <a:ext cx="323" cy="395"/>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75" name="Rectangle 83"/>
            <p:cNvSpPr>
              <a:spLocks noChangeArrowheads="1"/>
            </p:cNvSpPr>
            <p:nvPr/>
          </p:nvSpPr>
          <p:spPr bwMode="auto">
            <a:xfrm>
              <a:off x="1349" y="3394"/>
              <a:ext cx="11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91190" tIns="45593" rIns="91190" bIns="45593">
              <a:spAutoFit/>
            </a:bodyPr>
            <a:lstStyle/>
            <a:p>
              <a:pPr fontAlgn="auto">
                <a:spcBef>
                  <a:spcPts val="0"/>
                </a:spcBef>
                <a:spcAft>
                  <a:spcPts val="0"/>
                </a:spcAft>
                <a:defRPr/>
              </a:pPr>
              <a:endParaRPr lang="en-US" sz="1600">
                <a:latin typeface="+mn-lt"/>
                <a:ea typeface="+mn-ea"/>
                <a:cs typeface="+mn-cs"/>
              </a:endParaRPr>
            </a:p>
          </p:txBody>
        </p:sp>
        <p:pic>
          <p:nvPicPr>
            <p:cNvPr id="6189" name="Picture 84" descr="lightblue"/>
            <p:cNvPicPr>
              <a:picLocks noChangeAspect="1" noChangeArrowheads="1"/>
            </p:cNvPicPr>
            <p:nvPr/>
          </p:nvPicPr>
          <p:blipFill>
            <a:blip r:embed="rId5">
              <a:alphaModFix amt="60000"/>
              <a:extLst>
                <a:ext uri="{28A0092B-C50C-407E-A947-70E740481C1C}">
                  <a14:useLocalDpi xmlns:a14="http://schemas.microsoft.com/office/drawing/2010/main" val="0"/>
                </a:ext>
              </a:extLst>
            </a:blip>
            <a:srcRect b="32147"/>
            <a:stretch>
              <a:fillRect/>
            </a:stretch>
          </p:blipFill>
          <p:spPr bwMode="auto">
            <a:xfrm>
              <a:off x="1789" y="3476"/>
              <a:ext cx="76" cy="112"/>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77" name="Rectangle 85"/>
            <p:cNvSpPr>
              <a:spLocks noChangeArrowheads="1"/>
            </p:cNvSpPr>
            <p:nvPr/>
          </p:nvSpPr>
          <p:spPr bwMode="auto">
            <a:xfrm>
              <a:off x="1747" y="3374"/>
              <a:ext cx="17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91190" tIns="45593" rIns="91190" bIns="45593">
              <a:spAutoFit/>
            </a:bodyPr>
            <a:lstStyle/>
            <a:p>
              <a:pPr fontAlgn="auto">
                <a:spcBef>
                  <a:spcPts val="0"/>
                </a:spcBef>
                <a:spcAft>
                  <a:spcPts val="0"/>
                </a:spcAft>
                <a:defRPr/>
              </a:pPr>
              <a:r>
                <a:rPr lang="en-US" sz="1600" b="1">
                  <a:latin typeface="+mn-lt"/>
                  <a:ea typeface="+mn-ea"/>
                  <a:cs typeface="+mn-cs"/>
                </a:rPr>
                <a:t>4</a:t>
              </a:r>
              <a:endParaRPr lang="en-US" sz="1600">
                <a:latin typeface="+mn-lt"/>
                <a:ea typeface="+mn-ea"/>
                <a:cs typeface="+mn-cs"/>
              </a:endParaRPr>
            </a:p>
          </p:txBody>
        </p:sp>
        <p:pic>
          <p:nvPicPr>
            <p:cNvPr id="6191" name="Picture 86" descr="lightblue"/>
            <p:cNvPicPr>
              <a:picLocks noChangeAspect="1" noChangeArrowheads="1"/>
            </p:cNvPicPr>
            <p:nvPr/>
          </p:nvPicPr>
          <p:blipFill>
            <a:blip r:embed="rId5">
              <a:alphaModFix amt="60000"/>
              <a:extLst>
                <a:ext uri="{28A0092B-C50C-407E-A947-70E740481C1C}">
                  <a14:useLocalDpi xmlns:a14="http://schemas.microsoft.com/office/drawing/2010/main" val="0"/>
                </a:ext>
              </a:extLst>
            </a:blip>
            <a:srcRect b="32147"/>
            <a:stretch>
              <a:fillRect/>
            </a:stretch>
          </p:blipFill>
          <p:spPr bwMode="auto">
            <a:xfrm>
              <a:off x="1349" y="3466"/>
              <a:ext cx="76" cy="112"/>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79" name="Rectangle 87"/>
            <p:cNvSpPr>
              <a:spLocks noChangeArrowheads="1"/>
            </p:cNvSpPr>
            <p:nvPr/>
          </p:nvSpPr>
          <p:spPr bwMode="auto">
            <a:xfrm>
              <a:off x="1307" y="3364"/>
              <a:ext cx="17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91190" tIns="45593" rIns="91190" bIns="45593">
              <a:spAutoFit/>
            </a:bodyPr>
            <a:lstStyle/>
            <a:p>
              <a:pPr fontAlgn="auto">
                <a:spcBef>
                  <a:spcPts val="0"/>
                </a:spcBef>
                <a:spcAft>
                  <a:spcPts val="0"/>
                </a:spcAft>
                <a:defRPr/>
              </a:pPr>
              <a:r>
                <a:rPr lang="en-US" sz="1600" b="1">
                  <a:latin typeface="+mn-lt"/>
                  <a:ea typeface="+mn-ea"/>
                  <a:cs typeface="+mn-cs"/>
                </a:rPr>
                <a:t>3</a:t>
              </a:r>
              <a:endParaRPr lang="en-US" sz="1600">
                <a:latin typeface="+mn-lt"/>
                <a:ea typeface="+mn-ea"/>
                <a:cs typeface="+mn-cs"/>
              </a:endParaRPr>
            </a:p>
          </p:txBody>
        </p:sp>
        <p:sp>
          <p:nvSpPr>
            <p:cNvPr id="8280" name="Rectangle 88"/>
            <p:cNvSpPr>
              <a:spLocks noChangeArrowheads="1"/>
            </p:cNvSpPr>
            <p:nvPr/>
          </p:nvSpPr>
          <p:spPr bwMode="auto">
            <a:xfrm>
              <a:off x="917" y="3394"/>
              <a:ext cx="11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91190" tIns="45593" rIns="91190" bIns="45593">
              <a:spAutoFit/>
            </a:bodyPr>
            <a:lstStyle/>
            <a:p>
              <a:pPr fontAlgn="auto">
                <a:spcBef>
                  <a:spcPts val="0"/>
                </a:spcBef>
                <a:spcAft>
                  <a:spcPts val="0"/>
                </a:spcAft>
                <a:defRPr/>
              </a:pPr>
              <a:endParaRPr lang="en-US" sz="1600">
                <a:latin typeface="+mn-lt"/>
                <a:ea typeface="+mn-ea"/>
                <a:cs typeface="+mn-cs"/>
              </a:endParaRPr>
            </a:p>
          </p:txBody>
        </p:sp>
        <p:pic>
          <p:nvPicPr>
            <p:cNvPr id="6194" name="Picture 89" descr="lightblue"/>
            <p:cNvPicPr>
              <a:picLocks noChangeAspect="1" noChangeArrowheads="1"/>
            </p:cNvPicPr>
            <p:nvPr/>
          </p:nvPicPr>
          <p:blipFill>
            <a:blip r:embed="rId5">
              <a:alphaModFix amt="60000"/>
              <a:extLst>
                <a:ext uri="{28A0092B-C50C-407E-A947-70E740481C1C}">
                  <a14:useLocalDpi xmlns:a14="http://schemas.microsoft.com/office/drawing/2010/main" val="0"/>
                </a:ext>
              </a:extLst>
            </a:blip>
            <a:srcRect b="32147"/>
            <a:stretch>
              <a:fillRect/>
            </a:stretch>
          </p:blipFill>
          <p:spPr bwMode="auto">
            <a:xfrm>
              <a:off x="917" y="3466"/>
              <a:ext cx="76" cy="112"/>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82" name="Rectangle 90"/>
            <p:cNvSpPr>
              <a:spLocks noChangeArrowheads="1"/>
            </p:cNvSpPr>
            <p:nvPr/>
          </p:nvSpPr>
          <p:spPr bwMode="auto">
            <a:xfrm>
              <a:off x="879" y="3364"/>
              <a:ext cx="17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91190" tIns="45593" rIns="91190" bIns="45593">
              <a:spAutoFit/>
            </a:bodyPr>
            <a:lstStyle/>
            <a:p>
              <a:pPr fontAlgn="auto">
                <a:spcBef>
                  <a:spcPts val="0"/>
                </a:spcBef>
                <a:spcAft>
                  <a:spcPts val="0"/>
                </a:spcAft>
                <a:defRPr/>
              </a:pPr>
              <a:r>
                <a:rPr lang="en-US" sz="1600" b="1">
                  <a:latin typeface="+mn-lt"/>
                  <a:ea typeface="+mn-ea"/>
                  <a:cs typeface="+mn-cs"/>
                </a:rPr>
                <a:t>2</a:t>
              </a:r>
              <a:endParaRPr lang="en-US" sz="1600">
                <a:latin typeface="+mn-lt"/>
                <a:ea typeface="+mn-ea"/>
                <a:cs typeface="+mn-cs"/>
              </a:endParaRPr>
            </a:p>
          </p:txBody>
        </p:sp>
      </p:grpSp>
      <p:pic>
        <p:nvPicPr>
          <p:cNvPr id="6148" name="Picture 91" descr="dice_elev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438" y="633413"/>
            <a:ext cx="28194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84" name="Group 92"/>
          <p:cNvGrpSpPr>
            <a:grpSpLocks/>
          </p:cNvGrpSpPr>
          <p:nvPr/>
        </p:nvGrpSpPr>
        <p:grpSpPr bwMode="auto">
          <a:xfrm>
            <a:off x="704850" y="914400"/>
            <a:ext cx="2028825" cy="1846263"/>
            <a:chOff x="527" y="561"/>
            <a:chExt cx="1278" cy="1163"/>
          </a:xfrm>
        </p:grpSpPr>
        <p:sp>
          <p:nvSpPr>
            <p:cNvPr id="6154" name="Rectangle 93"/>
            <p:cNvSpPr>
              <a:spLocks noChangeArrowheads="1"/>
            </p:cNvSpPr>
            <p:nvPr/>
          </p:nvSpPr>
          <p:spPr bwMode="auto">
            <a:xfrm>
              <a:off x="1129" y="1474"/>
              <a:ext cx="676" cy="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a:solidFill>
                    <a:srgbClr val="BC0204"/>
                  </a:solidFill>
                  <a:latin typeface="Abadi MT Condensed Extra Bold" charset="0"/>
                </a:rPr>
                <a:t>Country</a:t>
              </a:r>
            </a:p>
          </p:txBody>
        </p:sp>
        <p:sp>
          <p:nvSpPr>
            <p:cNvPr id="6155" name="Rectangle 94"/>
            <p:cNvSpPr>
              <a:spLocks noChangeArrowheads="1"/>
            </p:cNvSpPr>
            <p:nvPr/>
          </p:nvSpPr>
          <p:spPr bwMode="auto">
            <a:xfrm>
              <a:off x="527" y="561"/>
              <a:ext cx="433" cy="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a:solidFill>
                    <a:srgbClr val="BC0204"/>
                  </a:solidFill>
                  <a:latin typeface="Abadi MT Condensed Extra Bold" charset="0"/>
                </a:rPr>
                <a:t>Local</a:t>
              </a:r>
            </a:p>
          </p:txBody>
        </p:sp>
      </p:grpSp>
      <p:grpSp>
        <p:nvGrpSpPr>
          <p:cNvPr id="2" name="Group 1"/>
          <p:cNvGrpSpPr>
            <a:grpSpLocks/>
          </p:cNvGrpSpPr>
          <p:nvPr/>
        </p:nvGrpSpPr>
        <p:grpSpPr bwMode="auto">
          <a:xfrm>
            <a:off x="6615113" y="2881313"/>
            <a:ext cx="2557462" cy="3343275"/>
            <a:chOff x="7283450" y="3892550"/>
            <a:chExt cx="1990335" cy="2159000"/>
          </a:xfrm>
        </p:grpSpPr>
        <p:sp>
          <p:nvSpPr>
            <p:cNvPr id="6152" name="Rectangle 3"/>
            <p:cNvSpPr>
              <a:spLocks noChangeArrowheads="1"/>
            </p:cNvSpPr>
            <p:nvPr/>
          </p:nvSpPr>
          <p:spPr bwMode="auto">
            <a:xfrm>
              <a:off x="7650524" y="3892550"/>
              <a:ext cx="1623261" cy="398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i="1">
                  <a:solidFill>
                    <a:srgbClr val="3366FF"/>
                  </a:solidFill>
                  <a:latin typeface="Abadi MT Condensed Extra Bold" charset="0"/>
                </a:rPr>
                <a:t>Flood if 10+</a:t>
              </a:r>
            </a:p>
            <a:p>
              <a:pPr algn="ctr"/>
              <a:r>
                <a:rPr lang="en-US" sz="1400" i="1">
                  <a:solidFill>
                    <a:srgbClr val="3366FF"/>
                  </a:solidFill>
                  <a:latin typeface="Abadi MT Condensed Extra Bold" charset="0"/>
                </a:rPr>
                <a:t>(~16% chance)</a:t>
              </a:r>
              <a:endParaRPr lang="en-US" sz="1400">
                <a:solidFill>
                  <a:srgbClr val="3366FF"/>
                </a:solidFill>
              </a:endParaRPr>
            </a:p>
          </p:txBody>
        </p:sp>
        <p:sp>
          <p:nvSpPr>
            <p:cNvPr id="6153" name="Rounded Rectangle 2"/>
            <p:cNvSpPr>
              <a:spLocks noChangeArrowheads="1"/>
            </p:cNvSpPr>
            <p:nvPr/>
          </p:nvSpPr>
          <p:spPr bwMode="auto">
            <a:xfrm>
              <a:off x="7283450" y="3899188"/>
              <a:ext cx="1693539" cy="2152362"/>
            </a:xfrm>
            <a:prstGeom prst="roundRect">
              <a:avLst>
                <a:gd name="adj" fmla="val 16667"/>
              </a:avLst>
            </a:prstGeom>
            <a:noFill/>
            <a:ln w="57150">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nl-NL" sz="300">
                <a:solidFill>
                  <a:srgbClr val="BF0000"/>
                </a:solidFill>
              </a:endParaRPr>
            </a:p>
          </p:txBody>
        </p:sp>
      </p:grpSp>
      <p:sp>
        <p:nvSpPr>
          <p:cNvPr id="6151" name="Hexagon 1"/>
          <p:cNvSpPr>
            <a:spLocks noChangeArrowheads="1"/>
          </p:cNvSpPr>
          <p:nvPr/>
        </p:nvSpPr>
        <p:spPr bwMode="auto">
          <a:xfrm rot="1581645">
            <a:off x="1673225" y="1236663"/>
            <a:ext cx="1143000" cy="1122362"/>
          </a:xfrm>
          <a:prstGeom prst="hexagon">
            <a:avLst>
              <a:gd name="adj" fmla="val 17020"/>
              <a:gd name="vf" fmla="val 115470"/>
            </a:avLst>
          </a:prstGeom>
          <a:solidFill>
            <a:srgbClr val="008000">
              <a:alpha val="6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NL" sz="300">
              <a:solidFill>
                <a:srgbClr val="BF0000"/>
              </a:solidFill>
            </a:endParaRPr>
          </a:p>
        </p:txBody>
      </p:sp>
    </p:spTree>
    <p:extLst>
      <p:ext uri="{BB962C8B-B14F-4D97-AF65-F5344CB8AC3E}">
        <p14:creationId xmlns:p14="http://schemas.microsoft.com/office/powerpoint/2010/main" val="103980138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284"/>
                                        </p:tgtEl>
                                        <p:attrNameLst>
                                          <p:attrName>style.visibility</p:attrName>
                                        </p:attrNameLst>
                                      </p:cBhvr>
                                      <p:to>
                                        <p:strVal val="visible"/>
                                      </p:to>
                                    </p:set>
                                    <p:animEffect transition="in" filter="fade">
                                      <p:cBhvr>
                                        <p:cTn id="7" dur="500"/>
                                        <p:tgtEl>
                                          <p:spTgt spid="82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241"/>
                                        </p:tgtEl>
                                        <p:attrNameLst>
                                          <p:attrName>style.visibility</p:attrName>
                                        </p:attrNameLst>
                                      </p:cBhvr>
                                      <p:to>
                                        <p:strVal val="visible"/>
                                      </p:to>
                                    </p:set>
                                    <p:animEffect transition="in" filter="fade">
                                      <p:cBhvr>
                                        <p:cTn id="12" dur="500"/>
                                        <p:tgtEl>
                                          <p:spTgt spid="82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p:cNvGrpSpPr>
          <p:nvPr/>
        </p:nvGrpSpPr>
        <p:grpSpPr bwMode="auto">
          <a:xfrm>
            <a:off x="1547664" y="3789040"/>
            <a:ext cx="6206451" cy="946176"/>
            <a:chOff x="1057989" y="4550424"/>
            <a:chExt cx="6205734" cy="945521"/>
          </a:xfrm>
        </p:grpSpPr>
        <p:sp>
          <p:nvSpPr>
            <p:cNvPr id="45064" name="Rectangle 8"/>
            <p:cNvSpPr>
              <a:spLocks noChangeArrowheads="1"/>
            </p:cNvSpPr>
            <p:nvPr/>
          </p:nvSpPr>
          <p:spPr bwMode="auto">
            <a:xfrm>
              <a:off x="3037373" y="4655126"/>
              <a:ext cx="4226350" cy="830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auto">
                <a:spcBef>
                  <a:spcPts val="0"/>
                </a:spcBef>
                <a:spcAft>
                  <a:spcPts val="0"/>
                </a:spcAft>
                <a:defRPr/>
              </a:pPr>
              <a:r>
                <a:rPr lang="en-US" sz="2400" b="1" dirty="0">
                  <a:solidFill>
                    <a:schemeClr val="bg1">
                      <a:lumMod val="50000"/>
                    </a:schemeClr>
                  </a:solidFill>
                  <a:latin typeface="Abadi MT Condensed Extra Bold" charset="0"/>
                  <a:ea typeface="+mn-ea"/>
                  <a:cs typeface="+mn-cs"/>
                </a:rPr>
                <a:t>Stand up for Flood Preparedness:</a:t>
              </a:r>
            </a:p>
            <a:p>
              <a:pPr fontAlgn="auto">
                <a:spcBef>
                  <a:spcPts val="0"/>
                </a:spcBef>
                <a:spcAft>
                  <a:spcPts val="0"/>
                </a:spcAft>
                <a:defRPr/>
              </a:pPr>
              <a:r>
                <a:rPr lang="en-US" sz="2400" b="1" i="1" dirty="0">
                  <a:solidFill>
                    <a:schemeClr val="bg1">
                      <a:lumMod val="50000"/>
                    </a:schemeClr>
                  </a:solidFill>
                  <a:latin typeface="Abadi MT Condensed Extra Bold" charset="0"/>
                  <a:ea typeface="+mn-ea"/>
                  <a:cs typeface="+mn-cs"/>
                </a:rPr>
                <a:t>Pay 1 bean before rains</a:t>
              </a:r>
            </a:p>
          </p:txBody>
        </p:sp>
        <p:pic>
          <p:nvPicPr>
            <p:cNvPr id="717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6134" y="4550424"/>
              <a:ext cx="520159" cy="55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Rectangle 3"/>
            <p:cNvSpPr>
              <a:spLocks noChangeArrowheads="1"/>
            </p:cNvSpPr>
            <p:nvPr/>
          </p:nvSpPr>
          <p:spPr bwMode="auto">
            <a:xfrm>
              <a:off x="1057989" y="5034600"/>
              <a:ext cx="1620770" cy="46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a:latin typeface="Abadi MT Condensed Extra Bold" charset="0"/>
                </a:rPr>
                <a:t>Early Action</a:t>
              </a:r>
            </a:p>
          </p:txBody>
        </p:sp>
      </p:grpSp>
      <p:grpSp>
        <p:nvGrpSpPr>
          <p:cNvPr id="8" name="Group 7"/>
          <p:cNvGrpSpPr>
            <a:grpSpLocks/>
          </p:cNvGrpSpPr>
          <p:nvPr/>
        </p:nvGrpSpPr>
        <p:grpSpPr bwMode="auto">
          <a:xfrm>
            <a:off x="1549088" y="5157192"/>
            <a:ext cx="6911344" cy="868241"/>
            <a:chOff x="1050215" y="5798403"/>
            <a:chExt cx="6912050" cy="869009"/>
          </a:xfrm>
        </p:grpSpPr>
        <p:pic>
          <p:nvPicPr>
            <p:cNvPr id="717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38262" y="5810296"/>
              <a:ext cx="438021" cy="467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Rectangle 12"/>
            <p:cNvSpPr>
              <a:spLocks noChangeArrowheads="1"/>
            </p:cNvSpPr>
            <p:nvPr/>
          </p:nvSpPr>
          <p:spPr bwMode="auto">
            <a:xfrm>
              <a:off x="1050215" y="6205338"/>
              <a:ext cx="1459653" cy="462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a:latin typeface="Abadi MT Condensed Extra Bold" charset="0"/>
                </a:rPr>
                <a:t>Wait &amp; See</a:t>
              </a:r>
            </a:p>
          </p:txBody>
        </p:sp>
        <p:sp>
          <p:nvSpPr>
            <p:cNvPr id="14" name="Rectangle 8"/>
            <p:cNvSpPr>
              <a:spLocks noChangeArrowheads="1"/>
            </p:cNvSpPr>
            <p:nvPr/>
          </p:nvSpPr>
          <p:spPr bwMode="auto">
            <a:xfrm>
              <a:off x="2971286" y="5798403"/>
              <a:ext cx="4990979" cy="831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auto">
                <a:spcBef>
                  <a:spcPts val="0"/>
                </a:spcBef>
                <a:spcAft>
                  <a:spcPts val="0"/>
                </a:spcAft>
                <a:defRPr/>
              </a:pPr>
              <a:r>
                <a:rPr lang="en-US" sz="2400" b="1" dirty="0">
                  <a:solidFill>
                    <a:schemeClr val="bg1">
                      <a:lumMod val="50000"/>
                    </a:schemeClr>
                  </a:solidFill>
                  <a:latin typeface="Abadi MT Condensed Extra Bold" charset="0"/>
                  <a:ea typeface="+mn-ea"/>
                  <a:cs typeface="+mn-cs"/>
                </a:rPr>
                <a:t>Stay sitting </a:t>
              </a:r>
              <a:r>
                <a:rPr lang="en-US" sz="2400" b="1" i="1" dirty="0">
                  <a:solidFill>
                    <a:schemeClr val="bg1">
                      <a:lumMod val="50000"/>
                    </a:schemeClr>
                  </a:solidFill>
                  <a:latin typeface="Abadi MT Condensed Extra Bold" charset="0"/>
                  <a:ea typeface="+mn-ea"/>
                  <a:cs typeface="+mn-cs"/>
                </a:rPr>
                <a:t>(doing non-disaster tasks)</a:t>
              </a:r>
              <a:r>
                <a:rPr lang="en-US" sz="2400" b="1" dirty="0">
                  <a:solidFill>
                    <a:schemeClr val="bg1">
                      <a:lumMod val="50000"/>
                    </a:schemeClr>
                  </a:solidFill>
                  <a:latin typeface="Abadi MT Condensed Extra Bold" charset="0"/>
                  <a:ea typeface="+mn-ea"/>
                  <a:cs typeface="+mn-cs"/>
                </a:rPr>
                <a:t>: </a:t>
              </a:r>
            </a:p>
            <a:p>
              <a:pPr fontAlgn="auto">
                <a:spcBef>
                  <a:spcPts val="0"/>
                </a:spcBef>
                <a:spcAft>
                  <a:spcPts val="0"/>
                </a:spcAft>
                <a:defRPr/>
              </a:pPr>
              <a:r>
                <a:rPr lang="en-US" sz="2400" b="1" i="1" dirty="0">
                  <a:solidFill>
                    <a:schemeClr val="bg1">
                      <a:lumMod val="50000"/>
                    </a:schemeClr>
                  </a:solidFill>
                  <a:latin typeface="Abadi MT Condensed Extra Bold" charset="0"/>
                  <a:ea typeface="+mn-ea"/>
                  <a:cs typeface="+mn-cs"/>
                </a:rPr>
                <a:t>Pay nothing</a:t>
              </a:r>
            </a:p>
          </p:txBody>
        </p:sp>
      </p:grpSp>
      <p:pic>
        <p:nvPicPr>
          <p:cNvPr id="7172"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3775" y="236538"/>
            <a:ext cx="3875088" cy="333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7118" name="Picture 30" descr="Gujara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88" y="236538"/>
            <a:ext cx="4429125" cy="331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4111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7118"/>
                                        </p:tgtEl>
                                        <p:attrNameLst>
                                          <p:attrName>style.visibility</p:attrName>
                                        </p:attrNameLst>
                                      </p:cBhvr>
                                      <p:to>
                                        <p:strVal val="visible"/>
                                      </p:to>
                                    </p:set>
                                    <p:animEffect transition="in" filter="fade">
                                      <p:cBhvr>
                                        <p:cTn id="7" dur="500"/>
                                        <p:tgtEl>
                                          <p:spTgt spid="471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p:cNvSpPr>
            <a:spLocks noChangeArrowheads="1"/>
          </p:cNvSpPr>
          <p:nvPr/>
        </p:nvSpPr>
        <p:spPr bwMode="auto">
          <a:xfrm>
            <a:off x="5349875" y="346819"/>
            <a:ext cx="1924050" cy="74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lnSpc>
                <a:spcPct val="150000"/>
              </a:lnSpc>
              <a:buFont typeface="Arial" charset="0"/>
              <a:buNone/>
            </a:pPr>
            <a:r>
              <a:rPr lang="en-US" sz="3000" u="sng" dirty="0">
                <a:latin typeface="Abadi MT Condensed Extra Bold" charset="0"/>
              </a:rPr>
              <a:t>No problem</a:t>
            </a:r>
            <a:r>
              <a:rPr lang="en-US" altLang="ja-JP" sz="3000" dirty="0">
                <a:latin typeface="Abadi MT Condensed Extra Bold" charset="0"/>
              </a:rPr>
              <a:t>  </a:t>
            </a:r>
            <a:endParaRPr lang="en-US" b="1" dirty="0">
              <a:solidFill>
                <a:schemeClr val="bg2"/>
              </a:solidFill>
              <a:latin typeface="Abadi MT Condensed Extra Bold" charset="0"/>
            </a:endParaRPr>
          </a:p>
        </p:txBody>
      </p:sp>
      <p:sp>
        <p:nvSpPr>
          <p:cNvPr id="10245" name="Text Box 5"/>
          <p:cNvSpPr txBox="1">
            <a:spLocks noChangeArrowheads="1"/>
          </p:cNvSpPr>
          <p:nvPr/>
        </p:nvSpPr>
        <p:spPr bwMode="auto">
          <a:xfrm>
            <a:off x="5580112" y="2564904"/>
            <a:ext cx="3281363" cy="214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26" tIns="45713" rIns="91426" bIns="45713">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lnSpc>
                <a:spcPct val="150000"/>
              </a:lnSpc>
              <a:defRPr/>
            </a:pPr>
            <a:r>
              <a:rPr lang="en-US" sz="3000" dirty="0" smtClean="0">
                <a:latin typeface="Abadi MT Condensed Extra Bold" charset="0"/>
              </a:rPr>
              <a:t>: </a:t>
            </a:r>
            <a:r>
              <a:rPr lang="en-US" sz="3000" u="sng" dirty="0" smtClean="0">
                <a:latin typeface="Abadi MT Condensed Extra Bold" charset="0"/>
              </a:rPr>
              <a:t>No problem</a:t>
            </a:r>
          </a:p>
          <a:p>
            <a:pPr algn="ctr" eaLnBrk="1" hangingPunct="1">
              <a:lnSpc>
                <a:spcPct val="150000"/>
              </a:lnSpc>
              <a:defRPr/>
            </a:pPr>
            <a:r>
              <a:rPr lang="en-US" altLang="ja-JP" sz="3000" dirty="0" smtClean="0">
                <a:latin typeface="Abadi MT Condensed Extra Bold" charset="0"/>
              </a:rPr>
              <a:t>  </a:t>
            </a:r>
            <a:endParaRPr lang="en-US" sz="3000" dirty="0" smtClean="0">
              <a:latin typeface="Abadi MT Condensed Extra Bold" charset="0"/>
            </a:endParaRPr>
          </a:p>
          <a:p>
            <a:pPr algn="ctr" eaLnBrk="1" hangingPunct="1">
              <a:lnSpc>
                <a:spcPct val="150000"/>
              </a:lnSpc>
              <a:buFont typeface="Arial" charset="0"/>
              <a:buNone/>
              <a:defRPr/>
            </a:pPr>
            <a:r>
              <a:rPr lang="en-US" sz="3000" dirty="0" smtClean="0">
                <a:latin typeface="Abadi MT Condensed Extra Bold" charset="0"/>
              </a:rPr>
              <a:t>:  </a:t>
            </a:r>
            <a:r>
              <a:rPr lang="en-US" sz="3000" u="sng" dirty="0" smtClean="0">
                <a:latin typeface="Abadi MT Condensed Extra Bold" charset="0"/>
              </a:rPr>
              <a:t>P</a:t>
            </a:r>
            <a:r>
              <a:rPr lang="en-US" altLang="ja-JP" sz="3000" u="sng" dirty="0" smtClean="0">
                <a:latin typeface="Abadi MT Condensed Extra Bold" charset="0"/>
              </a:rPr>
              <a:t>ay</a:t>
            </a:r>
            <a:r>
              <a:rPr lang="en-US" sz="3000" u="sng" dirty="0" smtClean="0">
                <a:latin typeface="Abadi MT Condensed Extra Bold" charset="0"/>
              </a:rPr>
              <a:t> 4 beans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2938" y="116632"/>
            <a:ext cx="760412"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08163" y="2836019"/>
            <a:ext cx="79057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a:grpSpLocks/>
          </p:cNvGrpSpPr>
          <p:nvPr/>
        </p:nvGrpSpPr>
        <p:grpSpPr bwMode="auto">
          <a:xfrm>
            <a:off x="4713288" y="2534394"/>
            <a:ext cx="1530350" cy="1125538"/>
            <a:chOff x="926181" y="4550424"/>
            <a:chExt cx="1530133" cy="1124790"/>
          </a:xfrm>
        </p:grpSpPr>
        <p:pic>
          <p:nvPicPr>
            <p:cNvPr id="8207"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16134" y="4550424"/>
              <a:ext cx="520159" cy="55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8" name="Rectangle 11"/>
            <p:cNvSpPr>
              <a:spLocks noChangeArrowheads="1"/>
            </p:cNvSpPr>
            <p:nvPr/>
          </p:nvSpPr>
          <p:spPr bwMode="auto">
            <a:xfrm>
              <a:off x="926181" y="5034290"/>
              <a:ext cx="1530133" cy="640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FF3300"/>
                  </a:solidFill>
                  <a:latin typeface="Abadi MT Condensed Extra Bold" charset="0"/>
                </a:rPr>
                <a:t>Early Action</a:t>
              </a:r>
            </a:p>
            <a:p>
              <a:r>
                <a:rPr lang="en-US">
                  <a:latin typeface="Abadi MT Condensed Extra Bold" charset="0"/>
                </a:rPr>
                <a:t>(paid 1 bean)</a:t>
              </a:r>
            </a:p>
          </p:txBody>
        </p:sp>
      </p:grpSp>
      <p:grpSp>
        <p:nvGrpSpPr>
          <p:cNvPr id="7" name="Group 6"/>
          <p:cNvGrpSpPr>
            <a:grpSpLocks/>
          </p:cNvGrpSpPr>
          <p:nvPr/>
        </p:nvGrpSpPr>
        <p:grpSpPr bwMode="auto">
          <a:xfrm>
            <a:off x="4876800" y="3969494"/>
            <a:ext cx="1141413" cy="763588"/>
            <a:chOff x="839894" y="5810296"/>
            <a:chExt cx="1140795" cy="764374"/>
          </a:xfrm>
        </p:grpSpPr>
        <p:pic>
          <p:nvPicPr>
            <p:cNvPr id="8205"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38262" y="5810296"/>
              <a:ext cx="438021" cy="467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6" name="Rectangle 14"/>
            <p:cNvSpPr>
              <a:spLocks noChangeArrowheads="1"/>
            </p:cNvSpPr>
            <p:nvPr/>
          </p:nvSpPr>
          <p:spPr bwMode="auto">
            <a:xfrm>
              <a:off x="839894" y="6205338"/>
              <a:ext cx="11407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Abadi MT Condensed Extra Bold" charset="0"/>
                </a:rPr>
                <a:t>Wait &amp; See</a:t>
              </a:r>
            </a:p>
          </p:txBody>
        </p:sp>
      </p:grpSp>
      <p:sp>
        <p:nvSpPr>
          <p:cNvPr id="5" name="Rectangle 4"/>
          <p:cNvSpPr>
            <a:spLocks noChangeArrowheads="1"/>
          </p:cNvSpPr>
          <p:nvPr/>
        </p:nvSpPr>
        <p:spPr bwMode="auto">
          <a:xfrm>
            <a:off x="1033463" y="932607"/>
            <a:ext cx="259715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Font typeface="Arial" charset="0"/>
              <a:buNone/>
            </a:pPr>
            <a:r>
              <a:rPr lang="en-US" sz="3000" b="1" i="1" dirty="0">
                <a:latin typeface="Abadi MT Condensed Extra Bold" charset="0"/>
              </a:rPr>
              <a:t>No disaster ?</a:t>
            </a:r>
          </a:p>
          <a:p>
            <a:pPr algn="ctr">
              <a:buFont typeface="Arial" charset="0"/>
              <a:buNone/>
            </a:pPr>
            <a:r>
              <a:rPr lang="en-US" sz="2000" i="1" dirty="0">
                <a:latin typeface="Abadi MT Condensed Extra Bold" charset="0"/>
              </a:rPr>
              <a:t>&lt;10 </a:t>
            </a:r>
          </a:p>
        </p:txBody>
      </p:sp>
      <p:sp>
        <p:nvSpPr>
          <p:cNvPr id="20" name="Text Box 5"/>
          <p:cNvSpPr txBox="1">
            <a:spLocks noChangeArrowheads="1"/>
          </p:cNvSpPr>
          <p:nvPr/>
        </p:nvSpPr>
        <p:spPr bwMode="auto">
          <a:xfrm>
            <a:off x="1457325" y="3748832"/>
            <a:ext cx="16367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26" tIns="45713" rIns="91426" bIns="45713">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buFont typeface="Arial" charset="0"/>
              <a:buNone/>
              <a:defRPr/>
            </a:pPr>
            <a:r>
              <a:rPr lang="en-US" sz="3000" i="1" dirty="0" smtClean="0">
                <a:solidFill>
                  <a:srgbClr val="0000FF"/>
                </a:solidFill>
                <a:latin typeface="Abadi MT Condensed Extra Bold" charset="0"/>
              </a:rPr>
              <a:t>Flood ?</a:t>
            </a:r>
            <a:r>
              <a:rPr lang="en-US" sz="3000" dirty="0" smtClean="0">
                <a:latin typeface="Abadi MT Condensed Extra Bold" charset="0"/>
              </a:rPr>
              <a:t> </a:t>
            </a:r>
          </a:p>
          <a:p>
            <a:pPr algn="ctr" eaLnBrk="1" hangingPunct="1">
              <a:buFont typeface="Arial" charset="0"/>
              <a:buNone/>
              <a:defRPr/>
            </a:pPr>
            <a:r>
              <a:rPr lang="en-US" sz="2500" dirty="0" smtClean="0">
                <a:latin typeface="Abadi MT Condensed Extra Bold" charset="0"/>
              </a:rPr>
              <a:t>10+</a:t>
            </a:r>
            <a:r>
              <a:rPr lang="en-US" sz="3000" dirty="0" smtClean="0">
                <a:latin typeface="Abadi MT Condensed Extra Bold" charset="0"/>
              </a:rPr>
              <a:t> </a:t>
            </a:r>
            <a:endParaRPr lang="en-US" sz="3000" u="sng" dirty="0" smtClean="0">
              <a:latin typeface="Abadi MT Condensed Extra Bold" charset="0"/>
            </a:endParaRPr>
          </a:p>
        </p:txBody>
      </p:sp>
    </p:spTree>
    <p:extLst>
      <p:ext uri="{BB962C8B-B14F-4D97-AF65-F5344CB8AC3E}">
        <p14:creationId xmlns:p14="http://schemas.microsoft.com/office/powerpoint/2010/main" val="318988546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500"/>
                                        <p:tgtEl>
                                          <p:spTgt spid="102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245"/>
                                        </p:tgtEl>
                                        <p:attrNameLst>
                                          <p:attrName>style.visibility</p:attrName>
                                        </p:attrNameLst>
                                      </p:cBhvr>
                                      <p:to>
                                        <p:strVal val="visible"/>
                                      </p:to>
                                    </p:set>
                                    <p:animEffect transition="in" filter="fade">
                                      <p:cBhvr>
                                        <p:cTn id="18" dur="500"/>
                                        <p:tgtEl>
                                          <p:spTgt spid="10245"/>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10245" grpId="0"/>
      <p:bldP spid="5"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2"/>
          <p:cNvGrpSpPr>
            <a:grpSpLocks/>
          </p:cNvGrpSpPr>
          <p:nvPr/>
        </p:nvGrpSpPr>
        <p:grpSpPr bwMode="auto">
          <a:xfrm>
            <a:off x="1322388" y="830263"/>
            <a:ext cx="6129337" cy="4525962"/>
            <a:chOff x="295" y="295"/>
            <a:chExt cx="3861" cy="2851"/>
          </a:xfrm>
        </p:grpSpPr>
        <p:sp>
          <p:nvSpPr>
            <p:cNvPr id="9221" name="TextBox 1"/>
            <p:cNvSpPr txBox="1">
              <a:spLocks noChangeArrowheads="1"/>
            </p:cNvSpPr>
            <p:nvPr/>
          </p:nvSpPr>
          <p:spPr bwMode="auto">
            <a:xfrm>
              <a:off x="311" y="295"/>
              <a:ext cx="3785" cy="1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r>
                <a:rPr lang="en-US" sz="15000">
                  <a:solidFill>
                    <a:srgbClr val="D1212B"/>
                  </a:solidFill>
                  <a:latin typeface="Abadi MT Condensed Extra Bold" charset="0"/>
                </a:rPr>
                <a:t>LET</a:t>
              </a:r>
              <a:r>
                <a:rPr lang="ja-JP" altLang="en-US" sz="15000">
                  <a:solidFill>
                    <a:srgbClr val="D1212B"/>
                  </a:solidFill>
                  <a:latin typeface="Abadi MT Condensed Extra Bold" charset="0"/>
                </a:rPr>
                <a:t>’</a:t>
              </a:r>
              <a:r>
                <a:rPr lang="en-US" altLang="ja-JP" sz="15000">
                  <a:solidFill>
                    <a:srgbClr val="D1212B"/>
                  </a:solidFill>
                  <a:latin typeface="Abadi MT Condensed Extra Bold" charset="0"/>
                </a:rPr>
                <a:t>S</a:t>
              </a:r>
              <a:endParaRPr lang="en-US" sz="15000">
                <a:solidFill>
                  <a:srgbClr val="D1212B"/>
                </a:solidFill>
                <a:latin typeface="Abadi MT Condensed Extra Bold" charset="0"/>
              </a:endParaRPr>
            </a:p>
          </p:txBody>
        </p:sp>
        <p:sp>
          <p:nvSpPr>
            <p:cNvPr id="9222" name="Rectangle 2"/>
            <p:cNvSpPr>
              <a:spLocks noChangeArrowheads="1"/>
            </p:cNvSpPr>
            <p:nvPr/>
          </p:nvSpPr>
          <p:spPr bwMode="auto">
            <a:xfrm>
              <a:off x="295" y="1072"/>
              <a:ext cx="3861" cy="2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0">
                  <a:solidFill>
                    <a:srgbClr val="D1212B"/>
                  </a:solidFill>
                  <a:latin typeface="Abadi MT Condensed Extra Bold" charset="0"/>
                </a:rPr>
                <a:t>PLAY!</a:t>
              </a:r>
            </a:p>
          </p:txBody>
        </p:sp>
      </p:grpSp>
      <p:sp>
        <p:nvSpPr>
          <p:cNvPr id="9219" name="Rectangle 1"/>
          <p:cNvSpPr>
            <a:spLocks noChangeArrowheads="1"/>
          </p:cNvSpPr>
          <p:nvPr/>
        </p:nvSpPr>
        <p:spPr bwMode="auto">
          <a:xfrm>
            <a:off x="1484313" y="5175250"/>
            <a:ext cx="382746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500" i="1"/>
              <a:t>Two practice rounds</a:t>
            </a:r>
            <a:endParaRPr lang="en-US" sz="3500"/>
          </a:p>
        </p:txBody>
      </p:sp>
      <p:sp>
        <p:nvSpPr>
          <p:cNvPr id="9220" name="Rectangle 2"/>
          <p:cNvSpPr>
            <a:spLocks noChangeArrowheads="1"/>
          </p:cNvSpPr>
          <p:nvPr/>
        </p:nvSpPr>
        <p:spPr bwMode="auto">
          <a:xfrm>
            <a:off x="1322388" y="2063750"/>
            <a:ext cx="6129337"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0">
                <a:solidFill>
                  <a:srgbClr val="D1212B"/>
                </a:solidFill>
                <a:latin typeface="Abadi MT Condensed Extra Bold" charset="0"/>
              </a:rPr>
              <a:t>PLAY!</a:t>
            </a:r>
          </a:p>
        </p:txBody>
      </p:sp>
    </p:spTree>
    <p:extLst>
      <p:ext uri="{BB962C8B-B14F-4D97-AF65-F5344CB8AC3E}">
        <p14:creationId xmlns:p14="http://schemas.microsoft.com/office/powerpoint/2010/main" val="37496921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6"/>
          <p:cNvSpPr txBox="1">
            <a:spLocks noChangeArrowheads="1"/>
          </p:cNvSpPr>
          <p:nvPr/>
        </p:nvSpPr>
        <p:spPr bwMode="auto">
          <a:xfrm>
            <a:off x="528638" y="1989138"/>
            <a:ext cx="6026150" cy="4224337"/>
          </a:xfrm>
          <a:prstGeom prst="rect">
            <a:avLst/>
          </a:prstGeom>
          <a:solidFill>
            <a:srgbClr val="F2F2F2">
              <a:alpha val="9215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7616" tIns="40360" rIns="77616" bIns="40360"/>
          <a:lstStyle>
            <a:lvl1pPr marL="355600" indent="-355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r>
              <a:rPr lang="en-US" sz="2200">
                <a:solidFill>
                  <a:srgbClr val="000000"/>
                </a:solidFill>
                <a:latin typeface="Helvetica" charset="0"/>
                <a:cs typeface="Helvetica" charset="0"/>
              </a:rPr>
              <a:t> […] commitments were made to </a:t>
            </a:r>
            <a:r>
              <a:rPr lang="en-US" sz="2200" b="1">
                <a:solidFill>
                  <a:srgbClr val="000000"/>
                </a:solidFill>
                <a:latin typeface="Helvetica" charset="0"/>
                <a:cs typeface="Helvetica" charset="0"/>
              </a:rPr>
              <a:t>address climate change</a:t>
            </a:r>
            <a:r>
              <a:rPr lang="en-US" sz="2200">
                <a:solidFill>
                  <a:srgbClr val="000000"/>
                </a:solidFill>
                <a:latin typeface="Helvetica" charset="0"/>
                <a:cs typeface="Helvetica" charset="0"/>
              </a:rPr>
              <a:t> in the following ways:</a:t>
            </a:r>
          </a:p>
          <a:p>
            <a:pPr eaLnBrk="1" hangingPunct="1">
              <a:buFont typeface="Arial" charset="0"/>
              <a:buChar char="•"/>
            </a:pPr>
            <a:r>
              <a:rPr lang="en-US" sz="2200" b="1">
                <a:solidFill>
                  <a:srgbClr val="FF0000"/>
                </a:solidFill>
                <a:latin typeface="Helvetica" charset="0"/>
                <a:cs typeface="Helvetica" charset="0"/>
              </a:rPr>
              <a:t>raise awareness</a:t>
            </a:r>
            <a:r>
              <a:rPr lang="en-US" sz="2200">
                <a:solidFill>
                  <a:srgbClr val="000000"/>
                </a:solidFill>
                <a:latin typeface="Helvetica" charset="0"/>
                <a:cs typeface="Helvetica" charset="0"/>
              </a:rPr>
              <a:t> on climate change </a:t>
            </a:r>
          </a:p>
          <a:p>
            <a:pPr eaLnBrk="1" hangingPunct="1">
              <a:buFont typeface="Arial" charset="0"/>
              <a:buChar char="•"/>
            </a:pPr>
            <a:r>
              <a:rPr lang="en-US" sz="2200">
                <a:solidFill>
                  <a:srgbClr val="000000"/>
                </a:solidFill>
                <a:latin typeface="Helvetica" charset="0"/>
                <a:cs typeface="Helvetica" charset="0"/>
              </a:rPr>
              <a:t>provide </a:t>
            </a:r>
            <a:r>
              <a:rPr lang="en-US" sz="2200" b="1">
                <a:solidFill>
                  <a:srgbClr val="FF0000"/>
                </a:solidFill>
                <a:latin typeface="Helvetica" charset="0"/>
                <a:cs typeface="Helvetica" charset="0"/>
              </a:rPr>
              <a:t>humanitarian assistance</a:t>
            </a:r>
          </a:p>
          <a:p>
            <a:pPr eaLnBrk="1" hangingPunct="1">
              <a:buFont typeface="Arial" charset="0"/>
              <a:buChar char="•"/>
            </a:pPr>
            <a:r>
              <a:rPr lang="en-US" sz="2200">
                <a:solidFill>
                  <a:srgbClr val="000000"/>
                </a:solidFill>
                <a:latin typeface="Helvetica" charset="0"/>
                <a:cs typeface="Helvetica" charset="0"/>
              </a:rPr>
              <a:t>improve </a:t>
            </a:r>
            <a:r>
              <a:rPr lang="en-US" sz="2200" b="1">
                <a:solidFill>
                  <a:srgbClr val="FF0000"/>
                </a:solidFill>
                <a:latin typeface="Helvetica" charset="0"/>
                <a:cs typeface="Helvetica" charset="0"/>
              </a:rPr>
              <a:t>capacity to respond</a:t>
            </a:r>
          </a:p>
          <a:p>
            <a:pPr eaLnBrk="1" hangingPunct="1">
              <a:buFont typeface="Arial" charset="0"/>
              <a:buChar char="•"/>
            </a:pPr>
            <a:r>
              <a:rPr lang="en-US" sz="2200" b="1">
                <a:solidFill>
                  <a:srgbClr val="FF0000"/>
                </a:solidFill>
                <a:latin typeface="Helvetica" charset="0"/>
                <a:cs typeface="Helvetica" charset="0"/>
              </a:rPr>
              <a:t>decrease vulnerability of communities</a:t>
            </a:r>
            <a:r>
              <a:rPr lang="en-US" sz="2200">
                <a:solidFill>
                  <a:srgbClr val="000000"/>
                </a:solidFill>
                <a:latin typeface="Helvetica" charset="0"/>
                <a:cs typeface="Helvetica" charset="0"/>
              </a:rPr>
              <a:t> most strongly affected</a:t>
            </a:r>
          </a:p>
          <a:p>
            <a:pPr eaLnBrk="1" hangingPunct="1">
              <a:buFont typeface="Arial" charset="0"/>
              <a:buChar char="•"/>
            </a:pPr>
            <a:r>
              <a:rPr lang="en-US" sz="2200">
                <a:solidFill>
                  <a:srgbClr val="000000"/>
                </a:solidFill>
                <a:latin typeface="Helvetica" charset="0"/>
                <a:cs typeface="Helvetica" charset="0"/>
              </a:rPr>
              <a:t>integrate </a:t>
            </a:r>
            <a:r>
              <a:rPr lang="en-US" sz="2200" b="1">
                <a:solidFill>
                  <a:srgbClr val="FF0000"/>
                </a:solidFill>
                <a:latin typeface="Helvetica" charset="0"/>
                <a:cs typeface="Helvetica" charset="0"/>
              </a:rPr>
              <a:t>climate risk management into policies</a:t>
            </a:r>
            <a:r>
              <a:rPr lang="en-US" sz="2200">
                <a:solidFill>
                  <a:srgbClr val="000000"/>
                </a:solidFill>
                <a:latin typeface="Helvetica" charset="0"/>
                <a:cs typeface="Helvetica" charset="0"/>
              </a:rPr>
              <a:t> and plans</a:t>
            </a:r>
          </a:p>
          <a:p>
            <a:pPr eaLnBrk="1" hangingPunct="1">
              <a:buFont typeface="Arial" charset="0"/>
              <a:buChar char="•"/>
            </a:pPr>
            <a:r>
              <a:rPr lang="en-US" sz="2200">
                <a:solidFill>
                  <a:srgbClr val="000000"/>
                </a:solidFill>
                <a:latin typeface="Helvetica" charset="0"/>
                <a:cs typeface="Helvetica" charset="0"/>
              </a:rPr>
              <a:t>mobilise human and financial resources, giving priority to </a:t>
            </a:r>
            <a:r>
              <a:rPr lang="en-US" sz="2200" b="1">
                <a:solidFill>
                  <a:srgbClr val="FF0000"/>
                </a:solidFill>
                <a:latin typeface="Helvetica" charset="0"/>
                <a:cs typeface="Helvetica" charset="0"/>
              </a:rPr>
              <a:t>actions for the most vulnerable</a:t>
            </a:r>
          </a:p>
        </p:txBody>
      </p:sp>
      <p:pic>
        <p:nvPicPr>
          <p:cNvPr id="9218"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989138"/>
            <a:ext cx="6024563"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219" name="Text Box 1"/>
          <p:cNvSpPr txBox="1">
            <a:spLocks noChangeArrowheads="1"/>
          </p:cNvSpPr>
          <p:nvPr/>
        </p:nvSpPr>
        <p:spPr bwMode="auto">
          <a:xfrm>
            <a:off x="468313" y="1196975"/>
            <a:ext cx="855345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77616" tIns="40360" rIns="77616" bIns="4036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r>
              <a:rPr lang="en-US" sz="2100">
                <a:solidFill>
                  <a:srgbClr val="000000"/>
                </a:solidFill>
                <a:latin typeface="Helvetica" charset="0"/>
                <a:cs typeface="Helvetica" charset="0"/>
              </a:rPr>
              <a:t>At the RCRC International Conference 2007 – ‘Together for Humanity’</a:t>
            </a:r>
          </a:p>
        </p:txBody>
      </p:sp>
      <p:sp>
        <p:nvSpPr>
          <p:cNvPr id="9220" name="Text Box 13"/>
          <p:cNvSpPr txBox="1">
            <a:spLocks noChangeArrowheads="1"/>
          </p:cNvSpPr>
          <p:nvPr/>
        </p:nvSpPr>
        <p:spPr bwMode="auto">
          <a:xfrm>
            <a:off x="692150" y="2170113"/>
            <a:ext cx="4019550"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77616" tIns="40360" rIns="77616" bIns="4036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r>
              <a:rPr lang="en-US" sz="2000" b="1">
                <a:solidFill>
                  <a:srgbClr val="FFFFFF"/>
                </a:solidFill>
                <a:latin typeface="Helvetica" charset="0"/>
                <a:cs typeface="Helvetica" charset="0"/>
              </a:rPr>
              <a:t>International </a:t>
            </a:r>
            <a:br>
              <a:rPr lang="en-US" sz="2000" b="1">
                <a:solidFill>
                  <a:srgbClr val="FFFFFF"/>
                </a:solidFill>
                <a:latin typeface="Helvetica" charset="0"/>
                <a:cs typeface="Helvetica" charset="0"/>
              </a:rPr>
            </a:br>
            <a:r>
              <a:rPr lang="en-US" sz="2000" b="1">
                <a:solidFill>
                  <a:srgbClr val="FFFFFF"/>
                </a:solidFill>
                <a:latin typeface="Helvetica" charset="0"/>
                <a:cs typeface="Helvetica" charset="0"/>
              </a:rPr>
              <a:t>conference </a:t>
            </a:r>
            <a:br>
              <a:rPr lang="en-US" sz="2000" b="1">
                <a:solidFill>
                  <a:srgbClr val="FFFFFF"/>
                </a:solidFill>
                <a:latin typeface="Helvetica" charset="0"/>
                <a:cs typeface="Helvetica" charset="0"/>
              </a:rPr>
            </a:br>
            <a:r>
              <a:rPr lang="en-US" sz="2000" b="1">
                <a:solidFill>
                  <a:srgbClr val="FFFFFF"/>
                </a:solidFill>
                <a:latin typeface="Helvetica" charset="0"/>
                <a:cs typeface="Helvetica" charset="0"/>
              </a:rPr>
              <a:t>2007</a:t>
            </a:r>
          </a:p>
          <a:p>
            <a:pPr eaLnBrk="1" hangingPunct="1"/>
            <a:endParaRPr lang="en-US" sz="2000" b="1">
              <a:solidFill>
                <a:srgbClr val="FFFFFF"/>
              </a:solidFill>
              <a:latin typeface="Helvetica" charset="0"/>
              <a:cs typeface="Helvetica" charset="0"/>
            </a:endParaRPr>
          </a:p>
        </p:txBody>
      </p:sp>
      <p:sp>
        <p:nvSpPr>
          <p:cNvPr id="46094" name="Text Box 14"/>
          <p:cNvSpPr txBox="1">
            <a:spLocks noChangeArrowheads="1"/>
          </p:cNvSpPr>
          <p:nvPr/>
        </p:nvSpPr>
        <p:spPr bwMode="auto">
          <a:xfrm>
            <a:off x="6672263" y="4994275"/>
            <a:ext cx="2105025"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77616" tIns="40360" rIns="77616" bIns="4036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lnSpc>
                <a:spcPct val="120000"/>
              </a:lnSpc>
            </a:pPr>
            <a:r>
              <a:rPr lang="nl-NL" sz="1600" i="1">
                <a:solidFill>
                  <a:srgbClr val="000000"/>
                </a:solidFill>
                <a:latin typeface="Helvetica" charset="0"/>
                <a:cs typeface="Helvetica" charset="0"/>
              </a:rPr>
              <a:t>Geneva, </a:t>
            </a:r>
          </a:p>
          <a:p>
            <a:pPr eaLnBrk="1" hangingPunct="1">
              <a:lnSpc>
                <a:spcPct val="120000"/>
              </a:lnSpc>
            </a:pPr>
            <a:r>
              <a:rPr lang="nl-NL" sz="1600" i="1">
                <a:solidFill>
                  <a:srgbClr val="000000"/>
                </a:solidFill>
                <a:latin typeface="Helvetica" charset="0"/>
                <a:cs typeface="Helvetica" charset="0"/>
              </a:rPr>
              <a:t>November 2007</a:t>
            </a:r>
          </a:p>
          <a:p>
            <a:pPr eaLnBrk="1" hangingPunct="1">
              <a:lnSpc>
                <a:spcPct val="120000"/>
              </a:lnSpc>
            </a:pPr>
            <a:r>
              <a:rPr lang="nl-NL" sz="1600" i="1">
                <a:solidFill>
                  <a:srgbClr val="000000"/>
                </a:solidFill>
                <a:latin typeface="Helvetica" charset="0"/>
                <a:cs typeface="Helvetica" charset="0"/>
              </a:rPr>
              <a:t>RCRC International Conference</a:t>
            </a:r>
          </a:p>
        </p:txBody>
      </p:sp>
      <p:sp>
        <p:nvSpPr>
          <p:cNvPr id="9222" name="Text Box 6"/>
          <p:cNvSpPr txBox="1">
            <a:spLocks noChangeArrowheads="1"/>
          </p:cNvSpPr>
          <p:nvPr/>
        </p:nvSpPr>
        <p:spPr bwMode="auto">
          <a:xfrm>
            <a:off x="395288" y="404813"/>
            <a:ext cx="7739062"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77616" tIns="40360" rIns="77616" bIns="40360">
            <a:spAutoFit/>
          </a:bodyPr>
          <a:lstStyle>
            <a:lvl1pPr defTabSz="387350" eaLnBrk="0" hangingPunct="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400">
                <a:solidFill>
                  <a:schemeClr val="tx1"/>
                </a:solidFill>
                <a:latin typeface="Arial" charset="0"/>
                <a:ea typeface="ＭＳ Ｐゴシック" charset="0"/>
                <a:cs typeface="ＭＳ Ｐゴシック" charset="0"/>
              </a:defRPr>
            </a:lvl1pPr>
            <a:lvl2pPr marL="742950" indent="-285750" defTabSz="387350" eaLnBrk="0" hangingPunct="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400">
                <a:solidFill>
                  <a:schemeClr val="tx1"/>
                </a:solidFill>
                <a:latin typeface="Arial" charset="0"/>
                <a:ea typeface="ＭＳ Ｐゴシック" charset="0"/>
              </a:defRPr>
            </a:lvl2pPr>
            <a:lvl3pPr marL="1143000" indent="-228600" defTabSz="387350" eaLnBrk="0" hangingPunct="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400">
                <a:solidFill>
                  <a:schemeClr val="tx1"/>
                </a:solidFill>
                <a:latin typeface="Arial" charset="0"/>
                <a:ea typeface="ＭＳ Ｐゴシック" charset="0"/>
              </a:defRPr>
            </a:lvl3pPr>
            <a:lvl4pPr marL="1600200" indent="-228600" defTabSz="387350" eaLnBrk="0" hangingPunct="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400">
                <a:solidFill>
                  <a:schemeClr val="tx1"/>
                </a:solidFill>
                <a:latin typeface="Arial" charset="0"/>
                <a:ea typeface="ＭＳ Ｐゴシック" charset="0"/>
              </a:defRPr>
            </a:lvl4pPr>
            <a:lvl5pPr marL="2057400" indent="-228600" defTabSz="387350" eaLnBrk="0" hangingPunct="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400">
                <a:solidFill>
                  <a:schemeClr val="tx1"/>
                </a:solidFill>
                <a:latin typeface="Arial" charset="0"/>
                <a:ea typeface="ＭＳ Ｐゴシック" charset="0"/>
              </a:defRPr>
            </a:lvl5pPr>
            <a:lvl6pPr marL="25146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400">
                <a:solidFill>
                  <a:schemeClr val="tx1"/>
                </a:solidFill>
                <a:latin typeface="Arial" charset="0"/>
                <a:ea typeface="ＭＳ Ｐゴシック" charset="0"/>
              </a:defRPr>
            </a:lvl6pPr>
            <a:lvl7pPr marL="29718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400">
                <a:solidFill>
                  <a:schemeClr val="tx1"/>
                </a:solidFill>
                <a:latin typeface="Arial" charset="0"/>
                <a:ea typeface="ＭＳ Ｐゴシック" charset="0"/>
              </a:defRPr>
            </a:lvl7pPr>
            <a:lvl8pPr marL="34290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400">
                <a:solidFill>
                  <a:schemeClr val="tx1"/>
                </a:solidFill>
                <a:latin typeface="Arial" charset="0"/>
                <a:ea typeface="ＭＳ Ｐゴシック" charset="0"/>
              </a:defRPr>
            </a:lvl8pPr>
            <a:lvl9pPr marL="38862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400">
                <a:solidFill>
                  <a:schemeClr val="tx1"/>
                </a:solidFill>
                <a:latin typeface="Arial" charset="0"/>
                <a:ea typeface="ＭＳ Ｐゴシック" charset="0"/>
              </a:defRPr>
            </a:lvl9pPr>
          </a:lstStyle>
          <a:p>
            <a:pPr eaLnBrk="1" hangingPunct="1">
              <a:buSzPct val="100000"/>
            </a:pPr>
            <a:r>
              <a:rPr lang="en-US" sz="2800" b="1">
                <a:latin typeface="Helvetica" charset="0"/>
                <a:cs typeface="Helvetica" charset="0"/>
              </a:rPr>
              <a:t>The Red Cross Red Crescent commitments</a:t>
            </a:r>
          </a:p>
        </p:txBody>
      </p:sp>
      <p:sp>
        <p:nvSpPr>
          <p:cNvPr id="9223" name="Tekstvak 7"/>
          <p:cNvSpPr txBox="1">
            <a:spLocks noChangeArrowheads="1"/>
          </p:cNvSpPr>
          <p:nvPr/>
        </p:nvSpPr>
        <p:spPr bwMode="auto">
          <a:xfrm>
            <a:off x="6000750" y="6143625"/>
            <a:ext cx="85725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500">
                <a:solidFill>
                  <a:schemeClr val="bg1"/>
                </a:solidFill>
              </a:rPr>
              <a:t>Photo: IFRC</a:t>
            </a:r>
          </a:p>
        </p:txBody>
      </p:sp>
    </p:spTree>
    <p:extLst>
      <p:ext uri="{BB962C8B-B14F-4D97-AF65-F5344CB8AC3E}">
        <p14:creationId xmlns:p14="http://schemas.microsoft.com/office/powerpoint/2010/main" val="316855370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400"/>
                                        <p:tgtEl>
                                          <p:spTgt spid="9220"/>
                                        </p:tgtEl>
                                        <p:attrNameLst>
                                          <p:attrName>ppt_x</p:attrName>
                                        </p:attrNameLst>
                                      </p:cBhvr>
                                      <p:tavLst>
                                        <p:tav tm="0">
                                          <p:val>
                                            <p:strVal val="ppt_x"/>
                                          </p:val>
                                        </p:tav>
                                        <p:tav tm="100000">
                                          <p:val>
                                            <p:strVal val="ppt_x"/>
                                          </p:val>
                                        </p:tav>
                                      </p:tavLst>
                                    </p:anim>
                                    <p:anim calcmode="lin" valueType="num">
                                      <p:cBhvr additive="base">
                                        <p:cTn id="7" dur="400"/>
                                        <p:tgtEl>
                                          <p:spTgt spid="9220"/>
                                        </p:tgtEl>
                                        <p:attrNameLst>
                                          <p:attrName>ppt_y</p:attrName>
                                        </p:attrNameLst>
                                      </p:cBhvr>
                                      <p:tavLst>
                                        <p:tav tm="0">
                                          <p:val>
                                            <p:strVal val="ppt_y"/>
                                          </p:val>
                                        </p:tav>
                                        <p:tav tm="100000">
                                          <p:val>
                                            <p:strVal val="1+ppt_h/2"/>
                                          </p:val>
                                        </p:tav>
                                      </p:tavLst>
                                    </p:anim>
                                    <p:set>
                                      <p:cBhvr>
                                        <p:cTn id="8" dur="1" fill="hold">
                                          <p:stCondLst>
                                            <p:cond delay="399"/>
                                          </p:stCondLst>
                                        </p:cTn>
                                        <p:tgtEl>
                                          <p:spTgt spid="9220"/>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400"/>
                                        <p:tgtEl>
                                          <p:spTgt spid="9218"/>
                                        </p:tgtEl>
                                        <p:attrNameLst>
                                          <p:attrName>ppt_x</p:attrName>
                                        </p:attrNameLst>
                                      </p:cBhvr>
                                      <p:tavLst>
                                        <p:tav tm="0">
                                          <p:val>
                                            <p:strVal val="ppt_x"/>
                                          </p:val>
                                        </p:tav>
                                        <p:tav tm="100000">
                                          <p:val>
                                            <p:strVal val="ppt_x"/>
                                          </p:val>
                                        </p:tav>
                                      </p:tavLst>
                                    </p:anim>
                                    <p:anim calcmode="lin" valueType="num">
                                      <p:cBhvr additive="base">
                                        <p:cTn id="11" dur="400"/>
                                        <p:tgtEl>
                                          <p:spTgt spid="9218"/>
                                        </p:tgtEl>
                                        <p:attrNameLst>
                                          <p:attrName>ppt_y</p:attrName>
                                        </p:attrNameLst>
                                      </p:cBhvr>
                                      <p:tavLst>
                                        <p:tav tm="0">
                                          <p:val>
                                            <p:strVal val="ppt_y"/>
                                          </p:val>
                                        </p:tav>
                                        <p:tav tm="100000">
                                          <p:val>
                                            <p:strVal val="1+ppt_h/2"/>
                                          </p:val>
                                        </p:tav>
                                      </p:tavLst>
                                    </p:anim>
                                    <p:set>
                                      <p:cBhvr>
                                        <p:cTn id="12" dur="1" fill="hold">
                                          <p:stCondLst>
                                            <p:cond delay="399"/>
                                          </p:stCondLst>
                                        </p:cTn>
                                        <p:tgtEl>
                                          <p:spTgt spid="9218"/>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400"/>
                                        <p:tgtEl>
                                          <p:spTgt spid="46094"/>
                                        </p:tgtEl>
                                        <p:attrNameLst>
                                          <p:attrName>ppt_x</p:attrName>
                                        </p:attrNameLst>
                                      </p:cBhvr>
                                      <p:tavLst>
                                        <p:tav tm="0">
                                          <p:val>
                                            <p:strVal val="ppt_x"/>
                                          </p:val>
                                        </p:tav>
                                        <p:tav tm="100000">
                                          <p:val>
                                            <p:strVal val="ppt_x"/>
                                          </p:val>
                                        </p:tav>
                                      </p:tavLst>
                                    </p:anim>
                                    <p:anim calcmode="lin" valueType="num">
                                      <p:cBhvr additive="base">
                                        <p:cTn id="15" dur="400"/>
                                        <p:tgtEl>
                                          <p:spTgt spid="46094"/>
                                        </p:tgtEl>
                                        <p:attrNameLst>
                                          <p:attrName>ppt_y</p:attrName>
                                        </p:attrNameLst>
                                      </p:cBhvr>
                                      <p:tavLst>
                                        <p:tav tm="0">
                                          <p:val>
                                            <p:strVal val="ppt_y"/>
                                          </p:val>
                                        </p:tav>
                                        <p:tav tm="100000">
                                          <p:val>
                                            <p:strVal val="1+ppt_h/2"/>
                                          </p:val>
                                        </p:tav>
                                      </p:tavLst>
                                    </p:anim>
                                    <p:set>
                                      <p:cBhvr>
                                        <p:cTn id="16" dur="1" fill="hold">
                                          <p:stCondLst>
                                            <p:cond delay="399"/>
                                          </p:stCondLst>
                                        </p:cTn>
                                        <p:tgtEl>
                                          <p:spTgt spid="460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P spid="4609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latin typeface="Charter Black"/>
                <a:cs typeface="Charter Black"/>
              </a:rPr>
              <a:t>International Conference 2007</a:t>
            </a:r>
            <a:endParaRPr lang="en-GB" sz="3200" dirty="0">
              <a:latin typeface="Charter Black"/>
              <a:cs typeface="Charter Black"/>
            </a:endParaRPr>
          </a:p>
        </p:txBody>
      </p:sp>
      <p:sp>
        <p:nvSpPr>
          <p:cNvPr id="3" name="Content Placeholder 2"/>
          <p:cNvSpPr>
            <a:spLocks noGrp="1"/>
          </p:cNvSpPr>
          <p:nvPr>
            <p:ph sz="half" idx="1"/>
          </p:nvPr>
        </p:nvSpPr>
        <p:spPr/>
        <p:txBody>
          <a:bodyPr/>
          <a:lstStyle/>
          <a:p>
            <a:pPr marL="0" indent="0" algn="ctr">
              <a:buNone/>
            </a:pPr>
            <a:r>
              <a:rPr lang="en-GB" sz="2000" b="1" i="1" dirty="0">
                <a:latin typeface="Century Gothic"/>
                <a:cs typeface="Century Gothic"/>
              </a:rPr>
              <a:t>Together for Humanity </a:t>
            </a:r>
            <a:r>
              <a:rPr lang="en-GB" sz="2000" b="1" dirty="0">
                <a:latin typeface="Century Gothic"/>
                <a:cs typeface="Century Gothic"/>
              </a:rPr>
              <a:t>(Resolution 1), Governments and National Societies </a:t>
            </a:r>
            <a:r>
              <a:rPr lang="en-GB" sz="2000" b="1" dirty="0" smtClean="0">
                <a:latin typeface="Century Gothic"/>
                <a:cs typeface="Century Gothic"/>
              </a:rPr>
              <a:t>acknowledged </a:t>
            </a:r>
            <a:r>
              <a:rPr lang="en-GB" sz="2000" b="1" dirty="0">
                <a:latin typeface="Century Gothic"/>
                <a:cs typeface="Century Gothic"/>
              </a:rPr>
              <a:t>the </a:t>
            </a:r>
            <a:r>
              <a:rPr lang="en-GB" sz="2000" b="1" dirty="0" smtClean="0">
                <a:latin typeface="Century Gothic"/>
                <a:cs typeface="Century Gothic"/>
              </a:rPr>
              <a:t>threats posed </a:t>
            </a:r>
            <a:r>
              <a:rPr lang="en-GB" sz="2000" b="1" dirty="0">
                <a:latin typeface="Century Gothic"/>
                <a:cs typeface="Century Gothic"/>
              </a:rPr>
              <a:t>in humanitarian terms by environmental degradation and </a:t>
            </a:r>
            <a:r>
              <a:rPr lang="en-GB" sz="2000" b="1" dirty="0" smtClean="0">
                <a:latin typeface="Century Gothic"/>
                <a:cs typeface="Century Gothic"/>
              </a:rPr>
              <a:t>climate change.</a:t>
            </a:r>
          </a:p>
          <a:p>
            <a:pPr marL="0" indent="0">
              <a:buNone/>
            </a:pPr>
            <a:endParaRPr lang="en-GB" sz="2000" dirty="0" smtClean="0">
              <a:latin typeface="Century Gothic"/>
              <a:cs typeface="Century Gothic"/>
            </a:endParaRPr>
          </a:p>
          <a:p>
            <a:pPr marL="0" indent="0">
              <a:buNone/>
            </a:pPr>
            <a:r>
              <a:rPr lang="en-GB" sz="1400" u="sng" dirty="0">
                <a:latin typeface="Century Gothic"/>
                <a:cs typeface="Century Gothic"/>
                <a:hlinkClick r:id="rId2"/>
              </a:rPr>
              <a:t>https://fednet.ifrc.org/en/newsevents/events/ifrc-events/international-conference/30th-international-conference-november-2007/reports-adopted-declaration-and-resolutions</a:t>
            </a:r>
            <a:endParaRPr lang="en-GB" sz="1400" dirty="0">
              <a:latin typeface="Century Gothic"/>
              <a:cs typeface="Century Gothic"/>
            </a:endParaRPr>
          </a:p>
        </p:txBody>
      </p:sp>
      <p:sp>
        <p:nvSpPr>
          <p:cNvPr id="4" name="Content Placeholder 3"/>
          <p:cNvSpPr>
            <a:spLocks noGrp="1"/>
          </p:cNvSpPr>
          <p:nvPr>
            <p:ph sz="half" idx="2"/>
          </p:nvPr>
        </p:nvSpPr>
        <p:spPr/>
        <p:txBody>
          <a:bodyPr/>
          <a:lstStyle/>
          <a:p>
            <a:endParaRPr lang="en-GB" dirty="0"/>
          </a:p>
        </p:txBody>
      </p:sp>
      <p:pic>
        <p:nvPicPr>
          <p:cNvPr id="209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760768"/>
            <a:ext cx="4267200" cy="307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0697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50838"/>
            <a:ext cx="8856984" cy="1143000"/>
          </a:xfrm>
        </p:spPr>
        <p:txBody>
          <a:bodyPr/>
          <a:lstStyle/>
          <a:p>
            <a:r>
              <a:rPr lang="en-US" altLang="en-US" sz="3200" dirty="0" smtClean="0">
                <a:latin typeface="Charter Black"/>
                <a:cs typeface="Charter Black"/>
              </a:rPr>
              <a:t/>
            </a:r>
            <a:br>
              <a:rPr lang="en-US" altLang="en-US" sz="3200" dirty="0" smtClean="0">
                <a:latin typeface="Charter Black"/>
                <a:cs typeface="Charter Black"/>
              </a:rPr>
            </a:br>
            <a:r>
              <a:rPr lang="en-US" altLang="en-US" sz="3200" dirty="0" smtClean="0">
                <a:latin typeface="Charter Black"/>
                <a:cs typeface="Charter Black"/>
              </a:rPr>
              <a:t>The </a:t>
            </a:r>
            <a:r>
              <a:rPr lang="en-US" altLang="en-US" sz="3200" dirty="0">
                <a:latin typeface="Charter Black"/>
                <a:cs typeface="Charter Black"/>
              </a:rPr>
              <a:t>Red Cross </a:t>
            </a:r>
            <a:r>
              <a:rPr lang="en-US" altLang="en-US" sz="3200" dirty="0" smtClean="0">
                <a:latin typeface="Charter Black"/>
                <a:cs typeface="Charter Black"/>
              </a:rPr>
              <a:t>Red </a:t>
            </a:r>
            <a:r>
              <a:rPr lang="en-US" altLang="en-US" sz="3200" dirty="0">
                <a:latin typeface="Charter Black"/>
                <a:cs typeface="Charter Black"/>
              </a:rPr>
              <a:t>Crescent </a:t>
            </a:r>
            <a:r>
              <a:rPr lang="en-US" altLang="en-US" sz="3200" dirty="0" smtClean="0">
                <a:latin typeface="Charter Black"/>
                <a:cs typeface="Charter Black"/>
              </a:rPr>
              <a:t>Commitments</a:t>
            </a:r>
            <a:r>
              <a:rPr lang="en-US" altLang="en-US" sz="3200" dirty="0">
                <a:latin typeface="Charter Black"/>
                <a:cs typeface="Charter Black"/>
              </a:rPr>
              <a:t/>
            </a:r>
            <a:br>
              <a:rPr lang="en-US" altLang="en-US" sz="3200" dirty="0">
                <a:latin typeface="Charter Black"/>
                <a:cs typeface="Charter Black"/>
              </a:rPr>
            </a:br>
            <a:endParaRPr lang="en-US" sz="3200" dirty="0">
              <a:latin typeface="Charter Black"/>
              <a:cs typeface="Charter Black"/>
            </a:endParaRPr>
          </a:p>
        </p:txBody>
      </p:sp>
      <p:sp>
        <p:nvSpPr>
          <p:cNvPr id="3" name="Content Placeholder 2"/>
          <p:cNvSpPr>
            <a:spLocks noGrp="1"/>
          </p:cNvSpPr>
          <p:nvPr>
            <p:ph idx="1"/>
          </p:nvPr>
        </p:nvSpPr>
        <p:spPr>
          <a:xfrm>
            <a:off x="899592" y="1676400"/>
            <a:ext cx="7787208" cy="4191000"/>
          </a:xfrm>
        </p:spPr>
        <p:txBody>
          <a:bodyPr/>
          <a:lstStyle/>
          <a:p>
            <a:endParaRPr lang="en-US" dirty="0" smtClean="0"/>
          </a:p>
          <a:p>
            <a:endParaRPr lang="en-US" dirty="0"/>
          </a:p>
        </p:txBody>
      </p:sp>
      <p:sp>
        <p:nvSpPr>
          <p:cNvPr id="4" name="Text Box 16"/>
          <p:cNvSpPr txBox="1">
            <a:spLocks noChangeArrowheads="1"/>
          </p:cNvSpPr>
          <p:nvPr/>
        </p:nvSpPr>
        <p:spPr bwMode="auto">
          <a:xfrm>
            <a:off x="467544" y="1916832"/>
            <a:ext cx="8280920" cy="4248472"/>
          </a:xfrm>
          <a:prstGeom prst="rect">
            <a:avLst/>
          </a:prstGeom>
          <a:solidFill>
            <a:srgbClr val="F2F2F2">
              <a:alpha val="9215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7616" tIns="40360" rIns="77616" bIns="40360"/>
          <a:lstStyle>
            <a:lvl1pPr marL="177800" indent="-177800" defTabSz="387350" eaLnBrk="0" hangingPunct="0">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1pPr>
            <a:lvl2pPr marL="641350" indent="-247650" defTabSz="387350" eaLnBrk="0" hangingPunct="0">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2pPr>
            <a:lvl3pPr marL="985838" indent="-196850" defTabSz="387350" eaLnBrk="0" hangingPunct="0">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3pPr>
            <a:lvl4pPr marL="1379538" indent="-196850" defTabSz="387350" eaLnBrk="0" hangingPunct="0">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4pPr>
            <a:lvl5pPr marL="1774825" indent="-198438" defTabSz="387350" eaLnBrk="0" hangingPunct="0">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5pPr>
            <a:lvl6pPr marL="2232025" indent="-198438" defTabSz="387350" eaLnBrk="0" fontAlgn="base" hangingPunct="0">
              <a:spcBef>
                <a:spcPct val="0"/>
              </a:spcBef>
              <a:spcAft>
                <a:spcPct val="0"/>
              </a:spcAft>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6pPr>
            <a:lvl7pPr marL="2689225" indent="-198438" defTabSz="387350" eaLnBrk="0" fontAlgn="base" hangingPunct="0">
              <a:spcBef>
                <a:spcPct val="0"/>
              </a:spcBef>
              <a:spcAft>
                <a:spcPct val="0"/>
              </a:spcAft>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7pPr>
            <a:lvl8pPr marL="3146425" indent="-198438" defTabSz="387350" eaLnBrk="0" fontAlgn="base" hangingPunct="0">
              <a:spcBef>
                <a:spcPct val="0"/>
              </a:spcBef>
              <a:spcAft>
                <a:spcPct val="0"/>
              </a:spcAft>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8pPr>
            <a:lvl9pPr marL="3603625" indent="-198438" defTabSz="387350" eaLnBrk="0" fontAlgn="base" hangingPunct="0">
              <a:spcBef>
                <a:spcPct val="0"/>
              </a:spcBef>
              <a:spcAft>
                <a:spcPct val="0"/>
              </a:spcAft>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9pPr>
          </a:lstStyle>
          <a:p>
            <a:pPr eaLnBrk="1" hangingPunct="1">
              <a:buSzPct val="100000"/>
            </a:pPr>
            <a:r>
              <a:rPr lang="en-US" altLang="en-US" sz="2300" b="1" dirty="0">
                <a:solidFill>
                  <a:srgbClr val="000000"/>
                </a:solidFill>
                <a:latin typeface="Century Gothic"/>
                <a:cs typeface="Century Gothic"/>
              </a:rPr>
              <a:t>Commitments were made to address climate change in the following ways</a:t>
            </a:r>
            <a:r>
              <a:rPr lang="en-US" altLang="en-US" sz="2300" b="1" dirty="0" smtClean="0">
                <a:solidFill>
                  <a:srgbClr val="000000"/>
                </a:solidFill>
                <a:latin typeface="Century Gothic"/>
                <a:cs typeface="Century Gothic"/>
              </a:rPr>
              <a:t>:</a:t>
            </a:r>
          </a:p>
          <a:p>
            <a:pPr eaLnBrk="1" hangingPunct="1">
              <a:buSzPct val="100000"/>
            </a:pPr>
            <a:endParaRPr lang="en-US" altLang="en-US" sz="2300" b="1" dirty="0">
              <a:solidFill>
                <a:srgbClr val="000000"/>
              </a:solidFill>
              <a:latin typeface="Century Gothic"/>
              <a:cs typeface="Century Gothic"/>
            </a:endParaRPr>
          </a:p>
          <a:p>
            <a:pPr eaLnBrk="1" hangingPunct="1">
              <a:spcAft>
                <a:spcPts val="513"/>
              </a:spcAft>
              <a:buClr>
                <a:srgbClr val="000000"/>
              </a:buClr>
              <a:buSzPct val="100000"/>
              <a:buFont typeface="Arial" pitchFamily="34" charset="0"/>
              <a:buChar char="•"/>
            </a:pPr>
            <a:r>
              <a:rPr lang="en-US" altLang="en-US" sz="2100" dirty="0">
                <a:solidFill>
                  <a:srgbClr val="000000"/>
                </a:solidFill>
                <a:latin typeface="Century Gothic"/>
                <a:cs typeface="Century Gothic"/>
              </a:rPr>
              <a:t>raise awareness on climate change </a:t>
            </a:r>
          </a:p>
          <a:p>
            <a:pPr eaLnBrk="1" hangingPunct="1">
              <a:spcAft>
                <a:spcPts val="513"/>
              </a:spcAft>
              <a:buClr>
                <a:srgbClr val="000000"/>
              </a:buClr>
              <a:buSzPct val="100000"/>
              <a:buFont typeface="Arial" pitchFamily="34" charset="0"/>
              <a:buChar char="•"/>
            </a:pPr>
            <a:r>
              <a:rPr lang="en-US" altLang="en-US" sz="2100" dirty="0">
                <a:solidFill>
                  <a:srgbClr val="000000"/>
                </a:solidFill>
                <a:latin typeface="Century Gothic"/>
                <a:cs typeface="Century Gothic"/>
              </a:rPr>
              <a:t>provide humanitarian assistance</a:t>
            </a:r>
          </a:p>
          <a:p>
            <a:pPr eaLnBrk="1" hangingPunct="1">
              <a:spcAft>
                <a:spcPts val="513"/>
              </a:spcAft>
              <a:buClr>
                <a:srgbClr val="000000"/>
              </a:buClr>
              <a:buSzPct val="100000"/>
              <a:buFont typeface="Arial" pitchFamily="34" charset="0"/>
              <a:buChar char="•"/>
            </a:pPr>
            <a:r>
              <a:rPr lang="en-US" altLang="en-US" sz="2100" dirty="0">
                <a:solidFill>
                  <a:srgbClr val="000000"/>
                </a:solidFill>
                <a:latin typeface="Century Gothic"/>
                <a:cs typeface="Century Gothic"/>
              </a:rPr>
              <a:t>improve capacity to respond</a:t>
            </a:r>
          </a:p>
          <a:p>
            <a:pPr eaLnBrk="1" hangingPunct="1">
              <a:spcAft>
                <a:spcPts val="513"/>
              </a:spcAft>
              <a:buClr>
                <a:srgbClr val="000000"/>
              </a:buClr>
              <a:buSzPct val="100000"/>
              <a:buFont typeface="Arial" pitchFamily="34" charset="0"/>
              <a:buChar char="•"/>
            </a:pPr>
            <a:r>
              <a:rPr lang="en-US" altLang="en-US" sz="2100" dirty="0">
                <a:solidFill>
                  <a:srgbClr val="000000"/>
                </a:solidFill>
                <a:latin typeface="Century Gothic"/>
                <a:cs typeface="Century Gothic"/>
              </a:rPr>
              <a:t>decrease vulnerability of communities most strongly affected</a:t>
            </a:r>
          </a:p>
          <a:p>
            <a:pPr eaLnBrk="1" hangingPunct="1">
              <a:spcAft>
                <a:spcPts val="513"/>
              </a:spcAft>
              <a:buClr>
                <a:srgbClr val="000000"/>
              </a:buClr>
              <a:buSzPct val="100000"/>
              <a:buFont typeface="Arial" pitchFamily="34" charset="0"/>
              <a:buChar char="•"/>
            </a:pPr>
            <a:r>
              <a:rPr lang="en-US" altLang="en-US" sz="2100" dirty="0">
                <a:solidFill>
                  <a:srgbClr val="000000"/>
                </a:solidFill>
                <a:latin typeface="Century Gothic"/>
                <a:cs typeface="Century Gothic"/>
              </a:rPr>
              <a:t>integrate climate risk management into policies and plans</a:t>
            </a:r>
          </a:p>
          <a:p>
            <a:pPr eaLnBrk="1" hangingPunct="1">
              <a:spcAft>
                <a:spcPts val="513"/>
              </a:spcAft>
              <a:buClr>
                <a:srgbClr val="000000"/>
              </a:buClr>
              <a:buSzPct val="100000"/>
              <a:buFont typeface="Arial" pitchFamily="34" charset="0"/>
              <a:buChar char="•"/>
            </a:pPr>
            <a:r>
              <a:rPr lang="en-US" altLang="en-US" sz="2100" dirty="0" err="1">
                <a:solidFill>
                  <a:srgbClr val="000000"/>
                </a:solidFill>
                <a:latin typeface="Century Gothic"/>
                <a:cs typeface="Century Gothic"/>
              </a:rPr>
              <a:t>mobilise</a:t>
            </a:r>
            <a:r>
              <a:rPr lang="en-US" altLang="en-US" sz="2100" dirty="0">
                <a:solidFill>
                  <a:srgbClr val="000000"/>
                </a:solidFill>
                <a:latin typeface="Century Gothic"/>
                <a:cs typeface="Century Gothic"/>
              </a:rPr>
              <a:t> human and financial resources, giving priority to actions for the most vulnerable</a:t>
            </a:r>
          </a:p>
        </p:txBody>
      </p:sp>
    </p:spTree>
    <p:extLst>
      <p:ext uri="{BB962C8B-B14F-4D97-AF65-F5344CB8AC3E}">
        <p14:creationId xmlns:p14="http://schemas.microsoft.com/office/powerpoint/2010/main" val="206326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nodeType="afterEffect">
                                  <p:stCondLst>
                                    <p:cond delay="3500"/>
                                  </p:stCondLst>
                                  <p:childTnLst>
                                    <p:set>
                                      <p:cBhvr additive="repl">
                                        <p:cTn id="6" dur="1" fill="hold">
                                          <p:stCondLst>
                                            <p:cond delay="0"/>
                                          </p:stCondLst>
                                        </p:cTn>
                                        <p:tgtEl>
                                          <p:spTgt spid="4"/>
                                        </p:tgtEl>
                                        <p:attrNameLst>
                                          <p:attrName>style.visibility</p:attrName>
                                        </p:attrNameLst>
                                      </p:cBhvr>
                                      <p:to>
                                        <p:strVal val="visible"/>
                                      </p:to>
                                    </p:set>
                                    <p:animEffect transition="in" filter="fade">
                                      <p:cBhvr additive="repl">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val="0"/>
              </a:ext>
            </a:extLst>
          </a:blip>
          <a:srcRect r="4914" b="18321"/>
          <a:stretch/>
        </p:blipFill>
        <p:spPr bwMode="auto">
          <a:xfrm>
            <a:off x="107503" y="2201369"/>
            <a:ext cx="3888433" cy="2237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sz="3200" dirty="0" smtClean="0">
                <a:latin typeface="Charter Black"/>
                <a:cs typeface="Charter Black"/>
              </a:rPr>
              <a:t>Strategy 2020 and Climate </a:t>
            </a:r>
            <a:r>
              <a:rPr lang="en-GB" sz="3200" dirty="0">
                <a:latin typeface="Charter Black"/>
                <a:cs typeface="Charter Black"/>
              </a:rPr>
              <a:t>C</a:t>
            </a:r>
            <a:r>
              <a:rPr lang="en-GB" sz="3200" dirty="0" smtClean="0">
                <a:latin typeface="Charter Black"/>
                <a:cs typeface="Charter Black"/>
              </a:rPr>
              <a:t>hange </a:t>
            </a:r>
            <a:endParaRPr lang="en-GB" sz="3200" dirty="0">
              <a:latin typeface="Charter Black"/>
              <a:cs typeface="Charter Black"/>
            </a:endParaRPr>
          </a:p>
        </p:txBody>
      </p:sp>
      <p:sp>
        <p:nvSpPr>
          <p:cNvPr id="4" name="Content Placeholder 3"/>
          <p:cNvSpPr>
            <a:spLocks noGrp="1"/>
          </p:cNvSpPr>
          <p:nvPr>
            <p:ph sz="half" idx="2"/>
          </p:nvPr>
        </p:nvSpPr>
        <p:spPr>
          <a:xfrm>
            <a:off x="3995936" y="1758280"/>
            <a:ext cx="4854377" cy="4191000"/>
          </a:xfrm>
        </p:spPr>
        <p:txBody>
          <a:bodyPr/>
          <a:lstStyle/>
          <a:p>
            <a:pPr marL="0" indent="0" algn="ctr">
              <a:buNone/>
            </a:pPr>
            <a:r>
              <a:rPr lang="en-GB" sz="2800" dirty="0">
                <a:latin typeface="Century Gothic"/>
                <a:cs typeface="Century Gothic"/>
              </a:rPr>
              <a:t>IFRC’s mission of building safer and resilient communities</a:t>
            </a:r>
            <a:r>
              <a:rPr lang="en-GB" sz="2800" baseline="30000" dirty="0">
                <a:latin typeface="Century Gothic"/>
                <a:cs typeface="Century Gothic"/>
              </a:rPr>
              <a:t> </a:t>
            </a:r>
            <a:r>
              <a:rPr lang="en-GB" sz="2800" dirty="0">
                <a:latin typeface="Century Gothic"/>
                <a:cs typeface="Century Gothic"/>
              </a:rPr>
              <a:t>and addressing climate change is clearly stated as a priority under the Strategic Aim 2 of the IFRC Strategy 2020 “Enable Healthy and Safe Living”. </a:t>
            </a:r>
          </a:p>
          <a:p>
            <a:pPr marL="0" indent="0" algn="ctr">
              <a:buNone/>
            </a:pPr>
            <a:endParaRPr lang="en-GB" sz="2400" dirty="0">
              <a:latin typeface="Century Gothic"/>
              <a:cs typeface="Century Gothic"/>
            </a:endParaRPr>
          </a:p>
          <a:p>
            <a:pPr marL="0" indent="0" algn="ctr">
              <a:buNone/>
            </a:pPr>
            <a:endParaRPr lang="en-GB" sz="2400" dirty="0">
              <a:latin typeface="Century Gothic"/>
              <a:cs typeface="Century Gothic"/>
            </a:endParaRPr>
          </a:p>
        </p:txBody>
      </p:sp>
    </p:spTree>
    <p:extLst>
      <p:ext uri="{BB962C8B-B14F-4D97-AF65-F5344CB8AC3E}">
        <p14:creationId xmlns:p14="http://schemas.microsoft.com/office/powerpoint/2010/main" val="1525444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88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ext Box 1"/>
          <p:cNvSpPr txBox="1">
            <a:spLocks noChangeArrowheads="1"/>
          </p:cNvSpPr>
          <p:nvPr/>
        </p:nvSpPr>
        <p:spPr bwMode="auto">
          <a:xfrm>
            <a:off x="3132138" y="765175"/>
            <a:ext cx="5183187" cy="973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77616" tIns="40360" rIns="77616" bIns="40360">
            <a:spAutoFit/>
          </a:bodyPr>
          <a:lstStyle>
            <a:lvl1pPr defTabSz="822325">
              <a:defRPr sz="2200">
                <a:solidFill>
                  <a:schemeClr val="tx1"/>
                </a:solidFill>
                <a:latin typeface="Arial" charset="0"/>
                <a:ea typeface="MS PGothic" charset="0"/>
                <a:cs typeface="MS PGothic" charset="0"/>
              </a:defRPr>
            </a:lvl1pPr>
            <a:lvl2pPr marL="742950" indent="-285750" defTabSz="822325">
              <a:defRPr sz="2000">
                <a:solidFill>
                  <a:schemeClr val="tx1"/>
                </a:solidFill>
                <a:latin typeface="Arial" charset="0"/>
                <a:ea typeface="MS PGothic" charset="0"/>
                <a:cs typeface="Arial" charset="0"/>
              </a:defRPr>
            </a:lvl2pPr>
            <a:lvl3pPr marL="1143000" indent="-228600" defTabSz="822325">
              <a:defRPr sz="2000">
                <a:solidFill>
                  <a:schemeClr val="tx1"/>
                </a:solidFill>
                <a:latin typeface="Arial" charset="0"/>
                <a:ea typeface="MS PGothic" charset="0"/>
                <a:cs typeface="Arial" charset="0"/>
              </a:defRPr>
            </a:lvl3pPr>
            <a:lvl4pPr marL="1600200" indent="-228600" defTabSz="822325">
              <a:defRPr sz="2000">
                <a:solidFill>
                  <a:schemeClr val="tx1"/>
                </a:solidFill>
                <a:latin typeface="Arial" charset="0"/>
                <a:ea typeface="MS PGothic" charset="0"/>
                <a:cs typeface="Arial" charset="0"/>
              </a:defRPr>
            </a:lvl4pPr>
            <a:lvl5pPr marL="2057400" indent="-228600" defTabSz="822325">
              <a:defRPr sz="2000">
                <a:solidFill>
                  <a:schemeClr val="tx1"/>
                </a:solidFill>
                <a:latin typeface="Arial" charset="0"/>
                <a:ea typeface="MS PGothic" charset="0"/>
                <a:cs typeface="Arial" charset="0"/>
              </a:defRPr>
            </a:lvl5pPr>
            <a:lvl6pPr defTabSz="822325" eaLnBrk="0" fontAlgn="base" hangingPunct="0">
              <a:spcAft>
                <a:spcPct val="0"/>
              </a:spcAft>
              <a:buClr>
                <a:srgbClr val="C00000"/>
              </a:buClr>
              <a:buSzPct val="80000"/>
              <a:buFont typeface="Wingdings" charset="0"/>
              <a:buChar char="§"/>
              <a:defRPr sz="2000">
                <a:solidFill>
                  <a:schemeClr val="tx1"/>
                </a:solidFill>
                <a:latin typeface="Arial" charset="0"/>
                <a:ea typeface="MS PGothic" charset="0"/>
                <a:cs typeface="Arial" charset="0"/>
              </a:defRPr>
            </a:lvl6pPr>
            <a:lvl7pPr defTabSz="822325" eaLnBrk="0" fontAlgn="base" hangingPunct="0">
              <a:spcAft>
                <a:spcPct val="0"/>
              </a:spcAft>
              <a:buClr>
                <a:srgbClr val="C00000"/>
              </a:buClr>
              <a:buSzPct val="80000"/>
              <a:buFont typeface="Wingdings" charset="0"/>
              <a:buChar char="§"/>
              <a:defRPr sz="2000">
                <a:solidFill>
                  <a:schemeClr val="tx1"/>
                </a:solidFill>
                <a:latin typeface="Arial" charset="0"/>
                <a:ea typeface="MS PGothic" charset="0"/>
                <a:cs typeface="Arial" charset="0"/>
              </a:defRPr>
            </a:lvl7pPr>
            <a:lvl8pPr defTabSz="822325" eaLnBrk="0" fontAlgn="base" hangingPunct="0">
              <a:spcAft>
                <a:spcPct val="0"/>
              </a:spcAft>
              <a:buClr>
                <a:srgbClr val="C00000"/>
              </a:buClr>
              <a:buSzPct val="80000"/>
              <a:buFont typeface="Wingdings" charset="0"/>
              <a:buChar char="§"/>
              <a:defRPr sz="2000">
                <a:solidFill>
                  <a:schemeClr val="tx1"/>
                </a:solidFill>
                <a:latin typeface="Arial" charset="0"/>
                <a:ea typeface="MS PGothic" charset="0"/>
                <a:cs typeface="Arial" charset="0"/>
              </a:defRPr>
            </a:lvl8pPr>
            <a:lvl9pPr defTabSz="822325" eaLnBrk="0" fontAlgn="base" hangingPunct="0">
              <a:spcAft>
                <a:spcPct val="0"/>
              </a:spcAft>
              <a:buClr>
                <a:srgbClr val="C00000"/>
              </a:buClr>
              <a:buSzPct val="80000"/>
              <a:buFont typeface="Wingdings" charset="0"/>
              <a:buChar char="§"/>
              <a:defRPr sz="2000">
                <a:solidFill>
                  <a:schemeClr val="tx1"/>
                </a:solidFill>
                <a:latin typeface="Arial" charset="0"/>
                <a:ea typeface="MS PGothic" charset="0"/>
                <a:cs typeface="Arial" charset="0"/>
              </a:defRPr>
            </a:lvl9pPr>
          </a:lstStyle>
          <a:p>
            <a:r>
              <a:rPr lang="en-US" sz="2900" b="1">
                <a:cs typeface="Arial" charset="0"/>
              </a:rPr>
              <a:t>IPCC – the </a:t>
            </a:r>
            <a:r>
              <a:rPr lang="ja-JP" altLang="en-US" sz="2900" b="1">
                <a:cs typeface="Arial" charset="0"/>
              </a:rPr>
              <a:t>‘</a:t>
            </a:r>
            <a:r>
              <a:rPr lang="en-US" altLang="ja-JP" sz="2900" b="1">
                <a:cs typeface="Arial" charset="0"/>
              </a:rPr>
              <a:t>key reference</a:t>
            </a:r>
            <a:r>
              <a:rPr lang="ja-JP" altLang="en-US" sz="2900" b="1">
                <a:cs typeface="Arial" charset="0"/>
              </a:rPr>
              <a:t>’</a:t>
            </a:r>
            <a:r>
              <a:rPr lang="en-US" altLang="ja-JP" sz="2900" b="1">
                <a:cs typeface="Arial" charset="0"/>
              </a:rPr>
              <a:t> 		on climate change</a:t>
            </a:r>
            <a:endParaRPr lang="en-US" sz="2900" b="1">
              <a:cs typeface="Arial" charset="0"/>
            </a:endParaRPr>
          </a:p>
        </p:txBody>
      </p:sp>
      <p:grpSp>
        <p:nvGrpSpPr>
          <p:cNvPr id="9219" name="Group 2"/>
          <p:cNvGrpSpPr>
            <a:grpSpLocks/>
          </p:cNvGrpSpPr>
          <p:nvPr/>
        </p:nvGrpSpPr>
        <p:grpSpPr bwMode="auto">
          <a:xfrm>
            <a:off x="3068638" y="2420938"/>
            <a:ext cx="6105525" cy="3530600"/>
            <a:chOff x="2944" y="1370"/>
            <a:chExt cx="4598" cy="2471"/>
          </a:xfrm>
        </p:grpSpPr>
        <p:sp>
          <p:nvSpPr>
            <p:cNvPr id="207876" name="Line 3"/>
            <p:cNvSpPr>
              <a:spLocks noChangeShapeType="1"/>
            </p:cNvSpPr>
            <p:nvPr/>
          </p:nvSpPr>
          <p:spPr bwMode="auto">
            <a:xfrm>
              <a:off x="2944" y="3840"/>
              <a:ext cx="3691" cy="1"/>
            </a:xfrm>
            <a:prstGeom prst="line">
              <a:avLst/>
            </a:prstGeom>
            <a:noFill/>
            <a:ln w="28440">
              <a:solidFill>
                <a:srgbClr val="CC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07877" name="Text Box 4"/>
            <p:cNvSpPr txBox="1">
              <a:spLocks noChangeArrowheads="1"/>
            </p:cNvSpPr>
            <p:nvPr/>
          </p:nvSpPr>
          <p:spPr bwMode="auto">
            <a:xfrm>
              <a:off x="3535" y="1370"/>
              <a:ext cx="1614" cy="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77616" tIns="40360" rIns="77616" bIns="40360">
              <a:spAutoFit/>
            </a:bodyPr>
            <a:lstStyle>
              <a:lvl1pPr defTabSz="387350" eaLnBrk="0" hangingPunct="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charset="0"/>
                  <a:ea typeface="ＭＳ Ｐゴシック" charset="0"/>
                  <a:cs typeface="Arial" charset="0"/>
                </a:defRPr>
              </a:lvl1pPr>
              <a:lvl2pPr marL="641350" indent="-247650" defTabSz="387350" eaLnBrk="0" hangingPunct="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charset="0"/>
                  <a:ea typeface="Arial" charset="0"/>
                  <a:cs typeface="Arial" charset="0"/>
                </a:defRPr>
              </a:lvl2pPr>
              <a:lvl3pPr marL="985838" indent="-196850" defTabSz="387350" eaLnBrk="0" hangingPunct="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charset="0"/>
                  <a:ea typeface="Arial" charset="0"/>
                  <a:cs typeface="Arial" charset="0"/>
                </a:defRPr>
              </a:lvl3pPr>
              <a:lvl4pPr marL="1379538" indent="-196850" defTabSz="387350" eaLnBrk="0" hangingPunct="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charset="0"/>
                  <a:ea typeface="Arial" charset="0"/>
                  <a:cs typeface="Arial" charset="0"/>
                </a:defRPr>
              </a:lvl4pPr>
              <a:lvl5pPr marL="1774825" indent="-198438" defTabSz="387350" eaLnBrk="0" hangingPunct="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charset="0"/>
                  <a:ea typeface="Arial" charset="0"/>
                  <a:cs typeface="Arial" charset="0"/>
                </a:defRPr>
              </a:lvl5pPr>
              <a:lvl6pPr marL="2232025" indent="-198438"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charset="0"/>
                  <a:ea typeface="Arial" charset="0"/>
                  <a:cs typeface="Arial" charset="0"/>
                </a:defRPr>
              </a:lvl6pPr>
              <a:lvl7pPr marL="2689225" indent="-198438"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charset="0"/>
                  <a:ea typeface="Arial" charset="0"/>
                  <a:cs typeface="Arial" charset="0"/>
                </a:defRPr>
              </a:lvl7pPr>
              <a:lvl8pPr marL="3146425" indent="-198438"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charset="0"/>
                  <a:ea typeface="Arial" charset="0"/>
                  <a:cs typeface="Arial" charset="0"/>
                </a:defRPr>
              </a:lvl8pPr>
              <a:lvl9pPr marL="3603625" indent="-198438"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charset="0"/>
                  <a:ea typeface="Arial" charset="0"/>
                  <a:cs typeface="Arial" charset="0"/>
                </a:defRPr>
              </a:lvl9pPr>
            </a:lstStyle>
            <a:p>
              <a:pPr eaLnBrk="1" hangingPunct="1">
                <a:buSzPct val="100000"/>
                <a:defRPr/>
              </a:pPr>
              <a:r>
                <a:rPr lang="nl-NL" sz="2400" b="1" dirty="0" err="1" smtClean="0">
                  <a:solidFill>
                    <a:srgbClr val="000000"/>
                  </a:solidFill>
                  <a:ea typeface="MS PGothic" charset="0"/>
                  <a:cs typeface="MS PGothic" charset="0"/>
                </a:rPr>
                <a:t>Main</a:t>
              </a:r>
              <a:r>
                <a:rPr lang="nl-NL" sz="2400" b="1" dirty="0" smtClean="0">
                  <a:solidFill>
                    <a:srgbClr val="000000"/>
                  </a:solidFill>
                  <a:ea typeface="MS PGothic" charset="0"/>
                  <a:cs typeface="MS PGothic" charset="0"/>
                </a:rPr>
                <a:t> </a:t>
              </a:r>
              <a:r>
                <a:rPr lang="nl-NL" sz="2400" b="1" dirty="0" err="1" smtClean="0">
                  <a:solidFill>
                    <a:srgbClr val="000000"/>
                  </a:solidFill>
                  <a:ea typeface="MS PGothic" charset="0"/>
                  <a:cs typeface="MS PGothic" charset="0"/>
                </a:rPr>
                <a:t>findings</a:t>
              </a:r>
              <a:endParaRPr lang="nl-NL" sz="2400" b="1" dirty="0" smtClean="0">
                <a:solidFill>
                  <a:srgbClr val="000000"/>
                </a:solidFill>
                <a:ea typeface="MS PGothic" charset="0"/>
                <a:cs typeface="MS PGothic" charset="0"/>
              </a:endParaRPr>
            </a:p>
          </p:txBody>
        </p:sp>
        <p:sp>
          <p:nvSpPr>
            <p:cNvPr id="207878" name="Line 5"/>
            <p:cNvSpPr>
              <a:spLocks noChangeShapeType="1"/>
            </p:cNvSpPr>
            <p:nvPr/>
          </p:nvSpPr>
          <p:spPr bwMode="auto">
            <a:xfrm>
              <a:off x="2998" y="1804"/>
              <a:ext cx="3692" cy="1"/>
            </a:xfrm>
            <a:prstGeom prst="line">
              <a:avLst/>
            </a:prstGeom>
            <a:noFill/>
            <a:ln w="28440">
              <a:solidFill>
                <a:srgbClr val="CC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endParaRPr lang="en-US"/>
            </a:p>
          </p:txBody>
        </p:sp>
        <p:sp>
          <p:nvSpPr>
            <p:cNvPr id="207879" name="Text Box 6"/>
            <p:cNvSpPr txBox="1">
              <a:spLocks noChangeArrowheads="1"/>
            </p:cNvSpPr>
            <p:nvPr/>
          </p:nvSpPr>
          <p:spPr bwMode="auto">
            <a:xfrm>
              <a:off x="3058" y="1928"/>
              <a:ext cx="4484" cy="1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77616" tIns="40360" rIns="77616" bIns="40360">
              <a:spAutoFit/>
            </a:bodyPr>
            <a:lstStyle>
              <a:lvl1pPr marL="149225" indent="-149225" defTabSz="387350" eaLnBrk="0" hangingPunct="0">
                <a:tabLst>
                  <a:tab pos="149225" algn="l"/>
                  <a:tab pos="938213" algn="l"/>
                  <a:tab pos="1725613" algn="l"/>
                  <a:tab pos="2514600" algn="l"/>
                  <a:tab pos="3303588" algn="l"/>
                  <a:tab pos="4092575" algn="l"/>
                  <a:tab pos="4879975" algn="l"/>
                  <a:tab pos="5668963" algn="l"/>
                  <a:tab pos="6457950" algn="l"/>
                  <a:tab pos="7246938" algn="l"/>
                  <a:tab pos="8034338" algn="l"/>
                  <a:tab pos="8823325" algn="l"/>
                </a:tabLst>
                <a:defRPr>
                  <a:solidFill>
                    <a:schemeClr val="tx1"/>
                  </a:solidFill>
                  <a:latin typeface="Arial" charset="0"/>
                  <a:ea typeface="ＭＳ Ｐゴシック" charset="0"/>
                  <a:cs typeface="Arial" charset="0"/>
                </a:defRPr>
              </a:lvl1pPr>
              <a:lvl2pPr marL="641350" indent="-247650" defTabSz="387350" eaLnBrk="0" hangingPunct="0">
                <a:tabLst>
                  <a:tab pos="149225" algn="l"/>
                  <a:tab pos="938213" algn="l"/>
                  <a:tab pos="1725613" algn="l"/>
                  <a:tab pos="2514600" algn="l"/>
                  <a:tab pos="3303588" algn="l"/>
                  <a:tab pos="4092575" algn="l"/>
                  <a:tab pos="4879975" algn="l"/>
                  <a:tab pos="5668963" algn="l"/>
                  <a:tab pos="6457950" algn="l"/>
                  <a:tab pos="7246938" algn="l"/>
                  <a:tab pos="8034338" algn="l"/>
                  <a:tab pos="8823325" algn="l"/>
                </a:tabLst>
                <a:defRPr>
                  <a:solidFill>
                    <a:schemeClr val="tx1"/>
                  </a:solidFill>
                  <a:latin typeface="Arial" charset="0"/>
                  <a:ea typeface="Arial" charset="0"/>
                  <a:cs typeface="Arial" charset="0"/>
                </a:defRPr>
              </a:lvl2pPr>
              <a:lvl3pPr marL="985838" indent="-196850" defTabSz="387350" eaLnBrk="0" hangingPunct="0">
                <a:tabLst>
                  <a:tab pos="149225" algn="l"/>
                  <a:tab pos="938213" algn="l"/>
                  <a:tab pos="1725613" algn="l"/>
                  <a:tab pos="2514600" algn="l"/>
                  <a:tab pos="3303588" algn="l"/>
                  <a:tab pos="4092575" algn="l"/>
                  <a:tab pos="4879975" algn="l"/>
                  <a:tab pos="5668963" algn="l"/>
                  <a:tab pos="6457950" algn="l"/>
                  <a:tab pos="7246938" algn="l"/>
                  <a:tab pos="8034338" algn="l"/>
                  <a:tab pos="8823325" algn="l"/>
                </a:tabLst>
                <a:defRPr>
                  <a:solidFill>
                    <a:schemeClr val="tx1"/>
                  </a:solidFill>
                  <a:latin typeface="Arial" charset="0"/>
                  <a:ea typeface="Arial" charset="0"/>
                  <a:cs typeface="Arial" charset="0"/>
                </a:defRPr>
              </a:lvl3pPr>
              <a:lvl4pPr marL="1379538" indent="-196850" defTabSz="387350" eaLnBrk="0" hangingPunct="0">
                <a:tabLst>
                  <a:tab pos="149225" algn="l"/>
                  <a:tab pos="938213" algn="l"/>
                  <a:tab pos="1725613" algn="l"/>
                  <a:tab pos="2514600" algn="l"/>
                  <a:tab pos="3303588" algn="l"/>
                  <a:tab pos="4092575" algn="l"/>
                  <a:tab pos="4879975" algn="l"/>
                  <a:tab pos="5668963" algn="l"/>
                  <a:tab pos="6457950" algn="l"/>
                  <a:tab pos="7246938" algn="l"/>
                  <a:tab pos="8034338" algn="l"/>
                  <a:tab pos="8823325" algn="l"/>
                </a:tabLst>
                <a:defRPr>
                  <a:solidFill>
                    <a:schemeClr val="tx1"/>
                  </a:solidFill>
                  <a:latin typeface="Arial" charset="0"/>
                  <a:ea typeface="Arial" charset="0"/>
                  <a:cs typeface="Arial" charset="0"/>
                </a:defRPr>
              </a:lvl4pPr>
              <a:lvl5pPr marL="1774825" indent="-198438" defTabSz="387350" eaLnBrk="0" hangingPunct="0">
                <a:tabLst>
                  <a:tab pos="149225" algn="l"/>
                  <a:tab pos="938213" algn="l"/>
                  <a:tab pos="1725613" algn="l"/>
                  <a:tab pos="2514600" algn="l"/>
                  <a:tab pos="3303588" algn="l"/>
                  <a:tab pos="4092575" algn="l"/>
                  <a:tab pos="4879975" algn="l"/>
                  <a:tab pos="5668963" algn="l"/>
                  <a:tab pos="6457950" algn="l"/>
                  <a:tab pos="7246938" algn="l"/>
                  <a:tab pos="8034338" algn="l"/>
                  <a:tab pos="8823325" algn="l"/>
                </a:tabLst>
                <a:defRPr>
                  <a:solidFill>
                    <a:schemeClr val="tx1"/>
                  </a:solidFill>
                  <a:latin typeface="Arial" charset="0"/>
                  <a:ea typeface="Arial" charset="0"/>
                  <a:cs typeface="Arial" charset="0"/>
                </a:defRPr>
              </a:lvl5pPr>
              <a:lvl6pPr marL="2232025" indent="-198438" defTabSz="387350" eaLnBrk="0" fontAlgn="base" hangingPunct="0">
                <a:spcBef>
                  <a:spcPct val="0"/>
                </a:spcBef>
                <a:spcAft>
                  <a:spcPct val="0"/>
                </a:spcAft>
                <a:tabLst>
                  <a:tab pos="149225" algn="l"/>
                  <a:tab pos="938213" algn="l"/>
                  <a:tab pos="1725613" algn="l"/>
                  <a:tab pos="2514600" algn="l"/>
                  <a:tab pos="3303588" algn="l"/>
                  <a:tab pos="4092575" algn="l"/>
                  <a:tab pos="4879975" algn="l"/>
                  <a:tab pos="5668963" algn="l"/>
                  <a:tab pos="6457950" algn="l"/>
                  <a:tab pos="7246938" algn="l"/>
                  <a:tab pos="8034338" algn="l"/>
                  <a:tab pos="8823325" algn="l"/>
                </a:tabLst>
                <a:defRPr>
                  <a:solidFill>
                    <a:schemeClr val="tx1"/>
                  </a:solidFill>
                  <a:latin typeface="Arial" charset="0"/>
                  <a:ea typeface="Arial" charset="0"/>
                  <a:cs typeface="Arial" charset="0"/>
                </a:defRPr>
              </a:lvl6pPr>
              <a:lvl7pPr marL="2689225" indent="-198438" defTabSz="387350" eaLnBrk="0" fontAlgn="base" hangingPunct="0">
                <a:spcBef>
                  <a:spcPct val="0"/>
                </a:spcBef>
                <a:spcAft>
                  <a:spcPct val="0"/>
                </a:spcAft>
                <a:tabLst>
                  <a:tab pos="149225" algn="l"/>
                  <a:tab pos="938213" algn="l"/>
                  <a:tab pos="1725613" algn="l"/>
                  <a:tab pos="2514600" algn="l"/>
                  <a:tab pos="3303588" algn="l"/>
                  <a:tab pos="4092575" algn="l"/>
                  <a:tab pos="4879975" algn="l"/>
                  <a:tab pos="5668963" algn="l"/>
                  <a:tab pos="6457950" algn="l"/>
                  <a:tab pos="7246938" algn="l"/>
                  <a:tab pos="8034338" algn="l"/>
                  <a:tab pos="8823325" algn="l"/>
                </a:tabLst>
                <a:defRPr>
                  <a:solidFill>
                    <a:schemeClr val="tx1"/>
                  </a:solidFill>
                  <a:latin typeface="Arial" charset="0"/>
                  <a:ea typeface="Arial" charset="0"/>
                  <a:cs typeface="Arial" charset="0"/>
                </a:defRPr>
              </a:lvl7pPr>
              <a:lvl8pPr marL="3146425" indent="-198438" defTabSz="387350" eaLnBrk="0" fontAlgn="base" hangingPunct="0">
                <a:spcBef>
                  <a:spcPct val="0"/>
                </a:spcBef>
                <a:spcAft>
                  <a:spcPct val="0"/>
                </a:spcAft>
                <a:tabLst>
                  <a:tab pos="149225" algn="l"/>
                  <a:tab pos="938213" algn="l"/>
                  <a:tab pos="1725613" algn="l"/>
                  <a:tab pos="2514600" algn="l"/>
                  <a:tab pos="3303588" algn="l"/>
                  <a:tab pos="4092575" algn="l"/>
                  <a:tab pos="4879975" algn="l"/>
                  <a:tab pos="5668963" algn="l"/>
                  <a:tab pos="6457950" algn="l"/>
                  <a:tab pos="7246938" algn="l"/>
                  <a:tab pos="8034338" algn="l"/>
                  <a:tab pos="8823325" algn="l"/>
                </a:tabLst>
                <a:defRPr>
                  <a:solidFill>
                    <a:schemeClr val="tx1"/>
                  </a:solidFill>
                  <a:latin typeface="Arial" charset="0"/>
                  <a:ea typeface="Arial" charset="0"/>
                  <a:cs typeface="Arial" charset="0"/>
                </a:defRPr>
              </a:lvl8pPr>
              <a:lvl9pPr marL="3603625" indent="-198438" defTabSz="387350" eaLnBrk="0" fontAlgn="base" hangingPunct="0">
                <a:spcBef>
                  <a:spcPct val="0"/>
                </a:spcBef>
                <a:spcAft>
                  <a:spcPct val="0"/>
                </a:spcAft>
                <a:tabLst>
                  <a:tab pos="149225" algn="l"/>
                  <a:tab pos="938213" algn="l"/>
                  <a:tab pos="1725613" algn="l"/>
                  <a:tab pos="2514600" algn="l"/>
                  <a:tab pos="3303588" algn="l"/>
                  <a:tab pos="4092575" algn="l"/>
                  <a:tab pos="4879975" algn="l"/>
                  <a:tab pos="5668963" algn="l"/>
                  <a:tab pos="6457950" algn="l"/>
                  <a:tab pos="7246938" algn="l"/>
                  <a:tab pos="8034338" algn="l"/>
                  <a:tab pos="8823325" algn="l"/>
                </a:tabLst>
                <a:defRPr>
                  <a:solidFill>
                    <a:schemeClr val="tx1"/>
                  </a:solidFill>
                  <a:latin typeface="Arial" charset="0"/>
                  <a:ea typeface="Arial" charset="0"/>
                  <a:cs typeface="Arial" charset="0"/>
                </a:defRPr>
              </a:lvl9pPr>
            </a:lstStyle>
            <a:p>
              <a:pPr eaLnBrk="1" hangingPunct="1">
                <a:spcAft>
                  <a:spcPts val="500"/>
                </a:spcAft>
                <a:buClr>
                  <a:srgbClr val="CC0000"/>
                </a:buClr>
                <a:buSzPct val="100000"/>
                <a:buFont typeface="Wingdings" charset="0"/>
                <a:buChar char=""/>
                <a:defRPr/>
              </a:pPr>
              <a:r>
                <a:rPr lang="nl-NL" sz="2400" dirty="0" err="1" smtClean="0">
                  <a:solidFill>
                    <a:srgbClr val="000000"/>
                  </a:solidFill>
                  <a:ea typeface="MS PGothic" charset="0"/>
                  <a:cs typeface="MS PGothic" charset="0"/>
                </a:rPr>
                <a:t>Climate</a:t>
              </a:r>
              <a:r>
                <a:rPr lang="nl-NL" sz="2400" dirty="0" smtClean="0">
                  <a:solidFill>
                    <a:srgbClr val="000000"/>
                  </a:solidFill>
                  <a:ea typeface="MS PGothic" charset="0"/>
                  <a:cs typeface="MS PGothic" charset="0"/>
                </a:rPr>
                <a:t> change is </a:t>
              </a:r>
              <a:r>
                <a:rPr lang="nl-NL" sz="2400" dirty="0" err="1" smtClean="0">
                  <a:solidFill>
                    <a:srgbClr val="000000"/>
                  </a:solidFill>
                  <a:ea typeface="MS PGothic" charset="0"/>
                  <a:cs typeface="MS PGothic" charset="0"/>
                </a:rPr>
                <a:t>already</a:t>
              </a:r>
              <a:r>
                <a:rPr lang="nl-NL" sz="2400" dirty="0" smtClean="0">
                  <a:solidFill>
                    <a:srgbClr val="000000"/>
                  </a:solidFill>
                  <a:ea typeface="MS PGothic" charset="0"/>
                  <a:cs typeface="MS PGothic" charset="0"/>
                </a:rPr>
                <a:t> happening </a:t>
              </a:r>
            </a:p>
            <a:p>
              <a:pPr eaLnBrk="1" hangingPunct="1">
                <a:spcAft>
                  <a:spcPts val="500"/>
                </a:spcAft>
                <a:buClr>
                  <a:srgbClr val="CC0000"/>
                </a:buClr>
                <a:buSzPct val="100000"/>
                <a:buFont typeface="Wingdings" charset="0"/>
                <a:buChar char=""/>
                <a:defRPr/>
              </a:pPr>
              <a:r>
                <a:rPr lang="nl-NL" sz="2400" dirty="0" smtClean="0">
                  <a:solidFill>
                    <a:srgbClr val="000000"/>
                  </a:solidFill>
                  <a:ea typeface="MS PGothic" charset="0"/>
                  <a:cs typeface="MS PGothic" charset="0"/>
                </a:rPr>
                <a:t>It is </a:t>
              </a:r>
              <a:r>
                <a:rPr lang="nl-NL" sz="2400" dirty="0" err="1" smtClean="0">
                  <a:solidFill>
                    <a:srgbClr val="000000"/>
                  </a:solidFill>
                  <a:ea typeface="MS PGothic" charset="0"/>
                  <a:cs typeface="MS PGothic" charset="0"/>
                </a:rPr>
                <a:t>mostly</a:t>
              </a:r>
              <a:r>
                <a:rPr lang="nl-NL" sz="2400" dirty="0" smtClean="0">
                  <a:solidFill>
                    <a:srgbClr val="000000"/>
                  </a:solidFill>
                  <a:ea typeface="MS PGothic" charset="0"/>
                  <a:cs typeface="MS PGothic" charset="0"/>
                </a:rPr>
                <a:t> </a:t>
              </a:r>
              <a:r>
                <a:rPr lang="nl-NL" sz="2400" dirty="0" err="1" smtClean="0">
                  <a:solidFill>
                    <a:srgbClr val="000000"/>
                  </a:solidFill>
                  <a:ea typeface="MS PGothic" charset="0"/>
                  <a:cs typeface="MS PGothic" charset="0"/>
                </a:rPr>
                <a:t>caused</a:t>
              </a:r>
              <a:r>
                <a:rPr lang="nl-NL" sz="2400" dirty="0" smtClean="0">
                  <a:solidFill>
                    <a:srgbClr val="000000"/>
                  </a:solidFill>
                  <a:ea typeface="MS PGothic" charset="0"/>
                  <a:cs typeface="MS PGothic" charset="0"/>
                </a:rPr>
                <a:t> </a:t>
              </a:r>
              <a:r>
                <a:rPr lang="nl-NL" sz="2400" dirty="0" err="1" smtClean="0">
                  <a:solidFill>
                    <a:srgbClr val="000000"/>
                  </a:solidFill>
                  <a:ea typeface="MS PGothic" charset="0"/>
                  <a:cs typeface="MS PGothic" charset="0"/>
                </a:rPr>
                <a:t>by</a:t>
              </a:r>
              <a:r>
                <a:rPr lang="nl-NL" sz="2400" dirty="0" smtClean="0">
                  <a:solidFill>
                    <a:srgbClr val="000000"/>
                  </a:solidFill>
                  <a:ea typeface="MS PGothic" charset="0"/>
                  <a:cs typeface="MS PGothic" charset="0"/>
                </a:rPr>
                <a:t> man</a:t>
              </a:r>
            </a:p>
            <a:p>
              <a:pPr eaLnBrk="1" hangingPunct="1">
                <a:spcAft>
                  <a:spcPts val="500"/>
                </a:spcAft>
                <a:buClr>
                  <a:srgbClr val="CC0000"/>
                </a:buClr>
                <a:buSzPct val="100000"/>
                <a:buFont typeface="Wingdings" charset="0"/>
                <a:buChar char=""/>
                <a:defRPr/>
              </a:pPr>
              <a:r>
                <a:rPr lang="nl-NL" sz="2400" dirty="0" smtClean="0">
                  <a:solidFill>
                    <a:srgbClr val="000000"/>
                  </a:solidFill>
                  <a:ea typeface="MS PGothic" charset="0"/>
                  <a:cs typeface="MS PGothic" charset="0"/>
                </a:rPr>
                <a:t>It </a:t>
              </a:r>
              <a:r>
                <a:rPr lang="nl-NL" sz="2400" dirty="0" err="1" smtClean="0">
                  <a:solidFill>
                    <a:srgbClr val="000000"/>
                  </a:solidFill>
                  <a:ea typeface="MS PGothic" charset="0"/>
                  <a:cs typeface="MS PGothic" charset="0"/>
                </a:rPr>
                <a:t>will</a:t>
              </a:r>
              <a:r>
                <a:rPr lang="nl-NL" sz="2400" dirty="0" smtClean="0">
                  <a:solidFill>
                    <a:srgbClr val="000000"/>
                  </a:solidFill>
                  <a:ea typeface="MS PGothic" charset="0"/>
                  <a:cs typeface="MS PGothic" charset="0"/>
                </a:rPr>
                <a:t> continue</a:t>
              </a:r>
            </a:p>
            <a:p>
              <a:pPr eaLnBrk="1" hangingPunct="1">
                <a:spcAft>
                  <a:spcPts val="500"/>
                </a:spcAft>
                <a:buClr>
                  <a:srgbClr val="CC0000"/>
                </a:buClr>
                <a:buSzPct val="100000"/>
                <a:buFont typeface="Wingdings" charset="0"/>
                <a:buChar char=""/>
                <a:defRPr/>
              </a:pPr>
              <a:r>
                <a:rPr lang="nl-NL" sz="2400" dirty="0" smtClean="0">
                  <a:solidFill>
                    <a:srgbClr val="000000"/>
                  </a:solidFill>
                  <a:ea typeface="MS PGothic" charset="0"/>
                  <a:cs typeface="MS PGothic" charset="0"/>
                </a:rPr>
                <a:t>The </a:t>
              </a:r>
              <a:r>
                <a:rPr lang="nl-NL" sz="2400" dirty="0" err="1" smtClean="0">
                  <a:solidFill>
                    <a:srgbClr val="000000"/>
                  </a:solidFill>
                  <a:ea typeface="MS PGothic" charset="0"/>
                  <a:cs typeface="MS PGothic" charset="0"/>
                </a:rPr>
                <a:t>rate</a:t>
              </a:r>
              <a:r>
                <a:rPr lang="nl-NL" sz="2400" dirty="0" smtClean="0">
                  <a:solidFill>
                    <a:srgbClr val="000000"/>
                  </a:solidFill>
                  <a:ea typeface="MS PGothic" charset="0"/>
                  <a:cs typeface="MS PGothic" charset="0"/>
                </a:rPr>
                <a:t> of change is </a:t>
              </a:r>
              <a:r>
                <a:rPr lang="nl-NL" sz="2400" dirty="0" err="1" smtClean="0">
                  <a:solidFill>
                    <a:srgbClr val="000000"/>
                  </a:solidFill>
                  <a:ea typeface="MS PGothic" charset="0"/>
                  <a:cs typeface="MS PGothic" charset="0"/>
                </a:rPr>
                <a:t>alarming</a:t>
              </a:r>
              <a:endParaRPr lang="nl-NL" sz="2400" dirty="0" smtClean="0">
                <a:solidFill>
                  <a:srgbClr val="000000"/>
                </a:solidFill>
                <a:ea typeface="MS PGothic" charset="0"/>
                <a:cs typeface="MS PGothic" charset="0"/>
              </a:endParaRPr>
            </a:p>
            <a:p>
              <a:pPr eaLnBrk="1" hangingPunct="1">
                <a:spcAft>
                  <a:spcPts val="500"/>
                </a:spcAft>
                <a:buClr>
                  <a:srgbClr val="CC0000"/>
                </a:buClr>
                <a:buSzPct val="100000"/>
                <a:buFont typeface="Wingdings" charset="0"/>
                <a:buChar char=""/>
                <a:defRPr/>
              </a:pPr>
              <a:r>
                <a:rPr lang="nl-NL" sz="2400" dirty="0" smtClean="0">
                  <a:solidFill>
                    <a:srgbClr val="000000"/>
                  </a:solidFill>
                  <a:ea typeface="MS PGothic" charset="0"/>
                  <a:cs typeface="MS PGothic" charset="0"/>
                </a:rPr>
                <a:t>Extreme </a:t>
              </a:r>
              <a:r>
                <a:rPr lang="nl-NL" sz="2400" dirty="0" err="1" smtClean="0">
                  <a:solidFill>
                    <a:srgbClr val="000000"/>
                  </a:solidFill>
                  <a:ea typeface="MS PGothic" charset="0"/>
                  <a:cs typeface="MS PGothic" charset="0"/>
                </a:rPr>
                <a:t>weather</a:t>
              </a:r>
              <a:r>
                <a:rPr lang="nl-NL" sz="2400" dirty="0" smtClean="0">
                  <a:solidFill>
                    <a:srgbClr val="000000"/>
                  </a:solidFill>
                  <a:ea typeface="MS PGothic" charset="0"/>
                  <a:cs typeface="MS PGothic" charset="0"/>
                </a:rPr>
                <a:t> is </a:t>
              </a:r>
              <a:r>
                <a:rPr lang="nl-NL" sz="2400" dirty="0" err="1" smtClean="0">
                  <a:solidFill>
                    <a:srgbClr val="000000"/>
                  </a:solidFill>
                  <a:ea typeface="MS PGothic" charset="0"/>
                  <a:cs typeface="MS PGothic" charset="0"/>
                </a:rPr>
                <a:t>getting</a:t>
              </a:r>
              <a:r>
                <a:rPr lang="nl-NL" sz="2400" dirty="0" smtClean="0">
                  <a:solidFill>
                    <a:srgbClr val="000000"/>
                  </a:solidFill>
                  <a:ea typeface="MS PGothic" charset="0"/>
                  <a:cs typeface="MS PGothic" charset="0"/>
                </a:rPr>
                <a:t> more frequent</a:t>
              </a:r>
            </a:p>
            <a:p>
              <a:pPr eaLnBrk="1" hangingPunct="1">
                <a:spcAft>
                  <a:spcPts val="500"/>
                </a:spcAft>
                <a:buClr>
                  <a:srgbClr val="CC0000"/>
                </a:buClr>
                <a:buSzPct val="100000"/>
                <a:buFont typeface="Wingdings" charset="0"/>
                <a:buChar char=""/>
                <a:defRPr/>
              </a:pPr>
              <a:r>
                <a:rPr lang="nl-NL" sz="2400" dirty="0" smtClean="0">
                  <a:solidFill>
                    <a:srgbClr val="000000"/>
                  </a:solidFill>
                  <a:ea typeface="MS PGothic" charset="0"/>
                  <a:cs typeface="MS PGothic" charset="0"/>
                </a:rPr>
                <a:t>It is urgent </a:t>
              </a:r>
              <a:r>
                <a:rPr lang="nl-NL" sz="2400" dirty="0" err="1" smtClean="0">
                  <a:solidFill>
                    <a:srgbClr val="000000"/>
                  </a:solidFill>
                  <a:ea typeface="MS PGothic" charset="0"/>
                  <a:cs typeface="MS PGothic" charset="0"/>
                </a:rPr>
                <a:t>to</a:t>
              </a:r>
              <a:r>
                <a:rPr lang="nl-NL" sz="2400" dirty="0" smtClean="0">
                  <a:solidFill>
                    <a:srgbClr val="000000"/>
                  </a:solidFill>
                  <a:ea typeface="MS PGothic" charset="0"/>
                  <a:cs typeface="MS PGothic" charset="0"/>
                </a:rPr>
                <a:t> stop </a:t>
              </a:r>
              <a:r>
                <a:rPr lang="nl-NL" sz="2400" dirty="0" err="1" smtClean="0">
                  <a:solidFill>
                    <a:srgbClr val="000000"/>
                  </a:solidFill>
                  <a:ea typeface="MS PGothic" charset="0"/>
                  <a:cs typeface="MS PGothic" charset="0"/>
                </a:rPr>
                <a:t>further</a:t>
              </a:r>
              <a:r>
                <a:rPr lang="nl-NL" sz="2400" dirty="0" smtClean="0">
                  <a:solidFill>
                    <a:srgbClr val="000000"/>
                  </a:solidFill>
                  <a:ea typeface="MS PGothic" charset="0"/>
                  <a:cs typeface="MS PGothic" charset="0"/>
                </a:rPr>
                <a:t> warming</a:t>
              </a:r>
            </a:p>
          </p:txBody>
        </p:sp>
      </p:grpSp>
      <p:sp>
        <p:nvSpPr>
          <p:cNvPr id="9220" name="Text Box 36"/>
          <p:cNvSpPr txBox="1">
            <a:spLocks noChangeArrowheads="1"/>
          </p:cNvSpPr>
          <p:nvPr/>
        </p:nvSpPr>
        <p:spPr bwMode="auto">
          <a:xfrm>
            <a:off x="971550" y="5373688"/>
            <a:ext cx="11493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858" tIns="39429" rIns="78858" bIns="39429">
            <a:spAutoFit/>
          </a:bodyPr>
          <a:lstStyle>
            <a:lvl1pPr defTabSz="393700">
              <a:defRPr sz="2200">
                <a:solidFill>
                  <a:schemeClr val="tx1"/>
                </a:solidFill>
                <a:latin typeface="Arial" charset="0"/>
                <a:ea typeface="MS PGothic" charset="0"/>
                <a:cs typeface="MS PGothic" charset="0"/>
              </a:defRPr>
            </a:lvl1pPr>
            <a:lvl2pPr marL="742950" indent="-285750" defTabSz="393700">
              <a:defRPr sz="2000">
                <a:solidFill>
                  <a:schemeClr val="tx1"/>
                </a:solidFill>
                <a:latin typeface="Arial" charset="0"/>
                <a:ea typeface="MS PGothic" charset="0"/>
                <a:cs typeface="Arial" charset="0"/>
              </a:defRPr>
            </a:lvl2pPr>
            <a:lvl3pPr marL="1143000" indent="-228600" defTabSz="393700">
              <a:defRPr sz="2000">
                <a:solidFill>
                  <a:schemeClr val="tx1"/>
                </a:solidFill>
                <a:latin typeface="Arial" charset="0"/>
                <a:ea typeface="MS PGothic" charset="0"/>
                <a:cs typeface="Arial" charset="0"/>
              </a:defRPr>
            </a:lvl3pPr>
            <a:lvl4pPr marL="1600200" indent="-228600" defTabSz="393700">
              <a:defRPr sz="2000">
                <a:solidFill>
                  <a:schemeClr val="tx1"/>
                </a:solidFill>
                <a:latin typeface="Arial" charset="0"/>
                <a:ea typeface="MS PGothic" charset="0"/>
                <a:cs typeface="Arial" charset="0"/>
              </a:defRPr>
            </a:lvl4pPr>
            <a:lvl5pPr marL="2057400" indent="-228600" defTabSz="393700">
              <a:defRPr sz="2000">
                <a:solidFill>
                  <a:schemeClr val="tx1"/>
                </a:solidFill>
                <a:latin typeface="Arial" charset="0"/>
                <a:ea typeface="MS PGothic" charset="0"/>
                <a:cs typeface="Arial" charset="0"/>
              </a:defRPr>
            </a:lvl5pPr>
            <a:lvl6pPr defTabSz="393700" eaLnBrk="0" fontAlgn="base" hangingPunct="0">
              <a:spcAft>
                <a:spcPct val="0"/>
              </a:spcAft>
              <a:buClr>
                <a:srgbClr val="C00000"/>
              </a:buClr>
              <a:buSzPct val="80000"/>
              <a:buFont typeface="Wingdings" charset="0"/>
              <a:buChar char="§"/>
              <a:defRPr sz="2000">
                <a:solidFill>
                  <a:schemeClr val="tx1"/>
                </a:solidFill>
                <a:latin typeface="Arial" charset="0"/>
                <a:ea typeface="MS PGothic" charset="0"/>
                <a:cs typeface="Arial" charset="0"/>
              </a:defRPr>
            </a:lvl6pPr>
            <a:lvl7pPr defTabSz="393700" eaLnBrk="0" fontAlgn="base" hangingPunct="0">
              <a:spcAft>
                <a:spcPct val="0"/>
              </a:spcAft>
              <a:buClr>
                <a:srgbClr val="C00000"/>
              </a:buClr>
              <a:buSzPct val="80000"/>
              <a:buFont typeface="Wingdings" charset="0"/>
              <a:buChar char="§"/>
              <a:defRPr sz="2000">
                <a:solidFill>
                  <a:schemeClr val="tx1"/>
                </a:solidFill>
                <a:latin typeface="Arial" charset="0"/>
                <a:ea typeface="MS PGothic" charset="0"/>
                <a:cs typeface="Arial" charset="0"/>
              </a:defRPr>
            </a:lvl7pPr>
            <a:lvl8pPr defTabSz="393700" eaLnBrk="0" fontAlgn="base" hangingPunct="0">
              <a:spcAft>
                <a:spcPct val="0"/>
              </a:spcAft>
              <a:buClr>
                <a:srgbClr val="C00000"/>
              </a:buClr>
              <a:buSzPct val="80000"/>
              <a:buFont typeface="Wingdings" charset="0"/>
              <a:buChar char="§"/>
              <a:defRPr sz="2000">
                <a:solidFill>
                  <a:schemeClr val="tx1"/>
                </a:solidFill>
                <a:latin typeface="Arial" charset="0"/>
                <a:ea typeface="MS PGothic" charset="0"/>
                <a:cs typeface="Arial" charset="0"/>
              </a:defRPr>
            </a:lvl8pPr>
            <a:lvl9pPr defTabSz="393700" eaLnBrk="0" fontAlgn="base" hangingPunct="0">
              <a:spcAft>
                <a:spcPct val="0"/>
              </a:spcAft>
              <a:buClr>
                <a:srgbClr val="C00000"/>
              </a:buClr>
              <a:buSzPct val="80000"/>
              <a:buFont typeface="Wingdings" charset="0"/>
              <a:buChar char="§"/>
              <a:defRPr sz="2000">
                <a:solidFill>
                  <a:schemeClr val="tx1"/>
                </a:solidFill>
                <a:latin typeface="Arial" charset="0"/>
                <a:ea typeface="MS PGothic" charset="0"/>
                <a:cs typeface="Arial" charset="0"/>
              </a:defRPr>
            </a:lvl9pPr>
          </a:lstStyle>
          <a:p>
            <a:pPr>
              <a:lnSpc>
                <a:spcPct val="120000"/>
              </a:lnSpc>
              <a:buClr>
                <a:srgbClr val="000000"/>
              </a:buClr>
              <a:buSzPct val="100000"/>
              <a:buFont typeface="Times New Roman" charset="0"/>
              <a:buNone/>
            </a:pPr>
            <a:r>
              <a:rPr lang="en-GB" sz="1200"/>
              <a:t>IPCC Fifth Assessment Report, 2013</a:t>
            </a:r>
          </a:p>
        </p:txBody>
      </p:sp>
      <p:grpSp>
        <p:nvGrpSpPr>
          <p:cNvPr id="9221" name="Group 10"/>
          <p:cNvGrpSpPr>
            <a:grpSpLocks/>
          </p:cNvGrpSpPr>
          <p:nvPr/>
        </p:nvGrpSpPr>
        <p:grpSpPr bwMode="auto">
          <a:xfrm rot="913563">
            <a:off x="776288" y="1512888"/>
            <a:ext cx="2357437" cy="3760787"/>
            <a:chOff x="1138" y="292"/>
            <a:chExt cx="2526" cy="3456"/>
          </a:xfrm>
        </p:grpSpPr>
        <p:sp>
          <p:nvSpPr>
            <p:cNvPr id="207883" name="Rectangle 11"/>
            <p:cNvSpPr>
              <a:spLocks noChangeArrowheads="1"/>
            </p:cNvSpPr>
            <p:nvPr/>
          </p:nvSpPr>
          <p:spPr bwMode="auto">
            <a:xfrm>
              <a:off x="1202" y="346"/>
              <a:ext cx="2460" cy="340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dirty="0">
                <a:ea typeface="ＭＳ Ｐゴシック" charset="0"/>
                <a:cs typeface="+mn-cs"/>
              </a:endParaRPr>
            </a:p>
          </p:txBody>
        </p:sp>
        <p:pic>
          <p:nvPicPr>
            <p:cNvPr id="20788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 y="289"/>
              <a:ext cx="2489" cy="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grpSp>
    </p:spTree>
    <p:extLst>
      <p:ext uri="{BB962C8B-B14F-4D97-AF65-F5344CB8AC3E}">
        <p14:creationId xmlns:p14="http://schemas.microsoft.com/office/powerpoint/2010/main" val="42484927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p:cNvSpPr>
          <p:nvPr/>
        </p:nvSpPr>
        <p:spPr bwMode="auto">
          <a:xfrm>
            <a:off x="468313" y="404813"/>
            <a:ext cx="835183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en-US" sz="2800" b="1"/>
              <a:t>Second Question: Along with the</a:t>
            </a:r>
            <a:r>
              <a:rPr lang="en-US" sz="2800" b="1" i="1"/>
              <a:t> GHG the earth is getting warmer – what does that mean?</a:t>
            </a:r>
            <a:endParaRPr lang="en-US" sz="2800" b="1" i="1">
              <a:solidFill>
                <a:srgbClr val="FF0000"/>
              </a:solidFill>
            </a:endParaRPr>
          </a:p>
        </p:txBody>
      </p:sp>
      <p:grpSp>
        <p:nvGrpSpPr>
          <p:cNvPr id="12314" name="Group 26"/>
          <p:cNvGrpSpPr>
            <a:grpSpLocks/>
          </p:cNvGrpSpPr>
          <p:nvPr/>
        </p:nvGrpSpPr>
        <p:grpSpPr bwMode="auto">
          <a:xfrm>
            <a:off x="684213" y="4756150"/>
            <a:ext cx="5737225" cy="668338"/>
            <a:chOff x="431" y="2960"/>
            <a:chExt cx="3614" cy="421"/>
          </a:xfrm>
        </p:grpSpPr>
        <p:pic>
          <p:nvPicPr>
            <p:cNvPr id="2" name="Picture 8" descr="CTK1-impact-627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 y="2960"/>
              <a:ext cx="408" cy="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p:cNvSpPr>
            <p:nvPr/>
          </p:nvSpPr>
          <p:spPr bwMode="auto">
            <a:xfrm>
              <a:off x="962" y="3012"/>
              <a:ext cx="3083"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20000"/>
                </a:spcBef>
                <a:buClr>
                  <a:srgbClr val="C00000"/>
                </a:buClr>
                <a:buSzPct val="80000"/>
                <a:buFont typeface="Wingdings" charset="0"/>
                <a:buNone/>
              </a:pPr>
              <a:r>
                <a:rPr lang="en-US" sz="2200" b="1"/>
                <a:t>Changing rainfall patterns</a:t>
              </a:r>
            </a:p>
          </p:txBody>
        </p:sp>
      </p:grpSp>
      <p:grpSp>
        <p:nvGrpSpPr>
          <p:cNvPr id="12311" name="Group 23"/>
          <p:cNvGrpSpPr>
            <a:grpSpLocks/>
          </p:cNvGrpSpPr>
          <p:nvPr/>
        </p:nvGrpSpPr>
        <p:grpSpPr bwMode="auto">
          <a:xfrm>
            <a:off x="684213" y="2286000"/>
            <a:ext cx="6094412" cy="647700"/>
            <a:chOff x="431" y="1434"/>
            <a:chExt cx="3839" cy="408"/>
          </a:xfrm>
        </p:grpSpPr>
        <p:pic>
          <p:nvPicPr>
            <p:cNvPr id="12309" name="Picture 10" descr="CTK1-impact-"/>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 y="1434"/>
              <a:ext cx="408"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a:spLocks/>
            </p:cNvSpPr>
            <p:nvPr/>
          </p:nvSpPr>
          <p:spPr bwMode="auto">
            <a:xfrm>
              <a:off x="972" y="1495"/>
              <a:ext cx="329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20000"/>
                </a:spcBef>
                <a:buClr>
                  <a:srgbClr val="C00000"/>
                </a:buClr>
                <a:buSzPct val="80000"/>
                <a:buFont typeface="Wingdings" charset="0"/>
                <a:buNone/>
              </a:pPr>
              <a:r>
                <a:rPr lang="en-US" sz="2200" b="1"/>
                <a:t>Sea level rise</a:t>
              </a:r>
            </a:p>
          </p:txBody>
        </p:sp>
      </p:grpSp>
      <p:grpSp>
        <p:nvGrpSpPr>
          <p:cNvPr id="12315" name="Group 27"/>
          <p:cNvGrpSpPr>
            <a:grpSpLocks/>
          </p:cNvGrpSpPr>
          <p:nvPr/>
        </p:nvGrpSpPr>
        <p:grpSpPr bwMode="auto">
          <a:xfrm>
            <a:off x="674688" y="5572125"/>
            <a:ext cx="6550025" cy="649288"/>
            <a:chOff x="431" y="3521"/>
            <a:chExt cx="4126" cy="409"/>
          </a:xfrm>
        </p:grpSpPr>
        <p:sp>
          <p:nvSpPr>
            <p:cNvPr id="12307" name="Content Placeholder 2"/>
            <p:cNvSpPr>
              <a:spLocks/>
            </p:cNvSpPr>
            <p:nvPr/>
          </p:nvSpPr>
          <p:spPr bwMode="auto">
            <a:xfrm>
              <a:off x="967" y="3604"/>
              <a:ext cx="3590"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20000"/>
                </a:spcBef>
                <a:buClr>
                  <a:srgbClr val="C00000"/>
                </a:buClr>
                <a:buSzPct val="80000"/>
                <a:buFont typeface="Wingdings" charset="0"/>
                <a:buNone/>
              </a:pPr>
              <a:r>
                <a:rPr lang="en-US" sz="2200" b="1"/>
                <a:t>Changes in extreme events</a:t>
              </a:r>
            </a:p>
          </p:txBody>
        </p:sp>
        <p:pic>
          <p:nvPicPr>
            <p:cNvPr id="12308" name="Picture 6" descr="hurrican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 y="3521"/>
              <a:ext cx="425"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310" name="Group 22"/>
          <p:cNvGrpSpPr>
            <a:grpSpLocks/>
          </p:cNvGrpSpPr>
          <p:nvPr/>
        </p:nvGrpSpPr>
        <p:grpSpPr bwMode="auto">
          <a:xfrm>
            <a:off x="684213" y="1412875"/>
            <a:ext cx="5759450" cy="650875"/>
            <a:chOff x="431" y="981"/>
            <a:chExt cx="3628" cy="410"/>
          </a:xfrm>
        </p:grpSpPr>
        <p:sp>
          <p:nvSpPr>
            <p:cNvPr id="12305" name="Content Placeholder 2"/>
            <p:cNvSpPr>
              <a:spLocks/>
            </p:cNvSpPr>
            <p:nvPr/>
          </p:nvSpPr>
          <p:spPr bwMode="auto">
            <a:xfrm>
              <a:off x="964" y="1039"/>
              <a:ext cx="3095"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20000"/>
                </a:spcBef>
                <a:buClr>
                  <a:srgbClr val="C00000"/>
                </a:buClr>
                <a:buSzPct val="80000"/>
                <a:buFont typeface="Wingdings" charset="0"/>
                <a:buNone/>
              </a:pPr>
              <a:r>
                <a:rPr lang="en-US" sz="2200" b="1"/>
                <a:t>Rising temperatures, heat waves</a:t>
              </a:r>
            </a:p>
          </p:txBody>
        </p:sp>
        <p:pic>
          <p:nvPicPr>
            <p:cNvPr id="12306" name="Picture 2" descr="http://todaysquestion.blogg.se/images/2009/fib_objekt_termometer_01_34233293.jpg"/>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 y="981"/>
              <a:ext cx="410"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312" name="Group 24"/>
          <p:cNvGrpSpPr>
            <a:grpSpLocks/>
          </p:cNvGrpSpPr>
          <p:nvPr/>
        </p:nvGrpSpPr>
        <p:grpSpPr bwMode="auto">
          <a:xfrm>
            <a:off x="684213" y="3078163"/>
            <a:ext cx="6142037" cy="647700"/>
            <a:chOff x="431" y="1933"/>
            <a:chExt cx="3869" cy="408"/>
          </a:xfrm>
        </p:grpSpPr>
        <p:sp>
          <p:nvSpPr>
            <p:cNvPr id="12303" name="Content Placeholder 2"/>
            <p:cNvSpPr>
              <a:spLocks/>
            </p:cNvSpPr>
            <p:nvPr/>
          </p:nvSpPr>
          <p:spPr bwMode="auto">
            <a:xfrm>
              <a:off x="966" y="2024"/>
              <a:ext cx="3334"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20000"/>
                </a:spcBef>
                <a:buClr>
                  <a:srgbClr val="C00000"/>
                </a:buClr>
                <a:buSzPct val="80000"/>
                <a:buFont typeface="Wingdings" charset="0"/>
                <a:buNone/>
              </a:pPr>
              <a:r>
                <a:rPr lang="en-US" sz="2200" b="1"/>
                <a:t>Melting ice</a:t>
              </a:r>
            </a:p>
          </p:txBody>
        </p:sp>
        <p:pic>
          <p:nvPicPr>
            <p:cNvPr id="12304"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 y="1933"/>
              <a:ext cx="408" cy="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313" name="Group 25"/>
          <p:cNvGrpSpPr>
            <a:grpSpLocks/>
          </p:cNvGrpSpPr>
          <p:nvPr/>
        </p:nvGrpSpPr>
        <p:grpSpPr bwMode="auto">
          <a:xfrm>
            <a:off x="684213" y="3898900"/>
            <a:ext cx="6540500" cy="666750"/>
            <a:chOff x="431" y="2432"/>
            <a:chExt cx="4120" cy="420"/>
          </a:xfrm>
        </p:grpSpPr>
        <p:sp>
          <p:nvSpPr>
            <p:cNvPr id="12301" name="Content Placeholder 2"/>
            <p:cNvSpPr>
              <a:spLocks/>
            </p:cNvSpPr>
            <p:nvPr/>
          </p:nvSpPr>
          <p:spPr bwMode="auto">
            <a:xfrm>
              <a:off x="961" y="2527"/>
              <a:ext cx="3590"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20000"/>
                </a:spcBef>
                <a:buClr>
                  <a:srgbClr val="C00000"/>
                </a:buClr>
                <a:buSzPct val="80000"/>
                <a:buFont typeface="Wingdings" charset="0"/>
                <a:buNone/>
              </a:pPr>
              <a:r>
                <a:rPr lang="en-US" sz="2200" b="1"/>
                <a:t>Ocean acidification</a:t>
              </a:r>
            </a:p>
          </p:txBody>
        </p:sp>
        <p:pic>
          <p:nvPicPr>
            <p:cNvPr id="12302"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1" y="2432"/>
              <a:ext cx="420" cy="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318" name="AutoShape 30"/>
          <p:cNvSpPr>
            <a:spLocks/>
          </p:cNvSpPr>
          <p:nvPr/>
        </p:nvSpPr>
        <p:spPr bwMode="auto">
          <a:xfrm>
            <a:off x="6164263" y="1484313"/>
            <a:ext cx="215900" cy="3024187"/>
          </a:xfrm>
          <a:prstGeom prst="rightBrace">
            <a:avLst>
              <a:gd name="adj1" fmla="val 161992"/>
              <a:gd name="adj2" fmla="val 50000"/>
            </a:avLst>
          </a:prstGeom>
          <a:noFill/>
          <a:ln w="476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Arial" charset="0"/>
            </a:endParaRPr>
          </a:p>
        </p:txBody>
      </p:sp>
      <p:sp>
        <p:nvSpPr>
          <p:cNvPr id="12319" name="Text Box 31"/>
          <p:cNvSpPr txBox="1">
            <a:spLocks noChangeArrowheads="1"/>
          </p:cNvSpPr>
          <p:nvPr/>
        </p:nvSpPr>
        <p:spPr bwMode="auto">
          <a:xfrm>
            <a:off x="6513513" y="2814638"/>
            <a:ext cx="234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da-DK" b="1">
                <a:solidFill>
                  <a:srgbClr val="FF0000"/>
                </a:solidFill>
                <a:cs typeface="Arial" charset="0"/>
              </a:rPr>
              <a:t>Scientists very sure</a:t>
            </a:r>
          </a:p>
        </p:txBody>
      </p:sp>
      <p:sp>
        <p:nvSpPr>
          <p:cNvPr id="12320" name="AutoShape 32"/>
          <p:cNvSpPr>
            <a:spLocks/>
          </p:cNvSpPr>
          <p:nvPr/>
        </p:nvSpPr>
        <p:spPr bwMode="auto">
          <a:xfrm>
            <a:off x="6169025" y="4941888"/>
            <a:ext cx="215900" cy="1223962"/>
          </a:xfrm>
          <a:prstGeom prst="rightBrace">
            <a:avLst>
              <a:gd name="adj1" fmla="val 44487"/>
              <a:gd name="adj2" fmla="val 50000"/>
            </a:avLst>
          </a:prstGeom>
          <a:noFill/>
          <a:ln w="476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Arial" charset="0"/>
            </a:endParaRPr>
          </a:p>
        </p:txBody>
      </p:sp>
      <p:sp>
        <p:nvSpPr>
          <p:cNvPr id="12321" name="Text Box 33"/>
          <p:cNvSpPr txBox="1">
            <a:spLocks noChangeArrowheads="1"/>
          </p:cNvSpPr>
          <p:nvPr/>
        </p:nvSpPr>
        <p:spPr bwMode="auto">
          <a:xfrm>
            <a:off x="6516688" y="5186363"/>
            <a:ext cx="24495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defRPr/>
            </a:pPr>
            <a:r>
              <a:rPr lang="da-DK" b="1">
                <a:solidFill>
                  <a:schemeClr val="hlink"/>
                </a:solidFill>
                <a:cs typeface="Arial" charset="0"/>
              </a:rPr>
              <a:t>Less clear, and regional differences</a:t>
            </a:r>
          </a:p>
        </p:txBody>
      </p:sp>
    </p:spTree>
    <p:extLst>
      <p:ext uri="{BB962C8B-B14F-4D97-AF65-F5344CB8AC3E}">
        <p14:creationId xmlns:p14="http://schemas.microsoft.com/office/powerpoint/2010/main" val="269648839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310"/>
                                        </p:tgtEl>
                                        <p:attrNameLst>
                                          <p:attrName>style.visibility</p:attrName>
                                        </p:attrNameLst>
                                      </p:cBhvr>
                                      <p:to>
                                        <p:strVal val="visible"/>
                                      </p:to>
                                    </p:set>
                                    <p:animEffect transition="in" filter="fade">
                                      <p:cBhvr>
                                        <p:cTn id="7" dur="500"/>
                                        <p:tgtEl>
                                          <p:spTgt spid="123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311"/>
                                        </p:tgtEl>
                                        <p:attrNameLst>
                                          <p:attrName>style.visibility</p:attrName>
                                        </p:attrNameLst>
                                      </p:cBhvr>
                                      <p:to>
                                        <p:strVal val="visible"/>
                                      </p:to>
                                    </p:set>
                                    <p:animEffect transition="in" filter="fade">
                                      <p:cBhvr>
                                        <p:cTn id="12" dur="500"/>
                                        <p:tgtEl>
                                          <p:spTgt spid="123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2312"/>
                                        </p:tgtEl>
                                        <p:attrNameLst>
                                          <p:attrName>style.visibility</p:attrName>
                                        </p:attrNameLst>
                                      </p:cBhvr>
                                      <p:to>
                                        <p:strVal val="visible"/>
                                      </p:to>
                                    </p:set>
                                    <p:animEffect transition="in" filter="fade">
                                      <p:cBhvr>
                                        <p:cTn id="17" dur="500"/>
                                        <p:tgtEl>
                                          <p:spTgt spid="123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2313"/>
                                        </p:tgtEl>
                                        <p:attrNameLst>
                                          <p:attrName>style.visibility</p:attrName>
                                        </p:attrNameLst>
                                      </p:cBhvr>
                                      <p:to>
                                        <p:strVal val="visible"/>
                                      </p:to>
                                    </p:set>
                                    <p:animEffect transition="in" filter="fade">
                                      <p:cBhvr>
                                        <p:cTn id="22" dur="500"/>
                                        <p:tgtEl>
                                          <p:spTgt spid="123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2314"/>
                                        </p:tgtEl>
                                        <p:attrNameLst>
                                          <p:attrName>style.visibility</p:attrName>
                                        </p:attrNameLst>
                                      </p:cBhvr>
                                      <p:to>
                                        <p:strVal val="visible"/>
                                      </p:to>
                                    </p:set>
                                    <p:animEffect transition="in" filter="fade">
                                      <p:cBhvr>
                                        <p:cTn id="27" dur="500"/>
                                        <p:tgtEl>
                                          <p:spTgt spid="1231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2315"/>
                                        </p:tgtEl>
                                        <p:attrNameLst>
                                          <p:attrName>style.visibility</p:attrName>
                                        </p:attrNameLst>
                                      </p:cBhvr>
                                      <p:to>
                                        <p:strVal val="visible"/>
                                      </p:to>
                                    </p:set>
                                    <p:animEffect transition="in" filter="fade">
                                      <p:cBhvr>
                                        <p:cTn id="32" dur="500"/>
                                        <p:tgtEl>
                                          <p:spTgt spid="1231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318"/>
                                        </p:tgtEl>
                                        <p:attrNameLst>
                                          <p:attrName>style.visibility</p:attrName>
                                        </p:attrNameLst>
                                      </p:cBhvr>
                                      <p:to>
                                        <p:strVal val="visible"/>
                                      </p:to>
                                    </p:set>
                                    <p:animEffect transition="in" filter="wipe(left)">
                                      <p:cBhvr>
                                        <p:cTn id="37" dur="500"/>
                                        <p:tgtEl>
                                          <p:spTgt spid="12318"/>
                                        </p:tgtEl>
                                      </p:cBhvr>
                                    </p:animEffect>
                                  </p:childTnLst>
                                </p:cTn>
                              </p:par>
                            </p:childTnLst>
                          </p:cTn>
                        </p:par>
                        <p:par>
                          <p:cTn id="38" fill="hold" nodeType="afterGroup">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2319"/>
                                        </p:tgtEl>
                                        <p:attrNameLst>
                                          <p:attrName>style.visibility</p:attrName>
                                        </p:attrNameLst>
                                      </p:cBhvr>
                                      <p:to>
                                        <p:strVal val="visible"/>
                                      </p:to>
                                    </p:set>
                                    <p:animEffect transition="in" filter="wipe(left)">
                                      <p:cBhvr>
                                        <p:cTn id="41" dur="500"/>
                                        <p:tgtEl>
                                          <p:spTgt spid="1231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2320"/>
                                        </p:tgtEl>
                                        <p:attrNameLst>
                                          <p:attrName>style.visibility</p:attrName>
                                        </p:attrNameLst>
                                      </p:cBhvr>
                                      <p:to>
                                        <p:strVal val="visible"/>
                                      </p:to>
                                    </p:set>
                                    <p:animEffect transition="in" filter="wipe(left)">
                                      <p:cBhvr>
                                        <p:cTn id="46" dur="500"/>
                                        <p:tgtEl>
                                          <p:spTgt spid="12320"/>
                                        </p:tgtEl>
                                      </p:cBhvr>
                                    </p:animEffect>
                                  </p:childTnLst>
                                </p:cTn>
                              </p:par>
                            </p:childTnLst>
                          </p:cTn>
                        </p:par>
                        <p:par>
                          <p:cTn id="47" fill="hold" nodeType="afterGroup">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2321"/>
                                        </p:tgtEl>
                                        <p:attrNameLst>
                                          <p:attrName>style.visibility</p:attrName>
                                        </p:attrNameLst>
                                      </p:cBhvr>
                                      <p:to>
                                        <p:strVal val="visible"/>
                                      </p:to>
                                    </p:set>
                                    <p:animEffect transition="in" filter="wipe(left)">
                                      <p:cBhvr>
                                        <p:cTn id="50" dur="500"/>
                                        <p:tgtEl>
                                          <p:spTgt spid="12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8" grpId="0" animBg="1"/>
      <p:bldP spid="12319" grpId="0"/>
      <p:bldP spid="12320" grpId="0" animBg="1"/>
      <p:bldP spid="123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sz="quarter" idx="4294967295"/>
          </p:nvPr>
        </p:nvSpPr>
        <p:spPr>
          <a:xfrm>
            <a:off x="468313" y="1412875"/>
            <a:ext cx="3959225" cy="4824413"/>
          </a:xfrm>
        </p:spPr>
        <p:txBody>
          <a:bodyPr/>
          <a:lstStyle/>
          <a:p>
            <a:pPr marL="0" indent="0">
              <a:buFont typeface="Wingdings" charset="0"/>
              <a:buNone/>
            </a:pPr>
            <a:r>
              <a:rPr lang="en-US" sz="2000" b="1">
                <a:ea typeface="MS PGothic" charset="0"/>
                <a:cs typeface="Arial" charset="0"/>
              </a:rPr>
              <a:t>In the next few decades, temperatures will continue to rise</a:t>
            </a:r>
            <a:r>
              <a:rPr lang="en-US" sz="2000">
                <a:ea typeface="MS PGothic" charset="0"/>
                <a:cs typeface="Arial" charset="0"/>
              </a:rPr>
              <a:t>, even if we almost completely stop emissions of GHGs today (</a:t>
            </a:r>
            <a:r>
              <a:rPr lang="en-US" sz="2000">
                <a:solidFill>
                  <a:srgbClr val="0066CC"/>
                </a:solidFill>
                <a:ea typeface="MS PGothic" charset="0"/>
                <a:cs typeface="Arial" charset="0"/>
              </a:rPr>
              <a:t>blue line</a:t>
            </a:r>
            <a:r>
              <a:rPr lang="en-US" sz="2000">
                <a:ea typeface="MS PGothic" charset="0"/>
                <a:cs typeface="Arial" charset="0"/>
              </a:rPr>
              <a:t>)</a:t>
            </a:r>
          </a:p>
          <a:p>
            <a:pPr marL="0" indent="0">
              <a:buFont typeface="Wingdings" charset="0"/>
              <a:buNone/>
            </a:pPr>
            <a:endParaRPr lang="en-US" sz="2000">
              <a:ea typeface="MS PGothic" charset="0"/>
              <a:cs typeface="Arial" charset="0"/>
            </a:endParaRPr>
          </a:p>
          <a:p>
            <a:pPr marL="0" indent="0">
              <a:buFont typeface="Wingdings" charset="0"/>
              <a:buNone/>
            </a:pPr>
            <a:r>
              <a:rPr lang="en-US" sz="2000">
                <a:ea typeface="MS PGothic" charset="0"/>
                <a:cs typeface="Arial" charset="0"/>
              </a:rPr>
              <a:t>This is because GHGs, especially CO</a:t>
            </a:r>
            <a:r>
              <a:rPr lang="en-US" sz="2000" baseline="-14000">
                <a:ea typeface="MS PGothic" charset="0"/>
                <a:cs typeface="Arial" charset="0"/>
              </a:rPr>
              <a:t>2</a:t>
            </a:r>
            <a:r>
              <a:rPr lang="en-US" sz="2000">
                <a:ea typeface="MS PGothic" charset="0"/>
                <a:cs typeface="Arial" charset="0"/>
              </a:rPr>
              <a:t>, stay in the atmosphere for a long time</a:t>
            </a:r>
            <a:endParaRPr lang="en-US" sz="2000">
              <a:ea typeface="MS PGothic" charset="0"/>
              <a:cs typeface="Arial" charset="0"/>
              <a:sym typeface="Wingdings" charset="0"/>
            </a:endParaRPr>
          </a:p>
          <a:p>
            <a:pPr marL="0" indent="0">
              <a:buFont typeface="Wingdings" charset="0"/>
              <a:buNone/>
            </a:pPr>
            <a:r>
              <a:rPr lang="en-US" sz="2000">
                <a:ea typeface="MS PGothic" charset="0"/>
                <a:cs typeface="Arial" charset="0"/>
                <a:sym typeface="Wingdings" charset="0"/>
              </a:rPr>
              <a:t>Therefore, we have further climate change “in the pipeline” because of the emissions already in the atmosphere</a:t>
            </a:r>
            <a:endParaRPr lang="en-US" sz="2000">
              <a:ea typeface="MS PGothic" charset="0"/>
              <a:cs typeface="Arial" charset="0"/>
            </a:endParaRPr>
          </a:p>
        </p:txBody>
      </p:sp>
      <p:pic>
        <p:nvPicPr>
          <p:cNvPr id="153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2420938"/>
            <a:ext cx="4278312"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14340" name="Title 1"/>
          <p:cNvSpPr>
            <a:spLocks/>
          </p:cNvSpPr>
          <p:nvPr/>
        </p:nvSpPr>
        <p:spPr bwMode="auto">
          <a:xfrm>
            <a:off x="468313" y="333375"/>
            <a:ext cx="8351837"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buFont typeface="Wingdings" charset="0"/>
              <a:buNone/>
            </a:pPr>
            <a:r>
              <a:rPr lang="nl-NL" sz="2800" b="1"/>
              <a:t>Warming will continue, but how much is our choice</a:t>
            </a:r>
            <a:endParaRPr lang="en-US" sz="2800" b="1"/>
          </a:p>
        </p:txBody>
      </p:sp>
    </p:spTree>
    <p:extLst>
      <p:ext uri="{BB962C8B-B14F-4D97-AF65-F5344CB8AC3E}">
        <p14:creationId xmlns:p14="http://schemas.microsoft.com/office/powerpoint/2010/main" val="42666725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Sjabloon Desire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C535F6629DBB54289516015594A1B8E" ma:contentTypeVersion="0" ma:contentTypeDescription="Create a new document." ma:contentTypeScope="" ma:versionID="b0afa6296c8c5481b24a21ca43475a3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8EA75F1E-1EE1-4D3A-8F4C-8AA45661BC95}">
  <ds:schemaRefs>
    <ds:schemaRef ds:uri="http://schemas.microsoft.com/sharepoint/v3/contenttype/forms"/>
  </ds:schemaRefs>
</ds:datastoreItem>
</file>

<file path=customXml/itemProps2.xml><?xml version="1.0" encoding="utf-8"?>
<ds:datastoreItem xmlns:ds="http://schemas.openxmlformats.org/officeDocument/2006/customXml" ds:itemID="{132D8C51-FBDF-4740-AFBE-B8842B55A4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Sjabloon Desiree</Template>
  <TotalTime>2078</TotalTime>
  <Words>3683</Words>
  <Application>Microsoft Macintosh PowerPoint</Application>
  <PresentationFormat>On-screen Show (4:3)</PresentationFormat>
  <Paragraphs>309</Paragraphs>
  <Slides>25</Slides>
  <Notes>19</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Sjabloon Desiree</vt:lpstr>
      <vt:lpstr>PowerPoint Presentation</vt:lpstr>
      <vt:lpstr>PowerPoint Presentation</vt:lpstr>
      <vt:lpstr>PowerPoint Presentation</vt:lpstr>
      <vt:lpstr>International Conference 2007</vt:lpstr>
      <vt:lpstr> The Red Cross Red Crescent Commitments </vt:lpstr>
      <vt:lpstr>Strategy 2020 and Climate Change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Het Nederlandse Rode Kruis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Desiree Davidse</dc:creator>
  <cp:lastModifiedBy>Donna Mitzi Lagdameo</cp:lastModifiedBy>
  <cp:revision>111</cp:revision>
  <dcterms:created xsi:type="dcterms:W3CDTF">2012-07-25T12:23:32Z</dcterms:created>
  <dcterms:modified xsi:type="dcterms:W3CDTF">2015-06-11T04:53:21Z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0x0101000C535F6629DBB54289516015594A1B8E</vt:lpwstr>
  </property>
</Properties>
</file>