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9" r:id="rId3"/>
    <p:sldId id="257" r:id="rId4"/>
    <p:sldId id="269" r:id="rId5"/>
    <p:sldId id="273" r:id="rId6"/>
    <p:sldId id="259" r:id="rId7"/>
    <p:sldId id="261" r:id="rId8"/>
    <p:sldId id="276" r:id="rId9"/>
    <p:sldId id="264" r:id="rId10"/>
    <p:sldId id="274" r:id="rId11"/>
    <p:sldId id="267" r:id="rId12"/>
    <p:sldId id="268" r:id="rId13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1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BE74A5-99CC-40F8-856A-95A705C9CF34}" type="doc">
      <dgm:prSet loTypeId="urn:microsoft.com/office/officeart/2005/8/layout/venn1" loCatId="relationship" qsTypeId="urn:microsoft.com/office/officeart/2005/8/quickstyle/3d3" qsCatId="3D" csTypeId="urn:microsoft.com/office/officeart/2005/8/colors/accent6_5" csCatId="accent6" phldr="1"/>
      <dgm:spPr/>
    </dgm:pt>
    <dgm:pt modelId="{DF4B5F57-21B1-418C-9ABB-7C2B02593799}">
      <dgm:prSet phldrT="[Text]" custT="1"/>
      <dgm:spPr/>
      <dgm:t>
        <a:bodyPr/>
        <a:lstStyle/>
        <a:p>
          <a:pPr algn="l"/>
          <a:r>
            <a:rPr lang="id-ID" sz="2000" b="1" dirty="0" smtClean="0">
              <a:solidFill>
                <a:schemeClr val="tx1"/>
              </a:solidFill>
              <a:latin typeface="Arial Narrow" pitchFamily="34" charset="0"/>
            </a:rPr>
            <a:t>COMPETENCY BASED EDUCATION </a:t>
          </a:r>
          <a:endParaRPr lang="en-US" sz="2000" b="1" dirty="0">
            <a:solidFill>
              <a:schemeClr val="tx1"/>
            </a:solidFill>
            <a:latin typeface="Arial Narrow" pitchFamily="34" charset="0"/>
          </a:endParaRPr>
        </a:p>
      </dgm:t>
    </dgm:pt>
    <dgm:pt modelId="{6E4ADE4F-C656-4533-B893-9AA2C5E70F07}" type="parTrans" cxnId="{A3076BD3-F394-4E01-8925-666647B37460}">
      <dgm:prSet/>
      <dgm:spPr/>
      <dgm:t>
        <a:bodyPr/>
        <a:lstStyle/>
        <a:p>
          <a:endParaRPr lang="en-US" sz="2400" b="1">
            <a:solidFill>
              <a:srgbClr val="FF0000"/>
            </a:solidFill>
            <a:latin typeface="Arial Narrow" pitchFamily="34" charset="0"/>
          </a:endParaRPr>
        </a:p>
      </dgm:t>
    </dgm:pt>
    <dgm:pt modelId="{6F089B40-3ED4-40DD-B5E5-B3640499C64B}" type="sibTrans" cxnId="{A3076BD3-F394-4E01-8925-666647B37460}">
      <dgm:prSet/>
      <dgm:spPr/>
      <dgm:t>
        <a:bodyPr/>
        <a:lstStyle/>
        <a:p>
          <a:endParaRPr lang="en-US" sz="2400" b="1">
            <a:solidFill>
              <a:srgbClr val="FF0000"/>
            </a:solidFill>
            <a:latin typeface="Arial Narrow" pitchFamily="34" charset="0"/>
          </a:endParaRPr>
        </a:p>
      </dgm:t>
    </dgm:pt>
    <dgm:pt modelId="{C16DD1C1-DF7F-4275-A932-DFF65CFD5709}">
      <dgm:prSet phldrT="[Text]" custT="1"/>
      <dgm:spPr>
        <a:solidFill>
          <a:srgbClr val="00B050">
            <a:alpha val="80000"/>
          </a:srgbClr>
        </a:solidFill>
      </dgm:spPr>
      <dgm:t>
        <a:bodyPr/>
        <a:lstStyle/>
        <a:p>
          <a:pPr algn="l">
            <a:tabLst/>
          </a:pPr>
          <a:r>
            <a:rPr lang="id-ID" sz="2000" b="1" dirty="0" smtClean="0">
              <a:solidFill>
                <a:schemeClr val="bg2">
                  <a:lumMod val="10000"/>
                </a:schemeClr>
              </a:solidFill>
              <a:latin typeface="Arial Narrow" pitchFamily="34" charset="0"/>
            </a:rPr>
            <a:t>PROFICIENT CERTIFICATION</a:t>
          </a:r>
        </a:p>
      </dgm:t>
    </dgm:pt>
    <dgm:pt modelId="{F31D3390-58E3-45B3-80CB-378E72860DC8}" type="parTrans" cxnId="{7C8818D1-2631-4B47-9504-970BBFAAD22D}">
      <dgm:prSet/>
      <dgm:spPr/>
      <dgm:t>
        <a:bodyPr/>
        <a:lstStyle/>
        <a:p>
          <a:endParaRPr lang="en-US" sz="2400" b="1">
            <a:solidFill>
              <a:srgbClr val="FF0000"/>
            </a:solidFill>
            <a:latin typeface="Arial Narrow" pitchFamily="34" charset="0"/>
          </a:endParaRPr>
        </a:p>
      </dgm:t>
    </dgm:pt>
    <dgm:pt modelId="{72FBF7F8-2C4F-4EBB-BC56-494EB2C873A3}" type="sibTrans" cxnId="{7C8818D1-2631-4B47-9504-970BBFAAD22D}">
      <dgm:prSet/>
      <dgm:spPr/>
      <dgm:t>
        <a:bodyPr/>
        <a:lstStyle/>
        <a:p>
          <a:endParaRPr lang="en-US" sz="2400" b="1">
            <a:solidFill>
              <a:srgbClr val="FF0000"/>
            </a:solidFill>
            <a:latin typeface="Arial Narrow" pitchFamily="34" charset="0"/>
          </a:endParaRPr>
        </a:p>
      </dgm:t>
    </dgm:pt>
    <dgm:pt modelId="{1E54B3EB-6877-4A6B-AEE6-EE561CA7523C}" type="pres">
      <dgm:prSet presAssocID="{EEBE74A5-99CC-40F8-856A-95A705C9CF34}" presName="compositeShape" presStyleCnt="0">
        <dgm:presLayoutVars>
          <dgm:chMax val="7"/>
          <dgm:dir/>
          <dgm:resizeHandles val="exact"/>
        </dgm:presLayoutVars>
      </dgm:prSet>
      <dgm:spPr/>
    </dgm:pt>
    <dgm:pt modelId="{F5AA7A80-9E74-418C-915E-C34D39AAAEEB}" type="pres">
      <dgm:prSet presAssocID="{DF4B5F57-21B1-418C-9ABB-7C2B02593799}" presName="circ1" presStyleLbl="vennNode1" presStyleIdx="0" presStyleCnt="2" custScaleX="98179" custScaleY="99761" custLinFactNeighborX="-4609"/>
      <dgm:spPr/>
      <dgm:t>
        <a:bodyPr/>
        <a:lstStyle/>
        <a:p>
          <a:endParaRPr lang="en-US"/>
        </a:p>
      </dgm:t>
    </dgm:pt>
    <dgm:pt modelId="{DF038A31-96C8-4D2F-86CD-063CBC47C2BF}" type="pres">
      <dgm:prSet presAssocID="{DF4B5F57-21B1-418C-9ABB-7C2B0259379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D74EEE-8FC6-4431-8203-EFAD2BDA3828}" type="pres">
      <dgm:prSet presAssocID="{C16DD1C1-DF7F-4275-A932-DFF65CFD5709}" presName="circ2" presStyleLbl="vennNode1" presStyleIdx="1" presStyleCnt="2" custScaleX="102604" custScaleY="100547" custLinFactNeighborX="2089"/>
      <dgm:spPr/>
      <dgm:t>
        <a:bodyPr/>
        <a:lstStyle/>
        <a:p>
          <a:endParaRPr lang="en-US"/>
        </a:p>
      </dgm:t>
    </dgm:pt>
    <dgm:pt modelId="{BC054A62-6604-4D5F-AA06-63E9B3B8017C}" type="pres">
      <dgm:prSet presAssocID="{C16DD1C1-DF7F-4275-A932-DFF65CFD570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15345D-C989-4B4E-A74F-DB66F9A78C39}" type="presOf" srcId="{DF4B5F57-21B1-418C-9ABB-7C2B02593799}" destId="{F5AA7A80-9E74-418C-915E-C34D39AAAEEB}" srcOrd="0" destOrd="0" presId="urn:microsoft.com/office/officeart/2005/8/layout/venn1"/>
    <dgm:cxn modelId="{FFDDF82C-8CBA-4A2A-BCBC-FB2A92DE2F23}" type="presOf" srcId="{DF4B5F57-21B1-418C-9ABB-7C2B02593799}" destId="{DF038A31-96C8-4D2F-86CD-063CBC47C2BF}" srcOrd="1" destOrd="0" presId="urn:microsoft.com/office/officeart/2005/8/layout/venn1"/>
    <dgm:cxn modelId="{2B8C3C98-220C-43EA-91CF-6D3622DC4331}" type="presOf" srcId="{C16DD1C1-DF7F-4275-A932-DFF65CFD5709}" destId="{BC054A62-6604-4D5F-AA06-63E9B3B8017C}" srcOrd="1" destOrd="0" presId="urn:microsoft.com/office/officeart/2005/8/layout/venn1"/>
    <dgm:cxn modelId="{A3076BD3-F394-4E01-8925-666647B37460}" srcId="{EEBE74A5-99CC-40F8-856A-95A705C9CF34}" destId="{DF4B5F57-21B1-418C-9ABB-7C2B02593799}" srcOrd="0" destOrd="0" parTransId="{6E4ADE4F-C656-4533-B893-9AA2C5E70F07}" sibTransId="{6F089B40-3ED4-40DD-B5E5-B3640499C64B}"/>
    <dgm:cxn modelId="{9B357D82-791F-41E9-BD8B-EFCA1450A309}" type="presOf" srcId="{EEBE74A5-99CC-40F8-856A-95A705C9CF34}" destId="{1E54B3EB-6877-4A6B-AEE6-EE561CA7523C}" srcOrd="0" destOrd="0" presId="urn:microsoft.com/office/officeart/2005/8/layout/venn1"/>
    <dgm:cxn modelId="{94F16371-AFCF-48E9-8F24-5B64D65E7F92}" type="presOf" srcId="{C16DD1C1-DF7F-4275-A932-DFF65CFD5709}" destId="{DFD74EEE-8FC6-4431-8203-EFAD2BDA3828}" srcOrd="0" destOrd="0" presId="urn:microsoft.com/office/officeart/2005/8/layout/venn1"/>
    <dgm:cxn modelId="{7C8818D1-2631-4B47-9504-970BBFAAD22D}" srcId="{EEBE74A5-99CC-40F8-856A-95A705C9CF34}" destId="{C16DD1C1-DF7F-4275-A932-DFF65CFD5709}" srcOrd="1" destOrd="0" parTransId="{F31D3390-58E3-45B3-80CB-378E72860DC8}" sibTransId="{72FBF7F8-2C4F-4EBB-BC56-494EB2C873A3}"/>
    <dgm:cxn modelId="{1E960383-7B26-48F3-AF8E-0DA5DB29A321}" type="presParOf" srcId="{1E54B3EB-6877-4A6B-AEE6-EE561CA7523C}" destId="{F5AA7A80-9E74-418C-915E-C34D39AAAEEB}" srcOrd="0" destOrd="0" presId="urn:microsoft.com/office/officeart/2005/8/layout/venn1"/>
    <dgm:cxn modelId="{4858AAE4-99AC-422A-953B-E5690E67C90C}" type="presParOf" srcId="{1E54B3EB-6877-4A6B-AEE6-EE561CA7523C}" destId="{DF038A31-96C8-4D2F-86CD-063CBC47C2BF}" srcOrd="1" destOrd="0" presId="urn:microsoft.com/office/officeart/2005/8/layout/venn1"/>
    <dgm:cxn modelId="{5892E924-287A-4D6A-8BC6-CD1238866713}" type="presParOf" srcId="{1E54B3EB-6877-4A6B-AEE6-EE561CA7523C}" destId="{DFD74EEE-8FC6-4431-8203-EFAD2BDA3828}" srcOrd="2" destOrd="0" presId="urn:microsoft.com/office/officeart/2005/8/layout/venn1"/>
    <dgm:cxn modelId="{69C67A36-6E38-4EBE-95FD-2340ED4072BA}" type="presParOf" srcId="{1E54B3EB-6877-4A6B-AEE6-EE561CA7523C}" destId="{BC054A62-6604-4D5F-AA06-63E9B3B8017C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AA7A80-9E74-418C-915E-C34D39AAAEEB}">
      <dsp:nvSpPr>
        <dsp:cNvPr id="0" name=""/>
        <dsp:cNvSpPr/>
      </dsp:nvSpPr>
      <dsp:spPr>
        <a:xfrm>
          <a:off x="1322902" y="14055"/>
          <a:ext cx="3511562" cy="3568146"/>
        </a:xfrm>
        <a:prstGeom prst="ellipse">
          <a:avLst/>
        </a:prstGeom>
        <a:solidFill>
          <a:schemeClr val="accent6">
            <a:shade val="80000"/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b="1" kern="1200" dirty="0" smtClean="0">
              <a:solidFill>
                <a:schemeClr val="tx1"/>
              </a:solidFill>
              <a:latin typeface="Arial Narrow" pitchFamily="34" charset="0"/>
            </a:rPr>
            <a:t>COMPETENCY BASED EDUCATION </a:t>
          </a:r>
          <a:endParaRPr lang="en-US" sz="2000" b="1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1813256" y="434817"/>
        <a:ext cx="2024684" cy="2726623"/>
      </dsp:txXfrm>
    </dsp:sp>
    <dsp:sp modelId="{DFD74EEE-8FC6-4431-8203-EFAD2BDA3828}">
      <dsp:nvSpPr>
        <dsp:cNvPr id="0" name=""/>
        <dsp:cNvSpPr/>
      </dsp:nvSpPr>
      <dsp:spPr>
        <a:xfrm>
          <a:off x="4061133" y="0"/>
          <a:ext cx="3669831" cy="3596258"/>
        </a:xfrm>
        <a:prstGeom prst="ellipse">
          <a:avLst/>
        </a:prstGeom>
        <a:solidFill>
          <a:srgbClr val="00B050">
            <a:alpha val="8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tabLst/>
          </a:pPr>
          <a:r>
            <a:rPr lang="id-ID" sz="2000" b="1" kern="1200" dirty="0" smtClean="0">
              <a:solidFill>
                <a:schemeClr val="bg2">
                  <a:lumMod val="10000"/>
                </a:schemeClr>
              </a:solidFill>
              <a:latin typeface="Arial Narrow" pitchFamily="34" charset="0"/>
            </a:rPr>
            <a:t>PROFICIENT CERTIFICATION</a:t>
          </a:r>
        </a:p>
      </dsp:txBody>
      <dsp:txXfrm>
        <a:off x="5102571" y="424075"/>
        <a:ext cx="2115938" cy="2748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A623F69-1160-4AC1-8E72-7EB704C6DD83}" type="datetimeFigureOut">
              <a:rPr lang="id-ID"/>
              <a:pPr>
                <a:defRPr/>
              </a:pPr>
              <a:t>06/08/2015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D8733C3-D9B0-4BDC-AFDE-EBA1640255D6}" type="slidenum">
              <a:rPr lang="id-ID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65807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2115E66-65ED-411D-84C3-A834FCE4CDC5}" type="datetimeFigureOut">
              <a:rPr lang="id-ID"/>
              <a:pPr>
                <a:defRPr/>
              </a:pPr>
              <a:t>06/08/2015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D57B8C-C84E-4191-B02C-E273B11525DC}" type="slidenum">
              <a:rPr lang="id-ID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46792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0EFCB-795B-4A6F-A805-3953DC62B44B}" type="datetimeFigureOut">
              <a:rPr lang="id-ID"/>
              <a:pPr>
                <a:defRPr/>
              </a:pPr>
              <a:t>06/08/2015</a:t>
            </a:fld>
            <a:endParaRPr lang="id-ID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C4A019DF-F8E0-4E63-9EBD-21D2C0D517E4}" type="slidenum">
              <a:rPr lang="id-ID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042281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C54F1-762D-410F-8925-E3126187BBD7}" type="datetimeFigureOut">
              <a:rPr lang="id-ID"/>
              <a:pPr>
                <a:defRPr/>
              </a:pPr>
              <a:t>06/08/2015</a:t>
            </a:fld>
            <a:endParaRPr lang="id-ID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06449-301B-4329-9C93-365895470D6B}" type="slidenum">
              <a:rPr lang="id-ID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92290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46826-42D7-4621-9525-250609089804}" type="datetimeFigureOut">
              <a:rPr lang="id-ID"/>
              <a:pPr>
                <a:defRPr/>
              </a:pPr>
              <a:t>06/08/2015</a:t>
            </a:fld>
            <a:endParaRPr lang="id-ID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5B530-B10E-4FB9-A28B-F4FB00E4E9A9}" type="slidenum">
              <a:rPr lang="id-ID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207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3CFC7-0665-489F-AB0A-8EF3AABF2052}" type="datetimeFigureOut">
              <a:rPr lang="id-ID"/>
              <a:pPr>
                <a:defRPr/>
              </a:pPr>
              <a:t>06/08/2015</a:t>
            </a:fld>
            <a:endParaRPr lang="id-ID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B2AAE-0126-4055-90B8-B91C72B45C28}" type="slidenum">
              <a:rPr lang="id-ID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65778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BA54E-2B5E-4872-89CA-1ECDA470DECF}" type="datetimeFigureOut">
              <a:rPr lang="id-ID"/>
              <a:pPr>
                <a:defRPr/>
              </a:pPr>
              <a:t>06/08/2015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CE657639-9175-4D6D-BF8F-51280E38D198}" type="slidenum">
              <a:rPr lang="id-ID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962335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085D1-72CF-4A9C-AC39-342063EDF4B3}" type="datetimeFigureOut">
              <a:rPr lang="id-ID"/>
              <a:pPr>
                <a:defRPr/>
              </a:pPr>
              <a:t>06/08/2015</a:t>
            </a:fld>
            <a:endParaRPr lang="id-ID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F5B3A-9214-44EB-A42B-DA10D35185BB}" type="slidenum">
              <a:rPr lang="id-ID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1966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4ECB4-9E97-40CA-94B5-3C18E422BEEB}" type="datetimeFigureOut">
              <a:rPr lang="id-ID"/>
              <a:pPr>
                <a:defRPr/>
              </a:pPr>
              <a:t>06/08/2015</a:t>
            </a:fld>
            <a:endParaRPr lang="id-ID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150DF-555E-4580-B102-C3D92AE5BD78}" type="slidenum">
              <a:rPr lang="id-ID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03280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6ED49-3860-4BDC-B331-66E4BB12EF64}" type="datetimeFigureOut">
              <a:rPr lang="id-ID"/>
              <a:pPr>
                <a:defRPr/>
              </a:pPr>
              <a:t>06/08/2015</a:t>
            </a:fld>
            <a:endParaRPr lang="id-ID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827C9-6FEC-48BE-B7D8-579D6CF8DCBA}" type="slidenum">
              <a:rPr lang="id-ID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27450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F93CB-E897-41BC-8B9E-D1D9BEA3E28C}" type="datetimeFigureOut">
              <a:rPr lang="id-ID"/>
              <a:pPr>
                <a:defRPr/>
              </a:pPr>
              <a:t>06/08/2015</a:t>
            </a:fld>
            <a:endParaRPr lang="id-ID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DCDE49-9AFF-47D2-804B-53ADB72FEDEB}" type="slidenum">
              <a:rPr lang="id-ID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923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5DE56-459A-406D-BD2D-DC595B5EF158}" type="datetimeFigureOut">
              <a:rPr lang="id-ID"/>
              <a:pPr>
                <a:defRPr/>
              </a:pPr>
              <a:t>06/08/2015</a:t>
            </a:fld>
            <a:endParaRPr lang="id-ID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262FFB-63F8-4A27-8FD6-E80F5D8BCC40}" type="slidenum">
              <a:rPr lang="id-ID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386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ECB5C-2DFF-4CF7-9FF3-23D05D2B8332}" type="datetimeFigureOut">
              <a:rPr lang="id-ID"/>
              <a:pPr>
                <a:defRPr/>
              </a:pPr>
              <a:t>06/08/2015</a:t>
            </a:fld>
            <a:endParaRPr lang="id-ID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5AFE9700-73EE-4D54-8BA3-8CE321E69DF8}" type="slidenum">
              <a:rPr lang="id-ID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8568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9FCF93-CBD9-4E13-856E-7F2BE30A5721}" type="datetimeFigureOut">
              <a:rPr lang="id-ID"/>
              <a:pPr>
                <a:defRPr/>
              </a:pPr>
              <a:t>06/08/2015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fld id="{3F2B9996-1FC5-4D40-92B1-FE493B241ABE}" type="slidenum">
              <a:rPr lang="id-ID"/>
              <a:pPr/>
              <a:t>‹#›</a:t>
            </a:fld>
            <a:endParaRPr lang="id-ID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03" r:id="rId2"/>
    <p:sldLayoutId id="2147484012" r:id="rId3"/>
    <p:sldLayoutId id="2147484004" r:id="rId4"/>
    <p:sldLayoutId id="2147484005" r:id="rId5"/>
    <p:sldLayoutId id="2147484006" r:id="rId6"/>
    <p:sldLayoutId id="2147484007" r:id="rId7"/>
    <p:sldLayoutId id="2147484008" r:id="rId8"/>
    <p:sldLayoutId id="2147484013" r:id="rId9"/>
    <p:sldLayoutId id="2147484009" r:id="rId10"/>
    <p:sldLayoutId id="21474840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2214578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d-ID" sz="3600" dirty="0" smtClean="0">
                <a:solidFill>
                  <a:schemeClr val="tx1"/>
                </a:solidFill>
              </a:rPr>
              <a:t>PROFESIONAL CERTIFICATION PROGRAM FOR DISASTER MANAGEMENT</a:t>
            </a:r>
            <a:endParaRPr lang="id-ID" sz="3600" dirty="0">
              <a:solidFill>
                <a:schemeClr val="tx1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57313" y="3786188"/>
            <a:ext cx="6400800" cy="2138362"/>
          </a:xfrm>
        </p:spPr>
        <p:txBody>
          <a:bodyPr/>
          <a:lstStyle/>
          <a:p>
            <a:pPr marR="0" algn="ctr" eaLnBrk="1" hangingPunct="1"/>
            <a:r>
              <a:rPr lang="en-US" b="1" dirty="0" smtClean="0"/>
              <a:t>Presented </a:t>
            </a:r>
            <a:r>
              <a:rPr lang="id-ID" b="1" dirty="0" smtClean="0"/>
              <a:t>by</a:t>
            </a:r>
          </a:p>
          <a:p>
            <a:pPr marR="0" algn="ctr" eaLnBrk="1" hangingPunct="1"/>
            <a:endParaRPr lang="id-ID" b="1" dirty="0" smtClean="0"/>
          </a:p>
          <a:p>
            <a:pPr marR="0" algn="ctr" eaLnBrk="1" hangingPunct="1"/>
            <a:r>
              <a:rPr lang="id-ID" b="1" dirty="0" smtClean="0"/>
              <a:t>Dr. Sugimin Pranoto</a:t>
            </a:r>
          </a:p>
          <a:p>
            <a:pPr marR="0" algn="ctr" eaLnBrk="1" hangingPunct="1"/>
            <a:r>
              <a:rPr lang="id-ID" sz="2400" b="1" dirty="0" smtClean="0"/>
              <a:t>Head of PCA-DM</a:t>
            </a:r>
          </a:p>
          <a:p>
            <a:pPr marR="0" eaLnBrk="1" hangingPunct="1"/>
            <a:endParaRPr lang="id-ID" b="1" dirty="0" smtClean="0"/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6929438" y="6488113"/>
            <a:ext cx="22145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>
                <a:latin typeface="Constantia" panose="02030602050306030303" pitchFamily="18" charset="0"/>
              </a:rPr>
              <a:t>6 August 2015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2051050" y="620713"/>
            <a:ext cx="4284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/>
              <a:t>Certification Process</a:t>
            </a:r>
          </a:p>
        </p:txBody>
      </p:sp>
      <p:sp>
        <p:nvSpPr>
          <p:cNvPr id="3" name="Right Arrow 2"/>
          <p:cNvSpPr/>
          <p:nvPr/>
        </p:nvSpPr>
        <p:spPr>
          <a:xfrm>
            <a:off x="4140200" y="1844675"/>
            <a:ext cx="411163" cy="423863"/>
          </a:xfrm>
          <a:prstGeom prst="rightArrow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7" name="Right Arrow 16"/>
          <p:cNvSpPr/>
          <p:nvPr/>
        </p:nvSpPr>
        <p:spPr>
          <a:xfrm>
            <a:off x="1908175" y="5300663"/>
            <a:ext cx="1008063" cy="423862"/>
          </a:xfrm>
          <a:prstGeom prst="rightArrow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7164388" y="2492375"/>
            <a:ext cx="447675" cy="355600"/>
          </a:xfrm>
          <a:prstGeom prst="downArrow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684213" y="4005263"/>
            <a:ext cx="446087" cy="1079500"/>
          </a:xfrm>
          <a:prstGeom prst="downArrow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Vertical Scroll 8"/>
          <p:cNvSpPr/>
          <p:nvPr/>
        </p:nvSpPr>
        <p:spPr>
          <a:xfrm>
            <a:off x="2916238" y="5229225"/>
            <a:ext cx="1800225" cy="720725"/>
          </a:xfrm>
          <a:prstGeom prst="verticalScroll">
            <a:avLst/>
          </a:prstGeom>
          <a:solidFill>
            <a:srgbClr val="CC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339975" y="1773238"/>
            <a:ext cx="1727200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dirty="0">
                <a:solidFill>
                  <a:schemeClr val="bg1"/>
                </a:solidFill>
              </a:rPr>
              <a:t>Registration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643438" y="1700213"/>
            <a:ext cx="1441450" cy="6492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5370" name="TextBox 20"/>
          <p:cNvSpPr txBox="1">
            <a:spLocks noChangeArrowheads="1"/>
          </p:cNvSpPr>
          <p:nvPr/>
        </p:nvSpPr>
        <p:spPr bwMode="auto">
          <a:xfrm>
            <a:off x="4643438" y="1773238"/>
            <a:ext cx="12969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 sz="2400" b="1">
                <a:solidFill>
                  <a:schemeClr val="bg1"/>
                </a:solidFill>
              </a:rPr>
              <a:t>LSP PB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659563" y="1700213"/>
            <a:ext cx="1944687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5372" name="TextBox 24"/>
          <p:cNvSpPr txBox="1">
            <a:spLocks noChangeArrowheads="1"/>
          </p:cNvSpPr>
          <p:nvPr/>
        </p:nvSpPr>
        <p:spPr bwMode="auto">
          <a:xfrm>
            <a:off x="6659563" y="1844675"/>
            <a:ext cx="2233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 sz="2000">
                <a:solidFill>
                  <a:schemeClr val="bg1"/>
                </a:solidFill>
              </a:rPr>
              <a:t>Assign  Asessor</a:t>
            </a:r>
          </a:p>
        </p:txBody>
      </p:sp>
      <p:sp>
        <p:nvSpPr>
          <p:cNvPr id="26" name="Right Arrow 25"/>
          <p:cNvSpPr/>
          <p:nvPr/>
        </p:nvSpPr>
        <p:spPr>
          <a:xfrm>
            <a:off x="6156325" y="1844675"/>
            <a:ext cx="431800" cy="423863"/>
          </a:xfrm>
          <a:prstGeom prst="rightArrow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27" name="Down Arrow 26"/>
          <p:cNvSpPr/>
          <p:nvPr/>
        </p:nvSpPr>
        <p:spPr>
          <a:xfrm rot="5400000">
            <a:off x="5605462" y="3259138"/>
            <a:ext cx="447675" cy="355600"/>
          </a:xfrm>
          <a:prstGeom prst="downArrow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300788" y="3141663"/>
            <a:ext cx="2592387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5376" name="TextBox 28"/>
          <p:cNvSpPr txBox="1">
            <a:spLocks noChangeArrowheads="1"/>
          </p:cNvSpPr>
          <p:nvPr/>
        </p:nvSpPr>
        <p:spPr bwMode="auto">
          <a:xfrm>
            <a:off x="6300788" y="3141663"/>
            <a:ext cx="27352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>
                <a:solidFill>
                  <a:schemeClr val="bg1"/>
                </a:solidFill>
              </a:rPr>
              <a:t>Pre-Assessment</a:t>
            </a:r>
          </a:p>
          <a:p>
            <a:pPr eaLnBrk="1" hangingPunct="1"/>
            <a:r>
              <a:rPr lang="id-ID">
                <a:solidFill>
                  <a:schemeClr val="bg1"/>
                </a:solidFill>
              </a:rPr>
              <a:t> (to Check APL1, APL2)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555875" y="3213100"/>
            <a:ext cx="2879725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5378" name="TextBox 30"/>
          <p:cNvSpPr txBox="1">
            <a:spLocks noChangeArrowheads="1"/>
          </p:cNvSpPr>
          <p:nvPr/>
        </p:nvSpPr>
        <p:spPr bwMode="auto">
          <a:xfrm>
            <a:off x="2555875" y="3213100"/>
            <a:ext cx="3095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>
                <a:solidFill>
                  <a:schemeClr val="bg1"/>
                </a:solidFill>
              </a:rPr>
              <a:t>Assessmet (to assess their experties &amp; capability)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179388" y="3213100"/>
            <a:ext cx="1655762" cy="647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5380" name="TextBox 32"/>
          <p:cNvSpPr txBox="1">
            <a:spLocks noChangeArrowheads="1"/>
          </p:cNvSpPr>
          <p:nvPr/>
        </p:nvSpPr>
        <p:spPr bwMode="auto">
          <a:xfrm>
            <a:off x="179388" y="3213100"/>
            <a:ext cx="16557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>
                <a:solidFill>
                  <a:schemeClr val="bg1"/>
                </a:solidFill>
              </a:rPr>
              <a:t>Certification  Committee</a:t>
            </a:r>
          </a:p>
        </p:txBody>
      </p:sp>
      <p:sp>
        <p:nvSpPr>
          <p:cNvPr id="34" name="Down Arrow 33"/>
          <p:cNvSpPr/>
          <p:nvPr/>
        </p:nvSpPr>
        <p:spPr>
          <a:xfrm rot="5400000">
            <a:off x="1932781" y="3331370"/>
            <a:ext cx="447675" cy="354012"/>
          </a:xfrm>
          <a:prstGeom prst="downArrow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323850" y="5157788"/>
            <a:ext cx="1439863" cy="647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id-ID" sz="2400" b="1" dirty="0">
                <a:solidFill>
                  <a:schemeClr val="bg1"/>
                </a:solidFill>
              </a:rPr>
              <a:t>LSP PB</a:t>
            </a:r>
          </a:p>
        </p:txBody>
      </p:sp>
      <p:sp>
        <p:nvSpPr>
          <p:cNvPr id="15383" name="TextBox 35"/>
          <p:cNvSpPr txBox="1">
            <a:spLocks noChangeArrowheads="1"/>
          </p:cNvSpPr>
          <p:nvPr/>
        </p:nvSpPr>
        <p:spPr bwMode="auto">
          <a:xfrm>
            <a:off x="1042988" y="4292600"/>
            <a:ext cx="2160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/>
              <a:t>Recommendation</a:t>
            </a:r>
          </a:p>
        </p:txBody>
      </p:sp>
      <p:sp>
        <p:nvSpPr>
          <p:cNvPr id="38" name="Oval 37"/>
          <p:cNvSpPr/>
          <p:nvPr/>
        </p:nvSpPr>
        <p:spPr>
          <a:xfrm>
            <a:off x="179388" y="1412875"/>
            <a:ext cx="1547812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5385" name="TextBox 38"/>
          <p:cNvSpPr txBox="1">
            <a:spLocks noChangeArrowheads="1"/>
          </p:cNvSpPr>
          <p:nvPr/>
        </p:nvSpPr>
        <p:spPr bwMode="auto">
          <a:xfrm>
            <a:off x="395288" y="1628775"/>
            <a:ext cx="11874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 sz="1400">
                <a:solidFill>
                  <a:schemeClr val="bg1"/>
                </a:solidFill>
              </a:rPr>
              <a:t>competency assessment participant</a:t>
            </a:r>
          </a:p>
        </p:txBody>
      </p:sp>
      <p:sp>
        <p:nvSpPr>
          <p:cNvPr id="40" name="Right Arrow 39"/>
          <p:cNvSpPr/>
          <p:nvPr/>
        </p:nvSpPr>
        <p:spPr>
          <a:xfrm>
            <a:off x="1835150" y="1844675"/>
            <a:ext cx="411163" cy="423863"/>
          </a:xfrm>
          <a:prstGeom prst="rightArrow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42" name="Oval 41"/>
          <p:cNvSpPr/>
          <p:nvPr/>
        </p:nvSpPr>
        <p:spPr>
          <a:xfrm>
            <a:off x="7308850" y="4941888"/>
            <a:ext cx="1547813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5388" name="TextBox 42"/>
          <p:cNvSpPr txBox="1">
            <a:spLocks noChangeArrowheads="1"/>
          </p:cNvSpPr>
          <p:nvPr/>
        </p:nvSpPr>
        <p:spPr bwMode="auto">
          <a:xfrm>
            <a:off x="3059113" y="5229225"/>
            <a:ext cx="1873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 sz="2000"/>
              <a:t>Certificate of Competence</a:t>
            </a:r>
          </a:p>
        </p:txBody>
      </p:sp>
      <p:sp>
        <p:nvSpPr>
          <p:cNvPr id="45" name="Right Arrow 44"/>
          <p:cNvSpPr/>
          <p:nvPr/>
        </p:nvSpPr>
        <p:spPr>
          <a:xfrm>
            <a:off x="5003800" y="5373688"/>
            <a:ext cx="2232025" cy="423862"/>
          </a:xfrm>
          <a:prstGeom prst="rightArrow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390" name="TextBox 45"/>
          <p:cNvSpPr txBox="1">
            <a:spLocks noChangeArrowheads="1"/>
          </p:cNvSpPr>
          <p:nvPr/>
        </p:nvSpPr>
        <p:spPr bwMode="auto">
          <a:xfrm>
            <a:off x="5003800" y="5084763"/>
            <a:ext cx="21605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/>
              <a:t>Certificate awarded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900113" y="6453188"/>
            <a:ext cx="7200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900113" y="5805488"/>
            <a:ext cx="0" cy="64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42" idx="4"/>
          </p:cNvCxnSpPr>
          <p:nvPr/>
        </p:nvCxnSpPr>
        <p:spPr>
          <a:xfrm flipH="1" flipV="1">
            <a:off x="8081963" y="6237288"/>
            <a:ext cx="19050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94" name="TextBox 57"/>
          <p:cNvSpPr txBox="1">
            <a:spLocks noChangeArrowheads="1"/>
          </p:cNvSpPr>
          <p:nvPr/>
        </p:nvSpPr>
        <p:spPr bwMode="auto">
          <a:xfrm>
            <a:off x="3348038" y="6165850"/>
            <a:ext cx="2879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/>
              <a:t>Surveillance (3- year)</a:t>
            </a:r>
          </a:p>
        </p:txBody>
      </p:sp>
      <p:sp>
        <p:nvSpPr>
          <p:cNvPr id="15395" name="TextBox 58"/>
          <p:cNvSpPr txBox="1">
            <a:spLocks noChangeArrowheads="1"/>
          </p:cNvSpPr>
          <p:nvPr/>
        </p:nvSpPr>
        <p:spPr bwMode="auto">
          <a:xfrm>
            <a:off x="7380288" y="5229225"/>
            <a:ext cx="1584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>
                <a:solidFill>
                  <a:schemeClr val="bg1"/>
                </a:solidFill>
              </a:rPr>
              <a:t>Participant Competence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8353425" cy="936625"/>
          </a:xfrm>
        </p:spPr>
        <p:txBody>
          <a:bodyPr/>
          <a:lstStyle/>
          <a:p>
            <a:pPr eaLnBrk="1" hangingPunct="1"/>
            <a:r>
              <a:rPr lang="id-ID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Benefit of Certificate Competency</a:t>
            </a:r>
            <a:br>
              <a:rPr lang="id-ID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en-US" sz="32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8313" y="1844675"/>
            <a:ext cx="8074025" cy="5216525"/>
          </a:xfrm>
        </p:spPr>
        <p:txBody>
          <a:bodyPr/>
          <a:lstStyle/>
          <a:p>
            <a:pPr eaLnBrk="1" hangingPunct="1"/>
            <a:r>
              <a:rPr lang="id-ID" sz="2400" dirty="0" smtClean="0">
                <a:latin typeface="Arial Narrow" panose="020B0606020202030204" pitchFamily="34" charset="0"/>
              </a:rPr>
              <a:t>Increasing </a:t>
            </a:r>
            <a:r>
              <a:rPr lang="en-US" sz="2400" dirty="0" smtClean="0">
                <a:latin typeface="Arial Narrow" panose="020B0606020202030204" pitchFamily="34" charset="0"/>
              </a:rPr>
              <a:t>Humanitarian Workers and volunteers </a:t>
            </a:r>
            <a:r>
              <a:rPr lang="id-ID" sz="2400" dirty="0" smtClean="0">
                <a:latin typeface="Arial Narrow" panose="020B0606020202030204" pitchFamily="34" charset="0"/>
              </a:rPr>
              <a:t>confidence in helping humanitarian activities</a:t>
            </a:r>
          </a:p>
          <a:p>
            <a:pPr eaLnBrk="1" hangingPunct="1"/>
            <a:r>
              <a:rPr lang="id-ID" sz="2400" dirty="0" smtClean="0">
                <a:latin typeface="Arial Narrow" panose="020B0606020202030204" pitchFamily="34" charset="0"/>
              </a:rPr>
              <a:t>Helping </a:t>
            </a:r>
            <a:r>
              <a:rPr lang="en-US" sz="2400" dirty="0" smtClean="0">
                <a:latin typeface="Arial Narrow" panose="020B0606020202030204" pitchFamily="34" charset="0"/>
              </a:rPr>
              <a:t>Humanitarian Workers and volunteers</a:t>
            </a:r>
            <a:r>
              <a:rPr lang="id-ID" sz="2400" dirty="0" smtClean="0">
                <a:latin typeface="Arial Narrow" panose="020B0606020202030204" pitchFamily="34" charset="0"/>
              </a:rPr>
              <a:t> the  fulfilment of  office stipulation</a:t>
            </a:r>
          </a:p>
          <a:p>
            <a:pPr eaLnBrk="1" hangingPunct="1"/>
            <a:r>
              <a:rPr lang="id-ID" sz="2400" dirty="0" smtClean="0">
                <a:latin typeface="Arial Narrow" panose="020B0606020202030204" pitchFamily="34" charset="0"/>
              </a:rPr>
              <a:t>Helping </a:t>
            </a:r>
            <a:r>
              <a:rPr lang="en-US" sz="2400" dirty="0" smtClean="0">
                <a:latin typeface="Arial Narrow" panose="020B0606020202030204" pitchFamily="34" charset="0"/>
              </a:rPr>
              <a:t>Humanitarian Workers and volunteers</a:t>
            </a:r>
            <a:r>
              <a:rPr lang="id-ID" sz="2400" dirty="0" smtClean="0">
                <a:latin typeface="Arial Narrow" panose="020B0606020202030204" pitchFamily="34" charset="0"/>
              </a:rPr>
              <a:t> competency and recognition across line agencies.</a:t>
            </a:r>
          </a:p>
          <a:p>
            <a:pPr eaLnBrk="1" hangingPunct="1"/>
            <a:r>
              <a:rPr lang="id-ID" sz="2400" dirty="0" smtClean="0">
                <a:latin typeface="Arial Narrow" panose="020B0606020202030204" pitchFamily="34" charset="0"/>
              </a:rPr>
              <a:t>Helping </a:t>
            </a:r>
            <a:r>
              <a:rPr lang="en-US" sz="2400" dirty="0" smtClean="0">
                <a:latin typeface="Arial Narrow" panose="020B0606020202030204" pitchFamily="34" charset="0"/>
              </a:rPr>
              <a:t>Humanitarian Workers and volunteers</a:t>
            </a:r>
            <a:r>
              <a:rPr lang="id-ID" sz="2400" dirty="0" smtClean="0">
                <a:latin typeface="Arial Narrow" panose="020B0606020202030204" pitchFamily="34" charset="0"/>
              </a:rPr>
              <a:t> opportunity into worker global competitive.</a:t>
            </a:r>
            <a:endParaRPr lang="en-US" sz="2400" dirty="0" smtClean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343376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3" descr="C:\Users\User\Downloads\20150214_10463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4868863"/>
            <a:ext cx="3065462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2" descr="C:\Users\User\Downloads\20150214_09024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213" y="4868863"/>
            <a:ext cx="2998787" cy="181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8" descr="G:\BNSP\MoU BNPB dengan BNSP untuk Standar Kompetensi Profesi dalam PB-andri (9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68863"/>
            <a:ext cx="3001963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2484438" y="2924175"/>
            <a:ext cx="32226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 sz="4000" b="1"/>
              <a:t>THANK YOU</a:t>
            </a: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 flipH="1">
            <a:off x="428625" y="500063"/>
            <a:ext cx="85010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4800" b="1" dirty="0">
                <a:latin typeface="+mj-lt"/>
              </a:rPr>
              <a:t>Vision and Mission of PCADM</a:t>
            </a:r>
            <a:endParaRPr lang="en-US" sz="4800" b="1" dirty="0">
              <a:latin typeface="+mj-lt"/>
            </a:endParaRPr>
          </a:p>
        </p:txBody>
      </p:sp>
      <p:sp>
        <p:nvSpPr>
          <p:cNvPr id="6147" name="TextBox 1"/>
          <p:cNvSpPr txBox="1">
            <a:spLocks noChangeArrowheads="1"/>
          </p:cNvSpPr>
          <p:nvPr/>
        </p:nvSpPr>
        <p:spPr bwMode="auto">
          <a:xfrm flipH="1">
            <a:off x="500063" y="1428750"/>
            <a:ext cx="3857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 sz="2400" b="1" dirty="0"/>
              <a:t>Vision</a:t>
            </a:r>
            <a:endParaRPr lang="en-US" sz="2400" b="1" dirty="0"/>
          </a:p>
        </p:txBody>
      </p:sp>
      <p:sp>
        <p:nvSpPr>
          <p:cNvPr id="6148" name="TextBox 1"/>
          <p:cNvSpPr txBox="1">
            <a:spLocks noChangeArrowheads="1"/>
          </p:cNvSpPr>
          <p:nvPr/>
        </p:nvSpPr>
        <p:spPr bwMode="auto">
          <a:xfrm flipH="1">
            <a:off x="500063" y="3143250"/>
            <a:ext cx="3857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 sz="2400" b="1" dirty="0"/>
              <a:t>Mission</a:t>
            </a:r>
            <a:endParaRPr lang="en-US" sz="2400" b="1" dirty="0"/>
          </a:p>
        </p:txBody>
      </p:sp>
      <p:sp>
        <p:nvSpPr>
          <p:cNvPr id="6149" name="TextBox 1"/>
          <p:cNvSpPr txBox="1">
            <a:spLocks noChangeArrowheads="1"/>
          </p:cNvSpPr>
          <p:nvPr/>
        </p:nvSpPr>
        <p:spPr bwMode="auto">
          <a:xfrm flipH="1">
            <a:off x="500063" y="1928813"/>
            <a:ext cx="73580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id-ID" dirty="0"/>
              <a:t>To provide competent human resources, professional, certified professional competence, high integrity and ethics on disaster management</a:t>
            </a:r>
            <a:endParaRPr lang="en-US" dirty="0"/>
          </a:p>
        </p:txBody>
      </p:sp>
      <p:sp>
        <p:nvSpPr>
          <p:cNvPr id="6150" name="TextBox 1"/>
          <p:cNvSpPr txBox="1">
            <a:spLocks noChangeArrowheads="1"/>
          </p:cNvSpPr>
          <p:nvPr/>
        </p:nvSpPr>
        <p:spPr bwMode="auto">
          <a:xfrm flipH="1">
            <a:off x="500063" y="3571875"/>
            <a:ext cx="7643812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Font typeface="Calibri" panose="020F0502020204030204" pitchFamily="34" charset="0"/>
              <a:buAutoNum type="arabicPeriod"/>
            </a:pPr>
            <a:r>
              <a:rPr lang="id-ID" dirty="0"/>
              <a:t>To develop standard of professional competency in disaster management</a:t>
            </a:r>
          </a:p>
          <a:p>
            <a:pPr algn="just" eaLnBrk="1" hangingPunct="1">
              <a:buFont typeface="Calibri" panose="020F0502020204030204" pitchFamily="34" charset="0"/>
              <a:buAutoNum type="arabicPeriod"/>
            </a:pPr>
            <a:r>
              <a:rPr lang="id-ID" dirty="0"/>
              <a:t>To develop the schemes of professional certification in disaster management priority</a:t>
            </a:r>
          </a:p>
          <a:p>
            <a:pPr algn="just" eaLnBrk="1" hangingPunct="1">
              <a:buFont typeface="Calibri" panose="020F0502020204030204" pitchFamily="34" charset="0"/>
              <a:buAutoNum type="arabicPeriod"/>
            </a:pPr>
            <a:r>
              <a:rPr lang="id-ID" dirty="0"/>
              <a:t>To build cooperation with foreign professional certification agency for disaster management</a:t>
            </a:r>
          </a:p>
          <a:p>
            <a:pPr algn="just" eaLnBrk="1" hangingPunct="1">
              <a:buFont typeface="Calibri" panose="020F0502020204030204" pitchFamily="34" charset="0"/>
              <a:buAutoNum type="arabicPeriod"/>
            </a:pPr>
            <a:r>
              <a:rPr lang="id-ID" dirty="0"/>
              <a:t>To build cooperation with line Agencies/Ministry and international non-governmental organization in increasing human resources capacity on disaster management</a:t>
            </a:r>
          </a:p>
          <a:p>
            <a:pPr algn="just" eaLnBrk="1" hangingPunct="1">
              <a:buFont typeface="Calibri" panose="020F0502020204030204" pitchFamily="34" charset="0"/>
              <a:buAutoNum type="arabicPeriod"/>
            </a:pPr>
            <a:r>
              <a:rPr lang="id-ID" dirty="0"/>
              <a:t>To implement professional competence certification in disaster management according NCDM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6147" grpId="0"/>
      <p:bldP spid="6148" grpId="0"/>
      <p:bldP spid="61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000125"/>
          </a:xfrm>
        </p:spPr>
        <p:txBody>
          <a:bodyPr/>
          <a:lstStyle/>
          <a:p>
            <a:pPr eaLnBrk="1" hangingPunct="1"/>
            <a:r>
              <a:rPr lang="id-ID" smtClean="0">
                <a:solidFill>
                  <a:schemeClr val="tx1"/>
                </a:solidFill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1143000"/>
            <a:ext cx="8229600" cy="5286375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dirty="0" smtClean="0"/>
              <a:t>Profesional Certification Agency for Disaster Management (PCA DM) established based on the National Agency for Disaster Management regulationNo 7 Year 2014, and it’s part of the development of a new paradigm in preparing competent and quality human resources based on demand driven and competency based training.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dirty="0" smtClean="0"/>
              <a:t>PCADM is an independent institution and autonomous status, which has the tasked to assess the ability of </a:t>
            </a:r>
            <a:r>
              <a:rPr lang="en-US" dirty="0"/>
              <a:t>Humanitarian workers and volunteers</a:t>
            </a:r>
            <a:r>
              <a:rPr lang="id-ID" dirty="0" smtClean="0"/>
              <a:t> and or the parties engaged in disaster management in according with the Indonesian National Working Competence Standard of Disaster Management (SKKNI)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dirty="0" smtClean="0"/>
              <a:t>Lack of </a:t>
            </a:r>
            <a:r>
              <a:rPr lang="en-US" dirty="0" smtClean="0"/>
              <a:t>Humanitarian workers and volunteers </a:t>
            </a:r>
            <a:r>
              <a:rPr lang="id-ID" dirty="0" smtClean="0"/>
              <a:t>competency in handling disaster: (</a:t>
            </a:r>
            <a:r>
              <a:rPr lang="en-US" dirty="0"/>
              <a:t>T</a:t>
            </a:r>
            <a:r>
              <a:rPr lang="en-US" dirty="0" smtClean="0"/>
              <a:t>sunami, </a:t>
            </a:r>
            <a:r>
              <a:rPr lang="id-ID" dirty="0" smtClean="0"/>
              <a:t>earthquake, flooding, land slide etc).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Co</a:t>
            </a:r>
            <a:r>
              <a:rPr lang="id-ID" dirty="0" smtClean="0"/>
              <a:t>mpetency test in disaster management is needed in order  to fullfill personal competent and to anticipate the global competition</a:t>
            </a:r>
            <a:r>
              <a:rPr lang="en-US" dirty="0" smtClean="0"/>
              <a:t> as well as to fit </a:t>
            </a:r>
            <a:r>
              <a:rPr lang="id-ID" dirty="0" smtClean="0"/>
              <a:t>with </a:t>
            </a:r>
            <a:r>
              <a:rPr lang="en-US" dirty="0" smtClean="0"/>
              <a:t>the best quality of Disaster Management services</a:t>
            </a:r>
            <a:r>
              <a:rPr lang="id-ID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dirty="0" smtClean="0"/>
              <a:t>Certificates of competence is an award of recognition of competency in disaster management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id-ID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229600" cy="635000"/>
          </a:xfrm>
        </p:spPr>
        <p:txBody>
          <a:bodyPr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Regulation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9750" y="1023938"/>
          <a:ext cx="8064500" cy="5262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321"/>
                <a:gridCol w="2880179"/>
              </a:tblGrid>
              <a:tr h="37081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Regulation</a:t>
                      </a:r>
                      <a:endParaRPr lang="en-US" sz="18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/>
                        <a:t>Implementing Agency</a:t>
                      </a:r>
                      <a:endParaRPr lang="en-US" sz="1800" dirty="0"/>
                    </a:p>
                  </a:txBody>
                  <a:tcPr marL="91436" marR="91436" marT="45717" marB="45717"/>
                </a:tc>
              </a:tr>
              <a:tr h="1462952">
                <a:tc>
                  <a:txBody>
                    <a:bodyPr/>
                    <a:lstStyle/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id-ID" sz="1800" dirty="0" smtClean="0"/>
                        <a:t>The Disaster  Management </a:t>
                      </a: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Law</a:t>
                      </a:r>
                      <a:r>
                        <a:rPr lang="id-ID" sz="1800" dirty="0" smtClean="0"/>
                        <a:t> (No 24/2007)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id-ID" sz="1800" dirty="0" smtClean="0"/>
                        <a:t>Goverment</a:t>
                      </a:r>
                      <a:r>
                        <a:rPr lang="id-ID" sz="1800" baseline="0" dirty="0" smtClean="0"/>
                        <a:t> regulation on disaster management (No. </a:t>
                      </a:r>
                      <a:r>
                        <a:rPr lang="id-ID" sz="1800" dirty="0" smtClean="0"/>
                        <a:t>21/2008)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id-ID" sz="1800" dirty="0" smtClean="0"/>
                        <a:t>The National Disaster Management Agency</a:t>
                      </a:r>
                      <a:r>
                        <a:rPr lang="id-ID" sz="1800" baseline="0" dirty="0" smtClean="0"/>
                        <a:t> (No. 7/2014)</a:t>
                      </a:r>
                      <a:endParaRPr lang="en-US" sz="18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r>
                        <a:rPr lang="id-ID" sz="5000" dirty="0" smtClean="0"/>
                        <a:t>BNPB</a:t>
                      </a:r>
                    </a:p>
                    <a:p>
                      <a:r>
                        <a:rPr lang="id-ID" sz="2500" dirty="0" smtClean="0"/>
                        <a:t>(NDMA)</a:t>
                      </a:r>
                      <a:endParaRPr lang="en-US" sz="2500" dirty="0"/>
                    </a:p>
                  </a:txBody>
                  <a:tcPr marL="91436" marR="91436" marT="45717" marB="45717" anchor="ctr"/>
                </a:tc>
              </a:tr>
              <a:tr h="640041"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800" dirty="0" smtClean="0"/>
                        <a:t>Presidential</a:t>
                      </a:r>
                      <a:r>
                        <a:rPr lang="en-US" sz="1800" baseline="0" dirty="0" smtClean="0"/>
                        <a:t> Decree No. 8, 2012 (National Qualification Framework)</a:t>
                      </a:r>
                      <a:endParaRPr lang="en-US" sz="1800" dirty="0" smtClean="0"/>
                    </a:p>
                  </a:txBody>
                  <a:tcPr marL="91436" marR="91436" marT="45717" marB="45717"/>
                </a:tc>
                <a:tc rowSpan="3">
                  <a:txBody>
                    <a:bodyPr/>
                    <a:lstStyle/>
                    <a:p>
                      <a:r>
                        <a:rPr lang="en-US" sz="5000" dirty="0" smtClean="0"/>
                        <a:t>BNSP</a:t>
                      </a:r>
                      <a:r>
                        <a:rPr lang="id-ID" sz="6000" dirty="0" smtClean="0"/>
                        <a:t> </a:t>
                      </a:r>
                      <a:r>
                        <a:rPr lang="id-ID" sz="2500" dirty="0" smtClean="0"/>
                        <a:t>(NPCA)</a:t>
                      </a:r>
                      <a:endParaRPr lang="en-US" sz="2500" dirty="0"/>
                    </a:p>
                  </a:txBody>
                  <a:tcPr marL="91436" marR="91436" marT="45717" marB="45717" anchor="ctr"/>
                </a:tc>
              </a:tr>
              <a:tr h="640041"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id-ID" sz="1800" dirty="0" smtClean="0"/>
                        <a:t>Government regulation of the national professional certification agency (No. 23/2004)</a:t>
                      </a:r>
                      <a:endParaRPr lang="en-US" sz="1800" dirty="0" smtClean="0"/>
                    </a:p>
                  </a:txBody>
                  <a:tcPr marL="91436" marR="91436" marT="45717" marB="45717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4345">
                <a:tc>
                  <a:txBody>
                    <a:bodyPr/>
                    <a:lstStyle/>
                    <a:p>
                      <a:pPr marL="342900" indent="-342900" algn="just">
                        <a:buFont typeface="+mj-lt"/>
                        <a:buAutoNum type="arabicPeriod" startAt="4"/>
                      </a:pPr>
                      <a:r>
                        <a:rPr lang="en-US" sz="1800" dirty="0" smtClean="0"/>
                        <a:t>ISO 17024 </a:t>
                      </a:r>
                      <a:r>
                        <a:rPr kumimoji="0"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an International Standard which sets out criteria for an organization's certification program for individual persons</a:t>
                      </a:r>
                      <a:endParaRPr lang="en-US" sz="1800" dirty="0"/>
                    </a:p>
                  </a:txBody>
                  <a:tcPr marL="91436" marR="91436" marT="45717" marB="45717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34365"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sz="1800" dirty="0" smtClean="0"/>
                        <a:t>The National Profecient Certification Agency (BNSP) No Kep.479/BNSP/V/2015 (BNSP provide licence to LSB PB)</a:t>
                      </a:r>
                    </a:p>
                    <a:p>
                      <a:pPr algn="just"/>
                      <a:endParaRPr lang="en-US" sz="18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r>
                        <a:rPr lang="en-US" sz="5000" dirty="0" smtClean="0"/>
                        <a:t>LSP</a:t>
                      </a:r>
                      <a:r>
                        <a:rPr lang="id-ID" sz="5000" dirty="0" smtClean="0"/>
                        <a:t> PB</a:t>
                      </a:r>
                    </a:p>
                    <a:p>
                      <a:r>
                        <a:rPr lang="id-ID" sz="2500" dirty="0" smtClean="0"/>
                        <a:t>(PCADM)</a:t>
                      </a:r>
                      <a:endParaRPr lang="en-US" sz="2500" dirty="0"/>
                    </a:p>
                  </a:txBody>
                  <a:tcPr marL="91436" marR="91436" marT="45717" marB="4571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1476375" y="0"/>
            <a:ext cx="5759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sz="2400" b="1" dirty="0"/>
              <a:t>PCA DM PROGRAM AND ACTIVITIES 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539750" y="642938"/>
          <a:ext cx="8229600" cy="612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4557192"/>
              </a:tblGrid>
              <a:tr h="64003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d-ID" sz="1800" dirty="0" smtClean="0">
                          <a:latin typeface="+mj-lt"/>
                        </a:rPr>
                        <a:t>Program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id-ID" sz="1800" dirty="0">
                        <a:latin typeface="+mj-lt"/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d-ID" sz="1800" dirty="0" smtClean="0">
                          <a:latin typeface="+mj-lt"/>
                        </a:rPr>
                        <a:t>Activities</a:t>
                      </a:r>
                      <a:endParaRPr lang="id-ID" sz="1800" dirty="0">
                        <a:latin typeface="+mj-lt"/>
                      </a:endParaRPr>
                    </a:p>
                  </a:txBody>
                  <a:tcPr marT="45708" marB="45708"/>
                </a:tc>
              </a:tr>
              <a:tr h="2011582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sz="1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Strengthening  the PCADM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id-ID" sz="1800" dirty="0">
                        <a:latin typeface="+mj-lt"/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8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To establish Standar, Procedure, Manual 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8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To appoint assessment center office (TUK)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To develop National Standard Competency in disaster management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To develop MUK program  in line with INWCSDM/SKKNI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To recruit Assessors in every province</a:t>
                      </a:r>
                    </a:p>
                  </a:txBody>
                  <a:tcPr marT="45708" marB="45708"/>
                </a:tc>
              </a:tr>
              <a:tr h="173727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kumimoji="0" lang="id-ID" sz="18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Collaboration</a:t>
                      </a:r>
                      <a:r>
                        <a:rPr lang="id-ID" sz="1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with ministerial /line</a:t>
                      </a:r>
                      <a:r>
                        <a:rPr lang="id-ID" sz="1800" b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id-ID" sz="1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agency, profesional association and university, collage and training center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id-ID" sz="1800" dirty="0">
                        <a:latin typeface="+mj-lt"/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id-ID" sz="1800" dirty="0" smtClean="0">
                          <a:latin typeface="+mj-lt"/>
                        </a:rPr>
                        <a:t>To conduct MOU/working partnership:</a:t>
                      </a:r>
                    </a:p>
                    <a:p>
                      <a:pPr marL="457200" indent="-457200" algn="just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en-US" sz="1800" dirty="0" smtClean="0">
                          <a:latin typeface="+mj-lt"/>
                        </a:rPr>
                        <a:t>BNPB</a:t>
                      </a:r>
                      <a:r>
                        <a:rPr lang="en-US" sz="1800" baseline="0" dirty="0" smtClean="0">
                          <a:latin typeface="+mj-lt"/>
                        </a:rPr>
                        <a:t> Training Centre</a:t>
                      </a:r>
                      <a:endParaRPr lang="en-US" sz="1800" dirty="0" smtClean="0">
                        <a:latin typeface="+mj-lt"/>
                      </a:endParaRPr>
                    </a:p>
                    <a:p>
                      <a:pPr marL="457200" indent="-457200" algn="just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en-US" sz="1800" dirty="0" smtClean="0">
                          <a:latin typeface="+mj-lt"/>
                        </a:rPr>
                        <a:t>Training</a:t>
                      </a:r>
                      <a:r>
                        <a:rPr lang="en-US" sz="1800" baseline="0" dirty="0" smtClean="0">
                          <a:latin typeface="+mj-lt"/>
                        </a:rPr>
                        <a:t> </a:t>
                      </a:r>
                      <a:r>
                        <a:rPr lang="id-ID" sz="1800" baseline="0" dirty="0" smtClean="0">
                          <a:latin typeface="+mj-lt"/>
                        </a:rPr>
                        <a:t> Center  </a:t>
                      </a:r>
                      <a:r>
                        <a:rPr lang="en-US" sz="1800" baseline="0" dirty="0" smtClean="0">
                          <a:latin typeface="+mj-lt"/>
                        </a:rPr>
                        <a:t>provider</a:t>
                      </a:r>
                    </a:p>
                    <a:p>
                      <a:pPr marL="457200" indent="-457200" algn="just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id-ID" sz="1800" dirty="0" smtClean="0">
                          <a:latin typeface="+mj-lt"/>
                        </a:rPr>
                        <a:t>Indonesian Red Cross(</a:t>
                      </a:r>
                      <a:r>
                        <a:rPr lang="en-US" sz="1800" dirty="0" smtClean="0">
                          <a:latin typeface="+mj-lt"/>
                        </a:rPr>
                        <a:t>PMI</a:t>
                      </a:r>
                      <a:r>
                        <a:rPr lang="id-ID" sz="1800" dirty="0" smtClean="0">
                          <a:latin typeface="+mj-lt"/>
                        </a:rPr>
                        <a:t>)</a:t>
                      </a:r>
                      <a:endParaRPr lang="en-US" sz="1800" dirty="0" smtClean="0">
                        <a:latin typeface="+mj-lt"/>
                      </a:endParaRPr>
                    </a:p>
                    <a:p>
                      <a:pPr marL="457200" indent="-457200" algn="just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en-US" sz="1800" dirty="0" smtClean="0">
                          <a:latin typeface="+mj-lt"/>
                        </a:rPr>
                        <a:t>NGO</a:t>
                      </a:r>
                    </a:p>
                    <a:p>
                      <a:pPr marL="457200" indent="-457200" algn="just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en-US" sz="1800" dirty="0" smtClean="0">
                          <a:latin typeface="+mj-lt"/>
                        </a:rPr>
                        <a:t>Private company</a:t>
                      </a:r>
                      <a:r>
                        <a:rPr lang="id-ID" sz="1800" dirty="0" smtClean="0">
                          <a:latin typeface="+mj-lt"/>
                        </a:rPr>
                        <a:t>,etc.</a:t>
                      </a:r>
                      <a:endParaRPr lang="id-ID" sz="1800" dirty="0">
                        <a:latin typeface="+mj-lt"/>
                      </a:endParaRPr>
                    </a:p>
                  </a:txBody>
                  <a:tcPr marT="45708" marB="45708"/>
                </a:tc>
              </a:tr>
              <a:tr h="1737273"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buFont typeface="+mj-lt"/>
                        <a:buAutoNum type="arabicPeriod" startAt="3"/>
                      </a:pPr>
                      <a:r>
                        <a:rPr lang="id-ID" sz="1800" dirty="0" smtClean="0">
                          <a:latin typeface="+mj-lt"/>
                        </a:rPr>
                        <a:t>Competence</a:t>
                      </a:r>
                      <a:r>
                        <a:rPr lang="id-ID" sz="1800" baseline="0" dirty="0" smtClean="0">
                          <a:latin typeface="+mj-lt"/>
                        </a:rPr>
                        <a:t> </a:t>
                      </a:r>
                      <a:r>
                        <a:rPr lang="id-ID" sz="1800" dirty="0" smtClean="0">
                          <a:latin typeface="+mj-lt"/>
                        </a:rPr>
                        <a:t>test (at least 300  participarts in 2015)</a:t>
                      </a:r>
                      <a:endParaRPr lang="id-ID" sz="1800" dirty="0">
                        <a:latin typeface="+mj-lt"/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00000"/>
                        </a:lnSpc>
                        <a:buAutoNum type="arabicPeriod"/>
                      </a:pPr>
                      <a:r>
                        <a:rPr lang="id-ID" sz="1800" dirty="0" smtClean="0">
                          <a:latin typeface="+mj-lt"/>
                        </a:rPr>
                        <a:t>To assess National Disaster Mitigation Agency employee</a:t>
                      </a:r>
                    </a:p>
                    <a:p>
                      <a:pPr marL="342900" indent="-342900" algn="just">
                        <a:lnSpc>
                          <a:spcPct val="100000"/>
                        </a:lnSpc>
                        <a:buAutoNum type="arabicPeriod"/>
                      </a:pPr>
                      <a:r>
                        <a:rPr lang="id-ID" sz="1800" dirty="0" smtClean="0">
                          <a:latin typeface="+mj-lt"/>
                        </a:rPr>
                        <a:t>To assess local Disaster Mitigation Agency  employee</a:t>
                      </a:r>
                    </a:p>
                    <a:p>
                      <a:pPr marL="342900" indent="-342900" algn="just">
                        <a:lnSpc>
                          <a:spcPct val="100000"/>
                        </a:lnSpc>
                        <a:buAutoNum type="arabicPeriod"/>
                      </a:pPr>
                      <a:r>
                        <a:rPr lang="id-ID" sz="1800" dirty="0" smtClean="0">
                          <a:latin typeface="+mj-lt"/>
                        </a:rPr>
                        <a:t>To assess </a:t>
                      </a:r>
                      <a:r>
                        <a:rPr lang="id-ID" sz="1800" baseline="0" dirty="0" smtClean="0">
                          <a:latin typeface="+mj-lt"/>
                        </a:rPr>
                        <a:t> whoever interested to get competency certificate</a:t>
                      </a:r>
                      <a:endParaRPr lang="id-ID" sz="1800" dirty="0">
                        <a:latin typeface="+mj-lt"/>
                      </a:endParaRPr>
                    </a:p>
                  </a:txBody>
                  <a:tcPr marT="45708" marB="4570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250"/>
          </a:xfrm>
          <a:solidFill>
            <a:srgbClr val="FFFF00"/>
          </a:solidFill>
        </p:spPr>
        <p:txBody>
          <a:bodyPr/>
          <a:lstStyle/>
          <a:p>
            <a:pPr algn="ctr" eaLnBrk="1" hangingPunct="1"/>
            <a:r>
              <a:rPr lang="en-US" sz="2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</a:t>
            </a:r>
            <a:r>
              <a:rPr lang="id-ID" sz="2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DUCATION AGENCY AND COMPETENCY CERTIFICATION  RELATIONSHIP</a:t>
            </a:r>
            <a:endParaRPr lang="en-US" sz="20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2034282"/>
          <a:ext cx="9144000" cy="3596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1268" name="Straight Connector 8"/>
          <p:cNvCxnSpPr>
            <a:cxnSpLocks noChangeShapeType="1"/>
          </p:cNvCxnSpPr>
          <p:nvPr/>
        </p:nvCxnSpPr>
        <p:spPr bwMode="auto">
          <a:xfrm flipH="1">
            <a:off x="4462463" y="1371600"/>
            <a:ext cx="36512" cy="4071938"/>
          </a:xfrm>
          <a:prstGeom prst="line">
            <a:avLst/>
          </a:prstGeom>
          <a:noFill/>
          <a:ln w="57150" algn="ctr">
            <a:solidFill>
              <a:srgbClr val="FF0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7308850" y="549275"/>
            <a:ext cx="1655763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COMPETENCY SERTIFICATION</a:t>
            </a: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0825" y="549275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EDUCATION AND TRAINING COMPETENCY BASED</a:t>
            </a:r>
            <a:endParaRPr lang="en-US" b="1" kern="0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671638" y="4149080"/>
            <a:ext cx="2790825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. </a:t>
            </a:r>
            <a:r>
              <a:rPr lang="id-ID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EDUCATION   AGENCY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. TRAINING CENTRE</a:t>
            </a:r>
            <a:endParaRPr lang="en-US" kern="0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4859338" y="4437063"/>
            <a:ext cx="231933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kern="0" dirty="0">
                <a:latin typeface="+mj-lt"/>
                <a:ea typeface="+mj-ea"/>
                <a:cs typeface="+mj-cs"/>
              </a:rPr>
              <a:t>PROFESSIONAL CERTIFICATION AGENCY (LSP)</a:t>
            </a:r>
            <a:endParaRPr lang="en-US" kern="0" dirty="0">
              <a:latin typeface="+mj-lt"/>
              <a:ea typeface="+mj-ea"/>
              <a:cs typeface="+mj-cs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4787900" y="1412875"/>
            <a:ext cx="3600450" cy="503238"/>
          </a:xfrm>
          <a:prstGeom prst="rect">
            <a:avLst/>
          </a:prstGeom>
          <a:solidFill>
            <a:srgbClr val="FFFF00"/>
          </a:solidFill>
          <a:ln w="9525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INDONESIAN NATIONAL WORKING COMPETENCE STANDARDS (SKKNI)</a:t>
            </a:r>
            <a:endParaRPr lang="en-US" b="1" kern="0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5" name="Freeform 24"/>
          <p:cNvSpPr/>
          <p:nvPr/>
        </p:nvSpPr>
        <p:spPr>
          <a:xfrm flipH="1" flipV="1">
            <a:off x="4495800" y="1741488"/>
            <a:ext cx="381000" cy="649287"/>
          </a:xfrm>
          <a:custGeom>
            <a:avLst/>
            <a:gdLst>
              <a:gd name="connsiteX0" fmla="*/ 0 w 777923"/>
              <a:gd name="connsiteY0" fmla="*/ 1555844 h 1624083"/>
              <a:gd name="connsiteX1" fmla="*/ 491320 w 777923"/>
              <a:gd name="connsiteY1" fmla="*/ 1364776 h 1624083"/>
              <a:gd name="connsiteX2" fmla="*/ 777923 w 777923"/>
              <a:gd name="connsiteY2" fmla="*/ 0 h 1624083"/>
              <a:gd name="connsiteX3" fmla="*/ 777923 w 777923"/>
              <a:gd name="connsiteY3" fmla="*/ 0 h 162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7923" h="1624083">
                <a:moveTo>
                  <a:pt x="0" y="1555844"/>
                </a:moveTo>
                <a:cubicBezTo>
                  <a:pt x="180833" y="1589963"/>
                  <a:pt x="361666" y="1624083"/>
                  <a:pt x="491320" y="1364776"/>
                </a:cubicBezTo>
                <a:cubicBezTo>
                  <a:pt x="620974" y="1105469"/>
                  <a:pt x="777923" y="0"/>
                  <a:pt x="777923" y="0"/>
                </a:cubicBezTo>
                <a:lnTo>
                  <a:pt x="777923" y="0"/>
                </a:lnTo>
              </a:path>
            </a:pathLst>
          </a:custGeom>
          <a:ln w="28575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713"/>
          </a:xfrm>
          <a:noFill/>
          <a:ln>
            <a:noFill/>
          </a:ln>
        </p:spPr>
        <p:txBody>
          <a:bodyPr/>
          <a:lstStyle/>
          <a:p>
            <a:pPr algn="ctr"/>
            <a:r>
              <a:rPr lang="id-ID" sz="2400" b="1" dirty="0" smtClean="0"/>
              <a:t> </a:t>
            </a:r>
            <a:br>
              <a:rPr lang="id-ID" sz="2400" b="1" dirty="0" smtClean="0"/>
            </a:br>
            <a:r>
              <a:rPr lang="id-ID" sz="2400" b="1" dirty="0" smtClean="0"/>
              <a:t/>
            </a:r>
            <a:br>
              <a:rPr lang="id-ID" sz="2400" b="1" dirty="0" smtClean="0"/>
            </a:br>
            <a:r>
              <a:rPr lang="id-ID" sz="2400" b="1" dirty="0" smtClean="0"/>
              <a:t> </a:t>
            </a:r>
            <a:r>
              <a:rPr lang="id-ID" sz="2400" b="1" dirty="0" smtClean="0">
                <a:solidFill>
                  <a:schemeClr val="tx1"/>
                </a:solidFill>
              </a:rPr>
              <a:t>Competency</a:t>
            </a:r>
            <a:r>
              <a:rPr lang="id-ID" sz="2400" b="1" dirty="0" smtClean="0"/>
              <a:t> </a:t>
            </a:r>
            <a:r>
              <a:rPr lang="id-ID" sz="2400" b="1" dirty="0" smtClean="0">
                <a:solidFill>
                  <a:schemeClr val="tx1"/>
                </a:solidFill>
              </a:rPr>
              <a:t>Certification  Schemes</a:t>
            </a:r>
            <a:r>
              <a:rPr lang="id-ID" sz="1800" b="1" dirty="0" smtClean="0">
                <a:solidFill>
                  <a:schemeClr val="tx1"/>
                </a:solidFill>
              </a:rPr>
              <a:t/>
            </a:r>
            <a:br>
              <a:rPr lang="id-ID" sz="1800" b="1" dirty="0" smtClean="0">
                <a:solidFill>
                  <a:schemeClr val="tx1"/>
                </a:solidFill>
              </a:rPr>
            </a:br>
            <a:r>
              <a:rPr lang="id-ID" sz="1800" b="1" dirty="0" smtClean="0">
                <a:solidFill>
                  <a:schemeClr val="tx1"/>
                </a:solidFill>
              </a:rPr>
              <a:t> (8 Professions and 20 Occupancy)</a:t>
            </a:r>
            <a:endParaRPr lang="en-US" sz="18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200"/>
          <a:ext cx="8382000" cy="5294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8800"/>
                <a:gridCol w="3831600"/>
                <a:gridCol w="3831600"/>
              </a:tblGrid>
              <a:tr h="40655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</a:t>
                      </a:r>
                      <a:r>
                        <a:rPr lang="id-ID" sz="1800" dirty="0" smtClean="0"/>
                        <a:t>o</a:t>
                      </a:r>
                      <a:endParaRPr lang="id-ID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Professions</a:t>
                      </a:r>
                      <a:endParaRPr lang="id-ID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Occupancy</a:t>
                      </a:r>
                      <a:endParaRPr lang="id-ID" sz="1800" dirty="0"/>
                    </a:p>
                  </a:txBody>
                  <a:tcPr marT="45730" marB="45730"/>
                </a:tc>
              </a:tr>
              <a:tr h="64015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id-ID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d-ID" sz="1800" dirty="0" smtClean="0"/>
                        <a:t>Shelter</a:t>
                      </a:r>
                      <a:endParaRPr lang="en-US" sz="1800" dirty="0" smtClean="0"/>
                    </a:p>
                    <a:p>
                      <a:pPr marL="0" indent="0" algn="just">
                        <a:buClr>
                          <a:schemeClr val="tx1"/>
                        </a:buClr>
                        <a:buFont typeface="+mj-lt"/>
                        <a:buNone/>
                      </a:pPr>
                      <a:endParaRPr lang="id-ID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Mana</a:t>
                      </a:r>
                      <a:r>
                        <a:rPr lang="id-ID" sz="1800" dirty="0" smtClean="0"/>
                        <a:t>g</a:t>
                      </a:r>
                      <a:r>
                        <a:rPr lang="en-US" sz="1800" dirty="0" err="1" smtClean="0"/>
                        <a:t>er</a:t>
                      </a:r>
                      <a:r>
                        <a:rPr lang="en-US" sz="1800" dirty="0" smtClean="0"/>
                        <a:t>, </a:t>
                      </a:r>
                      <a:r>
                        <a:rPr lang="id-ID" sz="1800" dirty="0" smtClean="0"/>
                        <a:t>C</a:t>
                      </a:r>
                      <a:r>
                        <a:rPr lang="en-US" sz="1800" dirty="0" err="1" smtClean="0"/>
                        <a:t>oordinator</a:t>
                      </a:r>
                      <a:r>
                        <a:rPr lang="en-US" sz="1800" dirty="0" smtClean="0"/>
                        <a:t>, </a:t>
                      </a:r>
                      <a:r>
                        <a:rPr lang="id-ID" sz="1800" dirty="0" smtClean="0"/>
                        <a:t>Operator</a:t>
                      </a:r>
                      <a:endParaRPr lang="id-ID" sz="1800" dirty="0"/>
                    </a:p>
                  </a:txBody>
                  <a:tcPr marT="45730" marB="45730"/>
                </a:tc>
              </a:tr>
              <a:tr h="6402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id-ID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d-ID" sz="1800" dirty="0" smtClean="0"/>
                        <a:t>Water  and Sanitation</a:t>
                      </a:r>
                      <a:endParaRPr lang="en-AU" sz="1800" dirty="0" smtClean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Manager, Coordinator, Operator, Sanitation</a:t>
                      </a:r>
                      <a:r>
                        <a:rPr lang="id-ID" sz="1800" baseline="0" dirty="0" smtClean="0"/>
                        <a:t> Service s Operator</a:t>
                      </a:r>
                      <a:endParaRPr lang="id-ID" sz="1800" dirty="0"/>
                    </a:p>
                  </a:txBody>
                  <a:tcPr marT="45730" marB="45730"/>
                </a:tc>
              </a:tr>
              <a:tr h="40655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id-ID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dirty="0" smtClean="0"/>
                        <a:t>First Aid</a:t>
                      </a:r>
                      <a:endParaRPr lang="en-AU" sz="1800" dirty="0" smtClean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Coordinator, Operator</a:t>
                      </a:r>
                      <a:endParaRPr lang="id-ID" sz="1800" dirty="0"/>
                    </a:p>
                  </a:txBody>
                  <a:tcPr marT="45730" marB="45730"/>
                </a:tc>
              </a:tr>
              <a:tr h="64015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id-ID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Data</a:t>
                      </a:r>
                      <a:r>
                        <a:rPr lang="id-ID" sz="1800" dirty="0" smtClean="0"/>
                        <a:t> </a:t>
                      </a:r>
                      <a:r>
                        <a:rPr lang="en-US" sz="1800" dirty="0" smtClean="0"/>
                        <a:t> and Information Centre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800" dirty="0" smtClean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Manager, Coordinator, Operator</a:t>
                      </a:r>
                      <a:endParaRPr lang="id-ID" sz="1800" dirty="0"/>
                    </a:p>
                  </a:txBody>
                  <a:tcPr marT="45730" marB="45730"/>
                </a:tc>
              </a:tr>
              <a:tr h="64015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id-ID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</a:t>
                      </a:r>
                      <a:r>
                        <a:rPr lang="id-ID" sz="1800" dirty="0" smtClean="0"/>
                        <a:t>earch and Rescue</a:t>
                      </a:r>
                      <a:endParaRPr lang="en-US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800" dirty="0" smtClean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Mana</a:t>
                      </a:r>
                      <a:r>
                        <a:rPr lang="id-ID" sz="1800" dirty="0" smtClean="0"/>
                        <a:t>g</a:t>
                      </a:r>
                      <a:r>
                        <a:rPr lang="en-US" sz="1800" dirty="0" err="1" smtClean="0"/>
                        <a:t>er</a:t>
                      </a:r>
                      <a:r>
                        <a:rPr lang="en-US" sz="1800" dirty="0" smtClean="0"/>
                        <a:t>, </a:t>
                      </a:r>
                      <a:r>
                        <a:rPr lang="id-ID" sz="1800" dirty="0" smtClean="0"/>
                        <a:t>Operator</a:t>
                      </a:r>
                      <a:endParaRPr lang="id-ID" sz="1800" dirty="0"/>
                    </a:p>
                  </a:txBody>
                  <a:tcPr marT="45730" marB="45730"/>
                </a:tc>
              </a:tr>
              <a:tr h="64015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id-ID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Logistic Support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800" dirty="0" smtClean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Mana</a:t>
                      </a:r>
                      <a:r>
                        <a:rPr lang="id-ID" sz="1800" dirty="0" smtClean="0"/>
                        <a:t>g</a:t>
                      </a:r>
                      <a:r>
                        <a:rPr lang="en-US" sz="1800" dirty="0" err="1" smtClean="0"/>
                        <a:t>er</a:t>
                      </a:r>
                      <a:r>
                        <a:rPr lang="en-US" sz="1800" dirty="0" smtClean="0"/>
                        <a:t>, </a:t>
                      </a:r>
                      <a:r>
                        <a:rPr lang="id-ID" sz="1800" dirty="0" smtClean="0"/>
                        <a:t>Operator</a:t>
                      </a:r>
                      <a:endParaRPr lang="id-ID" sz="1800" dirty="0"/>
                    </a:p>
                  </a:txBody>
                  <a:tcPr marT="45730" marB="45730"/>
                </a:tc>
              </a:tr>
              <a:tr h="64015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</a:t>
                      </a:r>
                      <a:endParaRPr lang="id-ID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Rapid Assessment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800" dirty="0" smtClean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C</a:t>
                      </a:r>
                      <a:r>
                        <a:rPr lang="en-US" sz="1800" dirty="0" err="1" smtClean="0"/>
                        <a:t>oordinator</a:t>
                      </a:r>
                      <a:r>
                        <a:rPr lang="en-US" sz="1800" dirty="0" smtClean="0"/>
                        <a:t>, </a:t>
                      </a:r>
                      <a:r>
                        <a:rPr lang="id-ID" sz="1800" dirty="0" smtClean="0"/>
                        <a:t>Operator</a:t>
                      </a:r>
                      <a:endParaRPr lang="id-ID" sz="1800" dirty="0"/>
                    </a:p>
                  </a:txBody>
                  <a:tcPr marT="45730" marB="45730"/>
                </a:tc>
              </a:tr>
              <a:tr h="6402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id-ID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Emergency Services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800" dirty="0" smtClean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I</a:t>
                      </a:r>
                      <a:r>
                        <a:rPr lang="id-ID" sz="1800" baseline="0" dirty="0" smtClean="0"/>
                        <a:t>ncident Commander, Field Commander</a:t>
                      </a:r>
                      <a:endParaRPr lang="id-ID" sz="1800" dirty="0"/>
                    </a:p>
                  </a:txBody>
                  <a:tcPr marT="45730" marB="4573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6"/>
          <p:cNvSpPr txBox="1">
            <a:spLocks noChangeArrowheads="1"/>
          </p:cNvSpPr>
          <p:nvPr/>
        </p:nvSpPr>
        <p:spPr bwMode="auto">
          <a:xfrm>
            <a:off x="285750" y="4853478"/>
            <a:ext cx="864393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>
              <a:buFont typeface="+mj-lt"/>
              <a:buAutoNum type="arabicPeriod"/>
              <a:tabLst>
                <a:tab pos="355600" algn="l"/>
                <a:tab pos="1255713" algn="l"/>
                <a:tab pos="1433513" algn="l"/>
              </a:tabLst>
              <a:defRPr/>
            </a:pPr>
            <a:r>
              <a:rPr lang="id-ID" sz="1600" dirty="0"/>
              <a:t>BNPB	:	National Disaster Management Agency </a:t>
            </a:r>
          </a:p>
          <a:p>
            <a:pPr marL="355600" indent="-355600">
              <a:buFont typeface="+mj-lt"/>
              <a:buAutoNum type="arabicPeriod"/>
              <a:tabLst>
                <a:tab pos="355600" algn="l"/>
                <a:tab pos="1255713" algn="l"/>
                <a:tab pos="1433513" algn="l"/>
              </a:tabLst>
              <a:defRPr/>
            </a:pPr>
            <a:r>
              <a:rPr lang="en-US" sz="1600" dirty="0"/>
              <a:t>BNSP</a:t>
            </a:r>
            <a:r>
              <a:rPr lang="id-ID" sz="1600" dirty="0"/>
              <a:t>	:	National Profecient Certification Agency (ISO 1724)</a:t>
            </a:r>
          </a:p>
          <a:p>
            <a:pPr marL="355600" indent="-355600">
              <a:buFont typeface="+mj-lt"/>
              <a:buAutoNum type="arabicPeriod"/>
              <a:tabLst>
                <a:tab pos="1255713" algn="l"/>
                <a:tab pos="1433513" algn="l"/>
              </a:tabLst>
              <a:defRPr/>
            </a:pPr>
            <a:r>
              <a:rPr lang="en-US" sz="1600" dirty="0"/>
              <a:t>LSP </a:t>
            </a:r>
            <a:r>
              <a:rPr lang="id-ID" sz="1600" dirty="0"/>
              <a:t>PB	:	Profesional Certification  Agency for Disaster Mangement </a:t>
            </a:r>
            <a:r>
              <a:rPr lang="en-US" sz="1600" dirty="0" err="1"/>
              <a:t>licenced</a:t>
            </a:r>
            <a:r>
              <a:rPr lang="en-US" sz="1600" dirty="0"/>
              <a:t> by</a:t>
            </a:r>
            <a:r>
              <a:rPr lang="id-ID" sz="1600" dirty="0"/>
              <a:t> </a:t>
            </a:r>
            <a:r>
              <a:rPr lang="en-US" sz="1600" dirty="0"/>
              <a:t>BNSP</a:t>
            </a:r>
            <a:endParaRPr lang="id-ID" sz="1600" dirty="0"/>
          </a:p>
          <a:p>
            <a:pPr marL="355600" indent="-355600">
              <a:buFont typeface="+mj-lt"/>
              <a:buAutoNum type="arabicPeriod"/>
              <a:tabLst>
                <a:tab pos="355600" algn="l"/>
                <a:tab pos="1255713" algn="l"/>
                <a:tab pos="1433513" algn="l"/>
              </a:tabLst>
              <a:defRPr/>
            </a:pPr>
            <a:r>
              <a:rPr lang="en-US" sz="1600" dirty="0"/>
              <a:t>TUK</a:t>
            </a:r>
            <a:r>
              <a:rPr lang="id-ID" sz="1600" dirty="0"/>
              <a:t>	:	A</a:t>
            </a:r>
            <a:r>
              <a:rPr lang="en-US" sz="1600" dirty="0" err="1"/>
              <a:t>ssessment</a:t>
            </a:r>
            <a:r>
              <a:rPr lang="en-US" sz="1600" dirty="0"/>
              <a:t> </a:t>
            </a:r>
            <a:r>
              <a:rPr lang="id-ID" sz="1600" dirty="0"/>
              <a:t>C</a:t>
            </a:r>
            <a:r>
              <a:rPr lang="en-US" sz="1600" dirty="0"/>
              <a:t>entre</a:t>
            </a:r>
            <a:r>
              <a:rPr lang="id-ID" sz="1600" dirty="0"/>
              <a:t> Office</a:t>
            </a:r>
            <a:r>
              <a:rPr lang="en-US" sz="1600" dirty="0"/>
              <a:t>, it could be a college, training</a:t>
            </a:r>
            <a:r>
              <a:rPr lang="id-ID" sz="1600" dirty="0"/>
              <a:t> </a:t>
            </a:r>
            <a:r>
              <a:rPr lang="en-US" sz="1600" dirty="0"/>
              <a:t>centre, humanitarian</a:t>
            </a:r>
            <a:r>
              <a:rPr lang="id-ID" sz="1600" dirty="0"/>
              <a:t> 		</a:t>
            </a:r>
            <a:r>
              <a:rPr lang="en-US" sz="1600" dirty="0"/>
              <a:t>organizations which comply to LSP</a:t>
            </a:r>
            <a:r>
              <a:rPr lang="id-ID" sz="1600" dirty="0"/>
              <a:t> </a:t>
            </a:r>
            <a:r>
              <a:rPr lang="en-US" sz="1600" dirty="0"/>
              <a:t>regulations</a:t>
            </a:r>
            <a:endParaRPr lang="id-ID" sz="1600" dirty="0"/>
          </a:p>
          <a:p>
            <a:pPr marL="355600" indent="-355600">
              <a:buFont typeface="+mj-lt"/>
              <a:buAutoNum type="arabicPeriod"/>
              <a:tabLst>
                <a:tab pos="355600" algn="l"/>
                <a:tab pos="1255713" algn="l"/>
                <a:tab pos="1433513" algn="l"/>
              </a:tabLst>
              <a:defRPr/>
            </a:pPr>
            <a:r>
              <a:rPr lang="id-ID" sz="1600" dirty="0">
                <a:solidFill>
                  <a:srgbClr val="FF0000"/>
                </a:solidFill>
              </a:rPr>
              <a:t>TUK </a:t>
            </a:r>
            <a:r>
              <a:rPr lang="id-ID" sz="1600" dirty="0">
                <a:solidFill>
                  <a:srgbClr val="FF0000"/>
                </a:solidFill>
              </a:rPr>
              <a:t>Sentul has been </a:t>
            </a:r>
            <a:r>
              <a:rPr lang="id-ID" sz="1600" dirty="0">
                <a:solidFill>
                  <a:srgbClr val="FF0000"/>
                </a:solidFill>
              </a:rPr>
              <a:t>established, TUK Indonesian Red Cross/PMI in Central Java (Solo and Semarang) already verified</a:t>
            </a:r>
            <a:r>
              <a:rPr lang="id-ID" sz="1600" dirty="0" smtClean="0">
                <a:solidFill>
                  <a:srgbClr val="FF0000"/>
                </a:solidFill>
              </a:rPr>
              <a:t>.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29000" y="798113"/>
            <a:ext cx="2085975" cy="6788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/>
              <a:t>BN</a:t>
            </a:r>
            <a:r>
              <a:rPr lang="id-ID" sz="3200" b="1" dirty="0"/>
              <a:t>PB</a:t>
            </a:r>
            <a:endParaRPr lang="en-US" sz="3200" b="1" dirty="0"/>
          </a:p>
        </p:txBody>
      </p:sp>
      <p:sp>
        <p:nvSpPr>
          <p:cNvPr id="8" name="Rectangle 7"/>
          <p:cNvSpPr/>
          <p:nvPr/>
        </p:nvSpPr>
        <p:spPr>
          <a:xfrm>
            <a:off x="3424238" y="2481808"/>
            <a:ext cx="2085975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/>
              <a:t>LSP</a:t>
            </a:r>
            <a:r>
              <a:rPr lang="id-ID" sz="3200" b="1" dirty="0"/>
              <a:t> PB</a:t>
            </a:r>
            <a:endParaRPr lang="en-US" sz="3200" b="1" dirty="0"/>
          </a:p>
        </p:txBody>
      </p:sp>
      <p:sp>
        <p:nvSpPr>
          <p:cNvPr id="10" name="Rectangle 9"/>
          <p:cNvSpPr/>
          <p:nvPr/>
        </p:nvSpPr>
        <p:spPr>
          <a:xfrm>
            <a:off x="533400" y="4115544"/>
            <a:ext cx="1981200" cy="609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 err="1"/>
              <a:t>TUK</a:t>
            </a:r>
            <a:endParaRPr lang="en-US" sz="2800" b="1" dirty="0"/>
          </a:p>
        </p:txBody>
      </p:sp>
      <p:sp>
        <p:nvSpPr>
          <p:cNvPr id="14" name="Rectangle 13"/>
          <p:cNvSpPr/>
          <p:nvPr/>
        </p:nvSpPr>
        <p:spPr>
          <a:xfrm>
            <a:off x="2590800" y="4082008"/>
            <a:ext cx="1981200" cy="609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 err="1"/>
              <a:t>TUK</a:t>
            </a:r>
            <a:endParaRPr lang="en-US" sz="2800" b="1" dirty="0"/>
          </a:p>
        </p:txBody>
      </p:sp>
      <p:sp>
        <p:nvSpPr>
          <p:cNvPr id="15" name="Rectangle 14"/>
          <p:cNvSpPr/>
          <p:nvPr/>
        </p:nvSpPr>
        <p:spPr>
          <a:xfrm>
            <a:off x="4660900" y="4074071"/>
            <a:ext cx="1981200" cy="609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 err="1"/>
              <a:t>TUK</a:t>
            </a:r>
            <a:endParaRPr lang="en-US" sz="2800" b="1" dirty="0"/>
          </a:p>
        </p:txBody>
      </p:sp>
      <p:sp>
        <p:nvSpPr>
          <p:cNvPr id="16" name="Rectangle 15"/>
          <p:cNvSpPr/>
          <p:nvPr/>
        </p:nvSpPr>
        <p:spPr>
          <a:xfrm>
            <a:off x="6742113" y="4067721"/>
            <a:ext cx="1981200" cy="609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 err="1"/>
              <a:t>TUK</a:t>
            </a:r>
            <a:endParaRPr lang="en-US" sz="2800" b="1" dirty="0"/>
          </a:p>
        </p:txBody>
      </p:sp>
      <p:sp>
        <p:nvSpPr>
          <p:cNvPr id="21" name="Rectangle 20"/>
          <p:cNvSpPr/>
          <p:nvPr/>
        </p:nvSpPr>
        <p:spPr>
          <a:xfrm>
            <a:off x="857251" y="1600682"/>
            <a:ext cx="2071687" cy="6584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3322" name="TextBox 21"/>
          <p:cNvSpPr txBox="1">
            <a:spLocks noChangeArrowheads="1"/>
          </p:cNvSpPr>
          <p:nvPr/>
        </p:nvSpPr>
        <p:spPr bwMode="auto">
          <a:xfrm>
            <a:off x="179512" y="112254"/>
            <a:ext cx="66967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AGENCY RELATIONS IN DISASTER MANAGEMENT</a:t>
            </a:r>
            <a:endParaRPr lang="id-ID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23" name="TextBox 27"/>
          <p:cNvSpPr txBox="1">
            <a:spLocks noChangeArrowheads="1"/>
          </p:cNvSpPr>
          <p:nvPr/>
        </p:nvSpPr>
        <p:spPr bwMode="auto">
          <a:xfrm>
            <a:off x="1259632" y="1652887"/>
            <a:ext cx="1390651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 sz="3200" b="1" dirty="0">
                <a:solidFill>
                  <a:schemeClr val="bg1"/>
                </a:solidFill>
                <a:latin typeface="Constantia" panose="02030602050306030303" pitchFamily="18" charset="0"/>
              </a:rPr>
              <a:t>BNSP</a:t>
            </a:r>
          </a:p>
        </p:txBody>
      </p:sp>
      <p:cxnSp>
        <p:nvCxnSpPr>
          <p:cNvPr id="34" name="Straight Connector 33"/>
          <p:cNvCxnSpPr>
            <a:stCxn id="2" idx="2"/>
            <a:endCxn id="8" idx="0"/>
          </p:cNvCxnSpPr>
          <p:nvPr/>
        </p:nvCxnSpPr>
        <p:spPr>
          <a:xfrm flipH="1">
            <a:off x="4467226" y="1476920"/>
            <a:ext cx="4762" cy="1004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928938" y="1919833"/>
            <a:ext cx="13573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3999707" y="2204789"/>
            <a:ext cx="5715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428750" y="3705771"/>
            <a:ext cx="62865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1428750" y="3705771"/>
            <a:ext cx="1" cy="439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6" idx="0"/>
          </p:cNvCxnSpPr>
          <p:nvPr/>
        </p:nvCxnSpPr>
        <p:spPr>
          <a:xfrm flipH="1" flipV="1">
            <a:off x="7715251" y="3705771"/>
            <a:ext cx="17462" cy="361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4" idx="0"/>
          </p:cNvCxnSpPr>
          <p:nvPr/>
        </p:nvCxnSpPr>
        <p:spPr>
          <a:xfrm rot="16200000" flipV="1">
            <a:off x="3388519" y="3889127"/>
            <a:ext cx="376237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6200000" flipV="1">
            <a:off x="5427663" y="3921671"/>
            <a:ext cx="439737" cy="7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>
            <a:off x="4287044" y="3562102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173BCCE-C0B7-494F-94F3-F14B08E4FE26}" type="slidenum">
              <a:rPr lang="en-US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9</a:t>
            </a:fld>
            <a:endParaRPr lang="en-US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681538" y="2692400"/>
            <a:ext cx="15875" cy="26892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130175" y="457200"/>
            <a:ext cx="3433763" cy="8286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id-ID" sz="2000" b="1" dirty="0" smtClean="0">
                <a:solidFill>
                  <a:schemeClr val="tx1"/>
                </a:solidFill>
                <a:latin typeface="+mn-lt"/>
              </a:rPr>
              <a:t>PCADM Organization Structure</a:t>
            </a:r>
            <a:endParaRPr lang="id-ID" sz="2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600450" y="1157288"/>
            <a:ext cx="2266950" cy="671512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1400" b="1" dirty="0">
                <a:solidFill>
                  <a:schemeClr val="bg1"/>
                </a:solidFill>
              </a:rPr>
              <a:t>Steering Committee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275388" y="2689225"/>
            <a:ext cx="1141412" cy="436563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1400" b="1" dirty="0">
                <a:solidFill>
                  <a:schemeClr val="bg1"/>
                </a:solidFill>
              </a:rPr>
              <a:t>Secretary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800600" y="3514725"/>
            <a:ext cx="1312863" cy="454025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bg1"/>
                </a:solidFill>
              </a:rPr>
              <a:t>A</a:t>
            </a:r>
            <a:r>
              <a:rPr lang="id-ID" sz="1400" b="1" dirty="0">
                <a:solidFill>
                  <a:schemeClr val="bg1"/>
                </a:solidFill>
              </a:rPr>
              <a:t>dm Division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419475" y="1989138"/>
            <a:ext cx="2395538" cy="765175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1400" b="1" dirty="0">
                <a:solidFill>
                  <a:schemeClr val="bg1"/>
                </a:solidFill>
              </a:rPr>
              <a:t>Head of PCADM</a:t>
            </a:r>
            <a:endParaRPr lang="en-US" sz="14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id-ID" sz="1400" b="1" dirty="0">
                <a:solidFill>
                  <a:schemeClr val="bg1"/>
                </a:solidFill>
              </a:rPr>
              <a:t>Deputy Head  of PCADM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667625" y="3514725"/>
            <a:ext cx="1400175" cy="561975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bg1"/>
                </a:solidFill>
              </a:rPr>
              <a:t>A</a:t>
            </a:r>
            <a:r>
              <a:rPr lang="id-ID" sz="1400" b="1" dirty="0">
                <a:solidFill>
                  <a:schemeClr val="bg1"/>
                </a:solidFill>
              </a:rPr>
              <a:t>ssessor Team  Division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270625" y="3514725"/>
            <a:ext cx="1312863" cy="454025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bg1"/>
                </a:solidFill>
              </a:rPr>
              <a:t>F</a:t>
            </a:r>
            <a:r>
              <a:rPr lang="id-ID" sz="1400" b="1" dirty="0">
                <a:solidFill>
                  <a:schemeClr val="bg1"/>
                </a:solidFill>
              </a:rPr>
              <a:t>inancial Division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735138" y="4552950"/>
            <a:ext cx="1312862" cy="671513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bg1"/>
                </a:solidFill>
              </a:rPr>
              <a:t>S</a:t>
            </a:r>
            <a:r>
              <a:rPr lang="id-ID" sz="1400" b="1" dirty="0">
                <a:solidFill>
                  <a:schemeClr val="bg1"/>
                </a:solidFill>
              </a:rPr>
              <a:t>ertification Depart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162300" y="4552950"/>
            <a:ext cx="1312863" cy="671513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bg1"/>
                </a:solidFill>
              </a:rPr>
              <a:t>Q</a:t>
            </a:r>
            <a:r>
              <a:rPr lang="id-ID" sz="1400" b="1" dirty="0">
                <a:solidFill>
                  <a:schemeClr val="bg1"/>
                </a:solidFill>
              </a:rPr>
              <a:t>uality Depart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800600" y="4552950"/>
            <a:ext cx="1312863" cy="671513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bg1"/>
                </a:solidFill>
              </a:rPr>
              <a:t>A</a:t>
            </a:r>
            <a:r>
              <a:rPr lang="id-ID" sz="1400" b="1">
                <a:solidFill>
                  <a:schemeClr val="bg1"/>
                </a:solidFill>
              </a:rPr>
              <a:t>ccredition</a:t>
            </a:r>
          </a:p>
          <a:p>
            <a:pPr algn="ctr">
              <a:defRPr/>
            </a:pPr>
            <a:r>
              <a:rPr lang="id-ID" sz="1400" b="1" dirty="0">
                <a:solidFill>
                  <a:schemeClr val="bg1"/>
                </a:solidFill>
              </a:rPr>
              <a:t>Depart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248400" y="4552950"/>
            <a:ext cx="2139950" cy="671513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1400" b="1" dirty="0">
                <a:solidFill>
                  <a:schemeClr val="bg1"/>
                </a:solidFill>
              </a:rPr>
              <a:t>Cooperation and information Depart</a:t>
            </a:r>
            <a:endParaRPr lang="en-US" sz="1400" b="1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410200" y="3363913"/>
            <a:ext cx="29384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869113" y="3122613"/>
            <a:ext cx="0" cy="344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68338" y="4318000"/>
            <a:ext cx="6570662" cy="222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68338" y="4318000"/>
            <a:ext cx="0" cy="2190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3924300" y="5381625"/>
            <a:ext cx="1655763" cy="671513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bg1"/>
                </a:solidFill>
              </a:rPr>
              <a:t>A</a:t>
            </a:r>
            <a:r>
              <a:rPr lang="id-ID" sz="1400" b="1" dirty="0">
                <a:solidFill>
                  <a:schemeClr val="bg1"/>
                </a:solidFill>
              </a:rPr>
              <a:t>ssessment Center  office Coordinator</a:t>
            </a:r>
            <a:endParaRPr lang="en-US" sz="1400" b="1" dirty="0">
              <a:solidFill>
                <a:schemeClr val="bg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697413" y="2911475"/>
            <a:ext cx="15779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287338" y="4537075"/>
            <a:ext cx="1312862" cy="671513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bg1"/>
                </a:solidFill>
              </a:rPr>
              <a:t>S</a:t>
            </a:r>
            <a:r>
              <a:rPr lang="id-ID" sz="1400" b="1" dirty="0">
                <a:solidFill>
                  <a:schemeClr val="bg1"/>
                </a:solidFill>
              </a:rPr>
              <a:t>tandardiza-tion Depart</a:t>
            </a:r>
            <a:endParaRPr lang="en-US" sz="1400" b="1" dirty="0">
              <a:solidFill>
                <a:schemeClr val="bg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5421313" y="3363913"/>
            <a:ext cx="0" cy="1571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348663" y="3349625"/>
            <a:ext cx="0" cy="1555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3841750" y="4321175"/>
            <a:ext cx="0" cy="217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406650" y="4321175"/>
            <a:ext cx="0" cy="217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5503863" y="4340225"/>
            <a:ext cx="0" cy="2190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239000" y="4321175"/>
            <a:ext cx="0" cy="2190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4648200" y="1828800"/>
            <a:ext cx="0" cy="2190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1305</TotalTime>
  <Words>766</Words>
  <Application>Microsoft Office PowerPoint</Application>
  <PresentationFormat>On-screen Show (4:3)</PresentationFormat>
  <Paragraphs>147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Constantia</vt:lpstr>
      <vt:lpstr>Wingdings 2</vt:lpstr>
      <vt:lpstr>Times New Roman</vt:lpstr>
      <vt:lpstr>+mj-lt</vt:lpstr>
      <vt:lpstr>Arial Narrow</vt:lpstr>
      <vt:lpstr>Aharoni</vt:lpstr>
      <vt:lpstr>Flow</vt:lpstr>
      <vt:lpstr>PROFESIONAL CERTIFICATION PROGRAM FOR DISASTER MANAGEMENT</vt:lpstr>
      <vt:lpstr>PowerPoint Presentation</vt:lpstr>
      <vt:lpstr>Background</vt:lpstr>
      <vt:lpstr>Regulation</vt:lpstr>
      <vt:lpstr>PowerPoint Presentation</vt:lpstr>
      <vt:lpstr>EDUCATION AGENCY AND COMPETENCY CERTIFICATION  RELATIONSHIP</vt:lpstr>
      <vt:lpstr>    Competency Certification  Schemes  (8 Professions and 20 Occupancy)</vt:lpstr>
      <vt:lpstr>PowerPoint Presentation</vt:lpstr>
      <vt:lpstr>PowerPoint Presentation</vt:lpstr>
      <vt:lpstr>PowerPoint Presentation</vt:lpstr>
      <vt:lpstr>Benefit of Certificate Competency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PROFESIONAL CERTIFICATION PROGRAM FOR DISASTER MANAGEMEN</dc:title>
  <dc:creator>TOSHIBA</dc:creator>
  <cp:lastModifiedBy>User</cp:lastModifiedBy>
  <cp:revision>137</cp:revision>
  <dcterms:created xsi:type="dcterms:W3CDTF">2015-07-30T03:10:48Z</dcterms:created>
  <dcterms:modified xsi:type="dcterms:W3CDTF">2015-08-06T05:21:04Z</dcterms:modified>
</cp:coreProperties>
</file>