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3" r:id="rId2"/>
    <p:sldId id="328" r:id="rId3"/>
    <p:sldId id="329" r:id="rId4"/>
    <p:sldId id="330" r:id="rId5"/>
    <p:sldId id="331" r:id="rId6"/>
    <p:sldId id="332" r:id="rId7"/>
    <p:sldId id="333" r:id="rId8"/>
    <p:sldId id="339" r:id="rId9"/>
    <p:sldId id="334" r:id="rId10"/>
    <p:sldId id="335" r:id="rId11"/>
    <p:sldId id="336" r:id="rId12"/>
    <p:sldId id="337" r:id="rId13"/>
    <p:sldId id="338" r:id="rId14"/>
    <p:sldId id="290"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autoAdjust="0"/>
    <p:restoredTop sz="81431" autoAdjust="0"/>
  </p:normalViewPr>
  <p:slideViewPr>
    <p:cSldViewPr>
      <p:cViewPr>
        <p:scale>
          <a:sx n="70" d="100"/>
          <a:sy n="70" d="100"/>
        </p:scale>
        <p:origin x="-720" y="91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DD56A-8D6C-41D0-8A2A-E120113339AE}" type="doc">
      <dgm:prSet loTypeId="urn:microsoft.com/office/officeart/2005/8/layout/radial1" loCatId="relationship" qsTypeId="urn:microsoft.com/office/officeart/2005/8/quickstyle/3d3" qsCatId="3D" csTypeId="urn:microsoft.com/office/officeart/2005/8/colors/colorful3" csCatId="colorful" phldr="1"/>
      <dgm:spPr/>
      <dgm:t>
        <a:bodyPr/>
        <a:lstStyle/>
        <a:p>
          <a:endParaRPr lang="en-GB"/>
        </a:p>
      </dgm:t>
    </dgm:pt>
    <dgm:pt modelId="{17AD7888-025E-4A77-A729-C4CD7217B6A6}">
      <dgm:prSet phldrT="[Text]"/>
      <dgm:spPr/>
      <dgm:t>
        <a:bodyPr/>
        <a:lstStyle/>
        <a:p>
          <a:r>
            <a:rPr lang="en-AU" dirty="0" smtClean="0"/>
            <a:t>DRM law</a:t>
          </a:r>
          <a:endParaRPr lang="en-GB" dirty="0"/>
        </a:p>
      </dgm:t>
    </dgm:pt>
    <dgm:pt modelId="{7D570DB8-2170-4516-ACDF-0A02AD03B358}" type="parTrans" cxnId="{8C417C59-9B45-4682-88CB-0D51147068FF}">
      <dgm:prSet/>
      <dgm:spPr/>
      <dgm:t>
        <a:bodyPr/>
        <a:lstStyle/>
        <a:p>
          <a:endParaRPr lang="en-GB"/>
        </a:p>
      </dgm:t>
    </dgm:pt>
    <dgm:pt modelId="{5EE9FAF0-E9BC-43BC-995C-D5CDF7D952D8}" type="sibTrans" cxnId="{8C417C59-9B45-4682-88CB-0D51147068FF}">
      <dgm:prSet/>
      <dgm:spPr/>
      <dgm:t>
        <a:bodyPr/>
        <a:lstStyle/>
        <a:p>
          <a:endParaRPr lang="en-GB"/>
        </a:p>
      </dgm:t>
    </dgm:pt>
    <dgm:pt modelId="{078449C6-50F4-4C63-A63D-828376125275}">
      <dgm:prSet phldrT="[Text]"/>
      <dgm:spPr/>
      <dgm:t>
        <a:bodyPr/>
        <a:lstStyle/>
        <a:p>
          <a:pPr rtl="0"/>
          <a:r>
            <a:rPr lang="en-US" dirty="0" smtClean="0"/>
            <a:t>Makes DRR a national priority</a:t>
          </a:r>
          <a:endParaRPr lang="en-US" dirty="0" smtClean="0"/>
        </a:p>
      </dgm:t>
    </dgm:pt>
    <dgm:pt modelId="{695AE7F8-625B-4B06-9B41-2DD9BFB56F84}" type="parTrans" cxnId="{FBC9223A-C61A-4E0D-BF20-F2520A449658}">
      <dgm:prSet/>
      <dgm:spPr/>
      <dgm:t>
        <a:bodyPr/>
        <a:lstStyle/>
        <a:p>
          <a:endParaRPr lang="en-GB"/>
        </a:p>
      </dgm:t>
    </dgm:pt>
    <dgm:pt modelId="{8A17FF8E-A57D-4409-AE35-D31AA52FD140}" type="sibTrans" cxnId="{FBC9223A-C61A-4E0D-BF20-F2520A449658}">
      <dgm:prSet/>
      <dgm:spPr/>
      <dgm:t>
        <a:bodyPr/>
        <a:lstStyle/>
        <a:p>
          <a:endParaRPr lang="en-GB"/>
        </a:p>
      </dgm:t>
    </dgm:pt>
    <dgm:pt modelId="{23B02ADE-5D3B-402E-8E6D-B04663696E0E}">
      <dgm:prSet phldrT="[Text]"/>
      <dgm:spPr/>
      <dgm:t>
        <a:bodyPr/>
        <a:lstStyle/>
        <a:p>
          <a:pPr rtl="0"/>
          <a:r>
            <a:rPr lang="en-US" dirty="0" smtClean="0"/>
            <a:t>Supporting DRR education and awareness</a:t>
          </a:r>
          <a:endParaRPr lang="en-GB" dirty="0"/>
        </a:p>
      </dgm:t>
    </dgm:pt>
    <dgm:pt modelId="{ADD14B70-CC19-4913-BB26-308D32A86260}" type="parTrans" cxnId="{D22D0411-385E-4CE5-8676-0F0186AB89A1}">
      <dgm:prSet/>
      <dgm:spPr/>
      <dgm:t>
        <a:bodyPr/>
        <a:lstStyle/>
        <a:p>
          <a:endParaRPr lang="en-GB"/>
        </a:p>
      </dgm:t>
    </dgm:pt>
    <dgm:pt modelId="{A91FAC3F-E7D9-4E7B-8C84-38185BABB41A}" type="sibTrans" cxnId="{D22D0411-385E-4CE5-8676-0F0186AB89A1}">
      <dgm:prSet/>
      <dgm:spPr/>
      <dgm:t>
        <a:bodyPr/>
        <a:lstStyle/>
        <a:p>
          <a:endParaRPr lang="en-GB"/>
        </a:p>
      </dgm:t>
    </dgm:pt>
    <dgm:pt modelId="{61C2E932-999A-4BEA-B27D-2589F3B96180}">
      <dgm:prSet phldrT="[Text]"/>
      <dgm:spPr/>
      <dgm:t>
        <a:bodyPr/>
        <a:lstStyle/>
        <a:p>
          <a:pPr rtl="0"/>
          <a:r>
            <a:rPr lang="en-US" dirty="0" smtClean="0"/>
            <a:t>Allocate adequate resources at local level </a:t>
          </a:r>
          <a:endParaRPr lang="en-US" dirty="0" smtClean="0"/>
        </a:p>
      </dgm:t>
    </dgm:pt>
    <dgm:pt modelId="{4BC8E4EA-12DE-498F-8D8B-C0BE1C949C65}" type="parTrans" cxnId="{D4FD2D9F-9948-4D71-AD5B-72847145968C}">
      <dgm:prSet/>
      <dgm:spPr/>
      <dgm:t>
        <a:bodyPr/>
        <a:lstStyle/>
        <a:p>
          <a:endParaRPr lang="en-GB"/>
        </a:p>
      </dgm:t>
    </dgm:pt>
    <dgm:pt modelId="{7465AAD2-CE72-457B-A923-6440A4F4FF74}" type="sibTrans" cxnId="{D4FD2D9F-9948-4D71-AD5B-72847145968C}">
      <dgm:prSet/>
      <dgm:spPr/>
      <dgm:t>
        <a:bodyPr/>
        <a:lstStyle/>
        <a:p>
          <a:endParaRPr lang="en-GB"/>
        </a:p>
      </dgm:t>
    </dgm:pt>
    <dgm:pt modelId="{00A42B41-D09D-46B7-9947-F656CA33A126}">
      <dgm:prSet phldrT="[Text]"/>
      <dgm:spPr/>
      <dgm:t>
        <a:bodyPr/>
        <a:lstStyle/>
        <a:p>
          <a:pPr rtl="0"/>
          <a:r>
            <a:rPr lang="en-US" dirty="0" smtClean="0"/>
            <a:t>Defining local </a:t>
          </a:r>
          <a:r>
            <a:rPr lang="en-US" dirty="0" smtClean="0"/>
            <a:t>roles and responsibilities </a:t>
          </a:r>
          <a:endParaRPr lang="en-US" dirty="0" smtClean="0"/>
        </a:p>
      </dgm:t>
    </dgm:pt>
    <dgm:pt modelId="{8E0E5165-56F9-44B9-8EFA-52162301F75E}" type="parTrans" cxnId="{CB917A96-A934-4BDB-9C72-B612C310616F}">
      <dgm:prSet/>
      <dgm:spPr/>
      <dgm:t>
        <a:bodyPr/>
        <a:lstStyle/>
        <a:p>
          <a:endParaRPr lang="en-GB"/>
        </a:p>
      </dgm:t>
    </dgm:pt>
    <dgm:pt modelId="{BCDD970E-054D-4657-89F3-ACF23E7183F4}" type="sibTrans" cxnId="{CB917A96-A934-4BDB-9C72-B612C310616F}">
      <dgm:prSet/>
      <dgm:spPr/>
      <dgm:t>
        <a:bodyPr/>
        <a:lstStyle/>
        <a:p>
          <a:endParaRPr lang="en-GB"/>
        </a:p>
      </dgm:t>
    </dgm:pt>
    <dgm:pt modelId="{26801962-BB90-426E-AF7F-F9C16F54926C}" type="pres">
      <dgm:prSet presAssocID="{C53DD56A-8D6C-41D0-8A2A-E120113339AE}" presName="cycle" presStyleCnt="0">
        <dgm:presLayoutVars>
          <dgm:chMax val="1"/>
          <dgm:dir/>
          <dgm:animLvl val="ctr"/>
          <dgm:resizeHandles val="exact"/>
        </dgm:presLayoutVars>
      </dgm:prSet>
      <dgm:spPr/>
      <dgm:t>
        <a:bodyPr/>
        <a:lstStyle/>
        <a:p>
          <a:endParaRPr lang="en-GB"/>
        </a:p>
      </dgm:t>
    </dgm:pt>
    <dgm:pt modelId="{5E864CB9-E3CD-4B74-92CD-7FC1B1E65357}" type="pres">
      <dgm:prSet presAssocID="{17AD7888-025E-4A77-A729-C4CD7217B6A6}" presName="centerShape" presStyleLbl="node0" presStyleIdx="0" presStyleCnt="1"/>
      <dgm:spPr/>
      <dgm:t>
        <a:bodyPr/>
        <a:lstStyle/>
        <a:p>
          <a:endParaRPr lang="en-GB"/>
        </a:p>
      </dgm:t>
    </dgm:pt>
    <dgm:pt modelId="{0E5D3CC4-FA56-4CD9-9AD5-6576012CA23E}" type="pres">
      <dgm:prSet presAssocID="{695AE7F8-625B-4B06-9B41-2DD9BFB56F84}" presName="Name9" presStyleLbl="parChTrans1D2" presStyleIdx="0" presStyleCnt="4"/>
      <dgm:spPr/>
      <dgm:t>
        <a:bodyPr/>
        <a:lstStyle/>
        <a:p>
          <a:endParaRPr lang="en-GB"/>
        </a:p>
      </dgm:t>
    </dgm:pt>
    <dgm:pt modelId="{C2D00CDB-7085-4FA0-B103-E13E4DC5DB77}" type="pres">
      <dgm:prSet presAssocID="{695AE7F8-625B-4B06-9B41-2DD9BFB56F84}" presName="connTx" presStyleLbl="parChTrans1D2" presStyleIdx="0" presStyleCnt="4"/>
      <dgm:spPr/>
      <dgm:t>
        <a:bodyPr/>
        <a:lstStyle/>
        <a:p>
          <a:endParaRPr lang="en-GB"/>
        </a:p>
      </dgm:t>
    </dgm:pt>
    <dgm:pt modelId="{EEB241DC-1E75-4824-A3B9-C82FE3F24944}" type="pres">
      <dgm:prSet presAssocID="{078449C6-50F4-4C63-A63D-828376125275}" presName="node" presStyleLbl="node1" presStyleIdx="0" presStyleCnt="4">
        <dgm:presLayoutVars>
          <dgm:bulletEnabled val="1"/>
        </dgm:presLayoutVars>
      </dgm:prSet>
      <dgm:spPr/>
      <dgm:t>
        <a:bodyPr/>
        <a:lstStyle/>
        <a:p>
          <a:endParaRPr lang="en-GB"/>
        </a:p>
      </dgm:t>
    </dgm:pt>
    <dgm:pt modelId="{291A09E8-BDE3-492C-A00E-623DD801E211}" type="pres">
      <dgm:prSet presAssocID="{8E0E5165-56F9-44B9-8EFA-52162301F75E}" presName="Name9" presStyleLbl="parChTrans1D2" presStyleIdx="1" presStyleCnt="4"/>
      <dgm:spPr/>
      <dgm:t>
        <a:bodyPr/>
        <a:lstStyle/>
        <a:p>
          <a:endParaRPr lang="en-GB"/>
        </a:p>
      </dgm:t>
    </dgm:pt>
    <dgm:pt modelId="{72B99A21-58B0-4FCC-B977-D7C671426048}" type="pres">
      <dgm:prSet presAssocID="{8E0E5165-56F9-44B9-8EFA-52162301F75E}" presName="connTx" presStyleLbl="parChTrans1D2" presStyleIdx="1" presStyleCnt="4"/>
      <dgm:spPr/>
      <dgm:t>
        <a:bodyPr/>
        <a:lstStyle/>
        <a:p>
          <a:endParaRPr lang="en-GB"/>
        </a:p>
      </dgm:t>
    </dgm:pt>
    <dgm:pt modelId="{76955727-B2A2-4491-860F-827B9CA33C8C}" type="pres">
      <dgm:prSet presAssocID="{00A42B41-D09D-46B7-9947-F656CA33A126}" presName="node" presStyleLbl="node1" presStyleIdx="1" presStyleCnt="4">
        <dgm:presLayoutVars>
          <dgm:bulletEnabled val="1"/>
        </dgm:presLayoutVars>
      </dgm:prSet>
      <dgm:spPr/>
      <dgm:t>
        <a:bodyPr/>
        <a:lstStyle/>
        <a:p>
          <a:endParaRPr lang="en-GB"/>
        </a:p>
      </dgm:t>
    </dgm:pt>
    <dgm:pt modelId="{8B28822B-A356-4B2C-9961-C0A7A8828CFA}" type="pres">
      <dgm:prSet presAssocID="{4BC8E4EA-12DE-498F-8D8B-C0BE1C949C65}" presName="Name9" presStyleLbl="parChTrans1D2" presStyleIdx="2" presStyleCnt="4"/>
      <dgm:spPr/>
      <dgm:t>
        <a:bodyPr/>
        <a:lstStyle/>
        <a:p>
          <a:endParaRPr lang="en-GB"/>
        </a:p>
      </dgm:t>
    </dgm:pt>
    <dgm:pt modelId="{7BC3204F-53CE-4821-B20A-458582A2987E}" type="pres">
      <dgm:prSet presAssocID="{4BC8E4EA-12DE-498F-8D8B-C0BE1C949C65}" presName="connTx" presStyleLbl="parChTrans1D2" presStyleIdx="2" presStyleCnt="4"/>
      <dgm:spPr/>
      <dgm:t>
        <a:bodyPr/>
        <a:lstStyle/>
        <a:p>
          <a:endParaRPr lang="en-GB"/>
        </a:p>
      </dgm:t>
    </dgm:pt>
    <dgm:pt modelId="{2E5E3242-6779-40E4-9E03-0DC70A065FF3}" type="pres">
      <dgm:prSet presAssocID="{61C2E932-999A-4BEA-B27D-2589F3B96180}" presName="node" presStyleLbl="node1" presStyleIdx="2" presStyleCnt="4">
        <dgm:presLayoutVars>
          <dgm:bulletEnabled val="1"/>
        </dgm:presLayoutVars>
      </dgm:prSet>
      <dgm:spPr/>
      <dgm:t>
        <a:bodyPr/>
        <a:lstStyle/>
        <a:p>
          <a:endParaRPr lang="en-GB"/>
        </a:p>
      </dgm:t>
    </dgm:pt>
    <dgm:pt modelId="{6EFEE5B1-5DA5-42C1-9E0D-59038864BA0A}" type="pres">
      <dgm:prSet presAssocID="{ADD14B70-CC19-4913-BB26-308D32A86260}" presName="Name9" presStyleLbl="parChTrans1D2" presStyleIdx="3" presStyleCnt="4"/>
      <dgm:spPr/>
      <dgm:t>
        <a:bodyPr/>
        <a:lstStyle/>
        <a:p>
          <a:endParaRPr lang="en-GB"/>
        </a:p>
      </dgm:t>
    </dgm:pt>
    <dgm:pt modelId="{BA54EBE9-E692-4566-BF86-1862C0D51C38}" type="pres">
      <dgm:prSet presAssocID="{ADD14B70-CC19-4913-BB26-308D32A86260}" presName="connTx" presStyleLbl="parChTrans1D2" presStyleIdx="3" presStyleCnt="4"/>
      <dgm:spPr/>
      <dgm:t>
        <a:bodyPr/>
        <a:lstStyle/>
        <a:p>
          <a:endParaRPr lang="en-GB"/>
        </a:p>
      </dgm:t>
    </dgm:pt>
    <dgm:pt modelId="{80696AC1-9641-4FE8-8AF0-277E11DED8C3}" type="pres">
      <dgm:prSet presAssocID="{23B02ADE-5D3B-402E-8E6D-B04663696E0E}" presName="node" presStyleLbl="node1" presStyleIdx="3" presStyleCnt="4">
        <dgm:presLayoutVars>
          <dgm:bulletEnabled val="1"/>
        </dgm:presLayoutVars>
      </dgm:prSet>
      <dgm:spPr/>
      <dgm:t>
        <a:bodyPr/>
        <a:lstStyle/>
        <a:p>
          <a:endParaRPr lang="en-GB"/>
        </a:p>
      </dgm:t>
    </dgm:pt>
  </dgm:ptLst>
  <dgm:cxnLst>
    <dgm:cxn modelId="{13B0FBFB-DF8E-45AC-BC90-904D6894BDA3}" type="presOf" srcId="{ADD14B70-CC19-4913-BB26-308D32A86260}" destId="{BA54EBE9-E692-4566-BF86-1862C0D51C38}" srcOrd="1" destOrd="0" presId="urn:microsoft.com/office/officeart/2005/8/layout/radial1"/>
    <dgm:cxn modelId="{82DC3690-9C06-4C98-A0C9-7AB67976C664}" type="presOf" srcId="{61C2E932-999A-4BEA-B27D-2589F3B96180}" destId="{2E5E3242-6779-40E4-9E03-0DC70A065FF3}" srcOrd="0" destOrd="0" presId="urn:microsoft.com/office/officeart/2005/8/layout/radial1"/>
    <dgm:cxn modelId="{8F020F8E-1B64-4BA7-A9C4-1915A6A6F7A2}" type="presOf" srcId="{4BC8E4EA-12DE-498F-8D8B-C0BE1C949C65}" destId="{8B28822B-A356-4B2C-9961-C0A7A8828CFA}" srcOrd="0" destOrd="0" presId="urn:microsoft.com/office/officeart/2005/8/layout/radial1"/>
    <dgm:cxn modelId="{8C417C59-9B45-4682-88CB-0D51147068FF}" srcId="{C53DD56A-8D6C-41D0-8A2A-E120113339AE}" destId="{17AD7888-025E-4A77-A729-C4CD7217B6A6}" srcOrd="0" destOrd="0" parTransId="{7D570DB8-2170-4516-ACDF-0A02AD03B358}" sibTransId="{5EE9FAF0-E9BC-43BC-995C-D5CDF7D952D8}"/>
    <dgm:cxn modelId="{D22D0411-385E-4CE5-8676-0F0186AB89A1}" srcId="{17AD7888-025E-4A77-A729-C4CD7217B6A6}" destId="{23B02ADE-5D3B-402E-8E6D-B04663696E0E}" srcOrd="3" destOrd="0" parTransId="{ADD14B70-CC19-4913-BB26-308D32A86260}" sibTransId="{A91FAC3F-E7D9-4E7B-8C84-38185BABB41A}"/>
    <dgm:cxn modelId="{4E653279-EC4D-49C5-AB27-F5C755FB9609}" type="presOf" srcId="{17AD7888-025E-4A77-A729-C4CD7217B6A6}" destId="{5E864CB9-E3CD-4B74-92CD-7FC1B1E65357}" srcOrd="0" destOrd="0" presId="urn:microsoft.com/office/officeart/2005/8/layout/radial1"/>
    <dgm:cxn modelId="{3FB2BA62-CC13-45B1-9C6E-81FCE798EA33}" type="presOf" srcId="{ADD14B70-CC19-4913-BB26-308D32A86260}" destId="{6EFEE5B1-5DA5-42C1-9E0D-59038864BA0A}" srcOrd="0" destOrd="0" presId="urn:microsoft.com/office/officeart/2005/8/layout/radial1"/>
    <dgm:cxn modelId="{5A11AFA2-ED9A-428B-AD7C-E2B63065FACC}" type="presOf" srcId="{00A42B41-D09D-46B7-9947-F656CA33A126}" destId="{76955727-B2A2-4491-860F-827B9CA33C8C}" srcOrd="0" destOrd="0" presId="urn:microsoft.com/office/officeart/2005/8/layout/radial1"/>
    <dgm:cxn modelId="{CB917A96-A934-4BDB-9C72-B612C310616F}" srcId="{17AD7888-025E-4A77-A729-C4CD7217B6A6}" destId="{00A42B41-D09D-46B7-9947-F656CA33A126}" srcOrd="1" destOrd="0" parTransId="{8E0E5165-56F9-44B9-8EFA-52162301F75E}" sibTransId="{BCDD970E-054D-4657-89F3-ACF23E7183F4}"/>
    <dgm:cxn modelId="{11BE00D8-1E3B-4283-83C9-95F74D5E412B}" type="presOf" srcId="{4BC8E4EA-12DE-498F-8D8B-C0BE1C949C65}" destId="{7BC3204F-53CE-4821-B20A-458582A2987E}" srcOrd="1" destOrd="0" presId="urn:microsoft.com/office/officeart/2005/8/layout/radial1"/>
    <dgm:cxn modelId="{29172A82-BDF4-4F52-8071-2FA6BFCA9BBA}" type="presOf" srcId="{8E0E5165-56F9-44B9-8EFA-52162301F75E}" destId="{291A09E8-BDE3-492C-A00E-623DD801E211}" srcOrd="0" destOrd="0" presId="urn:microsoft.com/office/officeart/2005/8/layout/radial1"/>
    <dgm:cxn modelId="{0FB787C8-35A8-4D49-99F8-E69CCC7E8831}" type="presOf" srcId="{695AE7F8-625B-4B06-9B41-2DD9BFB56F84}" destId="{0E5D3CC4-FA56-4CD9-9AD5-6576012CA23E}" srcOrd="0" destOrd="0" presId="urn:microsoft.com/office/officeart/2005/8/layout/radial1"/>
    <dgm:cxn modelId="{4F41E1CD-BFDB-4EBE-BAD4-AD512C9ABF25}" type="presOf" srcId="{695AE7F8-625B-4B06-9B41-2DD9BFB56F84}" destId="{C2D00CDB-7085-4FA0-B103-E13E4DC5DB77}" srcOrd="1" destOrd="0" presId="urn:microsoft.com/office/officeart/2005/8/layout/radial1"/>
    <dgm:cxn modelId="{65A2B043-AA14-4D71-B2BE-61E3C72A8E10}" type="presOf" srcId="{23B02ADE-5D3B-402E-8E6D-B04663696E0E}" destId="{80696AC1-9641-4FE8-8AF0-277E11DED8C3}" srcOrd="0" destOrd="0" presId="urn:microsoft.com/office/officeart/2005/8/layout/radial1"/>
    <dgm:cxn modelId="{654F0361-294F-4B92-A53F-618563C07B95}" type="presOf" srcId="{078449C6-50F4-4C63-A63D-828376125275}" destId="{EEB241DC-1E75-4824-A3B9-C82FE3F24944}" srcOrd="0" destOrd="0" presId="urn:microsoft.com/office/officeart/2005/8/layout/radial1"/>
    <dgm:cxn modelId="{E6841C96-CDE6-4FA7-9CCB-4D2731DAD71C}" type="presOf" srcId="{8E0E5165-56F9-44B9-8EFA-52162301F75E}" destId="{72B99A21-58B0-4FCC-B977-D7C671426048}" srcOrd="1" destOrd="0" presId="urn:microsoft.com/office/officeart/2005/8/layout/radial1"/>
    <dgm:cxn modelId="{D4FD2D9F-9948-4D71-AD5B-72847145968C}" srcId="{17AD7888-025E-4A77-A729-C4CD7217B6A6}" destId="{61C2E932-999A-4BEA-B27D-2589F3B96180}" srcOrd="2" destOrd="0" parTransId="{4BC8E4EA-12DE-498F-8D8B-C0BE1C949C65}" sibTransId="{7465AAD2-CE72-457B-A923-6440A4F4FF74}"/>
    <dgm:cxn modelId="{031813D4-9957-472F-BEED-9552D47F8BE9}" type="presOf" srcId="{C53DD56A-8D6C-41D0-8A2A-E120113339AE}" destId="{26801962-BB90-426E-AF7F-F9C16F54926C}" srcOrd="0" destOrd="0" presId="urn:microsoft.com/office/officeart/2005/8/layout/radial1"/>
    <dgm:cxn modelId="{FBC9223A-C61A-4E0D-BF20-F2520A449658}" srcId="{17AD7888-025E-4A77-A729-C4CD7217B6A6}" destId="{078449C6-50F4-4C63-A63D-828376125275}" srcOrd="0" destOrd="0" parTransId="{695AE7F8-625B-4B06-9B41-2DD9BFB56F84}" sibTransId="{8A17FF8E-A57D-4409-AE35-D31AA52FD140}"/>
    <dgm:cxn modelId="{170D995F-FADF-42FD-A48E-AA363DFAD7AA}" type="presParOf" srcId="{26801962-BB90-426E-AF7F-F9C16F54926C}" destId="{5E864CB9-E3CD-4B74-92CD-7FC1B1E65357}" srcOrd="0" destOrd="0" presId="urn:microsoft.com/office/officeart/2005/8/layout/radial1"/>
    <dgm:cxn modelId="{D4F359BF-EF5A-46BF-B194-84BA87387F0F}" type="presParOf" srcId="{26801962-BB90-426E-AF7F-F9C16F54926C}" destId="{0E5D3CC4-FA56-4CD9-9AD5-6576012CA23E}" srcOrd="1" destOrd="0" presId="urn:microsoft.com/office/officeart/2005/8/layout/radial1"/>
    <dgm:cxn modelId="{B427325B-D423-4296-8A89-298954A67CC8}" type="presParOf" srcId="{0E5D3CC4-FA56-4CD9-9AD5-6576012CA23E}" destId="{C2D00CDB-7085-4FA0-B103-E13E4DC5DB77}" srcOrd="0" destOrd="0" presId="urn:microsoft.com/office/officeart/2005/8/layout/radial1"/>
    <dgm:cxn modelId="{3567C569-50FA-4903-BA55-760E241D8966}" type="presParOf" srcId="{26801962-BB90-426E-AF7F-F9C16F54926C}" destId="{EEB241DC-1E75-4824-A3B9-C82FE3F24944}" srcOrd="2" destOrd="0" presId="urn:microsoft.com/office/officeart/2005/8/layout/radial1"/>
    <dgm:cxn modelId="{CB6A8BF1-D43A-45F3-81CA-189805E96651}" type="presParOf" srcId="{26801962-BB90-426E-AF7F-F9C16F54926C}" destId="{291A09E8-BDE3-492C-A00E-623DD801E211}" srcOrd="3" destOrd="0" presId="urn:microsoft.com/office/officeart/2005/8/layout/radial1"/>
    <dgm:cxn modelId="{0CAFABB8-70A4-491F-BD87-E902B9B757DE}" type="presParOf" srcId="{291A09E8-BDE3-492C-A00E-623DD801E211}" destId="{72B99A21-58B0-4FCC-B977-D7C671426048}" srcOrd="0" destOrd="0" presId="urn:microsoft.com/office/officeart/2005/8/layout/radial1"/>
    <dgm:cxn modelId="{040BEFAA-340C-4225-A583-2C3EFFC89A3B}" type="presParOf" srcId="{26801962-BB90-426E-AF7F-F9C16F54926C}" destId="{76955727-B2A2-4491-860F-827B9CA33C8C}" srcOrd="4" destOrd="0" presId="urn:microsoft.com/office/officeart/2005/8/layout/radial1"/>
    <dgm:cxn modelId="{B2A4BBAB-4A64-4F38-BD49-A8B8F2DBDD26}" type="presParOf" srcId="{26801962-BB90-426E-AF7F-F9C16F54926C}" destId="{8B28822B-A356-4B2C-9961-C0A7A8828CFA}" srcOrd="5" destOrd="0" presId="urn:microsoft.com/office/officeart/2005/8/layout/radial1"/>
    <dgm:cxn modelId="{21CB2E54-08B5-4DAF-BDC3-1A79FA6FF13F}" type="presParOf" srcId="{8B28822B-A356-4B2C-9961-C0A7A8828CFA}" destId="{7BC3204F-53CE-4821-B20A-458582A2987E}" srcOrd="0" destOrd="0" presId="urn:microsoft.com/office/officeart/2005/8/layout/radial1"/>
    <dgm:cxn modelId="{3EE97455-6BCB-413C-AD00-445965C73669}" type="presParOf" srcId="{26801962-BB90-426E-AF7F-F9C16F54926C}" destId="{2E5E3242-6779-40E4-9E03-0DC70A065FF3}" srcOrd="6" destOrd="0" presId="urn:microsoft.com/office/officeart/2005/8/layout/radial1"/>
    <dgm:cxn modelId="{FF0424A5-E4A1-4AA3-8211-2F823E832216}" type="presParOf" srcId="{26801962-BB90-426E-AF7F-F9C16F54926C}" destId="{6EFEE5B1-5DA5-42C1-9E0D-59038864BA0A}" srcOrd="7" destOrd="0" presId="urn:microsoft.com/office/officeart/2005/8/layout/radial1"/>
    <dgm:cxn modelId="{D07C7887-BE47-4238-9E68-B3FE8231EDF1}" type="presParOf" srcId="{6EFEE5B1-5DA5-42C1-9E0D-59038864BA0A}" destId="{BA54EBE9-E692-4566-BF86-1862C0D51C38}" srcOrd="0" destOrd="0" presId="urn:microsoft.com/office/officeart/2005/8/layout/radial1"/>
    <dgm:cxn modelId="{25406568-BD2E-4891-AB98-81F6CBD3353C}" type="presParOf" srcId="{26801962-BB90-426E-AF7F-F9C16F54926C}" destId="{80696AC1-9641-4FE8-8AF0-277E11DED8C3}"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64CB9-E3CD-4B74-92CD-7FC1B1E65357}">
      <dsp:nvSpPr>
        <dsp:cNvPr id="0" name=""/>
        <dsp:cNvSpPr/>
      </dsp:nvSpPr>
      <dsp:spPr>
        <a:xfrm>
          <a:off x="3653467" y="1659555"/>
          <a:ext cx="1262016" cy="1262016"/>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AU" sz="3000" kern="1200" dirty="0" smtClean="0"/>
            <a:t>DRM law</a:t>
          </a:r>
          <a:endParaRPr lang="en-GB" sz="3000" kern="1200" dirty="0"/>
        </a:p>
      </dsp:txBody>
      <dsp:txXfrm>
        <a:off x="3838285" y="1844373"/>
        <a:ext cx="892380" cy="892380"/>
      </dsp:txXfrm>
    </dsp:sp>
    <dsp:sp modelId="{0E5D3CC4-FA56-4CD9-9AD5-6576012CA23E}">
      <dsp:nvSpPr>
        <dsp:cNvPr id="0" name=""/>
        <dsp:cNvSpPr/>
      </dsp:nvSpPr>
      <dsp:spPr>
        <a:xfrm rot="16200000">
          <a:off x="4094134" y="1455958"/>
          <a:ext cx="380683" cy="26510"/>
        </a:xfrm>
        <a:custGeom>
          <a:avLst/>
          <a:gdLst/>
          <a:ahLst/>
          <a:cxnLst/>
          <a:rect l="0" t="0" r="0" b="0"/>
          <a:pathLst>
            <a:path>
              <a:moveTo>
                <a:pt x="0" y="13255"/>
              </a:moveTo>
              <a:lnTo>
                <a:pt x="380683" y="1325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274958" y="1459696"/>
        <a:ext cx="19034" cy="19034"/>
      </dsp:txXfrm>
    </dsp:sp>
    <dsp:sp modelId="{EEB241DC-1E75-4824-A3B9-C82FE3F24944}">
      <dsp:nvSpPr>
        <dsp:cNvPr id="0" name=""/>
        <dsp:cNvSpPr/>
      </dsp:nvSpPr>
      <dsp:spPr>
        <a:xfrm>
          <a:off x="3653467" y="16855"/>
          <a:ext cx="1262016" cy="126201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Makes DRR a national priority</a:t>
          </a:r>
          <a:endParaRPr lang="en-US" sz="1100" kern="1200" dirty="0" smtClean="0"/>
        </a:p>
      </dsp:txBody>
      <dsp:txXfrm>
        <a:off x="3838285" y="201673"/>
        <a:ext cx="892380" cy="892380"/>
      </dsp:txXfrm>
    </dsp:sp>
    <dsp:sp modelId="{291A09E8-BDE3-492C-A00E-623DD801E211}">
      <dsp:nvSpPr>
        <dsp:cNvPr id="0" name=""/>
        <dsp:cNvSpPr/>
      </dsp:nvSpPr>
      <dsp:spPr>
        <a:xfrm>
          <a:off x="4915484" y="2277308"/>
          <a:ext cx="380683" cy="26510"/>
        </a:xfrm>
        <a:custGeom>
          <a:avLst/>
          <a:gdLst/>
          <a:ahLst/>
          <a:cxnLst/>
          <a:rect l="0" t="0" r="0" b="0"/>
          <a:pathLst>
            <a:path>
              <a:moveTo>
                <a:pt x="0" y="13255"/>
              </a:moveTo>
              <a:lnTo>
                <a:pt x="380683" y="1325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096309" y="2281046"/>
        <a:ext cx="19034" cy="19034"/>
      </dsp:txXfrm>
    </dsp:sp>
    <dsp:sp modelId="{76955727-B2A2-4491-860F-827B9CA33C8C}">
      <dsp:nvSpPr>
        <dsp:cNvPr id="0" name=""/>
        <dsp:cNvSpPr/>
      </dsp:nvSpPr>
      <dsp:spPr>
        <a:xfrm>
          <a:off x="5296167" y="1659555"/>
          <a:ext cx="1262016" cy="1262016"/>
        </a:xfrm>
        <a:prstGeom prst="ellipse">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Defining local </a:t>
          </a:r>
          <a:r>
            <a:rPr lang="en-US" sz="1100" kern="1200" dirty="0" smtClean="0"/>
            <a:t>roles and responsibilities </a:t>
          </a:r>
          <a:endParaRPr lang="en-US" sz="1100" kern="1200" dirty="0" smtClean="0"/>
        </a:p>
      </dsp:txBody>
      <dsp:txXfrm>
        <a:off x="5480985" y="1844373"/>
        <a:ext cx="892380" cy="892380"/>
      </dsp:txXfrm>
    </dsp:sp>
    <dsp:sp modelId="{8B28822B-A356-4B2C-9961-C0A7A8828CFA}">
      <dsp:nvSpPr>
        <dsp:cNvPr id="0" name=""/>
        <dsp:cNvSpPr/>
      </dsp:nvSpPr>
      <dsp:spPr>
        <a:xfrm rot="5400000">
          <a:off x="4094134" y="3098659"/>
          <a:ext cx="380683" cy="26510"/>
        </a:xfrm>
        <a:custGeom>
          <a:avLst/>
          <a:gdLst/>
          <a:ahLst/>
          <a:cxnLst/>
          <a:rect l="0" t="0" r="0" b="0"/>
          <a:pathLst>
            <a:path>
              <a:moveTo>
                <a:pt x="0" y="13255"/>
              </a:moveTo>
              <a:lnTo>
                <a:pt x="380683" y="1325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274958" y="3102397"/>
        <a:ext cx="19034" cy="19034"/>
      </dsp:txXfrm>
    </dsp:sp>
    <dsp:sp modelId="{2E5E3242-6779-40E4-9E03-0DC70A065FF3}">
      <dsp:nvSpPr>
        <dsp:cNvPr id="0" name=""/>
        <dsp:cNvSpPr/>
      </dsp:nvSpPr>
      <dsp:spPr>
        <a:xfrm>
          <a:off x="3653467" y="3302255"/>
          <a:ext cx="1262016" cy="1262016"/>
        </a:xfrm>
        <a:prstGeom prst="ellipse">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Allocate adequate resources at local level </a:t>
          </a:r>
          <a:endParaRPr lang="en-US" sz="1100" kern="1200" dirty="0" smtClean="0"/>
        </a:p>
      </dsp:txBody>
      <dsp:txXfrm>
        <a:off x="3838285" y="3487073"/>
        <a:ext cx="892380" cy="892380"/>
      </dsp:txXfrm>
    </dsp:sp>
    <dsp:sp modelId="{6EFEE5B1-5DA5-42C1-9E0D-59038864BA0A}">
      <dsp:nvSpPr>
        <dsp:cNvPr id="0" name=""/>
        <dsp:cNvSpPr/>
      </dsp:nvSpPr>
      <dsp:spPr>
        <a:xfrm rot="10800000">
          <a:off x="3272784" y="2277308"/>
          <a:ext cx="380683" cy="26510"/>
        </a:xfrm>
        <a:custGeom>
          <a:avLst/>
          <a:gdLst/>
          <a:ahLst/>
          <a:cxnLst/>
          <a:rect l="0" t="0" r="0" b="0"/>
          <a:pathLst>
            <a:path>
              <a:moveTo>
                <a:pt x="0" y="13255"/>
              </a:moveTo>
              <a:lnTo>
                <a:pt x="380683" y="1325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453608" y="2281046"/>
        <a:ext cx="19034" cy="19034"/>
      </dsp:txXfrm>
    </dsp:sp>
    <dsp:sp modelId="{80696AC1-9641-4FE8-8AF0-277E11DED8C3}">
      <dsp:nvSpPr>
        <dsp:cNvPr id="0" name=""/>
        <dsp:cNvSpPr/>
      </dsp:nvSpPr>
      <dsp:spPr>
        <a:xfrm>
          <a:off x="2010767" y="1659555"/>
          <a:ext cx="1262016" cy="1262016"/>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t>Supporting DRR education and awareness</a:t>
          </a:r>
          <a:endParaRPr lang="en-GB" sz="1100" kern="1200" dirty="0"/>
        </a:p>
      </dsp:txBody>
      <dsp:txXfrm>
        <a:off x="2195585" y="1844373"/>
        <a:ext cx="892380" cy="8923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04/02/2015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FA35D-8014-44FC-BD0D-AEE3442E1A32}" type="datetimeFigureOut">
              <a:rPr lang="en-GB" smtClean="0"/>
              <a:t>04/02/2015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0071E-44F8-43FA-82F4-112AB7758726}" type="slidenum">
              <a:rPr lang="en-GB" smtClean="0"/>
              <a:t>‹#›</a:t>
            </a:fld>
            <a:endParaRPr lang="en-GB"/>
          </a:p>
        </p:txBody>
      </p:sp>
    </p:spTree>
    <p:extLst>
      <p:ext uri="{BB962C8B-B14F-4D97-AF65-F5344CB8AC3E}">
        <p14:creationId xmlns:p14="http://schemas.microsoft.com/office/powerpoint/2010/main" val="339541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1</a:t>
            </a:fld>
            <a:endParaRPr lang="en-GB"/>
          </a:p>
        </p:txBody>
      </p:sp>
    </p:spTree>
    <p:extLst>
      <p:ext uri="{BB962C8B-B14F-4D97-AF65-F5344CB8AC3E}">
        <p14:creationId xmlns:p14="http://schemas.microsoft.com/office/powerpoint/2010/main" val="396231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considering your planning and advocacy ideas, remember that there are tools that can help inform you and also guide your work (both NS and governments).</a:t>
            </a: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12</a:t>
            </a:fld>
            <a:endParaRPr lang="en-GB"/>
          </a:p>
        </p:txBody>
      </p:sp>
    </p:spTree>
    <p:extLst>
      <p:ext uri="{BB962C8B-B14F-4D97-AF65-F5344CB8AC3E}">
        <p14:creationId xmlns:p14="http://schemas.microsoft.com/office/powerpoint/2010/main" val="318783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False – when</a:t>
            </a:r>
            <a:r>
              <a:rPr lang="en-GB" baseline="0" dirty="0" smtClean="0"/>
              <a:t> it comes to DRR, this is a cross cutting issue which can be addressed not only in a national DM law, but also the relevant sectoral laws and regulations, such as building codes, land use plans, water management legislation etc.   </a:t>
            </a: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2</a:t>
            </a:fld>
            <a:endParaRPr lang="en-GB"/>
          </a:p>
        </p:txBody>
      </p:sp>
    </p:spTree>
    <p:extLst>
      <p:ext uri="{BB962C8B-B14F-4D97-AF65-F5344CB8AC3E}">
        <p14:creationId xmlns:p14="http://schemas.microsoft.com/office/powerpoint/2010/main" val="258268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3</a:t>
            </a:fld>
            <a:endParaRPr lang="en-GB"/>
          </a:p>
        </p:txBody>
      </p:sp>
    </p:spTree>
    <p:extLst>
      <p:ext uri="{BB962C8B-B14F-4D97-AF65-F5344CB8AC3E}">
        <p14:creationId xmlns:p14="http://schemas.microsoft.com/office/powerpoint/2010/main" val="233447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IFRC and UNDP undertook research in </a:t>
            </a:r>
            <a:r>
              <a:rPr lang="en-AU" dirty="0" smtClean="0"/>
              <a:t>31</a:t>
            </a:r>
            <a:r>
              <a:rPr lang="en-AU" baseline="0" dirty="0" smtClean="0"/>
              <a:t> countries – should have the summary report in your packs. </a:t>
            </a:r>
          </a:p>
          <a:p>
            <a:endParaRPr lang="en-AU" baseline="0" dirty="0" smtClean="0"/>
          </a:p>
          <a:p>
            <a:r>
              <a:rPr lang="en-AU" baseline="0" dirty="0" smtClean="0"/>
              <a:t>Found that the overarching DRM law is essential </a:t>
            </a:r>
            <a:r>
              <a:rPr lang="en-AU" baseline="0" dirty="0" smtClean="0"/>
              <a:t>for providing a </a:t>
            </a:r>
            <a:r>
              <a:rPr lang="en-AU" b="1" baseline="0" dirty="0" smtClean="0"/>
              <a:t>legal </a:t>
            </a:r>
            <a:r>
              <a:rPr lang="en-AU" b="1" baseline="0" dirty="0" smtClean="0"/>
              <a:t>basis </a:t>
            </a:r>
            <a:r>
              <a:rPr lang="en-AU" b="0" baseline="0" dirty="0" smtClean="0"/>
              <a:t>which spells</a:t>
            </a:r>
            <a:r>
              <a:rPr lang="en-AU" baseline="0" dirty="0" smtClean="0"/>
              <a:t> </a:t>
            </a:r>
            <a:r>
              <a:rPr lang="en-AU" baseline="0" dirty="0" smtClean="0"/>
              <a:t>out DRR as a national priority  - as was directed by the HFA. </a:t>
            </a:r>
          </a:p>
          <a:p>
            <a:endParaRPr lang="en-AU" baseline="0" dirty="0" smtClean="0"/>
          </a:p>
          <a:p>
            <a:r>
              <a:rPr lang="en-AU" baseline="0" dirty="0" smtClean="0"/>
              <a:t>Secondly, these laws are particularly important for establishing institutions and roles and responsibilities for disaster risk management, at the national level as well as the local </a:t>
            </a:r>
            <a:r>
              <a:rPr lang="en-AU" baseline="0" dirty="0" smtClean="0"/>
              <a:t>level.</a:t>
            </a:r>
          </a:p>
          <a:p>
            <a:endParaRPr lang="en-AU" baseline="0" dirty="0" smtClean="0"/>
          </a:p>
          <a:p>
            <a:r>
              <a:rPr lang="en-AU" baseline="0" dirty="0" smtClean="0"/>
              <a:t>Thirdly, can allocated adequate resources to be spent at the local and community level.</a:t>
            </a:r>
          </a:p>
          <a:p>
            <a:endParaRPr lang="en-AU" baseline="0" dirty="0" smtClean="0"/>
          </a:p>
          <a:p>
            <a:r>
              <a:rPr lang="en-AU" baseline="0" dirty="0" smtClean="0"/>
              <a:t>And </a:t>
            </a:r>
            <a:r>
              <a:rPr lang="en-AU" baseline="0" dirty="0" smtClean="0"/>
              <a:t>importantly, many of theses laws, have promoted better awareness and education on disaster </a:t>
            </a:r>
            <a:r>
              <a:rPr lang="en-AU" b="0" baseline="0" dirty="0" smtClean="0"/>
              <a:t>risk </a:t>
            </a:r>
            <a:r>
              <a:rPr lang="en-AU" b="0" baseline="0" dirty="0" smtClean="0"/>
              <a:t>reduction. </a:t>
            </a:r>
            <a:r>
              <a:rPr lang="en-AU" b="0" baseline="0" dirty="0" smtClean="0"/>
              <a:t>For example, nineteen of the countries we reviewed require public authorities to conduct community education activities on DRR, seven require DRR to be part of the school curriculum, and a couple, such as Mexico and the Philippines, establish special training facilities for public sector workers. </a:t>
            </a:r>
          </a:p>
          <a:p>
            <a:endParaRPr lang="en-AU" baseline="0" dirty="0" smtClean="0"/>
          </a:p>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4</a:t>
            </a:fld>
            <a:endParaRPr lang="en-GB"/>
          </a:p>
        </p:txBody>
      </p:sp>
    </p:spTree>
    <p:extLst>
      <p:ext uri="{BB962C8B-B14F-4D97-AF65-F5344CB8AC3E}">
        <p14:creationId xmlns:p14="http://schemas.microsoft.com/office/powerpoint/2010/main" val="423360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5</a:t>
            </a:fld>
            <a:endParaRPr lang="en-GB"/>
          </a:p>
        </p:txBody>
      </p:sp>
    </p:spTree>
    <p:extLst>
      <p:ext uri="{BB962C8B-B14F-4D97-AF65-F5344CB8AC3E}">
        <p14:creationId xmlns:p14="http://schemas.microsoft.com/office/powerpoint/2010/main" val="233447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7</a:t>
            </a:fld>
            <a:endParaRPr lang="en-GB"/>
          </a:p>
        </p:txBody>
      </p:sp>
    </p:spTree>
    <p:extLst>
      <p:ext uri="{BB962C8B-B14F-4D97-AF65-F5344CB8AC3E}">
        <p14:creationId xmlns:p14="http://schemas.microsoft.com/office/powerpoint/2010/main" val="233447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8</a:t>
            </a:fld>
            <a:endParaRPr lang="en-GB"/>
          </a:p>
        </p:txBody>
      </p:sp>
    </p:spTree>
    <p:extLst>
      <p:ext uri="{BB962C8B-B14F-4D97-AF65-F5344CB8AC3E}">
        <p14:creationId xmlns:p14="http://schemas.microsoft.com/office/powerpoint/2010/main" val="2735139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9</a:t>
            </a:fld>
            <a:endParaRPr lang="en-GB"/>
          </a:p>
        </p:txBody>
      </p:sp>
    </p:spTree>
    <p:extLst>
      <p:ext uri="{BB962C8B-B14F-4D97-AF65-F5344CB8AC3E}">
        <p14:creationId xmlns:p14="http://schemas.microsoft.com/office/powerpoint/2010/main" val="233447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baseline="0" dirty="0" smtClean="0"/>
              <a:t>The </a:t>
            </a:r>
            <a:r>
              <a:rPr lang="en-US" sz="1200" b="0" dirty="0" smtClean="0"/>
              <a:t>Hyogo Framework for Action called for governments to make DRR a national and local priority t</a:t>
            </a:r>
            <a:r>
              <a:rPr lang="en-GB" sz="1200" b="0" dirty="0" err="1" smtClean="0"/>
              <a:t>hrough</a:t>
            </a:r>
            <a:r>
              <a:rPr lang="en-GB" sz="1200" b="0" dirty="0" smtClean="0"/>
              <a:t> ‘legislative</a:t>
            </a:r>
            <a:r>
              <a:rPr lang="en-GB" sz="1200" b="0" baseline="0" dirty="0" smtClean="0"/>
              <a:t> frameworks’. However, mid term reviews of the HFA </a:t>
            </a:r>
            <a:r>
              <a:rPr lang="en-GB" b="0" dirty="0" smtClean="0"/>
              <a:t>found that implementation had been slow at the community level,</a:t>
            </a:r>
            <a:r>
              <a:rPr lang="en-GB" b="0" baseline="0" dirty="0" smtClean="0"/>
              <a:t> with many gaps remaining. There was also a lack of clear </a:t>
            </a:r>
            <a:r>
              <a:rPr lang="en-GB" b="0" dirty="0" smtClean="0"/>
              <a:t>information and analysis of the role of legislation, and precisely</a:t>
            </a:r>
            <a:r>
              <a:rPr lang="en-GB" b="0" baseline="0" dirty="0" smtClean="0"/>
              <a:t> how it could be making DRR a priority at both the national and local levels. </a:t>
            </a:r>
            <a:endParaRPr lang="en-GB" b="0"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baseline="0" dirty="0" smtClean="0"/>
              <a:t>2. In </a:t>
            </a:r>
            <a:r>
              <a:rPr lang="en-AU" b="0" baseline="0" dirty="0" smtClean="0"/>
              <a:t>November 2011, state parties took up this issue at the 31</a:t>
            </a:r>
            <a:r>
              <a:rPr lang="en-AU" b="0" baseline="30000" dirty="0" smtClean="0"/>
              <a:t>st</a:t>
            </a:r>
            <a:r>
              <a:rPr lang="en-AU" b="0" baseline="0" dirty="0" smtClean="0"/>
              <a:t> International Conference of the RCRC, adopting Resolution 7, which encouraged states, with support from the national RC societies, the IFRC, UNDP and other relevant partners to review existing legislative frameworks for disaster risk reduction. </a:t>
            </a:r>
            <a:endParaRPr lang="en-GB" b="0" dirty="0" smtClean="0"/>
          </a:p>
          <a:p>
            <a:endParaRPr lang="en-GB" dirty="0"/>
          </a:p>
        </p:txBody>
      </p:sp>
      <p:sp>
        <p:nvSpPr>
          <p:cNvPr id="4" name="Slide Number Placeholder 3"/>
          <p:cNvSpPr>
            <a:spLocks noGrp="1"/>
          </p:cNvSpPr>
          <p:nvPr>
            <p:ph type="sldNum" sz="quarter" idx="10"/>
          </p:nvPr>
        </p:nvSpPr>
        <p:spPr/>
        <p:txBody>
          <a:bodyPr/>
          <a:lstStyle/>
          <a:p>
            <a:fld id="{3D20071E-44F8-43FA-82F4-112AB7758726}" type="slidenum">
              <a:rPr lang="en-GB" smtClean="0"/>
              <a:t>10</a:t>
            </a:fld>
            <a:endParaRPr lang="en-GB"/>
          </a:p>
        </p:txBody>
      </p:sp>
    </p:spTree>
    <p:extLst>
      <p:ext uri="{BB962C8B-B14F-4D97-AF65-F5344CB8AC3E}">
        <p14:creationId xmlns:p14="http://schemas.microsoft.com/office/powerpoint/2010/main" val="191145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lucia.cipullo@ifrc.org"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4"/>
              <a:ext cx="6414864" cy="3077766"/>
            </a:xfrm>
            <a:prstGeom prst="rect">
              <a:avLst/>
            </a:prstGeom>
            <a:noFill/>
          </p:spPr>
          <p:txBody>
            <a:bodyPr wrap="square" lIns="0" tIns="0" rIns="0" bIns="0">
              <a:spAutoFit/>
            </a:bodyPr>
            <a:lstStyle/>
            <a:p>
              <a:pPr fontAlgn="auto">
                <a:spcBef>
                  <a:spcPts val="0"/>
                </a:spcBef>
                <a:spcAft>
                  <a:spcPts val="0"/>
                </a:spcAft>
                <a:defRPr/>
              </a:pPr>
              <a:r>
                <a:rPr lang="en-US" sz="2000" b="1" baseline="0" dirty="0">
                  <a:solidFill>
                    <a:schemeClr val="bg1"/>
                  </a:solidFill>
                  <a:latin typeface="Arial" pitchFamily="34" charset="0"/>
                  <a:cs typeface="Arial" pitchFamily="34" charset="0"/>
                </a:rPr>
                <a:t>FOR FURTHER INFORMATION </a:t>
              </a:r>
              <a:r>
                <a:rPr lang="en-US" sz="2000" b="1" baseline="0" dirty="0" smtClean="0">
                  <a:solidFill>
                    <a:schemeClr val="bg1"/>
                  </a:solidFill>
                  <a:latin typeface="Arial" pitchFamily="34" charset="0"/>
                  <a:cs typeface="Arial" pitchFamily="34" charset="0"/>
                </a:rPr>
                <a:t>PLEASE </a:t>
              </a:r>
              <a:r>
                <a:rPr lang="en-US" sz="2000" b="1" baseline="0" dirty="0">
                  <a:solidFill>
                    <a:schemeClr val="bg1"/>
                  </a:solidFill>
                  <a:latin typeface="Arial" pitchFamily="34" charset="0"/>
                  <a:cs typeface="Arial" pitchFamily="34" charset="0"/>
                </a:rPr>
                <a:t>CONTACT:</a:t>
              </a:r>
            </a:p>
            <a:p>
              <a:pPr fontAlgn="auto">
                <a:spcBef>
                  <a:spcPts val="0"/>
                </a:spcBef>
                <a:spcAft>
                  <a:spcPts val="0"/>
                </a:spcAft>
                <a:defRPr/>
              </a:pPr>
              <a:endParaRPr lang="en-US" sz="2000" b="1" baseline="0" dirty="0">
                <a:solidFill>
                  <a:schemeClr val="bg1"/>
                </a:solidFill>
                <a:latin typeface="Arial" pitchFamily="34" charset="0"/>
                <a:cs typeface="Arial" pitchFamily="34" charset="0"/>
              </a:endParaRPr>
            </a:p>
            <a:p>
              <a:pPr fontAlgn="auto">
                <a:spcBef>
                  <a:spcPts val="0"/>
                </a:spcBef>
                <a:spcAft>
                  <a:spcPts val="0"/>
                </a:spcAft>
                <a:defRPr/>
              </a:pPr>
              <a:r>
                <a:rPr lang="en-US" sz="2000" b="1" baseline="0" dirty="0">
                  <a:solidFill>
                    <a:schemeClr val="bg1"/>
                  </a:solidFill>
                  <a:latin typeface="Arial" pitchFamily="34" charset="0"/>
                  <a:cs typeface="Arial" pitchFamily="34" charset="0"/>
                </a:rPr>
                <a:t>IFRC </a:t>
              </a:r>
              <a:r>
                <a:rPr lang="en-US" sz="2000" b="1" baseline="0" dirty="0" smtClean="0">
                  <a:solidFill>
                    <a:schemeClr val="bg1"/>
                  </a:solidFill>
                  <a:latin typeface="Arial" pitchFamily="34" charset="0"/>
                  <a:cs typeface="Arial" pitchFamily="34" charset="0"/>
                </a:rPr>
                <a:t>Disaster Law Programme</a:t>
              </a:r>
              <a:endParaRPr lang="en-US" sz="2000" b="1" baseline="0" dirty="0">
                <a:solidFill>
                  <a:schemeClr val="bg1"/>
                </a:solidFill>
                <a:latin typeface="Arial" pitchFamily="34" charset="0"/>
                <a:cs typeface="Arial" pitchFamily="34" charset="0"/>
              </a:endParaRPr>
            </a:p>
            <a:p>
              <a:pPr fontAlgn="auto">
                <a:spcBef>
                  <a:spcPts val="0"/>
                </a:spcBef>
                <a:spcAft>
                  <a:spcPts val="0"/>
                </a:spcAft>
                <a:defRPr/>
              </a:pPr>
              <a:r>
                <a:rPr lang="en-US" sz="2000" baseline="0" dirty="0" smtClean="0">
                  <a:solidFill>
                    <a:schemeClr val="bg1"/>
                  </a:solidFill>
                  <a:latin typeface="Arial" pitchFamily="34" charset="0"/>
                  <a:cs typeface="Arial" pitchFamily="34" charset="0"/>
                </a:rPr>
                <a:t>Lucia Cipullo, Regional Disaster Law Delegate, South East Asia</a:t>
              </a:r>
              <a:r>
                <a:rPr lang="en-US" sz="2000" baseline="0" dirty="0">
                  <a:solidFill>
                    <a:schemeClr val="bg1"/>
                  </a:solidFill>
                  <a:latin typeface="Arial" pitchFamily="34" charset="0"/>
                  <a:cs typeface="Arial" pitchFamily="34" charset="0"/>
                </a:rPr>
                <a:t/>
              </a:r>
              <a:br>
                <a:rPr lang="en-US" sz="2000" baseline="0" dirty="0">
                  <a:solidFill>
                    <a:schemeClr val="bg1"/>
                  </a:solidFill>
                  <a:latin typeface="Arial" pitchFamily="34" charset="0"/>
                  <a:cs typeface="Arial" pitchFamily="34" charset="0"/>
                </a:rPr>
              </a:br>
              <a:r>
                <a:rPr lang="en-US" sz="2000" b="1" baseline="0" dirty="0" smtClean="0">
                  <a:solidFill>
                    <a:schemeClr val="bg1"/>
                  </a:solidFill>
                  <a:latin typeface="Arial" pitchFamily="34" charset="0"/>
                  <a:cs typeface="Arial" pitchFamily="34" charset="0"/>
                </a:rPr>
                <a:t>EMAIL</a:t>
              </a:r>
              <a:r>
                <a:rPr lang="en-US" sz="2000" b="1" baseline="0" dirty="0">
                  <a:solidFill>
                    <a:schemeClr val="bg1"/>
                  </a:solidFill>
                  <a:latin typeface="Arial" pitchFamily="34" charset="0"/>
                  <a:cs typeface="Arial" pitchFamily="34" charset="0"/>
                </a:rPr>
                <a:t>: </a:t>
              </a:r>
              <a:r>
                <a:rPr lang="en-US" sz="2000" b="1" baseline="0" dirty="0" smtClean="0">
                  <a:solidFill>
                    <a:schemeClr val="bg1"/>
                  </a:solidFill>
                  <a:latin typeface="Arial" pitchFamily="34" charset="0"/>
                  <a:cs typeface="Arial" pitchFamily="34" charset="0"/>
                  <a:hlinkClick r:id="rId2"/>
                </a:rPr>
                <a:t>lucia.cipullo@ifrc.org</a:t>
              </a:r>
              <a:r>
                <a:rPr lang="en-US" sz="2000" b="1" baseline="0" dirty="0" smtClean="0">
                  <a:solidFill>
                    <a:schemeClr val="bg1"/>
                  </a:solidFill>
                  <a:latin typeface="Arial" pitchFamily="34" charset="0"/>
                  <a:cs typeface="Arial" pitchFamily="34" charset="0"/>
                </a:rPr>
                <a:t> </a:t>
              </a:r>
              <a:endParaRPr lang="en-US" sz="2000" b="1" baseline="0" dirty="0">
                <a:solidFill>
                  <a:schemeClr val="bg1"/>
                </a:solidFill>
                <a:latin typeface="Arial" pitchFamily="34" charset="0"/>
                <a:cs typeface="Arial" pitchFamily="34" charset="0"/>
              </a:endParaRPr>
            </a:p>
            <a:p>
              <a:pPr fontAlgn="auto">
                <a:spcBef>
                  <a:spcPts val="0"/>
                </a:spcBef>
                <a:spcAft>
                  <a:spcPts val="0"/>
                </a:spcAft>
                <a:defRPr/>
              </a:pPr>
              <a:endParaRPr lang="en-US" sz="2000" b="1" baseline="0" dirty="0">
                <a:solidFill>
                  <a:schemeClr val="bg1"/>
                </a:solidFill>
                <a:latin typeface="Arial" pitchFamily="34" charset="0"/>
                <a:cs typeface="Arial" pitchFamily="34" charset="0"/>
              </a:endParaRPr>
            </a:p>
            <a:p>
              <a:pPr fontAlgn="auto">
                <a:spcBef>
                  <a:spcPts val="0"/>
                </a:spcBef>
                <a:spcAft>
                  <a:spcPts val="0"/>
                </a:spcAft>
                <a:defRPr/>
              </a:pPr>
              <a:r>
                <a:rPr lang="en-US" sz="20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2000" b="1" baseline="0" dirty="0">
                  <a:solidFill>
                    <a:schemeClr val="bg1"/>
                  </a:solidFill>
                  <a:latin typeface="Arial" pitchFamily="34" charset="0"/>
                  <a:cs typeface="Arial" pitchFamily="34" charset="0"/>
                </a:rPr>
                <a:t>INTERNATIONAL FEDERATION OF </a:t>
              </a:r>
              <a:br>
                <a:rPr lang="en-US" sz="2000" b="1" baseline="0" dirty="0">
                  <a:solidFill>
                    <a:schemeClr val="bg1"/>
                  </a:solidFill>
                  <a:latin typeface="Arial" pitchFamily="34" charset="0"/>
                  <a:cs typeface="Arial" pitchFamily="34" charset="0"/>
                </a:rPr>
              </a:br>
              <a:r>
                <a:rPr lang="en-US" sz="2000" b="1" baseline="0" dirty="0">
                  <a:solidFill>
                    <a:schemeClr val="bg1"/>
                  </a:solidFill>
                  <a:latin typeface="Arial" pitchFamily="34" charset="0"/>
                  <a:cs typeface="Arial" pitchFamily="34" charset="0"/>
                </a:rPr>
                <a:t>RED CROSS AND RED CRESCENT </a:t>
              </a:r>
              <a:r>
                <a:rPr lang="en-US" sz="2000" b="1" baseline="0" dirty="0" smtClean="0">
                  <a:solidFill>
                    <a:schemeClr val="bg1"/>
                  </a:solidFill>
                  <a:latin typeface="Arial" pitchFamily="34" charset="0"/>
                  <a:cs typeface="Arial" pitchFamily="34" charset="0"/>
                </a:rPr>
                <a:t>SOCIETIES</a:t>
              </a:r>
              <a:endParaRPr lang="en-US" sz="2000" b="1"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r>
              <a:rPr lang="en-US" sz="1100" b="0" dirty="0" smtClean="0">
                <a:solidFill>
                  <a:schemeClr val="tx1"/>
                </a:solidFill>
                <a:latin typeface="Arial" pitchFamily="34" charset="0"/>
                <a:cs typeface="Arial" pitchFamily="34" charset="0"/>
              </a:rPr>
              <a:t>Disaster Law </a:t>
            </a:r>
            <a:r>
              <a:rPr lang="en-US" sz="1100" b="0" dirty="0" err="1" smtClean="0">
                <a:solidFill>
                  <a:schemeClr val="tx1"/>
                </a:solidFill>
                <a:latin typeface="Arial" pitchFamily="34" charset="0"/>
                <a:cs typeface="Arial" pitchFamily="34" charset="0"/>
              </a:rPr>
              <a:t>Programme</a:t>
            </a:r>
            <a:r>
              <a:rPr lang="en-US" sz="1100" b="0" dirty="0" smtClean="0">
                <a:solidFill>
                  <a:schemeClr val="tx1"/>
                </a:solidFill>
                <a:latin typeface="Arial" pitchFamily="34" charset="0"/>
                <a:cs typeface="Arial" pitchFamily="34" charset="0"/>
              </a:rPr>
              <a:t> </a:t>
            </a: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043608" y="1988840"/>
            <a:ext cx="7239000" cy="647700"/>
          </a:xfrm>
        </p:spPr>
        <p:txBody>
          <a:bodyPr/>
          <a:lstStyle/>
          <a:p>
            <a:r>
              <a:rPr lang="en-AU" dirty="0" smtClean="0">
                <a:latin typeface="Arial" charset="0"/>
                <a:cs typeface="Arial" charset="0"/>
              </a:rPr>
              <a:t>Commitments and the way forward</a:t>
            </a:r>
            <a:endParaRPr lang="en-GB" dirty="0" smtClean="0">
              <a:latin typeface="Arial" charset="0"/>
              <a:cs typeface="Arial" charset="0"/>
            </a:endParaRPr>
          </a:p>
        </p:txBody>
      </p:sp>
      <p:sp>
        <p:nvSpPr>
          <p:cNvPr id="10243" name="Subtitle 2"/>
          <p:cNvSpPr>
            <a:spLocks noGrp="1"/>
          </p:cNvSpPr>
          <p:nvPr>
            <p:ph type="subTitle" idx="1"/>
          </p:nvPr>
        </p:nvSpPr>
        <p:spPr>
          <a:xfrm>
            <a:off x="1115616" y="2996952"/>
            <a:ext cx="7239000" cy="2135088"/>
          </a:xfrm>
        </p:spPr>
        <p:txBody>
          <a:bodyPr/>
          <a:lstStyle/>
          <a:p>
            <a:r>
              <a:rPr lang="en-AU" dirty="0" smtClean="0">
                <a:latin typeface="Arial" charset="0"/>
                <a:cs typeface="Arial" charset="0"/>
              </a:rPr>
              <a:t>Disaster Law </a:t>
            </a:r>
            <a:r>
              <a:rPr lang="en-AU" dirty="0" smtClean="0">
                <a:latin typeface="Arial" charset="0"/>
                <a:cs typeface="Arial" charset="0"/>
              </a:rPr>
              <a:t>Commitments</a:t>
            </a:r>
          </a:p>
          <a:p>
            <a:r>
              <a:rPr lang="en-AU" sz="2000" b="0" i="1" dirty="0" smtClean="0">
                <a:latin typeface="Arial" charset="0"/>
                <a:cs typeface="Arial" charset="0"/>
              </a:rPr>
              <a:t>Lucia Cipullo</a:t>
            </a:r>
          </a:p>
          <a:p>
            <a:r>
              <a:rPr lang="en-AU" sz="2000" b="0" i="1" dirty="0" smtClean="0">
                <a:latin typeface="Arial" charset="0"/>
                <a:cs typeface="Arial" charset="0"/>
              </a:rPr>
              <a:t>Regional Disaster Law Delegate</a:t>
            </a:r>
            <a:endParaRPr lang="en-GB" sz="2000" b="0" i="1" dirty="0" smtClean="0">
              <a:latin typeface="Arial" charset="0"/>
              <a:cs typeface="Arial"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704"/>
          <a:stretch/>
        </p:blipFill>
        <p:spPr>
          <a:xfrm>
            <a:off x="1115616" y="3284984"/>
            <a:ext cx="2393318" cy="27489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AU" dirty="0" smtClean="0"/>
              <a:t>Global commitments </a:t>
            </a:r>
            <a:endParaRPr lang="en-GB" dirty="0"/>
          </a:p>
        </p:txBody>
      </p:sp>
      <p:grpSp>
        <p:nvGrpSpPr>
          <p:cNvPr id="6" name="Group 5"/>
          <p:cNvGrpSpPr/>
          <p:nvPr/>
        </p:nvGrpSpPr>
        <p:grpSpPr>
          <a:xfrm>
            <a:off x="584561" y="2217886"/>
            <a:ext cx="8091895" cy="5173910"/>
            <a:chOff x="-567625" y="1517940"/>
            <a:chExt cx="9336811" cy="5967273"/>
          </a:xfrm>
        </p:grpSpPr>
        <p:sp>
          <p:nvSpPr>
            <p:cNvPr id="7" name="TextBox 6"/>
            <p:cNvSpPr txBox="1"/>
            <p:nvPr/>
          </p:nvSpPr>
          <p:spPr>
            <a:xfrm>
              <a:off x="-567625" y="4166237"/>
              <a:ext cx="4563562" cy="3318976"/>
            </a:xfrm>
            <a:prstGeom prst="rect">
              <a:avLst/>
            </a:prstGeom>
            <a:noFill/>
          </p:spPr>
          <p:txBody>
            <a:bodyPr wrap="square" rtlCol="0">
              <a:spAutoFit/>
            </a:bodyPr>
            <a:lstStyle/>
            <a:p>
              <a:pPr lvl="1">
                <a:spcBef>
                  <a:spcPts val="600"/>
                </a:spcBef>
                <a:spcAft>
                  <a:spcPts val="600"/>
                </a:spcAft>
              </a:pPr>
              <a:r>
                <a:rPr lang="en-US" sz="2000" b="1" dirty="0"/>
                <a:t>HFA Priority 1 </a:t>
              </a:r>
              <a:r>
                <a:rPr lang="en-US" sz="2000" b="1" dirty="0" smtClean="0"/>
                <a:t>– to make </a:t>
              </a:r>
              <a:r>
                <a:rPr lang="en-US" sz="2000" b="1" dirty="0" smtClean="0"/>
                <a:t>DRR  a </a:t>
              </a:r>
              <a:r>
                <a:rPr lang="en-US" sz="2000" b="1" dirty="0"/>
                <a:t>national and local priority </a:t>
              </a:r>
              <a:r>
                <a:rPr lang="en-GB" sz="2000" b="1" dirty="0"/>
                <a:t>through</a:t>
              </a:r>
              <a:r>
                <a:rPr lang="en-GB" sz="2000" b="1" dirty="0" smtClean="0"/>
                <a:t>: “</a:t>
              </a:r>
              <a:r>
                <a:rPr lang="en-GB" sz="2000" b="1" dirty="0"/>
                <a:t>policy, legislative and institutional frameworks for disaster risk </a:t>
              </a:r>
              <a:r>
                <a:rPr lang="en-GB" sz="2000" b="1" dirty="0" smtClean="0"/>
                <a:t>reduction”</a:t>
              </a:r>
              <a:endParaRPr lang="en-US" sz="2000" b="1" dirty="0"/>
            </a:p>
            <a:p>
              <a:pPr lvl="2"/>
              <a:endParaRPr lang="en-GB" sz="2000" b="1" dirty="0"/>
            </a:p>
            <a:p>
              <a:endParaRPr lang="en-GB" dirty="0"/>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51" y="1517940"/>
              <a:ext cx="1617008" cy="2399147"/>
            </a:xfrm>
            <a:prstGeom prst="rect">
              <a:avLst/>
            </a:prstGeom>
          </p:spPr>
        </p:pic>
        <p:pic>
          <p:nvPicPr>
            <p:cNvPr id="9" name="Picture 8" descr="p-CHE0245.jpg"/>
            <p:cNvPicPr>
              <a:picLocks noChangeAspect="1"/>
            </p:cNvPicPr>
            <p:nvPr/>
          </p:nvPicPr>
          <p:blipFill>
            <a:blip r:embed="rId4" cstate="print"/>
            <a:srcRect/>
            <a:stretch>
              <a:fillRect/>
            </a:stretch>
          </p:blipFill>
          <p:spPr>
            <a:xfrm>
              <a:off x="5452080" y="1772816"/>
              <a:ext cx="1972730" cy="2144272"/>
            </a:xfrm>
            <a:prstGeom prst="rect">
              <a:avLst/>
            </a:prstGeom>
          </p:spPr>
        </p:pic>
        <p:sp>
          <p:nvSpPr>
            <p:cNvPr id="10" name="TextBox 9"/>
            <p:cNvSpPr txBox="1"/>
            <p:nvPr/>
          </p:nvSpPr>
          <p:spPr>
            <a:xfrm>
              <a:off x="4614874" y="4166237"/>
              <a:ext cx="4154312" cy="2236315"/>
            </a:xfrm>
            <a:prstGeom prst="rect">
              <a:avLst/>
            </a:prstGeom>
            <a:noFill/>
          </p:spPr>
          <p:txBody>
            <a:bodyPr wrap="square" rtlCol="0">
              <a:spAutoFit/>
            </a:bodyPr>
            <a:lstStyle/>
            <a:p>
              <a:pPr marL="0" lvl="1"/>
              <a:r>
                <a:rPr lang="en-GB" sz="2000" b="1" dirty="0" smtClean="0"/>
                <a:t>Resolution 7 - International </a:t>
              </a:r>
              <a:r>
                <a:rPr lang="en-GB" sz="2000" b="1" dirty="0"/>
                <a:t>Conference of </a:t>
              </a:r>
              <a:r>
                <a:rPr lang="en-GB" sz="2000" b="1" dirty="0" smtClean="0"/>
                <a:t>the RCRC in 2011: states, NS, IFRC, UNDP etc. to review and promote legal frameworks for DRR</a:t>
              </a:r>
              <a:endParaRPr lang="en-GB" dirty="0"/>
            </a:p>
          </p:txBody>
        </p:sp>
      </p:grpSp>
    </p:spTree>
    <p:extLst>
      <p:ext uri="{BB962C8B-B14F-4D97-AF65-F5344CB8AC3E}">
        <p14:creationId xmlns:p14="http://schemas.microsoft.com/office/powerpoint/2010/main" val="983398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Commitments</a:t>
            </a:r>
            <a:endParaRPr lang="en-GB" dirty="0"/>
          </a:p>
        </p:txBody>
      </p:sp>
      <p:pic>
        <p:nvPicPr>
          <p:cNvPr id="4" name="Picture 4" descr="http://www.aadmerpartnership.org/wp-content/uploads/2012/09/aad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2271464" cy="323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2916238" y="2233613"/>
            <a:ext cx="6120258" cy="4191000"/>
          </a:xfrm>
        </p:spPr>
        <p:txBody>
          <a:bodyPr/>
          <a:lstStyle/>
          <a:p>
            <a:pPr marL="273050" lvl="1" indent="-273050">
              <a:defRPr/>
            </a:pPr>
            <a:r>
              <a:rPr lang="en-GB" b="1" dirty="0" smtClean="0"/>
              <a:t>AADMER Agreement: </a:t>
            </a:r>
            <a:r>
              <a:rPr lang="en-US" kern="0" dirty="0" smtClean="0"/>
              <a:t>binding agreement that provides regional cooperation mechanism for disaster </a:t>
            </a:r>
            <a:r>
              <a:rPr lang="en-US" kern="0" dirty="0" smtClean="0"/>
              <a:t>management and response, including risk reduction</a:t>
            </a:r>
            <a:endParaRPr lang="en-US" kern="0" dirty="0" smtClean="0"/>
          </a:p>
          <a:p>
            <a:pPr marL="273050" lvl="1" indent="-273050">
              <a:defRPr/>
            </a:pPr>
            <a:r>
              <a:rPr lang="en-US" kern="0" dirty="0" smtClean="0"/>
              <a:t>Governments in SEA must </a:t>
            </a:r>
            <a:r>
              <a:rPr lang="en-MY" dirty="0" smtClean="0"/>
              <a:t>take legislative measures to implement the AADMER  - </a:t>
            </a:r>
            <a:r>
              <a:rPr lang="en-MY" b="1" dirty="0" smtClean="0"/>
              <a:t>NS can advocate </a:t>
            </a:r>
            <a:r>
              <a:rPr lang="en-MY" dirty="0" smtClean="0"/>
              <a:t>for this and take part in this </a:t>
            </a:r>
            <a:r>
              <a:rPr lang="en-MY" dirty="0" smtClean="0"/>
              <a:t>process </a:t>
            </a:r>
            <a:endParaRPr lang="en-MY" dirty="0"/>
          </a:p>
          <a:p>
            <a:pPr marL="273050" lvl="1" indent="-273050">
              <a:defRPr/>
            </a:pPr>
            <a:r>
              <a:rPr lang="en-MY" b="1" dirty="0" smtClean="0"/>
              <a:t>How? </a:t>
            </a:r>
          </a:p>
          <a:p>
            <a:pPr marL="449263" lvl="2" indent="-273050">
              <a:defRPr/>
            </a:pPr>
            <a:r>
              <a:rPr lang="en-MY" dirty="0" smtClean="0"/>
              <a:t>Engage in the development of new laws </a:t>
            </a:r>
            <a:endParaRPr lang="en-MY" dirty="0" smtClean="0"/>
          </a:p>
          <a:p>
            <a:pPr marL="449263" lvl="2" indent="-273050">
              <a:defRPr/>
            </a:pPr>
            <a:r>
              <a:rPr lang="en-MY" dirty="0" smtClean="0"/>
              <a:t>AADMER advocates programme</a:t>
            </a:r>
            <a:endParaRPr lang="en-MY" dirty="0" smtClean="0"/>
          </a:p>
          <a:p>
            <a:pPr marL="449263" lvl="2" indent="-273050">
              <a:defRPr/>
            </a:pPr>
            <a:r>
              <a:rPr lang="en-MY" dirty="0" smtClean="0"/>
              <a:t>Advocate for better implementation at local level </a:t>
            </a:r>
          </a:p>
          <a:p>
            <a:pPr marL="449263" lvl="2" indent="-273050">
              <a:defRPr/>
            </a:pPr>
            <a:r>
              <a:rPr lang="en-MY" dirty="0" smtClean="0"/>
              <a:t>Disseminate awareness about disaster risks and how laws address them </a:t>
            </a:r>
          </a:p>
        </p:txBody>
      </p:sp>
    </p:spTree>
    <p:extLst>
      <p:ext uri="{BB962C8B-B14F-4D97-AF65-F5344CB8AC3E}">
        <p14:creationId xmlns:p14="http://schemas.microsoft.com/office/powerpoint/2010/main" val="685947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promote / develop better legal frameworks for DRR? We have the tools…</a:t>
            </a:r>
            <a:endParaRPr lang="en-GB"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b="2598"/>
          <a:stretch/>
        </p:blipFill>
        <p:spPr bwMode="auto">
          <a:xfrm>
            <a:off x="179512" y="2276872"/>
            <a:ext cx="3309604" cy="2478157"/>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79512" y="4710954"/>
            <a:ext cx="3879448" cy="848139"/>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1" y="2342996"/>
            <a:ext cx="1569379" cy="212078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5486" y="2497042"/>
            <a:ext cx="1668751" cy="1812692"/>
          </a:xfrm>
          <a:prstGeom prst="rect">
            <a:avLst/>
          </a:prstGeom>
        </p:spPr>
      </p:pic>
      <p:sp>
        <p:nvSpPr>
          <p:cNvPr id="8" name="Content Placeholder 2"/>
          <p:cNvSpPr txBox="1">
            <a:spLocks/>
          </p:cNvSpPr>
          <p:nvPr/>
        </p:nvSpPr>
        <p:spPr bwMode="auto">
          <a:xfrm>
            <a:off x="4877718" y="4526237"/>
            <a:ext cx="3960440" cy="2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AU" sz="2000" dirty="0" smtClean="0"/>
          </a:p>
          <a:p>
            <a:pPr lvl="2">
              <a:spcAft>
                <a:spcPts val="1200"/>
              </a:spcAft>
            </a:pPr>
            <a:r>
              <a:rPr lang="en-AU" b="1" dirty="0" smtClean="0"/>
              <a:t>DRR Checklist and handbook </a:t>
            </a:r>
            <a:r>
              <a:rPr lang="en-AU" dirty="0" smtClean="0"/>
              <a:t>to guide the review and development of laws and regulations for DRR</a:t>
            </a:r>
          </a:p>
        </p:txBody>
      </p:sp>
      <p:sp>
        <p:nvSpPr>
          <p:cNvPr id="9" name="Content Placeholder 2"/>
          <p:cNvSpPr txBox="1">
            <a:spLocks/>
          </p:cNvSpPr>
          <p:nvPr/>
        </p:nvSpPr>
        <p:spPr bwMode="auto">
          <a:xfrm>
            <a:off x="173562" y="5373216"/>
            <a:ext cx="4470446" cy="2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AU" sz="2000" dirty="0" smtClean="0"/>
          </a:p>
          <a:p>
            <a:pPr lvl="2">
              <a:spcAft>
                <a:spcPts val="1200"/>
              </a:spcAft>
            </a:pPr>
            <a:r>
              <a:rPr lang="en-AU" b="1" dirty="0" smtClean="0"/>
              <a:t>DRR and Law </a:t>
            </a:r>
            <a:r>
              <a:rPr lang="en-AU" dirty="0" smtClean="0"/>
              <a:t>study – information and key findings about role of law in DRR</a:t>
            </a:r>
          </a:p>
        </p:txBody>
      </p:sp>
    </p:spTree>
    <p:extLst>
      <p:ext uri="{BB962C8B-B14F-4D97-AF65-F5344CB8AC3E}">
        <p14:creationId xmlns:p14="http://schemas.microsoft.com/office/powerpoint/2010/main" val="420841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discussion</a:t>
            </a:r>
            <a:endParaRPr lang="en-GB" dirty="0"/>
          </a:p>
        </p:txBody>
      </p:sp>
      <p:sp>
        <p:nvSpPr>
          <p:cNvPr id="3" name="Content Placeholder 2"/>
          <p:cNvSpPr>
            <a:spLocks noGrp="1"/>
          </p:cNvSpPr>
          <p:nvPr>
            <p:ph idx="1"/>
          </p:nvPr>
        </p:nvSpPr>
        <p:spPr>
          <a:xfrm>
            <a:off x="25828" y="2060848"/>
            <a:ext cx="9118171" cy="4191000"/>
          </a:xfrm>
        </p:spPr>
        <p:txBody>
          <a:bodyPr/>
          <a:lstStyle/>
          <a:p>
            <a:pPr lvl="0"/>
            <a:r>
              <a:rPr lang="en-GB" sz="2000" dirty="0"/>
              <a:t>How </a:t>
            </a:r>
            <a:r>
              <a:rPr lang="en-GB" sz="2000" dirty="0" smtClean="0"/>
              <a:t>does your NS/NDMO prepare </a:t>
            </a:r>
            <a:r>
              <a:rPr lang="en-GB" sz="2000" dirty="0"/>
              <a:t>for and engaged in these conferences? Do you have a particular strategy or approach</a:t>
            </a:r>
            <a:r>
              <a:rPr lang="en-GB" sz="2000" dirty="0" smtClean="0"/>
              <a:t>?</a:t>
            </a:r>
          </a:p>
          <a:p>
            <a:pPr lvl="0"/>
            <a:endParaRPr lang="en-GB" sz="2000" dirty="0"/>
          </a:p>
          <a:p>
            <a:pPr lvl="0"/>
            <a:r>
              <a:rPr lang="en-GB" sz="2000" dirty="0"/>
              <a:t>How </a:t>
            </a:r>
            <a:r>
              <a:rPr lang="en-GB" sz="2000" dirty="0" smtClean="0"/>
              <a:t>do you de-brief </a:t>
            </a:r>
            <a:r>
              <a:rPr lang="en-GB" sz="2000" dirty="0"/>
              <a:t>after these conferences, and how do you plan to implement the recommendations or resolutions at the country level</a:t>
            </a:r>
            <a:r>
              <a:rPr lang="en-GB" sz="2000" dirty="0" smtClean="0"/>
              <a:t>?</a:t>
            </a:r>
          </a:p>
          <a:p>
            <a:pPr lvl="0"/>
            <a:endParaRPr lang="en-GB" sz="2000" dirty="0"/>
          </a:p>
          <a:p>
            <a:pPr lvl="0"/>
            <a:r>
              <a:rPr lang="en-GB" sz="2000" dirty="0"/>
              <a:t>How does your National </a:t>
            </a:r>
            <a:r>
              <a:rPr lang="en-GB" sz="2000" dirty="0" smtClean="0"/>
              <a:t>Societies and NDMOs </a:t>
            </a:r>
            <a:r>
              <a:rPr lang="en-GB" sz="2000" dirty="0"/>
              <a:t>engage with </a:t>
            </a:r>
            <a:r>
              <a:rPr lang="en-GB" sz="2000" dirty="0" smtClean="0"/>
              <a:t>each other as </a:t>
            </a:r>
            <a:r>
              <a:rPr lang="en-GB" sz="2000" dirty="0"/>
              <a:t>part of these </a:t>
            </a:r>
            <a:r>
              <a:rPr lang="en-GB" sz="2000" dirty="0" smtClean="0"/>
              <a:t>events? Do </a:t>
            </a:r>
            <a:r>
              <a:rPr lang="en-GB" sz="2000" dirty="0"/>
              <a:t>you undertake any joint </a:t>
            </a:r>
            <a:r>
              <a:rPr lang="en-GB" sz="2000" dirty="0" smtClean="0"/>
              <a:t>planning or de-briefing?</a:t>
            </a:r>
          </a:p>
          <a:p>
            <a:pPr marL="0" lvl="0" indent="0">
              <a:buNone/>
            </a:pPr>
            <a:r>
              <a:rPr lang="en-GB" sz="2000" dirty="0" smtClean="0"/>
              <a:t> </a:t>
            </a:r>
            <a:endParaRPr lang="en-GB" sz="2000" dirty="0"/>
          </a:p>
          <a:p>
            <a:pPr lvl="0"/>
            <a:r>
              <a:rPr lang="en-GB" sz="2000" dirty="0"/>
              <a:t>How can we bring the concerns of local communities to these forums and ensure their needs/concerns are </a:t>
            </a:r>
            <a:r>
              <a:rPr lang="en-GB" sz="2000" dirty="0" smtClean="0"/>
              <a:t>represented?</a:t>
            </a:r>
          </a:p>
          <a:p>
            <a:pPr lvl="0"/>
            <a:endParaRPr lang="en-GB" sz="2000" dirty="0" smtClean="0"/>
          </a:p>
          <a:p>
            <a:pPr lvl="0"/>
            <a:r>
              <a:rPr lang="en-GB" sz="2000" dirty="0" smtClean="0"/>
              <a:t>Does </a:t>
            </a:r>
            <a:r>
              <a:rPr lang="en-GB" sz="2000" dirty="0"/>
              <a:t>your National Society </a:t>
            </a:r>
            <a:r>
              <a:rPr lang="en-GB" sz="2000" dirty="0" smtClean="0"/>
              <a:t>encourage youth or volunteers to participate? </a:t>
            </a:r>
            <a:endParaRPr lang="en-GB" sz="2000" dirty="0"/>
          </a:p>
          <a:p>
            <a:endParaRPr lang="en-GB" dirty="0"/>
          </a:p>
        </p:txBody>
      </p:sp>
    </p:spTree>
    <p:extLst>
      <p:ext uri="{BB962C8B-B14F-4D97-AF65-F5344CB8AC3E}">
        <p14:creationId xmlns:p14="http://schemas.microsoft.com/office/powerpoint/2010/main" val="1623686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latin typeface="Arial" charset="0"/>
                <a:cs typeface="Arial" charset="0"/>
              </a:rPr>
              <a:t>True or False?</a:t>
            </a:r>
          </a:p>
        </p:txBody>
      </p:sp>
      <p:sp>
        <p:nvSpPr>
          <p:cNvPr id="40963" name="Rectangle 3"/>
          <p:cNvSpPr>
            <a:spLocks noGrp="1" noChangeArrowheads="1"/>
          </p:cNvSpPr>
          <p:nvPr>
            <p:ph idx="1"/>
          </p:nvPr>
        </p:nvSpPr>
        <p:spPr>
          <a:xfrm>
            <a:off x="395536" y="2132856"/>
            <a:ext cx="8075613" cy="4264025"/>
          </a:xfrm>
        </p:spPr>
        <p:txBody>
          <a:bodyPr/>
          <a:lstStyle/>
          <a:p>
            <a:endParaRPr lang="en-GB" dirty="0" smtClean="0">
              <a:latin typeface="Arial" charset="0"/>
              <a:cs typeface="Arial" charset="0"/>
            </a:endParaRPr>
          </a:p>
          <a:p>
            <a:r>
              <a:rPr lang="en-AU" dirty="0" smtClean="0">
                <a:latin typeface="Arial" charset="0"/>
                <a:cs typeface="Arial" charset="0"/>
              </a:rPr>
              <a:t>If you have a good disaster </a:t>
            </a:r>
            <a:r>
              <a:rPr lang="en-AU" dirty="0" smtClean="0">
                <a:latin typeface="Arial" charset="0"/>
                <a:cs typeface="Arial" charset="0"/>
              </a:rPr>
              <a:t>management </a:t>
            </a:r>
            <a:r>
              <a:rPr lang="en-AU" dirty="0" smtClean="0">
                <a:latin typeface="Arial" charset="0"/>
                <a:cs typeface="Arial" charset="0"/>
              </a:rPr>
              <a:t>law, your legal framework for DRR is </a:t>
            </a:r>
            <a:r>
              <a:rPr lang="en-AU" dirty="0" smtClean="0">
                <a:latin typeface="Arial" charset="0"/>
                <a:cs typeface="Arial" charset="0"/>
              </a:rPr>
              <a:t>complete?</a:t>
            </a:r>
            <a:endParaRPr lang="en-GB" dirty="0" smtClean="0">
              <a:latin typeface="Arial" charset="0"/>
              <a:cs typeface="Arial" charset="0"/>
            </a:endParaRPr>
          </a:p>
          <a:p>
            <a:pPr>
              <a:buFont typeface="Wingdings" pitchFamily="2" charset="2"/>
              <a:buNone/>
            </a:pPr>
            <a:endParaRPr lang="en-GB" dirty="0" smtClean="0">
              <a:latin typeface="Arial" charset="0"/>
              <a:cs typeface="Arial" charset="0"/>
            </a:endParaRPr>
          </a:p>
          <a:p>
            <a:r>
              <a:rPr lang="en-GB" dirty="0" smtClean="0">
                <a:latin typeface="Arial" charset="0"/>
                <a:cs typeface="Arial" charset="0"/>
              </a:rPr>
              <a:t>Answer: False</a:t>
            </a:r>
          </a:p>
        </p:txBody>
      </p:sp>
    </p:spTree>
    <p:extLst>
      <p:ext uri="{BB962C8B-B14F-4D97-AF65-F5344CB8AC3E}">
        <p14:creationId xmlns:p14="http://schemas.microsoft.com/office/powerpoint/2010/main" val="30441292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ox(in)">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63">
                                            <p:txEl>
                                              <p:pRg st="3" end="3"/>
                                            </p:txEl>
                                          </p:spTgt>
                                        </p:tgtEl>
                                        <p:attrNameLst>
                                          <p:attrName>style.visibility</p:attrName>
                                        </p:attrNameLst>
                                      </p:cBhvr>
                                      <p:to>
                                        <p:strVal val="visible"/>
                                      </p:to>
                                    </p:set>
                                    <p:animEffect transition="in" filter="box(in)">
                                      <p:cBhvr>
                                        <p:cTn id="1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latin typeface="Arial" charset="0"/>
                <a:cs typeface="Arial" charset="0"/>
              </a:rPr>
              <a:t>True or False?</a:t>
            </a:r>
          </a:p>
        </p:txBody>
      </p:sp>
      <p:sp>
        <p:nvSpPr>
          <p:cNvPr id="43011" name="Rectangle 3"/>
          <p:cNvSpPr>
            <a:spLocks noGrp="1" noChangeArrowheads="1"/>
          </p:cNvSpPr>
          <p:nvPr>
            <p:ph idx="1"/>
          </p:nvPr>
        </p:nvSpPr>
        <p:spPr>
          <a:xfrm>
            <a:off x="467544" y="2420888"/>
            <a:ext cx="7776095" cy="3543672"/>
          </a:xfrm>
        </p:spPr>
        <p:txBody>
          <a:bodyPr/>
          <a:lstStyle/>
          <a:p>
            <a:r>
              <a:rPr lang="en-GB" dirty="0" smtClean="0">
                <a:latin typeface="Arial" charset="0"/>
                <a:cs typeface="Arial" charset="0"/>
              </a:rPr>
              <a:t>Can laws and regulations promote DRR and help make communities more resilient?</a:t>
            </a:r>
            <a:endParaRPr lang="en-GB" dirty="0" smtClean="0">
              <a:latin typeface="Arial" charset="0"/>
              <a:cs typeface="Arial" charset="0"/>
            </a:endParaRPr>
          </a:p>
          <a:p>
            <a:endParaRPr lang="en-GB" dirty="0" smtClean="0">
              <a:latin typeface="Arial" charset="0"/>
              <a:cs typeface="Arial" charset="0"/>
            </a:endParaRPr>
          </a:p>
          <a:p>
            <a:pPr>
              <a:buFont typeface="Wingdings" pitchFamily="2" charset="2"/>
              <a:buNone/>
            </a:pPr>
            <a:endParaRPr lang="en-GB" dirty="0" smtClean="0">
              <a:latin typeface="Arial" charset="0"/>
              <a:cs typeface="Arial" charset="0"/>
            </a:endParaRPr>
          </a:p>
          <a:p>
            <a:r>
              <a:rPr lang="en-GB" dirty="0" smtClean="0">
                <a:latin typeface="Arial" charset="0"/>
                <a:cs typeface="Arial" charset="0"/>
              </a:rPr>
              <a:t>Answer: </a:t>
            </a:r>
            <a:r>
              <a:rPr lang="en-GB" dirty="0" smtClean="0">
                <a:latin typeface="Arial" charset="0"/>
                <a:cs typeface="Arial" charset="0"/>
              </a:rPr>
              <a:t>True – but how?</a:t>
            </a:r>
            <a:endParaRPr lang="en-GB" dirty="0" smtClean="0">
              <a:latin typeface="Arial" charset="0"/>
              <a:cs typeface="Arial" charset="0"/>
            </a:endParaRPr>
          </a:p>
        </p:txBody>
      </p:sp>
    </p:spTree>
    <p:extLst>
      <p:ext uri="{BB962C8B-B14F-4D97-AF65-F5344CB8AC3E}">
        <p14:creationId xmlns:p14="http://schemas.microsoft.com/office/powerpoint/2010/main" val="5521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908720"/>
            <a:ext cx="8280920" cy="1143000"/>
          </a:xfrm>
        </p:spPr>
        <p:txBody>
          <a:bodyPr>
            <a:noAutofit/>
          </a:bodyPr>
          <a:lstStyle/>
          <a:p>
            <a:r>
              <a:rPr lang="en-US" dirty="0" smtClean="0"/>
              <a:t>Making communities more resilient: role </a:t>
            </a:r>
            <a:r>
              <a:rPr lang="en-US" dirty="0" smtClean="0"/>
              <a:t>of Disaster Risk Management laws </a:t>
            </a:r>
            <a:endParaRPr lang="en-US" i="0" dirty="0"/>
          </a:p>
        </p:txBody>
      </p:sp>
      <p:graphicFrame>
        <p:nvGraphicFramePr>
          <p:cNvPr id="5" name="Diagram 4"/>
          <p:cNvGraphicFramePr/>
          <p:nvPr>
            <p:extLst>
              <p:ext uri="{D42A27DB-BD31-4B8C-83A1-F6EECF244321}">
                <p14:modId xmlns:p14="http://schemas.microsoft.com/office/powerpoint/2010/main" val="4200058908"/>
              </p:ext>
            </p:extLst>
          </p:nvPr>
        </p:nvGraphicFramePr>
        <p:xfrm>
          <a:off x="251520" y="2132856"/>
          <a:ext cx="8568952" cy="45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783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latin typeface="Arial" charset="0"/>
                <a:cs typeface="Arial" charset="0"/>
              </a:rPr>
              <a:t>True or False?</a:t>
            </a:r>
          </a:p>
        </p:txBody>
      </p:sp>
      <p:sp>
        <p:nvSpPr>
          <p:cNvPr id="43011" name="Rectangle 3"/>
          <p:cNvSpPr>
            <a:spLocks noGrp="1" noChangeArrowheads="1"/>
          </p:cNvSpPr>
          <p:nvPr>
            <p:ph idx="1"/>
          </p:nvPr>
        </p:nvSpPr>
        <p:spPr>
          <a:xfrm>
            <a:off x="467544" y="2420888"/>
            <a:ext cx="7776095" cy="3543672"/>
          </a:xfrm>
        </p:spPr>
        <p:txBody>
          <a:bodyPr/>
          <a:lstStyle/>
          <a:p>
            <a:r>
              <a:rPr lang="en-GB" dirty="0" smtClean="0">
                <a:latin typeface="Arial" charset="0"/>
                <a:cs typeface="Arial" charset="0"/>
              </a:rPr>
              <a:t>Were there any outcomes or commitments from the 6</a:t>
            </a:r>
            <a:r>
              <a:rPr lang="en-GB" baseline="30000" dirty="0" smtClean="0">
                <a:latin typeface="Arial" charset="0"/>
                <a:cs typeface="Arial" charset="0"/>
              </a:rPr>
              <a:t>th</a:t>
            </a:r>
            <a:r>
              <a:rPr lang="en-GB" dirty="0" smtClean="0">
                <a:latin typeface="Arial" charset="0"/>
                <a:cs typeface="Arial" charset="0"/>
              </a:rPr>
              <a:t> AMCDRR regarding laws and legislation?</a:t>
            </a:r>
            <a:endParaRPr lang="en-GB" dirty="0" smtClean="0">
              <a:latin typeface="Arial" charset="0"/>
              <a:cs typeface="Arial" charset="0"/>
            </a:endParaRPr>
          </a:p>
          <a:p>
            <a:endParaRPr lang="en-GB" dirty="0" smtClean="0">
              <a:latin typeface="Arial" charset="0"/>
              <a:cs typeface="Arial" charset="0"/>
            </a:endParaRPr>
          </a:p>
          <a:p>
            <a:pPr>
              <a:buFont typeface="Wingdings" pitchFamily="2" charset="2"/>
              <a:buNone/>
            </a:pPr>
            <a:endParaRPr lang="en-GB" dirty="0" smtClean="0">
              <a:latin typeface="Arial" charset="0"/>
              <a:cs typeface="Arial" charset="0"/>
            </a:endParaRPr>
          </a:p>
          <a:p>
            <a:r>
              <a:rPr lang="en-GB" dirty="0" smtClean="0">
                <a:latin typeface="Arial" charset="0"/>
                <a:cs typeface="Arial" charset="0"/>
              </a:rPr>
              <a:t>Answer: </a:t>
            </a:r>
            <a:r>
              <a:rPr lang="en-GB" dirty="0" smtClean="0">
                <a:latin typeface="Arial" charset="0"/>
                <a:cs typeface="Arial" charset="0"/>
              </a:rPr>
              <a:t>Yes – what do they say?</a:t>
            </a:r>
            <a:endParaRPr lang="en-GB" dirty="0" smtClean="0">
              <a:latin typeface="Arial" charset="0"/>
              <a:cs typeface="Arial" charset="0"/>
            </a:endParaRPr>
          </a:p>
        </p:txBody>
      </p:sp>
    </p:spTree>
    <p:extLst>
      <p:ext uri="{BB962C8B-B14F-4D97-AF65-F5344CB8AC3E}">
        <p14:creationId xmlns:p14="http://schemas.microsoft.com/office/powerpoint/2010/main" val="351662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a:t>
            </a:r>
            <a:r>
              <a:rPr lang="en-GB" baseline="30000" dirty="0" smtClean="0"/>
              <a:t>th</a:t>
            </a:r>
            <a:r>
              <a:rPr lang="en-GB" dirty="0" smtClean="0"/>
              <a:t> AMCDRR Outcomes and Commitments</a:t>
            </a:r>
            <a:endParaRPr lang="en-GB" dirty="0"/>
          </a:p>
        </p:txBody>
      </p:sp>
      <p:sp>
        <p:nvSpPr>
          <p:cNvPr id="3" name="Content Placeholder 2"/>
          <p:cNvSpPr>
            <a:spLocks noGrp="1"/>
          </p:cNvSpPr>
          <p:nvPr>
            <p:ph idx="1"/>
          </p:nvPr>
        </p:nvSpPr>
        <p:spPr>
          <a:xfrm>
            <a:off x="323528" y="2204864"/>
            <a:ext cx="6858000" cy="4191000"/>
          </a:xfrm>
        </p:spPr>
        <p:txBody>
          <a:bodyPr/>
          <a:lstStyle/>
          <a:p>
            <a:r>
              <a:rPr lang="en-GB" b="1" dirty="0"/>
              <a:t>Bangkok </a:t>
            </a:r>
            <a:r>
              <a:rPr lang="en-GB" b="1" dirty="0" smtClean="0"/>
              <a:t>Declaration on DRR:</a:t>
            </a:r>
            <a:r>
              <a:rPr lang="en-GB" b="1" i="1" dirty="0" smtClean="0"/>
              <a:t> </a:t>
            </a:r>
            <a:r>
              <a:rPr lang="en-GB" i="1" dirty="0" smtClean="0"/>
              <a:t>encourages </a:t>
            </a:r>
            <a:r>
              <a:rPr lang="en-GB" i="1" dirty="0"/>
              <a:t>the </a:t>
            </a:r>
            <a:r>
              <a:rPr lang="en-GB" b="1" i="1" dirty="0"/>
              <a:t>development</a:t>
            </a:r>
            <a:r>
              <a:rPr lang="en-GB" i="1" dirty="0"/>
              <a:t> of and the </a:t>
            </a:r>
            <a:r>
              <a:rPr lang="en-GB" b="1" i="1" dirty="0"/>
              <a:t>enforcement</a:t>
            </a:r>
            <a:r>
              <a:rPr lang="en-GB" i="1" dirty="0"/>
              <a:t> of laws and </a:t>
            </a:r>
            <a:r>
              <a:rPr lang="en-GB" i="1" dirty="0" smtClean="0"/>
              <a:t>regulations </a:t>
            </a:r>
            <a:r>
              <a:rPr lang="en-GB" i="1" dirty="0"/>
              <a:t>to reduce exposure to </a:t>
            </a:r>
            <a:r>
              <a:rPr lang="en-GB" i="1" dirty="0" smtClean="0"/>
              <a:t>risk and enhance resilience at local levels</a:t>
            </a:r>
          </a:p>
          <a:p>
            <a:pPr marL="0" indent="0">
              <a:buNone/>
            </a:pPr>
            <a:endParaRPr lang="en-GB" dirty="0"/>
          </a:p>
          <a:p>
            <a:r>
              <a:rPr lang="en-GB" b="1" dirty="0" smtClean="0"/>
              <a:t>RCRC Statement of Voluntary Commitments:</a:t>
            </a:r>
          </a:p>
          <a:p>
            <a:pPr lvl="1"/>
            <a:r>
              <a:rPr lang="en-GB" i="1" dirty="0" smtClean="0"/>
              <a:t>To strengthen community-local govt. partnerships, </a:t>
            </a:r>
            <a:r>
              <a:rPr lang="en-GB" b="1" i="1" dirty="0" smtClean="0"/>
              <a:t>legal frameworks </a:t>
            </a:r>
            <a:r>
              <a:rPr lang="en-GB" i="1" dirty="0" smtClean="0"/>
              <a:t>and accountability mechanisms</a:t>
            </a:r>
          </a:p>
          <a:p>
            <a:pPr lvl="1"/>
            <a:r>
              <a:rPr lang="en-GB" i="1" dirty="0" smtClean="0"/>
              <a:t>Calls upon govt, private and public sector to ‘review and strengthen the </a:t>
            </a:r>
            <a:r>
              <a:rPr lang="en-GB" b="1" i="1" dirty="0" smtClean="0"/>
              <a:t>implementation of legal frameworks to create an enabling environment for building community resilience</a:t>
            </a:r>
            <a:r>
              <a:rPr lang="en-GB" i="1" dirty="0" smtClean="0"/>
              <a:t>’</a:t>
            </a:r>
            <a:endParaRPr lang="en-GB" i="1" dirty="0"/>
          </a:p>
        </p:txBody>
      </p:sp>
      <p:sp>
        <p:nvSpPr>
          <p:cNvPr id="4" name="AutoShape 2" descr="data:image/jpeg;base64,/9j/4AAQSkZJRgABAQAAAQABAAD/2wCEAAkGBxITERUSEhQVFhQXGR0bGRgYGRkYIBgbGxwdHhwfGxkYHCggGhwlHBwaITciJSkrLi4uHSAzODMxNygtLi0BCgoKDg0OGxAQGy8mICYvLC80LCw0LCwsMCwsLCwsLDQvLCwsLCwsLywsNCwsLCwsLCwsLCwsLCwsLCwsLCwsLP/AABEIAHUAgAMBEQACEQEDEQH/xAAcAAACAgMBAQAAAAAAAAAAAAAFBgMEAAECBwj/xAA/EAACAQIEAwYDBQUHBQEAAAABAhEAAwQSITEFQVEGEyIyYXGBkaFSYrHB0RQzQnLwI0NTgpLh8Qc0c7LSJP/EABoBAAIDAQEAAAAAAAAAAAAAAAMEAQIFAAb/xAAwEQABBAEDAgUDBAEFAAAAAAABAAIDEQQSITEFQRMiMlFhFHGBI5GhsdEGFcHw8f/aAAwDAQACEQMRAD8A9liiKiksjeqlWClyjpVVKzKOgrlygxmJtWkL3WVFHNoAqLVHvawW4pTxHbbvCVwWHa8Ru7eBB8ef0oEmSxvKROa5xqFt/PZUL2K4hc8+KtWPu2lzH5/71mydXYNgV3hZT+XUq7YFj58di2Pp4fpNKnrC44RPqkK0MBHlx2KX+YzUjq/uuGFXpeVbsPj11tYy3eHS4gH1E01H1RpK4Q5LeH2r1ntjctf95hii/wCLa8a/EbrT8eWx6kZb2bSt/ITRw/H2b6Z7Lq69Vgx79DTQcCnI5GPFtNq1lHSuRFmUdBXLlmUdBXLlDeAmrBVK4qVClsc6qVYKWoUpd7TdqVwxFq2ve4hvLbHL1aNh/XrQ5JGsFlJ5GUI/K0W72Sp+wG6WvY24L1xRItzCJ1Ajc+g+teazeqvLgyJUixNYL5zfwgPEe2OmWysqNp8Kj2QfnV29NklOqZ34S8meG+WMIFiON4h97hHovh/Cn2dPx2dkk/Mld3VJsQ53dj7sf1pkQxjgIPiv913bxlxdrjj2Y/rVTjxO9TQpbM8HlZY47jUJYsHG8NEx6FYNEPTcN4qqK1I8qxymThHbYNAeROgzHf0zjn6MNfWk8jpU2P5mbhMNyL5RK1kLG9hXNi8vmKiB7XLY3H3l09KmGZw2Ko+AE6ozRTd2a7YC44w+KAtX/wCEz4Lo5FG21rTZIHBXhyd9EmxTdRE6srlyhvb1YKCo6lQpbPOqlSEB7Ydojh1W1ZGfE3dEXePvH0/rkaDLKIxZSeVkaBpZ6ikTEYhMGhZm7y/cnM06ueYB5IOvOvOPfJmyaGenuUABuM3U7dxQ7s5xW7cvXC4DqyhSOSy0BV6Zp+k8qnLw44omhmxtVxcl73OJ4QPjFhEuDu/Kyho5Cek6wd/iK1MV7nM83ZIZLA13l7qjTSXWVChZXfdTyubrgDffQe/KKuxheaARYmnVsqRUGWJEHQiNz6DrWw0hhEZTl+ys4DiDWSsOYHlIBlR6en3aFkYLJbIG6KyUhNCY63iLeVvfwjUH7dv16rzjrWUYXRFEfUoohPfYPtYzt+yYlgbgANu5yury15n1/MUdrrRcac3ofynyrJ5Q3t6sFBUTuFBZiAo1JOgA6k1J2XAajQ5Qrh3aay+Hu3zp3WriZ6xB55uX1AoWsEWiZkf027uEhrjCBcx+I/eXR4R9hOSr6nb2HrXnc6Z88ogZ+VjQnY5EnJSVjcW91y77n6DoPStTHgbCwNasyWUyO1FEuzty7lvrYE3CEYLGbMEYyAOZ8QPzpTOazU10nCZxC6nBnKJXsLauWsjQrl+6tQZy3EJzKG3a0fBE6jNE0qyR7JLbx3+3+U0+NjmU7nslOtsEEWFkEUd1lcuWETpUj3UtdSguLvIkakf8mtXGj1APj57hNawVq6AAeZIExsD71e5JpRpbQB5Vh91XKSI6aj860CFwK6wGJKMNYE7/AGT1/WlciAOFozXI/wB6zRl0YGUjTJcGpWfsvEj1HrWToo0UVwDxqC9m7DdohjMMGP7xIDj15GPX8QasQncebxG78hHL29SEcoF2sxGSyBMZ2Ak6Ac/FMCDEQSB61V5oJrCZqefhLHaU3GTD4Fnclybl2SCyoNgSCRO56SBGlJ5coijJWV1R4lmbEzhKHbDiGe53Sxlt7gcmI0HwWPnWZ0yEkGd3Lv6SHUH0RH2CWWzg+GCD1MR1+FbbWsLbJopZvhvb5tijXZuwztedRrZss8DUnMCoED4n4Uh1ECNrA7cONJrExiSXtPCO8NupduWmuKtwm3bNuWyiQx71xHmcEKSNyJrKmYWNIaa3/wC/hMR05wLxeyA8Yi4f2m2ALbRmUf3TR5W6A7gnfXnWjiExtET+f7SGQ3xDrZx/SGCnqrlJkEGloMP60/GpLHd1YsK5DTsdPxJ/T861enscw6iOUTTTfldZeUnX3/StUgcqBZ7KEzuG/H9K4q6hvAz5vx/ShkIgPwrmFxegBuAA+Bm18J3RtuR0+ApCaEA2Ewx1HhOX/T3i3c49MxAXEDKw10uAwR/q/Gk3CtkeI6JPgr2K9vUBaJSx2nwd27ctBLeZROYsEdRmMGbZIYmOYMQedDeLKfxZGsY4k0fj/KXMTeDY7FXP4LQW0voANY+Cn51hdZeaDB3K87G7XkPeey81xDlrjXSYzSWn6H0jataFrWxBnskTJ4tg89lWu40DRdfWDA/WmYsZzyoZj93In2XxLq5W05W7cHgMb3EbMoIOkNLLHrRuoY0ZibrHlHP2T0DyCQEY4FxQlmZMGhhgzqGNtA50kLcJyOYPhB1g6VjdUwY2MFSHfjuSrMmJN6LpabBIgN7C954JFyzdAOnNGAAOg67gEggg0XB3OjIHPpIQzGI2l0X5BQviWFCP4J7tgHQn7LagesaifStJ0JlZr7t5SMrBdjvwoLFvPpIAiS3IKNyZ5VEGQI/LJwr4sE2RKImCyruKwBVSQdQCYIjbU7EwQCDlMH0p+TPJAppHsnZejujYXh4dXNdldDgICoMhf7PkVOQFpPqdopWSWQiQgraw8eAnGpu55VHi+Ftwz2wQA3vMs4PtBXlyOwp/GmkL/Df7WsnMxYPB8eK/VRtBbqiBv02/39aardZbVAEXUSdQeXx60N26OCiFrFwFcMcystwGOezc+oBrNmYjlx2K+jbGIFy2lwbOob5iaWC1AbAKUOLoDxSySV3QQxXXn4QHVs3uCPSgv9a2IHD6RwSql2cPi7nNrlw/h/8AVYGd5sqNq8jjmopHfKS62QssIdjr+ZsoOg+p/wBq1sGIg6yn4203flW+DXgl2y5YqFuglhuolZPymmsuLxIXMq7CtG/S8FNfEMc1w3LU27Ny9BcZVy3fslboMQdwxHOCawcfCa1ge63Nb/CZml1W0bE/yrXBUYXEW4CGNgi5m3hGIBaeeWqZOlsRLTsH7fsoZZcNXNbqM5Ww2Fw7x3jKxU80J8gJ6OZEexon6jMiWdt6OD7FCcWujbG7nsgWE2YgeIZNDoIzrOb0019JpvLeJYBIBva1f9LgDKc13t+e6I3roYuoBALMraBfEAzAgqAY0IIbNuNakZNStF2EVscWTjTUzQW737791RwuOuKsSpERqoMjoZ3FaUODHR1G7Xnx1SeNrWtPHCr3sQxUqTpM7CZknfpJJ+NNtia12rvwlzkyOj8Mna7/ACqF0afH8jVjsVDFWUeIe4oZ4Rxwq4dgI6CPrSsjQQj3a+j+yFzNgMMT/hj6VmcLUi3YEO4tdy4+22ZtMgiZgMTML8NSOo9qC71LXgo47m0kxLX/AObF2+a3Lo/D9DXns7y5Ubl5XHH6MjflIHEbpCgDTNufSvR40Ye6ilcZgJJKrXbrZjr0/AVttHsmDwplunLvzP4CigcoJ5RnjJi6U5IiqPggJ+pNK4DQYNR7rsn10mA45rbRbU3MVdtor5hmCALsFO7EQTOg09ayG4ImFynTE02K7ph85Zs0W4oNjbN5WzXJzt4lbMGzRsQVJB1FbeM7GlhcIt2jZZ8olY8F/JUuPXLjLqrlANxxrtBnMCOajWazMWLw4B4m7SnoHSjJ/QPmvZdYhXnKSFBQ6kPIAEsIdmI0Gw1OkmqsgiERkC2s2TMfM3E2GruO6it8KIOWY21gnViRtyiDNOfVNbE2lnt6NM+Z0d+nuo7fDyRLsFnYTv03I1PQSfmKBJkzRPoG6VIell7Q9zg2+L7rg8MMNmfL0OwgAayxEDxjTffpRvry+gxu6JF0l1OdI4AA0oF4Tc7wLn03B111AiJ0Oo5xBBmKIcxmm639kVvR5PE0E7Vd/CqvwpiFKXlZW3YGQBrqMpIYaEbzMdaGcsUbFEIv+1O8pYQQTV/K9t7LcQFqxhcPdS4hZcqOwXK7AFoGViQYk6xsaz/Es79079EWMNEHTyu+1yOci28+Z1YDL3YAgrBZ2UtEkGF5AnlXPRsKt7/5SvlH7VikIhboW6AeQYHN/wC30rz/AFdpDQ8disBjPDyZIyvMeKoA3ck+NWggaxGmvSdK38BxI8TtSThjdGSSoMXaVWiTJk7fLnWnBN4jjXClp1NtdQMo1PPl7Dr6U7Z3VCjHGyDdZ9YdFcexQfnNK4RPgaPawpyB+pfuiuMYi5jmE5pgHTyO+sf5co9jSsVOjhaeLK6QEOee60/F1ZlutbZrqgASwyArscu8SJyzFHiwJIwY2EBh59/3Qn5DHEE8j9lWwVwS7uRMSc0eKTLaTrMRH3qPmRPdGI4xt/wnOkTQwyOmlPA2+Sr+IXOGJGUyUAbQi4ykFSST5hlMzpl5TWbI0sDgSCCLW3HnYr3RSElpa6t/alPc4ghuucyAEmDIBnMC+YHaMmkxOYxSDnWfLwm29WxQGW7zXuhVwW7yiXAgmRKg6hQfOR9kEHXfWI1YjyXsB72VkPkx8uOO5NJYK++9rLt204Yd4FzZpJad+7gjvGBKyrDrpsJFOhsjXtfpvbsjskxXwyQiShe1/Zc2sZZDBQ4hFksTpobegIOphJgdYE0KTHkcC4jclORdQgjcGA2Gtq/cqKzi1vLbhgrzHdyJZmVgBBM5QTIMxqwOsGqviczUKu+66LNik8NxNUdwOOOV67heB3LN7DOFa4mTK6u5c2Gy+dMzbHVSBPKNJpYNIIIRn5LXxvHB+O/wUR7R4TvMO6wSQJEb+sagExMTpPI0V42SuLJpkFpCx9xVFnEqwYWibd7KGGVLhJTdFGniEDaFrPy4fFiLUn1iJ0M7ZyNu6Uu3HDBaxK3gpK3DqREZwPzEH4Gq9EnL4XY59QSuSCW6gdkrXL6sxYg67ajblyr0WNH4baSoZpFWpi66CDt1669KcbaEQUYsHvrEAE3LI0EjxWiZMaboZ06N6UmT4E1n0u/tXI8RtDkf0iGDxWcC4FzlUyX7c6vbAgOumpAAnmCFOxNAlYY/ITQu2n2PsuB1bjngj3UK4HNrZdLi+rKjj+ZHI+ayKdZnaG1KCD+/9JV2PqNsNqxg8NkcF8r3JGSypFwsw2zlJAUHlMnpQMjLMjCGbN7uO37K0cIafNz7KwLkMGZswsE3LjTIe+8QoP8AFBUDTo3KvLSSySWPfYfAR9m/jf8AKX5O51J3PU0+3YABIF1m1quUKviWE7En+vStvAkJjI9kywWAStJb8J8O+m/yjTff5UWVwNI7QmT/AKccNS7jO+ZT3WHHeMdTMeXSJJJ1ilMh5AopzEiL30vYOA8XfEqzNbygQFaR4+vgnMhGmjdaTjda2cmAREAHf2RUGidkqlfFcMs27d63fNwi8XyKgZ4XRmcoo1YEglmk7RvFBcAEzO36qPR8JRTDd7afCXjFy2NGGuZI8FxDzjT4EetYGQH4k4yI/wArFxyaOPJyF5pjcPetXTauEhwY9DOxHUGvYYuUzJjD2HZdIzSo2xLZiQxjl7U4Cly0KzZxboVZXZWHiBB1B5f161L42ygtduFQGjqCLWsVbuHOH/Z707jN3ZPMjLJte0FdeVJPjljGgjWz+QreQm+Cr3dXX1exYvffS4Fn37q4oJ9xNBMkDTs9w+KP+FJY88tBXQulAQ7W7AO6WSHuP6FszFR/MwHoaq6LxmkR24+7uB+Co9PqofblCcZjy4Cqq27SzlUHN7sT/Ex6/LSpxujFvmkdZQZXtNNA2VdWjQn8Pyq+XhBjdTEPSHA2Fq7iANtSdgP62pOGB8rqAUMhJ5WsDh3dgRJLbcpjc+iitI6Im6G/lNhthWcYD5UJ2hYnXkT8dh8aXM1blXoekBelcG4U2GsLhlVWvkrcuZ9nbcWlLeFio1KkjzDWlpXl5XocGBsTNTu/snrh2B7m2qTO5MCBJMwByA2A6VZg2Qpn63KxVkJU+K8P722cul1QcjSRE7iRyIGxBGxgxVHC0eCXQ4E8JF4lhCzkJNrEWdbRd82Zdu6LPq+qucx01yyRSkkYeC0qnUcF0rBPF6h7d0M4hw+1jrZMd3ftyCCPFaOxkbsk/KKxo5ZemSambsPZZ0UrchtHZwXneO4U9i53d0Mp5GAQQOYM6ivY4ebFkN1RlBkY5vIUBdSdM2uwgfDnTwcglpUrOsxJ002G/PnVw7e0MtXZZY5yddht86tqtU0rsXABz122+J3ri61GlYrruZge3y3qdRUaVyLgJnXqZAgfXb0ob920r6bV3A8Ma4QWVyW8lsABn+vhUc2NZcmWIxoYd/dMtiJRnEZLNs/xO2hK6BgP7u0eSD+J/wA4FIa3vPwrPIbsmTsrwRLEYrGFRdaO5tlZCb5XZAZyjl039rkaeVoYOE5x1EJ37K4VyouORl8WgE52LfvGY+Y6aMAJB+XNC0cpzQdLf+/CPXt6KEmVHUqFLZ51UqQhfHOCW7s3RbDXVXQTlDkeUOYMqJOh08R+Ay201BkOZ5b2SLxDCeJSbht4lR++ylB/K6xJCgqCdcoKglpkAkja4U5BzOmif9aDZ39qC/etXR3GMtrbZtp1tv6q48vw0rGfhSwP8THNFZYyNJ8OcUf4S/xTsCyy1h4nYOZHwcTPxp7G/wBQyR+XIb+UR+OHbtKWr3Z3FW/PZYgfZ8QPoCtbkPWMWQeV6XfA4Kp3FySXRx/lIn0Gn/FOjLhr1j9whGN3spLOCvXDpbf/AENAHyqDnQNG7wu8J3siNrs5iHIzKLS8s5198qySaRk63jt9JsojcdyP4HswEALAg75nEsT1W0NvdzpWbJ1GWf4HsjNhazcqc3JY2MIjXbjeeNc3/kuDl91YHU1aKE8lC8Qu8sYR7BdnRhAMRiQMRiCcqqNUtsBIUgDf7KgRPzpgnSFpYPT9brkKYuCcKuXiLt4tupZp0vFTKtlOqAf5TrliADUBt7laUsrYxpZ/4m8CiJBQ3t6sFBUdSoUtnnUFSpJqtKUO4vwi3fUBoDDYwDzBII5qSq6egqC20aGd0Z2SxxThd1GZbotvh3IlnBcIYYaKDmWAFlpBLMNaEWbo72Y+RHTxuP5QrCcKcB2w15rCp5xcIuWSRoQCfEBMicp2pd+Ox43Cy5ulPhI8B/PZSI+KiWwqXR9qw49vLuNdNQKQf0mM7gIBflR+tl/ZcNxFR5sJjFP8s0D/AGkjglV+trlhWhjVbRcHi291j86s3pXva76y+GFSdxjCPBhksD7V24E+eXxGnY8EN5UtOTJ6GV91q1wG25YYnENfZVLCxYGRWygMROgZoI36042JgCO3pkrqdMdirmBvMyZMHaFpNG/sxOcffZ8hghlYE7gOOVE1F3C148WHGG6Y+A8DNlIuuXzalWOdQ0gggtrIiJ5wDE1draQZ8gSHyikbmrJbZbmupcob29WCgqOpULK5csrlyyuXLK5cqd/hdplZQoTOQxK6eJTIaNpn0151UgIzZnA2ShR7Nhb6XRcYkuM8jzgS0aQB44bblHOhloBtOfUFzCwgcbJbTiFz+1KvcWGIbK7eJv7Y5hPlMACI5DoKpfdOiFt0QD+OOF23E7xzDvHyoGtkZ38WYv4pzSGGVYOsQY3rtRXDHjHb5V/hnCVxFtWJClkuLMSwh0KHNI1WDtGh0irAAhLySmJ9BMGD4HbRxdOtzTxag6CI3kgiJBJmAdxRA0JGXJcfJ2RG1bCgKoCqNAAIAHoBVtksXF25XVSuWVy5ZXLllcuX/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ITERUSEhQVFhQXGR0bGRgYGRkYIBgbGxwdHhwfGxkYHCggGhwlHBwaITciJSkrLi4uHSAzODMxNygtLi0BCgoKDg0OGxAQGy8mICYvLC80LCw0LCwsMCwsLCwsLDQvLCwsLCwsLywsNCwsLCwsLCwsLCwsLCwsLCwsLCwsLP/AABEIAHUAgAMBEQACEQEDEQH/xAAcAAACAgMBAQAAAAAAAAAAAAAFBgMEAAECBwj/xAA/EAACAQIEAwYDBQUHBQEAAAABAhEAAwQSITEFQVEGEyIyYXGBkaFSYrHB0RQzQnLwI0NTgpLh8Qc0c7LSJP/EABoBAAIDAQEAAAAAAAAAAAAAAAMEAQIFAAb/xAAwEQABBAEDAgUDBAEFAAAAAAABAAIDEQQSITEFQRMiMlFhFHGBI5GhsdEGFcHw8f/aAAwDAQACEQMRAD8A9liiKiksjeqlWClyjpVVKzKOgrlygxmJtWkL3WVFHNoAqLVHvawW4pTxHbbvCVwWHa8Ru7eBB8ef0oEmSxvKROa5xqFt/PZUL2K4hc8+KtWPu2lzH5/71mydXYNgV3hZT+XUq7YFj58di2Pp4fpNKnrC44RPqkK0MBHlx2KX+YzUjq/uuGFXpeVbsPj11tYy3eHS4gH1E01H1RpK4Q5LeH2r1ntjctf95hii/wCLa8a/EbrT8eWx6kZb2bSt/ITRw/H2b6Z7Lq69Vgx79DTQcCnI5GPFtNq1lHSuRFmUdBXLlmUdBXLlDeAmrBVK4qVClsc6qVYKWoUpd7TdqVwxFq2ve4hvLbHL1aNh/XrQ5JGsFlJ5GUI/K0W72Sp+wG6WvY24L1xRItzCJ1Ajc+g+teazeqvLgyJUixNYL5zfwgPEe2OmWysqNp8Kj2QfnV29NklOqZ34S8meG+WMIFiON4h97hHovh/Cn2dPx2dkk/Mld3VJsQ53dj7sf1pkQxjgIPiv913bxlxdrjj2Y/rVTjxO9TQpbM8HlZY47jUJYsHG8NEx6FYNEPTcN4qqK1I8qxymThHbYNAeROgzHf0zjn6MNfWk8jpU2P5mbhMNyL5RK1kLG9hXNi8vmKiB7XLY3H3l09KmGZw2Ko+AE6ozRTd2a7YC44w+KAtX/wCEz4Lo5FG21rTZIHBXhyd9EmxTdRE6srlyhvb1YKCo6lQpbPOqlSEB7Ydojh1W1ZGfE3dEXePvH0/rkaDLKIxZSeVkaBpZ6ikTEYhMGhZm7y/cnM06ueYB5IOvOvOPfJmyaGenuUABuM3U7dxQ7s5xW7cvXC4DqyhSOSy0BV6Zp+k8qnLw44omhmxtVxcl73OJ4QPjFhEuDu/Kyho5Cek6wd/iK1MV7nM83ZIZLA13l7qjTSXWVChZXfdTyubrgDffQe/KKuxheaARYmnVsqRUGWJEHQiNz6DrWw0hhEZTl+ys4DiDWSsOYHlIBlR6en3aFkYLJbIG6KyUhNCY63iLeVvfwjUH7dv16rzjrWUYXRFEfUoohPfYPtYzt+yYlgbgANu5yury15n1/MUdrrRcac3ofynyrJ5Q3t6sFBUTuFBZiAo1JOgA6k1J2XAajQ5Qrh3aay+Hu3zp3WriZ6xB55uX1AoWsEWiZkf027uEhrjCBcx+I/eXR4R9hOSr6nb2HrXnc6Z88ogZ+VjQnY5EnJSVjcW91y77n6DoPStTHgbCwNasyWUyO1FEuzty7lvrYE3CEYLGbMEYyAOZ8QPzpTOazU10nCZxC6nBnKJXsLauWsjQrl+6tQZy3EJzKG3a0fBE6jNE0qyR7JLbx3+3+U0+NjmU7nslOtsEEWFkEUd1lcuWETpUj3UtdSguLvIkakf8mtXGj1APj57hNawVq6AAeZIExsD71e5JpRpbQB5Vh91XKSI6aj860CFwK6wGJKMNYE7/AGT1/WlciAOFozXI/wB6zRl0YGUjTJcGpWfsvEj1HrWToo0UVwDxqC9m7DdohjMMGP7xIDj15GPX8QasQncebxG78hHL29SEcoF2sxGSyBMZ2Ak6Ac/FMCDEQSB61V5oJrCZqefhLHaU3GTD4Fnclybl2SCyoNgSCRO56SBGlJ5coijJWV1R4lmbEzhKHbDiGe53Sxlt7gcmI0HwWPnWZ0yEkGd3Lv6SHUH0RH2CWWzg+GCD1MR1+FbbWsLbJopZvhvb5tijXZuwztedRrZss8DUnMCoED4n4Uh1ECNrA7cONJrExiSXtPCO8NupduWmuKtwm3bNuWyiQx71xHmcEKSNyJrKmYWNIaa3/wC/hMR05wLxeyA8Yi4f2m2ALbRmUf3TR5W6A7gnfXnWjiExtET+f7SGQ3xDrZx/SGCnqrlJkEGloMP60/GpLHd1YsK5DTsdPxJ/T861enscw6iOUTTTfldZeUnX3/StUgcqBZ7KEzuG/H9K4q6hvAz5vx/ShkIgPwrmFxegBuAA+Bm18J3RtuR0+ApCaEA2Ewx1HhOX/T3i3c49MxAXEDKw10uAwR/q/Gk3CtkeI6JPgr2K9vUBaJSx2nwd27ctBLeZROYsEdRmMGbZIYmOYMQedDeLKfxZGsY4k0fj/KXMTeDY7FXP4LQW0voANY+Cn51hdZeaDB3K87G7XkPeey81xDlrjXSYzSWn6H0jataFrWxBnskTJ4tg89lWu40DRdfWDA/WmYsZzyoZj93In2XxLq5W05W7cHgMb3EbMoIOkNLLHrRuoY0ZibrHlHP2T0DyCQEY4FxQlmZMGhhgzqGNtA50kLcJyOYPhB1g6VjdUwY2MFSHfjuSrMmJN6LpabBIgN7C954JFyzdAOnNGAAOg67gEggg0XB3OjIHPpIQzGI2l0X5BQviWFCP4J7tgHQn7LagesaifStJ0JlZr7t5SMrBdjvwoLFvPpIAiS3IKNyZ5VEGQI/LJwr4sE2RKImCyruKwBVSQdQCYIjbU7EwQCDlMH0p+TPJAppHsnZejujYXh4dXNdldDgICoMhf7PkVOQFpPqdopWSWQiQgraw8eAnGpu55VHi+Ftwz2wQA3vMs4PtBXlyOwp/GmkL/Df7WsnMxYPB8eK/VRtBbqiBv02/39aardZbVAEXUSdQeXx60N26OCiFrFwFcMcystwGOezc+oBrNmYjlx2K+jbGIFy2lwbOob5iaWC1AbAKUOLoDxSySV3QQxXXn4QHVs3uCPSgv9a2IHD6RwSql2cPi7nNrlw/h/8AVYGd5sqNq8jjmopHfKS62QssIdjr+ZsoOg+p/wBq1sGIg6yn4203flW+DXgl2y5YqFuglhuolZPymmsuLxIXMq7CtG/S8FNfEMc1w3LU27Ny9BcZVy3fslboMQdwxHOCawcfCa1ge63Nb/CZml1W0bE/yrXBUYXEW4CGNgi5m3hGIBaeeWqZOlsRLTsH7fsoZZcNXNbqM5Ww2Fw7x3jKxU80J8gJ6OZEexon6jMiWdt6OD7FCcWujbG7nsgWE2YgeIZNDoIzrOb0019JpvLeJYBIBva1f9LgDKc13t+e6I3roYuoBALMraBfEAzAgqAY0IIbNuNakZNStF2EVscWTjTUzQW737791RwuOuKsSpERqoMjoZ3FaUODHR1G7Xnx1SeNrWtPHCr3sQxUqTpM7CZknfpJJ+NNtia12rvwlzkyOj8Mna7/ACqF0afH8jVjsVDFWUeIe4oZ4Rxwq4dgI6CPrSsjQQj3a+j+yFzNgMMT/hj6VmcLUi3YEO4tdy4+22ZtMgiZgMTML8NSOo9qC71LXgo47m0kxLX/AObF2+a3Lo/D9DXns7y5Ubl5XHH6MjflIHEbpCgDTNufSvR40Ye6ilcZgJJKrXbrZjr0/AVttHsmDwplunLvzP4CigcoJ5RnjJi6U5IiqPggJ+pNK4DQYNR7rsn10mA45rbRbU3MVdtor5hmCALsFO7EQTOg09ayG4ImFynTE02K7ph85Zs0W4oNjbN5WzXJzt4lbMGzRsQVJB1FbeM7GlhcIt2jZZ8olY8F/JUuPXLjLqrlANxxrtBnMCOajWazMWLw4B4m7SnoHSjJ/QPmvZdYhXnKSFBQ6kPIAEsIdmI0Gw1OkmqsgiERkC2s2TMfM3E2GruO6it8KIOWY21gnViRtyiDNOfVNbE2lnt6NM+Z0d+nuo7fDyRLsFnYTv03I1PQSfmKBJkzRPoG6VIell7Q9zg2+L7rg8MMNmfL0OwgAayxEDxjTffpRvry+gxu6JF0l1OdI4AA0oF4Tc7wLn03B111AiJ0Oo5xBBmKIcxmm639kVvR5PE0E7Vd/CqvwpiFKXlZW3YGQBrqMpIYaEbzMdaGcsUbFEIv+1O8pYQQTV/K9t7LcQFqxhcPdS4hZcqOwXK7AFoGViQYk6xsaz/Es79079EWMNEHTyu+1yOci28+Z1YDL3YAgrBZ2UtEkGF5AnlXPRsKt7/5SvlH7VikIhboW6AeQYHN/wC30rz/AFdpDQ8disBjPDyZIyvMeKoA3ck+NWggaxGmvSdK38BxI8TtSThjdGSSoMXaVWiTJk7fLnWnBN4jjXClp1NtdQMo1PPl7Dr6U7Z3VCjHGyDdZ9YdFcexQfnNK4RPgaPawpyB+pfuiuMYi5jmE5pgHTyO+sf5co9jSsVOjhaeLK6QEOee60/F1ZlutbZrqgASwyArscu8SJyzFHiwJIwY2EBh59/3Qn5DHEE8j9lWwVwS7uRMSc0eKTLaTrMRH3qPmRPdGI4xt/wnOkTQwyOmlPA2+Sr+IXOGJGUyUAbQi4ykFSST5hlMzpl5TWbI0sDgSCCLW3HnYr3RSElpa6t/alPc4ghuucyAEmDIBnMC+YHaMmkxOYxSDnWfLwm29WxQGW7zXuhVwW7yiXAgmRKg6hQfOR9kEHXfWI1YjyXsB72VkPkx8uOO5NJYK++9rLt204Yd4FzZpJad+7gjvGBKyrDrpsJFOhsjXtfpvbsjskxXwyQiShe1/Zc2sZZDBQ4hFksTpobegIOphJgdYE0KTHkcC4jclORdQgjcGA2Gtq/cqKzi1vLbhgrzHdyJZmVgBBM5QTIMxqwOsGqviczUKu+66LNik8NxNUdwOOOV67heB3LN7DOFa4mTK6u5c2Gy+dMzbHVSBPKNJpYNIIIRn5LXxvHB+O/wUR7R4TvMO6wSQJEb+sagExMTpPI0V42SuLJpkFpCx9xVFnEqwYWibd7KGGVLhJTdFGniEDaFrPy4fFiLUn1iJ0M7ZyNu6Uu3HDBaxK3gpK3DqREZwPzEH4Gq9EnL4XY59QSuSCW6gdkrXL6sxYg67ajblyr0WNH4baSoZpFWpi66CDt1669KcbaEQUYsHvrEAE3LI0EjxWiZMaboZ06N6UmT4E1n0u/tXI8RtDkf0iGDxWcC4FzlUyX7c6vbAgOumpAAnmCFOxNAlYY/ITQu2n2PsuB1bjngj3UK4HNrZdLi+rKjj+ZHI+ayKdZnaG1KCD+/9JV2PqNsNqxg8NkcF8r3JGSypFwsw2zlJAUHlMnpQMjLMjCGbN7uO37K0cIafNz7KwLkMGZswsE3LjTIe+8QoP8AFBUDTo3KvLSSySWPfYfAR9m/jf8AKX5O51J3PU0+3YABIF1m1quUKviWE7En+vStvAkJjI9kywWAStJb8J8O+m/yjTff5UWVwNI7QmT/AKccNS7jO+ZT3WHHeMdTMeXSJJJ1ilMh5AopzEiL30vYOA8XfEqzNbygQFaR4+vgnMhGmjdaTjda2cmAREAHf2RUGidkqlfFcMs27d63fNwi8XyKgZ4XRmcoo1YEglmk7RvFBcAEzO36qPR8JRTDd7afCXjFy2NGGuZI8FxDzjT4EetYGQH4k4yI/wArFxyaOPJyF5pjcPetXTauEhwY9DOxHUGvYYuUzJjD2HZdIzSo2xLZiQxjl7U4Cly0KzZxboVZXZWHiBB1B5f161L42ygtduFQGjqCLWsVbuHOH/Z707jN3ZPMjLJte0FdeVJPjljGgjWz+QreQm+Cr3dXX1exYvffS4Fn37q4oJ9xNBMkDTs9w+KP+FJY88tBXQulAQ7W7AO6WSHuP6FszFR/MwHoaq6LxmkR24+7uB+Co9PqofblCcZjy4Cqq27SzlUHN7sT/Ex6/LSpxujFvmkdZQZXtNNA2VdWjQn8Pyq+XhBjdTEPSHA2Fq7iANtSdgP62pOGB8rqAUMhJ5WsDh3dgRJLbcpjc+iitI6Im6G/lNhthWcYD5UJ2hYnXkT8dh8aXM1blXoekBelcG4U2GsLhlVWvkrcuZ9nbcWlLeFio1KkjzDWlpXl5XocGBsTNTu/snrh2B7m2qTO5MCBJMwByA2A6VZg2Qpn63KxVkJU+K8P722cul1QcjSRE7iRyIGxBGxgxVHC0eCXQ4E8JF4lhCzkJNrEWdbRd82Zdu6LPq+qucx01yyRSkkYeC0qnUcF0rBPF6h7d0M4hw+1jrZMd3ftyCCPFaOxkbsk/KKxo5ZemSambsPZZ0UrchtHZwXneO4U9i53d0Mp5GAQQOYM6ivY4ebFkN1RlBkY5vIUBdSdM2uwgfDnTwcglpUrOsxJ002G/PnVw7e0MtXZZY5yddht86tqtU0rsXABz122+J3ri61GlYrruZge3y3qdRUaVyLgJnXqZAgfXb0ob920r6bV3A8Ma4QWVyW8lsABn+vhUc2NZcmWIxoYd/dMtiJRnEZLNs/xO2hK6BgP7u0eSD+J/wA4FIa3vPwrPIbsmTsrwRLEYrGFRdaO5tlZCb5XZAZyjl039rkaeVoYOE5x1EJ37K4VyouORl8WgE52LfvGY+Y6aMAJB+XNC0cpzQdLf+/CPXt6KEmVHUqFLZ51UqQhfHOCW7s3RbDXVXQTlDkeUOYMqJOh08R+Ay201BkOZ5b2SLxDCeJSbht4lR++ylB/K6xJCgqCdcoKglpkAkja4U5BzOmif9aDZ39qC/etXR3GMtrbZtp1tv6q48vw0rGfhSwP8THNFZYyNJ8OcUf4S/xTsCyy1h4nYOZHwcTPxp7G/wBQyR+XIb+UR+OHbtKWr3Z3FW/PZYgfZ8QPoCtbkPWMWQeV6XfA4Kp3FySXRx/lIn0Gn/FOjLhr1j9whGN3spLOCvXDpbf/AENAHyqDnQNG7wu8J3siNrs5iHIzKLS8s5198qySaRk63jt9JsojcdyP4HswEALAg75nEsT1W0NvdzpWbJ1GWf4HsjNhazcqc3JY2MIjXbjeeNc3/kuDl91YHU1aKE8lC8Qu8sYR7BdnRhAMRiQMRiCcqqNUtsBIUgDf7KgRPzpgnSFpYPT9brkKYuCcKuXiLt4tupZp0vFTKtlOqAf5TrliADUBt7laUsrYxpZ/4m8CiJBQ3t6sFBUdSoUtnnUFSpJqtKUO4vwi3fUBoDDYwDzBII5qSq6egqC20aGd0Z2SxxThd1GZbotvh3IlnBcIYYaKDmWAFlpBLMNaEWbo72Y+RHTxuP5QrCcKcB2w15rCp5xcIuWSRoQCfEBMicp2pd+Ox43Cy5ulPhI8B/PZSI+KiWwqXR9qw49vLuNdNQKQf0mM7gIBflR+tl/ZcNxFR5sJjFP8s0D/AGkjglV+trlhWhjVbRcHi291j86s3pXva76y+GFSdxjCPBhksD7V24E+eXxGnY8EN5UtOTJ6GV91q1wG25YYnENfZVLCxYGRWygMROgZoI36042JgCO3pkrqdMdirmBvMyZMHaFpNG/sxOcffZ8hghlYE7gOOVE1F3C148WHGG6Y+A8DNlIuuXzalWOdQ0gggtrIiJ5wDE1draQZ8gSHyikbmrJbZbmupcob29WCgqOpULK5csrlyyuXLK5cqd/hdplZQoTOQxK6eJTIaNpn0151UgIzZnA2ShR7Nhb6XRcYkuM8jzgS0aQB44bblHOhloBtOfUFzCwgcbJbTiFz+1KvcWGIbK7eJv7Y5hPlMACI5DoKpfdOiFt0QD+OOF23E7xzDvHyoGtkZ38WYv4pzSGGVYOsQY3rtRXDHjHb5V/hnCVxFtWJClkuLMSwh0KHNI1WDtGh0irAAhLySmJ9BMGD4HbRxdOtzTxag6CI3kgiJBJmAdxRA0JGXJcfJ2RG1bCgKoCqNAAIAHoBVtksXF25XVSuWVy5ZXLllcuX/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D:\Lucia Cipullo files\Lucia.cipullo\Lucia My Documents\Kuala Lumpur\AMCDRR 2014\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786" y="2708920"/>
            <a:ext cx="1526806" cy="139559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data:image/png;base64,iVBORw0KGgoAAAANSUhEUgAAASkAAACqCAMAAADGFElyAAAAilBMVEX////MAADKAADaXFzqq6v65+fvxMT32trutbXjlZXyx8fqrq7nnJzooaHkjo7hg4PYVFTzzMz00dHgfX354uL99PTvvLz87u733NzXTk754+PjiIjOEBDcaGjUPj7SJyfSLy/db2/SNzfWR0fRHR3WRETQIyPaX1/feXnRLCzPDw/dZ2fdbm7RGRlj9fUKAAAF50lEQVR4nO2daXubMAyAwbkaSiD3udxtkl7//+8tNG3jdLEsQNkmVe+3do8l9j7g+pAhCBRFURRFURRF+V+J2hXFZjJ1mLozoWJjGmoKh5rCoqawgKZMPKoptdpoZnym7h3/+NNoek1V/+r1/L+oKSxqCouawqKmsKgpLGoKi5rCoqawqCksagqLmsLyc0zVxt27OO31DodDbxbfR+NRvvY3NTXctkG23eKx8zCI4v0iNCeyZaZ3nheVpD5AB7mpqapnJdBExWOjacSbk59rF2DMKung4tzU1P0/N9VNn12WzrbeUpcAG8mmBtndBF/Bp6xV7I0m11Sth9P0KWvm6eGlmpquw5zbJSbsga6Emkrzejq5agEhRZoaoj0Zi+zHJ/cfQoGmahNkNx4+zdMkvq83GvW7VnM232W+eq6w8kwNcZb21f4fTQed6t7s/vz9O+JM9fw3lFnNgMlB/aV+9ffCTI0WPlHGrH2D8uszHFmm+g8+T+Eh58T4C1Gmuh5PoUmLepJlKvJ52mLmdy4EmYp8XdRdqfByTHXhZGZSKxdfjKmGJ1VSNoEUUzU4U1g+kxRTT2Ci53H5DEJMrcFMy+JjgzMyTMVgohV+WwFAhKkGmOeNRJQMUytQVMnRwScSTDXBNASd+VcW5qbGYIohRYoMAabaUIbSA84v+JvqQEnaBAk+4G9qAWUg6s0z2JsaAjkMtCuVF/amoFtqUj78Ge6moLUWQ1p0xN3UHIi+Lh3dhrmpEZSBYl58hrkpYHju3g0unoqxKWBZyhCOEDJ4m4KWhF9Kxv7OTU35TnwbZImlE+jhKxv7Wq4CpqK4heAVFhWGh1bsp+n+Yw8MpjYUdmwKmuoZDD5Rl/VLTpx3dQ24peimxh8UNJUWKHkritsU8HQ7/0+FYW0KqAB6I7Fjw9rUs7vNjMSODWdTwADdlKtBuAZnU0DJhqGdyWRwNgV06CsKN5dwNgV06HMaOzacTU3cTYhnxxmcTW3cTSiXhT9gbGqwczehnvQFrE2NgOEU+Qidtakp0ERN2UCLU2rKBqoFoirbsFBTWDibAtro02cDmNIe/QLI1A1eWcHYVB9oQlZfdoaxqdGv3E3KwNgUsC1qUho7NpxNuWfI4Z7Gjg1nU+5Vl3BHU4Nuw9nUDFgdVlPfL8/Vhn7ZhbMpoB7PNGn0WHA2FQAXsSSxY8PaFFQ9Rb6NxdpU8je3Rlmbgo43VEj0WNy0KsirExfFudEygGJTP34FTY3rCCJgwHMSFUeYOO6CzQoUm0KPxb+t8yw76oHKIx9Kxv4O74pY6PGjXnnhbQo64hA+lg1+CXNT0F8/4hkNc1OBe8ed+CgWe1NQCnP9NW4F4W4qWALxV+XDn2FvqgXdVJQrCuxNAQXExwSEe8n8TUEHkSnPhPA3BS2nU27SCDAFv4ODbOdPgClo54Fw/CnBlOeFZo73COdFhKk+nIdGlQhTnnea0VRTyTAVVG6vSogpcFITknyqWIopz/s8CY6HSDEFv4bqmGpb9vUJYkx5X9Bc9iyNHFPwBDDLNik1XxZkyqsqNOsSm4CSTAUdj6nQmKRwdyXKVDBdem+rcF2wAluWqWDQRuzwb6rwQ9i9ulMozBRY/2LJalen1+sbB+Pmw/V9enGmgu4vTB2OMU/7Vudy7jztVPfHx9fxdMozFQSvyJKlrBhnN3k5JHHSm7eXp8qbH/RdrCOdTZ7yLqt+ySzc3b1IU0FQLfT9PnAYL9RUMEjyfDvz/WLCBCxil2oq+x4rqms/e/qh3xnNGNxtkDeW2VW9hyIkmzrST5eI7yG//vTvIZ/oJo/u2tyjpkOEO2Nz46+ReyAt23EzGiab77XM7z++tPAr7Dc11Z0lIDOirTgUjfp9WplsHzerxXY7mSfDKN+ywk1NiUJNYVFTWNQUFjWFRU1hUVNY1BQWNYVFTWFRU1jUFBY1hcVviqCcTQR+U2kHc6paPJ1D6DGFPKkvn9BrSjmjprAAppRLXKb6VeWCFv2HNBRFURRFURRFoeI36VqOQy1XrXA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D:\Lucia Cipullo files\Lucia.cipullo\Lucia My Documents\Kuala Lumpur\AMCDRR 2014\IFRC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440" y="4365104"/>
            <a:ext cx="188703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70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latin typeface="Arial" charset="0"/>
                <a:cs typeface="Arial" charset="0"/>
              </a:rPr>
              <a:t>True or False?</a:t>
            </a:r>
          </a:p>
        </p:txBody>
      </p:sp>
      <p:sp>
        <p:nvSpPr>
          <p:cNvPr id="43011" name="Rectangle 3"/>
          <p:cNvSpPr>
            <a:spLocks noGrp="1" noChangeArrowheads="1"/>
          </p:cNvSpPr>
          <p:nvPr>
            <p:ph idx="1"/>
          </p:nvPr>
        </p:nvSpPr>
        <p:spPr>
          <a:xfrm>
            <a:off x="467544" y="2420888"/>
            <a:ext cx="7776095" cy="3543672"/>
          </a:xfrm>
        </p:spPr>
        <p:txBody>
          <a:bodyPr/>
          <a:lstStyle/>
          <a:p>
            <a:r>
              <a:rPr lang="en-GB" dirty="0" smtClean="0">
                <a:latin typeface="Arial" charset="0"/>
                <a:cs typeface="Arial" charset="0"/>
              </a:rPr>
              <a:t>Do National Societies in South East Asia have any </a:t>
            </a:r>
            <a:r>
              <a:rPr lang="en-GB" b="1" dirty="0" smtClean="0">
                <a:latin typeface="Arial" charset="0"/>
                <a:cs typeface="Arial" charset="0"/>
              </a:rPr>
              <a:t>global </a:t>
            </a:r>
            <a:r>
              <a:rPr lang="en-GB" dirty="0" smtClean="0">
                <a:latin typeface="Arial" charset="0"/>
                <a:cs typeface="Arial" charset="0"/>
              </a:rPr>
              <a:t>commitments to advocate for stronger laws for DRR?</a:t>
            </a:r>
            <a:endParaRPr lang="en-GB" dirty="0" smtClean="0">
              <a:latin typeface="Arial" charset="0"/>
              <a:cs typeface="Arial" charset="0"/>
            </a:endParaRPr>
          </a:p>
          <a:p>
            <a:endParaRPr lang="en-GB" dirty="0" smtClean="0">
              <a:latin typeface="Arial" charset="0"/>
              <a:cs typeface="Arial" charset="0"/>
            </a:endParaRPr>
          </a:p>
          <a:p>
            <a:pPr>
              <a:buFont typeface="Wingdings" pitchFamily="2" charset="2"/>
              <a:buNone/>
            </a:pPr>
            <a:endParaRPr lang="en-GB" dirty="0" smtClean="0">
              <a:latin typeface="Arial" charset="0"/>
              <a:cs typeface="Arial" charset="0"/>
            </a:endParaRPr>
          </a:p>
          <a:p>
            <a:r>
              <a:rPr lang="en-GB" dirty="0" smtClean="0">
                <a:latin typeface="Arial" charset="0"/>
                <a:cs typeface="Arial" charset="0"/>
              </a:rPr>
              <a:t>Answer: </a:t>
            </a:r>
            <a:r>
              <a:rPr lang="en-GB" dirty="0" smtClean="0">
                <a:latin typeface="Arial" charset="0"/>
                <a:cs typeface="Arial" charset="0"/>
              </a:rPr>
              <a:t>Yes </a:t>
            </a:r>
            <a:endParaRPr lang="en-GB" dirty="0" smtClean="0">
              <a:latin typeface="Arial" charset="0"/>
              <a:cs typeface="Arial" charset="0"/>
            </a:endParaRPr>
          </a:p>
        </p:txBody>
      </p:sp>
    </p:spTree>
    <p:extLst>
      <p:ext uri="{BB962C8B-B14F-4D97-AF65-F5344CB8AC3E}">
        <p14:creationId xmlns:p14="http://schemas.microsoft.com/office/powerpoint/2010/main" val="4113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East Asia Disaster Law Pledge </a:t>
            </a:r>
            <a:endParaRPr lang="en-GB" dirty="0"/>
          </a:p>
        </p:txBody>
      </p:sp>
      <p:sp>
        <p:nvSpPr>
          <p:cNvPr id="4" name="Text Placeholder 3"/>
          <p:cNvSpPr txBox="1">
            <a:spLocks/>
          </p:cNvSpPr>
          <p:nvPr/>
        </p:nvSpPr>
        <p:spPr>
          <a:xfrm>
            <a:off x="1825" y="2256858"/>
            <a:ext cx="6075784" cy="3962400"/>
          </a:xfrm>
          <a:prstGeom prst="rect">
            <a:avLst/>
          </a:prstGeom>
        </p:spPr>
        <p:txBody>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tLang="en-US" sz="2000" dirty="0" smtClean="0">
                <a:latin typeface="Arial" charset="0"/>
                <a:cs typeface="Arial" charset="0"/>
              </a:rPr>
              <a:t>2011 International RCRC Conference: South East Asia National Societies made a joint pledge to </a:t>
            </a:r>
            <a:r>
              <a:rPr lang="en-GB" altLang="en-US" sz="2000" b="1" dirty="0" smtClean="0">
                <a:latin typeface="Arial" charset="0"/>
                <a:cs typeface="Arial" charset="0"/>
              </a:rPr>
              <a:t>strengthen disaster laws </a:t>
            </a:r>
          </a:p>
          <a:p>
            <a:r>
              <a:rPr lang="en-GB" altLang="en-US" sz="2000" dirty="0">
                <a:latin typeface="Arial" charset="0"/>
                <a:cs typeface="Arial" charset="0"/>
              </a:rPr>
              <a:t>Committed to:</a:t>
            </a:r>
          </a:p>
          <a:p>
            <a:pPr lvl="1"/>
            <a:r>
              <a:rPr lang="en-GB" altLang="en-US" sz="1800" dirty="0">
                <a:latin typeface="Arial" charset="0"/>
                <a:cs typeface="Arial" charset="0"/>
              </a:rPr>
              <a:t>review legal frameworks DRR and disaster response and </a:t>
            </a:r>
            <a:r>
              <a:rPr lang="en-GB" altLang="en-US" sz="1800" b="1" dirty="0">
                <a:latin typeface="Arial" charset="0"/>
                <a:cs typeface="Arial" charset="0"/>
              </a:rPr>
              <a:t>support governments to develop improved legislation</a:t>
            </a:r>
            <a:r>
              <a:rPr lang="en-GB" altLang="en-US" sz="1800" dirty="0">
                <a:latin typeface="Arial" charset="0"/>
                <a:cs typeface="Arial" charset="0"/>
              </a:rPr>
              <a:t>, policy and procedures</a:t>
            </a:r>
          </a:p>
          <a:p>
            <a:pPr lvl="1"/>
            <a:r>
              <a:rPr lang="en-GB" altLang="en-US" sz="1800" dirty="0">
                <a:latin typeface="Arial" charset="0"/>
                <a:cs typeface="Arial" charset="0"/>
              </a:rPr>
              <a:t>advise their governments on the development of legislation which </a:t>
            </a:r>
            <a:r>
              <a:rPr lang="en-GB" altLang="en-US" sz="1800" b="1" dirty="0">
                <a:latin typeface="Arial" charset="0"/>
                <a:cs typeface="Arial" charset="0"/>
              </a:rPr>
              <a:t>empowers communities to become safer and more resilient </a:t>
            </a:r>
            <a:r>
              <a:rPr lang="en-GB" altLang="en-US" sz="1800" dirty="0">
                <a:latin typeface="Arial" charset="0"/>
                <a:cs typeface="Arial" charset="0"/>
              </a:rPr>
              <a:t>through increased participation in DRR </a:t>
            </a:r>
            <a:r>
              <a:rPr lang="en-GB" altLang="en-US" sz="1800" dirty="0" smtClean="0">
                <a:latin typeface="Arial" charset="0"/>
                <a:cs typeface="Arial" charset="0"/>
              </a:rPr>
              <a:t>activities</a:t>
            </a:r>
            <a:endParaRPr lang="en-GB" altLang="en-US" sz="2000" b="1" dirty="0" smtClean="0">
              <a:latin typeface="Arial" charset="0"/>
              <a:cs typeface="Arial" charset="0"/>
            </a:endParaRPr>
          </a:p>
          <a:p>
            <a:r>
              <a:rPr lang="en-GB" altLang="en-US" sz="2000" dirty="0" smtClean="0">
                <a:latin typeface="Arial" charset="0"/>
                <a:cs typeface="Arial" charset="0"/>
              </a:rPr>
              <a:t>32</a:t>
            </a:r>
            <a:r>
              <a:rPr lang="en-GB" altLang="en-US" sz="2000" baseline="30000" dirty="0" smtClean="0">
                <a:latin typeface="Arial" charset="0"/>
                <a:cs typeface="Arial" charset="0"/>
              </a:rPr>
              <a:t>nd</a:t>
            </a:r>
            <a:r>
              <a:rPr lang="en-GB" altLang="en-US" sz="2000" dirty="0" smtClean="0">
                <a:latin typeface="Arial" charset="0"/>
                <a:cs typeface="Arial" charset="0"/>
              </a:rPr>
              <a:t> International Conference in 2015: opportunity to </a:t>
            </a:r>
            <a:r>
              <a:rPr lang="en-GB" altLang="en-US" sz="2000" b="1" dirty="0" smtClean="0">
                <a:latin typeface="Arial" charset="0"/>
                <a:cs typeface="Arial" charset="0"/>
              </a:rPr>
              <a:t>report on what you have been doing and further advocate </a:t>
            </a:r>
            <a:r>
              <a:rPr lang="en-GB" altLang="en-US" sz="2000" dirty="0" smtClean="0">
                <a:latin typeface="Arial" charset="0"/>
                <a:cs typeface="Arial" charset="0"/>
              </a:rPr>
              <a:t>(see snapshot)</a:t>
            </a:r>
            <a:endParaRPr lang="en-GB" altLang="en-US" sz="2000" b="1" dirty="0" smtClean="0">
              <a:latin typeface="Arial" charset="0"/>
              <a:cs typeface="Arial" charset="0"/>
            </a:endParaRPr>
          </a:p>
          <a:p>
            <a:pPr marL="273050" lvl="1" indent="0">
              <a:buNone/>
            </a:pPr>
            <a:endParaRPr lang="en-GB" altLang="en-US" sz="1800" dirty="0" smtClean="0">
              <a:latin typeface="Arial" charset="0"/>
              <a:cs typeface="Arial" charset="0"/>
            </a:endParaRPr>
          </a:p>
        </p:txBody>
      </p:sp>
      <p:pic>
        <p:nvPicPr>
          <p:cNvPr id="5" name="Picture 2" descr="https://encrypted-tbn0.gstatic.com/images?q=tbn:ANd9GcSyf6Uw3wElQt5Z1szaMEn1EAB6pINe_QnnFAzCbl6upeSwpNbK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940152" y="2708920"/>
            <a:ext cx="3060700" cy="3200400"/>
          </a:xfrm>
          <a:prstGeom prst="rect">
            <a:avLst/>
          </a:prstGeom>
          <a:noFill/>
        </p:spPr>
      </p:pic>
    </p:spTree>
    <p:extLst>
      <p:ext uri="{BB962C8B-B14F-4D97-AF65-F5344CB8AC3E}">
        <p14:creationId xmlns:p14="http://schemas.microsoft.com/office/powerpoint/2010/main" val="4151021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latin typeface="Arial" charset="0"/>
                <a:cs typeface="Arial" charset="0"/>
              </a:rPr>
              <a:t>True or False?</a:t>
            </a:r>
          </a:p>
        </p:txBody>
      </p:sp>
      <p:sp>
        <p:nvSpPr>
          <p:cNvPr id="43011" name="Rectangle 3"/>
          <p:cNvSpPr>
            <a:spLocks noGrp="1" noChangeArrowheads="1"/>
          </p:cNvSpPr>
          <p:nvPr>
            <p:ph idx="1"/>
          </p:nvPr>
        </p:nvSpPr>
        <p:spPr>
          <a:xfrm>
            <a:off x="467544" y="2420888"/>
            <a:ext cx="7776095" cy="3543672"/>
          </a:xfrm>
        </p:spPr>
        <p:txBody>
          <a:bodyPr/>
          <a:lstStyle/>
          <a:p>
            <a:r>
              <a:rPr lang="en-GB" dirty="0" smtClean="0">
                <a:latin typeface="Arial" charset="0"/>
                <a:cs typeface="Arial" charset="0"/>
              </a:rPr>
              <a:t>Do National Societies AND states in South East Asia have any global commitments (voluntary or binding) to advocate for stronger laws for DRR?</a:t>
            </a:r>
            <a:endParaRPr lang="en-GB" dirty="0" smtClean="0">
              <a:latin typeface="Arial" charset="0"/>
              <a:cs typeface="Arial" charset="0"/>
            </a:endParaRPr>
          </a:p>
          <a:p>
            <a:endParaRPr lang="en-GB" dirty="0" smtClean="0">
              <a:latin typeface="Arial" charset="0"/>
              <a:cs typeface="Arial" charset="0"/>
            </a:endParaRPr>
          </a:p>
          <a:p>
            <a:pPr>
              <a:buFont typeface="Wingdings" pitchFamily="2" charset="2"/>
              <a:buNone/>
            </a:pPr>
            <a:endParaRPr lang="en-GB" dirty="0" smtClean="0">
              <a:latin typeface="Arial" charset="0"/>
              <a:cs typeface="Arial" charset="0"/>
            </a:endParaRPr>
          </a:p>
          <a:p>
            <a:r>
              <a:rPr lang="en-GB" dirty="0" smtClean="0">
                <a:latin typeface="Arial" charset="0"/>
                <a:cs typeface="Arial" charset="0"/>
              </a:rPr>
              <a:t>Answer: </a:t>
            </a:r>
            <a:r>
              <a:rPr lang="en-GB" dirty="0" smtClean="0">
                <a:latin typeface="Arial" charset="0"/>
                <a:cs typeface="Arial" charset="0"/>
              </a:rPr>
              <a:t>Yes </a:t>
            </a:r>
            <a:endParaRPr lang="en-GB" dirty="0" smtClean="0">
              <a:latin typeface="Arial" charset="0"/>
              <a:cs typeface="Arial" charset="0"/>
            </a:endParaRPr>
          </a:p>
        </p:txBody>
      </p:sp>
    </p:spTree>
    <p:extLst>
      <p:ext uri="{BB962C8B-B14F-4D97-AF65-F5344CB8AC3E}">
        <p14:creationId xmlns:p14="http://schemas.microsoft.com/office/powerpoint/2010/main" val="190183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5913</TotalTime>
  <Words>1017</Words>
  <Application>Microsoft Office PowerPoint</Application>
  <PresentationFormat>On-screen Show (4:3)</PresentationFormat>
  <Paragraphs>98</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IFRC_2011 presentation-EN</vt:lpstr>
      <vt:lpstr>Commitments and the way forward</vt:lpstr>
      <vt:lpstr>True or False?</vt:lpstr>
      <vt:lpstr>True or False?</vt:lpstr>
      <vt:lpstr>Making communities more resilient: role of Disaster Risk Management laws </vt:lpstr>
      <vt:lpstr>True or False?</vt:lpstr>
      <vt:lpstr>6th AMCDRR Outcomes and Commitments</vt:lpstr>
      <vt:lpstr>True or False?</vt:lpstr>
      <vt:lpstr>South East Asia Disaster Law Pledge </vt:lpstr>
      <vt:lpstr>True or False?</vt:lpstr>
      <vt:lpstr>Global commitments </vt:lpstr>
      <vt:lpstr>Regional Commitments</vt:lpstr>
      <vt:lpstr>How to promote / develop better legal frameworks for DRR? We have the tools…</vt:lpstr>
      <vt:lpstr>Group discussion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Lucia CIPULLO</cp:lastModifiedBy>
  <cp:revision>118</cp:revision>
  <cp:lastPrinted>2014-09-11T14:32:53Z</cp:lastPrinted>
  <dcterms:created xsi:type="dcterms:W3CDTF">2012-03-29T08:37:58Z</dcterms:created>
  <dcterms:modified xsi:type="dcterms:W3CDTF">2015-02-04T01:51:27Z</dcterms:modified>
</cp:coreProperties>
</file>