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319" r:id="rId2"/>
    <p:sldId id="323" r:id="rId3"/>
    <p:sldId id="325" r:id="rId4"/>
    <p:sldId id="324" r:id="rId5"/>
    <p:sldId id="320" r:id="rId6"/>
    <p:sldId id="322" r:id="rId7"/>
    <p:sldId id="326" r:id="rId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F1C21"/>
    <a:srgbClr val="541818"/>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2154" autoAdjust="0"/>
  </p:normalViewPr>
  <p:slideViewPr>
    <p:cSldViewPr>
      <p:cViewPr>
        <p:scale>
          <a:sx n="70" d="100"/>
          <a:sy n="70" d="100"/>
        </p:scale>
        <p:origin x="-1386" y="12"/>
      </p:cViewPr>
      <p:guideLst>
        <p:guide orient="horz" pos="4080"/>
        <p:guide pos="2880"/>
      </p:guideLst>
    </p:cSldViewPr>
  </p:slideViewPr>
  <p:outlineViewPr>
    <p:cViewPr>
      <p:scale>
        <a:sx n="33" d="100"/>
        <a:sy n="33" d="100"/>
      </p:scale>
      <p:origin x="0" y="6222"/>
    </p:cViewPr>
  </p:outlineViewPr>
  <p:notesTextViewPr>
    <p:cViewPr>
      <p:scale>
        <a:sx n="100" d="100"/>
        <a:sy n="100" d="100"/>
      </p:scale>
      <p:origin x="0" y="0"/>
    </p:cViewPr>
  </p:notesTextViewPr>
  <p:sorterViewPr>
    <p:cViewPr>
      <p:scale>
        <a:sx n="90" d="100"/>
        <a:sy n="90" d="100"/>
      </p:scale>
      <p:origin x="0" y="4770"/>
    </p:cViewPr>
  </p:sorterViewPr>
  <p:notesViewPr>
    <p:cSldViewPr>
      <p:cViewPr>
        <p:scale>
          <a:sx n="100" d="100"/>
          <a:sy n="100" d="100"/>
        </p:scale>
        <p:origin x="-1890" y="-7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7B16E0B-B679-4D43-9559-DCFAE28C4750}" type="datetimeFigureOut">
              <a:rPr lang="en-GB" smtClean="0"/>
              <a:pPr/>
              <a:t>04/02/2015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215E507-9BC0-4970-A4B7-709EC2C1E3E2}" type="slidenum">
              <a:rPr lang="en-GB" smtClean="0"/>
              <a:pPr/>
              <a:t>‹#›</a:t>
            </a:fld>
            <a:endParaRPr lang="en-GB"/>
          </a:p>
        </p:txBody>
      </p:sp>
    </p:spTree>
    <p:extLst>
      <p:ext uri="{BB962C8B-B14F-4D97-AF65-F5344CB8AC3E}">
        <p14:creationId xmlns:p14="http://schemas.microsoft.com/office/powerpoint/2010/main" val="1044663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742ED9-3807-4D9B-8072-C1842104E16D}" type="datetimeFigureOut">
              <a:rPr lang="de-AT" smtClean="0"/>
              <a:pPr/>
              <a:t>04.02.2015</a:t>
            </a:fld>
            <a:endParaRPr lang="de-AT"/>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63D34B0-0BA4-49C4-9DC2-37D6188E16E9}" type="slidenum">
              <a:rPr lang="de-AT" smtClean="0"/>
              <a:pPr/>
              <a:t>‹#›</a:t>
            </a:fld>
            <a:endParaRPr lang="de-AT"/>
          </a:p>
        </p:txBody>
      </p:sp>
    </p:spTree>
    <p:extLst>
      <p:ext uri="{BB962C8B-B14F-4D97-AF65-F5344CB8AC3E}">
        <p14:creationId xmlns:p14="http://schemas.microsoft.com/office/powerpoint/2010/main" val="45527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152400" y="127591"/>
            <a:ext cx="8839200" cy="5562600"/>
          </a:xfrm>
          <a:prstGeom prst="rect">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userDrawn="1"/>
        </p:nvGrpSpPr>
        <p:grpSpPr bwMode="auto">
          <a:xfrm>
            <a:off x="263525" y="339725"/>
            <a:ext cx="1412875" cy="1260475"/>
            <a:chOff x="152429" y="228600"/>
            <a:chExt cx="1412343" cy="1260000"/>
          </a:xfrm>
        </p:grpSpPr>
        <p:sp>
          <p:nvSpPr>
            <p:cNvPr id="6" name="Oval 5"/>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userDrawn="1"/>
          </p:nvSpPr>
          <p:spPr>
            <a:xfrm>
              <a:off x="152429" y="801571"/>
              <a:ext cx="1412343" cy="153830"/>
            </a:xfrm>
            <a:prstGeom prst="rect">
              <a:avLst/>
            </a:prstGeom>
            <a:noFill/>
          </p:spPr>
          <p:txBody>
            <a:bodyPr wrap="square" lIns="0" tIns="0" rIns="0" bIns="0">
              <a:spAutoFit/>
            </a:bodyPr>
            <a:lstStyle/>
            <a:p>
              <a:pPr algn="ctr" fontAlgn="auto">
                <a:spcBef>
                  <a:spcPts val="0"/>
                </a:spcBef>
                <a:spcAft>
                  <a:spcPts val="0"/>
                </a:spcAft>
                <a:defRPr/>
              </a:pPr>
              <a:endParaRPr lang="en-US" sz="1000" b="1" dirty="0" smtClean="0">
                <a:solidFill>
                  <a:schemeClr val="bg1"/>
                </a:solidFill>
                <a:latin typeface="Arial" pitchFamily="34" charset="0"/>
                <a:cs typeface="Arial" pitchFamily="34" charset="0"/>
              </a:endParaRP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8" name="TextBox 7"/>
          <p:cNvSpPr txBox="1"/>
          <p:nvPr userDrawn="1"/>
        </p:nvSpPr>
        <p:spPr>
          <a:xfrm>
            <a:off x="457200" y="685800"/>
            <a:ext cx="1066800" cy="415498"/>
          </a:xfrm>
          <a:prstGeom prst="rect">
            <a:avLst/>
          </a:prstGeom>
          <a:noFill/>
        </p:spPr>
        <p:txBody>
          <a:bodyPr wrap="square" rtlCol="0">
            <a:spAutoFit/>
          </a:bodyPr>
          <a:lstStyle/>
          <a:p>
            <a:pPr algn="ctr"/>
            <a:r>
              <a:rPr lang="en-US" sz="1050" b="1" dirty="0" smtClean="0">
                <a:solidFill>
                  <a:schemeClr val="bg1"/>
                </a:solidFill>
                <a:latin typeface="Arial Narrow" pitchFamily="34" charset="0"/>
              </a:rPr>
              <a:t>IFRC &amp; Resilience</a:t>
            </a:r>
            <a:endParaRPr lang="en-US" sz="1050" b="1" dirty="0">
              <a:solidFill>
                <a:schemeClr val="bg1"/>
              </a:solidFill>
              <a:latin typeface="Arial Narrow"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5"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r>
              <a:rPr lang="en-US" smtClean="0"/>
              <a:t>(possible two lines)</a:t>
            </a:r>
            <a:endParaRPr lang="en-GB" smtClean="0"/>
          </a:p>
        </p:txBody>
      </p:sp>
      <p:sp>
        <p:nvSpPr>
          <p:cNvPr id="3076" name="Text Placeholder 2"/>
          <p:cNvSpPr>
            <a:spLocks noGrp="1"/>
          </p:cNvSpPr>
          <p:nvPr>
            <p:ph type="body" idx="1"/>
          </p:nvPr>
        </p:nvSpPr>
        <p:spPr bwMode="auto">
          <a:xfrm>
            <a:off x="1828800" y="1676400"/>
            <a:ext cx="6858000" cy="40433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3077" name="Group 16"/>
          <p:cNvGrpSpPr>
            <a:grpSpLocks/>
          </p:cNvGrpSpPr>
          <p:nvPr userDrawn="1"/>
        </p:nvGrpSpPr>
        <p:grpSpPr bwMode="auto">
          <a:xfrm>
            <a:off x="339724" y="339725"/>
            <a:ext cx="1336676" cy="1260475"/>
            <a:chOff x="228599" y="228600"/>
            <a:chExt cx="1336172"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userDrawn="1"/>
          </p:nvSpPr>
          <p:spPr>
            <a:xfrm>
              <a:off x="228599" y="726887"/>
              <a:ext cx="1336172" cy="153830"/>
            </a:xfrm>
            <a:prstGeom prst="rect">
              <a:avLst/>
            </a:prstGeom>
            <a:noFill/>
          </p:spPr>
          <p:txBody>
            <a:bodyPr wrap="square" lIns="0" tIns="0" rIns="0" bIns="0">
              <a:spAutoFit/>
            </a:bodyPr>
            <a:lstStyle/>
            <a:p>
              <a:pPr algn="ctr" fontAlgn="auto">
                <a:spcBef>
                  <a:spcPts val="0"/>
                </a:spcBef>
                <a:spcAft>
                  <a:spcPts val="0"/>
                </a:spcAft>
                <a:defRPr/>
              </a:pPr>
              <a:endParaRPr lang="en-US" sz="1000" b="1" dirty="0">
                <a:solidFill>
                  <a:schemeClr val="bg1"/>
                </a:solidFill>
                <a:latin typeface="Arial" pitchFamily="34" charset="0"/>
                <a:cs typeface="Arial" pitchFamily="34" charset="0"/>
              </a:endParaRPr>
            </a:p>
          </p:txBody>
        </p:sp>
      </p:grpSp>
      <p:sp>
        <p:nvSpPr>
          <p:cNvPr id="2"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6"/>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6" descr="IFRC_logo_EN.jpg"/>
          <p:cNvPicPr>
            <a:picLocks noChangeAspect="1"/>
          </p:cNvPicPr>
          <p:nvPr userDrawn="1"/>
        </p:nvPicPr>
        <p:blipFill>
          <a:blip r:embed="rId11" cstate="print"/>
          <a:srcRect/>
          <a:stretch>
            <a:fillRect/>
          </a:stretch>
        </p:blipFill>
        <p:spPr bwMode="auto">
          <a:xfrm>
            <a:off x="533400" y="6096000"/>
            <a:ext cx="4953000" cy="463996"/>
          </a:xfrm>
          <a:prstGeom prst="rect">
            <a:avLst/>
          </a:prstGeom>
          <a:noFill/>
          <a:ln w="9525">
            <a:noFill/>
            <a:miter lim="800000"/>
            <a:headEnd/>
            <a:tailEnd/>
          </a:ln>
        </p:spPr>
      </p:pic>
      <p:pic>
        <p:nvPicPr>
          <p:cNvPr id="14" name="Picture 15" descr="SLCM-icons logo-EN.jpg"/>
          <p:cNvPicPr>
            <a:picLocks noChangeAspect="1"/>
          </p:cNvPicPr>
          <p:nvPr userDrawn="1"/>
        </p:nvPicPr>
        <p:blipFill>
          <a:blip r:embed="rId12" cstate="print"/>
          <a:srcRect/>
          <a:stretch>
            <a:fillRect/>
          </a:stretch>
        </p:blipFill>
        <p:spPr bwMode="auto">
          <a:xfrm>
            <a:off x="6929460" y="5798722"/>
            <a:ext cx="1757340" cy="906878"/>
          </a:xfrm>
          <a:prstGeom prst="rect">
            <a:avLst/>
          </a:prstGeom>
          <a:noFill/>
          <a:ln w="9525">
            <a:noFill/>
            <a:miter lim="800000"/>
            <a:headEnd/>
            <a:tailEnd/>
          </a:ln>
        </p:spPr>
      </p:pic>
      <p:sp>
        <p:nvSpPr>
          <p:cNvPr id="12" name="TextBox 11"/>
          <p:cNvSpPr txBox="1"/>
          <p:nvPr userDrawn="1"/>
        </p:nvSpPr>
        <p:spPr>
          <a:xfrm>
            <a:off x="457200" y="685800"/>
            <a:ext cx="1066800" cy="415498"/>
          </a:xfrm>
          <a:prstGeom prst="rect">
            <a:avLst/>
          </a:prstGeom>
          <a:noFill/>
        </p:spPr>
        <p:txBody>
          <a:bodyPr wrap="square" rtlCol="0">
            <a:spAutoFit/>
          </a:bodyPr>
          <a:lstStyle/>
          <a:p>
            <a:pPr algn="ctr"/>
            <a:r>
              <a:rPr lang="en-US" sz="1050" b="1" dirty="0" smtClean="0">
                <a:solidFill>
                  <a:schemeClr val="bg1"/>
                </a:solidFill>
                <a:latin typeface="Arial Narrow" pitchFamily="34" charset="0"/>
              </a:rPr>
              <a:t>IFRC &amp; Resilience</a:t>
            </a:r>
            <a:endParaRPr lang="en-US" sz="1050" b="1" dirty="0">
              <a:solidFill>
                <a:schemeClr val="bg1"/>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791" r:id="rId9"/>
  </p:sldLayoutIdLst>
  <p:timing>
    <p:tnLst>
      <p:par>
        <p:cTn id="1" dur="indefinite" restart="never" nodeType="tmRoot"/>
      </p:par>
    </p:tnLst>
  </p:timing>
  <p:txStyles>
    <p:title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1"/>
          <p:cNvGrpSpPr>
            <a:grpSpLocks/>
          </p:cNvGrpSpPr>
          <p:nvPr/>
        </p:nvGrpSpPr>
        <p:grpSpPr bwMode="auto">
          <a:xfrm>
            <a:off x="339725" y="339725"/>
            <a:ext cx="1260475" cy="1260475"/>
            <a:chOff x="228600" y="228600"/>
            <a:chExt cx="1260000" cy="1260000"/>
          </a:xfrm>
        </p:grpSpPr>
        <p:sp>
          <p:nvSpPr>
            <p:cNvPr id="8" name="Oval 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284390" y="725400"/>
              <a:ext cx="1144157" cy="246128"/>
            </a:xfrm>
            <a:prstGeom prst="rect">
              <a:avLst/>
            </a:prstGeom>
            <a:noFill/>
          </p:spPr>
          <p:txBody>
            <a:bodyPr lIns="0" tIns="0" rIns="0" bIns="0">
              <a:spAutoFit/>
            </a:bodyPr>
            <a:lstStyle/>
            <a:p>
              <a:pPr algn="ctr" fontAlgn="auto">
                <a:spcBef>
                  <a:spcPts val="0"/>
                </a:spcBef>
                <a:spcAft>
                  <a:spcPts val="0"/>
                </a:spcAft>
                <a:defRPr/>
              </a:pPr>
              <a:r>
                <a:rPr lang="en-US" sz="1600" b="1" dirty="0" smtClean="0">
                  <a:solidFill>
                    <a:schemeClr val="bg1"/>
                  </a:solidFill>
                  <a:latin typeface="Arial" pitchFamily="34" charset="0"/>
                  <a:cs typeface="Arial" pitchFamily="34" charset="0"/>
                </a:rPr>
                <a:t>Resilience</a:t>
              </a:r>
              <a:endParaRPr lang="en-US" sz="1600" b="1" dirty="0">
                <a:solidFill>
                  <a:schemeClr val="bg1"/>
                </a:solidFill>
                <a:latin typeface="Arial" pitchFamily="34" charset="0"/>
                <a:cs typeface="Arial" pitchFamily="34" charset="0"/>
              </a:endParaRPr>
            </a:p>
          </p:txBody>
        </p:sp>
      </p:grpSp>
      <p:sp>
        <p:nvSpPr>
          <p:cNvPr id="2" name="TextBox 1"/>
          <p:cNvSpPr txBox="1"/>
          <p:nvPr/>
        </p:nvSpPr>
        <p:spPr>
          <a:xfrm>
            <a:off x="3068180" y="3429000"/>
            <a:ext cx="5832648" cy="2185214"/>
          </a:xfrm>
          <a:prstGeom prst="rect">
            <a:avLst/>
          </a:prstGeom>
          <a:noFill/>
        </p:spPr>
        <p:txBody>
          <a:bodyPr wrap="square" rtlCol="0">
            <a:spAutoFit/>
          </a:bodyPr>
          <a:lstStyle/>
          <a:p>
            <a:r>
              <a:rPr lang="en-US" sz="2800" b="1" i="1" dirty="0" smtClean="0">
                <a:solidFill>
                  <a:schemeClr val="bg1"/>
                </a:solidFill>
              </a:rPr>
              <a:t>Commitments and Way Forward</a:t>
            </a:r>
          </a:p>
          <a:p>
            <a:endParaRPr lang="en-US" b="1" i="1" dirty="0">
              <a:solidFill>
                <a:schemeClr val="bg1"/>
              </a:solidFill>
            </a:endParaRPr>
          </a:p>
          <a:p>
            <a:endParaRPr lang="en-US" b="1" i="1" dirty="0" smtClean="0">
              <a:solidFill>
                <a:schemeClr val="bg1"/>
              </a:solidFill>
            </a:endParaRPr>
          </a:p>
          <a:p>
            <a:endParaRPr lang="en-US" b="1" i="1" dirty="0">
              <a:solidFill>
                <a:schemeClr val="bg1"/>
              </a:solidFill>
            </a:endParaRPr>
          </a:p>
          <a:p>
            <a:endParaRPr lang="en-US" b="1" i="1" dirty="0" smtClean="0">
              <a:solidFill>
                <a:schemeClr val="bg1"/>
              </a:solidFill>
            </a:endParaRPr>
          </a:p>
          <a:p>
            <a:endParaRPr lang="en-US" b="1" i="1" dirty="0">
              <a:solidFill>
                <a:schemeClr val="bg1"/>
              </a:solidFill>
            </a:endParaRPr>
          </a:p>
          <a:p>
            <a:r>
              <a:rPr lang="en-US" b="1" i="1" dirty="0" smtClean="0">
                <a:solidFill>
                  <a:schemeClr val="bg1"/>
                </a:solidFill>
              </a:rPr>
              <a:t>Indira Kulenovic, APZ DMU Resilience Coordinator</a:t>
            </a:r>
            <a:endParaRPr lang="en-US" b="1" i="1"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11162"/>
            <a:ext cx="4419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89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Commitments &amp; Regional Inputs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39" y="1762029"/>
            <a:ext cx="2057400" cy="138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12" y="4127398"/>
            <a:ext cx="1752600" cy="158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D:\Users\indira.kulenovic\Desktop\K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2407" y="4014771"/>
            <a:ext cx="1324915" cy="1837880"/>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rot="10800000">
            <a:off x="2272754" y="4855364"/>
            <a:ext cx="311626" cy="473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D:\Users\indira.kulenovic\Desktop\Input do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2677" y="1713735"/>
            <a:ext cx="1383513" cy="199174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859393"/>
            <a:ext cx="33496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744" y="4714733"/>
            <a:ext cx="33496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descr="D:\Users\indira.kulenovic\Desktop\RCRC VS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000" y="3971206"/>
            <a:ext cx="1399289" cy="192501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Users\indira.kulenovic\Desktop\CaY VS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64209" y="3953016"/>
            <a:ext cx="1421981" cy="1812754"/>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6175950" y="2449434"/>
            <a:ext cx="535874"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864461" y="3411737"/>
            <a:ext cx="582501"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descr="D:\Users\indira.kulenovic\Desktop\Captur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1739" y="1659224"/>
            <a:ext cx="2940945" cy="17215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239633" y="3001185"/>
            <a:ext cx="1109598" cy="738664"/>
          </a:xfrm>
          <a:prstGeom prst="rect">
            <a:avLst/>
          </a:prstGeom>
          <a:noFill/>
        </p:spPr>
        <p:txBody>
          <a:bodyPr wrap="none" lIns="91440" tIns="45720" rIns="91440" bIns="45720">
            <a:spAutoFit/>
          </a:bodyPr>
          <a:lstStyle/>
          <a:p>
            <a:pPr algn="ctr"/>
            <a:r>
              <a:rPr lang="en-US" sz="1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AP Input </a:t>
            </a:r>
          </a:p>
          <a:p>
            <a:pPr algn="ctr"/>
            <a:r>
              <a:rPr lang="en-US" sz="1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Document </a:t>
            </a:r>
          </a:p>
          <a:p>
            <a:pPr algn="ctr"/>
            <a:r>
              <a:rPr lang="en-US" sz="1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For HFA2</a:t>
            </a:r>
            <a:endParaRPr lang="en-US" sz="1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3" name="Rectangle 22"/>
          <p:cNvSpPr/>
          <p:nvPr/>
        </p:nvSpPr>
        <p:spPr>
          <a:xfrm>
            <a:off x="5019872" y="5191780"/>
            <a:ext cx="1443023" cy="461665"/>
          </a:xfrm>
          <a:prstGeom prst="rect">
            <a:avLst/>
          </a:prstGeom>
          <a:noFill/>
        </p:spPr>
        <p:txBody>
          <a:bodyPr wrap="none" lIns="91440" tIns="45720" rIns="91440" bIns="45720">
            <a:spAutoFit/>
          </a:bodyPr>
          <a:lstStyle/>
          <a:p>
            <a:pPr algn="ctr"/>
            <a:r>
              <a:rPr lang="en-US"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RCRC</a:t>
            </a:r>
          </a:p>
          <a:p>
            <a:pPr algn="ctr"/>
            <a:r>
              <a:rPr lang="en-US"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COMMITTMENTS</a:t>
            </a:r>
            <a:endParaRPr lang="en-US" sz="1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4" name="Rectangle 23"/>
          <p:cNvSpPr/>
          <p:nvPr/>
        </p:nvSpPr>
        <p:spPr>
          <a:xfrm>
            <a:off x="7056186" y="5220426"/>
            <a:ext cx="1476494" cy="461665"/>
          </a:xfrm>
          <a:prstGeom prst="rect">
            <a:avLst/>
          </a:prstGeom>
          <a:noFill/>
        </p:spPr>
        <p:txBody>
          <a:bodyPr wrap="none" lIns="91440" tIns="45720" rIns="91440" bIns="45720">
            <a:spAutoFit/>
          </a:bodyPr>
          <a:lstStyle/>
          <a:p>
            <a:pPr algn="ctr"/>
            <a:r>
              <a:rPr lang="en-US"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Youth &amp; Children </a:t>
            </a:r>
          </a:p>
          <a:p>
            <a:pPr algn="ctr"/>
            <a:r>
              <a:rPr lang="en-US"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COMMITTMENTS</a:t>
            </a:r>
            <a:endParaRPr lang="en-US" sz="1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5" name="Rectangle 24"/>
          <p:cNvSpPr/>
          <p:nvPr/>
        </p:nvSpPr>
        <p:spPr>
          <a:xfrm>
            <a:off x="2996809" y="5097845"/>
            <a:ext cx="1170513" cy="738664"/>
          </a:xfrm>
          <a:prstGeom prst="rect">
            <a:avLst/>
          </a:prstGeom>
          <a:noFill/>
        </p:spPr>
        <p:txBody>
          <a:bodyPr wrap="none" lIns="91440" tIns="45720" rIns="91440" bIns="45720">
            <a:spAutoFit/>
          </a:bodyPr>
          <a:lstStyle/>
          <a:p>
            <a:pPr algn="ctr"/>
            <a:r>
              <a:rPr lang="en-US" sz="1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Building </a:t>
            </a:r>
          </a:p>
          <a:p>
            <a:pPr algn="ctr"/>
            <a:r>
              <a:rPr lang="en-US" sz="1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Community</a:t>
            </a:r>
          </a:p>
          <a:p>
            <a:pPr algn="ctr"/>
            <a:r>
              <a:rPr lang="en-US" sz="1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Resilience</a:t>
            </a:r>
            <a:endParaRPr lang="en-US" sz="1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48385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RCRC Commitments at the 6</a:t>
            </a:r>
            <a:r>
              <a:rPr lang="en-US" baseline="30000" dirty="0" smtClean="0"/>
              <a:t>th</a:t>
            </a:r>
            <a:r>
              <a:rPr lang="en-US" dirty="0" smtClean="0"/>
              <a:t> AMCDRR</a:t>
            </a:r>
            <a:endParaRPr lang="en-US" dirty="0"/>
          </a:p>
        </p:txBody>
      </p:sp>
      <p:sp>
        <p:nvSpPr>
          <p:cNvPr id="7" name="Content Placeholder 6"/>
          <p:cNvSpPr>
            <a:spLocks noGrp="1"/>
          </p:cNvSpPr>
          <p:nvPr>
            <p:ph idx="1"/>
          </p:nvPr>
        </p:nvSpPr>
        <p:spPr>
          <a:xfrm>
            <a:off x="4648200" y="2084454"/>
            <a:ext cx="4038600" cy="3509991"/>
          </a:xfrm>
        </p:spPr>
        <p:txBody>
          <a:bodyPr/>
          <a:lstStyle/>
          <a:p>
            <a:pPr marL="0" indent="0" algn="ctr">
              <a:buNone/>
            </a:pPr>
            <a:endParaRPr lang="en-US" sz="2000" i="1" dirty="0">
              <a:latin typeface="Arial Narrow" panose="020B0606020202030204" pitchFamily="34" charset="0"/>
            </a:endParaRPr>
          </a:p>
          <a:p>
            <a:pPr algn="ctr"/>
            <a:endParaRPr lang="en-US" sz="2000" dirty="0"/>
          </a:p>
        </p:txBody>
      </p:sp>
      <p:sp>
        <p:nvSpPr>
          <p:cNvPr id="8" name="Rounded Rectangle 7"/>
          <p:cNvSpPr/>
          <p:nvPr/>
        </p:nvSpPr>
        <p:spPr>
          <a:xfrm>
            <a:off x="390600" y="1484784"/>
            <a:ext cx="8496943" cy="27363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800"/>
              </a:spcAft>
            </a:pPr>
            <a:r>
              <a:rPr lang="en-GB" sz="2400" i="1" dirty="0">
                <a:latin typeface="Arial Narrow" panose="020B0606020202030204" pitchFamily="34" charset="0"/>
              </a:rPr>
              <a:t>The</a:t>
            </a:r>
            <a:r>
              <a:rPr lang="en-GB" sz="2600" i="1" dirty="0">
                <a:latin typeface="Arial Narrow" panose="020B0606020202030204" pitchFamily="34" charset="0"/>
              </a:rPr>
              <a:t> </a:t>
            </a:r>
            <a:r>
              <a:rPr lang="en-GB" sz="2400" i="1" dirty="0">
                <a:solidFill>
                  <a:schemeClr val="tx1"/>
                </a:solidFill>
                <a:latin typeface="Arial Narrow" panose="020B0606020202030204" pitchFamily="34" charset="0"/>
              </a:rPr>
              <a:t>IFRC committed </a:t>
            </a:r>
            <a:r>
              <a:rPr lang="en-GB" sz="2400" i="1" u="sng" dirty="0">
                <a:solidFill>
                  <a:schemeClr val="tx1"/>
                </a:solidFill>
                <a:latin typeface="Arial Narrow" panose="020B0606020202030204" pitchFamily="34" charset="0"/>
              </a:rPr>
              <a:t>to continue to invest in strengthening community resilience to natural and man-made disasters at the local level</a:t>
            </a:r>
            <a:r>
              <a:rPr lang="en-GB" sz="2400" i="1" dirty="0">
                <a:solidFill>
                  <a:schemeClr val="tx1"/>
                </a:solidFill>
                <a:latin typeface="Arial Narrow" panose="020B0606020202030204" pitchFamily="34" charset="0"/>
              </a:rPr>
              <a:t> and ensure our programs bridge the gap between development and humanitarian work through sustainable, accountable and participatory approaches that integrate disaster risk reduction, public health, safe shelter, livelihoods and climate change adaptation strategies</a:t>
            </a:r>
            <a:endParaRPr lang="en-US" sz="2400" dirty="0">
              <a:solidFill>
                <a:schemeClr val="tx1"/>
              </a:solidFill>
            </a:endParaRPr>
          </a:p>
        </p:txBody>
      </p:sp>
      <p:pic>
        <p:nvPicPr>
          <p:cNvPr id="6" name="Picture 5" descr="Hyogo Framework for Action"/>
          <p:cNvPicPr/>
          <p:nvPr/>
        </p:nvPicPr>
        <p:blipFill>
          <a:blip r:embed="rId2" cstate="print"/>
          <a:srcRect/>
          <a:stretch>
            <a:fillRect/>
          </a:stretch>
        </p:blipFill>
        <p:spPr bwMode="auto">
          <a:xfrm>
            <a:off x="539552" y="4365104"/>
            <a:ext cx="2353702" cy="1518801"/>
          </a:xfrm>
          <a:prstGeom prst="rect">
            <a:avLst/>
          </a:prstGeom>
          <a:noFill/>
          <a:ln w="9525">
            <a:noFill/>
            <a:miter lim="800000"/>
            <a:headEnd/>
            <a:tailEnd/>
          </a:ln>
        </p:spPr>
      </p:pic>
      <p:sp>
        <p:nvSpPr>
          <p:cNvPr id="3" name="Right Arrow 2"/>
          <p:cNvSpPr/>
          <p:nvPr/>
        </p:nvSpPr>
        <p:spPr>
          <a:xfrm>
            <a:off x="3131840" y="4764464"/>
            <a:ext cx="223224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Input Paper</a:t>
            </a:r>
            <a:endParaRPr lang="en-US" dirty="0"/>
          </a:p>
        </p:txBody>
      </p:sp>
      <p:pic>
        <p:nvPicPr>
          <p:cNvPr id="1026" name="Picture 2" descr="D:\Users\indira.kulenovic\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378" y="4221088"/>
            <a:ext cx="2923880" cy="166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298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Commitments (Nov 2014, Cali) </a:t>
            </a:r>
            <a:endParaRPr lang="en-US" dirty="0"/>
          </a:p>
        </p:txBody>
      </p:sp>
      <p:pic>
        <p:nvPicPr>
          <p:cNvPr id="6" name="Picture 2" descr="C:\Documents and Settings\indira.kulenovic.IFRC\Desktop\FRC.bmp"/>
          <p:cNvPicPr>
            <a:picLocks noChangeAspect="1" noChangeArrowheads="1"/>
          </p:cNvPicPr>
          <p:nvPr/>
        </p:nvPicPr>
        <p:blipFill>
          <a:blip r:embed="rId2" cstate="print"/>
          <a:srcRect/>
          <a:stretch>
            <a:fillRect/>
          </a:stretch>
        </p:blipFill>
        <p:spPr bwMode="auto">
          <a:xfrm>
            <a:off x="241598" y="2057400"/>
            <a:ext cx="2102120" cy="2971800"/>
          </a:xfrm>
          <a:prstGeom prst="rect">
            <a:avLst/>
          </a:prstGeom>
          <a:noFill/>
        </p:spPr>
      </p:pic>
      <p:sp>
        <p:nvSpPr>
          <p:cNvPr id="7" name="Rectangle 6"/>
          <p:cNvSpPr/>
          <p:nvPr/>
        </p:nvSpPr>
        <p:spPr>
          <a:xfrm>
            <a:off x="2408830" y="3113038"/>
            <a:ext cx="4572000" cy="2308324"/>
          </a:xfrm>
          <a:prstGeom prst="rect">
            <a:avLst/>
          </a:prstGeom>
        </p:spPr>
        <p:txBody>
          <a:bodyPr>
            <a:spAutoFit/>
          </a:bodyPr>
          <a:lstStyle/>
          <a:p>
            <a:pPr>
              <a:buNone/>
            </a:pPr>
            <a:r>
              <a:rPr lang="en-US" dirty="0" smtClean="0">
                <a:latin typeface="Arial Narrow" pitchFamily="34" charset="0"/>
              </a:rPr>
              <a:t>Key principle objective to:</a:t>
            </a:r>
          </a:p>
          <a:p>
            <a:pPr>
              <a:buNone/>
            </a:pPr>
            <a:endParaRPr lang="en-US" dirty="0">
              <a:latin typeface="Arial Narrow" pitchFamily="34" charset="0"/>
            </a:endParaRPr>
          </a:p>
          <a:p>
            <a:pPr algn="ctr">
              <a:buNone/>
            </a:pPr>
            <a:r>
              <a:rPr lang="en-US" i="1" dirty="0">
                <a:latin typeface="Arial Narrow" pitchFamily="34" charset="0"/>
              </a:rPr>
              <a:t>“Establish a foundation on which all</a:t>
            </a:r>
          </a:p>
          <a:p>
            <a:pPr algn="ctr">
              <a:buNone/>
            </a:pPr>
            <a:r>
              <a:rPr lang="en-US" i="1" dirty="0">
                <a:latin typeface="Arial Narrow" pitchFamily="34" charset="0"/>
              </a:rPr>
              <a:t>IFRC programmes, projects, interventions</a:t>
            </a:r>
          </a:p>
          <a:p>
            <a:pPr algn="ctr">
              <a:buNone/>
            </a:pPr>
            <a:r>
              <a:rPr lang="en-US" i="1" dirty="0">
                <a:latin typeface="Arial Narrow" pitchFamily="34" charset="0"/>
              </a:rPr>
              <a:t>and actions, across the contexts, which</a:t>
            </a:r>
          </a:p>
          <a:p>
            <a:pPr algn="ctr">
              <a:buNone/>
            </a:pPr>
            <a:r>
              <a:rPr lang="en-US" i="1" dirty="0" smtClean="0">
                <a:latin typeface="Arial Narrow" pitchFamily="34" charset="0"/>
              </a:rPr>
              <a:t>contribute </a:t>
            </a:r>
            <a:r>
              <a:rPr lang="en-US" i="1" dirty="0">
                <a:latin typeface="Arial Narrow" pitchFamily="34" charset="0"/>
              </a:rPr>
              <a:t>to the strengthening </a:t>
            </a:r>
            <a:r>
              <a:rPr lang="en-US" i="1" dirty="0" smtClean="0">
                <a:latin typeface="Arial Narrow" pitchFamily="34" charset="0"/>
              </a:rPr>
              <a:t> community resilience can </a:t>
            </a:r>
            <a:r>
              <a:rPr lang="en-US" i="1" dirty="0">
                <a:latin typeface="Arial Narrow" pitchFamily="34" charset="0"/>
              </a:rPr>
              <a:t>be created,</a:t>
            </a:r>
          </a:p>
          <a:p>
            <a:pPr algn="ctr">
              <a:buNone/>
            </a:pPr>
            <a:r>
              <a:rPr lang="en-US" i="1" dirty="0">
                <a:latin typeface="Arial Narrow" pitchFamily="34" charset="0"/>
              </a:rPr>
              <a:t>developed and sustained.’”</a:t>
            </a:r>
            <a:endParaRPr lang="en-US" dirty="0"/>
          </a:p>
        </p:txBody>
      </p:sp>
      <p:sp>
        <p:nvSpPr>
          <p:cNvPr id="8" name="Title 1"/>
          <p:cNvSpPr txBox="1">
            <a:spLocks/>
          </p:cNvSpPr>
          <p:nvPr/>
        </p:nvSpPr>
        <p:spPr bwMode="auto">
          <a:xfrm>
            <a:off x="2438401" y="1981200"/>
            <a:ext cx="4267200" cy="990600"/>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a:lstStyle>
          <a:p>
            <a:pPr algn="ctr"/>
            <a:r>
              <a:rPr lang="en-US" dirty="0" smtClean="0">
                <a:solidFill>
                  <a:schemeClr val="bg1">
                    <a:lumMod val="95000"/>
                  </a:schemeClr>
                </a:solidFill>
              </a:rPr>
              <a:t>IFRC Framework for Community Resilience</a:t>
            </a:r>
            <a:endParaRPr lang="en-US" dirty="0">
              <a:solidFill>
                <a:schemeClr val="bg1">
                  <a:lumMod val="95000"/>
                </a:schemeClr>
              </a:solidFill>
            </a:endParaRPr>
          </a:p>
        </p:txBody>
      </p:sp>
      <p:pic>
        <p:nvPicPr>
          <p:cNvPr id="9" name="Picture 2" descr="D:\Users\indira.kulenovic\Desktop\THEMATIC\RESILIENCE\Colombia Resilience Forum\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7654" y="1932864"/>
            <a:ext cx="1904907" cy="15113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54541" y="3657600"/>
            <a:ext cx="1890261"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One Billion </a:t>
            </a:r>
          </a:p>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Coalition </a:t>
            </a:r>
          </a:p>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for </a:t>
            </a:r>
          </a:p>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Resilience</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Tree>
    <p:extLst>
      <p:ext uri="{BB962C8B-B14F-4D97-AF65-F5344CB8AC3E}">
        <p14:creationId xmlns:p14="http://schemas.microsoft.com/office/powerpoint/2010/main" val="3773196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851104" cy="1143000"/>
          </a:xfrm>
        </p:spPr>
        <p:txBody>
          <a:bodyPr/>
          <a:lstStyle/>
          <a:p>
            <a:pPr algn="ctr"/>
            <a:r>
              <a:rPr lang="en-US" dirty="0" smtClean="0"/>
              <a:t>Global Commitments Regional  Inputs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70802"/>
            <a:ext cx="3913410" cy="143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738" y="3505200"/>
            <a:ext cx="1855324" cy="214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D:\Users\indira.kulenovic\Desktop\WORK\ASSI and APCSS\GADRRRES logo HiRe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4283676"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794" y="4724400"/>
            <a:ext cx="3078163" cy="14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0200" y="2590800"/>
            <a:ext cx="1675004"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14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092288" cy="1143000"/>
          </a:xfrm>
        </p:spPr>
        <p:txBody>
          <a:bodyPr/>
          <a:lstStyle/>
          <a:p>
            <a:r>
              <a:rPr lang="en-US" dirty="0" smtClean="0"/>
              <a:t>Asia Pacific Conference, Beijing (Oct 2014)</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366932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41875" y="1755963"/>
            <a:ext cx="4267201" cy="40318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buFont typeface="Arial" panose="020B0604020202020204" pitchFamily="34" charset="0"/>
              <a:buChar char="•"/>
            </a:pP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Call for Innovation</a:t>
            </a:r>
          </a:p>
          <a:p>
            <a:endPar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571500" indent="-571500">
              <a:buFont typeface="Arial" panose="020B0604020202020204" pitchFamily="34" charset="0"/>
              <a:buChar cha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Youth Commitments to engage in DRR and School Safety</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5" name="Straight Arrow Connector 4"/>
          <p:cNvCxnSpPr/>
          <p:nvPr/>
        </p:nvCxnSpPr>
        <p:spPr>
          <a:xfrm flipV="1">
            <a:off x="4010478" y="2209800"/>
            <a:ext cx="866322" cy="15621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010478" y="3657600"/>
            <a:ext cx="866322" cy="114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43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Way Forward</a:t>
            </a:r>
            <a:endParaRPr lang="en-US" sz="3200" dirty="0"/>
          </a:p>
        </p:txBody>
      </p:sp>
      <p:sp>
        <p:nvSpPr>
          <p:cNvPr id="3" name="Content Placeholder 2"/>
          <p:cNvSpPr>
            <a:spLocks noGrp="1"/>
          </p:cNvSpPr>
          <p:nvPr>
            <p:ph idx="1"/>
          </p:nvPr>
        </p:nvSpPr>
        <p:spPr>
          <a:xfrm>
            <a:off x="696850" y="1535371"/>
            <a:ext cx="8077200" cy="4043391"/>
          </a:xfrm>
        </p:spPr>
        <p:txBody>
          <a:bodyPr/>
          <a:lstStyle/>
          <a:p>
            <a:r>
              <a:rPr lang="en-US" sz="2600" b="1" u="sng" dirty="0" smtClean="0"/>
              <a:t>Implementation of commitments</a:t>
            </a:r>
            <a:r>
              <a:rPr lang="en-US" sz="2600" b="1" dirty="0" smtClean="0"/>
              <a:t> </a:t>
            </a:r>
          </a:p>
          <a:p>
            <a:pPr marL="0" indent="0">
              <a:buNone/>
            </a:pPr>
            <a:endParaRPr lang="en-US" sz="300" b="1" dirty="0" smtClean="0"/>
          </a:p>
          <a:p>
            <a:pPr marL="177800" lvl="1" indent="0">
              <a:buNone/>
            </a:pPr>
            <a:endParaRPr lang="en-US" sz="300" dirty="0" smtClean="0"/>
          </a:p>
          <a:p>
            <a:pPr marL="177800" lvl="1" indent="0">
              <a:buNone/>
            </a:pPr>
            <a:endParaRPr lang="en-US" sz="300" dirty="0"/>
          </a:p>
          <a:p>
            <a:pPr marL="177800" lvl="1" indent="0">
              <a:buNone/>
            </a:pPr>
            <a:endParaRPr lang="en-US" sz="300" dirty="0" smtClean="0"/>
          </a:p>
          <a:p>
            <a:pPr marL="177800" lvl="1" indent="0">
              <a:buNone/>
            </a:pPr>
            <a:endParaRPr lang="en-US" sz="300" dirty="0" smtClean="0"/>
          </a:p>
          <a:p>
            <a:pPr marL="177800" lvl="1" indent="0">
              <a:buNone/>
            </a:pPr>
            <a:r>
              <a:rPr lang="en-US" sz="1800" dirty="0" smtClean="0"/>
              <a:t>(specifically those related to our region such as RCRC/Children &amp; Youth Voluntary Statement of Commitments – 6</a:t>
            </a:r>
            <a:r>
              <a:rPr lang="en-US" sz="1800" baseline="30000" dirty="0" smtClean="0"/>
              <a:t>th</a:t>
            </a:r>
            <a:r>
              <a:rPr lang="en-US" sz="1800" dirty="0" smtClean="0"/>
              <a:t> AMCDRR, Beijing Declaration and Commitments, Global Framework on Community Resilience – unpacking and adaptation to regional, national, community level, Comprehensive School Safety Framework…)</a:t>
            </a:r>
          </a:p>
          <a:p>
            <a:pPr marL="177800" lvl="1" indent="0">
              <a:buNone/>
            </a:pPr>
            <a:endParaRPr lang="en-US" sz="300" dirty="0" smtClean="0"/>
          </a:p>
          <a:p>
            <a:pPr marL="0" indent="0">
              <a:buNone/>
            </a:pPr>
            <a:endParaRPr lang="en-US" sz="300" b="1" dirty="0" smtClean="0"/>
          </a:p>
          <a:p>
            <a:r>
              <a:rPr lang="en-US" sz="2600" b="1" u="sng" dirty="0" smtClean="0"/>
              <a:t>Synchronization, alignments and</a:t>
            </a:r>
          </a:p>
          <a:p>
            <a:pPr marL="0" indent="0">
              <a:buNone/>
            </a:pPr>
            <a:r>
              <a:rPr lang="en-US" sz="2600" b="1" dirty="0" smtClean="0"/>
              <a:t> </a:t>
            </a:r>
            <a:r>
              <a:rPr lang="en-US" sz="1800" dirty="0" smtClean="0"/>
              <a:t>(</a:t>
            </a:r>
            <a:r>
              <a:rPr lang="en-US" sz="1800" dirty="0" err="1" smtClean="0"/>
              <a:t>i.e</a:t>
            </a:r>
            <a:r>
              <a:rPr lang="en-US" sz="1800" dirty="0" smtClean="0"/>
              <a:t>: HNSs, CDs, RD, PNSs planning alignment to ensure complementarities in implementation of commitments, maximum utilization of resources available and scaled up impact) </a:t>
            </a:r>
          </a:p>
          <a:p>
            <a:r>
              <a:rPr lang="en-US" sz="2600" b="1" u="sng" dirty="0" smtClean="0"/>
              <a:t>Multi-stakeholders Partnerships</a:t>
            </a:r>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3126" y="3429000"/>
            <a:ext cx="10789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D:\Users\indira.kulenovic\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450" y="381000"/>
            <a:ext cx="1285875" cy="104345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369318"/>
            <a:ext cx="109453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2913" y="5139018"/>
            <a:ext cx="2438400" cy="171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496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4890</TotalTime>
  <Words>268</Words>
  <Application>Microsoft Office PowerPoint</Application>
  <PresentationFormat>On-screen Show (4:3)</PresentationFormat>
  <Paragraphs>53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Global Commitments &amp; Regional Inputs</vt:lpstr>
      <vt:lpstr>RCRC Commitments at the 6th AMCDRR</vt:lpstr>
      <vt:lpstr>Global Commitments (Nov 2014, Cali) </vt:lpstr>
      <vt:lpstr>Global Commitments Regional  Inputs</vt:lpstr>
      <vt:lpstr>Asia Pacific Conference, Beijing (Oct 2014)</vt:lpstr>
      <vt:lpstr>Way Forward</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AIT Resilience</dc:title>
  <dc:creator>Indira Kulenovic</dc:creator>
  <cp:lastModifiedBy>indira kulenovic</cp:lastModifiedBy>
  <cp:revision>1486</cp:revision>
  <cp:lastPrinted>2015-02-03T08:58:13Z</cp:lastPrinted>
  <dcterms:created xsi:type="dcterms:W3CDTF">2010-10-08T14:12:22Z</dcterms:created>
  <dcterms:modified xsi:type="dcterms:W3CDTF">2015-02-04T06:44:02Z</dcterms:modified>
</cp:coreProperties>
</file>