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0" hangingPunct="1">
      <a:defRPr sz="106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4022" autoAdjust="0"/>
  </p:normalViewPr>
  <p:slideViewPr>
    <p:cSldViewPr snapToGrid="0">
      <p:cViewPr>
        <p:scale>
          <a:sx n="60" d="100"/>
          <a:sy n="60" d="100"/>
        </p:scale>
        <p:origin x="1410" y="-94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F3584-CF92-4D14-AC5C-97EC1FD58FB8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C5A42-7843-4F7E-A3AE-8F02C379820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101162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1pPr>
    <a:lvl2pPr marL="269382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2pPr>
    <a:lvl3pPr marL="538764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3pPr>
    <a:lvl4pPr marL="808147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4pPr>
    <a:lvl5pPr marL="1077529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5pPr>
    <a:lvl6pPr marL="1346911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6pPr>
    <a:lvl7pPr marL="1616293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7pPr>
    <a:lvl8pPr marL="1885676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8pPr>
    <a:lvl9pPr marL="2155058" algn="l" defTabSz="538764" rtl="0" eaLnBrk="1" latinLnBrk="0" hangingPunct="1">
      <a:defRPr sz="70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PH" dirty="0" smtClean="0"/>
              <a:t>One successful strategy that ensured excellent</a:t>
            </a:r>
            <a:r>
              <a:rPr lang="en-PH" baseline="0" dirty="0" smtClean="0"/>
              <a:t> community engagement or led to some big change</a:t>
            </a:r>
          </a:p>
          <a:p>
            <a:endParaRPr lang="en-PH" baseline="0" dirty="0" smtClean="0"/>
          </a:p>
          <a:p>
            <a:r>
              <a:rPr lang="en-PH" baseline="0" dirty="0" smtClean="0"/>
              <a:t>Formulation of Barangay Waterworks Sanitation Association (BAWASA) Committee in </a:t>
            </a:r>
            <a:r>
              <a:rPr lang="en-PH" baseline="0" dirty="0" err="1" smtClean="0"/>
              <a:t>Brgy</a:t>
            </a:r>
            <a:r>
              <a:rPr lang="en-PH" baseline="0" dirty="0" smtClean="0"/>
              <a:t>. </a:t>
            </a:r>
            <a:r>
              <a:rPr lang="en-PH" baseline="0" dirty="0" err="1" smtClean="0"/>
              <a:t>Morocborocan</a:t>
            </a:r>
            <a:r>
              <a:rPr lang="en-PH" baseline="0" dirty="0" smtClean="0"/>
              <a:t>, Masbate established a great example of one successful strategy of involving the community into the PRC project’s that ensured the acceptance, participation, ownership, and sustainability of the water facilities provided by the project.</a:t>
            </a:r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C5A42-7843-4F7E-A3AE-8F02C379820A}" type="slidenum">
              <a:rPr lang="en-PH" smtClean="0"/>
              <a:t>1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5466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888215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14716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851801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986754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98864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28976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75071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3828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332917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261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650478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6E1A25-E8F8-4AE4-B59B-B8F26837C861}" type="datetimeFigureOut">
              <a:rPr lang="en-PH" smtClean="0"/>
              <a:t>5/31/2015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CD43-5DF5-4ED0-B11D-2B592D22484A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1940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>
            <a:off x="2921602" y="7727196"/>
            <a:ext cx="1304639" cy="10517"/>
          </a:xfrm>
          <a:prstGeom prst="line">
            <a:avLst/>
          </a:prstGeom>
          <a:ln w="1047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00048" y="6137355"/>
            <a:ext cx="3920495" cy="30571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cxnSp>
        <p:nvCxnSpPr>
          <p:cNvPr id="24" name="Straight Connector 23"/>
          <p:cNvCxnSpPr/>
          <p:nvPr/>
        </p:nvCxnSpPr>
        <p:spPr>
          <a:xfrm>
            <a:off x="2715904" y="4751445"/>
            <a:ext cx="1304639" cy="10517"/>
          </a:xfrm>
          <a:prstGeom prst="line">
            <a:avLst/>
          </a:prstGeom>
          <a:ln w="1047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515372" y="2631784"/>
            <a:ext cx="7888" cy="1858329"/>
          </a:xfrm>
          <a:prstGeom prst="line">
            <a:avLst/>
          </a:prstGeom>
          <a:ln w="1047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689684" y="3595890"/>
            <a:ext cx="2854316" cy="250181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cxnSp>
        <p:nvCxnSpPr>
          <p:cNvPr id="20" name="Straight Connector 19"/>
          <p:cNvCxnSpPr>
            <a:stCxn id="12" idx="3"/>
            <a:endCxn id="18" idx="3"/>
          </p:cNvCxnSpPr>
          <p:nvPr/>
        </p:nvCxnSpPr>
        <p:spPr>
          <a:xfrm flipV="1">
            <a:off x="2072664" y="2454960"/>
            <a:ext cx="4471336" cy="44301"/>
          </a:xfrm>
          <a:prstGeom prst="line">
            <a:avLst/>
          </a:prstGeom>
          <a:ln w="1047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382578" y="1560230"/>
            <a:ext cx="1905000" cy="18528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8" name="Rectangle 17"/>
          <p:cNvSpPr/>
          <p:nvPr/>
        </p:nvSpPr>
        <p:spPr>
          <a:xfrm>
            <a:off x="4639000" y="1549195"/>
            <a:ext cx="1905000" cy="181152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2" name="Rectangle 11"/>
          <p:cNvSpPr/>
          <p:nvPr/>
        </p:nvSpPr>
        <p:spPr>
          <a:xfrm>
            <a:off x="140368" y="1585419"/>
            <a:ext cx="1932296" cy="182768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5" name="TextBox 4"/>
          <p:cNvSpPr txBox="1"/>
          <p:nvPr/>
        </p:nvSpPr>
        <p:spPr>
          <a:xfrm>
            <a:off x="-5193" y="-1"/>
            <a:ext cx="6863193" cy="8925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US" sz="1800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latin typeface="Segoe Script" panose="020B0504020000000003" pitchFamily="34" charset="0"/>
            </a:endParaRPr>
          </a:p>
          <a:p>
            <a:pPr algn="ctr"/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bg1"/>
                  </a:outerShdw>
                </a:effectLst>
                <a:latin typeface="Arial Black" panose="020B0A04020102020204" pitchFamily="34" charset="0"/>
              </a:rPr>
              <a:t>         BAWASA Committee</a:t>
            </a:r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bg1"/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8600"/>
            <a:ext cx="1295400" cy="1327680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84452" y="3944203"/>
            <a:ext cx="3259249" cy="190827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PH" sz="1300" dirty="0" smtClean="0">
              <a:latin typeface="Arial Black" panose="020B0A04020102020204" pitchFamily="34" charset="0"/>
            </a:endParaRPr>
          </a:p>
          <a:p>
            <a:endParaRPr lang="en-PH" sz="1300" dirty="0">
              <a:latin typeface="Arial Black" panose="020B0A04020102020204" pitchFamily="34" charset="0"/>
            </a:endParaRPr>
          </a:p>
          <a:p>
            <a:r>
              <a:rPr lang="en-PH" sz="1400" b="1" u="sng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What is BAWASA Committee?</a:t>
            </a:r>
          </a:p>
          <a:p>
            <a:r>
              <a:rPr lang="en-P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It stands for Barangay Water Sanitation Association Committee</a:t>
            </a:r>
          </a:p>
          <a:p>
            <a:endParaRPr lang="en-PH" sz="200" b="1" dirty="0">
              <a:latin typeface="Arial Black" panose="020B0A04020102020204" pitchFamily="34" charset="0"/>
            </a:endParaRPr>
          </a:p>
          <a:p>
            <a:r>
              <a:rPr lang="en-PH" sz="1400" b="1" u="sng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What are its Function?</a:t>
            </a:r>
          </a:p>
          <a:p>
            <a:r>
              <a:rPr lang="en-P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group of trained people who are in charge of the maintenance, functionality, </a:t>
            </a:r>
            <a:r>
              <a:rPr lang="en-PH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potability</a:t>
            </a:r>
            <a:r>
              <a:rPr lang="en-PH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and sustainability of Water Facilities provided by the PRC. </a:t>
            </a:r>
          </a:p>
          <a:p>
            <a:endParaRPr lang="en-PH" sz="1200" dirty="0">
              <a:latin typeface="Arial Black" panose="020B0A04020102020204" pitchFamily="34" charset="0"/>
            </a:endParaRPr>
          </a:p>
          <a:p>
            <a:endParaRPr lang="en-PH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244" y="3696931"/>
            <a:ext cx="2629162" cy="18591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84" y="1649455"/>
            <a:ext cx="1730918" cy="11871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727" y="1644631"/>
            <a:ext cx="1749513" cy="121880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263" y="1659884"/>
            <a:ext cx="1719143" cy="119561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08" y="6261595"/>
            <a:ext cx="1769041" cy="284382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66" y="6287275"/>
            <a:ext cx="1842452" cy="13818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664" y="7788684"/>
            <a:ext cx="1756580" cy="13174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0" y="1054319"/>
            <a:ext cx="5005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PH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Brgy</a:t>
            </a:r>
            <a:r>
              <a:rPr lang="en-PH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PH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Morocborocan</a:t>
            </a:r>
            <a:r>
              <a:rPr lang="en-PH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PH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Monreal</a:t>
            </a:r>
            <a:r>
              <a:rPr lang="en-PH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Masbate</a:t>
            </a:r>
            <a:endParaRPr lang="en-PH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5193" y="9321225"/>
            <a:ext cx="6863193" cy="5847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en-US" sz="32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bg1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205690" y="6436999"/>
            <a:ext cx="2465624" cy="26457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PH" sz="1600" b="1" u="sng" dirty="0" smtClean="0">
              <a:solidFill>
                <a:srgbClr val="FF0000"/>
              </a:solidFill>
              <a:latin typeface="Segoe Script" panose="020B0504020000000003" pitchFamily="34" charset="0"/>
            </a:endParaRPr>
          </a:p>
          <a:p>
            <a:r>
              <a:rPr lang="en-PH" sz="1400" b="1" u="sng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Accomplishments of BAWASA</a:t>
            </a:r>
            <a:endParaRPr lang="en-PH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Tx/>
              <a:buChar char="-"/>
            </a:pPr>
            <a:r>
              <a:rPr lang="en-PH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Able to add additional tap stands thru the fund generation system they are implementing</a:t>
            </a:r>
          </a:p>
          <a:p>
            <a:pPr marL="171450" indent="-171450">
              <a:buFontTx/>
              <a:buChar char="-"/>
            </a:pPr>
            <a:r>
              <a:rPr lang="en-PH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Integration</a:t>
            </a:r>
          </a:p>
          <a:p>
            <a:pPr marL="171450" indent="-171450">
              <a:buFontTx/>
              <a:buChar char="-"/>
            </a:pPr>
            <a:r>
              <a:rPr lang="en-PH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checking and treating of water thru the support of the local sanitary officer</a:t>
            </a:r>
          </a:p>
          <a:p>
            <a:pPr marL="171450" indent="-171450">
              <a:buFontTx/>
              <a:buChar char="-"/>
            </a:pPr>
            <a:r>
              <a:rPr lang="en-PH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Accredited at the barangay and Municipal Level</a:t>
            </a:r>
          </a:p>
          <a:p>
            <a:pPr marL="171450" indent="-171450" algn="ctr">
              <a:buFontTx/>
              <a:buChar char="-"/>
            </a:pPr>
            <a:endParaRPr lang="en-PH" sz="1300" dirty="0">
              <a:solidFill>
                <a:schemeClr val="tx1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596788" y="5854890"/>
            <a:ext cx="13802" cy="287490"/>
          </a:xfrm>
          <a:prstGeom prst="line">
            <a:avLst/>
          </a:prstGeom>
          <a:ln w="1047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" y="2888404"/>
            <a:ext cx="173091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PH" sz="600" dirty="0" smtClean="0"/>
              <a:t>For centuries, </a:t>
            </a:r>
            <a:r>
              <a:rPr lang="en-PH" sz="600" dirty="0" err="1" smtClean="0"/>
              <a:t>Brgy</a:t>
            </a:r>
            <a:r>
              <a:rPr lang="en-PH" sz="600" dirty="0" smtClean="0"/>
              <a:t>. </a:t>
            </a:r>
            <a:r>
              <a:rPr lang="en-PH" sz="600" dirty="0" err="1" smtClean="0"/>
              <a:t>Morocborocan</a:t>
            </a:r>
            <a:r>
              <a:rPr lang="en-PH" sz="600" dirty="0" smtClean="0"/>
              <a:t> in Masbate has limited source of potable water. The community residents resort to collect water from other places.</a:t>
            </a:r>
            <a:endParaRPr lang="en-PH" sz="600" dirty="0"/>
          </a:p>
        </p:txBody>
      </p:sp>
      <p:sp>
        <p:nvSpPr>
          <p:cNvPr id="26" name="TextBox 25"/>
          <p:cNvSpPr txBox="1"/>
          <p:nvPr/>
        </p:nvSpPr>
        <p:spPr>
          <a:xfrm>
            <a:off x="2474772" y="2952215"/>
            <a:ext cx="17309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PH" sz="600" dirty="0" smtClean="0"/>
              <a:t>Using the CBHFA approach, the community identified and prioritized the need for access to potable water.</a:t>
            </a:r>
            <a:endParaRPr lang="en-PH" sz="600" dirty="0"/>
          </a:p>
        </p:txBody>
      </p:sp>
      <p:sp>
        <p:nvSpPr>
          <p:cNvPr id="27" name="TextBox 26"/>
          <p:cNvSpPr txBox="1"/>
          <p:nvPr/>
        </p:nvSpPr>
        <p:spPr>
          <a:xfrm>
            <a:off x="4748106" y="2918499"/>
            <a:ext cx="17309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PH" sz="600" dirty="0" smtClean="0"/>
              <a:t>With the help of PRC, local government and community members, water facilities had been built to address their problem.</a:t>
            </a:r>
            <a:endParaRPr lang="en-PH" sz="600" dirty="0"/>
          </a:p>
        </p:txBody>
      </p:sp>
      <p:sp>
        <p:nvSpPr>
          <p:cNvPr id="32" name="TextBox 31"/>
          <p:cNvSpPr txBox="1"/>
          <p:nvPr/>
        </p:nvSpPr>
        <p:spPr>
          <a:xfrm>
            <a:off x="4082180" y="5629303"/>
            <a:ext cx="212329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PH" sz="600" dirty="0" smtClean="0"/>
              <a:t>To ensure the commitment of the community in maintaining and sustaining the facilities, set of volunteers were organized and trained on BAWASA.</a:t>
            </a:r>
            <a:endParaRPr lang="en-PH" sz="600" dirty="0"/>
          </a:p>
        </p:txBody>
      </p:sp>
    </p:spTree>
    <p:extLst>
      <p:ext uri="{BB962C8B-B14F-4D97-AF65-F5344CB8AC3E}">
        <p14:creationId xmlns:p14="http://schemas.microsoft.com/office/powerpoint/2010/main" val="862639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701</TotalTime>
  <Words>251</Words>
  <Application>Microsoft Office PowerPoint</Application>
  <PresentationFormat>A4 Paper (210x297 mm)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Segoe Script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Ellen Grace</dc:creator>
  <cp:lastModifiedBy>Ellen Grace</cp:lastModifiedBy>
  <cp:revision>21</cp:revision>
  <dcterms:created xsi:type="dcterms:W3CDTF">2015-05-22T03:14:17Z</dcterms:created>
  <dcterms:modified xsi:type="dcterms:W3CDTF">2015-05-31T14:29:43Z</dcterms:modified>
</cp:coreProperties>
</file>