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8" r:id="rId4"/>
    <p:sldId id="270" r:id="rId5"/>
    <p:sldId id="271" r:id="rId6"/>
    <p:sldId id="282" r:id="rId7"/>
    <p:sldId id="274" r:id="rId8"/>
    <p:sldId id="281" r:id="rId9"/>
    <p:sldId id="285" r:id="rId10"/>
    <p:sldId id="284" r:id="rId11"/>
    <p:sldId id="279" r:id="rId12"/>
    <p:sldId id="278" r:id="rId13"/>
    <p:sldId id="292" r:id="rId14"/>
    <p:sldId id="291" r:id="rId15"/>
    <p:sldId id="286" r:id="rId16"/>
    <p:sldId id="289" r:id="rId17"/>
    <p:sldId id="288" r:id="rId18"/>
    <p:sldId id="277" r:id="rId19"/>
    <p:sldId id="290" r:id="rId20"/>
    <p:sldId id="29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653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000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670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781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803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52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106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705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070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44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623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0E53C-2CA2-4B1D-BA8F-D5C28303E066}" type="datetimeFigureOut">
              <a:rPr lang="en-GB" smtClean="0"/>
              <a:t>04/06/2015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BF4E5-E15D-49E0-9D80-CEBDC2B0E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67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" r="-1861"/>
          <a:stretch/>
        </p:blipFill>
        <p:spPr bwMode="auto">
          <a:xfrm>
            <a:off x="0" y="1295400"/>
            <a:ext cx="931735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477" y="2362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Mobile Survey </a:t>
            </a:r>
            <a:r>
              <a:rPr lang="en-US" dirty="0"/>
              <a:t>D</a:t>
            </a:r>
            <a:r>
              <a:rPr lang="en-US" dirty="0" smtClean="0"/>
              <a:t>ata Collection </a:t>
            </a:r>
            <a:r>
              <a:rPr lang="en-US" dirty="0" smtClean="0"/>
              <a:t>Using ODK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>
                <a:solidFill>
                  <a:schemeClr val="bg1"/>
                </a:solidFill>
              </a:rPr>
              <a:t>Lesson </a:t>
            </a:r>
            <a:r>
              <a:rPr lang="en-US" sz="3100" dirty="0" smtClean="0">
                <a:solidFill>
                  <a:schemeClr val="bg1"/>
                </a:solidFill>
              </a:rPr>
              <a:t>learned from </a:t>
            </a:r>
            <a:r>
              <a:rPr lang="en-US" sz="3100" dirty="0" smtClean="0">
                <a:solidFill>
                  <a:schemeClr val="bg1"/>
                </a:solidFill>
              </a:rPr>
              <a:t/>
            </a:r>
            <a:br>
              <a:rPr lang="en-US" sz="3100" dirty="0" smtClean="0">
                <a:solidFill>
                  <a:schemeClr val="bg1"/>
                </a:solidFill>
              </a:rPr>
            </a:br>
            <a:r>
              <a:rPr lang="en-US" sz="3100" dirty="0" smtClean="0">
                <a:solidFill>
                  <a:schemeClr val="bg1"/>
                </a:solidFill>
              </a:rPr>
              <a:t>Typhoon </a:t>
            </a:r>
            <a:r>
              <a:rPr lang="en-US" sz="3100" dirty="0">
                <a:solidFill>
                  <a:schemeClr val="bg1"/>
                </a:solidFill>
              </a:rPr>
              <a:t>Haiyan Recovery </a:t>
            </a:r>
            <a:r>
              <a:rPr lang="en-US" sz="3100" dirty="0" smtClean="0">
                <a:solidFill>
                  <a:schemeClr val="bg1"/>
                </a:solidFill>
              </a:rPr>
              <a:t>Program </a:t>
            </a:r>
            <a:br>
              <a:rPr lang="en-US" sz="3100" dirty="0" smtClean="0">
                <a:solidFill>
                  <a:schemeClr val="bg1"/>
                </a:solidFill>
              </a:rPr>
            </a:br>
            <a:r>
              <a:rPr lang="en-US" sz="3100" dirty="0" smtClean="0">
                <a:solidFill>
                  <a:schemeClr val="bg1"/>
                </a:solidFill>
              </a:rPr>
              <a:t>the </a:t>
            </a:r>
            <a:r>
              <a:rPr lang="en-US" sz="3100" dirty="0" smtClean="0">
                <a:solidFill>
                  <a:schemeClr val="bg1"/>
                </a:solidFill>
              </a:rPr>
              <a:t>Philippines</a:t>
            </a:r>
            <a:endParaRPr lang="en-GB" sz="31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Presented at AP Community Health Workshop  </a:t>
            </a:r>
          </a:p>
          <a:p>
            <a:r>
              <a:rPr lang="en-US" sz="1800" dirty="0" smtClean="0"/>
              <a:t>1-5 June 2015 </a:t>
            </a:r>
          </a:p>
          <a:p>
            <a:r>
              <a:rPr lang="en-US" sz="1800" dirty="0" err="1" smtClean="0"/>
              <a:t>Chatriam</a:t>
            </a:r>
            <a:r>
              <a:rPr lang="en-US" sz="1800" dirty="0" smtClean="0"/>
              <a:t> Hotel, Bangkok </a:t>
            </a:r>
            <a:endParaRPr lang="en-GB" sz="1800" dirty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952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" y="533400"/>
            <a:ext cx="8763001" cy="88423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The Household Profiling survey process</a:t>
            </a:r>
            <a:endParaRPr lang="en-GB" b="1" dirty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78349" y="1417108"/>
            <a:ext cx="3095296" cy="47550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Developed survey form with excel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Get survey form on device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 </a:t>
            </a:r>
            <a:r>
              <a:rPr lang="en-US" dirty="0"/>
              <a:t>Recruited enumerators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Trained enumerators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Survey--Collected the data on a mobile device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sent filled data </a:t>
            </a:r>
            <a:r>
              <a:rPr lang="en-US" dirty="0" smtClean="0"/>
              <a:t>forms </a:t>
            </a:r>
            <a:r>
              <a:rPr lang="en-US" dirty="0"/>
              <a:t>to the </a:t>
            </a:r>
            <a:r>
              <a:rPr lang="en-US" dirty="0" smtClean="0"/>
              <a:t>server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734740" y="1550275"/>
            <a:ext cx="1982514" cy="42961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Implementation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173094" y="4033764"/>
            <a:ext cx="3095296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3429000" y="1600200"/>
            <a:ext cx="57150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29 PRC volunteers recruited and trained. The 4-day Training covered </a:t>
            </a:r>
          </a:p>
          <a:p>
            <a:pPr lvl="1"/>
            <a:r>
              <a:rPr lang="en-US" sz="2400" dirty="0" smtClean="0"/>
              <a:t>Survey objective, interview process, questions in the household profiling survey,  and</a:t>
            </a:r>
          </a:p>
          <a:p>
            <a:pPr lvl="1"/>
            <a:r>
              <a:rPr lang="en-US" sz="2400" dirty="0" smtClean="0"/>
              <a:t>the mobile technology being used </a:t>
            </a:r>
          </a:p>
          <a:p>
            <a:pPr lvl="1"/>
            <a:r>
              <a:rPr lang="en-US" sz="2400" dirty="0" smtClean="0"/>
              <a:t>Practiced with peer</a:t>
            </a:r>
          </a:p>
          <a:p>
            <a:pPr lvl="1"/>
            <a:r>
              <a:rPr lang="en-US" sz="2400" dirty="0" smtClean="0"/>
              <a:t>Tested the form in a community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5052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33400"/>
            <a:ext cx="6781800" cy="884238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Teamed up! </a:t>
            </a:r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48307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The 29 trained enumerators </a:t>
            </a:r>
            <a:r>
              <a:rPr lang="en-US" sz="2600" dirty="0" smtClean="0"/>
              <a:t>were divided in the 4 </a:t>
            </a:r>
            <a:r>
              <a:rPr lang="en-US" sz="2600" dirty="0" smtClean="0"/>
              <a:t>groups</a:t>
            </a:r>
            <a:endParaRPr lang="en-US" sz="2600" dirty="0" smtClean="0"/>
          </a:p>
          <a:p>
            <a:r>
              <a:rPr lang="en-US" sz="2600" dirty="0" smtClean="0"/>
              <a:t>To ensure data </a:t>
            </a:r>
            <a:r>
              <a:rPr lang="en-US" sz="2600" dirty="0" smtClean="0"/>
              <a:t>quality, the followings were arranged:</a:t>
            </a:r>
            <a:endParaRPr lang="en-US" sz="2600" dirty="0" smtClean="0"/>
          </a:p>
          <a:p>
            <a:pPr lvl="1"/>
            <a:r>
              <a:rPr lang="en-US" sz="2000" dirty="0" smtClean="0"/>
              <a:t>Each group </a:t>
            </a:r>
            <a:r>
              <a:rPr lang="en-US" sz="2000" dirty="0" smtClean="0"/>
              <a:t>would have</a:t>
            </a:r>
            <a:r>
              <a:rPr lang="en-US" sz="2000" dirty="0" smtClean="0"/>
              <a:t> </a:t>
            </a:r>
            <a:r>
              <a:rPr lang="en-US" sz="2000" dirty="0" smtClean="0"/>
              <a:t>one team leader and one supervisor who accompanied them and observed their enumeration (especially during the first 2 weeks).</a:t>
            </a:r>
          </a:p>
          <a:p>
            <a:pPr lvl="1"/>
            <a:r>
              <a:rPr lang="en-US" sz="2000" dirty="0" smtClean="0"/>
              <a:t>One </a:t>
            </a:r>
            <a:r>
              <a:rPr lang="en-US" sz="2000" dirty="0" smtClean="0"/>
              <a:t>enumerator </a:t>
            </a:r>
            <a:r>
              <a:rPr lang="en-US" sz="2000" dirty="0" smtClean="0"/>
              <a:t>would be </a:t>
            </a:r>
            <a:r>
              <a:rPr lang="en-US" sz="2000" dirty="0" smtClean="0"/>
              <a:t>paired with </a:t>
            </a:r>
            <a:r>
              <a:rPr lang="en-US" sz="2000" dirty="0" smtClean="0"/>
              <a:t>another. </a:t>
            </a:r>
            <a:r>
              <a:rPr lang="en-US" sz="2000" dirty="0" smtClean="0"/>
              <a:t>Normally, </a:t>
            </a:r>
            <a:r>
              <a:rPr lang="en-US" sz="2000" dirty="0" smtClean="0"/>
              <a:t>we paired stronger and weaker ones </a:t>
            </a:r>
            <a:r>
              <a:rPr lang="en-US" sz="2000" dirty="0" smtClean="0"/>
              <a:t>so that the latter can learn from the former and the former could advice when the latter fumbled with the device </a:t>
            </a:r>
          </a:p>
          <a:p>
            <a:endParaRPr lang="en-US" sz="2000" dirty="0" smtClean="0"/>
          </a:p>
          <a:p>
            <a:endParaRPr lang="en-GB" sz="24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2731477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543425"/>
            <a:ext cx="2827308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383" y="4543425"/>
            <a:ext cx="2632692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121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022" y="4282906"/>
            <a:ext cx="4021730" cy="2375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48" y="480848"/>
            <a:ext cx="485013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33400"/>
            <a:ext cx="6781800" cy="884238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/>
              <a:t>Field Work (Oct-Dec </a:t>
            </a:r>
            <a:r>
              <a:rPr lang="en-US" sz="3600" b="1" dirty="0" smtClean="0"/>
              <a:t>2014)</a:t>
            </a:r>
            <a:endParaRPr lang="en-US" sz="3600" b="1" dirty="0" smtClean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375" y="483476"/>
            <a:ext cx="2753025" cy="36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89" y="4282906"/>
            <a:ext cx="4046922" cy="2352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891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13" y="123046"/>
            <a:ext cx="1646183" cy="297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13" y="3096643"/>
            <a:ext cx="7096125" cy="341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358384" y="609600"/>
            <a:ext cx="48134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At the end of the survey, we asked a consent from the respondent to take their photo, photo of the entire house, and toilet: </a:t>
            </a:r>
          </a:p>
          <a:p>
            <a:r>
              <a:rPr lang="en-GB" b="1" dirty="0" smtClean="0"/>
              <a:t>“Is </a:t>
            </a:r>
            <a:r>
              <a:rPr lang="en-GB" b="1" dirty="0"/>
              <a:t>it OK to take a photo of you? We need this to give you a card to receive any distributions we </a:t>
            </a:r>
            <a:r>
              <a:rPr lang="en-GB" b="1" dirty="0" smtClean="0"/>
              <a:t>do”</a:t>
            </a:r>
          </a:p>
          <a:p>
            <a:r>
              <a:rPr lang="en-GB" b="1" dirty="0"/>
              <a:t>“Is it OK to take a photo of your house and toilet</a:t>
            </a:r>
            <a:r>
              <a:rPr lang="en-GB" b="1" dirty="0" smtClean="0"/>
              <a:t>?”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64196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" y="533400"/>
            <a:ext cx="8763001" cy="88423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The Household Profiling survey process</a:t>
            </a:r>
            <a:endParaRPr lang="en-GB" b="1" dirty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78349" y="1417108"/>
            <a:ext cx="3095296" cy="47550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Developed survey form with excel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Get survey form on device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 </a:t>
            </a:r>
            <a:r>
              <a:rPr lang="en-US" dirty="0"/>
              <a:t>Recruited enumerators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Trained enumerators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Survey--Collected the data on a mobile device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sent filled data </a:t>
            </a:r>
            <a:r>
              <a:rPr lang="en-US" dirty="0" smtClean="0"/>
              <a:t>forms </a:t>
            </a:r>
            <a:r>
              <a:rPr lang="en-US" dirty="0"/>
              <a:t>to the server  at night of every survey day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 </a:t>
            </a:r>
          </a:p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734740" y="1550275"/>
            <a:ext cx="1982514" cy="42961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Implementation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178349" y="5181600"/>
            <a:ext cx="3095296" cy="990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9000" y="1600200"/>
            <a:ext cx="5257800" cy="4525963"/>
          </a:xfrm>
        </p:spPr>
        <p:txBody>
          <a:bodyPr/>
          <a:lstStyle/>
          <a:p>
            <a:r>
              <a:rPr lang="en-US" dirty="0" smtClean="0"/>
              <a:t>Executed at ARC office with internet access, at night time of every survey day</a:t>
            </a:r>
          </a:p>
          <a:p>
            <a:endParaRPr lang="en-GB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345" y="3263439"/>
            <a:ext cx="1873305" cy="333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6011588" y="4648200"/>
            <a:ext cx="1114425" cy="1563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771735" y="4005269"/>
            <a:ext cx="2466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Submit the finalized forms to the aggregate server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3748087" y="5670429"/>
            <a:ext cx="24669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Delete saved form from the mobile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15" idx="3"/>
          </p:cNvCxnSpPr>
          <p:nvPr/>
        </p:nvCxnSpPr>
        <p:spPr>
          <a:xfrm flipV="1">
            <a:off x="6215062" y="5755096"/>
            <a:ext cx="1063351" cy="2384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1215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24000"/>
            <a:ext cx="6962775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0" y="533400"/>
            <a:ext cx="6781800" cy="884238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/>
              <a:t>Aggregated data on </a:t>
            </a:r>
            <a:r>
              <a:rPr lang="en-US" sz="3600" b="1" dirty="0" err="1"/>
              <a:t>F</a:t>
            </a:r>
            <a:r>
              <a:rPr lang="en-US" sz="3600" b="1" dirty="0" err="1" smtClean="0"/>
              <a:t>ormhub</a:t>
            </a:r>
            <a:r>
              <a:rPr lang="en-US" sz="3600" b="1" dirty="0" smtClean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6422124"/>
            <a:ext cx="7904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Source: Yaw </a:t>
            </a:r>
            <a:r>
              <a:rPr lang="en-GB" dirty="0" err="1" smtClean="0"/>
              <a:t>Anokwa</a:t>
            </a:r>
            <a:r>
              <a:rPr lang="en-GB" dirty="0" smtClean="0"/>
              <a:t> (2013) “collecting data with smart forms on mobile phones”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719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228600" y="6422124"/>
            <a:ext cx="6502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Source: aggregated data downloaded from </a:t>
            </a:r>
            <a:r>
              <a:rPr lang="en-GB" dirty="0" err="1" smtClean="0"/>
              <a:t>formhub</a:t>
            </a:r>
            <a:r>
              <a:rPr lang="en-GB" dirty="0" smtClean="0"/>
              <a:t> in excel format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597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4967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merican Red Cros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228600" y="6422124"/>
            <a:ext cx="67119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Source: PRC and IFRC “One-Pager</a:t>
            </a:r>
            <a:r>
              <a:rPr lang="en-GB" dirty="0">
                <a:solidFill>
                  <a:srgbClr val="FF0000"/>
                </a:solidFill>
              </a:rPr>
              <a:t>: Open Data Kit (ODK) and </a:t>
            </a:r>
            <a:r>
              <a:rPr lang="en-GB" dirty="0" err="1" smtClean="0">
                <a:solidFill>
                  <a:srgbClr val="FF0000"/>
                </a:solidFill>
              </a:rPr>
              <a:t>formhub</a:t>
            </a:r>
            <a:r>
              <a:rPr lang="en-GB" dirty="0" smtClean="0">
                <a:solidFill>
                  <a:srgbClr val="FF0000"/>
                </a:solidFill>
              </a:rPr>
              <a:t>”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33400"/>
            <a:ext cx="9144000" cy="884238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/>
              <a:t>Distinction between paper and mobile data collection: A snapshot</a:t>
            </a:r>
          </a:p>
        </p:txBody>
      </p:sp>
    </p:spTree>
    <p:extLst>
      <p:ext uri="{BB962C8B-B14F-4D97-AF65-F5344CB8AC3E}">
        <p14:creationId xmlns:p14="http://schemas.microsoft.com/office/powerpoint/2010/main" val="58597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33400"/>
            <a:ext cx="8305800" cy="884238"/>
          </a:xfrm>
        </p:spPr>
        <p:txBody>
          <a:bodyPr>
            <a:normAutofit/>
          </a:bodyPr>
          <a:lstStyle/>
          <a:p>
            <a:r>
              <a:rPr lang="en-US" b="1" dirty="0" smtClean="0"/>
              <a:t>Advantages of using Open Data Kit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Autofit/>
          </a:bodyPr>
          <a:lstStyle/>
          <a:p>
            <a:r>
              <a:rPr lang="en-GB" sz="2400" dirty="0" smtClean="0"/>
              <a:t>Cannot fake, ease of monitoring</a:t>
            </a:r>
          </a:p>
          <a:p>
            <a:r>
              <a:rPr lang="en-GB" sz="2400" dirty="0" smtClean="0"/>
              <a:t>Clean data –range checks, skip logic, required fields (harder to skip questions)</a:t>
            </a:r>
          </a:p>
          <a:p>
            <a:r>
              <a:rPr lang="en-US" sz="2400" dirty="0" smtClean="0"/>
              <a:t>Reduce transcription errors--</a:t>
            </a:r>
            <a:r>
              <a:rPr lang="en-GB" sz="2400" dirty="0"/>
              <a:t>There </a:t>
            </a:r>
            <a:r>
              <a:rPr lang="en-GB" sz="2400" dirty="0" smtClean="0"/>
              <a:t>was </a:t>
            </a:r>
            <a:r>
              <a:rPr lang="en-GB" sz="2400" dirty="0"/>
              <a:t>no manual encoding of paper forms so there are no transcription errors or typos.</a:t>
            </a:r>
          </a:p>
          <a:p>
            <a:r>
              <a:rPr lang="en-US" sz="2400" dirty="0" smtClean="0"/>
              <a:t>Immediate access to data from the server- rapid data aggregation and analyses (real-time data access) </a:t>
            </a:r>
            <a:endParaRPr lang="en-GB" sz="2400" dirty="0" smtClean="0"/>
          </a:p>
          <a:p>
            <a:r>
              <a:rPr lang="en-GB" sz="2400" dirty="0" smtClean="0"/>
              <a:t>Great for projects that need to collect data accurately, quickly, offline and at scale.</a:t>
            </a:r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305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33400"/>
            <a:ext cx="8305800" cy="88423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Challenges and how these were </a:t>
            </a:r>
            <a:r>
              <a:rPr lang="en-US" b="1" dirty="0" smtClean="0"/>
              <a:t>addressed</a:t>
            </a:r>
            <a:r>
              <a:rPr lang="en-US" dirty="0" smtClean="0"/>
              <a:t>--</a:t>
            </a:r>
            <a:r>
              <a:rPr lang="en-US" dirty="0"/>
              <a:t>Technology issues 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15205"/>
          </a:xfrm>
        </p:spPr>
        <p:txBody>
          <a:bodyPr>
            <a:noAutofit/>
          </a:bodyPr>
          <a:lstStyle/>
          <a:p>
            <a:r>
              <a:rPr lang="en-US" sz="2400" dirty="0" smtClean="0"/>
              <a:t>Some </a:t>
            </a:r>
            <a:r>
              <a:rPr lang="en-US" sz="2400" dirty="0" smtClean="0"/>
              <a:t>enumerators were not familiar with mobile data entry software/ using android /keyboard typing. Some data in mobile phone were lost as it was not saved properly</a:t>
            </a:r>
          </a:p>
          <a:p>
            <a:r>
              <a:rPr lang="en-US" sz="2400" dirty="0" smtClean="0"/>
              <a:t>Some mobile batteries got worn out </a:t>
            </a:r>
            <a:r>
              <a:rPr lang="en-US" sz="2400" dirty="0" smtClean="0"/>
              <a:t>during </a:t>
            </a:r>
            <a:r>
              <a:rPr lang="en-US" sz="2400" dirty="0" smtClean="0"/>
              <a:t>the survey  </a:t>
            </a:r>
            <a:r>
              <a:rPr lang="en-US" sz="2400" dirty="0" smtClean="0"/>
              <a:t>(</a:t>
            </a:r>
            <a:r>
              <a:rPr lang="en-US" sz="2400" dirty="0" smtClean="0"/>
              <a:t>or </a:t>
            </a:r>
            <a:r>
              <a:rPr lang="en-US" sz="2400" dirty="0"/>
              <a:t>even in the middle of </a:t>
            </a:r>
            <a:r>
              <a:rPr lang="en-US" sz="2400" dirty="0" smtClean="0"/>
              <a:t>an interview!)</a:t>
            </a:r>
            <a:endParaRPr lang="en-US" sz="2400" dirty="0" smtClean="0"/>
          </a:p>
          <a:p>
            <a:pPr lvl="1"/>
            <a:r>
              <a:rPr lang="en-US" sz="2000" dirty="0" smtClean="0"/>
              <a:t>Immediate: Saved the incomplete survey form first, shut down the phone, replace it with a phone battery lent from other enumerator</a:t>
            </a:r>
          </a:p>
          <a:p>
            <a:pPr lvl="1"/>
            <a:r>
              <a:rPr lang="en-US" sz="2000" dirty="0" smtClean="0"/>
              <a:t>Medium-term: need spare mobile devices AND need to be checked and replaced over time </a:t>
            </a:r>
          </a:p>
          <a:p>
            <a:r>
              <a:rPr lang="en-US" sz="2400" dirty="0" smtClean="0"/>
              <a:t> assigned wrong information especially village code</a:t>
            </a:r>
          </a:p>
          <a:p>
            <a:pPr lvl="1"/>
            <a:r>
              <a:rPr lang="en-US" sz="2000" dirty="0" smtClean="0"/>
              <a:t>Require monitoring personnel to check the uploaded data every night after new data </a:t>
            </a:r>
            <a:r>
              <a:rPr lang="en-US" sz="2000" dirty="0"/>
              <a:t>a</a:t>
            </a:r>
            <a:r>
              <a:rPr lang="en-US" sz="2000" dirty="0" smtClean="0"/>
              <a:t>re uploaded to the server. Where errors found, put them in an error log  </a:t>
            </a:r>
            <a:endParaRPr lang="en-GB" sz="2000" dirty="0" smtClean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35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33400"/>
            <a:ext cx="8305800" cy="884238"/>
          </a:xfrm>
        </p:spPr>
        <p:txBody>
          <a:bodyPr>
            <a:normAutofit/>
          </a:bodyPr>
          <a:lstStyle/>
          <a:p>
            <a:r>
              <a:rPr lang="en-US" b="1" dirty="0" smtClean="0"/>
              <a:t>Methodology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r>
              <a:rPr lang="en-GB" sz="2400" smtClean="0"/>
              <a:t>Personal </a:t>
            </a:r>
            <a:r>
              <a:rPr lang="en-GB" sz="2400" dirty="0" smtClean="0"/>
              <a:t>observations </a:t>
            </a:r>
            <a:r>
              <a:rPr lang="en-GB" sz="2400" dirty="0" smtClean="0"/>
              <a:t>during the field work between </a:t>
            </a:r>
            <a:r>
              <a:rPr lang="en-GB" sz="2400" dirty="0" smtClean="0"/>
              <a:t>October 2014 and November 2014 </a:t>
            </a:r>
          </a:p>
          <a:p>
            <a:r>
              <a:rPr lang="en-US" sz="2400" dirty="0" smtClean="0"/>
              <a:t>Literature review of Program documents and internet-based literature</a:t>
            </a:r>
          </a:p>
          <a:p>
            <a:pPr marL="0" indent="0">
              <a:buNone/>
            </a:pPr>
            <a:endParaRPr lang="en-US" sz="2400" b="1" dirty="0" smtClean="0"/>
          </a:p>
          <a:p>
            <a:pPr marL="0" indent="0">
              <a:buNone/>
            </a:pPr>
            <a:r>
              <a:rPr lang="en-US" sz="2400" b="1" dirty="0" smtClean="0"/>
              <a:t>Shortcoming</a:t>
            </a:r>
          </a:p>
          <a:p>
            <a:r>
              <a:rPr lang="en-US" sz="2400" dirty="0" smtClean="0"/>
              <a:t>Recall bias</a:t>
            </a:r>
            <a:endParaRPr lang="en-GB" sz="2400" dirty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43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THANKYOU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>
                <a:solidFill>
                  <a:schemeClr val="bg1"/>
                </a:solidFill>
              </a:rPr>
              <a:t>Lesson learned from the </a:t>
            </a:r>
            <a:r>
              <a:rPr lang="en-US" sz="3100" dirty="0">
                <a:solidFill>
                  <a:schemeClr val="bg1"/>
                </a:solidFill>
              </a:rPr>
              <a:t>Typhoon Haiyan Recovery </a:t>
            </a:r>
            <a:r>
              <a:rPr lang="en-US" sz="3100" dirty="0" smtClean="0">
                <a:solidFill>
                  <a:schemeClr val="bg1"/>
                </a:solidFill>
              </a:rPr>
              <a:t>Program, the Philippines</a:t>
            </a:r>
            <a:endParaRPr lang="en-GB" sz="31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endParaRPr lang="en-GB" sz="1800" dirty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915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0"/>
            <a:ext cx="484117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33400"/>
            <a:ext cx="4800600" cy="884238"/>
          </a:xfrm>
        </p:spPr>
        <p:txBody>
          <a:bodyPr>
            <a:normAutofit/>
          </a:bodyPr>
          <a:lstStyle/>
          <a:p>
            <a:r>
              <a:rPr lang="en-US" b="1" dirty="0" smtClean="0"/>
              <a:t>About the </a:t>
            </a:r>
            <a:r>
              <a:rPr lang="en-US" b="1" dirty="0" smtClean="0"/>
              <a:t>program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1600200"/>
            <a:ext cx="43434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 smtClean="0"/>
              <a:t>Typhoon Haiyan Recovery </a:t>
            </a:r>
          </a:p>
          <a:p>
            <a:r>
              <a:rPr lang="en-US" sz="3100" dirty="0" err="1" smtClean="0"/>
              <a:t>Tindog</a:t>
            </a:r>
            <a:r>
              <a:rPr lang="en-US" sz="3100" dirty="0" smtClean="0"/>
              <a:t> </a:t>
            </a:r>
            <a:r>
              <a:rPr lang="en-US" sz="3100" dirty="0" err="1" smtClean="0"/>
              <a:t>Tabang</a:t>
            </a:r>
            <a:r>
              <a:rPr lang="en-US" sz="3100" dirty="0" smtClean="0"/>
              <a:t> </a:t>
            </a:r>
            <a:r>
              <a:rPr lang="en-US" sz="3100" dirty="0" err="1" smtClean="0"/>
              <a:t>Leytena</a:t>
            </a:r>
            <a:r>
              <a:rPr lang="en-US" sz="3100" dirty="0" smtClean="0"/>
              <a:t> – TTL (Stand up and help </a:t>
            </a:r>
            <a:r>
              <a:rPr lang="en-US" sz="3100" dirty="0" err="1" smtClean="0"/>
              <a:t>Leytenas</a:t>
            </a:r>
            <a:r>
              <a:rPr lang="en-US" sz="3100" dirty="0" smtClean="0"/>
              <a:t> together!)</a:t>
            </a:r>
          </a:p>
          <a:p>
            <a:r>
              <a:rPr lang="en-US" sz="3100" dirty="0"/>
              <a:t>Supported by ARC and implemented by </a:t>
            </a:r>
            <a:r>
              <a:rPr lang="en-US" sz="3100" dirty="0" err="1"/>
              <a:t>Layte</a:t>
            </a:r>
            <a:r>
              <a:rPr lang="en-US" sz="3100" dirty="0"/>
              <a:t> RC chapter of PRC </a:t>
            </a:r>
          </a:p>
          <a:p>
            <a:r>
              <a:rPr lang="en-US" sz="3100" dirty="0" smtClean="0"/>
              <a:t>Implementation areas: 24 barangays in 4 Haiyan -affected municipalities </a:t>
            </a:r>
          </a:p>
          <a:p>
            <a:pPr lvl="1"/>
            <a:r>
              <a:rPr lang="en-US" sz="2600" dirty="0" err="1" smtClean="0"/>
              <a:t>Tacloban</a:t>
            </a:r>
            <a:r>
              <a:rPr lang="en-US" sz="2600" dirty="0" smtClean="0"/>
              <a:t> city</a:t>
            </a:r>
          </a:p>
          <a:p>
            <a:pPr lvl="1"/>
            <a:r>
              <a:rPr lang="en-US" sz="2600" dirty="0" err="1" smtClean="0"/>
              <a:t>Mayorga</a:t>
            </a:r>
            <a:endParaRPr lang="en-US" sz="2600" dirty="0" smtClean="0"/>
          </a:p>
          <a:p>
            <a:pPr lvl="1"/>
            <a:r>
              <a:rPr lang="en-US" sz="2600" dirty="0" smtClean="0"/>
              <a:t>Mac Arthur</a:t>
            </a:r>
          </a:p>
          <a:p>
            <a:pPr lvl="1"/>
            <a:r>
              <a:rPr lang="en-US" sz="2600" dirty="0" err="1" smtClean="0"/>
              <a:t>Alang</a:t>
            </a:r>
            <a:r>
              <a:rPr lang="en-US" sz="2600" dirty="0" smtClean="0"/>
              <a:t> </a:t>
            </a:r>
            <a:r>
              <a:rPr lang="en-US" sz="2600" dirty="0" err="1" smtClean="0"/>
              <a:t>Alang</a:t>
            </a:r>
            <a:endParaRPr lang="en-US" sz="2600" dirty="0" smtClean="0"/>
          </a:p>
          <a:p>
            <a:endParaRPr lang="en-GB" dirty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798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" y="533400"/>
            <a:ext cx="8763001" cy="884238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/>
              <a:t>Core areas-</a:t>
            </a:r>
            <a:r>
              <a:rPr lang="en-US" sz="2800" dirty="0" smtClean="0"/>
              <a:t>Typhoon Haiyan </a:t>
            </a:r>
            <a:r>
              <a:rPr lang="en-US" sz="2800" dirty="0" smtClean="0"/>
              <a:t>Recovery Program </a:t>
            </a:r>
            <a:endParaRPr lang="en-GB" sz="2800" b="1" dirty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707931" y="1383268"/>
            <a:ext cx="863120" cy="369332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Shelter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90706" y="1338599"/>
            <a:ext cx="1015856" cy="369332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WATSAN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91200" y="1405409"/>
            <a:ext cx="1219200" cy="323165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500" b="1" dirty="0" smtClean="0">
                <a:solidFill>
                  <a:schemeClr val="bg1"/>
                </a:solidFill>
              </a:rPr>
              <a:t>Livelihood</a:t>
            </a:r>
            <a:endParaRPr lang="en-GB" sz="15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024564" y="1385896"/>
            <a:ext cx="1129988" cy="646331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Health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Education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91338" y="1373492"/>
            <a:ext cx="590226" cy="369332"/>
          </a:xfrm>
          <a:prstGeom prst="rect">
            <a:avLst/>
          </a:prstGeom>
          <a:solidFill>
            <a:schemeClr val="tx2"/>
          </a:solidFill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DRR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93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533400"/>
            <a:ext cx="6781800" cy="88423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The Household Profiling survey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At the beginning of the project, ARC and PRC conducted </a:t>
            </a:r>
            <a:r>
              <a:rPr lang="en-US" b="1" dirty="0" smtClean="0"/>
              <a:t>household profiling survey </a:t>
            </a:r>
          </a:p>
          <a:p>
            <a:r>
              <a:rPr lang="en-US" dirty="0" smtClean="0"/>
              <a:t>This survey provided detailed profile of every beneficiary household in relations to the core areas (shelter, WATSAN, livelihood)</a:t>
            </a:r>
          </a:p>
          <a:p>
            <a:pPr lvl="1"/>
            <a:endParaRPr lang="en-US" dirty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946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" y="533400"/>
            <a:ext cx="8763001" cy="88423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The Household Profiling survey process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600200"/>
            <a:ext cx="8915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49772" y="1417107"/>
            <a:ext cx="2695903" cy="47550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r>
              <a:rPr lang="en-GB" dirty="0" smtClean="0"/>
              <a:t>Decided </a:t>
            </a:r>
            <a:r>
              <a:rPr lang="en-GB" dirty="0"/>
              <a:t>on data collection  methods and tools</a:t>
            </a:r>
          </a:p>
          <a:p>
            <a:pPr algn="ctr"/>
            <a:endParaRPr lang="en-US" sz="100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 Planned time schedule and budget, consider ethical consideration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Discussed with Stakeholders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Developed  the survey questionnaire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Roles and responsibilities</a:t>
            </a:r>
          </a:p>
          <a:p>
            <a:pPr algn="ctr"/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3028294" y="1417108"/>
            <a:ext cx="3095296" cy="47550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Developed survey form on excel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Get survey form on device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Recruited enumerators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Trained enumerators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Survey--Collected the data on a mobile device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sent filled data form to the server  at night of every survey day </a:t>
            </a:r>
          </a:p>
          <a:p>
            <a:pPr algn="ctr"/>
            <a:endParaRPr lang="en-GB" dirty="0"/>
          </a:p>
        </p:txBody>
      </p:sp>
      <p:sp>
        <p:nvSpPr>
          <p:cNvPr id="3" name="Oval 2"/>
          <p:cNvSpPr/>
          <p:nvPr/>
        </p:nvSpPr>
        <p:spPr>
          <a:xfrm>
            <a:off x="3159673" y="3345886"/>
            <a:ext cx="2743200" cy="2778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077889" y="4267199"/>
            <a:ext cx="305851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059496" y="5232506"/>
            <a:ext cx="3095296" cy="9396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873673" y="1550275"/>
            <a:ext cx="1219200" cy="42961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Planning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3642163" y="1550275"/>
            <a:ext cx="1982514" cy="42961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Implementation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99848" y="1985140"/>
            <a:ext cx="2745828" cy="7620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3175439" y="2725464"/>
            <a:ext cx="2743200" cy="55573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3028294" y="1985140"/>
            <a:ext cx="2996105" cy="6056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324600" y="1422363"/>
            <a:ext cx="2667000" cy="47498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analysis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Writing report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Review and approval</a:t>
            </a:r>
            <a:endParaRPr lang="en-GB" dirty="0"/>
          </a:p>
        </p:txBody>
      </p:sp>
      <p:sp>
        <p:nvSpPr>
          <p:cNvPr id="18" name="Rounded Rectangle 17"/>
          <p:cNvSpPr/>
          <p:nvPr/>
        </p:nvSpPr>
        <p:spPr>
          <a:xfrm>
            <a:off x="6705600" y="1533851"/>
            <a:ext cx="2133599" cy="754118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management and Analysis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3235544" y="3989331"/>
            <a:ext cx="2743200" cy="2778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" y="533400"/>
            <a:ext cx="8763001" cy="88423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The Household Profiling survey process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600200"/>
            <a:ext cx="8915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49772" y="1417107"/>
            <a:ext cx="2695903" cy="14784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Decided </a:t>
            </a:r>
            <a:r>
              <a:rPr lang="en-GB" dirty="0"/>
              <a:t>on data collection  methods and tools</a:t>
            </a:r>
          </a:p>
          <a:p>
            <a:pPr algn="ctr"/>
            <a:endParaRPr lang="en-US" sz="100" dirty="0" smtClean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11" name="Rounded Rectangle 10"/>
          <p:cNvSpPr/>
          <p:nvPr/>
        </p:nvSpPr>
        <p:spPr>
          <a:xfrm>
            <a:off x="873673" y="1550275"/>
            <a:ext cx="1219200" cy="42961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Planning</a:t>
            </a:r>
            <a:endParaRPr lang="en-GB" dirty="0"/>
          </a:p>
        </p:txBody>
      </p:sp>
      <p:sp>
        <p:nvSpPr>
          <p:cNvPr id="13" name="Oval 12"/>
          <p:cNvSpPr/>
          <p:nvPr/>
        </p:nvSpPr>
        <p:spPr>
          <a:xfrm>
            <a:off x="99848" y="1985140"/>
            <a:ext cx="2745828" cy="76200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ontent Placeholder 5"/>
          <p:cNvSpPr txBox="1">
            <a:spLocks/>
          </p:cNvSpPr>
          <p:nvPr/>
        </p:nvSpPr>
        <p:spPr>
          <a:xfrm>
            <a:off x="2845676" y="1600200"/>
            <a:ext cx="629832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used </a:t>
            </a:r>
            <a:r>
              <a:rPr lang="en-GB" sz="2400" b="1" dirty="0" smtClean="0"/>
              <a:t>ODK Collect </a:t>
            </a:r>
            <a:r>
              <a:rPr lang="en-GB" sz="2400" dirty="0" smtClean="0"/>
              <a:t>(a free app for Android devices</a:t>
            </a:r>
            <a:r>
              <a:rPr lang="en-GB" sz="2400" dirty="0"/>
              <a:t>)</a:t>
            </a:r>
            <a:r>
              <a:rPr lang="en-GB" sz="2400" dirty="0" smtClean="0"/>
              <a:t> to download, fill out, save, and upload </a:t>
            </a:r>
            <a:r>
              <a:rPr lang="en-GB" sz="2400" dirty="0"/>
              <a:t>surveys (can be downloaded from ODK website</a:t>
            </a:r>
            <a:r>
              <a:rPr lang="en-GB" sz="2400" dirty="0" smtClean="0"/>
              <a:t>)</a:t>
            </a:r>
            <a:endParaRPr lang="en-GB" sz="2400" b="1" dirty="0" smtClean="0"/>
          </a:p>
          <a:p>
            <a:r>
              <a:rPr lang="en-GB" sz="2400" dirty="0" smtClean="0"/>
              <a:t>used </a:t>
            </a:r>
            <a:r>
              <a:rPr lang="en-GB" sz="2400" b="1" dirty="0" err="1" smtClean="0"/>
              <a:t>Formhub</a:t>
            </a:r>
            <a:r>
              <a:rPr lang="en-GB" sz="2400" b="1" dirty="0" smtClean="0"/>
              <a:t> </a:t>
            </a:r>
            <a:r>
              <a:rPr lang="en-GB" sz="2400" dirty="0" smtClean="0"/>
              <a:t>to create a blank survey </a:t>
            </a:r>
            <a:r>
              <a:rPr lang="en-GB" sz="2400" dirty="0" smtClean="0"/>
              <a:t>form </a:t>
            </a:r>
            <a:r>
              <a:rPr lang="en-GB" sz="2400" dirty="0" smtClean="0"/>
              <a:t>with Excel. The blank survey form in the computer was then downloaded to mobile devices through the ODK Collect app. </a:t>
            </a:r>
          </a:p>
          <a:p>
            <a:r>
              <a:rPr lang="en-GB" sz="2400" dirty="0" smtClean="0"/>
              <a:t>ARC’s account on </a:t>
            </a:r>
            <a:r>
              <a:rPr lang="en-GB" sz="2400" dirty="0" err="1" smtClean="0"/>
              <a:t>formhub</a:t>
            </a:r>
            <a:r>
              <a:rPr lang="en-GB" sz="2400" dirty="0" smtClean="0"/>
              <a:t> received completed surveys after upload and combined the survey data into one table (that could be downloaded and used for analysis.)</a:t>
            </a:r>
            <a:endParaRPr lang="en-GB" sz="2400" dirty="0"/>
          </a:p>
        </p:txBody>
      </p:sp>
      <p:sp>
        <p:nvSpPr>
          <p:cNvPr id="21" name="Rectangle 20"/>
          <p:cNvSpPr/>
          <p:nvPr/>
        </p:nvSpPr>
        <p:spPr>
          <a:xfrm>
            <a:off x="149772" y="3352800"/>
            <a:ext cx="2695903" cy="281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r>
              <a:rPr lang="en-US" dirty="0" smtClean="0"/>
              <a:t> Planned time schedule and budget, consider ethical consideration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Discussed with Stakeholders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Developed  the survey questionnaire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Roles and responsibilities</a:t>
            </a:r>
          </a:p>
          <a:p>
            <a:pPr algn="ctr"/>
            <a:endParaRPr lang="en-US" dirty="0" smtClean="0"/>
          </a:p>
        </p:txBody>
      </p:sp>
      <p:sp>
        <p:nvSpPr>
          <p:cNvPr id="15" name="Down Arrow 14"/>
          <p:cNvSpPr/>
          <p:nvPr/>
        </p:nvSpPr>
        <p:spPr>
          <a:xfrm>
            <a:off x="1084536" y="2942896"/>
            <a:ext cx="797473" cy="409903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94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20" grpId="0"/>
      <p:bldP spid="21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" y="533400"/>
            <a:ext cx="8763001" cy="884238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The Household Profiling survey process</a:t>
            </a:r>
            <a:endParaRPr lang="en-GB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600200"/>
            <a:ext cx="89154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78349" y="1417108"/>
            <a:ext cx="3095296" cy="13260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Developed survey form  with excel 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 </a:t>
            </a:r>
          </a:p>
          <a:p>
            <a:pPr algn="ctr"/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734740" y="1550275"/>
            <a:ext cx="1982514" cy="429610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Implementation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4" t="811" r="2788" b="7073"/>
          <a:stretch/>
        </p:blipFill>
        <p:spPr bwMode="auto">
          <a:xfrm>
            <a:off x="3930105" y="1260971"/>
            <a:ext cx="4699545" cy="182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324225" y="3294970"/>
            <a:ext cx="24669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downloaded </a:t>
            </a:r>
            <a:r>
              <a:rPr lang="en-GB" dirty="0" smtClean="0"/>
              <a:t>the blank form to </a:t>
            </a:r>
            <a:r>
              <a:rPr lang="en-GB" dirty="0"/>
              <a:t>mobile devices through the ODK Collect app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495" y="3294970"/>
            <a:ext cx="1873305" cy="333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191487" y="3258446"/>
            <a:ext cx="3095296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Get survey form on device</a:t>
            </a:r>
          </a:p>
          <a:p>
            <a:pPr algn="ctr"/>
            <a:r>
              <a:rPr lang="en-US" dirty="0" smtClean="0"/>
              <a:t> </a:t>
            </a:r>
          </a:p>
          <a:p>
            <a:pPr algn="ctr"/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2514600" y="4724400"/>
            <a:ext cx="24669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Get/download the blank form from the </a:t>
            </a:r>
            <a:r>
              <a:rPr lang="en-GB" dirty="0" err="1" smtClean="0"/>
              <a:t>formhub</a:t>
            </a:r>
            <a:r>
              <a:rPr lang="en-GB" dirty="0" smtClean="0"/>
              <a:t> web server</a:t>
            </a:r>
            <a:endParaRPr lang="en-GB" dirty="0"/>
          </a:p>
        </p:txBody>
      </p:sp>
      <p:cxnSp>
        <p:nvCxnSpPr>
          <p:cNvPr id="30" name="Straight Arrow Connector 29"/>
          <p:cNvCxnSpPr>
            <a:stCxn id="29" idx="3"/>
          </p:cNvCxnSpPr>
          <p:nvPr/>
        </p:nvCxnSpPr>
        <p:spPr>
          <a:xfrm>
            <a:off x="4981575" y="5186065"/>
            <a:ext cx="1114425" cy="1563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048000" y="2172766"/>
            <a:ext cx="1114425" cy="1563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588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10" grpId="0"/>
      <p:bldP spid="26" grpId="0" animBg="1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1" y="533400"/>
            <a:ext cx="8763001" cy="884238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Examples </a:t>
            </a:r>
            <a:r>
              <a:rPr lang="en-US" sz="3600" b="1" dirty="0" smtClean="0"/>
              <a:t>of Survey form </a:t>
            </a:r>
            <a:r>
              <a:rPr lang="en-US" sz="3600" b="1" dirty="0" smtClean="0"/>
              <a:t>in </a:t>
            </a:r>
            <a:r>
              <a:rPr lang="en-US" sz="3600" b="1" dirty="0" smtClean="0"/>
              <a:t>ODK Collect App</a:t>
            </a:r>
            <a:endParaRPr lang="en-GB" sz="36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021" y="5547518"/>
            <a:ext cx="2743200" cy="4873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Multiple choices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Picture 3" descr="American Red Cros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172200"/>
            <a:ext cx="1466850" cy="486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2993"/>
            <a:ext cx="8915399" cy="414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5"/>
          <p:cNvSpPr txBox="1">
            <a:spLocks/>
          </p:cNvSpPr>
          <p:nvPr/>
        </p:nvSpPr>
        <p:spPr>
          <a:xfrm>
            <a:off x="3276600" y="5547517"/>
            <a:ext cx="2743200" cy="487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integer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Content Placeholder 5"/>
          <p:cNvSpPr txBox="1">
            <a:spLocks/>
          </p:cNvSpPr>
          <p:nvPr/>
        </p:nvSpPr>
        <p:spPr>
          <a:xfrm>
            <a:off x="6400800" y="5547518"/>
            <a:ext cx="2743200" cy="4873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rgbClr val="FF0000"/>
                </a:solidFill>
              </a:rPr>
              <a:t>Open end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79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981</Words>
  <Application>Microsoft Office PowerPoint</Application>
  <PresentationFormat>On-screen Show (4:3)</PresentationFormat>
  <Paragraphs>185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Mobile Survey Data Collection Using ODK  Lesson learned from  Typhoon Haiyan Recovery Program  the Philippines</vt:lpstr>
      <vt:lpstr>Methodology</vt:lpstr>
      <vt:lpstr>About the program</vt:lpstr>
      <vt:lpstr>Core areas-Typhoon Haiyan Recovery Program </vt:lpstr>
      <vt:lpstr>The Household Profiling survey</vt:lpstr>
      <vt:lpstr>The Household Profiling survey process</vt:lpstr>
      <vt:lpstr>The Household Profiling survey process</vt:lpstr>
      <vt:lpstr>The Household Profiling survey process</vt:lpstr>
      <vt:lpstr>Examples of Survey form in ODK Collect App</vt:lpstr>
      <vt:lpstr>The Household Profiling survey process</vt:lpstr>
      <vt:lpstr>Teamed up! </vt:lpstr>
      <vt:lpstr>Field Work (Oct-Dec 2014)</vt:lpstr>
      <vt:lpstr>PowerPoint Presentation</vt:lpstr>
      <vt:lpstr>The Household Profiling survey process</vt:lpstr>
      <vt:lpstr>Aggregated data on Formhub </vt:lpstr>
      <vt:lpstr>PowerPoint Presentation</vt:lpstr>
      <vt:lpstr>Distinction between paper and mobile data collection: A snapshot</vt:lpstr>
      <vt:lpstr>Advantages of using Open Data Kit</vt:lpstr>
      <vt:lpstr>Challenges and how these were addressed--Technology issues </vt:lpstr>
      <vt:lpstr>THANKYOU Lesson learned from the Typhoon Haiyan Recovery Program, the Philippines</vt:lpstr>
    </vt:vector>
  </TitlesOfParts>
  <Company>IFRC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Survey Data Collection: experience from the Philippines</dc:title>
  <dc:creator>Rattanaporn Poungpattana</dc:creator>
  <cp:lastModifiedBy>Rattanaporn Poungpattana</cp:lastModifiedBy>
  <cp:revision>95</cp:revision>
  <dcterms:created xsi:type="dcterms:W3CDTF">2015-06-02T22:54:18Z</dcterms:created>
  <dcterms:modified xsi:type="dcterms:W3CDTF">2015-06-04T01:29:30Z</dcterms:modified>
</cp:coreProperties>
</file>