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73" r:id="rId2"/>
    <p:sldId id="341" r:id="rId3"/>
    <p:sldId id="342" r:id="rId4"/>
    <p:sldId id="344" r:id="rId5"/>
    <p:sldId id="374" r:id="rId6"/>
    <p:sldId id="277" r:id="rId7"/>
    <p:sldId id="275" r:id="rId8"/>
    <p:sldId id="276" r:id="rId9"/>
    <p:sldId id="327" r:id="rId10"/>
    <p:sldId id="363" r:id="rId11"/>
    <p:sldId id="345" r:id="rId12"/>
    <p:sldId id="356" r:id="rId13"/>
    <p:sldId id="284" r:id="rId14"/>
    <p:sldId id="364" r:id="rId15"/>
    <p:sldId id="365" r:id="rId16"/>
    <p:sldId id="346" r:id="rId17"/>
    <p:sldId id="350" r:id="rId18"/>
    <p:sldId id="351" r:id="rId19"/>
    <p:sldId id="352" r:id="rId20"/>
    <p:sldId id="367" r:id="rId21"/>
    <p:sldId id="355" r:id="rId22"/>
    <p:sldId id="361" r:id="rId23"/>
    <p:sldId id="353" r:id="rId24"/>
    <p:sldId id="354" r:id="rId25"/>
    <p:sldId id="349" r:id="rId26"/>
    <p:sldId id="362" r:id="rId27"/>
    <p:sldId id="357" r:id="rId28"/>
    <p:sldId id="366" r:id="rId29"/>
    <p:sldId id="358" r:id="rId30"/>
    <p:sldId id="373" r:id="rId31"/>
    <p:sldId id="370" r:id="rId32"/>
    <p:sldId id="372" r:id="rId33"/>
    <p:sldId id="347" r:id="rId34"/>
    <p:sldId id="359" r:id="rId35"/>
    <p:sldId id="360" r:id="rId36"/>
  </p:sldIdLst>
  <p:sldSz cx="9144000" cy="6858000" type="screen4x3"/>
  <p:notesSz cx="6735763" cy="9866313"/>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CC"/>
    <a:srgbClr val="FFFF99"/>
    <a:srgbClr val="99FF66"/>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69479" autoAdjust="0"/>
  </p:normalViewPr>
  <p:slideViewPr>
    <p:cSldViewPr>
      <p:cViewPr varScale="1">
        <p:scale>
          <a:sx n="68" d="100"/>
          <a:sy n="68" d="100"/>
        </p:scale>
        <p:origin x="1248"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FA4214-D91D-4EF5-AF91-3ED6FF9F27A0}" type="doc">
      <dgm:prSet loTypeId="urn:microsoft.com/office/officeart/2005/8/layout/cycle1" loCatId="cycle" qsTypeId="urn:microsoft.com/office/officeart/2005/8/quickstyle/simple2" qsCatId="simple" csTypeId="urn:microsoft.com/office/officeart/2005/8/colors/colorful1" csCatId="colorful" phldr="1"/>
      <dgm:spPr/>
      <dgm:t>
        <a:bodyPr/>
        <a:lstStyle/>
        <a:p>
          <a:endParaRPr lang="en-US"/>
        </a:p>
      </dgm:t>
    </dgm:pt>
    <dgm:pt modelId="{62E11A73-4EA3-417D-B99B-00D8A6EB54AC}">
      <dgm:prSet phldrT="[Text]"/>
      <dgm:spPr/>
      <dgm:t>
        <a:bodyPr/>
        <a:lstStyle/>
        <a:p>
          <a:r>
            <a:rPr lang="en-US" dirty="0" smtClean="0"/>
            <a:t>Recruitment and CBAT Training</a:t>
          </a:r>
          <a:endParaRPr lang="en-US" dirty="0"/>
        </a:p>
      </dgm:t>
    </dgm:pt>
    <dgm:pt modelId="{F505D57B-7AAA-464C-8069-1BA5F1C24C33}" type="parTrans" cxnId="{D44937A8-7637-45D0-960A-293FB9B75A90}">
      <dgm:prSet/>
      <dgm:spPr/>
      <dgm:t>
        <a:bodyPr/>
        <a:lstStyle/>
        <a:p>
          <a:endParaRPr lang="en-US"/>
        </a:p>
      </dgm:t>
    </dgm:pt>
    <dgm:pt modelId="{C04369EF-B436-4A2F-AAB8-0D2F83C27CCD}" type="sibTrans" cxnId="{D44937A8-7637-45D0-960A-293FB9B75A90}">
      <dgm:prSet/>
      <dgm:spPr/>
      <dgm:t>
        <a:bodyPr/>
        <a:lstStyle/>
        <a:p>
          <a:endParaRPr lang="en-US"/>
        </a:p>
      </dgm:t>
    </dgm:pt>
    <dgm:pt modelId="{A6EC0F1A-BC9A-45D1-9F67-0255FBBDE93F}">
      <dgm:prSet phldrT="[Text]"/>
      <dgm:spPr/>
      <dgm:t>
        <a:bodyPr/>
        <a:lstStyle/>
        <a:p>
          <a:r>
            <a:rPr lang="en-US" dirty="0" smtClean="0"/>
            <a:t>KAP &amp; Baseline Survey</a:t>
          </a:r>
          <a:endParaRPr lang="en-US" dirty="0"/>
        </a:p>
      </dgm:t>
    </dgm:pt>
    <dgm:pt modelId="{286370A0-E979-42A5-AA2C-6F9E878695AB}" type="parTrans" cxnId="{B17D7F1D-413C-4E16-9C46-35C1031AFB7C}">
      <dgm:prSet/>
      <dgm:spPr/>
      <dgm:t>
        <a:bodyPr/>
        <a:lstStyle/>
        <a:p>
          <a:endParaRPr lang="en-US"/>
        </a:p>
      </dgm:t>
    </dgm:pt>
    <dgm:pt modelId="{41444C23-BD00-4DC9-8F69-4649CA401C98}" type="sibTrans" cxnId="{B17D7F1D-413C-4E16-9C46-35C1031AFB7C}">
      <dgm:prSet/>
      <dgm:spPr/>
      <dgm:t>
        <a:bodyPr/>
        <a:lstStyle/>
        <a:p>
          <a:endParaRPr lang="en-US"/>
        </a:p>
      </dgm:t>
    </dgm:pt>
    <dgm:pt modelId="{05DB21BE-E68C-44FD-8102-8B8412017170}">
      <dgm:prSet phldrT="[Text]"/>
      <dgm:spPr/>
      <dgm:t>
        <a:bodyPr/>
        <a:lstStyle/>
        <a:p>
          <a:r>
            <a:rPr lang="en-US" dirty="0" smtClean="0"/>
            <a:t>VCA</a:t>
          </a:r>
        </a:p>
      </dgm:t>
    </dgm:pt>
    <dgm:pt modelId="{15964992-788C-4553-94C3-3BFF1A2A1886}" type="parTrans" cxnId="{D274E9BB-32E6-4483-81EA-3910F7973310}">
      <dgm:prSet/>
      <dgm:spPr/>
      <dgm:t>
        <a:bodyPr/>
        <a:lstStyle/>
        <a:p>
          <a:endParaRPr lang="en-US"/>
        </a:p>
      </dgm:t>
    </dgm:pt>
    <dgm:pt modelId="{A49C6024-45CA-4EDA-80B0-A22FD2B7D129}" type="sibTrans" cxnId="{D274E9BB-32E6-4483-81EA-3910F7973310}">
      <dgm:prSet/>
      <dgm:spPr/>
      <dgm:t>
        <a:bodyPr/>
        <a:lstStyle/>
        <a:p>
          <a:endParaRPr lang="en-US"/>
        </a:p>
      </dgm:t>
    </dgm:pt>
    <dgm:pt modelId="{D109EE3B-0FDD-40E7-B8A8-701991C03671}">
      <dgm:prSet phldrT="[Text]"/>
      <dgm:spPr/>
      <dgm:t>
        <a:bodyPr/>
        <a:lstStyle/>
        <a:p>
          <a:r>
            <a:rPr lang="en-US" dirty="0" smtClean="0"/>
            <a:t>Flood Resilience Mitigation Planning</a:t>
          </a:r>
          <a:endParaRPr lang="en-US" dirty="0"/>
        </a:p>
      </dgm:t>
    </dgm:pt>
    <dgm:pt modelId="{E8D2EFFE-15FF-4DCF-A24C-583F1394D48C}" type="parTrans" cxnId="{C0FD8274-386E-4B6E-9476-582E0A9684E7}">
      <dgm:prSet/>
      <dgm:spPr/>
      <dgm:t>
        <a:bodyPr/>
        <a:lstStyle/>
        <a:p>
          <a:endParaRPr lang="en-US"/>
        </a:p>
      </dgm:t>
    </dgm:pt>
    <dgm:pt modelId="{FD21BC6F-9C79-4A5C-BAB5-33C336029088}" type="sibTrans" cxnId="{C0FD8274-386E-4B6E-9476-582E0A9684E7}">
      <dgm:prSet/>
      <dgm:spPr/>
      <dgm:t>
        <a:bodyPr/>
        <a:lstStyle/>
        <a:p>
          <a:endParaRPr lang="en-US"/>
        </a:p>
      </dgm:t>
    </dgm:pt>
    <dgm:pt modelId="{C2E17057-2963-4D9D-AD57-40726C621EA3}">
      <dgm:prSet phldrT="[Text]"/>
      <dgm:spPr/>
      <dgm:t>
        <a:bodyPr/>
        <a:lstStyle/>
        <a:p>
          <a:r>
            <a:rPr lang="en-US" dirty="0" smtClean="0"/>
            <a:t>Mitigation to Reduce Risk</a:t>
          </a:r>
          <a:endParaRPr lang="en-US" dirty="0"/>
        </a:p>
      </dgm:t>
    </dgm:pt>
    <dgm:pt modelId="{581B5B23-F73D-47FB-AEAE-92C0AAE0CC97}" type="parTrans" cxnId="{5A874F41-D647-4762-865B-7135BEAC0F14}">
      <dgm:prSet/>
      <dgm:spPr/>
      <dgm:t>
        <a:bodyPr/>
        <a:lstStyle/>
        <a:p>
          <a:endParaRPr lang="en-US"/>
        </a:p>
      </dgm:t>
    </dgm:pt>
    <dgm:pt modelId="{0167B67B-4E58-4B54-A98C-049A8C1E1751}" type="sibTrans" cxnId="{5A874F41-D647-4762-865B-7135BEAC0F14}">
      <dgm:prSet/>
      <dgm:spPr/>
      <dgm:t>
        <a:bodyPr/>
        <a:lstStyle/>
        <a:p>
          <a:endParaRPr lang="en-US"/>
        </a:p>
      </dgm:t>
    </dgm:pt>
    <dgm:pt modelId="{4104D223-807B-4E99-9F5E-28AB69E9A868}">
      <dgm:prSet phldrT="[Text]"/>
      <dgm:spPr/>
      <dgm:t>
        <a:bodyPr/>
        <a:lstStyle/>
        <a:p>
          <a:r>
            <a:rPr lang="en-US" dirty="0" smtClean="0"/>
            <a:t>HVCR Mapping</a:t>
          </a:r>
          <a:endParaRPr lang="en-US" dirty="0"/>
        </a:p>
      </dgm:t>
    </dgm:pt>
    <dgm:pt modelId="{1AD07FE2-F548-4716-8EF2-012E866372A5}" type="sibTrans" cxnId="{B49AF2AD-4948-489B-9993-2F6B1CA586F6}">
      <dgm:prSet/>
      <dgm:spPr/>
      <dgm:t>
        <a:bodyPr/>
        <a:lstStyle/>
        <a:p>
          <a:endParaRPr lang="en-US"/>
        </a:p>
      </dgm:t>
    </dgm:pt>
    <dgm:pt modelId="{49F387D0-A79C-4CEC-9828-23BC009B6EC8}" type="parTrans" cxnId="{B49AF2AD-4948-489B-9993-2F6B1CA586F6}">
      <dgm:prSet/>
      <dgm:spPr/>
      <dgm:t>
        <a:bodyPr/>
        <a:lstStyle/>
        <a:p>
          <a:endParaRPr lang="en-US"/>
        </a:p>
      </dgm:t>
    </dgm:pt>
    <dgm:pt modelId="{FFC0BA45-B4E7-4B63-BFDE-782FB4FED5E3}">
      <dgm:prSet phldrT="[Text]"/>
      <dgm:spPr/>
      <dgm:t>
        <a:bodyPr/>
        <a:lstStyle/>
        <a:p>
          <a:r>
            <a:rPr lang="en-US" dirty="0" err="1" smtClean="0"/>
            <a:t>Endline</a:t>
          </a:r>
          <a:r>
            <a:rPr lang="en-US" dirty="0" smtClean="0"/>
            <a:t> Survey</a:t>
          </a:r>
          <a:endParaRPr lang="en-US" dirty="0"/>
        </a:p>
      </dgm:t>
    </dgm:pt>
    <dgm:pt modelId="{80F49379-B87B-4ADD-A1C9-57258E0D1755}" type="parTrans" cxnId="{F5729D4D-9AB9-436B-89BA-04B4CC9B612E}">
      <dgm:prSet/>
      <dgm:spPr/>
      <dgm:t>
        <a:bodyPr/>
        <a:lstStyle/>
        <a:p>
          <a:endParaRPr lang="en-US"/>
        </a:p>
      </dgm:t>
    </dgm:pt>
    <dgm:pt modelId="{EB632CB9-DD6D-457A-A984-6568FD6F6D69}" type="sibTrans" cxnId="{F5729D4D-9AB9-436B-89BA-04B4CC9B612E}">
      <dgm:prSet/>
      <dgm:spPr/>
      <dgm:t>
        <a:bodyPr/>
        <a:lstStyle/>
        <a:p>
          <a:endParaRPr lang="en-US"/>
        </a:p>
      </dgm:t>
    </dgm:pt>
    <dgm:pt modelId="{5550C234-BE4E-431F-9B3C-BBB059375F5B}" type="pres">
      <dgm:prSet presAssocID="{DCFA4214-D91D-4EF5-AF91-3ED6FF9F27A0}" presName="cycle" presStyleCnt="0">
        <dgm:presLayoutVars>
          <dgm:dir/>
          <dgm:resizeHandles val="exact"/>
        </dgm:presLayoutVars>
      </dgm:prSet>
      <dgm:spPr/>
      <dgm:t>
        <a:bodyPr/>
        <a:lstStyle/>
        <a:p>
          <a:endParaRPr lang="en-US"/>
        </a:p>
      </dgm:t>
    </dgm:pt>
    <dgm:pt modelId="{024D93F8-9AF7-45B2-9ABD-5931C0DC3CD9}" type="pres">
      <dgm:prSet presAssocID="{62E11A73-4EA3-417D-B99B-00D8A6EB54AC}" presName="dummy" presStyleCnt="0"/>
      <dgm:spPr/>
    </dgm:pt>
    <dgm:pt modelId="{31530CAD-027C-482A-8EC1-E7D733F1E906}" type="pres">
      <dgm:prSet presAssocID="{62E11A73-4EA3-417D-B99B-00D8A6EB54AC}" presName="node" presStyleLbl="revTx" presStyleIdx="0" presStyleCnt="7">
        <dgm:presLayoutVars>
          <dgm:bulletEnabled val="1"/>
        </dgm:presLayoutVars>
      </dgm:prSet>
      <dgm:spPr/>
      <dgm:t>
        <a:bodyPr/>
        <a:lstStyle/>
        <a:p>
          <a:endParaRPr lang="en-US"/>
        </a:p>
      </dgm:t>
    </dgm:pt>
    <dgm:pt modelId="{93472F7F-91E4-4A3C-938C-97A4D33536AA}" type="pres">
      <dgm:prSet presAssocID="{C04369EF-B436-4A2F-AAB8-0D2F83C27CCD}" presName="sibTrans" presStyleLbl="node1" presStyleIdx="0" presStyleCnt="7"/>
      <dgm:spPr/>
      <dgm:t>
        <a:bodyPr/>
        <a:lstStyle/>
        <a:p>
          <a:endParaRPr lang="en-US"/>
        </a:p>
      </dgm:t>
    </dgm:pt>
    <dgm:pt modelId="{85444265-162A-4461-9FBC-99AE9F7BDAC7}" type="pres">
      <dgm:prSet presAssocID="{A6EC0F1A-BC9A-45D1-9F67-0255FBBDE93F}" presName="dummy" presStyleCnt="0"/>
      <dgm:spPr/>
    </dgm:pt>
    <dgm:pt modelId="{FADFB602-E4F4-4025-B785-DC62BF9819B9}" type="pres">
      <dgm:prSet presAssocID="{A6EC0F1A-BC9A-45D1-9F67-0255FBBDE93F}" presName="node" presStyleLbl="revTx" presStyleIdx="1" presStyleCnt="7">
        <dgm:presLayoutVars>
          <dgm:bulletEnabled val="1"/>
        </dgm:presLayoutVars>
      </dgm:prSet>
      <dgm:spPr/>
      <dgm:t>
        <a:bodyPr/>
        <a:lstStyle/>
        <a:p>
          <a:endParaRPr lang="en-US"/>
        </a:p>
      </dgm:t>
    </dgm:pt>
    <dgm:pt modelId="{BA845EFC-D9CC-412D-B527-C15B4592CBCD}" type="pres">
      <dgm:prSet presAssocID="{41444C23-BD00-4DC9-8F69-4649CA401C98}" presName="sibTrans" presStyleLbl="node1" presStyleIdx="1" presStyleCnt="7"/>
      <dgm:spPr/>
      <dgm:t>
        <a:bodyPr/>
        <a:lstStyle/>
        <a:p>
          <a:endParaRPr lang="en-US"/>
        </a:p>
      </dgm:t>
    </dgm:pt>
    <dgm:pt modelId="{DCA0827D-320D-4C15-A6E2-6BA83B5295F8}" type="pres">
      <dgm:prSet presAssocID="{05DB21BE-E68C-44FD-8102-8B8412017170}" presName="dummy" presStyleCnt="0"/>
      <dgm:spPr/>
    </dgm:pt>
    <dgm:pt modelId="{AB0C6580-7095-42C7-8F8A-6BFACA0F39A1}" type="pres">
      <dgm:prSet presAssocID="{05DB21BE-E68C-44FD-8102-8B8412017170}" presName="node" presStyleLbl="revTx" presStyleIdx="2" presStyleCnt="7">
        <dgm:presLayoutVars>
          <dgm:bulletEnabled val="1"/>
        </dgm:presLayoutVars>
      </dgm:prSet>
      <dgm:spPr/>
      <dgm:t>
        <a:bodyPr/>
        <a:lstStyle/>
        <a:p>
          <a:endParaRPr lang="en-US"/>
        </a:p>
      </dgm:t>
    </dgm:pt>
    <dgm:pt modelId="{CA5F3D22-2C38-4F8A-B8B5-82FC592B2F58}" type="pres">
      <dgm:prSet presAssocID="{A49C6024-45CA-4EDA-80B0-A22FD2B7D129}" presName="sibTrans" presStyleLbl="node1" presStyleIdx="2" presStyleCnt="7"/>
      <dgm:spPr/>
      <dgm:t>
        <a:bodyPr/>
        <a:lstStyle/>
        <a:p>
          <a:endParaRPr lang="en-US"/>
        </a:p>
      </dgm:t>
    </dgm:pt>
    <dgm:pt modelId="{630A1A14-2F75-4446-ABF8-6F6C253A29A1}" type="pres">
      <dgm:prSet presAssocID="{4104D223-807B-4E99-9F5E-28AB69E9A868}" presName="dummy" presStyleCnt="0"/>
      <dgm:spPr/>
    </dgm:pt>
    <dgm:pt modelId="{42C62726-19E5-4080-9962-29251024CD9A}" type="pres">
      <dgm:prSet presAssocID="{4104D223-807B-4E99-9F5E-28AB69E9A868}" presName="node" presStyleLbl="revTx" presStyleIdx="3" presStyleCnt="7">
        <dgm:presLayoutVars>
          <dgm:bulletEnabled val="1"/>
        </dgm:presLayoutVars>
      </dgm:prSet>
      <dgm:spPr/>
      <dgm:t>
        <a:bodyPr/>
        <a:lstStyle/>
        <a:p>
          <a:endParaRPr lang="en-US"/>
        </a:p>
      </dgm:t>
    </dgm:pt>
    <dgm:pt modelId="{909D4B22-7BC7-4AAD-ACCB-A57C25EC4FAE}" type="pres">
      <dgm:prSet presAssocID="{1AD07FE2-F548-4716-8EF2-012E866372A5}" presName="sibTrans" presStyleLbl="node1" presStyleIdx="3" presStyleCnt="7"/>
      <dgm:spPr/>
      <dgm:t>
        <a:bodyPr/>
        <a:lstStyle/>
        <a:p>
          <a:endParaRPr lang="en-US"/>
        </a:p>
      </dgm:t>
    </dgm:pt>
    <dgm:pt modelId="{A60CDBED-94FA-4E27-9E85-C11A8FC3DDBD}" type="pres">
      <dgm:prSet presAssocID="{D109EE3B-0FDD-40E7-B8A8-701991C03671}" presName="dummy" presStyleCnt="0"/>
      <dgm:spPr/>
    </dgm:pt>
    <dgm:pt modelId="{EC795836-C806-4378-B3BF-FD1BB674F7C1}" type="pres">
      <dgm:prSet presAssocID="{D109EE3B-0FDD-40E7-B8A8-701991C03671}" presName="node" presStyleLbl="revTx" presStyleIdx="4" presStyleCnt="7">
        <dgm:presLayoutVars>
          <dgm:bulletEnabled val="1"/>
        </dgm:presLayoutVars>
      </dgm:prSet>
      <dgm:spPr/>
      <dgm:t>
        <a:bodyPr/>
        <a:lstStyle/>
        <a:p>
          <a:endParaRPr lang="en-US"/>
        </a:p>
      </dgm:t>
    </dgm:pt>
    <dgm:pt modelId="{CB06D5C6-7F91-4AAE-8FD4-593F050637FA}" type="pres">
      <dgm:prSet presAssocID="{FD21BC6F-9C79-4A5C-BAB5-33C336029088}" presName="sibTrans" presStyleLbl="node1" presStyleIdx="4" presStyleCnt="7"/>
      <dgm:spPr/>
      <dgm:t>
        <a:bodyPr/>
        <a:lstStyle/>
        <a:p>
          <a:endParaRPr lang="en-US"/>
        </a:p>
      </dgm:t>
    </dgm:pt>
    <dgm:pt modelId="{68274250-5D27-4D96-AF4D-BB3A2D4E37B2}" type="pres">
      <dgm:prSet presAssocID="{C2E17057-2963-4D9D-AD57-40726C621EA3}" presName="dummy" presStyleCnt="0"/>
      <dgm:spPr/>
    </dgm:pt>
    <dgm:pt modelId="{3FFE49A9-890F-487C-8FFC-95D74F1DD0AC}" type="pres">
      <dgm:prSet presAssocID="{C2E17057-2963-4D9D-AD57-40726C621EA3}" presName="node" presStyleLbl="revTx" presStyleIdx="5" presStyleCnt="7">
        <dgm:presLayoutVars>
          <dgm:bulletEnabled val="1"/>
        </dgm:presLayoutVars>
      </dgm:prSet>
      <dgm:spPr/>
      <dgm:t>
        <a:bodyPr/>
        <a:lstStyle/>
        <a:p>
          <a:endParaRPr lang="en-US"/>
        </a:p>
      </dgm:t>
    </dgm:pt>
    <dgm:pt modelId="{DE7664F8-B4A2-45D8-9759-81F4F68ECFDC}" type="pres">
      <dgm:prSet presAssocID="{0167B67B-4E58-4B54-A98C-049A8C1E1751}" presName="sibTrans" presStyleLbl="node1" presStyleIdx="5" presStyleCnt="7"/>
      <dgm:spPr/>
      <dgm:t>
        <a:bodyPr/>
        <a:lstStyle/>
        <a:p>
          <a:endParaRPr lang="en-US"/>
        </a:p>
      </dgm:t>
    </dgm:pt>
    <dgm:pt modelId="{EDD707CF-AE07-45BB-8DDD-CAC6B247E515}" type="pres">
      <dgm:prSet presAssocID="{FFC0BA45-B4E7-4B63-BFDE-782FB4FED5E3}" presName="dummy" presStyleCnt="0"/>
      <dgm:spPr/>
    </dgm:pt>
    <dgm:pt modelId="{1028F9BA-42E1-405C-96F3-17D321A1C6C2}" type="pres">
      <dgm:prSet presAssocID="{FFC0BA45-B4E7-4B63-BFDE-782FB4FED5E3}" presName="node" presStyleLbl="revTx" presStyleIdx="6" presStyleCnt="7">
        <dgm:presLayoutVars>
          <dgm:bulletEnabled val="1"/>
        </dgm:presLayoutVars>
      </dgm:prSet>
      <dgm:spPr/>
      <dgm:t>
        <a:bodyPr/>
        <a:lstStyle/>
        <a:p>
          <a:endParaRPr lang="en-US"/>
        </a:p>
      </dgm:t>
    </dgm:pt>
    <dgm:pt modelId="{688B24BE-C731-4804-85CF-5FDFC2DD93E4}" type="pres">
      <dgm:prSet presAssocID="{EB632CB9-DD6D-457A-A984-6568FD6F6D69}" presName="sibTrans" presStyleLbl="node1" presStyleIdx="6" presStyleCnt="7"/>
      <dgm:spPr/>
      <dgm:t>
        <a:bodyPr/>
        <a:lstStyle/>
        <a:p>
          <a:endParaRPr lang="en-US"/>
        </a:p>
      </dgm:t>
    </dgm:pt>
  </dgm:ptLst>
  <dgm:cxnLst>
    <dgm:cxn modelId="{4F56C047-4944-491C-BCB9-A4E91E19F8D0}" type="presOf" srcId="{1AD07FE2-F548-4716-8EF2-012E866372A5}" destId="{909D4B22-7BC7-4AAD-ACCB-A57C25EC4FAE}" srcOrd="0" destOrd="0" presId="urn:microsoft.com/office/officeart/2005/8/layout/cycle1"/>
    <dgm:cxn modelId="{0E3FAB4D-54B2-48C1-ADE7-FC960991BE08}" type="presOf" srcId="{05DB21BE-E68C-44FD-8102-8B8412017170}" destId="{AB0C6580-7095-42C7-8F8A-6BFACA0F39A1}" srcOrd="0" destOrd="0" presId="urn:microsoft.com/office/officeart/2005/8/layout/cycle1"/>
    <dgm:cxn modelId="{4489CA67-95BB-4849-B55E-CB7C198DE9B3}" type="presOf" srcId="{D109EE3B-0FDD-40E7-B8A8-701991C03671}" destId="{EC795836-C806-4378-B3BF-FD1BB674F7C1}" srcOrd="0" destOrd="0" presId="urn:microsoft.com/office/officeart/2005/8/layout/cycle1"/>
    <dgm:cxn modelId="{D8FC3A9B-BE05-40AC-8851-46A4C60AED75}" type="presOf" srcId="{62E11A73-4EA3-417D-B99B-00D8A6EB54AC}" destId="{31530CAD-027C-482A-8EC1-E7D733F1E906}" srcOrd="0" destOrd="0" presId="urn:microsoft.com/office/officeart/2005/8/layout/cycle1"/>
    <dgm:cxn modelId="{58C25DA5-3C14-425B-A763-DD9EB56B33AB}" type="presOf" srcId="{FD21BC6F-9C79-4A5C-BAB5-33C336029088}" destId="{CB06D5C6-7F91-4AAE-8FD4-593F050637FA}" srcOrd="0" destOrd="0" presId="urn:microsoft.com/office/officeart/2005/8/layout/cycle1"/>
    <dgm:cxn modelId="{D274E9BB-32E6-4483-81EA-3910F7973310}" srcId="{DCFA4214-D91D-4EF5-AF91-3ED6FF9F27A0}" destId="{05DB21BE-E68C-44FD-8102-8B8412017170}" srcOrd="2" destOrd="0" parTransId="{15964992-788C-4553-94C3-3BFF1A2A1886}" sibTransId="{A49C6024-45CA-4EDA-80B0-A22FD2B7D129}"/>
    <dgm:cxn modelId="{08813915-76AB-4998-BBB8-F7819D8278BE}" type="presOf" srcId="{FFC0BA45-B4E7-4B63-BFDE-782FB4FED5E3}" destId="{1028F9BA-42E1-405C-96F3-17D321A1C6C2}" srcOrd="0" destOrd="0" presId="urn:microsoft.com/office/officeart/2005/8/layout/cycle1"/>
    <dgm:cxn modelId="{3E767AF0-1E61-410E-9A34-BC7F3F0555CD}" type="presOf" srcId="{C2E17057-2963-4D9D-AD57-40726C621EA3}" destId="{3FFE49A9-890F-487C-8FFC-95D74F1DD0AC}" srcOrd="0" destOrd="0" presId="urn:microsoft.com/office/officeart/2005/8/layout/cycle1"/>
    <dgm:cxn modelId="{FD80B884-1783-4CB8-A528-195255A501C4}" type="presOf" srcId="{41444C23-BD00-4DC9-8F69-4649CA401C98}" destId="{BA845EFC-D9CC-412D-B527-C15B4592CBCD}" srcOrd="0" destOrd="0" presId="urn:microsoft.com/office/officeart/2005/8/layout/cycle1"/>
    <dgm:cxn modelId="{C0FD8274-386E-4B6E-9476-582E0A9684E7}" srcId="{DCFA4214-D91D-4EF5-AF91-3ED6FF9F27A0}" destId="{D109EE3B-0FDD-40E7-B8A8-701991C03671}" srcOrd="4" destOrd="0" parTransId="{E8D2EFFE-15FF-4DCF-A24C-583F1394D48C}" sibTransId="{FD21BC6F-9C79-4A5C-BAB5-33C336029088}"/>
    <dgm:cxn modelId="{B17D7F1D-413C-4E16-9C46-35C1031AFB7C}" srcId="{DCFA4214-D91D-4EF5-AF91-3ED6FF9F27A0}" destId="{A6EC0F1A-BC9A-45D1-9F67-0255FBBDE93F}" srcOrd="1" destOrd="0" parTransId="{286370A0-E979-42A5-AA2C-6F9E878695AB}" sibTransId="{41444C23-BD00-4DC9-8F69-4649CA401C98}"/>
    <dgm:cxn modelId="{F5729D4D-9AB9-436B-89BA-04B4CC9B612E}" srcId="{DCFA4214-D91D-4EF5-AF91-3ED6FF9F27A0}" destId="{FFC0BA45-B4E7-4B63-BFDE-782FB4FED5E3}" srcOrd="6" destOrd="0" parTransId="{80F49379-B87B-4ADD-A1C9-57258E0D1755}" sibTransId="{EB632CB9-DD6D-457A-A984-6568FD6F6D69}"/>
    <dgm:cxn modelId="{B49AF2AD-4948-489B-9993-2F6B1CA586F6}" srcId="{DCFA4214-D91D-4EF5-AF91-3ED6FF9F27A0}" destId="{4104D223-807B-4E99-9F5E-28AB69E9A868}" srcOrd="3" destOrd="0" parTransId="{49F387D0-A79C-4CEC-9828-23BC009B6EC8}" sibTransId="{1AD07FE2-F548-4716-8EF2-012E866372A5}"/>
    <dgm:cxn modelId="{1C9EC48C-3007-48BD-8C19-251BD78EFA60}" type="presOf" srcId="{A49C6024-45CA-4EDA-80B0-A22FD2B7D129}" destId="{CA5F3D22-2C38-4F8A-B8B5-82FC592B2F58}" srcOrd="0" destOrd="0" presId="urn:microsoft.com/office/officeart/2005/8/layout/cycle1"/>
    <dgm:cxn modelId="{49A9B3FA-EDC1-48A2-8616-433010105BB1}" type="presOf" srcId="{A6EC0F1A-BC9A-45D1-9F67-0255FBBDE93F}" destId="{FADFB602-E4F4-4025-B785-DC62BF9819B9}" srcOrd="0" destOrd="0" presId="urn:microsoft.com/office/officeart/2005/8/layout/cycle1"/>
    <dgm:cxn modelId="{5A874F41-D647-4762-865B-7135BEAC0F14}" srcId="{DCFA4214-D91D-4EF5-AF91-3ED6FF9F27A0}" destId="{C2E17057-2963-4D9D-AD57-40726C621EA3}" srcOrd="5" destOrd="0" parTransId="{581B5B23-F73D-47FB-AEAE-92C0AAE0CC97}" sibTransId="{0167B67B-4E58-4B54-A98C-049A8C1E1751}"/>
    <dgm:cxn modelId="{2A98652D-64C5-436E-A2F4-276D642A1032}" type="presOf" srcId="{4104D223-807B-4E99-9F5E-28AB69E9A868}" destId="{42C62726-19E5-4080-9962-29251024CD9A}" srcOrd="0" destOrd="0" presId="urn:microsoft.com/office/officeart/2005/8/layout/cycle1"/>
    <dgm:cxn modelId="{EDEBDDDF-E394-4106-BEAD-D75F3B18EF5A}" type="presOf" srcId="{DCFA4214-D91D-4EF5-AF91-3ED6FF9F27A0}" destId="{5550C234-BE4E-431F-9B3C-BBB059375F5B}" srcOrd="0" destOrd="0" presId="urn:microsoft.com/office/officeart/2005/8/layout/cycle1"/>
    <dgm:cxn modelId="{D44937A8-7637-45D0-960A-293FB9B75A90}" srcId="{DCFA4214-D91D-4EF5-AF91-3ED6FF9F27A0}" destId="{62E11A73-4EA3-417D-B99B-00D8A6EB54AC}" srcOrd="0" destOrd="0" parTransId="{F505D57B-7AAA-464C-8069-1BA5F1C24C33}" sibTransId="{C04369EF-B436-4A2F-AAB8-0D2F83C27CCD}"/>
    <dgm:cxn modelId="{BB4DFD31-6969-47CA-851B-BA1C01A0D8F7}" type="presOf" srcId="{EB632CB9-DD6D-457A-A984-6568FD6F6D69}" destId="{688B24BE-C731-4804-85CF-5FDFC2DD93E4}" srcOrd="0" destOrd="0" presId="urn:microsoft.com/office/officeart/2005/8/layout/cycle1"/>
    <dgm:cxn modelId="{67E1B393-8980-4184-B45B-A1CAE3859710}" type="presOf" srcId="{0167B67B-4E58-4B54-A98C-049A8C1E1751}" destId="{DE7664F8-B4A2-45D8-9759-81F4F68ECFDC}" srcOrd="0" destOrd="0" presId="urn:microsoft.com/office/officeart/2005/8/layout/cycle1"/>
    <dgm:cxn modelId="{676EE43E-CA62-448F-AD50-6DE70CBEFAD1}" type="presOf" srcId="{C04369EF-B436-4A2F-AAB8-0D2F83C27CCD}" destId="{93472F7F-91E4-4A3C-938C-97A4D33536AA}" srcOrd="0" destOrd="0" presId="urn:microsoft.com/office/officeart/2005/8/layout/cycle1"/>
    <dgm:cxn modelId="{1090668B-29D8-4A37-B351-03227B083569}" type="presParOf" srcId="{5550C234-BE4E-431F-9B3C-BBB059375F5B}" destId="{024D93F8-9AF7-45B2-9ABD-5931C0DC3CD9}" srcOrd="0" destOrd="0" presId="urn:microsoft.com/office/officeart/2005/8/layout/cycle1"/>
    <dgm:cxn modelId="{0061220A-1AE7-4B68-8382-496FDB9CC1B7}" type="presParOf" srcId="{5550C234-BE4E-431F-9B3C-BBB059375F5B}" destId="{31530CAD-027C-482A-8EC1-E7D733F1E906}" srcOrd="1" destOrd="0" presId="urn:microsoft.com/office/officeart/2005/8/layout/cycle1"/>
    <dgm:cxn modelId="{68A9E2AB-EE1B-43D8-91E9-E84E08156A71}" type="presParOf" srcId="{5550C234-BE4E-431F-9B3C-BBB059375F5B}" destId="{93472F7F-91E4-4A3C-938C-97A4D33536AA}" srcOrd="2" destOrd="0" presId="urn:microsoft.com/office/officeart/2005/8/layout/cycle1"/>
    <dgm:cxn modelId="{5F990801-6767-4B57-B673-7EB8B2511EEE}" type="presParOf" srcId="{5550C234-BE4E-431F-9B3C-BBB059375F5B}" destId="{85444265-162A-4461-9FBC-99AE9F7BDAC7}" srcOrd="3" destOrd="0" presId="urn:microsoft.com/office/officeart/2005/8/layout/cycle1"/>
    <dgm:cxn modelId="{42302257-8595-413F-A323-416E2203DACE}" type="presParOf" srcId="{5550C234-BE4E-431F-9B3C-BBB059375F5B}" destId="{FADFB602-E4F4-4025-B785-DC62BF9819B9}" srcOrd="4" destOrd="0" presId="urn:microsoft.com/office/officeart/2005/8/layout/cycle1"/>
    <dgm:cxn modelId="{2002FD4E-2A90-49F7-9B35-7C94AA9064B9}" type="presParOf" srcId="{5550C234-BE4E-431F-9B3C-BBB059375F5B}" destId="{BA845EFC-D9CC-412D-B527-C15B4592CBCD}" srcOrd="5" destOrd="0" presId="urn:microsoft.com/office/officeart/2005/8/layout/cycle1"/>
    <dgm:cxn modelId="{E9833D15-1558-4B6B-B581-5471B26A64E0}" type="presParOf" srcId="{5550C234-BE4E-431F-9B3C-BBB059375F5B}" destId="{DCA0827D-320D-4C15-A6E2-6BA83B5295F8}" srcOrd="6" destOrd="0" presId="urn:microsoft.com/office/officeart/2005/8/layout/cycle1"/>
    <dgm:cxn modelId="{761648CB-9E07-4BBC-9AFE-629ED1B1852B}" type="presParOf" srcId="{5550C234-BE4E-431F-9B3C-BBB059375F5B}" destId="{AB0C6580-7095-42C7-8F8A-6BFACA0F39A1}" srcOrd="7" destOrd="0" presId="urn:microsoft.com/office/officeart/2005/8/layout/cycle1"/>
    <dgm:cxn modelId="{10948286-18A2-4805-ADA1-349D17D45BE4}" type="presParOf" srcId="{5550C234-BE4E-431F-9B3C-BBB059375F5B}" destId="{CA5F3D22-2C38-4F8A-B8B5-82FC592B2F58}" srcOrd="8" destOrd="0" presId="urn:microsoft.com/office/officeart/2005/8/layout/cycle1"/>
    <dgm:cxn modelId="{D86BAF02-EAE9-462F-A5C8-77408ED35193}" type="presParOf" srcId="{5550C234-BE4E-431F-9B3C-BBB059375F5B}" destId="{630A1A14-2F75-4446-ABF8-6F6C253A29A1}" srcOrd="9" destOrd="0" presId="urn:microsoft.com/office/officeart/2005/8/layout/cycle1"/>
    <dgm:cxn modelId="{E6A382D6-8331-4930-B52E-5D1615DB8505}" type="presParOf" srcId="{5550C234-BE4E-431F-9B3C-BBB059375F5B}" destId="{42C62726-19E5-4080-9962-29251024CD9A}" srcOrd="10" destOrd="0" presId="urn:microsoft.com/office/officeart/2005/8/layout/cycle1"/>
    <dgm:cxn modelId="{8494E408-FACD-4CBF-B605-2B58FBA32072}" type="presParOf" srcId="{5550C234-BE4E-431F-9B3C-BBB059375F5B}" destId="{909D4B22-7BC7-4AAD-ACCB-A57C25EC4FAE}" srcOrd="11" destOrd="0" presId="urn:microsoft.com/office/officeart/2005/8/layout/cycle1"/>
    <dgm:cxn modelId="{1F1FD22E-06AA-419E-BDFB-FFE6EB250D0E}" type="presParOf" srcId="{5550C234-BE4E-431F-9B3C-BBB059375F5B}" destId="{A60CDBED-94FA-4E27-9E85-C11A8FC3DDBD}" srcOrd="12" destOrd="0" presId="urn:microsoft.com/office/officeart/2005/8/layout/cycle1"/>
    <dgm:cxn modelId="{B04176D7-378D-404C-8F5C-9B938BE962F5}" type="presParOf" srcId="{5550C234-BE4E-431F-9B3C-BBB059375F5B}" destId="{EC795836-C806-4378-B3BF-FD1BB674F7C1}" srcOrd="13" destOrd="0" presId="urn:microsoft.com/office/officeart/2005/8/layout/cycle1"/>
    <dgm:cxn modelId="{55A18492-AAA9-47C6-BC49-95B128095A8C}" type="presParOf" srcId="{5550C234-BE4E-431F-9B3C-BBB059375F5B}" destId="{CB06D5C6-7F91-4AAE-8FD4-593F050637FA}" srcOrd="14" destOrd="0" presId="urn:microsoft.com/office/officeart/2005/8/layout/cycle1"/>
    <dgm:cxn modelId="{B528AD4C-75A9-4ED7-B1BF-F199BEF92A53}" type="presParOf" srcId="{5550C234-BE4E-431F-9B3C-BBB059375F5B}" destId="{68274250-5D27-4D96-AF4D-BB3A2D4E37B2}" srcOrd="15" destOrd="0" presId="urn:microsoft.com/office/officeart/2005/8/layout/cycle1"/>
    <dgm:cxn modelId="{636327A2-8D1E-45B6-8116-12C1C09B93FF}" type="presParOf" srcId="{5550C234-BE4E-431F-9B3C-BBB059375F5B}" destId="{3FFE49A9-890F-487C-8FFC-95D74F1DD0AC}" srcOrd="16" destOrd="0" presId="urn:microsoft.com/office/officeart/2005/8/layout/cycle1"/>
    <dgm:cxn modelId="{AF35B1B0-EAA9-47ED-86E6-F4C9E3746FB0}" type="presParOf" srcId="{5550C234-BE4E-431F-9B3C-BBB059375F5B}" destId="{DE7664F8-B4A2-45D8-9759-81F4F68ECFDC}" srcOrd="17" destOrd="0" presId="urn:microsoft.com/office/officeart/2005/8/layout/cycle1"/>
    <dgm:cxn modelId="{4B83E1EC-9421-4461-980F-D931F85A8DA4}" type="presParOf" srcId="{5550C234-BE4E-431F-9B3C-BBB059375F5B}" destId="{EDD707CF-AE07-45BB-8DDD-CAC6B247E515}" srcOrd="18" destOrd="0" presId="urn:microsoft.com/office/officeart/2005/8/layout/cycle1"/>
    <dgm:cxn modelId="{9A5DEEC7-43AA-4947-A99E-66B262D9A972}" type="presParOf" srcId="{5550C234-BE4E-431F-9B3C-BBB059375F5B}" destId="{1028F9BA-42E1-405C-96F3-17D321A1C6C2}" srcOrd="19" destOrd="0" presId="urn:microsoft.com/office/officeart/2005/8/layout/cycle1"/>
    <dgm:cxn modelId="{74B3B39F-91FB-4924-80DB-5DF5BA72E773}" type="presParOf" srcId="{5550C234-BE4E-431F-9B3C-BBB059375F5B}" destId="{688B24BE-C731-4804-85CF-5FDFC2DD93E4}" srcOrd="20" destOrd="0" presId="urn:microsoft.com/office/officeart/2005/8/layout/cycle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F04F95-14B6-4301-924C-F9812B692947}" type="doc">
      <dgm:prSet loTypeId="urn:microsoft.com/office/officeart/2005/8/layout/cycle8" loCatId="cycle" qsTypeId="urn:microsoft.com/office/officeart/2005/8/quickstyle/simple1" qsCatId="simple" csTypeId="urn:microsoft.com/office/officeart/2005/8/colors/accent3_2" csCatId="accent3" phldr="1"/>
      <dgm:spPr/>
      <dgm:t>
        <a:bodyPr/>
        <a:lstStyle/>
        <a:p>
          <a:endParaRPr lang="en-US"/>
        </a:p>
      </dgm:t>
    </dgm:pt>
    <dgm:pt modelId="{AB12FF05-FAC1-437F-869D-60AF7FE4A0FA}">
      <dgm:prSet phldrT="[Text]"/>
      <dgm:spPr/>
      <dgm:t>
        <a:bodyPr/>
        <a:lstStyle/>
        <a:p>
          <a:r>
            <a:rPr lang="en-US" dirty="0" smtClean="0"/>
            <a:t>Supervision </a:t>
          </a:r>
          <a:r>
            <a:rPr lang="en-US" smtClean="0"/>
            <a:t>and Monitoring</a:t>
          </a:r>
          <a:endParaRPr lang="en-US" dirty="0"/>
        </a:p>
      </dgm:t>
    </dgm:pt>
    <dgm:pt modelId="{B0E3896C-E9F9-435D-AEFA-973B6D0B8D60}" type="parTrans" cxnId="{57F86ECC-F336-4527-BBD6-EC15CB0067E0}">
      <dgm:prSet/>
      <dgm:spPr/>
      <dgm:t>
        <a:bodyPr/>
        <a:lstStyle/>
        <a:p>
          <a:endParaRPr lang="en-US"/>
        </a:p>
      </dgm:t>
    </dgm:pt>
    <dgm:pt modelId="{E33F3204-2006-4FC0-9749-361126A3DD89}" type="sibTrans" cxnId="{57F86ECC-F336-4527-BBD6-EC15CB0067E0}">
      <dgm:prSet/>
      <dgm:spPr/>
      <dgm:t>
        <a:bodyPr/>
        <a:lstStyle/>
        <a:p>
          <a:endParaRPr lang="en-US"/>
        </a:p>
      </dgm:t>
    </dgm:pt>
    <dgm:pt modelId="{EC881A1A-B3BF-403D-B8CF-1A4B6B8F0D09}">
      <dgm:prSet/>
      <dgm:spPr/>
      <dgm:t>
        <a:bodyPr/>
        <a:lstStyle/>
        <a:p>
          <a:r>
            <a:rPr lang="en-US" dirty="0" smtClean="0"/>
            <a:t>Promotion</a:t>
          </a:r>
          <a:endParaRPr lang="en-US" dirty="0"/>
        </a:p>
      </dgm:t>
    </dgm:pt>
    <dgm:pt modelId="{1C87A070-E8A7-484C-B5CF-A05364E993B2}" type="parTrans" cxnId="{A1D537B4-DD6B-4B1D-A5F3-A31C303B95C9}">
      <dgm:prSet/>
      <dgm:spPr/>
      <dgm:t>
        <a:bodyPr/>
        <a:lstStyle/>
        <a:p>
          <a:endParaRPr lang="en-US"/>
        </a:p>
      </dgm:t>
    </dgm:pt>
    <dgm:pt modelId="{C5421B6C-12A1-4E5A-840A-933920C6D2BD}" type="sibTrans" cxnId="{A1D537B4-DD6B-4B1D-A5F3-A31C303B95C9}">
      <dgm:prSet/>
      <dgm:spPr/>
      <dgm:t>
        <a:bodyPr/>
        <a:lstStyle/>
        <a:p>
          <a:endParaRPr lang="en-US"/>
        </a:p>
      </dgm:t>
    </dgm:pt>
    <dgm:pt modelId="{91A6A58A-B497-4394-9A4D-12B80F0D590B}">
      <dgm:prSet/>
      <dgm:spPr/>
      <dgm:t>
        <a:bodyPr/>
        <a:lstStyle/>
        <a:p>
          <a:r>
            <a:rPr lang="en-US" dirty="0" smtClean="0"/>
            <a:t>Reporting and Updated Progress Achievement</a:t>
          </a:r>
          <a:endParaRPr lang="en-US" dirty="0"/>
        </a:p>
      </dgm:t>
    </dgm:pt>
    <dgm:pt modelId="{7D63BCB6-87A4-4D79-A083-916ABAA82B01}" type="parTrans" cxnId="{B94AE6FA-36E8-4C90-89B0-DEF16270906F}">
      <dgm:prSet/>
      <dgm:spPr/>
      <dgm:t>
        <a:bodyPr/>
        <a:lstStyle/>
        <a:p>
          <a:endParaRPr lang="en-US"/>
        </a:p>
      </dgm:t>
    </dgm:pt>
    <dgm:pt modelId="{D476E747-504F-4247-B39F-AA567089419D}" type="sibTrans" cxnId="{B94AE6FA-36E8-4C90-89B0-DEF16270906F}">
      <dgm:prSet/>
      <dgm:spPr/>
      <dgm:t>
        <a:bodyPr/>
        <a:lstStyle/>
        <a:p>
          <a:endParaRPr lang="en-US"/>
        </a:p>
      </dgm:t>
    </dgm:pt>
    <dgm:pt modelId="{0CE2CD6F-7DEF-40AF-84A1-563FC3755950}">
      <dgm:prSet phldrT="[Text]"/>
      <dgm:spPr/>
      <dgm:t>
        <a:bodyPr/>
        <a:lstStyle/>
        <a:p>
          <a:r>
            <a:rPr lang="en-US" dirty="0" smtClean="0"/>
            <a:t>Volunteer Mobilization</a:t>
          </a:r>
          <a:endParaRPr lang="en-US" dirty="0"/>
        </a:p>
      </dgm:t>
    </dgm:pt>
    <dgm:pt modelId="{01C96961-A478-48B6-A7A3-AEC45F2BB7BB}" type="sibTrans" cxnId="{6CC70B6F-CBE7-4A4F-8505-54112016B6F7}">
      <dgm:prSet/>
      <dgm:spPr/>
      <dgm:t>
        <a:bodyPr/>
        <a:lstStyle/>
        <a:p>
          <a:endParaRPr lang="en-US"/>
        </a:p>
      </dgm:t>
    </dgm:pt>
    <dgm:pt modelId="{9E6DD692-6DD8-40FE-ABB9-386F2CA6EBAA}" type="parTrans" cxnId="{6CC70B6F-CBE7-4A4F-8505-54112016B6F7}">
      <dgm:prSet/>
      <dgm:spPr/>
      <dgm:t>
        <a:bodyPr/>
        <a:lstStyle/>
        <a:p>
          <a:endParaRPr lang="en-US"/>
        </a:p>
      </dgm:t>
    </dgm:pt>
    <dgm:pt modelId="{DE9D6C59-2C5F-4A41-85D9-B1BC24E3D99B}">
      <dgm:prSet phldrT="[Text]"/>
      <dgm:spPr/>
      <dgm:t>
        <a:bodyPr/>
        <a:lstStyle/>
        <a:p>
          <a:r>
            <a:rPr lang="en-US" dirty="0" err="1" smtClean="0"/>
            <a:t>Advocation</a:t>
          </a:r>
          <a:endParaRPr lang="en-US" dirty="0"/>
        </a:p>
      </dgm:t>
    </dgm:pt>
    <dgm:pt modelId="{2EE60D1E-23AE-4666-B553-6EBC747310CA}" type="sibTrans" cxnId="{6A7833A1-07D2-4FC8-AD02-8C3A1F3275DF}">
      <dgm:prSet/>
      <dgm:spPr/>
      <dgm:t>
        <a:bodyPr/>
        <a:lstStyle/>
        <a:p>
          <a:endParaRPr lang="en-US"/>
        </a:p>
      </dgm:t>
    </dgm:pt>
    <dgm:pt modelId="{578D1248-E180-4D3B-BFEB-8DABBDF606C2}" type="parTrans" cxnId="{6A7833A1-07D2-4FC8-AD02-8C3A1F3275DF}">
      <dgm:prSet/>
      <dgm:spPr/>
      <dgm:t>
        <a:bodyPr/>
        <a:lstStyle/>
        <a:p>
          <a:endParaRPr lang="en-US"/>
        </a:p>
      </dgm:t>
    </dgm:pt>
    <dgm:pt modelId="{7EBD2049-B1A7-48B4-B015-1A89FC58FCBE}" type="pres">
      <dgm:prSet presAssocID="{DBF04F95-14B6-4301-924C-F9812B692947}" presName="compositeShape" presStyleCnt="0">
        <dgm:presLayoutVars>
          <dgm:chMax val="7"/>
          <dgm:dir/>
          <dgm:resizeHandles val="exact"/>
        </dgm:presLayoutVars>
      </dgm:prSet>
      <dgm:spPr/>
      <dgm:t>
        <a:bodyPr/>
        <a:lstStyle/>
        <a:p>
          <a:endParaRPr lang="en-US"/>
        </a:p>
      </dgm:t>
    </dgm:pt>
    <dgm:pt modelId="{0D6D282B-8684-4F65-B4CC-366C0AF39DC5}" type="pres">
      <dgm:prSet presAssocID="{DBF04F95-14B6-4301-924C-F9812B692947}" presName="wedge1" presStyleLbl="node1" presStyleIdx="0" presStyleCnt="5"/>
      <dgm:spPr/>
      <dgm:t>
        <a:bodyPr/>
        <a:lstStyle/>
        <a:p>
          <a:endParaRPr lang="en-US"/>
        </a:p>
      </dgm:t>
    </dgm:pt>
    <dgm:pt modelId="{055826C4-6802-4D21-81D0-27999EB3A59A}" type="pres">
      <dgm:prSet presAssocID="{DBF04F95-14B6-4301-924C-F9812B692947}" presName="dummy1a" presStyleCnt="0"/>
      <dgm:spPr/>
    </dgm:pt>
    <dgm:pt modelId="{97C35BBC-2C19-4D0F-92BE-B868CEA95F92}" type="pres">
      <dgm:prSet presAssocID="{DBF04F95-14B6-4301-924C-F9812B692947}" presName="dummy1b" presStyleCnt="0"/>
      <dgm:spPr/>
    </dgm:pt>
    <dgm:pt modelId="{EF432A8C-8FA0-4437-8111-F4852BB20C07}" type="pres">
      <dgm:prSet presAssocID="{DBF04F95-14B6-4301-924C-F9812B692947}" presName="wedge1Tx" presStyleLbl="node1" presStyleIdx="0" presStyleCnt="5">
        <dgm:presLayoutVars>
          <dgm:chMax val="0"/>
          <dgm:chPref val="0"/>
          <dgm:bulletEnabled val="1"/>
        </dgm:presLayoutVars>
      </dgm:prSet>
      <dgm:spPr/>
      <dgm:t>
        <a:bodyPr/>
        <a:lstStyle/>
        <a:p>
          <a:endParaRPr lang="en-US"/>
        </a:p>
      </dgm:t>
    </dgm:pt>
    <dgm:pt modelId="{6EFBCCE0-FA82-4D8B-90CB-BF5EDD6DF8C0}" type="pres">
      <dgm:prSet presAssocID="{DBF04F95-14B6-4301-924C-F9812B692947}" presName="wedge2" presStyleLbl="node1" presStyleIdx="1" presStyleCnt="5"/>
      <dgm:spPr/>
      <dgm:t>
        <a:bodyPr/>
        <a:lstStyle/>
        <a:p>
          <a:endParaRPr lang="en-US"/>
        </a:p>
      </dgm:t>
    </dgm:pt>
    <dgm:pt modelId="{82E22209-35E7-411A-AA3C-50D01FA7463C}" type="pres">
      <dgm:prSet presAssocID="{DBF04F95-14B6-4301-924C-F9812B692947}" presName="dummy2a" presStyleCnt="0"/>
      <dgm:spPr/>
    </dgm:pt>
    <dgm:pt modelId="{296297F5-213C-4999-9888-E17B29990DC5}" type="pres">
      <dgm:prSet presAssocID="{DBF04F95-14B6-4301-924C-F9812B692947}" presName="dummy2b" presStyleCnt="0"/>
      <dgm:spPr/>
    </dgm:pt>
    <dgm:pt modelId="{15709E7D-EB4E-4DF0-933E-5F330AC56DA8}" type="pres">
      <dgm:prSet presAssocID="{DBF04F95-14B6-4301-924C-F9812B692947}" presName="wedge2Tx" presStyleLbl="node1" presStyleIdx="1" presStyleCnt="5">
        <dgm:presLayoutVars>
          <dgm:chMax val="0"/>
          <dgm:chPref val="0"/>
          <dgm:bulletEnabled val="1"/>
        </dgm:presLayoutVars>
      </dgm:prSet>
      <dgm:spPr/>
      <dgm:t>
        <a:bodyPr/>
        <a:lstStyle/>
        <a:p>
          <a:endParaRPr lang="en-US"/>
        </a:p>
      </dgm:t>
    </dgm:pt>
    <dgm:pt modelId="{0A4F9D5E-B955-4A97-A6D5-ED3EEA75AD18}" type="pres">
      <dgm:prSet presAssocID="{DBF04F95-14B6-4301-924C-F9812B692947}" presName="wedge3" presStyleLbl="node1" presStyleIdx="2" presStyleCnt="5"/>
      <dgm:spPr/>
      <dgm:t>
        <a:bodyPr/>
        <a:lstStyle/>
        <a:p>
          <a:endParaRPr lang="en-US"/>
        </a:p>
      </dgm:t>
    </dgm:pt>
    <dgm:pt modelId="{D1533B2E-393E-43B5-9C2C-8B70DCC1ECF5}" type="pres">
      <dgm:prSet presAssocID="{DBF04F95-14B6-4301-924C-F9812B692947}" presName="dummy3a" presStyleCnt="0"/>
      <dgm:spPr/>
    </dgm:pt>
    <dgm:pt modelId="{9C70C96F-1680-4D5A-99DD-8172B660A948}" type="pres">
      <dgm:prSet presAssocID="{DBF04F95-14B6-4301-924C-F9812B692947}" presName="dummy3b" presStyleCnt="0"/>
      <dgm:spPr/>
    </dgm:pt>
    <dgm:pt modelId="{00362DD5-9263-4DF3-AF6F-2C6F30D739A1}" type="pres">
      <dgm:prSet presAssocID="{DBF04F95-14B6-4301-924C-F9812B692947}" presName="wedge3Tx" presStyleLbl="node1" presStyleIdx="2" presStyleCnt="5">
        <dgm:presLayoutVars>
          <dgm:chMax val="0"/>
          <dgm:chPref val="0"/>
          <dgm:bulletEnabled val="1"/>
        </dgm:presLayoutVars>
      </dgm:prSet>
      <dgm:spPr/>
      <dgm:t>
        <a:bodyPr/>
        <a:lstStyle/>
        <a:p>
          <a:endParaRPr lang="en-US"/>
        </a:p>
      </dgm:t>
    </dgm:pt>
    <dgm:pt modelId="{2C242578-962D-4BAD-8C99-C367D0C0A396}" type="pres">
      <dgm:prSet presAssocID="{DBF04F95-14B6-4301-924C-F9812B692947}" presName="wedge4" presStyleLbl="node1" presStyleIdx="3" presStyleCnt="5"/>
      <dgm:spPr/>
      <dgm:t>
        <a:bodyPr/>
        <a:lstStyle/>
        <a:p>
          <a:endParaRPr lang="en-US"/>
        </a:p>
      </dgm:t>
    </dgm:pt>
    <dgm:pt modelId="{6A56202A-2296-4A7B-965A-8EED14546920}" type="pres">
      <dgm:prSet presAssocID="{DBF04F95-14B6-4301-924C-F9812B692947}" presName="dummy4a" presStyleCnt="0"/>
      <dgm:spPr/>
    </dgm:pt>
    <dgm:pt modelId="{D6F693CC-2018-44EB-875C-FCD166212089}" type="pres">
      <dgm:prSet presAssocID="{DBF04F95-14B6-4301-924C-F9812B692947}" presName="dummy4b" presStyleCnt="0"/>
      <dgm:spPr/>
    </dgm:pt>
    <dgm:pt modelId="{8D4EBF01-C348-40CB-8D94-B259E3A0E05B}" type="pres">
      <dgm:prSet presAssocID="{DBF04F95-14B6-4301-924C-F9812B692947}" presName="wedge4Tx" presStyleLbl="node1" presStyleIdx="3" presStyleCnt="5">
        <dgm:presLayoutVars>
          <dgm:chMax val="0"/>
          <dgm:chPref val="0"/>
          <dgm:bulletEnabled val="1"/>
        </dgm:presLayoutVars>
      </dgm:prSet>
      <dgm:spPr/>
      <dgm:t>
        <a:bodyPr/>
        <a:lstStyle/>
        <a:p>
          <a:endParaRPr lang="en-US"/>
        </a:p>
      </dgm:t>
    </dgm:pt>
    <dgm:pt modelId="{B7864786-A89F-46CC-9F2C-3721BE889322}" type="pres">
      <dgm:prSet presAssocID="{DBF04F95-14B6-4301-924C-F9812B692947}" presName="wedge5" presStyleLbl="node1" presStyleIdx="4" presStyleCnt="5"/>
      <dgm:spPr/>
      <dgm:t>
        <a:bodyPr/>
        <a:lstStyle/>
        <a:p>
          <a:endParaRPr lang="en-US"/>
        </a:p>
      </dgm:t>
    </dgm:pt>
    <dgm:pt modelId="{3E771288-3296-44A1-A193-5C53151EE41D}" type="pres">
      <dgm:prSet presAssocID="{DBF04F95-14B6-4301-924C-F9812B692947}" presName="dummy5a" presStyleCnt="0"/>
      <dgm:spPr/>
    </dgm:pt>
    <dgm:pt modelId="{D4B93B5F-2AA5-48FC-BC1A-9161E0376053}" type="pres">
      <dgm:prSet presAssocID="{DBF04F95-14B6-4301-924C-F9812B692947}" presName="dummy5b" presStyleCnt="0"/>
      <dgm:spPr/>
    </dgm:pt>
    <dgm:pt modelId="{8BB07B01-6139-4852-A960-B74FE667F39B}" type="pres">
      <dgm:prSet presAssocID="{DBF04F95-14B6-4301-924C-F9812B692947}" presName="wedge5Tx" presStyleLbl="node1" presStyleIdx="4" presStyleCnt="5">
        <dgm:presLayoutVars>
          <dgm:chMax val="0"/>
          <dgm:chPref val="0"/>
          <dgm:bulletEnabled val="1"/>
        </dgm:presLayoutVars>
      </dgm:prSet>
      <dgm:spPr/>
      <dgm:t>
        <a:bodyPr/>
        <a:lstStyle/>
        <a:p>
          <a:endParaRPr lang="en-US"/>
        </a:p>
      </dgm:t>
    </dgm:pt>
    <dgm:pt modelId="{B2B9FD48-68C0-4BD7-BC2A-F6D41B813665}" type="pres">
      <dgm:prSet presAssocID="{E33F3204-2006-4FC0-9749-361126A3DD89}" presName="arrowWedge1" presStyleLbl="fgSibTrans2D1" presStyleIdx="0" presStyleCnt="5"/>
      <dgm:spPr/>
    </dgm:pt>
    <dgm:pt modelId="{E7929611-5C64-4C0F-A324-C862858D8CB1}" type="pres">
      <dgm:prSet presAssocID="{01C96961-A478-48B6-A7A3-AEC45F2BB7BB}" presName="arrowWedge2" presStyleLbl="fgSibTrans2D1" presStyleIdx="1" presStyleCnt="5"/>
      <dgm:spPr/>
    </dgm:pt>
    <dgm:pt modelId="{FB590709-B7F2-4194-B177-84746A14F739}" type="pres">
      <dgm:prSet presAssocID="{2EE60D1E-23AE-4666-B553-6EBC747310CA}" presName="arrowWedge3" presStyleLbl="fgSibTrans2D1" presStyleIdx="2" presStyleCnt="5"/>
      <dgm:spPr/>
    </dgm:pt>
    <dgm:pt modelId="{12097935-3D06-4BAB-96A8-7A89B7155586}" type="pres">
      <dgm:prSet presAssocID="{C5421B6C-12A1-4E5A-840A-933920C6D2BD}" presName="arrowWedge4" presStyleLbl="fgSibTrans2D1" presStyleIdx="3" presStyleCnt="5"/>
      <dgm:spPr/>
    </dgm:pt>
    <dgm:pt modelId="{2D03DF0B-DF22-46BB-8CA3-7539E39E3EBF}" type="pres">
      <dgm:prSet presAssocID="{D476E747-504F-4247-B39F-AA567089419D}" presName="arrowWedge5" presStyleLbl="fgSibTrans2D1" presStyleIdx="4" presStyleCnt="5"/>
      <dgm:spPr/>
    </dgm:pt>
  </dgm:ptLst>
  <dgm:cxnLst>
    <dgm:cxn modelId="{BCD20CAE-8A20-4C18-A816-846B8DC34B0F}" type="presOf" srcId="{AB12FF05-FAC1-437F-869D-60AF7FE4A0FA}" destId="{EF432A8C-8FA0-4437-8111-F4852BB20C07}" srcOrd="1" destOrd="0" presId="urn:microsoft.com/office/officeart/2005/8/layout/cycle8"/>
    <dgm:cxn modelId="{2E524637-66BF-46D9-A473-B783E49C8F44}" type="presOf" srcId="{EC881A1A-B3BF-403D-B8CF-1A4B6B8F0D09}" destId="{8D4EBF01-C348-40CB-8D94-B259E3A0E05B}" srcOrd="1" destOrd="0" presId="urn:microsoft.com/office/officeart/2005/8/layout/cycle8"/>
    <dgm:cxn modelId="{431C399C-8CD0-4E28-AD1A-6D22F3CA4F4D}" type="presOf" srcId="{DE9D6C59-2C5F-4A41-85D9-B1BC24E3D99B}" destId="{0A4F9D5E-B955-4A97-A6D5-ED3EEA75AD18}" srcOrd="0" destOrd="0" presId="urn:microsoft.com/office/officeart/2005/8/layout/cycle8"/>
    <dgm:cxn modelId="{AB4AB1E7-E7F7-482F-970D-F7441C167ACF}" type="presOf" srcId="{0CE2CD6F-7DEF-40AF-84A1-563FC3755950}" destId="{6EFBCCE0-FA82-4D8B-90CB-BF5EDD6DF8C0}" srcOrd="0" destOrd="0" presId="urn:microsoft.com/office/officeart/2005/8/layout/cycle8"/>
    <dgm:cxn modelId="{8BE9B681-BB8C-4AAE-8944-95B443F0CE26}" type="presOf" srcId="{EC881A1A-B3BF-403D-B8CF-1A4B6B8F0D09}" destId="{2C242578-962D-4BAD-8C99-C367D0C0A396}" srcOrd="0" destOrd="0" presId="urn:microsoft.com/office/officeart/2005/8/layout/cycle8"/>
    <dgm:cxn modelId="{7217AFC5-8A80-458C-BC08-D880EC4AE962}" type="presOf" srcId="{91A6A58A-B497-4394-9A4D-12B80F0D590B}" destId="{B7864786-A89F-46CC-9F2C-3721BE889322}" srcOrd="0" destOrd="0" presId="urn:microsoft.com/office/officeart/2005/8/layout/cycle8"/>
    <dgm:cxn modelId="{427C9836-27DE-4A00-9EA1-5881E6E78C73}" type="presOf" srcId="{DBF04F95-14B6-4301-924C-F9812B692947}" destId="{7EBD2049-B1A7-48B4-B015-1A89FC58FCBE}" srcOrd="0" destOrd="0" presId="urn:microsoft.com/office/officeart/2005/8/layout/cycle8"/>
    <dgm:cxn modelId="{A1D537B4-DD6B-4B1D-A5F3-A31C303B95C9}" srcId="{DBF04F95-14B6-4301-924C-F9812B692947}" destId="{EC881A1A-B3BF-403D-B8CF-1A4B6B8F0D09}" srcOrd="3" destOrd="0" parTransId="{1C87A070-E8A7-484C-B5CF-A05364E993B2}" sibTransId="{C5421B6C-12A1-4E5A-840A-933920C6D2BD}"/>
    <dgm:cxn modelId="{6CC70B6F-CBE7-4A4F-8505-54112016B6F7}" srcId="{DBF04F95-14B6-4301-924C-F9812B692947}" destId="{0CE2CD6F-7DEF-40AF-84A1-563FC3755950}" srcOrd="1" destOrd="0" parTransId="{9E6DD692-6DD8-40FE-ABB9-386F2CA6EBAA}" sibTransId="{01C96961-A478-48B6-A7A3-AEC45F2BB7BB}"/>
    <dgm:cxn modelId="{57F86ECC-F336-4527-BBD6-EC15CB0067E0}" srcId="{DBF04F95-14B6-4301-924C-F9812B692947}" destId="{AB12FF05-FAC1-437F-869D-60AF7FE4A0FA}" srcOrd="0" destOrd="0" parTransId="{B0E3896C-E9F9-435D-AEFA-973B6D0B8D60}" sibTransId="{E33F3204-2006-4FC0-9749-361126A3DD89}"/>
    <dgm:cxn modelId="{B94AE6FA-36E8-4C90-89B0-DEF16270906F}" srcId="{DBF04F95-14B6-4301-924C-F9812B692947}" destId="{91A6A58A-B497-4394-9A4D-12B80F0D590B}" srcOrd="4" destOrd="0" parTransId="{7D63BCB6-87A4-4D79-A083-916ABAA82B01}" sibTransId="{D476E747-504F-4247-B39F-AA567089419D}"/>
    <dgm:cxn modelId="{EA9C2F23-2209-4561-ADB0-3796B92C8715}" type="presOf" srcId="{91A6A58A-B497-4394-9A4D-12B80F0D590B}" destId="{8BB07B01-6139-4852-A960-B74FE667F39B}" srcOrd="1" destOrd="0" presId="urn:microsoft.com/office/officeart/2005/8/layout/cycle8"/>
    <dgm:cxn modelId="{242A48F8-1948-46B9-AA4F-536B6BBD7A14}" type="presOf" srcId="{0CE2CD6F-7DEF-40AF-84A1-563FC3755950}" destId="{15709E7D-EB4E-4DF0-933E-5F330AC56DA8}" srcOrd="1" destOrd="0" presId="urn:microsoft.com/office/officeart/2005/8/layout/cycle8"/>
    <dgm:cxn modelId="{77394B80-9A5D-4649-B5DE-DFDB7F12C395}" type="presOf" srcId="{DE9D6C59-2C5F-4A41-85D9-B1BC24E3D99B}" destId="{00362DD5-9263-4DF3-AF6F-2C6F30D739A1}" srcOrd="1" destOrd="0" presId="urn:microsoft.com/office/officeart/2005/8/layout/cycle8"/>
    <dgm:cxn modelId="{6A7833A1-07D2-4FC8-AD02-8C3A1F3275DF}" srcId="{DBF04F95-14B6-4301-924C-F9812B692947}" destId="{DE9D6C59-2C5F-4A41-85D9-B1BC24E3D99B}" srcOrd="2" destOrd="0" parTransId="{578D1248-E180-4D3B-BFEB-8DABBDF606C2}" sibTransId="{2EE60D1E-23AE-4666-B553-6EBC747310CA}"/>
    <dgm:cxn modelId="{8E6C5FA0-A10A-46E4-A040-FA43AF854DFB}" type="presOf" srcId="{AB12FF05-FAC1-437F-869D-60AF7FE4A0FA}" destId="{0D6D282B-8684-4F65-B4CC-366C0AF39DC5}" srcOrd="0" destOrd="0" presId="urn:microsoft.com/office/officeart/2005/8/layout/cycle8"/>
    <dgm:cxn modelId="{15B2B930-6475-4A8B-8C5A-6CC2AA3121F6}" type="presParOf" srcId="{7EBD2049-B1A7-48B4-B015-1A89FC58FCBE}" destId="{0D6D282B-8684-4F65-B4CC-366C0AF39DC5}" srcOrd="0" destOrd="0" presId="urn:microsoft.com/office/officeart/2005/8/layout/cycle8"/>
    <dgm:cxn modelId="{2365ABFF-2D42-4D9B-8D00-8FC0A5715747}" type="presParOf" srcId="{7EBD2049-B1A7-48B4-B015-1A89FC58FCBE}" destId="{055826C4-6802-4D21-81D0-27999EB3A59A}" srcOrd="1" destOrd="0" presId="urn:microsoft.com/office/officeart/2005/8/layout/cycle8"/>
    <dgm:cxn modelId="{8FC4224A-1CC7-4186-A57B-1D112BE0F3A7}" type="presParOf" srcId="{7EBD2049-B1A7-48B4-B015-1A89FC58FCBE}" destId="{97C35BBC-2C19-4D0F-92BE-B868CEA95F92}" srcOrd="2" destOrd="0" presId="urn:microsoft.com/office/officeart/2005/8/layout/cycle8"/>
    <dgm:cxn modelId="{AA4BF75F-30BF-4F25-8B0C-8B7BD06FA8B3}" type="presParOf" srcId="{7EBD2049-B1A7-48B4-B015-1A89FC58FCBE}" destId="{EF432A8C-8FA0-4437-8111-F4852BB20C07}" srcOrd="3" destOrd="0" presId="urn:microsoft.com/office/officeart/2005/8/layout/cycle8"/>
    <dgm:cxn modelId="{5FB1EACB-373F-4762-AB78-A08118DC1EC3}" type="presParOf" srcId="{7EBD2049-B1A7-48B4-B015-1A89FC58FCBE}" destId="{6EFBCCE0-FA82-4D8B-90CB-BF5EDD6DF8C0}" srcOrd="4" destOrd="0" presId="urn:microsoft.com/office/officeart/2005/8/layout/cycle8"/>
    <dgm:cxn modelId="{FA1540C2-32DA-4E51-91CB-AE0DDC3E9053}" type="presParOf" srcId="{7EBD2049-B1A7-48B4-B015-1A89FC58FCBE}" destId="{82E22209-35E7-411A-AA3C-50D01FA7463C}" srcOrd="5" destOrd="0" presId="urn:microsoft.com/office/officeart/2005/8/layout/cycle8"/>
    <dgm:cxn modelId="{F640F071-D324-4357-A547-D7BF72EED16F}" type="presParOf" srcId="{7EBD2049-B1A7-48B4-B015-1A89FC58FCBE}" destId="{296297F5-213C-4999-9888-E17B29990DC5}" srcOrd="6" destOrd="0" presId="urn:microsoft.com/office/officeart/2005/8/layout/cycle8"/>
    <dgm:cxn modelId="{FDF1D72E-84C9-4029-93BA-76AF4BA58FB4}" type="presParOf" srcId="{7EBD2049-B1A7-48B4-B015-1A89FC58FCBE}" destId="{15709E7D-EB4E-4DF0-933E-5F330AC56DA8}" srcOrd="7" destOrd="0" presId="urn:microsoft.com/office/officeart/2005/8/layout/cycle8"/>
    <dgm:cxn modelId="{56C12FB6-6047-4F4E-82FC-642E2F6A7AEE}" type="presParOf" srcId="{7EBD2049-B1A7-48B4-B015-1A89FC58FCBE}" destId="{0A4F9D5E-B955-4A97-A6D5-ED3EEA75AD18}" srcOrd="8" destOrd="0" presId="urn:microsoft.com/office/officeart/2005/8/layout/cycle8"/>
    <dgm:cxn modelId="{12F04322-93D1-464A-8578-5A48180E0797}" type="presParOf" srcId="{7EBD2049-B1A7-48B4-B015-1A89FC58FCBE}" destId="{D1533B2E-393E-43B5-9C2C-8B70DCC1ECF5}" srcOrd="9" destOrd="0" presId="urn:microsoft.com/office/officeart/2005/8/layout/cycle8"/>
    <dgm:cxn modelId="{4841F280-02FA-45E0-B2CF-5C7D6B573DD9}" type="presParOf" srcId="{7EBD2049-B1A7-48B4-B015-1A89FC58FCBE}" destId="{9C70C96F-1680-4D5A-99DD-8172B660A948}" srcOrd="10" destOrd="0" presId="urn:microsoft.com/office/officeart/2005/8/layout/cycle8"/>
    <dgm:cxn modelId="{F731E94F-59BC-42AB-84A3-21DC178FAB18}" type="presParOf" srcId="{7EBD2049-B1A7-48B4-B015-1A89FC58FCBE}" destId="{00362DD5-9263-4DF3-AF6F-2C6F30D739A1}" srcOrd="11" destOrd="0" presId="urn:microsoft.com/office/officeart/2005/8/layout/cycle8"/>
    <dgm:cxn modelId="{080B8508-5F72-46AC-8BC9-2C3643194B35}" type="presParOf" srcId="{7EBD2049-B1A7-48B4-B015-1A89FC58FCBE}" destId="{2C242578-962D-4BAD-8C99-C367D0C0A396}" srcOrd="12" destOrd="0" presId="urn:microsoft.com/office/officeart/2005/8/layout/cycle8"/>
    <dgm:cxn modelId="{7127E25A-E2A7-4C63-A77B-B98F100224A2}" type="presParOf" srcId="{7EBD2049-B1A7-48B4-B015-1A89FC58FCBE}" destId="{6A56202A-2296-4A7B-965A-8EED14546920}" srcOrd="13" destOrd="0" presId="urn:microsoft.com/office/officeart/2005/8/layout/cycle8"/>
    <dgm:cxn modelId="{C26CAB66-00F2-47A6-B88B-ADE93CF0A11B}" type="presParOf" srcId="{7EBD2049-B1A7-48B4-B015-1A89FC58FCBE}" destId="{D6F693CC-2018-44EB-875C-FCD166212089}" srcOrd="14" destOrd="0" presId="urn:microsoft.com/office/officeart/2005/8/layout/cycle8"/>
    <dgm:cxn modelId="{6AB2E4A9-83E8-4360-8E6A-5F7850D9F7AD}" type="presParOf" srcId="{7EBD2049-B1A7-48B4-B015-1A89FC58FCBE}" destId="{8D4EBF01-C348-40CB-8D94-B259E3A0E05B}" srcOrd="15" destOrd="0" presId="urn:microsoft.com/office/officeart/2005/8/layout/cycle8"/>
    <dgm:cxn modelId="{AF0980BB-EB13-4CF9-B9BC-BEBC4AAB0A95}" type="presParOf" srcId="{7EBD2049-B1A7-48B4-B015-1A89FC58FCBE}" destId="{B7864786-A89F-46CC-9F2C-3721BE889322}" srcOrd="16" destOrd="0" presId="urn:microsoft.com/office/officeart/2005/8/layout/cycle8"/>
    <dgm:cxn modelId="{0F2408A2-FB2F-439F-9911-F7E46B14AA9C}" type="presParOf" srcId="{7EBD2049-B1A7-48B4-B015-1A89FC58FCBE}" destId="{3E771288-3296-44A1-A193-5C53151EE41D}" srcOrd="17" destOrd="0" presId="urn:microsoft.com/office/officeart/2005/8/layout/cycle8"/>
    <dgm:cxn modelId="{9C43AD08-3E22-4801-AAF8-AF7EC5DAC7ED}" type="presParOf" srcId="{7EBD2049-B1A7-48B4-B015-1A89FC58FCBE}" destId="{D4B93B5F-2AA5-48FC-BC1A-9161E0376053}" srcOrd="18" destOrd="0" presId="urn:microsoft.com/office/officeart/2005/8/layout/cycle8"/>
    <dgm:cxn modelId="{07909C46-C568-4898-AF0D-7E560EA0ABCC}" type="presParOf" srcId="{7EBD2049-B1A7-48B4-B015-1A89FC58FCBE}" destId="{8BB07B01-6139-4852-A960-B74FE667F39B}" srcOrd="19" destOrd="0" presId="urn:microsoft.com/office/officeart/2005/8/layout/cycle8"/>
    <dgm:cxn modelId="{32651217-362A-4F38-B2A9-A9DDCB9B25C6}" type="presParOf" srcId="{7EBD2049-B1A7-48B4-B015-1A89FC58FCBE}" destId="{B2B9FD48-68C0-4BD7-BC2A-F6D41B813665}" srcOrd="20" destOrd="0" presId="urn:microsoft.com/office/officeart/2005/8/layout/cycle8"/>
    <dgm:cxn modelId="{0E01C169-F29C-4D90-8452-E64E17888F09}" type="presParOf" srcId="{7EBD2049-B1A7-48B4-B015-1A89FC58FCBE}" destId="{E7929611-5C64-4C0F-A324-C862858D8CB1}" srcOrd="21" destOrd="0" presId="urn:microsoft.com/office/officeart/2005/8/layout/cycle8"/>
    <dgm:cxn modelId="{05E39BB0-5F91-4362-B5C3-85DE55081B3F}" type="presParOf" srcId="{7EBD2049-B1A7-48B4-B015-1A89FC58FCBE}" destId="{FB590709-B7F2-4194-B177-84746A14F739}" srcOrd="22" destOrd="0" presId="urn:microsoft.com/office/officeart/2005/8/layout/cycle8"/>
    <dgm:cxn modelId="{1B07A861-52E4-49D6-AAF3-37E77EE23689}" type="presParOf" srcId="{7EBD2049-B1A7-48B4-B015-1A89FC58FCBE}" destId="{12097935-3D06-4BAB-96A8-7A89B7155586}" srcOrd="23" destOrd="0" presId="urn:microsoft.com/office/officeart/2005/8/layout/cycle8"/>
    <dgm:cxn modelId="{5D1350E4-480E-438B-97AF-68BE3E715B41}" type="presParOf" srcId="{7EBD2049-B1A7-48B4-B015-1A89FC58FCBE}" destId="{2D03DF0B-DF22-46BB-8CA3-7539E39E3EBF}" srcOrd="24" destOrd="0" presId="urn:microsoft.com/office/officeart/2005/8/layout/cycle8"/>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530CAD-027C-482A-8EC1-E7D733F1E906}">
      <dsp:nvSpPr>
        <dsp:cNvPr id="0" name=""/>
        <dsp:cNvSpPr/>
      </dsp:nvSpPr>
      <dsp:spPr>
        <a:xfrm>
          <a:off x="5481478" y="2675"/>
          <a:ext cx="1165591" cy="1165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Recruitment and CBAT Training</a:t>
          </a:r>
          <a:endParaRPr lang="en-US" sz="1700" kern="1200" dirty="0"/>
        </a:p>
      </dsp:txBody>
      <dsp:txXfrm>
        <a:off x="5481478" y="2675"/>
        <a:ext cx="1165591" cy="1165591"/>
      </dsp:txXfrm>
    </dsp:sp>
    <dsp:sp modelId="{93472F7F-91E4-4A3C-938C-97A4D33536AA}">
      <dsp:nvSpPr>
        <dsp:cNvPr id="0" name=""/>
        <dsp:cNvSpPr/>
      </dsp:nvSpPr>
      <dsp:spPr>
        <a:xfrm>
          <a:off x="1844065" y="64777"/>
          <a:ext cx="6035418" cy="6035418"/>
        </a:xfrm>
        <a:prstGeom prst="circularArrow">
          <a:avLst>
            <a:gd name="adj1" fmla="val 3766"/>
            <a:gd name="adj2" fmla="val 234989"/>
            <a:gd name="adj3" fmla="val 19826272"/>
            <a:gd name="adj4" fmla="val 18606195"/>
            <a:gd name="adj5" fmla="val 4394"/>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FADFB602-E4F4-4025-B785-DC62BF9819B9}">
      <dsp:nvSpPr>
        <dsp:cNvPr id="0" name=""/>
        <dsp:cNvSpPr/>
      </dsp:nvSpPr>
      <dsp:spPr>
        <a:xfrm>
          <a:off x="6980970" y="1882978"/>
          <a:ext cx="1165591" cy="1165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KAP &amp; Baseline Survey</a:t>
          </a:r>
          <a:endParaRPr lang="en-US" sz="1700" kern="1200" dirty="0"/>
        </a:p>
      </dsp:txBody>
      <dsp:txXfrm>
        <a:off x="6980970" y="1882978"/>
        <a:ext cx="1165591" cy="1165591"/>
      </dsp:txXfrm>
    </dsp:sp>
    <dsp:sp modelId="{BA845EFC-D9CC-412D-B527-C15B4592CBCD}">
      <dsp:nvSpPr>
        <dsp:cNvPr id="0" name=""/>
        <dsp:cNvSpPr/>
      </dsp:nvSpPr>
      <dsp:spPr>
        <a:xfrm>
          <a:off x="1844065" y="64777"/>
          <a:ext cx="6035418" cy="6035418"/>
        </a:xfrm>
        <a:prstGeom prst="circularArrow">
          <a:avLst>
            <a:gd name="adj1" fmla="val 3766"/>
            <a:gd name="adj2" fmla="val 234989"/>
            <a:gd name="adj3" fmla="val 1229397"/>
            <a:gd name="adj4" fmla="val 21557929"/>
            <a:gd name="adj5" fmla="val 4394"/>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AB0C6580-7095-42C7-8F8A-6BFACA0F39A1}">
      <dsp:nvSpPr>
        <dsp:cNvPr id="0" name=""/>
        <dsp:cNvSpPr/>
      </dsp:nvSpPr>
      <dsp:spPr>
        <a:xfrm>
          <a:off x="6445808" y="4227679"/>
          <a:ext cx="1165591" cy="1165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VCA</a:t>
          </a:r>
        </a:p>
      </dsp:txBody>
      <dsp:txXfrm>
        <a:off x="6445808" y="4227679"/>
        <a:ext cx="1165591" cy="1165591"/>
      </dsp:txXfrm>
    </dsp:sp>
    <dsp:sp modelId="{CA5F3D22-2C38-4F8A-B8B5-82FC592B2F58}">
      <dsp:nvSpPr>
        <dsp:cNvPr id="0" name=""/>
        <dsp:cNvSpPr/>
      </dsp:nvSpPr>
      <dsp:spPr>
        <a:xfrm>
          <a:off x="1844065" y="64777"/>
          <a:ext cx="6035418" cy="6035418"/>
        </a:xfrm>
        <a:prstGeom prst="circularArrow">
          <a:avLst>
            <a:gd name="adj1" fmla="val 3766"/>
            <a:gd name="adj2" fmla="val 234989"/>
            <a:gd name="adj3" fmla="val 4436674"/>
            <a:gd name="adj4" fmla="val 3308505"/>
            <a:gd name="adj5" fmla="val 4394"/>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42C62726-19E5-4080-9962-29251024CD9A}">
      <dsp:nvSpPr>
        <dsp:cNvPr id="0" name=""/>
        <dsp:cNvSpPr/>
      </dsp:nvSpPr>
      <dsp:spPr>
        <a:xfrm>
          <a:off x="4278979" y="5271169"/>
          <a:ext cx="1165591" cy="1165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HVCR Mapping</a:t>
          </a:r>
          <a:endParaRPr lang="en-US" sz="1700" kern="1200" dirty="0"/>
        </a:p>
      </dsp:txBody>
      <dsp:txXfrm>
        <a:off x="4278979" y="5271169"/>
        <a:ext cx="1165591" cy="1165591"/>
      </dsp:txXfrm>
    </dsp:sp>
    <dsp:sp modelId="{909D4B22-7BC7-4AAD-ACCB-A57C25EC4FAE}">
      <dsp:nvSpPr>
        <dsp:cNvPr id="0" name=""/>
        <dsp:cNvSpPr/>
      </dsp:nvSpPr>
      <dsp:spPr>
        <a:xfrm>
          <a:off x="1844065" y="64777"/>
          <a:ext cx="6035418" cy="6035418"/>
        </a:xfrm>
        <a:prstGeom prst="circularArrow">
          <a:avLst>
            <a:gd name="adj1" fmla="val 3766"/>
            <a:gd name="adj2" fmla="val 234989"/>
            <a:gd name="adj3" fmla="val 7256507"/>
            <a:gd name="adj4" fmla="val 6128338"/>
            <a:gd name="adj5" fmla="val 4394"/>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EC795836-C806-4378-B3BF-FD1BB674F7C1}">
      <dsp:nvSpPr>
        <dsp:cNvPr id="0" name=""/>
        <dsp:cNvSpPr/>
      </dsp:nvSpPr>
      <dsp:spPr>
        <a:xfrm>
          <a:off x="2112150" y="4227679"/>
          <a:ext cx="1165591" cy="1165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Flood Resilience Mitigation Planning</a:t>
          </a:r>
          <a:endParaRPr lang="en-US" sz="1700" kern="1200" dirty="0"/>
        </a:p>
      </dsp:txBody>
      <dsp:txXfrm>
        <a:off x="2112150" y="4227679"/>
        <a:ext cx="1165591" cy="1165591"/>
      </dsp:txXfrm>
    </dsp:sp>
    <dsp:sp modelId="{CB06D5C6-7F91-4AAE-8FD4-593F050637FA}">
      <dsp:nvSpPr>
        <dsp:cNvPr id="0" name=""/>
        <dsp:cNvSpPr/>
      </dsp:nvSpPr>
      <dsp:spPr>
        <a:xfrm>
          <a:off x="1844065" y="64777"/>
          <a:ext cx="6035418" cy="6035418"/>
        </a:xfrm>
        <a:prstGeom prst="circularArrow">
          <a:avLst>
            <a:gd name="adj1" fmla="val 3766"/>
            <a:gd name="adj2" fmla="val 234989"/>
            <a:gd name="adj3" fmla="val 10607082"/>
            <a:gd name="adj4" fmla="val 9335615"/>
            <a:gd name="adj5" fmla="val 4394"/>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3FFE49A9-890F-487C-8FFC-95D74F1DD0AC}">
      <dsp:nvSpPr>
        <dsp:cNvPr id="0" name=""/>
        <dsp:cNvSpPr/>
      </dsp:nvSpPr>
      <dsp:spPr>
        <a:xfrm>
          <a:off x="1576987" y="1882978"/>
          <a:ext cx="1165591" cy="1165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Mitigation to Reduce Risk</a:t>
          </a:r>
          <a:endParaRPr lang="en-US" sz="1700" kern="1200" dirty="0"/>
        </a:p>
      </dsp:txBody>
      <dsp:txXfrm>
        <a:off x="1576987" y="1882978"/>
        <a:ext cx="1165591" cy="1165591"/>
      </dsp:txXfrm>
    </dsp:sp>
    <dsp:sp modelId="{DE7664F8-B4A2-45D8-9759-81F4F68ECFDC}">
      <dsp:nvSpPr>
        <dsp:cNvPr id="0" name=""/>
        <dsp:cNvSpPr/>
      </dsp:nvSpPr>
      <dsp:spPr>
        <a:xfrm>
          <a:off x="1844065" y="64777"/>
          <a:ext cx="6035418" cy="6035418"/>
        </a:xfrm>
        <a:prstGeom prst="circularArrow">
          <a:avLst>
            <a:gd name="adj1" fmla="val 3766"/>
            <a:gd name="adj2" fmla="val 234989"/>
            <a:gd name="adj3" fmla="val 13558816"/>
            <a:gd name="adj4" fmla="val 12338740"/>
            <a:gd name="adj5" fmla="val 4394"/>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1028F9BA-42E1-405C-96F3-17D321A1C6C2}">
      <dsp:nvSpPr>
        <dsp:cNvPr id="0" name=""/>
        <dsp:cNvSpPr/>
      </dsp:nvSpPr>
      <dsp:spPr>
        <a:xfrm>
          <a:off x="3076479" y="2675"/>
          <a:ext cx="1165591" cy="1165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err="1" smtClean="0"/>
            <a:t>Endline</a:t>
          </a:r>
          <a:r>
            <a:rPr lang="en-US" sz="1700" kern="1200" dirty="0" smtClean="0"/>
            <a:t> Survey</a:t>
          </a:r>
          <a:endParaRPr lang="en-US" sz="1700" kern="1200" dirty="0"/>
        </a:p>
      </dsp:txBody>
      <dsp:txXfrm>
        <a:off x="3076479" y="2675"/>
        <a:ext cx="1165591" cy="1165591"/>
      </dsp:txXfrm>
    </dsp:sp>
    <dsp:sp modelId="{688B24BE-C731-4804-85CF-5FDFC2DD93E4}">
      <dsp:nvSpPr>
        <dsp:cNvPr id="0" name=""/>
        <dsp:cNvSpPr/>
      </dsp:nvSpPr>
      <dsp:spPr>
        <a:xfrm>
          <a:off x="1844065" y="64777"/>
          <a:ext cx="6035418" cy="6035418"/>
        </a:xfrm>
        <a:prstGeom prst="circularArrow">
          <a:avLst>
            <a:gd name="adj1" fmla="val 3766"/>
            <a:gd name="adj2" fmla="val 234989"/>
            <a:gd name="adj3" fmla="val 16740247"/>
            <a:gd name="adj4" fmla="val 15424765"/>
            <a:gd name="adj5" fmla="val 4394"/>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6D282B-8684-4F65-B4CC-366C0AF39DC5}">
      <dsp:nvSpPr>
        <dsp:cNvPr id="0" name=""/>
        <dsp:cNvSpPr/>
      </dsp:nvSpPr>
      <dsp:spPr>
        <a:xfrm>
          <a:off x="1830331" y="315389"/>
          <a:ext cx="4279920" cy="4279920"/>
        </a:xfrm>
        <a:prstGeom prst="pie">
          <a:avLst>
            <a:gd name="adj1" fmla="val 16200000"/>
            <a:gd name="adj2" fmla="val 2052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Supervision </a:t>
          </a:r>
          <a:r>
            <a:rPr lang="en-US" sz="1500" kern="1200" smtClean="0"/>
            <a:t>and Monitoring</a:t>
          </a:r>
          <a:endParaRPr lang="en-US" sz="1500" kern="1200" dirty="0"/>
        </a:p>
      </dsp:txBody>
      <dsp:txXfrm>
        <a:off x="4063023" y="1034823"/>
        <a:ext cx="1375688" cy="917125"/>
      </dsp:txXfrm>
    </dsp:sp>
    <dsp:sp modelId="{6EFBCCE0-FA82-4D8B-90CB-BF5EDD6DF8C0}">
      <dsp:nvSpPr>
        <dsp:cNvPr id="0" name=""/>
        <dsp:cNvSpPr/>
      </dsp:nvSpPr>
      <dsp:spPr>
        <a:xfrm>
          <a:off x="1867016" y="429520"/>
          <a:ext cx="4279920" cy="4279920"/>
        </a:xfrm>
        <a:prstGeom prst="pie">
          <a:avLst>
            <a:gd name="adj1" fmla="val 20520000"/>
            <a:gd name="adj2" fmla="val 324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Volunteer Mobilization</a:t>
          </a:r>
          <a:endParaRPr lang="en-US" sz="1500" kern="1200" dirty="0"/>
        </a:p>
      </dsp:txBody>
      <dsp:txXfrm>
        <a:off x="4623489" y="2385036"/>
        <a:ext cx="1273786" cy="1019028"/>
      </dsp:txXfrm>
    </dsp:sp>
    <dsp:sp modelId="{0A4F9D5E-B955-4A97-A6D5-ED3EEA75AD18}">
      <dsp:nvSpPr>
        <dsp:cNvPr id="0" name=""/>
        <dsp:cNvSpPr/>
      </dsp:nvSpPr>
      <dsp:spPr>
        <a:xfrm>
          <a:off x="1770208" y="499833"/>
          <a:ext cx="4279920" cy="4279920"/>
        </a:xfrm>
        <a:prstGeom prst="pie">
          <a:avLst>
            <a:gd name="adj1" fmla="val 3240000"/>
            <a:gd name="adj2" fmla="val 756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err="1" smtClean="0"/>
            <a:t>Advocation</a:t>
          </a:r>
          <a:endParaRPr lang="en-US" sz="1500" kern="1200" dirty="0"/>
        </a:p>
      </dsp:txBody>
      <dsp:txXfrm>
        <a:off x="3298751" y="3505968"/>
        <a:ext cx="1222834" cy="1120931"/>
      </dsp:txXfrm>
    </dsp:sp>
    <dsp:sp modelId="{2C242578-962D-4BAD-8C99-C367D0C0A396}">
      <dsp:nvSpPr>
        <dsp:cNvPr id="0" name=""/>
        <dsp:cNvSpPr/>
      </dsp:nvSpPr>
      <dsp:spPr>
        <a:xfrm>
          <a:off x="1673400" y="429520"/>
          <a:ext cx="4279920" cy="4279920"/>
        </a:xfrm>
        <a:prstGeom prst="pie">
          <a:avLst>
            <a:gd name="adj1" fmla="val 7560000"/>
            <a:gd name="adj2" fmla="val 1188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Promotion</a:t>
          </a:r>
          <a:endParaRPr lang="en-US" sz="1500" kern="1200" dirty="0"/>
        </a:p>
      </dsp:txBody>
      <dsp:txXfrm>
        <a:off x="1923062" y="2385036"/>
        <a:ext cx="1273786" cy="1019028"/>
      </dsp:txXfrm>
    </dsp:sp>
    <dsp:sp modelId="{B7864786-A89F-46CC-9F2C-3721BE889322}">
      <dsp:nvSpPr>
        <dsp:cNvPr id="0" name=""/>
        <dsp:cNvSpPr/>
      </dsp:nvSpPr>
      <dsp:spPr>
        <a:xfrm>
          <a:off x="1710085" y="315389"/>
          <a:ext cx="4279920" cy="4279920"/>
        </a:xfrm>
        <a:prstGeom prst="pie">
          <a:avLst>
            <a:gd name="adj1" fmla="val 11880000"/>
            <a:gd name="adj2" fmla="val 1620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Reporting and Updated Progress Achievement</a:t>
          </a:r>
          <a:endParaRPr lang="en-US" sz="1500" kern="1200" dirty="0"/>
        </a:p>
      </dsp:txBody>
      <dsp:txXfrm>
        <a:off x="2381625" y="1034823"/>
        <a:ext cx="1375688" cy="917125"/>
      </dsp:txXfrm>
    </dsp:sp>
    <dsp:sp modelId="{B2B9FD48-68C0-4BD7-BC2A-F6D41B813665}">
      <dsp:nvSpPr>
        <dsp:cNvPr id="0" name=""/>
        <dsp:cNvSpPr/>
      </dsp:nvSpPr>
      <dsp:spPr>
        <a:xfrm>
          <a:off x="1565182" y="50441"/>
          <a:ext cx="4809815" cy="4809815"/>
        </a:xfrm>
        <a:prstGeom prst="circularArrow">
          <a:avLst>
            <a:gd name="adj1" fmla="val 5085"/>
            <a:gd name="adj2" fmla="val 327528"/>
            <a:gd name="adj3" fmla="val 20192361"/>
            <a:gd name="adj4" fmla="val 16200324"/>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929611-5C64-4C0F-A324-C862858D8CB1}">
      <dsp:nvSpPr>
        <dsp:cNvPr id="0" name=""/>
        <dsp:cNvSpPr/>
      </dsp:nvSpPr>
      <dsp:spPr>
        <a:xfrm>
          <a:off x="1602364" y="164535"/>
          <a:ext cx="4809815" cy="4809815"/>
        </a:xfrm>
        <a:prstGeom prst="circularArrow">
          <a:avLst>
            <a:gd name="adj1" fmla="val 5085"/>
            <a:gd name="adj2" fmla="val 327528"/>
            <a:gd name="adj3" fmla="val 2912753"/>
            <a:gd name="adj4" fmla="val 20519953"/>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B590709-B7F2-4194-B177-84746A14F739}">
      <dsp:nvSpPr>
        <dsp:cNvPr id="0" name=""/>
        <dsp:cNvSpPr/>
      </dsp:nvSpPr>
      <dsp:spPr>
        <a:xfrm>
          <a:off x="1505261" y="235063"/>
          <a:ext cx="4809815" cy="4809815"/>
        </a:xfrm>
        <a:prstGeom prst="circularArrow">
          <a:avLst>
            <a:gd name="adj1" fmla="val 5085"/>
            <a:gd name="adj2" fmla="val 327528"/>
            <a:gd name="adj3" fmla="val 7232777"/>
            <a:gd name="adj4" fmla="val 3239695"/>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2097935-3D06-4BAB-96A8-7A89B7155586}">
      <dsp:nvSpPr>
        <dsp:cNvPr id="0" name=""/>
        <dsp:cNvSpPr/>
      </dsp:nvSpPr>
      <dsp:spPr>
        <a:xfrm>
          <a:off x="1408157" y="164535"/>
          <a:ext cx="4809815" cy="4809815"/>
        </a:xfrm>
        <a:prstGeom prst="circularArrow">
          <a:avLst>
            <a:gd name="adj1" fmla="val 5085"/>
            <a:gd name="adj2" fmla="val 327528"/>
            <a:gd name="adj3" fmla="val 11552519"/>
            <a:gd name="adj4" fmla="val 7559718"/>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D03DF0B-DF22-46BB-8CA3-7539E39E3EBF}">
      <dsp:nvSpPr>
        <dsp:cNvPr id="0" name=""/>
        <dsp:cNvSpPr/>
      </dsp:nvSpPr>
      <dsp:spPr>
        <a:xfrm>
          <a:off x="1445339" y="50441"/>
          <a:ext cx="4809815" cy="4809815"/>
        </a:xfrm>
        <a:prstGeom prst="circularArrow">
          <a:avLst>
            <a:gd name="adj1" fmla="val 5085"/>
            <a:gd name="adj2" fmla="val 327528"/>
            <a:gd name="adj3" fmla="val 15872148"/>
            <a:gd name="adj4" fmla="val 11880111"/>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3713"/>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idx="1"/>
          </p:nvPr>
        </p:nvSpPr>
        <p:spPr>
          <a:xfrm>
            <a:off x="3814763" y="0"/>
            <a:ext cx="2919412" cy="493713"/>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AB485E7-3178-4500-B0A3-DD6BC9A535D0}" type="datetimeFigureOut">
              <a:rPr lang="en-GB"/>
              <a:pPr>
                <a:defRPr/>
              </a:pPr>
              <a:t>04/08/2015</a:t>
            </a:fld>
            <a:endParaRPr lang="en-GB" dirty="0"/>
          </a:p>
        </p:txBody>
      </p:sp>
      <p:sp>
        <p:nvSpPr>
          <p:cNvPr id="4" name="Slide Image Placeholder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673100" y="4686300"/>
            <a:ext cx="5389563" cy="4440238"/>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9371013"/>
            <a:ext cx="2919413" cy="493712"/>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215205DF-564A-4EE3-94BA-6C764E41119D}" type="slidenum">
              <a:rPr lang="en-GB"/>
              <a:pPr/>
              <a:t>‹#›</a:t>
            </a:fld>
            <a:endParaRPr lang="en-GB"/>
          </a:p>
        </p:txBody>
      </p:sp>
    </p:spTree>
    <p:extLst>
      <p:ext uri="{BB962C8B-B14F-4D97-AF65-F5344CB8AC3E}">
        <p14:creationId xmlns:p14="http://schemas.microsoft.com/office/powerpoint/2010/main" val="21356153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en.wikipedia.org/wiki/X11" TargetMode="External"/><Relationship Id="rId3" Type="http://schemas.openxmlformats.org/officeDocument/2006/relationships/hyperlink" Target="http://en.wikipedia.org/wiki/Mac_OS_X" TargetMode="External"/><Relationship Id="rId7" Type="http://schemas.openxmlformats.org/officeDocument/2006/relationships/hyperlink" Target="http://en.wikipedia.org/wiki/GRASS_GIS"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en.wikipedia.org/wiki/Microsoft_Windows" TargetMode="External"/><Relationship Id="rId11" Type="http://schemas.openxmlformats.org/officeDocument/2006/relationships/hyperlink" Target="http://en.wikipedia.org/wiki/Wikipedia:Citation_needed" TargetMode="External"/><Relationship Id="rId5" Type="http://schemas.openxmlformats.org/officeDocument/2006/relationships/hyperlink" Target="http://en.wikipedia.org/wiki/UNIX" TargetMode="External"/><Relationship Id="rId10" Type="http://schemas.openxmlformats.org/officeDocument/2006/relationships/hyperlink" Target="http://en.wikipedia.org/wiki/RAM" TargetMode="External"/><Relationship Id="rId4" Type="http://schemas.openxmlformats.org/officeDocument/2006/relationships/hyperlink" Target="http://en.wikipedia.org/wiki/Linux" TargetMode="External"/><Relationship Id="rId9" Type="http://schemas.openxmlformats.org/officeDocument/2006/relationships/hyperlink" Target="http://en.wikipedia.org/wiki/Windowing_system"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en.wikipedia.org/wiki/X11" TargetMode="External"/><Relationship Id="rId3" Type="http://schemas.openxmlformats.org/officeDocument/2006/relationships/hyperlink" Target="http://en.wikipedia.org/wiki/Mac_OS_X" TargetMode="External"/><Relationship Id="rId7" Type="http://schemas.openxmlformats.org/officeDocument/2006/relationships/hyperlink" Target="http://en.wikipedia.org/wiki/GRASS_GIS"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en.wikipedia.org/wiki/Microsoft_Windows" TargetMode="External"/><Relationship Id="rId11" Type="http://schemas.openxmlformats.org/officeDocument/2006/relationships/hyperlink" Target="http://en.wikipedia.org/wiki/Wikipedia:Citation_needed" TargetMode="External"/><Relationship Id="rId5" Type="http://schemas.openxmlformats.org/officeDocument/2006/relationships/hyperlink" Target="http://en.wikipedia.org/wiki/UNIX" TargetMode="External"/><Relationship Id="rId10" Type="http://schemas.openxmlformats.org/officeDocument/2006/relationships/hyperlink" Target="http://en.wikipedia.org/wiki/RAM" TargetMode="External"/><Relationship Id="rId4" Type="http://schemas.openxmlformats.org/officeDocument/2006/relationships/hyperlink" Target="http://en.wikipedia.org/wiki/Linux" TargetMode="External"/><Relationship Id="rId9" Type="http://schemas.openxmlformats.org/officeDocument/2006/relationships/hyperlink" Target="http://en.wikipedia.org/wiki/Windowing_system"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en.wikipedia.org/wiki/X11" TargetMode="External"/><Relationship Id="rId3" Type="http://schemas.openxmlformats.org/officeDocument/2006/relationships/hyperlink" Target="http://en.wikipedia.org/wiki/Mac_OS_X" TargetMode="External"/><Relationship Id="rId7" Type="http://schemas.openxmlformats.org/officeDocument/2006/relationships/hyperlink" Target="http://en.wikipedia.org/wiki/GRASS_GIS"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en.wikipedia.org/wiki/Microsoft_Windows" TargetMode="External"/><Relationship Id="rId11" Type="http://schemas.openxmlformats.org/officeDocument/2006/relationships/hyperlink" Target="http://en.wikipedia.org/wiki/Wikipedia:Citation_needed" TargetMode="External"/><Relationship Id="rId5" Type="http://schemas.openxmlformats.org/officeDocument/2006/relationships/hyperlink" Target="http://en.wikipedia.org/wiki/UNIX" TargetMode="External"/><Relationship Id="rId10" Type="http://schemas.openxmlformats.org/officeDocument/2006/relationships/hyperlink" Target="http://en.wikipedia.org/wiki/RAM" TargetMode="External"/><Relationship Id="rId4" Type="http://schemas.openxmlformats.org/officeDocument/2006/relationships/hyperlink" Target="http://en.wikipedia.org/wiki/Linux" TargetMode="External"/><Relationship Id="rId9" Type="http://schemas.openxmlformats.org/officeDocument/2006/relationships/hyperlink" Target="http://en.wikipedia.org/wiki/Windowing_syste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205DF-564A-4EE3-94BA-6C764E41119D}" type="slidenum">
              <a:rPr lang="en-GB" smtClean="0"/>
              <a:pPr/>
              <a:t>9</a:t>
            </a:fld>
            <a:endParaRPr lang="en-GB"/>
          </a:p>
        </p:txBody>
      </p:sp>
    </p:spTree>
    <p:extLst>
      <p:ext uri="{BB962C8B-B14F-4D97-AF65-F5344CB8AC3E}">
        <p14:creationId xmlns:p14="http://schemas.microsoft.com/office/powerpoint/2010/main" val="1215248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5205DF-564A-4EE3-94BA-6C764E41119D}" type="slidenum">
              <a:rPr lang="en-GB" smtClean="0"/>
              <a:pPr/>
              <a:t>11</a:t>
            </a:fld>
            <a:endParaRPr lang="en-GB"/>
          </a:p>
        </p:txBody>
      </p:sp>
    </p:spTree>
    <p:extLst>
      <p:ext uri="{BB962C8B-B14F-4D97-AF65-F5344CB8AC3E}">
        <p14:creationId xmlns:p14="http://schemas.microsoft.com/office/powerpoint/2010/main" val="694150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205DF-564A-4EE3-94BA-6C764E41119D}" type="slidenum">
              <a:rPr lang="en-GB" smtClean="0"/>
              <a:pPr/>
              <a:t>12</a:t>
            </a:fld>
            <a:endParaRPr lang="en-GB"/>
          </a:p>
        </p:txBody>
      </p:sp>
    </p:spTree>
    <p:extLst>
      <p:ext uri="{BB962C8B-B14F-4D97-AF65-F5344CB8AC3E}">
        <p14:creationId xmlns:p14="http://schemas.microsoft.com/office/powerpoint/2010/main" val="1971330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Similar to other software GIS systems QGIS allows users to create maps with many layers using different map projections. Maps can be assembled in different formats and for different uses. QGIS allows maps to be composed of raster or vector layers. Typical for this kind of software the vector data is stored as either point, line, or polygon-feature. Different kinds of raster images are supported and the software can perform georeferencing of images.</a:t>
            </a:r>
          </a:p>
          <a:p>
            <a:pPr eaLnBrk="1" hangingPunct="1">
              <a:spcBef>
                <a:spcPct val="0"/>
              </a:spcBef>
            </a:pPr>
            <a:r>
              <a:rPr lang="en-GB" smtClean="0"/>
              <a:t>QGIS runs on multiple operating systems including </a:t>
            </a:r>
            <a:r>
              <a:rPr lang="en-GB" smtClean="0">
                <a:hlinkClick r:id="rId3" action="ppaction://hlinkfile" tooltip="Mac OS X"/>
              </a:rPr>
              <a:t>Mac OS X</a:t>
            </a:r>
            <a:r>
              <a:rPr lang="en-GB" smtClean="0"/>
              <a:t>, </a:t>
            </a:r>
            <a:r>
              <a:rPr lang="en-GB" smtClean="0">
                <a:hlinkClick r:id="rId4" action="ppaction://hlinkfile" tooltip="Linux"/>
              </a:rPr>
              <a:t>Linux</a:t>
            </a:r>
            <a:r>
              <a:rPr lang="en-GB" smtClean="0"/>
              <a:t>, </a:t>
            </a:r>
            <a:r>
              <a:rPr lang="en-GB" smtClean="0">
                <a:hlinkClick r:id="rId5" action="ppaction://hlinkfile" tooltip="UNIX"/>
              </a:rPr>
              <a:t>UNIX</a:t>
            </a:r>
            <a:r>
              <a:rPr lang="en-GB" smtClean="0"/>
              <a:t>, and </a:t>
            </a:r>
            <a:r>
              <a:rPr lang="en-GB" smtClean="0">
                <a:hlinkClick r:id="rId6" action="ppaction://hlinkfile" tooltip="Microsoft Windows"/>
              </a:rPr>
              <a:t>Microsoft Windows</a:t>
            </a:r>
            <a:r>
              <a:rPr lang="en-GB" smtClean="0"/>
              <a:t>. For Mac users, the advantage of QGIS over </a:t>
            </a:r>
            <a:r>
              <a:rPr lang="en-GB" smtClean="0">
                <a:hlinkClick r:id="rId7" action="ppaction://hlinkfile" tooltip="GRASS GIS"/>
              </a:rPr>
              <a:t>GRASS GIS</a:t>
            </a:r>
            <a:r>
              <a:rPr lang="en-GB" smtClean="0"/>
              <a:t> is that it does not require the </a:t>
            </a:r>
            <a:r>
              <a:rPr lang="en-GB" smtClean="0">
                <a:hlinkClick r:id="rId8" action="ppaction://hlinkfile" tooltip="X11"/>
              </a:rPr>
              <a:t>X11</a:t>
            </a:r>
            <a:r>
              <a:rPr lang="en-GB" smtClean="0"/>
              <a:t> </a:t>
            </a:r>
            <a:r>
              <a:rPr lang="en-GB" smtClean="0">
                <a:hlinkClick r:id="rId9" action="ppaction://hlinkfile" tooltip="Windowing system"/>
              </a:rPr>
              <a:t>windowing system</a:t>
            </a:r>
            <a:r>
              <a:rPr lang="en-GB" smtClean="0"/>
              <a:t> in order to run, and the interface is much cleaner and faster. QGIS can also be used as a graphical user interface to GRASS. QGIS has a small file size compared to commercial GIS's and requires less </a:t>
            </a:r>
            <a:r>
              <a:rPr lang="en-GB" smtClean="0">
                <a:hlinkClick r:id="rId10" action="ppaction://hlinkfile" tooltip="RAM"/>
              </a:rPr>
              <a:t>RAM</a:t>
            </a:r>
            <a:r>
              <a:rPr lang="en-GB" smtClean="0"/>
              <a:t> and processing power; hence it can be used on older hardware or running simultaneously with other applications where CPU power may be limited.</a:t>
            </a:r>
            <a:r>
              <a:rPr lang="en-GB" baseline="30000" smtClean="0"/>
              <a:t>[</a:t>
            </a:r>
            <a:r>
              <a:rPr lang="en-GB" i="1" baseline="30000" smtClean="0">
                <a:hlinkClick r:id="rId11" action="ppaction://hlinkfile" tooltip="Wikipedia:Citation needed"/>
              </a:rPr>
              <a:t>citation needed</a:t>
            </a:r>
            <a:r>
              <a:rPr lang="en-GB" baseline="30000" smtClean="0"/>
              <a:t>]</a:t>
            </a:r>
            <a:endParaRPr lang="en-GB" smtClean="0"/>
          </a:p>
        </p:txBody>
      </p:sp>
      <p:sp>
        <p:nvSpPr>
          <p:cNvPr id="29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F04DCEC-1B5B-4375-9B9A-6B176A46DBFE}" type="slidenum">
              <a:rPr lang="en-GB" smtClean="0"/>
              <a:pPr fontAlgn="base">
                <a:spcBef>
                  <a:spcPct val="0"/>
                </a:spcBef>
                <a:spcAft>
                  <a:spcPct val="0"/>
                </a:spcAft>
                <a:defRPr/>
              </a:pPr>
              <a:t>14</a:t>
            </a:fld>
            <a:endParaRPr lang="en-GB" smtClean="0"/>
          </a:p>
        </p:txBody>
      </p:sp>
    </p:spTree>
    <p:extLst>
      <p:ext uri="{BB962C8B-B14F-4D97-AF65-F5344CB8AC3E}">
        <p14:creationId xmlns:p14="http://schemas.microsoft.com/office/powerpoint/2010/main" val="1515481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Similar to other software GIS systems QGIS allows users to create maps with many layers using different map projections. Maps can be assembled in different formats and for different uses. QGIS allows maps to be composed of raster or vector layers. Typical for this kind of software the vector data is stored as either point, line, or polygon-feature. Different kinds of raster images are supported and the software can perform georeferencing of images.</a:t>
            </a:r>
          </a:p>
          <a:p>
            <a:pPr eaLnBrk="1" hangingPunct="1">
              <a:spcBef>
                <a:spcPct val="0"/>
              </a:spcBef>
            </a:pPr>
            <a:r>
              <a:rPr lang="en-GB" smtClean="0"/>
              <a:t>QGIS runs on multiple operating systems including </a:t>
            </a:r>
            <a:r>
              <a:rPr lang="en-GB" smtClean="0">
                <a:hlinkClick r:id="rId3" action="ppaction://hlinkfile" tooltip="Mac OS X"/>
              </a:rPr>
              <a:t>Mac OS X</a:t>
            </a:r>
            <a:r>
              <a:rPr lang="en-GB" smtClean="0"/>
              <a:t>, </a:t>
            </a:r>
            <a:r>
              <a:rPr lang="en-GB" smtClean="0">
                <a:hlinkClick r:id="rId4" action="ppaction://hlinkfile" tooltip="Linux"/>
              </a:rPr>
              <a:t>Linux</a:t>
            </a:r>
            <a:r>
              <a:rPr lang="en-GB" smtClean="0"/>
              <a:t>, </a:t>
            </a:r>
            <a:r>
              <a:rPr lang="en-GB" smtClean="0">
                <a:hlinkClick r:id="rId5" action="ppaction://hlinkfile" tooltip="UNIX"/>
              </a:rPr>
              <a:t>UNIX</a:t>
            </a:r>
            <a:r>
              <a:rPr lang="en-GB" smtClean="0"/>
              <a:t>, and </a:t>
            </a:r>
            <a:r>
              <a:rPr lang="en-GB" smtClean="0">
                <a:hlinkClick r:id="rId6" action="ppaction://hlinkfile" tooltip="Microsoft Windows"/>
              </a:rPr>
              <a:t>Microsoft Windows</a:t>
            </a:r>
            <a:r>
              <a:rPr lang="en-GB" smtClean="0"/>
              <a:t>. For Mac users, the advantage of QGIS over </a:t>
            </a:r>
            <a:r>
              <a:rPr lang="en-GB" smtClean="0">
                <a:hlinkClick r:id="rId7" action="ppaction://hlinkfile" tooltip="GRASS GIS"/>
              </a:rPr>
              <a:t>GRASS GIS</a:t>
            </a:r>
            <a:r>
              <a:rPr lang="en-GB" smtClean="0"/>
              <a:t> is that it does not require the </a:t>
            </a:r>
            <a:r>
              <a:rPr lang="en-GB" smtClean="0">
                <a:hlinkClick r:id="rId8" action="ppaction://hlinkfile" tooltip="X11"/>
              </a:rPr>
              <a:t>X11</a:t>
            </a:r>
            <a:r>
              <a:rPr lang="en-GB" smtClean="0"/>
              <a:t> </a:t>
            </a:r>
            <a:r>
              <a:rPr lang="en-GB" smtClean="0">
                <a:hlinkClick r:id="rId9" action="ppaction://hlinkfile" tooltip="Windowing system"/>
              </a:rPr>
              <a:t>windowing system</a:t>
            </a:r>
            <a:r>
              <a:rPr lang="en-GB" smtClean="0"/>
              <a:t> in order to run, and the interface is much cleaner and faster. QGIS can also be used as a graphical user interface to GRASS. QGIS has a small file size compared to commercial GIS's and requires less </a:t>
            </a:r>
            <a:r>
              <a:rPr lang="en-GB" smtClean="0">
                <a:hlinkClick r:id="rId10" action="ppaction://hlinkfile" tooltip="RAM"/>
              </a:rPr>
              <a:t>RAM</a:t>
            </a:r>
            <a:r>
              <a:rPr lang="en-GB" smtClean="0"/>
              <a:t> and processing power; hence it can be used on older hardware or running simultaneously with other applications where CPU power may be limited.</a:t>
            </a:r>
            <a:r>
              <a:rPr lang="en-GB" baseline="30000" smtClean="0"/>
              <a:t>[</a:t>
            </a:r>
            <a:r>
              <a:rPr lang="en-GB" i="1" baseline="30000" smtClean="0">
                <a:hlinkClick r:id="rId11" action="ppaction://hlinkfile" tooltip="Wikipedia:Citation needed"/>
              </a:rPr>
              <a:t>citation needed</a:t>
            </a:r>
            <a:r>
              <a:rPr lang="en-GB" baseline="30000" smtClean="0"/>
              <a:t>]</a:t>
            </a:r>
            <a:endParaRPr lang="en-GB" smtClean="0"/>
          </a:p>
        </p:txBody>
      </p:sp>
      <p:sp>
        <p:nvSpPr>
          <p:cNvPr id="307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644912E-D665-42FF-936D-9AFF3E84C431}" type="slidenum">
              <a:rPr lang="en-GB" smtClean="0"/>
              <a:pPr fontAlgn="base">
                <a:spcBef>
                  <a:spcPct val="0"/>
                </a:spcBef>
                <a:spcAft>
                  <a:spcPct val="0"/>
                </a:spcAft>
                <a:defRPr/>
              </a:pPr>
              <a:t>15</a:t>
            </a:fld>
            <a:endParaRPr lang="en-GB" smtClean="0"/>
          </a:p>
        </p:txBody>
      </p:sp>
    </p:spTree>
    <p:extLst>
      <p:ext uri="{BB962C8B-B14F-4D97-AF65-F5344CB8AC3E}">
        <p14:creationId xmlns:p14="http://schemas.microsoft.com/office/powerpoint/2010/main" val="3864097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Similar to other software GIS systems QGIS allows users to create maps with many layers using different map projections. Maps can be assembled in different formats and for different uses. QGIS allows maps to be composed of raster or vector layers. Typical for this kind of software the vector data is stored as either point, line, or polygon-feature. Different kinds of raster images are supported and the software can perform georeferencing of images.</a:t>
            </a:r>
          </a:p>
          <a:p>
            <a:pPr eaLnBrk="1" hangingPunct="1">
              <a:spcBef>
                <a:spcPct val="0"/>
              </a:spcBef>
            </a:pPr>
            <a:r>
              <a:rPr lang="en-GB" smtClean="0"/>
              <a:t>QGIS runs on multiple operating systems including </a:t>
            </a:r>
            <a:r>
              <a:rPr lang="en-GB" smtClean="0">
                <a:hlinkClick r:id="rId3" action="ppaction://hlinkfile" tooltip="Mac OS X"/>
              </a:rPr>
              <a:t>Mac OS X</a:t>
            </a:r>
            <a:r>
              <a:rPr lang="en-GB" smtClean="0"/>
              <a:t>, </a:t>
            </a:r>
            <a:r>
              <a:rPr lang="en-GB" smtClean="0">
                <a:hlinkClick r:id="rId4" action="ppaction://hlinkfile" tooltip="Linux"/>
              </a:rPr>
              <a:t>Linux</a:t>
            </a:r>
            <a:r>
              <a:rPr lang="en-GB" smtClean="0"/>
              <a:t>, </a:t>
            </a:r>
            <a:r>
              <a:rPr lang="en-GB" smtClean="0">
                <a:hlinkClick r:id="rId5" action="ppaction://hlinkfile" tooltip="UNIX"/>
              </a:rPr>
              <a:t>UNIX</a:t>
            </a:r>
            <a:r>
              <a:rPr lang="en-GB" smtClean="0"/>
              <a:t>, and </a:t>
            </a:r>
            <a:r>
              <a:rPr lang="en-GB" smtClean="0">
                <a:hlinkClick r:id="rId6" action="ppaction://hlinkfile" tooltip="Microsoft Windows"/>
              </a:rPr>
              <a:t>Microsoft Windows</a:t>
            </a:r>
            <a:r>
              <a:rPr lang="en-GB" smtClean="0"/>
              <a:t>. For Mac users, the advantage of QGIS over </a:t>
            </a:r>
            <a:r>
              <a:rPr lang="en-GB" smtClean="0">
                <a:hlinkClick r:id="rId7" action="ppaction://hlinkfile" tooltip="GRASS GIS"/>
              </a:rPr>
              <a:t>GRASS GIS</a:t>
            </a:r>
            <a:r>
              <a:rPr lang="en-GB" smtClean="0"/>
              <a:t> is that it does not require the </a:t>
            </a:r>
            <a:r>
              <a:rPr lang="en-GB" smtClean="0">
                <a:hlinkClick r:id="rId8" action="ppaction://hlinkfile" tooltip="X11"/>
              </a:rPr>
              <a:t>X11</a:t>
            </a:r>
            <a:r>
              <a:rPr lang="en-GB" smtClean="0"/>
              <a:t> </a:t>
            </a:r>
            <a:r>
              <a:rPr lang="en-GB" smtClean="0">
                <a:hlinkClick r:id="rId9" action="ppaction://hlinkfile" tooltip="Windowing system"/>
              </a:rPr>
              <a:t>windowing system</a:t>
            </a:r>
            <a:r>
              <a:rPr lang="en-GB" smtClean="0"/>
              <a:t> in order to run, and the interface is much cleaner and faster. QGIS can also be used as a graphical user interface to GRASS. QGIS has a small file size compared to commercial GIS's and requires less </a:t>
            </a:r>
            <a:r>
              <a:rPr lang="en-GB" smtClean="0">
                <a:hlinkClick r:id="rId10" action="ppaction://hlinkfile" tooltip="RAM"/>
              </a:rPr>
              <a:t>RAM</a:t>
            </a:r>
            <a:r>
              <a:rPr lang="en-GB" smtClean="0"/>
              <a:t> and processing power; hence it can be used on older hardware or running simultaneously with other applications where CPU power may be limited.</a:t>
            </a:r>
            <a:r>
              <a:rPr lang="en-GB" baseline="30000" smtClean="0"/>
              <a:t>[</a:t>
            </a:r>
            <a:r>
              <a:rPr lang="en-GB" i="1" baseline="30000" smtClean="0">
                <a:hlinkClick r:id="rId11" action="ppaction://hlinkfile" tooltip="Wikipedia:Citation needed"/>
              </a:rPr>
              <a:t>citation needed</a:t>
            </a:r>
            <a:r>
              <a:rPr lang="en-GB" baseline="30000" smtClean="0"/>
              <a:t>]</a:t>
            </a:r>
            <a:endParaRPr lang="en-GB" smtClean="0"/>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54D22C3-9D1F-4447-BCD7-A872881CEB57}" type="slidenum">
              <a:rPr lang="en-GB" smtClean="0"/>
              <a:pPr fontAlgn="base">
                <a:spcBef>
                  <a:spcPct val="0"/>
                </a:spcBef>
                <a:spcAft>
                  <a:spcPct val="0"/>
                </a:spcAft>
                <a:defRPr/>
              </a:pPr>
              <a:t>28</a:t>
            </a:fld>
            <a:endParaRPr lang="en-GB" smtClean="0"/>
          </a:p>
        </p:txBody>
      </p:sp>
    </p:spTree>
    <p:extLst>
      <p:ext uri="{BB962C8B-B14F-4D97-AF65-F5344CB8AC3E}">
        <p14:creationId xmlns:p14="http://schemas.microsoft.com/office/powerpoint/2010/main" val="1489601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7F315BF8-F2D5-4156-BDF9-267BD6E63924}" type="datetimeFigureOut">
              <a:rPr lang="en-GB"/>
              <a:pPr>
                <a:defRPr/>
              </a:pPr>
              <a:t>04/08/2015</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59027635-E406-4E05-AE15-CDFD80B26CB7}" type="slidenum">
              <a:rPr lang="en-GB"/>
              <a:pPr/>
              <a:t>‹#›</a:t>
            </a:fld>
            <a:endParaRPr lang="en-GB"/>
          </a:p>
        </p:txBody>
      </p:sp>
    </p:spTree>
    <p:extLst>
      <p:ext uri="{BB962C8B-B14F-4D97-AF65-F5344CB8AC3E}">
        <p14:creationId xmlns:p14="http://schemas.microsoft.com/office/powerpoint/2010/main" val="2875201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391BAF98-9810-4AB8-A497-7FD88992D479}" type="datetimeFigureOut">
              <a:rPr lang="en-GB"/>
              <a:pPr>
                <a:defRPr/>
              </a:pPr>
              <a:t>04/08/2015</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748404C5-550E-49B7-AADF-211FE16F2715}" type="slidenum">
              <a:rPr lang="en-GB"/>
              <a:pPr/>
              <a:t>‹#›</a:t>
            </a:fld>
            <a:endParaRPr lang="en-GB"/>
          </a:p>
        </p:txBody>
      </p:sp>
    </p:spTree>
    <p:extLst>
      <p:ext uri="{BB962C8B-B14F-4D97-AF65-F5344CB8AC3E}">
        <p14:creationId xmlns:p14="http://schemas.microsoft.com/office/powerpoint/2010/main" val="930978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E352913D-8EB5-483D-885F-6A6410D5A90C}" type="datetimeFigureOut">
              <a:rPr lang="en-GB"/>
              <a:pPr>
                <a:defRPr/>
              </a:pPr>
              <a:t>04/08/2015</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0A8606B3-A01E-4BCD-9872-4A80EE485D72}" type="slidenum">
              <a:rPr lang="en-GB"/>
              <a:pPr/>
              <a:t>‹#›</a:t>
            </a:fld>
            <a:endParaRPr lang="en-GB"/>
          </a:p>
        </p:txBody>
      </p:sp>
    </p:spTree>
    <p:extLst>
      <p:ext uri="{BB962C8B-B14F-4D97-AF65-F5344CB8AC3E}">
        <p14:creationId xmlns:p14="http://schemas.microsoft.com/office/powerpoint/2010/main" val="465739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17F9032C-C517-43CD-AD17-27FDFB0F6FE4}" type="datetimeFigureOut">
              <a:rPr lang="en-GB"/>
              <a:pPr>
                <a:defRPr/>
              </a:pPr>
              <a:t>04/08/2015</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AADE9248-EB59-41E4-A186-B1003DDFF18C}" type="slidenum">
              <a:rPr lang="en-GB"/>
              <a:pPr/>
              <a:t>‹#›</a:t>
            </a:fld>
            <a:endParaRPr lang="en-GB"/>
          </a:p>
        </p:txBody>
      </p:sp>
    </p:spTree>
    <p:extLst>
      <p:ext uri="{BB962C8B-B14F-4D97-AF65-F5344CB8AC3E}">
        <p14:creationId xmlns:p14="http://schemas.microsoft.com/office/powerpoint/2010/main" val="3808418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9EBF1C6-200F-421A-B334-6C638DC0DD0F}" type="datetimeFigureOut">
              <a:rPr lang="en-GB"/>
              <a:pPr>
                <a:defRPr/>
              </a:pPr>
              <a:t>04/08/2015</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A7071AFA-2F36-4283-BBE1-CE4F6553EC2C}" type="slidenum">
              <a:rPr lang="en-GB"/>
              <a:pPr/>
              <a:t>‹#›</a:t>
            </a:fld>
            <a:endParaRPr lang="en-GB"/>
          </a:p>
        </p:txBody>
      </p:sp>
    </p:spTree>
    <p:extLst>
      <p:ext uri="{BB962C8B-B14F-4D97-AF65-F5344CB8AC3E}">
        <p14:creationId xmlns:p14="http://schemas.microsoft.com/office/powerpoint/2010/main" val="1340434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7D847F1B-E99E-40CE-A0AD-3D0AD39CF2CA}" type="datetimeFigureOut">
              <a:rPr lang="en-GB"/>
              <a:pPr>
                <a:defRPr/>
              </a:pPr>
              <a:t>04/08/2015</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58B22361-DFFF-4482-AD85-4DC5B74FF8AA}" type="slidenum">
              <a:rPr lang="en-GB"/>
              <a:pPr/>
              <a:t>‹#›</a:t>
            </a:fld>
            <a:endParaRPr lang="en-GB"/>
          </a:p>
        </p:txBody>
      </p:sp>
    </p:spTree>
    <p:extLst>
      <p:ext uri="{BB962C8B-B14F-4D97-AF65-F5344CB8AC3E}">
        <p14:creationId xmlns:p14="http://schemas.microsoft.com/office/powerpoint/2010/main" val="1545553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E3AC9E24-7FC3-4916-81D6-6BE5E60CF144}" type="datetimeFigureOut">
              <a:rPr lang="en-GB"/>
              <a:pPr>
                <a:defRPr/>
              </a:pPr>
              <a:t>04/08/2015</a:t>
            </a:fld>
            <a:endParaRPr lang="en-GB" dirty="0"/>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fld id="{37032603-4732-48E5-A34A-ECBF93DE9193}" type="slidenum">
              <a:rPr lang="en-GB"/>
              <a:pPr/>
              <a:t>‹#›</a:t>
            </a:fld>
            <a:endParaRPr lang="en-GB"/>
          </a:p>
        </p:txBody>
      </p:sp>
    </p:spTree>
    <p:extLst>
      <p:ext uri="{BB962C8B-B14F-4D97-AF65-F5344CB8AC3E}">
        <p14:creationId xmlns:p14="http://schemas.microsoft.com/office/powerpoint/2010/main" val="1063749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168C0B1D-DB8F-439C-9970-4A8C2554365F}" type="datetimeFigureOut">
              <a:rPr lang="en-GB"/>
              <a:pPr>
                <a:defRPr/>
              </a:pPr>
              <a:t>04/08/2015</a:t>
            </a:fld>
            <a:endParaRPr lang="en-GB" dirty="0"/>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fld id="{2EED94C9-DF25-4E34-BD23-D366FCA87E8F}" type="slidenum">
              <a:rPr lang="en-GB"/>
              <a:pPr/>
              <a:t>‹#›</a:t>
            </a:fld>
            <a:endParaRPr lang="en-GB"/>
          </a:p>
        </p:txBody>
      </p:sp>
    </p:spTree>
    <p:extLst>
      <p:ext uri="{BB962C8B-B14F-4D97-AF65-F5344CB8AC3E}">
        <p14:creationId xmlns:p14="http://schemas.microsoft.com/office/powerpoint/2010/main" val="3751656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361195F-A414-4F09-AB08-929AA5310F69}" type="datetimeFigureOut">
              <a:rPr lang="en-GB"/>
              <a:pPr>
                <a:defRPr/>
              </a:pPr>
              <a:t>04/08/2015</a:t>
            </a:fld>
            <a:endParaRPr lang="en-GB" dirty="0"/>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fld id="{D9B6C2BC-7CAE-4DF7-B38D-662516602000}" type="slidenum">
              <a:rPr lang="en-GB"/>
              <a:pPr/>
              <a:t>‹#›</a:t>
            </a:fld>
            <a:endParaRPr lang="en-GB"/>
          </a:p>
        </p:txBody>
      </p:sp>
    </p:spTree>
    <p:extLst>
      <p:ext uri="{BB962C8B-B14F-4D97-AF65-F5344CB8AC3E}">
        <p14:creationId xmlns:p14="http://schemas.microsoft.com/office/powerpoint/2010/main" val="1990742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8E43FDC-D466-4FC5-AA9E-A3F5C487EB51}" type="datetimeFigureOut">
              <a:rPr lang="en-GB"/>
              <a:pPr>
                <a:defRPr/>
              </a:pPr>
              <a:t>04/08/2015</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E1FB5333-3E6F-4103-ADB1-0480419ADB73}" type="slidenum">
              <a:rPr lang="en-GB"/>
              <a:pPr/>
              <a:t>‹#›</a:t>
            </a:fld>
            <a:endParaRPr lang="en-GB"/>
          </a:p>
        </p:txBody>
      </p:sp>
    </p:spTree>
    <p:extLst>
      <p:ext uri="{BB962C8B-B14F-4D97-AF65-F5344CB8AC3E}">
        <p14:creationId xmlns:p14="http://schemas.microsoft.com/office/powerpoint/2010/main" val="565711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47F64D9-C249-451D-B818-60B15BC89CC5}" type="datetimeFigureOut">
              <a:rPr lang="en-GB"/>
              <a:pPr>
                <a:defRPr/>
              </a:pPr>
              <a:t>04/08/2015</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BFFE9603-295F-40F9-9240-6689B201481C}" type="slidenum">
              <a:rPr lang="en-GB"/>
              <a:pPr/>
              <a:t>‹#›</a:t>
            </a:fld>
            <a:endParaRPr lang="en-GB"/>
          </a:p>
        </p:txBody>
      </p:sp>
    </p:spTree>
    <p:extLst>
      <p:ext uri="{BB962C8B-B14F-4D97-AF65-F5344CB8AC3E}">
        <p14:creationId xmlns:p14="http://schemas.microsoft.com/office/powerpoint/2010/main" val="3096650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53F5455-68F3-4FA9-9BAF-1068F88FF69D}" type="datetimeFigureOut">
              <a:rPr lang="en-GB"/>
              <a:pPr>
                <a:defRPr/>
              </a:pPr>
              <a:t>04/08/2015</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7BC7BD52-B27C-4B8E-A312-81194C03A322}"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diagramQuickStyle" Target="../diagrams/quickStyle2.xml"/><Relationship Id="rId3" Type="http://schemas.openxmlformats.org/officeDocument/2006/relationships/image" Target="../media/image1.jpeg"/><Relationship Id="rId7" Type="http://schemas.openxmlformats.org/officeDocument/2006/relationships/diagramLayout" Target="../diagrams/layout1.xml"/><Relationship Id="rId12" Type="http://schemas.openxmlformats.org/officeDocument/2006/relationships/diagramLayout" Target="../diagrams/layout2.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Data" Target="../diagrams/data1.xml"/><Relationship Id="rId11" Type="http://schemas.openxmlformats.org/officeDocument/2006/relationships/diagramData" Target="../diagrams/data2.xml"/><Relationship Id="rId5" Type="http://schemas.openxmlformats.org/officeDocument/2006/relationships/image" Target="../media/image3.emf"/><Relationship Id="rId15" Type="http://schemas.microsoft.com/office/2007/relationships/diagramDrawing" Target="../diagrams/drawing2.xml"/><Relationship Id="rId10" Type="http://schemas.microsoft.com/office/2007/relationships/diagramDrawing" Target="../diagrams/drawing1.xml"/><Relationship Id="rId4" Type="http://schemas.openxmlformats.org/officeDocument/2006/relationships/image" Target="../media/image2.png"/><Relationship Id="rId9" Type="http://schemas.openxmlformats.org/officeDocument/2006/relationships/diagramColors" Target="../diagrams/colors1.xml"/><Relationship Id="rId14" Type="http://schemas.openxmlformats.org/officeDocument/2006/relationships/diagramColors" Target="../diagrams/colors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jpe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gif"/><Relationship Id="rId5" Type="http://schemas.openxmlformats.org/officeDocument/2006/relationships/image" Target="../media/image3.emf"/><Relationship Id="rId10" Type="http://schemas.openxmlformats.org/officeDocument/2006/relationships/image" Target="../media/image17.jpeg"/><Relationship Id="rId4" Type="http://schemas.openxmlformats.org/officeDocument/2006/relationships/image" Target="../media/image2.png"/><Relationship Id="rId9" Type="http://schemas.openxmlformats.org/officeDocument/2006/relationships/image" Target="../media/image16.jpeg"/></Relationships>
</file>

<file path=ppt/slides/_rels/slide1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8.jpeg"/><Relationship Id="rId7" Type="http://schemas.openxmlformats.org/officeDocument/2006/relationships/image" Target="../media/image13.gi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emf"/><Relationship Id="rId11" Type="http://schemas.openxmlformats.org/officeDocument/2006/relationships/image" Target="../media/image22.jpeg"/><Relationship Id="rId5" Type="http://schemas.openxmlformats.org/officeDocument/2006/relationships/image" Target="../media/image2.png"/><Relationship Id="rId10" Type="http://schemas.openxmlformats.org/officeDocument/2006/relationships/image" Target="../media/image21.jpeg"/><Relationship Id="rId4" Type="http://schemas.openxmlformats.org/officeDocument/2006/relationships/image" Target="../media/image1.jpeg"/><Relationship Id="rId9" Type="http://schemas.openxmlformats.org/officeDocument/2006/relationships/image" Target="../media/image20.jpeg"/></Relationships>
</file>

<file path=ppt/slides/_rels/slide1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jpeg"/><Relationship Id="rId7"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3.emf"/><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1.jpeg"/><Relationship Id="rId7" Type="http://schemas.openxmlformats.org/officeDocument/2006/relationships/image" Target="../media/image29.jpe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3.emf"/><Relationship Id="rId10" Type="http://schemas.openxmlformats.org/officeDocument/2006/relationships/image" Target="../media/image32.jpeg"/><Relationship Id="rId4" Type="http://schemas.openxmlformats.org/officeDocument/2006/relationships/image" Target="../media/image2.png"/><Relationship Id="rId9"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emf"/></Relationships>
</file>

<file path=ppt/slides/_rels/slide1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emf"/><Relationship Id="rId9"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3.emf"/><Relationship Id="rId4" Type="http://schemas.openxmlformats.org/officeDocument/2006/relationships/image" Target="../media/image43.png"/><Relationship Id="rId9" Type="http://schemas.openxmlformats.org/officeDocument/2006/relationships/image" Target="../media/image1.jpeg"/></Relationships>
</file>

<file path=ppt/slides/_rels/slide2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2.png"/><Relationship Id="rId7" Type="http://schemas.openxmlformats.org/officeDocument/2006/relationships/image" Target="../media/image49.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3.emf"/><Relationship Id="rId9"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3.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2.png"/><Relationship Id="rId7" Type="http://schemas.openxmlformats.org/officeDocument/2006/relationships/image" Target="../media/image55.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image" Target="../media/image3.emf"/><Relationship Id="rId9" Type="http://schemas.openxmlformats.org/officeDocument/2006/relationships/image" Target="../media/image57.jpeg"/></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png"/><Relationship Id="rId7" Type="http://schemas.openxmlformats.org/officeDocument/2006/relationships/image" Target="../media/image61.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0.jpeg"/><Relationship Id="rId5" Type="http://schemas.openxmlformats.org/officeDocument/2006/relationships/image" Target="../media/image59.jpeg"/><Relationship Id="rId10" Type="http://schemas.openxmlformats.org/officeDocument/2006/relationships/image" Target="../media/image64.jpeg"/><Relationship Id="rId4" Type="http://schemas.openxmlformats.org/officeDocument/2006/relationships/image" Target="../media/image3.emf"/><Relationship Id="rId9" Type="http://schemas.openxmlformats.org/officeDocument/2006/relationships/image" Target="../media/image63.jpe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3.emf"/></Relationships>
</file>

<file path=ppt/slides/_rels/slide28.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1.jpeg"/><Relationship Id="rId7" Type="http://schemas.openxmlformats.org/officeDocument/2006/relationships/image" Target="../media/image76.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3.emf"/><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0.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83.jpeg"/><Relationship Id="rId2" Type="http://schemas.openxmlformats.org/officeDocument/2006/relationships/image" Target="../media/image81.jpeg"/><Relationship Id="rId1" Type="http://schemas.openxmlformats.org/officeDocument/2006/relationships/slideLayout" Target="../slideLayouts/slideLayout1.xml"/><Relationship Id="rId6" Type="http://schemas.openxmlformats.org/officeDocument/2006/relationships/image" Target="../media/image82.jpeg"/><Relationship Id="rId5" Type="http://schemas.openxmlformats.org/officeDocument/2006/relationships/image" Target="../media/image3.emf"/><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4.x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3.emf"/><Relationship Id="rId2" Type="http://schemas.openxmlformats.org/officeDocument/2006/relationships/image" Target="../media/image86.jpeg"/><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88.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9.jpg"/><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5.gif"/><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ubtitle 2"/>
          <p:cNvSpPr>
            <a:spLocks noGrp="1"/>
          </p:cNvSpPr>
          <p:nvPr>
            <p:ph type="subTitle" idx="1"/>
          </p:nvPr>
        </p:nvSpPr>
        <p:spPr>
          <a:xfrm>
            <a:off x="1371600" y="4419600"/>
            <a:ext cx="6400800" cy="533400"/>
          </a:xfrm>
        </p:spPr>
        <p:txBody>
          <a:bodyPr rtlCol="0">
            <a:normAutofit lnSpcReduction="10000"/>
          </a:bodyPr>
          <a:lstStyle/>
          <a:p>
            <a:pPr eaLnBrk="1" fontAlgn="auto" hangingPunct="1">
              <a:spcAft>
                <a:spcPts val="0"/>
              </a:spcAft>
              <a:defRPr/>
            </a:pPr>
            <a:r>
              <a:rPr lang="en-US" b="1" dirty="0" smtClean="0">
                <a:solidFill>
                  <a:srgbClr val="FF0000"/>
                </a:solidFill>
              </a:rPr>
              <a:t>PMI – IFRC – Zurich Insurance</a:t>
            </a:r>
          </a:p>
        </p:txBody>
      </p:sp>
      <p:sp>
        <p:nvSpPr>
          <p:cNvPr id="2052" name="WordArt 4"/>
          <p:cNvSpPr>
            <a:spLocks noChangeArrowheads="1" noChangeShapeType="1" noTextEdit="1"/>
          </p:cNvSpPr>
          <p:nvPr/>
        </p:nvSpPr>
        <p:spPr bwMode="auto">
          <a:xfrm>
            <a:off x="892175" y="2666284"/>
            <a:ext cx="7543800" cy="724258"/>
          </a:xfrm>
          <a:prstGeom prst="rect">
            <a:avLst/>
          </a:prstGeom>
        </p:spPr>
        <p:txBody>
          <a:bodyPr wrap="none" fromWordArt="1">
            <a:prstTxWarp prst="textPlain">
              <a:avLst>
                <a:gd name="adj" fmla="val 50000"/>
              </a:avLst>
            </a:prstTxWarp>
          </a:bodyPr>
          <a:lstStyle/>
          <a:p>
            <a:pPr algn="ctr"/>
            <a:r>
              <a:rPr lang="en-US" sz="3600" kern="10" dirty="0" smtClean="0">
                <a:ln w="28575">
                  <a:solidFill>
                    <a:srgbClr val="000000"/>
                  </a:solidFill>
                  <a:round/>
                  <a:headEnd/>
                  <a:tailEnd/>
                </a:ln>
                <a:solidFill>
                  <a:srgbClr val="FF0000"/>
                </a:solidFill>
                <a:latin typeface="Trebuchet MS" panose="020B0603020202020204" pitchFamily="34" charset="0"/>
                <a:cs typeface="Aharoni" panose="02010803020104030203" pitchFamily="2" charset="-79"/>
              </a:rPr>
              <a:t>Process Related Case Study of</a:t>
            </a:r>
            <a:endParaRPr lang="en-US" sz="3600" kern="10" dirty="0">
              <a:ln w="28575">
                <a:solidFill>
                  <a:srgbClr val="000000"/>
                </a:solidFill>
                <a:round/>
                <a:headEnd/>
                <a:tailEnd/>
              </a:ln>
              <a:solidFill>
                <a:srgbClr val="FF0000"/>
              </a:solidFill>
              <a:latin typeface="Trebuchet MS" panose="020B0603020202020204" pitchFamily="34" charset="0"/>
              <a:cs typeface="Aharoni" panose="02010803020104030203" pitchFamily="2" charset="-79"/>
            </a:endParaRPr>
          </a:p>
        </p:txBody>
      </p:sp>
      <p:sp>
        <p:nvSpPr>
          <p:cNvPr id="2053" name="WordArt 4"/>
          <p:cNvSpPr>
            <a:spLocks noChangeArrowheads="1" noChangeShapeType="1" noTextEdit="1"/>
          </p:cNvSpPr>
          <p:nvPr/>
        </p:nvSpPr>
        <p:spPr bwMode="auto">
          <a:xfrm>
            <a:off x="495300" y="3581400"/>
            <a:ext cx="8153400" cy="838200"/>
          </a:xfrm>
          <a:prstGeom prst="rect">
            <a:avLst/>
          </a:prstGeom>
        </p:spPr>
        <p:txBody>
          <a:bodyPr wrap="none" fromWordArt="1">
            <a:prstTxWarp prst="textPlain">
              <a:avLst>
                <a:gd name="adj" fmla="val 50000"/>
              </a:avLst>
            </a:prstTxWarp>
          </a:bodyPr>
          <a:lstStyle/>
          <a:p>
            <a:pPr algn="ctr"/>
            <a:r>
              <a:rPr lang="en-US" sz="3600" kern="10" dirty="0">
                <a:ln w="28575">
                  <a:solidFill>
                    <a:srgbClr val="000000"/>
                  </a:solidFill>
                  <a:round/>
                  <a:headEnd/>
                  <a:tailEnd/>
                </a:ln>
                <a:solidFill>
                  <a:srgbClr val="002060"/>
                </a:solidFill>
                <a:latin typeface="Aharoni" panose="02010803020104030203" pitchFamily="2" charset="-79"/>
                <a:cs typeface="Aharoni" panose="02010803020104030203" pitchFamily="2" charset="-79"/>
              </a:rPr>
              <a:t>Community Flood Resilience Program</a:t>
            </a:r>
          </a:p>
        </p:txBody>
      </p:sp>
      <p:grpSp>
        <p:nvGrpSpPr>
          <p:cNvPr id="2054" name="Group 8"/>
          <p:cNvGrpSpPr>
            <a:grpSpLocks/>
          </p:cNvGrpSpPr>
          <p:nvPr/>
        </p:nvGrpSpPr>
        <p:grpSpPr bwMode="auto">
          <a:xfrm>
            <a:off x="533400" y="228600"/>
            <a:ext cx="7902575" cy="685800"/>
            <a:chOff x="533400" y="228600"/>
            <a:chExt cx="7902000" cy="685800"/>
          </a:xfrm>
        </p:grpSpPr>
        <p:pic>
          <p:nvPicPr>
            <p:cNvPr id="2055" name="Picture 2" descr="http://kkcdn-static.kaskus.co.id/images/2012/09/12/923003_201209120801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132275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3" descr="https://www.ifrc.org/Global/ifrc.org/Logos/IFRC-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04800"/>
              <a:ext cx="3456000" cy="41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228600"/>
              <a:ext cx="1044000" cy="67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053"/>
                                        </p:tgtEl>
                                        <p:attrNameLst>
                                          <p:attrName>style.visibility</p:attrName>
                                        </p:attrNameLst>
                                      </p:cBhvr>
                                      <p:to>
                                        <p:strVal val="visible"/>
                                      </p:to>
                                    </p:set>
                                    <p:animEffect transition="in" filter="wipe(down)">
                                      <p:cBhvr>
                                        <p:cTn id="11" dur="500"/>
                                        <p:tgtEl>
                                          <p:spTgt spid="2053"/>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2050">
                                            <p:txEl>
                                              <p:pRg st="0" end="0"/>
                                            </p:txEl>
                                          </p:spTgt>
                                        </p:tgtEl>
                                        <p:attrNameLst>
                                          <p:attrName>style.visibility</p:attrName>
                                        </p:attrNameLst>
                                      </p:cBhvr>
                                      <p:to>
                                        <p:strVal val="visible"/>
                                      </p:to>
                                    </p:set>
                                    <p:animEffect transition="in" filter="circle(in)">
                                      <p:cBhvr>
                                        <p:cTn id="16" dur="2000"/>
                                        <p:tgtEl>
                                          <p:spTgt spid="20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build="p"/>
      <p:bldP spid="2052" grpId="0"/>
      <p:bldP spid="205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kkcdn-static.kaskus.co.id/images/2012/09/12/923003_201209120801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213" y="358775"/>
            <a:ext cx="11874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descr="https://www.ifrc.org/Global/ifrc.org/Logos/IFRC-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425450"/>
            <a:ext cx="3455987"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4438" y="171450"/>
            <a:ext cx="1044575"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7200" y="2059976"/>
            <a:ext cx="1943100" cy="339725"/>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fontAlgn="auto">
              <a:spcBef>
                <a:spcPts val="0"/>
              </a:spcBef>
              <a:spcAft>
                <a:spcPts val="0"/>
              </a:spcAft>
              <a:defRPr/>
            </a:pPr>
            <a:r>
              <a:rPr lang="en-GB" sz="1600" b="1" dirty="0"/>
              <a:t>Pro</a:t>
            </a:r>
            <a:r>
              <a:rPr lang="id-ID" sz="1600" b="1" dirty="0"/>
              <a:t>gram </a:t>
            </a:r>
            <a:r>
              <a:rPr lang="en-GB" sz="1600" b="1" dirty="0"/>
              <a:t>Overview:</a:t>
            </a:r>
          </a:p>
        </p:txBody>
      </p:sp>
      <p:sp>
        <p:nvSpPr>
          <p:cNvPr id="3" name="TextBox 2"/>
          <p:cNvSpPr txBox="1"/>
          <p:nvPr/>
        </p:nvSpPr>
        <p:spPr>
          <a:xfrm>
            <a:off x="477129" y="2819400"/>
            <a:ext cx="4648200" cy="1323975"/>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fontAlgn="auto">
              <a:spcBef>
                <a:spcPts val="0"/>
              </a:spcBef>
              <a:spcAft>
                <a:spcPts val="0"/>
              </a:spcAft>
              <a:defRPr/>
            </a:pPr>
            <a:r>
              <a:rPr lang="en-GB" sz="1600" b="1" dirty="0"/>
              <a:t>Project covers:</a:t>
            </a:r>
          </a:p>
          <a:p>
            <a:pPr fontAlgn="auto">
              <a:spcBef>
                <a:spcPts val="0"/>
              </a:spcBef>
              <a:spcAft>
                <a:spcPts val="0"/>
              </a:spcAft>
              <a:defRPr/>
            </a:pPr>
            <a:r>
              <a:rPr lang="en-GB" sz="1600" dirty="0"/>
              <a:t>Three rivers: </a:t>
            </a:r>
            <a:r>
              <a:rPr lang="en-GB" sz="1600" dirty="0" err="1"/>
              <a:t>Ciliwung</a:t>
            </a:r>
            <a:r>
              <a:rPr lang="en-GB" sz="1600" dirty="0"/>
              <a:t>, Citarum &amp; Bengawan Solo</a:t>
            </a:r>
          </a:p>
          <a:p>
            <a:pPr marL="742950" lvl="1" indent="-285750" fontAlgn="auto">
              <a:spcBef>
                <a:spcPts val="0"/>
              </a:spcBef>
              <a:spcAft>
                <a:spcPts val="0"/>
              </a:spcAft>
              <a:buFont typeface="Arial" panose="020B0604020202020204" pitchFamily="34" charset="0"/>
              <a:buChar char="•"/>
              <a:defRPr/>
            </a:pPr>
            <a:r>
              <a:rPr lang="en-GB" sz="1600" dirty="0"/>
              <a:t>4 Provinces</a:t>
            </a:r>
          </a:p>
          <a:p>
            <a:pPr marL="1200150" lvl="2" indent="-285750" fontAlgn="auto">
              <a:spcBef>
                <a:spcPts val="0"/>
              </a:spcBef>
              <a:spcAft>
                <a:spcPts val="0"/>
              </a:spcAft>
              <a:buFont typeface="Arial" panose="020B0604020202020204" pitchFamily="34" charset="0"/>
              <a:buChar char="•"/>
              <a:defRPr/>
            </a:pPr>
            <a:r>
              <a:rPr lang="en-GB" sz="1600" dirty="0"/>
              <a:t>7 Districts</a:t>
            </a:r>
          </a:p>
          <a:p>
            <a:pPr marL="1657350" lvl="3" indent="-285750" fontAlgn="auto">
              <a:spcBef>
                <a:spcPts val="0"/>
              </a:spcBef>
              <a:spcAft>
                <a:spcPts val="0"/>
              </a:spcAft>
              <a:buFont typeface="Arial" panose="020B0604020202020204" pitchFamily="34" charset="0"/>
              <a:buChar char="•"/>
              <a:defRPr/>
            </a:pPr>
            <a:r>
              <a:rPr lang="en-GB" sz="1600" dirty="0"/>
              <a:t>21 Communities</a:t>
            </a:r>
          </a:p>
        </p:txBody>
      </p:sp>
      <p:grpSp>
        <p:nvGrpSpPr>
          <p:cNvPr id="7176" name="Group 11"/>
          <p:cNvGrpSpPr>
            <a:grpSpLocks/>
          </p:cNvGrpSpPr>
          <p:nvPr/>
        </p:nvGrpSpPr>
        <p:grpSpPr bwMode="auto">
          <a:xfrm>
            <a:off x="5943600" y="838200"/>
            <a:ext cx="3200400" cy="6019800"/>
            <a:chOff x="5943600" y="838200"/>
            <a:chExt cx="3200400" cy="6019800"/>
          </a:xfrm>
        </p:grpSpPr>
        <p:pic>
          <p:nvPicPr>
            <p:cNvPr id="717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838200"/>
              <a:ext cx="3200400" cy="2248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4800600"/>
              <a:ext cx="3200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2819400"/>
              <a:ext cx="3200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422740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4" name="Group 8"/>
          <p:cNvGrpSpPr>
            <a:grpSpLocks/>
          </p:cNvGrpSpPr>
          <p:nvPr/>
        </p:nvGrpSpPr>
        <p:grpSpPr bwMode="auto">
          <a:xfrm>
            <a:off x="533400" y="228600"/>
            <a:ext cx="7902575" cy="685800"/>
            <a:chOff x="533400" y="228600"/>
            <a:chExt cx="7902000" cy="685800"/>
          </a:xfrm>
        </p:grpSpPr>
        <p:pic>
          <p:nvPicPr>
            <p:cNvPr id="2055" name="Picture 2" descr="http://kkcdn-static.kaskus.co.id/images/2012/09/12/923003_201209120801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
              <a:ext cx="132275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3" descr="https://www.ifrc.org/Global/ifrc.org/Logos/IFRC-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04800"/>
              <a:ext cx="3456000" cy="41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1400" y="228600"/>
              <a:ext cx="1044000" cy="67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p:nvPr/>
        </p:nvSpPr>
        <p:spPr>
          <a:xfrm>
            <a:off x="59942" y="2133600"/>
            <a:ext cx="5512704" cy="646331"/>
          </a:xfrm>
          <a:prstGeom prst="rect">
            <a:avLst/>
          </a:prstGeom>
          <a:noFill/>
        </p:spPr>
        <p:txBody>
          <a:bodyPr wrap="square" lIns="91440" tIns="45720" rIns="91440" bIns="45720">
            <a:spAutoFit/>
          </a:bodyPr>
          <a:lstStyle/>
          <a:p>
            <a:pPr algn="ctr"/>
            <a:r>
              <a:rPr lang="en-US" sz="36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rebuchet MS" panose="020B0603020202020204" pitchFamily="34" charset="0"/>
              </a:rPr>
              <a:t>Strategy and Approach</a:t>
            </a:r>
            <a:endParaRPr lang="en-US"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rebuchet MS" panose="020B0603020202020204" pitchFamily="34" charset="0"/>
            </a:endParaRPr>
          </a:p>
        </p:txBody>
      </p:sp>
      <p:sp>
        <p:nvSpPr>
          <p:cNvPr id="3" name="TextBox 2"/>
          <p:cNvSpPr txBox="1"/>
          <p:nvPr/>
        </p:nvSpPr>
        <p:spPr>
          <a:xfrm>
            <a:off x="328201" y="3124200"/>
            <a:ext cx="3056093" cy="2031325"/>
          </a:xfrm>
          <a:prstGeom prst="rect">
            <a:avLst/>
          </a:prstGeom>
          <a:noFill/>
        </p:spPr>
        <p:txBody>
          <a:bodyPr wrap="none" rtlCol="0">
            <a:spAutoFit/>
          </a:bodyPr>
          <a:lstStyle/>
          <a:p>
            <a:pPr marL="285750" indent="-285750" eaLnBrk="1" hangingPunct="1">
              <a:buFont typeface="Wingdings" panose="05000000000000000000" pitchFamily="2" charset="2"/>
              <a:buChar char="ü"/>
            </a:pPr>
            <a:r>
              <a:rPr lang="en-PH" altLang="en-US" b="1" dirty="0" smtClean="0">
                <a:latin typeface="Calibri" panose="020F0502020204030204" pitchFamily="34" charset="0"/>
              </a:rPr>
              <a:t>Partnership</a:t>
            </a:r>
          </a:p>
          <a:p>
            <a:pPr marL="285750" indent="-285750" eaLnBrk="1" hangingPunct="1">
              <a:buFont typeface="Wingdings" panose="05000000000000000000" pitchFamily="2" charset="2"/>
              <a:buChar char="ü"/>
            </a:pPr>
            <a:r>
              <a:rPr lang="en-PH" altLang="en-US" b="1" dirty="0" smtClean="0">
                <a:latin typeface="Calibri" panose="020F0502020204030204" pitchFamily="34" charset="0"/>
              </a:rPr>
              <a:t>Mutual Trust</a:t>
            </a:r>
          </a:p>
          <a:p>
            <a:pPr marL="285750" indent="-285750" eaLnBrk="1" hangingPunct="1">
              <a:buFont typeface="Wingdings" panose="05000000000000000000" pitchFamily="2" charset="2"/>
              <a:buChar char="ü"/>
            </a:pPr>
            <a:r>
              <a:rPr lang="en-PH" altLang="en-US" b="1" dirty="0" smtClean="0">
                <a:latin typeface="Calibri" panose="020F0502020204030204" pitchFamily="34" charset="0"/>
              </a:rPr>
              <a:t>Advocacy</a:t>
            </a:r>
          </a:p>
          <a:p>
            <a:pPr marL="285750" indent="-285750" eaLnBrk="1" hangingPunct="1">
              <a:buFont typeface="Wingdings" panose="05000000000000000000" pitchFamily="2" charset="2"/>
              <a:buChar char="ü"/>
            </a:pPr>
            <a:r>
              <a:rPr lang="en-PH" altLang="en-US" b="1" dirty="0" smtClean="0">
                <a:latin typeface="Calibri" panose="020F0502020204030204" pitchFamily="34" charset="0"/>
              </a:rPr>
              <a:t>Developing Capacity</a:t>
            </a:r>
          </a:p>
          <a:p>
            <a:pPr marL="285750" indent="-285750" eaLnBrk="1" hangingPunct="1">
              <a:buFont typeface="Wingdings" panose="05000000000000000000" pitchFamily="2" charset="2"/>
              <a:buChar char="ü"/>
            </a:pPr>
            <a:r>
              <a:rPr lang="en-PH" altLang="en-US" b="1" dirty="0" smtClean="0">
                <a:latin typeface="Calibri" panose="020F0502020204030204" pitchFamily="34" charset="0"/>
              </a:rPr>
              <a:t>Community Empowerment</a:t>
            </a:r>
          </a:p>
          <a:p>
            <a:pPr marL="285750" indent="-285750" eaLnBrk="1" hangingPunct="1">
              <a:buFont typeface="Wingdings" panose="05000000000000000000" pitchFamily="2" charset="2"/>
              <a:buChar char="ü"/>
            </a:pPr>
            <a:r>
              <a:rPr lang="en-PH" altLang="en-US" b="1" dirty="0" smtClean="0">
                <a:latin typeface="Calibri" panose="020F0502020204030204" pitchFamily="34" charset="0"/>
              </a:rPr>
              <a:t>Participative</a:t>
            </a:r>
          </a:p>
          <a:p>
            <a:pPr marL="285750" indent="-285750" eaLnBrk="1" hangingPunct="1">
              <a:buFont typeface="Wingdings" panose="05000000000000000000" pitchFamily="2" charset="2"/>
              <a:buChar char="ü"/>
            </a:pPr>
            <a:r>
              <a:rPr lang="en-PH" altLang="en-US" b="1" dirty="0" err="1" smtClean="0">
                <a:latin typeface="Calibri" panose="020F0502020204030204" pitchFamily="34" charset="0"/>
              </a:rPr>
              <a:t>Suistanibility</a:t>
            </a:r>
            <a:endParaRPr lang="en-US" dirty="0"/>
          </a:p>
        </p:txBody>
      </p:sp>
      <p:sp>
        <p:nvSpPr>
          <p:cNvPr id="4" name="TextBox 3"/>
          <p:cNvSpPr txBox="1"/>
          <p:nvPr/>
        </p:nvSpPr>
        <p:spPr>
          <a:xfrm>
            <a:off x="5180582" y="3678197"/>
            <a:ext cx="3605859" cy="1477328"/>
          </a:xfrm>
          <a:prstGeom prst="rect">
            <a:avLst/>
          </a:prstGeom>
          <a:noFill/>
        </p:spPr>
        <p:txBody>
          <a:bodyPr wrap="none" rtlCol="0">
            <a:spAutoFit/>
          </a:bodyPr>
          <a:lstStyle/>
          <a:p>
            <a:pPr marL="285750" indent="-285750" eaLnBrk="1" hangingPunct="1">
              <a:buFont typeface="Wingdings" panose="05000000000000000000" pitchFamily="2" charset="2"/>
              <a:buChar char="q"/>
            </a:pPr>
            <a:r>
              <a:rPr lang="en-PH" altLang="en-US" b="1" dirty="0" smtClean="0">
                <a:latin typeface="Calibri" panose="020F0502020204030204" pitchFamily="34" charset="0"/>
              </a:rPr>
              <a:t>Human Resource</a:t>
            </a:r>
          </a:p>
          <a:p>
            <a:pPr marL="285750" indent="-285750" eaLnBrk="1" hangingPunct="1">
              <a:buFont typeface="Wingdings" panose="05000000000000000000" pitchFamily="2" charset="2"/>
              <a:buChar char="q"/>
            </a:pPr>
            <a:r>
              <a:rPr lang="en-PH" altLang="en-US" b="1" dirty="0" smtClean="0">
                <a:latin typeface="Calibri" panose="020F0502020204030204" pitchFamily="34" charset="0"/>
              </a:rPr>
              <a:t>Financial</a:t>
            </a:r>
          </a:p>
          <a:p>
            <a:pPr marL="285750" indent="-285750" eaLnBrk="1" hangingPunct="1">
              <a:buFont typeface="Wingdings" panose="05000000000000000000" pitchFamily="2" charset="2"/>
              <a:buChar char="q"/>
            </a:pPr>
            <a:r>
              <a:rPr lang="en-PH" altLang="en-US" b="1" dirty="0" smtClean="0">
                <a:latin typeface="Calibri" panose="020F0502020204030204" pitchFamily="34" charset="0"/>
              </a:rPr>
              <a:t>Social</a:t>
            </a:r>
          </a:p>
          <a:p>
            <a:pPr marL="285750" indent="-285750" eaLnBrk="1" hangingPunct="1">
              <a:buFont typeface="Wingdings" panose="05000000000000000000" pitchFamily="2" charset="2"/>
              <a:buChar char="q"/>
            </a:pPr>
            <a:r>
              <a:rPr lang="en-PH" altLang="en-US" b="1" dirty="0" smtClean="0">
                <a:latin typeface="Calibri" panose="020F0502020204030204" pitchFamily="34" charset="0"/>
              </a:rPr>
              <a:t>Physical</a:t>
            </a:r>
          </a:p>
          <a:p>
            <a:pPr marL="285750" indent="-285750" eaLnBrk="1" hangingPunct="1">
              <a:buFont typeface="Wingdings" panose="05000000000000000000" pitchFamily="2" charset="2"/>
              <a:buChar char="q"/>
            </a:pPr>
            <a:r>
              <a:rPr lang="en-PH" altLang="en-US" b="1" dirty="0" smtClean="0">
                <a:latin typeface="Calibri" panose="020F0502020204030204" pitchFamily="34" charset="0"/>
              </a:rPr>
              <a:t>Environment &amp; Natural </a:t>
            </a:r>
            <a:r>
              <a:rPr lang="en-PH" altLang="en-US" b="1" dirty="0" err="1" smtClean="0">
                <a:latin typeface="Calibri" panose="020F0502020204030204" pitchFamily="34" charset="0"/>
              </a:rPr>
              <a:t>Reources</a:t>
            </a:r>
            <a:endParaRPr lang="en-US" dirty="0"/>
          </a:p>
        </p:txBody>
      </p:sp>
      <p:sp>
        <p:nvSpPr>
          <p:cNvPr id="5" name="Rectangle 4"/>
          <p:cNvSpPr/>
          <p:nvPr/>
        </p:nvSpPr>
        <p:spPr>
          <a:xfrm>
            <a:off x="5162294" y="3124200"/>
            <a:ext cx="3429144" cy="584775"/>
          </a:xfrm>
          <a:prstGeom prst="rect">
            <a:avLst/>
          </a:prstGeom>
          <a:noFill/>
        </p:spPr>
        <p:txBody>
          <a:bodyPr wrap="none" lIns="91440" tIns="45720" rIns="91440" bIns="45720">
            <a:spAutoFit/>
          </a:bodyPr>
          <a:lstStyle/>
          <a:p>
            <a:pPr eaLnBrk="1" hangingPunct="1"/>
            <a:r>
              <a:rPr lang="en-PH" altLang="en-US" sz="3200" b="1" dirty="0" smtClean="0">
                <a:solidFill>
                  <a:srgbClr val="0000CC"/>
                </a:solidFill>
                <a:latin typeface="Trebuchet MS" panose="020B0603020202020204" pitchFamily="34" charset="0"/>
              </a:rPr>
              <a:t>5 Capital for CFR</a:t>
            </a:r>
          </a:p>
        </p:txBody>
      </p:sp>
      <p:sp>
        <p:nvSpPr>
          <p:cNvPr id="6" name="Right Arrow 5"/>
          <p:cNvSpPr/>
          <p:nvPr/>
        </p:nvSpPr>
        <p:spPr>
          <a:xfrm>
            <a:off x="3733800" y="3886200"/>
            <a:ext cx="1219200" cy="5306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4073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4" name="Group 8"/>
          <p:cNvGrpSpPr>
            <a:grpSpLocks/>
          </p:cNvGrpSpPr>
          <p:nvPr/>
        </p:nvGrpSpPr>
        <p:grpSpPr bwMode="auto">
          <a:xfrm>
            <a:off x="533400" y="228600"/>
            <a:ext cx="7902575" cy="685800"/>
            <a:chOff x="533400" y="228600"/>
            <a:chExt cx="7902000" cy="685800"/>
          </a:xfrm>
        </p:grpSpPr>
        <p:pic>
          <p:nvPicPr>
            <p:cNvPr id="2055" name="Picture 2" descr="http://kkcdn-static.kaskus.co.id/images/2012/09/12/923003_201209120801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
              <a:ext cx="132275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3" descr="https://www.ifrc.org/Global/ifrc.org/Logos/IFRC-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04800"/>
              <a:ext cx="3456000" cy="41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1400" y="228600"/>
              <a:ext cx="1044000" cy="67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6" name="Diagram 5"/>
          <p:cNvGraphicFramePr/>
          <p:nvPr>
            <p:extLst>
              <p:ext uri="{D42A27DB-BD31-4B8C-83A1-F6EECF244321}">
                <p14:modId xmlns:p14="http://schemas.microsoft.com/office/powerpoint/2010/main" val="3109634710"/>
              </p:ext>
            </p:extLst>
          </p:nvPr>
        </p:nvGraphicFramePr>
        <p:xfrm>
          <a:off x="-152400" y="723542"/>
          <a:ext cx="9723550" cy="643943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7" name="Diagram 6"/>
          <p:cNvGraphicFramePr/>
          <p:nvPr>
            <p:extLst>
              <p:ext uri="{D42A27DB-BD31-4B8C-83A1-F6EECF244321}">
                <p14:modId xmlns:p14="http://schemas.microsoft.com/office/powerpoint/2010/main" val="330725890"/>
              </p:ext>
            </p:extLst>
          </p:nvPr>
        </p:nvGraphicFramePr>
        <p:xfrm>
          <a:off x="823533" y="1264455"/>
          <a:ext cx="7820338" cy="5095144"/>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36274968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bwMode="auto">
          <a:xfrm>
            <a:off x="0" y="6019800"/>
            <a:ext cx="9144000" cy="838200"/>
          </a:xfrm>
          <a:prstGeom prst="rightArrow">
            <a:avLst>
              <a:gd name="adj1" fmla="val 36813"/>
              <a:gd name="adj2" fmla="val 48681"/>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dirty="0">
              <a:solidFill>
                <a:srgbClr val="FF0000"/>
              </a:solidFill>
            </a:endParaRPr>
          </a:p>
        </p:txBody>
      </p:sp>
      <p:cxnSp>
        <p:nvCxnSpPr>
          <p:cNvPr id="23" name="Straight Connector 22"/>
          <p:cNvCxnSpPr/>
          <p:nvPr/>
        </p:nvCxnSpPr>
        <p:spPr>
          <a:xfrm>
            <a:off x="0" y="5486400"/>
            <a:ext cx="9144000" cy="1588"/>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2292" name="WordArt 4"/>
          <p:cNvSpPr>
            <a:spLocks noChangeArrowheads="1" noChangeShapeType="1" noTextEdit="1"/>
          </p:cNvSpPr>
          <p:nvPr/>
        </p:nvSpPr>
        <p:spPr bwMode="auto">
          <a:xfrm>
            <a:off x="228600" y="152400"/>
            <a:ext cx="3352800" cy="533400"/>
          </a:xfrm>
          <a:prstGeom prst="rect">
            <a:avLst/>
          </a:prstGeom>
        </p:spPr>
        <p:txBody>
          <a:bodyPr wrap="none" fromWordArt="1">
            <a:prstTxWarp prst="textPlain">
              <a:avLst>
                <a:gd name="adj" fmla="val 50000"/>
              </a:avLst>
            </a:prstTxWarp>
          </a:bodyPr>
          <a:lstStyle/>
          <a:p>
            <a:pPr algn="ctr"/>
            <a:r>
              <a:rPr lang="en-US" sz="3600" kern="10" dirty="0" smtClean="0">
                <a:ln w="0"/>
                <a:solidFill>
                  <a:schemeClr val="accent1"/>
                </a:solidFill>
                <a:effectLst>
                  <a:outerShdw blurRad="38100" dist="25400" dir="5400000" algn="ctr" rotWithShape="0">
                    <a:srgbClr val="6E747A">
                      <a:alpha val="43000"/>
                    </a:srgbClr>
                  </a:outerShdw>
                </a:effectLst>
                <a:latin typeface="Trebuchet MS" panose="020B0603020202020204" pitchFamily="34" charset="0"/>
                <a:cs typeface="Aharoni" panose="02010803020104030203" pitchFamily="2" charset="-79"/>
              </a:rPr>
              <a:t>Time Frame</a:t>
            </a:r>
            <a:endParaRPr lang="en-US" sz="3600" kern="10" dirty="0">
              <a:ln w="0"/>
              <a:solidFill>
                <a:schemeClr val="accent1"/>
              </a:solidFill>
              <a:effectLst>
                <a:outerShdw blurRad="38100" dist="25400" dir="5400000" algn="ctr" rotWithShape="0">
                  <a:srgbClr val="6E747A">
                    <a:alpha val="43000"/>
                  </a:srgbClr>
                </a:outerShdw>
              </a:effectLst>
              <a:latin typeface="Trebuchet MS" panose="020B0603020202020204" pitchFamily="34" charset="0"/>
              <a:cs typeface="Aharoni" panose="02010803020104030203" pitchFamily="2" charset="-79"/>
            </a:endParaRPr>
          </a:p>
        </p:txBody>
      </p:sp>
      <p:cxnSp>
        <p:nvCxnSpPr>
          <p:cNvPr id="36" name="Straight Connector 35"/>
          <p:cNvCxnSpPr/>
          <p:nvPr/>
        </p:nvCxnSpPr>
        <p:spPr>
          <a:xfrm rot="5400000">
            <a:off x="4686300" y="3543300"/>
            <a:ext cx="5562600" cy="0"/>
          </a:xfrm>
          <a:prstGeom prst="line">
            <a:avLst/>
          </a:prstGeom>
          <a:ln w="762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2933700" y="3543300"/>
            <a:ext cx="5562600" cy="0"/>
          </a:xfrm>
          <a:prstGeom prst="line">
            <a:avLst/>
          </a:prstGeom>
          <a:ln w="762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a:off x="1257300" y="3543300"/>
            <a:ext cx="5562600" cy="0"/>
          </a:xfrm>
          <a:prstGeom prst="line">
            <a:avLst/>
          </a:prstGeom>
          <a:ln w="762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5400000">
            <a:off x="-342900" y="3543300"/>
            <a:ext cx="5562600" cy="0"/>
          </a:xfrm>
          <a:prstGeom prst="line">
            <a:avLst/>
          </a:prstGeom>
          <a:ln w="762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0" name="Right Arrow 29"/>
          <p:cNvSpPr/>
          <p:nvPr/>
        </p:nvSpPr>
        <p:spPr>
          <a:xfrm>
            <a:off x="228600" y="5410200"/>
            <a:ext cx="914400" cy="838200"/>
          </a:xfrm>
          <a:prstGeom prst="rightArrow">
            <a:avLst>
              <a:gd name="adj1" fmla="val 60130"/>
              <a:gd name="adj2" fmla="val 48571"/>
            </a:avLst>
          </a:prstGeom>
          <a:solidFill>
            <a:srgbClr val="00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12298" name="TextBox 12"/>
          <p:cNvSpPr txBox="1">
            <a:spLocks noChangeArrowheads="1"/>
          </p:cNvSpPr>
          <p:nvPr/>
        </p:nvSpPr>
        <p:spPr bwMode="auto">
          <a:xfrm>
            <a:off x="1905000" y="5715000"/>
            <a:ext cx="5486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600" b="1" dirty="0" smtClean="0">
                <a:solidFill>
                  <a:srgbClr val="003300"/>
                </a:solidFill>
                <a:latin typeface="Aharoni" panose="02010803020104030203" pitchFamily="2" charset="-79"/>
                <a:cs typeface="Aharoni" panose="02010803020104030203" pitchFamily="2" charset="-79"/>
              </a:rPr>
              <a:t>Preparation, </a:t>
            </a:r>
            <a:r>
              <a:rPr lang="en-US" sz="1600" b="1" dirty="0" err="1" smtClean="0">
                <a:solidFill>
                  <a:srgbClr val="003300"/>
                </a:solidFill>
                <a:latin typeface="Aharoni" panose="02010803020104030203" pitchFamily="2" charset="-79"/>
                <a:cs typeface="Aharoni" panose="02010803020104030203" pitchFamily="2" charset="-79"/>
              </a:rPr>
              <a:t>Dev</a:t>
            </a:r>
            <a:r>
              <a:rPr lang="en-US" sz="1600" b="1" dirty="0" smtClean="0">
                <a:solidFill>
                  <a:srgbClr val="003300"/>
                </a:solidFill>
                <a:latin typeface="Aharoni" panose="02010803020104030203" pitchFamily="2" charset="-79"/>
                <a:cs typeface="Aharoni" panose="02010803020104030203" pitchFamily="2" charset="-79"/>
              </a:rPr>
              <a:t> document, recruitment, etc…</a:t>
            </a:r>
            <a:endParaRPr lang="id-ID" sz="1600" b="1" dirty="0">
              <a:solidFill>
                <a:srgbClr val="003300"/>
              </a:solidFill>
              <a:latin typeface="Aharoni" panose="02010803020104030203" pitchFamily="2" charset="-79"/>
              <a:cs typeface="Aharoni" panose="02010803020104030203" pitchFamily="2" charset="-79"/>
            </a:endParaRPr>
          </a:p>
        </p:txBody>
      </p:sp>
      <p:sp>
        <p:nvSpPr>
          <p:cNvPr id="12299" name="WordArt 4"/>
          <p:cNvSpPr>
            <a:spLocks noChangeArrowheads="1" noChangeShapeType="1" noTextEdit="1"/>
          </p:cNvSpPr>
          <p:nvPr/>
        </p:nvSpPr>
        <p:spPr bwMode="auto">
          <a:xfrm>
            <a:off x="457200" y="5638800"/>
            <a:ext cx="228600" cy="381000"/>
          </a:xfrm>
          <a:prstGeom prst="rect">
            <a:avLst/>
          </a:prstGeom>
        </p:spPr>
        <p:txBody>
          <a:bodyPr wrap="none" fromWordArt="1">
            <a:prstTxWarp prst="textPlain">
              <a:avLst>
                <a:gd name="adj" fmla="val 50000"/>
              </a:avLst>
            </a:prstTxWarp>
          </a:bodyPr>
          <a:lstStyle/>
          <a:p>
            <a:pPr algn="ctr"/>
            <a:r>
              <a:rPr lang="en-US" sz="3600" kern="10">
                <a:ln w="28575">
                  <a:solidFill>
                    <a:srgbClr val="000000"/>
                  </a:solidFill>
                  <a:round/>
                  <a:headEnd/>
                  <a:tailEnd/>
                </a:ln>
                <a:solidFill>
                  <a:srgbClr val="FFFF00"/>
                </a:solidFill>
                <a:effectLst>
                  <a:outerShdw dist="35921" dir="2700000" algn="ctr" rotWithShape="0">
                    <a:srgbClr val="C0C0C0">
                      <a:alpha val="79999"/>
                    </a:srgbClr>
                  </a:outerShdw>
                </a:effectLst>
                <a:latin typeface="Arial Black" panose="020B0A04020102020204" pitchFamily="34" charset="0"/>
              </a:rPr>
              <a:t>1</a:t>
            </a:r>
          </a:p>
        </p:txBody>
      </p:sp>
      <p:sp>
        <p:nvSpPr>
          <p:cNvPr id="41" name="Right Arrow 40"/>
          <p:cNvSpPr/>
          <p:nvPr/>
        </p:nvSpPr>
        <p:spPr>
          <a:xfrm>
            <a:off x="838200" y="4572000"/>
            <a:ext cx="1066800" cy="914400"/>
          </a:xfrm>
          <a:prstGeom prst="rightArrow">
            <a:avLst>
              <a:gd name="adj1" fmla="val 61428"/>
              <a:gd name="adj2" fmla="val 48571"/>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12301" name="WordArt 4"/>
          <p:cNvSpPr>
            <a:spLocks noChangeArrowheads="1" noChangeShapeType="1" noTextEdit="1"/>
          </p:cNvSpPr>
          <p:nvPr/>
        </p:nvSpPr>
        <p:spPr bwMode="auto">
          <a:xfrm>
            <a:off x="1295400" y="4800600"/>
            <a:ext cx="304800" cy="457200"/>
          </a:xfrm>
          <a:prstGeom prst="rect">
            <a:avLst/>
          </a:prstGeom>
        </p:spPr>
        <p:txBody>
          <a:bodyPr wrap="none" fromWordArt="1">
            <a:prstTxWarp prst="textPlain">
              <a:avLst>
                <a:gd name="adj" fmla="val 50000"/>
              </a:avLst>
            </a:prstTxWarp>
          </a:bodyPr>
          <a:lstStyle/>
          <a:p>
            <a:pPr algn="ctr"/>
            <a:r>
              <a:rPr lang="en-US" sz="3600" kern="10">
                <a:ln w="28575">
                  <a:solidFill>
                    <a:srgbClr val="000000"/>
                  </a:solidFill>
                  <a:round/>
                  <a:headEnd/>
                  <a:tailEnd/>
                </a:ln>
                <a:solidFill>
                  <a:schemeClr val="bg1"/>
                </a:solidFill>
                <a:effectLst>
                  <a:outerShdw dist="35921" dir="2700000" algn="ctr" rotWithShape="0">
                    <a:srgbClr val="C0C0C0">
                      <a:alpha val="79999"/>
                    </a:srgbClr>
                  </a:outerShdw>
                </a:effectLst>
                <a:latin typeface="Arial Black" panose="020B0A04020102020204" pitchFamily="34" charset="0"/>
              </a:rPr>
              <a:t>2</a:t>
            </a:r>
          </a:p>
        </p:txBody>
      </p:sp>
      <p:sp>
        <p:nvSpPr>
          <p:cNvPr id="12302" name="TextBox 30"/>
          <p:cNvSpPr txBox="1">
            <a:spLocks noChangeArrowheads="1"/>
          </p:cNvSpPr>
          <p:nvPr/>
        </p:nvSpPr>
        <p:spPr bwMode="auto">
          <a:xfrm>
            <a:off x="3429000" y="4648200"/>
            <a:ext cx="480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600" b="1" dirty="0">
                <a:solidFill>
                  <a:srgbClr val="000099"/>
                </a:solidFill>
                <a:latin typeface="Aharoni" panose="02010803020104030203" pitchFamily="2" charset="-79"/>
                <a:cs typeface="Aharoni" panose="02010803020104030203" pitchFamily="2" charset="-79"/>
              </a:rPr>
              <a:t>VCA, Baseline, Risk Mapping, Participatory Planning</a:t>
            </a:r>
            <a:endParaRPr lang="id-ID" sz="1600" b="1" dirty="0">
              <a:solidFill>
                <a:srgbClr val="000099"/>
              </a:solidFill>
              <a:latin typeface="Aharoni" panose="02010803020104030203" pitchFamily="2" charset="-79"/>
              <a:cs typeface="Aharoni" panose="02010803020104030203" pitchFamily="2" charset="-79"/>
            </a:endParaRPr>
          </a:p>
        </p:txBody>
      </p:sp>
      <p:grpSp>
        <p:nvGrpSpPr>
          <p:cNvPr id="12303" name="Group 58"/>
          <p:cNvGrpSpPr>
            <a:grpSpLocks/>
          </p:cNvGrpSpPr>
          <p:nvPr/>
        </p:nvGrpSpPr>
        <p:grpSpPr bwMode="auto">
          <a:xfrm>
            <a:off x="2438400" y="3581400"/>
            <a:ext cx="6705600" cy="914400"/>
            <a:chOff x="2438400" y="3581400"/>
            <a:chExt cx="6705600" cy="914400"/>
          </a:xfrm>
        </p:grpSpPr>
        <p:sp>
          <p:nvSpPr>
            <p:cNvPr id="43" name="Right Arrow 42"/>
            <p:cNvSpPr/>
            <p:nvPr/>
          </p:nvSpPr>
          <p:spPr>
            <a:xfrm>
              <a:off x="2438400" y="3581400"/>
              <a:ext cx="6705600" cy="914400"/>
            </a:xfrm>
            <a:prstGeom prst="rightArrow">
              <a:avLst>
                <a:gd name="adj1" fmla="val 61428"/>
                <a:gd name="adj2" fmla="val 48571"/>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12322" name="WordArt 4"/>
            <p:cNvSpPr>
              <a:spLocks noChangeArrowheads="1" noChangeShapeType="1" noTextEdit="1"/>
            </p:cNvSpPr>
            <p:nvPr/>
          </p:nvSpPr>
          <p:spPr bwMode="auto">
            <a:xfrm>
              <a:off x="2590800" y="3810000"/>
              <a:ext cx="304800" cy="457200"/>
            </a:xfrm>
            <a:prstGeom prst="rect">
              <a:avLst/>
            </a:prstGeom>
          </p:spPr>
          <p:txBody>
            <a:bodyPr wrap="none" fromWordArt="1">
              <a:prstTxWarp prst="textPlain">
                <a:avLst>
                  <a:gd name="adj" fmla="val 50000"/>
                </a:avLst>
              </a:prstTxWarp>
            </a:bodyPr>
            <a:lstStyle/>
            <a:p>
              <a:pPr algn="ctr"/>
              <a:r>
                <a:rPr lang="en-US" sz="3600" kern="10">
                  <a:ln w="28575">
                    <a:solidFill>
                      <a:srgbClr val="000000"/>
                    </a:solidFill>
                    <a:round/>
                    <a:headEnd/>
                    <a:tailEnd/>
                  </a:ln>
                  <a:solidFill>
                    <a:srgbClr val="FF0000"/>
                  </a:solidFill>
                  <a:effectLst>
                    <a:outerShdw dist="35921" dir="2700000" algn="ctr" rotWithShape="0">
                      <a:srgbClr val="C0C0C0">
                        <a:alpha val="79999"/>
                      </a:srgbClr>
                    </a:outerShdw>
                  </a:effectLst>
                  <a:latin typeface="Arial Black" panose="020B0A04020102020204" pitchFamily="34" charset="0"/>
                </a:rPr>
                <a:t>3</a:t>
              </a:r>
            </a:p>
          </p:txBody>
        </p:sp>
        <p:sp>
          <p:nvSpPr>
            <p:cNvPr id="12323" name="TextBox 44"/>
            <p:cNvSpPr txBox="1">
              <a:spLocks noChangeArrowheads="1"/>
            </p:cNvSpPr>
            <p:nvPr/>
          </p:nvSpPr>
          <p:spPr bwMode="auto">
            <a:xfrm>
              <a:off x="3124200" y="3810000"/>
              <a:ext cx="5410200" cy="52322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400" b="1" dirty="0" smtClean="0">
                  <a:latin typeface="Aharoni" panose="02010803020104030203" pitchFamily="2" charset="-79"/>
                  <a:cs typeface="Aharoni" panose="02010803020104030203" pitchFamily="2" charset="-79"/>
                </a:rPr>
                <a:t>Promotion and Working Plan  advocacy for Community and Local Government</a:t>
              </a:r>
              <a:endParaRPr lang="id-ID" sz="1400" b="1" dirty="0">
                <a:latin typeface="Aharoni" panose="02010803020104030203" pitchFamily="2" charset="-79"/>
                <a:cs typeface="Aharoni" panose="02010803020104030203" pitchFamily="2" charset="-79"/>
              </a:endParaRPr>
            </a:p>
          </p:txBody>
        </p:sp>
      </p:grpSp>
      <p:grpSp>
        <p:nvGrpSpPr>
          <p:cNvPr id="12304" name="Group 57"/>
          <p:cNvGrpSpPr>
            <a:grpSpLocks/>
          </p:cNvGrpSpPr>
          <p:nvPr/>
        </p:nvGrpSpPr>
        <p:grpSpPr bwMode="auto">
          <a:xfrm>
            <a:off x="2514600" y="2438400"/>
            <a:ext cx="4953000" cy="914400"/>
            <a:chOff x="3276600" y="2895600"/>
            <a:chExt cx="5867400" cy="914400"/>
          </a:xfrm>
        </p:grpSpPr>
        <p:sp>
          <p:nvSpPr>
            <p:cNvPr id="46" name="Right Arrow 45"/>
            <p:cNvSpPr/>
            <p:nvPr/>
          </p:nvSpPr>
          <p:spPr>
            <a:xfrm>
              <a:off x="3276600" y="2895600"/>
              <a:ext cx="5867400" cy="914400"/>
            </a:xfrm>
            <a:prstGeom prst="rightArrow">
              <a:avLst>
                <a:gd name="adj1" fmla="val 61428"/>
                <a:gd name="adj2" fmla="val 48571"/>
              </a:avLst>
            </a:prstGeom>
            <a:solidFill>
              <a:srgbClr val="CC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12319" name="WordArt 4"/>
            <p:cNvSpPr>
              <a:spLocks noChangeArrowheads="1" noChangeShapeType="1" noTextEdit="1"/>
            </p:cNvSpPr>
            <p:nvPr/>
          </p:nvSpPr>
          <p:spPr bwMode="auto">
            <a:xfrm>
              <a:off x="3657600" y="3124200"/>
              <a:ext cx="304800" cy="457200"/>
            </a:xfrm>
            <a:prstGeom prst="rect">
              <a:avLst/>
            </a:prstGeom>
          </p:spPr>
          <p:txBody>
            <a:bodyPr wrap="none" fromWordArt="1">
              <a:prstTxWarp prst="textPlain">
                <a:avLst>
                  <a:gd name="adj" fmla="val 50000"/>
                </a:avLst>
              </a:prstTxWarp>
            </a:bodyPr>
            <a:lstStyle/>
            <a:p>
              <a:pPr algn="ctr"/>
              <a:r>
                <a:rPr lang="en-US" sz="3600" kern="10">
                  <a:ln w="28575">
                    <a:solidFill>
                      <a:srgbClr val="000000"/>
                    </a:solidFill>
                    <a:round/>
                    <a:headEnd/>
                    <a:tailEnd/>
                  </a:ln>
                  <a:solidFill>
                    <a:srgbClr val="FFFF00"/>
                  </a:solidFill>
                  <a:effectLst>
                    <a:outerShdw dist="35921" dir="2700000" algn="ctr" rotWithShape="0">
                      <a:srgbClr val="C0C0C0">
                        <a:alpha val="79999"/>
                      </a:srgbClr>
                    </a:outerShdw>
                  </a:effectLst>
                  <a:latin typeface="Arial Black" panose="020B0A04020102020204" pitchFamily="34" charset="0"/>
                </a:rPr>
                <a:t>4</a:t>
              </a:r>
            </a:p>
          </p:txBody>
        </p:sp>
        <p:sp>
          <p:nvSpPr>
            <p:cNvPr id="12320" name="TextBox 47"/>
            <p:cNvSpPr txBox="1">
              <a:spLocks noChangeArrowheads="1"/>
            </p:cNvSpPr>
            <p:nvPr/>
          </p:nvSpPr>
          <p:spPr bwMode="auto">
            <a:xfrm>
              <a:off x="4191000" y="3200400"/>
              <a:ext cx="4191000" cy="400110"/>
            </a:xfrm>
            <a:prstGeom prst="rect">
              <a:avLst/>
            </a:prstGeom>
            <a:solidFill>
              <a:srgbClr val="CC00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000" b="1" dirty="0" smtClean="0">
                  <a:solidFill>
                    <a:srgbClr val="FFFF00"/>
                  </a:solidFill>
                  <a:latin typeface="Aharoni" panose="02010803020104030203" pitchFamily="2" charset="-79"/>
                  <a:cs typeface="Aharoni" panose="02010803020104030203" pitchFamily="2" charset="-79"/>
                </a:rPr>
                <a:t>CFR efforts</a:t>
              </a:r>
              <a:r>
                <a:rPr lang="id-ID" sz="2000" b="1" dirty="0" smtClean="0">
                  <a:solidFill>
                    <a:srgbClr val="FFFF00"/>
                  </a:solidFill>
                  <a:latin typeface="Aharoni" panose="02010803020104030203" pitchFamily="2" charset="-79"/>
                  <a:cs typeface="Aharoni" panose="02010803020104030203" pitchFamily="2" charset="-79"/>
                </a:rPr>
                <a:t>.</a:t>
              </a:r>
              <a:endParaRPr lang="id-ID" sz="2000" b="1" dirty="0">
                <a:solidFill>
                  <a:srgbClr val="FFFF00"/>
                </a:solidFill>
                <a:latin typeface="Aharoni" panose="02010803020104030203" pitchFamily="2" charset="-79"/>
                <a:cs typeface="Aharoni" panose="02010803020104030203" pitchFamily="2" charset="-79"/>
              </a:endParaRPr>
            </a:p>
          </p:txBody>
        </p:sp>
      </p:grpSp>
      <p:cxnSp>
        <p:nvCxnSpPr>
          <p:cNvPr id="6" name="Straight Arrow Connector 5"/>
          <p:cNvCxnSpPr/>
          <p:nvPr/>
        </p:nvCxnSpPr>
        <p:spPr>
          <a:xfrm rot="5400000" flipH="1" flipV="1">
            <a:off x="-2135187" y="3657600"/>
            <a:ext cx="5945188" cy="1587"/>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0" y="4572000"/>
            <a:ext cx="9144000" cy="1588"/>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0" y="3505200"/>
            <a:ext cx="9144000" cy="1588"/>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0" y="2286000"/>
            <a:ext cx="9144000" cy="1588"/>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 name="Group 56"/>
          <p:cNvGrpSpPr/>
          <p:nvPr/>
        </p:nvGrpSpPr>
        <p:grpSpPr>
          <a:xfrm>
            <a:off x="854579" y="1295400"/>
            <a:ext cx="6689221" cy="838200"/>
            <a:chOff x="854579" y="1905000"/>
            <a:chExt cx="8289421" cy="838200"/>
          </a:xfrm>
          <a:solidFill>
            <a:srgbClr val="00CC00"/>
          </a:solidFill>
        </p:grpSpPr>
        <p:sp>
          <p:nvSpPr>
            <p:cNvPr id="38" name="Right Arrow 37"/>
            <p:cNvSpPr/>
            <p:nvPr/>
          </p:nvSpPr>
          <p:spPr bwMode="auto">
            <a:xfrm>
              <a:off x="854579" y="1905000"/>
              <a:ext cx="8289421" cy="838200"/>
            </a:xfrm>
            <a:prstGeom prst="rightArrow">
              <a:avLst>
                <a:gd name="adj1" fmla="val 71818"/>
                <a:gd name="adj2" fmla="val 63333"/>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dirty="0">
                <a:solidFill>
                  <a:schemeClr val="tx1"/>
                </a:solidFill>
              </a:endParaRPr>
            </a:p>
          </p:txBody>
        </p:sp>
        <p:sp>
          <p:nvSpPr>
            <p:cNvPr id="14362" name="TextBox 38"/>
            <p:cNvSpPr txBox="1">
              <a:spLocks noChangeArrowheads="1"/>
            </p:cNvSpPr>
            <p:nvPr/>
          </p:nvSpPr>
          <p:spPr bwMode="auto">
            <a:xfrm>
              <a:off x="1447800" y="2133600"/>
              <a:ext cx="7239001" cy="338554"/>
            </a:xfrm>
            <a:prstGeom prst="rect">
              <a:avLst/>
            </a:prstGeom>
            <a:grpFill/>
            <a:ln w="9525">
              <a:noFill/>
              <a:miter lim="800000"/>
              <a:headEnd/>
              <a:tailEnd/>
            </a:ln>
          </p:spPr>
          <p:txBody>
            <a:bodyPr>
              <a:spAutoFit/>
            </a:bodyPr>
            <a:lstStyle/>
            <a:p>
              <a:pPr fontAlgn="auto">
                <a:spcBef>
                  <a:spcPts val="0"/>
                </a:spcBef>
                <a:spcAft>
                  <a:spcPts val="0"/>
                </a:spcAft>
                <a:defRPr/>
              </a:pPr>
              <a:r>
                <a:rPr lang="id-ID" sz="1600" b="1" dirty="0">
                  <a:solidFill>
                    <a:srgbClr val="FFFF00"/>
                  </a:solidFill>
                  <a:latin typeface="Trebuchet MS" panose="020B0603020202020204" pitchFamily="34" charset="0"/>
                  <a:cs typeface="+mn-cs"/>
                </a:rPr>
                <a:t>Monitoring, </a:t>
              </a:r>
              <a:r>
                <a:rPr lang="en-US" sz="1600" b="1" dirty="0" smtClean="0">
                  <a:solidFill>
                    <a:srgbClr val="FFFF00"/>
                  </a:solidFill>
                  <a:latin typeface="Trebuchet MS" panose="020B0603020202020204" pitchFamily="34" charset="0"/>
                  <a:cs typeface="+mn-cs"/>
                </a:rPr>
                <a:t>Supervision</a:t>
              </a:r>
              <a:r>
                <a:rPr lang="id-ID" sz="1600" b="1" dirty="0" smtClean="0">
                  <a:solidFill>
                    <a:srgbClr val="FFFF00"/>
                  </a:solidFill>
                  <a:latin typeface="Trebuchet MS" panose="020B0603020202020204" pitchFamily="34" charset="0"/>
                  <a:cs typeface="+mn-cs"/>
                </a:rPr>
                <a:t>, Eval</a:t>
              </a:r>
              <a:r>
                <a:rPr lang="en-US" sz="1600" b="1" dirty="0" err="1" smtClean="0">
                  <a:solidFill>
                    <a:srgbClr val="FFFF00"/>
                  </a:solidFill>
                  <a:latin typeface="Trebuchet MS" panose="020B0603020202020204" pitchFamily="34" charset="0"/>
                  <a:cs typeface="+mn-cs"/>
                </a:rPr>
                <a:t>uation</a:t>
              </a:r>
              <a:r>
                <a:rPr lang="id-ID" sz="1600" b="1" dirty="0" smtClean="0">
                  <a:solidFill>
                    <a:srgbClr val="FFFF00"/>
                  </a:solidFill>
                  <a:latin typeface="Trebuchet MS" panose="020B0603020202020204" pitchFamily="34" charset="0"/>
                  <a:cs typeface="+mn-cs"/>
                </a:rPr>
                <a:t> </a:t>
              </a:r>
              <a:r>
                <a:rPr lang="en-US" sz="1600" b="1" dirty="0" smtClean="0">
                  <a:solidFill>
                    <a:srgbClr val="FFFF00"/>
                  </a:solidFill>
                  <a:latin typeface="Trebuchet MS" panose="020B0603020202020204" pitchFamily="34" charset="0"/>
                  <a:cs typeface="+mn-cs"/>
                </a:rPr>
                <a:t>and</a:t>
              </a:r>
              <a:r>
                <a:rPr lang="id-ID" sz="1600" b="1" dirty="0" smtClean="0">
                  <a:solidFill>
                    <a:srgbClr val="FFFF00"/>
                  </a:solidFill>
                  <a:latin typeface="Trebuchet MS" panose="020B0603020202020204" pitchFamily="34" charset="0"/>
                  <a:cs typeface="+mn-cs"/>
                </a:rPr>
                <a:t> </a:t>
              </a:r>
              <a:r>
                <a:rPr lang="en-US" sz="1600" b="1" dirty="0" err="1" smtClean="0">
                  <a:solidFill>
                    <a:srgbClr val="FFFF00"/>
                  </a:solidFill>
                  <a:latin typeface="Trebuchet MS" panose="020B0603020202020204" pitchFamily="34" charset="0"/>
                  <a:cs typeface="+mn-cs"/>
                </a:rPr>
                <a:t>Sustainibility</a:t>
              </a:r>
              <a:endParaRPr lang="id-ID" sz="1600" b="1" dirty="0">
                <a:solidFill>
                  <a:srgbClr val="FFFF00"/>
                </a:solidFill>
                <a:latin typeface="Trebuchet MS" panose="020B0603020202020204" pitchFamily="34" charset="0"/>
                <a:cs typeface="+mn-cs"/>
              </a:endParaRPr>
            </a:p>
          </p:txBody>
        </p:sp>
        <p:sp>
          <p:nvSpPr>
            <p:cNvPr id="56" name="WordArt 4"/>
            <p:cNvSpPr>
              <a:spLocks noChangeArrowheads="1" noChangeShapeType="1" noTextEdit="1"/>
            </p:cNvSpPr>
            <p:nvPr/>
          </p:nvSpPr>
          <p:spPr bwMode="auto">
            <a:xfrm>
              <a:off x="1066800" y="2057400"/>
              <a:ext cx="304800" cy="457200"/>
            </a:xfrm>
            <a:prstGeom prst="rect">
              <a:avLst/>
            </a:prstGeom>
            <a:grpFill/>
          </p:spPr>
          <p:txBody>
            <a:bodyPr wrap="none" fromWordArt="1">
              <a:prstTxWarp prst="textPlain">
                <a:avLst>
                  <a:gd name="adj" fmla="val 50000"/>
                </a:avLst>
              </a:prstTxWarp>
            </a:bodyPr>
            <a:lstStyle/>
            <a:p>
              <a:pPr algn="ctr" fontAlgn="auto">
                <a:spcBef>
                  <a:spcPts val="0"/>
                </a:spcBef>
                <a:spcAft>
                  <a:spcPts val="0"/>
                </a:spcAft>
                <a:defRPr/>
              </a:pPr>
              <a:r>
                <a:rPr lang="id-ID" sz="3600" kern="10" dirty="0">
                  <a:ln w="28575">
                    <a:solidFill>
                      <a:srgbClr val="000000"/>
                    </a:solidFill>
                    <a:round/>
                    <a:headEnd/>
                    <a:tailEnd/>
                  </a:ln>
                  <a:solidFill>
                    <a:srgbClr val="FFFF00"/>
                  </a:solidFill>
                  <a:effectLst>
                    <a:outerShdw dist="35921" dir="2700000" algn="ctr" rotWithShape="0">
                      <a:srgbClr val="C0C0C0">
                        <a:alpha val="79999"/>
                      </a:srgbClr>
                    </a:outerShdw>
                  </a:effectLst>
                  <a:latin typeface="Arial Black"/>
                  <a:cs typeface="+mn-cs"/>
                </a:rPr>
                <a:t>5</a:t>
              </a:r>
            </a:p>
          </p:txBody>
        </p:sp>
      </p:grpSp>
      <p:cxnSp>
        <p:nvCxnSpPr>
          <p:cNvPr id="60" name="Straight Connector 59"/>
          <p:cNvCxnSpPr/>
          <p:nvPr/>
        </p:nvCxnSpPr>
        <p:spPr>
          <a:xfrm rot="5400000">
            <a:off x="-1181100" y="3543300"/>
            <a:ext cx="5562600" cy="0"/>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5400000">
            <a:off x="419100" y="3543300"/>
            <a:ext cx="5715000" cy="0"/>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2312" name="TextBox 61"/>
          <p:cNvSpPr txBox="1">
            <a:spLocks noChangeArrowheads="1"/>
          </p:cNvSpPr>
          <p:nvPr/>
        </p:nvSpPr>
        <p:spPr bwMode="auto">
          <a:xfrm>
            <a:off x="1674814" y="990600"/>
            <a:ext cx="8397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200" b="1" dirty="0" smtClean="0">
                <a:latin typeface="Calibri" panose="020F0502020204030204" pitchFamily="34" charset="0"/>
              </a:rPr>
              <a:t>6 Month</a:t>
            </a:r>
            <a:endParaRPr lang="id-ID" sz="1200" b="1" dirty="0">
              <a:latin typeface="Calibri" panose="020F0502020204030204" pitchFamily="34" charset="0"/>
            </a:endParaRPr>
          </a:p>
        </p:txBody>
      </p:sp>
      <p:sp>
        <p:nvSpPr>
          <p:cNvPr id="12313" name="TextBox 62"/>
          <p:cNvSpPr txBox="1">
            <a:spLocks noChangeArrowheads="1"/>
          </p:cNvSpPr>
          <p:nvPr/>
        </p:nvSpPr>
        <p:spPr bwMode="auto">
          <a:xfrm>
            <a:off x="3429000" y="990600"/>
            <a:ext cx="838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d-ID" sz="1200" b="1" dirty="0">
                <a:latin typeface="Calibri" panose="020F0502020204030204" pitchFamily="34" charset="0"/>
              </a:rPr>
              <a:t>12 </a:t>
            </a:r>
            <a:r>
              <a:rPr lang="en-US" sz="1200" b="1" dirty="0" smtClean="0">
                <a:latin typeface="Calibri" panose="020F0502020204030204" pitchFamily="34" charset="0"/>
              </a:rPr>
              <a:t>Month</a:t>
            </a:r>
            <a:endParaRPr lang="id-ID" sz="1200" b="1" dirty="0">
              <a:latin typeface="Calibri" panose="020F0502020204030204" pitchFamily="34" charset="0"/>
            </a:endParaRPr>
          </a:p>
        </p:txBody>
      </p:sp>
      <p:sp>
        <p:nvSpPr>
          <p:cNvPr id="12314" name="TextBox 63"/>
          <p:cNvSpPr txBox="1">
            <a:spLocks noChangeArrowheads="1"/>
          </p:cNvSpPr>
          <p:nvPr/>
        </p:nvSpPr>
        <p:spPr bwMode="auto">
          <a:xfrm>
            <a:off x="4800600" y="990600"/>
            <a:ext cx="838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id-ID" sz="1200" b="1" dirty="0">
                <a:latin typeface="Calibri" panose="020F0502020204030204" pitchFamily="34" charset="0"/>
              </a:rPr>
              <a:t>18 </a:t>
            </a:r>
            <a:r>
              <a:rPr lang="en-US" sz="1200" b="1" dirty="0" smtClean="0">
                <a:latin typeface="Calibri" panose="020F0502020204030204" pitchFamily="34" charset="0"/>
              </a:rPr>
              <a:t>Month</a:t>
            </a:r>
            <a:endParaRPr lang="id-ID" sz="1200" b="1" dirty="0">
              <a:latin typeface="Calibri" panose="020F0502020204030204" pitchFamily="34" charset="0"/>
            </a:endParaRPr>
          </a:p>
        </p:txBody>
      </p:sp>
      <p:sp>
        <p:nvSpPr>
          <p:cNvPr id="12315" name="TextBox 64"/>
          <p:cNvSpPr txBox="1">
            <a:spLocks noChangeArrowheads="1"/>
          </p:cNvSpPr>
          <p:nvPr/>
        </p:nvSpPr>
        <p:spPr bwMode="auto">
          <a:xfrm>
            <a:off x="6553200" y="990600"/>
            <a:ext cx="838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id-ID" sz="1200" b="1" dirty="0">
                <a:latin typeface="Calibri" panose="020F0502020204030204" pitchFamily="34" charset="0"/>
              </a:rPr>
              <a:t>24 </a:t>
            </a:r>
            <a:r>
              <a:rPr lang="en-US" sz="1200" b="1" dirty="0" smtClean="0">
                <a:latin typeface="Calibri" panose="020F0502020204030204" pitchFamily="34" charset="0"/>
              </a:rPr>
              <a:t>Month</a:t>
            </a:r>
            <a:endParaRPr lang="id-ID" sz="1200" b="1" dirty="0">
              <a:latin typeface="Calibri" panose="020F0502020204030204" pitchFamily="34" charset="0"/>
            </a:endParaRPr>
          </a:p>
        </p:txBody>
      </p:sp>
      <p:sp>
        <p:nvSpPr>
          <p:cNvPr id="12316" name="TextBox 65"/>
          <p:cNvSpPr txBox="1">
            <a:spLocks noChangeArrowheads="1"/>
          </p:cNvSpPr>
          <p:nvPr/>
        </p:nvSpPr>
        <p:spPr bwMode="auto">
          <a:xfrm>
            <a:off x="8153400" y="990600"/>
            <a:ext cx="990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id-ID" sz="1200" b="1" dirty="0">
                <a:latin typeface="Calibri" panose="020F0502020204030204" pitchFamily="34" charset="0"/>
              </a:rPr>
              <a:t>30 </a:t>
            </a:r>
            <a:r>
              <a:rPr lang="en-US" sz="1200" b="1" dirty="0" smtClean="0">
                <a:latin typeface="Calibri" panose="020F0502020204030204" pitchFamily="34" charset="0"/>
              </a:rPr>
              <a:t>Month</a:t>
            </a:r>
            <a:r>
              <a:rPr lang="id-ID" sz="1200" b="1" dirty="0" smtClean="0">
                <a:latin typeface="Calibri" panose="020F0502020204030204" pitchFamily="34" charset="0"/>
              </a:rPr>
              <a:t>&gt;&gt;</a:t>
            </a:r>
            <a:endParaRPr lang="id-ID" sz="1200" b="1" dirty="0">
              <a:latin typeface="Calibri" panose="020F0502020204030204" pitchFamily="34" charset="0"/>
            </a:endParaRPr>
          </a:p>
        </p:txBody>
      </p:sp>
      <p:sp>
        <p:nvSpPr>
          <p:cNvPr id="12317" name="TextBox 12"/>
          <p:cNvSpPr txBox="1">
            <a:spLocks noChangeArrowheads="1"/>
          </p:cNvSpPr>
          <p:nvPr/>
        </p:nvSpPr>
        <p:spPr bwMode="auto">
          <a:xfrm>
            <a:off x="762000" y="6248400"/>
            <a:ext cx="7772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600" b="1" dirty="0" smtClean="0">
                <a:solidFill>
                  <a:schemeClr val="bg1"/>
                </a:solidFill>
                <a:latin typeface="Aharoni" panose="02010803020104030203" pitchFamily="2" charset="-79"/>
                <a:cs typeface="Aharoni" panose="02010803020104030203" pitchFamily="2" charset="-79"/>
              </a:rPr>
              <a:t>Partnership,. Advocacy, </a:t>
            </a:r>
            <a:r>
              <a:rPr lang="en-US" sz="1600" b="1" dirty="0" err="1" smtClean="0">
                <a:solidFill>
                  <a:schemeClr val="bg1"/>
                </a:solidFill>
                <a:latin typeface="Aharoni" panose="02010803020104030203" pitchFamily="2" charset="-79"/>
                <a:cs typeface="Aharoni" panose="02010803020104030203" pitchFamily="2" charset="-79"/>
              </a:rPr>
              <a:t>Socialixzation</a:t>
            </a:r>
            <a:r>
              <a:rPr lang="en-US" sz="1600" b="1" dirty="0" smtClean="0">
                <a:solidFill>
                  <a:schemeClr val="bg1"/>
                </a:solidFill>
                <a:latin typeface="Aharoni" panose="02010803020104030203" pitchFamily="2" charset="-79"/>
                <a:cs typeface="Aharoni" panose="02010803020104030203" pitchFamily="2" charset="-79"/>
              </a:rPr>
              <a:t>, Sensitize and Gather the Mutual Trust</a:t>
            </a:r>
            <a:endParaRPr lang="id-ID" sz="1600" b="1" dirty="0">
              <a:solidFill>
                <a:schemeClr val="bg1"/>
              </a:solidFill>
              <a:latin typeface="Aharoni" panose="02010803020104030203" pitchFamily="2" charset="-79"/>
              <a:cs typeface="Aharoni" panose="02010803020104030203" pitchFamily="2" charset="-79"/>
            </a:endParaRPr>
          </a:p>
        </p:txBody>
      </p:sp>
      <p:sp>
        <p:nvSpPr>
          <p:cNvPr id="2" name="Rectangle 1"/>
          <p:cNvSpPr/>
          <p:nvPr/>
        </p:nvSpPr>
        <p:spPr>
          <a:xfrm>
            <a:off x="6265665" y="166939"/>
            <a:ext cx="2844688" cy="523220"/>
          </a:xfrm>
          <a:prstGeom prst="rect">
            <a:avLst/>
          </a:prstGeom>
          <a:noFill/>
        </p:spPr>
        <p:txBody>
          <a:bodyPr wrap="none" lIns="91440" tIns="45720" rIns="91440" bIns="45720">
            <a:spAutoFit/>
          </a:bodyPr>
          <a:lstStyle/>
          <a:p>
            <a:pPr algn="ctr"/>
            <a:r>
              <a:rPr lang="en-US" sz="28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5 Years Duration</a:t>
            </a:r>
            <a:endParaRPr lang="en-US" sz="28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kkcdn-static.kaskus.co.id/images/2012/09/12/923003_201209120801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2213" y="358775"/>
            <a:ext cx="11874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descr="https://www.ifrc.org/Global/ifrc.org/Logos/IFRC-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425450"/>
            <a:ext cx="3455987"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4438" y="171450"/>
            <a:ext cx="1044575"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7200" y="1524000"/>
            <a:ext cx="8245475" cy="1754188"/>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marL="285750" indent="-285750" algn="just" fontAlgn="auto">
              <a:spcBef>
                <a:spcPts val="0"/>
              </a:spcBef>
              <a:spcAft>
                <a:spcPts val="0"/>
              </a:spcAft>
              <a:buFontTx/>
              <a:buBlip>
                <a:blip r:embed="rId6"/>
              </a:buBlip>
              <a:defRPr/>
            </a:pPr>
            <a:r>
              <a:rPr lang="id-ID" b="1" dirty="0"/>
              <a:t>Integrated methodologies, guidelines and tools </a:t>
            </a:r>
            <a:r>
              <a:rPr lang="en-US" b="1" dirty="0" smtClean="0"/>
              <a:t>have</a:t>
            </a:r>
            <a:r>
              <a:rPr lang="id-ID" b="1" dirty="0" smtClean="0"/>
              <a:t> </a:t>
            </a:r>
            <a:r>
              <a:rPr lang="id-ID" b="1" dirty="0"/>
              <a:t>developed and </a:t>
            </a:r>
            <a:r>
              <a:rPr lang="en-GB" b="1" dirty="0"/>
              <a:t>prepared. </a:t>
            </a:r>
          </a:p>
          <a:p>
            <a:pPr marL="742950" lvl="1" indent="-285750" algn="just" fontAlgn="auto">
              <a:spcBef>
                <a:spcPts val="0"/>
              </a:spcBef>
              <a:spcAft>
                <a:spcPts val="0"/>
              </a:spcAft>
              <a:buFont typeface="Arial" panose="020B0604020202020204" pitchFamily="34" charset="0"/>
              <a:buChar char="•"/>
              <a:defRPr/>
            </a:pPr>
            <a:r>
              <a:rPr lang="en-GB" b="1" dirty="0"/>
              <a:t>Basic conceptual framework on resilience</a:t>
            </a:r>
          </a:p>
          <a:p>
            <a:pPr marL="742950" lvl="1" indent="-285750" algn="just" fontAlgn="auto">
              <a:spcBef>
                <a:spcPts val="0"/>
              </a:spcBef>
              <a:spcAft>
                <a:spcPts val="0"/>
              </a:spcAft>
              <a:buFont typeface="Arial" panose="020B0604020202020204" pitchFamily="34" charset="0"/>
              <a:buChar char="•"/>
              <a:defRPr/>
            </a:pPr>
            <a:r>
              <a:rPr lang="id-ID" b="1" dirty="0"/>
              <a:t>Operational guideline of CFR</a:t>
            </a:r>
          </a:p>
          <a:p>
            <a:pPr marL="742950" lvl="1" indent="-285750" algn="just" fontAlgn="auto">
              <a:spcBef>
                <a:spcPts val="0"/>
              </a:spcBef>
              <a:spcAft>
                <a:spcPts val="0"/>
              </a:spcAft>
              <a:buFont typeface="Arial" panose="020B0604020202020204" pitchFamily="34" charset="0"/>
              <a:buChar char="•"/>
              <a:defRPr/>
            </a:pPr>
            <a:r>
              <a:rPr lang="en-GB" b="1" dirty="0"/>
              <a:t>Guidelines for fund transfer and reporting</a:t>
            </a:r>
            <a:endParaRPr lang="id-ID" b="1" dirty="0"/>
          </a:p>
          <a:p>
            <a:pPr marL="742950" lvl="1" indent="-285750" algn="just" fontAlgn="auto">
              <a:spcBef>
                <a:spcPts val="0"/>
              </a:spcBef>
              <a:spcAft>
                <a:spcPts val="0"/>
              </a:spcAft>
              <a:buFont typeface="Arial" panose="020B0604020202020204" pitchFamily="34" charset="0"/>
              <a:buChar char="•"/>
              <a:defRPr/>
            </a:pPr>
            <a:r>
              <a:rPr lang="id-ID" b="1" dirty="0"/>
              <a:t>Guidelines for Setting up CFR Platform and  Working Group</a:t>
            </a:r>
            <a:endParaRPr lang="en-GB" b="1" dirty="0"/>
          </a:p>
          <a:p>
            <a:pPr marL="742950" lvl="1" indent="-285750" algn="just" fontAlgn="auto">
              <a:spcBef>
                <a:spcPts val="0"/>
              </a:spcBef>
              <a:spcAft>
                <a:spcPts val="0"/>
              </a:spcAft>
              <a:buFont typeface="Arial" panose="020B0604020202020204" pitchFamily="34" charset="0"/>
              <a:buChar char="•"/>
              <a:defRPr/>
            </a:pPr>
            <a:r>
              <a:rPr lang="en-GB" b="1" dirty="0" err="1"/>
              <a:t>ToR</a:t>
            </a:r>
            <a:r>
              <a:rPr lang="en-GB" b="1" dirty="0"/>
              <a:t> for </a:t>
            </a:r>
            <a:r>
              <a:rPr lang="id-ID" b="1" dirty="0"/>
              <a:t>Selection area</a:t>
            </a:r>
          </a:p>
        </p:txBody>
      </p:sp>
      <p:pic>
        <p:nvPicPr>
          <p:cNvPr id="1639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988778">
            <a:off x="377825" y="3940175"/>
            <a:ext cx="1898650" cy="270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93557">
            <a:off x="6835775" y="3803650"/>
            <a:ext cx="2039938"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188052">
            <a:off x="2525713" y="3959225"/>
            <a:ext cx="1914525"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652190">
            <a:off x="4826000" y="3370263"/>
            <a:ext cx="208597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43243" y="900277"/>
            <a:ext cx="3057157" cy="584775"/>
          </a:xfrm>
          <a:prstGeom prst="rect">
            <a:avLst/>
          </a:prstGeom>
          <a:noFill/>
        </p:spPr>
        <p:txBody>
          <a:bodyPr wrap="square" lIns="91440" tIns="45720" rIns="91440" bIns="45720">
            <a:spAutoFit/>
          </a:bodyPr>
          <a:lstStyle/>
          <a:p>
            <a:pPr algn="ctr"/>
            <a:r>
              <a:rPr lang="en-US" sz="3200" b="1" cap="none" spc="0" dirty="0" smtClean="0">
                <a:ln w="12700">
                  <a:solidFill>
                    <a:schemeClr val="accent5"/>
                  </a:solidFill>
                  <a:prstDash val="solid"/>
                </a:ln>
                <a:pattFill prst="ltDnDiag">
                  <a:fgClr>
                    <a:schemeClr val="accent5">
                      <a:lumMod val="60000"/>
                      <a:lumOff val="40000"/>
                    </a:schemeClr>
                  </a:fgClr>
                  <a:bgClr>
                    <a:schemeClr val="bg1"/>
                  </a:bgClr>
                </a:pattFill>
                <a:effectLst/>
              </a:rPr>
              <a:t>Achievements</a:t>
            </a:r>
            <a:endParaRPr lang="en-US" sz="32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Tree>
    <p:extLst>
      <p:ext uri="{BB962C8B-B14F-4D97-AF65-F5344CB8AC3E}">
        <p14:creationId xmlns:p14="http://schemas.microsoft.com/office/powerpoint/2010/main" val="340423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393"/>
                                        </p:tgtEl>
                                        <p:attrNameLst>
                                          <p:attrName>style.visibility</p:attrName>
                                        </p:attrNameLst>
                                      </p:cBhvr>
                                      <p:to>
                                        <p:strVal val="visible"/>
                                      </p:to>
                                    </p:set>
                                    <p:anim calcmode="lin" valueType="num">
                                      <p:cBhvr additive="base">
                                        <p:cTn id="19" dur="500" fill="hold"/>
                                        <p:tgtEl>
                                          <p:spTgt spid="16393"/>
                                        </p:tgtEl>
                                        <p:attrNameLst>
                                          <p:attrName>ppt_x</p:attrName>
                                        </p:attrNameLst>
                                      </p:cBhvr>
                                      <p:tavLst>
                                        <p:tav tm="0">
                                          <p:val>
                                            <p:strVal val="#ppt_x"/>
                                          </p:val>
                                        </p:tav>
                                        <p:tav tm="100000">
                                          <p:val>
                                            <p:strVal val="#ppt_x"/>
                                          </p:val>
                                        </p:tav>
                                      </p:tavLst>
                                    </p:anim>
                                    <p:anim calcmode="lin" valueType="num">
                                      <p:cBhvr additive="base">
                                        <p:cTn id="20" dur="500" fill="hold"/>
                                        <p:tgtEl>
                                          <p:spTgt spid="1639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395"/>
                                        </p:tgtEl>
                                        <p:attrNameLst>
                                          <p:attrName>style.visibility</p:attrName>
                                        </p:attrNameLst>
                                      </p:cBhvr>
                                      <p:to>
                                        <p:strVal val="visible"/>
                                      </p:to>
                                    </p:set>
                                    <p:anim calcmode="lin" valueType="num">
                                      <p:cBhvr additive="base">
                                        <p:cTn id="25" dur="500" fill="hold"/>
                                        <p:tgtEl>
                                          <p:spTgt spid="16395"/>
                                        </p:tgtEl>
                                        <p:attrNameLst>
                                          <p:attrName>ppt_x</p:attrName>
                                        </p:attrNameLst>
                                      </p:cBhvr>
                                      <p:tavLst>
                                        <p:tav tm="0">
                                          <p:val>
                                            <p:strVal val="#ppt_x"/>
                                          </p:val>
                                        </p:tav>
                                        <p:tav tm="100000">
                                          <p:val>
                                            <p:strVal val="#ppt_x"/>
                                          </p:val>
                                        </p:tav>
                                      </p:tavLst>
                                    </p:anim>
                                    <p:anim calcmode="lin" valueType="num">
                                      <p:cBhvr additive="base">
                                        <p:cTn id="26" dur="500" fill="hold"/>
                                        <p:tgtEl>
                                          <p:spTgt spid="1639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396"/>
                                        </p:tgtEl>
                                        <p:attrNameLst>
                                          <p:attrName>style.visibility</p:attrName>
                                        </p:attrNameLst>
                                      </p:cBhvr>
                                      <p:to>
                                        <p:strVal val="visible"/>
                                      </p:to>
                                    </p:set>
                                    <p:anim calcmode="lin" valueType="num">
                                      <p:cBhvr additive="base">
                                        <p:cTn id="31" dur="500" fill="hold"/>
                                        <p:tgtEl>
                                          <p:spTgt spid="16396"/>
                                        </p:tgtEl>
                                        <p:attrNameLst>
                                          <p:attrName>ppt_x</p:attrName>
                                        </p:attrNameLst>
                                      </p:cBhvr>
                                      <p:tavLst>
                                        <p:tav tm="0">
                                          <p:val>
                                            <p:strVal val="#ppt_x"/>
                                          </p:val>
                                        </p:tav>
                                        <p:tav tm="100000">
                                          <p:val>
                                            <p:strVal val="#ppt_x"/>
                                          </p:val>
                                        </p:tav>
                                      </p:tavLst>
                                    </p:anim>
                                    <p:anim calcmode="lin" valueType="num">
                                      <p:cBhvr additive="base">
                                        <p:cTn id="32" dur="500" fill="hold"/>
                                        <p:tgtEl>
                                          <p:spTgt spid="1639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394"/>
                                        </p:tgtEl>
                                        <p:attrNameLst>
                                          <p:attrName>style.visibility</p:attrName>
                                        </p:attrNameLst>
                                      </p:cBhvr>
                                      <p:to>
                                        <p:strVal val="visible"/>
                                      </p:to>
                                    </p:set>
                                    <p:anim calcmode="lin" valueType="num">
                                      <p:cBhvr additive="base">
                                        <p:cTn id="37" dur="500" fill="hold"/>
                                        <p:tgtEl>
                                          <p:spTgt spid="16394"/>
                                        </p:tgtEl>
                                        <p:attrNameLst>
                                          <p:attrName>ppt_x</p:attrName>
                                        </p:attrNameLst>
                                      </p:cBhvr>
                                      <p:tavLst>
                                        <p:tav tm="0">
                                          <p:val>
                                            <p:strVal val="#ppt_x"/>
                                          </p:val>
                                        </p:tav>
                                        <p:tav tm="100000">
                                          <p:val>
                                            <p:strVal val="#ppt_x"/>
                                          </p:val>
                                        </p:tav>
                                      </p:tavLst>
                                    </p:anim>
                                    <p:anim calcmode="lin" valueType="num">
                                      <p:cBhvr additive="base">
                                        <p:cTn id="38" dur="500" fill="hold"/>
                                        <p:tgtEl>
                                          <p:spTgt spid="163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814763"/>
            <a:ext cx="2173288" cy="304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2" descr="http://kkcdn-static.kaskus.co.id/images/2012/09/12/923003_201209120801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2213" y="358775"/>
            <a:ext cx="11874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3" descr="https://www.ifrc.org/Global/ifrc.org/Logos/IFRC-log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313" y="425450"/>
            <a:ext cx="3455987"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94438" y="171450"/>
            <a:ext cx="1044575"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54037" y="1521394"/>
            <a:ext cx="8229600" cy="1754188"/>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marL="285750" indent="-285750" algn="just" fontAlgn="auto">
              <a:spcBef>
                <a:spcPts val="0"/>
              </a:spcBef>
              <a:spcAft>
                <a:spcPts val="0"/>
              </a:spcAft>
              <a:buFontTx/>
              <a:buBlip>
                <a:blip r:embed="rId7"/>
              </a:buBlip>
              <a:defRPr/>
            </a:pPr>
            <a:r>
              <a:rPr lang="id-ID" b="1" dirty="0"/>
              <a:t>Integrated methodologies, guidelines and tools </a:t>
            </a:r>
            <a:r>
              <a:rPr lang="en-US" b="1" dirty="0" smtClean="0"/>
              <a:t>have</a:t>
            </a:r>
            <a:r>
              <a:rPr lang="id-ID" b="1" dirty="0" smtClean="0"/>
              <a:t> </a:t>
            </a:r>
            <a:r>
              <a:rPr lang="id-ID" b="1" dirty="0"/>
              <a:t>developed</a:t>
            </a:r>
            <a:r>
              <a:rPr lang="en-GB" b="1" dirty="0"/>
              <a:t>. </a:t>
            </a:r>
          </a:p>
          <a:p>
            <a:pPr marL="742950" lvl="1" indent="-285750" algn="just" fontAlgn="auto">
              <a:spcBef>
                <a:spcPts val="0"/>
              </a:spcBef>
              <a:spcAft>
                <a:spcPts val="0"/>
              </a:spcAft>
              <a:buFont typeface="Arial" panose="020B0604020202020204" pitchFamily="34" charset="0"/>
              <a:buChar char="•"/>
              <a:defRPr/>
            </a:pPr>
            <a:r>
              <a:rPr lang="id-ID" b="1" dirty="0"/>
              <a:t>ToR for </a:t>
            </a:r>
            <a:r>
              <a:rPr lang="en-GB" b="1" dirty="0"/>
              <a:t>CBAT</a:t>
            </a:r>
            <a:r>
              <a:rPr lang="id-ID" b="1" dirty="0"/>
              <a:t> Recruitment and Management</a:t>
            </a:r>
            <a:endParaRPr lang="en-GB" b="1" dirty="0"/>
          </a:p>
          <a:p>
            <a:pPr marL="742950" lvl="1" indent="-285750" algn="just" fontAlgn="auto">
              <a:spcBef>
                <a:spcPts val="0"/>
              </a:spcBef>
              <a:spcAft>
                <a:spcPts val="0"/>
              </a:spcAft>
              <a:buFont typeface="Arial" panose="020B0604020202020204" pitchFamily="34" charset="0"/>
              <a:buChar char="•"/>
              <a:defRPr/>
            </a:pPr>
            <a:r>
              <a:rPr lang="en-GB" b="1" dirty="0"/>
              <a:t>ToR for Baseline </a:t>
            </a:r>
            <a:endParaRPr lang="id-ID" b="1" dirty="0"/>
          </a:p>
          <a:p>
            <a:pPr marL="742950" lvl="1" indent="-285750" algn="just" fontAlgn="auto">
              <a:spcBef>
                <a:spcPts val="0"/>
              </a:spcBef>
              <a:spcAft>
                <a:spcPts val="0"/>
              </a:spcAft>
              <a:buFont typeface="Arial" panose="020B0604020202020204" pitchFamily="34" charset="0"/>
              <a:buChar char="•"/>
              <a:defRPr/>
            </a:pPr>
            <a:r>
              <a:rPr lang="id-ID" b="1" dirty="0"/>
              <a:t>ToR for </a:t>
            </a:r>
            <a:r>
              <a:rPr lang="en-GB" b="1" dirty="0"/>
              <a:t>VCA</a:t>
            </a:r>
          </a:p>
          <a:p>
            <a:pPr marL="742950" lvl="1" indent="-285750" algn="just" fontAlgn="auto">
              <a:spcBef>
                <a:spcPts val="0"/>
              </a:spcBef>
              <a:spcAft>
                <a:spcPts val="0"/>
              </a:spcAft>
              <a:buFont typeface="Arial" panose="020B0604020202020204" pitchFamily="34" charset="0"/>
              <a:buChar char="•"/>
              <a:defRPr/>
            </a:pPr>
            <a:r>
              <a:rPr lang="id-ID" b="1" dirty="0"/>
              <a:t>ToR for Risk Mapping</a:t>
            </a:r>
          </a:p>
          <a:p>
            <a:pPr marL="742950" lvl="1" indent="-285750" algn="just" fontAlgn="auto">
              <a:spcBef>
                <a:spcPts val="0"/>
              </a:spcBef>
              <a:spcAft>
                <a:spcPts val="0"/>
              </a:spcAft>
              <a:buFont typeface="Arial" panose="020B0604020202020204" pitchFamily="34" charset="0"/>
              <a:buChar char="•"/>
              <a:defRPr/>
            </a:pPr>
            <a:r>
              <a:rPr lang="id-ID" b="1" dirty="0"/>
              <a:t>ToR for  Integrated Planning for CFR at community </a:t>
            </a:r>
          </a:p>
        </p:txBody>
      </p:sp>
      <p:pic>
        <p:nvPicPr>
          <p:cNvPr id="1741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705800">
            <a:off x="277813" y="3725863"/>
            <a:ext cx="2112962"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52974">
            <a:off x="6923088" y="1370013"/>
            <a:ext cx="2119312"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447830">
            <a:off x="4456113" y="3675063"/>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330501">
            <a:off x="6716713" y="3706813"/>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43243" y="900277"/>
            <a:ext cx="3057157" cy="584775"/>
          </a:xfrm>
          <a:prstGeom prst="rect">
            <a:avLst/>
          </a:prstGeom>
          <a:noFill/>
        </p:spPr>
        <p:txBody>
          <a:bodyPr wrap="square" lIns="91440" tIns="45720" rIns="91440" bIns="45720">
            <a:spAutoFit/>
          </a:bodyPr>
          <a:lstStyle/>
          <a:p>
            <a:pPr algn="ctr"/>
            <a:r>
              <a:rPr lang="en-US" sz="3200" b="1" cap="none" spc="0" dirty="0" smtClean="0">
                <a:ln w="12700">
                  <a:solidFill>
                    <a:schemeClr val="accent5"/>
                  </a:solidFill>
                  <a:prstDash val="solid"/>
                </a:ln>
                <a:pattFill prst="ltDnDiag">
                  <a:fgClr>
                    <a:schemeClr val="accent5">
                      <a:lumMod val="60000"/>
                      <a:lumOff val="40000"/>
                    </a:schemeClr>
                  </a:fgClr>
                  <a:bgClr>
                    <a:schemeClr val="bg1"/>
                  </a:bgClr>
                </a:pattFill>
                <a:effectLst/>
              </a:rPr>
              <a:t>Achievements</a:t>
            </a:r>
            <a:endParaRPr lang="en-US" sz="32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Tree>
    <p:extLst>
      <p:ext uri="{BB962C8B-B14F-4D97-AF65-F5344CB8AC3E}">
        <p14:creationId xmlns:p14="http://schemas.microsoft.com/office/powerpoint/2010/main" val="349695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7419"/>
                                        </p:tgtEl>
                                        <p:attrNameLst>
                                          <p:attrName>style.visibility</p:attrName>
                                        </p:attrNameLst>
                                      </p:cBhvr>
                                      <p:to>
                                        <p:strVal val="visible"/>
                                      </p:to>
                                    </p:set>
                                    <p:anim calcmode="lin" valueType="num">
                                      <p:cBhvr additive="base">
                                        <p:cTn id="20" dur="500" fill="hold"/>
                                        <p:tgtEl>
                                          <p:spTgt spid="17419"/>
                                        </p:tgtEl>
                                        <p:attrNameLst>
                                          <p:attrName>ppt_x</p:attrName>
                                        </p:attrNameLst>
                                      </p:cBhvr>
                                      <p:tavLst>
                                        <p:tav tm="0">
                                          <p:val>
                                            <p:strVal val="#ppt_x"/>
                                          </p:val>
                                        </p:tav>
                                        <p:tav tm="100000">
                                          <p:val>
                                            <p:strVal val="#ppt_x"/>
                                          </p:val>
                                        </p:tav>
                                      </p:tavLst>
                                    </p:anim>
                                    <p:anim calcmode="lin" valueType="num">
                                      <p:cBhvr additive="base">
                                        <p:cTn id="21" dur="500" fill="hold"/>
                                        <p:tgtEl>
                                          <p:spTgt spid="1741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421"/>
                                        </p:tgtEl>
                                        <p:attrNameLst>
                                          <p:attrName>style.visibility</p:attrName>
                                        </p:attrNameLst>
                                      </p:cBhvr>
                                      <p:to>
                                        <p:strVal val="visible"/>
                                      </p:to>
                                    </p:set>
                                    <p:animEffect transition="in" filter="fade">
                                      <p:cBhvr>
                                        <p:cTn id="26" dur="1000"/>
                                        <p:tgtEl>
                                          <p:spTgt spid="17421"/>
                                        </p:tgtEl>
                                      </p:cBhvr>
                                    </p:animEffect>
                                    <p:anim calcmode="lin" valueType="num">
                                      <p:cBhvr>
                                        <p:cTn id="27" dur="1000" fill="hold"/>
                                        <p:tgtEl>
                                          <p:spTgt spid="17421"/>
                                        </p:tgtEl>
                                        <p:attrNameLst>
                                          <p:attrName>ppt_x</p:attrName>
                                        </p:attrNameLst>
                                      </p:cBhvr>
                                      <p:tavLst>
                                        <p:tav tm="0">
                                          <p:val>
                                            <p:strVal val="#ppt_x"/>
                                          </p:val>
                                        </p:tav>
                                        <p:tav tm="100000">
                                          <p:val>
                                            <p:strVal val="#ppt_x"/>
                                          </p:val>
                                        </p:tav>
                                      </p:tavLst>
                                    </p:anim>
                                    <p:anim calcmode="lin" valueType="num">
                                      <p:cBhvr>
                                        <p:cTn id="28" dur="1000" fill="hold"/>
                                        <p:tgtEl>
                                          <p:spTgt spid="1742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7420"/>
                                        </p:tgtEl>
                                        <p:attrNameLst>
                                          <p:attrName>style.visibility</p:attrName>
                                        </p:attrNameLst>
                                      </p:cBhvr>
                                      <p:to>
                                        <p:strVal val="visible"/>
                                      </p:to>
                                    </p:set>
                                    <p:anim calcmode="lin" valueType="num">
                                      <p:cBhvr additive="base">
                                        <p:cTn id="33" dur="500" fill="hold"/>
                                        <p:tgtEl>
                                          <p:spTgt spid="17420"/>
                                        </p:tgtEl>
                                        <p:attrNameLst>
                                          <p:attrName>ppt_x</p:attrName>
                                        </p:attrNameLst>
                                      </p:cBhvr>
                                      <p:tavLst>
                                        <p:tav tm="0">
                                          <p:val>
                                            <p:strVal val="#ppt_x"/>
                                          </p:val>
                                        </p:tav>
                                        <p:tav tm="100000">
                                          <p:val>
                                            <p:strVal val="#ppt_x"/>
                                          </p:val>
                                        </p:tav>
                                      </p:tavLst>
                                    </p:anim>
                                    <p:anim calcmode="lin" valueType="num">
                                      <p:cBhvr additive="base">
                                        <p:cTn id="34" dur="500" fill="hold"/>
                                        <p:tgtEl>
                                          <p:spTgt spid="1742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7410"/>
                                        </p:tgtEl>
                                        <p:attrNameLst>
                                          <p:attrName>style.visibility</p:attrName>
                                        </p:attrNameLst>
                                      </p:cBhvr>
                                      <p:to>
                                        <p:strVal val="visible"/>
                                      </p:to>
                                    </p:set>
                                    <p:animEffect transition="in" filter="fade">
                                      <p:cBhvr>
                                        <p:cTn id="39" dur="1000"/>
                                        <p:tgtEl>
                                          <p:spTgt spid="17410"/>
                                        </p:tgtEl>
                                      </p:cBhvr>
                                    </p:animEffect>
                                    <p:anim calcmode="lin" valueType="num">
                                      <p:cBhvr>
                                        <p:cTn id="40" dur="1000" fill="hold"/>
                                        <p:tgtEl>
                                          <p:spTgt spid="17410"/>
                                        </p:tgtEl>
                                        <p:attrNameLst>
                                          <p:attrName>ppt_x</p:attrName>
                                        </p:attrNameLst>
                                      </p:cBhvr>
                                      <p:tavLst>
                                        <p:tav tm="0">
                                          <p:val>
                                            <p:strVal val="#ppt_x"/>
                                          </p:val>
                                        </p:tav>
                                        <p:tav tm="100000">
                                          <p:val>
                                            <p:strVal val="#ppt_x"/>
                                          </p:val>
                                        </p:tav>
                                      </p:tavLst>
                                    </p:anim>
                                    <p:anim calcmode="lin" valueType="num">
                                      <p:cBhvr>
                                        <p:cTn id="41" dur="1000" fill="hold"/>
                                        <p:tgtEl>
                                          <p:spTgt spid="1741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7418"/>
                                        </p:tgtEl>
                                        <p:attrNameLst>
                                          <p:attrName>style.visibility</p:attrName>
                                        </p:attrNameLst>
                                      </p:cBhvr>
                                      <p:to>
                                        <p:strVal val="visible"/>
                                      </p:to>
                                    </p:set>
                                    <p:anim calcmode="lin" valueType="num">
                                      <p:cBhvr additive="base">
                                        <p:cTn id="46" dur="500" fill="hold"/>
                                        <p:tgtEl>
                                          <p:spTgt spid="17418"/>
                                        </p:tgtEl>
                                        <p:attrNameLst>
                                          <p:attrName>ppt_x</p:attrName>
                                        </p:attrNameLst>
                                      </p:cBhvr>
                                      <p:tavLst>
                                        <p:tav tm="0">
                                          <p:val>
                                            <p:strVal val="#ppt_x"/>
                                          </p:val>
                                        </p:tav>
                                        <p:tav tm="100000">
                                          <p:val>
                                            <p:strVal val="#ppt_x"/>
                                          </p:val>
                                        </p:tav>
                                      </p:tavLst>
                                    </p:anim>
                                    <p:anim calcmode="lin" valueType="num">
                                      <p:cBhvr additive="base">
                                        <p:cTn id="47" dur="500" fill="hold"/>
                                        <p:tgtEl>
                                          <p:spTgt spid="174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290" y="4247018"/>
            <a:ext cx="3481310" cy="2610982"/>
          </a:xfrm>
          <a:prstGeom prst="rect">
            <a:avLst/>
          </a:prstGeom>
          <a:ln>
            <a:noFill/>
          </a:ln>
          <a:effectLst>
            <a:softEdge rad="112500"/>
          </a:effectLst>
        </p:spPr>
      </p:pic>
      <p:grpSp>
        <p:nvGrpSpPr>
          <p:cNvPr id="2054" name="Group 8"/>
          <p:cNvGrpSpPr>
            <a:grpSpLocks/>
          </p:cNvGrpSpPr>
          <p:nvPr/>
        </p:nvGrpSpPr>
        <p:grpSpPr bwMode="auto">
          <a:xfrm>
            <a:off x="533400" y="228600"/>
            <a:ext cx="7902575" cy="685800"/>
            <a:chOff x="533400" y="228600"/>
            <a:chExt cx="7902000" cy="685800"/>
          </a:xfrm>
        </p:grpSpPr>
        <p:pic>
          <p:nvPicPr>
            <p:cNvPr id="2055" name="Picture 2" descr="http://kkcdn-static.kaskus.co.id/images/2012/09/12/923003_201209120801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
              <a:ext cx="132275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3" descr="https://www.ifrc.org/Global/ifrc.org/Logos/IFRC-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04800"/>
              <a:ext cx="3456000" cy="41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1400" y="228600"/>
              <a:ext cx="1044000" cy="67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p:nvPr/>
        </p:nvSpPr>
        <p:spPr>
          <a:xfrm>
            <a:off x="143243" y="900277"/>
            <a:ext cx="3057157" cy="584775"/>
          </a:xfrm>
          <a:prstGeom prst="rect">
            <a:avLst/>
          </a:prstGeom>
          <a:noFill/>
        </p:spPr>
        <p:txBody>
          <a:bodyPr wrap="square" lIns="91440" tIns="45720" rIns="91440" bIns="45720">
            <a:spAutoFit/>
          </a:bodyPr>
          <a:lstStyle/>
          <a:p>
            <a:pPr algn="ctr"/>
            <a:r>
              <a:rPr lang="en-US" sz="3200" b="1" cap="none" spc="0" dirty="0" smtClean="0">
                <a:ln w="12700">
                  <a:solidFill>
                    <a:schemeClr val="accent5"/>
                  </a:solidFill>
                  <a:prstDash val="solid"/>
                </a:ln>
                <a:pattFill prst="ltDnDiag">
                  <a:fgClr>
                    <a:schemeClr val="accent5">
                      <a:lumMod val="60000"/>
                      <a:lumOff val="40000"/>
                    </a:schemeClr>
                  </a:fgClr>
                  <a:bgClr>
                    <a:schemeClr val="bg1"/>
                  </a:bgClr>
                </a:pattFill>
                <a:effectLst/>
              </a:rPr>
              <a:t>Achievements</a:t>
            </a:r>
            <a:endParaRPr lang="en-US" sz="32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290" y="1485052"/>
            <a:ext cx="3596401" cy="2697301"/>
          </a:xfrm>
          <a:prstGeom prst="rect">
            <a:avLst/>
          </a:prstGeom>
          <a:ln>
            <a:noFill/>
          </a:ln>
          <a:effectLst>
            <a:softEdge rad="112500"/>
          </a:effectLst>
        </p:spPr>
      </p:pic>
      <p:sp>
        <p:nvSpPr>
          <p:cNvPr id="4" name="Rectangle 3"/>
          <p:cNvSpPr/>
          <p:nvPr/>
        </p:nvSpPr>
        <p:spPr>
          <a:xfrm>
            <a:off x="4572001" y="977220"/>
            <a:ext cx="3489420" cy="707886"/>
          </a:xfrm>
          <a:prstGeom prst="rect">
            <a:avLst/>
          </a:prstGeom>
          <a:noFill/>
        </p:spPr>
        <p:txBody>
          <a:bodyPr wrap="square" lIns="91440" tIns="45720" rIns="91440" bIns="45720">
            <a:spAutoFit/>
          </a:bodyPr>
          <a:lstStyle/>
          <a:p>
            <a:pPr algn="r"/>
            <a:r>
              <a:rPr lang="en-US" sz="2000" b="1" cap="none" spc="0" dirty="0" smtClean="0">
                <a:ln w="0"/>
                <a:solidFill>
                  <a:srgbClr val="FF0000"/>
                </a:solidFill>
                <a:effectLst/>
                <a:latin typeface="Trebuchet MS" panose="020B0603020202020204" pitchFamily="34" charset="0"/>
              </a:rPr>
              <a:t>Socialization and Advocacy of CFR Program</a:t>
            </a:r>
            <a:endParaRPr lang="en-US" sz="2000" b="1" cap="none" spc="0" dirty="0">
              <a:ln w="0"/>
              <a:solidFill>
                <a:srgbClr val="FF0000"/>
              </a:solidFill>
              <a:effectLst/>
              <a:latin typeface="Trebuchet MS" panose="020B0603020202020204" pitchFamily="34" charset="0"/>
            </a:endParaRPr>
          </a:p>
        </p:txBody>
      </p:sp>
      <p:pic>
        <p:nvPicPr>
          <p:cNvPr id="6" name="Picture 5"/>
          <p:cNvPicPr>
            <a:picLocks noChangeAspect="1"/>
          </p:cNvPicPr>
          <p:nvPr/>
        </p:nvPicPr>
        <p:blipFill>
          <a:blip r:embed="rId7"/>
          <a:stretch>
            <a:fillRect/>
          </a:stretch>
        </p:blipFill>
        <p:spPr>
          <a:xfrm>
            <a:off x="4105127" y="1709724"/>
            <a:ext cx="4048594" cy="2318547"/>
          </a:xfrm>
          <a:prstGeom prst="rect">
            <a:avLst/>
          </a:prstGeom>
          <a:ln>
            <a:noFill/>
          </a:ln>
          <a:effectLst>
            <a:softEdge rad="112500"/>
          </a:effectLst>
        </p:spPr>
      </p:pic>
      <p:pic>
        <p:nvPicPr>
          <p:cNvPr id="1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2001" y="4213152"/>
            <a:ext cx="3526464" cy="2644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77697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083293" y="1880325"/>
            <a:ext cx="3439898" cy="2300432"/>
          </a:xfrm>
          <a:prstGeom prst="rect">
            <a:avLst/>
          </a:prstGeom>
          <a:ln>
            <a:noFill/>
          </a:ln>
          <a:effectLst>
            <a:softEdge rad="112500"/>
          </a:effectLst>
        </p:spPr>
      </p:pic>
      <p:grpSp>
        <p:nvGrpSpPr>
          <p:cNvPr id="2054" name="Group 8"/>
          <p:cNvGrpSpPr>
            <a:grpSpLocks/>
          </p:cNvGrpSpPr>
          <p:nvPr/>
        </p:nvGrpSpPr>
        <p:grpSpPr bwMode="auto">
          <a:xfrm>
            <a:off x="533400" y="228600"/>
            <a:ext cx="7902575" cy="685800"/>
            <a:chOff x="533400" y="228600"/>
            <a:chExt cx="7902000" cy="685800"/>
          </a:xfrm>
        </p:grpSpPr>
        <p:pic>
          <p:nvPicPr>
            <p:cNvPr id="2055" name="Picture 2" descr="http://kkcdn-static.kaskus.co.id/images/2012/09/12/923003_201209120801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
              <a:ext cx="132275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3" descr="https://www.ifrc.org/Global/ifrc.org/Logos/IFRC-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04800"/>
              <a:ext cx="3456000" cy="41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1400" y="228600"/>
              <a:ext cx="1044000" cy="67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p:nvPr/>
        </p:nvSpPr>
        <p:spPr>
          <a:xfrm>
            <a:off x="143243" y="900277"/>
            <a:ext cx="3057157" cy="584775"/>
          </a:xfrm>
          <a:prstGeom prst="rect">
            <a:avLst/>
          </a:prstGeom>
          <a:noFill/>
        </p:spPr>
        <p:txBody>
          <a:bodyPr wrap="square" lIns="91440" tIns="45720" rIns="91440" bIns="45720">
            <a:spAutoFit/>
          </a:bodyPr>
          <a:lstStyle/>
          <a:p>
            <a:pPr algn="ctr"/>
            <a:r>
              <a:rPr lang="en-US" sz="3200" b="1" cap="none" spc="0" dirty="0" smtClean="0">
                <a:ln w="12700">
                  <a:solidFill>
                    <a:schemeClr val="accent5"/>
                  </a:solidFill>
                  <a:prstDash val="solid"/>
                </a:ln>
                <a:pattFill prst="ltDnDiag">
                  <a:fgClr>
                    <a:schemeClr val="accent5">
                      <a:lumMod val="60000"/>
                      <a:lumOff val="40000"/>
                    </a:schemeClr>
                  </a:fgClr>
                  <a:bgClr>
                    <a:schemeClr val="bg1"/>
                  </a:bgClr>
                </a:pattFill>
                <a:effectLst/>
              </a:rPr>
              <a:t>Achievements</a:t>
            </a:r>
            <a:endParaRPr lang="en-US" sz="32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
        <p:nvSpPr>
          <p:cNvPr id="4" name="Rectangle 3"/>
          <p:cNvSpPr/>
          <p:nvPr/>
        </p:nvSpPr>
        <p:spPr>
          <a:xfrm>
            <a:off x="3696626" y="1052846"/>
            <a:ext cx="4739349" cy="830997"/>
          </a:xfrm>
          <a:prstGeom prst="rect">
            <a:avLst/>
          </a:prstGeom>
          <a:noFill/>
        </p:spPr>
        <p:txBody>
          <a:bodyPr wrap="square" lIns="91440" tIns="45720" rIns="91440" bIns="45720">
            <a:spAutoFit/>
          </a:bodyPr>
          <a:lstStyle/>
          <a:p>
            <a:pPr algn="r"/>
            <a:r>
              <a:rPr lang="en-US" sz="2400" b="0" cap="none" spc="0" dirty="0" smtClean="0">
                <a:ln w="0"/>
                <a:solidFill>
                  <a:srgbClr val="FF0000"/>
                </a:solidFill>
                <a:effectLst/>
                <a:latin typeface="Trebuchet MS" panose="020B0603020202020204" pitchFamily="34" charset="0"/>
              </a:rPr>
              <a:t>KSR &amp; SIBAT </a:t>
            </a:r>
          </a:p>
          <a:p>
            <a:pPr algn="r"/>
            <a:r>
              <a:rPr lang="en-US" sz="2400" b="0" cap="none" spc="0" dirty="0" smtClean="0">
                <a:ln w="0"/>
                <a:solidFill>
                  <a:srgbClr val="FF0000"/>
                </a:solidFill>
                <a:effectLst/>
                <a:latin typeface="Trebuchet MS" panose="020B0603020202020204" pitchFamily="34" charset="0"/>
              </a:rPr>
              <a:t>Trainings &amp; Orientation</a:t>
            </a:r>
            <a:endParaRPr lang="en-US" sz="2400" b="0" cap="none" spc="0" dirty="0">
              <a:ln w="0"/>
              <a:solidFill>
                <a:srgbClr val="FF0000"/>
              </a:solidFill>
              <a:effectLst/>
              <a:latin typeface="Trebuchet MS" panose="020B0603020202020204" pitchFamily="34" charset="0"/>
            </a:endParaRPr>
          </a:p>
        </p:txBody>
      </p:sp>
      <p:pic>
        <p:nvPicPr>
          <p:cNvPr id="11" name="Picture 10" descr="E:\@Doc_Zurich\KSR KBBM\IMG_0282.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827051"/>
            <a:ext cx="3200400" cy="2414016"/>
          </a:xfrm>
          <a:prstGeom prst="rect">
            <a:avLst/>
          </a:prstGeom>
          <a:ln>
            <a:noFill/>
          </a:ln>
          <a:effectLst>
            <a:softEdge rad="112500"/>
          </a:effectLst>
        </p:spPr>
      </p:pic>
      <p:pic>
        <p:nvPicPr>
          <p:cNvPr id="12" name="Picture 11" descr="E:\@Doc_Zurich\KSR KBBM\IMG_0294.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514" y="4346380"/>
            <a:ext cx="3209493" cy="2520998"/>
          </a:xfrm>
          <a:prstGeom prst="rect">
            <a:avLst/>
          </a:prstGeom>
          <a:ln>
            <a:noFill/>
          </a:ln>
          <a:effectLst>
            <a:softEdge rad="112500"/>
          </a:effectLst>
        </p:spPr>
      </p:pic>
      <p:pic>
        <p:nvPicPr>
          <p:cNvPr id="13" name="Picture 12" descr="E:\@Doc_Zurich\KSR KBBM\IMG_0454.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47007" y="4495801"/>
            <a:ext cx="3195965" cy="2362200"/>
          </a:xfrm>
          <a:prstGeom prst="rect">
            <a:avLst/>
          </a:prstGeom>
          <a:ln>
            <a:noFill/>
          </a:ln>
          <a:effectLst>
            <a:softEdge rad="112500"/>
          </a:effectLst>
        </p:spPr>
      </p:pic>
      <p:pic>
        <p:nvPicPr>
          <p:cNvPr id="14" name="Picture 8" descr="D:\Dokumentasi Jaksel CFR\Pelatihan KSR spesialisasi KBBM\Kamera SLR\IMG_3576.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01031" y="4751617"/>
            <a:ext cx="2802731" cy="18684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descr="D:\DOKUMENTASI BOGOR\@Doc_Zurich\1. FOTO KEGIATAN\KSR KBBM_22.12.2014\KSR_KBBM (239).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83693" y="2072459"/>
            <a:ext cx="2785336" cy="19789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68106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1000"/>
                                        <p:tgtEl>
                                          <p:spTgt spid="7"/>
                                        </p:tgtEl>
                                      </p:cBhvr>
                                    </p:animEffect>
                                    <p:anim calcmode="lin" valueType="num">
                                      <p:cBhvr>
                                        <p:cTn id="53" dur="1000" fill="hold"/>
                                        <p:tgtEl>
                                          <p:spTgt spid="7"/>
                                        </p:tgtEl>
                                        <p:attrNameLst>
                                          <p:attrName>ppt_x</p:attrName>
                                        </p:attrNameLst>
                                      </p:cBhvr>
                                      <p:tavLst>
                                        <p:tav tm="0">
                                          <p:val>
                                            <p:strVal val="#ppt_x"/>
                                          </p:val>
                                        </p:tav>
                                        <p:tav tm="100000">
                                          <p:val>
                                            <p:strVal val="#ppt_x"/>
                                          </p:val>
                                        </p:tav>
                                      </p:tavLst>
                                    </p:anim>
                                    <p:anim calcmode="lin" valueType="num">
                                      <p:cBhvr>
                                        <p:cTn id="5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1000"/>
                                        <p:tgtEl>
                                          <p:spTgt spid="14"/>
                                        </p:tgtEl>
                                      </p:cBhvr>
                                    </p:animEffect>
                                    <p:anim calcmode="lin" valueType="num">
                                      <p:cBhvr>
                                        <p:cTn id="66" dur="1000" fill="hold"/>
                                        <p:tgtEl>
                                          <p:spTgt spid="14"/>
                                        </p:tgtEl>
                                        <p:attrNameLst>
                                          <p:attrName>ppt_x</p:attrName>
                                        </p:attrNameLst>
                                      </p:cBhvr>
                                      <p:tavLst>
                                        <p:tav tm="0">
                                          <p:val>
                                            <p:strVal val="#ppt_x"/>
                                          </p:val>
                                        </p:tav>
                                        <p:tav tm="100000">
                                          <p:val>
                                            <p:strVal val="#ppt_x"/>
                                          </p:val>
                                        </p:tav>
                                      </p:tavLst>
                                    </p:anim>
                                    <p:anim calcmode="lin" valueType="num">
                                      <p:cBhvr>
                                        <p:cTn id="6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4" name="Group 8"/>
          <p:cNvGrpSpPr>
            <a:grpSpLocks/>
          </p:cNvGrpSpPr>
          <p:nvPr/>
        </p:nvGrpSpPr>
        <p:grpSpPr bwMode="auto">
          <a:xfrm>
            <a:off x="533400" y="228600"/>
            <a:ext cx="7902575" cy="685800"/>
            <a:chOff x="533400" y="228600"/>
            <a:chExt cx="7902000" cy="685800"/>
          </a:xfrm>
        </p:grpSpPr>
        <p:pic>
          <p:nvPicPr>
            <p:cNvPr id="2055" name="Picture 2" descr="http://kkcdn-static.kaskus.co.id/images/2012/09/12/923003_201209120801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132275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3" descr="https://www.ifrc.org/Global/ifrc.org/Logos/IFRC-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04800"/>
              <a:ext cx="3456000" cy="41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228600"/>
              <a:ext cx="1044000" cy="67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p:nvPr/>
        </p:nvSpPr>
        <p:spPr>
          <a:xfrm>
            <a:off x="143243" y="900277"/>
            <a:ext cx="3057157" cy="584775"/>
          </a:xfrm>
          <a:prstGeom prst="rect">
            <a:avLst/>
          </a:prstGeom>
          <a:noFill/>
        </p:spPr>
        <p:txBody>
          <a:bodyPr wrap="square" lIns="91440" tIns="45720" rIns="91440" bIns="45720">
            <a:spAutoFit/>
          </a:bodyPr>
          <a:lstStyle/>
          <a:p>
            <a:pPr algn="ctr"/>
            <a:r>
              <a:rPr lang="en-US" sz="3200" b="1" cap="none" spc="0" dirty="0" smtClean="0">
                <a:ln w="12700">
                  <a:solidFill>
                    <a:schemeClr val="accent5"/>
                  </a:solidFill>
                  <a:prstDash val="solid"/>
                </a:ln>
                <a:pattFill prst="ltDnDiag">
                  <a:fgClr>
                    <a:schemeClr val="accent5">
                      <a:lumMod val="60000"/>
                      <a:lumOff val="40000"/>
                    </a:schemeClr>
                  </a:fgClr>
                  <a:bgClr>
                    <a:schemeClr val="bg1"/>
                  </a:bgClr>
                </a:pattFill>
                <a:effectLst/>
              </a:rPr>
              <a:t>Achievements</a:t>
            </a:r>
            <a:endParaRPr lang="en-US" sz="32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
        <p:nvSpPr>
          <p:cNvPr id="4" name="Rectangle 3"/>
          <p:cNvSpPr/>
          <p:nvPr/>
        </p:nvSpPr>
        <p:spPr>
          <a:xfrm>
            <a:off x="5820393" y="1192664"/>
            <a:ext cx="2615582" cy="1938992"/>
          </a:xfrm>
          <a:prstGeom prst="rect">
            <a:avLst/>
          </a:prstGeom>
          <a:noFill/>
        </p:spPr>
        <p:txBody>
          <a:bodyPr wrap="square" lIns="91440" tIns="45720" rIns="91440" bIns="45720">
            <a:spAutoFit/>
          </a:bodyPr>
          <a:lstStyle/>
          <a:p>
            <a:pPr algn="r"/>
            <a:r>
              <a:rPr lang="en-US" sz="2000" b="0" cap="none" spc="0" dirty="0" smtClean="0">
                <a:ln w="0"/>
                <a:solidFill>
                  <a:srgbClr val="FF0000"/>
                </a:solidFill>
                <a:effectLst/>
                <a:latin typeface="Trebuchet MS" panose="020B0603020202020204" pitchFamily="34" charset="0"/>
              </a:rPr>
              <a:t>Selection, Recruitment and Training for Community Based Action Team Member (CBAT)</a:t>
            </a:r>
            <a:endParaRPr lang="en-US" sz="2000" b="0" cap="none" spc="0" dirty="0">
              <a:ln w="0"/>
              <a:solidFill>
                <a:srgbClr val="FF0000"/>
              </a:solidFill>
              <a:effectLst/>
              <a:latin typeface="Trebuchet MS" panose="020B0603020202020204" pitchFamily="34"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148" y="1485052"/>
            <a:ext cx="3706352" cy="2779764"/>
          </a:xfrm>
          <a:prstGeom prst="rect">
            <a:avLst/>
          </a:prstGeom>
          <a:ln>
            <a:noFill/>
          </a:ln>
          <a:effectLst>
            <a:softEdge rad="112500"/>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93497" y="3377161"/>
            <a:ext cx="4616433" cy="3462325"/>
          </a:xfrm>
          <a:prstGeom prst="rect">
            <a:avLst/>
          </a:prstGeom>
          <a:ln>
            <a:noFill/>
          </a:ln>
          <a:effectLst>
            <a:softEdge rad="112500"/>
          </a:effectLst>
        </p:spPr>
      </p:pic>
      <p:pic>
        <p:nvPicPr>
          <p:cNvPr id="12" name="Content Placeholder 4"/>
          <p:cNvPicPr>
            <a:picLocks noChangeAspect="1"/>
          </p:cNvPicPr>
          <p:nvPr/>
        </p:nvPicPr>
        <p:blipFill>
          <a:blip r:embed="rId7" cstate="print">
            <a:extLst/>
          </a:blip>
          <a:stretch>
            <a:fillRect/>
          </a:stretch>
        </p:blipFill>
        <p:spPr bwMode="auto">
          <a:xfrm>
            <a:off x="325452" y="4226077"/>
            <a:ext cx="3484547" cy="26134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763594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4" name="Group 8"/>
          <p:cNvGrpSpPr>
            <a:grpSpLocks/>
          </p:cNvGrpSpPr>
          <p:nvPr/>
        </p:nvGrpSpPr>
        <p:grpSpPr bwMode="auto">
          <a:xfrm>
            <a:off x="533400" y="228600"/>
            <a:ext cx="7902575" cy="685800"/>
            <a:chOff x="533400" y="228600"/>
            <a:chExt cx="7902000" cy="685800"/>
          </a:xfrm>
        </p:grpSpPr>
        <p:pic>
          <p:nvPicPr>
            <p:cNvPr id="2055" name="Picture 2" descr="http://kkcdn-static.kaskus.co.id/images/2012/09/12/923003_201209120801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132275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3" descr="https://www.ifrc.org/Global/ifrc.org/Logos/IFRC-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04800"/>
              <a:ext cx="3456000" cy="41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228600"/>
              <a:ext cx="1044000" cy="67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p:nvPr/>
        </p:nvSpPr>
        <p:spPr>
          <a:xfrm>
            <a:off x="143243" y="900277"/>
            <a:ext cx="3057157" cy="584775"/>
          </a:xfrm>
          <a:prstGeom prst="rect">
            <a:avLst/>
          </a:prstGeom>
          <a:noFill/>
        </p:spPr>
        <p:txBody>
          <a:bodyPr wrap="square" lIns="91440" tIns="45720" rIns="91440" bIns="45720">
            <a:spAutoFit/>
          </a:bodyPr>
          <a:lstStyle/>
          <a:p>
            <a:pPr algn="ctr"/>
            <a:r>
              <a:rPr lang="en-US" sz="3200" b="1" cap="none" spc="0" dirty="0" smtClean="0">
                <a:ln w="12700">
                  <a:solidFill>
                    <a:schemeClr val="accent5"/>
                  </a:solidFill>
                  <a:prstDash val="solid"/>
                </a:ln>
                <a:pattFill prst="ltDnDiag">
                  <a:fgClr>
                    <a:schemeClr val="accent5">
                      <a:lumMod val="60000"/>
                      <a:lumOff val="40000"/>
                    </a:schemeClr>
                  </a:fgClr>
                  <a:bgClr>
                    <a:schemeClr val="bg1"/>
                  </a:bgClr>
                </a:pattFill>
                <a:effectLst/>
              </a:rPr>
              <a:t>Achievements</a:t>
            </a:r>
            <a:endParaRPr lang="en-US" sz="32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
        <p:nvSpPr>
          <p:cNvPr id="4" name="Rectangle 3"/>
          <p:cNvSpPr/>
          <p:nvPr/>
        </p:nvSpPr>
        <p:spPr>
          <a:xfrm>
            <a:off x="5791200" y="1232329"/>
            <a:ext cx="2873375" cy="400110"/>
          </a:xfrm>
          <a:prstGeom prst="rect">
            <a:avLst/>
          </a:prstGeom>
          <a:noFill/>
        </p:spPr>
        <p:txBody>
          <a:bodyPr wrap="square" lIns="91440" tIns="45720" rIns="91440" bIns="45720">
            <a:spAutoFit/>
          </a:bodyPr>
          <a:lstStyle/>
          <a:p>
            <a:pPr algn="r"/>
            <a:r>
              <a:rPr lang="en-US" sz="2000" b="0" cap="none" spc="0" dirty="0" smtClean="0">
                <a:ln w="0"/>
                <a:gradFill>
                  <a:gsLst>
                    <a:gs pos="21000">
                      <a:srgbClr val="53575C"/>
                    </a:gs>
                    <a:gs pos="88000">
                      <a:srgbClr val="C5C7CA"/>
                    </a:gs>
                  </a:gsLst>
                  <a:lin ang="5400000"/>
                </a:gradFill>
                <a:effectLst/>
                <a:latin typeface="Trebuchet MS" panose="020B0603020202020204" pitchFamily="34" charset="0"/>
              </a:rPr>
              <a:t>KAP &amp; Baseline Survey</a:t>
            </a:r>
            <a:endParaRPr lang="en-US" sz="2000" b="0" cap="none" spc="0" dirty="0">
              <a:ln w="0"/>
              <a:gradFill>
                <a:gsLst>
                  <a:gs pos="21000">
                    <a:srgbClr val="53575C"/>
                  </a:gs>
                  <a:gs pos="88000">
                    <a:srgbClr val="C5C7CA"/>
                  </a:gs>
                </a:gsLst>
                <a:lin ang="5400000"/>
              </a:gradFill>
              <a:effectLst/>
              <a:latin typeface="Trebuchet MS" panose="020B0603020202020204" pitchFamily="34"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554" y="1708641"/>
            <a:ext cx="2903387" cy="19489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243" y="4495800"/>
            <a:ext cx="2937795" cy="19720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7"/>
          <a:stretch>
            <a:fillRect/>
          </a:stretch>
        </p:blipFill>
        <p:spPr>
          <a:xfrm>
            <a:off x="3143121" y="1720364"/>
            <a:ext cx="2904940" cy="20025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3" name="Grup 10"/>
          <p:cNvGrpSpPr>
            <a:grpSpLocks/>
          </p:cNvGrpSpPr>
          <p:nvPr/>
        </p:nvGrpSpPr>
        <p:grpSpPr bwMode="auto">
          <a:xfrm>
            <a:off x="3503967" y="3810825"/>
            <a:ext cx="4965635" cy="2605793"/>
            <a:chOff x="6315003" y="3593432"/>
            <a:chExt cx="5876998" cy="3264568"/>
          </a:xfrm>
        </p:grpSpPr>
        <p:pic>
          <p:nvPicPr>
            <p:cNvPr id="14" name="Gambar 8"/>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91346" y="3593432"/>
              <a:ext cx="4000655" cy="32547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5" name="Gambar 9"/>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15003" y="3593432"/>
              <a:ext cx="4348019" cy="32645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583598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ppt_x"/>
                                          </p:val>
                                        </p:tav>
                                        <p:tav tm="100000">
                                          <p:val>
                                            <p:strVal val="#ppt_x"/>
                                          </p:val>
                                        </p:tav>
                                      </p:tavLst>
                                    </p:anim>
                                    <p:anim calcmode="lin" valueType="num">
                                      <p:cBhvr additive="base">
                                        <p:cTn id="3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fill="hold"/>
                                        <p:tgtEl>
                                          <p:spTgt spid="11"/>
                                        </p:tgtEl>
                                        <p:attrNameLst>
                                          <p:attrName>ppt_x</p:attrName>
                                        </p:attrNameLst>
                                      </p:cBhvr>
                                      <p:tavLst>
                                        <p:tav tm="0">
                                          <p:val>
                                            <p:strVal val="#ppt_x"/>
                                          </p:val>
                                        </p:tav>
                                        <p:tav tm="100000">
                                          <p:val>
                                            <p:strVal val="#ppt_x"/>
                                          </p:val>
                                        </p:tav>
                                      </p:tavLst>
                                    </p:anim>
                                    <p:anim calcmode="lin" valueType="num">
                                      <p:cBhvr additive="base">
                                        <p:cTn id="4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500" fill="hold"/>
                                        <p:tgtEl>
                                          <p:spTgt spid="13"/>
                                        </p:tgtEl>
                                        <p:attrNameLst>
                                          <p:attrName>ppt_x</p:attrName>
                                        </p:attrNameLst>
                                      </p:cBhvr>
                                      <p:tavLst>
                                        <p:tav tm="0">
                                          <p:val>
                                            <p:strVal val="#ppt_x"/>
                                          </p:val>
                                        </p:tav>
                                        <p:tav tm="100000">
                                          <p:val>
                                            <p:strVal val="#ppt_x"/>
                                          </p:val>
                                        </p:tav>
                                      </p:tavLst>
                                    </p:anim>
                                    <p:anim calcmode="lin" valueType="num">
                                      <p:cBhvr additive="base">
                                        <p:cTn id="5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4" name="Group 8"/>
          <p:cNvGrpSpPr>
            <a:grpSpLocks/>
          </p:cNvGrpSpPr>
          <p:nvPr/>
        </p:nvGrpSpPr>
        <p:grpSpPr bwMode="auto">
          <a:xfrm>
            <a:off x="533400" y="228600"/>
            <a:ext cx="7902575" cy="685800"/>
            <a:chOff x="533400" y="228600"/>
            <a:chExt cx="7902000" cy="685800"/>
          </a:xfrm>
        </p:grpSpPr>
        <p:pic>
          <p:nvPicPr>
            <p:cNvPr id="2055" name="Picture 2" descr="http://kkcdn-static.kaskus.co.id/images/2012/09/12/923003_201209120801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132275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3" descr="https://www.ifrc.org/Global/ifrc.org/Logos/IFRC-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04800"/>
              <a:ext cx="3456000" cy="41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228600"/>
              <a:ext cx="1044000" cy="67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2"/>
          <p:cNvSpPr/>
          <p:nvPr/>
        </p:nvSpPr>
        <p:spPr>
          <a:xfrm>
            <a:off x="217320" y="914400"/>
            <a:ext cx="3936817" cy="5262979"/>
          </a:xfrm>
          <a:prstGeom prst="rect">
            <a:avLst/>
          </a:prstGeom>
          <a:noFill/>
        </p:spPr>
        <p:txBody>
          <a:bodyPr wrap="square" lIns="91440" tIns="45720" rIns="91440" bIns="45720">
            <a:spAutoFit/>
          </a:bodyPr>
          <a:lstStyle/>
          <a:p>
            <a:pPr algn="just"/>
            <a:r>
              <a:rPr lang="en-US" sz="2400" i="1" dirty="0" smtClean="0">
                <a:ln w="0"/>
                <a:effectLst>
                  <a:outerShdw blurRad="38100" dist="19050" dir="2700000" algn="tl" rotWithShape="0">
                    <a:schemeClr val="dk1">
                      <a:alpha val="40000"/>
                    </a:schemeClr>
                  </a:outerShdw>
                </a:effectLst>
                <a:latin typeface="Trebuchet MS" panose="020B0603020202020204" pitchFamily="34" charset="0"/>
              </a:rPr>
              <a:t>Vision</a:t>
            </a:r>
            <a:r>
              <a:rPr lang="en-US" sz="2400" i="1" dirty="0">
                <a:ln w="0"/>
                <a:effectLst>
                  <a:outerShdw blurRad="38100" dist="19050" dir="2700000" algn="tl" rotWithShape="0">
                    <a:schemeClr val="dk1">
                      <a:alpha val="40000"/>
                    </a:schemeClr>
                  </a:outerShdw>
                </a:effectLst>
                <a:latin typeface="Trebuchet MS" panose="020B0603020202020204" pitchFamily="34" charset="0"/>
              </a:rPr>
              <a:t>:</a:t>
            </a:r>
          </a:p>
          <a:p>
            <a:pPr algn="just"/>
            <a:r>
              <a:rPr lang="en-US" sz="2400" i="1" dirty="0">
                <a:ln w="0"/>
                <a:solidFill>
                  <a:srgbClr val="FF0000"/>
                </a:solidFill>
                <a:effectLst>
                  <a:outerShdw blurRad="38100" dist="19050" dir="2700000" algn="tl" rotWithShape="0">
                    <a:schemeClr val="dk1">
                      <a:alpha val="40000"/>
                    </a:schemeClr>
                  </a:outerShdw>
                </a:effectLst>
                <a:latin typeface="Trebuchet MS" panose="020B0603020202020204" pitchFamily="34" charset="0"/>
              </a:rPr>
              <a:t>A Partnership</a:t>
            </a:r>
            <a:r>
              <a:rPr lang="en-US" sz="2400" i="1" dirty="0">
                <a:ln w="0"/>
                <a:effectLst>
                  <a:outerShdw blurRad="38100" dist="19050" dir="2700000" algn="tl" rotWithShape="0">
                    <a:schemeClr val="dk1">
                      <a:alpha val="40000"/>
                    </a:schemeClr>
                  </a:outerShdw>
                </a:effectLst>
                <a:latin typeface="Trebuchet MS" panose="020B0603020202020204" pitchFamily="34" charset="0"/>
              </a:rPr>
              <a:t> between PMI, IFRC and Zurich Insurance to provide </a:t>
            </a:r>
            <a:r>
              <a:rPr lang="en-US" sz="2400" i="1" dirty="0">
                <a:ln w="0"/>
                <a:solidFill>
                  <a:srgbClr val="FF0000"/>
                </a:solidFill>
                <a:effectLst>
                  <a:outerShdw blurRad="38100" dist="19050" dir="2700000" algn="tl" rotWithShape="0">
                    <a:schemeClr val="dk1">
                      <a:alpha val="40000"/>
                    </a:schemeClr>
                  </a:outerShdw>
                </a:effectLst>
                <a:latin typeface="Trebuchet MS" panose="020B0603020202020204" pitchFamily="34" charset="0"/>
              </a:rPr>
              <a:t>the best effective model</a:t>
            </a:r>
            <a:r>
              <a:rPr lang="en-US" sz="2400" i="1" dirty="0">
                <a:ln w="0"/>
                <a:effectLst>
                  <a:outerShdw blurRad="38100" dist="19050" dir="2700000" algn="tl" rotWithShape="0">
                    <a:schemeClr val="dk1">
                      <a:alpha val="40000"/>
                    </a:schemeClr>
                  </a:outerShdw>
                </a:effectLst>
                <a:latin typeface="Trebuchet MS" panose="020B0603020202020204" pitchFamily="34" charset="0"/>
              </a:rPr>
              <a:t> for the implementation of a Community Flood Resilience Project. The partnership aims to effectively reduce the risk of flood and enhance overall resilience of vulnerable communities along 3 targeted rivers.</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7870" y="3379665"/>
            <a:ext cx="4546130" cy="346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353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73254" y="815648"/>
            <a:ext cx="6211491" cy="1143000"/>
          </a:xfrm>
          <a:prstGeom prst="rect">
            <a:avLst/>
          </a:prstGeom>
        </p:spPr>
        <p:txBody>
          <a:bodyPr anchor="ctr">
            <a:noAutofit/>
          </a:bodyPr>
          <a:lstStyle/>
          <a:p>
            <a:pPr fontAlgn="auto">
              <a:lnSpc>
                <a:spcPct val="90000"/>
              </a:lnSpc>
              <a:spcAft>
                <a:spcPts val="0"/>
              </a:spcAft>
              <a:defRPr/>
            </a:pPr>
            <a:r>
              <a:rPr lang="id-ID" sz="2800" b="1" dirty="0" smtClean="0">
                <a:latin typeface="+mj-lt"/>
                <a:ea typeface="+mj-ea"/>
                <a:cs typeface="+mj-cs"/>
              </a:rPr>
              <a:t>Il</a:t>
            </a:r>
            <a:r>
              <a:rPr lang="en-US" sz="2800" b="1" dirty="0" smtClean="0">
                <a:latin typeface="+mj-lt"/>
                <a:ea typeface="+mj-ea"/>
                <a:cs typeface="+mj-cs"/>
              </a:rPr>
              <a:t>l</a:t>
            </a:r>
            <a:r>
              <a:rPr lang="id-ID" sz="2800" b="1" dirty="0" smtClean="0">
                <a:latin typeface="+mj-lt"/>
                <a:ea typeface="+mj-ea"/>
                <a:cs typeface="+mj-cs"/>
              </a:rPr>
              <a:t>ustra</a:t>
            </a:r>
            <a:r>
              <a:rPr lang="en-US" sz="2800" b="1" dirty="0" err="1" smtClean="0">
                <a:latin typeface="+mj-lt"/>
                <a:ea typeface="+mj-ea"/>
                <a:cs typeface="+mj-cs"/>
              </a:rPr>
              <a:t>tion</a:t>
            </a:r>
            <a:r>
              <a:rPr lang="en-US" sz="2800" b="1" dirty="0" smtClean="0">
                <a:latin typeface="+mj-lt"/>
                <a:ea typeface="+mj-ea"/>
                <a:cs typeface="+mj-cs"/>
              </a:rPr>
              <a:t> of </a:t>
            </a:r>
            <a:r>
              <a:rPr lang="id-ID" sz="2800" b="1" dirty="0" smtClean="0">
                <a:latin typeface="+mj-lt"/>
                <a:ea typeface="+mj-ea"/>
                <a:cs typeface="+mj-cs"/>
              </a:rPr>
              <a:t>ODK</a:t>
            </a:r>
            <a:r>
              <a:rPr lang="en-US" sz="2800" b="1" dirty="0" smtClean="0">
                <a:latin typeface="+mj-lt"/>
                <a:ea typeface="+mj-ea"/>
                <a:cs typeface="+mj-cs"/>
              </a:rPr>
              <a:t> app for                     Baselines Survey</a:t>
            </a:r>
            <a:r>
              <a:rPr lang="id-ID" sz="2800" b="1" dirty="0" smtClean="0">
                <a:latin typeface="+mj-lt"/>
                <a:ea typeface="+mj-ea"/>
                <a:cs typeface="+mj-cs"/>
              </a:rPr>
              <a:t> </a:t>
            </a:r>
            <a:endParaRPr lang="id-ID" sz="2800" b="1" dirty="0">
              <a:latin typeface="+mj-lt"/>
              <a:ea typeface="+mj-ea"/>
              <a:cs typeface="+mj-cs"/>
            </a:endParaRPr>
          </a:p>
        </p:txBody>
      </p:sp>
      <p:pic>
        <p:nvPicPr>
          <p:cNvPr id="22531" name="Content Placeholder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9775" y="3860801"/>
            <a:ext cx="198001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32635" y="2349501"/>
            <a:ext cx="157162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7004" y="1420814"/>
            <a:ext cx="2540794" cy="185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67438" y="4149726"/>
            <a:ext cx="85725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71700" y="2016125"/>
            <a:ext cx="1379935"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ight Arrow 9"/>
          <p:cNvSpPr/>
          <p:nvPr/>
        </p:nvSpPr>
        <p:spPr>
          <a:xfrm>
            <a:off x="3630216" y="2628900"/>
            <a:ext cx="863203" cy="2238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11" name="Down Arrow 10"/>
          <p:cNvSpPr/>
          <p:nvPr/>
        </p:nvSpPr>
        <p:spPr>
          <a:xfrm rot="407584">
            <a:off x="6917532" y="3636964"/>
            <a:ext cx="154781" cy="395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12" name="Down Arrow 11"/>
          <p:cNvSpPr/>
          <p:nvPr/>
        </p:nvSpPr>
        <p:spPr>
          <a:xfrm rot="10498578">
            <a:off x="6330554" y="3589338"/>
            <a:ext cx="153590" cy="395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pic>
        <p:nvPicPr>
          <p:cNvPr id="22539" name="Picture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43250" y="4868864"/>
            <a:ext cx="1837135"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Down Arrow 13"/>
          <p:cNvSpPr/>
          <p:nvPr/>
        </p:nvSpPr>
        <p:spPr>
          <a:xfrm rot="3243984">
            <a:off x="4311452" y="3009702"/>
            <a:ext cx="227012" cy="9608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15" name="Down Arrow 14"/>
          <p:cNvSpPr/>
          <p:nvPr/>
        </p:nvSpPr>
        <p:spPr>
          <a:xfrm rot="1561255">
            <a:off x="5170885" y="3541713"/>
            <a:ext cx="171450" cy="12811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22542" name="TextBox 15"/>
          <p:cNvSpPr txBox="1">
            <a:spLocks noChangeArrowheads="1"/>
          </p:cNvSpPr>
          <p:nvPr/>
        </p:nvSpPr>
        <p:spPr bwMode="auto">
          <a:xfrm>
            <a:off x="3325416" y="2332039"/>
            <a:ext cx="16642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id-ID" sz="1100" b="1">
                <a:latin typeface="Calibri" pitchFamily="34" charset="0"/>
              </a:rPr>
              <a:t>Disain Template Formulir</a:t>
            </a:r>
          </a:p>
        </p:txBody>
      </p:sp>
      <p:sp>
        <p:nvSpPr>
          <p:cNvPr id="22543" name="TextBox 16"/>
          <p:cNvSpPr txBox="1">
            <a:spLocks noChangeArrowheads="1"/>
          </p:cNvSpPr>
          <p:nvPr/>
        </p:nvSpPr>
        <p:spPr bwMode="auto">
          <a:xfrm>
            <a:off x="6553201" y="3275013"/>
            <a:ext cx="112752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id-ID" sz="1100" b="1">
                <a:latin typeface="Calibri" pitchFamily="34" charset="0"/>
              </a:rPr>
              <a:t>Download Formulir </a:t>
            </a:r>
          </a:p>
          <a:p>
            <a:pPr eaLnBrk="1" hangingPunct="1"/>
            <a:r>
              <a:rPr lang="id-ID" sz="1100" b="1">
                <a:latin typeface="Calibri" pitchFamily="34" charset="0"/>
              </a:rPr>
              <a:t>Survey</a:t>
            </a:r>
          </a:p>
        </p:txBody>
      </p:sp>
      <p:sp>
        <p:nvSpPr>
          <p:cNvPr id="22544" name="TextBox 17"/>
          <p:cNvSpPr txBox="1">
            <a:spLocks noChangeArrowheads="1"/>
          </p:cNvSpPr>
          <p:nvPr/>
        </p:nvSpPr>
        <p:spPr bwMode="auto">
          <a:xfrm>
            <a:off x="5544742" y="3751263"/>
            <a:ext cx="1126331"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id-ID" sz="1100" b="1">
                <a:latin typeface="Calibri" pitchFamily="34" charset="0"/>
              </a:rPr>
              <a:t>Input data dari lapangan ke server</a:t>
            </a:r>
          </a:p>
        </p:txBody>
      </p:sp>
      <p:sp>
        <p:nvSpPr>
          <p:cNvPr id="22545" name="TextBox 18"/>
          <p:cNvSpPr txBox="1">
            <a:spLocks noChangeArrowheads="1"/>
          </p:cNvSpPr>
          <p:nvPr/>
        </p:nvSpPr>
        <p:spPr bwMode="auto">
          <a:xfrm>
            <a:off x="4136232" y="3783013"/>
            <a:ext cx="1127522"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id-ID" sz="1100" b="1">
                <a:latin typeface="Calibri" pitchFamily="34" charset="0"/>
              </a:rPr>
              <a:t>Visualisasi hasil survey dan analisa lanjutan</a:t>
            </a:r>
          </a:p>
        </p:txBody>
      </p:sp>
      <p:sp>
        <p:nvSpPr>
          <p:cNvPr id="22546" name="TextBox 19"/>
          <p:cNvSpPr txBox="1">
            <a:spLocks noChangeArrowheads="1"/>
          </p:cNvSpPr>
          <p:nvPr/>
        </p:nvSpPr>
        <p:spPr bwMode="auto">
          <a:xfrm>
            <a:off x="5799535" y="6032500"/>
            <a:ext cx="185018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id-ID" sz="1100">
                <a:latin typeface="Calibri" pitchFamily="34" charset="0"/>
              </a:rPr>
              <a:t>(ODK Collect/Andorid Tablet)</a:t>
            </a:r>
            <a:endParaRPr lang="id-ID">
              <a:latin typeface="Calibri" pitchFamily="34" charset="0"/>
            </a:endParaRPr>
          </a:p>
        </p:txBody>
      </p:sp>
      <p:sp>
        <p:nvSpPr>
          <p:cNvPr id="22547" name="TextBox 20"/>
          <p:cNvSpPr txBox="1">
            <a:spLocks noChangeArrowheads="1"/>
          </p:cNvSpPr>
          <p:nvPr/>
        </p:nvSpPr>
        <p:spPr bwMode="auto">
          <a:xfrm>
            <a:off x="5384006" y="1125538"/>
            <a:ext cx="160011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id-ID" sz="1100">
                <a:latin typeface="Calibri" pitchFamily="34" charset="0"/>
              </a:rPr>
              <a:t>(ODK Aggregate/Google)</a:t>
            </a:r>
            <a:endParaRPr lang="id-ID">
              <a:latin typeface="Calibri" pitchFamily="34" charset="0"/>
            </a:endParaRPr>
          </a:p>
        </p:txBody>
      </p:sp>
      <p:sp>
        <p:nvSpPr>
          <p:cNvPr id="22548" name="TextBox 21"/>
          <p:cNvSpPr txBox="1">
            <a:spLocks noChangeArrowheads="1"/>
          </p:cNvSpPr>
          <p:nvPr/>
        </p:nvSpPr>
        <p:spPr bwMode="auto">
          <a:xfrm>
            <a:off x="1307307" y="2489200"/>
            <a:ext cx="78343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id-ID" sz="1100">
                <a:latin typeface="Calibri" pitchFamily="34" charset="0"/>
              </a:rPr>
              <a:t>(Calc, Excel, Spreadsheet)</a:t>
            </a:r>
            <a:endParaRPr lang="id-ID">
              <a:latin typeface="Calibri" pitchFamily="34" charset="0"/>
            </a:endParaRPr>
          </a:p>
        </p:txBody>
      </p:sp>
      <p:sp>
        <p:nvSpPr>
          <p:cNvPr id="22549" name="TextBox 22"/>
          <p:cNvSpPr txBox="1">
            <a:spLocks noChangeArrowheads="1"/>
          </p:cNvSpPr>
          <p:nvPr/>
        </p:nvSpPr>
        <p:spPr bwMode="auto">
          <a:xfrm>
            <a:off x="1793082" y="5445126"/>
            <a:ext cx="1350169"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id-ID" sz="1100">
                <a:latin typeface="Calibri" pitchFamily="34" charset="0"/>
              </a:rPr>
              <a:t>(Calc, Excel, Spreadsheet or ODK Aggregat)</a:t>
            </a:r>
            <a:endParaRPr lang="id-ID">
              <a:latin typeface="Calibri" pitchFamily="34" charset="0"/>
            </a:endParaRPr>
          </a:p>
        </p:txBody>
      </p:sp>
      <p:pic>
        <p:nvPicPr>
          <p:cNvPr id="22550" name="Picture 23" descr="https://www.ifrc.org/Global/ifrc.org/Logos/IFRC-logo.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06342" y="230188"/>
            <a:ext cx="259199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1" name="Picture 24" descr="http://kkcdn-static.kaskus.co.id/images/2012/09/12/923003_2012091208010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14525" y="171450"/>
            <a:ext cx="89058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2" name="Picture 2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98369" y="115888"/>
            <a:ext cx="782241"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063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4" name="Group 8"/>
          <p:cNvGrpSpPr>
            <a:grpSpLocks/>
          </p:cNvGrpSpPr>
          <p:nvPr/>
        </p:nvGrpSpPr>
        <p:grpSpPr bwMode="auto">
          <a:xfrm>
            <a:off x="533400" y="228600"/>
            <a:ext cx="7902575" cy="685800"/>
            <a:chOff x="533400" y="228600"/>
            <a:chExt cx="7902000" cy="685800"/>
          </a:xfrm>
        </p:grpSpPr>
        <p:pic>
          <p:nvPicPr>
            <p:cNvPr id="2055" name="Picture 2" descr="http://kkcdn-static.kaskus.co.id/images/2012/09/12/923003_201209120801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132275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3" descr="https://www.ifrc.org/Global/ifrc.org/Logos/IFRC-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04800"/>
              <a:ext cx="3456000" cy="41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228600"/>
              <a:ext cx="1044000" cy="67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p:nvPr/>
        </p:nvSpPr>
        <p:spPr>
          <a:xfrm>
            <a:off x="143243" y="900277"/>
            <a:ext cx="3057157" cy="584775"/>
          </a:xfrm>
          <a:prstGeom prst="rect">
            <a:avLst/>
          </a:prstGeom>
          <a:noFill/>
        </p:spPr>
        <p:txBody>
          <a:bodyPr wrap="square" lIns="91440" tIns="45720" rIns="91440" bIns="45720">
            <a:spAutoFit/>
          </a:bodyPr>
          <a:lstStyle/>
          <a:p>
            <a:pPr algn="ctr"/>
            <a:r>
              <a:rPr lang="en-US" sz="3200" b="1" cap="none" spc="0" dirty="0" smtClean="0">
                <a:ln w="12700">
                  <a:solidFill>
                    <a:schemeClr val="accent5"/>
                  </a:solidFill>
                  <a:prstDash val="solid"/>
                </a:ln>
                <a:pattFill prst="ltDnDiag">
                  <a:fgClr>
                    <a:schemeClr val="accent5">
                      <a:lumMod val="60000"/>
                      <a:lumOff val="40000"/>
                    </a:schemeClr>
                  </a:fgClr>
                  <a:bgClr>
                    <a:schemeClr val="bg1"/>
                  </a:bgClr>
                </a:pattFill>
                <a:effectLst/>
              </a:rPr>
              <a:t>Achievements</a:t>
            </a:r>
            <a:endParaRPr lang="en-US" sz="32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
        <p:nvSpPr>
          <p:cNvPr id="4" name="Rectangle 3"/>
          <p:cNvSpPr/>
          <p:nvPr/>
        </p:nvSpPr>
        <p:spPr>
          <a:xfrm>
            <a:off x="4419600" y="1322276"/>
            <a:ext cx="2873375" cy="400110"/>
          </a:xfrm>
          <a:prstGeom prst="rect">
            <a:avLst/>
          </a:prstGeom>
          <a:noFill/>
        </p:spPr>
        <p:txBody>
          <a:bodyPr wrap="square" lIns="91440" tIns="45720" rIns="91440" bIns="45720">
            <a:spAutoFit/>
          </a:bodyPr>
          <a:lstStyle/>
          <a:p>
            <a:pPr algn="r"/>
            <a:r>
              <a:rPr lang="en-US" sz="2000" b="1" cap="none" spc="0" dirty="0" smtClean="0">
                <a:ln w="0"/>
                <a:solidFill>
                  <a:srgbClr val="FF0000"/>
                </a:solidFill>
                <a:effectLst/>
                <a:latin typeface="Trebuchet MS" panose="020B0603020202020204" pitchFamily="34" charset="0"/>
              </a:rPr>
              <a:t>VCA / PRA</a:t>
            </a:r>
            <a:endParaRPr lang="en-US" sz="2000" b="1" cap="none" spc="0" dirty="0">
              <a:ln w="0"/>
              <a:solidFill>
                <a:srgbClr val="FF0000"/>
              </a:solidFill>
              <a:effectLst/>
              <a:latin typeface="Trebuchet MS" panose="020B0603020202020204" pitchFamily="34" charset="0"/>
            </a:endParaRPr>
          </a:p>
        </p:txBody>
      </p:sp>
      <p:pic>
        <p:nvPicPr>
          <p:cNvPr id="21"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9" y="4547454"/>
            <a:ext cx="2918952" cy="21892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7491" y="1978194"/>
            <a:ext cx="3200400" cy="22490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7"/>
          <a:stretch>
            <a:fillRect/>
          </a:stretch>
        </p:blipFill>
        <p:spPr>
          <a:xfrm>
            <a:off x="2979525" y="4547453"/>
            <a:ext cx="3216077" cy="21622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8" descr="D:\DOKUMENTASI BOGOR\R-VCA TUGU UTARA\DSC_0128.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75180" y="1978195"/>
            <a:ext cx="2862909" cy="2209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40041" y="4547453"/>
            <a:ext cx="2973430" cy="21622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ambar 6"/>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90" y="1978195"/>
            <a:ext cx="3043494" cy="22097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60280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ppt_x"/>
                                          </p:val>
                                        </p:tav>
                                        <p:tav tm="100000">
                                          <p:val>
                                            <p:strVal val="#ppt_x"/>
                                          </p:val>
                                        </p:tav>
                                      </p:tavLst>
                                    </p:anim>
                                    <p:anim calcmode="lin" valueType="num">
                                      <p:cBhvr additive="base">
                                        <p:cTn id="3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500" fill="hold"/>
                                        <p:tgtEl>
                                          <p:spTgt spid="12"/>
                                        </p:tgtEl>
                                        <p:attrNameLst>
                                          <p:attrName>ppt_x</p:attrName>
                                        </p:attrNameLst>
                                      </p:cBhvr>
                                      <p:tavLst>
                                        <p:tav tm="0">
                                          <p:val>
                                            <p:strVal val="#ppt_x"/>
                                          </p:val>
                                        </p:tav>
                                        <p:tav tm="100000">
                                          <p:val>
                                            <p:strVal val="#ppt_x"/>
                                          </p:val>
                                        </p:tav>
                                      </p:tavLst>
                                    </p:anim>
                                    <p:anim calcmode="lin" valueType="num">
                                      <p:cBhvr additive="base">
                                        <p:cTn id="4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1000"/>
                                        <p:tgtEl>
                                          <p:spTgt spid="21"/>
                                        </p:tgtEl>
                                      </p:cBhvr>
                                    </p:animEffect>
                                    <p:anim calcmode="lin" valueType="num">
                                      <p:cBhvr>
                                        <p:cTn id="51" dur="1000" fill="hold"/>
                                        <p:tgtEl>
                                          <p:spTgt spid="21"/>
                                        </p:tgtEl>
                                        <p:attrNameLst>
                                          <p:attrName>ppt_x</p:attrName>
                                        </p:attrNameLst>
                                      </p:cBhvr>
                                      <p:tavLst>
                                        <p:tav tm="0">
                                          <p:val>
                                            <p:strVal val="#ppt_x"/>
                                          </p:val>
                                        </p:tav>
                                        <p:tav tm="100000">
                                          <p:val>
                                            <p:strVal val="#ppt_x"/>
                                          </p:val>
                                        </p:tav>
                                      </p:tavLst>
                                    </p:anim>
                                    <p:anim calcmode="lin" valueType="num">
                                      <p:cBhvr>
                                        <p:cTn id="5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additive="base">
                                        <p:cTn id="57" dur="500" fill="hold"/>
                                        <p:tgtEl>
                                          <p:spTgt spid="5"/>
                                        </p:tgtEl>
                                        <p:attrNameLst>
                                          <p:attrName>ppt_x</p:attrName>
                                        </p:attrNameLst>
                                      </p:cBhvr>
                                      <p:tavLst>
                                        <p:tav tm="0">
                                          <p:val>
                                            <p:strVal val="#ppt_x"/>
                                          </p:val>
                                        </p:tav>
                                        <p:tav tm="100000">
                                          <p:val>
                                            <p:strVal val="#ppt_x"/>
                                          </p:val>
                                        </p:tav>
                                      </p:tavLst>
                                    </p:anim>
                                    <p:anim calcmode="lin" valueType="num">
                                      <p:cBhvr additive="base">
                                        <p:cTn id="5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additive="base">
                                        <p:cTn id="63" dur="500" fill="hold"/>
                                        <p:tgtEl>
                                          <p:spTgt spid="13"/>
                                        </p:tgtEl>
                                        <p:attrNameLst>
                                          <p:attrName>ppt_x</p:attrName>
                                        </p:attrNameLst>
                                      </p:cBhvr>
                                      <p:tavLst>
                                        <p:tav tm="0">
                                          <p:val>
                                            <p:strVal val="#ppt_x"/>
                                          </p:val>
                                        </p:tav>
                                        <p:tav tm="100000">
                                          <p:val>
                                            <p:strVal val="#ppt_x"/>
                                          </p:val>
                                        </p:tav>
                                      </p:tavLst>
                                    </p:anim>
                                    <p:anim calcmode="lin" valueType="num">
                                      <p:cBhvr additive="base">
                                        <p:cTn id="6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9887" y="1755611"/>
            <a:ext cx="8229600" cy="4525963"/>
          </a:xfrm>
        </p:spPr>
        <p:txBody>
          <a:bodyPr/>
          <a:lstStyle/>
          <a:p>
            <a:pPr lvl="0"/>
            <a:r>
              <a:rPr lang="en-US" dirty="0"/>
              <a:t>Mapping </a:t>
            </a:r>
            <a:r>
              <a:rPr lang="en-US" dirty="0" smtClean="0"/>
              <a:t>use ODK App and linked into JOSM</a:t>
            </a:r>
            <a:r>
              <a:rPr lang="en-US" dirty="0"/>
              <a:t>, QGIS and </a:t>
            </a:r>
            <a:r>
              <a:rPr lang="en-US" dirty="0" err="1"/>
              <a:t>InaSAFE</a:t>
            </a:r>
            <a:r>
              <a:rPr lang="en-US" dirty="0"/>
              <a:t>.</a:t>
            </a:r>
          </a:p>
          <a:p>
            <a:pPr lvl="0"/>
            <a:r>
              <a:rPr lang="en-US" dirty="0"/>
              <a:t>Retrieving data using the walking paper / paper field, form data and GPS.</a:t>
            </a:r>
          </a:p>
          <a:p>
            <a:pPr lvl="0"/>
            <a:r>
              <a:rPr lang="en-US" dirty="0"/>
              <a:t>JOSM as a data entry application, QGIS as application processing / analysis of data from the data in JOSM and Baseline data.</a:t>
            </a:r>
          </a:p>
          <a:p>
            <a:pPr lvl="0"/>
            <a:r>
              <a:rPr lang="en-US" dirty="0" err="1"/>
              <a:t>InaSAFE</a:t>
            </a:r>
            <a:r>
              <a:rPr lang="en-US" dirty="0"/>
              <a:t> a plugin in QGIS to get an overview of the scenario or what actions can be taken during a disaster.</a:t>
            </a:r>
          </a:p>
          <a:p>
            <a:endParaRPr lang="en-US" dirty="0"/>
          </a:p>
          <a:p>
            <a:endParaRPr lang="en-US" dirty="0"/>
          </a:p>
        </p:txBody>
      </p:sp>
      <p:sp>
        <p:nvSpPr>
          <p:cNvPr id="4" name="Rectangle 3"/>
          <p:cNvSpPr/>
          <p:nvPr/>
        </p:nvSpPr>
        <p:spPr>
          <a:xfrm>
            <a:off x="419560" y="1198690"/>
            <a:ext cx="2873375" cy="584775"/>
          </a:xfrm>
          <a:prstGeom prst="rect">
            <a:avLst/>
          </a:prstGeom>
          <a:noFill/>
        </p:spPr>
        <p:txBody>
          <a:bodyPr wrap="square" lIns="91440" tIns="45720" rIns="91440" bIns="45720">
            <a:spAutoFit/>
          </a:bodyPr>
          <a:lstStyle/>
          <a:p>
            <a:r>
              <a:rPr lang="en-US" sz="3200" b="1" cap="none" spc="0" dirty="0" smtClean="0">
                <a:ln w="0"/>
                <a:solidFill>
                  <a:srgbClr val="FF0000"/>
                </a:solidFill>
                <a:effectLst/>
                <a:latin typeface="Trebuchet MS" panose="020B0603020202020204" pitchFamily="34" charset="0"/>
              </a:rPr>
              <a:t>Risk Mapping</a:t>
            </a:r>
            <a:endParaRPr lang="en-US" sz="3200" b="1" cap="none" spc="0" dirty="0">
              <a:ln w="0"/>
              <a:solidFill>
                <a:srgbClr val="FF0000"/>
              </a:solidFill>
              <a:effectLst/>
              <a:latin typeface="Trebuchet MS" panose="020B0603020202020204" pitchFamily="34" charset="0"/>
            </a:endParaRPr>
          </a:p>
        </p:txBody>
      </p:sp>
      <p:grpSp>
        <p:nvGrpSpPr>
          <p:cNvPr id="5" name="Group 8"/>
          <p:cNvGrpSpPr>
            <a:grpSpLocks/>
          </p:cNvGrpSpPr>
          <p:nvPr/>
        </p:nvGrpSpPr>
        <p:grpSpPr bwMode="auto">
          <a:xfrm>
            <a:off x="533400" y="228600"/>
            <a:ext cx="7902575" cy="685800"/>
            <a:chOff x="533400" y="228600"/>
            <a:chExt cx="7902000" cy="685800"/>
          </a:xfrm>
        </p:grpSpPr>
        <p:pic>
          <p:nvPicPr>
            <p:cNvPr id="6" name="Picture 2" descr="http://kkcdn-static.kaskus.co.id/images/2012/09/12/923003_201209120801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132275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https://www.ifrc.org/Global/ifrc.org/Logos/IFRC-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04800"/>
              <a:ext cx="3456000" cy="41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228600"/>
              <a:ext cx="1044000" cy="67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7679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additive="base">
                                        <p:cTn id="3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 calcmode="lin" valueType="num">
                                      <p:cBhvr additive="base">
                                        <p:cTn id="3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 calcmode="lin" valueType="num">
                                      <p:cBhvr additive="base">
                                        <p:cTn id="4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4" name="Group 8"/>
          <p:cNvGrpSpPr>
            <a:grpSpLocks/>
          </p:cNvGrpSpPr>
          <p:nvPr/>
        </p:nvGrpSpPr>
        <p:grpSpPr bwMode="auto">
          <a:xfrm>
            <a:off x="533400" y="228600"/>
            <a:ext cx="7902575" cy="685800"/>
            <a:chOff x="533400" y="228600"/>
            <a:chExt cx="7902000" cy="685800"/>
          </a:xfrm>
        </p:grpSpPr>
        <p:pic>
          <p:nvPicPr>
            <p:cNvPr id="2055" name="Picture 2" descr="http://kkcdn-static.kaskus.co.id/images/2012/09/12/923003_201209120801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132275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3" descr="https://www.ifrc.org/Global/ifrc.org/Logos/IFRC-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04800"/>
              <a:ext cx="3456000" cy="41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228600"/>
              <a:ext cx="1044000" cy="67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p:nvPr/>
        </p:nvSpPr>
        <p:spPr>
          <a:xfrm>
            <a:off x="143243" y="900277"/>
            <a:ext cx="3057157" cy="584775"/>
          </a:xfrm>
          <a:prstGeom prst="rect">
            <a:avLst/>
          </a:prstGeom>
          <a:noFill/>
        </p:spPr>
        <p:txBody>
          <a:bodyPr wrap="square" lIns="91440" tIns="45720" rIns="91440" bIns="45720">
            <a:spAutoFit/>
          </a:bodyPr>
          <a:lstStyle/>
          <a:p>
            <a:pPr algn="ctr"/>
            <a:r>
              <a:rPr lang="en-US" sz="3200" b="1" cap="none" spc="0" dirty="0" smtClean="0">
                <a:ln w="12700">
                  <a:solidFill>
                    <a:schemeClr val="accent5"/>
                  </a:solidFill>
                  <a:prstDash val="solid"/>
                </a:ln>
                <a:pattFill prst="ltDnDiag">
                  <a:fgClr>
                    <a:schemeClr val="accent5">
                      <a:lumMod val="60000"/>
                      <a:lumOff val="40000"/>
                    </a:schemeClr>
                  </a:fgClr>
                  <a:bgClr>
                    <a:schemeClr val="bg1"/>
                  </a:bgClr>
                </a:pattFill>
                <a:effectLst/>
              </a:rPr>
              <a:t>Achievements</a:t>
            </a:r>
            <a:endParaRPr lang="en-US" sz="32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
        <p:nvSpPr>
          <p:cNvPr id="4" name="Rectangle 3"/>
          <p:cNvSpPr/>
          <p:nvPr/>
        </p:nvSpPr>
        <p:spPr>
          <a:xfrm>
            <a:off x="3290116" y="1485052"/>
            <a:ext cx="2873375" cy="523220"/>
          </a:xfrm>
          <a:prstGeom prst="rect">
            <a:avLst/>
          </a:prstGeom>
          <a:noFill/>
        </p:spPr>
        <p:txBody>
          <a:bodyPr wrap="square" lIns="91440" tIns="45720" rIns="91440" bIns="45720">
            <a:spAutoFit/>
          </a:bodyPr>
          <a:lstStyle/>
          <a:p>
            <a:pPr algn="r"/>
            <a:r>
              <a:rPr lang="en-US" sz="2800" b="0" cap="none" spc="0" dirty="0" smtClean="0">
                <a:ln w="0"/>
                <a:solidFill>
                  <a:srgbClr val="FF0000"/>
                </a:solidFill>
                <a:effectLst/>
                <a:latin typeface="Trebuchet MS" panose="020B0603020202020204" pitchFamily="34" charset="0"/>
              </a:rPr>
              <a:t>Risk Mapping</a:t>
            </a:r>
            <a:endParaRPr lang="en-US" sz="2800" b="0" cap="none" spc="0" dirty="0">
              <a:ln w="0"/>
              <a:solidFill>
                <a:srgbClr val="FF0000"/>
              </a:solidFill>
              <a:effectLst/>
              <a:latin typeface="Trebuchet MS" panose="020B0603020202020204" pitchFamily="34" charset="0"/>
            </a:endParaRPr>
          </a:p>
        </p:txBody>
      </p:sp>
      <p:pic>
        <p:nvPicPr>
          <p:cNvPr id="13" name="Picture 12" descr="E:\@Doc_Zurich\Pemetaan\IMG_005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4896" y="2209800"/>
            <a:ext cx="2813287" cy="19258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Picture 13" descr="E:\@Doc_Zurich\Pemetaan\IMG_0100.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6041" y="4430658"/>
            <a:ext cx="2877311" cy="22585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5" name="Picture 14" descr="E:\@Doc_Zurich\Pemetaan\IMG_0059.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24349" y="2192758"/>
            <a:ext cx="2813538" cy="19429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Picture 5" descr="F:\CFR PMI IFRC ZURICH\Dokumentasi CFR Solo\TRACKING SUNGAI\121___04\IMG_0938.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24349" y="4430658"/>
            <a:ext cx="2682875" cy="22585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7" name="Picture 5"/>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72200" y="2110410"/>
            <a:ext cx="2880972" cy="20252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8" name="Picture 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55304" y="4267200"/>
            <a:ext cx="3048000" cy="2286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9907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ppt_x"/>
                                          </p:val>
                                        </p:tav>
                                        <p:tav tm="100000">
                                          <p:val>
                                            <p:strVal val="#ppt_x"/>
                                          </p:val>
                                        </p:tav>
                                      </p:tavLst>
                                    </p:anim>
                                    <p:anim calcmode="lin" valueType="num">
                                      <p:cBhvr additive="base">
                                        <p:cTn id="45" dur="500" fill="hold"/>
                                        <p:tgtEl>
                                          <p:spTgt spid="14"/>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42" presetClass="entr" presetSubtype="0" fill="hold" nodeType="afterEffect">
                                  <p:stCondLst>
                                    <p:cond delay="50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3000"/>
                                        <p:tgtEl>
                                          <p:spTgt spid="12"/>
                                        </p:tgtEl>
                                      </p:cBhvr>
                                    </p:animEffect>
                                    <p:anim calcmode="lin" valueType="num">
                                      <p:cBhvr>
                                        <p:cTn id="50" dur="3000" fill="hold"/>
                                        <p:tgtEl>
                                          <p:spTgt spid="12"/>
                                        </p:tgtEl>
                                        <p:attrNameLst>
                                          <p:attrName>ppt_x</p:attrName>
                                        </p:attrNameLst>
                                      </p:cBhvr>
                                      <p:tavLst>
                                        <p:tav tm="0">
                                          <p:val>
                                            <p:strVal val="#ppt_x"/>
                                          </p:val>
                                        </p:tav>
                                        <p:tav tm="100000">
                                          <p:val>
                                            <p:strVal val="#ppt_x"/>
                                          </p:val>
                                        </p:tav>
                                      </p:tavLst>
                                    </p:anim>
                                    <p:anim calcmode="lin" valueType="num">
                                      <p:cBhvr>
                                        <p:cTn id="51" dur="3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1000"/>
                                        <p:tgtEl>
                                          <p:spTgt spid="18"/>
                                        </p:tgtEl>
                                      </p:cBhvr>
                                    </p:animEffect>
                                    <p:anim calcmode="lin" valueType="num">
                                      <p:cBhvr>
                                        <p:cTn id="64" dur="1000" fill="hold"/>
                                        <p:tgtEl>
                                          <p:spTgt spid="18"/>
                                        </p:tgtEl>
                                        <p:attrNameLst>
                                          <p:attrName>ppt_x</p:attrName>
                                        </p:attrNameLst>
                                      </p:cBhvr>
                                      <p:tavLst>
                                        <p:tav tm="0">
                                          <p:val>
                                            <p:strVal val="#ppt_x"/>
                                          </p:val>
                                        </p:tav>
                                        <p:tav tm="100000">
                                          <p:val>
                                            <p:strVal val="#ppt_x"/>
                                          </p:val>
                                        </p:tav>
                                      </p:tavLst>
                                    </p:anim>
                                    <p:anim calcmode="lin" valueType="num">
                                      <p:cBhvr>
                                        <p:cTn id="6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4" name="Group 8"/>
          <p:cNvGrpSpPr>
            <a:grpSpLocks/>
          </p:cNvGrpSpPr>
          <p:nvPr/>
        </p:nvGrpSpPr>
        <p:grpSpPr bwMode="auto">
          <a:xfrm>
            <a:off x="533400" y="228600"/>
            <a:ext cx="7902575" cy="685800"/>
            <a:chOff x="533400" y="228600"/>
            <a:chExt cx="7902000" cy="685800"/>
          </a:xfrm>
        </p:grpSpPr>
        <p:pic>
          <p:nvPicPr>
            <p:cNvPr id="2055" name="Picture 2" descr="http://kkcdn-static.kaskus.co.id/images/2012/09/12/923003_201209120801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132275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3" descr="https://www.ifrc.org/Global/ifrc.org/Logos/IFRC-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04800"/>
              <a:ext cx="3456000" cy="41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228600"/>
              <a:ext cx="1044000" cy="67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p:nvPr/>
        </p:nvSpPr>
        <p:spPr>
          <a:xfrm>
            <a:off x="143243" y="900277"/>
            <a:ext cx="3057157" cy="584775"/>
          </a:xfrm>
          <a:prstGeom prst="rect">
            <a:avLst/>
          </a:prstGeom>
          <a:noFill/>
        </p:spPr>
        <p:txBody>
          <a:bodyPr wrap="square" lIns="91440" tIns="45720" rIns="91440" bIns="45720">
            <a:spAutoFit/>
          </a:bodyPr>
          <a:lstStyle/>
          <a:p>
            <a:pPr algn="ctr"/>
            <a:r>
              <a:rPr lang="en-US" sz="3200" b="1" cap="none" spc="0" dirty="0" smtClean="0">
                <a:ln w="12700">
                  <a:solidFill>
                    <a:schemeClr val="accent5"/>
                  </a:solidFill>
                  <a:prstDash val="solid"/>
                </a:ln>
                <a:pattFill prst="ltDnDiag">
                  <a:fgClr>
                    <a:schemeClr val="accent5">
                      <a:lumMod val="60000"/>
                      <a:lumOff val="40000"/>
                    </a:schemeClr>
                  </a:fgClr>
                  <a:bgClr>
                    <a:schemeClr val="bg1"/>
                  </a:bgClr>
                </a:pattFill>
                <a:effectLst/>
              </a:rPr>
              <a:t>Achievements</a:t>
            </a:r>
            <a:endParaRPr lang="en-US" sz="32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pic>
        <p:nvPicPr>
          <p:cNvPr id="12"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968" y="4094584"/>
            <a:ext cx="2725432" cy="26110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4"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46229" y="1885881"/>
            <a:ext cx="3200401" cy="19014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5" name="Content Placeholder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8605" y="1981200"/>
            <a:ext cx="2676157" cy="19237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6"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85205" y="4040970"/>
            <a:ext cx="2973177" cy="264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183" y="1931966"/>
            <a:ext cx="2675590" cy="20081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2" name="Picture 2" descr="F:\Kusumo mapping\mapping\peta terdampak banjir bukit duri.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09533" y="4094584"/>
            <a:ext cx="3037097" cy="258639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3" name="Rectangle 22"/>
          <p:cNvSpPr/>
          <p:nvPr/>
        </p:nvSpPr>
        <p:spPr>
          <a:xfrm>
            <a:off x="4287085" y="1231386"/>
            <a:ext cx="2873375" cy="523220"/>
          </a:xfrm>
          <a:prstGeom prst="rect">
            <a:avLst/>
          </a:prstGeom>
          <a:noFill/>
        </p:spPr>
        <p:txBody>
          <a:bodyPr wrap="square" lIns="91440" tIns="45720" rIns="91440" bIns="45720">
            <a:spAutoFit/>
          </a:bodyPr>
          <a:lstStyle/>
          <a:p>
            <a:pPr algn="r"/>
            <a:r>
              <a:rPr lang="en-US" sz="2800" b="0" cap="none" spc="0" dirty="0" smtClean="0">
                <a:ln w="0"/>
                <a:solidFill>
                  <a:srgbClr val="FF0000"/>
                </a:solidFill>
                <a:effectLst/>
                <a:latin typeface="Trebuchet MS" panose="020B0603020202020204" pitchFamily="34" charset="0"/>
              </a:rPr>
              <a:t>Risk Mapping</a:t>
            </a:r>
            <a:endParaRPr lang="en-US" sz="2800" b="0" cap="none" spc="0" dirty="0">
              <a:ln w="0"/>
              <a:solidFill>
                <a:srgbClr val="FF0000"/>
              </a:solidFill>
              <a:effectLst/>
              <a:latin typeface="Trebuchet MS" panose="020B0603020202020204" pitchFamily="34" charset="0"/>
            </a:endParaRPr>
          </a:p>
        </p:txBody>
      </p:sp>
    </p:spTree>
    <p:extLst>
      <p:ext uri="{BB962C8B-B14F-4D97-AF65-F5344CB8AC3E}">
        <p14:creationId xmlns:p14="http://schemas.microsoft.com/office/powerpoint/2010/main" val="23401670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1000"/>
                                        <p:tgtEl>
                                          <p:spTgt spid="16"/>
                                        </p:tgtEl>
                                      </p:cBhvr>
                                    </p:animEffect>
                                    <p:anim calcmode="lin" valueType="num">
                                      <p:cBhvr>
                                        <p:cTn id="46" dur="1000" fill="hold"/>
                                        <p:tgtEl>
                                          <p:spTgt spid="16"/>
                                        </p:tgtEl>
                                        <p:attrNameLst>
                                          <p:attrName>ppt_x</p:attrName>
                                        </p:attrNameLst>
                                      </p:cBhvr>
                                      <p:tavLst>
                                        <p:tav tm="0">
                                          <p:val>
                                            <p:strVal val="#ppt_x"/>
                                          </p:val>
                                        </p:tav>
                                        <p:tav tm="100000">
                                          <p:val>
                                            <p:strVal val="#ppt_x"/>
                                          </p:val>
                                        </p:tav>
                                      </p:tavLst>
                                    </p:anim>
                                    <p:anim calcmode="lin" valueType="num">
                                      <p:cBhvr>
                                        <p:cTn id="4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500" fill="hold"/>
                                        <p:tgtEl>
                                          <p:spTgt spid="22"/>
                                        </p:tgtEl>
                                        <p:attrNameLst>
                                          <p:attrName>ppt_x</p:attrName>
                                        </p:attrNameLst>
                                      </p:cBhvr>
                                      <p:tavLst>
                                        <p:tav tm="0">
                                          <p:val>
                                            <p:strVal val="#ppt_x"/>
                                          </p:val>
                                        </p:tav>
                                        <p:tav tm="100000">
                                          <p:val>
                                            <p:strVal val="#ppt_x"/>
                                          </p:val>
                                        </p:tav>
                                      </p:tavLst>
                                    </p:anim>
                                    <p:anim calcmode="lin" valueType="num">
                                      <p:cBhvr additive="base">
                                        <p:cTn id="5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5" descr="j0433943.png"/>
          <p:cNvPicPr>
            <a:picLocks noChangeAspect="1"/>
          </p:cNvPicPr>
          <p:nvPr/>
        </p:nvPicPr>
        <p:blipFill>
          <a:blip r:embed="rId2" cstate="print"/>
          <a:srcRect/>
          <a:stretch>
            <a:fillRect/>
          </a:stretch>
        </p:blipFill>
        <p:spPr bwMode="auto">
          <a:xfrm>
            <a:off x="469080" y="1653982"/>
            <a:ext cx="804511" cy="734813"/>
          </a:xfrm>
          <a:prstGeom prst="rect">
            <a:avLst/>
          </a:prstGeom>
          <a:noFill/>
          <a:ln w="9525">
            <a:noFill/>
            <a:miter lim="800000"/>
            <a:headEnd/>
            <a:tailEnd/>
          </a:ln>
        </p:spPr>
      </p:pic>
      <p:sp>
        <p:nvSpPr>
          <p:cNvPr id="7" name="TextBox 6"/>
          <p:cNvSpPr txBox="1"/>
          <p:nvPr/>
        </p:nvSpPr>
        <p:spPr>
          <a:xfrm>
            <a:off x="346809" y="2409504"/>
            <a:ext cx="1235806" cy="1200329"/>
          </a:xfrm>
          <a:prstGeom prst="rect">
            <a:avLst/>
          </a:prstGeom>
          <a:noFill/>
        </p:spPr>
        <p:txBody>
          <a:bodyPr wrap="square" rtlCol="0">
            <a:spAutoFit/>
          </a:bodyPr>
          <a:lstStyle/>
          <a:p>
            <a:r>
              <a:rPr lang="en-US" sz="1200" dirty="0" smtClean="0"/>
              <a:t>Decided the survey location</a:t>
            </a:r>
          </a:p>
          <a:p>
            <a:r>
              <a:rPr lang="en-US" sz="1200" dirty="0" smtClean="0"/>
              <a:t>JOSM – </a:t>
            </a:r>
            <a:r>
              <a:rPr lang="en-US" sz="1200" dirty="0" err="1" smtClean="0"/>
              <a:t>Taging</a:t>
            </a:r>
            <a:r>
              <a:rPr lang="en-US" sz="1200" dirty="0" smtClean="0"/>
              <a:t> </a:t>
            </a:r>
            <a:r>
              <a:rPr lang="en-US" sz="1200" dirty="0" err="1" smtClean="0"/>
              <a:t>Data.Decided</a:t>
            </a:r>
            <a:r>
              <a:rPr lang="en-US" sz="1200" dirty="0" smtClean="0"/>
              <a:t> the location for survey</a:t>
            </a:r>
            <a:endParaRPr lang="en-US" sz="1200" dirty="0"/>
          </a:p>
        </p:txBody>
      </p:sp>
      <p:pic>
        <p:nvPicPr>
          <p:cNvPr id="8" name="Picture 52" descr="j0431572.png"/>
          <p:cNvPicPr>
            <a:picLocks noChangeAspect="1"/>
          </p:cNvPicPr>
          <p:nvPr/>
        </p:nvPicPr>
        <p:blipFill>
          <a:blip r:embed="rId3" cstate="print"/>
          <a:srcRect/>
          <a:stretch>
            <a:fillRect/>
          </a:stretch>
        </p:blipFill>
        <p:spPr bwMode="auto">
          <a:xfrm>
            <a:off x="1963725" y="3053049"/>
            <a:ext cx="819932" cy="825165"/>
          </a:xfrm>
          <a:prstGeom prst="rect">
            <a:avLst/>
          </a:prstGeom>
          <a:noFill/>
          <a:ln w="9525">
            <a:noFill/>
            <a:miter lim="800000"/>
            <a:headEnd/>
            <a:tailEnd/>
          </a:ln>
        </p:spPr>
      </p:pic>
      <p:sp>
        <p:nvSpPr>
          <p:cNvPr id="9" name="TextBox 8"/>
          <p:cNvSpPr txBox="1"/>
          <p:nvPr/>
        </p:nvSpPr>
        <p:spPr>
          <a:xfrm>
            <a:off x="2434092" y="2690853"/>
            <a:ext cx="1235806" cy="646331"/>
          </a:xfrm>
          <a:prstGeom prst="rect">
            <a:avLst/>
          </a:prstGeom>
          <a:noFill/>
        </p:spPr>
        <p:txBody>
          <a:bodyPr wrap="square" rtlCol="0">
            <a:spAutoFit/>
          </a:bodyPr>
          <a:lstStyle/>
          <a:p>
            <a:r>
              <a:rPr lang="en-US" sz="1200" dirty="0" smtClean="0"/>
              <a:t>ODK – Load data</a:t>
            </a:r>
          </a:p>
          <a:p>
            <a:r>
              <a:rPr lang="en-US" sz="1200" dirty="0" smtClean="0"/>
              <a:t>Map</a:t>
            </a:r>
            <a:endParaRPr lang="en-US" sz="1200" dirty="0"/>
          </a:p>
        </p:txBody>
      </p:sp>
      <p:pic>
        <p:nvPicPr>
          <p:cNvPr id="10" name="Picture 9"/>
          <p:cNvPicPr>
            <a:picLocks noChangeAspect="1"/>
          </p:cNvPicPr>
          <p:nvPr/>
        </p:nvPicPr>
        <p:blipFill>
          <a:blip r:embed="rId4"/>
          <a:stretch>
            <a:fillRect/>
          </a:stretch>
        </p:blipFill>
        <p:spPr>
          <a:xfrm>
            <a:off x="3324469" y="1096300"/>
            <a:ext cx="538773" cy="693327"/>
          </a:xfrm>
          <a:prstGeom prst="rect">
            <a:avLst/>
          </a:prstGeom>
        </p:spPr>
      </p:pic>
      <p:sp>
        <p:nvSpPr>
          <p:cNvPr id="11" name="TextBox 10"/>
          <p:cNvSpPr txBox="1"/>
          <p:nvPr/>
        </p:nvSpPr>
        <p:spPr>
          <a:xfrm>
            <a:off x="3702907" y="911634"/>
            <a:ext cx="2903296" cy="369332"/>
          </a:xfrm>
          <a:prstGeom prst="rect">
            <a:avLst/>
          </a:prstGeom>
          <a:noFill/>
        </p:spPr>
        <p:txBody>
          <a:bodyPr wrap="square" rtlCol="0">
            <a:spAutoFit/>
          </a:bodyPr>
          <a:lstStyle/>
          <a:p>
            <a:r>
              <a:rPr lang="en-US" dirty="0" smtClean="0"/>
              <a:t>ID </a:t>
            </a:r>
            <a:r>
              <a:rPr lang="en-US" dirty="0" err="1" smtClean="0"/>
              <a:t>Number|Register</a:t>
            </a:r>
            <a:r>
              <a:rPr lang="en-US" dirty="0" smtClean="0"/>
              <a:t> ID</a:t>
            </a:r>
            <a:endParaRPr lang="en-US" dirty="0"/>
          </a:p>
        </p:txBody>
      </p:sp>
      <p:pic>
        <p:nvPicPr>
          <p:cNvPr id="12" name="Picture 15" descr="j0433943.png"/>
          <p:cNvPicPr>
            <a:picLocks noChangeAspect="1"/>
          </p:cNvPicPr>
          <p:nvPr/>
        </p:nvPicPr>
        <p:blipFill>
          <a:blip r:embed="rId2" cstate="print"/>
          <a:srcRect/>
          <a:stretch>
            <a:fillRect/>
          </a:stretch>
        </p:blipFill>
        <p:spPr bwMode="auto">
          <a:xfrm>
            <a:off x="7166113" y="1096300"/>
            <a:ext cx="804511" cy="734813"/>
          </a:xfrm>
          <a:prstGeom prst="rect">
            <a:avLst/>
          </a:prstGeom>
          <a:noFill/>
          <a:ln w="9525">
            <a:noFill/>
            <a:miter lim="800000"/>
            <a:headEnd/>
            <a:tailEnd/>
          </a:ln>
        </p:spPr>
      </p:pic>
      <p:sp>
        <p:nvSpPr>
          <p:cNvPr id="13" name="TextBox 12"/>
          <p:cNvSpPr txBox="1"/>
          <p:nvPr/>
        </p:nvSpPr>
        <p:spPr>
          <a:xfrm>
            <a:off x="7181363" y="1911834"/>
            <a:ext cx="1235806" cy="461665"/>
          </a:xfrm>
          <a:prstGeom prst="rect">
            <a:avLst/>
          </a:prstGeom>
          <a:noFill/>
        </p:spPr>
        <p:txBody>
          <a:bodyPr wrap="square" rtlCol="0">
            <a:spAutoFit/>
          </a:bodyPr>
          <a:lstStyle/>
          <a:p>
            <a:r>
              <a:rPr lang="en-US" sz="1200" dirty="0" smtClean="0"/>
              <a:t>GIS USER</a:t>
            </a:r>
          </a:p>
          <a:p>
            <a:r>
              <a:rPr lang="en-US" sz="1200" dirty="0" err="1" smtClean="0"/>
              <a:t>Analisa</a:t>
            </a:r>
            <a:r>
              <a:rPr lang="en-US" sz="1200" dirty="0" smtClean="0"/>
              <a:t> Data</a:t>
            </a:r>
            <a:endParaRPr lang="en-US" sz="1200" dirty="0"/>
          </a:p>
        </p:txBody>
      </p:sp>
      <p:pic>
        <p:nvPicPr>
          <p:cNvPr id="14" name="Picture 13" descr="sync.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0659" y="3407533"/>
            <a:ext cx="870185" cy="870185"/>
          </a:xfrm>
          <a:prstGeom prst="rect">
            <a:avLst/>
          </a:prstGeom>
        </p:spPr>
      </p:pic>
      <p:pic>
        <p:nvPicPr>
          <p:cNvPr id="15" name="Picture 14" descr="7507-256x256x32.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46573" y="3138593"/>
            <a:ext cx="711445" cy="711445"/>
          </a:xfrm>
          <a:prstGeom prst="rect">
            <a:avLst/>
          </a:prstGeom>
          <a:noFill/>
        </p:spPr>
      </p:pic>
      <p:pic>
        <p:nvPicPr>
          <p:cNvPr id="16" name="Picture 15" descr="7507-256x256x32.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0503" y="3634640"/>
            <a:ext cx="711445" cy="711445"/>
          </a:xfrm>
          <a:prstGeom prst="rect">
            <a:avLst/>
          </a:prstGeom>
          <a:noFill/>
        </p:spPr>
      </p:pic>
      <p:cxnSp>
        <p:nvCxnSpPr>
          <p:cNvPr id="17" name="Elbow Connector 16"/>
          <p:cNvCxnSpPr>
            <a:stCxn id="6" idx="3"/>
            <a:endCxn id="8" idx="1"/>
          </p:cNvCxnSpPr>
          <p:nvPr/>
        </p:nvCxnSpPr>
        <p:spPr>
          <a:xfrm>
            <a:off x="1273591" y="2021389"/>
            <a:ext cx="690134" cy="1444243"/>
          </a:xfrm>
          <a:prstGeom prst="bentConnector3">
            <a:avLst/>
          </a:prstGeom>
          <a:ln>
            <a:headEnd type="none"/>
            <a:tailEnd type="triangle"/>
          </a:ln>
        </p:spPr>
        <p:style>
          <a:lnRef idx="3">
            <a:schemeClr val="dk1"/>
          </a:lnRef>
          <a:fillRef idx="0">
            <a:schemeClr val="dk1"/>
          </a:fillRef>
          <a:effectRef idx="2">
            <a:schemeClr val="dk1"/>
          </a:effectRef>
          <a:fontRef idx="minor">
            <a:schemeClr val="tx1"/>
          </a:fontRef>
        </p:style>
      </p:cxnSp>
      <p:cxnSp>
        <p:nvCxnSpPr>
          <p:cNvPr id="18" name="Elbow Connector 17"/>
          <p:cNvCxnSpPr>
            <a:stCxn id="8" idx="0"/>
            <a:endCxn id="10" idx="1"/>
          </p:cNvCxnSpPr>
          <p:nvPr/>
        </p:nvCxnSpPr>
        <p:spPr>
          <a:xfrm rot="5400000" flipH="1" flipV="1">
            <a:off x="2044038" y="1772618"/>
            <a:ext cx="1610085" cy="950778"/>
          </a:xfrm>
          <a:prstGeom prst="bentConnector2">
            <a:avLst/>
          </a:prstGeom>
          <a:ln>
            <a:headEnd type="none"/>
            <a:tailEnd type="triangle"/>
          </a:ln>
        </p:spPr>
        <p:style>
          <a:lnRef idx="3">
            <a:schemeClr val="dk1"/>
          </a:lnRef>
          <a:fillRef idx="0">
            <a:schemeClr val="dk1"/>
          </a:fillRef>
          <a:effectRef idx="2">
            <a:schemeClr val="dk1"/>
          </a:effectRef>
          <a:fontRef idx="minor">
            <a:schemeClr val="tx1"/>
          </a:fontRef>
        </p:style>
      </p:cxnSp>
      <p:cxnSp>
        <p:nvCxnSpPr>
          <p:cNvPr id="19" name="Elbow Connector 18"/>
          <p:cNvCxnSpPr>
            <a:stCxn id="10" idx="2"/>
            <a:endCxn id="15" idx="1"/>
          </p:cNvCxnSpPr>
          <p:nvPr/>
        </p:nvCxnSpPr>
        <p:spPr>
          <a:xfrm rot="16200000" flipH="1">
            <a:off x="2967870" y="2415612"/>
            <a:ext cx="1704689" cy="452717"/>
          </a:xfrm>
          <a:prstGeom prst="bentConnector2">
            <a:avLst/>
          </a:prstGeom>
          <a:ln>
            <a:headEnd type="none"/>
            <a:tailEnd type="triangle"/>
          </a:ln>
        </p:spPr>
        <p:style>
          <a:lnRef idx="3">
            <a:schemeClr val="dk1"/>
          </a:lnRef>
          <a:fillRef idx="0">
            <a:schemeClr val="dk1"/>
          </a:fillRef>
          <a:effectRef idx="2">
            <a:schemeClr val="dk1"/>
          </a:effectRef>
          <a:fontRef idx="minor">
            <a:schemeClr val="tx1"/>
          </a:fontRef>
        </p:style>
      </p:cxnSp>
      <p:cxnSp>
        <p:nvCxnSpPr>
          <p:cNvPr id="20" name="Elbow Connector 19"/>
          <p:cNvCxnSpPr>
            <a:endCxn id="15" idx="0"/>
          </p:cNvCxnSpPr>
          <p:nvPr/>
        </p:nvCxnSpPr>
        <p:spPr>
          <a:xfrm rot="10800000" flipV="1">
            <a:off x="4402297" y="1586143"/>
            <a:ext cx="2735373" cy="1552450"/>
          </a:xfrm>
          <a:prstGeom prst="bentConnector2">
            <a:avLst/>
          </a:prstGeom>
          <a:ln>
            <a:headEnd type="none"/>
            <a:tailEnd type="triangle"/>
          </a:ln>
        </p:spPr>
        <p:style>
          <a:lnRef idx="3">
            <a:schemeClr val="dk1"/>
          </a:lnRef>
          <a:fillRef idx="0">
            <a:schemeClr val="dk1"/>
          </a:fillRef>
          <a:effectRef idx="2">
            <a:schemeClr val="dk1"/>
          </a:effectRef>
          <a:fontRef idx="minor">
            <a:schemeClr val="tx1"/>
          </a:fontRef>
        </p:style>
      </p:cxnSp>
      <p:cxnSp>
        <p:nvCxnSpPr>
          <p:cNvPr id="21" name="Elbow Connector 20"/>
          <p:cNvCxnSpPr>
            <a:stCxn id="22" idx="0"/>
            <a:endCxn id="16" idx="3"/>
          </p:cNvCxnSpPr>
          <p:nvPr/>
        </p:nvCxnSpPr>
        <p:spPr>
          <a:xfrm rot="16200000" flipV="1">
            <a:off x="6095191" y="3687121"/>
            <a:ext cx="1322337" cy="1928821"/>
          </a:xfrm>
          <a:prstGeom prst="bentConnector2">
            <a:avLst/>
          </a:prstGeom>
          <a:ln>
            <a:headEnd type="triangle"/>
            <a:tailEnd type="none"/>
          </a:ln>
        </p:spPr>
        <p:style>
          <a:lnRef idx="3">
            <a:schemeClr val="dk1"/>
          </a:lnRef>
          <a:fillRef idx="0">
            <a:schemeClr val="dk1"/>
          </a:fillRef>
          <a:effectRef idx="2">
            <a:schemeClr val="dk1"/>
          </a:effectRef>
          <a:fontRef idx="minor">
            <a:schemeClr val="tx1"/>
          </a:fontRef>
        </p:style>
      </p:cxnSp>
      <p:pic>
        <p:nvPicPr>
          <p:cNvPr id="22" name="Picture 15" descr="j0433943.png"/>
          <p:cNvPicPr>
            <a:picLocks noChangeAspect="1"/>
          </p:cNvPicPr>
          <p:nvPr/>
        </p:nvPicPr>
        <p:blipFill>
          <a:blip r:embed="rId2" cstate="print"/>
          <a:srcRect/>
          <a:stretch>
            <a:fillRect/>
          </a:stretch>
        </p:blipFill>
        <p:spPr bwMode="auto">
          <a:xfrm>
            <a:off x="7318513" y="5312700"/>
            <a:ext cx="804511" cy="734813"/>
          </a:xfrm>
          <a:prstGeom prst="rect">
            <a:avLst/>
          </a:prstGeom>
          <a:noFill/>
          <a:ln w="9525">
            <a:noFill/>
            <a:miter lim="800000"/>
            <a:headEnd/>
            <a:tailEnd/>
          </a:ln>
        </p:spPr>
      </p:pic>
      <p:pic>
        <p:nvPicPr>
          <p:cNvPr id="23" name="Picture 15" descr="j0433943.png"/>
          <p:cNvPicPr>
            <a:picLocks noChangeAspect="1"/>
          </p:cNvPicPr>
          <p:nvPr/>
        </p:nvPicPr>
        <p:blipFill>
          <a:blip r:embed="rId2" cstate="print"/>
          <a:srcRect/>
          <a:stretch>
            <a:fillRect/>
          </a:stretch>
        </p:blipFill>
        <p:spPr bwMode="auto">
          <a:xfrm>
            <a:off x="6048513" y="5312700"/>
            <a:ext cx="804511" cy="734813"/>
          </a:xfrm>
          <a:prstGeom prst="rect">
            <a:avLst/>
          </a:prstGeom>
          <a:noFill/>
          <a:ln w="9525">
            <a:noFill/>
            <a:miter lim="800000"/>
            <a:headEnd/>
            <a:tailEnd/>
          </a:ln>
        </p:spPr>
      </p:pic>
      <p:cxnSp>
        <p:nvCxnSpPr>
          <p:cNvPr id="24" name="Elbow Connector 23"/>
          <p:cNvCxnSpPr>
            <a:stCxn id="23" idx="0"/>
            <a:endCxn id="16" idx="2"/>
          </p:cNvCxnSpPr>
          <p:nvPr/>
        </p:nvCxnSpPr>
        <p:spPr>
          <a:xfrm rot="16200000" flipV="1">
            <a:off x="5460191" y="4322121"/>
            <a:ext cx="966615" cy="1014543"/>
          </a:xfrm>
          <a:prstGeom prst="bentConnector3">
            <a:avLst>
              <a:gd name="adj1" fmla="val 50000"/>
            </a:avLst>
          </a:prstGeom>
          <a:ln>
            <a:headEnd type="triangle"/>
            <a:tailEnd type="triangle"/>
          </a:ln>
        </p:spPr>
        <p:style>
          <a:lnRef idx="3">
            <a:schemeClr val="dk1"/>
          </a:lnRef>
          <a:fillRef idx="0">
            <a:schemeClr val="dk1"/>
          </a:fillRef>
          <a:effectRef idx="2">
            <a:schemeClr val="dk1"/>
          </a:effectRef>
          <a:fontRef idx="minor">
            <a:schemeClr val="tx1"/>
          </a:fontRef>
        </p:style>
      </p:cxnSp>
      <p:pic>
        <p:nvPicPr>
          <p:cNvPr id="25" name="Picture 24"/>
          <p:cNvPicPr>
            <a:picLocks noChangeAspect="1"/>
          </p:cNvPicPr>
          <p:nvPr/>
        </p:nvPicPr>
        <p:blipFill>
          <a:blip r:embed="rId7"/>
          <a:stretch>
            <a:fillRect/>
          </a:stretch>
        </p:blipFill>
        <p:spPr>
          <a:xfrm>
            <a:off x="1361427" y="4439503"/>
            <a:ext cx="1613377" cy="910110"/>
          </a:xfrm>
          <a:prstGeom prst="rect">
            <a:avLst/>
          </a:prstGeom>
        </p:spPr>
      </p:pic>
      <p:cxnSp>
        <p:nvCxnSpPr>
          <p:cNvPr id="26" name="Elbow Connector 25"/>
          <p:cNvCxnSpPr>
            <a:stCxn id="14" idx="1"/>
            <a:endCxn id="25" idx="0"/>
          </p:cNvCxnSpPr>
          <p:nvPr/>
        </p:nvCxnSpPr>
        <p:spPr>
          <a:xfrm rot="10800000" flipV="1">
            <a:off x="2168117" y="3842625"/>
            <a:ext cx="2272543" cy="596877"/>
          </a:xfrm>
          <a:prstGeom prst="bentConnector2">
            <a:avLst/>
          </a:prstGeom>
          <a:ln>
            <a:headEnd type="none"/>
            <a:tailEnd type="triangle"/>
          </a:ln>
        </p:spPr>
        <p:style>
          <a:lnRef idx="3">
            <a:schemeClr val="dk1"/>
          </a:lnRef>
          <a:fillRef idx="0">
            <a:schemeClr val="dk1"/>
          </a:fillRef>
          <a:effectRef idx="2">
            <a:schemeClr val="dk1"/>
          </a:effectRef>
          <a:fontRef idx="minor">
            <a:schemeClr val="tx1"/>
          </a:fontRef>
        </p:style>
      </p:cxnSp>
      <p:pic>
        <p:nvPicPr>
          <p:cNvPr id="27" name="Picture 15" descr="j0433943.png"/>
          <p:cNvPicPr>
            <a:picLocks noChangeAspect="1"/>
          </p:cNvPicPr>
          <p:nvPr/>
        </p:nvPicPr>
        <p:blipFill>
          <a:blip r:embed="rId2" cstate="print"/>
          <a:srcRect/>
          <a:stretch>
            <a:fillRect/>
          </a:stretch>
        </p:blipFill>
        <p:spPr bwMode="auto">
          <a:xfrm>
            <a:off x="3035126" y="5762190"/>
            <a:ext cx="804511" cy="734813"/>
          </a:xfrm>
          <a:prstGeom prst="rect">
            <a:avLst/>
          </a:prstGeom>
          <a:noFill/>
          <a:ln w="9525">
            <a:noFill/>
            <a:miter lim="800000"/>
            <a:headEnd/>
            <a:tailEnd/>
          </a:ln>
        </p:spPr>
      </p:pic>
      <p:pic>
        <p:nvPicPr>
          <p:cNvPr id="28" name="Picture 15" descr="j0433943.png"/>
          <p:cNvPicPr>
            <a:picLocks noChangeAspect="1"/>
          </p:cNvPicPr>
          <p:nvPr/>
        </p:nvPicPr>
        <p:blipFill>
          <a:blip r:embed="rId2" cstate="print"/>
          <a:srcRect/>
          <a:stretch>
            <a:fillRect/>
          </a:stretch>
        </p:blipFill>
        <p:spPr bwMode="auto">
          <a:xfrm>
            <a:off x="533400" y="5762190"/>
            <a:ext cx="804511" cy="734813"/>
          </a:xfrm>
          <a:prstGeom prst="rect">
            <a:avLst/>
          </a:prstGeom>
          <a:noFill/>
          <a:ln w="9525">
            <a:noFill/>
            <a:miter lim="800000"/>
            <a:headEnd/>
            <a:tailEnd/>
          </a:ln>
        </p:spPr>
      </p:pic>
      <p:cxnSp>
        <p:nvCxnSpPr>
          <p:cNvPr id="29" name="Elbow Connector 28"/>
          <p:cNvCxnSpPr>
            <a:endCxn id="27" idx="0"/>
          </p:cNvCxnSpPr>
          <p:nvPr/>
        </p:nvCxnSpPr>
        <p:spPr>
          <a:xfrm rot="16200000" flipH="1">
            <a:off x="2581463" y="4906271"/>
            <a:ext cx="858338" cy="853499"/>
          </a:xfrm>
          <a:prstGeom prst="bentConnector3">
            <a:avLst>
              <a:gd name="adj1" fmla="val 50000"/>
            </a:avLst>
          </a:prstGeom>
          <a:ln>
            <a:headEnd type="none"/>
            <a:tailEnd type="triangle"/>
          </a:ln>
        </p:spPr>
        <p:style>
          <a:lnRef idx="3">
            <a:schemeClr val="dk1"/>
          </a:lnRef>
          <a:fillRef idx="0">
            <a:schemeClr val="dk1"/>
          </a:fillRef>
          <a:effectRef idx="2">
            <a:schemeClr val="dk1"/>
          </a:effectRef>
          <a:fontRef idx="minor">
            <a:schemeClr val="tx1"/>
          </a:fontRef>
        </p:style>
      </p:cxnSp>
      <p:cxnSp>
        <p:nvCxnSpPr>
          <p:cNvPr id="30" name="Elbow Connector 29"/>
          <p:cNvCxnSpPr>
            <a:endCxn id="28" idx="0"/>
          </p:cNvCxnSpPr>
          <p:nvPr/>
        </p:nvCxnSpPr>
        <p:spPr>
          <a:xfrm rot="5400000">
            <a:off x="860835" y="4978674"/>
            <a:ext cx="858338" cy="708695"/>
          </a:xfrm>
          <a:prstGeom prst="bentConnector3">
            <a:avLst>
              <a:gd name="adj1" fmla="val 50000"/>
            </a:avLst>
          </a:prstGeom>
          <a:ln>
            <a:headEnd type="none"/>
            <a:tailEnd type="triangle"/>
          </a:ln>
        </p:spPr>
        <p:style>
          <a:lnRef idx="3">
            <a:schemeClr val="dk1"/>
          </a:lnRef>
          <a:fillRef idx="0">
            <a:schemeClr val="dk1"/>
          </a:fillRef>
          <a:effectRef idx="2">
            <a:schemeClr val="dk1"/>
          </a:effectRef>
          <a:fontRef idx="minor">
            <a:schemeClr val="tx1"/>
          </a:fontRef>
        </p:style>
      </p:cxnSp>
      <p:cxnSp>
        <p:nvCxnSpPr>
          <p:cNvPr id="31" name="Elbow Connector 30"/>
          <p:cNvCxnSpPr>
            <a:stCxn id="6" idx="0"/>
            <a:endCxn id="10" idx="0"/>
          </p:cNvCxnSpPr>
          <p:nvPr/>
        </p:nvCxnSpPr>
        <p:spPr>
          <a:xfrm rot="5400000" flipH="1" flipV="1">
            <a:off x="1953755" y="13881"/>
            <a:ext cx="557682" cy="2722520"/>
          </a:xfrm>
          <a:prstGeom prst="bentConnector3">
            <a:avLst>
              <a:gd name="adj1" fmla="val 140991"/>
            </a:avLst>
          </a:prstGeom>
          <a:ln>
            <a:headEnd type="none"/>
            <a:tailEnd type="triangle"/>
          </a:ln>
        </p:spPr>
        <p:style>
          <a:lnRef idx="3">
            <a:schemeClr val="dk1"/>
          </a:lnRef>
          <a:fillRef idx="0">
            <a:schemeClr val="dk1"/>
          </a:fillRef>
          <a:effectRef idx="2">
            <a:schemeClr val="dk1"/>
          </a:effectRef>
          <a:fontRef idx="minor">
            <a:schemeClr val="tx1"/>
          </a:fontRef>
        </p:style>
      </p:cxnSp>
      <p:sp>
        <p:nvSpPr>
          <p:cNvPr id="32" name="TextBox 31"/>
          <p:cNvSpPr txBox="1"/>
          <p:nvPr/>
        </p:nvSpPr>
        <p:spPr>
          <a:xfrm>
            <a:off x="1494560" y="906701"/>
            <a:ext cx="1235806" cy="276999"/>
          </a:xfrm>
          <a:prstGeom prst="rect">
            <a:avLst/>
          </a:prstGeom>
          <a:noFill/>
        </p:spPr>
        <p:txBody>
          <a:bodyPr wrap="square" rtlCol="0">
            <a:spAutoFit/>
          </a:bodyPr>
          <a:lstStyle/>
          <a:p>
            <a:r>
              <a:rPr lang="en-US" sz="1200" dirty="0" smtClean="0"/>
              <a:t>Field Paper</a:t>
            </a:r>
            <a:endParaRPr lang="en-US" sz="1200" dirty="0"/>
          </a:p>
        </p:txBody>
      </p:sp>
      <p:cxnSp>
        <p:nvCxnSpPr>
          <p:cNvPr id="33" name="Straight Connector 32"/>
          <p:cNvCxnSpPr/>
          <p:nvPr/>
        </p:nvCxnSpPr>
        <p:spPr>
          <a:xfrm>
            <a:off x="4021420" y="566313"/>
            <a:ext cx="0" cy="5632351"/>
          </a:xfrm>
          <a:prstGeom prst="line">
            <a:avLst/>
          </a:prstGeom>
          <a:ln>
            <a:prstDash val="lgDash"/>
          </a:ln>
        </p:spPr>
        <p:style>
          <a:lnRef idx="3">
            <a:schemeClr val="accent2"/>
          </a:lnRef>
          <a:fillRef idx="0">
            <a:schemeClr val="accent2"/>
          </a:fillRef>
          <a:effectRef idx="2">
            <a:schemeClr val="accent2"/>
          </a:effectRef>
          <a:fontRef idx="minor">
            <a:schemeClr val="tx1"/>
          </a:fontRef>
        </p:style>
      </p:cxnSp>
      <p:sp>
        <p:nvSpPr>
          <p:cNvPr id="34" name="Rectangle 33"/>
          <p:cNvSpPr/>
          <p:nvPr/>
        </p:nvSpPr>
        <p:spPr>
          <a:xfrm>
            <a:off x="281342" y="154450"/>
            <a:ext cx="3588081" cy="34571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District/Area</a:t>
            </a:r>
            <a:endParaRPr lang="en-US" dirty="0"/>
          </a:p>
        </p:txBody>
      </p:sp>
      <p:sp>
        <p:nvSpPr>
          <p:cNvPr id="35" name="Rectangle 34"/>
          <p:cNvSpPr/>
          <p:nvPr/>
        </p:nvSpPr>
        <p:spPr>
          <a:xfrm>
            <a:off x="4327581" y="154450"/>
            <a:ext cx="4666236" cy="34571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NHQ/Province</a:t>
            </a:r>
            <a:endParaRPr lang="en-US" dirty="0"/>
          </a:p>
        </p:txBody>
      </p:sp>
      <p:sp>
        <p:nvSpPr>
          <p:cNvPr id="36" name="TextBox 35"/>
          <p:cNvSpPr txBox="1"/>
          <p:nvPr/>
        </p:nvSpPr>
        <p:spPr>
          <a:xfrm>
            <a:off x="5835645" y="6116023"/>
            <a:ext cx="1235806" cy="276999"/>
          </a:xfrm>
          <a:prstGeom prst="rect">
            <a:avLst/>
          </a:prstGeom>
          <a:noFill/>
        </p:spPr>
        <p:txBody>
          <a:bodyPr wrap="square" rtlCol="0">
            <a:spAutoFit/>
          </a:bodyPr>
          <a:lstStyle/>
          <a:p>
            <a:r>
              <a:rPr lang="en-US" sz="1200" dirty="0" smtClean="0"/>
              <a:t>Other USER</a:t>
            </a:r>
            <a:endParaRPr lang="en-US" sz="1200" dirty="0"/>
          </a:p>
        </p:txBody>
      </p:sp>
      <p:sp>
        <p:nvSpPr>
          <p:cNvPr id="37" name="TextBox 36"/>
          <p:cNvSpPr txBox="1"/>
          <p:nvPr/>
        </p:nvSpPr>
        <p:spPr>
          <a:xfrm>
            <a:off x="7181363" y="6129922"/>
            <a:ext cx="1235806" cy="461665"/>
          </a:xfrm>
          <a:prstGeom prst="rect">
            <a:avLst/>
          </a:prstGeom>
          <a:noFill/>
        </p:spPr>
        <p:txBody>
          <a:bodyPr wrap="square" rtlCol="0">
            <a:spAutoFit/>
          </a:bodyPr>
          <a:lstStyle/>
          <a:p>
            <a:r>
              <a:rPr lang="en-US" sz="1200" dirty="0" smtClean="0"/>
              <a:t>Management USER</a:t>
            </a:r>
            <a:endParaRPr lang="en-US" sz="1200" dirty="0"/>
          </a:p>
        </p:txBody>
      </p:sp>
      <p:sp>
        <p:nvSpPr>
          <p:cNvPr id="38" name="TextBox 37"/>
          <p:cNvSpPr txBox="1"/>
          <p:nvPr/>
        </p:nvSpPr>
        <p:spPr>
          <a:xfrm>
            <a:off x="4827958" y="2282444"/>
            <a:ext cx="3791386" cy="2585323"/>
          </a:xfrm>
          <a:prstGeom prst="rect">
            <a:avLst/>
          </a:prstGeom>
          <a:noFill/>
        </p:spPr>
        <p:txBody>
          <a:bodyPr wrap="square" rtlCol="0">
            <a:spAutoFit/>
          </a:bodyPr>
          <a:lstStyle/>
          <a:p>
            <a:pPr marL="342900" indent="-342900">
              <a:buAutoNum type="arabicPeriod"/>
            </a:pPr>
            <a:r>
              <a:rPr lang="en-US" dirty="0" smtClean="0"/>
              <a:t>PIC NHQ– DM </a:t>
            </a:r>
            <a:r>
              <a:rPr lang="en-US" dirty="0" err="1" smtClean="0"/>
              <a:t>Div</a:t>
            </a:r>
            <a:endParaRPr lang="en-US" dirty="0" smtClean="0"/>
          </a:p>
          <a:p>
            <a:pPr marL="342900" indent="-342900">
              <a:buAutoNum type="arabicPeriod"/>
            </a:pPr>
            <a:r>
              <a:rPr lang="en-US" dirty="0" smtClean="0"/>
              <a:t>Database Administrator – Unit IT</a:t>
            </a:r>
          </a:p>
          <a:p>
            <a:pPr marL="342900" indent="-342900">
              <a:buAutoNum type="arabicPeriod"/>
            </a:pPr>
            <a:r>
              <a:rPr lang="en-US" dirty="0" err="1" smtClean="0"/>
              <a:t>Analis</a:t>
            </a:r>
            <a:r>
              <a:rPr lang="en-US" dirty="0" smtClean="0"/>
              <a:t> –  </a:t>
            </a:r>
            <a:r>
              <a:rPr lang="en-US" dirty="0" err="1" smtClean="0"/>
              <a:t>Danang</a:t>
            </a:r>
            <a:r>
              <a:rPr lang="en-US" dirty="0" smtClean="0"/>
              <a:t> </a:t>
            </a:r>
            <a:r>
              <a:rPr lang="en-US" dirty="0" err="1" smtClean="0"/>
              <a:t>Agud</a:t>
            </a:r>
            <a:endParaRPr lang="en-US" dirty="0" smtClean="0"/>
          </a:p>
          <a:p>
            <a:pPr marL="342900" indent="-342900">
              <a:buAutoNum type="arabicPeriod"/>
            </a:pPr>
            <a:r>
              <a:rPr lang="en-US" dirty="0" smtClean="0"/>
              <a:t>Data Collector – </a:t>
            </a:r>
            <a:r>
              <a:rPr lang="en-US" dirty="0" err="1" smtClean="0"/>
              <a:t>Guthfan</a:t>
            </a:r>
            <a:r>
              <a:rPr lang="en-US" dirty="0" smtClean="0"/>
              <a:t>, </a:t>
            </a:r>
            <a:r>
              <a:rPr lang="en-US" dirty="0" err="1" smtClean="0"/>
              <a:t>Lala</a:t>
            </a:r>
            <a:r>
              <a:rPr lang="en-US" dirty="0" smtClean="0"/>
              <a:t>, Nuri, </a:t>
            </a:r>
            <a:r>
              <a:rPr lang="en-US" dirty="0" err="1" smtClean="0"/>
              <a:t>Menir</a:t>
            </a:r>
            <a:r>
              <a:rPr lang="en-US" dirty="0" smtClean="0"/>
              <a:t>, </a:t>
            </a:r>
            <a:r>
              <a:rPr lang="en-US" dirty="0" err="1" smtClean="0"/>
              <a:t>Kusumo</a:t>
            </a:r>
            <a:endParaRPr lang="en-US" dirty="0" smtClean="0"/>
          </a:p>
          <a:p>
            <a:pPr marL="342900" indent="-342900">
              <a:buAutoNum type="arabicPeriod"/>
            </a:pPr>
            <a:r>
              <a:rPr lang="en-US" dirty="0" smtClean="0"/>
              <a:t>Tech Advisor – Agus </a:t>
            </a:r>
            <a:r>
              <a:rPr lang="en-US" dirty="0" err="1" smtClean="0"/>
              <a:t>Sugiharto</a:t>
            </a:r>
            <a:endParaRPr lang="en-US" dirty="0" smtClean="0"/>
          </a:p>
          <a:p>
            <a:pPr marL="342900" indent="-342900">
              <a:buAutoNum type="arabicPeriod"/>
            </a:pPr>
            <a:endParaRPr lang="en-US" dirty="0" smtClean="0"/>
          </a:p>
          <a:p>
            <a:pPr marL="342900" indent="-342900">
              <a:buAutoNum type="arabicPeriod"/>
            </a:pPr>
            <a:endParaRPr lang="en-US" dirty="0"/>
          </a:p>
        </p:txBody>
      </p:sp>
    </p:spTree>
    <p:extLst>
      <p:ext uri="{BB962C8B-B14F-4D97-AF65-F5344CB8AC3E}">
        <p14:creationId xmlns:p14="http://schemas.microsoft.com/office/powerpoint/2010/main" val="14893952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ambar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871235"/>
            <a:ext cx="5177139" cy="29867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ambar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855" y="3733801"/>
            <a:ext cx="3995146" cy="312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50" y="100587"/>
            <a:ext cx="4542876" cy="37389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F:\Kusumo mapping\mapping\peta terdampak banjir bukit dur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4789" y="85443"/>
            <a:ext cx="4544774" cy="36756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1118751" y="3577972"/>
            <a:ext cx="6960949" cy="523220"/>
          </a:xfrm>
          <a:prstGeom prst="rect">
            <a:avLst/>
          </a:prstGeom>
          <a:noFill/>
        </p:spPr>
        <p:txBody>
          <a:bodyPr wrap="square" lIns="91440" tIns="45720" rIns="91440" bIns="45720">
            <a:spAutoFit/>
          </a:bodyPr>
          <a:lstStyle/>
          <a:p>
            <a:pPr algn="r"/>
            <a:r>
              <a:rPr lang="en-US" sz="2800" b="0" cap="none" spc="0" dirty="0" smtClean="0">
                <a:ln w="0"/>
                <a:solidFill>
                  <a:srgbClr val="FF0000"/>
                </a:solidFill>
                <a:effectLst/>
                <a:latin typeface="Trebuchet MS" panose="020B0603020202020204" pitchFamily="34" charset="0"/>
              </a:rPr>
              <a:t>Risk Map ready to used as RR plan tool.</a:t>
            </a:r>
            <a:endParaRPr lang="en-US" sz="2800" b="0" cap="none" spc="0" dirty="0">
              <a:ln w="0"/>
              <a:solidFill>
                <a:srgbClr val="FF0000"/>
              </a:solidFill>
              <a:effectLst/>
              <a:latin typeface="Trebuchet MS" panose="020B0603020202020204" pitchFamily="34" charset="0"/>
            </a:endParaRPr>
          </a:p>
        </p:txBody>
      </p:sp>
    </p:spTree>
    <p:extLst>
      <p:ext uri="{BB962C8B-B14F-4D97-AF65-F5344CB8AC3E}">
        <p14:creationId xmlns:p14="http://schemas.microsoft.com/office/powerpoint/2010/main" val="149367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4" name="Group 8"/>
          <p:cNvGrpSpPr>
            <a:grpSpLocks/>
          </p:cNvGrpSpPr>
          <p:nvPr/>
        </p:nvGrpSpPr>
        <p:grpSpPr bwMode="auto">
          <a:xfrm>
            <a:off x="533400" y="228600"/>
            <a:ext cx="7902575" cy="685800"/>
            <a:chOff x="533400" y="228600"/>
            <a:chExt cx="7902000" cy="685800"/>
          </a:xfrm>
        </p:grpSpPr>
        <p:pic>
          <p:nvPicPr>
            <p:cNvPr id="2055" name="Picture 2" descr="http://kkcdn-static.kaskus.co.id/images/2012/09/12/923003_201209120801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132275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3" descr="https://www.ifrc.org/Global/ifrc.org/Logos/IFRC-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04800"/>
              <a:ext cx="3456000" cy="41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228600"/>
              <a:ext cx="1044000" cy="67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p:nvPr/>
        </p:nvSpPr>
        <p:spPr>
          <a:xfrm>
            <a:off x="143243" y="900277"/>
            <a:ext cx="3057157" cy="584775"/>
          </a:xfrm>
          <a:prstGeom prst="rect">
            <a:avLst/>
          </a:prstGeom>
          <a:noFill/>
        </p:spPr>
        <p:txBody>
          <a:bodyPr wrap="square" lIns="91440" tIns="45720" rIns="91440" bIns="45720">
            <a:spAutoFit/>
          </a:bodyPr>
          <a:lstStyle/>
          <a:p>
            <a:pPr algn="ctr"/>
            <a:r>
              <a:rPr lang="en-US" sz="3200" b="1" cap="none" spc="0" dirty="0" smtClean="0">
                <a:ln w="12700">
                  <a:solidFill>
                    <a:schemeClr val="accent5"/>
                  </a:solidFill>
                  <a:prstDash val="solid"/>
                </a:ln>
                <a:pattFill prst="ltDnDiag">
                  <a:fgClr>
                    <a:schemeClr val="accent5">
                      <a:lumMod val="60000"/>
                      <a:lumOff val="40000"/>
                    </a:schemeClr>
                  </a:fgClr>
                  <a:bgClr>
                    <a:schemeClr val="bg1"/>
                  </a:bgClr>
                </a:pattFill>
                <a:effectLst/>
              </a:rPr>
              <a:t>Achievements</a:t>
            </a:r>
            <a:endParaRPr lang="en-US" sz="32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
        <p:nvSpPr>
          <p:cNvPr id="4" name="Rectangle 3"/>
          <p:cNvSpPr/>
          <p:nvPr/>
        </p:nvSpPr>
        <p:spPr>
          <a:xfrm>
            <a:off x="5373488" y="1131109"/>
            <a:ext cx="2873375" cy="707886"/>
          </a:xfrm>
          <a:prstGeom prst="rect">
            <a:avLst/>
          </a:prstGeom>
          <a:noFill/>
        </p:spPr>
        <p:txBody>
          <a:bodyPr wrap="square" lIns="91440" tIns="45720" rIns="91440" bIns="45720">
            <a:spAutoFit/>
          </a:bodyPr>
          <a:lstStyle/>
          <a:p>
            <a:pPr algn="r"/>
            <a:r>
              <a:rPr lang="en-US" sz="2000" b="0" cap="none" spc="0" dirty="0" smtClean="0">
                <a:ln w="0"/>
                <a:solidFill>
                  <a:srgbClr val="FF0000"/>
                </a:solidFill>
                <a:effectLst/>
                <a:latin typeface="Trebuchet MS" panose="020B0603020202020204" pitchFamily="34" charset="0"/>
              </a:rPr>
              <a:t>CFR Planning for Mitigation</a:t>
            </a:r>
            <a:endParaRPr lang="en-US" sz="2000" b="0" cap="none" spc="0" dirty="0">
              <a:ln w="0"/>
              <a:solidFill>
                <a:srgbClr val="FF0000"/>
              </a:solidFill>
              <a:effectLst/>
              <a:latin typeface="Trebuchet MS" panose="020B0603020202020204" pitchFamily="34"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40267" y="3057457"/>
            <a:ext cx="5067391" cy="3800543"/>
          </a:xfrm>
          <a:prstGeom prst="rect">
            <a:avLst/>
          </a:prstGeom>
          <a:ln>
            <a:noFill/>
          </a:ln>
          <a:effectLst>
            <a:softEdge rad="112500"/>
          </a:effec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838995"/>
            <a:ext cx="4438929" cy="3329196"/>
          </a:xfrm>
          <a:prstGeom prst="rect">
            <a:avLst/>
          </a:prstGeom>
          <a:ln>
            <a:noFill/>
          </a:ln>
          <a:effectLst>
            <a:softEdge rad="112500"/>
          </a:effectLst>
        </p:spPr>
      </p:pic>
    </p:spTree>
    <p:extLst>
      <p:ext uri="{BB962C8B-B14F-4D97-AF65-F5344CB8AC3E}">
        <p14:creationId xmlns:p14="http://schemas.microsoft.com/office/powerpoint/2010/main" val="25707264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92213" y="171450"/>
            <a:ext cx="6146800" cy="803275"/>
            <a:chOff x="1192213" y="171450"/>
            <a:chExt cx="6146800" cy="803275"/>
          </a:xfrm>
        </p:grpSpPr>
        <p:pic>
          <p:nvPicPr>
            <p:cNvPr id="18434" name="Picture 2" descr="http://kkcdn-static.kaskus.co.id/images/2012/09/12/923003_201209120801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2213" y="358775"/>
              <a:ext cx="11874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descr="https://www.ifrc.org/Global/ifrc.org/Logos/IFRC-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425450"/>
              <a:ext cx="3455987"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4438" y="171450"/>
              <a:ext cx="1044575"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p:cNvSpPr txBox="1"/>
          <p:nvPr/>
        </p:nvSpPr>
        <p:spPr>
          <a:xfrm>
            <a:off x="152400" y="1752600"/>
            <a:ext cx="8610600" cy="1200329"/>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marL="342900" indent="-342900" fontAlgn="auto">
              <a:spcBef>
                <a:spcPts val="0"/>
              </a:spcBef>
              <a:spcAft>
                <a:spcPts val="0"/>
              </a:spcAft>
              <a:buFont typeface="Arial" panose="020B0604020202020204" pitchFamily="34" charset="0"/>
              <a:buChar char="•"/>
              <a:defRPr/>
            </a:pPr>
            <a:r>
              <a:rPr lang="en-US" sz="2400" dirty="0">
                <a:latin typeface="Trebuchet MS" panose="020B0603020202020204" pitchFamily="34" charset="0"/>
              </a:rPr>
              <a:t>Support </a:t>
            </a:r>
            <a:r>
              <a:rPr lang="en-US" sz="2400" dirty="0" smtClean="0">
                <a:latin typeface="Trebuchet MS" panose="020B0603020202020204" pitchFamily="34" charset="0"/>
              </a:rPr>
              <a:t> the utilization of </a:t>
            </a:r>
            <a:r>
              <a:rPr lang="id-ID" sz="2400" dirty="0" smtClean="0">
                <a:latin typeface="Trebuchet MS" panose="020B0603020202020204" pitchFamily="34" charset="0"/>
              </a:rPr>
              <a:t>Mobile </a:t>
            </a:r>
            <a:r>
              <a:rPr lang="id-ID" sz="2400" dirty="0">
                <a:latin typeface="Trebuchet MS" panose="020B0603020202020204" pitchFamily="34" charset="0"/>
              </a:rPr>
              <a:t>Rapid Assessment Development and Hazard </a:t>
            </a:r>
            <a:r>
              <a:rPr lang="id-ID" sz="2400" dirty="0" smtClean="0">
                <a:latin typeface="Trebuchet MS" panose="020B0603020202020204" pitchFamily="34" charset="0"/>
              </a:rPr>
              <a:t>Application</a:t>
            </a:r>
            <a:r>
              <a:rPr lang="en-US" sz="2400" dirty="0" smtClean="0">
                <a:latin typeface="Trebuchet MS" panose="020B0603020202020204" pitchFamily="34" charset="0"/>
              </a:rPr>
              <a:t>.</a:t>
            </a:r>
          </a:p>
          <a:p>
            <a:pPr marL="342900" indent="-342900" fontAlgn="auto">
              <a:spcBef>
                <a:spcPts val="0"/>
              </a:spcBef>
              <a:spcAft>
                <a:spcPts val="0"/>
              </a:spcAft>
              <a:buFont typeface="Arial" panose="020B0604020202020204" pitchFamily="34" charset="0"/>
              <a:buChar char="•"/>
              <a:defRPr/>
            </a:pPr>
            <a:r>
              <a:rPr lang="id-ID" sz="2400" dirty="0" smtClean="0">
                <a:latin typeface="Trebuchet MS" panose="020B0603020202020204" pitchFamily="34" charset="0"/>
              </a:rPr>
              <a:t>Train  </a:t>
            </a:r>
            <a:r>
              <a:rPr lang="id-ID" sz="2400" dirty="0">
                <a:latin typeface="Trebuchet MS" panose="020B0603020202020204" pitchFamily="34" charset="0"/>
              </a:rPr>
              <a:t>CFR SIBAT as </a:t>
            </a:r>
            <a:r>
              <a:rPr lang="en-US" sz="2400" dirty="0" smtClean="0">
                <a:latin typeface="Trebuchet MS" panose="020B0603020202020204" pitchFamily="34" charset="0"/>
              </a:rPr>
              <a:t>key </a:t>
            </a:r>
            <a:r>
              <a:rPr lang="id-ID" sz="2400" dirty="0" smtClean="0">
                <a:latin typeface="Trebuchet MS" panose="020B0603020202020204" pitchFamily="34" charset="0"/>
              </a:rPr>
              <a:t>user </a:t>
            </a:r>
            <a:r>
              <a:rPr lang="id-ID" sz="2400" dirty="0">
                <a:latin typeface="Trebuchet MS" panose="020B0603020202020204" pitchFamily="34" charset="0"/>
              </a:rPr>
              <a:t>of MRA and Hazard application</a:t>
            </a:r>
            <a:endParaRPr lang="en-GB" sz="2400" dirty="0">
              <a:latin typeface="Trebuchet MS" panose="020B0603020202020204" pitchFamily="34" charset="0"/>
            </a:endParaRPr>
          </a:p>
        </p:txBody>
      </p:sp>
      <p:pic>
        <p:nvPicPr>
          <p:cNvPr id="11" name="Picture 6"/>
          <p:cNvPicPr>
            <a:picLocks noChangeAspect="1" noChangeArrowheads="1"/>
          </p:cNvPicPr>
          <p:nvPr/>
        </p:nvPicPr>
        <p:blipFill>
          <a:blip r:embed="rId6"/>
          <a:srcRect/>
          <a:stretch>
            <a:fillRect/>
          </a:stretch>
        </p:blipFill>
        <p:spPr bwMode="auto">
          <a:xfrm>
            <a:off x="0" y="3276600"/>
            <a:ext cx="2739659" cy="3581400"/>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8442" name="Picture 4" descr="I:\132___01\IMG_6717-colombi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445770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D:\IMG_6715- colombia.jpg"/>
          <p:cNvPicPr>
            <a:picLocks noChangeAspect="1" noChangeArrowheads="1"/>
          </p:cNvPicPr>
          <p:nvPr/>
        </p:nvPicPr>
        <p:blipFill>
          <a:blip r:embed="rId8"/>
          <a:srcRect/>
          <a:stretch>
            <a:fillRect/>
          </a:stretch>
        </p:blipFill>
        <p:spPr bwMode="auto">
          <a:xfrm>
            <a:off x="2765425" y="4457700"/>
            <a:ext cx="3179762" cy="2384415"/>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0" name="Rectangle 9"/>
          <p:cNvSpPr/>
          <p:nvPr/>
        </p:nvSpPr>
        <p:spPr>
          <a:xfrm>
            <a:off x="143243" y="900277"/>
            <a:ext cx="3057157" cy="584775"/>
          </a:xfrm>
          <a:prstGeom prst="rect">
            <a:avLst/>
          </a:prstGeom>
          <a:noFill/>
        </p:spPr>
        <p:txBody>
          <a:bodyPr wrap="square" lIns="91440" tIns="45720" rIns="91440" bIns="45720">
            <a:spAutoFit/>
          </a:bodyPr>
          <a:lstStyle/>
          <a:p>
            <a:pPr algn="ctr"/>
            <a:r>
              <a:rPr lang="en-US" sz="3200" b="1" cap="none" spc="0" dirty="0" smtClean="0">
                <a:ln w="12700">
                  <a:solidFill>
                    <a:schemeClr val="accent5"/>
                  </a:solidFill>
                  <a:prstDash val="solid"/>
                </a:ln>
                <a:pattFill prst="ltDnDiag">
                  <a:fgClr>
                    <a:schemeClr val="accent5">
                      <a:lumMod val="60000"/>
                      <a:lumOff val="40000"/>
                    </a:schemeClr>
                  </a:fgClr>
                  <a:bgClr>
                    <a:schemeClr val="bg1"/>
                  </a:bgClr>
                </a:pattFill>
                <a:effectLst/>
              </a:rPr>
              <a:t>Achievements</a:t>
            </a:r>
            <a:endParaRPr lang="en-US" sz="32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Tree>
    <p:extLst>
      <p:ext uri="{BB962C8B-B14F-4D97-AF65-F5344CB8AC3E}">
        <p14:creationId xmlns:p14="http://schemas.microsoft.com/office/powerpoint/2010/main" val="210266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8442"/>
                                        </p:tgtEl>
                                        <p:attrNameLst>
                                          <p:attrName>style.visibility</p:attrName>
                                        </p:attrNameLst>
                                      </p:cBhvr>
                                      <p:to>
                                        <p:strVal val="visible"/>
                                      </p:to>
                                    </p:set>
                                    <p:anim calcmode="lin" valueType="num">
                                      <p:cBhvr additive="base">
                                        <p:cTn id="33" dur="500" fill="hold"/>
                                        <p:tgtEl>
                                          <p:spTgt spid="18442"/>
                                        </p:tgtEl>
                                        <p:attrNameLst>
                                          <p:attrName>ppt_x</p:attrName>
                                        </p:attrNameLst>
                                      </p:cBhvr>
                                      <p:tavLst>
                                        <p:tav tm="0">
                                          <p:val>
                                            <p:strVal val="#ppt_x"/>
                                          </p:val>
                                        </p:tav>
                                        <p:tav tm="100000">
                                          <p:val>
                                            <p:strVal val="#ppt_x"/>
                                          </p:val>
                                        </p:tav>
                                      </p:tavLst>
                                    </p:anim>
                                    <p:anim calcmode="lin" valueType="num">
                                      <p:cBhvr additive="base">
                                        <p:cTn id="34" dur="500" fill="hold"/>
                                        <p:tgtEl>
                                          <p:spTgt spid="184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4" name="Group 8"/>
          <p:cNvGrpSpPr>
            <a:grpSpLocks/>
          </p:cNvGrpSpPr>
          <p:nvPr/>
        </p:nvGrpSpPr>
        <p:grpSpPr bwMode="auto">
          <a:xfrm>
            <a:off x="533400" y="228600"/>
            <a:ext cx="7902575" cy="685800"/>
            <a:chOff x="533400" y="228600"/>
            <a:chExt cx="7902000" cy="685800"/>
          </a:xfrm>
        </p:grpSpPr>
        <p:pic>
          <p:nvPicPr>
            <p:cNvPr id="2055" name="Picture 2" descr="http://kkcdn-static.kaskus.co.id/images/2012/09/12/923003_201209120801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132275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3" descr="https://www.ifrc.org/Global/ifrc.org/Logos/IFRC-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04800"/>
              <a:ext cx="3456000" cy="41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228600"/>
              <a:ext cx="1044000" cy="67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p:nvPr/>
        </p:nvSpPr>
        <p:spPr>
          <a:xfrm>
            <a:off x="143243" y="900277"/>
            <a:ext cx="3057157" cy="584775"/>
          </a:xfrm>
          <a:prstGeom prst="rect">
            <a:avLst/>
          </a:prstGeom>
          <a:noFill/>
        </p:spPr>
        <p:txBody>
          <a:bodyPr wrap="square" lIns="91440" tIns="45720" rIns="91440" bIns="45720">
            <a:spAutoFit/>
          </a:bodyPr>
          <a:lstStyle/>
          <a:p>
            <a:pPr algn="ctr"/>
            <a:r>
              <a:rPr lang="en-US" sz="3200" b="1" cap="none" spc="0" dirty="0" smtClean="0">
                <a:ln w="12700">
                  <a:solidFill>
                    <a:schemeClr val="accent5"/>
                  </a:solidFill>
                  <a:prstDash val="solid"/>
                </a:ln>
                <a:pattFill prst="ltDnDiag">
                  <a:fgClr>
                    <a:schemeClr val="accent5">
                      <a:lumMod val="60000"/>
                      <a:lumOff val="40000"/>
                    </a:schemeClr>
                  </a:fgClr>
                  <a:bgClr>
                    <a:schemeClr val="bg1"/>
                  </a:bgClr>
                </a:pattFill>
                <a:effectLst/>
              </a:rPr>
              <a:t>Achievements</a:t>
            </a:r>
            <a:endParaRPr lang="en-US" sz="32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
        <p:nvSpPr>
          <p:cNvPr id="4" name="Rectangle 3"/>
          <p:cNvSpPr/>
          <p:nvPr/>
        </p:nvSpPr>
        <p:spPr>
          <a:xfrm>
            <a:off x="5955211" y="1485052"/>
            <a:ext cx="2873375" cy="1323439"/>
          </a:xfrm>
          <a:prstGeom prst="rect">
            <a:avLst/>
          </a:prstGeom>
          <a:noFill/>
        </p:spPr>
        <p:txBody>
          <a:bodyPr wrap="square" lIns="91440" tIns="45720" rIns="91440" bIns="45720">
            <a:spAutoFit/>
          </a:bodyPr>
          <a:lstStyle/>
          <a:p>
            <a:pPr algn="r"/>
            <a:r>
              <a:rPr lang="en-US" sz="2000" b="0" cap="none" spc="0" dirty="0" smtClean="0">
                <a:ln w="0"/>
                <a:solidFill>
                  <a:srgbClr val="FF0000"/>
                </a:solidFill>
                <a:effectLst/>
                <a:latin typeface="Trebuchet MS" panose="020B0603020202020204" pitchFamily="34" charset="0"/>
              </a:rPr>
              <a:t>Other Activities Still Related on The Implementation of CFR Program</a:t>
            </a:r>
            <a:endParaRPr lang="en-US" sz="2000" b="0" cap="none" spc="0" dirty="0">
              <a:ln w="0"/>
              <a:solidFill>
                <a:srgbClr val="FF0000"/>
              </a:solidFill>
              <a:effectLst/>
              <a:latin typeface="Trebuchet MS" panose="020B0603020202020204"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3243" y="1661787"/>
            <a:ext cx="3479170" cy="23251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7932" y="4348758"/>
            <a:ext cx="3445900" cy="23029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3800" y="2514600"/>
            <a:ext cx="3048000" cy="228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8"/>
          <p:cNvSpPr/>
          <p:nvPr/>
        </p:nvSpPr>
        <p:spPr>
          <a:xfrm>
            <a:off x="27619" y="3825538"/>
            <a:ext cx="3650487" cy="523220"/>
          </a:xfrm>
          <a:prstGeom prst="rect">
            <a:avLst/>
          </a:prstGeom>
          <a:noFill/>
        </p:spPr>
        <p:txBody>
          <a:bodyPr wrap="none" lIns="91440" tIns="45720" rIns="91440" bIns="45720">
            <a:spAutoFit/>
          </a:bodyPr>
          <a:lstStyle/>
          <a:p>
            <a:pPr algn="ctr"/>
            <a:r>
              <a:rPr lang="en-US" sz="2800" dirty="0" err="1" smtClean="0">
                <a:ln w="0">
                  <a:solidFill>
                    <a:schemeClr val="tx1"/>
                  </a:solidFill>
                </a:ln>
                <a:solidFill>
                  <a:srgbClr val="FF0000"/>
                </a:solidFill>
                <a:effectLst>
                  <a:outerShdw blurRad="38100" dist="25400" dir="5400000" algn="ctr" rotWithShape="0">
                    <a:srgbClr val="6E747A">
                      <a:alpha val="43000"/>
                    </a:srgbClr>
                  </a:outerShdw>
                </a:effectLst>
                <a:latin typeface="Trebuchet MS" panose="020B0603020202020204" pitchFamily="34" charset="0"/>
              </a:rPr>
              <a:t>Outbond</a:t>
            </a:r>
            <a:r>
              <a:rPr lang="en-US" sz="2800" dirty="0" smtClean="0">
                <a:ln w="0">
                  <a:solidFill>
                    <a:schemeClr val="tx1"/>
                  </a:solidFill>
                </a:ln>
                <a:solidFill>
                  <a:srgbClr val="FF0000"/>
                </a:solidFill>
                <a:effectLst>
                  <a:outerShdw blurRad="38100" dist="25400" dir="5400000" algn="ctr" rotWithShape="0">
                    <a:srgbClr val="6E747A">
                      <a:alpha val="43000"/>
                    </a:srgbClr>
                  </a:outerShdw>
                </a:effectLst>
                <a:latin typeface="Trebuchet MS" panose="020B0603020202020204" pitchFamily="34" charset="0"/>
              </a:rPr>
              <a:t> Top exercise</a:t>
            </a:r>
            <a:endParaRPr lang="en-US" sz="2800" dirty="0">
              <a:ln w="0">
                <a:solidFill>
                  <a:schemeClr val="tx1"/>
                </a:solidFill>
              </a:ln>
              <a:solidFill>
                <a:srgbClr val="FF0000"/>
              </a:solidFill>
              <a:effectLst>
                <a:outerShdw blurRad="38100" dist="25400" dir="5400000" algn="ctr" rotWithShape="0">
                  <a:srgbClr val="6E747A">
                    <a:alpha val="43000"/>
                  </a:srgbClr>
                </a:outerShdw>
              </a:effectLst>
              <a:latin typeface="Trebuchet MS" panose="020B0603020202020204" pitchFamily="34" charset="0"/>
            </a:endParaRPr>
          </a:p>
        </p:txBody>
      </p:sp>
      <p:sp>
        <p:nvSpPr>
          <p:cNvPr id="10" name="Rectangle 9"/>
          <p:cNvSpPr/>
          <p:nvPr/>
        </p:nvSpPr>
        <p:spPr>
          <a:xfrm>
            <a:off x="3788040" y="4800600"/>
            <a:ext cx="2993760" cy="954107"/>
          </a:xfrm>
          <a:prstGeom prst="rect">
            <a:avLst/>
          </a:prstGeom>
          <a:noFill/>
        </p:spPr>
        <p:txBody>
          <a:bodyPr wrap="square" lIns="91440" tIns="45720" rIns="91440" bIns="45720">
            <a:spAutoFit/>
          </a:bodyPr>
          <a:lstStyle/>
          <a:p>
            <a:pPr algn="ctr"/>
            <a:r>
              <a:rPr lang="en-US" sz="2800" b="1" dirty="0" smtClean="0">
                <a:ln w="6600">
                  <a:solidFill>
                    <a:schemeClr val="accent2"/>
                  </a:solidFill>
                  <a:prstDash val="solid"/>
                </a:ln>
                <a:solidFill>
                  <a:srgbClr val="FFFFFF"/>
                </a:solidFill>
                <a:effectLst>
                  <a:outerShdw dist="38100" dir="2700000" algn="tl" rotWithShape="0">
                    <a:schemeClr val="accent2"/>
                  </a:outerShdw>
                </a:effectLst>
                <a:latin typeface="Trebuchet MS" panose="020B0603020202020204" pitchFamily="34" charset="0"/>
              </a:rPr>
              <a:t>River Platform Forum</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latin typeface="Trebuchet MS" panose="020B0603020202020204" pitchFamily="34" charset="0"/>
            </a:endParaRPr>
          </a:p>
        </p:txBody>
      </p:sp>
    </p:spTree>
    <p:extLst>
      <p:ext uri="{BB962C8B-B14F-4D97-AF65-F5344CB8AC3E}">
        <p14:creationId xmlns:p14="http://schemas.microsoft.com/office/powerpoint/2010/main" val="26816801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ppt_x"/>
                                          </p:val>
                                        </p:tav>
                                        <p:tav tm="100000">
                                          <p:val>
                                            <p:strVal val="#ppt_x"/>
                                          </p:val>
                                        </p:tav>
                                      </p:tavLst>
                                    </p:anim>
                                    <p:anim calcmode="lin" valueType="num">
                                      <p:cBhvr additive="base">
                                        <p:cTn id="4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1000"/>
                                        <p:tgtEl>
                                          <p:spTgt spid="8"/>
                                        </p:tgtEl>
                                      </p:cBhvr>
                                    </p:animEffect>
                                    <p:anim calcmode="lin" valueType="num">
                                      <p:cBhvr>
                                        <p:cTn id="51" dur="1000" fill="hold"/>
                                        <p:tgtEl>
                                          <p:spTgt spid="8"/>
                                        </p:tgtEl>
                                        <p:attrNameLst>
                                          <p:attrName>ppt_x</p:attrName>
                                        </p:attrNameLst>
                                      </p:cBhvr>
                                      <p:tavLst>
                                        <p:tav tm="0">
                                          <p:val>
                                            <p:strVal val="#ppt_x"/>
                                          </p:val>
                                        </p:tav>
                                        <p:tav tm="100000">
                                          <p:val>
                                            <p:strVal val="#ppt_x"/>
                                          </p:val>
                                        </p:tav>
                                      </p:tavLst>
                                    </p:anim>
                                    <p:anim calcmode="lin" valueType="num">
                                      <p:cBhvr>
                                        <p:cTn id="5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4" name="Group 8"/>
          <p:cNvGrpSpPr>
            <a:grpSpLocks/>
          </p:cNvGrpSpPr>
          <p:nvPr/>
        </p:nvGrpSpPr>
        <p:grpSpPr bwMode="auto">
          <a:xfrm>
            <a:off x="533400" y="228600"/>
            <a:ext cx="7902575" cy="685800"/>
            <a:chOff x="533400" y="228600"/>
            <a:chExt cx="7902000" cy="685800"/>
          </a:xfrm>
        </p:grpSpPr>
        <p:pic>
          <p:nvPicPr>
            <p:cNvPr id="2055" name="Picture 2" descr="http://kkcdn-static.kaskus.co.id/images/2012/09/12/923003_201209120801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132275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3" descr="https://www.ifrc.org/Global/ifrc.org/Logos/IFRC-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04800"/>
              <a:ext cx="3456000" cy="41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228600"/>
              <a:ext cx="1044000" cy="67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p:nvPr/>
        </p:nvSpPr>
        <p:spPr>
          <a:xfrm>
            <a:off x="278408" y="1295400"/>
            <a:ext cx="3467616" cy="646331"/>
          </a:xfrm>
          <a:prstGeom prst="rect">
            <a:avLst/>
          </a:prstGeom>
          <a:noFill/>
        </p:spPr>
        <p:txBody>
          <a:bodyPr wrap="none" lIns="91440" tIns="45720" rIns="91440" bIns="45720">
            <a:spAutoFit/>
          </a:bodyPr>
          <a:lstStyle/>
          <a:p>
            <a:pPr algn="ctr"/>
            <a:r>
              <a:rPr lang="en-US" sz="3600" b="1" i="1" cap="none" spc="0" dirty="0" smtClean="0">
                <a:ln w="0"/>
                <a:solidFill>
                  <a:srgbClr val="FF0000"/>
                </a:solidFill>
                <a:effectLst>
                  <a:outerShdw blurRad="38100" dist="19050" dir="2700000" algn="tl" rotWithShape="0">
                    <a:schemeClr val="dk1">
                      <a:alpha val="40000"/>
                    </a:schemeClr>
                  </a:outerShdw>
                </a:effectLst>
              </a:rPr>
              <a:t>The Objectives</a:t>
            </a:r>
            <a:endParaRPr lang="en-US" sz="3600" b="1" i="1" cap="none" spc="0" dirty="0">
              <a:ln w="0"/>
              <a:solidFill>
                <a:srgbClr val="FF0000"/>
              </a:solidFill>
              <a:effectLst>
                <a:outerShdw blurRad="38100" dist="19050" dir="2700000" algn="tl" rotWithShape="0">
                  <a:schemeClr val="dk1">
                    <a:alpha val="40000"/>
                  </a:schemeClr>
                </a:outerShdw>
              </a:effectLst>
            </a:endParaRPr>
          </a:p>
        </p:txBody>
      </p:sp>
      <p:sp>
        <p:nvSpPr>
          <p:cNvPr id="3" name="TextBox 2"/>
          <p:cNvSpPr txBox="1"/>
          <p:nvPr/>
        </p:nvSpPr>
        <p:spPr>
          <a:xfrm>
            <a:off x="890108" y="2057400"/>
            <a:ext cx="7772400" cy="3539430"/>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latin typeface="Trebuchet MS" panose="020B0603020202020204" pitchFamily="34" charset="0"/>
              </a:rPr>
              <a:t>Increasing the </a:t>
            </a:r>
            <a:r>
              <a:rPr lang="en-US" sz="3200" b="1" dirty="0" smtClean="0">
                <a:solidFill>
                  <a:srgbClr val="FF0000"/>
                </a:solidFill>
                <a:latin typeface="Trebuchet MS" panose="020B0603020202020204" pitchFamily="34" charset="0"/>
              </a:rPr>
              <a:t>safer and resilience </a:t>
            </a:r>
            <a:r>
              <a:rPr lang="en-US" sz="3200" dirty="0" smtClean="0">
                <a:latin typeface="Trebuchet MS" panose="020B0603020202020204" pitchFamily="34" charset="0"/>
              </a:rPr>
              <a:t>of </a:t>
            </a:r>
            <a:r>
              <a:rPr lang="en-US" sz="3200" dirty="0">
                <a:latin typeface="Trebuchet MS" panose="020B0603020202020204" pitchFamily="34" charset="0"/>
              </a:rPr>
              <a:t>communities such that their knowledge and coping mechanisms are increased.</a:t>
            </a:r>
          </a:p>
          <a:p>
            <a:pPr marL="285750" indent="-285750">
              <a:buFont typeface="Arial" panose="020B0604020202020204" pitchFamily="34" charset="0"/>
              <a:buChar char="•"/>
            </a:pPr>
            <a:r>
              <a:rPr lang="en-US" sz="3200" dirty="0" smtClean="0">
                <a:latin typeface="Trebuchet MS" panose="020B0603020202020204" pitchFamily="34" charset="0"/>
              </a:rPr>
              <a:t>Increasing </a:t>
            </a:r>
            <a:r>
              <a:rPr lang="en-US" sz="3200" b="1" i="1" dirty="0" smtClean="0">
                <a:solidFill>
                  <a:srgbClr val="FF0000"/>
                </a:solidFill>
                <a:latin typeface="Trebuchet MS" panose="020B0603020202020204" pitchFamily="34" charset="0"/>
              </a:rPr>
              <a:t>the effectively of solution</a:t>
            </a:r>
            <a:r>
              <a:rPr lang="en-US" sz="3200" dirty="0" smtClean="0">
                <a:latin typeface="Trebuchet MS" panose="020B0603020202020204" pitchFamily="34" charset="0"/>
              </a:rPr>
              <a:t> for disaster risk reduction efforts</a:t>
            </a:r>
          </a:p>
          <a:p>
            <a:pPr marL="285750" indent="-285750">
              <a:buFont typeface="Arial" panose="020B0604020202020204" pitchFamily="34" charset="0"/>
              <a:buChar char="•"/>
            </a:pPr>
            <a:r>
              <a:rPr lang="en-US" sz="3200" dirty="0">
                <a:latin typeface="Trebuchet MS" panose="020B0603020202020204" pitchFamily="34" charset="0"/>
              </a:rPr>
              <a:t>Influence </a:t>
            </a:r>
            <a:r>
              <a:rPr lang="en-US" sz="3200" b="1" i="1" dirty="0">
                <a:solidFill>
                  <a:srgbClr val="FF0000"/>
                </a:solidFill>
                <a:latin typeface="Trebuchet MS" panose="020B0603020202020204" pitchFamily="34" charset="0"/>
              </a:rPr>
              <a:t>policy makers and donors </a:t>
            </a:r>
            <a:r>
              <a:rPr lang="en-US" sz="3200" dirty="0">
                <a:latin typeface="Trebuchet MS" panose="020B0603020202020204" pitchFamily="34" charset="0"/>
              </a:rPr>
              <a:t>on disaster risk reduction policies.</a:t>
            </a:r>
          </a:p>
        </p:txBody>
      </p:sp>
    </p:spTree>
    <p:extLst>
      <p:ext uri="{BB962C8B-B14F-4D97-AF65-F5344CB8AC3E}">
        <p14:creationId xmlns:p14="http://schemas.microsoft.com/office/powerpoint/2010/main" val="7672248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025" y="3861155"/>
            <a:ext cx="4114800" cy="2314575"/>
          </a:xfrm>
          <a:prstGeom prst="rect">
            <a:avLst/>
          </a:prstGeom>
          <a:ln>
            <a:noFill/>
          </a:ln>
          <a:effectLst>
            <a:softEdge rad="112500"/>
          </a:effectLst>
        </p:spPr>
      </p:pic>
      <p:grpSp>
        <p:nvGrpSpPr>
          <p:cNvPr id="2054" name="Group 8"/>
          <p:cNvGrpSpPr>
            <a:grpSpLocks/>
          </p:cNvGrpSpPr>
          <p:nvPr/>
        </p:nvGrpSpPr>
        <p:grpSpPr bwMode="auto">
          <a:xfrm>
            <a:off x="533400" y="228600"/>
            <a:ext cx="7902575" cy="685800"/>
            <a:chOff x="533400" y="228600"/>
            <a:chExt cx="7902000" cy="685800"/>
          </a:xfrm>
        </p:grpSpPr>
        <p:pic>
          <p:nvPicPr>
            <p:cNvPr id="2055" name="Picture 2" descr="http://kkcdn-static.kaskus.co.id/images/2012/09/12/923003_201209120801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
              <a:ext cx="132275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3" descr="https://www.ifrc.org/Global/ifrc.org/Logos/IFRC-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04800"/>
              <a:ext cx="3456000" cy="41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1400" y="228600"/>
              <a:ext cx="1044000" cy="67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p:nvPr/>
        </p:nvSpPr>
        <p:spPr>
          <a:xfrm>
            <a:off x="143243" y="900277"/>
            <a:ext cx="3057157" cy="584775"/>
          </a:xfrm>
          <a:prstGeom prst="rect">
            <a:avLst/>
          </a:prstGeom>
          <a:noFill/>
        </p:spPr>
        <p:txBody>
          <a:bodyPr wrap="square" lIns="91440" tIns="45720" rIns="91440" bIns="45720">
            <a:spAutoFit/>
          </a:bodyPr>
          <a:lstStyle/>
          <a:p>
            <a:pPr algn="ctr"/>
            <a:r>
              <a:rPr lang="en-US" sz="3200" b="1" cap="none" spc="0" dirty="0" smtClean="0">
                <a:ln w="12700">
                  <a:solidFill>
                    <a:schemeClr val="accent5"/>
                  </a:solidFill>
                  <a:prstDash val="solid"/>
                </a:ln>
                <a:pattFill prst="ltDnDiag">
                  <a:fgClr>
                    <a:schemeClr val="accent5">
                      <a:lumMod val="60000"/>
                      <a:lumOff val="40000"/>
                    </a:schemeClr>
                  </a:fgClr>
                  <a:bgClr>
                    <a:schemeClr val="bg1"/>
                  </a:bgClr>
                </a:pattFill>
                <a:effectLst/>
              </a:rPr>
              <a:t>Achievements</a:t>
            </a:r>
            <a:endParaRPr lang="en-US" sz="32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
        <p:nvSpPr>
          <p:cNvPr id="4" name="Rectangle 3"/>
          <p:cNvSpPr/>
          <p:nvPr/>
        </p:nvSpPr>
        <p:spPr>
          <a:xfrm>
            <a:off x="5955211" y="1485052"/>
            <a:ext cx="2873375" cy="1323439"/>
          </a:xfrm>
          <a:prstGeom prst="rect">
            <a:avLst/>
          </a:prstGeom>
          <a:noFill/>
        </p:spPr>
        <p:txBody>
          <a:bodyPr wrap="square" lIns="91440" tIns="45720" rIns="91440" bIns="45720">
            <a:spAutoFit/>
          </a:bodyPr>
          <a:lstStyle/>
          <a:p>
            <a:pPr algn="r"/>
            <a:r>
              <a:rPr lang="en-US" sz="2000" b="0" cap="none" spc="0" dirty="0" smtClean="0">
                <a:ln w="0"/>
                <a:solidFill>
                  <a:srgbClr val="FF0000"/>
                </a:solidFill>
                <a:effectLst/>
                <a:latin typeface="Trebuchet MS" panose="020B0603020202020204" pitchFamily="34" charset="0"/>
              </a:rPr>
              <a:t>Other Activities Still Related on The Implementation of CFR Program</a:t>
            </a:r>
            <a:endParaRPr lang="en-US" sz="2000" b="0" cap="none" spc="0" dirty="0">
              <a:ln w="0"/>
              <a:solidFill>
                <a:srgbClr val="FF0000"/>
              </a:solidFill>
              <a:effectLst/>
              <a:latin typeface="Trebuchet MS" panose="020B0603020202020204" pitchFamily="34" charset="0"/>
            </a:endParaRPr>
          </a:p>
        </p:txBody>
      </p:sp>
      <p:sp>
        <p:nvSpPr>
          <p:cNvPr id="9" name="Rectangle 8"/>
          <p:cNvSpPr/>
          <p:nvPr/>
        </p:nvSpPr>
        <p:spPr>
          <a:xfrm>
            <a:off x="164345" y="3486338"/>
            <a:ext cx="8135561" cy="461665"/>
          </a:xfrm>
          <a:prstGeom prst="rect">
            <a:avLst/>
          </a:prstGeom>
          <a:noFill/>
        </p:spPr>
        <p:txBody>
          <a:bodyPr wrap="none" lIns="91440" tIns="45720" rIns="91440" bIns="45720">
            <a:spAutoFit/>
          </a:bodyPr>
          <a:lstStyle/>
          <a:p>
            <a:pPr algn="ctr"/>
            <a:r>
              <a:rPr lang="en-US" sz="2400" dirty="0" smtClean="0">
                <a:ln w="0">
                  <a:solidFill>
                    <a:schemeClr val="tx1"/>
                  </a:solidFill>
                </a:ln>
                <a:solidFill>
                  <a:srgbClr val="FF0000"/>
                </a:solidFill>
                <a:effectLst>
                  <a:outerShdw blurRad="38100" dist="25400" dir="5400000" algn="ctr" rotWithShape="0">
                    <a:srgbClr val="6E747A">
                      <a:alpha val="43000"/>
                    </a:srgbClr>
                  </a:outerShdw>
                </a:effectLst>
                <a:latin typeface="Trebuchet MS" panose="020B0603020202020204" pitchFamily="34" charset="0"/>
              </a:rPr>
              <a:t>Designed Draft For </a:t>
            </a:r>
            <a:r>
              <a:rPr lang="en-US" sz="2400" dirty="0" smtClean="0">
                <a:ln w="0">
                  <a:solidFill>
                    <a:schemeClr val="tx1"/>
                  </a:solidFill>
                </a:ln>
                <a:solidFill>
                  <a:srgbClr val="FF0000"/>
                </a:solidFill>
                <a:effectLst>
                  <a:outerShdw blurRad="38100" dist="25400" dir="5400000" algn="ctr" rotWithShape="0">
                    <a:srgbClr val="6E747A">
                      <a:alpha val="43000"/>
                    </a:srgbClr>
                  </a:outerShdw>
                </a:effectLst>
                <a:latin typeface="Trebuchet MS" panose="020B0603020202020204" pitchFamily="34" charset="0"/>
              </a:rPr>
              <a:t>River Based Contingency </a:t>
            </a:r>
            <a:r>
              <a:rPr lang="en-US" sz="2400" dirty="0" smtClean="0">
                <a:ln w="0">
                  <a:solidFill>
                    <a:schemeClr val="tx1"/>
                  </a:solidFill>
                </a:ln>
                <a:solidFill>
                  <a:srgbClr val="FF0000"/>
                </a:solidFill>
                <a:effectLst>
                  <a:outerShdw blurRad="38100" dist="25400" dir="5400000" algn="ctr" rotWithShape="0">
                    <a:srgbClr val="6E747A">
                      <a:alpha val="43000"/>
                    </a:srgbClr>
                  </a:outerShdw>
                </a:effectLst>
                <a:latin typeface="Trebuchet MS" panose="020B0603020202020204" pitchFamily="34" charset="0"/>
              </a:rPr>
              <a:t>Plan and SOP</a:t>
            </a:r>
            <a:endParaRPr lang="en-US" sz="2400" dirty="0">
              <a:ln w="0">
                <a:solidFill>
                  <a:schemeClr val="tx1"/>
                </a:solidFill>
              </a:ln>
              <a:solidFill>
                <a:srgbClr val="FF0000"/>
              </a:solidFill>
              <a:effectLst>
                <a:outerShdw blurRad="38100" dist="25400" dir="5400000" algn="ctr" rotWithShape="0">
                  <a:srgbClr val="6E747A">
                    <a:alpha val="43000"/>
                  </a:srgbClr>
                </a:outerShdw>
              </a:effectLst>
              <a:latin typeface="Trebuchet MS" panose="020B0603020202020204" pitchFamily="34" charset="0"/>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149" y="1395219"/>
            <a:ext cx="3898651" cy="2192991"/>
          </a:xfrm>
          <a:prstGeom prst="rect">
            <a:avLst/>
          </a:prstGeom>
          <a:ln>
            <a:noFill/>
          </a:ln>
          <a:effectLst>
            <a:softEdge rad="112500"/>
          </a:effectLst>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92458" y="3989742"/>
            <a:ext cx="3886200" cy="2185988"/>
          </a:xfrm>
          <a:prstGeom prst="rect">
            <a:avLst/>
          </a:prstGeom>
          <a:ln>
            <a:noFill/>
          </a:ln>
          <a:effectLst>
            <a:softEdge rad="112500"/>
          </a:effectLst>
        </p:spPr>
      </p:pic>
    </p:spTree>
    <p:extLst>
      <p:ext uri="{BB962C8B-B14F-4D97-AF65-F5344CB8AC3E}">
        <p14:creationId xmlns:p14="http://schemas.microsoft.com/office/powerpoint/2010/main" val="4884781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H:\PMER\DCIM\Camera\20150521_105057.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2777066" y="3276600"/>
            <a:ext cx="6366934" cy="3581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0" name="Picture 2" descr="H:\opening new - Energizer of Training\PfR &amp; Disaster Law Meeting Photoi and Video\Camera\20150625_143237.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990600"/>
            <a:ext cx="5960535" cy="3352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1192213" y="171450"/>
            <a:ext cx="6146800" cy="803275"/>
            <a:chOff x="1192213" y="171450"/>
            <a:chExt cx="6146800" cy="803275"/>
          </a:xfrm>
        </p:grpSpPr>
        <p:pic>
          <p:nvPicPr>
            <p:cNvPr id="11" name="Picture 2" descr="http://kkcdn-static.kaskus.co.id/images/2012/09/12/923003_201209120801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2213" y="358775"/>
              <a:ext cx="11874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https://www.ifrc.org/Global/ifrc.org/Logos/IFRC-log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313" y="425450"/>
              <a:ext cx="3455987"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94438" y="171450"/>
              <a:ext cx="1044575"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itle 1"/>
          <p:cNvSpPr>
            <a:spLocks noGrp="1"/>
          </p:cNvSpPr>
          <p:nvPr>
            <p:ph type="title"/>
          </p:nvPr>
        </p:nvSpPr>
        <p:spPr>
          <a:xfrm>
            <a:off x="3179233" y="1066800"/>
            <a:ext cx="5562600" cy="442913"/>
          </a:xfrm>
        </p:spPr>
        <p:txBody>
          <a:bodyPr/>
          <a:lstStyle/>
          <a:p>
            <a:r>
              <a:rPr lang="en-US" dirty="0" smtClean="0">
                <a:solidFill>
                  <a:srgbClr val="FF0000"/>
                </a:solidFill>
              </a:rPr>
              <a:t>Advocacy at all level</a:t>
            </a:r>
            <a:endParaRPr lang="en-US" dirty="0">
              <a:solidFill>
                <a:srgbClr val="FF0000"/>
              </a:solidFill>
            </a:endParaRPr>
          </a:p>
        </p:txBody>
      </p:sp>
    </p:spTree>
    <p:extLst>
      <p:ext uri="{BB962C8B-B14F-4D97-AF65-F5344CB8AC3E}">
        <p14:creationId xmlns:p14="http://schemas.microsoft.com/office/powerpoint/2010/main" val="2867192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1000"/>
                                        <p:tgtEl>
                                          <p:spTgt spid="2050"/>
                                        </p:tgtEl>
                                      </p:cBhvr>
                                    </p:animEffect>
                                    <p:anim calcmode="lin" valueType="num">
                                      <p:cBhvr>
                                        <p:cTn id="14" dur="1000" fill="hold"/>
                                        <p:tgtEl>
                                          <p:spTgt spid="2050"/>
                                        </p:tgtEl>
                                        <p:attrNameLst>
                                          <p:attrName>ppt_x</p:attrName>
                                        </p:attrNameLst>
                                      </p:cBhvr>
                                      <p:tavLst>
                                        <p:tav tm="0">
                                          <p:val>
                                            <p:strVal val="#ppt_x"/>
                                          </p:val>
                                        </p:tav>
                                        <p:tav tm="100000">
                                          <p:val>
                                            <p:strVal val="#ppt_x"/>
                                          </p:val>
                                        </p:tav>
                                      </p:tavLst>
                                    </p:anim>
                                    <p:anim calcmode="lin" valueType="num">
                                      <p:cBhvr>
                                        <p:cTn id="15"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051"/>
                                        </p:tgtEl>
                                        <p:attrNameLst>
                                          <p:attrName>style.visibility</p:attrName>
                                        </p:attrNameLst>
                                      </p:cBhvr>
                                      <p:to>
                                        <p:strVal val="visible"/>
                                      </p:to>
                                    </p:set>
                                    <p:animEffect transition="in" filter="fade">
                                      <p:cBhvr>
                                        <p:cTn id="20" dur="1000"/>
                                        <p:tgtEl>
                                          <p:spTgt spid="2051"/>
                                        </p:tgtEl>
                                      </p:cBhvr>
                                    </p:animEffect>
                                    <p:anim calcmode="lin" valueType="num">
                                      <p:cBhvr>
                                        <p:cTn id="21" dur="1000" fill="hold"/>
                                        <p:tgtEl>
                                          <p:spTgt spid="2051"/>
                                        </p:tgtEl>
                                        <p:attrNameLst>
                                          <p:attrName>ppt_x</p:attrName>
                                        </p:attrNameLst>
                                      </p:cBhvr>
                                      <p:tavLst>
                                        <p:tav tm="0">
                                          <p:val>
                                            <p:strVal val="#ppt_x"/>
                                          </p:val>
                                        </p:tav>
                                        <p:tav tm="100000">
                                          <p:val>
                                            <p:strVal val="#ppt_x"/>
                                          </p:val>
                                        </p:tav>
                                      </p:tavLst>
                                    </p:anim>
                                    <p:anim calcmode="lin" valueType="num">
                                      <p:cBhvr>
                                        <p:cTn id="22"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zuric\Downloads\IMG-20150518-WA003.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31652" y="1524000"/>
            <a:ext cx="4605868" cy="2590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2" descr="H:\PMER\DCIM\Camera\20150521_1507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265149"/>
            <a:ext cx="4572000" cy="25717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C:\Users\zuric\Downloads\IMG-20150520-WA018(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1524000"/>
            <a:ext cx="3962400" cy="5283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bwMode="auto">
          <a:xfrm>
            <a:off x="3302000" y="994951"/>
            <a:ext cx="556260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dirty="0" smtClean="0">
                <a:solidFill>
                  <a:srgbClr val="FF0000"/>
                </a:solidFill>
                <a:latin typeface="Trebuchet MS" panose="020B0603020202020204" pitchFamily="34" charset="0"/>
              </a:rPr>
              <a:t>Advocacy at all level</a:t>
            </a:r>
            <a:endParaRPr lang="en-US" dirty="0">
              <a:solidFill>
                <a:srgbClr val="FF0000"/>
              </a:solidFill>
              <a:latin typeface="Trebuchet MS" panose="020B0603020202020204" pitchFamily="34" charset="0"/>
            </a:endParaRPr>
          </a:p>
        </p:txBody>
      </p:sp>
      <p:grpSp>
        <p:nvGrpSpPr>
          <p:cNvPr id="11" name="Group 10"/>
          <p:cNvGrpSpPr/>
          <p:nvPr/>
        </p:nvGrpSpPr>
        <p:grpSpPr>
          <a:xfrm>
            <a:off x="1192213" y="171450"/>
            <a:ext cx="6146800" cy="803275"/>
            <a:chOff x="1192213" y="171450"/>
            <a:chExt cx="6146800" cy="803275"/>
          </a:xfrm>
        </p:grpSpPr>
        <p:pic>
          <p:nvPicPr>
            <p:cNvPr id="12" name="Picture 2" descr="http://kkcdn-static.kaskus.co.id/images/2012/09/12/923003_201209120801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2213" y="358775"/>
              <a:ext cx="11874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https://www.ifrc.org/Global/ifrc.org/Logos/IFRC-logo.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313" y="425450"/>
              <a:ext cx="3455987"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94438" y="171450"/>
              <a:ext cx="1044575"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474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9"/>
                                        </p:tgtEl>
                                        <p:attrNameLst>
                                          <p:attrName>style.visibility</p:attrName>
                                        </p:attrNameLst>
                                      </p:cBhvr>
                                      <p:to>
                                        <p:strVal val="visible"/>
                                      </p:to>
                                    </p:set>
                                    <p:anim calcmode="lin" valueType="num">
                                      <p:cBhvr additive="base">
                                        <p:cTn id="13" dur="500" fill="hold"/>
                                        <p:tgtEl>
                                          <p:spTgt spid="4099"/>
                                        </p:tgtEl>
                                        <p:attrNameLst>
                                          <p:attrName>ppt_x</p:attrName>
                                        </p:attrNameLst>
                                      </p:cBhvr>
                                      <p:tavLst>
                                        <p:tav tm="0">
                                          <p:val>
                                            <p:strVal val="#ppt_x"/>
                                          </p:val>
                                        </p:tav>
                                        <p:tav tm="100000">
                                          <p:val>
                                            <p:strVal val="#ppt_x"/>
                                          </p:val>
                                        </p:tav>
                                      </p:tavLst>
                                    </p:anim>
                                    <p:anim calcmode="lin" valueType="num">
                                      <p:cBhvr additive="base">
                                        <p:cTn id="14"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4" name="Group 8"/>
          <p:cNvGrpSpPr>
            <a:grpSpLocks/>
          </p:cNvGrpSpPr>
          <p:nvPr/>
        </p:nvGrpSpPr>
        <p:grpSpPr bwMode="auto">
          <a:xfrm>
            <a:off x="533400" y="228600"/>
            <a:ext cx="7902575" cy="685800"/>
            <a:chOff x="533400" y="228600"/>
            <a:chExt cx="7902000" cy="685800"/>
          </a:xfrm>
        </p:grpSpPr>
        <p:pic>
          <p:nvPicPr>
            <p:cNvPr id="2055" name="Picture 2" descr="http://kkcdn-static.kaskus.co.id/images/2012/09/12/923003_201209120801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132275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3" descr="https://www.ifrc.org/Global/ifrc.org/Logos/IFRC-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04800"/>
              <a:ext cx="3456000" cy="41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228600"/>
              <a:ext cx="1044000" cy="67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p:nvPr/>
        </p:nvSpPr>
        <p:spPr>
          <a:xfrm>
            <a:off x="685800" y="1066800"/>
            <a:ext cx="3491853" cy="707886"/>
          </a:xfrm>
          <a:prstGeom prst="rect">
            <a:avLst/>
          </a:prstGeom>
          <a:noFill/>
        </p:spPr>
        <p:txBody>
          <a:bodyPr wrap="none" lIns="91440" tIns="45720" rIns="91440" bIns="45720">
            <a:spAutoFit/>
          </a:bodyPr>
          <a:lstStyle/>
          <a:p>
            <a:pPr algn="ctr"/>
            <a:r>
              <a:rPr lang="en-US" sz="4000" b="1" cap="none" spc="50" dirty="0" smtClean="0">
                <a:ln w="9525" cmpd="sng">
                  <a:solidFill>
                    <a:schemeClr val="accent1"/>
                  </a:solidFill>
                  <a:prstDash val="solid"/>
                </a:ln>
                <a:solidFill>
                  <a:srgbClr val="FF0000"/>
                </a:solidFill>
                <a:effectLst>
                  <a:glow rad="38100">
                    <a:schemeClr val="accent1">
                      <a:alpha val="40000"/>
                    </a:schemeClr>
                  </a:glow>
                </a:effectLst>
              </a:rPr>
              <a:t>What’s Next?</a:t>
            </a:r>
            <a:endParaRPr lang="en-US" sz="4000" b="1" cap="none" spc="50" dirty="0">
              <a:ln w="9525" cmpd="sng">
                <a:solidFill>
                  <a:schemeClr val="accent1"/>
                </a:solidFill>
                <a:prstDash val="solid"/>
              </a:ln>
              <a:solidFill>
                <a:srgbClr val="FF0000"/>
              </a:solidFill>
              <a:effectLst>
                <a:glow rad="38100">
                  <a:schemeClr val="accent1">
                    <a:alpha val="40000"/>
                  </a:schemeClr>
                </a:glow>
              </a:effectLst>
            </a:endParaRPr>
          </a:p>
        </p:txBody>
      </p:sp>
      <p:sp>
        <p:nvSpPr>
          <p:cNvPr id="3" name="TextBox 2"/>
          <p:cNvSpPr txBox="1"/>
          <p:nvPr/>
        </p:nvSpPr>
        <p:spPr>
          <a:xfrm>
            <a:off x="685800" y="1798132"/>
            <a:ext cx="8077199" cy="5016758"/>
          </a:xfrm>
          <a:prstGeom prst="rect">
            <a:avLst/>
          </a:prstGeom>
          <a:noFill/>
        </p:spPr>
        <p:txBody>
          <a:bodyPr wrap="square" rtlCol="0">
            <a:spAutoFit/>
          </a:bodyPr>
          <a:lstStyle/>
          <a:p>
            <a:pPr marL="285750" indent="-285750">
              <a:buFont typeface="Arial" panose="020B0604020202020204" pitchFamily="34" charset="0"/>
              <a:buChar char="•"/>
            </a:pPr>
            <a:r>
              <a:rPr lang="en-US" sz="2000" dirty="0"/>
              <a:t>Design mitigation projects and implementation</a:t>
            </a:r>
          </a:p>
          <a:p>
            <a:pPr marL="285750" indent="-285750">
              <a:buFont typeface="Arial" panose="020B0604020202020204" pitchFamily="34" charset="0"/>
              <a:buChar char="•"/>
            </a:pPr>
            <a:r>
              <a:rPr lang="en-US" sz="2000" dirty="0"/>
              <a:t>Develop river based Contingency Plan at regional level</a:t>
            </a:r>
          </a:p>
          <a:p>
            <a:pPr marL="285750" indent="-285750">
              <a:buFont typeface="Arial" panose="020B0604020202020204" pitchFamily="34" charset="0"/>
              <a:buChar char="•"/>
            </a:pPr>
            <a:r>
              <a:rPr lang="en-US" sz="2000" dirty="0" smtClean="0"/>
              <a:t>Established Radio Broadcasting for  Community Resilience Promotion,</a:t>
            </a:r>
          </a:p>
          <a:p>
            <a:pPr marL="285750" indent="-285750">
              <a:buFont typeface="Arial" panose="020B0604020202020204" pitchFamily="34" charset="0"/>
              <a:buChar char="•"/>
            </a:pPr>
            <a:r>
              <a:rPr lang="en-US" sz="2000" dirty="0" smtClean="0"/>
              <a:t>Developing  and upgrading MRA 2.</a:t>
            </a:r>
          </a:p>
          <a:p>
            <a:pPr marL="285750" indent="-285750">
              <a:buFont typeface="Arial" panose="020B0604020202020204" pitchFamily="34" charset="0"/>
              <a:buChar char="•"/>
            </a:pPr>
            <a:r>
              <a:rPr lang="en-US" sz="2000" dirty="0" smtClean="0"/>
              <a:t>Created a New Apps based on Android System for Flood Early Warning (working with Bandung Technology Institute).</a:t>
            </a:r>
          </a:p>
          <a:p>
            <a:pPr marL="285750" indent="-285750">
              <a:buFont typeface="Arial" panose="020B0604020202020204" pitchFamily="34" charset="0"/>
              <a:buChar char="•"/>
            </a:pPr>
            <a:r>
              <a:rPr lang="en-US" sz="2000" dirty="0" smtClean="0"/>
              <a:t>Strengthen the National, Provincial and Local Platform and Road Map on Flood Management</a:t>
            </a:r>
          </a:p>
          <a:p>
            <a:pPr marL="285750" indent="-285750">
              <a:buFont typeface="Arial" panose="020B0604020202020204" pitchFamily="34" charset="0"/>
              <a:buChar char="•"/>
            </a:pPr>
            <a:r>
              <a:rPr lang="en-US" sz="2000" dirty="0" smtClean="0"/>
              <a:t>Advocacy to National Government on implementation of  Village Law for DRR financing in village level and also advocacy  into Local Government to Release the Local Regulation (PERDES).</a:t>
            </a:r>
          </a:p>
          <a:p>
            <a:pPr marL="285750" indent="-285750">
              <a:buFont typeface="Arial" panose="020B0604020202020204" pitchFamily="34" charset="0"/>
              <a:buChar char="•"/>
            </a:pPr>
            <a:r>
              <a:rPr lang="en-US" sz="2000" dirty="0" smtClean="0"/>
              <a:t>Mobilize the CBATs member into any other events</a:t>
            </a:r>
          </a:p>
          <a:p>
            <a:pPr marL="285750" indent="-285750">
              <a:buFont typeface="Arial" panose="020B0604020202020204" pitchFamily="34" charset="0"/>
              <a:buChar char="•"/>
            </a:pPr>
            <a:r>
              <a:rPr lang="en-US" sz="2000" dirty="0"/>
              <a:t>Simulation exercises, TTX or Drill based on the targeted rivers.</a:t>
            </a:r>
          </a:p>
          <a:p>
            <a:pPr marL="285750" indent="-285750">
              <a:buFont typeface="Arial" panose="020B0604020202020204" pitchFamily="34" charset="0"/>
              <a:buChar char="•"/>
            </a:pPr>
            <a:r>
              <a:rPr lang="en-US" sz="2000" dirty="0" smtClean="0"/>
              <a:t>Flood Resilience promotion </a:t>
            </a:r>
            <a:r>
              <a:rPr lang="en-US" sz="2000" dirty="0" err="1" smtClean="0"/>
              <a:t>eg</a:t>
            </a:r>
            <a:r>
              <a:rPr lang="en-US" sz="2000" dirty="0" smtClean="0"/>
              <a:t> Produce video, </a:t>
            </a:r>
            <a:r>
              <a:rPr lang="en-US" sz="2000" dirty="0" err="1" smtClean="0"/>
              <a:t>Talkshow</a:t>
            </a:r>
            <a:r>
              <a:rPr lang="en-US" sz="2000" dirty="0" smtClean="0"/>
              <a:t> via National Television, </a:t>
            </a:r>
            <a:endParaRPr lang="en-US" sz="2000" dirty="0"/>
          </a:p>
        </p:txBody>
      </p:sp>
    </p:spTree>
    <p:extLst>
      <p:ext uri="{BB962C8B-B14F-4D97-AF65-F5344CB8AC3E}">
        <p14:creationId xmlns:p14="http://schemas.microsoft.com/office/powerpoint/2010/main" val="215441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4" name="Group 8"/>
          <p:cNvGrpSpPr>
            <a:grpSpLocks/>
          </p:cNvGrpSpPr>
          <p:nvPr/>
        </p:nvGrpSpPr>
        <p:grpSpPr bwMode="auto">
          <a:xfrm>
            <a:off x="533400" y="228600"/>
            <a:ext cx="7902575" cy="685800"/>
            <a:chOff x="533400" y="228600"/>
            <a:chExt cx="7902000" cy="685800"/>
          </a:xfrm>
        </p:grpSpPr>
        <p:pic>
          <p:nvPicPr>
            <p:cNvPr id="2055" name="Picture 2" descr="http://kkcdn-static.kaskus.co.id/images/2012/09/12/923003_201209120801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132275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3" descr="https://www.ifrc.org/Global/ifrc.org/Logos/IFRC-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04800"/>
              <a:ext cx="3456000" cy="41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228600"/>
              <a:ext cx="1044000" cy="67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p:nvPr/>
        </p:nvSpPr>
        <p:spPr>
          <a:xfrm>
            <a:off x="559677" y="1066800"/>
            <a:ext cx="5933034" cy="584775"/>
          </a:xfrm>
          <a:prstGeom prst="rect">
            <a:avLst/>
          </a:prstGeom>
          <a:noFill/>
          <a:ln>
            <a:solidFill>
              <a:schemeClr val="tx1"/>
            </a:solidFill>
          </a:ln>
        </p:spPr>
        <p:txBody>
          <a:bodyPr wrap="none" lIns="91440" tIns="45720" rIns="91440" bIns="45720">
            <a:spAutoFit/>
          </a:bodyPr>
          <a:lstStyle/>
          <a:p>
            <a:pPr algn="ctr"/>
            <a:r>
              <a:rPr lang="en-US" sz="3200" b="1" cap="none" spc="50" dirty="0" smtClean="0">
                <a:ln w="9525" cmpd="sng">
                  <a:solidFill>
                    <a:schemeClr val="accent1"/>
                  </a:solidFill>
                  <a:prstDash val="solid"/>
                </a:ln>
                <a:solidFill>
                  <a:srgbClr val="FF0000"/>
                </a:solidFill>
                <a:effectLst>
                  <a:glow rad="38100">
                    <a:schemeClr val="accent1">
                      <a:alpha val="40000"/>
                    </a:schemeClr>
                  </a:glow>
                </a:effectLst>
              </a:rPr>
              <a:t>Constraints and Challenging</a:t>
            </a:r>
            <a:endParaRPr lang="en-US" sz="3200" b="1" cap="none" spc="50" dirty="0">
              <a:ln w="9525" cmpd="sng">
                <a:solidFill>
                  <a:schemeClr val="accent1"/>
                </a:solidFill>
                <a:prstDash val="solid"/>
              </a:ln>
              <a:solidFill>
                <a:srgbClr val="FF0000"/>
              </a:solidFill>
              <a:effectLst>
                <a:glow rad="38100">
                  <a:schemeClr val="accent1">
                    <a:alpha val="40000"/>
                  </a:schemeClr>
                </a:glow>
              </a:effectLst>
            </a:endParaRPr>
          </a:p>
        </p:txBody>
      </p:sp>
      <p:sp>
        <p:nvSpPr>
          <p:cNvPr id="3" name="TextBox 2"/>
          <p:cNvSpPr txBox="1"/>
          <p:nvPr/>
        </p:nvSpPr>
        <p:spPr>
          <a:xfrm>
            <a:off x="457200" y="1981200"/>
            <a:ext cx="7841129"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Open Data Kit, an android based survey application, is newly introduced into this program so needs more training to volunteers on this.</a:t>
            </a:r>
          </a:p>
          <a:p>
            <a:pPr marL="285750" indent="-285750">
              <a:buFont typeface="Arial" panose="020B0604020202020204" pitchFamily="34" charset="0"/>
              <a:buChar char="•"/>
            </a:pPr>
            <a:r>
              <a:rPr lang="en-US" sz="2400" dirty="0"/>
              <a:t>Developing innovating ideas and tools for flood risk reduction and community resilience.</a:t>
            </a:r>
          </a:p>
          <a:p>
            <a:pPr marL="285750" indent="-285750">
              <a:buFont typeface="Arial" panose="020B0604020202020204" pitchFamily="34" charset="0"/>
              <a:buChar char="•"/>
            </a:pPr>
            <a:r>
              <a:rPr lang="en-US" sz="2400" dirty="0"/>
              <a:t>Need more guidance and support from Zurich Insurance for the Risk Grading analysis.</a:t>
            </a:r>
          </a:p>
          <a:p>
            <a:pPr marL="285750" indent="-285750">
              <a:buFont typeface="Arial" panose="020B0604020202020204" pitchFamily="34" charset="0"/>
              <a:buChar char="•"/>
            </a:pPr>
            <a:r>
              <a:rPr lang="en-US" sz="2400" dirty="0"/>
              <a:t>Diversified communities with different and distinct characteristics (upstream, downstream, urban, rural, etc.). </a:t>
            </a:r>
          </a:p>
        </p:txBody>
      </p:sp>
    </p:spTree>
    <p:extLst>
      <p:ext uri="{BB962C8B-B14F-4D97-AF65-F5344CB8AC3E}">
        <p14:creationId xmlns:p14="http://schemas.microsoft.com/office/powerpoint/2010/main" val="8241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4" name="Group 8"/>
          <p:cNvGrpSpPr>
            <a:grpSpLocks/>
          </p:cNvGrpSpPr>
          <p:nvPr/>
        </p:nvGrpSpPr>
        <p:grpSpPr bwMode="auto">
          <a:xfrm>
            <a:off x="533400" y="228600"/>
            <a:ext cx="7902575" cy="685800"/>
            <a:chOff x="533400" y="228600"/>
            <a:chExt cx="7902000" cy="685800"/>
          </a:xfrm>
        </p:grpSpPr>
        <p:pic>
          <p:nvPicPr>
            <p:cNvPr id="2055" name="Picture 2" descr="http://kkcdn-static.kaskus.co.id/images/2012/09/12/923003_201209120801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132275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3" descr="https://www.ifrc.org/Global/ifrc.org/Logos/IFRC-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04800"/>
              <a:ext cx="3456000" cy="41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228600"/>
              <a:ext cx="1044000" cy="67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9826" y="1092200"/>
            <a:ext cx="4324350" cy="5765800"/>
          </a:xfrm>
          <a:prstGeom prst="rect">
            <a:avLst/>
          </a:prstGeom>
        </p:spPr>
      </p:pic>
      <p:sp>
        <p:nvSpPr>
          <p:cNvPr id="5" name="Rectangle 4"/>
          <p:cNvSpPr/>
          <p:nvPr/>
        </p:nvSpPr>
        <p:spPr>
          <a:xfrm>
            <a:off x="2590800" y="1092200"/>
            <a:ext cx="3660169" cy="923330"/>
          </a:xfrm>
          <a:prstGeom prst="rect">
            <a:avLst/>
          </a:prstGeom>
          <a:noFill/>
        </p:spPr>
        <p:txBody>
          <a:bodyPr wrap="none" lIns="91440" tIns="45720" rIns="91440" bIns="45720">
            <a:spAutoFit/>
          </a:bodyPr>
          <a:lstStyle/>
          <a:p>
            <a:pPr algn="ctr"/>
            <a:r>
              <a:rPr lang="en-US" sz="5400" b="1" cap="none"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Thank You</a:t>
            </a:r>
            <a:endPar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425523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4" name="Group 8"/>
          <p:cNvGrpSpPr>
            <a:grpSpLocks/>
          </p:cNvGrpSpPr>
          <p:nvPr/>
        </p:nvGrpSpPr>
        <p:grpSpPr bwMode="auto">
          <a:xfrm>
            <a:off x="533400" y="228600"/>
            <a:ext cx="7902575" cy="685800"/>
            <a:chOff x="533400" y="228600"/>
            <a:chExt cx="7902000" cy="685800"/>
          </a:xfrm>
        </p:grpSpPr>
        <p:pic>
          <p:nvPicPr>
            <p:cNvPr id="2055" name="Picture 2" descr="http://kkcdn-static.kaskus.co.id/images/2012/09/12/923003_201209120801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132275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3" descr="https://www.ifrc.org/Global/ifrc.org/Logos/IFRC-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04800"/>
              <a:ext cx="3456000" cy="41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228600"/>
              <a:ext cx="1044000" cy="67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p:nvPr/>
        </p:nvSpPr>
        <p:spPr>
          <a:xfrm>
            <a:off x="-16541" y="1295400"/>
            <a:ext cx="4057522" cy="646331"/>
          </a:xfrm>
          <a:prstGeom prst="rect">
            <a:avLst/>
          </a:prstGeom>
          <a:noFill/>
        </p:spPr>
        <p:txBody>
          <a:bodyPr wrap="none" lIns="91440" tIns="45720" rIns="91440" bIns="45720">
            <a:spAutoFit/>
          </a:bodyPr>
          <a:lstStyle/>
          <a:p>
            <a:pPr algn="ctr"/>
            <a:r>
              <a:rPr lang="en-US" sz="3600" b="1" i="1" cap="none" spc="0" dirty="0" smtClean="0">
                <a:ln w="0"/>
                <a:solidFill>
                  <a:srgbClr val="FF0000"/>
                </a:solidFill>
                <a:effectLst>
                  <a:outerShdw blurRad="38100" dist="19050" dir="2700000" algn="tl" rotWithShape="0">
                    <a:schemeClr val="dk1">
                      <a:alpha val="40000"/>
                    </a:schemeClr>
                  </a:outerShdw>
                </a:effectLst>
              </a:rPr>
              <a:t>Basic Foundation</a:t>
            </a:r>
            <a:endParaRPr lang="en-US" sz="3600" b="1" i="1" cap="none" spc="0" dirty="0">
              <a:ln w="0"/>
              <a:solidFill>
                <a:srgbClr val="FF0000"/>
              </a:solidFill>
              <a:effectLst>
                <a:outerShdw blurRad="38100" dist="19050" dir="2700000" algn="tl" rotWithShape="0">
                  <a:schemeClr val="dk1">
                    <a:alpha val="40000"/>
                  </a:schemeClr>
                </a:outerShdw>
              </a:effectLst>
            </a:endParaRPr>
          </a:p>
        </p:txBody>
      </p:sp>
      <p:sp>
        <p:nvSpPr>
          <p:cNvPr id="3" name="TextBox 2"/>
          <p:cNvSpPr txBox="1"/>
          <p:nvPr/>
        </p:nvSpPr>
        <p:spPr>
          <a:xfrm>
            <a:off x="890108" y="2057400"/>
            <a:ext cx="7772400" cy="3416320"/>
          </a:xfrm>
          <a:prstGeom prst="rect">
            <a:avLst/>
          </a:prstGeom>
          <a:noFill/>
        </p:spPr>
        <p:txBody>
          <a:bodyPr wrap="square" rtlCol="0">
            <a:spAutoFit/>
          </a:bodyPr>
          <a:lstStyle/>
          <a:p>
            <a:pPr marL="285750" indent="-285750">
              <a:buFont typeface="Arial" panose="020B0604020202020204" pitchFamily="34" charset="0"/>
              <a:buChar char="•"/>
            </a:pPr>
            <a:r>
              <a:rPr lang="en-US" sz="2400" b="1" dirty="0" smtClean="0">
                <a:solidFill>
                  <a:srgbClr val="FF0000"/>
                </a:solidFill>
                <a:latin typeface="Trebuchet MS" panose="020B0603020202020204" pitchFamily="34" charset="0"/>
              </a:rPr>
              <a:t>Partnership based on mutual trust</a:t>
            </a:r>
            <a:r>
              <a:rPr lang="en-US" sz="2400" dirty="0" smtClean="0">
                <a:latin typeface="Trebuchet MS" panose="020B0603020202020204" pitchFamily="34" charset="0"/>
              </a:rPr>
              <a:t>, based on </a:t>
            </a:r>
            <a:r>
              <a:rPr lang="en-US" sz="2400" dirty="0">
                <a:latin typeface="Trebuchet MS" panose="020B0603020202020204" pitchFamily="34" charset="0"/>
              </a:rPr>
              <a:t>shared values and purpose, that combines risk expertise of Zurich Insurance and long experience of IFRC and PMI in community programming.</a:t>
            </a:r>
          </a:p>
          <a:p>
            <a:pPr marL="285750" indent="-285750">
              <a:buFont typeface="Arial" panose="020B0604020202020204" pitchFamily="34" charset="0"/>
              <a:buChar char="•"/>
            </a:pPr>
            <a:r>
              <a:rPr lang="en-US" sz="2400" b="1" i="1" dirty="0" smtClean="0">
                <a:solidFill>
                  <a:srgbClr val="FF0000"/>
                </a:solidFill>
                <a:latin typeface="Trebuchet MS" panose="020B0603020202020204" pitchFamily="34" charset="0"/>
              </a:rPr>
              <a:t>Strong relationship </a:t>
            </a:r>
            <a:r>
              <a:rPr lang="en-US" sz="2400" dirty="0">
                <a:latin typeface="Trebuchet MS" panose="020B0603020202020204" pitchFamily="34" charset="0"/>
              </a:rPr>
              <a:t>at the HQ and local levels</a:t>
            </a:r>
            <a:endParaRPr lang="en-US" sz="2400" dirty="0" smtClean="0">
              <a:latin typeface="Trebuchet MS" panose="020B0603020202020204" pitchFamily="34" charset="0"/>
            </a:endParaRPr>
          </a:p>
          <a:p>
            <a:pPr marL="285750" indent="-285750">
              <a:buFont typeface="Arial" panose="020B0604020202020204" pitchFamily="34" charset="0"/>
              <a:buChar char="•"/>
            </a:pPr>
            <a:r>
              <a:rPr lang="en-US" sz="2400" b="1" i="1" dirty="0">
                <a:solidFill>
                  <a:srgbClr val="FF0000"/>
                </a:solidFill>
                <a:latin typeface="Trebuchet MS" panose="020B0603020202020204" pitchFamily="34" charset="0"/>
              </a:rPr>
              <a:t>Everyone contributes the best</a:t>
            </a:r>
            <a:r>
              <a:rPr lang="en-US" sz="2400" dirty="0">
                <a:latin typeface="Trebuchet MS" panose="020B0603020202020204" pitchFamily="34" charset="0"/>
              </a:rPr>
              <a:t>. All partners contribute in the areas they are good at, and  dedicate fully the agreed time and resources to manage the partnership and project effectively</a:t>
            </a:r>
            <a:r>
              <a:rPr lang="en-US" sz="2400" dirty="0" smtClean="0">
                <a:latin typeface="Trebuchet MS" panose="020B0603020202020204" pitchFamily="34" charset="0"/>
              </a:rPr>
              <a:t>.</a:t>
            </a:r>
            <a:endParaRPr lang="en-US" sz="2400" dirty="0">
              <a:latin typeface="Trebuchet MS" panose="020B0603020202020204" pitchFamily="34" charset="0"/>
            </a:endParaRPr>
          </a:p>
        </p:txBody>
      </p:sp>
    </p:spTree>
    <p:extLst>
      <p:ext uri="{BB962C8B-B14F-4D97-AF65-F5344CB8AC3E}">
        <p14:creationId xmlns:p14="http://schemas.microsoft.com/office/powerpoint/2010/main" val="2425882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4" name="Group 8"/>
          <p:cNvGrpSpPr>
            <a:grpSpLocks/>
          </p:cNvGrpSpPr>
          <p:nvPr/>
        </p:nvGrpSpPr>
        <p:grpSpPr bwMode="auto">
          <a:xfrm>
            <a:off x="533400" y="228600"/>
            <a:ext cx="7902575" cy="685800"/>
            <a:chOff x="533400" y="228600"/>
            <a:chExt cx="7902000" cy="685800"/>
          </a:xfrm>
        </p:grpSpPr>
        <p:pic>
          <p:nvPicPr>
            <p:cNvPr id="2055" name="Picture 2" descr="http://kkcdn-static.kaskus.co.id/images/2012/09/12/923003_201209120801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132275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3" descr="https://www.ifrc.org/Global/ifrc.org/Logos/IFRC-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04800"/>
              <a:ext cx="3456000" cy="41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228600"/>
              <a:ext cx="1044000" cy="67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84340"/>
            <a:ext cx="9144000" cy="4889320"/>
          </a:xfrm>
          <a:prstGeom prst="rect">
            <a:avLst/>
          </a:prstGeom>
        </p:spPr>
      </p:pic>
    </p:spTree>
    <p:extLst>
      <p:ext uri="{BB962C8B-B14F-4D97-AF65-F5344CB8AC3E}">
        <p14:creationId xmlns:p14="http://schemas.microsoft.com/office/powerpoint/2010/main" val="21975185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62175"/>
            <a:ext cx="5334000"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a:off x="3352800" y="3581400"/>
            <a:ext cx="215900" cy="2159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25" name="Oval 24"/>
          <p:cNvSpPr/>
          <p:nvPr/>
        </p:nvSpPr>
        <p:spPr>
          <a:xfrm>
            <a:off x="2024063" y="5240338"/>
            <a:ext cx="215900" cy="2159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32" name="Oval 31"/>
          <p:cNvSpPr/>
          <p:nvPr/>
        </p:nvSpPr>
        <p:spPr>
          <a:xfrm>
            <a:off x="1676400" y="4419600"/>
            <a:ext cx="215900" cy="215900"/>
          </a:xfrm>
          <a:prstGeom prst="ellipse">
            <a:avLst/>
          </a:prstGeom>
          <a:solidFill>
            <a:srgbClr val="FF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grpSp>
        <p:nvGrpSpPr>
          <p:cNvPr id="4102" name="Group 28"/>
          <p:cNvGrpSpPr>
            <a:grpSpLocks/>
          </p:cNvGrpSpPr>
          <p:nvPr/>
        </p:nvGrpSpPr>
        <p:grpSpPr bwMode="auto">
          <a:xfrm>
            <a:off x="533400" y="228600"/>
            <a:ext cx="7902575" cy="685800"/>
            <a:chOff x="533400" y="228600"/>
            <a:chExt cx="7902000" cy="685800"/>
          </a:xfrm>
        </p:grpSpPr>
        <p:pic>
          <p:nvPicPr>
            <p:cNvPr id="4108" name="Picture 2" descr="http://kkcdn-static.kaskus.co.id/images/2012/09/12/923003_201209120801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
              <a:ext cx="132275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3" descr="https://www.ifrc.org/Global/ifrc.org/Logos/IFRC-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04800"/>
              <a:ext cx="3456000" cy="41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1400" y="228600"/>
              <a:ext cx="1044000" cy="67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 name="TextBox 34"/>
          <p:cNvSpPr txBox="1"/>
          <p:nvPr/>
        </p:nvSpPr>
        <p:spPr>
          <a:xfrm>
            <a:off x="533400" y="1066800"/>
            <a:ext cx="7627253" cy="400110"/>
          </a:xfrm>
          <a:prstGeom prst="rect">
            <a:avLst/>
          </a:prstGeom>
          <a:ln/>
        </p:spPr>
        <p:style>
          <a:lnRef idx="2">
            <a:schemeClr val="dk1"/>
          </a:lnRef>
          <a:fillRef idx="1">
            <a:schemeClr val="lt1"/>
          </a:fillRef>
          <a:effectRef idx="0">
            <a:schemeClr val="dk1"/>
          </a:effectRef>
          <a:fontRef idx="minor">
            <a:schemeClr val="dk1"/>
          </a:fontRef>
        </p:style>
        <p:txBody>
          <a:bodyPr>
            <a:spAutoFit/>
          </a:bodyPr>
          <a:lstStyle/>
          <a:p>
            <a:pPr algn="ctr" fontAlgn="auto">
              <a:spcBef>
                <a:spcPts val="0"/>
              </a:spcBef>
              <a:spcAft>
                <a:spcPts val="0"/>
              </a:spcAft>
              <a:defRPr/>
            </a:pPr>
            <a:r>
              <a:rPr lang="en-US" sz="2000" b="1" dirty="0" smtClean="0">
                <a:solidFill>
                  <a:srgbClr val="FF0000"/>
                </a:solidFill>
              </a:rPr>
              <a:t>Community Flood Resilience Based on River Flow</a:t>
            </a:r>
            <a:endParaRPr lang="en-GB" sz="2000" b="1" dirty="0">
              <a:solidFill>
                <a:srgbClr val="FF0000"/>
              </a:solidFill>
            </a:endParaRPr>
          </a:p>
        </p:txBody>
      </p:sp>
      <p:sp>
        <p:nvSpPr>
          <p:cNvPr id="4106" name="TextBox 4"/>
          <p:cNvSpPr txBox="1">
            <a:spLocks noChangeArrowheads="1"/>
          </p:cNvSpPr>
          <p:nvPr/>
        </p:nvSpPr>
        <p:spPr bwMode="auto">
          <a:xfrm>
            <a:off x="738188" y="1600200"/>
            <a:ext cx="74914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000" dirty="0" smtClean="0">
                <a:solidFill>
                  <a:srgbClr val="0000CC"/>
                </a:solidFill>
                <a:latin typeface="Trebuchet MS" panose="020B0603020202020204" pitchFamily="34" charset="0"/>
              </a:rPr>
              <a:t>Innovation &amp; Solution &gt; </a:t>
            </a:r>
            <a:r>
              <a:rPr lang="en-US" sz="2000" dirty="0">
                <a:solidFill>
                  <a:srgbClr val="0000CC"/>
                </a:solidFill>
                <a:latin typeface="Trebuchet MS" panose="020B0603020202020204" pitchFamily="34" charset="0"/>
              </a:rPr>
              <a:t>1</a:t>
            </a:r>
            <a:r>
              <a:rPr lang="id-ID" sz="2000" dirty="0" smtClean="0">
                <a:solidFill>
                  <a:srgbClr val="0000CC"/>
                </a:solidFill>
                <a:latin typeface="Trebuchet MS" panose="020B0603020202020204" pitchFamily="34" charset="0"/>
              </a:rPr>
              <a:t> </a:t>
            </a:r>
            <a:r>
              <a:rPr lang="en-US" sz="2000" dirty="0" smtClean="0">
                <a:solidFill>
                  <a:srgbClr val="0000CC"/>
                </a:solidFill>
                <a:latin typeface="Trebuchet MS" panose="020B0603020202020204" pitchFamily="34" charset="0"/>
              </a:rPr>
              <a:t>River</a:t>
            </a:r>
            <a:r>
              <a:rPr lang="id-ID" sz="2000" dirty="0" smtClean="0">
                <a:solidFill>
                  <a:srgbClr val="0000CC"/>
                </a:solidFill>
                <a:latin typeface="Trebuchet MS" panose="020B0603020202020204" pitchFamily="34" charset="0"/>
              </a:rPr>
              <a:t>: 1 </a:t>
            </a:r>
            <a:r>
              <a:rPr lang="en-US" sz="2000" dirty="0" smtClean="0">
                <a:solidFill>
                  <a:srgbClr val="0000CC"/>
                </a:solidFill>
                <a:latin typeface="Trebuchet MS" panose="020B0603020202020204" pitchFamily="34" charset="0"/>
              </a:rPr>
              <a:t>Planning </a:t>
            </a:r>
            <a:r>
              <a:rPr lang="id-ID" sz="2000" dirty="0" smtClean="0">
                <a:solidFill>
                  <a:srgbClr val="0000CC"/>
                </a:solidFill>
                <a:latin typeface="Trebuchet MS" panose="020B0603020202020204" pitchFamily="34" charset="0"/>
              </a:rPr>
              <a:t>and  1 </a:t>
            </a:r>
            <a:r>
              <a:rPr lang="en-US" sz="2000" dirty="0" smtClean="0">
                <a:solidFill>
                  <a:srgbClr val="0000CC"/>
                </a:solidFill>
                <a:latin typeface="Trebuchet MS" panose="020B0603020202020204" pitchFamily="34" charset="0"/>
              </a:rPr>
              <a:t>management</a:t>
            </a:r>
            <a:endParaRPr lang="id-ID" sz="2000" dirty="0">
              <a:solidFill>
                <a:srgbClr val="0000CC"/>
              </a:solidFill>
              <a:latin typeface="Trebuchet MS" panose="020B0603020202020204" pitchFamily="34" charset="0"/>
            </a:endParaRPr>
          </a:p>
        </p:txBody>
      </p:sp>
      <p:sp>
        <p:nvSpPr>
          <p:cNvPr id="4107" name="TextBox 15"/>
          <p:cNvSpPr txBox="1">
            <a:spLocks noChangeArrowheads="1"/>
          </p:cNvSpPr>
          <p:nvPr/>
        </p:nvSpPr>
        <p:spPr bwMode="auto">
          <a:xfrm>
            <a:off x="5334000" y="2514600"/>
            <a:ext cx="36576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Wingdings" panose="05000000000000000000" pitchFamily="2" charset="2"/>
              <a:buChar char="ü"/>
            </a:pPr>
            <a:r>
              <a:rPr lang="en-US" b="1" dirty="0" smtClean="0">
                <a:latin typeface="Trebuchet MS" panose="020B0603020202020204" pitchFamily="34" charset="0"/>
              </a:rPr>
              <a:t>1 Structure of CFR</a:t>
            </a:r>
          </a:p>
          <a:p>
            <a:pPr eaLnBrk="1" hangingPunct="1">
              <a:buFont typeface="Wingdings" panose="05000000000000000000" pitchFamily="2" charset="2"/>
              <a:buChar char="ü"/>
            </a:pPr>
            <a:r>
              <a:rPr lang="en-US" b="1" dirty="0" smtClean="0">
                <a:latin typeface="Trebuchet MS" panose="020B0603020202020204" pitchFamily="34" charset="0"/>
              </a:rPr>
              <a:t>1 Contingency Plan</a:t>
            </a:r>
          </a:p>
          <a:p>
            <a:pPr eaLnBrk="1" hangingPunct="1">
              <a:buFont typeface="Wingdings" panose="05000000000000000000" pitchFamily="2" charset="2"/>
              <a:buChar char="ü"/>
            </a:pPr>
            <a:r>
              <a:rPr lang="en-US" b="1" dirty="0" smtClean="0">
                <a:latin typeface="Trebuchet MS" panose="020B0603020202020204" pitchFamily="34" charset="0"/>
              </a:rPr>
              <a:t>1 Community Based Early Warning System</a:t>
            </a:r>
          </a:p>
          <a:p>
            <a:pPr eaLnBrk="1" hangingPunct="1">
              <a:buFont typeface="Wingdings" panose="05000000000000000000" pitchFamily="2" charset="2"/>
              <a:buChar char="ü"/>
            </a:pPr>
            <a:r>
              <a:rPr lang="en-US" b="1" dirty="0" smtClean="0">
                <a:latin typeface="Trebuchet MS" panose="020B0603020202020204" pitchFamily="34" charset="0"/>
              </a:rPr>
              <a:t>1 Platform</a:t>
            </a:r>
          </a:p>
          <a:p>
            <a:pPr eaLnBrk="1" hangingPunct="1">
              <a:buFont typeface="Wingdings" panose="05000000000000000000" pitchFamily="2" charset="2"/>
              <a:buChar char="ü"/>
            </a:pPr>
            <a:r>
              <a:rPr lang="en-US" b="1" dirty="0" smtClean="0">
                <a:latin typeface="Trebuchet MS" panose="020B0603020202020204" pitchFamily="34" charset="0"/>
              </a:rPr>
              <a:t>1 Advocacy, Socialization and </a:t>
            </a:r>
            <a:r>
              <a:rPr lang="en-US" b="1" dirty="0" smtClean="0">
                <a:latin typeface="Trebuchet MS" panose="020B0603020202020204" pitchFamily="34" charset="0"/>
              </a:rPr>
              <a:t>Dissemination </a:t>
            </a:r>
            <a:r>
              <a:rPr lang="en-US" b="1" dirty="0" smtClean="0">
                <a:latin typeface="Trebuchet MS" panose="020B0603020202020204" pitchFamily="34" charset="0"/>
              </a:rPr>
              <a:t>Effort</a:t>
            </a:r>
          </a:p>
          <a:p>
            <a:pPr eaLnBrk="1" hangingPunct="1">
              <a:buFont typeface="Wingdings" panose="05000000000000000000" pitchFamily="2" charset="2"/>
              <a:buChar char="ü"/>
            </a:pPr>
            <a:r>
              <a:rPr lang="en-US" b="1" dirty="0" smtClean="0">
                <a:latin typeface="Trebuchet MS" panose="020B0603020202020204" pitchFamily="34" charset="0"/>
              </a:rPr>
              <a:t>1 Road Map</a:t>
            </a:r>
          </a:p>
          <a:p>
            <a:pPr eaLnBrk="1" hangingPunct="1">
              <a:buFont typeface="Wingdings" panose="05000000000000000000" pitchFamily="2" charset="2"/>
              <a:buChar char="ü"/>
            </a:pPr>
            <a:r>
              <a:rPr lang="en-US" b="1" dirty="0" smtClean="0">
                <a:latin typeface="Trebuchet MS" panose="020B0603020202020204" pitchFamily="34" charset="0"/>
              </a:rPr>
              <a:t>Integrated Tools – Baseline Survey, VCA, Mapping of Risk, hazard, </a:t>
            </a:r>
            <a:r>
              <a:rPr lang="en-US" b="1" dirty="0" smtClean="0">
                <a:latin typeface="Trebuchet MS" panose="020B0603020202020204" pitchFamily="34" charset="0"/>
              </a:rPr>
              <a:t>vulnerability, </a:t>
            </a:r>
            <a:r>
              <a:rPr lang="en-US" b="1" dirty="0" smtClean="0">
                <a:latin typeface="Trebuchet MS" panose="020B0603020202020204" pitchFamily="34" charset="0"/>
              </a:rPr>
              <a:t>and Capacity</a:t>
            </a:r>
          </a:p>
          <a:p>
            <a:pPr eaLnBrk="1" hangingPunct="1">
              <a:buFont typeface="Wingdings" panose="05000000000000000000" pitchFamily="2" charset="2"/>
              <a:buChar char="ü"/>
            </a:pPr>
            <a:r>
              <a:rPr lang="en-US" b="1" dirty="0" smtClean="0">
                <a:latin typeface="Trebuchet MS" panose="020B0603020202020204" pitchFamily="34" charset="0"/>
              </a:rPr>
              <a:t>Integrating DRR and CCA for Mitigation Efforts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106"/>
                                        </p:tgtEl>
                                        <p:attrNameLst>
                                          <p:attrName>style.visibility</p:attrName>
                                        </p:attrNameLst>
                                      </p:cBhvr>
                                      <p:to>
                                        <p:strVal val="visible"/>
                                      </p:to>
                                    </p:set>
                                    <p:animEffect transition="in" filter="barn(inVertical)">
                                      <p:cBhvr>
                                        <p:cTn id="11" dur="500"/>
                                        <p:tgtEl>
                                          <p:spTgt spid="410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wipe(down)">
                                      <p:cBhvr>
                                        <p:cTn id="16" dur="500"/>
                                        <p:tgtEl>
                                          <p:spTgt spid="409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5" grpId="0" animBg="1"/>
      <p:bldP spid="32" grpId="0" animBg="1"/>
      <p:bldP spid="35" grpId="0" animBg="1"/>
      <p:bldP spid="4106" grpId="0"/>
      <p:bldP spid="410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47664" y="1052736"/>
            <a:ext cx="5416577" cy="52322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ts val="0"/>
              </a:spcBef>
              <a:spcAft>
                <a:spcPts val="0"/>
              </a:spcAft>
              <a:defRPr/>
            </a:pPr>
            <a:r>
              <a:rPr lang="en-US" sz="2800" b="1" dirty="0" smtClean="0">
                <a:solidFill>
                  <a:srgbClr val="FF0000"/>
                </a:solidFill>
              </a:rPr>
              <a:t>Program Area</a:t>
            </a:r>
            <a:endParaRPr lang="en-GB" sz="2800" b="1" dirty="0">
              <a:solidFill>
                <a:srgbClr val="FF0000"/>
              </a:solidFill>
            </a:endParaRPr>
          </a:p>
        </p:txBody>
      </p:sp>
      <p:pic>
        <p:nvPicPr>
          <p:cNvPr id="5125" name="Picture 2" descr="http://konservasidasciliwung.files.wordpress.com/2012/05/picture4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188" y="2166938"/>
            <a:ext cx="4227512" cy="443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Box 4"/>
          <p:cNvSpPr txBox="1">
            <a:spLocks noChangeArrowheads="1"/>
          </p:cNvSpPr>
          <p:nvPr/>
        </p:nvSpPr>
        <p:spPr bwMode="auto">
          <a:xfrm>
            <a:off x="738188" y="1773238"/>
            <a:ext cx="3689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400" b="1" dirty="0" smtClean="0">
                <a:latin typeface="Trebuchet MS" panose="020B0603020202020204" pitchFamily="34" charset="0"/>
              </a:rPr>
              <a:t>1. CILIWUNG RIVER</a:t>
            </a:r>
            <a:endParaRPr lang="id-ID" sz="2400" b="1" dirty="0">
              <a:latin typeface="Trebuchet MS" panose="020B0603020202020204" pitchFamily="34" charset="0"/>
            </a:endParaRPr>
          </a:p>
        </p:txBody>
      </p:sp>
      <p:sp>
        <p:nvSpPr>
          <p:cNvPr id="9" name="Oval 8"/>
          <p:cNvSpPr/>
          <p:nvPr/>
        </p:nvSpPr>
        <p:spPr>
          <a:xfrm>
            <a:off x="2484438" y="3213100"/>
            <a:ext cx="215900" cy="2159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grpSp>
        <p:nvGrpSpPr>
          <p:cNvPr id="5128" name="Group 14"/>
          <p:cNvGrpSpPr>
            <a:grpSpLocks/>
          </p:cNvGrpSpPr>
          <p:nvPr/>
        </p:nvGrpSpPr>
        <p:grpSpPr bwMode="auto">
          <a:xfrm>
            <a:off x="5119688" y="2235200"/>
            <a:ext cx="3095625" cy="1394674"/>
            <a:chOff x="5119464" y="2234481"/>
            <a:chExt cx="3096344" cy="1394952"/>
          </a:xfrm>
        </p:grpSpPr>
        <p:grpSp>
          <p:nvGrpSpPr>
            <p:cNvPr id="5140" name="Group 11"/>
            <p:cNvGrpSpPr>
              <a:grpSpLocks/>
            </p:cNvGrpSpPr>
            <p:nvPr/>
          </p:nvGrpSpPr>
          <p:grpSpPr bwMode="auto">
            <a:xfrm>
              <a:off x="5119464" y="2613640"/>
              <a:ext cx="3096344" cy="1015793"/>
              <a:chOff x="5076056" y="2167654"/>
              <a:chExt cx="3096344" cy="1015793"/>
            </a:xfrm>
          </p:grpSpPr>
          <p:sp>
            <p:nvSpPr>
              <p:cNvPr id="5142" name="TextBox 7"/>
              <p:cNvSpPr txBox="1">
                <a:spLocks noChangeArrowheads="1"/>
              </p:cNvSpPr>
              <p:nvPr/>
            </p:nvSpPr>
            <p:spPr bwMode="auto">
              <a:xfrm>
                <a:off x="5076056" y="2167654"/>
                <a:ext cx="30963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b="1" dirty="0" smtClean="0">
                    <a:latin typeface="Calibri" panose="020F0502020204030204" pitchFamily="34" charset="0"/>
                  </a:rPr>
                  <a:t>JAKARTA Province</a:t>
                </a:r>
                <a:endParaRPr lang="id-ID" b="1" dirty="0">
                  <a:latin typeface="Calibri" panose="020F0502020204030204" pitchFamily="34" charset="0"/>
                </a:endParaRPr>
              </a:p>
            </p:txBody>
          </p:sp>
          <p:sp>
            <p:nvSpPr>
              <p:cNvPr id="13" name="Oval 12"/>
              <p:cNvSpPr/>
              <p:nvPr/>
            </p:nvSpPr>
            <p:spPr>
              <a:xfrm>
                <a:off x="5147510" y="2614160"/>
                <a:ext cx="215950" cy="215943"/>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5144" name="TextBox 10"/>
              <p:cNvSpPr txBox="1">
                <a:spLocks noChangeArrowheads="1"/>
              </p:cNvSpPr>
              <p:nvPr/>
            </p:nvSpPr>
            <p:spPr bwMode="auto">
              <a:xfrm>
                <a:off x="5480383" y="2536987"/>
                <a:ext cx="2448272" cy="646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b="1" dirty="0" smtClean="0">
                    <a:latin typeface="Calibri" panose="020F0502020204030204" pitchFamily="34" charset="0"/>
                  </a:rPr>
                  <a:t>SOUTH JAKARTA District</a:t>
                </a:r>
                <a:endParaRPr lang="id-ID" b="1" dirty="0">
                  <a:latin typeface="Calibri" panose="020F0502020204030204" pitchFamily="34" charset="0"/>
                </a:endParaRPr>
              </a:p>
            </p:txBody>
          </p:sp>
        </p:grpSp>
        <p:sp>
          <p:nvSpPr>
            <p:cNvPr id="5141" name="TextBox 13"/>
            <p:cNvSpPr txBox="1">
              <a:spLocks noChangeArrowheads="1"/>
            </p:cNvSpPr>
            <p:nvPr/>
          </p:nvSpPr>
          <p:spPr bwMode="auto">
            <a:xfrm>
              <a:off x="5119464" y="2234481"/>
              <a:ext cx="29577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000" b="1" dirty="0" smtClean="0">
                  <a:solidFill>
                    <a:srgbClr val="C00000"/>
                  </a:solidFill>
                  <a:latin typeface="Calibri" panose="020F0502020204030204" pitchFamily="34" charset="0"/>
                </a:rPr>
                <a:t>Downstream</a:t>
              </a:r>
              <a:endParaRPr lang="id-ID" sz="2000" b="1" dirty="0">
                <a:solidFill>
                  <a:srgbClr val="C00000"/>
                </a:solidFill>
                <a:latin typeface="Calibri" panose="020F0502020204030204" pitchFamily="34" charset="0"/>
              </a:endParaRPr>
            </a:p>
          </p:txBody>
        </p:sp>
      </p:grpSp>
      <p:grpSp>
        <p:nvGrpSpPr>
          <p:cNvPr id="5129" name="Group 18"/>
          <p:cNvGrpSpPr>
            <a:grpSpLocks/>
          </p:cNvGrpSpPr>
          <p:nvPr/>
        </p:nvGrpSpPr>
        <p:grpSpPr bwMode="auto">
          <a:xfrm>
            <a:off x="5268913" y="4724400"/>
            <a:ext cx="3095625" cy="1119188"/>
            <a:chOff x="5119464" y="2234481"/>
            <a:chExt cx="3096344" cy="1117823"/>
          </a:xfrm>
        </p:grpSpPr>
        <p:grpSp>
          <p:nvGrpSpPr>
            <p:cNvPr id="5135" name="Group 19"/>
            <p:cNvGrpSpPr>
              <a:grpSpLocks/>
            </p:cNvGrpSpPr>
            <p:nvPr/>
          </p:nvGrpSpPr>
          <p:grpSpPr bwMode="auto">
            <a:xfrm>
              <a:off x="5119464" y="2613640"/>
              <a:ext cx="3096344" cy="738664"/>
              <a:chOff x="5076056" y="2167654"/>
              <a:chExt cx="3096344" cy="738664"/>
            </a:xfrm>
          </p:grpSpPr>
          <p:sp>
            <p:nvSpPr>
              <p:cNvPr id="5137" name="TextBox 21"/>
              <p:cNvSpPr txBox="1">
                <a:spLocks noChangeArrowheads="1"/>
              </p:cNvSpPr>
              <p:nvPr/>
            </p:nvSpPr>
            <p:spPr bwMode="auto">
              <a:xfrm>
                <a:off x="5076056" y="2167654"/>
                <a:ext cx="30963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b="1" dirty="0" smtClean="0">
                    <a:latin typeface="Calibri" panose="020F0502020204030204" pitchFamily="34" charset="0"/>
                  </a:rPr>
                  <a:t>WEST JAVA Province</a:t>
                </a:r>
                <a:endParaRPr lang="id-ID" b="1" dirty="0">
                  <a:latin typeface="Calibri" panose="020F0502020204030204" pitchFamily="34" charset="0"/>
                </a:endParaRPr>
              </a:p>
            </p:txBody>
          </p:sp>
          <p:sp>
            <p:nvSpPr>
              <p:cNvPr id="23" name="Oval 22"/>
              <p:cNvSpPr/>
              <p:nvPr/>
            </p:nvSpPr>
            <p:spPr>
              <a:xfrm>
                <a:off x="5147510" y="2612988"/>
                <a:ext cx="215950" cy="217223"/>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5139" name="TextBox 23"/>
              <p:cNvSpPr txBox="1">
                <a:spLocks noChangeArrowheads="1"/>
              </p:cNvSpPr>
              <p:nvPr/>
            </p:nvSpPr>
            <p:spPr bwMode="auto">
              <a:xfrm>
                <a:off x="5480383" y="2536986"/>
                <a:ext cx="24482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b="1" dirty="0" smtClean="0">
                    <a:latin typeface="Calibri" panose="020F0502020204030204" pitchFamily="34" charset="0"/>
                  </a:rPr>
                  <a:t>BOGOR District</a:t>
                </a:r>
                <a:endParaRPr lang="id-ID" b="1" dirty="0">
                  <a:latin typeface="Calibri" panose="020F0502020204030204" pitchFamily="34" charset="0"/>
                </a:endParaRPr>
              </a:p>
            </p:txBody>
          </p:sp>
        </p:grpSp>
        <p:sp>
          <p:nvSpPr>
            <p:cNvPr id="5136" name="TextBox 20"/>
            <p:cNvSpPr txBox="1">
              <a:spLocks noChangeArrowheads="1"/>
            </p:cNvSpPr>
            <p:nvPr/>
          </p:nvSpPr>
          <p:spPr bwMode="auto">
            <a:xfrm>
              <a:off x="5119464" y="2234481"/>
              <a:ext cx="22194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000" b="1" dirty="0" smtClean="0">
                  <a:solidFill>
                    <a:srgbClr val="C00000"/>
                  </a:solidFill>
                  <a:latin typeface="Calibri" panose="020F0502020204030204" pitchFamily="34" charset="0"/>
                </a:rPr>
                <a:t>Upstream</a:t>
              </a:r>
              <a:endParaRPr lang="id-ID" sz="2000" b="1" dirty="0">
                <a:solidFill>
                  <a:srgbClr val="C00000"/>
                </a:solidFill>
                <a:latin typeface="Calibri" panose="020F0502020204030204" pitchFamily="34" charset="0"/>
              </a:endParaRPr>
            </a:p>
          </p:txBody>
        </p:sp>
      </p:grpSp>
      <p:sp>
        <p:nvSpPr>
          <p:cNvPr id="25" name="Oval 24"/>
          <p:cNvSpPr/>
          <p:nvPr/>
        </p:nvSpPr>
        <p:spPr>
          <a:xfrm>
            <a:off x="3203575" y="5786438"/>
            <a:ext cx="215900" cy="2159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grpSp>
        <p:nvGrpSpPr>
          <p:cNvPr id="5131" name="Group 21"/>
          <p:cNvGrpSpPr>
            <a:grpSpLocks/>
          </p:cNvGrpSpPr>
          <p:nvPr/>
        </p:nvGrpSpPr>
        <p:grpSpPr bwMode="auto">
          <a:xfrm>
            <a:off x="533400" y="228600"/>
            <a:ext cx="7902575" cy="685800"/>
            <a:chOff x="533400" y="228600"/>
            <a:chExt cx="7902000" cy="685800"/>
          </a:xfrm>
        </p:grpSpPr>
        <p:pic>
          <p:nvPicPr>
            <p:cNvPr id="5132" name="Picture 2" descr="http://kkcdn-static.kaskus.co.id/images/2012/09/12/923003_201209120801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
              <a:ext cx="132275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Picture 3" descr="https://www.ifrc.org/Global/ifrc.org/Logos/IFRC-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04800"/>
              <a:ext cx="3456000" cy="41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1400" y="228600"/>
              <a:ext cx="1044000" cy="67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TextBox 4"/>
          <p:cNvSpPr txBox="1">
            <a:spLocks noChangeArrowheads="1"/>
          </p:cNvSpPr>
          <p:nvPr/>
        </p:nvSpPr>
        <p:spPr bwMode="auto">
          <a:xfrm>
            <a:off x="533400" y="1773238"/>
            <a:ext cx="3689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400" b="1" dirty="0" smtClean="0">
                <a:latin typeface="Calibri" panose="020F0502020204030204" pitchFamily="34" charset="0"/>
              </a:rPr>
              <a:t>2. CITARUM RIVER</a:t>
            </a:r>
            <a:endParaRPr lang="id-ID" sz="2400" b="1" dirty="0">
              <a:latin typeface="Calibri" panose="020F0502020204030204" pitchFamily="34" charset="0"/>
            </a:endParaRPr>
          </a:p>
        </p:txBody>
      </p:sp>
      <p:grpSp>
        <p:nvGrpSpPr>
          <p:cNvPr id="6150" name="Group 14"/>
          <p:cNvGrpSpPr>
            <a:grpSpLocks/>
          </p:cNvGrpSpPr>
          <p:nvPr/>
        </p:nvGrpSpPr>
        <p:grpSpPr bwMode="auto">
          <a:xfrm>
            <a:off x="5568950" y="2235200"/>
            <a:ext cx="3095625" cy="1117600"/>
            <a:chOff x="5119464" y="2234481"/>
            <a:chExt cx="3096344" cy="1117823"/>
          </a:xfrm>
        </p:grpSpPr>
        <p:grpSp>
          <p:nvGrpSpPr>
            <p:cNvPr id="6164" name="Group 11"/>
            <p:cNvGrpSpPr>
              <a:grpSpLocks/>
            </p:cNvGrpSpPr>
            <p:nvPr/>
          </p:nvGrpSpPr>
          <p:grpSpPr bwMode="auto">
            <a:xfrm>
              <a:off x="5119464" y="2613640"/>
              <a:ext cx="3096344" cy="738664"/>
              <a:chOff x="5076056" y="2167654"/>
              <a:chExt cx="3096344" cy="738664"/>
            </a:xfrm>
          </p:grpSpPr>
          <p:sp>
            <p:nvSpPr>
              <p:cNvPr id="6166" name="TextBox 7"/>
              <p:cNvSpPr txBox="1">
                <a:spLocks noChangeArrowheads="1"/>
              </p:cNvSpPr>
              <p:nvPr/>
            </p:nvSpPr>
            <p:spPr bwMode="auto">
              <a:xfrm>
                <a:off x="5076056" y="2167654"/>
                <a:ext cx="30963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b="1" dirty="0" smtClean="0">
                    <a:latin typeface="Calibri" panose="020F0502020204030204" pitchFamily="34" charset="0"/>
                  </a:rPr>
                  <a:t>WEST JAVA Province</a:t>
                </a:r>
                <a:endParaRPr lang="id-ID" b="1" dirty="0">
                  <a:latin typeface="Calibri" panose="020F0502020204030204" pitchFamily="34" charset="0"/>
                </a:endParaRPr>
              </a:p>
            </p:txBody>
          </p:sp>
          <p:sp>
            <p:nvSpPr>
              <p:cNvPr id="13" name="Oval 12"/>
              <p:cNvSpPr/>
              <p:nvPr/>
            </p:nvSpPr>
            <p:spPr>
              <a:xfrm>
                <a:off x="5147511" y="2614160"/>
                <a:ext cx="215950" cy="215943"/>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6168" name="TextBox 10"/>
              <p:cNvSpPr txBox="1">
                <a:spLocks noChangeArrowheads="1"/>
              </p:cNvSpPr>
              <p:nvPr/>
            </p:nvSpPr>
            <p:spPr bwMode="auto">
              <a:xfrm>
                <a:off x="5480383" y="2536986"/>
                <a:ext cx="24482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b="1" dirty="0" smtClean="0">
                    <a:latin typeface="Calibri" panose="020F0502020204030204" pitchFamily="34" charset="0"/>
                  </a:rPr>
                  <a:t>KARAWANG District</a:t>
                </a:r>
                <a:endParaRPr lang="id-ID" b="1" dirty="0">
                  <a:latin typeface="Calibri" panose="020F0502020204030204" pitchFamily="34" charset="0"/>
                </a:endParaRPr>
              </a:p>
            </p:txBody>
          </p:sp>
        </p:grpSp>
        <p:sp>
          <p:nvSpPr>
            <p:cNvPr id="6165" name="TextBox 13"/>
            <p:cNvSpPr txBox="1">
              <a:spLocks noChangeArrowheads="1"/>
            </p:cNvSpPr>
            <p:nvPr/>
          </p:nvSpPr>
          <p:spPr bwMode="auto">
            <a:xfrm>
              <a:off x="5119464" y="2234481"/>
              <a:ext cx="22194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d-ID" sz="2000" b="1" dirty="0">
                <a:solidFill>
                  <a:srgbClr val="C00000"/>
                </a:solidFill>
                <a:latin typeface="Calibri" panose="020F0502020204030204" pitchFamily="34" charset="0"/>
              </a:endParaRPr>
            </a:p>
          </p:txBody>
        </p:sp>
      </p:grpSp>
      <p:grpSp>
        <p:nvGrpSpPr>
          <p:cNvPr id="6151" name="Group 18"/>
          <p:cNvGrpSpPr>
            <a:grpSpLocks/>
          </p:cNvGrpSpPr>
          <p:nvPr/>
        </p:nvGrpSpPr>
        <p:grpSpPr bwMode="auto">
          <a:xfrm>
            <a:off x="5640388" y="4724400"/>
            <a:ext cx="3173412" cy="1119188"/>
            <a:chOff x="5042244" y="2234481"/>
            <a:chExt cx="3173564" cy="1117823"/>
          </a:xfrm>
        </p:grpSpPr>
        <p:grpSp>
          <p:nvGrpSpPr>
            <p:cNvPr id="6159" name="Group 19"/>
            <p:cNvGrpSpPr>
              <a:grpSpLocks/>
            </p:cNvGrpSpPr>
            <p:nvPr/>
          </p:nvGrpSpPr>
          <p:grpSpPr bwMode="auto">
            <a:xfrm>
              <a:off x="5119464" y="2613640"/>
              <a:ext cx="3096344" cy="738664"/>
              <a:chOff x="5076056" y="2167654"/>
              <a:chExt cx="3096344" cy="738664"/>
            </a:xfrm>
          </p:grpSpPr>
          <p:sp>
            <p:nvSpPr>
              <p:cNvPr id="6161" name="TextBox 21"/>
              <p:cNvSpPr txBox="1">
                <a:spLocks noChangeArrowheads="1"/>
              </p:cNvSpPr>
              <p:nvPr/>
            </p:nvSpPr>
            <p:spPr bwMode="auto">
              <a:xfrm>
                <a:off x="5076056" y="2167654"/>
                <a:ext cx="30963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b="1" dirty="0" smtClean="0">
                    <a:latin typeface="Calibri" panose="020F0502020204030204" pitchFamily="34" charset="0"/>
                  </a:rPr>
                  <a:t>WEST JAVA Province</a:t>
                </a:r>
                <a:endParaRPr lang="id-ID" b="1" dirty="0">
                  <a:latin typeface="Calibri" panose="020F0502020204030204" pitchFamily="34" charset="0"/>
                </a:endParaRPr>
              </a:p>
            </p:txBody>
          </p:sp>
          <p:sp>
            <p:nvSpPr>
              <p:cNvPr id="23" name="Oval 22"/>
              <p:cNvSpPr/>
              <p:nvPr/>
            </p:nvSpPr>
            <p:spPr>
              <a:xfrm>
                <a:off x="5148068" y="2612988"/>
                <a:ext cx="215910" cy="217223"/>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6163" name="TextBox 23"/>
              <p:cNvSpPr txBox="1">
                <a:spLocks noChangeArrowheads="1"/>
              </p:cNvSpPr>
              <p:nvPr/>
            </p:nvSpPr>
            <p:spPr bwMode="auto">
              <a:xfrm>
                <a:off x="5480383" y="2536986"/>
                <a:ext cx="24482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b="1" dirty="0" smtClean="0">
                    <a:latin typeface="Calibri" panose="020F0502020204030204" pitchFamily="34" charset="0"/>
                  </a:rPr>
                  <a:t>Bandung District</a:t>
                </a:r>
                <a:endParaRPr lang="id-ID" b="1" dirty="0">
                  <a:latin typeface="Calibri" panose="020F0502020204030204" pitchFamily="34" charset="0"/>
                </a:endParaRPr>
              </a:p>
            </p:txBody>
          </p:sp>
        </p:grpSp>
        <p:sp>
          <p:nvSpPr>
            <p:cNvPr id="6160" name="TextBox 20"/>
            <p:cNvSpPr txBox="1">
              <a:spLocks noChangeArrowheads="1"/>
            </p:cNvSpPr>
            <p:nvPr/>
          </p:nvSpPr>
          <p:spPr bwMode="auto">
            <a:xfrm>
              <a:off x="5042244" y="2234481"/>
              <a:ext cx="229662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000" b="1" dirty="0" smtClean="0">
                  <a:solidFill>
                    <a:srgbClr val="C00000"/>
                  </a:solidFill>
                  <a:latin typeface="Calibri" panose="020F0502020204030204" pitchFamily="34" charset="0"/>
                </a:rPr>
                <a:t>UPSTREAM</a:t>
              </a:r>
              <a:endParaRPr lang="id-ID" sz="2000" b="1" dirty="0">
                <a:solidFill>
                  <a:srgbClr val="C00000"/>
                </a:solidFill>
                <a:latin typeface="Calibri" panose="020F0502020204030204" pitchFamily="34" charset="0"/>
              </a:endParaRPr>
            </a:p>
          </p:txBody>
        </p:sp>
      </p:grpSp>
      <p:pic>
        <p:nvPicPr>
          <p:cNvPr id="6152" name="Picture 2" descr="https://encrypted-tbn0.gstatic.com/images?q=tbn:ANd9GcS6PCDqyzBlX07EhVSB1EyX_AtuOx3ZRe-XNf-B64hcQQwJdlWJQ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235200"/>
            <a:ext cx="4848225" cy="443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Oval 25"/>
          <p:cNvSpPr/>
          <p:nvPr/>
        </p:nvSpPr>
        <p:spPr>
          <a:xfrm>
            <a:off x="1439863" y="2767013"/>
            <a:ext cx="215900" cy="2159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27" name="Oval 26"/>
          <p:cNvSpPr/>
          <p:nvPr/>
        </p:nvSpPr>
        <p:spPr>
          <a:xfrm>
            <a:off x="2141538" y="5473700"/>
            <a:ext cx="215900" cy="2159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grpSp>
        <p:nvGrpSpPr>
          <p:cNvPr id="6155" name="Group 21"/>
          <p:cNvGrpSpPr>
            <a:grpSpLocks/>
          </p:cNvGrpSpPr>
          <p:nvPr/>
        </p:nvGrpSpPr>
        <p:grpSpPr bwMode="auto">
          <a:xfrm>
            <a:off x="533400" y="228600"/>
            <a:ext cx="7902575" cy="685800"/>
            <a:chOff x="533400" y="228600"/>
            <a:chExt cx="7902000" cy="685800"/>
          </a:xfrm>
        </p:grpSpPr>
        <p:pic>
          <p:nvPicPr>
            <p:cNvPr id="6156" name="Picture 2" descr="http://kkcdn-static.kaskus.co.id/images/2012/09/12/923003_201209120801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
              <a:ext cx="132275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Picture 3" descr="https://www.ifrc.org/Global/ifrc.org/Logos/IFRC-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04800"/>
              <a:ext cx="3456000" cy="41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1400" y="228600"/>
              <a:ext cx="1044000" cy="67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TextBox 23"/>
          <p:cNvSpPr txBox="1"/>
          <p:nvPr/>
        </p:nvSpPr>
        <p:spPr>
          <a:xfrm>
            <a:off x="1547664" y="1052736"/>
            <a:ext cx="5416577" cy="52322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ts val="0"/>
              </a:spcBef>
              <a:spcAft>
                <a:spcPts val="0"/>
              </a:spcAft>
              <a:defRPr/>
            </a:pPr>
            <a:r>
              <a:rPr lang="en-US" sz="2800" b="1" dirty="0" smtClean="0">
                <a:solidFill>
                  <a:srgbClr val="FF0000"/>
                </a:solidFill>
              </a:rPr>
              <a:t>Program Area</a:t>
            </a:r>
            <a:endParaRPr lang="en-GB" sz="2800" b="1" dirty="0">
              <a:solidFill>
                <a:srgbClr val="FF0000"/>
              </a:solidFill>
            </a:endParaRPr>
          </a:p>
        </p:txBody>
      </p:sp>
      <p:pic>
        <p:nvPicPr>
          <p:cNvPr id="2" name="Picture 1"/>
          <p:cNvPicPr>
            <a:picLocks noChangeAspect="1"/>
          </p:cNvPicPr>
          <p:nvPr/>
        </p:nvPicPr>
        <p:blipFill>
          <a:blip r:embed="rId6"/>
          <a:stretch>
            <a:fillRect/>
          </a:stretch>
        </p:blipFill>
        <p:spPr>
          <a:xfrm>
            <a:off x="5452302" y="2207703"/>
            <a:ext cx="3023878" cy="542591"/>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162175"/>
            <a:ext cx="5505450"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Box 4"/>
          <p:cNvSpPr txBox="1">
            <a:spLocks noChangeArrowheads="1"/>
          </p:cNvSpPr>
          <p:nvPr/>
        </p:nvSpPr>
        <p:spPr bwMode="auto">
          <a:xfrm>
            <a:off x="395288" y="1670050"/>
            <a:ext cx="3690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400" b="1" dirty="0" smtClean="0">
                <a:latin typeface="Calibri" panose="020F0502020204030204" pitchFamily="34" charset="0"/>
              </a:rPr>
              <a:t>3. BENGAWAN SOLO River</a:t>
            </a:r>
            <a:endParaRPr lang="id-ID" sz="2400" b="1" dirty="0">
              <a:latin typeface="Calibri" panose="020F0502020204030204" pitchFamily="34" charset="0"/>
            </a:endParaRPr>
          </a:p>
        </p:txBody>
      </p:sp>
      <p:sp>
        <p:nvSpPr>
          <p:cNvPr id="9" name="Oval 8"/>
          <p:cNvSpPr/>
          <p:nvPr/>
        </p:nvSpPr>
        <p:spPr>
          <a:xfrm>
            <a:off x="4268788" y="3500438"/>
            <a:ext cx="215900" cy="2159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grpSp>
        <p:nvGrpSpPr>
          <p:cNvPr id="7176" name="Group 14"/>
          <p:cNvGrpSpPr>
            <a:grpSpLocks/>
          </p:cNvGrpSpPr>
          <p:nvPr/>
        </p:nvGrpSpPr>
        <p:grpSpPr bwMode="auto">
          <a:xfrm>
            <a:off x="6048375" y="2235200"/>
            <a:ext cx="3095625" cy="1117674"/>
            <a:chOff x="5119464" y="2234481"/>
            <a:chExt cx="3096344" cy="1117897"/>
          </a:xfrm>
        </p:grpSpPr>
        <p:grpSp>
          <p:nvGrpSpPr>
            <p:cNvPr id="7195" name="Group 11"/>
            <p:cNvGrpSpPr>
              <a:grpSpLocks/>
            </p:cNvGrpSpPr>
            <p:nvPr/>
          </p:nvGrpSpPr>
          <p:grpSpPr bwMode="auto">
            <a:xfrm>
              <a:off x="5119464" y="2613640"/>
              <a:ext cx="3096344" cy="738738"/>
              <a:chOff x="5076056" y="2167654"/>
              <a:chExt cx="3096344" cy="738738"/>
            </a:xfrm>
          </p:grpSpPr>
          <p:sp>
            <p:nvSpPr>
              <p:cNvPr id="7197" name="TextBox 7"/>
              <p:cNvSpPr txBox="1">
                <a:spLocks noChangeArrowheads="1"/>
              </p:cNvSpPr>
              <p:nvPr/>
            </p:nvSpPr>
            <p:spPr bwMode="auto">
              <a:xfrm>
                <a:off x="5076056" y="2167654"/>
                <a:ext cx="30963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b="1" dirty="0" smtClean="0">
                    <a:latin typeface="Calibri" panose="020F0502020204030204" pitchFamily="34" charset="0"/>
                  </a:rPr>
                  <a:t>EAST JAVA Province</a:t>
                </a:r>
                <a:endParaRPr lang="id-ID" b="1" dirty="0">
                  <a:latin typeface="Calibri" panose="020F0502020204030204" pitchFamily="34" charset="0"/>
                </a:endParaRPr>
              </a:p>
            </p:txBody>
          </p:sp>
          <p:sp>
            <p:nvSpPr>
              <p:cNvPr id="13" name="Oval 12"/>
              <p:cNvSpPr/>
              <p:nvPr/>
            </p:nvSpPr>
            <p:spPr>
              <a:xfrm>
                <a:off x="5147511" y="2614160"/>
                <a:ext cx="215950" cy="215943"/>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7199" name="TextBox 10"/>
              <p:cNvSpPr txBox="1">
                <a:spLocks noChangeArrowheads="1"/>
              </p:cNvSpPr>
              <p:nvPr/>
            </p:nvSpPr>
            <p:spPr bwMode="auto">
              <a:xfrm>
                <a:off x="5480383" y="2536987"/>
                <a:ext cx="2448272" cy="369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d-ID" b="1" dirty="0" smtClean="0">
                    <a:latin typeface="Calibri" panose="020F0502020204030204" pitchFamily="34" charset="0"/>
                  </a:rPr>
                  <a:t>Bojonegoro</a:t>
                </a:r>
                <a:r>
                  <a:rPr lang="en-US" b="1" dirty="0" smtClean="0">
                    <a:latin typeface="Calibri" panose="020F0502020204030204" pitchFamily="34" charset="0"/>
                  </a:rPr>
                  <a:t> District	</a:t>
                </a:r>
              </a:p>
            </p:txBody>
          </p:sp>
        </p:grpSp>
        <p:sp>
          <p:nvSpPr>
            <p:cNvPr id="7196" name="TextBox 13"/>
            <p:cNvSpPr txBox="1">
              <a:spLocks noChangeArrowheads="1"/>
            </p:cNvSpPr>
            <p:nvPr/>
          </p:nvSpPr>
          <p:spPr bwMode="auto">
            <a:xfrm>
              <a:off x="5119464" y="2234481"/>
              <a:ext cx="22194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000" b="1" dirty="0" smtClean="0">
                  <a:solidFill>
                    <a:srgbClr val="C00000"/>
                  </a:solidFill>
                  <a:latin typeface="Calibri" panose="020F0502020204030204" pitchFamily="34" charset="0"/>
                </a:rPr>
                <a:t>DOWNSTREAM</a:t>
              </a:r>
              <a:endParaRPr lang="id-ID" sz="2000" b="1" dirty="0">
                <a:solidFill>
                  <a:srgbClr val="C00000"/>
                </a:solidFill>
                <a:latin typeface="Calibri" panose="020F0502020204030204" pitchFamily="34" charset="0"/>
              </a:endParaRPr>
            </a:p>
          </p:txBody>
        </p:sp>
      </p:grpSp>
      <p:grpSp>
        <p:nvGrpSpPr>
          <p:cNvPr id="7177" name="Group 18"/>
          <p:cNvGrpSpPr>
            <a:grpSpLocks/>
          </p:cNvGrpSpPr>
          <p:nvPr/>
        </p:nvGrpSpPr>
        <p:grpSpPr bwMode="auto">
          <a:xfrm>
            <a:off x="6048375" y="3900488"/>
            <a:ext cx="3095625" cy="1117600"/>
            <a:chOff x="5119464" y="2234481"/>
            <a:chExt cx="3096344" cy="1117823"/>
          </a:xfrm>
        </p:grpSpPr>
        <p:grpSp>
          <p:nvGrpSpPr>
            <p:cNvPr id="7190" name="Group 19"/>
            <p:cNvGrpSpPr>
              <a:grpSpLocks/>
            </p:cNvGrpSpPr>
            <p:nvPr/>
          </p:nvGrpSpPr>
          <p:grpSpPr bwMode="auto">
            <a:xfrm>
              <a:off x="5119464" y="2613640"/>
              <a:ext cx="3096344" cy="738664"/>
              <a:chOff x="5076056" y="2167654"/>
              <a:chExt cx="3096344" cy="738664"/>
            </a:xfrm>
          </p:grpSpPr>
          <p:sp>
            <p:nvSpPr>
              <p:cNvPr id="7192" name="TextBox 21"/>
              <p:cNvSpPr txBox="1">
                <a:spLocks noChangeArrowheads="1"/>
              </p:cNvSpPr>
              <p:nvPr/>
            </p:nvSpPr>
            <p:spPr bwMode="auto">
              <a:xfrm>
                <a:off x="5076056" y="2167654"/>
                <a:ext cx="30963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b="1" dirty="0" smtClean="0">
                    <a:latin typeface="Calibri" panose="020F0502020204030204" pitchFamily="34" charset="0"/>
                  </a:rPr>
                  <a:t>CENTRAL JAVA Province</a:t>
                </a:r>
                <a:endParaRPr lang="id-ID" b="1" dirty="0">
                  <a:latin typeface="Calibri" panose="020F0502020204030204" pitchFamily="34" charset="0"/>
                </a:endParaRPr>
              </a:p>
            </p:txBody>
          </p:sp>
          <p:sp>
            <p:nvSpPr>
              <p:cNvPr id="23" name="Oval 22"/>
              <p:cNvSpPr/>
              <p:nvPr/>
            </p:nvSpPr>
            <p:spPr>
              <a:xfrm>
                <a:off x="5147511" y="2614160"/>
                <a:ext cx="215950" cy="215943"/>
              </a:xfrm>
              <a:prstGeom prst="ellipse">
                <a:avLst/>
              </a:prstGeom>
              <a:solidFill>
                <a:srgbClr val="FF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7194" name="TextBox 23"/>
              <p:cNvSpPr txBox="1">
                <a:spLocks noChangeArrowheads="1"/>
              </p:cNvSpPr>
              <p:nvPr/>
            </p:nvSpPr>
            <p:spPr bwMode="auto">
              <a:xfrm>
                <a:off x="5480383" y="2536986"/>
                <a:ext cx="24482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b="1" dirty="0" smtClean="0">
                    <a:latin typeface="Calibri" panose="020F0502020204030204" pitchFamily="34" charset="0"/>
                  </a:rPr>
                  <a:t>SOLO District</a:t>
                </a:r>
                <a:endParaRPr lang="id-ID" b="1" dirty="0">
                  <a:latin typeface="Calibri" panose="020F0502020204030204" pitchFamily="34" charset="0"/>
                </a:endParaRPr>
              </a:p>
            </p:txBody>
          </p:sp>
        </p:grpSp>
        <p:sp>
          <p:nvSpPr>
            <p:cNvPr id="7191" name="TextBox 20"/>
            <p:cNvSpPr txBox="1">
              <a:spLocks noChangeArrowheads="1"/>
            </p:cNvSpPr>
            <p:nvPr/>
          </p:nvSpPr>
          <p:spPr bwMode="auto">
            <a:xfrm>
              <a:off x="5119464" y="2234481"/>
              <a:ext cx="22194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000" b="1" dirty="0" smtClean="0">
                  <a:solidFill>
                    <a:srgbClr val="C00000"/>
                  </a:solidFill>
                  <a:latin typeface="Calibri" panose="020F0502020204030204" pitchFamily="34" charset="0"/>
                </a:rPr>
                <a:t>MIDDLESTREAM</a:t>
              </a:r>
              <a:endParaRPr lang="id-ID" sz="2000" b="1" dirty="0">
                <a:solidFill>
                  <a:srgbClr val="C00000"/>
                </a:solidFill>
                <a:latin typeface="Calibri" panose="020F0502020204030204" pitchFamily="34" charset="0"/>
              </a:endParaRPr>
            </a:p>
          </p:txBody>
        </p:sp>
      </p:grpSp>
      <p:sp>
        <p:nvSpPr>
          <p:cNvPr id="25" name="Oval 24"/>
          <p:cNvSpPr/>
          <p:nvPr/>
        </p:nvSpPr>
        <p:spPr>
          <a:xfrm>
            <a:off x="2024063" y="5240338"/>
            <a:ext cx="215900" cy="215900"/>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grpSp>
        <p:nvGrpSpPr>
          <p:cNvPr id="7179" name="Group 25"/>
          <p:cNvGrpSpPr>
            <a:grpSpLocks/>
          </p:cNvGrpSpPr>
          <p:nvPr/>
        </p:nvGrpSpPr>
        <p:grpSpPr bwMode="auto">
          <a:xfrm>
            <a:off x="6049963" y="5445125"/>
            <a:ext cx="3095625" cy="1117600"/>
            <a:chOff x="5119464" y="2234481"/>
            <a:chExt cx="3096344" cy="1117823"/>
          </a:xfrm>
        </p:grpSpPr>
        <p:grpSp>
          <p:nvGrpSpPr>
            <p:cNvPr id="7185" name="Group 26"/>
            <p:cNvGrpSpPr>
              <a:grpSpLocks/>
            </p:cNvGrpSpPr>
            <p:nvPr/>
          </p:nvGrpSpPr>
          <p:grpSpPr bwMode="auto">
            <a:xfrm>
              <a:off x="5119464" y="2613640"/>
              <a:ext cx="3096344" cy="738664"/>
              <a:chOff x="5076056" y="2167654"/>
              <a:chExt cx="3096344" cy="738664"/>
            </a:xfrm>
          </p:grpSpPr>
          <p:sp>
            <p:nvSpPr>
              <p:cNvPr id="7187" name="TextBox 28"/>
              <p:cNvSpPr txBox="1">
                <a:spLocks noChangeArrowheads="1"/>
              </p:cNvSpPr>
              <p:nvPr/>
            </p:nvSpPr>
            <p:spPr bwMode="auto">
              <a:xfrm>
                <a:off x="5076056" y="2167654"/>
                <a:ext cx="30963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b="1" dirty="0" smtClean="0">
                    <a:latin typeface="Calibri" panose="020F0502020204030204" pitchFamily="34" charset="0"/>
                  </a:rPr>
                  <a:t>CENTRAL JAVA</a:t>
                </a:r>
                <a:endParaRPr lang="id-ID" b="1" dirty="0">
                  <a:latin typeface="Calibri" panose="020F0502020204030204" pitchFamily="34" charset="0"/>
                </a:endParaRPr>
              </a:p>
            </p:txBody>
          </p:sp>
          <p:sp>
            <p:nvSpPr>
              <p:cNvPr id="30" name="Oval 29"/>
              <p:cNvSpPr/>
              <p:nvPr/>
            </p:nvSpPr>
            <p:spPr>
              <a:xfrm>
                <a:off x="5147510" y="2614160"/>
                <a:ext cx="215950" cy="215943"/>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7189" name="TextBox 30"/>
              <p:cNvSpPr txBox="1">
                <a:spLocks noChangeArrowheads="1"/>
              </p:cNvSpPr>
              <p:nvPr/>
            </p:nvSpPr>
            <p:spPr bwMode="auto">
              <a:xfrm>
                <a:off x="5480383" y="2536986"/>
                <a:ext cx="24482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b="1" dirty="0" err="1" smtClean="0">
                    <a:latin typeface="Calibri" panose="020F0502020204030204" pitchFamily="34" charset="0"/>
                  </a:rPr>
                  <a:t>Wonogiri</a:t>
                </a:r>
                <a:r>
                  <a:rPr lang="en-US" b="1" dirty="0" smtClean="0">
                    <a:latin typeface="Calibri" panose="020F0502020204030204" pitchFamily="34" charset="0"/>
                  </a:rPr>
                  <a:t> District</a:t>
                </a:r>
                <a:endParaRPr lang="id-ID" b="1" dirty="0">
                  <a:latin typeface="Calibri" panose="020F0502020204030204" pitchFamily="34" charset="0"/>
                </a:endParaRPr>
              </a:p>
            </p:txBody>
          </p:sp>
        </p:grpSp>
        <p:sp>
          <p:nvSpPr>
            <p:cNvPr id="7186" name="TextBox 27"/>
            <p:cNvSpPr txBox="1">
              <a:spLocks noChangeArrowheads="1"/>
            </p:cNvSpPr>
            <p:nvPr/>
          </p:nvSpPr>
          <p:spPr bwMode="auto">
            <a:xfrm>
              <a:off x="5191472" y="2234481"/>
              <a:ext cx="214739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000" b="1" dirty="0" smtClean="0">
                  <a:solidFill>
                    <a:srgbClr val="C00000"/>
                  </a:solidFill>
                  <a:latin typeface="Calibri" panose="020F0502020204030204" pitchFamily="34" charset="0"/>
                </a:rPr>
                <a:t>UPSTREAM</a:t>
              </a:r>
              <a:endParaRPr lang="id-ID" sz="2000" b="1" dirty="0">
                <a:solidFill>
                  <a:srgbClr val="C00000"/>
                </a:solidFill>
                <a:latin typeface="Calibri" panose="020F0502020204030204" pitchFamily="34" charset="0"/>
              </a:endParaRPr>
            </a:p>
          </p:txBody>
        </p:sp>
      </p:grpSp>
      <p:sp>
        <p:nvSpPr>
          <p:cNvPr id="32" name="Oval 31"/>
          <p:cNvSpPr/>
          <p:nvPr/>
        </p:nvSpPr>
        <p:spPr>
          <a:xfrm>
            <a:off x="1916113" y="4402138"/>
            <a:ext cx="215900" cy="215900"/>
          </a:xfrm>
          <a:prstGeom prst="ellipse">
            <a:avLst/>
          </a:prstGeom>
          <a:solidFill>
            <a:srgbClr val="FF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grpSp>
        <p:nvGrpSpPr>
          <p:cNvPr id="7181" name="Group 28"/>
          <p:cNvGrpSpPr>
            <a:grpSpLocks/>
          </p:cNvGrpSpPr>
          <p:nvPr/>
        </p:nvGrpSpPr>
        <p:grpSpPr bwMode="auto">
          <a:xfrm>
            <a:off x="533400" y="228600"/>
            <a:ext cx="7902575" cy="685800"/>
            <a:chOff x="533400" y="228600"/>
            <a:chExt cx="7902000" cy="685800"/>
          </a:xfrm>
        </p:grpSpPr>
        <p:pic>
          <p:nvPicPr>
            <p:cNvPr id="7182" name="Picture 2" descr="http://kkcdn-static.kaskus.co.id/images/2012/09/12/923003_201209120801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28600"/>
              <a:ext cx="132275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3" name="Picture 3" descr="https://www.ifrc.org/Global/ifrc.org/Logos/IFRC-log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304800"/>
              <a:ext cx="3456000" cy="41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91400" y="228600"/>
              <a:ext cx="1044000" cy="67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 name="TextBox 30"/>
          <p:cNvSpPr txBox="1"/>
          <p:nvPr/>
        </p:nvSpPr>
        <p:spPr>
          <a:xfrm>
            <a:off x="1547664" y="1052736"/>
            <a:ext cx="5416577" cy="52322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ts val="0"/>
              </a:spcBef>
              <a:spcAft>
                <a:spcPts val="0"/>
              </a:spcAft>
              <a:defRPr/>
            </a:pPr>
            <a:r>
              <a:rPr lang="en-US" sz="2800" b="1" dirty="0" smtClean="0">
                <a:solidFill>
                  <a:srgbClr val="FF0000"/>
                </a:solidFill>
              </a:rPr>
              <a:t>Program Area</a:t>
            </a:r>
            <a:endParaRPr lang="en-GB" sz="2800" b="1" dirty="0">
              <a:solidFill>
                <a:srgbClr val="FF00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2188</TotalTime>
  <Words>1625</Words>
  <Application>Microsoft Office PowerPoint</Application>
  <PresentationFormat>On-screen Show (4:3)</PresentationFormat>
  <Paragraphs>204</Paragraphs>
  <Slides>35</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Aharoni</vt:lpstr>
      <vt:lpstr>Arial</vt:lpstr>
      <vt:lpstr>Arial Black</vt:lpstr>
      <vt:lpstr>Calibri</vt:lpstr>
      <vt:lpstr>Trebuchet MS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Advocacy at all level</vt:lpstr>
      <vt:lpstr>PowerPoint Presentation</vt:lpstr>
      <vt:lpstr>PowerPoint Presentation</vt:lpstr>
      <vt:lpstr>PowerPoint Presentation</vt:lpstr>
      <vt:lpstr>PowerPoint Presentation</vt:lpstr>
    </vt:vector>
  </TitlesOfParts>
  <Company>IFRC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surendra.regmi</dc:creator>
  <cp:lastModifiedBy>Teguh Wibowo</cp:lastModifiedBy>
  <cp:revision>194</cp:revision>
  <cp:lastPrinted>2014-07-04T08:54:33Z</cp:lastPrinted>
  <dcterms:created xsi:type="dcterms:W3CDTF">2014-07-04T07:15:33Z</dcterms:created>
  <dcterms:modified xsi:type="dcterms:W3CDTF">2015-08-04T08:36:16Z</dcterms:modified>
</cp:coreProperties>
</file>