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6" r:id="rId3"/>
    <p:sldId id="266" r:id="rId4"/>
    <p:sldId id="257" r:id="rId5"/>
    <p:sldId id="262" r:id="rId6"/>
    <p:sldId id="259" r:id="rId7"/>
    <p:sldId id="260" r:id="rId8"/>
    <p:sldId id="270" r:id="rId9"/>
    <p:sldId id="269" r:id="rId10"/>
    <p:sldId id="261" r:id="rId11"/>
    <p:sldId id="265" r:id="rId12"/>
  </p:sldIdLst>
  <p:sldSz cx="9144000" cy="6858000" type="screen4x3"/>
  <p:notesSz cx="6794500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99FF"/>
    <a:srgbClr val="A096EE"/>
    <a:srgbClr val="7D6FE7"/>
    <a:srgbClr val="3A24DA"/>
    <a:srgbClr val="E85280"/>
    <a:srgbClr val="0066FF"/>
    <a:srgbClr val="3BCCFF"/>
    <a:srgbClr val="FFFF8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1" autoAdjust="0"/>
    <p:restoredTop sz="83887" autoAdjust="0"/>
  </p:normalViewPr>
  <p:slideViewPr>
    <p:cSldViewPr>
      <p:cViewPr>
        <p:scale>
          <a:sx n="77" d="100"/>
          <a:sy n="77" d="100"/>
        </p:scale>
        <p:origin x="-9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97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03" y="0"/>
            <a:ext cx="2943697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pPr>
              <a:defRPr/>
            </a:pPr>
            <a:fld id="{205B4574-1855-473B-A9D2-E410B0CF4A50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46"/>
            <a:ext cx="2943697" cy="49657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03" y="9431646"/>
            <a:ext cx="2943697" cy="49657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pPr>
              <a:defRPr/>
            </a:pPr>
            <a:fld id="{7FDF3B60-7741-4DF8-AF03-AB940CAED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8403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697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203" y="0"/>
            <a:ext cx="2943697" cy="496571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CE70062-4801-4C35-8EF9-74E9C9AF3129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31" y="4716621"/>
            <a:ext cx="5434639" cy="4469135"/>
          </a:xfrm>
          <a:prstGeom prst="rect">
            <a:avLst/>
          </a:prstGeom>
        </p:spPr>
        <p:txBody>
          <a:bodyPr vert="horz" lIns="92034" tIns="46017" rIns="92034" bIns="460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46"/>
            <a:ext cx="2943697" cy="49657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203" y="9431646"/>
            <a:ext cx="2943697" cy="496570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779582-6058-49DF-930F-C405FEB88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81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4294E-B6FD-4779-A9D3-877581BA050F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DA6E5-6CCF-46F5-AE34-0E69CB2AE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0FF59-A6E4-4CC4-BAAB-2783829964CC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C9A45-6723-4C35-8FB2-106B92E27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9888" y="866775"/>
            <a:ext cx="2085975" cy="5241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66775"/>
            <a:ext cx="6110288" cy="5241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0E899-C4E0-4985-B7C9-0A84926A6951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57FB-BFC4-4DAF-9731-DE4D255A0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866775"/>
            <a:ext cx="7740650" cy="989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2192338"/>
            <a:ext cx="3960813" cy="3916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0413" y="2192338"/>
            <a:ext cx="3962400" cy="1881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0413" y="4225925"/>
            <a:ext cx="3962400" cy="188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4FD50-005A-4932-BE68-763FD4758BF7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E8763-9587-4A27-BD5B-223F9638E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48EE-C73A-409C-A30F-00B8238F817B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92C73-A047-4455-AF13-89372BBEE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4034-3A07-4E65-9F89-69C78D843F79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A735D-54FB-47F8-8BB6-58A3D2D4C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2338"/>
            <a:ext cx="3960813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413" y="2192338"/>
            <a:ext cx="3962400" cy="3916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7FAB8-9ACA-4427-AF1F-A5345B8C8902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F72B4-493A-4458-8182-C5AB0AFE0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737E-E1AD-475B-8801-8842306157BB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95CEB-9D10-4E74-80C8-A86B37EC7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F38E-25FF-4063-8E2A-1767498F22C5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B8BAB-FCAD-44F8-8359-66B7F76C4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A199-3C87-4469-B144-4DE183C92406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298E8-D684-4E57-B7B3-E1F453FA7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9909-5E0D-42DA-BDFD-3545B185B238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A7D1B-0BD6-455C-AE82-EC8D37C0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A94-8AF2-465C-AB49-0B0DDDB74015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B4D0-B2F3-4268-A4F2-F5FF9E782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5213" y="866775"/>
            <a:ext cx="7740650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92338"/>
            <a:ext cx="8075613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A02F63-DBEF-47E2-9A33-251B6BD89553}" type="datetimeFigureOut">
              <a:rPr lang="en-US"/>
              <a:pPr>
                <a:defRPr/>
              </a:pPr>
              <a:t>10/27/2013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77FB8E-2BC5-4CED-8799-BF07EC84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>
              <a:defRPr/>
            </a:pPr>
            <a:endParaRPr lang="en-US" sz="3100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1187450" y="1628775"/>
            <a:ext cx="7956550" cy="0"/>
          </a:xfrm>
          <a:prstGeom prst="line">
            <a:avLst/>
          </a:prstGeom>
          <a:noFill/>
          <a:ln w="28575">
            <a:solidFill>
              <a:srgbClr val="E0003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6" name="AutoShape 22"/>
          <p:cNvSpPr>
            <a:spLocks noChangeAspect="1" noChangeArrowheads="1" noTextEdit="1"/>
          </p:cNvSpPr>
          <p:nvPr/>
        </p:nvSpPr>
        <p:spPr bwMode="auto">
          <a:xfrm>
            <a:off x="161925" y="114300"/>
            <a:ext cx="46085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34" name="Group 86"/>
          <p:cNvGrpSpPr>
            <a:grpSpLocks/>
          </p:cNvGrpSpPr>
          <p:nvPr/>
        </p:nvGrpSpPr>
        <p:grpSpPr bwMode="auto">
          <a:xfrm>
            <a:off x="107950" y="80963"/>
            <a:ext cx="611188" cy="611187"/>
            <a:chOff x="68" y="51"/>
            <a:chExt cx="385" cy="385"/>
          </a:xfrm>
        </p:grpSpPr>
        <p:sp>
          <p:nvSpPr>
            <p:cNvPr id="1109" name="Oval 85"/>
            <p:cNvSpPr>
              <a:spLocks noChangeArrowheads="1"/>
            </p:cNvSpPr>
            <p:nvPr userDrawn="1"/>
          </p:nvSpPr>
          <p:spPr bwMode="auto">
            <a:xfrm>
              <a:off x="80" y="63"/>
              <a:ext cx="363" cy="3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037" name="Picture 83" descr="MRCS Standard Logo (round)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" y="51"/>
              <a:ext cx="385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2" name="Text Box 88"/>
          <p:cNvSpPr txBox="1">
            <a:spLocks noChangeArrowheads="1"/>
          </p:cNvSpPr>
          <p:nvPr/>
        </p:nvSpPr>
        <p:spPr bwMode="auto">
          <a:xfrm>
            <a:off x="704850" y="196850"/>
            <a:ext cx="4543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chemeClr val="bg1"/>
                </a:solidFill>
                <a:latin typeface="Arial for oup 97" pitchFamily="34" charset="0"/>
              </a:rPr>
              <a:t>Myanmar Red Cross Society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077913" indent="-3921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614488" indent="-4889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95000"/>
        <a:buFont typeface="Wingdings" pitchFamily="2" charset="2"/>
        <a:buChar char="Ø"/>
        <a:defRPr sz="2800">
          <a:solidFill>
            <a:schemeClr val="tx1"/>
          </a:solidFill>
          <a:latin typeface="+mn-lt"/>
          <a:cs typeface="+mn-cs"/>
        </a:defRPr>
      </a:lvl2pPr>
      <a:lvl3pPr marL="2154238" indent="-52228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ü"/>
        <a:defRPr sz="2400">
          <a:solidFill>
            <a:schemeClr val="tx1"/>
          </a:solidFill>
          <a:latin typeface="+mn-lt"/>
          <a:cs typeface="+mn-cs"/>
        </a:defRPr>
      </a:lvl3pPr>
      <a:lvl4pPr marL="2593975" indent="-40798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890838" indent="-295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3480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052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624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19638" indent="-295275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659187"/>
            <a:ext cx="8078787" cy="989013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3A24DA"/>
                </a:solidFill>
              </a:rPr>
              <a:t>Regional Health Meeting</a:t>
            </a:r>
            <a:br>
              <a:rPr lang="en-US" sz="4000" b="1" dirty="0" smtClean="0">
                <a:solidFill>
                  <a:srgbClr val="3A24DA"/>
                </a:solidFill>
              </a:rPr>
            </a:br>
            <a:r>
              <a:rPr lang="en-US" sz="4000" b="1" dirty="0" smtClean="0">
                <a:solidFill>
                  <a:srgbClr val="3A24DA"/>
                </a:solidFill>
              </a:rPr>
              <a:t/>
            </a:r>
            <a:br>
              <a:rPr lang="en-US" sz="4000" b="1" dirty="0" smtClean="0">
                <a:solidFill>
                  <a:srgbClr val="3A24DA"/>
                </a:solidFill>
              </a:rPr>
            </a:br>
            <a:r>
              <a:rPr lang="en-US" sz="4000" b="1" dirty="0" smtClean="0">
                <a:solidFill>
                  <a:srgbClr val="3A24DA"/>
                </a:solidFill>
              </a:rPr>
              <a:t/>
            </a:r>
            <a:br>
              <a:rPr lang="en-US" sz="4000" b="1" dirty="0" smtClean="0">
                <a:solidFill>
                  <a:srgbClr val="3A24DA"/>
                </a:solidFill>
              </a:rPr>
            </a:br>
            <a:r>
              <a:rPr lang="en-US" sz="4000" b="1" dirty="0" smtClean="0">
                <a:solidFill>
                  <a:srgbClr val="3A24DA"/>
                </a:solidFill>
              </a:rPr>
              <a:t>  28 – 29 October    </a:t>
            </a:r>
            <a:br>
              <a:rPr lang="en-US" sz="4000" b="1" dirty="0" smtClean="0">
                <a:solidFill>
                  <a:srgbClr val="3A24DA"/>
                </a:solidFill>
              </a:rPr>
            </a:br>
            <a:r>
              <a:rPr lang="en-US" sz="4000" b="1" dirty="0" smtClean="0">
                <a:solidFill>
                  <a:srgbClr val="3A24DA"/>
                </a:solidFill>
              </a:rPr>
              <a:t>Bangkok </a:t>
            </a:r>
            <a:r>
              <a:rPr lang="en-US" sz="4000" dirty="0" smtClean="0">
                <a:solidFill>
                  <a:srgbClr val="3A24DA"/>
                </a:solidFill>
              </a:rPr>
              <a:t/>
            </a:r>
            <a:br>
              <a:rPr lang="en-US" sz="4000" dirty="0" smtClean="0">
                <a:solidFill>
                  <a:srgbClr val="3A24DA"/>
                </a:solidFill>
              </a:rPr>
            </a:br>
            <a:endParaRPr lang="en-US" sz="4000" dirty="0">
              <a:solidFill>
                <a:srgbClr val="3A24DA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659553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a )  CBHFA Master Facilitator including NCD Training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b )  Standardization &amp; harmonization of simple PMER Tools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c )   CCA  Training  for  Health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d )   Emergency Health including  </a:t>
            </a:r>
            <a:r>
              <a:rPr lang="en-US" sz="2400" dirty="0" err="1" smtClean="0">
                <a:latin typeface="Calibri" pitchFamily="34" charset="0"/>
              </a:rPr>
              <a:t>PHiE</a:t>
            </a:r>
            <a:r>
              <a:rPr lang="en-US" sz="2400" dirty="0" smtClean="0">
                <a:latin typeface="Calibri" pitchFamily="34" charset="0"/>
              </a:rPr>
              <a:t> Training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e )   CSR Training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f )    Donors  for VBDRP , HIV Projects &amp; New FA Posts ( RTA )</a:t>
            </a:r>
          </a:p>
          <a:p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521" y="914400"/>
            <a:ext cx="43412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A24DA"/>
                </a:solidFill>
                <a:latin typeface="Calibri" pitchFamily="34" charset="0"/>
              </a:rPr>
              <a:t>Support  need from IFRC</a:t>
            </a:r>
          </a:p>
          <a:p>
            <a:endParaRPr lang="en-US" sz="3200" b="1" dirty="0">
              <a:solidFill>
                <a:srgbClr val="3A24DA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DS 107"/>
          <p:cNvPicPr>
            <a:picLocks noChangeAspect="1" noChangeArrowheads="1"/>
          </p:cNvPicPr>
          <p:nvPr/>
        </p:nvPicPr>
        <p:blipFill>
          <a:blip r:embed="rId2" cstate="print"/>
          <a:srcRect r="13541"/>
          <a:stretch>
            <a:fillRect/>
          </a:stretch>
        </p:blipFill>
        <p:spPr bwMode="auto">
          <a:xfrm>
            <a:off x="1266529" y="4648200"/>
            <a:ext cx="2924471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635000"/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1905000"/>
            <a:ext cx="6477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 i="1" dirty="0">
                <a:solidFill>
                  <a:srgbClr val="3A24DA"/>
                </a:solidFill>
                <a:latin typeface="Calibri" pitchFamily="34" charset="0"/>
              </a:rPr>
              <a:t>         Travel on </a:t>
            </a:r>
          </a:p>
          <a:p>
            <a:r>
              <a:rPr lang="en-US" sz="4400" b="1" i="1" dirty="0">
                <a:solidFill>
                  <a:srgbClr val="3A24DA"/>
                </a:solidFill>
                <a:latin typeface="Calibri" pitchFamily="34" charset="0"/>
              </a:rPr>
              <a:t>a Road to Resilience </a:t>
            </a:r>
          </a:p>
          <a:p>
            <a:r>
              <a:rPr lang="en-US" sz="4400" b="1" i="1" dirty="0">
                <a:solidFill>
                  <a:srgbClr val="3A24DA"/>
                </a:solidFill>
                <a:latin typeface="Calibri" pitchFamily="34" charset="0"/>
              </a:rPr>
              <a:t>                </a:t>
            </a:r>
            <a:r>
              <a:rPr lang="en-US" sz="4400" b="1" i="1" dirty="0">
                <a:solidFill>
                  <a:srgbClr val="3A24DA"/>
                </a:solidFill>
              </a:rPr>
              <a:t>in </a:t>
            </a:r>
          </a:p>
          <a:p>
            <a:r>
              <a:rPr lang="en-US" sz="4800" b="1" i="1" dirty="0">
                <a:solidFill>
                  <a:srgbClr val="3A24DA"/>
                </a:solidFill>
              </a:rPr>
              <a:t>Southeast Asia……..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6172200" y="5638800"/>
            <a:ext cx="2617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THANK YOU</a:t>
            </a:r>
          </a:p>
        </p:txBody>
      </p:sp>
      <p:pic>
        <p:nvPicPr>
          <p:cNvPr id="6" name="Picture 10" descr="C:\DATA\HOD Backup June 2013\SCM Files\HOD(C)\Communication\Commuication Photo Gallery\Kyaw Kyaw Winn (MPS)\Kyaw Kyaw Winn (MPS)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2411" y="2057400"/>
            <a:ext cx="3044389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183481"/>
            <a:ext cx="5410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( 1 )  CBHFA                  ( 11 Tsp )   (HKRC, SRC, FRC)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( 2 ) 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CBHR                     ( 2 Tsp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(Australian 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( 3 )  CBHR ( WASH )    ( 2 Tsp )    (Australian 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(4 )   CB (WASH  )         ( 4 Tsp )    (IFRC)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( 5 )  Strengthening ERT (9 Reg.) (IFRC)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( 6 )  CB ( WASH )         ( 2 Tsp )    (French &amp; Cana. 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( 7 )  CBHD – MNCH     ( 4 Tsp )   (Consortium)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( 8 )  3 MDG – MNCH  ( 2 Tsp )    (Consortium)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( 9 )  CBHD – MNCH (1 Tsp )( EU , DRC, Austrian 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4120277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( 10 )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CBHD – HIV       ( 5 Tsp )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(DRC)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( 11 )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VNRBDP            (9 State /R )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(IFRC)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( 12 )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PMCT - HIV       (5 Tsp )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(UNICEF)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( 13 )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TB                      ( 15 Tsp )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WHO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( 14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)  CB TB Prevention    (1 Tsp )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MRCS)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( 15 )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Orthopedic Rehab. ( 5 S/R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) ( ICRC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( 16 )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Malaria Prevention (10 Tsp)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(UNOPS)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( 17 )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SRH                   (6 S/R )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UNFPA 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( 18 )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CB- CPP            ( 6 Tsp)          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( UNICEF )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9892" y="914400"/>
            <a:ext cx="28761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kern="0" dirty="0" smtClean="0">
                <a:solidFill>
                  <a:srgbClr val="3A24DA"/>
                </a:solidFill>
                <a:latin typeface="Calibri" pitchFamily="34" charset="0"/>
              </a:rPr>
              <a:t>Health Projects </a:t>
            </a:r>
          </a:p>
          <a:p>
            <a:endParaRPr lang="en-US" sz="3200" b="1" dirty="0">
              <a:solidFill>
                <a:srgbClr val="3A24DA"/>
              </a:solidFill>
            </a:endParaRPr>
          </a:p>
        </p:txBody>
      </p:sp>
      <p:pic>
        <p:nvPicPr>
          <p:cNvPr id="9" name="Picture 13" descr="DSC_005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3480" y="1828800"/>
            <a:ext cx="31871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New Picture.pn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066800" y="4648201"/>
            <a:ext cx="3200400" cy="213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4549676"/>
            <a:ext cx="38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A24DA"/>
                </a:solidFill>
              </a:rPr>
              <a:t>IFRC </a:t>
            </a:r>
            <a:r>
              <a:rPr lang="en-US" b="1" dirty="0" smtClean="0">
                <a:solidFill>
                  <a:srgbClr val="FF0000"/>
                </a:solidFill>
              </a:rPr>
              <a:t>&amp;</a:t>
            </a:r>
            <a:r>
              <a:rPr lang="en-US" b="1" dirty="0" smtClean="0">
                <a:solidFill>
                  <a:srgbClr val="3A24DA"/>
                </a:solidFill>
              </a:rPr>
              <a:t> PNS</a:t>
            </a:r>
            <a:endParaRPr lang="en-US" b="1" dirty="0">
              <a:solidFill>
                <a:srgbClr val="3A24D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6800" y="1931075"/>
            <a:ext cx="15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A24DA"/>
                </a:solidFill>
              </a:rPr>
              <a:t>M  R  C  S</a:t>
            </a:r>
            <a:endParaRPr lang="en-US" b="1" dirty="0">
              <a:solidFill>
                <a:srgbClr val="3A24DA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551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A24DA"/>
                </a:solidFill>
                <a:latin typeface="Calibri" pitchFamily="34" charset="0"/>
              </a:rPr>
              <a:t>Health and Care Priorities</a:t>
            </a:r>
            <a:endParaRPr lang="en-US" sz="3200" b="1" dirty="0">
              <a:solidFill>
                <a:srgbClr val="3A24DA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2438400"/>
            <a:ext cx="489531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 a )   CBHD and Disease Prevention</a:t>
            </a:r>
          </a:p>
          <a:p>
            <a:endParaRPr lang="en-US" dirty="0" smtClean="0"/>
          </a:p>
          <a:p>
            <a:r>
              <a:rPr lang="en-US" dirty="0" smtClean="0"/>
              <a:t>( b )   VBDRP</a:t>
            </a:r>
          </a:p>
          <a:p>
            <a:endParaRPr lang="en-US" dirty="0" smtClean="0"/>
          </a:p>
          <a:p>
            <a:r>
              <a:rPr lang="en-US" dirty="0" smtClean="0"/>
              <a:t>( c )    FA  &amp;  SS</a:t>
            </a:r>
          </a:p>
          <a:p>
            <a:endParaRPr lang="en-US" dirty="0" smtClean="0"/>
          </a:p>
          <a:p>
            <a:r>
              <a:rPr lang="en-US" dirty="0" smtClean="0"/>
              <a:t>( d )   H - ORC    Rehabilitation</a:t>
            </a:r>
          </a:p>
          <a:p>
            <a:endParaRPr lang="en-US" dirty="0" smtClean="0"/>
          </a:p>
          <a:p>
            <a:r>
              <a:rPr lang="en-US" dirty="0" smtClean="0"/>
              <a:t>( e )   MNCH</a:t>
            </a:r>
          </a:p>
          <a:p>
            <a:endParaRPr lang="en-US" dirty="0" smtClean="0"/>
          </a:p>
          <a:p>
            <a:r>
              <a:rPr lang="en-US" dirty="0" smtClean="0"/>
              <a:t>( f )    Public  Health  Emergency  and   WASH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6200" y="1219200"/>
            <a:ext cx="952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a )   Review &amp; Revised strategic Plan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b )   Pop. Reached </a:t>
            </a:r>
            <a:r>
              <a:rPr lang="en-US" sz="2400" smtClean="0">
                <a:latin typeface="Calibri" pitchFamily="34" charset="0"/>
              </a:rPr>
              <a:t>( 1,067,961  </a:t>
            </a:r>
            <a:r>
              <a:rPr lang="en-US" sz="2400" dirty="0" smtClean="0">
                <a:latin typeface="Calibri" pitchFamily="34" charset="0"/>
              </a:rPr>
              <a:t>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c )   Well established PLHIV Self Help Group ( 3 + 17 ) Groups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d )  New FA Post at the 115 miles  Rest Camp ( RTA )   Open  Feb. 2013</a:t>
            </a:r>
          </a:p>
          <a:p>
            <a:r>
              <a:rPr lang="en-US" sz="2400" dirty="0" smtClean="0">
                <a:latin typeface="Calibri" pitchFamily="34" charset="0"/>
              </a:rPr>
              <a:t>         Accident (98), Injured (342), Referral (198), Dead bodies (48)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e )  Support to Child Soldiers &amp; Mine victims (64+3/ 100+25 )  500 $/case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f )   Gov. , Local Authority  &amp; Community ‘s  trust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g )  Community Based Bottom up Approach ( CBHFA )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241" y="914400"/>
            <a:ext cx="3296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A24DA"/>
                </a:solidFill>
                <a:latin typeface="Calibri" pitchFamily="34" charset="0"/>
              </a:rPr>
              <a:t>Key Achievements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28600" y="762000"/>
            <a:ext cx="6252882" cy="6096000"/>
          </a:xfrm>
          <a:prstGeom prst="rect">
            <a:avLst/>
          </a:prstGeom>
        </p:spPr>
      </p:pic>
      <p:pic>
        <p:nvPicPr>
          <p:cNvPr id="9" name="Picture 8" descr="Scales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343400"/>
            <a:ext cx="2724676" cy="22227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91400" y="56388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Marker Felt"/>
                <a:cs typeface="Marker Felt"/>
              </a:rPr>
              <a:t>s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ker Felt"/>
                <a:cs typeface="Marker Felt"/>
              </a:rPr>
              <a:t>upporting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arker Felt"/>
              <a:cs typeface="Marker Fe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4800600"/>
            <a:ext cx="154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Marker Felt"/>
                <a:cs typeface="Marker Felt"/>
              </a:rPr>
              <a:t>balance</a:t>
            </a:r>
            <a:endParaRPr lang="en-US" b="1" dirty="0">
              <a:latin typeface="Marker Felt"/>
              <a:cs typeface="Marker Fe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5638800"/>
            <a:ext cx="1555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rker Felt"/>
                <a:cs typeface="Marker Felt"/>
              </a:rPr>
              <a:t>operating 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Marker Felt"/>
              <a:cs typeface="Marker Felt"/>
            </a:endParaRPr>
          </a:p>
          <a:p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53200" y="618386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E85280"/>
                </a:solidFill>
                <a:latin typeface="Marker Felt"/>
                <a:cs typeface="Marker Felt"/>
              </a:rPr>
              <a:t>Sustainability ?</a:t>
            </a:r>
            <a:endParaRPr lang="en-US" b="1" dirty="0">
              <a:solidFill>
                <a:srgbClr val="E85280"/>
              </a:solidFill>
              <a:latin typeface="Marker Felt"/>
              <a:cs typeface="Marker Felt"/>
            </a:endParaRPr>
          </a:p>
        </p:txBody>
      </p:sp>
      <p:pic>
        <p:nvPicPr>
          <p:cNvPr id="14" name="Picture 12" descr="Cover and Back 1.jpg"/>
          <p:cNvPicPr>
            <a:picLocks noChangeAspect="1"/>
          </p:cNvPicPr>
          <p:nvPr/>
        </p:nvPicPr>
        <p:blipFill>
          <a:blip r:embed="rId4" cstate="print"/>
          <a:srcRect l="5000" t="16731" r="4167" b="5482"/>
          <a:stretch>
            <a:fillRect/>
          </a:stretch>
        </p:blipFill>
        <p:spPr bwMode="auto">
          <a:xfrm>
            <a:off x="5985702" y="1143000"/>
            <a:ext cx="292969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1981200"/>
            <a:ext cx="7239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a )   Staff turn over              ( </a:t>
            </a:r>
            <a:r>
              <a:rPr lang="en-US" sz="2400" dirty="0" err="1" smtClean="0">
                <a:latin typeface="Calibri" pitchFamily="34" charset="0"/>
              </a:rPr>
              <a:t>NayPyiTaw</a:t>
            </a:r>
            <a:r>
              <a:rPr lang="en-US" sz="2400" dirty="0" smtClean="0">
                <a:latin typeface="Calibri" pitchFamily="34" charset="0"/>
              </a:rPr>
              <a:t>  –  Salary 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b )   Shortage of CBHFA Master Facilitators</a:t>
            </a:r>
          </a:p>
          <a:p>
            <a:r>
              <a:rPr lang="en-US" sz="2400" dirty="0" smtClean="0">
                <a:latin typeface="Calibri" pitchFamily="34" charset="0"/>
              </a:rPr>
              <a:t>   </a:t>
            </a:r>
          </a:p>
          <a:p>
            <a:r>
              <a:rPr lang="en-US" sz="2400" dirty="0" smtClean="0">
                <a:latin typeface="Calibri" pitchFamily="34" charset="0"/>
              </a:rPr>
              <a:t>( c )   PMER ( Staff &amp; RCV Capacity  building  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d )   No. of active trainers ( FASS ) are very few   ( Well   </a:t>
            </a:r>
          </a:p>
          <a:p>
            <a:r>
              <a:rPr lang="en-US" sz="2400" dirty="0" smtClean="0">
                <a:latin typeface="Calibri" pitchFamily="34" charset="0"/>
              </a:rPr>
              <a:t>          trained RCVs moved to other INGOs &amp; NGOs )</a:t>
            </a:r>
          </a:p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(e )    Safety for Staff &amp;  RCVs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914400"/>
            <a:ext cx="2719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A24DA"/>
                </a:solidFill>
                <a:latin typeface="Calibri" pitchFamily="34" charset="0"/>
              </a:rPr>
              <a:t>Key Challenges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243548"/>
            <a:ext cx="8991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Calibri" pitchFamily="34" charset="0"/>
            </a:endParaRPr>
          </a:p>
          <a:p>
            <a:r>
              <a:rPr lang="en-US" sz="2400" dirty="0" smtClean="0">
                <a:latin typeface="Calibri" pitchFamily="34" charset="0"/>
              </a:rPr>
              <a:t>( a )   Common CB Approach</a:t>
            </a:r>
          </a:p>
          <a:p>
            <a:r>
              <a:rPr lang="en-US" sz="2400" dirty="0" smtClean="0">
                <a:latin typeface="Calibri" pitchFamily="34" charset="0"/>
              </a:rPr>
              <a:t>( b )   Inclusion of NCD, Disability, EPP &amp; Violence prevention in CBHFA</a:t>
            </a:r>
          </a:p>
          <a:p>
            <a:r>
              <a:rPr lang="en-US" sz="2400" dirty="0" smtClean="0">
                <a:latin typeface="Calibri" pitchFamily="34" charset="0"/>
              </a:rPr>
              <a:t>( c )   CBHD  Focused on MNCH</a:t>
            </a:r>
          </a:p>
          <a:p>
            <a:r>
              <a:rPr lang="en-US" sz="2400" dirty="0" smtClean="0">
                <a:latin typeface="Calibri" pitchFamily="34" charset="0"/>
              </a:rPr>
              <a:t>( d )   CB WASH </a:t>
            </a:r>
            <a:r>
              <a:rPr lang="en-US" sz="2400" dirty="0" err="1" smtClean="0">
                <a:latin typeface="Calibri" pitchFamily="34" charset="0"/>
              </a:rPr>
              <a:t>Programme</a:t>
            </a:r>
            <a:r>
              <a:rPr lang="en-US" sz="2400" dirty="0" smtClean="0">
                <a:latin typeface="Calibri" pitchFamily="34" charset="0"/>
              </a:rPr>
              <a:t> (  To establish strong  WATSAN Unit )</a:t>
            </a:r>
          </a:p>
          <a:p>
            <a:r>
              <a:rPr lang="en-US" sz="2400" dirty="0" smtClean="0">
                <a:latin typeface="Calibri" pitchFamily="34" charset="0"/>
              </a:rPr>
              <a:t>( e )   To extend CBHFA Project, 2 Tsp per year to  CBHFA  non</a:t>
            </a:r>
          </a:p>
          <a:p>
            <a:r>
              <a:rPr lang="en-US" sz="2400" dirty="0" smtClean="0">
                <a:latin typeface="Calibri" pitchFamily="34" charset="0"/>
              </a:rPr>
              <a:t>          implemented  States &amp; Regions</a:t>
            </a:r>
          </a:p>
          <a:p>
            <a:r>
              <a:rPr lang="en-US" sz="2400" dirty="0" smtClean="0">
                <a:latin typeface="Calibri" pitchFamily="34" charset="0"/>
              </a:rPr>
              <a:t>( f )    New FA Post at the </a:t>
            </a:r>
            <a:r>
              <a:rPr lang="en-US" sz="2400" dirty="0" err="1" smtClean="0">
                <a:latin typeface="Calibri" pitchFamily="34" charset="0"/>
              </a:rPr>
              <a:t>Meiktila</a:t>
            </a:r>
            <a:r>
              <a:rPr lang="en-US" sz="2400" dirty="0" smtClean="0">
                <a:latin typeface="Calibri" pitchFamily="34" charset="0"/>
              </a:rPr>
              <a:t> Rest Camp in the middle of NPT to  </a:t>
            </a:r>
          </a:p>
          <a:p>
            <a:r>
              <a:rPr lang="en-US" sz="2400" dirty="0" smtClean="0">
                <a:latin typeface="Calibri" pitchFamily="34" charset="0"/>
              </a:rPr>
              <a:t>          MDY</a:t>
            </a:r>
          </a:p>
          <a:p>
            <a:r>
              <a:rPr lang="en-US" sz="2400" dirty="0" smtClean="0">
                <a:latin typeface="Calibri" pitchFamily="34" charset="0"/>
              </a:rPr>
              <a:t>( g )   Commercial First Aid   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914400"/>
            <a:ext cx="2959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3A24DA"/>
                </a:solidFill>
                <a:latin typeface="Calibri" pitchFamily="34" charset="0"/>
              </a:rPr>
              <a:t>Future Direction</a:t>
            </a:r>
          </a:p>
          <a:p>
            <a:endParaRPr lang="en-US" sz="3200" b="1" dirty="0">
              <a:solidFill>
                <a:srgbClr val="3A24DA"/>
              </a:solidFill>
            </a:endParaRPr>
          </a:p>
        </p:txBody>
      </p:sp>
      <p:pic>
        <p:nvPicPr>
          <p:cNvPr id="6" name="Picture 3" descr="G:\2\a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9" y="4953000"/>
            <a:ext cx="2438401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IMG_408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4983650"/>
            <a:ext cx="2438400" cy="1721950"/>
          </a:xfrm>
        </p:spPr>
      </p:pic>
      <p:pic>
        <p:nvPicPr>
          <p:cNvPr id="8" name="Picture 9" descr="C:\DATA\HOD Backup June 2013\SCM Files\HOD(C)\Communication\Commuication Photo Gallery\Kyaw Kyaw Winn (MPS)\Kyaw Kyaw Winn (MPS) (3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4762500"/>
            <a:ext cx="1447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200400" y="11064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  M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/ 1 M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04800" y="46878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Initiatives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Resource  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Mobilization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C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lang="fr-CH" b="1" kern="0" dirty="0" smtClean="0">
                <a:latin typeface="Calibri"/>
                <a:cs typeface="+mn-cs"/>
              </a:rPr>
              <a:t>2</a:t>
            </a:r>
            <a:r>
              <a:rPr kumimoji="0" lang="fr-CH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 </a:t>
            </a:r>
            <a:r>
              <a:rPr kumimoji="0" lang="fr-C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  </a:t>
            </a:r>
            <a:r>
              <a:rPr kumimoji="0" lang="fr-CH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</a:t>
            </a:r>
            <a:r>
              <a:rPr kumimoji="0" lang="fr-C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276600" y="53736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Action Planning 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CH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3 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6172200" y="4687887"/>
            <a:ext cx="2819400" cy="8382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Baseline Survey and Community Need  Assessment 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3 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6172200" y="30114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of </a:t>
            </a:r>
            <a:r>
              <a:rPr kumimoji="0" lang="fr-CH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CH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Immersion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1  M</a:t>
            </a:r>
            <a:endParaRPr kumimoji="0" lang="fr-CH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fr-CH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76200" y="722293"/>
            <a:ext cx="3657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00CC"/>
                </a:solidFill>
                <a:latin typeface="+mn-lt"/>
                <a:cs typeface="Arial" pitchFamily="34" charset="0"/>
              </a:rPr>
              <a:t>Key </a:t>
            </a:r>
            <a:r>
              <a:rPr lang="en-US" sz="2800" b="1" dirty="0" smtClean="0">
                <a:solidFill>
                  <a:srgbClr val="0000CC"/>
                </a:solidFill>
                <a:latin typeface="+mn-lt"/>
                <a:cs typeface="Arial" pitchFamily="34" charset="0"/>
              </a:rPr>
              <a:t>Steps in CCB App.</a:t>
            </a:r>
            <a:endParaRPr lang="en-GB" sz="2800" b="1" dirty="0">
              <a:solidFill>
                <a:srgbClr val="0000CC"/>
              </a:solidFill>
              <a:latin typeface="+mn-lt"/>
              <a:cs typeface="Arial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72200" y="17922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Branch Capacity Assessment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Support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8600" y="3011487"/>
            <a:ext cx="2819400" cy="6096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Monitoring,  Regular Meeting ,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Review  , Evaluation    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/>
        </p:nvSpPr>
        <p:spPr bwMode="auto">
          <a:xfrm>
            <a:off x="228600" y="1792287"/>
            <a:ext cx="2819400" cy="584200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Handover to community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72200" y="3705225"/>
            <a:ext cx="2819400" cy="830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Initial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Identification of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priority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areas,       Identification and Training of CVL, CV Promotion of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humanitarian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values</a:t>
            </a:r>
            <a:endParaRPr kumimoji="0" lang="fr-CH" sz="1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76600" y="6059487"/>
            <a:ext cx="2819400" cy="64611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 on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assessment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results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community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     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Draw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plan of action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373687"/>
            <a:ext cx="2819400" cy="8302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Promotion,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Prevention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 of CD , 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NCDs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WatSan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DRR, 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fr-CH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Disability</a:t>
            </a:r>
            <a:r>
              <a:rPr kumimoji="0" lang="fr-CH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inclusion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3660775"/>
            <a:ext cx="2819400" cy="6461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Reporting,   Feedback,                                                     Lessons Learned,                                                           Conduct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Endline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survey and Evaluation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1800225"/>
            <a:ext cx="2819400" cy="8302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Coordination with different divisions 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Sensitization and advocacy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Training of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Facilitators,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Organization of 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Committees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2430462"/>
            <a:ext cx="2819400" cy="2762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MRCS branch support to community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19800" y="1335087"/>
            <a:ext cx="1600200" cy="7620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543800" y="1335087"/>
            <a:ext cx="152400" cy="4572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7543800" y="2438400"/>
            <a:ext cx="152400" cy="6096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543800" y="4535487"/>
            <a:ext cx="152400" cy="152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Down Arrow 22"/>
          <p:cNvSpPr/>
          <p:nvPr/>
        </p:nvSpPr>
        <p:spPr>
          <a:xfrm rot="-10800000">
            <a:off x="1524000" y="1487487"/>
            <a:ext cx="152400" cy="304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Down Arrow 23"/>
          <p:cNvSpPr/>
          <p:nvPr/>
        </p:nvSpPr>
        <p:spPr>
          <a:xfrm rot="-10800000">
            <a:off x="1524000" y="2782887"/>
            <a:ext cx="152400" cy="2286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Down Arrow 24"/>
          <p:cNvSpPr/>
          <p:nvPr/>
        </p:nvSpPr>
        <p:spPr>
          <a:xfrm rot="-10800000">
            <a:off x="1524000" y="4383087"/>
            <a:ext cx="152400" cy="3048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6096000" y="5715000"/>
            <a:ext cx="1524000" cy="15240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3124200" y="5715000"/>
            <a:ext cx="152400" cy="152400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600200" y="1335087"/>
            <a:ext cx="1600200" cy="152400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581400" y="2859087"/>
            <a:ext cx="1981200" cy="2286000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Community Initiatives and Ownership</a:t>
            </a: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>
            <a:off x="7543800" y="5562600"/>
            <a:ext cx="152400" cy="1524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229380"/>
            <a:ext cx="4361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5399FF"/>
                </a:solidFill>
                <a:latin typeface="Calibri" pitchFamily="34" charset="0"/>
              </a:rPr>
              <a:t>Wat</a:t>
            </a:r>
            <a:r>
              <a:rPr lang="en-US" sz="3200" b="1" dirty="0" smtClean="0">
                <a:solidFill>
                  <a:srgbClr val="5399FF"/>
                </a:solidFill>
                <a:latin typeface="Calibri" pitchFamily="34" charset="0"/>
              </a:rPr>
              <a:t> / San Unit Structure</a:t>
            </a:r>
            <a:endParaRPr lang="en-US" sz="3200" b="1" dirty="0">
              <a:solidFill>
                <a:srgbClr val="5399FF"/>
              </a:solidFill>
              <a:latin typeface="Calibri" pitchFamily="34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 rot="5400000">
            <a:off x="2628900" y="3238500"/>
            <a:ext cx="1600200" cy="1219200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81000" y="762978"/>
            <a:ext cx="1676400" cy="532422"/>
          </a:xfrm>
          <a:prstGeom prst="flowChartAlternateProcess">
            <a:avLst/>
          </a:prstGeom>
          <a:solidFill>
            <a:schemeClr val="bg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IFRC Technical and Managerial support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057400" y="838200"/>
            <a:ext cx="1600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3" descr="IFRC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1387" y="228600"/>
            <a:ext cx="79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lowchart: Alternate Process 8"/>
          <p:cNvSpPr/>
          <p:nvPr/>
        </p:nvSpPr>
        <p:spPr>
          <a:xfrm>
            <a:off x="304800" y="2057400"/>
            <a:ext cx="1583281" cy="381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WatSan ERT Coordinator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04800" y="3200400"/>
            <a:ext cx="1583281" cy="30638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WatSan ERE Technician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04800" y="3657600"/>
            <a:ext cx="1583281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WatSan ERT Focal Person s-</a:t>
            </a:r>
            <a:r>
              <a:rPr lang="en-GB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states/region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7239000" y="1905000"/>
            <a:ext cx="16764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Project Coordinator and supported by FRC</a:t>
            </a:r>
            <a:endParaRPr lang="en-GB" sz="1100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2400" y="580963"/>
            <a:ext cx="8848834" cy="6277037"/>
            <a:chOff x="304800" y="276163"/>
            <a:chExt cx="8848834" cy="6277037"/>
          </a:xfrm>
        </p:grpSpPr>
        <p:sp>
          <p:nvSpPr>
            <p:cNvPr id="14" name="Rounded Rectangle 13"/>
            <p:cNvSpPr/>
            <p:nvPr/>
          </p:nvSpPr>
          <p:spPr>
            <a:xfrm>
              <a:off x="304991" y="1561173"/>
              <a:ext cx="1827478" cy="4280412"/>
            </a:xfrm>
            <a:prstGeom prst="roundRect">
              <a:avLst/>
            </a:prstGeom>
            <a:solidFill>
              <a:srgbClr val="5399FF">
                <a:alpha val="20000"/>
              </a:srgb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15200" y="1504095"/>
              <a:ext cx="1838434" cy="4287105"/>
            </a:xfrm>
            <a:prstGeom prst="roundRect">
              <a:avLst/>
            </a:prstGeom>
            <a:solidFill>
              <a:schemeClr val="accent3">
                <a:lumMod val="85000"/>
                <a:alpha val="20000"/>
              </a:schemeClr>
            </a:solidFill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100">
                <a:solidFill>
                  <a:schemeClr val="tx1"/>
                </a:solidFill>
              </a:endParaRPr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3717229" y="334834"/>
              <a:ext cx="1387040" cy="579566"/>
            </a:xfrm>
            <a:prstGeom prst="flowChartAlternateProcess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400" b="1" dirty="0" smtClean="0">
                  <a:solidFill>
                    <a:schemeClr val="tx1"/>
                  </a:solidFill>
                  <a:latin typeface="Arial Narrow" pitchFamily="34" charset="0"/>
                </a:rPr>
                <a:t>WatSan/HP Manager</a:t>
              </a:r>
            </a:p>
            <a:p>
              <a:pPr algn="ctr"/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5942469" y="2133600"/>
              <a:ext cx="990600" cy="50668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 smtClean="0">
                  <a:solidFill>
                    <a:schemeClr val="tx1"/>
                  </a:solidFill>
                </a:rPr>
                <a:t>Admin  and Finance officer 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Flowchart: Alternate Process 18"/>
            <p:cNvSpPr/>
            <p:nvPr/>
          </p:nvSpPr>
          <p:spPr>
            <a:xfrm>
              <a:off x="3352800" y="2133600"/>
              <a:ext cx="1295400" cy="50668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b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WatSan </a:t>
              </a:r>
              <a:r>
                <a:rPr lang="en-GB" b="1" dirty="0" smtClean="0">
                  <a:solidFill>
                    <a:schemeClr val="tx1"/>
                  </a:solidFill>
                </a:rPr>
                <a:t>officer</a:t>
              </a:r>
              <a:endParaRPr lang="en-GB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algn="ctr"/>
              <a:r>
                <a:rPr lang="en-GB" sz="1100" b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(Technical Support)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Flowchart: Alternate Process 19"/>
            <p:cNvSpPr/>
            <p:nvPr/>
          </p:nvSpPr>
          <p:spPr>
            <a:xfrm>
              <a:off x="396788" y="2286000"/>
              <a:ext cx="1583281" cy="291041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WatSan ERE Officer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1" name="Flowchart: Alternate Process 20"/>
            <p:cNvSpPr/>
            <p:nvPr/>
          </p:nvSpPr>
          <p:spPr>
            <a:xfrm>
              <a:off x="2286000" y="2160314"/>
              <a:ext cx="990600" cy="50668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100" b="1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Hygiene</a:t>
              </a:r>
              <a:r>
                <a:rPr lang="en-GB" sz="1100" b="1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Promotion Officer 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2438399" y="3494047"/>
              <a:ext cx="4419601" cy="46835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tx1"/>
                  </a:solidFill>
                </a:rPr>
                <a:t>Red</a:t>
              </a:r>
              <a:r>
                <a:rPr lang="en-GB" sz="1400" baseline="0" dirty="0">
                  <a:solidFill>
                    <a:schemeClr val="tx1"/>
                  </a:solidFill>
                </a:rPr>
                <a:t> </a:t>
              </a:r>
              <a:r>
                <a:rPr lang="en-GB" sz="1400" baseline="0" dirty="0" smtClean="0">
                  <a:solidFill>
                    <a:schemeClr val="tx1"/>
                  </a:solidFill>
                </a:rPr>
                <a:t>Cross  /  Community Vol.</a:t>
              </a:r>
              <a:r>
                <a:rPr lang="en-GB" sz="1400" dirty="0" smtClean="0">
                  <a:solidFill>
                    <a:schemeClr val="tx1"/>
                  </a:solidFill>
                </a:rPr>
                <a:t> Leaders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763554" y="276163"/>
              <a:ext cx="1169515" cy="71443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100" dirty="0">
                  <a:solidFill>
                    <a:schemeClr val="tx1"/>
                  </a:solidFill>
                </a:rPr>
                <a:t>WASH</a:t>
              </a:r>
              <a:r>
                <a:rPr lang="en-GB" sz="1100" baseline="0" dirty="0">
                  <a:solidFill>
                    <a:schemeClr val="tx1"/>
                  </a:solidFill>
                </a:rPr>
                <a:t> Thematic  Group</a:t>
              </a:r>
              <a:endParaRPr lang="en-GB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0800000" flipV="1">
              <a:off x="457200" y="3352800"/>
              <a:ext cx="8598162" cy="719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1295552" y="4314322"/>
              <a:ext cx="6780517" cy="867278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600" b="1" dirty="0" smtClean="0">
                  <a:solidFill>
                    <a:schemeClr val="tx1"/>
                  </a:solidFill>
                </a:rPr>
                <a:t>Community Volunteers </a:t>
              </a:r>
              <a:endParaRPr lang="en-GB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0800000" flipV="1">
              <a:off x="548712" y="3985888"/>
              <a:ext cx="8594157" cy="7196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Curved Down Arrow 26"/>
            <p:cNvSpPr/>
            <p:nvPr/>
          </p:nvSpPr>
          <p:spPr>
            <a:xfrm rot="13731549">
              <a:off x="2191947" y="5233820"/>
              <a:ext cx="1713578" cy="925181"/>
            </a:xfrm>
            <a:prstGeom prst="curvedDownArrow">
              <a:avLst>
                <a:gd name="adj1" fmla="val 28844"/>
                <a:gd name="adj2" fmla="val 59101"/>
                <a:gd name="adj3" fmla="val 39211"/>
              </a:avLst>
            </a:prstGeom>
            <a:solidFill>
              <a:schemeClr val="accent1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endParaRPr lang="en-GB" sz="11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TextBox 96"/>
            <p:cNvSpPr txBox="1"/>
            <p:nvPr/>
          </p:nvSpPr>
          <p:spPr>
            <a:xfrm>
              <a:off x="3941052" y="5951961"/>
              <a:ext cx="2764548" cy="220239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/>
                <a:t>DDA - external Technical</a:t>
              </a:r>
              <a:r>
                <a:rPr lang="en-GB" b="1" baseline="0" dirty="0"/>
                <a:t> Support</a:t>
              </a:r>
              <a:endParaRPr lang="en-GB" b="1" dirty="0"/>
            </a:p>
          </p:txBody>
        </p:sp>
        <p:sp>
          <p:nvSpPr>
            <p:cNvPr id="29" name="TextBox 104"/>
            <p:cNvSpPr txBox="1"/>
            <p:nvPr/>
          </p:nvSpPr>
          <p:spPr>
            <a:xfrm>
              <a:off x="3076687" y="5215999"/>
              <a:ext cx="2114524" cy="301084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Annual Appeal</a:t>
              </a:r>
            </a:p>
          </p:txBody>
        </p:sp>
        <p:sp>
          <p:nvSpPr>
            <p:cNvPr id="30" name="TextBox 106"/>
            <p:cNvSpPr txBox="1"/>
            <p:nvPr/>
          </p:nvSpPr>
          <p:spPr>
            <a:xfrm>
              <a:off x="304800" y="990600"/>
              <a:ext cx="1752600" cy="301084"/>
            </a:xfrm>
            <a:prstGeom prst="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b="1" dirty="0" smtClean="0">
                  <a:solidFill>
                    <a:schemeClr val="tx1"/>
                  </a:solidFill>
                </a:rPr>
                <a:t>Emergency Structure </a:t>
              </a:r>
              <a:endParaRPr lang="en-GB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108"/>
            <p:cNvSpPr txBox="1"/>
            <p:nvPr/>
          </p:nvSpPr>
          <p:spPr>
            <a:xfrm>
              <a:off x="7315200" y="5943600"/>
              <a:ext cx="1828800" cy="304800"/>
            </a:xfrm>
            <a:prstGeom prst="rect">
              <a:avLst/>
            </a:prstGeom>
            <a:solidFill>
              <a:schemeClr val="lt1"/>
            </a:solidFill>
            <a:ln w="9525" cmpd="sng">
              <a:solidFill>
                <a:schemeClr val="lt1">
                  <a:shade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b="1" baseline="0" dirty="0" smtClean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PNS Programmes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Flowchart: Alternate Process 31"/>
          <p:cNvSpPr/>
          <p:nvPr/>
        </p:nvSpPr>
        <p:spPr>
          <a:xfrm>
            <a:off x="7239000" y="2514600"/>
            <a:ext cx="16764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 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Promotor</a:t>
            </a:r>
            <a:endParaRPr lang="en-GB" sz="11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WatSan officer supported by ARC </a:t>
            </a:r>
            <a:r>
              <a:rPr lang="en-GB" sz="1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3" name="Flowchart: Alternate Process 32"/>
          <p:cNvSpPr/>
          <p:nvPr/>
        </p:nvSpPr>
        <p:spPr>
          <a:xfrm>
            <a:off x="7239000" y="3124200"/>
            <a:ext cx="16764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solidFill>
                  <a:schemeClr val="tx1"/>
                </a:solidFill>
              </a:rPr>
              <a:t>4  Br.  WASH  Officers</a:t>
            </a:r>
            <a:endParaRPr lang="en-GB" sz="11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Watsan</a:t>
            </a:r>
            <a:r>
              <a:rPr lang="en-GB" dirty="0" smtClean="0">
                <a:solidFill>
                  <a:schemeClr val="tx1"/>
                </a:solidFill>
              </a:rPr>
              <a:t> officer supported by DRC </a:t>
            </a:r>
            <a:r>
              <a:rPr lang="en-GB" sz="1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7239000" y="3733800"/>
            <a:ext cx="1676400" cy="533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Project officer </a:t>
            </a:r>
            <a:r>
              <a:rPr lang="en-US" sz="1100" dirty="0" smtClean="0">
                <a:solidFill>
                  <a:schemeClr val="tx1"/>
                </a:solidFill>
              </a:rPr>
              <a:t>  By FRC</a:t>
            </a:r>
          </a:p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chemeClr val="tx1"/>
              </a:solidFill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762000" y="152400"/>
          <a:ext cx="4190999" cy="365760"/>
        </p:xfrm>
        <a:graphic>
          <a:graphicData uri="http://schemas.openxmlformats.org/drawingml/2006/table">
            <a:tbl>
              <a:tblPr/>
              <a:tblGrid>
                <a:gridCol w="4190999"/>
              </a:tblGrid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 Water </a:t>
                      </a:r>
                      <a:r>
                        <a:rPr lang="en-GB" sz="2400" b="0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&amp; Sanitation Unit, </a:t>
                      </a:r>
                      <a:r>
                        <a:rPr lang="en-GB" sz="2400" b="0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MRCS</a:t>
                      </a:r>
                      <a:endParaRPr lang="en-GB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36" name="Flowchart: Alternate Process 35"/>
          <p:cNvSpPr/>
          <p:nvPr/>
        </p:nvSpPr>
        <p:spPr>
          <a:xfrm>
            <a:off x="4648200" y="2514600"/>
            <a:ext cx="1143000" cy="5066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WatSan </a:t>
            </a:r>
            <a:r>
              <a:rPr lang="en-GB" b="1" dirty="0" smtClean="0">
                <a:solidFill>
                  <a:schemeClr val="tx1"/>
                </a:solidFill>
              </a:rPr>
              <a:t>officer</a:t>
            </a:r>
            <a:endParaRPr lang="en-GB" sz="11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n-GB" sz="11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(CBHFA)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1752600"/>
            <a:ext cx="6705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8" name="Down Arrow 37"/>
          <p:cNvSpPr/>
          <p:nvPr/>
        </p:nvSpPr>
        <p:spPr>
          <a:xfrm>
            <a:off x="2819400" y="1752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3916681" y="1752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5135881" y="1752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6400800" y="1752600"/>
            <a:ext cx="4571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1143000" y="17526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7848600" y="1752600"/>
            <a:ext cx="45719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flipH="1">
            <a:off x="4251960" y="1524000"/>
            <a:ext cx="91439" cy="228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14600" y="3383281"/>
            <a:ext cx="1371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3124200" y="3429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 rot="5400000">
            <a:off x="3745231" y="3242311"/>
            <a:ext cx="3276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5400000">
            <a:off x="2373631" y="3242311"/>
            <a:ext cx="32765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4297681" y="43434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Striped Right Arrow 49"/>
          <p:cNvSpPr/>
          <p:nvPr/>
        </p:nvSpPr>
        <p:spPr>
          <a:xfrm>
            <a:off x="5029200" y="914400"/>
            <a:ext cx="609600" cy="228600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RC_English">
  <a:themeElements>
    <a:clrScheme name="IFRC_Englis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FRC_Englis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IFRC_Englis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RC_Englis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RC_Englis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RC_Englis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RC_Englis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FRC_Englis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FRC_Englis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5626</TotalTime>
  <Words>895</Words>
  <Application>Microsoft Office PowerPoint</Application>
  <PresentationFormat>On-screen Show (4:3)</PresentationFormat>
  <Paragraphs>156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IFRC_English</vt:lpstr>
      <vt:lpstr>Regional Health Meeting     28 – 29 October     Bangkok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>Home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Looking at the  Progressive Milestones of  MRCS Health and Care Program</dc:title>
  <dc:subject/>
  <dc:creator>Heaven</dc:creator>
  <cp:keywords/>
  <dc:description/>
  <cp:lastModifiedBy>NEC</cp:lastModifiedBy>
  <cp:revision>452</cp:revision>
  <dcterms:created xsi:type="dcterms:W3CDTF">2010-02-17T09:43:53Z</dcterms:created>
  <dcterms:modified xsi:type="dcterms:W3CDTF">2013-10-26T23:32:33Z</dcterms:modified>
  <cp:category/>
</cp:coreProperties>
</file>