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8" r:id="rId9"/>
    <p:sldId id="265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D4D16-6DE9-4E19-8D72-24504321ACE5}" type="datetimeFigureOut">
              <a:rPr lang="en-GB" smtClean="0"/>
              <a:t>28/10/2013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098A4-F039-453F-971A-9346AC672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94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2C5D04-CC98-455C-AE56-D6A746CECD92}" type="slidenum">
              <a:rPr lang="id-ID" altLang="en-US">
                <a:latin typeface="Trebuchet MS" pitchFamily="34" charset="0"/>
              </a:rPr>
              <a:pPr/>
              <a:t>6</a:t>
            </a:fld>
            <a:endParaRPr lang="id-ID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3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B08-82B7-46E9-AE65-62FF048297C4}" type="datetimeFigureOut">
              <a:rPr lang="en-GB" smtClean="0"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5116-227C-4409-AD56-263274294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83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B08-82B7-46E9-AE65-62FF048297C4}" type="datetimeFigureOut">
              <a:rPr lang="en-GB" smtClean="0"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5116-227C-4409-AD56-263274294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5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B08-82B7-46E9-AE65-62FF048297C4}" type="datetimeFigureOut">
              <a:rPr lang="en-GB" smtClean="0"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5116-227C-4409-AD56-263274294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02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B08-82B7-46E9-AE65-62FF048297C4}" type="datetimeFigureOut">
              <a:rPr lang="en-GB" smtClean="0"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5116-227C-4409-AD56-263274294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63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B08-82B7-46E9-AE65-62FF048297C4}" type="datetimeFigureOut">
              <a:rPr lang="en-GB" smtClean="0"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5116-227C-4409-AD56-263274294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12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B08-82B7-46E9-AE65-62FF048297C4}" type="datetimeFigureOut">
              <a:rPr lang="en-GB" smtClean="0"/>
              <a:t>28/10/2013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5116-227C-4409-AD56-263274294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2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B08-82B7-46E9-AE65-62FF048297C4}" type="datetimeFigureOut">
              <a:rPr lang="en-GB" smtClean="0"/>
              <a:t>28/10/2013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5116-227C-4409-AD56-263274294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06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B08-82B7-46E9-AE65-62FF048297C4}" type="datetimeFigureOut">
              <a:rPr lang="en-GB" smtClean="0"/>
              <a:t>28/10/2013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5116-227C-4409-AD56-263274294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78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B08-82B7-46E9-AE65-62FF048297C4}" type="datetimeFigureOut">
              <a:rPr lang="en-GB" smtClean="0"/>
              <a:t>28/10/2013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5116-227C-4409-AD56-263274294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68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B08-82B7-46E9-AE65-62FF048297C4}" type="datetimeFigureOut">
              <a:rPr lang="en-GB" smtClean="0"/>
              <a:t>28/10/2013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5116-227C-4409-AD56-263274294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9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9B08-82B7-46E9-AE65-62FF048297C4}" type="datetimeFigureOut">
              <a:rPr lang="en-GB" smtClean="0"/>
              <a:t>28/10/2013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5116-227C-4409-AD56-263274294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05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9B08-82B7-46E9-AE65-62FF048297C4}" type="datetimeFigureOut">
              <a:rPr lang="en-GB" smtClean="0"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5116-227C-4409-AD56-263274294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en-US" smtClean="0"/>
          </a:p>
          <a:p>
            <a:pPr marL="0" indent="0" algn="ctr">
              <a:buFontTx/>
              <a:buNone/>
            </a:pPr>
            <a:endParaRPr lang="en-US" smtClean="0"/>
          </a:p>
          <a:p>
            <a:pPr marL="0" indent="0" algn="ctr">
              <a:buFontTx/>
              <a:buNone/>
            </a:pPr>
            <a:r>
              <a:rPr lang="en-US" sz="5400" smtClean="0"/>
              <a:t>Indonesian Red Cross</a:t>
            </a:r>
          </a:p>
          <a:p>
            <a:pPr marL="0" indent="0" algn="ctr">
              <a:buFontTx/>
              <a:buNone/>
            </a:pPr>
            <a:endParaRPr lang="en-US" smtClean="0"/>
          </a:p>
          <a:p>
            <a:pPr marL="0" indent="0" algn="ctr">
              <a:buFontTx/>
              <a:buNone/>
            </a:pPr>
            <a:endParaRPr lang="en-US" smtClean="0"/>
          </a:p>
          <a:p>
            <a:pPr marL="0" indent="0" algn="ctr">
              <a:buFontTx/>
              <a:buNone/>
            </a:pPr>
            <a:r>
              <a:rPr lang="en-US" sz="2000" smtClean="0"/>
              <a:t>Regional Health Meeting</a:t>
            </a:r>
          </a:p>
          <a:p>
            <a:pPr marL="0" indent="0" algn="ctr">
              <a:buFontTx/>
              <a:buNone/>
            </a:pPr>
            <a:r>
              <a:rPr lang="en-US" sz="2000" smtClean="0"/>
              <a:t>Bangkok, 28-29 October 2013</a:t>
            </a:r>
          </a:p>
        </p:txBody>
      </p:sp>
      <p:pic>
        <p:nvPicPr>
          <p:cNvPr id="4099" name="Picture 4" descr="pmi bar 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3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14375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3200" b="1" dirty="0" smtClean="0"/>
              <a:t> Emergency Health</a:t>
            </a:r>
            <a:endParaRPr lang="id-ID" altLang="en-US" sz="3200" b="1" dirty="0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688" y="1285875"/>
            <a:ext cx="3286125" cy="2500313"/>
          </a:xfrm>
        </p:spPr>
      </p:pic>
      <p:pic>
        <p:nvPicPr>
          <p:cNvPr id="22532" name="Picture 2" descr="D:\Refresh PP Wilayah Timur\Foto\P1010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357688"/>
            <a:ext cx="3303588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71938"/>
            <a:ext cx="329565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32861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pmi bar cr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0" y="3714750"/>
            <a:ext cx="297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rebuchet MS" pitchFamily="34" charset="0"/>
              </a:rPr>
              <a:t>Pelatihan Sanitasi Darurat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3857625" y="4786313"/>
            <a:ext cx="954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rebuchet MS" pitchFamily="34" charset="0"/>
              </a:rPr>
              <a:t>RDRT 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rebuchet MS" pitchFamily="34" charset="0"/>
              </a:rPr>
              <a:t>Watsan</a:t>
            </a: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3786188" y="2214563"/>
            <a:ext cx="1674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rebuchet MS" pitchFamily="34" charset="0"/>
              </a:rPr>
              <a:t>Apel 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rebuchet MS" pitchFamily="34" charset="0"/>
              </a:rPr>
              <a:t>Siaga Lebaran</a:t>
            </a:r>
          </a:p>
        </p:txBody>
      </p: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5500688" y="3786188"/>
            <a:ext cx="325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rebuchet MS" pitchFamily="34" charset="0"/>
              </a:rPr>
              <a:t>Pelatihan Penyegaran 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rebuchet MS" pitchFamily="34" charset="0"/>
              </a:rPr>
              <a:t>Pelatih Pertolongan Pertama</a:t>
            </a:r>
          </a:p>
        </p:txBody>
      </p:sp>
    </p:spTree>
    <p:extLst>
      <p:ext uri="{BB962C8B-B14F-4D97-AF65-F5344CB8AC3E}">
        <p14:creationId xmlns:p14="http://schemas.microsoft.com/office/powerpoint/2010/main" val="42022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072438" cy="714375"/>
          </a:xfrm>
          <a:solidFill>
            <a:srgbClr val="00B0F0"/>
          </a:solidFill>
        </p:spPr>
        <p:txBody>
          <a:bodyPr/>
          <a:lstStyle/>
          <a:p>
            <a:r>
              <a:rPr lang="en-US" altLang="en-US" sz="3200" b="1" dirty="0" smtClean="0"/>
              <a:t>Public Health</a:t>
            </a:r>
            <a:endParaRPr lang="en-US" altLang="en-US" sz="3200" b="1" dirty="0" smtClean="0"/>
          </a:p>
        </p:txBody>
      </p:sp>
      <p:pic>
        <p:nvPicPr>
          <p:cNvPr id="23555" name="Picture 2" descr="C:\Documents and Settings\eka_wulan.PMI\My Documents\HIV\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0225"/>
            <a:ext cx="335756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pmi bar 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2_hi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3357563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2 cbhf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785938"/>
            <a:ext cx="32146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4 cbhf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643438"/>
            <a:ext cx="2714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1" descr="3 cbhf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343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3500438" y="1857375"/>
            <a:ext cx="250031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rebuchet MS" pitchFamily="34" charset="0"/>
              </a:rPr>
              <a:t>Kesehatan  &amp; 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rebuchet MS" pitchFamily="34" charset="0"/>
              </a:rPr>
              <a:t>Pertolongan Pertama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rebuchet MS" pitchFamily="34" charset="0"/>
              </a:rPr>
              <a:t>Berbasis 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rebuchet MS" pitchFamily="34" charset="0"/>
              </a:rPr>
              <a:t>Masyarakat </a:t>
            </a:r>
          </a:p>
          <a:p>
            <a:pPr eaLnBrk="1" hangingPunct="1"/>
            <a:r>
              <a:rPr lang="en-US" altLang="en-US" sz="1800" b="0">
                <a:latin typeface="Trebuchet MS" pitchFamily="34" charset="0"/>
              </a:rPr>
              <a:t>dan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rebuchet MS" pitchFamily="34" charset="0"/>
              </a:rPr>
              <a:t>Kesiapsiagaan 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Trebuchet MS" pitchFamily="34" charset="0"/>
              </a:rPr>
              <a:t>Pandemi</a:t>
            </a:r>
          </a:p>
          <a:p>
            <a:pPr eaLnBrk="1" hangingPunct="1"/>
            <a:r>
              <a:rPr lang="en-US" altLang="en-US" sz="1800" b="0">
                <a:latin typeface="Trebuchet MS" pitchFamily="34" charset="0"/>
              </a:rPr>
              <a:t>Bersama </a:t>
            </a:r>
          </a:p>
          <a:p>
            <a:pPr eaLnBrk="1" hangingPunct="1"/>
            <a:r>
              <a:rPr lang="en-US" altLang="en-US" sz="1800" b="0">
                <a:latin typeface="Trebuchet MS" pitchFamily="34" charset="0"/>
              </a:rPr>
              <a:t>Relawan Desa</a:t>
            </a:r>
          </a:p>
        </p:txBody>
      </p:sp>
      <p:sp>
        <p:nvSpPr>
          <p:cNvPr id="23562" name="TextBox 13"/>
          <p:cNvSpPr txBox="1">
            <a:spLocks noChangeArrowheads="1"/>
          </p:cNvSpPr>
          <p:nvPr/>
        </p:nvSpPr>
        <p:spPr bwMode="auto">
          <a:xfrm>
            <a:off x="71438" y="1416050"/>
            <a:ext cx="314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FF0000"/>
                </a:solidFill>
                <a:latin typeface="Trebuchet MS" pitchFamily="34" charset="0"/>
              </a:rPr>
              <a:t>HIV dan AIDS</a:t>
            </a:r>
          </a:p>
        </p:txBody>
      </p:sp>
    </p:spTree>
    <p:extLst>
      <p:ext uri="{BB962C8B-B14F-4D97-AF65-F5344CB8AC3E}">
        <p14:creationId xmlns:p14="http://schemas.microsoft.com/office/powerpoint/2010/main" val="22696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mi bar 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785813"/>
          </a:xfrm>
          <a:solidFill>
            <a:srgbClr val="92D050"/>
          </a:solidFill>
        </p:spPr>
        <p:txBody>
          <a:bodyPr/>
          <a:lstStyle/>
          <a:p>
            <a:r>
              <a:rPr lang="en-US" altLang="en-US" sz="3200" b="1" dirty="0" smtClean="0"/>
              <a:t>Social Services</a:t>
            </a:r>
            <a:endParaRPr lang="en-US" altLang="en-US" sz="3200" b="1" dirty="0" smtClean="0"/>
          </a:p>
        </p:txBody>
      </p:sp>
      <p:pic>
        <p:nvPicPr>
          <p:cNvPr id="24580" name="Picture 10" descr="IMG_85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914900"/>
            <a:ext cx="29194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IMG_09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28763"/>
            <a:ext cx="2557463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549400"/>
            <a:ext cx="453707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4221163"/>
            <a:ext cx="52578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8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457200" y="1500188"/>
            <a:ext cx="8229600" cy="928687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70C0"/>
                </a:solidFill>
              </a:rPr>
              <a:t>Thank You</a:t>
            </a:r>
          </a:p>
        </p:txBody>
      </p:sp>
      <p:pic>
        <p:nvPicPr>
          <p:cNvPr id="25603" name="Picture 2" descr="pmi bar 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0825" y="908050"/>
            <a:ext cx="8435975" cy="692150"/>
          </a:xfrm>
        </p:spPr>
        <p:txBody>
          <a:bodyPr/>
          <a:lstStyle/>
          <a:p>
            <a:r>
              <a:rPr lang="en-US" sz="2800" b="1" smtClean="0">
                <a:solidFill>
                  <a:srgbClr val="0070C0"/>
                </a:solidFill>
              </a:rPr>
              <a:t>Health and Care Priorities Indonesian Red Cross</a:t>
            </a:r>
          </a:p>
        </p:txBody>
      </p:sp>
      <p:pic>
        <p:nvPicPr>
          <p:cNvPr id="5123" name="Picture 4" descr="pmi bar 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75064"/>
              </p:ext>
            </p:extLst>
          </p:nvPr>
        </p:nvGraphicFramePr>
        <p:xfrm>
          <a:off x="250825" y="1700808"/>
          <a:ext cx="8569648" cy="475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999"/>
                <a:gridCol w="3096344"/>
                <a:gridCol w="2736305"/>
              </a:tblGrid>
              <a:tr h="81148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Health in Emergency and Water Sanitation</a:t>
                      </a:r>
                      <a:endParaRPr lang="en-US" sz="2000" dirty="0"/>
                    </a:p>
                  </a:txBody>
                  <a:tcPr marL="91424" marR="91424" marT="45731" marB="4573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Public</a:t>
                      </a:r>
                      <a:r>
                        <a:rPr lang="en-US" sz="2000" baseline="0" dirty="0" smtClean="0"/>
                        <a:t> Health</a:t>
                      </a:r>
                      <a:endParaRPr lang="en-US" sz="2000" dirty="0"/>
                    </a:p>
                  </a:txBody>
                  <a:tcPr marL="91424" marR="91424" marT="45731" marB="4573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Social Services</a:t>
                      </a:r>
                      <a:endParaRPr lang="en-US" sz="2000" dirty="0"/>
                    </a:p>
                  </a:txBody>
                  <a:tcPr marL="91424" marR="91424" marT="45731" marB="45731">
                    <a:solidFill>
                      <a:srgbClr val="002060"/>
                    </a:solidFill>
                  </a:tcPr>
                </a:tc>
              </a:tr>
              <a:tr h="39414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Ambulance</a:t>
                      </a:r>
                      <a:r>
                        <a:rPr lang="en-US" sz="2000" baseline="0" dirty="0" smtClean="0"/>
                        <a:t> and First Aid Standardization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Replenishment of Water sanitation Equipment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Updating Preparedness and Contingency Plan for Epidemic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Epidemic Response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CBHFA</a:t>
                      </a:r>
                      <a:r>
                        <a:rPr lang="en-US" sz="2000" baseline="0" dirty="0" smtClean="0"/>
                        <a:t> as entry point approach for community based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Adaptation Healthy lifestyle and Non Communicable Diseases workplace, Community based and school program)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HIV AIDS prevention, anti stigma &amp; discrimination</a:t>
                      </a:r>
                      <a:endParaRPr lang="en-US" sz="2000" dirty="0"/>
                    </a:p>
                  </a:txBody>
                  <a:tcPr marL="91424" marR="91424" marT="45731" marB="4573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Psychosocial Support Program (PSP)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Home</a:t>
                      </a:r>
                      <a:r>
                        <a:rPr lang="en-US" sz="2000" baseline="0" dirty="0" smtClean="0"/>
                        <a:t> based Care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Social Services for most vulnerable people (people with disability, elderly, PLWHA)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 marL="91424" marR="91424" marT="45731" marB="4573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5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0825" y="476672"/>
            <a:ext cx="8435975" cy="69215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Key </a:t>
            </a:r>
            <a:r>
              <a:rPr lang="en-US" sz="2800" b="1" dirty="0" smtClean="0">
                <a:solidFill>
                  <a:srgbClr val="0070C0"/>
                </a:solidFill>
              </a:rPr>
              <a:t>Achievement 2013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pic>
        <p:nvPicPr>
          <p:cNvPr id="6147" name="Picture 4" descr="pmi bar 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96755"/>
              </p:ext>
            </p:extLst>
          </p:nvPr>
        </p:nvGraphicFramePr>
        <p:xfrm>
          <a:off x="179513" y="1052736"/>
          <a:ext cx="8784975" cy="579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/>
                <a:gridCol w="7488832"/>
              </a:tblGrid>
              <a:tr h="49330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Health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Division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600" baseline="0" dirty="0" smtClean="0">
                          <a:latin typeface="+mn-lt"/>
                        </a:rPr>
                        <a:t>Drafted Strategic Planning for Health and Social Services 2014-2018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latin typeface="+mn-lt"/>
                      </a:endParaRPr>
                    </a:p>
                  </a:txBody>
                  <a:tcPr marL="91441" marR="91441" marT="45714" marB="45714"/>
                </a:tc>
              </a:tr>
              <a:tr h="106666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Health in Emergency sub div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+mn-lt"/>
                        </a:rPr>
                        <a:t>Refresh</a:t>
                      </a:r>
                      <a:r>
                        <a:rPr lang="en-US" sz="1600" baseline="0" dirty="0" smtClean="0">
                          <a:latin typeface="+mn-lt"/>
                        </a:rPr>
                        <a:t> training for</a:t>
                      </a:r>
                      <a:r>
                        <a:rPr lang="en-US" sz="1600" b="0" baseline="0" dirty="0" smtClean="0">
                          <a:latin typeface="+mn-lt"/>
                        </a:rPr>
                        <a:t>77</a:t>
                      </a:r>
                      <a:r>
                        <a:rPr lang="en-US" sz="1600" b="1" baseline="0" dirty="0" smtClean="0">
                          <a:latin typeface="+mn-lt"/>
                        </a:rPr>
                        <a:t> First Aid </a:t>
                      </a:r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</a:rPr>
                        <a:t>Trainer, (12 Certified at National Level)</a:t>
                      </a:r>
                      <a:endParaRPr lang="en-US" sz="1600" dirty="0" smtClean="0">
                        <a:latin typeface="+mn-lt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600" b="0" dirty="0" smtClean="0">
                          <a:latin typeface="+mn-lt"/>
                        </a:rPr>
                        <a:t>Ambulance </a:t>
                      </a:r>
                      <a:r>
                        <a:rPr lang="en-US" sz="1600" b="1" dirty="0" smtClean="0">
                          <a:latin typeface="+mn-lt"/>
                        </a:rPr>
                        <a:t>online survey capacit</a:t>
                      </a:r>
                      <a:r>
                        <a:rPr lang="en-US" sz="1600" dirty="0" smtClean="0">
                          <a:latin typeface="+mn-lt"/>
                        </a:rPr>
                        <a:t>y for all 33 </a:t>
                      </a:r>
                      <a:r>
                        <a:rPr lang="en-US" sz="1600" dirty="0" smtClean="0">
                          <a:latin typeface="+mn-lt"/>
                        </a:rPr>
                        <a:t>province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latin typeface="+mn-lt"/>
                        </a:rPr>
                        <a:t>Sensitization </a:t>
                      </a:r>
                      <a:r>
                        <a:rPr lang="en-US" sz="1600" b="1" dirty="0" smtClean="0">
                          <a:latin typeface="+mn-lt"/>
                        </a:rPr>
                        <a:t>Health Care in Danger </a:t>
                      </a:r>
                      <a:r>
                        <a:rPr lang="en-US" sz="1600" dirty="0" smtClean="0">
                          <a:latin typeface="+mn-lt"/>
                        </a:rPr>
                        <a:t>in Headquarter</a:t>
                      </a:r>
                      <a:r>
                        <a:rPr lang="en-US" sz="1600" baseline="0" dirty="0" smtClean="0">
                          <a:latin typeface="+mn-lt"/>
                        </a:rPr>
                        <a:t> &amp; </a:t>
                      </a:r>
                      <a:r>
                        <a:rPr lang="en-US" sz="1600" dirty="0" smtClean="0">
                          <a:latin typeface="+mn-lt"/>
                        </a:rPr>
                        <a:t>Papua,</a:t>
                      </a:r>
                      <a:r>
                        <a:rPr lang="en-US" sz="1600" baseline="0" dirty="0" smtClean="0">
                          <a:latin typeface="+mn-lt"/>
                        </a:rPr>
                        <a:t> Draft </a:t>
                      </a:r>
                      <a:r>
                        <a:rPr lang="en-US" sz="1600" baseline="0" dirty="0" err="1" smtClean="0">
                          <a:latin typeface="+mn-lt"/>
                        </a:rPr>
                        <a:t>HCiD</a:t>
                      </a:r>
                      <a:r>
                        <a:rPr lang="en-US" sz="1600" baseline="0" dirty="0" smtClean="0">
                          <a:latin typeface="+mn-lt"/>
                        </a:rPr>
                        <a:t> with Ministry of Health, Develop Contingency Plan for Conflict integration with DM</a:t>
                      </a:r>
                      <a:endParaRPr lang="en-US" sz="1600" dirty="0" smtClean="0">
                        <a:latin typeface="+mn-lt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+mn-lt"/>
                        </a:rPr>
                        <a:t>Sanitation and hygiene promotion </a:t>
                      </a:r>
                      <a:r>
                        <a:rPr lang="en-US" sz="1600" baseline="0" dirty="0" smtClean="0">
                          <a:latin typeface="+mn-lt"/>
                        </a:rPr>
                        <a:t>training for 60 volunteers</a:t>
                      </a:r>
                      <a:endParaRPr lang="en-US" sz="1600" dirty="0" smtClean="0"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Clean</a:t>
                      </a:r>
                      <a:r>
                        <a:rPr lang="en-US" sz="1600" b="1" baseline="0" dirty="0" smtClean="0">
                          <a:latin typeface="+mn-lt"/>
                        </a:rPr>
                        <a:t> Water Distribution </a:t>
                      </a:r>
                      <a:r>
                        <a:rPr lang="en-US" sz="1600" baseline="0" dirty="0" smtClean="0">
                          <a:latin typeface="+mn-lt"/>
                        </a:rPr>
                        <a:t>during emergency: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7.593.075 liter for 143.959 Household  in 22 District in 7 Province</a:t>
                      </a:r>
                      <a:endParaRPr lang="id-ID" sz="16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L="91441" marR="91441" marT="45714" marB="45714"/>
                </a:tc>
              </a:tr>
              <a:tr h="94475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Public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 Health 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Sub div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CBHFA</a:t>
                      </a:r>
                      <a:r>
                        <a:rPr lang="en-US" sz="1600" dirty="0" smtClean="0">
                          <a:latin typeface="+mn-lt"/>
                        </a:rPr>
                        <a:t>: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Reaching 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 villages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district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facilitator trained, 231 village committee and training for 760 village volunteers, providing 2.550 ceramic filter for household water treatment, 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Reaching 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854.152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Translation for Adaptation 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Healthy Lifestyle &amp; NCD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Module and toolkit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b="1" dirty="0" smtClean="0">
                          <a:latin typeface="+mn-lt"/>
                        </a:rPr>
                        <a:t>IV</a:t>
                      </a:r>
                      <a:r>
                        <a:rPr lang="en-US" sz="1600" b="1" baseline="0" dirty="0" smtClean="0">
                          <a:latin typeface="+mn-lt"/>
                        </a:rPr>
                        <a:t> /AIDS</a:t>
                      </a:r>
                      <a:r>
                        <a:rPr lang="en-US" sz="1600" baseline="0" dirty="0" smtClean="0">
                          <a:latin typeface="+mn-lt"/>
                        </a:rPr>
                        <a:t>: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 Trained Core facilitator, Reach 150 Peer educator, 2.460 Peer in Bali. Reach 3000 student in East Jakarta trough Dance For Life HIV prevention program</a:t>
                      </a:r>
                      <a:endParaRPr lang="en-US" sz="1600" b="0" baseline="0" dirty="0" smtClean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600" b="1" baseline="0" dirty="0" smtClean="0">
                          <a:latin typeface="+mn-lt"/>
                        </a:rPr>
                        <a:t>Pandemic Preparedness</a:t>
                      </a:r>
                      <a:r>
                        <a:rPr lang="en-US" sz="1600" baseline="0" dirty="0" smtClean="0">
                          <a:latin typeface="+mn-lt"/>
                        </a:rPr>
                        <a:t>: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 Facilitator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Healthy market, Outreach 20 Healthy Market in 2 Province and 10 </a:t>
                      </a:r>
                      <a:r>
                        <a:rPr lang="en-US" sz="16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distirct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1441" marR="91441" marT="45714" marB="45714"/>
                </a:tc>
              </a:tr>
              <a:tr h="106666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Social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 Services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Sub div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dirty="0" smtClean="0">
                          <a:latin typeface="+mn-lt"/>
                        </a:rPr>
                        <a:t>Psychosocial</a:t>
                      </a:r>
                      <a:r>
                        <a:rPr lang="en-US" sz="1600" b="1" baseline="0" dirty="0" smtClean="0">
                          <a:latin typeface="+mn-lt"/>
                        </a:rPr>
                        <a:t> Support</a:t>
                      </a:r>
                      <a:r>
                        <a:rPr lang="en-US" sz="1600" baseline="0" dirty="0" smtClean="0">
                          <a:latin typeface="+mn-lt"/>
                        </a:rPr>
                        <a:t>: refresh training for 17 PSP trainer, specialization training for 19 people from province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600" baseline="0" dirty="0" smtClean="0">
                          <a:latin typeface="+mn-lt"/>
                        </a:rPr>
                        <a:t>80 </a:t>
                      </a:r>
                      <a:r>
                        <a:rPr lang="en-US" sz="1600" b="1" baseline="0" dirty="0" smtClean="0">
                          <a:latin typeface="+mn-lt"/>
                        </a:rPr>
                        <a:t>Cataract surgery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600" baseline="0" dirty="0" smtClean="0">
                          <a:latin typeface="+mn-lt"/>
                        </a:rPr>
                        <a:t>239 </a:t>
                      </a:r>
                      <a:r>
                        <a:rPr lang="en-US" sz="1600" b="1" baseline="0" dirty="0" smtClean="0">
                          <a:latin typeface="+mn-lt"/>
                        </a:rPr>
                        <a:t>Glasses distribution for student</a:t>
                      </a:r>
                      <a:r>
                        <a:rPr lang="en-US" sz="1600" b="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</a:rPr>
                        <a:t>in West Java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600" b="1" baseline="0" dirty="0" smtClean="0">
                          <a:latin typeface="+mn-lt"/>
                        </a:rPr>
                        <a:t>Home based care</a:t>
                      </a:r>
                      <a:endParaRPr lang="en-US" sz="1600" b="1" baseline="0" dirty="0">
                        <a:latin typeface="+mn-lt"/>
                      </a:endParaRPr>
                    </a:p>
                  </a:txBody>
                  <a:tcPr marL="91441" marR="91441" marT="45714" marB="457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5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0825" y="908050"/>
            <a:ext cx="8435975" cy="692150"/>
          </a:xfrm>
        </p:spPr>
        <p:txBody>
          <a:bodyPr/>
          <a:lstStyle/>
          <a:p>
            <a:r>
              <a:rPr lang="en-US" sz="2800" b="1" smtClean="0">
                <a:solidFill>
                  <a:srgbClr val="0070C0"/>
                </a:solidFill>
              </a:rPr>
              <a:t>Key Challenges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Bureaucracy (internal/ external)</a:t>
            </a:r>
          </a:p>
          <a:p>
            <a:r>
              <a:rPr lang="en-US" smtClean="0"/>
              <a:t>Fund raising for sustainability</a:t>
            </a:r>
          </a:p>
          <a:p>
            <a:r>
              <a:rPr lang="en-US" smtClean="0"/>
              <a:t>Integrated Planning, Implementation, monitoring and evaluation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7172" name="Picture 4" descr="pmi bar 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8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0825" y="836613"/>
            <a:ext cx="8435975" cy="692150"/>
          </a:xfrm>
        </p:spPr>
        <p:txBody>
          <a:bodyPr/>
          <a:lstStyle/>
          <a:p>
            <a:r>
              <a:rPr lang="en-US" sz="2800" b="1" smtClean="0">
                <a:solidFill>
                  <a:srgbClr val="0070C0"/>
                </a:solidFill>
              </a:rPr>
              <a:t>Future Direction 2014 - 2015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Standardization of health and social services</a:t>
            </a:r>
          </a:p>
          <a:p>
            <a:r>
              <a:rPr lang="en-US" smtClean="0"/>
              <a:t>Integrated planning (</a:t>
            </a:r>
            <a:r>
              <a:rPr lang="id-ID" smtClean="0"/>
              <a:t>Health emergency, Public Health and Social Service</a:t>
            </a:r>
            <a:r>
              <a:rPr lang="en-US" smtClean="0"/>
              <a:t>)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8196" name="Picture 4" descr="pmi bar 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3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mi bar 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42875" y="1347788"/>
            <a:ext cx="8786813" cy="8572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1600" u="sng" dirty="0" smtClean="0">
                <a:latin typeface="Arial" pitchFamily="34" charset="0"/>
              </a:rPr>
              <a:t>Strategic Objectives</a:t>
            </a:r>
            <a:endParaRPr lang="id-ID" sz="1600" u="sng" dirty="0">
              <a:latin typeface="Arial" pitchFamily="34" charset="0"/>
            </a:endParaRPr>
          </a:p>
          <a:p>
            <a:pPr algn="ctr">
              <a:defRPr/>
            </a:pPr>
            <a:r>
              <a:rPr lang="en-GB" sz="1600" dirty="0" smtClean="0">
                <a:latin typeface="Arial" pitchFamily="34" charset="0"/>
              </a:rPr>
              <a:t>Enhance  quality and scope of Red </a:t>
            </a:r>
            <a:r>
              <a:rPr lang="en-GB" sz="1600" dirty="0">
                <a:latin typeface="Arial" pitchFamily="34" charset="0"/>
              </a:rPr>
              <a:t>Cross Services </a:t>
            </a:r>
            <a:r>
              <a:rPr lang="en-GB" sz="1600" dirty="0" smtClean="0">
                <a:latin typeface="Arial" pitchFamily="34" charset="0"/>
              </a:rPr>
              <a:t>through strengthened  the service units at all PMI’s Level and Community Based program development</a:t>
            </a:r>
            <a:endParaRPr lang="id-ID" sz="1600" dirty="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87325" y="2327275"/>
            <a:ext cx="2670175" cy="11017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4F81BD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1600" u="sng" dirty="0" smtClean="0">
                <a:latin typeface="Arial" pitchFamily="34" charset="0"/>
              </a:rPr>
              <a:t>Strategic Objective (1)</a:t>
            </a:r>
            <a:endParaRPr lang="id-ID" sz="1600" u="sng" dirty="0"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en-GB" sz="1600" b="0" dirty="0" smtClean="0">
                <a:latin typeface="Arial" pitchFamily="34" charset="0"/>
              </a:rPr>
              <a:t>Enhance the capacities and quality of  PMI Health Services</a:t>
            </a:r>
            <a:endParaRPr lang="id-ID" sz="1600" dirty="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984500" y="2305050"/>
            <a:ext cx="2986088" cy="1123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4F81BD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1600" u="sng" dirty="0" smtClean="0">
                <a:latin typeface="Arial" pitchFamily="34" charset="0"/>
              </a:rPr>
              <a:t>Strategic Objective (2)</a:t>
            </a:r>
            <a:endParaRPr lang="id-ID" sz="1600" u="sng" dirty="0">
              <a:latin typeface="Arial" pitchFamily="34" charset="0"/>
            </a:endParaRPr>
          </a:p>
          <a:p>
            <a:pPr algn="ctr">
              <a:defRPr/>
            </a:pPr>
            <a:r>
              <a:rPr lang="en-GB" sz="1600" b="0" dirty="0" smtClean="0">
                <a:latin typeface="Arial" pitchFamily="34" charset="0"/>
              </a:rPr>
              <a:t>Enhance capacities and quality of PMI services </a:t>
            </a:r>
            <a:r>
              <a:rPr lang="en-GB" sz="1600" dirty="0" smtClean="0">
                <a:latin typeface="Arial" pitchFamily="34" charset="0"/>
              </a:rPr>
              <a:t>for </a:t>
            </a:r>
            <a:r>
              <a:rPr lang="en-GB" sz="1600" dirty="0">
                <a:latin typeface="Arial" pitchFamily="34" charset="0"/>
              </a:rPr>
              <a:t>community </a:t>
            </a:r>
            <a:r>
              <a:rPr lang="en-GB" sz="1600" dirty="0" smtClean="0">
                <a:latin typeface="Arial" pitchFamily="34" charset="0"/>
              </a:rPr>
              <a:t>based Health risk reduction</a:t>
            </a:r>
            <a:endParaRPr lang="id-ID" sz="1600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143625" y="2305050"/>
            <a:ext cx="2786063" cy="11239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4BACC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GB" sz="1500" u="sng" dirty="0" smtClean="0">
                <a:latin typeface="Arial" pitchFamily="34" charset="0"/>
              </a:rPr>
              <a:t>Strategic Objective (3)</a:t>
            </a:r>
            <a:endParaRPr lang="id-ID" sz="1500" u="sng" dirty="0">
              <a:latin typeface="Arial" pitchFamily="34" charset="0"/>
            </a:endParaRPr>
          </a:p>
          <a:p>
            <a:pPr algn="ctr">
              <a:defRPr/>
            </a:pPr>
            <a:r>
              <a:rPr lang="en-GB" sz="1500" b="0" dirty="0" smtClean="0">
                <a:latin typeface="Arial" pitchFamily="34" charset="0"/>
              </a:rPr>
              <a:t>Enhance the quality  and </a:t>
            </a:r>
            <a:r>
              <a:rPr lang="en-GB" sz="1500" dirty="0" smtClean="0">
                <a:latin typeface="Arial" pitchFamily="34" charset="0"/>
              </a:rPr>
              <a:t>scope of PMI </a:t>
            </a:r>
            <a:r>
              <a:rPr lang="en-GB" sz="1500" b="0" dirty="0" smtClean="0">
                <a:latin typeface="Arial" pitchFamily="34" charset="0"/>
              </a:rPr>
              <a:t>Social Service to most vulnerable communities</a:t>
            </a:r>
            <a:endParaRPr lang="id-ID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214313" y="3489325"/>
            <a:ext cx="257175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  <a:prstDash val="dash"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GB" sz="1600" dirty="0" smtClean="0"/>
              <a:t>Increasing the volunteer knowledge and skill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GB" sz="1600" b="0" dirty="0" smtClean="0"/>
              <a:t>Activating  First Aid Services Unit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GB" sz="1600" dirty="0" smtClean="0"/>
              <a:t>Increasing Ambulance services</a:t>
            </a:r>
            <a:endParaRPr lang="id-ID" sz="1600" b="0" dirty="0"/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GB" sz="1600" b="0" dirty="0" smtClean="0"/>
              <a:t>Develop Health Services team and Water Sanitation for disaster/ epidemic response.</a:t>
            </a:r>
            <a:endParaRPr lang="en-US" sz="1600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3000375" y="3497263"/>
            <a:ext cx="3000375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  <a:prstDash val="dash"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1600" b="0" dirty="0" smtClean="0"/>
              <a:t>Increasing the volunteer knowledge and skills in community based health program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1600" dirty="0" smtClean="0"/>
              <a:t>Following and developing community based  health program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1600" b="0" dirty="0" smtClean="0"/>
              <a:t>Contributing  in Government Public Health Program</a:t>
            </a:r>
            <a:endParaRPr lang="en-US" sz="16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6143625" y="3489325"/>
            <a:ext cx="2786063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  <a:prstDash val="dash"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latin typeface="+mj-lt"/>
              </a:rPr>
              <a:t>Continuing cataract surgery and glasses </a:t>
            </a:r>
            <a:r>
              <a:rPr lang="en-US" sz="1600" dirty="0" smtClean="0">
                <a:latin typeface="+mj-lt"/>
              </a:rPr>
              <a:t>program for vulnerable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latin typeface="+mj-lt"/>
              </a:rPr>
              <a:t>Increasing Psychosocial support </a:t>
            </a:r>
            <a:r>
              <a:rPr lang="en-US" sz="1600" dirty="0" smtClean="0">
                <a:latin typeface="+mj-lt"/>
              </a:rPr>
              <a:t>for disaster survivor and PMI volunteer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latin typeface="+mj-lt"/>
              </a:rPr>
              <a:t>Increasing and developing Home Base Care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-21776" y="685800"/>
            <a:ext cx="822960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b="0" kern="0" dirty="0" smtClean="0"/>
              <a:t>Future Plan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4693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11175"/>
          </a:xfrm>
        </p:spPr>
        <p:txBody>
          <a:bodyPr>
            <a:normAutofit fontScale="90000"/>
          </a:bodyPr>
          <a:lstStyle/>
          <a:p>
            <a:r>
              <a:rPr lang="en-US" smtClean="0"/>
              <a:t>Future Plan</a:t>
            </a:r>
          </a:p>
        </p:txBody>
      </p:sp>
      <p:pic>
        <p:nvPicPr>
          <p:cNvPr id="11267" name="Picture 4" descr="pmi bar 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196975"/>
            <a:ext cx="8229600" cy="5472385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/>
              <a:t>Expected Result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Role and Capacity of Health Response (in emergency and disaster), and the Specialization units in Headquarter/ Province/ District would be increased. </a:t>
            </a:r>
          </a:p>
          <a:p>
            <a:pPr lvl="1"/>
            <a:r>
              <a:rPr lang="en-GB" sz="1600" b="1" dirty="0"/>
              <a:t>PMI Province and District received the Policy/ SOP/ Guideline in health and social services</a:t>
            </a:r>
            <a:endParaRPr lang="en-US" sz="1600" b="1" dirty="0"/>
          </a:p>
          <a:p>
            <a:pPr lvl="1"/>
            <a:r>
              <a:rPr lang="en-GB" sz="1600" b="1" dirty="0"/>
              <a:t>Coordination meeting for health Network at all levels would be carried out regularly  (Internal/external)</a:t>
            </a:r>
            <a:endParaRPr lang="en-US" sz="1600" b="1" dirty="0"/>
          </a:p>
          <a:p>
            <a:pPr lvl="1"/>
            <a:r>
              <a:rPr lang="en-GB" sz="1600" b="1" dirty="0"/>
              <a:t>PMI marketing  Tools of Health and social services would be developed and printed</a:t>
            </a:r>
            <a:endParaRPr lang="en-US" sz="1600" b="1" dirty="0"/>
          </a:p>
          <a:p>
            <a:pPr lvl="1"/>
            <a:r>
              <a:rPr lang="en-GB" sz="1600" b="1" dirty="0"/>
              <a:t>PMI First Aid services at all levels would be </a:t>
            </a:r>
            <a:r>
              <a:rPr lang="en-GB" sz="1600" b="1" dirty="0" smtClean="0"/>
              <a:t>available</a:t>
            </a:r>
          </a:p>
          <a:p>
            <a:pPr marL="457200" lvl="1" indent="0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The function of epidemic/ disaster equipment and tools would be increased as standard accountability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en-GB" sz="1600" b="1" dirty="0"/>
              <a:t> Availability of </a:t>
            </a:r>
            <a:r>
              <a:rPr lang="en-GB" sz="1600" b="1" dirty="0" smtClean="0"/>
              <a:t> Risk Map and Update </a:t>
            </a:r>
            <a:r>
              <a:rPr lang="en-GB" sz="1600" b="1" dirty="0"/>
              <a:t>information about Outbreak/ Epidemic</a:t>
            </a:r>
            <a:endParaRPr lang="en-US" sz="1600" b="1" dirty="0"/>
          </a:p>
          <a:p>
            <a:pPr lvl="1"/>
            <a:r>
              <a:rPr lang="en-GB" sz="1600" b="1" dirty="0"/>
              <a:t> </a:t>
            </a:r>
            <a:r>
              <a:rPr lang="en-GB" sz="1600" b="1" dirty="0" smtClean="0"/>
              <a:t>Adaptation Epidemic Control for Volunteer</a:t>
            </a:r>
            <a:endParaRPr lang="en-GB" sz="1600" b="1" dirty="0" smtClean="0"/>
          </a:p>
          <a:p>
            <a:pPr lvl="1"/>
            <a:r>
              <a:rPr lang="en-GB" sz="1600" b="1" dirty="0" smtClean="0"/>
              <a:t>Setting </a:t>
            </a:r>
            <a:r>
              <a:rPr lang="en-GB" sz="1600" b="1" dirty="0"/>
              <a:t>Up the Coordination team on  for outbreak/ epidemic response</a:t>
            </a:r>
            <a:endParaRPr lang="en-US" sz="1600" b="1" dirty="0"/>
          </a:p>
          <a:p>
            <a:pPr lvl="1"/>
            <a:r>
              <a:rPr lang="en-GB" sz="1600" b="1" dirty="0"/>
              <a:t> Availability of Standard equipment  and PMER </a:t>
            </a:r>
            <a:r>
              <a:rPr lang="en-GB" sz="1600" b="1" dirty="0" smtClean="0"/>
              <a:t>toolkit </a:t>
            </a:r>
            <a:r>
              <a:rPr lang="en-GB" sz="1600" b="1" dirty="0"/>
              <a:t>of PMI  Health Services  at all Level</a:t>
            </a:r>
            <a:endParaRPr lang="en-US" sz="1600" b="1" dirty="0"/>
          </a:p>
          <a:p>
            <a:pPr marL="0" indent="0">
              <a:buFontTx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87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11175"/>
          </a:xfrm>
        </p:spPr>
        <p:txBody>
          <a:bodyPr>
            <a:normAutofit fontScale="90000"/>
          </a:bodyPr>
          <a:lstStyle/>
          <a:p>
            <a:r>
              <a:rPr lang="en-US" smtClean="0"/>
              <a:t>Future Plan</a:t>
            </a:r>
          </a:p>
        </p:txBody>
      </p:sp>
      <p:pic>
        <p:nvPicPr>
          <p:cNvPr id="11267" name="Picture 4" descr="pmi bar 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/>
              <a:t>Expected Result</a:t>
            </a:r>
          </a:p>
          <a:p>
            <a:pPr marL="457200" indent="-457200">
              <a:buAutoNum type="arabicPeriod" startAt="3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Capacity and quality of PMI in Community Based </a:t>
            </a: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</a:rPr>
              <a:t>ealth Program would be increases</a:t>
            </a:r>
            <a:endParaRPr lang="en-US" sz="2000" b="1" dirty="0">
              <a:solidFill>
                <a:srgbClr val="FF0000"/>
              </a:solidFill>
            </a:endParaRPr>
          </a:p>
          <a:p>
            <a:pPr marL="577850" lvl="1" indent="-177800"/>
            <a:r>
              <a:rPr lang="en-GB" sz="1600" b="1" dirty="0"/>
              <a:t>Availability of PMI </a:t>
            </a:r>
            <a:r>
              <a:rPr lang="en-GB" sz="1600" b="1" dirty="0" err="1" smtClean="0"/>
              <a:t>Staf</a:t>
            </a:r>
            <a:r>
              <a:rPr lang="en-GB" sz="1600" b="1" dirty="0" smtClean="0"/>
              <a:t> and Volunteers were </a:t>
            </a:r>
            <a:r>
              <a:rPr lang="en-GB" sz="1600" b="1" dirty="0"/>
              <a:t>trained  with  specialization  of community based training </a:t>
            </a:r>
            <a:r>
              <a:rPr lang="en-GB" sz="1600" b="1" dirty="0"/>
              <a:t> </a:t>
            </a:r>
            <a:r>
              <a:rPr lang="en-GB" sz="1600" b="1" dirty="0" smtClean="0"/>
              <a:t>(CBHFA, HIV </a:t>
            </a:r>
            <a:r>
              <a:rPr lang="en-GB" sz="1600" b="1" dirty="0" err="1" smtClean="0"/>
              <a:t>AIDS,etc</a:t>
            </a:r>
            <a:r>
              <a:rPr lang="en-GB" sz="1600" b="1" dirty="0" smtClean="0"/>
              <a:t>)</a:t>
            </a:r>
            <a:endParaRPr lang="en-US" sz="1600" b="1" dirty="0"/>
          </a:p>
          <a:p>
            <a:pPr marL="577850" lvl="1" indent="-177800"/>
            <a:r>
              <a:rPr lang="en-US" sz="1600" b="1" dirty="0"/>
              <a:t>Implementation of Community based health program, and adaptation of Healthy Lifestyle  and Non Communicable Diseases (NCD</a:t>
            </a:r>
            <a:r>
              <a:rPr lang="en-US" sz="1600" b="1" dirty="0" smtClean="0"/>
              <a:t>) in </a:t>
            </a:r>
            <a:r>
              <a:rPr lang="en-US" sz="1600" b="1" dirty="0" smtClean="0"/>
              <a:t>Work Place</a:t>
            </a:r>
            <a:r>
              <a:rPr lang="en-US" sz="1600" b="1" dirty="0" smtClean="0"/>
              <a:t>, Community Based Program and School Program</a:t>
            </a:r>
            <a:endParaRPr lang="en-US" sz="1600" b="1" dirty="0"/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349250" indent="-349250">
              <a:buFontTx/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</a:rPr>
              <a:t>.  Social services for vulnerable communities would be Achieved. </a:t>
            </a:r>
            <a:r>
              <a:rPr lang="en-US" sz="2000" dirty="0" err="1" smtClean="0"/>
              <a:t>capai</a:t>
            </a:r>
            <a:r>
              <a:rPr lang="en-US" sz="2000" dirty="0" smtClean="0"/>
              <a:t> </a:t>
            </a:r>
            <a:r>
              <a:rPr lang="id-ID" sz="2000" dirty="0" smtClean="0"/>
              <a:t>  </a:t>
            </a:r>
            <a:endParaRPr lang="en-US" sz="2000" dirty="0" smtClean="0"/>
          </a:p>
          <a:p>
            <a:pPr lvl="1"/>
            <a:r>
              <a:rPr lang="en-GB" sz="1600" b="1" dirty="0"/>
              <a:t> Implementation of  cataract surgery for  Vulnerable People </a:t>
            </a:r>
            <a:endParaRPr lang="en-US" sz="1600" b="1" dirty="0"/>
          </a:p>
          <a:p>
            <a:pPr lvl="1"/>
            <a:r>
              <a:rPr lang="en-US" sz="1600" b="1" dirty="0"/>
              <a:t> Implementation of  glasses distribution for Vulnerable People</a:t>
            </a:r>
          </a:p>
          <a:p>
            <a:pPr lvl="1"/>
            <a:r>
              <a:rPr lang="en-GB" sz="1600" b="1" dirty="0" smtClean="0"/>
              <a:t> Implementation </a:t>
            </a:r>
            <a:r>
              <a:rPr lang="en-GB" sz="1600" b="1" dirty="0"/>
              <a:t>of Road Safety Campaign</a:t>
            </a:r>
            <a:endParaRPr lang="en-US" sz="1600" b="1" dirty="0"/>
          </a:p>
          <a:p>
            <a:pPr lvl="1"/>
            <a:r>
              <a:rPr lang="en-US" sz="1600" b="1" dirty="0"/>
              <a:t> Availability of  Integrated PMI ambulance  services with local referral system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68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50825" y="908050"/>
            <a:ext cx="8435975" cy="692150"/>
          </a:xfrm>
        </p:spPr>
        <p:txBody>
          <a:bodyPr>
            <a:normAutofit fontScale="90000"/>
          </a:bodyPr>
          <a:lstStyle/>
          <a:p>
            <a:r>
              <a:rPr lang="en-US" sz="2800" b="1" smtClean="0">
                <a:solidFill>
                  <a:srgbClr val="0070C0"/>
                </a:solidFill>
              </a:rPr>
              <a:t>Support Needed from IFRC </a:t>
            </a:r>
            <a:br>
              <a:rPr lang="en-US" sz="2800" b="1" smtClean="0">
                <a:solidFill>
                  <a:srgbClr val="0070C0"/>
                </a:solidFill>
              </a:rPr>
            </a:br>
            <a:r>
              <a:rPr lang="en-US" sz="2800" b="1" smtClean="0">
                <a:solidFill>
                  <a:srgbClr val="0070C0"/>
                </a:solidFill>
              </a:rPr>
              <a:t>(Country and Regional Delegation)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0825" y="1855788"/>
            <a:ext cx="8713788" cy="4813300"/>
          </a:xfrm>
        </p:spPr>
        <p:txBody>
          <a:bodyPr/>
          <a:lstStyle/>
          <a:p>
            <a:pPr marL="349250" indent="-349250">
              <a:buFontTx/>
              <a:buAutoNum type="arabicPeriod"/>
            </a:pPr>
            <a:r>
              <a:rPr lang="en-GB" sz="2400" b="1" dirty="0" smtClean="0"/>
              <a:t>Technical Assistance, especially for:</a:t>
            </a:r>
          </a:p>
          <a:p>
            <a:pPr marL="685800" lvl="1" indent="-282575">
              <a:buFontTx/>
              <a:buAutoNum type="alphaLcParenR"/>
            </a:pPr>
            <a:r>
              <a:rPr lang="en-US" sz="1800" dirty="0" smtClean="0"/>
              <a:t>R</a:t>
            </a:r>
            <a:r>
              <a:rPr lang="id-ID" sz="1800" dirty="0" smtClean="0"/>
              <a:t>ole of RC on road safety campaign, (promotion, FA &amp; Ambulance, etc?)</a:t>
            </a:r>
            <a:endParaRPr lang="en-US" sz="1800" dirty="0" smtClean="0"/>
          </a:p>
          <a:p>
            <a:pPr marL="685800" lvl="1" indent="-282575">
              <a:buFontTx/>
              <a:buAutoNum type="alphaLcParenR"/>
            </a:pPr>
            <a:r>
              <a:rPr lang="en-US" sz="1800" dirty="0" smtClean="0"/>
              <a:t>D</a:t>
            </a:r>
            <a:r>
              <a:rPr lang="id-ID" sz="1800" dirty="0" smtClean="0"/>
              <a:t>irection of global FA that can be used for developing the NS capacity on FA</a:t>
            </a:r>
            <a:endParaRPr lang="en-US" sz="1800" dirty="0" smtClean="0"/>
          </a:p>
          <a:p>
            <a:pPr marL="685800" lvl="1" indent="-282575">
              <a:buFontTx/>
              <a:buAutoNum type="alphaLcParenR"/>
            </a:pPr>
            <a:r>
              <a:rPr lang="id-ID" sz="1800" dirty="0" smtClean="0"/>
              <a:t>Developing the sanitation &amp; HP intervention for disaster</a:t>
            </a:r>
            <a:endParaRPr lang="en-US" sz="1800" dirty="0" smtClean="0"/>
          </a:p>
          <a:p>
            <a:pPr marL="685800" lvl="1" indent="-282575">
              <a:buFontTx/>
              <a:buAutoNum type="alphaLcParenR"/>
            </a:pPr>
            <a:r>
              <a:rPr lang="en-US" sz="1800" dirty="0" smtClean="0"/>
              <a:t>Piloting/ Roll-out New Module/ toolkit/ approach: NCD, ECV</a:t>
            </a:r>
          </a:p>
          <a:p>
            <a:pPr marL="349250" indent="-349250">
              <a:buFontTx/>
              <a:buAutoNum type="arabicPeriod" startAt="2"/>
            </a:pPr>
            <a:r>
              <a:rPr lang="en-GB" sz="2000" b="1" dirty="0" smtClean="0"/>
              <a:t>Facilitating regional meeting/lesson </a:t>
            </a:r>
            <a:r>
              <a:rPr lang="en-GB" sz="1800" b="1" dirty="0" smtClean="0"/>
              <a:t>learnt</a:t>
            </a:r>
            <a:endParaRPr lang="en-GB" sz="1800" dirty="0" smtClean="0"/>
          </a:p>
          <a:p>
            <a:pPr marL="349250" indent="-349250">
              <a:buFontTx/>
              <a:buNone/>
            </a:pPr>
            <a:r>
              <a:rPr lang="en-GB" sz="1800" dirty="0" smtClean="0"/>
              <a:t>     </a:t>
            </a:r>
            <a:r>
              <a:rPr lang="en-GB" sz="1800" i="1" dirty="0" smtClean="0"/>
              <a:t>(previously we have yearly psychosocial capacity building/networking activities, last meeting on 2008)</a:t>
            </a:r>
            <a:endParaRPr lang="en-US" sz="1800" i="1" dirty="0" smtClean="0"/>
          </a:p>
          <a:p>
            <a:pPr marL="349250" indent="-349250">
              <a:buFontTx/>
              <a:buNone/>
            </a:pPr>
            <a:r>
              <a:rPr lang="en-US" sz="1800" dirty="0" smtClean="0"/>
              <a:t>3</a:t>
            </a:r>
            <a:r>
              <a:rPr lang="en-US" sz="2000" b="1" dirty="0" smtClean="0"/>
              <a:t>.  Technical regional training for National Societies Staff</a:t>
            </a:r>
          </a:p>
          <a:p>
            <a:pPr marL="349250" indent="-349250">
              <a:buFontTx/>
              <a:buNone/>
            </a:pPr>
            <a:r>
              <a:rPr lang="en-US" sz="1800" dirty="0" smtClean="0"/>
              <a:t>4.  </a:t>
            </a:r>
            <a:r>
              <a:rPr lang="en-US" sz="1800" dirty="0" smtClean="0"/>
              <a:t> </a:t>
            </a:r>
            <a:r>
              <a:rPr lang="en-US" sz="1800" b="1" dirty="0" smtClean="0"/>
              <a:t>More Simple Mechanism of </a:t>
            </a:r>
            <a:r>
              <a:rPr lang="en-GB" sz="2000" b="1" dirty="0" smtClean="0"/>
              <a:t>Funding </a:t>
            </a:r>
            <a:r>
              <a:rPr lang="en-GB" sz="2000" b="1" dirty="0" smtClean="0"/>
              <a:t>support for program priorities</a:t>
            </a:r>
          </a:p>
          <a:p>
            <a:pPr marL="457200" indent="-457200">
              <a:buFontTx/>
              <a:buAutoNum type="arabicPeriod" startAt="5"/>
            </a:pPr>
            <a:r>
              <a:rPr lang="en-GB" sz="2000" b="1" dirty="0" smtClean="0"/>
              <a:t>Advocacy in country level (</a:t>
            </a:r>
            <a:r>
              <a:rPr lang="en-GB" sz="1800" dirty="0" smtClean="0"/>
              <a:t>government, </a:t>
            </a:r>
            <a:r>
              <a:rPr lang="en-GB" sz="1800" dirty="0" err="1" smtClean="0"/>
              <a:t>boardmember</a:t>
            </a:r>
            <a:r>
              <a:rPr lang="en-GB" sz="1800" dirty="0" smtClean="0"/>
              <a:t>/ senior management) Example: support on people with disability, PLHIV, Personal Protective Equipment  for staff and volunteer, </a:t>
            </a:r>
            <a:r>
              <a:rPr lang="en-GB" sz="1800" dirty="0" err="1" smtClean="0"/>
              <a:t>etc</a:t>
            </a:r>
            <a:r>
              <a:rPr lang="en-GB" sz="1800" dirty="0" smtClean="0"/>
              <a:t>)</a:t>
            </a:r>
          </a:p>
          <a:p>
            <a:pPr marL="349250" indent="-349250">
              <a:buFontTx/>
              <a:buAutoNum type="arabicPeriod" startAt="5"/>
            </a:pPr>
            <a:r>
              <a:rPr lang="en-GB" sz="2000" b="1" dirty="0" smtClean="0"/>
              <a:t>Clear Direction - Integration on Community Safety and Resilience</a:t>
            </a:r>
            <a:endParaRPr lang="en-US" sz="2000" b="1" dirty="0" smtClean="0"/>
          </a:p>
          <a:p>
            <a:pPr marL="349250" indent="-349250">
              <a:buFontTx/>
              <a:buNone/>
            </a:pPr>
            <a:endParaRPr lang="en-US" sz="1800" dirty="0" smtClean="0"/>
          </a:p>
          <a:p>
            <a:pPr marL="349250" indent="-349250"/>
            <a:endParaRPr lang="en-US" sz="1800" dirty="0" smtClean="0"/>
          </a:p>
        </p:txBody>
      </p:sp>
      <p:pic>
        <p:nvPicPr>
          <p:cNvPr id="13316" name="Picture 4" descr="pmi bar 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6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959</Words>
  <Application>Microsoft Office PowerPoint</Application>
  <PresentationFormat>On-screen Show (4:3)</PresentationFormat>
  <Paragraphs>129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Health and Care Priorities Indonesian Red Cross</vt:lpstr>
      <vt:lpstr>Key Achievement 2013</vt:lpstr>
      <vt:lpstr>Key Challenges</vt:lpstr>
      <vt:lpstr>Future Direction 2014 - 2015</vt:lpstr>
      <vt:lpstr>PowerPoint Presentation</vt:lpstr>
      <vt:lpstr>Future Plan</vt:lpstr>
      <vt:lpstr>Future Plan</vt:lpstr>
      <vt:lpstr>Support Needed from IFRC  (Country and Regional Delegation)</vt:lpstr>
      <vt:lpstr> Emergency Health</vt:lpstr>
      <vt:lpstr>Public Health</vt:lpstr>
      <vt:lpstr>Social Services</vt:lpstr>
      <vt:lpstr>Thank You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dwi.handayani</dc:creator>
  <cp:lastModifiedBy>M Arfan Fathurohman</cp:lastModifiedBy>
  <cp:revision>39</cp:revision>
  <dcterms:created xsi:type="dcterms:W3CDTF">2013-10-26T15:19:50Z</dcterms:created>
  <dcterms:modified xsi:type="dcterms:W3CDTF">2013-10-28T09:44:14Z</dcterms:modified>
</cp:coreProperties>
</file>