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09" r:id="rId2"/>
    <p:sldId id="371" r:id="rId3"/>
    <p:sldId id="373" r:id="rId4"/>
    <p:sldId id="372" r:id="rId5"/>
    <p:sldId id="363" r:id="rId6"/>
    <p:sldId id="339" r:id="rId7"/>
    <p:sldId id="340" r:id="rId8"/>
    <p:sldId id="343" r:id="rId9"/>
    <p:sldId id="344" r:id="rId10"/>
    <p:sldId id="345" r:id="rId11"/>
    <p:sldId id="315" r:id="rId12"/>
    <p:sldId id="314" r:id="rId13"/>
    <p:sldId id="316" r:id="rId14"/>
    <p:sldId id="317" r:id="rId15"/>
    <p:sldId id="318" r:id="rId16"/>
    <p:sldId id="319" r:id="rId17"/>
    <p:sldId id="320" r:id="rId18"/>
    <p:sldId id="324" r:id="rId19"/>
    <p:sldId id="376" r:id="rId20"/>
    <p:sldId id="377" r:id="rId21"/>
    <p:sldId id="378" r:id="rId22"/>
    <p:sldId id="379" r:id="rId23"/>
    <p:sldId id="380" r:id="rId24"/>
    <p:sldId id="381" r:id="rId25"/>
    <p:sldId id="321" r:id="rId26"/>
    <p:sldId id="329" r:id="rId27"/>
    <p:sldId id="330" r:id="rId28"/>
    <p:sldId id="331" r:id="rId29"/>
    <p:sldId id="332" r:id="rId30"/>
    <p:sldId id="333" r:id="rId31"/>
    <p:sldId id="337" r:id="rId32"/>
    <p:sldId id="374" r:id="rId33"/>
    <p:sldId id="375" r:id="rId34"/>
    <p:sldId id="348" r:id="rId35"/>
    <p:sldId id="349" r:id="rId36"/>
    <p:sldId id="350" r:id="rId37"/>
    <p:sldId id="351" r:id="rId38"/>
    <p:sldId id="352" r:id="rId39"/>
    <p:sldId id="382" r:id="rId40"/>
    <p:sldId id="335" r:id="rId41"/>
    <p:sldId id="301"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03"/>
    <p:restoredTop sz="94886" autoAdjust="0"/>
  </p:normalViewPr>
  <p:slideViewPr>
    <p:cSldViewPr snapToGrid="0" snapToObjects="1">
      <p:cViewPr>
        <p:scale>
          <a:sx n="90" d="100"/>
          <a:sy n="90" d="100"/>
        </p:scale>
        <p:origin x="2040" y="24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6D50C-9EFD-774E-AA41-DEE6BDDE13A2}" type="doc">
      <dgm:prSet loTypeId="urn:microsoft.com/office/officeart/2005/8/layout/default" loCatId="" qsTypeId="urn:microsoft.com/office/officeart/2005/8/quickstyle/3D3" qsCatId="3D" csTypeId="urn:microsoft.com/office/officeart/2005/8/colors/colorful1" csCatId="colorful" phldr="1"/>
      <dgm:spPr/>
      <dgm:t>
        <a:bodyPr/>
        <a:lstStyle/>
        <a:p>
          <a:endParaRPr lang="en-US"/>
        </a:p>
      </dgm:t>
    </dgm:pt>
    <dgm:pt modelId="{667C53DA-FDBD-694B-9769-92AC213F39D3}">
      <dgm:prSet phldrT="[Text]"/>
      <dgm:spPr/>
      <dgm:t>
        <a:bodyPr/>
        <a:lstStyle/>
        <a:p>
          <a:r>
            <a:rPr lang="en-US" b="1" dirty="0" smtClean="0"/>
            <a:t>The Paris Outcome </a:t>
          </a:r>
        </a:p>
        <a:p>
          <a:r>
            <a:rPr lang="en-US" dirty="0" smtClean="0"/>
            <a:t>a legally-binding agreement between</a:t>
          </a:r>
          <a:r>
            <a:rPr lang="en-US" baseline="0" dirty="0" smtClean="0"/>
            <a:t> </a:t>
          </a:r>
          <a:r>
            <a:rPr lang="en-US" dirty="0" smtClean="0"/>
            <a:t>all countries</a:t>
          </a:r>
        </a:p>
      </dgm:t>
    </dgm:pt>
    <dgm:pt modelId="{153894C6-D146-0547-BF7C-4BC8E6A11520}" type="parTrans" cxnId="{9819CFD9-6DFB-BD4F-85DC-99946F381FE8}">
      <dgm:prSet/>
      <dgm:spPr/>
      <dgm:t>
        <a:bodyPr/>
        <a:lstStyle/>
        <a:p>
          <a:endParaRPr lang="en-US"/>
        </a:p>
      </dgm:t>
    </dgm:pt>
    <dgm:pt modelId="{8D9DF18D-1B32-9D4B-A016-94EFC885421A}" type="sibTrans" cxnId="{9819CFD9-6DFB-BD4F-85DC-99946F381FE8}">
      <dgm:prSet/>
      <dgm:spPr/>
      <dgm:t>
        <a:bodyPr/>
        <a:lstStyle/>
        <a:p>
          <a:endParaRPr lang="en-US"/>
        </a:p>
      </dgm:t>
    </dgm:pt>
    <dgm:pt modelId="{AD8EDF19-D266-B34E-B3CA-769A08606557}">
      <dgm:prSet phldrT="[Text]"/>
      <dgm:spPr/>
      <dgm:t>
        <a:bodyPr/>
        <a:lstStyle/>
        <a:p>
          <a:r>
            <a:rPr lang="is-IS" dirty="0" smtClean="0"/>
            <a:t>… and with</a:t>
          </a:r>
          <a:r>
            <a:rPr lang="is-IS" baseline="0" dirty="0" smtClean="0"/>
            <a:t> </a:t>
          </a:r>
          <a:r>
            <a:rPr lang="is-IS" dirty="0" smtClean="0"/>
            <a:t>a</a:t>
          </a:r>
          <a:r>
            <a:rPr lang="en-US" dirty="0" smtClean="0"/>
            <a:t> strong</a:t>
          </a:r>
          <a:r>
            <a:rPr lang="en-US" baseline="0" dirty="0" smtClean="0"/>
            <a:t> focus on </a:t>
          </a:r>
          <a:r>
            <a:rPr lang="en-US" b="1" baseline="0" dirty="0" smtClean="0"/>
            <a:t>climate action</a:t>
          </a:r>
          <a:r>
            <a:rPr lang="en-US" baseline="0" dirty="0" smtClean="0"/>
            <a:t>, beyond the negotiations, and not just by national governments</a:t>
          </a:r>
          <a:endParaRPr lang="en-US" dirty="0"/>
        </a:p>
      </dgm:t>
    </dgm:pt>
    <dgm:pt modelId="{4C413071-0642-994B-8B3D-F3B80AD9875A}" type="parTrans" cxnId="{A9087C51-E8CD-844B-BDCF-2FB0754F9519}">
      <dgm:prSet/>
      <dgm:spPr/>
      <dgm:t>
        <a:bodyPr/>
        <a:lstStyle/>
        <a:p>
          <a:endParaRPr lang="en-US"/>
        </a:p>
      </dgm:t>
    </dgm:pt>
    <dgm:pt modelId="{D5568ACB-841D-934E-8C24-3366723938B2}" type="sibTrans" cxnId="{A9087C51-E8CD-844B-BDCF-2FB0754F9519}">
      <dgm:prSet/>
      <dgm:spPr/>
      <dgm:t>
        <a:bodyPr/>
        <a:lstStyle/>
        <a:p>
          <a:endParaRPr lang="en-US"/>
        </a:p>
      </dgm:t>
    </dgm:pt>
    <dgm:pt modelId="{CC810FEA-2063-DE48-BD2E-887DEEF4EFED}">
      <dgm:prSet phldrT="[Text]"/>
      <dgm:spPr/>
      <dgm:t>
        <a:bodyPr/>
        <a:lstStyle/>
        <a:p>
          <a:r>
            <a:rPr lang="en-US" dirty="0" smtClean="0"/>
            <a:t>A VERY</a:t>
          </a:r>
          <a:r>
            <a:rPr lang="en-US" baseline="0" dirty="0" smtClean="0"/>
            <a:t> IMPORTANT STEP FORWARD</a:t>
          </a:r>
          <a:r>
            <a:rPr lang="is-IS" baseline="0" dirty="0" smtClean="0"/>
            <a:t>….</a:t>
          </a:r>
          <a:r>
            <a:rPr lang="en-US" baseline="0" dirty="0" smtClean="0"/>
            <a:t> but not perfect</a:t>
          </a:r>
          <a:endParaRPr lang="en-US" dirty="0"/>
        </a:p>
      </dgm:t>
    </dgm:pt>
    <dgm:pt modelId="{9A2FF5E5-0C59-7B4E-A9C1-452B811DA98E}" type="parTrans" cxnId="{E7182F56-1453-8C4F-AFF2-12B96838D552}">
      <dgm:prSet/>
      <dgm:spPr/>
      <dgm:t>
        <a:bodyPr/>
        <a:lstStyle/>
        <a:p>
          <a:endParaRPr lang="en-US"/>
        </a:p>
      </dgm:t>
    </dgm:pt>
    <dgm:pt modelId="{8706B9B8-168B-3447-AA13-183233D06A0D}" type="sibTrans" cxnId="{E7182F56-1453-8C4F-AFF2-12B96838D552}">
      <dgm:prSet/>
      <dgm:spPr/>
      <dgm:t>
        <a:bodyPr/>
        <a:lstStyle/>
        <a:p>
          <a:endParaRPr lang="en-US"/>
        </a:p>
      </dgm:t>
    </dgm:pt>
    <dgm:pt modelId="{34438265-5529-7C46-92BC-C21855C833DA}" type="pres">
      <dgm:prSet presAssocID="{D1E6D50C-9EFD-774E-AA41-DEE6BDDE13A2}" presName="diagram" presStyleCnt="0">
        <dgm:presLayoutVars>
          <dgm:dir/>
          <dgm:resizeHandles val="exact"/>
        </dgm:presLayoutVars>
      </dgm:prSet>
      <dgm:spPr/>
      <dgm:t>
        <a:bodyPr/>
        <a:lstStyle/>
        <a:p>
          <a:endParaRPr lang="en-US"/>
        </a:p>
      </dgm:t>
    </dgm:pt>
    <dgm:pt modelId="{8B5D8823-59B3-B24D-99C6-6E58D39F47E4}" type="pres">
      <dgm:prSet presAssocID="{667C53DA-FDBD-694B-9769-92AC213F39D3}" presName="node" presStyleLbl="node1" presStyleIdx="0" presStyleCnt="3" custScaleX="90451" custScaleY="56108" custLinFactNeighborX="-21409" custLinFactNeighborY="10078">
        <dgm:presLayoutVars>
          <dgm:bulletEnabled val="1"/>
        </dgm:presLayoutVars>
      </dgm:prSet>
      <dgm:spPr/>
      <dgm:t>
        <a:bodyPr/>
        <a:lstStyle/>
        <a:p>
          <a:endParaRPr lang="en-US"/>
        </a:p>
      </dgm:t>
    </dgm:pt>
    <dgm:pt modelId="{0F99135D-3C1D-2243-9C11-7E5480701577}" type="pres">
      <dgm:prSet presAssocID="{8D9DF18D-1B32-9D4B-A016-94EFC885421A}" presName="sibTrans" presStyleCnt="0"/>
      <dgm:spPr/>
      <dgm:t>
        <a:bodyPr/>
        <a:lstStyle/>
        <a:p>
          <a:endParaRPr lang="en-US"/>
        </a:p>
      </dgm:t>
    </dgm:pt>
    <dgm:pt modelId="{99C0F263-D876-2E4D-A564-84AF28955928}" type="pres">
      <dgm:prSet presAssocID="{AD8EDF19-D266-B34E-B3CA-769A08606557}" presName="node" presStyleLbl="node1" presStyleIdx="1" presStyleCnt="3" custScaleX="108630" custScaleY="51485" custLinFactNeighborX="34562" custLinFactNeighborY="48701">
        <dgm:presLayoutVars>
          <dgm:bulletEnabled val="1"/>
        </dgm:presLayoutVars>
      </dgm:prSet>
      <dgm:spPr/>
      <dgm:t>
        <a:bodyPr/>
        <a:lstStyle/>
        <a:p>
          <a:endParaRPr lang="en-US"/>
        </a:p>
      </dgm:t>
    </dgm:pt>
    <dgm:pt modelId="{04CF15B0-59A8-5545-94AC-E0D9949F6CDE}" type="pres">
      <dgm:prSet presAssocID="{D5568ACB-841D-934E-8C24-3366723938B2}" presName="sibTrans" presStyleCnt="0"/>
      <dgm:spPr/>
    </dgm:pt>
    <dgm:pt modelId="{5AA72695-A0F4-474A-B336-2A40CC7EFD80}" type="pres">
      <dgm:prSet presAssocID="{CC810FEA-2063-DE48-BD2E-887DEEF4EFED}" presName="node" presStyleLbl="node1" presStyleIdx="2" presStyleCnt="3" custScaleX="111155" custScaleY="39962" custLinFactNeighborX="1987" custLinFactNeighborY="-66420">
        <dgm:presLayoutVars>
          <dgm:bulletEnabled val="1"/>
        </dgm:presLayoutVars>
      </dgm:prSet>
      <dgm:spPr/>
      <dgm:t>
        <a:bodyPr/>
        <a:lstStyle/>
        <a:p>
          <a:endParaRPr lang="en-US"/>
        </a:p>
      </dgm:t>
    </dgm:pt>
  </dgm:ptLst>
  <dgm:cxnLst>
    <dgm:cxn modelId="{7142CA01-3CE0-7746-A52A-09B2C9C64D6C}" type="presOf" srcId="{D1E6D50C-9EFD-774E-AA41-DEE6BDDE13A2}" destId="{34438265-5529-7C46-92BC-C21855C833DA}" srcOrd="0" destOrd="0" presId="urn:microsoft.com/office/officeart/2005/8/layout/default"/>
    <dgm:cxn modelId="{9819CFD9-6DFB-BD4F-85DC-99946F381FE8}" srcId="{D1E6D50C-9EFD-774E-AA41-DEE6BDDE13A2}" destId="{667C53DA-FDBD-694B-9769-92AC213F39D3}" srcOrd="0" destOrd="0" parTransId="{153894C6-D146-0547-BF7C-4BC8E6A11520}" sibTransId="{8D9DF18D-1B32-9D4B-A016-94EFC885421A}"/>
    <dgm:cxn modelId="{3D715422-865D-494F-8EC3-7F8B2A2B84CA}" type="presOf" srcId="{CC810FEA-2063-DE48-BD2E-887DEEF4EFED}" destId="{5AA72695-A0F4-474A-B336-2A40CC7EFD80}" srcOrd="0" destOrd="0" presId="urn:microsoft.com/office/officeart/2005/8/layout/default"/>
    <dgm:cxn modelId="{6ACF3A52-BCD3-0441-93C0-056247D19E1D}" type="presOf" srcId="{AD8EDF19-D266-B34E-B3CA-769A08606557}" destId="{99C0F263-D876-2E4D-A564-84AF28955928}" srcOrd="0" destOrd="0" presId="urn:microsoft.com/office/officeart/2005/8/layout/default"/>
    <dgm:cxn modelId="{AB6A242F-097B-B847-8CD8-D180ED6A0737}" type="presOf" srcId="{667C53DA-FDBD-694B-9769-92AC213F39D3}" destId="{8B5D8823-59B3-B24D-99C6-6E58D39F47E4}" srcOrd="0" destOrd="0" presId="urn:microsoft.com/office/officeart/2005/8/layout/default"/>
    <dgm:cxn modelId="{E7182F56-1453-8C4F-AFF2-12B96838D552}" srcId="{D1E6D50C-9EFD-774E-AA41-DEE6BDDE13A2}" destId="{CC810FEA-2063-DE48-BD2E-887DEEF4EFED}" srcOrd="2" destOrd="0" parTransId="{9A2FF5E5-0C59-7B4E-A9C1-452B811DA98E}" sibTransId="{8706B9B8-168B-3447-AA13-183233D06A0D}"/>
    <dgm:cxn modelId="{A9087C51-E8CD-844B-BDCF-2FB0754F9519}" srcId="{D1E6D50C-9EFD-774E-AA41-DEE6BDDE13A2}" destId="{AD8EDF19-D266-B34E-B3CA-769A08606557}" srcOrd="1" destOrd="0" parTransId="{4C413071-0642-994B-8B3D-F3B80AD9875A}" sibTransId="{D5568ACB-841D-934E-8C24-3366723938B2}"/>
    <dgm:cxn modelId="{423A7156-C6B2-7949-8D57-0361B8383EDD}" type="presParOf" srcId="{34438265-5529-7C46-92BC-C21855C833DA}" destId="{8B5D8823-59B3-B24D-99C6-6E58D39F47E4}" srcOrd="0" destOrd="0" presId="urn:microsoft.com/office/officeart/2005/8/layout/default"/>
    <dgm:cxn modelId="{D3EC60B7-4FCA-034D-A7EC-40072766F5B1}" type="presParOf" srcId="{34438265-5529-7C46-92BC-C21855C833DA}" destId="{0F99135D-3C1D-2243-9C11-7E5480701577}" srcOrd="1" destOrd="0" presId="urn:microsoft.com/office/officeart/2005/8/layout/default"/>
    <dgm:cxn modelId="{17EF3A14-3190-8C4E-B569-C0D80DF601C9}" type="presParOf" srcId="{34438265-5529-7C46-92BC-C21855C833DA}" destId="{99C0F263-D876-2E4D-A564-84AF28955928}" srcOrd="2" destOrd="0" presId="urn:microsoft.com/office/officeart/2005/8/layout/default"/>
    <dgm:cxn modelId="{4DEF2A36-6AE6-CB49-862A-26748EBD46BB}" type="presParOf" srcId="{34438265-5529-7C46-92BC-C21855C833DA}" destId="{04CF15B0-59A8-5545-94AC-E0D9949F6CDE}" srcOrd="3" destOrd="0" presId="urn:microsoft.com/office/officeart/2005/8/layout/default"/>
    <dgm:cxn modelId="{C05DFE79-B681-B44D-AB59-BBA4929B1421}" type="presParOf" srcId="{34438265-5529-7C46-92BC-C21855C833DA}" destId="{5AA72695-A0F4-474A-B336-2A40CC7EFD8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8823-59B3-B24D-99C6-6E58D39F47E4}">
      <dsp:nvSpPr>
        <dsp:cNvPr id="0" name=""/>
        <dsp:cNvSpPr/>
      </dsp:nvSpPr>
      <dsp:spPr>
        <a:xfrm>
          <a:off x="679111" y="253372"/>
          <a:ext cx="3788615" cy="141007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The Paris Outcome </a:t>
          </a:r>
        </a:p>
        <a:p>
          <a:pPr lvl="0" algn="ctr" defTabSz="1022350">
            <a:lnSpc>
              <a:spcPct val="90000"/>
            </a:lnSpc>
            <a:spcBef>
              <a:spcPct val="0"/>
            </a:spcBef>
            <a:spcAft>
              <a:spcPct val="35000"/>
            </a:spcAft>
          </a:pPr>
          <a:r>
            <a:rPr lang="en-US" sz="2300" kern="1200" dirty="0" smtClean="0"/>
            <a:t>a legally-binding agreement between</a:t>
          </a:r>
          <a:r>
            <a:rPr lang="en-US" sz="2300" kern="1200" baseline="0" dirty="0" smtClean="0"/>
            <a:t> </a:t>
          </a:r>
          <a:r>
            <a:rPr lang="en-US" sz="2300" kern="1200" dirty="0" smtClean="0"/>
            <a:t>all countries</a:t>
          </a:r>
        </a:p>
      </dsp:txBody>
      <dsp:txXfrm>
        <a:off x="679111" y="253372"/>
        <a:ext cx="3788615" cy="1410078"/>
      </dsp:txXfrm>
    </dsp:sp>
    <dsp:sp modelId="{99C0F263-D876-2E4D-A564-84AF28955928}">
      <dsp:nvSpPr>
        <dsp:cNvPr id="0" name=""/>
        <dsp:cNvSpPr/>
      </dsp:nvSpPr>
      <dsp:spPr>
        <a:xfrm>
          <a:off x="2390248" y="3052963"/>
          <a:ext cx="4550058" cy="129389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s-IS" sz="2300" kern="1200" dirty="0" smtClean="0"/>
            <a:t>… and with</a:t>
          </a:r>
          <a:r>
            <a:rPr lang="is-IS" sz="2300" kern="1200" baseline="0" dirty="0" smtClean="0"/>
            <a:t> </a:t>
          </a:r>
          <a:r>
            <a:rPr lang="is-IS" sz="2300" kern="1200" dirty="0" smtClean="0"/>
            <a:t>a</a:t>
          </a:r>
          <a:r>
            <a:rPr lang="en-US" sz="2300" kern="1200" dirty="0" smtClean="0"/>
            <a:t> strong</a:t>
          </a:r>
          <a:r>
            <a:rPr lang="en-US" sz="2300" kern="1200" baseline="0" dirty="0" smtClean="0"/>
            <a:t> focus on </a:t>
          </a:r>
          <a:r>
            <a:rPr lang="en-US" sz="2300" b="1" kern="1200" baseline="0" dirty="0" smtClean="0"/>
            <a:t>climate action</a:t>
          </a:r>
          <a:r>
            <a:rPr lang="en-US" sz="2300" kern="1200" baseline="0" dirty="0" smtClean="0"/>
            <a:t>, beyond the negotiations, and not just by national governments</a:t>
          </a:r>
          <a:endParaRPr lang="en-US" sz="2300" kern="1200" dirty="0"/>
        </a:p>
      </dsp:txBody>
      <dsp:txXfrm>
        <a:off x="2390248" y="3052963"/>
        <a:ext cx="4550058" cy="1293895"/>
      </dsp:txXfrm>
    </dsp:sp>
    <dsp:sp modelId="{5AA72695-A0F4-474A-B336-2A40CC7EFD80}">
      <dsp:nvSpPr>
        <dsp:cNvPr id="0" name=""/>
        <dsp:cNvSpPr/>
      </dsp:nvSpPr>
      <dsp:spPr>
        <a:xfrm>
          <a:off x="1225470" y="1872553"/>
          <a:ext cx="4655820" cy="10043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VERY</a:t>
          </a:r>
          <a:r>
            <a:rPr lang="en-US" sz="2300" kern="1200" baseline="0" dirty="0" smtClean="0"/>
            <a:t> IMPORTANT STEP FORWARD</a:t>
          </a:r>
          <a:r>
            <a:rPr lang="is-IS" sz="2300" kern="1200" baseline="0" dirty="0" smtClean="0"/>
            <a:t>….</a:t>
          </a:r>
          <a:r>
            <a:rPr lang="en-US" sz="2300" kern="1200" baseline="0" dirty="0" smtClean="0"/>
            <a:t> but not perfect</a:t>
          </a:r>
          <a:endParaRPr lang="en-US" sz="2300" kern="1200" dirty="0"/>
        </a:p>
      </dsp:txBody>
      <dsp:txXfrm>
        <a:off x="1225470" y="1872553"/>
        <a:ext cx="4655820" cy="10043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BA0E915-DDF4-CE44-AD3E-6D7B7D848859}" type="datetimeFigureOut">
              <a:rPr lang="en-US"/>
              <a:pPr>
                <a:defRPr/>
              </a:pPr>
              <a:t>3/9/16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B6E1EAD-D30B-F24B-A475-1B892F6B1EF2}" type="slidenum">
              <a:rPr lang="en-US"/>
              <a:pPr>
                <a:defRPr/>
              </a:pPr>
              <a:t>‹#›</a:t>
            </a:fld>
            <a:endParaRPr lang="en-US"/>
          </a:p>
        </p:txBody>
      </p:sp>
    </p:spTree>
    <p:extLst>
      <p:ext uri="{BB962C8B-B14F-4D97-AF65-F5344CB8AC3E}">
        <p14:creationId xmlns:p14="http://schemas.microsoft.com/office/powerpoint/2010/main" val="277321929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unfccc.int/files/adaptation/application/pdf/leg_four_elements_nap_expo_presentation_2013.pdf" TargetMode="External"/><Relationship Id="rId4" Type="http://schemas.openxmlformats.org/officeDocument/2006/relationships/hyperlink" Target="https://unfccc.int/essential_background/convention/convention_bodies/constituted_bodies/items/2582.php" TargetMode="External"/><Relationship Id="rId5" Type="http://schemas.openxmlformats.org/officeDocument/2006/relationships/hyperlink" Target="http://unfccc.int/adaptation/workstreams/national_adaptation_programmes_of_action/items/7279.php" TargetMode="External"/><Relationship Id="rId6"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unfccc.int/2860.php" TargetMode="External"/><Relationship Id="rId4" Type="http://schemas.openxmlformats.org/officeDocument/2006/relationships/hyperlink" Target="http://www.cop21.gouv.fr/en/node/95"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610B7-30A2-F842-92C2-297B6EB9E028}" type="slidenum">
              <a:rPr lang="da-DK" sz="1200"/>
              <a:pPr eaLnBrk="1" hangingPunct="1"/>
              <a:t>1</a:t>
            </a:fld>
            <a:endParaRPr lang="da-DK"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a-DK">
                <a:latin typeface="Arial" charset="0"/>
              </a:rPr>
              <a:t>The previsous modules introduced the scientific facts about climate change and some of its impacts.</a:t>
            </a:r>
          </a:p>
          <a:p>
            <a:pPr eaLnBrk="1" hangingPunct="1"/>
            <a:endParaRPr lang="da-DK">
              <a:latin typeface="Arial" charset="0"/>
            </a:endParaRPr>
          </a:p>
          <a:p>
            <a:pPr eaLnBrk="1" hangingPunct="1"/>
            <a:endParaRPr lang="da-DK">
              <a:latin typeface="Arial" charset="0"/>
            </a:endParaRPr>
          </a:p>
        </p:txBody>
      </p:sp>
    </p:spTree>
    <p:extLst>
      <p:ext uri="{BB962C8B-B14F-4D97-AF65-F5344CB8AC3E}">
        <p14:creationId xmlns:p14="http://schemas.microsoft.com/office/powerpoint/2010/main" val="200376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189 intended NDCs = 95% of global emissions = remarkable level of participation but put collective efforts only on a path to an approximately 3</a:t>
            </a:r>
            <a:r>
              <a:rPr lang="en-US" sz="1200" b="1" baseline="30000" dirty="0" smtClean="0">
                <a:sym typeface="Wingdings"/>
              </a:rPr>
              <a:t>0</a:t>
            </a:r>
            <a:r>
              <a:rPr lang="en-US" sz="1200" b="1" dirty="0" smtClean="0">
                <a:sym typeface="Wingdings"/>
              </a:rPr>
              <a:t>C temperature increase</a:t>
            </a:r>
          </a:p>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17</a:t>
            </a:fld>
            <a:endParaRPr lang="en-US"/>
          </a:p>
        </p:txBody>
      </p:sp>
    </p:spTree>
    <p:extLst>
      <p:ext uri="{BB962C8B-B14F-4D97-AF65-F5344CB8AC3E}">
        <p14:creationId xmlns:p14="http://schemas.microsoft.com/office/powerpoint/2010/main" val="80390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should explain to the participants a little bit about what</a:t>
            </a:r>
            <a:r>
              <a:rPr lang="en-US" baseline="0" dirty="0" smtClean="0"/>
              <a:t> Humanitarian Diplomacy(HD) means and how it Fits into the NAP project.</a:t>
            </a:r>
          </a:p>
          <a:p>
            <a:endParaRPr lang="en-US" dirty="0" smtClean="0"/>
          </a:p>
          <a:p>
            <a:r>
              <a:rPr lang="en-US" dirty="0" smtClean="0"/>
              <a:t>HD refers to all actions</a:t>
            </a:r>
            <a:r>
              <a:rPr lang="en-US" baseline="0" dirty="0" smtClean="0"/>
              <a:t> and strategies aimed at persuading decision makers and opinion leaders to act, at all times, in the interest of the vulnerable communities/people.</a:t>
            </a:r>
          </a:p>
          <a:p>
            <a:r>
              <a:rPr lang="en-US" baseline="0" dirty="0" smtClean="0"/>
              <a:t>In the NAP project, we shall aim at exploring the opportunities that come with the auxiliary role of our National Societies in influencing the plans and policies that are made at national and sub national levels to reflect the local adaptation priorities.</a:t>
            </a: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31</a:t>
            </a:fld>
            <a:endParaRPr lang="en-US"/>
          </a:p>
        </p:txBody>
      </p:sp>
    </p:spTree>
    <p:extLst>
      <p:ext uri="{BB962C8B-B14F-4D97-AF65-F5344CB8AC3E}">
        <p14:creationId xmlns:p14="http://schemas.microsoft.com/office/powerpoint/2010/main" val="131478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In all likelihood, the structure of the NAPs will be quite similar to that of the NAPA1 and will:</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contain a list of key priorities usually identified in terms of sectors such as agriculture, infrastructures, coastal zone protection or management of water resources.</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tend to focus on ‘hardware’ solutions (such as infrastructure) with less attention given to approaches related to capacity building of communities, education and disaster risk reduction. </a:t>
            </a:r>
            <a:endParaRPr lang="en-US" dirty="0" smtClean="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32</a:t>
            </a:fld>
            <a:endParaRPr lang="en-US"/>
          </a:p>
        </p:txBody>
      </p:sp>
    </p:spTree>
    <p:extLst>
      <p:ext uri="{BB962C8B-B14F-4D97-AF65-F5344CB8AC3E}">
        <p14:creationId xmlns:p14="http://schemas.microsoft.com/office/powerpoint/2010/main" val="83797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Implications for National Red Cross and Red Crescent Societies: </a:t>
            </a:r>
            <a:endParaRPr lang="en-US" dirty="0" smtClean="0"/>
          </a:p>
          <a:p>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For countries where a NAPA has been produced, the National Society’s knowledge of it will put it in a better position to understand the NAP process. </a:t>
            </a:r>
            <a:endParaRPr lang="en-US" dirty="0" smtClean="0"/>
          </a:p>
          <a:p>
            <a:pPr marL="171450" indent="-171450">
              <a:buFontTx/>
              <a:buChar char="-"/>
            </a:pPr>
            <a:r>
              <a:rPr lang="en-US" sz="1200" kern="1200" dirty="0" smtClean="0">
                <a:solidFill>
                  <a:schemeClr val="tx1"/>
                </a:solidFill>
                <a:effectLst/>
                <a:latin typeface="+mn-lt"/>
                <a:ea typeface="ヒラギノ角ゴ Pro W3" charset="0"/>
                <a:cs typeface="ヒラギノ角ゴ Pro W3" charset="0"/>
              </a:rPr>
              <a:t>National Red Cross and Red Crescent Societies’ input into the process is key, in particular given that through their work with communities they are able to witness on-going changes and to identify key issues for different sectors, such as health, water and sanitation, food security and strengthening of livelihoods. The analysis of the NAP will be more or less detailed depending on available country-specific information. </a:t>
            </a:r>
            <a:endParaRPr lang="en-US" dirty="0" smtClean="0"/>
          </a:p>
          <a:p>
            <a:pPr marL="171450" indent="-171450">
              <a:buFontTx/>
              <a:buChar char="-"/>
            </a:pPr>
            <a:r>
              <a:rPr lang="en-US" sz="1200" kern="1200" dirty="0" smtClean="0">
                <a:solidFill>
                  <a:schemeClr val="tx1"/>
                </a:solidFill>
                <a:effectLst/>
                <a:latin typeface="+mn-lt"/>
                <a:ea typeface="ヒラギノ角ゴ Pro W3" charset="0"/>
                <a:cs typeface="ヒラギノ角ゴ Pro W3" charset="0"/>
              </a:rPr>
              <a:t>National Red Cross and Red Crescent Societies’ engagement with their respective governments is vital in ensuring that attention is not limited to ‘hardware’ solutions, but that an integrated approach to support adaptation to climate change is adopted, thus taking into account different measures needed to build capacity for resilience at the local level, ‘soft- ware solutions’.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33</a:t>
            </a:fld>
            <a:endParaRPr lang="en-US"/>
          </a:p>
        </p:txBody>
      </p:sp>
    </p:spTree>
    <p:extLst>
      <p:ext uri="{BB962C8B-B14F-4D97-AF65-F5344CB8AC3E}">
        <p14:creationId xmlns:p14="http://schemas.microsoft.com/office/powerpoint/2010/main" val="111908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8370"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latin typeface="Arial" charset="0"/>
                <a:cs typeface="Arial" charset="0"/>
              </a:rPr>
              <a:t>In </a:t>
            </a:r>
            <a:r>
              <a:rPr lang="nl-NL" dirty="0" err="1" smtClean="0">
                <a:latin typeface="Arial" charset="0"/>
                <a:cs typeface="Arial" charset="0"/>
              </a:rPr>
              <a:t>this</a:t>
            </a:r>
            <a:r>
              <a:rPr lang="nl-NL" dirty="0" smtClean="0">
                <a:latin typeface="Arial" charset="0"/>
                <a:cs typeface="Arial" charset="0"/>
              </a:rPr>
              <a:t> slide, the </a:t>
            </a:r>
            <a:r>
              <a:rPr lang="nl-NL" dirty="0" err="1" smtClean="0">
                <a:latin typeface="Arial" charset="0"/>
                <a:cs typeface="Arial" charset="0"/>
              </a:rPr>
              <a:t>facilitator</a:t>
            </a:r>
            <a:r>
              <a:rPr lang="nl-NL" dirty="0" smtClean="0">
                <a:latin typeface="Arial" charset="0"/>
                <a:cs typeface="Arial" charset="0"/>
              </a:rPr>
              <a:t> </a:t>
            </a:r>
            <a:r>
              <a:rPr lang="nl-NL" dirty="0" err="1" smtClean="0">
                <a:latin typeface="Arial" charset="0"/>
                <a:cs typeface="Arial" charset="0"/>
              </a:rPr>
              <a:t>will</a:t>
            </a:r>
            <a:r>
              <a:rPr lang="nl-NL" dirty="0" smtClean="0">
                <a:latin typeface="Arial" charset="0"/>
                <a:cs typeface="Arial" charset="0"/>
              </a:rPr>
              <a:t> make </a:t>
            </a:r>
            <a:r>
              <a:rPr lang="nl-NL" dirty="0" err="1" smtClean="0">
                <a:latin typeface="Arial" charset="0"/>
                <a:cs typeface="Arial" charset="0"/>
              </a:rPr>
              <a:t>it</a:t>
            </a:r>
            <a:r>
              <a:rPr lang="nl-NL" dirty="0" smtClean="0">
                <a:latin typeface="Arial" charset="0"/>
                <a:cs typeface="Arial" charset="0"/>
              </a:rPr>
              <a:t> more </a:t>
            </a:r>
            <a:r>
              <a:rPr lang="nl-NL" dirty="0" err="1" smtClean="0">
                <a:latin typeface="Arial" charset="0"/>
                <a:cs typeface="Arial" charset="0"/>
              </a:rPr>
              <a:t>participatory</a:t>
            </a:r>
            <a:r>
              <a:rPr lang="nl-NL" dirty="0" smtClean="0">
                <a:latin typeface="Arial" charset="0"/>
                <a:cs typeface="Arial" charset="0"/>
              </a:rPr>
              <a:t> </a:t>
            </a:r>
            <a:r>
              <a:rPr lang="nl-NL" dirty="0" err="1" smtClean="0">
                <a:latin typeface="Arial" charset="0"/>
                <a:cs typeface="Arial" charset="0"/>
              </a:rPr>
              <a:t>to</a:t>
            </a:r>
            <a:r>
              <a:rPr lang="nl-NL" dirty="0" smtClean="0">
                <a:latin typeface="Arial" charset="0"/>
                <a:cs typeface="Arial" charset="0"/>
              </a:rPr>
              <a:t> </a:t>
            </a:r>
            <a:r>
              <a:rPr lang="nl-NL" dirty="0" err="1" smtClean="0">
                <a:latin typeface="Arial" charset="0"/>
                <a:cs typeface="Arial" charset="0"/>
              </a:rPr>
              <a:t>engage</a:t>
            </a:r>
            <a:r>
              <a:rPr lang="nl-NL" dirty="0" smtClean="0">
                <a:latin typeface="Arial" charset="0"/>
                <a:cs typeface="Arial" charset="0"/>
              </a:rPr>
              <a:t> the </a:t>
            </a:r>
            <a:r>
              <a:rPr lang="nl-NL" dirty="0" err="1" smtClean="0">
                <a:latin typeface="Arial" charset="0"/>
                <a:cs typeface="Arial" charset="0"/>
              </a:rPr>
              <a:t>participants</a:t>
            </a:r>
            <a:r>
              <a:rPr lang="nl-NL" dirty="0" smtClean="0">
                <a:latin typeface="Arial" charset="0"/>
                <a:cs typeface="Arial" charset="0"/>
              </a:rPr>
              <a:t> in </a:t>
            </a:r>
            <a:r>
              <a:rPr lang="nl-NL" dirty="0" err="1" smtClean="0">
                <a:latin typeface="Arial" charset="0"/>
                <a:cs typeface="Arial" charset="0"/>
              </a:rPr>
              <a:t>highlighting</a:t>
            </a:r>
            <a:r>
              <a:rPr lang="nl-NL" dirty="0" smtClean="0">
                <a:latin typeface="Arial" charset="0"/>
                <a:cs typeface="Arial" charset="0"/>
              </a:rPr>
              <a:t> </a:t>
            </a:r>
            <a:r>
              <a:rPr lang="nl-NL" dirty="0" err="1" smtClean="0">
                <a:latin typeface="Arial" charset="0"/>
                <a:cs typeface="Arial" charset="0"/>
              </a:rPr>
              <a:t>those</a:t>
            </a:r>
            <a:r>
              <a:rPr lang="nl-NL" dirty="0" smtClean="0">
                <a:latin typeface="Arial" charset="0"/>
                <a:cs typeface="Arial" charset="0"/>
              </a:rPr>
              <a:t> actions </a:t>
            </a:r>
            <a:r>
              <a:rPr lang="nl-NL" dirty="0" err="1" smtClean="0">
                <a:latin typeface="Arial" charset="0"/>
                <a:cs typeface="Arial" charset="0"/>
              </a:rPr>
              <a:t>required</a:t>
            </a:r>
            <a:r>
              <a:rPr lang="nl-NL" dirty="0" smtClean="0">
                <a:latin typeface="Arial" charset="0"/>
                <a:cs typeface="Arial" charset="0"/>
              </a:rPr>
              <a:t> </a:t>
            </a:r>
            <a:r>
              <a:rPr lang="nl-NL" dirty="0" err="1" smtClean="0">
                <a:latin typeface="Arial" charset="0"/>
                <a:cs typeface="Arial" charset="0"/>
              </a:rPr>
              <a:t>by</a:t>
            </a:r>
            <a:r>
              <a:rPr lang="nl-NL" dirty="0" smtClean="0">
                <a:latin typeface="Arial" charset="0"/>
                <a:cs typeface="Arial" charset="0"/>
              </a:rPr>
              <a:t> </a:t>
            </a:r>
            <a:r>
              <a:rPr lang="nl-NL" dirty="0" err="1" smtClean="0">
                <a:latin typeface="Arial" charset="0"/>
                <a:cs typeface="Arial" charset="0"/>
              </a:rPr>
              <a:t>humanitarian</a:t>
            </a:r>
            <a:r>
              <a:rPr lang="nl-NL" dirty="0" smtClean="0">
                <a:latin typeface="Arial" charset="0"/>
                <a:cs typeface="Arial" charset="0"/>
              </a:rPr>
              <a:t> actors </a:t>
            </a:r>
            <a:r>
              <a:rPr lang="nl-NL" dirty="0" err="1" smtClean="0">
                <a:latin typeface="Arial" charset="0"/>
                <a:cs typeface="Arial" charset="0"/>
              </a:rPr>
              <a:t>to</a:t>
            </a:r>
            <a:r>
              <a:rPr lang="nl-NL" dirty="0" smtClean="0">
                <a:latin typeface="Arial" charset="0"/>
                <a:cs typeface="Arial" charset="0"/>
              </a:rPr>
              <a:t> </a:t>
            </a:r>
            <a:r>
              <a:rPr lang="nl-NL" dirty="0" err="1" smtClean="0">
                <a:latin typeface="Arial" charset="0"/>
                <a:cs typeface="Arial" charset="0"/>
              </a:rPr>
              <a:t>respond</a:t>
            </a:r>
            <a:r>
              <a:rPr lang="nl-NL" dirty="0" smtClean="0">
                <a:latin typeface="Arial" charset="0"/>
                <a:cs typeface="Arial" charset="0"/>
              </a:rPr>
              <a:t> </a:t>
            </a:r>
            <a:r>
              <a:rPr lang="nl-NL" dirty="0" err="1" smtClean="0">
                <a:latin typeface="Arial" charset="0"/>
                <a:cs typeface="Arial" charset="0"/>
              </a:rPr>
              <a:t>to</a:t>
            </a:r>
            <a:r>
              <a:rPr lang="nl-NL" dirty="0" smtClean="0">
                <a:latin typeface="Arial" charset="0"/>
                <a:cs typeface="Arial" charset="0"/>
              </a:rPr>
              <a:t> the </a:t>
            </a:r>
            <a:r>
              <a:rPr lang="nl-NL" dirty="0" err="1" smtClean="0">
                <a:latin typeface="Arial" charset="0"/>
                <a:cs typeface="Arial" charset="0"/>
              </a:rPr>
              <a:t>climate</a:t>
            </a:r>
            <a:r>
              <a:rPr lang="nl-NL" dirty="0" smtClean="0">
                <a:latin typeface="Arial" charset="0"/>
                <a:cs typeface="Arial" charset="0"/>
              </a:rPr>
              <a:t> change </a:t>
            </a:r>
            <a:r>
              <a:rPr lang="nl-NL" dirty="0" err="1" smtClean="0">
                <a:latin typeface="Arial" charset="0"/>
                <a:cs typeface="Arial" charset="0"/>
              </a:rPr>
              <a:t>needs</a:t>
            </a:r>
            <a:r>
              <a:rPr lang="nl-NL" dirty="0" smtClean="0">
                <a:latin typeface="Arial" charset="0"/>
                <a:cs typeface="Arial" charset="0"/>
              </a:rPr>
              <a:t> of the </a:t>
            </a:r>
            <a:r>
              <a:rPr lang="nl-NL" dirty="0" err="1" smtClean="0">
                <a:latin typeface="Arial" charset="0"/>
                <a:cs typeface="Arial" charset="0"/>
              </a:rPr>
              <a:t>local</a:t>
            </a:r>
            <a:r>
              <a:rPr lang="nl-NL" dirty="0" smtClean="0">
                <a:latin typeface="Arial" charset="0"/>
                <a:cs typeface="Arial" charset="0"/>
              </a:rPr>
              <a:t> </a:t>
            </a:r>
            <a:r>
              <a:rPr lang="nl-NL" dirty="0" err="1" smtClean="0">
                <a:latin typeface="Arial" charset="0"/>
                <a:cs typeface="Arial" charset="0"/>
              </a:rPr>
              <a:t>communities</a:t>
            </a:r>
            <a:r>
              <a:rPr lang="nl-NL" dirty="0" smtClean="0">
                <a:latin typeface="Arial" charset="0"/>
                <a:cs typeface="Arial" charset="0"/>
              </a:rPr>
              <a:t>.</a:t>
            </a:r>
          </a:p>
          <a:p>
            <a:endParaRPr lang="nl-NL" dirty="0" smtClean="0">
              <a:latin typeface="Arial" charset="0"/>
              <a:cs typeface="Arial" charset="0"/>
            </a:endParaRPr>
          </a:p>
          <a:p>
            <a:r>
              <a:rPr lang="nl-NL" dirty="0" smtClean="0">
                <a:latin typeface="Arial" charset="0"/>
                <a:cs typeface="Arial" charset="0"/>
              </a:rPr>
              <a:t>Let </a:t>
            </a:r>
            <a:r>
              <a:rPr lang="nl-NL" dirty="0" err="1" smtClean="0">
                <a:latin typeface="Arial" charset="0"/>
                <a:cs typeface="Arial" charset="0"/>
              </a:rPr>
              <a:t>participants</a:t>
            </a:r>
            <a:r>
              <a:rPr lang="nl-NL" dirty="0" smtClean="0">
                <a:latin typeface="Arial" charset="0"/>
                <a:cs typeface="Arial" charset="0"/>
              </a:rPr>
              <a:t> </a:t>
            </a:r>
            <a:r>
              <a:rPr lang="nl-NL" dirty="0" err="1" smtClean="0">
                <a:latin typeface="Arial" charset="0"/>
                <a:cs typeface="Arial" charset="0"/>
              </a:rPr>
              <a:t>respond</a:t>
            </a:r>
            <a:r>
              <a:rPr lang="nl-NL" dirty="0" smtClean="0">
                <a:latin typeface="Arial" charset="0"/>
                <a:cs typeface="Arial" charset="0"/>
              </a:rPr>
              <a:t> </a:t>
            </a:r>
            <a:r>
              <a:rPr lang="nl-NL" dirty="0" err="1" smtClean="0">
                <a:latin typeface="Arial" charset="0"/>
                <a:cs typeface="Arial" charset="0"/>
              </a:rPr>
              <a:t>while</a:t>
            </a:r>
            <a:r>
              <a:rPr lang="nl-NL" dirty="0" smtClean="0">
                <a:latin typeface="Arial" charset="0"/>
                <a:cs typeface="Arial" charset="0"/>
              </a:rPr>
              <a:t> </a:t>
            </a:r>
            <a:r>
              <a:rPr lang="nl-NL" dirty="0" err="1" smtClean="0">
                <a:latin typeface="Arial" charset="0"/>
                <a:cs typeface="Arial" charset="0"/>
              </a:rPr>
              <a:t>you</a:t>
            </a:r>
            <a:r>
              <a:rPr lang="nl-NL" dirty="0" smtClean="0">
                <a:latin typeface="Arial" charset="0"/>
                <a:cs typeface="Arial" charset="0"/>
              </a:rPr>
              <a:t> </a:t>
            </a:r>
            <a:r>
              <a:rPr lang="nl-NL" dirty="0" err="1" smtClean="0">
                <a:latin typeface="Arial" charset="0"/>
                <a:cs typeface="Arial" charset="0"/>
              </a:rPr>
              <a:t>write</a:t>
            </a:r>
            <a:r>
              <a:rPr lang="nl-NL" dirty="0" smtClean="0">
                <a:latin typeface="Arial" charset="0"/>
                <a:cs typeface="Arial" charset="0"/>
              </a:rPr>
              <a:t> down on a flip </a:t>
            </a:r>
            <a:r>
              <a:rPr lang="nl-NL" dirty="0" err="1" smtClean="0">
                <a:latin typeface="Arial" charset="0"/>
                <a:cs typeface="Arial" charset="0"/>
              </a:rPr>
              <a:t>chart</a:t>
            </a:r>
            <a:r>
              <a:rPr lang="nl-NL" dirty="0" smtClean="0">
                <a:latin typeface="Arial" charset="0"/>
                <a:cs typeface="Arial" charset="0"/>
              </a:rPr>
              <a:t> </a:t>
            </a:r>
            <a:r>
              <a:rPr lang="nl-NL" dirty="0" err="1" smtClean="0">
                <a:latin typeface="Arial" charset="0"/>
                <a:cs typeface="Arial" charset="0"/>
              </a:rPr>
              <a:t>and</a:t>
            </a:r>
            <a:r>
              <a:rPr lang="nl-NL" dirty="0" smtClean="0">
                <a:latin typeface="Arial" charset="0"/>
                <a:cs typeface="Arial" charset="0"/>
              </a:rPr>
              <a:t> the next slide </a:t>
            </a:r>
            <a:r>
              <a:rPr lang="nl-NL" dirty="0" err="1" smtClean="0">
                <a:latin typeface="Arial" charset="0"/>
                <a:cs typeface="Arial" charset="0"/>
              </a:rPr>
              <a:t>will</a:t>
            </a:r>
            <a:r>
              <a:rPr lang="nl-NL" dirty="0" smtClean="0">
                <a:latin typeface="Arial" charset="0"/>
                <a:cs typeface="Arial" charset="0"/>
              </a:rPr>
              <a:t> </a:t>
            </a:r>
            <a:r>
              <a:rPr lang="nl-NL" dirty="0" err="1" smtClean="0">
                <a:latin typeface="Arial" charset="0"/>
                <a:cs typeface="Arial" charset="0"/>
              </a:rPr>
              <a:t>be</a:t>
            </a:r>
            <a:r>
              <a:rPr lang="nl-NL" dirty="0" smtClean="0">
                <a:latin typeface="Arial" charset="0"/>
                <a:cs typeface="Arial" charset="0"/>
              </a:rPr>
              <a:t> a summary of</a:t>
            </a:r>
            <a:r>
              <a:rPr lang="nl-NL" baseline="0" dirty="0" smtClean="0">
                <a:latin typeface="Arial" charset="0"/>
                <a:cs typeface="Arial" charset="0"/>
              </a:rPr>
              <a:t> </a:t>
            </a:r>
            <a:r>
              <a:rPr lang="nl-NL" baseline="0" dirty="0" err="1" smtClean="0">
                <a:latin typeface="Arial" charset="0"/>
                <a:cs typeface="Arial" charset="0"/>
              </a:rPr>
              <a:t>some</a:t>
            </a:r>
            <a:r>
              <a:rPr lang="nl-NL" baseline="0" dirty="0" smtClean="0">
                <a:latin typeface="Arial" charset="0"/>
                <a:cs typeface="Arial" charset="0"/>
              </a:rPr>
              <a:t> of the actions </a:t>
            </a:r>
            <a:r>
              <a:rPr lang="nl-NL" baseline="0" dirty="0" err="1" smtClean="0">
                <a:latin typeface="Arial" charset="0"/>
                <a:cs typeface="Arial" charset="0"/>
              </a:rPr>
              <a:t>that</a:t>
            </a:r>
            <a:r>
              <a:rPr lang="nl-NL" baseline="0" dirty="0" smtClean="0">
                <a:latin typeface="Arial" charset="0"/>
                <a:cs typeface="Arial" charset="0"/>
              </a:rPr>
              <a:t> </a:t>
            </a:r>
            <a:r>
              <a:rPr lang="nl-NL" baseline="0" dirty="0" err="1" smtClean="0">
                <a:latin typeface="Arial" charset="0"/>
                <a:cs typeface="Arial" charset="0"/>
              </a:rPr>
              <a:t>humanitarian</a:t>
            </a:r>
            <a:r>
              <a:rPr lang="nl-NL" baseline="0" dirty="0" smtClean="0">
                <a:latin typeface="Arial" charset="0"/>
                <a:cs typeface="Arial" charset="0"/>
              </a:rPr>
              <a:t> actors </a:t>
            </a:r>
            <a:r>
              <a:rPr lang="nl-NL" baseline="0" dirty="0" err="1" smtClean="0">
                <a:latin typeface="Arial" charset="0"/>
                <a:cs typeface="Arial" charset="0"/>
              </a:rPr>
              <a:t>could</a:t>
            </a:r>
            <a:r>
              <a:rPr lang="nl-NL" baseline="0" dirty="0" smtClean="0">
                <a:latin typeface="Arial" charset="0"/>
                <a:cs typeface="Arial" charset="0"/>
              </a:rPr>
              <a:t> do.</a:t>
            </a:r>
            <a:endParaRPr lang="nl-NL" dirty="0">
              <a:latin typeface="Arial" charset="0"/>
              <a:cs typeface="Arial" charset="0"/>
            </a:endParaRPr>
          </a:p>
        </p:txBody>
      </p:sp>
      <p:sp>
        <p:nvSpPr>
          <p:cNvPr id="5837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5F0FA47-D861-8341-8882-B2273C0AD3D0}" type="slidenum">
              <a:rPr lang="da-DK" sz="1200"/>
              <a:pPr eaLnBrk="1" hangingPunct="1"/>
              <a:t>34</a:t>
            </a:fld>
            <a:endParaRPr lang="da-DK" sz="1200"/>
          </a:p>
        </p:txBody>
      </p:sp>
    </p:spTree>
    <p:extLst>
      <p:ext uri="{BB962C8B-B14F-4D97-AF65-F5344CB8AC3E}">
        <p14:creationId xmlns:p14="http://schemas.microsoft.com/office/powerpoint/2010/main" val="163438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8370"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Disaster risk management has been recognized in the international climate negotiations as a core component of adaptation. There are actions that humanitarians can take to link with adaptation efforts at national and local levels. The information in this slide is taken from </a:t>
            </a:r>
            <a:r>
              <a:rPr lang="en-US" i="1" dirty="0">
                <a:latin typeface="Arial" charset="0"/>
                <a:cs typeface="Arial" charset="0"/>
              </a:rPr>
              <a:t>Potential new climate change adaptation funding sources for </a:t>
            </a:r>
            <a:r>
              <a:rPr lang="nl-NL" i="1" dirty="0" err="1">
                <a:latin typeface="Arial" charset="0"/>
                <a:cs typeface="Arial" charset="0"/>
              </a:rPr>
              <a:t>disaster</a:t>
            </a:r>
            <a:r>
              <a:rPr lang="nl-NL" i="1" dirty="0">
                <a:latin typeface="Arial" charset="0"/>
                <a:cs typeface="Arial" charset="0"/>
              </a:rPr>
              <a:t> </a:t>
            </a:r>
            <a:r>
              <a:rPr lang="nl-NL" i="1" dirty="0" err="1">
                <a:latin typeface="Arial" charset="0"/>
                <a:cs typeface="Arial" charset="0"/>
              </a:rPr>
              <a:t>preparedness</a:t>
            </a:r>
            <a:r>
              <a:rPr lang="nl-NL" i="1" dirty="0">
                <a:latin typeface="Arial" charset="0"/>
                <a:cs typeface="Arial" charset="0"/>
              </a:rPr>
              <a:t> </a:t>
            </a:r>
            <a:r>
              <a:rPr lang="nl-NL" i="1" dirty="0" err="1">
                <a:latin typeface="Arial" charset="0"/>
                <a:cs typeface="Arial" charset="0"/>
              </a:rPr>
              <a:t>activities</a:t>
            </a:r>
            <a:r>
              <a:rPr lang="nl-NL" i="1" dirty="0">
                <a:latin typeface="Arial" charset="0"/>
                <a:cs typeface="Arial" charset="0"/>
              </a:rPr>
              <a:t> – </a:t>
            </a:r>
            <a:r>
              <a:rPr lang="nl-NL" dirty="0">
                <a:latin typeface="Arial" charset="0"/>
                <a:cs typeface="Arial" charset="0"/>
              </a:rPr>
              <a:t>a 2010 OCHA background paper. It </a:t>
            </a:r>
            <a:r>
              <a:rPr lang="en-US" dirty="0">
                <a:latin typeface="Arial" charset="0"/>
                <a:cs typeface="Arial" charset="0"/>
              </a:rPr>
              <a:t>outlines that in the short term, humanitarians can:</a:t>
            </a:r>
          </a:p>
          <a:p>
            <a:endParaRPr lang="nl-NL" dirty="0">
              <a:latin typeface="Arial" charset="0"/>
              <a:cs typeface="Arial" charset="0"/>
            </a:endParaRPr>
          </a:p>
          <a:p>
            <a:pPr>
              <a:buFontTx/>
              <a:buChar char="•"/>
            </a:pPr>
            <a:r>
              <a:rPr lang="nl-NL" dirty="0">
                <a:latin typeface="Arial" charset="0"/>
                <a:cs typeface="Arial" charset="0"/>
              </a:rPr>
              <a:t> </a:t>
            </a:r>
            <a:r>
              <a:rPr lang="en-US" dirty="0">
                <a:latin typeface="Arial" charset="0"/>
                <a:cs typeface="Arial" charset="0"/>
              </a:rPr>
              <a:t>Scale-up disaster preparedness at all levels and help build the capacity of disaster-prone countries to adapt to the adverse humanitarian impact of climate change;</a:t>
            </a:r>
            <a:endParaRPr lang="nl-NL" dirty="0">
              <a:latin typeface="Arial" charset="0"/>
              <a:cs typeface="Arial" charset="0"/>
            </a:endParaRPr>
          </a:p>
          <a:p>
            <a:pPr>
              <a:buFontTx/>
              <a:buChar char="•"/>
            </a:pPr>
            <a:r>
              <a:rPr lang="en-US" dirty="0">
                <a:latin typeface="Arial" charset="0"/>
                <a:cs typeface="Arial" charset="0"/>
              </a:rPr>
              <a:t> Position themselves as key players in the adaptation debate and framework, especially at the country level, where the majority of adaptation decisions will be made, as well as at the regional level;</a:t>
            </a:r>
          </a:p>
          <a:p>
            <a:pPr>
              <a:buFontTx/>
              <a:buChar char="•"/>
            </a:pPr>
            <a:r>
              <a:rPr lang="en-US" dirty="0">
                <a:latin typeface="Arial" charset="0"/>
                <a:cs typeface="Arial" charset="0"/>
              </a:rPr>
              <a:t> Engage in country-level adaptation policy and programming, especially by promoting the inclusion of preparedness and by working closely with government counterparts and demonstrating the added value of humanitarian action in adaptation efforts so as to be considered as implementing partners of country-driven adaptation and preparedness processes; </a:t>
            </a:r>
          </a:p>
          <a:p>
            <a:pPr>
              <a:buFontTx/>
              <a:buChar char="•"/>
            </a:pPr>
            <a:r>
              <a:rPr lang="en-US" dirty="0">
                <a:latin typeface="Arial" charset="0"/>
                <a:cs typeface="Arial" charset="0"/>
              </a:rPr>
              <a:t> Together with development, DRR, and environment actors, develop common approaches to adaptation financing to ensure appropriate scale and type of funding;</a:t>
            </a:r>
          </a:p>
          <a:p>
            <a:pPr>
              <a:buFontTx/>
              <a:buChar char="•"/>
            </a:pPr>
            <a:r>
              <a:rPr lang="en-US" dirty="0">
                <a:latin typeface="Arial" charset="0"/>
                <a:cs typeface="Arial" charset="0"/>
              </a:rPr>
              <a:t> Ensure that preparedness and early-recovery activities address immediate and future extreme weather risks as well as contribute to longer-term development objectives as part of a single, integrated effort;</a:t>
            </a:r>
          </a:p>
          <a:p>
            <a:pPr>
              <a:buFontTx/>
              <a:buChar char="•"/>
            </a:pPr>
            <a:r>
              <a:rPr lang="en-US" dirty="0">
                <a:latin typeface="Arial" charset="0"/>
                <a:cs typeface="Arial" charset="0"/>
              </a:rPr>
              <a:t> Be aware of relevant adaptation funding mechanisms and ensure that, as applicable, applications for preparedness funding are submitted; </a:t>
            </a:r>
          </a:p>
          <a:p>
            <a:pPr>
              <a:buFontTx/>
              <a:buChar char="•"/>
            </a:pPr>
            <a:r>
              <a:rPr lang="en-US" dirty="0">
                <a:latin typeface="Arial" charset="0"/>
                <a:cs typeface="Arial" charset="0"/>
              </a:rPr>
              <a:t> </a:t>
            </a:r>
            <a:r>
              <a:rPr lang="nl-NL" dirty="0">
                <a:latin typeface="Arial" charset="0"/>
                <a:cs typeface="Arial" charset="0"/>
              </a:rPr>
              <a:t></a:t>
            </a:r>
            <a:r>
              <a:rPr lang="en-US" dirty="0">
                <a:latin typeface="Arial" charset="0"/>
                <a:cs typeface="Arial" charset="0"/>
              </a:rPr>
              <a:t>Influence bilateral donors to earmark a sufficient proportion of their overall adaptation funding for humanitarian activities.</a:t>
            </a:r>
            <a:endParaRPr lang="nl-NL" dirty="0">
              <a:latin typeface="Arial" charset="0"/>
              <a:cs typeface="Arial" charset="0"/>
            </a:endParaRPr>
          </a:p>
          <a:p>
            <a:endParaRPr lang="nl-NL" dirty="0">
              <a:latin typeface="Arial" charset="0"/>
              <a:cs typeface="Arial" charset="0"/>
            </a:endParaRPr>
          </a:p>
        </p:txBody>
      </p:sp>
      <p:sp>
        <p:nvSpPr>
          <p:cNvPr id="5837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5F0FA47-D861-8341-8882-B2273C0AD3D0}" type="slidenum">
              <a:rPr lang="da-DK" sz="1200"/>
              <a:pPr eaLnBrk="1" hangingPunct="1"/>
              <a:t>35</a:t>
            </a:fld>
            <a:endParaRPr lang="da-DK" sz="1200"/>
          </a:p>
        </p:txBody>
      </p:sp>
    </p:spTree>
    <p:extLst>
      <p:ext uri="{BB962C8B-B14F-4D97-AF65-F5344CB8AC3E}">
        <p14:creationId xmlns:p14="http://schemas.microsoft.com/office/powerpoint/2010/main" val="114634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0ED09BF-2F16-B141-A632-05E51E378B2B}" type="slidenum">
              <a:rPr lang="da-DK" sz="1200"/>
              <a:pPr eaLnBrk="1" hangingPunct="1"/>
              <a:t>36</a:t>
            </a:fld>
            <a:endParaRPr lang="da-DK" sz="1200"/>
          </a:p>
        </p:txBody>
      </p:sp>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charset="0"/>
                <a:cs typeface="Arial" charset="0"/>
              </a:rPr>
              <a:t>Climate change risks cut across sectors and will have to be dealt with across sectors. This is not only challenging within the Red Cross Red Crescent Movement but for governments too. It is always smart in the Red Cross Red Crescent to start thinking about how to integrate the implications of climate change and climate risk management across different </a:t>
            </a:r>
            <a:r>
              <a:rPr lang="en-US" dirty="0" err="1">
                <a:latin typeface="Arial" charset="0"/>
                <a:cs typeface="Arial" charset="0"/>
              </a:rPr>
              <a:t>programmes</a:t>
            </a:r>
            <a:r>
              <a:rPr lang="en-US" dirty="0">
                <a:latin typeface="Arial" charset="0"/>
                <a:cs typeface="Arial" charset="0"/>
              </a:rPr>
              <a:t> and departments.</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DRR is identified as a main element of climate change adaptation. This means there is huge overlap between what we consider to be climate change adaptation and DRR. Within the Red Cross Red Crescent we already have the experience to work in strengthening community resilience, with health, water and sanitation, as well as </a:t>
            </a:r>
            <a:r>
              <a:rPr lang="en-US" dirty="0" err="1">
                <a:latin typeface="Arial" charset="0"/>
                <a:cs typeface="Arial" charset="0"/>
              </a:rPr>
              <a:t>programmes</a:t>
            </a:r>
            <a:r>
              <a:rPr lang="en-US" dirty="0">
                <a:latin typeface="Arial" charset="0"/>
                <a:cs typeface="Arial" charset="0"/>
              </a:rPr>
              <a:t> on disaster preparedness and the mitigation of disasters. Therefore climate change adaptation is nothing new to us; only project design is slightly different. </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If you have no practical example to show to your government, you can easily demonstrate experience from one of your neighboring National Societies that can help you to make the case. </a:t>
            </a:r>
          </a:p>
        </p:txBody>
      </p:sp>
      <p:sp>
        <p:nvSpPr>
          <p:cNvPr id="56324"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CECA223-597C-CA4E-86B3-B18BAE9D170E}" type="slidenum">
              <a:rPr lang="en-US" sz="1200"/>
              <a:pPr algn="r" eaLnBrk="1" hangingPunct="1"/>
              <a:t>36</a:t>
            </a:fld>
            <a:endParaRPr lang="en-US" sz="1200"/>
          </a:p>
        </p:txBody>
      </p:sp>
    </p:spTree>
    <p:extLst>
      <p:ext uri="{BB962C8B-B14F-4D97-AF65-F5344CB8AC3E}">
        <p14:creationId xmlns:p14="http://schemas.microsoft.com/office/powerpoint/2010/main" val="1431543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There is a significant risk that NAPs develop ‘stand-alone’ climate change adaptation projects, while climate related risks will have a potential impact on all climate sensitive sectors at all levels</a:t>
            </a:r>
            <a:r>
              <a:rPr lang="en-US" sz="1200" kern="1200" baseline="0" dirty="0" smtClean="0">
                <a:solidFill>
                  <a:schemeClr val="tx1"/>
                </a:solidFill>
                <a:effectLst/>
                <a:latin typeface="+mn-lt"/>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(local to national). By being at the table during the development of the NAP, the Red Cross Red Crescent can:</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mn-lt"/>
                <a:ea typeface="ヒラギノ角ゴ Pro W3" charset="0"/>
                <a:cs typeface="ヒラギノ角ゴ Pro W3" charset="0"/>
              </a:rPr>
              <a:t>advocate for mainstreaming climate risk assessments and </a:t>
            </a:r>
            <a:endParaRPr lang="en-US" dirty="0" smtClean="0"/>
          </a:p>
          <a:p>
            <a:r>
              <a:rPr lang="en-US" sz="1200" kern="1200" dirty="0" smtClean="0">
                <a:solidFill>
                  <a:schemeClr val="tx1"/>
                </a:solidFill>
                <a:effectLst/>
                <a:latin typeface="+mn-lt"/>
                <a:ea typeface="ヒラギノ角ゴ Pro W3" charset="0"/>
                <a:cs typeface="ヒラギノ角ゴ Pro W3" charset="0"/>
              </a:rPr>
              <a:t>adaptation measures in all relevant sectors; support greater coherence and mutual enforcement of national disaster risk reduction strategies and plans of action with the NAP </a:t>
            </a:r>
          </a:p>
          <a:p>
            <a:r>
              <a:rPr lang="en-US" sz="1200" kern="1200" dirty="0" smtClean="0">
                <a:solidFill>
                  <a:schemeClr val="tx1"/>
                </a:solidFill>
                <a:effectLst/>
                <a:latin typeface="+mn-lt"/>
                <a:ea typeface="ヒラギノ角ゴ Pro W3" charset="0"/>
                <a:cs typeface="ヒラギノ角ゴ Pro W3" charset="0"/>
              </a:rPr>
              <a:t>be better positioned to mobilize resources for adaptation if their activities will be aligned with the priorities identified by the NAP </a:t>
            </a:r>
            <a:endParaRPr lang="en-US" dirty="0" smtClean="0"/>
          </a:p>
          <a:p>
            <a:r>
              <a:rPr lang="en-US" sz="1200" kern="1200" dirty="0" smtClean="0">
                <a:solidFill>
                  <a:schemeClr val="tx1"/>
                </a:solidFill>
                <a:effectLst/>
                <a:latin typeface="+mn-lt"/>
                <a:ea typeface="ヒラギノ角ゴ Pro W3" charset="0"/>
                <a:cs typeface="ヒラギノ角ゴ Pro W3" charset="0"/>
              </a:rPr>
              <a:t>highlight the work that Red Cross Red Crescent does on cli- mate change and risk reduction and their experiences in building resilience at the local level. </a:t>
            </a:r>
            <a:endParaRPr lang="en-US" dirty="0" smtClean="0"/>
          </a:p>
          <a:p>
            <a:r>
              <a:rPr lang="en-US" sz="1200" kern="1200" dirty="0" smtClean="0">
                <a:solidFill>
                  <a:schemeClr val="tx1"/>
                </a:solidFill>
                <a:effectLst/>
                <a:latin typeface="+mn-lt"/>
                <a:ea typeface="ヒラギノ角ゴ Pro W3" charset="0"/>
                <a:cs typeface="ヒラギノ角ゴ Pro W3" charset="0"/>
              </a:rPr>
              <a:t>At international level, the International Federation of Red Cross and Red Crescent Societies (IFRC) can provide a consolidated re- port to the UNFCCC sharing information on activities carried out at national, regional and global levels.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37</a:t>
            </a:fld>
            <a:endParaRPr lang="en-US"/>
          </a:p>
        </p:txBody>
      </p:sp>
    </p:spTree>
    <p:extLst>
      <p:ext uri="{BB962C8B-B14F-4D97-AF65-F5344CB8AC3E}">
        <p14:creationId xmlns:p14="http://schemas.microsoft.com/office/powerpoint/2010/main" val="117627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FD18181-E9DA-E940-A77E-C7B3C52E5070}" type="slidenum">
              <a:rPr lang="da-DK" sz="1200"/>
              <a:pPr algn="r" defTabSz="914400" eaLnBrk="1" hangingPunct="1"/>
              <a:t>38</a:t>
            </a:fld>
            <a:endParaRPr lang="da-DK" sz="1200"/>
          </a:p>
        </p:txBody>
      </p:sp>
      <p:sp>
        <p:nvSpPr>
          <p:cNvPr id="107522"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rPr>
              <a:t>Policy dialogue – advocacy or humanitarian diplomacy – is necessary as we believe many international commitments made by governments are not yet implemented nationally or locally, or in a way that builds the resilience of the most vulnerable people.</a:t>
            </a:r>
            <a:br>
              <a:rPr lang="en-GB">
                <a:latin typeface="Times New Roman" charset="0"/>
              </a:rPr>
            </a:br>
            <a:r>
              <a:rPr lang="en-GB">
                <a:latin typeface="Times New Roman" charset="0"/>
              </a:rPr>
              <a:t> </a:t>
            </a:r>
            <a:br>
              <a:rPr lang="en-GB">
                <a:latin typeface="Times New Roman" charset="0"/>
              </a:rPr>
            </a:br>
            <a:r>
              <a:rPr lang="en-GB">
                <a:latin typeface="Times New Roman" charset="0"/>
              </a:rPr>
              <a:t>Ultimately, the Red Cross Red Crescent assisting in the implementation of, and accessing funding from, upcoming adaptation funds through national policy dialogues could be an outcome of advocacy efforts. We will therefore explain what is happening globally and how adaptation funds are being made available to governments. </a:t>
            </a: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p:txBody>
      </p:sp>
    </p:spTree>
    <p:extLst>
      <p:ext uri="{BB962C8B-B14F-4D97-AF65-F5344CB8AC3E}">
        <p14:creationId xmlns:p14="http://schemas.microsoft.com/office/powerpoint/2010/main" val="134193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39</a:t>
            </a:fld>
            <a:endParaRPr lang="en-US"/>
          </a:p>
        </p:txBody>
      </p:sp>
    </p:spTree>
    <p:extLst>
      <p:ext uri="{BB962C8B-B14F-4D97-AF65-F5344CB8AC3E}">
        <p14:creationId xmlns:p14="http://schemas.microsoft.com/office/powerpoint/2010/main" val="344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Black" charset="0"/>
                <a:ea typeface="MS PGothic" charset="0"/>
              </a:rPr>
              <a:t>The 2011 COP17 in Durban agreed to develop National Adaptation Plans which would be a mechanism where least developed countries would then receive financial support subject to the outcomes of the negotiations but also have adaptation resources from other sources. In most countries it is often ministries dealing with the environment, natural resources or energy that take the lead on climate change. On the website of the UN Framework Convention on Climate Change (UNFCCC) you can find the contact information of the national focal points of the governments (the ministry where you can find out about the Climate Change adaptation planning of your government).</a:t>
            </a:r>
          </a:p>
          <a:p>
            <a:r>
              <a:rPr lang="en-US" dirty="0" smtClean="0">
                <a:latin typeface="Arial Black" charset="0"/>
                <a:ea typeface="MS PGothic" charset="0"/>
              </a:rPr>
              <a:t>Government focal points on climate change should have a good picture of who is doing what in relation to climate change adaptation and may have produced documents on the topic in your country.</a:t>
            </a: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6</a:t>
            </a:fld>
            <a:endParaRPr lang="en-US"/>
          </a:p>
        </p:txBody>
      </p:sp>
    </p:spTree>
    <p:extLst>
      <p:ext uri="{BB962C8B-B14F-4D97-AF65-F5344CB8AC3E}">
        <p14:creationId xmlns:p14="http://schemas.microsoft.com/office/powerpoint/2010/main" val="24307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testing to answer poll and to insert a comment in the text bar?</a:t>
            </a:r>
          </a:p>
          <a:p>
            <a:r>
              <a:rPr lang="en-GB" sz="1200" kern="1200" dirty="0" smtClean="0">
                <a:solidFill>
                  <a:schemeClr val="tx1"/>
                </a:solidFill>
                <a:effectLst/>
                <a:latin typeface="+mn-lt"/>
                <a:ea typeface="+mn-ea"/>
                <a:cs typeface="+mn-cs"/>
              </a:rPr>
              <a:t>#2: Has your NS participated at COP? What was one major disappointment in this engagement and what was one major highlight?</a:t>
            </a:r>
          </a:p>
          <a:p>
            <a:r>
              <a:rPr lang="en-GB" sz="1200" kern="1200" dirty="0" smtClean="0">
                <a:solidFill>
                  <a:schemeClr val="tx1"/>
                </a:solidFill>
                <a:effectLst/>
                <a:latin typeface="+mn-lt"/>
                <a:ea typeface="+mn-ea"/>
                <a:cs typeface="+mn-cs"/>
              </a:rPr>
              <a:t>#2: Has your NS actively discussed climate change issues with your Government throughout the years? If yes, what was the most exiting result?</a:t>
            </a:r>
          </a:p>
          <a:p>
            <a:r>
              <a:rPr lang="en-GB" sz="1200" kern="1200" dirty="0" smtClean="0">
                <a:solidFill>
                  <a:schemeClr val="tx1"/>
                </a:solidFill>
                <a:effectLst/>
                <a:latin typeface="+mn-lt"/>
                <a:ea typeface="+mn-ea"/>
                <a:cs typeface="+mn-cs"/>
              </a:rPr>
              <a:t>#3: Do you think your NS will engage in the short term with your Government to engage on NDCs or NAPs? </a:t>
            </a:r>
          </a:p>
          <a:p>
            <a:r>
              <a:rPr lang="en-GB" sz="1200" kern="1200" dirty="0" smtClean="0">
                <a:solidFill>
                  <a:schemeClr val="tx1"/>
                </a:solidFill>
                <a:effectLst/>
                <a:latin typeface="+mn-lt"/>
                <a:ea typeface="+mn-ea"/>
                <a:cs typeface="+mn-cs"/>
              </a:rPr>
              <a:t>#3: Has you NS seen the climate change pledge at the International Conference? Would you be willing to see if your leadership is willing to sign this pledge &amp; discuss it with your Government?</a:t>
            </a:r>
          </a:p>
          <a:p>
            <a:r>
              <a:rPr lang="en-GB" sz="1200" kern="1200" dirty="0" smtClean="0">
                <a:solidFill>
                  <a:schemeClr val="tx1"/>
                </a:solidFill>
                <a:effectLst/>
                <a:latin typeface="+mn-lt"/>
                <a:ea typeface="+mn-ea"/>
                <a:cs typeface="+mn-cs"/>
              </a:rPr>
              <a:t>#4: </a:t>
            </a:r>
          </a:p>
          <a:p>
            <a:r>
              <a:rPr lang="en-GB" sz="1200" kern="1200" dirty="0" smtClean="0">
                <a:solidFill>
                  <a:schemeClr val="tx1"/>
                </a:solidFill>
                <a:effectLst/>
                <a:latin typeface="+mn-lt"/>
                <a:ea typeface="+mn-ea"/>
                <a:cs typeface="+mn-cs"/>
              </a:rPr>
              <a:t>#5: Has your NS in past 10 year been involved in climate change related programming/ resilience programming (with climate focus)? What has been your most successful experience with climate change related programming?</a:t>
            </a:r>
          </a:p>
          <a:p>
            <a:r>
              <a:rPr lang="en-GB" sz="1200" kern="1200" dirty="0" smtClean="0">
                <a:solidFill>
                  <a:schemeClr val="tx1"/>
                </a:solidFill>
                <a:effectLst/>
                <a:latin typeface="+mn-lt"/>
                <a:ea typeface="+mn-ea"/>
                <a:cs typeface="+mn-cs"/>
              </a:rPr>
              <a:t>#6: Has your NS been involved in NAP dialogues? If not, Would you be interested in doing so?</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70AE1AD-E4BB-A94E-9561-82450D2DAFB4}" type="slidenum">
              <a:rPr lang="en-US" smtClean="0"/>
              <a:t>41</a:t>
            </a:fld>
            <a:endParaRPr lang="en-US"/>
          </a:p>
        </p:txBody>
      </p:sp>
    </p:spTree>
    <p:extLst>
      <p:ext uri="{BB962C8B-B14F-4D97-AF65-F5344CB8AC3E}">
        <p14:creationId xmlns:p14="http://schemas.microsoft.com/office/powerpoint/2010/main" val="36844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latin typeface="Arial Black" charset="0"/>
                <a:ea typeface="MS PGothic" charset="0"/>
              </a:rPr>
              <a:t>The NAPs should be developed to enable LDCs build upon the experiences in preparing and implementation of the NAPAs. The NAPs are a means of identifying medium and long term climate change adaptation needs and there after strategies and </a:t>
            </a:r>
            <a:r>
              <a:rPr lang="en-US" dirty="0" err="1" smtClean="0">
                <a:latin typeface="Arial Black" charset="0"/>
                <a:ea typeface="MS PGothic" charset="0"/>
              </a:rPr>
              <a:t>programmes</a:t>
            </a:r>
            <a:r>
              <a:rPr lang="en-US" dirty="0" smtClean="0">
                <a:latin typeface="Arial Black" charset="0"/>
                <a:ea typeface="MS PGothic" charset="0"/>
              </a:rPr>
              <a:t> to address the required needs.</a:t>
            </a:r>
          </a:p>
          <a:p>
            <a:r>
              <a:rPr lang="en-US" dirty="0" smtClean="0">
                <a:latin typeface="Arial Black" charset="0"/>
                <a:ea typeface="MS PGothic" charset="0"/>
              </a:rPr>
              <a:t>Generally, the NAP process is a flexible process that builds on each country’s existing adaptation activities and helps integrate climate change into national decision-making. The Parties to the UNFCCC established the NAP process in 2011 in Durban, outlining </a:t>
            </a:r>
            <a:r>
              <a:rPr lang="en-US" u="sng" dirty="0" smtClean="0">
                <a:latin typeface="Arial Black" charset="0"/>
                <a:ea typeface="MS PGothic" charset="0"/>
                <a:hlinkClick r:id="rId3"/>
              </a:rPr>
              <a:t>four flexible planning elements</a:t>
            </a:r>
            <a:r>
              <a:rPr lang="en-US" dirty="0" smtClean="0">
                <a:latin typeface="Arial Black" charset="0"/>
                <a:ea typeface="MS PGothic" charset="0"/>
              </a:rPr>
              <a:t>. Then, in 2012, a UNFCCC </a:t>
            </a:r>
            <a:r>
              <a:rPr lang="en-US" u="sng" dirty="0" smtClean="0">
                <a:latin typeface="Arial Black" charset="0"/>
                <a:ea typeface="MS PGothic" charset="0"/>
                <a:hlinkClick r:id="rId4"/>
              </a:rPr>
              <a:t>experts group</a:t>
            </a:r>
            <a:r>
              <a:rPr lang="en-US" dirty="0" smtClean="0">
                <a:latin typeface="Arial Black" charset="0"/>
                <a:ea typeface="MS PGothic" charset="0"/>
              </a:rPr>
              <a:t> developed a detailed set of </a:t>
            </a:r>
            <a:r>
              <a:rPr lang="en-US" u="sng" dirty="0" smtClean="0">
                <a:latin typeface="Arial Black" charset="0"/>
                <a:ea typeface="MS PGothic" charset="0"/>
                <a:hlinkClick r:id="rId5"/>
              </a:rPr>
              <a:t>NAP technical guidelines</a:t>
            </a:r>
            <a:r>
              <a:rPr lang="en-US" dirty="0" smtClean="0">
                <a:latin typeface="Arial Black" charset="0"/>
                <a:ea typeface="MS PGothic" charset="0"/>
              </a:rPr>
              <a:t> to assist developing countries, especially the </a:t>
            </a:r>
            <a:r>
              <a:rPr lang="en-US" u="sng" dirty="0" smtClean="0">
                <a:latin typeface="Arial Black" charset="0"/>
                <a:ea typeface="MS PGothic" charset="0"/>
                <a:hlinkClick r:id="rId6" invalidUrl="http://unctad.org/en/pages/aldc/Least Developed Countries/UN-list-of-Least-Developed-Countries.aspx"/>
              </a:rPr>
              <a:t>least developed countries</a:t>
            </a:r>
            <a:r>
              <a:rPr lang="en-US" dirty="0" smtClean="0">
                <a:latin typeface="Arial Black" charset="0"/>
                <a:ea typeface="MS PGothic" charset="0"/>
              </a:rPr>
              <a:t> (LDCs), with adaptation planning.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ヒラギノ角ゴ Pro W3" charset="0"/>
              </a:rPr>
              <a:t>The concept of NAPs was introduced through the Cancun Adaptation Framework (paragraphs 11-35) that was adopted during the 16th UNFCCC Conference of the Parties (COP) held in Cancun in 2010. The Cancun Adaptation Framework was a </a:t>
            </a:r>
            <a:r>
              <a:rPr lang="en-US" sz="1200" kern="1200" dirty="0" err="1" smtClean="0">
                <a:solidFill>
                  <a:schemeClr val="tx1"/>
                </a:solidFill>
                <a:effectLst/>
                <a:latin typeface="+mn-lt"/>
                <a:ea typeface="ヒラギノ角ゴ Pro W3" charset="0"/>
                <a:cs typeface="ヒラギノ角ゴ Pro W3" charset="0"/>
              </a:rPr>
              <a:t>docu</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ment</a:t>
            </a:r>
            <a:r>
              <a:rPr lang="en-US" sz="1200" kern="1200" dirty="0" smtClean="0">
                <a:solidFill>
                  <a:schemeClr val="tx1"/>
                </a:solidFill>
                <a:effectLst/>
                <a:latin typeface="+mn-lt"/>
                <a:ea typeface="ヒラギノ角ゴ Pro W3" charset="0"/>
                <a:cs typeface="ヒラギノ角ゴ Pro W3" charset="0"/>
              </a:rPr>
              <a:t> agreed on internationally with the objective to “enhance action on adaptation, including through international </a:t>
            </a:r>
            <a:r>
              <a:rPr lang="en-US" sz="1200" kern="1200" dirty="0" err="1" smtClean="0">
                <a:solidFill>
                  <a:schemeClr val="tx1"/>
                </a:solidFill>
                <a:effectLst/>
                <a:latin typeface="+mn-lt"/>
                <a:ea typeface="ヒラギノ角ゴ Pro W3" charset="0"/>
                <a:cs typeface="ヒラギノ角ゴ Pro W3" charset="0"/>
              </a:rPr>
              <a:t>coopera</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tion</a:t>
            </a:r>
            <a:r>
              <a:rPr lang="en-US" sz="1200" kern="1200" dirty="0" smtClean="0">
                <a:solidFill>
                  <a:schemeClr val="tx1"/>
                </a:solidFill>
                <a:effectLst/>
                <a:latin typeface="+mn-lt"/>
                <a:ea typeface="ヒラギノ角ゴ Pro W3" charset="0"/>
                <a:cs typeface="ヒラギノ角ゴ Pro W3" charset="0"/>
              </a:rPr>
              <a:t> and coherent consideration of matters relating to </a:t>
            </a:r>
            <a:r>
              <a:rPr lang="en-US" sz="1200" kern="1200" dirty="0" err="1" smtClean="0">
                <a:solidFill>
                  <a:schemeClr val="tx1"/>
                </a:solidFill>
                <a:effectLst/>
                <a:latin typeface="+mn-lt"/>
                <a:ea typeface="ヒラギノ角ゴ Pro W3" charset="0"/>
                <a:cs typeface="ヒラギノ角ゴ Pro W3" charset="0"/>
              </a:rPr>
              <a:t>adapta</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tion</a:t>
            </a:r>
            <a:r>
              <a:rPr lang="en-US" sz="1200" kern="1200" dirty="0" smtClean="0">
                <a:solidFill>
                  <a:schemeClr val="tx1"/>
                </a:solidFill>
                <a:effectLst/>
                <a:latin typeface="+mn-lt"/>
                <a:ea typeface="ヒラギノ角ゴ Pro W3" charset="0"/>
                <a:cs typeface="ヒラギノ角ゴ Pro W3" charset="0"/>
              </a:rPr>
              <a:t> under the Convention.”1 Amongst the decisions that were adopted under the Cancun Adaptation Framework, included sup- port to Least Developed Countries (LDCs) in formulating and </a:t>
            </a:r>
            <a:r>
              <a:rPr lang="en-US" sz="1200" kern="1200" dirty="0" err="1" smtClean="0">
                <a:solidFill>
                  <a:schemeClr val="tx1"/>
                </a:solidFill>
                <a:effectLst/>
                <a:latin typeface="+mn-lt"/>
                <a:ea typeface="ヒラギノ角ゴ Pro W3" charset="0"/>
                <a:cs typeface="ヒラギノ角ゴ Pro W3" charset="0"/>
              </a:rPr>
              <a:t>im</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plementing</a:t>
            </a:r>
            <a:r>
              <a:rPr lang="en-US" sz="1200" kern="1200" dirty="0" smtClean="0">
                <a:solidFill>
                  <a:schemeClr val="tx1"/>
                </a:solidFill>
                <a:effectLst/>
                <a:latin typeface="+mn-lt"/>
                <a:ea typeface="ヒラギノ角ゴ Pro W3" charset="0"/>
                <a:cs typeface="ヒラギノ角ゴ Pro W3" charset="0"/>
              </a:rPr>
              <a:t> NAPs. In addition, other developing countries were invited to conduct their long-term adaptation plans under the same modalities. </a:t>
            </a:r>
            <a:endParaRPr lang="en-US" dirty="0" smtClean="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7</a:t>
            </a:fld>
            <a:endParaRPr lang="en-US"/>
          </a:p>
        </p:txBody>
      </p:sp>
    </p:spTree>
    <p:extLst>
      <p:ext uri="{BB962C8B-B14F-4D97-AF65-F5344CB8AC3E}">
        <p14:creationId xmlns:p14="http://schemas.microsoft.com/office/powerpoint/2010/main" val="118528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Black" charset="0"/>
                <a:ea typeface="MS PGothic" charset="0"/>
              </a:rPr>
              <a:t>In this slide, Facilitator should ask participants to try and give</a:t>
            </a:r>
            <a:r>
              <a:rPr lang="en-US" baseline="0" dirty="0" smtClean="0">
                <a:latin typeface="Arial Black" charset="0"/>
                <a:ea typeface="MS PGothic" charset="0"/>
              </a:rPr>
              <a:t> a justification on why they think NAPs are necessary before </a:t>
            </a:r>
            <a:r>
              <a:rPr lang="en-US" baseline="0" dirty="0" err="1" smtClean="0">
                <a:latin typeface="Arial Black" charset="0"/>
                <a:ea typeface="MS PGothic" charset="0"/>
              </a:rPr>
              <a:t>summarising</a:t>
            </a:r>
            <a:r>
              <a:rPr lang="en-US" baseline="0" dirty="0" smtClean="0">
                <a:latin typeface="Arial Black" charset="0"/>
                <a:ea typeface="MS PGothic" charset="0"/>
              </a:rPr>
              <a:t> it in the next slide.</a:t>
            </a:r>
            <a:endParaRPr lang="en-US" dirty="0" smtClean="0">
              <a:latin typeface="Arial Black" charset="0"/>
              <a:ea typeface="MS PGothic" charset="0"/>
            </a:endParaRP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8</a:t>
            </a:fld>
            <a:endParaRPr lang="en-US"/>
          </a:p>
        </p:txBody>
      </p:sp>
    </p:spTree>
    <p:extLst>
      <p:ext uri="{BB962C8B-B14F-4D97-AF65-F5344CB8AC3E}">
        <p14:creationId xmlns:p14="http://schemas.microsoft.com/office/powerpoint/2010/main" val="97930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04834795-4E71-AE43-9580-2E5C39E174CD}" type="slidenum">
              <a:rPr lang="da-DK" sz="1200"/>
              <a:pPr algn="r" defTabSz="914400" eaLnBrk="1" hangingPunct="1"/>
              <a:t>9</a:t>
            </a:fld>
            <a:endParaRPr lang="da-DK" sz="120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914400" y="4343400"/>
            <a:ext cx="5105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ct val="0"/>
              </a:spcBef>
            </a:pPr>
            <a:r>
              <a:rPr lang="nl-NL">
                <a:latin typeface="Times New Roman" charset="0"/>
              </a:rPr>
              <a:t>Use Red Cross Red Crescent </a:t>
            </a:r>
            <a:r>
              <a:rPr lang="nl-NL" i="1">
                <a:latin typeface="Times New Roman" charset="0"/>
              </a:rPr>
              <a:t>influence</a:t>
            </a:r>
            <a:r>
              <a:rPr lang="nl-NL">
                <a:latin typeface="Times New Roman" charset="0"/>
              </a:rPr>
              <a:t> to advocate for adaptation funds, not only to cover the protection of infrastructure (too easy a default opportunity for political and administrative actors), but to make sure funding finds its way to vulnerable people and communities to help them adapt to new circumstances.</a:t>
            </a:r>
          </a:p>
        </p:txBody>
      </p:sp>
      <p:sp>
        <p:nvSpPr>
          <p:cNvPr id="849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487A6D2-44F1-B243-9D8C-05ED3F90E086}" type="slidenum">
              <a:rPr lang="da-DK" sz="1200"/>
              <a:pPr algn="r" defTabSz="914400" eaLnBrk="1" hangingPunct="1"/>
              <a:t>9</a:t>
            </a:fld>
            <a:endParaRPr lang="da-DK" sz="1200"/>
          </a:p>
        </p:txBody>
      </p:sp>
    </p:spTree>
    <p:extLst>
      <p:ext uri="{BB962C8B-B14F-4D97-AF65-F5344CB8AC3E}">
        <p14:creationId xmlns:p14="http://schemas.microsoft.com/office/powerpoint/2010/main" val="98813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04834795-4E71-AE43-9580-2E5C39E174CD}" type="slidenum">
              <a:rPr lang="da-DK" sz="1200"/>
              <a:pPr algn="r" defTabSz="914400" eaLnBrk="1" hangingPunct="1"/>
              <a:t>10</a:t>
            </a:fld>
            <a:endParaRPr lang="da-DK" sz="120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914400" y="4343400"/>
            <a:ext cx="5105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ct val="0"/>
              </a:spcBef>
            </a:pPr>
            <a:r>
              <a:rPr lang="nl-NL">
                <a:latin typeface="Times New Roman" charset="0"/>
              </a:rPr>
              <a:t>Use Red Cross Red Crescent </a:t>
            </a:r>
            <a:r>
              <a:rPr lang="nl-NL" i="1">
                <a:latin typeface="Times New Roman" charset="0"/>
              </a:rPr>
              <a:t>influence</a:t>
            </a:r>
            <a:r>
              <a:rPr lang="nl-NL">
                <a:latin typeface="Times New Roman" charset="0"/>
              </a:rPr>
              <a:t> to advocate for adaptation funds, not only to cover the protection of infrastructure (too easy a default opportunity for political and administrative actors), but to make sure funding finds its way to vulnerable people and communities to help them adapt to new circumstances.</a:t>
            </a:r>
          </a:p>
        </p:txBody>
      </p:sp>
      <p:sp>
        <p:nvSpPr>
          <p:cNvPr id="849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487A6D2-44F1-B243-9D8C-05ED3F90E086}" type="slidenum">
              <a:rPr lang="da-DK" sz="1200"/>
              <a:pPr algn="r" defTabSz="914400" eaLnBrk="1" hangingPunct="1"/>
              <a:t>10</a:t>
            </a:fld>
            <a:endParaRPr lang="da-DK" sz="1200"/>
          </a:p>
        </p:txBody>
      </p:sp>
    </p:spTree>
    <p:extLst>
      <p:ext uri="{BB962C8B-B14F-4D97-AF65-F5344CB8AC3E}">
        <p14:creationId xmlns:p14="http://schemas.microsoft.com/office/powerpoint/2010/main" val="119740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11</a:t>
            </a:fld>
            <a:endParaRPr lang="en-US"/>
          </a:p>
        </p:txBody>
      </p:sp>
    </p:spTree>
    <p:extLst>
      <p:ext uri="{BB962C8B-B14F-4D97-AF65-F5344CB8AC3E}">
        <p14:creationId xmlns:p14="http://schemas.microsoft.com/office/powerpoint/2010/main" val="98916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endParaRPr/>
          </a:p>
        </p:txBody>
      </p:sp>
      <p:sp>
        <p:nvSpPr>
          <p:cNvPr id="72" name="Shape 72"/>
          <p:cNvSpPr>
            <a:spLocks noGrp="1"/>
          </p:cNvSpPr>
          <p:nvPr>
            <p:ph type="body" sz="quarter" idx="1"/>
          </p:nvPr>
        </p:nvSpPr>
        <p:spPr>
          <a:prstGeom prst="rect">
            <a:avLst/>
          </a:prstGeom>
        </p:spPr>
        <p:txBody>
          <a:bodyPr/>
          <a:lstStyle/>
          <a:p>
            <a:pPr>
              <a:lnSpc>
                <a:spcPct val="90000"/>
              </a:lnSpc>
            </a:pPr>
            <a:r>
              <a:rPr dirty="0"/>
              <a:t>In 2015, France </a:t>
            </a:r>
            <a:r>
              <a:rPr lang="en-GB" dirty="0" smtClean="0"/>
              <a:t>was </a:t>
            </a:r>
            <a:r>
              <a:rPr dirty="0" smtClean="0"/>
              <a:t>hosting </a:t>
            </a:r>
            <a:r>
              <a:rPr dirty="0"/>
              <a:t>and presiding the 21st Session of the Conference of the Parties to the United Nations Framework Convention on Climate Change (COP21/CMP11), otherwise known as “Paris 2015” from November 30th to December 11th. COP21 </a:t>
            </a:r>
            <a:r>
              <a:rPr lang="en-GB" dirty="0" smtClean="0"/>
              <a:t>is </a:t>
            </a:r>
            <a:r>
              <a:rPr dirty="0" smtClean="0"/>
              <a:t>a </a:t>
            </a:r>
            <a:r>
              <a:rPr dirty="0"/>
              <a:t>crucial conference, as it </a:t>
            </a:r>
            <a:r>
              <a:rPr lang="en-GB" dirty="0" smtClean="0"/>
              <a:t>intended</a:t>
            </a:r>
            <a:r>
              <a:rPr dirty="0" smtClean="0"/>
              <a:t> </a:t>
            </a:r>
            <a:r>
              <a:rPr dirty="0"/>
              <a:t>to achieve a new international agreement on the climate, applicable to all countries, with the aim of keeping global warming below 2°C. France </a:t>
            </a:r>
            <a:r>
              <a:rPr lang="en-GB" dirty="0" smtClean="0"/>
              <a:t>was </a:t>
            </a:r>
            <a:r>
              <a:rPr dirty="0" smtClean="0"/>
              <a:t>therefore playing </a:t>
            </a:r>
            <a:r>
              <a:rPr dirty="0"/>
              <a:t>a leading international role to ensure points of view converge and to facilitate the search for consensus by the United Nations, as well as within the European Union, which has a major role in climate negotiations.</a:t>
            </a:r>
          </a:p>
          <a:p>
            <a:pPr>
              <a:lnSpc>
                <a:spcPct val="90000"/>
              </a:lnSpc>
            </a:pPr>
            <a:endParaRPr dirty="0"/>
          </a:p>
          <a:p>
            <a:pPr>
              <a:lnSpc>
                <a:spcPct val="90000"/>
              </a:lnSpc>
            </a:pPr>
            <a:r>
              <a:rPr dirty="0"/>
              <a:t>The United Nations Framework Convention on Climate Change, or “</a:t>
            </a:r>
            <a:r>
              <a:rPr u="sng" dirty="0">
                <a:solidFill>
                  <a:srgbClr val="0000FF"/>
                </a:solidFill>
                <a:uFill>
                  <a:solidFill>
                    <a:srgbClr val="0000FF"/>
                  </a:solidFill>
                </a:uFill>
                <a:hlinkClick r:id="rId3"/>
              </a:rPr>
              <a:t>UNFCCC”, was adopted during the </a:t>
            </a:r>
            <a:r>
              <a:rPr u="sng" dirty="0">
                <a:solidFill>
                  <a:srgbClr val="0000FF"/>
                </a:solidFill>
                <a:uFill>
                  <a:solidFill>
                    <a:srgbClr val="0000FF"/>
                  </a:solidFill>
                </a:uFill>
                <a:hlinkClick r:id="rId4"/>
              </a:rPr>
              <a:t>Rio de Janeiro Earth Summit in 1992. It entered into force on 21 March 1994 and has been ratified by 196 States, which constitute the “Parties” to the Convention – its stakeholders. </a:t>
            </a:r>
          </a:p>
          <a:p>
            <a:pPr>
              <a:lnSpc>
                <a:spcPct val="90000"/>
              </a:lnSpc>
            </a:pPr>
            <a:r>
              <a:rPr dirty="0"/>
              <a:t>This Framework Convention is a universal convention of principle, acknowledging the existence of anthropogenic (human-induced) climate change and giving industrialized countries the major part of responsibility for combating it. </a:t>
            </a:r>
          </a:p>
          <a:p>
            <a:pPr>
              <a:lnSpc>
                <a:spcPct val="90000"/>
              </a:lnSpc>
            </a:pPr>
            <a:r>
              <a:rPr dirty="0"/>
              <a:t>The Conference of the Parties (COP), made up of all “States Parties”, is the Convention’s supreme decision-making body. It meets every year in a global session where decisions are made to meet goals for combating climate change. Decisions can only be made unanimously by the States Parties or by consensus. The COP held in Paris </a:t>
            </a:r>
            <a:r>
              <a:rPr lang="en-GB" dirty="0" smtClean="0"/>
              <a:t>is</a:t>
            </a:r>
            <a:r>
              <a:rPr dirty="0" smtClean="0"/>
              <a:t> </a:t>
            </a:r>
            <a:r>
              <a:rPr dirty="0"/>
              <a:t>the 21st, hence the name “COP21”.</a:t>
            </a:r>
          </a:p>
          <a:p>
            <a:pPr>
              <a:lnSpc>
                <a:spcPct val="90000"/>
              </a:lnSpc>
            </a:pPr>
            <a:endParaRPr dirty="0"/>
          </a:p>
          <a:p>
            <a:pPr>
              <a:lnSpc>
                <a:spcPct val="90000"/>
              </a:lnSpc>
            </a:pPr>
            <a:r>
              <a:rPr dirty="0"/>
              <a:t>The stakes are high: the aim is to reach, for the first time, a universal, legally binding agreement that will enable us to combat climate change effectively and boost the transition towards resilient, low-carbon societies and economies.</a:t>
            </a:r>
          </a:p>
          <a:p>
            <a:pPr>
              <a:lnSpc>
                <a:spcPct val="90000"/>
              </a:lnSpc>
            </a:pPr>
            <a:r>
              <a:rPr dirty="0"/>
              <a:t>To achieve this, the future agreement must focus equally on mitigation - that is, efforts to reduce greenhouse gas emissions in order to limit global warming to below 2°C - and societies’ adaptation to existing climate changes. These efforts must take into account the needs and capacities of each country. The agreement will enter into force in 2020 and will need to be sustainable to enable long-term change</a:t>
            </a:r>
            <a:r>
              <a:rPr dirty="0" smtClean="0"/>
              <a:t>.</a:t>
            </a:r>
            <a:endParaRPr dirty="0"/>
          </a:p>
        </p:txBody>
      </p:sp>
    </p:spTree>
    <p:extLst>
      <p:ext uri="{BB962C8B-B14F-4D97-AF65-F5344CB8AC3E}">
        <p14:creationId xmlns:p14="http://schemas.microsoft.com/office/powerpoint/2010/main" val="146135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13</a:t>
            </a:fld>
            <a:endParaRPr lang="en-US"/>
          </a:p>
        </p:txBody>
      </p:sp>
    </p:spTree>
    <p:extLst>
      <p:ext uri="{BB962C8B-B14F-4D97-AF65-F5344CB8AC3E}">
        <p14:creationId xmlns:p14="http://schemas.microsoft.com/office/powerpoint/2010/main" val="43830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6668A0-16FC-9F42-AFB7-1CD9A298FE63}" type="datetimeFigureOut">
              <a:rPr lang="en-US"/>
              <a:pPr>
                <a:defRPr/>
              </a:pPr>
              <a:t>3/9/16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271D7-8DEA-764A-A66D-EFC3363E6BCA}" type="slidenum">
              <a:rPr lang="en-US"/>
              <a:pPr>
                <a:defRPr/>
              </a:pPr>
              <a:t>‹#›</a:t>
            </a:fld>
            <a:endParaRPr lang="en-US"/>
          </a:p>
        </p:txBody>
      </p:sp>
    </p:spTree>
    <p:extLst>
      <p:ext uri="{BB962C8B-B14F-4D97-AF65-F5344CB8AC3E}">
        <p14:creationId xmlns:p14="http://schemas.microsoft.com/office/powerpoint/2010/main" val="79884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FA5250-10F5-1049-BFCA-C2BF62A68EE1}" type="datetimeFigureOut">
              <a:rPr lang="en-US"/>
              <a:pPr>
                <a:defRPr/>
              </a:pPr>
              <a:t>3/9/16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AB90A-8F1E-6E46-9081-89797949B250}" type="slidenum">
              <a:rPr lang="en-US"/>
              <a:pPr>
                <a:defRPr/>
              </a:pPr>
              <a:t>‹#›</a:t>
            </a:fld>
            <a:endParaRPr lang="en-US"/>
          </a:p>
        </p:txBody>
      </p:sp>
    </p:spTree>
    <p:extLst>
      <p:ext uri="{BB962C8B-B14F-4D97-AF65-F5344CB8AC3E}">
        <p14:creationId xmlns:p14="http://schemas.microsoft.com/office/powerpoint/2010/main" val="156849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80618-0847-C74B-B005-EC66377ACE30}" type="datetimeFigureOut">
              <a:rPr lang="en-US"/>
              <a:pPr>
                <a:defRPr/>
              </a:pPr>
              <a:t>3/9/16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BFD47-2818-7D40-B1C0-1732297C4CD9}" type="slidenum">
              <a:rPr lang="en-US"/>
              <a:pPr>
                <a:defRPr/>
              </a:pPr>
              <a:t>‹#›</a:t>
            </a:fld>
            <a:endParaRPr lang="en-US"/>
          </a:p>
        </p:txBody>
      </p:sp>
    </p:spTree>
    <p:extLst>
      <p:ext uri="{BB962C8B-B14F-4D97-AF65-F5344CB8AC3E}">
        <p14:creationId xmlns:p14="http://schemas.microsoft.com/office/powerpoint/2010/main" val="83672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69E57DC2-970A-4B3E-BB1C-7A09969E49DF}" type="slidenum">
              <a:rPr lang="en-US" smtClean="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865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3D173-8F1D-044B-8F46-D661455EC974}" type="datetimeFigureOut">
              <a:rPr lang="en-US"/>
              <a:pPr>
                <a:defRPr/>
              </a:pPr>
              <a:t>3/9/16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8453E-97E2-BF41-9F16-69CC3B3B07E6}" type="slidenum">
              <a:rPr lang="en-US"/>
              <a:pPr>
                <a:defRPr/>
              </a:pPr>
              <a:t>‹#›</a:t>
            </a:fld>
            <a:endParaRPr lang="en-US"/>
          </a:p>
        </p:txBody>
      </p:sp>
    </p:spTree>
    <p:extLst>
      <p:ext uri="{BB962C8B-B14F-4D97-AF65-F5344CB8AC3E}">
        <p14:creationId xmlns:p14="http://schemas.microsoft.com/office/powerpoint/2010/main" val="241708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AF6F96-DAB4-B94E-BC12-67DDEC70F14E}" type="datetimeFigureOut">
              <a:rPr lang="en-US"/>
              <a:pPr>
                <a:defRPr/>
              </a:pPr>
              <a:t>3/9/16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52212-200E-254E-860F-BB18C68A994D}" type="slidenum">
              <a:rPr lang="en-US"/>
              <a:pPr>
                <a:defRPr/>
              </a:pPr>
              <a:t>‹#›</a:t>
            </a:fld>
            <a:endParaRPr lang="en-US"/>
          </a:p>
        </p:txBody>
      </p:sp>
    </p:spTree>
    <p:extLst>
      <p:ext uri="{BB962C8B-B14F-4D97-AF65-F5344CB8AC3E}">
        <p14:creationId xmlns:p14="http://schemas.microsoft.com/office/powerpoint/2010/main" val="241160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0B7AAC-D282-6F4A-BC4D-B03A69062A92}" type="datetimeFigureOut">
              <a:rPr lang="en-US"/>
              <a:pPr>
                <a:defRPr/>
              </a:pPr>
              <a:t>3/9/16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9690E9-5B84-7744-8DDA-115197D1D0ED}" type="slidenum">
              <a:rPr lang="en-US"/>
              <a:pPr>
                <a:defRPr/>
              </a:pPr>
              <a:t>‹#›</a:t>
            </a:fld>
            <a:endParaRPr lang="en-US"/>
          </a:p>
        </p:txBody>
      </p:sp>
    </p:spTree>
    <p:extLst>
      <p:ext uri="{BB962C8B-B14F-4D97-AF65-F5344CB8AC3E}">
        <p14:creationId xmlns:p14="http://schemas.microsoft.com/office/powerpoint/2010/main" val="23395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70FFA8-46BD-FB47-AB52-7841BD39320E}" type="datetimeFigureOut">
              <a:rPr lang="en-US"/>
              <a:pPr>
                <a:defRPr/>
              </a:pPr>
              <a:t>3/9/16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4D021D-B727-214E-8615-0E2272198155}" type="slidenum">
              <a:rPr lang="en-US"/>
              <a:pPr>
                <a:defRPr/>
              </a:pPr>
              <a:t>‹#›</a:t>
            </a:fld>
            <a:endParaRPr lang="en-US"/>
          </a:p>
        </p:txBody>
      </p:sp>
    </p:spTree>
    <p:extLst>
      <p:ext uri="{BB962C8B-B14F-4D97-AF65-F5344CB8AC3E}">
        <p14:creationId xmlns:p14="http://schemas.microsoft.com/office/powerpoint/2010/main" val="42295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A4BC98-E4BE-C74F-8B71-02F8D9C84621}" type="datetimeFigureOut">
              <a:rPr lang="en-US"/>
              <a:pPr>
                <a:defRPr/>
              </a:pPr>
              <a:t>3/9/16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DD5239-B24C-3E4A-BA70-A162E8111784}" type="slidenum">
              <a:rPr lang="en-US"/>
              <a:pPr>
                <a:defRPr/>
              </a:pPr>
              <a:t>‹#›</a:t>
            </a:fld>
            <a:endParaRPr lang="en-US"/>
          </a:p>
        </p:txBody>
      </p:sp>
    </p:spTree>
    <p:extLst>
      <p:ext uri="{BB962C8B-B14F-4D97-AF65-F5344CB8AC3E}">
        <p14:creationId xmlns:p14="http://schemas.microsoft.com/office/powerpoint/2010/main" val="243257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1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2231B0-B8E4-9F43-B9A2-B7F753240138}" type="datetimeFigureOut">
              <a:rPr lang="en-US"/>
              <a:pPr>
                <a:defRPr/>
              </a:pPr>
              <a:t>3/9/16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5609C-0264-484C-93FC-844D26AC6A37}" type="slidenum">
              <a:rPr lang="en-US"/>
              <a:pPr>
                <a:defRPr/>
              </a:pPr>
              <a:t>‹#›</a:t>
            </a:fld>
            <a:endParaRPr lang="en-US"/>
          </a:p>
        </p:txBody>
      </p:sp>
    </p:spTree>
    <p:extLst>
      <p:ext uri="{BB962C8B-B14F-4D97-AF65-F5344CB8AC3E}">
        <p14:creationId xmlns:p14="http://schemas.microsoft.com/office/powerpoint/2010/main" val="313523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0F6AB1-8094-3F4B-A892-92CCACE54F08}" type="datetimeFigureOut">
              <a:rPr lang="en-US"/>
              <a:pPr>
                <a:defRPr/>
              </a:pPr>
              <a:t>3/9/16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5A584E-E873-2E46-828E-A3E84FE56FA8}" type="slidenum">
              <a:rPr lang="en-US"/>
              <a:pPr>
                <a:defRPr/>
              </a:pPr>
              <a:t>‹#›</a:t>
            </a:fld>
            <a:endParaRPr lang="en-US"/>
          </a:p>
        </p:txBody>
      </p:sp>
    </p:spTree>
    <p:extLst>
      <p:ext uri="{BB962C8B-B14F-4D97-AF65-F5344CB8AC3E}">
        <p14:creationId xmlns:p14="http://schemas.microsoft.com/office/powerpoint/2010/main" val="546542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FBCEED6-FE37-3C45-B107-41D4FF09FB46}" type="datetimeFigureOut">
              <a:rPr lang="en-US"/>
              <a:pPr>
                <a:defRPr/>
              </a:pPr>
              <a:t>3/9/16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8BDE922-9878-6B4C-A08B-CC9DB714216C}" type="slidenum">
              <a:rPr lang="en-US"/>
              <a:pPr>
                <a:defRPr/>
              </a:pPr>
              <a:t>‹#›</a:t>
            </a:fld>
            <a:endParaRPr lang="en-US"/>
          </a:p>
        </p:txBody>
      </p:sp>
      <p:pic>
        <p:nvPicPr>
          <p:cNvPr id="7" name="Picture 14" descr="Logo climate centre highres.tif"/>
          <p:cNvPicPr>
            <a:picLocks noChangeAspect="1"/>
          </p:cNvPicPr>
          <p:nvPr userDrawn="1"/>
        </p:nvPicPr>
        <p:blipFill>
          <a:blip r:embed="rId14">
            <a:extLst>
              <a:ext uri="{28A0092B-C50C-407E-A947-70E740481C1C}">
                <a14:useLocalDpi xmlns:a14="http://schemas.microsoft.com/office/drawing/2010/main" val="0"/>
              </a:ext>
            </a:extLst>
          </a:blip>
          <a:srcRect r="2609"/>
          <a:stretch>
            <a:fillRect/>
          </a:stretch>
        </p:blipFill>
        <p:spPr bwMode="auto">
          <a:xfrm>
            <a:off x="0" y="6470758"/>
            <a:ext cx="4764007" cy="387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tif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wmf"/><Relationship Id="rId5" Type="http://schemas.openxmlformats.org/officeDocument/2006/relationships/oleObject" Target="../embeddings/oleObject1.bin"/><Relationship Id="rId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2"/>
          <p:cNvSpPr>
            <a:spLocks noChangeShapeType="1"/>
          </p:cNvSpPr>
          <p:nvPr/>
        </p:nvSpPr>
        <p:spPr bwMode="auto">
          <a:xfrm flipV="1">
            <a:off x="1331913" y="2924175"/>
            <a:ext cx="7843837"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075" name="Picture 9" descr="flood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469" y="3089275"/>
            <a:ext cx="2462212" cy="174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11" descr="hurrica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27" y="3090863"/>
            <a:ext cx="2460625" cy="174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AutoShape 9"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078" name="AutoShape 11"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079" name="AutoShape 13"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3080" name="Picture 14" descr="C:\Users\Gebruiker\Desktop\HIERNicaragua-2006-3.jpg"/>
          <p:cNvPicPr>
            <a:picLocks noChangeAspect="1" noChangeArrowheads="1"/>
          </p:cNvPicPr>
          <p:nvPr/>
        </p:nvPicPr>
        <p:blipFill>
          <a:blip r:embed="rId5">
            <a:extLst>
              <a:ext uri="{28A0092B-C50C-407E-A947-70E740481C1C}">
                <a14:useLocalDpi xmlns:a14="http://schemas.microsoft.com/office/drawing/2010/main" val="0"/>
              </a:ext>
            </a:extLst>
          </a:blip>
          <a:srcRect t="5003"/>
          <a:stretch>
            <a:fillRect/>
          </a:stretch>
        </p:blipFill>
        <p:spPr bwMode="auto">
          <a:xfrm>
            <a:off x="6561352" y="3089275"/>
            <a:ext cx="2454275" cy="174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Tekstvak 10"/>
          <p:cNvSpPr txBox="1">
            <a:spLocks noChangeArrowheads="1"/>
          </p:cNvSpPr>
          <p:nvPr/>
        </p:nvSpPr>
        <p:spPr bwMode="auto">
          <a:xfrm>
            <a:off x="3214688" y="5643563"/>
            <a:ext cx="1214437"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a:t>
            </a:r>
            <a:r>
              <a:rPr lang="en-GB" sz="500" i="1">
                <a:solidFill>
                  <a:schemeClr val="bg1"/>
                </a:solidFill>
              </a:rPr>
              <a:t>Nasa</a:t>
            </a:r>
          </a:p>
        </p:txBody>
      </p:sp>
      <p:sp>
        <p:nvSpPr>
          <p:cNvPr id="3082" name="Tekstvak 11"/>
          <p:cNvSpPr txBox="1">
            <a:spLocks noChangeArrowheads="1"/>
          </p:cNvSpPr>
          <p:nvPr/>
        </p:nvSpPr>
        <p:spPr bwMode="auto">
          <a:xfrm>
            <a:off x="6072188" y="5643563"/>
            <a:ext cx="1928812"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Netherlands Red Cross</a:t>
            </a:r>
            <a:endParaRPr lang="nl-NL" sz="500">
              <a:solidFill>
                <a:schemeClr val="bg1"/>
              </a:solidFill>
            </a:endParaRPr>
          </a:p>
        </p:txBody>
      </p:sp>
      <p:sp>
        <p:nvSpPr>
          <p:cNvPr id="3083" name="Tekstvak 13"/>
          <p:cNvSpPr txBox="1">
            <a:spLocks noChangeArrowheads="1"/>
          </p:cNvSpPr>
          <p:nvPr/>
        </p:nvSpPr>
        <p:spPr bwMode="auto">
          <a:xfrm>
            <a:off x="500063" y="5643563"/>
            <a:ext cx="1928812"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Netherlands Red Cross</a:t>
            </a:r>
            <a:endParaRPr lang="nl-NL" sz="500">
              <a:solidFill>
                <a:schemeClr val="bg1"/>
              </a:solidFill>
            </a:endParaRPr>
          </a:p>
        </p:txBody>
      </p:sp>
      <p:sp>
        <p:nvSpPr>
          <p:cNvPr id="2" name="Rectangle 1"/>
          <p:cNvSpPr/>
          <p:nvPr/>
        </p:nvSpPr>
        <p:spPr>
          <a:xfrm>
            <a:off x="1331913" y="1640502"/>
            <a:ext cx="7670433" cy="1200329"/>
          </a:xfrm>
          <a:prstGeom prst="rect">
            <a:avLst/>
          </a:prstGeom>
        </p:spPr>
        <p:txBody>
          <a:bodyPr wrap="square">
            <a:spAutoFit/>
          </a:bodyPr>
          <a:lstStyle/>
          <a:p>
            <a:r>
              <a:rPr lang="en-US" sz="2400" b="1" dirty="0" smtClean="0">
                <a:solidFill>
                  <a:schemeClr val="tx2"/>
                </a:solidFill>
                <a:latin typeface="Helvetica" charset="0"/>
                <a:cs typeface="Helvetica" charset="0"/>
              </a:rPr>
              <a:t>National Adaptation Plans (NAPs) </a:t>
            </a:r>
            <a:r>
              <a:rPr lang="en-US" sz="2400" b="1" smtClean="0">
                <a:solidFill>
                  <a:schemeClr val="tx2"/>
                </a:solidFill>
                <a:latin typeface="Helvetica" charset="0"/>
                <a:cs typeface="Helvetica" charset="0"/>
              </a:rPr>
              <a:t>and Nationally Determined Contributions (NDCs) of Governments and the Role </a:t>
            </a:r>
            <a:r>
              <a:rPr lang="en-US" sz="2400" b="1" dirty="0" smtClean="0">
                <a:solidFill>
                  <a:schemeClr val="tx2"/>
                </a:solidFill>
                <a:latin typeface="Helvetica" charset="0"/>
                <a:cs typeface="Helvetica" charset="0"/>
              </a:rPr>
              <a:t>of the Red </a:t>
            </a:r>
            <a:r>
              <a:rPr lang="en-US" sz="2400" b="1" dirty="0">
                <a:solidFill>
                  <a:schemeClr val="tx2"/>
                </a:solidFill>
                <a:latin typeface="Helvetica" charset="0"/>
                <a:cs typeface="Helvetica" charset="0"/>
              </a:rPr>
              <a:t>Cross Red </a:t>
            </a:r>
            <a:r>
              <a:rPr lang="en-US" sz="2400" b="1" dirty="0" smtClean="0">
                <a:solidFill>
                  <a:schemeClr val="tx2"/>
                </a:solidFill>
                <a:latin typeface="Helvetica" charset="0"/>
                <a:cs typeface="Helvetica" charset="0"/>
              </a:rPr>
              <a:t>Crescent</a:t>
            </a:r>
            <a:endParaRPr lang="en-GB" sz="2400" b="1" dirty="0">
              <a:solidFill>
                <a:schemeClr val="tx2"/>
              </a:solidFill>
              <a:latin typeface="Helvetica" charset="0"/>
              <a:cs typeface="Helvetica" charset="0"/>
            </a:endParaRPr>
          </a:p>
        </p:txBody>
      </p:sp>
    </p:spTree>
    <p:extLst>
      <p:ext uri="{BB962C8B-B14F-4D97-AF65-F5344CB8AC3E}">
        <p14:creationId xmlns:p14="http://schemas.microsoft.com/office/powerpoint/2010/main" val="677572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1"/>
          <p:cNvSpPr txBox="1">
            <a:spLocks noChangeArrowheads="1"/>
          </p:cNvSpPr>
          <p:nvPr/>
        </p:nvSpPr>
        <p:spPr bwMode="auto">
          <a:xfrm>
            <a:off x="323850" y="960438"/>
            <a:ext cx="86677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1" hangingPunct="1">
              <a:spcBef>
                <a:spcPct val="50000"/>
              </a:spcBef>
            </a:pPr>
            <a:r>
              <a:rPr lang="da-DK" sz="2800" b="1" dirty="0" err="1">
                <a:latin typeface="+mj-lt"/>
                <a:cs typeface="Arial"/>
              </a:rPr>
              <a:t>Influence</a:t>
            </a:r>
            <a:r>
              <a:rPr lang="da-DK" sz="2800" b="1" dirty="0">
                <a:latin typeface="+mj-lt"/>
                <a:cs typeface="Arial"/>
              </a:rPr>
              <a:t> </a:t>
            </a:r>
            <a:r>
              <a:rPr lang="da-DK" sz="2800" b="1" dirty="0" smtClean="0">
                <a:latin typeface="+mj-lt"/>
                <a:cs typeface="Arial"/>
              </a:rPr>
              <a:t>Policy </a:t>
            </a:r>
            <a:r>
              <a:rPr lang="da-DK" sz="2800" b="1" dirty="0">
                <a:latin typeface="+mj-lt"/>
                <a:cs typeface="Arial"/>
              </a:rPr>
              <a:t>and R</a:t>
            </a:r>
            <a:r>
              <a:rPr lang="da-DK" sz="2800" b="1" dirty="0" smtClean="0">
                <a:latin typeface="+mj-lt"/>
                <a:cs typeface="Arial"/>
              </a:rPr>
              <a:t>esource </a:t>
            </a:r>
            <a:r>
              <a:rPr lang="da-DK" sz="2800" b="1" dirty="0" err="1">
                <a:latin typeface="+mj-lt"/>
                <a:cs typeface="Arial"/>
              </a:rPr>
              <a:t>A</a:t>
            </a:r>
            <a:r>
              <a:rPr lang="da-DK" sz="2800" b="1" dirty="0" err="1" smtClean="0">
                <a:latin typeface="+mj-lt"/>
                <a:cs typeface="Arial"/>
              </a:rPr>
              <a:t>llocation</a:t>
            </a:r>
            <a:endParaRPr lang="en-GB" sz="2800" dirty="0">
              <a:latin typeface="+mj-lt"/>
              <a:cs typeface="Arial"/>
            </a:endParaRPr>
          </a:p>
        </p:txBody>
      </p:sp>
      <p:pic>
        <p:nvPicPr>
          <p:cNvPr id="3471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486" y="3459917"/>
            <a:ext cx="3849914" cy="3040896"/>
          </a:xfrm>
          <a:prstGeom prst="rect">
            <a:avLst/>
          </a:prstGeom>
          <a:noFill/>
          <a:ln w="222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83973" name="Text Box 8"/>
          <p:cNvSpPr txBox="1">
            <a:spLocks noChangeArrowheads="1"/>
          </p:cNvSpPr>
          <p:nvPr/>
        </p:nvSpPr>
        <p:spPr bwMode="auto">
          <a:xfrm>
            <a:off x="8447088" y="6426200"/>
            <a:ext cx="760412"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8858" tIns="39429" rIns="78858" bIns="39429">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sp>
        <p:nvSpPr>
          <p:cNvPr id="31754" name="Text Box 11"/>
          <p:cNvSpPr txBox="1">
            <a:spLocks noChangeArrowheads="1"/>
          </p:cNvSpPr>
          <p:nvPr/>
        </p:nvSpPr>
        <p:spPr bwMode="auto">
          <a:xfrm>
            <a:off x="208757" y="1767682"/>
            <a:ext cx="8618537" cy="1200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dirty="0">
                <a:latin typeface="+mj-lt"/>
                <a:cs typeface="Arial"/>
              </a:rPr>
              <a:t>The priorities identified in the NAP will determine where and what types of adaptation activities will take place in a given country and how adaptation finances will flow.</a:t>
            </a:r>
          </a:p>
        </p:txBody>
      </p:sp>
      <p:sp>
        <p:nvSpPr>
          <p:cNvPr id="7" name="Title 1"/>
          <p:cNvSpPr txBox="1">
            <a:spLocks/>
          </p:cNvSpPr>
          <p:nvPr/>
        </p:nvSpPr>
        <p:spPr bwMode="auto">
          <a:xfrm>
            <a:off x="2339975" y="259556"/>
            <a:ext cx="4464050"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dirty="0">
                <a:solidFill>
                  <a:srgbClr val="FF0000"/>
                </a:solidFill>
                <a:latin typeface="+mj-lt"/>
                <a:cs typeface="Arial"/>
              </a:rPr>
              <a:t>Why NAPs?</a:t>
            </a:r>
          </a:p>
        </p:txBody>
      </p:sp>
    </p:spTree>
    <p:extLst>
      <p:ext uri="{BB962C8B-B14F-4D97-AF65-F5344CB8AC3E}">
        <p14:creationId xmlns:p14="http://schemas.microsoft.com/office/powerpoint/2010/main" val="1037078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500"/>
                                        <p:tgtEl>
                                          <p:spTgt spid="31754"/>
                                        </p:tgtEl>
                                      </p:cBhvr>
                                    </p:animEffect>
                                  </p:childTnLst>
                                </p:cTn>
                              </p:par>
                            </p:childTnLst>
                          </p:cTn>
                        </p:par>
                        <p:par>
                          <p:cTn id="8" fill="hold" nodeType="afterGroup">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47145"/>
                                        </p:tgtEl>
                                        <p:attrNameLst>
                                          <p:attrName>style.visibility</p:attrName>
                                        </p:attrNameLst>
                                      </p:cBhvr>
                                      <p:to>
                                        <p:strVal val="visible"/>
                                      </p:to>
                                    </p:set>
                                    <p:animEffect transition="in" filter="fade">
                                      <p:cBhvr>
                                        <p:cTn id="11" dur="500"/>
                                        <p:tgtEl>
                                          <p:spTgt spid="347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7" y="2650671"/>
            <a:ext cx="5660571" cy="1718129"/>
          </a:xfrm>
        </p:spPr>
        <p:txBody>
          <a:bodyPr>
            <a:noAutofit/>
          </a:bodyPr>
          <a:lstStyle/>
          <a:p>
            <a:r>
              <a:rPr lang="en-US" dirty="0"/>
              <a:t>The Paris Agreement</a:t>
            </a:r>
            <a:br>
              <a:rPr lang="en-US" dirty="0"/>
            </a:br>
            <a:r>
              <a:rPr lang="en-US" sz="3200" i="1" dirty="0">
                <a:latin typeface="Bradley Hand" charset="0"/>
                <a:ea typeface="Bradley Hand" charset="0"/>
                <a:cs typeface="Bradley Hand" charset="0"/>
              </a:rPr>
              <a:t>“Climate Action By All”</a:t>
            </a:r>
          </a:p>
        </p:txBody>
      </p:sp>
      <p:pic>
        <p:nvPicPr>
          <p:cNvPr id="6"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42" y="1048888"/>
            <a:ext cx="2394855" cy="3876666"/>
          </a:xfrm>
          <a:prstGeom prst="rect">
            <a:avLst/>
          </a:prstGeom>
          <a:ln w="12700">
            <a:miter lim="400000"/>
          </a:ln>
        </p:spPr>
      </p:pic>
    </p:spTree>
    <p:extLst>
      <p:ext uri="{BB962C8B-B14F-4D97-AF65-F5344CB8AC3E}">
        <p14:creationId xmlns:p14="http://schemas.microsoft.com/office/powerpoint/2010/main" val="1412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542053" y="769596"/>
            <a:ext cx="8188758" cy="5139869"/>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p>
            <a:pPr algn="ctr">
              <a:defRPr sz="2800">
                <a:latin typeface="Century Gothic"/>
                <a:ea typeface="Century Gothic"/>
                <a:cs typeface="Century Gothic"/>
                <a:sym typeface="Century Gothic"/>
              </a:defRPr>
            </a:pPr>
            <a:endParaRPr sz="2800" dirty="0"/>
          </a:p>
          <a:p>
            <a:pPr algn="ctr">
              <a:defRPr sz="2800">
                <a:latin typeface="Century Gothic"/>
                <a:ea typeface="Century Gothic"/>
                <a:cs typeface="Century Gothic"/>
                <a:sym typeface="Century Gothic"/>
              </a:defRPr>
            </a:pPr>
            <a:r>
              <a:rPr lang="en-GB" sz="2800" u="sng" dirty="0"/>
              <a:t>1</a:t>
            </a:r>
            <a:r>
              <a:rPr lang="en-GB" sz="2800" u="sng" baseline="30000" dirty="0"/>
              <a:t>st</a:t>
            </a:r>
            <a:r>
              <a:rPr lang="en-GB" sz="2800" u="sng" dirty="0"/>
              <a:t> </a:t>
            </a:r>
            <a:r>
              <a:rPr sz="2800" u="sng" dirty="0"/>
              <a:t>Commitment </a:t>
            </a:r>
          </a:p>
          <a:p>
            <a:pPr algn="ctr">
              <a:defRPr sz="2800">
                <a:latin typeface="Century Gothic"/>
                <a:ea typeface="Century Gothic"/>
                <a:cs typeface="Century Gothic"/>
                <a:sym typeface="Century Gothic"/>
              </a:defRPr>
            </a:pPr>
            <a:r>
              <a:rPr sz="2800" b="1" dirty="0"/>
              <a:t>Kyoto Protocol:</a:t>
            </a:r>
            <a:r>
              <a:rPr lang="en-US" sz="2800" b="1" dirty="0"/>
              <a:t>  </a:t>
            </a:r>
            <a:r>
              <a:rPr sz="2800" b="1" dirty="0"/>
              <a:t>2008-2012</a:t>
            </a:r>
            <a:endParaRPr lang="en-US" sz="2800" b="1" dirty="0"/>
          </a:p>
          <a:p>
            <a:pPr algn="ctr">
              <a:defRPr sz="2800">
                <a:latin typeface="Century Gothic"/>
                <a:ea typeface="Century Gothic"/>
                <a:cs typeface="Century Gothic"/>
                <a:sym typeface="Century Gothic"/>
              </a:defRPr>
            </a:pPr>
            <a:r>
              <a:rPr lang="en-US" sz="1600" i="1" dirty="0"/>
              <a:t>Entered into force in 2005; with 192 parties</a:t>
            </a:r>
            <a:endParaRPr sz="1600" i="1" dirty="0"/>
          </a:p>
          <a:p>
            <a:pPr algn="ctr">
              <a:defRPr sz="2800">
                <a:latin typeface="Century Gothic"/>
                <a:ea typeface="Century Gothic"/>
                <a:cs typeface="Century Gothic"/>
                <a:sym typeface="Century Gothic"/>
              </a:defRPr>
            </a:pPr>
            <a:endParaRPr sz="2800" dirty="0"/>
          </a:p>
          <a:p>
            <a:pPr algn="ctr">
              <a:defRPr sz="2800">
                <a:latin typeface="Century Gothic"/>
                <a:ea typeface="Century Gothic"/>
                <a:cs typeface="Century Gothic"/>
                <a:sym typeface="Century Gothic"/>
              </a:defRPr>
            </a:pPr>
            <a:r>
              <a:rPr lang="en-GB" sz="2800" u="sng" dirty="0"/>
              <a:t>2</a:t>
            </a:r>
            <a:r>
              <a:rPr lang="en-GB" sz="2800" u="sng" baseline="30000" dirty="0"/>
              <a:t>nd</a:t>
            </a:r>
            <a:r>
              <a:rPr lang="en-GB" sz="2800" u="sng" dirty="0"/>
              <a:t> </a:t>
            </a:r>
            <a:r>
              <a:rPr sz="2800" u="sng" dirty="0"/>
              <a:t>Commitment </a:t>
            </a:r>
          </a:p>
          <a:p>
            <a:pPr algn="ctr">
              <a:defRPr sz="2800">
                <a:latin typeface="Century Gothic"/>
                <a:ea typeface="Century Gothic"/>
                <a:cs typeface="Century Gothic"/>
                <a:sym typeface="Century Gothic"/>
              </a:defRPr>
            </a:pPr>
            <a:r>
              <a:rPr sz="2800" b="1" dirty="0"/>
              <a:t>Doha Amendment: 2013-2020</a:t>
            </a:r>
            <a:endParaRPr lang="en-US" sz="2800" b="1" dirty="0"/>
          </a:p>
          <a:p>
            <a:pPr algn="ctr">
              <a:defRPr sz="2800">
                <a:latin typeface="Century Gothic"/>
                <a:ea typeface="Century Gothic"/>
                <a:cs typeface="Century Gothic"/>
                <a:sym typeface="Century Gothic"/>
              </a:defRPr>
            </a:pPr>
            <a:endParaRPr lang="en-US" sz="2800" dirty="0"/>
          </a:p>
          <a:p>
            <a:pPr algn="ctr">
              <a:defRPr sz="2800">
                <a:latin typeface="Century Gothic"/>
                <a:ea typeface="Century Gothic"/>
                <a:cs typeface="Century Gothic"/>
                <a:sym typeface="Century Gothic"/>
              </a:defRPr>
            </a:pPr>
            <a:r>
              <a:rPr lang="en-US" sz="2800" u="sng" dirty="0"/>
              <a:t>3</a:t>
            </a:r>
            <a:r>
              <a:rPr lang="en-US" sz="2800" u="sng" baseline="30000" dirty="0"/>
              <a:t>rd</a:t>
            </a:r>
            <a:r>
              <a:rPr lang="en-US" sz="2800" u="sng" dirty="0"/>
              <a:t> Commitment</a:t>
            </a:r>
          </a:p>
          <a:p>
            <a:pPr algn="ctr">
              <a:defRPr sz="2800">
                <a:latin typeface="Century Gothic"/>
                <a:ea typeface="Century Gothic"/>
                <a:cs typeface="Century Gothic"/>
                <a:sym typeface="Century Gothic"/>
              </a:defRPr>
            </a:pPr>
            <a:r>
              <a:rPr lang="en-US" sz="2800" b="1" dirty="0"/>
              <a:t>Paris Agreement: beyond 2020</a:t>
            </a:r>
          </a:p>
          <a:p>
            <a:pPr algn="ctr">
              <a:defRPr sz="2800">
                <a:latin typeface="Century Gothic"/>
                <a:ea typeface="Century Gothic"/>
                <a:cs typeface="Century Gothic"/>
                <a:sym typeface="Century Gothic"/>
              </a:defRPr>
            </a:pPr>
            <a:r>
              <a:rPr lang="en-US" sz="1600" i="1" dirty="0"/>
              <a:t>Achieve a universal and legally binding agreement </a:t>
            </a:r>
          </a:p>
          <a:p>
            <a:pPr algn="ctr">
              <a:defRPr sz="2800">
                <a:latin typeface="Century Gothic"/>
                <a:ea typeface="Century Gothic"/>
                <a:cs typeface="Century Gothic"/>
                <a:sym typeface="Century Gothic"/>
              </a:defRPr>
            </a:pPr>
            <a:r>
              <a:rPr lang="en-US" sz="1600" i="1" dirty="0"/>
              <a:t>on climate change beyond 2020</a:t>
            </a:r>
          </a:p>
          <a:p>
            <a:pPr algn="ctr">
              <a:defRPr sz="2800">
                <a:latin typeface="Century Gothic"/>
                <a:ea typeface="Century Gothic"/>
                <a:cs typeface="Century Gothic"/>
                <a:sym typeface="Century Gothic"/>
              </a:defRPr>
            </a:pPr>
            <a:endParaRPr sz="2800" dirty="0"/>
          </a:p>
        </p:txBody>
      </p:sp>
    </p:spTree>
    <p:extLst>
      <p:ext uri="{BB962C8B-B14F-4D97-AF65-F5344CB8AC3E}">
        <p14:creationId xmlns:p14="http://schemas.microsoft.com/office/powerpoint/2010/main" val="86945558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941910" y="1157134"/>
          <a:ext cx="6940307" cy="454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96.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1568" y="396975"/>
            <a:ext cx="1660342" cy="2687677"/>
          </a:xfrm>
          <a:prstGeom prst="rect">
            <a:avLst/>
          </a:prstGeom>
          <a:ln w="12700">
            <a:miter lim="400000"/>
          </a:ln>
        </p:spPr>
      </p:pic>
    </p:spTree>
    <p:extLst>
      <p:ext uri="{BB962C8B-B14F-4D97-AF65-F5344CB8AC3E}">
        <p14:creationId xmlns:p14="http://schemas.microsoft.com/office/powerpoint/2010/main" val="128082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8992" y="639448"/>
            <a:ext cx="6683765" cy="960668"/>
          </a:xfrm>
        </p:spPr>
        <p:txBody>
          <a:bodyPr>
            <a:normAutofit/>
          </a:bodyPr>
          <a:lstStyle/>
          <a:p>
            <a:r>
              <a:rPr lang="en-US" sz="3200" b="1" dirty="0"/>
              <a:t>Key Point #1: for all countries</a:t>
            </a:r>
          </a:p>
        </p:txBody>
      </p:sp>
      <p:sp>
        <p:nvSpPr>
          <p:cNvPr id="5" name="Content Placeholder 4"/>
          <p:cNvSpPr>
            <a:spLocks noGrp="1"/>
          </p:cNvSpPr>
          <p:nvPr>
            <p:ph idx="1"/>
          </p:nvPr>
        </p:nvSpPr>
        <p:spPr>
          <a:xfrm>
            <a:off x="216136" y="2602090"/>
            <a:ext cx="5955116" cy="3189515"/>
          </a:xfrm>
        </p:spPr>
        <p:txBody>
          <a:bodyPr>
            <a:normAutofit/>
          </a:bodyPr>
          <a:lstStyle/>
          <a:p>
            <a:pPr marL="0" indent="0">
              <a:buNone/>
            </a:pPr>
            <a:r>
              <a:rPr lang="en-US" sz="2400" dirty="0"/>
              <a:t>The Paris agreement applies, for the first time, to all countries</a:t>
            </a:r>
          </a:p>
          <a:p>
            <a:endParaRPr lang="en-US" sz="2400" dirty="0"/>
          </a:p>
          <a:p>
            <a:r>
              <a:rPr lang="en-US" sz="2400" dirty="0"/>
              <a:t>Developed countries must continue to take the lead</a:t>
            </a:r>
          </a:p>
          <a:p>
            <a:r>
              <a:rPr lang="en-US" sz="2400" dirty="0"/>
              <a:t>Developing nations are encouraged to enhance their efforts</a:t>
            </a:r>
          </a:p>
        </p:txBody>
      </p:sp>
      <p:pic>
        <p:nvPicPr>
          <p:cNvPr id="6" name="Picture 5" descr="C:\Program Files\Common Files\Microsoft Shared\Clipart\cagcat50\bd06662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873" y="2149755"/>
            <a:ext cx="2952102" cy="26118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136" y="121311"/>
            <a:ext cx="1220778" cy="1976134"/>
          </a:xfrm>
          <a:prstGeom prst="rect">
            <a:avLst/>
          </a:prstGeom>
          <a:ln w="12700">
            <a:miter lim="400000"/>
          </a:ln>
        </p:spPr>
      </p:pic>
    </p:spTree>
    <p:extLst>
      <p:ext uri="{BB962C8B-B14F-4D97-AF65-F5344CB8AC3E}">
        <p14:creationId xmlns:p14="http://schemas.microsoft.com/office/powerpoint/2010/main" val="678283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455" y="237319"/>
            <a:ext cx="1460145" cy="2363609"/>
          </a:xfrm>
          <a:prstGeom prst="rect">
            <a:avLst/>
          </a:prstGeom>
          <a:ln w="12700">
            <a:miter lim="400000"/>
          </a:ln>
        </p:spPr>
      </p:pic>
      <p:sp>
        <p:nvSpPr>
          <p:cNvPr id="2" name="Content Placeholder 1"/>
          <p:cNvSpPr>
            <a:spLocks noGrp="1"/>
          </p:cNvSpPr>
          <p:nvPr>
            <p:ph idx="1"/>
          </p:nvPr>
        </p:nvSpPr>
        <p:spPr>
          <a:xfrm>
            <a:off x="1915888" y="1746805"/>
            <a:ext cx="6836228" cy="3768624"/>
          </a:xfrm>
        </p:spPr>
        <p:txBody>
          <a:bodyPr>
            <a:normAutofit/>
          </a:bodyPr>
          <a:lstStyle/>
          <a:p>
            <a:pPr marL="0" indent="0" algn="ctr">
              <a:buNone/>
            </a:pPr>
            <a:r>
              <a:rPr lang="en-US" dirty="0"/>
              <a:t>Key instrument: (I)NDCs: </a:t>
            </a:r>
          </a:p>
          <a:p>
            <a:pPr marL="0" indent="0" algn="ctr">
              <a:buNone/>
            </a:pPr>
            <a:r>
              <a:rPr lang="en-US" dirty="0"/>
              <a:t>“</a:t>
            </a:r>
            <a:r>
              <a:rPr lang="en-US" b="1" dirty="0"/>
              <a:t>nationally determined contributions</a:t>
            </a:r>
            <a:r>
              <a:rPr lang="en-US" dirty="0"/>
              <a:t>” </a:t>
            </a:r>
            <a:r>
              <a:rPr lang="en-US" dirty="0" smtClean="0"/>
              <a:t>that are </a:t>
            </a:r>
            <a:r>
              <a:rPr lang="en-US" dirty="0"/>
              <a:t>set by countries individually</a:t>
            </a:r>
          </a:p>
          <a:p>
            <a:pPr marL="0" indent="0" algn="ctr">
              <a:buNone/>
            </a:pPr>
            <a:r>
              <a:rPr lang="en-US" dirty="0"/>
              <a:t>	</a:t>
            </a:r>
          </a:p>
          <a:p>
            <a:pPr marL="0" indent="0" algn="ctr">
              <a:buNone/>
            </a:pPr>
            <a:r>
              <a:rPr lang="en-US" dirty="0"/>
              <a:t>NDCs contain both mitigation and adaptation</a:t>
            </a:r>
          </a:p>
        </p:txBody>
      </p:sp>
    </p:spTree>
    <p:extLst>
      <p:ext uri="{BB962C8B-B14F-4D97-AF65-F5344CB8AC3E}">
        <p14:creationId xmlns:p14="http://schemas.microsoft.com/office/powerpoint/2010/main" val="1073838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3714" y="500161"/>
            <a:ext cx="7582077" cy="960668"/>
          </a:xfrm>
        </p:spPr>
        <p:txBody>
          <a:bodyPr>
            <a:normAutofit fontScale="90000"/>
          </a:bodyPr>
          <a:lstStyle/>
          <a:p>
            <a:r>
              <a:rPr lang="en-US" sz="3000" b="1" dirty="0"/>
              <a:t>Key Point #2: A strong long-term goal on emissions and global temperatures</a:t>
            </a:r>
            <a:br>
              <a:rPr lang="en-US" sz="3000" b="1" dirty="0"/>
            </a:br>
            <a:r>
              <a:rPr lang="en-US" sz="3000" b="1" dirty="0"/>
              <a:t>			</a:t>
            </a:r>
            <a:r>
              <a:rPr lang="is-IS" sz="3000" b="1" dirty="0"/>
              <a:t>….</a:t>
            </a:r>
            <a:r>
              <a:rPr lang="en-US" sz="3000" b="1" dirty="0"/>
              <a:t>but insufficient concrete commitments</a:t>
            </a:r>
          </a:p>
        </p:txBody>
      </p:sp>
      <p:sp>
        <p:nvSpPr>
          <p:cNvPr id="5" name="Content Placeholder 4"/>
          <p:cNvSpPr>
            <a:spLocks noGrp="1"/>
          </p:cNvSpPr>
          <p:nvPr>
            <p:ph idx="1"/>
          </p:nvPr>
        </p:nvSpPr>
        <p:spPr>
          <a:xfrm>
            <a:off x="377370" y="2177144"/>
            <a:ext cx="8438421" cy="3871254"/>
          </a:xfrm>
        </p:spPr>
        <p:txBody>
          <a:bodyPr>
            <a:noAutofit/>
          </a:bodyPr>
          <a:lstStyle/>
          <a:p>
            <a:pPr marL="0" indent="0">
              <a:buNone/>
            </a:pPr>
            <a:r>
              <a:rPr lang="en-GB" sz="2400" dirty="0"/>
              <a:t>Agreement to keep the increase in global average temperature to well below 2</a:t>
            </a:r>
            <a:r>
              <a:rPr lang="en-GB" sz="2400" baseline="30000" dirty="0"/>
              <a:t>0</a:t>
            </a:r>
            <a:r>
              <a:rPr lang="en-GB" sz="2400" dirty="0"/>
              <a:t>C (but with efforts to limit to 1.5</a:t>
            </a:r>
            <a:r>
              <a:rPr lang="en-GB" sz="2400" baseline="30000" dirty="0"/>
              <a:t>0</a:t>
            </a:r>
            <a:r>
              <a:rPr lang="en-GB" sz="2400" dirty="0"/>
              <a:t>C)</a:t>
            </a:r>
            <a:r>
              <a:rPr lang="en-US" sz="2400" dirty="0"/>
              <a:t/>
            </a:r>
            <a:br>
              <a:rPr lang="en-US" sz="2400" dirty="0"/>
            </a:br>
            <a:endParaRPr lang="en-US" sz="2400" dirty="0"/>
          </a:p>
          <a:p>
            <a:pPr marL="0" indent="0">
              <a:buNone/>
            </a:pPr>
            <a:r>
              <a:rPr lang="en-US" sz="2400" dirty="0"/>
              <a:t>Aim for GHG emissions to peak as soon as possible</a:t>
            </a:r>
          </a:p>
          <a:p>
            <a:pPr marL="0" indent="0">
              <a:buNone/>
            </a:pPr>
            <a:endParaRPr lang="en-US" sz="2400" dirty="0"/>
          </a:p>
          <a:p>
            <a:pPr marL="0" indent="0">
              <a:buNone/>
            </a:pPr>
            <a:r>
              <a:rPr lang="en-US" sz="2400" dirty="0"/>
              <a:t>In the long-term: towards zero (net) emissions</a:t>
            </a:r>
            <a:endParaRPr lang="en-US" sz="2800" dirty="0"/>
          </a:p>
        </p:txBody>
      </p:sp>
      <p:pic>
        <p:nvPicPr>
          <p:cNvPr id="6" name="Picture 6" descr="C:\Program Files\Common Files\Microsoft Shared\Clipart\cagcat50\in01108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2" y="3904344"/>
            <a:ext cx="2158790" cy="28081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774" y="283834"/>
            <a:ext cx="860740" cy="1393323"/>
          </a:xfrm>
          <a:prstGeom prst="rect">
            <a:avLst/>
          </a:prstGeom>
          <a:ln w="12700">
            <a:miter lim="400000"/>
          </a:ln>
        </p:spPr>
      </p:pic>
    </p:spTree>
    <p:extLst>
      <p:ext uri="{BB962C8B-B14F-4D97-AF65-F5344CB8AC3E}">
        <p14:creationId xmlns:p14="http://schemas.microsoft.com/office/powerpoint/2010/main" val="5498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043" y="232229"/>
            <a:ext cx="8487499" cy="5689600"/>
          </a:xfrm>
          <a:prstGeom prst="rect">
            <a:avLst/>
          </a:prstGeom>
        </p:spPr>
      </p:pic>
      <p:grpSp>
        <p:nvGrpSpPr>
          <p:cNvPr id="10" name="Group 9"/>
          <p:cNvGrpSpPr/>
          <p:nvPr/>
        </p:nvGrpSpPr>
        <p:grpSpPr>
          <a:xfrm>
            <a:off x="6380922" y="4185754"/>
            <a:ext cx="1103243" cy="479444"/>
            <a:chOff x="8507895" y="4438006"/>
            <a:chExt cx="1470991" cy="639258"/>
          </a:xfrm>
        </p:grpSpPr>
        <p:cxnSp>
          <p:nvCxnSpPr>
            <p:cNvPr id="5" name="Straight Connector 4"/>
            <p:cNvCxnSpPr/>
            <p:nvPr/>
          </p:nvCxnSpPr>
          <p:spPr>
            <a:xfrm flipH="1">
              <a:off x="8507895" y="5077264"/>
              <a:ext cx="1470991" cy="0"/>
            </a:xfrm>
            <a:prstGeom prst="line">
              <a:avLst/>
            </a:prstGeom>
            <a:ln w="161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07896" y="4438006"/>
              <a:ext cx="1311966" cy="636071"/>
            </a:xfrm>
            <a:prstGeom prst="rect">
              <a:avLst/>
            </a:prstGeom>
            <a:noFill/>
          </p:spPr>
          <p:txBody>
            <a:bodyPr wrap="square" rtlCol="0">
              <a:spAutoFit/>
            </a:bodyPr>
            <a:lstStyle/>
            <a:p>
              <a:pPr>
                <a:lnSpc>
                  <a:spcPts val="1500"/>
                </a:lnSpc>
              </a:pPr>
              <a:r>
                <a:rPr lang="en-US" sz="2400" b="1" dirty="0">
                  <a:solidFill>
                    <a:srgbClr val="FF0000"/>
                  </a:solidFill>
                </a:rPr>
                <a:t>2</a:t>
              </a:r>
              <a:r>
                <a:rPr lang="en-US" sz="2400" b="1" baseline="30000" dirty="0">
                  <a:solidFill>
                    <a:srgbClr val="FF0000"/>
                  </a:solidFill>
                </a:rPr>
                <a:t>o</a:t>
              </a:r>
              <a:r>
                <a:rPr lang="en-US" sz="2400" b="1" dirty="0">
                  <a:solidFill>
                    <a:srgbClr val="FF0000"/>
                  </a:solidFill>
                </a:rPr>
                <a:t>C</a:t>
              </a:r>
              <a:r>
                <a:rPr lang="en-US" sz="1500" b="1" dirty="0">
                  <a:solidFill>
                    <a:srgbClr val="FF0000"/>
                  </a:solidFill>
                </a:rPr>
                <a:t>= DANGER</a:t>
              </a:r>
              <a:endParaRPr lang="en-US" sz="2400" b="1" dirty="0">
                <a:solidFill>
                  <a:srgbClr val="FF0000"/>
                </a:solidFill>
              </a:endParaRPr>
            </a:p>
          </p:txBody>
        </p:sp>
      </p:grpSp>
      <p:sp>
        <p:nvSpPr>
          <p:cNvPr id="11" name="Title 2"/>
          <p:cNvSpPr txBox="1">
            <a:spLocks/>
          </p:cNvSpPr>
          <p:nvPr/>
        </p:nvSpPr>
        <p:spPr>
          <a:xfrm>
            <a:off x="1816100" y="925822"/>
            <a:ext cx="8750300" cy="960668"/>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t>Impacts in practice</a:t>
            </a:r>
            <a:r>
              <a:rPr lang="is-IS" sz="3000" b="1" dirty="0"/>
              <a:t>….</a:t>
            </a:r>
            <a:endParaRPr lang="en-US" sz="3000" b="1" dirty="0"/>
          </a:p>
        </p:txBody>
      </p:sp>
    </p:spTree>
    <p:extLst>
      <p:ext uri="{BB962C8B-B14F-4D97-AF65-F5344CB8AC3E}">
        <p14:creationId xmlns:p14="http://schemas.microsoft.com/office/powerpoint/2010/main" val="13792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8376" y="610457"/>
            <a:ext cx="6683765" cy="960668"/>
          </a:xfrm>
        </p:spPr>
        <p:txBody>
          <a:bodyPr>
            <a:noAutofit/>
          </a:bodyPr>
          <a:lstStyle/>
          <a:p>
            <a:r>
              <a:rPr lang="en-US" sz="3600" b="1" dirty="0"/>
              <a:t>Key </a:t>
            </a:r>
            <a:r>
              <a:rPr lang="en-US" sz="3600" b="1" dirty="0" smtClean="0"/>
              <a:t>Point: </a:t>
            </a:r>
            <a:r>
              <a:rPr lang="en-US" sz="3600" b="1" dirty="0" smtClean="0"/>
              <a:t/>
            </a:r>
            <a:br>
              <a:rPr lang="en-US" sz="3600" b="1" dirty="0" smtClean="0"/>
            </a:br>
            <a:r>
              <a:rPr lang="en-US" sz="3600" b="1" dirty="0" smtClean="0"/>
              <a:t>Mandatory </a:t>
            </a:r>
            <a:r>
              <a:rPr lang="en-US" sz="3600" b="1" dirty="0"/>
              <a:t>Reviews</a:t>
            </a:r>
          </a:p>
        </p:txBody>
      </p:sp>
      <p:sp>
        <p:nvSpPr>
          <p:cNvPr id="5" name="Content Placeholder 4"/>
          <p:cNvSpPr>
            <a:spLocks noGrp="1"/>
          </p:cNvSpPr>
          <p:nvPr>
            <p:ph idx="1"/>
          </p:nvPr>
        </p:nvSpPr>
        <p:spPr>
          <a:xfrm>
            <a:off x="449943" y="2060016"/>
            <a:ext cx="8403771" cy="3322109"/>
          </a:xfrm>
        </p:spPr>
        <p:txBody>
          <a:bodyPr>
            <a:normAutofit/>
          </a:bodyPr>
          <a:lstStyle/>
          <a:p>
            <a:r>
              <a:rPr lang="en-US" sz="2800" dirty="0"/>
              <a:t>Each country must communicate </a:t>
            </a:r>
            <a:r>
              <a:rPr lang="en-GB" sz="2800" b="1" dirty="0"/>
              <a:t>Intended Nationally Determined Contributions </a:t>
            </a:r>
            <a:r>
              <a:rPr lang="en-GB" sz="2800" dirty="0"/>
              <a:t>(INDCs)</a:t>
            </a:r>
            <a:endParaRPr lang="en-US" sz="2800" dirty="0"/>
          </a:p>
          <a:p>
            <a:r>
              <a:rPr lang="en-GB" sz="2800" dirty="0"/>
              <a:t>Progress towards the long-term goal will be tracked through a robust</a:t>
            </a:r>
            <a:r>
              <a:rPr lang="en-GB" sz="2800" b="1" dirty="0"/>
              <a:t> transparency framework </a:t>
            </a:r>
            <a:r>
              <a:rPr lang="en-GB" sz="2800" dirty="0"/>
              <a:t>(</a:t>
            </a:r>
            <a:r>
              <a:rPr lang="en-US" sz="2800" dirty="0"/>
              <a:t>legally-binding)</a:t>
            </a:r>
          </a:p>
          <a:p>
            <a:r>
              <a:rPr lang="en-US" sz="2800" dirty="0"/>
              <a:t>A review every 5 years (from 2023)</a:t>
            </a:r>
          </a:p>
          <a:p>
            <a:endParaRPr lang="en-US" sz="2800" dirty="0"/>
          </a:p>
        </p:txBody>
      </p:sp>
      <p:pic>
        <p:nvPicPr>
          <p:cNvPr id="4"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850" y="102863"/>
            <a:ext cx="1104493" cy="1787897"/>
          </a:xfrm>
          <a:prstGeom prst="rect">
            <a:avLst/>
          </a:prstGeom>
          <a:ln w="12700">
            <a:miter lim="400000"/>
          </a:ln>
        </p:spPr>
      </p:pic>
      <p:pic>
        <p:nvPicPr>
          <p:cNvPr id="6" name="Picture 5" descr="C:\Program Files\Common Files\Microsoft Shared\Clipart\cagcat50\pe01561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742" y="5062491"/>
            <a:ext cx="2305455" cy="1530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10"/>
          <p:cNvGraphicFramePr>
            <a:graphicFrameLocks noChangeAspect="1"/>
          </p:cNvGraphicFramePr>
          <p:nvPr>
            <p:extLst>
              <p:ext uri="{D42A27DB-BD31-4B8C-83A1-F6EECF244321}">
                <p14:modId xmlns:p14="http://schemas.microsoft.com/office/powerpoint/2010/main" val="233364210"/>
              </p:ext>
            </p:extLst>
          </p:nvPr>
        </p:nvGraphicFramePr>
        <p:xfrm>
          <a:off x="7141029" y="4893234"/>
          <a:ext cx="1429870" cy="1561471"/>
        </p:xfrm>
        <a:graphic>
          <a:graphicData uri="http://schemas.openxmlformats.org/presentationml/2006/ole">
            <mc:AlternateContent xmlns:mc="http://schemas.openxmlformats.org/markup-compatibility/2006">
              <mc:Choice xmlns:v="urn:schemas-microsoft-com:vml" Requires="v">
                <p:oleObj spid="_x0000_s2123" name="Clip" r:id="rId5" imgW="1503720" imgH="1641240" progId="MS_ClipArt_Gallery.2">
                  <p:embed/>
                </p:oleObj>
              </mc:Choice>
              <mc:Fallback>
                <p:oleObj name="Clip" r:id="rId5" imgW="1503720" imgH="16412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1029" y="4893234"/>
                        <a:ext cx="1429870" cy="15614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4968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(Intended) </a:t>
            </a:r>
            <a:br>
              <a:rPr lang="en-US" sz="4000" b="1" dirty="0" smtClean="0"/>
            </a:br>
            <a:r>
              <a:rPr lang="en-US" sz="4000" b="1" smtClean="0"/>
              <a:t>Nationally Determined Contributions </a:t>
            </a:r>
            <a:endParaRPr lang="en-US" sz="4000" b="1" dirty="0"/>
          </a:p>
        </p:txBody>
      </p:sp>
      <p:sp>
        <p:nvSpPr>
          <p:cNvPr id="4" name="Content Placeholder 3"/>
          <p:cNvSpPr>
            <a:spLocks noGrp="1"/>
          </p:cNvSpPr>
          <p:nvPr>
            <p:ph idx="1"/>
          </p:nvPr>
        </p:nvSpPr>
        <p:spPr>
          <a:xfrm>
            <a:off x="314324" y="1843088"/>
            <a:ext cx="8486775" cy="4271962"/>
          </a:xfrm>
        </p:spPr>
        <p:txBody>
          <a:bodyPr/>
          <a:lstStyle/>
          <a:p>
            <a:r>
              <a:rPr lang="en-US" sz="2800" dirty="0">
                <a:solidFill>
                  <a:prstClr val="black"/>
                </a:solidFill>
                <a:latin typeface="ArialMT" charset="0"/>
              </a:rPr>
              <a:t>INDCs are considered instrumental to increase the global ambition to reduce greenhouse gas emissions. </a:t>
            </a:r>
          </a:p>
          <a:p>
            <a:endParaRPr lang="en-US" sz="2800" dirty="0">
              <a:solidFill>
                <a:prstClr val="black"/>
              </a:solidFill>
              <a:latin typeface="ArialMT" charset="0"/>
            </a:endParaRPr>
          </a:p>
          <a:p>
            <a:r>
              <a:rPr lang="en-US" sz="2800" dirty="0">
                <a:solidFill>
                  <a:prstClr val="black"/>
                </a:solidFill>
                <a:latin typeface="ArialMT" charset="0"/>
              </a:rPr>
              <a:t>However, most countries also used their INDCs to also address other priorities and ambitions that are pertinent to national climate policy, notably regarding adaptation pledges, finance needs or fossil fuel subsidy reform. </a:t>
            </a:r>
            <a:r>
              <a:rPr lang="en-US" sz="2400" dirty="0">
                <a:solidFill>
                  <a:prstClr val="black"/>
                </a:solidFill>
                <a:latin typeface="Verdana" charset="0"/>
              </a:rPr>
              <a:t>  </a:t>
            </a:r>
          </a:p>
          <a:p>
            <a:endParaRPr lang="en-US" sz="2400" dirty="0">
              <a:solidFill>
                <a:prstClr val="black"/>
              </a:solidFill>
              <a:latin typeface="Verdana" charset="0"/>
            </a:endParaRPr>
          </a:p>
        </p:txBody>
      </p:sp>
    </p:spTree>
    <p:extLst>
      <p:ext uri="{BB962C8B-B14F-4D97-AF65-F5344CB8AC3E}">
        <p14:creationId xmlns:p14="http://schemas.microsoft.com/office/powerpoint/2010/main" val="25362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National </a:t>
            </a:r>
            <a:r>
              <a:rPr lang="en-US" sz="3600" b="1" dirty="0" smtClean="0"/>
              <a:t>Adaptation </a:t>
            </a:r>
            <a:br>
              <a:rPr lang="en-US" sz="3600" b="1" dirty="0" smtClean="0"/>
            </a:br>
            <a:r>
              <a:rPr lang="en-US" sz="3600" b="1" dirty="0" err="1" smtClean="0"/>
              <a:t>Programmes</a:t>
            </a:r>
            <a:r>
              <a:rPr lang="en-US" sz="3600" b="1" dirty="0" smtClean="0"/>
              <a:t> </a:t>
            </a:r>
            <a:r>
              <a:rPr lang="en-US" sz="3600" b="1" dirty="0"/>
              <a:t>of </a:t>
            </a:r>
            <a:r>
              <a:rPr lang="en-US" sz="3600" b="1" dirty="0" smtClean="0"/>
              <a:t>Action </a:t>
            </a:r>
            <a:r>
              <a:rPr lang="en-US" sz="3600" b="1" dirty="0"/>
              <a:t>(NAPAs)</a:t>
            </a:r>
          </a:p>
        </p:txBody>
      </p:sp>
      <p:sp>
        <p:nvSpPr>
          <p:cNvPr id="3" name="Content Placeholder 2"/>
          <p:cNvSpPr>
            <a:spLocks noGrp="1"/>
          </p:cNvSpPr>
          <p:nvPr>
            <p:ph idx="1"/>
          </p:nvPr>
        </p:nvSpPr>
        <p:spPr/>
        <p:txBody>
          <a:bodyPr/>
          <a:lstStyle/>
          <a:p>
            <a:r>
              <a:rPr lang="en-US" dirty="0"/>
              <a:t>P</a:t>
            </a:r>
            <a:r>
              <a:rPr lang="en-US" dirty="0" smtClean="0"/>
              <a:t>rovide </a:t>
            </a:r>
            <a:r>
              <a:rPr lang="en-US" dirty="0"/>
              <a:t>a process </a:t>
            </a:r>
            <a:r>
              <a:rPr lang="en-US" dirty="0" smtClean="0"/>
              <a:t>for LDCs to identify priority activities that respond to their urgent and immediate needs to adapt to CC – those for which further delay would increase vulnerability and/or costs at a later stage</a:t>
            </a:r>
          </a:p>
          <a:p>
            <a:r>
              <a:rPr lang="en-US" dirty="0" smtClean="0"/>
              <a:t>Priorities are:</a:t>
            </a:r>
          </a:p>
          <a:p>
            <a:pPr lvl="1"/>
            <a:r>
              <a:rPr lang="en-US" dirty="0" smtClean="0"/>
              <a:t>Agriculture</a:t>
            </a:r>
          </a:p>
          <a:p>
            <a:pPr lvl="1"/>
            <a:r>
              <a:rPr lang="en-US" dirty="0" smtClean="0"/>
              <a:t>EWS </a:t>
            </a:r>
            <a:endParaRPr lang="en-US" dirty="0"/>
          </a:p>
        </p:txBody>
      </p:sp>
    </p:spTree>
    <p:extLst>
      <p:ext uri="{BB962C8B-B14F-4D97-AF65-F5344CB8AC3E}">
        <p14:creationId xmlns:p14="http://schemas.microsoft.com/office/powerpoint/2010/main" val="366832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42887"/>
            <a:ext cx="8615363" cy="6072187"/>
          </a:xfrm>
          <a:prstGeom prst="rect">
            <a:avLst/>
          </a:prstGeom>
        </p:spPr>
        <p:txBody>
          <a:bodyPr wrap="square">
            <a:spAutoFit/>
          </a:bodyPr>
          <a:lstStyle/>
          <a:p>
            <a:r>
              <a:rPr lang="en-US" sz="3600" b="1" dirty="0" smtClean="0">
                <a:solidFill>
                  <a:srgbClr val="FF0000"/>
                </a:solidFill>
                <a:latin typeface="Shaker-RB" charset="0"/>
              </a:rPr>
              <a:t>Myanmar INDC </a:t>
            </a:r>
            <a:endParaRPr lang="en-US" sz="2400" dirty="0">
              <a:solidFill>
                <a:srgbClr val="FF0000"/>
              </a:solidFill>
              <a:latin typeface="Shaker-RL" charset="0"/>
            </a:endParaRPr>
          </a:p>
          <a:p>
            <a:endParaRPr lang="en-US" sz="2000" dirty="0">
              <a:solidFill>
                <a:srgbClr val="FFFFFF"/>
              </a:solidFill>
              <a:latin typeface="+mn-lt"/>
            </a:endParaRPr>
          </a:p>
          <a:p>
            <a:r>
              <a:rPr lang="en-US" sz="2000" dirty="0">
                <a:solidFill>
                  <a:srgbClr val="464646"/>
                </a:solidFill>
                <a:latin typeface="+mn-lt"/>
              </a:rPr>
              <a:t>LDCs and SIDS</a:t>
            </a:r>
          </a:p>
          <a:p>
            <a:r>
              <a:rPr lang="en-US" sz="2000" dirty="0">
                <a:solidFill>
                  <a:srgbClr val="464646"/>
                </a:solidFill>
                <a:latin typeface="+mn-lt"/>
              </a:rPr>
              <a:t>INDC submitted on 28.09.2015</a:t>
            </a:r>
          </a:p>
          <a:p>
            <a:endParaRPr lang="en-US" sz="2000" dirty="0" smtClean="0">
              <a:solidFill>
                <a:srgbClr val="7C7C7C"/>
              </a:solidFill>
              <a:latin typeface="+mn-lt"/>
            </a:endParaRPr>
          </a:p>
          <a:p>
            <a:r>
              <a:rPr lang="en-US" sz="2000" dirty="0" smtClean="0">
                <a:solidFill>
                  <a:srgbClr val="7C7C7C"/>
                </a:solidFill>
                <a:latin typeface="+mn-lt"/>
              </a:rPr>
              <a:t>Fossil </a:t>
            </a:r>
            <a:r>
              <a:rPr lang="en-US" sz="2000" dirty="0">
                <a:solidFill>
                  <a:srgbClr val="7C7C7C"/>
                </a:solidFill>
                <a:latin typeface="+mn-lt"/>
              </a:rPr>
              <a:t>Fuel Subsidy Reform	</a:t>
            </a:r>
            <a:r>
              <a:rPr lang="en-US" sz="2000" dirty="0" smtClean="0">
                <a:solidFill>
                  <a:srgbClr val="7C7C7C"/>
                </a:solidFill>
                <a:latin typeface="+mn-lt"/>
              </a:rPr>
              <a:t>	</a:t>
            </a:r>
            <a:r>
              <a:rPr lang="en-US" sz="2000" b="1" dirty="0" smtClean="0">
                <a:solidFill>
                  <a:srgbClr val="7C7C7C"/>
                </a:solidFill>
                <a:latin typeface="+mn-lt"/>
              </a:rPr>
              <a:t>NOT </a:t>
            </a:r>
            <a:r>
              <a:rPr lang="en-US" sz="2000" b="1" dirty="0">
                <a:solidFill>
                  <a:srgbClr val="7C7C7C"/>
                </a:solidFill>
                <a:latin typeface="+mn-lt"/>
              </a:rPr>
              <a:t>MENTIONED	</a:t>
            </a:r>
          </a:p>
          <a:p>
            <a:r>
              <a:rPr lang="en-US" sz="2000" dirty="0">
                <a:solidFill>
                  <a:srgbClr val="7C7C7C"/>
                </a:solidFill>
                <a:latin typeface="+mn-lt"/>
              </a:rPr>
              <a:t>Costs of mitigation	</a:t>
            </a:r>
            <a:r>
              <a:rPr lang="en-US" sz="2000" dirty="0" smtClean="0">
                <a:solidFill>
                  <a:srgbClr val="7C7C7C"/>
                </a:solidFill>
                <a:latin typeface="+mn-lt"/>
              </a:rPr>
              <a:t>		</a:t>
            </a:r>
            <a:r>
              <a:rPr lang="en-US" sz="2000" b="1" dirty="0" smtClean="0">
                <a:solidFill>
                  <a:srgbClr val="7C7C7C"/>
                </a:solidFill>
                <a:latin typeface="+mn-lt"/>
              </a:rPr>
              <a:t>(</a:t>
            </a:r>
            <a:r>
              <a:rPr lang="en-US" sz="2000" b="1" dirty="0">
                <a:solidFill>
                  <a:srgbClr val="7C7C7C"/>
                </a:solidFill>
                <a:latin typeface="+mn-lt"/>
              </a:rPr>
              <a:t>PARTIAL) COSTS NOT INDICATED	</a:t>
            </a:r>
          </a:p>
          <a:p>
            <a:r>
              <a:rPr lang="en-US" sz="2000" dirty="0">
                <a:solidFill>
                  <a:srgbClr val="7C7C7C"/>
                </a:solidFill>
                <a:latin typeface="+mn-lt"/>
              </a:rPr>
              <a:t>Costs of adaptation	</a:t>
            </a:r>
            <a:r>
              <a:rPr lang="en-US" sz="2000" dirty="0" smtClean="0">
                <a:solidFill>
                  <a:srgbClr val="7C7C7C"/>
                </a:solidFill>
                <a:latin typeface="+mn-lt"/>
              </a:rPr>
              <a:t>		</a:t>
            </a:r>
            <a:r>
              <a:rPr lang="en-US" sz="2000" b="1" dirty="0" smtClean="0">
                <a:solidFill>
                  <a:srgbClr val="7C7C7C"/>
                </a:solidFill>
                <a:latin typeface="+mn-lt"/>
              </a:rPr>
              <a:t>(</a:t>
            </a:r>
            <a:r>
              <a:rPr lang="en-US" sz="2000" b="1" dirty="0">
                <a:solidFill>
                  <a:srgbClr val="7C7C7C"/>
                </a:solidFill>
                <a:latin typeface="+mn-lt"/>
              </a:rPr>
              <a:t>PARTIAL) COSTS NOT INDICATED	</a:t>
            </a:r>
          </a:p>
          <a:p>
            <a:r>
              <a:rPr lang="en-US" sz="2000" dirty="0">
                <a:solidFill>
                  <a:srgbClr val="7C7C7C"/>
                </a:solidFill>
                <a:latin typeface="+mn-lt"/>
              </a:rPr>
              <a:t>Mitigation finance	</a:t>
            </a:r>
            <a:r>
              <a:rPr lang="en-US" sz="2000" dirty="0" smtClean="0">
                <a:solidFill>
                  <a:srgbClr val="7C7C7C"/>
                </a:solidFill>
                <a:latin typeface="+mn-lt"/>
              </a:rPr>
              <a:t>		</a:t>
            </a:r>
            <a:r>
              <a:rPr lang="en-US" sz="2000" b="1" dirty="0" smtClean="0">
                <a:solidFill>
                  <a:srgbClr val="7C7C7C"/>
                </a:solidFill>
                <a:latin typeface="+mn-lt"/>
              </a:rPr>
              <a:t>FULLY </a:t>
            </a:r>
            <a:r>
              <a:rPr lang="en-US" sz="2000" b="1" dirty="0">
                <a:solidFill>
                  <a:srgbClr val="7C7C7C"/>
                </a:solidFill>
                <a:latin typeface="+mn-lt"/>
              </a:rPr>
              <a:t>CONDITIONAL TO CONTRIBUTION	</a:t>
            </a:r>
          </a:p>
          <a:p>
            <a:r>
              <a:rPr lang="en-US" sz="2000" dirty="0">
                <a:solidFill>
                  <a:srgbClr val="7C7C7C"/>
                </a:solidFill>
                <a:latin typeface="+mn-lt"/>
              </a:rPr>
              <a:t>Adaptation finance	</a:t>
            </a:r>
            <a:r>
              <a:rPr lang="en-US" sz="2000" dirty="0" smtClean="0">
                <a:solidFill>
                  <a:srgbClr val="7C7C7C"/>
                </a:solidFill>
                <a:latin typeface="+mn-lt"/>
              </a:rPr>
              <a:t>		</a:t>
            </a:r>
            <a:r>
              <a:rPr lang="en-US" sz="2000" b="1" dirty="0" smtClean="0">
                <a:solidFill>
                  <a:srgbClr val="7C7C7C"/>
                </a:solidFill>
                <a:latin typeface="+mn-lt"/>
              </a:rPr>
              <a:t>PARTLY </a:t>
            </a:r>
            <a:r>
              <a:rPr lang="en-US" sz="2000" b="1" dirty="0">
                <a:solidFill>
                  <a:srgbClr val="7C7C7C"/>
                </a:solidFill>
                <a:latin typeface="+mn-lt"/>
              </a:rPr>
              <a:t>CONDITIONAL TO CONTRIBUTION	</a:t>
            </a:r>
          </a:p>
          <a:p>
            <a:r>
              <a:rPr lang="en-US" sz="2000" dirty="0">
                <a:solidFill>
                  <a:srgbClr val="7C7C7C"/>
                </a:solidFill>
                <a:latin typeface="+mn-lt"/>
              </a:rPr>
              <a:t>Historical responsibility	</a:t>
            </a:r>
            <a:r>
              <a:rPr lang="en-US" sz="2000" dirty="0" smtClean="0">
                <a:solidFill>
                  <a:srgbClr val="7C7C7C"/>
                </a:solidFill>
                <a:latin typeface="+mn-lt"/>
              </a:rPr>
              <a:t>	</a:t>
            </a:r>
            <a:r>
              <a:rPr lang="en-US" sz="2000" b="1" dirty="0" smtClean="0">
                <a:solidFill>
                  <a:srgbClr val="7C7C7C"/>
                </a:solidFill>
                <a:latin typeface="+mn-lt"/>
              </a:rPr>
              <a:t>NOT </a:t>
            </a:r>
            <a:r>
              <a:rPr lang="en-US" sz="2000" b="1" dirty="0">
                <a:solidFill>
                  <a:srgbClr val="7C7C7C"/>
                </a:solidFill>
                <a:latin typeface="+mn-lt"/>
              </a:rPr>
              <a:t>MENTIONED	</a:t>
            </a:r>
          </a:p>
          <a:p>
            <a:r>
              <a:rPr lang="en-US" sz="2000" dirty="0">
                <a:solidFill>
                  <a:srgbClr val="7C7C7C"/>
                </a:solidFill>
                <a:latin typeface="+mn-lt"/>
              </a:rPr>
              <a:t>Section on fairness	</a:t>
            </a:r>
            <a:r>
              <a:rPr lang="en-US" sz="2000" dirty="0" smtClean="0">
                <a:solidFill>
                  <a:srgbClr val="7C7C7C"/>
                </a:solidFill>
                <a:latin typeface="+mn-lt"/>
              </a:rPr>
              <a:t>		</a:t>
            </a:r>
            <a:r>
              <a:rPr lang="en-US" sz="2000" b="1" dirty="0" smtClean="0">
                <a:solidFill>
                  <a:srgbClr val="7C7C7C"/>
                </a:solidFill>
                <a:latin typeface="+mn-lt"/>
              </a:rPr>
              <a:t>SECTION </a:t>
            </a:r>
            <a:r>
              <a:rPr lang="en-US" sz="2000" b="1" dirty="0">
                <a:solidFill>
                  <a:srgbClr val="7C7C7C"/>
                </a:solidFill>
                <a:latin typeface="+mn-lt"/>
              </a:rPr>
              <a:t>ON FAIRNESS/EQUITY, ALSO </a:t>
            </a:r>
            <a:endParaRPr lang="en-US" sz="2000" b="1" dirty="0" smtClean="0">
              <a:solidFill>
                <a:srgbClr val="7C7C7C"/>
              </a:solidFill>
              <a:latin typeface="+mn-lt"/>
            </a:endParaRPr>
          </a:p>
          <a:p>
            <a:r>
              <a:rPr lang="en-US" sz="2000" b="1" dirty="0">
                <a:solidFill>
                  <a:srgbClr val="7C7C7C"/>
                </a:solidFill>
                <a:latin typeface="+mn-lt"/>
              </a:rPr>
              <a:t>	</a:t>
            </a:r>
            <a:r>
              <a:rPr lang="en-US" sz="2000" b="1" dirty="0" smtClean="0">
                <a:solidFill>
                  <a:srgbClr val="7C7C7C"/>
                </a:solidFill>
                <a:latin typeface="+mn-lt"/>
              </a:rPr>
              <a:t>						CONTEXTUALIZING </a:t>
            </a:r>
            <a:r>
              <a:rPr lang="en-US" sz="2000" b="1" dirty="0">
                <a:solidFill>
                  <a:srgbClr val="7C7C7C"/>
                </a:solidFill>
                <a:latin typeface="+mn-lt"/>
              </a:rPr>
              <a:t>EMISSIONS	</a:t>
            </a:r>
          </a:p>
          <a:p>
            <a:r>
              <a:rPr lang="en-US" sz="2000" dirty="0">
                <a:solidFill>
                  <a:srgbClr val="7C7C7C"/>
                </a:solidFill>
                <a:latin typeface="+mn-lt"/>
              </a:rPr>
              <a:t>Adaptation	</a:t>
            </a:r>
            <a:r>
              <a:rPr lang="en-US" sz="2000" dirty="0" smtClean="0">
                <a:solidFill>
                  <a:srgbClr val="7C7C7C"/>
                </a:solidFill>
                <a:latin typeface="+mn-lt"/>
              </a:rPr>
              <a:t>				</a:t>
            </a:r>
            <a:r>
              <a:rPr lang="en-US" sz="2000" b="1" dirty="0" smtClean="0">
                <a:solidFill>
                  <a:srgbClr val="7C7C7C"/>
                </a:solidFill>
                <a:latin typeface="+mn-lt"/>
              </a:rPr>
              <a:t>ADAPTATION </a:t>
            </a:r>
            <a:r>
              <a:rPr lang="en-US" sz="2000" b="1" dirty="0">
                <a:solidFill>
                  <a:srgbClr val="7C7C7C"/>
                </a:solidFill>
                <a:latin typeface="+mn-lt"/>
              </a:rPr>
              <a:t>ACTIONS INCLUDED	</a:t>
            </a:r>
          </a:p>
          <a:p>
            <a:r>
              <a:rPr lang="en-US" sz="2000" dirty="0">
                <a:solidFill>
                  <a:srgbClr val="7C7C7C"/>
                </a:solidFill>
                <a:latin typeface="+mn-lt"/>
              </a:rPr>
              <a:t>Loss and Damage	</a:t>
            </a:r>
            <a:r>
              <a:rPr lang="en-US" sz="2000" dirty="0" smtClean="0">
                <a:solidFill>
                  <a:srgbClr val="7C7C7C"/>
                </a:solidFill>
                <a:latin typeface="+mn-lt"/>
              </a:rPr>
              <a:t>			</a:t>
            </a:r>
            <a:r>
              <a:rPr lang="en-US" sz="2000" b="1" dirty="0" smtClean="0">
                <a:solidFill>
                  <a:srgbClr val="7C7C7C"/>
                </a:solidFill>
                <a:latin typeface="+mn-lt"/>
              </a:rPr>
              <a:t>LOSS </a:t>
            </a:r>
            <a:r>
              <a:rPr lang="en-US" sz="2000" b="1" dirty="0">
                <a:solidFill>
                  <a:srgbClr val="7C7C7C"/>
                </a:solidFill>
                <a:latin typeface="+mn-lt"/>
              </a:rPr>
              <a:t>AND DAMAGE MENTIONED IN INDC	</a:t>
            </a:r>
          </a:p>
          <a:p>
            <a:r>
              <a:rPr lang="en-US" sz="2000" dirty="0">
                <a:solidFill>
                  <a:srgbClr val="7C7C7C"/>
                </a:solidFill>
                <a:latin typeface="+mn-lt"/>
              </a:rPr>
              <a:t>Assessment and Review	</a:t>
            </a:r>
            <a:r>
              <a:rPr lang="en-US" sz="2000" dirty="0" smtClean="0">
                <a:solidFill>
                  <a:srgbClr val="7C7C7C"/>
                </a:solidFill>
                <a:latin typeface="+mn-lt"/>
              </a:rPr>
              <a:t>	</a:t>
            </a:r>
            <a:r>
              <a:rPr lang="en-US" sz="2000" b="1" dirty="0" smtClean="0">
                <a:solidFill>
                  <a:srgbClr val="7C7C7C"/>
                </a:solidFill>
                <a:latin typeface="+mn-lt"/>
              </a:rPr>
              <a:t>SECTION </a:t>
            </a:r>
            <a:r>
              <a:rPr lang="en-US" sz="2000" b="1" dirty="0">
                <a:solidFill>
                  <a:srgbClr val="7C7C7C"/>
                </a:solidFill>
                <a:latin typeface="+mn-lt"/>
              </a:rPr>
              <a:t>ON INDC TRACKING AND </a:t>
            </a:r>
            <a:r>
              <a:rPr lang="en-US" sz="2000" b="1" dirty="0" smtClean="0">
                <a:solidFill>
                  <a:srgbClr val="7C7C7C"/>
                </a:solidFill>
                <a:latin typeface="+mn-lt"/>
              </a:rPr>
              <a:t>SELF-									ASSESSMENT </a:t>
            </a:r>
            <a:r>
              <a:rPr lang="en-US" sz="2000" b="1" dirty="0">
                <a:solidFill>
                  <a:srgbClr val="7C7C7C"/>
                </a:solidFill>
                <a:latin typeface="+mn-lt"/>
              </a:rPr>
              <a:t>OF THE INDC IMPLEMENTATION	</a:t>
            </a:r>
          </a:p>
          <a:p>
            <a:r>
              <a:rPr lang="en-US" sz="2000" dirty="0">
                <a:solidFill>
                  <a:srgbClr val="7C7C7C"/>
                </a:solidFill>
                <a:latin typeface="+mn-lt"/>
              </a:rPr>
              <a:t>Size of INDC	</a:t>
            </a:r>
            <a:r>
              <a:rPr lang="en-US" sz="2000" dirty="0" smtClean="0">
                <a:solidFill>
                  <a:srgbClr val="7C7C7C"/>
                </a:solidFill>
                <a:latin typeface="+mn-lt"/>
              </a:rPr>
              <a:t>				</a:t>
            </a:r>
            <a:r>
              <a:rPr lang="en-US" sz="2000" b="1" dirty="0" smtClean="0">
                <a:solidFill>
                  <a:srgbClr val="7C7C7C"/>
                </a:solidFill>
                <a:latin typeface="+mn-lt"/>
              </a:rPr>
              <a:t>18 </a:t>
            </a:r>
            <a:r>
              <a:rPr lang="en-US" sz="2000" b="1" dirty="0">
                <a:solidFill>
                  <a:srgbClr val="7C7C7C"/>
                </a:solidFill>
                <a:latin typeface="+mn-lt"/>
              </a:rPr>
              <a:t>PAGES	</a:t>
            </a:r>
          </a:p>
        </p:txBody>
      </p:sp>
    </p:spTree>
    <p:extLst>
      <p:ext uri="{BB962C8B-B14F-4D97-AF65-F5344CB8AC3E}">
        <p14:creationId xmlns:p14="http://schemas.microsoft.com/office/powerpoint/2010/main" val="2017011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9825"/>
          </a:xfrm>
        </p:spPr>
        <p:txBody>
          <a:bodyPr/>
          <a:lstStyle/>
          <a:p>
            <a:pPr algn="l"/>
            <a:r>
              <a:rPr lang="en-US" b="1" dirty="0">
                <a:solidFill>
                  <a:srgbClr val="FF0000"/>
                </a:solidFill>
                <a:latin typeface="Shaker-RB" charset="0"/>
              </a:rPr>
              <a:t>Myanmar INDC </a:t>
            </a:r>
            <a:r>
              <a:rPr lang="en-US" sz="3200" dirty="0">
                <a:solidFill>
                  <a:srgbClr val="FF0000"/>
                </a:solidFill>
                <a:latin typeface="Shaker-RL" charset="0"/>
              </a:rPr>
              <a:t/>
            </a:r>
            <a:br>
              <a:rPr lang="en-US" sz="3200" dirty="0">
                <a:solidFill>
                  <a:srgbClr val="FF0000"/>
                </a:solidFill>
                <a:latin typeface="Shaker-RL" charset="0"/>
              </a:rPr>
            </a:br>
            <a:endParaRPr lang="en-US" dirty="0"/>
          </a:p>
        </p:txBody>
      </p:sp>
      <p:sp>
        <p:nvSpPr>
          <p:cNvPr id="3" name="Content Placeholder 2"/>
          <p:cNvSpPr>
            <a:spLocks noGrp="1"/>
          </p:cNvSpPr>
          <p:nvPr>
            <p:ph idx="1"/>
          </p:nvPr>
        </p:nvSpPr>
        <p:spPr>
          <a:xfrm>
            <a:off x="214313" y="1014410"/>
            <a:ext cx="8686799" cy="5011738"/>
          </a:xfrm>
        </p:spPr>
        <p:txBody>
          <a:bodyPr/>
          <a:lstStyle/>
          <a:p>
            <a:r>
              <a:rPr lang="en-US" sz="2000" dirty="0" smtClean="0"/>
              <a:t>Myanmar </a:t>
            </a:r>
            <a:r>
              <a:rPr lang="en-US" sz="2000" dirty="0"/>
              <a:t>is determined to play its role in the global effort and to </a:t>
            </a:r>
            <a:r>
              <a:rPr lang="en-US" sz="2000" dirty="0" err="1"/>
              <a:t>crystallise</a:t>
            </a:r>
            <a:r>
              <a:rPr lang="en-US" sz="2000" dirty="0"/>
              <a:t> this </a:t>
            </a:r>
            <a:r>
              <a:rPr lang="en-US" sz="2000" dirty="0" smtClean="0"/>
              <a:t>will into </a:t>
            </a:r>
            <a:r>
              <a:rPr lang="en-US" sz="2000" dirty="0"/>
              <a:t>our INDC. </a:t>
            </a:r>
            <a:endParaRPr lang="en-US" sz="2000" dirty="0" smtClean="0"/>
          </a:p>
          <a:p>
            <a:r>
              <a:rPr lang="en-US" sz="2000" dirty="0" smtClean="0"/>
              <a:t>Myanmar </a:t>
            </a:r>
            <a:r>
              <a:rPr lang="en-US" sz="2000" dirty="0"/>
              <a:t>wishes to undertake a series of actions to demonstrate its </a:t>
            </a:r>
            <a:r>
              <a:rPr lang="en-US" sz="2000" dirty="0" smtClean="0"/>
              <a:t>commitment to </a:t>
            </a:r>
            <a:r>
              <a:rPr lang="en-US" sz="2000" dirty="0"/>
              <a:t>climate change mitigation and highlight options for adaptation.</a:t>
            </a:r>
          </a:p>
          <a:p>
            <a:r>
              <a:rPr lang="en-US" sz="2000" dirty="0"/>
              <a:t>The development of the INDC is a nationally led process. Political guidance  has</a:t>
            </a:r>
          </a:p>
          <a:p>
            <a:r>
              <a:rPr lang="en-US" sz="2000" dirty="0"/>
              <a:t>been sought from the highest institutional level within the Government of the Republic of </a:t>
            </a:r>
            <a:r>
              <a:rPr lang="en-US" sz="2000" dirty="0" err="1" smtClean="0"/>
              <a:t>theUnion</a:t>
            </a:r>
            <a:r>
              <a:rPr lang="en-US" sz="2000" dirty="0" smtClean="0"/>
              <a:t> </a:t>
            </a:r>
            <a:r>
              <a:rPr lang="en-US" sz="2000" dirty="0"/>
              <a:t>of Myanmar. </a:t>
            </a:r>
            <a:endParaRPr lang="en-US" sz="2000" dirty="0" smtClean="0"/>
          </a:p>
          <a:p>
            <a:r>
              <a:rPr lang="en-US" sz="2000" dirty="0" smtClean="0"/>
              <a:t>The </a:t>
            </a:r>
            <a:r>
              <a:rPr lang="en-US" sz="2000" dirty="0"/>
              <a:t>Ministry of Environmental Conservation and Forestry (</a:t>
            </a:r>
            <a:r>
              <a:rPr lang="en-US" sz="2000" dirty="0" smtClean="0"/>
              <a:t>MOECAF) has </a:t>
            </a:r>
            <a:r>
              <a:rPr lang="en-US" sz="2000" dirty="0"/>
              <a:t>acted as INDC focal point, facilitating the inputs from other line ministries</a:t>
            </a:r>
            <a:r>
              <a:rPr lang="en-US" sz="2000" dirty="0" smtClean="0"/>
              <a:t>.</a:t>
            </a:r>
          </a:p>
          <a:p>
            <a:r>
              <a:rPr lang="en-US" sz="2000" dirty="0" smtClean="0"/>
              <a:t>Myanmar presents </a:t>
            </a:r>
            <a:r>
              <a:rPr lang="en-US" sz="2000" dirty="0"/>
              <a:t>its enhanced mitigation actions, policies, strategies and adaptive efforts on </a:t>
            </a:r>
            <a:r>
              <a:rPr lang="en-US" sz="2000" dirty="0" smtClean="0"/>
              <a:t>climate change</a:t>
            </a:r>
            <a:r>
              <a:rPr lang="en-US" sz="2000" dirty="0"/>
              <a:t>, and wishes to contribute to making the Paris Conference agreement negotiation </a:t>
            </a:r>
            <a:r>
              <a:rPr lang="en-US" sz="2000" dirty="0" smtClean="0"/>
              <a:t>a success</a:t>
            </a:r>
          </a:p>
          <a:p>
            <a:r>
              <a:rPr lang="en-US" sz="2000" dirty="0"/>
              <a:t> This INDC is Myanmar’s opportunity to confirm its commitment to climate change mitigation, by </a:t>
            </a:r>
            <a:r>
              <a:rPr lang="en-US" sz="2000" dirty="0" smtClean="0"/>
              <a:t>pursuing the </a:t>
            </a:r>
            <a:r>
              <a:rPr lang="en-US" sz="2000" dirty="0"/>
              <a:t>correct balance between socio-economic development and environmental sustainability.</a:t>
            </a:r>
          </a:p>
        </p:txBody>
      </p:sp>
    </p:spTree>
    <p:extLst>
      <p:ext uri="{BB962C8B-B14F-4D97-AF65-F5344CB8AC3E}">
        <p14:creationId xmlns:p14="http://schemas.microsoft.com/office/powerpoint/2010/main" val="188780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8229600" cy="711200"/>
          </a:xfrm>
        </p:spPr>
        <p:txBody>
          <a:bodyPr/>
          <a:lstStyle/>
          <a:p>
            <a:r>
              <a:rPr lang="en-US" sz="3200" b="1" dirty="0"/>
              <a:t>Priorities for Adaptation and Emerging Issues</a:t>
            </a:r>
            <a:br>
              <a:rPr lang="en-US" sz="3200" b="1" dirty="0"/>
            </a:br>
            <a:endParaRPr lang="en-US" b="1" dirty="0"/>
          </a:p>
        </p:txBody>
      </p:sp>
      <p:sp>
        <p:nvSpPr>
          <p:cNvPr id="3" name="Content Placeholder 2"/>
          <p:cNvSpPr>
            <a:spLocks noGrp="1"/>
          </p:cNvSpPr>
          <p:nvPr>
            <p:ph idx="1"/>
          </p:nvPr>
        </p:nvSpPr>
        <p:spPr>
          <a:xfrm>
            <a:off x="457200" y="1485900"/>
            <a:ext cx="8229600" cy="4757738"/>
          </a:xfrm>
        </p:spPr>
        <p:txBody>
          <a:bodyPr/>
          <a:lstStyle/>
          <a:p>
            <a:r>
              <a:rPr lang="en-US" sz="2400" dirty="0" smtClean="0"/>
              <a:t>Short, medium </a:t>
            </a:r>
            <a:r>
              <a:rPr lang="en-US" sz="2400" dirty="0"/>
              <a:t>and long-term priority actions </a:t>
            </a:r>
            <a:r>
              <a:rPr lang="en-US" sz="2400" dirty="0" smtClean="0"/>
              <a:t>by </a:t>
            </a:r>
            <a:r>
              <a:rPr lang="en-US" sz="2400" dirty="0"/>
              <a:t>adopting the National Adaptation </a:t>
            </a:r>
            <a:r>
              <a:rPr lang="en-US" sz="2400" dirty="0" err="1"/>
              <a:t>Programme</a:t>
            </a:r>
            <a:r>
              <a:rPr lang="en-US" sz="2400" dirty="0"/>
              <a:t> of Action (NAPA). </a:t>
            </a:r>
            <a:endParaRPr lang="en-US" sz="2400" dirty="0" smtClean="0"/>
          </a:p>
          <a:p>
            <a:endParaRPr lang="en-US" sz="2400" dirty="0" smtClean="0"/>
          </a:p>
          <a:p>
            <a:r>
              <a:rPr lang="en-US" sz="2400" dirty="0" smtClean="0"/>
              <a:t>Within </a:t>
            </a:r>
            <a:r>
              <a:rPr lang="en-US" sz="2400" dirty="0"/>
              <a:t>these sectors, </a:t>
            </a:r>
            <a:r>
              <a:rPr lang="en-US" sz="2400" dirty="0" smtClean="0"/>
              <a:t>the NAPA </a:t>
            </a:r>
            <a:r>
              <a:rPr lang="en-US" sz="2400" dirty="0"/>
              <a:t>establishes four priority level </a:t>
            </a:r>
            <a:r>
              <a:rPr lang="en-US" sz="2400" dirty="0" smtClean="0"/>
              <a:t>sectors:</a:t>
            </a:r>
          </a:p>
          <a:p>
            <a:pPr lvl="1"/>
            <a:r>
              <a:rPr lang="en-US" sz="2000" dirty="0" smtClean="0"/>
              <a:t>#1: </a:t>
            </a:r>
            <a:r>
              <a:rPr lang="en-US" sz="2000" dirty="0"/>
              <a:t>resilience in the agriculture sector, developing early warning </a:t>
            </a:r>
            <a:r>
              <a:rPr lang="en-US" sz="2000" dirty="0" smtClean="0"/>
              <a:t>systems and </a:t>
            </a:r>
            <a:r>
              <a:rPr lang="en-US" sz="2000" dirty="0"/>
              <a:t>forest preservation </a:t>
            </a:r>
            <a:r>
              <a:rPr lang="en-US" sz="2000" dirty="0" smtClean="0"/>
              <a:t>measures</a:t>
            </a:r>
          </a:p>
          <a:p>
            <a:pPr lvl="1"/>
            <a:r>
              <a:rPr lang="en-US" sz="2000" dirty="0" smtClean="0"/>
              <a:t>#2: public </a:t>
            </a:r>
            <a:r>
              <a:rPr lang="en-US" sz="2000" dirty="0"/>
              <a:t>health protection and water resource </a:t>
            </a:r>
            <a:r>
              <a:rPr lang="en-US" sz="2000" dirty="0" smtClean="0"/>
              <a:t>management</a:t>
            </a:r>
          </a:p>
          <a:p>
            <a:pPr lvl="1"/>
            <a:r>
              <a:rPr lang="en-US" sz="2000" dirty="0" smtClean="0"/>
              <a:t>#3: coastal </a:t>
            </a:r>
            <a:r>
              <a:rPr lang="en-US" sz="2000" dirty="0"/>
              <a:t>zone </a:t>
            </a:r>
            <a:r>
              <a:rPr lang="en-US" sz="2000" dirty="0" smtClean="0"/>
              <a:t>protection</a:t>
            </a:r>
          </a:p>
          <a:p>
            <a:pPr lvl="1"/>
            <a:r>
              <a:rPr lang="en-US" sz="2000" dirty="0" smtClean="0"/>
              <a:t>#4: energy </a:t>
            </a:r>
            <a:r>
              <a:rPr lang="en-US" sz="2000" dirty="0"/>
              <a:t>and industry sectors, and biodiversity </a:t>
            </a:r>
            <a:r>
              <a:rPr lang="en-US" sz="2000" dirty="0" smtClean="0"/>
              <a:t>preservation</a:t>
            </a:r>
            <a:endParaRPr lang="en-US" sz="2000" dirty="0"/>
          </a:p>
        </p:txBody>
      </p:sp>
    </p:spTree>
    <p:extLst>
      <p:ext uri="{BB962C8B-B14F-4D97-AF65-F5344CB8AC3E}">
        <p14:creationId xmlns:p14="http://schemas.microsoft.com/office/powerpoint/2010/main" val="1389048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8229600" cy="711200"/>
          </a:xfrm>
        </p:spPr>
        <p:txBody>
          <a:bodyPr/>
          <a:lstStyle/>
          <a:p>
            <a:r>
              <a:rPr lang="en-US" sz="3200" b="1" dirty="0"/>
              <a:t>Priorities for Adaptation and Emerging Issues</a:t>
            </a:r>
            <a:br>
              <a:rPr lang="en-US" sz="3200" b="1" dirty="0"/>
            </a:br>
            <a:endParaRPr lang="en-US" b="1" dirty="0"/>
          </a:p>
        </p:txBody>
      </p:sp>
      <p:sp>
        <p:nvSpPr>
          <p:cNvPr id="3" name="Content Placeholder 2"/>
          <p:cNvSpPr>
            <a:spLocks noGrp="1"/>
          </p:cNvSpPr>
          <p:nvPr>
            <p:ph idx="1"/>
          </p:nvPr>
        </p:nvSpPr>
        <p:spPr>
          <a:xfrm>
            <a:off x="457200" y="1371600"/>
            <a:ext cx="8229600" cy="4657725"/>
          </a:xfrm>
        </p:spPr>
        <p:txBody>
          <a:bodyPr/>
          <a:lstStyle/>
          <a:p>
            <a:r>
              <a:rPr lang="en-US" sz="2400" dirty="0" smtClean="0"/>
              <a:t>Other needs:</a:t>
            </a:r>
          </a:p>
          <a:p>
            <a:pPr lvl="1"/>
            <a:r>
              <a:rPr lang="en-US" sz="2000" dirty="0" smtClean="0"/>
              <a:t>communicate </a:t>
            </a:r>
            <a:r>
              <a:rPr lang="en-US" sz="2000" dirty="0"/>
              <a:t>and inform effectively at all levels (primary </a:t>
            </a:r>
            <a:r>
              <a:rPr lang="en-US" sz="2000" dirty="0" smtClean="0"/>
              <a:t>education, public </a:t>
            </a:r>
            <a:r>
              <a:rPr lang="en-US" sz="2000" dirty="0"/>
              <a:t>opinion, policy makers), </a:t>
            </a:r>
            <a:endParaRPr lang="en-US" sz="2000" dirty="0" smtClean="0"/>
          </a:p>
          <a:p>
            <a:pPr lvl="1"/>
            <a:r>
              <a:rPr lang="en-US" sz="2000" dirty="0" smtClean="0"/>
              <a:t>make </a:t>
            </a:r>
            <a:r>
              <a:rPr lang="en-US" sz="2000" dirty="0"/>
              <a:t>fast-growing cities </a:t>
            </a:r>
            <a:r>
              <a:rPr lang="en-US" sz="2000" dirty="0" smtClean="0"/>
              <a:t>resilient</a:t>
            </a:r>
          </a:p>
          <a:p>
            <a:pPr lvl="1"/>
            <a:r>
              <a:rPr lang="en-US" sz="2000" dirty="0" err="1" smtClean="0"/>
              <a:t>pscale</a:t>
            </a:r>
            <a:r>
              <a:rPr lang="en-US" sz="2000" dirty="0" smtClean="0"/>
              <a:t> the achievements </a:t>
            </a:r>
            <a:r>
              <a:rPr lang="en-US" sz="2000" dirty="0"/>
              <a:t>in the disaster risk reduction area need to be addressed.</a:t>
            </a:r>
          </a:p>
          <a:p>
            <a:endParaRPr lang="en-US" sz="2400" dirty="0" smtClean="0"/>
          </a:p>
          <a:p>
            <a:r>
              <a:rPr lang="en-US" sz="2400" dirty="0" smtClean="0"/>
              <a:t>Planning </a:t>
            </a:r>
            <a:r>
              <a:rPr lang="en-US" sz="2400" dirty="0"/>
              <a:t>and </a:t>
            </a:r>
            <a:r>
              <a:rPr lang="en-US" sz="2400" dirty="0" err="1"/>
              <a:t>prioritisation</a:t>
            </a:r>
            <a:r>
              <a:rPr lang="en-US" sz="2400" dirty="0"/>
              <a:t> capacity is also developed under the </a:t>
            </a:r>
            <a:endParaRPr lang="en-US" sz="2400" dirty="0" smtClean="0"/>
          </a:p>
          <a:p>
            <a:pPr lvl="1"/>
            <a:r>
              <a:rPr lang="en-US" sz="2000" dirty="0" smtClean="0"/>
              <a:t>Myanmar </a:t>
            </a:r>
            <a:r>
              <a:rPr lang="en-US" sz="2000" dirty="0"/>
              <a:t>Action Plan on Disaster </a:t>
            </a:r>
            <a:r>
              <a:rPr lang="en-US" sz="2000" dirty="0" smtClean="0"/>
              <a:t>Risk Reduction </a:t>
            </a:r>
            <a:r>
              <a:rPr lang="en-US" sz="2000" dirty="0"/>
              <a:t>(MAP-DRR, 2012) </a:t>
            </a:r>
            <a:r>
              <a:rPr lang="en-US" sz="2000" dirty="0" smtClean="0"/>
              <a:t>	</a:t>
            </a:r>
          </a:p>
          <a:p>
            <a:pPr lvl="1"/>
            <a:r>
              <a:rPr lang="en-US" sz="2000" dirty="0" smtClean="0"/>
              <a:t>Disaster </a:t>
            </a:r>
            <a:r>
              <a:rPr lang="en-US" sz="2000" dirty="0"/>
              <a:t>Management Law (2013</a:t>
            </a:r>
            <a:r>
              <a:rPr lang="en-US" sz="2000" dirty="0" smtClean="0"/>
              <a:t>)</a:t>
            </a:r>
            <a:endParaRPr lang="en-US" sz="2000" dirty="0"/>
          </a:p>
        </p:txBody>
      </p:sp>
    </p:spTree>
    <p:extLst>
      <p:ext uri="{BB962C8B-B14F-4D97-AF65-F5344CB8AC3E}">
        <p14:creationId xmlns:p14="http://schemas.microsoft.com/office/powerpoint/2010/main" val="450404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Current and Planned </a:t>
            </a:r>
            <a:r>
              <a:rPr lang="en-US" sz="3600" b="1" smtClean="0"/>
              <a:t>Adaptation Efforts </a:t>
            </a:r>
            <a:endParaRPr lang="en-US" sz="3600" b="1"/>
          </a:p>
        </p:txBody>
      </p:sp>
      <p:sp>
        <p:nvSpPr>
          <p:cNvPr id="3" name="Content Placeholder 2"/>
          <p:cNvSpPr>
            <a:spLocks noGrp="1"/>
          </p:cNvSpPr>
          <p:nvPr>
            <p:ph idx="1"/>
          </p:nvPr>
        </p:nvSpPr>
        <p:spPr/>
        <p:txBody>
          <a:bodyPr/>
          <a:lstStyle/>
          <a:p>
            <a:r>
              <a:rPr lang="en-US" dirty="0" err="1" smtClean="0"/>
              <a:t>Sectoral</a:t>
            </a:r>
            <a:r>
              <a:rPr lang="en-US" dirty="0" smtClean="0"/>
              <a:t> actions</a:t>
            </a:r>
          </a:p>
          <a:p>
            <a:r>
              <a:rPr lang="en-US" dirty="0" smtClean="0"/>
              <a:t>Policy and legal instruments</a:t>
            </a:r>
          </a:p>
          <a:p>
            <a:r>
              <a:rPr lang="en-US" dirty="0" smtClean="0"/>
              <a:t>Capacity building, education, awareness and communication</a:t>
            </a:r>
          </a:p>
          <a:p>
            <a:r>
              <a:rPr lang="en-US" dirty="0" smtClean="0"/>
              <a:t>Monitoring of adaptation efforts </a:t>
            </a:r>
          </a:p>
          <a:p>
            <a:endParaRPr lang="en-US" dirty="0"/>
          </a:p>
        </p:txBody>
      </p:sp>
    </p:spTree>
    <p:extLst>
      <p:ext uri="{BB962C8B-B14F-4D97-AF65-F5344CB8AC3E}">
        <p14:creationId xmlns:p14="http://schemas.microsoft.com/office/powerpoint/2010/main" val="71517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756916"/>
            <a:ext cx="7704375" cy="560618"/>
          </a:xfrm>
        </p:spPr>
        <p:txBody>
          <a:bodyPr>
            <a:noAutofit/>
          </a:bodyPr>
          <a:lstStyle/>
          <a:p>
            <a:r>
              <a:rPr lang="en-US" sz="3600" b="1" dirty="0"/>
              <a:t>Key </a:t>
            </a:r>
            <a:r>
              <a:rPr lang="en-US" sz="3600" b="1" dirty="0" smtClean="0"/>
              <a:t>Point: </a:t>
            </a:r>
            <a:r>
              <a:rPr lang="en-US" sz="3600" b="1" dirty="0" smtClean="0"/>
              <a:t/>
            </a:r>
            <a:br>
              <a:rPr lang="en-US" sz="3600" b="1" dirty="0" smtClean="0"/>
            </a:br>
            <a:r>
              <a:rPr lang="en-US" sz="3600" b="1" dirty="0" smtClean="0"/>
              <a:t>Strong Attention </a:t>
            </a:r>
            <a:r>
              <a:rPr lang="en-US" sz="3600" b="1" dirty="0"/>
              <a:t>for </a:t>
            </a:r>
            <a:r>
              <a:rPr lang="en-US" sz="3600" b="1" dirty="0" smtClean="0"/>
              <a:t>Adaptation</a:t>
            </a:r>
            <a:endParaRPr lang="en-US" sz="3600" b="1" dirty="0"/>
          </a:p>
        </p:txBody>
      </p:sp>
      <p:sp>
        <p:nvSpPr>
          <p:cNvPr id="5" name="Content Placeholder 4"/>
          <p:cNvSpPr>
            <a:spLocks noGrp="1"/>
          </p:cNvSpPr>
          <p:nvPr>
            <p:ph idx="1"/>
          </p:nvPr>
        </p:nvSpPr>
        <p:spPr>
          <a:xfrm>
            <a:off x="496276" y="2187121"/>
            <a:ext cx="8183268" cy="3876675"/>
          </a:xfrm>
        </p:spPr>
        <p:txBody>
          <a:bodyPr>
            <a:normAutofit/>
          </a:bodyPr>
          <a:lstStyle/>
          <a:p>
            <a:r>
              <a:rPr lang="en-US" sz="3600" dirty="0"/>
              <a:t>Long-term goal on adaptation</a:t>
            </a:r>
          </a:p>
          <a:p>
            <a:r>
              <a:rPr lang="en-US" sz="3600" dirty="0"/>
              <a:t>Strong focus on stakeholder engagement</a:t>
            </a:r>
          </a:p>
          <a:p>
            <a:r>
              <a:rPr lang="en-US" sz="3600" dirty="0"/>
              <a:t>Explicit attention for the most vulnerable</a:t>
            </a:r>
          </a:p>
        </p:txBody>
      </p:sp>
      <p:pic>
        <p:nvPicPr>
          <p:cNvPr id="4" name="image9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726" y="264700"/>
            <a:ext cx="954471" cy="1545050"/>
          </a:xfrm>
          <a:prstGeom prst="rect">
            <a:avLst/>
          </a:prstGeom>
          <a:ln w="12700">
            <a:miter lim="400000"/>
          </a:ln>
        </p:spPr>
      </p:pic>
    </p:spTree>
    <p:extLst>
      <p:ext uri="{BB962C8B-B14F-4D97-AF65-F5344CB8AC3E}">
        <p14:creationId xmlns:p14="http://schemas.microsoft.com/office/powerpoint/2010/main" val="143166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954" y="1325332"/>
            <a:ext cx="8124092" cy="960668"/>
          </a:xfrm>
        </p:spPr>
        <p:txBody>
          <a:bodyPr>
            <a:normAutofit fontScale="90000"/>
          </a:bodyPr>
          <a:lstStyle/>
          <a:p>
            <a:pPr algn="ctr"/>
            <a:r>
              <a:rPr lang="nl-NL" dirty="0" err="1" smtClean="0"/>
              <a:t>Much</a:t>
            </a:r>
            <a:r>
              <a:rPr lang="nl-NL" dirty="0" smtClean="0"/>
              <a:t> of </a:t>
            </a:r>
            <a:r>
              <a:rPr lang="nl-NL" dirty="0" err="1" smtClean="0"/>
              <a:t>what</a:t>
            </a:r>
            <a:r>
              <a:rPr lang="nl-NL" dirty="0" smtClean="0"/>
              <a:t> </a:t>
            </a:r>
            <a:r>
              <a:rPr lang="nl-NL" dirty="0" err="1" smtClean="0"/>
              <a:t>you</a:t>
            </a:r>
            <a:r>
              <a:rPr lang="nl-NL" dirty="0" smtClean="0"/>
              <a:t> </a:t>
            </a:r>
            <a:r>
              <a:rPr lang="nl-NL" dirty="0" err="1" smtClean="0"/>
              <a:t>already</a:t>
            </a:r>
            <a:r>
              <a:rPr lang="nl-NL" dirty="0" smtClean="0"/>
              <a:t> do, </a:t>
            </a:r>
            <a:r>
              <a:rPr lang="nl-NL" dirty="0" err="1" smtClean="0"/>
              <a:t>can</a:t>
            </a:r>
            <a:r>
              <a:rPr lang="nl-NL" dirty="0" smtClean="0"/>
              <a:t> set </a:t>
            </a:r>
            <a:r>
              <a:rPr lang="nl-NL" dirty="0" err="1" smtClean="0"/>
              <a:t>an</a:t>
            </a:r>
            <a:r>
              <a:rPr lang="nl-NL" dirty="0" smtClean="0"/>
              <a:t> </a:t>
            </a:r>
            <a:r>
              <a:rPr lang="nl-NL" dirty="0" err="1" smtClean="0"/>
              <a:t>example</a:t>
            </a:r>
            <a:r>
              <a:rPr lang="nl-NL" dirty="0" smtClean="0"/>
              <a:t> </a:t>
            </a:r>
            <a:r>
              <a:rPr lang="nl-NL" dirty="0" err="1" smtClean="0"/>
              <a:t>to</a:t>
            </a:r>
            <a:r>
              <a:rPr lang="nl-NL" dirty="0" smtClean="0"/>
              <a:t> </a:t>
            </a:r>
            <a:r>
              <a:rPr lang="nl-NL" dirty="0" err="1" smtClean="0"/>
              <a:t>your</a:t>
            </a:r>
            <a:r>
              <a:rPr lang="nl-NL" dirty="0" smtClean="0"/>
              <a:t> </a:t>
            </a:r>
            <a:r>
              <a:rPr lang="nl-NL" dirty="0" err="1" smtClean="0"/>
              <a:t>Government</a:t>
            </a:r>
            <a:r>
              <a:rPr lang="nl-NL" dirty="0" smtClean="0"/>
              <a:t> on </a:t>
            </a:r>
            <a:r>
              <a:rPr lang="nl-NL" dirty="0" err="1" smtClean="0"/>
              <a:t>adaptation</a:t>
            </a:r>
            <a:r>
              <a:rPr lang="nl-NL" dirty="0" smtClean="0"/>
              <a:t> in </a:t>
            </a:r>
            <a:r>
              <a:rPr lang="nl-NL" dirty="0" err="1" smtClean="0"/>
              <a:t>practice</a:t>
            </a:r>
            <a:r>
              <a:rPr lang="nl-NL" dirty="0" smtClean="0"/>
              <a:t/>
            </a:r>
            <a:br>
              <a:rPr lang="nl-NL" dirty="0" smtClean="0"/>
            </a:br>
            <a:endParaRPr lang="nl-NL" dirty="0"/>
          </a:p>
        </p:txBody>
      </p:sp>
      <p:sp>
        <p:nvSpPr>
          <p:cNvPr id="3" name="Tijdelijke aanduiding voor inhoud 2"/>
          <p:cNvSpPr>
            <a:spLocks noGrp="1"/>
          </p:cNvSpPr>
          <p:nvPr>
            <p:ph idx="1"/>
          </p:nvPr>
        </p:nvSpPr>
        <p:spPr>
          <a:xfrm>
            <a:off x="498573" y="2598127"/>
            <a:ext cx="7783783" cy="2947500"/>
          </a:xfrm>
        </p:spPr>
        <p:txBody>
          <a:bodyPr>
            <a:normAutofit/>
          </a:bodyPr>
          <a:lstStyle/>
          <a:p>
            <a:pPr algn="ctr"/>
            <a:r>
              <a:rPr lang="nl-NL" sz="2700" b="1" dirty="0" err="1"/>
              <a:t>Climate</a:t>
            </a:r>
            <a:r>
              <a:rPr lang="nl-NL" sz="2700" b="1" dirty="0"/>
              <a:t>-Smart DRR = Adaptation</a:t>
            </a:r>
          </a:p>
        </p:txBody>
      </p:sp>
      <p:pic>
        <p:nvPicPr>
          <p:cNvPr id="5" name="Afbeelding 3" descr="seychelles ewea.jpg"/>
          <p:cNvPicPr>
            <a:picLocks noChangeAspect="1"/>
          </p:cNvPicPr>
          <p:nvPr/>
        </p:nvPicPr>
        <p:blipFill>
          <a:blip r:embed="rId2"/>
          <a:srcRect/>
          <a:stretch>
            <a:fillRect/>
          </a:stretch>
        </p:blipFill>
        <p:spPr bwMode="auto">
          <a:xfrm>
            <a:off x="692002" y="3888193"/>
            <a:ext cx="2069306" cy="1594247"/>
          </a:xfrm>
          <a:prstGeom prst="rect">
            <a:avLst/>
          </a:prstGeom>
          <a:noFill/>
          <a:ln w="9525">
            <a:noFill/>
            <a:miter lim="800000"/>
            <a:headEnd/>
            <a:tailEnd/>
          </a:ln>
        </p:spPr>
      </p:pic>
      <p:pic>
        <p:nvPicPr>
          <p:cNvPr id="8" name="Afbeelding 4" descr="topics-communityris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430" y="3904585"/>
            <a:ext cx="2176463" cy="1594247"/>
          </a:xfrm>
          <a:prstGeom prst="rect">
            <a:avLst/>
          </a:prstGeom>
          <a:noFill/>
          <a:ln w="9525">
            <a:noFill/>
            <a:miter lim="800000"/>
            <a:headEnd/>
            <a:tailEnd/>
          </a:ln>
        </p:spPr>
      </p:pic>
      <p:pic>
        <p:nvPicPr>
          <p:cNvPr id="12"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8519" y="3904585"/>
            <a:ext cx="2214563" cy="1601391"/>
          </a:xfrm>
          <a:prstGeom prst="rect">
            <a:avLst/>
          </a:prstGeom>
          <a:noFill/>
          <a:ln w="9525">
            <a:noFill/>
            <a:miter lim="800000"/>
            <a:headEnd/>
            <a:tailEnd/>
          </a:ln>
          <a:effectLst/>
        </p:spPr>
      </p:pic>
    </p:spTree>
    <p:extLst>
      <p:ext uri="{BB962C8B-B14F-4D97-AF65-F5344CB8AC3E}">
        <p14:creationId xmlns:p14="http://schemas.microsoft.com/office/powerpoint/2010/main" val="176405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72" y="664179"/>
            <a:ext cx="8352514" cy="960668"/>
          </a:xfrm>
        </p:spPr>
        <p:txBody>
          <a:bodyPr/>
          <a:lstStyle/>
          <a:p>
            <a:r>
              <a:rPr lang="en-US" b="1" dirty="0" smtClean="0"/>
              <a:t>Engaging at the National Level </a:t>
            </a:r>
            <a:endParaRPr lang="en-US" b="1" dirty="0"/>
          </a:p>
        </p:txBody>
      </p:sp>
      <p:sp>
        <p:nvSpPr>
          <p:cNvPr id="3" name="Content Placeholder 2"/>
          <p:cNvSpPr>
            <a:spLocks noGrp="1"/>
          </p:cNvSpPr>
          <p:nvPr>
            <p:ph idx="1"/>
          </p:nvPr>
        </p:nvSpPr>
        <p:spPr>
          <a:xfrm>
            <a:off x="527539" y="1809750"/>
            <a:ext cx="8371072" cy="3971192"/>
          </a:xfrm>
        </p:spPr>
        <p:txBody>
          <a:bodyPr>
            <a:normAutofit/>
          </a:bodyPr>
          <a:lstStyle/>
          <a:p>
            <a:pPr lvl="0">
              <a:buFont typeface="Wingdings" charset="2"/>
              <a:buChar char="q"/>
            </a:pPr>
            <a:r>
              <a:rPr lang="en-GB" sz="2400" dirty="0"/>
              <a:t>Check if </a:t>
            </a:r>
            <a:r>
              <a:rPr lang="en-GB" sz="2400" b="1" dirty="0">
                <a:hlinkClick r:id="rId2" invalidUrl="http://www4.unfccc.int/submissions/indc/Submission Pages/submissions.aspx"/>
              </a:rPr>
              <a:t>NDC</a:t>
            </a:r>
            <a:r>
              <a:rPr lang="en-GB" sz="2400" dirty="0">
                <a:hlinkClick r:id="rId3" invalidUrl="http://www4.unfccc.int/submissions/indc/Submission Pages/submissions.aspx"/>
              </a:rPr>
              <a:t> </a:t>
            </a:r>
            <a:r>
              <a:rPr lang="en-GB" sz="2400" b="1" dirty="0">
                <a:hlinkClick r:id="rId4" invalidUrl="http://www4.unfccc.int/submissions/indc/Submission Pages/submissions.aspx"/>
              </a:rPr>
              <a:t>document</a:t>
            </a:r>
            <a:r>
              <a:rPr lang="en-GB" sz="2400" dirty="0">
                <a:hlinkClick r:id="rId5" invalidUrl="http://www4.unfccc.int/submissions/indc/Submission Pages/submissions.aspx"/>
              </a:rPr>
              <a:t> </a:t>
            </a:r>
            <a:r>
              <a:rPr lang="en-GB" sz="2400" dirty="0"/>
              <a:t>is available for your country (opportunities for engagement / contribution) </a:t>
            </a:r>
          </a:p>
          <a:p>
            <a:pPr lvl="0">
              <a:buFont typeface="Wingdings" charset="2"/>
              <a:buChar char="q"/>
            </a:pPr>
            <a:r>
              <a:rPr lang="en-GB" sz="2400" dirty="0"/>
              <a:t>Check with the government / climate change focal point if </a:t>
            </a:r>
            <a:r>
              <a:rPr lang="en-GB" sz="2400" b="1" dirty="0"/>
              <a:t>NAP or National Plan of Action on Climate Change </a:t>
            </a:r>
            <a:r>
              <a:rPr lang="en-GB" sz="2400" dirty="0"/>
              <a:t>is available for your country </a:t>
            </a:r>
          </a:p>
          <a:p>
            <a:pPr lvl="0">
              <a:buFont typeface="Wingdings" charset="2"/>
              <a:buChar char="q"/>
            </a:pPr>
            <a:r>
              <a:rPr lang="en-GB" sz="2400" dirty="0"/>
              <a:t>Compare the </a:t>
            </a:r>
            <a:r>
              <a:rPr lang="en-GB" sz="2400" b="1" dirty="0"/>
              <a:t>NAP and NDC </a:t>
            </a:r>
            <a:r>
              <a:rPr lang="en-GB" sz="2400" dirty="0"/>
              <a:t>for your country and identify the areas where your NS can be engaged </a:t>
            </a:r>
            <a:endParaRPr lang="en-GB" sz="2400" b="1" dirty="0"/>
          </a:p>
          <a:p>
            <a:pPr lvl="0">
              <a:buFont typeface="Wingdings" charset="2"/>
              <a:buChar char="q"/>
            </a:pPr>
            <a:r>
              <a:rPr lang="en-GB" sz="2400" b="1" dirty="0"/>
              <a:t>Prepare a letter to the government </a:t>
            </a:r>
            <a:r>
              <a:rPr lang="en-GB" sz="2400" dirty="0"/>
              <a:t>urging them to sign the Paris agreement before 21 April </a:t>
            </a:r>
          </a:p>
          <a:p>
            <a:pPr lvl="0">
              <a:buFont typeface="+mj-lt"/>
              <a:buAutoNum type="arabicPeriod"/>
            </a:pPr>
            <a:endParaRPr lang="en-US" sz="900" dirty="0"/>
          </a:p>
        </p:txBody>
      </p:sp>
    </p:spTree>
    <p:extLst>
      <p:ext uri="{BB962C8B-B14F-4D97-AF65-F5344CB8AC3E}">
        <p14:creationId xmlns:p14="http://schemas.microsoft.com/office/powerpoint/2010/main" val="28888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85" y="417435"/>
            <a:ext cx="7410440" cy="960668"/>
          </a:xfrm>
        </p:spPr>
        <p:txBody>
          <a:bodyPr>
            <a:noAutofit/>
          </a:bodyPr>
          <a:lstStyle/>
          <a:p>
            <a:r>
              <a:rPr lang="en-US" b="1" dirty="0"/>
              <a:t>Engaging at the National Level </a:t>
            </a:r>
          </a:p>
        </p:txBody>
      </p:sp>
      <p:sp>
        <p:nvSpPr>
          <p:cNvPr id="3" name="Content Placeholder 2"/>
          <p:cNvSpPr>
            <a:spLocks noGrp="1"/>
          </p:cNvSpPr>
          <p:nvPr>
            <p:ph idx="1"/>
          </p:nvPr>
        </p:nvSpPr>
        <p:spPr>
          <a:xfrm>
            <a:off x="412769" y="1606550"/>
            <a:ext cx="8371072" cy="3971192"/>
          </a:xfrm>
        </p:spPr>
        <p:txBody>
          <a:bodyPr>
            <a:noAutofit/>
          </a:bodyPr>
          <a:lstStyle/>
          <a:p>
            <a:pPr lvl="0">
              <a:buFont typeface="Wingdings" charset="2"/>
              <a:buChar char="q"/>
            </a:pPr>
            <a:r>
              <a:rPr lang="en-GB" sz="2400" dirty="0"/>
              <a:t>Arrange </a:t>
            </a:r>
            <a:r>
              <a:rPr lang="en-GB" sz="2400" b="1" dirty="0"/>
              <a:t>a meeting with government representatives </a:t>
            </a:r>
            <a:r>
              <a:rPr lang="en-GB" sz="2400" dirty="0"/>
              <a:t>to debrief on outcomes of COP21 </a:t>
            </a:r>
          </a:p>
          <a:p>
            <a:pPr lvl="0">
              <a:buFont typeface="Wingdings" charset="2"/>
              <a:buChar char="q"/>
            </a:pPr>
            <a:r>
              <a:rPr lang="en-GB" sz="2400" dirty="0"/>
              <a:t>Convene </a:t>
            </a:r>
            <a:r>
              <a:rPr lang="en-GB" sz="2400" b="1" dirty="0"/>
              <a:t>stakeholders meetings </a:t>
            </a:r>
            <a:r>
              <a:rPr lang="en-GB" sz="2400" dirty="0"/>
              <a:t>on the implementation of NDC, NAP and the Paris agreement </a:t>
            </a:r>
          </a:p>
          <a:p>
            <a:pPr lvl="0">
              <a:buFont typeface="Wingdings" charset="2"/>
              <a:buChar char="q"/>
            </a:pPr>
            <a:r>
              <a:rPr lang="en-GB" sz="2400" dirty="0"/>
              <a:t>Investigate opportunities to sit on </a:t>
            </a:r>
            <a:r>
              <a:rPr lang="en-GB" sz="2400" b="1" dirty="0"/>
              <a:t>committees</a:t>
            </a:r>
            <a:r>
              <a:rPr lang="en-GB" sz="2400" dirty="0"/>
              <a:t> dedicated to climate change issues in your country</a:t>
            </a:r>
          </a:p>
          <a:p>
            <a:pPr lvl="0">
              <a:buFont typeface="Wingdings" charset="2"/>
              <a:buChar char="q"/>
            </a:pPr>
            <a:r>
              <a:rPr lang="en-GB" sz="2400" dirty="0"/>
              <a:t>Engage in </a:t>
            </a:r>
            <a:r>
              <a:rPr lang="en-GB" sz="2400" b="1" dirty="0"/>
              <a:t>mainstreaming DRR and CC </a:t>
            </a:r>
            <a:r>
              <a:rPr lang="en-GB" sz="2400" dirty="0"/>
              <a:t>and access locally available funds for DRR, CCM and CCA work</a:t>
            </a:r>
          </a:p>
          <a:p>
            <a:pPr>
              <a:buFont typeface="Wingdings" charset="2"/>
              <a:buChar char="q"/>
            </a:pPr>
            <a:r>
              <a:rPr lang="en-GB" sz="2400" dirty="0"/>
              <a:t>Consistently </a:t>
            </a:r>
            <a:r>
              <a:rPr lang="en-GB" sz="2400" b="1" dirty="0"/>
              <a:t>follow up on the stakeholders meeting outcomes </a:t>
            </a:r>
          </a:p>
          <a:p>
            <a:pPr>
              <a:buFont typeface="Wingdings" charset="2"/>
              <a:buChar char="q"/>
            </a:pPr>
            <a:r>
              <a:rPr lang="en-US" sz="2400" dirty="0"/>
              <a:t>Optional: use the </a:t>
            </a:r>
            <a:r>
              <a:rPr lang="en-US" sz="2400" b="1" dirty="0"/>
              <a:t>IFRC Pledge </a:t>
            </a:r>
            <a:r>
              <a:rPr lang="en-US" sz="2400" dirty="0"/>
              <a:t>on climate change to shape further agreements with your Government</a:t>
            </a:r>
          </a:p>
          <a:p>
            <a:pPr lvl="0">
              <a:buFont typeface="+mj-lt"/>
              <a:buAutoNum type="arabicPeriod"/>
            </a:pPr>
            <a:endParaRPr lang="en-US" sz="900" dirty="0"/>
          </a:p>
        </p:txBody>
      </p:sp>
    </p:spTree>
    <p:extLst>
      <p:ext uri="{BB962C8B-B14F-4D97-AF65-F5344CB8AC3E}">
        <p14:creationId xmlns:p14="http://schemas.microsoft.com/office/powerpoint/2010/main" val="198068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358241"/>
            <a:ext cx="8456602" cy="960668"/>
          </a:xfrm>
        </p:spPr>
        <p:txBody>
          <a:bodyPr/>
          <a:lstStyle/>
          <a:p>
            <a:r>
              <a:rPr lang="en-US" sz="3600" b="1" dirty="0" smtClean="0"/>
              <a:t>Engaging at the </a:t>
            </a:r>
            <a:br>
              <a:rPr lang="en-US" sz="3600" b="1" dirty="0" smtClean="0"/>
            </a:br>
            <a:r>
              <a:rPr lang="en-US" sz="3600" b="1" dirty="0" smtClean="0"/>
              <a:t>Sub-National/Local Level </a:t>
            </a:r>
            <a:endParaRPr lang="en-US" sz="3600" b="1" dirty="0"/>
          </a:p>
        </p:txBody>
      </p:sp>
      <p:sp>
        <p:nvSpPr>
          <p:cNvPr id="4" name="Content Placeholder 3"/>
          <p:cNvSpPr>
            <a:spLocks noGrp="1"/>
          </p:cNvSpPr>
          <p:nvPr>
            <p:ph idx="1"/>
          </p:nvPr>
        </p:nvSpPr>
        <p:spPr>
          <a:xfrm>
            <a:off x="458726" y="1829934"/>
            <a:ext cx="8177777" cy="3867150"/>
          </a:xfrm>
        </p:spPr>
        <p:txBody>
          <a:bodyPr>
            <a:noAutofit/>
          </a:bodyPr>
          <a:lstStyle/>
          <a:p>
            <a:pPr marL="302419" lvl="8" indent="-257175">
              <a:buFont typeface="Wingdings" charset="2"/>
              <a:buChar char="q"/>
            </a:pPr>
            <a:r>
              <a:rPr lang="en-GB" dirty="0"/>
              <a:t>Identify the </a:t>
            </a:r>
            <a:r>
              <a:rPr lang="en-GB" b="1" dirty="0"/>
              <a:t>adaptation and risk reduction needs in the communities</a:t>
            </a:r>
            <a:r>
              <a:rPr lang="en-GB" dirty="0"/>
              <a:t> that you are working with (use the VCA findings or any other risk assessment results)</a:t>
            </a:r>
          </a:p>
          <a:p>
            <a:pPr marL="302419" lvl="8" indent="-257175">
              <a:buFont typeface="Wingdings" charset="2"/>
              <a:buChar char="q"/>
            </a:pPr>
            <a:endParaRPr lang="en-GB" dirty="0" smtClean="0"/>
          </a:p>
          <a:p>
            <a:pPr marL="302419" lvl="8" indent="-257175">
              <a:buFont typeface="Wingdings" charset="2"/>
              <a:buChar char="q"/>
            </a:pPr>
            <a:r>
              <a:rPr lang="en-GB" dirty="0" smtClean="0"/>
              <a:t>Analyse </a:t>
            </a:r>
            <a:r>
              <a:rPr lang="en-GB" dirty="0"/>
              <a:t>how the </a:t>
            </a:r>
            <a:r>
              <a:rPr lang="en-GB" b="1" dirty="0"/>
              <a:t>NAP, NDC and the Paris agreement </a:t>
            </a:r>
            <a:r>
              <a:rPr lang="en-GB" dirty="0"/>
              <a:t>outcomes can be </a:t>
            </a:r>
            <a:r>
              <a:rPr lang="en-GB" b="1" dirty="0"/>
              <a:t>translated into local actions</a:t>
            </a:r>
            <a:r>
              <a:rPr lang="en-GB" dirty="0"/>
              <a:t> </a:t>
            </a:r>
          </a:p>
          <a:p>
            <a:pPr marL="302419" lvl="8" indent="-257175">
              <a:buFont typeface="Wingdings" charset="2"/>
              <a:buChar char="q"/>
            </a:pPr>
            <a:endParaRPr lang="en-GB" b="1" dirty="0" smtClean="0"/>
          </a:p>
          <a:p>
            <a:pPr marL="302419" lvl="8" indent="-257175">
              <a:buFont typeface="Wingdings" charset="2"/>
              <a:buChar char="q"/>
            </a:pPr>
            <a:r>
              <a:rPr lang="en-GB" b="1" dirty="0" smtClean="0"/>
              <a:t>Meet </a:t>
            </a:r>
            <a:r>
              <a:rPr lang="en-GB" b="1" dirty="0"/>
              <a:t>with your local government authorities </a:t>
            </a:r>
            <a:r>
              <a:rPr lang="en-GB" dirty="0"/>
              <a:t>and discuss how these CCA measures could be incorporated into the local development planning</a:t>
            </a:r>
            <a:endParaRPr lang="en-US" dirty="0"/>
          </a:p>
          <a:p>
            <a:pPr marL="302419" lvl="8" indent="-257175">
              <a:buFont typeface="Wingdings" charset="2"/>
              <a:buChar char="q"/>
            </a:pPr>
            <a:endParaRPr lang="en-GB" dirty="0" smtClean="0"/>
          </a:p>
          <a:p>
            <a:pPr marL="302419" lvl="8" indent="-257175">
              <a:buFont typeface="Wingdings" charset="2"/>
              <a:buChar char="q"/>
            </a:pPr>
            <a:r>
              <a:rPr lang="en-GB" dirty="0" smtClean="0"/>
              <a:t>Together </a:t>
            </a:r>
            <a:r>
              <a:rPr lang="en-GB" dirty="0"/>
              <a:t>with the local government authorities organize </a:t>
            </a:r>
            <a:r>
              <a:rPr lang="en-GB" b="1" dirty="0"/>
              <a:t>local or sub-national stakeholders meeting</a:t>
            </a:r>
            <a:r>
              <a:rPr lang="en-GB" dirty="0"/>
              <a:t> to create awareness about NDC, NAP and Paris agreement outcomes </a:t>
            </a:r>
          </a:p>
          <a:p>
            <a:pPr marL="302419" lvl="8" indent="-257175">
              <a:buFont typeface="Wingdings" charset="2"/>
              <a:buChar char="q"/>
            </a:pPr>
            <a:endParaRPr lang="en-GB" dirty="0"/>
          </a:p>
          <a:p>
            <a:pPr marL="302419" lvl="8" indent="-257175">
              <a:buFont typeface="Wingdings" charset="2"/>
              <a:buChar char="q"/>
            </a:pPr>
            <a:endParaRPr lang="en-US" dirty="0"/>
          </a:p>
        </p:txBody>
      </p:sp>
    </p:spTree>
    <p:extLst>
      <p:ext uri="{BB962C8B-B14F-4D97-AF65-F5344CB8AC3E}">
        <p14:creationId xmlns:p14="http://schemas.microsoft.com/office/powerpoint/2010/main" val="118256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 of NAPAs</a:t>
            </a:r>
            <a:endParaRPr lang="en-US" b="1" dirty="0"/>
          </a:p>
        </p:txBody>
      </p:sp>
      <p:sp>
        <p:nvSpPr>
          <p:cNvPr id="3" name="Content Placeholder 2"/>
          <p:cNvSpPr>
            <a:spLocks noGrp="1"/>
          </p:cNvSpPr>
          <p:nvPr>
            <p:ph idx="1"/>
          </p:nvPr>
        </p:nvSpPr>
        <p:spPr/>
        <p:txBody>
          <a:bodyPr/>
          <a:lstStyle/>
          <a:p>
            <a:r>
              <a:rPr lang="en-US" sz="2400" dirty="0" smtClean="0"/>
              <a:t>Focus </a:t>
            </a:r>
            <a:r>
              <a:rPr lang="en-US" sz="2400" dirty="0"/>
              <a:t>on urgent and immediate needs – those for which further delay could increase vulnerability or lead to increased costs at a later stage. </a:t>
            </a:r>
            <a:endParaRPr lang="en-US" sz="2400" dirty="0" smtClean="0"/>
          </a:p>
          <a:p>
            <a:r>
              <a:rPr lang="en-US" sz="2400" dirty="0" smtClean="0"/>
              <a:t>NAPAs </a:t>
            </a:r>
            <a:r>
              <a:rPr lang="en-US" sz="2400" dirty="0"/>
              <a:t>should use existing information; no new research is needed. </a:t>
            </a:r>
            <a:endParaRPr lang="en-US" sz="2400" dirty="0" smtClean="0"/>
          </a:p>
          <a:p>
            <a:r>
              <a:rPr lang="en-US" sz="2400" dirty="0" smtClean="0"/>
              <a:t>They </a:t>
            </a:r>
            <a:r>
              <a:rPr lang="en-US" sz="2400" dirty="0"/>
              <a:t>must be action-oriented and country-driven and be flexible and based on national circumstances. </a:t>
            </a:r>
            <a:endParaRPr lang="en-US" sz="2400" dirty="0" smtClean="0"/>
          </a:p>
          <a:p>
            <a:r>
              <a:rPr lang="en-US" sz="2400" dirty="0" smtClean="0"/>
              <a:t>Finally</a:t>
            </a:r>
            <a:r>
              <a:rPr lang="en-US" sz="2400" dirty="0"/>
              <a:t>, in order to effectively address urgent and immediate adaptation needs, NAPA documents should be presented in a simple format, easily understood both by policy-level decision-makers and by the public.</a:t>
            </a:r>
          </a:p>
        </p:txBody>
      </p:sp>
    </p:spTree>
    <p:extLst>
      <p:ext uri="{BB962C8B-B14F-4D97-AF65-F5344CB8AC3E}">
        <p14:creationId xmlns:p14="http://schemas.microsoft.com/office/powerpoint/2010/main" val="1886462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38" y="171142"/>
            <a:ext cx="8346672" cy="960668"/>
          </a:xfrm>
        </p:spPr>
        <p:txBody>
          <a:bodyPr/>
          <a:lstStyle/>
          <a:p>
            <a:r>
              <a:rPr lang="en-US" sz="3200" b="1" dirty="0" smtClean="0"/>
              <a:t>Engaging at the </a:t>
            </a:r>
            <a:br>
              <a:rPr lang="en-US" sz="3200" b="1" dirty="0" smtClean="0"/>
            </a:br>
            <a:r>
              <a:rPr lang="en-US" sz="3200" b="1" dirty="0" smtClean="0"/>
              <a:t>Sub-National/Local Level </a:t>
            </a:r>
            <a:endParaRPr lang="en-US" sz="3200" b="1" dirty="0"/>
          </a:p>
        </p:txBody>
      </p:sp>
      <p:sp>
        <p:nvSpPr>
          <p:cNvPr id="4" name="Content Placeholder 3"/>
          <p:cNvSpPr>
            <a:spLocks noGrp="1"/>
          </p:cNvSpPr>
          <p:nvPr>
            <p:ph idx="1"/>
          </p:nvPr>
        </p:nvSpPr>
        <p:spPr>
          <a:xfrm>
            <a:off x="278948" y="1556884"/>
            <a:ext cx="8560252" cy="4078514"/>
          </a:xfrm>
        </p:spPr>
        <p:txBody>
          <a:bodyPr>
            <a:noAutofit/>
          </a:bodyPr>
          <a:lstStyle/>
          <a:p>
            <a:pPr marL="302419" lvl="8" indent="-257175">
              <a:buFont typeface="Wingdings" charset="2"/>
              <a:buChar char="q"/>
            </a:pPr>
            <a:r>
              <a:rPr lang="en-GB" dirty="0"/>
              <a:t>Discuss, agree and prepare a </a:t>
            </a:r>
            <a:r>
              <a:rPr lang="en-GB" b="1" dirty="0"/>
              <a:t>roadmap</a:t>
            </a:r>
            <a:r>
              <a:rPr lang="en-GB" dirty="0"/>
              <a:t> with the leadership of the local authorities on </a:t>
            </a:r>
            <a:r>
              <a:rPr lang="en-GB" b="1" dirty="0"/>
              <a:t>mainstreaming CCA and DRR into stakeholder’s area of work </a:t>
            </a:r>
          </a:p>
          <a:p>
            <a:pPr marL="302419" lvl="8" indent="-257175">
              <a:buFont typeface="Wingdings" charset="2"/>
              <a:buChar char="q"/>
            </a:pPr>
            <a:endParaRPr lang="en-GB" dirty="0" smtClean="0"/>
          </a:p>
          <a:p>
            <a:pPr marL="302419" lvl="8" indent="-257175">
              <a:buFont typeface="Wingdings" charset="2"/>
              <a:buChar char="q"/>
            </a:pPr>
            <a:r>
              <a:rPr lang="en-GB" dirty="0" smtClean="0"/>
              <a:t>Together </a:t>
            </a:r>
            <a:r>
              <a:rPr lang="en-GB" dirty="0"/>
              <a:t>with the local government authorities and/ or with the other relevant stakeholders </a:t>
            </a:r>
            <a:r>
              <a:rPr lang="en-GB" b="1" dirty="0"/>
              <a:t>reach out to the vulnerable communities</a:t>
            </a:r>
            <a:r>
              <a:rPr lang="en-GB" dirty="0"/>
              <a:t> and sensitize them on NDC, NAP and Paris agreement outcomes, and </a:t>
            </a:r>
            <a:r>
              <a:rPr lang="en-GB" b="1" dirty="0"/>
              <a:t>give them guidance </a:t>
            </a:r>
            <a:r>
              <a:rPr lang="en-GB" dirty="0"/>
              <a:t>on the need for CCA and risk reduction implementation strategies</a:t>
            </a:r>
            <a:endParaRPr lang="en-US" dirty="0"/>
          </a:p>
          <a:p>
            <a:pPr marL="302419" lvl="8" indent="-257175">
              <a:buFont typeface="Wingdings" charset="2"/>
              <a:buChar char="q"/>
            </a:pPr>
            <a:endParaRPr lang="en-GB" dirty="0" smtClean="0"/>
          </a:p>
          <a:p>
            <a:pPr marL="302419" lvl="8" indent="-257175">
              <a:buFont typeface="Wingdings" charset="2"/>
              <a:buChar char="q"/>
            </a:pPr>
            <a:r>
              <a:rPr lang="en-GB" dirty="0" smtClean="0"/>
              <a:t>In </a:t>
            </a:r>
            <a:r>
              <a:rPr lang="en-GB" dirty="0"/>
              <a:t>our community-based projects, make sure that your </a:t>
            </a:r>
            <a:r>
              <a:rPr lang="en-GB" b="1" dirty="0"/>
              <a:t>activities are climate-smart and risk informed</a:t>
            </a:r>
            <a:endParaRPr lang="en-US" b="1" dirty="0"/>
          </a:p>
          <a:p>
            <a:pPr marL="302419" lvl="8" indent="-257175">
              <a:buFont typeface="Wingdings" charset="2"/>
              <a:buChar char="q"/>
            </a:pPr>
            <a:endParaRPr lang="en-GB" b="1" dirty="0" smtClean="0"/>
          </a:p>
          <a:p>
            <a:pPr marL="302419" lvl="8" indent="-257175">
              <a:buFont typeface="Wingdings" charset="2"/>
              <a:buChar char="q"/>
            </a:pPr>
            <a:r>
              <a:rPr lang="en-GB" b="1" dirty="0" smtClean="0"/>
              <a:t>Provide </a:t>
            </a:r>
            <a:r>
              <a:rPr lang="en-GB" b="1" dirty="0"/>
              <a:t>trainings and develop skills</a:t>
            </a:r>
            <a:r>
              <a:rPr lang="en-GB" dirty="0"/>
              <a:t> of your staff and volunteers on climate-smart programming and risk informed development</a:t>
            </a:r>
            <a:endParaRPr lang="en-US" dirty="0"/>
          </a:p>
          <a:p>
            <a:pPr marL="302419" lvl="8" indent="-257175">
              <a:buFont typeface="Wingdings" charset="2"/>
              <a:buChar char="q"/>
            </a:pPr>
            <a:endParaRPr lang="en-GB" dirty="0"/>
          </a:p>
          <a:p>
            <a:pPr marL="302419" lvl="8" indent="-257175">
              <a:buFont typeface="+mj-lt"/>
              <a:buAutoNum type="arabicPeriod"/>
            </a:pPr>
            <a:endParaRPr lang="en-US" dirty="0"/>
          </a:p>
        </p:txBody>
      </p:sp>
    </p:spTree>
    <p:extLst>
      <p:ext uri="{BB962C8B-B14F-4D97-AF65-F5344CB8AC3E}">
        <p14:creationId xmlns:p14="http://schemas.microsoft.com/office/powerpoint/2010/main" val="38532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2975" cy="6858000"/>
          </a:xfrm>
          <a:prstGeom prst="rect">
            <a:avLst/>
          </a:prstGeom>
          <a:noFill/>
          <a:ln w="25400">
            <a:solidFill>
              <a:srgbClr val="96969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326743" y="1109506"/>
            <a:ext cx="3439886" cy="4031873"/>
          </a:xfrm>
          <a:prstGeom prst="rect">
            <a:avLst/>
          </a:prstGeom>
        </p:spPr>
        <p:txBody>
          <a:bodyPr wrap="square">
            <a:spAutoFit/>
          </a:bodyPr>
          <a:lstStyle/>
          <a:p>
            <a:pPr algn="ctr"/>
            <a:r>
              <a:rPr lang="en-US" sz="3200" dirty="0"/>
              <a:t>Strengthened capacity of national societies to engage </a:t>
            </a:r>
            <a:r>
              <a:rPr lang="en-US" sz="3200"/>
              <a:t>with </a:t>
            </a:r>
            <a:r>
              <a:rPr lang="en-US" sz="3200" smtClean="0"/>
              <a:t>government </a:t>
            </a:r>
            <a:r>
              <a:rPr lang="en-US" sz="3200"/>
              <a:t>in the national level adaptation planning processes (NAPs)</a:t>
            </a:r>
            <a:endParaRPr lang="en-US" sz="3200" i="1" dirty="0"/>
          </a:p>
        </p:txBody>
      </p:sp>
    </p:spTree>
    <p:extLst>
      <p:ext uri="{BB962C8B-B14F-4D97-AF65-F5344CB8AC3E}">
        <p14:creationId xmlns:p14="http://schemas.microsoft.com/office/powerpoint/2010/main" val="1833112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402387"/>
            <a:ext cx="8621713" cy="576064"/>
          </a:xfrm>
        </p:spPr>
        <p:txBody>
          <a:bodyPr/>
          <a:lstStyle/>
          <a:p>
            <a:r>
              <a:rPr lang="en-US" sz="4000" b="1" dirty="0">
                <a:solidFill>
                  <a:srgbClr val="FF0000"/>
                </a:solidFill>
                <a:ea typeface="MS PGothic" charset="0"/>
                <a:cs typeface="Arial"/>
              </a:rPr>
              <a:t>How </a:t>
            </a:r>
            <a:r>
              <a:rPr lang="en-US" sz="4000" b="1" dirty="0" smtClean="0">
                <a:solidFill>
                  <a:srgbClr val="FF0000"/>
                </a:solidFill>
                <a:ea typeface="MS PGothic" charset="0"/>
                <a:cs typeface="Arial"/>
              </a:rPr>
              <a:t>will NAPs look like?</a:t>
            </a:r>
            <a:endParaRPr lang="en-US" sz="4000" dirty="0">
              <a:solidFill>
                <a:srgbClr val="FF0000"/>
              </a:solidFill>
              <a:ea typeface="MS PGothic" charset="0"/>
              <a:cs typeface="Arial"/>
            </a:endParaRPr>
          </a:p>
        </p:txBody>
      </p:sp>
      <p:sp>
        <p:nvSpPr>
          <p:cNvPr id="136194" name="Content Placeholder 2"/>
          <p:cNvSpPr>
            <a:spLocks noGrp="1"/>
          </p:cNvSpPr>
          <p:nvPr>
            <p:ph idx="1"/>
          </p:nvPr>
        </p:nvSpPr>
        <p:spPr>
          <a:xfrm>
            <a:off x="228600" y="1268760"/>
            <a:ext cx="8621713" cy="4903440"/>
          </a:xfrm>
        </p:spPr>
        <p:txBody>
          <a:bodyPr/>
          <a:lstStyle/>
          <a:p>
            <a:r>
              <a:rPr lang="en-US" sz="2400" dirty="0">
                <a:cs typeface="Arial"/>
              </a:rPr>
              <a:t>Provide an initial analysis of the country, the expected </a:t>
            </a:r>
            <a:r>
              <a:rPr lang="en-US" sz="2400" dirty="0" smtClean="0">
                <a:cs typeface="Arial"/>
              </a:rPr>
              <a:t>impacts </a:t>
            </a:r>
            <a:r>
              <a:rPr lang="en-US" sz="2400" dirty="0">
                <a:cs typeface="Arial"/>
              </a:rPr>
              <a:t>of climate change and a prioritization of medium- and </a:t>
            </a:r>
            <a:r>
              <a:rPr lang="en-US" sz="2400" dirty="0" smtClean="0">
                <a:cs typeface="Arial"/>
              </a:rPr>
              <a:t>long</a:t>
            </a:r>
            <a:r>
              <a:rPr lang="en-US" sz="2400" dirty="0">
                <a:cs typeface="Arial"/>
              </a:rPr>
              <a:t>-term adaptation </a:t>
            </a:r>
            <a:r>
              <a:rPr lang="en-US" sz="2400" dirty="0" smtClean="0">
                <a:cs typeface="Arial"/>
              </a:rPr>
              <a:t>needs.</a:t>
            </a:r>
          </a:p>
          <a:p>
            <a:endParaRPr lang="en-US" sz="2400" dirty="0">
              <a:cs typeface="Arial"/>
            </a:endParaRPr>
          </a:p>
          <a:p>
            <a:r>
              <a:rPr lang="en-US" sz="2400" dirty="0">
                <a:cs typeface="Arial"/>
              </a:rPr>
              <a:t>Be guided by “the best available science, and, as appropriate traditional and indigenous knowledge” (UNFCCC 2012a).</a:t>
            </a:r>
          </a:p>
          <a:p>
            <a:endParaRPr lang="en-US" sz="2400" dirty="0" smtClean="0">
              <a:cs typeface="Arial"/>
            </a:endParaRPr>
          </a:p>
          <a:p>
            <a:r>
              <a:rPr lang="en-US" sz="2400" dirty="0">
                <a:cs typeface="Arial"/>
              </a:rPr>
              <a:t>Built on experience from preparation and implementation of National Adaptation </a:t>
            </a:r>
            <a:r>
              <a:rPr lang="en-US" sz="2400" dirty="0" err="1">
                <a:cs typeface="Arial"/>
              </a:rPr>
              <a:t>Programmes</a:t>
            </a:r>
            <a:r>
              <a:rPr lang="en-US" sz="2400" dirty="0">
                <a:cs typeface="Arial"/>
              </a:rPr>
              <a:t> of Action (NAPA). These documents were developed by LDCs as short-term response to immediate and urgent adaptation needs. </a:t>
            </a:r>
          </a:p>
          <a:p>
            <a:endParaRPr lang="en-US" sz="2400" dirty="0" smtClean="0">
              <a:cs typeface="Arial"/>
            </a:endParaRPr>
          </a:p>
          <a:p>
            <a:endParaRPr lang="en-US" sz="2400" dirty="0">
              <a:cs typeface="Arial"/>
            </a:endParaRPr>
          </a:p>
          <a:p>
            <a:pPr marL="0" indent="0">
              <a:buNone/>
            </a:pPr>
            <a:endParaRPr lang="en-US" sz="2400" dirty="0">
              <a:ea typeface="MS PGothic" charset="0"/>
              <a:cs typeface="Arial"/>
            </a:endParaRPr>
          </a:p>
        </p:txBody>
      </p:sp>
      <p:sp>
        <p:nvSpPr>
          <p:cNvPr id="13619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32</a:t>
            </a:fld>
            <a:endParaRPr lang="en-US" sz="600">
              <a:solidFill>
                <a:srgbClr val="7F7F7F"/>
              </a:solidFill>
              <a:latin typeface="Helvetica" charset="0"/>
            </a:endParaRPr>
          </a:p>
        </p:txBody>
      </p:sp>
      <p:sp>
        <p:nvSpPr>
          <p:cNvPr id="5" name="Content Placeholder 2"/>
          <p:cNvSpPr txBox="1">
            <a:spLocks/>
          </p:cNvSpPr>
          <p:nvPr/>
        </p:nvSpPr>
        <p:spPr bwMode="auto">
          <a:xfrm>
            <a:off x="228600" y="2708920"/>
            <a:ext cx="8621713" cy="150469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latin typeface="Arial"/>
              <a:cs typeface="Arial"/>
            </a:endParaRPr>
          </a:p>
        </p:txBody>
      </p:sp>
      <p:sp>
        <p:nvSpPr>
          <p:cNvPr id="6" name="Content Placeholder 2"/>
          <p:cNvSpPr txBox="1">
            <a:spLocks/>
          </p:cNvSpPr>
          <p:nvPr/>
        </p:nvSpPr>
        <p:spPr bwMode="auto">
          <a:xfrm>
            <a:off x="197266" y="4208007"/>
            <a:ext cx="8621713" cy="104140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000" dirty="0" smtClean="0">
              <a:latin typeface="Arial"/>
              <a:cs typeface="Arial"/>
            </a:endParaRPr>
          </a:p>
          <a:p>
            <a:pPr marL="0" indent="0">
              <a:buFont typeface="Arial" charset="0"/>
              <a:buNone/>
            </a:pPr>
            <a:endParaRPr lang="en-US" sz="2000" dirty="0">
              <a:latin typeface="Arial"/>
              <a:ea typeface="MS PGothic" charset="0"/>
              <a:cs typeface="Arial"/>
            </a:endParaRPr>
          </a:p>
        </p:txBody>
      </p:sp>
    </p:spTree>
    <p:extLst>
      <p:ext uri="{BB962C8B-B14F-4D97-AF65-F5344CB8AC3E}">
        <p14:creationId xmlns:p14="http://schemas.microsoft.com/office/powerpoint/2010/main" val="1882915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402392"/>
            <a:ext cx="8621713" cy="576064"/>
          </a:xfrm>
        </p:spPr>
        <p:txBody>
          <a:bodyPr/>
          <a:lstStyle/>
          <a:p>
            <a:r>
              <a:rPr lang="en-US" sz="4000" b="1" dirty="0" smtClean="0">
                <a:solidFill>
                  <a:srgbClr val="FF0000"/>
                </a:solidFill>
                <a:ea typeface="MS PGothic" charset="0"/>
                <a:cs typeface="Arial"/>
              </a:rPr>
              <a:t>……How will NAPs look like?</a:t>
            </a:r>
            <a:endParaRPr lang="en-US" sz="4000" dirty="0">
              <a:solidFill>
                <a:srgbClr val="FF0000"/>
              </a:solidFill>
              <a:ea typeface="MS PGothic" charset="0"/>
              <a:cs typeface="Arial"/>
            </a:endParaRPr>
          </a:p>
        </p:txBody>
      </p:sp>
      <p:sp>
        <p:nvSpPr>
          <p:cNvPr id="136194" name="Content Placeholder 2"/>
          <p:cNvSpPr>
            <a:spLocks noGrp="1"/>
          </p:cNvSpPr>
          <p:nvPr>
            <p:ph idx="1"/>
          </p:nvPr>
        </p:nvSpPr>
        <p:spPr>
          <a:xfrm>
            <a:off x="228600" y="1600199"/>
            <a:ext cx="8663880" cy="4486275"/>
          </a:xfrm>
        </p:spPr>
        <p:txBody>
          <a:bodyPr/>
          <a:lstStyle/>
          <a:p>
            <a:r>
              <a:rPr lang="en-US" sz="2800" dirty="0">
                <a:cs typeface="Arial"/>
              </a:rPr>
              <a:t>C</a:t>
            </a:r>
            <a:r>
              <a:rPr lang="en-US" sz="2800" dirty="0" smtClean="0">
                <a:cs typeface="Arial"/>
              </a:rPr>
              <a:t>ontain </a:t>
            </a:r>
            <a:r>
              <a:rPr lang="en-US" sz="2800" dirty="0">
                <a:cs typeface="Arial"/>
              </a:rPr>
              <a:t>a list of key priorities usually identified in terms of </a:t>
            </a:r>
            <a:r>
              <a:rPr lang="en-US" sz="2800" dirty="0" smtClean="0">
                <a:cs typeface="Arial"/>
              </a:rPr>
              <a:t>sectors </a:t>
            </a:r>
            <a:r>
              <a:rPr lang="en-US" sz="2800" dirty="0">
                <a:cs typeface="Arial"/>
              </a:rPr>
              <a:t>such as agriculture, infrastructures, coastal zone </a:t>
            </a:r>
            <a:r>
              <a:rPr lang="en-US" sz="2800" dirty="0" smtClean="0">
                <a:cs typeface="Arial"/>
              </a:rPr>
              <a:t>protection </a:t>
            </a:r>
            <a:r>
              <a:rPr lang="en-US" sz="2800" dirty="0">
                <a:cs typeface="Arial"/>
              </a:rPr>
              <a:t>or management of water </a:t>
            </a:r>
            <a:r>
              <a:rPr lang="en-US" sz="2800" dirty="0" smtClean="0">
                <a:cs typeface="Arial"/>
              </a:rPr>
              <a:t>resources</a:t>
            </a:r>
          </a:p>
          <a:p>
            <a:endParaRPr lang="en-US" sz="2800" dirty="0">
              <a:cs typeface="Arial"/>
            </a:endParaRPr>
          </a:p>
          <a:p>
            <a:r>
              <a:rPr lang="en-US" sz="2800" dirty="0" smtClean="0">
                <a:cs typeface="Arial"/>
              </a:rPr>
              <a:t>Tend </a:t>
            </a:r>
            <a:r>
              <a:rPr lang="en-US" sz="2800" dirty="0">
                <a:cs typeface="Arial"/>
              </a:rPr>
              <a:t>to focus on ‘hardware’ solutions (such as infrastructure) with less attention given to approaches related to capacity building of communities, education and disaster risk reduction. </a:t>
            </a:r>
          </a:p>
          <a:p>
            <a:endParaRPr lang="en-US" sz="2800" dirty="0">
              <a:cs typeface="Arial"/>
            </a:endParaRPr>
          </a:p>
        </p:txBody>
      </p:sp>
      <p:sp>
        <p:nvSpPr>
          <p:cNvPr id="13619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33</a:t>
            </a:fld>
            <a:endParaRPr lang="en-US" sz="600">
              <a:solidFill>
                <a:srgbClr val="7F7F7F"/>
              </a:solidFill>
              <a:latin typeface="Helvetica" charset="0"/>
            </a:endParaRPr>
          </a:p>
        </p:txBody>
      </p:sp>
    </p:spTree>
    <p:extLst>
      <p:ext uri="{BB962C8B-B14F-4D97-AF65-F5344CB8AC3E}">
        <p14:creationId xmlns:p14="http://schemas.microsoft.com/office/powerpoint/2010/main" val="582840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hoek 1"/>
          <p:cNvSpPr>
            <a:spLocks noChangeArrowheads="1"/>
          </p:cNvSpPr>
          <p:nvPr/>
        </p:nvSpPr>
        <p:spPr bwMode="auto">
          <a:xfrm>
            <a:off x="323850" y="1773238"/>
            <a:ext cx="8532813"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nSpc>
                <a:spcPct val="120000"/>
              </a:lnSpc>
            </a:pPr>
            <a:endParaRPr lang="nl-NL" sz="2000" dirty="0">
              <a:solidFill>
                <a:schemeClr val="tx2"/>
              </a:solidFill>
            </a:endParaRPr>
          </a:p>
          <a:p>
            <a:pPr marL="285750" indent="-285750">
              <a:lnSpc>
                <a:spcPct val="120000"/>
              </a:lnSpc>
              <a:buFont typeface="Arial" charset="0"/>
              <a:buChar char="•"/>
            </a:pPr>
            <a:endParaRPr lang="nl-NL" sz="2000" dirty="0">
              <a:solidFill>
                <a:schemeClr val="tx2"/>
              </a:solidFill>
            </a:endParaRPr>
          </a:p>
        </p:txBody>
      </p:sp>
      <p:sp>
        <p:nvSpPr>
          <p:cNvPr id="57346" name="TextBox 2"/>
          <p:cNvSpPr txBox="1">
            <a:spLocks noChangeArrowheads="1"/>
          </p:cNvSpPr>
          <p:nvPr/>
        </p:nvSpPr>
        <p:spPr bwMode="auto">
          <a:xfrm>
            <a:off x="431800" y="680256"/>
            <a:ext cx="84248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dirty="0">
                <a:solidFill>
                  <a:srgbClr val="FF0000"/>
                </a:solidFill>
                <a:latin typeface="+mj-lt"/>
              </a:rPr>
              <a:t>Climate change needs humanitarian actors to: </a:t>
            </a:r>
          </a:p>
        </p:txBody>
      </p:sp>
      <p:grpSp>
        <p:nvGrpSpPr>
          <p:cNvPr id="5" name="Group 5"/>
          <p:cNvGrpSpPr>
            <a:grpSpLocks/>
          </p:cNvGrpSpPr>
          <p:nvPr/>
        </p:nvGrpSpPr>
        <p:grpSpPr bwMode="auto">
          <a:xfrm>
            <a:off x="1644501" y="1628800"/>
            <a:ext cx="4511675" cy="4162426"/>
            <a:chOff x="249" y="1382"/>
            <a:chExt cx="2842" cy="2622"/>
          </a:xfrm>
        </p:grpSpPr>
        <p:pic>
          <p:nvPicPr>
            <p:cNvPr id="6" name="Picture 3" descr="C:\Users\Erin\AppData\Local\Temp\Temporary Internet Files\Content.IE5\X2KI9X3P\MC9000786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2198"/>
              <a:ext cx="840" cy="1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loud Callout 6"/>
            <p:cNvSpPr/>
            <p:nvPr/>
          </p:nvSpPr>
          <p:spPr>
            <a:xfrm>
              <a:off x="975" y="1382"/>
              <a:ext cx="2116" cy="1360"/>
            </a:xfrm>
            <a:prstGeom prst="cloudCallout">
              <a:avLst>
                <a:gd name="adj1" fmla="val -52584"/>
                <a:gd name="adj2" fmla="val 38249"/>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smtClean="0">
                  <a:solidFill>
                    <a:srgbClr val="000000"/>
                  </a:solidFill>
                  <a:cs typeface="MS PGothic" charset="0"/>
                </a:rPr>
                <a:t>What should Humanitarian actors such as the Red Cross do to promote adaptation?</a:t>
              </a:r>
              <a:endParaRPr lang="en-US" dirty="0">
                <a:solidFill>
                  <a:srgbClr val="000000"/>
                </a:solidFill>
                <a:cs typeface="MS PGothic" charset="0"/>
              </a:endParaRPr>
            </a:p>
          </p:txBody>
        </p:sp>
      </p:grpSp>
    </p:spTree>
    <p:extLst>
      <p:ext uri="{BB962C8B-B14F-4D97-AF65-F5344CB8AC3E}">
        <p14:creationId xmlns:p14="http://schemas.microsoft.com/office/powerpoint/2010/main" val="16863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hoek 1"/>
          <p:cNvSpPr>
            <a:spLocks noChangeArrowheads="1"/>
          </p:cNvSpPr>
          <p:nvPr/>
        </p:nvSpPr>
        <p:spPr bwMode="auto">
          <a:xfrm>
            <a:off x="269874" y="1236210"/>
            <a:ext cx="8772526" cy="6555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lnSpc>
                <a:spcPct val="120000"/>
              </a:lnSpc>
              <a:buFont typeface="Arial" charset="0"/>
              <a:buChar char="•"/>
            </a:pPr>
            <a:r>
              <a:rPr lang="en-US" sz="2400" i="1" dirty="0">
                <a:solidFill>
                  <a:schemeClr val="tx2"/>
                </a:solidFill>
              </a:rPr>
              <a:t>Scale-up</a:t>
            </a:r>
            <a:r>
              <a:rPr lang="en-US" sz="2400" dirty="0">
                <a:solidFill>
                  <a:schemeClr val="tx2"/>
                </a:solidFill>
              </a:rPr>
              <a:t> disaster preparedness and risk reduction</a:t>
            </a:r>
            <a:endParaRPr lang="nl-NL" sz="2400" dirty="0">
              <a:solidFill>
                <a:schemeClr val="tx2"/>
              </a:solidFill>
            </a:endParaRPr>
          </a:p>
          <a:p>
            <a:pPr marL="285750" indent="-285750">
              <a:lnSpc>
                <a:spcPct val="120000"/>
              </a:lnSpc>
              <a:buFont typeface="Arial" charset="0"/>
              <a:buChar char="•"/>
            </a:pPr>
            <a:r>
              <a:rPr lang="en-US" sz="2400" i="1" dirty="0">
                <a:solidFill>
                  <a:schemeClr val="tx2"/>
                </a:solidFill>
              </a:rPr>
              <a:t>Position </a:t>
            </a:r>
            <a:r>
              <a:rPr lang="en-US" sz="2400" dirty="0">
                <a:solidFill>
                  <a:schemeClr val="tx2"/>
                </a:solidFill>
              </a:rPr>
              <a:t>yourselves as key players in adaptation</a:t>
            </a:r>
            <a:endParaRPr lang="nl-NL" sz="2400" dirty="0">
              <a:solidFill>
                <a:schemeClr val="tx2"/>
              </a:solidFill>
            </a:endParaRPr>
          </a:p>
          <a:p>
            <a:pPr marL="285750" indent="-285750">
              <a:lnSpc>
                <a:spcPct val="120000"/>
              </a:lnSpc>
              <a:buFont typeface="Arial" charset="0"/>
              <a:buChar char="•"/>
            </a:pPr>
            <a:r>
              <a:rPr lang="en-US" sz="2400" i="1" dirty="0">
                <a:solidFill>
                  <a:schemeClr val="tx2"/>
                </a:solidFill>
              </a:rPr>
              <a:t>Engage</a:t>
            </a:r>
            <a:r>
              <a:rPr lang="en-US" sz="2400" dirty="0">
                <a:solidFill>
                  <a:schemeClr val="tx2"/>
                </a:solidFill>
              </a:rPr>
              <a:t> in country-level adaptation policy and implementation</a:t>
            </a:r>
            <a:endParaRPr lang="nl-NL" sz="2400" dirty="0">
              <a:solidFill>
                <a:schemeClr val="tx2"/>
              </a:solidFill>
            </a:endParaRPr>
          </a:p>
          <a:p>
            <a:pPr marL="285750" indent="-285750">
              <a:lnSpc>
                <a:spcPct val="120000"/>
              </a:lnSpc>
              <a:buFont typeface="Arial" charset="0"/>
              <a:buChar char="•"/>
            </a:pPr>
            <a:r>
              <a:rPr lang="en-US" sz="2400" dirty="0">
                <a:solidFill>
                  <a:schemeClr val="tx2"/>
                </a:solidFill>
              </a:rPr>
              <a:t>Work with development, DRR, and environment actors</a:t>
            </a:r>
          </a:p>
          <a:p>
            <a:pPr marL="285750" indent="-285750">
              <a:lnSpc>
                <a:spcPct val="120000"/>
              </a:lnSpc>
              <a:buFont typeface="Arial" charset="0"/>
              <a:buChar char="•"/>
            </a:pPr>
            <a:r>
              <a:rPr lang="en-US" sz="2400" dirty="0">
                <a:solidFill>
                  <a:schemeClr val="tx2"/>
                </a:solidFill>
              </a:rPr>
              <a:t>Ensure your activities address the risk of </a:t>
            </a:r>
            <a:r>
              <a:rPr lang="en-US" sz="2400" i="1" dirty="0">
                <a:solidFill>
                  <a:schemeClr val="tx2"/>
                </a:solidFill>
              </a:rPr>
              <a:t>extreme weather</a:t>
            </a:r>
            <a:r>
              <a:rPr lang="en-US" sz="2400" dirty="0">
                <a:solidFill>
                  <a:schemeClr val="tx2"/>
                </a:solidFill>
              </a:rPr>
              <a:t> </a:t>
            </a:r>
          </a:p>
          <a:p>
            <a:pPr marL="285750" indent="-285750">
              <a:lnSpc>
                <a:spcPct val="120000"/>
              </a:lnSpc>
              <a:buFont typeface="Arial" charset="0"/>
              <a:buChar char="•"/>
            </a:pPr>
            <a:r>
              <a:rPr lang="en-US" sz="2400" i="1" dirty="0">
                <a:solidFill>
                  <a:schemeClr val="tx2"/>
                </a:solidFill>
              </a:rPr>
              <a:t>Contribute </a:t>
            </a:r>
            <a:r>
              <a:rPr lang="en-US" sz="2400" dirty="0">
                <a:solidFill>
                  <a:schemeClr val="tx2"/>
                </a:solidFill>
              </a:rPr>
              <a:t>to long-term development</a:t>
            </a:r>
          </a:p>
          <a:p>
            <a:pPr marL="285750" indent="-285750">
              <a:lnSpc>
                <a:spcPct val="120000"/>
              </a:lnSpc>
              <a:buFont typeface="Arial" charset="0"/>
              <a:buChar char="•"/>
            </a:pPr>
            <a:r>
              <a:rPr lang="en-US" sz="2400" dirty="0">
                <a:solidFill>
                  <a:schemeClr val="tx2"/>
                </a:solidFill>
              </a:rPr>
              <a:t>Be aware of relevant adaptation </a:t>
            </a:r>
            <a:r>
              <a:rPr lang="en-US" sz="2400" i="1" dirty="0">
                <a:solidFill>
                  <a:schemeClr val="tx2"/>
                </a:solidFill>
              </a:rPr>
              <a:t>funding</a:t>
            </a:r>
            <a:r>
              <a:rPr lang="en-US" sz="2400" b="1" dirty="0">
                <a:solidFill>
                  <a:schemeClr val="tx2"/>
                </a:solidFill>
              </a:rPr>
              <a:t> </a:t>
            </a:r>
          </a:p>
          <a:p>
            <a:pPr marL="285750" indent="-285750">
              <a:lnSpc>
                <a:spcPct val="120000"/>
              </a:lnSpc>
              <a:buFont typeface="Arial" charset="0"/>
              <a:buChar char="•"/>
            </a:pPr>
            <a:r>
              <a:rPr lang="en-US" sz="2400" i="1" dirty="0">
                <a:solidFill>
                  <a:schemeClr val="tx2"/>
                </a:solidFill>
              </a:rPr>
              <a:t>Influence</a:t>
            </a:r>
            <a:r>
              <a:rPr lang="en-US" sz="2400" dirty="0">
                <a:solidFill>
                  <a:schemeClr val="tx2"/>
                </a:solidFill>
              </a:rPr>
              <a:t> donors to fund humanitarian work from adaptation budgets</a:t>
            </a:r>
          </a:p>
          <a:p>
            <a:pPr marL="285750" indent="-285750">
              <a:lnSpc>
                <a:spcPct val="120000"/>
              </a:lnSpc>
            </a:pPr>
            <a:endParaRPr lang="en-US" sz="2400" dirty="0">
              <a:solidFill>
                <a:schemeClr val="tx2"/>
              </a:solidFill>
            </a:endParaRPr>
          </a:p>
          <a:p>
            <a:pPr marL="285750" indent="-285750">
              <a:lnSpc>
                <a:spcPct val="120000"/>
              </a:lnSpc>
            </a:pPr>
            <a:r>
              <a:rPr lang="en-US" sz="2400" b="1" i="1" dirty="0">
                <a:solidFill>
                  <a:schemeClr val="tx2"/>
                </a:solidFill>
              </a:rPr>
              <a:t>“The needs of the vulnerable are at the </a:t>
            </a:r>
            <a:r>
              <a:rPr lang="en-US" sz="2400" b="1" i="1" dirty="0" err="1">
                <a:solidFill>
                  <a:schemeClr val="tx2"/>
                </a:solidFill>
              </a:rPr>
              <a:t>centre</a:t>
            </a:r>
            <a:r>
              <a:rPr lang="en-US" sz="2400" b="1" i="1" dirty="0">
                <a:solidFill>
                  <a:schemeClr val="tx2"/>
                </a:solidFill>
              </a:rPr>
              <a:t> of national policies”</a:t>
            </a:r>
            <a:r>
              <a:rPr lang="en-US" altLang="ja-JP" sz="2400" dirty="0">
                <a:solidFill>
                  <a:schemeClr val="tx2"/>
                </a:solidFill>
              </a:rPr>
              <a:t>				</a:t>
            </a:r>
          </a:p>
          <a:p>
            <a:pPr marL="285750" indent="-285750">
              <a:lnSpc>
                <a:spcPct val="120000"/>
              </a:lnSpc>
            </a:pPr>
            <a:r>
              <a:rPr lang="en-US" sz="1400" dirty="0">
                <a:solidFill>
                  <a:schemeClr val="tx2"/>
                </a:solidFill>
              </a:rPr>
              <a:t>					(Source: OCHA 2010)</a:t>
            </a:r>
            <a:endParaRPr lang="nl-NL" sz="1400" dirty="0">
              <a:solidFill>
                <a:schemeClr val="tx2"/>
              </a:solidFill>
            </a:endParaRPr>
          </a:p>
          <a:p>
            <a:pPr marL="285750" indent="-285750">
              <a:lnSpc>
                <a:spcPct val="120000"/>
              </a:lnSpc>
            </a:pPr>
            <a:endParaRPr lang="nl-NL" sz="2400" dirty="0">
              <a:solidFill>
                <a:schemeClr val="tx2"/>
              </a:solidFill>
            </a:endParaRPr>
          </a:p>
          <a:p>
            <a:pPr marL="285750" indent="-285750">
              <a:lnSpc>
                <a:spcPct val="120000"/>
              </a:lnSpc>
              <a:buFont typeface="Arial" charset="0"/>
              <a:buChar char="•"/>
            </a:pPr>
            <a:endParaRPr lang="nl-NL" sz="2400" dirty="0">
              <a:solidFill>
                <a:schemeClr val="tx2"/>
              </a:solidFill>
            </a:endParaRPr>
          </a:p>
        </p:txBody>
      </p:sp>
      <p:sp>
        <p:nvSpPr>
          <p:cNvPr id="57346" name="TextBox 2"/>
          <p:cNvSpPr txBox="1">
            <a:spLocks noChangeArrowheads="1"/>
          </p:cNvSpPr>
          <p:nvPr/>
        </p:nvSpPr>
        <p:spPr bwMode="auto">
          <a:xfrm>
            <a:off x="269874" y="376917"/>
            <a:ext cx="84248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a:solidFill>
                  <a:srgbClr val="FF0000"/>
                </a:solidFill>
                <a:latin typeface="+mj-lt"/>
              </a:rPr>
              <a:t>Climate change needs humanitarian actors to: </a:t>
            </a:r>
          </a:p>
        </p:txBody>
      </p:sp>
    </p:spTree>
    <p:extLst>
      <p:ext uri="{BB962C8B-B14F-4D97-AF65-F5344CB8AC3E}">
        <p14:creationId xmlns:p14="http://schemas.microsoft.com/office/powerpoint/2010/main" val="601752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nummer 1"/>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BC492B1-2378-DC46-9F4B-1E26F9216436}" type="slidenum">
              <a:rPr lang="en-US" sz="600">
                <a:solidFill>
                  <a:srgbClr val="7F7F7F"/>
                </a:solidFill>
              </a:rPr>
              <a:pPr eaLnBrk="1" hangingPunct="1"/>
              <a:t>36</a:t>
            </a:fld>
            <a:endParaRPr lang="en-US" sz="600">
              <a:solidFill>
                <a:srgbClr val="7F7F7F"/>
              </a:solidFill>
            </a:endParaRPr>
          </a:p>
        </p:txBody>
      </p:sp>
      <p:sp>
        <p:nvSpPr>
          <p:cNvPr id="55298" name="Tekstvak 2"/>
          <p:cNvSpPr txBox="1">
            <a:spLocks noChangeArrowheads="1"/>
          </p:cNvSpPr>
          <p:nvPr/>
        </p:nvSpPr>
        <p:spPr bwMode="auto">
          <a:xfrm>
            <a:off x="323850" y="325438"/>
            <a:ext cx="74295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nl-NL" sz="3000" b="1"/>
              <a:t>Our message to governments is closely related to what we already do </a:t>
            </a:r>
          </a:p>
        </p:txBody>
      </p:sp>
      <p:grpSp>
        <p:nvGrpSpPr>
          <p:cNvPr id="55299" name="Groep 14"/>
          <p:cNvGrpSpPr>
            <a:grpSpLocks/>
          </p:cNvGrpSpPr>
          <p:nvPr/>
        </p:nvGrpSpPr>
        <p:grpSpPr bwMode="auto">
          <a:xfrm>
            <a:off x="1000125" y="2420938"/>
            <a:ext cx="4292600" cy="3935412"/>
            <a:chOff x="785813" y="2286000"/>
            <a:chExt cx="4646096" cy="4357688"/>
          </a:xfrm>
        </p:grpSpPr>
        <p:sp>
          <p:nvSpPr>
            <p:cNvPr id="5" name="Tekstvak 4"/>
            <p:cNvSpPr txBox="1"/>
            <p:nvPr/>
          </p:nvSpPr>
          <p:spPr>
            <a:xfrm>
              <a:off x="785813" y="3391682"/>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Disaster management</a:t>
              </a:r>
              <a:endParaRPr lang="en-US" sz="1800" dirty="0" smtClean="0">
                <a:solidFill>
                  <a:srgbClr val="000000"/>
                </a:solidFill>
              </a:endParaRPr>
            </a:p>
          </p:txBody>
        </p:sp>
        <p:sp>
          <p:nvSpPr>
            <p:cNvPr id="6" name="Tekstvak 5"/>
            <p:cNvSpPr txBox="1"/>
            <p:nvPr/>
          </p:nvSpPr>
          <p:spPr>
            <a:xfrm>
              <a:off x="785813" y="3945402"/>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Health and care</a:t>
              </a:r>
              <a:endParaRPr lang="en-US" sz="1800" dirty="0" smtClean="0">
                <a:solidFill>
                  <a:srgbClr val="000000"/>
                </a:solidFill>
              </a:endParaRPr>
            </a:p>
          </p:txBody>
        </p:sp>
        <p:sp>
          <p:nvSpPr>
            <p:cNvPr id="7" name="Tekstvak 6"/>
            <p:cNvSpPr txBox="1"/>
            <p:nvPr/>
          </p:nvSpPr>
          <p:spPr>
            <a:xfrm>
              <a:off x="785813" y="4486817"/>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Water and sanitation</a:t>
              </a:r>
              <a:endParaRPr lang="en-US" sz="1800" dirty="0" smtClean="0">
                <a:solidFill>
                  <a:srgbClr val="000000"/>
                </a:solidFill>
              </a:endParaRPr>
            </a:p>
          </p:txBody>
        </p:sp>
        <p:sp>
          <p:nvSpPr>
            <p:cNvPr id="8" name="Tekstvak 7"/>
            <p:cNvSpPr txBox="1"/>
            <p:nvPr/>
          </p:nvSpPr>
          <p:spPr>
            <a:xfrm>
              <a:off x="785813" y="5054599"/>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Food security</a:t>
              </a:r>
              <a:endParaRPr lang="en-US" sz="1800" dirty="0" smtClean="0">
                <a:solidFill>
                  <a:srgbClr val="000000"/>
                </a:solidFill>
              </a:endParaRPr>
            </a:p>
          </p:txBody>
        </p:sp>
        <p:sp>
          <p:nvSpPr>
            <p:cNvPr id="55306" name="PIJL-RECHTS 16"/>
            <p:cNvSpPr>
              <a:spLocks noChangeArrowheads="1"/>
            </p:cNvSpPr>
            <p:nvPr/>
          </p:nvSpPr>
          <p:spPr bwMode="auto">
            <a:xfrm>
              <a:off x="1434707" y="3550209"/>
              <a:ext cx="365125" cy="207962"/>
            </a:xfrm>
            <a:prstGeom prst="rightArrow">
              <a:avLst>
                <a:gd name="adj1" fmla="val 50000"/>
                <a:gd name="adj2" fmla="val 50185"/>
              </a:avLst>
            </a:prstGeom>
            <a:solidFill>
              <a:srgbClr val="FD0F0F"/>
            </a:solidFill>
            <a:ln w="9525">
              <a:solidFill>
                <a:schemeClr val="tx1"/>
              </a:solidFill>
              <a:round/>
              <a:headEnd/>
              <a:tailEnd/>
            </a:ln>
          </p:spPr>
          <p:txBody>
            <a:bodyPr lIns="78858" tIns="39429" rIns="78858" bIns="39429"/>
            <a:lstStyle/>
            <a:p>
              <a:endParaRPr lang="nl-NL"/>
            </a:p>
          </p:txBody>
        </p:sp>
        <p:sp>
          <p:nvSpPr>
            <p:cNvPr id="55307" name="PIJL-RECHTS 17"/>
            <p:cNvSpPr>
              <a:spLocks noChangeArrowheads="1"/>
            </p:cNvSpPr>
            <p:nvPr/>
          </p:nvSpPr>
          <p:spPr bwMode="auto">
            <a:xfrm>
              <a:off x="1434707" y="4067734"/>
              <a:ext cx="365125" cy="209549"/>
            </a:xfrm>
            <a:prstGeom prst="rightArrow">
              <a:avLst>
                <a:gd name="adj1" fmla="val 50000"/>
                <a:gd name="adj2" fmla="val 49813"/>
              </a:avLst>
            </a:prstGeom>
            <a:solidFill>
              <a:srgbClr val="FD0F0F"/>
            </a:solidFill>
            <a:ln w="9525">
              <a:solidFill>
                <a:schemeClr val="tx1"/>
              </a:solidFill>
              <a:round/>
              <a:headEnd/>
              <a:tailEnd/>
            </a:ln>
          </p:spPr>
          <p:txBody>
            <a:bodyPr lIns="78858" tIns="39429" rIns="78858" bIns="39429"/>
            <a:lstStyle/>
            <a:p>
              <a:endParaRPr lang="nl-NL"/>
            </a:p>
          </p:txBody>
        </p:sp>
        <p:sp>
          <p:nvSpPr>
            <p:cNvPr id="55308" name="PIJL-RECHTS 18"/>
            <p:cNvSpPr>
              <a:spLocks noChangeArrowheads="1"/>
            </p:cNvSpPr>
            <p:nvPr/>
          </p:nvSpPr>
          <p:spPr bwMode="auto">
            <a:xfrm>
              <a:off x="1434707" y="4623360"/>
              <a:ext cx="365125" cy="207962"/>
            </a:xfrm>
            <a:prstGeom prst="rightArrow">
              <a:avLst>
                <a:gd name="adj1" fmla="val 50000"/>
                <a:gd name="adj2" fmla="val 50193"/>
              </a:avLst>
            </a:prstGeom>
            <a:solidFill>
              <a:srgbClr val="FD0F0F"/>
            </a:solidFill>
            <a:ln w="9525">
              <a:solidFill>
                <a:schemeClr val="tx1"/>
              </a:solidFill>
              <a:round/>
              <a:headEnd/>
              <a:tailEnd/>
            </a:ln>
          </p:spPr>
          <p:txBody>
            <a:bodyPr lIns="78858" tIns="39429" rIns="78858" bIns="39429"/>
            <a:lstStyle/>
            <a:p>
              <a:endParaRPr lang="nl-NL"/>
            </a:p>
          </p:txBody>
        </p:sp>
        <p:sp>
          <p:nvSpPr>
            <p:cNvPr id="55309" name="PIJL-RECHTS 19"/>
            <p:cNvSpPr>
              <a:spLocks noChangeArrowheads="1"/>
            </p:cNvSpPr>
            <p:nvPr/>
          </p:nvSpPr>
          <p:spPr bwMode="auto">
            <a:xfrm>
              <a:off x="1434707" y="5177397"/>
              <a:ext cx="365125" cy="207962"/>
            </a:xfrm>
            <a:prstGeom prst="rightArrow">
              <a:avLst>
                <a:gd name="adj1" fmla="val 50000"/>
                <a:gd name="adj2" fmla="val 50185"/>
              </a:avLst>
            </a:prstGeom>
            <a:solidFill>
              <a:srgbClr val="FD0F0F"/>
            </a:solidFill>
            <a:ln w="9525">
              <a:solidFill>
                <a:schemeClr val="tx1"/>
              </a:solidFill>
              <a:round/>
              <a:headEnd/>
              <a:tailEnd/>
            </a:ln>
          </p:spPr>
          <p:txBody>
            <a:bodyPr lIns="78858" tIns="39429" rIns="78858" bIns="39429"/>
            <a:lstStyle/>
            <a:p>
              <a:endParaRPr lang="nl-NL"/>
            </a:p>
          </p:txBody>
        </p:sp>
        <p:sp>
          <p:nvSpPr>
            <p:cNvPr id="9" name="Tekstvak 8"/>
            <p:cNvSpPr txBox="1"/>
            <p:nvPr/>
          </p:nvSpPr>
          <p:spPr>
            <a:xfrm rot="16200000">
              <a:off x="-972064" y="4239755"/>
              <a:ext cx="4357688" cy="450176"/>
            </a:xfrm>
            <a:prstGeom prst="rect">
              <a:avLst/>
            </a:prstGeom>
            <a:solidFill>
              <a:srgbClr val="FD0F0F"/>
            </a:solidFill>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r>
                <a:rPr lang="nl-NL" sz="1800" dirty="0" smtClean="0">
                  <a:solidFill>
                    <a:srgbClr val="000000"/>
                  </a:solidFill>
                </a:rPr>
                <a:t>CLIMATE (CHANGE) RISKS</a:t>
              </a:r>
              <a:endParaRPr lang="en-US" sz="1800" dirty="0" smtClean="0">
                <a:solidFill>
                  <a:srgbClr val="000000"/>
                </a:solidFill>
              </a:endParaRPr>
            </a:p>
          </p:txBody>
        </p:sp>
      </p:grpSp>
      <p:sp>
        <p:nvSpPr>
          <p:cNvPr id="55300" name="Rechthoek 1"/>
          <p:cNvSpPr>
            <a:spLocks noChangeArrowheads="1"/>
          </p:cNvSpPr>
          <p:nvPr/>
        </p:nvSpPr>
        <p:spPr bwMode="auto">
          <a:xfrm>
            <a:off x="1763713" y="2700338"/>
            <a:ext cx="3530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$28–67 billion per year by 2030</a:t>
            </a:r>
            <a:endParaRPr lang="nl-NL"/>
          </a:p>
        </p:txBody>
      </p:sp>
      <p:sp>
        <p:nvSpPr>
          <p:cNvPr id="2" name="Block Arc 1"/>
          <p:cNvSpPr/>
          <p:nvPr/>
        </p:nvSpPr>
        <p:spPr>
          <a:xfrm>
            <a:off x="4427538" y="3068638"/>
            <a:ext cx="2994025" cy="2517775"/>
          </a:xfrm>
          <a:prstGeom prst="blockArc">
            <a:avLst>
              <a:gd name="adj1" fmla="val 13975717"/>
              <a:gd name="adj2" fmla="val 7499271"/>
              <a:gd name="adj3" fmla="val 57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latin typeface="Arial" charset="0"/>
                <a:ea typeface="MS PGothic" charset="0"/>
                <a:cs typeface="MS PGothic" charset="0"/>
              </a:rPr>
              <a:t>“People First”</a:t>
            </a:r>
          </a:p>
        </p:txBody>
      </p:sp>
    </p:spTree>
    <p:extLst>
      <p:ext uri="{BB962C8B-B14F-4D97-AF65-F5344CB8AC3E}">
        <p14:creationId xmlns:p14="http://schemas.microsoft.com/office/powerpoint/2010/main" val="1546012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245222"/>
            <a:ext cx="8621713" cy="576064"/>
          </a:xfrm>
        </p:spPr>
        <p:txBody>
          <a:bodyPr/>
          <a:lstStyle/>
          <a:p>
            <a:r>
              <a:rPr lang="en-US" sz="3600" b="1" dirty="0" smtClean="0">
                <a:solidFill>
                  <a:srgbClr val="FF0000"/>
                </a:solidFill>
                <a:ea typeface="MS PGothic" charset="0"/>
                <a:cs typeface="Arial "/>
              </a:rPr>
              <a:t>Our Engagement as a National Society:</a:t>
            </a:r>
            <a:endParaRPr lang="en-US" sz="3600" dirty="0">
              <a:solidFill>
                <a:srgbClr val="FF0000"/>
              </a:solidFill>
              <a:ea typeface="MS PGothic" charset="0"/>
              <a:cs typeface="Arial "/>
            </a:endParaRPr>
          </a:p>
        </p:txBody>
      </p:sp>
      <p:sp>
        <p:nvSpPr>
          <p:cNvPr id="136194" name="Content Placeholder 2"/>
          <p:cNvSpPr>
            <a:spLocks noGrp="1"/>
          </p:cNvSpPr>
          <p:nvPr>
            <p:ph idx="1"/>
          </p:nvPr>
        </p:nvSpPr>
        <p:spPr>
          <a:xfrm>
            <a:off x="261016" y="1124743"/>
            <a:ext cx="8631464" cy="5090320"/>
          </a:xfrm>
        </p:spPr>
        <p:txBody>
          <a:bodyPr/>
          <a:lstStyle/>
          <a:p>
            <a:r>
              <a:rPr lang="en-US" sz="2400" dirty="0">
                <a:latin typeface="Arial "/>
                <a:cs typeface="Arial "/>
              </a:rPr>
              <a:t>A</a:t>
            </a:r>
            <a:r>
              <a:rPr lang="en-US" sz="2400" dirty="0" smtClean="0">
                <a:latin typeface="Arial "/>
                <a:cs typeface="Arial "/>
              </a:rPr>
              <a:t>dvocate </a:t>
            </a:r>
            <a:r>
              <a:rPr lang="en-US" sz="2400" dirty="0">
                <a:latin typeface="Arial "/>
                <a:cs typeface="Arial "/>
              </a:rPr>
              <a:t>for mainstreaming climate risk assessments and </a:t>
            </a:r>
            <a:r>
              <a:rPr lang="en-US" sz="2400" dirty="0" smtClean="0">
                <a:latin typeface="Arial "/>
                <a:cs typeface="Arial "/>
              </a:rPr>
              <a:t>adaptation </a:t>
            </a:r>
            <a:r>
              <a:rPr lang="en-US" sz="2400" dirty="0">
                <a:latin typeface="Arial "/>
                <a:cs typeface="Arial "/>
              </a:rPr>
              <a:t>measures in all relevant sectors; support greater coherence and mutual enforcement of national disaster risk reduction strategies and plans of action with the </a:t>
            </a:r>
            <a:r>
              <a:rPr lang="en-US" sz="2400" dirty="0" smtClean="0">
                <a:latin typeface="Arial "/>
                <a:cs typeface="Arial "/>
              </a:rPr>
              <a:t>NAP</a:t>
            </a:r>
          </a:p>
          <a:p>
            <a:endParaRPr lang="en-US" sz="2400" dirty="0">
              <a:latin typeface="Arial "/>
              <a:cs typeface="Arial "/>
            </a:endParaRPr>
          </a:p>
          <a:p>
            <a:r>
              <a:rPr lang="en-US" sz="2400" dirty="0">
                <a:latin typeface="Arial "/>
                <a:cs typeface="Arial "/>
              </a:rPr>
              <a:t>Be better positioned to mobilize resources for adaptation if their activities will be aligned with the priorities identified by the NAP</a:t>
            </a:r>
          </a:p>
          <a:p>
            <a:endParaRPr lang="en-US" sz="2400" dirty="0" smtClean="0">
              <a:latin typeface="Arial "/>
              <a:cs typeface="Arial "/>
            </a:endParaRPr>
          </a:p>
          <a:p>
            <a:r>
              <a:rPr lang="en-US" sz="2400" dirty="0">
                <a:latin typeface="Arial "/>
                <a:cs typeface="Arial "/>
              </a:rPr>
              <a:t>Highlight the work that Red Cross Red Crescent does on climate change and risk reduction and their experiences in building resilience at the local level.</a:t>
            </a:r>
          </a:p>
          <a:p>
            <a:endParaRPr lang="en-US" sz="2400" dirty="0">
              <a:latin typeface="Arial "/>
              <a:cs typeface="Arial "/>
            </a:endParaRPr>
          </a:p>
        </p:txBody>
      </p:sp>
      <p:sp>
        <p:nvSpPr>
          <p:cNvPr id="13619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37</a:t>
            </a:fld>
            <a:endParaRPr lang="en-US" sz="600">
              <a:solidFill>
                <a:srgbClr val="7F7F7F"/>
              </a:solidFill>
              <a:latin typeface="Helvetica" charset="0"/>
            </a:endParaRPr>
          </a:p>
        </p:txBody>
      </p:sp>
      <p:sp>
        <p:nvSpPr>
          <p:cNvPr id="5" name="Content Placeholder 2"/>
          <p:cNvSpPr txBox="1">
            <a:spLocks/>
          </p:cNvSpPr>
          <p:nvPr/>
        </p:nvSpPr>
        <p:spPr bwMode="auto">
          <a:xfrm>
            <a:off x="346762" y="3284984"/>
            <a:ext cx="8621713" cy="110872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latin typeface="Arial "/>
              <a:cs typeface="Arial "/>
            </a:endParaRPr>
          </a:p>
        </p:txBody>
      </p:sp>
      <p:sp>
        <p:nvSpPr>
          <p:cNvPr id="6" name="Content Placeholder 2"/>
          <p:cNvSpPr txBox="1">
            <a:spLocks/>
          </p:cNvSpPr>
          <p:nvPr/>
        </p:nvSpPr>
        <p:spPr bwMode="auto">
          <a:xfrm>
            <a:off x="220301" y="4989661"/>
            <a:ext cx="8621713" cy="91112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latin typeface="Arial "/>
              <a:cs typeface="Arial "/>
            </a:endParaRPr>
          </a:p>
        </p:txBody>
      </p:sp>
    </p:spTree>
    <p:extLst>
      <p:ext uri="{BB962C8B-B14F-4D97-AF65-F5344CB8AC3E}">
        <p14:creationId xmlns:p14="http://schemas.microsoft.com/office/powerpoint/2010/main" val="168987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252">
            <a:off x="4859338" y="1439863"/>
            <a:ext cx="3419475" cy="4725987"/>
          </a:xfrm>
          <a:prstGeom prst="rect">
            <a:avLst/>
          </a:prstGeom>
          <a:noFill/>
          <a:ln w="25400">
            <a:solidFill>
              <a:srgbClr val="96969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539875"/>
            <a:ext cx="6769100" cy="448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6499" name="Titel 1"/>
          <p:cNvSpPr>
            <a:spLocks/>
          </p:cNvSpPr>
          <p:nvPr/>
        </p:nvSpPr>
        <p:spPr bwMode="auto">
          <a:xfrm>
            <a:off x="466725" y="515938"/>
            <a:ext cx="7705725"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3200" b="1">
                <a:latin typeface="Helvetica" charset="0"/>
              </a:rPr>
              <a:t>Engage in national CC planning</a:t>
            </a:r>
          </a:p>
        </p:txBody>
      </p:sp>
    </p:spTree>
    <p:extLst>
      <p:ext uri="{BB962C8B-B14F-4D97-AF65-F5344CB8AC3E}">
        <p14:creationId xmlns:p14="http://schemas.microsoft.com/office/powerpoint/2010/main" val="2128014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524" y="654458"/>
            <a:ext cx="6683765" cy="960668"/>
          </a:xfrm>
        </p:spPr>
        <p:txBody>
          <a:bodyPr/>
          <a:lstStyle/>
          <a:p>
            <a:r>
              <a:rPr lang="en-US" b="1" dirty="0" smtClean="0"/>
              <a:t>Key </a:t>
            </a:r>
            <a:r>
              <a:rPr lang="en-US" b="1" dirty="0" smtClean="0"/>
              <a:t>point: </a:t>
            </a:r>
            <a:r>
              <a:rPr lang="en-US" b="1" dirty="0" smtClean="0"/>
              <a:t>Next Steps</a:t>
            </a:r>
            <a:r>
              <a:rPr lang="is-IS" b="1" dirty="0" smtClean="0"/>
              <a:t>…</a:t>
            </a:r>
            <a:endParaRPr lang="en-US" b="1" dirty="0"/>
          </a:p>
        </p:txBody>
      </p:sp>
      <p:sp>
        <p:nvSpPr>
          <p:cNvPr id="3" name="Content Placeholder 2"/>
          <p:cNvSpPr>
            <a:spLocks noGrp="1"/>
          </p:cNvSpPr>
          <p:nvPr>
            <p:ph idx="1"/>
          </p:nvPr>
        </p:nvSpPr>
        <p:spPr>
          <a:xfrm>
            <a:off x="215889" y="2366841"/>
            <a:ext cx="8407400" cy="3676286"/>
          </a:xfrm>
        </p:spPr>
        <p:txBody>
          <a:bodyPr>
            <a:normAutofit/>
          </a:bodyPr>
          <a:lstStyle/>
          <a:p>
            <a:pPr marL="0" indent="0">
              <a:buNone/>
            </a:pPr>
            <a:r>
              <a:rPr lang="en-US" sz="4000" b="1" dirty="0">
                <a:sym typeface="Wingdings"/>
              </a:rPr>
              <a:t>Ratification</a:t>
            </a:r>
          </a:p>
          <a:p>
            <a:pPr marL="0" indent="0">
              <a:buNone/>
            </a:pPr>
            <a:r>
              <a:rPr lang="en-US" dirty="0">
                <a:sym typeface="Wingdings"/>
              </a:rPr>
              <a:t>by at least 55 countries </a:t>
            </a:r>
          </a:p>
          <a:p>
            <a:pPr marL="0" indent="0">
              <a:buNone/>
            </a:pPr>
            <a:r>
              <a:rPr lang="en-US" dirty="0">
                <a:sym typeface="Wingdings"/>
              </a:rPr>
              <a:t>representing at least 55% of emissions</a:t>
            </a:r>
          </a:p>
          <a:p>
            <a:pPr marL="0" indent="0">
              <a:buNone/>
            </a:pPr>
            <a:r>
              <a:rPr lang="en-US" sz="4000" dirty="0">
                <a:sym typeface="Wingdings"/>
              </a:rPr>
              <a:t>+</a:t>
            </a:r>
          </a:p>
          <a:p>
            <a:pPr marL="0" indent="0">
              <a:buNone/>
            </a:pPr>
            <a:r>
              <a:rPr lang="en-US" sz="5400" b="1" dirty="0">
                <a:sym typeface="Wingdings"/>
              </a:rPr>
              <a:t>Action on the ground!</a:t>
            </a:r>
          </a:p>
          <a:p>
            <a:pPr algn="ctr"/>
            <a:endParaRPr lang="en-US" sz="4000" dirty="0">
              <a:sym typeface="Wingdings"/>
            </a:endParaRPr>
          </a:p>
          <a:p>
            <a:pPr algn="ctr"/>
            <a:endParaRPr lang="en-US" sz="4000" dirty="0"/>
          </a:p>
          <a:p>
            <a:pPr algn="ctr"/>
            <a:endParaRPr lang="en-US" dirty="0"/>
          </a:p>
        </p:txBody>
      </p:sp>
      <p:pic>
        <p:nvPicPr>
          <p:cNvPr id="4"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889" y="322738"/>
            <a:ext cx="1250054" cy="2023524"/>
          </a:xfrm>
          <a:prstGeom prst="rect">
            <a:avLst/>
          </a:prstGeom>
          <a:ln w="12700">
            <a:miter lim="400000"/>
          </a:ln>
        </p:spPr>
      </p:pic>
      <p:pic>
        <p:nvPicPr>
          <p:cNvPr id="6" name="Picture 4" descr="C:\Program Files\Common Files\Microsoft Shared\Clipart\cagcat50\bd04912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716" y="4669877"/>
            <a:ext cx="1618350" cy="20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9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NAPA Process</a:t>
            </a:r>
            <a:endParaRPr lang="en-US" b="1" dirty="0"/>
          </a:p>
        </p:txBody>
      </p:sp>
      <p:sp>
        <p:nvSpPr>
          <p:cNvPr id="3" name="Content Placeholder 2"/>
          <p:cNvSpPr>
            <a:spLocks noGrp="1"/>
          </p:cNvSpPr>
          <p:nvPr>
            <p:ph idx="1"/>
          </p:nvPr>
        </p:nvSpPr>
        <p:spPr/>
        <p:txBody>
          <a:bodyPr/>
          <a:lstStyle/>
          <a:p>
            <a:r>
              <a:rPr lang="en-US" sz="2400" dirty="0"/>
              <a:t>S</a:t>
            </a:r>
            <a:r>
              <a:rPr lang="en-US" sz="2400" smtClean="0"/>
              <a:t>ynthesis </a:t>
            </a:r>
            <a:r>
              <a:rPr lang="en-US" sz="2400" dirty="0"/>
              <a:t>of available information, participatory assessment of vulnerability to current climate variability and extreme events and of areas where risks would increase due to climate change, identification of key adaptation measures as well as criteria for prioritizing activities, and selection of a prioritized short list of activities</a:t>
            </a:r>
            <a:r>
              <a:rPr lang="en-US" sz="2400"/>
              <a:t>. </a:t>
            </a:r>
            <a:endParaRPr lang="en-US" sz="2400" smtClean="0"/>
          </a:p>
          <a:p>
            <a:endParaRPr lang="en-US" sz="2400" dirty="0" smtClean="0"/>
          </a:p>
          <a:p>
            <a:r>
              <a:rPr lang="en-US" sz="2400" dirty="0" smtClean="0"/>
              <a:t>Also includes </a:t>
            </a:r>
            <a:r>
              <a:rPr lang="en-US" sz="2400" dirty="0"/>
              <a:t>short profiles of projects and/or activities intended to address urgent and immediate adaptation needs of LDC Parties.</a:t>
            </a:r>
          </a:p>
        </p:txBody>
      </p:sp>
    </p:spTree>
    <p:extLst>
      <p:ext uri="{BB962C8B-B14F-4D97-AF65-F5344CB8AC3E}">
        <p14:creationId xmlns:p14="http://schemas.microsoft.com/office/powerpoint/2010/main" val="1466037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820885"/>
            <a:ext cx="8403771" cy="2228850"/>
          </a:xfrm>
        </p:spPr>
        <p:txBody>
          <a:bodyPr>
            <a:noAutofit/>
          </a:bodyPr>
          <a:lstStyle/>
          <a:p>
            <a:pPr lvl="0" algn="ctr"/>
            <a:r>
              <a:rPr lang="en-US" sz="2400" dirty="0"/>
              <a:t>“We need to invest in their resilience, help them to adapt to the inevitable impacts of climate change, and forestall future crises by promoting ambitious emissions reductions.”</a:t>
            </a:r>
            <a:br>
              <a:rPr lang="en-US" sz="2400" dirty="0"/>
            </a:br>
            <a:endParaRPr lang="en-US" sz="2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2381250"/>
          </a:xfrm>
          <a:prstGeom prst="rect">
            <a:avLst/>
          </a:prstGeom>
        </p:spPr>
      </p:pic>
    </p:spTree>
    <p:extLst>
      <p:ext uri="{BB962C8B-B14F-4D97-AF65-F5344CB8AC3E}">
        <p14:creationId xmlns:p14="http://schemas.microsoft.com/office/powerpoint/2010/main" val="560352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789" y="3014201"/>
            <a:ext cx="3329448" cy="918087"/>
          </a:xfrm>
        </p:spPr>
        <p:txBody>
          <a:bodyPr>
            <a:noAutofit/>
          </a:bodyPr>
          <a:lstStyle/>
          <a:p>
            <a:pPr lvl="0"/>
            <a:r>
              <a:rPr lang="en-US" sz="2700" b="1" dirty="0"/>
              <a:t>Our volunteers are standing on the front line and are witnessing how climate risks are disproportionately affecting the most vulnerable communities in in the world</a:t>
            </a:r>
            <a:r>
              <a:rPr lang="en-US" sz="2400" dirty="0"/>
              <a:t/>
            </a:r>
            <a:br>
              <a:rPr lang="en-US" sz="2400" dirty="0"/>
            </a:br>
            <a:endParaRPr lang="en-US" sz="2400" dirty="0"/>
          </a:p>
        </p:txBody>
      </p:sp>
      <p:pic>
        <p:nvPicPr>
          <p:cNvPr id="5" name="Picture 4"/>
          <p:cNvPicPr>
            <a:picLocks noChangeAspect="1"/>
          </p:cNvPicPr>
          <p:nvPr/>
        </p:nvPicPr>
        <p:blipFill>
          <a:blip r:embed="rId3"/>
          <a:stretch>
            <a:fillRect/>
          </a:stretch>
        </p:blipFill>
        <p:spPr>
          <a:xfrm>
            <a:off x="0" y="857250"/>
            <a:ext cx="4997768" cy="5143500"/>
          </a:xfrm>
          <a:prstGeom prst="rect">
            <a:avLst/>
          </a:prstGeom>
        </p:spPr>
      </p:pic>
    </p:spTree>
    <p:extLst>
      <p:ext uri="{BB962C8B-B14F-4D97-AF65-F5344CB8AC3E}">
        <p14:creationId xmlns:p14="http://schemas.microsoft.com/office/powerpoint/2010/main" val="105018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501358"/>
              </p:ext>
            </p:extLst>
          </p:nvPr>
        </p:nvGraphicFramePr>
        <p:xfrm>
          <a:off x="0" y="228607"/>
          <a:ext cx="9144000" cy="5923189"/>
        </p:xfrm>
        <a:graphic>
          <a:graphicData uri="http://schemas.openxmlformats.org/drawingml/2006/table">
            <a:tbl>
              <a:tblPr firstRow="1" bandRow="1">
                <a:tableStyleId>{21E4AEA4-8DFA-4A89-87EB-49C32662AFE0}</a:tableStyleId>
              </a:tblPr>
              <a:tblGrid>
                <a:gridCol w="4572000"/>
                <a:gridCol w="4572000"/>
              </a:tblGrid>
              <a:tr h="489857">
                <a:tc>
                  <a:txBody>
                    <a:bodyPr/>
                    <a:lstStyle/>
                    <a:p>
                      <a:pPr algn="ctr"/>
                      <a:r>
                        <a:rPr lang="en-US" sz="2400" dirty="0" smtClean="0"/>
                        <a:t>NAPA</a:t>
                      </a:r>
                      <a:endParaRPr lang="en-US" sz="2400" dirty="0"/>
                    </a:p>
                  </a:txBody>
                  <a:tcPr/>
                </a:tc>
                <a:tc>
                  <a:txBody>
                    <a:bodyPr/>
                    <a:lstStyle/>
                    <a:p>
                      <a:pPr algn="ctr"/>
                      <a:r>
                        <a:rPr lang="en-US" sz="2400" dirty="0" smtClean="0"/>
                        <a:t>NAP</a:t>
                      </a:r>
                      <a:endParaRPr lang="en-US" sz="2400" dirty="0"/>
                    </a:p>
                  </a:txBody>
                  <a:tcPr/>
                </a:tc>
              </a:tr>
              <a:tr h="824593">
                <a:tc>
                  <a:txBody>
                    <a:bodyPr/>
                    <a:lstStyle/>
                    <a:p>
                      <a:pPr marL="0" indent="0">
                        <a:buNone/>
                      </a:pPr>
                      <a:r>
                        <a:rPr lang="en-US" sz="1800" dirty="0" smtClean="0"/>
                        <a:t>Simplified and direct channel of communication for information relating to the urgent and immediate adaptation needs of the LDCs. </a:t>
                      </a:r>
                      <a:endParaRPr lang="en-US" dirty="0"/>
                    </a:p>
                  </a:txBody>
                  <a:tcPr/>
                </a:tc>
                <a:tc>
                  <a:txBody>
                    <a:bodyPr/>
                    <a:lstStyle/>
                    <a:p>
                      <a:pPr marL="0" indent="0">
                        <a:buNone/>
                      </a:pPr>
                      <a:r>
                        <a:rPr lang="en-US" sz="1800" dirty="0" smtClean="0"/>
                        <a:t>NAPs will not simply duplicate the NAPAs priority list, but by having a longer-term, developmental outlook they will identify new priorities and respective prioritization. </a:t>
                      </a:r>
                      <a:endParaRPr lang="en-US" sz="1800" dirty="0" smtClean="0">
                        <a:latin typeface="Arial "/>
                        <a:cs typeface="Arial "/>
                      </a:endParaRPr>
                    </a:p>
                  </a:txBody>
                  <a:tcPr/>
                </a:tc>
              </a:tr>
              <a:tr h="585788">
                <a:tc>
                  <a:txBody>
                    <a:bodyPr/>
                    <a:lstStyle/>
                    <a:p>
                      <a:pPr marL="0" indent="0">
                        <a:buNone/>
                      </a:pPr>
                      <a:r>
                        <a:rPr lang="en-US" sz="1800" dirty="0" smtClean="0"/>
                        <a:t>Completing a NAPA made the LDCs eligible to apply for NAPA project funding under the GEF</a:t>
                      </a:r>
                      <a:endParaRPr lang="en-US" sz="1800" dirty="0" smtClean="0">
                        <a:ea typeface="MS PGothic" charset="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Long-term planning under the NAPs cannot be understood as a stand alone activity: it has to be consistent and coherent with national development planning.</a:t>
                      </a:r>
                      <a:endParaRPr lang="en-US" sz="1800" dirty="0" smtClean="0">
                        <a:effectLst/>
                        <a:latin typeface="Arial "/>
                        <a:cs typeface="Arial "/>
                      </a:endParaRPr>
                    </a:p>
                  </a:txBody>
                  <a:tcPr/>
                </a:tc>
              </a:tr>
              <a:tr h="232682">
                <a:tc>
                  <a:txBody>
                    <a:bodyPr/>
                    <a:lstStyle/>
                    <a:p>
                      <a:pPr marL="0" indent="0">
                        <a:buNone/>
                      </a:pPr>
                      <a:r>
                        <a:rPr lang="en-US" sz="1800" dirty="0" smtClean="0"/>
                        <a:t>immediate response to urgent adaptation requirements</a:t>
                      </a:r>
                      <a:endParaRPr lang="en-US" sz="1800" dirty="0" smtClean="0">
                        <a:cs typeface="Arial "/>
                      </a:endParaRPr>
                    </a:p>
                  </a:txBody>
                  <a:tcPr/>
                </a:tc>
                <a:tc>
                  <a:txBody>
                    <a:bodyPr/>
                    <a:lstStyle/>
                    <a:p>
                      <a:r>
                        <a:rPr lang="en-US" sz="1800" dirty="0" smtClean="0"/>
                        <a:t>Will address long-term priorities for adaptation</a:t>
                      </a:r>
                      <a:endParaRPr lang="en-US" dirty="0"/>
                    </a:p>
                  </a:txBody>
                  <a:tcPr/>
                </a:tc>
              </a:tr>
              <a:tr h="678452">
                <a:tc>
                  <a:txBody>
                    <a:bodyPr/>
                    <a:lstStyle/>
                    <a:p>
                      <a:pPr marL="0" indent="0">
                        <a:buNone/>
                      </a:pPr>
                      <a:r>
                        <a:rPr lang="en-US" sz="1800" dirty="0" smtClean="0"/>
                        <a:t>While NAPAs were only conducted by LDCs</a:t>
                      </a:r>
                      <a:endParaRPr lang="en-US" sz="1800" dirty="0" smtClean="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All developing countries are now invited to develop a NAP</a:t>
                      </a:r>
                      <a:endParaRPr lang="en-US" sz="1800" dirty="0" smtClean="0">
                        <a:cs typeface="Arial "/>
                      </a:endParaRPr>
                    </a:p>
                  </a:txBody>
                  <a:tcPr/>
                </a:tc>
              </a:tr>
              <a:tr h="1696130">
                <a:tc>
                  <a:txBody>
                    <a:bodyPr/>
                    <a:lstStyle/>
                    <a:p>
                      <a:pPr marL="0" indent="0">
                        <a:buNone/>
                      </a:pPr>
                      <a:r>
                        <a:rPr lang="en-US" sz="1800" dirty="0" smtClean="0"/>
                        <a:t>Countries where a NAPA has already been developed will build on their experiences when developing their NAP. </a:t>
                      </a:r>
                      <a:endParaRPr lang="en-US" sz="1800" dirty="0" smtClean="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Will facilitate the integration of climate change adaptation into relevant new and existing policies, </a:t>
                      </a:r>
                      <a:r>
                        <a:rPr lang="en-US" sz="1800" dirty="0" err="1" smtClean="0"/>
                        <a:t>programmes</a:t>
                      </a:r>
                      <a:r>
                        <a:rPr lang="en-US" sz="1800" dirty="0" smtClean="0"/>
                        <a:t> and activities</a:t>
                      </a:r>
                      <a:r>
                        <a:rPr lang="en-US" sz="1800" baseline="0" dirty="0" smtClean="0"/>
                        <a:t> </a:t>
                      </a:r>
                      <a:r>
                        <a:rPr lang="en-US" sz="1800" baseline="0" dirty="0" smtClean="0">
                          <a:sym typeface="Wingdings"/>
                        </a:rPr>
                        <a:t> </a:t>
                      </a:r>
                      <a:r>
                        <a:rPr lang="en-US" sz="1800" dirty="0" err="1" smtClean="0"/>
                        <a:t>evelopment</a:t>
                      </a:r>
                      <a:r>
                        <a:rPr lang="en-US" sz="1800" dirty="0" smtClean="0"/>
                        <a:t> planning processes and strategies, within all relevant sectors and at different levels, as appropriate.</a:t>
                      </a:r>
                    </a:p>
                  </a:txBody>
                  <a:tcPr/>
                </a:tc>
              </a:tr>
            </a:tbl>
          </a:graphicData>
        </a:graphic>
      </p:graphicFrame>
    </p:spTree>
    <p:extLst>
      <p:ext uri="{BB962C8B-B14F-4D97-AF65-F5344CB8AC3E}">
        <p14:creationId xmlns:p14="http://schemas.microsoft.com/office/powerpoint/2010/main" val="22783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2713222" y="116632"/>
            <a:ext cx="6395282" cy="490066"/>
          </a:xfrm>
        </p:spPr>
        <p:txBody>
          <a:bodyPr/>
          <a:lstStyle/>
          <a:p>
            <a:pPr algn="r"/>
            <a:r>
              <a:rPr lang="en-US" sz="2400" b="1" dirty="0">
                <a:latin typeface="Arial "/>
                <a:ea typeface="MS PGothic" charset="0"/>
                <a:cs typeface="Arial "/>
              </a:rPr>
              <a:t>What is a National Adaptation </a:t>
            </a:r>
            <a:r>
              <a:rPr lang="en-US" sz="2400" b="1" dirty="0" smtClean="0">
                <a:latin typeface="Arial "/>
                <a:ea typeface="MS PGothic" charset="0"/>
                <a:cs typeface="Arial "/>
              </a:rPr>
              <a:t>plan (NAP)?</a:t>
            </a:r>
            <a:endParaRPr lang="en-US" sz="2400" dirty="0">
              <a:latin typeface="Arial "/>
              <a:ea typeface="MS PGothic" charset="0"/>
              <a:cs typeface="Arial "/>
            </a:endParaRPr>
          </a:p>
        </p:txBody>
      </p:sp>
      <p:sp>
        <p:nvSpPr>
          <p:cNvPr id="13517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189C052-4041-BA4F-BBC8-30EF19AAD302}" type="slidenum">
              <a:rPr lang="en-US" sz="600">
                <a:solidFill>
                  <a:srgbClr val="7F7F7F"/>
                </a:solidFill>
                <a:latin typeface="Helvetica" charset="0"/>
              </a:rPr>
              <a:pPr eaLnBrk="1" hangingPunct="1"/>
              <a:t>6</a:t>
            </a:fld>
            <a:endParaRPr lang="en-US" sz="600">
              <a:solidFill>
                <a:srgbClr val="7F7F7F"/>
              </a:solidFill>
              <a:latin typeface="Helvetica"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90" y="2669852"/>
            <a:ext cx="2051050" cy="223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957347" y="2374707"/>
            <a:ext cx="5729453" cy="139189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2400" dirty="0" smtClean="0">
                <a:solidFill>
                  <a:schemeClr val="tx1"/>
                </a:solidFill>
                <a:latin typeface="+mj-lt"/>
                <a:ea typeface="MS PGothic" charset="0"/>
                <a:cs typeface="Arial"/>
              </a:rPr>
              <a:t>Concept first introduced at COP16 in Cancun in 2010. “Cancun adaptation framework” </a:t>
            </a:r>
          </a:p>
          <a:p>
            <a:endParaRPr lang="en-US" sz="2400" dirty="0">
              <a:solidFill>
                <a:schemeClr val="tx1"/>
              </a:solidFill>
              <a:latin typeface="+mj-lt"/>
              <a:ea typeface="MS PGothic" charset="0"/>
              <a:cs typeface="Arial"/>
            </a:endParaRPr>
          </a:p>
          <a:p>
            <a:r>
              <a:rPr lang="en-US" sz="2400" dirty="0">
                <a:solidFill>
                  <a:schemeClr val="tx1"/>
                </a:solidFill>
                <a:latin typeface="+mj-lt"/>
                <a:ea typeface="MS PGothic" charset="0"/>
                <a:cs typeface="Arial"/>
              </a:rPr>
              <a:t>COP17: Decision to develop NAPs.  Mechanism to facilitate LDCs to receive  financial support.</a:t>
            </a:r>
          </a:p>
          <a:p>
            <a:endParaRPr lang="en-US" sz="2400" dirty="0" smtClean="0">
              <a:solidFill>
                <a:schemeClr val="tx1"/>
              </a:solidFill>
              <a:latin typeface="+mj-lt"/>
              <a:ea typeface="MS PGothic" charset="0"/>
              <a:cs typeface="Arial"/>
            </a:endParaRPr>
          </a:p>
          <a:p>
            <a:r>
              <a:rPr lang="en-US" sz="2400" dirty="0">
                <a:solidFill>
                  <a:schemeClr val="tx1"/>
                </a:solidFill>
                <a:latin typeface="+mj-lt"/>
                <a:ea typeface="MS PGothic" charset="0"/>
                <a:cs typeface="Arial"/>
              </a:rPr>
              <a:t>Who is doing What on Climate Change topic? –Work with </a:t>
            </a:r>
            <a:r>
              <a:rPr lang="en-US" sz="2400" dirty="0" err="1">
                <a:solidFill>
                  <a:schemeClr val="tx1"/>
                </a:solidFill>
                <a:latin typeface="+mj-lt"/>
                <a:ea typeface="MS PGothic" charset="0"/>
                <a:cs typeface="Arial"/>
              </a:rPr>
              <a:t>govt’s</a:t>
            </a:r>
            <a:r>
              <a:rPr lang="en-US" sz="2400" dirty="0">
                <a:solidFill>
                  <a:schemeClr val="tx1"/>
                </a:solidFill>
                <a:latin typeface="+mj-lt"/>
                <a:ea typeface="MS PGothic" charset="0"/>
                <a:cs typeface="Arial"/>
              </a:rPr>
              <a:t>, </a:t>
            </a:r>
            <a:r>
              <a:rPr lang="en-US" i="1" dirty="0">
                <a:solidFill>
                  <a:schemeClr val="tx1"/>
                </a:solidFill>
                <a:latin typeface="+mj-lt"/>
                <a:ea typeface="MS PGothic" charset="0"/>
                <a:cs typeface="Arial"/>
              </a:rPr>
              <a:t>they are funds recipients.</a:t>
            </a:r>
          </a:p>
          <a:p>
            <a:endParaRPr lang="en-US" sz="2400" dirty="0" smtClean="0">
              <a:solidFill>
                <a:schemeClr val="tx1"/>
              </a:solidFill>
              <a:latin typeface="+mj-lt"/>
              <a:ea typeface="MS PGothic" charset="0"/>
              <a:cs typeface="Arial"/>
            </a:endParaRPr>
          </a:p>
          <a:p>
            <a:r>
              <a:rPr lang="en-US" sz="2400" dirty="0">
                <a:solidFill>
                  <a:schemeClr val="tx1"/>
                </a:solidFill>
                <a:latin typeface="+mj-lt"/>
                <a:ea typeface="MS PGothic" charset="0"/>
                <a:cs typeface="Arial"/>
              </a:rPr>
              <a:t>NAPs build on the experiences of LDCs on the implementation of the NAPAs</a:t>
            </a:r>
            <a:r>
              <a:rPr lang="en-US" sz="2400" dirty="0" smtClean="0">
                <a:solidFill>
                  <a:schemeClr val="tx1"/>
                </a:solidFill>
                <a:latin typeface="+mj-lt"/>
                <a:ea typeface="MS PGothic" charset="0"/>
                <a:cs typeface="Arial"/>
              </a:rPr>
              <a:t>. </a:t>
            </a:r>
            <a:endParaRPr lang="en-US" sz="2400" dirty="0">
              <a:solidFill>
                <a:schemeClr val="tx1"/>
              </a:solidFill>
              <a:latin typeface="+mj-lt"/>
              <a:ea typeface="MS PGothic" charset="0"/>
              <a:cs typeface="Arial"/>
            </a:endParaRPr>
          </a:p>
        </p:txBody>
      </p:sp>
      <p:sp>
        <p:nvSpPr>
          <p:cNvPr id="8" name="Title 1"/>
          <p:cNvSpPr txBox="1">
            <a:spLocks/>
          </p:cNvSpPr>
          <p:nvPr/>
        </p:nvSpPr>
        <p:spPr bwMode="auto">
          <a:xfrm>
            <a:off x="3966095" y="4365104"/>
            <a:ext cx="5214417" cy="64807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endParaRPr lang="en-US" dirty="0">
              <a:solidFill>
                <a:schemeClr val="tx1"/>
              </a:solidFill>
              <a:latin typeface="Arial"/>
              <a:ea typeface="MS PGothic" charset="0"/>
              <a:cs typeface="Arial"/>
            </a:endParaRPr>
          </a:p>
        </p:txBody>
      </p:sp>
      <p:sp>
        <p:nvSpPr>
          <p:cNvPr id="9" name="Title 1"/>
          <p:cNvSpPr txBox="1">
            <a:spLocks/>
          </p:cNvSpPr>
          <p:nvPr/>
        </p:nvSpPr>
        <p:spPr bwMode="auto">
          <a:xfrm>
            <a:off x="232229" y="5733256"/>
            <a:ext cx="8628969" cy="64807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b="1" dirty="0" smtClean="0">
                <a:latin typeface="+mj-lt"/>
                <a:ea typeface="MS PGothic" charset="0"/>
                <a:cs typeface="Arial"/>
              </a:rPr>
              <a:t>NAPs as a means of identifying medium to long term CCA needs and strategies to address the needs</a:t>
            </a:r>
            <a:endParaRPr lang="en-US" b="1" dirty="0">
              <a:latin typeface="+mj-lt"/>
              <a:ea typeface="MS PGothic" charset="0"/>
              <a:cs typeface="Arial"/>
            </a:endParaRPr>
          </a:p>
        </p:txBody>
      </p:sp>
      <p:sp>
        <p:nvSpPr>
          <p:cNvPr id="10" name="Title 1"/>
          <p:cNvSpPr txBox="1">
            <a:spLocks/>
          </p:cNvSpPr>
          <p:nvPr/>
        </p:nvSpPr>
        <p:spPr bwMode="auto">
          <a:xfrm>
            <a:off x="3256900" y="1925278"/>
            <a:ext cx="5604298" cy="64807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endParaRPr lang="en-US" dirty="0">
              <a:solidFill>
                <a:schemeClr val="tx1"/>
              </a:solidFill>
              <a:latin typeface="Arial"/>
              <a:ea typeface="MS PGothic" charset="0"/>
              <a:cs typeface="Arial"/>
            </a:endParaRP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15" y="368201"/>
            <a:ext cx="2260600"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170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75117" y="305967"/>
            <a:ext cx="8327596" cy="490066"/>
          </a:xfrm>
        </p:spPr>
        <p:txBody>
          <a:bodyPr/>
          <a:lstStyle/>
          <a:p>
            <a:r>
              <a:rPr lang="en-US" sz="2800" b="1" smtClean="0">
                <a:solidFill>
                  <a:srgbClr val="FF0000"/>
                </a:solidFill>
                <a:ea typeface="MS PGothic" charset="0"/>
                <a:cs typeface="Arial "/>
              </a:rPr>
              <a:t>What </a:t>
            </a:r>
            <a:r>
              <a:rPr lang="en-US" sz="2800" b="1" dirty="0">
                <a:solidFill>
                  <a:srgbClr val="FF0000"/>
                </a:solidFill>
                <a:ea typeface="MS PGothic" charset="0"/>
                <a:cs typeface="Arial "/>
              </a:rPr>
              <a:t>is a National </a:t>
            </a:r>
            <a:r>
              <a:rPr lang="en-US" sz="2800" b="1">
                <a:solidFill>
                  <a:srgbClr val="FF0000"/>
                </a:solidFill>
                <a:ea typeface="MS PGothic" charset="0"/>
                <a:cs typeface="Arial "/>
              </a:rPr>
              <a:t>Adaptation </a:t>
            </a:r>
            <a:r>
              <a:rPr lang="en-US" sz="2800" b="1" smtClean="0">
                <a:solidFill>
                  <a:srgbClr val="FF0000"/>
                </a:solidFill>
                <a:ea typeface="MS PGothic" charset="0"/>
                <a:cs typeface="Arial "/>
              </a:rPr>
              <a:t>Plan</a:t>
            </a:r>
            <a:r>
              <a:rPr lang="en-US" sz="2800" b="1" dirty="0">
                <a:solidFill>
                  <a:srgbClr val="FF0000"/>
                </a:solidFill>
                <a:ea typeface="MS PGothic" charset="0"/>
                <a:cs typeface="Arial "/>
              </a:rPr>
              <a:t>?</a:t>
            </a:r>
            <a:endParaRPr lang="en-US" sz="2800" dirty="0">
              <a:solidFill>
                <a:srgbClr val="FF0000"/>
              </a:solidFill>
              <a:ea typeface="MS PGothic" charset="0"/>
              <a:cs typeface="Arial "/>
            </a:endParaRPr>
          </a:p>
        </p:txBody>
      </p:sp>
      <p:sp>
        <p:nvSpPr>
          <p:cNvPr id="13517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189C052-4041-BA4F-BBC8-30EF19AAD302}" type="slidenum">
              <a:rPr lang="en-US" sz="600">
                <a:solidFill>
                  <a:srgbClr val="7F7F7F"/>
                </a:solidFill>
                <a:latin typeface="Helvetica" charset="0"/>
              </a:rPr>
              <a:pPr eaLnBrk="1" hangingPunct="1"/>
              <a:t>7</a:t>
            </a:fld>
            <a:endParaRPr lang="en-US" sz="600">
              <a:solidFill>
                <a:srgbClr val="7F7F7F"/>
              </a:solidFill>
              <a:latin typeface="Helvetica" charset="0"/>
            </a:endParaRPr>
          </a:p>
        </p:txBody>
      </p:sp>
      <p:sp>
        <p:nvSpPr>
          <p:cNvPr id="10" name="Title 1"/>
          <p:cNvSpPr txBox="1">
            <a:spLocks/>
          </p:cNvSpPr>
          <p:nvPr/>
        </p:nvSpPr>
        <p:spPr bwMode="auto">
          <a:xfrm>
            <a:off x="395536" y="2813965"/>
            <a:ext cx="8291264" cy="230425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r>
              <a:rPr lang="en-US" sz="2400" dirty="0" smtClean="0">
                <a:solidFill>
                  <a:schemeClr val="tx1"/>
                </a:solidFill>
                <a:latin typeface="+mn-lt"/>
                <a:cs typeface="Arial "/>
              </a:rPr>
              <a:t>Medium- </a:t>
            </a:r>
            <a:r>
              <a:rPr lang="en-US" sz="2400" dirty="0">
                <a:solidFill>
                  <a:schemeClr val="tx1"/>
                </a:solidFill>
                <a:latin typeface="+mn-lt"/>
                <a:cs typeface="Arial "/>
              </a:rPr>
              <a:t>to long-term lists of </a:t>
            </a:r>
            <a:r>
              <a:rPr lang="en-US" sz="2400" dirty="0" smtClean="0">
                <a:solidFill>
                  <a:schemeClr val="tx1"/>
                </a:solidFill>
                <a:latin typeface="+mn-lt"/>
                <a:cs typeface="Arial "/>
              </a:rPr>
              <a:t>priorities </a:t>
            </a:r>
            <a:r>
              <a:rPr lang="en-US" sz="2400" dirty="0">
                <a:solidFill>
                  <a:schemeClr val="tx1"/>
                </a:solidFill>
                <a:latin typeface="+mn-lt"/>
                <a:cs typeface="Arial "/>
              </a:rPr>
              <a:t>for climate change adaptation activities developed by the national government and closely aligned with its development objectives. </a:t>
            </a:r>
            <a:endParaRPr lang="en-US" sz="2400" dirty="0" smtClean="0">
              <a:solidFill>
                <a:schemeClr val="tx1"/>
              </a:solidFill>
              <a:latin typeface="+mn-lt"/>
              <a:cs typeface="Arial "/>
            </a:endParaRPr>
          </a:p>
          <a:p>
            <a:pPr algn="l"/>
            <a:endParaRPr lang="en-US" sz="2400" dirty="0">
              <a:solidFill>
                <a:schemeClr val="tx1"/>
              </a:solidFill>
              <a:latin typeface="+mn-lt"/>
              <a:cs typeface="Arial "/>
            </a:endParaRPr>
          </a:p>
          <a:p>
            <a:pPr algn="l"/>
            <a:r>
              <a:rPr lang="en-US" sz="2400" dirty="0" smtClean="0">
                <a:solidFill>
                  <a:schemeClr val="tx1"/>
                </a:solidFill>
                <a:latin typeface="+mn-lt"/>
                <a:cs typeface="Arial "/>
              </a:rPr>
              <a:t>NAPs </a:t>
            </a:r>
            <a:r>
              <a:rPr lang="en-US" sz="2400" dirty="0">
                <a:solidFill>
                  <a:schemeClr val="tx1"/>
                </a:solidFill>
                <a:latin typeface="+mn-lt"/>
                <a:cs typeface="Arial "/>
              </a:rPr>
              <a:t>are intended to kick-start the planning for adaptation in developing countries and give an overall framework for the </a:t>
            </a:r>
            <a:r>
              <a:rPr lang="en-US" sz="2400" dirty="0" smtClean="0">
                <a:solidFill>
                  <a:schemeClr val="tx1"/>
                </a:solidFill>
                <a:latin typeface="+mn-lt"/>
                <a:cs typeface="Arial "/>
              </a:rPr>
              <a:t>implementation </a:t>
            </a:r>
            <a:r>
              <a:rPr lang="en-US" sz="2400" dirty="0">
                <a:solidFill>
                  <a:schemeClr val="tx1"/>
                </a:solidFill>
                <a:latin typeface="+mn-lt"/>
                <a:cs typeface="Arial "/>
              </a:rPr>
              <a:t>strategy</a:t>
            </a:r>
            <a:r>
              <a:rPr lang="en-US" sz="2400" dirty="0" smtClean="0">
                <a:solidFill>
                  <a:schemeClr val="tx1"/>
                </a:solidFill>
                <a:latin typeface="+mn-lt"/>
                <a:cs typeface="Arial "/>
              </a:rPr>
              <a:t>.</a:t>
            </a:r>
          </a:p>
          <a:p>
            <a:pPr algn="l"/>
            <a:endParaRPr lang="en-US" sz="2400" dirty="0">
              <a:solidFill>
                <a:schemeClr val="tx1"/>
              </a:solidFill>
              <a:latin typeface="+mn-lt"/>
              <a:cs typeface="Arial "/>
            </a:endParaRPr>
          </a:p>
          <a:p>
            <a:pPr algn="l"/>
            <a:r>
              <a:rPr lang="en-US" sz="2400" dirty="0">
                <a:solidFill>
                  <a:schemeClr val="tx1"/>
                </a:solidFill>
                <a:latin typeface="+mn-lt"/>
                <a:ea typeface="MS PGothic" charset="0"/>
                <a:cs typeface="Arial "/>
              </a:rPr>
              <a:t>NAP process is a flexible process that builds on each country’s existing adaptation activities and helps integrate climate change into national decision-making. </a:t>
            </a:r>
            <a:endParaRPr lang="en-US" sz="2400" dirty="0" smtClean="0">
              <a:solidFill>
                <a:schemeClr val="tx1"/>
              </a:solidFill>
              <a:latin typeface="+mn-lt"/>
              <a:ea typeface="MS PGothic" charset="0"/>
              <a:cs typeface="Arial "/>
            </a:endParaRPr>
          </a:p>
          <a:p>
            <a:pPr algn="l"/>
            <a:endParaRPr lang="en-US" sz="2400" dirty="0">
              <a:solidFill>
                <a:schemeClr val="tx1"/>
              </a:solidFill>
              <a:latin typeface="+mn-lt"/>
              <a:ea typeface="MS PGothic" charset="0"/>
              <a:cs typeface="Arial "/>
            </a:endParaRPr>
          </a:p>
          <a:p>
            <a:pPr algn="l"/>
            <a:r>
              <a:rPr lang="en-US" sz="2400" dirty="0">
                <a:solidFill>
                  <a:schemeClr val="tx1"/>
                </a:solidFill>
                <a:latin typeface="+mn-lt"/>
                <a:ea typeface="MS PGothic" charset="0"/>
                <a:cs typeface="Arial "/>
              </a:rPr>
              <a:t>Non LDCs are also invited to kick start NAP related processes and could also be eligible to funding of adaptation activities.</a:t>
            </a:r>
          </a:p>
          <a:p>
            <a:pPr algn="l"/>
            <a:endParaRPr lang="en-US" sz="2400" dirty="0">
              <a:solidFill>
                <a:schemeClr val="tx1"/>
              </a:solidFill>
              <a:latin typeface="+mn-lt"/>
              <a:ea typeface="MS PGothic" charset="0"/>
              <a:cs typeface="Arial "/>
            </a:endParaRPr>
          </a:p>
          <a:p>
            <a:pPr algn="l"/>
            <a:endParaRPr lang="en-US" sz="2400" dirty="0">
              <a:solidFill>
                <a:schemeClr val="tx1"/>
              </a:solidFill>
              <a:latin typeface="+mn-lt"/>
              <a:cs typeface="Arial "/>
            </a:endParaRPr>
          </a:p>
        </p:txBody>
      </p:sp>
      <p:sp>
        <p:nvSpPr>
          <p:cNvPr id="11" name="Content Placeholder 2"/>
          <p:cNvSpPr txBox="1">
            <a:spLocks/>
          </p:cNvSpPr>
          <p:nvPr/>
        </p:nvSpPr>
        <p:spPr bwMode="auto">
          <a:xfrm>
            <a:off x="381000" y="3212976"/>
            <a:ext cx="8621713" cy="9256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000" dirty="0">
              <a:latin typeface="Arial "/>
              <a:ea typeface="MS PGothic" charset="0"/>
              <a:cs typeface="Arial "/>
            </a:endParaRPr>
          </a:p>
        </p:txBody>
      </p:sp>
    </p:spTree>
    <p:extLst>
      <p:ext uri="{BB962C8B-B14F-4D97-AF65-F5344CB8AC3E}">
        <p14:creationId xmlns:p14="http://schemas.microsoft.com/office/powerpoint/2010/main" val="852317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8</a:t>
            </a:fld>
            <a:endParaRPr lang="en-US" sz="600">
              <a:solidFill>
                <a:srgbClr val="7F7F7F"/>
              </a:solidFill>
              <a:latin typeface="Helvetica" charset="0"/>
            </a:endParaRPr>
          </a:p>
        </p:txBody>
      </p:sp>
      <p:sp>
        <p:nvSpPr>
          <p:cNvPr id="2" name="Content Placeholder 1"/>
          <p:cNvSpPr>
            <a:spLocks noGrp="1"/>
          </p:cNvSpPr>
          <p:nvPr>
            <p:ph idx="1"/>
          </p:nvPr>
        </p:nvSpPr>
        <p:spPr/>
        <p:txBody>
          <a:bodyPr/>
          <a:lstStyle/>
          <a:p>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64944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AutoShape 3"/>
          <p:cNvSpPr>
            <a:spLocks noChangeArrowheads="1"/>
          </p:cNvSpPr>
          <p:nvPr/>
        </p:nvSpPr>
        <p:spPr bwMode="auto">
          <a:xfrm>
            <a:off x="262015" y="2780928"/>
            <a:ext cx="4032250" cy="1506057"/>
          </a:xfrm>
          <a:prstGeom prst="wedgeRoundRectCallout">
            <a:avLst>
              <a:gd name="adj1" fmla="val 72046"/>
              <a:gd name="adj2" fmla="val -75653"/>
              <a:gd name="adj3" fmla="val 16667"/>
            </a:avLst>
          </a:prstGeom>
          <a:solidFill>
            <a:schemeClr val="bg1">
              <a:alpha val="65881"/>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162000" tIns="10800"/>
          <a:lstStyle/>
          <a:p>
            <a:pPr>
              <a:spcAft>
                <a:spcPct val="25000"/>
              </a:spcAft>
              <a:defRPr/>
            </a:pPr>
            <a:r>
              <a:rPr lang="da-DK" sz="2200" i="1" dirty="0" smtClean="0">
                <a:cs typeface="Arial" charset="0"/>
              </a:rPr>
              <a:t>This is </a:t>
            </a:r>
            <a:r>
              <a:rPr lang="da-DK" sz="2200" i="1" dirty="0" err="1" smtClean="0">
                <a:cs typeface="Arial" charset="0"/>
              </a:rPr>
              <a:t>why</a:t>
            </a:r>
            <a:r>
              <a:rPr lang="da-DK" sz="2200" i="1" dirty="0" smtClean="0">
                <a:cs typeface="Arial" charset="0"/>
              </a:rPr>
              <a:t> </a:t>
            </a:r>
            <a:r>
              <a:rPr lang="da-DK" sz="2200" i="1" dirty="0" err="1" smtClean="0">
                <a:cs typeface="Arial" charset="0"/>
              </a:rPr>
              <a:t>we</a:t>
            </a:r>
            <a:r>
              <a:rPr lang="da-DK" sz="2200" i="1" dirty="0" smtClean="0">
                <a:cs typeface="Arial" charset="0"/>
              </a:rPr>
              <a:t> </a:t>
            </a:r>
            <a:r>
              <a:rPr lang="da-DK" sz="2200" i="1" dirty="0" err="1" smtClean="0">
                <a:cs typeface="Arial" charset="0"/>
              </a:rPr>
              <a:t>need</a:t>
            </a:r>
            <a:r>
              <a:rPr lang="da-DK" sz="2200" i="1" dirty="0" smtClean="0">
                <a:cs typeface="Arial" charset="0"/>
              </a:rPr>
              <a:t> </a:t>
            </a:r>
            <a:r>
              <a:rPr lang="da-DK" sz="2200" i="1" dirty="0" err="1" smtClean="0">
                <a:cs typeface="Arial" charset="0"/>
              </a:rPr>
              <a:t>NAPs</a:t>
            </a:r>
            <a:r>
              <a:rPr lang="en-US" sz="2200" i="1" dirty="0" smtClean="0">
                <a:cs typeface="Arial" charset="0"/>
              </a:rPr>
              <a:t>……..</a:t>
            </a:r>
            <a:endParaRPr lang="da-DK" sz="2200" dirty="0">
              <a:cs typeface="Arial" charset="0"/>
            </a:endParaRPr>
          </a:p>
        </p:txBody>
      </p:sp>
    </p:spTree>
    <p:extLst>
      <p:ext uri="{BB962C8B-B14F-4D97-AF65-F5344CB8AC3E}">
        <p14:creationId xmlns:p14="http://schemas.microsoft.com/office/powerpoint/2010/main" val="4548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652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0" name="Text Box 11"/>
          <p:cNvSpPr txBox="1">
            <a:spLocks noChangeArrowheads="1"/>
          </p:cNvSpPr>
          <p:nvPr/>
        </p:nvSpPr>
        <p:spPr bwMode="auto">
          <a:xfrm>
            <a:off x="323850" y="1076553"/>
            <a:ext cx="8667750" cy="157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dirty="0">
                <a:latin typeface="+mj-lt"/>
                <a:cs typeface="Arial"/>
              </a:rPr>
              <a:t>Most funding for climate change adaptation and mitigation, from both multilateral and bilateral donors, will increasingly be </a:t>
            </a:r>
            <a:r>
              <a:rPr lang="en-US" dirty="0" smtClean="0">
                <a:latin typeface="+mj-lt"/>
                <a:cs typeface="Arial"/>
              </a:rPr>
              <a:t>channeled </a:t>
            </a:r>
            <a:r>
              <a:rPr lang="en-US" dirty="0">
                <a:latin typeface="+mj-lt"/>
                <a:cs typeface="Arial"/>
              </a:rPr>
              <a:t>through national governments and conditional to </a:t>
            </a:r>
            <a:r>
              <a:rPr lang="en-US" dirty="0" smtClean="0">
                <a:latin typeface="+mj-lt"/>
                <a:cs typeface="Arial"/>
              </a:rPr>
              <a:t>activities </a:t>
            </a:r>
            <a:r>
              <a:rPr lang="en-US" dirty="0">
                <a:latin typeface="+mj-lt"/>
                <a:cs typeface="Arial"/>
              </a:rPr>
              <a:t>identified as priorities in the NAP. </a:t>
            </a:r>
          </a:p>
        </p:txBody>
      </p:sp>
      <p:pic>
        <p:nvPicPr>
          <p:cNvPr id="3072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84538"/>
            <a:ext cx="4102100" cy="3167062"/>
          </a:xfrm>
          <a:prstGeom prst="rect">
            <a:avLst/>
          </a:prstGeom>
          <a:noFill/>
          <a:ln w="222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83973" name="Text Box 8"/>
          <p:cNvSpPr txBox="1">
            <a:spLocks noChangeArrowheads="1"/>
          </p:cNvSpPr>
          <p:nvPr/>
        </p:nvSpPr>
        <p:spPr bwMode="auto">
          <a:xfrm>
            <a:off x="8447088" y="6426200"/>
            <a:ext cx="760412"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8858" tIns="39429" rIns="78858" bIns="39429">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sp>
        <p:nvSpPr>
          <p:cNvPr id="83975" name="Title 1"/>
          <p:cNvSpPr txBox="1">
            <a:spLocks/>
          </p:cNvSpPr>
          <p:nvPr/>
        </p:nvSpPr>
        <p:spPr bwMode="auto">
          <a:xfrm>
            <a:off x="2339975" y="259556"/>
            <a:ext cx="4464050"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dirty="0">
                <a:solidFill>
                  <a:srgbClr val="FF0000"/>
                </a:solidFill>
                <a:latin typeface="+mj-lt"/>
                <a:cs typeface="Arial"/>
              </a:rPr>
              <a:t>Why NAPs?</a:t>
            </a:r>
          </a:p>
        </p:txBody>
      </p:sp>
    </p:spTree>
    <p:extLst>
      <p:ext uri="{BB962C8B-B14F-4D97-AF65-F5344CB8AC3E}">
        <p14:creationId xmlns:p14="http://schemas.microsoft.com/office/powerpoint/2010/main" val="799791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2042</TotalTime>
  <Words>3770</Words>
  <Application>Microsoft Macintosh PowerPoint</Application>
  <PresentationFormat>On-screen Show (4:3)</PresentationFormat>
  <Paragraphs>316</Paragraphs>
  <Slides>41</Slides>
  <Notes>20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9" baseType="lpstr">
      <vt:lpstr>Arial </vt:lpstr>
      <vt:lpstr>Arial Black</vt:lpstr>
      <vt:lpstr>ArialMT</vt:lpstr>
      <vt:lpstr>Bradley Hand</vt:lpstr>
      <vt:lpstr>Calibri</vt:lpstr>
      <vt:lpstr>Century Gothic</vt:lpstr>
      <vt:lpstr>Helvetica</vt:lpstr>
      <vt:lpstr>MS PGothic</vt:lpstr>
      <vt:lpstr>ＭＳ Ｐゴシック</vt:lpstr>
      <vt:lpstr>Shaker-RB</vt:lpstr>
      <vt:lpstr>Shaker-RL</vt:lpstr>
      <vt:lpstr>Times New Roman</vt:lpstr>
      <vt:lpstr>Verdana</vt:lpstr>
      <vt:lpstr>Wingdings</vt:lpstr>
      <vt:lpstr>ヒラギノ角ゴ Pro W3</vt:lpstr>
      <vt:lpstr>Arial</vt:lpstr>
      <vt:lpstr>Office Theme</vt:lpstr>
      <vt:lpstr>Clip</vt:lpstr>
      <vt:lpstr>PowerPoint Presentation</vt:lpstr>
      <vt:lpstr>National Adaptation  Programmes of Action (NAPAs)</vt:lpstr>
      <vt:lpstr>Focus of NAPAs</vt:lpstr>
      <vt:lpstr>The NAPA Process</vt:lpstr>
      <vt:lpstr>PowerPoint Presentation</vt:lpstr>
      <vt:lpstr>What is a National Adaptation plan (NAP)?</vt:lpstr>
      <vt:lpstr>What is a National Adaptation Plan?</vt:lpstr>
      <vt:lpstr>PowerPoint Presentation</vt:lpstr>
      <vt:lpstr>PowerPoint Presentation</vt:lpstr>
      <vt:lpstr>PowerPoint Presentation</vt:lpstr>
      <vt:lpstr>The Paris Agreement “Climate Action By All”</vt:lpstr>
      <vt:lpstr>PowerPoint Presentation</vt:lpstr>
      <vt:lpstr>PowerPoint Presentation</vt:lpstr>
      <vt:lpstr>Key Point #1: for all countries</vt:lpstr>
      <vt:lpstr>PowerPoint Presentation</vt:lpstr>
      <vt:lpstr>Key Point #2: A strong long-term goal on emissions and global temperatures    ….but insufficient concrete commitments</vt:lpstr>
      <vt:lpstr>PowerPoint Presentation</vt:lpstr>
      <vt:lpstr>Key Point:  Mandatory Reviews</vt:lpstr>
      <vt:lpstr>(Intended)  Nationally Determined Contributions </vt:lpstr>
      <vt:lpstr>PowerPoint Presentation</vt:lpstr>
      <vt:lpstr>Myanmar INDC  </vt:lpstr>
      <vt:lpstr>Priorities for Adaptation and Emerging Issues </vt:lpstr>
      <vt:lpstr>Priorities for Adaptation and Emerging Issues </vt:lpstr>
      <vt:lpstr>Current and Planned Adaptation Efforts </vt:lpstr>
      <vt:lpstr>Key Point:  Strong Attention for Adaptation</vt:lpstr>
      <vt:lpstr>Much of what you already do, can set an example to your Government on adaptation in practice </vt:lpstr>
      <vt:lpstr>Engaging at the National Level </vt:lpstr>
      <vt:lpstr>Engaging at the National Level </vt:lpstr>
      <vt:lpstr>Engaging at the  Sub-National/Local Level </vt:lpstr>
      <vt:lpstr>Engaging at the  Sub-National/Local Level </vt:lpstr>
      <vt:lpstr>PowerPoint Presentation</vt:lpstr>
      <vt:lpstr>How will NAPs look like?</vt:lpstr>
      <vt:lpstr>……How will NAPs look like?</vt:lpstr>
      <vt:lpstr>PowerPoint Presentation</vt:lpstr>
      <vt:lpstr>PowerPoint Presentation</vt:lpstr>
      <vt:lpstr>PowerPoint Presentation</vt:lpstr>
      <vt:lpstr>Our Engagement as a National Society:</vt:lpstr>
      <vt:lpstr>PowerPoint Presentation</vt:lpstr>
      <vt:lpstr>Key point: Next Steps…</vt:lpstr>
      <vt:lpstr>“We need to invest in their resilience, help them to adapt to the inevitable impacts of climate change, and forestall future crises by promoting ambitious emissions reductions.” </vt:lpstr>
      <vt:lpstr>Our volunteers are standing on the front line and are witnessing how climate risks are disproportionately affecting the most vulnerable communities in in the world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Suarez</dc:creator>
  <cp:lastModifiedBy>Dong D</cp:lastModifiedBy>
  <cp:revision>110</cp:revision>
  <dcterms:created xsi:type="dcterms:W3CDTF">2014-05-31T14:22:48Z</dcterms:created>
  <dcterms:modified xsi:type="dcterms:W3CDTF">2016-03-09T09:53:37Z</dcterms:modified>
</cp:coreProperties>
</file>