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407" r:id="rId2"/>
    <p:sldId id="417" r:id="rId3"/>
    <p:sldId id="411" r:id="rId4"/>
    <p:sldId id="408" r:id="rId5"/>
    <p:sldId id="409" r:id="rId6"/>
    <p:sldId id="412" r:id="rId7"/>
    <p:sldId id="381" r:id="rId8"/>
    <p:sldId id="388" r:id="rId9"/>
    <p:sldId id="382" r:id="rId10"/>
    <p:sldId id="383" r:id="rId11"/>
    <p:sldId id="397" r:id="rId12"/>
    <p:sldId id="373" r:id="rId13"/>
    <p:sldId id="390" r:id="rId14"/>
    <p:sldId id="391" r:id="rId15"/>
    <p:sldId id="392" r:id="rId16"/>
    <p:sldId id="380" r:id="rId17"/>
    <p:sldId id="372" r:id="rId18"/>
    <p:sldId id="402" r:id="rId19"/>
    <p:sldId id="413" r:id="rId20"/>
    <p:sldId id="393" r:id="rId21"/>
    <p:sldId id="416" r:id="rId22"/>
    <p:sldId id="414" r:id="rId23"/>
    <p:sldId id="404" r:id="rId24"/>
    <p:sldId id="419" r:id="rId25"/>
    <p:sldId id="395" r:id="rId26"/>
    <p:sldId id="290" r:id="rId27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41818"/>
    <a:srgbClr val="CF1C21"/>
    <a:srgbClr val="8B4907"/>
    <a:srgbClr val="5C4F46"/>
    <a:srgbClr val="66584E"/>
    <a:srgbClr val="E8C7B0"/>
    <a:srgbClr val="F4D1B9"/>
    <a:srgbClr val="B9BF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25" autoAdjust="0"/>
    <p:restoredTop sz="82948" autoAdjust="0"/>
  </p:normalViewPr>
  <p:slideViewPr>
    <p:cSldViewPr>
      <p:cViewPr>
        <p:scale>
          <a:sx n="70" d="100"/>
          <a:sy n="70" d="100"/>
        </p:scale>
        <p:origin x="-624" y="1003"/>
      </p:cViewPr>
      <p:guideLst>
        <p:guide orient="horz" pos="408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1836" y="-108"/>
      </p:cViewPr>
      <p:guideLst>
        <p:guide orient="horz" pos="3128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5B1BEC-0145-4C94-88FA-6805BF3D7D42}" type="doc">
      <dgm:prSet loTypeId="urn:microsoft.com/office/officeart/2005/8/layout/hProcess9" loCatId="process" qsTypeId="urn:microsoft.com/office/officeart/2005/8/quickstyle/simple1" qsCatId="simple" csTypeId="urn:microsoft.com/office/officeart/2005/8/colors/colorful1" csCatId="colorful" phldr="1"/>
      <dgm:spPr/>
    </dgm:pt>
    <dgm:pt modelId="{F59D2217-4AF9-4EE0-B7AF-40CB84BDD0A5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Introduction to Disaster Law </a:t>
          </a:r>
          <a:endParaRPr lang="en-GB" dirty="0">
            <a:solidFill>
              <a:schemeClr val="tx1"/>
            </a:solidFill>
          </a:endParaRPr>
        </a:p>
      </dgm:t>
    </dgm:pt>
    <dgm:pt modelId="{11876D0C-3E7A-4734-9C73-45733898163C}" type="parTrans" cxnId="{25F1A826-20BC-45FF-A19C-34C8F330021C}">
      <dgm:prSet/>
      <dgm:spPr/>
      <dgm:t>
        <a:bodyPr/>
        <a:lstStyle/>
        <a:p>
          <a:endParaRPr lang="en-GB"/>
        </a:p>
      </dgm:t>
    </dgm:pt>
    <dgm:pt modelId="{8617052A-9DC2-4C8F-AC4B-D6CBB860856D}" type="sibTrans" cxnId="{25F1A826-20BC-45FF-A19C-34C8F330021C}">
      <dgm:prSet/>
      <dgm:spPr/>
      <dgm:t>
        <a:bodyPr/>
        <a:lstStyle/>
        <a:p>
          <a:endParaRPr lang="en-GB"/>
        </a:p>
      </dgm:t>
    </dgm:pt>
    <dgm:pt modelId="{98E67EEF-D8D1-4DE6-B68B-71C8795949EA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What is IDRL? Background, tools, commitments  </a:t>
          </a:r>
          <a:endParaRPr lang="en-GB" dirty="0">
            <a:solidFill>
              <a:schemeClr val="tx1"/>
            </a:solidFill>
          </a:endParaRPr>
        </a:p>
      </dgm:t>
    </dgm:pt>
    <dgm:pt modelId="{F6BCD4A4-ED91-4587-AB10-BE82FD061EE7}" type="parTrans" cxnId="{4D519840-9914-4A39-8883-2C8E49AF90C9}">
      <dgm:prSet/>
      <dgm:spPr/>
      <dgm:t>
        <a:bodyPr/>
        <a:lstStyle/>
        <a:p>
          <a:endParaRPr lang="en-GB"/>
        </a:p>
      </dgm:t>
    </dgm:pt>
    <dgm:pt modelId="{54469643-8BC2-4EC1-8C32-69B701A6CD8A}" type="sibTrans" cxnId="{4D519840-9914-4A39-8883-2C8E49AF90C9}">
      <dgm:prSet/>
      <dgm:spPr/>
      <dgm:t>
        <a:bodyPr/>
        <a:lstStyle/>
        <a:p>
          <a:endParaRPr lang="en-GB"/>
        </a:p>
      </dgm:t>
    </dgm:pt>
    <dgm:pt modelId="{3F42F419-9121-4055-AA41-A12653B8EE82}">
      <dgm:prSet phldrT="[Text]"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IDRL scenario exercise </a:t>
          </a:r>
          <a:endParaRPr lang="en-GB" dirty="0">
            <a:solidFill>
              <a:schemeClr val="tx1"/>
            </a:solidFill>
          </a:endParaRPr>
        </a:p>
      </dgm:t>
    </dgm:pt>
    <dgm:pt modelId="{0DAD2720-31E3-4241-82E6-8AA33E48288A}" type="parTrans" cxnId="{E5EAACE1-8D74-444E-ABCF-4CE4FF765F18}">
      <dgm:prSet/>
      <dgm:spPr/>
      <dgm:t>
        <a:bodyPr/>
        <a:lstStyle/>
        <a:p>
          <a:endParaRPr lang="en-GB"/>
        </a:p>
      </dgm:t>
    </dgm:pt>
    <dgm:pt modelId="{EEF772AF-A49E-499A-8C49-E7544134B4DE}" type="sibTrans" cxnId="{E5EAACE1-8D74-444E-ABCF-4CE4FF765F18}">
      <dgm:prSet/>
      <dgm:spPr/>
      <dgm:t>
        <a:bodyPr/>
        <a:lstStyle/>
        <a:p>
          <a:endParaRPr lang="en-GB"/>
        </a:p>
      </dgm:t>
    </dgm:pt>
    <dgm:pt modelId="{FC71C6A1-9126-4DF3-A4A3-457BB3FF6C0A}">
      <dgm:prSet/>
      <dgm:spPr/>
      <dgm:t>
        <a:bodyPr/>
        <a:lstStyle/>
        <a:p>
          <a:r>
            <a:rPr lang="en-GB" smtClean="0">
              <a:solidFill>
                <a:schemeClr val="tx1"/>
              </a:solidFill>
            </a:rPr>
            <a:t>Theme 1</a:t>
          </a:r>
          <a:r>
            <a:rPr lang="en-GB" dirty="0" smtClean="0">
              <a:solidFill>
                <a:schemeClr val="tx1"/>
              </a:solidFill>
            </a:rPr>
            <a:t>: IDRL </a:t>
          </a:r>
          <a:endParaRPr lang="en-GB" dirty="0">
            <a:solidFill>
              <a:schemeClr val="tx1"/>
            </a:solidFill>
          </a:endParaRPr>
        </a:p>
      </dgm:t>
    </dgm:pt>
    <dgm:pt modelId="{EBFBA3E6-4DC2-4F6B-B562-9C26BD503C8C}" type="parTrans" cxnId="{539BAB61-4D3E-4F1B-8C41-69B64BF28582}">
      <dgm:prSet/>
      <dgm:spPr/>
      <dgm:t>
        <a:bodyPr/>
        <a:lstStyle/>
        <a:p>
          <a:endParaRPr lang="en-GB"/>
        </a:p>
      </dgm:t>
    </dgm:pt>
    <dgm:pt modelId="{CB151862-8ED3-4838-A223-CFCD3B91C475}" type="sibTrans" cxnId="{539BAB61-4D3E-4F1B-8C41-69B64BF28582}">
      <dgm:prSet/>
      <dgm:spPr/>
      <dgm:t>
        <a:bodyPr/>
        <a:lstStyle/>
        <a:p>
          <a:endParaRPr lang="en-GB"/>
        </a:p>
      </dgm:t>
    </dgm:pt>
    <dgm:pt modelId="{24F7A406-9164-4CC2-AE95-E70BC28971C8}">
      <dgm:prSet/>
      <dgm:spPr/>
      <dgm:t>
        <a:bodyPr/>
        <a:lstStyle/>
        <a:p>
          <a:r>
            <a:rPr lang="en-GB" dirty="0" smtClean="0">
              <a:solidFill>
                <a:schemeClr val="tx1"/>
              </a:solidFill>
            </a:rPr>
            <a:t>Part 2: Law and DRR, regional developments, Indonesia experience </a:t>
          </a:r>
          <a:endParaRPr lang="en-GB" dirty="0">
            <a:solidFill>
              <a:schemeClr val="tx1"/>
            </a:solidFill>
          </a:endParaRPr>
        </a:p>
      </dgm:t>
    </dgm:pt>
    <dgm:pt modelId="{FE80C81A-698D-4261-84E6-5149EC9861F0}" type="parTrans" cxnId="{61E6E593-0717-48C1-B2AB-EFD6134A2CB7}">
      <dgm:prSet/>
      <dgm:spPr/>
      <dgm:t>
        <a:bodyPr/>
        <a:lstStyle/>
        <a:p>
          <a:endParaRPr lang="en-GB"/>
        </a:p>
      </dgm:t>
    </dgm:pt>
    <dgm:pt modelId="{FB99686D-20DB-444A-9AAE-34B91224982A}" type="sibTrans" cxnId="{61E6E593-0717-48C1-B2AB-EFD6134A2CB7}">
      <dgm:prSet/>
      <dgm:spPr/>
      <dgm:t>
        <a:bodyPr/>
        <a:lstStyle/>
        <a:p>
          <a:endParaRPr lang="en-GB"/>
        </a:p>
      </dgm:t>
    </dgm:pt>
    <dgm:pt modelId="{9191C447-5EC1-4D2D-BD9E-8CDBCBDACEA4}" type="pres">
      <dgm:prSet presAssocID="{015B1BEC-0145-4C94-88FA-6805BF3D7D42}" presName="CompostProcess" presStyleCnt="0">
        <dgm:presLayoutVars>
          <dgm:dir/>
          <dgm:resizeHandles val="exact"/>
        </dgm:presLayoutVars>
      </dgm:prSet>
      <dgm:spPr/>
    </dgm:pt>
    <dgm:pt modelId="{C37C8B17-0F2C-4722-9DB9-11D2BC00A880}" type="pres">
      <dgm:prSet presAssocID="{015B1BEC-0145-4C94-88FA-6805BF3D7D42}" presName="arrow" presStyleLbl="bgShp" presStyleIdx="0" presStyleCnt="1">
        <dgm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dgm:style>
      </dgm:prSet>
      <dgm:spPr/>
    </dgm:pt>
    <dgm:pt modelId="{B726BE99-EFCF-4F6A-844D-2D1F8D5A2898}" type="pres">
      <dgm:prSet presAssocID="{015B1BEC-0145-4C94-88FA-6805BF3D7D42}" presName="linearProcess" presStyleCnt="0"/>
      <dgm:spPr/>
    </dgm:pt>
    <dgm:pt modelId="{CDE4E719-6271-4F1F-80C1-01D371A95524}" type="pres">
      <dgm:prSet presAssocID="{F59D2217-4AF9-4EE0-B7AF-40CB84BDD0A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328B4FD6-EB3C-4BA9-A3F2-BCDA5E92C1C0}" type="pres">
      <dgm:prSet presAssocID="{8617052A-9DC2-4C8F-AC4B-D6CBB860856D}" presName="sibTrans" presStyleCnt="0"/>
      <dgm:spPr/>
    </dgm:pt>
    <dgm:pt modelId="{3002D34B-66BA-4655-9772-987DABB96DF9}" type="pres">
      <dgm:prSet presAssocID="{FC71C6A1-9126-4DF3-A4A3-457BB3FF6C0A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6B9B2C-1CA2-4E1D-B4C0-36FC9C0DA906}" type="pres">
      <dgm:prSet presAssocID="{CB151862-8ED3-4838-A223-CFCD3B91C475}" presName="sibTrans" presStyleCnt="0"/>
      <dgm:spPr/>
    </dgm:pt>
    <dgm:pt modelId="{B000141A-882E-4161-835E-91F1D990296B}" type="pres">
      <dgm:prSet presAssocID="{98E67EEF-D8D1-4DE6-B68B-71C8795949EA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BC6B3F7-B709-4B5C-BC60-6F36D48270EE}" type="pres">
      <dgm:prSet presAssocID="{54469643-8BC2-4EC1-8C32-69B701A6CD8A}" presName="sibTrans" presStyleCnt="0"/>
      <dgm:spPr/>
    </dgm:pt>
    <dgm:pt modelId="{54D354C5-51EF-4D0F-A4B0-AF19C0F0B0ED}" type="pres">
      <dgm:prSet presAssocID="{3F42F419-9121-4055-AA41-A12653B8EE82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DFE6F34-7660-4462-BCBA-1959072403E2}" type="pres">
      <dgm:prSet presAssocID="{EEF772AF-A49E-499A-8C49-E7544134B4DE}" presName="sibTrans" presStyleCnt="0"/>
      <dgm:spPr/>
    </dgm:pt>
    <dgm:pt modelId="{DDCC0557-4097-414A-B0D5-93C21782D2CA}" type="pres">
      <dgm:prSet presAssocID="{24F7A406-9164-4CC2-AE95-E70BC28971C8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61E6E593-0717-48C1-B2AB-EFD6134A2CB7}" srcId="{015B1BEC-0145-4C94-88FA-6805BF3D7D42}" destId="{24F7A406-9164-4CC2-AE95-E70BC28971C8}" srcOrd="4" destOrd="0" parTransId="{FE80C81A-698D-4261-84E6-5149EC9861F0}" sibTransId="{FB99686D-20DB-444A-9AAE-34B91224982A}"/>
    <dgm:cxn modelId="{539BAB61-4D3E-4F1B-8C41-69B64BF28582}" srcId="{015B1BEC-0145-4C94-88FA-6805BF3D7D42}" destId="{FC71C6A1-9126-4DF3-A4A3-457BB3FF6C0A}" srcOrd="1" destOrd="0" parTransId="{EBFBA3E6-4DC2-4F6B-B562-9C26BD503C8C}" sibTransId="{CB151862-8ED3-4838-A223-CFCD3B91C475}"/>
    <dgm:cxn modelId="{AABA3A8F-3851-475A-B5AC-443765843F43}" type="presOf" srcId="{FC71C6A1-9126-4DF3-A4A3-457BB3FF6C0A}" destId="{3002D34B-66BA-4655-9772-987DABB96DF9}" srcOrd="0" destOrd="0" presId="urn:microsoft.com/office/officeart/2005/8/layout/hProcess9"/>
    <dgm:cxn modelId="{E5EAACE1-8D74-444E-ABCF-4CE4FF765F18}" srcId="{015B1BEC-0145-4C94-88FA-6805BF3D7D42}" destId="{3F42F419-9121-4055-AA41-A12653B8EE82}" srcOrd="3" destOrd="0" parTransId="{0DAD2720-31E3-4241-82E6-8AA33E48288A}" sibTransId="{EEF772AF-A49E-499A-8C49-E7544134B4DE}"/>
    <dgm:cxn modelId="{0F21F36C-A5B0-40DF-8953-7BDE1CF22C14}" type="presOf" srcId="{24F7A406-9164-4CC2-AE95-E70BC28971C8}" destId="{DDCC0557-4097-414A-B0D5-93C21782D2CA}" srcOrd="0" destOrd="0" presId="urn:microsoft.com/office/officeart/2005/8/layout/hProcess9"/>
    <dgm:cxn modelId="{3F116235-2E0A-40A8-B63C-492F97116CE6}" type="presOf" srcId="{98E67EEF-D8D1-4DE6-B68B-71C8795949EA}" destId="{B000141A-882E-4161-835E-91F1D990296B}" srcOrd="0" destOrd="0" presId="urn:microsoft.com/office/officeart/2005/8/layout/hProcess9"/>
    <dgm:cxn modelId="{25F1A826-20BC-45FF-A19C-34C8F330021C}" srcId="{015B1BEC-0145-4C94-88FA-6805BF3D7D42}" destId="{F59D2217-4AF9-4EE0-B7AF-40CB84BDD0A5}" srcOrd="0" destOrd="0" parTransId="{11876D0C-3E7A-4734-9C73-45733898163C}" sibTransId="{8617052A-9DC2-4C8F-AC4B-D6CBB860856D}"/>
    <dgm:cxn modelId="{4D519840-9914-4A39-8883-2C8E49AF90C9}" srcId="{015B1BEC-0145-4C94-88FA-6805BF3D7D42}" destId="{98E67EEF-D8D1-4DE6-B68B-71C8795949EA}" srcOrd="2" destOrd="0" parTransId="{F6BCD4A4-ED91-4587-AB10-BE82FD061EE7}" sibTransId="{54469643-8BC2-4EC1-8C32-69B701A6CD8A}"/>
    <dgm:cxn modelId="{FB4991EB-B07E-4FBC-BE40-F079B4BBE483}" type="presOf" srcId="{3F42F419-9121-4055-AA41-A12653B8EE82}" destId="{54D354C5-51EF-4D0F-A4B0-AF19C0F0B0ED}" srcOrd="0" destOrd="0" presId="urn:microsoft.com/office/officeart/2005/8/layout/hProcess9"/>
    <dgm:cxn modelId="{D55B1830-9519-44F0-9E6E-DCF1DA4E5DD9}" type="presOf" srcId="{F59D2217-4AF9-4EE0-B7AF-40CB84BDD0A5}" destId="{CDE4E719-6271-4F1F-80C1-01D371A95524}" srcOrd="0" destOrd="0" presId="urn:microsoft.com/office/officeart/2005/8/layout/hProcess9"/>
    <dgm:cxn modelId="{3E6235F8-557F-4273-B454-D0696532CC9D}" type="presOf" srcId="{015B1BEC-0145-4C94-88FA-6805BF3D7D42}" destId="{9191C447-5EC1-4D2D-BD9E-8CDBCBDACEA4}" srcOrd="0" destOrd="0" presId="urn:microsoft.com/office/officeart/2005/8/layout/hProcess9"/>
    <dgm:cxn modelId="{5EC9B307-5DCA-4228-8C88-B08D08A40CB6}" type="presParOf" srcId="{9191C447-5EC1-4D2D-BD9E-8CDBCBDACEA4}" destId="{C37C8B17-0F2C-4722-9DB9-11D2BC00A880}" srcOrd="0" destOrd="0" presId="urn:microsoft.com/office/officeart/2005/8/layout/hProcess9"/>
    <dgm:cxn modelId="{7ACD102C-5553-49CB-BD24-5A7BB58D3923}" type="presParOf" srcId="{9191C447-5EC1-4D2D-BD9E-8CDBCBDACEA4}" destId="{B726BE99-EFCF-4F6A-844D-2D1F8D5A2898}" srcOrd="1" destOrd="0" presId="urn:microsoft.com/office/officeart/2005/8/layout/hProcess9"/>
    <dgm:cxn modelId="{1E6D47CC-A573-4396-B0A8-0651ACD8BFBF}" type="presParOf" srcId="{B726BE99-EFCF-4F6A-844D-2D1F8D5A2898}" destId="{CDE4E719-6271-4F1F-80C1-01D371A95524}" srcOrd="0" destOrd="0" presId="urn:microsoft.com/office/officeart/2005/8/layout/hProcess9"/>
    <dgm:cxn modelId="{6CBDA542-FF7D-433C-BFE1-AB71387D0648}" type="presParOf" srcId="{B726BE99-EFCF-4F6A-844D-2D1F8D5A2898}" destId="{328B4FD6-EB3C-4BA9-A3F2-BCDA5E92C1C0}" srcOrd="1" destOrd="0" presId="urn:microsoft.com/office/officeart/2005/8/layout/hProcess9"/>
    <dgm:cxn modelId="{82C104A2-4F5C-468A-B7CF-FB2BF825AE13}" type="presParOf" srcId="{B726BE99-EFCF-4F6A-844D-2D1F8D5A2898}" destId="{3002D34B-66BA-4655-9772-987DABB96DF9}" srcOrd="2" destOrd="0" presId="urn:microsoft.com/office/officeart/2005/8/layout/hProcess9"/>
    <dgm:cxn modelId="{14E7504B-E405-42D0-99B7-58688C2C7181}" type="presParOf" srcId="{B726BE99-EFCF-4F6A-844D-2D1F8D5A2898}" destId="{436B9B2C-1CA2-4E1D-B4C0-36FC9C0DA906}" srcOrd="3" destOrd="0" presId="urn:microsoft.com/office/officeart/2005/8/layout/hProcess9"/>
    <dgm:cxn modelId="{05C201F6-871B-4EB5-82AB-C3083FA3D174}" type="presParOf" srcId="{B726BE99-EFCF-4F6A-844D-2D1F8D5A2898}" destId="{B000141A-882E-4161-835E-91F1D990296B}" srcOrd="4" destOrd="0" presId="urn:microsoft.com/office/officeart/2005/8/layout/hProcess9"/>
    <dgm:cxn modelId="{F498CBF3-E198-4F82-B23E-EB9C691A2B52}" type="presParOf" srcId="{B726BE99-EFCF-4F6A-844D-2D1F8D5A2898}" destId="{9BC6B3F7-B709-4B5C-BC60-6F36D48270EE}" srcOrd="5" destOrd="0" presId="urn:microsoft.com/office/officeart/2005/8/layout/hProcess9"/>
    <dgm:cxn modelId="{58FCEEA8-1C51-4CD6-B99D-F42F09BF8592}" type="presParOf" srcId="{B726BE99-EFCF-4F6A-844D-2D1F8D5A2898}" destId="{54D354C5-51EF-4D0F-A4B0-AF19C0F0B0ED}" srcOrd="6" destOrd="0" presId="urn:microsoft.com/office/officeart/2005/8/layout/hProcess9"/>
    <dgm:cxn modelId="{C9060C6C-DAAC-4C9A-A567-B38237DB1AD2}" type="presParOf" srcId="{B726BE99-EFCF-4F6A-844D-2D1F8D5A2898}" destId="{ADFE6F34-7660-4462-BCBA-1959072403E2}" srcOrd="7" destOrd="0" presId="urn:microsoft.com/office/officeart/2005/8/layout/hProcess9"/>
    <dgm:cxn modelId="{AFE0899F-6E6A-40B5-9634-C60F002F0720}" type="presParOf" srcId="{B726BE99-EFCF-4F6A-844D-2D1F8D5A2898}" destId="{DDCC0557-4097-414A-B0D5-93C21782D2CA}" srcOrd="8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086B68F-B40C-4583-852F-FDE493E1E1E9}" type="doc">
      <dgm:prSet loTypeId="urn:microsoft.com/office/officeart/2005/8/layout/vList4#1" loCatId="list" qsTypeId="urn:microsoft.com/office/officeart/2005/8/quickstyle/simple5" qsCatId="simple" csTypeId="urn:microsoft.com/office/officeart/2005/8/colors/accent2_5" csCatId="accent2" phldr="1"/>
      <dgm:spPr/>
      <dgm:t>
        <a:bodyPr/>
        <a:lstStyle/>
        <a:p>
          <a:endParaRPr lang="en-GB"/>
        </a:p>
      </dgm:t>
    </dgm:pt>
    <dgm:pt modelId="{88741BBC-1B4A-415B-918A-9A7996EB9A19}">
      <dgm:prSet phldrT="[Text]" custT="1"/>
      <dgm:spPr/>
      <dgm:t>
        <a:bodyPr/>
        <a:lstStyle/>
        <a:p>
          <a:r>
            <a:rPr lang="en-GB" sz="2200" b="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Law and Disaster Risk Reduction (Law and DRR)</a:t>
          </a:r>
          <a:endParaRPr lang="en-GB" sz="22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24D522F2-8CF8-4FD1-A074-3996D7F0B5D2}" type="parTrans" cxnId="{B612FCBC-A9DA-42DA-9D49-85292567EF04}">
      <dgm:prSet/>
      <dgm:spPr/>
      <dgm:t>
        <a:bodyPr/>
        <a:lstStyle/>
        <a:p>
          <a:endParaRPr lang="en-GB"/>
        </a:p>
      </dgm:t>
    </dgm:pt>
    <dgm:pt modelId="{3DF310E3-F957-46AE-A67F-B9D5E3B836A0}" type="sibTrans" cxnId="{B612FCBC-A9DA-42DA-9D49-85292567EF04}">
      <dgm:prSet/>
      <dgm:spPr/>
      <dgm:t>
        <a:bodyPr/>
        <a:lstStyle/>
        <a:p>
          <a:endParaRPr lang="en-GB"/>
        </a:p>
      </dgm:t>
    </dgm:pt>
    <dgm:pt modelId="{FF4A0685-AF32-4948-99B6-520E5E3C57EB}">
      <dgm:prSet phldrT="[Text]" custT="1"/>
      <dgm:spPr/>
      <dgm:t>
        <a:bodyPr/>
        <a:lstStyle/>
        <a:p>
          <a:r>
            <a:rPr lang="en-GB" sz="2200" b="0" i="1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International Disaster Response Law (IDRL)</a:t>
          </a:r>
          <a:endParaRPr lang="en-GB" sz="2200" b="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gm:t>
    </dgm:pt>
    <dgm:pt modelId="{99D8C31C-9BE5-4C3C-9076-50F04213F8A7}" type="sibTrans" cxnId="{8E8343E5-BD24-4D75-90F0-29C7FACBFEAD}">
      <dgm:prSet/>
      <dgm:spPr/>
      <dgm:t>
        <a:bodyPr/>
        <a:lstStyle/>
        <a:p>
          <a:endParaRPr lang="en-GB"/>
        </a:p>
      </dgm:t>
    </dgm:pt>
    <dgm:pt modelId="{8426360C-9325-42F4-9AC0-395D31655315}" type="parTrans" cxnId="{8E8343E5-BD24-4D75-90F0-29C7FACBFEAD}">
      <dgm:prSet/>
      <dgm:spPr/>
      <dgm:t>
        <a:bodyPr/>
        <a:lstStyle/>
        <a:p>
          <a:endParaRPr lang="en-GB"/>
        </a:p>
      </dgm:t>
    </dgm:pt>
    <dgm:pt modelId="{A48935FF-C5BF-44C8-B6C4-0ECD1AD996EA}" type="pres">
      <dgm:prSet presAssocID="{A086B68F-B40C-4583-852F-FDE493E1E1E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E427510-865C-4D62-89C2-60BFE043C562}" type="pres">
      <dgm:prSet presAssocID="{FF4A0685-AF32-4948-99B6-520E5E3C57EB}" presName="comp" presStyleCnt="0"/>
      <dgm:spPr/>
      <dgm:t>
        <a:bodyPr/>
        <a:lstStyle/>
        <a:p>
          <a:endParaRPr lang="en-GB"/>
        </a:p>
      </dgm:t>
    </dgm:pt>
    <dgm:pt modelId="{7D1CF747-1D5B-4BF7-B12F-E29222C3C6FF}" type="pres">
      <dgm:prSet presAssocID="{FF4A0685-AF32-4948-99B6-520E5E3C57EB}" presName="box" presStyleLbl="node1" presStyleIdx="0" presStyleCnt="2" custLinFactNeighborX="-11009" custLinFactNeighborY="-4119"/>
      <dgm:spPr/>
      <dgm:t>
        <a:bodyPr/>
        <a:lstStyle/>
        <a:p>
          <a:endParaRPr lang="en-GB"/>
        </a:p>
      </dgm:t>
    </dgm:pt>
    <dgm:pt modelId="{D1CFC44D-71F1-4777-8CA6-DC759D24EB1D}" type="pres">
      <dgm:prSet presAssocID="{FF4A0685-AF32-4948-99B6-520E5E3C57EB}" presName="img" presStyleLbl="fgImgPlace1" presStyleIdx="0" presStyleCnt="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4096FB50-BEA5-464C-AACD-37520D66B841}" type="pres">
      <dgm:prSet presAssocID="{FF4A0685-AF32-4948-99B6-520E5E3C57EB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F8C91D3-F57B-49A3-91C2-B545499C44D0}" type="pres">
      <dgm:prSet presAssocID="{99D8C31C-9BE5-4C3C-9076-50F04213F8A7}" presName="spacer" presStyleCnt="0"/>
      <dgm:spPr/>
      <dgm:t>
        <a:bodyPr/>
        <a:lstStyle/>
        <a:p>
          <a:endParaRPr lang="en-GB"/>
        </a:p>
      </dgm:t>
    </dgm:pt>
    <dgm:pt modelId="{4C68E026-AFDE-4DD4-8123-C97EB46738B6}" type="pres">
      <dgm:prSet presAssocID="{88741BBC-1B4A-415B-918A-9A7996EB9A19}" presName="comp" presStyleCnt="0"/>
      <dgm:spPr/>
      <dgm:t>
        <a:bodyPr/>
        <a:lstStyle/>
        <a:p>
          <a:endParaRPr lang="en-GB"/>
        </a:p>
      </dgm:t>
    </dgm:pt>
    <dgm:pt modelId="{FF71B7EC-CB04-44A6-92D1-D73FF2238BFE}" type="pres">
      <dgm:prSet presAssocID="{88741BBC-1B4A-415B-918A-9A7996EB9A19}" presName="box" presStyleLbl="node1" presStyleIdx="1" presStyleCnt="2"/>
      <dgm:spPr/>
      <dgm:t>
        <a:bodyPr/>
        <a:lstStyle/>
        <a:p>
          <a:endParaRPr lang="en-GB"/>
        </a:p>
      </dgm:t>
    </dgm:pt>
    <dgm:pt modelId="{6C1F3D77-C84A-4A0D-9507-6558377EC94E}" type="pres">
      <dgm:prSet presAssocID="{88741BBC-1B4A-415B-918A-9A7996EB9A19}" presName="img" presStyleLbl="fgImgPlace1" presStyleIdx="1" presStyleCnt="2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n-GB"/>
        </a:p>
      </dgm:t>
    </dgm:pt>
    <dgm:pt modelId="{3E842DB5-CB03-4E77-BEF3-114908B237B2}" type="pres">
      <dgm:prSet presAssocID="{88741BBC-1B4A-415B-918A-9A7996EB9A19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5DA7DD96-D6E2-44B2-B1BF-28C644418BB7}" type="presOf" srcId="{88741BBC-1B4A-415B-918A-9A7996EB9A19}" destId="{FF71B7EC-CB04-44A6-92D1-D73FF2238BFE}" srcOrd="0" destOrd="0" presId="urn:microsoft.com/office/officeart/2005/8/layout/vList4#1"/>
    <dgm:cxn modelId="{0467E73A-FD66-4823-B919-76B63419E5FB}" type="presOf" srcId="{FF4A0685-AF32-4948-99B6-520E5E3C57EB}" destId="{4096FB50-BEA5-464C-AACD-37520D66B841}" srcOrd="1" destOrd="0" presId="urn:microsoft.com/office/officeart/2005/8/layout/vList4#1"/>
    <dgm:cxn modelId="{B612FCBC-A9DA-42DA-9D49-85292567EF04}" srcId="{A086B68F-B40C-4583-852F-FDE493E1E1E9}" destId="{88741BBC-1B4A-415B-918A-9A7996EB9A19}" srcOrd="1" destOrd="0" parTransId="{24D522F2-8CF8-4FD1-A074-3996D7F0B5D2}" sibTransId="{3DF310E3-F957-46AE-A67F-B9D5E3B836A0}"/>
    <dgm:cxn modelId="{64E3DBBD-FC53-4F76-9A49-6DDFE66ABA7B}" type="presOf" srcId="{FF4A0685-AF32-4948-99B6-520E5E3C57EB}" destId="{7D1CF747-1D5B-4BF7-B12F-E29222C3C6FF}" srcOrd="0" destOrd="0" presId="urn:microsoft.com/office/officeart/2005/8/layout/vList4#1"/>
    <dgm:cxn modelId="{598905FD-7B83-43F1-9837-93834B5CE605}" type="presOf" srcId="{88741BBC-1B4A-415B-918A-9A7996EB9A19}" destId="{3E842DB5-CB03-4E77-BEF3-114908B237B2}" srcOrd="1" destOrd="0" presId="urn:microsoft.com/office/officeart/2005/8/layout/vList4#1"/>
    <dgm:cxn modelId="{67CDBD7A-DD24-4C02-80E4-23813953DB45}" type="presOf" srcId="{A086B68F-B40C-4583-852F-FDE493E1E1E9}" destId="{A48935FF-C5BF-44C8-B6C4-0ECD1AD996EA}" srcOrd="0" destOrd="0" presId="urn:microsoft.com/office/officeart/2005/8/layout/vList4#1"/>
    <dgm:cxn modelId="{8E8343E5-BD24-4D75-90F0-29C7FACBFEAD}" srcId="{A086B68F-B40C-4583-852F-FDE493E1E1E9}" destId="{FF4A0685-AF32-4948-99B6-520E5E3C57EB}" srcOrd="0" destOrd="0" parTransId="{8426360C-9325-42F4-9AC0-395D31655315}" sibTransId="{99D8C31C-9BE5-4C3C-9076-50F04213F8A7}"/>
    <dgm:cxn modelId="{2E8B404A-D38B-4D3D-B395-019B289B8215}" type="presParOf" srcId="{A48935FF-C5BF-44C8-B6C4-0ECD1AD996EA}" destId="{7E427510-865C-4D62-89C2-60BFE043C562}" srcOrd="0" destOrd="0" presId="urn:microsoft.com/office/officeart/2005/8/layout/vList4#1"/>
    <dgm:cxn modelId="{F1FA051D-0037-4EBA-8116-6F3EF59B9C9C}" type="presParOf" srcId="{7E427510-865C-4D62-89C2-60BFE043C562}" destId="{7D1CF747-1D5B-4BF7-B12F-E29222C3C6FF}" srcOrd="0" destOrd="0" presId="urn:microsoft.com/office/officeart/2005/8/layout/vList4#1"/>
    <dgm:cxn modelId="{977AC67B-C369-47B3-8E8F-65EFA437E76E}" type="presParOf" srcId="{7E427510-865C-4D62-89C2-60BFE043C562}" destId="{D1CFC44D-71F1-4777-8CA6-DC759D24EB1D}" srcOrd="1" destOrd="0" presId="urn:microsoft.com/office/officeart/2005/8/layout/vList4#1"/>
    <dgm:cxn modelId="{0DED32BB-8440-468B-8D78-C02233AD0269}" type="presParOf" srcId="{7E427510-865C-4D62-89C2-60BFE043C562}" destId="{4096FB50-BEA5-464C-AACD-37520D66B841}" srcOrd="2" destOrd="0" presId="urn:microsoft.com/office/officeart/2005/8/layout/vList4#1"/>
    <dgm:cxn modelId="{FA0D264D-EF57-40CE-AE8D-55D4D485763C}" type="presParOf" srcId="{A48935FF-C5BF-44C8-B6C4-0ECD1AD996EA}" destId="{7F8C91D3-F57B-49A3-91C2-B545499C44D0}" srcOrd="1" destOrd="0" presId="urn:microsoft.com/office/officeart/2005/8/layout/vList4#1"/>
    <dgm:cxn modelId="{01345CCC-8D87-4188-8505-CFDB206C7DF5}" type="presParOf" srcId="{A48935FF-C5BF-44C8-B6C4-0ECD1AD996EA}" destId="{4C68E026-AFDE-4DD4-8123-C97EB46738B6}" srcOrd="2" destOrd="0" presId="urn:microsoft.com/office/officeart/2005/8/layout/vList4#1"/>
    <dgm:cxn modelId="{7AB5EB36-AD3C-48EF-B51B-69E20720F16B}" type="presParOf" srcId="{4C68E026-AFDE-4DD4-8123-C97EB46738B6}" destId="{FF71B7EC-CB04-44A6-92D1-D73FF2238BFE}" srcOrd="0" destOrd="0" presId="urn:microsoft.com/office/officeart/2005/8/layout/vList4#1"/>
    <dgm:cxn modelId="{357F76AF-7C4A-4CAE-8E48-404F15A9978C}" type="presParOf" srcId="{4C68E026-AFDE-4DD4-8123-C97EB46738B6}" destId="{6C1F3D77-C84A-4A0D-9507-6558377EC94E}" srcOrd="1" destOrd="0" presId="urn:microsoft.com/office/officeart/2005/8/layout/vList4#1"/>
    <dgm:cxn modelId="{7B9449E5-E826-47B2-9F89-05C4E68457A6}" type="presParOf" srcId="{4C68E026-AFDE-4DD4-8123-C97EB46738B6}" destId="{3E842DB5-CB03-4E77-BEF3-114908B237B2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37C8B17-0F2C-4722-9DB9-11D2BC00A880}">
      <dsp:nvSpPr>
        <dsp:cNvPr id="0" name=""/>
        <dsp:cNvSpPr/>
      </dsp:nvSpPr>
      <dsp:spPr>
        <a:xfrm>
          <a:off x="651509" y="0"/>
          <a:ext cx="7383780" cy="4191000"/>
        </a:xfrm>
        <a:prstGeom prst="rightArrow">
          <a:avLst/>
        </a:prstGeom>
        <a:gradFill rotWithShape="1">
          <a:gsLst>
            <a:gs pos="0">
              <a:schemeClr val="accent2">
                <a:tint val="50000"/>
                <a:satMod val="300000"/>
              </a:schemeClr>
            </a:gs>
            <a:gs pos="35000">
              <a:schemeClr val="accent2">
                <a:tint val="37000"/>
                <a:satMod val="300000"/>
              </a:schemeClr>
            </a:gs>
            <a:gs pos="100000">
              <a:schemeClr val="accent2">
                <a:tint val="15000"/>
                <a:satMod val="350000"/>
              </a:schemeClr>
            </a:gs>
          </a:gsLst>
          <a:lin ang="16200000" scaled="1"/>
        </a:gradFill>
        <a:ln w="9525" cap="flat" cmpd="sng" algn="ctr">
          <a:solidFill>
            <a:schemeClr val="accent2">
              <a:shade val="95000"/>
              <a:satMod val="10500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1">
          <a:schemeClr val="accent2"/>
        </a:lnRef>
        <a:fillRef idx="2">
          <a:schemeClr val="accent2"/>
        </a:fillRef>
        <a:effectRef idx="1">
          <a:schemeClr val="accent2"/>
        </a:effectRef>
        <a:fontRef idx="minor">
          <a:schemeClr val="dk1"/>
        </a:fontRef>
      </dsp:style>
    </dsp:sp>
    <dsp:sp modelId="{CDE4E719-6271-4F1F-80C1-01D371A95524}">
      <dsp:nvSpPr>
        <dsp:cNvPr id="0" name=""/>
        <dsp:cNvSpPr/>
      </dsp:nvSpPr>
      <dsp:spPr>
        <a:xfrm>
          <a:off x="3817" y="1257299"/>
          <a:ext cx="1669070" cy="16764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>
              <a:solidFill>
                <a:schemeClr val="tx1"/>
              </a:solidFill>
            </a:rPr>
            <a:t>Introduction to Disaster Law </a:t>
          </a:r>
          <a:endParaRPr lang="en-GB" sz="1700" kern="1200" dirty="0">
            <a:solidFill>
              <a:schemeClr val="tx1"/>
            </a:solidFill>
          </a:endParaRPr>
        </a:p>
      </dsp:txBody>
      <dsp:txXfrm>
        <a:off x="85294" y="1338776"/>
        <a:ext cx="1506116" cy="1513446"/>
      </dsp:txXfrm>
    </dsp:sp>
    <dsp:sp modelId="{3002D34B-66BA-4655-9772-987DABB96DF9}">
      <dsp:nvSpPr>
        <dsp:cNvPr id="0" name=""/>
        <dsp:cNvSpPr/>
      </dsp:nvSpPr>
      <dsp:spPr>
        <a:xfrm>
          <a:off x="1756341" y="1257299"/>
          <a:ext cx="1669070" cy="167640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smtClean="0">
              <a:solidFill>
                <a:schemeClr val="tx1"/>
              </a:solidFill>
            </a:rPr>
            <a:t>Theme 1</a:t>
          </a:r>
          <a:r>
            <a:rPr lang="en-GB" sz="1700" kern="1200" dirty="0" smtClean="0">
              <a:solidFill>
                <a:schemeClr val="tx1"/>
              </a:solidFill>
            </a:rPr>
            <a:t>: IDRL </a:t>
          </a:r>
          <a:endParaRPr lang="en-GB" sz="1700" kern="1200" dirty="0">
            <a:solidFill>
              <a:schemeClr val="tx1"/>
            </a:solidFill>
          </a:endParaRPr>
        </a:p>
      </dsp:txBody>
      <dsp:txXfrm>
        <a:off x="1837818" y="1338776"/>
        <a:ext cx="1506116" cy="1513446"/>
      </dsp:txXfrm>
    </dsp:sp>
    <dsp:sp modelId="{B000141A-882E-4161-835E-91F1D990296B}">
      <dsp:nvSpPr>
        <dsp:cNvPr id="0" name=""/>
        <dsp:cNvSpPr/>
      </dsp:nvSpPr>
      <dsp:spPr>
        <a:xfrm>
          <a:off x="3508864" y="1257299"/>
          <a:ext cx="1669070" cy="167640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>
              <a:solidFill>
                <a:schemeClr val="tx1"/>
              </a:solidFill>
            </a:rPr>
            <a:t>What is IDRL? Background, tools, commitments  </a:t>
          </a:r>
          <a:endParaRPr lang="en-GB" sz="1700" kern="1200" dirty="0">
            <a:solidFill>
              <a:schemeClr val="tx1"/>
            </a:solidFill>
          </a:endParaRPr>
        </a:p>
      </dsp:txBody>
      <dsp:txXfrm>
        <a:off x="3590341" y="1338776"/>
        <a:ext cx="1506116" cy="1513446"/>
      </dsp:txXfrm>
    </dsp:sp>
    <dsp:sp modelId="{54D354C5-51EF-4D0F-A4B0-AF19C0F0B0ED}">
      <dsp:nvSpPr>
        <dsp:cNvPr id="0" name=""/>
        <dsp:cNvSpPr/>
      </dsp:nvSpPr>
      <dsp:spPr>
        <a:xfrm>
          <a:off x="5261388" y="1257299"/>
          <a:ext cx="1669070" cy="167640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>
              <a:solidFill>
                <a:schemeClr val="tx1"/>
              </a:solidFill>
            </a:rPr>
            <a:t>IDRL scenario exercise </a:t>
          </a:r>
          <a:endParaRPr lang="en-GB" sz="1700" kern="1200" dirty="0">
            <a:solidFill>
              <a:schemeClr val="tx1"/>
            </a:solidFill>
          </a:endParaRPr>
        </a:p>
      </dsp:txBody>
      <dsp:txXfrm>
        <a:off x="5342865" y="1338776"/>
        <a:ext cx="1506116" cy="1513446"/>
      </dsp:txXfrm>
    </dsp:sp>
    <dsp:sp modelId="{DDCC0557-4097-414A-B0D5-93C21782D2CA}">
      <dsp:nvSpPr>
        <dsp:cNvPr id="0" name=""/>
        <dsp:cNvSpPr/>
      </dsp:nvSpPr>
      <dsp:spPr>
        <a:xfrm>
          <a:off x="7013912" y="1257299"/>
          <a:ext cx="1669070" cy="167640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1700" kern="1200" dirty="0" smtClean="0">
              <a:solidFill>
                <a:schemeClr val="tx1"/>
              </a:solidFill>
            </a:rPr>
            <a:t>Part 2: Law and DRR, regional developments, Indonesia experience </a:t>
          </a:r>
          <a:endParaRPr lang="en-GB" sz="1700" kern="1200" dirty="0">
            <a:solidFill>
              <a:schemeClr val="tx1"/>
            </a:solidFill>
          </a:endParaRPr>
        </a:p>
      </dsp:txBody>
      <dsp:txXfrm>
        <a:off x="7095389" y="1338776"/>
        <a:ext cx="1506116" cy="151344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D1CF747-1D5B-4BF7-B12F-E29222C3C6FF}">
      <dsp:nvSpPr>
        <dsp:cNvPr id="0" name=""/>
        <dsp:cNvSpPr/>
      </dsp:nvSpPr>
      <dsp:spPr>
        <a:xfrm>
          <a:off x="0" y="0"/>
          <a:ext cx="8305800" cy="18501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0" i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International Disaster Response Law (IDRL)</a:t>
          </a:r>
          <a:endParaRPr lang="en-GB" sz="22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846171" y="0"/>
        <a:ext cx="6459628" cy="1850119"/>
      </dsp:txXfrm>
    </dsp:sp>
    <dsp:sp modelId="{D1CFC44D-71F1-4777-8CA6-DC759D24EB1D}">
      <dsp:nvSpPr>
        <dsp:cNvPr id="0" name=""/>
        <dsp:cNvSpPr/>
      </dsp:nvSpPr>
      <dsp:spPr>
        <a:xfrm>
          <a:off x="185011" y="185011"/>
          <a:ext cx="1661160" cy="14800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F71B7EC-CB04-44A6-92D1-D73FF2238BFE}">
      <dsp:nvSpPr>
        <dsp:cNvPr id="0" name=""/>
        <dsp:cNvSpPr/>
      </dsp:nvSpPr>
      <dsp:spPr>
        <a:xfrm>
          <a:off x="0" y="2035131"/>
          <a:ext cx="8305800" cy="185011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b="0" i="1" kern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rPr>
            <a:t>Law and Disaster Risk Reduction (Law and DRR)</a:t>
          </a:r>
          <a:endParaRPr lang="en-GB" sz="2200" b="0" kern="1200" dirty="0">
            <a:solidFill>
              <a:schemeClr val="tx1"/>
            </a:solidFill>
            <a:latin typeface="Arial" pitchFamily="34" charset="0"/>
            <a:cs typeface="Arial" pitchFamily="34" charset="0"/>
          </a:endParaRPr>
        </a:p>
      </dsp:txBody>
      <dsp:txXfrm>
        <a:off x="1846171" y="2035131"/>
        <a:ext cx="6459628" cy="1850119"/>
      </dsp:txXfrm>
    </dsp:sp>
    <dsp:sp modelId="{6C1F3D77-C84A-4A0D-9507-6558377EC94E}">
      <dsp:nvSpPr>
        <dsp:cNvPr id="0" name=""/>
        <dsp:cNvSpPr/>
      </dsp:nvSpPr>
      <dsp:spPr>
        <a:xfrm>
          <a:off x="185011" y="2220143"/>
          <a:ext cx="1661160" cy="148009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73485CA-AED5-4C4E-8B36-B5C5455719D3}" type="datetimeFigureOut">
              <a:rPr lang="en-US"/>
              <a:pPr>
                <a:defRPr/>
              </a:pPr>
              <a:t>4/29/2015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7FE0F2A-899D-4597-8248-1593C47BC147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086166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ADB59DC-DCFB-4061-95F7-30FCF589EDFD}" type="datetimeFigureOut">
              <a:rPr lang="en-US"/>
              <a:pPr>
                <a:defRPr/>
              </a:pPr>
              <a:t>4/29/2015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5630"/>
            <a:ext cx="5438775" cy="4467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dirty="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94305BC-BB86-4435-8CC6-85CE885D3E8B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865736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4305BC-BB86-4435-8CC6-85CE885D3E8B}" type="slidenum">
              <a:rPr lang="en-GB" smtClean="0"/>
              <a:pPr>
                <a:defRPr/>
              </a:pPr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15464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650AFEAD-2152-467B-8BF2-928427EE64DB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fr-CH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0D6CC8B-FDC9-475C-A1E1-2AEABC998238}" type="slidenum">
              <a:rPr lang="en-GB" altLang="en-US" smtClean="0">
                <a:latin typeface="Arial" pitchFamily="34" charset="0"/>
                <a:cs typeface="Arial" pitchFamily="34" charset="0"/>
              </a:rPr>
              <a:pPr eaLnBrk="1" hangingPunct="1">
                <a:spcBef>
                  <a:spcPct val="0"/>
                </a:spcBef>
              </a:pPr>
              <a:t>16</a:t>
            </a:fld>
            <a:endParaRPr lang="en-GB" altLang="en-US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pPr>
              <a:defRPr/>
            </a:pPr>
            <a:endParaRPr lang="en-US" dirty="0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72E45163-41B3-4626-9D3E-E11BC8B303BA}" type="slidenum">
              <a:rPr lang="en-GB" smtClean="0">
                <a:latin typeface="Arial" pitchFamily="34" charset="0"/>
                <a:cs typeface="Arial" pitchFamily="34" charset="0"/>
              </a:rPr>
              <a:pPr/>
              <a:t>17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21532"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98454-640D-4275-B617-83357C5584D8}" type="slidenum">
              <a:rPr lang="en-GB" smtClean="0"/>
              <a:pPr>
                <a:defRPr/>
              </a:pPr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70491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7F65490A-93A9-4817-855D-99B81CA0BE65}" type="slidenum">
              <a:rPr lang="en-GB" altLang="en-US" smtClean="0"/>
              <a:pPr eaLnBrk="1" hangingPunct="1"/>
              <a:t>19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4305BC-BB86-4435-8CC6-85CE885D3E8B}" type="slidenum">
              <a:rPr lang="en-GB" smtClean="0"/>
              <a:pPr>
                <a:defRPr/>
              </a:pPr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1301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4305BC-BB86-4435-8CC6-85CE885D3E8B}" type="slidenum">
              <a:rPr lang="en-GB" smtClean="0"/>
              <a:pPr>
                <a:defRPr/>
              </a:pPr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9671801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88FB2310-9920-4C73-B986-A8F1B96605CF}" type="slidenum">
              <a:rPr lang="en-GB" altLang="en-US" smtClean="0"/>
              <a:pPr eaLnBrk="1" hangingPunct="1"/>
              <a:t>22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dirty="0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93B3D069-CE2A-4A94-B153-195D2C68755D}" type="slidenum">
              <a:rPr lang="en-GB" altLang="en-US" smtClean="0"/>
              <a:pPr eaLnBrk="1" hangingPunct="1"/>
              <a:t>23</a:t>
            </a:fld>
            <a:endParaRPr lang="en-GB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4305BC-BB86-4435-8CC6-85CE885D3E8B}" type="slidenum">
              <a:rPr lang="en-GB" smtClean="0"/>
              <a:pPr>
                <a:defRPr/>
              </a:pPr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272980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7629680-2B2E-4C83-B816-5EA714F06C9B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3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GB" dirty="0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B2BC602-0260-4F8D-A787-2BED72E04E23}" type="slidenum">
              <a:rPr lang="en-GB" smtClean="0">
                <a:latin typeface="Arial" pitchFamily="34" charset="0"/>
                <a:cs typeface="Arial" pitchFamily="34" charset="0"/>
              </a:rPr>
              <a:pPr/>
              <a:t>26</a:t>
            </a:fld>
            <a:endParaRPr lang="en-GB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484248E-5B93-45D5-86B3-645A270AD6DA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4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 fontScale="92500"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en-US" dirty="0" smtClean="0"/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FA4445-C67E-4A63-B066-1B7AF14F0488}" type="slidenum">
              <a:rPr lang="en-GB" altLang="en-US" smtClean="0">
                <a:latin typeface="Arial" charset="0"/>
              </a:rPr>
              <a:pPr eaLnBrk="1" hangingPunct="1">
                <a:spcBef>
                  <a:spcPct val="0"/>
                </a:spcBef>
              </a:pPr>
              <a:t>5</a:t>
            </a:fld>
            <a:endParaRPr lang="en-GB" alt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4305BC-BB86-4435-8CC6-85CE885D3E8B}" type="slidenum">
              <a:rPr lang="en-GB" smtClean="0"/>
              <a:pPr>
                <a:defRPr/>
              </a:pPr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20860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94305BC-BB86-4435-8CC6-85CE885D3E8B}" type="slidenum">
              <a:rPr lang="en-GB" smtClean="0"/>
              <a:pPr>
                <a:defRPr/>
              </a:pPr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2498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Tx/>
              <a:buNone/>
            </a:pPr>
            <a:endParaRPr lang="en-US" dirty="0" smtClean="0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AF44D06-4BEE-4E8B-8E21-0C28F7CA14B0}" type="slidenum">
              <a:rPr lang="en-GB" smtClean="0">
                <a:latin typeface="Arial" pitchFamily="34" charset="0"/>
                <a:cs typeface="Arial" pitchFamily="34" charset="0"/>
              </a:rPr>
              <a:pPr/>
              <a:t>12</a:t>
            </a:fld>
            <a:endParaRPr lang="en-GB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ct val="90000"/>
              </a:lnSpc>
            </a:pPr>
            <a:endParaRPr lang="en-US" dirty="0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12F8EFC9-0D77-41F1-A8D7-156DCB4DBD01}" type="slidenum">
              <a:rPr lang="en-GB" smtClean="0"/>
              <a:pPr/>
              <a:t>13</a:t>
            </a:fld>
            <a:endParaRPr lang="en-GB" dirty="0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8FD2505D-2285-490F-9084-9E5ED9FBF793}" type="slidenum">
              <a:rPr lang="en-US" smtClean="0"/>
              <a:pPr/>
              <a:t>14</a:t>
            </a:fld>
            <a:endParaRPr lang="en-US" dirty="0" smtClean="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marL="228600" indent="-228600" eaLnBrk="1" hangingPunct="1">
              <a:buFontTx/>
              <a:buAutoNum type="arabicParenR"/>
            </a:pPr>
            <a:endParaRPr lang="fr-CH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ifrc.org/dl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over without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152400" y="152400"/>
            <a:ext cx="8839200" cy="5753100"/>
          </a:xfrm>
          <a:prstGeom prst="rect">
            <a:avLst/>
          </a:prstGeom>
          <a:solidFill>
            <a:srgbClr val="66584E">
              <a:alpha val="80000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1"/>
          <p:cNvGrpSpPr>
            <a:grpSpLocks/>
          </p:cNvGrpSpPr>
          <p:nvPr userDrawn="1"/>
        </p:nvGrpSpPr>
        <p:grpSpPr bwMode="auto">
          <a:xfrm>
            <a:off x="339725" y="339725"/>
            <a:ext cx="1260475" cy="1260475"/>
            <a:chOff x="228600" y="228600"/>
            <a:chExt cx="1260000" cy="1260000"/>
          </a:xfrm>
        </p:grpSpPr>
        <p:sp>
          <p:nvSpPr>
            <p:cNvPr id="6" name="Oval 5"/>
            <p:cNvSpPr/>
            <p:nvPr userDrawn="1"/>
          </p:nvSpPr>
          <p:spPr>
            <a:xfrm>
              <a:off x="228600" y="228600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7" name="TextBox 6"/>
            <p:cNvSpPr txBox="1"/>
            <p:nvPr userDrawn="1"/>
          </p:nvSpPr>
          <p:spPr>
            <a:xfrm>
              <a:off x="269859" y="726887"/>
              <a:ext cx="1144157" cy="430051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Disaster Laws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90600" y="2819401"/>
            <a:ext cx="7239000" cy="647591"/>
          </a:xfrm>
        </p:spPr>
        <p:txBody>
          <a:bodyPr/>
          <a:lstStyle>
            <a:lvl1pPr algn="r">
              <a:defRPr b="1" i="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90600" y="3886200"/>
            <a:ext cx="7239000" cy="1752600"/>
          </a:xfrm>
        </p:spPr>
        <p:txBody>
          <a:bodyPr>
            <a:normAutofit/>
          </a:bodyPr>
          <a:lstStyle>
            <a:lvl1pPr marL="0" indent="0" algn="r">
              <a:buNone/>
              <a:defRPr sz="2400" b="1" i="1" baseline="0">
                <a:solidFill>
                  <a:srgbClr val="541818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E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844675"/>
            <a:ext cx="4038600" cy="1976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844675"/>
            <a:ext cx="4038600" cy="1976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73513"/>
            <a:ext cx="4038600" cy="1976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73513"/>
            <a:ext cx="4038600" cy="19764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E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395239-DDF1-4F79-9D3E-2411D5CEED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133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Chart Placeholder 3"/>
          <p:cNvSpPr>
            <a:spLocks noGrp="1"/>
          </p:cNvSpPr>
          <p:nvPr>
            <p:ph type="chart" sz="quarter" idx="10"/>
          </p:nvPr>
        </p:nvSpPr>
        <p:spPr>
          <a:xfrm>
            <a:off x="457200" y="1676400"/>
            <a:ext cx="3352800" cy="41910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959771" y="1676400"/>
            <a:ext cx="4724400" cy="4191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828800" y="2895600"/>
            <a:ext cx="6858000" cy="2971800"/>
          </a:xfrm>
        </p:spPr>
        <p:txBody>
          <a:bodyPr rtlCol="0">
            <a:normAutofit/>
          </a:bodyPr>
          <a:lstStyle/>
          <a:p>
            <a:pPr lvl="0"/>
            <a:endParaRPr lang="en-GB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828800" y="1631732"/>
            <a:ext cx="6858000" cy="11430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038600" cy="419100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76400"/>
            <a:ext cx="4040188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251076"/>
            <a:ext cx="4040188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76400"/>
            <a:ext cx="4041775" cy="574675"/>
          </a:xfrm>
        </p:spPr>
        <p:txBody>
          <a:bodyPr anchor="ctr"/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251076"/>
            <a:ext cx="4041775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contac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/>
          <p:cNvGrpSpPr>
            <a:grpSpLocks/>
          </p:cNvGrpSpPr>
          <p:nvPr userDrawn="1"/>
        </p:nvGrpSpPr>
        <p:grpSpPr bwMode="auto">
          <a:xfrm>
            <a:off x="152400" y="152400"/>
            <a:ext cx="8839200" cy="6553200"/>
            <a:chOff x="152400" y="76200"/>
            <a:chExt cx="8839200" cy="6553200"/>
          </a:xfrm>
        </p:grpSpPr>
        <p:sp>
          <p:nvSpPr>
            <p:cNvPr id="3" name="Rectangle 2"/>
            <p:cNvSpPr/>
            <p:nvPr userDrawn="1"/>
          </p:nvSpPr>
          <p:spPr>
            <a:xfrm>
              <a:off x="152400" y="76200"/>
              <a:ext cx="8839200" cy="65532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4" name="Rectangle 3"/>
            <p:cNvSpPr/>
            <p:nvPr userDrawn="1"/>
          </p:nvSpPr>
          <p:spPr>
            <a:xfrm>
              <a:off x="152400" y="76200"/>
              <a:ext cx="8839200" cy="5029200"/>
            </a:xfrm>
            <a:prstGeom prst="rect">
              <a:avLst/>
            </a:prstGeom>
            <a:solidFill>
              <a:srgbClr val="CF1C2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5" name="TextBox 4"/>
            <p:cNvSpPr txBox="1"/>
            <p:nvPr userDrawn="1"/>
          </p:nvSpPr>
          <p:spPr>
            <a:xfrm>
              <a:off x="533400" y="457200"/>
              <a:ext cx="4724400" cy="402161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rgbClr val="E8C7B0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rgbClr val="E8C7B0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</a:rPr>
                <a:t>FOR MORE INFORMATION, PLEASE VISIT: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baseline="30000" dirty="0">
                  <a:solidFill>
                    <a:schemeClr val="bg1"/>
                  </a:solidFill>
                  <a:hlinkClick r:id="rId2"/>
                </a:rPr>
                <a:t>http://</a:t>
              </a:r>
              <a:r>
                <a:rPr lang="en-US" sz="2400" b="1" baseline="30000" dirty="0" smtClean="0">
                  <a:solidFill>
                    <a:schemeClr val="bg1"/>
                  </a:solidFill>
                  <a:hlinkClick r:id="rId2"/>
                </a:rPr>
                <a:t>www.ifrc.org/dl</a:t>
              </a:r>
              <a:r>
                <a:rPr lang="en-US" sz="2400" b="1" baseline="0" dirty="0" smtClean="0">
                  <a:solidFill>
                    <a:schemeClr val="bg1"/>
                  </a:solidFill>
                </a:rPr>
                <a:t> </a:t>
              </a:r>
              <a:r>
                <a:rPr lang="en-US" sz="2400" b="1" dirty="0" smtClean="0">
                  <a:solidFill>
                    <a:schemeClr val="bg1"/>
                  </a:solidFill>
                </a:rPr>
                <a:t> </a:t>
              </a:r>
              <a:endParaRPr lang="en-US" sz="2400" b="1" dirty="0">
                <a:solidFill>
                  <a:schemeClr val="bg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dirty="0">
                <a:solidFill>
                  <a:schemeClr val="bg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baseline="30000" dirty="0">
                  <a:solidFill>
                    <a:srgbClr val="E8C7B0"/>
                  </a:solidFill>
                </a:rPr>
                <a:t>OR CONTACT: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 smtClean="0">
                <a:solidFill>
                  <a:srgbClr val="E8C7B0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schemeClr val="bg1"/>
                  </a:solidFill>
                </a:rPr>
                <a:t>Lucia Cipullo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schemeClr val="bg1"/>
                  </a:solidFill>
                </a:rPr>
                <a:t>Regional Disaster</a:t>
              </a:r>
              <a:r>
                <a:rPr lang="en-US" sz="2000" b="1" baseline="0" dirty="0" smtClean="0">
                  <a:solidFill>
                    <a:schemeClr val="bg1"/>
                  </a:solidFill>
                </a:rPr>
                <a:t> Law Delegate</a:t>
              </a:r>
              <a:endParaRPr lang="en-US" sz="2000" b="1" dirty="0" smtClean="0">
                <a:solidFill>
                  <a:schemeClr val="bg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000" b="1" dirty="0" smtClean="0">
                  <a:solidFill>
                    <a:schemeClr val="bg1"/>
                  </a:solidFill>
                </a:rPr>
                <a:t>South East Asia</a:t>
              </a:r>
              <a:endParaRPr lang="en-US" sz="2000" b="1" baseline="30000" dirty="0" smtClean="0">
                <a:solidFill>
                  <a:schemeClr val="bg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800" b="1" baseline="30000" dirty="0" smtClean="0">
                <a:solidFill>
                  <a:srgbClr val="E8C7B0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800" b="1" baseline="30000" dirty="0" smtClean="0">
                  <a:solidFill>
                    <a:schemeClr val="bg1"/>
                  </a:solidFill>
                </a:rPr>
                <a:t>lucia.cipullo@ifrc.org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rgbClr val="E8C7B0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</a:endParaRP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2000" b="1" baseline="30000" dirty="0">
                <a:solidFill>
                  <a:schemeClr val="bg1"/>
                </a:solidFill>
              </a:endParaRPr>
            </a:p>
          </p:txBody>
        </p:sp>
        <p:pic>
          <p:nvPicPr>
            <p:cNvPr id="6" name="Picture 15" descr="SLCM-icons logo-EN.jpg"/>
            <p:cNvPicPr>
              <a:picLocks noChangeAspect="1"/>
            </p:cNvPicPr>
            <p:nvPr userDrawn="1"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57200" y="5486400"/>
              <a:ext cx="1905000" cy="9830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16" descr="IFRC_logo_EN.jpg"/>
            <p:cNvPicPr>
              <a:picLocks noChangeAspect="1"/>
            </p:cNvPicPr>
            <p:nvPr userDrawn="1"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715000" y="6096000"/>
              <a:ext cx="3157728" cy="2958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/>
          <p:nvPr userDrawn="1"/>
        </p:nvCxnSpPr>
        <p:spPr>
          <a:xfrm>
            <a:off x="1828800" y="354013"/>
            <a:ext cx="6858000" cy="1587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1828800" y="1495425"/>
            <a:ext cx="6858000" cy="1588"/>
          </a:xfrm>
          <a:prstGeom prst="line">
            <a:avLst/>
          </a:prstGeom>
          <a:ln>
            <a:solidFill>
              <a:schemeClr val="bg1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4"/>
          <p:cNvGrpSpPr>
            <a:grpSpLocks/>
          </p:cNvGrpSpPr>
          <p:nvPr userDrawn="1"/>
        </p:nvGrpSpPr>
        <p:grpSpPr bwMode="auto">
          <a:xfrm>
            <a:off x="152400" y="5943600"/>
            <a:ext cx="8839200" cy="787400"/>
            <a:chOff x="152400" y="5918015"/>
            <a:chExt cx="8839200" cy="787585"/>
          </a:xfrm>
        </p:grpSpPr>
        <p:sp>
          <p:nvSpPr>
            <p:cNvPr id="9" name="Rectangle 8"/>
            <p:cNvSpPr/>
            <p:nvPr userDrawn="1"/>
          </p:nvSpPr>
          <p:spPr bwMode="auto">
            <a:xfrm>
              <a:off x="152400" y="5918015"/>
              <a:ext cx="8839200" cy="787585"/>
            </a:xfrm>
            <a:prstGeom prst="rect">
              <a:avLst/>
            </a:prstGeom>
            <a:solidFill>
              <a:srgbClr val="DB0000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342900" indent="-342900" fontAlgn="auto">
                <a:spcBef>
                  <a:spcPct val="20000"/>
                </a:spcBef>
                <a:spcAft>
                  <a:spcPts val="0"/>
                </a:spcAft>
                <a:buFontTx/>
                <a:buChar char="•"/>
                <a:defRPr/>
              </a:pPr>
              <a:endParaRPr lang="en-US" sz="3200" dirty="0">
                <a:latin typeface="Arial" charset="0"/>
                <a:cs typeface="Arial" charset="0"/>
              </a:endParaRPr>
            </a:p>
          </p:txBody>
        </p:sp>
        <p:sp>
          <p:nvSpPr>
            <p:cNvPr id="10" name="TextBox 9"/>
            <p:cNvSpPr txBox="1"/>
            <p:nvPr userDrawn="1"/>
          </p:nvSpPr>
          <p:spPr bwMode="auto">
            <a:xfrm>
              <a:off x="304800" y="6106972"/>
              <a:ext cx="3124200" cy="369974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rgbClr val="551C15"/>
                  </a:solidFill>
                  <a:latin typeface="Arial Rounded MT Bold" pitchFamily="-110" charset="0"/>
                  <a:ea typeface="Arial Rounded MT Bold" pitchFamily="-110" charset="0"/>
                  <a:cs typeface="Arial Rounded MT Bold" pitchFamily="-110" charset="0"/>
                </a:rPr>
                <a:t>www.ifrc.org</a:t>
              </a:r>
            </a:p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200" b="1" dirty="0">
                  <a:solidFill>
                    <a:schemeClr val="bg1"/>
                  </a:solidFill>
                  <a:latin typeface="Arial Rounded MT Bold" pitchFamily="-110" charset="0"/>
                  <a:ea typeface="Arial Rounded MT Bold" pitchFamily="-110" charset="0"/>
                  <a:cs typeface="Arial Rounded MT Bold" pitchFamily="-110" charset="0"/>
                </a:rPr>
                <a:t>Saving lives, changing minds.</a:t>
              </a:r>
              <a:endParaRPr lang="en-US" sz="1200" dirty="0">
                <a:solidFill>
                  <a:schemeClr val="bg1"/>
                </a:solidFill>
                <a:latin typeface="Arial Rounded MT Bold" pitchFamily="-110" charset="0"/>
                <a:ea typeface="Arial Rounded MT Bold" pitchFamily="-110" charset="0"/>
                <a:cs typeface="Arial Rounded MT Bold" pitchFamily="-110" charset="0"/>
              </a:endParaRPr>
            </a:p>
          </p:txBody>
        </p:sp>
        <p:pic>
          <p:nvPicPr>
            <p:cNvPr id="1034" name="Picture 14" descr="IFRC_logo_EN.gif"/>
            <p:cNvPicPr>
              <a:picLocks noChangeAspect="1"/>
            </p:cNvPicPr>
            <p:nvPr userDrawn="1"/>
          </p:nvPicPr>
          <p:blipFill>
            <a:blip r:embed="rId12" cstate="print"/>
            <a:srcRect/>
            <a:stretch>
              <a:fillRect/>
            </a:stretch>
          </p:blipFill>
          <p:spPr bwMode="auto">
            <a:xfrm>
              <a:off x="5613869" y="6172201"/>
              <a:ext cx="3225331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1828800" y="350838"/>
            <a:ext cx="6858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br>
              <a:rPr lang="en-US" smtClean="0"/>
            </a:br>
            <a:r>
              <a:rPr lang="en-US" smtClean="0"/>
              <a:t>(possible two lines)</a:t>
            </a:r>
            <a:endParaRPr lang="en-GB" smtClean="0"/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828800" y="1676400"/>
            <a:ext cx="68580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smtClean="0"/>
          </a:p>
        </p:txBody>
      </p:sp>
      <p:grpSp>
        <p:nvGrpSpPr>
          <p:cNvPr id="1029" name="Group 16"/>
          <p:cNvGrpSpPr>
            <a:grpSpLocks/>
          </p:cNvGrpSpPr>
          <p:nvPr userDrawn="1"/>
        </p:nvGrpSpPr>
        <p:grpSpPr bwMode="auto">
          <a:xfrm>
            <a:off x="339725" y="339725"/>
            <a:ext cx="1260475" cy="1260475"/>
            <a:chOff x="228600" y="228600"/>
            <a:chExt cx="1260000" cy="1260000"/>
          </a:xfrm>
        </p:grpSpPr>
        <p:sp>
          <p:nvSpPr>
            <p:cNvPr id="18" name="Oval 17"/>
            <p:cNvSpPr/>
            <p:nvPr userDrawn="1"/>
          </p:nvSpPr>
          <p:spPr>
            <a:xfrm>
              <a:off x="228600" y="228600"/>
              <a:ext cx="1260000" cy="1260000"/>
            </a:xfrm>
            <a:prstGeom prst="ellipse">
              <a:avLst/>
            </a:prstGeom>
            <a:solidFill>
              <a:srgbClr val="CF1C21"/>
            </a:solidFill>
            <a:ln w="31750">
              <a:solidFill>
                <a:schemeClr val="bg1"/>
              </a:solidFill>
              <a:round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sp>
          <p:nvSpPr>
            <p:cNvPr id="19" name="TextBox 18"/>
            <p:cNvSpPr txBox="1"/>
            <p:nvPr userDrawn="1"/>
          </p:nvSpPr>
          <p:spPr>
            <a:xfrm>
              <a:off x="282555" y="726887"/>
              <a:ext cx="1144157" cy="430725"/>
            </a:xfrm>
            <a:prstGeom prst="rect">
              <a:avLst/>
            </a:prstGeom>
            <a:noFill/>
          </p:spPr>
          <p:txBody>
            <a:bodyPr lIns="0" tIns="0" rIns="0" bIns="0"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>
                  <a:solidFill>
                    <a:schemeClr val="bg1"/>
                  </a:solidFill>
                </a:rPr>
                <a:t>Disaster </a:t>
              </a:r>
              <a:endParaRPr lang="en-US" sz="1400" b="1" dirty="0" smtClean="0">
                <a:solidFill>
                  <a:schemeClr val="bg1"/>
                </a:solidFill>
              </a:endParaRPr>
            </a:p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00" b="1" dirty="0" smtClean="0">
                  <a:solidFill>
                    <a:schemeClr val="bg1"/>
                  </a:solidFill>
                </a:rPr>
                <a:t>Law</a:t>
              </a:r>
              <a:endParaRPr lang="en-US" sz="1400" b="1" dirty="0">
                <a:solidFill>
                  <a:schemeClr val="bg1"/>
                </a:solidFill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74" r:id="rId9"/>
    <p:sldLayoutId id="2147483683" r:id="rId10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600" b="1" i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600" b="1" i="1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450850" indent="-177800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627063" indent="-176213" algn="l" rtl="0" eaLnBrk="0" fontAlgn="base" hangingPunct="0">
        <a:spcBef>
          <a:spcPct val="20000"/>
        </a:spcBef>
        <a:spcAft>
          <a:spcPct val="0"/>
        </a:spcAft>
        <a:buClr>
          <a:srgbClr val="CF1C21"/>
        </a:buClr>
        <a:buSzPct val="80000"/>
        <a:buFont typeface="Wingdings" pitchFamily="2" charset="2"/>
        <a:buChar char="§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Relationship Id="rId9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350838"/>
            <a:ext cx="7543800" cy="1249362"/>
          </a:xfrm>
          <a:solidFill>
            <a:schemeClr val="tx1">
              <a:lumMod val="50000"/>
              <a:lumOff val="50000"/>
            </a:schemeClr>
          </a:solidFill>
        </p:spPr>
        <p:txBody>
          <a:bodyPr/>
          <a:lstStyle/>
          <a:p>
            <a:pPr algn="ctr">
              <a:defRPr/>
            </a:pPr>
            <a:r>
              <a:rPr lang="en-GB" sz="4400" i="0" dirty="0" smtClean="0">
                <a:solidFill>
                  <a:schemeClr val="bg1"/>
                </a:solidFill>
              </a:rPr>
              <a:t>Disaster Law: An Asia Pacific Perspective</a:t>
            </a:r>
            <a:endParaRPr lang="en-GB" sz="4400" i="0" dirty="0">
              <a:solidFill>
                <a:schemeClr val="bg1"/>
              </a:solidFill>
            </a:endParaRPr>
          </a:p>
        </p:txBody>
      </p:sp>
      <p:pic>
        <p:nvPicPr>
          <p:cNvPr id="10243" name="Content Placeholder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100013"/>
            <a:ext cx="9144000" cy="6043613"/>
          </a:xfrm>
        </p:spPr>
      </p:pic>
      <p:sp>
        <p:nvSpPr>
          <p:cNvPr id="10244" name="TextBox 6"/>
          <p:cNvSpPr txBox="1">
            <a:spLocks noChangeArrowheads="1"/>
          </p:cNvSpPr>
          <p:nvPr/>
        </p:nvSpPr>
        <p:spPr bwMode="auto">
          <a:xfrm>
            <a:off x="304800" y="4267200"/>
            <a:ext cx="8534400" cy="1200329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 b="1" dirty="0" smtClean="0">
                <a:solidFill>
                  <a:schemeClr val="bg1"/>
                </a:solidFill>
              </a:rPr>
              <a:t>Introduction to Disaster Law – Part 1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GB" altLang="en-US" sz="3600" b="1" dirty="0" smtClean="0">
                <a:solidFill>
                  <a:schemeClr val="bg1"/>
                </a:solidFill>
              </a:rPr>
              <a:t>ACE Programme 2015</a:t>
            </a:r>
            <a:endParaRPr lang="en-GB" altLang="en-US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770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True or False?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060575"/>
            <a:ext cx="8075612" cy="4264025"/>
          </a:xfrm>
        </p:spPr>
        <p:txBody>
          <a:bodyPr/>
          <a:lstStyle/>
          <a:p>
            <a:r>
              <a:rPr lang="en-GB" altLang="en-US" dirty="0" smtClean="0"/>
              <a:t>International relief teams need the permission of the affected state to provide humanitarian assistance.</a:t>
            </a:r>
          </a:p>
          <a:p>
            <a:pPr>
              <a:buFont typeface="Wingdings" pitchFamily="2" charset="2"/>
              <a:buNone/>
            </a:pPr>
            <a:endParaRPr lang="en-GB" altLang="en-US" dirty="0" smtClean="0"/>
          </a:p>
          <a:p>
            <a:pPr>
              <a:buFont typeface="Wingdings" pitchFamily="2" charset="2"/>
              <a:buNone/>
            </a:pPr>
            <a:endParaRPr lang="en-GB" altLang="en-US" dirty="0" smtClean="0"/>
          </a:p>
          <a:p>
            <a:r>
              <a:rPr lang="en-GB" altLang="en-US" dirty="0" smtClean="0"/>
              <a:t>Answer: True</a:t>
            </a:r>
          </a:p>
        </p:txBody>
      </p:sp>
    </p:spTree>
    <p:extLst>
      <p:ext uri="{BB962C8B-B14F-4D97-AF65-F5344CB8AC3E}">
        <p14:creationId xmlns:p14="http://schemas.microsoft.com/office/powerpoint/2010/main" val="3721948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03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True or False?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060575"/>
            <a:ext cx="8075612" cy="4264025"/>
          </a:xfrm>
        </p:spPr>
        <p:txBody>
          <a:bodyPr/>
          <a:lstStyle/>
          <a:p>
            <a:r>
              <a:rPr lang="en-GB" dirty="0" smtClean="0">
                <a:latin typeface="Arial" charset="0"/>
                <a:cs typeface="Arial" charset="0"/>
              </a:rPr>
              <a:t>After requesting international assistance, the affected state must allow foreign governments to bring in any type of aid. </a:t>
            </a:r>
          </a:p>
          <a:p>
            <a:endParaRPr lang="en-GB" dirty="0" smtClean="0">
              <a:latin typeface="Arial" charset="0"/>
              <a:cs typeface="Arial" charset="0"/>
            </a:endParaRPr>
          </a:p>
          <a:p>
            <a:pPr>
              <a:buFont typeface="Wingdings" pitchFamily="2" charset="2"/>
              <a:buNone/>
            </a:pPr>
            <a:endParaRPr lang="en-GB" dirty="0" smtClean="0">
              <a:latin typeface="Arial" charset="0"/>
              <a:cs typeface="Arial" charset="0"/>
            </a:endParaRPr>
          </a:p>
          <a:p>
            <a:r>
              <a:rPr lang="en-GB" dirty="0" smtClean="0">
                <a:latin typeface="Arial" charset="0"/>
                <a:cs typeface="Arial" charset="0"/>
              </a:rPr>
              <a:t>Answer: False</a:t>
            </a:r>
          </a:p>
        </p:txBody>
      </p:sp>
    </p:spTree>
    <p:extLst>
      <p:ext uri="{BB962C8B-B14F-4D97-AF65-F5344CB8AC3E}">
        <p14:creationId xmlns:p14="http://schemas.microsoft.com/office/powerpoint/2010/main" val="1562719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50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legal preparedness for international disaster response?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624" y="1746575"/>
            <a:ext cx="3205162" cy="32051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2000" y="1752600"/>
            <a:ext cx="25908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GB" sz="2400" kern="0" dirty="0"/>
              <a:t>More frequent and larger natural disasters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6162" y="1600200"/>
            <a:ext cx="281783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kern="0" dirty="0"/>
              <a:t>More and different international responders</a:t>
            </a:r>
          </a:p>
          <a:p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346579" y="4962984"/>
            <a:ext cx="7010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kern="0" dirty="0"/>
              <a:t>Absence of </a:t>
            </a:r>
            <a:r>
              <a:rPr lang="en-GB" sz="2400" b="1" kern="0" dirty="0" smtClean="0"/>
              <a:t>laws and procedures </a:t>
            </a:r>
            <a:r>
              <a:rPr lang="en-GB" sz="2400" b="1" kern="0" dirty="0"/>
              <a:t>to regulate </a:t>
            </a:r>
            <a:r>
              <a:rPr lang="en-GB" sz="2400" b="1" kern="0" dirty="0" smtClean="0"/>
              <a:t>an </a:t>
            </a:r>
            <a:r>
              <a:rPr lang="en-GB" sz="2400" b="1" kern="0" dirty="0"/>
              <a:t>increasingly complex context </a:t>
            </a:r>
          </a:p>
          <a:p>
            <a:endParaRPr lang="en-GB" dirty="0"/>
          </a:p>
        </p:txBody>
      </p:sp>
      <p:sp>
        <p:nvSpPr>
          <p:cNvPr id="10" name="Curved Right Arrow 9"/>
          <p:cNvSpPr/>
          <p:nvPr/>
        </p:nvSpPr>
        <p:spPr>
          <a:xfrm>
            <a:off x="1346579" y="3077528"/>
            <a:ext cx="1143000" cy="1196471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11" name="Curved Left Arrow 10"/>
          <p:cNvSpPr/>
          <p:nvPr/>
        </p:nvSpPr>
        <p:spPr>
          <a:xfrm>
            <a:off x="6639636" y="2971801"/>
            <a:ext cx="1095444" cy="1302198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3294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Research shows that a lack of legal preparedness hampers international relief</a:t>
            </a:r>
            <a:endParaRPr lang="en-GB" dirty="0" smtClean="0">
              <a:latin typeface="+mj-lt"/>
              <a:cs typeface="Arial" charset="0"/>
            </a:endParaRPr>
          </a:p>
        </p:txBody>
      </p:sp>
      <p:sp>
        <p:nvSpPr>
          <p:cNvPr id="2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819400" y="1752600"/>
            <a:ext cx="5943600" cy="3962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b="1" dirty="0" smtClean="0">
                <a:latin typeface="Arial" charset="0"/>
                <a:cs typeface="Arial" charset="0"/>
              </a:rPr>
              <a:t>Barriers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Initiation, visas, customs, radio use, taxes, professional qualifications, registration, transport, liability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latin typeface="Arial" charset="0"/>
                <a:cs typeface="Arial" charset="0"/>
              </a:rPr>
              <a:t>Oversight gaps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Inappropriate items, ignoring standards, poor coordination, corruption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>
              <a:latin typeface="Arial" charset="0"/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b="1" dirty="0" smtClean="0">
                <a:latin typeface="Arial" charset="0"/>
                <a:cs typeface="Arial" charset="0"/>
              </a:rPr>
              <a:t>Bottom line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latin typeface="Arial" charset="0"/>
                <a:cs typeface="Arial" charset="0"/>
              </a:rPr>
              <a:t>Aid is slower, more expensive, less effective, sometimes counter-productive 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latin typeface="Arial" charset="0"/>
              <a:cs typeface="Arial" charset="0"/>
            </a:endParaRPr>
          </a:p>
        </p:txBody>
      </p:sp>
      <p:pic>
        <p:nvPicPr>
          <p:cNvPr id="12294" name="Picture 17" descr="p1253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828800"/>
            <a:ext cx="19050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" descr="https://encrypted-tbn1.gstatic.com/images?q=tbn:ANd9GcS7E6IMW0sLwx3mOC5SfCDMoaj6Sm3Nil59Fzr7FGcSC9f-sOYc_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512" y="3962400"/>
            <a:ext cx="1883688" cy="1652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282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5" name="Picture 16"/>
          <p:cNvPicPr>
            <a:picLocks noChangeAspect="1" noChangeArrowheads="1"/>
          </p:cNvPicPr>
          <p:nvPr/>
        </p:nvPicPr>
        <p:blipFill>
          <a:blip r:embed="rId3" cstate="print"/>
          <a:srcRect r="12500" b="18073"/>
          <a:stretch>
            <a:fillRect/>
          </a:stretch>
        </p:blipFill>
        <p:spPr bwMode="auto">
          <a:xfrm>
            <a:off x="1066800" y="1752600"/>
            <a:ext cx="2133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7" name="Picture 2" descr="http://www.jasonkelly.com/wp-content/themes/JK/images/Socksforjapan-ad270.jpg"/>
          <p:cNvPicPr>
            <a:picLocks noChangeAspect="1" noChangeArrowheads="1"/>
          </p:cNvPicPr>
          <p:nvPr/>
        </p:nvPicPr>
        <p:blipFill>
          <a:blip r:embed="rId4" cstate="print"/>
          <a:srcRect r="3448"/>
          <a:stretch>
            <a:fillRect/>
          </a:stretch>
        </p:blipFill>
        <p:spPr bwMode="auto">
          <a:xfrm>
            <a:off x="3581400" y="2889250"/>
            <a:ext cx="2133600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GB" dirty="0" smtClean="0"/>
              <a:t>A few anecdotes… </a:t>
            </a:r>
            <a:endParaRPr lang="en-GB" dirty="0" smtClean="0">
              <a:latin typeface="+mj-lt"/>
              <a:cs typeface="Arial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67" y="3902528"/>
            <a:ext cx="2211804" cy="1841500"/>
          </a:xfrm>
          <a:prstGeom prst="rect">
            <a:avLst/>
          </a:prstGeom>
        </p:spPr>
      </p:pic>
      <p:pic>
        <p:nvPicPr>
          <p:cNvPr id="7" name="Picture 6" descr="GAO Picture of Foreign MREs sent for Katrina"/>
          <p:cNvPicPr>
            <a:picLocks noChangeAspect="1" noChangeArrowheads="1"/>
          </p:cNvPicPr>
          <p:nvPr/>
        </p:nvPicPr>
        <p:blipFill>
          <a:blip r:embed="rId6" cstate="print"/>
          <a:srcRect r="14384"/>
          <a:stretch>
            <a:fillRect/>
          </a:stretch>
        </p:blipFill>
        <p:spPr bwMode="auto">
          <a:xfrm>
            <a:off x="6217462" y="1752600"/>
            <a:ext cx="2133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https://res.cloudinary.com/devex/image/fetch/c_scale,w_616/https:/lh3.googleusercontent.com/ROQLaHCY_poaARj-KqGIg7Z7Npg442lWbfOKvDw6t22f1EL16T0RQJVVTFb8vKo9T4YWC1phjRgFZBzW35acwJz8wrtgYj3WTGNV_qQNmeGyilKH3eQ1vUxsR_YWU9td3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348" y="3858985"/>
            <a:ext cx="2173703" cy="185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9590441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Clouds_by_sa_k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762000" y="0"/>
            <a:ext cx="10667998" cy="6857999"/>
          </a:xfrm>
          <a:prstGeom prst="rect">
            <a:avLst/>
          </a:prstGeom>
        </p:spPr>
      </p:pic>
      <p:pic>
        <p:nvPicPr>
          <p:cNvPr id="24578" name="Picture 16" descr="growt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1500" y="762001"/>
            <a:ext cx="735013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ext Box 2"/>
          <p:cNvSpPr txBox="1">
            <a:spLocks noChangeArrowheads="1"/>
          </p:cNvSpPr>
          <p:nvPr/>
        </p:nvSpPr>
        <p:spPr bwMode="auto">
          <a:xfrm>
            <a:off x="3733800" y="5257800"/>
            <a:ext cx="1584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b="1" dirty="0" err="1"/>
              <a:t>Regional</a:t>
            </a:r>
            <a:r>
              <a:rPr lang="fr-CH" b="1" dirty="0"/>
              <a:t> Law</a:t>
            </a:r>
            <a:endParaRPr lang="en-US" b="1" dirty="0"/>
          </a:p>
        </p:txBody>
      </p:sp>
      <p:sp>
        <p:nvSpPr>
          <p:cNvPr id="24580" name="Text Box 3"/>
          <p:cNvSpPr txBox="1">
            <a:spLocks noChangeArrowheads="1"/>
          </p:cNvSpPr>
          <p:nvPr/>
        </p:nvSpPr>
        <p:spPr bwMode="auto">
          <a:xfrm>
            <a:off x="1676400" y="2057400"/>
            <a:ext cx="22336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b="1" dirty="0"/>
              <a:t>Global &amp; </a:t>
            </a:r>
            <a:r>
              <a:rPr lang="fr-CH" b="1" dirty="0" err="1"/>
              <a:t>Regional</a:t>
            </a:r>
            <a:r>
              <a:rPr lang="fr-CH" b="1" dirty="0"/>
              <a:t> Institutions</a:t>
            </a:r>
            <a:endParaRPr lang="en-US" b="1" dirty="0"/>
          </a:p>
        </p:txBody>
      </p:sp>
      <p:sp>
        <p:nvSpPr>
          <p:cNvPr id="24581" name="Text Box 4"/>
          <p:cNvSpPr txBox="1">
            <a:spLocks noChangeArrowheads="1"/>
          </p:cNvSpPr>
          <p:nvPr/>
        </p:nvSpPr>
        <p:spPr bwMode="auto">
          <a:xfrm>
            <a:off x="838200" y="5181600"/>
            <a:ext cx="1295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b="1" dirty="0" err="1"/>
              <a:t>Sectoral</a:t>
            </a:r>
            <a:r>
              <a:rPr lang="fr-CH" b="1" dirty="0"/>
              <a:t> Law</a:t>
            </a:r>
            <a:endParaRPr lang="en-US" b="1" dirty="0"/>
          </a:p>
        </p:txBody>
      </p:sp>
      <p:sp>
        <p:nvSpPr>
          <p:cNvPr id="24582" name="Text Box 5"/>
          <p:cNvSpPr txBox="1">
            <a:spLocks noChangeArrowheads="1"/>
          </p:cNvSpPr>
          <p:nvPr/>
        </p:nvSpPr>
        <p:spPr bwMode="auto">
          <a:xfrm>
            <a:off x="6324600" y="5181600"/>
            <a:ext cx="17287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b="1"/>
              <a:t>Bilateral Agreements</a:t>
            </a:r>
            <a:endParaRPr lang="en-US" b="1"/>
          </a:p>
        </p:txBody>
      </p:sp>
      <p:pic>
        <p:nvPicPr>
          <p:cNvPr id="24583" name="Picture 6" descr="feathe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7380288" y="2133600"/>
            <a:ext cx="947737" cy="1257300"/>
          </a:xfrm>
          <a:noFill/>
        </p:spPr>
      </p:pic>
      <p:pic>
        <p:nvPicPr>
          <p:cNvPr id="24584" name="Picture 7" descr="earth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6" cstate="print"/>
          <a:srcRect/>
          <a:stretch>
            <a:fillRect/>
          </a:stretch>
        </p:blipFill>
        <p:spPr>
          <a:xfrm>
            <a:off x="2209800" y="990600"/>
            <a:ext cx="1008063" cy="1003300"/>
          </a:xfrm>
          <a:noFill/>
        </p:spPr>
      </p:pic>
      <p:pic>
        <p:nvPicPr>
          <p:cNvPr id="24585" name="Picture 8" descr="sector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7" cstate="print"/>
          <a:srcRect/>
          <a:stretch>
            <a:fillRect/>
          </a:stretch>
        </p:blipFill>
        <p:spPr>
          <a:xfrm>
            <a:off x="2209800" y="4343400"/>
            <a:ext cx="769938" cy="1001713"/>
          </a:xfrm>
          <a:noFill/>
        </p:spPr>
      </p:pic>
      <p:pic>
        <p:nvPicPr>
          <p:cNvPr id="24586" name="Picture 10" descr="handshak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8" cstate="print"/>
          <a:srcRect/>
          <a:stretch>
            <a:fillRect/>
          </a:stretch>
        </p:blipFill>
        <p:spPr>
          <a:xfrm>
            <a:off x="6172200" y="4191000"/>
            <a:ext cx="1346200" cy="889000"/>
          </a:xfrm>
          <a:noFill/>
        </p:spPr>
      </p:pic>
      <p:sp>
        <p:nvSpPr>
          <p:cNvPr id="24587" name="Text Box 9"/>
          <p:cNvSpPr txBox="1">
            <a:spLocks noChangeArrowheads="1"/>
          </p:cNvSpPr>
          <p:nvPr/>
        </p:nvSpPr>
        <p:spPr bwMode="auto">
          <a:xfrm>
            <a:off x="7451725" y="3357563"/>
            <a:ext cx="8651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b="1"/>
              <a:t>Soft Law</a:t>
            </a:r>
            <a:endParaRPr lang="en-US" b="1"/>
          </a:p>
        </p:txBody>
      </p:sp>
      <p:pic>
        <p:nvPicPr>
          <p:cNvPr id="24588" name="Picture 11" descr="world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05200" y="4495800"/>
            <a:ext cx="1512888" cy="709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Text Box 12"/>
          <p:cNvSpPr txBox="1">
            <a:spLocks noChangeArrowheads="1"/>
          </p:cNvSpPr>
          <p:nvPr/>
        </p:nvSpPr>
        <p:spPr bwMode="auto">
          <a:xfrm>
            <a:off x="2667000" y="2514600"/>
            <a:ext cx="34925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CH" sz="3200" b="1" dirty="0"/>
              <a:t>No </a:t>
            </a:r>
            <a:r>
              <a:rPr lang="fr-CH" sz="3200" b="1" dirty="0" err="1" smtClean="0"/>
              <a:t>Comprehensive</a:t>
            </a:r>
            <a:r>
              <a:rPr lang="fr-CH" sz="3200" b="1" dirty="0" smtClean="0"/>
              <a:t> </a:t>
            </a:r>
            <a:r>
              <a:rPr lang="fr-CH" sz="3200" b="1" dirty="0" err="1"/>
              <a:t>Legal</a:t>
            </a:r>
            <a:r>
              <a:rPr lang="fr-CH" sz="3200" b="1" dirty="0"/>
              <a:t> </a:t>
            </a:r>
            <a:r>
              <a:rPr lang="fr-CH" sz="3200" b="1" dirty="0" err="1"/>
              <a:t>Regime</a:t>
            </a:r>
            <a:endParaRPr lang="en-US" sz="3200" b="1" dirty="0"/>
          </a:p>
        </p:txBody>
      </p:sp>
      <p:sp>
        <p:nvSpPr>
          <p:cNvPr id="24590" name="Text Box 13"/>
          <p:cNvSpPr txBox="1">
            <a:spLocks noChangeArrowheads="1"/>
          </p:cNvSpPr>
          <p:nvPr/>
        </p:nvSpPr>
        <p:spPr bwMode="auto">
          <a:xfrm>
            <a:off x="539750" y="3789363"/>
            <a:ext cx="17716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b="1"/>
              <a:t>IHL, HRL and Refugee Law</a:t>
            </a:r>
            <a:endParaRPr lang="en-US" b="1"/>
          </a:p>
        </p:txBody>
      </p:sp>
      <p:sp>
        <p:nvSpPr>
          <p:cNvPr id="24591" name="Text Box 14"/>
          <p:cNvSpPr txBox="1">
            <a:spLocks noChangeArrowheads="1"/>
          </p:cNvSpPr>
          <p:nvPr/>
        </p:nvSpPr>
        <p:spPr bwMode="auto">
          <a:xfrm>
            <a:off x="900113" y="2852738"/>
            <a:ext cx="1295400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sz="6600" b="1">
                <a:solidFill>
                  <a:srgbClr val="FF0000"/>
                </a:solidFill>
                <a:latin typeface="Vivaldi" pitchFamily="66" charset="0"/>
              </a:rPr>
              <a:t>3</a:t>
            </a:r>
            <a:endParaRPr lang="en-US" sz="6600" b="1">
              <a:solidFill>
                <a:srgbClr val="FF0000"/>
              </a:solidFill>
              <a:latin typeface="Vivaldi" pitchFamily="66" charset="0"/>
            </a:endParaRPr>
          </a:p>
        </p:txBody>
      </p:sp>
      <p:sp>
        <p:nvSpPr>
          <p:cNvPr id="24592" name="Text Box 15"/>
          <p:cNvSpPr txBox="1">
            <a:spLocks noChangeArrowheads="1"/>
          </p:cNvSpPr>
          <p:nvPr/>
        </p:nvSpPr>
        <p:spPr bwMode="auto">
          <a:xfrm>
            <a:off x="5435600" y="1989138"/>
            <a:ext cx="15113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fr-CH" b="1"/>
              <a:t>RC /RC (Soft) Law</a:t>
            </a:r>
            <a:endParaRPr lang="en-US" b="1"/>
          </a:p>
        </p:txBody>
      </p:sp>
    </p:spTree>
    <p:extLst>
      <p:ext uri="{BB962C8B-B14F-4D97-AF65-F5344CB8AC3E}">
        <p14:creationId xmlns:p14="http://schemas.microsoft.com/office/powerpoint/2010/main" val="61042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IFRC tools: IDRL Guidelines &amp; Model Act</a:t>
            </a:r>
            <a:endParaRPr lang="en-GB" dirty="0"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0" y="1681956"/>
            <a:ext cx="5334000" cy="2971800"/>
          </a:xfrm>
        </p:spPr>
        <p:txBody>
          <a:bodyPr/>
          <a:lstStyle/>
          <a:p>
            <a:pPr marL="355600" indent="-1778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kern="0" dirty="0" smtClean="0"/>
              <a:t>Draw </a:t>
            </a:r>
            <a:r>
              <a:rPr lang="en-US" sz="2400" kern="0" dirty="0"/>
              <a:t>upon existing international </a:t>
            </a:r>
            <a:r>
              <a:rPr lang="en-US" sz="2400" kern="0" dirty="0" smtClean="0"/>
              <a:t>norms and best practice</a:t>
            </a:r>
          </a:p>
          <a:p>
            <a:pPr marL="355600" indent="-1778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sz="2400" kern="0" dirty="0" smtClean="0"/>
              <a:t>Recommendations to governments on how to prepare domestic laws and procedures for international assistance</a:t>
            </a:r>
          </a:p>
          <a:p>
            <a:pPr marL="355600" indent="-1778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/>
              <a:t>Requests for ‘legislative language’ to implement the </a:t>
            </a:r>
            <a:r>
              <a:rPr lang="en-US" altLang="en-US" sz="2400" dirty="0" smtClean="0"/>
              <a:t>Guidelines = Model Act</a:t>
            </a:r>
          </a:p>
          <a:p>
            <a:pPr marL="355600" indent="-1778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r>
              <a:rPr lang="en-US" altLang="en-US" sz="2400" dirty="0" smtClean="0"/>
              <a:t>Translated into different languages</a:t>
            </a:r>
            <a:endParaRPr lang="en-US" altLang="en-US" sz="2400" dirty="0"/>
          </a:p>
          <a:p>
            <a:pPr marL="355600" indent="-1778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kern="0" dirty="0" smtClean="0"/>
          </a:p>
          <a:p>
            <a:pPr marL="355600" indent="-177800">
              <a:lnSpc>
                <a:spcPct val="90000"/>
              </a:lnSpc>
              <a:spcBef>
                <a:spcPts val="600"/>
              </a:spcBef>
              <a:spcAft>
                <a:spcPts val="600"/>
              </a:spcAft>
              <a:defRPr/>
            </a:pPr>
            <a:endParaRPr lang="en-US" kern="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828800"/>
            <a:ext cx="1906588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pic>
        <p:nvPicPr>
          <p:cNvPr id="5" name="Picture 4" descr="T:\Disaster Law\IDRL Files - FINAL\Presentations\Model Act pic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35188" y="3048000"/>
            <a:ext cx="1835150" cy="2590800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3517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core ideas of the IDRL Guidelines </a:t>
            </a:r>
            <a:endParaRPr lang="en-GB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2743200" y="1360369"/>
            <a:ext cx="6248400" cy="4191000"/>
          </a:xfrm>
        </p:spPr>
        <p:txBody>
          <a:bodyPr/>
          <a:lstStyle/>
          <a:p>
            <a:pPr marL="514350" indent="-514350">
              <a:lnSpc>
                <a:spcPct val="200000"/>
              </a:lnSpc>
              <a:spcAft>
                <a:spcPts val="1200"/>
              </a:spcAft>
              <a:buFont typeface="+mj-lt"/>
              <a:buAutoNum type="romanLcPeriod"/>
            </a:pPr>
            <a:r>
              <a:rPr lang="en-US" dirty="0" smtClean="0"/>
              <a:t>Domestic actors have the </a:t>
            </a:r>
            <a:r>
              <a:rPr lang="en-US" b="1" dirty="0" smtClean="0"/>
              <a:t>primary role</a:t>
            </a:r>
          </a:p>
          <a:p>
            <a:pPr marL="514350" indent="-514350">
              <a:spcAft>
                <a:spcPts val="1200"/>
              </a:spcAft>
              <a:buFont typeface="+mj-lt"/>
              <a:buAutoNum type="romanLcPeriod"/>
            </a:pPr>
            <a:r>
              <a:rPr lang="en-US" dirty="0" smtClean="0"/>
              <a:t>International relief providers have </a:t>
            </a:r>
            <a:r>
              <a:rPr lang="en-US" b="1" dirty="0" smtClean="0"/>
              <a:t>responsibilities</a:t>
            </a:r>
          </a:p>
          <a:p>
            <a:pPr marL="514350" indent="-514350">
              <a:spcAft>
                <a:spcPts val="1200"/>
              </a:spcAft>
              <a:buFont typeface="+mj-lt"/>
              <a:buAutoNum type="romanLcPeriod"/>
            </a:pPr>
            <a:r>
              <a:rPr lang="en-US" dirty="0" smtClean="0"/>
              <a:t>International actors need certain</a:t>
            </a:r>
            <a:r>
              <a:rPr lang="en-US" b="1" dirty="0" smtClean="0"/>
              <a:t> legal facilities </a:t>
            </a:r>
            <a:r>
              <a:rPr lang="en-US" dirty="0" smtClean="0"/>
              <a:t>(e.g. expedited visa and customs processing, exemptions from taxes duties and fees, priority customs clearance) </a:t>
            </a:r>
          </a:p>
          <a:p>
            <a:pPr marL="514350" indent="-514350">
              <a:spcAft>
                <a:spcPts val="1200"/>
              </a:spcAft>
              <a:buFont typeface="+mj-lt"/>
              <a:buAutoNum type="romanLcPeriod"/>
            </a:pPr>
            <a:r>
              <a:rPr lang="en-US" dirty="0" smtClean="0"/>
              <a:t>Some legal facilities should be conditional upon </a:t>
            </a:r>
            <a:r>
              <a:rPr lang="en-US" b="1" dirty="0" smtClean="0"/>
              <a:t>compliance with humanitarian principles </a:t>
            </a:r>
            <a:r>
              <a:rPr lang="en-US" dirty="0" smtClean="0"/>
              <a:t>and national law    </a:t>
            </a:r>
            <a:endParaRPr lang="en-GB" dirty="0" smtClean="0"/>
          </a:p>
        </p:txBody>
      </p:sp>
      <p:pic>
        <p:nvPicPr>
          <p:cNvPr id="19460" name="Picture 5" descr="Aerial view of the city of Gonaives, Haiti. Hanna, the 8th named storm of the Atlantic hurricane season, affected Haiti on 2 September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1981200"/>
            <a:ext cx="220980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80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Progress to date: implementing the IDRL Guidelines at the national level</a:t>
            </a:r>
            <a:endParaRPr lang="en-GB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343" y="1828800"/>
            <a:ext cx="6340479" cy="370998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</p:pic>
      <p:sp>
        <p:nvSpPr>
          <p:cNvPr id="3" name="TextBox 2"/>
          <p:cNvSpPr txBox="1"/>
          <p:nvPr/>
        </p:nvSpPr>
        <p:spPr>
          <a:xfrm>
            <a:off x="6934200" y="1905000"/>
            <a:ext cx="19050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 smtClean="0"/>
              <a:t>Key:</a:t>
            </a:r>
          </a:p>
          <a:p>
            <a:endParaRPr lang="en-GB" dirty="0"/>
          </a:p>
          <a:p>
            <a:r>
              <a:rPr lang="en-GB" dirty="0" smtClean="0"/>
              <a:t>Blue: disaster law projects (50+)</a:t>
            </a:r>
          </a:p>
          <a:p>
            <a:endParaRPr lang="en-GB" dirty="0"/>
          </a:p>
          <a:p>
            <a:r>
              <a:rPr lang="en-GB" dirty="0" smtClean="0"/>
              <a:t>Green: new laws/regulations adopted (18)</a:t>
            </a:r>
          </a:p>
          <a:p>
            <a:endParaRPr lang="en-GB" dirty="0"/>
          </a:p>
          <a:p>
            <a:r>
              <a:rPr lang="en-GB" dirty="0" smtClean="0"/>
              <a:t>Yellow: new laws/regulations pending (17)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8784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altLang="en-US" sz="2800" b="1" dirty="0" smtClean="0">
                <a:latin typeface="Arial" charset="0"/>
                <a:cs typeface="Arial" charset="0"/>
              </a:rPr>
              <a:t>IDRL in action: The experience of the Philippines </a:t>
            </a:r>
          </a:p>
        </p:txBody>
      </p:sp>
      <p:pic>
        <p:nvPicPr>
          <p:cNvPr id="18435" name="Picture 2" descr="D:\C\Legal Deployment Haiyan\Photos\IMG_0499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1754980"/>
            <a:ext cx="2768600" cy="2076450"/>
          </a:xfrm>
        </p:spPr>
      </p:pic>
      <p:pic>
        <p:nvPicPr>
          <p:cNvPr id="1843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0" t="10635" r="13560" b="16045"/>
          <a:stretch>
            <a:fillRect/>
          </a:stretch>
        </p:blipFill>
        <p:spPr bwMode="auto">
          <a:xfrm>
            <a:off x="457200" y="3927475"/>
            <a:ext cx="2743200" cy="193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3200401" y="1578423"/>
            <a:ext cx="5867400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GB" altLang="en-US" dirty="0" smtClean="0"/>
              <a:t>Republic </a:t>
            </a:r>
            <a:r>
              <a:rPr lang="en-GB" altLang="en-US" dirty="0"/>
              <a:t>Act 10121 on National Disaster Risk Reduction and Management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GB" altLang="en-US" dirty="0"/>
              <a:t>‘Welcomed’ international support soon after Typhoon Haiyan / Yolanda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GB" altLang="en-US" dirty="0"/>
              <a:t>Established a “One-Stop-Shop” to expedite clearance of relief goods and equipment through customs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GB" altLang="en-US" dirty="0"/>
              <a:t>Established new immigration procedures and a Task Force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GB" altLang="en-US" dirty="0"/>
              <a:t>However, many different orders and guidelines – ad hoc response</a:t>
            </a:r>
          </a:p>
          <a:p>
            <a:pPr eaLnBrk="1" hangingPunct="1">
              <a:spcAft>
                <a:spcPts val="1200"/>
              </a:spcAft>
              <a:buFont typeface="Arial" charset="0"/>
              <a:buChar char="•"/>
            </a:pPr>
            <a:r>
              <a:rPr lang="en-GB" altLang="en-US" b="1" dirty="0"/>
              <a:t>A</a:t>
            </a:r>
            <a:r>
              <a:rPr lang="en-GB" altLang="en-US" dirty="0"/>
              <a:t> </a:t>
            </a:r>
            <a:r>
              <a:rPr lang="en-GB" altLang="en-US" b="1" dirty="0"/>
              <a:t>Bill now in Parliament based on the Model Act for international assistance</a:t>
            </a:r>
          </a:p>
        </p:txBody>
      </p:sp>
    </p:spTree>
    <p:extLst>
      <p:ext uri="{BB962C8B-B14F-4D97-AF65-F5344CB8AC3E}">
        <p14:creationId xmlns:p14="http://schemas.microsoft.com/office/powerpoint/2010/main" val="21600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Overview of the session: Part 1  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5133633"/>
              </p:ext>
            </p:extLst>
          </p:nvPr>
        </p:nvGraphicFramePr>
        <p:xfrm>
          <a:off x="228600" y="1600200"/>
          <a:ext cx="86868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93633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International Commitments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91000" y="1600200"/>
            <a:ext cx="4800600" cy="43434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 altLang="en-US" sz="2000" dirty="0"/>
              <a:t>States adopted a resolution at the 31</a:t>
            </a:r>
            <a:r>
              <a:rPr lang="en-US" altLang="en-US" sz="2000" baseline="30000" dirty="0"/>
              <a:t>st</a:t>
            </a:r>
            <a:r>
              <a:rPr lang="en-US" altLang="en-US" sz="2000" dirty="0"/>
              <a:t> International </a:t>
            </a:r>
            <a:r>
              <a:rPr lang="en-US" altLang="en-US" sz="2000" dirty="0" smtClean="0"/>
              <a:t>RCRC Conference </a:t>
            </a:r>
            <a:r>
              <a:rPr lang="en-US" altLang="en-US" sz="2000" dirty="0"/>
              <a:t>in 2011 which:</a:t>
            </a:r>
          </a:p>
          <a:p>
            <a:pPr lvl="1">
              <a:spcAft>
                <a:spcPts val="600"/>
              </a:spcAft>
            </a:pPr>
            <a:r>
              <a:rPr lang="en-US" altLang="en-US" sz="1800" dirty="0"/>
              <a:t>Reiterated the urgency </a:t>
            </a:r>
            <a:r>
              <a:rPr lang="en-US" altLang="en-US" sz="1800" dirty="0" smtClean="0"/>
              <a:t>to </a:t>
            </a:r>
            <a:r>
              <a:rPr lang="en-US" altLang="en-US" sz="1800" dirty="0"/>
              <a:t>be prepared to facilitate </a:t>
            </a:r>
            <a:r>
              <a:rPr lang="en-US" altLang="en-US" sz="1800" dirty="0" smtClean="0"/>
              <a:t>international </a:t>
            </a:r>
            <a:r>
              <a:rPr lang="en-US" altLang="en-US" sz="1800" dirty="0"/>
              <a:t>assistance</a:t>
            </a:r>
          </a:p>
          <a:p>
            <a:pPr lvl="1">
              <a:spcAft>
                <a:spcPts val="600"/>
              </a:spcAft>
            </a:pPr>
            <a:r>
              <a:rPr lang="en-US" altLang="en-US" sz="1800" dirty="0"/>
              <a:t>Renewed its call on states to use the IDRL Guidelines to examine and strengthen their laws</a:t>
            </a:r>
          </a:p>
          <a:p>
            <a:pPr lvl="1">
              <a:spcAft>
                <a:spcPts val="600"/>
              </a:spcAft>
            </a:pPr>
            <a:r>
              <a:rPr lang="en-US" altLang="en-US" sz="1800" dirty="0"/>
              <a:t>Called on regional and international organizations to use the IDRL Guidelines as </a:t>
            </a:r>
            <a:r>
              <a:rPr lang="en-US" altLang="en-US" sz="1800" dirty="0" smtClean="0"/>
              <a:t>well</a:t>
            </a:r>
          </a:p>
          <a:p>
            <a:pPr lvl="1">
              <a:spcAft>
                <a:spcPts val="600"/>
              </a:spcAft>
            </a:pPr>
            <a:r>
              <a:rPr lang="en-US" altLang="en-US" sz="1800" dirty="0" smtClean="0"/>
              <a:t>Issue will be raised again at 32</a:t>
            </a:r>
            <a:r>
              <a:rPr lang="en-US" altLang="en-US" sz="1800" baseline="30000" dirty="0" smtClean="0"/>
              <a:t>nd</a:t>
            </a:r>
            <a:r>
              <a:rPr lang="en-US" altLang="en-US" sz="1800" dirty="0" smtClean="0"/>
              <a:t> IC in 2015 </a:t>
            </a:r>
          </a:p>
          <a:p>
            <a:pPr lvl="1">
              <a:spcAft>
                <a:spcPts val="600"/>
              </a:spcAft>
            </a:pPr>
            <a:endParaRPr lang="en-US" altLang="en-US" dirty="0"/>
          </a:p>
          <a:p>
            <a:endParaRPr lang="en-GB" dirty="0"/>
          </a:p>
        </p:txBody>
      </p:sp>
      <p:pic>
        <p:nvPicPr>
          <p:cNvPr id="5" name="Content Placeholder 4" descr="p-CHE0245.jpg"/>
          <p:cNvPicPr>
            <a:picLocks noGrp="1" noChangeAspect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3400" y="1905000"/>
            <a:ext cx="3503815" cy="3811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88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Regional Commitments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8259" y="1676400"/>
            <a:ext cx="5943600" cy="4191000"/>
          </a:xfrm>
        </p:spPr>
        <p:txBody>
          <a:bodyPr/>
          <a:lstStyle/>
          <a:p>
            <a:pPr marL="273050" lvl="1" indent="-273050"/>
            <a:r>
              <a:rPr lang="en-GB" b="1" dirty="0" smtClean="0"/>
              <a:t>AADMER Agreement: </a:t>
            </a:r>
            <a:r>
              <a:rPr lang="en-GB" dirty="0" smtClean="0"/>
              <a:t>a </a:t>
            </a:r>
            <a:r>
              <a:rPr lang="en-US" kern="0" dirty="0" smtClean="0"/>
              <a:t>binding </a:t>
            </a:r>
            <a:r>
              <a:rPr lang="en-US" kern="0" dirty="0"/>
              <a:t>agreement that </a:t>
            </a:r>
            <a:r>
              <a:rPr lang="en-US" kern="0" dirty="0" smtClean="0"/>
              <a:t>provides a </a:t>
            </a:r>
            <a:r>
              <a:rPr lang="en-US" kern="0" dirty="0"/>
              <a:t>regional cooperation mechanism for disaster </a:t>
            </a:r>
            <a:r>
              <a:rPr lang="en-US" kern="0" dirty="0" smtClean="0"/>
              <a:t>response</a:t>
            </a:r>
          </a:p>
          <a:p>
            <a:pPr marL="273050" lvl="1" indent="-273050"/>
            <a:r>
              <a:rPr lang="en-US" kern="0" dirty="0" smtClean="0"/>
              <a:t>Governments </a:t>
            </a:r>
            <a:r>
              <a:rPr lang="en-US" kern="0" dirty="0"/>
              <a:t>in SEA must </a:t>
            </a:r>
            <a:r>
              <a:rPr lang="en-MY" dirty="0"/>
              <a:t>take legislative measures to implement the AADMER e.g.:</a:t>
            </a:r>
          </a:p>
          <a:p>
            <a:pPr marL="449263" lvl="4" indent="-273050"/>
            <a:r>
              <a:rPr lang="en-MY" sz="1800" i="1" dirty="0"/>
              <a:t>To provide assisting states with exemptions from taxation, duties and other charges of a similar nature, and facilitate entry and stay  of personnel and equipment (art 14</a:t>
            </a:r>
            <a:r>
              <a:rPr lang="en-MY" sz="1800" i="1" dirty="0" smtClean="0"/>
              <a:t>)</a:t>
            </a:r>
            <a:endParaRPr lang="en-US" kern="0" dirty="0" smtClean="0"/>
          </a:p>
          <a:p>
            <a:pPr marL="273050" lvl="1" indent="-273050"/>
            <a:r>
              <a:rPr lang="en-US" kern="0" dirty="0" smtClean="0"/>
              <a:t>AADMER work programme references the IDRL Guidelines as a key tool for developing national legal frameworks for international assistance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1026" name="Picture 2" descr="http://www.aadmerpartnership.org/wp-content/uploads/2012/09/aadm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10" y="1999436"/>
            <a:ext cx="1787310" cy="254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SEAN Agreement on Disaster Management and Emergency Response (AADMER) Work Programme 2010-2015 (4th Reprint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47" y="3897086"/>
            <a:ext cx="2195512" cy="146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363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Why is IDRL important? </a:t>
            </a:r>
            <a:endParaRPr lang="en-GB" altLang="en-US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4114800" y="1600200"/>
            <a:ext cx="4572000" cy="4191000"/>
          </a:xfrm>
        </p:spPr>
        <p:txBody>
          <a:bodyPr/>
          <a:lstStyle/>
          <a:p>
            <a:r>
              <a:rPr lang="en-US" altLang="en-US" b="1" u="sng" dirty="0" smtClean="0"/>
              <a:t>1. For governments</a:t>
            </a:r>
            <a:r>
              <a:rPr lang="en-US" altLang="en-US" u="sng" dirty="0" smtClean="0"/>
              <a:t>:</a:t>
            </a:r>
          </a:p>
          <a:p>
            <a:pPr lvl="1"/>
            <a:r>
              <a:rPr lang="en-US" altLang="en-US" dirty="0" smtClean="0"/>
              <a:t>Sets out procedures, roles and responsibilities</a:t>
            </a:r>
          </a:p>
          <a:p>
            <a:pPr lvl="1"/>
            <a:r>
              <a:rPr lang="en-US" altLang="en-US" dirty="0" smtClean="0"/>
              <a:t>Controls the type of incoming assistance</a:t>
            </a:r>
          </a:p>
          <a:p>
            <a:pPr lvl="1"/>
            <a:r>
              <a:rPr lang="en-US" altLang="en-US" dirty="0" smtClean="0"/>
              <a:t>Regulates the actions of international actors </a:t>
            </a:r>
          </a:p>
          <a:p>
            <a:r>
              <a:rPr lang="en-US" altLang="en-US" b="1" u="sng" dirty="0" smtClean="0"/>
              <a:t>2. For International assisting actors:</a:t>
            </a:r>
          </a:p>
          <a:p>
            <a:pPr lvl="1"/>
            <a:r>
              <a:rPr lang="en-US" altLang="en-US" dirty="0" smtClean="0"/>
              <a:t>Facilitates response operations </a:t>
            </a:r>
          </a:p>
          <a:p>
            <a:pPr lvl="1"/>
            <a:r>
              <a:rPr lang="en-US" altLang="en-US" dirty="0" smtClean="0"/>
              <a:t>Provides ‘legal facilities’ to operate in country</a:t>
            </a:r>
            <a:endParaRPr lang="en-GB" altLang="en-US" dirty="0" smtClean="0"/>
          </a:p>
        </p:txBody>
      </p:sp>
      <p:pic>
        <p:nvPicPr>
          <p:cNvPr id="1536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075" y="2057400"/>
            <a:ext cx="2514600" cy="3614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8043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Challenges </a:t>
            </a:r>
            <a:endParaRPr lang="en-GB" altLang="en-US" smtClean="0"/>
          </a:p>
        </p:txBody>
      </p:sp>
      <p:pic>
        <p:nvPicPr>
          <p:cNvPr id="27651" name="Picture 7" descr="http://matparkmuscle.com/wp-content/uploads/2011/03/challenges_ahea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0" y="0"/>
            <a:ext cx="10583931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5105400" y="1386333"/>
            <a:ext cx="3886200" cy="3170933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lnSpc>
                <a:spcPct val="150000"/>
              </a:lnSpc>
              <a:defRPr/>
            </a:pPr>
            <a:r>
              <a:rPr lang="en-US" sz="2000" dirty="0" smtClean="0"/>
              <a:t>Law development is a long-term process: changes do not happen overnight! </a:t>
            </a:r>
          </a:p>
          <a:p>
            <a:pPr>
              <a:lnSpc>
                <a:spcPct val="150000"/>
              </a:lnSpc>
              <a:defRPr/>
            </a:pPr>
            <a:r>
              <a:rPr lang="en-US" sz="2000" b="1" dirty="0" smtClean="0"/>
              <a:t>Dissemination</a:t>
            </a:r>
          </a:p>
          <a:p>
            <a:pPr>
              <a:lnSpc>
                <a:spcPct val="150000"/>
              </a:lnSpc>
              <a:defRPr/>
            </a:pPr>
            <a:r>
              <a:rPr lang="en-US" sz="2000" b="1" dirty="0" smtClean="0"/>
              <a:t>Implementation</a:t>
            </a:r>
          </a:p>
          <a:p>
            <a:pPr>
              <a:lnSpc>
                <a:spcPct val="150000"/>
              </a:lnSpc>
              <a:defRPr/>
            </a:pPr>
            <a:r>
              <a:rPr lang="en-US" sz="2000" dirty="0" smtClean="0"/>
              <a:t>Are we seeing enough progress?</a:t>
            </a:r>
          </a:p>
          <a:p>
            <a:pPr marL="0" indent="0">
              <a:lnSpc>
                <a:spcPct val="150000"/>
              </a:lnSpc>
              <a:buNone/>
              <a:defRPr/>
            </a:pPr>
            <a:endParaRPr lang="en-US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2886520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 descr="D:\Lucia Cipullo files\Lucia.cipullo\Lucia My Documents\Kuala Lumpur\Haiyan\FB\IMG_1258re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0064"/>
            <a:ext cx="9372600" cy="7030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152400" y="228600"/>
            <a:ext cx="3810000" cy="954107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800" dirty="0" smtClean="0"/>
              <a:t>Legal preparedness is important….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5181600" y="5747657"/>
            <a:ext cx="3810000" cy="954107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en-US" altLang="en-US" sz="2800" dirty="0" smtClean="0"/>
              <a:t>…to provide the right aid, at the right time!</a:t>
            </a: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263844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Questions? Comments?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352800" y="1695451"/>
            <a:ext cx="5534246" cy="3733800"/>
          </a:xfrm>
        </p:spPr>
        <p:txBody>
          <a:bodyPr/>
          <a:lstStyle/>
          <a:p>
            <a:r>
              <a:rPr lang="en-GB" dirty="0" smtClean="0"/>
              <a:t>Which IDRL issues have you come across in your experience?</a:t>
            </a:r>
          </a:p>
          <a:p>
            <a:endParaRPr lang="en-GB" dirty="0"/>
          </a:p>
          <a:p>
            <a:r>
              <a:rPr lang="en-GB" dirty="0" smtClean="0"/>
              <a:t>Which challenges might be most relevant in your country context? </a:t>
            </a:r>
          </a:p>
          <a:p>
            <a:endParaRPr lang="en-GB" dirty="0"/>
          </a:p>
          <a:p>
            <a:r>
              <a:rPr lang="en-GB" dirty="0" smtClean="0"/>
              <a:t>What procedures do you know of that are already in place in your country? e.g. DM law? customs laws? Immigration laws?</a:t>
            </a:r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pic>
        <p:nvPicPr>
          <p:cNvPr id="1026" name="Picture 2" descr="http://www.careerhubblog.com/.a/6a00d834516a5769e20168e7e2eb2a970c-p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2209800"/>
            <a:ext cx="3228755" cy="321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4796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-76200" y="0"/>
            <a:ext cx="9220200" cy="1676400"/>
          </a:xfrm>
          <a:solidFill>
            <a:srgbClr val="CF1C21"/>
          </a:solidFill>
        </p:spPr>
        <p:txBody>
          <a:bodyPr/>
          <a:lstStyle/>
          <a:p>
            <a:pPr algn="ctr"/>
            <a:r>
              <a:rPr lang="en-GB" altLang="en-US" sz="4800" smtClean="0">
                <a:solidFill>
                  <a:schemeClr val="bg1"/>
                </a:solidFill>
                <a:latin typeface="Arial" charset="0"/>
                <a:cs typeface="Arial" charset="0"/>
              </a:rPr>
              <a:t>What is disaster law?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2133600" y="1752600"/>
            <a:ext cx="5680075" cy="4191000"/>
          </a:xfrm>
        </p:spPr>
        <p:txBody>
          <a:bodyPr/>
          <a:lstStyle/>
          <a:p>
            <a:pPr marL="0" indent="0">
              <a:buFont typeface="Wingdings" pitchFamily="2" charset="2"/>
              <a:buNone/>
              <a:defRPr/>
            </a:pPr>
            <a:endParaRPr lang="en-GB" altLang="en-US" dirty="0" smtClean="0"/>
          </a:p>
          <a:p>
            <a:pPr>
              <a:defRPr/>
            </a:pPr>
            <a:r>
              <a:rPr lang="en-GB" altLang="en-US" dirty="0" smtClean="0"/>
              <a:t>Key</a:t>
            </a:r>
          </a:p>
        </p:txBody>
      </p:sp>
      <p:pic>
        <p:nvPicPr>
          <p:cNvPr id="11268" name="Picture 6" descr="http://cdn3.dogomedia.com/pictures/9613/content/questionsfry-panique-questions.jpg?13270982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2133600"/>
            <a:ext cx="4940300" cy="4757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D:\Lucia Cipullo files\Lucia.cipullo\Lucia My Documents\Bangkok\My pics BKK\Confused Studen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1413" y="1965325"/>
            <a:ext cx="4192587" cy="4926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TextBox 1"/>
          <p:cNvSpPr txBox="1">
            <a:spLocks noChangeArrowheads="1"/>
          </p:cNvSpPr>
          <p:nvPr/>
        </p:nvSpPr>
        <p:spPr bwMode="auto">
          <a:xfrm>
            <a:off x="11113" y="76200"/>
            <a:ext cx="9132887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F1C21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GB" altLang="en-US" sz="1800"/>
          </a:p>
        </p:txBody>
      </p:sp>
      <p:sp>
        <p:nvSpPr>
          <p:cNvPr id="3" name="TextBox 2"/>
          <p:cNvSpPr txBox="1"/>
          <p:nvPr/>
        </p:nvSpPr>
        <p:spPr>
          <a:xfrm>
            <a:off x="5410200" y="5421313"/>
            <a:ext cx="979488" cy="254000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GB" sz="1050" b="1" dirty="0">
                <a:latin typeface="Arial" pitchFamily="34" charset="0"/>
                <a:cs typeface="Arial" pitchFamily="34" charset="0"/>
              </a:rPr>
              <a:t>Disaster law</a:t>
            </a:r>
          </a:p>
        </p:txBody>
      </p:sp>
    </p:spTree>
    <p:extLst>
      <p:ext uri="{BB962C8B-B14F-4D97-AF65-F5344CB8AC3E}">
        <p14:creationId xmlns:p14="http://schemas.microsoft.com/office/powerpoint/2010/main" val="3879802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828800" y="381000"/>
            <a:ext cx="6858000" cy="1143000"/>
          </a:xfrm>
        </p:spPr>
        <p:txBody>
          <a:bodyPr/>
          <a:lstStyle/>
          <a:p>
            <a:r>
              <a:rPr lang="en-GB" altLang="en-US" dirty="0" smtClean="0">
                <a:latin typeface="Arial" charset="0"/>
                <a:cs typeface="Arial" charset="0"/>
              </a:rPr>
              <a:t>Disaster Law is… </a:t>
            </a:r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3276600" y="1046163"/>
            <a:ext cx="5638800" cy="3276600"/>
          </a:xfrm>
        </p:spPr>
        <p:txBody>
          <a:bodyPr/>
          <a:lstStyle/>
          <a:p>
            <a:pPr algn="ctr">
              <a:defRPr/>
            </a:pPr>
            <a:endParaRPr lang="en-GB" altLang="en-US" dirty="0" smtClean="0"/>
          </a:p>
          <a:p>
            <a:pPr algn="ctr">
              <a:defRPr/>
            </a:pPr>
            <a:endParaRPr lang="en-GB" altLang="en-US" dirty="0"/>
          </a:p>
          <a:p>
            <a:pPr algn="ctr">
              <a:defRPr/>
            </a:pPr>
            <a:endParaRPr lang="en-GB" altLang="en-US" dirty="0" smtClean="0"/>
          </a:p>
          <a:p>
            <a:pPr marL="0" indent="0">
              <a:buFont typeface="Wingdings" pitchFamily="2" charset="2"/>
              <a:buNone/>
              <a:defRPr/>
            </a:pPr>
            <a:r>
              <a:rPr lang="en-GB" altLang="en-US" sz="2800" dirty="0" smtClean="0"/>
              <a:t>The </a:t>
            </a:r>
            <a:r>
              <a:rPr lang="en-GB" altLang="en-US" sz="2800" b="1" dirty="0" smtClean="0"/>
              <a:t>laws and regulations </a:t>
            </a:r>
            <a:r>
              <a:rPr lang="en-GB" altLang="en-US" sz="2800" dirty="0" smtClean="0"/>
              <a:t>which: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GB" altLang="en-US" sz="2800" dirty="0" smtClean="0"/>
              <a:t>address the </a:t>
            </a:r>
            <a:r>
              <a:rPr lang="en-GB" altLang="en-US" sz="2800" b="1" dirty="0" smtClean="0"/>
              <a:t>roles </a:t>
            </a:r>
            <a:r>
              <a:rPr lang="en-GB" altLang="en-US" sz="2800" dirty="0" smtClean="0"/>
              <a:t>and </a:t>
            </a:r>
            <a:r>
              <a:rPr lang="en-GB" altLang="en-US" sz="2800" b="1" dirty="0" smtClean="0"/>
              <a:t>responsibilities </a:t>
            </a:r>
            <a:r>
              <a:rPr lang="en-GB" altLang="en-US" sz="2800" dirty="0" smtClean="0"/>
              <a:t>to </a:t>
            </a:r>
            <a:r>
              <a:rPr lang="en-GB" altLang="en-US" sz="2800" b="1" dirty="0" smtClean="0"/>
              <a:t>manage </a:t>
            </a:r>
            <a:r>
              <a:rPr lang="en-GB" altLang="en-US" sz="2800" dirty="0" smtClean="0"/>
              <a:t>and </a:t>
            </a:r>
            <a:r>
              <a:rPr lang="en-GB" altLang="en-US" sz="2800" b="1" dirty="0" smtClean="0"/>
              <a:t>respond</a:t>
            </a:r>
            <a:r>
              <a:rPr lang="en-GB" altLang="en-US" sz="2800" dirty="0" smtClean="0"/>
              <a:t> to disasters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GB" altLang="en-US" sz="2800" b="1" dirty="0" smtClean="0"/>
              <a:t>minimise</a:t>
            </a:r>
            <a:r>
              <a:rPr lang="en-GB" altLang="en-US" sz="2800" dirty="0" smtClean="0"/>
              <a:t> </a:t>
            </a:r>
            <a:r>
              <a:rPr lang="en-GB" altLang="en-US" sz="2800" b="1" dirty="0" smtClean="0"/>
              <a:t>impact</a:t>
            </a:r>
            <a:r>
              <a:rPr lang="en-GB" altLang="en-US" sz="2800" dirty="0" smtClean="0"/>
              <a:t> of disasters </a:t>
            </a:r>
          </a:p>
          <a:p>
            <a:pPr>
              <a:buFont typeface="Wingdings" pitchFamily="2" charset="2"/>
              <a:buChar char="ü"/>
              <a:defRPr/>
            </a:pPr>
            <a:r>
              <a:rPr lang="en-GB" altLang="en-US" sz="2800" b="1" dirty="0" smtClean="0"/>
              <a:t>reduce disaster risks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GB" altLang="en-US" b="1" dirty="0" smtClean="0"/>
          </a:p>
          <a:p>
            <a:pPr>
              <a:defRPr/>
            </a:pPr>
            <a:endParaRPr lang="en-GB" altLang="en-US" dirty="0" smtClean="0"/>
          </a:p>
        </p:txBody>
      </p:sp>
      <p:pic>
        <p:nvPicPr>
          <p:cNvPr id="11268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763713"/>
            <a:ext cx="2459038" cy="184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3816350"/>
            <a:ext cx="2514600" cy="188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3643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>
                <a:latin typeface="Arial" charset="0"/>
                <a:cs typeface="Arial" charset="0"/>
              </a:rPr>
              <a:t>Disaster Law themes</a:t>
            </a:r>
            <a:endParaRPr lang="en-GB" altLang="en-US" smtClean="0">
              <a:latin typeface="Arial" charset="0"/>
              <a:cs typeface="Arial" charset="0"/>
            </a:endParaRPr>
          </a:p>
        </p:txBody>
      </p:sp>
      <p:graphicFrame>
        <p:nvGraphicFramePr>
          <p:cNvPr id="5" name="Content Placeholder 3"/>
          <p:cNvGraphicFramePr>
            <a:graphicFrameLocks noGrp="1"/>
          </p:cNvGraphicFramePr>
          <p:nvPr>
            <p:ph type="pic" sz="quarter" idx="10"/>
            <p:extLst>
              <p:ext uri="{D42A27DB-BD31-4B8C-83A1-F6EECF244321}">
                <p14:modId xmlns:p14="http://schemas.microsoft.com/office/powerpoint/2010/main" val="2497008374"/>
              </p:ext>
            </p:extLst>
          </p:nvPr>
        </p:nvGraphicFramePr>
        <p:xfrm>
          <a:off x="381000" y="1752600"/>
          <a:ext cx="8305800" cy="3886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99793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>
                <a:latin typeface="Arial" charset="0"/>
                <a:cs typeface="Arial" charset="0"/>
              </a:rPr>
              <a:t>Theme 1: International Disaster Response Law (IDRL) </a:t>
            </a:r>
          </a:p>
        </p:txBody>
      </p:sp>
      <p:pic>
        <p:nvPicPr>
          <p:cNvPr id="1026" name="Picture 2" descr="E:\Disaster Law\Working folder\Indonesia\Report Layout\p-IDN1624 resiz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096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104900" y="4648200"/>
            <a:ext cx="7048500" cy="1905000"/>
          </a:xfr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/>
          <a:lstStyle/>
          <a:p>
            <a:pPr marL="0" indent="0" algn="ctr">
              <a:buNone/>
            </a:pPr>
            <a:r>
              <a:rPr lang="en-GB" altLang="en-US" sz="2800" b="1" dirty="0" smtClean="0">
                <a:latin typeface="Arial" charset="0"/>
                <a:cs typeface="Arial" charset="0"/>
              </a:rPr>
              <a:t>Theme 1: International Disaster Response Law (IDRL): the laws and regulations to handle incoming international assistance</a:t>
            </a:r>
          </a:p>
        </p:txBody>
      </p:sp>
    </p:spTree>
    <p:extLst>
      <p:ext uri="{BB962C8B-B14F-4D97-AF65-F5344CB8AC3E}">
        <p14:creationId xmlns:p14="http://schemas.microsoft.com/office/powerpoint/2010/main" val="1552536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True or False?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675"/>
            <a:ext cx="8075613" cy="4264025"/>
          </a:xfrm>
        </p:spPr>
        <p:txBody>
          <a:bodyPr/>
          <a:lstStyle/>
          <a:p>
            <a:endParaRPr lang="en-GB" altLang="en-US" dirty="0" smtClean="0"/>
          </a:p>
          <a:p>
            <a:r>
              <a:rPr lang="en-GB" altLang="en-US" dirty="0" smtClean="0"/>
              <a:t>Disasters = chaos, confusion, there are no rules, law doesn’t apply.</a:t>
            </a:r>
          </a:p>
          <a:p>
            <a:pPr>
              <a:buFont typeface="Wingdings" pitchFamily="2" charset="2"/>
              <a:buNone/>
            </a:pPr>
            <a:endParaRPr lang="en-GB" altLang="en-US" dirty="0" smtClean="0"/>
          </a:p>
          <a:p>
            <a:r>
              <a:rPr lang="en-GB" altLang="en-US" dirty="0" smtClean="0"/>
              <a:t>Answer: False</a:t>
            </a:r>
          </a:p>
        </p:txBody>
      </p:sp>
    </p:spTree>
    <p:extLst>
      <p:ext uri="{BB962C8B-B14F-4D97-AF65-F5344CB8AC3E}">
        <p14:creationId xmlns:p14="http://schemas.microsoft.com/office/powerpoint/2010/main" val="1104612007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True or False?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844675"/>
            <a:ext cx="8075613" cy="4264025"/>
          </a:xfrm>
        </p:spPr>
        <p:txBody>
          <a:bodyPr/>
          <a:lstStyle/>
          <a:p>
            <a:endParaRPr lang="en-GB" altLang="en-US" dirty="0" smtClean="0"/>
          </a:p>
          <a:p>
            <a:r>
              <a:rPr lang="en-GB" altLang="en-US" dirty="0" smtClean="0"/>
              <a:t>IDRL is international humanitarian law</a:t>
            </a:r>
          </a:p>
          <a:p>
            <a:pPr>
              <a:buFont typeface="Wingdings" pitchFamily="2" charset="2"/>
              <a:buNone/>
            </a:pPr>
            <a:endParaRPr lang="en-GB" altLang="en-US" dirty="0" smtClean="0"/>
          </a:p>
          <a:p>
            <a:r>
              <a:rPr lang="en-GB" altLang="en-US" dirty="0" smtClean="0"/>
              <a:t>Answer: False</a:t>
            </a:r>
          </a:p>
        </p:txBody>
      </p:sp>
    </p:spTree>
    <p:extLst>
      <p:ext uri="{BB962C8B-B14F-4D97-AF65-F5344CB8AC3E}">
        <p14:creationId xmlns:p14="http://schemas.microsoft.com/office/powerpoint/2010/main" val="302674736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dirty="0" smtClean="0"/>
              <a:t>True or False?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idx="1"/>
          </p:nvPr>
        </p:nvSpPr>
        <p:spPr>
          <a:xfrm>
            <a:off x="468313" y="2060575"/>
            <a:ext cx="8075612" cy="4264025"/>
          </a:xfrm>
        </p:spPr>
        <p:txBody>
          <a:bodyPr/>
          <a:lstStyle/>
          <a:p>
            <a:r>
              <a:rPr lang="en-GB" altLang="en-US" dirty="0" smtClean="0"/>
              <a:t>International humanitarian workers should abide by all national laws when working in disaster affected countries.</a:t>
            </a:r>
          </a:p>
          <a:p>
            <a:endParaRPr lang="en-GB" altLang="en-US" dirty="0" smtClean="0"/>
          </a:p>
          <a:p>
            <a:pPr>
              <a:buFont typeface="Wingdings" pitchFamily="2" charset="2"/>
              <a:buNone/>
            </a:pPr>
            <a:endParaRPr lang="en-GB" altLang="en-US" dirty="0" smtClean="0"/>
          </a:p>
          <a:p>
            <a:r>
              <a:rPr lang="en-GB" altLang="en-US" dirty="0" smtClean="0"/>
              <a:t>Answer: True</a:t>
            </a:r>
          </a:p>
        </p:txBody>
      </p:sp>
    </p:spTree>
    <p:extLst>
      <p:ext uri="{BB962C8B-B14F-4D97-AF65-F5344CB8AC3E}">
        <p14:creationId xmlns:p14="http://schemas.microsoft.com/office/powerpoint/2010/main" val="3768476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14939</TotalTime>
  <Words>892</Words>
  <Application>Microsoft Office PowerPoint</Application>
  <PresentationFormat>On-screen Show (4:3)</PresentationFormat>
  <Paragraphs>154</Paragraphs>
  <Slides>26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Disaster Law: An Asia Pacific Perspective</vt:lpstr>
      <vt:lpstr>Overview of the session: Part 1  </vt:lpstr>
      <vt:lpstr>What is disaster law? </vt:lpstr>
      <vt:lpstr>Disaster Law is… </vt:lpstr>
      <vt:lpstr>Disaster Law themes</vt:lpstr>
      <vt:lpstr>Theme 1: International Disaster Response Law (IDRL) </vt:lpstr>
      <vt:lpstr>True or False?</vt:lpstr>
      <vt:lpstr>True or False?</vt:lpstr>
      <vt:lpstr>True or False?</vt:lpstr>
      <vt:lpstr>True or False?</vt:lpstr>
      <vt:lpstr>True or False?</vt:lpstr>
      <vt:lpstr>Why legal preparedness for international disaster response?</vt:lpstr>
      <vt:lpstr>Research shows that a lack of legal preparedness hampers international relief</vt:lpstr>
      <vt:lpstr>A few anecdotes… </vt:lpstr>
      <vt:lpstr>PowerPoint Presentation</vt:lpstr>
      <vt:lpstr>IFRC tools: IDRL Guidelines &amp; Model Act</vt:lpstr>
      <vt:lpstr>The core ideas of the IDRL Guidelines </vt:lpstr>
      <vt:lpstr>Progress to date: implementing the IDRL Guidelines at the national level</vt:lpstr>
      <vt:lpstr>IDRL in action: The experience of the Philippines </vt:lpstr>
      <vt:lpstr>International Commitments</vt:lpstr>
      <vt:lpstr>Regional Commitments </vt:lpstr>
      <vt:lpstr>Why is IDRL important? </vt:lpstr>
      <vt:lpstr>Challenges </vt:lpstr>
      <vt:lpstr>PowerPoint Presentation</vt:lpstr>
      <vt:lpstr>Questions? Comments? </vt:lpstr>
      <vt:lpstr>PowerPoint Presentation</vt:lpstr>
    </vt:vector>
  </TitlesOfParts>
  <Company>IFRC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goli.ameri</dc:creator>
  <cp:lastModifiedBy>Lucia CIPULLO</cp:lastModifiedBy>
  <cp:revision>272</cp:revision>
  <cp:lastPrinted>2014-05-07T09:51:23Z</cp:lastPrinted>
  <dcterms:created xsi:type="dcterms:W3CDTF">2011-03-07T16:15:55Z</dcterms:created>
  <dcterms:modified xsi:type="dcterms:W3CDTF">2015-04-29T00:45:26Z</dcterms:modified>
</cp:coreProperties>
</file>