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26"/>
  </p:notesMasterIdLst>
  <p:sldIdLst>
    <p:sldId id="257" r:id="rId3"/>
    <p:sldId id="258" r:id="rId4"/>
    <p:sldId id="296" r:id="rId5"/>
    <p:sldId id="297" r:id="rId6"/>
    <p:sldId id="278" r:id="rId7"/>
    <p:sldId id="302" r:id="rId8"/>
    <p:sldId id="290" r:id="rId9"/>
    <p:sldId id="281" r:id="rId10"/>
    <p:sldId id="291" r:id="rId11"/>
    <p:sldId id="271" r:id="rId12"/>
    <p:sldId id="272" r:id="rId13"/>
    <p:sldId id="279" r:id="rId14"/>
    <p:sldId id="298" r:id="rId15"/>
    <p:sldId id="273" r:id="rId16"/>
    <p:sldId id="301" r:id="rId17"/>
    <p:sldId id="293" r:id="rId18"/>
    <p:sldId id="286" r:id="rId19"/>
    <p:sldId id="299" r:id="rId20"/>
    <p:sldId id="284" r:id="rId21"/>
    <p:sldId id="283" r:id="rId22"/>
    <p:sldId id="285" r:id="rId23"/>
    <p:sldId id="300" r:id="rId24"/>
    <p:sldId id="27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35" autoAdjust="0"/>
    <p:restoredTop sz="74600" autoAdjust="0"/>
  </p:normalViewPr>
  <p:slideViewPr>
    <p:cSldViewPr>
      <p:cViewPr>
        <p:scale>
          <a:sx n="66" d="100"/>
          <a:sy n="66" d="100"/>
        </p:scale>
        <p:origin x="-1806" y="-42"/>
      </p:cViewPr>
      <p:guideLst>
        <p:guide orient="horz" pos="2160"/>
        <p:guide pos="2880"/>
      </p:guideLst>
    </p:cSldViewPr>
  </p:slideViewPr>
  <p:notesTextViewPr>
    <p:cViewPr>
      <p:scale>
        <a:sx n="1" d="1"/>
        <a:sy n="1" d="1"/>
      </p:scale>
      <p:origin x="0" y="60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3FBDE3-41D8-40FB-9E95-3101CF70B6A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144E05D-1A46-4186-B1C9-2E9AA83CB525}">
      <dgm:prSet phldrT="[Text]"/>
      <dgm:spPr>
        <a:solidFill>
          <a:schemeClr val="accent3">
            <a:lumMod val="20000"/>
            <a:lumOff val="80000"/>
          </a:schemeClr>
        </a:solidFill>
      </dgm:spPr>
      <dgm:t>
        <a:bodyPr/>
        <a:lstStyle/>
        <a:p>
          <a:r>
            <a:rPr lang="en-US" dirty="0" smtClean="0">
              <a:solidFill>
                <a:schemeClr val="tx1"/>
              </a:solidFill>
              <a:latin typeface="Arial" panose="020B0604020202020204" pitchFamily="34" charset="0"/>
              <a:cs typeface="Arial" panose="020B0604020202020204" pitchFamily="34" charset="0"/>
            </a:rPr>
            <a:t>Strategic</a:t>
          </a:r>
          <a:endParaRPr lang="en-US" dirty="0">
            <a:solidFill>
              <a:schemeClr val="tx1"/>
            </a:solidFill>
            <a:latin typeface="Arial" panose="020B0604020202020204" pitchFamily="34" charset="0"/>
            <a:cs typeface="Arial" panose="020B0604020202020204" pitchFamily="34" charset="0"/>
          </a:endParaRPr>
        </a:p>
      </dgm:t>
    </dgm:pt>
    <dgm:pt modelId="{DF7D6137-5FC5-448D-972D-8D1FEDE6D3BE}" type="parTrans" cxnId="{B603843F-4025-4066-B660-377E22641E70}">
      <dgm:prSet/>
      <dgm:spPr/>
      <dgm:t>
        <a:bodyPr/>
        <a:lstStyle/>
        <a:p>
          <a:endParaRPr lang="en-US"/>
        </a:p>
      </dgm:t>
    </dgm:pt>
    <dgm:pt modelId="{D666FDE1-6A6F-4892-91E1-419F0131281F}" type="sibTrans" cxnId="{B603843F-4025-4066-B660-377E22641E70}">
      <dgm:prSet/>
      <dgm:spPr/>
      <dgm:t>
        <a:bodyPr/>
        <a:lstStyle/>
        <a:p>
          <a:endParaRPr lang="en-US"/>
        </a:p>
      </dgm:t>
    </dgm:pt>
    <dgm:pt modelId="{BE43EA94-43D5-42E5-B049-B1CEEA614A28}">
      <dgm:prSet phldrT="[Text]"/>
      <dgm:spPr>
        <a:solidFill>
          <a:schemeClr val="accent3">
            <a:lumMod val="20000"/>
            <a:lumOff val="80000"/>
          </a:schemeClr>
        </a:solidFill>
      </dgm:spPr>
      <dgm:t>
        <a:bodyPr/>
        <a:lstStyle/>
        <a:p>
          <a:r>
            <a:rPr lang="en-US" dirty="0" smtClean="0">
              <a:solidFill>
                <a:schemeClr val="tx1"/>
              </a:solidFill>
              <a:latin typeface="Arial" panose="020B0604020202020204" pitchFamily="34" charset="0"/>
              <a:cs typeface="Arial" panose="020B0604020202020204" pitchFamily="34" charset="0"/>
            </a:rPr>
            <a:t>Shared</a:t>
          </a:r>
          <a:endParaRPr lang="en-US" dirty="0">
            <a:solidFill>
              <a:schemeClr val="tx1"/>
            </a:solidFill>
            <a:latin typeface="Arial" panose="020B0604020202020204" pitchFamily="34" charset="0"/>
            <a:cs typeface="Arial" panose="020B0604020202020204" pitchFamily="34" charset="0"/>
          </a:endParaRPr>
        </a:p>
      </dgm:t>
    </dgm:pt>
    <dgm:pt modelId="{2BC4AD1B-AF40-48FE-BBDC-752CABB2E443}" type="parTrans" cxnId="{DA62A1E9-3909-434E-94A0-BAEDCF6618D9}">
      <dgm:prSet/>
      <dgm:spPr/>
      <dgm:t>
        <a:bodyPr/>
        <a:lstStyle/>
        <a:p>
          <a:endParaRPr lang="en-US"/>
        </a:p>
      </dgm:t>
    </dgm:pt>
    <dgm:pt modelId="{48DD2B58-B87B-45A1-B2A9-03E484371407}" type="sibTrans" cxnId="{DA62A1E9-3909-434E-94A0-BAEDCF6618D9}">
      <dgm:prSet/>
      <dgm:spPr/>
      <dgm:t>
        <a:bodyPr/>
        <a:lstStyle/>
        <a:p>
          <a:endParaRPr lang="en-US"/>
        </a:p>
      </dgm:t>
    </dgm:pt>
    <dgm:pt modelId="{9DFD5E69-3B37-4DA2-91C7-7738538B20DC}">
      <dgm:prSet/>
      <dgm:spPr>
        <a:solidFill>
          <a:schemeClr val="accent3">
            <a:lumMod val="20000"/>
            <a:lumOff val="80000"/>
          </a:schemeClr>
        </a:solidFill>
      </dgm:spPr>
      <dgm:t>
        <a:bodyPr/>
        <a:lstStyle/>
        <a:p>
          <a:r>
            <a:rPr lang="en-US" b="0" dirty="0" smtClean="0">
              <a:solidFill>
                <a:schemeClr val="tx1"/>
              </a:solidFill>
              <a:latin typeface="Arial" panose="020B0604020202020204" pitchFamily="34" charset="0"/>
              <a:cs typeface="Arial" panose="020B0604020202020204" pitchFamily="34" charset="0"/>
            </a:rPr>
            <a:t>Systematic</a:t>
          </a:r>
          <a:endParaRPr lang="en-US" b="0" dirty="0">
            <a:solidFill>
              <a:schemeClr val="tx1"/>
            </a:solidFill>
            <a:latin typeface="Arial" panose="020B0604020202020204" pitchFamily="34" charset="0"/>
            <a:cs typeface="Arial" panose="020B0604020202020204" pitchFamily="34" charset="0"/>
          </a:endParaRPr>
        </a:p>
      </dgm:t>
    </dgm:pt>
    <dgm:pt modelId="{F7B0BEE2-3E2F-45C1-8BCF-4281D2E4C7F0}" type="parTrans" cxnId="{7DCFF07A-0055-4D0D-8428-C57D7234C91E}">
      <dgm:prSet/>
      <dgm:spPr/>
      <dgm:t>
        <a:bodyPr/>
        <a:lstStyle/>
        <a:p>
          <a:endParaRPr lang="en-US"/>
        </a:p>
      </dgm:t>
    </dgm:pt>
    <dgm:pt modelId="{E69C1A68-8779-415F-ACC7-EA948D902BF1}" type="sibTrans" cxnId="{7DCFF07A-0055-4D0D-8428-C57D7234C91E}">
      <dgm:prSet/>
      <dgm:spPr/>
      <dgm:t>
        <a:bodyPr/>
        <a:lstStyle/>
        <a:p>
          <a:endParaRPr lang="en-US"/>
        </a:p>
      </dgm:t>
    </dgm:pt>
    <dgm:pt modelId="{964B4F69-0D24-429F-8A99-C4B74B40F7F6}" type="pres">
      <dgm:prSet presAssocID="{133FBDE3-41D8-40FB-9E95-3101CF70B6AA}" presName="diagram" presStyleCnt="0">
        <dgm:presLayoutVars>
          <dgm:dir/>
          <dgm:resizeHandles val="exact"/>
        </dgm:presLayoutVars>
      </dgm:prSet>
      <dgm:spPr/>
      <dgm:t>
        <a:bodyPr/>
        <a:lstStyle/>
        <a:p>
          <a:endParaRPr lang="en-US"/>
        </a:p>
      </dgm:t>
    </dgm:pt>
    <dgm:pt modelId="{7FDC2F93-7D59-4D18-8681-022EAF3A21B8}" type="pres">
      <dgm:prSet presAssocID="{8144E05D-1A46-4186-B1C9-2E9AA83CB525}" presName="node" presStyleLbl="node1" presStyleIdx="0" presStyleCnt="3">
        <dgm:presLayoutVars>
          <dgm:bulletEnabled val="1"/>
        </dgm:presLayoutVars>
      </dgm:prSet>
      <dgm:spPr/>
      <dgm:t>
        <a:bodyPr/>
        <a:lstStyle/>
        <a:p>
          <a:endParaRPr lang="en-US"/>
        </a:p>
      </dgm:t>
    </dgm:pt>
    <dgm:pt modelId="{84AD871C-B5BD-4F5B-8598-3A5CAC9F46A7}" type="pres">
      <dgm:prSet presAssocID="{D666FDE1-6A6F-4892-91E1-419F0131281F}" presName="sibTrans" presStyleCnt="0"/>
      <dgm:spPr/>
    </dgm:pt>
    <dgm:pt modelId="{DC30E968-1835-4554-B4EF-C4F1F9AD2C92}" type="pres">
      <dgm:prSet presAssocID="{9DFD5E69-3B37-4DA2-91C7-7738538B20DC}" presName="node" presStyleLbl="node1" presStyleIdx="1" presStyleCnt="3">
        <dgm:presLayoutVars>
          <dgm:bulletEnabled val="1"/>
        </dgm:presLayoutVars>
      </dgm:prSet>
      <dgm:spPr/>
      <dgm:t>
        <a:bodyPr/>
        <a:lstStyle/>
        <a:p>
          <a:endParaRPr lang="en-US"/>
        </a:p>
      </dgm:t>
    </dgm:pt>
    <dgm:pt modelId="{DD225D6E-A141-49ED-AAB4-07ED355BF315}" type="pres">
      <dgm:prSet presAssocID="{E69C1A68-8779-415F-ACC7-EA948D902BF1}" presName="sibTrans" presStyleCnt="0"/>
      <dgm:spPr/>
    </dgm:pt>
    <dgm:pt modelId="{449E0A43-B462-4FD3-9FC8-042BB1D8EFB1}" type="pres">
      <dgm:prSet presAssocID="{BE43EA94-43D5-42E5-B049-B1CEEA614A28}" presName="node" presStyleLbl="node1" presStyleIdx="2" presStyleCnt="3">
        <dgm:presLayoutVars>
          <dgm:bulletEnabled val="1"/>
        </dgm:presLayoutVars>
      </dgm:prSet>
      <dgm:spPr/>
      <dgm:t>
        <a:bodyPr/>
        <a:lstStyle/>
        <a:p>
          <a:endParaRPr lang="en-US"/>
        </a:p>
      </dgm:t>
    </dgm:pt>
  </dgm:ptLst>
  <dgm:cxnLst>
    <dgm:cxn modelId="{B603843F-4025-4066-B660-377E22641E70}" srcId="{133FBDE3-41D8-40FB-9E95-3101CF70B6AA}" destId="{8144E05D-1A46-4186-B1C9-2E9AA83CB525}" srcOrd="0" destOrd="0" parTransId="{DF7D6137-5FC5-448D-972D-8D1FEDE6D3BE}" sibTransId="{D666FDE1-6A6F-4892-91E1-419F0131281F}"/>
    <dgm:cxn modelId="{DA62A1E9-3909-434E-94A0-BAEDCF6618D9}" srcId="{133FBDE3-41D8-40FB-9E95-3101CF70B6AA}" destId="{BE43EA94-43D5-42E5-B049-B1CEEA614A28}" srcOrd="2" destOrd="0" parTransId="{2BC4AD1B-AF40-48FE-BBDC-752CABB2E443}" sibTransId="{48DD2B58-B87B-45A1-B2A9-03E484371407}"/>
    <dgm:cxn modelId="{91DCEDC1-77EC-43A5-AC1E-3F44B5DF0BFB}" type="presOf" srcId="{BE43EA94-43D5-42E5-B049-B1CEEA614A28}" destId="{449E0A43-B462-4FD3-9FC8-042BB1D8EFB1}" srcOrd="0" destOrd="0" presId="urn:microsoft.com/office/officeart/2005/8/layout/default"/>
    <dgm:cxn modelId="{7DCFF07A-0055-4D0D-8428-C57D7234C91E}" srcId="{133FBDE3-41D8-40FB-9E95-3101CF70B6AA}" destId="{9DFD5E69-3B37-4DA2-91C7-7738538B20DC}" srcOrd="1" destOrd="0" parTransId="{F7B0BEE2-3E2F-45C1-8BCF-4281D2E4C7F0}" sibTransId="{E69C1A68-8779-415F-ACC7-EA948D902BF1}"/>
    <dgm:cxn modelId="{A5E99223-A64F-4827-B783-4D921350FAAD}" type="presOf" srcId="{9DFD5E69-3B37-4DA2-91C7-7738538B20DC}" destId="{DC30E968-1835-4554-B4EF-C4F1F9AD2C92}" srcOrd="0" destOrd="0" presId="urn:microsoft.com/office/officeart/2005/8/layout/default"/>
    <dgm:cxn modelId="{BB29F6EC-1E51-4D91-B414-31825A2169B4}" type="presOf" srcId="{133FBDE3-41D8-40FB-9E95-3101CF70B6AA}" destId="{964B4F69-0D24-429F-8A99-C4B74B40F7F6}" srcOrd="0" destOrd="0" presId="urn:microsoft.com/office/officeart/2005/8/layout/default"/>
    <dgm:cxn modelId="{02F6186C-101B-42BE-AEEE-92D2406C1F76}" type="presOf" srcId="{8144E05D-1A46-4186-B1C9-2E9AA83CB525}" destId="{7FDC2F93-7D59-4D18-8681-022EAF3A21B8}" srcOrd="0" destOrd="0" presId="urn:microsoft.com/office/officeart/2005/8/layout/default"/>
    <dgm:cxn modelId="{A4AFDA45-4FAF-46D7-86BA-EF832AE07D61}" type="presParOf" srcId="{964B4F69-0D24-429F-8A99-C4B74B40F7F6}" destId="{7FDC2F93-7D59-4D18-8681-022EAF3A21B8}" srcOrd="0" destOrd="0" presId="urn:microsoft.com/office/officeart/2005/8/layout/default"/>
    <dgm:cxn modelId="{34412099-584F-43FB-A6E4-7FB1C9708269}" type="presParOf" srcId="{964B4F69-0D24-429F-8A99-C4B74B40F7F6}" destId="{84AD871C-B5BD-4F5B-8598-3A5CAC9F46A7}" srcOrd="1" destOrd="0" presId="urn:microsoft.com/office/officeart/2005/8/layout/default"/>
    <dgm:cxn modelId="{E34A4061-75DF-4C2E-9664-6CE3E956D573}" type="presParOf" srcId="{964B4F69-0D24-429F-8A99-C4B74B40F7F6}" destId="{DC30E968-1835-4554-B4EF-C4F1F9AD2C92}" srcOrd="2" destOrd="0" presId="urn:microsoft.com/office/officeart/2005/8/layout/default"/>
    <dgm:cxn modelId="{77A8A856-DF0A-4894-953A-ABABE75A2A1C}" type="presParOf" srcId="{964B4F69-0D24-429F-8A99-C4B74B40F7F6}" destId="{DD225D6E-A141-49ED-AAB4-07ED355BF315}" srcOrd="3" destOrd="0" presId="urn:microsoft.com/office/officeart/2005/8/layout/default"/>
    <dgm:cxn modelId="{C85A8425-78FB-4898-BC4B-11802FCE4676}" type="presParOf" srcId="{964B4F69-0D24-429F-8A99-C4B74B40F7F6}" destId="{449E0A43-B462-4FD3-9FC8-042BB1D8EFB1}"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2F0195-99E5-41AA-A135-01A17F4719A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EE1E44B-755D-4978-B0A1-F057AC635AEF}">
      <dgm:prSet phldrT="[Text]" custT="1"/>
      <dgm:spPr>
        <a:solidFill>
          <a:schemeClr val="accent4">
            <a:lumMod val="20000"/>
            <a:lumOff val="80000"/>
          </a:schemeClr>
        </a:solidFill>
      </dgm:spPr>
      <dgm:t>
        <a:bodyPr/>
        <a:lstStyle/>
        <a:p>
          <a:r>
            <a:rPr lang="en-US" sz="2000" dirty="0" smtClean="0">
              <a:solidFill>
                <a:schemeClr val="tx1"/>
              </a:solidFill>
              <a:latin typeface="Arial" panose="020B0604020202020204" pitchFamily="34" charset="0"/>
              <a:cs typeface="Arial" panose="020B0604020202020204" pitchFamily="34" charset="0"/>
            </a:rPr>
            <a:t>Cambodia</a:t>
          </a:r>
          <a:endParaRPr lang="en-US" sz="2000" dirty="0">
            <a:solidFill>
              <a:schemeClr val="tx1"/>
            </a:solidFill>
            <a:latin typeface="Arial" panose="020B0604020202020204" pitchFamily="34" charset="0"/>
            <a:cs typeface="Arial" panose="020B0604020202020204" pitchFamily="34" charset="0"/>
          </a:endParaRPr>
        </a:p>
      </dgm:t>
    </dgm:pt>
    <dgm:pt modelId="{B15E8016-1B2F-4DD1-A9E8-D1CCFA2BA313}" type="parTrans" cxnId="{84037F0C-D16F-4CB6-814D-E0D5CF21EEB3}">
      <dgm:prSet/>
      <dgm:spPr/>
      <dgm:t>
        <a:bodyPr/>
        <a:lstStyle/>
        <a:p>
          <a:endParaRPr lang="en-US"/>
        </a:p>
      </dgm:t>
    </dgm:pt>
    <dgm:pt modelId="{B8ACD277-E41B-49BF-9957-4AC14A6A677C}" type="sibTrans" cxnId="{84037F0C-D16F-4CB6-814D-E0D5CF21EEB3}">
      <dgm:prSet/>
      <dgm:spPr/>
      <dgm:t>
        <a:bodyPr/>
        <a:lstStyle/>
        <a:p>
          <a:endParaRPr lang="en-US"/>
        </a:p>
      </dgm:t>
    </dgm:pt>
    <dgm:pt modelId="{3F213D65-AE9D-414A-B859-98C44E62C14E}">
      <dgm:prSet phldrT="[Text]" custT="1"/>
      <dgm:spPr>
        <a:solidFill>
          <a:schemeClr val="accent4">
            <a:lumMod val="20000"/>
            <a:lumOff val="80000"/>
          </a:schemeClr>
        </a:solidFill>
      </dgm:spPr>
      <dgm:t>
        <a:bodyPr/>
        <a:lstStyle/>
        <a:p>
          <a:r>
            <a:rPr lang="en-US" sz="2000" dirty="0" smtClean="0">
              <a:solidFill>
                <a:schemeClr val="tx1"/>
              </a:solidFill>
              <a:latin typeface="Arial" panose="020B0604020202020204" pitchFamily="34" charset="0"/>
              <a:cs typeface="Arial" panose="020B0604020202020204" pitchFamily="34" charset="0"/>
            </a:rPr>
            <a:t>Indonesia</a:t>
          </a:r>
          <a:endParaRPr lang="en-US" sz="2000" dirty="0">
            <a:solidFill>
              <a:schemeClr val="tx1"/>
            </a:solidFill>
            <a:latin typeface="Arial" panose="020B0604020202020204" pitchFamily="34" charset="0"/>
            <a:cs typeface="Arial" panose="020B0604020202020204" pitchFamily="34" charset="0"/>
          </a:endParaRPr>
        </a:p>
      </dgm:t>
    </dgm:pt>
    <dgm:pt modelId="{D5477F1A-7818-4DD2-AFDB-AADF4A2B9712}" type="parTrans" cxnId="{A691FF1F-F40C-452B-9509-5138C27E075B}">
      <dgm:prSet/>
      <dgm:spPr/>
      <dgm:t>
        <a:bodyPr/>
        <a:lstStyle/>
        <a:p>
          <a:endParaRPr lang="en-US"/>
        </a:p>
      </dgm:t>
    </dgm:pt>
    <dgm:pt modelId="{1BCCFA4A-6180-4DCC-A1FF-14010C9BC7D0}" type="sibTrans" cxnId="{A691FF1F-F40C-452B-9509-5138C27E075B}">
      <dgm:prSet/>
      <dgm:spPr/>
      <dgm:t>
        <a:bodyPr/>
        <a:lstStyle/>
        <a:p>
          <a:endParaRPr lang="en-US"/>
        </a:p>
      </dgm:t>
    </dgm:pt>
    <dgm:pt modelId="{E42FE078-0390-40F0-96EC-0148D57AA193}">
      <dgm:prSet phldrT="[Text]" custT="1"/>
      <dgm:spPr>
        <a:solidFill>
          <a:schemeClr val="accent4">
            <a:lumMod val="20000"/>
            <a:lumOff val="80000"/>
          </a:schemeClr>
        </a:solidFill>
      </dgm:spPr>
      <dgm:t>
        <a:bodyPr/>
        <a:lstStyle/>
        <a:p>
          <a:r>
            <a:rPr lang="en-US" sz="2000" dirty="0" smtClean="0">
              <a:solidFill>
                <a:schemeClr val="tx1"/>
              </a:solidFill>
              <a:latin typeface="Arial" panose="020B0604020202020204" pitchFamily="34" charset="0"/>
              <a:cs typeface="Arial" panose="020B0604020202020204" pitchFamily="34" charset="0"/>
            </a:rPr>
            <a:t>Laos</a:t>
          </a:r>
          <a:endParaRPr lang="en-US" sz="2000" dirty="0">
            <a:solidFill>
              <a:schemeClr val="tx1"/>
            </a:solidFill>
            <a:latin typeface="Arial" panose="020B0604020202020204" pitchFamily="34" charset="0"/>
            <a:cs typeface="Arial" panose="020B0604020202020204" pitchFamily="34" charset="0"/>
          </a:endParaRPr>
        </a:p>
      </dgm:t>
    </dgm:pt>
    <dgm:pt modelId="{72B24397-5E90-4266-840C-08E068DA7661}" type="parTrans" cxnId="{7128FF96-C424-4690-9DEB-9D249F20238F}">
      <dgm:prSet/>
      <dgm:spPr/>
      <dgm:t>
        <a:bodyPr/>
        <a:lstStyle/>
        <a:p>
          <a:endParaRPr lang="en-US"/>
        </a:p>
      </dgm:t>
    </dgm:pt>
    <dgm:pt modelId="{49BB6294-3AF8-40F8-AF6D-98C259F1541E}" type="sibTrans" cxnId="{7128FF96-C424-4690-9DEB-9D249F20238F}">
      <dgm:prSet/>
      <dgm:spPr/>
      <dgm:t>
        <a:bodyPr/>
        <a:lstStyle/>
        <a:p>
          <a:endParaRPr lang="en-US"/>
        </a:p>
      </dgm:t>
    </dgm:pt>
    <dgm:pt modelId="{99224C93-3151-4BB1-8B50-F215E3512D50}">
      <dgm:prSet phldrT="[Text]" custT="1"/>
      <dgm:spPr>
        <a:solidFill>
          <a:schemeClr val="accent4">
            <a:lumMod val="20000"/>
            <a:lumOff val="80000"/>
          </a:schemeClr>
        </a:solidFill>
      </dgm:spPr>
      <dgm:t>
        <a:bodyPr/>
        <a:lstStyle/>
        <a:p>
          <a:r>
            <a:rPr lang="en-US" sz="2000" dirty="0" smtClean="0">
              <a:solidFill>
                <a:schemeClr val="tx1"/>
              </a:solidFill>
              <a:latin typeface="Arial" panose="020B0604020202020204" pitchFamily="34" charset="0"/>
              <a:cs typeface="Arial" panose="020B0604020202020204" pitchFamily="34" charset="0"/>
            </a:rPr>
            <a:t>Myanmar</a:t>
          </a:r>
          <a:endParaRPr lang="en-US" sz="2000" dirty="0">
            <a:solidFill>
              <a:schemeClr val="tx1"/>
            </a:solidFill>
            <a:latin typeface="Arial" panose="020B0604020202020204" pitchFamily="34" charset="0"/>
            <a:cs typeface="Arial" panose="020B0604020202020204" pitchFamily="34" charset="0"/>
          </a:endParaRPr>
        </a:p>
      </dgm:t>
    </dgm:pt>
    <dgm:pt modelId="{81CCE67A-9AF1-465F-BDE1-9479D39101B4}" type="parTrans" cxnId="{33F5C0E1-5E16-471C-AEC2-AEBEB41E89F1}">
      <dgm:prSet/>
      <dgm:spPr/>
      <dgm:t>
        <a:bodyPr/>
        <a:lstStyle/>
        <a:p>
          <a:endParaRPr lang="en-US"/>
        </a:p>
      </dgm:t>
    </dgm:pt>
    <dgm:pt modelId="{320E46DA-A692-42B5-9C8C-A25C644DC303}" type="sibTrans" cxnId="{33F5C0E1-5E16-471C-AEC2-AEBEB41E89F1}">
      <dgm:prSet/>
      <dgm:spPr/>
      <dgm:t>
        <a:bodyPr/>
        <a:lstStyle/>
        <a:p>
          <a:endParaRPr lang="en-US"/>
        </a:p>
      </dgm:t>
    </dgm:pt>
    <dgm:pt modelId="{9173A170-3A6A-4070-B288-7EA1AC2FF539}">
      <dgm:prSet phldrT="[Text]" custT="1"/>
      <dgm:spPr>
        <a:solidFill>
          <a:schemeClr val="accent4">
            <a:lumMod val="20000"/>
            <a:lumOff val="80000"/>
          </a:schemeClr>
        </a:solidFill>
      </dgm:spPr>
      <dgm:t>
        <a:bodyPr/>
        <a:lstStyle/>
        <a:p>
          <a:r>
            <a:rPr lang="en-US" sz="2000" dirty="0" smtClean="0">
              <a:solidFill>
                <a:schemeClr val="tx1"/>
              </a:solidFill>
              <a:latin typeface="Arial" panose="020B0604020202020204" pitchFamily="34" charset="0"/>
              <a:cs typeface="Arial" panose="020B0604020202020204" pitchFamily="34" charset="0"/>
            </a:rPr>
            <a:t>Thailand</a:t>
          </a:r>
          <a:endParaRPr lang="en-US" sz="2000" dirty="0">
            <a:solidFill>
              <a:schemeClr val="tx1"/>
            </a:solidFill>
            <a:latin typeface="Arial" panose="020B0604020202020204" pitchFamily="34" charset="0"/>
            <a:cs typeface="Arial" panose="020B0604020202020204" pitchFamily="34" charset="0"/>
          </a:endParaRPr>
        </a:p>
      </dgm:t>
    </dgm:pt>
    <dgm:pt modelId="{D78C0FAD-98BD-4C1C-8648-585AFE510563}" type="parTrans" cxnId="{63DE0D83-786E-466B-ABA1-95B730D50556}">
      <dgm:prSet/>
      <dgm:spPr/>
      <dgm:t>
        <a:bodyPr/>
        <a:lstStyle/>
        <a:p>
          <a:endParaRPr lang="en-US"/>
        </a:p>
      </dgm:t>
    </dgm:pt>
    <dgm:pt modelId="{5D58BC87-CBBC-4D20-9A47-9091F9254677}" type="sibTrans" cxnId="{63DE0D83-786E-466B-ABA1-95B730D50556}">
      <dgm:prSet/>
      <dgm:spPr/>
      <dgm:t>
        <a:bodyPr/>
        <a:lstStyle/>
        <a:p>
          <a:endParaRPr lang="en-US"/>
        </a:p>
      </dgm:t>
    </dgm:pt>
    <dgm:pt modelId="{1096F39A-69E1-4233-8A74-A8EC27B3E2EB}">
      <dgm:prSet custT="1"/>
      <dgm:spPr>
        <a:solidFill>
          <a:schemeClr val="accent4">
            <a:lumMod val="20000"/>
            <a:lumOff val="80000"/>
          </a:schemeClr>
        </a:solidFill>
      </dgm:spPr>
      <dgm:t>
        <a:bodyPr/>
        <a:lstStyle/>
        <a:p>
          <a:r>
            <a:rPr lang="en-US" sz="2000" dirty="0" smtClean="0">
              <a:solidFill>
                <a:schemeClr val="tx1"/>
              </a:solidFill>
              <a:latin typeface="Arial" panose="020B0604020202020204" pitchFamily="34" charset="0"/>
              <a:cs typeface="Arial" panose="020B0604020202020204" pitchFamily="34" charset="0"/>
            </a:rPr>
            <a:t>Viet Nam</a:t>
          </a:r>
          <a:endParaRPr lang="en-US" sz="2000" dirty="0">
            <a:solidFill>
              <a:schemeClr val="tx1"/>
            </a:solidFill>
            <a:latin typeface="Arial" panose="020B0604020202020204" pitchFamily="34" charset="0"/>
            <a:cs typeface="Arial" panose="020B0604020202020204" pitchFamily="34" charset="0"/>
          </a:endParaRPr>
        </a:p>
      </dgm:t>
    </dgm:pt>
    <dgm:pt modelId="{7C163B9A-CE97-4111-898C-377792D23E9F}" type="parTrans" cxnId="{46A23078-2A9A-409D-AD4A-327B0F39CEAB}">
      <dgm:prSet/>
      <dgm:spPr/>
      <dgm:t>
        <a:bodyPr/>
        <a:lstStyle/>
        <a:p>
          <a:endParaRPr lang="en-US"/>
        </a:p>
      </dgm:t>
    </dgm:pt>
    <dgm:pt modelId="{1BB05773-E334-4DB2-8B03-0313DB965728}" type="sibTrans" cxnId="{46A23078-2A9A-409D-AD4A-327B0F39CEAB}">
      <dgm:prSet/>
      <dgm:spPr/>
      <dgm:t>
        <a:bodyPr/>
        <a:lstStyle/>
        <a:p>
          <a:endParaRPr lang="en-US"/>
        </a:p>
      </dgm:t>
    </dgm:pt>
    <dgm:pt modelId="{FE0C3ED6-358D-45FF-988D-C8E7D3C7B094}">
      <dgm:prSet custT="1"/>
      <dgm:spPr>
        <a:solidFill>
          <a:schemeClr val="accent4">
            <a:lumMod val="20000"/>
            <a:lumOff val="80000"/>
          </a:schemeClr>
        </a:solidFill>
      </dgm:spPr>
      <dgm:t>
        <a:bodyPr/>
        <a:lstStyle/>
        <a:p>
          <a:r>
            <a:rPr lang="en-US" sz="2000" dirty="0" smtClean="0">
              <a:solidFill>
                <a:schemeClr val="tx1"/>
              </a:solidFill>
              <a:latin typeface="Arial" panose="020B0604020202020204" pitchFamily="34" charset="0"/>
              <a:cs typeface="Arial" panose="020B0604020202020204" pitchFamily="34" charset="0"/>
            </a:rPr>
            <a:t>Timor </a:t>
          </a:r>
          <a:r>
            <a:rPr lang="en-US" sz="2000" dirty="0" err="1" smtClean="0">
              <a:solidFill>
                <a:schemeClr val="tx1"/>
              </a:solidFill>
              <a:latin typeface="Arial" panose="020B0604020202020204" pitchFamily="34" charset="0"/>
              <a:cs typeface="Arial" panose="020B0604020202020204" pitchFamily="34" charset="0"/>
            </a:rPr>
            <a:t>Leste</a:t>
          </a:r>
          <a:endParaRPr lang="en-US" sz="2000" dirty="0">
            <a:solidFill>
              <a:schemeClr val="tx1"/>
            </a:solidFill>
            <a:latin typeface="Arial" panose="020B0604020202020204" pitchFamily="34" charset="0"/>
            <a:cs typeface="Arial" panose="020B0604020202020204" pitchFamily="34" charset="0"/>
          </a:endParaRPr>
        </a:p>
      </dgm:t>
    </dgm:pt>
    <dgm:pt modelId="{2BB6B08B-8BA8-42C9-899E-6F6BB80ACC67}" type="parTrans" cxnId="{BF65FF1C-E494-4B70-B9ED-ED86B0131EFE}">
      <dgm:prSet/>
      <dgm:spPr/>
      <dgm:t>
        <a:bodyPr/>
        <a:lstStyle/>
        <a:p>
          <a:endParaRPr lang="en-US"/>
        </a:p>
      </dgm:t>
    </dgm:pt>
    <dgm:pt modelId="{E7E3013F-9DDC-432E-993A-D56E99FA95AE}" type="sibTrans" cxnId="{BF65FF1C-E494-4B70-B9ED-ED86B0131EFE}">
      <dgm:prSet/>
      <dgm:spPr/>
      <dgm:t>
        <a:bodyPr/>
        <a:lstStyle/>
        <a:p>
          <a:endParaRPr lang="en-US"/>
        </a:p>
      </dgm:t>
    </dgm:pt>
    <dgm:pt modelId="{8D04452E-8727-4022-AB83-6DEA32871963}" type="pres">
      <dgm:prSet presAssocID="{122F0195-99E5-41AA-A135-01A17F4719A8}" presName="diagram" presStyleCnt="0">
        <dgm:presLayoutVars>
          <dgm:dir/>
          <dgm:resizeHandles val="exact"/>
        </dgm:presLayoutVars>
      </dgm:prSet>
      <dgm:spPr/>
      <dgm:t>
        <a:bodyPr/>
        <a:lstStyle/>
        <a:p>
          <a:endParaRPr lang="en-US"/>
        </a:p>
      </dgm:t>
    </dgm:pt>
    <dgm:pt modelId="{26F3988E-81FE-4D1B-872E-625D1131FC31}" type="pres">
      <dgm:prSet presAssocID="{2EE1E44B-755D-4978-B0A1-F057AC635AEF}" presName="node" presStyleLbl="node1" presStyleIdx="0" presStyleCnt="7">
        <dgm:presLayoutVars>
          <dgm:bulletEnabled val="1"/>
        </dgm:presLayoutVars>
      </dgm:prSet>
      <dgm:spPr/>
      <dgm:t>
        <a:bodyPr/>
        <a:lstStyle/>
        <a:p>
          <a:endParaRPr lang="en-US"/>
        </a:p>
      </dgm:t>
    </dgm:pt>
    <dgm:pt modelId="{33DF182B-B251-47DE-9EEA-3B0A237FE5A1}" type="pres">
      <dgm:prSet presAssocID="{B8ACD277-E41B-49BF-9957-4AC14A6A677C}" presName="sibTrans" presStyleCnt="0"/>
      <dgm:spPr/>
    </dgm:pt>
    <dgm:pt modelId="{6BDFED34-3B97-45E9-8EB1-5B5C014995AD}" type="pres">
      <dgm:prSet presAssocID="{3F213D65-AE9D-414A-B859-98C44E62C14E}" presName="node" presStyleLbl="node1" presStyleIdx="1" presStyleCnt="7">
        <dgm:presLayoutVars>
          <dgm:bulletEnabled val="1"/>
        </dgm:presLayoutVars>
      </dgm:prSet>
      <dgm:spPr/>
      <dgm:t>
        <a:bodyPr/>
        <a:lstStyle/>
        <a:p>
          <a:endParaRPr lang="en-US"/>
        </a:p>
      </dgm:t>
    </dgm:pt>
    <dgm:pt modelId="{0A331464-5807-4E23-9F45-B2E75A8B2470}" type="pres">
      <dgm:prSet presAssocID="{1BCCFA4A-6180-4DCC-A1FF-14010C9BC7D0}" presName="sibTrans" presStyleCnt="0"/>
      <dgm:spPr/>
    </dgm:pt>
    <dgm:pt modelId="{21CC266B-5C11-4171-960A-B8E1C25CD389}" type="pres">
      <dgm:prSet presAssocID="{E42FE078-0390-40F0-96EC-0148D57AA193}" presName="node" presStyleLbl="node1" presStyleIdx="2" presStyleCnt="7">
        <dgm:presLayoutVars>
          <dgm:bulletEnabled val="1"/>
        </dgm:presLayoutVars>
      </dgm:prSet>
      <dgm:spPr/>
      <dgm:t>
        <a:bodyPr/>
        <a:lstStyle/>
        <a:p>
          <a:endParaRPr lang="en-US"/>
        </a:p>
      </dgm:t>
    </dgm:pt>
    <dgm:pt modelId="{EB2DB93B-6BCD-4B58-8014-5DDB9F1EEADF}" type="pres">
      <dgm:prSet presAssocID="{49BB6294-3AF8-40F8-AF6D-98C259F1541E}" presName="sibTrans" presStyleCnt="0"/>
      <dgm:spPr/>
    </dgm:pt>
    <dgm:pt modelId="{CE207691-118B-4A6C-92DB-420620D81AF8}" type="pres">
      <dgm:prSet presAssocID="{99224C93-3151-4BB1-8B50-F215E3512D50}" presName="node" presStyleLbl="node1" presStyleIdx="3" presStyleCnt="7">
        <dgm:presLayoutVars>
          <dgm:bulletEnabled val="1"/>
        </dgm:presLayoutVars>
      </dgm:prSet>
      <dgm:spPr/>
      <dgm:t>
        <a:bodyPr/>
        <a:lstStyle/>
        <a:p>
          <a:endParaRPr lang="en-US"/>
        </a:p>
      </dgm:t>
    </dgm:pt>
    <dgm:pt modelId="{8D031928-6020-4CFB-90EE-090A0AA53D4A}" type="pres">
      <dgm:prSet presAssocID="{320E46DA-A692-42B5-9C8C-A25C644DC303}" presName="sibTrans" presStyleCnt="0"/>
      <dgm:spPr/>
    </dgm:pt>
    <dgm:pt modelId="{C80AF3AF-20E8-408C-B07D-87FF71ED48CC}" type="pres">
      <dgm:prSet presAssocID="{9173A170-3A6A-4070-B288-7EA1AC2FF539}" presName="node" presStyleLbl="node1" presStyleIdx="4" presStyleCnt="7">
        <dgm:presLayoutVars>
          <dgm:bulletEnabled val="1"/>
        </dgm:presLayoutVars>
      </dgm:prSet>
      <dgm:spPr/>
      <dgm:t>
        <a:bodyPr/>
        <a:lstStyle/>
        <a:p>
          <a:endParaRPr lang="en-US"/>
        </a:p>
      </dgm:t>
    </dgm:pt>
    <dgm:pt modelId="{2AE0DA3A-C1F5-4143-B524-91EC351E7282}" type="pres">
      <dgm:prSet presAssocID="{5D58BC87-CBBC-4D20-9A47-9091F9254677}" presName="sibTrans" presStyleCnt="0"/>
      <dgm:spPr/>
    </dgm:pt>
    <dgm:pt modelId="{9633A94E-5AEB-402E-B57D-3862AB301486}" type="pres">
      <dgm:prSet presAssocID="{FE0C3ED6-358D-45FF-988D-C8E7D3C7B094}" presName="node" presStyleLbl="node1" presStyleIdx="5" presStyleCnt="7">
        <dgm:presLayoutVars>
          <dgm:bulletEnabled val="1"/>
        </dgm:presLayoutVars>
      </dgm:prSet>
      <dgm:spPr/>
      <dgm:t>
        <a:bodyPr/>
        <a:lstStyle/>
        <a:p>
          <a:endParaRPr lang="en-US"/>
        </a:p>
      </dgm:t>
    </dgm:pt>
    <dgm:pt modelId="{CEA2DC59-04B0-4062-A85E-AAEA994A89B2}" type="pres">
      <dgm:prSet presAssocID="{E7E3013F-9DDC-432E-993A-D56E99FA95AE}" presName="sibTrans" presStyleCnt="0"/>
      <dgm:spPr/>
    </dgm:pt>
    <dgm:pt modelId="{EA5AEFEA-5F7B-422A-BA82-9BE1B01D76D7}" type="pres">
      <dgm:prSet presAssocID="{1096F39A-69E1-4233-8A74-A8EC27B3E2EB}" presName="node" presStyleLbl="node1" presStyleIdx="6" presStyleCnt="7">
        <dgm:presLayoutVars>
          <dgm:bulletEnabled val="1"/>
        </dgm:presLayoutVars>
      </dgm:prSet>
      <dgm:spPr/>
      <dgm:t>
        <a:bodyPr/>
        <a:lstStyle/>
        <a:p>
          <a:endParaRPr lang="en-US"/>
        </a:p>
      </dgm:t>
    </dgm:pt>
  </dgm:ptLst>
  <dgm:cxnLst>
    <dgm:cxn modelId="{84037F0C-D16F-4CB6-814D-E0D5CF21EEB3}" srcId="{122F0195-99E5-41AA-A135-01A17F4719A8}" destId="{2EE1E44B-755D-4978-B0A1-F057AC635AEF}" srcOrd="0" destOrd="0" parTransId="{B15E8016-1B2F-4DD1-A9E8-D1CCFA2BA313}" sibTransId="{B8ACD277-E41B-49BF-9957-4AC14A6A677C}"/>
    <dgm:cxn modelId="{A945DD6C-C5F3-48A8-B527-5476A7079464}" type="presOf" srcId="{122F0195-99E5-41AA-A135-01A17F4719A8}" destId="{8D04452E-8727-4022-AB83-6DEA32871963}" srcOrd="0" destOrd="0" presId="urn:microsoft.com/office/officeart/2005/8/layout/default"/>
    <dgm:cxn modelId="{7128FF96-C424-4690-9DEB-9D249F20238F}" srcId="{122F0195-99E5-41AA-A135-01A17F4719A8}" destId="{E42FE078-0390-40F0-96EC-0148D57AA193}" srcOrd="2" destOrd="0" parTransId="{72B24397-5E90-4266-840C-08E068DA7661}" sibTransId="{49BB6294-3AF8-40F8-AF6D-98C259F1541E}"/>
    <dgm:cxn modelId="{84B755FA-CF32-4EB0-B5B2-3695E41B2879}" type="presOf" srcId="{99224C93-3151-4BB1-8B50-F215E3512D50}" destId="{CE207691-118B-4A6C-92DB-420620D81AF8}" srcOrd="0" destOrd="0" presId="urn:microsoft.com/office/officeart/2005/8/layout/default"/>
    <dgm:cxn modelId="{12EA45B6-D171-446D-935F-68A1E8B1BFA0}" type="presOf" srcId="{E42FE078-0390-40F0-96EC-0148D57AA193}" destId="{21CC266B-5C11-4171-960A-B8E1C25CD389}" srcOrd="0" destOrd="0" presId="urn:microsoft.com/office/officeart/2005/8/layout/default"/>
    <dgm:cxn modelId="{A691FF1F-F40C-452B-9509-5138C27E075B}" srcId="{122F0195-99E5-41AA-A135-01A17F4719A8}" destId="{3F213D65-AE9D-414A-B859-98C44E62C14E}" srcOrd="1" destOrd="0" parTransId="{D5477F1A-7818-4DD2-AFDB-AADF4A2B9712}" sibTransId="{1BCCFA4A-6180-4DCC-A1FF-14010C9BC7D0}"/>
    <dgm:cxn modelId="{F56F014D-48BF-4D80-A7F6-E865953C070B}" type="presOf" srcId="{FE0C3ED6-358D-45FF-988D-C8E7D3C7B094}" destId="{9633A94E-5AEB-402E-B57D-3862AB301486}" srcOrd="0" destOrd="0" presId="urn:microsoft.com/office/officeart/2005/8/layout/default"/>
    <dgm:cxn modelId="{33F5C0E1-5E16-471C-AEC2-AEBEB41E89F1}" srcId="{122F0195-99E5-41AA-A135-01A17F4719A8}" destId="{99224C93-3151-4BB1-8B50-F215E3512D50}" srcOrd="3" destOrd="0" parTransId="{81CCE67A-9AF1-465F-BDE1-9479D39101B4}" sibTransId="{320E46DA-A692-42B5-9C8C-A25C644DC303}"/>
    <dgm:cxn modelId="{46A23078-2A9A-409D-AD4A-327B0F39CEAB}" srcId="{122F0195-99E5-41AA-A135-01A17F4719A8}" destId="{1096F39A-69E1-4233-8A74-A8EC27B3E2EB}" srcOrd="6" destOrd="0" parTransId="{7C163B9A-CE97-4111-898C-377792D23E9F}" sibTransId="{1BB05773-E334-4DB2-8B03-0313DB965728}"/>
    <dgm:cxn modelId="{BF65FF1C-E494-4B70-B9ED-ED86B0131EFE}" srcId="{122F0195-99E5-41AA-A135-01A17F4719A8}" destId="{FE0C3ED6-358D-45FF-988D-C8E7D3C7B094}" srcOrd="5" destOrd="0" parTransId="{2BB6B08B-8BA8-42C9-899E-6F6BB80ACC67}" sibTransId="{E7E3013F-9DDC-432E-993A-D56E99FA95AE}"/>
    <dgm:cxn modelId="{63DE0D83-786E-466B-ABA1-95B730D50556}" srcId="{122F0195-99E5-41AA-A135-01A17F4719A8}" destId="{9173A170-3A6A-4070-B288-7EA1AC2FF539}" srcOrd="4" destOrd="0" parTransId="{D78C0FAD-98BD-4C1C-8648-585AFE510563}" sibTransId="{5D58BC87-CBBC-4D20-9A47-9091F9254677}"/>
    <dgm:cxn modelId="{4AC0DC7C-70F3-4137-AEA4-4146E9923534}" type="presOf" srcId="{1096F39A-69E1-4233-8A74-A8EC27B3E2EB}" destId="{EA5AEFEA-5F7B-422A-BA82-9BE1B01D76D7}" srcOrd="0" destOrd="0" presId="urn:microsoft.com/office/officeart/2005/8/layout/default"/>
    <dgm:cxn modelId="{94DE3284-9B20-4EFB-BB8C-44681DEEAB53}" type="presOf" srcId="{3F213D65-AE9D-414A-B859-98C44E62C14E}" destId="{6BDFED34-3B97-45E9-8EB1-5B5C014995AD}" srcOrd="0" destOrd="0" presId="urn:microsoft.com/office/officeart/2005/8/layout/default"/>
    <dgm:cxn modelId="{8D848DE9-B60B-42AC-8F33-E1D163569647}" type="presOf" srcId="{2EE1E44B-755D-4978-B0A1-F057AC635AEF}" destId="{26F3988E-81FE-4D1B-872E-625D1131FC31}" srcOrd="0" destOrd="0" presId="urn:microsoft.com/office/officeart/2005/8/layout/default"/>
    <dgm:cxn modelId="{6C170430-6FB5-4DD2-91DF-A57C7DAF79DA}" type="presOf" srcId="{9173A170-3A6A-4070-B288-7EA1AC2FF539}" destId="{C80AF3AF-20E8-408C-B07D-87FF71ED48CC}" srcOrd="0" destOrd="0" presId="urn:microsoft.com/office/officeart/2005/8/layout/default"/>
    <dgm:cxn modelId="{951DB1A3-10A3-4AB4-9D24-9587D6C6E8A1}" type="presParOf" srcId="{8D04452E-8727-4022-AB83-6DEA32871963}" destId="{26F3988E-81FE-4D1B-872E-625D1131FC31}" srcOrd="0" destOrd="0" presId="urn:microsoft.com/office/officeart/2005/8/layout/default"/>
    <dgm:cxn modelId="{292D6C1E-44FD-4547-B542-463EB0312488}" type="presParOf" srcId="{8D04452E-8727-4022-AB83-6DEA32871963}" destId="{33DF182B-B251-47DE-9EEA-3B0A237FE5A1}" srcOrd="1" destOrd="0" presId="urn:microsoft.com/office/officeart/2005/8/layout/default"/>
    <dgm:cxn modelId="{124F8466-15D3-4C74-9A4B-5D1991360DE1}" type="presParOf" srcId="{8D04452E-8727-4022-AB83-6DEA32871963}" destId="{6BDFED34-3B97-45E9-8EB1-5B5C014995AD}" srcOrd="2" destOrd="0" presId="urn:microsoft.com/office/officeart/2005/8/layout/default"/>
    <dgm:cxn modelId="{91AA55E3-6EC4-41E9-8877-5DC143D5D8EE}" type="presParOf" srcId="{8D04452E-8727-4022-AB83-6DEA32871963}" destId="{0A331464-5807-4E23-9F45-B2E75A8B2470}" srcOrd="3" destOrd="0" presId="urn:microsoft.com/office/officeart/2005/8/layout/default"/>
    <dgm:cxn modelId="{57BE8FEC-1756-4B89-B07A-E02A57270901}" type="presParOf" srcId="{8D04452E-8727-4022-AB83-6DEA32871963}" destId="{21CC266B-5C11-4171-960A-B8E1C25CD389}" srcOrd="4" destOrd="0" presId="urn:microsoft.com/office/officeart/2005/8/layout/default"/>
    <dgm:cxn modelId="{0A8AB906-2583-4C25-BF01-EB955009FF8D}" type="presParOf" srcId="{8D04452E-8727-4022-AB83-6DEA32871963}" destId="{EB2DB93B-6BCD-4B58-8014-5DDB9F1EEADF}" srcOrd="5" destOrd="0" presId="urn:microsoft.com/office/officeart/2005/8/layout/default"/>
    <dgm:cxn modelId="{9F89A099-4A5F-4CE2-8EDB-551404E95FA5}" type="presParOf" srcId="{8D04452E-8727-4022-AB83-6DEA32871963}" destId="{CE207691-118B-4A6C-92DB-420620D81AF8}" srcOrd="6" destOrd="0" presId="urn:microsoft.com/office/officeart/2005/8/layout/default"/>
    <dgm:cxn modelId="{A98AF000-99D5-4D55-8D0F-1F5389D0BC22}" type="presParOf" srcId="{8D04452E-8727-4022-AB83-6DEA32871963}" destId="{8D031928-6020-4CFB-90EE-090A0AA53D4A}" srcOrd="7" destOrd="0" presId="urn:microsoft.com/office/officeart/2005/8/layout/default"/>
    <dgm:cxn modelId="{00C3C037-A43B-4DD8-89CE-A859F4EDF71C}" type="presParOf" srcId="{8D04452E-8727-4022-AB83-6DEA32871963}" destId="{C80AF3AF-20E8-408C-B07D-87FF71ED48CC}" srcOrd="8" destOrd="0" presId="urn:microsoft.com/office/officeart/2005/8/layout/default"/>
    <dgm:cxn modelId="{BB50BCB9-BC4F-4BAC-8142-E9258071D0F7}" type="presParOf" srcId="{8D04452E-8727-4022-AB83-6DEA32871963}" destId="{2AE0DA3A-C1F5-4143-B524-91EC351E7282}" srcOrd="9" destOrd="0" presId="urn:microsoft.com/office/officeart/2005/8/layout/default"/>
    <dgm:cxn modelId="{2846DCBB-BCE3-4C93-8706-3154D73C9027}" type="presParOf" srcId="{8D04452E-8727-4022-AB83-6DEA32871963}" destId="{9633A94E-5AEB-402E-B57D-3862AB301486}" srcOrd="10" destOrd="0" presId="urn:microsoft.com/office/officeart/2005/8/layout/default"/>
    <dgm:cxn modelId="{AF80B0E1-2FAD-43AC-8F5B-1227FCA8C272}" type="presParOf" srcId="{8D04452E-8727-4022-AB83-6DEA32871963}" destId="{CEA2DC59-04B0-4062-A85E-AAEA994A89B2}" srcOrd="11" destOrd="0" presId="urn:microsoft.com/office/officeart/2005/8/layout/default"/>
    <dgm:cxn modelId="{717FDD84-157B-4293-91DE-36044EC99E87}" type="presParOf" srcId="{8D04452E-8727-4022-AB83-6DEA32871963}" destId="{EA5AEFEA-5F7B-422A-BA82-9BE1B01D76D7}"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B7A091-DB6F-4478-86B6-2C421F587C98}" type="doc">
      <dgm:prSet loTypeId="urn:microsoft.com/office/officeart/2005/8/layout/hProcess9" loCatId="process" qsTypeId="urn:microsoft.com/office/officeart/2005/8/quickstyle/simple1" qsCatId="simple" csTypeId="urn:microsoft.com/office/officeart/2005/8/colors/accent1_2" csCatId="accent1" phldr="1"/>
      <dgm:spPr/>
    </dgm:pt>
    <dgm:pt modelId="{82A9B9AD-50A9-439A-AE38-4083D27E06BA}">
      <dgm:prSet phldrT="[Text]"/>
      <dgm:spPr>
        <a:solidFill>
          <a:schemeClr val="accent2">
            <a:lumMod val="20000"/>
            <a:lumOff val="80000"/>
          </a:schemeClr>
        </a:solidFill>
      </dgm:spPr>
      <dgm:t>
        <a:bodyPr/>
        <a:lstStyle/>
        <a:p>
          <a:r>
            <a:rPr lang="en-GB" dirty="0" smtClean="0">
              <a:solidFill>
                <a:schemeClr val="tx1"/>
              </a:solidFill>
              <a:latin typeface="Arial" panose="020B0604020202020204" pitchFamily="34" charset="0"/>
              <a:cs typeface="Arial" panose="020B0604020202020204" pitchFamily="34" charset="0"/>
            </a:rPr>
            <a:t>First annual Southeast Asia Regional Gender and Diversity Network Forum </a:t>
          </a:r>
        </a:p>
        <a:p>
          <a:r>
            <a:rPr lang="en-GB" b="1" dirty="0" smtClean="0">
              <a:solidFill>
                <a:schemeClr val="tx1"/>
              </a:solidFill>
              <a:latin typeface="Arial" panose="020B0604020202020204" pitchFamily="34" charset="0"/>
              <a:cs typeface="Arial" panose="020B0604020202020204" pitchFamily="34" charset="0"/>
            </a:rPr>
            <a:t>(November 2014)</a:t>
          </a:r>
          <a:endParaRPr lang="en-US" b="1" dirty="0">
            <a:solidFill>
              <a:schemeClr val="tx1"/>
            </a:solidFill>
            <a:latin typeface="Arial" panose="020B0604020202020204" pitchFamily="34" charset="0"/>
            <a:cs typeface="Arial" panose="020B0604020202020204" pitchFamily="34" charset="0"/>
          </a:endParaRPr>
        </a:p>
      </dgm:t>
    </dgm:pt>
    <dgm:pt modelId="{E6CE7704-0D38-477A-8AE4-28BCDED5AB86}" type="parTrans" cxnId="{10B37E51-685E-4439-8719-6F2E3D1775FF}">
      <dgm:prSet/>
      <dgm:spPr/>
      <dgm:t>
        <a:bodyPr/>
        <a:lstStyle/>
        <a:p>
          <a:endParaRPr lang="en-US"/>
        </a:p>
      </dgm:t>
    </dgm:pt>
    <dgm:pt modelId="{CD4A287B-1952-487A-AE17-CA8E42421FF3}" type="sibTrans" cxnId="{10B37E51-685E-4439-8719-6F2E3D1775FF}">
      <dgm:prSet/>
      <dgm:spPr/>
      <dgm:t>
        <a:bodyPr/>
        <a:lstStyle/>
        <a:p>
          <a:endParaRPr lang="en-US"/>
        </a:p>
      </dgm:t>
    </dgm:pt>
    <dgm:pt modelId="{438E0695-83F0-47D2-BC5D-573DAD37079D}">
      <dgm:prSet phldrT="[Text]"/>
      <dgm:spPr>
        <a:solidFill>
          <a:schemeClr val="accent2">
            <a:lumMod val="20000"/>
            <a:lumOff val="80000"/>
          </a:schemeClr>
        </a:solidFill>
      </dgm:spPr>
      <dgm:t>
        <a:bodyPr/>
        <a:lstStyle/>
        <a:p>
          <a:r>
            <a:rPr lang="en-US" dirty="0" smtClean="0">
              <a:solidFill>
                <a:schemeClr val="tx1"/>
              </a:solidFill>
              <a:latin typeface="Arial" panose="020B0604020202020204" pitchFamily="34" charset="0"/>
              <a:cs typeface="Arial" panose="020B0604020202020204" pitchFamily="34" charset="0"/>
            </a:rPr>
            <a:t>TOR presented at the 12th Annual Southeast Asia RCRC Leadership Meeting </a:t>
          </a:r>
        </a:p>
        <a:p>
          <a:r>
            <a:rPr lang="en-US" b="1" dirty="0" smtClean="0">
              <a:solidFill>
                <a:schemeClr val="tx1"/>
              </a:solidFill>
              <a:latin typeface="Arial" panose="020B0604020202020204" pitchFamily="34" charset="0"/>
              <a:cs typeface="Arial" panose="020B0604020202020204" pitchFamily="34" charset="0"/>
            </a:rPr>
            <a:t>(February 2015)</a:t>
          </a:r>
          <a:endParaRPr lang="en-US" b="1" dirty="0">
            <a:solidFill>
              <a:schemeClr val="tx1"/>
            </a:solidFill>
            <a:latin typeface="Arial" panose="020B0604020202020204" pitchFamily="34" charset="0"/>
            <a:cs typeface="Arial" panose="020B0604020202020204" pitchFamily="34" charset="0"/>
          </a:endParaRPr>
        </a:p>
      </dgm:t>
    </dgm:pt>
    <dgm:pt modelId="{8A9A2000-0A0A-4A71-9B03-E511CCB0E7E9}" type="parTrans" cxnId="{504B6D9C-81EF-4F36-A0AE-E1156A7E2BAC}">
      <dgm:prSet/>
      <dgm:spPr/>
      <dgm:t>
        <a:bodyPr/>
        <a:lstStyle/>
        <a:p>
          <a:endParaRPr lang="en-US"/>
        </a:p>
      </dgm:t>
    </dgm:pt>
    <dgm:pt modelId="{15877555-D064-4106-8343-106E1740C903}" type="sibTrans" cxnId="{504B6D9C-81EF-4F36-A0AE-E1156A7E2BAC}">
      <dgm:prSet/>
      <dgm:spPr/>
      <dgm:t>
        <a:bodyPr/>
        <a:lstStyle/>
        <a:p>
          <a:endParaRPr lang="en-US"/>
        </a:p>
      </dgm:t>
    </dgm:pt>
    <dgm:pt modelId="{1BBF831E-1E9F-4BC2-9F92-5D97E52725BB}">
      <dgm:prSet phldrT="[Text]"/>
      <dgm:spPr>
        <a:solidFill>
          <a:schemeClr val="accent2">
            <a:lumMod val="20000"/>
            <a:lumOff val="80000"/>
          </a:schemeClr>
        </a:solidFill>
      </dgm:spPr>
      <dgm:t>
        <a:bodyPr/>
        <a:lstStyle/>
        <a:p>
          <a:r>
            <a:rPr lang="en-US" dirty="0" smtClean="0">
              <a:solidFill>
                <a:schemeClr val="tx1"/>
              </a:solidFill>
              <a:latin typeface="Arial" panose="020B0604020202020204" pitchFamily="34" charset="0"/>
              <a:cs typeface="Arial" panose="020B0604020202020204" pitchFamily="34" charset="0"/>
            </a:rPr>
            <a:t>Endorsement of the SEA Regional Gender and Diversity Network</a:t>
          </a:r>
        </a:p>
        <a:p>
          <a:endParaRPr lang="en-US" b="1" dirty="0" smtClean="0">
            <a:solidFill>
              <a:schemeClr val="tx1"/>
            </a:solidFill>
            <a:latin typeface="Arial" panose="020B0604020202020204" pitchFamily="34" charset="0"/>
            <a:cs typeface="Arial" panose="020B0604020202020204" pitchFamily="34" charset="0"/>
          </a:endParaRPr>
        </a:p>
        <a:p>
          <a:r>
            <a:rPr lang="en-US" b="1" dirty="0" smtClean="0">
              <a:solidFill>
                <a:schemeClr val="tx1"/>
              </a:solidFill>
              <a:latin typeface="Arial" panose="020B0604020202020204" pitchFamily="34" charset="0"/>
              <a:cs typeface="Arial" panose="020B0604020202020204" pitchFamily="34" charset="0"/>
            </a:rPr>
            <a:t>(May-July 2015)</a:t>
          </a:r>
          <a:endParaRPr lang="en-US" b="1" dirty="0">
            <a:solidFill>
              <a:schemeClr val="tx1"/>
            </a:solidFill>
            <a:latin typeface="Arial" panose="020B0604020202020204" pitchFamily="34" charset="0"/>
            <a:cs typeface="Arial" panose="020B0604020202020204" pitchFamily="34" charset="0"/>
          </a:endParaRPr>
        </a:p>
      </dgm:t>
    </dgm:pt>
    <dgm:pt modelId="{429577A3-53DC-47FA-92D1-AB7E442983F1}" type="parTrans" cxnId="{BD44B916-5F98-49E3-AD3D-D320F7626ADC}">
      <dgm:prSet/>
      <dgm:spPr/>
      <dgm:t>
        <a:bodyPr/>
        <a:lstStyle/>
        <a:p>
          <a:endParaRPr lang="en-US"/>
        </a:p>
      </dgm:t>
    </dgm:pt>
    <dgm:pt modelId="{AC3D3B93-3146-4AA1-8E97-5ED3EA84DAB4}" type="sibTrans" cxnId="{BD44B916-5F98-49E3-AD3D-D320F7626ADC}">
      <dgm:prSet/>
      <dgm:spPr/>
      <dgm:t>
        <a:bodyPr/>
        <a:lstStyle/>
        <a:p>
          <a:endParaRPr lang="en-US"/>
        </a:p>
      </dgm:t>
    </dgm:pt>
    <dgm:pt modelId="{7DA2ECC6-9713-40CC-8CA0-E9DEC18F8AC0}">
      <dgm:prSet/>
      <dgm:spPr>
        <a:solidFill>
          <a:schemeClr val="accent2">
            <a:lumMod val="20000"/>
            <a:lumOff val="80000"/>
          </a:schemeClr>
        </a:solidFill>
      </dgm:spPr>
      <dgm:t>
        <a:bodyPr/>
        <a:lstStyle/>
        <a:p>
          <a:r>
            <a:rPr lang="en-US" dirty="0" smtClean="0">
              <a:solidFill>
                <a:schemeClr val="tx1"/>
              </a:solidFill>
              <a:latin typeface="Arial" panose="020B0604020202020204" pitchFamily="34" charset="0"/>
              <a:cs typeface="Arial" panose="020B0604020202020204" pitchFamily="34" charset="0"/>
            </a:rPr>
            <a:t>Identification of National Society Gender and Diversity Focal Points</a:t>
          </a:r>
        </a:p>
        <a:p>
          <a:r>
            <a:rPr lang="en-US" b="1" dirty="0" smtClean="0">
              <a:solidFill>
                <a:schemeClr val="tx1"/>
              </a:solidFill>
              <a:latin typeface="Arial" panose="020B0604020202020204" pitchFamily="34" charset="0"/>
              <a:cs typeface="Arial" panose="020B0604020202020204" pitchFamily="34" charset="0"/>
            </a:rPr>
            <a:t>(May – July 2015)</a:t>
          </a:r>
          <a:endParaRPr lang="en-US" b="1" dirty="0">
            <a:solidFill>
              <a:schemeClr val="tx1"/>
            </a:solidFill>
            <a:latin typeface="Arial" panose="020B0604020202020204" pitchFamily="34" charset="0"/>
            <a:cs typeface="Arial" panose="020B0604020202020204" pitchFamily="34" charset="0"/>
          </a:endParaRPr>
        </a:p>
      </dgm:t>
    </dgm:pt>
    <dgm:pt modelId="{7E3A718D-843E-459D-90C9-3C1C4EF9E111}" type="parTrans" cxnId="{EF57DF18-2F04-44C8-920C-132A45F45B56}">
      <dgm:prSet/>
      <dgm:spPr/>
      <dgm:t>
        <a:bodyPr/>
        <a:lstStyle/>
        <a:p>
          <a:endParaRPr lang="en-US"/>
        </a:p>
      </dgm:t>
    </dgm:pt>
    <dgm:pt modelId="{FEDA1998-0323-4ABA-846D-39340FC51CD3}" type="sibTrans" cxnId="{EF57DF18-2F04-44C8-920C-132A45F45B56}">
      <dgm:prSet/>
      <dgm:spPr/>
      <dgm:t>
        <a:bodyPr/>
        <a:lstStyle/>
        <a:p>
          <a:endParaRPr lang="en-US"/>
        </a:p>
      </dgm:t>
    </dgm:pt>
    <dgm:pt modelId="{759FBC1E-1214-4F58-AD49-854469A1FC22}" type="pres">
      <dgm:prSet presAssocID="{2BB7A091-DB6F-4478-86B6-2C421F587C98}" presName="CompostProcess" presStyleCnt="0">
        <dgm:presLayoutVars>
          <dgm:dir/>
          <dgm:resizeHandles val="exact"/>
        </dgm:presLayoutVars>
      </dgm:prSet>
      <dgm:spPr/>
    </dgm:pt>
    <dgm:pt modelId="{D19B4B10-1984-46EA-A95B-8652856291EF}" type="pres">
      <dgm:prSet presAssocID="{2BB7A091-DB6F-4478-86B6-2C421F587C98}" presName="arrow" presStyleLbl="bgShp" presStyleIdx="0" presStyleCnt="1"/>
      <dgm:spPr>
        <a:solidFill>
          <a:schemeClr val="accent2">
            <a:lumMod val="60000"/>
            <a:lumOff val="40000"/>
          </a:schemeClr>
        </a:solidFill>
      </dgm:spPr>
    </dgm:pt>
    <dgm:pt modelId="{EF0E6071-E94D-4DE1-9991-98D4E1C3BD74}" type="pres">
      <dgm:prSet presAssocID="{2BB7A091-DB6F-4478-86B6-2C421F587C98}" presName="linearProcess" presStyleCnt="0"/>
      <dgm:spPr/>
    </dgm:pt>
    <dgm:pt modelId="{1B3E76EA-B602-4974-9F12-AD708CB5F9CD}" type="pres">
      <dgm:prSet presAssocID="{82A9B9AD-50A9-439A-AE38-4083D27E06BA}" presName="textNode" presStyleLbl="node1" presStyleIdx="0" presStyleCnt="4" custLinFactNeighborX="-4158" custLinFactNeighborY="2273">
        <dgm:presLayoutVars>
          <dgm:bulletEnabled val="1"/>
        </dgm:presLayoutVars>
      </dgm:prSet>
      <dgm:spPr/>
      <dgm:t>
        <a:bodyPr/>
        <a:lstStyle/>
        <a:p>
          <a:endParaRPr lang="en-US"/>
        </a:p>
      </dgm:t>
    </dgm:pt>
    <dgm:pt modelId="{09BD0533-E941-4750-9C69-1D4BBAA16E18}" type="pres">
      <dgm:prSet presAssocID="{CD4A287B-1952-487A-AE17-CA8E42421FF3}" presName="sibTrans" presStyleCnt="0"/>
      <dgm:spPr/>
    </dgm:pt>
    <dgm:pt modelId="{21E8A318-EE97-492F-A657-2166E71B20A0}" type="pres">
      <dgm:prSet presAssocID="{438E0695-83F0-47D2-BC5D-573DAD37079D}" presName="textNode" presStyleLbl="node1" presStyleIdx="1" presStyleCnt="4">
        <dgm:presLayoutVars>
          <dgm:bulletEnabled val="1"/>
        </dgm:presLayoutVars>
      </dgm:prSet>
      <dgm:spPr/>
      <dgm:t>
        <a:bodyPr/>
        <a:lstStyle/>
        <a:p>
          <a:endParaRPr lang="en-US"/>
        </a:p>
      </dgm:t>
    </dgm:pt>
    <dgm:pt modelId="{FDAF641E-6EE1-45EB-90FD-01FDBB537161}" type="pres">
      <dgm:prSet presAssocID="{15877555-D064-4106-8343-106E1740C903}" presName="sibTrans" presStyleCnt="0"/>
      <dgm:spPr/>
    </dgm:pt>
    <dgm:pt modelId="{D2303EFC-F729-4591-95A8-0A1127C1066C}" type="pres">
      <dgm:prSet presAssocID="{1BBF831E-1E9F-4BC2-9F92-5D97E52725BB}" presName="textNode" presStyleLbl="node1" presStyleIdx="2" presStyleCnt="4">
        <dgm:presLayoutVars>
          <dgm:bulletEnabled val="1"/>
        </dgm:presLayoutVars>
      </dgm:prSet>
      <dgm:spPr/>
      <dgm:t>
        <a:bodyPr/>
        <a:lstStyle/>
        <a:p>
          <a:endParaRPr lang="en-US"/>
        </a:p>
      </dgm:t>
    </dgm:pt>
    <dgm:pt modelId="{19BA7D63-A9E8-4A32-AC3F-105B25E85D7F}" type="pres">
      <dgm:prSet presAssocID="{AC3D3B93-3146-4AA1-8E97-5ED3EA84DAB4}" presName="sibTrans" presStyleCnt="0"/>
      <dgm:spPr/>
    </dgm:pt>
    <dgm:pt modelId="{635198E0-97CC-4E0B-B767-97CCC8212D08}" type="pres">
      <dgm:prSet presAssocID="{7DA2ECC6-9713-40CC-8CA0-E9DEC18F8AC0}" presName="textNode" presStyleLbl="node1" presStyleIdx="3" presStyleCnt="4">
        <dgm:presLayoutVars>
          <dgm:bulletEnabled val="1"/>
        </dgm:presLayoutVars>
      </dgm:prSet>
      <dgm:spPr/>
      <dgm:t>
        <a:bodyPr/>
        <a:lstStyle/>
        <a:p>
          <a:endParaRPr lang="en-US"/>
        </a:p>
      </dgm:t>
    </dgm:pt>
  </dgm:ptLst>
  <dgm:cxnLst>
    <dgm:cxn modelId="{BD44B916-5F98-49E3-AD3D-D320F7626ADC}" srcId="{2BB7A091-DB6F-4478-86B6-2C421F587C98}" destId="{1BBF831E-1E9F-4BC2-9F92-5D97E52725BB}" srcOrd="2" destOrd="0" parTransId="{429577A3-53DC-47FA-92D1-AB7E442983F1}" sibTransId="{AC3D3B93-3146-4AA1-8E97-5ED3EA84DAB4}"/>
    <dgm:cxn modelId="{D1634B95-E62F-44F4-AEDF-925B83353F9F}" type="presOf" srcId="{82A9B9AD-50A9-439A-AE38-4083D27E06BA}" destId="{1B3E76EA-B602-4974-9F12-AD708CB5F9CD}" srcOrd="0" destOrd="0" presId="urn:microsoft.com/office/officeart/2005/8/layout/hProcess9"/>
    <dgm:cxn modelId="{8F4B51A5-73C4-4411-9889-B5FC2078B5F1}" type="presOf" srcId="{2BB7A091-DB6F-4478-86B6-2C421F587C98}" destId="{759FBC1E-1214-4F58-AD49-854469A1FC22}" srcOrd="0" destOrd="0" presId="urn:microsoft.com/office/officeart/2005/8/layout/hProcess9"/>
    <dgm:cxn modelId="{5D5AC89F-04B3-462E-BA38-C2A802D0F645}" type="presOf" srcId="{438E0695-83F0-47D2-BC5D-573DAD37079D}" destId="{21E8A318-EE97-492F-A657-2166E71B20A0}" srcOrd="0" destOrd="0" presId="urn:microsoft.com/office/officeart/2005/8/layout/hProcess9"/>
    <dgm:cxn modelId="{504B6D9C-81EF-4F36-A0AE-E1156A7E2BAC}" srcId="{2BB7A091-DB6F-4478-86B6-2C421F587C98}" destId="{438E0695-83F0-47D2-BC5D-573DAD37079D}" srcOrd="1" destOrd="0" parTransId="{8A9A2000-0A0A-4A71-9B03-E511CCB0E7E9}" sibTransId="{15877555-D064-4106-8343-106E1740C903}"/>
    <dgm:cxn modelId="{10B37E51-685E-4439-8719-6F2E3D1775FF}" srcId="{2BB7A091-DB6F-4478-86B6-2C421F587C98}" destId="{82A9B9AD-50A9-439A-AE38-4083D27E06BA}" srcOrd="0" destOrd="0" parTransId="{E6CE7704-0D38-477A-8AE4-28BCDED5AB86}" sibTransId="{CD4A287B-1952-487A-AE17-CA8E42421FF3}"/>
    <dgm:cxn modelId="{5EF7311A-C7D5-4BDB-88C9-C5CC027DC422}" type="presOf" srcId="{1BBF831E-1E9F-4BC2-9F92-5D97E52725BB}" destId="{D2303EFC-F729-4591-95A8-0A1127C1066C}" srcOrd="0" destOrd="0" presId="urn:microsoft.com/office/officeart/2005/8/layout/hProcess9"/>
    <dgm:cxn modelId="{EF57DF18-2F04-44C8-920C-132A45F45B56}" srcId="{2BB7A091-DB6F-4478-86B6-2C421F587C98}" destId="{7DA2ECC6-9713-40CC-8CA0-E9DEC18F8AC0}" srcOrd="3" destOrd="0" parTransId="{7E3A718D-843E-459D-90C9-3C1C4EF9E111}" sibTransId="{FEDA1998-0323-4ABA-846D-39340FC51CD3}"/>
    <dgm:cxn modelId="{B32C3E2D-0CFC-4C44-8B72-2986DBC9E953}" type="presOf" srcId="{7DA2ECC6-9713-40CC-8CA0-E9DEC18F8AC0}" destId="{635198E0-97CC-4E0B-B767-97CCC8212D08}" srcOrd="0" destOrd="0" presId="urn:microsoft.com/office/officeart/2005/8/layout/hProcess9"/>
    <dgm:cxn modelId="{3BD7B0B1-7DB6-4E2E-8957-8187AE874BAD}" type="presParOf" srcId="{759FBC1E-1214-4F58-AD49-854469A1FC22}" destId="{D19B4B10-1984-46EA-A95B-8652856291EF}" srcOrd="0" destOrd="0" presId="urn:microsoft.com/office/officeart/2005/8/layout/hProcess9"/>
    <dgm:cxn modelId="{8AC63155-4BB6-490B-8B93-2C1C20373E4B}" type="presParOf" srcId="{759FBC1E-1214-4F58-AD49-854469A1FC22}" destId="{EF0E6071-E94D-4DE1-9991-98D4E1C3BD74}" srcOrd="1" destOrd="0" presId="urn:microsoft.com/office/officeart/2005/8/layout/hProcess9"/>
    <dgm:cxn modelId="{F23E1943-EA51-4D4B-A976-2B4DD0913741}" type="presParOf" srcId="{EF0E6071-E94D-4DE1-9991-98D4E1C3BD74}" destId="{1B3E76EA-B602-4974-9F12-AD708CB5F9CD}" srcOrd="0" destOrd="0" presId="urn:microsoft.com/office/officeart/2005/8/layout/hProcess9"/>
    <dgm:cxn modelId="{467EA1AA-F0FB-46C1-9AC6-6529DBF5B799}" type="presParOf" srcId="{EF0E6071-E94D-4DE1-9991-98D4E1C3BD74}" destId="{09BD0533-E941-4750-9C69-1D4BBAA16E18}" srcOrd="1" destOrd="0" presId="urn:microsoft.com/office/officeart/2005/8/layout/hProcess9"/>
    <dgm:cxn modelId="{5F1B069E-BACE-4739-8B12-D0ADC7627A5B}" type="presParOf" srcId="{EF0E6071-E94D-4DE1-9991-98D4E1C3BD74}" destId="{21E8A318-EE97-492F-A657-2166E71B20A0}" srcOrd="2" destOrd="0" presId="urn:microsoft.com/office/officeart/2005/8/layout/hProcess9"/>
    <dgm:cxn modelId="{DAD81AB6-D2A7-48B2-9BB9-4E6BF3D39AF8}" type="presParOf" srcId="{EF0E6071-E94D-4DE1-9991-98D4E1C3BD74}" destId="{FDAF641E-6EE1-45EB-90FD-01FDBB537161}" srcOrd="3" destOrd="0" presId="urn:microsoft.com/office/officeart/2005/8/layout/hProcess9"/>
    <dgm:cxn modelId="{FF6EDBF1-8566-4872-9CC2-93CEE0291655}" type="presParOf" srcId="{EF0E6071-E94D-4DE1-9991-98D4E1C3BD74}" destId="{D2303EFC-F729-4591-95A8-0A1127C1066C}" srcOrd="4" destOrd="0" presId="urn:microsoft.com/office/officeart/2005/8/layout/hProcess9"/>
    <dgm:cxn modelId="{E97F27A0-36E6-4A23-A731-98E4A2E9CA27}" type="presParOf" srcId="{EF0E6071-E94D-4DE1-9991-98D4E1C3BD74}" destId="{19BA7D63-A9E8-4A32-AC3F-105B25E85D7F}" srcOrd="5" destOrd="0" presId="urn:microsoft.com/office/officeart/2005/8/layout/hProcess9"/>
    <dgm:cxn modelId="{2221C416-A6D5-494B-B6A2-4C161A48917D}" type="presParOf" srcId="{EF0E6071-E94D-4DE1-9991-98D4E1C3BD74}" destId="{635198E0-97CC-4E0B-B767-97CCC8212D08}"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94E198-A773-43F8-A258-872A9F565D4A}"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173276D6-C7A8-466E-8993-426AB3364867}">
      <dgm:prSet phldrT="[Text]" custT="1"/>
      <dgm:spPr>
        <a:solidFill>
          <a:schemeClr val="accent5">
            <a:lumMod val="60000"/>
            <a:lumOff val="40000"/>
          </a:schemeClr>
        </a:solidFill>
      </dgm:spPr>
      <dgm:t>
        <a:bodyPr/>
        <a:lstStyle/>
        <a:p>
          <a:r>
            <a:rPr lang="en-US" sz="2000" dirty="0" smtClean="0">
              <a:solidFill>
                <a:schemeClr val="tx1"/>
              </a:solidFill>
              <a:latin typeface="Arial" panose="020B0604020202020204" pitchFamily="34" charset="0"/>
              <a:cs typeface="Arial" panose="020B0604020202020204" pitchFamily="34" charset="0"/>
            </a:rPr>
            <a:t>Aims to…</a:t>
          </a:r>
          <a:endParaRPr lang="en-US" sz="2000" dirty="0">
            <a:solidFill>
              <a:schemeClr val="tx1"/>
            </a:solidFill>
            <a:latin typeface="Arial" panose="020B0604020202020204" pitchFamily="34" charset="0"/>
            <a:cs typeface="Arial" panose="020B0604020202020204" pitchFamily="34" charset="0"/>
          </a:endParaRPr>
        </a:p>
      </dgm:t>
    </dgm:pt>
    <dgm:pt modelId="{C0BAA668-B2D0-4829-BC7B-47171345F382}" type="parTrans" cxnId="{629C10DD-4B7A-4E55-81F9-66850E429384}">
      <dgm:prSet/>
      <dgm:spPr/>
      <dgm:t>
        <a:bodyPr/>
        <a:lstStyle/>
        <a:p>
          <a:endParaRPr lang="en-US"/>
        </a:p>
      </dgm:t>
    </dgm:pt>
    <dgm:pt modelId="{48C8C698-155B-4F0D-9542-28F49DC2E3E7}" type="sibTrans" cxnId="{629C10DD-4B7A-4E55-81F9-66850E429384}">
      <dgm:prSet/>
      <dgm:spPr/>
      <dgm:t>
        <a:bodyPr/>
        <a:lstStyle/>
        <a:p>
          <a:endParaRPr lang="en-US"/>
        </a:p>
      </dgm:t>
    </dgm:pt>
    <dgm:pt modelId="{8F1201D2-4733-47F4-AF25-B12E454E507D}">
      <dgm:prSet phldrT="[Text]" custT="1"/>
      <dgm:spPr>
        <a:solidFill>
          <a:schemeClr val="accent5">
            <a:lumMod val="20000"/>
            <a:lumOff val="80000"/>
          </a:schemeClr>
        </a:solidFill>
      </dgm:spPr>
      <dgm:t>
        <a:bodyPr/>
        <a:lstStyle/>
        <a:p>
          <a:r>
            <a:rPr lang="en-US" sz="1200" dirty="0" smtClean="0">
              <a:solidFill>
                <a:schemeClr val="tx1"/>
              </a:solidFill>
              <a:latin typeface="Arial" panose="020B0604020202020204" pitchFamily="34" charset="0"/>
              <a:cs typeface="Arial" panose="020B0604020202020204" pitchFamily="34" charset="0"/>
            </a:rPr>
            <a:t>Build stronger collaboration</a:t>
          </a:r>
          <a:endParaRPr lang="en-US" sz="1200" dirty="0">
            <a:solidFill>
              <a:schemeClr val="tx1"/>
            </a:solidFill>
            <a:latin typeface="Arial" panose="020B0604020202020204" pitchFamily="34" charset="0"/>
            <a:cs typeface="Arial" panose="020B0604020202020204" pitchFamily="34" charset="0"/>
          </a:endParaRPr>
        </a:p>
      </dgm:t>
    </dgm:pt>
    <dgm:pt modelId="{E90848DC-2438-4989-BE01-FC724BE680F8}" type="parTrans" cxnId="{9FAF03E1-3C69-4A6E-9E7B-F440CD99A9F4}">
      <dgm:prSet/>
      <dgm:spPr/>
      <dgm:t>
        <a:bodyPr/>
        <a:lstStyle/>
        <a:p>
          <a:endParaRPr lang="en-US"/>
        </a:p>
      </dgm:t>
    </dgm:pt>
    <dgm:pt modelId="{B8CC2099-39E0-4B0E-9856-C9E7F28A7B9A}" type="sibTrans" cxnId="{9FAF03E1-3C69-4A6E-9E7B-F440CD99A9F4}">
      <dgm:prSet/>
      <dgm:spPr/>
      <dgm:t>
        <a:bodyPr/>
        <a:lstStyle/>
        <a:p>
          <a:endParaRPr lang="en-US"/>
        </a:p>
      </dgm:t>
    </dgm:pt>
    <dgm:pt modelId="{1F9B4C97-0C0A-4516-A71B-A1E6405ABA71}">
      <dgm:prSet phldrT="[Text]" custT="1"/>
      <dgm:spPr>
        <a:solidFill>
          <a:schemeClr val="accent5">
            <a:lumMod val="20000"/>
            <a:lumOff val="80000"/>
          </a:schemeClr>
        </a:solidFill>
      </dgm:spPr>
      <dgm:t>
        <a:bodyPr/>
        <a:lstStyle/>
        <a:p>
          <a:r>
            <a:rPr lang="en-US" sz="1200" dirty="0" smtClean="0">
              <a:solidFill>
                <a:schemeClr val="tx1"/>
              </a:solidFill>
              <a:latin typeface="Arial" panose="020B0604020202020204" pitchFamily="34" charset="0"/>
              <a:cs typeface="Arial" panose="020B0604020202020204" pitchFamily="34" charset="0"/>
            </a:rPr>
            <a:t>Knowledge and capacity building</a:t>
          </a:r>
          <a:endParaRPr lang="en-US" sz="1200" dirty="0">
            <a:solidFill>
              <a:schemeClr val="tx1"/>
            </a:solidFill>
            <a:latin typeface="Arial" panose="020B0604020202020204" pitchFamily="34" charset="0"/>
            <a:cs typeface="Arial" panose="020B0604020202020204" pitchFamily="34" charset="0"/>
          </a:endParaRPr>
        </a:p>
      </dgm:t>
    </dgm:pt>
    <dgm:pt modelId="{66A356DE-59BA-423D-8B42-611A74457351}" type="parTrans" cxnId="{A285D5DB-00D0-4A0F-8900-C70D2C79C08E}">
      <dgm:prSet/>
      <dgm:spPr/>
      <dgm:t>
        <a:bodyPr/>
        <a:lstStyle/>
        <a:p>
          <a:endParaRPr lang="en-US"/>
        </a:p>
      </dgm:t>
    </dgm:pt>
    <dgm:pt modelId="{0B605AD9-B116-48E9-B287-AA1843130CD5}" type="sibTrans" cxnId="{A285D5DB-00D0-4A0F-8900-C70D2C79C08E}">
      <dgm:prSet/>
      <dgm:spPr/>
      <dgm:t>
        <a:bodyPr/>
        <a:lstStyle/>
        <a:p>
          <a:endParaRPr lang="en-US"/>
        </a:p>
      </dgm:t>
    </dgm:pt>
    <dgm:pt modelId="{CCF9009E-90CB-45F0-BF2E-9AFC010BF67B}">
      <dgm:prSet phldrT="[Text]" custT="1"/>
      <dgm:spPr>
        <a:solidFill>
          <a:schemeClr val="accent5">
            <a:lumMod val="20000"/>
            <a:lumOff val="80000"/>
          </a:schemeClr>
        </a:solidFill>
      </dgm:spPr>
      <dgm:t>
        <a:bodyPr/>
        <a:lstStyle/>
        <a:p>
          <a:r>
            <a:rPr lang="en-US" sz="1200" dirty="0" smtClean="0">
              <a:solidFill>
                <a:schemeClr val="tx1"/>
              </a:solidFill>
              <a:latin typeface="Arial" panose="020B0604020202020204" pitchFamily="34" charset="0"/>
              <a:cs typeface="Arial" panose="020B0604020202020204" pitchFamily="34" charset="0"/>
            </a:rPr>
            <a:t>Encourage and enable peer-to-peer support</a:t>
          </a:r>
          <a:endParaRPr lang="en-US" sz="1200" dirty="0">
            <a:solidFill>
              <a:schemeClr val="tx1"/>
            </a:solidFill>
            <a:latin typeface="Arial" panose="020B0604020202020204" pitchFamily="34" charset="0"/>
            <a:cs typeface="Arial" panose="020B0604020202020204" pitchFamily="34" charset="0"/>
          </a:endParaRPr>
        </a:p>
      </dgm:t>
    </dgm:pt>
    <dgm:pt modelId="{EBE33AF3-4909-4FBC-948B-71E6C920C415}" type="parTrans" cxnId="{717D6A39-610F-4E4A-8046-07B3BD9817C3}">
      <dgm:prSet/>
      <dgm:spPr/>
      <dgm:t>
        <a:bodyPr/>
        <a:lstStyle/>
        <a:p>
          <a:endParaRPr lang="en-US"/>
        </a:p>
      </dgm:t>
    </dgm:pt>
    <dgm:pt modelId="{B45EABE9-897C-4401-97F9-4AF45CCAB922}" type="sibTrans" cxnId="{717D6A39-610F-4E4A-8046-07B3BD9817C3}">
      <dgm:prSet/>
      <dgm:spPr/>
      <dgm:t>
        <a:bodyPr/>
        <a:lstStyle/>
        <a:p>
          <a:endParaRPr lang="en-US"/>
        </a:p>
      </dgm:t>
    </dgm:pt>
    <dgm:pt modelId="{94F66BB0-22A3-4CD1-9511-CF3F9EF7C95D}">
      <dgm:prSet phldrT="[Text]" custT="1"/>
      <dgm:spPr>
        <a:solidFill>
          <a:schemeClr val="accent5">
            <a:lumMod val="20000"/>
            <a:lumOff val="80000"/>
          </a:schemeClr>
        </a:solidFill>
      </dgm:spPr>
      <dgm:t>
        <a:bodyPr/>
        <a:lstStyle/>
        <a:p>
          <a:r>
            <a:rPr lang="en-US" sz="1200" dirty="0" smtClean="0">
              <a:solidFill>
                <a:schemeClr val="tx1"/>
              </a:solidFill>
              <a:latin typeface="Arial" panose="020B0604020202020204" pitchFamily="34" charset="0"/>
              <a:cs typeface="Arial" panose="020B0604020202020204" pitchFamily="34" charset="0"/>
            </a:rPr>
            <a:t>Co-ordinated regional approach</a:t>
          </a:r>
          <a:endParaRPr lang="en-US" sz="1200" dirty="0">
            <a:solidFill>
              <a:schemeClr val="tx1"/>
            </a:solidFill>
            <a:latin typeface="Arial" panose="020B0604020202020204" pitchFamily="34" charset="0"/>
            <a:cs typeface="Arial" panose="020B0604020202020204" pitchFamily="34" charset="0"/>
          </a:endParaRPr>
        </a:p>
      </dgm:t>
    </dgm:pt>
    <dgm:pt modelId="{D0662E8F-6B0E-4924-8559-F5B233325BD3}" type="parTrans" cxnId="{8A093047-DE91-4B76-A63C-32594E4ED2CA}">
      <dgm:prSet/>
      <dgm:spPr/>
      <dgm:t>
        <a:bodyPr/>
        <a:lstStyle/>
        <a:p>
          <a:endParaRPr lang="en-US"/>
        </a:p>
      </dgm:t>
    </dgm:pt>
    <dgm:pt modelId="{4727FD7D-B1CE-4656-BDB0-B28AC591B2E7}" type="sibTrans" cxnId="{8A093047-DE91-4B76-A63C-32594E4ED2CA}">
      <dgm:prSet/>
      <dgm:spPr/>
      <dgm:t>
        <a:bodyPr/>
        <a:lstStyle/>
        <a:p>
          <a:endParaRPr lang="en-US"/>
        </a:p>
      </dgm:t>
    </dgm:pt>
    <dgm:pt modelId="{3D87EDCF-C1FD-485A-BBC0-91007DF49ABB}">
      <dgm:prSet phldrT="[Text]" custT="1"/>
      <dgm:spPr>
        <a:solidFill>
          <a:schemeClr val="accent5">
            <a:lumMod val="20000"/>
            <a:lumOff val="80000"/>
          </a:schemeClr>
        </a:solidFill>
      </dgm:spPr>
      <dgm:t>
        <a:bodyPr/>
        <a:lstStyle/>
        <a:p>
          <a:r>
            <a:rPr lang="en-US" sz="1200" dirty="0" smtClean="0">
              <a:solidFill>
                <a:schemeClr val="tx1"/>
              </a:solidFill>
              <a:latin typeface="Arial" panose="020B0604020202020204" pitchFamily="34" charset="0"/>
              <a:cs typeface="Arial" panose="020B0604020202020204" pitchFamily="34" charset="0"/>
            </a:rPr>
            <a:t>Promote the gender and diversity work of NSs</a:t>
          </a:r>
          <a:endParaRPr lang="en-US" sz="1200" dirty="0">
            <a:solidFill>
              <a:schemeClr val="tx1"/>
            </a:solidFill>
            <a:latin typeface="Arial" panose="020B0604020202020204" pitchFamily="34" charset="0"/>
            <a:cs typeface="Arial" panose="020B0604020202020204" pitchFamily="34" charset="0"/>
          </a:endParaRPr>
        </a:p>
      </dgm:t>
    </dgm:pt>
    <dgm:pt modelId="{69B39548-76D5-4FEC-82BD-B677E4ED841A}" type="parTrans" cxnId="{2D462F6D-60D3-4E1F-A9D0-3AC439D66AB3}">
      <dgm:prSet/>
      <dgm:spPr/>
      <dgm:t>
        <a:bodyPr/>
        <a:lstStyle/>
        <a:p>
          <a:endParaRPr lang="en-US"/>
        </a:p>
      </dgm:t>
    </dgm:pt>
    <dgm:pt modelId="{48637670-16F3-4C43-AF93-A0AA8718B5D7}" type="sibTrans" cxnId="{2D462F6D-60D3-4E1F-A9D0-3AC439D66AB3}">
      <dgm:prSet/>
      <dgm:spPr/>
      <dgm:t>
        <a:bodyPr/>
        <a:lstStyle/>
        <a:p>
          <a:endParaRPr lang="en-US"/>
        </a:p>
      </dgm:t>
    </dgm:pt>
    <dgm:pt modelId="{ED20AE3F-7DA7-4A21-B331-7D84C026B976}">
      <dgm:prSet phldrT="[Text]" custT="1"/>
      <dgm:spPr>
        <a:solidFill>
          <a:schemeClr val="accent5">
            <a:lumMod val="20000"/>
            <a:lumOff val="80000"/>
          </a:schemeClr>
        </a:solidFill>
      </dgm:spPr>
      <dgm:t>
        <a:bodyPr/>
        <a:lstStyle/>
        <a:p>
          <a:r>
            <a:rPr lang="en-US" sz="1200" dirty="0" smtClean="0">
              <a:solidFill>
                <a:schemeClr val="tx1"/>
              </a:solidFill>
              <a:latin typeface="Arial" panose="020B0604020202020204" pitchFamily="34" charset="0"/>
              <a:cs typeface="Arial" panose="020B0604020202020204" pitchFamily="34" charset="0"/>
            </a:rPr>
            <a:t>Enhance strategic direction</a:t>
          </a:r>
          <a:endParaRPr lang="en-US" sz="1200" dirty="0">
            <a:solidFill>
              <a:schemeClr val="tx1"/>
            </a:solidFill>
            <a:latin typeface="Arial" panose="020B0604020202020204" pitchFamily="34" charset="0"/>
            <a:cs typeface="Arial" panose="020B0604020202020204" pitchFamily="34" charset="0"/>
          </a:endParaRPr>
        </a:p>
      </dgm:t>
    </dgm:pt>
    <dgm:pt modelId="{C34F389F-1F6C-4F9F-983E-A072C51ED182}" type="parTrans" cxnId="{B502A580-DC51-462E-854E-A42311C718CD}">
      <dgm:prSet/>
      <dgm:spPr/>
      <dgm:t>
        <a:bodyPr/>
        <a:lstStyle/>
        <a:p>
          <a:endParaRPr lang="en-US"/>
        </a:p>
      </dgm:t>
    </dgm:pt>
    <dgm:pt modelId="{C0E14383-72FB-4F6F-B60F-2492730E8676}" type="sibTrans" cxnId="{B502A580-DC51-462E-854E-A42311C718CD}">
      <dgm:prSet/>
      <dgm:spPr/>
      <dgm:t>
        <a:bodyPr/>
        <a:lstStyle/>
        <a:p>
          <a:endParaRPr lang="en-US"/>
        </a:p>
      </dgm:t>
    </dgm:pt>
    <dgm:pt modelId="{0F90866D-5A26-4824-AFE8-95A8CB1A1789}" type="pres">
      <dgm:prSet presAssocID="{0F94E198-A773-43F8-A258-872A9F565D4A}" presName="Name0" presStyleCnt="0">
        <dgm:presLayoutVars>
          <dgm:chMax val="1"/>
          <dgm:chPref val="1"/>
          <dgm:dir/>
          <dgm:animOne val="branch"/>
          <dgm:animLvl val="lvl"/>
        </dgm:presLayoutVars>
      </dgm:prSet>
      <dgm:spPr/>
      <dgm:t>
        <a:bodyPr/>
        <a:lstStyle/>
        <a:p>
          <a:endParaRPr lang="en-US"/>
        </a:p>
      </dgm:t>
    </dgm:pt>
    <dgm:pt modelId="{1B64586A-3BDC-4881-99D7-60671DA1E404}" type="pres">
      <dgm:prSet presAssocID="{173276D6-C7A8-466E-8993-426AB3364867}" presName="Parent" presStyleLbl="node0" presStyleIdx="0" presStyleCnt="1">
        <dgm:presLayoutVars>
          <dgm:chMax val="6"/>
          <dgm:chPref val="6"/>
        </dgm:presLayoutVars>
      </dgm:prSet>
      <dgm:spPr/>
      <dgm:t>
        <a:bodyPr/>
        <a:lstStyle/>
        <a:p>
          <a:endParaRPr lang="en-US"/>
        </a:p>
      </dgm:t>
    </dgm:pt>
    <dgm:pt modelId="{8FA790AA-9ADB-44E5-8599-18202116EACD}" type="pres">
      <dgm:prSet presAssocID="{8F1201D2-4733-47F4-AF25-B12E454E507D}" presName="Accent1" presStyleCnt="0"/>
      <dgm:spPr/>
    </dgm:pt>
    <dgm:pt modelId="{F909B92A-F3DB-43C0-B0AA-E12A0CF5C33A}" type="pres">
      <dgm:prSet presAssocID="{8F1201D2-4733-47F4-AF25-B12E454E507D}" presName="Accent" presStyleLbl="bgShp" presStyleIdx="0" presStyleCnt="6"/>
      <dgm:spPr/>
    </dgm:pt>
    <dgm:pt modelId="{E6D14F1A-1DB5-4A94-95AA-ABEA231A7FB8}" type="pres">
      <dgm:prSet presAssocID="{8F1201D2-4733-47F4-AF25-B12E454E507D}" presName="Child1" presStyleLbl="node1" presStyleIdx="0" presStyleCnt="6">
        <dgm:presLayoutVars>
          <dgm:chMax val="0"/>
          <dgm:chPref val="0"/>
          <dgm:bulletEnabled val="1"/>
        </dgm:presLayoutVars>
      </dgm:prSet>
      <dgm:spPr/>
      <dgm:t>
        <a:bodyPr/>
        <a:lstStyle/>
        <a:p>
          <a:endParaRPr lang="en-US"/>
        </a:p>
      </dgm:t>
    </dgm:pt>
    <dgm:pt modelId="{125362A0-73EC-4375-A4B3-94B1D1E49111}" type="pres">
      <dgm:prSet presAssocID="{1F9B4C97-0C0A-4516-A71B-A1E6405ABA71}" presName="Accent2" presStyleCnt="0"/>
      <dgm:spPr/>
    </dgm:pt>
    <dgm:pt modelId="{AF29FF47-D22E-4D67-9D8A-255C4178D1BE}" type="pres">
      <dgm:prSet presAssocID="{1F9B4C97-0C0A-4516-A71B-A1E6405ABA71}" presName="Accent" presStyleLbl="bgShp" presStyleIdx="1" presStyleCnt="6"/>
      <dgm:spPr>
        <a:solidFill>
          <a:schemeClr val="accent5">
            <a:lumMod val="40000"/>
            <a:lumOff val="60000"/>
          </a:schemeClr>
        </a:solidFill>
      </dgm:spPr>
    </dgm:pt>
    <dgm:pt modelId="{0D1F7352-74F5-43C8-B0BD-99D6CA415D61}" type="pres">
      <dgm:prSet presAssocID="{1F9B4C97-0C0A-4516-A71B-A1E6405ABA71}" presName="Child2" presStyleLbl="node1" presStyleIdx="1" presStyleCnt="6">
        <dgm:presLayoutVars>
          <dgm:chMax val="0"/>
          <dgm:chPref val="0"/>
          <dgm:bulletEnabled val="1"/>
        </dgm:presLayoutVars>
      </dgm:prSet>
      <dgm:spPr/>
      <dgm:t>
        <a:bodyPr/>
        <a:lstStyle/>
        <a:p>
          <a:endParaRPr lang="en-US"/>
        </a:p>
      </dgm:t>
    </dgm:pt>
    <dgm:pt modelId="{F954E330-1C9D-45A6-A895-2496E2E3A017}" type="pres">
      <dgm:prSet presAssocID="{CCF9009E-90CB-45F0-BF2E-9AFC010BF67B}" presName="Accent3" presStyleCnt="0"/>
      <dgm:spPr/>
    </dgm:pt>
    <dgm:pt modelId="{87045664-39D5-480D-A0D5-B96708C207B3}" type="pres">
      <dgm:prSet presAssocID="{CCF9009E-90CB-45F0-BF2E-9AFC010BF67B}" presName="Accent" presStyleLbl="bgShp" presStyleIdx="2" presStyleCnt="6"/>
      <dgm:spPr>
        <a:solidFill>
          <a:schemeClr val="accent5">
            <a:lumMod val="40000"/>
            <a:lumOff val="60000"/>
          </a:schemeClr>
        </a:solidFill>
      </dgm:spPr>
    </dgm:pt>
    <dgm:pt modelId="{F5558121-F9CC-41AE-979C-DB7A66133ED6}" type="pres">
      <dgm:prSet presAssocID="{CCF9009E-90CB-45F0-BF2E-9AFC010BF67B}" presName="Child3" presStyleLbl="node1" presStyleIdx="2" presStyleCnt="6">
        <dgm:presLayoutVars>
          <dgm:chMax val="0"/>
          <dgm:chPref val="0"/>
          <dgm:bulletEnabled val="1"/>
        </dgm:presLayoutVars>
      </dgm:prSet>
      <dgm:spPr/>
      <dgm:t>
        <a:bodyPr/>
        <a:lstStyle/>
        <a:p>
          <a:endParaRPr lang="en-US"/>
        </a:p>
      </dgm:t>
    </dgm:pt>
    <dgm:pt modelId="{A978CF2F-E541-4DFA-A7B7-6ECC97164007}" type="pres">
      <dgm:prSet presAssocID="{94F66BB0-22A3-4CD1-9511-CF3F9EF7C95D}" presName="Accent4" presStyleCnt="0"/>
      <dgm:spPr/>
    </dgm:pt>
    <dgm:pt modelId="{13D3782E-0A94-4188-B51D-46241209DB1E}" type="pres">
      <dgm:prSet presAssocID="{94F66BB0-22A3-4CD1-9511-CF3F9EF7C95D}" presName="Accent" presStyleLbl="bgShp" presStyleIdx="3" presStyleCnt="6"/>
      <dgm:spPr>
        <a:solidFill>
          <a:schemeClr val="accent5">
            <a:lumMod val="40000"/>
            <a:lumOff val="60000"/>
          </a:schemeClr>
        </a:solidFill>
      </dgm:spPr>
    </dgm:pt>
    <dgm:pt modelId="{DB61AFF2-4E1D-4A6D-9FEC-63959466422D}" type="pres">
      <dgm:prSet presAssocID="{94F66BB0-22A3-4CD1-9511-CF3F9EF7C95D}" presName="Child4" presStyleLbl="node1" presStyleIdx="3" presStyleCnt="6">
        <dgm:presLayoutVars>
          <dgm:chMax val="0"/>
          <dgm:chPref val="0"/>
          <dgm:bulletEnabled val="1"/>
        </dgm:presLayoutVars>
      </dgm:prSet>
      <dgm:spPr/>
      <dgm:t>
        <a:bodyPr/>
        <a:lstStyle/>
        <a:p>
          <a:endParaRPr lang="en-US"/>
        </a:p>
      </dgm:t>
    </dgm:pt>
    <dgm:pt modelId="{CE1B6BDB-432B-4C15-A6BA-2894931446FF}" type="pres">
      <dgm:prSet presAssocID="{3D87EDCF-C1FD-485A-BBC0-91007DF49ABB}" presName="Accent5" presStyleCnt="0"/>
      <dgm:spPr/>
    </dgm:pt>
    <dgm:pt modelId="{10951981-50EC-468E-B4F2-4D893FAEF295}" type="pres">
      <dgm:prSet presAssocID="{3D87EDCF-C1FD-485A-BBC0-91007DF49ABB}" presName="Accent" presStyleLbl="bgShp" presStyleIdx="4" presStyleCnt="6"/>
      <dgm:spPr>
        <a:solidFill>
          <a:schemeClr val="accent5">
            <a:lumMod val="40000"/>
            <a:lumOff val="60000"/>
          </a:schemeClr>
        </a:solidFill>
      </dgm:spPr>
    </dgm:pt>
    <dgm:pt modelId="{EB8E98E6-0BBC-4044-B561-1A27F32FBB3C}" type="pres">
      <dgm:prSet presAssocID="{3D87EDCF-C1FD-485A-BBC0-91007DF49ABB}" presName="Child5" presStyleLbl="node1" presStyleIdx="4" presStyleCnt="6">
        <dgm:presLayoutVars>
          <dgm:chMax val="0"/>
          <dgm:chPref val="0"/>
          <dgm:bulletEnabled val="1"/>
        </dgm:presLayoutVars>
      </dgm:prSet>
      <dgm:spPr/>
      <dgm:t>
        <a:bodyPr/>
        <a:lstStyle/>
        <a:p>
          <a:endParaRPr lang="en-US"/>
        </a:p>
      </dgm:t>
    </dgm:pt>
    <dgm:pt modelId="{FFEE818A-3E20-4670-8610-168841807615}" type="pres">
      <dgm:prSet presAssocID="{ED20AE3F-7DA7-4A21-B331-7D84C026B976}" presName="Accent6" presStyleCnt="0"/>
      <dgm:spPr/>
    </dgm:pt>
    <dgm:pt modelId="{02A41A25-C7D6-46EF-AACD-E9936C8CA622}" type="pres">
      <dgm:prSet presAssocID="{ED20AE3F-7DA7-4A21-B331-7D84C026B976}" presName="Accent" presStyleLbl="bgShp" presStyleIdx="5" presStyleCnt="6"/>
      <dgm:spPr>
        <a:solidFill>
          <a:schemeClr val="accent5">
            <a:lumMod val="40000"/>
            <a:lumOff val="60000"/>
          </a:schemeClr>
        </a:solidFill>
      </dgm:spPr>
    </dgm:pt>
    <dgm:pt modelId="{78332BA8-45DE-4FAE-9A69-5B701E701E9C}" type="pres">
      <dgm:prSet presAssocID="{ED20AE3F-7DA7-4A21-B331-7D84C026B976}" presName="Child6" presStyleLbl="node1" presStyleIdx="5" presStyleCnt="6">
        <dgm:presLayoutVars>
          <dgm:chMax val="0"/>
          <dgm:chPref val="0"/>
          <dgm:bulletEnabled val="1"/>
        </dgm:presLayoutVars>
      </dgm:prSet>
      <dgm:spPr/>
      <dgm:t>
        <a:bodyPr/>
        <a:lstStyle/>
        <a:p>
          <a:endParaRPr lang="en-US"/>
        </a:p>
      </dgm:t>
    </dgm:pt>
  </dgm:ptLst>
  <dgm:cxnLst>
    <dgm:cxn modelId="{717D6A39-610F-4E4A-8046-07B3BD9817C3}" srcId="{173276D6-C7A8-466E-8993-426AB3364867}" destId="{CCF9009E-90CB-45F0-BF2E-9AFC010BF67B}" srcOrd="2" destOrd="0" parTransId="{EBE33AF3-4909-4FBC-948B-71E6C920C415}" sibTransId="{B45EABE9-897C-4401-97F9-4AF45CCAB922}"/>
    <dgm:cxn modelId="{7090F071-B404-4BE1-A063-1D14A46D2711}" type="presOf" srcId="{8F1201D2-4733-47F4-AF25-B12E454E507D}" destId="{E6D14F1A-1DB5-4A94-95AA-ABEA231A7FB8}" srcOrd="0" destOrd="0" presId="urn:microsoft.com/office/officeart/2011/layout/HexagonRadial"/>
    <dgm:cxn modelId="{0A02AC1F-46D6-4342-81C0-C17582A6D2CD}" type="presOf" srcId="{94F66BB0-22A3-4CD1-9511-CF3F9EF7C95D}" destId="{DB61AFF2-4E1D-4A6D-9FEC-63959466422D}" srcOrd="0" destOrd="0" presId="urn:microsoft.com/office/officeart/2011/layout/HexagonRadial"/>
    <dgm:cxn modelId="{4FA77E8A-7AD8-4A5D-BE4A-E174636CE2E8}" type="presOf" srcId="{1F9B4C97-0C0A-4516-A71B-A1E6405ABA71}" destId="{0D1F7352-74F5-43C8-B0BD-99D6CA415D61}" srcOrd="0" destOrd="0" presId="urn:microsoft.com/office/officeart/2011/layout/HexagonRadial"/>
    <dgm:cxn modelId="{463DCB81-3B54-4689-84F1-D0F59DF9A7CE}" type="presOf" srcId="{3D87EDCF-C1FD-485A-BBC0-91007DF49ABB}" destId="{EB8E98E6-0BBC-4044-B561-1A27F32FBB3C}" srcOrd="0" destOrd="0" presId="urn:microsoft.com/office/officeart/2011/layout/HexagonRadial"/>
    <dgm:cxn modelId="{2E484ECD-D08A-4B9D-B6E9-D5A7345E7161}" type="presOf" srcId="{CCF9009E-90CB-45F0-BF2E-9AFC010BF67B}" destId="{F5558121-F9CC-41AE-979C-DB7A66133ED6}" srcOrd="0" destOrd="0" presId="urn:microsoft.com/office/officeart/2011/layout/HexagonRadial"/>
    <dgm:cxn modelId="{A285D5DB-00D0-4A0F-8900-C70D2C79C08E}" srcId="{173276D6-C7A8-466E-8993-426AB3364867}" destId="{1F9B4C97-0C0A-4516-A71B-A1E6405ABA71}" srcOrd="1" destOrd="0" parTransId="{66A356DE-59BA-423D-8B42-611A74457351}" sibTransId="{0B605AD9-B116-48E9-B287-AA1843130CD5}"/>
    <dgm:cxn modelId="{B1E747B4-CBD8-4787-888C-7126CE526885}" type="presOf" srcId="{ED20AE3F-7DA7-4A21-B331-7D84C026B976}" destId="{78332BA8-45DE-4FAE-9A69-5B701E701E9C}" srcOrd="0" destOrd="0" presId="urn:microsoft.com/office/officeart/2011/layout/HexagonRadial"/>
    <dgm:cxn modelId="{2D462F6D-60D3-4E1F-A9D0-3AC439D66AB3}" srcId="{173276D6-C7A8-466E-8993-426AB3364867}" destId="{3D87EDCF-C1FD-485A-BBC0-91007DF49ABB}" srcOrd="4" destOrd="0" parTransId="{69B39548-76D5-4FEC-82BD-B677E4ED841A}" sibTransId="{48637670-16F3-4C43-AF93-A0AA8718B5D7}"/>
    <dgm:cxn modelId="{8A093047-DE91-4B76-A63C-32594E4ED2CA}" srcId="{173276D6-C7A8-466E-8993-426AB3364867}" destId="{94F66BB0-22A3-4CD1-9511-CF3F9EF7C95D}" srcOrd="3" destOrd="0" parTransId="{D0662E8F-6B0E-4924-8559-F5B233325BD3}" sibTransId="{4727FD7D-B1CE-4656-BDB0-B28AC591B2E7}"/>
    <dgm:cxn modelId="{629C10DD-4B7A-4E55-81F9-66850E429384}" srcId="{0F94E198-A773-43F8-A258-872A9F565D4A}" destId="{173276D6-C7A8-466E-8993-426AB3364867}" srcOrd="0" destOrd="0" parTransId="{C0BAA668-B2D0-4829-BC7B-47171345F382}" sibTransId="{48C8C698-155B-4F0D-9542-28F49DC2E3E7}"/>
    <dgm:cxn modelId="{9FAF03E1-3C69-4A6E-9E7B-F440CD99A9F4}" srcId="{173276D6-C7A8-466E-8993-426AB3364867}" destId="{8F1201D2-4733-47F4-AF25-B12E454E507D}" srcOrd="0" destOrd="0" parTransId="{E90848DC-2438-4989-BE01-FC724BE680F8}" sibTransId="{B8CC2099-39E0-4B0E-9856-C9E7F28A7B9A}"/>
    <dgm:cxn modelId="{B502A580-DC51-462E-854E-A42311C718CD}" srcId="{173276D6-C7A8-466E-8993-426AB3364867}" destId="{ED20AE3F-7DA7-4A21-B331-7D84C026B976}" srcOrd="5" destOrd="0" parTransId="{C34F389F-1F6C-4F9F-983E-A072C51ED182}" sibTransId="{C0E14383-72FB-4F6F-B60F-2492730E8676}"/>
    <dgm:cxn modelId="{D6715630-AC3A-4422-961F-604F931E2C48}" type="presOf" srcId="{173276D6-C7A8-466E-8993-426AB3364867}" destId="{1B64586A-3BDC-4881-99D7-60671DA1E404}" srcOrd="0" destOrd="0" presId="urn:microsoft.com/office/officeart/2011/layout/HexagonRadial"/>
    <dgm:cxn modelId="{55A5128D-7B48-4466-91C5-319A8113C40B}" type="presOf" srcId="{0F94E198-A773-43F8-A258-872A9F565D4A}" destId="{0F90866D-5A26-4824-AFE8-95A8CB1A1789}" srcOrd="0" destOrd="0" presId="urn:microsoft.com/office/officeart/2011/layout/HexagonRadial"/>
    <dgm:cxn modelId="{7B131B81-BF22-4055-B319-9E871E275191}" type="presParOf" srcId="{0F90866D-5A26-4824-AFE8-95A8CB1A1789}" destId="{1B64586A-3BDC-4881-99D7-60671DA1E404}" srcOrd="0" destOrd="0" presId="urn:microsoft.com/office/officeart/2011/layout/HexagonRadial"/>
    <dgm:cxn modelId="{E9292956-DA4C-4B53-B6ED-895A1C6AE227}" type="presParOf" srcId="{0F90866D-5A26-4824-AFE8-95A8CB1A1789}" destId="{8FA790AA-9ADB-44E5-8599-18202116EACD}" srcOrd="1" destOrd="0" presId="urn:microsoft.com/office/officeart/2011/layout/HexagonRadial"/>
    <dgm:cxn modelId="{AC79918A-8202-46F2-9652-31D14FFAFC8F}" type="presParOf" srcId="{8FA790AA-9ADB-44E5-8599-18202116EACD}" destId="{F909B92A-F3DB-43C0-B0AA-E12A0CF5C33A}" srcOrd="0" destOrd="0" presId="urn:microsoft.com/office/officeart/2011/layout/HexagonRadial"/>
    <dgm:cxn modelId="{4D9E40D4-8192-4C2D-A3AC-2540C3B24E93}" type="presParOf" srcId="{0F90866D-5A26-4824-AFE8-95A8CB1A1789}" destId="{E6D14F1A-1DB5-4A94-95AA-ABEA231A7FB8}" srcOrd="2" destOrd="0" presId="urn:microsoft.com/office/officeart/2011/layout/HexagonRadial"/>
    <dgm:cxn modelId="{57D9F6F7-9783-4BD1-A6B0-CC88FC87FE85}" type="presParOf" srcId="{0F90866D-5A26-4824-AFE8-95A8CB1A1789}" destId="{125362A0-73EC-4375-A4B3-94B1D1E49111}" srcOrd="3" destOrd="0" presId="urn:microsoft.com/office/officeart/2011/layout/HexagonRadial"/>
    <dgm:cxn modelId="{9ECBA311-8971-4421-BE3E-F928643F4279}" type="presParOf" srcId="{125362A0-73EC-4375-A4B3-94B1D1E49111}" destId="{AF29FF47-D22E-4D67-9D8A-255C4178D1BE}" srcOrd="0" destOrd="0" presId="urn:microsoft.com/office/officeart/2011/layout/HexagonRadial"/>
    <dgm:cxn modelId="{6530A6F3-28CC-45F6-9CE3-E00603F38533}" type="presParOf" srcId="{0F90866D-5A26-4824-AFE8-95A8CB1A1789}" destId="{0D1F7352-74F5-43C8-B0BD-99D6CA415D61}" srcOrd="4" destOrd="0" presId="urn:microsoft.com/office/officeart/2011/layout/HexagonRadial"/>
    <dgm:cxn modelId="{27CF3E06-5118-4123-91BD-F44E6A4350B6}" type="presParOf" srcId="{0F90866D-5A26-4824-AFE8-95A8CB1A1789}" destId="{F954E330-1C9D-45A6-A895-2496E2E3A017}" srcOrd="5" destOrd="0" presId="urn:microsoft.com/office/officeart/2011/layout/HexagonRadial"/>
    <dgm:cxn modelId="{3176E5B8-DA50-4257-BD70-890B1FDA48D5}" type="presParOf" srcId="{F954E330-1C9D-45A6-A895-2496E2E3A017}" destId="{87045664-39D5-480D-A0D5-B96708C207B3}" srcOrd="0" destOrd="0" presId="urn:microsoft.com/office/officeart/2011/layout/HexagonRadial"/>
    <dgm:cxn modelId="{835B0FDE-377D-4120-803C-6B262E4E2D80}" type="presParOf" srcId="{0F90866D-5A26-4824-AFE8-95A8CB1A1789}" destId="{F5558121-F9CC-41AE-979C-DB7A66133ED6}" srcOrd="6" destOrd="0" presId="urn:microsoft.com/office/officeart/2011/layout/HexagonRadial"/>
    <dgm:cxn modelId="{6025CC23-33F5-44B9-90A2-491D991CE3B6}" type="presParOf" srcId="{0F90866D-5A26-4824-AFE8-95A8CB1A1789}" destId="{A978CF2F-E541-4DFA-A7B7-6ECC97164007}" srcOrd="7" destOrd="0" presId="urn:microsoft.com/office/officeart/2011/layout/HexagonRadial"/>
    <dgm:cxn modelId="{FC01100E-191D-4481-BF11-6D4D5DABC584}" type="presParOf" srcId="{A978CF2F-E541-4DFA-A7B7-6ECC97164007}" destId="{13D3782E-0A94-4188-B51D-46241209DB1E}" srcOrd="0" destOrd="0" presId="urn:microsoft.com/office/officeart/2011/layout/HexagonRadial"/>
    <dgm:cxn modelId="{CE59AED2-0517-46E8-BCD7-F4FD5B43B7E1}" type="presParOf" srcId="{0F90866D-5A26-4824-AFE8-95A8CB1A1789}" destId="{DB61AFF2-4E1D-4A6D-9FEC-63959466422D}" srcOrd="8" destOrd="0" presId="urn:microsoft.com/office/officeart/2011/layout/HexagonRadial"/>
    <dgm:cxn modelId="{6306118D-E579-486D-820A-928FB6708920}" type="presParOf" srcId="{0F90866D-5A26-4824-AFE8-95A8CB1A1789}" destId="{CE1B6BDB-432B-4C15-A6BA-2894931446FF}" srcOrd="9" destOrd="0" presId="urn:microsoft.com/office/officeart/2011/layout/HexagonRadial"/>
    <dgm:cxn modelId="{69F36DEA-28F7-41BE-BD31-92368E51698F}" type="presParOf" srcId="{CE1B6BDB-432B-4C15-A6BA-2894931446FF}" destId="{10951981-50EC-468E-B4F2-4D893FAEF295}" srcOrd="0" destOrd="0" presId="urn:microsoft.com/office/officeart/2011/layout/HexagonRadial"/>
    <dgm:cxn modelId="{5CC75180-1605-451B-A2DE-0FCB97807572}" type="presParOf" srcId="{0F90866D-5A26-4824-AFE8-95A8CB1A1789}" destId="{EB8E98E6-0BBC-4044-B561-1A27F32FBB3C}" srcOrd="10" destOrd="0" presId="urn:microsoft.com/office/officeart/2011/layout/HexagonRadial"/>
    <dgm:cxn modelId="{DF8C04EA-12CF-4AFE-B236-A8AD541713AB}" type="presParOf" srcId="{0F90866D-5A26-4824-AFE8-95A8CB1A1789}" destId="{FFEE818A-3E20-4670-8610-168841807615}" srcOrd="11" destOrd="0" presId="urn:microsoft.com/office/officeart/2011/layout/HexagonRadial"/>
    <dgm:cxn modelId="{4C130ACD-8F73-4C68-908E-930DDDA5A517}" type="presParOf" srcId="{FFEE818A-3E20-4670-8610-168841807615}" destId="{02A41A25-C7D6-46EF-AACD-E9936C8CA622}" srcOrd="0" destOrd="0" presId="urn:microsoft.com/office/officeart/2011/layout/HexagonRadial"/>
    <dgm:cxn modelId="{B30F635F-CC3E-4E15-820A-602ECE121FB5}" type="presParOf" srcId="{0F90866D-5A26-4824-AFE8-95A8CB1A1789}" destId="{78332BA8-45DE-4FAE-9A69-5B701E701E9C}" srcOrd="1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DC224F-2E05-4868-866D-521618975BD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DD1E0CD-7C92-4F0B-8812-C3A8EBD3F927}">
      <dgm:prSet phldrT="[Text]"/>
      <dgm:spPr>
        <a:solidFill>
          <a:schemeClr val="accent3">
            <a:lumMod val="20000"/>
            <a:lumOff val="80000"/>
          </a:schemeClr>
        </a:solidFill>
        <a:ln w="28575">
          <a:solidFill>
            <a:schemeClr val="accent3">
              <a:lumMod val="60000"/>
              <a:lumOff val="40000"/>
            </a:schemeClr>
          </a:solidFill>
        </a:ln>
      </dgm:spPr>
      <dgm:t>
        <a:bodyPr/>
        <a:lstStyle/>
        <a:p>
          <a:r>
            <a:rPr lang="en-US" dirty="0" smtClean="0">
              <a:solidFill>
                <a:schemeClr val="tx1"/>
              </a:solidFill>
              <a:latin typeface="Arial" panose="020B0604020202020204" pitchFamily="34" charset="0"/>
              <a:cs typeface="Arial" panose="020B0604020202020204" pitchFamily="34" charset="0"/>
            </a:rPr>
            <a:t>Gender and Diversity workshop – Manila November 2014</a:t>
          </a:r>
          <a:endParaRPr lang="en-US" dirty="0">
            <a:solidFill>
              <a:schemeClr val="tx1"/>
            </a:solidFill>
            <a:latin typeface="Arial" panose="020B0604020202020204" pitchFamily="34" charset="0"/>
            <a:cs typeface="Arial" panose="020B0604020202020204" pitchFamily="34" charset="0"/>
          </a:endParaRPr>
        </a:p>
      </dgm:t>
    </dgm:pt>
    <dgm:pt modelId="{1128771D-0BEA-43CD-8523-A084F19FAD0D}" type="parTrans" cxnId="{6841CB57-4E68-43EE-9390-29A8438CC34A}">
      <dgm:prSet/>
      <dgm:spPr/>
      <dgm:t>
        <a:bodyPr/>
        <a:lstStyle/>
        <a:p>
          <a:endParaRPr lang="en-US"/>
        </a:p>
      </dgm:t>
    </dgm:pt>
    <dgm:pt modelId="{FD9FCC31-D1BA-437A-876B-A668641A3772}" type="sibTrans" cxnId="{6841CB57-4E68-43EE-9390-29A8438CC34A}">
      <dgm:prSet/>
      <dgm:spPr/>
      <dgm:t>
        <a:bodyPr/>
        <a:lstStyle/>
        <a:p>
          <a:endParaRPr lang="en-US"/>
        </a:p>
      </dgm:t>
    </dgm:pt>
    <dgm:pt modelId="{E28877EA-B436-4DB6-BA9C-62E59EF95C8D}">
      <dgm:prSet phldrT="[Text]"/>
      <dgm:spPr>
        <a:solidFill>
          <a:schemeClr val="accent3">
            <a:lumMod val="20000"/>
            <a:lumOff val="80000"/>
          </a:schemeClr>
        </a:solidFill>
        <a:ln w="28575">
          <a:solidFill>
            <a:schemeClr val="accent3">
              <a:lumMod val="60000"/>
              <a:lumOff val="40000"/>
            </a:schemeClr>
          </a:solidFill>
        </a:ln>
      </dgm:spPr>
      <dgm:t>
        <a:bodyPr/>
        <a:lstStyle/>
        <a:p>
          <a:r>
            <a:rPr lang="en-US" dirty="0" smtClean="0">
              <a:solidFill>
                <a:schemeClr val="tx1"/>
              </a:solidFill>
              <a:latin typeface="Arial" panose="020B0604020202020204" pitchFamily="34" charset="0"/>
              <a:cs typeface="Arial" panose="020B0604020202020204" pitchFamily="34" charset="0"/>
            </a:rPr>
            <a:t>Climate Change  Master Training – Phuket September 2014</a:t>
          </a:r>
          <a:endParaRPr lang="en-US" dirty="0">
            <a:solidFill>
              <a:schemeClr val="tx1"/>
            </a:solidFill>
            <a:latin typeface="Arial" panose="020B0604020202020204" pitchFamily="34" charset="0"/>
            <a:cs typeface="Arial" panose="020B0604020202020204" pitchFamily="34" charset="0"/>
          </a:endParaRPr>
        </a:p>
      </dgm:t>
    </dgm:pt>
    <dgm:pt modelId="{988E511E-88B1-4145-B903-5FD545B2FA1B}" type="parTrans" cxnId="{FB3146B4-BF28-4AA6-B01C-B4DA26071038}">
      <dgm:prSet/>
      <dgm:spPr/>
      <dgm:t>
        <a:bodyPr/>
        <a:lstStyle/>
        <a:p>
          <a:endParaRPr lang="en-US"/>
        </a:p>
      </dgm:t>
    </dgm:pt>
    <dgm:pt modelId="{6ABF6E8C-0B71-4F55-A165-EF82F22882CA}" type="sibTrans" cxnId="{FB3146B4-BF28-4AA6-B01C-B4DA26071038}">
      <dgm:prSet/>
      <dgm:spPr/>
      <dgm:t>
        <a:bodyPr/>
        <a:lstStyle/>
        <a:p>
          <a:endParaRPr lang="en-US"/>
        </a:p>
      </dgm:t>
    </dgm:pt>
    <dgm:pt modelId="{012DFD30-41D9-4F25-8B5C-DF8B37B755A9}">
      <dgm:prSet phldrT="[Text]"/>
      <dgm:spPr>
        <a:solidFill>
          <a:schemeClr val="accent3">
            <a:lumMod val="20000"/>
            <a:lumOff val="80000"/>
          </a:schemeClr>
        </a:solidFill>
        <a:ln w="28575">
          <a:solidFill>
            <a:schemeClr val="accent3">
              <a:lumMod val="60000"/>
              <a:lumOff val="40000"/>
            </a:schemeClr>
          </a:solidFill>
        </a:ln>
      </dgm:spPr>
      <dgm:t>
        <a:bodyPr/>
        <a:lstStyle/>
        <a:p>
          <a:r>
            <a:rPr lang="en-US" dirty="0" smtClean="0">
              <a:solidFill>
                <a:schemeClr val="tx1"/>
              </a:solidFill>
              <a:latin typeface="Arial" panose="020B0604020202020204" pitchFamily="34" charset="0"/>
              <a:cs typeface="Arial" panose="020B0604020202020204" pitchFamily="34" charset="0"/>
            </a:rPr>
            <a:t>Gender in Emergencies Training – Australia June 2015</a:t>
          </a:r>
          <a:endParaRPr lang="en-US" dirty="0">
            <a:solidFill>
              <a:schemeClr val="tx1"/>
            </a:solidFill>
            <a:latin typeface="Arial" panose="020B0604020202020204" pitchFamily="34" charset="0"/>
            <a:cs typeface="Arial" panose="020B0604020202020204" pitchFamily="34" charset="0"/>
          </a:endParaRPr>
        </a:p>
      </dgm:t>
    </dgm:pt>
    <dgm:pt modelId="{F08FEF4B-5E48-4F01-9DA7-05CCEB08D012}" type="parTrans" cxnId="{A25DA4FA-A42E-456B-A48B-3EE7861E8D61}">
      <dgm:prSet/>
      <dgm:spPr/>
      <dgm:t>
        <a:bodyPr/>
        <a:lstStyle/>
        <a:p>
          <a:endParaRPr lang="en-US"/>
        </a:p>
      </dgm:t>
    </dgm:pt>
    <dgm:pt modelId="{CD10BC28-E615-406D-B3CA-754E040923E2}" type="sibTrans" cxnId="{A25DA4FA-A42E-456B-A48B-3EE7861E8D61}">
      <dgm:prSet/>
      <dgm:spPr/>
      <dgm:t>
        <a:bodyPr/>
        <a:lstStyle/>
        <a:p>
          <a:endParaRPr lang="en-US"/>
        </a:p>
      </dgm:t>
    </dgm:pt>
    <dgm:pt modelId="{1227815F-7170-48DF-9E46-229817BF8D97}">
      <dgm:prSet phldrT="[Text]"/>
      <dgm:spPr>
        <a:solidFill>
          <a:schemeClr val="accent3">
            <a:lumMod val="20000"/>
            <a:lumOff val="80000"/>
          </a:schemeClr>
        </a:solidFill>
        <a:ln w="28575">
          <a:solidFill>
            <a:schemeClr val="accent3">
              <a:lumMod val="60000"/>
              <a:lumOff val="40000"/>
            </a:schemeClr>
          </a:solidFill>
        </a:ln>
      </dgm:spPr>
      <dgm:t>
        <a:bodyPr/>
        <a:lstStyle/>
        <a:p>
          <a:r>
            <a:rPr lang="en-US" dirty="0" smtClean="0">
              <a:solidFill>
                <a:schemeClr val="tx1"/>
              </a:solidFill>
              <a:latin typeface="Arial" panose="020B0604020202020204" pitchFamily="34" charset="0"/>
              <a:cs typeface="Arial" panose="020B0604020202020204" pitchFamily="34" charset="0"/>
            </a:rPr>
            <a:t>MRCS gender and diversity workshop  - November 2014 </a:t>
          </a:r>
          <a:endParaRPr lang="en-US" dirty="0">
            <a:solidFill>
              <a:schemeClr val="tx1"/>
            </a:solidFill>
            <a:latin typeface="Arial" panose="020B0604020202020204" pitchFamily="34" charset="0"/>
            <a:cs typeface="Arial" panose="020B0604020202020204" pitchFamily="34" charset="0"/>
          </a:endParaRPr>
        </a:p>
      </dgm:t>
    </dgm:pt>
    <dgm:pt modelId="{FE52BED9-6228-44DF-9624-CB5833B84067}" type="parTrans" cxnId="{B44621EE-24C0-44C8-AC9C-15704F7FF656}">
      <dgm:prSet/>
      <dgm:spPr/>
      <dgm:t>
        <a:bodyPr/>
        <a:lstStyle/>
        <a:p>
          <a:endParaRPr lang="en-US"/>
        </a:p>
      </dgm:t>
    </dgm:pt>
    <dgm:pt modelId="{E416582C-B023-4E06-9909-E67561B3F1EA}" type="sibTrans" cxnId="{B44621EE-24C0-44C8-AC9C-15704F7FF656}">
      <dgm:prSet/>
      <dgm:spPr/>
      <dgm:t>
        <a:bodyPr/>
        <a:lstStyle/>
        <a:p>
          <a:endParaRPr lang="en-US"/>
        </a:p>
      </dgm:t>
    </dgm:pt>
    <dgm:pt modelId="{430F0D92-D8BD-4EC7-896E-85C1D9C984B2}">
      <dgm:prSet phldrT="[Text]"/>
      <dgm:spPr>
        <a:solidFill>
          <a:schemeClr val="accent3">
            <a:lumMod val="20000"/>
            <a:lumOff val="80000"/>
          </a:schemeClr>
        </a:solidFill>
        <a:ln w="28575">
          <a:solidFill>
            <a:schemeClr val="accent3">
              <a:lumMod val="60000"/>
              <a:lumOff val="40000"/>
            </a:schemeClr>
          </a:solidFill>
        </a:ln>
      </dgm:spPr>
      <dgm:t>
        <a:bodyPr/>
        <a:lstStyle/>
        <a:p>
          <a:r>
            <a:rPr lang="en-US" dirty="0" smtClean="0">
              <a:solidFill>
                <a:schemeClr val="tx1"/>
              </a:solidFill>
              <a:latin typeface="Arial" panose="020B0604020202020204" pitchFamily="34" charset="0"/>
              <a:cs typeface="Arial" panose="020B0604020202020204" pitchFamily="34" charset="0"/>
            </a:rPr>
            <a:t>CVTL Gender and Diversity Awareness Training – August 2015</a:t>
          </a:r>
          <a:endParaRPr lang="en-US" dirty="0">
            <a:solidFill>
              <a:schemeClr val="tx1"/>
            </a:solidFill>
            <a:latin typeface="Arial" panose="020B0604020202020204" pitchFamily="34" charset="0"/>
            <a:cs typeface="Arial" panose="020B0604020202020204" pitchFamily="34" charset="0"/>
          </a:endParaRPr>
        </a:p>
      </dgm:t>
    </dgm:pt>
    <dgm:pt modelId="{6B90F92B-DAAC-4162-8FEF-C19FF7C5C4FC}" type="parTrans" cxnId="{BCAEF1C9-5371-4BED-B56A-AA719C8B59C4}">
      <dgm:prSet/>
      <dgm:spPr/>
      <dgm:t>
        <a:bodyPr/>
        <a:lstStyle/>
        <a:p>
          <a:endParaRPr lang="en-US"/>
        </a:p>
      </dgm:t>
    </dgm:pt>
    <dgm:pt modelId="{9FEB6730-2E9C-4871-97BB-8A526C4A986E}" type="sibTrans" cxnId="{BCAEF1C9-5371-4BED-B56A-AA719C8B59C4}">
      <dgm:prSet/>
      <dgm:spPr/>
      <dgm:t>
        <a:bodyPr/>
        <a:lstStyle/>
        <a:p>
          <a:endParaRPr lang="en-US"/>
        </a:p>
      </dgm:t>
    </dgm:pt>
    <dgm:pt modelId="{4A3F6079-BFBA-45CF-9C34-5C7E829CCF69}">
      <dgm:prSet/>
      <dgm:spPr>
        <a:solidFill>
          <a:schemeClr val="accent3">
            <a:lumMod val="20000"/>
            <a:lumOff val="80000"/>
          </a:schemeClr>
        </a:solidFill>
        <a:ln>
          <a:solidFill>
            <a:schemeClr val="accent3">
              <a:lumMod val="40000"/>
              <a:lumOff val="60000"/>
            </a:schemeClr>
          </a:solidFill>
        </a:ln>
      </dgm:spPr>
      <dgm:t>
        <a:bodyPr/>
        <a:lstStyle/>
        <a:p>
          <a:r>
            <a:rPr lang="en-US" dirty="0" smtClean="0">
              <a:solidFill>
                <a:schemeClr val="tx1"/>
              </a:solidFill>
              <a:latin typeface="Arial" panose="020B0604020202020204" pitchFamily="34" charset="0"/>
              <a:cs typeface="Arial" panose="020B0604020202020204" pitchFamily="34" charset="0"/>
            </a:rPr>
            <a:t>AHA Center ACE </a:t>
          </a:r>
          <a:r>
            <a:rPr lang="en-US" dirty="0" err="1" smtClean="0">
              <a:solidFill>
                <a:schemeClr val="tx1"/>
              </a:solidFill>
              <a:latin typeface="Arial" panose="020B0604020202020204" pitchFamily="34" charset="0"/>
              <a:cs typeface="Arial" panose="020B0604020202020204" pitchFamily="34" charset="0"/>
            </a:rPr>
            <a:t>Programme</a:t>
          </a:r>
          <a:r>
            <a:rPr lang="en-US" dirty="0" smtClean="0">
              <a:solidFill>
                <a:schemeClr val="tx1"/>
              </a:solidFill>
              <a:latin typeface="Arial" panose="020B0604020202020204" pitchFamily="34" charset="0"/>
              <a:cs typeface="Arial" panose="020B0604020202020204" pitchFamily="34" charset="0"/>
            </a:rPr>
            <a:t> – RCRC training. Gender and Diversity in DM </a:t>
          </a:r>
          <a:endParaRPr lang="en-US" dirty="0">
            <a:solidFill>
              <a:schemeClr val="tx1"/>
            </a:solidFill>
            <a:latin typeface="Arial" panose="020B0604020202020204" pitchFamily="34" charset="0"/>
            <a:cs typeface="Arial" panose="020B0604020202020204" pitchFamily="34" charset="0"/>
          </a:endParaRPr>
        </a:p>
      </dgm:t>
    </dgm:pt>
    <dgm:pt modelId="{687DFF4E-17B0-4CC0-93E6-412DC504982F}" type="parTrans" cxnId="{EA4AFB20-0D75-48DE-8960-07639ABA313D}">
      <dgm:prSet/>
      <dgm:spPr/>
      <dgm:t>
        <a:bodyPr/>
        <a:lstStyle/>
        <a:p>
          <a:endParaRPr lang="en-US"/>
        </a:p>
      </dgm:t>
    </dgm:pt>
    <dgm:pt modelId="{20EEFD65-9EEB-47AA-B7F2-4A4100EDABC2}" type="sibTrans" cxnId="{EA4AFB20-0D75-48DE-8960-07639ABA313D}">
      <dgm:prSet/>
      <dgm:spPr/>
      <dgm:t>
        <a:bodyPr/>
        <a:lstStyle/>
        <a:p>
          <a:endParaRPr lang="en-US"/>
        </a:p>
      </dgm:t>
    </dgm:pt>
    <dgm:pt modelId="{B38372D8-59F8-48BE-B9F8-D9750F38F27D}" type="pres">
      <dgm:prSet presAssocID="{2CDC224F-2E05-4868-866D-521618975BD8}" presName="diagram" presStyleCnt="0">
        <dgm:presLayoutVars>
          <dgm:dir/>
          <dgm:resizeHandles val="exact"/>
        </dgm:presLayoutVars>
      </dgm:prSet>
      <dgm:spPr/>
      <dgm:t>
        <a:bodyPr/>
        <a:lstStyle/>
        <a:p>
          <a:endParaRPr lang="en-US"/>
        </a:p>
      </dgm:t>
    </dgm:pt>
    <dgm:pt modelId="{2EAC83F6-6CB9-4CA1-9F36-6E754C4B29EA}" type="pres">
      <dgm:prSet presAssocID="{9DD1E0CD-7C92-4F0B-8812-C3A8EBD3F927}" presName="node" presStyleLbl="node1" presStyleIdx="0" presStyleCnt="6">
        <dgm:presLayoutVars>
          <dgm:bulletEnabled val="1"/>
        </dgm:presLayoutVars>
      </dgm:prSet>
      <dgm:spPr/>
      <dgm:t>
        <a:bodyPr/>
        <a:lstStyle/>
        <a:p>
          <a:endParaRPr lang="en-US"/>
        </a:p>
      </dgm:t>
    </dgm:pt>
    <dgm:pt modelId="{D850BB6B-40A2-4186-A1E8-D1750CA60F16}" type="pres">
      <dgm:prSet presAssocID="{FD9FCC31-D1BA-437A-876B-A668641A3772}" presName="sibTrans" presStyleCnt="0"/>
      <dgm:spPr/>
    </dgm:pt>
    <dgm:pt modelId="{7274FB3E-DAAE-43B2-9FA4-7559AB25E69F}" type="pres">
      <dgm:prSet presAssocID="{E28877EA-B436-4DB6-BA9C-62E59EF95C8D}" presName="node" presStyleLbl="node1" presStyleIdx="1" presStyleCnt="6">
        <dgm:presLayoutVars>
          <dgm:bulletEnabled val="1"/>
        </dgm:presLayoutVars>
      </dgm:prSet>
      <dgm:spPr/>
      <dgm:t>
        <a:bodyPr/>
        <a:lstStyle/>
        <a:p>
          <a:endParaRPr lang="en-US"/>
        </a:p>
      </dgm:t>
    </dgm:pt>
    <dgm:pt modelId="{F248A9BA-9248-4C4D-B990-87258B69B66F}" type="pres">
      <dgm:prSet presAssocID="{6ABF6E8C-0B71-4F55-A165-EF82F22882CA}" presName="sibTrans" presStyleCnt="0"/>
      <dgm:spPr/>
    </dgm:pt>
    <dgm:pt modelId="{3435A2B2-DC48-4619-AAF8-0C78326A02DB}" type="pres">
      <dgm:prSet presAssocID="{012DFD30-41D9-4F25-8B5C-DF8B37B755A9}" presName="node" presStyleLbl="node1" presStyleIdx="2" presStyleCnt="6">
        <dgm:presLayoutVars>
          <dgm:bulletEnabled val="1"/>
        </dgm:presLayoutVars>
      </dgm:prSet>
      <dgm:spPr/>
      <dgm:t>
        <a:bodyPr/>
        <a:lstStyle/>
        <a:p>
          <a:endParaRPr lang="en-US"/>
        </a:p>
      </dgm:t>
    </dgm:pt>
    <dgm:pt modelId="{60FD37DB-20B6-4A6F-AC23-5F361C936B52}" type="pres">
      <dgm:prSet presAssocID="{CD10BC28-E615-406D-B3CA-754E040923E2}" presName="sibTrans" presStyleCnt="0"/>
      <dgm:spPr/>
    </dgm:pt>
    <dgm:pt modelId="{F5500C54-4EDB-4295-8B39-5819CC1CBC8A}" type="pres">
      <dgm:prSet presAssocID="{1227815F-7170-48DF-9E46-229817BF8D97}" presName="node" presStyleLbl="node1" presStyleIdx="3" presStyleCnt="6">
        <dgm:presLayoutVars>
          <dgm:bulletEnabled val="1"/>
        </dgm:presLayoutVars>
      </dgm:prSet>
      <dgm:spPr/>
      <dgm:t>
        <a:bodyPr/>
        <a:lstStyle/>
        <a:p>
          <a:endParaRPr lang="en-US"/>
        </a:p>
      </dgm:t>
    </dgm:pt>
    <dgm:pt modelId="{B9BC2B24-48CA-4684-8303-93A4C4C3E5CC}" type="pres">
      <dgm:prSet presAssocID="{E416582C-B023-4E06-9909-E67561B3F1EA}" presName="sibTrans" presStyleCnt="0"/>
      <dgm:spPr/>
    </dgm:pt>
    <dgm:pt modelId="{38CBEF36-2ED4-4D04-B1FA-89D7BED9D4F4}" type="pres">
      <dgm:prSet presAssocID="{4A3F6079-BFBA-45CF-9C34-5C7E829CCF69}" presName="node" presStyleLbl="node1" presStyleIdx="4" presStyleCnt="6">
        <dgm:presLayoutVars>
          <dgm:bulletEnabled val="1"/>
        </dgm:presLayoutVars>
      </dgm:prSet>
      <dgm:spPr/>
      <dgm:t>
        <a:bodyPr/>
        <a:lstStyle/>
        <a:p>
          <a:endParaRPr lang="en-US"/>
        </a:p>
      </dgm:t>
    </dgm:pt>
    <dgm:pt modelId="{0E400F47-38CD-4FBB-8191-C396CEF1DB66}" type="pres">
      <dgm:prSet presAssocID="{20EEFD65-9EEB-47AA-B7F2-4A4100EDABC2}" presName="sibTrans" presStyleCnt="0"/>
      <dgm:spPr/>
    </dgm:pt>
    <dgm:pt modelId="{C3238FAD-32E3-481F-AC3E-9E6F92E264B7}" type="pres">
      <dgm:prSet presAssocID="{430F0D92-D8BD-4EC7-896E-85C1D9C984B2}" presName="node" presStyleLbl="node1" presStyleIdx="5" presStyleCnt="6">
        <dgm:presLayoutVars>
          <dgm:bulletEnabled val="1"/>
        </dgm:presLayoutVars>
      </dgm:prSet>
      <dgm:spPr/>
      <dgm:t>
        <a:bodyPr/>
        <a:lstStyle/>
        <a:p>
          <a:endParaRPr lang="en-US"/>
        </a:p>
      </dgm:t>
    </dgm:pt>
  </dgm:ptLst>
  <dgm:cxnLst>
    <dgm:cxn modelId="{42ECE37C-BC8F-41DB-9F4E-00848C410DAE}" type="presOf" srcId="{9DD1E0CD-7C92-4F0B-8812-C3A8EBD3F927}" destId="{2EAC83F6-6CB9-4CA1-9F36-6E754C4B29EA}" srcOrd="0" destOrd="0" presId="urn:microsoft.com/office/officeart/2005/8/layout/default"/>
    <dgm:cxn modelId="{B44621EE-24C0-44C8-AC9C-15704F7FF656}" srcId="{2CDC224F-2E05-4868-866D-521618975BD8}" destId="{1227815F-7170-48DF-9E46-229817BF8D97}" srcOrd="3" destOrd="0" parTransId="{FE52BED9-6228-44DF-9624-CB5833B84067}" sibTransId="{E416582C-B023-4E06-9909-E67561B3F1EA}"/>
    <dgm:cxn modelId="{6841CB57-4E68-43EE-9390-29A8438CC34A}" srcId="{2CDC224F-2E05-4868-866D-521618975BD8}" destId="{9DD1E0CD-7C92-4F0B-8812-C3A8EBD3F927}" srcOrd="0" destOrd="0" parTransId="{1128771D-0BEA-43CD-8523-A084F19FAD0D}" sibTransId="{FD9FCC31-D1BA-437A-876B-A668641A3772}"/>
    <dgm:cxn modelId="{EA4AFB20-0D75-48DE-8960-07639ABA313D}" srcId="{2CDC224F-2E05-4868-866D-521618975BD8}" destId="{4A3F6079-BFBA-45CF-9C34-5C7E829CCF69}" srcOrd="4" destOrd="0" parTransId="{687DFF4E-17B0-4CC0-93E6-412DC504982F}" sibTransId="{20EEFD65-9EEB-47AA-B7F2-4A4100EDABC2}"/>
    <dgm:cxn modelId="{8C35CAD6-3478-452B-8AB6-853910777DE3}" type="presOf" srcId="{430F0D92-D8BD-4EC7-896E-85C1D9C984B2}" destId="{C3238FAD-32E3-481F-AC3E-9E6F92E264B7}" srcOrd="0" destOrd="0" presId="urn:microsoft.com/office/officeart/2005/8/layout/default"/>
    <dgm:cxn modelId="{1F684099-DD68-4E6E-ABA1-AA441E5FB7AE}" type="presOf" srcId="{012DFD30-41D9-4F25-8B5C-DF8B37B755A9}" destId="{3435A2B2-DC48-4619-AAF8-0C78326A02DB}" srcOrd="0" destOrd="0" presId="urn:microsoft.com/office/officeart/2005/8/layout/default"/>
    <dgm:cxn modelId="{52C4D467-E9CB-41AB-A6D7-8DD0E5261143}" type="presOf" srcId="{E28877EA-B436-4DB6-BA9C-62E59EF95C8D}" destId="{7274FB3E-DAAE-43B2-9FA4-7559AB25E69F}" srcOrd="0" destOrd="0" presId="urn:microsoft.com/office/officeart/2005/8/layout/default"/>
    <dgm:cxn modelId="{F59594DF-4427-4D1A-BC61-68773FE3186B}" type="presOf" srcId="{2CDC224F-2E05-4868-866D-521618975BD8}" destId="{B38372D8-59F8-48BE-B9F8-D9750F38F27D}" srcOrd="0" destOrd="0" presId="urn:microsoft.com/office/officeart/2005/8/layout/default"/>
    <dgm:cxn modelId="{767D880D-4DE4-4378-8DF4-AD4F676A6D8C}" type="presOf" srcId="{4A3F6079-BFBA-45CF-9C34-5C7E829CCF69}" destId="{38CBEF36-2ED4-4D04-B1FA-89D7BED9D4F4}" srcOrd="0" destOrd="0" presId="urn:microsoft.com/office/officeart/2005/8/layout/default"/>
    <dgm:cxn modelId="{BCAEF1C9-5371-4BED-B56A-AA719C8B59C4}" srcId="{2CDC224F-2E05-4868-866D-521618975BD8}" destId="{430F0D92-D8BD-4EC7-896E-85C1D9C984B2}" srcOrd="5" destOrd="0" parTransId="{6B90F92B-DAAC-4162-8FEF-C19FF7C5C4FC}" sibTransId="{9FEB6730-2E9C-4871-97BB-8A526C4A986E}"/>
    <dgm:cxn modelId="{A25DA4FA-A42E-456B-A48B-3EE7861E8D61}" srcId="{2CDC224F-2E05-4868-866D-521618975BD8}" destId="{012DFD30-41D9-4F25-8B5C-DF8B37B755A9}" srcOrd="2" destOrd="0" parTransId="{F08FEF4B-5E48-4F01-9DA7-05CCEB08D012}" sibTransId="{CD10BC28-E615-406D-B3CA-754E040923E2}"/>
    <dgm:cxn modelId="{9254300C-F053-4F86-964A-82781ACA1B35}" type="presOf" srcId="{1227815F-7170-48DF-9E46-229817BF8D97}" destId="{F5500C54-4EDB-4295-8B39-5819CC1CBC8A}" srcOrd="0" destOrd="0" presId="urn:microsoft.com/office/officeart/2005/8/layout/default"/>
    <dgm:cxn modelId="{FB3146B4-BF28-4AA6-B01C-B4DA26071038}" srcId="{2CDC224F-2E05-4868-866D-521618975BD8}" destId="{E28877EA-B436-4DB6-BA9C-62E59EF95C8D}" srcOrd="1" destOrd="0" parTransId="{988E511E-88B1-4145-B903-5FD545B2FA1B}" sibTransId="{6ABF6E8C-0B71-4F55-A165-EF82F22882CA}"/>
    <dgm:cxn modelId="{1B64311A-922A-437C-B240-D2CE6595D926}" type="presParOf" srcId="{B38372D8-59F8-48BE-B9F8-D9750F38F27D}" destId="{2EAC83F6-6CB9-4CA1-9F36-6E754C4B29EA}" srcOrd="0" destOrd="0" presId="urn:microsoft.com/office/officeart/2005/8/layout/default"/>
    <dgm:cxn modelId="{996E567F-42FC-4730-948E-CA52A1AEB0C0}" type="presParOf" srcId="{B38372D8-59F8-48BE-B9F8-D9750F38F27D}" destId="{D850BB6B-40A2-4186-A1E8-D1750CA60F16}" srcOrd="1" destOrd="0" presId="urn:microsoft.com/office/officeart/2005/8/layout/default"/>
    <dgm:cxn modelId="{73BEE781-1008-4F60-9672-194276F48EEC}" type="presParOf" srcId="{B38372D8-59F8-48BE-B9F8-D9750F38F27D}" destId="{7274FB3E-DAAE-43B2-9FA4-7559AB25E69F}" srcOrd="2" destOrd="0" presId="urn:microsoft.com/office/officeart/2005/8/layout/default"/>
    <dgm:cxn modelId="{3AAC156E-D132-49DF-A96A-74F9F2EEDB2D}" type="presParOf" srcId="{B38372D8-59F8-48BE-B9F8-D9750F38F27D}" destId="{F248A9BA-9248-4C4D-B990-87258B69B66F}" srcOrd="3" destOrd="0" presId="urn:microsoft.com/office/officeart/2005/8/layout/default"/>
    <dgm:cxn modelId="{AE014F9D-BB31-475F-A94B-626D78F3FAC4}" type="presParOf" srcId="{B38372D8-59F8-48BE-B9F8-D9750F38F27D}" destId="{3435A2B2-DC48-4619-AAF8-0C78326A02DB}" srcOrd="4" destOrd="0" presId="urn:microsoft.com/office/officeart/2005/8/layout/default"/>
    <dgm:cxn modelId="{BC16CC70-3E3B-4EDD-BDC7-B651C9FFC1F0}" type="presParOf" srcId="{B38372D8-59F8-48BE-B9F8-D9750F38F27D}" destId="{60FD37DB-20B6-4A6F-AC23-5F361C936B52}" srcOrd="5" destOrd="0" presId="urn:microsoft.com/office/officeart/2005/8/layout/default"/>
    <dgm:cxn modelId="{5CE042D9-2BF1-4071-BB1B-7C2AF1462F67}" type="presParOf" srcId="{B38372D8-59F8-48BE-B9F8-D9750F38F27D}" destId="{F5500C54-4EDB-4295-8B39-5819CC1CBC8A}" srcOrd="6" destOrd="0" presId="urn:microsoft.com/office/officeart/2005/8/layout/default"/>
    <dgm:cxn modelId="{7866C42B-90F4-4A7C-B0FA-78D2662DBBBC}" type="presParOf" srcId="{B38372D8-59F8-48BE-B9F8-D9750F38F27D}" destId="{B9BC2B24-48CA-4684-8303-93A4C4C3E5CC}" srcOrd="7" destOrd="0" presId="urn:microsoft.com/office/officeart/2005/8/layout/default"/>
    <dgm:cxn modelId="{15C98D43-3648-44F2-A2A1-3788C39E7CC4}" type="presParOf" srcId="{B38372D8-59F8-48BE-B9F8-D9750F38F27D}" destId="{38CBEF36-2ED4-4D04-B1FA-89D7BED9D4F4}" srcOrd="8" destOrd="0" presId="urn:microsoft.com/office/officeart/2005/8/layout/default"/>
    <dgm:cxn modelId="{17EB0715-CE82-4C3C-9FA8-DBF07F8D0693}" type="presParOf" srcId="{B38372D8-59F8-48BE-B9F8-D9750F38F27D}" destId="{0E400F47-38CD-4FBB-8191-C396CEF1DB66}" srcOrd="9" destOrd="0" presId="urn:microsoft.com/office/officeart/2005/8/layout/default"/>
    <dgm:cxn modelId="{3A6B5B86-DF8D-478F-8270-2215874CA460}" type="presParOf" srcId="{B38372D8-59F8-48BE-B9F8-D9750F38F27D}" destId="{C3238FAD-32E3-481F-AC3E-9E6F92E264B7}"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307342-33B6-4B05-BC35-5151E0CC1EB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94DB9D5C-3E4E-40B6-96A4-0597F262B50D}">
      <dgm:prSet phldrT="[Text]"/>
      <dgm:spPr/>
      <dgm:t>
        <a:bodyPr/>
        <a:lstStyle/>
        <a:p>
          <a:r>
            <a:rPr lang="en-US" dirty="0" smtClean="0"/>
            <a:t>Outcome 1</a:t>
          </a:r>
          <a:endParaRPr lang="en-US" dirty="0"/>
        </a:p>
      </dgm:t>
    </dgm:pt>
    <dgm:pt modelId="{39D1862F-6F14-4738-B2CC-9590C26EA953}" type="parTrans" cxnId="{C32818D3-8C60-4229-84F5-82906E5B6DA4}">
      <dgm:prSet/>
      <dgm:spPr/>
      <dgm:t>
        <a:bodyPr/>
        <a:lstStyle/>
        <a:p>
          <a:endParaRPr lang="en-US"/>
        </a:p>
      </dgm:t>
    </dgm:pt>
    <dgm:pt modelId="{D46AECEF-17AC-4ADC-BCDA-796C06F917EC}" type="sibTrans" cxnId="{C32818D3-8C60-4229-84F5-82906E5B6DA4}">
      <dgm:prSet/>
      <dgm:spPr/>
      <dgm:t>
        <a:bodyPr/>
        <a:lstStyle/>
        <a:p>
          <a:endParaRPr lang="en-US"/>
        </a:p>
      </dgm:t>
    </dgm:pt>
    <dgm:pt modelId="{74915C78-6E49-4D3D-BDA6-15302D60CB45}">
      <dgm:prSet phldrT="[Text]"/>
      <dgm:spPr/>
      <dgm:t>
        <a:bodyPr/>
        <a:lstStyle/>
        <a:p>
          <a:pPr rtl="0"/>
          <a:r>
            <a:rPr lang="en-GB" dirty="0" smtClean="0"/>
            <a:t>Increased </a:t>
          </a:r>
          <a:r>
            <a:rPr lang="en-GB" b="1" dirty="0" smtClean="0"/>
            <a:t>awareness and knowledge of key concepts</a:t>
          </a:r>
          <a:r>
            <a:rPr lang="en-GB" dirty="0" smtClean="0"/>
            <a:t> and issues related with gender and diversity and IFRC’s frameworks and approach</a:t>
          </a:r>
          <a:endParaRPr lang="en-US" dirty="0"/>
        </a:p>
      </dgm:t>
    </dgm:pt>
    <dgm:pt modelId="{508F795C-C1B1-4FDF-BBDC-6CA3A2A39419}" type="parTrans" cxnId="{999A36D3-4E01-4BB6-93E0-5BED1B101536}">
      <dgm:prSet/>
      <dgm:spPr/>
      <dgm:t>
        <a:bodyPr/>
        <a:lstStyle/>
        <a:p>
          <a:endParaRPr lang="en-US"/>
        </a:p>
      </dgm:t>
    </dgm:pt>
    <dgm:pt modelId="{20253D63-E4ED-4CFB-9DC9-C045EA1BFB36}" type="sibTrans" cxnId="{999A36D3-4E01-4BB6-93E0-5BED1B101536}">
      <dgm:prSet/>
      <dgm:spPr/>
      <dgm:t>
        <a:bodyPr/>
        <a:lstStyle/>
        <a:p>
          <a:endParaRPr lang="en-US"/>
        </a:p>
      </dgm:t>
    </dgm:pt>
    <dgm:pt modelId="{90BDD63E-EDAC-4EAE-B476-7F83D3EE9AC4}">
      <dgm:prSet phldrT="[Text]"/>
      <dgm:spPr/>
      <dgm:t>
        <a:bodyPr/>
        <a:lstStyle/>
        <a:p>
          <a:r>
            <a:rPr lang="en-US" dirty="0" smtClean="0"/>
            <a:t>Outcome 2</a:t>
          </a:r>
          <a:endParaRPr lang="en-US" dirty="0"/>
        </a:p>
      </dgm:t>
    </dgm:pt>
    <dgm:pt modelId="{98345D5F-49D9-4AA3-9CEC-6DAB99E4AA70}" type="parTrans" cxnId="{1E2C7102-20FD-49E8-9C3E-233CBAC36D4C}">
      <dgm:prSet/>
      <dgm:spPr/>
      <dgm:t>
        <a:bodyPr/>
        <a:lstStyle/>
        <a:p>
          <a:endParaRPr lang="en-US"/>
        </a:p>
      </dgm:t>
    </dgm:pt>
    <dgm:pt modelId="{94FEC7A0-C63C-43A7-9897-4BA4C9D8F2DB}" type="sibTrans" cxnId="{1E2C7102-20FD-49E8-9C3E-233CBAC36D4C}">
      <dgm:prSet/>
      <dgm:spPr/>
      <dgm:t>
        <a:bodyPr/>
        <a:lstStyle/>
        <a:p>
          <a:endParaRPr lang="en-US"/>
        </a:p>
      </dgm:t>
    </dgm:pt>
    <dgm:pt modelId="{6DEE2378-0589-4992-A475-BB79FB28047D}">
      <dgm:prSet phldrT="[Text]"/>
      <dgm:spPr/>
      <dgm:t>
        <a:bodyPr/>
        <a:lstStyle/>
        <a:p>
          <a:r>
            <a:rPr lang="en-US" b="1" dirty="0" smtClean="0"/>
            <a:t>Increased awareness of tools and resources to support the integration of gender and diversity</a:t>
          </a:r>
          <a:r>
            <a:rPr lang="en-US" dirty="0" smtClean="0"/>
            <a:t> within </a:t>
          </a:r>
          <a:r>
            <a:rPr lang="en-US" dirty="0" err="1" smtClean="0"/>
            <a:t>programmes</a:t>
          </a:r>
          <a:endParaRPr lang="en-US" dirty="0"/>
        </a:p>
      </dgm:t>
    </dgm:pt>
    <dgm:pt modelId="{B8E9774E-37E0-4974-A872-97B4CA70A2B9}" type="parTrans" cxnId="{0CDB998D-80C5-405F-A25A-9555F8900786}">
      <dgm:prSet/>
      <dgm:spPr/>
      <dgm:t>
        <a:bodyPr/>
        <a:lstStyle/>
        <a:p>
          <a:endParaRPr lang="en-US"/>
        </a:p>
      </dgm:t>
    </dgm:pt>
    <dgm:pt modelId="{68C6BE49-8F9A-48A1-BB63-0149BA2339D1}" type="sibTrans" cxnId="{0CDB998D-80C5-405F-A25A-9555F8900786}">
      <dgm:prSet/>
      <dgm:spPr/>
      <dgm:t>
        <a:bodyPr/>
        <a:lstStyle/>
        <a:p>
          <a:endParaRPr lang="en-US"/>
        </a:p>
      </dgm:t>
    </dgm:pt>
    <dgm:pt modelId="{24C8BE24-6F61-49DE-9A03-675D07200A89}">
      <dgm:prSet phldrT="[Text]"/>
      <dgm:spPr/>
      <dgm:t>
        <a:bodyPr/>
        <a:lstStyle/>
        <a:p>
          <a:r>
            <a:rPr lang="en-US" dirty="0" smtClean="0"/>
            <a:t>Outcome 3</a:t>
          </a:r>
          <a:endParaRPr lang="en-US" dirty="0"/>
        </a:p>
      </dgm:t>
    </dgm:pt>
    <dgm:pt modelId="{B0FB2F6B-B9AF-48AA-8034-9C2A411BE114}" type="parTrans" cxnId="{1D116E5D-0B46-4959-9067-A964AB7281F3}">
      <dgm:prSet/>
      <dgm:spPr/>
      <dgm:t>
        <a:bodyPr/>
        <a:lstStyle/>
        <a:p>
          <a:endParaRPr lang="en-US"/>
        </a:p>
      </dgm:t>
    </dgm:pt>
    <dgm:pt modelId="{BACA8333-5359-4DE2-8208-AF4ED0DEC7D0}" type="sibTrans" cxnId="{1D116E5D-0B46-4959-9067-A964AB7281F3}">
      <dgm:prSet/>
      <dgm:spPr/>
      <dgm:t>
        <a:bodyPr/>
        <a:lstStyle/>
        <a:p>
          <a:endParaRPr lang="en-US"/>
        </a:p>
      </dgm:t>
    </dgm:pt>
    <dgm:pt modelId="{D5046C0A-74FD-4B1D-BAD6-E9AF87547926}">
      <dgm:prSet phldrT="[Text]"/>
      <dgm:spPr/>
      <dgm:t>
        <a:bodyPr/>
        <a:lstStyle/>
        <a:p>
          <a:r>
            <a:rPr lang="en-US" dirty="0" smtClean="0"/>
            <a:t>Increased </a:t>
          </a:r>
          <a:r>
            <a:rPr lang="en-US" b="1" dirty="0" smtClean="0"/>
            <a:t>capacity in how to raise awareness and train others </a:t>
          </a:r>
          <a:r>
            <a:rPr lang="en-US" dirty="0" smtClean="0"/>
            <a:t>on gender and diversity concepts and their practical application, </a:t>
          </a:r>
          <a:endParaRPr lang="en-US" dirty="0"/>
        </a:p>
      </dgm:t>
    </dgm:pt>
    <dgm:pt modelId="{B123EEA2-24FA-4C9B-85C6-794288963842}" type="parTrans" cxnId="{B7C1E036-230B-4247-BF21-41A96C33D153}">
      <dgm:prSet/>
      <dgm:spPr/>
      <dgm:t>
        <a:bodyPr/>
        <a:lstStyle/>
        <a:p>
          <a:endParaRPr lang="en-US"/>
        </a:p>
      </dgm:t>
    </dgm:pt>
    <dgm:pt modelId="{5A127EF9-5D76-4DAB-9150-A1B38E030F81}" type="sibTrans" cxnId="{B7C1E036-230B-4247-BF21-41A96C33D153}">
      <dgm:prSet/>
      <dgm:spPr/>
      <dgm:t>
        <a:bodyPr/>
        <a:lstStyle/>
        <a:p>
          <a:endParaRPr lang="en-US"/>
        </a:p>
      </dgm:t>
    </dgm:pt>
    <dgm:pt modelId="{413124EB-A780-4CD3-82FF-07622F849434}" type="pres">
      <dgm:prSet presAssocID="{7D307342-33B6-4B05-BC35-5151E0CC1EBB}" presName="linearFlow" presStyleCnt="0">
        <dgm:presLayoutVars>
          <dgm:dir/>
          <dgm:animLvl val="lvl"/>
          <dgm:resizeHandles val="exact"/>
        </dgm:presLayoutVars>
      </dgm:prSet>
      <dgm:spPr/>
      <dgm:t>
        <a:bodyPr/>
        <a:lstStyle/>
        <a:p>
          <a:endParaRPr lang="en-US"/>
        </a:p>
      </dgm:t>
    </dgm:pt>
    <dgm:pt modelId="{0AF385CF-B847-49DA-9E1A-97CBDCE08E9D}" type="pres">
      <dgm:prSet presAssocID="{94DB9D5C-3E4E-40B6-96A4-0597F262B50D}" presName="composite" presStyleCnt="0"/>
      <dgm:spPr/>
    </dgm:pt>
    <dgm:pt modelId="{859125FF-9A8E-43CC-B05A-4A379003C293}" type="pres">
      <dgm:prSet presAssocID="{94DB9D5C-3E4E-40B6-96A4-0597F262B50D}" presName="parentText" presStyleLbl="alignNode1" presStyleIdx="0" presStyleCnt="3">
        <dgm:presLayoutVars>
          <dgm:chMax val="1"/>
          <dgm:bulletEnabled val="1"/>
        </dgm:presLayoutVars>
      </dgm:prSet>
      <dgm:spPr/>
      <dgm:t>
        <a:bodyPr/>
        <a:lstStyle/>
        <a:p>
          <a:endParaRPr lang="en-US"/>
        </a:p>
      </dgm:t>
    </dgm:pt>
    <dgm:pt modelId="{0BFC7382-8BA8-41FD-BC67-F4CFB379FC8E}" type="pres">
      <dgm:prSet presAssocID="{94DB9D5C-3E4E-40B6-96A4-0597F262B50D}" presName="descendantText" presStyleLbl="alignAcc1" presStyleIdx="0" presStyleCnt="3">
        <dgm:presLayoutVars>
          <dgm:bulletEnabled val="1"/>
        </dgm:presLayoutVars>
      </dgm:prSet>
      <dgm:spPr/>
      <dgm:t>
        <a:bodyPr/>
        <a:lstStyle/>
        <a:p>
          <a:endParaRPr lang="en-US"/>
        </a:p>
      </dgm:t>
    </dgm:pt>
    <dgm:pt modelId="{C88E1897-FD41-40A5-AC79-F6B9D9BE50CD}" type="pres">
      <dgm:prSet presAssocID="{D46AECEF-17AC-4ADC-BCDA-796C06F917EC}" presName="sp" presStyleCnt="0"/>
      <dgm:spPr/>
    </dgm:pt>
    <dgm:pt modelId="{CBDDC5D1-D0B9-4042-A42B-58A562CDD062}" type="pres">
      <dgm:prSet presAssocID="{90BDD63E-EDAC-4EAE-B476-7F83D3EE9AC4}" presName="composite" presStyleCnt="0"/>
      <dgm:spPr/>
    </dgm:pt>
    <dgm:pt modelId="{5C8FCA06-7138-40D0-AE76-8A6513AFFABC}" type="pres">
      <dgm:prSet presAssocID="{90BDD63E-EDAC-4EAE-B476-7F83D3EE9AC4}" presName="parentText" presStyleLbl="alignNode1" presStyleIdx="1" presStyleCnt="3">
        <dgm:presLayoutVars>
          <dgm:chMax val="1"/>
          <dgm:bulletEnabled val="1"/>
        </dgm:presLayoutVars>
      </dgm:prSet>
      <dgm:spPr/>
      <dgm:t>
        <a:bodyPr/>
        <a:lstStyle/>
        <a:p>
          <a:endParaRPr lang="en-US"/>
        </a:p>
      </dgm:t>
    </dgm:pt>
    <dgm:pt modelId="{EBC39F0A-35AC-4331-81D9-9A45F22061A0}" type="pres">
      <dgm:prSet presAssocID="{90BDD63E-EDAC-4EAE-B476-7F83D3EE9AC4}" presName="descendantText" presStyleLbl="alignAcc1" presStyleIdx="1" presStyleCnt="3">
        <dgm:presLayoutVars>
          <dgm:bulletEnabled val="1"/>
        </dgm:presLayoutVars>
      </dgm:prSet>
      <dgm:spPr/>
      <dgm:t>
        <a:bodyPr/>
        <a:lstStyle/>
        <a:p>
          <a:endParaRPr lang="en-US"/>
        </a:p>
      </dgm:t>
    </dgm:pt>
    <dgm:pt modelId="{9AAD2B06-3F3E-400B-989B-66211EF82243}" type="pres">
      <dgm:prSet presAssocID="{94FEC7A0-C63C-43A7-9897-4BA4C9D8F2DB}" presName="sp" presStyleCnt="0"/>
      <dgm:spPr/>
    </dgm:pt>
    <dgm:pt modelId="{22EE3AC1-8707-417B-918D-7089314B4D67}" type="pres">
      <dgm:prSet presAssocID="{24C8BE24-6F61-49DE-9A03-675D07200A89}" presName="composite" presStyleCnt="0"/>
      <dgm:spPr/>
    </dgm:pt>
    <dgm:pt modelId="{EDC7D2C5-6B99-4FED-8A27-19A1281CC388}" type="pres">
      <dgm:prSet presAssocID="{24C8BE24-6F61-49DE-9A03-675D07200A89}" presName="parentText" presStyleLbl="alignNode1" presStyleIdx="2" presStyleCnt="3">
        <dgm:presLayoutVars>
          <dgm:chMax val="1"/>
          <dgm:bulletEnabled val="1"/>
        </dgm:presLayoutVars>
      </dgm:prSet>
      <dgm:spPr/>
      <dgm:t>
        <a:bodyPr/>
        <a:lstStyle/>
        <a:p>
          <a:endParaRPr lang="en-US"/>
        </a:p>
      </dgm:t>
    </dgm:pt>
    <dgm:pt modelId="{9E06599D-530F-44D7-B94F-85EEFED24F17}" type="pres">
      <dgm:prSet presAssocID="{24C8BE24-6F61-49DE-9A03-675D07200A89}" presName="descendantText" presStyleLbl="alignAcc1" presStyleIdx="2" presStyleCnt="3">
        <dgm:presLayoutVars>
          <dgm:bulletEnabled val="1"/>
        </dgm:presLayoutVars>
      </dgm:prSet>
      <dgm:spPr/>
      <dgm:t>
        <a:bodyPr/>
        <a:lstStyle/>
        <a:p>
          <a:endParaRPr lang="en-US"/>
        </a:p>
      </dgm:t>
    </dgm:pt>
  </dgm:ptLst>
  <dgm:cxnLst>
    <dgm:cxn modelId="{E790F1A3-36C1-4487-AFE8-5F44096585F1}" type="presOf" srcId="{24C8BE24-6F61-49DE-9A03-675D07200A89}" destId="{EDC7D2C5-6B99-4FED-8A27-19A1281CC388}" srcOrd="0" destOrd="0" presId="urn:microsoft.com/office/officeart/2005/8/layout/chevron2"/>
    <dgm:cxn modelId="{C2870A2E-AC7A-442F-947D-3F8634DBDD65}" type="presOf" srcId="{7D307342-33B6-4B05-BC35-5151E0CC1EBB}" destId="{413124EB-A780-4CD3-82FF-07622F849434}" srcOrd="0" destOrd="0" presId="urn:microsoft.com/office/officeart/2005/8/layout/chevron2"/>
    <dgm:cxn modelId="{98270E3B-4A4C-4134-A52A-321C63545A48}" type="presOf" srcId="{6DEE2378-0589-4992-A475-BB79FB28047D}" destId="{EBC39F0A-35AC-4331-81D9-9A45F22061A0}" srcOrd="0" destOrd="0" presId="urn:microsoft.com/office/officeart/2005/8/layout/chevron2"/>
    <dgm:cxn modelId="{D3BD86AC-4230-41C1-9A30-E75DF57E67F5}" type="presOf" srcId="{94DB9D5C-3E4E-40B6-96A4-0597F262B50D}" destId="{859125FF-9A8E-43CC-B05A-4A379003C293}" srcOrd="0" destOrd="0" presId="urn:microsoft.com/office/officeart/2005/8/layout/chevron2"/>
    <dgm:cxn modelId="{054BA727-F7AF-456D-9822-E8199F4E6DF1}" type="presOf" srcId="{D5046C0A-74FD-4B1D-BAD6-E9AF87547926}" destId="{9E06599D-530F-44D7-B94F-85EEFED24F17}" srcOrd="0" destOrd="0" presId="urn:microsoft.com/office/officeart/2005/8/layout/chevron2"/>
    <dgm:cxn modelId="{C32818D3-8C60-4229-84F5-82906E5B6DA4}" srcId="{7D307342-33B6-4B05-BC35-5151E0CC1EBB}" destId="{94DB9D5C-3E4E-40B6-96A4-0597F262B50D}" srcOrd="0" destOrd="0" parTransId="{39D1862F-6F14-4738-B2CC-9590C26EA953}" sibTransId="{D46AECEF-17AC-4ADC-BCDA-796C06F917EC}"/>
    <dgm:cxn modelId="{1D116E5D-0B46-4959-9067-A964AB7281F3}" srcId="{7D307342-33B6-4B05-BC35-5151E0CC1EBB}" destId="{24C8BE24-6F61-49DE-9A03-675D07200A89}" srcOrd="2" destOrd="0" parTransId="{B0FB2F6B-B9AF-48AA-8034-9C2A411BE114}" sibTransId="{BACA8333-5359-4DE2-8208-AF4ED0DEC7D0}"/>
    <dgm:cxn modelId="{999A36D3-4E01-4BB6-93E0-5BED1B101536}" srcId="{94DB9D5C-3E4E-40B6-96A4-0597F262B50D}" destId="{74915C78-6E49-4D3D-BDA6-15302D60CB45}" srcOrd="0" destOrd="0" parTransId="{508F795C-C1B1-4FDF-BBDC-6CA3A2A39419}" sibTransId="{20253D63-E4ED-4CFB-9DC9-C045EA1BFB36}"/>
    <dgm:cxn modelId="{1E2C7102-20FD-49E8-9C3E-233CBAC36D4C}" srcId="{7D307342-33B6-4B05-BC35-5151E0CC1EBB}" destId="{90BDD63E-EDAC-4EAE-B476-7F83D3EE9AC4}" srcOrd="1" destOrd="0" parTransId="{98345D5F-49D9-4AA3-9CEC-6DAB99E4AA70}" sibTransId="{94FEC7A0-C63C-43A7-9897-4BA4C9D8F2DB}"/>
    <dgm:cxn modelId="{0CDB998D-80C5-405F-A25A-9555F8900786}" srcId="{90BDD63E-EDAC-4EAE-B476-7F83D3EE9AC4}" destId="{6DEE2378-0589-4992-A475-BB79FB28047D}" srcOrd="0" destOrd="0" parTransId="{B8E9774E-37E0-4974-A872-97B4CA70A2B9}" sibTransId="{68C6BE49-8F9A-48A1-BB63-0149BA2339D1}"/>
    <dgm:cxn modelId="{BA52CF2C-719C-4094-88EB-B8EC6CCE68AC}" type="presOf" srcId="{74915C78-6E49-4D3D-BDA6-15302D60CB45}" destId="{0BFC7382-8BA8-41FD-BC67-F4CFB379FC8E}" srcOrd="0" destOrd="0" presId="urn:microsoft.com/office/officeart/2005/8/layout/chevron2"/>
    <dgm:cxn modelId="{C7288555-55AB-469C-AAE1-149FA6150CEC}" type="presOf" srcId="{90BDD63E-EDAC-4EAE-B476-7F83D3EE9AC4}" destId="{5C8FCA06-7138-40D0-AE76-8A6513AFFABC}" srcOrd="0" destOrd="0" presId="urn:microsoft.com/office/officeart/2005/8/layout/chevron2"/>
    <dgm:cxn modelId="{B7C1E036-230B-4247-BF21-41A96C33D153}" srcId="{24C8BE24-6F61-49DE-9A03-675D07200A89}" destId="{D5046C0A-74FD-4B1D-BAD6-E9AF87547926}" srcOrd="0" destOrd="0" parTransId="{B123EEA2-24FA-4C9B-85C6-794288963842}" sibTransId="{5A127EF9-5D76-4DAB-9150-A1B38E030F81}"/>
    <dgm:cxn modelId="{555C50D0-B7A9-4B18-96FB-130A3D941D7A}" type="presParOf" srcId="{413124EB-A780-4CD3-82FF-07622F849434}" destId="{0AF385CF-B847-49DA-9E1A-97CBDCE08E9D}" srcOrd="0" destOrd="0" presId="urn:microsoft.com/office/officeart/2005/8/layout/chevron2"/>
    <dgm:cxn modelId="{202C56D5-86DA-4E03-A333-9907EFE7998A}" type="presParOf" srcId="{0AF385CF-B847-49DA-9E1A-97CBDCE08E9D}" destId="{859125FF-9A8E-43CC-B05A-4A379003C293}" srcOrd="0" destOrd="0" presId="urn:microsoft.com/office/officeart/2005/8/layout/chevron2"/>
    <dgm:cxn modelId="{FC3D8F09-1D39-4E08-B755-FD277AA6FBED}" type="presParOf" srcId="{0AF385CF-B847-49DA-9E1A-97CBDCE08E9D}" destId="{0BFC7382-8BA8-41FD-BC67-F4CFB379FC8E}" srcOrd="1" destOrd="0" presId="urn:microsoft.com/office/officeart/2005/8/layout/chevron2"/>
    <dgm:cxn modelId="{F991C66D-0BA1-4E62-A1A0-3FCCAE7E524D}" type="presParOf" srcId="{413124EB-A780-4CD3-82FF-07622F849434}" destId="{C88E1897-FD41-40A5-AC79-F6B9D9BE50CD}" srcOrd="1" destOrd="0" presId="urn:microsoft.com/office/officeart/2005/8/layout/chevron2"/>
    <dgm:cxn modelId="{92EEF7C4-C221-4E9E-AB5D-46A0A52247A6}" type="presParOf" srcId="{413124EB-A780-4CD3-82FF-07622F849434}" destId="{CBDDC5D1-D0B9-4042-A42B-58A562CDD062}" srcOrd="2" destOrd="0" presId="urn:microsoft.com/office/officeart/2005/8/layout/chevron2"/>
    <dgm:cxn modelId="{31C8FBC1-D616-4E36-AF5B-5354A7B2E0D8}" type="presParOf" srcId="{CBDDC5D1-D0B9-4042-A42B-58A562CDD062}" destId="{5C8FCA06-7138-40D0-AE76-8A6513AFFABC}" srcOrd="0" destOrd="0" presId="urn:microsoft.com/office/officeart/2005/8/layout/chevron2"/>
    <dgm:cxn modelId="{51B060F5-8C8A-4962-A6CA-DE085E11180D}" type="presParOf" srcId="{CBDDC5D1-D0B9-4042-A42B-58A562CDD062}" destId="{EBC39F0A-35AC-4331-81D9-9A45F22061A0}" srcOrd="1" destOrd="0" presId="urn:microsoft.com/office/officeart/2005/8/layout/chevron2"/>
    <dgm:cxn modelId="{CEF8CFE4-1042-4D76-9739-4FB7E114441F}" type="presParOf" srcId="{413124EB-A780-4CD3-82FF-07622F849434}" destId="{9AAD2B06-3F3E-400B-989B-66211EF82243}" srcOrd="3" destOrd="0" presId="urn:microsoft.com/office/officeart/2005/8/layout/chevron2"/>
    <dgm:cxn modelId="{00C4F45D-5D10-4DA8-A769-9AA19FAB28A4}" type="presParOf" srcId="{413124EB-A780-4CD3-82FF-07622F849434}" destId="{22EE3AC1-8707-417B-918D-7089314B4D67}" srcOrd="4" destOrd="0" presId="urn:microsoft.com/office/officeart/2005/8/layout/chevron2"/>
    <dgm:cxn modelId="{2B748EE6-2390-4109-811C-D5D366BEE418}" type="presParOf" srcId="{22EE3AC1-8707-417B-918D-7089314B4D67}" destId="{EDC7D2C5-6B99-4FED-8A27-19A1281CC388}" srcOrd="0" destOrd="0" presId="urn:microsoft.com/office/officeart/2005/8/layout/chevron2"/>
    <dgm:cxn modelId="{3D4CB6A4-59F6-4430-90C5-9ED3849DF80A}" type="presParOf" srcId="{22EE3AC1-8707-417B-918D-7089314B4D67}" destId="{9E06599D-530F-44D7-B94F-85EEFED24F1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B7A091-DB6F-4478-86B6-2C421F587C98}" type="doc">
      <dgm:prSet loTypeId="urn:microsoft.com/office/officeart/2005/8/layout/hProcess9" loCatId="process" qsTypeId="urn:microsoft.com/office/officeart/2005/8/quickstyle/simple1" qsCatId="simple" csTypeId="urn:microsoft.com/office/officeart/2005/8/colors/accent1_2" csCatId="accent1" phldr="1"/>
      <dgm:spPr/>
    </dgm:pt>
    <dgm:pt modelId="{82A9B9AD-50A9-439A-AE38-4083D27E06BA}">
      <dgm:prSet phldrT="[Text]" custT="1"/>
      <dgm:spPr>
        <a:solidFill>
          <a:schemeClr val="accent2">
            <a:lumMod val="20000"/>
            <a:lumOff val="80000"/>
          </a:schemeClr>
        </a:solidFill>
      </dgm:spPr>
      <dgm:t>
        <a:bodyPr/>
        <a:lstStyle/>
        <a:p>
          <a:r>
            <a:rPr lang="en-US" sz="1400" b="1" dirty="0" smtClean="0">
              <a:solidFill>
                <a:schemeClr val="tx1"/>
              </a:solidFill>
              <a:latin typeface="Arial" panose="020B0604020202020204" pitchFamily="34" charset="0"/>
              <a:cs typeface="Arial" panose="020B0604020202020204" pitchFamily="34" charset="0"/>
            </a:rPr>
            <a:t>Technical working groups. </a:t>
          </a:r>
        </a:p>
        <a:p>
          <a:r>
            <a:rPr lang="en-US" sz="1400" b="1" dirty="0" smtClean="0">
              <a:solidFill>
                <a:schemeClr val="tx1"/>
              </a:solidFill>
              <a:latin typeface="Arial" panose="020B0604020202020204" pitchFamily="34" charset="0"/>
              <a:cs typeface="Arial" panose="020B0604020202020204" pitchFamily="34" charset="0"/>
            </a:rPr>
            <a:t>Priorities and recommendations for 2015-2016</a:t>
          </a:r>
          <a:endParaRPr lang="en-US" sz="1400" b="1" dirty="0">
            <a:solidFill>
              <a:schemeClr val="tx1"/>
            </a:solidFill>
            <a:latin typeface="Arial" panose="020B0604020202020204" pitchFamily="34" charset="0"/>
            <a:cs typeface="Arial" panose="020B0604020202020204" pitchFamily="34" charset="0"/>
          </a:endParaRPr>
        </a:p>
      </dgm:t>
    </dgm:pt>
    <dgm:pt modelId="{E6CE7704-0D38-477A-8AE4-28BCDED5AB86}" type="parTrans" cxnId="{10B37E51-685E-4439-8719-6F2E3D1775FF}">
      <dgm:prSet/>
      <dgm:spPr/>
      <dgm:t>
        <a:bodyPr/>
        <a:lstStyle/>
        <a:p>
          <a:endParaRPr lang="en-US"/>
        </a:p>
      </dgm:t>
    </dgm:pt>
    <dgm:pt modelId="{CD4A287B-1952-487A-AE17-CA8E42421FF3}" type="sibTrans" cxnId="{10B37E51-685E-4439-8719-6F2E3D1775FF}">
      <dgm:prSet/>
      <dgm:spPr/>
      <dgm:t>
        <a:bodyPr/>
        <a:lstStyle/>
        <a:p>
          <a:endParaRPr lang="en-US"/>
        </a:p>
      </dgm:t>
    </dgm:pt>
    <dgm:pt modelId="{438E0695-83F0-47D2-BC5D-573DAD37079D}">
      <dgm:prSet phldrT="[Text]" custT="1"/>
      <dgm:spPr>
        <a:solidFill>
          <a:schemeClr val="accent2">
            <a:lumMod val="20000"/>
            <a:lumOff val="80000"/>
          </a:schemeClr>
        </a:solidFill>
      </dgm:spPr>
      <dgm:t>
        <a:bodyPr/>
        <a:lstStyle/>
        <a:p>
          <a:r>
            <a:rPr lang="en-US" sz="1400" b="1" dirty="0" smtClean="0">
              <a:solidFill>
                <a:schemeClr val="tx1"/>
              </a:solidFill>
              <a:latin typeface="Arial" panose="020B0604020202020204" pitchFamily="34" charset="0"/>
              <a:cs typeface="Arial" panose="020B0604020202020204" pitchFamily="34" charset="0"/>
            </a:rPr>
            <a:t>Meet</a:t>
          </a:r>
          <a:r>
            <a:rPr lang="en-US" sz="1400" b="1" baseline="0" dirty="0" smtClean="0">
              <a:solidFill>
                <a:schemeClr val="tx1"/>
              </a:solidFill>
              <a:latin typeface="Arial" panose="020B0604020202020204" pitchFamily="34" charset="0"/>
              <a:cs typeface="Arial" panose="020B0604020202020204" pitchFamily="34" charset="0"/>
            </a:rPr>
            <a:t> with your National Society Gender and Diversity Focal Point to discuss opportunities for integration</a:t>
          </a:r>
          <a:endParaRPr lang="en-US" sz="1400" b="1" dirty="0">
            <a:solidFill>
              <a:schemeClr val="tx1"/>
            </a:solidFill>
            <a:latin typeface="Arial" panose="020B0604020202020204" pitchFamily="34" charset="0"/>
            <a:cs typeface="Arial" panose="020B0604020202020204" pitchFamily="34" charset="0"/>
          </a:endParaRPr>
        </a:p>
      </dgm:t>
    </dgm:pt>
    <dgm:pt modelId="{8A9A2000-0A0A-4A71-9B03-E511CCB0E7E9}" type="parTrans" cxnId="{504B6D9C-81EF-4F36-A0AE-E1156A7E2BAC}">
      <dgm:prSet/>
      <dgm:spPr/>
      <dgm:t>
        <a:bodyPr/>
        <a:lstStyle/>
        <a:p>
          <a:endParaRPr lang="en-US"/>
        </a:p>
      </dgm:t>
    </dgm:pt>
    <dgm:pt modelId="{15877555-D064-4106-8343-106E1740C903}" type="sibTrans" cxnId="{504B6D9C-81EF-4F36-A0AE-E1156A7E2BAC}">
      <dgm:prSet/>
      <dgm:spPr/>
      <dgm:t>
        <a:bodyPr/>
        <a:lstStyle/>
        <a:p>
          <a:endParaRPr lang="en-US"/>
        </a:p>
      </dgm:t>
    </dgm:pt>
    <dgm:pt modelId="{1BBF831E-1E9F-4BC2-9F92-5D97E52725BB}">
      <dgm:prSet phldrT="[Text]" custT="1"/>
      <dgm:spPr>
        <a:solidFill>
          <a:schemeClr val="accent2">
            <a:lumMod val="20000"/>
            <a:lumOff val="80000"/>
          </a:schemeClr>
        </a:solidFill>
      </dgm:spPr>
      <dgm:t>
        <a:bodyPr/>
        <a:lstStyle/>
        <a:p>
          <a:r>
            <a:rPr lang="en-US" sz="1400" b="1" dirty="0" smtClean="0">
              <a:solidFill>
                <a:schemeClr val="tx1"/>
              </a:solidFill>
              <a:latin typeface="Arial" panose="020B0604020202020204" pitchFamily="34" charset="0"/>
              <a:cs typeface="Arial" panose="020B0604020202020204" pitchFamily="34" charset="0"/>
            </a:rPr>
            <a:t>Document and communicate gender and diversity-related successes, achievements and lessons learned</a:t>
          </a:r>
          <a:endParaRPr lang="en-US" sz="1400" b="1" dirty="0">
            <a:solidFill>
              <a:schemeClr val="tx1"/>
            </a:solidFill>
            <a:latin typeface="Arial" panose="020B0604020202020204" pitchFamily="34" charset="0"/>
            <a:cs typeface="Arial" panose="020B0604020202020204" pitchFamily="34" charset="0"/>
          </a:endParaRPr>
        </a:p>
      </dgm:t>
    </dgm:pt>
    <dgm:pt modelId="{429577A3-53DC-47FA-92D1-AB7E442983F1}" type="parTrans" cxnId="{BD44B916-5F98-49E3-AD3D-D320F7626ADC}">
      <dgm:prSet/>
      <dgm:spPr/>
      <dgm:t>
        <a:bodyPr/>
        <a:lstStyle/>
        <a:p>
          <a:endParaRPr lang="en-US"/>
        </a:p>
      </dgm:t>
    </dgm:pt>
    <dgm:pt modelId="{AC3D3B93-3146-4AA1-8E97-5ED3EA84DAB4}" type="sibTrans" cxnId="{BD44B916-5F98-49E3-AD3D-D320F7626ADC}">
      <dgm:prSet/>
      <dgm:spPr/>
      <dgm:t>
        <a:bodyPr/>
        <a:lstStyle/>
        <a:p>
          <a:endParaRPr lang="en-US"/>
        </a:p>
      </dgm:t>
    </dgm:pt>
    <dgm:pt modelId="{0FEB7619-C183-46F9-97D7-1F9CE00F9BAC}">
      <dgm:prSet custT="1"/>
      <dgm:spPr>
        <a:solidFill>
          <a:schemeClr val="accent2">
            <a:lumMod val="20000"/>
            <a:lumOff val="80000"/>
          </a:schemeClr>
        </a:solidFill>
      </dgm:spPr>
      <dgm:t>
        <a:bodyPr/>
        <a:lstStyle/>
        <a:p>
          <a:r>
            <a:rPr lang="en-US" sz="1400" b="1" dirty="0" smtClean="0">
              <a:solidFill>
                <a:schemeClr val="tx1"/>
              </a:solidFill>
              <a:latin typeface="Arial" panose="020B0604020202020204" pitchFamily="34" charset="0"/>
              <a:cs typeface="Arial" panose="020B0604020202020204" pitchFamily="34" charset="0"/>
            </a:rPr>
            <a:t>View the tools and resources in the Gender and Diversity for Resilience Toolkit</a:t>
          </a:r>
          <a:endParaRPr lang="en-US" sz="1400" b="1" dirty="0">
            <a:solidFill>
              <a:schemeClr val="tx1"/>
            </a:solidFill>
            <a:latin typeface="Arial" panose="020B0604020202020204" pitchFamily="34" charset="0"/>
            <a:cs typeface="Arial" panose="020B0604020202020204" pitchFamily="34" charset="0"/>
          </a:endParaRPr>
        </a:p>
      </dgm:t>
    </dgm:pt>
    <dgm:pt modelId="{A977C757-2ACB-471D-8D4C-F23C87100317}" type="parTrans" cxnId="{55D2E1DC-2650-446F-BBE4-8F69C111ECCC}">
      <dgm:prSet/>
      <dgm:spPr/>
      <dgm:t>
        <a:bodyPr/>
        <a:lstStyle/>
        <a:p>
          <a:endParaRPr lang="en-US"/>
        </a:p>
      </dgm:t>
    </dgm:pt>
    <dgm:pt modelId="{EA0115C9-4607-433A-A138-489BF035EF3F}" type="sibTrans" cxnId="{55D2E1DC-2650-446F-BBE4-8F69C111ECCC}">
      <dgm:prSet/>
      <dgm:spPr/>
      <dgm:t>
        <a:bodyPr/>
        <a:lstStyle/>
        <a:p>
          <a:endParaRPr lang="en-US"/>
        </a:p>
      </dgm:t>
    </dgm:pt>
    <dgm:pt modelId="{759FBC1E-1214-4F58-AD49-854469A1FC22}" type="pres">
      <dgm:prSet presAssocID="{2BB7A091-DB6F-4478-86B6-2C421F587C98}" presName="CompostProcess" presStyleCnt="0">
        <dgm:presLayoutVars>
          <dgm:dir/>
          <dgm:resizeHandles val="exact"/>
        </dgm:presLayoutVars>
      </dgm:prSet>
      <dgm:spPr/>
    </dgm:pt>
    <dgm:pt modelId="{D19B4B10-1984-46EA-A95B-8652856291EF}" type="pres">
      <dgm:prSet presAssocID="{2BB7A091-DB6F-4478-86B6-2C421F587C98}" presName="arrow" presStyleLbl="bgShp" presStyleIdx="0" presStyleCnt="1"/>
      <dgm:spPr>
        <a:solidFill>
          <a:schemeClr val="accent2">
            <a:lumMod val="60000"/>
            <a:lumOff val="40000"/>
          </a:schemeClr>
        </a:solidFill>
      </dgm:spPr>
    </dgm:pt>
    <dgm:pt modelId="{EF0E6071-E94D-4DE1-9991-98D4E1C3BD74}" type="pres">
      <dgm:prSet presAssocID="{2BB7A091-DB6F-4478-86B6-2C421F587C98}" presName="linearProcess" presStyleCnt="0"/>
      <dgm:spPr/>
    </dgm:pt>
    <dgm:pt modelId="{1B3E76EA-B602-4974-9F12-AD708CB5F9CD}" type="pres">
      <dgm:prSet presAssocID="{82A9B9AD-50A9-439A-AE38-4083D27E06BA}" presName="textNode" presStyleLbl="node1" presStyleIdx="0" presStyleCnt="4" custScaleX="107702" custLinFactNeighborX="-4158" custLinFactNeighborY="2273">
        <dgm:presLayoutVars>
          <dgm:bulletEnabled val="1"/>
        </dgm:presLayoutVars>
      </dgm:prSet>
      <dgm:spPr/>
      <dgm:t>
        <a:bodyPr/>
        <a:lstStyle/>
        <a:p>
          <a:endParaRPr lang="en-US"/>
        </a:p>
      </dgm:t>
    </dgm:pt>
    <dgm:pt modelId="{09BD0533-E941-4750-9C69-1D4BBAA16E18}" type="pres">
      <dgm:prSet presAssocID="{CD4A287B-1952-487A-AE17-CA8E42421FF3}" presName="sibTrans" presStyleCnt="0"/>
      <dgm:spPr/>
    </dgm:pt>
    <dgm:pt modelId="{21E8A318-EE97-492F-A657-2166E71B20A0}" type="pres">
      <dgm:prSet presAssocID="{438E0695-83F0-47D2-BC5D-573DAD37079D}" presName="textNode" presStyleLbl="node1" presStyleIdx="1" presStyleCnt="4">
        <dgm:presLayoutVars>
          <dgm:bulletEnabled val="1"/>
        </dgm:presLayoutVars>
      </dgm:prSet>
      <dgm:spPr/>
      <dgm:t>
        <a:bodyPr/>
        <a:lstStyle/>
        <a:p>
          <a:endParaRPr lang="en-US"/>
        </a:p>
      </dgm:t>
    </dgm:pt>
    <dgm:pt modelId="{FDAF641E-6EE1-45EB-90FD-01FDBB537161}" type="pres">
      <dgm:prSet presAssocID="{15877555-D064-4106-8343-106E1740C903}" presName="sibTrans" presStyleCnt="0"/>
      <dgm:spPr/>
    </dgm:pt>
    <dgm:pt modelId="{F897A2E5-5954-42FD-AAA4-3A32610C464D}" type="pres">
      <dgm:prSet presAssocID="{0FEB7619-C183-46F9-97D7-1F9CE00F9BAC}" presName="textNode" presStyleLbl="node1" presStyleIdx="2" presStyleCnt="4">
        <dgm:presLayoutVars>
          <dgm:bulletEnabled val="1"/>
        </dgm:presLayoutVars>
      </dgm:prSet>
      <dgm:spPr/>
      <dgm:t>
        <a:bodyPr/>
        <a:lstStyle/>
        <a:p>
          <a:endParaRPr lang="en-US"/>
        </a:p>
      </dgm:t>
    </dgm:pt>
    <dgm:pt modelId="{609509AE-F9E0-45E0-B044-7F74929249A7}" type="pres">
      <dgm:prSet presAssocID="{EA0115C9-4607-433A-A138-489BF035EF3F}" presName="sibTrans" presStyleCnt="0"/>
      <dgm:spPr/>
    </dgm:pt>
    <dgm:pt modelId="{D2303EFC-F729-4591-95A8-0A1127C1066C}" type="pres">
      <dgm:prSet presAssocID="{1BBF831E-1E9F-4BC2-9F92-5D97E52725BB}" presName="textNode" presStyleLbl="node1" presStyleIdx="3" presStyleCnt="4">
        <dgm:presLayoutVars>
          <dgm:bulletEnabled val="1"/>
        </dgm:presLayoutVars>
      </dgm:prSet>
      <dgm:spPr/>
      <dgm:t>
        <a:bodyPr/>
        <a:lstStyle/>
        <a:p>
          <a:endParaRPr lang="en-US"/>
        </a:p>
      </dgm:t>
    </dgm:pt>
  </dgm:ptLst>
  <dgm:cxnLst>
    <dgm:cxn modelId="{BD44B916-5F98-49E3-AD3D-D320F7626ADC}" srcId="{2BB7A091-DB6F-4478-86B6-2C421F587C98}" destId="{1BBF831E-1E9F-4BC2-9F92-5D97E52725BB}" srcOrd="3" destOrd="0" parTransId="{429577A3-53DC-47FA-92D1-AB7E442983F1}" sibTransId="{AC3D3B93-3146-4AA1-8E97-5ED3EA84DAB4}"/>
    <dgm:cxn modelId="{8977F3A9-5AB9-42D7-9297-AD7C32FC75C3}" type="presOf" srcId="{2BB7A091-DB6F-4478-86B6-2C421F587C98}" destId="{759FBC1E-1214-4F58-AD49-854469A1FC22}" srcOrd="0" destOrd="0" presId="urn:microsoft.com/office/officeart/2005/8/layout/hProcess9"/>
    <dgm:cxn modelId="{5A67449B-2B80-496C-9CC1-105B2FA5D609}" type="presOf" srcId="{82A9B9AD-50A9-439A-AE38-4083D27E06BA}" destId="{1B3E76EA-B602-4974-9F12-AD708CB5F9CD}" srcOrd="0" destOrd="0" presId="urn:microsoft.com/office/officeart/2005/8/layout/hProcess9"/>
    <dgm:cxn modelId="{55D2E1DC-2650-446F-BBE4-8F69C111ECCC}" srcId="{2BB7A091-DB6F-4478-86B6-2C421F587C98}" destId="{0FEB7619-C183-46F9-97D7-1F9CE00F9BAC}" srcOrd="2" destOrd="0" parTransId="{A977C757-2ACB-471D-8D4C-F23C87100317}" sibTransId="{EA0115C9-4607-433A-A138-489BF035EF3F}"/>
    <dgm:cxn modelId="{9CA69C8A-8342-4D7D-83E8-66D3A8F11BBE}" type="presOf" srcId="{0FEB7619-C183-46F9-97D7-1F9CE00F9BAC}" destId="{F897A2E5-5954-42FD-AAA4-3A32610C464D}" srcOrd="0" destOrd="0" presId="urn:microsoft.com/office/officeart/2005/8/layout/hProcess9"/>
    <dgm:cxn modelId="{1B663ACD-6651-4627-B5B1-802BF42BC721}" type="presOf" srcId="{438E0695-83F0-47D2-BC5D-573DAD37079D}" destId="{21E8A318-EE97-492F-A657-2166E71B20A0}" srcOrd="0" destOrd="0" presId="urn:microsoft.com/office/officeart/2005/8/layout/hProcess9"/>
    <dgm:cxn modelId="{504B6D9C-81EF-4F36-A0AE-E1156A7E2BAC}" srcId="{2BB7A091-DB6F-4478-86B6-2C421F587C98}" destId="{438E0695-83F0-47D2-BC5D-573DAD37079D}" srcOrd="1" destOrd="0" parTransId="{8A9A2000-0A0A-4A71-9B03-E511CCB0E7E9}" sibTransId="{15877555-D064-4106-8343-106E1740C903}"/>
    <dgm:cxn modelId="{10B37E51-685E-4439-8719-6F2E3D1775FF}" srcId="{2BB7A091-DB6F-4478-86B6-2C421F587C98}" destId="{82A9B9AD-50A9-439A-AE38-4083D27E06BA}" srcOrd="0" destOrd="0" parTransId="{E6CE7704-0D38-477A-8AE4-28BCDED5AB86}" sibTransId="{CD4A287B-1952-487A-AE17-CA8E42421FF3}"/>
    <dgm:cxn modelId="{99FCBD6E-C8B7-4C9C-889D-C2B979487B5A}" type="presOf" srcId="{1BBF831E-1E9F-4BC2-9F92-5D97E52725BB}" destId="{D2303EFC-F729-4591-95A8-0A1127C1066C}" srcOrd="0" destOrd="0" presId="urn:microsoft.com/office/officeart/2005/8/layout/hProcess9"/>
    <dgm:cxn modelId="{903D94B2-9433-4F56-A730-CBF3944699D3}" type="presParOf" srcId="{759FBC1E-1214-4F58-AD49-854469A1FC22}" destId="{D19B4B10-1984-46EA-A95B-8652856291EF}" srcOrd="0" destOrd="0" presId="urn:microsoft.com/office/officeart/2005/8/layout/hProcess9"/>
    <dgm:cxn modelId="{B58A994F-8515-419E-B6F2-2334899BA9D5}" type="presParOf" srcId="{759FBC1E-1214-4F58-AD49-854469A1FC22}" destId="{EF0E6071-E94D-4DE1-9991-98D4E1C3BD74}" srcOrd="1" destOrd="0" presId="urn:microsoft.com/office/officeart/2005/8/layout/hProcess9"/>
    <dgm:cxn modelId="{9A8BC522-9DDF-48A9-BB8E-C444C50695BA}" type="presParOf" srcId="{EF0E6071-E94D-4DE1-9991-98D4E1C3BD74}" destId="{1B3E76EA-B602-4974-9F12-AD708CB5F9CD}" srcOrd="0" destOrd="0" presId="urn:microsoft.com/office/officeart/2005/8/layout/hProcess9"/>
    <dgm:cxn modelId="{FF42E901-CA3D-4DE3-8FA2-5ADC9DA956AB}" type="presParOf" srcId="{EF0E6071-E94D-4DE1-9991-98D4E1C3BD74}" destId="{09BD0533-E941-4750-9C69-1D4BBAA16E18}" srcOrd="1" destOrd="0" presId="urn:microsoft.com/office/officeart/2005/8/layout/hProcess9"/>
    <dgm:cxn modelId="{743BD1C7-9C9A-4740-AF7E-98C274395301}" type="presParOf" srcId="{EF0E6071-E94D-4DE1-9991-98D4E1C3BD74}" destId="{21E8A318-EE97-492F-A657-2166E71B20A0}" srcOrd="2" destOrd="0" presId="urn:microsoft.com/office/officeart/2005/8/layout/hProcess9"/>
    <dgm:cxn modelId="{84F07E60-6A97-411F-A900-05D90BA92230}" type="presParOf" srcId="{EF0E6071-E94D-4DE1-9991-98D4E1C3BD74}" destId="{FDAF641E-6EE1-45EB-90FD-01FDBB537161}" srcOrd="3" destOrd="0" presId="urn:microsoft.com/office/officeart/2005/8/layout/hProcess9"/>
    <dgm:cxn modelId="{78EA5B45-6D21-4131-B3AD-B62253B95074}" type="presParOf" srcId="{EF0E6071-E94D-4DE1-9991-98D4E1C3BD74}" destId="{F897A2E5-5954-42FD-AAA4-3A32610C464D}" srcOrd="4" destOrd="0" presId="urn:microsoft.com/office/officeart/2005/8/layout/hProcess9"/>
    <dgm:cxn modelId="{60E8DB75-83E4-44C3-B806-03990AA6649E}" type="presParOf" srcId="{EF0E6071-E94D-4DE1-9991-98D4E1C3BD74}" destId="{609509AE-F9E0-45E0-B044-7F74929249A7}" srcOrd="5" destOrd="0" presId="urn:microsoft.com/office/officeart/2005/8/layout/hProcess9"/>
    <dgm:cxn modelId="{96A96B7E-CE3F-4DB7-9F38-2B6DA8AC6679}" type="presParOf" srcId="{EF0E6071-E94D-4DE1-9991-98D4E1C3BD74}" destId="{D2303EFC-F729-4591-95A8-0A1127C1066C}"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C2F93-7D59-4D18-8681-022EAF3A21B8}">
      <dsp:nvSpPr>
        <dsp:cNvPr id="0" name=""/>
        <dsp:cNvSpPr/>
      </dsp:nvSpPr>
      <dsp:spPr>
        <a:xfrm>
          <a:off x="0" y="100012"/>
          <a:ext cx="2333625" cy="1400175"/>
        </a:xfrm>
        <a:prstGeom prst="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solidFill>
                <a:schemeClr val="tx1"/>
              </a:solidFill>
              <a:latin typeface="Arial" panose="020B0604020202020204" pitchFamily="34" charset="0"/>
              <a:cs typeface="Arial" panose="020B0604020202020204" pitchFamily="34" charset="0"/>
            </a:rPr>
            <a:t>Strategic</a:t>
          </a:r>
          <a:endParaRPr lang="en-US" sz="3300" kern="1200" dirty="0">
            <a:solidFill>
              <a:schemeClr val="tx1"/>
            </a:solidFill>
            <a:latin typeface="Arial" panose="020B0604020202020204" pitchFamily="34" charset="0"/>
            <a:cs typeface="Arial" panose="020B0604020202020204" pitchFamily="34" charset="0"/>
          </a:endParaRPr>
        </a:p>
      </dsp:txBody>
      <dsp:txXfrm>
        <a:off x="0" y="100012"/>
        <a:ext cx="2333625" cy="1400175"/>
      </dsp:txXfrm>
    </dsp:sp>
    <dsp:sp modelId="{DC30E968-1835-4554-B4EF-C4F1F9AD2C92}">
      <dsp:nvSpPr>
        <dsp:cNvPr id="0" name=""/>
        <dsp:cNvSpPr/>
      </dsp:nvSpPr>
      <dsp:spPr>
        <a:xfrm>
          <a:off x="2566987" y="100012"/>
          <a:ext cx="2333625" cy="1400175"/>
        </a:xfrm>
        <a:prstGeom prst="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b="0" kern="1200" dirty="0" smtClean="0">
              <a:solidFill>
                <a:schemeClr val="tx1"/>
              </a:solidFill>
              <a:latin typeface="Arial" panose="020B0604020202020204" pitchFamily="34" charset="0"/>
              <a:cs typeface="Arial" panose="020B0604020202020204" pitchFamily="34" charset="0"/>
            </a:rPr>
            <a:t>Systematic</a:t>
          </a:r>
          <a:endParaRPr lang="en-US" sz="3300" b="0" kern="1200" dirty="0">
            <a:solidFill>
              <a:schemeClr val="tx1"/>
            </a:solidFill>
            <a:latin typeface="Arial" panose="020B0604020202020204" pitchFamily="34" charset="0"/>
            <a:cs typeface="Arial" panose="020B0604020202020204" pitchFamily="34" charset="0"/>
          </a:endParaRPr>
        </a:p>
      </dsp:txBody>
      <dsp:txXfrm>
        <a:off x="2566987" y="100012"/>
        <a:ext cx="2333625" cy="1400175"/>
      </dsp:txXfrm>
    </dsp:sp>
    <dsp:sp modelId="{449E0A43-B462-4FD3-9FC8-042BB1D8EFB1}">
      <dsp:nvSpPr>
        <dsp:cNvPr id="0" name=""/>
        <dsp:cNvSpPr/>
      </dsp:nvSpPr>
      <dsp:spPr>
        <a:xfrm>
          <a:off x="5133975" y="100012"/>
          <a:ext cx="2333625" cy="1400175"/>
        </a:xfrm>
        <a:prstGeom prst="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solidFill>
                <a:schemeClr val="tx1"/>
              </a:solidFill>
              <a:latin typeface="Arial" panose="020B0604020202020204" pitchFamily="34" charset="0"/>
              <a:cs typeface="Arial" panose="020B0604020202020204" pitchFamily="34" charset="0"/>
            </a:rPr>
            <a:t>Shared</a:t>
          </a:r>
          <a:endParaRPr lang="en-US" sz="3300" kern="1200" dirty="0">
            <a:solidFill>
              <a:schemeClr val="tx1"/>
            </a:solidFill>
            <a:latin typeface="Arial" panose="020B0604020202020204" pitchFamily="34" charset="0"/>
            <a:cs typeface="Arial" panose="020B0604020202020204" pitchFamily="34" charset="0"/>
          </a:endParaRPr>
        </a:p>
      </dsp:txBody>
      <dsp:txXfrm>
        <a:off x="5133975" y="100012"/>
        <a:ext cx="2333625" cy="14001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3988E-81FE-4D1B-872E-625D1131FC31}">
      <dsp:nvSpPr>
        <dsp:cNvPr id="0" name=""/>
        <dsp:cNvSpPr/>
      </dsp:nvSpPr>
      <dsp:spPr>
        <a:xfrm>
          <a:off x="0" y="161925"/>
          <a:ext cx="1476375" cy="885825"/>
        </a:xfrm>
        <a:prstGeom prst="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Arial" panose="020B0604020202020204" pitchFamily="34" charset="0"/>
              <a:cs typeface="Arial" panose="020B0604020202020204" pitchFamily="34" charset="0"/>
            </a:rPr>
            <a:t>Cambodia</a:t>
          </a:r>
          <a:endParaRPr lang="en-US" sz="2000" kern="1200" dirty="0">
            <a:solidFill>
              <a:schemeClr val="tx1"/>
            </a:solidFill>
            <a:latin typeface="Arial" panose="020B0604020202020204" pitchFamily="34" charset="0"/>
            <a:cs typeface="Arial" panose="020B0604020202020204" pitchFamily="34" charset="0"/>
          </a:endParaRPr>
        </a:p>
      </dsp:txBody>
      <dsp:txXfrm>
        <a:off x="0" y="161925"/>
        <a:ext cx="1476375" cy="885825"/>
      </dsp:txXfrm>
    </dsp:sp>
    <dsp:sp modelId="{6BDFED34-3B97-45E9-8EB1-5B5C014995AD}">
      <dsp:nvSpPr>
        <dsp:cNvPr id="0" name=""/>
        <dsp:cNvSpPr/>
      </dsp:nvSpPr>
      <dsp:spPr>
        <a:xfrm>
          <a:off x="1624012" y="161925"/>
          <a:ext cx="1476375" cy="885825"/>
        </a:xfrm>
        <a:prstGeom prst="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Arial" panose="020B0604020202020204" pitchFamily="34" charset="0"/>
              <a:cs typeface="Arial" panose="020B0604020202020204" pitchFamily="34" charset="0"/>
            </a:rPr>
            <a:t>Indonesia</a:t>
          </a:r>
          <a:endParaRPr lang="en-US" sz="2000" kern="1200" dirty="0">
            <a:solidFill>
              <a:schemeClr val="tx1"/>
            </a:solidFill>
            <a:latin typeface="Arial" panose="020B0604020202020204" pitchFamily="34" charset="0"/>
            <a:cs typeface="Arial" panose="020B0604020202020204" pitchFamily="34" charset="0"/>
          </a:endParaRPr>
        </a:p>
      </dsp:txBody>
      <dsp:txXfrm>
        <a:off x="1624012" y="161925"/>
        <a:ext cx="1476375" cy="885825"/>
      </dsp:txXfrm>
    </dsp:sp>
    <dsp:sp modelId="{21CC266B-5C11-4171-960A-B8E1C25CD389}">
      <dsp:nvSpPr>
        <dsp:cNvPr id="0" name=""/>
        <dsp:cNvSpPr/>
      </dsp:nvSpPr>
      <dsp:spPr>
        <a:xfrm>
          <a:off x="3248024" y="161925"/>
          <a:ext cx="1476375" cy="885825"/>
        </a:xfrm>
        <a:prstGeom prst="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Arial" panose="020B0604020202020204" pitchFamily="34" charset="0"/>
              <a:cs typeface="Arial" panose="020B0604020202020204" pitchFamily="34" charset="0"/>
            </a:rPr>
            <a:t>Laos</a:t>
          </a:r>
          <a:endParaRPr lang="en-US" sz="2000" kern="1200" dirty="0">
            <a:solidFill>
              <a:schemeClr val="tx1"/>
            </a:solidFill>
            <a:latin typeface="Arial" panose="020B0604020202020204" pitchFamily="34" charset="0"/>
            <a:cs typeface="Arial" panose="020B0604020202020204" pitchFamily="34" charset="0"/>
          </a:endParaRPr>
        </a:p>
      </dsp:txBody>
      <dsp:txXfrm>
        <a:off x="3248024" y="161925"/>
        <a:ext cx="1476375" cy="885825"/>
      </dsp:txXfrm>
    </dsp:sp>
    <dsp:sp modelId="{CE207691-118B-4A6C-92DB-420620D81AF8}">
      <dsp:nvSpPr>
        <dsp:cNvPr id="0" name=""/>
        <dsp:cNvSpPr/>
      </dsp:nvSpPr>
      <dsp:spPr>
        <a:xfrm>
          <a:off x="0" y="1195387"/>
          <a:ext cx="1476375" cy="885825"/>
        </a:xfrm>
        <a:prstGeom prst="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Arial" panose="020B0604020202020204" pitchFamily="34" charset="0"/>
              <a:cs typeface="Arial" panose="020B0604020202020204" pitchFamily="34" charset="0"/>
            </a:rPr>
            <a:t>Myanmar</a:t>
          </a:r>
          <a:endParaRPr lang="en-US" sz="2000" kern="1200" dirty="0">
            <a:solidFill>
              <a:schemeClr val="tx1"/>
            </a:solidFill>
            <a:latin typeface="Arial" panose="020B0604020202020204" pitchFamily="34" charset="0"/>
            <a:cs typeface="Arial" panose="020B0604020202020204" pitchFamily="34" charset="0"/>
          </a:endParaRPr>
        </a:p>
      </dsp:txBody>
      <dsp:txXfrm>
        <a:off x="0" y="1195387"/>
        <a:ext cx="1476375" cy="885825"/>
      </dsp:txXfrm>
    </dsp:sp>
    <dsp:sp modelId="{C80AF3AF-20E8-408C-B07D-87FF71ED48CC}">
      <dsp:nvSpPr>
        <dsp:cNvPr id="0" name=""/>
        <dsp:cNvSpPr/>
      </dsp:nvSpPr>
      <dsp:spPr>
        <a:xfrm>
          <a:off x="1624012" y="1195387"/>
          <a:ext cx="1476375" cy="885825"/>
        </a:xfrm>
        <a:prstGeom prst="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Arial" panose="020B0604020202020204" pitchFamily="34" charset="0"/>
              <a:cs typeface="Arial" panose="020B0604020202020204" pitchFamily="34" charset="0"/>
            </a:rPr>
            <a:t>Thailand</a:t>
          </a:r>
          <a:endParaRPr lang="en-US" sz="2000" kern="1200" dirty="0">
            <a:solidFill>
              <a:schemeClr val="tx1"/>
            </a:solidFill>
            <a:latin typeface="Arial" panose="020B0604020202020204" pitchFamily="34" charset="0"/>
            <a:cs typeface="Arial" panose="020B0604020202020204" pitchFamily="34" charset="0"/>
          </a:endParaRPr>
        </a:p>
      </dsp:txBody>
      <dsp:txXfrm>
        <a:off x="1624012" y="1195387"/>
        <a:ext cx="1476375" cy="885825"/>
      </dsp:txXfrm>
    </dsp:sp>
    <dsp:sp modelId="{9633A94E-5AEB-402E-B57D-3862AB301486}">
      <dsp:nvSpPr>
        <dsp:cNvPr id="0" name=""/>
        <dsp:cNvSpPr/>
      </dsp:nvSpPr>
      <dsp:spPr>
        <a:xfrm>
          <a:off x="3248024" y="1195387"/>
          <a:ext cx="1476375" cy="885825"/>
        </a:xfrm>
        <a:prstGeom prst="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Arial" panose="020B0604020202020204" pitchFamily="34" charset="0"/>
              <a:cs typeface="Arial" panose="020B0604020202020204" pitchFamily="34" charset="0"/>
            </a:rPr>
            <a:t>Timor </a:t>
          </a:r>
          <a:r>
            <a:rPr lang="en-US" sz="2000" kern="1200" dirty="0" err="1" smtClean="0">
              <a:solidFill>
                <a:schemeClr val="tx1"/>
              </a:solidFill>
              <a:latin typeface="Arial" panose="020B0604020202020204" pitchFamily="34" charset="0"/>
              <a:cs typeface="Arial" panose="020B0604020202020204" pitchFamily="34" charset="0"/>
            </a:rPr>
            <a:t>Leste</a:t>
          </a:r>
          <a:endParaRPr lang="en-US" sz="2000" kern="1200" dirty="0">
            <a:solidFill>
              <a:schemeClr val="tx1"/>
            </a:solidFill>
            <a:latin typeface="Arial" panose="020B0604020202020204" pitchFamily="34" charset="0"/>
            <a:cs typeface="Arial" panose="020B0604020202020204" pitchFamily="34" charset="0"/>
          </a:endParaRPr>
        </a:p>
      </dsp:txBody>
      <dsp:txXfrm>
        <a:off x="3248024" y="1195387"/>
        <a:ext cx="1476375" cy="885825"/>
      </dsp:txXfrm>
    </dsp:sp>
    <dsp:sp modelId="{EA5AEFEA-5F7B-422A-BA82-9BE1B01D76D7}">
      <dsp:nvSpPr>
        <dsp:cNvPr id="0" name=""/>
        <dsp:cNvSpPr/>
      </dsp:nvSpPr>
      <dsp:spPr>
        <a:xfrm>
          <a:off x="1624012" y="2228849"/>
          <a:ext cx="1476375" cy="885825"/>
        </a:xfrm>
        <a:prstGeom prst="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Arial" panose="020B0604020202020204" pitchFamily="34" charset="0"/>
              <a:cs typeface="Arial" panose="020B0604020202020204" pitchFamily="34" charset="0"/>
            </a:rPr>
            <a:t>Viet Nam</a:t>
          </a:r>
          <a:endParaRPr lang="en-US" sz="2000" kern="1200" dirty="0">
            <a:solidFill>
              <a:schemeClr val="tx1"/>
            </a:solidFill>
            <a:latin typeface="Arial" panose="020B0604020202020204" pitchFamily="34" charset="0"/>
            <a:cs typeface="Arial" panose="020B0604020202020204" pitchFamily="34" charset="0"/>
          </a:endParaRPr>
        </a:p>
      </dsp:txBody>
      <dsp:txXfrm>
        <a:off x="1624012" y="2228849"/>
        <a:ext cx="1476375" cy="8858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B4B10-1984-46EA-A95B-8652856291EF}">
      <dsp:nvSpPr>
        <dsp:cNvPr id="0" name=""/>
        <dsp:cNvSpPr/>
      </dsp:nvSpPr>
      <dsp:spPr>
        <a:xfrm>
          <a:off x="600074" y="0"/>
          <a:ext cx="6800850" cy="4191000"/>
        </a:xfrm>
        <a:prstGeom prst="rightArrow">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sp>
    <dsp:sp modelId="{1B3E76EA-B602-4974-9F12-AD708CB5F9CD}">
      <dsp:nvSpPr>
        <dsp:cNvPr id="0" name=""/>
        <dsp:cNvSpPr/>
      </dsp:nvSpPr>
      <dsp:spPr>
        <a:xfrm>
          <a:off x="0" y="1295404"/>
          <a:ext cx="1926021" cy="1676400"/>
        </a:xfrm>
        <a:prstGeom prst="round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First annual Southeast Asia Regional Gender and Diversity Network Forum </a:t>
          </a:r>
        </a:p>
        <a:p>
          <a:pPr lvl="0" algn="ctr" defTabSz="666750">
            <a:lnSpc>
              <a:spcPct val="90000"/>
            </a:lnSpc>
            <a:spcBef>
              <a:spcPct val="0"/>
            </a:spcBef>
            <a:spcAft>
              <a:spcPct val="35000"/>
            </a:spcAft>
          </a:pPr>
          <a:r>
            <a:rPr lang="en-GB" sz="1500" b="1" kern="1200" dirty="0" smtClean="0">
              <a:solidFill>
                <a:schemeClr val="tx1"/>
              </a:solidFill>
              <a:latin typeface="Arial" panose="020B0604020202020204" pitchFamily="34" charset="0"/>
              <a:cs typeface="Arial" panose="020B0604020202020204" pitchFamily="34" charset="0"/>
            </a:rPr>
            <a:t>(November 2014)</a:t>
          </a:r>
          <a:endParaRPr lang="en-US" sz="1500" b="1" kern="1200" dirty="0">
            <a:solidFill>
              <a:schemeClr val="tx1"/>
            </a:solidFill>
            <a:latin typeface="Arial" panose="020B0604020202020204" pitchFamily="34" charset="0"/>
            <a:cs typeface="Arial" panose="020B0604020202020204" pitchFamily="34" charset="0"/>
          </a:endParaRPr>
        </a:p>
      </dsp:txBody>
      <dsp:txXfrm>
        <a:off x="81835" y="1377239"/>
        <a:ext cx="1762351" cy="1512730"/>
      </dsp:txXfrm>
    </dsp:sp>
    <dsp:sp modelId="{21E8A318-EE97-492F-A657-2166E71B20A0}">
      <dsp:nvSpPr>
        <dsp:cNvPr id="0" name=""/>
        <dsp:cNvSpPr/>
      </dsp:nvSpPr>
      <dsp:spPr>
        <a:xfrm>
          <a:off x="2026327" y="1257299"/>
          <a:ext cx="1926021" cy="1676400"/>
        </a:xfrm>
        <a:prstGeom prst="round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latin typeface="Arial" panose="020B0604020202020204" pitchFamily="34" charset="0"/>
              <a:cs typeface="Arial" panose="020B0604020202020204" pitchFamily="34" charset="0"/>
            </a:rPr>
            <a:t>TOR presented at the 12th Annual Southeast Asia RCRC Leadership Meeting </a:t>
          </a:r>
        </a:p>
        <a:p>
          <a:pPr lvl="0" algn="ctr" defTabSz="666750">
            <a:lnSpc>
              <a:spcPct val="90000"/>
            </a:lnSpc>
            <a:spcBef>
              <a:spcPct val="0"/>
            </a:spcBef>
            <a:spcAft>
              <a:spcPct val="35000"/>
            </a:spcAft>
          </a:pPr>
          <a:r>
            <a:rPr lang="en-US" sz="1500" b="1" kern="1200" dirty="0" smtClean="0">
              <a:solidFill>
                <a:schemeClr val="tx1"/>
              </a:solidFill>
              <a:latin typeface="Arial" panose="020B0604020202020204" pitchFamily="34" charset="0"/>
              <a:cs typeface="Arial" panose="020B0604020202020204" pitchFamily="34" charset="0"/>
            </a:rPr>
            <a:t>(February 2015)</a:t>
          </a:r>
          <a:endParaRPr lang="en-US" sz="1500" b="1" kern="1200" dirty="0">
            <a:solidFill>
              <a:schemeClr val="tx1"/>
            </a:solidFill>
            <a:latin typeface="Arial" panose="020B0604020202020204" pitchFamily="34" charset="0"/>
            <a:cs typeface="Arial" panose="020B0604020202020204" pitchFamily="34" charset="0"/>
          </a:endParaRPr>
        </a:p>
      </dsp:txBody>
      <dsp:txXfrm>
        <a:off x="2108162" y="1339134"/>
        <a:ext cx="1762351" cy="1512730"/>
      </dsp:txXfrm>
    </dsp:sp>
    <dsp:sp modelId="{D2303EFC-F729-4591-95A8-0A1127C1066C}">
      <dsp:nvSpPr>
        <dsp:cNvPr id="0" name=""/>
        <dsp:cNvSpPr/>
      </dsp:nvSpPr>
      <dsp:spPr>
        <a:xfrm>
          <a:off x="4048650" y="1257299"/>
          <a:ext cx="1926021" cy="1676400"/>
        </a:xfrm>
        <a:prstGeom prst="round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latin typeface="Arial" panose="020B0604020202020204" pitchFamily="34" charset="0"/>
              <a:cs typeface="Arial" panose="020B0604020202020204" pitchFamily="34" charset="0"/>
            </a:rPr>
            <a:t>Endorsement of the SEA Regional Gender and Diversity Network</a:t>
          </a:r>
        </a:p>
        <a:p>
          <a:pPr lvl="0" algn="ctr" defTabSz="666750">
            <a:lnSpc>
              <a:spcPct val="90000"/>
            </a:lnSpc>
            <a:spcBef>
              <a:spcPct val="0"/>
            </a:spcBef>
            <a:spcAft>
              <a:spcPct val="35000"/>
            </a:spcAft>
          </a:pPr>
          <a:endParaRPr lang="en-US" sz="1500" b="1" kern="1200" dirty="0" smtClean="0">
            <a:solidFill>
              <a:schemeClr val="tx1"/>
            </a:solidFill>
            <a:latin typeface="Arial" panose="020B0604020202020204" pitchFamily="34" charset="0"/>
            <a:cs typeface="Arial" panose="020B0604020202020204" pitchFamily="34" charset="0"/>
          </a:endParaRPr>
        </a:p>
        <a:p>
          <a:pPr lvl="0" algn="ctr" defTabSz="666750">
            <a:lnSpc>
              <a:spcPct val="90000"/>
            </a:lnSpc>
            <a:spcBef>
              <a:spcPct val="0"/>
            </a:spcBef>
            <a:spcAft>
              <a:spcPct val="35000"/>
            </a:spcAft>
          </a:pPr>
          <a:r>
            <a:rPr lang="en-US" sz="1500" b="1" kern="1200" dirty="0" smtClean="0">
              <a:solidFill>
                <a:schemeClr val="tx1"/>
              </a:solidFill>
              <a:latin typeface="Arial" panose="020B0604020202020204" pitchFamily="34" charset="0"/>
              <a:cs typeface="Arial" panose="020B0604020202020204" pitchFamily="34" charset="0"/>
            </a:rPr>
            <a:t>(May-July 2015)</a:t>
          </a:r>
          <a:endParaRPr lang="en-US" sz="1500" b="1" kern="1200" dirty="0">
            <a:solidFill>
              <a:schemeClr val="tx1"/>
            </a:solidFill>
            <a:latin typeface="Arial" panose="020B0604020202020204" pitchFamily="34" charset="0"/>
            <a:cs typeface="Arial" panose="020B0604020202020204" pitchFamily="34" charset="0"/>
          </a:endParaRPr>
        </a:p>
      </dsp:txBody>
      <dsp:txXfrm>
        <a:off x="4130485" y="1339134"/>
        <a:ext cx="1762351" cy="1512730"/>
      </dsp:txXfrm>
    </dsp:sp>
    <dsp:sp modelId="{635198E0-97CC-4E0B-B767-97CCC8212D08}">
      <dsp:nvSpPr>
        <dsp:cNvPr id="0" name=""/>
        <dsp:cNvSpPr/>
      </dsp:nvSpPr>
      <dsp:spPr>
        <a:xfrm>
          <a:off x="6070973" y="1257299"/>
          <a:ext cx="1926021" cy="1676400"/>
        </a:xfrm>
        <a:prstGeom prst="round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latin typeface="Arial" panose="020B0604020202020204" pitchFamily="34" charset="0"/>
              <a:cs typeface="Arial" panose="020B0604020202020204" pitchFamily="34" charset="0"/>
            </a:rPr>
            <a:t>Identification of National Society Gender and Diversity Focal Points</a:t>
          </a:r>
        </a:p>
        <a:p>
          <a:pPr lvl="0" algn="ctr" defTabSz="666750">
            <a:lnSpc>
              <a:spcPct val="90000"/>
            </a:lnSpc>
            <a:spcBef>
              <a:spcPct val="0"/>
            </a:spcBef>
            <a:spcAft>
              <a:spcPct val="35000"/>
            </a:spcAft>
          </a:pPr>
          <a:r>
            <a:rPr lang="en-US" sz="1500" b="1" kern="1200" dirty="0" smtClean="0">
              <a:solidFill>
                <a:schemeClr val="tx1"/>
              </a:solidFill>
              <a:latin typeface="Arial" panose="020B0604020202020204" pitchFamily="34" charset="0"/>
              <a:cs typeface="Arial" panose="020B0604020202020204" pitchFamily="34" charset="0"/>
            </a:rPr>
            <a:t>(May – July 2015)</a:t>
          </a:r>
          <a:endParaRPr lang="en-US" sz="1500" b="1" kern="1200" dirty="0">
            <a:solidFill>
              <a:schemeClr val="tx1"/>
            </a:solidFill>
            <a:latin typeface="Arial" panose="020B0604020202020204" pitchFamily="34" charset="0"/>
            <a:cs typeface="Arial" panose="020B0604020202020204" pitchFamily="34" charset="0"/>
          </a:endParaRPr>
        </a:p>
      </dsp:txBody>
      <dsp:txXfrm>
        <a:off x="6152808" y="1339134"/>
        <a:ext cx="1762351" cy="15127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64586A-3BDC-4881-99D7-60671DA1E404}">
      <dsp:nvSpPr>
        <dsp:cNvPr id="0" name=""/>
        <dsp:cNvSpPr/>
      </dsp:nvSpPr>
      <dsp:spPr>
        <a:xfrm>
          <a:off x="2214607" y="1311046"/>
          <a:ext cx="1666396" cy="1441500"/>
        </a:xfrm>
        <a:prstGeom prst="hexagon">
          <a:avLst>
            <a:gd name="adj" fmla="val 28570"/>
            <a:gd name="vf" fmla="val 11547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Arial" panose="020B0604020202020204" pitchFamily="34" charset="0"/>
              <a:cs typeface="Arial" panose="020B0604020202020204" pitchFamily="34" charset="0"/>
            </a:rPr>
            <a:t>Aims to…</a:t>
          </a:r>
          <a:endParaRPr lang="en-US" sz="2000" kern="1200" dirty="0">
            <a:solidFill>
              <a:schemeClr val="tx1"/>
            </a:solidFill>
            <a:latin typeface="Arial" panose="020B0604020202020204" pitchFamily="34" charset="0"/>
            <a:cs typeface="Arial" panose="020B0604020202020204" pitchFamily="34" charset="0"/>
          </a:endParaRPr>
        </a:p>
      </dsp:txBody>
      <dsp:txXfrm>
        <a:off x="2490752" y="1549923"/>
        <a:ext cx="1114106" cy="963746"/>
      </dsp:txXfrm>
    </dsp:sp>
    <dsp:sp modelId="{AF29FF47-D22E-4D67-9D8A-255C4178D1BE}">
      <dsp:nvSpPr>
        <dsp:cNvPr id="0" name=""/>
        <dsp:cNvSpPr/>
      </dsp:nvSpPr>
      <dsp:spPr>
        <a:xfrm>
          <a:off x="3258092" y="621385"/>
          <a:ext cx="628726" cy="541731"/>
        </a:xfrm>
        <a:prstGeom prst="hexagon">
          <a:avLst>
            <a:gd name="adj" fmla="val 28900"/>
            <a:gd name="vf" fmla="val 11547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dsp:style>
    </dsp:sp>
    <dsp:sp modelId="{E6D14F1A-1DB5-4A94-95AA-ABEA231A7FB8}">
      <dsp:nvSpPr>
        <dsp:cNvPr id="0" name=""/>
        <dsp:cNvSpPr/>
      </dsp:nvSpPr>
      <dsp:spPr>
        <a:xfrm>
          <a:off x="2368106" y="0"/>
          <a:ext cx="1365600" cy="1181404"/>
        </a:xfrm>
        <a:prstGeom prst="hexagon">
          <a:avLst>
            <a:gd name="adj" fmla="val 28570"/>
            <a:gd name="vf" fmla="val 115470"/>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Arial" panose="020B0604020202020204" pitchFamily="34" charset="0"/>
              <a:cs typeface="Arial" panose="020B0604020202020204" pitchFamily="34" charset="0"/>
            </a:rPr>
            <a:t>Build stronger collaboration</a:t>
          </a:r>
          <a:endParaRPr lang="en-US" sz="1200" kern="1200" dirty="0">
            <a:solidFill>
              <a:schemeClr val="tx1"/>
            </a:solidFill>
            <a:latin typeface="Arial" panose="020B0604020202020204" pitchFamily="34" charset="0"/>
            <a:cs typeface="Arial" panose="020B0604020202020204" pitchFamily="34" charset="0"/>
          </a:endParaRPr>
        </a:p>
      </dsp:txBody>
      <dsp:txXfrm>
        <a:off x="2594415" y="195784"/>
        <a:ext cx="912982" cy="789836"/>
      </dsp:txXfrm>
    </dsp:sp>
    <dsp:sp modelId="{87045664-39D5-480D-A0D5-B96708C207B3}">
      <dsp:nvSpPr>
        <dsp:cNvPr id="0" name=""/>
        <dsp:cNvSpPr/>
      </dsp:nvSpPr>
      <dsp:spPr>
        <a:xfrm>
          <a:off x="3991865" y="1634134"/>
          <a:ext cx="628726" cy="541731"/>
        </a:xfrm>
        <a:prstGeom prst="hexagon">
          <a:avLst>
            <a:gd name="adj" fmla="val 28900"/>
            <a:gd name="vf" fmla="val 11547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dsp:style>
    </dsp:sp>
    <dsp:sp modelId="{0D1F7352-74F5-43C8-B0BD-99D6CA415D61}">
      <dsp:nvSpPr>
        <dsp:cNvPr id="0" name=""/>
        <dsp:cNvSpPr/>
      </dsp:nvSpPr>
      <dsp:spPr>
        <a:xfrm>
          <a:off x="3620521" y="726643"/>
          <a:ext cx="1365600" cy="1181404"/>
        </a:xfrm>
        <a:prstGeom prst="hexagon">
          <a:avLst>
            <a:gd name="adj" fmla="val 28570"/>
            <a:gd name="vf" fmla="val 115470"/>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Arial" panose="020B0604020202020204" pitchFamily="34" charset="0"/>
              <a:cs typeface="Arial" panose="020B0604020202020204" pitchFamily="34" charset="0"/>
            </a:rPr>
            <a:t>Knowledge and capacity building</a:t>
          </a:r>
          <a:endParaRPr lang="en-US" sz="1200" kern="1200" dirty="0">
            <a:solidFill>
              <a:schemeClr val="tx1"/>
            </a:solidFill>
            <a:latin typeface="Arial" panose="020B0604020202020204" pitchFamily="34" charset="0"/>
            <a:cs typeface="Arial" panose="020B0604020202020204" pitchFamily="34" charset="0"/>
          </a:endParaRPr>
        </a:p>
      </dsp:txBody>
      <dsp:txXfrm>
        <a:off x="3846830" y="922427"/>
        <a:ext cx="912982" cy="789836"/>
      </dsp:txXfrm>
    </dsp:sp>
    <dsp:sp modelId="{13D3782E-0A94-4188-B51D-46241209DB1E}">
      <dsp:nvSpPr>
        <dsp:cNvPr id="0" name=""/>
        <dsp:cNvSpPr/>
      </dsp:nvSpPr>
      <dsp:spPr>
        <a:xfrm>
          <a:off x="3482139" y="2777337"/>
          <a:ext cx="628726" cy="541731"/>
        </a:xfrm>
        <a:prstGeom prst="hexagon">
          <a:avLst>
            <a:gd name="adj" fmla="val 28900"/>
            <a:gd name="vf" fmla="val 11547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dsp:style>
    </dsp:sp>
    <dsp:sp modelId="{F5558121-F9CC-41AE-979C-DB7A66133ED6}">
      <dsp:nvSpPr>
        <dsp:cNvPr id="0" name=""/>
        <dsp:cNvSpPr/>
      </dsp:nvSpPr>
      <dsp:spPr>
        <a:xfrm>
          <a:off x="3620521" y="2155139"/>
          <a:ext cx="1365600" cy="1181404"/>
        </a:xfrm>
        <a:prstGeom prst="hexagon">
          <a:avLst>
            <a:gd name="adj" fmla="val 28570"/>
            <a:gd name="vf" fmla="val 115470"/>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Arial" panose="020B0604020202020204" pitchFamily="34" charset="0"/>
              <a:cs typeface="Arial" panose="020B0604020202020204" pitchFamily="34" charset="0"/>
            </a:rPr>
            <a:t>Encourage and enable peer-to-peer support</a:t>
          </a:r>
          <a:endParaRPr lang="en-US" sz="1200" kern="1200" dirty="0">
            <a:solidFill>
              <a:schemeClr val="tx1"/>
            </a:solidFill>
            <a:latin typeface="Arial" panose="020B0604020202020204" pitchFamily="34" charset="0"/>
            <a:cs typeface="Arial" panose="020B0604020202020204" pitchFamily="34" charset="0"/>
          </a:endParaRPr>
        </a:p>
      </dsp:txBody>
      <dsp:txXfrm>
        <a:off x="3846830" y="2350923"/>
        <a:ext cx="912982" cy="789836"/>
      </dsp:txXfrm>
    </dsp:sp>
    <dsp:sp modelId="{10951981-50EC-468E-B4F2-4D893FAEF295}">
      <dsp:nvSpPr>
        <dsp:cNvPr id="0" name=""/>
        <dsp:cNvSpPr/>
      </dsp:nvSpPr>
      <dsp:spPr>
        <a:xfrm>
          <a:off x="2217708" y="2896006"/>
          <a:ext cx="628726" cy="541731"/>
        </a:xfrm>
        <a:prstGeom prst="hexagon">
          <a:avLst>
            <a:gd name="adj" fmla="val 28900"/>
            <a:gd name="vf" fmla="val 11547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dsp:style>
    </dsp:sp>
    <dsp:sp modelId="{DB61AFF2-4E1D-4A6D-9FEC-63959466422D}">
      <dsp:nvSpPr>
        <dsp:cNvPr id="0" name=""/>
        <dsp:cNvSpPr/>
      </dsp:nvSpPr>
      <dsp:spPr>
        <a:xfrm>
          <a:off x="2368106" y="2882595"/>
          <a:ext cx="1365600" cy="1181404"/>
        </a:xfrm>
        <a:prstGeom prst="hexagon">
          <a:avLst>
            <a:gd name="adj" fmla="val 28570"/>
            <a:gd name="vf" fmla="val 115470"/>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Arial" panose="020B0604020202020204" pitchFamily="34" charset="0"/>
              <a:cs typeface="Arial" panose="020B0604020202020204" pitchFamily="34" charset="0"/>
            </a:rPr>
            <a:t>Co-ordinated regional approach</a:t>
          </a:r>
          <a:endParaRPr lang="en-US" sz="1200" kern="1200" dirty="0">
            <a:solidFill>
              <a:schemeClr val="tx1"/>
            </a:solidFill>
            <a:latin typeface="Arial" panose="020B0604020202020204" pitchFamily="34" charset="0"/>
            <a:cs typeface="Arial" panose="020B0604020202020204" pitchFamily="34" charset="0"/>
          </a:endParaRPr>
        </a:p>
      </dsp:txBody>
      <dsp:txXfrm>
        <a:off x="2594415" y="3078379"/>
        <a:ext cx="912982" cy="789836"/>
      </dsp:txXfrm>
    </dsp:sp>
    <dsp:sp modelId="{02A41A25-C7D6-46EF-AACD-E9936C8CA622}">
      <dsp:nvSpPr>
        <dsp:cNvPr id="0" name=""/>
        <dsp:cNvSpPr/>
      </dsp:nvSpPr>
      <dsp:spPr>
        <a:xfrm>
          <a:off x="1471919" y="1883664"/>
          <a:ext cx="628726" cy="541731"/>
        </a:xfrm>
        <a:prstGeom prst="hexagon">
          <a:avLst>
            <a:gd name="adj" fmla="val 28900"/>
            <a:gd name="vf" fmla="val 11547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dsp:style>
    </dsp:sp>
    <dsp:sp modelId="{EB8E98E6-0BBC-4044-B561-1A27F32FBB3C}">
      <dsp:nvSpPr>
        <dsp:cNvPr id="0" name=""/>
        <dsp:cNvSpPr/>
      </dsp:nvSpPr>
      <dsp:spPr>
        <a:xfrm>
          <a:off x="1109878" y="2155952"/>
          <a:ext cx="1365600" cy="1181404"/>
        </a:xfrm>
        <a:prstGeom prst="hexagon">
          <a:avLst>
            <a:gd name="adj" fmla="val 28570"/>
            <a:gd name="vf" fmla="val 115470"/>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Arial" panose="020B0604020202020204" pitchFamily="34" charset="0"/>
              <a:cs typeface="Arial" panose="020B0604020202020204" pitchFamily="34" charset="0"/>
            </a:rPr>
            <a:t>Promote the gender and diversity work of NSs</a:t>
          </a:r>
          <a:endParaRPr lang="en-US" sz="1200" kern="1200" dirty="0">
            <a:solidFill>
              <a:schemeClr val="tx1"/>
            </a:solidFill>
            <a:latin typeface="Arial" panose="020B0604020202020204" pitchFamily="34" charset="0"/>
            <a:cs typeface="Arial" panose="020B0604020202020204" pitchFamily="34" charset="0"/>
          </a:endParaRPr>
        </a:p>
      </dsp:txBody>
      <dsp:txXfrm>
        <a:off x="1336187" y="2351736"/>
        <a:ext cx="912982" cy="789836"/>
      </dsp:txXfrm>
    </dsp:sp>
    <dsp:sp modelId="{78332BA8-45DE-4FAE-9A69-5B701E701E9C}">
      <dsp:nvSpPr>
        <dsp:cNvPr id="0" name=""/>
        <dsp:cNvSpPr/>
      </dsp:nvSpPr>
      <dsp:spPr>
        <a:xfrm>
          <a:off x="1109878" y="725017"/>
          <a:ext cx="1365600" cy="1181404"/>
        </a:xfrm>
        <a:prstGeom prst="hexagon">
          <a:avLst>
            <a:gd name="adj" fmla="val 28570"/>
            <a:gd name="vf" fmla="val 115470"/>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Arial" panose="020B0604020202020204" pitchFamily="34" charset="0"/>
              <a:cs typeface="Arial" panose="020B0604020202020204" pitchFamily="34" charset="0"/>
            </a:rPr>
            <a:t>Enhance strategic direction</a:t>
          </a:r>
          <a:endParaRPr lang="en-US" sz="1200" kern="1200" dirty="0">
            <a:solidFill>
              <a:schemeClr val="tx1"/>
            </a:solidFill>
            <a:latin typeface="Arial" panose="020B0604020202020204" pitchFamily="34" charset="0"/>
            <a:cs typeface="Arial" panose="020B0604020202020204" pitchFamily="34" charset="0"/>
          </a:endParaRPr>
        </a:p>
      </dsp:txBody>
      <dsp:txXfrm>
        <a:off x="1336187" y="920801"/>
        <a:ext cx="912982" cy="7898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C83F6-6CB9-4CA1-9F36-6E754C4B29EA}">
      <dsp:nvSpPr>
        <dsp:cNvPr id="0" name=""/>
        <dsp:cNvSpPr/>
      </dsp:nvSpPr>
      <dsp:spPr>
        <a:xfrm>
          <a:off x="0" y="569912"/>
          <a:ext cx="2190749" cy="1314449"/>
        </a:xfrm>
        <a:prstGeom prst="rect">
          <a:avLst/>
        </a:prstGeom>
        <a:solidFill>
          <a:schemeClr val="accent3">
            <a:lumMod val="20000"/>
            <a:lumOff val="80000"/>
          </a:schemeClr>
        </a:solidFill>
        <a:ln w="28575"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latin typeface="Arial" panose="020B0604020202020204" pitchFamily="34" charset="0"/>
              <a:cs typeface="Arial" panose="020B0604020202020204" pitchFamily="34" charset="0"/>
            </a:rPr>
            <a:t>Gender and Diversity workshop – Manila November 2014</a:t>
          </a:r>
          <a:endParaRPr lang="en-US" sz="1700" kern="1200" dirty="0">
            <a:solidFill>
              <a:schemeClr val="tx1"/>
            </a:solidFill>
            <a:latin typeface="Arial" panose="020B0604020202020204" pitchFamily="34" charset="0"/>
            <a:cs typeface="Arial" panose="020B0604020202020204" pitchFamily="34" charset="0"/>
          </a:endParaRPr>
        </a:p>
      </dsp:txBody>
      <dsp:txXfrm>
        <a:off x="0" y="569912"/>
        <a:ext cx="2190749" cy="1314449"/>
      </dsp:txXfrm>
    </dsp:sp>
    <dsp:sp modelId="{7274FB3E-DAAE-43B2-9FA4-7559AB25E69F}">
      <dsp:nvSpPr>
        <dsp:cNvPr id="0" name=""/>
        <dsp:cNvSpPr/>
      </dsp:nvSpPr>
      <dsp:spPr>
        <a:xfrm>
          <a:off x="2409825" y="569912"/>
          <a:ext cx="2190749" cy="1314449"/>
        </a:xfrm>
        <a:prstGeom prst="rect">
          <a:avLst/>
        </a:prstGeom>
        <a:solidFill>
          <a:schemeClr val="accent3">
            <a:lumMod val="20000"/>
            <a:lumOff val="80000"/>
          </a:schemeClr>
        </a:solidFill>
        <a:ln w="28575"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latin typeface="Arial" panose="020B0604020202020204" pitchFamily="34" charset="0"/>
              <a:cs typeface="Arial" panose="020B0604020202020204" pitchFamily="34" charset="0"/>
            </a:rPr>
            <a:t>Climate Change  Master Training – Phuket September 2014</a:t>
          </a:r>
          <a:endParaRPr lang="en-US" sz="1700" kern="1200" dirty="0">
            <a:solidFill>
              <a:schemeClr val="tx1"/>
            </a:solidFill>
            <a:latin typeface="Arial" panose="020B0604020202020204" pitchFamily="34" charset="0"/>
            <a:cs typeface="Arial" panose="020B0604020202020204" pitchFamily="34" charset="0"/>
          </a:endParaRPr>
        </a:p>
      </dsp:txBody>
      <dsp:txXfrm>
        <a:off x="2409825" y="569912"/>
        <a:ext cx="2190749" cy="1314449"/>
      </dsp:txXfrm>
    </dsp:sp>
    <dsp:sp modelId="{3435A2B2-DC48-4619-AAF8-0C78326A02DB}">
      <dsp:nvSpPr>
        <dsp:cNvPr id="0" name=""/>
        <dsp:cNvSpPr/>
      </dsp:nvSpPr>
      <dsp:spPr>
        <a:xfrm>
          <a:off x="4819649" y="569912"/>
          <a:ext cx="2190749" cy="1314449"/>
        </a:xfrm>
        <a:prstGeom prst="rect">
          <a:avLst/>
        </a:prstGeom>
        <a:solidFill>
          <a:schemeClr val="accent3">
            <a:lumMod val="20000"/>
            <a:lumOff val="80000"/>
          </a:schemeClr>
        </a:solidFill>
        <a:ln w="28575"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latin typeface="Arial" panose="020B0604020202020204" pitchFamily="34" charset="0"/>
              <a:cs typeface="Arial" panose="020B0604020202020204" pitchFamily="34" charset="0"/>
            </a:rPr>
            <a:t>Gender in Emergencies Training – Australia June 2015</a:t>
          </a:r>
          <a:endParaRPr lang="en-US" sz="1700" kern="1200" dirty="0">
            <a:solidFill>
              <a:schemeClr val="tx1"/>
            </a:solidFill>
            <a:latin typeface="Arial" panose="020B0604020202020204" pitchFamily="34" charset="0"/>
            <a:cs typeface="Arial" panose="020B0604020202020204" pitchFamily="34" charset="0"/>
          </a:endParaRPr>
        </a:p>
      </dsp:txBody>
      <dsp:txXfrm>
        <a:off x="4819649" y="569912"/>
        <a:ext cx="2190749" cy="1314449"/>
      </dsp:txXfrm>
    </dsp:sp>
    <dsp:sp modelId="{F5500C54-4EDB-4295-8B39-5819CC1CBC8A}">
      <dsp:nvSpPr>
        <dsp:cNvPr id="0" name=""/>
        <dsp:cNvSpPr/>
      </dsp:nvSpPr>
      <dsp:spPr>
        <a:xfrm>
          <a:off x="0" y="2103437"/>
          <a:ext cx="2190749" cy="1314449"/>
        </a:xfrm>
        <a:prstGeom prst="rect">
          <a:avLst/>
        </a:prstGeom>
        <a:solidFill>
          <a:schemeClr val="accent3">
            <a:lumMod val="20000"/>
            <a:lumOff val="80000"/>
          </a:schemeClr>
        </a:solidFill>
        <a:ln w="28575"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latin typeface="Arial" panose="020B0604020202020204" pitchFamily="34" charset="0"/>
              <a:cs typeface="Arial" panose="020B0604020202020204" pitchFamily="34" charset="0"/>
            </a:rPr>
            <a:t>MRCS gender and diversity workshop  - November 2014 </a:t>
          </a:r>
          <a:endParaRPr lang="en-US" sz="1700" kern="1200" dirty="0">
            <a:solidFill>
              <a:schemeClr val="tx1"/>
            </a:solidFill>
            <a:latin typeface="Arial" panose="020B0604020202020204" pitchFamily="34" charset="0"/>
            <a:cs typeface="Arial" panose="020B0604020202020204" pitchFamily="34" charset="0"/>
          </a:endParaRPr>
        </a:p>
      </dsp:txBody>
      <dsp:txXfrm>
        <a:off x="0" y="2103437"/>
        <a:ext cx="2190749" cy="1314449"/>
      </dsp:txXfrm>
    </dsp:sp>
    <dsp:sp modelId="{38CBEF36-2ED4-4D04-B1FA-89D7BED9D4F4}">
      <dsp:nvSpPr>
        <dsp:cNvPr id="0" name=""/>
        <dsp:cNvSpPr/>
      </dsp:nvSpPr>
      <dsp:spPr>
        <a:xfrm>
          <a:off x="2409825" y="2103437"/>
          <a:ext cx="2190749" cy="1314449"/>
        </a:xfrm>
        <a:prstGeom prst="rect">
          <a:avLst/>
        </a:prstGeom>
        <a:solidFill>
          <a:schemeClr val="accent3">
            <a:lumMod val="20000"/>
            <a:lumOff val="80000"/>
          </a:schemeClr>
        </a:solidFill>
        <a:ln w="25400" cap="flat" cmpd="sng" algn="ctr">
          <a:solidFill>
            <a:schemeClr val="accent3">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latin typeface="Arial" panose="020B0604020202020204" pitchFamily="34" charset="0"/>
              <a:cs typeface="Arial" panose="020B0604020202020204" pitchFamily="34" charset="0"/>
            </a:rPr>
            <a:t>AHA Center ACE </a:t>
          </a:r>
          <a:r>
            <a:rPr lang="en-US" sz="1700" kern="1200" dirty="0" err="1" smtClean="0">
              <a:solidFill>
                <a:schemeClr val="tx1"/>
              </a:solidFill>
              <a:latin typeface="Arial" panose="020B0604020202020204" pitchFamily="34" charset="0"/>
              <a:cs typeface="Arial" panose="020B0604020202020204" pitchFamily="34" charset="0"/>
            </a:rPr>
            <a:t>Programme</a:t>
          </a:r>
          <a:r>
            <a:rPr lang="en-US" sz="1700" kern="1200" dirty="0" smtClean="0">
              <a:solidFill>
                <a:schemeClr val="tx1"/>
              </a:solidFill>
              <a:latin typeface="Arial" panose="020B0604020202020204" pitchFamily="34" charset="0"/>
              <a:cs typeface="Arial" panose="020B0604020202020204" pitchFamily="34" charset="0"/>
            </a:rPr>
            <a:t> – RCRC training. Gender and Diversity in DM </a:t>
          </a:r>
          <a:endParaRPr lang="en-US" sz="1700" kern="1200" dirty="0">
            <a:solidFill>
              <a:schemeClr val="tx1"/>
            </a:solidFill>
            <a:latin typeface="Arial" panose="020B0604020202020204" pitchFamily="34" charset="0"/>
            <a:cs typeface="Arial" panose="020B0604020202020204" pitchFamily="34" charset="0"/>
          </a:endParaRPr>
        </a:p>
      </dsp:txBody>
      <dsp:txXfrm>
        <a:off x="2409825" y="2103437"/>
        <a:ext cx="2190749" cy="1314449"/>
      </dsp:txXfrm>
    </dsp:sp>
    <dsp:sp modelId="{C3238FAD-32E3-481F-AC3E-9E6F92E264B7}">
      <dsp:nvSpPr>
        <dsp:cNvPr id="0" name=""/>
        <dsp:cNvSpPr/>
      </dsp:nvSpPr>
      <dsp:spPr>
        <a:xfrm>
          <a:off x="4819649" y="2103437"/>
          <a:ext cx="2190749" cy="1314449"/>
        </a:xfrm>
        <a:prstGeom prst="rect">
          <a:avLst/>
        </a:prstGeom>
        <a:solidFill>
          <a:schemeClr val="accent3">
            <a:lumMod val="20000"/>
            <a:lumOff val="80000"/>
          </a:schemeClr>
        </a:solidFill>
        <a:ln w="28575"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latin typeface="Arial" panose="020B0604020202020204" pitchFamily="34" charset="0"/>
              <a:cs typeface="Arial" panose="020B0604020202020204" pitchFamily="34" charset="0"/>
            </a:rPr>
            <a:t>CVTL Gender and Diversity Awareness Training – August 2015</a:t>
          </a:r>
          <a:endParaRPr lang="en-US" sz="1700" kern="1200" dirty="0">
            <a:solidFill>
              <a:schemeClr val="tx1"/>
            </a:solidFill>
            <a:latin typeface="Arial" panose="020B0604020202020204" pitchFamily="34" charset="0"/>
            <a:cs typeface="Arial" panose="020B0604020202020204" pitchFamily="34" charset="0"/>
          </a:endParaRPr>
        </a:p>
      </dsp:txBody>
      <dsp:txXfrm>
        <a:off x="4819649" y="2103437"/>
        <a:ext cx="2190749" cy="13144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9125FF-9A8E-43CC-B05A-4A379003C293}">
      <dsp:nvSpPr>
        <dsp:cNvPr id="0" name=""/>
        <dsp:cNvSpPr/>
      </dsp:nvSpPr>
      <dsp:spPr>
        <a:xfrm rot="5400000">
          <a:off x="-222646" y="223826"/>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Outcome 1</a:t>
          </a:r>
          <a:endParaRPr lang="en-US" sz="1700" kern="1200" dirty="0"/>
        </a:p>
      </dsp:txBody>
      <dsp:txXfrm rot="-5400000">
        <a:off x="1" y="520688"/>
        <a:ext cx="1039018" cy="445294"/>
      </dsp:txXfrm>
    </dsp:sp>
    <dsp:sp modelId="{0BFC7382-8BA8-41FD-BC67-F4CFB379FC8E}">
      <dsp:nvSpPr>
        <dsp:cNvPr id="0" name=""/>
        <dsp:cNvSpPr/>
      </dsp:nvSpPr>
      <dsp:spPr>
        <a:xfrm rot="5400000">
          <a:off x="3085107" y="-2044909"/>
          <a:ext cx="964803" cy="5056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en-GB" sz="1900" kern="1200" dirty="0" smtClean="0"/>
            <a:t>Increased </a:t>
          </a:r>
          <a:r>
            <a:rPr lang="en-GB" sz="1900" b="1" kern="1200" dirty="0" smtClean="0"/>
            <a:t>awareness and knowledge of key concepts</a:t>
          </a:r>
          <a:r>
            <a:rPr lang="en-GB" sz="1900" kern="1200" dirty="0" smtClean="0"/>
            <a:t> and issues related with gender and diversity and IFRC’s frameworks and approach</a:t>
          </a:r>
          <a:endParaRPr lang="en-US" sz="1900" kern="1200" dirty="0"/>
        </a:p>
      </dsp:txBody>
      <dsp:txXfrm rot="-5400000">
        <a:off x="1039018" y="48278"/>
        <a:ext cx="5009883" cy="870607"/>
      </dsp:txXfrm>
    </dsp:sp>
    <dsp:sp modelId="{5C8FCA06-7138-40D0-AE76-8A6513AFFABC}">
      <dsp:nvSpPr>
        <dsp:cNvPr id="0" name=""/>
        <dsp:cNvSpPr/>
      </dsp:nvSpPr>
      <dsp:spPr>
        <a:xfrm rot="5400000">
          <a:off x="-222646" y="1512490"/>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Outcome 2</a:t>
          </a:r>
          <a:endParaRPr lang="en-US" sz="1700" kern="1200" dirty="0"/>
        </a:p>
      </dsp:txBody>
      <dsp:txXfrm rot="-5400000">
        <a:off x="1" y="1809352"/>
        <a:ext cx="1039018" cy="445294"/>
      </dsp:txXfrm>
    </dsp:sp>
    <dsp:sp modelId="{EBC39F0A-35AC-4331-81D9-9A45F22061A0}">
      <dsp:nvSpPr>
        <dsp:cNvPr id="0" name=""/>
        <dsp:cNvSpPr/>
      </dsp:nvSpPr>
      <dsp:spPr>
        <a:xfrm rot="5400000">
          <a:off x="3085107" y="-756245"/>
          <a:ext cx="964803" cy="5056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b="1" kern="1200" dirty="0" smtClean="0"/>
            <a:t>Increased awareness of tools and resources to support the integration of gender and diversity</a:t>
          </a:r>
          <a:r>
            <a:rPr lang="en-US" sz="1900" kern="1200" dirty="0" smtClean="0"/>
            <a:t> within </a:t>
          </a:r>
          <a:r>
            <a:rPr lang="en-US" sz="1900" kern="1200" dirty="0" err="1" smtClean="0"/>
            <a:t>programmes</a:t>
          </a:r>
          <a:endParaRPr lang="en-US" sz="1900" kern="1200" dirty="0"/>
        </a:p>
      </dsp:txBody>
      <dsp:txXfrm rot="-5400000">
        <a:off x="1039018" y="1336942"/>
        <a:ext cx="5009883" cy="870607"/>
      </dsp:txXfrm>
    </dsp:sp>
    <dsp:sp modelId="{EDC7D2C5-6B99-4FED-8A27-19A1281CC388}">
      <dsp:nvSpPr>
        <dsp:cNvPr id="0" name=""/>
        <dsp:cNvSpPr/>
      </dsp:nvSpPr>
      <dsp:spPr>
        <a:xfrm rot="5400000">
          <a:off x="-222646" y="2801154"/>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Outcome 3</a:t>
          </a:r>
          <a:endParaRPr lang="en-US" sz="1700" kern="1200" dirty="0"/>
        </a:p>
      </dsp:txBody>
      <dsp:txXfrm rot="-5400000">
        <a:off x="1" y="3098016"/>
        <a:ext cx="1039018" cy="445294"/>
      </dsp:txXfrm>
    </dsp:sp>
    <dsp:sp modelId="{9E06599D-530F-44D7-B94F-85EEFED24F17}">
      <dsp:nvSpPr>
        <dsp:cNvPr id="0" name=""/>
        <dsp:cNvSpPr/>
      </dsp:nvSpPr>
      <dsp:spPr>
        <a:xfrm rot="5400000">
          <a:off x="3085107" y="532418"/>
          <a:ext cx="964803" cy="5056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Increased </a:t>
          </a:r>
          <a:r>
            <a:rPr lang="en-US" sz="1900" b="1" kern="1200" dirty="0" smtClean="0"/>
            <a:t>capacity in how to raise awareness and train others </a:t>
          </a:r>
          <a:r>
            <a:rPr lang="en-US" sz="1900" kern="1200" dirty="0" smtClean="0"/>
            <a:t>on gender and diversity concepts and their practical application, </a:t>
          </a:r>
          <a:endParaRPr lang="en-US" sz="1900" kern="1200" dirty="0"/>
        </a:p>
      </dsp:txBody>
      <dsp:txXfrm rot="-5400000">
        <a:off x="1039018" y="2625605"/>
        <a:ext cx="5009883" cy="8706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B4B10-1984-46EA-A95B-8652856291EF}">
      <dsp:nvSpPr>
        <dsp:cNvPr id="0" name=""/>
        <dsp:cNvSpPr/>
      </dsp:nvSpPr>
      <dsp:spPr>
        <a:xfrm>
          <a:off x="600074" y="0"/>
          <a:ext cx="6800850" cy="4191000"/>
        </a:xfrm>
        <a:prstGeom prst="rightArrow">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sp>
    <dsp:sp modelId="{1B3E76EA-B602-4974-9F12-AD708CB5F9CD}">
      <dsp:nvSpPr>
        <dsp:cNvPr id="0" name=""/>
        <dsp:cNvSpPr/>
      </dsp:nvSpPr>
      <dsp:spPr>
        <a:xfrm>
          <a:off x="0" y="1295404"/>
          <a:ext cx="1880812" cy="1676400"/>
        </a:xfrm>
        <a:prstGeom prst="round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Arial" panose="020B0604020202020204" pitchFamily="34" charset="0"/>
              <a:cs typeface="Arial" panose="020B0604020202020204" pitchFamily="34" charset="0"/>
            </a:rPr>
            <a:t>Technical working groups. </a:t>
          </a:r>
        </a:p>
        <a:p>
          <a:pPr lvl="0" algn="ctr" defTabSz="622300">
            <a:lnSpc>
              <a:spcPct val="90000"/>
            </a:lnSpc>
            <a:spcBef>
              <a:spcPct val="0"/>
            </a:spcBef>
            <a:spcAft>
              <a:spcPct val="35000"/>
            </a:spcAft>
          </a:pPr>
          <a:r>
            <a:rPr lang="en-US" sz="1400" b="1" kern="1200" dirty="0" smtClean="0">
              <a:solidFill>
                <a:schemeClr val="tx1"/>
              </a:solidFill>
              <a:latin typeface="Arial" panose="020B0604020202020204" pitchFamily="34" charset="0"/>
              <a:cs typeface="Arial" panose="020B0604020202020204" pitchFamily="34" charset="0"/>
            </a:rPr>
            <a:t>Priorities and recommendations for 2015-2016</a:t>
          </a:r>
          <a:endParaRPr lang="en-US" sz="1400" b="1" kern="1200" dirty="0">
            <a:solidFill>
              <a:schemeClr val="tx1"/>
            </a:solidFill>
            <a:latin typeface="Arial" panose="020B0604020202020204" pitchFamily="34" charset="0"/>
            <a:cs typeface="Arial" panose="020B0604020202020204" pitchFamily="34" charset="0"/>
          </a:endParaRPr>
        </a:p>
      </dsp:txBody>
      <dsp:txXfrm>
        <a:off x="81835" y="1377239"/>
        <a:ext cx="1717142" cy="1512730"/>
      </dsp:txXfrm>
    </dsp:sp>
    <dsp:sp modelId="{21E8A318-EE97-492F-A657-2166E71B20A0}">
      <dsp:nvSpPr>
        <dsp:cNvPr id="0" name=""/>
        <dsp:cNvSpPr/>
      </dsp:nvSpPr>
      <dsp:spPr>
        <a:xfrm>
          <a:off x="2175912" y="1257299"/>
          <a:ext cx="1746312" cy="1676400"/>
        </a:xfrm>
        <a:prstGeom prst="round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Arial" panose="020B0604020202020204" pitchFamily="34" charset="0"/>
              <a:cs typeface="Arial" panose="020B0604020202020204" pitchFamily="34" charset="0"/>
            </a:rPr>
            <a:t>Meet</a:t>
          </a:r>
          <a:r>
            <a:rPr lang="en-US" sz="1400" b="1" kern="1200" baseline="0" dirty="0" smtClean="0">
              <a:solidFill>
                <a:schemeClr val="tx1"/>
              </a:solidFill>
              <a:latin typeface="Arial" panose="020B0604020202020204" pitchFamily="34" charset="0"/>
              <a:cs typeface="Arial" panose="020B0604020202020204" pitchFamily="34" charset="0"/>
            </a:rPr>
            <a:t> with your National Society Gender and Diversity Focal Point to discuss opportunities for integration</a:t>
          </a:r>
          <a:endParaRPr lang="en-US" sz="1400" b="1" kern="1200" dirty="0">
            <a:solidFill>
              <a:schemeClr val="tx1"/>
            </a:solidFill>
            <a:latin typeface="Arial" panose="020B0604020202020204" pitchFamily="34" charset="0"/>
            <a:cs typeface="Arial" panose="020B0604020202020204" pitchFamily="34" charset="0"/>
          </a:endParaRPr>
        </a:p>
      </dsp:txBody>
      <dsp:txXfrm>
        <a:off x="2257747" y="1339134"/>
        <a:ext cx="1582642" cy="1512730"/>
      </dsp:txXfrm>
    </dsp:sp>
    <dsp:sp modelId="{F897A2E5-5954-42FD-AAA4-3A32610C464D}">
      <dsp:nvSpPr>
        <dsp:cNvPr id="0" name=""/>
        <dsp:cNvSpPr/>
      </dsp:nvSpPr>
      <dsp:spPr>
        <a:xfrm>
          <a:off x="4213276" y="1257299"/>
          <a:ext cx="1746312" cy="1676400"/>
        </a:xfrm>
        <a:prstGeom prst="round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Arial" panose="020B0604020202020204" pitchFamily="34" charset="0"/>
              <a:cs typeface="Arial" panose="020B0604020202020204" pitchFamily="34" charset="0"/>
            </a:rPr>
            <a:t>View the tools and resources in the Gender and Diversity for Resilience Toolkit</a:t>
          </a:r>
          <a:endParaRPr lang="en-US" sz="1400" b="1" kern="1200" dirty="0">
            <a:solidFill>
              <a:schemeClr val="tx1"/>
            </a:solidFill>
            <a:latin typeface="Arial" panose="020B0604020202020204" pitchFamily="34" charset="0"/>
            <a:cs typeface="Arial" panose="020B0604020202020204" pitchFamily="34" charset="0"/>
          </a:endParaRPr>
        </a:p>
      </dsp:txBody>
      <dsp:txXfrm>
        <a:off x="4295111" y="1339134"/>
        <a:ext cx="1582642" cy="1512730"/>
      </dsp:txXfrm>
    </dsp:sp>
    <dsp:sp modelId="{D2303EFC-F729-4591-95A8-0A1127C1066C}">
      <dsp:nvSpPr>
        <dsp:cNvPr id="0" name=""/>
        <dsp:cNvSpPr/>
      </dsp:nvSpPr>
      <dsp:spPr>
        <a:xfrm>
          <a:off x="6250640" y="1257299"/>
          <a:ext cx="1746312" cy="1676400"/>
        </a:xfrm>
        <a:prstGeom prst="round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Arial" panose="020B0604020202020204" pitchFamily="34" charset="0"/>
              <a:cs typeface="Arial" panose="020B0604020202020204" pitchFamily="34" charset="0"/>
            </a:rPr>
            <a:t>Document and communicate gender and diversity-related successes, achievements and lessons learned</a:t>
          </a:r>
          <a:endParaRPr lang="en-US" sz="1400" b="1" kern="1200" dirty="0">
            <a:solidFill>
              <a:schemeClr val="tx1"/>
            </a:solidFill>
            <a:latin typeface="Arial" panose="020B0604020202020204" pitchFamily="34" charset="0"/>
            <a:cs typeface="Arial" panose="020B0604020202020204" pitchFamily="34" charset="0"/>
          </a:endParaRPr>
        </a:p>
      </dsp:txBody>
      <dsp:txXfrm>
        <a:off x="6332475" y="1339134"/>
        <a:ext cx="1582642" cy="151273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5AA98E-0BF5-4B1E-B61B-AE90382A3819}" type="datetimeFigureOut">
              <a:rPr lang="en-US" smtClean="0"/>
              <a:t>8/4/2015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708AF0-E491-4369-A634-1F4C06FBF873}" type="slidenum">
              <a:rPr lang="en-US" smtClean="0"/>
              <a:t>‹#›</a:t>
            </a:fld>
            <a:endParaRPr lang="en-US"/>
          </a:p>
        </p:txBody>
      </p:sp>
    </p:spTree>
    <p:extLst>
      <p:ext uri="{BB962C8B-B14F-4D97-AF65-F5344CB8AC3E}">
        <p14:creationId xmlns:p14="http://schemas.microsoft.com/office/powerpoint/2010/main" val="1659630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8A6445-0D3E-45D5-BE17-09EB1B07718E}"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3881796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this a</a:t>
            </a:r>
            <a:r>
              <a:rPr lang="en-US" baseline="0" dirty="0" smtClean="0"/>
              <a:t> collaborative planning process was undertaken for gender and diversity activities for 2015-2016.</a:t>
            </a:r>
          </a:p>
          <a:p>
            <a:endParaRPr lang="en-US" baseline="0" dirty="0" smtClean="0"/>
          </a:p>
          <a:p>
            <a:r>
              <a:rPr lang="en-US" baseline="0" dirty="0" smtClean="0"/>
              <a:t>This map highlights the activities being planned and currently undertaken by various national societies. Activities range from training and awareness raising, the review or development of policies and strategies, development of gender and diversity sensitive tools, research and impact analysis, workshops, and the identification of gender and diversity focal points or representatives within National Societies.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3708AF0-E491-4369-A634-1F4C06FBF873}" type="slidenum">
              <a:rPr lang="en-US" smtClean="0"/>
              <a:t>11</a:t>
            </a:fld>
            <a:endParaRPr lang="en-US"/>
          </a:p>
        </p:txBody>
      </p:sp>
    </p:spTree>
    <p:extLst>
      <p:ext uri="{BB962C8B-B14F-4D97-AF65-F5344CB8AC3E}">
        <p14:creationId xmlns:p14="http://schemas.microsoft.com/office/powerpoint/2010/main" val="1335025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annual SEA Forum</a:t>
            </a:r>
            <a:r>
              <a:rPr lang="en-US" baseline="0" dirty="0" smtClean="0"/>
              <a:t> – Representatives from 7 National Societies. One of the recommendations was to have create a SEA Gender and diversity network comprising of a gender and diversity focal point in each NS. A draft TOR was drawn up and this was presented at the </a:t>
            </a:r>
            <a:r>
              <a:rPr lang="en-US" baseline="0" dirty="0" smtClean="0"/>
              <a:t>12</a:t>
            </a:r>
            <a:r>
              <a:rPr lang="en-US" baseline="30000" dirty="0" smtClean="0"/>
              <a:t>th</a:t>
            </a:r>
            <a:r>
              <a:rPr lang="en-US" baseline="0" dirty="0" smtClean="0"/>
              <a:t> </a:t>
            </a:r>
            <a:r>
              <a:rPr lang="en-US" baseline="0" dirty="0" smtClean="0"/>
              <a:t>Annual SEA RCRC Leadership meeting in February 2015</a:t>
            </a:r>
          </a:p>
          <a:p>
            <a:endParaRPr lang="en-US" baseline="0" dirty="0" smtClean="0"/>
          </a:p>
          <a:p>
            <a:r>
              <a:rPr lang="en-US" baseline="0" dirty="0" smtClean="0"/>
              <a:t>Between May and July National Societies have been endorsing the network and have been identifying gender and diversity focal points. There are currently 9 focal points who make up the network. </a:t>
            </a:r>
          </a:p>
          <a:p>
            <a:endParaRPr lang="en-US" baseline="0" dirty="0" smtClean="0"/>
          </a:p>
        </p:txBody>
      </p:sp>
      <p:sp>
        <p:nvSpPr>
          <p:cNvPr id="4" name="Slide Number Placeholder 3"/>
          <p:cNvSpPr>
            <a:spLocks noGrp="1"/>
          </p:cNvSpPr>
          <p:nvPr>
            <p:ph type="sldNum" sz="quarter" idx="10"/>
          </p:nvPr>
        </p:nvSpPr>
        <p:spPr/>
        <p:txBody>
          <a:bodyPr/>
          <a:lstStyle/>
          <a:p>
            <a:fld id="{B3708AF0-E491-4369-A634-1F4C06FBF873}" type="slidenum">
              <a:rPr lang="en-US" smtClean="0"/>
              <a:t>12</a:t>
            </a:fld>
            <a:endParaRPr lang="en-US"/>
          </a:p>
        </p:txBody>
      </p:sp>
    </p:spTree>
    <p:extLst>
      <p:ext uri="{BB962C8B-B14F-4D97-AF65-F5344CB8AC3E}">
        <p14:creationId xmlns:p14="http://schemas.microsoft.com/office/powerpoint/2010/main" val="2603347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08AF0-E491-4369-A634-1F4C06FBF873}" type="slidenum">
              <a:rPr lang="en-US" smtClean="0"/>
              <a:t>13</a:t>
            </a:fld>
            <a:endParaRPr lang="en-US"/>
          </a:p>
        </p:txBody>
      </p:sp>
    </p:spTree>
    <p:extLst>
      <p:ext uri="{BB962C8B-B14F-4D97-AF65-F5344CB8AC3E}">
        <p14:creationId xmlns:p14="http://schemas.microsoft.com/office/powerpoint/2010/main" val="371695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SEA Regional Gender and Diversity Network will provide a platform that will ultimately strengthen and enhance the quality and effectiveness of National Societies existing and future programs in areas such as Disaster Management and Health, through better understanding and addressing the needs of the communities we work with.  </a:t>
            </a:r>
          </a:p>
          <a:p>
            <a:endParaRPr lang="en-US" dirty="0"/>
          </a:p>
        </p:txBody>
      </p:sp>
      <p:sp>
        <p:nvSpPr>
          <p:cNvPr id="4" name="Slide Number Placeholder 3"/>
          <p:cNvSpPr>
            <a:spLocks noGrp="1"/>
          </p:cNvSpPr>
          <p:nvPr>
            <p:ph type="sldNum" sz="quarter" idx="10"/>
          </p:nvPr>
        </p:nvSpPr>
        <p:spPr/>
        <p:txBody>
          <a:bodyPr/>
          <a:lstStyle/>
          <a:p>
            <a:fld id="{B3708AF0-E491-4369-A634-1F4C06FBF873}" type="slidenum">
              <a:rPr lang="en-US" smtClean="0"/>
              <a:t>14</a:t>
            </a:fld>
            <a:endParaRPr lang="en-US"/>
          </a:p>
        </p:txBody>
      </p:sp>
    </p:spTree>
    <p:extLst>
      <p:ext uri="{BB962C8B-B14F-4D97-AF65-F5344CB8AC3E}">
        <p14:creationId xmlns:p14="http://schemas.microsoft.com/office/powerpoint/2010/main" val="4184863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the regional level network, it is important four NSs,</a:t>
            </a:r>
            <a:r>
              <a:rPr lang="en-US" baseline="0" dirty="0" smtClean="0"/>
              <a:t> and in particular through the gender and diversity focal points to link with other gender and diversity networks e.g. governments, UN and EU agencies, Civil society </a:t>
            </a:r>
            <a:r>
              <a:rPr lang="en-US" baseline="0" dirty="0" err="1" smtClean="0"/>
              <a:t>organisations</a:t>
            </a:r>
            <a:r>
              <a:rPr lang="en-US" baseline="0" dirty="0" smtClean="0"/>
              <a:t>, that work on or have a specific focus on gender and diversity. </a:t>
            </a:r>
          </a:p>
          <a:p>
            <a:endParaRPr lang="en-US" baseline="0" dirty="0" smtClean="0"/>
          </a:p>
          <a:p>
            <a:r>
              <a:rPr lang="en-US" baseline="0" dirty="0" smtClean="0"/>
              <a:t>Further to work within the NS itself. </a:t>
            </a:r>
            <a:r>
              <a:rPr lang="en-US" dirty="0" smtClean="0"/>
              <a:t>Collaboration should be strengthened</a:t>
            </a:r>
            <a:r>
              <a:rPr lang="en-US" baseline="0" dirty="0" smtClean="0"/>
              <a:t> across units within the National Society, as well as at a branch level. </a:t>
            </a:r>
          </a:p>
          <a:p>
            <a:endParaRPr lang="en-US" baseline="0" dirty="0" smtClean="0"/>
          </a:p>
          <a:p>
            <a:r>
              <a:rPr lang="en-US" baseline="0" dirty="0" smtClean="0"/>
              <a:t>Focal points can work within the National Society to highlight national and regional priorities for G&amp;D so that NSs can better understand their G&amp;D activities in relation to the wider context and add value to within their environment. </a:t>
            </a:r>
          </a:p>
          <a:p>
            <a:endParaRPr lang="en-US" baseline="0" dirty="0" smtClean="0"/>
          </a:p>
          <a:p>
            <a:r>
              <a:rPr lang="en-US" baseline="0" dirty="0" smtClean="0"/>
              <a:t>These networks that form at a country level will help strengthen and sustain an active regional level network. This will also ensure that the network is based on the experience and priorities of each National society and that the regional network is owned collectively by National Societies with IFRC taking the role of a supporting role when required.  </a:t>
            </a:r>
            <a:endParaRPr lang="en-US" dirty="0" smtClean="0"/>
          </a:p>
          <a:p>
            <a:endParaRPr lang="en-US" dirty="0"/>
          </a:p>
        </p:txBody>
      </p:sp>
      <p:sp>
        <p:nvSpPr>
          <p:cNvPr id="4" name="Slide Number Placeholder 3"/>
          <p:cNvSpPr>
            <a:spLocks noGrp="1"/>
          </p:cNvSpPr>
          <p:nvPr>
            <p:ph type="sldNum" sz="quarter" idx="10"/>
          </p:nvPr>
        </p:nvSpPr>
        <p:spPr/>
        <p:txBody>
          <a:bodyPr/>
          <a:lstStyle/>
          <a:p>
            <a:fld id="{B3708AF0-E491-4369-A634-1F4C06FBF873}" type="slidenum">
              <a:rPr lang="en-US" smtClean="0"/>
              <a:t>15</a:t>
            </a:fld>
            <a:endParaRPr lang="en-US"/>
          </a:p>
        </p:txBody>
      </p:sp>
    </p:spTree>
    <p:extLst>
      <p:ext uri="{BB962C8B-B14F-4D97-AF65-F5344CB8AC3E}">
        <p14:creationId xmlns:p14="http://schemas.microsoft.com/office/powerpoint/2010/main" val="1188357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advantages</a:t>
            </a:r>
            <a:r>
              <a:rPr lang="en-US" baseline="0" dirty="0" smtClean="0"/>
              <a:t> of having a network means that information will be better exchanged throughout the region including the challenges that are faced as well as good practices. This will be exchanged through the network teleconferences and the annual face to face meetings. </a:t>
            </a:r>
          </a:p>
          <a:p>
            <a:endParaRPr lang="en-US" baseline="0" dirty="0" smtClean="0"/>
          </a:p>
          <a:p>
            <a:r>
              <a:rPr lang="en-US" dirty="0" smtClean="0"/>
              <a:t>Over the past year we have developed a number of publications to both increase awareness</a:t>
            </a:r>
            <a:r>
              <a:rPr lang="en-US" baseline="0" dirty="0" smtClean="0"/>
              <a:t> of gender and diversity within a specific sector e.g. in urban resilience and well as publications highlighting the </a:t>
            </a:r>
            <a:r>
              <a:rPr lang="en-US" baseline="0" dirty="0" smtClean="0"/>
              <a:t>planned </a:t>
            </a:r>
            <a:r>
              <a:rPr lang="en-US" baseline="0" dirty="0" smtClean="0"/>
              <a:t>activities in the region and the ways we are mainstreaming gender and diversity intro migration, working with the youth and violence prevention activities. </a:t>
            </a:r>
          </a:p>
          <a:p>
            <a:endParaRPr lang="en-US" baseline="0" dirty="0" smtClean="0"/>
          </a:p>
          <a:p>
            <a:r>
              <a:rPr lang="en-US" baseline="0" dirty="0" smtClean="0"/>
              <a:t>We are also producing network </a:t>
            </a:r>
            <a:r>
              <a:rPr lang="en-US" baseline="0" dirty="0" smtClean="0"/>
              <a:t>updates </a:t>
            </a:r>
            <a:r>
              <a:rPr lang="en-US" baseline="0" dirty="0" smtClean="0"/>
              <a:t>which so far have highlighted the development of the network and some key events that have taken place. The next update will start to be produced following the teleconference in September where the chair of the network will take the lead in gathering updates from the region to highlight the great work being undertaken.</a:t>
            </a:r>
          </a:p>
          <a:p>
            <a:endParaRPr lang="en-US" dirty="0"/>
          </a:p>
        </p:txBody>
      </p:sp>
      <p:sp>
        <p:nvSpPr>
          <p:cNvPr id="4" name="Slide Number Placeholder 3"/>
          <p:cNvSpPr>
            <a:spLocks noGrp="1"/>
          </p:cNvSpPr>
          <p:nvPr>
            <p:ph type="sldNum" sz="quarter" idx="10"/>
          </p:nvPr>
        </p:nvSpPr>
        <p:spPr/>
        <p:txBody>
          <a:bodyPr/>
          <a:lstStyle/>
          <a:p>
            <a:fld id="{B3708AF0-E491-4369-A634-1F4C06FBF873}" type="slidenum">
              <a:rPr lang="en-US" smtClean="0"/>
              <a:t>17</a:t>
            </a:fld>
            <a:endParaRPr lang="en-US"/>
          </a:p>
        </p:txBody>
      </p:sp>
    </p:spTree>
    <p:extLst>
      <p:ext uri="{BB962C8B-B14F-4D97-AF65-F5344CB8AC3E}">
        <p14:creationId xmlns:p14="http://schemas.microsoft.com/office/powerpoint/2010/main" val="18515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08AF0-E491-4369-A634-1F4C06FBF873}"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875539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As reflected in the previous quote, one area that was highlighted regarding the practical application of integrating gender and diversity in general was the want for more easy access to gender and diversity-sensitive resources. </a:t>
            </a:r>
          </a:p>
        </p:txBody>
      </p:sp>
      <p:sp>
        <p:nvSpPr>
          <p:cNvPr id="4" name="Slide Number Placeholder 3"/>
          <p:cNvSpPr>
            <a:spLocks noGrp="1"/>
          </p:cNvSpPr>
          <p:nvPr>
            <p:ph type="sldNum" sz="quarter" idx="10"/>
          </p:nvPr>
        </p:nvSpPr>
        <p:spPr/>
        <p:txBody>
          <a:bodyPr/>
          <a:lstStyle/>
          <a:p>
            <a:fld id="{B3708AF0-E491-4369-A634-1F4C06FBF873}" type="slidenum">
              <a:rPr lang="en-US" smtClean="0"/>
              <a:t>19</a:t>
            </a:fld>
            <a:endParaRPr lang="en-US"/>
          </a:p>
        </p:txBody>
      </p:sp>
    </p:spTree>
    <p:extLst>
      <p:ext uri="{BB962C8B-B14F-4D97-AF65-F5344CB8AC3E}">
        <p14:creationId xmlns:p14="http://schemas.microsoft.com/office/powerpoint/2010/main" val="3027232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a:t>
            </a:r>
            <a:r>
              <a:rPr lang="en-US" sz="1200" kern="1200" baseline="0" dirty="0" smtClean="0">
                <a:solidFill>
                  <a:schemeClr val="tx1"/>
                </a:solidFill>
                <a:effectLst/>
                <a:latin typeface="+mn-lt"/>
                <a:ea typeface="+mn-ea"/>
                <a:cs typeface="+mn-cs"/>
              </a:rPr>
              <a:t> is important that the knowledge and capacity built up from these training in various national societies are harnessed through peer to peer learning and are able to translate through national societies so that one person’s training impacts the Society and region.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708AF0-E491-4369-A634-1F4C06FBF873}" type="slidenum">
              <a:rPr lang="en-US" smtClean="0"/>
              <a:t>20</a:t>
            </a:fld>
            <a:endParaRPr lang="en-US"/>
          </a:p>
        </p:txBody>
      </p:sp>
    </p:spTree>
    <p:extLst>
      <p:ext uri="{BB962C8B-B14F-4D97-AF65-F5344CB8AC3E}">
        <p14:creationId xmlns:p14="http://schemas.microsoft.com/office/powerpoint/2010/main" val="4209576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B3708AF0-E491-4369-A634-1F4C06FBF873}" type="slidenum">
              <a:rPr lang="en-US" smtClean="0"/>
              <a:t>21</a:t>
            </a:fld>
            <a:endParaRPr lang="en-US"/>
          </a:p>
        </p:txBody>
      </p:sp>
    </p:spTree>
    <p:extLst>
      <p:ext uri="{BB962C8B-B14F-4D97-AF65-F5344CB8AC3E}">
        <p14:creationId xmlns:p14="http://schemas.microsoft.com/office/powerpoint/2010/main" val="1288767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A133924A-2DC7-40E7-8019-3ECCDFD8ACE2}"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443602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baseline="0" dirty="0" smtClean="0"/>
              <a:t>During the technical working group sessions tomorrow. It is important that in DM, Health and OD gender and diversity is integrated and mainstreamed within our priorities and plans for 2015-16 and that these are reflected in the regional road map and recommendations to the leaders. </a:t>
            </a:r>
          </a:p>
          <a:p>
            <a:pPr marL="228600" indent="-228600">
              <a:buAutoNum type="arabicParenR"/>
            </a:pPr>
            <a:endParaRPr lang="en-US" baseline="0" dirty="0" smtClean="0"/>
          </a:p>
          <a:p>
            <a:pPr marL="228600" indent="-228600">
              <a:buAutoNum type="arabicParenR"/>
            </a:pPr>
            <a:r>
              <a:rPr lang="en-US" baseline="0" dirty="0" smtClean="0"/>
              <a:t>Find out who your gender and diversity focal point, if you are not already aware and meet with them to discuss option and opportunities for integrating gender and diversity into the work you are already working on. This could also lead to ideas for future proposals or project planning</a:t>
            </a:r>
          </a:p>
          <a:p>
            <a:pPr marL="228600" indent="-228600">
              <a:buAutoNum type="arabicParenR"/>
            </a:pPr>
            <a:endParaRPr lang="en-US" baseline="0" dirty="0" smtClean="0"/>
          </a:p>
          <a:p>
            <a:pPr marL="228600" indent="-228600">
              <a:buAutoNum type="arabicParenR"/>
            </a:pPr>
            <a:r>
              <a:rPr lang="en-US" baseline="0" dirty="0" smtClean="0"/>
              <a:t>In October the resources for the gender and diversity for resilience toolkit will be online and available to download as they </a:t>
            </a:r>
            <a:r>
              <a:rPr lang="en-US" baseline="0" dirty="0" smtClean="0"/>
              <a:t>are, </a:t>
            </a:r>
            <a:r>
              <a:rPr lang="en-US" baseline="0" dirty="0" smtClean="0"/>
              <a:t>or to request for them to be translated in full or in part. Work with your gender and diversity focal point to see what resources you would like. There will be </a:t>
            </a:r>
            <a:r>
              <a:rPr lang="en-US" baseline="0" dirty="0" smtClean="0"/>
              <a:t>form </a:t>
            </a:r>
            <a:r>
              <a:rPr lang="en-US" baseline="0" dirty="0" smtClean="0"/>
              <a:t>tomorrow during the gallery walk where you can highlight resources of use so if we do not already have these in the toolkit I can look into sourcing them.</a:t>
            </a:r>
          </a:p>
          <a:p>
            <a:pPr marL="228600" indent="-228600">
              <a:buAutoNum type="arabicParenR"/>
            </a:pPr>
            <a:endParaRPr lang="en-US" baseline="0" dirty="0" smtClean="0"/>
          </a:p>
          <a:p>
            <a:pPr marL="228600" indent="-228600">
              <a:buAutoNum type="arabicParenR"/>
            </a:pPr>
            <a:r>
              <a:rPr lang="en-US" baseline="0" dirty="0" smtClean="0"/>
              <a:t>Finally document your gender and diversity achievements and share with your G&amp;D focal point. These successes can then be shared through the teleconference and annual meetings and can be included in the G&amp;D updates that will be circulated within the region. </a:t>
            </a:r>
          </a:p>
        </p:txBody>
      </p:sp>
      <p:sp>
        <p:nvSpPr>
          <p:cNvPr id="4" name="Slide Number Placeholder 3"/>
          <p:cNvSpPr>
            <a:spLocks noGrp="1"/>
          </p:cNvSpPr>
          <p:nvPr>
            <p:ph type="sldNum" sz="quarter" idx="10"/>
          </p:nvPr>
        </p:nvSpPr>
        <p:spPr/>
        <p:txBody>
          <a:bodyPr/>
          <a:lstStyle/>
          <a:p>
            <a:fld id="{B3708AF0-E491-4369-A634-1F4C06FBF873}" type="slidenum">
              <a:rPr lang="en-US" smtClean="0"/>
              <a:t>22</a:t>
            </a:fld>
            <a:endParaRPr lang="en-US"/>
          </a:p>
        </p:txBody>
      </p:sp>
    </p:spTree>
    <p:extLst>
      <p:ext uri="{BB962C8B-B14F-4D97-AF65-F5344CB8AC3E}">
        <p14:creationId xmlns:p14="http://schemas.microsoft.com/office/powerpoint/2010/main" val="2603347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08AF0-E491-4369-A634-1F4C06FBF873}" type="slidenum">
              <a:rPr lang="en-US" smtClean="0"/>
              <a:t>23</a:t>
            </a:fld>
            <a:endParaRPr lang="en-US"/>
          </a:p>
        </p:txBody>
      </p:sp>
    </p:spTree>
    <p:extLst>
      <p:ext uri="{BB962C8B-B14F-4D97-AF65-F5344CB8AC3E}">
        <p14:creationId xmlns:p14="http://schemas.microsoft.com/office/powerpoint/2010/main" val="1875539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baseline="0" dirty="0" smtClean="0">
                <a:solidFill>
                  <a:schemeClr val="tx1"/>
                </a:solidFill>
                <a:latin typeface="Arial" panose="020B0604020202020204" pitchFamily="34" charset="0"/>
                <a:ea typeface="+mn-ea"/>
                <a:cs typeface="Arial" panose="020B0604020202020204" pitchFamily="34" charset="0"/>
              </a:rPr>
              <a:t>Where as a person’s sex refers to the biological differences between men and women gender…..</a:t>
            </a:r>
          </a:p>
          <a:p>
            <a:endParaRPr lang="en-US" sz="1200" b="0" i="0" kern="1200" baseline="0" dirty="0" smtClean="0">
              <a:solidFill>
                <a:schemeClr val="tx1"/>
              </a:solidFill>
              <a:latin typeface="Arial" panose="020B0604020202020204" pitchFamily="34" charset="0"/>
              <a:ea typeface="+mn-ea"/>
              <a:cs typeface="Arial" panose="020B0604020202020204" pitchFamily="34" charset="0"/>
            </a:endParaRPr>
          </a:p>
          <a:p>
            <a:r>
              <a:rPr lang="en-US" sz="1200" b="1" dirty="0" smtClean="0">
                <a:solidFill>
                  <a:prstClr val="black"/>
                </a:solidFill>
                <a:latin typeface="Arial" panose="020B0604020202020204" pitchFamily="34" charset="0"/>
                <a:cs typeface="Arial" panose="020B0604020202020204" pitchFamily="34" charset="0"/>
              </a:rPr>
              <a:t>Gender</a:t>
            </a:r>
            <a:r>
              <a:rPr lang="en-US" sz="1200" b="1" baseline="0" dirty="0" smtClean="0">
                <a:solidFill>
                  <a:prstClr val="black"/>
                </a:solidFill>
                <a:latin typeface="Arial" panose="020B0604020202020204" pitchFamily="34" charset="0"/>
                <a:cs typeface="Arial" panose="020B0604020202020204" pitchFamily="34" charset="0"/>
              </a:rPr>
              <a:t> as a concept </a:t>
            </a:r>
            <a:r>
              <a:rPr lang="en-US" sz="1200" dirty="0" smtClean="0">
                <a:solidFill>
                  <a:prstClr val="black"/>
                </a:solidFill>
                <a:latin typeface="Arial" panose="020B0604020202020204" pitchFamily="34" charset="0"/>
                <a:cs typeface="Arial" panose="020B0604020202020204" pitchFamily="34" charset="0"/>
              </a:rPr>
              <a:t>refers to the </a:t>
            </a:r>
            <a:r>
              <a:rPr lang="en-US" sz="1200" b="1" dirty="0" smtClean="0">
                <a:solidFill>
                  <a:prstClr val="black"/>
                </a:solidFill>
                <a:latin typeface="Arial" panose="020B0604020202020204" pitchFamily="34" charset="0"/>
                <a:cs typeface="Arial" panose="020B0604020202020204" pitchFamily="34" charset="0"/>
              </a:rPr>
              <a:t>social differences </a:t>
            </a:r>
            <a:r>
              <a:rPr lang="en-US" sz="1200" dirty="0" smtClean="0">
                <a:solidFill>
                  <a:prstClr val="black"/>
                </a:solidFill>
                <a:latin typeface="Arial" panose="020B0604020202020204" pitchFamily="34" charset="0"/>
                <a:cs typeface="Arial" panose="020B0604020202020204" pitchFamily="34" charset="0"/>
              </a:rPr>
              <a:t>between men and women and relate to the attitudes, behaviors, roles and expectations  placed on men and women as a result of being male or female</a:t>
            </a:r>
          </a:p>
          <a:p>
            <a:endParaRPr lang="en-US" sz="1200" dirty="0" smtClean="0">
              <a:solidFill>
                <a:prstClr val="black"/>
              </a:solidFill>
              <a:latin typeface="Arial" panose="020B0604020202020204" pitchFamily="34" charset="0"/>
              <a:cs typeface="Arial" panose="020B0604020202020204" pitchFamily="34" charset="0"/>
            </a:endParaRPr>
          </a:p>
          <a:p>
            <a:r>
              <a:rPr lang="en-US" sz="1200" dirty="0" smtClean="0">
                <a:solidFill>
                  <a:prstClr val="black"/>
                </a:solidFill>
                <a:latin typeface="Arial" panose="020B0604020202020204" pitchFamily="34" charset="0"/>
                <a:cs typeface="Arial" panose="020B0604020202020204" pitchFamily="34" charset="0"/>
              </a:rPr>
              <a:t>Gender provides us with an analytica</a:t>
            </a:r>
            <a:r>
              <a:rPr lang="en-US" sz="1200" baseline="0" dirty="0" smtClean="0">
                <a:solidFill>
                  <a:prstClr val="black"/>
                </a:solidFill>
                <a:latin typeface="Arial" panose="020B0604020202020204" pitchFamily="34" charset="0"/>
                <a:cs typeface="Arial" panose="020B0604020202020204" pitchFamily="34" charset="0"/>
              </a:rPr>
              <a:t>l </a:t>
            </a:r>
            <a:r>
              <a:rPr lang="en-US" sz="1200" baseline="0" dirty="0" smtClean="0">
                <a:solidFill>
                  <a:prstClr val="black"/>
                </a:solidFill>
                <a:latin typeface="Arial" panose="020B0604020202020204" pitchFamily="34" charset="0"/>
                <a:cs typeface="Arial" panose="020B0604020202020204" pitchFamily="34" charset="0"/>
              </a:rPr>
              <a:t>tool </a:t>
            </a:r>
            <a:r>
              <a:rPr lang="en-US" sz="1200" baseline="0" dirty="0" smtClean="0">
                <a:solidFill>
                  <a:prstClr val="black"/>
                </a:solidFill>
                <a:latin typeface="Arial" panose="020B0604020202020204" pitchFamily="34" charset="0"/>
                <a:cs typeface="Arial" panose="020B0604020202020204" pitchFamily="34" charset="0"/>
              </a:rPr>
              <a:t>to understand better the needs and capacities of all groups in a community and ensure these are addressed</a:t>
            </a:r>
            <a:endParaRPr lang="en-US" sz="1200" dirty="0" smtClean="0">
              <a:solidFill>
                <a:prstClr val="black"/>
              </a:solidFill>
              <a:latin typeface="Arial" panose="020B0604020202020204" pitchFamily="34" charset="0"/>
              <a:cs typeface="Arial" panose="020B0604020202020204" pitchFamily="34" charset="0"/>
            </a:endParaRPr>
          </a:p>
          <a:p>
            <a:endParaRPr lang="en-US" sz="1200" dirty="0" smtClean="0">
              <a:solidFill>
                <a:prstClr val="black"/>
              </a:solidFill>
              <a:latin typeface="Arial" panose="020B0604020202020204" pitchFamily="34" charset="0"/>
              <a:cs typeface="Arial" panose="020B0604020202020204" pitchFamily="34" charset="0"/>
            </a:endParaRPr>
          </a:p>
          <a:p>
            <a:endParaRPr lang="en-US" sz="1200" b="0" i="0" kern="1200" baseline="0" dirty="0" smtClean="0">
              <a:solidFill>
                <a:schemeClr val="tx1"/>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AC2F12-DBD7-4EC5-AA3D-D91E884E8293}" type="slidenum">
              <a:rPr lang="en-GB" smtClean="0">
                <a:solidFill>
                  <a:prstClr val="black"/>
                </a:solidFill>
              </a:rPr>
              <a:pPr/>
              <a:t>3</a:t>
            </a:fld>
            <a:endParaRPr lang="en-GB"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Diversity refers to the acceptance and respect for the differences between people </a:t>
            </a:r>
          </a:p>
          <a:p>
            <a:r>
              <a:rPr lang="en-US" dirty="0" smtClean="0"/>
              <a:t>-</a:t>
            </a:r>
            <a:r>
              <a:rPr lang="en-US" baseline="0" dirty="0" smtClean="0"/>
              <a:t> There are interactions between gender and aspects of diversity that can cause people and communities to be more or less resilience when it comes to disasters</a:t>
            </a:r>
            <a:endParaRPr lang="en-US" dirty="0" smtClean="0"/>
          </a:p>
        </p:txBody>
      </p:sp>
      <p:sp>
        <p:nvSpPr>
          <p:cNvPr id="4" name="Slide Number Placeholder 3"/>
          <p:cNvSpPr>
            <a:spLocks noGrp="1"/>
          </p:cNvSpPr>
          <p:nvPr>
            <p:ph type="sldNum" sz="quarter" idx="10"/>
          </p:nvPr>
        </p:nvSpPr>
        <p:spPr/>
        <p:txBody>
          <a:bodyPr/>
          <a:lstStyle/>
          <a:p>
            <a:fld id="{B3708AF0-E491-4369-A634-1F4C06FBF873}" type="slidenum">
              <a:rPr lang="en-US" smtClean="0"/>
              <a:t>4</a:t>
            </a:fld>
            <a:endParaRPr lang="en-US"/>
          </a:p>
        </p:txBody>
      </p:sp>
    </p:spTree>
    <p:extLst>
      <p:ext uri="{BB962C8B-B14F-4D97-AF65-F5344CB8AC3E}">
        <p14:creationId xmlns:p14="http://schemas.microsoft.com/office/powerpoint/2010/main" val="873647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08AF0-E491-4369-A634-1F4C06FBF873}" type="slidenum">
              <a:rPr lang="en-US" smtClean="0"/>
              <a:t>5</a:t>
            </a:fld>
            <a:endParaRPr lang="en-US"/>
          </a:p>
        </p:txBody>
      </p:sp>
    </p:spTree>
    <p:extLst>
      <p:ext uri="{BB962C8B-B14F-4D97-AF65-F5344CB8AC3E}">
        <p14:creationId xmlns:p14="http://schemas.microsoft.com/office/powerpoint/2010/main" val="3356247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Addressing the needs of the most vulnerable is not new for National Societies. Here</a:t>
            </a:r>
            <a:r>
              <a:rPr lang="en-US" baseline="0" dirty="0" smtClean="0"/>
              <a:t> are only a few examples of the work National Societies are involved in and the ways gender and diversity needs are </a:t>
            </a:r>
            <a:r>
              <a:rPr lang="en-US" baseline="0" dirty="0" err="1" smtClean="0"/>
              <a:t>recognised</a:t>
            </a:r>
            <a:r>
              <a:rPr lang="en-US" baseline="0" dirty="0" smtClean="0"/>
              <a:t> and addressed.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3708AF0-E491-4369-A634-1F4C06FBF873}" type="slidenum">
              <a:rPr lang="en-US" smtClean="0"/>
              <a:t>6</a:t>
            </a:fld>
            <a:endParaRPr lang="en-US"/>
          </a:p>
        </p:txBody>
      </p:sp>
    </p:spTree>
    <p:extLst>
      <p:ext uri="{BB962C8B-B14F-4D97-AF65-F5344CB8AC3E}">
        <p14:creationId xmlns:p14="http://schemas.microsoft.com/office/powerpoint/2010/main" val="3934930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addition to </a:t>
            </a:r>
            <a:r>
              <a:rPr lang="en-US" sz="1200" b="0" i="0" u="none" strike="noStrike" kern="1200" baseline="0" dirty="0" err="1" smtClean="0">
                <a:solidFill>
                  <a:schemeClr val="tx1"/>
                </a:solidFill>
                <a:latin typeface="+mn-lt"/>
                <a:ea typeface="+mn-ea"/>
                <a:cs typeface="+mn-cs"/>
              </a:rPr>
              <a:t>Dm</a:t>
            </a:r>
            <a:r>
              <a:rPr lang="en-US" sz="1200" b="0" i="0" u="none" strike="noStrike" kern="1200" baseline="0" dirty="0" smtClean="0">
                <a:solidFill>
                  <a:schemeClr val="tx1"/>
                </a:solidFill>
                <a:latin typeface="+mn-lt"/>
                <a:ea typeface="+mn-ea"/>
                <a:cs typeface="+mn-cs"/>
              </a:rPr>
              <a:t> and Health, this past year work has been done to integrate gender and diversity into other areas of work.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Disaster law – to ensure the right aid gets to the right people including those most vulnerable groups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Engaging the youth in gender and diversity so that they can be agents for behavioral and attitude change and advocate for gender equality within their communities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Through migration – ensuring that vulnerable migrant populations are identified and that their specific needs and capacities are understood. </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With all the work currently taking place what we need now is to ensure that our approach to </a:t>
            </a:r>
            <a:r>
              <a:rPr lang="en-US" baseline="0" dirty="0" err="1" smtClean="0"/>
              <a:t>g&amp;d</a:t>
            </a:r>
            <a:r>
              <a:rPr lang="en-US" baseline="0" dirty="0" smtClean="0"/>
              <a:t> is more strategic, we need to ensure that G&amp;D is systematically incorporated into all policies, </a:t>
            </a:r>
            <a:r>
              <a:rPr lang="en-US" baseline="0" dirty="0" err="1" smtClean="0"/>
              <a:t>programmes</a:t>
            </a:r>
            <a:r>
              <a:rPr lang="en-US" baseline="0" dirty="0" smtClean="0"/>
              <a:t> and tools so that more of the most vulnerable groups are reached and supported. And we need to ensure that we share better the work that we are doing, to exchange best practices and to document and communicate the work we do.</a:t>
            </a:r>
            <a:endParaRPr lang="en-US" sz="1200" b="1"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708AF0-E491-4369-A634-1F4C06FBF873}" type="slidenum">
              <a:rPr lang="en-US" smtClean="0"/>
              <a:t>8</a:t>
            </a:fld>
            <a:endParaRPr lang="en-US"/>
          </a:p>
        </p:txBody>
      </p:sp>
    </p:spTree>
    <p:extLst>
      <p:ext uri="{BB962C8B-B14F-4D97-AF65-F5344CB8AC3E}">
        <p14:creationId xmlns:p14="http://schemas.microsoft.com/office/powerpoint/2010/main" val="3376156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08AF0-E491-4369-A634-1F4C06FBF873}" type="slidenum">
              <a:rPr lang="en-US" smtClean="0"/>
              <a:t>9</a:t>
            </a:fld>
            <a:endParaRPr lang="en-US"/>
          </a:p>
        </p:txBody>
      </p:sp>
    </p:spTree>
    <p:extLst>
      <p:ext uri="{BB962C8B-B14F-4D97-AF65-F5344CB8AC3E}">
        <p14:creationId xmlns:p14="http://schemas.microsoft.com/office/powerpoint/2010/main" val="2621606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Scoping missions in seven countries in the region: Cambodia, Indonesia, Laos, Myanmar, Thailand, Vietnam and Timor </a:t>
            </a:r>
            <a:r>
              <a:rPr lang="en-GB" sz="1200" kern="1200" dirty="0" err="1" smtClean="0">
                <a:solidFill>
                  <a:schemeClr val="tx1"/>
                </a:solidFill>
                <a:effectLst/>
                <a:latin typeface="+mn-lt"/>
                <a:ea typeface="+mn-ea"/>
                <a:cs typeface="+mn-cs"/>
              </a:rPr>
              <a:t>Leste</a:t>
            </a:r>
            <a:r>
              <a:rPr lang="en-GB" sz="1200" kern="1200" dirty="0" smtClean="0">
                <a:solidFill>
                  <a:schemeClr val="tx1"/>
                </a:solidFill>
                <a:effectLst/>
                <a:latin typeface="+mn-lt"/>
                <a:ea typeface="+mn-ea"/>
                <a:cs typeface="+mn-cs"/>
              </a:rPr>
              <a:t>.  This provided</a:t>
            </a:r>
            <a:r>
              <a:rPr lang="en-GB" sz="1200" kern="1200" baseline="0" dirty="0" smtClean="0">
                <a:solidFill>
                  <a:schemeClr val="tx1"/>
                </a:solidFill>
                <a:effectLst/>
                <a:latin typeface="+mn-lt"/>
                <a:ea typeface="+mn-ea"/>
                <a:cs typeface="+mn-cs"/>
              </a:rPr>
              <a:t> an opportunity to review in</a:t>
            </a:r>
            <a:r>
              <a:rPr lang="en-GB" sz="1200" kern="1200" dirty="0" smtClean="0">
                <a:solidFill>
                  <a:schemeClr val="tx1"/>
                </a:solidFill>
                <a:effectLst/>
                <a:latin typeface="+mn-lt"/>
                <a:ea typeface="+mn-ea"/>
                <a:cs typeface="+mn-cs"/>
              </a:rPr>
              <a:t> greater depth the legal frameworks in the country and external initiatives implemented by organisations or government authorities. This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provided</a:t>
            </a:r>
            <a:r>
              <a:rPr lang="en-GB" sz="1200" kern="1200" baseline="0" dirty="0" smtClean="0">
                <a:solidFill>
                  <a:schemeClr val="tx1"/>
                </a:solidFill>
                <a:effectLst/>
                <a:latin typeface="+mn-lt"/>
                <a:ea typeface="+mn-ea"/>
                <a:cs typeface="+mn-cs"/>
              </a:rPr>
              <a:t> i</a:t>
            </a:r>
            <a:r>
              <a:rPr lang="en-GB" sz="1200" kern="1200" dirty="0" smtClean="0">
                <a:solidFill>
                  <a:schemeClr val="tx1"/>
                </a:solidFill>
                <a:effectLst/>
                <a:latin typeface="+mn-lt"/>
                <a:ea typeface="+mn-ea"/>
                <a:cs typeface="+mn-cs"/>
              </a:rPr>
              <a:t>nformation on the areas of strengths</a:t>
            </a:r>
            <a:r>
              <a:rPr lang="en-GB" sz="1200" kern="1200" baseline="0" dirty="0" smtClean="0">
                <a:solidFill>
                  <a:schemeClr val="tx1"/>
                </a:solidFill>
                <a:effectLst/>
                <a:latin typeface="+mn-lt"/>
                <a:ea typeface="+mn-ea"/>
                <a:cs typeface="+mn-cs"/>
              </a:rPr>
              <a:t> within each National Society as well as areas identified for capacity building in the short </a:t>
            </a:r>
            <a:r>
              <a:rPr lang="en-GB" sz="1200" kern="1200" dirty="0" smtClean="0">
                <a:solidFill>
                  <a:schemeClr val="tx1"/>
                </a:solidFill>
                <a:effectLst/>
                <a:latin typeface="+mn-lt"/>
                <a:ea typeface="+mn-ea"/>
                <a:cs typeface="+mn-cs"/>
              </a:rPr>
              <a:t>and long term planning in this area</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Some common recommendations: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kern="1200" baseline="0" dirty="0" smtClean="0">
                <a:solidFill>
                  <a:schemeClr val="tx1"/>
                </a:solidFill>
                <a:effectLst/>
                <a:latin typeface="+mn-lt"/>
                <a:ea typeface="+mn-ea"/>
                <a:cs typeface="+mn-cs"/>
              </a:rPr>
              <a:t>The </a:t>
            </a:r>
            <a:r>
              <a:rPr lang="en-GB" sz="1200" kern="1200" dirty="0" smtClean="0">
                <a:solidFill>
                  <a:schemeClr val="tx1"/>
                </a:solidFill>
                <a:effectLst/>
                <a:latin typeface="+mn-lt"/>
                <a:ea typeface="+mn-ea"/>
                <a:cs typeface="+mn-cs"/>
              </a:rPr>
              <a:t>need to increase</a:t>
            </a:r>
            <a:r>
              <a:rPr lang="en-GB" sz="1200" kern="1200" baseline="0" dirty="0" smtClean="0">
                <a:solidFill>
                  <a:schemeClr val="tx1"/>
                </a:solidFill>
                <a:effectLst/>
                <a:latin typeface="+mn-lt"/>
                <a:ea typeface="+mn-ea"/>
                <a:cs typeface="+mn-cs"/>
              </a:rPr>
              <a:t> visibility and communication on G&amp;D, </a:t>
            </a:r>
            <a:endParaRPr lang="en-GB" sz="1200" kern="1200" baseline="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kern="1200" baseline="0" dirty="0" smtClean="0">
                <a:solidFill>
                  <a:schemeClr val="tx1"/>
                </a:solidFill>
                <a:effectLst/>
                <a:latin typeface="+mn-lt"/>
                <a:ea typeface="+mn-ea"/>
                <a:cs typeface="+mn-cs"/>
              </a:rPr>
              <a:t>To </a:t>
            </a:r>
            <a:r>
              <a:rPr lang="en-GB" sz="1200" kern="1200" baseline="0" dirty="0" smtClean="0">
                <a:solidFill>
                  <a:schemeClr val="tx1"/>
                </a:solidFill>
                <a:effectLst/>
                <a:latin typeface="+mn-lt"/>
                <a:ea typeface="+mn-ea"/>
                <a:cs typeface="+mn-cs"/>
              </a:rPr>
              <a:t>have standard policies and strategies on G&amp;D. Those that had policies and strategies already in place highlighted the need for more strategic co-ordination or support to integrate these across all programmes and to have practical tools and guidelines to support in doing this, increase internal awareness within NS.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kern="1200" baseline="0" dirty="0" smtClean="0">
                <a:solidFill>
                  <a:schemeClr val="tx1"/>
                </a:solidFill>
                <a:effectLst/>
                <a:latin typeface="+mn-lt"/>
                <a:ea typeface="+mn-ea"/>
                <a:cs typeface="+mn-cs"/>
              </a:rPr>
              <a:t>Having a focal person for gender and diversity could enhance these areas relating to co-ordination and awareness raising. </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3708AF0-E491-4369-A634-1F4C06FBF873}" type="slidenum">
              <a:rPr lang="en-US" smtClean="0"/>
              <a:t>10</a:t>
            </a:fld>
            <a:endParaRPr lang="en-US"/>
          </a:p>
        </p:txBody>
      </p:sp>
    </p:spTree>
    <p:extLst>
      <p:ext uri="{BB962C8B-B14F-4D97-AF65-F5344CB8AC3E}">
        <p14:creationId xmlns:p14="http://schemas.microsoft.com/office/powerpoint/2010/main" val="503271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may.maloney@ifrc.org" TargetMode="External"/><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userDrawn="1"/>
        </p:nvSpPr>
        <p:spPr>
          <a:xfrm>
            <a:off x="152400" y="152400"/>
            <a:ext cx="8763000" cy="5657948"/>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grpSp>
        <p:nvGrpSpPr>
          <p:cNvPr id="5" name="Group 11"/>
          <p:cNvGrpSpPr>
            <a:grpSpLocks/>
          </p:cNvGrpSpPr>
          <p:nvPr userDrawn="1"/>
        </p:nvGrpSpPr>
        <p:grpSpPr bwMode="auto">
          <a:xfrm>
            <a:off x="304800" y="304800"/>
            <a:ext cx="1260475" cy="1260475"/>
            <a:chOff x="193688" y="193688"/>
            <a:chExt cx="1260000" cy="1260000"/>
          </a:xfrm>
        </p:grpSpPr>
        <p:sp>
          <p:nvSpPr>
            <p:cNvPr id="6" name="Oval 5"/>
            <p:cNvSpPr/>
            <p:nvPr userDrawn="1"/>
          </p:nvSpPr>
          <p:spPr>
            <a:xfrm>
              <a:off x="193688" y="193688"/>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7" name="TextBox 6"/>
            <p:cNvSpPr txBox="1"/>
            <p:nvPr userDrawn="1"/>
          </p:nvSpPr>
          <p:spPr>
            <a:xfrm>
              <a:off x="253943" y="669856"/>
              <a:ext cx="1144157" cy="307661"/>
            </a:xfrm>
            <a:prstGeom prst="rect">
              <a:avLst/>
            </a:prstGeom>
            <a:noFill/>
          </p:spPr>
          <p:txBody>
            <a:bodyPr lIns="0" tIns="0" rIns="0" bIns="0">
              <a:spAutoFit/>
            </a:bodyPr>
            <a:lstStyle/>
            <a:p>
              <a:pPr algn="ctr">
                <a:defRPr/>
              </a:pPr>
              <a:r>
                <a:rPr lang="en-US" sz="1000" b="1" dirty="0">
                  <a:solidFill>
                    <a:prstClr val="white"/>
                  </a:solidFill>
                  <a:latin typeface="Arial" pitchFamily="34" charset="0"/>
                  <a:cs typeface="Arial" pitchFamily="34" charset="0"/>
                </a:rPr>
                <a:t>Gender and Diversity</a:t>
              </a:r>
            </a:p>
          </p:txBody>
        </p:sp>
      </p:grpSp>
      <p:sp>
        <p:nvSpPr>
          <p:cNvPr id="2" name="Title 1"/>
          <p:cNvSpPr>
            <a:spLocks noGrp="1"/>
          </p:cNvSpPr>
          <p:nvPr>
            <p:ph type="ctrTitle" hasCustomPrompt="1"/>
          </p:nvPr>
        </p:nvSpPr>
        <p:spPr>
          <a:xfrm>
            <a:off x="685800" y="2667000"/>
            <a:ext cx="7543800" cy="647591"/>
          </a:xfrm>
        </p:spPr>
        <p:txBody>
          <a:bodyPr/>
          <a:lstStyle>
            <a:lvl1pPr algn="r">
              <a:defRPr b="1" baseline="0">
                <a:solidFill>
                  <a:schemeClr val="bg1"/>
                </a:solidFill>
              </a:defRPr>
            </a:lvl1pPr>
          </a:lstStyle>
          <a:p>
            <a:r>
              <a:rPr lang="en-US" dirty="0" smtClean="0"/>
              <a:t>Addressing Gender and Diversity Equality within Community Safety and</a:t>
            </a:r>
            <a:endParaRPr lang="en-GB" dirty="0"/>
          </a:p>
        </p:txBody>
      </p:sp>
      <p:sp>
        <p:nvSpPr>
          <p:cNvPr id="3" name="Subtitle 2"/>
          <p:cNvSpPr>
            <a:spLocks noGrp="1"/>
          </p:cNvSpPr>
          <p:nvPr>
            <p:ph type="subTitle" idx="1" hasCustomPrompt="1"/>
          </p:nvPr>
        </p:nvSpPr>
        <p:spPr>
          <a:xfrm>
            <a:off x="990600" y="37338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IFRC Southeast Asia Regional Delegation</a:t>
            </a:r>
          </a:p>
          <a:p>
            <a:r>
              <a:rPr lang="en-GB" dirty="0" smtClean="0"/>
              <a:t>2014</a:t>
            </a:r>
            <a:endParaRPr lang="en-GB" dirty="0"/>
          </a:p>
        </p:txBody>
      </p:sp>
    </p:spTree>
    <p:extLst>
      <p:ext uri="{BB962C8B-B14F-4D97-AF65-F5344CB8AC3E}">
        <p14:creationId xmlns:p14="http://schemas.microsoft.com/office/powerpoint/2010/main" val="1452735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524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grpSp>
        <p:nvGrpSpPr>
          <p:cNvPr id="8" name="Group 11"/>
          <p:cNvGrpSpPr>
            <a:grpSpLocks/>
          </p:cNvGrpSpPr>
          <p:nvPr userDrawn="1"/>
        </p:nvGrpSpPr>
        <p:grpSpPr bwMode="auto">
          <a:xfrm>
            <a:off x="323528" y="476672"/>
            <a:ext cx="1260475" cy="1260475"/>
            <a:chOff x="60067" y="213153"/>
            <a:chExt cx="1260000" cy="1260000"/>
          </a:xfrm>
        </p:grpSpPr>
        <p:sp>
          <p:nvSpPr>
            <p:cNvPr id="9" name="Oval 8"/>
            <p:cNvSpPr/>
            <p:nvPr/>
          </p:nvSpPr>
          <p:spPr>
            <a:xfrm>
              <a:off x="60067" y="213153"/>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0" name="TextBox 9"/>
            <p:cNvSpPr txBox="1"/>
            <p:nvPr/>
          </p:nvSpPr>
          <p:spPr>
            <a:xfrm>
              <a:off x="132048" y="656346"/>
              <a:ext cx="1144157" cy="307661"/>
            </a:xfrm>
            <a:prstGeom prst="rect">
              <a:avLst/>
            </a:prstGeom>
            <a:noFill/>
          </p:spPr>
          <p:txBody>
            <a:bodyPr lIns="0" tIns="0" rIns="0" bIns="0">
              <a:spAutoFit/>
            </a:bodyPr>
            <a:lstStyle/>
            <a:p>
              <a:pPr algn="ctr">
                <a:defRPr/>
              </a:pPr>
              <a:r>
                <a:rPr lang="en-US" sz="1000" b="1" dirty="0">
                  <a:solidFill>
                    <a:prstClr val="white"/>
                  </a:solidFill>
                  <a:latin typeface="Arial" pitchFamily="34" charset="0"/>
                  <a:cs typeface="Arial" pitchFamily="34" charset="0"/>
                </a:rPr>
                <a:t>Gender and Diversity</a:t>
              </a:r>
            </a:p>
          </p:txBody>
        </p:sp>
      </p:grpSp>
    </p:spTree>
    <p:extLst>
      <p:ext uri="{BB962C8B-B14F-4D97-AF65-F5344CB8AC3E}">
        <p14:creationId xmlns:p14="http://schemas.microsoft.com/office/powerpoint/2010/main" val="309527368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73984283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r>
              <a:rPr lang="en-US" noProof="0" dirty="0" smtClean="0"/>
              <a:t>Click icon to add chart</a:t>
            </a:r>
            <a:endParaRPr lang="en-GB" noProof="0" dirty="0"/>
          </a:p>
        </p:txBody>
      </p:sp>
      <p:sp>
        <p:nvSpPr>
          <p:cNvPr id="5" name="Title 4"/>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24594472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r>
              <a:rPr lang="en-US" noProof="0" dirty="0" smtClean="0"/>
              <a:t>Click icon to add picture</a:t>
            </a:r>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smtClean="0"/>
              <a:t>Click to edit Master text styles</a:t>
            </a:r>
          </a:p>
        </p:txBody>
      </p:sp>
    </p:spTree>
    <p:extLst>
      <p:ext uri="{BB962C8B-B14F-4D97-AF65-F5344CB8AC3E}">
        <p14:creationId xmlns:p14="http://schemas.microsoft.com/office/powerpoint/2010/main" val="26004791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54373186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61853941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4" name="Rectangle 3"/>
            <p:cNvSpPr/>
            <p:nvPr/>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5" name="TextBox 4"/>
            <p:cNvSpPr txBox="1"/>
            <p:nvPr/>
          </p:nvSpPr>
          <p:spPr>
            <a:xfrm>
              <a:off x="533400" y="498475"/>
              <a:ext cx="4724400" cy="4616648"/>
            </a:xfrm>
            <a:prstGeom prst="rect">
              <a:avLst/>
            </a:prstGeom>
            <a:noFill/>
          </p:spPr>
          <p:txBody>
            <a:bodyPr lIns="0" tIns="0" rIns="0" bIns="0">
              <a:spAutoFit/>
            </a:bodyPr>
            <a:lstStyle/>
            <a:p>
              <a:pPr>
                <a:defRPr/>
              </a:pPr>
              <a:r>
                <a:rPr lang="en-US" sz="2000" b="1" baseline="30000" dirty="0">
                  <a:solidFill>
                    <a:srgbClr val="E8C7B0"/>
                  </a:solidFill>
                  <a:latin typeface="Arial" pitchFamily="34" charset="0"/>
                  <a:cs typeface="Arial" pitchFamily="34" charset="0"/>
                </a:rPr>
                <a:t>FOR FURTHER INFORMATION ON GENDER, </a:t>
              </a:r>
            </a:p>
            <a:p>
              <a:pPr>
                <a:defRPr/>
              </a:pPr>
              <a:r>
                <a:rPr lang="en-US" sz="2000" b="1" baseline="30000" dirty="0">
                  <a:solidFill>
                    <a:srgbClr val="E8C7B0"/>
                  </a:solidFill>
                  <a:latin typeface="Arial" pitchFamily="34" charset="0"/>
                  <a:cs typeface="Arial" pitchFamily="34" charset="0"/>
                </a:rPr>
                <a:t>PLEASE CONTACT:</a:t>
              </a:r>
            </a:p>
            <a:p>
              <a:pPr>
                <a:defRPr/>
              </a:pPr>
              <a:endParaRPr lang="en-US" sz="2000" b="1" baseline="30000" dirty="0">
                <a:solidFill>
                  <a:prstClr val="white"/>
                </a:solidFill>
                <a:latin typeface="Arial" pitchFamily="34" charset="0"/>
                <a:cs typeface="Arial" pitchFamily="34" charset="0"/>
              </a:endParaRPr>
            </a:p>
            <a:p>
              <a:pPr>
                <a:defRPr/>
              </a:pPr>
              <a:r>
                <a:rPr lang="en-US" sz="2000" b="1" baseline="30000" dirty="0">
                  <a:solidFill>
                    <a:srgbClr val="E8C7B0"/>
                  </a:solidFill>
                  <a:latin typeface="Arial" pitchFamily="34" charset="0"/>
                  <a:cs typeface="Arial" pitchFamily="34" charset="0"/>
                </a:rPr>
                <a:t>IFRC GENDER AND DIVERSITY ADVISOR, ASIA PACIFIC ZONE</a:t>
              </a:r>
            </a:p>
            <a:p>
              <a:pPr>
                <a:defRPr/>
              </a:pPr>
              <a:r>
                <a:rPr lang="en-US" sz="2000" baseline="30000" dirty="0">
                  <a:solidFill>
                    <a:prstClr val="white"/>
                  </a:solidFill>
                  <a:latin typeface="Arial" pitchFamily="34" charset="0"/>
                  <a:cs typeface="Arial" pitchFamily="34" charset="0"/>
                </a:rPr>
                <a:t>MAY MALONEY (</a:t>
              </a:r>
              <a:r>
                <a:rPr lang="en-US" sz="2000" baseline="30000" dirty="0">
                  <a:solidFill>
                    <a:prstClr val="white"/>
                  </a:solidFill>
                  <a:latin typeface="Arial" pitchFamily="34" charset="0"/>
                  <a:cs typeface="Arial" pitchFamily="34" charset="0"/>
                  <a:hlinkClick r:id="rId2"/>
                </a:rPr>
                <a:t>may.maloney@ifrc.org</a:t>
              </a:r>
              <a:r>
                <a:rPr lang="en-US" sz="2000" baseline="30000" dirty="0">
                  <a:solidFill>
                    <a:prstClr val="white"/>
                  </a:solidFill>
                  <a:latin typeface="Arial" pitchFamily="34" charset="0"/>
                  <a:cs typeface="Arial" pitchFamily="34" charset="0"/>
                </a:rPr>
                <a:t>)</a:t>
              </a:r>
            </a:p>
            <a:p>
              <a:pPr>
                <a:defRPr/>
              </a:pPr>
              <a:r>
                <a:rPr lang="en-US" sz="2000">
                  <a:solidFill>
                    <a:prstClr val="white"/>
                  </a:solidFill>
                  <a:latin typeface="Arial" pitchFamily="34" charset="0"/>
                  <a:cs typeface="Arial" pitchFamily="34" charset="0"/>
                </a:rPr>
                <a:t> </a:t>
              </a:r>
              <a:endParaRPr lang="en-US" sz="2000" dirty="0">
                <a:solidFill>
                  <a:prstClr val="white"/>
                </a:solidFill>
                <a:latin typeface="Arial" pitchFamily="34" charset="0"/>
                <a:cs typeface="Arial" pitchFamily="34" charset="0"/>
              </a:endParaRPr>
            </a:p>
            <a:p>
              <a:pPr>
                <a:defRPr/>
              </a:pPr>
              <a:r>
                <a:rPr lang="en-US" sz="2000" b="1" baseline="30000" dirty="0">
                  <a:solidFill>
                    <a:srgbClr val="E8C7B0"/>
                  </a:solidFill>
                  <a:latin typeface="Arial" pitchFamily="34" charset="0"/>
                  <a:cs typeface="Arial" pitchFamily="34" charset="0"/>
                </a:rPr>
                <a:t>IFRC GENDER AND DIVERSITY ADVISOR, SOUTH EAST ASIA REGIONAL DELEGATION</a:t>
              </a:r>
              <a:r>
                <a:rPr lang="en-US" sz="2000" baseline="30000" dirty="0">
                  <a:solidFill>
                    <a:prstClr val="white"/>
                  </a:solidFill>
                  <a:latin typeface="Arial" pitchFamily="34" charset="0"/>
                  <a:cs typeface="Arial" pitchFamily="34" charset="0"/>
                </a:rPr>
                <a:t/>
              </a:r>
              <a:br>
                <a:rPr lang="en-US" sz="2000" baseline="30000" dirty="0">
                  <a:solidFill>
                    <a:prstClr val="white"/>
                  </a:solidFill>
                  <a:latin typeface="Arial" pitchFamily="34" charset="0"/>
                  <a:cs typeface="Arial" pitchFamily="34" charset="0"/>
                </a:rPr>
              </a:br>
              <a:r>
                <a:rPr lang="en-US" sz="2000" baseline="30000" dirty="0">
                  <a:solidFill>
                    <a:prstClr val="white"/>
                  </a:solidFill>
                  <a:latin typeface="Arial" pitchFamily="34" charset="0"/>
                  <a:cs typeface="Arial" pitchFamily="34" charset="0"/>
                </a:rPr>
                <a:t>CHRISTINA</a:t>
              </a:r>
              <a:r>
                <a:rPr lang="en-US" sz="2000" b="1" dirty="0">
                  <a:solidFill>
                    <a:prstClr val="white"/>
                  </a:solidFill>
                  <a:latin typeface="Arial" pitchFamily="34" charset="0"/>
                  <a:cs typeface="Arial" pitchFamily="34" charset="0"/>
                </a:rPr>
                <a:t> </a:t>
              </a:r>
              <a:r>
                <a:rPr lang="en-US" sz="2000" baseline="30000" dirty="0">
                  <a:solidFill>
                    <a:prstClr val="white"/>
                  </a:solidFill>
                  <a:latin typeface="Arial" pitchFamily="34" charset="0"/>
                  <a:cs typeface="Arial" pitchFamily="34" charset="0"/>
                </a:rPr>
                <a:t>HANEEF (christina.haneef@ifrc.org)</a:t>
              </a:r>
            </a:p>
            <a:p>
              <a:pPr>
                <a:defRPr/>
              </a:pPr>
              <a:endParaRPr lang="en-US" sz="2000" b="1" baseline="30000" dirty="0">
                <a:solidFill>
                  <a:prstClr val="white"/>
                </a:solidFill>
                <a:latin typeface="Arial" pitchFamily="34" charset="0"/>
                <a:cs typeface="Arial" pitchFamily="34" charset="0"/>
              </a:endParaRPr>
            </a:p>
            <a:p>
              <a:pPr>
                <a:defRPr/>
              </a:pPr>
              <a:endParaRPr lang="en-US" sz="2000" b="1" baseline="30000" dirty="0">
                <a:solidFill>
                  <a:prstClr val="white"/>
                </a:solidFill>
                <a:latin typeface="Arial" pitchFamily="34" charset="0"/>
                <a:cs typeface="Arial" pitchFamily="34" charset="0"/>
              </a:endParaRPr>
            </a:p>
            <a:p>
              <a:pPr>
                <a:defRPr/>
              </a:pPr>
              <a:r>
                <a:rPr lang="en-US" sz="2000" b="1" baseline="30000" dirty="0">
                  <a:solidFill>
                    <a:srgbClr val="E8C7B0"/>
                  </a:solidFill>
                  <a:latin typeface="Arial" pitchFamily="34" charset="0"/>
                  <a:cs typeface="Arial" pitchFamily="34" charset="0"/>
                </a:rPr>
                <a:t>THIS PRESENTATION IS PUBLISHED BY</a:t>
              </a:r>
            </a:p>
            <a:p>
              <a:pPr>
                <a:defRPr/>
              </a:pPr>
              <a:r>
                <a:rPr lang="en-US" sz="2000" b="1" baseline="30000" dirty="0">
                  <a:solidFill>
                    <a:prstClr val="white"/>
                  </a:solidFill>
                  <a:latin typeface="Arial" pitchFamily="34" charset="0"/>
                  <a:cs typeface="Arial" pitchFamily="34" charset="0"/>
                </a:rPr>
                <a:t>INTERNATIONAL FEDERATION OF </a:t>
              </a:r>
              <a:br>
                <a:rPr lang="en-US" sz="2000" b="1" baseline="30000" dirty="0">
                  <a:solidFill>
                    <a:prstClr val="white"/>
                  </a:solidFill>
                  <a:latin typeface="Arial" pitchFamily="34" charset="0"/>
                  <a:cs typeface="Arial" pitchFamily="34" charset="0"/>
                </a:rPr>
              </a:br>
              <a:r>
                <a:rPr lang="en-US" sz="2000" b="1" baseline="30000" dirty="0">
                  <a:solidFill>
                    <a:prstClr val="white"/>
                  </a:solidFill>
                  <a:latin typeface="Arial" pitchFamily="34" charset="0"/>
                  <a:cs typeface="Arial" pitchFamily="34" charset="0"/>
                </a:rPr>
                <a:t>RED CROSS AND RED CRESCENT SOCIETIES</a:t>
              </a:r>
            </a:p>
            <a:p>
              <a:pPr>
                <a:defRPr/>
              </a:pPr>
              <a:r>
                <a:rPr lang="en-US" sz="2000" b="1" baseline="30000" dirty="0">
                  <a:solidFill>
                    <a:prstClr val="white"/>
                  </a:solidFill>
                  <a:latin typeface="Arial" pitchFamily="34" charset="0"/>
                  <a:cs typeface="Arial" pitchFamily="34" charset="0"/>
                </a:rPr>
                <a:t>P.O. BOX 372</a:t>
              </a:r>
            </a:p>
            <a:p>
              <a:pPr>
                <a:defRPr/>
              </a:pPr>
              <a:r>
                <a:rPr lang="en-US" sz="2000" b="1" baseline="30000" dirty="0">
                  <a:solidFill>
                    <a:prstClr val="white"/>
                  </a:solidFill>
                  <a:latin typeface="Arial" pitchFamily="34" charset="0"/>
                  <a:cs typeface="Arial" pitchFamily="34" charset="0"/>
                </a:rPr>
                <a:t>CH-1211 GENEVA 19</a:t>
              </a:r>
            </a:p>
            <a:p>
              <a:pPr>
                <a:defRPr/>
              </a:pPr>
              <a:r>
                <a:rPr lang="en-US" sz="2000" b="1" baseline="30000" dirty="0">
                  <a:solidFill>
                    <a:prstClr val="white"/>
                  </a:solidFill>
                  <a:latin typeface="Arial" pitchFamily="34" charset="0"/>
                  <a:cs typeface="Arial" pitchFamily="34" charset="0"/>
                </a:rPr>
                <a:t>SWITZERLAND</a:t>
              </a:r>
            </a:p>
            <a:p>
              <a:pPr>
                <a:defRPr/>
              </a:pPr>
              <a:endParaRPr lang="en-US" sz="2000" b="1" baseline="30000" dirty="0">
                <a:solidFill>
                  <a:prstClr val="white"/>
                </a:solidFill>
                <a:latin typeface="Arial" pitchFamily="34" charset="0"/>
                <a:cs typeface="Arial" pitchFamily="34" charset="0"/>
              </a:endParaRPr>
            </a:p>
            <a:p>
              <a:pPr>
                <a:defRPr/>
              </a:pPr>
              <a:r>
                <a:rPr lang="en-US" sz="2000" b="1" baseline="30000" dirty="0">
                  <a:solidFill>
                    <a:prstClr val="white"/>
                  </a:solidFill>
                  <a:latin typeface="Arial" pitchFamily="34" charset="0"/>
                  <a:cs typeface="Arial" pitchFamily="34" charset="0"/>
                </a:rPr>
                <a:t>TEL.: +41 22 730 42 22</a:t>
              </a:r>
            </a:p>
            <a:p>
              <a:pPr>
                <a:defRPr/>
              </a:pPr>
              <a:r>
                <a:rPr lang="en-US" sz="2000" b="1" baseline="30000" dirty="0">
                  <a:solidFill>
                    <a:prstClr val="white"/>
                  </a:solidFill>
                  <a:latin typeface="Arial" pitchFamily="34" charset="0"/>
                  <a:cs typeface="Arial" pitchFamily="34" charset="0"/>
                </a:rPr>
                <a:t>FAX.: +41 22 733 03 95</a:t>
              </a:r>
              <a:endParaRPr lang="en-US" sz="2000" dirty="0">
                <a:solidFill>
                  <a:prstClr val="white"/>
                </a:solidFill>
                <a:latin typeface="Arial" pitchFamily="34" charset="0"/>
                <a:cs typeface="Arial" pitchFamily="34" charset="0"/>
              </a:endParaRPr>
            </a:p>
          </p:txBody>
        </p:sp>
        <p:pic>
          <p:nvPicPr>
            <p:cNvPr id="6" name="Picture 15" descr="SLCM-icons logo-EN.jpg"/>
            <p:cNvPicPr>
              <a:picLocks noChangeAspect="1"/>
            </p:cNvPicPr>
            <p:nvPr/>
          </p:nvPicPr>
          <p:blipFill>
            <a:blip r:embed="rId3"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p:nvPicPr>
          <p:blipFill>
            <a:blip r:embed="rId4" cstate="print"/>
            <a:srcRect/>
            <a:stretch>
              <a:fillRect/>
            </a:stretch>
          </p:blipFill>
          <p:spPr bwMode="auto">
            <a:xfrm>
              <a:off x="5715000" y="6096000"/>
              <a:ext cx="3157728" cy="295815"/>
            </a:xfrm>
            <a:prstGeom prst="rect">
              <a:avLst/>
            </a:prstGeom>
            <a:noFill/>
            <a:ln w="9525">
              <a:noFill/>
              <a:miter lim="800000"/>
              <a:headEnd/>
              <a:tailEnd/>
            </a:ln>
          </p:spPr>
        </p:pic>
      </p:grpSp>
    </p:spTree>
    <p:extLst>
      <p:ext uri="{BB962C8B-B14F-4D97-AF65-F5344CB8AC3E}">
        <p14:creationId xmlns:p14="http://schemas.microsoft.com/office/powerpoint/2010/main" val="347452559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42510779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3074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180793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endParaRPr lang="en-GB" noProof="0" dirty="0"/>
          </a:p>
        </p:txBody>
      </p:sp>
      <p:sp>
        <p:nvSpPr>
          <p:cNvPr id="5" name="Title 4"/>
          <p:cNvSpPr>
            <a:spLocks noGrp="1"/>
          </p:cNvSpPr>
          <p:nvPr>
            <p:ph type="title"/>
          </p:nvPr>
        </p:nvSpPr>
        <p:spPr/>
        <p:txBody>
          <a:bodyPr/>
          <a:lstStyle/>
          <a:p>
            <a:r>
              <a:rPr lang="en-US" dirty="0"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711965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dirty="0" smtClean="0"/>
              <a:t>Click to edit Master text styles</a:t>
            </a:r>
          </a:p>
        </p:txBody>
      </p:sp>
    </p:spTree>
    <p:extLst>
      <p:ext uri="{BB962C8B-B14F-4D97-AF65-F5344CB8AC3E}">
        <p14:creationId xmlns:p14="http://schemas.microsoft.com/office/powerpoint/2010/main" val="39746920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461028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25830266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userDrawn="1"/>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4" name="Rectangle 3"/>
            <p:cNvSpPr/>
            <p:nvPr userDrawn="1"/>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5" name="TextBox 4"/>
            <p:cNvSpPr txBox="1"/>
            <p:nvPr userDrawn="1"/>
          </p:nvSpPr>
          <p:spPr>
            <a:xfrm>
              <a:off x="533400" y="498475"/>
              <a:ext cx="4724400" cy="3795911"/>
            </a:xfrm>
            <a:prstGeom prst="rect">
              <a:avLst/>
            </a:prstGeom>
            <a:noFill/>
          </p:spPr>
          <p:txBody>
            <a:bodyPr lIns="0" tIns="0" rIns="0" bIns="0">
              <a:spAutoFit/>
            </a:bodyPr>
            <a:lstStyle/>
            <a:p>
              <a:pPr>
                <a:defRPr/>
              </a:pPr>
              <a:r>
                <a:rPr lang="en-US" sz="2000" b="1" baseline="30000" dirty="0">
                  <a:solidFill>
                    <a:srgbClr val="E8C7B0"/>
                  </a:solidFill>
                  <a:latin typeface="Arial" pitchFamily="34" charset="0"/>
                  <a:cs typeface="Arial" pitchFamily="34" charset="0"/>
                </a:rPr>
                <a:t>FOR FURTHER INFORMATION ON GENDER, PLEASE CONTACT:</a:t>
              </a:r>
            </a:p>
            <a:p>
              <a:pPr>
                <a:defRPr/>
              </a:pPr>
              <a:endParaRPr lang="en-US" sz="2000" b="1" baseline="30000" dirty="0">
                <a:solidFill>
                  <a:srgbClr val="E8C7B0"/>
                </a:solidFill>
                <a:latin typeface="Arial" pitchFamily="34" charset="0"/>
                <a:cs typeface="Arial" pitchFamily="34" charset="0"/>
              </a:endParaRPr>
            </a:p>
            <a:p>
              <a:pPr>
                <a:defRPr/>
              </a:pPr>
              <a:r>
                <a:rPr lang="en-US" sz="2000" baseline="30000" dirty="0">
                  <a:solidFill>
                    <a:prstClr val="white"/>
                  </a:solidFill>
                  <a:latin typeface="Arial" pitchFamily="34" charset="0"/>
                  <a:cs typeface="Arial" pitchFamily="34" charset="0"/>
                </a:rPr>
                <a:t>Matt McMahon, REGIONAL</a:t>
              </a:r>
              <a:r>
                <a:rPr lang="en-US" sz="2000" dirty="0">
                  <a:solidFill>
                    <a:prstClr val="white"/>
                  </a:solidFill>
                  <a:latin typeface="Arial" pitchFamily="34" charset="0"/>
                  <a:cs typeface="Arial" pitchFamily="34" charset="0"/>
                </a:rPr>
                <a:t> </a:t>
              </a:r>
              <a:r>
                <a:rPr lang="en-US" sz="2000" baseline="30000" dirty="0">
                  <a:solidFill>
                    <a:prstClr val="white"/>
                  </a:solidFill>
                  <a:latin typeface="Arial" pitchFamily="34" charset="0"/>
                  <a:cs typeface="Arial" pitchFamily="34" charset="0"/>
                </a:rPr>
                <a:t>GENDER and</a:t>
              </a:r>
              <a:r>
                <a:rPr lang="en-US" sz="2000" dirty="0">
                  <a:solidFill>
                    <a:prstClr val="white"/>
                  </a:solidFill>
                  <a:latin typeface="Arial" pitchFamily="34" charset="0"/>
                  <a:cs typeface="Arial" pitchFamily="34" charset="0"/>
                </a:rPr>
                <a:t> </a:t>
              </a:r>
              <a:r>
                <a:rPr lang="en-US" sz="2000" baseline="30000" dirty="0">
                  <a:solidFill>
                    <a:prstClr val="white"/>
                  </a:solidFill>
                  <a:latin typeface="Arial" pitchFamily="34" charset="0"/>
                  <a:cs typeface="Arial" pitchFamily="34" charset="0"/>
                </a:rPr>
                <a:t> DIVERSITY FOCAL PERSON, IFRC Southeast Asia Regional Delegation</a:t>
              </a:r>
              <a:br>
                <a:rPr lang="en-US" sz="2000" baseline="30000" dirty="0">
                  <a:solidFill>
                    <a:prstClr val="white"/>
                  </a:solidFill>
                  <a:latin typeface="Arial" pitchFamily="34" charset="0"/>
                  <a:cs typeface="Arial" pitchFamily="34" charset="0"/>
                </a:rPr>
              </a:br>
              <a:r>
                <a:rPr lang="en-US" sz="2000" b="1" baseline="30000" dirty="0">
                  <a:solidFill>
                    <a:prstClr val="white"/>
                  </a:solidFill>
                  <a:latin typeface="Arial" pitchFamily="34" charset="0"/>
                  <a:cs typeface="Arial" pitchFamily="34" charset="0"/>
                </a:rPr>
                <a:t>TEL. : +66(0) 2661</a:t>
              </a:r>
              <a:r>
                <a:rPr lang="en-US" sz="2000" b="1" dirty="0">
                  <a:solidFill>
                    <a:prstClr val="white"/>
                  </a:solidFill>
                  <a:latin typeface="Arial" pitchFamily="34" charset="0"/>
                  <a:cs typeface="Arial" pitchFamily="34" charset="0"/>
                </a:rPr>
                <a:t> </a:t>
              </a:r>
              <a:r>
                <a:rPr lang="en-US" sz="2000" b="1" baseline="30000" dirty="0">
                  <a:solidFill>
                    <a:prstClr val="white"/>
                  </a:solidFill>
                  <a:latin typeface="Arial" pitchFamily="34" charset="0"/>
                  <a:cs typeface="Arial" pitchFamily="34" charset="0"/>
                </a:rPr>
                <a:t>8201 ext 104</a:t>
              </a:r>
              <a:r>
                <a:rPr lang="en-US" sz="2000" b="1" dirty="0">
                  <a:solidFill>
                    <a:prstClr val="white"/>
                  </a:solidFill>
                  <a:latin typeface="Arial" pitchFamily="34" charset="0"/>
                  <a:cs typeface="Arial" pitchFamily="34" charset="0"/>
                </a:rPr>
                <a:t> </a:t>
              </a:r>
              <a:endParaRPr lang="en-US" sz="2000" b="1" baseline="30000" dirty="0">
                <a:solidFill>
                  <a:prstClr val="white"/>
                </a:solidFill>
                <a:latin typeface="Arial" pitchFamily="34" charset="0"/>
                <a:cs typeface="Arial" pitchFamily="34" charset="0"/>
              </a:endParaRPr>
            </a:p>
            <a:p>
              <a:pPr>
                <a:defRPr/>
              </a:pPr>
              <a:r>
                <a:rPr lang="en-US" sz="2000" b="1" baseline="30000" dirty="0">
                  <a:solidFill>
                    <a:prstClr val="white"/>
                  </a:solidFill>
                  <a:latin typeface="Arial" pitchFamily="34" charset="0"/>
                  <a:cs typeface="Arial" pitchFamily="34" charset="0"/>
                </a:rPr>
                <a:t>EMAIL: matthew.mcmahon@ifrc.org</a:t>
              </a:r>
            </a:p>
            <a:p>
              <a:pPr>
                <a:defRPr/>
              </a:pPr>
              <a:endParaRPr lang="en-US" sz="2000" b="1" baseline="30000" dirty="0">
                <a:solidFill>
                  <a:prstClr val="white"/>
                </a:solidFill>
                <a:latin typeface="Arial" pitchFamily="34" charset="0"/>
                <a:cs typeface="Arial" pitchFamily="34" charset="0"/>
              </a:endParaRPr>
            </a:p>
            <a:p>
              <a:pPr>
                <a:defRPr/>
              </a:pPr>
              <a:r>
                <a:rPr lang="en-US" sz="2000" b="1" baseline="30000" dirty="0">
                  <a:solidFill>
                    <a:srgbClr val="E8C7B0"/>
                  </a:solidFill>
                  <a:latin typeface="Arial" pitchFamily="34" charset="0"/>
                  <a:cs typeface="Arial" pitchFamily="34" charset="0"/>
                </a:rPr>
                <a:t>THIS PRESENTATION IS PUBLISHED BY</a:t>
              </a:r>
            </a:p>
            <a:p>
              <a:pPr>
                <a:defRPr/>
              </a:pPr>
              <a:r>
                <a:rPr lang="en-US" sz="2000" b="1" baseline="30000" dirty="0">
                  <a:solidFill>
                    <a:prstClr val="white"/>
                  </a:solidFill>
                  <a:latin typeface="Arial" pitchFamily="34" charset="0"/>
                  <a:cs typeface="Arial" pitchFamily="34" charset="0"/>
                </a:rPr>
                <a:t>INTERNATIONAL FEDERATION OF </a:t>
              </a:r>
              <a:br>
                <a:rPr lang="en-US" sz="2000" b="1" baseline="30000" dirty="0">
                  <a:solidFill>
                    <a:prstClr val="white"/>
                  </a:solidFill>
                  <a:latin typeface="Arial" pitchFamily="34" charset="0"/>
                  <a:cs typeface="Arial" pitchFamily="34" charset="0"/>
                </a:rPr>
              </a:br>
              <a:r>
                <a:rPr lang="en-US" sz="2000" b="1" baseline="30000" dirty="0">
                  <a:solidFill>
                    <a:prstClr val="white"/>
                  </a:solidFill>
                  <a:latin typeface="Arial" pitchFamily="34" charset="0"/>
                  <a:cs typeface="Arial" pitchFamily="34" charset="0"/>
                </a:rPr>
                <a:t>RED CROSS AND RED CRESCENT SOCIETIES</a:t>
              </a:r>
            </a:p>
            <a:p>
              <a:pPr>
                <a:defRPr/>
              </a:pPr>
              <a:r>
                <a:rPr lang="en-US" sz="2000" b="1" baseline="30000" dirty="0">
                  <a:solidFill>
                    <a:prstClr val="white"/>
                  </a:solidFill>
                  <a:latin typeface="Arial" pitchFamily="34" charset="0"/>
                  <a:cs typeface="Arial" pitchFamily="34" charset="0"/>
                </a:rPr>
                <a:t>P.O. BOX 372</a:t>
              </a:r>
            </a:p>
            <a:p>
              <a:pPr>
                <a:defRPr/>
              </a:pPr>
              <a:r>
                <a:rPr lang="en-US" sz="2000" b="1" baseline="30000" dirty="0">
                  <a:solidFill>
                    <a:prstClr val="white"/>
                  </a:solidFill>
                  <a:latin typeface="Arial" pitchFamily="34" charset="0"/>
                  <a:cs typeface="Arial" pitchFamily="34" charset="0"/>
                </a:rPr>
                <a:t>CH-1211 GENEVA 19</a:t>
              </a:r>
            </a:p>
            <a:p>
              <a:pPr>
                <a:defRPr/>
              </a:pPr>
              <a:r>
                <a:rPr lang="en-US" sz="2000" b="1" baseline="30000" dirty="0">
                  <a:solidFill>
                    <a:prstClr val="white"/>
                  </a:solidFill>
                  <a:latin typeface="Arial" pitchFamily="34" charset="0"/>
                  <a:cs typeface="Arial" pitchFamily="34" charset="0"/>
                </a:rPr>
                <a:t>SWITZERLAND</a:t>
              </a:r>
            </a:p>
            <a:p>
              <a:pPr>
                <a:defRPr/>
              </a:pPr>
              <a:endParaRPr lang="en-US" sz="2000" b="1" baseline="30000" dirty="0">
                <a:solidFill>
                  <a:prstClr val="white"/>
                </a:solidFill>
                <a:latin typeface="Arial" pitchFamily="34" charset="0"/>
                <a:cs typeface="Arial" pitchFamily="34" charset="0"/>
              </a:endParaRPr>
            </a:p>
            <a:p>
              <a:pPr>
                <a:defRPr/>
              </a:pPr>
              <a:r>
                <a:rPr lang="en-US" sz="2000" b="1" baseline="30000" dirty="0">
                  <a:solidFill>
                    <a:prstClr val="white"/>
                  </a:solidFill>
                  <a:latin typeface="Arial" pitchFamily="34" charset="0"/>
                  <a:cs typeface="Arial" pitchFamily="34" charset="0"/>
                </a:rPr>
                <a:t>TEL.: +41 22 730 42 22</a:t>
              </a:r>
            </a:p>
            <a:p>
              <a:pPr>
                <a:defRPr/>
              </a:pPr>
              <a:r>
                <a:rPr lang="en-US" sz="2000" b="1" baseline="30000" dirty="0">
                  <a:solidFill>
                    <a:prstClr val="white"/>
                  </a:solidFill>
                  <a:latin typeface="Arial" pitchFamily="34" charset="0"/>
                  <a:cs typeface="Arial" pitchFamily="34" charset="0"/>
                </a:rPr>
                <a:t>FAX.: +41 22 733 03 95</a:t>
              </a:r>
              <a:endParaRPr lang="en-US" sz="2000" dirty="0">
                <a:solidFill>
                  <a:prstClr val="white"/>
                </a:solidFill>
                <a:latin typeface="Arial" pitchFamily="34" charset="0"/>
                <a:cs typeface="Arial" pitchFamily="34" charset="0"/>
              </a:endParaRPr>
            </a:p>
          </p:txBody>
        </p:sp>
        <p:pic>
          <p:nvPicPr>
            <p:cNvPr id="6" name="Picture 15" descr="SLCM-icons logo-EN.jpg"/>
            <p:cNvPicPr>
              <a:picLocks noChangeAspect="1"/>
            </p:cNvPicPr>
            <p:nvPr userDrawn="1"/>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userDrawn="1"/>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Tree>
    <p:extLst>
      <p:ext uri="{BB962C8B-B14F-4D97-AF65-F5344CB8AC3E}">
        <p14:creationId xmlns:p14="http://schemas.microsoft.com/office/powerpoint/2010/main" val="1223545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387370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1532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4"/>
          <p:cNvGrpSpPr>
            <a:grpSpLocks/>
          </p:cNvGrpSpPr>
          <p:nvPr userDrawn="1"/>
        </p:nvGrpSpPr>
        <p:grpSpPr bwMode="auto">
          <a:xfrm>
            <a:off x="152400" y="5943600"/>
            <a:ext cx="8839200" cy="787400"/>
            <a:chOff x="152400" y="5918015"/>
            <a:chExt cx="8839200" cy="787585"/>
          </a:xfrm>
        </p:grpSpPr>
        <p:sp>
          <p:nvSpPr>
            <p:cNvPr id="9" name="Rectangle 8"/>
            <p:cNvSpPr/>
            <p:nvPr userDrawn="1"/>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a:spcBef>
                  <a:spcPct val="20000"/>
                </a:spcBef>
                <a:buFontTx/>
                <a:buChar char="•"/>
                <a:defRPr/>
              </a:pPr>
              <a:endParaRPr lang="en-US" sz="3200" dirty="0">
                <a:solidFill>
                  <a:prstClr val="black"/>
                </a:solidFill>
                <a:latin typeface="Arial" charset="0"/>
                <a:cs typeface="Arial" charset="0"/>
              </a:endParaRPr>
            </a:p>
          </p:txBody>
        </p:sp>
        <p:sp>
          <p:nvSpPr>
            <p:cNvPr id="10" name="TextBox 9"/>
            <p:cNvSpPr txBox="1"/>
            <p:nvPr userDrawn="1"/>
          </p:nvSpPr>
          <p:spPr bwMode="auto">
            <a:xfrm>
              <a:off x="304800" y="6106972"/>
              <a:ext cx="3124200" cy="369974"/>
            </a:xfrm>
            <a:prstGeom prst="rect">
              <a:avLst/>
            </a:prstGeom>
            <a:noFill/>
          </p:spPr>
          <p:txBody>
            <a:bodyPr lIns="0" tIns="0" rIns="0" bIns="0">
              <a:spAutoFit/>
            </a:bodyPr>
            <a:lstStyle/>
            <a:p>
              <a:pPr>
                <a:defRPr/>
              </a:pPr>
              <a:r>
                <a:rPr lang="en-US" sz="1200" b="1" dirty="0">
                  <a:solidFill>
                    <a:srgbClr val="551C15"/>
                  </a:solidFill>
                  <a:latin typeface="Arial Rounded MT Bold" pitchFamily="-110" charset="0"/>
                  <a:ea typeface="Arial Rounded MT Bold" pitchFamily="-110" charset="0"/>
                  <a:cs typeface="Arial Rounded MT Bold" pitchFamily="-110" charset="0"/>
                </a:rPr>
                <a:t>www.ifrc.org</a:t>
              </a:r>
            </a:p>
            <a:p>
              <a:pPr>
                <a:defRPr/>
              </a:pPr>
              <a:r>
                <a:rPr lang="en-US" sz="1200" b="1" dirty="0">
                  <a:solidFill>
                    <a:prstClr val="white"/>
                  </a:solidFill>
                  <a:latin typeface="Arial Rounded MT Bold" pitchFamily="-110" charset="0"/>
                  <a:ea typeface="Arial Rounded MT Bold" pitchFamily="-110" charset="0"/>
                  <a:cs typeface="Arial Rounded MT Bold" pitchFamily="-110" charset="0"/>
                </a:rPr>
                <a:t>Saving lives, changing minds.</a:t>
              </a:r>
              <a:endParaRPr lang="en-US" sz="1200" dirty="0">
                <a:solidFill>
                  <a:prstClr val="white"/>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userDrawn="1"/>
          </p:nvPicPr>
          <p:blipFill>
            <a:blip r:embed="rId11" cstate="print"/>
            <a:srcRect/>
            <a:stretch>
              <a:fillRect/>
            </a:stretch>
          </p:blipFill>
          <p:spPr bwMode="auto">
            <a:xfrm>
              <a:off x="5638800" y="6146669"/>
              <a:ext cx="3225331" cy="304800"/>
            </a:xfrm>
            <a:prstGeom prst="rect">
              <a:avLst/>
            </a:prstGeom>
            <a:noFill/>
            <a:ln w="9525">
              <a:noFill/>
              <a:miter lim="800000"/>
              <a:headEnd/>
              <a:tailEnd/>
            </a:ln>
          </p:spPr>
        </p:pic>
      </p:grpSp>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br>
              <a:rPr lang="en-US" smtClean="0"/>
            </a:br>
            <a:r>
              <a:rPr lang="en-US" smtClean="0"/>
              <a:t>(possible two lines)</a:t>
            </a:r>
            <a:endParaRPr lang="en-GB" smtClean="0"/>
          </a:p>
        </p:txBody>
      </p:sp>
      <p:sp>
        <p:nvSpPr>
          <p:cNvPr id="1028" name="Text Placeholder 2"/>
          <p:cNvSpPr>
            <a:spLocks noGrp="1"/>
          </p:cNvSpPr>
          <p:nvPr>
            <p:ph type="body" idx="1"/>
          </p:nvPr>
        </p:nvSpPr>
        <p:spPr bwMode="auto">
          <a:xfrm>
            <a:off x="1828800" y="1676400"/>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grpSp>
        <p:nvGrpSpPr>
          <p:cNvPr id="1029" name="Group 16"/>
          <p:cNvGrpSpPr>
            <a:grpSpLocks/>
          </p:cNvGrpSpPr>
          <p:nvPr userDrawn="1"/>
        </p:nvGrpSpPr>
        <p:grpSpPr bwMode="auto">
          <a:xfrm>
            <a:off x="339725" y="339725"/>
            <a:ext cx="1260475" cy="1260475"/>
            <a:chOff x="228600" y="228600"/>
            <a:chExt cx="1260000" cy="1260000"/>
          </a:xfrm>
        </p:grpSpPr>
        <p:sp>
          <p:nvSpPr>
            <p:cNvPr id="18" name="Oval 17"/>
            <p:cNvSpPr/>
            <p:nvPr userDrawn="1"/>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9" name="TextBox 18"/>
            <p:cNvSpPr txBox="1"/>
            <p:nvPr userDrawn="1"/>
          </p:nvSpPr>
          <p:spPr>
            <a:xfrm>
              <a:off x="392447" y="704768"/>
              <a:ext cx="932305" cy="307661"/>
            </a:xfrm>
            <a:prstGeom prst="rect">
              <a:avLst/>
            </a:prstGeom>
            <a:noFill/>
          </p:spPr>
          <p:txBody>
            <a:bodyPr wrap="square" lIns="0" tIns="0" rIns="0" bIns="0">
              <a:spAutoFit/>
            </a:bodyPr>
            <a:lstStyle/>
            <a:p>
              <a:pPr algn="ctr">
                <a:defRPr/>
              </a:pPr>
              <a:r>
                <a:rPr lang="en-US" sz="1000" b="1" dirty="0">
                  <a:solidFill>
                    <a:prstClr val="white"/>
                  </a:solidFill>
                  <a:latin typeface="Arial" pitchFamily="34" charset="0"/>
                  <a:cs typeface="Arial" pitchFamily="34" charset="0"/>
                </a:rPr>
                <a:t> Gender and Diversity</a:t>
              </a:r>
            </a:p>
          </p:txBody>
        </p:sp>
      </p:grpSp>
      <p:sp>
        <p:nvSpPr>
          <p:cNvPr id="37890" name="AutoShape 2" descr="data:image/jpeg;base64,/9j/4AAQSkZJRgABAQAAAQABAAD/2wCEAAkGBwgHBhUSBwgTFhUWGSEPGRUYDR4YHxofICQqKB8hHyoYJigiHBwlJyQfIT0tJSs3OjAzGiozRDMuNygtLywBCgoKDQwOGg8PGjclICUyMjg3Mjg3Nzc1NzQ3NDc0NzgxNzY3NzczKzc1NzcsMzQ0MCw0LTg4LDQ0NCsrLCwrNP/AABEIAKAAoAMBIgACEQEDEQH/xAAcAAEAAgIDAQAAAAAAAAAAAAAABQYEBwEDCAL/xAA8EAACAgEDAgMFAg0DBQAAAAABAgADBAUREgYhEzFRFCIyQXEjkQcVFjM2QlVhYnOBk9FSkrEXQ1SCof/EABoBAQACAwEAAAAAAAAAAAAAAAAEBQIDBgH/xAAmEQEAAQQBAwMFAQAAAAAAAAAAAQIDBBEFEhMxIUFRBjJx0fFh/9oADAMBAAIRAxEAPwDeMREBERAREQEREBERAREQEREBERAREQEREBERAREQEREBERAREQEREBERAREQEREBERAREQEREBERAREQEx/bcT/yq/7gmRPMVnZzt6yNkZHZ16b2u+H4iOR6919PTr2353+npZczFdtkyUJPbYWCd8889G/pVjfzFnoae497uxM6018vxkcfcpoirq3G/GiIiSFQREQEREBERAREQEREBERASC1Lq7RNMzDVm5nF18xxPz+knZon8Jn6Y2/+v/Ej5N2bVO4XHC8fbzr827kzERG/T8w2h+X3TX7RH+w/4mh3O7nb1nESrvX6ruur2d3xvE2eP6u1Mz1a8/5v9pPpnKpwuoKLMl9lVwxO3kJub8vumv2iP9h/xNDRPbORVajUMOR4axn1xXcmY1GvT+PQ+j9TaRrOQU07K5MByI4kdv6yYmnfwOfpBZ/KP/Im4paY9yblHVLg+XwreFkzZtzMxqPJERN6rIiICIiAiIgIiICIiAmvuqvweZOu6299eoIobb3TWTtsPrNgxNdy3TcjVSVh5t7Drm5ZnU601R/0ly/2tX/ZP+Zrhhxbb+k9PTzFZ+cP1lbl2aLeumHb/T3JZOb3O/VvWtekR538MnSMFtT1OulLApsYJuRvtvL7/wBJcv8Aa1f9o/5lQ6N/SrG/mLPQ0yxLFFymZqhp+oOUysO7RTZq1Ex8RPupPRPRF/TWpNbbmq4ZOGwQj5j1Mu0RLGi3TbjppcblZd3Lud27O5IiJmjEREBERAREQESH6k1v8TU1ijFNt1z+BVUHC8m2J7k78VABJOx8vIntMbA6hya3uHUmmjF8JBd4vj+JUyHsffKoAwI7qR5EHvv2CwxIVerOn2083jWKfCDeEX8QbBtt9j6Hbv3nL9V6AmmLkNq9PguxrV/EGzMPMD1I2P3QJmJC5/Veg4GJXZk6tSq3DlUTcALB/D6juO/75j6d1biXad4+otXRX4VV5LZIJXxQdlYbDbuNgf1vQbQLFKcfwa9OE/mrP7xktb1d07TgrdbrNIrclFc2jYlfiH1HpMs6vi2aI2Vg2rbWK2uUq3ZgoJ7H+kwqt01/dG0ixl38ffZrmnfwhcDoDQsDNS3Hrs5IQ43tJ7iWqU7TusNTtqxrdT0BaqcoqiWLnC0qXG68l4L2Pl2J29JPYvUOjZeptjY2p1Ncm/KsWAsNvP7vn6T2mimj7Y08v5N7ImJu1TVMfKTiV3C6x0rU9erxtIyq7uSWO7pcDwNZTYEAd+XM99/1Pn8uNQ6h1A6y+NoGkLe1Sh7WfL8FULb8VB4uWYgEnsNu3fvMmhY4kDh9V6a9FP4yf2a273Vou9x+XLiQAfi97YAjsdwZ34XVGg572DD1alzUC77Wj3QOxP0Gx7wJeJCU9X9O3ae19Ws0mtCEZ/FGwLfCD89z8vWSWnZ+JqeGtun5K2Vt3Dq24P3QMmIiAiJVLNc1/UMq/wDJ/AoNeOxp3ttZWtdRuwTiCFA+Hc79/l2gZfVmnZ+Sce/SER7ca3xhU78BYpUqy8tjxPfcHY/Dt85EavjdWazh3N7NXUu1a1UeIjsdnDWPyZSivt2UbEAjcyWXrHSa7lr1B2pu8MZD1Oh3rUgk8yN1AGxG+/nt6idf5Y6dk4jNgXAMpr3W6t6vdsbirAMu5Vu+xA2J+cCD0np3V21Qvn4Z4HKrzd7MsWtstbL37DZg3E7Dt37eUZug6/j6mbMOndGyLr2Fd6VuQ6oE2Z1PFdw/Lbv5ectOL1NpOXkJXj5O72M9QTgeQNfx8h+qF7dz6j1mJ1Breo4eu0YumU0E212XFrrWUDgVGw4g7k8v/kCraF051DomOp/FddrNjNgspyhsh5sQd2HvVuG7/Pt5Gc19LdQYWMDj1qSEw0YLYvM+CHFnAuCqsCy7EjuNx2Oxlh03rKo4VraxWqPXecIClmuFrBQ32QVeTdj3G3bifSSuB1DpeoW1riZPJrVd1HEg/ZkBwd/hZSQCD33gVPQOmtXr1qq3UcMAV5FuTu2V4zbWVqqncgEtuDv9e3aTelaLl4nS+TQ6KHsfJdAG7bWu5T6dmH0nbZ1roFWLXY2YeFlftIIpY7V/632HuLv23baduT1domLeEtzPNVsLCtiqB/gLsBtXy+XIjeBXMLoVNOw9OswsFBkY7obSLT8PErZtvuD57/0kdp/RWtew04mUDxoFoGQckFSWRlVkRQGDNzJPInb+IkEbB1nWMLRscPnWEcm8NVWsuzt57Kqgsx2BOwHykdZ1loaY6OMlmDK1my0OxVUOzlwoJQKex5bbEQInQNL1g63iWZ2lV0pjYz4ZK3hizHhtsAB7g4Ejf/Ue3rlX4ut6L1BkXaVp65FeSFcqcgVFLFHH5g7ow2+nHyO8zc3rLQsK7jfmHsq2lhUzKqP8LsVBCofU9p329T6TVqfgPkHmHFJPhNwDt8KFtuIc7jsTv3HrAhsbp/V8rKWzWbq2sOJbjmxR+be1wQE8jxUdt/ntIh+mta1HT6asnR8dBi4lmJxN+63M6qoA4AMlfu77nvuR27d5/L6208avTj4Dc2stahmKsFHBWLlW24uVZQpAPblO4dZaTj4lTZ+WoZ6lyGNaO6IreTMQPcQ99i22+0CsDp7XbVdrsOxkD1PWr5q+0LwDhiltYG+3IbCwtuC/rLf0hiahh6Rx1X4y7v34FtidxzNaqpc+ZIHmfn5z5u6v0SjUzRZlnmrrS32TFVZ9uAZgOK8txtue8YvV2i5eo+BRkkv4jY35lgviJvyTkRx5DYnbfyG8CdiQ2mdT6RqmZ4WFlbsQWU+GwWwL8RrYjjYB23Kk+YkzASntpnU+k5WQug+zPXkO16tbYyNQzAcuyqfFXf3h3HntLhECj5HReblYmbVkajy9pxacQXMN2L1h+TMB2AJYeR9Z153Tmv69lNfqlePU4WqhUS5rAQlosdiSq7b7AAbfUy+RAo+ndI6jT1JbmZVlROWGpyK1JXgn/aNbABi4A2YnbffcbcQJlX9EYNusYxsx0sx6a7UKXMbTysZCD9pvvtxPme28t0QKHV0lqOkZZt0WmgrVkvkU45tKL4dlaq6ghT4bBwXGwI94+s4o6Z17A1CrLxRjveTeba2uZUXxypHEhSW4cAD2HLfftL7EDTuXRl9FYD4/tFDWXYKYhV0tG7V+IB4PFSLWPMjh2IOx8jJK/oLVL0dEC8MlKvELZtqeEVrVHBrT3L9wo23I2Pz2222hECB6m0zOycrHyNLWtrMd2YV2OUVwy7EcgG4sOxB2PzHzlZ1bpbqXUG+2soPiVPUwTIsx1qZ2J3IrG+QNiBsxG5G/zmxIga+bovVLdDzK3eoPkYdGEo8QkBqlYEk8R2PIfKfOsdK9QZertZX4bqMmvNRmz7FBVGVhX4aqUVu23M7/AEmw4gUHT+l9ex1xMaz2f2fDtaxbfFbnapR1XdeOyMOfc8jv+6Rtv4P9Xpq44zVv4uNViOTm21LW1alSStfa9CGPutttt+8zaEQKbd0nl/i7IqptT7TJqyV3J+GtagQf4vsz94nP5KZb6clVlq9s23NYhj8FjWEAdviAcfdLjECgdH9G6lpGfR7cU4YqNUr+2W2mwkAAqj+7jgAdwu++48gJf4iAiIgIiICIiAiIgIiICIiAiIgIiICIiAiIgIiICIiAiIgIiICIiAiIgIiICIiAiIgIiIH/2Q=="/>
          <p:cNvSpPr>
            <a:spLocks noChangeAspect="1" noChangeArrowheads="1"/>
          </p:cNvSpPr>
          <p:nvPr userDrawn="1"/>
        </p:nvSpPr>
        <p:spPr bwMode="auto">
          <a:xfrm>
            <a:off x="155575" y="-914400"/>
            <a:ext cx="1905000" cy="1905000"/>
          </a:xfrm>
          <a:prstGeom prst="rect">
            <a:avLst/>
          </a:prstGeom>
          <a:noFill/>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charset="0"/>
              <a:cs typeface="Arial" charset="0"/>
            </a:endParaRPr>
          </a:p>
        </p:txBody>
      </p:sp>
      <p:sp>
        <p:nvSpPr>
          <p:cNvPr id="37892" name="AutoShape 4" descr="data:image/jpeg;base64,/9j/4AAQSkZJRgABAQAAAQABAAD/2wCEAAkGBwgHBhUSBwgTFhUWGSEPGRUYDR4YHxofICQqKB8hHyoYJigiHBwlJyQfIT0tJSs3OjAzGiozRDMuNygtLywBCgoKDQwOGg8PGjclICUyMjg3Mjg3Nzc1NzQ3NDc0NzgxNzY3NzczKzc1NzcsMzQ0MCw0LTg4LDQ0NCsrLCwrNP/AABEIAKAAoAMBIgACEQEDEQH/xAAcAAEAAgIDAQAAAAAAAAAAAAAABQYEBwEDCAL/xAA8EAACAgEDAgMFAg0DBQAAAAABAgADBAUREgYhEzFRFCIyQXEjkQcVFjM2QlVhYnOBk9FSkrEXQ1SCof/EABoBAQACAwEAAAAAAAAAAAAAAAAEBQIDBgH/xAAmEQEAAQQBAwMFAQAAAAAAAAAAAQIDBBEFEhMxIUFRBjJx0fFh/9oADAMBAAIRAxEAPwDeMREBERAREQEREBERAREQEREBERAREQEREBERAREQEREBERAREQEREBERAREQEREBERAREQEREBERAREQEx/bcT/yq/7gmRPMVnZzt6yNkZHZ16b2u+H4iOR6919PTr2353+npZczFdtkyUJPbYWCd8889G/pVjfzFnoae497uxM6018vxkcfcpoirq3G/GiIiSFQREQEREBERAREQEREBERASC1Lq7RNMzDVm5nF18xxPz+knZon8Jn6Y2/+v/Ej5N2bVO4XHC8fbzr827kzERG/T8w2h+X3TX7RH+w/4mh3O7nb1nESrvX6ruur2d3xvE2eP6u1Mz1a8/5v9pPpnKpwuoKLMl9lVwxO3kJub8vumv2iP9h/xNDRPbORVajUMOR4axn1xXcmY1GvT+PQ+j9TaRrOQU07K5MByI4kdv6yYmnfwOfpBZ/KP/Im4paY9yblHVLg+XwreFkzZtzMxqPJERN6rIiICIiAiIgIiICIiAmvuqvweZOu6299eoIobb3TWTtsPrNgxNdy3TcjVSVh5t7Drm5ZnU601R/0ly/2tX/ZP+Zrhhxbb+k9PTzFZ+cP1lbl2aLeumHb/T3JZOb3O/VvWtekR538MnSMFtT1OulLApsYJuRvtvL7/wBJcv8Aa1f9o/5lQ6N/SrG/mLPQ0yxLFFymZqhp+oOUysO7RTZq1Ex8RPupPRPRF/TWpNbbmq4ZOGwQj5j1Mu0RLGi3TbjppcblZd3Lud27O5IiJmjEREBERAREQESH6k1v8TU1ijFNt1z+BVUHC8m2J7k78VABJOx8vIntMbA6hya3uHUmmjF8JBd4vj+JUyHsffKoAwI7qR5EHvv2CwxIVerOn2083jWKfCDeEX8QbBtt9j6Hbv3nL9V6AmmLkNq9PguxrV/EGzMPMD1I2P3QJmJC5/Veg4GJXZk6tSq3DlUTcALB/D6juO/75j6d1biXad4+otXRX4VV5LZIJXxQdlYbDbuNgf1vQbQLFKcfwa9OE/mrP7xktb1d07TgrdbrNIrclFc2jYlfiH1HpMs6vi2aI2Vg2rbWK2uUq3ZgoJ7H+kwqt01/dG0ixl38ffZrmnfwhcDoDQsDNS3Hrs5IQ43tJ7iWqU7TusNTtqxrdT0BaqcoqiWLnC0qXG68l4L2Pl2J29JPYvUOjZeptjY2p1Ncm/KsWAsNvP7vn6T2mimj7Y08v5N7ImJu1TVMfKTiV3C6x0rU9erxtIyq7uSWO7pcDwNZTYEAd+XM99/1Pn8uNQ6h1A6y+NoGkLe1Sh7WfL8FULb8VB4uWYgEnsNu3fvMmhY4kDh9V6a9FP4yf2a273Vou9x+XLiQAfi97YAjsdwZ34XVGg572DD1alzUC77Wj3QOxP0Gx7wJeJCU9X9O3ae19Ws0mtCEZ/FGwLfCD89z8vWSWnZ+JqeGtun5K2Vt3Dq24P3QMmIiAiJVLNc1/UMq/wDJ/AoNeOxp3ttZWtdRuwTiCFA+Hc79/l2gZfVmnZ+Sce/SER7ca3xhU78BYpUqy8tjxPfcHY/Dt85EavjdWazh3N7NXUu1a1UeIjsdnDWPyZSivt2UbEAjcyWXrHSa7lr1B2pu8MZD1Oh3rUgk8yN1AGxG+/nt6idf5Y6dk4jNgXAMpr3W6t6vdsbirAMu5Vu+xA2J+cCD0np3V21Qvn4Z4HKrzd7MsWtstbL37DZg3E7Dt37eUZug6/j6mbMOndGyLr2Fd6VuQ6oE2Z1PFdw/Lbv5ectOL1NpOXkJXj5O72M9QTgeQNfx8h+qF7dz6j1mJ1Breo4eu0YumU0E212XFrrWUDgVGw4g7k8v/kCraF051DomOp/FddrNjNgspyhsh5sQd2HvVuG7/Pt5Gc19LdQYWMDj1qSEw0YLYvM+CHFnAuCqsCy7EjuNx2Oxlh03rKo4VraxWqPXecIClmuFrBQ32QVeTdj3G3bifSSuB1DpeoW1riZPJrVd1HEg/ZkBwd/hZSQCD33gVPQOmtXr1qq3UcMAV5FuTu2V4zbWVqqncgEtuDv9e3aTelaLl4nS+TQ6KHsfJdAG7bWu5T6dmH0nbZ1roFWLXY2YeFlftIIpY7V/632HuLv23baduT1domLeEtzPNVsLCtiqB/gLsBtXy+XIjeBXMLoVNOw9OswsFBkY7obSLT8PErZtvuD57/0kdp/RWtew04mUDxoFoGQckFSWRlVkRQGDNzJPInb+IkEbB1nWMLRscPnWEcm8NVWsuzt57Kqgsx2BOwHykdZ1loaY6OMlmDK1my0OxVUOzlwoJQKex5bbEQInQNL1g63iWZ2lV0pjYz4ZK3hizHhtsAB7g4Ejf/Ue3rlX4ut6L1BkXaVp65FeSFcqcgVFLFHH5g7ow2+nHyO8zc3rLQsK7jfmHsq2lhUzKqP8LsVBCofU9p329T6TVqfgPkHmHFJPhNwDt8KFtuIc7jsTv3HrAhsbp/V8rKWzWbq2sOJbjmxR+be1wQE8jxUdt/ntIh+mta1HT6asnR8dBi4lmJxN+63M6qoA4AMlfu77nvuR27d5/L6208avTj4Dc2stahmKsFHBWLlW24uVZQpAPblO4dZaTj4lTZ+WoZ6lyGNaO6IreTMQPcQ99i22+0CsDp7XbVdrsOxkD1PWr5q+0LwDhiltYG+3IbCwtuC/rLf0hiahh6Rx1X4y7v34FtidxzNaqpc+ZIHmfn5z5u6v0SjUzRZlnmrrS32TFVZ9uAZgOK8txtue8YvV2i5eo+BRkkv4jY35lgviJvyTkRx5DYnbfyG8CdiQ2mdT6RqmZ4WFlbsQWU+GwWwL8RrYjjYB23Kk+YkzASntpnU+k5WQug+zPXkO16tbYyNQzAcuyqfFXf3h3HntLhECj5HReblYmbVkajy9pxacQXMN2L1h+TMB2AJYeR9Z153Tmv69lNfqlePU4WqhUS5rAQlosdiSq7b7AAbfUy+RAo+ndI6jT1JbmZVlROWGpyK1JXgn/aNbABi4A2YnbffcbcQJlX9EYNusYxsx0sx6a7UKXMbTysZCD9pvvtxPme28t0QKHV0lqOkZZt0WmgrVkvkU45tKL4dlaq6ghT4bBwXGwI94+s4o6Z17A1CrLxRjveTeba2uZUXxypHEhSW4cAD2HLfftL7EDTuXRl9FYD4/tFDWXYKYhV0tG7V+IB4PFSLWPMjh2IOx8jJK/oLVL0dEC8MlKvELZtqeEVrVHBrT3L9wo23I2Pz2222hECB6m0zOycrHyNLWtrMd2YV2OUVwy7EcgG4sOxB2PzHzlZ1bpbqXUG+2soPiVPUwTIsx1qZ2J3IrG+QNiBsxG5G/zmxIga+bovVLdDzK3eoPkYdGEo8QkBqlYEk8R2PIfKfOsdK9QZertZX4bqMmvNRmz7FBVGVhX4aqUVu23M7/AEmw4gUHT+l9ex1xMaz2f2fDtaxbfFbnapR1XdeOyMOfc8jv+6Rtv4P9Xpq44zVv4uNViOTm21LW1alSStfa9CGPutttt+8zaEQKbd0nl/i7IqptT7TJqyV3J+GtagQf4vsz94nP5KZb6clVlq9s23NYhj8FjWEAdviAcfdLjECgdH9G6lpGfR7cU4YqNUr+2W2mwkAAqj+7jgAdwu++48gJf4iAiIgIiICIiAiIgIiICIiAiIgIiICIiAiIgIiICIiAiIgIiICIiAiIgIiICIiAiIgIiIH/2Q=="/>
          <p:cNvSpPr>
            <a:spLocks noChangeAspect="1" noChangeArrowheads="1"/>
          </p:cNvSpPr>
          <p:nvPr userDrawn="1"/>
        </p:nvSpPr>
        <p:spPr bwMode="auto">
          <a:xfrm>
            <a:off x="155575" y="-1219200"/>
            <a:ext cx="1905000" cy="1905000"/>
          </a:xfrm>
          <a:prstGeom prst="rect">
            <a:avLst/>
          </a:prstGeom>
          <a:noFill/>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charset="0"/>
              <a:cs typeface="Arial" charset="0"/>
            </a:endParaRPr>
          </a:p>
        </p:txBody>
      </p:sp>
    </p:spTree>
    <p:extLst>
      <p:ext uri="{BB962C8B-B14F-4D97-AF65-F5344CB8AC3E}">
        <p14:creationId xmlns:p14="http://schemas.microsoft.com/office/powerpoint/2010/main" val="204245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id="1" dur="indefinite" restart="never" nodeType="tmRoot"/>
      </p:par>
    </p:tnLst>
  </p:timing>
  <p:txStyles>
    <p:titleStyle>
      <a:lvl1pPr algn="l" rtl="0" eaLnBrk="0" fontAlgn="base" hangingPunct="0">
        <a:spcBef>
          <a:spcPct val="0"/>
        </a:spcBef>
        <a:spcAft>
          <a:spcPct val="0"/>
        </a:spcAft>
        <a:defRPr sz="26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600" b="1" i="1">
          <a:solidFill>
            <a:schemeClr val="tx1"/>
          </a:solidFill>
          <a:latin typeface="Arial" pitchFamily="34" charset="0"/>
          <a:cs typeface="Arial" pitchFamily="34" charset="0"/>
        </a:defRPr>
      </a:lvl2pPr>
      <a:lvl3pPr algn="l" rtl="0" eaLnBrk="0" fontAlgn="base" hangingPunct="0">
        <a:spcBef>
          <a:spcPct val="0"/>
        </a:spcBef>
        <a:spcAft>
          <a:spcPct val="0"/>
        </a:spcAft>
        <a:defRPr sz="2600" b="1" i="1">
          <a:solidFill>
            <a:schemeClr val="tx1"/>
          </a:solidFill>
          <a:latin typeface="Arial" pitchFamily="34" charset="0"/>
          <a:cs typeface="Arial" pitchFamily="34" charset="0"/>
        </a:defRPr>
      </a:lvl3pPr>
      <a:lvl4pPr algn="l" rtl="0" eaLnBrk="0" fontAlgn="base" hangingPunct="0">
        <a:spcBef>
          <a:spcPct val="0"/>
        </a:spcBef>
        <a:spcAft>
          <a:spcPct val="0"/>
        </a:spcAft>
        <a:defRPr sz="2600" b="1" i="1">
          <a:solidFill>
            <a:schemeClr val="tx1"/>
          </a:solidFill>
          <a:latin typeface="Arial" pitchFamily="34" charset="0"/>
          <a:cs typeface="Arial" pitchFamily="34" charset="0"/>
        </a:defRPr>
      </a:lvl4pPr>
      <a:lvl5pPr algn="l" rtl="0" eaLnBrk="0" fontAlgn="base" hangingPunct="0">
        <a:spcBef>
          <a:spcPct val="0"/>
        </a:spcBef>
        <a:spcAft>
          <a:spcPct val="0"/>
        </a:spcAft>
        <a:defRPr sz="2600" b="1" i="1">
          <a:solidFill>
            <a:schemeClr val="tx1"/>
          </a:solidFill>
          <a:latin typeface="Arial" pitchFamily="34" charset="0"/>
          <a:cs typeface="Arial" pitchFamily="34" charset="0"/>
        </a:defRPr>
      </a:lvl5pPr>
      <a:lvl6pPr marL="457200" algn="l" rtl="0" fontAlgn="base">
        <a:spcBef>
          <a:spcPct val="0"/>
        </a:spcBef>
        <a:spcAft>
          <a:spcPct val="0"/>
        </a:spcAft>
        <a:defRPr sz="2600" b="1" i="1">
          <a:solidFill>
            <a:schemeClr val="tx1"/>
          </a:solidFill>
          <a:latin typeface="Arial" pitchFamily="34" charset="0"/>
          <a:cs typeface="Arial" pitchFamily="34" charset="0"/>
        </a:defRPr>
      </a:lvl6pPr>
      <a:lvl7pPr marL="914400" algn="l" rtl="0" fontAlgn="base">
        <a:spcBef>
          <a:spcPct val="0"/>
        </a:spcBef>
        <a:spcAft>
          <a:spcPct val="0"/>
        </a:spcAft>
        <a:defRPr sz="2600" b="1" i="1">
          <a:solidFill>
            <a:schemeClr val="tx1"/>
          </a:solidFill>
          <a:latin typeface="Arial" pitchFamily="34" charset="0"/>
          <a:cs typeface="Arial" pitchFamily="34" charset="0"/>
        </a:defRPr>
      </a:lvl7pPr>
      <a:lvl8pPr marL="1371600" algn="l" rtl="0" fontAlgn="base">
        <a:spcBef>
          <a:spcPct val="0"/>
        </a:spcBef>
        <a:spcAft>
          <a:spcPct val="0"/>
        </a:spcAft>
        <a:defRPr sz="2600" b="1" i="1">
          <a:solidFill>
            <a:schemeClr val="tx1"/>
          </a:solidFill>
          <a:latin typeface="Arial" pitchFamily="34" charset="0"/>
          <a:cs typeface="Arial" pitchFamily="34" charset="0"/>
        </a:defRPr>
      </a:lvl8pPr>
      <a:lvl9pPr marL="1828800" algn="l" rtl="0" fontAlgn="base">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0" fontAlgn="base" hangingPunct="0">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152400" y="5943600"/>
            <a:ext cx="8839200" cy="787400"/>
            <a:chOff x="152400" y="5918015"/>
            <a:chExt cx="8839200" cy="787585"/>
          </a:xfrm>
        </p:grpSpPr>
        <p:sp>
          <p:nvSpPr>
            <p:cNvPr id="9" name="Rectangle 8"/>
            <p:cNvSpPr/>
            <p:nvPr/>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a:spcBef>
                  <a:spcPct val="20000"/>
                </a:spcBef>
                <a:buFontTx/>
                <a:buChar char="•"/>
                <a:defRPr/>
              </a:pPr>
              <a:endParaRPr lang="en-US" sz="3200" dirty="0">
                <a:solidFill>
                  <a:prstClr val="black"/>
                </a:solidFill>
                <a:latin typeface="Arial" charset="0"/>
                <a:cs typeface="Arial" charset="0"/>
              </a:endParaRPr>
            </a:p>
          </p:txBody>
        </p:sp>
        <p:sp>
          <p:nvSpPr>
            <p:cNvPr id="10" name="TextBox 9"/>
            <p:cNvSpPr txBox="1"/>
            <p:nvPr/>
          </p:nvSpPr>
          <p:spPr bwMode="auto">
            <a:xfrm>
              <a:off x="304800" y="6106972"/>
              <a:ext cx="3124200" cy="369974"/>
            </a:xfrm>
            <a:prstGeom prst="rect">
              <a:avLst/>
            </a:prstGeom>
            <a:noFill/>
          </p:spPr>
          <p:txBody>
            <a:bodyPr lIns="0" tIns="0" rIns="0" bIns="0">
              <a:spAutoFit/>
            </a:bodyPr>
            <a:lstStyle/>
            <a:p>
              <a:pPr>
                <a:defRPr/>
              </a:pPr>
              <a:r>
                <a:rPr lang="en-US" sz="1200" b="1" dirty="0">
                  <a:solidFill>
                    <a:srgbClr val="551C15"/>
                  </a:solidFill>
                  <a:latin typeface="Arial Rounded MT Bold" pitchFamily="-110" charset="0"/>
                  <a:ea typeface="Arial Rounded MT Bold" pitchFamily="-110" charset="0"/>
                  <a:cs typeface="Arial Rounded MT Bold" pitchFamily="-110" charset="0"/>
                </a:rPr>
                <a:t>www.ifrc.org</a:t>
              </a:r>
            </a:p>
            <a:p>
              <a:pPr>
                <a:defRPr/>
              </a:pPr>
              <a:r>
                <a:rPr lang="en-US" sz="1200" b="1" dirty="0">
                  <a:solidFill>
                    <a:prstClr val="white"/>
                  </a:solidFill>
                  <a:latin typeface="Arial Rounded MT Bold" pitchFamily="-110" charset="0"/>
                  <a:ea typeface="Arial Rounded MT Bold" pitchFamily="-110" charset="0"/>
                  <a:cs typeface="Arial Rounded MT Bold" pitchFamily="-110" charset="0"/>
                </a:rPr>
                <a:t>Saving lives, changing minds.</a:t>
              </a:r>
              <a:endParaRPr lang="en-US" sz="1200" dirty="0">
                <a:solidFill>
                  <a:prstClr val="white"/>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p:nvPicPr>
          <p:blipFill>
            <a:blip r:embed="rId11" cstate="print"/>
            <a:srcRect/>
            <a:stretch>
              <a:fillRect/>
            </a:stretch>
          </p:blipFill>
          <p:spPr bwMode="auto">
            <a:xfrm>
              <a:off x="5613869" y="6172201"/>
              <a:ext cx="3225331" cy="304800"/>
            </a:xfrm>
            <a:prstGeom prst="rect">
              <a:avLst/>
            </a:prstGeom>
            <a:noFill/>
            <a:ln w="9525">
              <a:noFill/>
              <a:miter lim="800000"/>
              <a:headEnd/>
              <a:tailEnd/>
            </a:ln>
          </p:spPr>
        </p:pic>
      </p:grpSp>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8" name="Text Placeholder 2"/>
          <p:cNvSpPr>
            <a:spLocks noGrp="1"/>
          </p:cNvSpPr>
          <p:nvPr>
            <p:ph type="body" idx="1"/>
          </p:nvPr>
        </p:nvSpPr>
        <p:spPr bwMode="auto">
          <a:xfrm>
            <a:off x="1828800" y="1676400"/>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grpSp>
        <p:nvGrpSpPr>
          <p:cNvPr id="1029" name="Group 16"/>
          <p:cNvGrpSpPr>
            <a:grpSpLocks/>
          </p:cNvGrpSpPr>
          <p:nvPr/>
        </p:nvGrpSpPr>
        <p:grpSpPr bwMode="auto">
          <a:xfrm>
            <a:off x="323528" y="404664"/>
            <a:ext cx="1260475" cy="1260475"/>
            <a:chOff x="212409" y="293515"/>
            <a:chExt cx="1260000" cy="1260000"/>
          </a:xfrm>
        </p:grpSpPr>
        <p:sp>
          <p:nvSpPr>
            <p:cNvPr id="18" name="Oval 17"/>
            <p:cNvSpPr/>
            <p:nvPr/>
          </p:nvSpPr>
          <p:spPr>
            <a:xfrm>
              <a:off x="212409" y="293515"/>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9" name="TextBox 18"/>
            <p:cNvSpPr txBox="1"/>
            <p:nvPr/>
          </p:nvSpPr>
          <p:spPr>
            <a:xfrm>
              <a:off x="305292" y="779155"/>
              <a:ext cx="1144157" cy="307661"/>
            </a:xfrm>
            <a:prstGeom prst="rect">
              <a:avLst/>
            </a:prstGeom>
            <a:noFill/>
          </p:spPr>
          <p:txBody>
            <a:bodyPr lIns="0" tIns="0" rIns="0" bIns="0">
              <a:spAutoFit/>
            </a:bodyPr>
            <a:lstStyle/>
            <a:p>
              <a:pPr algn="ctr">
                <a:defRPr/>
              </a:pPr>
              <a:r>
                <a:rPr lang="en-US" sz="1000" b="1" dirty="0">
                  <a:solidFill>
                    <a:prstClr val="white"/>
                  </a:solidFill>
                  <a:latin typeface="Arial" pitchFamily="34" charset="0"/>
                  <a:cs typeface="Arial" pitchFamily="34" charset="0"/>
                </a:rPr>
                <a:t>Gender and Diversity</a:t>
              </a:r>
            </a:p>
          </p:txBody>
        </p:sp>
      </p:grpSp>
    </p:spTree>
    <p:extLst>
      <p:ext uri="{BB962C8B-B14F-4D97-AF65-F5344CB8AC3E}">
        <p14:creationId xmlns:p14="http://schemas.microsoft.com/office/powerpoint/2010/main" val="261812450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iming>
    <p:tnLst>
      <p:par>
        <p:cTn id="1" dur="indefinite" restart="never" nodeType="tmRoot"/>
      </p:par>
    </p:tnLst>
  </p:timing>
  <p:txStyles>
    <p:title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3.jpe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21.jpeg"/><Relationship Id="rId5" Type="http://schemas.openxmlformats.org/officeDocument/2006/relationships/image" Target="../media/image8.jpeg"/><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2819400"/>
            <a:ext cx="7848600" cy="647591"/>
          </a:xfrm>
        </p:spPr>
        <p:txBody>
          <a:bodyPr/>
          <a:lstStyle/>
          <a:p>
            <a:r>
              <a:rPr lang="en-GB" dirty="0" smtClean="0"/>
              <a:t>Mainstreaming Gender and Diversity for Community Resilience</a:t>
            </a:r>
            <a:br>
              <a:rPr lang="en-GB" dirty="0" smtClean="0"/>
            </a:br>
            <a:r>
              <a:rPr lang="en-GB" dirty="0" smtClean="0"/>
              <a:t/>
            </a:r>
            <a:br>
              <a:rPr lang="en-GB" dirty="0" smtClean="0"/>
            </a:br>
            <a:r>
              <a:rPr lang="en-GB" dirty="0" smtClean="0"/>
              <a:t>Updates and Progress 2014-2015</a:t>
            </a:r>
            <a:endParaRPr lang="en-GB" dirty="0"/>
          </a:p>
        </p:txBody>
      </p:sp>
      <p:sp>
        <p:nvSpPr>
          <p:cNvPr id="5" name="Subtitle 4"/>
          <p:cNvSpPr>
            <a:spLocks noGrp="1"/>
          </p:cNvSpPr>
          <p:nvPr>
            <p:ph type="subTitle" idx="1"/>
          </p:nvPr>
        </p:nvSpPr>
        <p:spPr>
          <a:xfrm>
            <a:off x="457200" y="4191000"/>
            <a:ext cx="7772400" cy="1447800"/>
          </a:xfrm>
        </p:spPr>
        <p:txBody>
          <a:bodyPr>
            <a:normAutofit/>
          </a:bodyPr>
          <a:lstStyle/>
          <a:p>
            <a:r>
              <a:rPr lang="en-US" dirty="0"/>
              <a:t>Regional Community Safety and Resilience </a:t>
            </a:r>
            <a:r>
              <a:rPr lang="en-US" dirty="0" smtClean="0"/>
              <a:t>Forum</a:t>
            </a:r>
          </a:p>
          <a:p>
            <a:r>
              <a:rPr lang="en-GB" dirty="0" smtClean="0"/>
              <a:t>Jakarta, Indonesia</a:t>
            </a:r>
          </a:p>
          <a:p>
            <a:r>
              <a:rPr lang="en-GB" dirty="0" smtClean="0"/>
              <a:t>4-6 August 2015</a:t>
            </a:r>
            <a:endParaRPr lang="en-GB" dirty="0"/>
          </a:p>
        </p:txBody>
      </p:sp>
    </p:spTree>
    <p:extLst>
      <p:ext uri="{BB962C8B-B14F-4D97-AF65-F5344CB8AC3E}">
        <p14:creationId xmlns:p14="http://schemas.microsoft.com/office/powerpoint/2010/main" val="1054420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Scoping missions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80277381"/>
              </p:ext>
            </p:extLst>
          </p:nvPr>
        </p:nvGraphicFramePr>
        <p:xfrm>
          <a:off x="2286000" y="2343710"/>
          <a:ext cx="47244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048000" y="1840468"/>
            <a:ext cx="2819400" cy="369332"/>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NS Focal Point</a:t>
            </a:r>
            <a:endParaRPr lang="en-US" b="1" dirty="0">
              <a:latin typeface="Arial" panose="020B0604020202020204" pitchFamily="34" charset="0"/>
              <a:cs typeface="Arial" panose="020B0604020202020204" pitchFamily="34" charset="0"/>
            </a:endParaRPr>
          </a:p>
        </p:txBody>
      </p:sp>
      <p:sp>
        <p:nvSpPr>
          <p:cNvPr id="6" name="TextBox 5"/>
          <p:cNvSpPr txBox="1"/>
          <p:nvPr/>
        </p:nvSpPr>
        <p:spPr>
          <a:xfrm rot="20897958">
            <a:off x="238587" y="1886635"/>
            <a:ext cx="2819400" cy="646331"/>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Increase visibility and communication</a:t>
            </a:r>
            <a:endParaRPr lang="en-US" b="1" dirty="0">
              <a:latin typeface="Arial" panose="020B0604020202020204" pitchFamily="34" charset="0"/>
              <a:cs typeface="Arial" panose="020B0604020202020204" pitchFamily="34" charset="0"/>
            </a:endParaRPr>
          </a:p>
        </p:txBody>
      </p:sp>
      <p:sp>
        <p:nvSpPr>
          <p:cNvPr id="7" name="TextBox 6"/>
          <p:cNvSpPr txBox="1"/>
          <p:nvPr/>
        </p:nvSpPr>
        <p:spPr>
          <a:xfrm rot="925550">
            <a:off x="6012843" y="1854369"/>
            <a:ext cx="2819400" cy="646331"/>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Development of Policies and Strategies</a:t>
            </a:r>
            <a:endParaRPr lang="en-US" b="1" dirty="0">
              <a:latin typeface="Arial" panose="020B0604020202020204" pitchFamily="34" charset="0"/>
              <a:cs typeface="Arial" panose="020B0604020202020204" pitchFamily="34" charset="0"/>
            </a:endParaRPr>
          </a:p>
        </p:txBody>
      </p:sp>
      <p:sp>
        <p:nvSpPr>
          <p:cNvPr id="8" name="TextBox 7"/>
          <p:cNvSpPr txBox="1"/>
          <p:nvPr/>
        </p:nvSpPr>
        <p:spPr>
          <a:xfrm rot="20811945">
            <a:off x="5854700" y="4662101"/>
            <a:ext cx="2819400" cy="646331"/>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Increase strategic co-ordination</a:t>
            </a:r>
            <a:endParaRPr lang="en-US" b="1" dirty="0">
              <a:latin typeface="Arial" panose="020B0604020202020204" pitchFamily="34" charset="0"/>
              <a:cs typeface="Arial" panose="020B0604020202020204" pitchFamily="34" charset="0"/>
            </a:endParaRPr>
          </a:p>
        </p:txBody>
      </p:sp>
      <p:sp>
        <p:nvSpPr>
          <p:cNvPr id="9" name="TextBox 8"/>
          <p:cNvSpPr txBox="1"/>
          <p:nvPr/>
        </p:nvSpPr>
        <p:spPr>
          <a:xfrm rot="548666">
            <a:off x="621032" y="4800600"/>
            <a:ext cx="2819400" cy="369332"/>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Tools and guidelines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1340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for 2015-16 </a:t>
            </a:r>
            <a:endParaRPr lang="en-US"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00200" y="1371600"/>
            <a:ext cx="6332524" cy="457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8975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Gender and Diversity Network</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99518727"/>
              </p:ext>
            </p:extLst>
          </p:nvPr>
        </p:nvGraphicFramePr>
        <p:xfrm>
          <a:off x="609600" y="1676400"/>
          <a:ext cx="80010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ight Arrow 2"/>
          <p:cNvSpPr/>
          <p:nvPr/>
        </p:nvSpPr>
        <p:spPr>
          <a:xfrm rot="16200000">
            <a:off x="7363206" y="2537208"/>
            <a:ext cx="484557" cy="457199"/>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858000" y="1632857"/>
            <a:ext cx="1600200" cy="923330"/>
          </a:xfrm>
          <a:prstGeom prst="rect">
            <a:avLst/>
          </a:prstGeom>
          <a:noFill/>
        </p:spPr>
        <p:txBody>
          <a:bodyPr wrap="square" rtlCol="0">
            <a:spAutoFit/>
          </a:bodyPr>
          <a:lstStyle/>
          <a:p>
            <a:pPr algn="ctr"/>
            <a:r>
              <a:rPr lang="en-US" b="1" dirty="0" smtClean="0"/>
              <a:t>Nine Gender and Diversity Focal Points</a:t>
            </a:r>
            <a:endParaRPr lang="en-US" b="1" dirty="0"/>
          </a:p>
        </p:txBody>
      </p:sp>
    </p:spTree>
    <p:extLst>
      <p:ext uri="{BB962C8B-B14F-4D97-AF65-F5344CB8AC3E}">
        <p14:creationId xmlns:p14="http://schemas.microsoft.com/office/powerpoint/2010/main" val="17849278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Society Gender and Diversity Focal Points</a:t>
            </a:r>
            <a:endParaRPr lang="en-US" dirty="0"/>
          </a:p>
        </p:txBody>
      </p:sp>
      <p:sp>
        <p:nvSpPr>
          <p:cNvPr id="4" name="TextBox 3"/>
          <p:cNvSpPr txBox="1"/>
          <p:nvPr/>
        </p:nvSpPr>
        <p:spPr>
          <a:xfrm>
            <a:off x="304800" y="1729531"/>
            <a:ext cx="5105400" cy="4278094"/>
          </a:xfrm>
          <a:prstGeom prst="rect">
            <a:avLst/>
          </a:prstGeom>
          <a:noFill/>
        </p:spPr>
        <p:txBody>
          <a:bodyPr wrap="square" rtlCol="0">
            <a:spAutoFit/>
          </a:bodyPr>
          <a:lstStyle/>
          <a:p>
            <a:pPr marL="285750" indent="-285750" algn="just">
              <a:buFont typeface="Arial" panose="020B0604020202020204" pitchFamily="34" charset="0"/>
              <a:buChar char="•"/>
            </a:pPr>
            <a:endParaRPr lang="en-US" sz="1600" dirty="0" smtClean="0">
              <a:solidFill>
                <a:prstClr val="black"/>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smtClean="0">
                <a:solidFill>
                  <a:prstClr val="black"/>
                </a:solidFill>
                <a:latin typeface="Arial" panose="020B0604020202020204" pitchFamily="34" charset="0"/>
                <a:cs typeface="Arial" panose="020B0604020202020204" pitchFamily="34" charset="0"/>
              </a:rPr>
              <a:t>To </a:t>
            </a:r>
            <a:r>
              <a:rPr lang="en-US" sz="1600" b="1" dirty="0">
                <a:solidFill>
                  <a:prstClr val="black"/>
                </a:solidFill>
                <a:latin typeface="Arial" panose="020B0604020202020204" pitchFamily="34" charset="0"/>
                <a:cs typeface="Arial" panose="020B0604020202020204" pitchFamily="34" charset="0"/>
              </a:rPr>
              <a:t>promote</a:t>
            </a:r>
            <a:r>
              <a:rPr lang="en-US" sz="1600" dirty="0">
                <a:solidFill>
                  <a:prstClr val="black"/>
                </a:solidFill>
                <a:latin typeface="Arial" panose="020B0604020202020204" pitchFamily="34" charset="0"/>
                <a:cs typeface="Arial" panose="020B0604020202020204" pitchFamily="34" charset="0"/>
              </a:rPr>
              <a:t> </a:t>
            </a:r>
            <a:r>
              <a:rPr lang="en-US" sz="1600" dirty="0" smtClean="0">
                <a:solidFill>
                  <a:prstClr val="black"/>
                </a:solidFill>
                <a:latin typeface="Arial" panose="020B0604020202020204" pitchFamily="34" charset="0"/>
                <a:cs typeface="Arial" panose="020B0604020202020204" pitchFamily="34" charset="0"/>
              </a:rPr>
              <a:t>and assist in mainstreaming of gender and diversity </a:t>
            </a:r>
            <a:endParaRPr lang="en-US" sz="1600" dirty="0">
              <a:solidFill>
                <a:prstClr val="black"/>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600" dirty="0" smtClean="0">
              <a:solidFill>
                <a:prstClr val="black"/>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600" dirty="0" smtClean="0">
              <a:solidFill>
                <a:prstClr val="black"/>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smtClean="0">
                <a:solidFill>
                  <a:prstClr val="black"/>
                </a:solidFill>
                <a:latin typeface="Arial" panose="020B0604020202020204" pitchFamily="34" charset="0"/>
                <a:cs typeface="Arial" panose="020B0604020202020204" pitchFamily="34" charset="0"/>
              </a:rPr>
              <a:t>Provide </a:t>
            </a:r>
            <a:r>
              <a:rPr lang="en-US" sz="1600" b="1" dirty="0">
                <a:solidFill>
                  <a:prstClr val="black"/>
                </a:solidFill>
                <a:latin typeface="Arial" panose="020B0604020202020204" pitchFamily="34" charset="0"/>
                <a:cs typeface="Arial" panose="020B0604020202020204" pitchFamily="34" charset="0"/>
              </a:rPr>
              <a:t>technical assistance </a:t>
            </a:r>
            <a:r>
              <a:rPr lang="en-US" sz="1600" dirty="0">
                <a:solidFill>
                  <a:prstClr val="black"/>
                </a:solidFill>
                <a:latin typeface="Arial" panose="020B0604020202020204" pitchFamily="34" charset="0"/>
                <a:cs typeface="Arial" panose="020B0604020202020204" pitchFamily="34" charset="0"/>
              </a:rPr>
              <a:t>to National Society </a:t>
            </a:r>
            <a:r>
              <a:rPr lang="en-US" sz="1600" dirty="0" smtClean="0">
                <a:solidFill>
                  <a:prstClr val="black"/>
                </a:solidFill>
                <a:latin typeface="Arial" panose="020B0604020202020204" pitchFamily="34" charset="0"/>
                <a:cs typeface="Arial" panose="020B0604020202020204" pitchFamily="34" charset="0"/>
              </a:rPr>
              <a:t>members on gender and diversity</a:t>
            </a:r>
            <a:endParaRPr lang="en-US" sz="1600" dirty="0">
              <a:solidFill>
                <a:prstClr val="black"/>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600" dirty="0" smtClean="0">
              <a:solidFill>
                <a:prstClr val="black"/>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600" dirty="0" smtClean="0">
              <a:solidFill>
                <a:prstClr val="black"/>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Engage in </a:t>
            </a:r>
            <a:r>
              <a:rPr lang="en-US" sz="1600" b="1" dirty="0">
                <a:solidFill>
                  <a:prstClr val="black"/>
                </a:solidFill>
                <a:latin typeface="Arial" panose="020B0604020202020204" pitchFamily="34" charset="0"/>
                <a:cs typeface="Arial" panose="020B0604020202020204" pitchFamily="34" charset="0"/>
              </a:rPr>
              <a:t>peer-to-peer </a:t>
            </a:r>
            <a:r>
              <a:rPr lang="en-US" sz="1600" b="1" dirty="0" smtClean="0">
                <a:solidFill>
                  <a:prstClr val="black"/>
                </a:solidFill>
                <a:latin typeface="Arial" panose="020B0604020202020204" pitchFamily="34" charset="0"/>
                <a:cs typeface="Arial" panose="020B0604020202020204" pitchFamily="34" charset="0"/>
              </a:rPr>
              <a:t>support</a:t>
            </a:r>
            <a:endParaRPr lang="en-US" sz="1600" dirty="0">
              <a:solidFill>
                <a:prstClr val="black"/>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600" dirty="0" smtClean="0">
              <a:solidFill>
                <a:prstClr val="black"/>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600" dirty="0" smtClean="0">
              <a:solidFill>
                <a:prstClr val="black"/>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smtClean="0">
                <a:solidFill>
                  <a:prstClr val="black"/>
                </a:solidFill>
                <a:latin typeface="Arial" panose="020B0604020202020204" pitchFamily="34" charset="0"/>
                <a:cs typeface="Arial" panose="020B0604020202020204" pitchFamily="34" charset="0"/>
              </a:rPr>
              <a:t>To </a:t>
            </a:r>
            <a:r>
              <a:rPr lang="en-US" sz="1600" dirty="0">
                <a:solidFill>
                  <a:prstClr val="black"/>
                </a:solidFill>
                <a:latin typeface="Arial" panose="020B0604020202020204" pitchFamily="34" charset="0"/>
                <a:cs typeface="Arial" panose="020B0604020202020204" pitchFamily="34" charset="0"/>
              </a:rPr>
              <a:t>actively </a:t>
            </a:r>
            <a:r>
              <a:rPr lang="en-US" sz="1600" b="1" dirty="0">
                <a:solidFill>
                  <a:prstClr val="black"/>
                </a:solidFill>
                <a:latin typeface="Arial" panose="020B0604020202020204" pitchFamily="34" charset="0"/>
                <a:cs typeface="Arial" panose="020B0604020202020204" pitchFamily="34" charset="0"/>
              </a:rPr>
              <a:t>participate </a:t>
            </a:r>
            <a:r>
              <a:rPr lang="en-US" sz="1600" b="1" dirty="0" smtClean="0">
                <a:solidFill>
                  <a:prstClr val="black"/>
                </a:solidFill>
                <a:latin typeface="Arial" panose="020B0604020202020204" pitchFamily="34" charset="0"/>
                <a:cs typeface="Arial" panose="020B0604020202020204" pitchFamily="34" charset="0"/>
              </a:rPr>
              <a:t>in and </a:t>
            </a:r>
            <a:r>
              <a:rPr lang="en-US" sz="1600" b="1" dirty="0">
                <a:solidFill>
                  <a:prstClr val="black"/>
                </a:solidFill>
                <a:latin typeface="Arial" panose="020B0604020202020204" pitchFamily="34" charset="0"/>
                <a:cs typeface="Arial" panose="020B0604020202020204" pitchFamily="34" charset="0"/>
              </a:rPr>
              <a:t>contribute to the </a:t>
            </a:r>
            <a:r>
              <a:rPr lang="en-US" sz="1600" b="1" dirty="0" smtClean="0">
                <a:solidFill>
                  <a:prstClr val="black"/>
                </a:solidFill>
                <a:latin typeface="Arial" panose="020B0604020202020204" pitchFamily="34" charset="0"/>
                <a:cs typeface="Arial" panose="020B0604020202020204" pitchFamily="34" charset="0"/>
              </a:rPr>
              <a:t>sustainability </a:t>
            </a:r>
            <a:r>
              <a:rPr lang="en-US" sz="1600" dirty="0">
                <a:solidFill>
                  <a:prstClr val="black"/>
                </a:solidFill>
                <a:latin typeface="Arial" panose="020B0604020202020204" pitchFamily="34" charset="0"/>
                <a:cs typeface="Arial" panose="020B0604020202020204" pitchFamily="34" charset="0"/>
              </a:rPr>
              <a:t>of the SEA Regional Gender and </a:t>
            </a:r>
            <a:r>
              <a:rPr lang="en-US" sz="1600" dirty="0" smtClean="0">
                <a:solidFill>
                  <a:prstClr val="black"/>
                </a:solidFill>
                <a:latin typeface="Arial" panose="020B0604020202020204" pitchFamily="34" charset="0"/>
                <a:cs typeface="Arial" panose="020B0604020202020204" pitchFamily="34" charset="0"/>
              </a:rPr>
              <a:t>Diversity Network</a:t>
            </a:r>
            <a:endParaRPr lang="en-US" sz="1600" dirty="0">
              <a:solidFill>
                <a:prstClr val="black"/>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600" dirty="0" smtClean="0">
              <a:solidFill>
                <a:prstClr val="black"/>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600" dirty="0">
              <a:solidFill>
                <a:prstClr val="black"/>
              </a:solidFill>
              <a:latin typeface="Arial" panose="020B0604020202020204" pitchFamily="34" charset="0"/>
              <a:cs typeface="Arial" panose="020B0604020202020204" pitchFamily="34" charset="0"/>
            </a:endParaRPr>
          </a:p>
        </p:txBody>
      </p:sp>
      <p:pic>
        <p:nvPicPr>
          <p:cNvPr id="1027" name="Picture 3" descr="D:\Users\christina.haneef\Documents\Gender and Diversity\Cumulus photos\Photos\Emergency response\p-VNM04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1284513"/>
            <a:ext cx="3302000" cy="24765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28" name="Picture 4" descr="D:\Users\christina.haneef\Documents\Gender and Diversity\Cumulus photos\Photos\hygiene\p-PHL217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6099" y="3581400"/>
            <a:ext cx="3086101" cy="20574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271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6858000" cy="1143000"/>
          </a:xfrm>
        </p:spPr>
        <p:txBody>
          <a:bodyPr/>
          <a:lstStyle/>
          <a:p>
            <a:r>
              <a:rPr lang="en-US" dirty="0" smtClean="0"/>
              <a:t>Regional Gender and Diversity Network</a:t>
            </a:r>
            <a:endParaRPr lang="en-US" dirty="0"/>
          </a:p>
        </p:txBody>
      </p:sp>
      <p:pic>
        <p:nvPicPr>
          <p:cNvPr id="1026" name="Picture 2" descr="https://encrypted-tbn2.gstatic.com/images?q=tbn:ANd9GcQgfIYXHiKutilSW1xR6jZP2jWMOtdLNS4JyWHFYhwCqUNYc4NPX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8987" y="3810000"/>
            <a:ext cx="4259738" cy="20834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ext uri="{D42A27DB-BD31-4B8C-83A1-F6EECF244321}">
                <p14:modId xmlns:p14="http://schemas.microsoft.com/office/powerpoint/2010/main" val="2416242518"/>
              </p:ext>
            </p:extLst>
          </p:nvPr>
        </p:nvGraphicFramePr>
        <p:xfrm>
          <a:off x="-533400" y="16764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4814455" y="1543240"/>
            <a:ext cx="3581400"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Currently 9 National Societies are involved in the network</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Quarterly teleconferences – Next September 2015</a:t>
            </a:r>
          </a:p>
          <a:p>
            <a:pPr marL="285750" indent="-2857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Annual meetings – October 2015</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11969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Partnership and networks</a:t>
            </a:r>
            <a:endParaRPr lang="en-US" dirty="0"/>
          </a:p>
        </p:txBody>
      </p:sp>
      <p:sp>
        <p:nvSpPr>
          <p:cNvPr id="3" name="Content Placeholder 2"/>
          <p:cNvSpPr>
            <a:spLocks noGrp="1"/>
          </p:cNvSpPr>
          <p:nvPr>
            <p:ph idx="1"/>
          </p:nvPr>
        </p:nvSpPr>
        <p:spPr>
          <a:xfrm>
            <a:off x="1219200" y="1676400"/>
            <a:ext cx="7467600" cy="4191000"/>
          </a:xfrm>
        </p:spPr>
        <p:txBody>
          <a:bodyPr/>
          <a:lstStyle/>
          <a:p>
            <a:pPr>
              <a:spcBef>
                <a:spcPts val="1600"/>
              </a:spcBef>
            </a:pPr>
            <a:r>
              <a:rPr lang="en-US" sz="1800" dirty="0" smtClean="0">
                <a:solidFill>
                  <a:prstClr val="black"/>
                </a:solidFill>
              </a:rPr>
              <a:t>Focal </a:t>
            </a:r>
            <a:r>
              <a:rPr lang="en-US" sz="1800" dirty="0" smtClean="0">
                <a:solidFill>
                  <a:prstClr val="black"/>
                </a:solidFill>
              </a:rPr>
              <a:t>points </a:t>
            </a:r>
            <a:r>
              <a:rPr lang="en-US" sz="1800" dirty="0" smtClean="0">
                <a:solidFill>
                  <a:prstClr val="black"/>
                </a:solidFill>
              </a:rPr>
              <a:t>to strengthen </a:t>
            </a:r>
            <a:r>
              <a:rPr lang="en-US" sz="1800" b="1" dirty="0" smtClean="0">
                <a:solidFill>
                  <a:prstClr val="black"/>
                </a:solidFill>
              </a:rPr>
              <a:t>networks at </a:t>
            </a:r>
            <a:r>
              <a:rPr lang="en-US" sz="1800" b="1" dirty="0">
                <a:solidFill>
                  <a:prstClr val="black"/>
                </a:solidFill>
              </a:rPr>
              <a:t>a National </a:t>
            </a:r>
            <a:r>
              <a:rPr lang="en-US" sz="1800" b="1" dirty="0" smtClean="0">
                <a:solidFill>
                  <a:prstClr val="black"/>
                </a:solidFill>
              </a:rPr>
              <a:t>level</a:t>
            </a:r>
          </a:p>
          <a:p>
            <a:pPr>
              <a:spcBef>
                <a:spcPts val="1600"/>
              </a:spcBef>
            </a:pPr>
            <a:r>
              <a:rPr lang="en-US" sz="1800" b="1" dirty="0" smtClean="0">
                <a:solidFill>
                  <a:prstClr val="black"/>
                </a:solidFill>
              </a:rPr>
              <a:t>Linkages with Government and external agencies</a:t>
            </a:r>
            <a:r>
              <a:rPr lang="en-US" sz="1800" dirty="0" smtClean="0">
                <a:solidFill>
                  <a:prstClr val="black"/>
                </a:solidFill>
              </a:rPr>
              <a:t>: UN and EU, Civil Society </a:t>
            </a:r>
            <a:r>
              <a:rPr lang="en-US" sz="1800" dirty="0" err="1" smtClean="0">
                <a:solidFill>
                  <a:prstClr val="black"/>
                </a:solidFill>
              </a:rPr>
              <a:t>Organisations</a:t>
            </a:r>
            <a:r>
              <a:rPr lang="en-US" sz="1800" dirty="0" smtClean="0">
                <a:solidFill>
                  <a:prstClr val="black"/>
                </a:solidFill>
              </a:rPr>
              <a:t>. </a:t>
            </a:r>
          </a:p>
          <a:p>
            <a:pPr>
              <a:spcBef>
                <a:spcPts val="1600"/>
              </a:spcBef>
            </a:pPr>
            <a:r>
              <a:rPr lang="en-US" sz="1800" b="1" dirty="0" smtClean="0">
                <a:solidFill>
                  <a:prstClr val="black"/>
                </a:solidFill>
              </a:rPr>
              <a:t>Highlight </a:t>
            </a:r>
            <a:r>
              <a:rPr lang="en-US" sz="1800" b="1" dirty="0">
                <a:solidFill>
                  <a:prstClr val="black"/>
                </a:solidFill>
              </a:rPr>
              <a:t>national </a:t>
            </a:r>
            <a:r>
              <a:rPr lang="en-US" sz="1800" b="1" dirty="0" smtClean="0">
                <a:solidFill>
                  <a:prstClr val="black"/>
                </a:solidFill>
              </a:rPr>
              <a:t>(</a:t>
            </a:r>
            <a:r>
              <a:rPr lang="en-US" sz="1800" b="1" dirty="0" err="1" smtClean="0">
                <a:solidFill>
                  <a:prstClr val="black"/>
                </a:solidFill>
              </a:rPr>
              <a:t>Govt</a:t>
            </a:r>
            <a:r>
              <a:rPr lang="en-US" sz="1800" b="1" dirty="0">
                <a:solidFill>
                  <a:prstClr val="black"/>
                </a:solidFill>
              </a:rPr>
              <a:t>) and regional priorities (ASEAN, Mekong platforms)</a:t>
            </a:r>
            <a:r>
              <a:rPr lang="en-US" sz="1800" dirty="0">
                <a:solidFill>
                  <a:prstClr val="black"/>
                </a:solidFill>
              </a:rPr>
              <a:t> </a:t>
            </a:r>
            <a:r>
              <a:rPr lang="en-US" sz="1800" dirty="0" smtClean="0">
                <a:solidFill>
                  <a:prstClr val="black"/>
                </a:solidFill>
              </a:rPr>
              <a:t>to understand the context and identify how </a:t>
            </a:r>
            <a:r>
              <a:rPr lang="en-US" sz="1800" dirty="0" smtClean="0">
                <a:solidFill>
                  <a:prstClr val="black"/>
                </a:solidFill>
              </a:rPr>
              <a:t>National Societies can best contribute </a:t>
            </a:r>
            <a:r>
              <a:rPr lang="en-US" sz="1800" dirty="0" smtClean="0">
                <a:solidFill>
                  <a:prstClr val="black"/>
                </a:solidFill>
              </a:rPr>
              <a:t>and add value</a:t>
            </a:r>
          </a:p>
          <a:p>
            <a:pPr>
              <a:spcBef>
                <a:spcPts val="1600"/>
              </a:spcBef>
            </a:pPr>
            <a:r>
              <a:rPr lang="en-US" sz="1800" dirty="0" smtClean="0">
                <a:solidFill>
                  <a:prstClr val="black"/>
                </a:solidFill>
              </a:rPr>
              <a:t>Strengthen collaboration </a:t>
            </a:r>
            <a:r>
              <a:rPr lang="en-US" sz="1800" b="1" dirty="0" smtClean="0">
                <a:solidFill>
                  <a:prstClr val="black"/>
                </a:solidFill>
              </a:rPr>
              <a:t>within National Society </a:t>
            </a:r>
            <a:r>
              <a:rPr lang="en-US" sz="1800" dirty="0" smtClean="0">
                <a:solidFill>
                  <a:prstClr val="black"/>
                </a:solidFill>
              </a:rPr>
              <a:t>– across units and at a branch level</a:t>
            </a:r>
          </a:p>
        </p:txBody>
      </p:sp>
      <p:sp>
        <p:nvSpPr>
          <p:cNvPr id="4" name="TextBox 3"/>
          <p:cNvSpPr txBox="1"/>
          <p:nvPr/>
        </p:nvSpPr>
        <p:spPr>
          <a:xfrm>
            <a:off x="1066800" y="4953000"/>
            <a:ext cx="7696200" cy="707886"/>
          </a:xfrm>
          <a:prstGeom prst="rect">
            <a:avLst/>
          </a:prstGeom>
          <a:noFill/>
        </p:spPr>
        <p:txBody>
          <a:bodyPr wrap="square" rtlCol="0">
            <a:spAutoFit/>
          </a:bodyPr>
          <a:lstStyle/>
          <a:p>
            <a:pPr algn="ctr">
              <a:spcBef>
                <a:spcPts val="1200"/>
              </a:spcBef>
            </a:pPr>
            <a:r>
              <a:rPr lang="en-US" sz="2000" b="1" dirty="0">
                <a:solidFill>
                  <a:srgbClr val="FF0000"/>
                </a:solidFill>
                <a:latin typeface="Arial" panose="020B0604020202020204" pitchFamily="34" charset="0"/>
                <a:cs typeface="Arial" panose="020B0604020202020204" pitchFamily="34" charset="0"/>
              </a:rPr>
              <a:t>Strong country-level networks will help strengthen and sustain active regional networks</a:t>
            </a:r>
          </a:p>
        </p:txBody>
      </p:sp>
    </p:spTree>
    <p:extLst>
      <p:ext uri="{BB962C8B-B14F-4D97-AF65-F5344CB8AC3E}">
        <p14:creationId xmlns:p14="http://schemas.microsoft.com/office/powerpoint/2010/main" val="3748837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Gender and Diversity Network</a:t>
            </a:r>
            <a:endParaRPr lang="en-US" dirty="0"/>
          </a:p>
        </p:txBody>
      </p:sp>
      <p:sp>
        <p:nvSpPr>
          <p:cNvPr id="4" name="Rounded Rectangular Callout 3"/>
          <p:cNvSpPr/>
          <p:nvPr/>
        </p:nvSpPr>
        <p:spPr>
          <a:xfrm>
            <a:off x="457200" y="1752600"/>
            <a:ext cx="8153400" cy="1828800"/>
          </a:xfrm>
          <a:prstGeom prst="wedgeRoundRectCallout">
            <a:avLst>
              <a:gd name="adj1" fmla="val -41517"/>
              <a:gd name="adj2" fmla="val 79283"/>
              <a:gd name="adj3" fmla="val 16667"/>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tx1"/>
                </a:solidFill>
                <a:latin typeface="Arial" panose="020B0604020202020204" pitchFamily="34" charset="0"/>
                <a:cs typeface="Arial" panose="020B0604020202020204" pitchFamily="34" charset="0"/>
              </a:rPr>
              <a:t>“Gender </a:t>
            </a:r>
            <a:r>
              <a:rPr lang="en-GB" sz="1600" dirty="0">
                <a:solidFill>
                  <a:schemeClr val="tx1"/>
                </a:solidFill>
                <a:latin typeface="Arial" panose="020B0604020202020204" pitchFamily="34" charset="0"/>
                <a:cs typeface="Arial" panose="020B0604020202020204" pitchFamily="34" charset="0"/>
              </a:rPr>
              <a:t>and diversity is about telling the stories of the people that MRCS reaches, and the impacts of our humanitarian work on Malaysian communities…we know that different people are affected differently by floods, and that people have distinct health needs – depending on their sex, age, and class – so we ensure that we meet all those needs through gender and diversity analysis. The gender and diversity network is helping us to improve the way we do this</a:t>
            </a:r>
            <a:r>
              <a:rPr lang="en-GB" sz="1600" dirty="0" smtClean="0">
                <a:solidFill>
                  <a:schemeClr val="tx1"/>
                </a:solidFill>
                <a:latin typeface="Arial" panose="020B0604020202020204" pitchFamily="34" charset="0"/>
                <a:cs typeface="Arial" panose="020B0604020202020204" pitchFamily="34" charset="0"/>
              </a:rPr>
              <a:t>.” </a:t>
            </a:r>
            <a:r>
              <a:rPr lang="en-GB" sz="1600" b="1" dirty="0" smtClean="0">
                <a:solidFill>
                  <a:schemeClr val="tx1"/>
                </a:solidFill>
                <a:latin typeface="Arial" panose="020B0604020202020204" pitchFamily="34" charset="0"/>
                <a:cs typeface="Arial" panose="020B0604020202020204" pitchFamily="34" charset="0"/>
              </a:rPr>
              <a:t>Malaysian Red Crescent Society</a:t>
            </a:r>
            <a:endParaRPr lang="en-US" sz="1600" b="1" i="1" dirty="0">
              <a:solidFill>
                <a:schemeClr val="tx1"/>
              </a:solidFill>
              <a:latin typeface="Arial" panose="020B0604020202020204" pitchFamily="34" charset="0"/>
              <a:cs typeface="Arial" panose="020B0604020202020204" pitchFamily="34" charset="0"/>
            </a:endParaRPr>
          </a:p>
          <a:p>
            <a:pPr algn="ctr"/>
            <a:endParaRPr lang="en-US" sz="1600" dirty="0">
              <a:solidFill>
                <a:schemeClr val="tx1"/>
              </a:solidFill>
              <a:latin typeface="Arial" panose="020B0604020202020204" pitchFamily="34" charset="0"/>
              <a:cs typeface="Arial" panose="020B0604020202020204" pitchFamily="34" charset="0"/>
            </a:endParaRPr>
          </a:p>
        </p:txBody>
      </p:sp>
      <p:pic>
        <p:nvPicPr>
          <p:cNvPr id="4098" name="Picture 2" descr="D:\Users\christina.haneef\Documents\Gender and Diversity\Cumulus photos\Photos\Emergency response\p-MYS00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6686" b="12610"/>
          <a:stretch/>
        </p:blipFill>
        <p:spPr bwMode="auto">
          <a:xfrm>
            <a:off x="3200399" y="3284444"/>
            <a:ext cx="5947229" cy="270764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4099" name="Picture 3" descr="D:\Users\christina.haneef\Documents\Gender and Diversity\Cumulus photos\Photos\Emergency response\p-MYS00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269930"/>
            <a:ext cx="3519055" cy="263929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335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Communicating our work</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8990" y="1524000"/>
            <a:ext cx="2908107" cy="1877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p:nvPr/>
        </p:nvPicPr>
        <p:blipFill>
          <a:blip r:embed="rId4"/>
          <a:stretch>
            <a:fillRect/>
          </a:stretch>
        </p:blipFill>
        <p:spPr>
          <a:xfrm rot="20743264">
            <a:off x="3523482" y="3052367"/>
            <a:ext cx="2259121" cy="2954185"/>
          </a:xfrm>
          <a:prstGeom prst="rect">
            <a:avLst/>
          </a:prstGeom>
        </p:spPr>
      </p:pic>
      <p:pic>
        <p:nvPicPr>
          <p:cNvPr id="10" name="Content Placeholder 3"/>
          <p:cNvPicPr>
            <a:picLocks/>
          </p:cNvPicPr>
          <p:nvPr/>
        </p:nvPicPr>
        <p:blipFill>
          <a:blip r:embed="rId5"/>
          <a:stretch>
            <a:fillRect/>
          </a:stretch>
        </p:blipFill>
        <p:spPr bwMode="auto">
          <a:xfrm>
            <a:off x="486959" y="1792169"/>
            <a:ext cx="2759204" cy="3960746"/>
          </a:xfrm>
          <a:prstGeom prst="rect">
            <a:avLst/>
          </a:prstGeom>
          <a:noFill/>
          <a:ln w="9525">
            <a:noFill/>
            <a:miter lim="800000"/>
            <a:headEnd/>
            <a:tailEnd/>
          </a:ln>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87886">
            <a:off x="6293079" y="637464"/>
            <a:ext cx="2545838" cy="2403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p:nvPr/>
        </p:nvPicPr>
        <p:blipFill>
          <a:blip r:embed="rId7" cstate="print">
            <a:extLst>
              <a:ext uri="{28A0092B-C50C-407E-A947-70E740481C1C}">
                <a14:useLocalDpi xmlns:a14="http://schemas.microsoft.com/office/drawing/2010/main" val="0"/>
              </a:ext>
            </a:extLst>
          </a:blip>
          <a:stretch>
            <a:fillRect/>
          </a:stretch>
        </p:blipFill>
        <p:spPr>
          <a:xfrm rot="291242">
            <a:off x="6073060" y="3042321"/>
            <a:ext cx="2494578" cy="3165626"/>
          </a:xfrm>
          <a:prstGeom prst="rect">
            <a:avLst/>
          </a:prstGeom>
        </p:spPr>
      </p:pic>
    </p:spTree>
    <p:extLst>
      <p:ext uri="{BB962C8B-B14F-4D97-AF65-F5344CB8AC3E}">
        <p14:creationId xmlns:p14="http://schemas.microsoft.com/office/powerpoint/2010/main" val="810543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
            </a:r>
            <a:br>
              <a:rPr lang="en-US" dirty="0" smtClean="0">
                <a:solidFill>
                  <a:srgbClr val="FF0000"/>
                </a:solidFill>
              </a:rPr>
            </a:br>
            <a:r>
              <a:rPr lang="en-US" dirty="0" smtClean="0">
                <a:solidFill>
                  <a:srgbClr val="FF0000"/>
                </a:solidFill>
              </a:rPr>
              <a:t>Regional Gender and Diversity Network</a:t>
            </a:r>
            <a:r>
              <a:rPr lang="en-US" dirty="0">
                <a:solidFill>
                  <a:srgbClr val="FF0000"/>
                </a:solidFill>
              </a:rPr>
              <a:t/>
            </a:r>
            <a:br>
              <a:rPr lang="en-US" dirty="0">
                <a:solidFill>
                  <a:srgbClr val="FF0000"/>
                </a:solidFill>
              </a:rPr>
            </a:br>
            <a:endParaRPr lang="en-US" dirty="0"/>
          </a:p>
        </p:txBody>
      </p:sp>
      <p:sp>
        <p:nvSpPr>
          <p:cNvPr id="3" name="Oval Callout 2"/>
          <p:cNvSpPr/>
          <p:nvPr/>
        </p:nvSpPr>
        <p:spPr>
          <a:xfrm>
            <a:off x="3581400" y="1563914"/>
            <a:ext cx="5257800" cy="3465286"/>
          </a:xfrm>
          <a:prstGeom prst="wedgeEllipseCallou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solidFill>
                  <a:schemeClr val="tx1"/>
                </a:solidFill>
                <a:latin typeface="Arial" panose="020B0604020202020204" pitchFamily="34" charset="0"/>
                <a:cs typeface="Arial" panose="020B0604020202020204" pitchFamily="34" charset="0"/>
              </a:rPr>
              <a:t>“Because</a:t>
            </a:r>
            <a:r>
              <a:rPr lang="en-US" sz="1700" dirty="0">
                <a:solidFill>
                  <a:schemeClr val="tx1"/>
                </a:solidFill>
                <a:latin typeface="Arial" panose="020B0604020202020204" pitchFamily="34" charset="0"/>
                <a:cs typeface="Arial" panose="020B0604020202020204" pitchFamily="34" charset="0"/>
              </a:rPr>
              <a:t> the gender and diversity network supports NS, enhancing learning on related issues using minimal resources…It is very important to make the networks themselves sustainable, and  participation in the larger networks of similar activities to enable wider exchange of knowledge and material resources</a:t>
            </a:r>
            <a:r>
              <a:rPr lang="en-US" sz="1700" dirty="0" smtClean="0">
                <a:solidFill>
                  <a:schemeClr val="tx1"/>
                </a:solidFill>
                <a:latin typeface="Arial" panose="020B0604020202020204" pitchFamily="34" charset="0"/>
                <a:cs typeface="Arial" panose="020B0604020202020204" pitchFamily="34" charset="0"/>
              </a:rPr>
              <a:t>.”</a:t>
            </a:r>
            <a:endParaRPr lang="en-US" sz="1700" dirty="0">
              <a:solidFill>
                <a:schemeClr val="tx1"/>
              </a:solidFill>
              <a:latin typeface="Arial" panose="020B0604020202020204" pitchFamily="34" charset="0"/>
              <a:cs typeface="Arial" panose="020B0604020202020204" pitchFamily="34" charset="0"/>
            </a:endParaRPr>
          </a:p>
        </p:txBody>
      </p:sp>
      <p:pic>
        <p:nvPicPr>
          <p:cNvPr id="10" name="Picture 2" descr="D:\Users\christina.haneef\Documents\Gender and Diversity\Cumulus photos\Photos\Emergency response\p-THA02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006" y="3428839"/>
            <a:ext cx="4038600" cy="26749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1" name="Picture 4" descr="D:\Users\christina.haneef\Documents\Gender and Diversity\Cumulus photos\Photos\Women and Girls\p-THA02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677" y="1563914"/>
            <a:ext cx="3390900" cy="22606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37977" y="5486473"/>
            <a:ext cx="2514600"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Thai Red Cross</a:t>
            </a:r>
          </a:p>
          <a:p>
            <a:endParaRPr lang="en-US" dirty="0"/>
          </a:p>
        </p:txBody>
      </p:sp>
    </p:spTree>
    <p:extLst>
      <p:ext uri="{BB962C8B-B14F-4D97-AF65-F5344CB8AC3E}">
        <p14:creationId xmlns:p14="http://schemas.microsoft.com/office/powerpoint/2010/main" val="33011206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and Diversity for Resilience Toolkit</a:t>
            </a:r>
            <a:endParaRPr lang="en-US" dirty="0"/>
          </a:p>
        </p:txBody>
      </p:sp>
      <p:sp>
        <p:nvSpPr>
          <p:cNvPr id="4" name="Content Placeholder 3"/>
          <p:cNvSpPr>
            <a:spLocks noGrp="1"/>
          </p:cNvSpPr>
          <p:nvPr>
            <p:ph idx="1"/>
          </p:nvPr>
        </p:nvSpPr>
        <p:spPr>
          <a:xfrm>
            <a:off x="2895600" y="1908629"/>
            <a:ext cx="5943600" cy="4009226"/>
          </a:xfrm>
        </p:spPr>
        <p:txBody>
          <a:bodyPr/>
          <a:lstStyle/>
          <a:p>
            <a:pPr>
              <a:spcBef>
                <a:spcPts val="1500"/>
              </a:spcBef>
            </a:pPr>
            <a:r>
              <a:rPr lang="en-US" sz="2000" dirty="0" smtClean="0"/>
              <a:t>Comprehensive but selective set of resources</a:t>
            </a:r>
          </a:p>
          <a:p>
            <a:pPr>
              <a:spcBef>
                <a:spcPts val="1500"/>
              </a:spcBef>
            </a:pPr>
            <a:r>
              <a:rPr lang="en-US" sz="2000" dirty="0" smtClean="0"/>
              <a:t>Tools for programming (DM, Health, WATSAN, Violence Prevention</a:t>
            </a:r>
          </a:p>
          <a:p>
            <a:pPr>
              <a:spcBef>
                <a:spcPts val="1500"/>
              </a:spcBef>
            </a:pPr>
            <a:r>
              <a:rPr lang="en-US" sz="2000" dirty="0" smtClean="0"/>
              <a:t>Policies </a:t>
            </a:r>
            <a:r>
              <a:rPr lang="en-US" sz="2000" dirty="0"/>
              <a:t>and strategies, self </a:t>
            </a:r>
            <a:r>
              <a:rPr lang="en-US" sz="2000" dirty="0" smtClean="0"/>
              <a:t>assessments, PMER, trainings and communications </a:t>
            </a:r>
          </a:p>
          <a:p>
            <a:pPr>
              <a:spcBef>
                <a:spcPts val="1500"/>
              </a:spcBef>
            </a:pPr>
            <a:r>
              <a:rPr lang="en-US" sz="2000" dirty="0" smtClean="0"/>
              <a:t>Open source, free and hosted on SEARD’s online library </a:t>
            </a:r>
          </a:p>
          <a:p>
            <a:pPr>
              <a:spcBef>
                <a:spcPts val="1500"/>
              </a:spcBef>
            </a:pPr>
            <a:r>
              <a:rPr lang="en-US" sz="2000" dirty="0" smtClean="0"/>
              <a:t>Summary information in nine regional languages </a:t>
            </a:r>
          </a:p>
          <a:p>
            <a:pPr>
              <a:spcBef>
                <a:spcPts val="1500"/>
              </a:spcBef>
            </a:pPr>
            <a:r>
              <a:rPr lang="en-US" sz="2000" dirty="0" smtClean="0"/>
              <a:t>Request forms during gallery walk</a:t>
            </a:r>
            <a:endParaRPr lang="en-US" sz="2000" dirty="0"/>
          </a:p>
        </p:txBody>
      </p:sp>
      <p:sp>
        <p:nvSpPr>
          <p:cNvPr id="3" name="TextBox 2"/>
          <p:cNvSpPr txBox="1"/>
          <p:nvPr/>
        </p:nvSpPr>
        <p:spPr>
          <a:xfrm>
            <a:off x="533400" y="1908629"/>
            <a:ext cx="2286000" cy="4016484"/>
          </a:xfrm>
          <a:prstGeom prst="rect">
            <a:avLst/>
          </a:prstGeom>
          <a:noFill/>
          <a:ln w="38100">
            <a:solidFill>
              <a:schemeClr val="accent6">
                <a:lumMod val="50000"/>
              </a:schemeClr>
            </a:solidFill>
          </a:ln>
        </p:spPr>
        <p:txBody>
          <a:bodyPr wrap="square" rtlCol="0">
            <a:spAutoFit/>
          </a:bodyPr>
          <a:lstStyle/>
          <a:p>
            <a:pPr algn="ctr">
              <a:spcAft>
                <a:spcPts val="1000"/>
              </a:spcAft>
            </a:pPr>
            <a:r>
              <a:rPr lang="en-US" b="1" dirty="0" smtClean="0">
                <a:latin typeface="Arial" panose="020B0604020202020204" pitchFamily="34" charset="0"/>
                <a:cs typeface="Arial" panose="020B0604020202020204" pitchFamily="34" charset="0"/>
              </a:rPr>
              <a:t>Burmese</a:t>
            </a:r>
          </a:p>
          <a:p>
            <a:pPr algn="ctr">
              <a:spcAft>
                <a:spcPts val="1000"/>
              </a:spcAft>
            </a:pPr>
            <a:r>
              <a:rPr lang="en-US" b="1" dirty="0" smtClean="0">
                <a:latin typeface="Arial" panose="020B0604020202020204" pitchFamily="34" charset="0"/>
                <a:cs typeface="Arial" panose="020B0604020202020204" pitchFamily="34" charset="0"/>
              </a:rPr>
              <a:t>Indonesia Bahasa</a:t>
            </a:r>
          </a:p>
          <a:p>
            <a:pPr algn="ctr">
              <a:spcAft>
                <a:spcPts val="1000"/>
              </a:spcAft>
            </a:pPr>
            <a:r>
              <a:rPr lang="en-US" b="1" dirty="0" smtClean="0">
                <a:latin typeface="Arial" panose="020B0604020202020204" pitchFamily="34" charset="0"/>
                <a:cs typeface="Arial" panose="020B0604020202020204" pitchFamily="34" charset="0"/>
              </a:rPr>
              <a:t>Khmer</a:t>
            </a:r>
          </a:p>
          <a:p>
            <a:pPr algn="ctr">
              <a:spcAft>
                <a:spcPts val="1000"/>
              </a:spcAft>
            </a:pPr>
            <a:r>
              <a:rPr lang="en-US" b="1" dirty="0" smtClean="0">
                <a:latin typeface="Arial" panose="020B0604020202020204" pitchFamily="34" charset="0"/>
                <a:cs typeface="Arial" panose="020B0604020202020204" pitchFamily="34" charset="0"/>
              </a:rPr>
              <a:t>Laotian</a:t>
            </a:r>
          </a:p>
          <a:p>
            <a:pPr algn="ctr">
              <a:spcAft>
                <a:spcPts val="1000"/>
              </a:spcAft>
            </a:pPr>
            <a:r>
              <a:rPr lang="en-US" b="1" dirty="0" smtClean="0">
                <a:latin typeface="Arial" panose="020B0604020202020204" pitchFamily="34" charset="0"/>
                <a:cs typeface="Arial" panose="020B0604020202020204" pitchFamily="34" charset="0"/>
              </a:rPr>
              <a:t>Malay</a:t>
            </a:r>
          </a:p>
          <a:p>
            <a:pPr algn="ctr">
              <a:spcAft>
                <a:spcPts val="1000"/>
              </a:spcAft>
            </a:pPr>
            <a:r>
              <a:rPr lang="en-US" b="1" dirty="0" smtClean="0">
                <a:latin typeface="Arial" panose="020B0604020202020204" pitchFamily="34" charset="0"/>
                <a:cs typeface="Arial" panose="020B0604020202020204" pitchFamily="34" charset="0"/>
              </a:rPr>
              <a:t>Tagalog</a:t>
            </a:r>
          </a:p>
          <a:p>
            <a:pPr algn="ctr">
              <a:spcAft>
                <a:spcPts val="1000"/>
              </a:spcAft>
            </a:pPr>
            <a:r>
              <a:rPr lang="en-US" b="1" dirty="0" smtClean="0">
                <a:latin typeface="Arial" panose="020B0604020202020204" pitchFamily="34" charset="0"/>
                <a:cs typeface="Arial" panose="020B0604020202020204" pitchFamily="34" charset="0"/>
              </a:rPr>
              <a:t>Tetum</a:t>
            </a:r>
          </a:p>
          <a:p>
            <a:pPr algn="ctr">
              <a:spcAft>
                <a:spcPts val="1000"/>
              </a:spcAft>
            </a:pPr>
            <a:r>
              <a:rPr lang="en-US" b="1" dirty="0" smtClean="0">
                <a:latin typeface="Arial" panose="020B0604020202020204" pitchFamily="34" charset="0"/>
                <a:cs typeface="Arial" panose="020B0604020202020204" pitchFamily="34" charset="0"/>
              </a:rPr>
              <a:t>Thai</a:t>
            </a:r>
          </a:p>
          <a:p>
            <a:pPr algn="ctr">
              <a:spcAft>
                <a:spcPts val="1000"/>
              </a:spcAft>
            </a:pPr>
            <a:r>
              <a:rPr lang="en-US" b="1" dirty="0" smtClean="0">
                <a:latin typeface="Arial" panose="020B0604020202020204" pitchFamily="34" charset="0"/>
                <a:cs typeface="Arial" panose="020B0604020202020204" pitchFamily="34" charset="0"/>
              </a:rPr>
              <a:t>Vietnamese</a:t>
            </a:r>
          </a:p>
          <a:p>
            <a:pPr algn="ctr">
              <a:spcAft>
                <a:spcPts val="1000"/>
              </a:spcAft>
            </a:pPr>
            <a:r>
              <a:rPr lang="en-US" b="1" dirty="0" smtClean="0">
                <a:latin typeface="Arial" panose="020B0604020202020204" pitchFamily="34" charset="0"/>
                <a:cs typeface="Arial" panose="020B0604020202020204" pitchFamily="34" charset="0"/>
              </a:rPr>
              <a:t>English</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9892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Session objectives</a:t>
            </a:r>
            <a:endParaRPr lang="en-GB" dirty="0"/>
          </a:p>
        </p:txBody>
      </p:sp>
      <p:sp>
        <p:nvSpPr>
          <p:cNvPr id="3" name="Content Placeholder 2"/>
          <p:cNvSpPr>
            <a:spLocks noGrp="1"/>
          </p:cNvSpPr>
          <p:nvPr>
            <p:ph idx="1"/>
          </p:nvPr>
        </p:nvSpPr>
        <p:spPr>
          <a:xfrm>
            <a:off x="685800" y="1828800"/>
            <a:ext cx="8001000" cy="4038600"/>
          </a:xfrm>
        </p:spPr>
        <p:txBody>
          <a:bodyPr/>
          <a:lstStyle/>
          <a:p>
            <a:r>
              <a:rPr lang="en-GB" dirty="0" smtClean="0"/>
              <a:t>The importance of gender and diversity for community resilience</a:t>
            </a:r>
          </a:p>
          <a:p>
            <a:r>
              <a:rPr lang="en-GB" dirty="0" smtClean="0"/>
              <a:t>An integrated and mainstreamed approach</a:t>
            </a:r>
          </a:p>
          <a:p>
            <a:r>
              <a:rPr lang="en-GB" dirty="0" smtClean="0"/>
              <a:t>Progress and plans from the region</a:t>
            </a:r>
          </a:p>
          <a:p>
            <a:r>
              <a:rPr lang="en-GB" dirty="0" smtClean="0"/>
              <a:t>SEA Regional Gender and Diversity Network and National Society Gender and Diversity Focal Points</a:t>
            </a:r>
          </a:p>
          <a:p>
            <a:r>
              <a:rPr lang="en-GB" dirty="0" smtClean="0"/>
              <a:t>Gender and Diversity for Resilience Toolkit</a:t>
            </a:r>
          </a:p>
          <a:p>
            <a:r>
              <a:rPr lang="en-GB" dirty="0" smtClean="0"/>
              <a:t>Training and Capacity Building – Regional Training</a:t>
            </a:r>
          </a:p>
          <a:p>
            <a:r>
              <a:rPr lang="en-GB" dirty="0" smtClean="0"/>
              <a:t>The way forward</a:t>
            </a:r>
          </a:p>
          <a:p>
            <a:endParaRPr lang="en-GB" dirty="0" smtClean="0"/>
          </a:p>
          <a:p>
            <a:endParaRPr lang="en-GB" dirty="0" smtClean="0"/>
          </a:p>
          <a:p>
            <a:endParaRPr lang="en-GB" dirty="0" smtClean="0"/>
          </a:p>
        </p:txBody>
      </p:sp>
    </p:spTree>
    <p:extLst>
      <p:ext uri="{BB962C8B-B14F-4D97-AF65-F5344CB8AC3E}">
        <p14:creationId xmlns:p14="http://schemas.microsoft.com/office/powerpoint/2010/main" val="13545347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and capacity building </a:t>
            </a:r>
            <a:endParaRPr lang="en-US" dirty="0"/>
          </a:p>
        </p:txBody>
      </p:sp>
      <p:graphicFrame>
        <p:nvGraphicFramePr>
          <p:cNvPr id="4" name="Diagram 3"/>
          <p:cNvGraphicFramePr/>
          <p:nvPr>
            <p:extLst>
              <p:ext uri="{D42A27DB-BD31-4B8C-83A1-F6EECF244321}">
                <p14:modId xmlns:p14="http://schemas.microsoft.com/office/powerpoint/2010/main" val="1153442228"/>
              </p:ext>
            </p:extLst>
          </p:nvPr>
        </p:nvGraphicFramePr>
        <p:xfrm>
          <a:off x="1447800" y="1752600"/>
          <a:ext cx="7010400" cy="398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65368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and Diversity Regional TOT</a:t>
            </a:r>
            <a:endParaRPr lang="en-US" dirty="0"/>
          </a:p>
        </p:txBody>
      </p:sp>
      <p:graphicFrame>
        <p:nvGraphicFramePr>
          <p:cNvPr id="14" name="Diagram 13"/>
          <p:cNvGraphicFramePr/>
          <p:nvPr>
            <p:extLst>
              <p:ext uri="{D42A27DB-BD31-4B8C-83A1-F6EECF244321}">
                <p14:modId xmlns:p14="http://schemas.microsoft.com/office/powerpoint/2010/main" val="736518396"/>
              </p:ext>
            </p:extLst>
          </p:nvPr>
        </p:nvGraphicFramePr>
        <p:xfrm>
          <a:off x="1828800" y="1676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08682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way forward… four key next steps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12213797"/>
              </p:ext>
            </p:extLst>
          </p:nvPr>
        </p:nvGraphicFramePr>
        <p:xfrm>
          <a:off x="609600" y="1676400"/>
          <a:ext cx="80010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69465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
            </a:r>
            <a:br>
              <a:rPr lang="en-US" dirty="0" smtClean="0">
                <a:solidFill>
                  <a:srgbClr val="FF0000"/>
                </a:solidFill>
              </a:rPr>
            </a:br>
            <a:r>
              <a:rPr lang="en-US" dirty="0" err="1">
                <a:solidFill>
                  <a:srgbClr val="FF0000"/>
                </a:solidFill>
              </a:rPr>
              <a:t>Terima</a:t>
            </a:r>
            <a:r>
              <a:rPr lang="en-US" dirty="0">
                <a:solidFill>
                  <a:srgbClr val="FF0000"/>
                </a:solidFill>
              </a:rPr>
              <a:t> </a:t>
            </a:r>
            <a:r>
              <a:rPr lang="en-US" dirty="0" err="1" smtClean="0">
                <a:solidFill>
                  <a:srgbClr val="FF0000"/>
                </a:solidFill>
              </a:rPr>
              <a:t>kasih</a:t>
            </a:r>
            <a:r>
              <a:rPr lang="en-US" dirty="0" smtClean="0">
                <a:solidFill>
                  <a:srgbClr val="FF0000"/>
                </a:solidFill>
              </a:rPr>
              <a:t>! 	Thank you!</a:t>
            </a:r>
            <a:r>
              <a:rPr lang="en-US" dirty="0">
                <a:solidFill>
                  <a:srgbClr val="FF0000"/>
                </a:solidFill>
              </a:rPr>
              <a:t/>
            </a:r>
            <a:br>
              <a:rPr lang="en-US" dirty="0">
                <a:solidFill>
                  <a:srgbClr val="FF0000"/>
                </a:solidFill>
              </a:rPr>
            </a:br>
            <a:endParaRPr lang="en-US" dirty="0">
              <a:solidFill>
                <a:srgbClr val="FF0000"/>
              </a:solidFill>
            </a:endParaRPr>
          </a:p>
        </p:txBody>
      </p:sp>
      <p:pic>
        <p:nvPicPr>
          <p:cNvPr id="1027" name="Picture 3" descr="D:\Users\christina.haneef\Documents\Gender and Diversity\Cumulus photos\Photos\Disaster preparedness\p-IDN13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740004"/>
            <a:ext cx="3657600" cy="24384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3" name="Picture 2" descr="D:\Users\christina.haneef\Documents\Gender and Diversity\Cumulus photos\Photos\Elderly and people with disabilities\p-LAO005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8072" y="3853536"/>
            <a:ext cx="3157728" cy="210455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5" name="Picture 2" descr="D:\Users\christina.haneef\Documents\Gender and Diversity\Cumulus photos\Photos\Education\p-MMR0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4800" y="1600200"/>
            <a:ext cx="3657600" cy="24384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6" name="Picture 2" descr="D:\Users\christina.haneef\Documents\Gender and Diversity\Cumulus photos\Photos\Emergency response\p-THA022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3400" y="3239658"/>
            <a:ext cx="4038600" cy="26749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577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i="0" dirty="0" smtClean="0"/>
              <a:t>Gender vs Sex</a:t>
            </a:r>
            <a:endParaRPr lang="en-US" sz="3000" i="0" dirty="0"/>
          </a:p>
        </p:txBody>
      </p:sp>
      <p:sp>
        <p:nvSpPr>
          <p:cNvPr id="3" name="TextBox 2"/>
          <p:cNvSpPr txBox="1"/>
          <p:nvPr/>
        </p:nvSpPr>
        <p:spPr>
          <a:xfrm>
            <a:off x="762000" y="1905000"/>
            <a:ext cx="8001000" cy="4493538"/>
          </a:xfrm>
          <a:prstGeom prst="rect">
            <a:avLst/>
          </a:prstGeom>
          <a:noFill/>
        </p:spPr>
        <p:txBody>
          <a:bodyPr wrap="square" rtlCol="0">
            <a:spAutoFit/>
          </a:bodyPr>
          <a:lstStyle/>
          <a:p>
            <a:r>
              <a:rPr lang="en-US" sz="2200" dirty="0">
                <a:solidFill>
                  <a:prstClr val="black"/>
                </a:solidFill>
                <a:latin typeface="Arial" panose="020B0604020202020204" pitchFamily="34" charset="0"/>
                <a:cs typeface="Arial" panose="020B0604020202020204" pitchFamily="34" charset="0"/>
              </a:rPr>
              <a:t>When we speak of </a:t>
            </a:r>
            <a:r>
              <a:rPr lang="en-US" sz="2200" b="1" dirty="0">
                <a:solidFill>
                  <a:srgbClr val="FF0000"/>
                </a:solidFill>
                <a:latin typeface="Arial" panose="020B0604020202020204" pitchFamily="34" charset="0"/>
                <a:cs typeface="Arial" panose="020B0604020202020204" pitchFamily="34" charset="0"/>
              </a:rPr>
              <a:t>‘Gender’ </a:t>
            </a:r>
            <a:r>
              <a:rPr lang="en-US" sz="2200" dirty="0">
                <a:solidFill>
                  <a:prstClr val="black"/>
                </a:solidFill>
                <a:latin typeface="Arial" panose="020B0604020202020204" pitchFamily="34" charset="0"/>
                <a:cs typeface="Arial" panose="020B0604020202020204" pitchFamily="34" charset="0"/>
              </a:rPr>
              <a:t>we do not just mean </a:t>
            </a:r>
            <a:r>
              <a:rPr lang="en-US" sz="2200" dirty="0" smtClean="0">
                <a:solidFill>
                  <a:prstClr val="black"/>
                </a:solidFill>
                <a:latin typeface="Arial" panose="020B0604020202020204" pitchFamily="34" charset="0"/>
                <a:cs typeface="Arial" panose="020B0604020202020204" pitchFamily="34" charset="0"/>
              </a:rPr>
              <a:t>women or girls</a:t>
            </a:r>
            <a:endParaRPr lang="en-US" sz="2200" dirty="0">
              <a:solidFill>
                <a:prstClr val="black"/>
              </a:solidFill>
              <a:latin typeface="Arial" panose="020B0604020202020204" pitchFamily="34" charset="0"/>
              <a:cs typeface="Arial" panose="020B0604020202020204" pitchFamily="34" charset="0"/>
            </a:endParaRPr>
          </a:p>
          <a:p>
            <a:endParaRPr lang="en-US" sz="2200" b="1" dirty="0" smtClean="0">
              <a:solidFill>
                <a:prstClr val="black"/>
              </a:solidFill>
              <a:latin typeface="Arial" panose="020B0604020202020204" pitchFamily="34" charset="0"/>
              <a:cs typeface="Arial" panose="020B0604020202020204" pitchFamily="34" charset="0"/>
            </a:endParaRPr>
          </a:p>
          <a:p>
            <a:r>
              <a:rPr lang="en-US" sz="2200" b="1" dirty="0" smtClean="0">
                <a:solidFill>
                  <a:prstClr val="black"/>
                </a:solidFill>
                <a:latin typeface="Arial" panose="020B0604020202020204" pitchFamily="34" charset="0"/>
                <a:cs typeface="Arial" panose="020B0604020202020204" pitchFamily="34" charset="0"/>
              </a:rPr>
              <a:t>Gender </a:t>
            </a:r>
            <a:r>
              <a:rPr lang="en-US" sz="2200" dirty="0">
                <a:solidFill>
                  <a:prstClr val="black"/>
                </a:solidFill>
                <a:latin typeface="Arial" panose="020B0604020202020204" pitchFamily="34" charset="0"/>
                <a:cs typeface="Arial" panose="020B0604020202020204" pitchFamily="34" charset="0"/>
              </a:rPr>
              <a:t>refers to the </a:t>
            </a:r>
            <a:r>
              <a:rPr lang="en-US" sz="2200" b="1" dirty="0">
                <a:solidFill>
                  <a:srgbClr val="FF0000"/>
                </a:solidFill>
                <a:latin typeface="Arial" panose="020B0604020202020204" pitchFamily="34" charset="0"/>
                <a:cs typeface="Arial" panose="020B0604020202020204" pitchFamily="34" charset="0"/>
              </a:rPr>
              <a:t>social </a:t>
            </a:r>
            <a:r>
              <a:rPr lang="en-US" sz="2200" b="1" dirty="0" smtClean="0">
                <a:solidFill>
                  <a:srgbClr val="FF0000"/>
                </a:solidFill>
                <a:latin typeface="Arial" panose="020B0604020202020204" pitchFamily="34" charset="0"/>
                <a:cs typeface="Arial" panose="020B0604020202020204" pitchFamily="34" charset="0"/>
              </a:rPr>
              <a:t>differences, rather than biological differences </a:t>
            </a:r>
            <a:r>
              <a:rPr lang="en-US" sz="2200" dirty="0" smtClean="0">
                <a:solidFill>
                  <a:prstClr val="black"/>
                </a:solidFill>
                <a:latin typeface="Arial" panose="020B0604020202020204" pitchFamily="34" charset="0"/>
                <a:cs typeface="Arial" panose="020B0604020202020204" pitchFamily="34" charset="0"/>
              </a:rPr>
              <a:t>between </a:t>
            </a:r>
            <a:r>
              <a:rPr lang="en-US" sz="2200" dirty="0">
                <a:solidFill>
                  <a:prstClr val="black"/>
                </a:solidFill>
                <a:latin typeface="Arial" panose="020B0604020202020204" pitchFamily="34" charset="0"/>
                <a:cs typeface="Arial" panose="020B0604020202020204" pitchFamily="34" charset="0"/>
              </a:rPr>
              <a:t>men and women </a:t>
            </a:r>
            <a:r>
              <a:rPr lang="en-US" sz="2200" dirty="0" smtClean="0">
                <a:solidFill>
                  <a:prstClr val="black"/>
                </a:solidFill>
                <a:latin typeface="Arial" panose="020B0604020202020204" pitchFamily="34" charset="0"/>
                <a:cs typeface="Arial" panose="020B0604020202020204" pitchFamily="34" charset="0"/>
              </a:rPr>
              <a:t>a</a:t>
            </a:r>
          </a:p>
          <a:p>
            <a:endParaRPr lang="en-US" sz="2200" dirty="0">
              <a:solidFill>
                <a:prstClr val="black"/>
              </a:solidFill>
              <a:latin typeface="Arial" panose="020B0604020202020204" pitchFamily="34" charset="0"/>
              <a:cs typeface="Arial" panose="020B0604020202020204" pitchFamily="34" charset="0"/>
            </a:endParaRPr>
          </a:p>
          <a:p>
            <a:r>
              <a:rPr lang="en-US" sz="2200" dirty="0" smtClean="0">
                <a:solidFill>
                  <a:prstClr val="black"/>
                </a:solidFill>
                <a:latin typeface="Arial" panose="020B0604020202020204" pitchFamily="34" charset="0"/>
                <a:cs typeface="Arial" panose="020B0604020202020204" pitchFamily="34" charset="0"/>
              </a:rPr>
              <a:t>This relates </a:t>
            </a:r>
            <a:r>
              <a:rPr lang="en-US" sz="2200" dirty="0">
                <a:solidFill>
                  <a:prstClr val="black"/>
                </a:solidFill>
                <a:latin typeface="Arial" panose="020B0604020202020204" pitchFamily="34" charset="0"/>
                <a:cs typeface="Arial" panose="020B0604020202020204" pitchFamily="34" charset="0"/>
              </a:rPr>
              <a:t>to the attitudes, behaviors, roles and </a:t>
            </a:r>
            <a:r>
              <a:rPr lang="en-US" sz="2200" dirty="0" smtClean="0">
                <a:solidFill>
                  <a:prstClr val="black"/>
                </a:solidFill>
                <a:latin typeface="Arial" panose="020B0604020202020204" pitchFamily="34" charset="0"/>
                <a:cs typeface="Arial" panose="020B0604020202020204" pitchFamily="34" charset="0"/>
              </a:rPr>
              <a:t>expectations put on </a:t>
            </a:r>
            <a:r>
              <a:rPr lang="en-US" sz="2200" dirty="0">
                <a:solidFill>
                  <a:prstClr val="black"/>
                </a:solidFill>
                <a:latin typeface="Arial" panose="020B0604020202020204" pitchFamily="34" charset="0"/>
                <a:cs typeface="Arial" panose="020B0604020202020204" pitchFamily="34" charset="0"/>
              </a:rPr>
              <a:t>men and women as a result of being male or </a:t>
            </a:r>
            <a:r>
              <a:rPr lang="en-US" sz="2200" dirty="0" smtClean="0">
                <a:solidFill>
                  <a:prstClr val="black"/>
                </a:solidFill>
                <a:latin typeface="Arial" panose="020B0604020202020204" pitchFamily="34" charset="0"/>
                <a:cs typeface="Arial" panose="020B0604020202020204" pitchFamily="34" charset="0"/>
              </a:rPr>
              <a:t>female</a:t>
            </a:r>
          </a:p>
          <a:p>
            <a:endParaRPr lang="en-US" sz="2200" dirty="0">
              <a:solidFill>
                <a:prstClr val="black"/>
              </a:solidFill>
              <a:latin typeface="Arial" panose="020B0604020202020204" pitchFamily="34" charset="0"/>
              <a:cs typeface="Arial" panose="020B0604020202020204" pitchFamily="34" charset="0"/>
            </a:endParaRPr>
          </a:p>
          <a:p>
            <a:r>
              <a:rPr lang="en-US" sz="2200" dirty="0" smtClean="0">
                <a:solidFill>
                  <a:prstClr val="black"/>
                </a:solidFill>
                <a:latin typeface="Arial" panose="020B0604020202020204" pitchFamily="34" charset="0"/>
                <a:cs typeface="Arial" panose="020B0604020202020204" pitchFamily="34" charset="0"/>
              </a:rPr>
              <a:t>Gender as an analytical </a:t>
            </a:r>
            <a:r>
              <a:rPr lang="en-US" sz="2200" dirty="0" smtClean="0">
                <a:solidFill>
                  <a:prstClr val="black"/>
                </a:solidFill>
                <a:latin typeface="Arial" panose="020B0604020202020204" pitchFamily="34" charset="0"/>
                <a:cs typeface="Arial" panose="020B0604020202020204" pitchFamily="34" charset="0"/>
              </a:rPr>
              <a:t>tool</a:t>
            </a:r>
            <a:endParaRPr lang="en-US" sz="2200" dirty="0">
              <a:solidFill>
                <a:prstClr val="black"/>
              </a:solidFill>
              <a:latin typeface="Arial" panose="020B0604020202020204" pitchFamily="34" charset="0"/>
              <a:cs typeface="Arial" panose="020B0604020202020204" pitchFamily="34" charset="0"/>
            </a:endParaRPr>
          </a:p>
          <a:p>
            <a:endParaRPr lang="en-US" sz="2200" dirty="0">
              <a:solidFill>
                <a:prstClr val="black"/>
              </a:solidFill>
              <a:latin typeface="Arial" panose="020B0604020202020204" pitchFamily="34" charset="0"/>
              <a:cs typeface="Arial" panose="020B0604020202020204" pitchFamily="34" charset="0"/>
            </a:endParaRPr>
          </a:p>
          <a:p>
            <a:endParaRPr lang="en-US" sz="2200" dirty="0">
              <a:solidFill>
                <a:prstClr val="black"/>
              </a:solidFill>
              <a:latin typeface="Arial" panose="020B0604020202020204" pitchFamily="34" charset="0"/>
              <a:cs typeface="Arial" panose="020B0604020202020204" pitchFamily="34" charset="0"/>
            </a:endParaRPr>
          </a:p>
          <a:p>
            <a:endParaRPr lang="en-US" sz="2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28158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Diversity</a:t>
            </a:r>
            <a:endParaRPr lang="en-US" dirty="0"/>
          </a:p>
        </p:txBody>
      </p:sp>
      <p:sp>
        <p:nvSpPr>
          <p:cNvPr id="3" name="Content Placeholder 2"/>
          <p:cNvSpPr>
            <a:spLocks noGrp="1"/>
          </p:cNvSpPr>
          <p:nvPr>
            <p:ph idx="1"/>
          </p:nvPr>
        </p:nvSpPr>
        <p:spPr>
          <a:xfrm>
            <a:off x="5629728" y="1752600"/>
            <a:ext cx="3057071" cy="4114800"/>
          </a:xfrm>
        </p:spPr>
        <p:txBody>
          <a:bodyPr/>
          <a:lstStyle/>
          <a:p>
            <a:pPr marL="0" indent="0" algn="ctr">
              <a:buNone/>
            </a:pPr>
            <a:r>
              <a:rPr lang="en-US" dirty="0"/>
              <a:t>Diversity refers to the acceptance and respect for the differences between people </a:t>
            </a:r>
          </a:p>
          <a:p>
            <a:endParaRPr lang="en-US" dirty="0"/>
          </a:p>
        </p:txBody>
      </p:sp>
      <p:pic>
        <p:nvPicPr>
          <p:cNvPr id="2050" name="Picture 2" descr="http://www.clker.com/cliparts/U/8/f/A/P/r/jigsaw-puzzle-6-pieces-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729" y="1676400"/>
            <a:ext cx="4953000" cy="41744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79914" y="3581806"/>
            <a:ext cx="1219200"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Diversity</a:t>
            </a:r>
            <a:endParaRPr lang="en-US" b="1" dirty="0">
              <a:latin typeface="Arial" panose="020B0604020202020204" pitchFamily="34" charset="0"/>
              <a:cs typeface="Arial" panose="020B0604020202020204" pitchFamily="34" charset="0"/>
            </a:endParaRPr>
          </a:p>
        </p:txBody>
      </p:sp>
      <p:sp>
        <p:nvSpPr>
          <p:cNvPr id="5" name="TextBox 4"/>
          <p:cNvSpPr txBox="1"/>
          <p:nvPr/>
        </p:nvSpPr>
        <p:spPr>
          <a:xfrm>
            <a:off x="1371600" y="2362200"/>
            <a:ext cx="990600" cy="369332"/>
          </a:xfrm>
          <a:prstGeom prst="rect">
            <a:avLst/>
          </a:prstGeom>
          <a:noFill/>
        </p:spPr>
        <p:txBody>
          <a:bodyPr wrap="square" rtlCol="0">
            <a:spAutoFit/>
          </a:bodyPr>
          <a:lstStyle/>
          <a:p>
            <a:endParaRPr lang="en-US" dirty="0"/>
          </a:p>
        </p:txBody>
      </p:sp>
      <p:sp>
        <p:nvSpPr>
          <p:cNvPr id="9" name="TextBox 8"/>
          <p:cNvSpPr txBox="1"/>
          <p:nvPr/>
        </p:nvSpPr>
        <p:spPr>
          <a:xfrm>
            <a:off x="3951514" y="2177534"/>
            <a:ext cx="1306286" cy="646331"/>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Health   e.g.</a:t>
            </a:r>
            <a:endParaRPr lang="en-US" b="1" dirty="0">
              <a:latin typeface="Arial" panose="020B0604020202020204" pitchFamily="34" charset="0"/>
              <a:cs typeface="Arial" panose="020B0604020202020204" pitchFamily="34" charset="0"/>
            </a:endParaRPr>
          </a:p>
        </p:txBody>
      </p:sp>
      <p:sp>
        <p:nvSpPr>
          <p:cNvPr id="10" name="TextBox 9"/>
          <p:cNvSpPr txBox="1"/>
          <p:nvPr/>
        </p:nvSpPr>
        <p:spPr>
          <a:xfrm>
            <a:off x="3951514" y="3345159"/>
            <a:ext cx="1382486"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HIV Status</a:t>
            </a:r>
            <a:endParaRPr lang="en-US" b="1" dirty="0">
              <a:latin typeface="Arial" panose="020B0604020202020204" pitchFamily="34" charset="0"/>
              <a:cs typeface="Arial" panose="020B0604020202020204" pitchFamily="34" charset="0"/>
            </a:endParaRPr>
          </a:p>
        </p:txBody>
      </p:sp>
      <p:sp>
        <p:nvSpPr>
          <p:cNvPr id="11" name="TextBox 10"/>
          <p:cNvSpPr txBox="1"/>
          <p:nvPr/>
        </p:nvSpPr>
        <p:spPr>
          <a:xfrm>
            <a:off x="2427514" y="4343400"/>
            <a:ext cx="1524000" cy="923330"/>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Socio-economic status</a:t>
            </a:r>
            <a:endParaRPr lang="en-US" b="1" dirty="0">
              <a:latin typeface="Arial" panose="020B0604020202020204" pitchFamily="34" charset="0"/>
              <a:cs typeface="Arial" panose="020B0604020202020204" pitchFamily="34" charset="0"/>
            </a:endParaRPr>
          </a:p>
        </p:txBody>
      </p:sp>
      <p:sp>
        <p:nvSpPr>
          <p:cNvPr id="12" name="TextBox 11"/>
          <p:cNvSpPr txBox="1"/>
          <p:nvPr/>
        </p:nvSpPr>
        <p:spPr>
          <a:xfrm>
            <a:off x="1104899" y="4390571"/>
            <a:ext cx="1228271" cy="646331"/>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Religious affiliation</a:t>
            </a:r>
            <a:endParaRPr lang="en-US" b="1" dirty="0">
              <a:latin typeface="Arial" panose="020B0604020202020204" pitchFamily="34" charset="0"/>
              <a:cs typeface="Arial" panose="020B0604020202020204" pitchFamily="34" charset="0"/>
            </a:endParaRPr>
          </a:p>
        </p:txBody>
      </p:sp>
      <p:sp>
        <p:nvSpPr>
          <p:cNvPr id="13" name="TextBox 12"/>
          <p:cNvSpPr txBox="1"/>
          <p:nvPr/>
        </p:nvSpPr>
        <p:spPr>
          <a:xfrm>
            <a:off x="4267199" y="4412342"/>
            <a:ext cx="1362529"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Nationality</a:t>
            </a:r>
            <a:endParaRPr lang="en-US" b="1" dirty="0">
              <a:latin typeface="Arial" panose="020B0604020202020204" pitchFamily="34" charset="0"/>
              <a:cs typeface="Arial" panose="020B0604020202020204" pitchFamily="34" charset="0"/>
            </a:endParaRPr>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6448" y="3587604"/>
            <a:ext cx="1449298" cy="1449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7811997" y="4115360"/>
            <a:ext cx="838199" cy="369332"/>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Age</a:t>
            </a:r>
            <a:endParaRPr lang="en-US" b="1" dirty="0">
              <a:latin typeface="Arial" panose="020B0604020202020204" pitchFamily="34" charset="0"/>
              <a:cs typeface="Arial" panose="020B0604020202020204" pitchFamily="34" charset="0"/>
            </a:endParaRPr>
          </a:p>
        </p:txBody>
      </p:sp>
      <p:sp>
        <p:nvSpPr>
          <p:cNvPr id="7" name="AutoShape 7" descr="Image result for blue jigsaw pie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965514">
            <a:off x="5770200" y="4098239"/>
            <a:ext cx="1695289" cy="1687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rot="21040764">
            <a:off x="6134326" y="4479948"/>
            <a:ext cx="1228271" cy="369332"/>
          </a:xfrm>
          <a:prstGeom prst="rect">
            <a:avLst/>
          </a:prstGeom>
          <a:noFill/>
        </p:spPr>
        <p:txBody>
          <a:bodyPr wrap="square" rtlCol="0">
            <a:spAutoFit/>
          </a:bodyPr>
          <a:lstStyle/>
          <a:p>
            <a:r>
              <a:rPr lang="en-US" b="1" dirty="0" smtClean="0">
                <a:solidFill>
                  <a:schemeClr val="bg1"/>
                </a:solidFill>
                <a:latin typeface="Arial" panose="020B0604020202020204" pitchFamily="34" charset="0"/>
                <a:cs typeface="Arial" panose="020B0604020202020204" pitchFamily="34" charset="0"/>
              </a:rPr>
              <a:t>Disability</a:t>
            </a:r>
            <a:endParaRPr lang="en-US" b="1" dirty="0">
              <a:solidFill>
                <a:schemeClr val="bg1"/>
              </a:solidFill>
              <a:latin typeface="Arial" panose="020B0604020202020204" pitchFamily="34" charset="0"/>
              <a:cs typeface="Arial" panose="020B0604020202020204" pitchFamily="34" charset="0"/>
            </a:endParaRPr>
          </a:p>
        </p:txBody>
      </p:sp>
      <p:sp>
        <p:nvSpPr>
          <p:cNvPr id="21" name="TextBox 20"/>
          <p:cNvSpPr txBox="1"/>
          <p:nvPr/>
        </p:nvSpPr>
        <p:spPr>
          <a:xfrm>
            <a:off x="1184729" y="2223700"/>
            <a:ext cx="1228271" cy="646331"/>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Ethnic Origin</a:t>
            </a:r>
            <a:endParaRPr lang="en-US" b="1" dirty="0">
              <a:latin typeface="Arial" panose="020B0604020202020204" pitchFamily="34" charset="0"/>
              <a:cs typeface="Arial" panose="020B0604020202020204" pitchFamily="34" charset="0"/>
            </a:endParaRPr>
          </a:p>
        </p:txBody>
      </p:sp>
      <p:sp>
        <p:nvSpPr>
          <p:cNvPr id="22" name="TextBox 21"/>
          <p:cNvSpPr txBox="1"/>
          <p:nvPr/>
        </p:nvSpPr>
        <p:spPr>
          <a:xfrm>
            <a:off x="2427514" y="2546866"/>
            <a:ext cx="1524000" cy="646331"/>
          </a:xfrm>
          <a:prstGeom prst="rect">
            <a:avLst/>
          </a:prstGeom>
          <a:noFill/>
        </p:spPr>
        <p:txBody>
          <a:bodyPr wrap="square" rtlCol="0">
            <a:spAutoFit/>
          </a:bodyPr>
          <a:lstStyle/>
          <a:p>
            <a:pPr algn="ctr"/>
            <a:r>
              <a:rPr lang="en-US" b="1" dirty="0" smtClean="0">
                <a:solidFill>
                  <a:schemeClr val="bg1"/>
                </a:solidFill>
                <a:latin typeface="Arial" panose="020B0604020202020204" pitchFamily="34" charset="0"/>
                <a:cs typeface="Arial" panose="020B0604020202020204" pitchFamily="34" charset="0"/>
              </a:rPr>
              <a:t>Sexual Orientation</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0839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and Diversity </a:t>
            </a:r>
            <a:br>
              <a:rPr lang="en-US" dirty="0" smtClean="0"/>
            </a:br>
            <a:r>
              <a:rPr lang="en-US" dirty="0" smtClean="0"/>
              <a:t>for Community </a:t>
            </a:r>
            <a:br>
              <a:rPr lang="en-US" dirty="0" smtClean="0"/>
            </a:br>
            <a:r>
              <a:rPr lang="en-US" dirty="0" smtClean="0"/>
              <a:t>Resilience</a:t>
            </a:r>
            <a:endParaRPr lang="en-US" dirty="0"/>
          </a:p>
        </p:txBody>
      </p:sp>
      <p:sp>
        <p:nvSpPr>
          <p:cNvPr id="6" name="Content Placeholder 2"/>
          <p:cNvSpPr txBox="1">
            <a:spLocks/>
          </p:cNvSpPr>
          <p:nvPr/>
        </p:nvSpPr>
        <p:spPr bwMode="auto">
          <a:xfrm>
            <a:off x="533400" y="1828800"/>
            <a:ext cx="45720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800" dirty="0" smtClean="0"/>
              <a:t>Safer and resilient communities can only be achieved when everyone in the community is reached </a:t>
            </a:r>
          </a:p>
          <a:p>
            <a:pPr algn="just"/>
            <a:endParaRPr lang="en-US" sz="1800" dirty="0" smtClean="0"/>
          </a:p>
          <a:p>
            <a:pPr algn="just"/>
            <a:r>
              <a:rPr lang="en-US" sz="1800" dirty="0" smtClean="0"/>
              <a:t>This means understanding the needs and capacities in a community and addressing and harnessing these</a:t>
            </a:r>
            <a:endParaRPr lang="en-US" sz="1800" dirty="0"/>
          </a:p>
          <a:p>
            <a:pPr algn="just"/>
            <a:endParaRPr lang="en-US" sz="1800" dirty="0" smtClean="0"/>
          </a:p>
          <a:p>
            <a:pPr algn="just"/>
            <a:r>
              <a:rPr lang="en-US" sz="1800" dirty="0" smtClean="0"/>
              <a:t>Ensures that no one gets left behind</a:t>
            </a:r>
          </a:p>
          <a:p>
            <a:pPr algn="just"/>
            <a:endParaRPr lang="en-US" sz="1800" dirty="0" smtClean="0"/>
          </a:p>
          <a:p>
            <a:pPr algn="just"/>
            <a:r>
              <a:rPr lang="en-US" sz="1800" dirty="0" smtClean="0"/>
              <a:t>Therefore important to view gender and diversity as cross cutting issue of the pillars of DM and Health</a:t>
            </a:r>
          </a:p>
          <a:p>
            <a:pPr algn="just"/>
            <a:endParaRPr lang="en-US" sz="1800" dirty="0" smtClean="0"/>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10200" y="367738"/>
            <a:ext cx="3581400" cy="5451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3020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and Diversity…Building on what we are already doing</a:t>
            </a:r>
            <a:endParaRPr lang="en-US" dirty="0"/>
          </a:p>
        </p:txBody>
      </p:sp>
      <p:sp>
        <p:nvSpPr>
          <p:cNvPr id="3" name="Content Placeholder 2"/>
          <p:cNvSpPr>
            <a:spLocks noGrp="1"/>
          </p:cNvSpPr>
          <p:nvPr>
            <p:ph idx="1"/>
          </p:nvPr>
        </p:nvSpPr>
        <p:spPr>
          <a:xfrm>
            <a:off x="533400" y="1524000"/>
            <a:ext cx="8382000" cy="4267200"/>
          </a:xfrm>
        </p:spPr>
        <p:txBody>
          <a:bodyPr/>
          <a:lstStyle/>
          <a:p>
            <a:pPr marL="0" indent="0" algn="ctr">
              <a:buNone/>
            </a:pPr>
            <a:r>
              <a:rPr lang="en-US" b="1" dirty="0" smtClean="0"/>
              <a:t>Addressing the needs of the most vulnerable is not new for National Societies</a:t>
            </a:r>
            <a:endParaRPr lang="en-US" b="1" dirty="0"/>
          </a:p>
        </p:txBody>
      </p:sp>
      <p:sp>
        <p:nvSpPr>
          <p:cNvPr id="4" name="Rounded Rectangle 3"/>
          <p:cNvSpPr/>
          <p:nvPr/>
        </p:nvSpPr>
        <p:spPr>
          <a:xfrm>
            <a:off x="762000" y="2061029"/>
            <a:ext cx="2438400" cy="609600"/>
          </a:xfrm>
          <a:prstGeom prst="roundRect">
            <a:avLst/>
          </a:prstGeom>
          <a:solidFill>
            <a:schemeClr val="accent5">
              <a:lumMod val="20000"/>
              <a:lumOff val="80000"/>
            </a:schemeClr>
          </a:solidFill>
          <a:ln w="317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anose="020B0604020202020204" pitchFamily="34" charset="0"/>
                <a:cs typeface="Arial" panose="020B0604020202020204" pitchFamily="34" charset="0"/>
              </a:rPr>
              <a:t>Disaster Management</a:t>
            </a:r>
            <a:endParaRPr lang="en-US" sz="2000" b="1" dirty="0">
              <a:solidFill>
                <a:schemeClr val="tx1"/>
              </a:solidFill>
              <a:latin typeface="Arial" panose="020B0604020202020204" pitchFamily="34" charset="0"/>
              <a:cs typeface="Arial" panose="020B0604020202020204" pitchFamily="34" charset="0"/>
            </a:endParaRPr>
          </a:p>
        </p:txBody>
      </p:sp>
      <p:sp>
        <p:nvSpPr>
          <p:cNvPr id="5" name="Rounded Rectangle 4"/>
          <p:cNvSpPr/>
          <p:nvPr/>
        </p:nvSpPr>
        <p:spPr>
          <a:xfrm>
            <a:off x="6255657" y="1999343"/>
            <a:ext cx="2438400" cy="609600"/>
          </a:xfrm>
          <a:prstGeom prst="roundRect">
            <a:avLst/>
          </a:prstGeom>
          <a:solidFill>
            <a:schemeClr val="accent5">
              <a:lumMod val="20000"/>
              <a:lumOff val="80000"/>
            </a:schemeClr>
          </a:solidFill>
          <a:ln w="317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anose="020B0604020202020204" pitchFamily="34" charset="0"/>
                <a:cs typeface="Arial" panose="020B0604020202020204" pitchFamily="34" charset="0"/>
              </a:rPr>
              <a:t>Health</a:t>
            </a:r>
            <a:endParaRPr lang="en-US" sz="2000" b="1" dirty="0">
              <a:solidFill>
                <a:schemeClr val="tx1"/>
              </a:solidFill>
              <a:latin typeface="Arial" panose="020B0604020202020204" pitchFamily="34" charset="0"/>
              <a:cs typeface="Arial" panose="020B0604020202020204" pitchFamily="34" charset="0"/>
            </a:endParaRPr>
          </a:p>
        </p:txBody>
      </p:sp>
      <p:sp>
        <p:nvSpPr>
          <p:cNvPr id="6" name="TextBox 5"/>
          <p:cNvSpPr txBox="1"/>
          <p:nvPr/>
        </p:nvSpPr>
        <p:spPr>
          <a:xfrm>
            <a:off x="4659084" y="2608943"/>
            <a:ext cx="4332515" cy="4031873"/>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Community-based maternal &amp; child health</a:t>
            </a:r>
          </a:p>
          <a:p>
            <a:pPr marL="285750" indent="-285750">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Assisting people with </a:t>
            </a:r>
            <a:r>
              <a:rPr lang="en-US" sz="1600" dirty="0" smtClean="0">
                <a:latin typeface="Arial" panose="020B0604020202020204" pitchFamily="34" charset="0"/>
                <a:cs typeface="Arial" panose="020B0604020202020204" pitchFamily="34" charset="0"/>
              </a:rPr>
              <a:t>HIV and </a:t>
            </a:r>
            <a:r>
              <a:rPr lang="en-US" sz="1600" dirty="0">
                <a:latin typeface="Arial" panose="020B0604020202020204" pitchFamily="34" charset="0"/>
                <a:cs typeface="Arial" panose="020B0604020202020204" pitchFamily="34" charset="0"/>
              </a:rPr>
              <a:t>outreach to vulnerable </a:t>
            </a:r>
            <a:r>
              <a:rPr lang="en-US" sz="1600" dirty="0" smtClean="0">
                <a:latin typeface="Arial" panose="020B0604020202020204" pitchFamily="34" charset="0"/>
                <a:cs typeface="Arial" panose="020B0604020202020204" pitchFamily="34" charset="0"/>
              </a:rPr>
              <a:t>groups</a:t>
            </a:r>
          </a:p>
          <a:p>
            <a:pPr marL="285750" indent="-285750">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Integrating gender approach in WASH </a:t>
            </a:r>
            <a:r>
              <a:rPr lang="en-US" sz="1600" dirty="0" smtClean="0">
                <a:latin typeface="Arial" panose="020B0604020202020204" pitchFamily="34" charset="0"/>
                <a:cs typeface="Arial" panose="020B0604020202020204" pitchFamily="34" charset="0"/>
              </a:rPr>
              <a:t>activities </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Assisting the elderly in their access to health services</a:t>
            </a:r>
          </a:p>
          <a:p>
            <a:pPr marL="285750" indent="-285750">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First aid and PSP – specifically addressing needs of elderly, women, girls and  PWD</a:t>
            </a:r>
          </a:p>
          <a:p>
            <a:endParaRPr lang="en-US" sz="1600"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9" name="TextBox 8"/>
          <p:cNvSpPr txBox="1"/>
          <p:nvPr/>
        </p:nvSpPr>
        <p:spPr>
          <a:xfrm>
            <a:off x="381000" y="2819400"/>
            <a:ext cx="4191000" cy="304698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Focus on gender and working with ethnic minorities for DRR</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Development of policies and strategies for social inclusion / gender / disability</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Tools e.g. VCA, risk mapping, baseline surveys are gender sensitive</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Working with the elderly in disaster preparedness activities</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7588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and Diversity for Community Resilience</a:t>
            </a:r>
            <a:endParaRPr lang="en-US" dirty="0"/>
          </a:p>
        </p:txBody>
      </p:sp>
      <p:sp>
        <p:nvSpPr>
          <p:cNvPr id="4" name="Oval Callout 3"/>
          <p:cNvSpPr/>
          <p:nvPr/>
        </p:nvSpPr>
        <p:spPr>
          <a:xfrm>
            <a:off x="2514600" y="1524000"/>
            <a:ext cx="5943600" cy="3352800"/>
          </a:xfrm>
          <a:prstGeom prst="wedgeEllipseCallout">
            <a:avLst>
              <a:gd name="adj1" fmla="val 35756"/>
              <a:gd name="adj2" fmla="val 57239"/>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900" dirty="0" smtClean="0">
                <a:solidFill>
                  <a:schemeClr val="tx1"/>
                </a:solidFill>
                <a:latin typeface="Arial" panose="020B0604020202020204" pitchFamily="34" charset="0"/>
                <a:cs typeface="Arial" panose="020B0604020202020204" pitchFamily="34" charset="0"/>
              </a:rPr>
              <a:t>“The </a:t>
            </a:r>
            <a:r>
              <a:rPr lang="en-US" sz="1900" dirty="0">
                <a:solidFill>
                  <a:schemeClr val="tx1"/>
                </a:solidFill>
                <a:latin typeface="Arial" panose="020B0604020202020204" pitchFamily="34" charset="0"/>
                <a:cs typeface="Arial" panose="020B0604020202020204" pitchFamily="34" charset="0"/>
              </a:rPr>
              <a:t>awareness of gender </a:t>
            </a:r>
            <a:r>
              <a:rPr lang="en-US" sz="1900" dirty="0" smtClean="0">
                <a:solidFill>
                  <a:schemeClr val="tx1"/>
                </a:solidFill>
                <a:latin typeface="Arial" panose="020B0604020202020204" pitchFamily="34" charset="0"/>
                <a:cs typeface="Arial" panose="020B0604020202020204" pitchFamily="34" charset="0"/>
              </a:rPr>
              <a:t>equality and </a:t>
            </a:r>
            <a:r>
              <a:rPr lang="en-US" sz="1900" dirty="0">
                <a:solidFill>
                  <a:schemeClr val="tx1"/>
                </a:solidFill>
                <a:latin typeface="Arial" panose="020B0604020202020204" pitchFamily="34" charset="0"/>
                <a:cs typeface="Arial" panose="020B0604020202020204" pitchFamily="34" charset="0"/>
              </a:rPr>
              <a:t>diversity is important in providing humanitarian services towards the community, regardless of our local and international work. Gender inclusion, as well </a:t>
            </a:r>
            <a:r>
              <a:rPr lang="en-US" sz="1900" dirty="0" smtClean="0">
                <a:solidFill>
                  <a:schemeClr val="tx1"/>
                </a:solidFill>
                <a:latin typeface="Arial" panose="020B0604020202020204" pitchFamily="34" charset="0"/>
                <a:cs typeface="Arial" panose="020B0604020202020204" pitchFamily="34" charset="0"/>
              </a:rPr>
              <a:t>as </a:t>
            </a:r>
            <a:r>
              <a:rPr lang="en-US" sz="1900" dirty="0">
                <a:solidFill>
                  <a:schemeClr val="tx1"/>
                </a:solidFill>
                <a:latin typeface="Arial" panose="020B0604020202020204" pitchFamily="34" charset="0"/>
                <a:cs typeface="Arial" panose="020B0604020202020204" pitchFamily="34" charset="0"/>
              </a:rPr>
              <a:t>other </a:t>
            </a:r>
            <a:r>
              <a:rPr lang="en-US" sz="1900" dirty="0" smtClean="0">
                <a:solidFill>
                  <a:schemeClr val="tx1"/>
                </a:solidFill>
                <a:latin typeface="Arial" panose="020B0604020202020204" pitchFamily="34" charset="0"/>
                <a:cs typeface="Arial" panose="020B0604020202020204" pitchFamily="34" charset="0"/>
              </a:rPr>
              <a:t>priorities should be taken </a:t>
            </a:r>
            <a:r>
              <a:rPr lang="en-US" sz="1900" dirty="0">
                <a:solidFill>
                  <a:schemeClr val="tx1"/>
                </a:solidFill>
                <a:latin typeface="Arial" panose="020B0604020202020204" pitchFamily="34" charset="0"/>
                <a:cs typeface="Arial" panose="020B0604020202020204" pitchFamily="34" charset="0"/>
              </a:rPr>
              <a:t>into consideration</a:t>
            </a:r>
            <a:r>
              <a:rPr lang="en-US" sz="1900" dirty="0" smtClean="0">
                <a:solidFill>
                  <a:schemeClr val="tx1"/>
                </a:solidFill>
                <a:latin typeface="Arial" panose="020B0604020202020204" pitchFamily="34" charset="0"/>
                <a:cs typeface="Arial" panose="020B0604020202020204" pitchFamily="34" charset="0"/>
              </a:rPr>
              <a:t>,</a:t>
            </a:r>
          </a:p>
          <a:p>
            <a:pPr algn="r"/>
            <a:r>
              <a:rPr lang="en-US" sz="1900" dirty="0" smtClean="0">
                <a:solidFill>
                  <a:schemeClr val="tx1"/>
                </a:solidFill>
                <a:latin typeface="Arial" panose="020B0604020202020204" pitchFamily="34" charset="0"/>
                <a:cs typeface="Arial" panose="020B0604020202020204" pitchFamily="34" charset="0"/>
              </a:rPr>
              <a:t>to </a:t>
            </a:r>
            <a:r>
              <a:rPr lang="en-US" sz="1900" dirty="0">
                <a:solidFill>
                  <a:schemeClr val="tx1"/>
                </a:solidFill>
                <a:latin typeface="Arial" panose="020B0604020202020204" pitchFamily="34" charset="0"/>
                <a:cs typeface="Arial" panose="020B0604020202020204" pitchFamily="34" charset="0"/>
              </a:rPr>
              <a:t>achieve </a:t>
            </a:r>
            <a:r>
              <a:rPr lang="en-US" sz="1900" dirty="0" smtClean="0">
                <a:solidFill>
                  <a:schemeClr val="tx1"/>
                </a:solidFill>
                <a:latin typeface="Arial" panose="020B0604020202020204" pitchFamily="34" charset="0"/>
                <a:cs typeface="Arial" panose="020B0604020202020204" pitchFamily="34" charset="0"/>
              </a:rPr>
              <a:t>a </a:t>
            </a:r>
            <a:r>
              <a:rPr lang="en-US" sz="1900" dirty="0">
                <a:solidFill>
                  <a:schemeClr val="tx1"/>
                </a:solidFill>
                <a:latin typeface="Arial" panose="020B0604020202020204" pitchFamily="34" charset="0"/>
                <a:cs typeface="Arial" panose="020B0604020202020204" pitchFamily="34" charset="0"/>
              </a:rPr>
              <a:t>stronger and resilient society</a:t>
            </a:r>
            <a:r>
              <a:rPr lang="en-US" sz="1900" dirty="0" smtClean="0">
                <a:solidFill>
                  <a:schemeClr val="tx1"/>
                </a:solidFill>
                <a:latin typeface="Arial" panose="020B0604020202020204" pitchFamily="34" charset="0"/>
                <a:cs typeface="Arial" panose="020B0604020202020204" pitchFamily="34" charset="0"/>
              </a:rPr>
              <a:t>.”</a:t>
            </a:r>
            <a:endParaRPr lang="en-US" sz="1900" dirty="0">
              <a:solidFill>
                <a:schemeClr val="tx1"/>
              </a:solidFill>
              <a:latin typeface="Arial" panose="020B0604020202020204" pitchFamily="34" charset="0"/>
              <a:cs typeface="Arial" panose="020B0604020202020204" pitchFamily="34" charset="0"/>
            </a:endParaRPr>
          </a:p>
        </p:txBody>
      </p:sp>
      <p:pic>
        <p:nvPicPr>
          <p:cNvPr id="1026" name="Picture 2" descr="D:\Users\christina.haneef\Documents\Gender and Diversity\Cumulus photos\Photos\Education\p-MMR04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429000"/>
            <a:ext cx="3657600" cy="24384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299200" y="5202926"/>
            <a:ext cx="2819400"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Singapore Red Cross</a:t>
            </a:r>
          </a:p>
          <a:p>
            <a:endParaRPr lang="en-US" dirty="0"/>
          </a:p>
        </p:txBody>
      </p:sp>
    </p:spTree>
    <p:extLst>
      <p:ext uri="{BB962C8B-B14F-4D97-AF65-F5344CB8AC3E}">
        <p14:creationId xmlns:p14="http://schemas.microsoft.com/office/powerpoint/2010/main" val="401859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mainstreamed and integrated approach</a:t>
            </a:r>
            <a:endParaRPr lang="en-US" dirty="0"/>
          </a:p>
        </p:txBody>
      </p:sp>
      <p:sp>
        <p:nvSpPr>
          <p:cNvPr id="4" name="AutoShape 2" descr="ຜົນ​ການ​ຊອກຫາ​ສຳລັບ cartoon law hamm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5" name="Diagram 4"/>
          <p:cNvGraphicFramePr/>
          <p:nvPr>
            <p:extLst>
              <p:ext uri="{D42A27DB-BD31-4B8C-83A1-F6EECF244321}">
                <p14:modId xmlns:p14="http://schemas.microsoft.com/office/powerpoint/2010/main" val="287542247"/>
              </p:ext>
            </p:extLst>
          </p:nvPr>
        </p:nvGraphicFramePr>
        <p:xfrm>
          <a:off x="1066800" y="1752600"/>
          <a:ext cx="7467600" cy="160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ounded Rectangle 2"/>
          <p:cNvSpPr/>
          <p:nvPr/>
        </p:nvSpPr>
        <p:spPr>
          <a:xfrm rot="20544830">
            <a:off x="158029" y="3850456"/>
            <a:ext cx="2438400" cy="609600"/>
          </a:xfrm>
          <a:prstGeom prst="roundRect">
            <a:avLst/>
          </a:prstGeom>
          <a:solidFill>
            <a:schemeClr val="accent5">
              <a:lumMod val="20000"/>
              <a:lumOff val="80000"/>
            </a:schemeClr>
          </a:solidFill>
          <a:ln w="317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Disaster Law</a:t>
            </a:r>
            <a:endParaRPr lang="en-US" sz="2000" dirty="0">
              <a:solidFill>
                <a:schemeClr val="tx1"/>
              </a:solidFill>
              <a:latin typeface="Arial" panose="020B0604020202020204" pitchFamily="34" charset="0"/>
              <a:cs typeface="Arial" panose="020B0604020202020204" pitchFamily="34" charset="0"/>
            </a:endParaRPr>
          </a:p>
        </p:txBody>
      </p:sp>
      <p:sp>
        <p:nvSpPr>
          <p:cNvPr id="10" name="Rounded Rectangle 9"/>
          <p:cNvSpPr/>
          <p:nvPr/>
        </p:nvSpPr>
        <p:spPr>
          <a:xfrm rot="20544830">
            <a:off x="2317482" y="4141011"/>
            <a:ext cx="2438400" cy="609600"/>
          </a:xfrm>
          <a:prstGeom prst="roundRect">
            <a:avLst/>
          </a:prstGeom>
          <a:solidFill>
            <a:schemeClr val="accent5">
              <a:lumMod val="20000"/>
              <a:lumOff val="80000"/>
            </a:schemeClr>
          </a:solidFill>
          <a:ln w="317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Migration</a:t>
            </a:r>
            <a:endParaRPr lang="en-US" sz="2000" dirty="0">
              <a:solidFill>
                <a:schemeClr val="tx1"/>
              </a:solidFill>
              <a:latin typeface="Arial" panose="020B0604020202020204" pitchFamily="34" charset="0"/>
              <a:cs typeface="Arial" panose="020B0604020202020204" pitchFamily="34" charset="0"/>
            </a:endParaRPr>
          </a:p>
        </p:txBody>
      </p:sp>
      <p:sp>
        <p:nvSpPr>
          <p:cNvPr id="11" name="Rounded Rectangle 10"/>
          <p:cNvSpPr/>
          <p:nvPr/>
        </p:nvSpPr>
        <p:spPr>
          <a:xfrm rot="20544830">
            <a:off x="6115219" y="4765733"/>
            <a:ext cx="2438400" cy="609600"/>
          </a:xfrm>
          <a:prstGeom prst="roundRect">
            <a:avLst/>
          </a:prstGeom>
          <a:solidFill>
            <a:schemeClr val="accent5">
              <a:lumMod val="20000"/>
              <a:lumOff val="80000"/>
            </a:schemeClr>
          </a:solidFill>
          <a:ln w="317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Youth and volunteer networks</a:t>
            </a:r>
            <a:endParaRPr lang="en-US" sz="2000" dirty="0">
              <a:solidFill>
                <a:schemeClr val="tx1"/>
              </a:solidFill>
              <a:latin typeface="Arial" panose="020B0604020202020204" pitchFamily="34" charset="0"/>
              <a:cs typeface="Arial" panose="020B0604020202020204" pitchFamily="34" charset="0"/>
            </a:endParaRPr>
          </a:p>
        </p:txBody>
      </p:sp>
      <p:cxnSp>
        <p:nvCxnSpPr>
          <p:cNvPr id="12" name="Curved Connector 11"/>
          <p:cNvCxnSpPr/>
          <p:nvPr/>
        </p:nvCxnSpPr>
        <p:spPr>
          <a:xfrm rot="16200000" flipH="1">
            <a:off x="7416394" y="3632606"/>
            <a:ext cx="1169212" cy="457200"/>
          </a:xfrm>
          <a:prstGeom prst="curvedConnector3">
            <a:avLst>
              <a:gd name="adj1" fmla="val 50000"/>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Curved Connector 22"/>
          <p:cNvCxnSpPr/>
          <p:nvPr/>
        </p:nvCxnSpPr>
        <p:spPr>
          <a:xfrm flipV="1">
            <a:off x="838201" y="3352800"/>
            <a:ext cx="762001" cy="609600"/>
          </a:xfrm>
          <a:prstGeom prst="curvedConnector3">
            <a:avLst>
              <a:gd name="adj1" fmla="val 50000"/>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rot="20544830">
            <a:off x="4163989" y="4509380"/>
            <a:ext cx="2438400" cy="609600"/>
          </a:xfrm>
          <a:prstGeom prst="roundRect">
            <a:avLst/>
          </a:prstGeom>
          <a:solidFill>
            <a:schemeClr val="accent5">
              <a:lumMod val="20000"/>
              <a:lumOff val="80000"/>
            </a:schemeClr>
          </a:solidFill>
          <a:ln w="317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Violence prevention</a:t>
            </a:r>
            <a:endParaRPr lang="en-US" sz="2000" dirty="0">
              <a:solidFill>
                <a:schemeClr val="tx1"/>
              </a:solidFill>
              <a:latin typeface="Arial" panose="020B0604020202020204" pitchFamily="34" charset="0"/>
              <a:cs typeface="Arial" panose="020B0604020202020204" pitchFamily="34" charset="0"/>
            </a:endParaRPr>
          </a:p>
        </p:txBody>
      </p:sp>
      <p:cxnSp>
        <p:nvCxnSpPr>
          <p:cNvPr id="2072" name="Curved Connector 2071"/>
          <p:cNvCxnSpPr>
            <a:stCxn id="11" idx="0"/>
            <a:endCxn id="38" idx="3"/>
          </p:cNvCxnSpPr>
          <p:nvPr/>
        </p:nvCxnSpPr>
        <p:spPr>
          <a:xfrm rot="16200000" flipV="1">
            <a:off x="6726785" y="4264435"/>
            <a:ext cx="334167" cy="696919"/>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3" name="Curved Connector 62"/>
          <p:cNvCxnSpPr/>
          <p:nvPr/>
        </p:nvCxnSpPr>
        <p:spPr>
          <a:xfrm rot="16200000" flipV="1">
            <a:off x="4867646" y="3940186"/>
            <a:ext cx="334167" cy="696919"/>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4" name="Curved Connector 63"/>
          <p:cNvCxnSpPr/>
          <p:nvPr/>
        </p:nvCxnSpPr>
        <p:spPr>
          <a:xfrm rot="16200000" flipV="1">
            <a:off x="2745875" y="3668008"/>
            <a:ext cx="334167" cy="696919"/>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624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mainstreamed and integrated approach</a:t>
            </a:r>
            <a:endParaRPr lang="en-US" dirty="0"/>
          </a:p>
        </p:txBody>
      </p:sp>
      <p:sp>
        <p:nvSpPr>
          <p:cNvPr id="4" name="Rectangular Callout 3"/>
          <p:cNvSpPr/>
          <p:nvPr/>
        </p:nvSpPr>
        <p:spPr>
          <a:xfrm>
            <a:off x="685800" y="1905000"/>
            <a:ext cx="4953000" cy="3124200"/>
          </a:xfrm>
          <a:prstGeom prst="wedgeRectCallou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“In the Red </a:t>
            </a:r>
            <a:r>
              <a:rPr lang="en-US" dirty="0">
                <a:solidFill>
                  <a:schemeClr val="tx1"/>
                </a:solidFill>
                <a:latin typeface="Arial" panose="020B0604020202020204" pitchFamily="34" charset="0"/>
                <a:cs typeface="Arial" panose="020B0604020202020204" pitchFamily="34" charset="0"/>
              </a:rPr>
              <a:t>Cross Volunteers policy, we are considering to recruit volunteers based on gender aspects </a:t>
            </a:r>
            <a:r>
              <a:rPr lang="en-US" dirty="0" err="1">
                <a:solidFill>
                  <a:schemeClr val="tx1"/>
                </a:solidFill>
                <a:latin typeface="Arial" panose="020B0604020202020204" pitchFamily="34" charset="0"/>
                <a:cs typeface="Arial" panose="020B0604020202020204" pitchFamily="34" charset="0"/>
              </a:rPr>
              <a:t>eg</a:t>
            </a: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each village </a:t>
            </a:r>
            <a:r>
              <a:rPr lang="en-US" dirty="0">
                <a:solidFill>
                  <a:schemeClr val="tx1"/>
                </a:solidFill>
                <a:latin typeface="Arial" panose="020B0604020202020204" pitchFamily="34" charset="0"/>
                <a:cs typeface="Arial" panose="020B0604020202020204" pitchFamily="34" charset="0"/>
              </a:rPr>
              <a:t>will recruit one man and one woman. For relief / emergency assistance the Red Cross is considering the most vulnerable groups which include gender and diversity in the beneficiaries list. </a:t>
            </a:r>
            <a:r>
              <a:rPr lang="en-US" dirty="0" err="1">
                <a:solidFill>
                  <a:schemeClr val="tx1"/>
                </a:solidFill>
                <a:latin typeface="Arial" panose="020B0604020202020204" pitchFamily="34" charset="0"/>
                <a:cs typeface="Arial" panose="020B0604020202020204" pitchFamily="34" charset="0"/>
              </a:rPr>
              <a:t>eg</a:t>
            </a:r>
            <a:r>
              <a:rPr lang="en-US" dirty="0">
                <a:solidFill>
                  <a:schemeClr val="tx1"/>
                </a:solidFill>
                <a:latin typeface="Arial" panose="020B0604020202020204" pitchFamily="34" charset="0"/>
                <a:cs typeface="Arial" panose="020B0604020202020204" pitchFamily="34" charset="0"/>
              </a:rPr>
              <a:t>: older people, women and children, OVC </a:t>
            </a:r>
            <a:r>
              <a:rPr lang="en-US" dirty="0" smtClean="0">
                <a:solidFill>
                  <a:schemeClr val="tx1"/>
                </a:solidFill>
                <a:latin typeface="Arial" panose="020B0604020202020204" pitchFamily="34" charset="0"/>
                <a:cs typeface="Arial" panose="020B0604020202020204" pitchFamily="34" charset="0"/>
              </a:rPr>
              <a:t>groups.”</a:t>
            </a:r>
            <a:endParaRPr lang="en-US" dirty="0">
              <a:solidFill>
                <a:schemeClr val="tx1"/>
              </a:solidFill>
              <a:latin typeface="Arial" panose="020B0604020202020204" pitchFamily="34" charset="0"/>
              <a:cs typeface="Arial" panose="020B0604020202020204" pitchFamily="34" charset="0"/>
            </a:endParaRPr>
          </a:p>
        </p:txBody>
      </p:sp>
      <p:pic>
        <p:nvPicPr>
          <p:cNvPr id="2050" name="Picture 2" descr="D:\Users\christina.haneef\Documents\Gender and Diversity\Cumulus photos\Photos\Elderly and people with disabilities\p-LAO003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176" r="8331"/>
          <a:stretch/>
        </p:blipFill>
        <p:spPr bwMode="auto">
          <a:xfrm>
            <a:off x="5791200" y="1433946"/>
            <a:ext cx="3020291" cy="429101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19200" y="5486400"/>
            <a:ext cx="2743200"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Cambodian Red Cross</a:t>
            </a:r>
          </a:p>
          <a:p>
            <a:endParaRPr lang="en-US" b="1" dirty="0"/>
          </a:p>
        </p:txBody>
      </p:sp>
    </p:spTree>
    <p:extLst>
      <p:ext uri="{BB962C8B-B14F-4D97-AF65-F5344CB8AC3E}">
        <p14:creationId xmlns:p14="http://schemas.microsoft.com/office/powerpoint/2010/main" val="3866889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FRC_2011 presentation-EN">
  <a:themeElements>
    <a:clrScheme name="Custom 2">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997</TotalTime>
  <Words>2463</Words>
  <Application>Microsoft Office PowerPoint</Application>
  <PresentationFormat>On-screen Show (4:3)</PresentationFormat>
  <Paragraphs>256</Paragraphs>
  <Slides>23</Slides>
  <Notes>21</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1_Office Theme</vt:lpstr>
      <vt:lpstr>IFRC_2011 presentation-EN</vt:lpstr>
      <vt:lpstr>Mainstreaming Gender and Diversity for Community Resilience  Updates and Progress 2014-2015</vt:lpstr>
      <vt:lpstr>Session objectives</vt:lpstr>
      <vt:lpstr>Gender vs Sex</vt:lpstr>
      <vt:lpstr>Diversity</vt:lpstr>
      <vt:lpstr>Gender and Diversity  for Community  Resilience</vt:lpstr>
      <vt:lpstr>Gender and Diversity…Building on what we are already doing</vt:lpstr>
      <vt:lpstr>Gender and Diversity for Community Resilience</vt:lpstr>
      <vt:lpstr>A mainstreamed and integrated approach</vt:lpstr>
      <vt:lpstr>A mainstreamed and integrated approach</vt:lpstr>
      <vt:lpstr>Scoping missions</vt:lpstr>
      <vt:lpstr>Planning for 2015-16 </vt:lpstr>
      <vt:lpstr>Regional Gender and Diversity Network</vt:lpstr>
      <vt:lpstr>National Society Gender and Diversity Focal Points</vt:lpstr>
      <vt:lpstr>Regional Gender and Diversity Network</vt:lpstr>
      <vt:lpstr>Partnership and networks</vt:lpstr>
      <vt:lpstr>Regional Gender and Diversity Network</vt:lpstr>
      <vt:lpstr>Communicating our work</vt:lpstr>
      <vt:lpstr> Regional Gender and Diversity Network </vt:lpstr>
      <vt:lpstr>Gender and Diversity for Resilience Toolkit</vt:lpstr>
      <vt:lpstr>Training and capacity building </vt:lpstr>
      <vt:lpstr>Gender and Diversity Regional TOT</vt:lpstr>
      <vt:lpstr>The way forward… four key next steps</vt:lpstr>
      <vt:lpstr> Terima kasih!  Thank you! </vt:lpstr>
    </vt:vector>
  </TitlesOfParts>
  <Company>IFRC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Community Safety and Resilience Forum</dc:title>
  <dc:creator>Christina Haneef</dc:creator>
  <cp:lastModifiedBy>Christina Haneef</cp:lastModifiedBy>
  <cp:revision>112</cp:revision>
  <dcterms:created xsi:type="dcterms:W3CDTF">2015-07-21T15:28:44Z</dcterms:created>
  <dcterms:modified xsi:type="dcterms:W3CDTF">2015-08-04T05:43:44Z</dcterms:modified>
</cp:coreProperties>
</file>