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83" r:id="rId2"/>
    <p:sldId id="293" r:id="rId3"/>
    <p:sldId id="289" r:id="rId4"/>
    <p:sldId id="295" r:id="rId5"/>
    <p:sldId id="292" r:id="rId6"/>
    <p:sldId id="296" r:id="rId7"/>
    <p:sldId id="300" r:id="rId8"/>
    <p:sldId id="298" r:id="rId9"/>
    <p:sldId id="297" r:id="rId10"/>
    <p:sldId id="301" r:id="rId11"/>
    <p:sldId id="303" r:id="rId12"/>
    <p:sldId id="304" r:id="rId13"/>
    <p:sldId id="305" r:id="rId14"/>
    <p:sldId id="306" r:id="rId15"/>
    <p:sldId id="307" r:id="rId16"/>
    <p:sldId id="308" r:id="rId17"/>
    <p:sldId id="302"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3300"/>
    <a:srgbClr val="CF1C21"/>
    <a:srgbClr val="958982"/>
    <a:srgbClr val="B4ACA6"/>
    <a:srgbClr val="541818"/>
    <a:srgbClr val="8B4907"/>
    <a:srgbClr val="5C4F46"/>
    <a:srgbClr val="66584E"/>
    <a:srgbClr val="E8C7B0"/>
    <a:srgbClr val="F4D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7" autoAdjust="0"/>
    <p:restoredTop sz="84547" autoAdjust="0"/>
  </p:normalViewPr>
  <p:slideViewPr>
    <p:cSldViewPr>
      <p:cViewPr>
        <p:scale>
          <a:sx n="70" d="100"/>
          <a:sy n="70" d="100"/>
        </p:scale>
        <p:origin x="-1422"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09/11/2015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F3703-AF93-4E6B-88B3-73D8EF3EA6EE}"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DB5FB-4763-44EC-A5FC-B6542C1F1F85}" type="slidenum">
              <a:rPr lang="en-US" smtClean="0"/>
              <a:t>‹#›</a:t>
            </a:fld>
            <a:endParaRPr lang="en-US"/>
          </a:p>
        </p:txBody>
      </p:sp>
    </p:spTree>
    <p:extLst>
      <p:ext uri="{BB962C8B-B14F-4D97-AF65-F5344CB8AC3E}">
        <p14:creationId xmlns:p14="http://schemas.microsoft.com/office/powerpoint/2010/main" val="262111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th-TH" dirty="0" smtClean="0"/>
              <a:t>จัดตั้งกลุ่มพันธมิตร</a:t>
            </a:r>
            <a:r>
              <a:rPr lang="en-US" dirty="0" smtClean="0"/>
              <a:t> </a:t>
            </a:r>
            <a:r>
              <a:rPr lang="th-TH" dirty="0" smtClean="0"/>
              <a:t>(ตัวแทน </a:t>
            </a:r>
            <a:r>
              <a:rPr lang="en-US" dirty="0" smtClean="0"/>
              <a:t>UN </a:t>
            </a:r>
            <a:r>
              <a:rPr lang="th-TH" dirty="0" smtClean="0"/>
              <a:t>จากสำนักต่างๆ</a:t>
            </a:r>
            <a:r>
              <a:rPr lang="th-TH" baseline="0" dirty="0" smtClean="0"/>
              <a:t> กาชาด </a:t>
            </a:r>
            <a:r>
              <a:rPr lang="en-US" baseline="0" dirty="0" smtClean="0"/>
              <a:t>world bank </a:t>
            </a:r>
            <a:r>
              <a:rPr lang="th-TH" baseline="0" dirty="0" smtClean="0"/>
              <a:t>รวมทั้ง </a:t>
            </a:r>
            <a:r>
              <a:rPr lang="en-US" baseline="0" dirty="0" smtClean="0"/>
              <a:t>INGO and NGO)</a:t>
            </a:r>
            <a:r>
              <a:rPr lang="th-TH" baseline="0" dirty="0" smtClean="0"/>
              <a:t>  ในการทำงานด้าน </a:t>
            </a:r>
            <a:r>
              <a:rPr lang="en-US" baseline="0" dirty="0" smtClean="0"/>
              <a:t>DRR </a:t>
            </a:r>
          </a:p>
          <a:p>
            <a:r>
              <a:rPr lang="en-US" baseline="0" dirty="0" smtClean="0"/>
              <a:t>2. </a:t>
            </a:r>
            <a:r>
              <a:rPr lang="th-TH" baseline="0" dirty="0" smtClean="0"/>
              <a:t>กาชาดมีการขานรับ กรอบการทำงาน เพื่อช่วยเสริมสร้างความปลอดภัย ในชุมชน โดยชุมชนล่อแหลม หรือเสี่ยงภัย ที่ กาชาดแต่ประเทศ มีการดำเนินงานอยู่</a:t>
            </a:r>
            <a:endParaRPr lang="en-US" baseline="0" dirty="0" smtClean="0"/>
          </a:p>
          <a:p>
            <a:r>
              <a:rPr lang="en-US" baseline="0" dirty="0" smtClean="0"/>
              <a:t>3 </a:t>
            </a:r>
            <a:r>
              <a:rPr lang="th-TH" baseline="0" dirty="0" smtClean="0"/>
              <a:t>กรอบการทำงาน ได้ตีพิมพ์เมื่อปี </a:t>
            </a:r>
            <a:r>
              <a:rPr lang="en-US" baseline="0" dirty="0" smtClean="0"/>
              <a:t>2008  </a:t>
            </a:r>
            <a:r>
              <a:rPr lang="th-TH" baseline="0" dirty="0" smtClean="0"/>
              <a:t>เพื่อยืนยันว่า แนวคิดต่างๆในกรอบการทำงานนี้ เป็นสิ่งที่จะช่วยเพิ่มศักยภาพ การปรับเปลี่ยน กิจกรรม ที่ทุกกาชาดดีมีการปฏิบัติงานกันมาอยู่แล้ว</a:t>
            </a:r>
            <a:endParaRPr lang="en-US" dirty="0"/>
          </a:p>
        </p:txBody>
      </p:sp>
      <p:sp>
        <p:nvSpPr>
          <p:cNvPr id="4" name="Slide Number Placeholder 3"/>
          <p:cNvSpPr>
            <a:spLocks noGrp="1"/>
          </p:cNvSpPr>
          <p:nvPr>
            <p:ph type="sldNum" sz="quarter" idx="10"/>
          </p:nvPr>
        </p:nvSpPr>
        <p:spPr/>
        <p:txBody>
          <a:bodyPr/>
          <a:lstStyle/>
          <a:p>
            <a:fld id="{3CCDB5FB-4763-44EC-A5FC-B6542C1F1F85}" type="slidenum">
              <a:rPr lang="en-US" smtClean="0"/>
              <a:t>3</a:t>
            </a:fld>
            <a:endParaRPr lang="en-US"/>
          </a:p>
        </p:txBody>
      </p:sp>
    </p:spTree>
    <p:extLst>
      <p:ext uri="{BB962C8B-B14F-4D97-AF65-F5344CB8AC3E}">
        <p14:creationId xmlns:p14="http://schemas.microsoft.com/office/powerpoint/2010/main" val="9730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200" b="0" i="0" kern="1200" dirty="0" smtClean="0">
                <a:solidFill>
                  <a:schemeClr val="tx1"/>
                </a:solidFill>
                <a:effectLst/>
                <a:latin typeface="+mn-lt"/>
                <a:ea typeface="+mn-ea"/>
                <a:cs typeface="+mn-cs"/>
              </a:rPr>
              <a:t>ปี</a:t>
            </a:r>
            <a:r>
              <a:rPr lang="th-TH"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2013 </a:t>
            </a:r>
            <a:r>
              <a:rPr lang="th-TH" sz="1200" b="0" i="0" kern="1200" baseline="0" dirty="0" smtClean="0">
                <a:solidFill>
                  <a:schemeClr val="tx1"/>
                </a:solidFill>
                <a:effectLst/>
                <a:latin typeface="+mn-lt"/>
                <a:ea typeface="+mn-ea"/>
                <a:cs typeface="+mn-cs"/>
              </a:rPr>
              <a:t>สมัชชาใหญ่ ของ เฟดเดฯ ได้ออกคำแถลงการณ์ เกี่ยวกับ ก</a:t>
            </a:r>
            <a:r>
              <a:rPr lang="th-TH" sz="1200" b="0" i="0" kern="1200" dirty="0" smtClean="0">
                <a:solidFill>
                  <a:schemeClr val="tx1"/>
                </a:solidFill>
                <a:effectLst/>
                <a:latin typeface="+mn-lt"/>
                <a:ea typeface="+mn-ea"/>
                <a:cs typeface="+mn-cs"/>
              </a:rPr>
              <a:t>ระบวนทัศน์ “การพัฒนาที่ยั่งยืน” โดยประเด็นสำคัญของวาระการพัฒนาภายหลังปี ค.ศ. 2015 คือ การจัดทำเป้าหมายการพัฒนาที่ยั่งยืน </a:t>
            </a:r>
          </a:p>
          <a:p>
            <a:pPr marL="228600" indent="-228600">
              <a:buFont typeface="+mj-lt"/>
              <a:buAutoNum type="arabicPeriod"/>
            </a:pPr>
            <a:r>
              <a:rPr lang="th-TH" dirty="0" smtClean="0"/>
              <a:t>ทำให้ชุมชนที่อยู่ในพื้นที่ความเสี่ยงสูง มีความสามารถในการเตรียมความพร้อมสำหรับและตอบสนองต่อภัยพิบัติ</a:t>
            </a:r>
          </a:p>
          <a:p>
            <a:pPr marL="228600" indent="-228600">
              <a:buFont typeface="+mj-lt"/>
              <a:buAutoNum type="arabicPeriod"/>
            </a:pPr>
            <a:r>
              <a:rPr lang="th-TH" dirty="0" smtClean="0"/>
              <a:t>เพื่อให้มั่นใจว่าอาสาสมัครในชุมชนที่ทำงานร่วมกับเรานั้นเป็นผู้รับผิดชอบเพื่ออำนวยความสะดวกการเข้าถึงบริการสุขภาพขั้นพื้นฐานทุกคน</a:t>
            </a:r>
          </a:p>
          <a:p>
            <a:pPr marL="228600" indent="-228600">
              <a:buFont typeface="+mj-lt"/>
              <a:buAutoNum type="arabicPeriod"/>
            </a:pPr>
            <a:r>
              <a:rPr lang="th-TH" dirty="0" smtClean="0"/>
              <a:t>ทำให้</a:t>
            </a:r>
            <a:r>
              <a:rPr lang="th-TH" baseline="0" dirty="0" smtClean="0"/>
              <a:t> กาชาดได้รับความไว้วางใจจากเครือข่าย และสนับสนุนกิจการงานของรัฐที่เกี่ยวกับงานด้านมนุษยธรรมและงานพัฒนา</a:t>
            </a:r>
          </a:p>
          <a:p>
            <a:pPr marL="228600" indent="-228600">
              <a:buFont typeface="+mj-lt"/>
              <a:buAutoNum type="arabicPeriod"/>
            </a:pPr>
            <a:endParaRPr lang="th-TH"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CCDB5FB-4763-44EC-A5FC-B6542C1F1F85}" type="slidenum">
              <a:rPr lang="en-US" smtClean="0"/>
              <a:t>4</a:t>
            </a:fld>
            <a:endParaRPr lang="en-US"/>
          </a:p>
        </p:txBody>
      </p:sp>
    </p:spTree>
    <p:extLst>
      <p:ext uri="{BB962C8B-B14F-4D97-AF65-F5344CB8AC3E}">
        <p14:creationId xmlns:p14="http://schemas.microsoft.com/office/powerpoint/2010/main" val="338461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baseline="0" dirty="0" smtClean="0"/>
              <a:t>วัตถุประสงค์หลักของกรอบการทำงานนี้ก็</a:t>
            </a:r>
            <a:r>
              <a:rPr lang="en-US" baseline="0" dirty="0" smtClean="0"/>
              <a:t> </a:t>
            </a:r>
            <a:r>
              <a:rPr lang="th-TH" dirty="0" smtClean="0"/>
              <a:t>เพื่อสร้างรากฐานในการดำเนินงานในทุกๆ</a:t>
            </a:r>
            <a:r>
              <a:rPr lang="th-TH" baseline="0" dirty="0" smtClean="0"/>
              <a:t> ด้านของ เฟดเดฯ ได้มีส่วนสนับสนุน และเสริมสร้าง การพัฒนา ที่นำไปสู่ความยั่งยืนให้กับชุมชน</a:t>
            </a:r>
            <a:r>
              <a:rPr lang="en-US" dirty="0" smtClean="0"/>
              <a:t> </a:t>
            </a:r>
            <a:r>
              <a:rPr lang="th-TH" dirty="0" smtClean="0"/>
              <a:t> </a:t>
            </a:r>
          </a:p>
          <a:p>
            <a:endParaRPr lang="th-TH" dirty="0" smtClean="0"/>
          </a:p>
          <a:p>
            <a:r>
              <a:rPr lang="en-US" sz="1200" dirty="0" smtClean="0"/>
              <a:t>Supporting National Societies 'efforts to assist communities as they adopt risk informed, holistic approaches to address their underlying vulnerabilities</a:t>
            </a:r>
            <a:endParaRPr lang="th-TH" sz="1200" dirty="0" smtClean="0"/>
          </a:p>
          <a:p>
            <a:r>
              <a:rPr lang="en-US" sz="1200" dirty="0" smtClean="0"/>
              <a:t>Supporting National </a:t>
            </a:r>
            <a:r>
              <a:rPr lang="en-US" sz="1200" dirty="0" err="1" smtClean="0"/>
              <a:t>Societies’efforts</a:t>
            </a:r>
            <a:r>
              <a:rPr lang="en-US" sz="1200" dirty="0" smtClean="0"/>
              <a:t> that encourage communities to adopt demand driven, people-</a:t>
            </a:r>
            <a:r>
              <a:rPr lang="en-US" sz="1200" dirty="0" err="1" smtClean="0"/>
              <a:t>centred</a:t>
            </a:r>
            <a:r>
              <a:rPr lang="en-US" sz="1200" dirty="0" smtClean="0"/>
              <a:t> approaches to community resilience strengthen.</a:t>
            </a:r>
            <a:endParaRPr lang="th-TH" sz="1200" dirty="0" smtClean="0"/>
          </a:p>
          <a:p>
            <a:r>
              <a:rPr lang="en-US" sz="1200" dirty="0" smtClean="0"/>
              <a:t>Supporting National societies to be connected to communities – being available to everyone, everywhere to prevent and reduce human suffering</a:t>
            </a:r>
            <a:endParaRPr lang="th-TH" sz="1200" dirty="0" smtClean="0"/>
          </a:p>
          <a:p>
            <a:endParaRPr lang="th-TH" dirty="0" smtClean="0"/>
          </a:p>
          <a:p>
            <a:pPr marL="228600" indent="-228600">
              <a:buAutoNum type="arabicPeriod"/>
            </a:pPr>
            <a:r>
              <a:rPr lang="th-TH" sz="1200" b="0" i="0" u="none" strike="noStrike" kern="1200" baseline="0" dirty="0" smtClean="0">
                <a:solidFill>
                  <a:schemeClr val="tx1"/>
                </a:solidFill>
                <a:latin typeface="+mn-lt"/>
                <a:ea typeface="+mn-ea"/>
                <a:cs typeface="+mn-cs"/>
              </a:rPr>
              <a:t>สนับสนุน กาชาดในการช่วยชุมชนที่มีความเสี่ยง โดยใช้วิธีการแบบองค์รวม  เพื่อแก้ไขของความล่อแหลมและอ่อนแอในระดับพื้นฐาน</a:t>
            </a:r>
            <a:endParaRPr lang="en-US" sz="1200" b="0" i="0" u="none" strike="noStrike" kern="1200" baseline="0" dirty="0" smtClean="0">
              <a:solidFill>
                <a:schemeClr val="tx1"/>
              </a:solidFill>
              <a:latin typeface="+mn-lt"/>
              <a:ea typeface="+mn-ea"/>
              <a:cs typeface="+mn-cs"/>
            </a:endParaRPr>
          </a:p>
          <a:p>
            <a:pPr marL="228600" indent="-228600">
              <a:buAutoNum type="arabicPeriod"/>
            </a:pPr>
            <a:r>
              <a:rPr lang="th-TH" sz="1200" b="0" i="0" u="none" strike="noStrike" kern="1200" baseline="0" dirty="0" smtClean="0">
                <a:solidFill>
                  <a:schemeClr val="tx1"/>
                </a:solidFill>
                <a:latin typeface="+mn-lt"/>
                <a:ea typeface="+mn-ea"/>
                <a:cs typeface="+mn-cs"/>
              </a:rPr>
              <a:t>สนับสนุนการชาด ช่วยส่งเสริมให้ชุมชน ได้มีการขับเคลื่อนในชุมชน โดยใช้คนเป็นศูนย์กลาง เพื่อเสริมสร้างชุมชนให้เกิดความเข้มแข็งและยั่งยืน</a:t>
            </a:r>
            <a:endParaRPr lang="en-US" sz="1200" b="0" i="0" u="none" strike="noStrike" kern="1200" baseline="0" dirty="0" smtClean="0">
              <a:solidFill>
                <a:schemeClr val="tx1"/>
              </a:solidFill>
              <a:latin typeface="+mn-lt"/>
              <a:ea typeface="+mn-ea"/>
              <a:cs typeface="+mn-cs"/>
            </a:endParaRPr>
          </a:p>
          <a:p>
            <a:pPr marL="228600" indent="-228600">
              <a:buAutoNum type="arabicPeriod"/>
            </a:pPr>
            <a:r>
              <a:rPr lang="th-TH" sz="1200" b="0" i="0" u="none" strike="noStrike" kern="1200" baseline="0" dirty="0" smtClean="0">
                <a:solidFill>
                  <a:schemeClr val="tx1"/>
                </a:solidFill>
                <a:latin typeface="+mn-lt"/>
                <a:ea typeface="+mn-ea"/>
                <a:cs typeface="+mn-cs"/>
              </a:rPr>
              <a:t>สนับสนุนกาชาด ให้เชื่อมต่อกับชุมชน  การให้บริการกับทุกคนทุกที่เพื่อป้องกันและลดความทุกข์ของคนในชุมชน</a:t>
            </a:r>
          </a:p>
          <a:p>
            <a:pPr marL="0" indent="0">
              <a:buNone/>
            </a:pPr>
            <a:endParaRPr lang="th-TH"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Societies, through their national networks of branches and volunteers operating at the grassroots level, are best placed to implement disaster risk reduction activities in their communities. While reducing disaster risk cannot be achieved by the RC/RC alone, it can facilitate strong working partnerships between all stakeholders, be they the communities themselves, local and national governments, governmental and non-governmental organizations or the private sector.</a:t>
            </a:r>
          </a:p>
          <a:p>
            <a:pPr marL="0" indent="0">
              <a:buNone/>
            </a:pPr>
            <a:endParaRPr lang="th-TH" sz="1200" b="0" i="0" u="none" strike="noStrike" kern="1200" baseline="0" dirty="0" smtClean="0">
              <a:solidFill>
                <a:schemeClr val="tx1"/>
              </a:solidFill>
              <a:latin typeface="+mn-lt"/>
              <a:ea typeface="+mn-ea"/>
              <a:cs typeface="+mn-cs"/>
            </a:endParaRPr>
          </a:p>
          <a:p>
            <a:pPr marL="228600" indent="-228600">
              <a:buAutoNum type="arabicPeriod"/>
            </a:pPr>
            <a:endParaRPr lang="th-TH" dirty="0" smtClean="0"/>
          </a:p>
        </p:txBody>
      </p:sp>
      <p:sp>
        <p:nvSpPr>
          <p:cNvPr id="4" name="Slide Number Placeholder 3"/>
          <p:cNvSpPr>
            <a:spLocks noGrp="1"/>
          </p:cNvSpPr>
          <p:nvPr>
            <p:ph type="sldNum" sz="quarter" idx="10"/>
          </p:nvPr>
        </p:nvSpPr>
        <p:spPr/>
        <p:txBody>
          <a:bodyPr/>
          <a:lstStyle/>
          <a:p>
            <a:fld id="{3CCDB5FB-4763-44EC-A5FC-B6542C1F1F85}" type="slidenum">
              <a:rPr lang="en-US" smtClean="0"/>
              <a:t>5</a:t>
            </a:fld>
            <a:endParaRPr lang="en-US"/>
          </a:p>
        </p:txBody>
      </p:sp>
    </p:spTree>
    <p:extLst>
      <p:ext uri="{BB962C8B-B14F-4D97-AF65-F5344CB8AC3E}">
        <p14:creationId xmlns:p14="http://schemas.microsoft.com/office/powerpoint/2010/main" val="369313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IFRC </a:t>
            </a:r>
            <a:r>
              <a:rPr lang="th-TH" dirty="0" smtClean="0"/>
              <a:t>ให้ความหมาย ของคำว่า </a:t>
            </a:r>
            <a:r>
              <a:rPr lang="en-US" dirty="0" smtClean="0"/>
              <a:t>resilience</a:t>
            </a:r>
            <a:r>
              <a:rPr lang="en-US" baseline="0" dirty="0" smtClean="0"/>
              <a:t> </a:t>
            </a:r>
            <a:r>
              <a:rPr lang="th-TH" baseline="0" dirty="0" smtClean="0"/>
              <a:t>ไว้ว่าเป็น</a:t>
            </a:r>
            <a:r>
              <a:rPr lang="th-TH" dirty="0" smtClean="0"/>
              <a:t> "ความสามารถของบุคคล ชุมชน องค์กรหรือประเทศ ที่เผชิญกับภัยพิบัติ วิกฤตและความอ่อนแอ การคาดการณ์ เตรียมความพร้อมสำหรับการลดผลกระทบ การรับมือกับการฟื้นตัวจากผลกระทบของแรงกระแทกและความเครียดโดยไม่สูญเสียวกเขานาน แนวโน้มระยะยาว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CDB5FB-4763-44EC-A5FC-B6542C1F1F85}" type="slidenum">
              <a:rPr lang="en-US" smtClean="0"/>
              <a:t>6</a:t>
            </a:fld>
            <a:endParaRPr lang="en-US"/>
          </a:p>
        </p:txBody>
      </p:sp>
    </p:spTree>
    <p:extLst>
      <p:ext uri="{BB962C8B-B14F-4D97-AF65-F5344CB8AC3E}">
        <p14:creationId xmlns:p14="http://schemas.microsoft.com/office/powerpoint/2010/main" val="110586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level –  a resilient individual is health;</a:t>
            </a:r>
            <a:r>
              <a:rPr lang="en-US" baseline="0" dirty="0" smtClean="0"/>
              <a:t> has the knowledge, skills, competencies and mind-set to adapt to new situations and improve her/his life and those of her/his family, friends and community. A resilient person is empowered </a:t>
            </a:r>
          </a:p>
          <a:p>
            <a:r>
              <a:rPr lang="th-TH" baseline="0" dirty="0" smtClean="0"/>
              <a:t>ระดับบุคคล คือ สุขภาพ มีความรู้ มีทักษะ มีความสามารถ ความคิด ที่จะปรับตัวต่อเหตุการ์ที่เกิดขึ้นและปรับปรุงตัวเอง เพื่อน และครอบครัว รวมถึง ชุมชน เป็นบุคคลที่มีอำนาจ</a:t>
            </a:r>
          </a:p>
          <a:p>
            <a:endParaRPr lang="th-TH" baseline="0" dirty="0" smtClean="0"/>
          </a:p>
          <a:p>
            <a:r>
              <a:rPr lang="th-TH" baseline="0" dirty="0" smtClean="0"/>
              <a:t>ระดับครอบครัว</a:t>
            </a:r>
            <a:r>
              <a:rPr lang="en-US" baseline="0" dirty="0" smtClean="0"/>
              <a:t>  </a:t>
            </a:r>
            <a:r>
              <a:rPr lang="th-TH" baseline="0" dirty="0" smtClean="0"/>
              <a:t>คนในครอบครัวมีความเป็น </a:t>
            </a:r>
            <a:r>
              <a:rPr lang="en-US" baseline="0" dirty="0" smtClean="0"/>
              <a:t>resilient</a:t>
            </a:r>
          </a:p>
          <a:p>
            <a:r>
              <a:rPr lang="th-TH" baseline="0" dirty="0" smtClean="0"/>
              <a:t>ระดับ ชุมชน  เพิ่มความเป็น </a:t>
            </a:r>
            <a:r>
              <a:rPr lang="en-US" baseline="0" dirty="0" smtClean="0"/>
              <a:t>resilience </a:t>
            </a:r>
            <a:r>
              <a:rPr lang="th-TH" baseline="0" dirty="0" smtClean="0"/>
              <a:t>ให้กับชุมชนของตน ทั้งในระดับ บุคคลและครอบครัว</a:t>
            </a:r>
          </a:p>
          <a:p>
            <a:r>
              <a:rPr lang="th-TH" baseline="0" dirty="0" smtClean="0"/>
              <a:t>ระดับภาครัฐ ที่เป็นเทศบาล ตำบล ดูแลเรื่องของสวัสดิการ โครงสร้างพื้นฐาน....</a:t>
            </a:r>
          </a:p>
          <a:p>
            <a:r>
              <a:rPr lang="th-TH" baseline="0" dirty="0" smtClean="0"/>
              <a:t>ระดับรัฐบาล ก็ดูแลเรื่องนโยบาย กม ต่างๆ เพื่อให้สามารถปรับใช้กับชุมชน ให้เกิดความเป็น </a:t>
            </a:r>
            <a:r>
              <a:rPr lang="en-US" baseline="0" dirty="0" smtClean="0"/>
              <a:t>Resilience</a:t>
            </a:r>
          </a:p>
          <a:p>
            <a:pPr marL="0" marR="0" indent="0" algn="l" defTabSz="914400" rtl="0" eaLnBrk="1" fontAlgn="auto" latinLnBrk="0" hangingPunct="1">
              <a:lnSpc>
                <a:spcPct val="100000"/>
              </a:lnSpc>
              <a:spcBef>
                <a:spcPts val="0"/>
              </a:spcBef>
              <a:spcAft>
                <a:spcPts val="0"/>
              </a:spcAft>
              <a:buClrTx/>
              <a:buSzTx/>
              <a:buFontTx/>
              <a:buNone/>
              <a:tabLst/>
              <a:defRPr/>
            </a:pPr>
            <a:r>
              <a:rPr lang="th-TH" baseline="0" dirty="0" smtClean="0"/>
              <a:t>ระดับองค์กร เช่นกาชาด มีการบูรณาการ </a:t>
            </a:r>
            <a:r>
              <a:rPr lang="en-US" baseline="0" dirty="0" smtClean="0"/>
              <a:t>Resilience</a:t>
            </a:r>
            <a:r>
              <a:rPr lang="th-TH" baseline="0" dirty="0" smtClean="0"/>
              <a:t> เข้าในระดับสาขา  ในส่วนอาสา และสนับสนุนในทุกๆ ระดับ</a:t>
            </a:r>
          </a:p>
          <a:p>
            <a:pPr marL="0" marR="0" indent="0" algn="l" defTabSz="914400" rtl="0" eaLnBrk="1" fontAlgn="auto" latinLnBrk="0" hangingPunct="1">
              <a:lnSpc>
                <a:spcPct val="100000"/>
              </a:lnSpc>
              <a:spcBef>
                <a:spcPts val="0"/>
              </a:spcBef>
              <a:spcAft>
                <a:spcPts val="0"/>
              </a:spcAft>
              <a:buClrTx/>
              <a:buSzTx/>
              <a:buFontTx/>
              <a:buNone/>
              <a:tabLst/>
              <a:defRPr/>
            </a:pPr>
            <a:r>
              <a:rPr lang="th-TH" baseline="0" dirty="0" smtClean="0"/>
              <a:t>ระดับภูมิภาค ดูแลความขัดแย้ง ปัญหาระหว่างประเทศ ด้านต่างๆ เช่น ความยากจน ปัญหาผู้อพยพ เศรษฐกิจ และคอยประสานงานให้ แก้ไข ปัญหาต่างๆ ร่วมกับทุกๆ ระดับ</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th-TH" baseline="0" dirty="0" smtClean="0"/>
          </a:p>
          <a:p>
            <a:endParaRPr lang="th-TH" baseline="0" dirty="0" smtClean="0"/>
          </a:p>
          <a:p>
            <a:endParaRPr lang="en-US" dirty="0"/>
          </a:p>
        </p:txBody>
      </p:sp>
      <p:sp>
        <p:nvSpPr>
          <p:cNvPr id="4" name="Slide Number Placeholder 3"/>
          <p:cNvSpPr>
            <a:spLocks noGrp="1"/>
          </p:cNvSpPr>
          <p:nvPr>
            <p:ph type="sldNum" sz="quarter" idx="10"/>
          </p:nvPr>
        </p:nvSpPr>
        <p:spPr/>
        <p:txBody>
          <a:bodyPr/>
          <a:lstStyle/>
          <a:p>
            <a:fld id="{3CCDB5FB-4763-44EC-A5FC-B6542C1F1F85}" type="slidenum">
              <a:rPr lang="en-US" smtClean="0"/>
              <a:t>8</a:t>
            </a:fld>
            <a:endParaRPr lang="en-US"/>
          </a:p>
        </p:txBody>
      </p:sp>
    </p:spTree>
    <p:extLst>
      <p:ext uri="{BB962C8B-B14F-4D97-AF65-F5344CB8AC3E}">
        <p14:creationId xmlns:p14="http://schemas.microsoft.com/office/powerpoint/2010/main" val="128177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ชุมชนเป็นกลุ่มคนที่อาจจะอาศัยอยู่</a:t>
            </a:r>
            <a:r>
              <a:rPr lang="en-US" dirty="0" smtClean="0"/>
              <a:t> </a:t>
            </a:r>
            <a:r>
              <a:rPr lang="th-TH" dirty="0" smtClean="0"/>
              <a:t>หรือไม่ได้อยู่ในพื้นที่เดียวกัน หมู่บ้านหรือ เพื่อนบ้านที่พื้นที่ใกล้เคียงกัน มีวัฒนธรรม</a:t>
            </a:r>
            <a:r>
              <a:rPr lang="th-TH" baseline="0" dirty="0" smtClean="0"/>
              <a:t> ความเป็นอยู่ และมี</a:t>
            </a:r>
            <a:r>
              <a:rPr lang="th-TH" dirty="0" smtClean="0"/>
              <a:t>ทรัพยากร คล้ายกัน</a:t>
            </a:r>
          </a:p>
          <a:p>
            <a:r>
              <a:rPr lang="th-TH" dirty="0" smtClean="0"/>
              <a:t>ชุมชนกลุ่มคน ที่อาจจะพบเจอกับภัยคุกคามเหมือนกัน</a:t>
            </a:r>
            <a:r>
              <a:rPr lang="th-TH" baseline="0" dirty="0" smtClean="0"/>
              <a:t> และมีความเสี่ยง ทั้ง ด้านโรคภัย ปัญหาทางการเมือง เศรษฐกิจ และ ภัยพิบัติทางธรรมชาต</a:t>
            </a:r>
            <a:endParaRPr lang="en-US" dirty="0"/>
          </a:p>
        </p:txBody>
      </p:sp>
      <p:sp>
        <p:nvSpPr>
          <p:cNvPr id="4" name="Slide Number Placeholder 3"/>
          <p:cNvSpPr>
            <a:spLocks noGrp="1"/>
          </p:cNvSpPr>
          <p:nvPr>
            <p:ph type="sldNum" sz="quarter" idx="10"/>
          </p:nvPr>
        </p:nvSpPr>
        <p:spPr/>
        <p:txBody>
          <a:bodyPr/>
          <a:lstStyle/>
          <a:p>
            <a:fld id="{3CCDB5FB-4763-44EC-A5FC-B6542C1F1F85}" type="slidenum">
              <a:rPr lang="en-US" smtClean="0"/>
              <a:t>9</a:t>
            </a:fld>
            <a:endParaRPr lang="en-US"/>
          </a:p>
        </p:txBody>
      </p:sp>
    </p:spTree>
    <p:extLst>
      <p:ext uri="{BB962C8B-B14F-4D97-AF65-F5344CB8AC3E}">
        <p14:creationId xmlns:p14="http://schemas.microsoft.com/office/powerpoint/2010/main" val="386767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Is knowledgeable, healthy and can meet its basic needs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Is socially cohesive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Has economic opportunities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Has well maintained and accessible infrastructures and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Is connected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CDB5FB-4763-44EC-A5FC-B6542C1F1F85}" type="slidenum">
              <a:rPr lang="en-US" smtClean="0"/>
              <a:t>10</a:t>
            </a:fld>
            <a:endParaRPr lang="en-US"/>
          </a:p>
        </p:txBody>
      </p:sp>
    </p:spTree>
    <p:extLst>
      <p:ext uri="{BB962C8B-B14F-4D97-AF65-F5344CB8AC3E}">
        <p14:creationId xmlns:p14="http://schemas.microsoft.com/office/powerpoint/2010/main" val="146385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การให้ความช่วยเหลือชุมชน</a:t>
            </a:r>
            <a:r>
              <a:rPr lang="en-US" dirty="0" smtClean="0"/>
              <a:t> </a:t>
            </a:r>
            <a:r>
              <a:rPr lang="th-TH" dirty="0" smtClean="0"/>
              <a:t>ที่มีการดำเนินงานด้านชุมชนเข้มแข็งอยู่แล้ว โดยใช้วิธีการการดำเนินแบบองค์รวมเพื่อแก้ไขความอ่อนแอของชุมชน</a:t>
            </a:r>
          </a:p>
          <a:p>
            <a:endParaRPr lang="th-TH" dirty="0" smtClean="0"/>
          </a:p>
          <a:p>
            <a:r>
              <a:rPr lang="en-US" dirty="0" smtClean="0"/>
              <a:t>Resilient </a:t>
            </a:r>
            <a:r>
              <a:rPr lang="th-TH" dirty="0" smtClean="0"/>
              <a:t>ชุมชนเป็นเรื่องเกี่ยวกับความต้องการขับเคลื่อน</a:t>
            </a:r>
            <a:r>
              <a:rPr lang="en-US" baseline="0" dirty="0" smtClean="0"/>
              <a:t> </a:t>
            </a:r>
            <a:r>
              <a:rPr lang="th-TH" baseline="0" dirty="0" smtClean="0"/>
              <a:t>โดยค</a:t>
            </a:r>
            <a:r>
              <a:rPr lang="th-TH" dirty="0" smtClean="0"/>
              <a:t>นเป็นศูนย์กลาง</a:t>
            </a:r>
          </a:p>
          <a:p>
            <a:endParaRPr lang="th-TH" dirty="0" smtClean="0"/>
          </a:p>
          <a:p>
            <a:r>
              <a:rPr lang="th-TH" smtClean="0"/>
              <a:t>การมีความสัมพันธ์  ได้เชื่อมโยง สายสัมพันธ์ กับชุมชนโดยการทุกคนสามารถใช้ได้ทุกที่เพื่อป้องกันและลดความทุกข์ของมนุษย์</a:t>
            </a:r>
            <a:endParaRPr lang="en-US" dirty="0"/>
          </a:p>
        </p:txBody>
      </p:sp>
      <p:sp>
        <p:nvSpPr>
          <p:cNvPr id="4" name="Slide Number Placeholder 3"/>
          <p:cNvSpPr>
            <a:spLocks noGrp="1"/>
          </p:cNvSpPr>
          <p:nvPr>
            <p:ph type="sldNum" sz="quarter" idx="10"/>
          </p:nvPr>
        </p:nvSpPr>
        <p:spPr/>
        <p:txBody>
          <a:bodyPr/>
          <a:lstStyle/>
          <a:p>
            <a:fld id="{3CCDB5FB-4763-44EC-A5FC-B6542C1F1F85}" type="slidenum">
              <a:rPr lang="en-US" smtClean="0"/>
              <a:t>16</a:t>
            </a:fld>
            <a:endParaRPr lang="en-US"/>
          </a:p>
        </p:txBody>
      </p:sp>
    </p:spTree>
    <p:extLst>
      <p:ext uri="{BB962C8B-B14F-4D97-AF65-F5344CB8AC3E}">
        <p14:creationId xmlns:p14="http://schemas.microsoft.com/office/powerpoint/2010/main" val="3665289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XXXXXXXXXXXXX DEPARTMENT</a:t>
              </a:r>
            </a:p>
            <a:p>
              <a:pPr fontAlgn="auto">
                <a:spcBef>
                  <a:spcPts val="0"/>
                </a:spcBef>
                <a:spcAft>
                  <a:spcPts val="0"/>
                </a:spcAft>
                <a:defRPr/>
              </a:pPr>
              <a:r>
                <a:rPr lang="en-US" sz="1600" baseline="0" dirty="0">
                  <a:solidFill>
                    <a:schemeClr val="bg1"/>
                  </a:solidFill>
                  <a:latin typeface="Arial" pitchFamily="34" charset="0"/>
                  <a:cs typeface="Arial" pitchFamily="34" charset="0"/>
                </a:rPr>
                <a:t>NAME SURNAME, TITLE</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a:t>
              </a:r>
              <a:r>
                <a:rPr lang="en-US" sz="1600" b="1" baseline="0" dirty="0" smtClean="0">
                  <a:solidFill>
                    <a:schemeClr val="bg1"/>
                  </a:solidFill>
                  <a:latin typeface="Arial" pitchFamily="34" charset="0"/>
                  <a:cs typeface="Arial" pitchFamily="34" charset="0"/>
                </a:rPr>
                <a:t>303</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r>
              <a:rPr lang="en-US" sz="1100" b="0" dirty="0" smtClean="0">
                <a:solidFill>
                  <a:schemeClr val="tx1"/>
                </a:solidFill>
                <a:latin typeface="Arial" pitchFamily="34" charset="0"/>
                <a:cs typeface="Arial" pitchFamily="34" charset="0"/>
              </a:rPr>
              <a:t>IFRC</a:t>
            </a:r>
            <a:r>
              <a:rPr lang="en-US" sz="1100" b="0" baseline="0" dirty="0" smtClean="0">
                <a:solidFill>
                  <a:schemeClr val="tx1"/>
                </a:solidFill>
                <a:latin typeface="Arial" pitchFamily="34" charset="0"/>
                <a:cs typeface="Arial" pitchFamily="34" charset="0"/>
              </a:rPr>
              <a:t> Framework  for Community Safety and Resilience</a:t>
            </a:r>
            <a:endParaRPr lang="en-US" sz="1100" b="0" dirty="0" smtClean="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67544" y="2060848"/>
            <a:ext cx="7762056" cy="3168352"/>
          </a:xfrm>
        </p:spPr>
        <p:txBody>
          <a:bodyPr/>
          <a:lstStyle/>
          <a:p>
            <a:pPr algn="ctr"/>
            <a:r>
              <a:rPr lang="en-GB" sz="4000" dirty="0" smtClean="0">
                <a:solidFill>
                  <a:schemeClr val="accent2">
                    <a:lumMod val="75000"/>
                  </a:schemeClr>
                </a:solidFill>
                <a:latin typeface="Arial" charset="0"/>
                <a:cs typeface="Arial" charset="0"/>
              </a:rPr>
              <a:t>IFRC  Framework </a:t>
            </a:r>
            <a:br>
              <a:rPr lang="en-GB" sz="4000" dirty="0" smtClean="0">
                <a:solidFill>
                  <a:schemeClr val="accent2">
                    <a:lumMod val="75000"/>
                  </a:schemeClr>
                </a:solidFill>
                <a:latin typeface="Arial" charset="0"/>
                <a:cs typeface="Arial" charset="0"/>
              </a:rPr>
            </a:br>
            <a:r>
              <a:rPr lang="en-GB" sz="4000" dirty="0" smtClean="0">
                <a:solidFill>
                  <a:schemeClr val="accent2">
                    <a:lumMod val="75000"/>
                  </a:schemeClr>
                </a:solidFill>
                <a:latin typeface="Arial" charset="0"/>
                <a:cs typeface="Arial" charset="0"/>
              </a:rPr>
              <a:t>for </a:t>
            </a:r>
            <a:br>
              <a:rPr lang="en-GB" sz="4000" dirty="0" smtClean="0">
                <a:solidFill>
                  <a:schemeClr val="accent2">
                    <a:lumMod val="75000"/>
                  </a:schemeClr>
                </a:solidFill>
                <a:latin typeface="Arial" charset="0"/>
                <a:cs typeface="Arial" charset="0"/>
              </a:rPr>
            </a:br>
            <a:r>
              <a:rPr lang="en-GB" sz="4000" dirty="0" smtClean="0">
                <a:solidFill>
                  <a:schemeClr val="accent2">
                    <a:lumMod val="75000"/>
                  </a:schemeClr>
                </a:solidFill>
                <a:latin typeface="Arial" charset="0"/>
                <a:cs typeface="Arial" charset="0"/>
              </a:rPr>
              <a:t>Community Safety and Resilience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resilient community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2420888"/>
            <a:ext cx="8180832" cy="4023360"/>
          </a:xfrm>
        </p:spPr>
      </p:pic>
    </p:spTree>
    <p:extLst>
      <p:ext uri="{BB962C8B-B14F-4D97-AF65-F5344CB8AC3E}">
        <p14:creationId xmlns:p14="http://schemas.microsoft.com/office/powerpoint/2010/main" val="96724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908720"/>
            <a:ext cx="8280920" cy="720080"/>
          </a:xfrm>
        </p:spPr>
        <p:txBody>
          <a:bodyPr/>
          <a:lstStyle/>
          <a:p>
            <a:r>
              <a:rPr lang="en-US" dirty="0"/>
              <a:t>A resilient community</a:t>
            </a:r>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19361"/>
            <a:ext cx="7344816" cy="2743200"/>
          </a:xfrm>
          <a:prstGeom prst="rect">
            <a:avLst/>
          </a:prstGeom>
          <a:noFill/>
          <a:ln>
            <a:noFill/>
          </a:ln>
        </p:spPr>
      </p:pic>
    </p:spTree>
    <p:extLst>
      <p:ext uri="{BB962C8B-B14F-4D97-AF65-F5344CB8AC3E}">
        <p14:creationId xmlns:p14="http://schemas.microsoft.com/office/powerpoint/2010/main" val="382712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resilient community</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04757"/>
            <a:ext cx="7776864" cy="3084483"/>
          </a:xfrm>
          <a:prstGeom prst="rect">
            <a:avLst/>
          </a:prstGeom>
          <a:noFill/>
          <a:ln>
            <a:noFill/>
          </a:ln>
        </p:spPr>
      </p:pic>
    </p:spTree>
    <p:extLst>
      <p:ext uri="{BB962C8B-B14F-4D97-AF65-F5344CB8AC3E}">
        <p14:creationId xmlns:p14="http://schemas.microsoft.com/office/powerpoint/2010/main" val="1301126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resilient community</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45397"/>
            <a:ext cx="7632848" cy="3187859"/>
          </a:xfrm>
          <a:prstGeom prst="rect">
            <a:avLst/>
          </a:prstGeom>
          <a:noFill/>
          <a:ln>
            <a:noFill/>
          </a:ln>
        </p:spPr>
      </p:pic>
    </p:spTree>
    <p:extLst>
      <p:ext uri="{BB962C8B-B14F-4D97-AF65-F5344CB8AC3E}">
        <p14:creationId xmlns:p14="http://schemas.microsoft.com/office/powerpoint/2010/main" val="3427400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resilient community</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76524"/>
            <a:ext cx="7200800" cy="2624684"/>
          </a:xfrm>
          <a:prstGeom prst="rect">
            <a:avLst/>
          </a:prstGeom>
          <a:noFill/>
          <a:ln>
            <a:noFill/>
          </a:ln>
        </p:spPr>
      </p:pic>
    </p:spTree>
    <p:extLst>
      <p:ext uri="{BB962C8B-B14F-4D97-AF65-F5344CB8AC3E}">
        <p14:creationId xmlns:p14="http://schemas.microsoft.com/office/powerpoint/2010/main" val="4289196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resilient community</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20315"/>
            <a:ext cx="6644208" cy="3068926"/>
          </a:xfrm>
          <a:prstGeom prst="rect">
            <a:avLst/>
          </a:prstGeom>
          <a:noFill/>
          <a:ln>
            <a:noFill/>
          </a:ln>
        </p:spPr>
      </p:pic>
    </p:spTree>
    <p:extLst>
      <p:ext uri="{BB962C8B-B14F-4D97-AF65-F5344CB8AC3E}">
        <p14:creationId xmlns:p14="http://schemas.microsoft.com/office/powerpoint/2010/main" val="130761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elements of the FCR</a:t>
            </a:r>
            <a:endParaRPr lang="en-US" dirty="0"/>
          </a:p>
        </p:txBody>
      </p:sp>
      <p:sp>
        <p:nvSpPr>
          <p:cNvPr id="6" name="Content Placeholder 5"/>
          <p:cNvSpPr>
            <a:spLocks noGrp="1"/>
          </p:cNvSpPr>
          <p:nvPr>
            <p:ph idx="1"/>
          </p:nvPr>
        </p:nvSpPr>
        <p:spPr>
          <a:xfrm>
            <a:off x="683568" y="2234282"/>
            <a:ext cx="8003232" cy="4191000"/>
          </a:xfrm>
        </p:spPr>
        <p:txBody>
          <a:bodyPr/>
          <a:lstStyle/>
          <a:p>
            <a:r>
              <a:rPr lang="en-US" sz="1800" dirty="0" smtClean="0"/>
              <a:t>Assisting communities as they adopt risk-informed, holistic approaches to address their underlying vulnerabilities</a:t>
            </a:r>
          </a:p>
          <a:p>
            <a:endParaRPr lang="en-US" sz="1800" dirty="0"/>
          </a:p>
          <a:p>
            <a:r>
              <a:rPr lang="en-US" sz="1800" dirty="0" smtClean="0"/>
              <a:t>Community resilience is about a demand driven people-</a:t>
            </a:r>
            <a:r>
              <a:rPr lang="en-US" sz="1800" dirty="0" err="1" smtClean="0"/>
              <a:t>centred</a:t>
            </a:r>
            <a:r>
              <a:rPr lang="en-US" sz="1800" dirty="0" smtClean="0"/>
              <a:t> approach.</a:t>
            </a:r>
          </a:p>
          <a:p>
            <a:endParaRPr lang="en-US" sz="1800" dirty="0"/>
          </a:p>
          <a:p>
            <a:r>
              <a:rPr lang="en-US" sz="1800" dirty="0" smtClean="0"/>
              <a:t>Being connected to communities by being available to everyone, everywhere to prevent and reduce human suffering.</a:t>
            </a:r>
            <a:endParaRPr lang="en-US" sz="1800" dirty="0"/>
          </a:p>
        </p:txBody>
      </p:sp>
    </p:spTree>
    <p:extLst>
      <p:ext uri="{BB962C8B-B14F-4D97-AF65-F5344CB8AC3E}">
        <p14:creationId xmlns:p14="http://schemas.microsoft.com/office/powerpoint/2010/main" val="1222509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i="0" dirty="0" smtClean="0"/>
              <a:t>Thank you!!</a:t>
            </a:r>
            <a:endParaRPr lang="en-US" sz="4400" i="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2132856"/>
            <a:ext cx="6327588" cy="4191000"/>
          </a:xfrm>
        </p:spPr>
      </p:pic>
    </p:spTree>
    <p:extLst>
      <p:ext uri="{BB962C8B-B14F-4D97-AF65-F5344CB8AC3E}">
        <p14:creationId xmlns:p14="http://schemas.microsoft.com/office/powerpoint/2010/main" val="231242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 </a:t>
            </a:r>
            <a:r>
              <a:rPr lang="en-US" dirty="0"/>
              <a:t>Framework for Community Safety and Resilience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204864"/>
            <a:ext cx="4846672" cy="4389120"/>
          </a:xfrm>
        </p:spPr>
      </p:pic>
    </p:spTree>
    <p:extLst>
      <p:ext uri="{BB962C8B-B14F-4D97-AF65-F5344CB8AC3E}">
        <p14:creationId xmlns:p14="http://schemas.microsoft.com/office/powerpoint/2010/main" val="2642308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2400" dirty="0" smtClean="0">
                <a:latin typeface="Arial" charset="0"/>
                <a:cs typeface="Arial" charset="0"/>
              </a:rPr>
              <a:t>Background</a:t>
            </a:r>
          </a:p>
        </p:txBody>
      </p:sp>
      <p:sp>
        <p:nvSpPr>
          <p:cNvPr id="11267" name="Content Placeholder 2"/>
          <p:cNvSpPr>
            <a:spLocks noGrp="1"/>
          </p:cNvSpPr>
          <p:nvPr>
            <p:ph idx="4294967295"/>
          </p:nvPr>
        </p:nvSpPr>
        <p:spPr>
          <a:xfrm>
            <a:off x="539552" y="2204864"/>
            <a:ext cx="8147248" cy="3960440"/>
          </a:xfrm>
        </p:spPr>
        <p:txBody>
          <a:bodyPr/>
          <a:lstStyle/>
          <a:p>
            <a:r>
              <a:rPr lang="en-US" sz="1800" dirty="0"/>
              <a:t>The formalization of </a:t>
            </a:r>
            <a:r>
              <a:rPr lang="en-US" sz="1800" dirty="0" smtClean="0"/>
              <a:t>Global Alliance </a:t>
            </a:r>
            <a:r>
              <a:rPr lang="en-US" sz="1800" dirty="0"/>
              <a:t>for </a:t>
            </a:r>
            <a:r>
              <a:rPr lang="en-US" sz="1800" dirty="0" smtClean="0"/>
              <a:t>Disaster </a:t>
            </a:r>
            <a:r>
              <a:rPr lang="en-US" sz="1800" dirty="0"/>
              <a:t>Risk </a:t>
            </a:r>
            <a:r>
              <a:rPr lang="en-US" sz="1800" dirty="0" smtClean="0"/>
              <a:t>Reduction </a:t>
            </a:r>
            <a:r>
              <a:rPr lang="en-US" sz="1800" dirty="0"/>
              <a:t>in New York, in October </a:t>
            </a:r>
            <a:r>
              <a:rPr lang="en-US" sz="1800" dirty="0" smtClean="0"/>
              <a:t>2007</a:t>
            </a:r>
          </a:p>
          <a:p>
            <a:pPr marL="0" indent="0">
              <a:buNone/>
            </a:pPr>
            <a:endParaRPr lang="en-US" sz="1800" dirty="0" smtClean="0"/>
          </a:p>
          <a:p>
            <a:r>
              <a:rPr lang="en-US" sz="1600" dirty="0" smtClean="0"/>
              <a:t>Commits </a:t>
            </a:r>
            <a:r>
              <a:rPr lang="en-US" sz="1600" dirty="0"/>
              <a:t>the R</a:t>
            </a:r>
            <a:r>
              <a:rPr lang="en-US" sz="1600" dirty="0" smtClean="0"/>
              <a:t>ed</a:t>
            </a:r>
            <a:r>
              <a:rPr lang="th-TH" sz="1600" dirty="0" smtClean="0"/>
              <a:t> </a:t>
            </a:r>
            <a:r>
              <a:rPr lang="en-US" sz="1600" dirty="0" smtClean="0"/>
              <a:t>Cross </a:t>
            </a:r>
            <a:r>
              <a:rPr lang="en-US" sz="1600" dirty="0"/>
              <a:t>to work toward building safer and more resilient community  by scaling up disaster risk reduction work among the most vulnerable people with whom our National Society Operate </a:t>
            </a:r>
            <a:endParaRPr lang="en-US" sz="1600" dirty="0" smtClean="0"/>
          </a:p>
          <a:p>
            <a:endParaRPr lang="en-US" sz="1600" dirty="0" smtClean="0"/>
          </a:p>
          <a:p>
            <a:r>
              <a:rPr lang="en-US" sz="1800" dirty="0"/>
              <a:t>The original framework for </a:t>
            </a:r>
            <a:r>
              <a:rPr lang="en-US" sz="1800" dirty="0" smtClean="0"/>
              <a:t>CSR published </a:t>
            </a:r>
            <a:r>
              <a:rPr lang="en-US" sz="1800" dirty="0"/>
              <a:t>in 2008 confirmed that the concept  identified were not new  and did not demand new area. It suggested that  CSR approach provide  NS with an opportunity to build on, enhance and adapt activities that they had already been carry on </a:t>
            </a:r>
          </a:p>
          <a:p>
            <a:endParaRPr lang="th-TH" dirty="0" smtClean="0"/>
          </a:p>
          <a:p>
            <a:endParaRPr lang="en-US" dirty="0"/>
          </a:p>
          <a:p>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t>Our Global commitment</a:t>
            </a:r>
            <a:endParaRPr lang="en-US" i="0" dirty="0"/>
          </a:p>
        </p:txBody>
      </p:sp>
      <p:sp>
        <p:nvSpPr>
          <p:cNvPr id="3" name="Content Placeholder 2"/>
          <p:cNvSpPr>
            <a:spLocks noGrp="1"/>
          </p:cNvSpPr>
          <p:nvPr>
            <p:ph idx="1"/>
          </p:nvPr>
        </p:nvSpPr>
        <p:spPr>
          <a:xfrm>
            <a:off x="611560" y="2234282"/>
            <a:ext cx="8075240" cy="4191000"/>
          </a:xfrm>
        </p:spPr>
        <p:txBody>
          <a:bodyPr/>
          <a:lstStyle/>
          <a:p>
            <a:r>
              <a:rPr lang="en-US" dirty="0" smtClean="0"/>
              <a:t>In 2013, IFRC General Assembly issued declaration concerning the post-2015 development agenda committing IFRC to helping shape the future development agenda with three commitments; </a:t>
            </a:r>
          </a:p>
          <a:p>
            <a:pPr marL="811213" lvl="2" indent="-457200">
              <a:buFont typeface="+mj-lt"/>
              <a:buAutoNum type="arabicPeriod"/>
            </a:pPr>
            <a:r>
              <a:rPr lang="en-US" sz="1800" dirty="0" smtClean="0"/>
              <a:t>Enabling every community in high risk areas to have capacity to prepare for and respond to disasters</a:t>
            </a:r>
          </a:p>
          <a:p>
            <a:pPr marL="811213" lvl="2" indent="-457200">
              <a:buFont typeface="+mj-lt"/>
              <a:buAutoNum type="arabicPeriod"/>
            </a:pPr>
            <a:r>
              <a:rPr lang="en-US" sz="1800" dirty="0" smtClean="0"/>
              <a:t>Ensuring a volunteer in every community we work with who is responsible for facilitating access to basic health services</a:t>
            </a:r>
          </a:p>
          <a:p>
            <a:pPr marL="811213" lvl="2" indent="-457200">
              <a:buFont typeface="+mj-lt"/>
              <a:buAutoNum type="arabicPeriod"/>
            </a:pPr>
            <a:r>
              <a:rPr lang="en-US" sz="1800" dirty="0" smtClean="0"/>
              <a:t>Continuing efforts to strengthen national RCRC to be trusted partners and auxiliaries to their governments in humanitarian and development work.</a:t>
            </a:r>
          </a:p>
          <a:p>
            <a:endParaRPr lang="en-US" dirty="0"/>
          </a:p>
        </p:txBody>
      </p:sp>
    </p:spTree>
    <p:extLst>
      <p:ext uri="{BB962C8B-B14F-4D97-AF65-F5344CB8AC3E}">
        <p14:creationId xmlns:p14="http://schemas.microsoft.com/office/powerpoint/2010/main" val="533959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80920" cy="864096"/>
          </a:xfrm>
        </p:spPr>
        <p:txBody>
          <a:bodyPr/>
          <a:lstStyle/>
          <a:p>
            <a:r>
              <a:rPr lang="en-US" i="0" dirty="0" smtClean="0"/>
              <a:t>Objectives</a:t>
            </a:r>
            <a:endParaRPr lang="en-US" dirty="0"/>
          </a:p>
        </p:txBody>
      </p:sp>
      <p:sp>
        <p:nvSpPr>
          <p:cNvPr id="3" name="Content Placeholder 2"/>
          <p:cNvSpPr>
            <a:spLocks noGrp="1"/>
          </p:cNvSpPr>
          <p:nvPr>
            <p:ph idx="1"/>
          </p:nvPr>
        </p:nvSpPr>
        <p:spPr>
          <a:xfrm>
            <a:off x="467544" y="2132856"/>
            <a:ext cx="8147248" cy="4191000"/>
          </a:xfrm>
        </p:spPr>
        <p:txBody>
          <a:bodyPr/>
          <a:lstStyle/>
          <a:p>
            <a:pPr marL="0" indent="0">
              <a:buNone/>
            </a:pPr>
            <a:endParaRPr lang="th-TH" sz="2400" dirty="0"/>
          </a:p>
          <a:p>
            <a:pPr marL="0" indent="0">
              <a:buNone/>
            </a:pPr>
            <a:r>
              <a:rPr lang="en-US" sz="2400" dirty="0" smtClean="0"/>
              <a:t>Establish </a:t>
            </a:r>
            <a:r>
              <a:rPr lang="en-US" sz="2400" dirty="0"/>
              <a:t>a foundation on which all IFRC program, project, intervention, and action across the contexts which contribute to the strengthening of resilient communities and be created, developed and </a:t>
            </a:r>
            <a:r>
              <a:rPr lang="en-US" sz="2400" dirty="0" smtClean="0"/>
              <a:t>sustained</a:t>
            </a:r>
            <a:endParaRPr lang="th-TH" sz="2400" dirty="0" smtClean="0"/>
          </a:p>
          <a:p>
            <a:pPr marL="0" indent="0">
              <a:buNone/>
            </a:pPr>
            <a:endParaRPr lang="en-US" sz="2400" dirty="0"/>
          </a:p>
          <a:p>
            <a:pPr marL="0" indent="0">
              <a:buNone/>
            </a:pPr>
            <a:r>
              <a:rPr lang="th-TH" dirty="0" smtClean="0"/>
              <a:t> </a:t>
            </a:r>
          </a:p>
        </p:txBody>
      </p:sp>
    </p:spTree>
    <p:extLst>
      <p:ext uri="{BB962C8B-B14F-4D97-AF65-F5344CB8AC3E}">
        <p14:creationId xmlns:p14="http://schemas.microsoft.com/office/powerpoint/2010/main" val="3435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Understanding “resilience”</a:t>
            </a:r>
            <a:endParaRPr lang="en-US" sz="2800" dirty="0"/>
          </a:p>
        </p:txBody>
      </p:sp>
      <p:sp>
        <p:nvSpPr>
          <p:cNvPr id="3" name="Content Placeholder 2"/>
          <p:cNvSpPr>
            <a:spLocks noGrp="1"/>
          </p:cNvSpPr>
          <p:nvPr>
            <p:ph idx="1"/>
          </p:nvPr>
        </p:nvSpPr>
        <p:spPr>
          <a:xfrm>
            <a:off x="4572000" y="2234282"/>
            <a:ext cx="4114800" cy="4191000"/>
          </a:xfrm>
        </p:spPr>
        <p:txBody>
          <a:bodyPr/>
          <a:lstStyle/>
          <a:p>
            <a:pPr marL="0" indent="0">
              <a:buNone/>
            </a:pPr>
            <a:r>
              <a:rPr lang="en-US" i="1" dirty="0">
                <a:solidFill>
                  <a:schemeClr val="accent1">
                    <a:lumMod val="75000"/>
                  </a:schemeClr>
                </a:solidFill>
              </a:rPr>
              <a:t>The IFRC defines resilience as, </a:t>
            </a:r>
            <a:endParaRPr lang="th-TH" i="1" dirty="0" smtClean="0">
              <a:solidFill>
                <a:schemeClr val="accent1">
                  <a:lumMod val="75000"/>
                </a:schemeClr>
              </a:solidFill>
            </a:endParaRPr>
          </a:p>
          <a:p>
            <a:pPr marL="0" indent="0">
              <a:buNone/>
            </a:pPr>
            <a:r>
              <a:rPr lang="en-US" i="1" dirty="0" smtClean="0">
                <a:solidFill>
                  <a:schemeClr val="accent1">
                    <a:lumMod val="75000"/>
                  </a:schemeClr>
                </a:solidFill>
              </a:rPr>
              <a:t>“</a:t>
            </a:r>
            <a:r>
              <a:rPr lang="en-US" i="1" dirty="0">
                <a:solidFill>
                  <a:schemeClr val="accent1">
                    <a:lumMod val="75000"/>
                  </a:schemeClr>
                </a:solidFill>
              </a:rPr>
              <a:t>the ability of individuals, communities, organizations or countries exposed to disasters, crises and underlying vulnerabilities to anticipate, prepare for reduce the impact of, cope with and recover from the effects of shocks and stress without compromising their long-term prospects”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76872"/>
            <a:ext cx="4297680" cy="3891953"/>
          </a:xfrm>
          <a:prstGeom prst="rect">
            <a:avLst/>
          </a:prstGeom>
        </p:spPr>
      </p:pic>
    </p:spTree>
    <p:extLst>
      <p:ext uri="{BB962C8B-B14F-4D97-AF65-F5344CB8AC3E}">
        <p14:creationId xmlns:p14="http://schemas.microsoft.com/office/powerpoint/2010/main" val="75633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 at multiple level</a:t>
            </a:r>
          </a:p>
        </p:txBody>
      </p:sp>
      <p:sp>
        <p:nvSpPr>
          <p:cNvPr id="3" name="Content Placeholder 2"/>
          <p:cNvSpPr>
            <a:spLocks noGrp="1"/>
          </p:cNvSpPr>
          <p:nvPr>
            <p:ph idx="1"/>
          </p:nvPr>
        </p:nvSpPr>
        <p:spPr>
          <a:xfrm>
            <a:off x="395536" y="2234282"/>
            <a:ext cx="8291264" cy="4191000"/>
          </a:xfrm>
        </p:spPr>
        <p:txBody>
          <a:bodyPr/>
          <a:lstStyle/>
          <a:p>
            <a:pPr marL="457200" indent="-457200">
              <a:buFont typeface="+mj-lt"/>
              <a:buAutoNum type="arabicPeriod"/>
            </a:pPr>
            <a:r>
              <a:rPr lang="en-US" dirty="0" smtClean="0">
                <a:solidFill>
                  <a:srgbClr val="0070C0"/>
                </a:solidFill>
              </a:rPr>
              <a:t>Individual level</a:t>
            </a:r>
          </a:p>
          <a:p>
            <a:pPr marL="457200" indent="-457200">
              <a:buFont typeface="+mj-lt"/>
              <a:buAutoNum type="arabicPeriod"/>
            </a:pPr>
            <a:r>
              <a:rPr lang="en-US" dirty="0" smtClean="0">
                <a:solidFill>
                  <a:srgbClr val="0070C0"/>
                </a:solidFill>
              </a:rPr>
              <a:t>Household level</a:t>
            </a:r>
          </a:p>
          <a:p>
            <a:pPr marL="457200" indent="-457200">
              <a:buFont typeface="+mj-lt"/>
              <a:buAutoNum type="arabicPeriod"/>
            </a:pPr>
            <a:r>
              <a:rPr lang="en-US" dirty="0" smtClean="0">
                <a:solidFill>
                  <a:srgbClr val="0070C0"/>
                </a:solidFill>
              </a:rPr>
              <a:t>Community level</a:t>
            </a:r>
          </a:p>
          <a:p>
            <a:pPr marL="457200" indent="-457200">
              <a:buFont typeface="+mj-lt"/>
              <a:buAutoNum type="arabicPeriod"/>
            </a:pPr>
            <a:r>
              <a:rPr lang="en-US" dirty="0" smtClean="0">
                <a:solidFill>
                  <a:srgbClr val="0070C0"/>
                </a:solidFill>
              </a:rPr>
              <a:t>Local government</a:t>
            </a:r>
          </a:p>
          <a:p>
            <a:pPr marL="457200" indent="-457200">
              <a:buFont typeface="+mj-lt"/>
              <a:buAutoNum type="arabicPeriod"/>
            </a:pPr>
            <a:r>
              <a:rPr lang="en-US" dirty="0" smtClean="0">
                <a:solidFill>
                  <a:srgbClr val="0070C0"/>
                </a:solidFill>
              </a:rPr>
              <a:t>National government</a:t>
            </a:r>
          </a:p>
          <a:p>
            <a:pPr marL="457200" indent="-457200">
              <a:buFont typeface="+mj-lt"/>
              <a:buAutoNum type="arabicPeriod"/>
            </a:pPr>
            <a:r>
              <a:rPr lang="en-US" dirty="0" smtClean="0">
                <a:solidFill>
                  <a:srgbClr val="0070C0"/>
                </a:solidFill>
              </a:rPr>
              <a:t>Organization such as Ns</a:t>
            </a:r>
          </a:p>
          <a:p>
            <a:pPr marL="457200" indent="-457200">
              <a:buFont typeface="+mj-lt"/>
              <a:buAutoNum type="arabicPeriod"/>
            </a:pPr>
            <a:r>
              <a:rPr lang="en-US" dirty="0" smtClean="0">
                <a:solidFill>
                  <a:srgbClr val="0070C0"/>
                </a:solidFill>
              </a:rPr>
              <a:t>Regional and Global level</a:t>
            </a:r>
          </a:p>
          <a:p>
            <a:pPr marL="0" indent="0">
              <a:buNone/>
            </a:pPr>
            <a:endParaRPr lang="en-US" dirty="0" smtClean="0">
              <a:solidFill>
                <a:srgbClr val="0070C0"/>
              </a:solidFill>
            </a:endParaRP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2276872"/>
            <a:ext cx="2834640" cy="4081990"/>
          </a:xfrm>
          <a:prstGeom prst="rect">
            <a:avLst/>
          </a:prstGeom>
        </p:spPr>
      </p:pic>
    </p:spTree>
    <p:extLst>
      <p:ext uri="{BB962C8B-B14F-4D97-AF65-F5344CB8AC3E}">
        <p14:creationId xmlns:p14="http://schemas.microsoft.com/office/powerpoint/2010/main" val="142368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at multiple level</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2204864"/>
            <a:ext cx="354388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2132856"/>
            <a:ext cx="3840480" cy="46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89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80920" cy="792088"/>
          </a:xfrm>
        </p:spPr>
        <p:txBody>
          <a:bodyPr/>
          <a:lstStyle/>
          <a:p>
            <a:r>
              <a:rPr lang="en-US" dirty="0" smtClean="0"/>
              <a:t>What is community?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2276872"/>
            <a:ext cx="453650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204113"/>
            <a:ext cx="3749040" cy="4014888"/>
          </a:xfrm>
          <a:prstGeom prst="rect">
            <a:avLst/>
          </a:prstGeom>
        </p:spPr>
      </p:pic>
    </p:spTree>
    <p:extLst>
      <p:ext uri="{BB962C8B-B14F-4D97-AF65-F5344CB8AC3E}">
        <p14:creationId xmlns:p14="http://schemas.microsoft.com/office/powerpoint/2010/main" val="1472417358"/>
      </p:ext>
    </p:extLst>
  </p:cSld>
  <p:clrMapOvr>
    <a:masterClrMapping/>
  </p:clrMapOvr>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882</TotalTime>
  <Words>1150</Words>
  <Application>Microsoft Office PowerPoint</Application>
  <PresentationFormat>On-screen Show (4:3)</PresentationFormat>
  <Paragraphs>102</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IFRC_2011 presentation-EN</vt:lpstr>
      <vt:lpstr>IFRC  Framework  for  Community Safety and Resilience</vt:lpstr>
      <vt:lpstr>IFRC Framework for Community Safety and Resilience</vt:lpstr>
      <vt:lpstr>Background</vt:lpstr>
      <vt:lpstr>Our Global commitment</vt:lpstr>
      <vt:lpstr>Objectives</vt:lpstr>
      <vt:lpstr>Understanding “resilience”</vt:lpstr>
      <vt:lpstr>Resilience at multiple level</vt:lpstr>
      <vt:lpstr>Resilience at multiple level</vt:lpstr>
      <vt:lpstr>What is community?</vt:lpstr>
      <vt:lpstr>A resilient community</vt:lpstr>
      <vt:lpstr>A resilient community</vt:lpstr>
      <vt:lpstr>A resilient community</vt:lpstr>
      <vt:lpstr>A resilient community</vt:lpstr>
      <vt:lpstr>A resilient community</vt:lpstr>
      <vt:lpstr>A resilient community</vt:lpstr>
      <vt:lpstr>Key elements of the FCR</vt:lpstr>
      <vt:lpstr>Thank you!!</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Angeline Tandiono</cp:lastModifiedBy>
  <cp:revision>58</cp:revision>
  <cp:lastPrinted>2014-09-11T14:32:53Z</cp:lastPrinted>
  <dcterms:created xsi:type="dcterms:W3CDTF">2012-03-29T08:37:58Z</dcterms:created>
  <dcterms:modified xsi:type="dcterms:W3CDTF">2015-11-09T07:00:20Z</dcterms:modified>
</cp:coreProperties>
</file>