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416" r:id="rId2"/>
    <p:sldId id="417" r:id="rId3"/>
    <p:sldId id="442" r:id="rId4"/>
    <p:sldId id="457" r:id="rId5"/>
    <p:sldId id="444" r:id="rId6"/>
    <p:sldId id="462" r:id="rId7"/>
    <p:sldId id="463" r:id="rId8"/>
    <p:sldId id="427" r:id="rId9"/>
    <p:sldId id="428" r:id="rId10"/>
    <p:sldId id="456" r:id="rId11"/>
    <p:sldId id="464" r:id="rId12"/>
    <p:sldId id="465" r:id="rId13"/>
    <p:sldId id="451" r:id="rId14"/>
    <p:sldId id="461" r:id="rId15"/>
    <p:sldId id="452" r:id="rId16"/>
    <p:sldId id="459" r:id="rId17"/>
    <p:sldId id="460" r:id="rId18"/>
  </p:sldIdLst>
  <p:sldSz cx="9144000" cy="6858000" type="screen4x3"/>
  <p:notesSz cx="6858000" cy="994568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753"/>
    <a:srgbClr val="AA2602"/>
    <a:srgbClr val="B22802"/>
    <a:srgbClr val="FF0000"/>
    <a:srgbClr val="172481"/>
    <a:srgbClr val="173581"/>
    <a:srgbClr val="253649"/>
    <a:srgbClr val="222D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04" y="-84"/>
      </p:cViewPr>
      <p:guideLst>
        <p:guide orient="horz" pos="3132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t" anchorCtr="0" compatLnSpc="1">
            <a:prstTxWarp prst="textNoShape">
              <a:avLst/>
            </a:prstTxWarp>
          </a:bodyPr>
          <a:lstStyle>
            <a:lvl1pPr defTabSz="92551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33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b" anchorCtr="0" compatLnSpc="1">
            <a:prstTxWarp prst="textNoShape">
              <a:avLst/>
            </a:prstTxWarp>
          </a:bodyPr>
          <a:lstStyle>
            <a:lvl1pPr defTabSz="92551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33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smtClean="0"/>
            </a:lvl1pPr>
          </a:lstStyle>
          <a:p>
            <a:pPr>
              <a:defRPr/>
            </a:pPr>
            <a:fld id="{35431606-53F7-40A3-8A32-C18101F97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t" anchorCtr="0" compatLnSpc="1">
            <a:prstTxWarp prst="textNoShape">
              <a:avLst/>
            </a:prstTxWarp>
          </a:bodyPr>
          <a:lstStyle>
            <a:lvl1pPr defTabSz="92551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5988"/>
            <a:ext cx="5029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33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b" anchorCtr="0" compatLnSpc="1">
            <a:prstTxWarp prst="textNoShape">
              <a:avLst/>
            </a:prstTxWarp>
          </a:bodyPr>
          <a:lstStyle>
            <a:lvl1pPr defTabSz="92551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33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686" tIns="46344" rIns="92686" bIns="46344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smtClean="0"/>
            </a:lvl1pPr>
          </a:lstStyle>
          <a:p>
            <a:pPr>
              <a:defRPr/>
            </a:pPr>
            <a:fld id="{520AFD25-1E10-41C0-B2E9-D7E76AD363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7A26B739-9CEE-4485-B2A6-69F02BEB9322}" type="slidenum">
              <a:rPr lang="fr-CH" sz="1200"/>
              <a:pPr algn="r" defTabSz="911225"/>
              <a:t>2</a:t>
            </a:fld>
            <a:endParaRPr lang="fr-CH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96C4737D-8EB1-4789-BDC8-4DB01F040D6E}" type="slidenum">
              <a:rPr lang="fr-CH" sz="1200"/>
              <a:pPr algn="r" defTabSz="911225"/>
              <a:t>11</a:t>
            </a:fld>
            <a:endParaRPr lang="fr-CH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14D89FA5-8951-4FF2-A41A-3AB5D236E070}" type="slidenum">
              <a:rPr lang="fr-CH" sz="1200"/>
              <a:pPr algn="r" defTabSz="911225"/>
              <a:t>12</a:t>
            </a:fld>
            <a:endParaRPr lang="fr-CH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65C09A0B-11E3-4AC1-AB34-9E5B18B8848F}" type="slidenum">
              <a:rPr lang="fr-CH" sz="1200"/>
              <a:pPr algn="r" defTabSz="911225"/>
              <a:t>13</a:t>
            </a:fld>
            <a:endParaRPr lang="fr-CH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59645F32-7214-46D5-A6B2-013E7D29638E}" type="slidenum">
              <a:rPr lang="fr-CH" sz="1200"/>
              <a:pPr algn="r" defTabSz="911225"/>
              <a:t>14</a:t>
            </a:fld>
            <a:endParaRPr lang="fr-CH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67F12512-B222-40D0-829B-3CCBE693B89F}" type="slidenum">
              <a:rPr lang="fr-CH" sz="1200"/>
              <a:pPr algn="r" defTabSz="911225"/>
              <a:t>15</a:t>
            </a:fld>
            <a:endParaRPr lang="fr-CH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A22FEFAC-5071-4443-B153-D40D24BD38C2}" type="slidenum">
              <a:rPr lang="fr-CH" sz="1200"/>
              <a:pPr algn="r" defTabSz="911225"/>
              <a:t>16</a:t>
            </a:fld>
            <a:endParaRPr lang="fr-CH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6995FF72-02CD-448D-9F08-931FFF181099}" type="slidenum">
              <a:rPr lang="fr-CH" sz="1200"/>
              <a:pPr algn="r" defTabSz="911225"/>
              <a:t>17</a:t>
            </a:fld>
            <a:endParaRPr lang="fr-CH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50E045CF-B6A3-40C9-8D99-7255F285BDED}" type="slidenum">
              <a:rPr lang="fr-CH" sz="1200"/>
              <a:pPr algn="r" defTabSz="911225"/>
              <a:t>3</a:t>
            </a:fld>
            <a:endParaRPr lang="fr-CH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7AFE67C9-5682-4D4A-9A64-76D0657E20A4}" type="slidenum">
              <a:rPr lang="fr-CH" sz="1200"/>
              <a:pPr algn="r" defTabSz="911225"/>
              <a:t>4</a:t>
            </a:fld>
            <a:endParaRPr lang="fr-CH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5AE46D10-9235-4EB0-8A01-D182D342C729}" type="slidenum">
              <a:rPr lang="fr-CH" sz="1200"/>
              <a:pPr algn="r" defTabSz="911225"/>
              <a:t>5</a:t>
            </a:fld>
            <a:endParaRPr lang="fr-CH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761D1D41-30AF-469E-8264-CF6F34D0C52A}" type="slidenum">
              <a:rPr lang="fr-CH" sz="1200"/>
              <a:pPr algn="r" defTabSz="911225"/>
              <a:t>6</a:t>
            </a:fld>
            <a:endParaRPr lang="fr-CH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AFD4E6F0-6BDC-42DB-ACFE-C824F7E03F1E}" type="slidenum">
              <a:rPr lang="fr-CH" sz="1200"/>
              <a:pPr algn="r" defTabSz="911225"/>
              <a:t>7</a:t>
            </a:fld>
            <a:endParaRPr lang="fr-CH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Times New Roman" pitchFamily="18" charset="0"/>
            </a:endParaRPr>
          </a:p>
        </p:txBody>
      </p:sp>
      <p:sp>
        <p:nvSpPr>
          <p:cNvPr id="27652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B47128A2-B5AA-42C6-BADE-42A2888D1971}" type="slidenum">
              <a:rPr lang="en-GB" sz="1200"/>
              <a:pPr algn="r" defTabSz="911225"/>
              <a:t>8</a:t>
            </a:fld>
            <a:endParaRPr lang="en-GB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AEE40A86-BBA2-4D84-92D6-EB36F25AC43F}" type="slidenum">
              <a:rPr lang="fr-CH" sz="1200"/>
              <a:pPr algn="r" defTabSz="911225"/>
              <a:t>9</a:t>
            </a:fld>
            <a:endParaRPr lang="fr-CH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724400"/>
            <a:ext cx="5029200" cy="4475163"/>
          </a:xfrm>
          <a:noFill/>
          <a:ln/>
        </p:spPr>
        <p:txBody>
          <a:bodyPr lIns="91409" tIns="45704" rIns="91409" bIns="45704"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9700" name="Slide Number Placeholder 3"/>
          <p:cNvSpPr txBox="1">
            <a:spLocks noGrp="1"/>
          </p:cNvSpPr>
          <p:nvPr/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9" tIns="45704" rIns="91409" bIns="45704" anchor="b"/>
          <a:lstStyle/>
          <a:p>
            <a:pPr algn="r" defTabSz="911225"/>
            <a:fld id="{1C1164A1-B42E-4103-AB80-273CCA54DB2A}" type="slidenum">
              <a:rPr lang="fr-CH" sz="1200"/>
              <a:pPr algn="r" defTabSz="911225"/>
              <a:t>10</a:t>
            </a:fld>
            <a:endParaRPr lang="fr-CH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n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 icrc blanc transpar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5943600"/>
            <a:ext cx="749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Cliquez et modifiez le titre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ebdings" charset="2"/>
              <a:buNone/>
              <a:defRPr/>
            </a:lvl1pPr>
          </a:lstStyle>
          <a:p>
            <a:r>
              <a:rPr lang="en-GB"/>
              <a:t>Cliquez pour modifier le style des sous-titres du masque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810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0F80F6-2A78-43B9-9C9F-F9D6EFA1A8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106E-DB36-4B55-AFBD-0E8AD2CC8F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0" y="304800"/>
            <a:ext cx="1943100" cy="5562600"/>
          </a:xfrm>
        </p:spPr>
        <p:txBody>
          <a:bodyPr vert="eaVert"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304800"/>
            <a:ext cx="5676900" cy="5562600"/>
          </a:xfrm>
        </p:spPr>
        <p:txBody>
          <a:bodyPr vert="eaVert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F28DF-6AEA-486F-B915-8BE610D6C7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772400" cy="1143000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43000" y="1752600"/>
            <a:ext cx="3810000" cy="4114800"/>
          </a:xfrm>
        </p:spPr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5400" y="1752600"/>
            <a:ext cx="3810000" cy="4114800"/>
          </a:xfrm>
        </p:spPr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E1412-7623-4FF8-B648-615F523F49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CH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380D0-29BA-4207-9F4D-EC43FD734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143000" y="304800"/>
            <a:ext cx="7772400" cy="5562600"/>
          </a:xfrm>
        </p:spPr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4B27F-615D-4213-AA0F-8351891E4C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5E9B7-57A2-49B5-9E40-3FBDC2DDDA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19990-9E0C-467B-A4C5-96D948AC3D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430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54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D1A6-53EF-44A6-8C38-0F584446F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37C2D-962A-41F6-BA48-9912488F29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6F41E-FD34-4B80-B17F-8B3FA22A60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6B540-D557-4A9A-940B-98EF0731E1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EF38D-D9F5-4E01-BCFF-0C92C2E00D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D9808-F9CB-4177-A22D-1BC628E7EE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nde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0" y="0"/>
            <a:ext cx="106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logo icrc blanc transparent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52400" y="5943600"/>
            <a:ext cx="749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et modifiez le titre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264C72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264C72"/>
                </a:solidFill>
              </a:defRPr>
            </a:lvl1pPr>
          </a:lstStyle>
          <a:p>
            <a:pPr>
              <a:defRPr/>
            </a:pPr>
            <a:fld id="{1363F750-CE9A-4F45-8CB8-2392FEC3EE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  <p:sldLayoutId id="2147484075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4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Font typeface="Webdings" pitchFamily="18" charset="2"/>
        <a:buChar char="4"/>
        <a:defRPr sz="2800">
          <a:solidFill>
            <a:srgbClr val="264C72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80000"/>
        <a:buFont typeface="Webdings" pitchFamily="18" charset="2"/>
        <a:buChar char="8"/>
        <a:defRPr sz="2400">
          <a:solidFill>
            <a:srgbClr val="264C72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Font typeface="Webdings" pitchFamily="18" charset="2"/>
        <a:buChar char=":"/>
        <a:defRPr sz="2200">
          <a:solidFill>
            <a:srgbClr val="264C72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»"/>
        <a:defRPr sz="2000">
          <a:solidFill>
            <a:srgbClr val="264C72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 sz="2000">
          <a:solidFill>
            <a:srgbClr val="264C72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264C72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264C72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264C72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rgbClr val="D1002D"/>
        </a:buClr>
        <a:buSzPct val="75000"/>
        <a:buChar char="&gt;"/>
        <a:defRPr>
          <a:solidFill>
            <a:srgbClr val="264C72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476375" y="115888"/>
            <a:ext cx="7086600" cy="3600450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ClrTx/>
              <a:buFont typeface="Webdings" pitchFamily="18" charset="2"/>
              <a:buNone/>
            </a:pPr>
            <a:endParaRPr lang="en-US" sz="3200" smtClean="0">
              <a:solidFill>
                <a:srgbClr val="920000"/>
              </a:solidFill>
              <a:latin typeface="Calibri" pitchFamily="34" charset="0"/>
            </a:endParaRPr>
          </a:p>
          <a:p>
            <a:pPr marL="0" indent="0" algn="ctr">
              <a:spcBef>
                <a:spcPct val="0"/>
              </a:spcBef>
              <a:buClrTx/>
              <a:buFont typeface="Webdings" pitchFamily="18" charset="2"/>
              <a:buNone/>
            </a:pPr>
            <a:r>
              <a:rPr lang="en-US" sz="4000" smtClean="0">
                <a:solidFill>
                  <a:srgbClr val="920000"/>
                </a:solidFill>
                <a:latin typeface="Calibri" pitchFamily="34" charset="0"/>
              </a:rPr>
              <a:t>Humanitarian Ambition for the 21st Century – Challenge for South East Asia</a:t>
            </a:r>
            <a:endParaRPr lang="fr-CH" sz="3200" smtClean="0">
              <a:solidFill>
                <a:srgbClr val="920000"/>
              </a:solidFill>
              <a:latin typeface="Calibri" pitchFamily="34" charset="0"/>
            </a:endParaRPr>
          </a:p>
        </p:txBody>
      </p:sp>
      <p:sp>
        <p:nvSpPr>
          <p:cNvPr id="3075" name="Espace réservé du texte 2"/>
          <p:cNvSpPr>
            <a:spLocks/>
          </p:cNvSpPr>
          <p:nvPr/>
        </p:nvSpPr>
        <p:spPr bwMode="auto">
          <a:xfrm>
            <a:off x="1589088" y="3573463"/>
            <a:ext cx="70866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Webdings" pitchFamily="18" charset="2"/>
              <a:buNone/>
            </a:pPr>
            <a:r>
              <a:rPr lang="en-US" sz="2800">
                <a:solidFill>
                  <a:srgbClr val="003399"/>
                </a:solidFill>
                <a:latin typeface="Calibri" pitchFamily="34" charset="0"/>
              </a:rPr>
              <a:t>10 th Annual South-East Asia Red Cross and Red Crescent Leaders Meeting</a:t>
            </a:r>
          </a:p>
          <a:p>
            <a:pPr algn="ctr">
              <a:lnSpc>
                <a:spcPct val="90000"/>
              </a:lnSpc>
              <a:buFont typeface="Webdings" pitchFamily="18" charset="2"/>
              <a:buNone/>
            </a:pPr>
            <a:r>
              <a:rPr lang="en-US" sz="2800">
                <a:solidFill>
                  <a:srgbClr val="003399"/>
                </a:solidFill>
                <a:latin typeface="Calibri" pitchFamily="34" charset="0"/>
              </a:rPr>
              <a:t>March 25-27, 2013</a:t>
            </a:r>
          </a:p>
          <a:p>
            <a:pPr algn="ctr">
              <a:lnSpc>
                <a:spcPct val="90000"/>
              </a:lnSpc>
              <a:buFont typeface="Webdings" pitchFamily="18" charset="2"/>
              <a:buNone/>
            </a:pPr>
            <a:endParaRPr lang="en-US" sz="2800">
              <a:solidFill>
                <a:srgbClr val="003399"/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buFont typeface="Webdings" pitchFamily="18" charset="2"/>
              <a:buNone/>
            </a:pPr>
            <a:endParaRPr lang="en-US" sz="2800">
              <a:solidFill>
                <a:srgbClr val="003399"/>
              </a:solidFill>
              <a:latin typeface="Calibri" pitchFamily="34" charset="0"/>
            </a:endParaRPr>
          </a:p>
          <a:p>
            <a:pPr algn="ctr"/>
            <a:r>
              <a:rPr lang="en-AU" i="1">
                <a:solidFill>
                  <a:srgbClr val="173581"/>
                </a:solidFill>
              </a:rPr>
              <a:t>Alain Aeschlimann</a:t>
            </a:r>
            <a:endParaRPr lang="en-GB" i="1">
              <a:solidFill>
                <a:srgbClr val="173581"/>
              </a:solidFill>
            </a:endParaRPr>
          </a:p>
          <a:p>
            <a:pPr algn="ctr"/>
            <a:r>
              <a:rPr lang="en-GB" i="1">
                <a:solidFill>
                  <a:srgbClr val="173581"/>
                </a:solidFill>
              </a:rPr>
              <a:t>Head of Operations for East Asia, Southeast Asia </a:t>
            </a:r>
          </a:p>
          <a:p>
            <a:pPr algn="ctr"/>
            <a:r>
              <a:rPr lang="en-GB" i="1">
                <a:solidFill>
                  <a:srgbClr val="173581"/>
                </a:solidFill>
              </a:rPr>
              <a:t>and the Pacific, ICRC</a:t>
            </a:r>
            <a:endParaRPr lang="en-US" i="1">
              <a:solidFill>
                <a:srgbClr val="173581"/>
              </a:solidFill>
            </a:endParaRPr>
          </a:p>
          <a:p>
            <a:pPr algn="ctr">
              <a:lnSpc>
                <a:spcPct val="90000"/>
              </a:lnSpc>
              <a:spcBef>
                <a:spcPct val="40000"/>
              </a:spcBef>
              <a:buFont typeface="Webdings" pitchFamily="18" charset="2"/>
              <a:buNone/>
            </a:pPr>
            <a:endParaRPr lang="fr-CH" sz="2000" b="1">
              <a:solidFill>
                <a:srgbClr val="0033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16165D"/>
                </a:solidFill>
              </a:rPr>
              <a:t>Global Humanitarian trends/challenges 3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341438"/>
            <a:ext cx="7696200" cy="4343400"/>
          </a:xfrm>
        </p:spPr>
        <p:txBody>
          <a:bodyPr/>
          <a:lstStyle/>
          <a:p>
            <a:r>
              <a:rPr lang="en-US" smtClean="0">
                <a:solidFill>
                  <a:srgbClr val="1B3753"/>
                </a:solidFill>
              </a:rPr>
              <a:t>Debate on (&amp;shrinking of) humanitarian principles </a:t>
            </a:r>
          </a:p>
          <a:p>
            <a:pPr>
              <a:buFont typeface="Webdings" pitchFamily="18" charset="2"/>
              <a:buNone/>
            </a:pPr>
            <a:endParaRPr lang="en-US" smtClean="0">
              <a:solidFill>
                <a:srgbClr val="1B3753"/>
              </a:solidFill>
            </a:endParaRPr>
          </a:p>
          <a:p>
            <a:r>
              <a:rPr lang="en-US" smtClean="0">
                <a:solidFill>
                  <a:srgbClr val="1B3753"/>
                </a:solidFill>
              </a:rPr>
              <a:t>Conditionality of aid: humanitarian agenda versus donors agenda</a:t>
            </a:r>
          </a:p>
          <a:p>
            <a:pPr lvl="2">
              <a:buFont typeface="Webdings" pitchFamily="18" charset="2"/>
              <a:buNone/>
            </a:pPr>
            <a:endParaRPr lang="en-US" sz="2400" b="1" smtClean="0">
              <a:solidFill>
                <a:srgbClr val="1B3753"/>
              </a:solidFill>
            </a:endParaRPr>
          </a:p>
          <a:p>
            <a:pPr marL="342900" lvl="1" indent="-342900">
              <a:buSzTx/>
              <a:buFont typeface="Webdings" pitchFamily="18" charset="2"/>
              <a:buChar char="4"/>
            </a:pPr>
            <a:r>
              <a:rPr lang="en-US" sz="2800" smtClean="0">
                <a:solidFill>
                  <a:srgbClr val="1B3753"/>
                </a:solidFill>
              </a:rPr>
              <a:t>Less funding appetite and declining ambition from  traditional donors</a:t>
            </a:r>
          </a:p>
          <a:p>
            <a:pPr marL="342900" lvl="1" indent="-342900">
              <a:buFont typeface="Webdings" pitchFamily="18" charset="2"/>
              <a:buNone/>
            </a:pPr>
            <a:endParaRPr lang="en-US" sz="1800" smtClean="0">
              <a:solidFill>
                <a:srgbClr val="1B375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16165D"/>
                </a:solidFill>
              </a:rPr>
              <a:t>Global Humanitarian trends/challenges 4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341438"/>
            <a:ext cx="7696200" cy="4343400"/>
          </a:xfrm>
        </p:spPr>
        <p:txBody>
          <a:bodyPr/>
          <a:lstStyle/>
          <a:p>
            <a:r>
              <a:rPr lang="en-US" sz="2400" smtClean="0">
                <a:solidFill>
                  <a:srgbClr val="1B3753"/>
                </a:solidFill>
              </a:rPr>
              <a:t>Towards  a more sustainable and systemic aid ? </a:t>
            </a:r>
            <a:endParaRPr lang="fr-CH" sz="2400" smtClean="0">
              <a:solidFill>
                <a:srgbClr val="1B3753"/>
              </a:solidFill>
            </a:endParaRP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prevention and preparedness, early warning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coordination and holistic approach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i</a:t>
            </a:r>
            <a:r>
              <a:rPr lang="fr-CH" sz="2400" smtClean="0">
                <a:solidFill>
                  <a:srgbClr val="1B3753"/>
                </a:solidFill>
              </a:rPr>
              <a:t>mprovement of quality of data and sharing of it</a:t>
            </a:r>
            <a:r>
              <a:rPr lang="en-US" sz="2400" smtClean="0">
                <a:solidFill>
                  <a:srgbClr val="1B3753"/>
                </a:solidFill>
              </a:rPr>
              <a:t> 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compliance with national development policies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empowerment of local capacities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resilience and participatory approach 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early recovery and rehabilitation</a:t>
            </a: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cooperation and parnterships</a:t>
            </a:r>
          </a:p>
          <a:p>
            <a:pPr marL="342900" lvl="1" indent="-342900"/>
            <a:endParaRPr lang="en-US" smtClean="0">
              <a:solidFill>
                <a:srgbClr val="1B3753"/>
              </a:solidFill>
            </a:endParaRPr>
          </a:p>
          <a:p>
            <a:pPr marL="342900" lvl="1" indent="-342900"/>
            <a:endParaRPr lang="en-US" sz="1800" smtClean="0">
              <a:solidFill>
                <a:srgbClr val="1B375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16165D"/>
                </a:solidFill>
              </a:rPr>
              <a:t>Southeast Asia Humanitarian trends/challenges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341438"/>
            <a:ext cx="8027987" cy="4343400"/>
          </a:xfrm>
        </p:spPr>
        <p:txBody>
          <a:bodyPr/>
          <a:lstStyle/>
          <a:p>
            <a:endParaRPr lang="en-US" sz="2400" smtClean="0">
              <a:solidFill>
                <a:srgbClr val="1B3753"/>
              </a:solidFill>
            </a:endParaRPr>
          </a:p>
          <a:p>
            <a:r>
              <a:rPr lang="fr-CH" sz="2400" smtClean="0"/>
              <a:t>New actors notably from the private sector</a:t>
            </a:r>
          </a:p>
          <a:p>
            <a:pPr>
              <a:buFont typeface="Webdings" pitchFamily="18" charset="2"/>
              <a:buNone/>
            </a:pPr>
            <a:endParaRPr lang="fr-CH" sz="2400" smtClean="0"/>
          </a:p>
          <a:p>
            <a:r>
              <a:rPr lang="fr-CH" sz="2400" smtClean="0"/>
              <a:t>Involvement of armies in disaster relief</a:t>
            </a:r>
            <a:r>
              <a:rPr lang="en-US" sz="2400" smtClean="0">
                <a:solidFill>
                  <a:srgbClr val="1B3753"/>
                </a:solidFill>
              </a:rPr>
              <a:t> and inter-armies cooperation</a:t>
            </a:r>
          </a:p>
          <a:p>
            <a:pPr>
              <a:buFont typeface="Webdings" pitchFamily="18" charset="2"/>
              <a:buNone/>
            </a:pPr>
            <a:endParaRPr lang="en-US" sz="2400" smtClean="0">
              <a:solidFill>
                <a:srgbClr val="1B3753"/>
              </a:solidFill>
            </a:endParaRPr>
          </a:p>
          <a:p>
            <a:r>
              <a:rPr lang="en-US" sz="2400" smtClean="0">
                <a:solidFill>
                  <a:srgbClr val="1B3753"/>
                </a:solidFill>
              </a:rPr>
              <a:t>Will of states to coordinate</a:t>
            </a:r>
          </a:p>
          <a:p>
            <a:r>
              <a:rPr lang="en-AU" sz="2400" smtClean="0"/>
              <a:t>Misinterpretation of the auxiliary role of NS</a:t>
            </a:r>
            <a:r>
              <a:rPr lang="en-AU" smtClean="0"/>
              <a:t> </a:t>
            </a:r>
            <a:r>
              <a:rPr lang="en-AU" sz="2400" smtClean="0"/>
              <a:t>by states (“NS as humanitarian arm of the  government”)</a:t>
            </a:r>
            <a:endParaRPr lang="en-US" sz="2400" smtClean="0">
              <a:solidFill>
                <a:srgbClr val="1B3753"/>
              </a:solidFill>
            </a:endParaRPr>
          </a:p>
          <a:p>
            <a:endParaRPr lang="en-US" sz="2000" smtClean="0">
              <a:solidFill>
                <a:srgbClr val="1B3753"/>
              </a:solidFill>
            </a:endParaRPr>
          </a:p>
          <a:p>
            <a:r>
              <a:rPr lang="en-US" sz="2400" smtClean="0">
                <a:solidFill>
                  <a:srgbClr val="1B3753"/>
                </a:solidFill>
              </a:rPr>
              <a:t>New regional bodies related to humanitarian activities (ASEAN: AHA, IOC:ICHAD</a:t>
            </a:r>
          </a:p>
          <a:p>
            <a:r>
              <a:rPr lang="en-US" sz="2400" smtClean="0">
                <a:solidFill>
                  <a:srgbClr val="1B3753"/>
                </a:solidFill>
              </a:rPr>
              <a:t>Limited funding for internat. operations/organisations</a:t>
            </a:r>
            <a:endParaRPr lang="en-US" smtClean="0">
              <a:solidFill>
                <a:srgbClr val="1B3753"/>
              </a:solidFill>
            </a:endParaRPr>
          </a:p>
          <a:p>
            <a:pPr marL="342900" lvl="1" indent="-342900"/>
            <a:endParaRPr lang="en-US" sz="1800" smtClean="0">
              <a:solidFill>
                <a:srgbClr val="1B375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Way ahead and ambitions  1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412875"/>
            <a:ext cx="7696200" cy="5445125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en-US" sz="3200" smtClean="0"/>
              <a:t>1</a:t>
            </a:r>
            <a:r>
              <a:rPr lang="en-US" smtClean="0"/>
              <a:t>. </a:t>
            </a:r>
            <a:r>
              <a:rPr lang="en-US" sz="3200" smtClean="0"/>
              <a:t>Demonstrate our principled approach </a:t>
            </a:r>
          </a:p>
          <a:p>
            <a:pPr lvl="1">
              <a:buSzTx/>
              <a:buFont typeface="Wingdings" pitchFamily="2" charset="2"/>
              <a:buChar char="Ø"/>
            </a:pPr>
            <a:r>
              <a:rPr lang="en-US" sz="2800" smtClean="0"/>
              <a:t>Neutral, independent &amp; impartial approach</a:t>
            </a:r>
          </a:p>
          <a:p>
            <a:pPr marL="1143000" lvl="2">
              <a:buSzTx/>
              <a:buFont typeface="Wingdings" pitchFamily="2" charset="2"/>
              <a:buChar char="Ø"/>
            </a:pPr>
            <a:r>
              <a:rPr lang="en-US" smtClean="0"/>
              <a:t>‘prove it’, credibility &amp; predictability</a:t>
            </a:r>
          </a:p>
          <a:p>
            <a:pPr marL="1143000" lvl="2">
              <a:buSzTx/>
              <a:buFont typeface="Wingdings" pitchFamily="2" charset="2"/>
              <a:buChar char="Ø"/>
            </a:pPr>
            <a:r>
              <a:rPr lang="en-US" smtClean="0"/>
              <a:t>action not intention, stick to our identity</a:t>
            </a:r>
          </a:p>
          <a:p>
            <a:pPr marL="1143000" lvl="2">
              <a:buFont typeface="Webdings" pitchFamily="18" charset="2"/>
              <a:buNone/>
            </a:pPr>
            <a:endParaRPr lang="en-US" smtClean="0"/>
          </a:p>
          <a:p>
            <a:pPr lvl="1">
              <a:buFont typeface="Wingdings" pitchFamily="2" charset="2"/>
              <a:buChar char="Ø"/>
            </a:pPr>
            <a:r>
              <a:rPr lang="en-IE" sz="2800" smtClean="0"/>
              <a:t>Look for more effective and predictable “red response”:</a:t>
            </a:r>
            <a:r>
              <a:rPr lang="en-IE" smtClean="0"/>
              <a:t> Movement coordin., shared vision, one voice/narrative, complementary action, local-global link, red CAP</a:t>
            </a:r>
          </a:p>
          <a:p>
            <a:pPr lvl="1">
              <a:buFont typeface="Wingdings" pitchFamily="2" charset="2"/>
              <a:buChar char="Ø"/>
            </a:pPr>
            <a:r>
              <a:rPr lang="en-IE" sz="2800" smtClean="0"/>
              <a:t>Credibility, transparency, professionalism</a:t>
            </a:r>
          </a:p>
          <a:p>
            <a:pPr lvl="1">
              <a:buFont typeface="Wingdings" pitchFamily="2" charset="2"/>
              <a:buChar char="Ø"/>
            </a:pPr>
            <a:r>
              <a:rPr lang="fr-CH" sz="2800" smtClean="0"/>
              <a:t>Making the difference in emergencies as first responders</a:t>
            </a:r>
            <a:endParaRPr lang="en-IE" sz="2800" smtClean="0"/>
          </a:p>
          <a:p>
            <a:pPr lvl="1">
              <a:buFont typeface="Webdings" pitchFamily="18" charset="2"/>
              <a:buNone/>
            </a:pPr>
            <a:r>
              <a:rPr lang="en-IE" smtClean="0"/>
              <a:t> </a:t>
            </a:r>
          </a:p>
          <a:p>
            <a:pPr>
              <a:buFont typeface="Webdings" pitchFamily="18" charset="2"/>
              <a:buNone/>
            </a:pPr>
            <a:endParaRPr lang="en-US" sz="2000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Way ahead and ambitions  2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412875"/>
            <a:ext cx="8027987" cy="5445125"/>
          </a:xfrm>
        </p:spPr>
        <p:txBody>
          <a:bodyPr/>
          <a:lstStyle/>
          <a:p>
            <a:pPr marL="914400" lvl="1" indent="-457200">
              <a:buSzTx/>
              <a:buFont typeface="Wingdings" pitchFamily="2" charset="2"/>
              <a:buNone/>
            </a:pPr>
            <a:endParaRPr lang="en-US" sz="2800" smtClean="0"/>
          </a:p>
          <a:p>
            <a:pPr marL="533400" indent="-533400"/>
            <a:r>
              <a:rPr lang="fr-CH" smtClean="0"/>
              <a:t>Ability &amp; legitimacy to operate</a:t>
            </a:r>
          </a:p>
          <a:p>
            <a:pPr marL="1333500" lvl="2" indent="-419100">
              <a:buSzTx/>
              <a:buFont typeface="Wingdings" pitchFamily="2" charset="2"/>
              <a:buChar char="Ø"/>
            </a:pPr>
            <a:r>
              <a:rPr lang="fr-CH" smtClean="0"/>
              <a:t>acceptance -&gt; access -&gt; security -&gt;direct delivery</a:t>
            </a:r>
          </a:p>
          <a:p>
            <a:pPr marL="1333500" lvl="2" indent="-419100">
              <a:buSzTx/>
              <a:buFont typeface="Wingdings" pitchFamily="2" charset="2"/>
              <a:buChar char="Ø"/>
            </a:pPr>
            <a:r>
              <a:rPr lang="fr-CH" smtClean="0"/>
              <a:t>Security management</a:t>
            </a:r>
            <a:endParaRPr lang="en-US" sz="2600" smtClean="0"/>
          </a:p>
          <a:p>
            <a:pPr marL="533400" indent="-533400">
              <a:buFont typeface="Webdings" pitchFamily="18" charset="2"/>
              <a:buNone/>
            </a:pPr>
            <a:endParaRPr lang="fr-CH" smtClean="0"/>
          </a:p>
          <a:p>
            <a:pPr marL="533400" indent="-533400"/>
            <a:r>
              <a:rPr lang="fr-CH" smtClean="0"/>
              <a:t>Better integration of people in need in our action</a:t>
            </a:r>
          </a:p>
          <a:p>
            <a:pPr marL="914400" lvl="1" indent="-457200"/>
            <a:r>
              <a:rPr lang="fr-CH" smtClean="0"/>
              <a:t>variety of needs &amp; strengthen resilience </a:t>
            </a:r>
            <a:r>
              <a:rPr lang="fr-CH" sz="2000" smtClean="0"/>
              <a:t>-&gt; to adapt our responses</a:t>
            </a:r>
            <a:endParaRPr lang="fr-CH" smtClean="0"/>
          </a:p>
          <a:p>
            <a:pPr marL="914400" lvl="1" indent="-457200"/>
            <a:r>
              <a:rPr lang="fr-CH" smtClean="0"/>
              <a:t>independant evaluation of needs, honesty</a:t>
            </a:r>
          </a:p>
          <a:p>
            <a:pPr marL="914400" lvl="1" indent="-457200"/>
            <a:r>
              <a:rPr lang="fr-CH" smtClean="0"/>
              <a:t>no concession on impartiality</a:t>
            </a:r>
            <a:r>
              <a:rPr lang="fr-CH" sz="2600" smtClean="0"/>
              <a:t> </a:t>
            </a:r>
          </a:p>
          <a:p>
            <a:pPr marL="533400" indent="-533400"/>
            <a:r>
              <a:rPr lang="fr-CH" smtClean="0"/>
              <a:t>Dialogue with all stakeholder/actors: </a:t>
            </a:r>
            <a:r>
              <a:rPr lang="fr-CH" sz="2400" smtClean="0"/>
              <a:t>innovative</a:t>
            </a:r>
            <a:endParaRPr lang="en-US" sz="2400" smtClean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b="1" smtClean="0"/>
              <a:t>Way ahead and ambitions  3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25538"/>
            <a:ext cx="7696200" cy="4702175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en-US" sz="3200" smtClean="0"/>
              <a:t>2</a:t>
            </a:r>
            <a:r>
              <a:rPr lang="en-US" smtClean="0"/>
              <a:t>. </a:t>
            </a:r>
            <a:r>
              <a:rPr lang="en-US" sz="3600" smtClean="0"/>
              <a:t>To capitalize on our diversity:same same but different</a:t>
            </a:r>
          </a:p>
          <a:p>
            <a:r>
              <a:rPr lang="fr-CH" sz="3200" smtClean="0"/>
              <a:t>Di</a:t>
            </a:r>
            <a:r>
              <a:rPr lang="en-US" sz="3200" smtClean="0"/>
              <a:t>versity of situations &amp; needs</a:t>
            </a:r>
          </a:p>
          <a:p>
            <a:pPr marL="1143000" lvl="2">
              <a:buFont typeface="Webdings" pitchFamily="18" charset="2"/>
              <a:buChar char="8"/>
            </a:pPr>
            <a:r>
              <a:rPr lang="en-US" sz="2600" smtClean="0"/>
              <a:t>adapt response to each situation, impact</a:t>
            </a:r>
          </a:p>
          <a:p>
            <a:pPr marL="1143000" lvl="2">
              <a:buFont typeface="Webdings" pitchFamily="18" charset="2"/>
              <a:buChar char="8"/>
            </a:pPr>
            <a:r>
              <a:rPr lang="en-US" sz="2400" smtClean="0"/>
              <a:t>emergency AND early recovery</a:t>
            </a:r>
            <a:r>
              <a:rPr lang="en-US" smtClean="0"/>
              <a:t> </a:t>
            </a:r>
          </a:p>
          <a:p>
            <a:pPr marL="1143000" lvl="2">
              <a:buFont typeface="Webdings" pitchFamily="18" charset="2"/>
              <a:buNone/>
            </a:pPr>
            <a:endParaRPr lang="en-US" smtClean="0"/>
          </a:p>
          <a:p>
            <a:r>
              <a:rPr lang="en-US" smtClean="0"/>
              <a:t>Advocate for more support of Asian States for international operations +more interaction</a:t>
            </a:r>
          </a:p>
          <a:p>
            <a:pPr>
              <a:buFont typeface="Webdings" pitchFamily="18" charset="2"/>
              <a:buNone/>
            </a:pPr>
            <a:endParaRPr lang="en-US" sz="3200" smtClean="0"/>
          </a:p>
          <a:p>
            <a:r>
              <a:rPr lang="en-US" sz="3200" smtClean="0"/>
              <a:t>Strengthen ICRC protection activ. and neutral +independent intermediary role</a:t>
            </a:r>
            <a:endParaRPr lang="fr-CH" sz="320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b="1" smtClean="0"/>
              <a:t>Way ahead and ambitions  4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25538"/>
            <a:ext cx="7696200" cy="5732462"/>
          </a:xfrm>
        </p:spPr>
        <p:txBody>
          <a:bodyPr/>
          <a:lstStyle/>
          <a:p>
            <a:r>
              <a:rPr lang="en-US" sz="3200" smtClean="0"/>
              <a:t>Partnerships </a:t>
            </a:r>
          </a:p>
          <a:p>
            <a:pPr lvl="1"/>
            <a:r>
              <a:rPr lang="fr-CH" smtClean="0"/>
              <a:t>Increased partnerships/consortium while remaining principled: coordination with not by</a:t>
            </a:r>
          </a:p>
          <a:p>
            <a:pPr lvl="1"/>
            <a:r>
              <a:rPr lang="fr-CH" smtClean="0"/>
              <a:t>Primary partnerships with Red Cross and Red Crescent Societies</a:t>
            </a:r>
          </a:p>
          <a:p>
            <a:pPr lvl="1"/>
            <a:r>
              <a:rPr lang="en-US" smtClean="0"/>
              <a:t>Competences &amp; services: Capacity building/ reinforcing, rapid deployment, preparedness, health, watsan, RFL,information technologies, etc</a:t>
            </a:r>
          </a:p>
          <a:p>
            <a:pPr lvl="1"/>
            <a:r>
              <a:rPr lang="en-US" smtClean="0"/>
              <a:t>Thematic: </a:t>
            </a:r>
            <a:r>
              <a:rPr lang="en-US" sz="2500" smtClean="0"/>
              <a:t>migration, health care in danger, IHL and humanitarian issues</a:t>
            </a:r>
          </a:p>
          <a:p>
            <a:pPr lvl="1"/>
            <a:r>
              <a:rPr lang="en-US" smtClean="0"/>
              <a:t>Keeping skilled staff within the Movement: more training as a network, rotation and integration in international operations</a:t>
            </a:r>
            <a:endParaRPr lang="en-US" sz="800" smtClean="0"/>
          </a:p>
          <a:p>
            <a:endParaRPr lang="en-US" sz="900" smtClean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 b="1" smtClean="0"/>
              <a:t>Way ahead and ambitions  5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25538"/>
            <a:ext cx="7696200" cy="5732462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endParaRPr lang="en-US" sz="2400" smtClean="0"/>
          </a:p>
          <a:p>
            <a:r>
              <a:rPr lang="en-US" sz="3200" smtClean="0"/>
              <a:t>Changing world -&gt; changing practices</a:t>
            </a:r>
          </a:p>
          <a:p>
            <a:pPr lvl="1"/>
            <a:r>
              <a:rPr lang="en-US" sz="2800" smtClean="0"/>
              <a:t>needs assessment, assistance, protection</a:t>
            </a:r>
          </a:p>
          <a:p>
            <a:pPr lvl="1"/>
            <a:r>
              <a:rPr lang="en-US" sz="2800" smtClean="0"/>
              <a:t>fund-raising</a:t>
            </a:r>
          </a:p>
          <a:p>
            <a:pPr lvl="1"/>
            <a:r>
              <a:rPr lang="en-US" sz="2800" smtClean="0"/>
              <a:t>communication, social media</a:t>
            </a:r>
          </a:p>
          <a:p>
            <a:pPr>
              <a:buFont typeface="Webdings" pitchFamily="18" charset="2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Global environment and trends 1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1187450" y="1412875"/>
            <a:ext cx="7696200" cy="5135563"/>
          </a:xfrm>
        </p:spPr>
        <p:txBody>
          <a:bodyPr/>
          <a:lstStyle/>
          <a:p>
            <a:pPr marL="533400" indent="-533400">
              <a:lnSpc>
                <a:spcPct val="70000"/>
              </a:lnSpc>
              <a:buFont typeface="Webdings" pitchFamily="18" charset="2"/>
              <a:buNone/>
            </a:pPr>
            <a:r>
              <a:rPr lang="en-US" sz="2400" b="1" smtClean="0"/>
              <a:t>1. Geo-Political shift</a:t>
            </a:r>
          </a:p>
          <a:p>
            <a:pPr marL="914400" lvl="1" indent="-457200">
              <a:lnSpc>
                <a:spcPct val="70000"/>
              </a:lnSpc>
              <a:buFont typeface="Wingdings" pitchFamily="2" charset="2"/>
              <a:buChar char="Ø"/>
            </a:pPr>
            <a:r>
              <a:rPr lang="en-US" smtClean="0"/>
              <a:t>New world order, new challenges for “universal” norms, new strategic landscape</a:t>
            </a:r>
          </a:p>
          <a:p>
            <a:pPr marL="1333500" lvl="2" indent="-419100">
              <a:lnSpc>
                <a:spcPct val="70000"/>
              </a:lnSpc>
              <a:buFont typeface="Wingdings" pitchFamily="2" charset="2"/>
              <a:buChar char="§"/>
            </a:pPr>
            <a:r>
              <a:rPr lang="en-US" smtClean="0"/>
              <a:t> increased discussion/disagreement</a:t>
            </a:r>
          </a:p>
          <a:p>
            <a:pPr marL="914400" lvl="1" indent="-457200">
              <a:lnSpc>
                <a:spcPct val="70000"/>
              </a:lnSpc>
              <a:buFont typeface="Wingdings" pitchFamily="2" charset="2"/>
              <a:buChar char="Ø"/>
            </a:pPr>
            <a:r>
              <a:rPr lang="en-US" smtClean="0"/>
              <a:t>Rapidity of changes; dealing with the unexpected</a:t>
            </a:r>
          </a:p>
          <a:p>
            <a:pPr marL="914400" lvl="1" indent="-457200">
              <a:lnSpc>
                <a:spcPct val="70000"/>
              </a:lnSpc>
              <a:buFont typeface="Webdings" pitchFamily="18" charset="2"/>
              <a:buNone/>
            </a:pPr>
            <a:endParaRPr lang="en-US" smtClean="0"/>
          </a:p>
          <a:p>
            <a:pPr marL="533400" indent="-533400">
              <a:lnSpc>
                <a:spcPct val="70000"/>
              </a:lnSpc>
              <a:buFont typeface="Webdings" pitchFamily="18" charset="2"/>
              <a:buNone/>
            </a:pPr>
            <a:r>
              <a:rPr lang="en-US" sz="2400" b="1" smtClean="0"/>
              <a:t>2. Socio-economic dimensions: increased pressure on people</a:t>
            </a:r>
          </a:p>
          <a:p>
            <a:pPr marL="914400" lvl="1" indent="-457200">
              <a:lnSpc>
                <a:spcPct val="70000"/>
              </a:lnSpc>
              <a:buFont typeface="Wingdings" pitchFamily="2" charset="2"/>
              <a:buChar char="Ø"/>
            </a:pPr>
            <a:r>
              <a:rPr lang="en-US" smtClean="0"/>
              <a:t>Socio-economic disparity, </a:t>
            </a:r>
            <a:r>
              <a:rPr lang="fr-CH" smtClean="0"/>
              <a:t>inequalities</a:t>
            </a:r>
            <a:endParaRPr lang="en-US" smtClean="0"/>
          </a:p>
          <a:p>
            <a:pPr marL="914400" lvl="1" indent="-457200">
              <a:lnSpc>
                <a:spcPct val="70000"/>
              </a:lnSpc>
              <a:buFont typeface="Wingdings" pitchFamily="2" charset="2"/>
              <a:buChar char="Ø"/>
            </a:pPr>
            <a:r>
              <a:rPr lang="en-US" smtClean="0"/>
              <a:t>Financial &amp; food price crisis, volatility</a:t>
            </a:r>
          </a:p>
          <a:p>
            <a:pPr marL="914400" lvl="1" indent="-457200">
              <a:lnSpc>
                <a:spcPct val="70000"/>
              </a:lnSpc>
              <a:buFont typeface="Wingdings" pitchFamily="2" charset="2"/>
              <a:buChar char="Ø"/>
            </a:pPr>
            <a:r>
              <a:rPr lang="en-US" smtClean="0"/>
              <a:t>Access to resources, competition </a:t>
            </a:r>
          </a:p>
          <a:p>
            <a:pPr marL="914400" lvl="1" indent="-457200">
              <a:buFont typeface="Webdings" pitchFamily="18" charset="2"/>
              <a:buNone/>
            </a:pP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more humanitarian needs,</a:t>
            </a:r>
            <a:r>
              <a:rPr lang="fr-CH" smtClean="0"/>
              <a:t> unrest &amp; armed conflict</a:t>
            </a:r>
          </a:p>
          <a:p>
            <a:pPr marL="914400" lvl="1" indent="-457200">
              <a:lnSpc>
                <a:spcPct val="70000"/>
              </a:lnSpc>
              <a:buFont typeface="Webdings" pitchFamily="18" charset="2"/>
              <a:buNone/>
            </a:pPr>
            <a:endParaRPr lang="en-US" smtClean="0"/>
          </a:p>
          <a:p>
            <a:pPr marL="533400" indent="-533400">
              <a:lnSpc>
                <a:spcPct val="70000"/>
              </a:lnSpc>
              <a:buFont typeface="Webdings" pitchFamily="18" charset="2"/>
              <a:buNone/>
            </a:pPr>
            <a:endParaRPr lang="fr-CH" smtClean="0"/>
          </a:p>
          <a:p>
            <a:pPr marL="533400" indent="-533400"/>
            <a:endParaRPr lang="en-US" sz="2000" smtClean="0"/>
          </a:p>
          <a:p>
            <a:pPr marL="914400" lvl="1" indent="-457200">
              <a:lnSpc>
                <a:spcPct val="70000"/>
              </a:lnSpc>
            </a:pPr>
            <a:endParaRPr lang="en-US" sz="1700" smtClean="0"/>
          </a:p>
          <a:p>
            <a:pPr marL="914400" lvl="1" indent="-457200">
              <a:lnSpc>
                <a:spcPct val="70000"/>
              </a:lnSpc>
            </a:pPr>
            <a:endParaRPr lang="en-US" sz="1700" smtClean="0"/>
          </a:p>
          <a:p>
            <a:pPr marL="533400" indent="-533400">
              <a:lnSpc>
                <a:spcPct val="70000"/>
              </a:lnSpc>
            </a:pPr>
            <a:endParaRPr lang="en-US" sz="200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Global environment and trends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484313"/>
            <a:ext cx="7696200" cy="4343400"/>
          </a:xfrm>
        </p:spPr>
        <p:txBody>
          <a:bodyPr/>
          <a:lstStyle/>
          <a:p>
            <a:pPr>
              <a:lnSpc>
                <a:spcPct val="50000"/>
              </a:lnSpc>
              <a:buFont typeface="Webdings" pitchFamily="18" charset="2"/>
              <a:buNone/>
            </a:pPr>
            <a:r>
              <a:rPr lang="en-US" sz="2200" b="1" smtClean="0"/>
              <a:t>3. Mega trends/non traditional security issues</a:t>
            </a:r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Migration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Deterioration of the environment, climate change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Scale &amp; impact of natural &amp; tech disasters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fr-CH" sz="2200" smtClean="0"/>
              <a:t>Impact of new information technologies</a:t>
            </a:r>
          </a:p>
          <a:p>
            <a:pPr marL="1600200" lvl="3">
              <a:lnSpc>
                <a:spcPct val="50000"/>
              </a:lnSpc>
              <a:buFont typeface="Wingdings" pitchFamily="2" charset="2"/>
              <a:buChar char="§"/>
            </a:pPr>
            <a:r>
              <a:rPr lang="en-US" sz="1900" smtClean="0"/>
              <a:t>Power of THE individual: new ways to inform and mobilize -&gt;communities of interest</a:t>
            </a:r>
          </a:p>
          <a:p>
            <a:pPr marL="1600200" lvl="3">
              <a:lnSpc>
                <a:spcPct val="50000"/>
              </a:lnSpc>
              <a:buFont typeface="Wingdings" pitchFamily="2" charset="2"/>
              <a:buChar char="§"/>
            </a:pPr>
            <a:r>
              <a:rPr lang="en-US" sz="1900" smtClean="0"/>
              <a:t>People affected + beneficiaries</a:t>
            </a:r>
          </a:p>
          <a:p>
            <a:pPr marL="1600200" lvl="3">
              <a:lnSpc>
                <a:spcPct val="50000"/>
              </a:lnSpc>
              <a:buFont typeface="Wingdings" pitchFamily="2" charset="2"/>
              <a:buChar char="§"/>
            </a:pPr>
            <a:r>
              <a:rPr lang="en-US" sz="1900" smtClean="0"/>
              <a:t>Entire societies concerned (Tunisia, Syria, Europe, Asia); law &amp; order, ‘chain of command’ </a:t>
            </a:r>
          </a:p>
          <a:p>
            <a:pPr marL="1600200" lvl="3">
              <a:lnSpc>
                <a:spcPct val="50000"/>
              </a:lnSpc>
              <a:buFont typeface="Wingdings" pitchFamily="2" charset="2"/>
              <a:buChar char="§"/>
            </a:pPr>
            <a:r>
              <a:rPr lang="en-US" sz="1900" smtClean="0"/>
              <a:t>‘New’ actors and networks</a:t>
            </a:r>
          </a:p>
          <a:p>
            <a:pPr marL="1143000" lvl="2">
              <a:lnSpc>
                <a:spcPct val="80000"/>
              </a:lnSpc>
            </a:pPr>
            <a:endParaRPr lang="fr-CH" sz="1900" smtClean="0"/>
          </a:p>
          <a:p>
            <a:pPr marL="1600200" lvl="3">
              <a:lnSpc>
                <a:spcPct val="50000"/>
              </a:lnSpc>
              <a:buFont typeface="Wingdings" pitchFamily="2" charset="2"/>
              <a:buChar char="§"/>
            </a:pPr>
            <a:endParaRPr lang="en-US" sz="1700" b="1" smtClean="0"/>
          </a:p>
          <a:p>
            <a:pPr>
              <a:lnSpc>
                <a:spcPct val="50000"/>
              </a:lnSpc>
              <a:buFont typeface="Webdings" pitchFamily="18" charset="2"/>
              <a:buNone/>
            </a:pPr>
            <a:endParaRPr lang="fr-CH" sz="2600" smtClean="0"/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r>
              <a:rPr lang="fr-CH" sz="2200" smtClean="0"/>
              <a:t> </a:t>
            </a:r>
            <a:endParaRPr lang="fr-CH" sz="700" smtClean="0"/>
          </a:p>
          <a:p>
            <a:pPr lvl="1">
              <a:lnSpc>
                <a:spcPct val="50000"/>
              </a:lnSpc>
              <a:buFont typeface="Webdings" pitchFamily="18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</a:pPr>
            <a:endParaRPr lang="en-US" sz="1500" smtClean="0"/>
          </a:p>
          <a:p>
            <a:pPr lvl="1">
              <a:lnSpc>
                <a:spcPct val="50000"/>
              </a:lnSpc>
            </a:pPr>
            <a:endParaRPr lang="en-US" sz="1600" smtClean="0"/>
          </a:p>
          <a:p>
            <a:pPr lvl="1">
              <a:lnSpc>
                <a:spcPct val="50000"/>
              </a:lnSpc>
            </a:pPr>
            <a:endParaRPr lang="en-US" sz="1600" smtClean="0"/>
          </a:p>
          <a:p>
            <a:pPr>
              <a:lnSpc>
                <a:spcPct val="50000"/>
              </a:lnSpc>
            </a:pPr>
            <a:endParaRPr lang="en-US" sz="190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Global environment and trends 3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484313"/>
            <a:ext cx="7696200" cy="4343400"/>
          </a:xfrm>
        </p:spPr>
        <p:txBody>
          <a:bodyPr/>
          <a:lstStyle/>
          <a:p>
            <a:pPr>
              <a:lnSpc>
                <a:spcPct val="50000"/>
              </a:lnSpc>
              <a:buFont typeface="Webdings" pitchFamily="18" charset="2"/>
              <a:buNone/>
            </a:pPr>
            <a:r>
              <a:rPr lang="en-US" sz="2200" b="1" smtClean="0"/>
              <a:t>4. Increasing complexity of conflicts</a:t>
            </a:r>
          </a:p>
          <a:p>
            <a:pPr>
              <a:lnSpc>
                <a:spcPct val="80000"/>
              </a:lnSpc>
            </a:pPr>
            <a:endParaRPr lang="fr-CH" sz="19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Diversity of nature</a:t>
            </a:r>
          </a:p>
          <a:p>
            <a:pPr lvl="1">
              <a:lnSpc>
                <a:spcPct val="80000"/>
              </a:lnSpc>
            </a:pPr>
            <a:r>
              <a:rPr lang="fr-CH" sz="1900" smtClean="0">
                <a:solidFill>
                  <a:srgbClr val="1B3753"/>
                </a:solidFill>
              </a:rPr>
              <a:t>Post 9/11 stream; "Arab spring", interconnection 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Duration; immediate &amp; long lasting consequences</a:t>
            </a:r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fr-CH" sz="2200" smtClean="0"/>
              <a:t>War/illegal economies, growing interconnections between conflict and organized crime</a:t>
            </a:r>
            <a:r>
              <a:rPr lang="fr-CH" sz="2600" smtClean="0"/>
              <a:t> </a:t>
            </a:r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endParaRPr lang="fr-CH" sz="26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fr-CH" sz="2200" smtClean="0"/>
              <a:t>Fragmentation of </a:t>
            </a:r>
            <a:r>
              <a:rPr lang="en-US" sz="2200" smtClean="0"/>
              <a:t>non-state armed groups; proliferation of political entities; predatory actions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Violence between communities, urban settings 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r>
              <a:rPr lang="en-US" sz="2200" smtClean="0"/>
              <a:t> </a:t>
            </a:r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r>
              <a:rPr lang="en-US" sz="2200" smtClean="0"/>
              <a:t>Widespread insecurity; </a:t>
            </a:r>
            <a:r>
              <a:rPr lang="fr-CH" sz="2200" smtClean="0"/>
              <a:t>lawlessness; failed states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>
              <a:lnSpc>
                <a:spcPct val="50000"/>
              </a:lnSpc>
              <a:buFont typeface="Webdings" pitchFamily="18" charset="2"/>
              <a:buNone/>
            </a:pPr>
            <a:endParaRPr lang="en-US" sz="2200" b="1" smtClean="0"/>
          </a:p>
          <a:p>
            <a:pPr lvl="1">
              <a:lnSpc>
                <a:spcPct val="50000"/>
              </a:lnSpc>
              <a:buFont typeface="Webdings" pitchFamily="18" charset="2"/>
              <a:buNone/>
            </a:pPr>
            <a:endParaRPr lang="en-US" sz="2200" smtClean="0"/>
          </a:p>
          <a:p>
            <a:pPr lvl="1">
              <a:lnSpc>
                <a:spcPct val="50000"/>
              </a:lnSpc>
            </a:pPr>
            <a:endParaRPr lang="en-US" sz="1500" smtClean="0"/>
          </a:p>
          <a:p>
            <a:pPr lvl="1">
              <a:lnSpc>
                <a:spcPct val="50000"/>
              </a:lnSpc>
            </a:pPr>
            <a:endParaRPr lang="en-US" sz="1600" smtClean="0"/>
          </a:p>
          <a:p>
            <a:pPr lvl="1">
              <a:lnSpc>
                <a:spcPct val="50000"/>
              </a:lnSpc>
            </a:pPr>
            <a:endParaRPr lang="en-US" sz="1600" smtClean="0"/>
          </a:p>
          <a:p>
            <a:pPr>
              <a:lnSpc>
                <a:spcPct val="50000"/>
              </a:lnSpc>
            </a:pPr>
            <a:endParaRPr lang="en-US" sz="190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Global environment and trends 4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96975"/>
            <a:ext cx="7696200" cy="4630738"/>
          </a:xfrm>
        </p:spPr>
        <p:txBody>
          <a:bodyPr/>
          <a:lstStyle/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fr-CH" sz="2200" b="1" smtClean="0"/>
              <a:t>5.</a:t>
            </a:r>
            <a:r>
              <a:rPr lang="fr-CH" sz="3000" b="1" smtClean="0"/>
              <a:t> </a:t>
            </a:r>
            <a:r>
              <a:rPr lang="fr-CH" sz="2200" b="1" smtClean="0"/>
              <a:t>Evolving means and methods of warfare</a:t>
            </a:r>
          </a:p>
          <a:p>
            <a:pPr>
              <a:lnSpc>
                <a:spcPct val="90000"/>
              </a:lnSpc>
            </a:pPr>
            <a:r>
              <a:rPr lang="fr-CH" sz="2200" smtClean="0"/>
              <a:t>Technological developments</a:t>
            </a:r>
          </a:p>
          <a:p>
            <a:pPr lvl="1">
              <a:lnSpc>
                <a:spcPct val="90000"/>
              </a:lnSpc>
            </a:pPr>
            <a:r>
              <a:rPr lang="fr-CH" sz="2200" smtClean="0"/>
              <a:t>new weapons and weapons systems (</a:t>
            </a:r>
            <a:r>
              <a:rPr lang="fr-CH" sz="2300" smtClean="0"/>
              <a:t>remotely contolled, UMV (e.g.drones) (IHL issues)</a:t>
            </a:r>
          </a:p>
          <a:p>
            <a:pPr lvl="1">
              <a:lnSpc>
                <a:spcPct val="90000"/>
              </a:lnSpc>
              <a:buFont typeface="Webdings" pitchFamily="18" charset="2"/>
              <a:buNone/>
            </a:pPr>
            <a:endParaRPr lang="fr-CH" sz="2300" smtClean="0"/>
          </a:p>
          <a:p>
            <a:pPr>
              <a:lnSpc>
                <a:spcPct val="90000"/>
              </a:lnSpc>
            </a:pPr>
            <a:r>
              <a:rPr lang="fr-CH" sz="2200" smtClean="0"/>
              <a:t>Cyber warfare</a:t>
            </a:r>
          </a:p>
          <a:p>
            <a:pPr lvl="1">
              <a:lnSpc>
                <a:spcPct val="90000"/>
              </a:lnSpc>
            </a:pPr>
            <a:r>
              <a:rPr lang="fr-CH" sz="2200" smtClean="0"/>
              <a:t>potentially significant humanitarian effects, attacher's identify? no geographical boundaries?</a:t>
            </a:r>
          </a:p>
          <a:p>
            <a:pPr lvl="1">
              <a:lnSpc>
                <a:spcPct val="90000"/>
              </a:lnSpc>
            </a:pPr>
            <a:endParaRPr lang="fr-CH" sz="2200" smtClean="0"/>
          </a:p>
          <a:p>
            <a:pPr>
              <a:lnSpc>
                <a:spcPct val="90000"/>
              </a:lnSpc>
            </a:pPr>
            <a:r>
              <a:rPr lang="fr-CH" sz="2200" smtClean="0"/>
              <a:t>Distinction between civilians and combatants</a:t>
            </a:r>
          </a:p>
          <a:p>
            <a:pPr lvl="1">
              <a:lnSpc>
                <a:spcPct val="90000"/>
              </a:lnSpc>
            </a:pPr>
            <a:r>
              <a:rPr lang="fr-CH" sz="2200" smtClean="0"/>
              <a:t>civilians involved in combat-related activities</a:t>
            </a:r>
          </a:p>
          <a:p>
            <a:pPr lvl="1">
              <a:lnSpc>
                <a:spcPct val="90000"/>
              </a:lnSpc>
            </a:pPr>
            <a:r>
              <a:rPr lang="fr-CH" sz="2200" smtClean="0"/>
              <a:t>combattants fail to distinguish themselves</a:t>
            </a:r>
          </a:p>
          <a:p>
            <a:pPr>
              <a:lnSpc>
                <a:spcPct val="60000"/>
              </a:lnSpc>
            </a:pPr>
            <a:endParaRPr lang="en-US" sz="19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Southeast Asia environment + trends 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96975"/>
            <a:ext cx="7696200" cy="4630738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endParaRPr lang="fr-CH" sz="2200" b="1" smtClean="0"/>
          </a:p>
          <a:p>
            <a:r>
              <a:rPr lang="fr-CH" sz="2200" smtClean="0"/>
              <a:t>Economic growth, regional integration, stability</a:t>
            </a:r>
          </a:p>
          <a:p>
            <a:pPr>
              <a:buFont typeface="Webdings" pitchFamily="18" charset="2"/>
              <a:buNone/>
            </a:pPr>
            <a:endParaRPr lang="fr-CH" sz="2200" smtClean="0"/>
          </a:p>
          <a:p>
            <a:r>
              <a:rPr lang="fr-CH" sz="2200" smtClean="0"/>
              <a:t>Strong states Major natural disasters, climate change</a:t>
            </a:r>
          </a:p>
          <a:p>
            <a:pPr>
              <a:buFont typeface="Webdings" pitchFamily="18" charset="2"/>
              <a:buNone/>
            </a:pPr>
            <a:endParaRPr lang="fr-CH" sz="2200" smtClean="0"/>
          </a:p>
          <a:p>
            <a:r>
              <a:rPr lang="fr-CH" sz="2200" smtClean="0"/>
              <a:t>Increase of population, disparity, food security</a:t>
            </a:r>
          </a:p>
          <a:p>
            <a:pPr>
              <a:buFont typeface="Webdings" pitchFamily="18" charset="2"/>
              <a:buNone/>
            </a:pPr>
            <a:endParaRPr lang="fr-CH" sz="2200" smtClean="0"/>
          </a:p>
          <a:p>
            <a:r>
              <a:rPr lang="fr-CH" sz="2200" smtClean="0"/>
              <a:t>Limited numbers of localised conflicts and violence, remnants of extremist islamism</a:t>
            </a:r>
          </a:p>
          <a:p>
            <a:pPr>
              <a:buFont typeface="Webdings" pitchFamily="18" charset="2"/>
              <a:buNone/>
            </a:pPr>
            <a:endParaRPr lang="fr-CH" sz="2200" smtClean="0"/>
          </a:p>
          <a:p>
            <a:r>
              <a:rPr lang="fr-CH" sz="2200" smtClean="0"/>
              <a:t>Weapons race, South China Sea, border disputes</a:t>
            </a:r>
            <a:endParaRPr lang="fr-CH" sz="2700" smtClean="0"/>
          </a:p>
          <a:p>
            <a:pPr>
              <a:lnSpc>
                <a:spcPct val="70000"/>
              </a:lnSpc>
            </a:pPr>
            <a:endParaRPr lang="en-US" sz="19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/>
              <a:t>Southeast Asia environment + trends 2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96975"/>
            <a:ext cx="7696200" cy="4630738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endParaRPr lang="fr-CH" sz="2400" b="1" smtClean="0"/>
          </a:p>
          <a:p>
            <a:r>
              <a:rPr lang="fr-CH" sz="2400" smtClean="0"/>
              <a:t>Intercommunity, ethnic underlying tensions</a:t>
            </a:r>
          </a:p>
          <a:p>
            <a:endParaRPr lang="fr-CH" sz="2400" smtClean="0"/>
          </a:p>
          <a:p>
            <a:r>
              <a:rPr lang="fr-CH" sz="2400" smtClean="0"/>
              <a:t>Migration</a:t>
            </a:r>
          </a:p>
          <a:p>
            <a:pPr>
              <a:buFont typeface="Webdings" pitchFamily="18" charset="2"/>
              <a:buNone/>
            </a:pPr>
            <a:endParaRPr lang="fr-CH" sz="2400" smtClean="0"/>
          </a:p>
          <a:p>
            <a:r>
              <a:rPr lang="fr-CH" sz="2400" smtClean="0"/>
              <a:t>Mines and UXO contamination</a:t>
            </a:r>
          </a:p>
          <a:p>
            <a:pPr>
              <a:buFont typeface="Webdings" pitchFamily="18" charset="2"/>
              <a:buNone/>
            </a:pPr>
            <a:endParaRPr lang="fr-CH" sz="2400" smtClean="0"/>
          </a:p>
          <a:p>
            <a:r>
              <a:rPr lang="fr-CH" sz="2400" smtClean="0"/>
              <a:t>Closure when tense situations, not acknowledgment of sensitive issues, reluctance with protection activ.</a:t>
            </a:r>
          </a:p>
          <a:p>
            <a:endParaRPr lang="fr-CH" sz="2400" smtClean="0"/>
          </a:p>
          <a:p>
            <a:r>
              <a:rPr lang="fr-CH" sz="2400" smtClean="0"/>
              <a:t>Out of ASEAN/Asia, limited interest/involvement in international humanitarian issues/debate: link economic power </a:t>
            </a:r>
            <a:r>
              <a:rPr lang="fr-CH" sz="2400" smtClean="0">
                <a:sym typeface="Wingdings" pitchFamily="2" charset="2"/>
              </a:rPr>
              <a:t></a:t>
            </a:r>
            <a:r>
              <a:rPr lang="fr-CH" sz="2400" smtClean="0"/>
              <a:t> international responsibility</a:t>
            </a:r>
          </a:p>
          <a:p>
            <a:pPr>
              <a:lnSpc>
                <a:spcPct val="70000"/>
              </a:lnSpc>
            </a:pP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Global humanitarian trends/challenges 1</a:t>
            </a:r>
          </a:p>
        </p:txBody>
      </p:sp>
      <p:sp>
        <p:nvSpPr>
          <p:cNvPr id="10243" name="Content Placeholder 7"/>
          <p:cNvSpPr>
            <a:spLocks noGrp="1"/>
          </p:cNvSpPr>
          <p:nvPr>
            <p:ph idx="4294967295"/>
          </p:nvPr>
        </p:nvSpPr>
        <p:spPr>
          <a:xfrm>
            <a:off x="1116013" y="1196975"/>
            <a:ext cx="8229600" cy="5435600"/>
          </a:xfrm>
        </p:spPr>
        <p:txBody>
          <a:bodyPr/>
          <a:lstStyle/>
          <a:p>
            <a:r>
              <a:rPr lang="fr-CH" sz="2400" smtClean="0">
                <a:solidFill>
                  <a:srgbClr val="1B3753"/>
                </a:solidFill>
              </a:rPr>
              <a:t>More assertive states</a:t>
            </a:r>
            <a:r>
              <a:rPr lang="en-US" sz="2400" smtClean="0">
                <a:solidFill>
                  <a:srgbClr val="1B3753"/>
                </a:solidFill>
              </a:rPr>
              <a:t>: </a:t>
            </a:r>
            <a:r>
              <a:rPr lang="fr-CH" sz="2400" smtClean="0">
                <a:solidFill>
                  <a:srgbClr val="1B3753"/>
                </a:solidFill>
              </a:rPr>
              <a:t>controlling humanitarian aid</a:t>
            </a:r>
            <a:r>
              <a:rPr lang="en-US" sz="2400" smtClean="0">
                <a:solidFill>
                  <a:srgbClr val="1B3753"/>
                </a:solidFill>
              </a:rPr>
              <a:t>; </a:t>
            </a:r>
            <a:r>
              <a:rPr lang="en-GB" sz="2400" smtClean="0">
                <a:solidFill>
                  <a:srgbClr val="1B3753"/>
                </a:solidFill>
              </a:rPr>
              <a:t>but failed states</a:t>
            </a:r>
          </a:p>
          <a:p>
            <a:pPr>
              <a:buFont typeface="Webdings" pitchFamily="18" charset="2"/>
              <a:buNone/>
            </a:pPr>
            <a:r>
              <a:rPr lang="en-GB" sz="2400" smtClean="0">
                <a:solidFill>
                  <a:srgbClr val="1B3753"/>
                </a:solidFill>
              </a:rPr>
              <a:t> </a:t>
            </a:r>
          </a:p>
          <a:p>
            <a:r>
              <a:rPr lang="fr-CH" sz="2400" smtClean="0">
                <a:solidFill>
                  <a:srgbClr val="1B3753"/>
                </a:solidFill>
              </a:rPr>
              <a:t>Declining capabilities in emergency phases</a:t>
            </a:r>
            <a:r>
              <a:rPr lang="en-US" sz="2400" smtClean="0">
                <a:solidFill>
                  <a:srgbClr val="1B3753"/>
                </a:solidFill>
              </a:rPr>
              <a:t> (conflict)</a:t>
            </a:r>
          </a:p>
          <a:p>
            <a:pPr>
              <a:buFont typeface="Webdings" pitchFamily="18" charset="2"/>
              <a:buNone/>
            </a:pPr>
            <a:endParaRPr lang="en-US" sz="2400" smtClean="0">
              <a:solidFill>
                <a:srgbClr val="1B3753"/>
              </a:solidFill>
            </a:endParaRPr>
          </a:p>
          <a:p>
            <a:r>
              <a:rPr lang="en-US" sz="2400" smtClean="0">
                <a:solidFill>
                  <a:srgbClr val="1B3753"/>
                </a:solidFill>
              </a:rPr>
              <a:t>Development narrative versus emergency/humanitarian narrative</a:t>
            </a:r>
          </a:p>
          <a:p>
            <a:pPr>
              <a:buFont typeface="Webdings" pitchFamily="18" charset="2"/>
              <a:buNone/>
            </a:pPr>
            <a:endParaRPr lang="en-US" sz="2400" smtClean="0">
              <a:solidFill>
                <a:srgbClr val="1B3753"/>
              </a:solidFill>
            </a:endParaRPr>
          </a:p>
          <a:p>
            <a:r>
              <a:rPr lang="fr-CH" sz="2400" smtClean="0">
                <a:solidFill>
                  <a:srgbClr val="1B3753"/>
                </a:solidFill>
              </a:rPr>
              <a:t>Lack of distinctiveness: political, military and humanitarian action </a:t>
            </a:r>
            <a:endParaRPr lang="en-GB" smtClean="0">
              <a:solidFill>
                <a:srgbClr val="1B3753"/>
              </a:solidFill>
            </a:endParaRPr>
          </a:p>
          <a:p>
            <a:pPr lvl="1"/>
            <a:r>
              <a:rPr lang="fr-CH" sz="2000" smtClean="0">
                <a:solidFill>
                  <a:srgbClr val="1B3753"/>
                </a:solidFill>
              </a:rPr>
              <a:t>comprehensive/ integrated approach-missions</a:t>
            </a:r>
          </a:p>
          <a:p>
            <a:pPr lvl="1"/>
            <a:r>
              <a:rPr lang="en-US" sz="2000" smtClean="0">
                <a:solidFill>
                  <a:srgbClr val="1B3753"/>
                </a:solidFill>
              </a:rPr>
              <a:t>instrumentation/integration: military projection, stabilization</a:t>
            </a:r>
          </a:p>
          <a:p>
            <a:pPr lvl="1"/>
            <a:r>
              <a:rPr lang="en-US" sz="2000" smtClean="0">
                <a:solidFill>
                  <a:srgbClr val="1B3753"/>
                </a:solidFill>
              </a:rPr>
              <a:t>involvment of military in disaster relief/humanitarian assistance</a:t>
            </a:r>
            <a:endParaRPr lang="en-GB" sz="2000" smtClean="0">
              <a:solidFill>
                <a:srgbClr val="1B375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smtClean="0">
                <a:solidFill>
                  <a:srgbClr val="16165D"/>
                </a:solidFill>
              </a:rPr>
              <a:t>Global Humanitarian trends/challenges 2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1116013" y="1125538"/>
            <a:ext cx="7696200" cy="4559300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endParaRPr lang="en-US" sz="800" smtClean="0"/>
          </a:p>
          <a:p>
            <a:r>
              <a:rPr lang="en-US" smtClean="0">
                <a:solidFill>
                  <a:srgbClr val="1B3753"/>
                </a:solidFill>
              </a:rPr>
              <a:t>Multiplication of actors to humanitarian crisis (military, UN, NGOs, NS, private sector, faith based organisations, new NGOs, etc.)</a:t>
            </a:r>
            <a:r>
              <a:rPr lang="en-US" b="1" smtClean="0">
                <a:solidFill>
                  <a:srgbClr val="1B3753"/>
                </a:solidFill>
              </a:rPr>
              <a:t> </a:t>
            </a:r>
            <a:endParaRPr lang="fr-CH" smtClean="0">
              <a:solidFill>
                <a:srgbClr val="1B3753"/>
              </a:solidFill>
            </a:endParaRPr>
          </a:p>
          <a:p>
            <a:pPr lvl="2"/>
            <a:r>
              <a:rPr lang="en-US" sz="2400" smtClean="0">
                <a:solidFill>
                  <a:srgbClr val="1B3753"/>
                </a:solidFill>
              </a:rPr>
              <a:t>humanitarian competition</a:t>
            </a:r>
            <a:r>
              <a:rPr lang="en-US" sz="2400" smtClean="0"/>
              <a:t> </a:t>
            </a:r>
          </a:p>
          <a:p>
            <a:pPr lvl="2"/>
            <a:r>
              <a:rPr lang="en-US" sz="2400" smtClean="0"/>
              <a:t>challenge of </a:t>
            </a:r>
            <a:r>
              <a:rPr lang="fr-CH" sz="2400" smtClean="0">
                <a:solidFill>
                  <a:srgbClr val="1B3753"/>
                </a:solidFill>
              </a:rPr>
              <a:t>coordination and cooperation</a:t>
            </a:r>
            <a:r>
              <a:rPr lang="en-US" sz="2400" smtClean="0"/>
              <a:t> </a:t>
            </a:r>
          </a:p>
          <a:p>
            <a:pPr lvl="2"/>
            <a:r>
              <a:rPr lang="en-GB" sz="2400" smtClean="0">
                <a:solidFill>
                  <a:srgbClr val="1B3753"/>
                </a:solidFill>
              </a:rPr>
              <a:t>more  outsourcing by UN and internat. NGOs</a:t>
            </a:r>
          </a:p>
          <a:p>
            <a:pPr lvl="2"/>
            <a:r>
              <a:rPr lang="en-GB" sz="2400" smtClean="0">
                <a:solidFill>
                  <a:srgbClr val="1B3753"/>
                </a:solidFill>
              </a:rPr>
              <a:t>new families of actors</a:t>
            </a:r>
          </a:p>
          <a:p>
            <a:pPr lvl="2"/>
            <a:r>
              <a:rPr lang="fr-CH" smtClean="0">
                <a:solidFill>
                  <a:srgbClr val="1B3753"/>
                </a:solidFill>
              </a:rPr>
              <a:t>Privatisation of aid / use private contractors</a:t>
            </a:r>
          </a:p>
          <a:p>
            <a:pPr>
              <a:spcBef>
                <a:spcPts val="1200"/>
              </a:spcBef>
              <a:buFont typeface="Webdings" pitchFamily="18" charset="2"/>
              <a:buNone/>
            </a:pPr>
            <a:endParaRPr lang="fr-CH" smtClean="0">
              <a:solidFill>
                <a:srgbClr val="1B3753"/>
              </a:solidFill>
            </a:endParaRPr>
          </a:p>
          <a:p>
            <a:pPr>
              <a:spcBef>
                <a:spcPts val="1200"/>
              </a:spcBef>
            </a:pPr>
            <a:r>
              <a:rPr lang="en-US" smtClean="0">
                <a:solidFill>
                  <a:srgbClr val="1B3753"/>
                </a:solidFill>
              </a:rPr>
              <a:t>Increased security risks</a:t>
            </a:r>
          </a:p>
          <a:p>
            <a:pPr>
              <a:spcBef>
                <a:spcPts val="1200"/>
              </a:spcBef>
              <a:buFont typeface="Webdings" pitchFamily="18" charset="2"/>
              <a:buNone/>
            </a:pPr>
            <a:endParaRPr lang="en-US" smtClean="0">
              <a:solidFill>
                <a:srgbClr val="1B3753"/>
              </a:solidFill>
            </a:endParaRPr>
          </a:p>
          <a:p>
            <a:pPr marL="342900" lvl="1" indent="-342900"/>
            <a:endParaRPr lang="en-US" sz="1800" smtClean="0">
              <a:solidFill>
                <a:srgbClr val="1B375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RC_transp">
  <a:themeElements>
    <a:clrScheme name="ICRC_trans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CRC_trans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ICRC_trans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CRC_trans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8">
        <a:dk1>
          <a:srgbClr val="264C72"/>
        </a:dk1>
        <a:lt1>
          <a:srgbClr val="FFFFFF"/>
        </a:lt1>
        <a:dk2>
          <a:srgbClr val="264C72"/>
        </a:dk2>
        <a:lt2>
          <a:srgbClr val="808080"/>
        </a:lt2>
        <a:accent1>
          <a:srgbClr val="B8AF00"/>
        </a:accent1>
        <a:accent2>
          <a:srgbClr val="0094C2"/>
        </a:accent2>
        <a:accent3>
          <a:srgbClr val="FFFFFF"/>
        </a:accent3>
        <a:accent4>
          <a:srgbClr val="1F4060"/>
        </a:accent4>
        <a:accent5>
          <a:srgbClr val="D8D4AA"/>
        </a:accent5>
        <a:accent6>
          <a:srgbClr val="0086B0"/>
        </a:accent6>
        <a:hlink>
          <a:srgbClr val="D35353"/>
        </a:hlink>
        <a:folHlink>
          <a:srgbClr val="9D7B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CRC_transp 9">
        <a:dk1>
          <a:srgbClr val="264C72"/>
        </a:dk1>
        <a:lt1>
          <a:srgbClr val="FFFFFF"/>
        </a:lt1>
        <a:dk2>
          <a:srgbClr val="264C72"/>
        </a:dk2>
        <a:lt2>
          <a:srgbClr val="808080"/>
        </a:lt2>
        <a:accent1>
          <a:srgbClr val="D7D8D4"/>
        </a:accent1>
        <a:accent2>
          <a:srgbClr val="0094C2"/>
        </a:accent2>
        <a:accent3>
          <a:srgbClr val="FFFFFF"/>
        </a:accent3>
        <a:accent4>
          <a:srgbClr val="1F4060"/>
        </a:accent4>
        <a:accent5>
          <a:srgbClr val="E8E9E6"/>
        </a:accent5>
        <a:accent6>
          <a:srgbClr val="0086B0"/>
        </a:accent6>
        <a:hlink>
          <a:srgbClr val="D35353"/>
        </a:hlink>
        <a:folHlink>
          <a:srgbClr val="9D7B5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O:\Templates\ICRC Templates\ICRC_transp.pot</Template>
  <TotalTime>4587</TotalTime>
  <Words>981</Words>
  <Application>Microsoft Office PowerPoint</Application>
  <PresentationFormat>On-screen Show (4:3)</PresentationFormat>
  <Paragraphs>205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ICRC_transp</vt:lpstr>
      <vt:lpstr>Slide 1</vt:lpstr>
      <vt:lpstr>Global environment and trends 1</vt:lpstr>
      <vt:lpstr>Global environment and trends 2</vt:lpstr>
      <vt:lpstr>Global environment and trends 3</vt:lpstr>
      <vt:lpstr>Global environment and trends 4</vt:lpstr>
      <vt:lpstr>Southeast Asia environment + trends 1</vt:lpstr>
      <vt:lpstr>Southeast Asia environment + trends 2</vt:lpstr>
      <vt:lpstr>Global humanitarian trends/challenges 1</vt:lpstr>
      <vt:lpstr>Global Humanitarian trends/challenges 2</vt:lpstr>
      <vt:lpstr>Global Humanitarian trends/challenges 3</vt:lpstr>
      <vt:lpstr>Global Humanitarian trends/challenges 4</vt:lpstr>
      <vt:lpstr>Southeast Asia Humanitarian trends/challenges </vt:lpstr>
      <vt:lpstr>Way ahead and ambitions  1</vt:lpstr>
      <vt:lpstr>Way ahead and ambitions  2</vt:lpstr>
      <vt:lpstr>Way ahead and ambitions  3</vt:lpstr>
      <vt:lpstr>Way ahead and ambitions  4</vt:lpstr>
      <vt:lpstr>Way ahead and ambitions  5 </vt:lpstr>
    </vt:vector>
  </TitlesOfParts>
  <Company>ICRC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CICR</dc:creator>
  <cp:lastModifiedBy>elena.nyanenkova</cp:lastModifiedBy>
  <cp:revision>355</cp:revision>
  <dcterms:created xsi:type="dcterms:W3CDTF">2012-05-06T12:43:37Z</dcterms:created>
  <dcterms:modified xsi:type="dcterms:W3CDTF">2013-06-11T04:31:26Z</dcterms:modified>
</cp:coreProperties>
</file>