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Lst>
  <p:notesMasterIdLst>
    <p:notesMasterId r:id="rId16"/>
  </p:notesMasterIdLst>
  <p:sldIdLst>
    <p:sldId id="257" r:id="rId4"/>
    <p:sldId id="258" r:id="rId5"/>
    <p:sldId id="259" r:id="rId6"/>
    <p:sldId id="273" r:id="rId7"/>
    <p:sldId id="278" r:id="rId8"/>
    <p:sldId id="277" r:id="rId9"/>
    <p:sldId id="274" r:id="rId10"/>
    <p:sldId id="282" r:id="rId11"/>
    <p:sldId id="279" r:id="rId12"/>
    <p:sldId id="280" r:id="rId13"/>
    <p:sldId id="281" r:id="rId14"/>
    <p:sldId id="28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133" autoAdjust="0"/>
  </p:normalViewPr>
  <p:slideViewPr>
    <p:cSldViewPr>
      <p:cViewPr varScale="1">
        <p:scale>
          <a:sx n="54" d="100"/>
          <a:sy n="54" d="100"/>
        </p:scale>
        <p:origin x="-18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7D2575-F482-4C0C-9B14-CACAB502246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F1D598A-7936-464C-AC09-78861370F902}">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Health</a:t>
          </a:r>
          <a:endParaRPr lang="en-US" sz="2200" b="1" dirty="0">
            <a:solidFill>
              <a:schemeClr val="tx1"/>
            </a:solidFill>
            <a:latin typeface="Arial" panose="020B0604020202020204" pitchFamily="34" charset="0"/>
            <a:cs typeface="Arial" panose="020B0604020202020204" pitchFamily="34" charset="0"/>
          </a:endParaRPr>
        </a:p>
      </dgm:t>
    </dgm:pt>
    <dgm:pt modelId="{EBCC6436-1912-4009-B8B0-360CD9C420CF}" type="parTrans" cxnId="{D9B3F185-D070-45F8-A0C3-30D22A823A94}">
      <dgm:prSet/>
      <dgm:spPr/>
      <dgm:t>
        <a:bodyPr/>
        <a:lstStyle/>
        <a:p>
          <a:endParaRPr lang="en-US"/>
        </a:p>
      </dgm:t>
    </dgm:pt>
    <dgm:pt modelId="{A6330507-12EB-41AA-8328-5DF55C1C3D6E}" type="sibTrans" cxnId="{D9B3F185-D070-45F8-A0C3-30D22A823A94}">
      <dgm:prSet/>
      <dgm:spPr/>
      <dgm:t>
        <a:bodyPr/>
        <a:lstStyle/>
        <a:p>
          <a:endParaRPr lang="en-US"/>
        </a:p>
      </dgm:t>
    </dgm:pt>
    <dgm:pt modelId="{BFD5AB6F-1650-4F28-91D5-87D2CBAEBB1C}">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DRR</a:t>
          </a:r>
          <a:endParaRPr lang="en-US" sz="2200" b="1" dirty="0">
            <a:solidFill>
              <a:schemeClr val="tx1"/>
            </a:solidFill>
            <a:latin typeface="Arial" panose="020B0604020202020204" pitchFamily="34" charset="0"/>
            <a:cs typeface="Arial" panose="020B0604020202020204" pitchFamily="34" charset="0"/>
          </a:endParaRPr>
        </a:p>
      </dgm:t>
    </dgm:pt>
    <dgm:pt modelId="{4DCE71F4-CAEC-4D3E-A00B-659AF082C573}" type="parTrans" cxnId="{2CA49AFB-EB73-43B2-8CFD-D367F0A30BA0}">
      <dgm:prSet/>
      <dgm:spPr/>
      <dgm:t>
        <a:bodyPr/>
        <a:lstStyle/>
        <a:p>
          <a:endParaRPr lang="en-US"/>
        </a:p>
      </dgm:t>
    </dgm:pt>
    <dgm:pt modelId="{0783FA9D-3C85-490C-8E23-FC04B13B54DF}" type="sibTrans" cxnId="{2CA49AFB-EB73-43B2-8CFD-D367F0A30BA0}">
      <dgm:prSet/>
      <dgm:spPr/>
      <dgm:t>
        <a:bodyPr/>
        <a:lstStyle/>
        <a:p>
          <a:endParaRPr lang="en-US"/>
        </a:p>
      </dgm:t>
    </dgm:pt>
    <dgm:pt modelId="{9F85CD22-1867-43F0-A54F-ED03BDCEE4D1}">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Disaster response</a:t>
          </a:r>
          <a:endParaRPr lang="en-US" sz="2200" b="1" dirty="0">
            <a:solidFill>
              <a:schemeClr val="tx1"/>
            </a:solidFill>
            <a:latin typeface="Arial" panose="020B0604020202020204" pitchFamily="34" charset="0"/>
            <a:cs typeface="Arial" panose="020B0604020202020204" pitchFamily="34" charset="0"/>
          </a:endParaRPr>
        </a:p>
      </dgm:t>
    </dgm:pt>
    <dgm:pt modelId="{3367F071-9124-441F-A193-D5536071AD81}" type="parTrans" cxnId="{34DF3402-6E9C-4CC6-A833-DA151CBF7D86}">
      <dgm:prSet/>
      <dgm:spPr/>
      <dgm:t>
        <a:bodyPr/>
        <a:lstStyle/>
        <a:p>
          <a:endParaRPr lang="en-US"/>
        </a:p>
      </dgm:t>
    </dgm:pt>
    <dgm:pt modelId="{3B48B400-F00B-4BBC-A796-5D9E41AED713}" type="sibTrans" cxnId="{34DF3402-6E9C-4CC6-A833-DA151CBF7D86}">
      <dgm:prSet/>
      <dgm:spPr/>
      <dgm:t>
        <a:bodyPr/>
        <a:lstStyle/>
        <a:p>
          <a:endParaRPr lang="en-US"/>
        </a:p>
      </dgm:t>
    </dgm:pt>
    <dgm:pt modelId="{AFAA09B9-8F36-478A-9E72-832A28237747}">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Disaster recovery</a:t>
          </a:r>
          <a:endParaRPr lang="en-US" sz="2200" b="1" dirty="0">
            <a:solidFill>
              <a:schemeClr val="tx1"/>
            </a:solidFill>
            <a:latin typeface="Arial" panose="020B0604020202020204" pitchFamily="34" charset="0"/>
            <a:cs typeface="Arial" panose="020B0604020202020204" pitchFamily="34" charset="0"/>
          </a:endParaRPr>
        </a:p>
      </dgm:t>
    </dgm:pt>
    <dgm:pt modelId="{33F9DD75-8885-47D0-A96D-C5002723032C}" type="parTrans" cxnId="{0831BB12-6AFC-4962-8B31-88FA7A854CCC}">
      <dgm:prSet/>
      <dgm:spPr/>
      <dgm:t>
        <a:bodyPr/>
        <a:lstStyle/>
        <a:p>
          <a:endParaRPr lang="en-US"/>
        </a:p>
      </dgm:t>
    </dgm:pt>
    <dgm:pt modelId="{045803B2-87E2-44E3-9C89-EDB77F195C51}" type="sibTrans" cxnId="{0831BB12-6AFC-4962-8B31-88FA7A854CCC}">
      <dgm:prSet/>
      <dgm:spPr/>
      <dgm:t>
        <a:bodyPr/>
        <a:lstStyle/>
        <a:p>
          <a:endParaRPr lang="en-US"/>
        </a:p>
      </dgm:t>
    </dgm:pt>
    <dgm:pt modelId="{A2AB89EA-5FF5-45E1-BC53-F828493798A4}">
      <dgm:prSet phldrT="[Tex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Working with the youth</a:t>
          </a:r>
          <a:endParaRPr lang="en-US" sz="2200" b="1" dirty="0">
            <a:solidFill>
              <a:schemeClr val="tx1"/>
            </a:solidFill>
            <a:latin typeface="Arial" panose="020B0604020202020204" pitchFamily="34" charset="0"/>
            <a:cs typeface="Arial" panose="020B0604020202020204" pitchFamily="34" charset="0"/>
          </a:endParaRPr>
        </a:p>
      </dgm:t>
    </dgm:pt>
    <dgm:pt modelId="{C3C3B555-6BC3-46DD-84A9-B0D514D7B2B8}" type="parTrans" cxnId="{28E92A8B-5670-4843-AE9A-0D7B0240416E}">
      <dgm:prSet/>
      <dgm:spPr/>
      <dgm:t>
        <a:bodyPr/>
        <a:lstStyle/>
        <a:p>
          <a:endParaRPr lang="en-US"/>
        </a:p>
      </dgm:t>
    </dgm:pt>
    <dgm:pt modelId="{356BBFB1-79CB-48E9-9C8B-A2F62DD88ADD}" type="sibTrans" cxnId="{28E92A8B-5670-4843-AE9A-0D7B0240416E}">
      <dgm:prSet/>
      <dgm:spPr/>
      <dgm:t>
        <a:bodyPr/>
        <a:lstStyle/>
        <a:p>
          <a:endParaRPr lang="en-US"/>
        </a:p>
      </dgm:t>
    </dgm:pt>
    <dgm:pt modelId="{A67A1A33-8D5E-4B22-A814-BB5EEDCB6541}">
      <dgm:prSe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Disaster Law</a:t>
          </a:r>
          <a:endParaRPr lang="en-US" sz="2200" b="1" dirty="0">
            <a:solidFill>
              <a:schemeClr val="tx1"/>
            </a:solidFill>
            <a:latin typeface="Arial" panose="020B0604020202020204" pitchFamily="34" charset="0"/>
            <a:cs typeface="Arial" panose="020B0604020202020204" pitchFamily="34" charset="0"/>
          </a:endParaRPr>
        </a:p>
      </dgm:t>
    </dgm:pt>
    <dgm:pt modelId="{F6D75CF5-322A-4CC6-9B50-E6A2E144105C}" type="parTrans" cxnId="{BD9DA518-88D5-458C-B1F1-CDC0196680CA}">
      <dgm:prSet/>
      <dgm:spPr/>
      <dgm:t>
        <a:bodyPr/>
        <a:lstStyle/>
        <a:p>
          <a:endParaRPr lang="en-US"/>
        </a:p>
      </dgm:t>
    </dgm:pt>
    <dgm:pt modelId="{C69C7837-4ED5-4F93-8AA5-4558AA9A4230}" type="sibTrans" cxnId="{BD9DA518-88D5-458C-B1F1-CDC0196680CA}">
      <dgm:prSet/>
      <dgm:spPr/>
      <dgm:t>
        <a:bodyPr/>
        <a:lstStyle/>
        <a:p>
          <a:endParaRPr lang="en-US"/>
        </a:p>
      </dgm:t>
    </dgm:pt>
    <dgm:pt modelId="{9DF0E59E-9323-40D6-9D51-8E5B4EA22733}">
      <dgm:prSe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Migration</a:t>
          </a:r>
          <a:endParaRPr lang="en-US" sz="2200" b="1" dirty="0">
            <a:solidFill>
              <a:schemeClr val="tx1"/>
            </a:solidFill>
            <a:latin typeface="Arial" panose="020B0604020202020204" pitchFamily="34" charset="0"/>
            <a:cs typeface="Arial" panose="020B0604020202020204" pitchFamily="34" charset="0"/>
          </a:endParaRPr>
        </a:p>
      </dgm:t>
    </dgm:pt>
    <dgm:pt modelId="{57E996B5-4F88-4AA3-BAA4-3F7E7243A939}" type="parTrans" cxnId="{93123DCF-6F4E-4D1C-A11F-A2EFA9048400}">
      <dgm:prSet/>
      <dgm:spPr/>
      <dgm:t>
        <a:bodyPr/>
        <a:lstStyle/>
        <a:p>
          <a:endParaRPr lang="en-US"/>
        </a:p>
      </dgm:t>
    </dgm:pt>
    <dgm:pt modelId="{9A7B9C79-6DE5-4DD9-A806-936037528C45}" type="sibTrans" cxnId="{93123DCF-6F4E-4D1C-A11F-A2EFA9048400}">
      <dgm:prSet/>
      <dgm:spPr/>
      <dgm:t>
        <a:bodyPr/>
        <a:lstStyle/>
        <a:p>
          <a:endParaRPr lang="en-US"/>
        </a:p>
      </dgm:t>
    </dgm:pt>
    <dgm:pt modelId="{0493E699-5F92-4DB6-80F1-F5BAF65D5828}">
      <dgm:prSet custT="1"/>
      <dgm:spPr>
        <a:solidFill>
          <a:schemeClr val="accent2">
            <a:lumMod val="20000"/>
            <a:lumOff val="80000"/>
          </a:schemeClr>
        </a:solidFill>
      </dgm:spPr>
      <dgm:t>
        <a:bodyPr/>
        <a:lstStyle/>
        <a:p>
          <a:r>
            <a:rPr lang="en-US" sz="2200" b="1" dirty="0" smtClean="0">
              <a:solidFill>
                <a:schemeClr val="tx1"/>
              </a:solidFill>
              <a:latin typeface="Arial" panose="020B0604020202020204" pitchFamily="34" charset="0"/>
              <a:cs typeface="Arial" panose="020B0604020202020204" pitchFamily="34" charset="0"/>
            </a:rPr>
            <a:t>WATSAN</a:t>
          </a:r>
          <a:endParaRPr lang="en-US" sz="2200" b="1" dirty="0">
            <a:solidFill>
              <a:schemeClr val="tx1"/>
            </a:solidFill>
            <a:latin typeface="Arial" panose="020B0604020202020204" pitchFamily="34" charset="0"/>
            <a:cs typeface="Arial" panose="020B0604020202020204" pitchFamily="34" charset="0"/>
          </a:endParaRPr>
        </a:p>
      </dgm:t>
    </dgm:pt>
    <dgm:pt modelId="{3DE5FF31-0D43-4C59-B2B1-A7BE17F4733A}" type="parTrans" cxnId="{1E7E3713-29A7-4766-9D82-0026DCF16FD3}">
      <dgm:prSet/>
      <dgm:spPr/>
      <dgm:t>
        <a:bodyPr/>
        <a:lstStyle/>
        <a:p>
          <a:endParaRPr lang="en-US"/>
        </a:p>
      </dgm:t>
    </dgm:pt>
    <dgm:pt modelId="{A256263A-6BDF-417C-B522-079D9577F385}" type="sibTrans" cxnId="{1E7E3713-29A7-4766-9D82-0026DCF16FD3}">
      <dgm:prSet/>
      <dgm:spPr/>
      <dgm:t>
        <a:bodyPr/>
        <a:lstStyle/>
        <a:p>
          <a:endParaRPr lang="en-US"/>
        </a:p>
      </dgm:t>
    </dgm:pt>
    <dgm:pt modelId="{023D99B1-767A-40B8-8FA7-A5AA35D480D8}" type="pres">
      <dgm:prSet presAssocID="{C47D2575-F482-4C0C-9B14-CACAB5022466}" presName="diagram" presStyleCnt="0">
        <dgm:presLayoutVars>
          <dgm:dir/>
          <dgm:resizeHandles val="exact"/>
        </dgm:presLayoutVars>
      </dgm:prSet>
      <dgm:spPr/>
      <dgm:t>
        <a:bodyPr/>
        <a:lstStyle/>
        <a:p>
          <a:endParaRPr lang="en-US"/>
        </a:p>
      </dgm:t>
    </dgm:pt>
    <dgm:pt modelId="{67DF27D9-3DB2-49DB-AD1A-8B31E38598F1}" type="pres">
      <dgm:prSet presAssocID="{1F1D598A-7936-464C-AC09-78861370F902}" presName="node" presStyleLbl="node1" presStyleIdx="0" presStyleCnt="8">
        <dgm:presLayoutVars>
          <dgm:bulletEnabled val="1"/>
        </dgm:presLayoutVars>
      </dgm:prSet>
      <dgm:spPr/>
      <dgm:t>
        <a:bodyPr/>
        <a:lstStyle/>
        <a:p>
          <a:endParaRPr lang="en-US"/>
        </a:p>
      </dgm:t>
    </dgm:pt>
    <dgm:pt modelId="{6E3E1AE7-5AE1-424E-88BB-3FDF4182E7DE}" type="pres">
      <dgm:prSet presAssocID="{A6330507-12EB-41AA-8328-5DF55C1C3D6E}" presName="sibTrans" presStyleCnt="0"/>
      <dgm:spPr/>
    </dgm:pt>
    <dgm:pt modelId="{7EC83B4F-FEF3-4B63-9BDD-673F0197CB0A}" type="pres">
      <dgm:prSet presAssocID="{0493E699-5F92-4DB6-80F1-F5BAF65D5828}" presName="node" presStyleLbl="node1" presStyleIdx="1" presStyleCnt="8">
        <dgm:presLayoutVars>
          <dgm:bulletEnabled val="1"/>
        </dgm:presLayoutVars>
      </dgm:prSet>
      <dgm:spPr/>
      <dgm:t>
        <a:bodyPr/>
        <a:lstStyle/>
        <a:p>
          <a:endParaRPr lang="en-US"/>
        </a:p>
      </dgm:t>
    </dgm:pt>
    <dgm:pt modelId="{D9F08F33-83ED-44BF-B077-5B26D9EE04BC}" type="pres">
      <dgm:prSet presAssocID="{A256263A-6BDF-417C-B522-079D9577F385}" presName="sibTrans" presStyleCnt="0"/>
      <dgm:spPr/>
    </dgm:pt>
    <dgm:pt modelId="{2A351AFF-4CFF-49F3-A7BD-83137B5FC07E}" type="pres">
      <dgm:prSet presAssocID="{BFD5AB6F-1650-4F28-91D5-87D2CBAEBB1C}" presName="node" presStyleLbl="node1" presStyleIdx="2" presStyleCnt="8">
        <dgm:presLayoutVars>
          <dgm:bulletEnabled val="1"/>
        </dgm:presLayoutVars>
      </dgm:prSet>
      <dgm:spPr/>
      <dgm:t>
        <a:bodyPr/>
        <a:lstStyle/>
        <a:p>
          <a:endParaRPr lang="en-US"/>
        </a:p>
      </dgm:t>
    </dgm:pt>
    <dgm:pt modelId="{6CE39FDA-FED3-4BB1-B9FE-B3BAF4CD82B4}" type="pres">
      <dgm:prSet presAssocID="{0783FA9D-3C85-490C-8E23-FC04B13B54DF}" presName="sibTrans" presStyleCnt="0"/>
      <dgm:spPr/>
    </dgm:pt>
    <dgm:pt modelId="{B28B2B43-6C62-4FFB-86E0-FF74F57A159F}" type="pres">
      <dgm:prSet presAssocID="{9F85CD22-1867-43F0-A54F-ED03BDCEE4D1}" presName="node" presStyleLbl="node1" presStyleIdx="3" presStyleCnt="8">
        <dgm:presLayoutVars>
          <dgm:bulletEnabled val="1"/>
        </dgm:presLayoutVars>
      </dgm:prSet>
      <dgm:spPr/>
      <dgm:t>
        <a:bodyPr/>
        <a:lstStyle/>
        <a:p>
          <a:endParaRPr lang="en-US"/>
        </a:p>
      </dgm:t>
    </dgm:pt>
    <dgm:pt modelId="{F3219268-B1A8-46EB-A7CB-FD7A05BBD76F}" type="pres">
      <dgm:prSet presAssocID="{3B48B400-F00B-4BBC-A796-5D9E41AED713}" presName="sibTrans" presStyleCnt="0"/>
      <dgm:spPr/>
    </dgm:pt>
    <dgm:pt modelId="{BA18C73D-A5C3-4953-AAD1-D1DC6994A167}" type="pres">
      <dgm:prSet presAssocID="{AFAA09B9-8F36-478A-9E72-832A28237747}" presName="node" presStyleLbl="node1" presStyleIdx="4" presStyleCnt="8">
        <dgm:presLayoutVars>
          <dgm:bulletEnabled val="1"/>
        </dgm:presLayoutVars>
      </dgm:prSet>
      <dgm:spPr/>
      <dgm:t>
        <a:bodyPr/>
        <a:lstStyle/>
        <a:p>
          <a:endParaRPr lang="en-US"/>
        </a:p>
      </dgm:t>
    </dgm:pt>
    <dgm:pt modelId="{1E737C55-3D6F-4299-927D-D112AF711DD1}" type="pres">
      <dgm:prSet presAssocID="{045803B2-87E2-44E3-9C89-EDB77F195C51}" presName="sibTrans" presStyleCnt="0"/>
      <dgm:spPr/>
    </dgm:pt>
    <dgm:pt modelId="{4B80625D-AFE8-47E9-955F-F0210A71EA61}" type="pres">
      <dgm:prSet presAssocID="{A2AB89EA-5FF5-45E1-BC53-F828493798A4}" presName="node" presStyleLbl="node1" presStyleIdx="5" presStyleCnt="8">
        <dgm:presLayoutVars>
          <dgm:bulletEnabled val="1"/>
        </dgm:presLayoutVars>
      </dgm:prSet>
      <dgm:spPr/>
      <dgm:t>
        <a:bodyPr/>
        <a:lstStyle/>
        <a:p>
          <a:endParaRPr lang="en-US"/>
        </a:p>
      </dgm:t>
    </dgm:pt>
    <dgm:pt modelId="{2C64FF67-3C72-42FB-AD61-BDAEFD6F1DAB}" type="pres">
      <dgm:prSet presAssocID="{356BBFB1-79CB-48E9-9C8B-A2F62DD88ADD}" presName="sibTrans" presStyleCnt="0"/>
      <dgm:spPr/>
    </dgm:pt>
    <dgm:pt modelId="{4E19219B-66BA-4939-BB38-F54C259267F7}" type="pres">
      <dgm:prSet presAssocID="{A67A1A33-8D5E-4B22-A814-BB5EEDCB6541}" presName="node" presStyleLbl="node1" presStyleIdx="6" presStyleCnt="8">
        <dgm:presLayoutVars>
          <dgm:bulletEnabled val="1"/>
        </dgm:presLayoutVars>
      </dgm:prSet>
      <dgm:spPr/>
      <dgm:t>
        <a:bodyPr/>
        <a:lstStyle/>
        <a:p>
          <a:endParaRPr lang="en-US"/>
        </a:p>
      </dgm:t>
    </dgm:pt>
    <dgm:pt modelId="{C533F9B9-2140-4404-89D4-84D402A92192}" type="pres">
      <dgm:prSet presAssocID="{C69C7837-4ED5-4F93-8AA5-4558AA9A4230}" presName="sibTrans" presStyleCnt="0"/>
      <dgm:spPr/>
    </dgm:pt>
    <dgm:pt modelId="{07540C1E-0347-4AB0-AD01-3DC9B50E45CA}" type="pres">
      <dgm:prSet presAssocID="{9DF0E59E-9323-40D6-9D51-8E5B4EA22733}" presName="node" presStyleLbl="node1" presStyleIdx="7" presStyleCnt="8">
        <dgm:presLayoutVars>
          <dgm:bulletEnabled val="1"/>
        </dgm:presLayoutVars>
      </dgm:prSet>
      <dgm:spPr/>
      <dgm:t>
        <a:bodyPr/>
        <a:lstStyle/>
        <a:p>
          <a:endParaRPr lang="en-US"/>
        </a:p>
      </dgm:t>
    </dgm:pt>
  </dgm:ptLst>
  <dgm:cxnLst>
    <dgm:cxn modelId="{2132602B-BAD6-4A39-8E85-01183A6E9A0D}" type="presOf" srcId="{9DF0E59E-9323-40D6-9D51-8E5B4EA22733}" destId="{07540C1E-0347-4AB0-AD01-3DC9B50E45CA}" srcOrd="0" destOrd="0" presId="urn:microsoft.com/office/officeart/2005/8/layout/default"/>
    <dgm:cxn modelId="{2CA49AFB-EB73-43B2-8CFD-D367F0A30BA0}" srcId="{C47D2575-F482-4C0C-9B14-CACAB5022466}" destId="{BFD5AB6F-1650-4F28-91D5-87D2CBAEBB1C}" srcOrd="2" destOrd="0" parTransId="{4DCE71F4-CAEC-4D3E-A00B-659AF082C573}" sibTransId="{0783FA9D-3C85-490C-8E23-FC04B13B54DF}"/>
    <dgm:cxn modelId="{93123DCF-6F4E-4D1C-A11F-A2EFA9048400}" srcId="{C47D2575-F482-4C0C-9B14-CACAB5022466}" destId="{9DF0E59E-9323-40D6-9D51-8E5B4EA22733}" srcOrd="7" destOrd="0" parTransId="{57E996B5-4F88-4AA3-BAA4-3F7E7243A939}" sibTransId="{9A7B9C79-6DE5-4DD9-A806-936037528C45}"/>
    <dgm:cxn modelId="{D9B3F185-D070-45F8-A0C3-30D22A823A94}" srcId="{C47D2575-F482-4C0C-9B14-CACAB5022466}" destId="{1F1D598A-7936-464C-AC09-78861370F902}" srcOrd="0" destOrd="0" parTransId="{EBCC6436-1912-4009-B8B0-360CD9C420CF}" sibTransId="{A6330507-12EB-41AA-8328-5DF55C1C3D6E}"/>
    <dgm:cxn modelId="{28E92A8B-5670-4843-AE9A-0D7B0240416E}" srcId="{C47D2575-F482-4C0C-9B14-CACAB5022466}" destId="{A2AB89EA-5FF5-45E1-BC53-F828493798A4}" srcOrd="5" destOrd="0" parTransId="{C3C3B555-6BC3-46DD-84A9-B0D514D7B2B8}" sibTransId="{356BBFB1-79CB-48E9-9C8B-A2F62DD88ADD}"/>
    <dgm:cxn modelId="{0831BB12-6AFC-4962-8B31-88FA7A854CCC}" srcId="{C47D2575-F482-4C0C-9B14-CACAB5022466}" destId="{AFAA09B9-8F36-478A-9E72-832A28237747}" srcOrd="4" destOrd="0" parTransId="{33F9DD75-8885-47D0-A96D-C5002723032C}" sibTransId="{045803B2-87E2-44E3-9C89-EDB77F195C51}"/>
    <dgm:cxn modelId="{35B44C0F-A9DA-442F-8514-3979F53F30EA}" type="presOf" srcId="{BFD5AB6F-1650-4F28-91D5-87D2CBAEBB1C}" destId="{2A351AFF-4CFF-49F3-A7BD-83137B5FC07E}" srcOrd="0" destOrd="0" presId="urn:microsoft.com/office/officeart/2005/8/layout/default"/>
    <dgm:cxn modelId="{5B64C706-B02D-4EF9-B67A-B4BF99D79929}" type="presOf" srcId="{A2AB89EA-5FF5-45E1-BC53-F828493798A4}" destId="{4B80625D-AFE8-47E9-955F-F0210A71EA61}" srcOrd="0" destOrd="0" presId="urn:microsoft.com/office/officeart/2005/8/layout/default"/>
    <dgm:cxn modelId="{08A04633-347E-445C-9C3A-2F16E2CE583B}" type="presOf" srcId="{A67A1A33-8D5E-4B22-A814-BB5EEDCB6541}" destId="{4E19219B-66BA-4939-BB38-F54C259267F7}" srcOrd="0" destOrd="0" presId="urn:microsoft.com/office/officeart/2005/8/layout/default"/>
    <dgm:cxn modelId="{3739BC9A-2EE4-40AE-9191-352D8E953734}" type="presOf" srcId="{1F1D598A-7936-464C-AC09-78861370F902}" destId="{67DF27D9-3DB2-49DB-AD1A-8B31E38598F1}" srcOrd="0" destOrd="0" presId="urn:microsoft.com/office/officeart/2005/8/layout/default"/>
    <dgm:cxn modelId="{6B199267-BC14-4A3F-909F-818099B457BC}" type="presOf" srcId="{9F85CD22-1867-43F0-A54F-ED03BDCEE4D1}" destId="{B28B2B43-6C62-4FFB-86E0-FF74F57A159F}" srcOrd="0" destOrd="0" presId="urn:microsoft.com/office/officeart/2005/8/layout/default"/>
    <dgm:cxn modelId="{017BC5CF-91B9-4BDA-A631-ACFFFCDBAA07}" type="presOf" srcId="{AFAA09B9-8F36-478A-9E72-832A28237747}" destId="{BA18C73D-A5C3-4953-AAD1-D1DC6994A167}" srcOrd="0" destOrd="0" presId="urn:microsoft.com/office/officeart/2005/8/layout/default"/>
    <dgm:cxn modelId="{071B9074-E149-4AED-9401-C4C62142941C}" type="presOf" srcId="{0493E699-5F92-4DB6-80F1-F5BAF65D5828}" destId="{7EC83B4F-FEF3-4B63-9BDD-673F0197CB0A}" srcOrd="0" destOrd="0" presId="urn:microsoft.com/office/officeart/2005/8/layout/default"/>
    <dgm:cxn modelId="{BD9DA518-88D5-458C-B1F1-CDC0196680CA}" srcId="{C47D2575-F482-4C0C-9B14-CACAB5022466}" destId="{A67A1A33-8D5E-4B22-A814-BB5EEDCB6541}" srcOrd="6" destOrd="0" parTransId="{F6D75CF5-322A-4CC6-9B50-E6A2E144105C}" sibTransId="{C69C7837-4ED5-4F93-8AA5-4558AA9A4230}"/>
    <dgm:cxn modelId="{34DF3402-6E9C-4CC6-A833-DA151CBF7D86}" srcId="{C47D2575-F482-4C0C-9B14-CACAB5022466}" destId="{9F85CD22-1867-43F0-A54F-ED03BDCEE4D1}" srcOrd="3" destOrd="0" parTransId="{3367F071-9124-441F-A193-D5536071AD81}" sibTransId="{3B48B400-F00B-4BBC-A796-5D9E41AED713}"/>
    <dgm:cxn modelId="{1E7E3713-29A7-4766-9D82-0026DCF16FD3}" srcId="{C47D2575-F482-4C0C-9B14-CACAB5022466}" destId="{0493E699-5F92-4DB6-80F1-F5BAF65D5828}" srcOrd="1" destOrd="0" parTransId="{3DE5FF31-0D43-4C59-B2B1-A7BE17F4733A}" sibTransId="{A256263A-6BDF-417C-B522-079D9577F385}"/>
    <dgm:cxn modelId="{8DF9DFC4-57C0-49F1-B012-9FEF70CCEF53}" type="presOf" srcId="{C47D2575-F482-4C0C-9B14-CACAB5022466}" destId="{023D99B1-767A-40B8-8FA7-A5AA35D480D8}" srcOrd="0" destOrd="0" presId="urn:microsoft.com/office/officeart/2005/8/layout/default"/>
    <dgm:cxn modelId="{BFE431BD-874B-4DFC-A20D-1D4AD6E364CE}" type="presParOf" srcId="{023D99B1-767A-40B8-8FA7-A5AA35D480D8}" destId="{67DF27D9-3DB2-49DB-AD1A-8B31E38598F1}" srcOrd="0" destOrd="0" presId="urn:microsoft.com/office/officeart/2005/8/layout/default"/>
    <dgm:cxn modelId="{DAD13CD4-EA9B-481D-9AB1-9A60E8824AD8}" type="presParOf" srcId="{023D99B1-767A-40B8-8FA7-A5AA35D480D8}" destId="{6E3E1AE7-5AE1-424E-88BB-3FDF4182E7DE}" srcOrd="1" destOrd="0" presId="urn:microsoft.com/office/officeart/2005/8/layout/default"/>
    <dgm:cxn modelId="{826F432C-3C51-4D24-80A6-7887CE9AB762}" type="presParOf" srcId="{023D99B1-767A-40B8-8FA7-A5AA35D480D8}" destId="{7EC83B4F-FEF3-4B63-9BDD-673F0197CB0A}" srcOrd="2" destOrd="0" presId="urn:microsoft.com/office/officeart/2005/8/layout/default"/>
    <dgm:cxn modelId="{8BDD2CA6-A75D-48BB-AF7E-D95129109546}" type="presParOf" srcId="{023D99B1-767A-40B8-8FA7-A5AA35D480D8}" destId="{D9F08F33-83ED-44BF-B077-5B26D9EE04BC}" srcOrd="3" destOrd="0" presId="urn:microsoft.com/office/officeart/2005/8/layout/default"/>
    <dgm:cxn modelId="{E6603A1C-C14A-4C39-9D1F-463E8CF0DA3D}" type="presParOf" srcId="{023D99B1-767A-40B8-8FA7-A5AA35D480D8}" destId="{2A351AFF-4CFF-49F3-A7BD-83137B5FC07E}" srcOrd="4" destOrd="0" presId="urn:microsoft.com/office/officeart/2005/8/layout/default"/>
    <dgm:cxn modelId="{2214BC36-8180-4003-B861-6C3583C7988E}" type="presParOf" srcId="{023D99B1-767A-40B8-8FA7-A5AA35D480D8}" destId="{6CE39FDA-FED3-4BB1-B9FE-B3BAF4CD82B4}" srcOrd="5" destOrd="0" presId="urn:microsoft.com/office/officeart/2005/8/layout/default"/>
    <dgm:cxn modelId="{298F1DD7-42BC-4904-BA97-90573F336D26}" type="presParOf" srcId="{023D99B1-767A-40B8-8FA7-A5AA35D480D8}" destId="{B28B2B43-6C62-4FFB-86E0-FF74F57A159F}" srcOrd="6" destOrd="0" presId="urn:microsoft.com/office/officeart/2005/8/layout/default"/>
    <dgm:cxn modelId="{6AF878AF-42AF-40F9-8820-FC9FAB210832}" type="presParOf" srcId="{023D99B1-767A-40B8-8FA7-A5AA35D480D8}" destId="{F3219268-B1A8-46EB-A7CB-FD7A05BBD76F}" srcOrd="7" destOrd="0" presId="urn:microsoft.com/office/officeart/2005/8/layout/default"/>
    <dgm:cxn modelId="{E1DF0042-BC76-4A08-BFA3-0CBFDE83D623}" type="presParOf" srcId="{023D99B1-767A-40B8-8FA7-A5AA35D480D8}" destId="{BA18C73D-A5C3-4953-AAD1-D1DC6994A167}" srcOrd="8" destOrd="0" presId="urn:microsoft.com/office/officeart/2005/8/layout/default"/>
    <dgm:cxn modelId="{03CAD21B-6723-4CDA-83C8-6B1F511802E7}" type="presParOf" srcId="{023D99B1-767A-40B8-8FA7-A5AA35D480D8}" destId="{1E737C55-3D6F-4299-927D-D112AF711DD1}" srcOrd="9" destOrd="0" presId="urn:microsoft.com/office/officeart/2005/8/layout/default"/>
    <dgm:cxn modelId="{3C74DC3F-B537-4AA4-B825-0B597204AC2A}" type="presParOf" srcId="{023D99B1-767A-40B8-8FA7-A5AA35D480D8}" destId="{4B80625D-AFE8-47E9-955F-F0210A71EA61}" srcOrd="10" destOrd="0" presId="urn:microsoft.com/office/officeart/2005/8/layout/default"/>
    <dgm:cxn modelId="{D4BC1244-D91F-423A-9178-04441E4CE1B1}" type="presParOf" srcId="{023D99B1-767A-40B8-8FA7-A5AA35D480D8}" destId="{2C64FF67-3C72-42FB-AD61-BDAEFD6F1DAB}" srcOrd="11" destOrd="0" presId="urn:microsoft.com/office/officeart/2005/8/layout/default"/>
    <dgm:cxn modelId="{AF3D9F79-1831-4C7D-BDEA-6AC652A39E25}" type="presParOf" srcId="{023D99B1-767A-40B8-8FA7-A5AA35D480D8}" destId="{4E19219B-66BA-4939-BB38-F54C259267F7}" srcOrd="12" destOrd="0" presId="urn:microsoft.com/office/officeart/2005/8/layout/default"/>
    <dgm:cxn modelId="{1CA0A74A-8523-42D2-A38E-DEEAE4799716}" type="presParOf" srcId="{023D99B1-767A-40B8-8FA7-A5AA35D480D8}" destId="{C533F9B9-2140-4404-89D4-84D402A92192}" srcOrd="13" destOrd="0" presId="urn:microsoft.com/office/officeart/2005/8/layout/default"/>
    <dgm:cxn modelId="{47CA52D9-DD61-4A91-855F-7F631E0E33BA}" type="presParOf" srcId="{023D99B1-767A-40B8-8FA7-A5AA35D480D8}" destId="{07540C1E-0347-4AB0-AD01-3DC9B50E45CA}"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DF27D9-3DB2-49DB-AD1A-8B31E38598F1}">
      <dsp:nvSpPr>
        <dsp:cNvPr id="0" name=""/>
        <dsp:cNvSpPr/>
      </dsp:nvSpPr>
      <dsp:spPr>
        <a:xfrm>
          <a:off x="2366"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Health</a:t>
          </a:r>
          <a:endParaRPr lang="en-US" sz="2200" b="1" kern="1200" dirty="0">
            <a:solidFill>
              <a:schemeClr val="tx1"/>
            </a:solidFill>
            <a:latin typeface="Arial" panose="020B0604020202020204" pitchFamily="34" charset="0"/>
            <a:cs typeface="Arial" panose="020B0604020202020204" pitchFamily="34" charset="0"/>
          </a:endParaRPr>
        </a:p>
      </dsp:txBody>
      <dsp:txXfrm>
        <a:off x="2366" y="456143"/>
        <a:ext cx="1877317" cy="1126390"/>
      </dsp:txXfrm>
    </dsp:sp>
    <dsp:sp modelId="{7EC83B4F-FEF3-4B63-9BDD-673F0197CB0A}">
      <dsp:nvSpPr>
        <dsp:cNvPr id="0" name=""/>
        <dsp:cNvSpPr/>
      </dsp:nvSpPr>
      <dsp:spPr>
        <a:xfrm>
          <a:off x="2067416"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WATSAN</a:t>
          </a:r>
          <a:endParaRPr lang="en-US" sz="2200" b="1" kern="1200" dirty="0">
            <a:solidFill>
              <a:schemeClr val="tx1"/>
            </a:solidFill>
            <a:latin typeface="Arial" panose="020B0604020202020204" pitchFamily="34" charset="0"/>
            <a:cs typeface="Arial" panose="020B0604020202020204" pitchFamily="34" charset="0"/>
          </a:endParaRPr>
        </a:p>
      </dsp:txBody>
      <dsp:txXfrm>
        <a:off x="2067416" y="456143"/>
        <a:ext cx="1877317" cy="1126390"/>
      </dsp:txXfrm>
    </dsp:sp>
    <dsp:sp modelId="{2A351AFF-4CFF-49F3-A7BD-83137B5FC07E}">
      <dsp:nvSpPr>
        <dsp:cNvPr id="0" name=""/>
        <dsp:cNvSpPr/>
      </dsp:nvSpPr>
      <dsp:spPr>
        <a:xfrm>
          <a:off x="4132465"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DRR</a:t>
          </a:r>
          <a:endParaRPr lang="en-US" sz="2200" b="1" kern="1200" dirty="0">
            <a:solidFill>
              <a:schemeClr val="tx1"/>
            </a:solidFill>
            <a:latin typeface="Arial" panose="020B0604020202020204" pitchFamily="34" charset="0"/>
            <a:cs typeface="Arial" panose="020B0604020202020204" pitchFamily="34" charset="0"/>
          </a:endParaRPr>
        </a:p>
      </dsp:txBody>
      <dsp:txXfrm>
        <a:off x="4132465" y="456143"/>
        <a:ext cx="1877317" cy="1126390"/>
      </dsp:txXfrm>
    </dsp:sp>
    <dsp:sp modelId="{B28B2B43-6C62-4FFB-86E0-FF74F57A159F}">
      <dsp:nvSpPr>
        <dsp:cNvPr id="0" name=""/>
        <dsp:cNvSpPr/>
      </dsp:nvSpPr>
      <dsp:spPr>
        <a:xfrm>
          <a:off x="6197515" y="456143"/>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Disaster response</a:t>
          </a:r>
          <a:endParaRPr lang="en-US" sz="2200" b="1" kern="1200" dirty="0">
            <a:solidFill>
              <a:schemeClr val="tx1"/>
            </a:solidFill>
            <a:latin typeface="Arial" panose="020B0604020202020204" pitchFamily="34" charset="0"/>
            <a:cs typeface="Arial" panose="020B0604020202020204" pitchFamily="34" charset="0"/>
          </a:endParaRPr>
        </a:p>
      </dsp:txBody>
      <dsp:txXfrm>
        <a:off x="6197515" y="456143"/>
        <a:ext cx="1877317" cy="1126390"/>
      </dsp:txXfrm>
    </dsp:sp>
    <dsp:sp modelId="{BA18C73D-A5C3-4953-AAD1-D1DC6994A167}">
      <dsp:nvSpPr>
        <dsp:cNvPr id="0" name=""/>
        <dsp:cNvSpPr/>
      </dsp:nvSpPr>
      <dsp:spPr>
        <a:xfrm>
          <a:off x="2366"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Disaster recovery</a:t>
          </a:r>
          <a:endParaRPr lang="en-US" sz="2200" b="1" kern="1200" dirty="0">
            <a:solidFill>
              <a:schemeClr val="tx1"/>
            </a:solidFill>
            <a:latin typeface="Arial" panose="020B0604020202020204" pitchFamily="34" charset="0"/>
            <a:cs typeface="Arial" panose="020B0604020202020204" pitchFamily="34" charset="0"/>
          </a:endParaRPr>
        </a:p>
      </dsp:txBody>
      <dsp:txXfrm>
        <a:off x="2366" y="1770265"/>
        <a:ext cx="1877317" cy="1126390"/>
      </dsp:txXfrm>
    </dsp:sp>
    <dsp:sp modelId="{4B80625D-AFE8-47E9-955F-F0210A71EA61}">
      <dsp:nvSpPr>
        <dsp:cNvPr id="0" name=""/>
        <dsp:cNvSpPr/>
      </dsp:nvSpPr>
      <dsp:spPr>
        <a:xfrm>
          <a:off x="2067416"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Working with the youth</a:t>
          </a:r>
          <a:endParaRPr lang="en-US" sz="2200" b="1" kern="1200" dirty="0">
            <a:solidFill>
              <a:schemeClr val="tx1"/>
            </a:solidFill>
            <a:latin typeface="Arial" panose="020B0604020202020204" pitchFamily="34" charset="0"/>
            <a:cs typeface="Arial" panose="020B0604020202020204" pitchFamily="34" charset="0"/>
          </a:endParaRPr>
        </a:p>
      </dsp:txBody>
      <dsp:txXfrm>
        <a:off x="2067416" y="1770265"/>
        <a:ext cx="1877317" cy="1126390"/>
      </dsp:txXfrm>
    </dsp:sp>
    <dsp:sp modelId="{4E19219B-66BA-4939-BB38-F54C259267F7}">
      <dsp:nvSpPr>
        <dsp:cNvPr id="0" name=""/>
        <dsp:cNvSpPr/>
      </dsp:nvSpPr>
      <dsp:spPr>
        <a:xfrm>
          <a:off x="4132465"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Disaster Law</a:t>
          </a:r>
          <a:endParaRPr lang="en-US" sz="2200" b="1" kern="1200" dirty="0">
            <a:solidFill>
              <a:schemeClr val="tx1"/>
            </a:solidFill>
            <a:latin typeface="Arial" panose="020B0604020202020204" pitchFamily="34" charset="0"/>
            <a:cs typeface="Arial" panose="020B0604020202020204" pitchFamily="34" charset="0"/>
          </a:endParaRPr>
        </a:p>
      </dsp:txBody>
      <dsp:txXfrm>
        <a:off x="4132465" y="1770265"/>
        <a:ext cx="1877317" cy="1126390"/>
      </dsp:txXfrm>
    </dsp:sp>
    <dsp:sp modelId="{07540C1E-0347-4AB0-AD01-3DC9B50E45CA}">
      <dsp:nvSpPr>
        <dsp:cNvPr id="0" name=""/>
        <dsp:cNvSpPr/>
      </dsp:nvSpPr>
      <dsp:spPr>
        <a:xfrm>
          <a:off x="6197515" y="1770265"/>
          <a:ext cx="1877317" cy="1126390"/>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Arial" panose="020B0604020202020204" pitchFamily="34" charset="0"/>
              <a:cs typeface="Arial" panose="020B0604020202020204" pitchFamily="34" charset="0"/>
            </a:rPr>
            <a:t>Migration</a:t>
          </a:r>
          <a:endParaRPr lang="en-US" sz="2200" b="1" kern="1200" dirty="0">
            <a:solidFill>
              <a:schemeClr val="tx1"/>
            </a:solidFill>
            <a:latin typeface="Arial" panose="020B0604020202020204" pitchFamily="34" charset="0"/>
            <a:cs typeface="Arial" panose="020B0604020202020204" pitchFamily="34" charset="0"/>
          </a:endParaRPr>
        </a:p>
      </dsp:txBody>
      <dsp:txXfrm>
        <a:off x="6197515" y="1770265"/>
        <a:ext cx="1877317" cy="11263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185D43-1403-4303-80B8-D8DB1F3C8666}" type="datetimeFigureOut">
              <a:rPr lang="en-US" smtClean="0"/>
              <a:t>10/1/2015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B49917-7B20-4DC7-8A83-C8B89C49F615}" type="slidenum">
              <a:rPr lang="en-US" smtClean="0"/>
              <a:t>‹#›</a:t>
            </a:fld>
            <a:endParaRPr lang="en-US"/>
          </a:p>
        </p:txBody>
      </p:sp>
    </p:spTree>
    <p:extLst>
      <p:ext uri="{BB962C8B-B14F-4D97-AF65-F5344CB8AC3E}">
        <p14:creationId xmlns:p14="http://schemas.microsoft.com/office/powerpoint/2010/main" val="210248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8A6445-0D3E-45D5-BE17-09EB1B07718E}"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881796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25942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8AC2F12-DBD7-4EC5-AA3D-D91E884E8293}" type="slidenum">
              <a:rPr lang="en-GB" smtClean="0">
                <a:solidFill>
                  <a:prstClr val="black"/>
                </a:solidFill>
              </a:rPr>
              <a:pPr/>
              <a:t>3</a:t>
            </a:fld>
            <a:endParaRPr lang="en-GB"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8AC2F12-DBD7-4EC5-AA3D-D91E884E8293}" type="slidenum">
              <a:rPr lang="en-GB" smtClean="0">
                <a:solidFill>
                  <a:prstClr val="black"/>
                </a:solidFill>
              </a:rPr>
              <a:pPr/>
              <a:t>4</a:t>
            </a:fld>
            <a:endParaRPr lang="en-GB"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During the 2004 Indian Ocean tsunami, women accounted for 60-75 per cent of the total number of people killed.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After the tsunami PMI committed to mainstreaming gender throughout its operations and, with the American red cross developed an integrated CBDRR project to build the preparedness and response of communities.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part of this project they conducted needs assessments. </a:t>
            </a:r>
          </a:p>
          <a:p>
            <a:endParaRPr lang="en-US" sz="1200" b="0" i="0" u="none" strike="noStrike" kern="1200" baseline="0" dirty="0" smtClean="0">
              <a:solidFill>
                <a:schemeClr val="tx1"/>
              </a:solidFill>
              <a:latin typeface="+mn-lt"/>
              <a:ea typeface="+mn-ea"/>
              <a:cs typeface="+mn-cs"/>
            </a:endParaRPr>
          </a:p>
          <a:p>
            <a:r>
              <a:rPr lang="en-US" sz="1200" dirty="0" smtClean="0">
                <a:solidFill>
                  <a:prstClr val="black"/>
                </a:solidFill>
                <a:latin typeface="Arial" panose="020B0604020202020204" pitchFamily="34" charset="0"/>
                <a:cs typeface="Arial" panose="020B0604020202020204" pitchFamily="34" charset="0"/>
              </a:rPr>
              <a:t>Gender sensitive needs assessments ensured the development of gender &amp; diversity sensitive disaster action planning.</a:t>
            </a:r>
          </a:p>
          <a:p>
            <a:endParaRPr lang="en-US" sz="1200" dirty="0" smtClean="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1200" dirty="0" smtClean="0">
                <a:solidFill>
                  <a:prstClr val="black"/>
                </a:solidFill>
                <a:latin typeface="Arial" panose="020B0604020202020204" pitchFamily="34" charset="0"/>
                <a:cs typeface="Arial" panose="020B0604020202020204" pitchFamily="34" charset="0"/>
              </a:rPr>
              <a:t>Gender-related needs, concerns and capacities from community were collected</a:t>
            </a:r>
          </a:p>
          <a:p>
            <a:pPr marL="342900" indent="-342900">
              <a:buFont typeface="Wingdings" panose="05000000000000000000" pitchFamily="2" charset="2"/>
              <a:buChar char="ü"/>
            </a:pPr>
            <a:r>
              <a:rPr lang="en-US" sz="1200" dirty="0" smtClean="0">
                <a:solidFill>
                  <a:prstClr val="black"/>
                </a:solidFill>
                <a:latin typeface="Arial" panose="020B0604020202020204" pitchFamily="34" charset="0"/>
                <a:cs typeface="Arial" panose="020B0604020202020204" pitchFamily="34" charset="0"/>
              </a:rPr>
              <a:t>Equal male and female facilitators</a:t>
            </a:r>
          </a:p>
          <a:p>
            <a:pPr marL="342900" indent="-342900">
              <a:buFont typeface="Wingdings" panose="05000000000000000000" pitchFamily="2" charset="2"/>
              <a:buChar char="ü"/>
            </a:pPr>
            <a:r>
              <a:rPr lang="en-US" sz="1200" dirty="0" smtClean="0">
                <a:solidFill>
                  <a:prstClr val="black"/>
                </a:solidFill>
                <a:latin typeface="Arial" panose="020B0604020202020204" pitchFamily="34" charset="0"/>
                <a:cs typeface="Arial" panose="020B0604020202020204" pitchFamily="34" charset="0"/>
              </a:rPr>
              <a:t>Gender analysis on all areas: social, environment, economic issues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They used this information to influence their action planning.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During  the planning, several communities proposed constructing a stairway as part of an evacuation route to a hill they had identified as a safe location in case of a flood or tsunami. After consulting with women during the gender review, the stairway was re-designed to include a handrail and to reduce the height of the steps in order to facilitate its use by women holding babies, the elderly, children and the disabled.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They also found out that the evacuation plans and meeting places suggested by some groups were not accessible to everyone mainly women, children and the elderly and they could not get there in the safe time – of 10 minutes. They then developed meeting places that everyone in the community could get to.  </a:t>
            </a:r>
          </a:p>
          <a:p>
            <a:endParaRPr lang="en-US" sz="1200" b="0" i="0" u="none" strike="noStrike" kern="1200" baseline="0" dirty="0" smtClean="0">
              <a:solidFill>
                <a:schemeClr val="tx1"/>
              </a:solidFill>
              <a:latin typeface="+mn-lt"/>
              <a:ea typeface="+mn-ea"/>
              <a:cs typeface="+mn-cs"/>
            </a:endParaRPr>
          </a:p>
          <a:p>
            <a:pPr algn="l"/>
            <a:r>
              <a:rPr lang="en-US" sz="1200" b="0" i="0" u="none" strike="noStrike" kern="1200" baseline="0" dirty="0" smtClean="0">
                <a:solidFill>
                  <a:schemeClr val="tx1"/>
                </a:solidFill>
                <a:latin typeface="+mn-lt"/>
                <a:ea typeface="+mn-ea"/>
                <a:cs typeface="+mn-cs"/>
              </a:rPr>
              <a:t>These gender sensitive approaches contributed to the overall increased community safety. Made sure the project addressed the needs and concerns of male and female community members and made them more accessible and user-friendly for women and children than they would otherwise have been. </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1510A8B-CCD1-4077-9BB7-CC411FB21D89}"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077944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8AC2F12-DBD7-4EC5-AA3D-D91E884E8293}" type="slidenum">
              <a:rPr lang="en-GB" smtClean="0">
                <a:solidFill>
                  <a:prstClr val="black"/>
                </a:solidFill>
              </a:rPr>
              <a:pPr/>
              <a:t>7</a:t>
            </a:fld>
            <a:endParaRPr lang="en-GB"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0" y="381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grpSp>
        <p:nvGrpSpPr>
          <p:cNvPr id="5" name="Group 11"/>
          <p:cNvGrpSpPr>
            <a:grpSpLocks/>
          </p:cNvGrpSpPr>
          <p:nvPr userDrawn="1"/>
        </p:nvGrpSpPr>
        <p:grpSpPr bwMode="auto">
          <a:xfrm>
            <a:off x="304800" y="304800"/>
            <a:ext cx="1260475" cy="1260475"/>
            <a:chOff x="193688" y="193688"/>
            <a:chExt cx="1260000" cy="1260000"/>
          </a:xfrm>
        </p:grpSpPr>
        <p:sp>
          <p:nvSpPr>
            <p:cNvPr id="6" name="Oval 5"/>
            <p:cNvSpPr/>
            <p:nvPr userDrawn="1"/>
          </p:nvSpPr>
          <p:spPr>
            <a:xfrm>
              <a:off x="193688" y="193688"/>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7" name="TextBox 6"/>
            <p:cNvSpPr txBox="1"/>
            <p:nvPr userDrawn="1"/>
          </p:nvSpPr>
          <p:spPr>
            <a:xfrm>
              <a:off x="253943" y="66985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
        <p:nvSpPr>
          <p:cNvPr id="2" name="Title 1"/>
          <p:cNvSpPr>
            <a:spLocks noGrp="1"/>
          </p:cNvSpPr>
          <p:nvPr>
            <p:ph type="ctrTitle" hasCustomPrompt="1"/>
          </p:nvPr>
        </p:nvSpPr>
        <p:spPr>
          <a:xfrm>
            <a:off x="685800" y="2667000"/>
            <a:ext cx="7543800" cy="647591"/>
          </a:xfrm>
        </p:spPr>
        <p:txBody>
          <a:bodyPr/>
          <a:lstStyle>
            <a:lvl1pPr algn="r">
              <a:defRPr b="1" baseline="0">
                <a:solidFill>
                  <a:schemeClr val="bg1"/>
                </a:solidFill>
              </a:defRPr>
            </a:lvl1pPr>
          </a:lstStyle>
          <a:p>
            <a:r>
              <a:rPr lang="en-US" dirty="0" smtClean="0"/>
              <a:t>Addressing Gender and Diversity Equality within Community Safety and</a:t>
            </a:r>
            <a:endParaRPr lang="en-GB" dirty="0"/>
          </a:p>
        </p:txBody>
      </p:sp>
      <p:sp>
        <p:nvSpPr>
          <p:cNvPr id="3" name="Subtitle 2"/>
          <p:cNvSpPr>
            <a:spLocks noGrp="1"/>
          </p:cNvSpPr>
          <p:nvPr>
            <p:ph type="subTitle" idx="1" hasCustomPrompt="1"/>
          </p:nvPr>
        </p:nvSpPr>
        <p:spPr>
          <a:xfrm>
            <a:off x="990600" y="37338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IFRC Southeast Asia Regional Delegation</a:t>
            </a:r>
          </a:p>
          <a:p>
            <a:r>
              <a:rPr lang="en-GB" dirty="0" smtClean="0"/>
              <a:t>2014</a:t>
            </a:r>
            <a:endParaRPr lang="en-GB" dirty="0"/>
          </a:p>
        </p:txBody>
      </p:sp>
    </p:spTree>
    <p:extLst>
      <p:ext uri="{BB962C8B-B14F-4D97-AF65-F5344CB8AC3E}">
        <p14:creationId xmlns:p14="http://schemas.microsoft.com/office/powerpoint/2010/main" val="15046454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8174326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23445020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0978511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42854116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76901158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1074805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3693319"/>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a:t>
              </a:r>
            </a:p>
            <a:p>
              <a:pPr>
                <a:defRPr/>
              </a:pPr>
              <a:r>
                <a:rPr lang="en-US" sz="2000" b="1" baseline="30000" dirty="0">
                  <a:solidFill>
                    <a:srgbClr val="E8C7B0"/>
                  </a:solidFill>
                  <a:latin typeface="Arial" pitchFamily="34" charset="0"/>
                  <a:cs typeface="Arial" pitchFamily="34" charset="0"/>
                </a:rPr>
                <a:t>PLEASE CONTACT:</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IFRC GENDER ADVISOR, MENA ZONE</a:t>
              </a:r>
            </a:p>
            <a:p>
              <a:pPr>
                <a:defRPr/>
              </a:pPr>
              <a:r>
                <a:rPr lang="en-US" sz="2000" baseline="30000" dirty="0">
                  <a:solidFill>
                    <a:prstClr val="white"/>
                  </a:solidFill>
                  <a:latin typeface="Arial" pitchFamily="34" charset="0"/>
                  <a:cs typeface="Arial" pitchFamily="34" charset="0"/>
                </a:rPr>
                <a:t>JESSICA CADESKY</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+961 71 802 484</a:t>
              </a:r>
            </a:p>
            <a:p>
              <a:pPr>
                <a:defRPr/>
              </a:pPr>
              <a:r>
                <a:rPr lang="en-US" sz="2000" b="1" baseline="30000" dirty="0">
                  <a:solidFill>
                    <a:prstClr val="white"/>
                  </a:solidFill>
                  <a:latin typeface="Arial" pitchFamily="34" charset="0"/>
                  <a:cs typeface="Arial" pitchFamily="34" charset="0"/>
                </a:rPr>
                <a:t>EMAIL: jessica.cadesky@ifrc.org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17989926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0733018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196396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38715418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98176498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62507222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0862338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386040368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58504563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4847048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4206280"/>
            </a:xfrm>
            <a:prstGeom prst="rect">
              <a:avLst/>
            </a:prstGeom>
            <a:noFill/>
          </p:spPr>
          <p:txBody>
            <a:bodyPr lIns="0" tIns="0" rIns="0" bIns="0">
              <a:spAutoFit/>
            </a:bodyPr>
            <a:lstStyle/>
            <a:p>
              <a:pPr>
                <a:defRPr/>
              </a:pPr>
              <a:r>
                <a:rPr lang="en-US" sz="2000" baseline="30000" dirty="0">
                  <a:solidFill>
                    <a:srgbClr val="E8C7B0"/>
                  </a:solidFill>
                  <a:latin typeface="Arial" pitchFamily="34" charset="0"/>
                  <a:cs typeface="Arial" pitchFamily="34" charset="0"/>
                </a:rPr>
                <a:t>FOR FURTHER INFORMATION ON </a:t>
              </a:r>
              <a:r>
                <a:rPr lang="en-US" sz="2000" baseline="30000" dirty="0" smtClean="0">
                  <a:solidFill>
                    <a:srgbClr val="E8C7B0"/>
                  </a:solidFill>
                  <a:latin typeface="Arial" pitchFamily="34" charset="0"/>
                  <a:cs typeface="Arial" pitchFamily="34" charset="0"/>
                </a:rPr>
                <a:t>GENDER AND DIVERSITY</a:t>
              </a:r>
            </a:p>
            <a:p>
              <a:pPr>
                <a:defRPr/>
              </a:pPr>
              <a:r>
                <a:rPr lang="en-US" sz="2000" baseline="30000" dirty="0" smtClean="0">
                  <a:solidFill>
                    <a:srgbClr val="E8C7B0"/>
                  </a:solidFill>
                  <a:latin typeface="Arial" pitchFamily="34" charset="0"/>
                  <a:cs typeface="Arial" pitchFamily="34" charset="0"/>
                </a:rPr>
                <a:t> </a:t>
              </a:r>
              <a:endParaRPr lang="en-US" sz="2000" baseline="30000" dirty="0">
                <a:solidFill>
                  <a:srgbClr val="E8C7B0"/>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PLEASE CONTACT:</a:t>
              </a:r>
            </a:p>
            <a:p>
              <a:pPr>
                <a:defRPr/>
              </a:pPr>
              <a:r>
                <a:rPr lang="en-US" sz="2000" dirty="0" smtClean="0">
                  <a:solidFill>
                    <a:prstClr val="white"/>
                  </a:solidFill>
                  <a:latin typeface="Arial" pitchFamily="34" charset="0"/>
                  <a:cs typeface="Arial" pitchFamily="34" charset="0"/>
                </a:rPr>
                <a:t> </a:t>
              </a:r>
            </a:p>
            <a:p>
              <a:pPr>
                <a:defRPr/>
              </a:pPr>
              <a:r>
                <a:rPr lang="en-US" sz="2000" b="1" baseline="30000" dirty="0" smtClean="0">
                  <a:solidFill>
                    <a:srgbClr val="E8C7B0"/>
                  </a:solidFill>
                  <a:latin typeface="Arial" pitchFamily="34" charset="0"/>
                  <a:cs typeface="Arial" pitchFamily="34" charset="0"/>
                </a:rPr>
                <a:t>IFRC GENDER AND DIVERSITY OFFICER, SOUTH EAST ASIA REGIONAL DELEGATION</a:t>
              </a:r>
              <a:r>
                <a:rPr lang="en-US" sz="2000" baseline="30000" dirty="0" smtClean="0">
                  <a:solidFill>
                    <a:prstClr val="white"/>
                  </a:solidFill>
                  <a:latin typeface="Arial" pitchFamily="34" charset="0"/>
                  <a:cs typeface="Arial" pitchFamily="34" charset="0"/>
                </a:rPr>
                <a:t/>
              </a:r>
              <a:br>
                <a:rPr lang="en-US" sz="2000" baseline="30000" dirty="0" smtClean="0">
                  <a:solidFill>
                    <a:prstClr val="white"/>
                  </a:solidFill>
                  <a:latin typeface="Arial" pitchFamily="34" charset="0"/>
                  <a:cs typeface="Arial" pitchFamily="34" charset="0"/>
                </a:rPr>
              </a:br>
              <a:r>
                <a:rPr lang="en-US" sz="2000" baseline="30000" dirty="0" smtClean="0">
                  <a:solidFill>
                    <a:prstClr val="white"/>
                  </a:solidFill>
                  <a:latin typeface="Arial" pitchFamily="34" charset="0"/>
                  <a:cs typeface="Arial" pitchFamily="34" charset="0"/>
                </a:rPr>
                <a:t>CHRISTINA</a:t>
              </a:r>
              <a:r>
                <a:rPr lang="en-US" sz="2000" b="1" dirty="0" smtClean="0">
                  <a:solidFill>
                    <a:prstClr val="white"/>
                  </a:solidFill>
                  <a:latin typeface="Arial" pitchFamily="34" charset="0"/>
                  <a:cs typeface="Arial" pitchFamily="34" charset="0"/>
                </a:rPr>
                <a:t> </a:t>
              </a:r>
              <a:r>
                <a:rPr lang="en-US" sz="2000" baseline="30000" dirty="0" smtClean="0">
                  <a:solidFill>
                    <a:prstClr val="white"/>
                  </a:solidFill>
                  <a:latin typeface="Arial" pitchFamily="34" charset="0"/>
                  <a:cs typeface="Arial" pitchFamily="34" charset="0"/>
                </a:rPr>
                <a:t>HANEEF (christina.haneef@ifrc.org)</a:t>
              </a:r>
            </a:p>
            <a:p>
              <a:pPr>
                <a:defRPr/>
              </a:pPr>
              <a:endParaRPr lang="en-US" sz="2000" b="1" baseline="30000" dirty="0">
                <a:solidFill>
                  <a:prstClr val="white"/>
                </a:solidFill>
                <a:latin typeface="Arial" pitchFamily="34" charset="0"/>
                <a:cs typeface="Arial" pitchFamily="34" charset="0"/>
              </a:endParaRP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89116990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283618980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6744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851482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extLst>
      <p:ext uri="{BB962C8B-B14F-4D97-AF65-F5344CB8AC3E}">
        <p14:creationId xmlns:p14="http://schemas.microsoft.com/office/powerpoint/2010/main" val="33438012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4209848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8073627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userDrawn="1"/>
          </p:nvSpPr>
          <p:spPr>
            <a:xfrm>
              <a:off x="533400" y="498475"/>
              <a:ext cx="4724400" cy="3795911"/>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PLEASE CONTACT:</a:t>
              </a:r>
            </a:p>
            <a:p>
              <a:pPr>
                <a:defRPr/>
              </a:pPr>
              <a:endParaRPr lang="en-US" sz="2000" b="1" baseline="30000" dirty="0">
                <a:solidFill>
                  <a:srgbClr val="E8C7B0"/>
                </a:solidFill>
                <a:latin typeface="Arial" pitchFamily="34" charset="0"/>
                <a:cs typeface="Arial" pitchFamily="34" charset="0"/>
              </a:endParaRPr>
            </a:p>
            <a:p>
              <a:pPr>
                <a:defRPr/>
              </a:pPr>
              <a:r>
                <a:rPr lang="en-US" sz="2000" baseline="30000" dirty="0">
                  <a:solidFill>
                    <a:prstClr val="white"/>
                  </a:solidFill>
                  <a:latin typeface="Arial" pitchFamily="34" charset="0"/>
                  <a:cs typeface="Arial" pitchFamily="34" charset="0"/>
                </a:rPr>
                <a:t>Matt McMahon, REGIONAL</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GENDER and</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 DIVERSITY FOCAL PERSON, IFRC Southeast Asia Regional Delegation</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+66(0) 2661</a:t>
              </a:r>
              <a:r>
                <a:rPr lang="en-US" sz="2000" b="1" dirty="0">
                  <a:solidFill>
                    <a:prstClr val="white"/>
                  </a:solidFill>
                  <a:latin typeface="Arial" pitchFamily="34" charset="0"/>
                  <a:cs typeface="Arial" pitchFamily="34" charset="0"/>
                </a:rPr>
                <a:t> </a:t>
              </a:r>
              <a:r>
                <a:rPr lang="en-US" sz="2000" b="1" baseline="30000" dirty="0">
                  <a:solidFill>
                    <a:prstClr val="white"/>
                  </a:solidFill>
                  <a:latin typeface="Arial" pitchFamily="34" charset="0"/>
                  <a:cs typeface="Arial" pitchFamily="34" charset="0"/>
                </a:rPr>
                <a:t>8201 ext 104</a:t>
              </a:r>
              <a:r>
                <a:rPr lang="en-US" sz="2000" b="1" dirty="0">
                  <a:solidFill>
                    <a:prstClr val="white"/>
                  </a:solidFill>
                  <a:latin typeface="Arial" pitchFamily="34" charset="0"/>
                  <a:cs typeface="Arial" pitchFamily="34" charset="0"/>
                </a:rPr>
                <a:t> </a:t>
              </a: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EMAIL: matthew.mcmahon@ifrc.org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16562874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42154386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88521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1" cstate="print"/>
            <a:srcRect/>
            <a:stretch>
              <a:fillRect/>
            </a:stretch>
          </p:blipFill>
          <p:spPr bwMode="auto">
            <a:xfrm>
              <a:off x="5638800" y="6146669"/>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(possible two lines)</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userDrawn="1"/>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userDrawn="1"/>
          </p:nvSpPr>
          <p:spPr>
            <a:xfrm>
              <a:off x="392447" y="704768"/>
              <a:ext cx="932305" cy="307661"/>
            </a:xfrm>
            <a:prstGeom prst="rect">
              <a:avLst/>
            </a:prstGeom>
            <a:noFill/>
          </p:spPr>
          <p:txBody>
            <a:bodyPr wrap="square" lIns="0" tIns="0" rIns="0" bIns="0">
              <a:spAutoFit/>
            </a:bodyPr>
            <a:lstStyle/>
            <a:p>
              <a:pPr algn="ctr">
                <a:defRPr/>
              </a:pPr>
              <a:r>
                <a:rPr lang="en-US" sz="1000" b="1" dirty="0">
                  <a:solidFill>
                    <a:prstClr val="white"/>
                  </a:solidFill>
                  <a:latin typeface="Arial" pitchFamily="34" charset="0"/>
                  <a:cs typeface="Arial" pitchFamily="34" charset="0"/>
                </a:rPr>
                <a:t> Gender and Diversity</a:t>
              </a:r>
            </a:p>
          </p:txBody>
        </p:sp>
      </p:grpSp>
      <p:sp>
        <p:nvSpPr>
          <p:cNvPr id="37890" name="AutoShape 2"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9144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
        <p:nvSpPr>
          <p:cNvPr id="37892" name="AutoShape 4"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12192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Tree>
    <p:extLst>
      <p:ext uri="{BB962C8B-B14F-4D97-AF65-F5344CB8AC3E}">
        <p14:creationId xmlns:p14="http://schemas.microsoft.com/office/powerpoint/2010/main" val="2483019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174988925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71988957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ites.google.com/site/drrtoolsinsoutheastasia/gender-and-diversity/gender-and-diversity-for-resilience-toolkit/national-society-assess" TargetMode="Externa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543800" cy="647591"/>
          </a:xfrm>
        </p:spPr>
        <p:txBody>
          <a:bodyPr/>
          <a:lstStyle/>
          <a:p>
            <a:r>
              <a:rPr lang="en-US" dirty="0" smtClean="0"/>
              <a:t>Gender mainstreaming</a:t>
            </a:r>
            <a:endParaRPr lang="en-GB" dirty="0"/>
          </a:p>
        </p:txBody>
      </p:sp>
      <p:sp>
        <p:nvSpPr>
          <p:cNvPr id="5" name="Subtitle 4"/>
          <p:cNvSpPr>
            <a:spLocks noGrp="1"/>
          </p:cNvSpPr>
          <p:nvPr>
            <p:ph type="subTitle" idx="1"/>
          </p:nvPr>
        </p:nvSpPr>
        <p:spPr>
          <a:xfrm>
            <a:off x="381000" y="3733800"/>
            <a:ext cx="8001000" cy="1752600"/>
          </a:xfrm>
        </p:spPr>
        <p:txBody>
          <a:bodyPr/>
          <a:lstStyle/>
          <a:p>
            <a:r>
              <a:rPr lang="en-GB" dirty="0" smtClean="0"/>
              <a:t>SEA Regional Gender and Diversity </a:t>
            </a:r>
          </a:p>
          <a:p>
            <a:r>
              <a:rPr lang="en-GB" dirty="0" smtClean="0"/>
              <a:t>Training of Trainers</a:t>
            </a:r>
          </a:p>
          <a:p>
            <a:r>
              <a:rPr lang="en-GB" dirty="0" smtClean="0"/>
              <a:t>5-8</a:t>
            </a:r>
            <a:r>
              <a:rPr lang="en-GB" baseline="30000" dirty="0" smtClean="0"/>
              <a:t>th</a:t>
            </a:r>
            <a:r>
              <a:rPr lang="en-GB" dirty="0" smtClean="0"/>
              <a:t> October</a:t>
            </a:r>
            <a:endParaRPr lang="en-GB" dirty="0"/>
          </a:p>
        </p:txBody>
      </p:sp>
    </p:spTree>
    <p:extLst>
      <p:ext uri="{BB962C8B-B14F-4D97-AF65-F5344CB8AC3E}">
        <p14:creationId xmlns:p14="http://schemas.microsoft.com/office/powerpoint/2010/main" val="76308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Diversity </a:t>
            </a:r>
            <a:r>
              <a:rPr lang="en-US" dirty="0" smtClean="0"/>
              <a:t>for Resilience Resource </a:t>
            </a:r>
            <a:r>
              <a:rPr lang="en-US" dirty="0" smtClean="0"/>
              <a:t>Library</a:t>
            </a:r>
            <a:endParaRPr lang="en-US" dirty="0"/>
          </a:p>
        </p:txBody>
      </p:sp>
      <p:sp>
        <p:nvSpPr>
          <p:cNvPr id="3" name="Content Placeholder 2"/>
          <p:cNvSpPr>
            <a:spLocks noGrp="1"/>
          </p:cNvSpPr>
          <p:nvPr>
            <p:ph idx="1"/>
          </p:nvPr>
        </p:nvSpPr>
        <p:spPr>
          <a:xfrm>
            <a:off x="1524000" y="1676400"/>
            <a:ext cx="7162800" cy="4191000"/>
          </a:xfrm>
        </p:spPr>
        <p:txBody>
          <a:bodyPr/>
          <a:lstStyle/>
          <a:p>
            <a:pPr marL="0" indent="0">
              <a:buNone/>
            </a:pPr>
            <a:r>
              <a:rPr lang="en-US" dirty="0" smtClean="0"/>
              <a:t>For resources on </a:t>
            </a:r>
            <a:r>
              <a:rPr lang="en-US" dirty="0" smtClean="0"/>
              <a:t>gender and diversity sensitive </a:t>
            </a:r>
            <a:r>
              <a:rPr lang="en-US" dirty="0" smtClean="0"/>
              <a:t>assessments follow this link:</a:t>
            </a:r>
          </a:p>
          <a:p>
            <a:endParaRPr lang="en-US" dirty="0"/>
          </a:p>
          <a:p>
            <a:endParaRPr lang="en-US" dirty="0"/>
          </a:p>
        </p:txBody>
      </p:sp>
      <p:sp>
        <p:nvSpPr>
          <p:cNvPr id="4" name="TextBox 3"/>
          <p:cNvSpPr txBox="1"/>
          <p:nvPr/>
        </p:nvSpPr>
        <p:spPr>
          <a:xfrm>
            <a:off x="609600" y="2743200"/>
            <a:ext cx="3581400" cy="3416320"/>
          </a:xfrm>
          <a:prstGeom prst="rect">
            <a:avLst/>
          </a:prstGeom>
          <a:noFill/>
        </p:spPr>
        <p:txBody>
          <a:bodyPr wrap="square" rtlCol="0">
            <a:spAutoFit/>
          </a:bodyPr>
          <a:lstStyle/>
          <a:p>
            <a:r>
              <a:rPr lang="en-US" b="1" dirty="0" smtClean="0">
                <a:latin typeface="Arial" panose="020B0604020202020204" pitchFamily="34" charset="0"/>
                <a:cs typeface="Arial" panose="020B0604020202020204" pitchFamily="34" charset="0"/>
              </a:rPr>
              <a:t>Link</a:t>
            </a:r>
            <a:r>
              <a:rPr lang="en-US" b="1" dirty="0">
                <a:latin typeface="Arial" panose="020B0604020202020204" pitchFamily="34" charset="0"/>
                <a:cs typeface="Arial" panose="020B0604020202020204" pitchFamily="34" charset="0"/>
              </a:rPr>
              <a:t>: </a:t>
            </a:r>
            <a:endParaRPr lang="en-US" b="1" dirty="0" smtClean="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hlinkClick r:id="rId2"/>
              </a:rPr>
              <a:t>https</a:t>
            </a:r>
            <a:r>
              <a:rPr lang="en-US" b="1" dirty="0">
                <a:latin typeface="Arial" panose="020B0604020202020204" pitchFamily="34" charset="0"/>
                <a:cs typeface="Arial" panose="020B0604020202020204" pitchFamily="34" charset="0"/>
                <a:hlinkClick r:id="rId2"/>
              </a:rPr>
              <a:t>://</a:t>
            </a:r>
            <a:r>
              <a:rPr lang="en-US" b="1" dirty="0" smtClean="0">
                <a:latin typeface="Arial" panose="020B0604020202020204" pitchFamily="34" charset="0"/>
                <a:cs typeface="Arial" panose="020B0604020202020204" pitchFamily="34" charset="0"/>
                <a:hlinkClick r:id="rId2"/>
              </a:rPr>
              <a:t>sites.google.com/site/drrtoolsinsoutheastasia/gender-and-diversity/gender-and-diversity-for-resilience-toolkit/national-society-assess</a:t>
            </a:r>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 </a:t>
            </a:r>
          </a:p>
          <a:p>
            <a:endParaRPr lang="en-US" b="1"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7847" y="2645366"/>
            <a:ext cx="2095353" cy="2650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2209800"/>
            <a:ext cx="2200275" cy="31520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050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0" y="2438400"/>
            <a:ext cx="3276600" cy="2514600"/>
          </a:xfrm>
        </p:spPr>
        <p:txBody>
          <a:bodyPr/>
          <a:lstStyle/>
          <a:p>
            <a:endParaRPr lang="en-US" dirty="0"/>
          </a:p>
          <a:p>
            <a:pPr algn="ctr"/>
            <a:endParaRPr lang="en-US" dirty="0" smtClean="0"/>
          </a:p>
          <a:p>
            <a:pPr marL="0" indent="0" algn="ctr">
              <a:buNone/>
            </a:pPr>
            <a:r>
              <a:rPr lang="en-US" sz="3000" b="1" dirty="0"/>
              <a:t>A</a:t>
            </a:r>
            <a:r>
              <a:rPr lang="en-US" sz="3000" b="1" dirty="0" smtClean="0"/>
              <a:t>ny questions?</a:t>
            </a:r>
            <a:endParaRPr lang="en-US" sz="3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667000"/>
            <a:ext cx="1762125"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3384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570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ession learning objectives</a:t>
            </a:r>
            <a:endParaRPr lang="en-US" dirty="0"/>
          </a:p>
        </p:txBody>
      </p:sp>
      <p:sp>
        <p:nvSpPr>
          <p:cNvPr id="4" name="Content Placeholder 3"/>
          <p:cNvSpPr>
            <a:spLocks noGrp="1"/>
          </p:cNvSpPr>
          <p:nvPr>
            <p:ph idx="1"/>
          </p:nvPr>
        </p:nvSpPr>
        <p:spPr>
          <a:xfrm>
            <a:off x="1066800" y="1600200"/>
            <a:ext cx="7620000" cy="4191000"/>
          </a:xfrm>
        </p:spPr>
        <p:txBody>
          <a:bodyPr/>
          <a:lstStyle/>
          <a:p>
            <a:endParaRPr lang="en-US" dirty="0" smtClean="0"/>
          </a:p>
          <a:p>
            <a:r>
              <a:rPr lang="en-US" dirty="0" smtClean="0"/>
              <a:t>(please included the results from your SMART objectives exercise)</a:t>
            </a:r>
          </a:p>
          <a:p>
            <a:endParaRPr lang="en-US" dirty="0"/>
          </a:p>
        </p:txBody>
      </p:sp>
    </p:spTree>
    <p:extLst>
      <p:ext uri="{BB962C8B-B14F-4D97-AF65-F5344CB8AC3E}">
        <p14:creationId xmlns:p14="http://schemas.microsoft.com/office/powerpoint/2010/main" val="1107149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gender mainstreaming?</a:t>
            </a:r>
            <a:endParaRPr lang="en-US" dirty="0"/>
          </a:p>
        </p:txBody>
      </p:sp>
      <p:sp>
        <p:nvSpPr>
          <p:cNvPr id="3" name="TextBox 2"/>
          <p:cNvSpPr txBox="1"/>
          <p:nvPr/>
        </p:nvSpPr>
        <p:spPr>
          <a:xfrm>
            <a:off x="609600" y="1871513"/>
            <a:ext cx="8001000" cy="3170099"/>
          </a:xfrm>
          <a:prstGeom prst="rect">
            <a:avLst/>
          </a:prstGeom>
          <a:noFill/>
        </p:spPr>
        <p:txBody>
          <a:bodyPr wrap="square" rtlCol="0">
            <a:spAutoFit/>
          </a:bodyPr>
          <a:lstStyle/>
          <a:p>
            <a:pPr algn="ctr"/>
            <a:r>
              <a:rPr lang="en-US" sz="2000" dirty="0" smtClean="0">
                <a:latin typeface="Arial" panose="020B0604020202020204" pitchFamily="34" charset="0"/>
                <a:cs typeface="Arial" panose="020B0604020202020204" pitchFamily="34" charset="0"/>
              </a:rPr>
              <a:t>“</a:t>
            </a:r>
            <a:r>
              <a:rPr lang="en-US" sz="2000" b="1" dirty="0" smtClean="0">
                <a:solidFill>
                  <a:srgbClr val="FF0000"/>
                </a:solidFill>
                <a:latin typeface="Arial" panose="020B0604020202020204" pitchFamily="34" charset="0"/>
                <a:cs typeface="Arial" panose="020B0604020202020204" pitchFamily="34" charset="0"/>
              </a:rPr>
              <a:t>Gender </a:t>
            </a:r>
            <a:r>
              <a:rPr lang="en-US" sz="2000" b="1" dirty="0">
                <a:solidFill>
                  <a:srgbClr val="FF0000"/>
                </a:solidFill>
                <a:latin typeface="Arial" panose="020B0604020202020204" pitchFamily="34" charset="0"/>
                <a:cs typeface="Arial" panose="020B0604020202020204" pitchFamily="34" charset="0"/>
              </a:rPr>
              <a:t>mainstreaming </a:t>
            </a:r>
            <a:r>
              <a:rPr lang="en-US" sz="2000" dirty="0">
                <a:latin typeface="Arial" panose="020B0604020202020204" pitchFamily="34" charset="0"/>
                <a:cs typeface="Arial" panose="020B0604020202020204" pitchFamily="34" charset="0"/>
              </a:rPr>
              <a:t>is the process of assessing the </a:t>
            </a:r>
            <a:r>
              <a:rPr lang="en-US" sz="2000" b="1" dirty="0">
                <a:latin typeface="Arial" panose="020B0604020202020204" pitchFamily="34" charset="0"/>
                <a:cs typeface="Arial" panose="020B0604020202020204" pitchFamily="34" charset="0"/>
              </a:rPr>
              <a:t>implications for women and men</a:t>
            </a:r>
            <a:r>
              <a:rPr lang="en-US" sz="2000" dirty="0">
                <a:latin typeface="Arial" panose="020B0604020202020204" pitchFamily="34" charset="0"/>
                <a:cs typeface="Arial" panose="020B0604020202020204" pitchFamily="34" charset="0"/>
              </a:rPr>
              <a:t> of any planned action </a:t>
            </a:r>
            <a:r>
              <a:rPr lang="en-US" sz="2000" b="1" dirty="0">
                <a:latin typeface="Arial" panose="020B0604020202020204" pitchFamily="34" charset="0"/>
                <a:cs typeface="Arial" panose="020B0604020202020204" pitchFamily="34" charset="0"/>
              </a:rPr>
              <a:t>in all areas </a:t>
            </a:r>
            <a:r>
              <a:rPr lang="en-US" sz="2000" dirty="0">
                <a:latin typeface="Arial" panose="020B0604020202020204" pitchFamily="34" charset="0"/>
                <a:cs typeface="Arial" panose="020B0604020202020204" pitchFamily="34" charset="0"/>
              </a:rPr>
              <a:t>and </a:t>
            </a:r>
            <a:r>
              <a:rPr lang="en-US" sz="2000" b="1" dirty="0">
                <a:latin typeface="Arial" panose="020B0604020202020204" pitchFamily="34" charset="0"/>
                <a:cs typeface="Arial" panose="020B0604020202020204" pitchFamily="34" charset="0"/>
              </a:rPr>
              <a:t>at all levels</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ctr"/>
            <a:endParaRPr lang="en-US" sz="2000" dirty="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It </a:t>
            </a:r>
            <a:r>
              <a:rPr lang="en-US" sz="2000" dirty="0">
                <a:latin typeface="Arial" panose="020B0604020202020204" pitchFamily="34" charset="0"/>
                <a:cs typeface="Arial" panose="020B0604020202020204" pitchFamily="34" charset="0"/>
              </a:rPr>
              <a:t>is an approach for making </a:t>
            </a:r>
            <a:r>
              <a:rPr lang="en-US" sz="2000" dirty="0" smtClean="0">
                <a:latin typeface="Arial" panose="020B0604020202020204" pitchFamily="34" charset="0"/>
                <a:cs typeface="Arial" panose="020B0604020202020204" pitchFamily="34" charset="0"/>
              </a:rPr>
              <a:t>women’s </a:t>
            </a:r>
            <a:r>
              <a:rPr lang="en-US" sz="2000" dirty="0">
                <a:latin typeface="Arial" panose="020B0604020202020204" pitchFamily="34" charset="0"/>
                <a:cs typeface="Arial" panose="020B0604020202020204" pitchFamily="34" charset="0"/>
              </a:rPr>
              <a:t>and men’s concerns and experiences an </a:t>
            </a:r>
            <a:r>
              <a:rPr lang="en-US" sz="2000" b="1" u="sng" dirty="0">
                <a:latin typeface="Arial" panose="020B0604020202020204" pitchFamily="34" charset="0"/>
                <a:cs typeface="Arial" panose="020B0604020202020204" pitchFamily="34" charset="0"/>
              </a:rPr>
              <a:t>integral part </a:t>
            </a:r>
            <a:r>
              <a:rPr lang="en-US" sz="2000" dirty="0">
                <a:latin typeface="Arial" panose="020B0604020202020204" pitchFamily="34" charset="0"/>
                <a:cs typeface="Arial" panose="020B0604020202020204" pitchFamily="34" charset="0"/>
              </a:rPr>
              <a:t>of the design, implementation, monitoring and evaluation of policies and </a:t>
            </a:r>
            <a:r>
              <a:rPr lang="en-US" sz="2000" dirty="0" err="1">
                <a:latin typeface="Arial" panose="020B0604020202020204" pitchFamily="34" charset="0"/>
                <a:cs typeface="Arial" panose="020B0604020202020204" pitchFamily="34" charset="0"/>
              </a:rPr>
              <a:t>programmes</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ctr"/>
            <a:endParaRPr lang="en-US" sz="2000" dirty="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This </a:t>
            </a:r>
            <a:r>
              <a:rPr lang="en-US" sz="2000" dirty="0">
                <a:latin typeface="Arial" panose="020B0604020202020204" pitchFamily="34" charset="0"/>
                <a:cs typeface="Arial" panose="020B0604020202020204" pitchFamily="34" charset="0"/>
              </a:rPr>
              <a:t>is to ensure that </a:t>
            </a:r>
            <a:r>
              <a:rPr lang="en-US" sz="2000" b="1" dirty="0">
                <a:latin typeface="Arial" panose="020B0604020202020204" pitchFamily="34" charset="0"/>
                <a:cs typeface="Arial" panose="020B0604020202020204" pitchFamily="34" charset="0"/>
              </a:rPr>
              <a:t>women and men benefit equally </a:t>
            </a:r>
            <a:r>
              <a:rPr lang="en-US" sz="2000" dirty="0">
                <a:latin typeface="Arial" panose="020B0604020202020204" pitchFamily="34" charset="0"/>
                <a:cs typeface="Arial" panose="020B0604020202020204" pitchFamily="34" charset="0"/>
              </a:rPr>
              <a:t>and inequality is not worsened</a:t>
            </a:r>
            <a:r>
              <a:rPr lang="en-US" sz="2000" dirty="0" smtClean="0">
                <a:latin typeface="Arial" panose="020B0604020202020204" pitchFamily="34" charset="0"/>
                <a:cs typeface="Arial" panose="020B0604020202020204" pitchFamily="34" charset="0"/>
              </a:rPr>
              <a:t>.” </a:t>
            </a:r>
            <a:endParaRPr lang="en-US" sz="2000" dirty="0">
              <a:solidFill>
                <a:prstClr val="black"/>
              </a:solidFill>
              <a:latin typeface="Arial" panose="020B0604020202020204" pitchFamily="34" charset="0"/>
              <a:cs typeface="Arial" panose="020B0604020202020204" pitchFamily="34" charset="0"/>
            </a:endParaRPr>
          </a:p>
        </p:txBody>
      </p:sp>
      <p:sp>
        <p:nvSpPr>
          <p:cNvPr id="4" name="TextBox 3"/>
          <p:cNvSpPr txBox="1"/>
          <p:nvPr/>
        </p:nvSpPr>
        <p:spPr>
          <a:xfrm>
            <a:off x="5257800" y="5610999"/>
            <a:ext cx="3586162" cy="276999"/>
          </a:xfrm>
          <a:prstGeom prst="rect">
            <a:avLst/>
          </a:prstGeom>
          <a:noFill/>
        </p:spPr>
        <p:txBody>
          <a:bodyPr wrap="square" rtlCol="0">
            <a:spAutoFit/>
          </a:bodyPr>
          <a:lstStyle/>
          <a:p>
            <a:r>
              <a:rPr lang="en-US" sz="1200" dirty="0" smtClean="0"/>
              <a:t>Australian Red Cross, Organizational Assessment Tool</a:t>
            </a:r>
            <a:endParaRPr lang="en-US" sz="1200" dirty="0"/>
          </a:p>
        </p:txBody>
      </p:sp>
    </p:spTree>
    <p:extLst>
      <p:ext uri="{BB962C8B-B14F-4D97-AF65-F5344CB8AC3E}">
        <p14:creationId xmlns:p14="http://schemas.microsoft.com/office/powerpoint/2010/main" val="628758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i="0" dirty="0" smtClean="0"/>
              <a:t>Stand alone + Integration </a:t>
            </a:r>
            <a:endParaRPr lang="en-US" sz="3000" i="0" dirty="0"/>
          </a:p>
        </p:txBody>
      </p:sp>
      <p:sp>
        <p:nvSpPr>
          <p:cNvPr id="3" name="TextBox 2"/>
          <p:cNvSpPr txBox="1"/>
          <p:nvPr/>
        </p:nvSpPr>
        <p:spPr>
          <a:xfrm>
            <a:off x="595745" y="1905000"/>
            <a:ext cx="8076006" cy="1015663"/>
          </a:xfrm>
          <a:prstGeom prst="rect">
            <a:avLst/>
          </a:prstGeom>
          <a:noFill/>
        </p:spPr>
        <p:txBody>
          <a:bodyPr wrap="square" rtlCol="0">
            <a:spAutoFit/>
          </a:bodyPr>
          <a:lstStyle/>
          <a:p>
            <a:pPr algn="ctr"/>
            <a:r>
              <a:rPr lang="en-US" sz="2000" dirty="0" smtClean="0">
                <a:solidFill>
                  <a:prstClr val="black"/>
                </a:solidFill>
                <a:latin typeface="Arial" panose="020B0604020202020204" pitchFamily="34" charset="0"/>
                <a:cs typeface="Arial" panose="020B0604020202020204" pitchFamily="34" charset="0"/>
              </a:rPr>
              <a:t>Gender equality will be most effectively achieved through stand-alone activities that promote gender equality </a:t>
            </a:r>
            <a:r>
              <a:rPr lang="en-US" sz="2000" b="1" u="sng" dirty="0" smtClean="0">
                <a:solidFill>
                  <a:prstClr val="black"/>
                </a:solidFill>
                <a:latin typeface="Arial" panose="020B0604020202020204" pitchFamily="34" charset="0"/>
                <a:cs typeface="Arial" panose="020B0604020202020204" pitchFamily="34" charset="0"/>
              </a:rPr>
              <a:t>AND</a:t>
            </a:r>
            <a:r>
              <a:rPr lang="en-US" sz="2000" dirty="0" smtClean="0">
                <a:solidFill>
                  <a:prstClr val="black"/>
                </a:solidFill>
                <a:latin typeface="Arial" panose="020B0604020202020204" pitchFamily="34" charset="0"/>
                <a:cs typeface="Arial" panose="020B0604020202020204" pitchFamily="34" charset="0"/>
              </a:rPr>
              <a:t> by integrating gender throughout all areas of our work. (gender mainstreaming)</a:t>
            </a:r>
            <a:endParaRPr lang="en-US" sz="2000" dirty="0">
              <a:solidFill>
                <a:prstClr val="black"/>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745" y="3048000"/>
            <a:ext cx="8062151" cy="2427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334000" y="5334000"/>
            <a:ext cx="3586162" cy="646331"/>
          </a:xfrm>
          <a:prstGeom prst="rect">
            <a:avLst/>
          </a:prstGeom>
          <a:noFill/>
        </p:spPr>
        <p:txBody>
          <a:bodyPr wrap="square" rtlCol="0">
            <a:spAutoFit/>
          </a:bodyPr>
          <a:lstStyle/>
          <a:p>
            <a:r>
              <a:rPr lang="en-US" sz="1200" dirty="0" smtClean="0"/>
              <a:t>Graphic taken from: Think out loud. A practical guide to gender mainstreaming in community </a:t>
            </a:r>
            <a:r>
              <a:rPr lang="en-US" sz="1200" dirty="0" err="1" smtClean="0"/>
              <a:t>organisations</a:t>
            </a:r>
            <a:r>
              <a:rPr lang="en-US" sz="1200" dirty="0" smtClean="0"/>
              <a:t>. Alison Barclay &amp; Kiri Dicker, 2014. </a:t>
            </a:r>
            <a:endParaRPr lang="en-US" sz="1200" dirty="0"/>
          </a:p>
        </p:txBody>
      </p:sp>
    </p:spTree>
    <p:extLst>
      <p:ext uri="{BB962C8B-B14F-4D97-AF65-F5344CB8AC3E}">
        <p14:creationId xmlns:p14="http://schemas.microsoft.com/office/powerpoint/2010/main" val="931589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Mainstreaming in </a:t>
            </a:r>
            <a:r>
              <a:rPr lang="en-US" dirty="0" err="1" smtClean="0"/>
              <a:t>programmes</a:t>
            </a:r>
            <a:endParaRPr lang="en-US" dirty="0"/>
          </a:p>
        </p:txBody>
      </p:sp>
      <p:sp>
        <p:nvSpPr>
          <p:cNvPr id="3" name="Content Placeholder 2"/>
          <p:cNvSpPr>
            <a:spLocks noGrp="1"/>
          </p:cNvSpPr>
          <p:nvPr>
            <p:ph idx="1"/>
          </p:nvPr>
        </p:nvSpPr>
        <p:spPr>
          <a:xfrm>
            <a:off x="609600" y="1828800"/>
            <a:ext cx="8077200" cy="4038600"/>
          </a:xfrm>
        </p:spPr>
        <p:txBody>
          <a:bodyPr/>
          <a:lstStyle/>
          <a:p>
            <a:pPr marL="0" indent="0" algn="ctr">
              <a:buNone/>
            </a:pPr>
            <a:r>
              <a:rPr lang="en-US" sz="2000" dirty="0" smtClean="0"/>
              <a:t>It is important that we mainstream gender and diversity </a:t>
            </a:r>
            <a:r>
              <a:rPr lang="en-US" sz="2000" dirty="0" smtClean="0"/>
              <a:t>throughout </a:t>
            </a:r>
            <a:r>
              <a:rPr lang="en-US" sz="2000" dirty="0" smtClean="0"/>
              <a:t>all of our </a:t>
            </a:r>
            <a:r>
              <a:rPr lang="en-US" sz="2000" dirty="0" err="1" smtClean="0"/>
              <a:t>programmes</a:t>
            </a:r>
            <a:r>
              <a:rPr lang="en-US" sz="2000" dirty="0" smtClean="0"/>
              <a:t> </a:t>
            </a:r>
            <a:r>
              <a:rPr lang="en-US" sz="2000" dirty="0" smtClean="0"/>
              <a:t>including….</a:t>
            </a:r>
            <a:endParaRPr lang="en-US" sz="2000" dirty="0" smtClean="0"/>
          </a:p>
          <a:p>
            <a:endParaRPr lang="en-US" sz="2000" dirty="0"/>
          </a:p>
        </p:txBody>
      </p:sp>
      <p:graphicFrame>
        <p:nvGraphicFramePr>
          <p:cNvPr id="4" name="Diagram 3"/>
          <p:cNvGraphicFramePr/>
          <p:nvPr>
            <p:extLst>
              <p:ext uri="{D42A27DB-BD31-4B8C-83A1-F6EECF244321}">
                <p14:modId xmlns:p14="http://schemas.microsoft.com/office/powerpoint/2010/main" val="1373775479"/>
              </p:ext>
            </p:extLst>
          </p:nvPr>
        </p:nvGraphicFramePr>
        <p:xfrm>
          <a:off x="533400" y="2667000"/>
          <a:ext cx="80772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7791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Indonesia (PMI) – Integrated CBDRR after Tsunami</a:t>
            </a:r>
            <a:endParaRPr lang="en-US" dirty="0"/>
          </a:p>
        </p:txBody>
      </p:sp>
      <p:sp>
        <p:nvSpPr>
          <p:cNvPr id="7" name="TextBox 6"/>
          <p:cNvSpPr txBox="1"/>
          <p:nvPr/>
        </p:nvSpPr>
        <p:spPr>
          <a:xfrm>
            <a:off x="520700" y="1689556"/>
            <a:ext cx="8382000" cy="430887"/>
          </a:xfrm>
          <a:prstGeom prst="rect">
            <a:avLst/>
          </a:prstGeom>
          <a:noFill/>
        </p:spPr>
        <p:txBody>
          <a:bodyPr wrap="square" rtlCol="0">
            <a:spAutoFit/>
          </a:bodyPr>
          <a:lstStyle/>
          <a:p>
            <a:pPr algn="ctr"/>
            <a:r>
              <a:rPr lang="en-US" sz="2200" b="1" dirty="0">
                <a:solidFill>
                  <a:prstClr val="black"/>
                </a:solidFill>
                <a:latin typeface="Arial" panose="020B0604020202020204" pitchFamily="34" charset="0"/>
                <a:cs typeface="Arial" panose="020B0604020202020204" pitchFamily="34" charset="0"/>
              </a:rPr>
              <a:t>Indian Ocean </a:t>
            </a:r>
            <a:r>
              <a:rPr lang="en-US" sz="2200" b="1" dirty="0" smtClean="0">
                <a:solidFill>
                  <a:prstClr val="black"/>
                </a:solidFill>
                <a:latin typeface="Arial" panose="020B0604020202020204" pitchFamily="34" charset="0"/>
                <a:cs typeface="Arial" panose="020B0604020202020204" pitchFamily="34" charset="0"/>
              </a:rPr>
              <a:t>Tsunami</a:t>
            </a:r>
            <a:r>
              <a:rPr lang="en-US" sz="2200" b="1" dirty="0">
                <a:solidFill>
                  <a:prstClr val="black"/>
                </a:solidFill>
                <a:latin typeface="Arial" panose="020B0604020202020204" pitchFamily="34" charset="0"/>
                <a:cs typeface="Arial" panose="020B0604020202020204" pitchFamily="34" charset="0"/>
              </a:rPr>
              <a:t>, 2004, 60-75% of fatalities were women</a:t>
            </a:r>
          </a:p>
        </p:txBody>
      </p:sp>
      <p:sp>
        <p:nvSpPr>
          <p:cNvPr id="11" name="TextBox 10"/>
          <p:cNvSpPr txBox="1"/>
          <p:nvPr/>
        </p:nvSpPr>
        <p:spPr>
          <a:xfrm>
            <a:off x="580417" y="2206079"/>
            <a:ext cx="8135566" cy="3477875"/>
          </a:xfrm>
          <a:prstGeom prst="rect">
            <a:avLst/>
          </a:prstGeom>
          <a:noFill/>
        </p:spPr>
        <p:txBody>
          <a:bodyPr wrap="square" rtlCol="0">
            <a:spAutoFit/>
          </a:bodyPr>
          <a:lstStyle/>
          <a:p>
            <a:r>
              <a:rPr lang="en-US" sz="2000" dirty="0" smtClean="0">
                <a:solidFill>
                  <a:prstClr val="black"/>
                </a:solidFill>
                <a:latin typeface="Arial" panose="020B0604020202020204" pitchFamily="34" charset="0"/>
                <a:cs typeface="Arial" panose="020B0604020202020204" pitchFamily="34" charset="0"/>
              </a:rPr>
              <a:t>PMI mainstreamed gender throughout its Disaster Management activities.</a:t>
            </a:r>
          </a:p>
          <a:p>
            <a:endParaRPr lang="en-US" sz="2000" dirty="0" smtClean="0">
              <a:solidFill>
                <a:prstClr val="black"/>
              </a:solidFill>
              <a:latin typeface="Arial" panose="020B0604020202020204" pitchFamily="34" charset="0"/>
              <a:cs typeface="Arial" panose="020B0604020202020204" pitchFamily="34" charset="0"/>
            </a:endParaRPr>
          </a:p>
          <a:p>
            <a:r>
              <a:rPr lang="en-US" sz="2000" dirty="0" smtClean="0">
                <a:solidFill>
                  <a:prstClr val="black"/>
                </a:solidFill>
                <a:latin typeface="Arial" panose="020B0604020202020204" pitchFamily="34" charset="0"/>
                <a:cs typeface="Arial" panose="020B0604020202020204" pitchFamily="34" charset="0"/>
              </a:rPr>
              <a:t>Gender sensitive needs assessments ensured </a:t>
            </a:r>
            <a:r>
              <a:rPr lang="en-US" sz="2000" dirty="0">
                <a:solidFill>
                  <a:prstClr val="black"/>
                </a:solidFill>
                <a:latin typeface="Arial" panose="020B0604020202020204" pitchFamily="34" charset="0"/>
                <a:cs typeface="Arial" panose="020B0604020202020204" pitchFamily="34" charset="0"/>
              </a:rPr>
              <a:t>gender </a:t>
            </a:r>
            <a:r>
              <a:rPr lang="en-US" sz="2000" dirty="0" smtClean="0">
                <a:solidFill>
                  <a:prstClr val="black"/>
                </a:solidFill>
                <a:latin typeface="Arial" panose="020B0604020202020204" pitchFamily="34" charset="0"/>
                <a:cs typeface="Arial" panose="020B0604020202020204" pitchFamily="34" charset="0"/>
              </a:rPr>
              <a:t>&amp; diversity </a:t>
            </a:r>
            <a:r>
              <a:rPr lang="en-US" sz="2000" dirty="0">
                <a:solidFill>
                  <a:prstClr val="black"/>
                </a:solidFill>
                <a:latin typeface="Arial" panose="020B0604020202020204" pitchFamily="34" charset="0"/>
                <a:cs typeface="Arial" panose="020B0604020202020204" pitchFamily="34" charset="0"/>
              </a:rPr>
              <a:t>sensitive </a:t>
            </a:r>
            <a:r>
              <a:rPr lang="en-US" sz="2000" dirty="0" smtClean="0">
                <a:solidFill>
                  <a:prstClr val="black"/>
                </a:solidFill>
                <a:latin typeface="Arial" panose="020B0604020202020204" pitchFamily="34" charset="0"/>
                <a:cs typeface="Arial" panose="020B0604020202020204" pitchFamily="34" charset="0"/>
              </a:rPr>
              <a:t>disaster action planning.</a:t>
            </a:r>
          </a:p>
          <a:p>
            <a:pPr marL="342900" indent="-342900">
              <a:buFont typeface="Wingdings" panose="05000000000000000000" pitchFamily="2" charset="2"/>
              <a:buChar char="ü"/>
            </a:pPr>
            <a:r>
              <a:rPr lang="en-US" sz="2000" dirty="0" smtClean="0">
                <a:solidFill>
                  <a:prstClr val="black"/>
                </a:solidFill>
                <a:latin typeface="Arial" panose="020B0604020202020204" pitchFamily="34" charset="0"/>
                <a:cs typeface="Arial" panose="020B0604020202020204" pitchFamily="34" charset="0"/>
              </a:rPr>
              <a:t>Gender-related needs, concerns and capacities from community</a:t>
            </a:r>
            <a:endParaRPr lang="en-US" sz="20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r>
              <a:rPr lang="en-US" sz="2000" dirty="0" smtClean="0">
                <a:solidFill>
                  <a:prstClr val="black"/>
                </a:solidFill>
                <a:latin typeface="Arial" panose="020B0604020202020204" pitchFamily="34" charset="0"/>
                <a:cs typeface="Arial" panose="020B0604020202020204" pitchFamily="34" charset="0"/>
              </a:rPr>
              <a:t>Equal </a:t>
            </a:r>
            <a:r>
              <a:rPr lang="en-US" sz="2000" dirty="0">
                <a:solidFill>
                  <a:prstClr val="black"/>
                </a:solidFill>
                <a:latin typeface="Arial" panose="020B0604020202020204" pitchFamily="34" charset="0"/>
                <a:cs typeface="Arial" panose="020B0604020202020204" pitchFamily="34" charset="0"/>
              </a:rPr>
              <a:t>male and female </a:t>
            </a:r>
            <a:r>
              <a:rPr lang="en-US" sz="2000" dirty="0" smtClean="0">
                <a:solidFill>
                  <a:prstClr val="black"/>
                </a:solidFill>
                <a:latin typeface="Arial" panose="020B0604020202020204" pitchFamily="34" charset="0"/>
                <a:cs typeface="Arial" panose="020B0604020202020204" pitchFamily="34" charset="0"/>
              </a:rPr>
              <a:t>facilitators</a:t>
            </a:r>
          </a:p>
          <a:p>
            <a:pPr marL="342900" indent="-342900">
              <a:buFont typeface="Wingdings" panose="05000000000000000000" pitchFamily="2" charset="2"/>
              <a:buChar char="ü"/>
            </a:pPr>
            <a:r>
              <a:rPr lang="en-US" sz="2000" dirty="0" smtClean="0">
                <a:solidFill>
                  <a:prstClr val="black"/>
                </a:solidFill>
                <a:latin typeface="Arial" panose="020B0604020202020204" pitchFamily="34" charset="0"/>
                <a:cs typeface="Arial" panose="020B0604020202020204" pitchFamily="34" charset="0"/>
              </a:rPr>
              <a:t>Gender analysis on all areas: social, environment, economic issues</a:t>
            </a:r>
          </a:p>
          <a:p>
            <a:pPr marL="342900" indent="-342900">
              <a:buFont typeface="Wingdings" panose="05000000000000000000" pitchFamily="2" charset="2"/>
              <a:buChar char="ü"/>
            </a:pPr>
            <a:endParaRPr lang="en-US" sz="2000" dirty="0" smtClean="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ü"/>
            </a:pPr>
            <a:endParaRPr lang="en-US" sz="2000" dirty="0">
              <a:solidFill>
                <a:prstClr val="black"/>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solidFill>
                <a:prstClr val="black"/>
              </a:solidFill>
              <a:latin typeface="Arial" panose="020B0604020202020204" pitchFamily="34" charset="0"/>
              <a:cs typeface="Arial" panose="020B0604020202020204" pitchFamily="34" charset="0"/>
            </a:endParaRPr>
          </a:p>
        </p:txBody>
      </p:sp>
      <p:sp>
        <p:nvSpPr>
          <p:cNvPr id="13" name="TextBox 12"/>
          <p:cNvSpPr txBox="1"/>
          <p:nvPr/>
        </p:nvSpPr>
        <p:spPr>
          <a:xfrm>
            <a:off x="393700" y="4800600"/>
            <a:ext cx="8509000" cy="1061829"/>
          </a:xfrm>
          <a:prstGeom prst="rect">
            <a:avLst/>
          </a:prstGeom>
          <a:solidFill>
            <a:schemeClr val="accent2">
              <a:lumMod val="20000"/>
              <a:lumOff val="80000"/>
            </a:schemeClr>
          </a:solidFill>
        </p:spPr>
        <p:txBody>
          <a:bodyPr wrap="square" rtlCol="0">
            <a:spAutoFit/>
          </a:bodyPr>
          <a:lstStyle/>
          <a:p>
            <a:pPr algn="ctr"/>
            <a:r>
              <a:rPr lang="en-US" sz="2100" b="1" dirty="0" smtClean="0">
                <a:solidFill>
                  <a:prstClr val="black"/>
                </a:solidFill>
                <a:latin typeface="Arial" panose="020B0604020202020204" pitchFamily="34" charset="0"/>
                <a:cs typeface="Arial" panose="020B0604020202020204" pitchFamily="34" charset="0"/>
              </a:rPr>
              <a:t>Outcome: </a:t>
            </a:r>
            <a:r>
              <a:rPr lang="en-US" sz="2100" dirty="0" smtClean="0">
                <a:solidFill>
                  <a:prstClr val="black"/>
                </a:solidFill>
                <a:latin typeface="Arial" panose="020B0604020202020204" pitchFamily="34" charset="0"/>
                <a:cs typeface="Arial" panose="020B0604020202020204" pitchFamily="34" charset="0"/>
              </a:rPr>
              <a:t>Evacuation plans and routes </a:t>
            </a:r>
            <a:r>
              <a:rPr lang="en-US" sz="2100" dirty="0">
                <a:solidFill>
                  <a:prstClr val="black"/>
                </a:solidFill>
                <a:latin typeface="Arial" panose="020B0604020202020204" pitchFamily="34" charset="0"/>
                <a:cs typeface="Arial" panose="020B0604020202020204" pitchFamily="34" charset="0"/>
              </a:rPr>
              <a:t>were safer for women, children, the elderly and the </a:t>
            </a:r>
            <a:r>
              <a:rPr lang="en-US" sz="2100" dirty="0" smtClean="0">
                <a:solidFill>
                  <a:prstClr val="black"/>
                </a:solidFill>
                <a:latin typeface="Arial" panose="020B0604020202020204" pitchFamily="34" charset="0"/>
                <a:cs typeface="Arial" panose="020B0604020202020204" pitchFamily="34" charset="0"/>
              </a:rPr>
              <a:t>disabled increasing overall community safety and resilience</a:t>
            </a:r>
            <a:endParaRPr lang="en-US" sz="21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385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gender mainstreaming in your National Society</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2999" y="1676400"/>
            <a:ext cx="3890963" cy="3466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410200" y="5142526"/>
            <a:ext cx="3433762" cy="646331"/>
          </a:xfrm>
          <a:prstGeom prst="rect">
            <a:avLst/>
          </a:prstGeom>
          <a:noFill/>
        </p:spPr>
        <p:txBody>
          <a:bodyPr wrap="square" rtlCol="0">
            <a:spAutoFit/>
          </a:bodyPr>
          <a:lstStyle/>
          <a:p>
            <a:r>
              <a:rPr lang="en-US" sz="1200" dirty="0" smtClean="0"/>
              <a:t>Graphic taken from: Think out loud. A practical guide to gender mainstreaming in community </a:t>
            </a:r>
            <a:r>
              <a:rPr lang="en-US" sz="1200" dirty="0" err="1" smtClean="0"/>
              <a:t>organisations</a:t>
            </a:r>
            <a:r>
              <a:rPr lang="en-US" sz="1200" dirty="0" smtClean="0"/>
              <a:t>. Alison Barclay &amp; Kiri Dicker, 2014. </a:t>
            </a:r>
            <a:endParaRPr lang="en-US" sz="1200" dirty="0"/>
          </a:p>
        </p:txBody>
      </p:sp>
      <p:sp>
        <p:nvSpPr>
          <p:cNvPr id="6" name="TextBox 5"/>
          <p:cNvSpPr txBox="1"/>
          <p:nvPr/>
        </p:nvSpPr>
        <p:spPr>
          <a:xfrm>
            <a:off x="457200" y="1699846"/>
            <a:ext cx="4800600" cy="5324535"/>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It is also important to mainstream gender within your National Society. This can involve:</a:t>
            </a:r>
          </a:p>
          <a:p>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Creating a checklist based around the key areas within the National Society</a:t>
            </a: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Making an honest assessment of areas where your National Society is performing well</a:t>
            </a: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en-US" sz="2000" dirty="0" smtClean="0">
                <a:latin typeface="Arial" panose="020B0604020202020204" pitchFamily="34" charset="0"/>
                <a:cs typeface="Arial" panose="020B0604020202020204" pitchFamily="34" charset="0"/>
              </a:rPr>
              <a:t>Understanding areas where improvements can be made</a:t>
            </a: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n-US" sz="2000" dirty="0" smtClean="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2298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 gender mainstreaming in your National Society</a:t>
            </a:r>
          </a:p>
        </p:txBody>
      </p:sp>
      <p:sp>
        <p:nvSpPr>
          <p:cNvPr id="3" name="Content Placeholder 2"/>
          <p:cNvSpPr>
            <a:spLocks noGrp="1"/>
          </p:cNvSpPr>
          <p:nvPr>
            <p:ph idx="1"/>
          </p:nvPr>
        </p:nvSpPr>
        <p:spPr>
          <a:xfrm>
            <a:off x="1295400" y="1828800"/>
            <a:ext cx="7239000" cy="4114800"/>
          </a:xfrm>
        </p:spPr>
        <p:txBody>
          <a:bodyPr/>
          <a:lstStyle/>
          <a:p>
            <a:pPr marL="0" indent="0">
              <a:buNone/>
            </a:pPr>
            <a:endParaRPr lang="en-US" dirty="0" smtClean="0"/>
          </a:p>
          <a:p>
            <a:pPr marL="0" indent="0" algn="ctr">
              <a:buNone/>
            </a:pPr>
            <a:endParaRPr lang="en-US" dirty="0"/>
          </a:p>
          <a:p>
            <a:pPr marL="0" indent="0" algn="ctr">
              <a:buNone/>
            </a:pPr>
            <a:r>
              <a:rPr lang="en-US" dirty="0" smtClean="0"/>
              <a:t>After completing your National Society self assessment it is important to reflect on the results and as a team create an action plan moving forward!</a:t>
            </a:r>
            <a:endParaRPr lang="en-US" dirty="0"/>
          </a:p>
        </p:txBody>
      </p:sp>
    </p:spTree>
    <p:extLst>
      <p:ext uri="{BB962C8B-B14F-4D97-AF65-F5344CB8AC3E}">
        <p14:creationId xmlns:p14="http://schemas.microsoft.com/office/powerpoint/2010/main" val="3497884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dirty="0" smtClean="0"/>
              <a:t>(Please add your groups conclusion)</a:t>
            </a:r>
            <a:endParaRPr lang="en-US" dirty="0"/>
          </a:p>
        </p:txBody>
      </p:sp>
    </p:spTree>
    <p:extLst>
      <p:ext uri="{BB962C8B-B14F-4D97-AF65-F5344CB8AC3E}">
        <p14:creationId xmlns:p14="http://schemas.microsoft.com/office/powerpoint/2010/main" val="375621500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747</Words>
  <Application>Microsoft Office PowerPoint</Application>
  <PresentationFormat>On-screen Show (4:3)</PresentationFormat>
  <Paragraphs>90</Paragraphs>
  <Slides>12</Slides>
  <Notes>6</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1_Office Theme</vt:lpstr>
      <vt:lpstr>IFRC_2011 presentation-EN</vt:lpstr>
      <vt:lpstr>1_IFRC_2011 presentation-EN</vt:lpstr>
      <vt:lpstr>Gender mainstreaming</vt:lpstr>
      <vt:lpstr>Session learning objectives</vt:lpstr>
      <vt:lpstr>What is gender mainstreaming?</vt:lpstr>
      <vt:lpstr>Stand alone + Integration </vt:lpstr>
      <vt:lpstr>Gender Mainstreaming in programmes</vt:lpstr>
      <vt:lpstr>Indonesia (PMI) – Integrated CBDRR after Tsunami</vt:lpstr>
      <vt:lpstr>Steps to gender mainstreaming in your National Society</vt:lpstr>
      <vt:lpstr>Steps to gender mainstreaming in your National Society</vt:lpstr>
      <vt:lpstr>Conclusion</vt:lpstr>
      <vt:lpstr>Gender and Diversity for Resilience Resource Library</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Inclusion of ethnic minority groups</dc:title>
  <dc:creator>Christina Haneef</dc:creator>
  <cp:lastModifiedBy>Christina Haneef</cp:lastModifiedBy>
  <cp:revision>20</cp:revision>
  <dcterms:created xsi:type="dcterms:W3CDTF">2015-09-20T06:13:49Z</dcterms:created>
  <dcterms:modified xsi:type="dcterms:W3CDTF">2015-10-01T13:14:25Z</dcterms:modified>
</cp:coreProperties>
</file>