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9"/>
  </p:notesMasterIdLst>
  <p:handoutMasterIdLst>
    <p:handoutMasterId r:id="rId10"/>
  </p:handoutMasterIdLst>
  <p:sldIdLst>
    <p:sldId id="257" r:id="rId3"/>
    <p:sldId id="290" r:id="rId4"/>
    <p:sldId id="282" r:id="rId5"/>
    <p:sldId id="287" r:id="rId6"/>
    <p:sldId id="288" r:id="rId7"/>
    <p:sldId id="289" r:id="rId8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71" autoAdjust="0"/>
  </p:normalViewPr>
  <p:slideViewPr>
    <p:cSldViewPr>
      <p:cViewPr>
        <p:scale>
          <a:sx n="50" d="100"/>
          <a:sy n="50" d="100"/>
        </p:scale>
        <p:origin x="-126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194C8-8C1B-41E5-A7FA-E3EDE02CC69E}" type="datetimeFigureOut">
              <a:rPr lang="en-US" smtClean="0"/>
              <a:t>07/10/2015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FB52A-E60D-44B9-8069-021088A24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61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5D1E-A313-467A-ABF9-1E0BBD4D054D}" type="datetimeFigureOut">
              <a:rPr lang="en-US" smtClean="0"/>
              <a:t>07/10/2015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37836-37D3-47F1-9C2F-7379F170F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4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A6445-0D3E-45D5-BE17-09EB1B07718E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96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Adapted</a:t>
            </a:r>
            <a:r>
              <a:rPr lang="en-US" baseline="0" dirty="0" smtClean="0"/>
              <a:t> from </a:t>
            </a:r>
            <a:r>
              <a:rPr lang="en-US" dirty="0" err="1" smtClean="0"/>
              <a:t>Buscher</a:t>
            </a:r>
            <a:r>
              <a:rPr lang="en-US" dirty="0" smtClean="0"/>
              <a:t>, D. Humanitarian Practice Network (HPN), Humanitarian Exchange, No. 60, February 2014, Special Feature on Gender-based Violence in Emergencies, Preventing Gender-based Violence: Getting it Right.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</a:t>
            </a:r>
            <a:r>
              <a:rPr lang="en-US" dirty="0" smtClean="0"/>
              <a:t>Council of Delegates of the International Red Cross and Red Crescent Movement Geneva, Switzerland 7 December 2015 Draft “0” Resolution on “Adoption of the Disability Inclusion Strategic Framework by the International Red Cross and Red Crescent Movement” </a:t>
            </a: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http://rcrcconference.org/wp-content/uploads/sites/3/2015/03/CoD15_disability_draft-0-resolution_20150916-EN.pdf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37836-37D3-47F1-9C2F-7379F170F2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56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81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1"/>
          <p:cNvGrpSpPr>
            <a:grpSpLocks/>
          </p:cNvGrpSpPr>
          <p:nvPr userDrawn="1"/>
        </p:nvGrpSpPr>
        <p:grpSpPr bwMode="auto">
          <a:xfrm>
            <a:off x="304800" y="304800"/>
            <a:ext cx="1260475" cy="1260475"/>
            <a:chOff x="193688" y="193688"/>
            <a:chExt cx="1260000" cy="1260000"/>
          </a:xfrm>
        </p:grpSpPr>
        <p:sp>
          <p:nvSpPr>
            <p:cNvPr id="6" name="Oval 5"/>
            <p:cNvSpPr/>
            <p:nvPr userDrawn="1"/>
          </p:nvSpPr>
          <p:spPr>
            <a:xfrm>
              <a:off x="193688" y="193688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253943" y="66985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67000"/>
            <a:ext cx="7543800" cy="647591"/>
          </a:xfrm>
        </p:spPr>
        <p:txBody>
          <a:bodyPr/>
          <a:lstStyle>
            <a:lvl1pPr algn="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Addressing Gender and Diversity Equality within Community Safety and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90600" y="37338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IFRC Southeast Asia Regional Delegation</a:t>
            </a:r>
          </a:p>
          <a:p>
            <a:r>
              <a:rPr lang="en-GB" dirty="0" smtClean="0"/>
              <a:t>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805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grpSp>
        <p:nvGrpSpPr>
          <p:cNvPr id="8" name="Group 11"/>
          <p:cNvGrpSpPr>
            <a:grpSpLocks/>
          </p:cNvGrpSpPr>
          <p:nvPr userDrawn="1"/>
        </p:nvGrpSpPr>
        <p:grpSpPr bwMode="auto">
          <a:xfrm>
            <a:off x="323528" y="476672"/>
            <a:ext cx="1260475" cy="1260475"/>
            <a:chOff x="60067" y="213153"/>
            <a:chExt cx="1260000" cy="1260000"/>
          </a:xfrm>
        </p:grpSpPr>
        <p:sp>
          <p:nvSpPr>
            <p:cNvPr id="9" name="Oval 8"/>
            <p:cNvSpPr/>
            <p:nvPr/>
          </p:nvSpPr>
          <p:spPr>
            <a:xfrm>
              <a:off x="60067" y="213153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2048" y="656346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848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887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04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1423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182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628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69331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IFRC GENDER ADVISOR, MENA ZONE</a:t>
              </a: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JESSICA CADESKY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+961 71 802 484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jessica.cadesky@ifrc.org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243976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77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9379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06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257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2696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725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524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 userDrawn="1"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" name="TextBox 4"/>
            <p:cNvSpPr txBox="1"/>
            <p:nvPr userDrawn="1"/>
          </p:nvSpPr>
          <p:spPr>
            <a:xfrm>
              <a:off x="533400" y="498475"/>
              <a:ext cx="4724400" cy="379591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FOR FURTHER INFORMATION ON GENDER, PLEASE CONTACT:</a:t>
              </a:r>
            </a:p>
            <a:p>
              <a:pPr>
                <a:defRPr/>
              </a:pPr>
              <a:endParaRPr lang="en-US" sz="2000" b="1" baseline="30000" dirty="0">
                <a:solidFill>
                  <a:srgbClr val="E8C7B0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Matt McMahon, REGIONAL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</a:t>
              </a:r>
              <a:r>
                <a:rPr lang="en-US" sz="2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DIVERSITY FOCAL PERSON, IFRC Southeast Asia Regional Delegation</a:t>
              </a:r>
              <a:br>
                <a:rPr lang="en-US" sz="2000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 : +66(0) 2661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8201 ext 104</a:t>
              </a:r>
              <a:r>
                <a:rPr lang="en-US" sz="2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EMAIL: matthew.mcmahon@ifrc.org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cs typeface="Arial" pitchFamily="34" charset="0"/>
                </a:rPr>
                <a:t>THIS PRESENTATION IS PUBLISHED BY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RED CROSS AND RED CRESCENT SOCIETIES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P.O. BOX 372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CH-1211 GENEVA 19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SWITZERLAND</a:t>
              </a:r>
            </a:p>
            <a:p>
              <a:pPr>
                <a:defRPr/>
              </a:pPr>
              <a:endParaRPr lang="en-US" sz="2000" b="1" baseline="30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TEL.: +41 22 730 42 22</a:t>
              </a:r>
            </a:p>
            <a:p>
              <a:pPr>
                <a:defRPr/>
              </a:pPr>
              <a:r>
                <a:rPr lang="en-US" sz="2000" b="1" baseline="30000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6" descr="IFRC_logo_EN.jp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939472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 userDrawn="1"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74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582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 userDrawn="1"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38800" y="6146669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br>
              <a:rPr lang="en-US" smtClean="0"/>
            </a:br>
            <a:r>
              <a:rPr lang="en-US" smtClean="0"/>
              <a:t>(possible two lines)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 userDrawn="1"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 userDrawn="1"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 userDrawn="1"/>
          </p:nvSpPr>
          <p:spPr>
            <a:xfrm>
              <a:off x="392447" y="704768"/>
              <a:ext cx="932305" cy="307661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 Gender and Diversity</a:t>
              </a:r>
            </a:p>
          </p:txBody>
        </p:sp>
      </p:grpSp>
      <p:sp>
        <p:nvSpPr>
          <p:cNvPr id="37890" name="AutoShape 2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9144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7892" name="AutoShape 4" descr="data:image/jpeg;base64,/9j/4AAQSkZJRgABAQAAAQABAAD/2wCEAAkGBwgHBhUSBwgTFhUWGSEPGRUYDR4YHxofICQqKB8hHyoYJigiHBwlJyQfIT0tJSs3OjAzGiozRDMuNygtLywBCgoKDQwOGg8PGjclICUyMjg3Mjg3Nzc1NzQ3NDc0NzgxNzY3NzczKzc1NzcsMzQ0MCw0LTg4LDQ0NCsrLCwrNP/AABEIAKAAoAMBIgACEQEDEQH/xAAcAAEAAgIDAQAAAAAAAAAAAAAABQYEBwEDCAL/xAA8EAACAgEDAgMFAg0DBQAAAAABAgADBAUREgYhEzFRFCIyQXEjkQcVFjM2QlVhYnOBk9FSkrEXQ1SCof/EABoBAQACAwEAAAAAAAAAAAAAAAAEBQIDBgH/xAAmEQEAAQQBAwMFAQAAAAAAAAAAAQIDBBEFEhMxIUFRBjJx0fFh/9oADAMBAAIRAxEAPwDeMREBERAREQEREBERAREQEREBERAREQEREBERAREQEREBERAREQEREBERAREQEREBERAREQEREBERAREQEx/bcT/yq/7gmRPMVnZzt6yNkZHZ16b2u+H4iOR6919PTr2353+npZczFdtkyUJPbYWCd8889G/pVjfzFnoae497uxM6018vxkcfcpoirq3G/GiIiSFQREQEREBERAREQEREBERASC1Lq7RNMzDVm5nF18xxPz+knZon8Jn6Y2/+v/Ej5N2bVO4XHC8fbzr827kzERG/T8w2h+X3TX7RH+w/4mh3O7nb1nESrvX6ruur2d3xvE2eP6u1Mz1a8/5v9pPpnKpwuoKLMl9lVwxO3kJub8vumv2iP9h/xNDRPbORVajUMOR4axn1xXcmY1GvT+PQ+j9TaRrOQU07K5MByI4kdv6yYmnfwOfpBZ/KP/Im4paY9yblHVLg+XwreFkzZtzMxqPJERN6rIiICIiAiIgIiICIiAmvuqvweZOu6299eoIobb3TWTtsPrNgxNdy3TcjVSVh5t7Drm5ZnU601R/0ly/2tX/ZP+Zrhhxbb+k9PTzFZ+cP1lbl2aLeumHb/T3JZOb3O/VvWtekR538MnSMFtT1OulLApsYJuRvtvL7/wBJcv8Aa1f9o/5lQ6N/SrG/mLPQ0yxLFFymZqhp+oOUysO7RTZq1Ex8RPupPRPRF/TWpNbbmq4ZOGwQj5j1Mu0RLGi3TbjppcblZd3Lud27O5IiJmjEREBERAREQESH6k1v8TU1ijFNt1z+BVUHC8m2J7k78VABJOx8vIntMbA6hya3uHUmmjF8JBd4vj+JUyHsffKoAwI7qR5EHvv2CwxIVerOn2083jWKfCDeEX8QbBtt9j6Hbv3nL9V6AmmLkNq9PguxrV/EGzMPMD1I2P3QJmJC5/Veg4GJXZk6tSq3DlUTcALB/D6juO/75j6d1biXad4+otXRX4VV5LZIJXxQdlYbDbuNgf1vQbQLFKcfwa9OE/mrP7xktb1d07TgrdbrNIrclFc2jYlfiH1HpMs6vi2aI2Vg2rbWK2uUq3ZgoJ7H+kwqt01/dG0ixl38ffZrmnfwhcDoDQsDNS3Hrs5IQ43tJ7iWqU7TusNTtqxrdT0BaqcoqiWLnC0qXG68l4L2Pl2J29JPYvUOjZeptjY2p1Ncm/KsWAsNvP7vn6T2mimj7Y08v5N7ImJu1TVMfKTiV3C6x0rU9erxtIyq7uSWO7pcDwNZTYEAd+XM99/1Pn8uNQ6h1A6y+NoGkLe1Sh7WfL8FULb8VB4uWYgEnsNu3fvMmhY4kDh9V6a9FP4yf2a273Vou9x+XLiQAfi97YAjsdwZ34XVGg572DD1alzUC77Wj3QOxP0Gx7wJeJCU9X9O3ae19Ws0mtCEZ/FGwLfCD89z8vWSWnZ+JqeGtun5K2Vt3Dq24P3QMmIiAiJVLNc1/UMq/wDJ/AoNeOxp3ttZWtdRuwTiCFA+Hc79/l2gZfVmnZ+Sce/SER7ca3xhU78BYpUqy8tjxPfcHY/Dt85EavjdWazh3N7NXUu1a1UeIjsdnDWPyZSivt2UbEAjcyWXrHSa7lr1B2pu8MZD1Oh3rUgk8yN1AGxG+/nt6idf5Y6dk4jNgXAMpr3W6t6vdsbirAMu5Vu+xA2J+cCD0np3V21Qvn4Z4HKrzd7MsWtstbL37DZg3E7Dt37eUZug6/j6mbMOndGyLr2Fd6VuQ6oE2Z1PFdw/Lbv5ectOL1NpOXkJXj5O72M9QTgeQNfx8h+qF7dz6j1mJ1Breo4eu0YumU0E212XFrrWUDgVGw4g7k8v/kCraF051DomOp/FddrNjNgspyhsh5sQd2HvVuG7/Pt5Gc19LdQYWMDj1qSEw0YLYvM+CHFnAuCqsCy7EjuNx2Oxlh03rKo4VraxWqPXecIClmuFrBQ32QVeTdj3G3bifSSuB1DpeoW1riZPJrVd1HEg/ZkBwd/hZSQCD33gVPQOmtXr1qq3UcMAV5FuTu2V4zbWVqqncgEtuDv9e3aTelaLl4nS+TQ6KHsfJdAG7bWu5T6dmH0nbZ1roFWLXY2YeFlftIIpY7V/632HuLv23baduT1domLeEtzPNVsLCtiqB/gLsBtXy+XIjeBXMLoVNOw9OswsFBkY7obSLT8PErZtvuD57/0kdp/RWtew04mUDxoFoGQckFSWRlVkRQGDNzJPInb+IkEbB1nWMLRscPnWEcm8NVWsuzt57Kqgsx2BOwHykdZ1loaY6OMlmDK1my0OxVUOzlwoJQKex5bbEQInQNL1g63iWZ2lV0pjYz4ZK3hizHhtsAB7g4Ejf/Ue3rlX4ut6L1BkXaVp65FeSFcqcgVFLFHH5g7ow2+nHyO8zc3rLQsK7jfmHsq2lhUzKqP8LsVBCofU9p329T6TVqfgPkHmHFJPhNwDt8KFtuIc7jsTv3HrAhsbp/V8rKWzWbq2sOJbjmxR+be1wQE8jxUdt/ntIh+mta1HT6asnR8dBi4lmJxN+63M6qoA4AMlfu77nvuR27d5/L6208avTj4Dc2stahmKsFHBWLlW24uVZQpAPblO4dZaTj4lTZ+WoZ6lyGNaO6IreTMQPcQ99i22+0CsDp7XbVdrsOxkD1PWr5q+0LwDhiltYG+3IbCwtuC/rLf0hiahh6Rx1X4y7v34FtidxzNaqpc+ZIHmfn5z5u6v0SjUzRZlnmrrS32TFVZ9uAZgOK8txtue8YvV2i5eo+BRkkv4jY35lgviJvyTkRx5DYnbfyG8CdiQ2mdT6RqmZ4WFlbsQWU+GwWwL8RrYjjYB23Kk+YkzASntpnU+k5WQug+zPXkO16tbYyNQzAcuyqfFXf3h3HntLhECj5HReblYmbVkajy9pxacQXMN2L1h+TMB2AJYeR9Z153Tmv69lNfqlePU4WqhUS5rAQlosdiSq7b7AAbfUy+RAo+ndI6jT1JbmZVlROWGpyK1JXgn/aNbABi4A2YnbffcbcQJlX9EYNusYxsx0sx6a7UKXMbTysZCD9pvvtxPme28t0QKHV0lqOkZZt0WmgrVkvkU45tKL4dlaq6ghT4bBwXGwI94+s4o6Z17A1CrLxRjveTeba2uZUXxypHEhSW4cAD2HLfftL7EDTuXRl9FYD4/tFDWXYKYhV0tG7V+IB4PFSLWPMjh2IOx8jJK/oLVL0dEC8MlKvELZtqeEVrVHBrT3L9wo23I2Pz2222hECB6m0zOycrHyNLWtrMd2YV2OUVwy7EcgG4sOxB2PzHzlZ1bpbqXUG+2soPiVPUwTIsx1qZ2J3IrG+QNiBsxG5G/zmxIga+bovVLdDzK3eoPkYdGEo8QkBqlYEk8R2PIfKfOsdK9QZertZX4bqMmvNRmz7FBVGVhX4aqUVu23M7/AEmw4gUHT+l9ex1xMaz2f2fDtaxbfFbnapR1XdeOyMOfc8jv+6Rtv4P9Xpq44zVv4uNViOTm21LW1alSStfa9CGPutttt+8zaEQKbd0nl/i7IqptT7TJqyV3J+GtagQf4vsz94nP5KZb6clVlq9s23NYhj8FjWEAdviAcfdLjECgdH9G6lpGfR7cU4YqNUr+2W2mwkAAqj+7jgAdwu++48gJf4iAiIgIiICIiAiIgIiICIiAiIgIiICIiAiIgIiICIiAiIgIiICIiAiIgIiICIiAiIgIiIH/2Q=="/>
          <p:cNvSpPr>
            <a:spLocks noChangeAspect="1" noChangeArrowheads="1"/>
          </p:cNvSpPr>
          <p:nvPr userDrawn="1"/>
        </p:nvSpPr>
        <p:spPr bwMode="auto">
          <a:xfrm>
            <a:off x="155575" y="-1219200"/>
            <a:ext cx="1905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0" fontAlgn="base" hangingPunct="0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  <a:defRPr/>
              </a:pPr>
              <a:endParaRPr lang="en-US" sz="320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>
                <a:defRPr/>
              </a:pPr>
              <a:r>
                <a:rPr lang="en-US" sz="1200" b="1" dirty="0">
                  <a:solidFill>
                    <a:prstClr val="white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 dirty="0">
                <a:solidFill>
                  <a:prstClr val="white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23528" y="404664"/>
            <a:ext cx="1260475" cy="1260475"/>
            <a:chOff x="212409" y="293515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12409" y="293515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5292" y="779155"/>
              <a:ext cx="1144157" cy="3076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0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Gender and Diversity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12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ites.google.com/site/drrtoolsinsoutheastasia/gender-and-diversity/gender-and-diversity-for-resilience-toolkit/building-resilience/disaster-risk-reduction-drr---disaster-management-dm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543800" cy="647591"/>
          </a:xfrm>
        </p:spPr>
        <p:txBody>
          <a:bodyPr/>
          <a:lstStyle/>
          <a:p>
            <a:r>
              <a:rPr lang="en-US" dirty="0" smtClean="0"/>
              <a:t>Dignity, Access, Participation and Safety </a:t>
            </a:r>
            <a:br>
              <a:rPr lang="en-US" dirty="0" smtClean="0"/>
            </a:br>
            <a:r>
              <a:rPr lang="en-US" dirty="0" smtClean="0"/>
              <a:t>of people with disabilities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3733800"/>
            <a:ext cx="8001000" cy="1752600"/>
          </a:xfrm>
        </p:spPr>
        <p:txBody>
          <a:bodyPr/>
          <a:lstStyle/>
          <a:p>
            <a:r>
              <a:rPr lang="en-GB" dirty="0" smtClean="0"/>
              <a:t>SEA Regional Gender and Diversity </a:t>
            </a:r>
          </a:p>
          <a:p>
            <a:r>
              <a:rPr lang="en-GB" dirty="0" smtClean="0"/>
              <a:t>Training of Trainers</a:t>
            </a:r>
          </a:p>
          <a:p>
            <a:r>
              <a:rPr lang="en-GB" dirty="0" smtClean="0"/>
              <a:t>5-8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48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Session Learning Objectives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the end of the session, participants will </a:t>
            </a:r>
            <a:r>
              <a:rPr lang="en-US" dirty="0" smtClean="0"/>
              <a:t>be </a:t>
            </a:r>
            <a:r>
              <a:rPr lang="en-US" dirty="0"/>
              <a:t>able to:</a:t>
            </a:r>
            <a:endParaRPr lang="en-CA" dirty="0"/>
          </a:p>
          <a:p>
            <a:pPr lvl="0">
              <a:spcAft>
                <a:spcPts val="486"/>
              </a:spcAft>
            </a:pPr>
            <a:endParaRPr lang="en-US" dirty="0" smtClean="0"/>
          </a:p>
          <a:p>
            <a:pPr lvl="0">
              <a:spcAft>
                <a:spcPts val="486"/>
              </a:spcAft>
            </a:pPr>
            <a:r>
              <a:rPr lang="en-US" dirty="0" smtClean="0"/>
              <a:t>Differentiate </a:t>
            </a:r>
            <a:r>
              <a:rPr lang="en-US" dirty="0"/>
              <a:t>between impairment and disability</a:t>
            </a:r>
            <a:endParaRPr lang="en-CA" dirty="0"/>
          </a:p>
          <a:p>
            <a:pPr lvl="0">
              <a:spcAft>
                <a:spcPts val="486"/>
              </a:spcAft>
            </a:pPr>
            <a:r>
              <a:rPr lang="en-US" dirty="0"/>
              <a:t>List four actions to take to support people with disabilities</a:t>
            </a:r>
            <a:endParaRPr lang="en-CA" dirty="0"/>
          </a:p>
          <a:p>
            <a:pPr>
              <a:spcAft>
                <a:spcPts val="486"/>
              </a:spcAft>
            </a:pPr>
            <a:r>
              <a:rPr lang="en-US" dirty="0"/>
              <a:t>To identify actions to do in order to promote the participation of people with disabilities in RC/RC programs and services.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7914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620000" cy="40386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spcAft>
                <a:spcPts val="480"/>
              </a:spcAft>
              <a:buFont typeface="+mj-lt"/>
              <a:buAutoNum type="arabicPeriod"/>
            </a:pPr>
            <a:r>
              <a:rPr lang="en-US" dirty="0"/>
              <a:t>What are the factors that prevent people with disabilities to benefit from or participate in our program?</a:t>
            </a:r>
          </a:p>
          <a:p>
            <a:pPr marL="457200" indent="-457200">
              <a:spcAft>
                <a:spcPts val="480"/>
              </a:spcAft>
              <a:buFont typeface="+mj-lt"/>
              <a:buAutoNum type="arabicPeriod"/>
            </a:pPr>
            <a:r>
              <a:rPr lang="en-US" dirty="0"/>
              <a:t>What are the key messages to include in raising our RC personnel’s awareness on people with disabilities, related to </a:t>
            </a:r>
            <a:r>
              <a:rPr lang="en-US" dirty="0" smtClean="0"/>
              <a:t>your </a:t>
            </a:r>
            <a:r>
              <a:rPr lang="en-US" dirty="0"/>
              <a:t>program?</a:t>
            </a:r>
          </a:p>
          <a:p>
            <a:pPr marL="457200" indent="-457200">
              <a:spcAft>
                <a:spcPts val="480"/>
              </a:spcAft>
              <a:buFont typeface="+mj-lt"/>
              <a:buAutoNum type="arabicPeriod"/>
            </a:pPr>
            <a:r>
              <a:rPr lang="en-US" dirty="0"/>
              <a:t>What aspects can you think about to improve the accessibility of people with </a:t>
            </a:r>
            <a:r>
              <a:rPr lang="en-US" dirty="0" smtClean="0"/>
              <a:t>disabilities to your program?</a:t>
            </a:r>
            <a:endParaRPr lang="en-US" dirty="0"/>
          </a:p>
          <a:p>
            <a:pPr marL="457200" indent="-457200">
              <a:spcAft>
                <a:spcPts val="480"/>
              </a:spcAft>
              <a:buFont typeface="+mj-lt"/>
              <a:buAutoNum type="arabicPeriod"/>
            </a:pPr>
            <a:r>
              <a:rPr lang="en-US" dirty="0"/>
              <a:t>What actions can you take to </a:t>
            </a:r>
            <a:r>
              <a:rPr lang="en-US" dirty="0" smtClean="0"/>
              <a:t>mainstream and include </a:t>
            </a:r>
            <a:r>
              <a:rPr lang="en-US" dirty="0"/>
              <a:t>people with disabilities into your program?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121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696200" cy="4038600"/>
          </a:xfrm>
        </p:spPr>
        <p:txBody>
          <a:bodyPr/>
          <a:lstStyle/>
          <a:p>
            <a:pPr lvl="0"/>
            <a:r>
              <a:rPr lang="en-US" dirty="0" smtClean="0"/>
              <a:t>Impairment </a:t>
            </a:r>
            <a:r>
              <a:rPr lang="en-US" dirty="0"/>
              <a:t>refers to physical, mental, intellectual and sensory challenges </a:t>
            </a:r>
            <a:endParaRPr lang="en-CA" dirty="0"/>
          </a:p>
          <a:p>
            <a:pPr lvl="0"/>
            <a:r>
              <a:rPr lang="en-US" dirty="0" smtClean="0"/>
              <a:t>Disability </a:t>
            </a:r>
            <a:r>
              <a:rPr lang="en-US" dirty="0"/>
              <a:t>is </a:t>
            </a:r>
            <a:r>
              <a:rPr lang="en-US" dirty="0" smtClean="0"/>
              <a:t>an interaction of impairments and barriers that prevent an effective and full participation of </a:t>
            </a:r>
            <a:r>
              <a:rPr lang="en-US" dirty="0"/>
              <a:t>people with </a:t>
            </a:r>
            <a:r>
              <a:rPr lang="en-US" dirty="0" smtClean="0"/>
              <a:t>impairment on an equal basis with others.</a:t>
            </a:r>
            <a:endParaRPr lang="en-CA" dirty="0"/>
          </a:p>
          <a:p>
            <a:pPr lvl="0"/>
            <a:r>
              <a:rPr lang="en-US" dirty="0" smtClean="0"/>
              <a:t>Participation, awareness raising, accessibility, and inclusion/mainstreaming are the four factors to meet the needs and interests of people </a:t>
            </a:r>
            <a:r>
              <a:rPr lang="en-US" dirty="0"/>
              <a:t>with </a:t>
            </a:r>
            <a:r>
              <a:rPr lang="en-US" dirty="0" smtClean="0"/>
              <a:t>disabilities.</a:t>
            </a:r>
            <a:endParaRPr lang="en-CA" dirty="0"/>
          </a:p>
          <a:p>
            <a:r>
              <a:rPr lang="en-US" dirty="0" smtClean="0"/>
              <a:t>People </a:t>
            </a:r>
            <a:r>
              <a:rPr lang="en-US" dirty="0"/>
              <a:t>with </a:t>
            </a:r>
            <a:r>
              <a:rPr lang="en-US" dirty="0" smtClean="0"/>
              <a:t>disabilities’ needs and contributions should </a:t>
            </a:r>
            <a:r>
              <a:rPr lang="en-US" dirty="0"/>
              <a:t>be promoted in all RC/RC programs and services.</a:t>
            </a:r>
          </a:p>
        </p:txBody>
      </p:sp>
    </p:spTree>
    <p:extLst>
      <p:ext uri="{BB962C8B-B14F-4D97-AF65-F5344CB8AC3E}">
        <p14:creationId xmlns:p14="http://schemas.microsoft.com/office/powerpoint/2010/main" val="413093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and Diversity for Resilience Resource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4676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internal and external resources on inclusion of people with disabilities follow this link: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743200"/>
            <a:ext cx="304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Link: </a:t>
            </a:r>
          </a:p>
          <a:p>
            <a:endParaRPr lang="en-US" b="1" dirty="0" smtClean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  <a:hlinkClick r:id="rId2"/>
              </a:rPr>
              <a:t>https://sites.google.com/site/drrtoolsinsoutheastasia/gender-and-diversity/gender-and-diversity-for-resilience-toolkit/building-resilience/disaster-risk-reduction-drr---</a:t>
            </a:r>
            <a:r>
              <a:rPr lang="en-US" dirty="0" smtClean="0">
                <a:solidFill>
                  <a:prstClr val="black"/>
                </a:solidFill>
                <a:hlinkClick r:id="rId2"/>
              </a:rPr>
              <a:t>disaster-management-dm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86000"/>
            <a:ext cx="2090076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974" y="2895600"/>
            <a:ext cx="2278626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4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438400"/>
            <a:ext cx="3276600" cy="2514600"/>
          </a:xfrm>
        </p:spPr>
        <p:txBody>
          <a:bodyPr/>
          <a:lstStyle/>
          <a:p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3000" b="1" dirty="0"/>
              <a:t>A</a:t>
            </a:r>
            <a:r>
              <a:rPr lang="en-US" sz="3000" b="1" dirty="0" smtClean="0"/>
              <a:t>ny questions?</a:t>
            </a:r>
            <a:endParaRPr lang="en-US" sz="3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176212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6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FRC_2011 presentation-EN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343</Words>
  <Application>Microsoft Office PowerPoint</Application>
  <PresentationFormat>On-screen Show (4:3)</PresentationFormat>
  <Paragraphs>38</Paragraphs>
  <Slides>6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1_Office Theme</vt:lpstr>
      <vt:lpstr>IFRC_2011 presentation-EN</vt:lpstr>
      <vt:lpstr>Dignity, Access, Participation and Safety  of people with disabilities</vt:lpstr>
      <vt:lpstr>Session Learning Objectives</vt:lpstr>
      <vt:lpstr>Group Questions</vt:lpstr>
      <vt:lpstr>Conclusion </vt:lpstr>
      <vt:lpstr>Gender and Diversity for Resilience Resource Library</vt:lpstr>
      <vt:lpstr>PowerPoint Presentation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 of people with disabilities</dc:title>
  <dc:creator>Christina Haneef</dc:creator>
  <cp:lastModifiedBy>Nita</cp:lastModifiedBy>
  <cp:revision>60</cp:revision>
  <cp:lastPrinted>2015-10-01T14:34:22Z</cp:lastPrinted>
  <dcterms:created xsi:type="dcterms:W3CDTF">2015-09-19T09:03:12Z</dcterms:created>
  <dcterms:modified xsi:type="dcterms:W3CDTF">2015-10-07T01:12:52Z</dcterms:modified>
</cp:coreProperties>
</file>