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0" r:id="rId3"/>
  </p:sldMasterIdLst>
  <p:notesMasterIdLst>
    <p:notesMasterId r:id="rId18"/>
  </p:notesMasterIdLst>
  <p:handoutMasterIdLst>
    <p:handoutMasterId r:id="rId19"/>
  </p:handoutMasterIdLst>
  <p:sldIdLst>
    <p:sldId id="257" r:id="rId4"/>
    <p:sldId id="258" r:id="rId5"/>
    <p:sldId id="259" r:id="rId6"/>
    <p:sldId id="281" r:id="rId7"/>
    <p:sldId id="274" r:id="rId8"/>
    <p:sldId id="260" r:id="rId9"/>
    <p:sldId id="273" r:id="rId10"/>
    <p:sldId id="275" r:id="rId11"/>
    <p:sldId id="263" r:id="rId12"/>
    <p:sldId id="279" r:id="rId13"/>
    <p:sldId id="270" r:id="rId14"/>
    <p:sldId id="276" r:id="rId15"/>
    <p:sldId id="277" r:id="rId16"/>
    <p:sldId id="280" r:id="rId17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909" autoAdjust="0"/>
  </p:normalViewPr>
  <p:slideViewPr>
    <p:cSldViewPr>
      <p:cViewPr varScale="1">
        <p:scale>
          <a:sx n="56" d="100"/>
          <a:sy n="56" d="100"/>
        </p:scale>
        <p:origin x="-17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17E0B-270E-467F-A02D-923E446F56EA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880D9-B448-4C70-B3E1-E452725DA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1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4A25F-0560-4FF1-9F11-FDD1997ABA1A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CBDC7-CD06-42C2-A022-136B2475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3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A6445-0D3E-45D5-BE17-09EB1B07718E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96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420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C2F12-DBD7-4EC5-AA3D-D91E884E8293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References: </a:t>
            </a:r>
            <a:r>
              <a:rPr lang="en-GB" dirty="0" smtClean="0"/>
              <a:t>(Who is vulnerable to Tsunami, UNESCAP)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prstClr val="black"/>
                </a:solidFill>
              </a:rPr>
              <a:t>Data from japan was taken from three of the divisions surveyed.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CBDC7-CD06-42C2-A022-136B24752B9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69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33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33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867AF-A368-4952-B00A-582BBC93FB51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81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04800" y="304800"/>
            <a:ext cx="1260475" cy="1260475"/>
            <a:chOff x="193688" y="193688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193688" y="193688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53943" y="66985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67000"/>
            <a:ext cx="75438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Addressing Gender and Diversity Equality within Community Safety 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600" y="37338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IFRC Southeast Asia Regional Delegation</a:t>
            </a:r>
          </a:p>
          <a:p>
            <a:r>
              <a:rPr lang="en-GB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77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8262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23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187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764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71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25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69331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ADVISOR, MENA ZONE</a:t>
              </a: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JESSICA CADESKY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+961 71 802 484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jessica.cadesky@ifrc.org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66487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142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15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1372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71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848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26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1030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624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301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420628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</a:t>
              </a: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  <a:p>
              <a:pPr>
                <a:defRPr/>
              </a:pP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r>
                <a:rPr lang="en-US" sz="2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defRPr/>
              </a:pP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AND DIVERSITY OFFICER, SOUTH EAST ASIA REGIONAL DELEGATION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CHRISTINA</a:t>
              </a:r>
              <a:r>
                <a:rPr lang="en-US" sz="2000" b="1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HANEEF (christina.haneef@ifrc.org)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852896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179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717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52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21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192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0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79591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Matt McMahon, REGIONAL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DIVERSITY FOCAL PERSON, IFRC Southeast Asia Regional Delegation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+66(0) 2661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8201 ext 104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matthew.mcmahon@ifrc.org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94788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39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324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38800" y="6146669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392447" y="704768"/>
              <a:ext cx="932305" cy="307661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Gender and Diversity</a:t>
              </a:r>
            </a:p>
          </p:txBody>
        </p:sp>
      </p:grpSp>
      <p:sp>
        <p:nvSpPr>
          <p:cNvPr id="37890" name="AutoShape 2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7892" name="AutoShape 4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12192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4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93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320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tes.google.com/site/drrtoolsinsoutheastasia/gender-and-diversity/gender-and-diversity-for-resilience-toolkit/building-resilience/disaster-risk-reduction-drr---disaster-management-dm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543800" cy="647591"/>
          </a:xfrm>
        </p:spPr>
        <p:txBody>
          <a:bodyPr/>
          <a:lstStyle/>
          <a:p>
            <a:r>
              <a:rPr lang="en-GB" dirty="0" smtClean="0"/>
              <a:t>Dignity, Access, </a:t>
            </a:r>
            <a:r>
              <a:rPr lang="en-GB" dirty="0" smtClean="0"/>
              <a:t>Participation and Safety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dirty="0" smtClean="0"/>
              <a:t>of the elderly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001000" cy="1752600"/>
          </a:xfrm>
        </p:spPr>
        <p:txBody>
          <a:bodyPr/>
          <a:lstStyle/>
          <a:p>
            <a:r>
              <a:rPr lang="en-GB" dirty="0" smtClean="0"/>
              <a:t>SEA Regional Gender and Diversity </a:t>
            </a:r>
          </a:p>
          <a:p>
            <a:r>
              <a:rPr lang="en-GB" dirty="0" smtClean="0"/>
              <a:t>Training of Trainers</a:t>
            </a:r>
          </a:p>
          <a:p>
            <a:r>
              <a:rPr lang="en-GB" dirty="0" smtClean="0"/>
              <a:t>5-8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267200"/>
          </a:xfrm>
        </p:spPr>
        <p:txBody>
          <a:bodyPr/>
          <a:lstStyle/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Understand the profile of the community</a:t>
            </a:r>
            <a:r>
              <a:rPr lang="en-US" sz="2000" dirty="0"/>
              <a:t> to see whether elderly people are living alone or are looking after young children</a:t>
            </a:r>
          </a:p>
          <a:p>
            <a:endParaRPr lang="en-US" sz="2000" dirty="0" smtClean="0"/>
          </a:p>
          <a:p>
            <a:r>
              <a:rPr lang="en-US" sz="2000" dirty="0" smtClean="0"/>
              <a:t>Engage the elderly </a:t>
            </a:r>
            <a:r>
              <a:rPr lang="en-US" sz="2000" dirty="0"/>
              <a:t>in </a:t>
            </a:r>
            <a:r>
              <a:rPr lang="en-US" sz="2000" b="1" dirty="0">
                <a:solidFill>
                  <a:srgbClr val="FF0000"/>
                </a:solidFill>
              </a:rPr>
              <a:t>recovery </a:t>
            </a:r>
            <a:r>
              <a:rPr lang="en-US" sz="2000" b="1" dirty="0" smtClean="0">
                <a:solidFill>
                  <a:srgbClr val="FF0000"/>
                </a:solidFill>
              </a:rPr>
              <a:t>livelihoods programming. </a:t>
            </a:r>
            <a:r>
              <a:rPr lang="en-US" sz="2000" dirty="0" smtClean="0"/>
              <a:t>Adapt </a:t>
            </a:r>
            <a:r>
              <a:rPr lang="en-US" sz="2000" dirty="0"/>
              <a:t>the </a:t>
            </a:r>
            <a:r>
              <a:rPr lang="en-US" sz="2000" dirty="0" err="1"/>
              <a:t>programme</a:t>
            </a:r>
            <a:r>
              <a:rPr lang="en-US" sz="2000" dirty="0"/>
              <a:t> to ensure their </a:t>
            </a:r>
            <a:r>
              <a:rPr lang="en-US" sz="2000" dirty="0" smtClean="0"/>
              <a:t>participation in order </a:t>
            </a:r>
            <a:r>
              <a:rPr lang="en-US" sz="2000" dirty="0"/>
              <a:t>to </a:t>
            </a:r>
            <a:r>
              <a:rPr lang="en-US" sz="2000" dirty="0" smtClean="0"/>
              <a:t>further build </a:t>
            </a:r>
            <a:r>
              <a:rPr lang="en-US" sz="2000" dirty="0"/>
              <a:t>their </a:t>
            </a:r>
            <a:r>
              <a:rPr lang="en-US" sz="2000" dirty="0" smtClean="0"/>
              <a:t>resilience</a:t>
            </a:r>
          </a:p>
          <a:p>
            <a:endParaRPr lang="en-US" sz="2000" dirty="0"/>
          </a:p>
          <a:p>
            <a:r>
              <a:rPr lang="en-US" sz="2000" dirty="0" smtClean="0"/>
              <a:t>Ensure any data collected is </a:t>
            </a:r>
            <a:r>
              <a:rPr lang="en-US" sz="2000" b="1" dirty="0" smtClean="0">
                <a:solidFill>
                  <a:srgbClr val="FF0000"/>
                </a:solidFill>
              </a:rPr>
              <a:t>disaggregated by age </a:t>
            </a:r>
            <a:r>
              <a:rPr lang="en-US" sz="2000" dirty="0" smtClean="0"/>
              <a:t>and if possible takes into account different elderly age brackets e.g. 60-69; 70-79; 80-89)</a:t>
            </a: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63800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696200" cy="4038600"/>
          </a:xfrm>
        </p:spPr>
        <p:txBody>
          <a:bodyPr/>
          <a:lstStyle/>
          <a:p>
            <a:r>
              <a:rPr lang="en-GB" dirty="0" smtClean="0"/>
              <a:t> Please add your own groups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02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Diversity for Resilience Resource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4676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internal and external resources on inclusion of the elderly in DRR/DM follow this link: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743200"/>
            <a:ext cx="3048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Link: 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hlinkClick r:id="rId2"/>
              </a:rPr>
              <a:t>https://sites.google.com/site/drrtoolsinsoutheastasia/gender-and-diversity/gender-and-diversity-for-resilience-toolkit/building-resilience/disaster-risk-reduction-drr---</a:t>
            </a:r>
            <a:r>
              <a:rPr lang="en-US" dirty="0" smtClean="0">
                <a:solidFill>
                  <a:prstClr val="black"/>
                </a:solidFill>
                <a:hlinkClick r:id="rId2"/>
              </a:rPr>
              <a:t>disaster-management-dm</a:t>
            </a:r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812" y="2286000"/>
            <a:ext cx="2291127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95600"/>
            <a:ext cx="2253278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956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3276600" cy="2514600"/>
          </a:xfrm>
        </p:spPr>
        <p:txBody>
          <a:bodyPr/>
          <a:lstStyle/>
          <a:p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3000" b="1" dirty="0"/>
              <a:t>A</a:t>
            </a:r>
            <a:r>
              <a:rPr lang="en-US" sz="3000" b="1" dirty="0" smtClean="0"/>
              <a:t>ny questions?</a:t>
            </a:r>
            <a:endParaRPr lang="en-US" sz="3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0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68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ession 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191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(please included the results from your SMART objectives exercise)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9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populations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1910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 Southeast </a:t>
            </a:r>
            <a:r>
              <a:rPr lang="en-US" sz="2000" dirty="0"/>
              <a:t>A</a:t>
            </a:r>
            <a:r>
              <a:rPr lang="en-US" sz="2000" dirty="0" smtClean="0"/>
              <a:t>sia, and globally there are a number of countries that have increasing aging populations. </a:t>
            </a:r>
          </a:p>
          <a:p>
            <a:endParaRPr lang="en-US" sz="2000" dirty="0" smtClean="0"/>
          </a:p>
          <a:p>
            <a:r>
              <a:rPr lang="en-US" sz="2000" dirty="0" smtClean="0"/>
              <a:t>We know that disasters impact people in different ways and they will have </a:t>
            </a:r>
            <a:r>
              <a:rPr lang="en-US" sz="2000" dirty="0"/>
              <a:t>different needs during and after an </a:t>
            </a:r>
            <a:r>
              <a:rPr lang="en-US" sz="2000" dirty="0" smtClean="0"/>
              <a:t>emergency.</a:t>
            </a:r>
          </a:p>
          <a:p>
            <a:endParaRPr lang="en-US" sz="2000" dirty="0"/>
          </a:p>
          <a:p>
            <a:r>
              <a:rPr lang="en-US" sz="2000" dirty="0" smtClean="0"/>
              <a:t>The elderly are one of the most vulnerable groups in disasters.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923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Aging inequalities during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620000" cy="4038600"/>
          </a:xfrm>
        </p:spPr>
        <p:txBody>
          <a:bodyPr/>
          <a:lstStyle/>
          <a:p>
            <a:pPr marL="0" indent="0">
              <a:buNone/>
            </a:pPr>
            <a:endParaRPr lang="en-GB" sz="2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prstClr val="black"/>
                </a:solidFill>
              </a:rPr>
              <a:t>In </a:t>
            </a:r>
            <a:r>
              <a:rPr lang="en-GB" sz="2000" dirty="0">
                <a:solidFill>
                  <a:prstClr val="black"/>
                </a:solidFill>
              </a:rPr>
              <a:t>the Japan earthquake and tsunami </a:t>
            </a:r>
            <a:r>
              <a:rPr lang="en-GB" sz="2000" dirty="0" smtClean="0">
                <a:solidFill>
                  <a:prstClr val="black"/>
                </a:solidFill>
              </a:rPr>
              <a:t>2011</a:t>
            </a:r>
          </a:p>
          <a:p>
            <a:pPr marL="0" indent="0">
              <a:buNone/>
            </a:pPr>
            <a:endParaRPr lang="en-GB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000" b="1" dirty="0">
                <a:solidFill>
                  <a:srgbClr val="FF0000"/>
                </a:solidFill>
              </a:rPr>
              <a:t>65% of casualties were over 60 years of age</a:t>
            </a:r>
          </a:p>
          <a:p>
            <a:pPr lvl="0"/>
            <a:endParaRPr lang="en-GB" sz="2000" dirty="0" smtClean="0"/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r>
              <a:rPr lang="en-GB" sz="2000" dirty="0" smtClean="0"/>
              <a:t>As </a:t>
            </a:r>
            <a:r>
              <a:rPr lang="en-GB" sz="2000" dirty="0"/>
              <a:t>a result of the tsunami in Aceh, </a:t>
            </a:r>
            <a:r>
              <a:rPr lang="en-GB" sz="2000" dirty="0" smtClean="0"/>
              <a:t>Indonesia</a:t>
            </a:r>
            <a:endParaRPr lang="en-GB" sz="2000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endParaRPr lang="en-GB" sz="2000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33.6</a:t>
            </a:r>
            <a:r>
              <a:rPr lang="en-GB" sz="2000" b="1" dirty="0">
                <a:solidFill>
                  <a:srgbClr val="FF0000"/>
                </a:solidFill>
              </a:rPr>
              <a:t>% of victims were elderly (70+).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320367" y="4030133"/>
            <a:ext cx="1600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096000" y="2173011"/>
            <a:ext cx="1600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168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422100"/>
            <a:ext cx="6629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Vulnerability factors </a:t>
            </a:r>
            <a:r>
              <a:rPr lang="en-US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elderly during </a:t>
            </a:r>
            <a:r>
              <a:rPr lang="en-US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disasters</a:t>
            </a:r>
            <a:endParaRPr lang="en-US" sz="2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1066800" y="1600200"/>
            <a:ext cx="7620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08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62706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F1C21"/>
              </a:buClr>
              <a:buSzPct val="8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There are a number of factors that increase the vulnerability of the elderly to disasters:</a:t>
            </a:r>
          </a:p>
          <a:p>
            <a:endParaRPr lang="en-US" sz="2000" dirty="0" smtClean="0"/>
          </a:p>
          <a:p>
            <a:r>
              <a:rPr lang="en-US" sz="2000" dirty="0" smtClean="0"/>
              <a:t>Older people get weaker and slower and are more likely to have complications with their health</a:t>
            </a:r>
          </a:p>
          <a:p>
            <a:endParaRPr lang="en-US" sz="2000" dirty="0"/>
          </a:p>
          <a:p>
            <a:r>
              <a:rPr lang="en-US" sz="2000" dirty="0" smtClean="0"/>
              <a:t>Older people may lack mobility, hearing, sight and are therefore would be more dependent on assistance</a:t>
            </a:r>
          </a:p>
          <a:p>
            <a:endParaRPr lang="en-US" sz="2000" dirty="0"/>
          </a:p>
          <a:p>
            <a:r>
              <a:rPr lang="en-US" sz="2000" dirty="0" smtClean="0"/>
              <a:t>Elderly people with disabilities, can be even more prone to </a:t>
            </a:r>
            <a:r>
              <a:rPr lang="en-US" sz="2000" dirty="0"/>
              <a:t>vulnerabilities </a:t>
            </a:r>
            <a:r>
              <a:rPr lang="en-US" sz="2000" dirty="0" smtClean="0"/>
              <a:t>(this highlights another </a:t>
            </a:r>
            <a:r>
              <a:rPr lang="en-US" sz="2000" dirty="0"/>
              <a:t>interaction between aspects of </a:t>
            </a:r>
            <a:r>
              <a:rPr lang="en-US" sz="2000" dirty="0" smtClean="0"/>
              <a:t>diversity)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864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422100"/>
            <a:ext cx="6629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Vulnerability factors </a:t>
            </a:r>
            <a:r>
              <a:rPr lang="en-US" sz="2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elderly during disasters</a:t>
            </a:r>
            <a:endParaRPr lang="en-US" sz="2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828800"/>
            <a:ext cx="7391400" cy="3962400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 smtClean="0"/>
              <a:t>In rural </a:t>
            </a:r>
            <a:r>
              <a:rPr lang="en-US" sz="2000" dirty="0"/>
              <a:t>areas, elderly members of the household may stay </a:t>
            </a:r>
            <a:r>
              <a:rPr lang="en-US" sz="2000" dirty="0" smtClean="0"/>
              <a:t>alone, </a:t>
            </a:r>
            <a:r>
              <a:rPr lang="en-US" sz="2000" dirty="0"/>
              <a:t>while younger family members migrate to cities for work.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If a disaster strikes they may have to cope on their own and may have young members of the family to look after </a:t>
            </a:r>
            <a:r>
              <a:rPr lang="en-US" sz="2000" dirty="0" smtClean="0"/>
              <a:t>in addition to themselves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55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Capacities</a:t>
            </a:r>
            <a:r>
              <a:rPr lang="en-US" dirty="0" smtClean="0"/>
              <a:t> of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 elderly during </a:t>
            </a:r>
            <a:r>
              <a:rPr lang="en-US" dirty="0" smtClean="0">
                <a:solidFill>
                  <a:prstClr val="black"/>
                </a:solidFill>
              </a:rPr>
              <a:t>disasters</a:t>
            </a: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467600" cy="4038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Resourcefulness due to years of experience</a:t>
            </a:r>
          </a:p>
          <a:p>
            <a:endParaRPr lang="en-US" sz="2000" dirty="0" smtClean="0"/>
          </a:p>
          <a:p>
            <a:r>
              <a:rPr lang="en-US" sz="2000" dirty="0" smtClean="0"/>
              <a:t>Many may have lived through disasters before and understand the pattern of disasters</a:t>
            </a:r>
          </a:p>
          <a:p>
            <a:endParaRPr lang="en-US" sz="2000" dirty="0" smtClean="0"/>
          </a:p>
          <a:p>
            <a:r>
              <a:rPr lang="en-US" sz="2000" dirty="0" smtClean="0"/>
              <a:t>Experience of building up effective coping strategies or survival systems during and after disasters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2068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Capacities</a:t>
            </a:r>
            <a:r>
              <a:rPr lang="en-US" dirty="0" smtClean="0"/>
              <a:t> </a:t>
            </a:r>
            <a:r>
              <a:rPr lang="en-US" dirty="0"/>
              <a:t>of</a:t>
            </a:r>
            <a:r>
              <a:rPr lang="en-US" dirty="0">
                <a:solidFill>
                  <a:prstClr val="black"/>
                </a:solidFill>
              </a:rPr>
              <a:t> the elderly during </a:t>
            </a:r>
            <a:r>
              <a:rPr lang="en-US" dirty="0" smtClean="0">
                <a:solidFill>
                  <a:prstClr val="black"/>
                </a:solidFill>
              </a:rPr>
              <a:t>disasters</a:t>
            </a: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086600" cy="3886200"/>
          </a:xfrm>
        </p:spPr>
        <p:txBody>
          <a:bodyPr/>
          <a:lstStyle/>
          <a:p>
            <a:r>
              <a:rPr lang="en-US" sz="2000" dirty="0" smtClean="0"/>
              <a:t>Knowledge of traditional or alternative medicines, which can </a:t>
            </a:r>
            <a:r>
              <a:rPr lang="en-US" sz="2000" dirty="0"/>
              <a:t>be vital to the development of the </a:t>
            </a:r>
            <a:r>
              <a:rPr lang="en-US" sz="2000" dirty="0" smtClean="0"/>
              <a:t>community</a:t>
            </a:r>
          </a:p>
          <a:p>
            <a:endParaRPr lang="en-US" sz="2000" dirty="0"/>
          </a:p>
          <a:p>
            <a:r>
              <a:rPr lang="en-US" sz="2000" dirty="0"/>
              <a:t>In </a:t>
            </a:r>
            <a:r>
              <a:rPr lang="en-US" sz="2000" dirty="0" smtClean="0"/>
              <a:t>some communities </a:t>
            </a:r>
            <a:r>
              <a:rPr lang="en-US" sz="2000" dirty="0"/>
              <a:t>the elderly may have control over household </a:t>
            </a:r>
            <a:r>
              <a:rPr lang="en-US" sz="2000" dirty="0" smtClean="0"/>
              <a:t>assets and therefore play a key role in building back livelihoods</a:t>
            </a:r>
          </a:p>
          <a:p>
            <a:endParaRPr lang="en-US" sz="2000" dirty="0"/>
          </a:p>
          <a:p>
            <a:r>
              <a:rPr lang="en-US" sz="2000" dirty="0" smtClean="0"/>
              <a:t>Elderly members of the community may </a:t>
            </a:r>
            <a:r>
              <a:rPr lang="en-US" sz="2000" dirty="0"/>
              <a:t>be the main decision </a:t>
            </a:r>
            <a:r>
              <a:rPr lang="en-US" sz="2000" dirty="0" smtClean="0"/>
              <a:t>makers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9384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1910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Before a disaster</a:t>
            </a:r>
            <a:r>
              <a:rPr lang="en-US" sz="2000" dirty="0" smtClean="0"/>
              <a:t>, include the elderly in all disaster preparedness and disaster risk reduction activities e.g. mapping, analysis, planning, implementation and reporting </a:t>
            </a:r>
          </a:p>
          <a:p>
            <a:endParaRPr lang="en-US" sz="2000" dirty="0" smtClean="0"/>
          </a:p>
          <a:p>
            <a:r>
              <a:rPr lang="en-US" sz="2000" dirty="0" smtClean="0"/>
              <a:t>Encourage staff and volunteers to view older people in the community as having capacities and develop processes to harness and build on these capacities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After a disaster, </a:t>
            </a:r>
            <a:r>
              <a:rPr lang="en-US" sz="2000" dirty="0" smtClean="0"/>
              <a:t>ensure elderly people can access evacuation centers and that they can attend relief distribution points. It is important to make provisions to reduce barriers to this.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394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576</Words>
  <Application>Microsoft Office PowerPoint</Application>
  <PresentationFormat>On-screen Show (4:3)</PresentationFormat>
  <Paragraphs>85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1_Office Theme</vt:lpstr>
      <vt:lpstr>IFRC_2011 presentation-EN</vt:lpstr>
      <vt:lpstr>1_IFRC_2011 presentation-EN</vt:lpstr>
      <vt:lpstr>Dignity, Access, Participation and Safety  of the elderly</vt:lpstr>
      <vt:lpstr>Session learning objectives</vt:lpstr>
      <vt:lpstr>Aging populations</vt:lpstr>
      <vt:lpstr>Aging inequalities during disasters</vt:lpstr>
      <vt:lpstr>PowerPoint Presentation</vt:lpstr>
      <vt:lpstr>PowerPoint Presentation</vt:lpstr>
      <vt:lpstr> Capacities of the elderly during disasters </vt:lpstr>
      <vt:lpstr> Capacities of the elderly during disasters </vt:lpstr>
      <vt:lpstr>What can we do?</vt:lpstr>
      <vt:lpstr>What can we do?</vt:lpstr>
      <vt:lpstr>Conclusion </vt:lpstr>
      <vt:lpstr>Gender and Diversity for Resilience Resource Library</vt:lpstr>
      <vt:lpstr>PowerPoint Presentation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of the elderly in disasters</dc:title>
  <dc:creator>Christina Haneef</dc:creator>
  <cp:lastModifiedBy>Christina Haneef</cp:lastModifiedBy>
  <cp:revision>21</cp:revision>
  <cp:lastPrinted>2015-10-01T14:23:13Z</cp:lastPrinted>
  <dcterms:created xsi:type="dcterms:W3CDTF">2015-09-17T03:16:56Z</dcterms:created>
  <dcterms:modified xsi:type="dcterms:W3CDTF">2015-10-01T14:30:38Z</dcterms:modified>
</cp:coreProperties>
</file>