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  <p:sldMasterId id="2147483680" r:id="rId3"/>
    <p:sldMasterId id="2147483686" r:id="rId4"/>
  </p:sldMasterIdLst>
  <p:notesMasterIdLst>
    <p:notesMasterId r:id="rId24"/>
  </p:notesMasterIdLst>
  <p:sldIdLst>
    <p:sldId id="275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74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311" autoAdjust="0"/>
  </p:normalViewPr>
  <p:slideViewPr>
    <p:cSldViewPr>
      <p:cViewPr>
        <p:scale>
          <a:sx n="60" d="100"/>
          <a:sy n="6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F5606-DB8D-430F-96BF-D72EF35D5296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384E6-F7D4-4D75-9F0B-FCE3D200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0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A6445-0D3E-45D5-BE17-09EB1B07718E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96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A6AC9-3E7A-43EB-BA37-00BBA4BE9FA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226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importance of same sex facilitators and</a:t>
            </a:r>
            <a:r>
              <a:rPr lang="en-US" baseline="0" dirty="0" smtClean="0"/>
              <a:t> single sex FGDs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84E6-F7D4-4D75-9F0B-FCE3D20000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06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of</a:t>
            </a:r>
            <a:r>
              <a:rPr lang="en-US" baseline="0" dirty="0" smtClean="0"/>
              <a:t> tools that incorporate both men and women’s responses…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Sourced from Integrating gender into community based disaster risk management: training manual (2010)</a:t>
            </a:r>
          </a:p>
          <a:p>
            <a:r>
              <a:rPr lang="en-US" dirty="0" smtClean="0"/>
              <a:t>http://www.preventionweb.net/english/professional/trainings-events/edu-materials/v.php?id=14452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84E6-F7D4-4D75-9F0B-FCE3D20000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14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can be divided further to show the triple workload often encountered by women</a:t>
            </a:r>
            <a:r>
              <a:rPr lang="en-US" baseline="0" dirty="0" smtClean="0"/>
              <a:t>: productive work, reproductive work and community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A6AC9-3E7A-43EB-BA37-00BBA4BE9FA0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24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A6AC9-3E7A-43EB-BA37-00BBA4BE9FA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8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A6AC9-3E7A-43EB-BA37-00BBA4BE9FA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5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A6AC9-3E7A-43EB-BA37-00BBA4BE9FA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9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A6AC9-3E7A-43EB-BA37-00BBA4BE9FA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23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Sourced from Annex 1</a:t>
            </a:r>
            <a:r>
              <a:rPr lang="en-US" baseline="0" dirty="0" smtClean="0"/>
              <a:t> of Minimum Standard Commitments to gender and diversity in emergency programming </a:t>
            </a:r>
          </a:p>
          <a:p>
            <a:endParaRPr lang="en-US" baseline="0" dirty="0" smtClean="0"/>
          </a:p>
          <a:p>
            <a:r>
              <a:rPr lang="en-US" dirty="0" smtClean="0"/>
              <a:t>https://www.ifrc.org/Global/Photos/Secretariat/201505/Gender%20Diversity%20MSCs%20Emergency%20Programming%20HR3.pdf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DFF25-C542-406F-A7D7-445E26FBBF1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52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A6AC9-3E7A-43EB-BA37-00BBA4BE9FA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339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A6AC9-3E7A-43EB-BA37-00BBA4BE9FA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427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A6AC9-3E7A-43EB-BA37-00BBA4BE9FA0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6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81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304800" y="304800"/>
            <a:ext cx="1260475" cy="1260475"/>
            <a:chOff x="193688" y="193688"/>
            <a:chExt cx="1260000" cy="1260000"/>
          </a:xfrm>
        </p:grpSpPr>
        <p:sp>
          <p:nvSpPr>
            <p:cNvPr id="6" name="Oval 5"/>
            <p:cNvSpPr/>
            <p:nvPr userDrawn="1"/>
          </p:nvSpPr>
          <p:spPr>
            <a:xfrm>
              <a:off x="193688" y="193688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253943" y="66985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67000"/>
            <a:ext cx="7543800" cy="647591"/>
          </a:xfr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Addressing Gender and Diversity Equality within Community Safety 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90600" y="37338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IFRC Southeast Asia Regional Delegation</a:t>
            </a:r>
          </a:p>
          <a:p>
            <a:r>
              <a:rPr lang="en-GB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88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323528" y="476672"/>
            <a:ext cx="1260475" cy="1260475"/>
            <a:chOff x="60067" y="213153"/>
            <a:chExt cx="1260000" cy="1260000"/>
          </a:xfrm>
        </p:grpSpPr>
        <p:sp>
          <p:nvSpPr>
            <p:cNvPr id="9" name="Oval 8"/>
            <p:cNvSpPr/>
            <p:nvPr/>
          </p:nvSpPr>
          <p:spPr>
            <a:xfrm>
              <a:off x="60067" y="213153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048" y="65634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7125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69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989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0397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1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467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69331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GENDER ADVISOR, MENA ZONE</a:t>
              </a: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JESSICA CADESKY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+961 71 802 484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jessica.cadesky@ifrc.org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683916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248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677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124744"/>
            <a:ext cx="8839200" cy="5616624"/>
          </a:xfrm>
          <a:prstGeom prst="rect">
            <a:avLst/>
          </a:prstGeom>
          <a:solidFill>
            <a:srgbClr val="9589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21350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188640"/>
            <a:ext cx="8812088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" name="Image 9" descr="IFRC-Logo-RGB-Tagline-E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6" t="1905" b="-2"/>
          <a:stretch/>
        </p:blipFill>
        <p:spPr>
          <a:xfrm>
            <a:off x="222334" y="0"/>
            <a:ext cx="3845610" cy="107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7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0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95536" y="2060848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4"/>
          <p:cNvCxnSpPr/>
          <p:nvPr userDrawn="1"/>
        </p:nvCxnSpPr>
        <p:spPr>
          <a:xfrm>
            <a:off x="395536" y="908720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 bwMode="auto">
          <a:xfrm>
            <a:off x="1828800" y="2234282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763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395536" y="2204864"/>
            <a:ext cx="3414464" cy="39604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2204864"/>
            <a:ext cx="4724400" cy="3960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395536" y="2060848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4"/>
          <p:cNvCxnSpPr/>
          <p:nvPr userDrawn="1"/>
        </p:nvCxnSpPr>
        <p:spPr>
          <a:xfrm>
            <a:off x="395536" y="908720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84499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3468732"/>
            <a:ext cx="6858000" cy="275577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2204864"/>
            <a:ext cx="6858000" cy="114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395536" y="2060848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"/>
          <p:cNvCxnSpPr/>
          <p:nvPr userDrawn="1"/>
        </p:nvCxnSpPr>
        <p:spPr>
          <a:xfrm>
            <a:off x="395536" y="908720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9629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7600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4431983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FOR FURTHER INFORMATION ON GENDER, DIVERSITY AND GBV IN EMERGENCIES, PLEASE CONTACT:</a:t>
              </a:r>
            </a:p>
            <a:p>
              <a:pPr>
                <a:defRPr/>
              </a:pPr>
              <a:endParaRPr lang="en-US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IFRC Programme and Policy Support</a:t>
              </a:r>
            </a:p>
            <a:p>
              <a:pPr>
                <a:defRPr/>
              </a:pPr>
              <a:r>
                <a:rPr lang="en-US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Siobhán Foran, Senior Officer, Gender &amp; Diversity</a:t>
              </a:r>
              <a:br>
                <a:rPr lang="en-US" sz="16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+41 022 730 4687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siobhan.foran@ifrc.org</a:t>
              </a:r>
            </a:p>
            <a:p>
              <a:pPr>
                <a:defRPr/>
              </a:pPr>
              <a:endParaRPr lang="en-US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303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16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1" name="Image 10" descr="IFRC-tagline-logo-E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805"/>
          <a:stretch/>
        </p:blipFill>
        <p:spPr>
          <a:xfrm>
            <a:off x="179512" y="5949280"/>
            <a:ext cx="2433619" cy="789432"/>
          </a:xfrm>
          <a:prstGeom prst="rect">
            <a:avLst/>
          </a:prstGeom>
        </p:spPr>
      </p:pic>
      <p:pic>
        <p:nvPicPr>
          <p:cNvPr id="12" name="Image 11" descr="IFRC-tagline-logo-E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91"/>
          <a:stretch/>
        </p:blipFill>
        <p:spPr>
          <a:xfrm>
            <a:off x="5004048" y="5949280"/>
            <a:ext cx="4052320" cy="78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7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323528" y="476672"/>
            <a:ext cx="1260475" cy="1260475"/>
            <a:chOff x="60067" y="213153"/>
            <a:chExt cx="1260000" cy="1260000"/>
          </a:xfrm>
        </p:grpSpPr>
        <p:sp>
          <p:nvSpPr>
            <p:cNvPr id="9" name="Oval 8"/>
            <p:cNvSpPr/>
            <p:nvPr/>
          </p:nvSpPr>
          <p:spPr>
            <a:xfrm>
              <a:off x="60067" y="213153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048" y="65634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1280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129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531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2807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266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152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76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420628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</a:t>
              </a:r>
              <a:r>
                <a:rPr lang="en-US" sz="2000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  <a:p>
              <a:pPr>
                <a:defRPr/>
              </a:pPr>
              <a:r>
                <a:rPr lang="en-US" sz="2000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>
                <a:defRPr/>
              </a:pPr>
              <a:r>
                <a:rPr lang="en-US" sz="2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defRPr/>
              </a:pPr>
              <a:r>
                <a:rPr lang="en-US" sz="2000" b="1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GENDER AND DIVERSITY OFFICER, SOUTH EAST ASIA REGIONAL DELEGATION</a:t>
              </a: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CHRISTINA</a:t>
              </a:r>
              <a:r>
                <a:rPr lang="en-US" sz="2000" b="1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HANEEF (christina.haneef@ifrc.org)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20646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484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9757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292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229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408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498475"/>
              <a:ext cx="4724400" cy="379591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Matt McMahon, REGIONAL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DIVERSITY FOCAL PERSON, IFRC Southeast Asia Regional Delegation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+66(0) 2661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8201 ext 104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matthew.mcmahon@ifrc.org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38547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26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1909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38800" y="6146669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(possible two lines)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392447" y="704768"/>
              <a:ext cx="932305" cy="307661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Gender and Diversity</a:t>
              </a:r>
            </a:p>
          </p:txBody>
        </p:sp>
      </p:grpSp>
      <p:sp>
        <p:nvSpPr>
          <p:cNvPr id="37890" name="AutoShape 2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7892" name="AutoShape 4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12192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70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23528" y="404664"/>
            <a:ext cx="1260475" cy="1260475"/>
            <a:chOff x="212409" y="293515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12409" y="293515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292" y="77915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018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60648"/>
            <a:ext cx="3737926" cy="553245"/>
          </a:xfrm>
          <a:prstGeom prst="rect">
            <a:avLst/>
          </a:prstGeom>
        </p:spPr>
      </p:pic>
      <p:sp>
        <p:nvSpPr>
          <p:cNvPr id="16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2234282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7150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23528" y="404664"/>
            <a:ext cx="1260475" cy="1260475"/>
            <a:chOff x="212409" y="293515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12409" y="293515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292" y="77915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075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543800" cy="647591"/>
          </a:xfrm>
        </p:spPr>
        <p:txBody>
          <a:bodyPr/>
          <a:lstStyle/>
          <a:p>
            <a:pPr marL="0" indent="0"/>
            <a:r>
              <a:rPr lang="en-US" dirty="0" smtClean="0"/>
              <a:t>Applying a gender and diversity analysis to VCA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3733800"/>
            <a:ext cx="8001000" cy="1752600"/>
          </a:xfrm>
        </p:spPr>
        <p:txBody>
          <a:bodyPr/>
          <a:lstStyle/>
          <a:p>
            <a:r>
              <a:rPr lang="en-GB" dirty="0"/>
              <a:t>Introduction to Resilience Training</a:t>
            </a:r>
          </a:p>
          <a:p>
            <a:r>
              <a:rPr lang="en-GB" dirty="0"/>
              <a:t>Thai Red Cross</a:t>
            </a:r>
          </a:p>
          <a:p>
            <a:r>
              <a:rPr lang="en-GB" dirty="0"/>
              <a:t>9-12 November 2015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07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when conducting a gender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5037" y="2333625"/>
            <a:ext cx="6858000" cy="4191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Once you have conducted your gender analysis…Information must always be </a:t>
            </a:r>
            <a:r>
              <a:rPr lang="en-US" b="1" dirty="0"/>
              <a:t>used to inform </a:t>
            </a:r>
            <a:r>
              <a:rPr lang="en-US" b="1" dirty="0" err="1"/>
              <a:t>programme</a:t>
            </a:r>
            <a:r>
              <a:rPr lang="en-US" b="1" dirty="0"/>
              <a:t> planning, monitoring </a:t>
            </a:r>
            <a:r>
              <a:rPr lang="en-US" b="1"/>
              <a:t>and </a:t>
            </a:r>
            <a:r>
              <a:rPr lang="en-US" b="1" smtClean="0"/>
              <a:t>evaluation!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T:\NSDU\SEA Regional Gender and Diversity\Regional Gender and Diversity TOT October 2015\#Training materials\Quick t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29" y="2106543"/>
            <a:ext cx="100012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04255" y="2333625"/>
            <a:ext cx="7280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make assumptions, use a gender analysis to inform your understanding of a context, community and situation</a:t>
            </a:r>
            <a:endParaRPr lang="en-U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5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VCA tools used by Thai Red Cross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4648200" cy="3962400"/>
          </a:xfrm>
        </p:spPr>
        <p:txBody>
          <a:bodyPr/>
          <a:lstStyle/>
          <a:p>
            <a:r>
              <a:rPr lang="en-US" dirty="0"/>
              <a:t>Structured and semi-structured interviews;</a:t>
            </a:r>
          </a:p>
          <a:p>
            <a:r>
              <a:rPr lang="en-US" dirty="0"/>
              <a:t>Focus group discussion;</a:t>
            </a:r>
          </a:p>
          <a:p>
            <a:r>
              <a:rPr lang="en-US" dirty="0"/>
              <a:t>Direct observation</a:t>
            </a:r>
          </a:p>
          <a:p>
            <a:r>
              <a:rPr lang="en-US" dirty="0"/>
              <a:t>Hazard </a:t>
            </a:r>
            <a:r>
              <a:rPr lang="en-US" dirty="0" smtClean="0"/>
              <a:t>mapping</a:t>
            </a:r>
            <a:r>
              <a:rPr lang="en-US" dirty="0"/>
              <a:t> </a:t>
            </a:r>
            <a:r>
              <a:rPr lang="en-US" dirty="0" smtClean="0"/>
              <a:t>(perception)</a:t>
            </a:r>
            <a:endParaRPr lang="en-US" dirty="0"/>
          </a:p>
          <a:p>
            <a:r>
              <a:rPr lang="en-US" dirty="0"/>
              <a:t>Vulnerability </a:t>
            </a:r>
            <a:r>
              <a:rPr lang="en-US" dirty="0" smtClean="0"/>
              <a:t>mapping</a:t>
            </a:r>
          </a:p>
          <a:p>
            <a:r>
              <a:rPr lang="en-US" dirty="0" smtClean="0"/>
              <a:t>Daily schedules – times of the day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0" y="2133600"/>
            <a:ext cx="4648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085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706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706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706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black"/>
                </a:solidFill>
              </a:rPr>
              <a:t>Capacity/resource mapping;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Transect walk;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Seasonal calendar;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Historical profile (elderly);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Livelihood analysis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Institutional and social network analysis</a:t>
            </a:r>
          </a:p>
          <a:p>
            <a:pPr marL="0" indent="0">
              <a:buFont typeface="Wingdings" pitchFamily="2" charset="2"/>
              <a:buNone/>
            </a:pPr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764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group discussions</a:t>
            </a:r>
            <a:endParaRPr lang="en-US" dirty="0"/>
          </a:p>
        </p:txBody>
      </p:sp>
      <p:sp>
        <p:nvSpPr>
          <p:cNvPr id="4" name="AutoShape 2" descr="Image result for focus group discussion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4" descr="Image result for focus group discussion carto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AutoShape 6" descr="Image result for focus group discussion cartoo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18" y="3154556"/>
            <a:ext cx="2653348" cy="232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913553"/>
            <a:ext cx="2543174" cy="2229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65241">
            <a:off x="2440274" y="1700416"/>
            <a:ext cx="1243667" cy="1243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50146"/>
            <a:ext cx="1472342" cy="1472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346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mapping</a:t>
            </a:r>
            <a:endParaRPr lang="en-US" dirty="0"/>
          </a:p>
        </p:txBody>
      </p:sp>
      <p:pic>
        <p:nvPicPr>
          <p:cNvPr id="1026" name="Picture 2" descr="D:\Users\christina.haneef\Documents\#RRI\Snips\Access and control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43000"/>
            <a:ext cx="5386538" cy="481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396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Users\christina.haneef\Documents\#RRI\Snips\Gender division of labou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78" y="381000"/>
            <a:ext cx="8746987" cy="547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282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:\Users\christina.haneef\Documents\#RRI\Snips\Gender rol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92" y="457199"/>
            <a:ext cx="8934108" cy="547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312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schedule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8686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2228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Price of not including a gender and diversity </a:t>
            </a:r>
            <a:r>
              <a:rPr lang="en-GB" dirty="0" smtClean="0"/>
              <a:t>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34282"/>
            <a:ext cx="8424936" cy="4191000"/>
          </a:xfrm>
        </p:spPr>
        <p:txBody>
          <a:bodyPr/>
          <a:lstStyle/>
          <a:p>
            <a:endParaRPr lang="en-GB" sz="800" dirty="0" smtClean="0">
              <a:latin typeface="+mn-lt"/>
            </a:endParaRPr>
          </a:p>
          <a:p>
            <a:r>
              <a:rPr lang="en-GB" sz="2600" dirty="0"/>
              <a:t>We may not get all the information we need to reduce the risks of disasters for everyone in a community</a:t>
            </a:r>
          </a:p>
          <a:p>
            <a:r>
              <a:rPr lang="en-GB" sz="2600" dirty="0" smtClean="0"/>
              <a:t>We limit the effectiveness </a:t>
            </a:r>
            <a:r>
              <a:rPr lang="en-GB" sz="2600" dirty="0"/>
              <a:t>of </a:t>
            </a:r>
            <a:r>
              <a:rPr lang="en-GB" sz="2600" dirty="0" smtClean="0"/>
              <a:t>our DRR or CBDRR programmes</a:t>
            </a:r>
          </a:p>
          <a:p>
            <a:r>
              <a:rPr lang="en-GB" sz="2600" dirty="0" smtClean="0"/>
              <a:t>Our programmes will not reach </a:t>
            </a:r>
            <a:r>
              <a:rPr lang="en-GB" sz="2600" dirty="0"/>
              <a:t>the most vulnerable </a:t>
            </a:r>
          </a:p>
          <a:p>
            <a:r>
              <a:rPr lang="en-GB" sz="2600" dirty="0" smtClean="0"/>
              <a:t>We may unintentionally cause greater harm to certain groups in a community by not understanding their vulnerability and capacities and the relationships with other members of the community.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80507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3276600" cy="2514600"/>
          </a:xfrm>
        </p:spPr>
        <p:txBody>
          <a:bodyPr/>
          <a:lstStyle/>
          <a:p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3000" b="1" dirty="0"/>
              <a:t>A</a:t>
            </a:r>
            <a:r>
              <a:rPr lang="en-US" sz="3000" b="1" dirty="0" smtClean="0"/>
              <a:t>ny questions?</a:t>
            </a:r>
            <a:endParaRPr lang="en-US" sz="3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17621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0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6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now know….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7162800" cy="3962400"/>
          </a:xfrm>
        </p:spPr>
        <p:txBody>
          <a:bodyPr/>
          <a:lstStyle/>
          <a:p>
            <a:r>
              <a:rPr lang="en-US" sz="2000" dirty="0" smtClean="0"/>
              <a:t>Disasters can </a:t>
            </a:r>
            <a:r>
              <a:rPr lang="en-US" sz="2000" dirty="0"/>
              <a:t>impact anyone but not everyone will be affected in the same </a:t>
            </a:r>
            <a:r>
              <a:rPr lang="en-US" sz="2000" dirty="0" smtClean="0"/>
              <a:t>way</a:t>
            </a:r>
          </a:p>
          <a:p>
            <a:endParaRPr lang="en-US" sz="2000" dirty="0"/>
          </a:p>
          <a:p>
            <a:r>
              <a:rPr lang="en-US" sz="2000" dirty="0" smtClean="0"/>
              <a:t>Even </a:t>
            </a:r>
            <a:r>
              <a:rPr lang="en-US" sz="2000" dirty="0"/>
              <a:t>during </a:t>
            </a:r>
            <a:r>
              <a:rPr lang="en-US" sz="2000" dirty="0" smtClean="0"/>
              <a:t>non disaster periods, </a:t>
            </a:r>
            <a:r>
              <a:rPr lang="en-US" sz="2000" dirty="0"/>
              <a:t>not everyone experiences daily life in the same way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….people with disabilities, the elderly, men, women boys and girls all </a:t>
            </a:r>
            <a:r>
              <a:rPr lang="en-US" sz="2000" dirty="0"/>
              <a:t>have different </a:t>
            </a:r>
            <a:r>
              <a:rPr lang="en-US" sz="2000" dirty="0" smtClean="0"/>
              <a:t>needs, during </a:t>
            </a:r>
            <a:r>
              <a:rPr lang="en-US" sz="2000" dirty="0"/>
              <a:t>and after an emergency.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109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now know…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696200" cy="3962400"/>
          </a:xfrm>
        </p:spPr>
        <p:txBody>
          <a:bodyPr/>
          <a:lstStyle/>
          <a:p>
            <a:r>
              <a:rPr lang="en-US" sz="2000" dirty="0" smtClean="0"/>
              <a:t>VCA </a:t>
            </a:r>
            <a:r>
              <a:rPr lang="en-US" sz="2000" dirty="0"/>
              <a:t>is a method of investigation into the risks that people </a:t>
            </a:r>
            <a:r>
              <a:rPr lang="en-US" sz="2000" dirty="0" smtClean="0"/>
              <a:t>face, </a:t>
            </a:r>
            <a:r>
              <a:rPr lang="en-US" sz="2000" dirty="0"/>
              <a:t>their vulnerability to those risks and their capacity to cope with and recover from disasters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2000" dirty="0"/>
              <a:t>We know that roles and expectations attributed to people because of aspects of their gender or diversity can lead to people being more vulnerable or </a:t>
            </a:r>
            <a:r>
              <a:rPr lang="en-US" sz="2000" dirty="0" err="1"/>
              <a:t>margenalised</a:t>
            </a:r>
            <a:r>
              <a:rPr lang="en-US" sz="2000" dirty="0"/>
              <a:t> within society. </a:t>
            </a:r>
          </a:p>
          <a:p>
            <a:endParaRPr lang="en-US" sz="2000" dirty="0"/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2000" dirty="0"/>
              <a:t>Vulnerabilities (physical, social, economic, or environmental) can become even more prevalent in times of disasters. 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2729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7315200" cy="40386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Therefore it is important that we understand what these vulnerabilities are for each group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When we </a:t>
            </a:r>
            <a:r>
              <a:rPr lang="en-US" dirty="0"/>
              <a:t>do a VCA it must be informed by a gender analysis. This ensures that we are inclusive and understand the risks, capacities and vulnerabilities of the whole community.</a:t>
            </a:r>
          </a:p>
        </p:txBody>
      </p:sp>
    </p:spTree>
    <p:extLst>
      <p:ext uri="{BB962C8B-B14F-4D97-AF65-F5344CB8AC3E}">
        <p14:creationId xmlns:p14="http://schemas.microsoft.com/office/powerpoint/2010/main" val="197466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i="0" dirty="0" smtClean="0">
                <a:latin typeface="+mn-lt"/>
              </a:rPr>
              <a:t>Gender &amp; Diversity Analysis within VCA’s and assessments</a:t>
            </a:r>
            <a:endParaRPr lang="en-GB" sz="300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352928" cy="4653136"/>
          </a:xfrm>
        </p:spPr>
        <p:txBody>
          <a:bodyPr/>
          <a:lstStyle/>
          <a:p>
            <a:pPr marL="0" indent="0">
              <a:buNone/>
              <a:defRPr/>
            </a:pPr>
            <a:endParaRPr lang="en-CA" sz="400" b="1" dirty="0">
              <a:latin typeface="+mn-lt"/>
            </a:endParaRPr>
          </a:p>
          <a:p>
            <a:pPr marL="0" indent="0">
              <a:buNone/>
              <a:defRPr/>
            </a:pPr>
            <a:r>
              <a:rPr lang="en-CA" sz="2400" b="1" dirty="0" smtClean="0">
                <a:latin typeface="+mn-lt"/>
              </a:rPr>
              <a:t>Gender </a:t>
            </a:r>
            <a:r>
              <a:rPr lang="en-CA" sz="2400" b="1" dirty="0">
                <a:latin typeface="+mn-lt"/>
              </a:rPr>
              <a:t>analysis </a:t>
            </a:r>
            <a:r>
              <a:rPr lang="en-GB" sz="2400" dirty="0" smtClean="0">
                <a:latin typeface="+mn-lt"/>
              </a:rPr>
              <a:t>examines </a:t>
            </a:r>
            <a:r>
              <a:rPr lang="en-GB" sz="2400" dirty="0">
                <a:latin typeface="+mn-lt"/>
              </a:rPr>
              <a:t>relationships </a:t>
            </a:r>
            <a:r>
              <a:rPr lang="en-GB" sz="2400" dirty="0" smtClean="0">
                <a:latin typeface="+mn-lt"/>
              </a:rPr>
              <a:t>between females and males; their </a:t>
            </a:r>
            <a:r>
              <a:rPr lang="en-GB" sz="2400" dirty="0">
                <a:latin typeface="+mn-lt"/>
              </a:rPr>
              <a:t>roles, </a:t>
            </a:r>
            <a:r>
              <a:rPr lang="en-GB" sz="2400" dirty="0" smtClean="0">
                <a:latin typeface="+mn-lt"/>
              </a:rPr>
              <a:t>responsibilities, </a:t>
            </a:r>
            <a:r>
              <a:rPr lang="en-GB" sz="2400" dirty="0">
                <a:latin typeface="+mn-lt"/>
              </a:rPr>
              <a:t>access </a:t>
            </a:r>
            <a:r>
              <a:rPr lang="en-GB" sz="2400" dirty="0" smtClean="0">
                <a:latin typeface="+mn-lt"/>
              </a:rPr>
              <a:t>to and </a:t>
            </a:r>
            <a:r>
              <a:rPr lang="en-GB" sz="2400" dirty="0">
                <a:latin typeface="+mn-lt"/>
              </a:rPr>
              <a:t>control of resources </a:t>
            </a:r>
            <a:r>
              <a:rPr lang="en-GB" sz="2400" dirty="0" smtClean="0">
                <a:latin typeface="+mn-lt"/>
              </a:rPr>
              <a:t>and </a:t>
            </a:r>
            <a:r>
              <a:rPr lang="en-GB" sz="2400" dirty="0">
                <a:latin typeface="+mn-lt"/>
              </a:rPr>
              <a:t>constraints they </a:t>
            </a:r>
            <a:r>
              <a:rPr lang="en-GB" sz="2400" dirty="0" smtClean="0">
                <a:latin typeface="+mn-lt"/>
              </a:rPr>
              <a:t>face relative </a:t>
            </a:r>
            <a:r>
              <a:rPr lang="en-GB" sz="2400" dirty="0">
                <a:latin typeface="+mn-lt"/>
              </a:rPr>
              <a:t>to each other</a:t>
            </a:r>
            <a:r>
              <a:rPr lang="en-GB" sz="2400" dirty="0" smtClean="0">
                <a:latin typeface="+mn-lt"/>
              </a:rPr>
              <a:t>.</a:t>
            </a:r>
          </a:p>
          <a:p>
            <a:pPr marL="0" indent="0">
              <a:buNone/>
              <a:defRPr/>
            </a:pPr>
            <a:endParaRPr lang="en-CA" sz="400" dirty="0">
              <a:latin typeface="+mn-lt"/>
            </a:endParaRPr>
          </a:p>
          <a:p>
            <a:pPr marL="0" indent="0">
              <a:buNone/>
              <a:defRPr/>
            </a:pPr>
            <a:r>
              <a:rPr lang="en-CA" sz="2400" b="1" dirty="0" smtClean="0">
                <a:latin typeface="+mn-lt"/>
              </a:rPr>
              <a:t>Diversity analysis </a:t>
            </a:r>
            <a:r>
              <a:rPr lang="en-CA" sz="2400" dirty="0" smtClean="0">
                <a:latin typeface="+mn-lt"/>
              </a:rPr>
              <a:t>– examines the distinct reality of being a particular age/age group, disabled and other contextual factors (e.g. minority group, ethnicity, etc.)</a:t>
            </a:r>
            <a:endParaRPr lang="en-CA" sz="2400" dirty="0">
              <a:latin typeface="+mn-lt"/>
            </a:endParaRPr>
          </a:p>
          <a:p>
            <a:pPr marL="0" indent="0">
              <a:spcBef>
                <a:spcPts val="0"/>
              </a:spcBef>
              <a:buFont typeface="Wingdings 2" pitchFamily="18" charset="2"/>
              <a:buNone/>
              <a:defRPr/>
            </a:pPr>
            <a:endParaRPr lang="en-CA" sz="2350" b="1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456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a gender and diversity analysis essential?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239000" cy="3886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 gender and diversity analysis within a VCA: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1800" dirty="0" smtClean="0"/>
              <a:t>Ensures that we know </a:t>
            </a:r>
            <a:r>
              <a:rPr lang="en-US" sz="1800" b="1" dirty="0" smtClean="0">
                <a:solidFill>
                  <a:srgbClr val="FF0000"/>
                </a:solidFill>
              </a:rPr>
              <a:t>who is affected</a:t>
            </a:r>
            <a:r>
              <a:rPr lang="en-US" sz="1800" dirty="0" smtClean="0">
                <a:solidFill>
                  <a:srgbClr val="FF0000"/>
                </a:solidFill>
              </a:rPr>
              <a:t>: </a:t>
            </a:r>
            <a:r>
              <a:rPr lang="en-US" sz="1800" dirty="0" smtClean="0"/>
              <a:t>e.g. women</a:t>
            </a:r>
            <a:r>
              <a:rPr lang="en-US" sz="1800" dirty="0"/>
              <a:t>, men, </a:t>
            </a:r>
            <a:r>
              <a:rPr lang="en-US" sz="1800" dirty="0" smtClean="0"/>
              <a:t>boys, girls</a:t>
            </a:r>
            <a:r>
              <a:rPr lang="en-US" sz="1800" dirty="0"/>
              <a:t>, older people, people with disabilities, pregnant </a:t>
            </a:r>
            <a:r>
              <a:rPr lang="en-US" sz="1800" dirty="0" smtClean="0"/>
              <a:t>women, ethnic minority groups, migrants, women </a:t>
            </a:r>
            <a:r>
              <a:rPr lang="en-US" sz="1800" dirty="0"/>
              <a:t>who have survived sexual </a:t>
            </a:r>
            <a:r>
              <a:rPr lang="en-US" sz="1800" dirty="0" smtClean="0"/>
              <a:t>violence, </a:t>
            </a:r>
          </a:p>
          <a:p>
            <a:endParaRPr lang="en-US" sz="1800" b="1" dirty="0">
              <a:solidFill>
                <a:srgbClr val="FF0000"/>
              </a:solidFill>
            </a:endParaRPr>
          </a:p>
          <a:p>
            <a:r>
              <a:rPr lang="en-US" sz="1800" dirty="0" smtClean="0"/>
              <a:t>Ensures that we know </a:t>
            </a:r>
            <a:r>
              <a:rPr lang="en-US" sz="1800" b="1" dirty="0" smtClean="0">
                <a:solidFill>
                  <a:srgbClr val="FF0000"/>
                </a:solidFill>
              </a:rPr>
              <a:t>how they are affected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Ensures we </a:t>
            </a:r>
            <a:r>
              <a:rPr lang="en-US" sz="1800" b="1" dirty="0" smtClean="0">
                <a:solidFill>
                  <a:srgbClr val="FF0000"/>
                </a:solidFill>
              </a:rPr>
              <a:t>understand the needs, capacities and vulnerabilities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of these individuals and groups so we can respond appropriately.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574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considerations when conducting a </a:t>
            </a:r>
            <a:r>
              <a:rPr lang="en-US" dirty="0"/>
              <a:t>gender </a:t>
            </a:r>
            <a:r>
              <a:rPr lang="en-US" dirty="0" smtClean="0"/>
              <a:t>and diversity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7315200" cy="4191000"/>
          </a:xfrm>
        </p:spPr>
        <p:txBody>
          <a:bodyPr/>
          <a:lstStyle/>
          <a:p>
            <a:r>
              <a:rPr lang="en-US" sz="2000" b="1" dirty="0">
                <a:solidFill>
                  <a:srgbClr val="FF0000"/>
                </a:solidFill>
              </a:rPr>
              <a:t>What is the profile of the affected group?</a:t>
            </a:r>
            <a:r>
              <a:rPr lang="en-US" sz="2000" dirty="0"/>
              <a:t> (i.e. number of </a:t>
            </a:r>
            <a:r>
              <a:rPr lang="en-US" sz="2000" dirty="0" smtClean="0"/>
              <a:t>households and </a:t>
            </a:r>
            <a:r>
              <a:rPr lang="en-US" sz="2000" dirty="0"/>
              <a:t>household members disaggregated by sex </a:t>
            </a:r>
            <a:r>
              <a:rPr lang="en-US" sz="2000" dirty="0" smtClean="0"/>
              <a:t> and age</a:t>
            </a:r>
            <a:r>
              <a:rPr lang="en-US" sz="2000" dirty="0"/>
              <a:t>; number of </a:t>
            </a:r>
            <a:r>
              <a:rPr lang="en-US" sz="2000" dirty="0" smtClean="0"/>
              <a:t>single male </a:t>
            </a:r>
            <a:r>
              <a:rPr lang="en-US" sz="2000" dirty="0"/>
              <a:t>and female heads of household; number of pregnant and </a:t>
            </a:r>
            <a:r>
              <a:rPr lang="en-US" sz="2000" dirty="0" smtClean="0"/>
              <a:t>lactating women</a:t>
            </a:r>
            <a:r>
              <a:rPr lang="en-US" sz="2000" dirty="0"/>
              <a:t>; and number (male/female) of unaccompanied </a:t>
            </a:r>
            <a:r>
              <a:rPr lang="en-US" sz="2000" dirty="0" smtClean="0"/>
              <a:t>children, older </a:t>
            </a:r>
            <a:r>
              <a:rPr lang="en-US" sz="2000" dirty="0"/>
              <a:t>people, persons with disabilities, chronically ill, etc.)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b="1" dirty="0" smtClean="0">
                <a:solidFill>
                  <a:srgbClr val="FF0000"/>
                </a:solidFill>
              </a:rPr>
              <a:t>Are there any other potentially vulnerable groups in the population </a:t>
            </a:r>
            <a:r>
              <a:rPr lang="en-US" sz="2000" dirty="0" smtClean="0"/>
              <a:t>such </a:t>
            </a:r>
            <a:r>
              <a:rPr lang="en-US" sz="2000" dirty="0"/>
              <a:t>as ethnic minority </a:t>
            </a:r>
            <a:r>
              <a:rPr lang="en-US" sz="2000" dirty="0" smtClean="0"/>
              <a:t>groups</a:t>
            </a:r>
            <a:r>
              <a:rPr lang="en-US" sz="2000" dirty="0"/>
              <a:t>,</a:t>
            </a:r>
            <a:r>
              <a:rPr lang="en-US" sz="2000" dirty="0" smtClean="0"/>
              <a:t> migrants, class or caste groups for example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CA" sz="2000" b="1" dirty="0" smtClean="0">
                <a:solidFill>
                  <a:srgbClr val="FF0000"/>
                </a:solidFill>
              </a:rPr>
              <a:t>Sex- </a:t>
            </a:r>
            <a:r>
              <a:rPr lang="en-CA" sz="2000" b="1" dirty="0">
                <a:solidFill>
                  <a:srgbClr val="FF0000"/>
                </a:solidFill>
              </a:rPr>
              <a:t>and age-disaggregated data (SADD</a:t>
            </a:r>
            <a:r>
              <a:rPr lang="en-CA" sz="2000" b="1" dirty="0"/>
              <a:t>) </a:t>
            </a:r>
            <a:r>
              <a:rPr lang="en-CA" sz="2000" dirty="0"/>
              <a:t>– data broken out by sex and age (or age group)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2226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considerations </a:t>
            </a:r>
            <a:r>
              <a:rPr lang="en-US" dirty="0"/>
              <a:t>when conducting a gender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191000"/>
          </a:xfrm>
        </p:spPr>
        <p:txBody>
          <a:bodyPr/>
          <a:lstStyle/>
          <a:p>
            <a:pPr algn="just"/>
            <a:r>
              <a:rPr lang="en-US" sz="1800" b="1" dirty="0" smtClean="0">
                <a:solidFill>
                  <a:srgbClr val="FF0000"/>
                </a:solidFill>
              </a:rPr>
              <a:t>Are assessment teams gender-balanced?</a:t>
            </a:r>
            <a:r>
              <a:rPr lang="en-US" sz="1800" dirty="0" smtClean="0"/>
              <a:t> Are </a:t>
            </a:r>
            <a:r>
              <a:rPr lang="en-US" sz="1800" dirty="0"/>
              <a:t>specific actions required </a:t>
            </a:r>
            <a:r>
              <a:rPr lang="en-US" sz="1800" dirty="0" smtClean="0"/>
              <a:t>to create </a:t>
            </a:r>
            <a:r>
              <a:rPr lang="en-US" sz="1800" dirty="0"/>
              <a:t>permission and space for women and </a:t>
            </a:r>
            <a:r>
              <a:rPr lang="en-US" sz="1800" dirty="0" err="1"/>
              <a:t>marginalised</a:t>
            </a:r>
            <a:r>
              <a:rPr lang="en-US" sz="1800" dirty="0"/>
              <a:t> groups </a:t>
            </a:r>
            <a:r>
              <a:rPr lang="en-US" sz="1800" dirty="0" smtClean="0"/>
              <a:t>to participate </a:t>
            </a:r>
            <a:r>
              <a:rPr lang="en-US" sz="1800" dirty="0"/>
              <a:t>i</a:t>
            </a:r>
            <a:r>
              <a:rPr lang="en-US" sz="1800" dirty="0" smtClean="0"/>
              <a:t>n assessment teams</a:t>
            </a:r>
            <a:r>
              <a:rPr lang="en-US" sz="1800" dirty="0"/>
              <a:t>? If so, what are these</a:t>
            </a:r>
            <a:r>
              <a:rPr lang="en-US" sz="1800" dirty="0" smtClean="0"/>
              <a:t>?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b="1" dirty="0">
                <a:solidFill>
                  <a:srgbClr val="FF0000"/>
                </a:solidFill>
              </a:rPr>
              <a:t>Are there mechanisms in place to ensure </a:t>
            </a:r>
            <a:r>
              <a:rPr lang="en-US" sz="1800" b="1" dirty="0" smtClean="0">
                <a:solidFill>
                  <a:srgbClr val="FF0000"/>
                </a:solidFill>
              </a:rPr>
              <a:t>participant groups </a:t>
            </a:r>
            <a:r>
              <a:rPr lang="en-US" sz="1800" b="1" dirty="0">
                <a:solidFill>
                  <a:srgbClr val="FF0000"/>
                </a:solidFill>
              </a:rPr>
              <a:t>are representative and </a:t>
            </a:r>
            <a:r>
              <a:rPr lang="en-US" sz="1800" b="1" dirty="0" smtClean="0">
                <a:solidFill>
                  <a:srgbClr val="FF0000"/>
                </a:solidFill>
              </a:rPr>
              <a:t>participatory. </a:t>
            </a:r>
            <a:r>
              <a:rPr lang="en-US" sz="1800" dirty="0" smtClean="0"/>
              <a:t>If </a:t>
            </a:r>
            <a:r>
              <a:rPr lang="en-US" sz="1800" dirty="0"/>
              <a:t>there are social or cultural restrictions that prevent women from participating, are these being addressed</a:t>
            </a:r>
            <a:r>
              <a:rPr lang="en-US" sz="1800" dirty="0" smtClean="0"/>
              <a:t>?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b="1" dirty="0">
                <a:solidFill>
                  <a:srgbClr val="FF0000"/>
                </a:solidFill>
              </a:rPr>
              <a:t>Have males and females of all ages, including those from </a:t>
            </a:r>
            <a:r>
              <a:rPr lang="en-US" sz="1800" b="1" dirty="0" err="1">
                <a:solidFill>
                  <a:srgbClr val="FF0000"/>
                </a:solidFill>
              </a:rPr>
              <a:t>marginalised</a:t>
            </a:r>
            <a:r>
              <a:rPr lang="en-US" sz="1800" b="1" dirty="0">
                <a:solidFill>
                  <a:srgbClr val="FF0000"/>
                </a:solidFill>
              </a:rPr>
              <a:t> groups, been consulted </a:t>
            </a:r>
            <a:r>
              <a:rPr lang="en-US" sz="1800" dirty="0"/>
              <a:t>and involved in </a:t>
            </a:r>
            <a:r>
              <a:rPr lang="en-US" sz="1800" dirty="0" smtClean="0"/>
              <a:t>assessments </a:t>
            </a:r>
            <a:r>
              <a:rPr lang="en-US" sz="1800" dirty="0"/>
              <a:t>to determine their specific needs, priorities and concerns </a:t>
            </a:r>
            <a:r>
              <a:rPr lang="en-US" sz="1800" dirty="0" smtClean="0"/>
              <a:t>related </a:t>
            </a:r>
            <a:r>
              <a:rPr lang="en-US" sz="1800" dirty="0"/>
              <a:t>to dignity, access, participation and safety?</a:t>
            </a:r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1675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when conducting a </a:t>
            </a:r>
            <a:r>
              <a:rPr lang="en-US" dirty="0" smtClean="0"/>
              <a:t>gender and diversity </a:t>
            </a:r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924800" cy="4038600"/>
          </a:xfrm>
        </p:spPr>
        <p:txBody>
          <a:bodyPr/>
          <a:lstStyle/>
          <a:p>
            <a:pPr algn="just"/>
            <a:r>
              <a:rPr lang="en-US" sz="1800" dirty="0" smtClean="0"/>
              <a:t>Understanding </a:t>
            </a:r>
            <a:r>
              <a:rPr lang="en-US" sz="1800" dirty="0"/>
              <a:t>the </a:t>
            </a:r>
            <a:r>
              <a:rPr lang="en-US" sz="1800" b="1" dirty="0">
                <a:solidFill>
                  <a:srgbClr val="FF0000"/>
                </a:solidFill>
              </a:rPr>
              <a:t>daily routine of men and </a:t>
            </a:r>
            <a:r>
              <a:rPr lang="en-US" sz="1800" b="1" dirty="0" smtClean="0">
                <a:solidFill>
                  <a:srgbClr val="FF0000"/>
                </a:solidFill>
              </a:rPr>
              <a:t>women, boys and girls</a:t>
            </a:r>
            <a:r>
              <a:rPr lang="en-US" sz="1800" dirty="0" smtClean="0"/>
              <a:t>; </a:t>
            </a:r>
            <a:r>
              <a:rPr lang="en-US" sz="1800" dirty="0"/>
              <a:t>both for </a:t>
            </a:r>
            <a:r>
              <a:rPr lang="en-US" sz="1800" dirty="0" smtClean="0"/>
              <a:t>DRR plans but also </a:t>
            </a:r>
            <a:r>
              <a:rPr lang="en-US" sz="1800" dirty="0"/>
              <a:t>for participation in </a:t>
            </a:r>
            <a:r>
              <a:rPr lang="en-US" sz="1800" dirty="0" smtClean="0"/>
              <a:t>VCAs</a:t>
            </a:r>
          </a:p>
          <a:p>
            <a:pPr marL="0" indent="0" algn="just">
              <a:buNone/>
            </a:pPr>
            <a:endParaRPr lang="en-US" sz="1800" dirty="0"/>
          </a:p>
          <a:p>
            <a:pPr algn="just"/>
            <a:r>
              <a:rPr lang="en-US" sz="1800" dirty="0" smtClean="0"/>
              <a:t>Understanding who </a:t>
            </a:r>
            <a:r>
              <a:rPr lang="en-US" sz="1800" dirty="0"/>
              <a:t>are the key </a:t>
            </a:r>
            <a:r>
              <a:rPr lang="en-US" sz="1800" b="1" dirty="0">
                <a:solidFill>
                  <a:srgbClr val="FF0000"/>
                </a:solidFill>
              </a:rPr>
              <a:t>decision makers </a:t>
            </a:r>
            <a:r>
              <a:rPr lang="en-US" sz="1800" dirty="0"/>
              <a:t>in the household/community?</a:t>
            </a:r>
          </a:p>
          <a:p>
            <a:pPr algn="just"/>
            <a:endParaRPr lang="en-US" sz="1800" dirty="0"/>
          </a:p>
          <a:p>
            <a:pPr algn="just"/>
            <a:r>
              <a:rPr lang="en-US" sz="1800" b="1" dirty="0">
                <a:solidFill>
                  <a:srgbClr val="FF0000"/>
                </a:solidFill>
              </a:rPr>
              <a:t>What are the expected roles and responsibilities </a:t>
            </a:r>
            <a:r>
              <a:rPr lang="en-US" sz="1800" dirty="0"/>
              <a:t>of males and females in the household and in the community </a:t>
            </a:r>
            <a:r>
              <a:rPr lang="en-US" sz="1800" dirty="0" smtClean="0"/>
              <a:t>for each sector e.g</a:t>
            </a:r>
            <a:r>
              <a:rPr lang="en-US" sz="1800" dirty="0"/>
              <a:t>. division of labor/control of resources</a:t>
            </a:r>
            <a:r>
              <a:rPr lang="en-US" sz="1800" dirty="0" smtClean="0"/>
              <a:t>?</a:t>
            </a:r>
            <a:r>
              <a:rPr lang="en-US" sz="1800" dirty="0"/>
              <a:t> </a:t>
            </a:r>
            <a:r>
              <a:rPr lang="en-US" sz="1800" dirty="0" smtClean="0"/>
              <a:t>Maintenance </a:t>
            </a:r>
            <a:r>
              <a:rPr lang="en-US" sz="1800" dirty="0"/>
              <a:t>of water points, latrines and bathing areas, in the collection of water and fuel?) </a:t>
            </a:r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907261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FRC_2011 presentation-E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IFRC_2011 presentation-E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957</Words>
  <Application>Microsoft Office PowerPoint</Application>
  <PresentationFormat>On-screen Show (4:3)</PresentationFormat>
  <Paragraphs>107</Paragraphs>
  <Slides>19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1_Office Theme</vt:lpstr>
      <vt:lpstr>IFRC_2011 presentation-EN</vt:lpstr>
      <vt:lpstr>1_IFRC_2011 presentation-EN</vt:lpstr>
      <vt:lpstr>2_IFRC_2011 presentation-EN</vt:lpstr>
      <vt:lpstr>Applying a gender and diversity analysis to VCA</vt:lpstr>
      <vt:lpstr>What we now know….</vt:lpstr>
      <vt:lpstr>What we now know…</vt:lpstr>
      <vt:lpstr>PowerPoint Presentation</vt:lpstr>
      <vt:lpstr>Gender &amp; Diversity Analysis within VCA’s and assessments</vt:lpstr>
      <vt:lpstr>Why is a gender and diversity analysis essential?</vt:lpstr>
      <vt:lpstr>Some considerations when conducting a gender and diversity analysis</vt:lpstr>
      <vt:lpstr>Some considerations when conducting a gender analysis</vt:lpstr>
      <vt:lpstr>Considerations when conducting a gender and diversity analysis</vt:lpstr>
      <vt:lpstr>Considerations when conducting a gender analysis</vt:lpstr>
      <vt:lpstr>VCA tools used by Thai Red Cross</vt:lpstr>
      <vt:lpstr>Focus group discussions</vt:lpstr>
      <vt:lpstr>Resource mapping</vt:lpstr>
      <vt:lpstr>PowerPoint Presentation</vt:lpstr>
      <vt:lpstr>PowerPoint Presentation</vt:lpstr>
      <vt:lpstr>Daily schedule</vt:lpstr>
      <vt:lpstr>Price of not including a gender and diversity analysis</vt:lpstr>
      <vt:lpstr>Thank you!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four</dc:title>
  <dc:creator>Christina Haneef</dc:creator>
  <cp:lastModifiedBy>Angeline Tandiono</cp:lastModifiedBy>
  <cp:revision>6</cp:revision>
  <dcterms:created xsi:type="dcterms:W3CDTF">2015-11-10T07:21:10Z</dcterms:created>
  <dcterms:modified xsi:type="dcterms:W3CDTF">2015-11-13T02:57:21Z</dcterms:modified>
</cp:coreProperties>
</file>