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1" r:id="rId14"/>
    <p:sldId id="272" r:id="rId15"/>
    <p:sldId id="273" r:id="rId16"/>
    <p:sldId id="274"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7"/>
    <p:restoredTop sz="93123"/>
  </p:normalViewPr>
  <p:slideViewPr>
    <p:cSldViewPr>
      <p:cViewPr varScale="1">
        <p:scale>
          <a:sx n="80" d="100"/>
          <a:sy n="80" d="100"/>
        </p:scale>
        <p:origin x="2216" y="192"/>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B4F7CF-9814-431D-8109-6984A3DEBA42}" type="datetimeFigureOut">
              <a:rPr lang="en-GB" smtClean="0"/>
              <a:t>08/03/2016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2222E6-7DF5-4461-828E-428736B99506}" type="slidenum">
              <a:rPr lang="en-GB" smtClean="0"/>
              <a:t>‹#›</a:t>
            </a:fld>
            <a:endParaRPr lang="en-GB"/>
          </a:p>
        </p:txBody>
      </p:sp>
    </p:spTree>
    <p:extLst>
      <p:ext uri="{BB962C8B-B14F-4D97-AF65-F5344CB8AC3E}">
        <p14:creationId xmlns:p14="http://schemas.microsoft.com/office/powerpoint/2010/main" val="1302821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18A6445-0D3E-45D5-BE17-09EB1B07718E}" type="slidenum">
              <a:rPr lang="en-GB" smtClean="0"/>
              <a:pPr/>
              <a:t>1</a:t>
            </a:fld>
            <a:endParaRPr lang="en-GB" dirty="0"/>
          </a:p>
        </p:txBody>
      </p:sp>
    </p:spTree>
    <p:extLst>
      <p:ext uri="{BB962C8B-B14F-4D97-AF65-F5344CB8AC3E}">
        <p14:creationId xmlns:p14="http://schemas.microsoft.com/office/powerpoint/2010/main" val="2696086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18A6445-0D3E-45D5-BE17-09EB1B07718E}" type="slidenum">
              <a:rPr lang="en-GB" smtClean="0"/>
              <a:pPr/>
              <a:t>14</a:t>
            </a:fld>
            <a:endParaRPr lang="en-GB" dirty="0"/>
          </a:p>
        </p:txBody>
      </p:sp>
    </p:spTree>
    <p:extLst>
      <p:ext uri="{BB962C8B-B14F-4D97-AF65-F5344CB8AC3E}">
        <p14:creationId xmlns:p14="http://schemas.microsoft.com/office/powerpoint/2010/main" val="3624365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18A6445-0D3E-45D5-BE17-09EB1B07718E}" type="slidenum">
              <a:rPr lang="en-GB" smtClean="0"/>
              <a:pPr/>
              <a:t>15</a:t>
            </a:fld>
            <a:endParaRPr lang="en-GB" dirty="0"/>
          </a:p>
        </p:txBody>
      </p:sp>
    </p:spTree>
    <p:extLst>
      <p:ext uri="{BB962C8B-B14F-4D97-AF65-F5344CB8AC3E}">
        <p14:creationId xmlns:p14="http://schemas.microsoft.com/office/powerpoint/2010/main" val="30786564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18A6445-0D3E-45D5-BE17-09EB1B07718E}" type="slidenum">
              <a:rPr lang="en-GB" smtClean="0"/>
              <a:pPr/>
              <a:t>17</a:t>
            </a:fld>
            <a:endParaRPr lang="en-GB" dirty="0"/>
          </a:p>
        </p:txBody>
      </p:sp>
    </p:spTree>
    <p:extLst>
      <p:ext uri="{BB962C8B-B14F-4D97-AF65-F5344CB8AC3E}">
        <p14:creationId xmlns:p14="http://schemas.microsoft.com/office/powerpoint/2010/main" val="2032035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18A6445-0D3E-45D5-BE17-09EB1B07718E}" type="slidenum">
              <a:rPr lang="en-GB" smtClean="0"/>
              <a:pPr/>
              <a:t>2</a:t>
            </a:fld>
            <a:endParaRPr lang="en-GB" dirty="0"/>
          </a:p>
        </p:txBody>
      </p:sp>
    </p:spTree>
    <p:extLst>
      <p:ext uri="{BB962C8B-B14F-4D97-AF65-F5344CB8AC3E}">
        <p14:creationId xmlns:p14="http://schemas.microsoft.com/office/powerpoint/2010/main" val="1977435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18A6445-0D3E-45D5-BE17-09EB1B07718E}" type="slidenum">
              <a:rPr lang="en-GB" smtClean="0"/>
              <a:pPr/>
              <a:t>4</a:t>
            </a:fld>
            <a:endParaRPr lang="en-GB" dirty="0"/>
          </a:p>
        </p:txBody>
      </p:sp>
    </p:spTree>
    <p:extLst>
      <p:ext uri="{BB962C8B-B14F-4D97-AF65-F5344CB8AC3E}">
        <p14:creationId xmlns:p14="http://schemas.microsoft.com/office/powerpoint/2010/main" val="3992479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18A6445-0D3E-45D5-BE17-09EB1B07718E}" type="slidenum">
              <a:rPr lang="en-GB" smtClean="0"/>
              <a:pPr/>
              <a:t>5</a:t>
            </a:fld>
            <a:endParaRPr lang="en-GB" dirty="0"/>
          </a:p>
        </p:txBody>
      </p:sp>
    </p:spTree>
    <p:extLst>
      <p:ext uri="{BB962C8B-B14F-4D97-AF65-F5344CB8AC3E}">
        <p14:creationId xmlns:p14="http://schemas.microsoft.com/office/powerpoint/2010/main" val="1654310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18A6445-0D3E-45D5-BE17-09EB1B07718E}" type="slidenum">
              <a:rPr lang="en-GB" smtClean="0"/>
              <a:pPr/>
              <a:t>6</a:t>
            </a:fld>
            <a:endParaRPr lang="en-GB" dirty="0"/>
          </a:p>
        </p:txBody>
      </p:sp>
    </p:spTree>
    <p:extLst>
      <p:ext uri="{BB962C8B-B14F-4D97-AF65-F5344CB8AC3E}">
        <p14:creationId xmlns:p14="http://schemas.microsoft.com/office/powerpoint/2010/main" val="2610210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18A6445-0D3E-45D5-BE17-09EB1B07718E}" type="slidenum">
              <a:rPr lang="en-GB" smtClean="0"/>
              <a:pPr/>
              <a:t>7</a:t>
            </a:fld>
            <a:endParaRPr lang="en-GB" dirty="0"/>
          </a:p>
        </p:txBody>
      </p:sp>
    </p:spTree>
    <p:extLst>
      <p:ext uri="{BB962C8B-B14F-4D97-AF65-F5344CB8AC3E}">
        <p14:creationId xmlns:p14="http://schemas.microsoft.com/office/powerpoint/2010/main" val="1225001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18A6445-0D3E-45D5-BE17-09EB1B07718E}" type="slidenum">
              <a:rPr lang="en-GB" smtClean="0"/>
              <a:pPr/>
              <a:t>8</a:t>
            </a:fld>
            <a:endParaRPr lang="en-GB" dirty="0"/>
          </a:p>
        </p:txBody>
      </p:sp>
    </p:spTree>
    <p:extLst>
      <p:ext uri="{BB962C8B-B14F-4D97-AF65-F5344CB8AC3E}">
        <p14:creationId xmlns:p14="http://schemas.microsoft.com/office/powerpoint/2010/main" val="4116035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18A6445-0D3E-45D5-BE17-09EB1B07718E}" type="slidenum">
              <a:rPr lang="en-GB" smtClean="0"/>
              <a:pPr/>
              <a:t>12</a:t>
            </a:fld>
            <a:endParaRPr lang="en-GB" dirty="0"/>
          </a:p>
        </p:txBody>
      </p:sp>
    </p:spTree>
    <p:extLst>
      <p:ext uri="{BB962C8B-B14F-4D97-AF65-F5344CB8AC3E}">
        <p14:creationId xmlns:p14="http://schemas.microsoft.com/office/powerpoint/2010/main" val="2015548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18A6445-0D3E-45D5-BE17-09EB1B07718E}" type="slidenum">
              <a:rPr lang="en-GB" smtClean="0"/>
              <a:pPr/>
              <a:t>13</a:t>
            </a:fld>
            <a:endParaRPr lang="en-GB" dirty="0"/>
          </a:p>
        </p:txBody>
      </p:sp>
    </p:spTree>
    <p:extLst>
      <p:ext uri="{BB962C8B-B14F-4D97-AF65-F5344CB8AC3E}">
        <p14:creationId xmlns:p14="http://schemas.microsoft.com/office/powerpoint/2010/main" val="2514842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1"/>
          <p:cNvGrpSpPr>
            <a:grpSpLocks/>
          </p:cNvGrpSpPr>
          <p:nvPr/>
        </p:nvGrpSpPr>
        <p:grpSpPr bwMode="auto">
          <a:xfrm>
            <a:off x="339725" y="339725"/>
            <a:ext cx="1260475" cy="1260475"/>
            <a:chOff x="228600" y="228600"/>
            <a:chExt cx="1260000" cy="1260000"/>
          </a:xfrm>
        </p:grpSpPr>
        <p:sp>
          <p:nvSpPr>
            <p:cNvPr id="6" name="Oval 5"/>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p:nvPr/>
          </p:nvSpPr>
          <p:spPr>
            <a:xfrm>
              <a:off x="282555" y="625325"/>
              <a:ext cx="1144157" cy="461789"/>
            </a:xfrm>
            <a:prstGeom prst="rect">
              <a:avLst/>
            </a:prstGeom>
            <a:noFill/>
          </p:spPr>
          <p:txBody>
            <a:bodyPr lIns="0" tIns="0" rIns="0" bIns="0">
              <a:spAutoFit/>
            </a:bodyPr>
            <a:lstStyle/>
            <a:p>
              <a:pPr algn="ctr" fontAlgn="auto">
                <a:spcBef>
                  <a:spcPts val="0"/>
                </a:spcBef>
                <a:spcAft>
                  <a:spcPts val="0"/>
                </a:spcAft>
                <a:defRPr/>
              </a:pPr>
              <a:r>
                <a:rPr lang="en-US" sz="1000" b="1" dirty="0">
                  <a:solidFill>
                    <a:schemeClr val="bg1"/>
                  </a:solidFill>
                  <a:latin typeface="Arial" pitchFamily="34" charset="0"/>
                  <a:ea typeface="+mn-ea"/>
                  <a:cs typeface="Arial" pitchFamily="34" charset="0"/>
                </a:rPr>
                <a:t>Presentation title</a:t>
              </a:r>
            </a:p>
            <a:p>
              <a:pPr algn="ctr" fontAlgn="auto">
                <a:spcBef>
                  <a:spcPts val="0"/>
                </a:spcBef>
                <a:spcAft>
                  <a:spcPts val="0"/>
                </a:spcAft>
                <a:defRPr/>
              </a:pPr>
              <a:r>
                <a:rPr lang="en-US" sz="1000" b="1" dirty="0">
                  <a:solidFill>
                    <a:schemeClr val="bg1"/>
                  </a:solidFill>
                  <a:latin typeface="Arial" pitchFamily="34" charset="0"/>
                  <a:ea typeface="+mn-ea"/>
                  <a:cs typeface="Arial" pitchFamily="34" charset="0"/>
                </a:rPr>
                <a:t>at-a-glance info</a:t>
              </a:r>
            </a:p>
            <a:p>
              <a:pPr algn="ctr" fontAlgn="auto">
                <a:spcBef>
                  <a:spcPts val="0"/>
                </a:spcBef>
                <a:spcAft>
                  <a:spcPts val="0"/>
                </a:spcAft>
                <a:defRPr/>
              </a:pPr>
              <a:r>
                <a:rPr lang="en-US" sz="1000" b="1" dirty="0">
                  <a:solidFill>
                    <a:schemeClr val="bg1"/>
                  </a:solidFill>
                  <a:latin typeface="Arial" pitchFamily="34" charset="0"/>
                  <a:ea typeface="+mn-ea"/>
                  <a:cs typeface="Arial" pitchFamily="34" charset="0"/>
                </a:rPr>
                <a:t>(in slide master)</a:t>
              </a:r>
            </a:p>
          </p:txBody>
        </p:sp>
      </p:gr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8" name="Oval 7"/>
          <p:cNvSpPr/>
          <p:nvPr/>
        </p:nvSpPr>
        <p:spPr>
          <a:xfrm>
            <a:off x="395536" y="404664"/>
            <a:ext cx="1152128" cy="1152128"/>
          </a:xfrm>
          <a:prstGeom prst="ellipse">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9"/>
          <p:cNvSpPr txBox="1">
            <a:spLocks noChangeArrowheads="1"/>
          </p:cNvSpPr>
          <p:nvPr/>
        </p:nvSpPr>
        <p:spPr bwMode="auto">
          <a:xfrm>
            <a:off x="395536" y="692696"/>
            <a:ext cx="114458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200">
                <a:solidFill>
                  <a:schemeClr val="tx1"/>
                </a:solidFill>
                <a:latin typeface="Arial" charset="0"/>
                <a:ea typeface="ＭＳ Ｐゴシック" charset="0"/>
                <a:cs typeface="Arial" charset="0"/>
              </a:defRPr>
            </a:lvl1pPr>
            <a:lvl2pPr marL="742950" indent="-285750">
              <a:defRPr sz="2000">
                <a:solidFill>
                  <a:schemeClr val="tx1"/>
                </a:solidFill>
                <a:latin typeface="Arial" charset="0"/>
                <a:ea typeface="Arial" charset="0"/>
                <a:cs typeface="Arial" charset="0"/>
              </a:defRPr>
            </a:lvl2pPr>
            <a:lvl3pPr marL="1143000" indent="-228600">
              <a:defRPr sz="2000">
                <a:solidFill>
                  <a:schemeClr val="tx1"/>
                </a:solidFill>
                <a:latin typeface="Arial" charset="0"/>
                <a:ea typeface="Arial" charset="0"/>
                <a:cs typeface="Arial" charset="0"/>
              </a:defRPr>
            </a:lvl3pPr>
            <a:lvl4pPr marL="1600200" indent="-228600">
              <a:defRPr sz="2000">
                <a:solidFill>
                  <a:schemeClr val="tx1"/>
                </a:solidFill>
                <a:latin typeface="Arial" charset="0"/>
                <a:ea typeface="Arial" charset="0"/>
                <a:cs typeface="Arial" charset="0"/>
              </a:defRPr>
            </a:lvl4pPr>
            <a:lvl5pPr marL="2057400" indent="-228600">
              <a:defRPr sz="2000">
                <a:solidFill>
                  <a:schemeClr val="tx1"/>
                </a:solidFill>
                <a:latin typeface="Arial" charset="0"/>
                <a:ea typeface="Arial" charset="0"/>
                <a:cs typeface="Arial" charset="0"/>
              </a:defRPr>
            </a:lvl5pPr>
            <a:lvl6pPr eaLnBrk="0" fontAlgn="base" hangingPunct="0">
              <a:spcAft>
                <a:spcPct val="0"/>
              </a:spcAft>
              <a:buClr>
                <a:srgbClr val="C00000"/>
              </a:buClr>
              <a:buSzPct val="80000"/>
              <a:buFont typeface="Wingdings" charset="0"/>
              <a:buChar char="§"/>
              <a:defRPr sz="2000">
                <a:solidFill>
                  <a:schemeClr val="tx1"/>
                </a:solidFill>
                <a:latin typeface="Arial" charset="0"/>
                <a:ea typeface="Arial" charset="0"/>
                <a:cs typeface="Arial" charset="0"/>
              </a:defRPr>
            </a:lvl6pPr>
            <a:lvl7pPr eaLnBrk="0" fontAlgn="base" hangingPunct="0">
              <a:spcAft>
                <a:spcPct val="0"/>
              </a:spcAft>
              <a:buClr>
                <a:srgbClr val="C00000"/>
              </a:buClr>
              <a:buSzPct val="80000"/>
              <a:buFont typeface="Wingdings" charset="0"/>
              <a:buChar char="§"/>
              <a:defRPr sz="2000">
                <a:solidFill>
                  <a:schemeClr val="tx1"/>
                </a:solidFill>
                <a:latin typeface="Arial" charset="0"/>
                <a:ea typeface="Arial" charset="0"/>
                <a:cs typeface="Arial" charset="0"/>
              </a:defRPr>
            </a:lvl7pPr>
            <a:lvl8pPr eaLnBrk="0" fontAlgn="base" hangingPunct="0">
              <a:spcAft>
                <a:spcPct val="0"/>
              </a:spcAft>
              <a:buClr>
                <a:srgbClr val="C00000"/>
              </a:buClr>
              <a:buSzPct val="80000"/>
              <a:buFont typeface="Wingdings" charset="0"/>
              <a:buChar char="§"/>
              <a:defRPr sz="2000">
                <a:solidFill>
                  <a:schemeClr val="tx1"/>
                </a:solidFill>
                <a:latin typeface="Arial" charset="0"/>
                <a:ea typeface="Arial" charset="0"/>
                <a:cs typeface="Arial" charset="0"/>
              </a:defRPr>
            </a:lvl8pPr>
            <a:lvl9pPr eaLnBrk="0" fontAlgn="base" hangingPunct="0">
              <a:spcAft>
                <a:spcPct val="0"/>
              </a:spcAft>
              <a:buClr>
                <a:srgbClr val="C00000"/>
              </a:buClr>
              <a:buSzPct val="80000"/>
              <a:buFont typeface="Wingdings" charset="0"/>
              <a:buChar char="§"/>
              <a:defRPr sz="2000">
                <a:solidFill>
                  <a:schemeClr val="tx1"/>
                </a:solidFill>
                <a:latin typeface="Arial" charset="0"/>
                <a:ea typeface="Arial" charset="0"/>
                <a:cs typeface="Arial" charset="0"/>
              </a:defRPr>
            </a:lvl9pPr>
          </a:lstStyle>
          <a:p>
            <a:pPr algn="ctr"/>
            <a:r>
              <a:rPr lang="en-US" sz="1200" b="1" dirty="0">
                <a:solidFill>
                  <a:schemeClr val="bg1"/>
                </a:solidFill>
              </a:rPr>
              <a:t>SEA Climate Change </a:t>
            </a:r>
            <a:r>
              <a:rPr lang="en-US" sz="1200" b="1" dirty="0" smtClean="0">
                <a:solidFill>
                  <a:schemeClr val="bg1"/>
                </a:solidFill>
              </a:rPr>
              <a:t>Training</a:t>
            </a:r>
            <a:endParaRPr lang="en-US" sz="1200" b="1" dirty="0">
              <a:solidFill>
                <a:schemeClr val="bg1"/>
              </a:solidFill>
            </a:endParaRPr>
          </a:p>
        </p:txBody>
      </p:sp>
    </p:spTree>
    <p:extLst>
      <p:ext uri="{BB962C8B-B14F-4D97-AF65-F5344CB8AC3E}">
        <p14:creationId xmlns:p14="http://schemas.microsoft.com/office/powerpoint/2010/main" val="1473770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573119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636483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extLst>
      <p:ext uri="{BB962C8B-B14F-4D97-AF65-F5344CB8AC3E}">
        <p14:creationId xmlns:p14="http://schemas.microsoft.com/office/powerpoint/2010/main" val="2421679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4069150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671857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p:nvSpPr>
          <p:spPr>
            <a:xfrm>
              <a:off x="533400" y="498475"/>
              <a:ext cx="4724400" cy="3589338"/>
            </a:xfrm>
            <a:prstGeom prst="rect">
              <a:avLst/>
            </a:prstGeom>
            <a:noFill/>
          </p:spPr>
          <p:txBody>
            <a:bodyPr lIns="0" tIns="0" rIns="0" bIns="0">
              <a:spAutoFit/>
            </a:bodyPr>
            <a:lstStyle/>
            <a:p>
              <a:pPr fontAlgn="auto">
                <a:spcBef>
                  <a:spcPts val="0"/>
                </a:spcBef>
                <a:spcAft>
                  <a:spcPts val="0"/>
                </a:spcAft>
                <a:defRPr/>
              </a:pPr>
              <a:r>
                <a:rPr lang="en-US" sz="2000" b="1" baseline="30000" dirty="0">
                  <a:solidFill>
                    <a:srgbClr val="E8C7B0"/>
                  </a:solidFill>
                  <a:latin typeface="Arial" pitchFamily="34" charset="0"/>
                  <a:ea typeface="+mn-ea"/>
                  <a:cs typeface="Arial" pitchFamily="34" charset="0"/>
                </a:rPr>
                <a:t>FOR FURTHER INFORMATION ON XXXXXXXXX XXXXXXXX XXXXXXXXX XXXX, PLEASE CONTACT:</a:t>
              </a:r>
            </a:p>
            <a:p>
              <a:pPr fontAlgn="auto">
                <a:spcBef>
                  <a:spcPts val="0"/>
                </a:spcBef>
                <a:spcAft>
                  <a:spcPts val="0"/>
                </a:spcAft>
                <a:defRPr/>
              </a:pPr>
              <a:endParaRPr lang="en-US" sz="2000" b="1" baseline="30000" dirty="0">
                <a:solidFill>
                  <a:schemeClr val="bg1"/>
                </a:solidFill>
                <a:latin typeface="Arial" pitchFamily="34" charset="0"/>
                <a:ea typeface="+mn-ea"/>
                <a:cs typeface="Arial" pitchFamily="34" charset="0"/>
              </a:endParaRPr>
            </a:p>
            <a:p>
              <a:pPr fontAlgn="auto">
                <a:spcBef>
                  <a:spcPts val="0"/>
                </a:spcBef>
                <a:spcAft>
                  <a:spcPts val="0"/>
                </a:spcAft>
                <a:defRPr/>
              </a:pPr>
              <a:r>
                <a:rPr lang="en-US" sz="2000" b="1" baseline="30000" dirty="0">
                  <a:solidFill>
                    <a:srgbClr val="E8C7B0"/>
                  </a:solidFill>
                  <a:latin typeface="Arial" pitchFamily="34" charset="0"/>
                  <a:ea typeface="+mn-ea"/>
                  <a:cs typeface="Arial" pitchFamily="34" charset="0"/>
                </a:rPr>
                <a:t>IFRC XXXXXXXXXXXXX DEPARTMENT</a:t>
              </a:r>
            </a:p>
            <a:p>
              <a:pPr fontAlgn="auto">
                <a:spcBef>
                  <a:spcPts val="0"/>
                </a:spcBef>
                <a:spcAft>
                  <a:spcPts val="0"/>
                </a:spcAft>
                <a:defRPr/>
              </a:pPr>
              <a:r>
                <a:rPr lang="en-US" sz="2000" baseline="30000" dirty="0">
                  <a:solidFill>
                    <a:schemeClr val="bg1"/>
                  </a:solidFill>
                  <a:latin typeface="Arial" pitchFamily="34" charset="0"/>
                  <a:ea typeface="+mn-ea"/>
                  <a:cs typeface="Arial" pitchFamily="34" charset="0"/>
                </a:rPr>
                <a:t>NAME SURNAME, TITLE</a:t>
              </a:r>
              <a:br>
                <a:rPr lang="en-US" sz="2000" baseline="30000" dirty="0">
                  <a:solidFill>
                    <a:schemeClr val="bg1"/>
                  </a:solidFill>
                  <a:latin typeface="Arial" pitchFamily="34" charset="0"/>
                  <a:ea typeface="+mn-ea"/>
                  <a:cs typeface="Arial" pitchFamily="34" charset="0"/>
                </a:rPr>
              </a:br>
              <a:r>
                <a:rPr lang="en-US" sz="2000" b="1" baseline="30000" dirty="0">
                  <a:solidFill>
                    <a:schemeClr val="bg1"/>
                  </a:solidFill>
                  <a:latin typeface="Arial" pitchFamily="34" charset="0"/>
                  <a:ea typeface="+mn-ea"/>
                  <a:cs typeface="Arial" pitchFamily="34" charset="0"/>
                </a:rPr>
                <a:t>TEL. : +41 022 730 XXXX</a:t>
              </a:r>
            </a:p>
            <a:p>
              <a:pPr fontAlgn="auto">
                <a:spcBef>
                  <a:spcPts val="0"/>
                </a:spcBef>
                <a:spcAft>
                  <a:spcPts val="0"/>
                </a:spcAft>
                <a:defRPr/>
              </a:pPr>
              <a:r>
                <a:rPr lang="en-US" sz="2000" b="1" baseline="30000" dirty="0">
                  <a:solidFill>
                    <a:schemeClr val="bg1"/>
                  </a:solidFill>
                  <a:latin typeface="Arial" pitchFamily="34" charset="0"/>
                  <a:ea typeface="+mn-ea"/>
                  <a:cs typeface="Arial" pitchFamily="34" charset="0"/>
                </a:rPr>
                <a:t>EMAIL: name.surname@ifrc.org</a:t>
              </a:r>
            </a:p>
            <a:p>
              <a:pPr fontAlgn="auto">
                <a:spcBef>
                  <a:spcPts val="0"/>
                </a:spcBef>
                <a:spcAft>
                  <a:spcPts val="0"/>
                </a:spcAft>
                <a:defRPr/>
              </a:pPr>
              <a:endParaRPr lang="en-US" sz="2000" b="1" baseline="30000" dirty="0">
                <a:solidFill>
                  <a:schemeClr val="bg1"/>
                </a:solidFill>
                <a:latin typeface="Arial" pitchFamily="34" charset="0"/>
                <a:ea typeface="+mn-ea"/>
                <a:cs typeface="Arial" pitchFamily="34" charset="0"/>
              </a:endParaRPr>
            </a:p>
            <a:p>
              <a:pPr fontAlgn="auto">
                <a:spcBef>
                  <a:spcPts val="0"/>
                </a:spcBef>
                <a:spcAft>
                  <a:spcPts val="0"/>
                </a:spcAft>
                <a:defRPr/>
              </a:pPr>
              <a:r>
                <a:rPr lang="en-US" sz="2000" b="1" baseline="30000" dirty="0">
                  <a:solidFill>
                    <a:srgbClr val="E8C7B0"/>
                  </a:solidFill>
                  <a:latin typeface="Arial" pitchFamily="34" charset="0"/>
                  <a:ea typeface="+mn-ea"/>
                  <a:cs typeface="Arial" pitchFamily="34" charset="0"/>
                </a:rPr>
                <a:t>THIS PRESENTATION IS PUBLISHED BY</a:t>
              </a:r>
            </a:p>
            <a:p>
              <a:pPr fontAlgn="auto">
                <a:spcBef>
                  <a:spcPts val="0"/>
                </a:spcBef>
                <a:spcAft>
                  <a:spcPts val="0"/>
                </a:spcAft>
                <a:defRPr/>
              </a:pPr>
              <a:r>
                <a:rPr lang="en-US" sz="2000" b="1" baseline="30000" dirty="0">
                  <a:solidFill>
                    <a:schemeClr val="bg1"/>
                  </a:solidFill>
                  <a:latin typeface="Arial" pitchFamily="34" charset="0"/>
                  <a:ea typeface="+mn-ea"/>
                  <a:cs typeface="Arial" pitchFamily="34" charset="0"/>
                </a:rPr>
                <a:t>INTERNATIONAL FEDERATION OF </a:t>
              </a:r>
              <a:br>
                <a:rPr lang="en-US" sz="2000" b="1" baseline="30000" dirty="0">
                  <a:solidFill>
                    <a:schemeClr val="bg1"/>
                  </a:solidFill>
                  <a:latin typeface="Arial" pitchFamily="34" charset="0"/>
                  <a:ea typeface="+mn-ea"/>
                  <a:cs typeface="Arial" pitchFamily="34" charset="0"/>
                </a:rPr>
              </a:br>
              <a:r>
                <a:rPr lang="en-US" sz="2000" b="1" baseline="30000" dirty="0">
                  <a:solidFill>
                    <a:schemeClr val="bg1"/>
                  </a:solidFill>
                  <a:latin typeface="Arial" pitchFamily="34" charset="0"/>
                  <a:ea typeface="+mn-ea"/>
                  <a:cs typeface="Arial" pitchFamily="34" charset="0"/>
                </a:rPr>
                <a:t>RED CROSS AND RED CRESCENT SOCIETIES</a:t>
              </a:r>
            </a:p>
            <a:p>
              <a:pPr fontAlgn="auto">
                <a:spcBef>
                  <a:spcPts val="0"/>
                </a:spcBef>
                <a:spcAft>
                  <a:spcPts val="0"/>
                </a:spcAft>
                <a:defRPr/>
              </a:pPr>
              <a:r>
                <a:rPr lang="en-US" sz="2000" b="1" baseline="30000" dirty="0">
                  <a:solidFill>
                    <a:schemeClr val="bg1"/>
                  </a:solidFill>
                  <a:latin typeface="Arial" pitchFamily="34" charset="0"/>
                  <a:ea typeface="+mn-ea"/>
                  <a:cs typeface="Arial" pitchFamily="34" charset="0"/>
                </a:rPr>
                <a:t>P.O. BOX 372</a:t>
              </a:r>
            </a:p>
            <a:p>
              <a:pPr fontAlgn="auto">
                <a:spcBef>
                  <a:spcPts val="0"/>
                </a:spcBef>
                <a:spcAft>
                  <a:spcPts val="0"/>
                </a:spcAft>
                <a:defRPr/>
              </a:pPr>
              <a:r>
                <a:rPr lang="en-US" sz="2000" b="1" baseline="30000" dirty="0">
                  <a:solidFill>
                    <a:schemeClr val="bg1"/>
                  </a:solidFill>
                  <a:latin typeface="Arial" pitchFamily="34" charset="0"/>
                  <a:ea typeface="+mn-ea"/>
                  <a:cs typeface="Arial" pitchFamily="34" charset="0"/>
                </a:rPr>
                <a:t>CH-1211 GENEVA 19</a:t>
              </a:r>
            </a:p>
            <a:p>
              <a:pPr fontAlgn="auto">
                <a:spcBef>
                  <a:spcPts val="0"/>
                </a:spcBef>
                <a:spcAft>
                  <a:spcPts val="0"/>
                </a:spcAft>
                <a:defRPr/>
              </a:pPr>
              <a:r>
                <a:rPr lang="en-US" sz="2000" b="1" baseline="30000" dirty="0">
                  <a:solidFill>
                    <a:schemeClr val="bg1"/>
                  </a:solidFill>
                  <a:latin typeface="Arial" pitchFamily="34" charset="0"/>
                  <a:ea typeface="+mn-ea"/>
                  <a:cs typeface="Arial" pitchFamily="34" charset="0"/>
                </a:rPr>
                <a:t>SWITZERLAND</a:t>
              </a:r>
            </a:p>
            <a:p>
              <a:pPr fontAlgn="auto">
                <a:spcBef>
                  <a:spcPts val="0"/>
                </a:spcBef>
                <a:spcAft>
                  <a:spcPts val="0"/>
                </a:spcAft>
                <a:defRPr/>
              </a:pPr>
              <a:endParaRPr lang="en-US" sz="2000" b="1" baseline="30000" dirty="0">
                <a:solidFill>
                  <a:schemeClr val="bg1"/>
                </a:solidFill>
                <a:latin typeface="Arial" pitchFamily="34" charset="0"/>
                <a:ea typeface="+mn-ea"/>
                <a:cs typeface="Arial" pitchFamily="34" charset="0"/>
              </a:endParaRPr>
            </a:p>
            <a:p>
              <a:pPr fontAlgn="auto">
                <a:spcBef>
                  <a:spcPts val="0"/>
                </a:spcBef>
                <a:spcAft>
                  <a:spcPts val="0"/>
                </a:spcAft>
                <a:defRPr/>
              </a:pPr>
              <a:r>
                <a:rPr lang="en-US" sz="2000" b="1" baseline="30000" dirty="0">
                  <a:solidFill>
                    <a:schemeClr val="bg1"/>
                  </a:solidFill>
                  <a:latin typeface="Arial" pitchFamily="34" charset="0"/>
                  <a:ea typeface="+mn-ea"/>
                  <a:cs typeface="Arial" pitchFamily="34" charset="0"/>
                </a:rPr>
                <a:t>TEL.: +41 22 730 42 22</a:t>
              </a:r>
            </a:p>
            <a:p>
              <a:pPr fontAlgn="auto">
                <a:spcBef>
                  <a:spcPts val="0"/>
                </a:spcBef>
                <a:spcAft>
                  <a:spcPts val="0"/>
                </a:spcAft>
                <a:defRPr/>
              </a:pPr>
              <a:r>
                <a:rPr lang="en-US" sz="2000" b="1" baseline="30000" dirty="0">
                  <a:solidFill>
                    <a:schemeClr val="bg1"/>
                  </a:solidFill>
                  <a:latin typeface="Arial" pitchFamily="34" charset="0"/>
                  <a:ea typeface="+mn-ea"/>
                  <a:cs typeface="Arial" pitchFamily="34" charset="0"/>
                </a:rPr>
                <a:t>FAX.: +41 22 733 03 95</a:t>
              </a:r>
              <a:endParaRPr lang="en-US" sz="2000" dirty="0">
                <a:solidFill>
                  <a:schemeClr val="bg1"/>
                </a:solidFill>
                <a:latin typeface="Arial" pitchFamily="34" charset="0"/>
                <a:ea typeface="+mn-ea"/>
                <a:cs typeface="Arial" pitchFamily="34" charset="0"/>
              </a:endParaRPr>
            </a:p>
          </p:txBody>
        </p:sp>
        <p:pic>
          <p:nvPicPr>
            <p:cNvPr id="6" name="Picture 15" descr="SLCM-icons logo-E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5486400"/>
              <a:ext cx="1905000" cy="983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6" descr="IFRC_logo_E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6096000"/>
              <a:ext cx="3157728" cy="295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85867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1014159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62996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1"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fontAlgn="auto">
                <a:spcBef>
                  <a:spcPct val="20000"/>
                </a:spcBef>
                <a:spcAft>
                  <a:spcPts val="0"/>
                </a:spcAft>
                <a:buFontTx/>
                <a:buChar char="•"/>
                <a:defRPr/>
              </a:pPr>
              <a:endParaRPr lang="en-US" sz="3200">
                <a:ea typeface="+mn-ea"/>
              </a:endParaRPr>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fontAlgn="auto">
                <a:spcBef>
                  <a:spcPts val="0"/>
                </a:spcBef>
                <a:spcAft>
                  <a:spcPts val="0"/>
                </a:spcAft>
                <a:defRPr/>
              </a:pPr>
              <a:r>
                <a:rPr lang="en-US" sz="1200" b="1">
                  <a:solidFill>
                    <a:srgbClr val="551C15"/>
                  </a:solidFill>
                  <a:latin typeface="Arial Rounded MT Bold" pitchFamily="-110" charset="0"/>
                  <a:ea typeface="Arial Rounded MT Bold" pitchFamily="-110" charset="0"/>
                  <a:cs typeface="Arial Rounded MT Bold" pitchFamily="-110" charset="0"/>
                </a:rPr>
                <a:t>www.ifrc.org</a:t>
              </a:r>
            </a:p>
            <a:p>
              <a:pPr fontAlgn="auto">
                <a:spcBef>
                  <a:spcPts val="0"/>
                </a:spcBef>
                <a:spcAft>
                  <a:spcPts val="0"/>
                </a:spcAft>
                <a:defRPr/>
              </a:pPr>
              <a:r>
                <a:rPr lang="en-US" sz="1200" b="1">
                  <a:solidFill>
                    <a:schemeClr val="bg1"/>
                  </a:solidFill>
                  <a:latin typeface="Arial Rounded MT Bold" pitchFamily="-110" charset="0"/>
                  <a:ea typeface="Arial Rounded MT Bold" pitchFamily="-110" charset="0"/>
                  <a:cs typeface="Arial Rounded MT Bold" pitchFamily="-110" charset="0"/>
                </a:rPr>
                <a:t>Saving lives, changing minds.</a:t>
              </a:r>
              <a:endParaRPr lang="en-US" sz="1200">
                <a:solidFill>
                  <a:schemeClr val="bg1"/>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5613869" y="6172201"/>
              <a:ext cx="3225331"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Title Placeholder 1"/>
          <p:cNvSpPr>
            <a:spLocks noGrp="1"/>
          </p:cNvSpPr>
          <p:nvPr>
            <p:ph type="title"/>
          </p:nvPr>
        </p:nvSpPr>
        <p:spPr bwMode="auto">
          <a:xfrm>
            <a:off x="1828800" y="350838"/>
            <a:ext cx="6858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a:p>
        </p:txBody>
      </p:sp>
      <p:sp>
        <p:nvSpPr>
          <p:cNvPr id="1028" name="Text Placeholder 2"/>
          <p:cNvSpPr>
            <a:spLocks noGrp="1"/>
          </p:cNvSpPr>
          <p:nvPr>
            <p:ph type="body" idx="1"/>
          </p:nvPr>
        </p:nvSpPr>
        <p:spPr bwMode="auto">
          <a:xfrm>
            <a:off x="1828800" y="1676400"/>
            <a:ext cx="685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grpSp>
        <p:nvGrpSpPr>
          <p:cNvPr id="1029" name="Group 16"/>
          <p:cNvGrpSpPr>
            <a:grpSpLocks/>
          </p:cNvGrpSpPr>
          <p:nvPr/>
        </p:nvGrpSpPr>
        <p:grpSpPr bwMode="auto">
          <a:xfrm>
            <a:off x="339725" y="339725"/>
            <a:ext cx="1260475" cy="1260475"/>
            <a:chOff x="228600" y="228600"/>
            <a:chExt cx="1260000" cy="1260000"/>
          </a:xfrm>
        </p:grpSpPr>
        <p:sp>
          <p:nvSpPr>
            <p:cNvPr id="18" name="Oval 17"/>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TextBox 18"/>
            <p:cNvSpPr txBox="1"/>
            <p:nvPr/>
          </p:nvSpPr>
          <p:spPr>
            <a:xfrm>
              <a:off x="282555" y="625325"/>
              <a:ext cx="1144157" cy="461789"/>
            </a:xfrm>
            <a:prstGeom prst="rect">
              <a:avLst/>
            </a:prstGeom>
            <a:noFill/>
          </p:spPr>
          <p:txBody>
            <a:bodyPr lIns="0" tIns="0" rIns="0" bIns="0">
              <a:spAutoFit/>
            </a:bodyPr>
            <a:lstStyle/>
            <a:p>
              <a:pPr algn="ctr" fontAlgn="auto">
                <a:spcBef>
                  <a:spcPts val="0"/>
                </a:spcBef>
                <a:spcAft>
                  <a:spcPts val="0"/>
                </a:spcAft>
                <a:defRPr/>
              </a:pPr>
              <a:r>
                <a:rPr lang="en-US" sz="1000" b="1" dirty="0">
                  <a:solidFill>
                    <a:schemeClr val="bg1"/>
                  </a:solidFill>
                  <a:latin typeface="Arial" pitchFamily="34" charset="0"/>
                  <a:ea typeface="+mn-ea"/>
                  <a:cs typeface="Arial" pitchFamily="34" charset="0"/>
                </a:rPr>
                <a:t>Presentation title</a:t>
              </a:r>
            </a:p>
            <a:p>
              <a:pPr algn="ctr" fontAlgn="auto">
                <a:spcBef>
                  <a:spcPts val="0"/>
                </a:spcBef>
                <a:spcAft>
                  <a:spcPts val="0"/>
                </a:spcAft>
                <a:defRPr/>
              </a:pPr>
              <a:r>
                <a:rPr lang="en-US" sz="1000" b="1" dirty="0">
                  <a:solidFill>
                    <a:schemeClr val="bg1"/>
                  </a:solidFill>
                  <a:latin typeface="Arial" pitchFamily="34" charset="0"/>
                  <a:ea typeface="+mn-ea"/>
                  <a:cs typeface="Arial" pitchFamily="34" charset="0"/>
                </a:rPr>
                <a:t>at-a-glance info</a:t>
              </a:r>
            </a:p>
            <a:p>
              <a:pPr algn="ctr" fontAlgn="auto">
                <a:spcBef>
                  <a:spcPts val="0"/>
                </a:spcBef>
                <a:spcAft>
                  <a:spcPts val="0"/>
                </a:spcAft>
                <a:defRPr/>
              </a:pPr>
              <a:r>
                <a:rPr lang="en-US" sz="1000" b="1" dirty="0">
                  <a:solidFill>
                    <a:schemeClr val="bg1"/>
                  </a:solidFill>
                  <a:latin typeface="Arial" pitchFamily="34" charset="0"/>
                  <a:ea typeface="+mn-ea"/>
                  <a:cs typeface="Arial" pitchFamily="34" charset="0"/>
                </a:rPr>
                <a:t>(in slide master)</a:t>
              </a:r>
            </a:p>
          </p:txBody>
        </p:sp>
      </p:grpSp>
      <p:sp>
        <p:nvSpPr>
          <p:cNvPr id="2" name="Rounded Rectangle 1"/>
          <p:cNvSpPr/>
          <p:nvPr/>
        </p:nvSpPr>
        <p:spPr>
          <a:xfrm>
            <a:off x="395536" y="692696"/>
            <a:ext cx="1080120" cy="504056"/>
          </a:xfrm>
          <a:prstGeom prst="round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Oval 2"/>
          <p:cNvSpPr/>
          <p:nvPr/>
        </p:nvSpPr>
        <p:spPr>
          <a:xfrm>
            <a:off x="395536" y="404664"/>
            <a:ext cx="1152128" cy="1152128"/>
          </a:xfrm>
          <a:prstGeom prst="ellipse">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9"/>
          <p:cNvSpPr txBox="1">
            <a:spLocks noChangeArrowheads="1"/>
          </p:cNvSpPr>
          <p:nvPr/>
        </p:nvSpPr>
        <p:spPr bwMode="auto">
          <a:xfrm>
            <a:off x="395536" y="692696"/>
            <a:ext cx="114458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200">
                <a:solidFill>
                  <a:schemeClr val="tx1"/>
                </a:solidFill>
                <a:latin typeface="Arial" charset="0"/>
                <a:ea typeface="ＭＳ Ｐゴシック" charset="0"/>
                <a:cs typeface="Arial" charset="0"/>
              </a:defRPr>
            </a:lvl1pPr>
            <a:lvl2pPr marL="742950" indent="-285750">
              <a:defRPr sz="2000">
                <a:solidFill>
                  <a:schemeClr val="tx1"/>
                </a:solidFill>
                <a:latin typeface="Arial" charset="0"/>
                <a:ea typeface="Arial" charset="0"/>
                <a:cs typeface="Arial" charset="0"/>
              </a:defRPr>
            </a:lvl2pPr>
            <a:lvl3pPr marL="1143000" indent="-228600">
              <a:defRPr sz="2000">
                <a:solidFill>
                  <a:schemeClr val="tx1"/>
                </a:solidFill>
                <a:latin typeface="Arial" charset="0"/>
                <a:ea typeface="Arial" charset="0"/>
                <a:cs typeface="Arial" charset="0"/>
              </a:defRPr>
            </a:lvl3pPr>
            <a:lvl4pPr marL="1600200" indent="-228600">
              <a:defRPr sz="2000">
                <a:solidFill>
                  <a:schemeClr val="tx1"/>
                </a:solidFill>
                <a:latin typeface="Arial" charset="0"/>
                <a:ea typeface="Arial" charset="0"/>
                <a:cs typeface="Arial" charset="0"/>
              </a:defRPr>
            </a:lvl4pPr>
            <a:lvl5pPr marL="2057400" indent="-228600">
              <a:defRPr sz="2000">
                <a:solidFill>
                  <a:schemeClr val="tx1"/>
                </a:solidFill>
                <a:latin typeface="Arial" charset="0"/>
                <a:ea typeface="Arial" charset="0"/>
                <a:cs typeface="Arial" charset="0"/>
              </a:defRPr>
            </a:lvl5pPr>
            <a:lvl6pPr eaLnBrk="0" fontAlgn="base" hangingPunct="0">
              <a:spcAft>
                <a:spcPct val="0"/>
              </a:spcAft>
              <a:buClr>
                <a:srgbClr val="C00000"/>
              </a:buClr>
              <a:buSzPct val="80000"/>
              <a:buFont typeface="Wingdings" charset="0"/>
              <a:buChar char="§"/>
              <a:defRPr sz="2000">
                <a:solidFill>
                  <a:schemeClr val="tx1"/>
                </a:solidFill>
                <a:latin typeface="Arial" charset="0"/>
                <a:ea typeface="Arial" charset="0"/>
                <a:cs typeface="Arial" charset="0"/>
              </a:defRPr>
            </a:lvl6pPr>
            <a:lvl7pPr eaLnBrk="0" fontAlgn="base" hangingPunct="0">
              <a:spcAft>
                <a:spcPct val="0"/>
              </a:spcAft>
              <a:buClr>
                <a:srgbClr val="C00000"/>
              </a:buClr>
              <a:buSzPct val="80000"/>
              <a:buFont typeface="Wingdings" charset="0"/>
              <a:buChar char="§"/>
              <a:defRPr sz="2000">
                <a:solidFill>
                  <a:schemeClr val="tx1"/>
                </a:solidFill>
                <a:latin typeface="Arial" charset="0"/>
                <a:ea typeface="Arial" charset="0"/>
                <a:cs typeface="Arial" charset="0"/>
              </a:defRPr>
            </a:lvl7pPr>
            <a:lvl8pPr eaLnBrk="0" fontAlgn="base" hangingPunct="0">
              <a:spcAft>
                <a:spcPct val="0"/>
              </a:spcAft>
              <a:buClr>
                <a:srgbClr val="C00000"/>
              </a:buClr>
              <a:buSzPct val="80000"/>
              <a:buFont typeface="Wingdings" charset="0"/>
              <a:buChar char="§"/>
              <a:defRPr sz="2000">
                <a:solidFill>
                  <a:schemeClr val="tx1"/>
                </a:solidFill>
                <a:latin typeface="Arial" charset="0"/>
                <a:ea typeface="Arial" charset="0"/>
                <a:cs typeface="Arial" charset="0"/>
              </a:defRPr>
            </a:lvl8pPr>
            <a:lvl9pPr eaLnBrk="0" fontAlgn="base" hangingPunct="0">
              <a:spcAft>
                <a:spcPct val="0"/>
              </a:spcAft>
              <a:buClr>
                <a:srgbClr val="C00000"/>
              </a:buClr>
              <a:buSzPct val="80000"/>
              <a:buFont typeface="Wingdings" charset="0"/>
              <a:buChar char="§"/>
              <a:defRPr sz="2000">
                <a:solidFill>
                  <a:schemeClr val="tx1"/>
                </a:solidFill>
                <a:latin typeface="Arial" charset="0"/>
                <a:ea typeface="Arial" charset="0"/>
                <a:cs typeface="Arial" charset="0"/>
              </a:defRPr>
            </a:lvl9pPr>
          </a:lstStyle>
          <a:p>
            <a:pPr algn="ctr"/>
            <a:r>
              <a:rPr lang="en-US" sz="1200" b="1" dirty="0">
                <a:solidFill>
                  <a:schemeClr val="bg1"/>
                </a:solidFill>
              </a:rPr>
              <a:t>SEA Climate Change </a:t>
            </a:r>
            <a:r>
              <a:rPr lang="en-US" sz="1200" b="1" dirty="0" smtClean="0">
                <a:solidFill>
                  <a:schemeClr val="bg1"/>
                </a:solidFill>
              </a:rPr>
              <a:t>Training</a:t>
            </a:r>
            <a:endParaRPr lang="en-US" sz="1200" b="1"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rtl="0" eaLnBrk="1" fontAlgn="base" hangingPunct="1">
        <a:spcBef>
          <a:spcPct val="0"/>
        </a:spcBef>
        <a:spcAft>
          <a:spcPct val="0"/>
        </a:spcAft>
        <a:defRPr sz="2600" b="1" i="1" kern="1200">
          <a:solidFill>
            <a:schemeClr val="tx1"/>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600" b="1" i="1">
          <a:solidFill>
            <a:schemeClr val="tx1"/>
          </a:solidFill>
          <a:latin typeface="Arial" pitchFamily="34" charset="0"/>
          <a:ea typeface="ＭＳ Ｐゴシック"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ea typeface="ＭＳ Ｐゴシック"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ea typeface="ＭＳ Ｐゴシック"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ea typeface="ＭＳ Ｐゴシック"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charset="0"/>
        <a:buChar char="§"/>
        <a:defRPr sz="2200" kern="1200">
          <a:solidFill>
            <a:schemeClr val="tx1"/>
          </a:solidFill>
          <a:latin typeface="Arial" pitchFamily="34" charset="0"/>
          <a:ea typeface="ＭＳ Ｐゴシック" charset="0"/>
          <a:cs typeface="Arial" pitchFamily="34" charset="0"/>
        </a:defRPr>
      </a:lvl1pPr>
      <a:lvl2pPr marL="450850" indent="-177800" algn="l" rtl="0" eaLnBrk="1" fontAlgn="base" hangingPunct="1">
        <a:spcBef>
          <a:spcPct val="20000"/>
        </a:spcBef>
        <a:spcAft>
          <a:spcPct val="0"/>
        </a:spcAft>
        <a:buClr>
          <a:srgbClr val="CF1C21"/>
        </a:buClr>
        <a:buSzPct val="80000"/>
        <a:buFont typeface="Wingdings" charset="0"/>
        <a:buChar char="§"/>
        <a:defRPr sz="2000" kern="1200">
          <a:solidFill>
            <a:schemeClr val="tx1"/>
          </a:solidFill>
          <a:latin typeface="Arial" pitchFamily="34" charset="0"/>
          <a:ea typeface="Arial" charset="0"/>
          <a:cs typeface="Arial" pitchFamily="34" charset="0"/>
        </a:defRPr>
      </a:lvl2pPr>
      <a:lvl3pPr marL="627063" indent="-176213" algn="l" rtl="0" eaLnBrk="1" fontAlgn="base" hangingPunct="1">
        <a:spcBef>
          <a:spcPct val="20000"/>
        </a:spcBef>
        <a:spcAft>
          <a:spcPct val="0"/>
        </a:spcAft>
        <a:buClr>
          <a:srgbClr val="CF1C21"/>
        </a:buClr>
        <a:buSzPct val="80000"/>
        <a:buFont typeface="Wingdings" charset="0"/>
        <a:buChar char="§"/>
        <a:defRPr sz="2000" kern="1200">
          <a:solidFill>
            <a:schemeClr val="tx1"/>
          </a:solidFill>
          <a:latin typeface="Arial" pitchFamily="34" charset="0"/>
          <a:ea typeface="Arial" charset="0"/>
          <a:cs typeface="Arial" pitchFamily="34" charset="0"/>
        </a:defRPr>
      </a:lvl3pPr>
      <a:lvl4pPr marL="627063" indent="-176213" algn="l" rtl="0" eaLnBrk="1" fontAlgn="base" hangingPunct="1">
        <a:spcBef>
          <a:spcPct val="20000"/>
        </a:spcBef>
        <a:spcAft>
          <a:spcPct val="0"/>
        </a:spcAft>
        <a:buClr>
          <a:srgbClr val="CF1C21"/>
        </a:buClr>
        <a:buSzPct val="80000"/>
        <a:buFont typeface="Wingdings" charset="0"/>
        <a:buChar char="§"/>
        <a:defRPr sz="2000" kern="1200">
          <a:solidFill>
            <a:schemeClr val="tx1"/>
          </a:solidFill>
          <a:latin typeface="Arial" pitchFamily="34" charset="0"/>
          <a:ea typeface="Arial" charset="0"/>
          <a:cs typeface="Arial" pitchFamily="34" charset="0"/>
        </a:defRPr>
      </a:lvl4pPr>
      <a:lvl5pPr marL="627063" indent="-176213" algn="l" rtl="0" eaLnBrk="1" fontAlgn="base" hangingPunct="1">
        <a:spcBef>
          <a:spcPct val="20000"/>
        </a:spcBef>
        <a:spcAft>
          <a:spcPct val="0"/>
        </a:spcAft>
        <a:buClr>
          <a:srgbClr val="CF1C21"/>
        </a:buClr>
        <a:buSzPct val="80000"/>
        <a:buFont typeface="Wingdings" charset="0"/>
        <a:buChar char="§"/>
        <a:defRPr sz="2000" kern="1200">
          <a:solidFill>
            <a:schemeClr val="tx1"/>
          </a:solidFill>
          <a:latin typeface="Arial" pitchFamily="34" charset="0"/>
          <a:ea typeface="Arial"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667000"/>
            <a:ext cx="7543800" cy="647591"/>
          </a:xfrm>
        </p:spPr>
        <p:txBody>
          <a:bodyPr/>
          <a:lstStyle/>
          <a:p>
            <a:r>
              <a:rPr lang="en-US" sz="2800" dirty="0" smtClean="0"/>
              <a:t>Gender, Diversity and Climate Change</a:t>
            </a:r>
            <a:br>
              <a:rPr lang="en-US" sz="2800" dirty="0" smtClean="0"/>
            </a:br>
            <a:endParaRPr lang="en-GB" sz="2800" dirty="0"/>
          </a:p>
        </p:txBody>
      </p:sp>
      <p:sp>
        <p:nvSpPr>
          <p:cNvPr id="5" name="Subtitle 4"/>
          <p:cNvSpPr>
            <a:spLocks noGrp="1"/>
          </p:cNvSpPr>
          <p:nvPr>
            <p:ph type="subTitle" idx="1"/>
          </p:nvPr>
        </p:nvSpPr>
        <p:spPr/>
        <p:txBody>
          <a:bodyPr>
            <a:normAutofit/>
          </a:bodyPr>
          <a:lstStyle/>
          <a:p>
            <a:r>
              <a:rPr lang="en-US" sz="1800" dirty="0" smtClean="0"/>
              <a:t>IFRC Southeast Asia Regional Delegation</a:t>
            </a:r>
            <a:endParaRPr lang="en-GB" sz="1800" dirty="0"/>
          </a:p>
        </p:txBody>
      </p:sp>
    </p:spTree>
    <p:extLst>
      <p:ext uri="{BB962C8B-B14F-4D97-AF65-F5344CB8AC3E}">
        <p14:creationId xmlns:p14="http://schemas.microsoft.com/office/powerpoint/2010/main" val="42886257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81000"/>
            <a:ext cx="6858000" cy="1143000"/>
          </a:xfrm>
        </p:spPr>
        <p:txBody>
          <a:bodyPr/>
          <a:lstStyle/>
          <a:p>
            <a:r>
              <a:rPr lang="en-US" sz="3200" dirty="0" smtClean="0"/>
              <a:t>IFRC Strategic Framework on Gender and Diversity Issues</a:t>
            </a:r>
            <a:endParaRPr lang="en-GB" sz="3200" dirty="0"/>
          </a:p>
        </p:txBody>
      </p:sp>
      <p:sp>
        <p:nvSpPr>
          <p:cNvPr id="3" name="Content Placeholder 2"/>
          <p:cNvSpPr>
            <a:spLocks noGrp="1"/>
          </p:cNvSpPr>
          <p:nvPr>
            <p:ph idx="1"/>
          </p:nvPr>
        </p:nvSpPr>
        <p:spPr>
          <a:xfrm>
            <a:off x="685800" y="1676400"/>
            <a:ext cx="8001000" cy="4191000"/>
          </a:xfrm>
        </p:spPr>
        <p:txBody>
          <a:bodyPr/>
          <a:lstStyle/>
          <a:p>
            <a:r>
              <a:rPr lang="en-US" sz="2400" dirty="0">
                <a:latin typeface="+mn-lt"/>
              </a:rPr>
              <a:t>Drafted with the participation of 46 RCRC National </a:t>
            </a:r>
            <a:r>
              <a:rPr lang="en-US" sz="2400" dirty="0" smtClean="0">
                <a:latin typeface="+mn-lt"/>
              </a:rPr>
              <a:t>Societies</a:t>
            </a:r>
            <a:br>
              <a:rPr lang="en-US" sz="2400" dirty="0" smtClean="0">
                <a:latin typeface="+mn-lt"/>
              </a:rPr>
            </a:br>
            <a:endParaRPr lang="en-US" sz="2400" dirty="0" smtClean="0">
              <a:latin typeface="+mn-lt"/>
            </a:endParaRPr>
          </a:p>
          <a:p>
            <a:r>
              <a:rPr lang="en-US" sz="2400" dirty="0" smtClean="0">
                <a:latin typeface="+mn-lt"/>
              </a:rPr>
              <a:t>Adopted by the General Assembly in Sydney 2013</a:t>
            </a:r>
            <a:br>
              <a:rPr lang="en-US" sz="2400" dirty="0" smtClean="0">
                <a:latin typeface="+mn-lt"/>
              </a:rPr>
            </a:br>
            <a:endParaRPr lang="en-US" sz="2400" dirty="0" smtClean="0">
              <a:latin typeface="+mn-lt"/>
            </a:endParaRPr>
          </a:p>
          <a:p>
            <a:r>
              <a:rPr lang="en-US" sz="2400" dirty="0" smtClean="0">
                <a:latin typeface="+mn-lt"/>
              </a:rPr>
              <a:t>Goal:  The </a:t>
            </a:r>
            <a:r>
              <a:rPr lang="en-US" sz="2400" dirty="0" smtClean="0">
                <a:latin typeface="+mn-lt"/>
              </a:rPr>
              <a:t>IFRC and its member National Societies meet the needs and basic rights – and build on the capacities and resilience – of vulnerable women, girls, men and boys, without any discrimination and with respect for diversity</a:t>
            </a:r>
            <a:br>
              <a:rPr lang="en-US" sz="2400" dirty="0" smtClean="0">
                <a:latin typeface="+mn-lt"/>
              </a:rPr>
            </a:br>
            <a:endParaRPr lang="en-US" sz="2400" dirty="0" smtClean="0">
              <a:latin typeface="+mn-lt"/>
            </a:endParaRPr>
          </a:p>
        </p:txBody>
      </p:sp>
    </p:spTree>
    <p:extLst>
      <p:ext uri="{BB962C8B-B14F-4D97-AF65-F5344CB8AC3E}">
        <p14:creationId xmlns:p14="http://schemas.microsoft.com/office/powerpoint/2010/main" val="3196879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IFRC Strategic Framework on Gender and Diversity Issues</a:t>
            </a:r>
            <a:endParaRPr lang="en-GB" sz="3200" dirty="0"/>
          </a:p>
        </p:txBody>
      </p:sp>
      <p:sp>
        <p:nvSpPr>
          <p:cNvPr id="3" name="Content Placeholder 2"/>
          <p:cNvSpPr>
            <a:spLocks noGrp="1"/>
          </p:cNvSpPr>
          <p:nvPr>
            <p:ph idx="1"/>
          </p:nvPr>
        </p:nvSpPr>
        <p:spPr>
          <a:xfrm>
            <a:off x="381000" y="1676400"/>
            <a:ext cx="8305800" cy="4191000"/>
          </a:xfrm>
        </p:spPr>
        <p:txBody>
          <a:bodyPr/>
          <a:lstStyle/>
          <a:p>
            <a:r>
              <a:rPr lang="en-US" sz="2400" b="1" dirty="0" smtClean="0">
                <a:latin typeface="+mn-lt"/>
              </a:rPr>
              <a:t>Outcome 1 </a:t>
            </a:r>
            <a:r>
              <a:rPr lang="en-US" sz="2400" dirty="0" smtClean="0">
                <a:latin typeface="+mn-lt"/>
              </a:rPr>
              <a:t>= Gender and Diversity Equality at all levels (governance, management, staff and volunteers)</a:t>
            </a:r>
            <a:br>
              <a:rPr lang="en-US" sz="2400" dirty="0" smtClean="0">
                <a:latin typeface="+mn-lt"/>
              </a:rPr>
            </a:br>
            <a:endParaRPr lang="en-US" sz="2400" dirty="0" smtClean="0">
              <a:latin typeface="+mn-lt"/>
            </a:endParaRPr>
          </a:p>
          <a:p>
            <a:r>
              <a:rPr lang="en-US" sz="2400" b="1" dirty="0" smtClean="0">
                <a:latin typeface="+mn-lt"/>
              </a:rPr>
              <a:t>Outcome 2</a:t>
            </a:r>
            <a:r>
              <a:rPr lang="en-US" sz="2400" b="1" dirty="0">
                <a:latin typeface="+mn-lt"/>
              </a:rPr>
              <a:t> </a:t>
            </a:r>
            <a:r>
              <a:rPr lang="en-US" sz="2400" dirty="0" smtClean="0">
                <a:latin typeface="+mn-lt"/>
              </a:rPr>
              <a:t>= Integrate Gender and Diversity into all </a:t>
            </a:r>
            <a:r>
              <a:rPr lang="en-US" sz="2400" dirty="0" err="1" smtClean="0">
                <a:latin typeface="+mn-lt"/>
              </a:rPr>
              <a:t>programmes</a:t>
            </a:r>
            <a:r>
              <a:rPr lang="en-US" sz="2400" dirty="0" smtClean="0">
                <a:latin typeface="+mn-lt"/>
              </a:rPr>
              <a:t>, services, and tools</a:t>
            </a:r>
            <a:br>
              <a:rPr lang="en-US" sz="2400" dirty="0" smtClean="0">
                <a:latin typeface="+mn-lt"/>
              </a:rPr>
            </a:br>
            <a:endParaRPr lang="en-US" sz="2400" dirty="0" smtClean="0">
              <a:latin typeface="+mn-lt"/>
            </a:endParaRPr>
          </a:p>
          <a:p>
            <a:r>
              <a:rPr lang="en-US" sz="2400" b="1" dirty="0" smtClean="0">
                <a:latin typeface="+mn-lt"/>
              </a:rPr>
              <a:t>Outcome 3 </a:t>
            </a:r>
            <a:r>
              <a:rPr lang="en-US" sz="2400" dirty="0" smtClean="0">
                <a:latin typeface="+mn-lt"/>
              </a:rPr>
              <a:t>= Reduced Violence through </a:t>
            </a:r>
            <a:r>
              <a:rPr lang="en-US" sz="2400" dirty="0" err="1" smtClean="0">
                <a:latin typeface="+mn-lt"/>
              </a:rPr>
              <a:t>programmes</a:t>
            </a:r>
            <a:r>
              <a:rPr lang="en-US" sz="2400" dirty="0" smtClean="0">
                <a:latin typeface="+mn-lt"/>
              </a:rPr>
              <a:t> and the promotion of RCRC fundamental principles and humanitarian values.</a:t>
            </a:r>
            <a:br>
              <a:rPr lang="en-US" sz="2400" dirty="0" smtClean="0">
                <a:latin typeface="+mn-lt"/>
              </a:rPr>
            </a:br>
            <a:endParaRPr lang="en-US" sz="2400" dirty="0" smtClean="0">
              <a:latin typeface="+mn-lt"/>
            </a:endParaRPr>
          </a:p>
          <a:p>
            <a:endParaRPr lang="en-GB" sz="2400" dirty="0">
              <a:latin typeface="+mn-lt"/>
            </a:endParaRPr>
          </a:p>
        </p:txBody>
      </p:sp>
    </p:spTree>
    <p:extLst>
      <p:ext uri="{BB962C8B-B14F-4D97-AF65-F5344CB8AC3E}">
        <p14:creationId xmlns:p14="http://schemas.microsoft.com/office/powerpoint/2010/main" val="3840630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Definition: Gender Equality</a:t>
            </a:r>
            <a:endParaRPr lang="en-GB" sz="3200" dirty="0"/>
          </a:p>
        </p:txBody>
      </p:sp>
      <p:sp>
        <p:nvSpPr>
          <p:cNvPr id="3" name="Content Placeholder 2"/>
          <p:cNvSpPr>
            <a:spLocks noGrp="1"/>
          </p:cNvSpPr>
          <p:nvPr>
            <p:ph idx="1"/>
          </p:nvPr>
        </p:nvSpPr>
        <p:spPr>
          <a:xfrm>
            <a:off x="1187624" y="1628800"/>
            <a:ext cx="7696200" cy="4191000"/>
          </a:xfrm>
        </p:spPr>
        <p:txBody>
          <a:bodyPr/>
          <a:lstStyle/>
          <a:p>
            <a:r>
              <a:rPr lang="en-US" dirty="0" smtClean="0">
                <a:latin typeface="+mn-lt"/>
              </a:rPr>
              <a:t>Gender Equality exists when males and females are able to share equally the distribution of power and have equal opportunities both in public and in private.</a:t>
            </a:r>
          </a:p>
          <a:p>
            <a:pPr marL="0" indent="0">
              <a:buNone/>
            </a:pPr>
            <a:endParaRPr lang="en-US" dirty="0" smtClean="0">
              <a:latin typeface="+mn-lt"/>
            </a:endParaRPr>
          </a:p>
          <a:p>
            <a:r>
              <a:rPr lang="en-US" dirty="0" smtClean="0">
                <a:latin typeface="+mn-lt"/>
              </a:rPr>
              <a:t>Gender Equality does not mean that males and females are the same – it means that their rights, responsibilities and opportunities do not depend on their sex.</a:t>
            </a:r>
          </a:p>
          <a:p>
            <a:endParaRPr lang="en-US" dirty="0" smtClean="0">
              <a:latin typeface="+mn-lt"/>
            </a:endParaRPr>
          </a:p>
          <a:p>
            <a:r>
              <a:rPr lang="en-US" b="1" dirty="0" smtClean="0">
                <a:latin typeface="+mn-lt"/>
              </a:rPr>
              <a:t>It is achieved through a combination of Gender Equity and Gender Empowerment</a:t>
            </a:r>
            <a:endParaRPr lang="en-GB" b="1" dirty="0">
              <a:latin typeface="+mn-lt"/>
            </a:endParaRPr>
          </a:p>
        </p:txBody>
      </p:sp>
    </p:spTree>
    <p:extLst>
      <p:ext uri="{BB962C8B-B14F-4D97-AF65-F5344CB8AC3E}">
        <p14:creationId xmlns:p14="http://schemas.microsoft.com/office/powerpoint/2010/main" val="2629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Definition: </a:t>
            </a:r>
            <a:r>
              <a:rPr lang="en-US" sz="3200" dirty="0" smtClean="0"/>
              <a:t>Gender and Diversity Equity</a:t>
            </a:r>
            <a:endParaRPr lang="en-GB" sz="3200" dirty="0"/>
          </a:p>
        </p:txBody>
      </p:sp>
      <p:sp>
        <p:nvSpPr>
          <p:cNvPr id="3" name="Content Placeholder 2"/>
          <p:cNvSpPr>
            <a:spLocks noGrp="1"/>
          </p:cNvSpPr>
          <p:nvPr>
            <p:ph idx="1"/>
          </p:nvPr>
        </p:nvSpPr>
        <p:spPr/>
        <p:txBody>
          <a:bodyPr/>
          <a:lstStyle/>
          <a:p>
            <a:r>
              <a:rPr lang="en-US" sz="3600" dirty="0" smtClean="0">
                <a:latin typeface="+mn-lt"/>
              </a:rPr>
              <a:t>Equity happens when resources and services are divided so that people who need more, get more. </a:t>
            </a:r>
            <a:r>
              <a:rPr lang="en-US" sz="3600" dirty="0">
                <a:latin typeface="+mn-lt"/>
              </a:rPr>
              <a:t/>
            </a:r>
            <a:br>
              <a:rPr lang="en-US" sz="3600" dirty="0">
                <a:latin typeface="+mn-lt"/>
              </a:rPr>
            </a:br>
            <a:endParaRPr lang="en-US" sz="3600" dirty="0" smtClean="0">
              <a:latin typeface="+mn-lt"/>
            </a:endParaRPr>
          </a:p>
          <a:p>
            <a:pPr marL="0" indent="0">
              <a:buNone/>
            </a:pPr>
            <a:r>
              <a:rPr lang="en-US" sz="3600" dirty="0" smtClean="0">
                <a:latin typeface="+mn-lt"/>
              </a:rPr>
              <a:t/>
            </a:r>
            <a:br>
              <a:rPr lang="en-US" sz="3600" dirty="0" smtClean="0">
                <a:latin typeface="+mn-lt"/>
              </a:rPr>
            </a:br>
            <a:endParaRPr lang="en-US" sz="3600" dirty="0" smtClean="0">
              <a:latin typeface="+mn-lt"/>
            </a:endParaRPr>
          </a:p>
          <a:p>
            <a:endParaRPr lang="en-US" sz="3600" dirty="0" smtClean="0">
              <a:latin typeface="+mn-lt"/>
            </a:endParaRPr>
          </a:p>
          <a:p>
            <a:pPr marL="0" indent="0">
              <a:buNone/>
            </a:pPr>
            <a:endParaRPr lang="en-GB" sz="3600" dirty="0">
              <a:latin typeface="+mn-lt"/>
            </a:endParaRPr>
          </a:p>
        </p:txBody>
      </p:sp>
    </p:spTree>
    <p:extLst>
      <p:ext uri="{BB962C8B-B14F-4D97-AF65-F5344CB8AC3E}">
        <p14:creationId xmlns:p14="http://schemas.microsoft.com/office/powerpoint/2010/main" val="2721738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Gender and Diversity Mainstreaming</a:t>
            </a:r>
            <a:endParaRPr lang="en-GB" sz="3200" dirty="0"/>
          </a:p>
        </p:txBody>
      </p:sp>
      <p:sp>
        <p:nvSpPr>
          <p:cNvPr id="3" name="Content Placeholder 2"/>
          <p:cNvSpPr>
            <a:spLocks noGrp="1"/>
          </p:cNvSpPr>
          <p:nvPr>
            <p:ph idx="1"/>
          </p:nvPr>
        </p:nvSpPr>
        <p:spPr>
          <a:xfrm>
            <a:off x="304800" y="1676400"/>
            <a:ext cx="8382000" cy="4191000"/>
          </a:xfrm>
        </p:spPr>
        <p:txBody>
          <a:bodyPr/>
          <a:lstStyle/>
          <a:p>
            <a:r>
              <a:rPr lang="en-US" sz="2400" b="1" dirty="0">
                <a:latin typeface="+mn-lt"/>
              </a:rPr>
              <a:t>Gender Mainstreaming </a:t>
            </a:r>
            <a:r>
              <a:rPr lang="en-US" sz="2400" dirty="0">
                <a:latin typeface="+mn-lt"/>
              </a:rPr>
              <a:t>is the act of applying a gender perspective across all programs and projects through a strategic direction or </a:t>
            </a:r>
            <a:r>
              <a:rPr lang="en-US" sz="2400" dirty="0" smtClean="0">
                <a:latin typeface="+mn-lt"/>
              </a:rPr>
              <a:t>framework.</a:t>
            </a:r>
            <a:r>
              <a:rPr lang="en-US" sz="2400" dirty="0">
                <a:latin typeface="+mn-lt"/>
              </a:rPr>
              <a:t/>
            </a:r>
            <a:br>
              <a:rPr lang="en-US" sz="2400" dirty="0">
                <a:latin typeface="+mn-lt"/>
              </a:rPr>
            </a:br>
            <a:endParaRPr lang="en-US" sz="2400" dirty="0" smtClean="0">
              <a:latin typeface="+mn-lt"/>
            </a:endParaRPr>
          </a:p>
          <a:p>
            <a:pPr lvl="1"/>
            <a:r>
              <a:rPr lang="en-GB" sz="2400" dirty="0" smtClean="0">
                <a:latin typeface="+mn-lt"/>
              </a:rPr>
              <a:t>Applying </a:t>
            </a:r>
            <a:r>
              <a:rPr lang="en-GB" sz="2400" dirty="0">
                <a:latin typeface="+mn-lt"/>
              </a:rPr>
              <a:t>a “Gender Lens” to planning, programming, tools and </a:t>
            </a:r>
            <a:r>
              <a:rPr lang="en-GB" sz="2400" dirty="0" smtClean="0">
                <a:latin typeface="+mn-lt"/>
              </a:rPr>
              <a:t>strategies</a:t>
            </a:r>
            <a:br>
              <a:rPr lang="en-GB" sz="2400" dirty="0" smtClean="0">
                <a:latin typeface="+mn-lt"/>
              </a:rPr>
            </a:br>
            <a:endParaRPr lang="en-GB" sz="2400" dirty="0" smtClean="0">
              <a:latin typeface="+mn-lt"/>
            </a:endParaRPr>
          </a:p>
          <a:p>
            <a:pPr lvl="1"/>
            <a:r>
              <a:rPr lang="en-GB" sz="2400" dirty="0" smtClean="0">
                <a:latin typeface="+mn-lt"/>
              </a:rPr>
              <a:t>Integrating </a:t>
            </a:r>
            <a:r>
              <a:rPr lang="en-GB" sz="2400" dirty="0">
                <a:latin typeface="+mn-lt"/>
              </a:rPr>
              <a:t>gender and diversity into policies, programs, tools and strategies</a:t>
            </a:r>
          </a:p>
          <a:p>
            <a:pPr lvl="2"/>
            <a:endParaRPr lang="en-US" sz="2400" dirty="0">
              <a:latin typeface="+mn-lt"/>
            </a:endParaRPr>
          </a:p>
        </p:txBody>
      </p:sp>
    </p:spTree>
    <p:extLst>
      <p:ext uri="{BB962C8B-B14F-4D97-AF65-F5344CB8AC3E}">
        <p14:creationId xmlns:p14="http://schemas.microsoft.com/office/powerpoint/2010/main" val="624625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Gender and Diversity Equality reduces vulnerability</a:t>
            </a:r>
            <a:endParaRPr lang="en-US" sz="3200" dirty="0"/>
          </a:p>
        </p:txBody>
      </p:sp>
      <p:sp>
        <p:nvSpPr>
          <p:cNvPr id="3" name="Content Placeholder 2"/>
          <p:cNvSpPr>
            <a:spLocks noGrp="1"/>
          </p:cNvSpPr>
          <p:nvPr>
            <p:ph idx="1"/>
          </p:nvPr>
        </p:nvSpPr>
        <p:spPr/>
        <p:txBody>
          <a:bodyPr/>
          <a:lstStyle/>
          <a:p>
            <a:r>
              <a:rPr lang="en-US" sz="2800" dirty="0" smtClean="0">
                <a:latin typeface="+mn-lt"/>
              </a:rPr>
              <a:t>By increasing gender equality, a greater percentage of the population has access to the services and resources that </a:t>
            </a:r>
            <a:r>
              <a:rPr lang="en-US" sz="2800" b="1" dirty="0" smtClean="0">
                <a:latin typeface="+mn-lt"/>
              </a:rPr>
              <a:t>increase their resilience</a:t>
            </a:r>
            <a:r>
              <a:rPr lang="en-US" sz="2800" dirty="0" smtClean="0">
                <a:latin typeface="+mn-lt"/>
              </a:rPr>
              <a:t> to natural disasters and interpersonal violence.</a:t>
            </a:r>
            <a:br>
              <a:rPr lang="en-US" sz="2800" dirty="0" smtClean="0">
                <a:latin typeface="+mn-lt"/>
              </a:rPr>
            </a:br>
            <a:endParaRPr lang="en-US" sz="2800" dirty="0" smtClean="0">
              <a:latin typeface="+mn-lt"/>
            </a:endParaRPr>
          </a:p>
          <a:p>
            <a:r>
              <a:rPr lang="en-US" sz="2800" dirty="0" smtClean="0">
                <a:latin typeface="+mn-lt"/>
              </a:rPr>
              <a:t>But how is the related to climate change?</a:t>
            </a:r>
            <a:br>
              <a:rPr lang="en-US" sz="2800" dirty="0" smtClean="0">
                <a:latin typeface="+mn-lt"/>
              </a:rPr>
            </a:br>
            <a:endParaRPr lang="en-US" sz="2800" dirty="0" smtClean="0">
              <a:latin typeface="+mn-lt"/>
            </a:endParaRPr>
          </a:p>
          <a:p>
            <a:pPr lvl="1"/>
            <a:r>
              <a:rPr lang="en-US" sz="2800" dirty="0" smtClean="0">
                <a:latin typeface="+mn-lt"/>
              </a:rPr>
              <a:t>Different Needs – Different Abilities</a:t>
            </a:r>
            <a:endParaRPr lang="en-US" sz="2800" dirty="0">
              <a:latin typeface="+mn-lt"/>
            </a:endParaRPr>
          </a:p>
        </p:txBody>
      </p:sp>
    </p:spTree>
    <p:extLst>
      <p:ext uri="{BB962C8B-B14F-4D97-AF65-F5344CB8AC3E}">
        <p14:creationId xmlns:p14="http://schemas.microsoft.com/office/powerpoint/2010/main" val="2105302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Gender, Diversity and Climate Change</a:t>
            </a:r>
            <a:endParaRPr lang="en-GB" sz="3200" dirty="0"/>
          </a:p>
        </p:txBody>
      </p:sp>
      <p:sp>
        <p:nvSpPr>
          <p:cNvPr id="3" name="Content Placeholder 2"/>
          <p:cNvSpPr>
            <a:spLocks noGrp="1"/>
          </p:cNvSpPr>
          <p:nvPr>
            <p:ph idx="1"/>
          </p:nvPr>
        </p:nvSpPr>
        <p:spPr>
          <a:xfrm>
            <a:off x="838200" y="1676400"/>
            <a:ext cx="7848600" cy="4191000"/>
          </a:xfrm>
        </p:spPr>
        <p:txBody>
          <a:bodyPr/>
          <a:lstStyle/>
          <a:p>
            <a:r>
              <a:rPr lang="en-US" dirty="0" smtClean="0"/>
              <a:t>How can integrating Gender and Diversity Equality reduce the vulnerabilities associated with Climate Change?</a:t>
            </a:r>
            <a:br>
              <a:rPr lang="en-US" dirty="0" smtClean="0"/>
            </a:br>
            <a:endParaRPr lang="en-US" dirty="0" smtClean="0"/>
          </a:p>
          <a:p>
            <a:pPr lvl="1"/>
            <a:r>
              <a:rPr lang="en-US" dirty="0" smtClean="0"/>
              <a:t>Group Exercises</a:t>
            </a:r>
            <a:br>
              <a:rPr lang="en-US" dirty="0" smtClean="0"/>
            </a:br>
            <a:endParaRPr lang="en-US" dirty="0" smtClean="0"/>
          </a:p>
          <a:p>
            <a:pPr lvl="1"/>
            <a:r>
              <a:rPr lang="en-US" dirty="0" smtClean="0"/>
              <a:t>Discussion</a:t>
            </a:r>
            <a:endParaRPr lang="en-GB" dirty="0"/>
          </a:p>
        </p:txBody>
      </p:sp>
    </p:spTree>
    <p:extLst>
      <p:ext uri="{BB962C8B-B14F-4D97-AF65-F5344CB8AC3E}">
        <p14:creationId xmlns:p14="http://schemas.microsoft.com/office/powerpoint/2010/main" val="1221954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Wrap up and Key Messages</a:t>
            </a:r>
            <a:endParaRPr lang="en-GB" sz="3200" dirty="0"/>
          </a:p>
        </p:txBody>
      </p:sp>
      <p:sp>
        <p:nvSpPr>
          <p:cNvPr id="3" name="Content Placeholder 2"/>
          <p:cNvSpPr>
            <a:spLocks noGrp="1"/>
          </p:cNvSpPr>
          <p:nvPr>
            <p:ph idx="1"/>
          </p:nvPr>
        </p:nvSpPr>
        <p:spPr>
          <a:xfrm>
            <a:off x="533400" y="1676400"/>
            <a:ext cx="8153400" cy="4191000"/>
          </a:xfrm>
        </p:spPr>
        <p:txBody>
          <a:bodyPr/>
          <a:lstStyle/>
          <a:p>
            <a:r>
              <a:rPr lang="en-US" sz="2400" dirty="0" smtClean="0">
                <a:latin typeface="+mn-lt"/>
              </a:rPr>
              <a:t>Women, Men, Boys and Girls experience disasters differently</a:t>
            </a:r>
            <a:br>
              <a:rPr lang="en-US" sz="2400" dirty="0" smtClean="0">
                <a:latin typeface="+mn-lt"/>
              </a:rPr>
            </a:br>
            <a:endParaRPr lang="en-US" sz="2400" dirty="0" smtClean="0">
              <a:latin typeface="+mn-lt"/>
            </a:endParaRPr>
          </a:p>
          <a:p>
            <a:r>
              <a:rPr lang="en-US" sz="2400" dirty="0" smtClean="0">
                <a:latin typeface="+mn-lt"/>
              </a:rPr>
              <a:t>People have different needs and different capacities – incorporate ALL needs in programs, plans and activities</a:t>
            </a:r>
            <a:br>
              <a:rPr lang="en-US" sz="2400" dirty="0" smtClean="0">
                <a:latin typeface="+mn-lt"/>
              </a:rPr>
            </a:br>
            <a:endParaRPr lang="en-US" sz="2400" dirty="0" smtClean="0">
              <a:latin typeface="+mn-lt"/>
            </a:endParaRPr>
          </a:p>
          <a:p>
            <a:r>
              <a:rPr lang="en-US" sz="2400" dirty="0" smtClean="0">
                <a:latin typeface="+mn-lt"/>
              </a:rPr>
              <a:t>Equality Reduces Vulnerability</a:t>
            </a:r>
            <a:br>
              <a:rPr lang="en-US" sz="2400" dirty="0" smtClean="0">
                <a:latin typeface="+mn-lt"/>
              </a:rPr>
            </a:br>
            <a:endParaRPr lang="en-US" sz="2400" dirty="0" smtClean="0">
              <a:latin typeface="+mn-lt"/>
            </a:endParaRPr>
          </a:p>
          <a:p>
            <a:pPr lvl="1"/>
            <a:r>
              <a:rPr lang="en-US" sz="2400" dirty="0" smtClean="0">
                <a:latin typeface="+mn-lt"/>
              </a:rPr>
              <a:t>Equality is achieved through Equity and Empowerment</a:t>
            </a:r>
          </a:p>
          <a:p>
            <a:endParaRPr lang="en-GB" sz="2400" dirty="0">
              <a:latin typeface="+mn-lt"/>
            </a:endParaRPr>
          </a:p>
        </p:txBody>
      </p:sp>
    </p:spTree>
    <p:extLst>
      <p:ext uri="{BB962C8B-B14F-4D97-AF65-F5344CB8AC3E}">
        <p14:creationId xmlns:p14="http://schemas.microsoft.com/office/powerpoint/2010/main" val="1434182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Background</a:t>
            </a:r>
            <a:endParaRPr lang="en-GB" sz="3200" dirty="0"/>
          </a:p>
        </p:txBody>
      </p:sp>
      <p:sp>
        <p:nvSpPr>
          <p:cNvPr id="3" name="Content Placeholder 2"/>
          <p:cNvSpPr>
            <a:spLocks noGrp="1"/>
          </p:cNvSpPr>
          <p:nvPr>
            <p:ph idx="1"/>
          </p:nvPr>
        </p:nvSpPr>
        <p:spPr>
          <a:xfrm>
            <a:off x="609600" y="1676400"/>
            <a:ext cx="8077200" cy="4191000"/>
          </a:xfrm>
        </p:spPr>
        <p:txBody>
          <a:bodyPr/>
          <a:lstStyle/>
          <a:p>
            <a:pPr marL="0" indent="0" algn="ctr">
              <a:buNone/>
            </a:pPr>
            <a:endParaRPr lang="en-US" sz="4400" b="1" dirty="0" smtClean="0">
              <a:latin typeface="+mn-lt"/>
            </a:endParaRPr>
          </a:p>
          <a:p>
            <a:pPr marL="0" indent="0" algn="ctr">
              <a:buNone/>
            </a:pPr>
            <a:r>
              <a:rPr lang="en-US" sz="4400" b="1" dirty="0" smtClean="0">
                <a:latin typeface="+mn-lt"/>
              </a:rPr>
              <a:t>What do we mean by </a:t>
            </a:r>
            <a:endParaRPr lang="en-US" sz="4400" b="1" dirty="0" smtClean="0">
              <a:latin typeface="+mn-lt"/>
            </a:endParaRPr>
          </a:p>
          <a:p>
            <a:pPr marL="0" indent="0" algn="ctr">
              <a:buNone/>
            </a:pPr>
            <a:r>
              <a:rPr lang="en-US" sz="4400" b="1" dirty="0" smtClean="0">
                <a:latin typeface="+mn-lt"/>
              </a:rPr>
              <a:t>Gender </a:t>
            </a:r>
            <a:r>
              <a:rPr lang="en-US" sz="4400" b="1" dirty="0" smtClean="0">
                <a:latin typeface="+mn-lt"/>
              </a:rPr>
              <a:t>and Diversity?</a:t>
            </a:r>
            <a:endParaRPr lang="en-GB" sz="4400" b="1" dirty="0">
              <a:latin typeface="+mn-lt"/>
            </a:endParaRPr>
          </a:p>
        </p:txBody>
      </p:sp>
    </p:spTree>
    <p:extLst>
      <p:ext uri="{BB962C8B-B14F-4D97-AF65-F5344CB8AC3E}">
        <p14:creationId xmlns:p14="http://schemas.microsoft.com/office/powerpoint/2010/main" val="4208420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Gender VS Sex</a:t>
            </a:r>
            <a:endParaRPr lang="en-GB" sz="3200" dirty="0"/>
          </a:p>
        </p:txBody>
      </p:sp>
      <p:sp>
        <p:nvSpPr>
          <p:cNvPr id="3" name="Content Placeholder 2"/>
          <p:cNvSpPr>
            <a:spLocks noGrp="1"/>
          </p:cNvSpPr>
          <p:nvPr>
            <p:ph idx="1"/>
          </p:nvPr>
        </p:nvSpPr>
        <p:spPr>
          <a:xfrm>
            <a:off x="457200" y="1676400"/>
            <a:ext cx="8229600" cy="4191000"/>
          </a:xfrm>
        </p:spPr>
        <p:txBody>
          <a:bodyPr/>
          <a:lstStyle/>
          <a:p>
            <a:r>
              <a:rPr lang="en-US" sz="2400" dirty="0" smtClean="0">
                <a:latin typeface="+mn-lt"/>
              </a:rPr>
              <a:t>Gender and Sex are not the same</a:t>
            </a:r>
            <a:br>
              <a:rPr lang="en-US" sz="2400" dirty="0" smtClean="0">
                <a:latin typeface="+mn-lt"/>
              </a:rPr>
            </a:br>
            <a:endParaRPr lang="en-US" sz="2400" dirty="0" smtClean="0">
              <a:latin typeface="+mn-lt"/>
            </a:endParaRPr>
          </a:p>
          <a:p>
            <a:r>
              <a:rPr lang="en-GB" sz="2800" dirty="0" smtClean="0">
                <a:latin typeface="+mn-lt"/>
              </a:rPr>
              <a:t>Sex is the </a:t>
            </a:r>
            <a:r>
              <a:rPr lang="en-GB" sz="2800" b="1" dirty="0" smtClean="0">
                <a:latin typeface="+mn-lt"/>
              </a:rPr>
              <a:t>biological differences </a:t>
            </a:r>
            <a:r>
              <a:rPr lang="en-GB" sz="2800" dirty="0">
                <a:latin typeface="+mn-lt"/>
              </a:rPr>
              <a:t>between </a:t>
            </a:r>
            <a:r>
              <a:rPr lang="en-GB" sz="2800" dirty="0" smtClean="0">
                <a:latin typeface="+mn-lt"/>
              </a:rPr>
              <a:t>men and women.</a:t>
            </a:r>
          </a:p>
          <a:p>
            <a:pPr marL="0" indent="0">
              <a:buNone/>
            </a:pPr>
            <a:endParaRPr lang="en-GB" sz="2800" dirty="0">
              <a:latin typeface="+mn-lt"/>
            </a:endParaRPr>
          </a:p>
          <a:p>
            <a:pPr lvl="2"/>
            <a:r>
              <a:rPr lang="en-GB" sz="2400" dirty="0" smtClean="0">
                <a:latin typeface="+mn-lt"/>
              </a:rPr>
              <a:t>It is the </a:t>
            </a:r>
            <a:r>
              <a:rPr lang="en-GB" sz="2400" dirty="0">
                <a:latin typeface="+mn-lt"/>
              </a:rPr>
              <a:t>biological, physical and </a:t>
            </a:r>
            <a:r>
              <a:rPr lang="en-GB" sz="2400" dirty="0" smtClean="0">
                <a:latin typeface="+mn-lt"/>
              </a:rPr>
              <a:t>genetic composition </a:t>
            </a:r>
            <a:r>
              <a:rPr lang="en-GB" sz="2400" dirty="0">
                <a:latin typeface="+mn-lt"/>
              </a:rPr>
              <a:t>with which we are </a:t>
            </a:r>
            <a:r>
              <a:rPr lang="en-GB" sz="2400" dirty="0" smtClean="0">
                <a:latin typeface="+mn-lt"/>
              </a:rPr>
              <a:t>born</a:t>
            </a:r>
            <a:br>
              <a:rPr lang="en-GB" sz="2400" dirty="0" smtClean="0">
                <a:latin typeface="+mn-lt"/>
              </a:rPr>
            </a:br>
            <a:endParaRPr lang="en-GB" sz="2400" dirty="0" smtClean="0">
              <a:latin typeface="+mn-lt"/>
            </a:endParaRPr>
          </a:p>
          <a:p>
            <a:pPr lvl="5"/>
            <a:r>
              <a:rPr lang="en-GB" sz="2400" dirty="0" smtClean="0"/>
              <a:t>People are born male or female</a:t>
            </a:r>
            <a:br>
              <a:rPr lang="en-GB" sz="2400" dirty="0" smtClean="0"/>
            </a:br>
            <a:r>
              <a:rPr lang="en-US" sz="2400" dirty="0" smtClean="0"/>
              <a:t/>
            </a:r>
            <a:br>
              <a:rPr lang="en-US" sz="2400" dirty="0" smtClean="0"/>
            </a:br>
            <a:endParaRPr lang="en-US" sz="2400" dirty="0" smtClean="0"/>
          </a:p>
          <a:p>
            <a:pPr lvl="1"/>
            <a:endParaRPr lang="en-GB" sz="2400" dirty="0">
              <a:latin typeface="+mn-lt"/>
            </a:endParaRPr>
          </a:p>
        </p:txBody>
      </p:sp>
    </p:spTree>
    <p:extLst>
      <p:ext uri="{BB962C8B-B14F-4D97-AF65-F5344CB8AC3E}">
        <p14:creationId xmlns:p14="http://schemas.microsoft.com/office/powerpoint/2010/main" val="3408491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Definition: Gender</a:t>
            </a:r>
            <a:endParaRPr lang="en-GB" sz="3200" dirty="0"/>
          </a:p>
        </p:txBody>
      </p:sp>
      <p:sp>
        <p:nvSpPr>
          <p:cNvPr id="3" name="Content Placeholder 2"/>
          <p:cNvSpPr>
            <a:spLocks noGrp="1"/>
          </p:cNvSpPr>
          <p:nvPr>
            <p:ph idx="1"/>
          </p:nvPr>
        </p:nvSpPr>
        <p:spPr/>
        <p:txBody>
          <a:bodyPr/>
          <a:lstStyle/>
          <a:p>
            <a:r>
              <a:rPr lang="en-US" sz="2800" dirty="0" smtClean="0">
                <a:latin typeface="+mn-lt"/>
              </a:rPr>
              <a:t>Gender </a:t>
            </a:r>
            <a:r>
              <a:rPr lang="en-US" sz="2800" dirty="0">
                <a:latin typeface="+mn-lt"/>
              </a:rPr>
              <a:t>does not just mean </a:t>
            </a:r>
            <a:r>
              <a:rPr lang="en-US" sz="2800" dirty="0" smtClean="0">
                <a:latin typeface="+mn-lt"/>
              </a:rPr>
              <a:t>women</a:t>
            </a:r>
            <a:br>
              <a:rPr lang="en-US" sz="2800" dirty="0" smtClean="0">
                <a:latin typeface="+mn-lt"/>
              </a:rPr>
            </a:br>
            <a:endParaRPr lang="en-US" sz="2800" dirty="0" smtClean="0">
              <a:latin typeface="+mn-lt"/>
            </a:endParaRPr>
          </a:p>
          <a:p>
            <a:r>
              <a:rPr lang="en-US" sz="2800" dirty="0">
                <a:latin typeface="+mn-lt"/>
              </a:rPr>
              <a:t>F</a:t>
            </a:r>
            <a:r>
              <a:rPr lang="en-US" sz="2800" dirty="0" smtClean="0">
                <a:latin typeface="+mn-lt"/>
              </a:rPr>
              <a:t>or the IFRC, </a:t>
            </a:r>
            <a:r>
              <a:rPr lang="en-US" sz="2800" b="1" dirty="0" smtClean="0">
                <a:latin typeface="+mn-lt"/>
              </a:rPr>
              <a:t>gender refers to the social differences between males and females throughout their life cycles.</a:t>
            </a:r>
            <a:br>
              <a:rPr lang="en-US" sz="2800" b="1" dirty="0" smtClean="0">
                <a:latin typeface="+mn-lt"/>
              </a:rPr>
            </a:br>
            <a:endParaRPr lang="en-US" sz="2800" b="1" dirty="0" smtClean="0">
              <a:latin typeface="+mn-lt"/>
            </a:endParaRPr>
          </a:p>
          <a:p>
            <a:r>
              <a:rPr lang="en-US" sz="2800" dirty="0" smtClean="0">
                <a:latin typeface="+mn-lt"/>
              </a:rPr>
              <a:t>People </a:t>
            </a:r>
            <a:r>
              <a:rPr lang="en-US" sz="2800" dirty="0">
                <a:latin typeface="+mn-lt"/>
              </a:rPr>
              <a:t>are born male and female but they learn how to be masculine and feminine</a:t>
            </a:r>
            <a:endParaRPr lang="en-GB" sz="2800" dirty="0">
              <a:latin typeface="+mn-lt"/>
            </a:endParaRPr>
          </a:p>
        </p:txBody>
      </p:sp>
    </p:spTree>
    <p:extLst>
      <p:ext uri="{BB962C8B-B14F-4D97-AF65-F5344CB8AC3E}">
        <p14:creationId xmlns:p14="http://schemas.microsoft.com/office/powerpoint/2010/main" val="211027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Definition: Diversity</a:t>
            </a:r>
            <a:endParaRPr lang="en-GB" sz="3200" dirty="0"/>
          </a:p>
        </p:txBody>
      </p:sp>
      <p:sp>
        <p:nvSpPr>
          <p:cNvPr id="3" name="Content Placeholder 2"/>
          <p:cNvSpPr>
            <a:spLocks noGrp="1"/>
          </p:cNvSpPr>
          <p:nvPr>
            <p:ph idx="1"/>
          </p:nvPr>
        </p:nvSpPr>
        <p:spPr/>
        <p:txBody>
          <a:bodyPr/>
          <a:lstStyle/>
          <a:p>
            <a:r>
              <a:rPr lang="en-GB" sz="2800" dirty="0" smtClean="0">
                <a:latin typeface="+mn-lt"/>
              </a:rPr>
              <a:t>Means acceptance and respect for all forms of social differences. </a:t>
            </a:r>
            <a:br>
              <a:rPr lang="en-GB" sz="2800" dirty="0" smtClean="0">
                <a:latin typeface="+mn-lt"/>
              </a:rPr>
            </a:br>
            <a:endParaRPr lang="en-GB" sz="2800" dirty="0" smtClean="0">
              <a:latin typeface="+mn-lt"/>
            </a:endParaRPr>
          </a:p>
          <a:p>
            <a:r>
              <a:rPr lang="en-US" sz="2800" dirty="0">
                <a:latin typeface="+mn-lt"/>
              </a:rPr>
              <a:t>This includes, but is not limited </a:t>
            </a:r>
            <a:r>
              <a:rPr lang="en-US" sz="2800" dirty="0" smtClean="0">
                <a:latin typeface="+mn-lt"/>
              </a:rPr>
              <a:t>to: </a:t>
            </a:r>
            <a:r>
              <a:rPr lang="en-US" sz="2800" dirty="0">
                <a:latin typeface="+mn-lt"/>
              </a:rPr>
              <a:t>differences in gender, sexual orientation, age, disability, HIV status, socio-economic status, religion, nationality, and ethnic origin (including minority and migrant groups).</a:t>
            </a:r>
            <a:endParaRPr lang="en-GB" sz="2800" dirty="0">
              <a:latin typeface="+mn-lt"/>
            </a:endParaRPr>
          </a:p>
          <a:p>
            <a:pPr marL="0" indent="0">
              <a:buNone/>
            </a:pPr>
            <a:endParaRPr lang="en-GB" sz="2800" dirty="0" smtClean="0">
              <a:latin typeface="+mn-lt"/>
            </a:endParaRPr>
          </a:p>
        </p:txBody>
      </p:sp>
    </p:spTree>
    <p:extLst>
      <p:ext uri="{BB962C8B-B14F-4D97-AF65-F5344CB8AC3E}">
        <p14:creationId xmlns:p14="http://schemas.microsoft.com/office/powerpoint/2010/main" val="21817314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Definition: </a:t>
            </a:r>
            <a:r>
              <a:rPr lang="en-US" sz="3200" dirty="0" smtClean="0"/>
              <a:t>Marginalized Groups</a:t>
            </a:r>
            <a:endParaRPr lang="en-GB" sz="3200" dirty="0"/>
          </a:p>
        </p:txBody>
      </p:sp>
      <p:sp>
        <p:nvSpPr>
          <p:cNvPr id="3" name="Content Placeholder 2"/>
          <p:cNvSpPr>
            <a:spLocks noGrp="1"/>
          </p:cNvSpPr>
          <p:nvPr>
            <p:ph idx="1"/>
          </p:nvPr>
        </p:nvSpPr>
        <p:spPr/>
        <p:txBody>
          <a:bodyPr/>
          <a:lstStyle/>
          <a:p>
            <a:r>
              <a:rPr lang="en-US" sz="3200" b="1" dirty="0">
                <a:latin typeface="+mn-lt"/>
              </a:rPr>
              <a:t>Marginalized</a:t>
            </a:r>
            <a:r>
              <a:rPr lang="en-US" sz="3200" dirty="0">
                <a:latin typeface="+mn-lt"/>
              </a:rPr>
              <a:t> populations are defined as those groups or individuals who are discriminated against or who have less power to provide and protect for themselves and their families due to aspects of their diversity</a:t>
            </a:r>
            <a:r>
              <a:rPr lang="en-US" sz="3200" dirty="0" smtClean="0">
                <a:latin typeface="+mn-lt"/>
              </a:rPr>
              <a:t>.</a:t>
            </a:r>
            <a:endParaRPr lang="en-GB" sz="3200" dirty="0">
              <a:latin typeface="+mn-lt"/>
            </a:endParaRPr>
          </a:p>
        </p:txBody>
      </p:sp>
    </p:spTree>
    <p:extLst>
      <p:ext uri="{BB962C8B-B14F-4D97-AF65-F5344CB8AC3E}">
        <p14:creationId xmlns:p14="http://schemas.microsoft.com/office/powerpoint/2010/main" val="2604947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Definition: </a:t>
            </a:r>
            <a:r>
              <a:rPr lang="en-US" sz="3200" dirty="0" smtClean="0"/>
              <a:t>Vulnerability</a:t>
            </a:r>
            <a:endParaRPr lang="en-GB" sz="3200" dirty="0"/>
          </a:p>
        </p:txBody>
      </p:sp>
      <p:sp>
        <p:nvSpPr>
          <p:cNvPr id="3" name="Content Placeholder 2"/>
          <p:cNvSpPr>
            <a:spLocks noGrp="1"/>
          </p:cNvSpPr>
          <p:nvPr>
            <p:ph idx="1"/>
          </p:nvPr>
        </p:nvSpPr>
        <p:spPr/>
        <p:txBody>
          <a:bodyPr/>
          <a:lstStyle/>
          <a:p>
            <a:r>
              <a:rPr lang="en-US" sz="3200" b="1" dirty="0">
                <a:latin typeface="+mn-lt"/>
              </a:rPr>
              <a:t>Vulnerability </a:t>
            </a:r>
            <a:r>
              <a:rPr lang="en-US" sz="3200" dirty="0">
                <a:latin typeface="+mn-lt"/>
              </a:rPr>
              <a:t>is defined as </a:t>
            </a:r>
            <a:r>
              <a:rPr lang="en-GB" sz="3200" dirty="0">
                <a:latin typeface="+mn-lt"/>
              </a:rPr>
              <a:t>t</a:t>
            </a:r>
            <a:r>
              <a:rPr lang="en-GB" sz="3200" dirty="0" smtClean="0">
                <a:latin typeface="+mn-lt"/>
              </a:rPr>
              <a:t>he </a:t>
            </a:r>
            <a:r>
              <a:rPr lang="en-GB" sz="3200" dirty="0">
                <a:latin typeface="+mn-lt"/>
              </a:rPr>
              <a:t>conditions determined by physical, social, economic, environmental and political factors or processes, which increase risk and susceptibility of people to the impact of hazards.</a:t>
            </a:r>
          </a:p>
        </p:txBody>
      </p:sp>
    </p:spTree>
    <p:extLst>
      <p:ext uri="{BB962C8B-B14F-4D97-AF65-F5344CB8AC3E}">
        <p14:creationId xmlns:p14="http://schemas.microsoft.com/office/powerpoint/2010/main" val="1103480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Rationale</a:t>
            </a:r>
            <a:endParaRPr lang="en-GB" sz="3200" dirty="0"/>
          </a:p>
        </p:txBody>
      </p:sp>
      <p:sp>
        <p:nvSpPr>
          <p:cNvPr id="3" name="Content Placeholder 2"/>
          <p:cNvSpPr>
            <a:spLocks noGrp="1"/>
          </p:cNvSpPr>
          <p:nvPr>
            <p:ph idx="1"/>
          </p:nvPr>
        </p:nvSpPr>
        <p:spPr>
          <a:xfrm>
            <a:off x="609600" y="1676400"/>
            <a:ext cx="8077200" cy="4191000"/>
          </a:xfrm>
        </p:spPr>
        <p:txBody>
          <a:bodyPr/>
          <a:lstStyle/>
          <a:p>
            <a:pPr marL="0" indent="0" algn="ctr">
              <a:buNone/>
            </a:pPr>
            <a:endParaRPr lang="en-US" sz="4400" b="1" dirty="0" smtClean="0">
              <a:latin typeface="+mn-lt"/>
            </a:endParaRPr>
          </a:p>
          <a:p>
            <a:pPr marL="0" indent="0" algn="ctr">
              <a:buNone/>
            </a:pPr>
            <a:r>
              <a:rPr lang="en-US" sz="4400" b="1" dirty="0" smtClean="0">
                <a:latin typeface="+mn-lt"/>
              </a:rPr>
              <a:t>Why is a Gender and Diversity Perspective Important?</a:t>
            </a:r>
            <a:endParaRPr lang="en-GB" sz="4400" b="1" dirty="0">
              <a:latin typeface="+mn-lt"/>
            </a:endParaRPr>
          </a:p>
        </p:txBody>
      </p:sp>
    </p:spTree>
    <p:extLst>
      <p:ext uri="{BB962C8B-B14F-4D97-AF65-F5344CB8AC3E}">
        <p14:creationId xmlns:p14="http://schemas.microsoft.com/office/powerpoint/2010/main" val="2454704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Why is a Gender and Diversity approach important for RCRC National Societies?</a:t>
            </a:r>
            <a:endParaRPr lang="en-GB" sz="2400" dirty="0"/>
          </a:p>
        </p:txBody>
      </p:sp>
      <p:sp>
        <p:nvSpPr>
          <p:cNvPr id="3" name="Content Placeholder 2"/>
          <p:cNvSpPr>
            <a:spLocks noGrp="1"/>
          </p:cNvSpPr>
          <p:nvPr>
            <p:ph idx="1"/>
          </p:nvPr>
        </p:nvSpPr>
        <p:spPr>
          <a:xfrm>
            <a:off x="457200" y="1676400"/>
            <a:ext cx="8229600" cy="4191000"/>
          </a:xfrm>
        </p:spPr>
        <p:txBody>
          <a:bodyPr/>
          <a:lstStyle/>
          <a:p>
            <a:r>
              <a:rPr lang="en-US" sz="2400" b="1" dirty="0" smtClean="0">
                <a:latin typeface="+mn-lt"/>
              </a:rPr>
              <a:t>Disaster Risk</a:t>
            </a:r>
            <a:r>
              <a:rPr lang="en-US" sz="2400" b="1" dirty="0">
                <a:latin typeface="+mn-lt"/>
              </a:rPr>
              <a:t> </a:t>
            </a:r>
            <a:r>
              <a:rPr lang="en-US" sz="2400" dirty="0" smtClean="0">
                <a:latin typeface="+mn-lt"/>
              </a:rPr>
              <a:t>- Women, girls and boys are 14 times more likely to die during a disaster than are men</a:t>
            </a:r>
            <a:br>
              <a:rPr lang="en-US" sz="2400" dirty="0" smtClean="0">
                <a:latin typeface="+mn-lt"/>
              </a:rPr>
            </a:br>
            <a:endParaRPr lang="en-US" sz="2400" dirty="0" smtClean="0">
              <a:latin typeface="+mn-lt"/>
            </a:endParaRPr>
          </a:p>
          <a:p>
            <a:r>
              <a:rPr lang="en-US" sz="2400" b="1" dirty="0" smtClean="0">
                <a:latin typeface="+mn-lt"/>
              </a:rPr>
              <a:t>Health Risk</a:t>
            </a:r>
            <a:r>
              <a:rPr lang="en-US" sz="2400" b="1" dirty="0">
                <a:latin typeface="+mn-lt"/>
              </a:rPr>
              <a:t> </a:t>
            </a:r>
            <a:r>
              <a:rPr lang="en-US" sz="2400" dirty="0" smtClean="0">
                <a:latin typeface="+mn-lt"/>
              </a:rPr>
              <a:t>- Certain groups are more vulnerable to disease because they are unable to realize their </a:t>
            </a:r>
            <a:br>
              <a:rPr lang="en-US" sz="2400" dirty="0" smtClean="0">
                <a:latin typeface="+mn-lt"/>
              </a:rPr>
            </a:br>
            <a:endParaRPr lang="en-US" sz="2400" dirty="0" smtClean="0">
              <a:latin typeface="+mn-lt"/>
            </a:endParaRPr>
          </a:p>
          <a:p>
            <a:r>
              <a:rPr lang="en-US" sz="2400" b="1" dirty="0" smtClean="0">
                <a:latin typeface="+mn-lt"/>
              </a:rPr>
              <a:t>Interpersonal Violence </a:t>
            </a:r>
            <a:r>
              <a:rPr lang="en-US" sz="2400" dirty="0" smtClean="0">
                <a:latin typeface="+mn-lt"/>
              </a:rPr>
              <a:t>- it </a:t>
            </a:r>
            <a:r>
              <a:rPr lang="en-US" sz="2400" dirty="0">
                <a:latin typeface="+mn-lt"/>
              </a:rPr>
              <a:t>is among the leading cause of death for people aged 15 to 44 </a:t>
            </a:r>
            <a:r>
              <a:rPr lang="en-US" sz="2400" dirty="0" smtClean="0">
                <a:latin typeface="+mn-lt"/>
              </a:rPr>
              <a:t>world-wide. And</a:t>
            </a:r>
            <a:r>
              <a:rPr lang="en-US" sz="2400" dirty="0">
                <a:latin typeface="+mn-lt"/>
              </a:rPr>
              <a:t>, the rate of interpersonal violence greatly increases during and after </a:t>
            </a:r>
            <a:r>
              <a:rPr lang="en-US" sz="2400" dirty="0" smtClean="0">
                <a:latin typeface="+mn-lt"/>
              </a:rPr>
              <a:t>disasters. </a:t>
            </a:r>
            <a:br>
              <a:rPr lang="en-US" sz="2400" dirty="0" smtClean="0">
                <a:latin typeface="+mn-lt"/>
              </a:rPr>
            </a:br>
            <a:endParaRPr lang="en-US" sz="2400" dirty="0" smtClean="0">
              <a:latin typeface="+mn-lt"/>
            </a:endParaRPr>
          </a:p>
          <a:p>
            <a:pPr lvl="1"/>
            <a:endParaRPr lang="en-GB" sz="2400" dirty="0">
              <a:latin typeface="+mn-lt"/>
            </a:endParaRPr>
          </a:p>
        </p:txBody>
      </p:sp>
    </p:spTree>
    <p:extLst>
      <p:ext uri="{BB962C8B-B14F-4D97-AF65-F5344CB8AC3E}">
        <p14:creationId xmlns:p14="http://schemas.microsoft.com/office/powerpoint/2010/main" val="297763486"/>
      </p:ext>
    </p:extLst>
  </p:cSld>
  <p:clrMapOvr>
    <a:masterClrMapping/>
  </p:clrMapOvr>
</p:sld>
</file>

<file path=ppt/theme/theme1.xml><?xml version="1.0" encoding="utf-8"?>
<a:theme xmlns:a="http://schemas.openxmlformats.org/drawingml/2006/main" name="Theme IFR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 IFRC</Template>
  <TotalTime>17</TotalTime>
  <Words>422</Words>
  <Application>Microsoft Macintosh PowerPoint</Application>
  <PresentationFormat>On-screen Show (4:3)</PresentationFormat>
  <Paragraphs>76</Paragraphs>
  <Slides>17</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 Rounded MT Bold</vt:lpstr>
      <vt:lpstr>Calibri</vt:lpstr>
      <vt:lpstr>ＭＳ Ｐゴシック</vt:lpstr>
      <vt:lpstr>Wingdings</vt:lpstr>
      <vt:lpstr>Arial</vt:lpstr>
      <vt:lpstr>Theme IFRC</vt:lpstr>
      <vt:lpstr>Gender, Diversity and Climate Change </vt:lpstr>
      <vt:lpstr>Background</vt:lpstr>
      <vt:lpstr>Gender VS Sex</vt:lpstr>
      <vt:lpstr>Definition: Gender</vt:lpstr>
      <vt:lpstr>Definition: Diversity</vt:lpstr>
      <vt:lpstr>Definition: Marginalized Groups</vt:lpstr>
      <vt:lpstr>Definition: Vulnerability</vt:lpstr>
      <vt:lpstr>Rationale</vt:lpstr>
      <vt:lpstr>Why is a Gender and Diversity approach important for RCRC National Societies?</vt:lpstr>
      <vt:lpstr>IFRC Strategic Framework on Gender and Diversity Issues</vt:lpstr>
      <vt:lpstr>IFRC Strategic Framework on Gender and Diversity Issues</vt:lpstr>
      <vt:lpstr>Definition: Gender Equality</vt:lpstr>
      <vt:lpstr>Definition: Gender and Diversity Equity</vt:lpstr>
      <vt:lpstr>Gender and Diversity Mainstreaming</vt:lpstr>
      <vt:lpstr>Gender and Diversity Equality reduces vulnerability</vt:lpstr>
      <vt:lpstr>Gender, Diversity and Climate Change</vt:lpstr>
      <vt:lpstr>Wrap up and Key Messages</vt:lpstr>
    </vt:vector>
  </TitlesOfParts>
  <Company>IFRC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Diversity and Climate Change </dc:title>
  <dc:creator>Angeline Tandiono</dc:creator>
  <cp:lastModifiedBy>Dong D</cp:lastModifiedBy>
  <cp:revision>2</cp:revision>
  <dcterms:created xsi:type="dcterms:W3CDTF">2014-11-21T02:47:55Z</dcterms:created>
  <dcterms:modified xsi:type="dcterms:W3CDTF">2016-03-08T04:20:35Z</dcterms:modified>
</cp:coreProperties>
</file>