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 id="2147483740" r:id="rId3"/>
  </p:sldMasterIdLst>
  <p:notesMasterIdLst>
    <p:notesMasterId r:id="rId62"/>
  </p:notesMasterIdLst>
  <p:handoutMasterIdLst>
    <p:handoutMasterId r:id="rId63"/>
  </p:handoutMasterIdLst>
  <p:sldIdLst>
    <p:sldId id="283" r:id="rId4"/>
    <p:sldId id="300" r:id="rId5"/>
    <p:sldId id="345" r:id="rId6"/>
    <p:sldId id="346" r:id="rId7"/>
    <p:sldId id="304" r:id="rId8"/>
    <p:sldId id="348" r:id="rId9"/>
    <p:sldId id="349" r:id="rId10"/>
    <p:sldId id="322" r:id="rId11"/>
    <p:sldId id="323" r:id="rId12"/>
    <p:sldId id="350" r:id="rId13"/>
    <p:sldId id="351" r:id="rId14"/>
    <p:sldId id="352" r:id="rId15"/>
    <p:sldId id="303" r:id="rId16"/>
    <p:sldId id="305" r:id="rId17"/>
    <p:sldId id="354" r:id="rId18"/>
    <p:sldId id="306" r:id="rId19"/>
    <p:sldId id="307" r:id="rId20"/>
    <p:sldId id="312" r:id="rId21"/>
    <p:sldId id="358" r:id="rId22"/>
    <p:sldId id="337" r:id="rId23"/>
    <p:sldId id="330"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95" r:id="rId38"/>
    <p:sldId id="396" r:id="rId39"/>
    <p:sldId id="389" r:id="rId40"/>
    <p:sldId id="390" r:id="rId41"/>
    <p:sldId id="391" r:id="rId42"/>
    <p:sldId id="308" r:id="rId43"/>
    <p:sldId id="313" r:id="rId44"/>
    <p:sldId id="397" r:id="rId45"/>
    <p:sldId id="326" r:id="rId46"/>
    <p:sldId id="315" r:id="rId47"/>
    <p:sldId id="316" r:id="rId48"/>
    <p:sldId id="317" r:id="rId49"/>
    <p:sldId id="373" r:id="rId50"/>
    <p:sldId id="328" r:id="rId51"/>
    <p:sldId id="338" r:id="rId52"/>
    <p:sldId id="392" r:id="rId53"/>
    <p:sldId id="343" r:id="rId54"/>
    <p:sldId id="342" r:id="rId55"/>
    <p:sldId id="359" r:id="rId56"/>
    <p:sldId id="355" r:id="rId57"/>
    <p:sldId id="340" r:id="rId58"/>
    <p:sldId id="341" r:id="rId59"/>
    <p:sldId id="394" r:id="rId60"/>
    <p:sldId id="398" r:id="rId6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80107" autoAdjust="0"/>
  </p:normalViewPr>
  <p:slideViewPr>
    <p:cSldViewPr>
      <p:cViewPr varScale="1">
        <p:scale>
          <a:sx n="58" d="100"/>
          <a:sy n="58" d="100"/>
        </p:scale>
        <p:origin x="-17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24/08/2016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7C51A-95D9-449E-A803-5B07E6298BF1}" type="datetimeFigureOut">
              <a:rPr lang="en-GB" smtClean="0"/>
              <a:t>24/08/2016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796BE-0BBA-4542-A612-0BBAC6A83059}" type="slidenum">
              <a:rPr lang="en-GB" smtClean="0"/>
              <a:t>‹#›</a:t>
            </a:fld>
            <a:endParaRPr lang="en-GB"/>
          </a:p>
        </p:txBody>
      </p:sp>
    </p:spTree>
    <p:extLst>
      <p:ext uri="{BB962C8B-B14F-4D97-AF65-F5344CB8AC3E}">
        <p14:creationId xmlns:p14="http://schemas.microsoft.com/office/powerpoint/2010/main" val="37547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eathpenaltynews.blogspot.com/2010/06/ilga-76-countries-ban-gay-sex-7-have.html#ixzz3e5E2Fpe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results?search_query=inside+disaster+haiti"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3d-Yu8Dh1LY"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Overgeneralisation of the characteristics</a:t>
            </a:r>
            <a:r>
              <a:rPr lang="en-GB" baseline="0" dirty="0" smtClean="0"/>
              <a:t> of one group of people. Often polarising in that it attributes +</a:t>
            </a:r>
            <a:r>
              <a:rPr lang="en-GB" baseline="0" dirty="0" err="1" smtClean="0"/>
              <a:t>ve</a:t>
            </a:r>
            <a:r>
              <a:rPr lang="en-GB" baseline="0" dirty="0" smtClean="0"/>
              <a:t> characteristics to one group and –</a:t>
            </a:r>
            <a:r>
              <a:rPr lang="en-GB" baseline="0" dirty="0" err="1" smtClean="0"/>
              <a:t>ve</a:t>
            </a:r>
            <a:r>
              <a:rPr lang="en-GB" baseline="0" dirty="0" smtClean="0"/>
              <a:t> attributes to another.</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a:t>
            </a:fld>
            <a:endParaRPr lang="en-GB"/>
          </a:p>
        </p:txBody>
      </p:sp>
    </p:spTree>
    <p:extLst>
      <p:ext uri="{BB962C8B-B14F-4D97-AF65-F5344CB8AC3E}">
        <p14:creationId xmlns:p14="http://schemas.microsoft.com/office/powerpoint/2010/main" val="221358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Gender provides us with an analytica</a:t>
            </a:r>
            <a:r>
              <a:rPr lang="en-US" sz="1200" baseline="0" dirty="0" smtClean="0">
                <a:solidFill>
                  <a:prstClr val="black"/>
                </a:solidFill>
                <a:latin typeface="Arial" panose="020B0604020202020204" pitchFamily="34" charset="0"/>
                <a:cs typeface="Arial" panose="020B0604020202020204" pitchFamily="34" charset="0"/>
              </a:rPr>
              <a:t>l framework to understand better the needs and capacities of all groups in a community and ensure these are addressed</a:t>
            </a:r>
            <a:endParaRPr lang="en-US" sz="1200" dirty="0" smtClean="0">
              <a:solidFill>
                <a:prstClr val="black"/>
              </a:solidFill>
              <a:latin typeface="Arial" panose="020B0604020202020204" pitchFamily="34" charset="0"/>
              <a:cs typeface="Arial" panose="020B0604020202020204" pitchFamily="34" charset="0"/>
            </a:endParaRPr>
          </a:p>
          <a:p>
            <a:endParaRPr lang="en-US" sz="1200" dirty="0" smtClean="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5796BE-0BBA-4542-A612-0BBAC6A83059}" type="slidenum">
              <a:rPr lang="en-GB" smtClean="0"/>
              <a:t>15</a:t>
            </a:fld>
            <a:endParaRPr lang="en-GB"/>
          </a:p>
        </p:txBody>
      </p:sp>
    </p:spTree>
    <p:extLst>
      <p:ext uri="{BB962C8B-B14F-4D97-AF65-F5344CB8AC3E}">
        <p14:creationId xmlns:p14="http://schemas.microsoft.com/office/powerpoint/2010/main" val="107080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dimensional – there’s a bit more to us</a:t>
            </a:r>
            <a:r>
              <a:rPr lang="en-GB" baseline="0" dirty="0" smtClean="0"/>
              <a:t> than whether we are male or female, isn’t there?</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16</a:t>
            </a:fld>
            <a:endParaRPr lang="en-GB"/>
          </a:p>
        </p:txBody>
      </p:sp>
    </p:spTree>
    <p:extLst>
      <p:ext uri="{BB962C8B-B14F-4D97-AF65-F5344CB8AC3E}">
        <p14:creationId xmlns:p14="http://schemas.microsoft.com/office/powerpoint/2010/main" val="195958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17</a:t>
            </a:fld>
            <a:endParaRPr lang="en-GB"/>
          </a:p>
        </p:txBody>
      </p:sp>
    </p:spTree>
    <p:extLst>
      <p:ext uri="{BB962C8B-B14F-4D97-AF65-F5344CB8AC3E}">
        <p14:creationId xmlns:p14="http://schemas.microsoft.com/office/powerpoint/2010/main" val="68941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Violence must also be recognised as a cross cutting issue throughout DRR and DM activities. Violence can affect women, men, boys and girls, however women and girls and men who do not conform to society’s concepts of masculinity are usually more at risk of violence as a result of their gender (gender-based violence). Gender inequality is the root cause of vulnerabilities to violence.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a disaster, sexual, physical and gender-based violence</a:t>
            </a:r>
            <a:r>
              <a:rPr lang="en-GB" sz="1200" u="sng" kern="1200" dirty="0" smtClean="0">
                <a:solidFill>
                  <a:schemeClr val="tx1"/>
                </a:solidFill>
                <a:effectLst/>
                <a:latin typeface="+mn-lt"/>
                <a:ea typeface="+mn-ea"/>
                <a:cs typeface="+mn-cs"/>
              </a:rPr>
              <a:t> (GBV)</a:t>
            </a:r>
            <a:r>
              <a:rPr lang="en-GB" sz="1200" kern="1200" dirty="0" smtClean="0">
                <a:solidFill>
                  <a:schemeClr val="tx1"/>
                </a:solidFill>
                <a:effectLst/>
                <a:latin typeface="+mn-lt"/>
                <a:ea typeface="+mn-ea"/>
                <a:cs typeface="+mn-cs"/>
              </a:rPr>
              <a:t> is known to increase, and this</a:t>
            </a:r>
            <a:r>
              <a:rPr lang="en-GB" sz="1200" kern="1200" baseline="0" dirty="0" smtClean="0">
                <a:solidFill>
                  <a:schemeClr val="tx1"/>
                </a:solidFill>
                <a:effectLst/>
                <a:latin typeface="+mn-lt"/>
                <a:ea typeface="+mn-ea"/>
                <a:cs typeface="+mn-cs"/>
              </a:rPr>
              <a:t> can happen for a number of reasons….</a:t>
            </a:r>
            <a:endParaRPr lang="en-US" sz="1200" kern="1200" dirty="0" smtClean="0">
              <a:solidFill>
                <a:schemeClr val="tx1"/>
              </a:solidFill>
              <a:effectLst/>
              <a:latin typeface="+mn-lt"/>
              <a:ea typeface="+mn-ea"/>
              <a:cs typeface="+mn-cs"/>
            </a:endParaRPr>
          </a:p>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solidFill>
                  <a:prstClr val="black"/>
                </a:solidFill>
              </a:rPr>
              <a:pPr eaLnBrk="1" hangingPunct="1"/>
              <a:t>19</a:t>
            </a:fld>
            <a:endParaRPr lang="en-GB"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20</a:t>
            </a:fld>
            <a:endParaRPr lang="en-GB"/>
          </a:p>
        </p:txBody>
      </p:sp>
    </p:spTree>
    <p:extLst>
      <p:ext uri="{BB962C8B-B14F-4D97-AF65-F5344CB8AC3E}">
        <p14:creationId xmlns:p14="http://schemas.microsoft.com/office/powerpoint/2010/main" val="368114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itchFamily="34" charset="0"/>
                <a:cs typeface="Arial" pitchFamily="34" charset="0"/>
              </a:rPr>
              <a:t>Welcome!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800" kern="0" dirty="0" smtClean="0">
                <a:solidFill>
                  <a:srgbClr val="FF0000"/>
                </a:solidFill>
                <a:latin typeface="Calibri" pitchFamily="34" charset="0"/>
                <a:cs typeface="Times New Roman"/>
              </a:rPr>
              <a:t>1. While approximately 50% of the world’s population is female, it is estimated that in most refugee populations, _____ are women and children. Is it 60%, 70%, </a:t>
            </a:r>
            <a:r>
              <a:rPr lang="en-GB" altLang="en-US" sz="2800" u="sng" kern="0" dirty="0" smtClean="0">
                <a:solidFill>
                  <a:srgbClr val="FF0000"/>
                </a:solidFill>
                <a:latin typeface="Calibri" pitchFamily="34" charset="0"/>
                <a:cs typeface="Times New Roman"/>
              </a:rPr>
              <a:t>80</a:t>
            </a:r>
            <a:r>
              <a:rPr lang="en-GB" altLang="en-US" sz="2800" kern="0" dirty="0" smtClean="0">
                <a:solidFill>
                  <a:srgbClr val="FF0000"/>
                </a:solidFill>
                <a:latin typeface="Calibri" pitchFamily="34" charset="0"/>
                <a:cs typeface="Times New Roman"/>
              </a:rPr>
              <a:t>% or 85%? </a:t>
            </a:r>
            <a:endParaRPr lang="en-GB" altLang="en-US" sz="2800" kern="0" dirty="0" smtClean="0">
              <a:solidFill>
                <a:srgbClr val="F00202"/>
              </a:solidFill>
              <a:latin typeface="Calibri" pitchFamily="34" charset="0"/>
              <a:cs typeface="Times New Roman"/>
            </a:endParaRPr>
          </a:p>
          <a:p>
            <a:pPr>
              <a:spcAft>
                <a:spcPts val="1000"/>
              </a:spcAft>
              <a:defRPr/>
            </a:pPr>
            <a:r>
              <a:rPr lang="en-GB" i="1" dirty="0" smtClean="0">
                <a:latin typeface="Calibri"/>
                <a:ea typeface="Calibri"/>
                <a:cs typeface="Arial"/>
              </a:rPr>
              <a:t>“80 percent of the world’s 51 million people displaced by conflict are women, children and youth.”</a:t>
            </a:r>
            <a:r>
              <a:rPr lang="en-GB" dirty="0" smtClean="0">
                <a:latin typeface="Calibri"/>
                <a:ea typeface="Calibri"/>
                <a:cs typeface="Arial"/>
              </a:rPr>
              <a:t> (Women's Refugee Commission Fact Sheet 2013)</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“Women and girls comprise about half of any refugee, internally displaced or stateless population.”</a:t>
            </a:r>
            <a:r>
              <a:rPr lang="en-GB" b="1" dirty="0" smtClean="0">
                <a:latin typeface="Calibri"/>
                <a:ea typeface="Calibri"/>
                <a:cs typeface="Arial"/>
              </a:rPr>
              <a:t> </a:t>
            </a:r>
            <a:r>
              <a:rPr lang="en-GB" dirty="0" smtClean="0">
                <a:latin typeface="Calibri"/>
                <a:ea typeface="Calibri"/>
                <a:cs typeface="Arial"/>
              </a:rPr>
              <a:t>(UNCHR)</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“Refugee women and girls accounted for 48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a proportion that has remained constant over the past decade”</a:t>
            </a:r>
            <a:endParaRPr lang="en-GB" dirty="0" smtClean="0">
              <a:latin typeface="Calibri"/>
              <a:ea typeface="Calibri"/>
              <a:cs typeface="Arial"/>
            </a:endParaRPr>
          </a:p>
          <a:p>
            <a:pPr>
              <a:spcAft>
                <a:spcPts val="1000"/>
              </a:spcAft>
              <a:defRPr/>
            </a:pPr>
            <a:r>
              <a:rPr lang="en-GB" i="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“Children below 18 years constituted 46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This was in line with 2011but higher than a few years ago.”</a:t>
            </a:r>
            <a:r>
              <a:rPr lang="en-GB" dirty="0" smtClean="0">
                <a:latin typeface="Calibri"/>
                <a:ea typeface="Calibri"/>
                <a:cs typeface="Arial"/>
              </a:rPr>
              <a:t> </a:t>
            </a:r>
            <a:r>
              <a:rPr lang="en-GB" sz="1600" dirty="0" smtClean="0">
                <a:latin typeface="Calibri"/>
                <a:ea typeface="Calibri"/>
                <a:cs typeface="Arial"/>
              </a:rPr>
              <a:t>(UNHCR Global Trends report 2012)</a:t>
            </a:r>
          </a:p>
          <a:p>
            <a:pPr>
              <a:spcAft>
                <a:spcPts val="1000"/>
              </a:spcAft>
              <a:defRPr/>
            </a:pPr>
            <a:endParaRPr lang="en-GB" altLang="en-US" sz="1600" b="1" dirty="0" smtClean="0">
              <a:latin typeface="Calibri"/>
              <a:cs typeface="Arial"/>
            </a:endParaRPr>
          </a:p>
          <a:p>
            <a:pPr>
              <a:spcAft>
                <a:spcPts val="1000"/>
              </a:spcAft>
              <a:defRPr/>
            </a:pPr>
            <a:r>
              <a:rPr lang="en-GB" altLang="en-US" dirty="0" smtClean="0"/>
              <a:t>IFRC Feminisation of migration https://www.dropbox.com/s/d0bil0kfl3d9ff1/IFRC_Feminization_Migration.pdf?dl=0</a:t>
            </a:r>
            <a:endParaRPr lang="en-GB" altLang="en-US"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1713183-E632-4126-9D9D-F018113A1B50}"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800" kern="0" dirty="0" smtClean="0">
                <a:solidFill>
                  <a:srgbClr val="FF0000"/>
                </a:solidFill>
                <a:latin typeface="Calibri" pitchFamily="34" charset="0"/>
                <a:cs typeface="Times New Roman"/>
              </a:rPr>
              <a:t>1. While approximately 50% of the world’s population is female, it is estimated that in most refugee populations, _____ are women and children. Is it 60%, 70%, </a:t>
            </a:r>
            <a:r>
              <a:rPr lang="en-GB" altLang="en-US" sz="2800" u="sng" kern="0" dirty="0" smtClean="0">
                <a:solidFill>
                  <a:srgbClr val="FF0000"/>
                </a:solidFill>
                <a:latin typeface="Calibri" pitchFamily="34" charset="0"/>
                <a:cs typeface="Times New Roman"/>
              </a:rPr>
              <a:t>80</a:t>
            </a:r>
            <a:r>
              <a:rPr lang="en-GB" altLang="en-US" sz="2800" kern="0" dirty="0" smtClean="0">
                <a:solidFill>
                  <a:srgbClr val="FF0000"/>
                </a:solidFill>
                <a:latin typeface="Calibri" pitchFamily="34" charset="0"/>
                <a:cs typeface="Times New Roman"/>
              </a:rPr>
              <a:t>% or 85%? </a:t>
            </a:r>
            <a:endParaRPr lang="en-GB" altLang="en-US" sz="2800" kern="0" dirty="0" smtClean="0">
              <a:solidFill>
                <a:srgbClr val="F00202"/>
              </a:solidFill>
              <a:latin typeface="Calibri" pitchFamily="34" charset="0"/>
              <a:cs typeface="Times New Roman"/>
            </a:endParaRPr>
          </a:p>
          <a:p>
            <a:pPr>
              <a:spcAft>
                <a:spcPts val="1000"/>
              </a:spcAft>
              <a:defRPr/>
            </a:pPr>
            <a:r>
              <a:rPr lang="en-GB" i="1" dirty="0" smtClean="0">
                <a:latin typeface="Calibri"/>
                <a:ea typeface="Calibri"/>
                <a:cs typeface="Arial"/>
              </a:rPr>
              <a:t>“80 percent of the world’s 51 million people displaced by conflict are women, children and youth.”</a:t>
            </a:r>
            <a:r>
              <a:rPr lang="en-GB" dirty="0" smtClean="0">
                <a:latin typeface="Calibri"/>
                <a:ea typeface="Calibri"/>
                <a:cs typeface="Arial"/>
              </a:rPr>
              <a:t> (Women's Refugee Commission Fact Sheet 2013)</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“Women and girls comprise about half of any refugee, internally displaced or stateless population.”</a:t>
            </a:r>
            <a:r>
              <a:rPr lang="en-GB" b="1" dirty="0" smtClean="0">
                <a:latin typeface="Calibri"/>
                <a:ea typeface="Calibri"/>
                <a:cs typeface="Arial"/>
              </a:rPr>
              <a:t> </a:t>
            </a:r>
            <a:r>
              <a:rPr lang="en-GB" dirty="0" smtClean="0">
                <a:latin typeface="Calibri"/>
                <a:ea typeface="Calibri"/>
                <a:cs typeface="Arial"/>
              </a:rPr>
              <a:t>(UNCHR)</a:t>
            </a:r>
          </a:p>
          <a:p>
            <a:pPr>
              <a:spcAft>
                <a:spcPts val="1000"/>
              </a:spcAft>
              <a:defRPr/>
            </a:pPr>
            <a:r>
              <a:rPr lang="en-GB" b="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“Refugee women and girls accounted for 48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a proportion that has remained constant over the past decade”</a:t>
            </a:r>
            <a:endParaRPr lang="en-GB" dirty="0" smtClean="0">
              <a:latin typeface="Calibri"/>
              <a:ea typeface="Calibri"/>
              <a:cs typeface="Arial"/>
            </a:endParaRPr>
          </a:p>
          <a:p>
            <a:pPr>
              <a:spcAft>
                <a:spcPts val="1000"/>
              </a:spcAft>
              <a:defRPr/>
            </a:pPr>
            <a:r>
              <a:rPr lang="en-GB" i="1" dirty="0" smtClean="0">
                <a:latin typeface="Calibri"/>
                <a:ea typeface="Calibri"/>
                <a:cs typeface="Arial"/>
              </a:rPr>
              <a:t> </a:t>
            </a:r>
            <a:endParaRPr lang="en-GB" dirty="0" smtClean="0">
              <a:latin typeface="Calibri"/>
              <a:ea typeface="Calibri"/>
              <a:cs typeface="Arial"/>
            </a:endParaRPr>
          </a:p>
          <a:p>
            <a:pPr>
              <a:spcAft>
                <a:spcPts val="1000"/>
              </a:spcAft>
              <a:defRPr/>
            </a:pPr>
            <a:r>
              <a:rPr lang="en-GB" i="1" dirty="0" smtClean="0">
                <a:latin typeface="Calibri"/>
                <a:ea typeface="Calibri"/>
                <a:cs typeface="Arial"/>
              </a:rPr>
              <a:t>“Children below 18 years constituted 46 per cent of the  refugee population in </a:t>
            </a:r>
            <a:endParaRPr lang="en-GB" dirty="0" smtClean="0">
              <a:latin typeface="Calibri"/>
              <a:ea typeface="Calibri"/>
              <a:cs typeface="Arial"/>
            </a:endParaRPr>
          </a:p>
          <a:p>
            <a:pPr>
              <a:spcAft>
                <a:spcPts val="1000"/>
              </a:spcAft>
              <a:defRPr/>
            </a:pPr>
            <a:r>
              <a:rPr lang="en-GB" i="1" dirty="0" smtClean="0">
                <a:latin typeface="Calibri"/>
                <a:ea typeface="Calibri"/>
                <a:cs typeface="Arial"/>
              </a:rPr>
              <a:t>2012. This was in line with 2011but higher than a few years ago.”</a:t>
            </a:r>
            <a:r>
              <a:rPr lang="en-GB" dirty="0" smtClean="0">
                <a:latin typeface="Calibri"/>
                <a:ea typeface="Calibri"/>
                <a:cs typeface="Arial"/>
              </a:rPr>
              <a:t> </a:t>
            </a:r>
            <a:r>
              <a:rPr lang="en-GB" sz="1600" dirty="0" smtClean="0">
                <a:latin typeface="Calibri"/>
                <a:ea typeface="Calibri"/>
                <a:cs typeface="Arial"/>
              </a:rPr>
              <a:t>(UNHCR Global Trends report 2012)</a:t>
            </a:r>
          </a:p>
          <a:p>
            <a:pPr>
              <a:spcAft>
                <a:spcPts val="1000"/>
              </a:spcAft>
              <a:defRPr/>
            </a:pPr>
            <a:endParaRPr lang="en-GB" altLang="en-US" sz="1600" b="1" dirty="0" smtClean="0">
              <a:latin typeface="Calibri"/>
              <a:cs typeface="Arial"/>
            </a:endParaRPr>
          </a:p>
          <a:p>
            <a:pPr marL="0" marR="0" indent="0" algn="l" defTabSz="914400" rtl="0" eaLnBrk="1" fontAlgn="auto" latinLnBrk="0" hangingPunct="1">
              <a:lnSpc>
                <a:spcPct val="100000"/>
              </a:lnSpc>
              <a:spcBef>
                <a:spcPts val="0"/>
              </a:spcBef>
              <a:spcAft>
                <a:spcPts val="1000"/>
              </a:spcAft>
              <a:buClrTx/>
              <a:buSzTx/>
              <a:buFontTx/>
              <a:buNone/>
              <a:tabLst/>
              <a:defRPr/>
            </a:pPr>
            <a:r>
              <a:rPr lang="en-GB" altLang="en-US" dirty="0" smtClean="0"/>
              <a:t>IFRC Feminisation of migration https://www.dropbox.com/s/d0bil0kfl3d9ff1/IFRC_Feminization_Migration.pdf?dl=0</a:t>
            </a:r>
          </a:p>
          <a:p>
            <a:pPr>
              <a:spcAft>
                <a:spcPts val="1000"/>
              </a:spcAft>
              <a:defRPr/>
            </a:pPr>
            <a:endParaRPr lang="en-GB" alt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AFB0FA5-AA76-4939-A987-7E8304C72ADD}" type="slidenum">
              <a:rPr lang="en-US" altLang="en-US" smtClean="0">
                <a:solidFill>
                  <a:srgbClr val="000000"/>
                </a:solidFill>
              </a:rPr>
              <a:pPr eaLnBrk="1" hangingPunct="1">
                <a:spcBef>
                  <a:spcPct val="0"/>
                </a:spcBef>
              </a:pPr>
              <a:t>24</a:t>
            </a:fld>
            <a:endParaRPr lang="en-US"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E77394E-1343-436A-B7C5-C2231829A13E}"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solidFill>
                  <a:srgbClr val="000000"/>
                </a:solidFill>
              </a:rPr>
              <a:t>World’s Age Structure 2015</a:t>
            </a:r>
          </a:p>
          <a:p>
            <a:r>
              <a:rPr lang="en-GB" altLang="en-US" dirty="0" smtClean="0">
                <a:solidFill>
                  <a:srgbClr val="000000"/>
                </a:solidFill>
              </a:rPr>
              <a:t>0-14 years: 25.79% (male 956,360,171/female 893,629,520)</a:t>
            </a:r>
          </a:p>
          <a:p>
            <a:r>
              <a:rPr lang="en-GB" altLang="en-US" dirty="0" smtClean="0">
                <a:solidFill>
                  <a:srgbClr val="000000"/>
                </a:solidFill>
              </a:rPr>
              <a:t>15-24 years: 16.61% (male 613,806,639/female 577,904,561)</a:t>
            </a:r>
          </a:p>
          <a:p>
            <a:r>
              <a:rPr lang="en-GB" altLang="en-US" dirty="0" smtClean="0">
                <a:solidFill>
                  <a:srgbClr val="000000"/>
                </a:solidFill>
              </a:rPr>
              <a:t>25-54 years: 40.78% (male 1,478,739,525/female 1,447,244,791)</a:t>
            </a:r>
          </a:p>
          <a:p>
            <a:r>
              <a:rPr lang="en-GB" altLang="en-US" dirty="0" smtClean="0">
                <a:solidFill>
                  <a:srgbClr val="000000"/>
                </a:solidFill>
              </a:rPr>
              <a:t>55-64 years: 8.51% (male 298,092,946/female 312,206,795)</a:t>
            </a:r>
          </a:p>
          <a:p>
            <a:r>
              <a:rPr lang="en-GB" altLang="en-US" dirty="0" smtClean="0">
                <a:solidFill>
                  <a:srgbClr val="000000"/>
                </a:solidFill>
              </a:rPr>
              <a:t>65 years and over: 8.32% (male 265,453,689/female 331,172,947) (2014 est.)</a:t>
            </a:r>
          </a:p>
          <a:p>
            <a:r>
              <a:rPr lang="en-GB" altLang="en-US" b="1" dirty="0" smtClean="0">
                <a:solidFill>
                  <a:srgbClr val="000000"/>
                </a:solidFill>
              </a:rPr>
              <a:t>Source: </a:t>
            </a:r>
            <a:r>
              <a:rPr lang="en-GB" altLang="en-US" dirty="0" smtClean="0">
                <a:solidFill>
                  <a:srgbClr val="000000"/>
                </a:solidFill>
              </a:rPr>
              <a:t>CIA https://www.cia.gov/library/publications/resources/the-world-factbook/geos/xx.html</a:t>
            </a:r>
          </a:p>
          <a:p>
            <a:endParaRPr lang="en-GB" altLang="en-US" dirty="0" smtClean="0">
              <a:solidFill>
                <a:srgbClr val="000000"/>
              </a:solidFill>
            </a:endParaRPr>
          </a:p>
          <a:p>
            <a:r>
              <a:rPr lang="en-GB" altLang="en-US" dirty="0" smtClean="0">
                <a:latin typeface="Arial" pitchFamily="34" charset="0"/>
              </a:rPr>
              <a:t>There are some 33 million international migrants under the age of 20, who represent around 16 per cent of the total </a:t>
            </a:r>
          </a:p>
          <a:p>
            <a:r>
              <a:rPr lang="en-GB" altLang="en-US" dirty="0" smtClean="0">
                <a:latin typeface="Arial" pitchFamily="34" charset="0"/>
              </a:rPr>
              <a:t>migrant population (232 million)</a:t>
            </a:r>
          </a:p>
          <a:p>
            <a:r>
              <a:rPr lang="en-GB" altLang="en-US" b="1" dirty="0" smtClean="0">
                <a:latin typeface="Arial" pitchFamily="34" charset="0"/>
              </a:rPr>
              <a:t>Source: </a:t>
            </a:r>
            <a:r>
              <a:rPr lang="en-GB" altLang="en-US" dirty="0" smtClean="0">
                <a:latin typeface="Arial" pitchFamily="34" charset="0"/>
              </a:rPr>
              <a:t>UNICEF 2013 http://www.unicef.org/socialpolicy/files/Population_Dynamics_and_Migration%281%29.pdf</a:t>
            </a:r>
          </a:p>
          <a:p>
            <a:endParaRPr lang="en-GB" altLang="en-US" dirty="0" smtClean="0">
              <a:solidFill>
                <a:srgbClr val="000000"/>
              </a:solidFill>
            </a:endParaRPr>
          </a:p>
          <a:p>
            <a:endParaRPr lang="en-GB" altLang="en-US" dirty="0" smtClean="0">
              <a:solidFill>
                <a:srgbClr val="000000"/>
              </a:solidFill>
            </a:endParaRPr>
          </a:p>
          <a:p>
            <a:endParaRPr lang="en-GB"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FA9E08C5-1E07-4AEF-AAF8-BE3F78D9E108}"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a:t>
            </a:fld>
            <a:endParaRPr lang="en-GB"/>
          </a:p>
        </p:txBody>
      </p:sp>
    </p:spTree>
    <p:extLst>
      <p:ext uri="{BB962C8B-B14F-4D97-AF65-F5344CB8AC3E}">
        <p14:creationId xmlns:p14="http://schemas.microsoft.com/office/powerpoint/2010/main" val="364593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600" b="1" kern="0" dirty="0" smtClean="0">
                <a:solidFill>
                  <a:srgbClr val="F00202"/>
                </a:solidFill>
                <a:latin typeface="Calibri" pitchFamily="34" charset="0"/>
                <a:cs typeface="Times New Roman"/>
              </a:rPr>
              <a:t>Source: </a:t>
            </a:r>
            <a:r>
              <a:rPr lang="en-GB" altLang="en-US" sz="2600" kern="0" dirty="0" smtClean="0">
                <a:solidFill>
                  <a:srgbClr val="F00202"/>
                </a:solidFill>
                <a:latin typeface="Calibri" pitchFamily="34" charset="0"/>
                <a:cs typeface="Times New Roman"/>
              </a:rPr>
              <a:t>Cooperative for Assistance and Relief Everywhere Inc. (2002) Moving from Emergency Response to Comprehensive Reproductive Health Programs: A Modular Training Series. </a:t>
            </a:r>
          </a:p>
          <a:p>
            <a:pPr>
              <a:spcBef>
                <a:spcPct val="20000"/>
              </a:spcBef>
              <a:defRPr/>
            </a:pPr>
            <a:r>
              <a:rPr lang="en-GB" altLang="en-US" sz="2600" kern="0" dirty="0" smtClean="0">
                <a:solidFill>
                  <a:srgbClr val="F00202"/>
                </a:solidFill>
                <a:latin typeface="Calibri" pitchFamily="34" charset="0"/>
                <a:cs typeface="Times New Roman"/>
              </a:rPr>
              <a:t>Washington, DC: CARE. </a:t>
            </a:r>
          </a:p>
          <a:p>
            <a:pPr>
              <a:defRPr/>
            </a:pPr>
            <a:endParaRPr lang="en-GB"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48D7812-4911-446E-ACD8-5FD8AE30F07C}"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5FBA555-C6C6-4F05-B834-718E55C5EA06}"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pPr>
            <a:r>
              <a:rPr lang="en-GB" altLang="en-US" dirty="0" smtClean="0"/>
              <a:t>1. 15% of the world's population, have some form of disability. </a:t>
            </a:r>
          </a:p>
          <a:p>
            <a:pPr>
              <a:buFont typeface="+mj-lt"/>
              <a:buNone/>
            </a:pPr>
            <a:r>
              <a:rPr lang="en-GB" altLang="en-US" b="1" dirty="0" smtClean="0"/>
              <a:t>Source</a:t>
            </a:r>
            <a:r>
              <a:rPr lang="en-GB" altLang="en-US" dirty="0" smtClean="0"/>
              <a:t>: WHO Disability and health Fact sheet N°352  Reviewed December 2014 </a:t>
            </a:r>
          </a:p>
          <a:p>
            <a:pPr>
              <a:buFont typeface="+mj-lt"/>
              <a:buNone/>
            </a:pPr>
            <a:endParaRPr lang="en-GB" altLang="en-US" dirty="0" smtClean="0"/>
          </a:p>
          <a:p>
            <a:pPr eaLnBrk="1" hangingPunct="1">
              <a:spcBef>
                <a:spcPts val="600"/>
              </a:spcBef>
              <a:buFont typeface="+mj-lt"/>
              <a:buNone/>
            </a:pPr>
            <a:r>
              <a:rPr lang="en-GB" altLang="en-US" dirty="0" smtClean="0"/>
              <a:t>2. 20% </a:t>
            </a:r>
            <a:r>
              <a:rPr lang="en-US" altLang="en-US" sz="2600" dirty="0" smtClean="0">
                <a:solidFill>
                  <a:srgbClr val="000000"/>
                </a:solidFill>
                <a:latin typeface="Calibri" pitchFamily="34" charset="0"/>
              </a:rPr>
              <a:t>of the world's poorest people with some kind of disability</a:t>
            </a:r>
            <a:endParaRPr lang="en-GB" altLang="en-US" sz="2600" dirty="0" smtClean="0">
              <a:solidFill>
                <a:srgbClr val="000000"/>
              </a:solidFill>
              <a:latin typeface="Arial" pitchFamily="34" charset="0"/>
            </a:endParaRPr>
          </a:p>
          <a:p>
            <a:pPr>
              <a:buFont typeface="+mj-lt"/>
              <a:buNone/>
            </a:pPr>
            <a:r>
              <a:rPr lang="en-GB" altLang="en-US" b="1" dirty="0" smtClean="0"/>
              <a:t>Source: </a:t>
            </a:r>
            <a:r>
              <a:rPr lang="en-GB" altLang="en-US" dirty="0" smtClean="0"/>
              <a:t>UN Enable Factsheet on Persons with Disabilities</a:t>
            </a:r>
          </a:p>
          <a:p>
            <a:pPr>
              <a:buFont typeface="+mj-lt"/>
              <a:buNone/>
            </a:pPr>
            <a:r>
              <a:rPr lang="en-GB" altLang="en-US" dirty="0" smtClean="0"/>
              <a:t>http://www.un.org/disabilities/default.asp?id=18 </a:t>
            </a:r>
          </a:p>
          <a:p>
            <a:pPr>
              <a:buFont typeface="+mj-lt"/>
              <a:buNone/>
            </a:pPr>
            <a:r>
              <a:rPr lang="en-GB" altLang="en-US" dirty="0" smtClean="0"/>
              <a:t>Original source World Bank, </a:t>
            </a:r>
            <a:r>
              <a:rPr lang="en-GB" altLang="en-US" b="1" dirty="0" smtClean="0"/>
              <a:t>couldn’t find this!</a:t>
            </a:r>
          </a:p>
          <a:p>
            <a:pPr>
              <a:buFont typeface="+mj-lt"/>
              <a:buNone/>
            </a:pPr>
            <a:endParaRPr lang="en-GB" altLang="en-US" dirty="0" smtClean="0"/>
          </a:p>
          <a:p>
            <a:pPr>
              <a:buFont typeface="+mj-lt"/>
              <a:buNone/>
            </a:pPr>
            <a:r>
              <a:rPr lang="en-GB" altLang="en-US" dirty="0" smtClean="0"/>
              <a:t>3. In countries with life expectancies over 70 years, individuals spend on average about 8 years, or 11.5 per cent of their life span, living with disabilities.</a:t>
            </a:r>
          </a:p>
          <a:p>
            <a:pPr>
              <a:buFont typeface="+mj-lt"/>
              <a:buNone/>
            </a:pPr>
            <a:r>
              <a:rPr lang="en-GB" altLang="en-US" b="1" dirty="0" smtClean="0"/>
              <a:t>Source: </a:t>
            </a:r>
            <a:r>
              <a:rPr lang="en-GB" altLang="en-US" dirty="0" smtClean="0"/>
              <a:t>WHO / UN </a:t>
            </a:r>
          </a:p>
          <a:p>
            <a:pPr>
              <a:buFont typeface="+mj-lt"/>
              <a:buNone/>
            </a:pPr>
            <a:r>
              <a:rPr lang="en-GB" altLang="en-US" dirty="0" smtClean="0"/>
              <a:t>http://www.un.org/disabilities/convention/facts.shtml</a:t>
            </a:r>
          </a:p>
          <a:p>
            <a:pPr>
              <a:buFont typeface="+mj-lt"/>
              <a:buNone/>
            </a:pPr>
            <a:endParaRPr lang="en-GB" altLang="en-US" dirty="0" smtClean="0"/>
          </a:p>
          <a:p>
            <a:pPr>
              <a:buFont typeface="+mj-lt"/>
              <a:buNone/>
            </a:pPr>
            <a:r>
              <a:rPr lang="en-GB" altLang="en-US" dirty="0" smtClean="0">
                <a:latin typeface="Arial" pitchFamily="34" charset="0"/>
              </a:rPr>
              <a:t>4. UNESCO estimates that 98% of children with disabilities in developing countries do not attend school, and that 99% of girls with disabilities are illiterate.</a:t>
            </a:r>
          </a:p>
          <a:p>
            <a:pPr>
              <a:buFont typeface="+mj-lt"/>
              <a:buNone/>
            </a:pPr>
            <a:r>
              <a:rPr lang="en-GB" altLang="en-US" b="1" dirty="0" smtClean="0">
                <a:latin typeface="Arial" pitchFamily="34" charset="0"/>
              </a:rPr>
              <a:t>Source: </a:t>
            </a:r>
            <a:r>
              <a:rPr lang="en-GB" altLang="en-US" dirty="0" smtClean="0">
                <a:latin typeface="Arial" pitchFamily="34" charset="0"/>
              </a:rPr>
              <a:t>United Nations (2007) From Exclusion to Equality: Realizing the rights of persons with disabilities </a:t>
            </a:r>
          </a:p>
          <a:p>
            <a:pPr>
              <a:buFont typeface="+mj-lt"/>
              <a:buNone/>
            </a:pPr>
            <a:r>
              <a:rPr lang="en-GB" altLang="en-US" dirty="0" smtClean="0">
                <a:latin typeface="Arial" pitchFamily="34" charset="0"/>
              </a:rPr>
              <a:t>–Handbook for Parliamentarians on the Convention on the Rights of Persons with Disabilities and its Optional Protocol, </a:t>
            </a:r>
          </a:p>
          <a:p>
            <a:pPr>
              <a:buFont typeface="+mj-lt"/>
              <a:buNone/>
            </a:pPr>
            <a:endParaRPr lang="en-GB" altLang="en-US" dirty="0" smtClean="0">
              <a:latin typeface="Arial" pitchFamily="34" charset="0"/>
            </a:endParaRPr>
          </a:p>
          <a:p>
            <a:pPr>
              <a:buFont typeface="+mj-lt"/>
              <a:buNone/>
            </a:pPr>
            <a:endParaRPr lang="en-GB" altLang="en-US" dirty="0" smtClean="0"/>
          </a:p>
          <a:p>
            <a:pPr>
              <a:buFont typeface="+mj-lt"/>
              <a:buNone/>
            </a:pPr>
            <a:endParaRPr lang="en-GB" altLang="en-US" dirty="0" smtClean="0"/>
          </a:p>
          <a:p>
            <a:pPr>
              <a:buFont typeface="+mj-lt"/>
              <a:buNone/>
            </a:pPr>
            <a:endParaRPr lang="en-GB" altLang="en-US" dirty="0" smtClean="0"/>
          </a:p>
          <a:p>
            <a:pPr>
              <a:buFont typeface="+mj-lt"/>
              <a:buNone/>
            </a:pPr>
            <a:endParaRPr lang="en-GB"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9DAF056-B8F2-4462-B075-43A11FCCC0B5}"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1. 76 countries retain laws that are used to criminalize people on the basis of sexual orientation or gender identity.</a:t>
            </a:r>
          </a:p>
          <a:p>
            <a:r>
              <a:rPr lang="en-GB" altLang="en-US" b="1" dirty="0" smtClean="0"/>
              <a:t>Source: </a:t>
            </a:r>
            <a:r>
              <a:rPr lang="en-GB" altLang="en-US" dirty="0" smtClean="0">
                <a:latin typeface="Arial" pitchFamily="34" charset="0"/>
              </a:rPr>
              <a:t>“State</a:t>
            </a:r>
            <a:r>
              <a:rPr lang="en-GB" altLang="en-US" dirty="0" smtClean="0"/>
              <a:t>-sponsored homophobia: a world survey of laws criminalising same-sex sexual acts between </a:t>
            </a:r>
            <a:r>
              <a:rPr lang="en-GB" altLang="en-US" dirty="0" smtClean="0">
                <a:latin typeface="Arial" pitchFamily="34" charset="0"/>
              </a:rPr>
              <a:t>consenting adults”, International Lesbian, Gay, Bisexual, Transgender and Intersex Association </a:t>
            </a:r>
            <a:r>
              <a:rPr lang="en-GB" altLang="en-US" dirty="0" smtClean="0"/>
              <a:t>(ILGA), Brussels, May 2011, p. 9</a:t>
            </a:r>
          </a:p>
          <a:p>
            <a:r>
              <a:rPr lang="en-GB" altLang="en-US" dirty="0" smtClean="0"/>
              <a:t>See the countries here http://76crimes.com/76-countries-where-homosexuality-is-illegal/ </a:t>
            </a:r>
          </a:p>
          <a:p>
            <a:endParaRPr lang="en-GB" altLang="en-US" dirty="0" smtClean="0"/>
          </a:p>
          <a:p>
            <a:r>
              <a:rPr lang="en-GB" altLang="en-US" dirty="0" smtClean="0"/>
              <a:t>2. </a:t>
            </a:r>
            <a:r>
              <a:rPr lang="en-GB" altLang="en-US" u="sng" dirty="0" smtClean="0"/>
              <a:t>Five</a:t>
            </a:r>
            <a:r>
              <a:rPr lang="en-GB" altLang="en-US" dirty="0" smtClean="0"/>
              <a:t> countries put people to death for their sexual orientation: Iran, Mauritania, Saudi Arabia, Sudan and Yemen [plus some parts of Nigeria and Somalia]</a:t>
            </a:r>
          </a:p>
          <a:p>
            <a:r>
              <a:rPr lang="en-GB" altLang="en-US" b="1" dirty="0" smtClean="0">
                <a:solidFill>
                  <a:srgbClr val="000000"/>
                </a:solidFill>
              </a:rPr>
              <a:t>Source</a:t>
            </a:r>
            <a:r>
              <a:rPr lang="en-GB" altLang="en-US" dirty="0" smtClean="0">
                <a:solidFill>
                  <a:srgbClr val="000000"/>
                </a:solidFill>
              </a:rPr>
              <a:t>: ILGA 2010</a:t>
            </a:r>
            <a:br>
              <a:rPr lang="en-GB" altLang="en-US" dirty="0" smtClean="0">
                <a:solidFill>
                  <a:srgbClr val="000000"/>
                </a:solidFill>
              </a:rPr>
            </a:br>
            <a:r>
              <a:rPr lang="en-GB" altLang="en-US" dirty="0" smtClean="0">
                <a:solidFill>
                  <a:srgbClr val="000000"/>
                </a:solidFill>
              </a:rPr>
              <a:t>Read more: </a:t>
            </a:r>
            <a:r>
              <a:rPr lang="en-GB" altLang="en-US" dirty="0" smtClean="0">
                <a:solidFill>
                  <a:srgbClr val="003399"/>
                </a:solidFill>
                <a:hlinkClick r:id="rId3"/>
              </a:rPr>
              <a:t>http://deathpenaltynews.blogspot.com/2010/06/ilga-76-countries-ban-gay-sex-7-have.html#ixzz3e5E2Fper</a:t>
            </a:r>
            <a:r>
              <a:rPr lang="en-GB" altLang="en-US" dirty="0" smtClean="0">
                <a:solidFill>
                  <a:srgbClr val="000000"/>
                </a:solidFill>
              </a:rPr>
              <a:t/>
            </a:r>
            <a:br>
              <a:rPr lang="en-GB" altLang="en-US" dirty="0" smtClean="0">
                <a:solidFill>
                  <a:srgbClr val="000000"/>
                </a:solidFill>
              </a:rPr>
            </a:br>
            <a:endParaRPr lang="en-GB" altLang="en-US" dirty="0" smtClean="0">
              <a:solidFill>
                <a:srgbClr val="000000"/>
              </a:solidFill>
            </a:endParaRPr>
          </a:p>
          <a:p>
            <a:endParaRPr lang="en-GB" altLang="en-US" dirty="0" smtClean="0"/>
          </a:p>
          <a:p>
            <a:endParaRPr lang="en-GB" altLang="en-US" dirty="0" smtClean="0"/>
          </a:p>
          <a:p>
            <a:endParaRPr lang="en-GB" altLang="en-US" dirty="0" smtClean="0"/>
          </a:p>
          <a:p>
            <a:endParaRPr lang="en-GB"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39A8235F-98F9-4D15-B7AA-A32FA0FEA66F}"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Of those killed by violence, 58% die by their own hand, 36% because of injuries inflicted by another person, and 6% as a direct result of war or some other form of collective violence.</a:t>
            </a:r>
          </a:p>
          <a:p>
            <a:r>
              <a:rPr lang="en-GB" altLang="en-US" b="1" dirty="0" smtClean="0"/>
              <a:t>Source: </a:t>
            </a:r>
            <a:r>
              <a:rPr lang="en-GB" altLang="en-US" dirty="0" smtClean="0"/>
              <a:t>WHO updated January 2014 </a:t>
            </a:r>
          </a:p>
          <a:p>
            <a:r>
              <a:rPr lang="en-GB" altLang="en-US" dirty="0" smtClean="0"/>
              <a:t>http://www.who.int/features/factfiles/violence/en/ </a:t>
            </a:r>
          </a:p>
          <a:p>
            <a:endParaRPr lang="en-GB" altLang="en-US" dirty="0" smtClean="0"/>
          </a:p>
          <a:p>
            <a:r>
              <a:rPr lang="en-GB" altLang="en-US" dirty="0" smtClean="0"/>
              <a:t>The highest rates of suicide in the world are found in Eastern European countries. The lowest rates are found mainly in Latin America and a few countries in Asia. (WHO)</a:t>
            </a:r>
          </a:p>
          <a:p>
            <a:endParaRPr lang="en-GB" altLang="en-US" dirty="0" smtClean="0"/>
          </a:p>
          <a:p>
            <a:r>
              <a:rPr lang="en-GB" altLang="en-US" dirty="0" smtClean="0"/>
              <a:t>Within countries, suicide rates are frequently higher among indigenous groups – notable examples include the Aboriginal and Torres Strait Islander populations in Australia and  the Inuit in Canada's arctic north. (WHO)</a:t>
            </a:r>
          </a:p>
          <a:p>
            <a:endParaRPr lang="en-GB" altLang="en-US" dirty="0" smtClean="0"/>
          </a:p>
          <a:p>
            <a:r>
              <a:rPr lang="en-GB" altLang="en-US" dirty="0" smtClean="0"/>
              <a:t>In general, suicide rates increase with age. Rates among people aged 60 and older are about three times the rates among people 15-29 years of age. The absolute numbers are, however, higher among those below 45 years</a:t>
            </a:r>
          </a:p>
          <a:p>
            <a:r>
              <a:rPr lang="en-GB" altLang="en-US" dirty="0" smtClean="0"/>
              <a:t>of age. (WHO)</a:t>
            </a:r>
          </a:p>
          <a:p>
            <a:endParaRPr lang="en-GB" altLang="en-US" dirty="0" smtClean="0"/>
          </a:p>
          <a:p>
            <a:r>
              <a:rPr lang="en-GB" altLang="en-US" dirty="0" smtClean="0"/>
              <a:t>Even though women are more prone to suicidal thoughts than men, rates of suicide are higher among men. On average, there are about three male suicides for every female one – though in parts of Asia, the ratio is much narrower. (WHO)</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E740520-6B62-4A81-B805-6EE26E0D14F5}"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Bef>
                <a:spcPts val="600"/>
              </a:spcBef>
            </a:pPr>
            <a:r>
              <a:rPr lang="en-GB" altLang="en-US" b="1" dirty="0" smtClean="0"/>
              <a:t>Source: </a:t>
            </a:r>
            <a:r>
              <a:rPr lang="en-US" altLang="en-US" dirty="0" smtClean="0"/>
              <a:t>http://www.endvawnow.org/uploads/browser/files/vawprevalence_matrix_june2013.pdf</a:t>
            </a:r>
          </a:p>
          <a:p>
            <a:pPr algn="just">
              <a:lnSpc>
                <a:spcPct val="115000"/>
              </a:lnSpc>
              <a:spcBef>
                <a:spcPts val="600"/>
              </a:spcBef>
            </a:pPr>
            <a:endParaRPr lang="en-US"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ACB7176-05F1-4ADB-834C-6EDC8B4AFDB4}"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Bef>
                <a:spcPts val="600"/>
              </a:spcBef>
            </a:pPr>
            <a:r>
              <a:rPr lang="en-GB" altLang="en-US" b="1" smtClean="0"/>
              <a:t>Source: </a:t>
            </a:r>
            <a:r>
              <a:rPr lang="en-US" altLang="en-US" smtClean="0"/>
              <a:t>http://www.endvawnow.org/uploads/browser/files/vawprevalence_matrix_june2013.pdf</a:t>
            </a:r>
            <a:endParaRPr lang="en-GB"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9540B6DA-1AA3-4B69-9F63-ABCA361FE6C2}"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smtClean="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smtClean="0">
                <a:solidFill>
                  <a:srgbClr val="000000"/>
                </a:solidFill>
              </a:rPr>
              <a:t>Source:</a:t>
            </a:r>
            <a:r>
              <a:rPr lang="en-GB" altLang="en-US" dirty="0" smtClean="0">
                <a:solidFill>
                  <a:srgbClr val="000000"/>
                </a:solidFill>
              </a:rPr>
              <a:t> </a:t>
            </a:r>
            <a:r>
              <a:rPr lang="en-US" dirty="0" smtClean="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smtClean="0">
                <a:solidFill>
                  <a:srgbClr val="000000"/>
                </a:solidFill>
                <a:latin typeface="Calibri"/>
                <a:ea typeface="Calibri"/>
                <a:cs typeface="Arial"/>
              </a:rPr>
              <a:t>http://www.unwomen.org/en/what-we-do/ending-violence-against-women/facts-and-figures </a:t>
            </a:r>
          </a:p>
          <a:p>
            <a:pPr>
              <a:defRPr/>
            </a:pPr>
            <a:endParaRPr lang="en-GB" altLang="en-US" dirty="0" smtClean="0"/>
          </a:p>
          <a:p>
            <a:pPr>
              <a:defRPr/>
            </a:pPr>
            <a:r>
              <a:rPr lang="en-GB" altLang="en-US" dirty="0" smtClean="0"/>
              <a:t>2. </a:t>
            </a:r>
            <a:r>
              <a:rPr lang="en-GB" altLang="en-US" dirty="0" smtClean="0">
                <a:latin typeface="Arial"/>
              </a:rPr>
              <a:t>Eve</a:t>
            </a:r>
            <a:r>
              <a:rPr lang="en-GB" dirty="0" smtClean="0">
                <a:latin typeface="Arial"/>
              </a:rPr>
              <a:t>ry 10 minutes, somewhere in the world, an adolescent girl dies as a result of violence</a:t>
            </a:r>
          </a:p>
          <a:p>
            <a:pPr>
              <a:defRPr/>
            </a:pPr>
            <a:r>
              <a:rPr lang="en-GB" b="1" dirty="0" smtClean="0">
                <a:latin typeface="Arial"/>
              </a:rPr>
              <a:t>Source: </a:t>
            </a:r>
            <a:r>
              <a:rPr lang="en-GB" dirty="0" smtClean="0">
                <a:latin typeface="Arial"/>
              </a:rPr>
              <a:t>UNICEF 2014 </a:t>
            </a:r>
          </a:p>
          <a:p>
            <a:pPr>
              <a:defRPr/>
            </a:pPr>
            <a:r>
              <a:rPr lang="en-GB" dirty="0" smtClean="0">
                <a:latin typeface="Arial"/>
              </a:rPr>
              <a:t>http://www.unicef.org/publications/files/A_Statistical_Snapshot_of_Violence_Against_Adolescent_Girls.pdf </a:t>
            </a:r>
          </a:p>
          <a:p>
            <a:pPr>
              <a:defRPr/>
            </a:pPr>
            <a:endParaRPr lang="en-GB"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634868C-079D-4DF4-A16C-6D10AF642CE1}"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smtClean="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smtClean="0">
                <a:solidFill>
                  <a:srgbClr val="000000"/>
                </a:solidFill>
              </a:rPr>
              <a:t>Source:</a:t>
            </a:r>
            <a:r>
              <a:rPr lang="en-GB" altLang="en-US" dirty="0" smtClean="0">
                <a:solidFill>
                  <a:srgbClr val="000000"/>
                </a:solidFill>
              </a:rPr>
              <a:t> </a:t>
            </a:r>
            <a:r>
              <a:rPr lang="en-US" dirty="0" smtClean="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smtClean="0">
                <a:solidFill>
                  <a:srgbClr val="000000"/>
                </a:solidFill>
                <a:latin typeface="Calibri"/>
                <a:ea typeface="Calibri"/>
                <a:cs typeface="Arial"/>
              </a:rPr>
              <a:t>http://www.unwomen.org/en/what-we-do/ending-violence-against-women/facts-and-figures </a:t>
            </a:r>
          </a:p>
          <a:p>
            <a:pPr>
              <a:defRPr/>
            </a:pPr>
            <a:endParaRPr lang="en-GB" altLang="en-US" dirty="0" smtClean="0"/>
          </a:p>
          <a:p>
            <a:pPr>
              <a:defRPr/>
            </a:pPr>
            <a:r>
              <a:rPr lang="en-GB" altLang="en-US" dirty="0" smtClean="0"/>
              <a:t>2. </a:t>
            </a:r>
            <a:r>
              <a:rPr lang="en-GB" altLang="en-US" dirty="0" smtClean="0">
                <a:latin typeface="Arial"/>
              </a:rPr>
              <a:t>Eve</a:t>
            </a:r>
            <a:r>
              <a:rPr lang="en-GB" dirty="0" smtClean="0">
                <a:latin typeface="Arial"/>
              </a:rPr>
              <a:t>ry 10 minutes, somewhere in the world, an adolescent girl dies as a result of violence</a:t>
            </a:r>
          </a:p>
          <a:p>
            <a:pPr>
              <a:defRPr/>
            </a:pPr>
            <a:r>
              <a:rPr lang="en-GB" b="1" dirty="0" smtClean="0">
                <a:latin typeface="Arial"/>
              </a:rPr>
              <a:t>Source: </a:t>
            </a:r>
            <a:r>
              <a:rPr lang="en-GB" dirty="0" smtClean="0">
                <a:latin typeface="Arial"/>
              </a:rPr>
              <a:t>UNICEF 2014 </a:t>
            </a:r>
          </a:p>
          <a:p>
            <a:pPr>
              <a:defRPr/>
            </a:pPr>
            <a:r>
              <a:rPr lang="en-GB" dirty="0" smtClean="0">
                <a:latin typeface="Arial"/>
              </a:rPr>
              <a:t>http://www.unicef.org/publications/files/A_Statistical_Snapshot_of_Violence_Against_Adolescent_Girls.pdf </a:t>
            </a:r>
          </a:p>
          <a:p>
            <a:pPr>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3. Philippines </a:t>
            </a:r>
            <a:r>
              <a:rPr lang="en-US" dirty="0" smtClean="0"/>
              <a:t>National demographic</a:t>
            </a:r>
            <a:r>
              <a:rPr lang="en-US" baseline="0" dirty="0" smtClean="0"/>
              <a:t> and health survey (NDHS) 2013</a:t>
            </a:r>
            <a:endParaRPr lang="en-US" dirty="0" smtClean="0"/>
          </a:p>
          <a:p>
            <a:pPr>
              <a:defRPr/>
            </a:pPr>
            <a:endParaRPr lang="en-GB"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634868C-079D-4DF4-A16C-6D10AF642CE1}"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smtClean="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smtClean="0">
                <a:solidFill>
                  <a:srgbClr val="000000"/>
                </a:solidFill>
              </a:rPr>
              <a:t>Source:</a:t>
            </a:r>
            <a:r>
              <a:rPr lang="en-GB" altLang="en-US" dirty="0" smtClean="0">
                <a:solidFill>
                  <a:srgbClr val="000000"/>
                </a:solidFill>
              </a:rPr>
              <a:t> </a:t>
            </a:r>
            <a:r>
              <a:rPr lang="en-US" dirty="0" smtClean="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smtClean="0">
                <a:solidFill>
                  <a:srgbClr val="000000"/>
                </a:solidFill>
                <a:latin typeface="Calibri"/>
                <a:ea typeface="Calibri"/>
                <a:cs typeface="Arial"/>
              </a:rPr>
              <a:t>http://www.unwomen.org/en/what-we-do/ending-violence-against-women/facts-and-figures </a:t>
            </a:r>
          </a:p>
          <a:p>
            <a:pPr>
              <a:defRPr/>
            </a:pPr>
            <a:endParaRPr lang="en-GB" altLang="en-US" dirty="0" smtClean="0"/>
          </a:p>
          <a:p>
            <a:pPr>
              <a:defRPr/>
            </a:pPr>
            <a:r>
              <a:rPr lang="en-GB" altLang="en-US" dirty="0" smtClean="0"/>
              <a:t>2. </a:t>
            </a:r>
            <a:r>
              <a:rPr lang="en-GB" altLang="en-US" dirty="0" smtClean="0">
                <a:latin typeface="Arial"/>
              </a:rPr>
              <a:t>Eve</a:t>
            </a:r>
            <a:r>
              <a:rPr lang="en-GB" dirty="0" smtClean="0">
                <a:latin typeface="Arial"/>
              </a:rPr>
              <a:t>ry 10 minutes, somewhere in the world, an adolescent girl dies as a result of violence</a:t>
            </a:r>
          </a:p>
          <a:p>
            <a:pPr>
              <a:defRPr/>
            </a:pPr>
            <a:r>
              <a:rPr lang="en-GB" b="1" dirty="0" smtClean="0">
                <a:latin typeface="Arial"/>
              </a:rPr>
              <a:t>Source: </a:t>
            </a:r>
            <a:r>
              <a:rPr lang="en-GB" dirty="0" smtClean="0">
                <a:latin typeface="Arial"/>
              </a:rPr>
              <a:t>UNICEF 2014 </a:t>
            </a:r>
          </a:p>
          <a:p>
            <a:pPr>
              <a:defRPr/>
            </a:pPr>
            <a:r>
              <a:rPr lang="en-GB" dirty="0" smtClean="0">
                <a:latin typeface="Arial"/>
              </a:rPr>
              <a:t>http://www.unicef.org/publications/files/A_Statistical_Snapshot_of_Violence_Against_Adolescent_Girls.pdf </a:t>
            </a:r>
          </a:p>
          <a:p>
            <a:pPr>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3. Philippines </a:t>
            </a:r>
            <a:r>
              <a:rPr lang="en-US" dirty="0" smtClean="0"/>
              <a:t>National demographic</a:t>
            </a:r>
            <a:r>
              <a:rPr lang="en-US" baseline="0" dirty="0" smtClean="0"/>
              <a:t> and health survey (NDHS) 2013</a:t>
            </a:r>
            <a:endParaRPr lang="en-US" dirty="0" smtClean="0"/>
          </a:p>
          <a:p>
            <a:pPr>
              <a:defRPr/>
            </a:pPr>
            <a:endParaRPr lang="en-GB"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634868C-079D-4DF4-A16C-6D10AF642CE1}"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training is structured around the following resources, and is based on the following priorities:</a:t>
            </a:r>
          </a:p>
          <a:p>
            <a:pPr marL="171450" indent="-171450">
              <a:buFontTx/>
              <a:buChar char="-"/>
            </a:pPr>
            <a:r>
              <a:rPr lang="en-GB" baseline="0" dirty="0" smtClean="0"/>
              <a:t>The IFRC Strategic Framework</a:t>
            </a:r>
          </a:p>
          <a:p>
            <a:pPr marL="171450" indent="-171450">
              <a:buFontTx/>
              <a:buChar char="-"/>
            </a:pPr>
            <a:r>
              <a:rPr lang="en-GB" baseline="0" dirty="0" smtClean="0"/>
              <a:t>The Fundamental Principles of the Red Cross Red Crescent</a:t>
            </a:r>
          </a:p>
          <a:p>
            <a:pPr marL="0" indent="0">
              <a:buFontTx/>
              <a:buNone/>
            </a:pPr>
            <a:endParaRPr lang="en-GB" baseline="0" dirty="0" smtClean="0"/>
          </a:p>
          <a:p>
            <a:pPr marL="0" indent="0">
              <a:buFontTx/>
              <a:buNone/>
            </a:pPr>
            <a:r>
              <a:rPr lang="en-GB" baseline="0" dirty="0" smtClean="0"/>
              <a:t>Case studies will include:</a:t>
            </a:r>
          </a:p>
          <a:p>
            <a:pPr marL="171450" indent="-171450">
              <a:buFontTx/>
              <a:buChar char="-"/>
            </a:pPr>
            <a:r>
              <a:rPr lang="en-GB" baseline="0" dirty="0" smtClean="0"/>
              <a:t>Mexican red cross and Haiti examples (because there is a great resource that is called Inside Disasters, which follows a Red Cross FACT Team)</a:t>
            </a:r>
          </a:p>
          <a:p>
            <a:pPr marL="171450" indent="-171450">
              <a:buFontTx/>
              <a:buChar char="-"/>
            </a:pPr>
            <a:r>
              <a:rPr lang="en-GB" baseline="0" dirty="0" smtClean="0"/>
              <a:t>The experiences of the group</a:t>
            </a:r>
          </a:p>
          <a:p>
            <a:pPr marL="171450" indent="-171450">
              <a:buFontTx/>
              <a:buChar char="-"/>
            </a:pPr>
            <a:endParaRPr lang="en-GB" baseline="0" dirty="0" smtClean="0"/>
          </a:p>
          <a:p>
            <a:pPr marL="0" indent="0">
              <a:buFontTx/>
              <a:buNone/>
            </a:pPr>
            <a:r>
              <a:rPr lang="en-GB" baseline="0" dirty="0" smtClean="0"/>
              <a:t>You will learn to use this key PRACTICAL resource:</a:t>
            </a:r>
          </a:p>
          <a:p>
            <a:pPr marL="171450" indent="-171450">
              <a:buFontTx/>
              <a:buChar char="-"/>
            </a:pPr>
            <a:r>
              <a:rPr lang="en-GB" baseline="0" dirty="0" smtClean="0"/>
              <a:t>The IFRC Minimum Standard Commitments to Gender and Diversity in Emergency Programming</a:t>
            </a:r>
          </a:p>
        </p:txBody>
      </p:sp>
      <p:sp>
        <p:nvSpPr>
          <p:cNvPr id="4" name="Slide Number Placeholder 3"/>
          <p:cNvSpPr>
            <a:spLocks noGrp="1"/>
          </p:cNvSpPr>
          <p:nvPr>
            <p:ph type="sldNum" sz="quarter" idx="10"/>
          </p:nvPr>
        </p:nvSpPr>
        <p:spPr/>
        <p:txBody>
          <a:bodyPr/>
          <a:lstStyle/>
          <a:p>
            <a:fld id="{CD5796BE-0BBA-4542-A612-0BBAC6A8305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96276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Retrieved from: INTO THE MAINSTREAM: ADDRESSING SEXUAL  VIOLENCE AGAINST MEN AND BOYS IN CONFLICT </a:t>
            </a:r>
          </a:p>
          <a:p>
            <a:r>
              <a:rPr lang="en-GB" altLang="en-US" dirty="0" smtClean="0"/>
              <a:t>A briefing paper prepared for the workshop held at the Overseas Development </a:t>
            </a:r>
          </a:p>
          <a:p>
            <a:r>
              <a:rPr lang="en-GB" altLang="en-US" dirty="0" smtClean="0"/>
              <a:t>Institute, London, 14 May 2014 </a:t>
            </a:r>
          </a:p>
          <a:p>
            <a:r>
              <a:rPr lang="en-GB" altLang="en-US" dirty="0" smtClean="0"/>
              <a:t>Dr Chris Dolan (funded by Plan, Refugee Law Project, War Child)</a:t>
            </a:r>
          </a:p>
          <a:p>
            <a:r>
              <a:rPr lang="en-GB" altLang="en-US" dirty="0" smtClean="0"/>
              <a:t>http://www.plan-uk.org/assets/Documents/pdf/26374/Into-the-Mainstream  </a:t>
            </a:r>
          </a:p>
          <a:p>
            <a:endParaRPr lang="en-GB" altLang="en-US" dirty="0" smtClean="0"/>
          </a:p>
          <a:p>
            <a:r>
              <a:rPr lang="en-GB" altLang="en-US" dirty="0" smtClean="0"/>
              <a:t>This survey, relying on web-searches to locate the relevant penal codes or equivalent legislation, reviewed 189 codes.  Legislation for 4 countries could not be found.</a:t>
            </a:r>
          </a:p>
          <a:p>
            <a:r>
              <a:rPr lang="en-GB" altLang="en-US" dirty="0" smtClean="0"/>
              <a:t>Legal regimes were placed in four categories, and combined with population statistics from the World Bank. This was combined with current characterisations of countries at conflict, sourced from the International Institute of Security Studies database. (Doan C and </a:t>
            </a:r>
            <a:r>
              <a:rPr lang="en-GB" altLang="en-US" dirty="0" err="1" smtClean="0"/>
              <a:t>Luedke</a:t>
            </a:r>
            <a:r>
              <a:rPr lang="en-GB" altLang="en-US" dirty="0" smtClean="0"/>
              <a:t> A, forthcoming)</a:t>
            </a:r>
          </a:p>
          <a:p>
            <a:endParaRPr lang="en-GB"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ECC602C-B75B-4F23-8DDC-AFD424209C82}"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Impartiality – what do you see here?</a:t>
            </a: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38</a:t>
            </a:fld>
            <a:endParaRPr lang="en-GB"/>
          </a:p>
        </p:txBody>
      </p:sp>
    </p:spTree>
    <p:extLst>
      <p:ext uri="{BB962C8B-B14F-4D97-AF65-F5344CB8AC3E}">
        <p14:creationId xmlns:p14="http://schemas.microsoft.com/office/powerpoint/2010/main" val="226208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know now we can analyse</a:t>
            </a:r>
            <a:r>
              <a:rPr lang="en-GB" baseline="0" dirty="0" smtClean="0"/>
              <a:t> what already exist and here are some reasons why it is so important: </a:t>
            </a:r>
            <a:r>
              <a:rPr lang="en-GB" dirty="0" smtClean="0"/>
              <a:t>These are some examples of WHY it</a:t>
            </a:r>
            <a:r>
              <a:rPr lang="en-GB" baseline="0" dirty="0" smtClean="0"/>
              <a:t> matters to analyse WHAT ALREADY </a:t>
            </a:r>
            <a:r>
              <a:rPr lang="en-GB" baseline="0" dirty="0" smtClean="0"/>
              <a:t>EXIST</a:t>
            </a:r>
          </a:p>
          <a:p>
            <a:r>
              <a:rPr lang="en-US" sz="1200" b="1" dirty="0" smtClean="0">
                <a:solidFill>
                  <a:schemeClr val="tx1"/>
                </a:solidFill>
              </a:rPr>
              <a:t>Disasters </a:t>
            </a:r>
            <a:r>
              <a:rPr lang="en-US" sz="1200" b="1" dirty="0" smtClean="0">
                <a:solidFill>
                  <a:schemeClr val="tx1"/>
                </a:solidFill>
              </a:rPr>
              <a:t>and emergencies are not </a:t>
            </a:r>
            <a:r>
              <a:rPr lang="en-US" sz="1200" b="1" dirty="0" smtClean="0">
                <a:solidFill>
                  <a:schemeClr val="tx1"/>
                </a:solidFill>
              </a:rPr>
              <a:t>gender-neutral Neither </a:t>
            </a:r>
            <a:r>
              <a:rPr lang="en-US" sz="1200" b="1" dirty="0" smtClean="0">
                <a:solidFill>
                  <a:schemeClr val="tx1"/>
                </a:solidFill>
              </a:rPr>
              <a:t>are the </a:t>
            </a:r>
            <a:r>
              <a:rPr lang="en-US" sz="1200" b="1" dirty="0" err="1" smtClean="0">
                <a:solidFill>
                  <a:schemeClr val="tx1"/>
                </a:solidFill>
              </a:rPr>
              <a:t>programmes</a:t>
            </a:r>
            <a:r>
              <a:rPr lang="en-US" sz="1200" b="1" dirty="0" smtClean="0">
                <a:solidFill>
                  <a:schemeClr val="tx1"/>
                </a:solidFill>
              </a:rPr>
              <a:t> and services that aim to address them </a:t>
            </a:r>
          </a:p>
          <a:p>
            <a:endParaRPr lang="en-GB" baseline="0" dirty="0" smtClean="0"/>
          </a:p>
          <a:p>
            <a:endParaRPr lang="en-GB" baseline="0" dirty="0" smtClean="0"/>
          </a:p>
          <a:p>
            <a:r>
              <a:rPr lang="en-GB" baseline="0" dirty="0" smtClean="0"/>
              <a:t>Evidence:</a:t>
            </a:r>
          </a:p>
          <a:p>
            <a:endParaRPr lang="en-GB" baseline="0" dirty="0" smtClean="0"/>
          </a:p>
          <a:p>
            <a:r>
              <a:rPr lang="en-US" sz="1200" dirty="0" smtClean="0">
                <a:solidFill>
                  <a:prstClr val="black"/>
                </a:solidFill>
                <a:latin typeface="Arial" panose="020B0604020202020204" pitchFamily="34" charset="0"/>
                <a:cs typeface="Arial" panose="020B0604020202020204" pitchFamily="34" charset="0"/>
              </a:rPr>
              <a:t>More than 70% of those that died in the 2004  Asia Tsunami were women</a:t>
            </a:r>
            <a:r>
              <a:rPr lang="en-US" sz="1200" baseline="0" dirty="0" smtClean="0">
                <a:solidFill>
                  <a:prstClr val="black"/>
                </a:solidFill>
                <a:latin typeface="Arial" panose="020B0604020202020204" pitchFamily="34" charset="0"/>
                <a:cs typeface="Arial" panose="020B0604020202020204" pitchFamily="34" charset="0"/>
              </a:rPr>
              <a:t> (it was 80+% females in some areas affected by the Tsunami)</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News Article:</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http://www.theguardian.com/society/2005/mar/26/internationalaidanddevelopment.indianoceantsunamidecember2004</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Oxfam Report: Women and the Tsunami</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http://www.preventionweb.net/files/1502_bn050326tsunamiwomen.pdf</a:t>
            </a:r>
          </a:p>
          <a:p>
            <a:endParaRPr lang="en-GB" sz="1200" dirty="0" smtClean="0">
              <a:solidFill>
                <a:prstClr val="black"/>
              </a:solidFill>
              <a:latin typeface="Arial" panose="020B0604020202020204" pitchFamily="34" charset="0"/>
              <a:cs typeface="Arial" panose="020B0604020202020204" pitchFamily="34" charset="0"/>
            </a:endParaRPr>
          </a:p>
          <a:p>
            <a:r>
              <a:rPr lang="en-GB" sz="1200" dirty="0" smtClean="0">
                <a:solidFill>
                  <a:prstClr val="black"/>
                </a:solidFill>
                <a:latin typeface="Arial" panose="020B0604020202020204" pitchFamily="34" charset="0"/>
                <a:cs typeface="Arial" panose="020B0604020202020204" pitchFamily="34" charset="0"/>
              </a:rPr>
              <a:t>In three of the affected areas</a:t>
            </a:r>
            <a:r>
              <a:rPr lang="en-GB" sz="1200" dirty="0" smtClean="0">
                <a:solidFill>
                  <a:srgbClr val="FF0000"/>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of the 2011 Japan earthquake/ tsunami, 65% of casualties were over the age of 60 </a:t>
            </a:r>
          </a:p>
          <a:p>
            <a:endParaRPr lang="en-GB" baseline="0" dirty="0" smtClean="0"/>
          </a:p>
          <a:p>
            <a:r>
              <a:rPr lang="en-GB" dirty="0" smtClean="0"/>
              <a:t>Cyclone </a:t>
            </a:r>
            <a:r>
              <a:rPr lang="en-GB" dirty="0" err="1" smtClean="0"/>
              <a:t>Nargis</a:t>
            </a:r>
            <a:r>
              <a:rPr lang="en-GB" dirty="0" smtClean="0"/>
              <a:t>,</a:t>
            </a:r>
            <a:r>
              <a:rPr lang="en-GB" baseline="0" dirty="0" smtClean="0"/>
              <a:t> 2008, World Bank http://siteresources.worldbank.org/INTEAPREGTOPSOCDEV/Resources/12680GNEAPDisaster.pdf</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39</a:t>
            </a:fld>
            <a:endParaRPr lang="en-GB"/>
          </a:p>
        </p:txBody>
      </p:sp>
    </p:spTree>
    <p:extLst>
      <p:ext uri="{BB962C8B-B14F-4D97-AF65-F5344CB8AC3E}">
        <p14:creationId xmlns:p14="http://schemas.microsoft.com/office/powerpoint/2010/main" val="2845754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40</a:t>
            </a:fld>
            <a:endParaRPr lang="en-GB"/>
          </a:p>
        </p:txBody>
      </p:sp>
    </p:spTree>
    <p:extLst>
      <p:ext uri="{BB962C8B-B14F-4D97-AF65-F5344CB8AC3E}">
        <p14:creationId xmlns:p14="http://schemas.microsoft.com/office/powerpoint/2010/main" val="1275031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next section we</a:t>
            </a:r>
            <a:r>
              <a:rPr lang="en-GB" baseline="0" dirty="0" smtClean="0"/>
              <a:t> are going to look at relevant skills: both internal and external, for doing a good and rapid vulnerability analysis</a:t>
            </a:r>
          </a:p>
          <a:p>
            <a:endParaRPr lang="en-GB" baseline="0" dirty="0" smtClean="0"/>
          </a:p>
          <a:p>
            <a:r>
              <a:rPr lang="en-GB" baseline="0" dirty="0" smtClean="0"/>
              <a:t>Show films:</a:t>
            </a:r>
          </a:p>
          <a:p>
            <a:pPr marL="228600" indent="-228600">
              <a:buAutoNum type="arabicPeriod"/>
            </a:pPr>
            <a:r>
              <a:rPr lang="en-GB" baseline="0" dirty="0" smtClean="0"/>
              <a:t>Trailer of Inside Disaster: </a:t>
            </a:r>
            <a:r>
              <a:rPr lang="fi-FI" sz="1200" u="sng" kern="1200" dirty="0" smtClean="0">
                <a:solidFill>
                  <a:schemeClr val="tx1"/>
                </a:solidFill>
                <a:effectLst/>
                <a:latin typeface="+mn-lt"/>
                <a:ea typeface="+mn-ea"/>
                <a:cs typeface="+mn-cs"/>
                <a:hlinkClick r:id="rId3"/>
              </a:rPr>
              <a:t>https://www.youtube.com/results?search_query=inside+disaster+haiti</a:t>
            </a:r>
            <a:r>
              <a:rPr lang="fi-FI" sz="1200" kern="1200" dirty="0" smtClean="0">
                <a:solidFill>
                  <a:schemeClr val="tx1"/>
                </a:solidFill>
                <a:effectLst/>
                <a:latin typeface="+mn-lt"/>
                <a:ea typeface="+mn-ea"/>
                <a:cs typeface="+mn-cs"/>
              </a:rPr>
              <a:t> </a:t>
            </a:r>
          </a:p>
          <a:p>
            <a:pPr marL="228600" indent="-228600">
              <a:buAutoNum type="arabicPeriod"/>
            </a:pPr>
            <a:r>
              <a:rPr lang="fi-FI" sz="1200" kern="1200" dirty="0" smtClean="0">
                <a:solidFill>
                  <a:schemeClr val="tx1"/>
                </a:solidFill>
                <a:effectLst/>
                <a:latin typeface="+mn-lt"/>
                <a:ea typeface="+mn-ea"/>
                <a:cs typeface="+mn-cs"/>
              </a:rPr>
              <a:t>Show the film about how difficult</a:t>
            </a:r>
            <a:r>
              <a:rPr lang="fi-FI" sz="1200" kern="1200" baseline="0" dirty="0" smtClean="0">
                <a:solidFill>
                  <a:schemeClr val="tx1"/>
                </a:solidFill>
                <a:effectLst/>
                <a:latin typeface="+mn-lt"/>
                <a:ea typeface="+mn-ea"/>
                <a:cs typeface="+mn-cs"/>
              </a:rPr>
              <a:t> it is to given aid quickly based on vulnerability critera</a:t>
            </a:r>
          </a:p>
          <a:p>
            <a:endParaRPr lang="en-GB" dirty="0" smtClean="0"/>
          </a:p>
          <a:p>
            <a:endParaRPr lang="en-GB" dirty="0" smtClean="0"/>
          </a:p>
          <a:p>
            <a:r>
              <a:rPr lang="en-GB" dirty="0" smtClean="0"/>
              <a:t>https://www.youtube.com/watch?v=FCDFUT5HZQI</a:t>
            </a:r>
          </a:p>
          <a:p>
            <a:endParaRPr lang="en-GB" dirty="0" smtClean="0"/>
          </a:p>
        </p:txBody>
      </p:sp>
      <p:sp>
        <p:nvSpPr>
          <p:cNvPr id="4" name="Slide Number Placeholder 3"/>
          <p:cNvSpPr>
            <a:spLocks noGrp="1"/>
          </p:cNvSpPr>
          <p:nvPr>
            <p:ph type="sldNum" sz="quarter" idx="10"/>
          </p:nvPr>
        </p:nvSpPr>
        <p:spPr/>
        <p:txBody>
          <a:bodyPr/>
          <a:lstStyle/>
          <a:p>
            <a:fld id="{CD5796BE-0BBA-4542-A612-0BBAC6A83059}" type="slidenum">
              <a:rPr lang="en-GB" smtClean="0"/>
              <a:t>41</a:t>
            </a:fld>
            <a:endParaRPr lang="en-GB"/>
          </a:p>
        </p:txBody>
      </p:sp>
    </p:spTree>
    <p:extLst>
      <p:ext uri="{BB962C8B-B14F-4D97-AF65-F5344CB8AC3E}">
        <p14:creationId xmlns:p14="http://schemas.microsoft.com/office/powerpoint/2010/main" val="440793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DFID standards of </a:t>
            </a:r>
            <a:r>
              <a:rPr lang="en-US" dirty="0" smtClean="0"/>
              <a:t>SADD but we can also adjust to meet our own programmatic needs</a:t>
            </a:r>
          </a:p>
          <a:p>
            <a:r>
              <a:rPr lang="en-US" dirty="0" smtClean="0"/>
              <a:t>Must be supplemented</a:t>
            </a:r>
            <a:r>
              <a:rPr lang="en-US" baseline="0" dirty="0" smtClean="0"/>
              <a:t> with additional questions e.g. understanding the needs of adolescents</a:t>
            </a: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45</a:t>
            </a:fld>
            <a:endParaRPr lang="en-GB"/>
          </a:p>
        </p:txBody>
      </p:sp>
    </p:spTree>
    <p:extLst>
      <p:ext uri="{BB962C8B-B14F-4D97-AF65-F5344CB8AC3E}">
        <p14:creationId xmlns:p14="http://schemas.microsoft.com/office/powerpoint/2010/main" val="3647264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smtClean="0">
                <a:solidFill>
                  <a:schemeClr val="tx1"/>
                </a:solidFill>
                <a:effectLst/>
                <a:latin typeface="+mn-lt"/>
                <a:ea typeface="+mn-ea"/>
                <a:cs typeface="+mn-cs"/>
              </a:rPr>
              <a:t>This film shows how important it is to be:</a:t>
            </a:r>
          </a:p>
          <a:p>
            <a:pPr marL="171450" indent="-171450">
              <a:buFontTx/>
              <a:buChar char="-"/>
            </a:pPr>
            <a:r>
              <a:rPr lang="en-GB" sz="1200" u="none" kern="1200" baseline="0" dirty="0" smtClean="0">
                <a:solidFill>
                  <a:schemeClr val="tx1"/>
                </a:solidFill>
                <a:effectLst/>
                <a:latin typeface="+mn-lt"/>
                <a:ea typeface="+mn-ea"/>
                <a:cs typeface="+mn-cs"/>
              </a:rPr>
              <a:t>Inclusive in our teams</a:t>
            </a:r>
          </a:p>
          <a:p>
            <a:pPr marL="171450" indent="-171450">
              <a:buFontTx/>
              <a:buChar char="-"/>
            </a:pPr>
            <a:r>
              <a:rPr lang="en-GB" sz="1200" u="none" kern="1200" baseline="0" dirty="0" smtClean="0">
                <a:solidFill>
                  <a:schemeClr val="tx1"/>
                </a:solidFill>
                <a:effectLst/>
                <a:latin typeface="+mn-lt"/>
                <a:ea typeface="+mn-ea"/>
                <a:cs typeface="+mn-cs"/>
              </a:rPr>
              <a:t>Consider local knowledge, vulnerability and who is missing out</a:t>
            </a:r>
          </a:p>
          <a:p>
            <a:pPr marL="171450" indent="-171450">
              <a:buFontTx/>
              <a:buChar char="-"/>
            </a:pPr>
            <a:r>
              <a:rPr lang="en-GB" sz="1200" u="none" kern="1200" baseline="0" dirty="0" smtClean="0">
                <a:solidFill>
                  <a:schemeClr val="tx1"/>
                </a:solidFill>
                <a:effectLst/>
                <a:latin typeface="+mn-lt"/>
                <a:ea typeface="+mn-ea"/>
                <a:cs typeface="+mn-cs"/>
              </a:rPr>
              <a:t>Use simple measures such as wrist bands, and outreach to deliver aid to the most vulnerable</a:t>
            </a:r>
          </a:p>
          <a:p>
            <a:pPr marL="171450" indent="-171450">
              <a:buFontTx/>
              <a:buChar char="-"/>
            </a:pPr>
            <a:endParaRPr lang="en-GB" sz="1200" u="none" kern="1200" baseline="0" dirty="0" smtClean="0">
              <a:solidFill>
                <a:schemeClr val="tx1"/>
              </a:solidFill>
              <a:effectLst/>
              <a:latin typeface="+mn-lt"/>
              <a:ea typeface="+mn-ea"/>
              <a:cs typeface="+mn-cs"/>
            </a:endParaRPr>
          </a:p>
          <a:p>
            <a:pPr marL="171450" indent="-171450">
              <a:buFontTx/>
              <a:buChar char="-"/>
            </a:pPr>
            <a:endParaRPr lang="en-GB" sz="1200" u="none" kern="1200" baseline="0" dirty="0" smtClean="0">
              <a:solidFill>
                <a:schemeClr val="tx1"/>
              </a:solidFill>
              <a:effectLst/>
              <a:latin typeface="+mn-lt"/>
              <a:ea typeface="+mn-ea"/>
              <a:cs typeface="+mn-cs"/>
            </a:endParaRPr>
          </a:p>
          <a:p>
            <a:r>
              <a:rPr lang="en-GB" sz="1200" b="1" kern="1200" dirty="0" smtClean="0">
                <a:solidFill>
                  <a:srgbClr val="FF0000"/>
                </a:solidFill>
                <a:latin typeface="+mn-lt"/>
                <a:ea typeface="+mn-ea"/>
                <a:cs typeface="+mn-cs"/>
              </a:rPr>
              <a:t>Tabasco floods (2007, Mexico</a:t>
            </a:r>
            <a:r>
              <a:rPr lang="en-GB" sz="1200" b="1" kern="1200" dirty="0" smtClean="0">
                <a:solidFill>
                  <a:srgbClr val="FF0000"/>
                </a:solidFill>
                <a:latin typeface="+mn-lt"/>
                <a:ea typeface="+mn-ea"/>
                <a:cs typeface="+mn-cs"/>
              </a:rPr>
              <a:t>): h</a:t>
            </a:r>
            <a:r>
              <a:rPr lang="en-GB" sz="1200" u="sng" kern="1200" dirty="0" smtClean="0">
                <a:solidFill>
                  <a:schemeClr val="tx1"/>
                </a:solidFill>
                <a:latin typeface="+mn-lt"/>
                <a:ea typeface="+mn-ea"/>
                <a:cs typeface="+mn-cs"/>
                <a:hlinkClick r:id="rId3"/>
              </a:rPr>
              <a:t>ttps</a:t>
            </a:r>
            <a:r>
              <a:rPr lang="en-GB" sz="1200" u="sng" kern="1200" dirty="0" smtClean="0">
                <a:solidFill>
                  <a:schemeClr val="tx1"/>
                </a:solidFill>
                <a:latin typeface="+mn-lt"/>
                <a:ea typeface="+mn-ea"/>
                <a:cs typeface="+mn-cs"/>
                <a:hlinkClick r:id="rId3"/>
              </a:rPr>
              <a:t>://www.youtube.com/watch?v=3d-Yu8Dh1LY</a:t>
            </a:r>
            <a:endParaRPr lang="en-GB" sz="1200" u="sng" kern="1200" dirty="0" smtClean="0">
              <a:solidFill>
                <a:schemeClr val="tx1"/>
              </a:solidFill>
              <a:latin typeface="+mn-lt"/>
              <a:ea typeface="+mn-ea"/>
              <a:cs typeface="+mn-cs"/>
            </a:endParaRPr>
          </a:p>
          <a:p>
            <a:endParaRPr lang="en-GB" sz="1200" b="1" kern="1200" dirty="0" smtClean="0">
              <a:solidFill>
                <a:srgbClr val="FF0000"/>
              </a:solidFill>
              <a:latin typeface="+mn-lt"/>
              <a:ea typeface="+mn-ea"/>
              <a:cs typeface="+mn-cs"/>
            </a:endParaRPr>
          </a:p>
          <a:p>
            <a:pPr marL="0" indent="0">
              <a:buFontTx/>
              <a:buNone/>
            </a:pPr>
            <a:endParaRPr lang="en-GB"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5796BE-0BBA-4542-A612-0BBAC6A83059}" type="slidenum">
              <a:rPr lang="en-GB" smtClean="0"/>
              <a:t>47</a:t>
            </a:fld>
            <a:endParaRPr lang="en-GB"/>
          </a:p>
        </p:txBody>
      </p:sp>
    </p:spTree>
    <p:extLst>
      <p:ext uri="{BB962C8B-B14F-4D97-AF65-F5344CB8AC3E}">
        <p14:creationId xmlns:p14="http://schemas.microsoft.com/office/powerpoint/2010/main" val="1521706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48</a:t>
            </a:fld>
            <a:endParaRPr lang="en-GB"/>
          </a:p>
        </p:txBody>
      </p:sp>
    </p:spTree>
    <p:extLst>
      <p:ext uri="{BB962C8B-B14F-4D97-AF65-F5344CB8AC3E}">
        <p14:creationId xmlns:p14="http://schemas.microsoft.com/office/powerpoint/2010/main" val="1979994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52</a:t>
            </a:fld>
            <a:endParaRPr lang="en-GB"/>
          </a:p>
        </p:txBody>
      </p:sp>
    </p:spTree>
    <p:extLst>
      <p:ext uri="{BB962C8B-B14F-4D97-AF65-F5344CB8AC3E}">
        <p14:creationId xmlns:p14="http://schemas.microsoft.com/office/powerpoint/2010/main" val="11220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53</a:t>
            </a:fld>
            <a:endParaRPr lang="en-GB"/>
          </a:p>
        </p:txBody>
      </p:sp>
    </p:spTree>
    <p:extLst>
      <p:ext uri="{BB962C8B-B14F-4D97-AF65-F5344CB8AC3E}">
        <p14:creationId xmlns:p14="http://schemas.microsoft.com/office/powerpoint/2010/main" val="3879090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54</a:t>
            </a:fld>
            <a:endParaRPr lang="en-GB"/>
          </a:p>
        </p:txBody>
      </p:sp>
    </p:spTree>
    <p:extLst>
      <p:ext uri="{BB962C8B-B14F-4D97-AF65-F5344CB8AC3E}">
        <p14:creationId xmlns:p14="http://schemas.microsoft.com/office/powerpoint/2010/main" val="2146940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55</a:t>
            </a:fld>
            <a:endParaRPr lang="en-GB"/>
          </a:p>
        </p:txBody>
      </p:sp>
    </p:spTree>
    <p:extLst>
      <p:ext uri="{BB962C8B-B14F-4D97-AF65-F5344CB8AC3E}">
        <p14:creationId xmlns:p14="http://schemas.microsoft.com/office/powerpoint/2010/main" val="3272924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56</a:t>
            </a:fld>
            <a:endParaRPr lang="en-GB"/>
          </a:p>
        </p:txBody>
      </p:sp>
    </p:spTree>
    <p:extLst>
      <p:ext uri="{BB962C8B-B14F-4D97-AF65-F5344CB8AC3E}">
        <p14:creationId xmlns:p14="http://schemas.microsoft.com/office/powerpoint/2010/main" val="3442094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57</a:t>
            </a:fld>
            <a:endParaRPr lang="en-GB"/>
          </a:p>
        </p:txBody>
      </p:sp>
    </p:spTree>
    <p:extLst>
      <p:ext uri="{BB962C8B-B14F-4D97-AF65-F5344CB8AC3E}">
        <p14:creationId xmlns:p14="http://schemas.microsoft.com/office/powerpoint/2010/main" val="344209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if called</a:t>
            </a:r>
            <a:r>
              <a:rPr lang="en-GB" baseline="0" dirty="0" smtClean="0"/>
              <a:t> SPEED DEBATING:</a:t>
            </a:r>
          </a:p>
          <a:p>
            <a:pPr marL="171450" indent="-171450">
              <a:buFontTx/>
              <a:buChar char="-"/>
            </a:pPr>
            <a:r>
              <a:rPr lang="en-GB" baseline="0" dirty="0" smtClean="0"/>
              <a:t>On this slide and the following slides you will find a series of ‘Black and White’ or ‘Blanket’ statements</a:t>
            </a:r>
          </a:p>
          <a:p>
            <a:pPr marL="171450" indent="-171450">
              <a:buFontTx/>
              <a:buChar char="-"/>
            </a:pPr>
            <a:r>
              <a:rPr lang="en-GB" baseline="0" dirty="0" smtClean="0"/>
              <a:t>You ask the group to stand in two lines facing each other, ensure that each person has a ‘partner’ in front of them (even numbers of people facing each other)</a:t>
            </a:r>
          </a:p>
          <a:p>
            <a:pPr marL="171450" indent="-171450">
              <a:buFontTx/>
              <a:buChar char="-"/>
            </a:pPr>
            <a:r>
              <a:rPr lang="en-GB" baseline="0" dirty="0" smtClean="0"/>
              <a:t>Then you will ask one side to take the ‘affirmative’ side of the statement; the other side argues that the statement is not true. </a:t>
            </a:r>
          </a:p>
          <a:p>
            <a:pPr marL="171450" indent="-171450">
              <a:buFontTx/>
              <a:buChar char="-"/>
            </a:pPr>
            <a:r>
              <a:rPr lang="en-GB" baseline="0" dirty="0" smtClean="0"/>
              <a:t>Give 3 minutes to debate each slide</a:t>
            </a:r>
          </a:p>
          <a:p>
            <a:pPr marL="171450" indent="-171450">
              <a:buFontTx/>
              <a:buChar char="-"/>
            </a:pPr>
            <a:r>
              <a:rPr lang="en-GB" baseline="0" dirty="0" smtClean="0"/>
              <a:t>Between slides, have a short debrief about the topic</a:t>
            </a:r>
          </a:p>
          <a:p>
            <a:pPr marL="171450" indent="-171450">
              <a:buFontTx/>
              <a:buChar char="-"/>
            </a:pPr>
            <a:endParaRPr lang="en-GB" baseline="0" dirty="0" smtClean="0"/>
          </a:p>
          <a:p>
            <a:pPr marL="0" indent="0">
              <a:buFontTx/>
              <a:buNone/>
            </a:pPr>
            <a:r>
              <a:rPr lang="en-GB" baseline="0" dirty="0" smtClean="0"/>
              <a:t>KEY THEMES TO DRAW OUT:</a:t>
            </a:r>
          </a:p>
          <a:p>
            <a:pPr marL="171450" indent="-171450">
              <a:buFontTx/>
              <a:buChar char="-"/>
            </a:pPr>
            <a:r>
              <a:rPr lang="en-GB" baseline="0" dirty="0" smtClean="0"/>
              <a:t>It is not as simple as any of these statements</a:t>
            </a:r>
          </a:p>
          <a:p>
            <a:pPr marL="171450" indent="-171450">
              <a:buFontTx/>
              <a:buChar char="-"/>
            </a:pPr>
            <a:r>
              <a:rPr lang="en-GB" baseline="0" dirty="0" smtClean="0"/>
              <a:t>You often cannot view vulnerability only in terms of ‘gender’ or ‘diversity’ – you need to overlay them with each other</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8037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smtClean="0"/>
              <a:t>This is a good exercise to get people to think about their own beliefs when it comes to gender and diversity</a:t>
            </a:r>
          </a:p>
          <a:p>
            <a:pPr>
              <a:buFont typeface="Arial" panose="020B0604020202020204" pitchFamily="34" charset="0"/>
              <a:buChar char="•"/>
            </a:pPr>
            <a:endParaRPr lang="en-US" sz="1200" dirty="0" smtClean="0"/>
          </a:p>
          <a:p>
            <a:pPr>
              <a:buFont typeface="Arial" panose="020B0604020202020204" pitchFamily="34" charset="0"/>
              <a:buChar char="•"/>
            </a:pPr>
            <a:r>
              <a:rPr lang="en-US" sz="1200" dirty="0" smtClean="0"/>
              <a:t>We have all grown up with some kind of bias and when we work in stressful situations it is important to know what we think and also what others may think</a:t>
            </a:r>
          </a:p>
          <a:p>
            <a:pPr>
              <a:buFont typeface="Arial" panose="020B0604020202020204" pitchFamily="34" charset="0"/>
              <a:buChar char="•"/>
            </a:pPr>
            <a:endParaRPr lang="en-US" sz="1200" dirty="0" smtClean="0"/>
          </a:p>
          <a:p>
            <a:pPr lvl="0"/>
            <a:r>
              <a:rPr lang="en-GB" sz="1200" dirty="0" smtClean="0"/>
              <a:t>To understand ways in which gender and diversity influence decisions and policies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11</a:t>
            </a:fld>
            <a:endParaRPr lang="en-GB"/>
          </a:p>
        </p:txBody>
      </p:sp>
    </p:spTree>
    <p:extLst>
      <p:ext uri="{BB962C8B-B14F-4D97-AF65-F5344CB8AC3E}">
        <p14:creationId xmlns:p14="http://schemas.microsoft.com/office/powerpoint/2010/main" val="425803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12</a:t>
            </a:fld>
            <a:endParaRPr lang="en-GB"/>
          </a:p>
        </p:txBody>
      </p:sp>
    </p:spTree>
    <p:extLst>
      <p:ext uri="{BB962C8B-B14F-4D97-AF65-F5344CB8AC3E}">
        <p14:creationId xmlns:p14="http://schemas.microsoft.com/office/powerpoint/2010/main" val="8832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Male and female – binary opposites</a:t>
            </a:r>
          </a:p>
          <a:p>
            <a:r>
              <a:rPr lang="en-GB" dirty="0" smtClean="0"/>
              <a:t>Masculine and feminine – degrees of masculinity and femininity</a:t>
            </a:r>
            <a:r>
              <a:rPr lang="en-GB" baseline="0" dirty="0" smtClean="0"/>
              <a:t> set against a bar set by society. </a:t>
            </a:r>
          </a:p>
          <a:p>
            <a:r>
              <a:rPr lang="en-GB" baseline="0" dirty="0" smtClean="0"/>
              <a:t>Feminine – girly-girl, princess, tomboy, butch, androgynous, bitch, whore, </a:t>
            </a:r>
            <a:r>
              <a:rPr lang="en-GB" baseline="0" dirty="0" err="1" smtClean="0"/>
              <a:t>madonna</a:t>
            </a:r>
            <a:endParaRPr lang="en-GB" baseline="0" dirty="0" smtClean="0"/>
          </a:p>
          <a:p>
            <a:r>
              <a:rPr lang="en-GB" baseline="0" dirty="0" smtClean="0"/>
              <a:t>Masculine – hyper masculine, ‘a bit of a woman’, ‘a girl’s blouse’, ‘feminine’</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13</a:t>
            </a:fld>
            <a:endParaRPr lang="en-GB"/>
          </a:p>
        </p:txBody>
      </p:sp>
    </p:spTree>
    <p:extLst>
      <p:ext uri="{BB962C8B-B14F-4D97-AF65-F5344CB8AC3E}">
        <p14:creationId xmlns:p14="http://schemas.microsoft.com/office/powerpoint/2010/main" val="31638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•1893 New Zealand</a:t>
            </a:r>
          </a:p>
          <a:p>
            <a:r>
              <a:rPr lang="en-GB" dirty="0" smtClean="0"/>
              <a:t>•1902 Australia</a:t>
            </a:r>
            <a:r>
              <a:rPr lang="en-GB" baseline="0" dirty="0" smtClean="0"/>
              <a:t> - Australian women, with the exception of aboriginal women. Aborigines, male and female, did not have the right to vote until 1962.</a:t>
            </a:r>
          </a:p>
          <a:p>
            <a:r>
              <a:rPr lang="en-GB" dirty="0" smtClean="0"/>
              <a:t>•1906 Finland</a:t>
            </a:r>
          </a:p>
          <a:p>
            <a:r>
              <a:rPr lang="en-GB" dirty="0" smtClean="0"/>
              <a:t>•1913 Norway</a:t>
            </a:r>
          </a:p>
          <a:p>
            <a:r>
              <a:rPr lang="en-GB" dirty="0" smtClean="0"/>
              <a:t>•1915 Denmark</a:t>
            </a:r>
          </a:p>
          <a:p>
            <a:r>
              <a:rPr lang="en-GB" dirty="0" smtClean="0"/>
              <a:t>•1917 Canada</a:t>
            </a:r>
            <a:r>
              <a:rPr lang="en-GB" baseline="0" dirty="0" smtClean="0"/>
              <a:t> - Canadian women, except Canadian Indian women, won the vote in 1917. Canadian Indians, male and female, did not win the vote until 1960.</a:t>
            </a:r>
            <a:endParaRPr lang="en-GB" dirty="0" smtClean="0"/>
          </a:p>
          <a:p>
            <a:r>
              <a:rPr lang="en-GB" dirty="0" smtClean="0"/>
              <a:t>•1918 Austria, Germany, Poland, Russia</a:t>
            </a:r>
          </a:p>
          <a:p>
            <a:r>
              <a:rPr lang="en-GB" dirty="0" smtClean="0"/>
              <a:t>•1919 Netherlands</a:t>
            </a:r>
          </a:p>
          <a:p>
            <a:r>
              <a:rPr lang="en-GB" dirty="0" smtClean="0"/>
              <a:t>•1920 United States</a:t>
            </a:r>
          </a:p>
          <a:p>
            <a:r>
              <a:rPr lang="en-GB" dirty="0" smtClean="0"/>
              <a:t>•1921 Sweden</a:t>
            </a:r>
          </a:p>
          <a:p>
            <a:r>
              <a:rPr lang="en-GB" dirty="0" smtClean="0"/>
              <a:t>•1928 Britain, Ireland</a:t>
            </a:r>
          </a:p>
          <a:p>
            <a:r>
              <a:rPr lang="en-GB" dirty="0" smtClean="0"/>
              <a:t>•1931 Spain</a:t>
            </a:r>
          </a:p>
          <a:p>
            <a:r>
              <a:rPr lang="en-GB" dirty="0" smtClean="0"/>
              <a:t>•1934 Turkey</a:t>
            </a:r>
          </a:p>
          <a:p>
            <a:r>
              <a:rPr lang="en-GB" dirty="0" smtClean="0"/>
              <a:t>•1944 France</a:t>
            </a:r>
          </a:p>
          <a:p>
            <a:r>
              <a:rPr lang="en-GB" dirty="0" smtClean="0"/>
              <a:t>•1945 Italy</a:t>
            </a:r>
          </a:p>
          <a:p>
            <a:r>
              <a:rPr lang="en-GB" dirty="0" smtClean="0"/>
              <a:t>•1947 Argentina, Japan, Mexico, Pakistan</a:t>
            </a:r>
          </a:p>
          <a:p>
            <a:r>
              <a:rPr lang="en-GB" dirty="0" smtClean="0"/>
              <a:t>•1949 China</a:t>
            </a:r>
          </a:p>
          <a:p>
            <a:r>
              <a:rPr lang="en-GB" dirty="0" smtClean="0"/>
              <a:t>•1950 India</a:t>
            </a:r>
          </a:p>
          <a:p>
            <a:r>
              <a:rPr lang="en-GB" dirty="0" smtClean="0"/>
              <a:t>•1954 Colombia</a:t>
            </a:r>
          </a:p>
          <a:p>
            <a:r>
              <a:rPr lang="en-GB" dirty="0" smtClean="0"/>
              <a:t>•1957 Malaysia, Zimbabwe</a:t>
            </a:r>
          </a:p>
          <a:p>
            <a:r>
              <a:rPr lang="en-GB" dirty="0" smtClean="0"/>
              <a:t>•1962 Algeria</a:t>
            </a:r>
          </a:p>
          <a:p>
            <a:r>
              <a:rPr lang="en-GB" dirty="0" smtClean="0"/>
              <a:t>•1963 Iran, Morocco</a:t>
            </a:r>
          </a:p>
          <a:p>
            <a:r>
              <a:rPr lang="en-GB" dirty="0" smtClean="0"/>
              <a:t>•1964 Libya</a:t>
            </a:r>
          </a:p>
          <a:p>
            <a:r>
              <a:rPr lang="en-GB" dirty="0" smtClean="0"/>
              <a:t>•1967 Ecuador</a:t>
            </a:r>
          </a:p>
          <a:p>
            <a:r>
              <a:rPr lang="en-GB" dirty="0" smtClean="0"/>
              <a:t>•1971 Switzerland</a:t>
            </a:r>
          </a:p>
          <a:p>
            <a:r>
              <a:rPr lang="en-GB" dirty="0" smtClean="0"/>
              <a:t>•1972 Bangladesh</a:t>
            </a:r>
          </a:p>
          <a:p>
            <a:r>
              <a:rPr lang="en-GB" dirty="0" smtClean="0"/>
              <a:t>•1974 Jordan</a:t>
            </a:r>
          </a:p>
          <a:p>
            <a:r>
              <a:rPr lang="en-GB" dirty="0" smtClean="0"/>
              <a:t>•1976 Portugal</a:t>
            </a:r>
          </a:p>
          <a:p>
            <a:r>
              <a:rPr lang="en-GB" dirty="0" smtClean="0"/>
              <a:t>•1989 Namibia</a:t>
            </a:r>
          </a:p>
          <a:p>
            <a:r>
              <a:rPr lang="en-GB" dirty="0" smtClean="0"/>
              <a:t>•1990 Western Samoa</a:t>
            </a:r>
          </a:p>
          <a:p>
            <a:r>
              <a:rPr lang="en-GB" dirty="0" smtClean="0"/>
              <a:t>•1993 Kazakhstan, Moldova</a:t>
            </a:r>
          </a:p>
          <a:p>
            <a:r>
              <a:rPr lang="en-GB" dirty="0" smtClean="0"/>
              <a:t>•1994 South Africa</a:t>
            </a:r>
          </a:p>
          <a:p>
            <a:r>
              <a:rPr lang="en-GB" dirty="0" smtClean="0"/>
              <a:t>•2005 Kuwait</a:t>
            </a:r>
          </a:p>
          <a:p>
            <a:r>
              <a:rPr lang="en-GB" dirty="0" smtClean="0"/>
              <a:t>•2006 United Arab Emirates</a:t>
            </a:r>
          </a:p>
          <a:p>
            <a:r>
              <a:rPr lang="en-GB" dirty="0" smtClean="0"/>
              <a:t>•2011 Saudi Arabia – but can’t vote until 2015</a:t>
            </a:r>
          </a:p>
        </p:txBody>
      </p:sp>
      <p:sp>
        <p:nvSpPr>
          <p:cNvPr id="4" name="Slide Number Placeholder 3"/>
          <p:cNvSpPr>
            <a:spLocks noGrp="1"/>
          </p:cNvSpPr>
          <p:nvPr>
            <p:ph type="sldNum" sz="quarter" idx="10"/>
          </p:nvPr>
        </p:nvSpPr>
        <p:spPr/>
        <p:txBody>
          <a:bodyPr/>
          <a:lstStyle/>
          <a:p>
            <a:fld id="{CD5796BE-0BBA-4542-A612-0BBAC6A83059}" type="slidenum">
              <a:rPr lang="en-GB" smtClean="0"/>
              <a:t>14</a:t>
            </a:fld>
            <a:endParaRPr lang="en-GB"/>
          </a:p>
        </p:txBody>
      </p:sp>
    </p:spTree>
    <p:extLst>
      <p:ext uri="{BB962C8B-B14F-4D97-AF65-F5344CB8AC3E}">
        <p14:creationId xmlns:p14="http://schemas.microsoft.com/office/powerpoint/2010/main" val="337050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149669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44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dirty="0">
                  <a:solidFill>
                    <a:prstClr val="white"/>
                  </a:solidFill>
                  <a:latin typeface="Arial" pitchFamily="34" charset="0"/>
                  <a:cs typeface="Arial" pitchFamily="34" charset="0"/>
                </a:rPr>
                <a:t>FOR FURTHER INFORMATION ON </a:t>
              </a:r>
              <a:r>
                <a:rPr lang="en-US" sz="1600" b="1" dirty="0" smtClean="0">
                  <a:solidFill>
                    <a:prstClr val="white"/>
                  </a:solidFill>
                  <a:latin typeface="Arial" pitchFamily="34" charset="0"/>
                  <a:cs typeface="Arial" pitchFamily="34" charset="0"/>
                </a:rPr>
                <a:t>GENDER, DIVERSITY AND GBV IN EMERGENCIES, </a:t>
              </a:r>
              <a:r>
                <a:rPr lang="en-US" sz="1600" b="1" dirty="0">
                  <a:solidFill>
                    <a:prstClr val="white"/>
                  </a:solidFill>
                  <a:latin typeface="Arial" pitchFamily="34" charset="0"/>
                  <a:cs typeface="Arial" pitchFamily="34" charset="0"/>
                </a:rPr>
                <a:t>PLEASE CONTACT:</a:t>
              </a: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IFRC </a:t>
              </a:r>
              <a:r>
                <a:rPr lang="en-US" sz="1600" b="1" dirty="0" smtClean="0">
                  <a:solidFill>
                    <a:prstClr val="white"/>
                  </a:solidFill>
                  <a:latin typeface="Arial" pitchFamily="34" charset="0"/>
                  <a:cs typeface="Arial" pitchFamily="34" charset="0"/>
                </a:rPr>
                <a:t>Programme and Policy Support</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dirty="0" smtClean="0">
                  <a:solidFill>
                    <a:prstClr val="white"/>
                  </a:solidFill>
                  <a:latin typeface="Arial" pitchFamily="34" charset="0"/>
                  <a:cs typeface="Arial" pitchFamily="34" charset="0"/>
                </a:rPr>
                <a:t>Siobhán Foran, Senior Officer, Gender &amp; Diversity</a:t>
              </a:r>
              <a:r>
                <a:rPr lang="en-US" sz="1600" dirty="0">
                  <a:solidFill>
                    <a:prstClr val="white"/>
                  </a:solidFill>
                  <a:latin typeface="Arial" pitchFamily="34" charset="0"/>
                  <a:cs typeface="Arial" pitchFamily="34" charset="0"/>
                </a:rPr>
                <a:t/>
              </a:r>
              <a:br>
                <a:rPr lang="en-US" sz="1600"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TEL. : +41 022 730 </a:t>
              </a:r>
              <a:r>
                <a:rPr lang="en-US" sz="1600" b="1" dirty="0" smtClean="0">
                  <a:solidFill>
                    <a:prstClr val="white"/>
                  </a:solidFill>
                  <a:latin typeface="Arial" pitchFamily="34" charset="0"/>
                  <a:cs typeface="Arial" pitchFamily="34" charset="0"/>
                </a:rPr>
                <a:t>4687</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EMAIL: </a:t>
              </a:r>
              <a:r>
                <a:rPr lang="en-US" sz="1600" b="1" dirty="0" smtClean="0">
                  <a:solidFill>
                    <a:prstClr val="white"/>
                  </a:solidFill>
                  <a:latin typeface="Arial" pitchFamily="34" charset="0"/>
                  <a:cs typeface="Arial" pitchFamily="34" charset="0"/>
                </a:rPr>
                <a:t>siobhan.foran@ifrc.org</a:t>
              </a:r>
              <a:endParaRPr lang="en-US" sz="1600" b="1" dirty="0">
                <a:solidFill>
                  <a:prstClr val="white"/>
                </a:solidFill>
                <a:latin typeface="Arial" pitchFamily="34" charset="0"/>
                <a:cs typeface="Arial" pitchFamily="34" charset="0"/>
              </a:endParaRP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THIS PRESENTATION IS PUBLISHED BY</a:t>
              </a:r>
            </a:p>
            <a:p>
              <a:pPr fontAlgn="auto">
                <a:spcBef>
                  <a:spcPts val="0"/>
                </a:spcBef>
                <a:spcAft>
                  <a:spcPts val="0"/>
                </a:spcAft>
                <a:defRPr/>
              </a:pPr>
              <a:r>
                <a:rPr lang="en-US" sz="1600" b="1" dirty="0">
                  <a:solidFill>
                    <a:prstClr val="white"/>
                  </a:solidFill>
                  <a:latin typeface="Arial" pitchFamily="34" charset="0"/>
                  <a:cs typeface="Arial" pitchFamily="34" charset="0"/>
                </a:rPr>
                <a:t>INTERNATIONAL FEDERATION OF </a:t>
              </a:r>
              <a:br>
                <a:rPr lang="en-US" sz="1600" b="1"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1600" b="1" dirty="0">
                  <a:solidFill>
                    <a:prstClr val="white"/>
                  </a:solidFill>
                  <a:latin typeface="Arial" pitchFamily="34" charset="0"/>
                  <a:cs typeface="Arial" pitchFamily="34" charset="0"/>
                </a:rPr>
                <a:t>P.O. BOX </a:t>
              </a:r>
              <a:r>
                <a:rPr lang="en-US" sz="1600" b="1" dirty="0" smtClean="0">
                  <a:solidFill>
                    <a:prstClr val="white"/>
                  </a:solidFill>
                  <a:latin typeface="Arial" pitchFamily="34" charset="0"/>
                  <a:cs typeface="Arial" pitchFamily="34" charset="0"/>
                </a:rPr>
                <a:t>303</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CH-1211 GENEVA 19</a:t>
              </a:r>
            </a:p>
            <a:p>
              <a:pPr fontAlgn="auto">
                <a:spcBef>
                  <a:spcPts val="0"/>
                </a:spcBef>
                <a:spcAft>
                  <a:spcPts val="0"/>
                </a:spcAft>
                <a:defRPr/>
              </a:pPr>
              <a:r>
                <a:rPr lang="en-US" sz="1600" b="1" dirty="0">
                  <a:solidFill>
                    <a:prstClr val="white"/>
                  </a:solidFill>
                  <a:latin typeface="Arial" pitchFamily="34" charset="0"/>
                  <a:cs typeface="Arial" pitchFamily="34" charset="0"/>
                </a:rPr>
                <a:t>SWITZERLAND</a:t>
              </a: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TEL.: +41 22 730 42 22</a:t>
              </a:r>
            </a:p>
            <a:p>
              <a:pPr fontAlgn="auto">
                <a:spcBef>
                  <a:spcPts val="0"/>
                </a:spcBef>
                <a:spcAft>
                  <a:spcPts val="0"/>
                </a:spcAft>
                <a:defRPr/>
              </a:pPr>
              <a:r>
                <a:rPr lang="en-US" sz="1600" b="1" dirty="0">
                  <a:solidFill>
                    <a:prstClr val="white"/>
                  </a:solidFill>
                  <a:latin typeface="Arial" pitchFamily="34" charset="0"/>
                  <a:cs typeface="Arial" pitchFamily="34" charset="0"/>
                </a:rPr>
                <a:t>FAX.: +41 22 733 03 95</a:t>
              </a:r>
              <a:endParaRPr lang="en-US" sz="1600" dirty="0">
                <a:solidFill>
                  <a:prstClr val="white"/>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04048" y="5949280"/>
            <a:ext cx="4052320" cy="789432"/>
          </a:xfrm>
          <a:prstGeom prst="rect">
            <a:avLst/>
          </a:prstGeom>
        </p:spPr>
      </p:pic>
    </p:spTree>
    <p:extLst>
      <p:ext uri="{BB962C8B-B14F-4D97-AF65-F5344CB8AC3E}">
        <p14:creationId xmlns:p14="http://schemas.microsoft.com/office/powerpoint/2010/main" val="510406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06596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3051527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278920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52820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3177728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50736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24378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533400" y="498475"/>
              <a:ext cx="4724400" cy="2215991"/>
            </a:xfrm>
            <a:prstGeom prst="rect">
              <a:avLst/>
            </a:prstGeom>
            <a:noFill/>
          </p:spPr>
          <p:txBody>
            <a:bodyPr lIns="0" tIns="0" rIns="0" bIns="0">
              <a:spAutoFit/>
            </a:bodyPr>
            <a:lstStyle/>
            <a:p>
              <a:pPr fontAlgn="auto">
                <a:spcBef>
                  <a:spcPts val="0"/>
                </a:spcBef>
                <a:spcAft>
                  <a:spcPts val="0"/>
                </a:spcAft>
                <a:defRPr/>
              </a:pPr>
              <a:r>
                <a:rPr lang="en-US" sz="2000" baseline="30000" dirty="0">
                  <a:solidFill>
                    <a:srgbClr val="E8C7B0"/>
                  </a:solidFill>
                  <a:latin typeface="Arial" pitchFamily="34" charset="0"/>
                  <a:cs typeface="Arial" pitchFamily="34" charset="0"/>
                </a:rPr>
                <a:t>FOR FURTHER INFORMATION ON </a:t>
              </a:r>
              <a:r>
                <a:rPr lang="en-US" sz="2000" baseline="30000" dirty="0" smtClean="0">
                  <a:solidFill>
                    <a:srgbClr val="E8C7B0"/>
                  </a:solidFill>
                  <a:latin typeface="Arial" pitchFamily="34" charset="0"/>
                  <a:cs typeface="Arial" pitchFamily="34" charset="0"/>
                </a:rPr>
                <a:t>GENDER AND DIVERSITY</a:t>
              </a:r>
            </a:p>
            <a:p>
              <a:pPr fontAlgn="auto">
                <a:spcBef>
                  <a:spcPts val="0"/>
                </a:spcBef>
                <a:spcAft>
                  <a:spcPts val="0"/>
                </a:spcAft>
                <a:defRPr/>
              </a:pPr>
              <a:r>
                <a:rPr lang="en-US" sz="1600" baseline="30000" dirty="0" smtClean="0">
                  <a:solidFill>
                    <a:srgbClr val="E8C7B0"/>
                  </a:solidFill>
                  <a:latin typeface="Arial" pitchFamily="34" charset="0"/>
                  <a:cs typeface="Arial" pitchFamily="34" charset="0"/>
                </a:rPr>
                <a:t> </a:t>
              </a:r>
              <a:endParaRPr lang="en-US" sz="1600" baseline="30000" dirty="0">
                <a:solidFill>
                  <a:srgbClr val="E8C7B0"/>
                </a:solidFill>
                <a:latin typeface="Arial" pitchFamily="34" charset="0"/>
                <a:cs typeface="Arial" pitchFamily="34" charset="0"/>
              </a:endParaRPr>
            </a:p>
            <a:p>
              <a:pPr fontAlgn="auto">
                <a:spcBef>
                  <a:spcPts val="0"/>
                </a:spcBef>
                <a:spcAft>
                  <a:spcPts val="0"/>
                </a:spcAft>
                <a:defRPr/>
              </a:pPr>
              <a:r>
                <a:rPr lang="en-US" sz="1600" b="1" baseline="30000" dirty="0">
                  <a:solidFill>
                    <a:srgbClr val="E8C7B0"/>
                  </a:solidFill>
                  <a:latin typeface="Arial" pitchFamily="34" charset="0"/>
                  <a:cs typeface="Arial" pitchFamily="34" charset="0"/>
                </a:rPr>
                <a:t>PLEASE CONTACT:</a:t>
              </a:r>
            </a:p>
            <a:p>
              <a:pPr fontAlgn="auto">
                <a:spcBef>
                  <a:spcPts val="0"/>
                </a:spcBef>
                <a:spcAft>
                  <a:spcPts val="0"/>
                </a:spcAft>
                <a:defRPr/>
              </a:pPr>
              <a:r>
                <a:rPr lang="en-US" sz="1600" dirty="0" smtClean="0">
                  <a:solidFill>
                    <a:prstClr val="white"/>
                  </a:solidFill>
                  <a:latin typeface="Arial" pitchFamily="34" charset="0"/>
                  <a:cs typeface="Arial" pitchFamily="34" charset="0"/>
                </a:rPr>
                <a:t> </a:t>
              </a:r>
            </a:p>
            <a:p>
              <a:pPr fontAlgn="auto">
                <a:spcBef>
                  <a:spcPts val="0"/>
                </a:spcBef>
                <a:spcAft>
                  <a:spcPts val="0"/>
                </a:spcAft>
                <a:defRPr/>
              </a:pPr>
              <a:r>
                <a:rPr lang="en-US" sz="1600" b="1" baseline="30000" dirty="0" smtClean="0">
                  <a:solidFill>
                    <a:srgbClr val="E8C7B0"/>
                  </a:solidFill>
                  <a:latin typeface="Arial" pitchFamily="34" charset="0"/>
                  <a:cs typeface="Arial" pitchFamily="34" charset="0"/>
                </a:rPr>
                <a:t>IFRC GENDER AND DIVERSITY OFFICER, COUNTRY CLUSTER</a:t>
              </a:r>
              <a:r>
                <a:rPr lang="en-US" sz="1600" b="1" baseline="0" dirty="0" smtClean="0">
                  <a:solidFill>
                    <a:srgbClr val="E8C7B0"/>
                  </a:solidFill>
                  <a:latin typeface="Arial" pitchFamily="34" charset="0"/>
                  <a:cs typeface="Arial" pitchFamily="34" charset="0"/>
                </a:rPr>
                <a:t> </a:t>
              </a:r>
              <a:r>
                <a:rPr lang="en-US" sz="1600" b="1" baseline="30000" dirty="0" smtClean="0">
                  <a:solidFill>
                    <a:srgbClr val="E8C7B0"/>
                  </a:solidFill>
                  <a:latin typeface="Arial" pitchFamily="34" charset="0"/>
                  <a:cs typeface="Arial" pitchFamily="34" charset="0"/>
                </a:rPr>
                <a:t>SUPPORT TEAM, BANGKOK</a:t>
              </a:r>
              <a:r>
                <a:rPr lang="en-US" sz="2000" baseline="30000" dirty="0" smtClean="0">
                  <a:solidFill>
                    <a:prstClr val="white"/>
                  </a:solidFill>
                  <a:latin typeface="Arial" pitchFamily="34" charset="0"/>
                  <a:cs typeface="Arial" pitchFamily="34" charset="0"/>
                </a:rPr>
                <a:t/>
              </a:r>
              <a:br>
                <a:rPr lang="en-US" sz="2000" baseline="30000" dirty="0" smtClean="0">
                  <a:solidFill>
                    <a:prstClr val="white"/>
                  </a:solidFill>
                  <a:latin typeface="Arial" pitchFamily="34" charset="0"/>
                  <a:cs typeface="Arial" pitchFamily="34" charset="0"/>
                </a:rPr>
              </a:br>
              <a:r>
                <a:rPr lang="en-US" sz="2000" baseline="30000" dirty="0" smtClean="0">
                  <a:solidFill>
                    <a:prstClr val="white"/>
                  </a:solidFill>
                  <a:latin typeface="Arial" pitchFamily="34" charset="0"/>
                  <a:cs typeface="Arial" pitchFamily="34" charset="0"/>
                </a:rPr>
                <a:t>CHRISTINA</a:t>
              </a:r>
              <a:r>
                <a:rPr lang="en-US" sz="2000" b="1" dirty="0" smtClean="0">
                  <a:solidFill>
                    <a:prstClr val="white"/>
                  </a:solidFill>
                  <a:latin typeface="Arial" pitchFamily="34" charset="0"/>
                  <a:cs typeface="Arial" pitchFamily="34" charset="0"/>
                </a:rPr>
                <a:t> </a:t>
              </a:r>
              <a:r>
                <a:rPr lang="en-US" sz="2000" baseline="30000" dirty="0" smtClean="0">
                  <a:solidFill>
                    <a:prstClr val="white"/>
                  </a:solidFill>
                  <a:latin typeface="Arial" pitchFamily="34" charset="0"/>
                  <a:cs typeface="Arial" pitchFamily="34" charset="0"/>
                </a:rPr>
                <a:t>HANEEF (christina.haneef@ifrc.org)</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Rectangle 7"/>
          <p:cNvSpPr/>
          <p:nvPr userDrawn="1"/>
        </p:nvSpPr>
        <p:spPr>
          <a:xfrm>
            <a:off x="457200" y="2354610"/>
            <a:ext cx="4572000" cy="2031325"/>
          </a:xfrm>
          <a:prstGeom prst="rect">
            <a:avLst/>
          </a:prstGeom>
        </p:spPr>
        <p:txBody>
          <a:bodyPr>
            <a:spAutoFit/>
          </a:bodyPr>
          <a:lstStyle/>
          <a:p>
            <a:r>
              <a:rPr lang="en-GB" sz="1400" b="1" kern="1200" dirty="0" smtClean="0">
                <a:solidFill>
                  <a:schemeClr val="bg1"/>
                </a:solidFill>
                <a:effectLst/>
                <a:latin typeface="Arial" charset="0"/>
                <a:ea typeface="+mn-ea"/>
                <a:cs typeface="Arial" charset="0"/>
              </a:rPr>
              <a:t>IFRC Country Cluster Support Team </a:t>
            </a:r>
          </a:p>
          <a:p>
            <a:r>
              <a:rPr lang="en-GB" sz="1400" kern="1200" dirty="0" smtClean="0">
                <a:solidFill>
                  <a:schemeClr val="bg1"/>
                </a:solidFill>
                <a:effectLst/>
                <a:latin typeface="Arial" charset="0"/>
                <a:ea typeface="+mn-ea"/>
                <a:cs typeface="Arial" charset="0"/>
              </a:rPr>
              <a:t>Ocean Tower, 5th floor </a:t>
            </a:r>
            <a:endParaRPr lang="en-US" sz="1400" kern="1200" dirty="0" smtClean="0">
              <a:solidFill>
                <a:schemeClr val="bg1"/>
              </a:solidFill>
              <a:effectLst/>
              <a:latin typeface="Arial" charset="0"/>
              <a:ea typeface="+mn-ea"/>
              <a:cs typeface="Arial" charset="0"/>
            </a:endParaRPr>
          </a:p>
          <a:p>
            <a:r>
              <a:rPr lang="en-GB" sz="1400" kern="1200" dirty="0" smtClean="0">
                <a:solidFill>
                  <a:schemeClr val="bg1"/>
                </a:solidFill>
                <a:effectLst/>
                <a:latin typeface="Arial" charset="0"/>
                <a:ea typeface="+mn-ea"/>
                <a:cs typeface="Arial" charset="0"/>
              </a:rPr>
              <a:t>170/11-12 </a:t>
            </a:r>
            <a:r>
              <a:rPr lang="en-GB" sz="1400" kern="1200" dirty="0" err="1" smtClean="0">
                <a:solidFill>
                  <a:schemeClr val="bg1"/>
                </a:solidFill>
                <a:effectLst/>
                <a:latin typeface="Arial" charset="0"/>
                <a:ea typeface="+mn-ea"/>
                <a:cs typeface="Arial" charset="0"/>
              </a:rPr>
              <a:t>Sukhumvit</a:t>
            </a:r>
            <a:r>
              <a:rPr lang="en-GB" sz="1400" kern="1200" dirty="0" smtClean="0">
                <a:solidFill>
                  <a:schemeClr val="bg1"/>
                </a:solidFill>
                <a:effectLst/>
                <a:latin typeface="Arial" charset="0"/>
                <a:ea typeface="+mn-ea"/>
                <a:cs typeface="Arial" charset="0"/>
              </a:rPr>
              <a:t> </a:t>
            </a:r>
            <a:r>
              <a:rPr lang="en-GB" sz="1400" kern="1200" dirty="0" err="1" smtClean="0">
                <a:solidFill>
                  <a:schemeClr val="bg1"/>
                </a:solidFill>
                <a:effectLst/>
                <a:latin typeface="Arial" charset="0"/>
                <a:ea typeface="+mn-ea"/>
                <a:cs typeface="Arial" charset="0"/>
              </a:rPr>
              <a:t>soi</a:t>
            </a:r>
            <a:r>
              <a:rPr lang="en-GB" sz="1400" kern="1200" dirty="0" smtClean="0">
                <a:solidFill>
                  <a:schemeClr val="bg1"/>
                </a:solidFill>
                <a:effectLst/>
                <a:latin typeface="Arial" charset="0"/>
                <a:ea typeface="+mn-ea"/>
                <a:cs typeface="Arial" charset="0"/>
              </a:rPr>
              <a:t> 16, </a:t>
            </a:r>
            <a:r>
              <a:rPr lang="en-GB" sz="1400" kern="1200" dirty="0" err="1" smtClean="0">
                <a:solidFill>
                  <a:schemeClr val="bg1"/>
                </a:solidFill>
                <a:effectLst/>
                <a:latin typeface="Arial" charset="0"/>
                <a:ea typeface="+mn-ea"/>
                <a:cs typeface="Arial" charset="0"/>
              </a:rPr>
              <a:t>Klong-toey</a:t>
            </a:r>
            <a:r>
              <a:rPr lang="en-GB" sz="1400" kern="1200" dirty="0" smtClean="0">
                <a:solidFill>
                  <a:schemeClr val="bg1"/>
                </a:solidFill>
                <a:effectLst/>
                <a:latin typeface="Arial" charset="0"/>
                <a:ea typeface="+mn-ea"/>
                <a:cs typeface="Arial" charset="0"/>
              </a:rPr>
              <a:t>, 10110 Bangkok</a:t>
            </a:r>
            <a:r>
              <a:rPr lang="en-GB" sz="1400" b="1" kern="1200" dirty="0" smtClean="0">
                <a:solidFill>
                  <a:schemeClr val="bg1"/>
                </a:solidFill>
                <a:effectLst/>
                <a:latin typeface="Arial" charset="0"/>
                <a:ea typeface="+mn-ea"/>
                <a:cs typeface="Arial" charset="0"/>
              </a:rPr>
              <a:t>,</a:t>
            </a:r>
            <a:r>
              <a:rPr lang="en-GB" sz="1400" b="1" kern="1200" baseline="0" dirty="0" smtClean="0">
                <a:solidFill>
                  <a:schemeClr val="bg1"/>
                </a:solidFill>
                <a:effectLst/>
                <a:latin typeface="Arial" charset="0"/>
                <a:ea typeface="+mn-ea"/>
                <a:cs typeface="Arial" charset="0"/>
              </a:rPr>
              <a:t> </a:t>
            </a:r>
            <a:r>
              <a:rPr lang="en-GB" sz="1400" kern="1200" dirty="0" smtClean="0">
                <a:solidFill>
                  <a:schemeClr val="bg1"/>
                </a:solidFill>
                <a:effectLst/>
                <a:latin typeface="Arial" charset="0"/>
                <a:ea typeface="+mn-ea"/>
                <a:cs typeface="Arial" charset="0"/>
              </a:rPr>
              <a:t>Thailand</a:t>
            </a:r>
          </a:p>
          <a:p>
            <a:endParaRPr lang="en-US" sz="1400" kern="1200" dirty="0" smtClean="0">
              <a:solidFill>
                <a:schemeClr val="bg1"/>
              </a:solidFill>
              <a:effectLst/>
              <a:latin typeface="Arial" charset="0"/>
              <a:ea typeface="+mn-ea"/>
              <a:cs typeface="Arial" charset="0"/>
            </a:endParaRPr>
          </a:p>
          <a:p>
            <a:r>
              <a:rPr lang="en-GB" sz="1400" b="1" kern="1200" dirty="0" smtClean="0">
                <a:solidFill>
                  <a:schemeClr val="bg1"/>
                </a:solidFill>
                <a:effectLst/>
                <a:latin typeface="Arial" charset="0"/>
                <a:ea typeface="+mn-ea"/>
                <a:cs typeface="Arial" charset="0"/>
              </a:rPr>
              <a:t>Tel: </a:t>
            </a:r>
            <a:r>
              <a:rPr lang="en-GB" sz="1400" kern="1200" dirty="0" smtClean="0">
                <a:solidFill>
                  <a:schemeClr val="bg1"/>
                </a:solidFill>
                <a:effectLst/>
                <a:latin typeface="Arial" charset="0"/>
                <a:ea typeface="+mn-ea"/>
                <a:cs typeface="Arial" charset="0"/>
              </a:rPr>
              <a:t>+66 922 598 158 (Thailand)</a:t>
            </a:r>
          </a:p>
          <a:p>
            <a:r>
              <a:rPr lang="en-GB" sz="1400" kern="1200" dirty="0" smtClean="0">
                <a:solidFill>
                  <a:schemeClr val="bg1"/>
                </a:solidFill>
                <a:effectLst/>
                <a:latin typeface="Arial" charset="0"/>
                <a:ea typeface="+mn-ea"/>
                <a:cs typeface="Arial" charset="0"/>
              </a:rPr>
              <a:t>Tel: </a:t>
            </a:r>
            <a:r>
              <a:rPr lang="fr-FR" sz="1400" kern="1200" dirty="0" smtClean="0">
                <a:solidFill>
                  <a:schemeClr val="bg1"/>
                </a:solidFill>
                <a:effectLst/>
                <a:latin typeface="Arial" charset="0"/>
                <a:ea typeface="+mn-ea"/>
                <a:cs typeface="Arial" charset="0"/>
              </a:rPr>
              <a:t>+60 1229 56730 (Malaysia)</a:t>
            </a:r>
          </a:p>
          <a:p>
            <a:r>
              <a:rPr lang="fr-FR" sz="1400" kern="1200" dirty="0" smtClean="0">
                <a:solidFill>
                  <a:schemeClr val="bg1"/>
                </a:solidFill>
                <a:effectLst/>
                <a:latin typeface="Arial" charset="0"/>
                <a:ea typeface="+mn-ea"/>
                <a:cs typeface="Arial" charset="0"/>
              </a:rPr>
              <a:t>Skype:</a:t>
            </a:r>
            <a:r>
              <a:rPr lang="fr-FR" sz="1400" kern="1200" baseline="0" dirty="0" smtClean="0">
                <a:solidFill>
                  <a:schemeClr val="bg1"/>
                </a:solidFill>
                <a:effectLst/>
                <a:latin typeface="Arial" charset="0"/>
                <a:ea typeface="+mn-ea"/>
                <a:cs typeface="Arial" charset="0"/>
              </a:rPr>
              <a:t> </a:t>
            </a:r>
            <a:r>
              <a:rPr lang="fr-FR" sz="1400" kern="1200" baseline="0" dirty="0" err="1" smtClean="0">
                <a:solidFill>
                  <a:schemeClr val="bg1"/>
                </a:solidFill>
                <a:effectLst/>
                <a:latin typeface="Arial" charset="0"/>
                <a:ea typeface="+mn-ea"/>
                <a:cs typeface="Arial" charset="0"/>
              </a:rPr>
              <a:t>chrissy_haneef</a:t>
            </a:r>
            <a:endParaRPr lang="en-GB" sz="1400" kern="1200" dirty="0" smtClean="0">
              <a:solidFill>
                <a:schemeClr val="bg1"/>
              </a:solidFill>
              <a:effectLst/>
              <a:latin typeface="Arial" charset="0"/>
              <a:ea typeface="+mn-ea"/>
              <a:cs typeface="Arial" charset="0"/>
            </a:endParaRPr>
          </a:p>
          <a:p>
            <a:endParaRPr lang="en-US" sz="1400" kern="1200" dirty="0">
              <a:solidFill>
                <a:schemeClr val="bg1"/>
              </a:solidFill>
              <a:effectLst/>
              <a:latin typeface="Arial" charset="0"/>
              <a:ea typeface="+mn-ea"/>
              <a:cs typeface="Arial" charset="0"/>
            </a:endParaRPr>
          </a:p>
        </p:txBody>
      </p:sp>
    </p:spTree>
    <p:extLst>
      <p:ext uri="{BB962C8B-B14F-4D97-AF65-F5344CB8AC3E}">
        <p14:creationId xmlns:p14="http://schemas.microsoft.com/office/powerpoint/2010/main" val="17899992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0792001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48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a:t>
              </a:r>
              <a:r>
                <a:rPr lang="en-US" sz="1600" b="1" baseline="0" dirty="0" smtClean="0">
                  <a:solidFill>
                    <a:schemeClr val="bg1"/>
                  </a:solidFill>
                  <a:latin typeface="Arial" pitchFamily="34" charset="0"/>
                  <a:cs typeface="Arial" pitchFamily="34" charset="0"/>
                </a:rPr>
                <a:t>GENDER, DIVERSITY AND GBV IN EMERGENCIES, </a:t>
              </a:r>
              <a:r>
                <a:rPr lang="en-US" sz="1600" b="1" baseline="0" dirty="0">
                  <a:solidFill>
                    <a:schemeClr val="bg1"/>
                  </a:solidFill>
                  <a:latin typeface="Arial" pitchFamily="34" charset="0"/>
                  <a:cs typeface="Arial" pitchFamily="34" charset="0"/>
                </a:rPr>
                <a:t>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a:t>
              </a:r>
              <a:r>
                <a:rPr lang="en-US" sz="1600" b="1" baseline="0" dirty="0" smtClean="0">
                  <a:solidFill>
                    <a:schemeClr val="bg1"/>
                  </a:solidFill>
                  <a:latin typeface="Arial" pitchFamily="34" charset="0"/>
                  <a:cs typeface="Arial" pitchFamily="34" charset="0"/>
                </a:rPr>
                <a:t>Programme and Policy Support</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aseline="0" dirty="0" smtClean="0">
                  <a:solidFill>
                    <a:schemeClr val="bg1"/>
                  </a:solidFill>
                  <a:latin typeface="Arial" pitchFamily="34" charset="0"/>
                  <a:cs typeface="Arial" pitchFamily="34" charset="0"/>
                </a:rPr>
                <a:t>Siobhán Foran, Senior Officer, Gender &amp; Diversity</a:t>
              </a:r>
              <a:r>
                <a:rPr lang="en-US" sz="1600" baseline="0" dirty="0">
                  <a:solidFill>
                    <a:schemeClr val="bg1"/>
                  </a:solidFill>
                  <a:latin typeface="Arial" pitchFamily="34" charset="0"/>
                  <a:cs typeface="Arial" pitchFamily="34" charset="0"/>
                </a:rPr>
                <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a:t>
              </a:r>
              <a:r>
                <a:rPr lang="en-US" sz="1600" b="1" baseline="0" dirty="0" smtClean="0">
                  <a:solidFill>
                    <a:schemeClr val="bg1"/>
                  </a:solidFill>
                  <a:latin typeface="Arial" pitchFamily="34" charset="0"/>
                  <a:cs typeface="Arial" pitchFamily="34" charset="0"/>
                </a:rPr>
                <a:t>4687</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EMAIL: </a:t>
              </a:r>
              <a:r>
                <a:rPr lang="en-US" sz="1600" b="1" baseline="0" dirty="0" smtClean="0">
                  <a:solidFill>
                    <a:schemeClr val="bg1"/>
                  </a:solidFill>
                  <a:latin typeface="Arial" pitchFamily="34" charset="0"/>
                  <a:cs typeface="Arial" pitchFamily="34" charset="0"/>
                </a:rPr>
                <a:t>siobhan.foran@ifrc.org</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784225"/>
          </a:xfrm>
          <a:prstGeom prst="rect">
            <a:avLst/>
          </a:prstGeom>
          <a:solidFill>
            <a:srgbClr val="E0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352" tIns="39676" rIns="79352" bIns="39676" anchor="ctr"/>
          <a:lstStyle>
            <a:lvl1pPr defTabSz="793750" eaLnBrk="0" hangingPunct="0">
              <a:defRPr>
                <a:solidFill>
                  <a:schemeClr val="tx1"/>
                </a:solidFill>
                <a:latin typeface="Times New Roman" pitchFamily="1" charset="0"/>
                <a:cs typeface="Times New Roman" pitchFamily="1" charset="0"/>
              </a:defRPr>
            </a:lvl1pPr>
            <a:lvl2pPr marL="742950" indent="-285750" defTabSz="793750" eaLnBrk="0" hangingPunct="0">
              <a:defRPr>
                <a:solidFill>
                  <a:schemeClr val="tx1"/>
                </a:solidFill>
                <a:latin typeface="Times New Roman" pitchFamily="1" charset="0"/>
                <a:cs typeface="Times New Roman" pitchFamily="1" charset="0"/>
              </a:defRPr>
            </a:lvl2pPr>
            <a:lvl3pPr marL="1143000" indent="-228600" defTabSz="793750" eaLnBrk="0" hangingPunct="0">
              <a:defRPr>
                <a:solidFill>
                  <a:schemeClr val="tx1"/>
                </a:solidFill>
                <a:latin typeface="Times New Roman" pitchFamily="1" charset="0"/>
                <a:cs typeface="Times New Roman" pitchFamily="1" charset="0"/>
              </a:defRPr>
            </a:lvl3pPr>
            <a:lvl4pPr marL="1600200" indent="-228600" defTabSz="793750" eaLnBrk="0" hangingPunct="0">
              <a:defRPr>
                <a:solidFill>
                  <a:schemeClr val="tx1"/>
                </a:solidFill>
                <a:latin typeface="Times New Roman" pitchFamily="1" charset="0"/>
                <a:cs typeface="Times New Roman" pitchFamily="1" charset="0"/>
              </a:defRPr>
            </a:lvl4pPr>
            <a:lvl5pPr marL="2057400" indent="-228600" defTabSz="793750" eaLnBrk="0" hangingPunct="0">
              <a:defRPr>
                <a:solidFill>
                  <a:schemeClr val="tx1"/>
                </a:solidFill>
                <a:latin typeface="Times New Roman" pitchFamily="1" charset="0"/>
                <a:cs typeface="Times New Roman" pitchFamily="1" charset="0"/>
              </a:defRPr>
            </a:lvl5pPr>
            <a:lvl6pPr marL="25146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algn="ctr" eaLnBrk="1" hangingPunct="1">
              <a:defRPr/>
            </a:pPr>
            <a:endParaRPr lang="en-GB" altLang="en-US" sz="3100" dirty="0" smtClean="0"/>
          </a:p>
        </p:txBody>
      </p:sp>
      <p:grpSp>
        <p:nvGrpSpPr>
          <p:cNvPr id="4" name="Group 8"/>
          <p:cNvGrpSpPr>
            <a:grpSpLocks/>
          </p:cNvGrpSpPr>
          <p:nvPr/>
        </p:nvGrpSpPr>
        <p:grpSpPr bwMode="auto">
          <a:xfrm>
            <a:off x="179388" y="188913"/>
            <a:ext cx="4608512" cy="434975"/>
            <a:chOff x="793" y="1162"/>
            <a:chExt cx="2903" cy="274"/>
          </a:xfrm>
        </p:grpSpPr>
        <p:sp>
          <p:nvSpPr>
            <p:cNvPr id="5" name="AutoShape 9"/>
            <p:cNvSpPr>
              <a:spLocks noChangeAspect="1" noChangeArrowheads="1" noTextEdit="1"/>
            </p:cNvSpPr>
            <p:nvPr/>
          </p:nvSpPr>
          <p:spPr bwMode="auto">
            <a:xfrm>
              <a:off x="793" y="1162"/>
              <a:ext cx="290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10"/>
            <p:cNvSpPr>
              <a:spLocks noChangeArrowheads="1"/>
            </p:cNvSpPr>
            <p:nvPr/>
          </p:nvSpPr>
          <p:spPr bwMode="auto">
            <a:xfrm>
              <a:off x="793" y="1163"/>
              <a:ext cx="474" cy="272"/>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7" name="Freeform 11"/>
            <p:cNvSpPr>
              <a:spLocks/>
            </p:cNvSpPr>
            <p:nvPr/>
          </p:nvSpPr>
          <p:spPr bwMode="auto">
            <a:xfrm>
              <a:off x="852" y="1212"/>
              <a:ext cx="176" cy="177"/>
            </a:xfrm>
            <a:custGeom>
              <a:avLst/>
              <a:gdLst>
                <a:gd name="T0" fmla="*/ 1 w 274"/>
                <a:gd name="T1" fmla="*/ 1 h 275"/>
                <a:gd name="T2" fmla="*/ 0 w 274"/>
                <a:gd name="T3" fmla="*/ 1 h 275"/>
                <a:gd name="T4" fmla="*/ 0 w 274"/>
                <a:gd name="T5" fmla="*/ 1 h 275"/>
                <a:gd name="T6" fmla="*/ 1 w 274"/>
                <a:gd name="T7" fmla="*/ 1 h 275"/>
                <a:gd name="T8" fmla="*/ 1 w 274"/>
                <a:gd name="T9" fmla="*/ 1 h 275"/>
                <a:gd name="T10" fmla="*/ 1 w 274"/>
                <a:gd name="T11" fmla="*/ 0 h 275"/>
                <a:gd name="T12" fmla="*/ 1 w 274"/>
                <a:gd name="T13" fmla="*/ 0 h 275"/>
                <a:gd name="T14" fmla="*/ 1 w 274"/>
                <a:gd name="T15" fmla="*/ 1 h 275"/>
                <a:gd name="T16" fmla="*/ 1 w 274"/>
                <a:gd name="T17" fmla="*/ 1 h 275"/>
                <a:gd name="T18" fmla="*/ 1 w 274"/>
                <a:gd name="T19" fmla="*/ 1 h 275"/>
                <a:gd name="T20" fmla="*/ 1 w 274"/>
                <a:gd name="T21" fmla="*/ 1 h 275"/>
                <a:gd name="T22" fmla="*/ 1 w 274"/>
                <a:gd name="T23" fmla="*/ 1 h 275"/>
                <a:gd name="T24" fmla="*/ 1 w 274"/>
                <a:gd name="T25" fmla="*/ 1 h 275"/>
                <a:gd name="T26" fmla="*/ 1 w 274"/>
                <a:gd name="T27" fmla="*/ 1 h 275"/>
                <a:gd name="T28" fmla="*/ 1 w 274"/>
                <a:gd name="T29" fmla="*/ 1 h 275"/>
                <a:gd name="T30" fmla="*/ 1 w 274"/>
                <a:gd name="T31" fmla="*/ 1 h 275"/>
                <a:gd name="T32" fmla="*/ 1 w 274"/>
                <a:gd name="T33" fmla="*/ 1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4" h="275">
                  <a:moveTo>
                    <a:pt x="96" y="179"/>
                  </a:moveTo>
                  <a:lnTo>
                    <a:pt x="0" y="179"/>
                  </a:lnTo>
                  <a:lnTo>
                    <a:pt x="0" y="96"/>
                  </a:lnTo>
                  <a:lnTo>
                    <a:pt x="96" y="96"/>
                  </a:lnTo>
                  <a:lnTo>
                    <a:pt x="96" y="0"/>
                  </a:lnTo>
                  <a:lnTo>
                    <a:pt x="178" y="0"/>
                  </a:lnTo>
                  <a:lnTo>
                    <a:pt x="178" y="96"/>
                  </a:lnTo>
                  <a:lnTo>
                    <a:pt x="274" y="96"/>
                  </a:lnTo>
                  <a:lnTo>
                    <a:pt x="274" y="179"/>
                  </a:lnTo>
                  <a:lnTo>
                    <a:pt x="178" y="179"/>
                  </a:lnTo>
                  <a:lnTo>
                    <a:pt x="178" y="275"/>
                  </a:lnTo>
                  <a:lnTo>
                    <a:pt x="96" y="275"/>
                  </a:lnTo>
                  <a:lnTo>
                    <a:pt x="96" y="179"/>
                  </a:lnTo>
                  <a:close/>
                </a:path>
              </a:pathLst>
            </a:custGeom>
            <a:solidFill>
              <a:srgbClr val="E00034"/>
            </a:solidFill>
            <a:ln w="0">
              <a:solidFill>
                <a:srgbClr val="E00034"/>
              </a:solidFill>
              <a:prstDash val="solid"/>
              <a:round/>
              <a:headEnd/>
              <a:tailEnd/>
            </a:ln>
          </p:spPr>
          <p:txBody>
            <a:bodyPr/>
            <a:lstStyle/>
            <a:p>
              <a:endParaRPr lang="en-US"/>
            </a:p>
          </p:txBody>
        </p:sp>
        <p:sp>
          <p:nvSpPr>
            <p:cNvPr id="8" name="Freeform 12"/>
            <p:cNvSpPr>
              <a:spLocks/>
            </p:cNvSpPr>
            <p:nvPr/>
          </p:nvSpPr>
          <p:spPr bwMode="auto">
            <a:xfrm>
              <a:off x="1066" y="1210"/>
              <a:ext cx="145" cy="179"/>
            </a:xfrm>
            <a:custGeom>
              <a:avLst/>
              <a:gdLst>
                <a:gd name="T0" fmla="*/ 1 w 226"/>
                <a:gd name="T1" fmla="*/ 1 h 278"/>
                <a:gd name="T2" fmla="*/ 1 w 226"/>
                <a:gd name="T3" fmla="*/ 1 h 278"/>
                <a:gd name="T4" fmla="*/ 1 w 226"/>
                <a:gd name="T5" fmla="*/ 1 h 278"/>
                <a:gd name="T6" fmla="*/ 1 w 226"/>
                <a:gd name="T7" fmla="*/ 1 h 278"/>
                <a:gd name="T8" fmla="*/ 1 w 226"/>
                <a:gd name="T9" fmla="*/ 1 h 278"/>
                <a:gd name="T10" fmla="*/ 1 w 226"/>
                <a:gd name="T11" fmla="*/ 1 h 278"/>
                <a:gd name="T12" fmla="*/ 1 w 226"/>
                <a:gd name="T13" fmla="*/ 1 h 278"/>
                <a:gd name="T14" fmla="*/ 1 w 226"/>
                <a:gd name="T15" fmla="*/ 1 h 278"/>
                <a:gd name="T16" fmla="*/ 1 w 226"/>
                <a:gd name="T17" fmla="*/ 1 h 278"/>
                <a:gd name="T18" fmla="*/ 1 w 226"/>
                <a:gd name="T19" fmla="*/ 1 h 278"/>
                <a:gd name="T20" fmla="*/ 1 w 226"/>
                <a:gd name="T21" fmla="*/ 1 h 278"/>
                <a:gd name="T22" fmla="*/ 1 w 226"/>
                <a:gd name="T23" fmla="*/ 0 h 278"/>
                <a:gd name="T24" fmla="*/ 1 w 226"/>
                <a:gd name="T25" fmla="*/ 1 h 278"/>
                <a:gd name="T26" fmla="*/ 1 w 226"/>
                <a:gd name="T27" fmla="*/ 1 h 278"/>
                <a:gd name="T28" fmla="*/ 1 w 226"/>
                <a:gd name="T29" fmla="*/ 1 h 278"/>
                <a:gd name="T30" fmla="*/ 1 w 226"/>
                <a:gd name="T31" fmla="*/ 1 h 278"/>
                <a:gd name="T32" fmla="*/ 1 w 226"/>
                <a:gd name="T33" fmla="*/ 1 h 278"/>
                <a:gd name="T34" fmla="*/ 1 w 226"/>
                <a:gd name="T35" fmla="*/ 1 h 278"/>
                <a:gd name="T36" fmla="*/ 0 w 226"/>
                <a:gd name="T37" fmla="*/ 1 h 278"/>
                <a:gd name="T38" fmla="*/ 1 w 226"/>
                <a:gd name="T39" fmla="*/ 1 h 278"/>
                <a:gd name="T40" fmla="*/ 1 w 226"/>
                <a:gd name="T41" fmla="*/ 1 h 278"/>
                <a:gd name="T42" fmla="*/ 1 w 226"/>
                <a:gd name="T43" fmla="*/ 1 h 278"/>
                <a:gd name="T44" fmla="*/ 1 w 226"/>
                <a:gd name="T45" fmla="*/ 1 h 278"/>
                <a:gd name="T46" fmla="*/ 1 w 226"/>
                <a:gd name="T47" fmla="*/ 1 h 278"/>
                <a:gd name="T48" fmla="*/ 1 w 226"/>
                <a:gd name="T49" fmla="*/ 1 h 278"/>
                <a:gd name="T50" fmla="*/ 1 w 226"/>
                <a:gd name="T51" fmla="*/ 1 h 278"/>
                <a:gd name="T52" fmla="*/ 1 w 226"/>
                <a:gd name="T53" fmla="*/ 1 h 278"/>
                <a:gd name="T54" fmla="*/ 1 w 226"/>
                <a:gd name="T55" fmla="*/ 1 h 278"/>
                <a:gd name="T56" fmla="*/ 1 w 226"/>
                <a:gd name="T57" fmla="*/ 1 h 278"/>
                <a:gd name="T58" fmla="*/ 1 w 226"/>
                <a:gd name="T59" fmla="*/ 1 h 278"/>
                <a:gd name="T60" fmla="*/ 1 w 226"/>
                <a:gd name="T61" fmla="*/ 1 h 278"/>
                <a:gd name="T62" fmla="*/ 1 w 226"/>
                <a:gd name="T63" fmla="*/ 1 h 278"/>
                <a:gd name="T64" fmla="*/ 1 w 226"/>
                <a:gd name="T65" fmla="*/ 1 h 278"/>
                <a:gd name="T66" fmla="*/ 1 w 226"/>
                <a:gd name="T67" fmla="*/ 1 h 278"/>
                <a:gd name="T68" fmla="*/ 1 w 226"/>
                <a:gd name="T69" fmla="*/ 1 h 278"/>
                <a:gd name="T70" fmla="*/ 1 w 226"/>
                <a:gd name="T71" fmla="*/ 1 h 278"/>
                <a:gd name="T72" fmla="*/ 1 w 226"/>
                <a:gd name="T73" fmla="*/ 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6" h="278">
                  <a:moveTo>
                    <a:pt x="69" y="138"/>
                  </a:moveTo>
                  <a:lnTo>
                    <a:pt x="72" y="108"/>
                  </a:lnTo>
                  <a:lnTo>
                    <a:pt x="84" y="80"/>
                  </a:lnTo>
                  <a:lnTo>
                    <a:pt x="102" y="57"/>
                  </a:lnTo>
                  <a:lnTo>
                    <a:pt x="126" y="39"/>
                  </a:lnTo>
                  <a:lnTo>
                    <a:pt x="153" y="27"/>
                  </a:lnTo>
                  <a:lnTo>
                    <a:pt x="184" y="23"/>
                  </a:lnTo>
                  <a:lnTo>
                    <a:pt x="205" y="24"/>
                  </a:lnTo>
                  <a:lnTo>
                    <a:pt x="225" y="30"/>
                  </a:lnTo>
                  <a:lnTo>
                    <a:pt x="199" y="14"/>
                  </a:lnTo>
                  <a:lnTo>
                    <a:pt x="169" y="3"/>
                  </a:lnTo>
                  <a:lnTo>
                    <a:pt x="138" y="0"/>
                  </a:lnTo>
                  <a:lnTo>
                    <a:pt x="106" y="3"/>
                  </a:lnTo>
                  <a:lnTo>
                    <a:pt x="78" y="14"/>
                  </a:lnTo>
                  <a:lnTo>
                    <a:pt x="51" y="30"/>
                  </a:lnTo>
                  <a:lnTo>
                    <a:pt x="30" y="53"/>
                  </a:lnTo>
                  <a:lnTo>
                    <a:pt x="13" y="78"/>
                  </a:lnTo>
                  <a:lnTo>
                    <a:pt x="3" y="107"/>
                  </a:lnTo>
                  <a:lnTo>
                    <a:pt x="0" y="140"/>
                  </a:lnTo>
                  <a:lnTo>
                    <a:pt x="3" y="171"/>
                  </a:lnTo>
                  <a:lnTo>
                    <a:pt x="13" y="200"/>
                  </a:lnTo>
                  <a:lnTo>
                    <a:pt x="30" y="227"/>
                  </a:lnTo>
                  <a:lnTo>
                    <a:pt x="51" y="248"/>
                  </a:lnTo>
                  <a:lnTo>
                    <a:pt x="78" y="264"/>
                  </a:lnTo>
                  <a:lnTo>
                    <a:pt x="106" y="275"/>
                  </a:lnTo>
                  <a:lnTo>
                    <a:pt x="138" y="278"/>
                  </a:lnTo>
                  <a:lnTo>
                    <a:pt x="171" y="275"/>
                  </a:lnTo>
                  <a:lnTo>
                    <a:pt x="201" y="263"/>
                  </a:lnTo>
                  <a:lnTo>
                    <a:pt x="226" y="246"/>
                  </a:lnTo>
                  <a:lnTo>
                    <a:pt x="207" y="252"/>
                  </a:lnTo>
                  <a:lnTo>
                    <a:pt x="184" y="254"/>
                  </a:lnTo>
                  <a:lnTo>
                    <a:pt x="153" y="251"/>
                  </a:lnTo>
                  <a:lnTo>
                    <a:pt x="126" y="239"/>
                  </a:lnTo>
                  <a:lnTo>
                    <a:pt x="102" y="221"/>
                  </a:lnTo>
                  <a:lnTo>
                    <a:pt x="84" y="197"/>
                  </a:lnTo>
                  <a:lnTo>
                    <a:pt x="72" y="170"/>
                  </a:lnTo>
                  <a:lnTo>
                    <a:pt x="69" y="138"/>
                  </a:lnTo>
                  <a:close/>
                </a:path>
              </a:pathLst>
            </a:custGeom>
            <a:solidFill>
              <a:srgbClr val="E00034"/>
            </a:solidFill>
            <a:ln w="0">
              <a:solidFill>
                <a:srgbClr val="E00034"/>
              </a:solidFill>
              <a:prstDash val="solid"/>
              <a:round/>
              <a:headEnd/>
              <a:tailEnd/>
            </a:ln>
          </p:spPr>
          <p:txBody>
            <a:bodyPr/>
            <a:lstStyle/>
            <a:p>
              <a:endParaRPr lang="en-US"/>
            </a:p>
          </p:txBody>
        </p:sp>
        <p:sp>
          <p:nvSpPr>
            <p:cNvPr id="9" name="Rectangle 13"/>
            <p:cNvSpPr>
              <a:spLocks noChangeArrowheads="1"/>
            </p:cNvSpPr>
            <p:nvPr/>
          </p:nvSpPr>
          <p:spPr bwMode="auto">
            <a:xfrm>
              <a:off x="814" y="1183"/>
              <a:ext cx="434" cy="234"/>
            </a:xfrm>
            <a:prstGeom prst="rect">
              <a:avLst/>
            </a:prstGeom>
            <a:noFill/>
            <a:ln w="12700">
              <a:solidFill>
                <a:srgbClr val="E00034"/>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10" name="Rectangle 14"/>
            <p:cNvSpPr>
              <a:spLocks noChangeArrowheads="1"/>
            </p:cNvSpPr>
            <p:nvPr/>
          </p:nvSpPr>
          <p:spPr bwMode="auto">
            <a:xfrm>
              <a:off x="1315" y="1181"/>
              <a:ext cx="12"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11" name="Freeform 15"/>
            <p:cNvSpPr>
              <a:spLocks/>
            </p:cNvSpPr>
            <p:nvPr/>
          </p:nvSpPr>
          <p:spPr bwMode="auto">
            <a:xfrm>
              <a:off x="1348"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2" name="Freeform 16"/>
            <p:cNvSpPr>
              <a:spLocks/>
            </p:cNvSpPr>
            <p:nvPr/>
          </p:nvSpPr>
          <p:spPr bwMode="auto">
            <a:xfrm>
              <a:off x="1414"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2" y="43"/>
                  </a:moveTo>
                  <a:lnTo>
                    <a:pt x="32" y="108"/>
                  </a:lnTo>
                  <a:lnTo>
                    <a:pt x="32" y="112"/>
                  </a:lnTo>
                  <a:lnTo>
                    <a:pt x="33" y="114"/>
                  </a:lnTo>
                  <a:lnTo>
                    <a:pt x="35" y="115"/>
                  </a:lnTo>
                  <a:lnTo>
                    <a:pt x="38" y="117"/>
                  </a:lnTo>
                  <a:lnTo>
                    <a:pt x="39" y="117"/>
                  </a:lnTo>
                  <a:lnTo>
                    <a:pt x="41" y="117"/>
                  </a:lnTo>
                  <a:lnTo>
                    <a:pt x="47" y="117"/>
                  </a:lnTo>
                  <a:lnTo>
                    <a:pt x="47" y="130"/>
                  </a:lnTo>
                  <a:lnTo>
                    <a:pt x="42" y="130"/>
                  </a:lnTo>
                  <a:lnTo>
                    <a:pt x="38" y="130"/>
                  </a:lnTo>
                  <a:lnTo>
                    <a:pt x="35" y="132"/>
                  </a:lnTo>
                  <a:lnTo>
                    <a:pt x="29" y="130"/>
                  </a:lnTo>
                  <a:lnTo>
                    <a:pt x="23" y="129"/>
                  </a:lnTo>
                  <a:lnTo>
                    <a:pt x="20" y="126"/>
                  </a:lnTo>
                  <a:lnTo>
                    <a:pt x="17" y="123"/>
                  </a:lnTo>
                  <a:lnTo>
                    <a:pt x="15" y="120"/>
                  </a:lnTo>
                  <a:lnTo>
                    <a:pt x="14" y="114"/>
                  </a:lnTo>
                  <a:lnTo>
                    <a:pt x="14" y="109"/>
                  </a:lnTo>
                  <a:lnTo>
                    <a:pt x="14" y="43"/>
                  </a:lnTo>
                  <a:lnTo>
                    <a:pt x="0" y="43"/>
                  </a:lnTo>
                  <a:lnTo>
                    <a:pt x="0" y="28"/>
                  </a:lnTo>
                  <a:lnTo>
                    <a:pt x="14" y="28"/>
                  </a:lnTo>
                  <a:lnTo>
                    <a:pt x="14" y="0"/>
                  </a:lnTo>
                  <a:lnTo>
                    <a:pt x="32" y="0"/>
                  </a:lnTo>
                  <a:lnTo>
                    <a:pt x="32" y="28"/>
                  </a:lnTo>
                  <a:lnTo>
                    <a:pt x="47" y="28"/>
                  </a:lnTo>
                  <a:lnTo>
                    <a:pt x="47"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3" name="Freeform 17"/>
            <p:cNvSpPr>
              <a:spLocks noEditPoints="1"/>
            </p:cNvSpPr>
            <p:nvPr/>
          </p:nvSpPr>
          <p:spPr bwMode="auto">
            <a:xfrm>
              <a:off x="1454" y="1203"/>
              <a:ext cx="59" cy="69"/>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3" y="32"/>
                  </a:lnTo>
                  <a:lnTo>
                    <a:pt x="32" y="20"/>
                  </a:lnTo>
                  <a:lnTo>
                    <a:pt x="47" y="15"/>
                  </a:lnTo>
                  <a:lnTo>
                    <a:pt x="59"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14" name="Freeform 18"/>
            <p:cNvSpPr>
              <a:spLocks/>
            </p:cNvSpPr>
            <p:nvPr/>
          </p:nvSpPr>
          <p:spPr bwMode="auto">
            <a:xfrm>
              <a:off x="1531"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6"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1" y="21"/>
                  </a:lnTo>
                  <a:lnTo>
                    <a:pt x="24" y="27"/>
                  </a:lnTo>
                  <a:lnTo>
                    <a:pt x="19" y="35"/>
                  </a:lnTo>
                  <a:lnTo>
                    <a:pt x="16" y="45"/>
                  </a:lnTo>
                  <a:lnTo>
                    <a:pt x="16" y="105"/>
                  </a:lnTo>
                  <a:close/>
                </a:path>
              </a:pathLst>
            </a:custGeom>
            <a:solidFill>
              <a:srgbClr val="FFFFFF"/>
            </a:solidFill>
            <a:ln w="0">
              <a:solidFill>
                <a:srgbClr val="FFFFFF"/>
              </a:solidFill>
              <a:prstDash val="solid"/>
              <a:round/>
              <a:headEnd/>
              <a:tailEnd/>
            </a:ln>
          </p:spPr>
          <p:txBody>
            <a:bodyPr/>
            <a:lstStyle/>
            <a:p>
              <a:endParaRPr lang="en-US"/>
            </a:p>
          </p:txBody>
        </p:sp>
        <p:sp>
          <p:nvSpPr>
            <p:cNvPr id="15" name="Freeform 19"/>
            <p:cNvSpPr>
              <a:spLocks/>
            </p:cNvSpPr>
            <p:nvPr/>
          </p:nvSpPr>
          <p:spPr bwMode="auto">
            <a:xfrm>
              <a:off x="1576"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20"/>
            <p:cNvSpPr>
              <a:spLocks noEditPoints="1"/>
            </p:cNvSpPr>
            <p:nvPr/>
          </p:nvSpPr>
          <p:spPr bwMode="auto">
            <a:xfrm>
              <a:off x="1644" y="1203"/>
              <a:ext cx="62"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0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4" y="80"/>
                  </a:lnTo>
                  <a:lnTo>
                    <a:pt x="57" y="87"/>
                  </a:lnTo>
                  <a:lnTo>
                    <a:pt x="48" y="92"/>
                  </a:lnTo>
                  <a:lnTo>
                    <a:pt x="36" y="93"/>
                  </a:lnTo>
                  <a:lnTo>
                    <a:pt x="30" y="93"/>
                  </a:lnTo>
                  <a:lnTo>
                    <a:pt x="25" y="92"/>
                  </a:lnTo>
                  <a:lnTo>
                    <a:pt x="21" y="89"/>
                  </a:lnTo>
                  <a:lnTo>
                    <a:pt x="19" y="86"/>
                  </a:lnTo>
                  <a:lnTo>
                    <a:pt x="18" y="81"/>
                  </a:lnTo>
                  <a:lnTo>
                    <a:pt x="18" y="75"/>
                  </a:lnTo>
                  <a:lnTo>
                    <a:pt x="18" y="71"/>
                  </a:lnTo>
                  <a:lnTo>
                    <a:pt x="19" y="68"/>
                  </a:lnTo>
                  <a:lnTo>
                    <a:pt x="22" y="65"/>
                  </a:lnTo>
                  <a:lnTo>
                    <a:pt x="27" y="62"/>
                  </a:lnTo>
                  <a:lnTo>
                    <a:pt x="31" y="60"/>
                  </a:lnTo>
                  <a:lnTo>
                    <a:pt x="34" y="60"/>
                  </a:lnTo>
                  <a:lnTo>
                    <a:pt x="39" y="59"/>
                  </a:lnTo>
                  <a:lnTo>
                    <a:pt x="55" y="57"/>
                  </a:lnTo>
                  <a:lnTo>
                    <a:pt x="63" y="56"/>
                  </a:lnTo>
                  <a:lnTo>
                    <a:pt x="67" y="53"/>
                  </a:lnTo>
                  <a:lnTo>
                    <a:pt x="67" y="69"/>
                  </a:lnTo>
                  <a:close/>
                  <a:moveTo>
                    <a:pt x="21" y="35"/>
                  </a:moveTo>
                  <a:lnTo>
                    <a:pt x="21" y="32"/>
                  </a:lnTo>
                  <a:lnTo>
                    <a:pt x="22" y="27"/>
                  </a:lnTo>
                  <a:lnTo>
                    <a:pt x="22" y="24"/>
                  </a:lnTo>
                  <a:lnTo>
                    <a:pt x="25" y="21"/>
                  </a:lnTo>
                  <a:lnTo>
                    <a:pt x="28" y="18"/>
                  </a:lnTo>
                  <a:lnTo>
                    <a:pt x="31" y="17"/>
                  </a:lnTo>
                  <a:lnTo>
                    <a:pt x="37" y="15"/>
                  </a:lnTo>
                  <a:lnTo>
                    <a:pt x="43" y="15"/>
                  </a:lnTo>
                  <a:lnTo>
                    <a:pt x="51" y="15"/>
                  </a:lnTo>
                  <a:lnTo>
                    <a:pt x="57" y="17"/>
                  </a:lnTo>
                  <a:lnTo>
                    <a:pt x="61" y="18"/>
                  </a:lnTo>
                  <a:lnTo>
                    <a:pt x="64" y="23"/>
                  </a:lnTo>
                  <a:lnTo>
                    <a:pt x="67" y="26"/>
                  </a:lnTo>
                  <a:lnTo>
                    <a:pt x="67" y="32"/>
                  </a:lnTo>
                  <a:lnTo>
                    <a:pt x="67" y="36"/>
                  </a:lnTo>
                  <a:lnTo>
                    <a:pt x="66" y="39"/>
                  </a:lnTo>
                  <a:lnTo>
                    <a:pt x="64" y="41"/>
                  </a:lnTo>
                  <a:lnTo>
                    <a:pt x="63" y="42"/>
                  </a:lnTo>
                  <a:lnTo>
                    <a:pt x="60" y="42"/>
                  </a:lnTo>
                  <a:lnTo>
                    <a:pt x="58" y="44"/>
                  </a:lnTo>
                  <a:lnTo>
                    <a:pt x="30" y="47"/>
                  </a:lnTo>
                  <a:lnTo>
                    <a:pt x="16" y="50"/>
                  </a:lnTo>
                  <a:lnTo>
                    <a:pt x="7" y="57"/>
                  </a:lnTo>
                  <a:lnTo>
                    <a:pt x="3" y="65"/>
                  </a:lnTo>
                  <a:lnTo>
                    <a:pt x="0" y="72"/>
                  </a:lnTo>
                  <a:lnTo>
                    <a:pt x="0" y="78"/>
                  </a:lnTo>
                  <a:lnTo>
                    <a:pt x="1" y="90"/>
                  </a:lnTo>
                  <a:lnTo>
                    <a:pt x="9" y="99"/>
                  </a:lnTo>
                  <a:lnTo>
                    <a:pt x="18" y="105"/>
                  </a:lnTo>
                  <a:lnTo>
                    <a:pt x="31" y="108"/>
                  </a:lnTo>
                  <a:lnTo>
                    <a:pt x="45" y="107"/>
                  </a:lnTo>
                  <a:lnTo>
                    <a:pt x="54" y="102"/>
                  </a:lnTo>
                  <a:lnTo>
                    <a:pt x="63" y="96"/>
                  </a:lnTo>
                  <a:lnTo>
                    <a:pt x="67" y="92"/>
                  </a:lnTo>
                  <a:lnTo>
                    <a:pt x="69" y="95"/>
                  </a:lnTo>
                  <a:lnTo>
                    <a:pt x="69" y="98"/>
                  </a:lnTo>
                  <a:lnTo>
                    <a:pt x="70" y="101"/>
                  </a:lnTo>
                  <a:lnTo>
                    <a:pt x="72" y="104"/>
                  </a:lnTo>
                  <a:lnTo>
                    <a:pt x="76" y="105"/>
                  </a:lnTo>
                  <a:lnTo>
                    <a:pt x="81" y="107"/>
                  </a:lnTo>
                  <a:lnTo>
                    <a:pt x="85" y="107"/>
                  </a:lnTo>
                  <a:lnTo>
                    <a:pt x="90" y="107"/>
                  </a:lnTo>
                  <a:lnTo>
                    <a:pt x="93" y="105"/>
                  </a:lnTo>
                  <a:lnTo>
                    <a:pt x="96" y="105"/>
                  </a:lnTo>
                  <a:lnTo>
                    <a:pt x="96" y="92"/>
                  </a:lnTo>
                  <a:lnTo>
                    <a:pt x="93" y="93"/>
                  </a:lnTo>
                  <a:lnTo>
                    <a:pt x="90" y="93"/>
                  </a:lnTo>
                  <a:lnTo>
                    <a:pt x="87" y="93"/>
                  </a:lnTo>
                  <a:lnTo>
                    <a:pt x="85" y="92"/>
                  </a:lnTo>
                  <a:lnTo>
                    <a:pt x="84" y="90"/>
                  </a:lnTo>
                  <a:lnTo>
                    <a:pt x="84" y="87"/>
                  </a:lnTo>
                  <a:lnTo>
                    <a:pt x="84" y="29"/>
                  </a:lnTo>
                  <a:lnTo>
                    <a:pt x="82" y="18"/>
                  </a:lnTo>
                  <a:lnTo>
                    <a:pt x="76" y="11"/>
                  </a:lnTo>
                  <a:lnTo>
                    <a:pt x="69" y="5"/>
                  </a:lnTo>
                  <a:lnTo>
                    <a:pt x="60" y="2"/>
                  </a:lnTo>
                  <a:lnTo>
                    <a:pt x="52" y="0"/>
                  </a:lnTo>
                  <a:lnTo>
                    <a:pt x="46" y="0"/>
                  </a:lnTo>
                  <a:lnTo>
                    <a:pt x="30" y="2"/>
                  </a:lnTo>
                  <a:lnTo>
                    <a:pt x="16" y="8"/>
                  </a:lnTo>
                  <a:lnTo>
                    <a:pt x="7" y="18"/>
                  </a:lnTo>
                  <a:lnTo>
                    <a:pt x="4"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17" name="Freeform 21"/>
            <p:cNvSpPr>
              <a:spLocks/>
            </p:cNvSpPr>
            <p:nvPr/>
          </p:nvSpPr>
          <p:spPr bwMode="auto">
            <a:xfrm>
              <a:off x="1712" y="1186"/>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8" name="Freeform 22"/>
            <p:cNvSpPr>
              <a:spLocks noEditPoints="1"/>
            </p:cNvSpPr>
            <p:nvPr/>
          </p:nvSpPr>
          <p:spPr bwMode="auto">
            <a:xfrm>
              <a:off x="1757" y="1181"/>
              <a:ext cx="11" cy="89"/>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19" name="Freeform 23"/>
            <p:cNvSpPr>
              <a:spLocks noEditPoints="1"/>
            </p:cNvSpPr>
            <p:nvPr/>
          </p:nvSpPr>
          <p:spPr bwMode="auto">
            <a:xfrm>
              <a:off x="1783" y="1203"/>
              <a:ext cx="60" cy="68"/>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21" y="35"/>
                  </a:lnTo>
                  <a:lnTo>
                    <a:pt x="25" y="26"/>
                  </a:lnTo>
                  <a:lnTo>
                    <a:pt x="34" y="18"/>
                  </a:lnTo>
                  <a:lnTo>
                    <a:pt x="46" y="15"/>
                  </a:lnTo>
                  <a:lnTo>
                    <a:pt x="58" y="18"/>
                  </a:lnTo>
                  <a:lnTo>
                    <a:pt x="67" y="26"/>
                  </a:lnTo>
                  <a:lnTo>
                    <a:pt x="72" y="35"/>
                  </a:lnTo>
                  <a:lnTo>
                    <a:pt x="75" y="45"/>
                  </a:lnTo>
                  <a:lnTo>
                    <a:pt x="76" y="54"/>
                  </a:lnTo>
                  <a:lnTo>
                    <a:pt x="75" y="63"/>
                  </a:lnTo>
                  <a:lnTo>
                    <a:pt x="72" y="74"/>
                  </a:lnTo>
                  <a:lnTo>
                    <a:pt x="67" y="83"/>
                  </a:lnTo>
                  <a:lnTo>
                    <a:pt x="58" y="90"/>
                  </a:lnTo>
                  <a:lnTo>
                    <a:pt x="46" y="93"/>
                  </a:lnTo>
                  <a:lnTo>
                    <a:pt x="34" y="90"/>
                  </a:lnTo>
                  <a:lnTo>
                    <a:pt x="25" y="83"/>
                  </a:lnTo>
                  <a:lnTo>
                    <a:pt x="21" y="74"/>
                  </a:lnTo>
                  <a:lnTo>
                    <a:pt x="18" y="63"/>
                  </a:lnTo>
                  <a:lnTo>
                    <a:pt x="16" y="54"/>
                  </a:lnTo>
                  <a:close/>
                  <a:moveTo>
                    <a:pt x="0" y="54"/>
                  </a:moveTo>
                  <a:lnTo>
                    <a:pt x="1" y="69"/>
                  </a:lnTo>
                  <a:lnTo>
                    <a:pt x="6" y="84"/>
                  </a:lnTo>
                  <a:lnTo>
                    <a:pt x="16" y="96"/>
                  </a:lnTo>
                  <a:lnTo>
                    <a:pt x="28" y="104"/>
                  </a:lnTo>
                  <a:lnTo>
                    <a:pt x="46" y="107"/>
                  </a:lnTo>
                  <a:lnTo>
                    <a:pt x="64" y="104"/>
                  </a:lnTo>
                  <a:lnTo>
                    <a:pt x="76" y="96"/>
                  </a:lnTo>
                  <a:lnTo>
                    <a:pt x="87" y="84"/>
                  </a:lnTo>
                  <a:lnTo>
                    <a:pt x="91" y="69"/>
                  </a:lnTo>
                  <a:lnTo>
                    <a:pt x="93" y="54"/>
                  </a:lnTo>
                  <a:lnTo>
                    <a:pt x="91" y="38"/>
                  </a:lnTo>
                  <a:lnTo>
                    <a:pt x="87" y="24"/>
                  </a:lnTo>
                  <a:lnTo>
                    <a:pt x="76" y="12"/>
                  </a:lnTo>
                  <a:lnTo>
                    <a:pt x="64"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20" name="Freeform 24"/>
            <p:cNvSpPr>
              <a:spLocks/>
            </p:cNvSpPr>
            <p:nvPr/>
          </p:nvSpPr>
          <p:spPr bwMode="auto">
            <a:xfrm>
              <a:off x="1858" y="1203"/>
              <a:ext cx="53" cy="67"/>
            </a:xfrm>
            <a:custGeom>
              <a:avLst/>
              <a:gdLst>
                <a:gd name="T0" fmla="*/ 1 w 82"/>
                <a:gd name="T1" fmla="*/ 1 h 105"/>
                <a:gd name="T2" fmla="*/ 1 w 82"/>
                <a:gd name="T3" fmla="*/ 1 h 105"/>
                <a:gd name="T4" fmla="*/ 1 w 82"/>
                <a:gd name="T5" fmla="*/ 1 h 105"/>
                <a:gd name="T6" fmla="*/ 1 w 82"/>
                <a:gd name="T7" fmla="*/ 1 h 105"/>
                <a:gd name="T8" fmla="*/ 1 w 82"/>
                <a:gd name="T9" fmla="*/ 1 h 105"/>
                <a:gd name="T10" fmla="*/ 1 w 82"/>
                <a:gd name="T11" fmla="*/ 1 h 105"/>
                <a:gd name="T12" fmla="*/ 1 w 82"/>
                <a:gd name="T13" fmla="*/ 1 h 105"/>
                <a:gd name="T14" fmla="*/ 1 w 82"/>
                <a:gd name="T15" fmla="*/ 1 h 105"/>
                <a:gd name="T16" fmla="*/ 1 w 82"/>
                <a:gd name="T17" fmla="*/ 1 h 105"/>
                <a:gd name="T18" fmla="*/ 1 w 82"/>
                <a:gd name="T19" fmla="*/ 1 h 105"/>
                <a:gd name="T20" fmla="*/ 1 w 82"/>
                <a:gd name="T21" fmla="*/ 1 h 105"/>
                <a:gd name="T22" fmla="*/ 1 w 82"/>
                <a:gd name="T23" fmla="*/ 1 h 105"/>
                <a:gd name="T24" fmla="*/ 1 w 82"/>
                <a:gd name="T25" fmla="*/ 1 h 105"/>
                <a:gd name="T26" fmla="*/ 0 w 82"/>
                <a:gd name="T27" fmla="*/ 1 h 105"/>
                <a:gd name="T28" fmla="*/ 0 w 82"/>
                <a:gd name="T29" fmla="*/ 1 h 105"/>
                <a:gd name="T30" fmla="*/ 1 w 82"/>
                <a:gd name="T31" fmla="*/ 1 h 105"/>
                <a:gd name="T32" fmla="*/ 1 w 82"/>
                <a:gd name="T33" fmla="*/ 1 h 105"/>
                <a:gd name="T34" fmla="*/ 1 w 82"/>
                <a:gd name="T35" fmla="*/ 1 h 105"/>
                <a:gd name="T36" fmla="*/ 1 w 82"/>
                <a:gd name="T37" fmla="*/ 1 h 105"/>
                <a:gd name="T38" fmla="*/ 1 w 82"/>
                <a:gd name="T39" fmla="*/ 1 h 105"/>
                <a:gd name="T40" fmla="*/ 1 w 82"/>
                <a:gd name="T41" fmla="*/ 1 h 105"/>
                <a:gd name="T42" fmla="*/ 1 w 82"/>
                <a:gd name="T43" fmla="*/ 0 h 105"/>
                <a:gd name="T44" fmla="*/ 1 w 82"/>
                <a:gd name="T45" fmla="*/ 1 h 105"/>
                <a:gd name="T46" fmla="*/ 1 w 82"/>
                <a:gd name="T47" fmla="*/ 1 h 105"/>
                <a:gd name="T48" fmla="*/ 1 w 82"/>
                <a:gd name="T49" fmla="*/ 1 h 105"/>
                <a:gd name="T50" fmla="*/ 1 w 82"/>
                <a:gd name="T51" fmla="*/ 1 h 105"/>
                <a:gd name="T52" fmla="*/ 1 w 82"/>
                <a:gd name="T53" fmla="*/ 1 h 105"/>
                <a:gd name="T54" fmla="*/ 1 w 82"/>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2" h="105">
                  <a:moveTo>
                    <a:pt x="82" y="105"/>
                  </a:moveTo>
                  <a:lnTo>
                    <a:pt x="64" y="105"/>
                  </a:lnTo>
                  <a:lnTo>
                    <a:pt x="64" y="42"/>
                  </a:lnTo>
                  <a:lnTo>
                    <a:pt x="64" y="30"/>
                  </a:lnTo>
                  <a:lnTo>
                    <a:pt x="60" y="23"/>
                  </a:lnTo>
                  <a:lnTo>
                    <a:pt x="54" y="18"/>
                  </a:lnTo>
                  <a:lnTo>
                    <a:pt x="43" y="15"/>
                  </a:lnTo>
                  <a:lnTo>
                    <a:pt x="37" y="17"/>
                  </a:lnTo>
                  <a:lnTo>
                    <a:pt x="30" y="20"/>
                  </a:lnTo>
                  <a:lnTo>
                    <a:pt x="24" y="26"/>
                  </a:lnTo>
                  <a:lnTo>
                    <a:pt x="18" y="36"/>
                  </a:lnTo>
                  <a:lnTo>
                    <a:pt x="16" y="50"/>
                  </a:lnTo>
                  <a:lnTo>
                    <a:pt x="16" y="105"/>
                  </a:lnTo>
                  <a:lnTo>
                    <a:pt x="0" y="105"/>
                  </a:lnTo>
                  <a:lnTo>
                    <a:pt x="0" y="3"/>
                  </a:lnTo>
                  <a:lnTo>
                    <a:pt x="16" y="3"/>
                  </a:lnTo>
                  <a:lnTo>
                    <a:pt x="16" y="18"/>
                  </a:lnTo>
                  <a:lnTo>
                    <a:pt x="19" y="12"/>
                  </a:lnTo>
                  <a:lnTo>
                    <a:pt x="27" y="8"/>
                  </a:lnTo>
                  <a:lnTo>
                    <a:pt x="34" y="3"/>
                  </a:lnTo>
                  <a:lnTo>
                    <a:pt x="46" y="0"/>
                  </a:lnTo>
                  <a:lnTo>
                    <a:pt x="57" y="2"/>
                  </a:lnTo>
                  <a:lnTo>
                    <a:pt x="66" y="5"/>
                  </a:lnTo>
                  <a:lnTo>
                    <a:pt x="73" y="11"/>
                  </a:lnTo>
                  <a:lnTo>
                    <a:pt x="79" y="21"/>
                  </a:lnTo>
                  <a:lnTo>
                    <a:pt x="82" y="36"/>
                  </a:lnTo>
                  <a:lnTo>
                    <a:pt x="82" y="105"/>
                  </a:lnTo>
                  <a:close/>
                </a:path>
              </a:pathLst>
            </a:custGeom>
            <a:solidFill>
              <a:srgbClr val="FFFFFF"/>
            </a:solidFill>
            <a:ln w="0">
              <a:solidFill>
                <a:srgbClr val="FFFFFF"/>
              </a:solidFill>
              <a:prstDash val="solid"/>
              <a:round/>
              <a:headEnd/>
              <a:tailEnd/>
            </a:ln>
          </p:spPr>
          <p:txBody>
            <a:bodyPr/>
            <a:lstStyle/>
            <a:p>
              <a:endParaRPr lang="en-US"/>
            </a:p>
          </p:txBody>
        </p:sp>
        <p:sp>
          <p:nvSpPr>
            <p:cNvPr id="21" name="Freeform 25"/>
            <p:cNvSpPr>
              <a:spLocks noEditPoints="1"/>
            </p:cNvSpPr>
            <p:nvPr/>
          </p:nvSpPr>
          <p:spPr bwMode="auto">
            <a:xfrm>
              <a:off x="1926"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6" y="80"/>
                  </a:lnTo>
                  <a:lnTo>
                    <a:pt x="58" y="87"/>
                  </a:lnTo>
                  <a:lnTo>
                    <a:pt x="48" y="92"/>
                  </a:lnTo>
                  <a:lnTo>
                    <a:pt x="36" y="93"/>
                  </a:lnTo>
                  <a:lnTo>
                    <a:pt x="31" y="93"/>
                  </a:lnTo>
                  <a:lnTo>
                    <a:pt x="25" y="92"/>
                  </a:lnTo>
                  <a:lnTo>
                    <a:pt x="22" y="89"/>
                  </a:lnTo>
                  <a:lnTo>
                    <a:pt x="19" y="86"/>
                  </a:lnTo>
                  <a:lnTo>
                    <a:pt x="18" y="81"/>
                  </a:lnTo>
                  <a:lnTo>
                    <a:pt x="18" y="75"/>
                  </a:lnTo>
                  <a:lnTo>
                    <a:pt x="19" y="71"/>
                  </a:lnTo>
                  <a:lnTo>
                    <a:pt x="21" y="68"/>
                  </a:lnTo>
                  <a:lnTo>
                    <a:pt x="24" y="65"/>
                  </a:lnTo>
                  <a:lnTo>
                    <a:pt x="28" y="62"/>
                  </a:lnTo>
                  <a:lnTo>
                    <a:pt x="31" y="60"/>
                  </a:lnTo>
                  <a:lnTo>
                    <a:pt x="36" y="60"/>
                  </a:lnTo>
                  <a:lnTo>
                    <a:pt x="40" y="59"/>
                  </a:lnTo>
                  <a:lnTo>
                    <a:pt x="52" y="57"/>
                  </a:lnTo>
                  <a:lnTo>
                    <a:pt x="61" y="56"/>
                  </a:lnTo>
                  <a:lnTo>
                    <a:pt x="66" y="54"/>
                  </a:lnTo>
                  <a:lnTo>
                    <a:pt x="67" y="53"/>
                  </a:lnTo>
                  <a:lnTo>
                    <a:pt x="67" y="69"/>
                  </a:lnTo>
                  <a:close/>
                  <a:moveTo>
                    <a:pt x="21" y="35"/>
                  </a:moveTo>
                  <a:lnTo>
                    <a:pt x="22" y="32"/>
                  </a:lnTo>
                  <a:lnTo>
                    <a:pt x="22" y="27"/>
                  </a:lnTo>
                  <a:lnTo>
                    <a:pt x="24" y="24"/>
                  </a:lnTo>
                  <a:lnTo>
                    <a:pt x="25" y="21"/>
                  </a:lnTo>
                  <a:lnTo>
                    <a:pt x="28" y="18"/>
                  </a:lnTo>
                  <a:lnTo>
                    <a:pt x="33" y="17"/>
                  </a:lnTo>
                  <a:lnTo>
                    <a:pt x="37" y="15"/>
                  </a:lnTo>
                  <a:lnTo>
                    <a:pt x="45" y="15"/>
                  </a:lnTo>
                  <a:lnTo>
                    <a:pt x="52" y="15"/>
                  </a:lnTo>
                  <a:lnTo>
                    <a:pt x="58" y="17"/>
                  </a:lnTo>
                  <a:lnTo>
                    <a:pt x="63" y="18"/>
                  </a:lnTo>
                  <a:lnTo>
                    <a:pt x="66" y="23"/>
                  </a:lnTo>
                  <a:lnTo>
                    <a:pt x="67" y="26"/>
                  </a:lnTo>
                  <a:lnTo>
                    <a:pt x="69" y="32"/>
                  </a:lnTo>
                  <a:lnTo>
                    <a:pt x="67" y="36"/>
                  </a:lnTo>
                  <a:lnTo>
                    <a:pt x="67" y="39"/>
                  </a:lnTo>
                  <a:lnTo>
                    <a:pt x="66" y="41"/>
                  </a:lnTo>
                  <a:lnTo>
                    <a:pt x="63" y="42"/>
                  </a:lnTo>
                  <a:lnTo>
                    <a:pt x="61" y="42"/>
                  </a:lnTo>
                  <a:lnTo>
                    <a:pt x="60" y="44"/>
                  </a:lnTo>
                  <a:lnTo>
                    <a:pt x="31" y="47"/>
                  </a:lnTo>
                  <a:lnTo>
                    <a:pt x="18" y="50"/>
                  </a:lnTo>
                  <a:lnTo>
                    <a:pt x="9" y="57"/>
                  </a:lnTo>
                  <a:lnTo>
                    <a:pt x="3" y="65"/>
                  </a:lnTo>
                  <a:lnTo>
                    <a:pt x="1" y="72"/>
                  </a:lnTo>
                  <a:lnTo>
                    <a:pt x="0" y="78"/>
                  </a:lnTo>
                  <a:lnTo>
                    <a:pt x="3" y="90"/>
                  </a:lnTo>
                  <a:lnTo>
                    <a:pt x="9" y="99"/>
                  </a:lnTo>
                  <a:lnTo>
                    <a:pt x="19" y="105"/>
                  </a:lnTo>
                  <a:lnTo>
                    <a:pt x="33" y="108"/>
                  </a:lnTo>
                  <a:lnTo>
                    <a:pt x="45" y="107"/>
                  </a:lnTo>
                  <a:lnTo>
                    <a:pt x="55" y="102"/>
                  </a:lnTo>
                  <a:lnTo>
                    <a:pt x="63" y="96"/>
                  </a:lnTo>
                  <a:lnTo>
                    <a:pt x="69" y="92"/>
                  </a:lnTo>
                  <a:lnTo>
                    <a:pt x="69" y="95"/>
                  </a:lnTo>
                  <a:lnTo>
                    <a:pt x="70" y="98"/>
                  </a:lnTo>
                  <a:lnTo>
                    <a:pt x="72" y="101"/>
                  </a:lnTo>
                  <a:lnTo>
                    <a:pt x="73" y="104"/>
                  </a:lnTo>
                  <a:lnTo>
                    <a:pt x="76" y="105"/>
                  </a:lnTo>
                  <a:lnTo>
                    <a:pt x="81" y="107"/>
                  </a:lnTo>
                  <a:lnTo>
                    <a:pt x="87" y="107"/>
                  </a:lnTo>
                  <a:lnTo>
                    <a:pt x="90" y="107"/>
                  </a:lnTo>
                  <a:lnTo>
                    <a:pt x="93" y="105"/>
                  </a:lnTo>
                  <a:lnTo>
                    <a:pt x="96" y="105"/>
                  </a:lnTo>
                  <a:lnTo>
                    <a:pt x="96" y="92"/>
                  </a:lnTo>
                  <a:lnTo>
                    <a:pt x="93" y="93"/>
                  </a:lnTo>
                  <a:lnTo>
                    <a:pt x="90" y="93"/>
                  </a:lnTo>
                  <a:lnTo>
                    <a:pt x="88" y="93"/>
                  </a:lnTo>
                  <a:lnTo>
                    <a:pt x="87" y="92"/>
                  </a:lnTo>
                  <a:lnTo>
                    <a:pt x="85" y="90"/>
                  </a:lnTo>
                  <a:lnTo>
                    <a:pt x="85" y="87"/>
                  </a:lnTo>
                  <a:lnTo>
                    <a:pt x="85" y="29"/>
                  </a:lnTo>
                  <a:lnTo>
                    <a:pt x="82" y="18"/>
                  </a:lnTo>
                  <a:lnTo>
                    <a:pt x="76" y="11"/>
                  </a:lnTo>
                  <a:lnTo>
                    <a:pt x="69" y="5"/>
                  </a:lnTo>
                  <a:lnTo>
                    <a:pt x="61" y="2"/>
                  </a:lnTo>
                  <a:lnTo>
                    <a:pt x="52"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2" name="Rectangle 26"/>
            <p:cNvSpPr>
              <a:spLocks noChangeArrowheads="1"/>
            </p:cNvSpPr>
            <p:nvPr/>
          </p:nvSpPr>
          <p:spPr bwMode="auto">
            <a:xfrm>
              <a:off x="2002" y="1181"/>
              <a:ext cx="11"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smtClean="0"/>
            </a:p>
          </p:txBody>
        </p:sp>
        <p:sp>
          <p:nvSpPr>
            <p:cNvPr id="23" name="Freeform 27"/>
            <p:cNvSpPr>
              <a:spLocks/>
            </p:cNvSpPr>
            <p:nvPr/>
          </p:nvSpPr>
          <p:spPr bwMode="auto">
            <a:xfrm>
              <a:off x="2071" y="1181"/>
              <a:ext cx="62" cy="89"/>
            </a:xfrm>
            <a:custGeom>
              <a:avLst/>
              <a:gdLst>
                <a:gd name="T0" fmla="*/ 1 w 96"/>
                <a:gd name="T1" fmla="*/ 1 h 139"/>
                <a:gd name="T2" fmla="*/ 0 w 96"/>
                <a:gd name="T3" fmla="*/ 1 h 139"/>
                <a:gd name="T4" fmla="*/ 0 w 96"/>
                <a:gd name="T5" fmla="*/ 0 h 139"/>
                <a:gd name="T6" fmla="*/ 1 w 96"/>
                <a:gd name="T7" fmla="*/ 0 h 139"/>
                <a:gd name="T8" fmla="*/ 1 w 96"/>
                <a:gd name="T9" fmla="*/ 1 h 139"/>
                <a:gd name="T10" fmla="*/ 1 w 96"/>
                <a:gd name="T11" fmla="*/ 1 h 139"/>
                <a:gd name="T12" fmla="*/ 1 w 96"/>
                <a:gd name="T13" fmla="*/ 1 h 139"/>
                <a:gd name="T14" fmla="*/ 1 w 96"/>
                <a:gd name="T15" fmla="*/ 1 h 139"/>
                <a:gd name="T16" fmla="*/ 1 w 96"/>
                <a:gd name="T17" fmla="*/ 1 h 139"/>
                <a:gd name="T18" fmla="*/ 1 w 96"/>
                <a:gd name="T19" fmla="*/ 1 h 139"/>
                <a:gd name="T20" fmla="*/ 1 w 96"/>
                <a:gd name="T21" fmla="*/ 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9">
                  <a:moveTo>
                    <a:pt x="18" y="139"/>
                  </a:moveTo>
                  <a:lnTo>
                    <a:pt x="0" y="139"/>
                  </a:lnTo>
                  <a:lnTo>
                    <a:pt x="0" y="0"/>
                  </a:lnTo>
                  <a:lnTo>
                    <a:pt x="96" y="0"/>
                  </a:lnTo>
                  <a:lnTo>
                    <a:pt x="96" y="16"/>
                  </a:lnTo>
                  <a:lnTo>
                    <a:pt x="18" y="16"/>
                  </a:lnTo>
                  <a:lnTo>
                    <a:pt x="18" y="58"/>
                  </a:lnTo>
                  <a:lnTo>
                    <a:pt x="87" y="58"/>
                  </a:lnTo>
                  <a:lnTo>
                    <a:pt x="87" y="76"/>
                  </a:lnTo>
                  <a:lnTo>
                    <a:pt x="18" y="76"/>
                  </a:lnTo>
                  <a:lnTo>
                    <a:pt x="18" y="139"/>
                  </a:lnTo>
                  <a:close/>
                </a:path>
              </a:pathLst>
            </a:custGeom>
            <a:solidFill>
              <a:srgbClr val="FFFFFF"/>
            </a:solidFill>
            <a:ln w="0">
              <a:solidFill>
                <a:srgbClr val="FFFFFF"/>
              </a:solidFill>
              <a:prstDash val="solid"/>
              <a:round/>
              <a:headEnd/>
              <a:tailEnd/>
            </a:ln>
          </p:spPr>
          <p:txBody>
            <a:bodyPr/>
            <a:lstStyle/>
            <a:p>
              <a:endParaRPr lang="en-US"/>
            </a:p>
          </p:txBody>
        </p:sp>
        <p:sp>
          <p:nvSpPr>
            <p:cNvPr id="24" name="Freeform 28"/>
            <p:cNvSpPr>
              <a:spLocks noEditPoints="1"/>
            </p:cNvSpPr>
            <p:nvPr/>
          </p:nvSpPr>
          <p:spPr bwMode="auto">
            <a:xfrm>
              <a:off x="2140"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9" y="47"/>
                  </a:moveTo>
                  <a:lnTo>
                    <a:pt x="22" y="32"/>
                  </a:lnTo>
                  <a:lnTo>
                    <a:pt x="33" y="20"/>
                  </a:lnTo>
                  <a:lnTo>
                    <a:pt x="46" y="15"/>
                  </a:lnTo>
                  <a:lnTo>
                    <a:pt x="60" y="18"/>
                  </a:lnTo>
                  <a:lnTo>
                    <a:pt x="69" y="26"/>
                  </a:lnTo>
                  <a:lnTo>
                    <a:pt x="73" y="35"/>
                  </a:lnTo>
                  <a:lnTo>
                    <a:pt x="75" y="47"/>
                  </a:lnTo>
                  <a:lnTo>
                    <a:pt x="19" y="47"/>
                  </a:lnTo>
                  <a:close/>
                  <a:moveTo>
                    <a:pt x="75" y="72"/>
                  </a:moveTo>
                  <a:lnTo>
                    <a:pt x="72" y="80"/>
                  </a:lnTo>
                  <a:lnTo>
                    <a:pt x="67" y="86"/>
                  </a:lnTo>
                  <a:lnTo>
                    <a:pt x="58" y="90"/>
                  </a:lnTo>
                  <a:lnTo>
                    <a:pt x="48" y="93"/>
                  </a:lnTo>
                  <a:lnTo>
                    <a:pt x="36" y="90"/>
                  </a:lnTo>
                  <a:lnTo>
                    <a:pt x="27" y="84"/>
                  </a:lnTo>
                  <a:lnTo>
                    <a:pt x="21" y="74"/>
                  </a:lnTo>
                  <a:lnTo>
                    <a:pt x="19" y="60"/>
                  </a:lnTo>
                  <a:lnTo>
                    <a:pt x="93" y="60"/>
                  </a:lnTo>
                  <a:lnTo>
                    <a:pt x="91" y="39"/>
                  </a:lnTo>
                  <a:lnTo>
                    <a:pt x="85" y="23"/>
                  </a:lnTo>
                  <a:lnTo>
                    <a:pt x="76" y="11"/>
                  </a:lnTo>
                  <a:lnTo>
                    <a:pt x="64" y="3"/>
                  </a:lnTo>
                  <a:lnTo>
                    <a:pt x="49" y="0"/>
                  </a:lnTo>
                  <a:lnTo>
                    <a:pt x="31" y="3"/>
                  </a:lnTo>
                  <a:lnTo>
                    <a:pt x="18" y="11"/>
                  </a:lnTo>
                  <a:lnTo>
                    <a:pt x="7" y="24"/>
                  </a:lnTo>
                  <a:lnTo>
                    <a:pt x="3" y="39"/>
                  </a:lnTo>
                  <a:lnTo>
                    <a:pt x="0" y="57"/>
                  </a:lnTo>
                  <a:lnTo>
                    <a:pt x="3" y="74"/>
                  </a:lnTo>
                  <a:lnTo>
                    <a:pt x="9" y="87"/>
                  </a:lnTo>
                  <a:lnTo>
                    <a:pt x="18" y="98"/>
                  </a:lnTo>
                  <a:lnTo>
                    <a:pt x="30" y="105"/>
                  </a:lnTo>
                  <a:lnTo>
                    <a:pt x="46" y="108"/>
                  </a:lnTo>
                  <a:lnTo>
                    <a:pt x="60" y="107"/>
                  </a:lnTo>
                  <a:lnTo>
                    <a:pt x="67" y="104"/>
                  </a:lnTo>
                  <a:lnTo>
                    <a:pt x="73" y="101"/>
                  </a:lnTo>
                  <a:lnTo>
                    <a:pt x="84" y="90"/>
                  </a:lnTo>
                  <a:lnTo>
                    <a:pt x="90" y="80"/>
                  </a:lnTo>
                  <a:lnTo>
                    <a:pt x="91"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25" name="Freeform 29"/>
            <p:cNvSpPr>
              <a:spLocks noEditPoints="1"/>
            </p:cNvSpPr>
            <p:nvPr/>
          </p:nvSpPr>
          <p:spPr bwMode="auto">
            <a:xfrm>
              <a:off x="2211" y="1181"/>
              <a:ext cx="58" cy="91"/>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72" y="52"/>
                  </a:lnTo>
                  <a:lnTo>
                    <a:pt x="69" y="46"/>
                  </a:lnTo>
                  <a:lnTo>
                    <a:pt x="63" y="42"/>
                  </a:lnTo>
                  <a:lnTo>
                    <a:pt x="54" y="36"/>
                  </a:lnTo>
                  <a:lnTo>
                    <a:pt x="42" y="34"/>
                  </a:lnTo>
                  <a:lnTo>
                    <a:pt x="27" y="37"/>
                  </a:lnTo>
                  <a:lnTo>
                    <a:pt x="16" y="45"/>
                  </a:lnTo>
                  <a:lnTo>
                    <a:pt x="7" y="55"/>
                  </a:lnTo>
                  <a:lnTo>
                    <a:pt x="1" y="69"/>
                  </a:lnTo>
                  <a:lnTo>
                    <a:pt x="0" y="85"/>
                  </a:lnTo>
                  <a:lnTo>
                    <a:pt x="1" y="97"/>
                  </a:lnTo>
                  <a:lnTo>
                    <a:pt x="4" y="111"/>
                  </a:lnTo>
                  <a:lnTo>
                    <a:pt x="9"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26" name="Freeform 30"/>
            <p:cNvSpPr>
              <a:spLocks noEditPoints="1"/>
            </p:cNvSpPr>
            <p:nvPr/>
          </p:nvSpPr>
          <p:spPr bwMode="auto">
            <a:xfrm>
              <a:off x="2283"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27" name="Freeform 31"/>
            <p:cNvSpPr>
              <a:spLocks/>
            </p:cNvSpPr>
            <p:nvPr/>
          </p:nvSpPr>
          <p:spPr bwMode="auto">
            <a:xfrm>
              <a:off x="2360"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28" name="Freeform 32"/>
            <p:cNvSpPr>
              <a:spLocks noEditPoints="1"/>
            </p:cNvSpPr>
            <p:nvPr/>
          </p:nvSpPr>
          <p:spPr bwMode="auto">
            <a:xfrm>
              <a:off x="2397"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5" y="80"/>
                  </a:lnTo>
                  <a:lnTo>
                    <a:pt x="59" y="87"/>
                  </a:lnTo>
                  <a:lnTo>
                    <a:pt x="48" y="92"/>
                  </a:lnTo>
                  <a:lnTo>
                    <a:pt x="36" y="93"/>
                  </a:lnTo>
                  <a:lnTo>
                    <a:pt x="30" y="93"/>
                  </a:lnTo>
                  <a:lnTo>
                    <a:pt x="26" y="92"/>
                  </a:lnTo>
                  <a:lnTo>
                    <a:pt x="23" y="89"/>
                  </a:lnTo>
                  <a:lnTo>
                    <a:pt x="20" y="86"/>
                  </a:lnTo>
                  <a:lnTo>
                    <a:pt x="18" y="81"/>
                  </a:lnTo>
                  <a:lnTo>
                    <a:pt x="18" y="75"/>
                  </a:lnTo>
                  <a:lnTo>
                    <a:pt x="18" y="71"/>
                  </a:lnTo>
                  <a:lnTo>
                    <a:pt x="21" y="68"/>
                  </a:lnTo>
                  <a:lnTo>
                    <a:pt x="24" y="65"/>
                  </a:lnTo>
                  <a:lnTo>
                    <a:pt x="27" y="62"/>
                  </a:lnTo>
                  <a:lnTo>
                    <a:pt x="32" y="60"/>
                  </a:lnTo>
                  <a:lnTo>
                    <a:pt x="36" y="60"/>
                  </a:lnTo>
                  <a:lnTo>
                    <a:pt x="39" y="59"/>
                  </a:lnTo>
                  <a:lnTo>
                    <a:pt x="53" y="57"/>
                  </a:lnTo>
                  <a:lnTo>
                    <a:pt x="60" y="56"/>
                  </a:lnTo>
                  <a:lnTo>
                    <a:pt x="65" y="54"/>
                  </a:lnTo>
                  <a:lnTo>
                    <a:pt x="68" y="53"/>
                  </a:lnTo>
                  <a:lnTo>
                    <a:pt x="68" y="69"/>
                  </a:lnTo>
                  <a:close/>
                  <a:moveTo>
                    <a:pt x="21" y="35"/>
                  </a:moveTo>
                  <a:lnTo>
                    <a:pt x="21" y="32"/>
                  </a:lnTo>
                  <a:lnTo>
                    <a:pt x="23" y="27"/>
                  </a:lnTo>
                  <a:lnTo>
                    <a:pt x="24" y="24"/>
                  </a:lnTo>
                  <a:lnTo>
                    <a:pt x="26" y="21"/>
                  </a:lnTo>
                  <a:lnTo>
                    <a:pt x="29" y="18"/>
                  </a:lnTo>
                  <a:lnTo>
                    <a:pt x="33" y="17"/>
                  </a:lnTo>
                  <a:lnTo>
                    <a:pt x="38" y="15"/>
                  </a:lnTo>
                  <a:lnTo>
                    <a:pt x="44" y="15"/>
                  </a:lnTo>
                  <a:lnTo>
                    <a:pt x="51" y="15"/>
                  </a:lnTo>
                  <a:lnTo>
                    <a:pt x="57" y="17"/>
                  </a:lnTo>
                  <a:lnTo>
                    <a:pt x="62" y="18"/>
                  </a:lnTo>
                  <a:lnTo>
                    <a:pt x="66" y="23"/>
                  </a:lnTo>
                  <a:lnTo>
                    <a:pt x="68" y="26"/>
                  </a:lnTo>
                  <a:lnTo>
                    <a:pt x="68" y="32"/>
                  </a:lnTo>
                  <a:lnTo>
                    <a:pt x="68" y="36"/>
                  </a:lnTo>
                  <a:lnTo>
                    <a:pt x="66" y="39"/>
                  </a:lnTo>
                  <a:lnTo>
                    <a:pt x="65" y="41"/>
                  </a:lnTo>
                  <a:lnTo>
                    <a:pt x="63" y="42"/>
                  </a:lnTo>
                  <a:lnTo>
                    <a:pt x="62" y="42"/>
                  </a:lnTo>
                  <a:lnTo>
                    <a:pt x="59" y="44"/>
                  </a:lnTo>
                  <a:lnTo>
                    <a:pt x="32" y="47"/>
                  </a:lnTo>
                  <a:lnTo>
                    <a:pt x="17" y="50"/>
                  </a:lnTo>
                  <a:lnTo>
                    <a:pt x="8" y="57"/>
                  </a:lnTo>
                  <a:lnTo>
                    <a:pt x="3" y="65"/>
                  </a:lnTo>
                  <a:lnTo>
                    <a:pt x="0" y="72"/>
                  </a:lnTo>
                  <a:lnTo>
                    <a:pt x="0" y="78"/>
                  </a:lnTo>
                  <a:lnTo>
                    <a:pt x="3" y="90"/>
                  </a:lnTo>
                  <a:lnTo>
                    <a:pt x="9" y="99"/>
                  </a:lnTo>
                  <a:lnTo>
                    <a:pt x="20" y="105"/>
                  </a:lnTo>
                  <a:lnTo>
                    <a:pt x="32" y="108"/>
                  </a:lnTo>
                  <a:lnTo>
                    <a:pt x="45" y="107"/>
                  </a:lnTo>
                  <a:lnTo>
                    <a:pt x="56" y="102"/>
                  </a:lnTo>
                  <a:lnTo>
                    <a:pt x="63" y="96"/>
                  </a:lnTo>
                  <a:lnTo>
                    <a:pt x="69" y="92"/>
                  </a:lnTo>
                  <a:lnTo>
                    <a:pt x="69" y="95"/>
                  </a:lnTo>
                  <a:lnTo>
                    <a:pt x="69" y="98"/>
                  </a:lnTo>
                  <a:lnTo>
                    <a:pt x="71"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6" y="92"/>
                  </a:lnTo>
                  <a:lnTo>
                    <a:pt x="86" y="90"/>
                  </a:lnTo>
                  <a:lnTo>
                    <a:pt x="84" y="87"/>
                  </a:lnTo>
                  <a:lnTo>
                    <a:pt x="84" y="29"/>
                  </a:lnTo>
                  <a:lnTo>
                    <a:pt x="83" y="18"/>
                  </a:lnTo>
                  <a:lnTo>
                    <a:pt x="77" y="11"/>
                  </a:lnTo>
                  <a:lnTo>
                    <a:pt x="69" y="5"/>
                  </a:lnTo>
                  <a:lnTo>
                    <a:pt x="60" y="2"/>
                  </a:lnTo>
                  <a:lnTo>
                    <a:pt x="53" y="0"/>
                  </a:lnTo>
                  <a:lnTo>
                    <a:pt x="47" y="0"/>
                  </a:lnTo>
                  <a:lnTo>
                    <a:pt x="30" y="2"/>
                  </a:lnTo>
                  <a:lnTo>
                    <a:pt x="17"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9" name="Freeform 33"/>
            <p:cNvSpPr>
              <a:spLocks/>
            </p:cNvSpPr>
            <p:nvPr/>
          </p:nvSpPr>
          <p:spPr bwMode="auto">
            <a:xfrm>
              <a:off x="2466"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0" y="43"/>
                  </a:moveTo>
                  <a:lnTo>
                    <a:pt x="30" y="108"/>
                  </a:lnTo>
                  <a:lnTo>
                    <a:pt x="32" y="112"/>
                  </a:lnTo>
                  <a:lnTo>
                    <a:pt x="32" y="114"/>
                  </a:lnTo>
                  <a:lnTo>
                    <a:pt x="35" y="115"/>
                  </a:lnTo>
                  <a:lnTo>
                    <a:pt x="36" y="117"/>
                  </a:lnTo>
                  <a:lnTo>
                    <a:pt x="39" y="117"/>
                  </a:lnTo>
                  <a:lnTo>
                    <a:pt x="41" y="117"/>
                  </a:lnTo>
                  <a:lnTo>
                    <a:pt x="47" y="117"/>
                  </a:lnTo>
                  <a:lnTo>
                    <a:pt x="47" y="130"/>
                  </a:lnTo>
                  <a:lnTo>
                    <a:pt x="41" y="130"/>
                  </a:lnTo>
                  <a:lnTo>
                    <a:pt x="36" y="130"/>
                  </a:lnTo>
                  <a:lnTo>
                    <a:pt x="33" y="132"/>
                  </a:lnTo>
                  <a:lnTo>
                    <a:pt x="27" y="130"/>
                  </a:lnTo>
                  <a:lnTo>
                    <a:pt x="23" y="129"/>
                  </a:lnTo>
                  <a:lnTo>
                    <a:pt x="18" y="126"/>
                  </a:lnTo>
                  <a:lnTo>
                    <a:pt x="17" y="123"/>
                  </a:lnTo>
                  <a:lnTo>
                    <a:pt x="15" y="120"/>
                  </a:lnTo>
                  <a:lnTo>
                    <a:pt x="14" y="114"/>
                  </a:lnTo>
                  <a:lnTo>
                    <a:pt x="14" y="109"/>
                  </a:lnTo>
                  <a:lnTo>
                    <a:pt x="14" y="43"/>
                  </a:lnTo>
                  <a:lnTo>
                    <a:pt x="0" y="43"/>
                  </a:lnTo>
                  <a:lnTo>
                    <a:pt x="0" y="28"/>
                  </a:lnTo>
                  <a:lnTo>
                    <a:pt x="14" y="28"/>
                  </a:lnTo>
                  <a:lnTo>
                    <a:pt x="14" y="0"/>
                  </a:lnTo>
                  <a:lnTo>
                    <a:pt x="30" y="0"/>
                  </a:lnTo>
                  <a:lnTo>
                    <a:pt x="30" y="28"/>
                  </a:lnTo>
                  <a:lnTo>
                    <a:pt x="47" y="28"/>
                  </a:lnTo>
                  <a:lnTo>
                    <a:pt x="47"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30" name="Freeform 34"/>
            <p:cNvSpPr>
              <a:spLocks noEditPoints="1"/>
            </p:cNvSpPr>
            <p:nvPr/>
          </p:nvSpPr>
          <p:spPr bwMode="auto">
            <a:xfrm>
              <a:off x="2510" y="1181"/>
              <a:ext cx="10" cy="89"/>
            </a:xfrm>
            <a:custGeom>
              <a:avLst/>
              <a:gdLst>
                <a:gd name="T0" fmla="*/ 1 w 16"/>
                <a:gd name="T1" fmla="*/ 1 h 139"/>
                <a:gd name="T2" fmla="*/ 0 w 16"/>
                <a:gd name="T3" fmla="*/ 1 h 139"/>
                <a:gd name="T4" fmla="*/ 0 w 16"/>
                <a:gd name="T5" fmla="*/ 1 h 139"/>
                <a:gd name="T6" fmla="*/ 1 w 16"/>
                <a:gd name="T7" fmla="*/ 1 h 139"/>
                <a:gd name="T8" fmla="*/ 1 w 16"/>
                <a:gd name="T9" fmla="*/ 1 h 139"/>
                <a:gd name="T10" fmla="*/ 0 w 16"/>
                <a:gd name="T11" fmla="*/ 1 h 139"/>
                <a:gd name="T12" fmla="*/ 0 w 16"/>
                <a:gd name="T13" fmla="*/ 0 h 139"/>
                <a:gd name="T14" fmla="*/ 1 w 16"/>
                <a:gd name="T15" fmla="*/ 0 h 139"/>
                <a:gd name="T16" fmla="*/ 1 w 16"/>
                <a:gd name="T17" fmla="*/ 1 h 139"/>
                <a:gd name="T18" fmla="*/ 0 w 16"/>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39">
                  <a:moveTo>
                    <a:pt x="16" y="139"/>
                  </a:moveTo>
                  <a:lnTo>
                    <a:pt x="0" y="139"/>
                  </a:lnTo>
                  <a:lnTo>
                    <a:pt x="0" y="37"/>
                  </a:lnTo>
                  <a:lnTo>
                    <a:pt x="16" y="37"/>
                  </a:lnTo>
                  <a:lnTo>
                    <a:pt x="16" y="139"/>
                  </a:lnTo>
                  <a:close/>
                  <a:moveTo>
                    <a:pt x="0" y="19"/>
                  </a:moveTo>
                  <a:lnTo>
                    <a:pt x="0" y="0"/>
                  </a:lnTo>
                  <a:lnTo>
                    <a:pt x="16" y="0"/>
                  </a:lnTo>
                  <a:lnTo>
                    <a:pt x="16"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31" name="Freeform 35"/>
            <p:cNvSpPr>
              <a:spLocks noEditPoints="1"/>
            </p:cNvSpPr>
            <p:nvPr/>
          </p:nvSpPr>
          <p:spPr bwMode="auto">
            <a:xfrm>
              <a:off x="2536" y="1203"/>
              <a:ext cx="61" cy="68"/>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2" name="Freeform 36"/>
            <p:cNvSpPr>
              <a:spLocks/>
            </p:cNvSpPr>
            <p:nvPr/>
          </p:nvSpPr>
          <p:spPr bwMode="auto">
            <a:xfrm>
              <a:off x="2611"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33" name="Freeform 37"/>
            <p:cNvSpPr>
              <a:spLocks noEditPoints="1"/>
            </p:cNvSpPr>
            <p:nvPr/>
          </p:nvSpPr>
          <p:spPr bwMode="auto">
            <a:xfrm>
              <a:off x="1308" y="1349"/>
              <a:ext cx="61" cy="69"/>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4" name="Freeform 38"/>
            <p:cNvSpPr>
              <a:spLocks/>
            </p:cNvSpPr>
            <p:nvPr/>
          </p:nvSpPr>
          <p:spPr bwMode="auto">
            <a:xfrm>
              <a:off x="1377" y="1326"/>
              <a:ext cx="31" cy="91"/>
            </a:xfrm>
            <a:custGeom>
              <a:avLst/>
              <a:gdLst>
                <a:gd name="T0" fmla="*/ 1 w 48"/>
                <a:gd name="T1" fmla="*/ 1 h 141"/>
                <a:gd name="T2" fmla="*/ 1 w 48"/>
                <a:gd name="T3" fmla="*/ 1 h 141"/>
                <a:gd name="T4" fmla="*/ 1 w 48"/>
                <a:gd name="T5" fmla="*/ 1 h 141"/>
                <a:gd name="T6" fmla="*/ 1 w 48"/>
                <a:gd name="T7" fmla="*/ 1 h 141"/>
                <a:gd name="T8" fmla="*/ 0 w 48"/>
                <a:gd name="T9" fmla="*/ 1 h 141"/>
                <a:gd name="T10" fmla="*/ 0 w 48"/>
                <a:gd name="T11" fmla="*/ 1 h 141"/>
                <a:gd name="T12" fmla="*/ 1 w 48"/>
                <a:gd name="T13" fmla="*/ 1 h 141"/>
                <a:gd name="T14" fmla="*/ 1 w 48"/>
                <a:gd name="T15" fmla="*/ 1 h 141"/>
                <a:gd name="T16" fmla="*/ 1 w 48"/>
                <a:gd name="T17" fmla="*/ 1 h 141"/>
                <a:gd name="T18" fmla="*/ 1 w 48"/>
                <a:gd name="T19" fmla="*/ 1 h 141"/>
                <a:gd name="T20" fmla="*/ 1 w 48"/>
                <a:gd name="T21" fmla="*/ 1 h 141"/>
                <a:gd name="T22" fmla="*/ 1 w 48"/>
                <a:gd name="T23" fmla="*/ 0 h 141"/>
                <a:gd name="T24" fmla="*/ 1 w 48"/>
                <a:gd name="T25" fmla="*/ 0 h 141"/>
                <a:gd name="T26" fmla="*/ 1 w 48"/>
                <a:gd name="T27" fmla="*/ 0 h 141"/>
                <a:gd name="T28" fmla="*/ 1 w 48"/>
                <a:gd name="T29" fmla="*/ 1 h 141"/>
                <a:gd name="T30" fmla="*/ 1 w 48"/>
                <a:gd name="T31" fmla="*/ 1 h 141"/>
                <a:gd name="T32" fmla="*/ 1 w 48"/>
                <a:gd name="T33" fmla="*/ 1 h 141"/>
                <a:gd name="T34" fmla="*/ 1 w 48"/>
                <a:gd name="T35" fmla="*/ 1 h 141"/>
                <a:gd name="T36" fmla="*/ 1 w 48"/>
                <a:gd name="T37" fmla="*/ 1 h 141"/>
                <a:gd name="T38" fmla="*/ 1 w 48"/>
                <a:gd name="T39" fmla="*/ 1 h 141"/>
                <a:gd name="T40" fmla="*/ 1 w 48"/>
                <a:gd name="T41" fmla="*/ 1 h 141"/>
                <a:gd name="T42" fmla="*/ 1 w 48"/>
                <a:gd name="T43" fmla="*/ 1 h 141"/>
                <a:gd name="T44" fmla="*/ 1 w 48"/>
                <a:gd name="T45" fmla="*/ 1 h 141"/>
                <a:gd name="T46" fmla="*/ 1 w 48"/>
                <a:gd name="T47" fmla="*/ 1 h 141"/>
                <a:gd name="T48" fmla="*/ 1 w 48"/>
                <a:gd name="T49" fmla="*/ 1 h 141"/>
                <a:gd name="T50" fmla="*/ 1 w 48"/>
                <a:gd name="T51" fmla="*/ 1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141">
                  <a:moveTo>
                    <a:pt x="30" y="54"/>
                  </a:moveTo>
                  <a:lnTo>
                    <a:pt x="30" y="141"/>
                  </a:lnTo>
                  <a:lnTo>
                    <a:pt x="14" y="141"/>
                  </a:lnTo>
                  <a:lnTo>
                    <a:pt x="14" y="54"/>
                  </a:lnTo>
                  <a:lnTo>
                    <a:pt x="0" y="54"/>
                  </a:lnTo>
                  <a:lnTo>
                    <a:pt x="0" y="39"/>
                  </a:lnTo>
                  <a:lnTo>
                    <a:pt x="14" y="39"/>
                  </a:lnTo>
                  <a:lnTo>
                    <a:pt x="14" y="23"/>
                  </a:lnTo>
                  <a:lnTo>
                    <a:pt x="15" y="12"/>
                  </a:lnTo>
                  <a:lnTo>
                    <a:pt x="21" y="5"/>
                  </a:lnTo>
                  <a:lnTo>
                    <a:pt x="29" y="2"/>
                  </a:lnTo>
                  <a:lnTo>
                    <a:pt x="39" y="0"/>
                  </a:lnTo>
                  <a:lnTo>
                    <a:pt x="44" y="0"/>
                  </a:lnTo>
                  <a:lnTo>
                    <a:pt x="48" y="0"/>
                  </a:lnTo>
                  <a:lnTo>
                    <a:pt x="48" y="15"/>
                  </a:lnTo>
                  <a:lnTo>
                    <a:pt x="44" y="15"/>
                  </a:lnTo>
                  <a:lnTo>
                    <a:pt x="41" y="15"/>
                  </a:lnTo>
                  <a:lnTo>
                    <a:pt x="36" y="15"/>
                  </a:lnTo>
                  <a:lnTo>
                    <a:pt x="33" y="17"/>
                  </a:lnTo>
                  <a:lnTo>
                    <a:pt x="32" y="20"/>
                  </a:lnTo>
                  <a:lnTo>
                    <a:pt x="30" y="23"/>
                  </a:lnTo>
                  <a:lnTo>
                    <a:pt x="30" y="27"/>
                  </a:lnTo>
                  <a:lnTo>
                    <a:pt x="30" y="39"/>
                  </a:lnTo>
                  <a:lnTo>
                    <a:pt x="48" y="39"/>
                  </a:lnTo>
                  <a:lnTo>
                    <a:pt x="48" y="54"/>
                  </a:lnTo>
                  <a:lnTo>
                    <a:pt x="30" y="54"/>
                  </a:lnTo>
                  <a:close/>
                </a:path>
              </a:pathLst>
            </a:custGeom>
            <a:solidFill>
              <a:srgbClr val="FFFFFF"/>
            </a:solidFill>
            <a:ln w="0">
              <a:solidFill>
                <a:srgbClr val="FFFFFF"/>
              </a:solidFill>
              <a:prstDash val="solid"/>
              <a:round/>
              <a:headEnd/>
              <a:tailEnd/>
            </a:ln>
          </p:spPr>
          <p:txBody>
            <a:bodyPr/>
            <a:lstStyle/>
            <a:p>
              <a:endParaRPr lang="en-US"/>
            </a:p>
          </p:txBody>
        </p:sp>
        <p:sp>
          <p:nvSpPr>
            <p:cNvPr id="35" name="Freeform 39"/>
            <p:cNvSpPr>
              <a:spLocks noEditPoints="1"/>
            </p:cNvSpPr>
            <p:nvPr/>
          </p:nvSpPr>
          <p:spPr bwMode="auto">
            <a:xfrm>
              <a:off x="1460" y="1327"/>
              <a:ext cx="74" cy="90"/>
            </a:xfrm>
            <a:custGeom>
              <a:avLst/>
              <a:gdLst>
                <a:gd name="T0" fmla="*/ 1 w 116"/>
                <a:gd name="T1" fmla="*/ 1 h 139"/>
                <a:gd name="T2" fmla="*/ 1 w 116"/>
                <a:gd name="T3" fmla="*/ 1 h 139"/>
                <a:gd name="T4" fmla="*/ 1 w 116"/>
                <a:gd name="T5" fmla="*/ 1 h 139"/>
                <a:gd name="T6" fmla="*/ 1 w 116"/>
                <a:gd name="T7" fmla="*/ 1 h 139"/>
                <a:gd name="T8" fmla="*/ 1 w 116"/>
                <a:gd name="T9" fmla="*/ 1 h 139"/>
                <a:gd name="T10" fmla="*/ 1 w 116"/>
                <a:gd name="T11" fmla="*/ 1 h 139"/>
                <a:gd name="T12" fmla="*/ 1 w 116"/>
                <a:gd name="T13" fmla="*/ 1 h 139"/>
                <a:gd name="T14" fmla="*/ 1 w 116"/>
                <a:gd name="T15" fmla="*/ 1 h 139"/>
                <a:gd name="T16" fmla="*/ 1 w 116"/>
                <a:gd name="T17" fmla="*/ 1 h 139"/>
                <a:gd name="T18" fmla="*/ 1 w 116"/>
                <a:gd name="T19" fmla="*/ 1 h 139"/>
                <a:gd name="T20" fmla="*/ 1 w 116"/>
                <a:gd name="T21" fmla="*/ 1 h 139"/>
                <a:gd name="T22" fmla="*/ 1 w 116"/>
                <a:gd name="T23" fmla="*/ 1 h 139"/>
                <a:gd name="T24" fmla="*/ 1 w 116"/>
                <a:gd name="T25" fmla="*/ 1 h 139"/>
                <a:gd name="T26" fmla="*/ 1 w 116"/>
                <a:gd name="T27" fmla="*/ 1 h 139"/>
                <a:gd name="T28" fmla="*/ 1 w 116"/>
                <a:gd name="T29" fmla="*/ 1 h 139"/>
                <a:gd name="T30" fmla="*/ 1 w 116"/>
                <a:gd name="T31" fmla="*/ 1 h 139"/>
                <a:gd name="T32" fmla="*/ 1 w 116"/>
                <a:gd name="T33" fmla="*/ 1 h 139"/>
                <a:gd name="T34" fmla="*/ 1 w 116"/>
                <a:gd name="T35" fmla="*/ 1 h 139"/>
                <a:gd name="T36" fmla="*/ 1 w 116"/>
                <a:gd name="T37" fmla="*/ 1 h 139"/>
                <a:gd name="T38" fmla="*/ 1 w 116"/>
                <a:gd name="T39" fmla="*/ 1 h 139"/>
                <a:gd name="T40" fmla="*/ 1 w 116"/>
                <a:gd name="T41" fmla="*/ 1 h 139"/>
                <a:gd name="T42" fmla="*/ 1 w 116"/>
                <a:gd name="T43" fmla="*/ 1 h 139"/>
                <a:gd name="T44" fmla="*/ 1 w 116"/>
                <a:gd name="T45" fmla="*/ 1 h 139"/>
                <a:gd name="T46" fmla="*/ 1 w 116"/>
                <a:gd name="T47" fmla="*/ 1 h 139"/>
                <a:gd name="T48" fmla="*/ 1 w 116"/>
                <a:gd name="T49" fmla="*/ 1 h 139"/>
                <a:gd name="T50" fmla="*/ 1 w 116"/>
                <a:gd name="T51" fmla="*/ 1 h 139"/>
                <a:gd name="T52" fmla="*/ 1 w 116"/>
                <a:gd name="T53" fmla="*/ 1 h 139"/>
                <a:gd name="T54" fmla="*/ 1 w 116"/>
                <a:gd name="T55" fmla="*/ 1 h 139"/>
                <a:gd name="T56" fmla="*/ 1 w 116"/>
                <a:gd name="T57" fmla="*/ 1 h 139"/>
                <a:gd name="T58" fmla="*/ 1 w 116"/>
                <a:gd name="T59" fmla="*/ 1 h 139"/>
                <a:gd name="T60" fmla="*/ 1 w 116"/>
                <a:gd name="T61" fmla="*/ 1 h 139"/>
                <a:gd name="T62" fmla="*/ 1 w 116"/>
                <a:gd name="T63" fmla="*/ 1 h 139"/>
                <a:gd name="T64" fmla="*/ 1 w 116"/>
                <a:gd name="T65" fmla="*/ 1 h 139"/>
                <a:gd name="T66" fmla="*/ 1 w 116"/>
                <a:gd name="T67" fmla="*/ 1 h 139"/>
                <a:gd name="T68" fmla="*/ 1 w 116"/>
                <a:gd name="T69" fmla="*/ 1 h 139"/>
                <a:gd name="T70" fmla="*/ 1 w 116"/>
                <a:gd name="T71" fmla="*/ 1 h 139"/>
                <a:gd name="T72" fmla="*/ 1 w 116"/>
                <a:gd name="T73" fmla="*/ 1 h 139"/>
                <a:gd name="T74" fmla="*/ 1 w 116"/>
                <a:gd name="T75" fmla="*/ 1 h 139"/>
                <a:gd name="T76" fmla="*/ 1 w 116"/>
                <a:gd name="T77" fmla="*/ 1 h 139"/>
                <a:gd name="T78" fmla="*/ 1 w 116"/>
                <a:gd name="T79" fmla="*/ 1 h 139"/>
                <a:gd name="T80" fmla="*/ 1 w 116"/>
                <a:gd name="T81" fmla="*/ 1 h 139"/>
                <a:gd name="T82" fmla="*/ 1 w 116"/>
                <a:gd name="T83" fmla="*/ 1 h 139"/>
                <a:gd name="T84" fmla="*/ 1 w 116"/>
                <a:gd name="T85" fmla="*/ 0 h 139"/>
                <a:gd name="T86" fmla="*/ 0 w 116"/>
                <a:gd name="T87" fmla="*/ 0 h 139"/>
                <a:gd name="T88" fmla="*/ 0 w 116"/>
                <a:gd name="T89" fmla="*/ 1 h 139"/>
                <a:gd name="T90" fmla="*/ 1 w 116"/>
                <a:gd name="T91" fmla="*/ 1 h 139"/>
                <a:gd name="T92" fmla="*/ 1 w 116"/>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39">
                  <a:moveTo>
                    <a:pt x="20" y="16"/>
                  </a:moveTo>
                  <a:lnTo>
                    <a:pt x="66" y="16"/>
                  </a:lnTo>
                  <a:lnTo>
                    <a:pt x="72" y="16"/>
                  </a:lnTo>
                  <a:lnTo>
                    <a:pt x="78" y="18"/>
                  </a:lnTo>
                  <a:lnTo>
                    <a:pt x="84" y="22"/>
                  </a:lnTo>
                  <a:lnTo>
                    <a:pt x="89" y="28"/>
                  </a:lnTo>
                  <a:lnTo>
                    <a:pt x="90" y="39"/>
                  </a:lnTo>
                  <a:lnTo>
                    <a:pt x="89" y="51"/>
                  </a:lnTo>
                  <a:lnTo>
                    <a:pt x="81" y="58"/>
                  </a:lnTo>
                  <a:lnTo>
                    <a:pt x="72" y="63"/>
                  </a:lnTo>
                  <a:lnTo>
                    <a:pt x="63" y="63"/>
                  </a:lnTo>
                  <a:lnTo>
                    <a:pt x="20" y="63"/>
                  </a:lnTo>
                  <a:lnTo>
                    <a:pt x="20" y="16"/>
                  </a:lnTo>
                  <a:close/>
                  <a:moveTo>
                    <a:pt x="20" y="79"/>
                  </a:moveTo>
                  <a:lnTo>
                    <a:pt x="65" y="79"/>
                  </a:lnTo>
                  <a:lnTo>
                    <a:pt x="75" y="81"/>
                  </a:lnTo>
                  <a:lnTo>
                    <a:pt x="83" y="85"/>
                  </a:lnTo>
                  <a:lnTo>
                    <a:pt x="87" y="90"/>
                  </a:lnTo>
                  <a:lnTo>
                    <a:pt x="89" y="97"/>
                  </a:lnTo>
                  <a:lnTo>
                    <a:pt x="89" y="103"/>
                  </a:lnTo>
                  <a:lnTo>
                    <a:pt x="90" y="114"/>
                  </a:lnTo>
                  <a:lnTo>
                    <a:pt x="90" y="127"/>
                  </a:lnTo>
                  <a:lnTo>
                    <a:pt x="93" y="139"/>
                  </a:lnTo>
                  <a:lnTo>
                    <a:pt x="116" y="139"/>
                  </a:lnTo>
                  <a:lnTo>
                    <a:pt x="116" y="136"/>
                  </a:lnTo>
                  <a:lnTo>
                    <a:pt x="113" y="133"/>
                  </a:lnTo>
                  <a:lnTo>
                    <a:pt x="110" y="130"/>
                  </a:lnTo>
                  <a:lnTo>
                    <a:pt x="110" y="127"/>
                  </a:lnTo>
                  <a:lnTo>
                    <a:pt x="108" y="121"/>
                  </a:lnTo>
                  <a:lnTo>
                    <a:pt x="108" y="97"/>
                  </a:lnTo>
                  <a:lnTo>
                    <a:pt x="105" y="85"/>
                  </a:lnTo>
                  <a:lnTo>
                    <a:pt x="102" y="78"/>
                  </a:lnTo>
                  <a:lnTo>
                    <a:pt x="96" y="73"/>
                  </a:lnTo>
                  <a:lnTo>
                    <a:pt x="90" y="70"/>
                  </a:lnTo>
                  <a:lnTo>
                    <a:pt x="98" y="66"/>
                  </a:lnTo>
                  <a:lnTo>
                    <a:pt x="104" y="60"/>
                  </a:lnTo>
                  <a:lnTo>
                    <a:pt x="108" y="51"/>
                  </a:lnTo>
                  <a:lnTo>
                    <a:pt x="110" y="37"/>
                  </a:lnTo>
                  <a:lnTo>
                    <a:pt x="108" y="22"/>
                  </a:lnTo>
                  <a:lnTo>
                    <a:pt x="101" y="12"/>
                  </a:lnTo>
                  <a:lnTo>
                    <a:pt x="90" y="4"/>
                  </a:lnTo>
                  <a:lnTo>
                    <a:pt x="78" y="1"/>
                  </a:lnTo>
                  <a:lnTo>
                    <a:pt x="65" y="0"/>
                  </a:lnTo>
                  <a:lnTo>
                    <a:pt x="0" y="0"/>
                  </a:lnTo>
                  <a:lnTo>
                    <a:pt x="0" y="139"/>
                  </a:lnTo>
                  <a:lnTo>
                    <a:pt x="20" y="139"/>
                  </a:lnTo>
                  <a:lnTo>
                    <a:pt x="20" y="79"/>
                  </a:lnTo>
                  <a:close/>
                </a:path>
              </a:pathLst>
            </a:custGeom>
            <a:solidFill>
              <a:srgbClr val="FFFFFF"/>
            </a:solidFill>
            <a:ln w="0">
              <a:solidFill>
                <a:srgbClr val="FFFFFF"/>
              </a:solidFill>
              <a:prstDash val="solid"/>
              <a:round/>
              <a:headEnd/>
              <a:tailEnd/>
            </a:ln>
          </p:spPr>
          <p:txBody>
            <a:bodyPr/>
            <a:lstStyle/>
            <a:p>
              <a:endParaRPr lang="en-US"/>
            </a:p>
          </p:txBody>
        </p:sp>
        <p:sp>
          <p:nvSpPr>
            <p:cNvPr id="36" name="Freeform 40"/>
            <p:cNvSpPr>
              <a:spLocks noEditPoints="1"/>
            </p:cNvSpPr>
            <p:nvPr/>
          </p:nvSpPr>
          <p:spPr bwMode="auto">
            <a:xfrm>
              <a:off x="1547"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5" y="15"/>
                  </a:lnTo>
                  <a:lnTo>
                    <a:pt x="59" y="18"/>
                  </a:lnTo>
                  <a:lnTo>
                    <a:pt x="68" y="26"/>
                  </a:lnTo>
                  <a:lnTo>
                    <a:pt x="72" y="35"/>
                  </a:lnTo>
                  <a:lnTo>
                    <a:pt x="74" y="47"/>
                  </a:lnTo>
                  <a:lnTo>
                    <a:pt x="18" y="47"/>
                  </a:lnTo>
                  <a:close/>
                  <a:moveTo>
                    <a:pt x="74" y="72"/>
                  </a:moveTo>
                  <a:lnTo>
                    <a:pt x="71" y="80"/>
                  </a:lnTo>
                  <a:lnTo>
                    <a:pt x="66" y="86"/>
                  </a:lnTo>
                  <a:lnTo>
                    <a:pt x="59" y="90"/>
                  </a:lnTo>
                  <a:lnTo>
                    <a:pt x="47" y="93"/>
                  </a:lnTo>
                  <a:lnTo>
                    <a:pt x="35" y="90"/>
                  </a:lnTo>
                  <a:lnTo>
                    <a:pt x="26" y="84"/>
                  </a:lnTo>
                  <a:lnTo>
                    <a:pt x="20" y="74"/>
                  </a:lnTo>
                  <a:lnTo>
                    <a:pt x="18" y="60"/>
                  </a:lnTo>
                  <a:lnTo>
                    <a:pt x="92" y="60"/>
                  </a:lnTo>
                  <a:lnTo>
                    <a:pt x="90" y="39"/>
                  </a:lnTo>
                  <a:lnTo>
                    <a:pt x="84" y="23"/>
                  </a:lnTo>
                  <a:lnTo>
                    <a:pt x="77" y="11"/>
                  </a:lnTo>
                  <a:lnTo>
                    <a:pt x="65" y="3"/>
                  </a:lnTo>
                  <a:lnTo>
                    <a:pt x="48" y="0"/>
                  </a:lnTo>
                  <a:lnTo>
                    <a:pt x="30" y="3"/>
                  </a:lnTo>
                  <a:lnTo>
                    <a:pt x="17" y="11"/>
                  </a:lnTo>
                  <a:lnTo>
                    <a:pt x="8" y="24"/>
                  </a:lnTo>
                  <a:lnTo>
                    <a:pt x="2" y="39"/>
                  </a:lnTo>
                  <a:lnTo>
                    <a:pt x="0" y="57"/>
                  </a:lnTo>
                  <a:lnTo>
                    <a:pt x="2" y="74"/>
                  </a:lnTo>
                  <a:lnTo>
                    <a:pt x="8" y="87"/>
                  </a:lnTo>
                  <a:lnTo>
                    <a:pt x="17" y="98"/>
                  </a:lnTo>
                  <a:lnTo>
                    <a:pt x="29" y="105"/>
                  </a:lnTo>
                  <a:lnTo>
                    <a:pt x="45" y="108"/>
                  </a:lnTo>
                  <a:lnTo>
                    <a:pt x="59" y="107"/>
                  </a:lnTo>
                  <a:lnTo>
                    <a:pt x="66"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37" name="Freeform 41"/>
            <p:cNvSpPr>
              <a:spLocks noEditPoints="1"/>
            </p:cNvSpPr>
            <p:nvPr/>
          </p:nvSpPr>
          <p:spPr bwMode="auto">
            <a:xfrm>
              <a:off x="1617"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69" y="46"/>
                  </a:lnTo>
                  <a:lnTo>
                    <a:pt x="63" y="42"/>
                  </a:lnTo>
                  <a:lnTo>
                    <a:pt x="54" y="36"/>
                  </a:lnTo>
                  <a:lnTo>
                    <a:pt x="42" y="34"/>
                  </a:lnTo>
                  <a:lnTo>
                    <a:pt x="28" y="37"/>
                  </a:lnTo>
                  <a:lnTo>
                    <a:pt x="16" y="45"/>
                  </a:lnTo>
                  <a:lnTo>
                    <a:pt x="7" y="55"/>
                  </a:lnTo>
                  <a:lnTo>
                    <a:pt x="1" y="69"/>
                  </a:lnTo>
                  <a:lnTo>
                    <a:pt x="0" y="85"/>
                  </a:lnTo>
                  <a:lnTo>
                    <a:pt x="1" y="97"/>
                  </a:lnTo>
                  <a:lnTo>
                    <a:pt x="4" y="111"/>
                  </a:lnTo>
                  <a:lnTo>
                    <a:pt x="10"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38" name="Freeform 42"/>
            <p:cNvSpPr>
              <a:spLocks/>
            </p:cNvSpPr>
            <p:nvPr/>
          </p:nvSpPr>
          <p:spPr bwMode="auto">
            <a:xfrm>
              <a:off x="1727"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3" y="45"/>
                  </a:moveTo>
                  <a:lnTo>
                    <a:pt x="99" y="33"/>
                  </a:lnTo>
                  <a:lnTo>
                    <a:pt x="91" y="24"/>
                  </a:lnTo>
                  <a:lnTo>
                    <a:pt x="82" y="19"/>
                  </a:lnTo>
                  <a:lnTo>
                    <a:pt x="73" y="16"/>
                  </a:lnTo>
                  <a:lnTo>
                    <a:pt x="64" y="16"/>
                  </a:lnTo>
                  <a:lnTo>
                    <a:pt x="51" y="18"/>
                  </a:lnTo>
                  <a:lnTo>
                    <a:pt x="39" y="25"/>
                  </a:lnTo>
                  <a:lnTo>
                    <a:pt x="28" y="36"/>
                  </a:lnTo>
                  <a:lnTo>
                    <a:pt x="22" y="51"/>
                  </a:lnTo>
                  <a:lnTo>
                    <a:pt x="19" y="70"/>
                  </a:lnTo>
                  <a:lnTo>
                    <a:pt x="21" y="90"/>
                  </a:lnTo>
                  <a:lnTo>
                    <a:pt x="25" y="105"/>
                  </a:lnTo>
                  <a:lnTo>
                    <a:pt x="34" y="118"/>
                  </a:lnTo>
                  <a:lnTo>
                    <a:pt x="48" y="126"/>
                  </a:lnTo>
                  <a:lnTo>
                    <a:pt x="66" y="129"/>
                  </a:lnTo>
                  <a:lnTo>
                    <a:pt x="73" y="127"/>
                  </a:lnTo>
                  <a:lnTo>
                    <a:pt x="82" y="124"/>
                  </a:lnTo>
                  <a:lnTo>
                    <a:pt x="91" y="118"/>
                  </a:lnTo>
                  <a:lnTo>
                    <a:pt x="100" y="108"/>
                  </a:lnTo>
                  <a:lnTo>
                    <a:pt x="105" y="91"/>
                  </a:lnTo>
                  <a:lnTo>
                    <a:pt x="123" y="91"/>
                  </a:lnTo>
                  <a:lnTo>
                    <a:pt x="118" y="111"/>
                  </a:lnTo>
                  <a:lnTo>
                    <a:pt x="109" y="124"/>
                  </a:lnTo>
                  <a:lnTo>
                    <a:pt x="99" y="135"/>
                  </a:lnTo>
                  <a:lnTo>
                    <a:pt x="88" y="141"/>
                  </a:lnTo>
                  <a:lnTo>
                    <a:pt x="78" y="144"/>
                  </a:lnTo>
                  <a:lnTo>
                    <a:pt x="69" y="145"/>
                  </a:lnTo>
                  <a:lnTo>
                    <a:pt x="63" y="145"/>
                  </a:lnTo>
                  <a:lnTo>
                    <a:pt x="48" y="144"/>
                  </a:lnTo>
                  <a:lnTo>
                    <a:pt x="33" y="138"/>
                  </a:lnTo>
                  <a:lnTo>
                    <a:pt x="19" y="129"/>
                  </a:lnTo>
                  <a:lnTo>
                    <a:pt x="9" y="114"/>
                  </a:lnTo>
                  <a:lnTo>
                    <a:pt x="3" y="96"/>
                  </a:lnTo>
                  <a:lnTo>
                    <a:pt x="0" y="72"/>
                  </a:lnTo>
                  <a:lnTo>
                    <a:pt x="3" y="48"/>
                  </a:lnTo>
                  <a:lnTo>
                    <a:pt x="12" y="28"/>
                  </a:lnTo>
                  <a:lnTo>
                    <a:pt x="25" y="12"/>
                  </a:lnTo>
                  <a:lnTo>
                    <a:pt x="43" y="3"/>
                  </a:lnTo>
                  <a:lnTo>
                    <a:pt x="64" y="0"/>
                  </a:lnTo>
                  <a:lnTo>
                    <a:pt x="84" y="1"/>
                  </a:lnTo>
                  <a:lnTo>
                    <a:pt x="100" y="9"/>
                  </a:lnTo>
                  <a:lnTo>
                    <a:pt x="111" y="19"/>
                  </a:lnTo>
                  <a:lnTo>
                    <a:pt x="118" y="31"/>
                  </a:lnTo>
                  <a:lnTo>
                    <a:pt x="123" y="45"/>
                  </a:lnTo>
                  <a:lnTo>
                    <a:pt x="103" y="45"/>
                  </a:lnTo>
                  <a:close/>
                </a:path>
              </a:pathLst>
            </a:custGeom>
            <a:solidFill>
              <a:srgbClr val="FFFFFF"/>
            </a:solidFill>
            <a:ln w="0">
              <a:solidFill>
                <a:srgbClr val="FFFFFF"/>
              </a:solidFill>
              <a:prstDash val="solid"/>
              <a:round/>
              <a:headEnd/>
              <a:tailEnd/>
            </a:ln>
          </p:spPr>
          <p:txBody>
            <a:bodyPr/>
            <a:lstStyle/>
            <a:p>
              <a:endParaRPr lang="en-US"/>
            </a:p>
          </p:txBody>
        </p:sp>
        <p:sp>
          <p:nvSpPr>
            <p:cNvPr id="39" name="Freeform 43"/>
            <p:cNvSpPr>
              <a:spLocks/>
            </p:cNvSpPr>
            <p:nvPr/>
          </p:nvSpPr>
          <p:spPr bwMode="auto">
            <a:xfrm>
              <a:off x="1824" y="1349"/>
              <a:ext cx="31" cy="68"/>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40" name="Freeform 44"/>
            <p:cNvSpPr>
              <a:spLocks noEditPoints="1"/>
            </p:cNvSpPr>
            <p:nvPr/>
          </p:nvSpPr>
          <p:spPr bwMode="auto">
            <a:xfrm>
              <a:off x="1862" y="1349"/>
              <a:ext cx="61" cy="69"/>
            </a:xfrm>
            <a:custGeom>
              <a:avLst/>
              <a:gdLst>
                <a:gd name="T0" fmla="*/ 1 w 94"/>
                <a:gd name="T1" fmla="*/ 1 h 107"/>
                <a:gd name="T2" fmla="*/ 1 w 94"/>
                <a:gd name="T3" fmla="*/ 1 h 107"/>
                <a:gd name="T4" fmla="*/ 1 w 94"/>
                <a:gd name="T5" fmla="*/ 1 h 107"/>
                <a:gd name="T6" fmla="*/ 1 w 94"/>
                <a:gd name="T7" fmla="*/ 1 h 107"/>
                <a:gd name="T8" fmla="*/ 1 w 94"/>
                <a:gd name="T9" fmla="*/ 1 h 107"/>
                <a:gd name="T10" fmla="*/ 1 w 94"/>
                <a:gd name="T11" fmla="*/ 1 h 107"/>
                <a:gd name="T12" fmla="*/ 1 w 94"/>
                <a:gd name="T13" fmla="*/ 1 h 107"/>
                <a:gd name="T14" fmla="*/ 1 w 94"/>
                <a:gd name="T15" fmla="*/ 1 h 107"/>
                <a:gd name="T16" fmla="*/ 1 w 94"/>
                <a:gd name="T17" fmla="*/ 1 h 107"/>
                <a:gd name="T18" fmla="*/ 1 w 94"/>
                <a:gd name="T19" fmla="*/ 1 h 107"/>
                <a:gd name="T20" fmla="*/ 1 w 94"/>
                <a:gd name="T21" fmla="*/ 1 h 107"/>
                <a:gd name="T22" fmla="*/ 1 w 94"/>
                <a:gd name="T23" fmla="*/ 1 h 107"/>
                <a:gd name="T24" fmla="*/ 1 w 94"/>
                <a:gd name="T25" fmla="*/ 1 h 107"/>
                <a:gd name="T26" fmla="*/ 1 w 94"/>
                <a:gd name="T27" fmla="*/ 1 h 107"/>
                <a:gd name="T28" fmla="*/ 1 w 94"/>
                <a:gd name="T29" fmla="*/ 1 h 107"/>
                <a:gd name="T30" fmla="*/ 1 w 94"/>
                <a:gd name="T31" fmla="*/ 1 h 107"/>
                <a:gd name="T32" fmla="*/ 1 w 94"/>
                <a:gd name="T33" fmla="*/ 1 h 107"/>
                <a:gd name="T34" fmla="*/ 1 w 94"/>
                <a:gd name="T35" fmla="*/ 1 h 107"/>
                <a:gd name="T36" fmla="*/ 1 w 94"/>
                <a:gd name="T37" fmla="*/ 1 h 107"/>
                <a:gd name="T38" fmla="*/ 1 w 94"/>
                <a:gd name="T39" fmla="*/ 1 h 107"/>
                <a:gd name="T40" fmla="*/ 1 w 94"/>
                <a:gd name="T41" fmla="*/ 1 h 107"/>
                <a:gd name="T42" fmla="*/ 0 w 94"/>
                <a:gd name="T43" fmla="*/ 1 h 107"/>
                <a:gd name="T44" fmla="*/ 1 w 94"/>
                <a:gd name="T45" fmla="*/ 1 h 107"/>
                <a:gd name="T46" fmla="*/ 1 w 94"/>
                <a:gd name="T47" fmla="*/ 1 h 107"/>
                <a:gd name="T48" fmla="*/ 1 w 94"/>
                <a:gd name="T49" fmla="*/ 1 h 107"/>
                <a:gd name="T50" fmla="*/ 1 w 94"/>
                <a:gd name="T51" fmla="*/ 1 h 107"/>
                <a:gd name="T52" fmla="*/ 1 w 94"/>
                <a:gd name="T53" fmla="*/ 1 h 107"/>
                <a:gd name="T54" fmla="*/ 1 w 94"/>
                <a:gd name="T55" fmla="*/ 1 h 107"/>
                <a:gd name="T56" fmla="*/ 1 w 94"/>
                <a:gd name="T57" fmla="*/ 1 h 107"/>
                <a:gd name="T58" fmla="*/ 1 w 94"/>
                <a:gd name="T59" fmla="*/ 1 h 107"/>
                <a:gd name="T60" fmla="*/ 1 w 94"/>
                <a:gd name="T61" fmla="*/ 1 h 107"/>
                <a:gd name="T62" fmla="*/ 1 w 94"/>
                <a:gd name="T63" fmla="*/ 1 h 107"/>
                <a:gd name="T64" fmla="*/ 1 w 94"/>
                <a:gd name="T65" fmla="*/ 1 h 107"/>
                <a:gd name="T66" fmla="*/ 1 w 94"/>
                <a:gd name="T67" fmla="*/ 1 h 107"/>
                <a:gd name="T68" fmla="*/ 1 w 94"/>
                <a:gd name="T69" fmla="*/ 1 h 107"/>
                <a:gd name="T70" fmla="*/ 1 w 94"/>
                <a:gd name="T71" fmla="*/ 1 h 107"/>
                <a:gd name="T72" fmla="*/ 1 w 94"/>
                <a:gd name="T73" fmla="*/ 0 h 107"/>
                <a:gd name="T74" fmla="*/ 1 w 94"/>
                <a:gd name="T75" fmla="*/ 1 h 107"/>
                <a:gd name="T76" fmla="*/ 1 w 94"/>
                <a:gd name="T77" fmla="*/ 1 h 107"/>
                <a:gd name="T78" fmla="*/ 1 w 94"/>
                <a:gd name="T79" fmla="*/ 1 h 107"/>
                <a:gd name="T80" fmla="*/ 1 w 94"/>
                <a:gd name="T81" fmla="*/ 1 h 107"/>
                <a:gd name="T82" fmla="*/ 0 w 94"/>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107">
                  <a:moveTo>
                    <a:pt x="18" y="54"/>
                  </a:moveTo>
                  <a:lnTo>
                    <a:pt x="19" y="45"/>
                  </a:lnTo>
                  <a:lnTo>
                    <a:pt x="21" y="35"/>
                  </a:lnTo>
                  <a:lnTo>
                    <a:pt x="27" y="26"/>
                  </a:lnTo>
                  <a:lnTo>
                    <a:pt x="34" y="18"/>
                  </a:lnTo>
                  <a:lnTo>
                    <a:pt x="48" y="15"/>
                  </a:lnTo>
                  <a:lnTo>
                    <a:pt x="60" y="18"/>
                  </a:lnTo>
                  <a:lnTo>
                    <a:pt x="69" y="26"/>
                  </a:lnTo>
                  <a:lnTo>
                    <a:pt x="73" y="35"/>
                  </a:lnTo>
                  <a:lnTo>
                    <a:pt x="76" y="45"/>
                  </a:lnTo>
                  <a:lnTo>
                    <a:pt x="76" y="54"/>
                  </a:lnTo>
                  <a:lnTo>
                    <a:pt x="76" y="63"/>
                  </a:lnTo>
                  <a:lnTo>
                    <a:pt x="73" y="74"/>
                  </a:lnTo>
                  <a:lnTo>
                    <a:pt x="69" y="83"/>
                  </a:lnTo>
                  <a:lnTo>
                    <a:pt x="60" y="90"/>
                  </a:lnTo>
                  <a:lnTo>
                    <a:pt x="48" y="93"/>
                  </a:lnTo>
                  <a:lnTo>
                    <a:pt x="34" y="90"/>
                  </a:lnTo>
                  <a:lnTo>
                    <a:pt x="27" y="83"/>
                  </a:lnTo>
                  <a:lnTo>
                    <a:pt x="21" y="74"/>
                  </a:lnTo>
                  <a:lnTo>
                    <a:pt x="19" y="63"/>
                  </a:lnTo>
                  <a:lnTo>
                    <a:pt x="18" y="54"/>
                  </a:lnTo>
                  <a:close/>
                  <a:moveTo>
                    <a:pt x="0" y="54"/>
                  </a:moveTo>
                  <a:lnTo>
                    <a:pt x="3" y="69"/>
                  </a:lnTo>
                  <a:lnTo>
                    <a:pt x="7" y="84"/>
                  </a:lnTo>
                  <a:lnTo>
                    <a:pt x="16" y="96"/>
                  </a:lnTo>
                  <a:lnTo>
                    <a:pt x="30" y="104"/>
                  </a:lnTo>
                  <a:lnTo>
                    <a:pt x="48" y="107"/>
                  </a:lnTo>
                  <a:lnTo>
                    <a:pt x="64" y="104"/>
                  </a:lnTo>
                  <a:lnTo>
                    <a:pt x="78" y="96"/>
                  </a:lnTo>
                  <a:lnTo>
                    <a:pt x="87" y="84"/>
                  </a:lnTo>
                  <a:lnTo>
                    <a:pt x="93" y="69"/>
                  </a:lnTo>
                  <a:lnTo>
                    <a:pt x="94" y="54"/>
                  </a:lnTo>
                  <a:lnTo>
                    <a:pt x="93" y="38"/>
                  </a:lnTo>
                  <a:lnTo>
                    <a:pt x="87" y="24"/>
                  </a:lnTo>
                  <a:lnTo>
                    <a:pt x="78" y="12"/>
                  </a:lnTo>
                  <a:lnTo>
                    <a:pt x="64" y="3"/>
                  </a:lnTo>
                  <a:lnTo>
                    <a:pt x="48" y="0"/>
                  </a:lnTo>
                  <a:lnTo>
                    <a:pt x="30" y="3"/>
                  </a:lnTo>
                  <a:lnTo>
                    <a:pt x="16" y="12"/>
                  </a:lnTo>
                  <a:lnTo>
                    <a:pt x="7" y="24"/>
                  </a:lnTo>
                  <a:lnTo>
                    <a:pt x="3"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41" name="Freeform 45"/>
            <p:cNvSpPr>
              <a:spLocks/>
            </p:cNvSpPr>
            <p:nvPr/>
          </p:nvSpPr>
          <p:spPr bwMode="auto">
            <a:xfrm>
              <a:off x="1934" y="1349"/>
              <a:ext cx="53"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3" y="24"/>
                  </a:lnTo>
                  <a:lnTo>
                    <a:pt x="60" y="21"/>
                  </a:lnTo>
                  <a:lnTo>
                    <a:pt x="57" y="20"/>
                  </a:lnTo>
                  <a:lnTo>
                    <a:pt x="52" y="17"/>
                  </a:lnTo>
                  <a:lnTo>
                    <a:pt x="48"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7" y="39"/>
                  </a:lnTo>
                  <a:lnTo>
                    <a:pt x="31" y="41"/>
                  </a:lnTo>
                  <a:lnTo>
                    <a:pt x="39"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1"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7" y="77"/>
                  </a:lnTo>
                  <a:lnTo>
                    <a:pt x="66" y="72"/>
                  </a:lnTo>
                  <a:lnTo>
                    <a:pt x="64" y="69"/>
                  </a:lnTo>
                  <a:lnTo>
                    <a:pt x="60" y="66"/>
                  </a:lnTo>
                  <a:lnTo>
                    <a:pt x="54" y="65"/>
                  </a:lnTo>
                  <a:lnTo>
                    <a:pt x="46" y="62"/>
                  </a:lnTo>
                  <a:lnTo>
                    <a:pt x="27" y="57"/>
                  </a:lnTo>
                  <a:lnTo>
                    <a:pt x="15" y="53"/>
                  </a:lnTo>
                  <a:lnTo>
                    <a:pt x="6" y="45"/>
                  </a:lnTo>
                  <a:lnTo>
                    <a:pt x="3" y="33"/>
                  </a:lnTo>
                  <a:lnTo>
                    <a:pt x="7" y="18"/>
                  </a:lnTo>
                  <a:lnTo>
                    <a:pt x="15" y="8"/>
                  </a:lnTo>
                  <a:lnTo>
                    <a:pt x="27" y="3"/>
                  </a:lnTo>
                  <a:lnTo>
                    <a:pt x="42" y="0"/>
                  </a:lnTo>
                  <a:lnTo>
                    <a:pt x="57" y="3"/>
                  </a:lnTo>
                  <a:lnTo>
                    <a:pt x="67" y="8"/>
                  </a:lnTo>
                  <a:lnTo>
                    <a:pt x="75" y="15"/>
                  </a:lnTo>
                  <a:lnTo>
                    <a:pt x="78" y="21"/>
                  </a:lnTo>
                  <a:lnTo>
                    <a:pt x="81"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sp>
          <p:nvSpPr>
            <p:cNvPr id="42" name="Freeform 46"/>
            <p:cNvSpPr>
              <a:spLocks/>
            </p:cNvSpPr>
            <p:nvPr/>
          </p:nvSpPr>
          <p:spPr bwMode="auto">
            <a:xfrm>
              <a:off x="1998"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5" y="32"/>
                  </a:moveTo>
                  <a:lnTo>
                    <a:pt x="65" y="30"/>
                  </a:lnTo>
                  <a:lnTo>
                    <a:pt x="63" y="27"/>
                  </a:lnTo>
                  <a:lnTo>
                    <a:pt x="63" y="24"/>
                  </a:lnTo>
                  <a:lnTo>
                    <a:pt x="60" y="21"/>
                  </a:lnTo>
                  <a:lnTo>
                    <a:pt x="57" y="20"/>
                  </a:lnTo>
                  <a:lnTo>
                    <a:pt x="53" y="17"/>
                  </a:lnTo>
                  <a:lnTo>
                    <a:pt x="48" y="15"/>
                  </a:lnTo>
                  <a:lnTo>
                    <a:pt x="41" y="15"/>
                  </a:lnTo>
                  <a:lnTo>
                    <a:pt x="38" y="15"/>
                  </a:lnTo>
                  <a:lnTo>
                    <a:pt x="35" y="15"/>
                  </a:lnTo>
                  <a:lnTo>
                    <a:pt x="32" y="17"/>
                  </a:lnTo>
                  <a:lnTo>
                    <a:pt x="29" y="18"/>
                  </a:lnTo>
                  <a:lnTo>
                    <a:pt x="26" y="20"/>
                  </a:lnTo>
                  <a:lnTo>
                    <a:pt x="23" y="23"/>
                  </a:lnTo>
                  <a:lnTo>
                    <a:pt x="21" y="26"/>
                  </a:lnTo>
                  <a:lnTo>
                    <a:pt x="21" y="30"/>
                  </a:lnTo>
                  <a:lnTo>
                    <a:pt x="21" y="33"/>
                  </a:lnTo>
                  <a:lnTo>
                    <a:pt x="23" y="38"/>
                  </a:lnTo>
                  <a:lnTo>
                    <a:pt x="27" y="39"/>
                  </a:lnTo>
                  <a:lnTo>
                    <a:pt x="32" y="41"/>
                  </a:lnTo>
                  <a:lnTo>
                    <a:pt x="39" y="44"/>
                  </a:lnTo>
                  <a:lnTo>
                    <a:pt x="56" y="47"/>
                  </a:lnTo>
                  <a:lnTo>
                    <a:pt x="72" y="54"/>
                  </a:lnTo>
                  <a:lnTo>
                    <a:pt x="81" y="62"/>
                  </a:lnTo>
                  <a:lnTo>
                    <a:pt x="84" y="74"/>
                  </a:lnTo>
                  <a:lnTo>
                    <a:pt x="81" y="89"/>
                  </a:lnTo>
                  <a:lnTo>
                    <a:pt x="72" y="99"/>
                  </a:lnTo>
                  <a:lnTo>
                    <a:pt x="60" y="105"/>
                  </a:lnTo>
                  <a:lnTo>
                    <a:pt x="44" y="108"/>
                  </a:lnTo>
                  <a:lnTo>
                    <a:pt x="27" y="105"/>
                  </a:lnTo>
                  <a:lnTo>
                    <a:pt x="15" y="101"/>
                  </a:lnTo>
                  <a:lnTo>
                    <a:pt x="8" y="95"/>
                  </a:lnTo>
                  <a:lnTo>
                    <a:pt x="3" y="87"/>
                  </a:lnTo>
                  <a:lnTo>
                    <a:pt x="2" y="80"/>
                  </a:lnTo>
                  <a:lnTo>
                    <a:pt x="0" y="72"/>
                  </a:lnTo>
                  <a:lnTo>
                    <a:pt x="17" y="72"/>
                  </a:lnTo>
                  <a:lnTo>
                    <a:pt x="18" y="77"/>
                  </a:lnTo>
                  <a:lnTo>
                    <a:pt x="20" y="83"/>
                  </a:lnTo>
                  <a:lnTo>
                    <a:pt x="24" y="87"/>
                  </a:lnTo>
                  <a:lnTo>
                    <a:pt x="32" y="92"/>
                  </a:lnTo>
                  <a:lnTo>
                    <a:pt x="44" y="93"/>
                  </a:lnTo>
                  <a:lnTo>
                    <a:pt x="50" y="93"/>
                  </a:lnTo>
                  <a:lnTo>
                    <a:pt x="56" y="92"/>
                  </a:lnTo>
                  <a:lnTo>
                    <a:pt x="60" y="89"/>
                  </a:lnTo>
                  <a:lnTo>
                    <a:pt x="65" y="86"/>
                  </a:lnTo>
                  <a:lnTo>
                    <a:pt x="66" y="81"/>
                  </a:lnTo>
                  <a:lnTo>
                    <a:pt x="68" y="77"/>
                  </a:lnTo>
                  <a:lnTo>
                    <a:pt x="66" y="72"/>
                  </a:lnTo>
                  <a:lnTo>
                    <a:pt x="65" y="69"/>
                  </a:lnTo>
                  <a:lnTo>
                    <a:pt x="60" y="66"/>
                  </a:lnTo>
                  <a:lnTo>
                    <a:pt x="54" y="65"/>
                  </a:lnTo>
                  <a:lnTo>
                    <a:pt x="47" y="62"/>
                  </a:lnTo>
                  <a:lnTo>
                    <a:pt x="27" y="57"/>
                  </a:lnTo>
                  <a:lnTo>
                    <a:pt x="15" y="53"/>
                  </a:lnTo>
                  <a:lnTo>
                    <a:pt x="8" y="45"/>
                  </a:lnTo>
                  <a:lnTo>
                    <a:pt x="5" y="33"/>
                  </a:lnTo>
                  <a:lnTo>
                    <a:pt x="8" y="18"/>
                  </a:lnTo>
                  <a:lnTo>
                    <a:pt x="15" y="8"/>
                  </a:lnTo>
                  <a:lnTo>
                    <a:pt x="29" y="3"/>
                  </a:lnTo>
                  <a:lnTo>
                    <a:pt x="42" y="0"/>
                  </a:lnTo>
                  <a:lnTo>
                    <a:pt x="57" y="3"/>
                  </a:lnTo>
                  <a:lnTo>
                    <a:pt x="69" y="8"/>
                  </a:lnTo>
                  <a:lnTo>
                    <a:pt x="75" y="15"/>
                  </a:lnTo>
                  <a:lnTo>
                    <a:pt x="80" y="21"/>
                  </a:lnTo>
                  <a:lnTo>
                    <a:pt x="81" y="29"/>
                  </a:lnTo>
                  <a:lnTo>
                    <a:pt x="81" y="32"/>
                  </a:lnTo>
                  <a:lnTo>
                    <a:pt x="65" y="32"/>
                  </a:lnTo>
                  <a:close/>
                </a:path>
              </a:pathLst>
            </a:custGeom>
            <a:solidFill>
              <a:srgbClr val="FFFFFF"/>
            </a:solidFill>
            <a:ln w="0">
              <a:solidFill>
                <a:srgbClr val="FFFFFF"/>
              </a:solidFill>
              <a:prstDash val="solid"/>
              <a:round/>
              <a:headEnd/>
              <a:tailEnd/>
            </a:ln>
          </p:spPr>
          <p:txBody>
            <a:bodyPr/>
            <a:lstStyle/>
            <a:p>
              <a:endParaRPr lang="en-US"/>
            </a:p>
          </p:txBody>
        </p:sp>
        <p:sp>
          <p:nvSpPr>
            <p:cNvPr id="43" name="Freeform 47"/>
            <p:cNvSpPr>
              <a:spLocks noEditPoints="1"/>
            </p:cNvSpPr>
            <p:nvPr/>
          </p:nvSpPr>
          <p:spPr bwMode="auto">
            <a:xfrm>
              <a:off x="2100" y="1349"/>
              <a:ext cx="62" cy="70"/>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6" y="80"/>
                  </a:lnTo>
                  <a:lnTo>
                    <a:pt x="59" y="87"/>
                  </a:lnTo>
                  <a:lnTo>
                    <a:pt x="48" y="92"/>
                  </a:lnTo>
                  <a:lnTo>
                    <a:pt x="36" y="93"/>
                  </a:lnTo>
                  <a:lnTo>
                    <a:pt x="32" y="93"/>
                  </a:lnTo>
                  <a:lnTo>
                    <a:pt x="26" y="92"/>
                  </a:lnTo>
                  <a:lnTo>
                    <a:pt x="23" y="89"/>
                  </a:lnTo>
                  <a:lnTo>
                    <a:pt x="20" y="86"/>
                  </a:lnTo>
                  <a:lnTo>
                    <a:pt x="18" y="81"/>
                  </a:lnTo>
                  <a:lnTo>
                    <a:pt x="18" y="75"/>
                  </a:lnTo>
                  <a:lnTo>
                    <a:pt x="20" y="71"/>
                  </a:lnTo>
                  <a:lnTo>
                    <a:pt x="21" y="68"/>
                  </a:lnTo>
                  <a:lnTo>
                    <a:pt x="24" y="65"/>
                  </a:lnTo>
                  <a:lnTo>
                    <a:pt x="29" y="62"/>
                  </a:lnTo>
                  <a:lnTo>
                    <a:pt x="32" y="60"/>
                  </a:lnTo>
                  <a:lnTo>
                    <a:pt x="36" y="60"/>
                  </a:lnTo>
                  <a:lnTo>
                    <a:pt x="41" y="59"/>
                  </a:lnTo>
                  <a:lnTo>
                    <a:pt x="56" y="57"/>
                  </a:lnTo>
                  <a:lnTo>
                    <a:pt x="65" y="56"/>
                  </a:lnTo>
                  <a:lnTo>
                    <a:pt x="68" y="53"/>
                  </a:lnTo>
                  <a:lnTo>
                    <a:pt x="68" y="69"/>
                  </a:lnTo>
                  <a:close/>
                  <a:moveTo>
                    <a:pt x="21" y="35"/>
                  </a:moveTo>
                  <a:lnTo>
                    <a:pt x="23" y="32"/>
                  </a:lnTo>
                  <a:lnTo>
                    <a:pt x="23" y="27"/>
                  </a:lnTo>
                  <a:lnTo>
                    <a:pt x="24" y="24"/>
                  </a:lnTo>
                  <a:lnTo>
                    <a:pt x="26" y="21"/>
                  </a:lnTo>
                  <a:lnTo>
                    <a:pt x="29" y="18"/>
                  </a:lnTo>
                  <a:lnTo>
                    <a:pt x="33" y="17"/>
                  </a:lnTo>
                  <a:lnTo>
                    <a:pt x="38" y="15"/>
                  </a:lnTo>
                  <a:lnTo>
                    <a:pt x="45" y="15"/>
                  </a:lnTo>
                  <a:lnTo>
                    <a:pt x="53" y="15"/>
                  </a:lnTo>
                  <a:lnTo>
                    <a:pt x="59" y="17"/>
                  </a:lnTo>
                  <a:lnTo>
                    <a:pt x="63" y="18"/>
                  </a:lnTo>
                  <a:lnTo>
                    <a:pt x="66" y="23"/>
                  </a:lnTo>
                  <a:lnTo>
                    <a:pt x="68" y="26"/>
                  </a:lnTo>
                  <a:lnTo>
                    <a:pt x="69" y="32"/>
                  </a:lnTo>
                  <a:lnTo>
                    <a:pt x="68" y="36"/>
                  </a:lnTo>
                  <a:lnTo>
                    <a:pt x="68" y="39"/>
                  </a:lnTo>
                  <a:lnTo>
                    <a:pt x="66" y="41"/>
                  </a:lnTo>
                  <a:lnTo>
                    <a:pt x="63" y="42"/>
                  </a:lnTo>
                  <a:lnTo>
                    <a:pt x="62" y="42"/>
                  </a:lnTo>
                  <a:lnTo>
                    <a:pt x="60" y="44"/>
                  </a:lnTo>
                  <a:lnTo>
                    <a:pt x="32" y="47"/>
                  </a:lnTo>
                  <a:lnTo>
                    <a:pt x="18" y="50"/>
                  </a:lnTo>
                  <a:lnTo>
                    <a:pt x="9" y="57"/>
                  </a:lnTo>
                  <a:lnTo>
                    <a:pt x="3" y="65"/>
                  </a:lnTo>
                  <a:lnTo>
                    <a:pt x="2" y="72"/>
                  </a:lnTo>
                  <a:lnTo>
                    <a:pt x="0" y="78"/>
                  </a:lnTo>
                  <a:lnTo>
                    <a:pt x="3" y="90"/>
                  </a:lnTo>
                  <a:lnTo>
                    <a:pt x="9" y="99"/>
                  </a:lnTo>
                  <a:lnTo>
                    <a:pt x="20" y="105"/>
                  </a:lnTo>
                  <a:lnTo>
                    <a:pt x="33" y="108"/>
                  </a:lnTo>
                  <a:lnTo>
                    <a:pt x="45" y="107"/>
                  </a:lnTo>
                  <a:lnTo>
                    <a:pt x="56" y="102"/>
                  </a:lnTo>
                  <a:lnTo>
                    <a:pt x="63" y="96"/>
                  </a:lnTo>
                  <a:lnTo>
                    <a:pt x="69" y="92"/>
                  </a:lnTo>
                  <a:lnTo>
                    <a:pt x="69" y="95"/>
                  </a:lnTo>
                  <a:lnTo>
                    <a:pt x="71" y="98"/>
                  </a:lnTo>
                  <a:lnTo>
                    <a:pt x="72"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7" y="92"/>
                  </a:lnTo>
                  <a:lnTo>
                    <a:pt x="86" y="90"/>
                  </a:lnTo>
                  <a:lnTo>
                    <a:pt x="86" y="87"/>
                  </a:lnTo>
                  <a:lnTo>
                    <a:pt x="86" y="29"/>
                  </a:lnTo>
                  <a:lnTo>
                    <a:pt x="83" y="18"/>
                  </a:lnTo>
                  <a:lnTo>
                    <a:pt x="77" y="11"/>
                  </a:lnTo>
                  <a:lnTo>
                    <a:pt x="69" y="5"/>
                  </a:lnTo>
                  <a:lnTo>
                    <a:pt x="62" y="2"/>
                  </a:lnTo>
                  <a:lnTo>
                    <a:pt x="53"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44" name="Freeform 48"/>
            <p:cNvSpPr>
              <a:spLocks/>
            </p:cNvSpPr>
            <p:nvPr/>
          </p:nvSpPr>
          <p:spPr bwMode="auto">
            <a:xfrm>
              <a:off x="2175" y="1349"/>
              <a:ext cx="53" cy="68"/>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6" y="18"/>
                  </a:lnTo>
                  <a:lnTo>
                    <a:pt x="45" y="15"/>
                  </a:lnTo>
                  <a:lnTo>
                    <a:pt x="38" y="17"/>
                  </a:lnTo>
                  <a:lnTo>
                    <a:pt x="32"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45" name="Freeform 49"/>
            <p:cNvSpPr>
              <a:spLocks noEditPoints="1"/>
            </p:cNvSpPr>
            <p:nvPr/>
          </p:nvSpPr>
          <p:spPr bwMode="auto">
            <a:xfrm>
              <a:off x="2244"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1" y="52"/>
                  </a:lnTo>
                  <a:lnTo>
                    <a:pt x="45" y="49"/>
                  </a:lnTo>
                  <a:lnTo>
                    <a:pt x="57" y="52"/>
                  </a:lnTo>
                  <a:lnTo>
                    <a:pt x="66" y="60"/>
                  </a:lnTo>
                  <a:lnTo>
                    <a:pt x="70" y="70"/>
                  </a:lnTo>
                  <a:lnTo>
                    <a:pt x="72" y="82"/>
                  </a:lnTo>
                  <a:lnTo>
                    <a:pt x="72" y="93"/>
                  </a:lnTo>
                  <a:lnTo>
                    <a:pt x="70" y="106"/>
                  </a:lnTo>
                  <a:lnTo>
                    <a:pt x="66" y="117"/>
                  </a:lnTo>
                  <a:lnTo>
                    <a:pt x="58" y="123"/>
                  </a:lnTo>
                  <a:lnTo>
                    <a:pt x="52" y="126"/>
                  </a:lnTo>
                  <a:lnTo>
                    <a:pt x="45" y="127"/>
                  </a:lnTo>
                  <a:lnTo>
                    <a:pt x="33" y="124"/>
                  </a:lnTo>
                  <a:lnTo>
                    <a:pt x="24" y="115"/>
                  </a:lnTo>
                  <a:lnTo>
                    <a:pt x="19" y="103"/>
                  </a:lnTo>
                  <a:lnTo>
                    <a:pt x="18" y="88"/>
                  </a:lnTo>
                  <a:close/>
                  <a:moveTo>
                    <a:pt x="90" y="0"/>
                  </a:moveTo>
                  <a:lnTo>
                    <a:pt x="72" y="0"/>
                  </a:lnTo>
                  <a:lnTo>
                    <a:pt x="72" y="52"/>
                  </a:lnTo>
                  <a:lnTo>
                    <a:pt x="69" y="46"/>
                  </a:lnTo>
                  <a:lnTo>
                    <a:pt x="63" y="42"/>
                  </a:lnTo>
                  <a:lnTo>
                    <a:pt x="54" y="36"/>
                  </a:lnTo>
                  <a:lnTo>
                    <a:pt x="42" y="34"/>
                  </a:lnTo>
                  <a:lnTo>
                    <a:pt x="27" y="37"/>
                  </a:lnTo>
                  <a:lnTo>
                    <a:pt x="15" y="45"/>
                  </a:lnTo>
                  <a:lnTo>
                    <a:pt x="7" y="55"/>
                  </a:lnTo>
                  <a:lnTo>
                    <a:pt x="1" y="69"/>
                  </a:lnTo>
                  <a:lnTo>
                    <a:pt x="0" y="85"/>
                  </a:lnTo>
                  <a:lnTo>
                    <a:pt x="1" y="97"/>
                  </a:lnTo>
                  <a:lnTo>
                    <a:pt x="4" y="111"/>
                  </a:lnTo>
                  <a:lnTo>
                    <a:pt x="9" y="123"/>
                  </a:lnTo>
                  <a:lnTo>
                    <a:pt x="18" y="132"/>
                  </a:lnTo>
                  <a:lnTo>
                    <a:pt x="28" y="139"/>
                  </a:lnTo>
                  <a:lnTo>
                    <a:pt x="45" y="142"/>
                  </a:lnTo>
                  <a:lnTo>
                    <a:pt x="54"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6" name="Freeform 50"/>
            <p:cNvSpPr>
              <a:spLocks noEditPoints="1"/>
            </p:cNvSpPr>
            <p:nvPr/>
          </p:nvSpPr>
          <p:spPr bwMode="auto">
            <a:xfrm>
              <a:off x="2360" y="1327"/>
              <a:ext cx="73" cy="90"/>
            </a:xfrm>
            <a:custGeom>
              <a:avLst/>
              <a:gdLst>
                <a:gd name="T0" fmla="*/ 1 w 114"/>
                <a:gd name="T1" fmla="*/ 1 h 139"/>
                <a:gd name="T2" fmla="*/ 1 w 114"/>
                <a:gd name="T3" fmla="*/ 1 h 139"/>
                <a:gd name="T4" fmla="*/ 1 w 114"/>
                <a:gd name="T5" fmla="*/ 1 h 139"/>
                <a:gd name="T6" fmla="*/ 1 w 114"/>
                <a:gd name="T7" fmla="*/ 1 h 139"/>
                <a:gd name="T8" fmla="*/ 1 w 114"/>
                <a:gd name="T9" fmla="*/ 1 h 139"/>
                <a:gd name="T10" fmla="*/ 1 w 114"/>
                <a:gd name="T11" fmla="*/ 1 h 139"/>
                <a:gd name="T12" fmla="*/ 1 w 114"/>
                <a:gd name="T13" fmla="*/ 1 h 139"/>
                <a:gd name="T14" fmla="*/ 1 w 114"/>
                <a:gd name="T15" fmla="*/ 1 h 139"/>
                <a:gd name="T16" fmla="*/ 1 w 114"/>
                <a:gd name="T17" fmla="*/ 1 h 139"/>
                <a:gd name="T18" fmla="*/ 1 w 114"/>
                <a:gd name="T19" fmla="*/ 1 h 139"/>
                <a:gd name="T20" fmla="*/ 1 w 114"/>
                <a:gd name="T21" fmla="*/ 1 h 139"/>
                <a:gd name="T22" fmla="*/ 1 w 114"/>
                <a:gd name="T23" fmla="*/ 1 h 139"/>
                <a:gd name="T24" fmla="*/ 1 w 114"/>
                <a:gd name="T25" fmla="*/ 1 h 139"/>
                <a:gd name="T26" fmla="*/ 1 w 114"/>
                <a:gd name="T27" fmla="*/ 1 h 139"/>
                <a:gd name="T28" fmla="*/ 1 w 114"/>
                <a:gd name="T29" fmla="*/ 1 h 139"/>
                <a:gd name="T30" fmla="*/ 1 w 114"/>
                <a:gd name="T31" fmla="*/ 1 h 139"/>
                <a:gd name="T32" fmla="*/ 1 w 114"/>
                <a:gd name="T33" fmla="*/ 1 h 139"/>
                <a:gd name="T34" fmla="*/ 1 w 114"/>
                <a:gd name="T35" fmla="*/ 1 h 139"/>
                <a:gd name="T36" fmla="*/ 1 w 114"/>
                <a:gd name="T37" fmla="*/ 1 h 139"/>
                <a:gd name="T38" fmla="*/ 1 w 114"/>
                <a:gd name="T39" fmla="*/ 1 h 139"/>
                <a:gd name="T40" fmla="*/ 1 w 114"/>
                <a:gd name="T41" fmla="*/ 1 h 139"/>
                <a:gd name="T42" fmla="*/ 1 w 114"/>
                <a:gd name="T43" fmla="*/ 1 h 139"/>
                <a:gd name="T44" fmla="*/ 1 w 114"/>
                <a:gd name="T45" fmla="*/ 1 h 139"/>
                <a:gd name="T46" fmla="*/ 1 w 114"/>
                <a:gd name="T47" fmla="*/ 1 h 139"/>
                <a:gd name="T48" fmla="*/ 1 w 114"/>
                <a:gd name="T49" fmla="*/ 1 h 139"/>
                <a:gd name="T50" fmla="*/ 1 w 114"/>
                <a:gd name="T51" fmla="*/ 1 h 139"/>
                <a:gd name="T52" fmla="*/ 1 w 114"/>
                <a:gd name="T53" fmla="*/ 1 h 139"/>
                <a:gd name="T54" fmla="*/ 1 w 114"/>
                <a:gd name="T55" fmla="*/ 1 h 139"/>
                <a:gd name="T56" fmla="*/ 1 w 114"/>
                <a:gd name="T57" fmla="*/ 1 h 139"/>
                <a:gd name="T58" fmla="*/ 1 w 114"/>
                <a:gd name="T59" fmla="*/ 1 h 139"/>
                <a:gd name="T60" fmla="*/ 1 w 114"/>
                <a:gd name="T61" fmla="*/ 1 h 139"/>
                <a:gd name="T62" fmla="*/ 1 w 114"/>
                <a:gd name="T63" fmla="*/ 1 h 139"/>
                <a:gd name="T64" fmla="*/ 1 w 114"/>
                <a:gd name="T65" fmla="*/ 1 h 139"/>
                <a:gd name="T66" fmla="*/ 1 w 114"/>
                <a:gd name="T67" fmla="*/ 1 h 139"/>
                <a:gd name="T68" fmla="*/ 1 w 114"/>
                <a:gd name="T69" fmla="*/ 1 h 139"/>
                <a:gd name="T70" fmla="*/ 1 w 114"/>
                <a:gd name="T71" fmla="*/ 1 h 139"/>
                <a:gd name="T72" fmla="*/ 1 w 114"/>
                <a:gd name="T73" fmla="*/ 1 h 139"/>
                <a:gd name="T74" fmla="*/ 1 w 114"/>
                <a:gd name="T75" fmla="*/ 1 h 139"/>
                <a:gd name="T76" fmla="*/ 1 w 114"/>
                <a:gd name="T77" fmla="*/ 1 h 139"/>
                <a:gd name="T78" fmla="*/ 1 w 114"/>
                <a:gd name="T79" fmla="*/ 1 h 139"/>
                <a:gd name="T80" fmla="*/ 1 w 114"/>
                <a:gd name="T81" fmla="*/ 1 h 139"/>
                <a:gd name="T82" fmla="*/ 1 w 114"/>
                <a:gd name="T83" fmla="*/ 1 h 139"/>
                <a:gd name="T84" fmla="*/ 1 w 114"/>
                <a:gd name="T85" fmla="*/ 0 h 139"/>
                <a:gd name="T86" fmla="*/ 0 w 114"/>
                <a:gd name="T87" fmla="*/ 0 h 139"/>
                <a:gd name="T88" fmla="*/ 0 w 114"/>
                <a:gd name="T89" fmla="*/ 1 h 139"/>
                <a:gd name="T90" fmla="*/ 1 w 114"/>
                <a:gd name="T91" fmla="*/ 1 h 139"/>
                <a:gd name="T92" fmla="*/ 1 w 114"/>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 h="139">
                  <a:moveTo>
                    <a:pt x="18" y="16"/>
                  </a:moveTo>
                  <a:lnTo>
                    <a:pt x="64" y="16"/>
                  </a:lnTo>
                  <a:lnTo>
                    <a:pt x="70" y="16"/>
                  </a:lnTo>
                  <a:lnTo>
                    <a:pt x="78" y="18"/>
                  </a:lnTo>
                  <a:lnTo>
                    <a:pt x="84" y="22"/>
                  </a:lnTo>
                  <a:lnTo>
                    <a:pt x="88" y="28"/>
                  </a:lnTo>
                  <a:lnTo>
                    <a:pt x="90" y="39"/>
                  </a:lnTo>
                  <a:lnTo>
                    <a:pt x="87" y="51"/>
                  </a:lnTo>
                  <a:lnTo>
                    <a:pt x="81" y="58"/>
                  </a:lnTo>
                  <a:lnTo>
                    <a:pt x="72" y="63"/>
                  </a:lnTo>
                  <a:lnTo>
                    <a:pt x="61" y="63"/>
                  </a:lnTo>
                  <a:lnTo>
                    <a:pt x="18" y="63"/>
                  </a:lnTo>
                  <a:lnTo>
                    <a:pt x="18" y="16"/>
                  </a:lnTo>
                  <a:close/>
                  <a:moveTo>
                    <a:pt x="18" y="79"/>
                  </a:moveTo>
                  <a:lnTo>
                    <a:pt x="63" y="79"/>
                  </a:lnTo>
                  <a:lnTo>
                    <a:pt x="75" y="81"/>
                  </a:lnTo>
                  <a:lnTo>
                    <a:pt x="82" y="85"/>
                  </a:lnTo>
                  <a:lnTo>
                    <a:pt x="85" y="90"/>
                  </a:lnTo>
                  <a:lnTo>
                    <a:pt x="88" y="97"/>
                  </a:lnTo>
                  <a:lnTo>
                    <a:pt x="88" y="103"/>
                  </a:lnTo>
                  <a:lnTo>
                    <a:pt x="88" y="114"/>
                  </a:lnTo>
                  <a:lnTo>
                    <a:pt x="90" y="127"/>
                  </a:lnTo>
                  <a:lnTo>
                    <a:pt x="91" y="139"/>
                  </a:lnTo>
                  <a:lnTo>
                    <a:pt x="114" y="139"/>
                  </a:lnTo>
                  <a:lnTo>
                    <a:pt x="114" y="136"/>
                  </a:lnTo>
                  <a:lnTo>
                    <a:pt x="111" y="133"/>
                  </a:lnTo>
                  <a:lnTo>
                    <a:pt x="109" y="130"/>
                  </a:lnTo>
                  <a:lnTo>
                    <a:pt x="108" y="127"/>
                  </a:lnTo>
                  <a:lnTo>
                    <a:pt x="108" y="121"/>
                  </a:lnTo>
                  <a:lnTo>
                    <a:pt x="106" y="97"/>
                  </a:lnTo>
                  <a:lnTo>
                    <a:pt x="105" y="85"/>
                  </a:lnTo>
                  <a:lnTo>
                    <a:pt x="100" y="78"/>
                  </a:lnTo>
                  <a:lnTo>
                    <a:pt x="96" y="73"/>
                  </a:lnTo>
                  <a:lnTo>
                    <a:pt x="90" y="70"/>
                  </a:lnTo>
                  <a:lnTo>
                    <a:pt x="96" y="66"/>
                  </a:lnTo>
                  <a:lnTo>
                    <a:pt x="103" y="60"/>
                  </a:lnTo>
                  <a:lnTo>
                    <a:pt x="108" y="51"/>
                  </a:lnTo>
                  <a:lnTo>
                    <a:pt x="109" y="37"/>
                  </a:lnTo>
                  <a:lnTo>
                    <a:pt x="106" y="22"/>
                  </a:lnTo>
                  <a:lnTo>
                    <a:pt x="100" y="12"/>
                  </a:lnTo>
                  <a:lnTo>
                    <a:pt x="90" y="4"/>
                  </a:lnTo>
                  <a:lnTo>
                    <a:pt x="76" y="1"/>
                  </a:lnTo>
                  <a:lnTo>
                    <a:pt x="63" y="0"/>
                  </a:lnTo>
                  <a:lnTo>
                    <a:pt x="0" y="0"/>
                  </a:lnTo>
                  <a:lnTo>
                    <a:pt x="0" y="139"/>
                  </a:lnTo>
                  <a:lnTo>
                    <a:pt x="18" y="139"/>
                  </a:lnTo>
                  <a:lnTo>
                    <a:pt x="18" y="79"/>
                  </a:lnTo>
                  <a:close/>
                </a:path>
              </a:pathLst>
            </a:custGeom>
            <a:solidFill>
              <a:srgbClr val="FFFFFF"/>
            </a:solidFill>
            <a:ln w="0">
              <a:solidFill>
                <a:srgbClr val="FFFFFF"/>
              </a:solidFill>
              <a:prstDash val="solid"/>
              <a:round/>
              <a:headEnd/>
              <a:tailEnd/>
            </a:ln>
          </p:spPr>
          <p:txBody>
            <a:bodyPr/>
            <a:lstStyle/>
            <a:p>
              <a:endParaRPr lang="en-US"/>
            </a:p>
          </p:txBody>
        </p:sp>
        <p:sp>
          <p:nvSpPr>
            <p:cNvPr id="47" name="Freeform 51"/>
            <p:cNvSpPr>
              <a:spLocks noEditPoints="1"/>
            </p:cNvSpPr>
            <p:nvPr/>
          </p:nvSpPr>
          <p:spPr bwMode="auto">
            <a:xfrm>
              <a:off x="2445"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48" name="Freeform 52"/>
            <p:cNvSpPr>
              <a:spLocks noEditPoints="1"/>
            </p:cNvSpPr>
            <p:nvPr/>
          </p:nvSpPr>
          <p:spPr bwMode="auto">
            <a:xfrm>
              <a:off x="2516"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0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20" y="69"/>
                  </a:lnTo>
                  <a:lnTo>
                    <a:pt x="24" y="60"/>
                  </a:lnTo>
                  <a:lnTo>
                    <a:pt x="32" y="52"/>
                  </a:lnTo>
                  <a:lnTo>
                    <a:pt x="45" y="49"/>
                  </a:lnTo>
                  <a:lnTo>
                    <a:pt x="57" y="52"/>
                  </a:lnTo>
                  <a:lnTo>
                    <a:pt x="65" y="60"/>
                  </a:lnTo>
                  <a:lnTo>
                    <a:pt x="69" y="70"/>
                  </a:lnTo>
                  <a:lnTo>
                    <a:pt x="72" y="82"/>
                  </a:lnTo>
                  <a:lnTo>
                    <a:pt x="72" y="93"/>
                  </a:lnTo>
                  <a:lnTo>
                    <a:pt x="71" y="106"/>
                  </a:lnTo>
                  <a:lnTo>
                    <a:pt x="66" y="117"/>
                  </a:lnTo>
                  <a:lnTo>
                    <a:pt x="59" y="123"/>
                  </a:lnTo>
                  <a:lnTo>
                    <a:pt x="51" y="126"/>
                  </a:lnTo>
                  <a:lnTo>
                    <a:pt x="45" y="127"/>
                  </a:lnTo>
                  <a:lnTo>
                    <a:pt x="33" y="124"/>
                  </a:lnTo>
                  <a:lnTo>
                    <a:pt x="24" y="115"/>
                  </a:lnTo>
                  <a:lnTo>
                    <a:pt x="20" y="103"/>
                  </a:lnTo>
                  <a:lnTo>
                    <a:pt x="18" y="88"/>
                  </a:lnTo>
                  <a:close/>
                  <a:moveTo>
                    <a:pt x="90" y="0"/>
                  </a:moveTo>
                  <a:lnTo>
                    <a:pt x="72" y="0"/>
                  </a:lnTo>
                  <a:lnTo>
                    <a:pt x="72" y="52"/>
                  </a:lnTo>
                  <a:lnTo>
                    <a:pt x="68" y="46"/>
                  </a:lnTo>
                  <a:lnTo>
                    <a:pt x="63" y="42"/>
                  </a:lnTo>
                  <a:lnTo>
                    <a:pt x="54" y="36"/>
                  </a:lnTo>
                  <a:lnTo>
                    <a:pt x="42" y="34"/>
                  </a:lnTo>
                  <a:lnTo>
                    <a:pt x="27" y="37"/>
                  </a:lnTo>
                  <a:lnTo>
                    <a:pt x="15" y="45"/>
                  </a:lnTo>
                  <a:lnTo>
                    <a:pt x="8" y="55"/>
                  </a:lnTo>
                  <a:lnTo>
                    <a:pt x="2" y="69"/>
                  </a:lnTo>
                  <a:lnTo>
                    <a:pt x="0" y="85"/>
                  </a:lnTo>
                  <a:lnTo>
                    <a:pt x="0" y="97"/>
                  </a:lnTo>
                  <a:lnTo>
                    <a:pt x="3" y="111"/>
                  </a:lnTo>
                  <a:lnTo>
                    <a:pt x="9" y="123"/>
                  </a:lnTo>
                  <a:lnTo>
                    <a:pt x="18" y="132"/>
                  </a:lnTo>
                  <a:lnTo>
                    <a:pt x="29" y="139"/>
                  </a:lnTo>
                  <a:lnTo>
                    <a:pt x="44" y="142"/>
                  </a:lnTo>
                  <a:lnTo>
                    <a:pt x="54" y="141"/>
                  </a:lnTo>
                  <a:lnTo>
                    <a:pt x="65" y="135"/>
                  </a:lnTo>
                  <a:lnTo>
                    <a:pt x="74" y="124"/>
                  </a:lnTo>
                  <a:lnTo>
                    <a:pt x="74"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9" name="Freeform 53"/>
            <p:cNvSpPr>
              <a:spLocks/>
            </p:cNvSpPr>
            <p:nvPr/>
          </p:nvSpPr>
          <p:spPr bwMode="auto">
            <a:xfrm>
              <a:off x="2626"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4" y="45"/>
                  </a:moveTo>
                  <a:lnTo>
                    <a:pt x="99" y="33"/>
                  </a:lnTo>
                  <a:lnTo>
                    <a:pt x="92" y="24"/>
                  </a:lnTo>
                  <a:lnTo>
                    <a:pt x="83" y="19"/>
                  </a:lnTo>
                  <a:lnTo>
                    <a:pt x="74" y="16"/>
                  </a:lnTo>
                  <a:lnTo>
                    <a:pt x="65" y="16"/>
                  </a:lnTo>
                  <a:lnTo>
                    <a:pt x="50" y="18"/>
                  </a:lnTo>
                  <a:lnTo>
                    <a:pt x="38" y="25"/>
                  </a:lnTo>
                  <a:lnTo>
                    <a:pt x="27" y="36"/>
                  </a:lnTo>
                  <a:lnTo>
                    <a:pt x="21" y="51"/>
                  </a:lnTo>
                  <a:lnTo>
                    <a:pt x="20" y="70"/>
                  </a:lnTo>
                  <a:lnTo>
                    <a:pt x="21" y="90"/>
                  </a:lnTo>
                  <a:lnTo>
                    <a:pt x="26" y="105"/>
                  </a:lnTo>
                  <a:lnTo>
                    <a:pt x="35" y="118"/>
                  </a:lnTo>
                  <a:lnTo>
                    <a:pt x="47" y="126"/>
                  </a:lnTo>
                  <a:lnTo>
                    <a:pt x="65" y="129"/>
                  </a:lnTo>
                  <a:lnTo>
                    <a:pt x="74" y="127"/>
                  </a:lnTo>
                  <a:lnTo>
                    <a:pt x="83" y="124"/>
                  </a:lnTo>
                  <a:lnTo>
                    <a:pt x="92" y="118"/>
                  </a:lnTo>
                  <a:lnTo>
                    <a:pt x="99" y="108"/>
                  </a:lnTo>
                  <a:lnTo>
                    <a:pt x="105" y="91"/>
                  </a:lnTo>
                  <a:lnTo>
                    <a:pt x="123" y="91"/>
                  </a:lnTo>
                  <a:lnTo>
                    <a:pt x="117" y="111"/>
                  </a:lnTo>
                  <a:lnTo>
                    <a:pt x="110" y="124"/>
                  </a:lnTo>
                  <a:lnTo>
                    <a:pt x="99" y="135"/>
                  </a:lnTo>
                  <a:lnTo>
                    <a:pt x="89" y="141"/>
                  </a:lnTo>
                  <a:lnTo>
                    <a:pt x="78" y="144"/>
                  </a:lnTo>
                  <a:lnTo>
                    <a:pt x="69" y="145"/>
                  </a:lnTo>
                  <a:lnTo>
                    <a:pt x="62" y="145"/>
                  </a:lnTo>
                  <a:lnTo>
                    <a:pt x="47" y="144"/>
                  </a:lnTo>
                  <a:lnTo>
                    <a:pt x="32" y="138"/>
                  </a:lnTo>
                  <a:lnTo>
                    <a:pt x="20" y="129"/>
                  </a:lnTo>
                  <a:lnTo>
                    <a:pt x="9" y="114"/>
                  </a:lnTo>
                  <a:lnTo>
                    <a:pt x="2" y="96"/>
                  </a:lnTo>
                  <a:lnTo>
                    <a:pt x="0" y="72"/>
                  </a:lnTo>
                  <a:lnTo>
                    <a:pt x="3" y="48"/>
                  </a:lnTo>
                  <a:lnTo>
                    <a:pt x="11" y="28"/>
                  </a:lnTo>
                  <a:lnTo>
                    <a:pt x="24" y="12"/>
                  </a:lnTo>
                  <a:lnTo>
                    <a:pt x="42" y="3"/>
                  </a:lnTo>
                  <a:lnTo>
                    <a:pt x="65" y="0"/>
                  </a:lnTo>
                  <a:lnTo>
                    <a:pt x="84" y="1"/>
                  </a:lnTo>
                  <a:lnTo>
                    <a:pt x="99" y="9"/>
                  </a:lnTo>
                  <a:lnTo>
                    <a:pt x="111" y="19"/>
                  </a:lnTo>
                  <a:lnTo>
                    <a:pt x="119" y="31"/>
                  </a:lnTo>
                  <a:lnTo>
                    <a:pt x="122" y="45"/>
                  </a:lnTo>
                  <a:lnTo>
                    <a:pt x="104" y="45"/>
                  </a:lnTo>
                  <a:close/>
                </a:path>
              </a:pathLst>
            </a:custGeom>
            <a:solidFill>
              <a:srgbClr val="FFFFFF"/>
            </a:solidFill>
            <a:ln w="0">
              <a:solidFill>
                <a:srgbClr val="FFFFFF"/>
              </a:solidFill>
              <a:prstDash val="solid"/>
              <a:round/>
              <a:headEnd/>
              <a:tailEnd/>
            </a:ln>
          </p:spPr>
          <p:txBody>
            <a:bodyPr/>
            <a:lstStyle/>
            <a:p>
              <a:endParaRPr lang="en-US"/>
            </a:p>
          </p:txBody>
        </p:sp>
        <p:sp>
          <p:nvSpPr>
            <p:cNvPr id="50" name="Freeform 54"/>
            <p:cNvSpPr>
              <a:spLocks/>
            </p:cNvSpPr>
            <p:nvPr/>
          </p:nvSpPr>
          <p:spPr bwMode="auto">
            <a:xfrm>
              <a:off x="2723" y="1349"/>
              <a:ext cx="32" cy="68"/>
            </a:xfrm>
            <a:custGeom>
              <a:avLst/>
              <a:gdLst>
                <a:gd name="T0" fmla="*/ 1 w 50"/>
                <a:gd name="T1" fmla="*/ 1 h 105"/>
                <a:gd name="T2" fmla="*/ 0 w 50"/>
                <a:gd name="T3" fmla="*/ 1 h 105"/>
                <a:gd name="T4" fmla="*/ 0 w 50"/>
                <a:gd name="T5" fmla="*/ 1 h 105"/>
                <a:gd name="T6" fmla="*/ 1 w 50"/>
                <a:gd name="T7" fmla="*/ 1 h 105"/>
                <a:gd name="T8" fmla="*/ 1 w 50"/>
                <a:gd name="T9" fmla="*/ 1 h 105"/>
                <a:gd name="T10" fmla="*/ 1 w 50"/>
                <a:gd name="T11" fmla="*/ 1 h 105"/>
                <a:gd name="T12" fmla="*/ 1 w 50"/>
                <a:gd name="T13" fmla="*/ 1 h 105"/>
                <a:gd name="T14" fmla="*/ 1 w 50"/>
                <a:gd name="T15" fmla="*/ 1 h 105"/>
                <a:gd name="T16" fmla="*/ 1 w 50"/>
                <a:gd name="T17" fmla="*/ 0 h 105"/>
                <a:gd name="T18" fmla="*/ 1 w 50"/>
                <a:gd name="T19" fmla="*/ 0 h 105"/>
                <a:gd name="T20" fmla="*/ 1 w 50"/>
                <a:gd name="T21" fmla="*/ 1 h 105"/>
                <a:gd name="T22" fmla="*/ 1 w 50"/>
                <a:gd name="T23" fmla="*/ 1 h 105"/>
                <a:gd name="T24" fmla="*/ 1 w 50"/>
                <a:gd name="T25" fmla="*/ 1 h 105"/>
                <a:gd name="T26" fmla="*/ 1 w 50"/>
                <a:gd name="T27" fmla="*/ 1 h 105"/>
                <a:gd name="T28" fmla="*/ 1 w 50"/>
                <a:gd name="T29" fmla="*/ 1 h 105"/>
                <a:gd name="T30" fmla="*/ 1 w 50"/>
                <a:gd name="T31" fmla="*/ 1 h 105"/>
                <a:gd name="T32" fmla="*/ 1 w 50"/>
                <a:gd name="T33" fmla="*/ 1 h 105"/>
                <a:gd name="T34" fmla="*/ 1 w 50"/>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05">
                  <a:moveTo>
                    <a:pt x="17" y="105"/>
                  </a:moveTo>
                  <a:lnTo>
                    <a:pt x="0" y="105"/>
                  </a:lnTo>
                  <a:lnTo>
                    <a:pt x="0" y="3"/>
                  </a:lnTo>
                  <a:lnTo>
                    <a:pt x="15" y="3"/>
                  </a:lnTo>
                  <a:lnTo>
                    <a:pt x="15" y="20"/>
                  </a:lnTo>
                  <a:lnTo>
                    <a:pt x="17" y="20"/>
                  </a:lnTo>
                  <a:lnTo>
                    <a:pt x="24" y="9"/>
                  </a:lnTo>
                  <a:lnTo>
                    <a:pt x="33" y="3"/>
                  </a:lnTo>
                  <a:lnTo>
                    <a:pt x="45" y="0"/>
                  </a:lnTo>
                  <a:lnTo>
                    <a:pt x="47" y="0"/>
                  </a:lnTo>
                  <a:lnTo>
                    <a:pt x="50" y="2"/>
                  </a:lnTo>
                  <a:lnTo>
                    <a:pt x="50" y="18"/>
                  </a:lnTo>
                  <a:lnTo>
                    <a:pt x="42" y="18"/>
                  </a:lnTo>
                  <a:lnTo>
                    <a:pt x="32" y="21"/>
                  </a:lnTo>
                  <a:lnTo>
                    <a:pt x="24" y="27"/>
                  </a:lnTo>
                  <a:lnTo>
                    <a:pt x="18" y="35"/>
                  </a:lnTo>
                  <a:lnTo>
                    <a:pt x="17" y="45"/>
                  </a:lnTo>
                  <a:lnTo>
                    <a:pt x="17" y="105"/>
                  </a:lnTo>
                  <a:close/>
                </a:path>
              </a:pathLst>
            </a:custGeom>
            <a:solidFill>
              <a:srgbClr val="FFFFFF"/>
            </a:solidFill>
            <a:ln w="0">
              <a:solidFill>
                <a:srgbClr val="FFFFFF"/>
              </a:solidFill>
              <a:prstDash val="solid"/>
              <a:round/>
              <a:headEnd/>
              <a:tailEnd/>
            </a:ln>
          </p:spPr>
          <p:txBody>
            <a:bodyPr/>
            <a:lstStyle/>
            <a:p>
              <a:endParaRPr lang="en-US"/>
            </a:p>
          </p:txBody>
        </p:sp>
        <p:sp>
          <p:nvSpPr>
            <p:cNvPr id="51" name="Freeform 55"/>
            <p:cNvSpPr>
              <a:spLocks noEditPoints="1"/>
            </p:cNvSpPr>
            <p:nvPr/>
          </p:nvSpPr>
          <p:spPr bwMode="auto">
            <a:xfrm>
              <a:off x="2761"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20" y="47"/>
                  </a:moveTo>
                  <a:lnTo>
                    <a:pt x="23" y="32"/>
                  </a:lnTo>
                  <a:lnTo>
                    <a:pt x="33" y="20"/>
                  </a:lnTo>
                  <a:lnTo>
                    <a:pt x="47" y="15"/>
                  </a:lnTo>
                  <a:lnTo>
                    <a:pt x="60" y="18"/>
                  </a:lnTo>
                  <a:lnTo>
                    <a:pt x="69" y="26"/>
                  </a:lnTo>
                  <a:lnTo>
                    <a:pt x="74" y="35"/>
                  </a:lnTo>
                  <a:lnTo>
                    <a:pt x="75" y="47"/>
                  </a:lnTo>
                  <a:lnTo>
                    <a:pt x="20" y="47"/>
                  </a:lnTo>
                  <a:close/>
                  <a:moveTo>
                    <a:pt x="75" y="72"/>
                  </a:moveTo>
                  <a:lnTo>
                    <a:pt x="72" y="80"/>
                  </a:lnTo>
                  <a:lnTo>
                    <a:pt x="68" y="86"/>
                  </a:lnTo>
                  <a:lnTo>
                    <a:pt x="59" y="90"/>
                  </a:lnTo>
                  <a:lnTo>
                    <a:pt x="48" y="93"/>
                  </a:lnTo>
                  <a:lnTo>
                    <a:pt x="36" y="90"/>
                  </a:lnTo>
                  <a:lnTo>
                    <a:pt x="27" y="84"/>
                  </a:lnTo>
                  <a:lnTo>
                    <a:pt x="21" y="74"/>
                  </a:lnTo>
                  <a:lnTo>
                    <a:pt x="20" y="60"/>
                  </a:lnTo>
                  <a:lnTo>
                    <a:pt x="93" y="60"/>
                  </a:lnTo>
                  <a:lnTo>
                    <a:pt x="92" y="39"/>
                  </a:lnTo>
                  <a:lnTo>
                    <a:pt x="86" y="23"/>
                  </a:lnTo>
                  <a:lnTo>
                    <a:pt x="77" y="11"/>
                  </a:lnTo>
                  <a:lnTo>
                    <a:pt x="65" y="3"/>
                  </a:lnTo>
                  <a:lnTo>
                    <a:pt x="50" y="0"/>
                  </a:lnTo>
                  <a:lnTo>
                    <a:pt x="32" y="3"/>
                  </a:lnTo>
                  <a:lnTo>
                    <a:pt x="18" y="11"/>
                  </a:lnTo>
                  <a:lnTo>
                    <a:pt x="8" y="24"/>
                  </a:lnTo>
                  <a:lnTo>
                    <a:pt x="3" y="39"/>
                  </a:lnTo>
                  <a:lnTo>
                    <a:pt x="0" y="57"/>
                  </a:lnTo>
                  <a:lnTo>
                    <a:pt x="3" y="74"/>
                  </a:lnTo>
                  <a:lnTo>
                    <a:pt x="9" y="87"/>
                  </a:lnTo>
                  <a:lnTo>
                    <a:pt x="18" y="98"/>
                  </a:lnTo>
                  <a:lnTo>
                    <a:pt x="30" y="105"/>
                  </a:lnTo>
                  <a:lnTo>
                    <a:pt x="47" y="108"/>
                  </a:lnTo>
                  <a:lnTo>
                    <a:pt x="60" y="107"/>
                  </a:lnTo>
                  <a:lnTo>
                    <a:pt x="68" y="104"/>
                  </a:lnTo>
                  <a:lnTo>
                    <a:pt x="74" y="101"/>
                  </a:lnTo>
                  <a:lnTo>
                    <a:pt x="84" y="90"/>
                  </a:lnTo>
                  <a:lnTo>
                    <a:pt x="90" y="80"/>
                  </a:lnTo>
                  <a:lnTo>
                    <a:pt x="92"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52" name="Freeform 56"/>
            <p:cNvSpPr>
              <a:spLocks/>
            </p:cNvSpPr>
            <p:nvPr/>
          </p:nvSpPr>
          <p:spPr bwMode="auto">
            <a:xfrm>
              <a:off x="2832" y="1349"/>
              <a:ext cx="54" cy="70"/>
            </a:xfrm>
            <a:custGeom>
              <a:avLst/>
              <a:gdLst>
                <a:gd name="T0" fmla="*/ 1 w 83"/>
                <a:gd name="T1" fmla="*/ 1 h 108"/>
                <a:gd name="T2" fmla="*/ 1 w 83"/>
                <a:gd name="T3" fmla="*/ 1 h 108"/>
                <a:gd name="T4" fmla="*/ 1 w 83"/>
                <a:gd name="T5" fmla="*/ 1 h 108"/>
                <a:gd name="T6" fmla="*/ 1 w 83"/>
                <a:gd name="T7" fmla="*/ 1 h 108"/>
                <a:gd name="T8" fmla="*/ 1 w 83"/>
                <a:gd name="T9" fmla="*/ 1 h 108"/>
                <a:gd name="T10" fmla="*/ 1 w 83"/>
                <a:gd name="T11" fmla="*/ 1 h 108"/>
                <a:gd name="T12" fmla="*/ 1 w 83"/>
                <a:gd name="T13" fmla="*/ 1 h 108"/>
                <a:gd name="T14" fmla="*/ 1 w 83"/>
                <a:gd name="T15" fmla="*/ 1 h 108"/>
                <a:gd name="T16" fmla="*/ 1 w 83"/>
                <a:gd name="T17" fmla="*/ 1 h 108"/>
                <a:gd name="T18" fmla="*/ 1 w 83"/>
                <a:gd name="T19" fmla="*/ 1 h 108"/>
                <a:gd name="T20" fmla="*/ 1 w 83"/>
                <a:gd name="T21" fmla="*/ 1 h 108"/>
                <a:gd name="T22" fmla="*/ 1 w 83"/>
                <a:gd name="T23" fmla="*/ 1 h 108"/>
                <a:gd name="T24" fmla="*/ 1 w 83"/>
                <a:gd name="T25" fmla="*/ 1 h 108"/>
                <a:gd name="T26" fmla="*/ 1 w 83"/>
                <a:gd name="T27" fmla="*/ 1 h 108"/>
                <a:gd name="T28" fmla="*/ 1 w 83"/>
                <a:gd name="T29" fmla="*/ 1 h 108"/>
                <a:gd name="T30" fmla="*/ 0 w 83"/>
                <a:gd name="T31" fmla="*/ 1 h 108"/>
                <a:gd name="T32" fmla="*/ 1 w 83"/>
                <a:gd name="T33" fmla="*/ 1 h 108"/>
                <a:gd name="T34" fmla="*/ 1 w 83"/>
                <a:gd name="T35" fmla="*/ 1 h 108"/>
                <a:gd name="T36" fmla="*/ 1 w 83"/>
                <a:gd name="T37" fmla="*/ 1 h 108"/>
                <a:gd name="T38" fmla="*/ 1 w 83"/>
                <a:gd name="T39" fmla="*/ 1 h 108"/>
                <a:gd name="T40" fmla="*/ 1 w 83"/>
                <a:gd name="T41" fmla="*/ 1 h 108"/>
                <a:gd name="T42" fmla="*/ 1 w 83"/>
                <a:gd name="T43" fmla="*/ 1 h 108"/>
                <a:gd name="T44" fmla="*/ 1 w 83"/>
                <a:gd name="T45" fmla="*/ 1 h 108"/>
                <a:gd name="T46" fmla="*/ 1 w 83"/>
                <a:gd name="T47" fmla="*/ 1 h 108"/>
                <a:gd name="T48" fmla="*/ 1 w 83"/>
                <a:gd name="T49" fmla="*/ 1 h 108"/>
                <a:gd name="T50" fmla="*/ 1 w 83"/>
                <a:gd name="T51" fmla="*/ 1 h 108"/>
                <a:gd name="T52" fmla="*/ 1 w 83"/>
                <a:gd name="T53" fmla="*/ 1 h 108"/>
                <a:gd name="T54" fmla="*/ 1 w 83"/>
                <a:gd name="T55" fmla="*/ 1 h 108"/>
                <a:gd name="T56" fmla="*/ 1 w 83"/>
                <a:gd name="T57" fmla="*/ 1 h 108"/>
                <a:gd name="T58" fmla="*/ 1 w 83"/>
                <a:gd name="T59" fmla="*/ 1 h 108"/>
                <a:gd name="T60" fmla="*/ 1 w 83"/>
                <a:gd name="T61" fmla="*/ 1 h 108"/>
                <a:gd name="T62" fmla="*/ 1 w 83"/>
                <a:gd name="T63" fmla="*/ 1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08">
                  <a:moveTo>
                    <a:pt x="63" y="32"/>
                  </a:moveTo>
                  <a:lnTo>
                    <a:pt x="63" y="27"/>
                  </a:lnTo>
                  <a:lnTo>
                    <a:pt x="60" y="21"/>
                  </a:lnTo>
                  <a:lnTo>
                    <a:pt x="53" y="17"/>
                  </a:lnTo>
                  <a:lnTo>
                    <a:pt x="39" y="15"/>
                  </a:lnTo>
                  <a:lnTo>
                    <a:pt x="38" y="15"/>
                  </a:lnTo>
                  <a:lnTo>
                    <a:pt x="35" y="15"/>
                  </a:lnTo>
                  <a:lnTo>
                    <a:pt x="32" y="17"/>
                  </a:lnTo>
                  <a:lnTo>
                    <a:pt x="27" y="18"/>
                  </a:lnTo>
                  <a:lnTo>
                    <a:pt x="24" y="20"/>
                  </a:lnTo>
                  <a:lnTo>
                    <a:pt x="23" y="23"/>
                  </a:lnTo>
                  <a:lnTo>
                    <a:pt x="20" y="26"/>
                  </a:lnTo>
                  <a:lnTo>
                    <a:pt x="20" y="30"/>
                  </a:lnTo>
                  <a:lnTo>
                    <a:pt x="20" y="33"/>
                  </a:lnTo>
                  <a:lnTo>
                    <a:pt x="23" y="38"/>
                  </a:lnTo>
                  <a:lnTo>
                    <a:pt x="26" y="39"/>
                  </a:lnTo>
                  <a:lnTo>
                    <a:pt x="32" y="41"/>
                  </a:lnTo>
                  <a:lnTo>
                    <a:pt x="38" y="44"/>
                  </a:lnTo>
                  <a:lnTo>
                    <a:pt x="56" y="47"/>
                  </a:lnTo>
                  <a:lnTo>
                    <a:pt x="72" y="54"/>
                  </a:lnTo>
                  <a:lnTo>
                    <a:pt x="81" y="62"/>
                  </a:lnTo>
                  <a:lnTo>
                    <a:pt x="83" y="74"/>
                  </a:lnTo>
                  <a:lnTo>
                    <a:pt x="80" y="89"/>
                  </a:lnTo>
                  <a:lnTo>
                    <a:pt x="72" y="99"/>
                  </a:lnTo>
                  <a:lnTo>
                    <a:pt x="59" y="105"/>
                  </a:lnTo>
                  <a:lnTo>
                    <a:pt x="44" y="108"/>
                  </a:lnTo>
                  <a:lnTo>
                    <a:pt x="26" y="105"/>
                  </a:lnTo>
                  <a:lnTo>
                    <a:pt x="14" y="101"/>
                  </a:lnTo>
                  <a:lnTo>
                    <a:pt x="6" y="95"/>
                  </a:lnTo>
                  <a:lnTo>
                    <a:pt x="3" y="87"/>
                  </a:lnTo>
                  <a:lnTo>
                    <a:pt x="0" y="80"/>
                  </a:lnTo>
                  <a:lnTo>
                    <a:pt x="0" y="72"/>
                  </a:lnTo>
                  <a:lnTo>
                    <a:pt x="17" y="72"/>
                  </a:lnTo>
                  <a:lnTo>
                    <a:pt x="17" y="77"/>
                  </a:lnTo>
                  <a:lnTo>
                    <a:pt x="20" y="83"/>
                  </a:lnTo>
                  <a:lnTo>
                    <a:pt x="24" y="87"/>
                  </a:lnTo>
                  <a:lnTo>
                    <a:pt x="32" y="92"/>
                  </a:lnTo>
                  <a:lnTo>
                    <a:pt x="44" y="93"/>
                  </a:lnTo>
                  <a:lnTo>
                    <a:pt x="50" y="93"/>
                  </a:lnTo>
                  <a:lnTo>
                    <a:pt x="54" y="92"/>
                  </a:lnTo>
                  <a:lnTo>
                    <a:pt x="59" y="89"/>
                  </a:lnTo>
                  <a:lnTo>
                    <a:pt x="63" y="86"/>
                  </a:lnTo>
                  <a:lnTo>
                    <a:pt x="66" y="81"/>
                  </a:lnTo>
                  <a:lnTo>
                    <a:pt x="66" y="77"/>
                  </a:lnTo>
                  <a:lnTo>
                    <a:pt x="66" y="72"/>
                  </a:lnTo>
                  <a:lnTo>
                    <a:pt x="63" y="69"/>
                  </a:lnTo>
                  <a:lnTo>
                    <a:pt x="60" y="66"/>
                  </a:lnTo>
                  <a:lnTo>
                    <a:pt x="54" y="65"/>
                  </a:lnTo>
                  <a:lnTo>
                    <a:pt x="47" y="62"/>
                  </a:lnTo>
                  <a:lnTo>
                    <a:pt x="27" y="57"/>
                  </a:lnTo>
                  <a:lnTo>
                    <a:pt x="14" y="53"/>
                  </a:lnTo>
                  <a:lnTo>
                    <a:pt x="6" y="45"/>
                  </a:lnTo>
                  <a:lnTo>
                    <a:pt x="3" y="33"/>
                  </a:lnTo>
                  <a:lnTo>
                    <a:pt x="6" y="18"/>
                  </a:lnTo>
                  <a:lnTo>
                    <a:pt x="15" y="8"/>
                  </a:lnTo>
                  <a:lnTo>
                    <a:pt x="27" y="3"/>
                  </a:lnTo>
                  <a:lnTo>
                    <a:pt x="41" y="0"/>
                  </a:lnTo>
                  <a:lnTo>
                    <a:pt x="57" y="3"/>
                  </a:lnTo>
                  <a:lnTo>
                    <a:pt x="68" y="8"/>
                  </a:lnTo>
                  <a:lnTo>
                    <a:pt x="74" y="15"/>
                  </a:lnTo>
                  <a:lnTo>
                    <a:pt x="78" y="21"/>
                  </a:lnTo>
                  <a:lnTo>
                    <a:pt x="80" y="29"/>
                  </a:lnTo>
                  <a:lnTo>
                    <a:pt x="80" y="32"/>
                  </a:lnTo>
                  <a:lnTo>
                    <a:pt x="63" y="32"/>
                  </a:lnTo>
                  <a:close/>
                </a:path>
              </a:pathLst>
            </a:custGeom>
            <a:solidFill>
              <a:srgbClr val="FFFFFF"/>
            </a:solidFill>
            <a:ln w="0">
              <a:solidFill>
                <a:srgbClr val="FFFFFF"/>
              </a:solidFill>
              <a:prstDash val="solid"/>
              <a:round/>
              <a:headEnd/>
              <a:tailEnd/>
            </a:ln>
          </p:spPr>
          <p:txBody>
            <a:bodyPr/>
            <a:lstStyle/>
            <a:p>
              <a:endParaRPr lang="en-US"/>
            </a:p>
          </p:txBody>
        </p:sp>
        <p:sp>
          <p:nvSpPr>
            <p:cNvPr id="53" name="Freeform 57"/>
            <p:cNvSpPr>
              <a:spLocks/>
            </p:cNvSpPr>
            <p:nvPr/>
          </p:nvSpPr>
          <p:spPr bwMode="auto">
            <a:xfrm>
              <a:off x="2897" y="1349"/>
              <a:ext cx="55" cy="70"/>
            </a:xfrm>
            <a:custGeom>
              <a:avLst/>
              <a:gdLst>
                <a:gd name="T0" fmla="*/ 1 w 85"/>
                <a:gd name="T1" fmla="*/ 1 h 108"/>
                <a:gd name="T2" fmla="*/ 1 w 85"/>
                <a:gd name="T3" fmla="*/ 1 h 108"/>
                <a:gd name="T4" fmla="*/ 1 w 85"/>
                <a:gd name="T5" fmla="*/ 1 h 108"/>
                <a:gd name="T6" fmla="*/ 1 w 85"/>
                <a:gd name="T7" fmla="*/ 1 h 108"/>
                <a:gd name="T8" fmla="*/ 1 w 85"/>
                <a:gd name="T9" fmla="*/ 1 h 108"/>
                <a:gd name="T10" fmla="*/ 1 w 85"/>
                <a:gd name="T11" fmla="*/ 1 h 108"/>
                <a:gd name="T12" fmla="*/ 1 w 85"/>
                <a:gd name="T13" fmla="*/ 1 h 108"/>
                <a:gd name="T14" fmla="*/ 1 w 85"/>
                <a:gd name="T15" fmla="*/ 1 h 108"/>
                <a:gd name="T16" fmla="*/ 1 w 85"/>
                <a:gd name="T17" fmla="*/ 1 h 108"/>
                <a:gd name="T18" fmla="*/ 1 w 85"/>
                <a:gd name="T19" fmla="*/ 1 h 108"/>
                <a:gd name="T20" fmla="*/ 1 w 85"/>
                <a:gd name="T21" fmla="*/ 1 h 108"/>
                <a:gd name="T22" fmla="*/ 1 w 85"/>
                <a:gd name="T23" fmla="*/ 1 h 108"/>
                <a:gd name="T24" fmla="*/ 1 w 85"/>
                <a:gd name="T25" fmla="*/ 1 h 108"/>
                <a:gd name="T26" fmla="*/ 1 w 85"/>
                <a:gd name="T27" fmla="*/ 1 h 108"/>
                <a:gd name="T28" fmla="*/ 1 w 85"/>
                <a:gd name="T29" fmla="*/ 1 h 108"/>
                <a:gd name="T30" fmla="*/ 1 w 85"/>
                <a:gd name="T31" fmla="*/ 1 h 108"/>
                <a:gd name="T32" fmla="*/ 1 w 85"/>
                <a:gd name="T33" fmla="*/ 1 h 108"/>
                <a:gd name="T34" fmla="*/ 1 w 85"/>
                <a:gd name="T35" fmla="*/ 1 h 108"/>
                <a:gd name="T36" fmla="*/ 1 w 85"/>
                <a:gd name="T37" fmla="*/ 1 h 108"/>
                <a:gd name="T38" fmla="*/ 1 w 85"/>
                <a:gd name="T39" fmla="*/ 1 h 108"/>
                <a:gd name="T40" fmla="*/ 1 w 85"/>
                <a:gd name="T41" fmla="*/ 1 h 108"/>
                <a:gd name="T42" fmla="*/ 1 w 85"/>
                <a:gd name="T43" fmla="*/ 1 h 108"/>
                <a:gd name="T44" fmla="*/ 1 w 85"/>
                <a:gd name="T45" fmla="*/ 1 h 108"/>
                <a:gd name="T46" fmla="*/ 1 w 85"/>
                <a:gd name="T47" fmla="*/ 1 h 108"/>
                <a:gd name="T48" fmla="*/ 1 w 85"/>
                <a:gd name="T49" fmla="*/ 1 h 108"/>
                <a:gd name="T50" fmla="*/ 1 w 85"/>
                <a:gd name="T51" fmla="*/ 1 h 108"/>
                <a:gd name="T52" fmla="*/ 1 w 85"/>
                <a:gd name="T53" fmla="*/ 1 h 108"/>
                <a:gd name="T54" fmla="*/ 0 w 85"/>
                <a:gd name="T55" fmla="*/ 1 h 108"/>
                <a:gd name="T56" fmla="*/ 1 w 85"/>
                <a:gd name="T57" fmla="*/ 1 h 108"/>
                <a:gd name="T58" fmla="*/ 1 w 85"/>
                <a:gd name="T59" fmla="*/ 1 h 108"/>
                <a:gd name="T60" fmla="*/ 1 w 85"/>
                <a:gd name="T61" fmla="*/ 1 h 108"/>
                <a:gd name="T62" fmla="*/ 1 w 85"/>
                <a:gd name="T63" fmla="*/ 1 h 108"/>
                <a:gd name="T64" fmla="*/ 1 w 85"/>
                <a:gd name="T65" fmla="*/ 0 h 108"/>
                <a:gd name="T66" fmla="*/ 1 w 85"/>
                <a:gd name="T67" fmla="*/ 1 h 108"/>
                <a:gd name="T68" fmla="*/ 1 w 85"/>
                <a:gd name="T69" fmla="*/ 1 h 108"/>
                <a:gd name="T70" fmla="*/ 1 w 85"/>
                <a:gd name="T71" fmla="*/ 1 h 108"/>
                <a:gd name="T72" fmla="*/ 1 w 85"/>
                <a:gd name="T73" fmla="*/ 1 h 108"/>
                <a:gd name="T74" fmla="*/ 1 w 85"/>
                <a:gd name="T75" fmla="*/ 1 h 108"/>
                <a:gd name="T76" fmla="*/ 1 w 85"/>
                <a:gd name="T77" fmla="*/ 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108">
                  <a:moveTo>
                    <a:pt x="69" y="38"/>
                  </a:moveTo>
                  <a:lnTo>
                    <a:pt x="66" y="26"/>
                  </a:lnTo>
                  <a:lnTo>
                    <a:pt x="57" y="18"/>
                  </a:lnTo>
                  <a:lnTo>
                    <a:pt x="45" y="15"/>
                  </a:lnTo>
                  <a:lnTo>
                    <a:pt x="34" y="18"/>
                  </a:lnTo>
                  <a:lnTo>
                    <a:pt x="27" y="24"/>
                  </a:lnTo>
                  <a:lnTo>
                    <a:pt x="21" y="33"/>
                  </a:lnTo>
                  <a:lnTo>
                    <a:pt x="18" y="44"/>
                  </a:lnTo>
                  <a:lnTo>
                    <a:pt x="18" y="54"/>
                  </a:lnTo>
                  <a:lnTo>
                    <a:pt x="18" y="65"/>
                  </a:lnTo>
                  <a:lnTo>
                    <a:pt x="21" y="75"/>
                  </a:lnTo>
                  <a:lnTo>
                    <a:pt x="25" y="84"/>
                  </a:lnTo>
                  <a:lnTo>
                    <a:pt x="33" y="90"/>
                  </a:lnTo>
                  <a:lnTo>
                    <a:pt x="45" y="93"/>
                  </a:lnTo>
                  <a:lnTo>
                    <a:pt x="55" y="90"/>
                  </a:lnTo>
                  <a:lnTo>
                    <a:pt x="64" y="83"/>
                  </a:lnTo>
                  <a:lnTo>
                    <a:pt x="69" y="69"/>
                  </a:lnTo>
                  <a:lnTo>
                    <a:pt x="85" y="69"/>
                  </a:lnTo>
                  <a:lnTo>
                    <a:pt x="84" y="80"/>
                  </a:lnTo>
                  <a:lnTo>
                    <a:pt x="79" y="89"/>
                  </a:lnTo>
                  <a:lnTo>
                    <a:pt x="72" y="99"/>
                  </a:lnTo>
                  <a:lnTo>
                    <a:pt x="60" y="105"/>
                  </a:lnTo>
                  <a:lnTo>
                    <a:pt x="45" y="108"/>
                  </a:lnTo>
                  <a:lnTo>
                    <a:pt x="28" y="105"/>
                  </a:lnTo>
                  <a:lnTo>
                    <a:pt x="16" y="98"/>
                  </a:lnTo>
                  <a:lnTo>
                    <a:pt x="7" y="87"/>
                  </a:lnTo>
                  <a:lnTo>
                    <a:pt x="1" y="74"/>
                  </a:lnTo>
                  <a:lnTo>
                    <a:pt x="0" y="57"/>
                  </a:lnTo>
                  <a:lnTo>
                    <a:pt x="1" y="39"/>
                  </a:lnTo>
                  <a:lnTo>
                    <a:pt x="7" y="24"/>
                  </a:lnTo>
                  <a:lnTo>
                    <a:pt x="16" y="11"/>
                  </a:lnTo>
                  <a:lnTo>
                    <a:pt x="30" y="3"/>
                  </a:lnTo>
                  <a:lnTo>
                    <a:pt x="48" y="0"/>
                  </a:lnTo>
                  <a:lnTo>
                    <a:pt x="61" y="3"/>
                  </a:lnTo>
                  <a:lnTo>
                    <a:pt x="72" y="9"/>
                  </a:lnTo>
                  <a:lnTo>
                    <a:pt x="79" y="17"/>
                  </a:lnTo>
                  <a:lnTo>
                    <a:pt x="84" y="27"/>
                  </a:lnTo>
                  <a:lnTo>
                    <a:pt x="85" y="38"/>
                  </a:lnTo>
                  <a:lnTo>
                    <a:pt x="69" y="38"/>
                  </a:lnTo>
                  <a:close/>
                </a:path>
              </a:pathLst>
            </a:custGeom>
            <a:solidFill>
              <a:srgbClr val="FFFFFF"/>
            </a:solidFill>
            <a:ln w="0">
              <a:solidFill>
                <a:srgbClr val="FFFFFF"/>
              </a:solidFill>
              <a:prstDash val="solid"/>
              <a:round/>
              <a:headEnd/>
              <a:tailEnd/>
            </a:ln>
          </p:spPr>
          <p:txBody>
            <a:bodyPr/>
            <a:lstStyle/>
            <a:p>
              <a:endParaRPr lang="en-US"/>
            </a:p>
          </p:txBody>
        </p:sp>
        <p:sp>
          <p:nvSpPr>
            <p:cNvPr id="54" name="Freeform 58"/>
            <p:cNvSpPr>
              <a:spLocks noEditPoints="1"/>
            </p:cNvSpPr>
            <p:nvPr/>
          </p:nvSpPr>
          <p:spPr bwMode="auto">
            <a:xfrm>
              <a:off x="2963" y="1349"/>
              <a:ext cx="58" cy="70"/>
            </a:xfrm>
            <a:custGeom>
              <a:avLst/>
              <a:gdLst>
                <a:gd name="T0" fmla="*/ 1 w 91"/>
                <a:gd name="T1" fmla="*/ 1 h 108"/>
                <a:gd name="T2" fmla="*/ 1 w 91"/>
                <a:gd name="T3" fmla="*/ 1 h 108"/>
                <a:gd name="T4" fmla="*/ 1 w 91"/>
                <a:gd name="T5" fmla="*/ 1 h 108"/>
                <a:gd name="T6" fmla="*/ 1 w 91"/>
                <a:gd name="T7" fmla="*/ 1 h 108"/>
                <a:gd name="T8" fmla="*/ 1 w 91"/>
                <a:gd name="T9" fmla="*/ 1 h 108"/>
                <a:gd name="T10" fmla="*/ 1 w 91"/>
                <a:gd name="T11" fmla="*/ 1 h 108"/>
                <a:gd name="T12" fmla="*/ 1 w 91"/>
                <a:gd name="T13" fmla="*/ 1 h 108"/>
                <a:gd name="T14" fmla="*/ 1 w 91"/>
                <a:gd name="T15" fmla="*/ 1 h 108"/>
                <a:gd name="T16" fmla="*/ 1 w 91"/>
                <a:gd name="T17" fmla="*/ 1 h 108"/>
                <a:gd name="T18" fmla="*/ 1 w 91"/>
                <a:gd name="T19" fmla="*/ 1 h 108"/>
                <a:gd name="T20" fmla="*/ 1 w 91"/>
                <a:gd name="T21" fmla="*/ 1 h 108"/>
                <a:gd name="T22" fmla="*/ 1 w 91"/>
                <a:gd name="T23" fmla="*/ 1 h 108"/>
                <a:gd name="T24" fmla="*/ 1 w 91"/>
                <a:gd name="T25" fmla="*/ 1 h 108"/>
                <a:gd name="T26" fmla="*/ 1 w 91"/>
                <a:gd name="T27" fmla="*/ 1 h 108"/>
                <a:gd name="T28" fmla="*/ 1 w 91"/>
                <a:gd name="T29" fmla="*/ 1 h 108"/>
                <a:gd name="T30" fmla="*/ 1 w 91"/>
                <a:gd name="T31" fmla="*/ 1 h 108"/>
                <a:gd name="T32" fmla="*/ 1 w 91"/>
                <a:gd name="T33" fmla="*/ 1 h 108"/>
                <a:gd name="T34" fmla="*/ 1 w 91"/>
                <a:gd name="T35" fmla="*/ 1 h 108"/>
                <a:gd name="T36" fmla="*/ 1 w 91"/>
                <a:gd name="T37" fmla="*/ 1 h 108"/>
                <a:gd name="T38" fmla="*/ 1 w 91"/>
                <a:gd name="T39" fmla="*/ 1 h 108"/>
                <a:gd name="T40" fmla="*/ 1 w 91"/>
                <a:gd name="T41" fmla="*/ 1 h 108"/>
                <a:gd name="T42" fmla="*/ 1 w 91"/>
                <a:gd name="T43" fmla="*/ 1 h 108"/>
                <a:gd name="T44" fmla="*/ 1 w 91"/>
                <a:gd name="T45" fmla="*/ 1 h 108"/>
                <a:gd name="T46" fmla="*/ 1 w 91"/>
                <a:gd name="T47" fmla="*/ 0 h 108"/>
                <a:gd name="T48" fmla="*/ 1 w 91"/>
                <a:gd name="T49" fmla="*/ 1 h 108"/>
                <a:gd name="T50" fmla="*/ 1 w 91"/>
                <a:gd name="T51" fmla="*/ 1 h 108"/>
                <a:gd name="T52" fmla="*/ 1 w 91"/>
                <a:gd name="T53" fmla="*/ 1 h 108"/>
                <a:gd name="T54" fmla="*/ 1 w 91"/>
                <a:gd name="T55" fmla="*/ 1 h 108"/>
                <a:gd name="T56" fmla="*/ 0 w 91"/>
                <a:gd name="T57" fmla="*/ 1 h 108"/>
                <a:gd name="T58" fmla="*/ 1 w 91"/>
                <a:gd name="T59" fmla="*/ 1 h 108"/>
                <a:gd name="T60" fmla="*/ 1 w 91"/>
                <a:gd name="T61" fmla="*/ 1 h 108"/>
                <a:gd name="T62" fmla="*/ 1 w 91"/>
                <a:gd name="T63" fmla="*/ 1 h 108"/>
                <a:gd name="T64" fmla="*/ 1 w 91"/>
                <a:gd name="T65" fmla="*/ 1 h 108"/>
                <a:gd name="T66" fmla="*/ 1 w 91"/>
                <a:gd name="T67" fmla="*/ 1 h 108"/>
                <a:gd name="T68" fmla="*/ 1 w 91"/>
                <a:gd name="T69" fmla="*/ 1 h 108"/>
                <a:gd name="T70" fmla="*/ 1 w 91"/>
                <a:gd name="T71" fmla="*/ 1 h 108"/>
                <a:gd name="T72" fmla="*/ 1 w 91"/>
                <a:gd name="T73" fmla="*/ 1 h 108"/>
                <a:gd name="T74" fmla="*/ 1 w 91"/>
                <a:gd name="T75" fmla="*/ 1 h 108"/>
                <a:gd name="T76" fmla="*/ 1 w 91"/>
                <a:gd name="T77" fmla="*/ 1 h 108"/>
                <a:gd name="T78" fmla="*/ 1 w 91"/>
                <a:gd name="T79" fmla="*/ 1 h 108"/>
                <a:gd name="T80" fmla="*/ 1 w 91"/>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108">
                  <a:moveTo>
                    <a:pt x="18" y="47"/>
                  </a:moveTo>
                  <a:lnTo>
                    <a:pt x="22" y="32"/>
                  </a:lnTo>
                  <a:lnTo>
                    <a:pt x="31" y="20"/>
                  </a:lnTo>
                  <a:lnTo>
                    <a:pt x="46" y="15"/>
                  </a:lnTo>
                  <a:lnTo>
                    <a:pt x="58" y="18"/>
                  </a:lnTo>
                  <a:lnTo>
                    <a:pt x="67" y="26"/>
                  </a:lnTo>
                  <a:lnTo>
                    <a:pt x="72" y="35"/>
                  </a:lnTo>
                  <a:lnTo>
                    <a:pt x="75" y="47"/>
                  </a:lnTo>
                  <a:lnTo>
                    <a:pt x="18" y="47"/>
                  </a:lnTo>
                  <a:close/>
                  <a:moveTo>
                    <a:pt x="73" y="72"/>
                  </a:moveTo>
                  <a:lnTo>
                    <a:pt x="72" y="80"/>
                  </a:lnTo>
                  <a:lnTo>
                    <a:pt x="66" y="86"/>
                  </a:lnTo>
                  <a:lnTo>
                    <a:pt x="58" y="90"/>
                  </a:lnTo>
                  <a:lnTo>
                    <a:pt x="48" y="93"/>
                  </a:lnTo>
                  <a:lnTo>
                    <a:pt x="34" y="90"/>
                  </a:lnTo>
                  <a:lnTo>
                    <a:pt x="25" y="84"/>
                  </a:lnTo>
                  <a:lnTo>
                    <a:pt x="19" y="74"/>
                  </a:lnTo>
                  <a:lnTo>
                    <a:pt x="18" y="60"/>
                  </a:lnTo>
                  <a:lnTo>
                    <a:pt x="91" y="60"/>
                  </a:lnTo>
                  <a:lnTo>
                    <a:pt x="90" y="39"/>
                  </a:lnTo>
                  <a:lnTo>
                    <a:pt x="85" y="23"/>
                  </a:lnTo>
                  <a:lnTo>
                    <a:pt x="76" y="11"/>
                  </a:lnTo>
                  <a:lnTo>
                    <a:pt x="64" y="3"/>
                  </a:lnTo>
                  <a:lnTo>
                    <a:pt x="48" y="0"/>
                  </a:lnTo>
                  <a:lnTo>
                    <a:pt x="30" y="3"/>
                  </a:lnTo>
                  <a:lnTo>
                    <a:pt x="16" y="11"/>
                  </a:lnTo>
                  <a:lnTo>
                    <a:pt x="7" y="24"/>
                  </a:lnTo>
                  <a:lnTo>
                    <a:pt x="1" y="39"/>
                  </a:lnTo>
                  <a:lnTo>
                    <a:pt x="0" y="57"/>
                  </a:lnTo>
                  <a:lnTo>
                    <a:pt x="1" y="74"/>
                  </a:lnTo>
                  <a:lnTo>
                    <a:pt x="7" y="87"/>
                  </a:lnTo>
                  <a:lnTo>
                    <a:pt x="16" y="98"/>
                  </a:lnTo>
                  <a:lnTo>
                    <a:pt x="30" y="105"/>
                  </a:lnTo>
                  <a:lnTo>
                    <a:pt x="45" y="108"/>
                  </a:lnTo>
                  <a:lnTo>
                    <a:pt x="58" y="107"/>
                  </a:lnTo>
                  <a:lnTo>
                    <a:pt x="67" y="104"/>
                  </a:lnTo>
                  <a:lnTo>
                    <a:pt x="72" y="101"/>
                  </a:lnTo>
                  <a:lnTo>
                    <a:pt x="82" y="90"/>
                  </a:lnTo>
                  <a:lnTo>
                    <a:pt x="88" y="80"/>
                  </a:lnTo>
                  <a:lnTo>
                    <a:pt x="90" y="72"/>
                  </a:lnTo>
                  <a:lnTo>
                    <a:pt x="73" y="72"/>
                  </a:lnTo>
                  <a:close/>
                </a:path>
              </a:pathLst>
            </a:custGeom>
            <a:solidFill>
              <a:srgbClr val="FFFFFF"/>
            </a:solidFill>
            <a:ln w="0">
              <a:solidFill>
                <a:srgbClr val="FFFFFF"/>
              </a:solidFill>
              <a:prstDash val="solid"/>
              <a:round/>
              <a:headEnd/>
              <a:tailEnd/>
            </a:ln>
          </p:spPr>
          <p:txBody>
            <a:bodyPr/>
            <a:lstStyle/>
            <a:p>
              <a:endParaRPr lang="en-US"/>
            </a:p>
          </p:txBody>
        </p:sp>
        <p:sp>
          <p:nvSpPr>
            <p:cNvPr id="55" name="Freeform 59"/>
            <p:cNvSpPr>
              <a:spLocks/>
            </p:cNvSpPr>
            <p:nvPr/>
          </p:nvSpPr>
          <p:spPr bwMode="auto">
            <a:xfrm>
              <a:off x="3038" y="1349"/>
              <a:ext cx="52" cy="68"/>
            </a:xfrm>
            <a:custGeom>
              <a:avLst/>
              <a:gdLst>
                <a:gd name="T0" fmla="*/ 1 w 81"/>
                <a:gd name="T1" fmla="*/ 1 h 105"/>
                <a:gd name="T2" fmla="*/ 1 w 81"/>
                <a:gd name="T3" fmla="*/ 1 h 105"/>
                <a:gd name="T4" fmla="*/ 1 w 81"/>
                <a:gd name="T5" fmla="*/ 1 h 105"/>
                <a:gd name="T6" fmla="*/ 1 w 81"/>
                <a:gd name="T7" fmla="*/ 1 h 105"/>
                <a:gd name="T8" fmla="*/ 1 w 81"/>
                <a:gd name="T9" fmla="*/ 1 h 105"/>
                <a:gd name="T10" fmla="*/ 1 w 81"/>
                <a:gd name="T11" fmla="*/ 1 h 105"/>
                <a:gd name="T12" fmla="*/ 1 w 81"/>
                <a:gd name="T13" fmla="*/ 1 h 105"/>
                <a:gd name="T14" fmla="*/ 1 w 81"/>
                <a:gd name="T15" fmla="*/ 1 h 105"/>
                <a:gd name="T16" fmla="*/ 1 w 81"/>
                <a:gd name="T17" fmla="*/ 1 h 105"/>
                <a:gd name="T18" fmla="*/ 1 w 81"/>
                <a:gd name="T19" fmla="*/ 1 h 105"/>
                <a:gd name="T20" fmla="*/ 1 w 81"/>
                <a:gd name="T21" fmla="*/ 1 h 105"/>
                <a:gd name="T22" fmla="*/ 1 w 81"/>
                <a:gd name="T23" fmla="*/ 1 h 105"/>
                <a:gd name="T24" fmla="*/ 1 w 81"/>
                <a:gd name="T25" fmla="*/ 1 h 105"/>
                <a:gd name="T26" fmla="*/ 0 w 81"/>
                <a:gd name="T27" fmla="*/ 1 h 105"/>
                <a:gd name="T28" fmla="*/ 0 w 81"/>
                <a:gd name="T29" fmla="*/ 1 h 105"/>
                <a:gd name="T30" fmla="*/ 1 w 81"/>
                <a:gd name="T31" fmla="*/ 1 h 105"/>
                <a:gd name="T32" fmla="*/ 1 w 81"/>
                <a:gd name="T33" fmla="*/ 1 h 105"/>
                <a:gd name="T34" fmla="*/ 1 w 81"/>
                <a:gd name="T35" fmla="*/ 1 h 105"/>
                <a:gd name="T36" fmla="*/ 1 w 81"/>
                <a:gd name="T37" fmla="*/ 1 h 105"/>
                <a:gd name="T38" fmla="*/ 1 w 81"/>
                <a:gd name="T39" fmla="*/ 1 h 105"/>
                <a:gd name="T40" fmla="*/ 1 w 81"/>
                <a:gd name="T41" fmla="*/ 1 h 105"/>
                <a:gd name="T42" fmla="*/ 1 w 81"/>
                <a:gd name="T43" fmla="*/ 0 h 105"/>
                <a:gd name="T44" fmla="*/ 1 w 81"/>
                <a:gd name="T45" fmla="*/ 1 h 105"/>
                <a:gd name="T46" fmla="*/ 1 w 81"/>
                <a:gd name="T47" fmla="*/ 1 h 105"/>
                <a:gd name="T48" fmla="*/ 1 w 81"/>
                <a:gd name="T49" fmla="*/ 1 h 105"/>
                <a:gd name="T50" fmla="*/ 1 w 81"/>
                <a:gd name="T51" fmla="*/ 1 h 105"/>
                <a:gd name="T52" fmla="*/ 1 w 81"/>
                <a:gd name="T53" fmla="*/ 1 h 105"/>
                <a:gd name="T54" fmla="*/ 1 w 81"/>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1" h="105">
                  <a:moveTo>
                    <a:pt x="81" y="105"/>
                  </a:moveTo>
                  <a:lnTo>
                    <a:pt x="64" y="105"/>
                  </a:lnTo>
                  <a:lnTo>
                    <a:pt x="64" y="42"/>
                  </a:lnTo>
                  <a:lnTo>
                    <a:pt x="63" y="30"/>
                  </a:lnTo>
                  <a:lnTo>
                    <a:pt x="60" y="23"/>
                  </a:lnTo>
                  <a:lnTo>
                    <a:pt x="54" y="18"/>
                  </a:lnTo>
                  <a:lnTo>
                    <a:pt x="43" y="15"/>
                  </a:lnTo>
                  <a:lnTo>
                    <a:pt x="36" y="17"/>
                  </a:lnTo>
                  <a:lnTo>
                    <a:pt x="30" y="20"/>
                  </a:lnTo>
                  <a:lnTo>
                    <a:pt x="22" y="26"/>
                  </a:lnTo>
                  <a:lnTo>
                    <a:pt x="18" y="36"/>
                  </a:lnTo>
                  <a:lnTo>
                    <a:pt x="16" y="50"/>
                  </a:lnTo>
                  <a:lnTo>
                    <a:pt x="16" y="105"/>
                  </a:lnTo>
                  <a:lnTo>
                    <a:pt x="0" y="105"/>
                  </a:lnTo>
                  <a:lnTo>
                    <a:pt x="0" y="3"/>
                  </a:lnTo>
                  <a:lnTo>
                    <a:pt x="15" y="3"/>
                  </a:lnTo>
                  <a:lnTo>
                    <a:pt x="15" y="18"/>
                  </a:lnTo>
                  <a:lnTo>
                    <a:pt x="19" y="12"/>
                  </a:lnTo>
                  <a:lnTo>
                    <a:pt x="25" y="8"/>
                  </a:lnTo>
                  <a:lnTo>
                    <a:pt x="34" y="3"/>
                  </a:lnTo>
                  <a:lnTo>
                    <a:pt x="46" y="0"/>
                  </a:lnTo>
                  <a:lnTo>
                    <a:pt x="55" y="2"/>
                  </a:lnTo>
                  <a:lnTo>
                    <a:pt x="66" y="5"/>
                  </a:lnTo>
                  <a:lnTo>
                    <a:pt x="73" y="11"/>
                  </a:lnTo>
                  <a:lnTo>
                    <a:pt x="79" y="21"/>
                  </a:lnTo>
                  <a:lnTo>
                    <a:pt x="81" y="36"/>
                  </a:lnTo>
                  <a:lnTo>
                    <a:pt x="81" y="105"/>
                  </a:lnTo>
                  <a:close/>
                </a:path>
              </a:pathLst>
            </a:custGeom>
            <a:solidFill>
              <a:srgbClr val="FFFFFF"/>
            </a:solidFill>
            <a:ln w="0">
              <a:solidFill>
                <a:srgbClr val="FFFFFF"/>
              </a:solidFill>
              <a:prstDash val="solid"/>
              <a:round/>
              <a:headEnd/>
              <a:tailEnd/>
            </a:ln>
          </p:spPr>
          <p:txBody>
            <a:bodyPr/>
            <a:lstStyle/>
            <a:p>
              <a:endParaRPr lang="en-US"/>
            </a:p>
          </p:txBody>
        </p:sp>
        <p:sp>
          <p:nvSpPr>
            <p:cNvPr id="56" name="Freeform 60"/>
            <p:cNvSpPr>
              <a:spLocks/>
            </p:cNvSpPr>
            <p:nvPr/>
          </p:nvSpPr>
          <p:spPr bwMode="auto">
            <a:xfrm>
              <a:off x="3102" y="1333"/>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57" name="Freeform 61"/>
            <p:cNvSpPr>
              <a:spLocks/>
            </p:cNvSpPr>
            <p:nvPr/>
          </p:nvSpPr>
          <p:spPr bwMode="auto">
            <a:xfrm>
              <a:off x="3181" y="1325"/>
              <a:ext cx="71" cy="94"/>
            </a:xfrm>
            <a:custGeom>
              <a:avLst/>
              <a:gdLst>
                <a:gd name="T0" fmla="*/ 1 w 110"/>
                <a:gd name="T1" fmla="*/ 1 h 145"/>
                <a:gd name="T2" fmla="*/ 1 w 110"/>
                <a:gd name="T3" fmla="*/ 1 h 145"/>
                <a:gd name="T4" fmla="*/ 1 w 110"/>
                <a:gd name="T5" fmla="*/ 1 h 145"/>
                <a:gd name="T6" fmla="*/ 1 w 110"/>
                <a:gd name="T7" fmla="*/ 1 h 145"/>
                <a:gd name="T8" fmla="*/ 1 w 110"/>
                <a:gd name="T9" fmla="*/ 1 h 145"/>
                <a:gd name="T10" fmla="*/ 1 w 110"/>
                <a:gd name="T11" fmla="*/ 1 h 145"/>
                <a:gd name="T12" fmla="*/ 1 w 110"/>
                <a:gd name="T13" fmla="*/ 1 h 145"/>
                <a:gd name="T14" fmla="*/ 1 w 110"/>
                <a:gd name="T15" fmla="*/ 1 h 145"/>
                <a:gd name="T16" fmla="*/ 1 w 110"/>
                <a:gd name="T17" fmla="*/ 1 h 145"/>
                <a:gd name="T18" fmla="*/ 1 w 110"/>
                <a:gd name="T19" fmla="*/ 1 h 145"/>
                <a:gd name="T20" fmla="*/ 1 w 110"/>
                <a:gd name="T21" fmla="*/ 1 h 145"/>
                <a:gd name="T22" fmla="*/ 1 w 110"/>
                <a:gd name="T23" fmla="*/ 1 h 145"/>
                <a:gd name="T24" fmla="*/ 1 w 110"/>
                <a:gd name="T25" fmla="*/ 1 h 145"/>
                <a:gd name="T26" fmla="*/ 1 w 110"/>
                <a:gd name="T27" fmla="*/ 1 h 145"/>
                <a:gd name="T28" fmla="*/ 1 w 110"/>
                <a:gd name="T29" fmla="*/ 1 h 145"/>
                <a:gd name="T30" fmla="*/ 1 w 110"/>
                <a:gd name="T31" fmla="*/ 1 h 145"/>
                <a:gd name="T32" fmla="*/ 0 w 110"/>
                <a:gd name="T33" fmla="*/ 1 h 145"/>
                <a:gd name="T34" fmla="*/ 1 w 110"/>
                <a:gd name="T35" fmla="*/ 1 h 145"/>
                <a:gd name="T36" fmla="*/ 1 w 110"/>
                <a:gd name="T37" fmla="*/ 1 h 145"/>
                <a:gd name="T38" fmla="*/ 1 w 110"/>
                <a:gd name="T39" fmla="*/ 1 h 145"/>
                <a:gd name="T40" fmla="*/ 1 w 110"/>
                <a:gd name="T41" fmla="*/ 1 h 145"/>
                <a:gd name="T42" fmla="*/ 1 w 110"/>
                <a:gd name="T43" fmla="*/ 1 h 145"/>
                <a:gd name="T44" fmla="*/ 1 w 110"/>
                <a:gd name="T45" fmla="*/ 1 h 145"/>
                <a:gd name="T46" fmla="*/ 1 w 110"/>
                <a:gd name="T47" fmla="*/ 1 h 145"/>
                <a:gd name="T48" fmla="*/ 1 w 110"/>
                <a:gd name="T49" fmla="*/ 1 h 145"/>
                <a:gd name="T50" fmla="*/ 1 w 110"/>
                <a:gd name="T51" fmla="*/ 1 h 145"/>
                <a:gd name="T52" fmla="*/ 1 w 110"/>
                <a:gd name="T53" fmla="*/ 1 h 145"/>
                <a:gd name="T54" fmla="*/ 1 w 110"/>
                <a:gd name="T55" fmla="*/ 1 h 145"/>
                <a:gd name="T56" fmla="*/ 1 w 110"/>
                <a:gd name="T57" fmla="*/ 1 h 145"/>
                <a:gd name="T58" fmla="*/ 1 w 110"/>
                <a:gd name="T59" fmla="*/ 1 h 145"/>
                <a:gd name="T60" fmla="*/ 1 w 110"/>
                <a:gd name="T61" fmla="*/ 1 h 145"/>
                <a:gd name="T62" fmla="*/ 1 w 110"/>
                <a:gd name="T63" fmla="*/ 1 h 145"/>
                <a:gd name="T64" fmla="*/ 1 w 110"/>
                <a:gd name="T65" fmla="*/ 1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45">
                  <a:moveTo>
                    <a:pt x="89" y="43"/>
                  </a:moveTo>
                  <a:lnTo>
                    <a:pt x="86" y="30"/>
                  </a:lnTo>
                  <a:lnTo>
                    <a:pt x="77" y="21"/>
                  </a:lnTo>
                  <a:lnTo>
                    <a:pt x="66" y="16"/>
                  </a:lnTo>
                  <a:lnTo>
                    <a:pt x="54" y="15"/>
                  </a:lnTo>
                  <a:lnTo>
                    <a:pt x="47" y="16"/>
                  </a:lnTo>
                  <a:lnTo>
                    <a:pt x="38" y="18"/>
                  </a:lnTo>
                  <a:lnTo>
                    <a:pt x="30" y="22"/>
                  </a:lnTo>
                  <a:lnTo>
                    <a:pt x="24" y="28"/>
                  </a:lnTo>
                  <a:lnTo>
                    <a:pt x="23" y="40"/>
                  </a:lnTo>
                  <a:lnTo>
                    <a:pt x="23" y="45"/>
                  </a:lnTo>
                  <a:lnTo>
                    <a:pt x="26" y="49"/>
                  </a:lnTo>
                  <a:lnTo>
                    <a:pt x="27" y="52"/>
                  </a:lnTo>
                  <a:lnTo>
                    <a:pt x="32" y="54"/>
                  </a:lnTo>
                  <a:lnTo>
                    <a:pt x="35" y="57"/>
                  </a:lnTo>
                  <a:lnTo>
                    <a:pt x="39" y="57"/>
                  </a:lnTo>
                  <a:lnTo>
                    <a:pt x="78" y="66"/>
                  </a:lnTo>
                  <a:lnTo>
                    <a:pt x="92" y="70"/>
                  </a:lnTo>
                  <a:lnTo>
                    <a:pt x="101" y="78"/>
                  </a:lnTo>
                  <a:lnTo>
                    <a:pt x="108" y="88"/>
                  </a:lnTo>
                  <a:lnTo>
                    <a:pt x="110" y="103"/>
                  </a:lnTo>
                  <a:lnTo>
                    <a:pt x="108" y="118"/>
                  </a:lnTo>
                  <a:lnTo>
                    <a:pt x="101" y="129"/>
                  </a:lnTo>
                  <a:lnTo>
                    <a:pt x="92" y="136"/>
                  </a:lnTo>
                  <a:lnTo>
                    <a:pt x="81" y="142"/>
                  </a:lnTo>
                  <a:lnTo>
                    <a:pt x="68" y="145"/>
                  </a:lnTo>
                  <a:lnTo>
                    <a:pt x="56" y="145"/>
                  </a:lnTo>
                  <a:lnTo>
                    <a:pt x="39" y="144"/>
                  </a:lnTo>
                  <a:lnTo>
                    <a:pt x="27" y="141"/>
                  </a:lnTo>
                  <a:lnTo>
                    <a:pt x="20" y="136"/>
                  </a:lnTo>
                  <a:lnTo>
                    <a:pt x="14" y="132"/>
                  </a:lnTo>
                  <a:lnTo>
                    <a:pt x="5" y="121"/>
                  </a:lnTo>
                  <a:lnTo>
                    <a:pt x="0" y="109"/>
                  </a:lnTo>
                  <a:lnTo>
                    <a:pt x="0" y="97"/>
                  </a:lnTo>
                  <a:lnTo>
                    <a:pt x="17" y="97"/>
                  </a:lnTo>
                  <a:lnTo>
                    <a:pt x="20" y="109"/>
                  </a:lnTo>
                  <a:lnTo>
                    <a:pt x="26" y="120"/>
                  </a:lnTo>
                  <a:lnTo>
                    <a:pt x="35" y="126"/>
                  </a:lnTo>
                  <a:lnTo>
                    <a:pt x="45" y="129"/>
                  </a:lnTo>
                  <a:lnTo>
                    <a:pt x="56" y="129"/>
                  </a:lnTo>
                  <a:lnTo>
                    <a:pt x="65" y="129"/>
                  </a:lnTo>
                  <a:lnTo>
                    <a:pt x="74" y="127"/>
                  </a:lnTo>
                  <a:lnTo>
                    <a:pt x="83" y="123"/>
                  </a:lnTo>
                  <a:lnTo>
                    <a:pt x="90" y="117"/>
                  </a:lnTo>
                  <a:lnTo>
                    <a:pt x="92" y="106"/>
                  </a:lnTo>
                  <a:lnTo>
                    <a:pt x="89" y="94"/>
                  </a:lnTo>
                  <a:lnTo>
                    <a:pt x="80" y="87"/>
                  </a:lnTo>
                  <a:lnTo>
                    <a:pt x="62" y="81"/>
                  </a:lnTo>
                  <a:lnTo>
                    <a:pt x="35" y="75"/>
                  </a:lnTo>
                  <a:lnTo>
                    <a:pt x="27" y="73"/>
                  </a:lnTo>
                  <a:lnTo>
                    <a:pt x="20" y="69"/>
                  </a:lnTo>
                  <a:lnTo>
                    <a:pt x="12" y="63"/>
                  </a:lnTo>
                  <a:lnTo>
                    <a:pt x="6" y="55"/>
                  </a:lnTo>
                  <a:lnTo>
                    <a:pt x="5" y="42"/>
                  </a:lnTo>
                  <a:lnTo>
                    <a:pt x="6" y="30"/>
                  </a:lnTo>
                  <a:lnTo>
                    <a:pt x="12" y="18"/>
                  </a:lnTo>
                  <a:lnTo>
                    <a:pt x="21" y="7"/>
                  </a:lnTo>
                  <a:lnTo>
                    <a:pt x="35" y="1"/>
                  </a:lnTo>
                  <a:lnTo>
                    <a:pt x="53" y="0"/>
                  </a:lnTo>
                  <a:lnTo>
                    <a:pt x="71" y="1"/>
                  </a:lnTo>
                  <a:lnTo>
                    <a:pt x="84" y="6"/>
                  </a:lnTo>
                  <a:lnTo>
                    <a:pt x="93" y="12"/>
                  </a:lnTo>
                  <a:lnTo>
                    <a:pt x="101" y="19"/>
                  </a:lnTo>
                  <a:lnTo>
                    <a:pt x="104" y="28"/>
                  </a:lnTo>
                  <a:lnTo>
                    <a:pt x="105" y="36"/>
                  </a:lnTo>
                  <a:lnTo>
                    <a:pt x="107" y="43"/>
                  </a:lnTo>
                  <a:lnTo>
                    <a:pt x="89" y="43"/>
                  </a:lnTo>
                  <a:close/>
                </a:path>
              </a:pathLst>
            </a:custGeom>
            <a:solidFill>
              <a:srgbClr val="FFFFFF"/>
            </a:solidFill>
            <a:ln w="0">
              <a:solidFill>
                <a:srgbClr val="FFFFFF"/>
              </a:solidFill>
              <a:prstDash val="solid"/>
              <a:round/>
              <a:headEnd/>
              <a:tailEnd/>
            </a:ln>
          </p:spPr>
          <p:txBody>
            <a:bodyPr/>
            <a:lstStyle/>
            <a:p>
              <a:endParaRPr lang="en-US"/>
            </a:p>
          </p:txBody>
        </p:sp>
        <p:sp>
          <p:nvSpPr>
            <p:cNvPr id="58" name="Freeform 62"/>
            <p:cNvSpPr>
              <a:spLocks noEditPoints="1"/>
            </p:cNvSpPr>
            <p:nvPr/>
          </p:nvSpPr>
          <p:spPr bwMode="auto">
            <a:xfrm>
              <a:off x="3265" y="1349"/>
              <a:ext cx="60" cy="69"/>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19" y="35"/>
                  </a:lnTo>
                  <a:lnTo>
                    <a:pt x="25" y="26"/>
                  </a:lnTo>
                  <a:lnTo>
                    <a:pt x="34" y="18"/>
                  </a:lnTo>
                  <a:lnTo>
                    <a:pt x="46" y="15"/>
                  </a:lnTo>
                  <a:lnTo>
                    <a:pt x="58" y="18"/>
                  </a:lnTo>
                  <a:lnTo>
                    <a:pt x="67" y="26"/>
                  </a:lnTo>
                  <a:lnTo>
                    <a:pt x="72" y="35"/>
                  </a:lnTo>
                  <a:lnTo>
                    <a:pt x="75" y="45"/>
                  </a:lnTo>
                  <a:lnTo>
                    <a:pt x="75" y="54"/>
                  </a:lnTo>
                  <a:lnTo>
                    <a:pt x="75" y="63"/>
                  </a:lnTo>
                  <a:lnTo>
                    <a:pt x="72" y="74"/>
                  </a:lnTo>
                  <a:lnTo>
                    <a:pt x="67" y="83"/>
                  </a:lnTo>
                  <a:lnTo>
                    <a:pt x="58" y="90"/>
                  </a:lnTo>
                  <a:lnTo>
                    <a:pt x="46" y="93"/>
                  </a:lnTo>
                  <a:lnTo>
                    <a:pt x="34" y="90"/>
                  </a:lnTo>
                  <a:lnTo>
                    <a:pt x="25" y="83"/>
                  </a:lnTo>
                  <a:lnTo>
                    <a:pt x="19" y="74"/>
                  </a:lnTo>
                  <a:lnTo>
                    <a:pt x="18" y="63"/>
                  </a:lnTo>
                  <a:lnTo>
                    <a:pt x="16" y="54"/>
                  </a:lnTo>
                  <a:close/>
                  <a:moveTo>
                    <a:pt x="0" y="54"/>
                  </a:moveTo>
                  <a:lnTo>
                    <a:pt x="1" y="69"/>
                  </a:lnTo>
                  <a:lnTo>
                    <a:pt x="6" y="84"/>
                  </a:lnTo>
                  <a:lnTo>
                    <a:pt x="16" y="96"/>
                  </a:lnTo>
                  <a:lnTo>
                    <a:pt x="28" y="104"/>
                  </a:lnTo>
                  <a:lnTo>
                    <a:pt x="46" y="107"/>
                  </a:lnTo>
                  <a:lnTo>
                    <a:pt x="63" y="104"/>
                  </a:lnTo>
                  <a:lnTo>
                    <a:pt x="76" y="96"/>
                  </a:lnTo>
                  <a:lnTo>
                    <a:pt x="85" y="84"/>
                  </a:lnTo>
                  <a:lnTo>
                    <a:pt x="91" y="69"/>
                  </a:lnTo>
                  <a:lnTo>
                    <a:pt x="93" y="54"/>
                  </a:lnTo>
                  <a:lnTo>
                    <a:pt x="91" y="38"/>
                  </a:lnTo>
                  <a:lnTo>
                    <a:pt x="85" y="24"/>
                  </a:lnTo>
                  <a:lnTo>
                    <a:pt x="76" y="12"/>
                  </a:lnTo>
                  <a:lnTo>
                    <a:pt x="63"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59" name="Freeform 63"/>
            <p:cNvSpPr>
              <a:spLocks/>
            </p:cNvSpPr>
            <p:nvPr/>
          </p:nvSpPr>
          <p:spPr bwMode="auto">
            <a:xfrm>
              <a:off x="3336" y="1349"/>
              <a:ext cx="55" cy="70"/>
            </a:xfrm>
            <a:custGeom>
              <a:avLst/>
              <a:gdLst>
                <a:gd name="T0" fmla="*/ 1 w 87"/>
                <a:gd name="T1" fmla="*/ 1 h 108"/>
                <a:gd name="T2" fmla="*/ 1 w 87"/>
                <a:gd name="T3" fmla="*/ 1 h 108"/>
                <a:gd name="T4" fmla="*/ 1 w 87"/>
                <a:gd name="T5" fmla="*/ 1 h 108"/>
                <a:gd name="T6" fmla="*/ 1 w 87"/>
                <a:gd name="T7" fmla="*/ 1 h 108"/>
                <a:gd name="T8" fmla="*/ 1 w 87"/>
                <a:gd name="T9" fmla="*/ 1 h 108"/>
                <a:gd name="T10" fmla="*/ 1 w 87"/>
                <a:gd name="T11" fmla="*/ 1 h 108"/>
                <a:gd name="T12" fmla="*/ 1 w 87"/>
                <a:gd name="T13" fmla="*/ 1 h 108"/>
                <a:gd name="T14" fmla="*/ 1 w 87"/>
                <a:gd name="T15" fmla="*/ 1 h 108"/>
                <a:gd name="T16" fmla="*/ 1 w 87"/>
                <a:gd name="T17" fmla="*/ 1 h 108"/>
                <a:gd name="T18" fmla="*/ 1 w 87"/>
                <a:gd name="T19" fmla="*/ 1 h 108"/>
                <a:gd name="T20" fmla="*/ 1 w 87"/>
                <a:gd name="T21" fmla="*/ 1 h 108"/>
                <a:gd name="T22" fmla="*/ 1 w 87"/>
                <a:gd name="T23" fmla="*/ 1 h 108"/>
                <a:gd name="T24" fmla="*/ 1 w 87"/>
                <a:gd name="T25" fmla="*/ 1 h 108"/>
                <a:gd name="T26" fmla="*/ 1 w 87"/>
                <a:gd name="T27" fmla="*/ 1 h 108"/>
                <a:gd name="T28" fmla="*/ 1 w 87"/>
                <a:gd name="T29" fmla="*/ 1 h 108"/>
                <a:gd name="T30" fmla="*/ 1 w 87"/>
                <a:gd name="T31" fmla="*/ 1 h 108"/>
                <a:gd name="T32" fmla="*/ 1 w 87"/>
                <a:gd name="T33" fmla="*/ 1 h 108"/>
                <a:gd name="T34" fmla="*/ 1 w 87"/>
                <a:gd name="T35" fmla="*/ 1 h 108"/>
                <a:gd name="T36" fmla="*/ 1 w 87"/>
                <a:gd name="T37" fmla="*/ 1 h 108"/>
                <a:gd name="T38" fmla="*/ 1 w 87"/>
                <a:gd name="T39" fmla="*/ 1 h 108"/>
                <a:gd name="T40" fmla="*/ 1 w 87"/>
                <a:gd name="T41" fmla="*/ 1 h 108"/>
                <a:gd name="T42" fmla="*/ 1 w 87"/>
                <a:gd name="T43" fmla="*/ 1 h 108"/>
                <a:gd name="T44" fmla="*/ 1 w 87"/>
                <a:gd name="T45" fmla="*/ 1 h 108"/>
                <a:gd name="T46" fmla="*/ 1 w 87"/>
                <a:gd name="T47" fmla="*/ 1 h 108"/>
                <a:gd name="T48" fmla="*/ 1 w 87"/>
                <a:gd name="T49" fmla="*/ 1 h 108"/>
                <a:gd name="T50" fmla="*/ 1 w 87"/>
                <a:gd name="T51" fmla="*/ 1 h 108"/>
                <a:gd name="T52" fmla="*/ 1 w 87"/>
                <a:gd name="T53" fmla="*/ 1 h 108"/>
                <a:gd name="T54" fmla="*/ 1 w 87"/>
                <a:gd name="T55" fmla="*/ 1 h 108"/>
                <a:gd name="T56" fmla="*/ 1 w 87"/>
                <a:gd name="T57" fmla="*/ 1 h 108"/>
                <a:gd name="T58" fmla="*/ 1 w 87"/>
                <a:gd name="T59" fmla="*/ 1 h 108"/>
                <a:gd name="T60" fmla="*/ 0 w 87"/>
                <a:gd name="T61" fmla="*/ 1 h 108"/>
                <a:gd name="T62" fmla="*/ 1 w 87"/>
                <a:gd name="T63" fmla="*/ 1 h 108"/>
                <a:gd name="T64" fmla="*/ 1 w 87"/>
                <a:gd name="T65" fmla="*/ 1 h 108"/>
                <a:gd name="T66" fmla="*/ 1 w 87"/>
                <a:gd name="T67" fmla="*/ 1 h 108"/>
                <a:gd name="T68" fmla="*/ 1 w 87"/>
                <a:gd name="T69" fmla="*/ 1 h 108"/>
                <a:gd name="T70" fmla="*/ 1 w 87"/>
                <a:gd name="T71" fmla="*/ 0 h 108"/>
                <a:gd name="T72" fmla="*/ 1 w 87"/>
                <a:gd name="T73" fmla="*/ 1 h 108"/>
                <a:gd name="T74" fmla="*/ 1 w 87"/>
                <a:gd name="T75" fmla="*/ 1 h 108"/>
                <a:gd name="T76" fmla="*/ 1 w 87"/>
                <a:gd name="T77" fmla="*/ 1 h 108"/>
                <a:gd name="T78" fmla="*/ 1 w 87"/>
                <a:gd name="T79" fmla="*/ 1 h 108"/>
                <a:gd name="T80" fmla="*/ 1 w 87"/>
                <a:gd name="T81" fmla="*/ 1 h 108"/>
                <a:gd name="T82" fmla="*/ 1 w 87"/>
                <a:gd name="T83" fmla="*/ 1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108">
                  <a:moveTo>
                    <a:pt x="71" y="38"/>
                  </a:moveTo>
                  <a:lnTo>
                    <a:pt x="69" y="32"/>
                  </a:lnTo>
                  <a:lnTo>
                    <a:pt x="66" y="26"/>
                  </a:lnTo>
                  <a:lnTo>
                    <a:pt x="63" y="21"/>
                  </a:lnTo>
                  <a:lnTo>
                    <a:pt x="59" y="18"/>
                  </a:lnTo>
                  <a:lnTo>
                    <a:pt x="53" y="17"/>
                  </a:lnTo>
                  <a:lnTo>
                    <a:pt x="47" y="15"/>
                  </a:lnTo>
                  <a:lnTo>
                    <a:pt x="36" y="18"/>
                  </a:lnTo>
                  <a:lnTo>
                    <a:pt x="27" y="24"/>
                  </a:lnTo>
                  <a:lnTo>
                    <a:pt x="23" y="33"/>
                  </a:lnTo>
                  <a:lnTo>
                    <a:pt x="20" y="44"/>
                  </a:lnTo>
                  <a:lnTo>
                    <a:pt x="18" y="54"/>
                  </a:lnTo>
                  <a:lnTo>
                    <a:pt x="20" y="65"/>
                  </a:lnTo>
                  <a:lnTo>
                    <a:pt x="21" y="75"/>
                  </a:lnTo>
                  <a:lnTo>
                    <a:pt x="27" y="84"/>
                  </a:lnTo>
                  <a:lnTo>
                    <a:pt x="35" y="90"/>
                  </a:lnTo>
                  <a:lnTo>
                    <a:pt x="47" y="93"/>
                  </a:lnTo>
                  <a:lnTo>
                    <a:pt x="57" y="90"/>
                  </a:lnTo>
                  <a:lnTo>
                    <a:pt x="66" y="83"/>
                  </a:lnTo>
                  <a:lnTo>
                    <a:pt x="71" y="69"/>
                  </a:lnTo>
                  <a:lnTo>
                    <a:pt x="87" y="69"/>
                  </a:lnTo>
                  <a:lnTo>
                    <a:pt x="84" y="80"/>
                  </a:lnTo>
                  <a:lnTo>
                    <a:pt x="80" y="89"/>
                  </a:lnTo>
                  <a:lnTo>
                    <a:pt x="72" y="99"/>
                  </a:lnTo>
                  <a:lnTo>
                    <a:pt x="62" y="105"/>
                  </a:lnTo>
                  <a:lnTo>
                    <a:pt x="45" y="108"/>
                  </a:lnTo>
                  <a:lnTo>
                    <a:pt x="30" y="105"/>
                  </a:lnTo>
                  <a:lnTo>
                    <a:pt x="18" y="98"/>
                  </a:lnTo>
                  <a:lnTo>
                    <a:pt x="8" y="87"/>
                  </a:lnTo>
                  <a:lnTo>
                    <a:pt x="2" y="74"/>
                  </a:lnTo>
                  <a:lnTo>
                    <a:pt x="0" y="57"/>
                  </a:lnTo>
                  <a:lnTo>
                    <a:pt x="2" y="39"/>
                  </a:lnTo>
                  <a:lnTo>
                    <a:pt x="8" y="24"/>
                  </a:lnTo>
                  <a:lnTo>
                    <a:pt x="18" y="11"/>
                  </a:lnTo>
                  <a:lnTo>
                    <a:pt x="32" y="3"/>
                  </a:lnTo>
                  <a:lnTo>
                    <a:pt x="50" y="0"/>
                  </a:lnTo>
                  <a:lnTo>
                    <a:pt x="63" y="3"/>
                  </a:lnTo>
                  <a:lnTo>
                    <a:pt x="74" y="9"/>
                  </a:lnTo>
                  <a:lnTo>
                    <a:pt x="81" y="17"/>
                  </a:lnTo>
                  <a:lnTo>
                    <a:pt x="86" y="27"/>
                  </a:lnTo>
                  <a:lnTo>
                    <a:pt x="87" y="38"/>
                  </a:lnTo>
                  <a:lnTo>
                    <a:pt x="71" y="38"/>
                  </a:lnTo>
                  <a:close/>
                </a:path>
              </a:pathLst>
            </a:custGeom>
            <a:solidFill>
              <a:srgbClr val="FFFFFF"/>
            </a:solidFill>
            <a:ln w="0">
              <a:solidFill>
                <a:srgbClr val="FFFFFF"/>
              </a:solidFill>
              <a:prstDash val="solid"/>
              <a:round/>
              <a:headEnd/>
              <a:tailEnd/>
            </a:ln>
          </p:spPr>
          <p:txBody>
            <a:bodyPr/>
            <a:lstStyle/>
            <a:p>
              <a:endParaRPr lang="en-US"/>
            </a:p>
          </p:txBody>
        </p:sp>
        <p:sp>
          <p:nvSpPr>
            <p:cNvPr id="60" name="Freeform 64"/>
            <p:cNvSpPr>
              <a:spLocks noEditPoints="1"/>
            </p:cNvSpPr>
            <p:nvPr/>
          </p:nvSpPr>
          <p:spPr bwMode="auto">
            <a:xfrm>
              <a:off x="3405"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1" name="Freeform 65"/>
            <p:cNvSpPr>
              <a:spLocks noEditPoints="1"/>
            </p:cNvSpPr>
            <p:nvPr/>
          </p:nvSpPr>
          <p:spPr bwMode="auto">
            <a:xfrm>
              <a:off x="3432"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2" name="Freeform 66"/>
            <p:cNvSpPr>
              <a:spLocks/>
            </p:cNvSpPr>
            <p:nvPr/>
          </p:nvSpPr>
          <p:spPr bwMode="auto">
            <a:xfrm>
              <a:off x="3501" y="1333"/>
              <a:ext cx="29" cy="85"/>
            </a:xfrm>
            <a:custGeom>
              <a:avLst/>
              <a:gdLst>
                <a:gd name="T0" fmla="*/ 1 w 46"/>
                <a:gd name="T1" fmla="*/ 1 h 132"/>
                <a:gd name="T2" fmla="*/ 1 w 46"/>
                <a:gd name="T3" fmla="*/ 1 h 132"/>
                <a:gd name="T4" fmla="*/ 1 w 46"/>
                <a:gd name="T5" fmla="*/ 1 h 132"/>
                <a:gd name="T6" fmla="*/ 1 w 46"/>
                <a:gd name="T7" fmla="*/ 1 h 132"/>
                <a:gd name="T8" fmla="*/ 1 w 46"/>
                <a:gd name="T9" fmla="*/ 1 h 132"/>
                <a:gd name="T10" fmla="*/ 1 w 46"/>
                <a:gd name="T11" fmla="*/ 1 h 132"/>
                <a:gd name="T12" fmla="*/ 1 w 46"/>
                <a:gd name="T13" fmla="*/ 1 h 132"/>
                <a:gd name="T14" fmla="*/ 1 w 46"/>
                <a:gd name="T15" fmla="*/ 1 h 132"/>
                <a:gd name="T16" fmla="*/ 1 w 46"/>
                <a:gd name="T17" fmla="*/ 1 h 132"/>
                <a:gd name="T18" fmla="*/ 1 w 46"/>
                <a:gd name="T19" fmla="*/ 1 h 132"/>
                <a:gd name="T20" fmla="*/ 1 w 46"/>
                <a:gd name="T21" fmla="*/ 1 h 132"/>
                <a:gd name="T22" fmla="*/ 1 w 46"/>
                <a:gd name="T23" fmla="*/ 1 h 132"/>
                <a:gd name="T24" fmla="*/ 1 w 46"/>
                <a:gd name="T25" fmla="*/ 1 h 132"/>
                <a:gd name="T26" fmla="*/ 1 w 46"/>
                <a:gd name="T27" fmla="*/ 1 h 132"/>
                <a:gd name="T28" fmla="*/ 1 w 46"/>
                <a:gd name="T29" fmla="*/ 1 h 132"/>
                <a:gd name="T30" fmla="*/ 1 w 46"/>
                <a:gd name="T31" fmla="*/ 1 h 132"/>
                <a:gd name="T32" fmla="*/ 1 w 46"/>
                <a:gd name="T33" fmla="*/ 1 h 132"/>
                <a:gd name="T34" fmla="*/ 1 w 46"/>
                <a:gd name="T35" fmla="*/ 1 h 132"/>
                <a:gd name="T36" fmla="*/ 1 w 46"/>
                <a:gd name="T37" fmla="*/ 1 h 132"/>
                <a:gd name="T38" fmla="*/ 1 w 46"/>
                <a:gd name="T39" fmla="*/ 1 h 132"/>
                <a:gd name="T40" fmla="*/ 1 w 46"/>
                <a:gd name="T41" fmla="*/ 1 h 132"/>
                <a:gd name="T42" fmla="*/ 0 w 46"/>
                <a:gd name="T43" fmla="*/ 1 h 132"/>
                <a:gd name="T44" fmla="*/ 0 w 46"/>
                <a:gd name="T45" fmla="*/ 1 h 132"/>
                <a:gd name="T46" fmla="*/ 1 w 46"/>
                <a:gd name="T47" fmla="*/ 1 h 132"/>
                <a:gd name="T48" fmla="*/ 1 w 46"/>
                <a:gd name="T49" fmla="*/ 0 h 132"/>
                <a:gd name="T50" fmla="*/ 1 w 46"/>
                <a:gd name="T51" fmla="*/ 0 h 132"/>
                <a:gd name="T52" fmla="*/ 1 w 46"/>
                <a:gd name="T53" fmla="*/ 1 h 132"/>
                <a:gd name="T54" fmla="*/ 1 w 46"/>
                <a:gd name="T55" fmla="*/ 1 h 132"/>
                <a:gd name="T56" fmla="*/ 1 w 46"/>
                <a:gd name="T57" fmla="*/ 1 h 132"/>
                <a:gd name="T58" fmla="*/ 1 w 46"/>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 h="132">
                  <a:moveTo>
                    <a:pt x="30" y="43"/>
                  </a:moveTo>
                  <a:lnTo>
                    <a:pt x="30" y="108"/>
                  </a:lnTo>
                  <a:lnTo>
                    <a:pt x="31" y="112"/>
                  </a:lnTo>
                  <a:lnTo>
                    <a:pt x="33" y="114"/>
                  </a:lnTo>
                  <a:lnTo>
                    <a:pt x="34" y="115"/>
                  </a:lnTo>
                  <a:lnTo>
                    <a:pt x="36" y="117"/>
                  </a:lnTo>
                  <a:lnTo>
                    <a:pt x="39" y="117"/>
                  </a:lnTo>
                  <a:lnTo>
                    <a:pt x="40" y="117"/>
                  </a:lnTo>
                  <a:lnTo>
                    <a:pt x="46" y="117"/>
                  </a:lnTo>
                  <a:lnTo>
                    <a:pt x="46" y="130"/>
                  </a:lnTo>
                  <a:lnTo>
                    <a:pt x="40" y="130"/>
                  </a:lnTo>
                  <a:lnTo>
                    <a:pt x="36" y="130"/>
                  </a:lnTo>
                  <a:lnTo>
                    <a:pt x="34" y="132"/>
                  </a:lnTo>
                  <a:lnTo>
                    <a:pt x="27" y="130"/>
                  </a:lnTo>
                  <a:lnTo>
                    <a:pt x="22" y="129"/>
                  </a:lnTo>
                  <a:lnTo>
                    <a:pt x="18" y="126"/>
                  </a:lnTo>
                  <a:lnTo>
                    <a:pt x="16" y="123"/>
                  </a:lnTo>
                  <a:lnTo>
                    <a:pt x="15" y="120"/>
                  </a:lnTo>
                  <a:lnTo>
                    <a:pt x="13" y="114"/>
                  </a:lnTo>
                  <a:lnTo>
                    <a:pt x="13" y="109"/>
                  </a:lnTo>
                  <a:lnTo>
                    <a:pt x="13" y="43"/>
                  </a:lnTo>
                  <a:lnTo>
                    <a:pt x="0" y="43"/>
                  </a:lnTo>
                  <a:lnTo>
                    <a:pt x="0" y="28"/>
                  </a:lnTo>
                  <a:lnTo>
                    <a:pt x="13" y="28"/>
                  </a:lnTo>
                  <a:lnTo>
                    <a:pt x="13" y="0"/>
                  </a:lnTo>
                  <a:lnTo>
                    <a:pt x="30" y="0"/>
                  </a:lnTo>
                  <a:lnTo>
                    <a:pt x="30" y="28"/>
                  </a:lnTo>
                  <a:lnTo>
                    <a:pt x="46" y="28"/>
                  </a:lnTo>
                  <a:lnTo>
                    <a:pt x="46"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63" name="Freeform 67"/>
            <p:cNvSpPr>
              <a:spLocks noEditPoints="1"/>
            </p:cNvSpPr>
            <p:nvPr/>
          </p:nvSpPr>
          <p:spPr bwMode="auto">
            <a:xfrm>
              <a:off x="3544"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4" name="Freeform 68"/>
            <p:cNvSpPr>
              <a:spLocks noEditPoints="1"/>
            </p:cNvSpPr>
            <p:nvPr/>
          </p:nvSpPr>
          <p:spPr bwMode="auto">
            <a:xfrm>
              <a:off x="3571"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5" name="Freeform 69"/>
            <p:cNvSpPr>
              <a:spLocks/>
            </p:cNvSpPr>
            <p:nvPr/>
          </p:nvSpPr>
          <p:spPr bwMode="auto">
            <a:xfrm>
              <a:off x="3641"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1" y="24"/>
                  </a:lnTo>
                  <a:lnTo>
                    <a:pt x="60" y="21"/>
                  </a:lnTo>
                  <a:lnTo>
                    <a:pt x="57" y="20"/>
                  </a:lnTo>
                  <a:lnTo>
                    <a:pt x="52" y="17"/>
                  </a:lnTo>
                  <a:lnTo>
                    <a:pt x="46"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5" y="39"/>
                  </a:lnTo>
                  <a:lnTo>
                    <a:pt x="31" y="41"/>
                  </a:lnTo>
                  <a:lnTo>
                    <a:pt x="37"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0"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6" y="77"/>
                  </a:lnTo>
                  <a:lnTo>
                    <a:pt x="66" y="72"/>
                  </a:lnTo>
                  <a:lnTo>
                    <a:pt x="64" y="69"/>
                  </a:lnTo>
                  <a:lnTo>
                    <a:pt x="60" y="66"/>
                  </a:lnTo>
                  <a:lnTo>
                    <a:pt x="54" y="65"/>
                  </a:lnTo>
                  <a:lnTo>
                    <a:pt x="46" y="62"/>
                  </a:lnTo>
                  <a:lnTo>
                    <a:pt x="27" y="57"/>
                  </a:lnTo>
                  <a:lnTo>
                    <a:pt x="15" y="53"/>
                  </a:lnTo>
                  <a:lnTo>
                    <a:pt x="6" y="45"/>
                  </a:lnTo>
                  <a:lnTo>
                    <a:pt x="3" y="33"/>
                  </a:lnTo>
                  <a:lnTo>
                    <a:pt x="6" y="18"/>
                  </a:lnTo>
                  <a:lnTo>
                    <a:pt x="15" y="8"/>
                  </a:lnTo>
                  <a:lnTo>
                    <a:pt x="27" y="3"/>
                  </a:lnTo>
                  <a:lnTo>
                    <a:pt x="42" y="0"/>
                  </a:lnTo>
                  <a:lnTo>
                    <a:pt x="57" y="3"/>
                  </a:lnTo>
                  <a:lnTo>
                    <a:pt x="67" y="8"/>
                  </a:lnTo>
                  <a:lnTo>
                    <a:pt x="75" y="15"/>
                  </a:lnTo>
                  <a:lnTo>
                    <a:pt x="78" y="21"/>
                  </a:lnTo>
                  <a:lnTo>
                    <a:pt x="79"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grpSp>
      <p:sp>
        <p:nvSpPr>
          <p:cNvPr id="66" name="Text Box 70"/>
          <p:cNvSpPr txBox="1">
            <a:spLocks noChangeArrowheads="1"/>
          </p:cNvSpPr>
          <p:nvPr/>
        </p:nvSpPr>
        <p:spPr bwMode="auto">
          <a:xfrm>
            <a:off x="323850" y="981075"/>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spcBef>
                <a:spcPct val="50000"/>
              </a:spcBef>
              <a:defRPr/>
            </a:pPr>
            <a:endParaRPr lang="en-GB" altLang="en-US" dirty="0" smtClean="0"/>
          </a:p>
        </p:txBody>
      </p:sp>
      <p:pic>
        <p:nvPicPr>
          <p:cNvPr id="67" name="Picture 8" descr="NS-pix"/>
          <p:cNvPicPr>
            <a:picLocks noChangeAspect="1" noChangeArrowheads="1"/>
          </p:cNvPicPr>
          <p:nvPr userDrawn="1"/>
        </p:nvPicPr>
        <p:blipFill>
          <a:blip r:embed="rId2">
            <a:extLst>
              <a:ext uri="{28A0092B-C50C-407E-A947-70E740481C1C}">
                <a14:useLocalDpi xmlns:a14="http://schemas.microsoft.com/office/drawing/2010/main" val="0"/>
              </a:ext>
            </a:extLst>
          </a:blip>
          <a:srcRect r="-35"/>
          <a:stretch>
            <a:fillRect/>
          </a:stretch>
        </p:blipFill>
        <p:spPr bwMode="auto">
          <a:xfrm>
            <a:off x="0" y="836613"/>
            <a:ext cx="483076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Grp="1" noChangeArrowheads="1"/>
          </p:cNvSpPr>
          <p:nvPr>
            <p:ph type="subTitle" idx="1"/>
          </p:nvPr>
        </p:nvSpPr>
        <p:spPr>
          <a:xfrm>
            <a:off x="4876800" y="2743200"/>
            <a:ext cx="4038600" cy="1447800"/>
          </a:xfrm>
        </p:spPr>
        <p:txBody>
          <a:bodyPr/>
          <a:lstStyle>
            <a:lvl1pPr marL="0" indent="0" algn="ctr">
              <a:buFontTx/>
              <a:buNone/>
              <a:defRPr sz="4000" b="1" smtClean="0">
                <a:solidFill>
                  <a:srgbClr val="F00202"/>
                </a:solidFill>
              </a:defRPr>
            </a:lvl1pPr>
          </a:lstStyle>
          <a:p>
            <a:pPr lvl="0"/>
            <a:r>
              <a:rPr lang="en-GB" altLang="en-US" noProof="0" smtClean="0"/>
              <a:t>Click to edit Master subtitle style</a:t>
            </a:r>
          </a:p>
        </p:txBody>
      </p:sp>
      <p:sp>
        <p:nvSpPr>
          <p:cNvPr id="68" name="Rectangle 4"/>
          <p:cNvSpPr>
            <a:spLocks noGrp="1" noChangeArrowheads="1"/>
          </p:cNvSpPr>
          <p:nvPr>
            <p:ph type="dt" sz="half" idx="10"/>
          </p:nvPr>
        </p:nvSpPr>
        <p:spPr>
          <a:xfrm>
            <a:off x="685800" y="6248400"/>
            <a:ext cx="1905000" cy="457200"/>
          </a:xfrm>
          <a:prstGeom prst="rect">
            <a:avLst/>
          </a:prstGeom>
        </p:spPr>
        <p:txBody>
          <a:bodyPr/>
          <a:lstStyle>
            <a:lvl1pPr>
              <a:defRPr sz="1400">
                <a:latin typeface="Times New Roman" pitchFamily="18" charset="0"/>
                <a:cs typeface="Times New Roman" pitchFamily="18" charset="0"/>
              </a:defRPr>
            </a:lvl1pPr>
          </a:lstStyle>
          <a:p>
            <a:pPr>
              <a:defRPr/>
            </a:pPr>
            <a:endParaRPr lang="en-US"/>
          </a:p>
        </p:txBody>
      </p:sp>
      <p:sp>
        <p:nvSpPr>
          <p:cNvPr id="69" name="Rectangle 5"/>
          <p:cNvSpPr>
            <a:spLocks noGrp="1" noChangeArrowheads="1"/>
          </p:cNvSpPr>
          <p:nvPr>
            <p:ph type="ftr" sz="quarter" idx="11"/>
          </p:nvPr>
        </p:nvSpPr>
        <p:spPr>
          <a:xfrm>
            <a:off x="3124200" y="6248400"/>
            <a:ext cx="2895600" cy="457200"/>
          </a:xfrm>
          <a:prstGeom prst="rect">
            <a:avLst/>
          </a:prstGeom>
        </p:spPr>
        <p:txBody>
          <a:bodyPr/>
          <a:lstStyle>
            <a:lvl1pPr algn="ctr">
              <a:defRPr sz="1400">
                <a:latin typeface="Times New Roman" pitchFamily="18" charset="0"/>
                <a:cs typeface="Times New Roman" pitchFamily="18" charset="0"/>
              </a:defRPr>
            </a:lvl1pPr>
          </a:lstStyle>
          <a:p>
            <a:pPr>
              <a:defRPr/>
            </a:pPr>
            <a:endParaRPr lang="en-US"/>
          </a:p>
        </p:txBody>
      </p:sp>
      <p:sp>
        <p:nvSpPr>
          <p:cNvPr id="70" name="Rectangle 6"/>
          <p:cNvSpPr>
            <a:spLocks noGrp="1" noChangeArrowheads="1"/>
          </p:cNvSpPr>
          <p:nvPr>
            <p:ph type="sldNum" sz="quarter" idx="12"/>
          </p:nvPr>
        </p:nvSpPr>
        <p:spPr>
          <a:xfrm>
            <a:off x="6553200" y="6248400"/>
            <a:ext cx="1905000" cy="457200"/>
          </a:xfrm>
          <a:prstGeom prst="rect">
            <a:avLst/>
          </a:prstGeom>
        </p:spPr>
        <p:txBody>
          <a:bodyPr/>
          <a:lstStyle>
            <a:lvl1pPr algn="r">
              <a:defRPr sz="1400">
                <a:latin typeface="Times New Roman" pitchFamily="18" charset="0"/>
                <a:cs typeface="Times New Roman" pitchFamily="18" charset="0"/>
              </a:defRPr>
            </a:lvl1pPr>
          </a:lstStyle>
          <a:p>
            <a:pPr>
              <a:defRPr/>
            </a:pPr>
            <a:fld id="{7BFE176B-A2CC-4971-9079-C6243293687D}" type="slidenum">
              <a:rPr lang="en-US"/>
              <a:pPr>
                <a:defRPr/>
              </a:pPr>
              <a:t>‹#›</a:t>
            </a:fld>
            <a:endParaRPr lang="en-US" dirty="0"/>
          </a:p>
        </p:txBody>
      </p:sp>
    </p:spTree>
    <p:extLst>
      <p:ext uri="{BB962C8B-B14F-4D97-AF65-F5344CB8AC3E}">
        <p14:creationId xmlns:p14="http://schemas.microsoft.com/office/powerpoint/2010/main" val="19532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C8401F2-3F10-410B-BABA-42D8F4E74E7A}" type="slidenum">
              <a:rPr lang="en-US"/>
              <a:pPr>
                <a:defRPr/>
              </a:pPr>
              <a:t>‹#›</a:t>
            </a:fld>
            <a:endParaRPr lang="en-US" dirty="0"/>
          </a:p>
        </p:txBody>
      </p:sp>
    </p:spTree>
    <p:extLst>
      <p:ext uri="{BB962C8B-B14F-4D97-AF65-F5344CB8AC3E}">
        <p14:creationId xmlns:p14="http://schemas.microsoft.com/office/powerpoint/2010/main" val="148382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Image 9" descr="IFRC-Logo-RGB-Tagline-EN.jpg"/>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222334" y="0"/>
            <a:ext cx="3845610" cy="1070411"/>
          </a:xfrm>
          <a:prstGeom prst="rect">
            <a:avLst/>
          </a:prstGeom>
        </p:spPr>
      </p:pic>
    </p:spTree>
    <p:extLst>
      <p:ext uri="{BB962C8B-B14F-4D97-AF65-F5344CB8AC3E}">
        <p14:creationId xmlns:p14="http://schemas.microsoft.com/office/powerpoint/2010/main" val="1025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2658817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9.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8" r:id="rId6"/>
    <p:sldLayoutId id="2147483739" r:id="rId7"/>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20951924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429285854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sz="3200" i="0" dirty="0">
                <a:solidFill>
                  <a:srgbClr val="FF0000"/>
                </a:solidFill>
              </a:rPr>
              <a:t>Seven Moves</a:t>
            </a:r>
            <a:r>
              <a:rPr lang="en-GB" sz="3200" i="0" dirty="0"/>
              <a:t>: Gender and Diversity in Emergency Programming</a:t>
            </a:r>
            <a:br>
              <a:rPr lang="en-GB" sz="3200" i="0" dirty="0"/>
            </a:br>
            <a:endParaRPr lang="en-GB" sz="3200" i="0" dirty="0" smtClean="0">
              <a:latin typeface="Arial" charset="0"/>
              <a:cs typeface="Arial" charset="0"/>
            </a:endParaRPr>
          </a:p>
        </p:txBody>
      </p:sp>
      <p:sp>
        <p:nvSpPr>
          <p:cNvPr id="2" name="Subtitle 1"/>
          <p:cNvSpPr>
            <a:spLocks noGrp="1"/>
          </p:cNvSpPr>
          <p:nvPr>
            <p:ph type="subTitle" idx="1"/>
          </p:nvPr>
        </p:nvSpPr>
        <p:spPr>
          <a:xfrm>
            <a:off x="683568" y="3886200"/>
            <a:ext cx="7546032" cy="2135088"/>
          </a:xfrm>
        </p:spPr>
        <p:txBody>
          <a:bodyPr>
            <a:normAutofit/>
          </a:bodyPr>
          <a:lstStyle/>
          <a:p>
            <a:r>
              <a:rPr lang="en-GB" dirty="0" smtClean="0"/>
              <a:t>Southeast Asia Regional Gender and Diversity Training</a:t>
            </a:r>
          </a:p>
          <a:p>
            <a:r>
              <a:rPr lang="en-GB" dirty="0" smtClean="0"/>
              <a:t> </a:t>
            </a:r>
          </a:p>
          <a:p>
            <a:r>
              <a:rPr lang="en-GB" dirty="0" smtClean="0"/>
              <a:t>Christina Haneef (IFRC) &amp; Norwina Eclarinal (PRC) </a:t>
            </a:r>
          </a:p>
          <a:p>
            <a:endParaRPr lang="en-GB" dirty="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2852936"/>
            <a:ext cx="8291264" cy="3312368"/>
          </a:xfrm>
        </p:spPr>
        <p:txBody>
          <a:bodyPr/>
          <a:lstStyle/>
          <a:p>
            <a:pPr marL="0" indent="0">
              <a:buNone/>
            </a:pPr>
            <a:r>
              <a:rPr lang="en-GB" sz="3200" b="1" dirty="0" smtClean="0">
                <a:latin typeface="+mj-lt"/>
              </a:rPr>
              <a:t>It makes no difference if we categorise an </a:t>
            </a:r>
            <a:r>
              <a:rPr lang="en-GB" sz="3200" b="1" dirty="0">
                <a:latin typeface="+mj-lt"/>
              </a:rPr>
              <a:t>adolescent girl </a:t>
            </a:r>
            <a:r>
              <a:rPr lang="en-GB" sz="3200" b="1" dirty="0" smtClean="0">
                <a:latin typeface="+mj-lt"/>
              </a:rPr>
              <a:t>as an </a:t>
            </a:r>
            <a:r>
              <a:rPr lang="en-GB" sz="3200" b="1" dirty="0">
                <a:latin typeface="+mj-lt"/>
              </a:rPr>
              <a:t>adult or a </a:t>
            </a:r>
            <a:r>
              <a:rPr lang="en-GB" sz="3200" b="1" dirty="0" smtClean="0">
                <a:latin typeface="+mj-lt"/>
              </a:rPr>
              <a:t>child?</a:t>
            </a:r>
            <a:endParaRPr lang="en-GB" sz="3200" b="1" dirty="0">
              <a:latin typeface="+mj-lt"/>
            </a:endParaRPr>
          </a:p>
        </p:txBody>
      </p:sp>
    </p:spTree>
    <p:extLst>
      <p:ext uri="{BB962C8B-B14F-4D97-AF65-F5344CB8AC3E}">
        <p14:creationId xmlns:p14="http://schemas.microsoft.com/office/powerpoint/2010/main" val="1953626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n-lt"/>
                <a:cs typeface="Arial" charset="0"/>
              </a:rPr>
              <a:t>Discuss…</a:t>
            </a:r>
          </a:p>
        </p:txBody>
      </p:sp>
      <p:sp>
        <p:nvSpPr>
          <p:cNvPr id="11267" name="Content Placeholder 2"/>
          <p:cNvSpPr>
            <a:spLocks noGrp="1"/>
          </p:cNvSpPr>
          <p:nvPr>
            <p:ph idx="4294967295"/>
          </p:nvPr>
        </p:nvSpPr>
        <p:spPr>
          <a:xfrm>
            <a:off x="395536" y="2924944"/>
            <a:ext cx="8291264" cy="3240360"/>
          </a:xfrm>
        </p:spPr>
        <p:txBody>
          <a:bodyPr/>
          <a:lstStyle/>
          <a:p>
            <a:pPr marL="0" indent="0">
              <a:buNone/>
            </a:pPr>
            <a:r>
              <a:rPr lang="en-GB" sz="3200" b="1" dirty="0" smtClean="0">
                <a:latin typeface="+mj-lt"/>
              </a:rPr>
              <a:t>As Red Cross Red Crescent we do not pay enough attention to the needs of older people during disasters</a:t>
            </a:r>
            <a:endParaRPr lang="en-US" sz="3200" b="1" dirty="0">
              <a:latin typeface="+mj-lt"/>
            </a:endParaRPr>
          </a:p>
          <a:p>
            <a:pPr marL="0" indent="0">
              <a:buNone/>
            </a:pPr>
            <a:endParaRPr lang="en-GB" sz="3200" b="1" dirty="0">
              <a:latin typeface="+mj-lt"/>
            </a:endParaRPr>
          </a:p>
        </p:txBody>
      </p:sp>
    </p:spTree>
    <p:extLst>
      <p:ext uri="{BB962C8B-B14F-4D97-AF65-F5344CB8AC3E}">
        <p14:creationId xmlns:p14="http://schemas.microsoft.com/office/powerpoint/2010/main" val="1100662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hear about gender and diversity?</a:t>
            </a:r>
            <a:endParaRPr lang="en-GB" dirty="0"/>
          </a:p>
        </p:txBody>
      </p:sp>
      <p:sp>
        <p:nvSpPr>
          <p:cNvPr id="3" name="Content Placeholder 2"/>
          <p:cNvSpPr>
            <a:spLocks noGrp="1"/>
          </p:cNvSpPr>
          <p:nvPr>
            <p:ph idx="1"/>
          </p:nvPr>
        </p:nvSpPr>
        <p:spPr>
          <a:xfrm>
            <a:off x="4427984" y="2492896"/>
            <a:ext cx="4258816" cy="2580109"/>
          </a:xfrm>
        </p:spPr>
        <p:txBody>
          <a:bodyPr/>
          <a:lstStyle/>
          <a:p>
            <a:pPr marL="0" indent="0">
              <a:buNone/>
            </a:pPr>
            <a:r>
              <a:rPr lang="en-GB" b="1" dirty="0" smtClean="0"/>
              <a:t>COMMON CHALLENGES</a:t>
            </a:r>
          </a:p>
          <a:p>
            <a:r>
              <a:rPr lang="en-GB" dirty="0" smtClean="0"/>
              <a:t>Too busy</a:t>
            </a:r>
          </a:p>
          <a:p>
            <a:r>
              <a:rPr lang="en-GB" dirty="0" smtClean="0"/>
              <a:t>No resources</a:t>
            </a:r>
          </a:p>
          <a:p>
            <a:r>
              <a:rPr lang="en-GB" dirty="0" smtClean="0"/>
              <a:t>Not a priority</a:t>
            </a:r>
          </a:p>
          <a:p>
            <a:r>
              <a:rPr lang="en-GB" dirty="0" smtClean="0"/>
              <a:t>I do not know how to do it</a:t>
            </a:r>
          </a:p>
          <a:p>
            <a:r>
              <a:rPr lang="en-GB" dirty="0" smtClean="0"/>
              <a:t>It is for someone else to do</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2708920"/>
            <a:ext cx="3829116" cy="2868141"/>
          </a:xfrm>
          <a:prstGeom prst="rect">
            <a:avLst/>
          </a:prstGeom>
        </p:spPr>
      </p:pic>
    </p:spTree>
    <p:extLst>
      <p:ext uri="{BB962C8B-B14F-4D97-AF65-F5344CB8AC3E}">
        <p14:creationId xmlns:p14="http://schemas.microsoft.com/office/powerpoint/2010/main" val="419110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Core Concepts</a:t>
            </a:r>
            <a:endParaRPr lang="en-GB" sz="3200" i="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2884773"/>
              </p:ext>
            </p:extLst>
          </p:nvPr>
        </p:nvGraphicFramePr>
        <p:xfrm>
          <a:off x="179512" y="2204864"/>
          <a:ext cx="8784976" cy="4907280"/>
        </p:xfrm>
        <a:graphic>
          <a:graphicData uri="http://schemas.openxmlformats.org/drawingml/2006/table">
            <a:tbl>
              <a:tblPr firstRow="1" bandRow="1">
                <a:tableStyleId>{5C22544A-7EE6-4342-B048-85BDC9FD1C3A}</a:tableStyleId>
              </a:tblPr>
              <a:tblGrid>
                <a:gridCol w="4392488"/>
                <a:gridCol w="4392488"/>
              </a:tblGrid>
              <a:tr h="463356">
                <a:tc>
                  <a:txBody>
                    <a:bodyPr/>
                    <a:lstStyle/>
                    <a:p>
                      <a:pPr algn="ctr"/>
                      <a:r>
                        <a:rPr lang="en-GB" sz="3200" dirty="0" smtClean="0">
                          <a:solidFill>
                            <a:schemeClr val="tx1"/>
                          </a:solidFill>
                        </a:rPr>
                        <a:t>Sex</a:t>
                      </a:r>
                      <a:endParaRPr lang="en-GB" sz="3200" dirty="0">
                        <a:solidFill>
                          <a:schemeClr val="tx1"/>
                        </a:solidFill>
                      </a:endParaRPr>
                    </a:p>
                  </a:txBody>
                  <a:tcPr/>
                </a:tc>
                <a:tc>
                  <a:txBody>
                    <a:bodyPr/>
                    <a:lstStyle/>
                    <a:p>
                      <a:pPr algn="ctr"/>
                      <a:r>
                        <a:rPr lang="en-GB" sz="3200" dirty="0" smtClean="0">
                          <a:solidFill>
                            <a:schemeClr val="tx1"/>
                          </a:solidFill>
                        </a:rPr>
                        <a:t>Gender</a:t>
                      </a:r>
                      <a:endParaRPr lang="en-GB" sz="3200" dirty="0">
                        <a:solidFill>
                          <a:schemeClr val="tx1"/>
                        </a:solidFill>
                      </a:endParaRPr>
                    </a:p>
                  </a:txBody>
                  <a:tcPr/>
                </a:tc>
              </a:tr>
              <a:tr h="436100">
                <a:tc>
                  <a:txBody>
                    <a:bodyPr/>
                    <a:lstStyle/>
                    <a:p>
                      <a:r>
                        <a:rPr lang="en-GB" sz="2600" dirty="0" smtClean="0"/>
                        <a:t>Biological</a:t>
                      </a:r>
                      <a:r>
                        <a:rPr lang="en-GB" sz="2600" baseline="0" dirty="0" smtClean="0"/>
                        <a:t> differences</a:t>
                      </a:r>
                      <a:endParaRPr lang="en-GB" sz="2600" dirty="0"/>
                    </a:p>
                  </a:txBody>
                  <a:tcPr/>
                </a:tc>
                <a:tc>
                  <a:txBody>
                    <a:bodyPr/>
                    <a:lstStyle/>
                    <a:p>
                      <a:r>
                        <a:rPr lang="en-GB" sz="2600" dirty="0" smtClean="0"/>
                        <a:t>Social differences</a:t>
                      </a:r>
                      <a:endParaRPr lang="en-GB" sz="2600" dirty="0"/>
                    </a:p>
                  </a:txBody>
                  <a:tcPr/>
                </a:tc>
              </a:tr>
              <a:tr h="436100">
                <a:tc>
                  <a:txBody>
                    <a:bodyPr/>
                    <a:lstStyle/>
                    <a:p>
                      <a:r>
                        <a:rPr lang="en-GB" sz="2600" dirty="0" smtClean="0"/>
                        <a:t>Male, female</a:t>
                      </a:r>
                      <a:endParaRPr lang="en-GB" sz="2600" dirty="0"/>
                    </a:p>
                  </a:txBody>
                  <a:tcPr/>
                </a:tc>
                <a:tc>
                  <a:txBody>
                    <a:bodyPr/>
                    <a:lstStyle/>
                    <a:p>
                      <a:r>
                        <a:rPr lang="en-GB" sz="2600" dirty="0" smtClean="0"/>
                        <a:t>Masculine,</a:t>
                      </a:r>
                      <a:r>
                        <a:rPr lang="en-GB" sz="2600" baseline="0" dirty="0" smtClean="0"/>
                        <a:t> feminine</a:t>
                      </a:r>
                      <a:endParaRPr lang="en-GB" sz="2600" dirty="0"/>
                    </a:p>
                  </a:txBody>
                  <a:tcPr/>
                </a:tc>
              </a:tr>
              <a:tr h="1499093">
                <a:tc>
                  <a:txBody>
                    <a:bodyPr/>
                    <a:lstStyle/>
                    <a:p>
                      <a:r>
                        <a:rPr lang="en-GB" sz="2600" dirty="0" smtClean="0"/>
                        <a:t>Born</a:t>
                      </a:r>
                      <a:r>
                        <a:rPr lang="en-GB" sz="2600" baseline="0" dirty="0" smtClean="0"/>
                        <a:t> male or female; difficult to change</a:t>
                      </a:r>
                      <a:endParaRPr lang="en-GB" sz="2600" dirty="0"/>
                    </a:p>
                  </a:txBody>
                  <a:tcPr/>
                </a:tc>
                <a:tc>
                  <a:txBody>
                    <a:bodyPr/>
                    <a:lstStyle/>
                    <a:p>
                      <a:r>
                        <a:rPr lang="en-GB" sz="2600" dirty="0" smtClean="0"/>
                        <a:t>We become masculine or feminine.</a:t>
                      </a:r>
                      <a:r>
                        <a:rPr lang="en-GB" sz="2600" baseline="0" dirty="0" smtClean="0"/>
                        <a:t> </a:t>
                      </a:r>
                      <a:r>
                        <a:rPr lang="en-GB" sz="2600" dirty="0" smtClean="0"/>
                        <a:t>Changes across the life-cycle,</a:t>
                      </a:r>
                      <a:r>
                        <a:rPr lang="en-GB" sz="2600" baseline="0" dirty="0" smtClean="0"/>
                        <a:t> within and between cultures, traditions and beliefs</a:t>
                      </a:r>
                      <a:endParaRPr lang="en-GB" sz="2600" dirty="0"/>
                    </a:p>
                  </a:txBody>
                  <a:tcPr/>
                </a:tc>
              </a:tr>
              <a:tr h="1125791">
                <a:tc>
                  <a:txBody>
                    <a:bodyPr/>
                    <a:lstStyle/>
                    <a:p>
                      <a:r>
                        <a:rPr lang="en-GB" sz="2600" dirty="0" smtClean="0"/>
                        <a:t>Binary opposites</a:t>
                      </a:r>
                      <a:endParaRPr lang="en-GB" sz="2600" dirty="0"/>
                    </a:p>
                  </a:txBody>
                  <a:tcPr/>
                </a:tc>
                <a:tc>
                  <a:txBody>
                    <a:bodyPr/>
                    <a:lstStyle/>
                    <a:p>
                      <a:r>
                        <a:rPr lang="en-GB" sz="2600" dirty="0" smtClean="0"/>
                        <a:t>Degrees of masculinity and femininity – society sets the bar</a:t>
                      </a:r>
                      <a:r>
                        <a:rPr lang="en-GB" sz="2600" baseline="0" dirty="0" smtClean="0"/>
                        <a:t> on attitudes, behaviours etc. </a:t>
                      </a:r>
                      <a:endParaRPr lang="en-GB" sz="2600" dirty="0"/>
                    </a:p>
                  </a:txBody>
                  <a:tcPr/>
                </a:tc>
              </a:tr>
            </a:tbl>
          </a:graphicData>
        </a:graphic>
      </p:graphicFrame>
    </p:spTree>
    <p:extLst>
      <p:ext uri="{BB962C8B-B14F-4D97-AF65-F5344CB8AC3E}">
        <p14:creationId xmlns:p14="http://schemas.microsoft.com/office/powerpoint/2010/main" val="1239460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j-lt"/>
              </a:rPr>
              <a:t>Sex or Gender?</a:t>
            </a:r>
            <a:endParaRPr lang="en-GB" sz="3200" i="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6556753"/>
              </p:ext>
            </p:extLst>
          </p:nvPr>
        </p:nvGraphicFramePr>
        <p:xfrm>
          <a:off x="0" y="2091516"/>
          <a:ext cx="9036496" cy="4766484"/>
        </p:xfrm>
        <a:graphic>
          <a:graphicData uri="http://schemas.openxmlformats.org/drawingml/2006/table">
            <a:tbl>
              <a:tblPr firstRow="1" bandRow="1">
                <a:tableStyleId>{0E3FDE45-AF77-4B5C-9715-49D594BDF05E}</a:tableStyleId>
              </a:tblPr>
              <a:tblGrid>
                <a:gridCol w="4518248"/>
                <a:gridCol w="4518248"/>
              </a:tblGrid>
              <a:tr h="4766484">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Females can get pregnant</a:t>
                      </a:r>
                    </a:p>
                    <a:p>
                      <a:pPr marL="457200" indent="-457200">
                        <a:buFont typeface="Arial" panose="020B0604020202020204" pitchFamily="34" charset="0"/>
                        <a:buChar char="•"/>
                      </a:pPr>
                      <a:r>
                        <a:rPr lang="en-GB" sz="2300" b="0" dirty="0" smtClean="0"/>
                        <a:t>A higher percentage of American doctors are women, compared to Egypt</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Males have testicles,</a:t>
                      </a:r>
                      <a:r>
                        <a:rPr lang="en-GB" sz="2300" b="0" baseline="0" dirty="0" smtClean="0"/>
                        <a:t> f</a:t>
                      </a:r>
                      <a:r>
                        <a:rPr lang="en-GB" sz="2300" b="0" dirty="0" smtClean="0"/>
                        <a:t>emales have ovaries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New Zealand was the first country in the world to give women the vote.</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Males have deeper voices after puberty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Women tend to do more of the housework than men</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Females breastfeed </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In some countries, women have to cover their heads when they go outside the house</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Women are the main care-givers (for children, aging</a:t>
                      </a:r>
                      <a:r>
                        <a:rPr lang="en-GB" sz="2300" b="0" baseline="0" dirty="0" smtClean="0"/>
                        <a:t> parents, sick and disabled)</a:t>
                      </a:r>
                      <a:endParaRPr lang="en-GB" sz="2300" b="0" dirty="0" smtClean="0"/>
                    </a:p>
                  </a:txBody>
                  <a:tcPr/>
                </a:tc>
              </a:tr>
            </a:tbl>
          </a:graphicData>
        </a:graphic>
      </p:graphicFrame>
    </p:spTree>
    <p:extLst>
      <p:ext uri="{BB962C8B-B14F-4D97-AF65-F5344CB8AC3E}">
        <p14:creationId xmlns:p14="http://schemas.microsoft.com/office/powerpoint/2010/main" val="805035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Defining ‘gender’ </a:t>
            </a:r>
            <a:endParaRPr lang="en-GB" sz="3200" i="0" dirty="0">
              <a:latin typeface="+mn-lt"/>
            </a:endParaRPr>
          </a:p>
        </p:txBody>
      </p:sp>
      <p:sp>
        <p:nvSpPr>
          <p:cNvPr id="3" name="Content Placeholder 2"/>
          <p:cNvSpPr>
            <a:spLocks noGrp="1"/>
          </p:cNvSpPr>
          <p:nvPr>
            <p:ph idx="1"/>
          </p:nvPr>
        </p:nvSpPr>
        <p:spPr>
          <a:xfrm>
            <a:off x="395536" y="2234282"/>
            <a:ext cx="8496944" cy="4191000"/>
          </a:xfrm>
        </p:spPr>
        <p:txBody>
          <a:bodyPr/>
          <a:lstStyle/>
          <a:p>
            <a:r>
              <a:rPr lang="en-GB" sz="2600" dirty="0" smtClean="0">
                <a:latin typeface="+mj-lt"/>
              </a:rPr>
              <a:t>Gender - a confusing and a contested term (not only women)</a:t>
            </a:r>
          </a:p>
          <a:p>
            <a:r>
              <a:rPr lang="en-GB" sz="2600" dirty="0" smtClean="0">
                <a:latin typeface="+mj-lt"/>
              </a:rPr>
              <a:t>Gender as a </a:t>
            </a:r>
            <a:r>
              <a:rPr lang="en-GB" sz="2600" i="1" dirty="0" smtClean="0">
                <a:latin typeface="+mj-lt"/>
              </a:rPr>
              <a:t>concept</a:t>
            </a:r>
            <a:r>
              <a:rPr lang="en-GB" sz="2600" dirty="0" smtClean="0">
                <a:latin typeface="+mj-lt"/>
              </a:rPr>
              <a:t> </a:t>
            </a:r>
            <a:r>
              <a:rPr lang="en-US" sz="2600" dirty="0">
                <a:solidFill>
                  <a:prstClr val="black"/>
                </a:solidFill>
                <a:latin typeface="+mj-lt"/>
              </a:rPr>
              <a:t>refers to the </a:t>
            </a:r>
            <a:r>
              <a:rPr lang="en-US" sz="2600" b="1" dirty="0">
                <a:solidFill>
                  <a:srgbClr val="FF0000"/>
                </a:solidFill>
                <a:latin typeface="+mj-lt"/>
              </a:rPr>
              <a:t>social differences </a:t>
            </a:r>
            <a:r>
              <a:rPr lang="en-US" sz="2600" dirty="0">
                <a:solidFill>
                  <a:prstClr val="black"/>
                </a:solidFill>
                <a:latin typeface="+mj-lt"/>
              </a:rPr>
              <a:t>between men and women </a:t>
            </a:r>
            <a:endParaRPr lang="en-US" sz="2600" dirty="0" smtClean="0">
              <a:solidFill>
                <a:prstClr val="black"/>
              </a:solidFill>
              <a:latin typeface="+mj-lt"/>
            </a:endParaRPr>
          </a:p>
          <a:p>
            <a:r>
              <a:rPr lang="en-US" sz="2600" dirty="0" smtClean="0">
                <a:solidFill>
                  <a:prstClr val="black"/>
                </a:solidFill>
                <a:latin typeface="+mj-lt"/>
              </a:rPr>
              <a:t>Provides us a lens through which we can view and understand the </a:t>
            </a:r>
            <a:r>
              <a:rPr lang="en-US" sz="2600" dirty="0">
                <a:solidFill>
                  <a:prstClr val="black"/>
                </a:solidFill>
                <a:latin typeface="+mj-lt"/>
              </a:rPr>
              <a:t>attitudes, behaviors, roles and expectations put on men and women as a result of being male or female</a:t>
            </a:r>
          </a:p>
          <a:p>
            <a:r>
              <a:rPr lang="en-GB" sz="2600" dirty="0" smtClean="0">
                <a:latin typeface="+mj-lt"/>
              </a:rPr>
              <a:t>Gender as an </a:t>
            </a:r>
            <a:r>
              <a:rPr lang="en-GB" sz="2600" i="1" dirty="0" smtClean="0">
                <a:solidFill>
                  <a:srgbClr val="FF0000"/>
                </a:solidFill>
                <a:latin typeface="+mj-lt"/>
              </a:rPr>
              <a:t>analytical tool</a:t>
            </a:r>
          </a:p>
          <a:p>
            <a:r>
              <a:rPr lang="en-GB" sz="2600" dirty="0" smtClean="0">
                <a:latin typeface="+mj-lt"/>
              </a:rPr>
              <a:t>Gender (equality) as a </a:t>
            </a:r>
            <a:r>
              <a:rPr lang="en-GB" sz="2600" i="1" dirty="0" smtClean="0">
                <a:latin typeface="+mj-lt"/>
              </a:rPr>
              <a:t>strategy or an approach</a:t>
            </a:r>
            <a:endParaRPr lang="en-GB" sz="2600" i="1" dirty="0">
              <a:latin typeface="+mj-lt"/>
            </a:endParaRPr>
          </a:p>
        </p:txBody>
      </p:sp>
    </p:spTree>
    <p:extLst>
      <p:ext uri="{BB962C8B-B14F-4D97-AF65-F5344CB8AC3E}">
        <p14:creationId xmlns:p14="http://schemas.microsoft.com/office/powerpoint/2010/main" val="8052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Male and female/masculine and feminine?</a:t>
            </a:r>
            <a:endParaRPr lang="en-GB" sz="3200" i="0" dirty="0">
              <a:latin typeface="+mn-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016" y="2564904"/>
            <a:ext cx="1643124" cy="35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564904"/>
            <a:ext cx="1603301" cy="35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4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Diversity</a:t>
            </a:r>
            <a:endParaRPr lang="en-GB" sz="3200" i="0"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5976664" cy="41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25344" y="2977212"/>
            <a:ext cx="2016224" cy="2785378"/>
          </a:xfrm>
          <a:prstGeom prst="rect">
            <a:avLst/>
          </a:prstGeom>
          <a:noFill/>
        </p:spPr>
        <p:txBody>
          <a:bodyPr wrap="square" rtlCol="0">
            <a:spAutoFit/>
          </a:bodyPr>
          <a:lstStyle/>
          <a:p>
            <a:pPr algn="ctr"/>
            <a:r>
              <a:rPr lang="en-US" sz="2500" b="1" dirty="0" smtClean="0">
                <a:solidFill>
                  <a:srgbClr val="FF0000"/>
                </a:solidFill>
              </a:rPr>
              <a:t>…The respect and acceptance of the differences between people </a:t>
            </a:r>
            <a:endParaRPr lang="en-US" sz="2500" b="1" dirty="0">
              <a:solidFill>
                <a:srgbClr val="FF0000"/>
              </a:solidFill>
            </a:endParaRPr>
          </a:p>
        </p:txBody>
      </p:sp>
    </p:spTree>
    <p:extLst>
      <p:ext uri="{BB962C8B-B14F-4D97-AF65-F5344CB8AC3E}">
        <p14:creationId xmlns:p14="http://schemas.microsoft.com/office/powerpoint/2010/main" val="158889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19" y="908720"/>
            <a:ext cx="7066337" cy="1143000"/>
          </a:xfrm>
        </p:spPr>
        <p:txBody>
          <a:bodyPr/>
          <a:lstStyle/>
          <a:p>
            <a:pPr algn="ctr"/>
            <a:r>
              <a:rPr lang="en-GB" sz="3200" i="0" dirty="0" smtClean="0">
                <a:latin typeface="+mj-lt"/>
              </a:rPr>
              <a:t>Sexual and Gender-based Violence (S/GBV)</a:t>
            </a:r>
            <a:endParaRPr lang="en-GB" sz="3200" i="0" dirty="0">
              <a:latin typeface="+mj-lt"/>
            </a:endParaRPr>
          </a:p>
        </p:txBody>
      </p:sp>
      <p:sp>
        <p:nvSpPr>
          <p:cNvPr id="3" name="Content Placeholder 2"/>
          <p:cNvSpPr>
            <a:spLocks noGrp="1"/>
          </p:cNvSpPr>
          <p:nvPr>
            <p:ph idx="1"/>
          </p:nvPr>
        </p:nvSpPr>
        <p:spPr>
          <a:xfrm>
            <a:off x="395536" y="2132856"/>
            <a:ext cx="8424936" cy="4725144"/>
          </a:xfrm>
        </p:spPr>
        <p:txBody>
          <a:bodyPr/>
          <a:lstStyle/>
          <a:p>
            <a:pPr marL="0" indent="0" algn="just">
              <a:spcBef>
                <a:spcPts val="600"/>
              </a:spcBef>
              <a:spcAft>
                <a:spcPts val="0"/>
              </a:spcAft>
              <a:buNone/>
            </a:pPr>
            <a:r>
              <a:rPr lang="en-AU" sz="2400" dirty="0">
                <a:latin typeface="+mj-lt"/>
                <a:ea typeface="Calibri"/>
              </a:rPr>
              <a:t>A</a:t>
            </a:r>
            <a:r>
              <a:rPr lang="en-AU" sz="2400" dirty="0" smtClean="0">
                <a:latin typeface="+mj-lt"/>
                <a:ea typeface="Calibri"/>
              </a:rPr>
              <a:t>n </a:t>
            </a:r>
            <a:r>
              <a:rPr lang="en-AU" sz="2400" dirty="0">
                <a:latin typeface="+mj-lt"/>
                <a:ea typeface="Calibri"/>
              </a:rPr>
              <a:t>umbrella term for any harmful act that results in, or is likely to result in, physical, sexual or psychological harm or suffering to a person on the basis of their gender. </a:t>
            </a:r>
            <a:endParaRPr lang="en-AU" sz="2400" dirty="0" smtClean="0">
              <a:latin typeface="+mj-lt"/>
              <a:ea typeface="Calibri"/>
            </a:endParaRPr>
          </a:p>
          <a:p>
            <a:pPr marL="0" indent="0" algn="just">
              <a:spcBef>
                <a:spcPts val="600"/>
              </a:spcBef>
              <a:spcAft>
                <a:spcPts val="0"/>
              </a:spcAft>
              <a:buNone/>
            </a:pP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A result </a:t>
            </a:r>
            <a:r>
              <a:rPr lang="en-AU" sz="2400" dirty="0">
                <a:latin typeface="+mj-lt"/>
                <a:ea typeface="Calibri"/>
              </a:rPr>
              <a:t>of gender inequality and abuse of </a:t>
            </a:r>
            <a:r>
              <a:rPr lang="en-AU" sz="2400" dirty="0" smtClean="0">
                <a:latin typeface="+mj-lt"/>
                <a:ea typeface="Calibri"/>
              </a:rPr>
              <a:t>power. </a:t>
            </a:r>
          </a:p>
          <a:p>
            <a:pPr marL="0" indent="0" algn="just">
              <a:spcBef>
                <a:spcPts val="600"/>
              </a:spcBef>
              <a:spcAft>
                <a:spcPts val="0"/>
              </a:spcAft>
              <a:buNone/>
            </a:pP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Includes but </a:t>
            </a:r>
            <a:r>
              <a:rPr lang="en-AU" sz="2400" dirty="0">
                <a:latin typeface="+mj-lt"/>
                <a:ea typeface="Calibri"/>
              </a:rPr>
              <a:t>not limited to sexual violence, domestic violence, trafficking, </a:t>
            </a:r>
            <a:r>
              <a:rPr lang="en-AU" sz="2400" dirty="0" smtClean="0">
                <a:latin typeface="+mj-lt"/>
                <a:ea typeface="Calibri"/>
              </a:rPr>
              <a:t>forced/early </a:t>
            </a:r>
            <a:r>
              <a:rPr lang="en-AU" sz="2400" dirty="0">
                <a:latin typeface="+mj-lt"/>
                <a:ea typeface="Calibri"/>
              </a:rPr>
              <a:t>marriage, forced prostitution, sexual exploitation and </a:t>
            </a:r>
            <a:r>
              <a:rPr lang="en-AU" sz="2400" dirty="0" smtClean="0">
                <a:latin typeface="+mj-lt"/>
                <a:ea typeface="Calibri"/>
              </a:rPr>
              <a:t>abuse and denial </a:t>
            </a:r>
            <a:r>
              <a:rPr lang="en-AU" sz="2400" dirty="0">
                <a:latin typeface="+mj-lt"/>
                <a:ea typeface="Calibri"/>
              </a:rPr>
              <a:t>of resources, opportunities and </a:t>
            </a:r>
            <a:r>
              <a:rPr lang="en-AU" sz="2400" dirty="0" smtClean="0">
                <a:latin typeface="+mj-lt"/>
                <a:ea typeface="Calibri"/>
              </a:rPr>
              <a:t>services.</a:t>
            </a:r>
          </a:p>
        </p:txBody>
      </p:sp>
      <p:pic>
        <p:nvPicPr>
          <p:cNvPr id="4" name="Picture 3"/>
          <p:cNvPicPr>
            <a:picLocks noChangeAspect="1"/>
          </p:cNvPicPr>
          <p:nvPr/>
        </p:nvPicPr>
        <p:blipFill>
          <a:blip r:embed="rId2"/>
          <a:stretch>
            <a:fillRect/>
          </a:stretch>
        </p:blipFill>
        <p:spPr>
          <a:xfrm rot="2759305">
            <a:off x="293788" y="824434"/>
            <a:ext cx="1607395" cy="1037029"/>
          </a:xfrm>
          <a:prstGeom prst="rect">
            <a:avLst/>
          </a:prstGeom>
        </p:spPr>
      </p:pic>
    </p:spTree>
    <p:extLst>
      <p:ext uri="{BB962C8B-B14F-4D97-AF65-F5344CB8AC3E}">
        <p14:creationId xmlns:p14="http://schemas.microsoft.com/office/powerpoint/2010/main" val="391179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808758" y="908050"/>
            <a:ext cx="6858000" cy="1143000"/>
          </a:xfrm>
          <a:prstGeom prst="rect">
            <a:avLst/>
          </a:prstGeom>
          <a:noFill/>
          <a:ln w="9525">
            <a:noFill/>
            <a:miter lim="800000"/>
            <a:headEnd/>
            <a:tailEnd/>
          </a:ln>
        </p:spPr>
        <p:txBody>
          <a:bodyPr anchor="ctr"/>
          <a:lstStyle/>
          <a:p>
            <a:pPr>
              <a:defRPr/>
            </a:pPr>
            <a:r>
              <a:rPr lang="en-GB" sz="2800" b="1" dirty="0" smtClean="0">
                <a:solidFill>
                  <a:prstClr val="black"/>
                </a:solidFill>
                <a:latin typeface="Calibri"/>
                <a:cs typeface="Arial" pitchFamily="34" charset="0"/>
              </a:rPr>
              <a:t>VIOLENCE INCREASES IN DISASTERS</a:t>
            </a:r>
            <a:endParaRPr lang="en-GB" sz="2800" b="1" dirty="0">
              <a:solidFill>
                <a:prstClr val="black"/>
              </a:solidFill>
              <a:latin typeface="Calibri"/>
              <a:cs typeface="Arial" pitchFamily="34" charset="0"/>
            </a:endParaRPr>
          </a:p>
        </p:txBody>
      </p:sp>
      <p:sp>
        <p:nvSpPr>
          <p:cNvPr id="11267" name="TextBox 6"/>
          <p:cNvSpPr txBox="1">
            <a:spLocks noChangeArrowheads="1"/>
          </p:cNvSpPr>
          <p:nvPr/>
        </p:nvSpPr>
        <p:spPr bwMode="auto">
          <a:xfrm>
            <a:off x="539552" y="1988840"/>
            <a:ext cx="8153598"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pPr>
            <a:r>
              <a:rPr lang="en-CA" dirty="0" smtClean="0">
                <a:solidFill>
                  <a:prstClr val="black"/>
                </a:solidFill>
              </a:rPr>
              <a:t>	</a:t>
            </a:r>
            <a:endParaRPr lang="en-CA" dirty="0">
              <a:solidFill>
                <a:prstClr val="black"/>
              </a:solidFill>
            </a:endParaRPr>
          </a:p>
          <a:p>
            <a:endParaRPr lang="en-CA" dirty="0">
              <a:solidFill>
                <a:prstClr val="black"/>
              </a:solidFill>
            </a:endParaRPr>
          </a:p>
          <a:p>
            <a:endParaRPr lang="en-US" i="1" dirty="0">
              <a:solidFill>
                <a:prstClr val="black"/>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73"/>
          <a:stretch/>
        </p:blipFill>
        <p:spPr bwMode="auto">
          <a:xfrm>
            <a:off x="0" y="2388710"/>
            <a:ext cx="9133114" cy="422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2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smtClean="0">
                <a:latin typeface="+mn-lt"/>
              </a:rPr>
              <a:t>That’s just so typical!</a:t>
            </a:r>
            <a:endParaRPr lang="en-GB" sz="3200" i="0" dirty="0">
              <a:latin typeface="+mn-lt"/>
            </a:endParaRPr>
          </a:p>
        </p:txBody>
      </p:sp>
      <p:sp>
        <p:nvSpPr>
          <p:cNvPr id="3" name="Content Placeholder 2"/>
          <p:cNvSpPr>
            <a:spLocks noGrp="1"/>
          </p:cNvSpPr>
          <p:nvPr>
            <p:ph idx="1"/>
          </p:nvPr>
        </p:nvSpPr>
        <p:spPr>
          <a:xfrm>
            <a:off x="395536" y="2234282"/>
            <a:ext cx="8352928" cy="4191000"/>
          </a:xfrm>
        </p:spPr>
        <p:txBody>
          <a:bodyPr/>
          <a:lstStyle/>
          <a:p>
            <a:pPr marL="0" indent="0">
              <a:buNone/>
            </a:pPr>
            <a:r>
              <a:rPr lang="en-GB" sz="2600" dirty="0" smtClean="0">
                <a:latin typeface="+mn-lt"/>
              </a:rPr>
              <a:t>A way </a:t>
            </a:r>
            <a:r>
              <a:rPr lang="en-GB" sz="2600" dirty="0">
                <a:latin typeface="+mn-lt"/>
              </a:rPr>
              <a:t>of behaving, </a:t>
            </a:r>
            <a:r>
              <a:rPr lang="en-GB" sz="2600" dirty="0" smtClean="0">
                <a:latin typeface="+mn-lt"/>
              </a:rPr>
              <a:t>an attitude </a:t>
            </a:r>
            <a:r>
              <a:rPr lang="en-GB" sz="2600" dirty="0">
                <a:latin typeface="+mn-lt"/>
              </a:rPr>
              <a:t>or </a:t>
            </a:r>
            <a:r>
              <a:rPr lang="en-GB" sz="2600" dirty="0" smtClean="0">
                <a:latin typeface="+mn-lt"/>
              </a:rPr>
              <a:t>a characteristic </a:t>
            </a:r>
            <a:r>
              <a:rPr lang="en-GB" sz="2600" dirty="0">
                <a:latin typeface="+mn-lt"/>
              </a:rPr>
              <a:t>that </a:t>
            </a:r>
            <a:r>
              <a:rPr lang="en-GB" sz="2600" dirty="0" smtClean="0">
                <a:latin typeface="+mn-lt"/>
              </a:rPr>
              <a:t>would </a:t>
            </a:r>
            <a:r>
              <a:rPr lang="en-GB" sz="2600" dirty="0">
                <a:latin typeface="+mn-lt"/>
              </a:rPr>
              <a:t>be </a:t>
            </a:r>
            <a:r>
              <a:rPr lang="en-GB" sz="2600" dirty="0" smtClean="0">
                <a:latin typeface="+mn-lt"/>
              </a:rPr>
              <a:t>considered </a:t>
            </a:r>
            <a:r>
              <a:rPr lang="en-GB" sz="2600" i="1" dirty="0" smtClean="0">
                <a:latin typeface="+mn-lt"/>
              </a:rPr>
              <a:t>typical</a:t>
            </a:r>
            <a:r>
              <a:rPr lang="en-GB" sz="2600" dirty="0" smtClean="0">
                <a:latin typeface="+mn-lt"/>
              </a:rPr>
              <a:t> </a:t>
            </a:r>
            <a:r>
              <a:rPr lang="en-GB" sz="2600" dirty="0">
                <a:latin typeface="+mn-lt"/>
              </a:rPr>
              <a:t>for </a:t>
            </a:r>
            <a:r>
              <a:rPr lang="en-GB" sz="2600" dirty="0" smtClean="0">
                <a:latin typeface="+mn-lt"/>
              </a:rPr>
              <a:t>your sex/gender </a:t>
            </a:r>
            <a:endParaRPr lang="en-GB" sz="26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525" y="3789040"/>
            <a:ext cx="5167154" cy="236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17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9237" y="-1971600"/>
            <a:ext cx="13378183" cy="882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598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5616624" cy="647591"/>
          </a:xfrm>
        </p:spPr>
        <p:txBody>
          <a:bodyPr/>
          <a:lstStyle/>
          <a:p>
            <a:pPr algn="ctr"/>
            <a:r>
              <a:rPr lang="en-GB" sz="8800" dirty="0" smtClean="0">
                <a:solidFill>
                  <a:srgbClr val="FF0000"/>
                </a:solidFill>
                <a:latin typeface="Berlin Sans FB Demi" panose="020E0802020502020306" pitchFamily="34" charset="0"/>
              </a:rPr>
              <a:t>Quiz Time!</a:t>
            </a:r>
            <a:endParaRPr lang="en-GB" sz="88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332725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859338" y="1989138"/>
            <a:ext cx="4038600" cy="2303462"/>
          </a:xfrm>
        </p:spPr>
        <p:txBody>
          <a:bodyPr/>
          <a:lstStyle/>
          <a:p>
            <a:r>
              <a:rPr lang="en-GB" altLang="en-US" sz="3200">
                <a:latin typeface="Verdana" pitchFamily="34" charset="0"/>
              </a:rPr>
              <a:t>The </a:t>
            </a:r>
            <a:r>
              <a:rPr lang="en-GB" altLang="en-US" sz="3200" u="sng">
                <a:latin typeface="Verdana" pitchFamily="34" charset="0"/>
              </a:rPr>
              <a:t>Gender, Diversity and Gender-based Violence</a:t>
            </a:r>
          </a:p>
          <a:p>
            <a:r>
              <a:rPr lang="en-GB" altLang="en-US" sz="2800">
                <a:latin typeface="Verdana" pitchFamily="34" charset="0"/>
              </a:rPr>
              <a:t>Quiz</a:t>
            </a:r>
          </a:p>
          <a:p>
            <a:endParaRPr lang="en-US" altLang="en-US" sz="2800">
              <a:latin typeface="Verdana" pitchFamily="34" charset="0"/>
            </a:endParaRPr>
          </a:p>
        </p:txBody>
      </p:sp>
    </p:spTree>
    <p:extLst>
      <p:ext uri="{BB962C8B-B14F-4D97-AF65-F5344CB8AC3E}">
        <p14:creationId xmlns:p14="http://schemas.microsoft.com/office/powerpoint/2010/main" val="3690737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692150"/>
            <a:ext cx="8229600" cy="1152525"/>
          </a:xfrm>
        </p:spPr>
        <p:txBody>
          <a:bodyPr/>
          <a:lstStyle/>
          <a:p>
            <a:r>
              <a:rPr lang="en-US" altLang="en-US" smtClean="0">
                <a:latin typeface="Verdana" pitchFamily="34" charset="0"/>
              </a:rPr>
              <a:t>Sex</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r>
              <a:rPr lang="en-GB" altLang="en-US" sz="2800" dirty="0" smtClean="0">
                <a:latin typeface="Calibri" pitchFamily="34" charset="0"/>
              </a:rPr>
              <a:t>How many female migrants are there in the world?</a:t>
            </a:r>
          </a:p>
          <a:p>
            <a:pPr marL="0" indent="0">
              <a:buFontTx/>
              <a:buNone/>
              <a:defRPr/>
            </a:pPr>
            <a:r>
              <a:rPr lang="en-GB" altLang="en-US" sz="2800" dirty="0" smtClean="0">
                <a:solidFill>
                  <a:srgbClr val="FF0000"/>
                </a:solidFill>
                <a:latin typeface="Calibri" pitchFamily="34" charset="0"/>
              </a:rPr>
              <a:t>Is it 111 million, 4 million, 850,000 or 1 million?</a:t>
            </a:r>
          </a:p>
          <a:p>
            <a:pPr>
              <a:defRPr/>
            </a:pPr>
            <a:endParaRPr lang="en-GB" altLang="en-US" sz="2800" dirty="0" smtClean="0">
              <a:latin typeface="Calibri" pitchFamily="34" charset="0"/>
            </a:endParaRPr>
          </a:p>
          <a:p>
            <a:pPr marL="0" indent="0">
              <a:buFontTx/>
              <a:buNone/>
              <a:defRPr/>
            </a:pPr>
            <a:r>
              <a:rPr lang="en-GB" altLang="en-US" sz="2800" b="1" smtClean="0">
                <a:latin typeface="Calibri" pitchFamily="34" charset="0"/>
              </a:rPr>
              <a:t>111 </a:t>
            </a:r>
            <a:r>
              <a:rPr lang="en-GB" altLang="en-US" sz="2800" b="1" dirty="0" smtClean="0">
                <a:latin typeface="Calibri" pitchFamily="34" charset="0"/>
              </a:rPr>
              <a:t>million</a:t>
            </a:r>
            <a:endParaRPr lang="en-GB" altLang="en-US" sz="2800" b="1" dirty="0">
              <a:latin typeface="Calibri" pitchFamily="34" charset="0"/>
            </a:endParaRPr>
          </a:p>
          <a:p>
            <a:pPr marL="0" indent="0">
              <a:buFontTx/>
              <a:buNone/>
              <a:defRPr/>
            </a:pPr>
            <a:endParaRPr lang="en-GB" altLang="en-US" sz="2800" dirty="0" smtClean="0">
              <a:solidFill>
                <a:srgbClr val="F00202"/>
              </a:solidFill>
              <a:latin typeface="Calibri" pitchFamily="34" charset="0"/>
            </a:endParaRPr>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5332413"/>
            <a:ext cx="19081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12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692150"/>
            <a:ext cx="8229600" cy="1152525"/>
          </a:xfrm>
        </p:spPr>
        <p:txBody>
          <a:bodyPr/>
          <a:lstStyle/>
          <a:p>
            <a:r>
              <a:rPr lang="en-US" altLang="en-US" smtClean="0">
                <a:latin typeface="Verdana" pitchFamily="34" charset="0"/>
              </a:rPr>
              <a:t>Sex</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r>
              <a:rPr lang="en-GB" altLang="en-US" sz="2800" dirty="0" smtClean="0">
                <a:latin typeface="Calibri" pitchFamily="34" charset="0"/>
              </a:rPr>
              <a:t>Between 1990 and 2013, in Thailand, the number of female migrants has risen by _____%? </a:t>
            </a:r>
            <a:r>
              <a:rPr lang="en-GB" altLang="en-US" sz="2800" dirty="0" smtClean="0">
                <a:solidFill>
                  <a:srgbClr val="F00202"/>
                </a:solidFill>
                <a:latin typeface="Calibri" pitchFamily="34" charset="0"/>
              </a:rPr>
              <a:t>Is it 150%, </a:t>
            </a:r>
            <a:r>
              <a:rPr lang="en-GB" altLang="en-US" sz="2800" dirty="0">
                <a:solidFill>
                  <a:srgbClr val="F00202"/>
                </a:solidFill>
                <a:latin typeface="Calibri" pitchFamily="34" charset="0"/>
              </a:rPr>
              <a:t>2</a:t>
            </a:r>
            <a:r>
              <a:rPr lang="en-GB" altLang="en-US" sz="2800" dirty="0" smtClean="0">
                <a:solidFill>
                  <a:srgbClr val="F00202"/>
                </a:solidFill>
                <a:latin typeface="Calibri" pitchFamily="34" charset="0"/>
              </a:rPr>
              <a:t>0%, 652% or 33%?</a:t>
            </a:r>
          </a:p>
          <a:p>
            <a:pPr marL="0" indent="0">
              <a:buFontTx/>
              <a:buNone/>
              <a:defRPr/>
            </a:pPr>
            <a:endParaRPr lang="en-GB" altLang="en-US" sz="2800" dirty="0" smtClean="0">
              <a:solidFill>
                <a:srgbClr val="F00202"/>
              </a:solidFill>
              <a:latin typeface="Calibri" pitchFamily="34" charset="0"/>
            </a:endParaRPr>
          </a:p>
          <a:p>
            <a:pPr marL="0" indent="0">
              <a:buFontTx/>
              <a:buNone/>
              <a:defRPr/>
            </a:pPr>
            <a:r>
              <a:rPr lang="en-GB" altLang="en-US" sz="2800" b="1" dirty="0" smtClean="0">
                <a:latin typeface="Calibri" pitchFamily="34" charset="0"/>
              </a:rPr>
              <a:t>652%</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5332413"/>
            <a:ext cx="19081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904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981075"/>
            <a:ext cx="8229600" cy="647700"/>
          </a:xfrm>
        </p:spPr>
        <p:txBody>
          <a:bodyPr/>
          <a:lstStyle/>
          <a:p>
            <a:r>
              <a:rPr lang="en-GB" altLang="en-US" sz="3200" smtClean="0">
                <a:latin typeface="Verdana" pitchFamily="34" charset="0"/>
              </a:rPr>
              <a:t>Age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69961513"/>
              </p:ext>
            </p:extLst>
          </p:nvPr>
        </p:nvGraphicFramePr>
        <p:xfrm>
          <a:off x="539750" y="1700213"/>
          <a:ext cx="8135938" cy="4764088"/>
        </p:xfrm>
        <a:graphic>
          <a:graphicData uri="http://schemas.openxmlformats.org/drawingml/2006/table">
            <a:tbl>
              <a:tblPr firstRow="1" bandRow="1"/>
              <a:tblGrid>
                <a:gridCol w="7313487"/>
                <a:gridCol w="822451"/>
              </a:tblGrid>
              <a:tr h="753261">
                <a:tc>
                  <a:txBody>
                    <a:bodyPr/>
                    <a:lstStyle/>
                    <a:p>
                      <a:pPr>
                        <a:lnSpc>
                          <a:spcPct val="115000"/>
                        </a:lnSpc>
                        <a:spcBef>
                          <a:spcPts val="600"/>
                        </a:spcBef>
                        <a:spcAft>
                          <a:spcPts val="0"/>
                        </a:spcAft>
                      </a:pPr>
                      <a:r>
                        <a:rPr lang="en-US" sz="2500" kern="1200" dirty="0">
                          <a:solidFill>
                            <a:srgbClr val="000000"/>
                          </a:solidFill>
                          <a:effectLst/>
                          <a:latin typeface="Calibri"/>
                          <a:ea typeface="Calibri"/>
                          <a:cs typeface="Times New Roman"/>
                        </a:rPr>
                        <a:t>% of world’s population aged between 0 and 14 years</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endParaRPr lang="en-GB" sz="2500" dirty="0" smtClean="0">
                        <a:effectLst/>
                        <a:latin typeface="Calibri"/>
                        <a:ea typeface="Calibri"/>
                        <a:cs typeface="Arial"/>
                      </a:endParaRPr>
                    </a:p>
                    <a:p>
                      <a:pPr algn="ctr">
                        <a:lnSpc>
                          <a:spcPct val="150000"/>
                        </a:lnSpc>
                        <a:spcAft>
                          <a:spcPts val="0"/>
                        </a:spcAft>
                      </a:pPr>
                      <a:r>
                        <a:rPr lang="en-GB" sz="2500" dirty="0" smtClean="0">
                          <a:effectLst/>
                          <a:latin typeface="Calibri"/>
                          <a:ea typeface="Calibri"/>
                          <a:cs typeface="Arial"/>
                        </a:rPr>
                        <a:t>41</a:t>
                      </a:r>
                    </a:p>
                    <a:p>
                      <a:pPr algn="ctr">
                        <a:lnSpc>
                          <a:spcPct val="150000"/>
                        </a:lnSpc>
                        <a:spcAft>
                          <a:spcPts val="0"/>
                        </a:spcAft>
                      </a:pPr>
                      <a:r>
                        <a:rPr lang="en-GB" sz="2500" dirty="0" smtClean="0">
                          <a:effectLst/>
                          <a:latin typeface="Calibri"/>
                          <a:ea typeface="Calibri"/>
                          <a:cs typeface="Arial"/>
                        </a:rPr>
                        <a:t>26</a:t>
                      </a:r>
                    </a:p>
                    <a:p>
                      <a:pPr algn="ctr">
                        <a:lnSpc>
                          <a:spcPct val="150000"/>
                        </a:lnSpc>
                        <a:spcAft>
                          <a:spcPts val="0"/>
                        </a:spcAft>
                      </a:pPr>
                      <a:r>
                        <a:rPr lang="en-GB" sz="2500" dirty="0" smtClean="0">
                          <a:effectLst/>
                          <a:latin typeface="Calibri"/>
                          <a:ea typeface="Calibri"/>
                          <a:cs typeface="Arial"/>
                        </a:rPr>
                        <a:t>8</a:t>
                      </a:r>
                    </a:p>
                    <a:p>
                      <a:pPr algn="ctr">
                        <a:lnSpc>
                          <a:spcPct val="150000"/>
                        </a:lnSpc>
                        <a:spcAft>
                          <a:spcPts val="0"/>
                        </a:spcAft>
                      </a:pPr>
                      <a:r>
                        <a:rPr lang="en-GB" sz="2500" dirty="0" smtClean="0">
                          <a:effectLst/>
                          <a:latin typeface="Calibri"/>
                          <a:ea typeface="Calibri"/>
                          <a:cs typeface="Arial"/>
                        </a:rPr>
                        <a:t>16</a:t>
                      </a:r>
                    </a:p>
                    <a:p>
                      <a:pPr algn="ctr">
                        <a:lnSpc>
                          <a:spcPct val="150000"/>
                        </a:lnSpc>
                        <a:spcAft>
                          <a:spcPts val="0"/>
                        </a:spcAft>
                      </a:pPr>
                      <a:r>
                        <a:rPr lang="en-GB" sz="2500" dirty="0" smtClean="0">
                          <a:effectLst/>
                          <a:latin typeface="Calibri"/>
                          <a:ea typeface="Calibri"/>
                          <a:cs typeface="Arial"/>
                        </a:rPr>
                        <a:t>8</a:t>
                      </a:r>
                    </a:p>
                    <a:p>
                      <a:pPr algn="ctr">
                        <a:lnSpc>
                          <a:spcPct val="150000"/>
                        </a:lnSpc>
                        <a:spcAft>
                          <a:spcPts val="0"/>
                        </a:spcAft>
                      </a:pPr>
                      <a:r>
                        <a:rPr lang="en-GB" sz="2500" dirty="0" smtClean="0">
                          <a:effectLst/>
                          <a:latin typeface="Calibri"/>
                          <a:ea typeface="Calibri"/>
                          <a:cs typeface="Arial"/>
                        </a:rPr>
                        <a:t>17</a:t>
                      </a:r>
                      <a:endParaRPr lang="en-GB" sz="2500" dirty="0">
                        <a:effectLst/>
                        <a:latin typeface="Calibri"/>
                        <a:ea typeface="Calibri"/>
                        <a:cs typeface="Arial"/>
                      </a:endParaRPr>
                    </a:p>
                  </a:txBody>
                  <a:tcPr marL="77469" marR="77469" marT="38742" marB="38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53261">
                <a:tc>
                  <a:txBody>
                    <a:bodyPr/>
                    <a:lstStyle/>
                    <a:p>
                      <a:pPr>
                        <a:lnSpc>
                          <a:spcPct val="115000"/>
                        </a:lnSpc>
                        <a:spcBef>
                          <a:spcPts val="600"/>
                        </a:spcBef>
                        <a:spcAft>
                          <a:spcPts val="0"/>
                        </a:spcAft>
                      </a:pPr>
                      <a:r>
                        <a:rPr lang="en-US" sz="2500" kern="1200" dirty="0">
                          <a:solidFill>
                            <a:srgbClr val="000000"/>
                          </a:solidFill>
                          <a:effectLst/>
                          <a:latin typeface="Calibri"/>
                          <a:ea typeface="Calibri"/>
                          <a:cs typeface="Times New Roman"/>
                        </a:rPr>
                        <a:t>% of world’s population aged between 15 and 24 years</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tr>
              <a:tr h="753261">
                <a:tc>
                  <a:txBody>
                    <a:bodyPr/>
                    <a:lstStyle/>
                    <a:p>
                      <a:pPr>
                        <a:lnSpc>
                          <a:spcPct val="115000"/>
                        </a:lnSpc>
                        <a:spcBef>
                          <a:spcPts val="600"/>
                        </a:spcBef>
                        <a:spcAft>
                          <a:spcPts val="0"/>
                        </a:spcAft>
                      </a:pPr>
                      <a:r>
                        <a:rPr lang="en-US" sz="2500" kern="1200" dirty="0">
                          <a:solidFill>
                            <a:srgbClr val="000000"/>
                          </a:solidFill>
                          <a:effectLst/>
                          <a:latin typeface="Calibri"/>
                          <a:ea typeface="Calibri"/>
                          <a:cs typeface="Times New Roman"/>
                        </a:rPr>
                        <a:t>% of world’s population aged between 25 and 54 years</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753261">
                <a:tc>
                  <a:txBody>
                    <a:bodyPr/>
                    <a:lstStyle/>
                    <a:p>
                      <a:pPr>
                        <a:lnSpc>
                          <a:spcPct val="115000"/>
                        </a:lnSpc>
                        <a:spcBef>
                          <a:spcPts val="600"/>
                        </a:spcBef>
                        <a:spcAft>
                          <a:spcPts val="0"/>
                        </a:spcAft>
                      </a:pPr>
                      <a:r>
                        <a:rPr lang="en-US" sz="2500" kern="1200" dirty="0">
                          <a:solidFill>
                            <a:srgbClr val="000000"/>
                          </a:solidFill>
                          <a:effectLst/>
                          <a:latin typeface="Calibri"/>
                          <a:ea typeface="Calibri"/>
                          <a:cs typeface="Times New Roman"/>
                        </a:rPr>
                        <a:t>% of world’s population aged between 55 and 64 years</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tr>
              <a:tr h="753261">
                <a:tc>
                  <a:txBody>
                    <a:bodyPr/>
                    <a:lstStyle/>
                    <a:p>
                      <a:pPr>
                        <a:lnSpc>
                          <a:spcPct val="115000"/>
                        </a:lnSpc>
                        <a:spcBef>
                          <a:spcPts val="600"/>
                        </a:spcBef>
                        <a:spcAft>
                          <a:spcPts val="0"/>
                        </a:spcAft>
                      </a:pPr>
                      <a:r>
                        <a:rPr lang="en-GB" sz="2500" dirty="0">
                          <a:effectLst/>
                          <a:latin typeface="Calibri"/>
                          <a:ea typeface="Times New Roman"/>
                          <a:cs typeface="Arial"/>
                        </a:rPr>
                        <a:t>% of the world’s population over 65 years</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997783">
                <a:tc>
                  <a:txBody>
                    <a:bodyPr/>
                    <a:lstStyle/>
                    <a:p>
                      <a:pPr>
                        <a:lnSpc>
                          <a:spcPct val="115000"/>
                        </a:lnSpc>
                        <a:spcBef>
                          <a:spcPts val="600"/>
                        </a:spcBef>
                        <a:spcAft>
                          <a:spcPts val="0"/>
                        </a:spcAft>
                      </a:pPr>
                      <a:r>
                        <a:rPr lang="en-US" sz="2500" kern="1200" dirty="0">
                          <a:solidFill>
                            <a:srgbClr val="000000"/>
                          </a:solidFill>
                          <a:effectLst/>
                          <a:latin typeface="Calibri"/>
                          <a:ea typeface="Calibri"/>
                          <a:cs typeface="Times New Roman"/>
                        </a:rPr>
                        <a:t>% of the 232 million international migrants that are under 20 years of age</a:t>
                      </a:r>
                      <a:endParaRPr lang="en-GB" sz="2500" dirty="0">
                        <a:effectLst/>
                        <a:latin typeface="Calibri"/>
                        <a:ea typeface="Calibri"/>
                        <a:cs typeface="Arial"/>
                      </a:endParaRPr>
                    </a:p>
                  </a:txBody>
                  <a:tcPr marL="58102" marR="58102" marT="8072"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3524404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981075"/>
            <a:ext cx="8229600" cy="647700"/>
          </a:xfrm>
        </p:spPr>
        <p:txBody>
          <a:bodyPr/>
          <a:lstStyle/>
          <a:p>
            <a:r>
              <a:rPr lang="en-GB" altLang="en-US" sz="3200" smtClean="0">
                <a:latin typeface="Verdana" pitchFamily="34" charset="0"/>
              </a:rPr>
              <a:t>Age</a:t>
            </a:r>
          </a:p>
        </p:txBody>
      </p:sp>
      <p:graphicFrame>
        <p:nvGraphicFramePr>
          <p:cNvPr id="4" name="Content Placeholder 3"/>
          <p:cNvGraphicFramePr>
            <a:graphicFrameLocks noGrp="1"/>
          </p:cNvGraphicFramePr>
          <p:nvPr>
            <p:ph idx="1"/>
          </p:nvPr>
        </p:nvGraphicFramePr>
        <p:xfrm>
          <a:off x="407988" y="1700213"/>
          <a:ext cx="8208962" cy="4749798"/>
        </p:xfrm>
        <a:graphic>
          <a:graphicData uri="http://schemas.openxmlformats.org/drawingml/2006/table">
            <a:tbl>
              <a:tblPr firstRow="1" bandRow="1">
                <a:tableStyleId>{616DA210-FB5B-4158-B5E0-FEB733F419BA}</a:tableStyleId>
              </a:tblPr>
              <a:tblGrid>
                <a:gridCol w="7344861"/>
                <a:gridCol w="864101"/>
              </a:tblGrid>
              <a:tr h="791633">
                <a:tc>
                  <a:txBody>
                    <a:bodyPr/>
                    <a:lstStyle/>
                    <a:p>
                      <a:pPr algn="l">
                        <a:spcBef>
                          <a:spcPts val="600"/>
                        </a:spcBef>
                        <a:spcAft>
                          <a:spcPts val="0"/>
                        </a:spcAft>
                      </a:pPr>
                      <a:r>
                        <a:rPr lang="en-GB" sz="2500" b="0" u="none" dirty="0" smtClean="0">
                          <a:effectLst/>
                          <a:latin typeface="Calibri" panose="020F0502020204030204" pitchFamily="34" charset="0"/>
                          <a:ea typeface="Cambria"/>
                          <a:cs typeface="Times New Roman"/>
                        </a:rPr>
                        <a:t>% of world’s population</a:t>
                      </a:r>
                      <a:r>
                        <a:rPr lang="en-GB" sz="2500" b="0" u="none" baseline="0" dirty="0" smtClean="0">
                          <a:effectLst/>
                          <a:latin typeface="Calibri" panose="020F0502020204030204" pitchFamily="34" charset="0"/>
                          <a:ea typeface="Cambria"/>
                          <a:cs typeface="Times New Roman"/>
                        </a:rPr>
                        <a:t> aged between 0 and 14 years</a:t>
                      </a:r>
                      <a:endParaRPr lang="en-GB" sz="2500" b="0" u="none" dirty="0">
                        <a:effectLst/>
                        <a:latin typeface="Calibri" panose="020F0502020204030204" pitchFamily="34" charset="0"/>
                        <a:ea typeface="Cambria"/>
                        <a:cs typeface="Times New Roman"/>
                      </a:endParaRPr>
                    </a:p>
                  </a:txBody>
                  <a:tcPr marL="68580" marR="68580" marT="0" marB="0" anchor="ctr"/>
                </a:tc>
                <a:tc>
                  <a:txBody>
                    <a:bodyPr/>
                    <a:lstStyle/>
                    <a:p>
                      <a:pPr algn="ctr"/>
                      <a:r>
                        <a:rPr lang="en-GB" sz="2600" dirty="0" smtClean="0">
                          <a:solidFill>
                            <a:srgbClr val="C00000"/>
                          </a:solidFill>
                          <a:latin typeface="Calibri" panose="020F0502020204030204" pitchFamily="34" charset="0"/>
                          <a:cs typeface="Calibri" panose="020F0502020204030204" pitchFamily="34" charset="0"/>
                        </a:rPr>
                        <a:t>26%</a:t>
                      </a:r>
                      <a:endParaRPr lang="en-GB" sz="2600"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15 and 24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17%</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of world’s population aged between 25 and 54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41%</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a:t>
                      </a:r>
                      <a:r>
                        <a:rPr lang="en-US" sz="2500" u="none" dirty="0">
                          <a:effectLst/>
                          <a:latin typeface="Calibri"/>
                          <a:ea typeface="Calibri"/>
                          <a:cs typeface="Times New Roman"/>
                        </a:rPr>
                        <a:t>population </a:t>
                      </a:r>
                      <a:r>
                        <a:rPr lang="en-US" sz="2500" u="none" dirty="0" smtClean="0">
                          <a:effectLst/>
                          <a:latin typeface="Calibri"/>
                          <a:ea typeface="Calibri"/>
                          <a:cs typeface="Times New Roman"/>
                        </a:rPr>
                        <a:t>aged </a:t>
                      </a:r>
                      <a:r>
                        <a:rPr lang="en-US" sz="2500" u="none" dirty="0">
                          <a:effectLst/>
                          <a:latin typeface="Calibri"/>
                          <a:ea typeface="Calibri"/>
                          <a:cs typeface="Times New Roman"/>
                        </a:rPr>
                        <a:t>between </a:t>
                      </a:r>
                      <a:r>
                        <a:rPr lang="en-US" sz="2500" u="none" dirty="0" smtClean="0">
                          <a:effectLst/>
                          <a:latin typeface="Calibri"/>
                          <a:ea typeface="Calibri"/>
                          <a:cs typeface="Times New Roman"/>
                        </a:rPr>
                        <a:t>55 </a:t>
                      </a:r>
                      <a:r>
                        <a:rPr lang="en-US" sz="2500" u="none" dirty="0">
                          <a:effectLst/>
                          <a:latin typeface="Calibri"/>
                          <a:ea typeface="Calibri"/>
                          <a:cs typeface="Times New Roman"/>
                        </a:rPr>
                        <a:t>and </a:t>
                      </a:r>
                      <a:r>
                        <a:rPr lang="en-US" sz="2500" u="none" dirty="0" smtClean="0">
                          <a:effectLst/>
                          <a:latin typeface="Calibri"/>
                          <a:ea typeface="Calibri"/>
                          <a:cs typeface="Times New Roman"/>
                        </a:rPr>
                        <a:t>64 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8%</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u="none" dirty="0" smtClean="0">
                          <a:effectLst/>
                          <a:latin typeface="Calibri"/>
                          <a:ea typeface="Calibri"/>
                          <a:cs typeface="Times New Roman"/>
                        </a:rPr>
                        <a:t>% </a:t>
                      </a:r>
                      <a:r>
                        <a:rPr lang="en-US" sz="2500" u="none" dirty="0">
                          <a:effectLst/>
                          <a:latin typeface="Calibri"/>
                          <a:ea typeface="Calibri"/>
                          <a:cs typeface="Times New Roman"/>
                        </a:rPr>
                        <a:t>of </a:t>
                      </a:r>
                      <a:r>
                        <a:rPr lang="en-US" sz="2500" u="none" dirty="0" smtClean="0">
                          <a:effectLst/>
                          <a:latin typeface="Calibri"/>
                          <a:ea typeface="Calibri"/>
                          <a:cs typeface="Times New Roman"/>
                        </a:rPr>
                        <a:t>world’s population </a:t>
                      </a:r>
                      <a:r>
                        <a:rPr lang="en-US" sz="2500" u="none" dirty="0">
                          <a:effectLst/>
                          <a:latin typeface="Calibri"/>
                          <a:ea typeface="Calibri"/>
                          <a:cs typeface="Times New Roman"/>
                        </a:rPr>
                        <a:t>aged over </a:t>
                      </a:r>
                      <a:r>
                        <a:rPr lang="en-US" sz="2500" u="none" dirty="0" smtClean="0">
                          <a:effectLst/>
                          <a:latin typeface="Calibri"/>
                          <a:ea typeface="Calibri"/>
                          <a:cs typeface="Times New Roman"/>
                        </a:rPr>
                        <a:t>65 </a:t>
                      </a:r>
                      <a:r>
                        <a:rPr lang="en-US" sz="2500" u="none" dirty="0">
                          <a:effectLst/>
                          <a:latin typeface="Calibri"/>
                          <a:ea typeface="Calibri"/>
                          <a:cs typeface="Times New Roman"/>
                        </a:rPr>
                        <a:t>years</a:t>
                      </a:r>
                      <a:endParaRPr lang="en-GB" sz="2500" u="none" dirty="0">
                        <a:effectLst/>
                        <a:latin typeface="Arial"/>
                        <a:ea typeface="Cambria"/>
                        <a:cs typeface="Times New Roman"/>
                      </a:endParaRPr>
                    </a:p>
                  </a:txBody>
                  <a:tcPr marL="68580" marR="68580" marT="0" marB="0" anchor="ctr"/>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8%</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r h="791633">
                <a:tc>
                  <a:txBody>
                    <a:bodyPr/>
                    <a:lstStyle/>
                    <a:p>
                      <a:pPr>
                        <a:spcBef>
                          <a:spcPts val="600"/>
                        </a:spcBef>
                        <a:spcAft>
                          <a:spcPts val="0"/>
                        </a:spcAft>
                      </a:pPr>
                      <a:r>
                        <a:rPr lang="en-US" sz="2500" dirty="0" smtClean="0">
                          <a:effectLst/>
                          <a:latin typeface="Calibri"/>
                          <a:ea typeface="Calibri"/>
                          <a:cs typeface="Times New Roman"/>
                        </a:rPr>
                        <a:t>% </a:t>
                      </a:r>
                      <a:r>
                        <a:rPr lang="en-US" sz="2500" dirty="0">
                          <a:effectLst/>
                          <a:latin typeface="Calibri"/>
                          <a:ea typeface="Calibri"/>
                          <a:cs typeface="Times New Roman"/>
                        </a:rPr>
                        <a:t>of the 232 million international migrants that are under 20 years of age</a:t>
                      </a:r>
                      <a:endParaRPr lang="en-GB" sz="2500" dirty="0">
                        <a:effectLst/>
                        <a:latin typeface="Arial"/>
                        <a:ea typeface="Cambria"/>
                        <a:cs typeface="Times New Roman"/>
                      </a:endParaRPr>
                    </a:p>
                  </a:txBody>
                  <a:tcPr marL="68580" marR="68580" marT="0" marB="0"/>
                </a:tc>
                <a:tc>
                  <a:txBody>
                    <a:bodyPr/>
                    <a:lstStyle/>
                    <a:p>
                      <a:pPr algn="ctr"/>
                      <a:r>
                        <a:rPr lang="en-GB" sz="2600" b="1" dirty="0" smtClean="0">
                          <a:solidFill>
                            <a:srgbClr val="C00000"/>
                          </a:solidFill>
                          <a:latin typeface="Calibri" panose="020F0502020204030204" pitchFamily="34" charset="0"/>
                          <a:cs typeface="Calibri" panose="020F0502020204030204" pitchFamily="34" charset="0"/>
                        </a:rPr>
                        <a:t>16%</a:t>
                      </a:r>
                      <a:endParaRPr lang="en-GB" sz="2600" b="1" dirty="0">
                        <a:solidFill>
                          <a:srgbClr val="C00000"/>
                        </a:solidFill>
                        <a:latin typeface="Calibri" panose="020F0502020204030204" pitchFamily="34" charset="0"/>
                        <a:cs typeface="Calibri" panose="020F0502020204030204" pitchFamily="34" charset="0"/>
                      </a:endParaRPr>
                    </a:p>
                  </a:txBody>
                  <a:tcPr marL="91441" marR="91441" marT="45726" marB="45726" anchor="ctr"/>
                </a:tc>
              </a:tr>
            </a:tbl>
          </a:graphicData>
        </a:graphic>
      </p:graphicFrame>
    </p:spTree>
    <p:extLst>
      <p:ext uri="{BB962C8B-B14F-4D97-AF65-F5344CB8AC3E}">
        <p14:creationId xmlns:p14="http://schemas.microsoft.com/office/powerpoint/2010/main" val="974142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1196975"/>
            <a:ext cx="8229600" cy="576263"/>
          </a:xfrm>
        </p:spPr>
        <p:txBody>
          <a:bodyPr/>
          <a:lstStyle/>
          <a:p>
            <a:r>
              <a:rPr lang="en-US" altLang="en-US" smtClean="0">
                <a:latin typeface="Verdana" pitchFamily="34" charset="0"/>
              </a:rPr>
              <a:t/>
            </a:r>
            <a:br>
              <a:rPr lang="en-US" altLang="en-US" smtClean="0">
                <a:latin typeface="Verdana" pitchFamily="34" charset="0"/>
              </a:rPr>
            </a:br>
            <a:r>
              <a:rPr lang="en-US" altLang="en-US" smtClean="0">
                <a:latin typeface="Verdana" pitchFamily="34" charset="0"/>
              </a:rPr>
              <a:t>Pregnancy</a:t>
            </a:r>
            <a:r>
              <a:rPr lang="en-GB" altLang="en-US" smtClean="0">
                <a:latin typeface="Verdana" pitchFamily="34" charset="0"/>
              </a:rPr>
              <a:t/>
            </a:r>
            <a:br>
              <a:rPr lang="en-GB" altLang="en-US" smtClean="0">
                <a:latin typeface="Verdana" pitchFamily="34" charset="0"/>
              </a:rPr>
            </a:br>
            <a:endParaRPr lang="en-GB" altLang="en-US" smtClean="0">
              <a:latin typeface="Verdana" pitchFamily="34" charset="0"/>
            </a:endParaRPr>
          </a:p>
        </p:txBody>
      </p:sp>
      <p:sp>
        <p:nvSpPr>
          <p:cNvPr id="4099" name="Content Placeholder 4"/>
          <p:cNvSpPr>
            <a:spLocks noGrp="1"/>
          </p:cNvSpPr>
          <p:nvPr>
            <p:ph idx="1"/>
          </p:nvPr>
        </p:nvSpPr>
        <p:spPr>
          <a:xfrm>
            <a:off x="468313" y="2060575"/>
            <a:ext cx="8351837" cy="4321175"/>
          </a:xfrm>
        </p:spPr>
        <p:txBody>
          <a:bodyPr/>
          <a:lstStyle/>
          <a:p>
            <a:pPr marL="0" indent="0">
              <a:buFontTx/>
              <a:buNone/>
            </a:pPr>
            <a:r>
              <a:rPr lang="en-US" altLang="en-US" sz="2600" dirty="0" smtClean="0">
                <a:latin typeface="+mj-lt"/>
              </a:rPr>
              <a:t>___% of women of reproductive age (i.e. 15 to 45 years), </a:t>
            </a:r>
            <a:r>
              <a:rPr lang="en-US" sz="2600" dirty="0">
                <a:latin typeface="+mj-lt"/>
              </a:rPr>
              <a:t>including refugees and IDPs</a:t>
            </a:r>
            <a:r>
              <a:rPr lang="en-US" sz="2600" dirty="0" smtClean="0">
                <a:latin typeface="+mj-lt"/>
              </a:rPr>
              <a:t>,</a:t>
            </a:r>
            <a:r>
              <a:rPr lang="en-US" altLang="en-US" sz="2600" dirty="0" smtClean="0">
                <a:latin typeface="+mj-lt"/>
              </a:rPr>
              <a:t> are pregnant at any given time. </a:t>
            </a:r>
          </a:p>
          <a:p>
            <a:pPr marL="0" indent="0">
              <a:buFontTx/>
              <a:buNone/>
            </a:pPr>
            <a:endParaRPr lang="en-US" altLang="en-US" sz="2600" dirty="0" smtClean="0">
              <a:solidFill>
                <a:srgbClr val="F00202"/>
              </a:solidFill>
              <a:latin typeface="Calibri" pitchFamily="34" charset="0"/>
            </a:endParaRPr>
          </a:p>
          <a:p>
            <a:pPr marL="0" indent="0">
              <a:buFontTx/>
              <a:buNone/>
            </a:pPr>
            <a:endParaRPr lang="en-US" altLang="en-US" sz="2600" dirty="0" smtClean="0">
              <a:solidFill>
                <a:srgbClr val="F00202"/>
              </a:solidFill>
              <a:latin typeface="Calibri" pitchFamily="34" charset="0"/>
            </a:endParaRPr>
          </a:p>
          <a:p>
            <a:pPr marL="0" indent="0">
              <a:buFontTx/>
              <a:buNone/>
            </a:pPr>
            <a:r>
              <a:rPr lang="en-US" altLang="en-US" sz="2600" b="1" dirty="0" smtClean="0">
                <a:latin typeface="Calibri" pitchFamily="34" charset="0"/>
              </a:rPr>
              <a:t>20%</a:t>
            </a:r>
            <a:endParaRPr lang="en-GB" altLang="en-US" sz="2600" b="1" dirty="0" smtClean="0">
              <a:latin typeface="Calibri" pitchFamily="34" charset="0"/>
            </a:endParaRPr>
          </a:p>
        </p:txBody>
      </p:sp>
    </p:spTree>
    <p:extLst>
      <p:ext uri="{BB962C8B-B14F-4D97-AF65-F5344CB8AC3E}">
        <p14:creationId xmlns:p14="http://schemas.microsoft.com/office/powerpoint/2010/main" val="146889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1125538"/>
            <a:ext cx="8229600" cy="647700"/>
          </a:xfrm>
        </p:spPr>
        <p:txBody>
          <a:bodyPr/>
          <a:lstStyle/>
          <a:p>
            <a:r>
              <a:rPr lang="en-GB" altLang="en-US" smtClean="0">
                <a:latin typeface="Verdana" pitchFamily="34" charset="0"/>
              </a:rPr>
              <a:t>Disability</a:t>
            </a:r>
          </a:p>
        </p:txBody>
      </p:sp>
      <p:graphicFrame>
        <p:nvGraphicFramePr>
          <p:cNvPr id="4" name="Content Placeholder 3"/>
          <p:cNvGraphicFramePr>
            <a:graphicFrameLocks noGrp="1"/>
          </p:cNvGraphicFramePr>
          <p:nvPr>
            <p:ph idx="1"/>
          </p:nvPr>
        </p:nvGraphicFramePr>
        <p:xfrm>
          <a:off x="1042988" y="2060575"/>
          <a:ext cx="7027862" cy="3567114"/>
        </p:xfrm>
        <a:graphic>
          <a:graphicData uri="http://schemas.openxmlformats.org/drawingml/2006/table">
            <a:tbl>
              <a:tblPr firstRow="1" bandRow="1">
                <a:tableStyleId>{616DA210-FB5B-4158-B5E0-FEB733F419BA}</a:tableStyleId>
              </a:tblPr>
              <a:tblGrid>
                <a:gridCol w="6133407"/>
                <a:gridCol w="894455"/>
              </a:tblGrid>
              <a:tr h="792692">
                <a:tc>
                  <a:txBody>
                    <a:bodyPr/>
                    <a:lstStyle/>
                    <a:p>
                      <a:pPr algn="l">
                        <a:spcBef>
                          <a:spcPts val="600"/>
                        </a:spcBef>
                        <a:spcAft>
                          <a:spcPts val="0"/>
                        </a:spcAft>
                      </a:pPr>
                      <a:r>
                        <a:rPr lang="en-US" sz="2600" b="0" dirty="0">
                          <a:effectLst/>
                          <a:latin typeface="Calibri"/>
                          <a:ea typeface="Cambria"/>
                          <a:cs typeface="Times New Roman"/>
                        </a:rPr>
                        <a:t>Around </a:t>
                      </a:r>
                      <a:r>
                        <a:rPr lang="en-US" sz="2600" b="0" u="sng" dirty="0">
                          <a:effectLst/>
                          <a:latin typeface="Calibri"/>
                          <a:ea typeface="Cambria"/>
                          <a:cs typeface="Times New Roman"/>
                        </a:rPr>
                        <a:t>        </a:t>
                      </a:r>
                      <a:r>
                        <a:rPr lang="en-US" sz="2600" b="0" dirty="0">
                          <a:effectLst/>
                          <a:latin typeface="Calibri"/>
                          <a:ea typeface="Cambria"/>
                          <a:cs typeface="Times New Roman"/>
                        </a:rPr>
                        <a:t>% of the total world's population live with a disability </a:t>
                      </a:r>
                      <a:endParaRPr lang="en-GB" sz="2600" b="0" dirty="0">
                        <a:effectLst/>
                        <a:latin typeface="Arial"/>
                        <a:ea typeface="Cambria"/>
                        <a:cs typeface="Times New Roman"/>
                      </a:endParaRPr>
                    </a:p>
                  </a:txBody>
                  <a:tcPr marL="68592" marR="68592" marT="0" marB="0"/>
                </a:tc>
                <a:tc rowSpan="4">
                  <a:txBody>
                    <a:bodyPr/>
                    <a:lstStyle/>
                    <a:p>
                      <a:pPr algn="l">
                        <a:spcBef>
                          <a:spcPts val="600"/>
                        </a:spcBef>
                        <a:spcAft>
                          <a:spcPts val="0"/>
                        </a:spcAft>
                      </a:pPr>
                      <a:endParaRPr lang="en-US" sz="1400" dirty="0" smtClean="0">
                        <a:solidFill>
                          <a:srgbClr val="FF0000"/>
                        </a:solidFill>
                        <a:effectLst/>
                        <a:latin typeface="Calibri" panose="020F0502020204030204" pitchFamily="34" charset="0"/>
                        <a:ea typeface="Cambria"/>
                        <a:cs typeface="Calibri" panose="020F0502020204030204" pitchFamily="34" charset="0"/>
                      </a:endParaRPr>
                    </a:p>
                    <a:p>
                      <a:pPr algn="ctr" rtl="0">
                        <a:lnSpc>
                          <a:spcPct val="150000"/>
                        </a:lnSpc>
                        <a:spcBef>
                          <a:spcPts val="600"/>
                        </a:spcBef>
                        <a:spcAft>
                          <a:spcPts val="0"/>
                        </a:spcAft>
                      </a:pPr>
                      <a:r>
                        <a:rPr lang="en-US" sz="2600" dirty="0" smtClean="0">
                          <a:solidFill>
                            <a:srgbClr val="FF0000"/>
                          </a:solidFill>
                          <a:effectLst/>
                          <a:latin typeface="Calibri" panose="020F0502020204030204" pitchFamily="34" charset="0"/>
                          <a:ea typeface="Cambria"/>
                          <a:cs typeface="Calibri" panose="020F0502020204030204" pitchFamily="34" charset="0"/>
                        </a:rPr>
                        <a:t>12%</a:t>
                      </a:r>
                      <a:endParaRPr lang="en-GB" sz="2600" dirty="0" smtClean="0">
                        <a:effectLst/>
                        <a:latin typeface="Calibri" panose="020F0502020204030204" pitchFamily="34" charset="0"/>
                        <a:ea typeface="Cambria"/>
                        <a:cs typeface="Calibri" panose="020F0502020204030204" pitchFamily="34" charset="0"/>
                      </a:endParaRPr>
                    </a:p>
                    <a:p>
                      <a:pPr algn="ctr" rtl="0">
                        <a:lnSpc>
                          <a:spcPct val="150000"/>
                        </a:lnSpc>
                        <a:spcBef>
                          <a:spcPts val="1500"/>
                        </a:spcBef>
                        <a:spcAft>
                          <a:spcPts val="0"/>
                        </a:spcAft>
                      </a:pPr>
                      <a:r>
                        <a:rPr lang="en-US" sz="2600" dirty="0" smtClean="0">
                          <a:solidFill>
                            <a:srgbClr val="FF0000"/>
                          </a:solidFill>
                          <a:effectLst/>
                          <a:latin typeface="Calibri" panose="020F0502020204030204" pitchFamily="34" charset="0"/>
                          <a:ea typeface="Cambria"/>
                          <a:cs typeface="Calibri" panose="020F0502020204030204" pitchFamily="34" charset="0"/>
                        </a:rPr>
                        <a:t>15%</a:t>
                      </a:r>
                      <a:endParaRPr lang="en-GB" sz="2600" dirty="0" smtClean="0">
                        <a:effectLst/>
                        <a:latin typeface="Calibri" panose="020F0502020204030204" pitchFamily="34" charset="0"/>
                        <a:ea typeface="Cambria"/>
                        <a:cs typeface="Calibri" panose="020F0502020204030204" pitchFamily="34" charset="0"/>
                      </a:endParaRPr>
                    </a:p>
                    <a:p>
                      <a:pPr algn="ctr" rtl="0">
                        <a:lnSpc>
                          <a:spcPct val="150000"/>
                        </a:lnSpc>
                        <a:spcBef>
                          <a:spcPts val="2400"/>
                        </a:spcBef>
                        <a:spcAft>
                          <a:spcPts val="0"/>
                        </a:spcAft>
                      </a:pPr>
                      <a:r>
                        <a:rPr lang="en-US" sz="2600" dirty="0" smtClean="0">
                          <a:solidFill>
                            <a:srgbClr val="FF0000"/>
                          </a:solidFill>
                          <a:effectLst/>
                          <a:latin typeface="Calibri" panose="020F0502020204030204" pitchFamily="34" charset="0"/>
                          <a:ea typeface="Cambria"/>
                          <a:cs typeface="Calibri" panose="020F0502020204030204" pitchFamily="34" charset="0"/>
                        </a:rPr>
                        <a:t>90%</a:t>
                      </a:r>
                      <a:endParaRPr lang="en-US" sz="1800" dirty="0" smtClean="0">
                        <a:solidFill>
                          <a:srgbClr val="FF0000"/>
                        </a:solidFill>
                        <a:effectLst/>
                        <a:latin typeface="Calibri" panose="020F0502020204030204" pitchFamily="34" charset="0"/>
                        <a:ea typeface="Cambria"/>
                        <a:cs typeface="Calibri" panose="020F0502020204030204" pitchFamily="34" charset="0"/>
                      </a:endParaRPr>
                    </a:p>
                    <a:p>
                      <a:pPr algn="ctr" rtl="0">
                        <a:lnSpc>
                          <a:spcPct val="150000"/>
                        </a:lnSpc>
                      </a:pPr>
                      <a:r>
                        <a:rPr lang="en-US" sz="2600" dirty="0" smtClean="0">
                          <a:solidFill>
                            <a:srgbClr val="FF0000"/>
                          </a:solidFill>
                          <a:effectLst/>
                          <a:latin typeface="Calibri" panose="020F0502020204030204" pitchFamily="34" charset="0"/>
                          <a:ea typeface="Cambria"/>
                          <a:cs typeface="Calibri" panose="020F0502020204030204" pitchFamily="34" charset="0"/>
                        </a:rPr>
                        <a:t>20%</a:t>
                      </a:r>
                      <a:endParaRPr lang="en-GB" sz="2600" dirty="0">
                        <a:latin typeface="Calibri" panose="020F0502020204030204" pitchFamily="34" charset="0"/>
                        <a:cs typeface="Calibri" panose="020F0502020204030204" pitchFamily="34" charset="0"/>
                      </a:endParaRPr>
                    </a:p>
                  </a:txBody>
                  <a:tcPr marL="91457" marR="91457" marT="45732" marB="45732"/>
                </a:tc>
              </a:tr>
              <a:tr h="792692">
                <a:tc>
                  <a:txBody>
                    <a:bodyPr/>
                    <a:lstStyle/>
                    <a:p>
                      <a:pPr algn="l">
                        <a:spcBef>
                          <a:spcPts val="600"/>
                        </a:spcBef>
                        <a:spcAft>
                          <a:spcPts val="0"/>
                        </a:spcAft>
                      </a:pPr>
                      <a:r>
                        <a:rPr lang="en-US" sz="2600" dirty="0" smtClean="0">
                          <a:effectLst/>
                          <a:latin typeface="Calibri"/>
                          <a:ea typeface="Cambria"/>
                          <a:cs typeface="Times New Roman"/>
                        </a:rPr>
                        <a:t> </a:t>
                      </a:r>
                      <a:r>
                        <a:rPr lang="en-US" sz="2600" u="sng" dirty="0" smtClean="0">
                          <a:effectLst/>
                          <a:latin typeface="Calibri"/>
                          <a:ea typeface="Cambria"/>
                          <a:cs typeface="Times New Roman"/>
                        </a:rPr>
                        <a:t>       </a:t>
                      </a:r>
                      <a:r>
                        <a:rPr lang="en-US" sz="2600" dirty="0">
                          <a:effectLst/>
                          <a:latin typeface="Calibri"/>
                          <a:ea typeface="Cambria"/>
                          <a:cs typeface="Times New Roman"/>
                        </a:rPr>
                        <a:t>% of the world's poorest people </a:t>
                      </a:r>
                      <a:r>
                        <a:rPr lang="en-US" sz="2600" dirty="0" smtClean="0">
                          <a:effectLst/>
                          <a:latin typeface="Calibri"/>
                          <a:ea typeface="Cambria"/>
                          <a:cs typeface="Times New Roman"/>
                        </a:rPr>
                        <a:t>with some </a:t>
                      </a:r>
                      <a:r>
                        <a:rPr lang="en-US" sz="2600" dirty="0">
                          <a:effectLst/>
                          <a:latin typeface="Calibri"/>
                          <a:ea typeface="Cambria"/>
                          <a:cs typeface="Times New Roman"/>
                        </a:rPr>
                        <a:t>kind of disability</a:t>
                      </a:r>
                      <a:endParaRPr lang="en-GB" sz="2600" dirty="0">
                        <a:effectLst/>
                        <a:latin typeface="Arial"/>
                        <a:ea typeface="Cambria"/>
                        <a:cs typeface="Times New Roman"/>
                      </a:endParaRPr>
                    </a:p>
                  </a:txBody>
                  <a:tcPr marL="68592" marR="68592" marT="0" marB="0"/>
                </a:tc>
                <a:tc vMerge="1">
                  <a:txBody>
                    <a:bodyPr/>
                    <a:lstStyle/>
                    <a:p>
                      <a:endParaRPr lang="en-GB" dirty="0"/>
                    </a:p>
                  </a:txBody>
                  <a:tcPr/>
                </a:tc>
              </a:tr>
              <a:tr h="1189038">
                <a:tc>
                  <a:txBody>
                    <a:bodyPr/>
                    <a:lstStyle/>
                    <a:p>
                      <a:pPr algn="l">
                        <a:spcBef>
                          <a:spcPts val="600"/>
                        </a:spcBef>
                        <a:spcAft>
                          <a:spcPts val="0"/>
                        </a:spcAft>
                      </a:pPr>
                      <a:r>
                        <a:rPr lang="en-US" sz="2600" dirty="0">
                          <a:effectLst/>
                          <a:latin typeface="Calibri"/>
                          <a:ea typeface="Cambria"/>
                          <a:cs typeface="Times New Roman"/>
                        </a:rPr>
                        <a:t>In countries with life expectancies over 70 years of age, people spend on average </a:t>
                      </a:r>
                      <a:r>
                        <a:rPr lang="en-US" sz="2600" u="sng" dirty="0">
                          <a:effectLst/>
                          <a:latin typeface="Calibri"/>
                          <a:ea typeface="Cambria"/>
                          <a:cs typeface="Times New Roman"/>
                        </a:rPr>
                        <a:t>       </a:t>
                      </a:r>
                      <a:r>
                        <a:rPr lang="en-US" sz="2600" u="none" dirty="0">
                          <a:effectLst/>
                          <a:latin typeface="Calibri"/>
                          <a:ea typeface="Cambria"/>
                          <a:cs typeface="Times New Roman"/>
                        </a:rPr>
                        <a:t>%</a:t>
                      </a:r>
                      <a:r>
                        <a:rPr lang="en-US" sz="2600" dirty="0">
                          <a:effectLst/>
                          <a:latin typeface="Calibri"/>
                          <a:ea typeface="Cambria"/>
                          <a:cs typeface="Times New Roman"/>
                        </a:rPr>
                        <a:t> of their life </a:t>
                      </a:r>
                      <a:r>
                        <a:rPr lang="en-US" sz="2600" dirty="0" smtClean="0">
                          <a:effectLst/>
                          <a:latin typeface="Calibri"/>
                          <a:ea typeface="Cambria"/>
                          <a:cs typeface="Times New Roman"/>
                        </a:rPr>
                        <a:t>span </a:t>
                      </a:r>
                      <a:r>
                        <a:rPr lang="en-US" sz="2600" dirty="0">
                          <a:effectLst/>
                          <a:latin typeface="Calibri"/>
                          <a:ea typeface="Cambria"/>
                          <a:cs typeface="Times New Roman"/>
                        </a:rPr>
                        <a:t>living with disabilities.</a:t>
                      </a:r>
                      <a:endParaRPr lang="en-GB" sz="2600" dirty="0">
                        <a:effectLst/>
                        <a:latin typeface="Arial"/>
                        <a:ea typeface="Cambria"/>
                        <a:cs typeface="Times New Roman"/>
                      </a:endParaRPr>
                    </a:p>
                  </a:txBody>
                  <a:tcPr marL="68592" marR="68592" marT="0" marB="0"/>
                </a:tc>
                <a:tc vMerge="1">
                  <a:txBody>
                    <a:bodyPr/>
                    <a:lstStyle/>
                    <a:p>
                      <a:endParaRPr lang="en-GB" dirty="0"/>
                    </a:p>
                  </a:txBody>
                  <a:tcPr/>
                </a:tc>
              </a:tr>
              <a:tr h="792692">
                <a:tc>
                  <a:txBody>
                    <a:bodyPr/>
                    <a:lstStyle/>
                    <a:p>
                      <a:pPr algn="l">
                        <a:spcBef>
                          <a:spcPts val="600"/>
                        </a:spcBef>
                        <a:spcAft>
                          <a:spcPts val="0"/>
                        </a:spcAft>
                      </a:pPr>
                      <a:r>
                        <a:rPr lang="en-US" sz="2600" u="sng" dirty="0">
                          <a:effectLst/>
                          <a:latin typeface="Calibri"/>
                          <a:ea typeface="Cambria"/>
                          <a:cs typeface="Times New Roman"/>
                        </a:rPr>
                        <a:t>       </a:t>
                      </a:r>
                      <a:r>
                        <a:rPr lang="en-US" sz="2600" dirty="0">
                          <a:effectLst/>
                          <a:latin typeface="Calibri"/>
                          <a:ea typeface="Cambria"/>
                          <a:cs typeface="Times New Roman"/>
                        </a:rPr>
                        <a:t>% of children with disabilities in developing countries do not attend school</a:t>
                      </a:r>
                      <a:endParaRPr lang="en-GB" sz="2600" dirty="0">
                        <a:effectLst/>
                        <a:latin typeface="Arial"/>
                        <a:ea typeface="Cambria"/>
                        <a:cs typeface="Times New Roman"/>
                      </a:endParaRPr>
                    </a:p>
                  </a:txBody>
                  <a:tcPr marL="68592" marR="68592" marT="0" marB="0"/>
                </a:tc>
                <a:tc vMerge="1">
                  <a:txBody>
                    <a:bodyPr/>
                    <a:lstStyle/>
                    <a:p>
                      <a:endParaRPr lang="en-GB" dirty="0"/>
                    </a:p>
                  </a:txBody>
                  <a:tcPr/>
                </a:tc>
              </a:tr>
            </a:tbl>
          </a:graphicData>
        </a:graphic>
      </p:graphicFrame>
    </p:spTree>
    <p:extLst>
      <p:ext uri="{BB962C8B-B14F-4D97-AF65-F5344CB8AC3E}">
        <p14:creationId xmlns:p14="http://schemas.microsoft.com/office/powerpoint/2010/main" val="1064695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125538"/>
            <a:ext cx="8229600" cy="647700"/>
          </a:xfrm>
        </p:spPr>
        <p:txBody>
          <a:bodyPr/>
          <a:lstStyle/>
          <a:p>
            <a:r>
              <a:rPr lang="en-GB" altLang="en-US" smtClean="0">
                <a:latin typeface="Verdana" pitchFamily="34" charset="0"/>
              </a:rPr>
              <a:t>Disability</a:t>
            </a:r>
          </a:p>
        </p:txBody>
      </p:sp>
      <p:graphicFrame>
        <p:nvGraphicFramePr>
          <p:cNvPr id="4" name="Content Placeholder 3"/>
          <p:cNvGraphicFramePr>
            <a:graphicFrameLocks noGrp="1"/>
          </p:cNvGraphicFramePr>
          <p:nvPr>
            <p:ph idx="1"/>
          </p:nvPr>
        </p:nvGraphicFramePr>
        <p:xfrm>
          <a:off x="1042988" y="2060575"/>
          <a:ext cx="7027862" cy="3567114"/>
        </p:xfrm>
        <a:graphic>
          <a:graphicData uri="http://schemas.openxmlformats.org/drawingml/2006/table">
            <a:tbl>
              <a:tblPr firstRow="1" bandRow="1">
                <a:tableStyleId>{616DA210-FB5B-4158-B5E0-FEB733F419BA}</a:tableStyleId>
              </a:tblPr>
              <a:tblGrid>
                <a:gridCol w="6133407"/>
                <a:gridCol w="894455"/>
              </a:tblGrid>
              <a:tr h="792692">
                <a:tc>
                  <a:txBody>
                    <a:bodyPr/>
                    <a:lstStyle/>
                    <a:p>
                      <a:pPr algn="l">
                        <a:spcBef>
                          <a:spcPts val="600"/>
                        </a:spcBef>
                        <a:spcAft>
                          <a:spcPts val="0"/>
                        </a:spcAft>
                      </a:pPr>
                      <a:r>
                        <a:rPr lang="en-US" sz="2600" b="0" dirty="0">
                          <a:effectLst/>
                          <a:latin typeface="Calibri"/>
                          <a:ea typeface="Cambria"/>
                          <a:cs typeface="Times New Roman"/>
                        </a:rPr>
                        <a:t>Around </a:t>
                      </a:r>
                      <a:r>
                        <a:rPr lang="en-US" sz="2600" b="0" u="sng" dirty="0">
                          <a:effectLst/>
                          <a:latin typeface="Calibri"/>
                          <a:ea typeface="Cambria"/>
                          <a:cs typeface="Times New Roman"/>
                        </a:rPr>
                        <a:t>        </a:t>
                      </a:r>
                      <a:r>
                        <a:rPr lang="en-US" sz="2600" b="0" dirty="0">
                          <a:effectLst/>
                          <a:latin typeface="Calibri"/>
                          <a:ea typeface="Cambria"/>
                          <a:cs typeface="Times New Roman"/>
                        </a:rPr>
                        <a:t>% of the total world's population live with a disability </a:t>
                      </a:r>
                      <a:endParaRPr lang="en-GB" sz="2600" b="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effectLst/>
                          <a:latin typeface="Calibri" panose="020F0502020204030204" pitchFamily="34" charset="0"/>
                          <a:ea typeface="Cambria"/>
                          <a:cs typeface="Calibri" panose="020F0502020204030204" pitchFamily="34" charset="0"/>
                        </a:rPr>
                        <a:t>15%</a:t>
                      </a:r>
                      <a:endParaRPr lang="en-GB" sz="2600" b="1" dirty="0" smtClean="0">
                        <a:effectLst/>
                        <a:latin typeface="Calibri" panose="020F0502020204030204" pitchFamily="34" charset="0"/>
                        <a:ea typeface="Cambria"/>
                        <a:cs typeface="Calibri" panose="020F0502020204030204" pitchFamily="34" charset="0"/>
                      </a:endParaRPr>
                    </a:p>
                  </a:txBody>
                  <a:tcPr marL="91457" marR="91457" marT="45732" marB="45732" anchor="ctr"/>
                </a:tc>
              </a:tr>
              <a:tr h="792692">
                <a:tc>
                  <a:txBody>
                    <a:bodyPr/>
                    <a:lstStyle/>
                    <a:p>
                      <a:pPr algn="l">
                        <a:spcBef>
                          <a:spcPts val="600"/>
                        </a:spcBef>
                        <a:spcAft>
                          <a:spcPts val="0"/>
                        </a:spcAft>
                      </a:pPr>
                      <a:r>
                        <a:rPr lang="en-US" sz="2600" dirty="0" smtClean="0">
                          <a:effectLst/>
                          <a:latin typeface="Calibri"/>
                          <a:ea typeface="Cambria"/>
                          <a:cs typeface="Times New Roman"/>
                        </a:rPr>
                        <a:t> </a:t>
                      </a:r>
                      <a:r>
                        <a:rPr lang="en-US" sz="2600" u="sng" dirty="0" smtClean="0">
                          <a:effectLst/>
                          <a:latin typeface="Calibri"/>
                          <a:ea typeface="Cambria"/>
                          <a:cs typeface="Times New Roman"/>
                        </a:rPr>
                        <a:t>       </a:t>
                      </a:r>
                      <a:r>
                        <a:rPr lang="en-US" sz="2600" dirty="0">
                          <a:effectLst/>
                          <a:latin typeface="Calibri"/>
                          <a:ea typeface="Cambria"/>
                          <a:cs typeface="Times New Roman"/>
                        </a:rPr>
                        <a:t>% of the world's poorest people </a:t>
                      </a:r>
                      <a:r>
                        <a:rPr lang="en-US" sz="2600" dirty="0" smtClean="0">
                          <a:effectLst/>
                          <a:latin typeface="Calibri"/>
                          <a:ea typeface="Cambria"/>
                          <a:cs typeface="Times New Roman"/>
                        </a:rPr>
                        <a:t>with some </a:t>
                      </a:r>
                      <a:r>
                        <a:rPr lang="en-US" sz="2600" dirty="0">
                          <a:effectLst/>
                          <a:latin typeface="Calibri"/>
                          <a:ea typeface="Cambria"/>
                          <a:cs typeface="Times New Roman"/>
                        </a:rPr>
                        <a:t>kind of disability</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effectLst/>
                          <a:latin typeface="Calibri" panose="020F0502020204030204" pitchFamily="34" charset="0"/>
                          <a:ea typeface="Cambria"/>
                          <a:cs typeface="Calibri" panose="020F0502020204030204" pitchFamily="34" charset="0"/>
                        </a:rPr>
                        <a:t>20%</a:t>
                      </a:r>
                      <a:endParaRPr lang="en-GB" sz="2600" b="1" dirty="0" smtClean="0">
                        <a:latin typeface="Calibri" panose="020F0502020204030204" pitchFamily="34" charset="0"/>
                        <a:cs typeface="Calibri" panose="020F0502020204030204" pitchFamily="34" charset="0"/>
                      </a:endParaRPr>
                    </a:p>
                  </a:txBody>
                  <a:tcPr marL="91457" marR="91457" marT="45732" marB="45732" anchor="ctr"/>
                </a:tc>
              </a:tr>
              <a:tr h="1189038">
                <a:tc>
                  <a:txBody>
                    <a:bodyPr/>
                    <a:lstStyle/>
                    <a:p>
                      <a:pPr algn="l">
                        <a:spcBef>
                          <a:spcPts val="600"/>
                        </a:spcBef>
                        <a:spcAft>
                          <a:spcPts val="0"/>
                        </a:spcAft>
                      </a:pPr>
                      <a:r>
                        <a:rPr lang="en-US" sz="2600" dirty="0">
                          <a:effectLst/>
                          <a:latin typeface="Calibri"/>
                          <a:ea typeface="Cambria"/>
                          <a:cs typeface="Times New Roman"/>
                        </a:rPr>
                        <a:t>In countries with life expectancies over 70 years of age, people spend on average </a:t>
                      </a:r>
                      <a:r>
                        <a:rPr lang="en-US" sz="2600" u="sng" dirty="0">
                          <a:effectLst/>
                          <a:latin typeface="Calibri"/>
                          <a:ea typeface="Cambria"/>
                          <a:cs typeface="Times New Roman"/>
                        </a:rPr>
                        <a:t>       </a:t>
                      </a:r>
                      <a:r>
                        <a:rPr lang="en-US" sz="2600" u="none" dirty="0">
                          <a:effectLst/>
                          <a:latin typeface="Calibri"/>
                          <a:ea typeface="Cambria"/>
                          <a:cs typeface="Times New Roman"/>
                        </a:rPr>
                        <a:t>%</a:t>
                      </a:r>
                      <a:r>
                        <a:rPr lang="en-US" sz="2600" dirty="0">
                          <a:effectLst/>
                          <a:latin typeface="Calibri"/>
                          <a:ea typeface="Cambria"/>
                          <a:cs typeface="Times New Roman"/>
                        </a:rPr>
                        <a:t> of their life </a:t>
                      </a:r>
                      <a:r>
                        <a:rPr lang="en-US" sz="2600" dirty="0" smtClean="0">
                          <a:effectLst/>
                          <a:latin typeface="Calibri"/>
                          <a:ea typeface="Cambria"/>
                          <a:cs typeface="Times New Roman"/>
                        </a:rPr>
                        <a:t>span </a:t>
                      </a:r>
                      <a:r>
                        <a:rPr lang="en-US" sz="2600" dirty="0">
                          <a:effectLst/>
                          <a:latin typeface="Calibri"/>
                          <a:ea typeface="Cambria"/>
                          <a:cs typeface="Times New Roman"/>
                        </a:rPr>
                        <a:t>living with disabilities.</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FF0000"/>
                          </a:solidFill>
                          <a:effectLst/>
                          <a:latin typeface="Calibri" panose="020F0502020204030204" pitchFamily="34" charset="0"/>
                          <a:ea typeface="Cambria"/>
                          <a:cs typeface="Calibri" panose="020F0502020204030204" pitchFamily="34" charset="0"/>
                        </a:rPr>
                        <a:t>12%</a:t>
                      </a:r>
                      <a:endParaRPr lang="en-GB" sz="2600" b="1" dirty="0" smtClean="0">
                        <a:effectLst/>
                        <a:latin typeface="Calibri" panose="020F0502020204030204" pitchFamily="34" charset="0"/>
                        <a:ea typeface="Cambria"/>
                        <a:cs typeface="Calibri" panose="020F0502020204030204" pitchFamily="34" charset="0"/>
                      </a:endParaRPr>
                    </a:p>
                  </a:txBody>
                  <a:tcPr marL="91457" marR="91457" marT="45732" marB="45732" anchor="ctr"/>
                </a:tc>
              </a:tr>
              <a:tr h="792692">
                <a:tc>
                  <a:txBody>
                    <a:bodyPr/>
                    <a:lstStyle/>
                    <a:p>
                      <a:pPr algn="l">
                        <a:spcBef>
                          <a:spcPts val="600"/>
                        </a:spcBef>
                        <a:spcAft>
                          <a:spcPts val="0"/>
                        </a:spcAft>
                      </a:pPr>
                      <a:r>
                        <a:rPr lang="en-US" sz="2600" u="sng" dirty="0">
                          <a:effectLst/>
                          <a:latin typeface="Calibri"/>
                          <a:ea typeface="Cambria"/>
                          <a:cs typeface="Times New Roman"/>
                        </a:rPr>
                        <a:t>       </a:t>
                      </a:r>
                      <a:r>
                        <a:rPr lang="en-US" sz="2600" dirty="0">
                          <a:effectLst/>
                          <a:latin typeface="Calibri"/>
                          <a:ea typeface="Cambria"/>
                          <a:cs typeface="Times New Roman"/>
                        </a:rPr>
                        <a:t>% of children with disabilities in developing countries do not attend school</a:t>
                      </a:r>
                      <a:endParaRPr lang="en-GB" sz="2600" dirty="0">
                        <a:effectLst/>
                        <a:latin typeface="Arial"/>
                        <a:ea typeface="Cambria"/>
                        <a:cs typeface="Times New Roman"/>
                      </a:endParaRPr>
                    </a:p>
                  </a:txBody>
                  <a:tcPr marL="68592" marR="68592" marT="0" marB="0"/>
                </a:tc>
                <a:tc>
                  <a:txBody>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600" b="1" i="0" u="none" strike="noStrike" kern="1200" cap="none" spc="0" normalizeH="0" baseline="0" noProof="0" dirty="0" smtClean="0">
                          <a:ln>
                            <a:noFill/>
                          </a:ln>
                          <a:solidFill>
                            <a:srgbClr val="FF0000"/>
                          </a:solidFill>
                          <a:effectLst/>
                          <a:uLnTx/>
                          <a:uFillTx/>
                          <a:latin typeface="Calibri" panose="020F0502020204030204" pitchFamily="34" charset="0"/>
                          <a:ea typeface="Cambria"/>
                          <a:cs typeface="Calibri" panose="020F0502020204030204" pitchFamily="34" charset="0"/>
                        </a:rPr>
                        <a:t>90%</a:t>
                      </a:r>
                      <a:endParaRPr kumimoji="0" lang="en-GB" sz="2600" b="1" i="0" u="none" strike="noStrike" kern="1200" cap="none" spc="0" normalizeH="0" baseline="0" noProof="0" dirty="0" smtClean="0">
                        <a:ln>
                          <a:noFill/>
                        </a:ln>
                        <a:solidFill>
                          <a:srgbClr val="000000"/>
                        </a:solidFill>
                        <a:effectLst/>
                        <a:uLnTx/>
                        <a:uFillTx/>
                        <a:latin typeface="Calibri" panose="020F0502020204030204" pitchFamily="34" charset="0"/>
                        <a:ea typeface="Cambria"/>
                        <a:cs typeface="Calibri" panose="020F0502020204030204" pitchFamily="34" charset="0"/>
                      </a:endParaRPr>
                    </a:p>
                  </a:txBody>
                  <a:tcPr marL="91457" marR="91457" marT="45732" marB="45732" anchor="ctr"/>
                </a:tc>
              </a:tr>
            </a:tbl>
          </a:graphicData>
        </a:graphic>
      </p:graphicFrame>
    </p:spTree>
    <p:extLst>
      <p:ext uri="{BB962C8B-B14F-4D97-AF65-F5344CB8AC3E}">
        <p14:creationId xmlns:p14="http://schemas.microsoft.com/office/powerpoint/2010/main" val="201208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smtClean="0"/>
              <a:t>Objectives</a:t>
            </a:r>
            <a:endParaRPr lang="en-GB" sz="3200" i="0" dirty="0"/>
          </a:p>
        </p:txBody>
      </p:sp>
      <p:sp>
        <p:nvSpPr>
          <p:cNvPr id="3" name="Content Placeholder 2"/>
          <p:cNvSpPr>
            <a:spLocks noGrp="1"/>
          </p:cNvSpPr>
          <p:nvPr>
            <p:ph idx="1"/>
          </p:nvPr>
        </p:nvSpPr>
        <p:spPr>
          <a:xfrm>
            <a:off x="467544" y="2132856"/>
            <a:ext cx="8208912" cy="3974976"/>
          </a:xfrm>
        </p:spPr>
        <p:txBody>
          <a:bodyPr/>
          <a:lstStyle/>
          <a:p>
            <a:r>
              <a:rPr lang="en-GB" sz="2600" b="1" dirty="0" smtClean="0">
                <a:solidFill>
                  <a:srgbClr val="FF0000"/>
                </a:solidFill>
                <a:latin typeface="+mj-lt"/>
              </a:rPr>
              <a:t>To understand importance </a:t>
            </a:r>
            <a:r>
              <a:rPr lang="en-GB" sz="2600" dirty="0" smtClean="0">
                <a:latin typeface="+mj-lt"/>
              </a:rPr>
              <a:t>of mainstreaming gender and diversity in different sectors throughout programme cycle</a:t>
            </a:r>
            <a:endParaRPr lang="en-GB" sz="2600" dirty="0">
              <a:latin typeface="+mj-lt"/>
            </a:endParaRPr>
          </a:p>
          <a:p>
            <a:r>
              <a:rPr lang="en-GB" sz="2600" b="1" dirty="0" smtClean="0">
                <a:solidFill>
                  <a:srgbClr val="FF0000"/>
                </a:solidFill>
                <a:latin typeface="+mn-lt"/>
              </a:rPr>
              <a:t>Feel confident to articulate</a:t>
            </a:r>
            <a:r>
              <a:rPr lang="en-GB" sz="2600" dirty="0" smtClean="0">
                <a:latin typeface="+mn-lt"/>
              </a:rPr>
              <a:t> the reasons that we should implement gender- </a:t>
            </a:r>
            <a:r>
              <a:rPr lang="en-GB" sz="2600" dirty="0">
                <a:latin typeface="+mn-lt"/>
              </a:rPr>
              <a:t>and diversity-sensitive programming </a:t>
            </a:r>
            <a:r>
              <a:rPr lang="en-GB" sz="2600" dirty="0" smtClean="0">
                <a:latin typeface="+mn-lt"/>
              </a:rPr>
              <a:t>and some practical </a:t>
            </a:r>
            <a:r>
              <a:rPr lang="en-GB" sz="2600" dirty="0">
                <a:latin typeface="+mn-lt"/>
              </a:rPr>
              <a:t>ways to achieve it </a:t>
            </a:r>
            <a:endParaRPr lang="en-GB" sz="1000" dirty="0" smtClean="0">
              <a:latin typeface="+mn-lt"/>
            </a:endParaRPr>
          </a:p>
          <a:p>
            <a:r>
              <a:rPr lang="en-GB" sz="2600" dirty="0" smtClean="0">
                <a:latin typeface="+mn-lt"/>
              </a:rPr>
              <a:t>Confident in the </a:t>
            </a:r>
            <a:r>
              <a:rPr lang="en-GB" sz="2600" b="1" dirty="0" smtClean="0">
                <a:solidFill>
                  <a:srgbClr val="FF0000"/>
                </a:solidFill>
                <a:latin typeface="+mn-lt"/>
              </a:rPr>
              <a:t>practical use of tools </a:t>
            </a:r>
            <a:r>
              <a:rPr lang="en-GB" sz="2600" dirty="0" smtClean="0">
                <a:latin typeface="+mn-lt"/>
              </a:rPr>
              <a:t>(IFRC </a:t>
            </a:r>
            <a:r>
              <a:rPr lang="en-GB" sz="2600" dirty="0">
                <a:latin typeface="+mn-lt"/>
              </a:rPr>
              <a:t>Minimum Standard Commitments to Gender and </a:t>
            </a:r>
            <a:r>
              <a:rPr lang="en-GB" sz="2600" dirty="0" smtClean="0">
                <a:latin typeface="+mn-lt"/>
              </a:rPr>
              <a:t>Diversity) for reducing risks to disasters, conducting assessments, programming, and beneficiary selection</a:t>
            </a:r>
            <a:endParaRPr lang="en-GB" sz="2600" dirty="0">
              <a:latin typeface="+mn-lt"/>
            </a:endParaRPr>
          </a:p>
          <a:p>
            <a:endParaRPr lang="en-GB" dirty="0"/>
          </a:p>
        </p:txBody>
      </p:sp>
    </p:spTree>
    <p:extLst>
      <p:ext uri="{BB962C8B-B14F-4D97-AF65-F5344CB8AC3E}">
        <p14:creationId xmlns:p14="http://schemas.microsoft.com/office/powerpoint/2010/main" val="1176175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1196975"/>
            <a:ext cx="8229600" cy="576263"/>
          </a:xfrm>
        </p:spPr>
        <p:txBody>
          <a:bodyPr/>
          <a:lstStyle/>
          <a:p>
            <a:r>
              <a:rPr lang="en-US" altLang="en-US" smtClean="0">
                <a:latin typeface="Verdana" pitchFamily="34" charset="0"/>
              </a:rPr>
              <a:t/>
            </a:r>
            <a:br>
              <a:rPr lang="en-US" altLang="en-US" smtClean="0">
                <a:latin typeface="Verdana" pitchFamily="34" charset="0"/>
              </a:rPr>
            </a:br>
            <a:r>
              <a:rPr lang="en-US" altLang="en-US" smtClean="0">
                <a:latin typeface="Verdana" pitchFamily="34" charset="0"/>
              </a:rPr>
              <a:t>LGBTI</a:t>
            </a:r>
            <a:r>
              <a:rPr lang="en-GB" altLang="en-US" smtClean="0">
                <a:latin typeface="Verdana" pitchFamily="34" charset="0"/>
              </a:rPr>
              <a:t/>
            </a:r>
            <a:br>
              <a:rPr lang="en-GB" altLang="en-US" smtClean="0">
                <a:latin typeface="Verdana" pitchFamily="34" charset="0"/>
              </a:rPr>
            </a:br>
            <a:endParaRPr lang="en-GB" altLang="en-US" smtClean="0">
              <a:latin typeface="Verdana" pitchFamily="34" charset="0"/>
            </a:endParaRPr>
          </a:p>
        </p:txBody>
      </p:sp>
      <p:sp>
        <p:nvSpPr>
          <p:cNvPr id="4099" name="Content Placeholder 4"/>
          <p:cNvSpPr>
            <a:spLocks noGrp="1"/>
          </p:cNvSpPr>
          <p:nvPr>
            <p:ph idx="1"/>
          </p:nvPr>
        </p:nvSpPr>
        <p:spPr>
          <a:xfrm>
            <a:off x="468313" y="2060575"/>
            <a:ext cx="8424862" cy="4321175"/>
          </a:xfrm>
        </p:spPr>
        <p:txBody>
          <a:bodyPr/>
          <a:lstStyle/>
          <a:p>
            <a:pPr>
              <a:defRPr/>
            </a:pPr>
            <a:r>
              <a:rPr lang="en-US" sz="2800" dirty="0"/>
              <a:t>Being lesbian, gay, </a:t>
            </a:r>
            <a:r>
              <a:rPr lang="en-US" sz="2800" dirty="0" smtClean="0"/>
              <a:t>bisexual, </a:t>
            </a:r>
            <a:r>
              <a:rPr lang="en-US" sz="2800" dirty="0"/>
              <a:t>transgender </a:t>
            </a:r>
            <a:r>
              <a:rPr lang="en-US" sz="2800" dirty="0" smtClean="0"/>
              <a:t>or intersex is </a:t>
            </a:r>
            <a:r>
              <a:rPr lang="en-US" sz="2800" dirty="0"/>
              <a:t>illegal in </a:t>
            </a:r>
            <a:r>
              <a:rPr lang="en-US" sz="2800" dirty="0" smtClean="0"/>
              <a:t>how many countries? </a:t>
            </a:r>
            <a:r>
              <a:rPr lang="en-US" sz="2800" dirty="0" smtClean="0">
                <a:solidFill>
                  <a:srgbClr val="FF0000"/>
                </a:solidFill>
              </a:rPr>
              <a:t>Is it 25, 47 or 76?</a:t>
            </a:r>
          </a:p>
          <a:p>
            <a:pPr marL="0" indent="0">
              <a:buFontTx/>
              <a:buNone/>
              <a:defRPr/>
            </a:pPr>
            <a:r>
              <a:rPr lang="en-US" sz="2800" dirty="0" smtClean="0">
                <a:solidFill>
                  <a:srgbClr val="FF0000"/>
                </a:solidFill>
              </a:rPr>
              <a:t>   </a:t>
            </a:r>
          </a:p>
          <a:p>
            <a:pPr marL="0" indent="0">
              <a:buFontTx/>
              <a:buNone/>
              <a:defRPr/>
            </a:pPr>
            <a:r>
              <a:rPr lang="en-US" sz="2800" dirty="0" smtClean="0">
                <a:solidFill>
                  <a:srgbClr val="FF0000"/>
                </a:solidFill>
              </a:rPr>
              <a:t>76 countries </a:t>
            </a:r>
            <a:r>
              <a:rPr lang="en-US" sz="2800" dirty="0">
                <a:solidFill>
                  <a:srgbClr val="FF0000"/>
                </a:solidFill>
              </a:rPr>
              <a:t>(</a:t>
            </a:r>
            <a:r>
              <a:rPr lang="en-US" sz="2800" dirty="0" smtClean="0">
                <a:solidFill>
                  <a:srgbClr val="FF0000"/>
                </a:solidFill>
              </a:rPr>
              <a:t>or 78 depending ‘countries’)</a:t>
            </a:r>
            <a:endParaRPr lang="en-US" sz="2800" dirty="0">
              <a:solidFill>
                <a:srgbClr val="FF0000"/>
              </a:solidFill>
            </a:endParaRPr>
          </a:p>
          <a:p>
            <a:pPr>
              <a:defRPr/>
            </a:pPr>
            <a:endParaRPr lang="en-US" sz="800" dirty="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661025"/>
            <a:ext cx="144462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373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836613"/>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13315" name="Content Placeholder 4"/>
          <p:cNvSpPr>
            <a:spLocks noGrp="1"/>
          </p:cNvSpPr>
          <p:nvPr>
            <p:ph idx="1"/>
          </p:nvPr>
        </p:nvSpPr>
        <p:spPr>
          <a:xfrm>
            <a:off x="468313" y="1989138"/>
            <a:ext cx="7920037" cy="3384550"/>
          </a:xfrm>
        </p:spPr>
        <p:txBody>
          <a:bodyPr/>
          <a:lstStyle/>
          <a:p>
            <a:pPr marL="0" indent="0">
              <a:buFontTx/>
              <a:buNone/>
            </a:pPr>
            <a:r>
              <a:rPr lang="en-GB" altLang="en-US" sz="2600" smtClean="0">
                <a:latin typeface="Calibri" pitchFamily="34" charset="0"/>
              </a:rPr>
              <a:t>There are 4,200 deaths per day (1.6 million a year). </a:t>
            </a:r>
          </a:p>
          <a:p>
            <a:pPr marL="0" indent="0">
              <a:buFontTx/>
              <a:buNone/>
            </a:pPr>
            <a:r>
              <a:rPr lang="en-GB" altLang="en-US" sz="2600" smtClean="0">
                <a:latin typeface="Calibri" pitchFamily="34" charset="0"/>
              </a:rPr>
              <a:t>What % of them are: :</a:t>
            </a:r>
            <a:r>
              <a:rPr lang="en-GB" altLang="en-US" sz="2600" b="1" smtClean="0">
                <a:latin typeface="Calibri" pitchFamily="34" charset="0"/>
              </a:rPr>
              <a:t> (58%, 36%, 6%)</a:t>
            </a:r>
          </a:p>
          <a:p>
            <a:pPr marL="0" indent="0">
              <a:buFontTx/>
              <a:buNone/>
            </a:pPr>
            <a:endParaRPr lang="en-GB" altLang="en-US" sz="2600" smtClean="0">
              <a:latin typeface="Calibri" pitchFamily="34" charset="0"/>
            </a:endParaRPr>
          </a:p>
          <a:p>
            <a:pPr marL="0" indent="0">
              <a:buFontTx/>
              <a:buNone/>
            </a:pPr>
            <a:endParaRPr lang="en-GB" altLang="en-US" sz="1000" smtClean="0">
              <a:solidFill>
                <a:srgbClr val="F00202"/>
              </a:solidFill>
              <a:latin typeface="Verdana" pitchFamily="34" charset="0"/>
            </a:endParaRPr>
          </a:p>
        </p:txBody>
      </p:sp>
      <p:graphicFrame>
        <p:nvGraphicFramePr>
          <p:cNvPr id="2" name="Table 1"/>
          <p:cNvGraphicFramePr>
            <a:graphicFrameLocks noGrp="1"/>
          </p:cNvGraphicFramePr>
          <p:nvPr/>
        </p:nvGraphicFramePr>
        <p:xfrm>
          <a:off x="539750" y="3068638"/>
          <a:ext cx="6192838" cy="1463676"/>
        </p:xfrm>
        <a:graphic>
          <a:graphicData uri="http://schemas.openxmlformats.org/drawingml/2006/table">
            <a:tbl>
              <a:tblPr firstRow="1" bandRow="1">
                <a:tableStyleId>{616DA210-FB5B-4158-B5E0-FEB733F419BA}</a:tableStyleId>
              </a:tblPr>
              <a:tblGrid>
                <a:gridCol w="6192838"/>
              </a:tblGrid>
              <a:tr h="487892">
                <a:tc>
                  <a:txBody>
                    <a:bodyPr/>
                    <a:lstStyle/>
                    <a:p>
                      <a:r>
                        <a:rPr lang="en-GB" sz="2600" b="0" dirty="0" smtClean="0">
                          <a:latin typeface="Calibri" panose="020F0502020204030204" pitchFamily="34" charset="0"/>
                          <a:cs typeface="Calibri" panose="020F0502020204030204" pitchFamily="34" charset="0"/>
                        </a:rPr>
                        <a:t>Self-directed?</a:t>
                      </a:r>
                      <a:endParaRPr lang="en-GB" sz="2600" b="0" dirty="0">
                        <a:latin typeface="Calibri" panose="020F0502020204030204" pitchFamily="34" charset="0"/>
                        <a:cs typeface="Calibri" panose="020F0502020204030204" pitchFamily="34" charset="0"/>
                      </a:endParaRPr>
                    </a:p>
                  </a:txBody>
                  <a:tcPr marL="91442" marR="91442" marT="45715" marB="45715"/>
                </a:tc>
              </a:tr>
              <a:tr h="487892">
                <a:tc>
                  <a:txBody>
                    <a:bodyPr/>
                    <a:lstStyle/>
                    <a:p>
                      <a:r>
                        <a:rPr lang="en-GB" sz="2600" b="0" dirty="0" smtClean="0">
                          <a:latin typeface="Calibri" panose="020F0502020204030204" pitchFamily="34" charset="0"/>
                          <a:cs typeface="Calibri" panose="020F0502020204030204" pitchFamily="34" charset="0"/>
                        </a:rPr>
                        <a:t>Interpersonal violence?</a:t>
                      </a:r>
                      <a:endParaRPr lang="en-GB" sz="2600" b="0" dirty="0">
                        <a:latin typeface="Calibri" panose="020F0502020204030204" pitchFamily="34" charset="0"/>
                        <a:cs typeface="Calibri" panose="020F0502020204030204" pitchFamily="34" charset="0"/>
                      </a:endParaRPr>
                    </a:p>
                  </a:txBody>
                  <a:tcPr marL="91442" marR="91442" marT="45715" marB="45715"/>
                </a:tc>
              </a:tr>
              <a:tr h="487892">
                <a:tc>
                  <a:txBody>
                    <a:bodyPr/>
                    <a:lstStyle/>
                    <a:p>
                      <a:r>
                        <a:rPr lang="en-GB" sz="2600" b="0" dirty="0" smtClean="0">
                          <a:latin typeface="Calibri" panose="020F0502020204030204" pitchFamily="34" charset="0"/>
                          <a:cs typeface="Calibri" panose="020F0502020204030204" pitchFamily="34" charset="0"/>
                        </a:rPr>
                        <a:t>Collective violence (e.g. conflict)? </a:t>
                      </a:r>
                      <a:endParaRPr lang="en-GB" sz="2600" b="0" dirty="0">
                        <a:latin typeface="Calibri" panose="020F0502020204030204" pitchFamily="34" charset="0"/>
                        <a:cs typeface="Calibri" panose="020F0502020204030204" pitchFamily="34" charset="0"/>
                      </a:endParaRPr>
                    </a:p>
                  </a:txBody>
                  <a:tcPr marL="91442" marR="91442" marT="45715" marB="45715"/>
                </a:tc>
              </a:tr>
            </a:tbl>
          </a:graphicData>
        </a:graphic>
      </p:graphicFrame>
      <p:graphicFrame>
        <p:nvGraphicFramePr>
          <p:cNvPr id="3" name="Table 2"/>
          <p:cNvGraphicFramePr>
            <a:graphicFrameLocks noGrp="1"/>
          </p:cNvGraphicFramePr>
          <p:nvPr/>
        </p:nvGraphicFramePr>
        <p:xfrm>
          <a:off x="6880225" y="3068638"/>
          <a:ext cx="1512888" cy="1463676"/>
        </p:xfrm>
        <a:graphic>
          <a:graphicData uri="http://schemas.openxmlformats.org/drawingml/2006/table">
            <a:tbl>
              <a:tblPr firstRow="1" bandRow="1">
                <a:tableStyleId>{616DA210-FB5B-4158-B5E0-FEB733F419BA}</a:tableStyleId>
              </a:tblPr>
              <a:tblGrid>
                <a:gridCol w="1512888"/>
              </a:tblGrid>
              <a:tr h="487892">
                <a:tc>
                  <a:txBody>
                    <a:bodyPr/>
                    <a:lstStyle/>
                    <a:p>
                      <a:pPr algn="ctr"/>
                      <a:r>
                        <a:rPr lang="en-GB" sz="2600" b="0" dirty="0" smtClean="0">
                          <a:latin typeface="Calibri" panose="020F0502020204030204" pitchFamily="34" charset="0"/>
                          <a:cs typeface="Calibri" panose="020F0502020204030204" pitchFamily="34" charset="0"/>
                        </a:rPr>
                        <a:t>58%</a:t>
                      </a:r>
                      <a:endParaRPr lang="en-GB" sz="2600" b="0" dirty="0">
                        <a:latin typeface="Calibri" panose="020F0502020204030204" pitchFamily="34" charset="0"/>
                        <a:cs typeface="Calibri" panose="020F0502020204030204" pitchFamily="34" charset="0"/>
                      </a:endParaRPr>
                    </a:p>
                  </a:txBody>
                  <a:tcPr marL="91483" marR="91483" marT="45715" marB="45715"/>
                </a:tc>
              </a:tr>
              <a:tr h="487892">
                <a:tc>
                  <a:txBody>
                    <a:bodyPr/>
                    <a:lstStyle/>
                    <a:p>
                      <a:pPr algn="ctr"/>
                      <a:r>
                        <a:rPr lang="en-GB" sz="2600" b="0" dirty="0" smtClean="0">
                          <a:latin typeface="Calibri" panose="020F0502020204030204" pitchFamily="34" charset="0"/>
                          <a:cs typeface="Calibri" panose="020F0502020204030204" pitchFamily="34" charset="0"/>
                        </a:rPr>
                        <a:t>36%</a:t>
                      </a:r>
                      <a:endParaRPr lang="en-GB" sz="2600" b="0" dirty="0">
                        <a:latin typeface="Calibri" panose="020F0502020204030204" pitchFamily="34" charset="0"/>
                        <a:cs typeface="Calibri" panose="020F0502020204030204" pitchFamily="34" charset="0"/>
                      </a:endParaRPr>
                    </a:p>
                  </a:txBody>
                  <a:tcPr marL="91483" marR="91483" marT="45715" marB="45715"/>
                </a:tc>
              </a:tr>
              <a:tr h="487892">
                <a:tc>
                  <a:txBody>
                    <a:bodyPr/>
                    <a:lstStyle/>
                    <a:p>
                      <a:pPr algn="ctr"/>
                      <a:r>
                        <a:rPr lang="en-GB" sz="2600" b="0" dirty="0" smtClean="0">
                          <a:latin typeface="Calibri" panose="020F0502020204030204" pitchFamily="34" charset="0"/>
                          <a:cs typeface="Calibri" panose="020F0502020204030204" pitchFamily="34" charset="0"/>
                        </a:rPr>
                        <a:t>6%</a:t>
                      </a:r>
                      <a:endParaRPr lang="en-GB" sz="2600" b="0" dirty="0">
                        <a:latin typeface="Calibri" panose="020F0502020204030204" pitchFamily="34" charset="0"/>
                        <a:cs typeface="Calibri" panose="020F0502020204030204" pitchFamily="34" charset="0"/>
                      </a:endParaRPr>
                    </a:p>
                  </a:txBody>
                  <a:tcPr marL="91483" marR="91483" marT="45715" marB="45715"/>
                </a:tc>
              </a:tr>
            </a:tbl>
          </a:graphicData>
        </a:graphic>
      </p:graphicFrame>
      <p:pic>
        <p:nvPicPr>
          <p:cNvPr id="1333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608513"/>
            <a:ext cx="2673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1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r>
              <a:rPr lang="en-US" sz="2800" dirty="0" smtClean="0"/>
              <a:t>What % of </a:t>
            </a:r>
            <a:r>
              <a:rPr lang="en-US" sz="2800" dirty="0"/>
              <a:t>women have reported experiencing </a:t>
            </a:r>
            <a:r>
              <a:rPr lang="en-US" sz="2800" dirty="0" smtClean="0"/>
              <a:t>physical </a:t>
            </a:r>
            <a:r>
              <a:rPr lang="en-US" sz="2800" dirty="0"/>
              <a:t>violence by either an intimate and/or non intimate partner in their </a:t>
            </a:r>
            <a:r>
              <a:rPr lang="en-US" sz="2800" dirty="0" smtClean="0"/>
              <a:t>lifetime?</a:t>
            </a:r>
          </a:p>
          <a:p>
            <a:pPr>
              <a:defRPr/>
            </a:pPr>
            <a:endParaRPr lang="en-US" sz="2800" dirty="0"/>
          </a:p>
          <a:p>
            <a:pPr>
              <a:defRPr/>
            </a:pPr>
            <a:r>
              <a:rPr lang="en-US" sz="2800" dirty="0" smtClean="0"/>
              <a:t>In Cambodia? </a:t>
            </a:r>
          </a:p>
          <a:p>
            <a:pPr>
              <a:defRPr/>
            </a:pPr>
            <a:r>
              <a:rPr lang="en-US" sz="2800" dirty="0" smtClean="0"/>
              <a:t>In Vietnam? </a:t>
            </a:r>
          </a:p>
          <a:p>
            <a:pPr marL="0" indent="0">
              <a:buFontTx/>
              <a:buNone/>
              <a:defRPr/>
            </a:pPr>
            <a:endParaRPr lang="en-US" sz="2800" dirty="0">
              <a:solidFill>
                <a:srgbClr val="FF0000"/>
              </a:solidFill>
            </a:endParaRPr>
          </a:p>
          <a:p>
            <a:pPr marL="0" indent="0">
              <a:buFontTx/>
              <a:buNone/>
              <a:defRPr/>
            </a:pPr>
            <a:r>
              <a:rPr lang="en-US" sz="2800" dirty="0" smtClean="0">
                <a:solidFill>
                  <a:srgbClr val="FF0000"/>
                </a:solidFill>
              </a:rPr>
              <a:t>Is it 5%, 13%, 22%, 35% or 50%</a:t>
            </a:r>
          </a:p>
          <a:p>
            <a:pPr>
              <a:defRPr/>
            </a:pPr>
            <a:endParaRPr lang="en-GB" sz="28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0"/>
            <a:ext cx="2136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352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r>
              <a:rPr lang="en-US" sz="2800" dirty="0" smtClean="0"/>
              <a:t>What % of </a:t>
            </a:r>
            <a:r>
              <a:rPr lang="en-US" sz="2800" dirty="0"/>
              <a:t>women have reported experiencing </a:t>
            </a:r>
            <a:r>
              <a:rPr lang="en-US" sz="2800" dirty="0" smtClean="0"/>
              <a:t>physical </a:t>
            </a:r>
            <a:r>
              <a:rPr lang="en-US" sz="2800" dirty="0"/>
              <a:t>violence by either an intimate and/or non intimate partner in their </a:t>
            </a:r>
            <a:r>
              <a:rPr lang="en-US" sz="2800" dirty="0" smtClean="0"/>
              <a:t>lifetime?</a:t>
            </a:r>
          </a:p>
          <a:p>
            <a:pPr>
              <a:defRPr/>
            </a:pPr>
            <a:endParaRPr lang="en-US" sz="2800" dirty="0"/>
          </a:p>
          <a:p>
            <a:pPr>
              <a:defRPr/>
            </a:pPr>
            <a:r>
              <a:rPr lang="en-US" sz="2800" dirty="0" smtClean="0"/>
              <a:t>In Cambodia? </a:t>
            </a:r>
            <a:r>
              <a:rPr lang="en-US" sz="2800" b="1" dirty="0" smtClean="0"/>
              <a:t>22%</a:t>
            </a:r>
          </a:p>
          <a:p>
            <a:pPr>
              <a:defRPr/>
            </a:pPr>
            <a:r>
              <a:rPr lang="en-US" sz="2800" dirty="0" smtClean="0"/>
              <a:t>In Vietnam?  </a:t>
            </a:r>
            <a:r>
              <a:rPr lang="en-US" sz="2800" b="1" dirty="0" smtClean="0"/>
              <a:t>35%</a:t>
            </a:r>
          </a:p>
          <a:p>
            <a:pPr marL="0" indent="0">
              <a:buFontTx/>
              <a:buNone/>
              <a:defRPr/>
            </a:pPr>
            <a:endParaRPr lang="en-US" sz="2800" dirty="0">
              <a:solidFill>
                <a:srgbClr val="FF0000"/>
              </a:solidFill>
            </a:endParaRPr>
          </a:p>
          <a:p>
            <a:pPr marL="0" indent="0">
              <a:buFontTx/>
              <a:buNone/>
              <a:defRPr/>
            </a:pPr>
            <a:r>
              <a:rPr lang="en-US" sz="2800" dirty="0" smtClean="0">
                <a:solidFill>
                  <a:srgbClr val="FF0000"/>
                </a:solidFill>
              </a:rPr>
              <a:t>Is it 5%, 13%, 22%, 35% or 50%</a:t>
            </a:r>
          </a:p>
          <a:p>
            <a:pPr>
              <a:defRPr/>
            </a:pPr>
            <a:endParaRPr lang="en-GB" sz="2800" dirty="0"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0"/>
            <a:ext cx="2136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87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endParaRPr lang="en-GB" sz="2800" dirty="0" smtClean="0"/>
          </a:p>
          <a:p>
            <a:pPr>
              <a:defRPr/>
            </a:pPr>
            <a:r>
              <a:rPr lang="en-GB" sz="2800" dirty="0" smtClean="0"/>
              <a:t>How often does an adolescent girl die as a result of violence in the world? </a:t>
            </a:r>
            <a:r>
              <a:rPr lang="en-GB" sz="2800" dirty="0" smtClean="0">
                <a:solidFill>
                  <a:srgbClr val="FF0000"/>
                </a:solidFill>
              </a:rPr>
              <a:t>Is it every 30, 20 or 10 minutes?</a:t>
            </a:r>
          </a:p>
          <a:p>
            <a:pPr marL="0" indent="0">
              <a:buFontTx/>
              <a:buNone/>
              <a:defRPr/>
            </a:pPr>
            <a:r>
              <a:rPr lang="en-GB" sz="2800" dirty="0" smtClean="0"/>
              <a:t>   </a:t>
            </a:r>
          </a:p>
          <a:p>
            <a:pPr marL="0" indent="0">
              <a:buFontTx/>
              <a:buNone/>
              <a:defRPr/>
            </a:pPr>
            <a:r>
              <a:rPr lang="en-GB" sz="2800" dirty="0" smtClean="0">
                <a:solidFill>
                  <a:srgbClr val="FF0000"/>
                </a:solidFill>
              </a:rPr>
              <a:t>Every 10 minutes</a:t>
            </a:r>
            <a:endParaRPr lang="en-GB" sz="2800" dirty="0">
              <a:solidFill>
                <a:srgbClr val="FF0000"/>
              </a:solidFill>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826000"/>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61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endParaRPr lang="en-US" sz="2800" dirty="0" smtClean="0"/>
          </a:p>
          <a:p>
            <a:r>
              <a:rPr lang="en-US" sz="2800" dirty="0" smtClean="0"/>
              <a:t>What % </a:t>
            </a:r>
            <a:r>
              <a:rPr lang="en-US" sz="2800" dirty="0"/>
              <a:t>of women age 15-49 </a:t>
            </a:r>
            <a:r>
              <a:rPr lang="en-US" sz="2800" dirty="0" smtClean="0"/>
              <a:t>reported experiencing </a:t>
            </a:r>
            <a:r>
              <a:rPr lang="en-US" sz="2800" dirty="0"/>
              <a:t>sexual violence in non-disaster times in the Philippines </a:t>
            </a:r>
            <a:endParaRPr lang="en-US" sz="2800" dirty="0" smtClean="0"/>
          </a:p>
          <a:p>
            <a:endParaRPr lang="en-US" sz="2800" dirty="0"/>
          </a:p>
          <a:p>
            <a:r>
              <a:rPr lang="en-US" sz="2800" dirty="0"/>
              <a:t>6%</a:t>
            </a:r>
          </a:p>
          <a:p>
            <a:r>
              <a:rPr lang="en-US" sz="2800" dirty="0"/>
              <a:t>3%</a:t>
            </a:r>
          </a:p>
          <a:p>
            <a:r>
              <a:rPr lang="en-US" sz="2800" dirty="0"/>
              <a:t>10%</a:t>
            </a:r>
          </a:p>
          <a:p>
            <a:r>
              <a:rPr lang="en-US" sz="2800" dirty="0"/>
              <a:t>2%</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699046"/>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93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endParaRPr lang="en-US" sz="2800" dirty="0" smtClean="0"/>
          </a:p>
          <a:p>
            <a:r>
              <a:rPr lang="en-US" sz="2800" dirty="0" smtClean="0"/>
              <a:t>What % </a:t>
            </a:r>
            <a:r>
              <a:rPr lang="en-US" sz="2800" dirty="0"/>
              <a:t>of women age 15-49 </a:t>
            </a:r>
            <a:r>
              <a:rPr lang="en-US" sz="2800" dirty="0" smtClean="0"/>
              <a:t>reported experiencing </a:t>
            </a:r>
            <a:r>
              <a:rPr lang="en-US" sz="2800" dirty="0"/>
              <a:t>sexual violence in non-disaster times in the Philippines </a:t>
            </a:r>
            <a:endParaRPr lang="en-US" sz="2800" dirty="0" smtClean="0"/>
          </a:p>
          <a:p>
            <a:endParaRPr lang="en-US" sz="2800" dirty="0"/>
          </a:p>
          <a:p>
            <a:r>
              <a:rPr lang="en-US" sz="2800" dirty="0">
                <a:solidFill>
                  <a:srgbClr val="FF0000"/>
                </a:solidFill>
              </a:rPr>
              <a:t>6</a:t>
            </a:r>
            <a:r>
              <a:rPr lang="en-US" sz="2800" dirty="0" smtClean="0">
                <a:solidFill>
                  <a:srgbClr val="FF0000"/>
                </a:solidFill>
              </a:rPr>
              <a:t>%</a:t>
            </a:r>
            <a:endParaRPr lang="en-US" sz="2800" dirty="0">
              <a:solidFill>
                <a:srgbClr val="FF0000"/>
              </a:solidFill>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699046"/>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610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692150"/>
            <a:ext cx="8229600" cy="1152525"/>
          </a:xfrm>
        </p:spPr>
        <p:txBody>
          <a:bodyPr/>
          <a:lstStyle/>
          <a:p>
            <a:r>
              <a:rPr lang="en-US" altLang="en-US" smtClean="0">
                <a:latin typeface="Verdana" pitchFamily="34" charset="0"/>
              </a:rPr>
              <a:t>Violence</a:t>
            </a:r>
            <a:endParaRPr lang="en-GB" altLang="en-US" smtClean="0">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endParaRPr lang="en-GB" sz="2800" dirty="0" smtClean="0"/>
          </a:p>
          <a:p>
            <a:pPr>
              <a:defRPr/>
            </a:pPr>
            <a:endParaRPr lang="en-GB" sz="2800" dirty="0"/>
          </a:p>
          <a:p>
            <a:pPr>
              <a:defRPr/>
            </a:pPr>
            <a:r>
              <a:rPr lang="en-GB" sz="2800" dirty="0" smtClean="0"/>
              <a:t>How </a:t>
            </a:r>
            <a:r>
              <a:rPr lang="en-GB" sz="2800" dirty="0"/>
              <a:t>many countries only recognise female victims of rape? </a:t>
            </a:r>
            <a:r>
              <a:rPr lang="en-GB" sz="2800" dirty="0" smtClean="0">
                <a:solidFill>
                  <a:srgbClr val="FF0000"/>
                </a:solidFill>
              </a:rPr>
              <a:t>42</a:t>
            </a:r>
            <a:r>
              <a:rPr lang="en-GB" sz="2800" dirty="0">
                <a:solidFill>
                  <a:srgbClr val="FF0000"/>
                </a:solidFill>
              </a:rPr>
              <a:t>, 62 or </a:t>
            </a:r>
            <a:r>
              <a:rPr lang="en-GB" sz="2800" dirty="0" smtClean="0">
                <a:solidFill>
                  <a:srgbClr val="FF0000"/>
                </a:solidFill>
              </a:rPr>
              <a:t>82</a:t>
            </a:r>
          </a:p>
          <a:p>
            <a:pPr marL="400050" lvl="1" indent="0">
              <a:buFontTx/>
              <a:buNone/>
              <a:defRPr/>
            </a:pPr>
            <a:endParaRPr lang="en-GB" dirty="0" smtClean="0">
              <a:solidFill>
                <a:srgbClr val="FF0000"/>
              </a:solidFill>
            </a:endParaRPr>
          </a:p>
          <a:p>
            <a:pPr marL="400050" lvl="1" indent="0">
              <a:buFontTx/>
              <a:buNone/>
              <a:defRPr/>
            </a:pPr>
            <a:r>
              <a:rPr lang="en-GB" sz="2800" dirty="0" smtClean="0">
                <a:solidFill>
                  <a:srgbClr val="FF0000"/>
                </a:solidFill>
              </a:rPr>
              <a:t>62</a:t>
            </a:r>
            <a:endParaRPr lang="en-GB" sz="2800" dirty="0">
              <a:solidFill>
                <a:srgbClr val="FF0000"/>
              </a:solidFill>
            </a:endParaRPr>
          </a:p>
          <a:p>
            <a:pPr marL="0" indent="0">
              <a:buFontTx/>
              <a:buNone/>
              <a:defRPr/>
            </a:pPr>
            <a:endParaRPr lang="en-GB" sz="2800" dirty="0"/>
          </a:p>
        </p:txBody>
      </p:sp>
    </p:spTree>
    <p:extLst>
      <p:ext uri="{BB962C8B-B14F-4D97-AF65-F5344CB8AC3E}">
        <p14:creationId xmlns:p14="http://schemas.microsoft.com/office/powerpoint/2010/main" val="67702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9237" y="-1971600"/>
            <a:ext cx="13378183" cy="882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896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it matters in our approach to disasters?</a:t>
            </a:r>
            <a:endParaRPr lang="en-GB" dirty="0"/>
          </a:p>
        </p:txBody>
      </p:sp>
      <p:sp>
        <p:nvSpPr>
          <p:cNvPr id="4" name="Content Placeholder 3"/>
          <p:cNvSpPr>
            <a:spLocks noGrp="1"/>
          </p:cNvSpPr>
          <p:nvPr>
            <p:ph idx="1"/>
          </p:nvPr>
        </p:nvSpPr>
        <p:spPr>
          <a:xfrm>
            <a:off x="323528" y="2132856"/>
            <a:ext cx="8568952" cy="3662541"/>
          </a:xfrm>
          <a:prstGeom prst="rect">
            <a:avLst/>
          </a:prstGeom>
        </p:spPr>
        <p:txBody>
          <a:bodyPr wrap="square">
            <a:spAutoFit/>
          </a:bodyPr>
          <a:lstStyle/>
          <a:p>
            <a:pPr algn="ctr"/>
            <a:r>
              <a:rPr lang="en-US" b="1" dirty="0">
                <a:solidFill>
                  <a:prstClr val="black"/>
                </a:solidFill>
              </a:rPr>
              <a:t>Women, girls and </a:t>
            </a:r>
            <a:r>
              <a:rPr lang="en-US" b="1" dirty="0" smtClean="0">
                <a:solidFill>
                  <a:prstClr val="black"/>
                </a:solidFill>
              </a:rPr>
              <a:t>boys are </a:t>
            </a:r>
            <a:r>
              <a:rPr lang="en-US" b="1" dirty="0">
                <a:solidFill>
                  <a:prstClr val="black"/>
                </a:solidFill>
              </a:rPr>
              <a:t>14 times more likely to die during a disaster than are men</a:t>
            </a:r>
          </a:p>
          <a:p>
            <a:endParaRPr lang="en-US" sz="2000" dirty="0" smtClean="0">
              <a:solidFill>
                <a:prstClr val="black"/>
              </a:solidFill>
              <a:latin typeface="Arial" panose="020B0604020202020204" pitchFamily="34" charset="0"/>
              <a:cs typeface="Arial" panose="020B0604020202020204" pitchFamily="34" charset="0"/>
            </a:endParaRPr>
          </a:p>
          <a:p>
            <a:r>
              <a:rPr lang="en-US" sz="2000" dirty="0" smtClean="0">
                <a:solidFill>
                  <a:prstClr val="black"/>
                </a:solidFill>
                <a:latin typeface="Arial" panose="020B0604020202020204" pitchFamily="34" charset="0"/>
                <a:cs typeface="Arial" panose="020B0604020202020204" pitchFamily="34" charset="0"/>
              </a:rPr>
              <a:t>Indian Ocean </a:t>
            </a:r>
            <a:r>
              <a:rPr lang="en-US" sz="2000" dirty="0">
                <a:solidFill>
                  <a:prstClr val="black"/>
                </a:solidFill>
                <a:latin typeface="Arial" panose="020B0604020202020204" pitchFamily="34" charset="0"/>
                <a:cs typeface="Arial" panose="020B0604020202020204" pitchFamily="34" charset="0"/>
              </a:rPr>
              <a:t>Tsunami, 2004 			</a:t>
            </a:r>
            <a:r>
              <a:rPr lang="en-US" sz="2000" b="1" dirty="0" smtClean="0">
                <a:solidFill>
                  <a:prstClr val="black"/>
                </a:solidFill>
                <a:latin typeface="Arial" panose="020B0604020202020204" pitchFamily="34" charset="0"/>
                <a:cs typeface="Arial" panose="020B0604020202020204" pitchFamily="34" charset="0"/>
              </a:rPr>
              <a:t>+80% </a:t>
            </a:r>
            <a:r>
              <a:rPr lang="en-US" sz="2000" b="1" dirty="0">
                <a:solidFill>
                  <a:prstClr val="black"/>
                </a:solidFill>
                <a:latin typeface="Arial" panose="020B0604020202020204" pitchFamily="34" charset="0"/>
                <a:cs typeface="Arial" panose="020B0604020202020204" pitchFamily="34" charset="0"/>
              </a:rPr>
              <a:t>fatalities </a:t>
            </a:r>
            <a:r>
              <a:rPr lang="en-US" sz="2000" b="1" dirty="0" smtClean="0">
                <a:solidFill>
                  <a:prstClr val="black"/>
                </a:solidFill>
                <a:latin typeface="Arial" panose="020B0604020202020204" pitchFamily="34" charset="0"/>
                <a:cs typeface="Arial" panose="020B0604020202020204" pitchFamily="34" charset="0"/>
              </a:rPr>
              <a:t>	women						</a:t>
            </a:r>
          </a:p>
          <a:p>
            <a:r>
              <a:rPr lang="en-GB" sz="2000" dirty="0" smtClean="0">
                <a:solidFill>
                  <a:prstClr val="black"/>
                </a:solidFill>
                <a:latin typeface="Arial" panose="020B0604020202020204" pitchFamily="34" charset="0"/>
                <a:cs typeface="Arial" panose="020B0604020202020204" pitchFamily="34" charset="0"/>
              </a:rPr>
              <a:t>Japan </a:t>
            </a:r>
            <a:r>
              <a:rPr lang="en-GB" sz="2000" dirty="0">
                <a:solidFill>
                  <a:prstClr val="black"/>
                </a:solidFill>
                <a:latin typeface="Arial" panose="020B0604020202020204" pitchFamily="34" charset="0"/>
                <a:cs typeface="Arial" panose="020B0604020202020204" pitchFamily="34" charset="0"/>
              </a:rPr>
              <a:t>earthquake			 </a:t>
            </a:r>
            <a:r>
              <a:rPr lang="en-GB" sz="2000" b="1" dirty="0">
                <a:solidFill>
                  <a:prstClr val="black"/>
                </a:solidFill>
                <a:latin typeface="Arial" panose="020B0604020202020204" pitchFamily="34" charset="0"/>
                <a:cs typeface="Arial" panose="020B0604020202020204" pitchFamily="34" charset="0"/>
              </a:rPr>
              <a:t>65% of </a:t>
            </a:r>
            <a:r>
              <a:rPr lang="en-GB" sz="2000" b="1" dirty="0" smtClean="0">
                <a:solidFill>
                  <a:prstClr val="black"/>
                </a:solidFill>
                <a:latin typeface="Arial" panose="020B0604020202020204" pitchFamily="34" charset="0"/>
                <a:cs typeface="Arial" panose="020B0604020202020204" pitchFamily="34" charset="0"/>
              </a:rPr>
              <a:t>casualties 60</a:t>
            </a:r>
            <a:r>
              <a:rPr lang="en-GB" sz="2000" b="1" dirty="0">
                <a:solidFill>
                  <a:prstClr val="black"/>
                </a:solidFill>
                <a:latin typeface="Arial" panose="020B0604020202020204" pitchFamily="34" charset="0"/>
                <a:cs typeface="Arial" panose="020B0604020202020204" pitchFamily="34" charset="0"/>
              </a:rPr>
              <a:t>+ </a:t>
            </a:r>
            <a:endParaRPr lang="en-GB" sz="2000" b="1" dirty="0" smtClean="0">
              <a:solidFill>
                <a:prstClr val="black"/>
              </a:solidFill>
              <a:latin typeface="Arial" panose="020B0604020202020204" pitchFamily="34" charset="0"/>
              <a:cs typeface="Arial" panose="020B0604020202020204" pitchFamily="34" charset="0"/>
            </a:endParaRPr>
          </a:p>
          <a:p>
            <a:endParaRPr lang="en-GB" sz="2000" dirty="0" smtClean="0"/>
          </a:p>
          <a:p>
            <a:r>
              <a:rPr lang="en-GB" sz="2000" dirty="0" smtClean="0"/>
              <a:t>Cyclone </a:t>
            </a:r>
            <a:r>
              <a:rPr lang="en-GB" sz="2000" dirty="0" err="1" smtClean="0"/>
              <a:t>Nargis</a:t>
            </a:r>
            <a:r>
              <a:rPr lang="en-GB" sz="2000" dirty="0" smtClean="0"/>
              <a:t>, 2008 		 </a:t>
            </a:r>
            <a:r>
              <a:rPr lang="en-GB" sz="2000" b="1" dirty="0" smtClean="0"/>
              <a:t>61% deaths women</a:t>
            </a:r>
            <a:endParaRPr lang="en-GB" sz="2000" b="1" dirty="0" smtClean="0">
              <a:solidFill>
                <a:prstClr val="black"/>
              </a:solidFill>
            </a:endParaRPr>
          </a:p>
          <a:p>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	 				</a:t>
            </a:r>
          </a:p>
        </p:txBody>
      </p:sp>
      <p:sp>
        <p:nvSpPr>
          <p:cNvPr id="5" name="Right Arrow 4"/>
          <p:cNvSpPr/>
          <p:nvPr/>
        </p:nvSpPr>
        <p:spPr>
          <a:xfrm>
            <a:off x="4339762" y="3260229"/>
            <a:ext cx="1249131" cy="366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2967046" y="3868738"/>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51520" y="5725363"/>
            <a:ext cx="1800200" cy="430887"/>
          </a:xfrm>
          <a:prstGeom prst="rect">
            <a:avLst/>
          </a:prstGeom>
          <a:noFill/>
        </p:spPr>
        <p:txBody>
          <a:bodyPr wrap="square" rtlCol="0">
            <a:spAutoFit/>
          </a:bodyPr>
          <a:lstStyle/>
          <a:p>
            <a:r>
              <a:rPr lang="en-GB" sz="2200" b="1" dirty="0" smtClean="0">
                <a:solidFill>
                  <a:srgbClr val="FF0000"/>
                </a:solidFill>
              </a:rPr>
              <a:t>Quality</a:t>
            </a:r>
            <a:endParaRPr lang="en-GB" sz="2200" b="1" dirty="0">
              <a:solidFill>
                <a:srgbClr val="FF0000"/>
              </a:solidFill>
            </a:endParaRPr>
          </a:p>
        </p:txBody>
      </p:sp>
      <p:sp>
        <p:nvSpPr>
          <p:cNvPr id="8" name="TextBox 7"/>
          <p:cNvSpPr txBox="1"/>
          <p:nvPr/>
        </p:nvSpPr>
        <p:spPr>
          <a:xfrm>
            <a:off x="1569628" y="6158443"/>
            <a:ext cx="2736304" cy="430887"/>
          </a:xfrm>
          <a:prstGeom prst="rect">
            <a:avLst/>
          </a:prstGeom>
          <a:noFill/>
        </p:spPr>
        <p:txBody>
          <a:bodyPr wrap="square" rtlCol="0">
            <a:spAutoFit/>
          </a:bodyPr>
          <a:lstStyle/>
          <a:p>
            <a:r>
              <a:rPr lang="en-GB" sz="2200" b="1" dirty="0" smtClean="0">
                <a:solidFill>
                  <a:srgbClr val="FF0000"/>
                </a:solidFill>
              </a:rPr>
              <a:t>Cost effective</a:t>
            </a:r>
            <a:endParaRPr lang="en-GB" sz="2200" b="1" dirty="0">
              <a:solidFill>
                <a:srgbClr val="FF0000"/>
              </a:solidFill>
            </a:endParaRPr>
          </a:p>
        </p:txBody>
      </p:sp>
      <p:sp>
        <p:nvSpPr>
          <p:cNvPr id="9" name="TextBox 8"/>
          <p:cNvSpPr txBox="1"/>
          <p:nvPr/>
        </p:nvSpPr>
        <p:spPr>
          <a:xfrm>
            <a:off x="1342963" y="5269924"/>
            <a:ext cx="3264214" cy="430887"/>
          </a:xfrm>
          <a:prstGeom prst="rect">
            <a:avLst/>
          </a:prstGeom>
          <a:noFill/>
        </p:spPr>
        <p:txBody>
          <a:bodyPr wrap="square" rtlCol="0">
            <a:spAutoFit/>
          </a:bodyPr>
          <a:lstStyle/>
          <a:p>
            <a:r>
              <a:rPr lang="en-GB" sz="2200" b="1" dirty="0" smtClean="0">
                <a:solidFill>
                  <a:srgbClr val="FF0000"/>
                </a:solidFill>
              </a:rPr>
              <a:t>Accountability</a:t>
            </a:r>
            <a:endParaRPr lang="en-GB" sz="2200" b="1" dirty="0">
              <a:solidFill>
                <a:srgbClr val="FF0000"/>
              </a:solidFill>
            </a:endParaRPr>
          </a:p>
        </p:txBody>
      </p:sp>
      <p:sp>
        <p:nvSpPr>
          <p:cNvPr id="10" name="TextBox 9"/>
          <p:cNvSpPr txBox="1"/>
          <p:nvPr/>
        </p:nvSpPr>
        <p:spPr>
          <a:xfrm>
            <a:off x="6588224" y="5237448"/>
            <a:ext cx="2208171" cy="430887"/>
          </a:xfrm>
          <a:prstGeom prst="rect">
            <a:avLst/>
          </a:prstGeom>
          <a:noFill/>
        </p:spPr>
        <p:txBody>
          <a:bodyPr wrap="square" rtlCol="0">
            <a:spAutoFit/>
          </a:bodyPr>
          <a:lstStyle/>
          <a:p>
            <a:r>
              <a:rPr lang="en-GB" sz="2200" b="1" dirty="0" smtClean="0">
                <a:solidFill>
                  <a:srgbClr val="FF0000"/>
                </a:solidFill>
              </a:rPr>
              <a:t>Do no harm</a:t>
            </a:r>
            <a:endParaRPr lang="en-GB" sz="2200" b="1" dirty="0">
              <a:solidFill>
                <a:srgbClr val="FF0000"/>
              </a:solidFill>
            </a:endParaRPr>
          </a:p>
        </p:txBody>
      </p:sp>
      <p:sp>
        <p:nvSpPr>
          <p:cNvPr id="11" name="TextBox 10"/>
          <p:cNvSpPr txBox="1"/>
          <p:nvPr/>
        </p:nvSpPr>
        <p:spPr>
          <a:xfrm>
            <a:off x="5491009" y="6133141"/>
            <a:ext cx="4402600" cy="430887"/>
          </a:xfrm>
          <a:prstGeom prst="rect">
            <a:avLst/>
          </a:prstGeom>
          <a:noFill/>
        </p:spPr>
        <p:txBody>
          <a:bodyPr wrap="square" rtlCol="0">
            <a:spAutoFit/>
          </a:bodyPr>
          <a:lstStyle/>
          <a:p>
            <a:r>
              <a:rPr lang="en-GB" sz="2200" b="1" dirty="0" smtClean="0">
                <a:solidFill>
                  <a:srgbClr val="FF0000"/>
                </a:solidFill>
              </a:rPr>
              <a:t>Fundamental Principles</a:t>
            </a:r>
            <a:endParaRPr lang="en-GB" sz="2200" b="1" dirty="0">
              <a:solidFill>
                <a:srgbClr val="FF0000"/>
              </a:solidFill>
            </a:endParaRPr>
          </a:p>
        </p:txBody>
      </p:sp>
      <p:sp>
        <p:nvSpPr>
          <p:cNvPr id="12" name="TextBox 11"/>
          <p:cNvSpPr txBox="1"/>
          <p:nvPr/>
        </p:nvSpPr>
        <p:spPr>
          <a:xfrm>
            <a:off x="3426763" y="5666177"/>
            <a:ext cx="4128492" cy="430887"/>
          </a:xfrm>
          <a:prstGeom prst="rect">
            <a:avLst/>
          </a:prstGeom>
          <a:noFill/>
        </p:spPr>
        <p:txBody>
          <a:bodyPr wrap="square" rtlCol="0">
            <a:spAutoFit/>
          </a:bodyPr>
          <a:lstStyle/>
          <a:p>
            <a:r>
              <a:rPr lang="en-GB" sz="2200" b="1" dirty="0" smtClean="0">
                <a:solidFill>
                  <a:srgbClr val="FF0000"/>
                </a:solidFill>
              </a:rPr>
              <a:t>Address vulnerability</a:t>
            </a:r>
            <a:endParaRPr lang="en-GB" sz="2200" b="1" dirty="0">
              <a:solidFill>
                <a:srgbClr val="FF0000"/>
              </a:solidFill>
            </a:endParaRPr>
          </a:p>
        </p:txBody>
      </p:sp>
      <p:sp>
        <p:nvSpPr>
          <p:cNvPr id="13" name="Right Arrow 12"/>
          <p:cNvSpPr/>
          <p:nvPr/>
        </p:nvSpPr>
        <p:spPr>
          <a:xfrm>
            <a:off x="3279167" y="4477544"/>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754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Agenda and Structure</a:t>
            </a:r>
            <a:endParaRPr lang="en-GB" sz="3200" i="0" dirty="0">
              <a:latin typeface="+mn-lt"/>
            </a:endParaRPr>
          </a:p>
        </p:txBody>
      </p:sp>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6629">
            <a:off x="476124" y="2464674"/>
            <a:ext cx="2238768" cy="3158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98825">
            <a:off x="6715125" y="2446925"/>
            <a:ext cx="2286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redcross.eu/en/upload/images2015_RCRC_Day/11poster%20A2_EN-ICRC%20IFRC_Generic_WEB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443619">
            <a:off x="2330225" y="2965664"/>
            <a:ext cx="2241461" cy="2799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62841" y="2703002"/>
            <a:ext cx="2193728" cy="311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09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5616624" cy="647591"/>
          </a:xfrm>
        </p:spPr>
        <p:txBody>
          <a:bodyPr/>
          <a:lstStyle/>
          <a:p>
            <a:pPr algn="ctr"/>
            <a:r>
              <a:rPr lang="en-GB" sz="8800" dirty="0" smtClean="0">
                <a:solidFill>
                  <a:srgbClr val="FF0000"/>
                </a:solidFill>
                <a:latin typeface="Freestyle Script"/>
                <a:cs typeface="Arial"/>
              </a:rPr>
              <a:t>IMPARTIALITY</a:t>
            </a:r>
            <a:endParaRPr lang="en-GB" sz="8800" dirty="0"/>
          </a:p>
        </p:txBody>
      </p:sp>
    </p:spTree>
    <p:extLst>
      <p:ext uri="{BB962C8B-B14F-4D97-AF65-F5344CB8AC3E}">
        <p14:creationId xmlns:p14="http://schemas.microsoft.com/office/powerpoint/2010/main" val="1436827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Impartiality, non-discrimination</a:t>
            </a:r>
            <a:endParaRPr lang="en-GB" sz="3200" i="0" dirty="0">
              <a:latin typeface="+mn-lt"/>
            </a:endParaRPr>
          </a:p>
        </p:txBody>
      </p:sp>
      <p:sp>
        <p:nvSpPr>
          <p:cNvPr id="4" name="Content Placeholder 2"/>
          <p:cNvSpPr txBox="1">
            <a:spLocks/>
          </p:cNvSpPr>
          <p:nvPr/>
        </p:nvSpPr>
        <p:spPr bwMode="auto">
          <a:xfrm>
            <a:off x="3059832" y="2953676"/>
            <a:ext cx="5626968" cy="2924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GB" sz="3200" dirty="0" smtClean="0">
              <a:latin typeface="+mj-lt"/>
            </a:endParaRPr>
          </a:p>
          <a:p>
            <a:pPr marL="0" indent="0" algn="ctr">
              <a:buFont typeface="Wingdings" pitchFamily="2" charset="2"/>
              <a:buNone/>
            </a:pPr>
            <a:r>
              <a:rPr lang="en-GB" sz="3200" dirty="0" smtClean="0">
                <a:latin typeface="+mj-lt"/>
              </a:rPr>
              <a:t>“Everything needs to be done at once but we just can’t”</a:t>
            </a:r>
          </a:p>
          <a:p>
            <a:pPr marL="0" indent="0">
              <a:buFont typeface="Wingdings" pitchFamily="2" charset="2"/>
              <a:buNone/>
            </a:pPr>
            <a:endParaRPr lang="en-GB" sz="1000" dirty="0" smtClean="0"/>
          </a:p>
          <a:p>
            <a:pPr marL="0" indent="0">
              <a:buFont typeface="Wingdings" pitchFamily="2" charset="2"/>
              <a:buNone/>
            </a:pPr>
            <a:r>
              <a:rPr lang="en-GB" dirty="0" smtClean="0">
                <a:latin typeface="+mn-lt"/>
              </a:rPr>
              <a:t>Jean-Pierre </a:t>
            </a:r>
            <a:r>
              <a:rPr lang="en-GB" dirty="0" err="1" smtClean="0">
                <a:latin typeface="+mn-lt"/>
              </a:rPr>
              <a:t>Taschereau</a:t>
            </a:r>
            <a:r>
              <a:rPr lang="en-GB" dirty="0" smtClean="0">
                <a:latin typeface="+mn-lt"/>
              </a:rPr>
              <a:t>, IFRC Team Leader</a:t>
            </a:r>
          </a:p>
          <a:p>
            <a:pPr marL="0" indent="0">
              <a:buFont typeface="Wingdings" pitchFamily="2" charset="2"/>
              <a:buNone/>
            </a:pPr>
            <a:endParaRPr lang="en-GB" dirty="0">
              <a:latin typeface="+mn-lt"/>
            </a:endParaRPr>
          </a:p>
          <a:p>
            <a:pPr marL="0" indent="0" algn="ctr">
              <a:buFont typeface="Wingdings" pitchFamily="2" charset="2"/>
              <a:buNone/>
            </a:pPr>
            <a:r>
              <a:rPr lang="en-GB" dirty="0" smtClean="0">
                <a:latin typeface="+mn-lt"/>
              </a:rPr>
              <a:t>What challenges do you see in integrating gender and diversity in disaster response?</a:t>
            </a:r>
          </a:p>
          <a:p>
            <a:pPr marL="0" indent="0">
              <a:buFont typeface="Wingdings" pitchFamily="2" charset="2"/>
              <a:buNone/>
            </a:pPr>
            <a:endParaRPr lang="en-GB"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22860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848980" y="2492896"/>
            <a:ext cx="6048672" cy="618654"/>
          </a:xfrm>
        </p:spPr>
        <p:txBody>
          <a:bodyPr/>
          <a:lstStyle/>
          <a:p>
            <a:pPr marL="0" indent="0" algn="ctr">
              <a:buNone/>
            </a:pPr>
            <a:r>
              <a:rPr lang="en-US" sz="2400" b="1" dirty="0" smtClean="0"/>
              <a:t>The scene of a (mega) disaster</a:t>
            </a:r>
          </a:p>
          <a:p>
            <a:pPr marL="0" indent="0" algn="ctr">
              <a:buNone/>
            </a:pPr>
            <a:r>
              <a:rPr lang="en-US" sz="2400" b="1" dirty="0"/>
              <a:t>Inside disaster Haiti - trailer</a:t>
            </a: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lgn="ctr">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2127609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Prioritisation</a:t>
            </a:r>
            <a:endParaRPr lang="en-GB" sz="3200" i="0" dirty="0">
              <a:latin typeface="+mn-lt"/>
            </a:endParaRPr>
          </a:p>
        </p:txBody>
      </p:sp>
      <p:sp>
        <p:nvSpPr>
          <p:cNvPr id="3" name="Content Placeholder 2"/>
          <p:cNvSpPr>
            <a:spLocks noGrp="1"/>
          </p:cNvSpPr>
          <p:nvPr>
            <p:ph idx="1"/>
          </p:nvPr>
        </p:nvSpPr>
        <p:spPr>
          <a:xfrm>
            <a:off x="395536" y="2234282"/>
            <a:ext cx="8291264" cy="4191000"/>
          </a:xfrm>
        </p:spPr>
        <p:txBody>
          <a:bodyPr/>
          <a:lstStyle/>
          <a:p>
            <a:r>
              <a:rPr lang="en-GB" sz="2600" dirty="0">
                <a:latin typeface="+mj-lt"/>
              </a:rPr>
              <a:t>Due to </a:t>
            </a:r>
            <a:r>
              <a:rPr lang="en-GB" sz="2600" dirty="0" smtClean="0">
                <a:latin typeface="+mj-lt"/>
              </a:rPr>
              <a:t>funding limitations, not </a:t>
            </a:r>
            <a:r>
              <a:rPr lang="en-GB" sz="2600" dirty="0">
                <a:latin typeface="+mj-lt"/>
              </a:rPr>
              <a:t>always possible to reach </a:t>
            </a:r>
            <a:r>
              <a:rPr lang="en-GB" sz="2600" dirty="0" smtClean="0">
                <a:latin typeface="+mj-lt"/>
              </a:rPr>
              <a:t>everyone. </a:t>
            </a:r>
          </a:p>
          <a:p>
            <a:r>
              <a:rPr lang="en-GB" sz="2600" dirty="0" smtClean="0">
                <a:latin typeface="+mj-lt"/>
              </a:rPr>
              <a:t>Need </a:t>
            </a:r>
            <a:r>
              <a:rPr lang="en-GB" sz="2600" dirty="0">
                <a:latin typeface="+mj-lt"/>
              </a:rPr>
              <a:t>to target </a:t>
            </a:r>
            <a:r>
              <a:rPr lang="en-GB" sz="2600" dirty="0" smtClean="0">
                <a:latin typeface="+mj-lt"/>
              </a:rPr>
              <a:t>and prioritise </a:t>
            </a:r>
            <a:r>
              <a:rPr lang="en-GB" sz="2600" dirty="0">
                <a:latin typeface="+mj-lt"/>
              </a:rPr>
              <a:t>most vulnerable. </a:t>
            </a:r>
            <a:endParaRPr lang="en-GB" sz="2600" dirty="0" smtClean="0">
              <a:latin typeface="+mj-lt"/>
            </a:endParaRPr>
          </a:p>
          <a:p>
            <a:r>
              <a:rPr lang="en-GB" sz="2600" dirty="0" smtClean="0">
                <a:latin typeface="+mj-lt"/>
              </a:rPr>
              <a:t>Develop </a:t>
            </a:r>
            <a:r>
              <a:rPr lang="en-GB" sz="2600" dirty="0">
                <a:latin typeface="+mj-lt"/>
              </a:rPr>
              <a:t>beneficiary selection and prioritisation criteria </a:t>
            </a:r>
            <a:r>
              <a:rPr lang="en-GB" sz="2600" b="1" dirty="0" smtClean="0">
                <a:latin typeface="+mj-lt"/>
              </a:rPr>
              <a:t>in </a:t>
            </a:r>
            <a:r>
              <a:rPr lang="en-GB" sz="2600" b="1" dirty="0">
                <a:latin typeface="+mj-lt"/>
              </a:rPr>
              <a:t>consultation </a:t>
            </a:r>
            <a:r>
              <a:rPr lang="en-GB" sz="2600" b="1" dirty="0" smtClean="0">
                <a:latin typeface="+mj-lt"/>
              </a:rPr>
              <a:t>with </a:t>
            </a:r>
            <a:r>
              <a:rPr lang="en-GB" sz="2600" b="1" dirty="0">
                <a:latin typeface="+mj-lt"/>
              </a:rPr>
              <a:t>affected community. </a:t>
            </a:r>
            <a:endParaRPr lang="en-GB" sz="2600" b="1" dirty="0" smtClean="0">
              <a:latin typeface="+mj-lt"/>
            </a:endParaRPr>
          </a:p>
          <a:p>
            <a:r>
              <a:rPr lang="en-GB" sz="2600" b="1" dirty="0" smtClean="0">
                <a:latin typeface="+mj-lt"/>
              </a:rPr>
              <a:t>Ensure transparency and communication – safety and security of staff</a:t>
            </a:r>
          </a:p>
        </p:txBody>
      </p:sp>
    </p:spTree>
    <p:extLst>
      <p:ext uri="{BB962C8B-B14F-4D97-AF65-F5344CB8AC3E}">
        <p14:creationId xmlns:p14="http://schemas.microsoft.com/office/powerpoint/2010/main" val="675669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i="0" dirty="0" smtClean="0"/>
              <a:t>Beneficiary Registration</a:t>
            </a:r>
            <a:endParaRPr lang="en-GB" i="0" dirty="0"/>
          </a:p>
        </p:txBody>
      </p:sp>
      <p:sp>
        <p:nvSpPr>
          <p:cNvPr id="3" name="Content Placeholder 2"/>
          <p:cNvSpPr>
            <a:spLocks noGrp="1"/>
          </p:cNvSpPr>
          <p:nvPr>
            <p:ph idx="1"/>
          </p:nvPr>
        </p:nvSpPr>
        <p:spPr>
          <a:xfrm>
            <a:off x="395536" y="2234282"/>
            <a:ext cx="8424936" cy="4191000"/>
          </a:xfrm>
        </p:spPr>
        <p:txBody>
          <a:bodyPr/>
          <a:lstStyle/>
          <a:p>
            <a:endParaRPr lang="en-GB" sz="2600" i="1" dirty="0" smtClean="0">
              <a:latin typeface="+mn-lt"/>
            </a:endParaRPr>
          </a:p>
          <a:p>
            <a:r>
              <a:rPr lang="en-GB" sz="2600" dirty="0" smtClean="0">
                <a:latin typeface="+mn-lt"/>
              </a:rPr>
              <a:t>Basis </a:t>
            </a:r>
            <a:r>
              <a:rPr lang="en-GB" sz="2600" dirty="0">
                <a:latin typeface="+mn-lt"/>
              </a:rPr>
              <a:t>for </a:t>
            </a:r>
            <a:r>
              <a:rPr lang="en-GB" sz="2600" dirty="0" smtClean="0">
                <a:latin typeface="+mn-lt"/>
              </a:rPr>
              <a:t>planning programmes</a:t>
            </a:r>
          </a:p>
          <a:p>
            <a:r>
              <a:rPr lang="en-GB" sz="2600" i="1" dirty="0" smtClean="0">
                <a:latin typeface="+mn-lt"/>
              </a:rPr>
              <a:t>If </a:t>
            </a:r>
            <a:r>
              <a:rPr lang="en-GB" sz="2600" i="1" dirty="0">
                <a:latin typeface="+mn-lt"/>
              </a:rPr>
              <a:t>you’re not counted, then your needs don’t count</a:t>
            </a:r>
          </a:p>
          <a:p>
            <a:r>
              <a:rPr lang="en-GB" sz="2600" dirty="0" smtClean="0">
                <a:latin typeface="+mn-lt"/>
              </a:rPr>
              <a:t>Population’s assistance and protection needs</a:t>
            </a:r>
          </a:p>
          <a:p>
            <a:r>
              <a:rPr lang="en-GB" sz="2600" i="1" dirty="0" smtClean="0">
                <a:latin typeface="+mn-lt"/>
              </a:rPr>
              <a:t>Individual registration</a:t>
            </a:r>
            <a:r>
              <a:rPr lang="en-GB" sz="2600" dirty="0" smtClean="0">
                <a:latin typeface="+mn-lt"/>
              </a:rPr>
              <a:t> – especially protection needs</a:t>
            </a:r>
          </a:p>
          <a:p>
            <a:r>
              <a:rPr lang="en-GB" sz="2600" dirty="0" smtClean="0">
                <a:latin typeface="+mn-lt"/>
              </a:rPr>
              <a:t>Where </a:t>
            </a:r>
            <a:r>
              <a:rPr lang="en-GB" sz="2600" dirty="0">
                <a:latin typeface="+mn-lt"/>
              </a:rPr>
              <a:t>individual </a:t>
            </a:r>
            <a:r>
              <a:rPr lang="en-GB" sz="2600" dirty="0" smtClean="0">
                <a:latin typeface="+mn-lt"/>
              </a:rPr>
              <a:t>registration </a:t>
            </a:r>
            <a:r>
              <a:rPr lang="en-GB" sz="2600" dirty="0">
                <a:latin typeface="+mn-lt"/>
              </a:rPr>
              <a:t>not </a:t>
            </a:r>
            <a:r>
              <a:rPr lang="en-GB" sz="2600" dirty="0" smtClean="0">
                <a:latin typeface="+mn-lt"/>
              </a:rPr>
              <a:t>feasible, ensure </a:t>
            </a:r>
            <a:r>
              <a:rPr lang="en-GB" sz="2600" dirty="0">
                <a:latin typeface="+mn-lt"/>
              </a:rPr>
              <a:t>individual registration of persons </a:t>
            </a:r>
            <a:r>
              <a:rPr lang="en-GB" sz="2600" dirty="0" smtClean="0">
                <a:latin typeface="+mn-lt"/>
              </a:rPr>
              <a:t>with specific needs.</a:t>
            </a:r>
            <a:endParaRPr lang="en-GB" sz="2600" dirty="0">
              <a:latin typeface="+mn-lt"/>
            </a:endParaRPr>
          </a:p>
        </p:txBody>
      </p:sp>
    </p:spTree>
    <p:extLst>
      <p:ext uri="{BB962C8B-B14F-4D97-AF65-F5344CB8AC3E}">
        <p14:creationId xmlns:p14="http://schemas.microsoft.com/office/powerpoint/2010/main" val="4640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smtClean="0">
                <a:latin typeface="+mn-lt"/>
              </a:rPr>
              <a:t>Needs Assessments – Gender &amp; Diversity Analysis</a:t>
            </a:r>
            <a:endParaRPr lang="en-GB" sz="3000" i="0" dirty="0">
              <a:latin typeface="+mn-lt"/>
            </a:endParaRPr>
          </a:p>
        </p:txBody>
      </p:sp>
      <p:sp>
        <p:nvSpPr>
          <p:cNvPr id="3" name="Content Placeholder 2"/>
          <p:cNvSpPr>
            <a:spLocks noGrp="1"/>
          </p:cNvSpPr>
          <p:nvPr>
            <p:ph idx="1"/>
          </p:nvPr>
        </p:nvSpPr>
        <p:spPr>
          <a:xfrm>
            <a:off x="395536" y="2204864"/>
            <a:ext cx="8352928" cy="4653136"/>
          </a:xfrm>
        </p:spPr>
        <p:txBody>
          <a:bodyPr/>
          <a:lstStyle/>
          <a:p>
            <a:pPr marL="0" indent="0">
              <a:buNone/>
              <a:defRPr/>
            </a:pPr>
            <a:r>
              <a:rPr lang="en-CA" sz="2500" b="1" i="1" dirty="0">
                <a:latin typeface="+mn-lt"/>
              </a:rPr>
              <a:t>Who </a:t>
            </a:r>
            <a:r>
              <a:rPr lang="en-CA" sz="2500" i="1" dirty="0">
                <a:latin typeface="+mn-lt"/>
              </a:rPr>
              <a:t>is affected</a:t>
            </a:r>
            <a:r>
              <a:rPr lang="en-CA" sz="2500" b="1" i="1" dirty="0">
                <a:latin typeface="+mn-lt"/>
              </a:rPr>
              <a:t>? Why and how </a:t>
            </a:r>
            <a:r>
              <a:rPr lang="en-CA" sz="2500" i="1" dirty="0">
                <a:latin typeface="+mn-lt"/>
              </a:rPr>
              <a:t>are they affected</a:t>
            </a:r>
            <a:r>
              <a:rPr lang="en-CA" sz="2500" b="1" i="1" dirty="0">
                <a:latin typeface="+mn-lt"/>
              </a:rPr>
              <a:t>? What are their distinct needs, protection concerns and </a:t>
            </a:r>
            <a:r>
              <a:rPr lang="en-CA" sz="2500" b="1" i="1" dirty="0" smtClean="0">
                <a:latin typeface="+mn-lt"/>
              </a:rPr>
              <a:t>priorities?</a:t>
            </a:r>
            <a:endParaRPr lang="en-CA" sz="2500" b="1" i="1" dirty="0">
              <a:latin typeface="+mn-lt"/>
            </a:endParaRPr>
          </a:p>
          <a:p>
            <a:pPr marL="0" indent="0">
              <a:buNone/>
              <a:defRPr/>
            </a:pPr>
            <a:endParaRPr lang="en-CA" sz="400" b="1" dirty="0" smtClean="0">
              <a:latin typeface="+mn-lt"/>
            </a:endParaRPr>
          </a:p>
          <a:p>
            <a:pPr marL="0" indent="0">
              <a:buNone/>
              <a:defRPr/>
            </a:pPr>
            <a:r>
              <a:rPr lang="en-CA" sz="2400" b="1" dirty="0" smtClean="0">
                <a:latin typeface="+mn-lt"/>
              </a:rPr>
              <a:t>Sex- </a:t>
            </a:r>
            <a:r>
              <a:rPr lang="en-CA" sz="2400" b="1" dirty="0">
                <a:latin typeface="+mn-lt"/>
              </a:rPr>
              <a:t>and age-disaggregated </a:t>
            </a:r>
            <a:r>
              <a:rPr lang="en-CA" sz="2400" b="1" dirty="0" smtClean="0">
                <a:latin typeface="+mn-lt"/>
              </a:rPr>
              <a:t>data </a:t>
            </a:r>
            <a:r>
              <a:rPr lang="en-CA" sz="2400" b="1" dirty="0">
                <a:latin typeface="+mn-lt"/>
              </a:rPr>
              <a:t>(</a:t>
            </a:r>
            <a:r>
              <a:rPr lang="en-CA" sz="2400" b="1" dirty="0" smtClean="0">
                <a:latin typeface="+mn-lt"/>
              </a:rPr>
              <a:t>SADD) </a:t>
            </a:r>
            <a:r>
              <a:rPr lang="en-CA" sz="2400" dirty="0">
                <a:latin typeface="+mn-lt"/>
              </a:rPr>
              <a:t>– data broken out </a:t>
            </a:r>
            <a:r>
              <a:rPr lang="en-CA" sz="2400" dirty="0" smtClean="0">
                <a:latin typeface="+mn-lt"/>
              </a:rPr>
              <a:t>by </a:t>
            </a:r>
            <a:r>
              <a:rPr lang="en-CA" sz="2400" dirty="0">
                <a:latin typeface="+mn-lt"/>
              </a:rPr>
              <a:t>sex and age </a:t>
            </a:r>
            <a:r>
              <a:rPr lang="en-CA" sz="2400" dirty="0" smtClean="0">
                <a:latin typeface="+mn-lt"/>
              </a:rPr>
              <a:t>(</a:t>
            </a:r>
            <a:r>
              <a:rPr lang="en-CA" sz="2400" dirty="0">
                <a:latin typeface="+mn-lt"/>
              </a:rPr>
              <a:t>or age group) </a:t>
            </a:r>
            <a:endParaRPr lang="en-CA" sz="2400" dirty="0" smtClean="0">
              <a:latin typeface="+mn-lt"/>
            </a:endParaRPr>
          </a:p>
          <a:p>
            <a:pPr marL="0" indent="0">
              <a:buNone/>
              <a:defRPr/>
            </a:pPr>
            <a:endParaRPr lang="en-CA" sz="400" b="1" dirty="0">
              <a:latin typeface="+mn-lt"/>
            </a:endParaRPr>
          </a:p>
          <a:p>
            <a:pPr marL="0" indent="0">
              <a:buNone/>
              <a:defRPr/>
            </a:pPr>
            <a:r>
              <a:rPr lang="en-CA" sz="2400" b="1" dirty="0" smtClean="0">
                <a:latin typeface="+mn-lt"/>
              </a:rPr>
              <a:t>Gender </a:t>
            </a:r>
            <a:r>
              <a:rPr lang="en-CA" sz="2400" b="1" dirty="0">
                <a:latin typeface="+mn-lt"/>
              </a:rPr>
              <a:t>analysis </a:t>
            </a:r>
            <a:r>
              <a:rPr lang="en-GB" sz="2400" dirty="0" smtClean="0">
                <a:latin typeface="+mn-lt"/>
              </a:rPr>
              <a:t>examines </a:t>
            </a:r>
            <a:r>
              <a:rPr lang="en-GB" sz="2400" dirty="0">
                <a:latin typeface="+mn-lt"/>
              </a:rPr>
              <a:t>relationships </a:t>
            </a:r>
            <a:r>
              <a:rPr lang="en-GB" sz="2400" dirty="0" smtClean="0">
                <a:latin typeface="+mn-lt"/>
              </a:rPr>
              <a:t>between females and males; their </a:t>
            </a:r>
            <a:r>
              <a:rPr lang="en-GB" sz="2400" dirty="0">
                <a:latin typeface="+mn-lt"/>
              </a:rPr>
              <a:t>roles, </a:t>
            </a:r>
            <a:r>
              <a:rPr lang="en-GB" sz="2400" dirty="0" smtClean="0">
                <a:latin typeface="+mn-lt"/>
              </a:rPr>
              <a:t>responsibilities, </a:t>
            </a:r>
            <a:r>
              <a:rPr lang="en-GB" sz="2400" dirty="0">
                <a:latin typeface="+mn-lt"/>
              </a:rPr>
              <a:t>access </a:t>
            </a:r>
            <a:r>
              <a:rPr lang="en-GB" sz="2400" dirty="0" smtClean="0">
                <a:latin typeface="+mn-lt"/>
              </a:rPr>
              <a:t>to and </a:t>
            </a:r>
            <a:r>
              <a:rPr lang="en-GB" sz="2400" dirty="0">
                <a:latin typeface="+mn-lt"/>
              </a:rPr>
              <a:t>control of resources </a:t>
            </a:r>
            <a:r>
              <a:rPr lang="en-GB" sz="2400" dirty="0" smtClean="0">
                <a:latin typeface="+mn-lt"/>
              </a:rPr>
              <a:t>and </a:t>
            </a:r>
            <a:r>
              <a:rPr lang="en-GB" sz="2400" dirty="0">
                <a:latin typeface="+mn-lt"/>
              </a:rPr>
              <a:t>constraints they </a:t>
            </a:r>
            <a:r>
              <a:rPr lang="en-GB" sz="2400" dirty="0" smtClean="0">
                <a:latin typeface="+mn-lt"/>
              </a:rPr>
              <a:t>face relative </a:t>
            </a:r>
            <a:r>
              <a:rPr lang="en-GB" sz="2400" dirty="0">
                <a:latin typeface="+mn-lt"/>
              </a:rPr>
              <a:t>to each other</a:t>
            </a:r>
            <a:r>
              <a:rPr lang="en-GB" sz="2400" dirty="0" smtClean="0">
                <a:latin typeface="+mn-lt"/>
              </a:rPr>
              <a:t>.</a:t>
            </a:r>
          </a:p>
          <a:p>
            <a:pPr marL="0" indent="0">
              <a:buNone/>
              <a:defRPr/>
            </a:pPr>
            <a:endParaRPr lang="en-CA" sz="400" dirty="0">
              <a:latin typeface="+mn-lt"/>
            </a:endParaRPr>
          </a:p>
          <a:p>
            <a:pPr marL="0" indent="0">
              <a:buNone/>
              <a:defRPr/>
            </a:pPr>
            <a:r>
              <a:rPr lang="en-CA" sz="2400" b="1" dirty="0" smtClean="0">
                <a:latin typeface="+mn-lt"/>
              </a:rPr>
              <a:t>Diversity analysis </a:t>
            </a:r>
            <a:r>
              <a:rPr lang="en-CA" sz="2400" dirty="0" smtClean="0">
                <a:latin typeface="+mn-lt"/>
              </a:rPr>
              <a:t>– examines the distinct reality of being a particular age/age group, disabled and other contextual factors (e.g. minority group, ethnicity, etc.)</a:t>
            </a:r>
            <a:endParaRPr lang="en-CA" sz="2400" dirty="0">
              <a:latin typeface="+mn-lt"/>
            </a:endParaRPr>
          </a:p>
          <a:p>
            <a:pPr marL="0" indent="0">
              <a:spcBef>
                <a:spcPts val="0"/>
              </a:spcBef>
              <a:buFont typeface="Wingdings 2" pitchFamily="18" charset="2"/>
              <a:buNone/>
              <a:defRPr/>
            </a:pPr>
            <a:endParaRPr lang="en-CA" sz="2350" b="1" i="1" dirty="0" smtClean="0">
              <a:latin typeface="+mn-lt"/>
            </a:endParaRPr>
          </a:p>
        </p:txBody>
      </p:sp>
    </p:spTree>
    <p:extLst>
      <p:ext uri="{BB962C8B-B14F-4D97-AF65-F5344CB8AC3E}">
        <p14:creationId xmlns:p14="http://schemas.microsoft.com/office/powerpoint/2010/main" val="30194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a:solidFill>
                  <a:prstClr val="black"/>
                </a:solidFill>
                <a:latin typeface="Calibri"/>
              </a:rPr>
              <a:t>Needs Assessments – Gender &amp; Diversity Analysis</a:t>
            </a:r>
            <a:endParaRPr lang="en-GB" dirty="0"/>
          </a:p>
        </p:txBody>
      </p:sp>
      <p:sp>
        <p:nvSpPr>
          <p:cNvPr id="3" name="Content Placeholder 2"/>
          <p:cNvSpPr>
            <a:spLocks noGrp="1"/>
          </p:cNvSpPr>
          <p:nvPr>
            <p:ph idx="1"/>
          </p:nvPr>
        </p:nvSpPr>
        <p:spPr>
          <a:xfrm>
            <a:off x="395536" y="2234282"/>
            <a:ext cx="8291264" cy="4191000"/>
          </a:xfrm>
        </p:spPr>
        <p:txBody>
          <a:bodyPr/>
          <a:lstStyle/>
          <a:p>
            <a:pPr marL="0" indent="0">
              <a:buNone/>
            </a:pPr>
            <a:r>
              <a:rPr lang="en-GB" sz="2600" b="1" dirty="0">
                <a:latin typeface="+mn-lt"/>
              </a:rPr>
              <a:t>C</a:t>
            </a:r>
            <a:r>
              <a:rPr lang="en-GB" sz="2600" b="1" dirty="0" smtClean="0">
                <a:latin typeface="+mn-lt"/>
              </a:rPr>
              <a:t>hallenges in collecting and analysing SADD</a:t>
            </a:r>
          </a:p>
          <a:p>
            <a:endParaRPr lang="en-GB" sz="800" dirty="0" smtClean="0">
              <a:latin typeface="+mn-lt"/>
            </a:endParaRPr>
          </a:p>
          <a:p>
            <a:r>
              <a:rPr lang="en-GB" sz="2600" dirty="0" smtClean="0">
                <a:latin typeface="+mn-lt"/>
              </a:rPr>
              <a:t>No harmonised </a:t>
            </a:r>
            <a:r>
              <a:rPr lang="en-GB" sz="2600" dirty="0">
                <a:latin typeface="+mn-lt"/>
              </a:rPr>
              <a:t>way to </a:t>
            </a:r>
            <a:r>
              <a:rPr lang="en-GB" sz="2600" dirty="0" smtClean="0">
                <a:latin typeface="+mn-lt"/>
              </a:rPr>
              <a:t>collect</a:t>
            </a:r>
            <a:r>
              <a:rPr lang="en-GB" sz="2600" dirty="0">
                <a:latin typeface="+mn-lt"/>
              </a:rPr>
              <a:t> </a:t>
            </a:r>
            <a:r>
              <a:rPr lang="en-GB" sz="2600" dirty="0" smtClean="0">
                <a:latin typeface="+mn-lt"/>
              </a:rPr>
              <a:t>SADD </a:t>
            </a:r>
          </a:p>
          <a:p>
            <a:r>
              <a:rPr lang="en-GB" sz="2600" dirty="0">
                <a:latin typeface="+mn-lt"/>
              </a:rPr>
              <a:t>Different people </a:t>
            </a:r>
            <a:r>
              <a:rPr lang="en-GB" sz="2600" dirty="0" smtClean="0">
                <a:latin typeface="+mn-lt"/>
              </a:rPr>
              <a:t>in </a:t>
            </a:r>
            <a:r>
              <a:rPr lang="en-GB" sz="2600" dirty="0">
                <a:latin typeface="+mn-lt"/>
              </a:rPr>
              <a:t>chain of collection, analysis and </a:t>
            </a:r>
            <a:r>
              <a:rPr lang="en-GB" sz="2600" dirty="0" smtClean="0">
                <a:latin typeface="+mn-lt"/>
              </a:rPr>
              <a:t>design</a:t>
            </a:r>
          </a:p>
          <a:p>
            <a:r>
              <a:rPr lang="en-GB" sz="2600" dirty="0" smtClean="0">
                <a:latin typeface="+mn-lt"/>
              </a:rPr>
              <a:t>If collected, who does the analysis? (Who has capacity?) </a:t>
            </a:r>
          </a:p>
          <a:p>
            <a:r>
              <a:rPr lang="en-GB" sz="2600" dirty="0" smtClean="0">
                <a:latin typeface="+mn-lt"/>
              </a:rPr>
              <a:t>If collected and analysed, who feeds/how is this fed into project design? </a:t>
            </a:r>
          </a:p>
        </p:txBody>
      </p:sp>
      <p:graphicFrame>
        <p:nvGraphicFramePr>
          <p:cNvPr id="5" name="Table 4"/>
          <p:cNvGraphicFramePr>
            <a:graphicFrameLocks noGrp="1"/>
          </p:cNvGraphicFramePr>
          <p:nvPr>
            <p:extLst>
              <p:ext uri="{D42A27DB-BD31-4B8C-83A1-F6EECF244321}">
                <p14:modId xmlns:p14="http://schemas.microsoft.com/office/powerpoint/2010/main" val="494434655"/>
              </p:ext>
            </p:extLst>
          </p:nvPr>
        </p:nvGraphicFramePr>
        <p:xfrm>
          <a:off x="3059832" y="4869160"/>
          <a:ext cx="5832648" cy="1728192"/>
        </p:xfrm>
        <a:graphic>
          <a:graphicData uri="http://schemas.openxmlformats.org/drawingml/2006/table">
            <a:tbl>
              <a:tblPr firstRow="1" bandRow="1">
                <a:tableStyleId>{5C22544A-7EE6-4342-B048-85BDC9FD1C3A}</a:tableStyleId>
              </a:tblPr>
              <a:tblGrid>
                <a:gridCol w="729081"/>
                <a:gridCol w="729081"/>
                <a:gridCol w="729081"/>
                <a:gridCol w="729081"/>
                <a:gridCol w="729081"/>
                <a:gridCol w="729081"/>
                <a:gridCol w="729081"/>
                <a:gridCol w="729081"/>
              </a:tblGrid>
              <a:tr h="432048">
                <a:tc gridSpan="2">
                  <a:txBody>
                    <a:bodyPr/>
                    <a:lstStyle/>
                    <a:p>
                      <a:pPr marL="0" marR="0" algn="ctr">
                        <a:spcBef>
                          <a:spcPts val="0"/>
                        </a:spcBef>
                        <a:spcAft>
                          <a:spcPts val="0"/>
                        </a:spcAft>
                      </a:pPr>
                      <a:r>
                        <a:rPr lang="en-GB" sz="1800" b="1" dirty="0">
                          <a:effectLst/>
                          <a:latin typeface="Arial" panose="020B0604020202020204" pitchFamily="34" charset="0"/>
                          <a:ea typeface="Calibri"/>
                          <a:cs typeface="Arial" panose="020B0604020202020204" pitchFamily="34" charset="0"/>
                        </a:rPr>
                        <a:t>0-5</a:t>
                      </a: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smtClean="0">
                          <a:effectLst/>
                          <a:latin typeface="Arial" panose="020B0604020202020204" pitchFamily="34" charset="0"/>
                          <a:ea typeface="Calibri"/>
                          <a:cs typeface="Arial" panose="020B0604020202020204" pitchFamily="34" charset="0"/>
                        </a:rPr>
                        <a:t>6-17</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smtClean="0">
                          <a:effectLst/>
                          <a:latin typeface="Arial" panose="020B0604020202020204" pitchFamily="34" charset="0"/>
                          <a:ea typeface="Calibri"/>
                          <a:cs typeface="Arial" panose="020B0604020202020204" pitchFamily="34" charset="0"/>
                        </a:rPr>
                        <a:t>18-59</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smtClean="0">
                          <a:effectLst/>
                          <a:latin typeface="Arial" panose="020B0604020202020204" pitchFamily="34" charset="0"/>
                          <a:ea typeface="Calibri"/>
                          <a:cs typeface="Arial" panose="020B0604020202020204" pitchFamily="34" charset="0"/>
                        </a:rPr>
                        <a:t>60+</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r>
              <a:tr h="432048">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tr>
              <a:tr h="432048">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6</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3</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25</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44</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a:t>
                      </a:r>
                    </a:p>
                  </a:txBody>
                  <a:tcPr marL="68580" marR="68580" marT="0" marB="0"/>
                </a:tc>
              </a:tr>
              <a:tr h="432048">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5</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6</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14</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19</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0</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0</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0</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spcBef>
                          <a:spcPts val="0"/>
                        </a:spcBef>
                        <a:spcAft>
                          <a:spcPts val="0"/>
                        </a:spcAft>
                      </a:pPr>
                      <a:r>
                        <a:rPr lang="en-GB" sz="1800" dirty="0" smtClean="0">
                          <a:effectLst/>
                          <a:latin typeface="Arial" panose="020B0604020202020204" pitchFamily="34" charset="0"/>
                          <a:ea typeface="Calibri"/>
                          <a:cs typeface="Arial" panose="020B0604020202020204" pitchFamily="34" charset="0"/>
                        </a:rPr>
                        <a:t>0</a:t>
                      </a:r>
                      <a:endParaRPr lang="en-GB" sz="18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211620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a:solidFill>
                  <a:prstClr val="black"/>
                </a:solidFill>
                <a:latin typeface="Calibri"/>
              </a:rPr>
              <a:t>Needs Assessments – Gender &amp; Diversity Analysis</a:t>
            </a:r>
            <a:endParaRPr lang="en-GB" dirty="0"/>
          </a:p>
        </p:txBody>
      </p:sp>
      <p:sp>
        <p:nvSpPr>
          <p:cNvPr id="3" name="Content Placeholder 2"/>
          <p:cNvSpPr>
            <a:spLocks noGrp="1"/>
          </p:cNvSpPr>
          <p:nvPr>
            <p:ph idx="1"/>
          </p:nvPr>
        </p:nvSpPr>
        <p:spPr>
          <a:xfrm>
            <a:off x="395536" y="2234282"/>
            <a:ext cx="8424936" cy="4191000"/>
          </a:xfrm>
        </p:spPr>
        <p:txBody>
          <a:bodyPr/>
          <a:lstStyle/>
          <a:p>
            <a:pPr marL="0" indent="0">
              <a:buNone/>
            </a:pPr>
            <a:r>
              <a:rPr lang="en-GB" sz="2600" b="1" dirty="0">
                <a:latin typeface="+mn-lt"/>
              </a:rPr>
              <a:t>P</a:t>
            </a:r>
            <a:r>
              <a:rPr lang="en-GB" sz="2600" b="1" dirty="0" smtClean="0">
                <a:latin typeface="+mn-lt"/>
              </a:rPr>
              <a:t>rice of not including a gender and diversity analysis</a:t>
            </a:r>
          </a:p>
          <a:p>
            <a:endParaRPr lang="en-GB" sz="800" dirty="0" smtClean="0">
              <a:latin typeface="+mn-lt"/>
            </a:endParaRPr>
          </a:p>
          <a:p>
            <a:r>
              <a:rPr lang="en-GB" sz="2600" dirty="0" smtClean="0">
                <a:latin typeface="+mn-lt"/>
              </a:rPr>
              <a:t>We limit the effectiveness </a:t>
            </a:r>
            <a:r>
              <a:rPr lang="en-GB" sz="2600" dirty="0">
                <a:latin typeface="+mn-lt"/>
              </a:rPr>
              <a:t>of humanitarian </a:t>
            </a:r>
            <a:r>
              <a:rPr lang="en-GB" sz="2600" dirty="0" smtClean="0">
                <a:latin typeface="+mn-lt"/>
              </a:rPr>
              <a:t>operations</a:t>
            </a:r>
          </a:p>
          <a:p>
            <a:r>
              <a:rPr lang="en-GB" sz="2600" dirty="0" smtClean="0">
                <a:latin typeface="+mn-lt"/>
              </a:rPr>
              <a:t>Humanitarian operations do not reach </a:t>
            </a:r>
            <a:r>
              <a:rPr lang="en-GB" sz="2600" dirty="0">
                <a:latin typeface="+mn-lt"/>
              </a:rPr>
              <a:t>the most vulnerable </a:t>
            </a:r>
          </a:p>
          <a:p>
            <a:r>
              <a:rPr lang="en-GB" sz="2600" dirty="0" smtClean="0">
                <a:latin typeface="+mn-lt"/>
              </a:rPr>
              <a:t>Potential to deepen </a:t>
            </a:r>
            <a:r>
              <a:rPr lang="en-GB" sz="2600" dirty="0">
                <a:latin typeface="+mn-lt"/>
              </a:rPr>
              <a:t>pre-crisis </a:t>
            </a:r>
            <a:r>
              <a:rPr lang="en-GB" sz="2600" dirty="0" smtClean="0">
                <a:latin typeface="+mn-lt"/>
              </a:rPr>
              <a:t>inequalities</a:t>
            </a:r>
          </a:p>
          <a:p>
            <a:r>
              <a:rPr lang="en-GB" sz="2600" dirty="0" smtClean="0">
                <a:latin typeface="+mn-lt"/>
              </a:rPr>
              <a:t>We do not meet donor requirements</a:t>
            </a:r>
            <a:endParaRPr lang="en-GB" sz="2600" dirty="0">
              <a:latin typeface="+mn-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482133"/>
            <a:ext cx="2139951"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65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136904" cy="960438"/>
          </a:xfrm>
        </p:spPr>
        <p:txBody>
          <a:bodyPr/>
          <a:lstStyle/>
          <a:p>
            <a:r>
              <a:rPr lang="en-GB" sz="3200" i="0" dirty="0" smtClean="0">
                <a:latin typeface="+mj-lt"/>
              </a:rPr>
              <a:t>Equal Access: Considering our teams</a:t>
            </a:r>
            <a:endParaRPr lang="en-GB" sz="3200" i="0" dirty="0">
              <a:latin typeface="+mj-lt"/>
            </a:endParaRPr>
          </a:p>
        </p:txBody>
      </p:sp>
      <p:sp>
        <p:nvSpPr>
          <p:cNvPr id="3" name="Content Placeholder 2"/>
          <p:cNvSpPr>
            <a:spLocks noGrp="1"/>
          </p:cNvSpPr>
          <p:nvPr>
            <p:ph idx="1"/>
          </p:nvPr>
        </p:nvSpPr>
        <p:spPr>
          <a:xfrm>
            <a:off x="539552" y="2501776"/>
            <a:ext cx="8291264" cy="4334520"/>
          </a:xfrm>
        </p:spPr>
        <p:txBody>
          <a:bodyPr/>
          <a:lstStyle/>
          <a:p>
            <a:r>
              <a:rPr lang="en-GB" sz="2400" dirty="0" smtClean="0">
                <a:latin typeface="+mj-lt"/>
              </a:rPr>
              <a:t>Team composition doing assessments</a:t>
            </a:r>
            <a:r>
              <a:rPr lang="en-GB" sz="2400" dirty="0">
                <a:latin typeface="+mj-lt"/>
              </a:rPr>
              <a:t> </a:t>
            </a:r>
            <a:r>
              <a:rPr lang="en-GB" sz="2400" dirty="0" smtClean="0">
                <a:latin typeface="+mj-lt"/>
              </a:rPr>
              <a:t>is important, we risk not allowing people to truly tell us about their needs</a:t>
            </a:r>
          </a:p>
          <a:p>
            <a:endParaRPr lang="en-GB" sz="2400" dirty="0">
              <a:latin typeface="+mj-lt"/>
            </a:endParaRPr>
          </a:p>
          <a:p>
            <a:r>
              <a:rPr lang="en-GB" sz="2400" dirty="0" smtClean="0">
                <a:latin typeface="+mj-lt"/>
              </a:rPr>
              <a:t>We also need to consider practical ways in emergencies to transform our teams to meet needs – simple measures </a:t>
            </a:r>
            <a:r>
              <a:rPr lang="en-GB" sz="2400" dirty="0" err="1" smtClean="0">
                <a:latin typeface="+mj-lt"/>
              </a:rPr>
              <a:t>e.g</a:t>
            </a:r>
            <a:r>
              <a:rPr lang="en-GB" sz="2400" dirty="0" smtClean="0">
                <a:latin typeface="+mj-lt"/>
              </a:rPr>
              <a:t> wrist bands, </a:t>
            </a:r>
            <a:r>
              <a:rPr lang="en-GB" sz="2400" dirty="0" smtClean="0">
                <a:latin typeface="+mj-lt"/>
              </a:rPr>
              <a:t>local </a:t>
            </a:r>
            <a:r>
              <a:rPr lang="en-GB" sz="2400" dirty="0" smtClean="0">
                <a:latin typeface="+mj-lt"/>
              </a:rPr>
              <a:t>knowledge, and leveraging all capacities in the community</a:t>
            </a:r>
          </a:p>
          <a:p>
            <a:endParaRPr lang="en-GB" sz="2400" b="1" dirty="0" smtClean="0">
              <a:solidFill>
                <a:srgbClr val="FF0000"/>
              </a:solidFill>
              <a:latin typeface="+mj-lt"/>
            </a:endParaRPr>
          </a:p>
        </p:txBody>
      </p:sp>
    </p:spTree>
    <p:extLst>
      <p:ext uri="{BB962C8B-B14F-4D97-AF65-F5344CB8AC3E}">
        <p14:creationId xmlns:p14="http://schemas.microsoft.com/office/powerpoint/2010/main" val="3704792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64088" y="2325029"/>
            <a:ext cx="3528392" cy="3816424"/>
          </a:xfrm>
          <a:solidFill>
            <a:schemeClr val="accent6">
              <a:lumMod val="20000"/>
              <a:lumOff val="80000"/>
            </a:schemeClr>
          </a:solidFill>
        </p:spPr>
        <p:txBody>
          <a:bodyPr/>
          <a:lstStyle/>
          <a:p>
            <a:r>
              <a:rPr lang="en-GB" dirty="0" smtClean="0">
                <a:latin typeface="+mj-lt"/>
              </a:rPr>
              <a:t>Comment </a:t>
            </a:r>
            <a:r>
              <a:rPr lang="en-GB" dirty="0" smtClean="0">
                <a:latin typeface="+mj-lt"/>
              </a:rPr>
              <a:t>on your </a:t>
            </a:r>
            <a:r>
              <a:rPr lang="en-GB" dirty="0">
                <a:latin typeface="+mj-lt"/>
              </a:rPr>
              <a:t>team composition.</a:t>
            </a:r>
          </a:p>
          <a:p>
            <a:r>
              <a:rPr lang="en-GB" dirty="0">
                <a:latin typeface="+mj-lt"/>
              </a:rPr>
              <a:t>What information is </a:t>
            </a:r>
            <a:r>
              <a:rPr lang="en-GB" dirty="0" smtClean="0">
                <a:latin typeface="+mj-lt"/>
              </a:rPr>
              <a:t>missing</a:t>
            </a:r>
            <a:r>
              <a:rPr lang="en-GB" dirty="0">
                <a:latin typeface="+mj-lt"/>
              </a:rPr>
              <a:t> </a:t>
            </a:r>
            <a:r>
              <a:rPr lang="en-GB" dirty="0" smtClean="0">
                <a:latin typeface="+mj-lt"/>
              </a:rPr>
              <a:t>in the table?</a:t>
            </a:r>
          </a:p>
          <a:p>
            <a:r>
              <a:rPr lang="en-GB" dirty="0" smtClean="0">
                <a:latin typeface="+mj-lt"/>
              </a:rPr>
              <a:t>Who would you ask and </a:t>
            </a:r>
            <a:r>
              <a:rPr lang="en-GB" dirty="0" smtClean="0">
                <a:latin typeface="+mj-lt"/>
              </a:rPr>
              <a:t>what would you ask for GD needs assessment?</a:t>
            </a:r>
            <a:endParaRPr lang="en-GB" dirty="0">
              <a:latin typeface="+mj-lt"/>
            </a:endParaRPr>
          </a:p>
          <a:p>
            <a:r>
              <a:rPr lang="en-GB" dirty="0">
                <a:latin typeface="+mj-lt"/>
              </a:rPr>
              <a:t>What </a:t>
            </a:r>
            <a:r>
              <a:rPr lang="en-GB" dirty="0" smtClean="0">
                <a:latin typeface="+mj-lt"/>
              </a:rPr>
              <a:t>are </a:t>
            </a:r>
            <a:r>
              <a:rPr lang="en-GB" dirty="0">
                <a:latin typeface="+mj-lt"/>
              </a:rPr>
              <a:t>challenges in collecting each piece of </a:t>
            </a:r>
            <a:r>
              <a:rPr lang="en-GB" dirty="0" smtClean="0">
                <a:latin typeface="+mj-lt"/>
              </a:rPr>
              <a:t>information?</a:t>
            </a:r>
            <a:endParaRPr lang="en-GB" dirty="0">
              <a:latin typeface="+mj-lt"/>
            </a:endParaRPr>
          </a:p>
        </p:txBody>
      </p:sp>
      <p:sp>
        <p:nvSpPr>
          <p:cNvPr id="4" name="Title 3"/>
          <p:cNvSpPr>
            <a:spLocks noGrp="1"/>
          </p:cNvSpPr>
          <p:nvPr>
            <p:ph type="title"/>
          </p:nvPr>
        </p:nvSpPr>
        <p:spPr/>
        <p:txBody>
          <a:bodyPr/>
          <a:lstStyle/>
          <a:p>
            <a:r>
              <a:rPr lang="en-GB" sz="3200" i="0" dirty="0" smtClean="0">
                <a:solidFill>
                  <a:prstClr val="black"/>
                </a:solidFill>
                <a:latin typeface="Calibri"/>
              </a:rPr>
              <a:t>Exercise: Registration, Selection Criteria </a:t>
            </a:r>
            <a:r>
              <a:rPr lang="en-GB" sz="3200" i="0" dirty="0">
                <a:solidFill>
                  <a:prstClr val="black"/>
                </a:solidFill>
                <a:latin typeface="Calibri"/>
              </a:rPr>
              <a:t>and Needs Assessments</a:t>
            </a:r>
            <a:endParaRPr lang="en-GB" dirty="0"/>
          </a:p>
        </p:txBody>
      </p:sp>
      <p:sp>
        <p:nvSpPr>
          <p:cNvPr id="5" name="Rectangle 4"/>
          <p:cNvSpPr/>
          <p:nvPr/>
        </p:nvSpPr>
        <p:spPr>
          <a:xfrm>
            <a:off x="340544" y="2276872"/>
            <a:ext cx="5256584" cy="3841052"/>
          </a:xfrm>
          <a:prstGeom prst="rect">
            <a:avLst/>
          </a:prstGeom>
        </p:spPr>
        <p:txBody>
          <a:bodyPr wrap="square">
            <a:spAutoFit/>
          </a:bodyPr>
          <a:lstStyle/>
          <a:p>
            <a:pPr marL="273050" lvl="0" indent="-273050">
              <a:spcBef>
                <a:spcPct val="20000"/>
              </a:spcBef>
              <a:buClr>
                <a:srgbClr val="CF1C21"/>
              </a:buClr>
              <a:buSzPct val="80000"/>
              <a:buFont typeface="Wingdings" pitchFamily="2" charset="2"/>
              <a:buChar char="§"/>
            </a:pPr>
            <a:r>
              <a:rPr lang="en-GB" sz="2100" dirty="0" smtClean="0">
                <a:solidFill>
                  <a:prstClr val="black"/>
                </a:solidFill>
                <a:latin typeface="Calibri"/>
                <a:cs typeface="Arial" pitchFamily="34" charset="0"/>
              </a:rPr>
              <a:t>Following extreme flooding in Malaysia, many people have been displaced and informal settlements are forming. </a:t>
            </a:r>
          </a:p>
          <a:p>
            <a:pPr marL="273050" lvl="0" indent="-273050">
              <a:spcBef>
                <a:spcPct val="20000"/>
              </a:spcBef>
              <a:buClr>
                <a:srgbClr val="CF1C21"/>
              </a:buClr>
              <a:buSzPct val="80000"/>
              <a:buFont typeface="Wingdings" pitchFamily="2" charset="2"/>
              <a:buChar char="§"/>
            </a:pPr>
            <a:r>
              <a:rPr lang="en-GB" sz="2100" dirty="0" smtClean="0">
                <a:solidFill>
                  <a:prstClr val="black"/>
                </a:solidFill>
                <a:latin typeface="Calibri"/>
                <a:cs typeface="Arial" pitchFamily="34" charset="0"/>
              </a:rPr>
              <a:t>It is now 1 week after the floods</a:t>
            </a:r>
          </a:p>
          <a:p>
            <a:pPr marL="273050" lvl="0" indent="-273050">
              <a:spcBef>
                <a:spcPct val="20000"/>
              </a:spcBef>
              <a:buClr>
                <a:srgbClr val="CF1C21"/>
              </a:buClr>
              <a:buSzPct val="80000"/>
              <a:buFont typeface="Wingdings" pitchFamily="2" charset="2"/>
              <a:buChar char="§"/>
            </a:pPr>
            <a:r>
              <a:rPr lang="en-GB" sz="2100" dirty="0" smtClean="0">
                <a:solidFill>
                  <a:prstClr val="black"/>
                </a:solidFill>
                <a:latin typeface="Calibri"/>
                <a:cs typeface="Arial" pitchFamily="34" charset="0"/>
              </a:rPr>
              <a:t>Some quick multisector assessments and distributions have been carried out and </a:t>
            </a:r>
            <a:r>
              <a:rPr lang="en-GB" sz="2100" dirty="0" smtClean="0">
                <a:latin typeface="Calibri"/>
                <a:cs typeface="Arial" pitchFamily="34" charset="0"/>
              </a:rPr>
              <a:t>shelter was identified as  a need, as was safe and dignified health care</a:t>
            </a:r>
          </a:p>
          <a:p>
            <a:pPr marL="273050" lvl="0" indent="-273050">
              <a:spcBef>
                <a:spcPct val="20000"/>
              </a:spcBef>
              <a:buClr>
                <a:srgbClr val="CF1C21"/>
              </a:buClr>
              <a:buSzPct val="80000"/>
              <a:buFont typeface="Wingdings" pitchFamily="2" charset="2"/>
              <a:buChar char="§"/>
            </a:pPr>
            <a:r>
              <a:rPr lang="en-GB" sz="2100" dirty="0" smtClean="0">
                <a:solidFill>
                  <a:prstClr val="black"/>
                </a:solidFill>
                <a:latin typeface="Calibri"/>
                <a:cs typeface="Arial" pitchFamily="34" charset="0"/>
              </a:rPr>
              <a:t>Your role is to establish a beneficiary desk and identify who </a:t>
            </a:r>
            <a:r>
              <a:rPr lang="en-GB" sz="2100" dirty="0">
                <a:solidFill>
                  <a:prstClr val="black"/>
                </a:solidFill>
                <a:latin typeface="Calibri"/>
                <a:cs typeface="Arial" pitchFamily="34" charset="0"/>
              </a:rPr>
              <a:t>in the community has </a:t>
            </a:r>
            <a:r>
              <a:rPr lang="en-GB" sz="2100" dirty="0" smtClean="0">
                <a:solidFill>
                  <a:prstClr val="black"/>
                </a:solidFill>
                <a:latin typeface="Calibri"/>
                <a:cs typeface="Arial" pitchFamily="34" charset="0"/>
              </a:rPr>
              <a:t>protection risks and specific needs</a:t>
            </a:r>
            <a:endParaRPr lang="en-GB" sz="2100" dirty="0">
              <a:solidFill>
                <a:prstClr val="black"/>
              </a:solidFill>
              <a:latin typeface="Calibri"/>
              <a:cs typeface="Arial" pitchFamily="34" charset="0"/>
            </a:endParaRPr>
          </a:p>
        </p:txBody>
      </p:sp>
    </p:spTree>
    <p:extLst>
      <p:ext uri="{BB962C8B-B14F-4D97-AF65-F5344CB8AC3E}">
        <p14:creationId xmlns:p14="http://schemas.microsoft.com/office/powerpoint/2010/main" val="9906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3356992"/>
            <a:ext cx="6048672" cy="647591"/>
          </a:xfrm>
        </p:spPr>
        <p:txBody>
          <a:bodyPr/>
          <a:lstStyle/>
          <a:p>
            <a:pPr algn="ctr"/>
            <a:r>
              <a:rPr lang="en-GB" sz="8800" dirty="0" smtClean="0">
                <a:solidFill>
                  <a:srgbClr val="FF0000"/>
                </a:solidFill>
                <a:latin typeface="Freestyle Script"/>
                <a:cs typeface="Arial"/>
              </a:rPr>
              <a:t>INDEPENDENCE</a:t>
            </a:r>
            <a:endParaRPr lang="en-GB" sz="8800" dirty="0"/>
          </a:p>
        </p:txBody>
      </p:sp>
    </p:spTree>
    <p:extLst>
      <p:ext uri="{BB962C8B-B14F-4D97-AF65-F5344CB8AC3E}">
        <p14:creationId xmlns:p14="http://schemas.microsoft.com/office/powerpoint/2010/main" val="133347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35696" y="3356992"/>
            <a:ext cx="4680520" cy="647591"/>
          </a:xfrm>
        </p:spPr>
        <p:txBody>
          <a:bodyPr/>
          <a:lstStyle/>
          <a:p>
            <a:pPr algn="ctr"/>
            <a:r>
              <a:rPr lang="en-GB" sz="8800" dirty="0" smtClean="0">
                <a:solidFill>
                  <a:srgbClr val="FF0000"/>
                </a:solidFill>
                <a:latin typeface="Freestyle Script"/>
                <a:ea typeface="Calibri"/>
                <a:cs typeface="Arial"/>
              </a:rPr>
              <a:t>HUMANITY</a:t>
            </a:r>
            <a:endParaRPr lang="en-GB" sz="8800" dirty="0"/>
          </a:p>
        </p:txBody>
      </p:sp>
    </p:spTree>
    <p:extLst>
      <p:ext uri="{BB962C8B-B14F-4D97-AF65-F5344CB8AC3E}">
        <p14:creationId xmlns:p14="http://schemas.microsoft.com/office/powerpoint/2010/main" val="314088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IFRC’s approach</a:t>
            </a:r>
            <a:endParaRPr lang="en-US" dirty="0"/>
          </a:p>
        </p:txBody>
      </p:sp>
      <p:sp>
        <p:nvSpPr>
          <p:cNvPr id="3" name="Content Placeholder 2"/>
          <p:cNvSpPr>
            <a:spLocks noGrp="1"/>
          </p:cNvSpPr>
          <p:nvPr>
            <p:ph idx="1"/>
          </p:nvPr>
        </p:nvSpPr>
        <p:spPr>
          <a:xfrm>
            <a:off x="323528" y="2204864"/>
            <a:ext cx="8534400" cy="4114800"/>
          </a:xfrm>
        </p:spPr>
        <p:txBody>
          <a:bodyPr/>
          <a:lstStyle/>
          <a:p>
            <a:pPr algn="just"/>
            <a:r>
              <a:rPr lang="en-US" sz="2400" dirty="0"/>
              <a:t>The IFRC’s gender and diversity </a:t>
            </a:r>
            <a:r>
              <a:rPr lang="en-US" sz="2400" dirty="0" smtClean="0"/>
              <a:t>work is not a separate or new component</a:t>
            </a:r>
          </a:p>
          <a:p>
            <a:pPr algn="just"/>
            <a:endParaRPr lang="en-US" sz="2400" dirty="0"/>
          </a:p>
          <a:p>
            <a:pPr algn="just"/>
            <a:r>
              <a:rPr lang="en-US" sz="2400" dirty="0" smtClean="0"/>
              <a:t>It </a:t>
            </a:r>
            <a:r>
              <a:rPr lang="en-US" sz="2400" dirty="0"/>
              <a:t>is rooted in its humanitarian mandate to </a:t>
            </a:r>
            <a:r>
              <a:rPr lang="en-US" sz="2400" b="1" dirty="0">
                <a:solidFill>
                  <a:srgbClr val="FF0000"/>
                </a:solidFill>
              </a:rPr>
              <a:t>prevent and alleviate human suffering without discrimination </a:t>
            </a:r>
            <a:r>
              <a:rPr lang="en-US" sz="2400" dirty="0"/>
              <a:t>and to protect human dignity. </a:t>
            </a:r>
          </a:p>
          <a:p>
            <a:pPr algn="just"/>
            <a:endParaRPr lang="en-US" sz="2400" dirty="0"/>
          </a:p>
          <a:p>
            <a:pPr algn="just"/>
            <a:r>
              <a:rPr lang="en-US" sz="2400" dirty="0"/>
              <a:t>The </a:t>
            </a:r>
            <a:r>
              <a:rPr lang="en-US" sz="2400" dirty="0" smtClean="0"/>
              <a:t>RCRC recognizes </a:t>
            </a:r>
            <a:r>
              <a:rPr lang="en-US" sz="2400" dirty="0"/>
              <a:t>that women and men have different </a:t>
            </a:r>
            <a:r>
              <a:rPr lang="en-US" sz="2400" b="1" dirty="0">
                <a:solidFill>
                  <a:srgbClr val="FF0000"/>
                </a:solidFill>
              </a:rPr>
              <a:t>capacities, strengths, needs and </a:t>
            </a:r>
            <a:r>
              <a:rPr lang="en-US" sz="2400" b="1" dirty="0" smtClean="0">
                <a:solidFill>
                  <a:srgbClr val="FF0000"/>
                </a:solidFill>
              </a:rPr>
              <a:t>vulnerabilities </a:t>
            </a:r>
            <a:r>
              <a:rPr lang="en-US" sz="2400" dirty="0" smtClean="0"/>
              <a:t>which can impact their resilience to disasters</a:t>
            </a:r>
            <a:endParaRPr lang="en-US" sz="2400" dirty="0"/>
          </a:p>
          <a:p>
            <a:pPr algn="just"/>
            <a:endParaRPr lang="en-US" sz="2400" dirty="0" smtClean="0"/>
          </a:p>
          <a:p>
            <a:pPr algn="just"/>
            <a:endParaRPr lang="en-US" dirty="0"/>
          </a:p>
        </p:txBody>
      </p:sp>
    </p:spTree>
    <p:extLst>
      <p:ext uri="{BB962C8B-B14F-4D97-AF65-F5344CB8AC3E}">
        <p14:creationId xmlns:p14="http://schemas.microsoft.com/office/powerpoint/2010/main" val="2125188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t>Organisational Policies and Tools</a:t>
            </a:r>
            <a:endParaRPr lang="en-GB" sz="3200" i="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83699">
            <a:off x="3587500" y="2300529"/>
            <a:ext cx="2227817" cy="3158115"/>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3368">
            <a:off x="485102" y="2728878"/>
            <a:ext cx="2157660" cy="2973290"/>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8749">
            <a:off x="1900005" y="2823056"/>
            <a:ext cx="2096695" cy="2964093"/>
          </a:xfrm>
          <a:prstGeom prst="rect">
            <a:avLst/>
          </a:prstGeom>
          <a:ln>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204863"/>
            <a:ext cx="2195513"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5178">
            <a:off x="4859181" y="3458412"/>
            <a:ext cx="2234434" cy="286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6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j-lt"/>
              </a:rPr>
              <a:t>Organisational Commitments</a:t>
            </a:r>
            <a:endParaRPr lang="en-GB" sz="3200" i="0" dirty="0">
              <a:latin typeface="+mj-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2348880"/>
            <a:ext cx="3968083" cy="4055368"/>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80" y="3055849"/>
            <a:ext cx="3392480" cy="2376264"/>
          </a:xfrm>
          <a:prstGeom prst="rect">
            <a:avLst/>
          </a:prstGeom>
          <a:ln>
            <a:solidFill>
              <a:schemeClr val="tx1">
                <a:alpha val="20000"/>
              </a:schemeClr>
            </a:solidFill>
          </a:ln>
        </p:spPr>
      </p:pic>
    </p:spTree>
    <p:extLst>
      <p:ext uri="{BB962C8B-B14F-4D97-AF65-F5344CB8AC3E}">
        <p14:creationId xmlns:p14="http://schemas.microsoft.com/office/powerpoint/2010/main" val="1261423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Guiding commitments</a:t>
            </a: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971435"/>
            <a:ext cx="2336406" cy="319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644" y="3761304"/>
            <a:ext cx="2325600" cy="222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0800" b="75126"/>
          <a:stretch/>
        </p:blipFill>
        <p:spPr bwMode="auto">
          <a:xfrm>
            <a:off x="0" y="1828799"/>
            <a:ext cx="5080000" cy="144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3761304"/>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Sexual and gender-based violence: joint action on prevention and response (IFRC-ICRC)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Strategic framework on disability inclusion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20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SGBV: Joint action on prevention and response</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2132856"/>
            <a:ext cx="3569742" cy="386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2348880"/>
            <a:ext cx="4752528"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Call </a:t>
            </a:r>
            <a:r>
              <a:rPr lang="en-US" sz="1600" dirty="0"/>
              <a:t>to look at </a:t>
            </a:r>
            <a:r>
              <a:rPr lang="en-US" sz="1600" b="1" dirty="0"/>
              <a:t>existing research and to continue research </a:t>
            </a:r>
            <a:r>
              <a:rPr lang="en-US" sz="1600" dirty="0"/>
              <a:t>to enable guidance and tools to be developed for preventing and responding to disasters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Call upon states to look at their </a:t>
            </a:r>
            <a:r>
              <a:rPr lang="en-US" sz="1600" b="1" dirty="0"/>
              <a:t>laws, plans and procedures to asses if they adequately prevent and respond to SGBV</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Call upon states to </a:t>
            </a:r>
            <a:r>
              <a:rPr lang="en-US" sz="1600" b="1" dirty="0"/>
              <a:t>engage community members</a:t>
            </a:r>
            <a:r>
              <a:rPr lang="en-US" sz="1600" dirty="0"/>
              <a:t> in particular women, in decision making about DRR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Ensure appropriate efforts to integrate GBV into DRR and response activities</a:t>
            </a:r>
          </a:p>
        </p:txBody>
      </p:sp>
    </p:spTree>
    <p:extLst>
      <p:ext uri="{BB962C8B-B14F-4D97-AF65-F5344CB8AC3E}">
        <p14:creationId xmlns:p14="http://schemas.microsoft.com/office/powerpoint/2010/main" val="192375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j-lt"/>
              </a:rPr>
              <a:t>Exercise</a:t>
            </a:r>
            <a:endParaRPr lang="en-GB" sz="3200" i="0" dirty="0">
              <a:latin typeface="+mj-lt"/>
            </a:endParaRPr>
          </a:p>
        </p:txBody>
      </p:sp>
      <p:sp>
        <p:nvSpPr>
          <p:cNvPr id="3" name="Content Placeholder 2"/>
          <p:cNvSpPr>
            <a:spLocks noGrp="1"/>
          </p:cNvSpPr>
          <p:nvPr>
            <p:ph idx="1"/>
          </p:nvPr>
        </p:nvSpPr>
        <p:spPr>
          <a:xfrm>
            <a:off x="395536" y="2234282"/>
            <a:ext cx="8291264" cy="4191000"/>
          </a:xfrm>
        </p:spPr>
        <p:txBody>
          <a:bodyPr/>
          <a:lstStyle/>
          <a:p>
            <a:pPr marL="0" indent="0">
              <a:buNone/>
            </a:pPr>
            <a:endParaRPr lang="en-GB" dirty="0"/>
          </a:p>
          <a:p>
            <a:pPr marL="0" indent="0">
              <a:buNone/>
            </a:pPr>
            <a:r>
              <a:rPr lang="en-GB" sz="2600" b="1" dirty="0" smtClean="0">
                <a:latin typeface="+mj-lt"/>
              </a:rPr>
              <a:t>THE WHY OF GENDER AND DIVERSITY IN EMERGENCIES</a:t>
            </a:r>
          </a:p>
          <a:p>
            <a:pPr marL="0" indent="0">
              <a:buNone/>
            </a:pPr>
            <a:endParaRPr lang="en-GB" sz="1000" b="1" dirty="0"/>
          </a:p>
          <a:p>
            <a:pPr marL="0" indent="0">
              <a:buNone/>
            </a:pPr>
            <a:r>
              <a:rPr lang="en-GB" sz="2600" b="1" dirty="0" smtClean="0">
                <a:latin typeface="+mn-lt"/>
              </a:rPr>
              <a:t>What are some of the key reasons for including a gender and diversity analysis in emergencies? </a:t>
            </a:r>
          </a:p>
          <a:p>
            <a:pPr marL="0" indent="0">
              <a:buNone/>
            </a:pPr>
            <a:endParaRPr lang="en-GB" sz="2600" b="1" dirty="0">
              <a:latin typeface="+mn-lt"/>
            </a:endParaRPr>
          </a:p>
          <a:p>
            <a:pPr marL="0" indent="0">
              <a:buNone/>
            </a:pPr>
            <a:r>
              <a:rPr lang="en-GB" sz="2600" b="1" dirty="0" smtClean="0">
                <a:latin typeface="+mn-lt"/>
              </a:rPr>
              <a:t>How would you advocate for this within your work?</a:t>
            </a:r>
            <a:endParaRPr lang="en-GB" sz="2600" b="1" dirty="0">
              <a:latin typeface="+mn-lt"/>
            </a:endParaRPr>
          </a:p>
        </p:txBody>
      </p:sp>
    </p:spTree>
    <p:extLst>
      <p:ext uri="{BB962C8B-B14F-4D97-AF65-F5344CB8AC3E}">
        <p14:creationId xmlns:p14="http://schemas.microsoft.com/office/powerpoint/2010/main" val="1997294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2060848"/>
            <a:ext cx="8928992" cy="3960440"/>
          </a:xfrm>
        </p:spPr>
        <p:txBody>
          <a:bodyPr/>
          <a:lstStyle/>
          <a:p>
            <a:r>
              <a:rPr lang="en-GB" sz="2400" b="1" dirty="0">
                <a:latin typeface="+mn-lt"/>
              </a:rPr>
              <a:t>The National Disaster Management Authority </a:t>
            </a:r>
            <a:r>
              <a:rPr lang="en-GB" sz="2400" dirty="0">
                <a:latin typeface="+mn-lt"/>
              </a:rPr>
              <a:t>has instructed all humanitarian organisations to </a:t>
            </a:r>
            <a:r>
              <a:rPr lang="en-GB" sz="2400" dirty="0" smtClean="0">
                <a:latin typeface="+mn-lt"/>
              </a:rPr>
              <a:t>deliver assistance </a:t>
            </a:r>
            <a:r>
              <a:rPr lang="en-GB" sz="2400" dirty="0">
                <a:latin typeface="+mn-lt"/>
              </a:rPr>
              <a:t>to male headed households </a:t>
            </a:r>
            <a:r>
              <a:rPr lang="en-GB" sz="2400" dirty="0" smtClean="0">
                <a:latin typeface="+mn-lt"/>
              </a:rPr>
              <a:t>(only), stating that men </a:t>
            </a:r>
            <a:r>
              <a:rPr lang="en-GB" sz="2400" dirty="0">
                <a:latin typeface="+mn-lt"/>
              </a:rPr>
              <a:t>will </a:t>
            </a:r>
            <a:r>
              <a:rPr lang="en-GB" sz="2400" dirty="0" smtClean="0">
                <a:latin typeface="+mn-lt"/>
              </a:rPr>
              <a:t>provide for everyone </a:t>
            </a:r>
            <a:r>
              <a:rPr lang="en-GB" sz="2400" dirty="0">
                <a:latin typeface="+mn-lt"/>
              </a:rPr>
              <a:t>in the community</a:t>
            </a:r>
            <a:r>
              <a:rPr lang="en-GB" sz="2400" dirty="0" smtClean="0">
                <a:latin typeface="+mn-lt"/>
              </a:rPr>
              <a:t>. You have been invited to discuss their plan. </a:t>
            </a:r>
            <a:r>
              <a:rPr lang="en-GB" sz="2400" i="1" dirty="0" smtClean="0">
                <a:latin typeface="+mn-lt"/>
              </a:rPr>
              <a:t>Articulate your concerns and advocate for an alternate arrangement.</a:t>
            </a:r>
            <a:endParaRPr lang="en-GB" sz="2400" i="1" dirty="0">
              <a:latin typeface="+mn-lt"/>
            </a:endParaRPr>
          </a:p>
          <a:p>
            <a:pPr lvl="0"/>
            <a:r>
              <a:rPr lang="en-GB" sz="2400" b="1" dirty="0" smtClean="0">
                <a:latin typeface="+mn-lt"/>
              </a:rPr>
              <a:t>A Government Donor </a:t>
            </a:r>
            <a:r>
              <a:rPr lang="en-GB" sz="2400" dirty="0" smtClean="0">
                <a:latin typeface="+mn-lt"/>
              </a:rPr>
              <a:t>is questioning the Programme Plan of Action. </a:t>
            </a:r>
            <a:r>
              <a:rPr lang="en-GB" sz="2400" i="1" dirty="0" smtClean="0">
                <a:latin typeface="+mn-lt"/>
              </a:rPr>
              <a:t>Justify </a:t>
            </a:r>
            <a:r>
              <a:rPr lang="en-GB" sz="2400" i="1" dirty="0">
                <a:latin typeface="+mn-lt"/>
              </a:rPr>
              <a:t>to the donor why you have a budget line on gender and </a:t>
            </a:r>
            <a:r>
              <a:rPr lang="en-GB" sz="2400" i="1" dirty="0" smtClean="0">
                <a:latin typeface="+mn-lt"/>
              </a:rPr>
              <a:t>diversity in your plan, </a:t>
            </a:r>
            <a:r>
              <a:rPr lang="en-GB" sz="2400" i="1" dirty="0">
                <a:latin typeface="+mn-lt"/>
              </a:rPr>
              <a:t>and what you will spend it </a:t>
            </a:r>
            <a:r>
              <a:rPr lang="en-GB" sz="2400" i="1" dirty="0" smtClean="0">
                <a:latin typeface="+mn-lt"/>
              </a:rPr>
              <a:t>on.</a:t>
            </a:r>
            <a:endParaRPr lang="en-GB" sz="2400" i="1" dirty="0">
              <a:latin typeface="+mn-lt"/>
            </a:endParaRPr>
          </a:p>
          <a:p>
            <a:r>
              <a:rPr lang="en-GB" sz="2400" b="1" dirty="0" smtClean="0">
                <a:latin typeface="+mn-lt"/>
              </a:rPr>
              <a:t>The Operations Manager </a:t>
            </a:r>
            <a:r>
              <a:rPr lang="en-GB" sz="2400" dirty="0" smtClean="0">
                <a:latin typeface="+mn-lt"/>
              </a:rPr>
              <a:t>is very busy. </a:t>
            </a:r>
            <a:r>
              <a:rPr lang="en-GB" sz="2400" dirty="0">
                <a:latin typeface="+mn-lt"/>
              </a:rPr>
              <a:t>You note that the Emergency Plan of </a:t>
            </a:r>
            <a:r>
              <a:rPr lang="en-GB" sz="2400" dirty="0" smtClean="0">
                <a:latin typeface="+mn-lt"/>
              </a:rPr>
              <a:t>Action </a:t>
            </a:r>
            <a:r>
              <a:rPr lang="en-GB" sz="2400" dirty="0">
                <a:latin typeface="+mn-lt"/>
              </a:rPr>
              <a:t>does not contain </a:t>
            </a:r>
            <a:r>
              <a:rPr lang="en-GB" sz="2400" dirty="0" smtClean="0">
                <a:latin typeface="+mn-lt"/>
              </a:rPr>
              <a:t>gender </a:t>
            </a:r>
            <a:r>
              <a:rPr lang="en-GB" sz="2400" dirty="0">
                <a:latin typeface="+mn-lt"/>
              </a:rPr>
              <a:t>or </a:t>
            </a:r>
            <a:r>
              <a:rPr lang="en-GB" sz="2400" dirty="0" smtClean="0">
                <a:latin typeface="+mn-lt"/>
              </a:rPr>
              <a:t>diversity </a:t>
            </a:r>
            <a:r>
              <a:rPr lang="en-GB" sz="2400" dirty="0">
                <a:latin typeface="+mn-lt"/>
              </a:rPr>
              <a:t>focused </a:t>
            </a:r>
            <a:r>
              <a:rPr lang="en-GB" sz="2400" dirty="0" smtClean="0">
                <a:latin typeface="+mn-lt"/>
              </a:rPr>
              <a:t>activities or beneficiary analysis. </a:t>
            </a:r>
            <a:r>
              <a:rPr lang="en-GB" sz="2400" i="1" dirty="0">
                <a:latin typeface="+mn-lt"/>
              </a:rPr>
              <a:t>C</a:t>
            </a:r>
            <a:r>
              <a:rPr lang="en-GB" sz="2400" i="1" dirty="0" smtClean="0">
                <a:latin typeface="+mn-lt"/>
              </a:rPr>
              <a:t>onvince him </a:t>
            </a:r>
            <a:r>
              <a:rPr lang="en-GB" sz="2400" i="1" dirty="0">
                <a:latin typeface="+mn-lt"/>
              </a:rPr>
              <a:t>to include these</a:t>
            </a:r>
            <a:r>
              <a:rPr lang="en-GB" sz="2400" dirty="0">
                <a:latin typeface="+mn-lt"/>
              </a:rPr>
              <a:t>.</a:t>
            </a:r>
          </a:p>
        </p:txBody>
      </p:sp>
      <p:sp>
        <p:nvSpPr>
          <p:cNvPr id="4" name="Title 3"/>
          <p:cNvSpPr>
            <a:spLocks noGrp="1"/>
          </p:cNvSpPr>
          <p:nvPr>
            <p:ph type="title"/>
          </p:nvPr>
        </p:nvSpPr>
        <p:spPr/>
        <p:txBody>
          <a:bodyPr/>
          <a:lstStyle/>
          <a:p>
            <a:pPr algn="ctr"/>
            <a:r>
              <a:rPr lang="en-GB" sz="3200" i="0" dirty="0" smtClean="0">
                <a:latin typeface="+mj-lt"/>
              </a:rPr>
              <a:t>Gender and Diversity Advocacy</a:t>
            </a:r>
            <a:endParaRPr lang="en-GB" sz="3200" i="0" dirty="0">
              <a:latin typeface="+mj-lt"/>
            </a:endParaRPr>
          </a:p>
        </p:txBody>
      </p:sp>
    </p:spTree>
    <p:extLst>
      <p:ext uri="{BB962C8B-B14F-4D97-AF65-F5344CB8AC3E}">
        <p14:creationId xmlns:p14="http://schemas.microsoft.com/office/powerpoint/2010/main" val="2006128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2060848"/>
            <a:ext cx="8928992" cy="3960440"/>
          </a:xfrm>
        </p:spPr>
        <p:txBody>
          <a:bodyPr/>
          <a:lstStyle/>
          <a:p>
            <a:r>
              <a:rPr lang="en-GB" sz="2400" b="1" dirty="0" smtClean="0">
                <a:latin typeface="+mn-lt"/>
              </a:rPr>
              <a:t>National Society Secretary General: </a:t>
            </a:r>
            <a:r>
              <a:rPr lang="en-GB" sz="2400" dirty="0" smtClean="0">
                <a:latin typeface="+mn-lt"/>
              </a:rPr>
              <a:t>has recently taken the post for the National Society. You as the gender and diversity focal point have a briefing with the SG to sensitise him on gender and diversity. You have heard this is not one of his priorities. </a:t>
            </a:r>
            <a:r>
              <a:rPr lang="en-GB" sz="2400" i="1" dirty="0" smtClean="0">
                <a:latin typeface="+mn-lt"/>
              </a:rPr>
              <a:t>Your task is to convince him that it should be a key priority in all programmes to benefit the National Society</a:t>
            </a:r>
          </a:p>
          <a:p>
            <a:r>
              <a:rPr lang="en-GB" sz="2400" b="1" dirty="0" smtClean="0">
                <a:latin typeface="+mn-lt"/>
              </a:rPr>
              <a:t>You are developing a proposal with an external agency </a:t>
            </a:r>
            <a:r>
              <a:rPr lang="en-GB" sz="2400" dirty="0" smtClean="0">
                <a:latin typeface="+mn-lt"/>
              </a:rPr>
              <a:t>for a WASH programme. The agency would like to exclude a particular marginalised group who they have experienced issues with in previous projects. Without including this group you will not reach the most vulnerable in the community. </a:t>
            </a:r>
            <a:r>
              <a:rPr lang="en-GB" sz="2400" i="1" dirty="0" smtClean="0">
                <a:latin typeface="+mn-lt"/>
              </a:rPr>
              <a:t>Convince him </a:t>
            </a:r>
            <a:r>
              <a:rPr lang="en-GB" sz="2400" i="1" dirty="0">
                <a:latin typeface="+mn-lt"/>
              </a:rPr>
              <a:t>to include these</a:t>
            </a:r>
            <a:r>
              <a:rPr lang="en-GB" sz="2400" dirty="0">
                <a:latin typeface="+mn-lt"/>
              </a:rPr>
              <a:t>.</a:t>
            </a:r>
          </a:p>
        </p:txBody>
      </p:sp>
      <p:sp>
        <p:nvSpPr>
          <p:cNvPr id="4" name="Title 3"/>
          <p:cNvSpPr>
            <a:spLocks noGrp="1"/>
          </p:cNvSpPr>
          <p:nvPr>
            <p:ph type="title"/>
          </p:nvPr>
        </p:nvSpPr>
        <p:spPr/>
        <p:txBody>
          <a:bodyPr/>
          <a:lstStyle/>
          <a:p>
            <a:pPr algn="ctr"/>
            <a:r>
              <a:rPr lang="en-GB" sz="3200" i="0" dirty="0" smtClean="0">
                <a:latin typeface="+mj-lt"/>
              </a:rPr>
              <a:t>Gender and Diversity Advocacy</a:t>
            </a:r>
            <a:endParaRPr lang="en-GB" sz="3200" i="0" dirty="0">
              <a:latin typeface="+mj-lt"/>
            </a:endParaRPr>
          </a:p>
        </p:txBody>
      </p:sp>
    </p:spTree>
    <p:extLst>
      <p:ext uri="{BB962C8B-B14F-4D97-AF65-F5344CB8AC3E}">
        <p14:creationId xmlns:p14="http://schemas.microsoft.com/office/powerpoint/2010/main" val="827659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47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6858000" cy="1143000"/>
          </a:xfrm>
        </p:spPr>
        <p:txBody>
          <a:bodyPr/>
          <a:lstStyle/>
          <a:p>
            <a:r>
              <a:rPr lang="en-US" dirty="0" smtClean="0"/>
              <a:t>Group exercise</a:t>
            </a:r>
            <a:endParaRPr lang="en-US" dirty="0"/>
          </a:p>
        </p:txBody>
      </p:sp>
      <p:pic>
        <p:nvPicPr>
          <p:cNvPr id="1026" name="Picture 2" descr="http://materialsworld.utep.edu/Modules/polymer/Polymer%20Games/Cross%20Linking/TwoLinesFac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582289"/>
            <a:ext cx="4105275" cy="25629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09550" y="2582289"/>
            <a:ext cx="4991100" cy="19948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smtClean="0">
              <a:solidFill>
                <a:prstClr val="black"/>
              </a:solidFill>
            </a:endParaRPr>
          </a:p>
          <a:p>
            <a:pPr marL="0" indent="0" algn="ctr">
              <a:buFont typeface="Wingdings" pitchFamily="2" charset="2"/>
              <a:buNone/>
            </a:pPr>
            <a:r>
              <a:rPr lang="en-US" sz="3600" b="1" smtClean="0">
                <a:solidFill>
                  <a:prstClr val="black"/>
                </a:solidFill>
              </a:rPr>
              <a:t>Speed debating</a:t>
            </a:r>
            <a:endParaRPr lang="en-US" sz="3600" b="1" dirty="0">
              <a:solidFill>
                <a:prstClr val="black"/>
              </a:solidFill>
            </a:endParaRPr>
          </a:p>
        </p:txBody>
      </p:sp>
    </p:spTree>
    <p:extLst>
      <p:ext uri="{BB962C8B-B14F-4D97-AF65-F5344CB8AC3E}">
        <p14:creationId xmlns:p14="http://schemas.microsoft.com/office/powerpoint/2010/main" val="253879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2924944"/>
            <a:ext cx="8352928" cy="3384376"/>
          </a:xfrm>
        </p:spPr>
        <p:txBody>
          <a:bodyPr/>
          <a:lstStyle/>
          <a:p>
            <a:pPr marL="0" indent="0">
              <a:buNone/>
            </a:pPr>
            <a:r>
              <a:rPr lang="en-GB" sz="3200" b="1" dirty="0" smtClean="0">
                <a:latin typeface="+mj-lt"/>
              </a:rPr>
              <a:t>In disaster response we are so busy. </a:t>
            </a:r>
            <a:r>
              <a:rPr lang="en-GB" sz="3200" b="1" dirty="0">
                <a:latin typeface="+mj-lt"/>
              </a:rPr>
              <a:t>A</a:t>
            </a:r>
            <a:r>
              <a:rPr lang="en-GB" sz="3200" b="1" dirty="0" smtClean="0">
                <a:latin typeface="+mj-lt"/>
              </a:rPr>
              <a:t>ddressing </a:t>
            </a:r>
            <a:r>
              <a:rPr lang="en-GB" sz="3200" b="1" dirty="0">
                <a:latin typeface="+mj-lt"/>
              </a:rPr>
              <a:t>gender and diversity must wait.</a:t>
            </a:r>
          </a:p>
          <a:p>
            <a:endParaRPr lang="en-GB" sz="2400" dirty="0"/>
          </a:p>
        </p:txBody>
      </p:sp>
    </p:spTree>
    <p:extLst>
      <p:ext uri="{BB962C8B-B14F-4D97-AF65-F5344CB8AC3E}">
        <p14:creationId xmlns:p14="http://schemas.microsoft.com/office/powerpoint/2010/main" val="106883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3429000"/>
            <a:ext cx="8291264" cy="2736304"/>
          </a:xfrm>
        </p:spPr>
        <p:txBody>
          <a:bodyPr/>
          <a:lstStyle/>
          <a:p>
            <a:pPr marL="0" indent="0">
              <a:buNone/>
            </a:pPr>
            <a:r>
              <a:rPr lang="en-GB" sz="3200" b="1" dirty="0">
                <a:latin typeface="+mj-lt"/>
              </a:rPr>
              <a:t>In disasters, women are the most </a:t>
            </a:r>
            <a:r>
              <a:rPr lang="en-GB" sz="3200" b="1" dirty="0" smtClean="0">
                <a:latin typeface="+mj-lt"/>
              </a:rPr>
              <a:t>vulnerable.</a:t>
            </a:r>
            <a:endParaRPr lang="en-GB" sz="3200" b="1" dirty="0">
              <a:latin typeface="+mj-lt"/>
            </a:endParaRPr>
          </a:p>
        </p:txBody>
      </p:sp>
    </p:spTree>
    <p:extLst>
      <p:ext uri="{BB962C8B-B14F-4D97-AF65-F5344CB8AC3E}">
        <p14:creationId xmlns:p14="http://schemas.microsoft.com/office/powerpoint/2010/main" val="101773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2708920"/>
            <a:ext cx="8280920" cy="3456384"/>
          </a:xfrm>
        </p:spPr>
        <p:txBody>
          <a:bodyPr/>
          <a:lstStyle/>
          <a:p>
            <a:pPr marL="0" indent="0">
              <a:buNone/>
            </a:pPr>
            <a:r>
              <a:rPr lang="en-GB" sz="3200" b="1" dirty="0" smtClean="0">
                <a:latin typeface="+mj-lt"/>
              </a:rPr>
              <a:t>In </a:t>
            </a:r>
            <a:r>
              <a:rPr lang="en-GB" sz="3200" b="1" dirty="0">
                <a:latin typeface="+mj-lt"/>
              </a:rPr>
              <a:t>a disaster </a:t>
            </a:r>
            <a:r>
              <a:rPr lang="en-GB" sz="3200" b="1" dirty="0" smtClean="0">
                <a:latin typeface="+mj-lt"/>
              </a:rPr>
              <a:t>response, we do not have the time or resources to  understand and meet the distinct needs of people with disabilities</a:t>
            </a:r>
            <a:endParaRPr lang="en-GB" sz="3200" b="1" dirty="0">
              <a:latin typeface="+mj-lt"/>
            </a:endParaRPr>
          </a:p>
        </p:txBody>
      </p:sp>
    </p:spTree>
    <p:extLst>
      <p:ext uri="{BB962C8B-B14F-4D97-AF65-F5344CB8AC3E}">
        <p14:creationId xmlns:p14="http://schemas.microsoft.com/office/powerpoint/2010/main" val="1104856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4591</TotalTime>
  <Words>4431</Words>
  <Application>Microsoft Office PowerPoint</Application>
  <PresentationFormat>On-screen Show (4:3)</PresentationFormat>
  <Paragraphs>579</Paragraphs>
  <Slides>58</Slides>
  <Notes>44</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IFRC_2011 presentation-EN</vt:lpstr>
      <vt:lpstr>1_IFRC_2011 presentation-EN</vt:lpstr>
      <vt:lpstr>2_IFRC_2011 presentation-EN</vt:lpstr>
      <vt:lpstr>Seven Moves: Gender and Diversity in Emergency Programming </vt:lpstr>
      <vt:lpstr>That’s just so typical!</vt:lpstr>
      <vt:lpstr>Objectives</vt:lpstr>
      <vt:lpstr>Agenda and Structure</vt:lpstr>
      <vt:lpstr>HUMANITY</vt:lpstr>
      <vt:lpstr>Group exercise</vt:lpstr>
      <vt:lpstr>Discuss…</vt:lpstr>
      <vt:lpstr>Discuss…</vt:lpstr>
      <vt:lpstr>Discuss…</vt:lpstr>
      <vt:lpstr>Discuss…</vt:lpstr>
      <vt:lpstr>Discuss…</vt:lpstr>
      <vt:lpstr>What do we hear about gender and diversity?</vt:lpstr>
      <vt:lpstr>Core Concepts</vt:lpstr>
      <vt:lpstr>Sex or Gender?</vt:lpstr>
      <vt:lpstr>Defining ‘gender’ </vt:lpstr>
      <vt:lpstr>Male and female/masculine and feminine?</vt:lpstr>
      <vt:lpstr>Diversity</vt:lpstr>
      <vt:lpstr>Sexual and Gender-based Violence (S/GBV)</vt:lpstr>
      <vt:lpstr>PowerPoint Presentation</vt:lpstr>
      <vt:lpstr>PowerPoint Presentation</vt:lpstr>
      <vt:lpstr>Quiz Time!</vt:lpstr>
      <vt:lpstr>PowerPoint Presentation</vt:lpstr>
      <vt:lpstr>Sex</vt:lpstr>
      <vt:lpstr>Sex</vt:lpstr>
      <vt:lpstr>Age</vt:lpstr>
      <vt:lpstr>Age</vt:lpstr>
      <vt:lpstr> Pregnancy </vt:lpstr>
      <vt:lpstr>Disability</vt:lpstr>
      <vt:lpstr>Disability</vt:lpstr>
      <vt:lpstr> LGBTI </vt:lpstr>
      <vt:lpstr>Violence</vt:lpstr>
      <vt:lpstr>Violence</vt:lpstr>
      <vt:lpstr>Violence</vt:lpstr>
      <vt:lpstr>Violence</vt:lpstr>
      <vt:lpstr>Violence</vt:lpstr>
      <vt:lpstr>Violence</vt:lpstr>
      <vt:lpstr>Violence</vt:lpstr>
      <vt:lpstr>PowerPoint Presentation</vt:lpstr>
      <vt:lpstr>Why it matters in our approach to disasters?</vt:lpstr>
      <vt:lpstr>IMPARTIALITY</vt:lpstr>
      <vt:lpstr>Impartiality, non-discrimination</vt:lpstr>
      <vt:lpstr>Prioritisation</vt:lpstr>
      <vt:lpstr>Beneficiary Registration</vt:lpstr>
      <vt:lpstr>Needs Assessments – Gender &amp; Diversity Analysis</vt:lpstr>
      <vt:lpstr>Needs Assessments – Gender &amp; Diversity Analysis</vt:lpstr>
      <vt:lpstr>Needs Assessments – Gender &amp; Diversity Analysis</vt:lpstr>
      <vt:lpstr>Equal Access: Considering our teams</vt:lpstr>
      <vt:lpstr>Exercise: Registration, Selection Criteria and Needs Assessments</vt:lpstr>
      <vt:lpstr>INDEPENDENCE</vt:lpstr>
      <vt:lpstr>IFRC’s approach</vt:lpstr>
      <vt:lpstr>Organisational Policies and Tools</vt:lpstr>
      <vt:lpstr>Organisational Commitments</vt:lpstr>
      <vt:lpstr>Guiding commitments</vt:lpstr>
      <vt:lpstr>SGBV: Joint action on prevention and response</vt:lpstr>
      <vt:lpstr>Exercise</vt:lpstr>
      <vt:lpstr>Gender and Diversity Advocacy</vt:lpstr>
      <vt:lpstr>Gender and Diversity Advocacy</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Christina Haneef</cp:lastModifiedBy>
  <cp:revision>155</cp:revision>
  <cp:lastPrinted>2014-09-11T14:32:53Z</cp:lastPrinted>
  <dcterms:created xsi:type="dcterms:W3CDTF">2012-03-29T08:37:58Z</dcterms:created>
  <dcterms:modified xsi:type="dcterms:W3CDTF">2016-08-24T03:00:08Z</dcterms:modified>
</cp:coreProperties>
</file>