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0" r:id="rId3"/>
  </p:sldMasterIdLst>
  <p:notesMasterIdLst>
    <p:notesMasterId r:id="rId13"/>
  </p:notesMasterIdLst>
  <p:handoutMasterIdLst>
    <p:handoutMasterId r:id="rId14"/>
  </p:handoutMasterIdLst>
  <p:sldIdLst>
    <p:sldId id="256" r:id="rId4"/>
    <p:sldId id="261" r:id="rId5"/>
    <p:sldId id="312" r:id="rId6"/>
    <p:sldId id="307" r:id="rId7"/>
    <p:sldId id="294" r:id="rId8"/>
    <p:sldId id="310" r:id="rId9"/>
    <p:sldId id="311" r:id="rId10"/>
    <p:sldId id="313" r:id="rId11"/>
    <p:sldId id="303" r:id="rId12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F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000"/>
    <a:srgbClr val="B40000"/>
    <a:srgbClr val="D20000"/>
    <a:srgbClr val="DA0000"/>
    <a:srgbClr val="ED3000"/>
    <a:srgbClr val="F82A00"/>
    <a:srgbClr val="F81200"/>
    <a:srgbClr val="DA2A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59" autoAdjust="0"/>
    <p:restoredTop sz="83446" autoAdjust="0"/>
  </p:normalViewPr>
  <p:slideViewPr>
    <p:cSldViewPr>
      <p:cViewPr>
        <p:scale>
          <a:sx n="70" d="100"/>
          <a:sy n="70" d="100"/>
        </p:scale>
        <p:origin x="-1326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928" y="-96"/>
      </p:cViewPr>
      <p:guideLst>
        <p:guide orient="horz" pos="3223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Kongmany\UNICEF%20Program\02_CBDRM%20ToT\ResultTestPre&amp;Post\Pre&amp;post%20test_CBDRR_PV.xls" TargetMode="External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Kongmany\UNICEF%20Program\02_CBDRM%20ToT\ResultTestPre&amp;Post\Pre&amp;post%20test_CBDRR_PV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1"/>
  <c:chart>
    <c:title>
      <c:tx>
        <c:rich>
          <a:bodyPr/>
          <a:lstStyle/>
          <a:p>
            <a:pPr>
              <a:defRPr lang="en-GB" sz="1200" b="1" i="0" u="none" strike="noStrike" baseline="0">
                <a:solidFill>
                  <a:srgbClr val="0000FF"/>
                </a:solidFill>
                <a:latin typeface="Chantabouli Lao"/>
                <a:ea typeface="Chantabouli Lao"/>
                <a:cs typeface="Chantabouli Lao"/>
              </a:defRPr>
            </a:pPr>
            <a:r>
              <a:rPr lang="fr-FR">
                <a:latin typeface="+mn-lt"/>
              </a:rPr>
              <a:t> </a:t>
            </a:r>
          </a:p>
        </c:rich>
      </c:tx>
      <c:layout>
        <c:manualLayout>
          <c:xMode val="edge"/>
          <c:yMode val="edge"/>
          <c:x val="0.37611465233512481"/>
          <c:y val="3.5335689045936404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4.6345891728449003E-2"/>
          <c:y val="0.33215605012569382"/>
          <c:w val="0.93815884125595417"/>
          <c:h val="0.64664422524471976"/>
        </c:manualLayout>
      </c:layout>
      <c:barChart>
        <c:barDir val="col"/>
        <c:grouping val="percentStacked"/>
        <c:ser>
          <c:idx val="0"/>
          <c:order val="0"/>
          <c:spPr>
            <a:blipFill dpi="0" rotWithShape="0">
              <a:blip xmlns:r="http://schemas.openxmlformats.org/officeDocument/2006/relationships" r:embed="rId1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val>
            <c:numRef>
              <c:f>'[Pre&amp;post test_CBDRR_SX.xls]SX'!$D$3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spPr>
            <a:blipFill dpi="0" rotWithShape="0">
              <a:blip xmlns:r="http://schemas.openxmlformats.org/officeDocument/2006/relationships" r:embed="rId2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val>
            <c:numRef>
              <c:f>'[Pre&amp;post test_CBDRR_SX.xls]SX'!$F$3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/>
        <c:overlap val="100"/>
        <c:axId val="73077504"/>
        <c:axId val="73079040"/>
      </c:barChart>
      <c:catAx>
        <c:axId val="73077504"/>
        <c:scaling>
          <c:orientation val="minMax"/>
        </c:scaling>
        <c:delete val="1"/>
        <c:axPos val="b"/>
        <c:tickLblPos val="none"/>
        <c:crossAx val="73079040"/>
        <c:crosses val="autoZero"/>
        <c:auto val="1"/>
        <c:lblAlgn val="ctr"/>
        <c:lblOffset val="100"/>
      </c:catAx>
      <c:valAx>
        <c:axId val="73079040"/>
        <c:scaling>
          <c:orientation val="minMax"/>
        </c:scaling>
        <c:delete val="1"/>
        <c:axPos val="l"/>
        <c:numFmt formatCode="0%" sourceLinked="1"/>
        <c:tickLblPos val="none"/>
        <c:crossAx val="730775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CC"/>
    </a:solidFill>
    <a:ln w="12700">
      <a:solidFill>
        <a:srgbClr val="FF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3"/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1"/>
  <c:chart>
    <c:plotArea>
      <c:layout>
        <c:manualLayout>
          <c:layoutTarget val="inner"/>
          <c:xMode val="edge"/>
          <c:yMode val="edge"/>
          <c:x val="6.7376003185954103E-2"/>
          <c:y val="0.13804759195993779"/>
          <c:w val="0.90780299029496048"/>
          <c:h val="0.50168515126904223"/>
        </c:manualLayout>
      </c:layout>
      <c:barChart>
        <c:barDir val="col"/>
        <c:grouping val="clustered"/>
        <c:ser>
          <c:idx val="0"/>
          <c:order val="0"/>
          <c:tx>
            <c:strRef>
              <c:f>PV!$D$3</c:f>
              <c:strCache>
                <c:ptCount val="1"/>
                <c:pt idx="0">
                  <c:v>Pre-Test</c:v>
                </c:pt>
              </c:strCache>
            </c:strRef>
          </c:tx>
          <c:spPr>
            <a:gradFill rotWithShape="0">
              <a:gsLst>
                <a:gs pos="0">
                  <a:srgbClr val="FF6600">
                    <a:gamma/>
                    <a:shade val="46275"/>
                    <a:invGamma/>
                  </a:srgbClr>
                </a:gs>
                <a:gs pos="5000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</a:ln>
          </c:spPr>
          <c:cat>
            <c:strRef>
              <c:f>PV!$B$4:$B$24</c:f>
              <c:strCache>
                <c:ptCount val="21"/>
                <c:pt idx="0">
                  <c:v>Ms. Phuangsith</c:v>
                </c:pt>
                <c:pt idx="1">
                  <c:v>Mr. Sangthong</c:v>
                </c:pt>
                <c:pt idx="2">
                  <c:v>Mr. Silivanh</c:v>
                </c:pt>
                <c:pt idx="3">
                  <c:v>Mr. Khemphone</c:v>
                </c:pt>
                <c:pt idx="4">
                  <c:v>Ms. Tuangsy</c:v>
                </c:pt>
                <c:pt idx="5">
                  <c:v>Ms. Prathoumvanh</c:v>
                </c:pt>
                <c:pt idx="6">
                  <c:v>Mr. Khamhanh</c:v>
                </c:pt>
                <c:pt idx="7">
                  <c:v>Ms. Liemsamai</c:v>
                </c:pt>
                <c:pt idx="8">
                  <c:v>Mr. Southchay</c:v>
                </c:pt>
                <c:pt idx="9">
                  <c:v>Ms. Kanida</c:v>
                </c:pt>
                <c:pt idx="10">
                  <c:v>Mr. Kuayvilayvanh</c:v>
                </c:pt>
                <c:pt idx="11">
                  <c:v>Mr. Buathai</c:v>
                </c:pt>
                <c:pt idx="12">
                  <c:v>Mr. Khamsacksith</c:v>
                </c:pt>
                <c:pt idx="13">
                  <c:v>Mr. Vongphouthone</c:v>
                </c:pt>
                <c:pt idx="14">
                  <c:v>Mr. Sayphone</c:v>
                </c:pt>
                <c:pt idx="15">
                  <c:v>Mr. Siha</c:v>
                </c:pt>
                <c:pt idx="16">
                  <c:v>Mr. Kendavanh</c:v>
                </c:pt>
                <c:pt idx="17">
                  <c:v>Mr. Eakham</c:v>
                </c:pt>
                <c:pt idx="18">
                  <c:v>Mr. Sithvongsay</c:v>
                </c:pt>
                <c:pt idx="19">
                  <c:v>Mr. Vixay</c:v>
                </c:pt>
                <c:pt idx="20">
                  <c:v>Ms. Vilayphone</c:v>
                </c:pt>
              </c:strCache>
            </c:strRef>
          </c:cat>
          <c:val>
            <c:numRef>
              <c:f>PV!$D$4:$D$24</c:f>
              <c:numCache>
                <c:formatCode>General</c:formatCode>
                <c:ptCount val="21"/>
                <c:pt idx="0">
                  <c:v>4</c:v>
                </c:pt>
                <c:pt idx="1">
                  <c:v>8</c:v>
                </c:pt>
                <c:pt idx="2">
                  <c:v>7</c:v>
                </c:pt>
                <c:pt idx="3">
                  <c:v>7</c:v>
                </c:pt>
                <c:pt idx="4">
                  <c:v>5</c:v>
                </c:pt>
                <c:pt idx="5">
                  <c:v>10</c:v>
                </c:pt>
                <c:pt idx="6">
                  <c:v>5</c:v>
                </c:pt>
                <c:pt idx="7">
                  <c:v>1</c:v>
                </c:pt>
                <c:pt idx="8">
                  <c:v>5</c:v>
                </c:pt>
                <c:pt idx="9">
                  <c:v>8</c:v>
                </c:pt>
                <c:pt idx="10">
                  <c:v>11</c:v>
                </c:pt>
                <c:pt idx="11">
                  <c:v>11</c:v>
                </c:pt>
                <c:pt idx="12">
                  <c:v>2</c:v>
                </c:pt>
                <c:pt idx="13">
                  <c:v>6</c:v>
                </c:pt>
                <c:pt idx="14">
                  <c:v>19</c:v>
                </c:pt>
                <c:pt idx="15">
                  <c:v>11</c:v>
                </c:pt>
                <c:pt idx="16">
                  <c:v>16</c:v>
                </c:pt>
                <c:pt idx="17">
                  <c:v>10</c:v>
                </c:pt>
                <c:pt idx="18">
                  <c:v>4</c:v>
                </c:pt>
                <c:pt idx="19">
                  <c:v>8</c:v>
                </c:pt>
                <c:pt idx="20">
                  <c:v>6</c:v>
                </c:pt>
              </c:numCache>
            </c:numRef>
          </c:val>
        </c:ser>
        <c:ser>
          <c:idx val="1"/>
          <c:order val="1"/>
          <c:tx>
            <c:strRef>
              <c:f>PV!$F$3</c:f>
              <c:strCache>
                <c:ptCount val="1"/>
                <c:pt idx="0">
                  <c:v>Pos-Test</c:v>
                </c:pt>
              </c:strCache>
            </c:strRef>
          </c:tx>
          <c:spPr>
            <a:gradFill rotWithShape="0">
              <a:gsLst>
                <a:gs pos="0">
                  <a:srgbClr val="00FFFF">
                    <a:gamma/>
                    <a:shade val="46275"/>
                    <a:invGamma/>
                  </a:srgbClr>
                </a:gs>
                <a:gs pos="50000">
                  <a:srgbClr val="00FFFF"/>
                </a:gs>
                <a:gs pos="100000">
                  <a:srgbClr val="00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</a:ln>
          </c:spPr>
          <c:cat>
            <c:strRef>
              <c:f>PV!$B$4:$B$24</c:f>
              <c:strCache>
                <c:ptCount val="21"/>
                <c:pt idx="0">
                  <c:v>Ms. Phuangsith</c:v>
                </c:pt>
                <c:pt idx="1">
                  <c:v>Mr. Sangthong</c:v>
                </c:pt>
                <c:pt idx="2">
                  <c:v>Mr. Silivanh</c:v>
                </c:pt>
                <c:pt idx="3">
                  <c:v>Mr. Khemphone</c:v>
                </c:pt>
                <c:pt idx="4">
                  <c:v>Ms. Tuangsy</c:v>
                </c:pt>
                <c:pt idx="5">
                  <c:v>Ms. Prathoumvanh</c:v>
                </c:pt>
                <c:pt idx="6">
                  <c:v>Mr. Khamhanh</c:v>
                </c:pt>
                <c:pt idx="7">
                  <c:v>Ms. Liemsamai</c:v>
                </c:pt>
                <c:pt idx="8">
                  <c:v>Mr. Southchay</c:v>
                </c:pt>
                <c:pt idx="9">
                  <c:v>Ms. Kanida</c:v>
                </c:pt>
                <c:pt idx="10">
                  <c:v>Mr. Kuayvilayvanh</c:v>
                </c:pt>
                <c:pt idx="11">
                  <c:v>Mr. Buathai</c:v>
                </c:pt>
                <c:pt idx="12">
                  <c:v>Mr. Khamsacksith</c:v>
                </c:pt>
                <c:pt idx="13">
                  <c:v>Mr. Vongphouthone</c:v>
                </c:pt>
                <c:pt idx="14">
                  <c:v>Mr. Sayphone</c:v>
                </c:pt>
                <c:pt idx="15">
                  <c:v>Mr. Siha</c:v>
                </c:pt>
                <c:pt idx="16">
                  <c:v>Mr. Kendavanh</c:v>
                </c:pt>
                <c:pt idx="17">
                  <c:v>Mr. Eakham</c:v>
                </c:pt>
                <c:pt idx="18">
                  <c:v>Mr. Sithvongsay</c:v>
                </c:pt>
                <c:pt idx="19">
                  <c:v>Mr. Vixay</c:v>
                </c:pt>
                <c:pt idx="20">
                  <c:v>Ms. Vilayphone</c:v>
                </c:pt>
              </c:strCache>
            </c:strRef>
          </c:cat>
          <c:val>
            <c:numRef>
              <c:f>PV!$F$4:$F$24</c:f>
              <c:numCache>
                <c:formatCode>General</c:formatCode>
                <c:ptCount val="21"/>
                <c:pt idx="0">
                  <c:v>4</c:v>
                </c:pt>
                <c:pt idx="1">
                  <c:v>22</c:v>
                </c:pt>
                <c:pt idx="2">
                  <c:v>19</c:v>
                </c:pt>
                <c:pt idx="3">
                  <c:v>18</c:v>
                </c:pt>
                <c:pt idx="4">
                  <c:v>19</c:v>
                </c:pt>
                <c:pt idx="5">
                  <c:v>26</c:v>
                </c:pt>
                <c:pt idx="6">
                  <c:v>17</c:v>
                </c:pt>
                <c:pt idx="7">
                  <c:v>11</c:v>
                </c:pt>
                <c:pt idx="8">
                  <c:v>7</c:v>
                </c:pt>
                <c:pt idx="9">
                  <c:v>16</c:v>
                </c:pt>
                <c:pt idx="10">
                  <c:v>21</c:v>
                </c:pt>
                <c:pt idx="11">
                  <c:v>20</c:v>
                </c:pt>
                <c:pt idx="12">
                  <c:v>4</c:v>
                </c:pt>
                <c:pt idx="13">
                  <c:v>12</c:v>
                </c:pt>
                <c:pt idx="14">
                  <c:v>14</c:v>
                </c:pt>
                <c:pt idx="15">
                  <c:v>25</c:v>
                </c:pt>
                <c:pt idx="16">
                  <c:v>20</c:v>
                </c:pt>
                <c:pt idx="17">
                  <c:v>13</c:v>
                </c:pt>
                <c:pt idx="18">
                  <c:v>8</c:v>
                </c:pt>
                <c:pt idx="19">
                  <c:v>22</c:v>
                </c:pt>
                <c:pt idx="20">
                  <c:v>12</c:v>
                </c:pt>
              </c:numCache>
            </c:numRef>
          </c:val>
        </c:ser>
        <c:dLbls/>
        <c:axId val="73011584"/>
        <c:axId val="73013120"/>
      </c:barChart>
      <c:catAx>
        <c:axId val="7301158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lang="en-GB" sz="825" b="0" i="0" u="none" strike="noStrike" baseline="0">
                <a:solidFill>
                  <a:srgbClr val="000080"/>
                </a:solidFill>
                <a:latin typeface="Chantabouli Lao"/>
                <a:ea typeface="Chantabouli Lao"/>
                <a:cs typeface="Chantabouli Lao"/>
              </a:defRPr>
            </a:pPr>
            <a:endParaRPr lang="en-US"/>
          </a:p>
        </c:txPr>
        <c:crossAx val="73013120"/>
        <c:crosses val="autoZero"/>
        <c:auto val="1"/>
        <c:lblAlgn val="ctr"/>
        <c:lblOffset val="100"/>
        <c:tickLblSkip val="1"/>
        <c:tickMarkSkip val="1"/>
      </c:catAx>
      <c:valAx>
        <c:axId val="73013120"/>
        <c:scaling>
          <c:orientation val="minMax"/>
        </c:scaling>
        <c:axPos val="l"/>
        <c:majorGridlines>
          <c:spPr>
            <a:ln w="3175">
              <a:solidFill>
                <a:srgbClr val="FFFF99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GB" sz="1000" b="0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30115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1808547867687006"/>
          <c:y val="2.3569012636307049E-2"/>
          <c:w val="0.56914986690493485"/>
          <c:h val="0.10774431546572152"/>
        </c:manualLayout>
      </c:layout>
      <c:spPr>
        <a:gradFill rotWithShape="0">
          <a:gsLst>
            <a:gs pos="0">
              <a:srgbClr val="FFCC00">
                <a:gamma/>
                <a:shade val="46275"/>
                <a:invGamma/>
              </a:srgbClr>
            </a:gs>
            <a:gs pos="50000">
              <a:srgbClr val="FFCC00"/>
            </a:gs>
            <a:gs pos="100000">
              <a:srgbClr val="FFCC00">
                <a:gamma/>
                <a:shade val="46275"/>
                <a:invGamma/>
              </a:srgbClr>
            </a:gs>
          </a:gsLst>
          <a:lin ang="5400000" scaled="1"/>
        </a:gradFill>
        <a:ln w="25400">
          <a:noFill/>
        </a:ln>
      </c:spPr>
      <c:txPr>
        <a:bodyPr/>
        <a:lstStyle/>
        <a:p>
          <a:pPr>
            <a:defRPr lang="en-GB" sz="1010" b="1" i="0" u="none" strike="noStrike" baseline="0">
              <a:solidFill>
                <a:srgbClr val="000000"/>
              </a:solidFill>
              <a:latin typeface="Chantabouli Lao"/>
              <a:ea typeface="Chantabouli Lao"/>
              <a:cs typeface="Chantabouli Lao"/>
            </a:defRPr>
          </a:pPr>
          <a:endParaRPr lang="en-US"/>
        </a:p>
      </c:txPr>
    </c:legend>
    <c:plotVisOnly val="1"/>
    <c:dispBlanksAs val="gap"/>
  </c:chart>
  <c:spPr>
    <a:solidFill>
      <a:srgbClr val="FFFFCC"/>
    </a:solidFill>
    <a:ln w="3175">
      <a:solidFill>
        <a:srgbClr val="FF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0.11428</cdr:x>
      <cdr:y>0.55556</cdr:y>
    </cdr:from>
    <cdr:to>
      <cdr:x>0.31296</cdr:x>
      <cdr:y>0.99293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422344" y="1190625"/>
          <a:ext cx="734262" cy="937349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rgbClr val="7030A0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  <a:tileRect/>
        </a:gradFill>
        <a:effectLst xmlns:a="http://schemas.openxmlformats.org/drawingml/2006/main">
          <a:outerShdw blurRad="50800" dist="38100" algn="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  <a:p xmlns:a="http://schemas.openxmlformats.org/drawingml/2006/main">
          <a:endParaRPr lang="fr-FR"/>
        </a:p>
        <a:p xmlns:a="http://schemas.openxmlformats.org/drawingml/2006/main">
          <a:pPr algn="ctr"/>
          <a:r>
            <a:rPr lang="fr-FR" sz="1800" b="1"/>
            <a:t>26 %</a:t>
          </a:r>
        </a:p>
      </cdr:txBody>
    </cdr:sp>
  </cdr:relSizeAnchor>
  <cdr:relSizeAnchor xmlns:cdr="http://schemas.openxmlformats.org/drawingml/2006/chartDrawing">
    <cdr:from>
      <cdr:x>0.67011</cdr:x>
      <cdr:y>0.05917</cdr:y>
    </cdr:from>
    <cdr:to>
      <cdr:x>0.87531</cdr:x>
      <cdr:y>0.99293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2585033" y="95250"/>
          <a:ext cx="791585" cy="1503094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  <a:p xmlns:a="http://schemas.openxmlformats.org/drawingml/2006/main">
          <a:endParaRPr lang="fr-FR"/>
        </a:p>
        <a:p xmlns:a="http://schemas.openxmlformats.org/drawingml/2006/main">
          <a:endParaRPr lang="fr-FR"/>
        </a:p>
        <a:p xmlns:a="http://schemas.openxmlformats.org/drawingml/2006/main">
          <a:endParaRPr lang="fr-FR"/>
        </a:p>
        <a:p xmlns:a="http://schemas.openxmlformats.org/drawingml/2006/main">
          <a:pPr algn="ctr"/>
          <a:r>
            <a:rPr lang="fr-FR" sz="1800" b="1"/>
            <a:t>52 %</a:t>
          </a:r>
        </a:p>
      </cdr:txBody>
    </cdr:sp>
  </cdr:relSizeAnchor>
  <cdr:relSizeAnchor xmlns:cdr="http://schemas.openxmlformats.org/drawingml/2006/chartDrawing">
    <cdr:from>
      <cdr:x>0.32029</cdr:x>
      <cdr:y>0.04734</cdr:y>
    </cdr:from>
    <cdr:to>
      <cdr:x>0.6357</cdr:x>
      <cdr:y>0.55111</cdr:y>
    </cdr:to>
    <cdr:sp macro="" textlink="">
      <cdr:nvSpPr>
        <cdr:cNvPr id="6" name="Flèche vers le haut 5"/>
        <cdr:cNvSpPr/>
      </cdr:nvSpPr>
      <cdr:spPr>
        <a:xfrm xmlns:a="http://schemas.openxmlformats.org/drawingml/2006/main">
          <a:off x="1183696" y="101450"/>
          <a:ext cx="1165660" cy="1079650"/>
        </a:xfrm>
        <a:prstGeom xmlns:a="http://schemas.openxmlformats.org/drawingml/2006/main" prst="upArrow">
          <a:avLst>
            <a:gd name="adj1" fmla="val 56686"/>
            <a:gd name="adj2" fmla="val 32979"/>
          </a:avLst>
        </a:prstGeom>
        <a:gradFill xmlns:a="http://schemas.openxmlformats.org/drawingml/2006/main" flip="none" rotWithShape="1">
          <a:gsLst>
            <a:gs pos="0">
              <a:srgbClr val="FF00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1"/>
          <a:tileRect/>
        </a:gra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fr-FR" sz="1800" b="1"/>
            <a:t>26</a:t>
          </a:r>
          <a:r>
            <a:rPr lang="fr-FR" sz="1800" b="1" baseline="0"/>
            <a:t> Pts</a:t>
          </a:r>
          <a:endParaRPr lang="fr-FR" sz="1800" b="1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fr-FR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fr-FR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fr-FR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A7E4D3E6-617C-4BB3-9651-35C24EB00F3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47696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/>
            </a:lvl1pPr>
          </a:lstStyle>
          <a:p>
            <a:endParaRPr lang="fr-F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/>
            </a:lvl1pPr>
          </a:lstStyle>
          <a:p>
            <a:endParaRPr lang="fr-FR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/>
            </a:lvl1pPr>
          </a:lstStyle>
          <a:p>
            <a:endParaRPr lang="fr-FR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/>
            </a:lvl1pPr>
          </a:lstStyle>
          <a:p>
            <a:fld id="{083F1525-A912-4C6D-BC57-0CAAF3244253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65947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4E6CFA-4B2A-4898-9835-3131464605C6}" type="slidenum">
              <a:rPr lang="fr-FR"/>
              <a:pPr/>
              <a:t>1</a:t>
            </a:fld>
            <a:endParaRPr lang="fr-FR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 descr="CROIX_ROUGE_gd_RV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7774" y="138113"/>
            <a:ext cx="2841289" cy="1202655"/>
          </a:xfrm>
          <a:prstGeom prst="rect">
            <a:avLst/>
          </a:prstGeom>
          <a:noFill/>
        </p:spPr>
      </p:pic>
      <p:sp>
        <p:nvSpPr>
          <p:cNvPr id="4103" name="Rectangle 7"/>
          <p:cNvSpPr>
            <a:spLocks noChangeArrowheads="1"/>
          </p:cNvSpPr>
          <p:nvPr userDrawn="1"/>
        </p:nvSpPr>
        <p:spPr bwMode="auto">
          <a:xfrm>
            <a:off x="474663" y="2928934"/>
            <a:ext cx="3454395" cy="300039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852738"/>
            <a:ext cx="3240162" cy="147002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4484688"/>
            <a:ext cx="3240162" cy="11049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7688" y="5445125"/>
            <a:ext cx="2133600" cy="2682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581025"/>
            <a:ext cx="2036763" cy="5573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581025"/>
            <a:ext cx="5957887" cy="5573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5" y="581025"/>
            <a:ext cx="48958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3" y="1916113"/>
            <a:ext cx="8147050" cy="42386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30 décembre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présentation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D0E70-E313-4054-A199-100598F10CE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30 décembre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présentation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245B9-B38A-4BD9-A483-C00CE04D243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30 décembre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présentation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832D4-FEBE-4879-BAFE-892C81F4748A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30 décembre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présentation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AB1C6-5EEE-4852-816A-A957CE0ED97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30 décembre 2006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présentation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1CE81-7FB8-4DCA-9F13-846333AE9F6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30 décembre 2006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présentation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1345F-8B29-4BF4-B618-A4DFDA38590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30 décembre 2006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748FC-D5A8-4D5D-9B5D-3C480953EC2D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30 décembre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présentation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7BE1F-47AA-4366-8ADA-82B464F2DE9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30 décembre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présentation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E614B-B1D6-4F9A-A19E-4BBABCA40FE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30 décembre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présentation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98A8F-895A-484E-8A95-9C4915751EF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30 décembre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présentation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1D42B-3D59-42DA-B11F-4880B6211AC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30 décembre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présentation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066F1-76DF-455E-A554-B7449C5B4F6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30 décembre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présentation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BC940-94DA-44DF-B8A6-A0892B10E6D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30 décembre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présentation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0C080-D73A-49D3-9BCF-88AC42AFEFB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30 décembre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présentation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3A28A-0BEF-4000-914F-348A56375D3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30 décembre 2006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présentation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D6B65-9F95-47AD-B861-D2AF0D1E1F4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30 décembre 2006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présentation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E2831-A055-4593-9D4F-17EEF90E9CBC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30 décembre 2006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79C88-D263-4A72-8961-833FEC89FC7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916113"/>
            <a:ext cx="3997325" cy="4238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1916113"/>
            <a:ext cx="3997325" cy="4238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" name="Picture 41" descr="Logo crl tran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56376" y="5661993"/>
            <a:ext cx="1080120" cy="1080120"/>
          </a:xfrm>
          <a:prstGeom prst="rect">
            <a:avLst/>
          </a:prstGeom>
          <a:noFill/>
        </p:spPr>
      </p:pic>
      <p:pic>
        <p:nvPicPr>
          <p:cNvPr id="1045" name="Picture 21" descr="CROIX_ROUGE_gd_RVB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32239" y="-1587"/>
            <a:ext cx="2389535" cy="1011896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00025" y="174625"/>
            <a:ext cx="1419225" cy="141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581025"/>
            <a:ext cx="4895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16113"/>
            <a:ext cx="81470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7453313" y="6453188"/>
            <a:ext cx="1582737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GB" sz="1000" b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107950" y="333375"/>
            <a:ext cx="1584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GB" sz="1000" b="0" dirty="0" smtClean="0">
                <a:solidFill>
                  <a:schemeClr val="bg1"/>
                </a:solidFill>
                <a:latin typeface="Calibri" pitchFamily="34" charset="0"/>
              </a:rPr>
              <a:t>RCRC / DIPECHO</a:t>
            </a:r>
            <a:r>
              <a:rPr lang="en-GB" sz="1000" b="0" baseline="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algn="l"/>
            <a:r>
              <a:rPr lang="en-GB" sz="1000" b="0" dirty="0" smtClean="0">
                <a:solidFill>
                  <a:schemeClr val="bg1"/>
                </a:solidFill>
                <a:latin typeface="Calibri" pitchFamily="34" charset="0"/>
              </a:rPr>
              <a:t>Coordination </a:t>
            </a:r>
            <a:r>
              <a:rPr lang="en-GB" sz="1000" b="0" baseline="0" dirty="0" smtClean="0">
                <a:solidFill>
                  <a:schemeClr val="bg1"/>
                </a:solidFill>
                <a:latin typeface="Calibri" pitchFamily="34" charset="0"/>
              </a:rPr>
              <a:t>Meeting</a:t>
            </a:r>
            <a:endParaRPr lang="en-GB" sz="1000" b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179388" y="1201738"/>
            <a:ext cx="14237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900" b="0" dirty="0" smtClean="0">
                <a:latin typeface="Calibri" pitchFamily="34" charset="0"/>
              </a:rPr>
              <a:t>August</a:t>
            </a:r>
            <a:r>
              <a:rPr lang="fr-FR" sz="900" b="0" baseline="0" dirty="0" smtClean="0">
                <a:latin typeface="Calibri" pitchFamily="34" charset="0"/>
              </a:rPr>
              <a:t> 09</a:t>
            </a:r>
            <a:r>
              <a:rPr lang="fr-FR" sz="900" b="0" dirty="0" smtClean="0">
                <a:latin typeface="Calibri" pitchFamily="34" charset="0"/>
              </a:rPr>
              <a:t>, 2013 - Bangkok</a:t>
            </a:r>
            <a:endParaRPr lang="fr-FR" sz="900" b="0" dirty="0">
              <a:latin typeface="Calibri" pitchFamily="34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9388" y="692696"/>
            <a:ext cx="1440284" cy="5000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" name="Picture 15" descr="IFRC_logo_EN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32912" y="6288830"/>
            <a:ext cx="4946321" cy="46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84" r:id="rId12"/>
  </p:sldLayoutIdLst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</a:defRPr>
      </a:lvl9pPr>
    </p:titleStyle>
    <p:bodyStyle>
      <a:lvl1pPr marL="268288" indent="-2682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230313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383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fr-FR"/>
              <a:t>30 décembre 2006</a:t>
            </a:r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fr-FR"/>
              <a:t>Titre de présentation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71F1381D-41EB-43A7-A61F-6B886D6A1475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fr-FR"/>
              <a:t>30 décembre 2006</a:t>
            </a: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fr-FR"/>
              <a:t>Titre de présentation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93CD3DCF-66CB-4CD1-9F39-002F3962FF34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9.jpeg"/><Relationship Id="rId7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3071810"/>
            <a:ext cx="3714776" cy="1435105"/>
          </a:xfrm>
        </p:spPr>
        <p:txBody>
          <a:bodyPr/>
          <a:lstStyle/>
          <a:p>
            <a:r>
              <a:rPr lang="en-GB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RCRC/DIPECHO partnerships in South East Asia</a:t>
            </a:r>
            <a:br>
              <a:rPr lang="en-GB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n-GB" sz="2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n-GB" sz="2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en-GB" sz="2300" b="1" dirty="0">
              <a:latin typeface="Calibri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34" y="5000636"/>
            <a:ext cx="3357586" cy="6477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dirty="0" smtClean="0">
                <a:latin typeface="Calibri" pitchFamily="34" charset="0"/>
              </a:rPr>
              <a:t>RCRC/DIPECHO Coordination Meeting</a:t>
            </a:r>
            <a:endParaRPr lang="fr-FR" dirty="0">
              <a:latin typeface="Calibri" pitchFamily="34" charset="0"/>
            </a:endParaRPr>
          </a:p>
          <a:p>
            <a:pPr>
              <a:spcBef>
                <a:spcPct val="0"/>
              </a:spcBef>
            </a:pPr>
            <a:r>
              <a:rPr lang="fr-FR" dirty="0" smtClean="0">
                <a:latin typeface="Calibri" pitchFamily="34" charset="0"/>
              </a:rPr>
              <a:t>Bangkok </a:t>
            </a:r>
            <a:r>
              <a:rPr lang="fr-FR" dirty="0">
                <a:latin typeface="Calibri" pitchFamily="34" charset="0"/>
              </a:rPr>
              <a:t>– </a:t>
            </a:r>
            <a:r>
              <a:rPr lang="fr-FR" dirty="0" smtClean="0">
                <a:latin typeface="Calibri" pitchFamily="34" charset="0"/>
              </a:rPr>
              <a:t>August 09, 2013</a:t>
            </a:r>
            <a:endParaRPr lang="fr-FR" dirty="0">
              <a:latin typeface="Calibri" pitchFamily="34" charset="0"/>
            </a:endParaRPr>
          </a:p>
        </p:txBody>
      </p:sp>
      <p:pic>
        <p:nvPicPr>
          <p:cNvPr id="2061" name="Picture 13" descr="Logo crl 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61367"/>
            <a:ext cx="1223416" cy="1223417"/>
          </a:xfrm>
          <a:prstGeom prst="rect">
            <a:avLst/>
          </a:prstGeom>
          <a:noFill/>
        </p:spPr>
      </p:pic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6443663" y="6021388"/>
            <a:ext cx="2303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h-TH"/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54546"/>
            <a:ext cx="1571228" cy="130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3400" y="4143380"/>
            <a:ext cx="328614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Lao PDR </a:t>
            </a:r>
            <a:r>
              <a:rPr lang="en-GB" sz="2800" u="sng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experience (2008-2011)</a:t>
            </a:r>
            <a:r>
              <a:rPr kumimoji="0" lang="en-GB" sz="2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GB" sz="2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n-GB" sz="23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24973" y="2428868"/>
            <a:ext cx="4019027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15" descr="IFRC_logo_E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6237312"/>
            <a:ext cx="5172084" cy="48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1798638" y="908050"/>
            <a:ext cx="73453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dirty="0" smtClean="0">
                <a:solidFill>
                  <a:srgbClr val="EA0000"/>
                </a:solidFill>
                <a:latin typeface="Calibri" pitchFamily="34" charset="0"/>
              </a:rPr>
              <a:t>FRC-LRC / DIPECHO </a:t>
            </a:r>
            <a:r>
              <a:rPr lang="en-GB" sz="2400" dirty="0" smtClean="0">
                <a:solidFill>
                  <a:srgbClr val="EA0000"/>
                </a:solidFill>
                <a:latin typeface="Calibri" pitchFamily="34" charset="0"/>
              </a:rPr>
              <a:t>collaboration in Lao PDR</a:t>
            </a:r>
            <a:endParaRPr lang="en-GB" sz="2400" dirty="0" smtClean="0">
              <a:solidFill>
                <a:srgbClr val="EA0000"/>
              </a:solidFill>
              <a:latin typeface="Calibri" pitchFamily="34" charset="0"/>
            </a:endParaRPr>
          </a:p>
          <a:p>
            <a:r>
              <a:rPr lang="en-GB" sz="2400" dirty="0" smtClean="0">
                <a:solidFill>
                  <a:srgbClr val="EA0000"/>
                </a:solidFill>
                <a:latin typeface="Calibri" pitchFamily="34" charset="0"/>
              </a:rPr>
              <a:t>Background, framework and direct outcomes</a:t>
            </a:r>
            <a:endParaRPr lang="en-GB" sz="2400" b="0" dirty="0">
              <a:solidFill>
                <a:srgbClr val="EA0000"/>
              </a:solidFill>
              <a:latin typeface="Calibri" pitchFamily="34" charset="0"/>
            </a:endParaRPr>
          </a:p>
        </p:txBody>
      </p:sp>
      <p:sp>
        <p:nvSpPr>
          <p:cNvPr id="61512" name="Rectangle 72"/>
          <p:cNvSpPr>
            <a:spLocks noChangeArrowheads="1"/>
          </p:cNvSpPr>
          <p:nvPr/>
        </p:nvSpPr>
        <p:spPr bwMode="auto">
          <a:xfrm>
            <a:off x="250825" y="1844675"/>
            <a:ext cx="86423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8288" indent="-268288">
              <a:spcBef>
                <a:spcPct val="20000"/>
              </a:spcBef>
              <a:buClr>
                <a:schemeClr val="accent1"/>
              </a:buClr>
            </a:pPr>
            <a:endParaRPr lang="fr-FR" sz="2400" dirty="0">
              <a:latin typeface="Calibri" pitchFamily="34" charset="0"/>
            </a:endParaRPr>
          </a:p>
          <a:p>
            <a:pPr marL="268288" indent="-268288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n"/>
            </a:pPr>
            <a:endParaRPr lang="fr-FR" sz="600" dirty="0">
              <a:latin typeface="Calibri" pitchFamily="34" charset="0"/>
            </a:endParaRPr>
          </a:p>
          <a:p>
            <a:pPr marL="822325" lvl="1" indent="-285750">
              <a:spcBef>
                <a:spcPct val="20000"/>
              </a:spcBef>
            </a:pPr>
            <a:endParaRPr lang="en-GB" sz="1200" b="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360" y="1620083"/>
            <a:ext cx="7560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2004 </a:t>
            </a:r>
            <a:r>
              <a:rPr lang="en-US" dirty="0"/>
              <a:t>IFRC/LRC</a:t>
            </a:r>
            <a:r>
              <a:rPr lang="en-US" b="0" dirty="0"/>
              <a:t>: First Pilot HVCA tool and CBDP methodology applied in on village, then extending to some </a:t>
            </a:r>
            <a:r>
              <a:rPr lang="en-US" b="0" dirty="0" smtClean="0"/>
              <a:t>others</a:t>
            </a:r>
          </a:p>
          <a:p>
            <a:endParaRPr lang="en-GB" b="0" dirty="0"/>
          </a:p>
          <a:p>
            <a:r>
              <a:rPr lang="en-US" dirty="0"/>
              <a:t>2008-2011 DIPECHO FRC/LRC projects </a:t>
            </a:r>
            <a:r>
              <a:rPr lang="en-US" b="0" dirty="0"/>
              <a:t>(two rounds): Incubator for CBDRR development and scaling-up </a:t>
            </a:r>
            <a:r>
              <a:rPr lang="en-US" b="0" dirty="0" smtClean="0"/>
              <a:t>in-country, </a:t>
            </a:r>
            <a:r>
              <a:rPr lang="en-US" b="0" u="sng" dirty="0" smtClean="0"/>
              <a:t>with four main legacies</a:t>
            </a:r>
            <a:r>
              <a:rPr lang="en-US" b="0" dirty="0" smtClean="0"/>
              <a:t>:</a:t>
            </a:r>
            <a:endParaRPr lang="en-GB" b="0" dirty="0"/>
          </a:p>
          <a:p>
            <a:endParaRPr lang="en-US" u="sng" dirty="0" smtClean="0"/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 smtClean="0"/>
              <a:t>CBDRR </a:t>
            </a:r>
            <a:r>
              <a:rPr lang="en-US" dirty="0"/>
              <a:t>methodology </a:t>
            </a:r>
            <a:r>
              <a:rPr lang="en-US" b="0" dirty="0"/>
              <a:t>extensively tested, improved and documented from (H)VCA to mitigation measures </a:t>
            </a:r>
            <a:endParaRPr lang="en-GB" b="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/>
              <a:t>Capacity built </a:t>
            </a:r>
            <a:r>
              <a:rPr lang="en-US" b="0" dirty="0"/>
              <a:t>for many Disaster Management Committee members (from village to district and province) over </a:t>
            </a:r>
            <a:r>
              <a:rPr lang="en-US" b="0" dirty="0" err="1"/>
              <a:t>Khammouane</a:t>
            </a:r>
            <a:r>
              <a:rPr lang="en-US" b="0" dirty="0"/>
              <a:t> </a:t>
            </a:r>
            <a:r>
              <a:rPr lang="en-US" b="0" dirty="0" smtClean="0"/>
              <a:t>province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 smtClean="0"/>
              <a:t>LRC </a:t>
            </a:r>
            <a:r>
              <a:rPr lang="en-US" dirty="0" smtClean="0"/>
              <a:t>CBDRR handbook as a reference </a:t>
            </a:r>
            <a:r>
              <a:rPr lang="en-US" b="0" dirty="0" smtClean="0"/>
              <a:t>for all main practitioners in-country (HPA, OXFAM SB, CARE, PLAN…)</a:t>
            </a:r>
            <a:endParaRPr lang="en-GB" b="0" dirty="0" smtClean="0"/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 smtClean="0"/>
              <a:t>RCRC </a:t>
            </a:r>
            <a:r>
              <a:rPr lang="en-US" dirty="0"/>
              <a:t>identified as a key player in DRR</a:t>
            </a:r>
            <a:r>
              <a:rPr lang="en-US" b="0" dirty="0"/>
              <a:t>, leading to many multiplier </a:t>
            </a:r>
            <a:r>
              <a:rPr lang="en-US" b="0" dirty="0" smtClean="0"/>
              <a:t>effects </a:t>
            </a:r>
            <a:r>
              <a:rPr lang="en-US" b="0" i="1" dirty="0" smtClean="0"/>
              <a:t>(</a:t>
            </a:r>
            <a:r>
              <a:rPr lang="en-US" b="0" i="1" dirty="0" smtClean="0"/>
              <a:t>see</a:t>
            </a:r>
            <a:r>
              <a:rPr lang="en-US" b="0" i="1" dirty="0" smtClean="0"/>
              <a:t> slides further)</a:t>
            </a:r>
            <a:endParaRPr lang="en-US" b="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1798638" y="908051"/>
            <a:ext cx="73453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EA0000"/>
                </a:solidFill>
                <a:latin typeface="Calibri" pitchFamily="34" charset="0"/>
                <a:cs typeface="Calibri" pitchFamily="34" charset="0"/>
              </a:rPr>
              <a:t>RCRC interaction records with FRC/LRC DIPECHO funding in Lao PDR (extracts only</a:t>
            </a:r>
            <a:r>
              <a:rPr lang="en-US" sz="2400" dirty="0" smtClean="0">
                <a:solidFill>
                  <a:srgbClr val="EA0000"/>
                </a:solidFill>
              </a:rPr>
              <a:t>)</a:t>
            </a:r>
          </a:p>
          <a:p>
            <a:endParaRPr lang="en-GB" sz="240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1512" name="Rectangle 72"/>
          <p:cNvSpPr>
            <a:spLocks noChangeArrowheads="1"/>
          </p:cNvSpPr>
          <p:nvPr/>
        </p:nvSpPr>
        <p:spPr bwMode="auto">
          <a:xfrm>
            <a:off x="250825" y="1844675"/>
            <a:ext cx="86423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8288" indent="-268288">
              <a:spcBef>
                <a:spcPct val="20000"/>
              </a:spcBef>
              <a:buClr>
                <a:schemeClr val="accent1"/>
              </a:buClr>
            </a:pPr>
            <a:endParaRPr lang="fr-FR" sz="2400" dirty="0">
              <a:latin typeface="Calibri" pitchFamily="34" charset="0"/>
            </a:endParaRPr>
          </a:p>
          <a:p>
            <a:pPr marL="268288" indent="-268288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n"/>
            </a:pPr>
            <a:endParaRPr lang="fr-FR" sz="600" dirty="0">
              <a:latin typeface="Calibri" pitchFamily="34" charset="0"/>
            </a:endParaRPr>
          </a:p>
          <a:p>
            <a:pPr marL="822325" lvl="1" indent="-285750">
              <a:spcBef>
                <a:spcPct val="20000"/>
              </a:spcBef>
            </a:pPr>
            <a:endParaRPr lang="en-GB" sz="1200" b="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905000"/>
            <a:ext cx="830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b="0" dirty="0" smtClean="0"/>
              <a:t> IFRC </a:t>
            </a:r>
            <a:r>
              <a:rPr lang="en-US" dirty="0" smtClean="0"/>
              <a:t>initial HVCA methodology </a:t>
            </a:r>
            <a:r>
              <a:rPr lang="en-US" b="0" dirty="0" smtClean="0"/>
              <a:t>and </a:t>
            </a:r>
            <a:r>
              <a:rPr lang="en-US" b="0" dirty="0" smtClean="0"/>
              <a:t>guidelines</a:t>
            </a:r>
          </a:p>
          <a:p>
            <a:pPr lvl="0">
              <a:buFont typeface="Wingdings" pitchFamily="2" charset="2"/>
              <a:buChar char="Ø"/>
            </a:pPr>
            <a:endParaRPr lang="en-US" b="0" dirty="0" smtClean="0"/>
          </a:p>
          <a:p>
            <a:pPr lvl="0">
              <a:buFont typeface="Wingdings" pitchFamily="2" charset="2"/>
              <a:buChar char="Ø"/>
            </a:pPr>
            <a:r>
              <a:rPr lang="en-US" b="0" dirty="0" smtClean="0"/>
              <a:t> IFRC </a:t>
            </a:r>
            <a:r>
              <a:rPr lang="en-US" dirty="0" smtClean="0"/>
              <a:t>technical contribution to CBDRR handbook v 2.0 </a:t>
            </a:r>
            <a:r>
              <a:rPr lang="en-US" dirty="0" smtClean="0"/>
              <a:t>update</a:t>
            </a:r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en-US" b="0" dirty="0" smtClean="0"/>
              <a:t> IFRC </a:t>
            </a:r>
            <a:r>
              <a:rPr lang="en-US" dirty="0" smtClean="0"/>
              <a:t>participation to CBDRR </a:t>
            </a:r>
            <a:r>
              <a:rPr lang="en-US" dirty="0" smtClean="0"/>
              <a:t>trainer </a:t>
            </a:r>
            <a:r>
              <a:rPr lang="en-US" dirty="0" smtClean="0"/>
              <a:t>skills </a:t>
            </a:r>
            <a:r>
              <a:rPr lang="en-US" dirty="0" smtClean="0"/>
              <a:t>evaluation </a:t>
            </a:r>
            <a:r>
              <a:rPr lang="en-US" b="0" dirty="0" smtClean="0"/>
              <a:t>in </a:t>
            </a:r>
            <a:r>
              <a:rPr lang="en-US" b="0" dirty="0" err="1" smtClean="0"/>
              <a:t>Khammouane</a:t>
            </a:r>
            <a:endParaRPr lang="en-US" b="0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en-US" b="0" dirty="0" smtClean="0"/>
              <a:t> IFRC </a:t>
            </a:r>
            <a:r>
              <a:rPr lang="en-US" dirty="0" smtClean="0"/>
              <a:t>use of FRC/LRC DIPECHO target villages for regional field </a:t>
            </a:r>
            <a:r>
              <a:rPr lang="en-US" dirty="0" smtClean="0"/>
              <a:t>exercise</a:t>
            </a:r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en-US" b="0" dirty="0" smtClean="0"/>
              <a:t> Luxemburg Red Cross</a:t>
            </a:r>
            <a:r>
              <a:rPr lang="en-US" dirty="0" smtClean="0"/>
              <a:t> additional emergency response equipment</a:t>
            </a:r>
            <a:r>
              <a:rPr lang="en-US" b="0" dirty="0" smtClean="0"/>
              <a:t> for some FRC/LRC DIPECHO target villages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798638" y="908050"/>
            <a:ext cx="73453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dirty="0" smtClean="0">
                <a:solidFill>
                  <a:srgbClr val="EA0000"/>
                </a:solidFill>
                <a:latin typeface="Calibri" pitchFamily="34" charset="0"/>
              </a:rPr>
              <a:t>FRC-LRC / DIPECHO </a:t>
            </a:r>
            <a:r>
              <a:rPr lang="en-GB" sz="2400" dirty="0" smtClean="0">
                <a:solidFill>
                  <a:srgbClr val="EA0000"/>
                </a:solidFill>
                <a:latin typeface="Calibri" pitchFamily="34" charset="0"/>
              </a:rPr>
              <a:t>collaboration in Lao PDR</a:t>
            </a:r>
            <a:endParaRPr lang="en-GB" sz="2400" dirty="0" smtClean="0">
              <a:solidFill>
                <a:srgbClr val="EA0000"/>
              </a:solidFill>
              <a:latin typeface="Calibri" pitchFamily="34" charset="0"/>
            </a:endParaRPr>
          </a:p>
          <a:p>
            <a:r>
              <a:rPr lang="en-GB" sz="2400" dirty="0" smtClean="0">
                <a:solidFill>
                  <a:srgbClr val="EA0000"/>
                </a:solidFill>
                <a:latin typeface="Calibri" pitchFamily="34" charset="0"/>
              </a:rPr>
              <a:t>Multiplier effects (extracts only</a:t>
            </a:r>
            <a:r>
              <a:rPr lang="en-GB" sz="2400" dirty="0" smtClean="0">
                <a:solidFill>
                  <a:srgbClr val="FF0000"/>
                </a:solidFill>
                <a:latin typeface="Calibri" pitchFamily="34" charset="0"/>
              </a:rPr>
              <a:t>)</a:t>
            </a:r>
            <a:endParaRPr lang="en-GB" sz="2400" b="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841480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en-US" dirty="0" smtClean="0"/>
              <a:t>LRC </a:t>
            </a:r>
            <a:r>
              <a:rPr lang="en-US" dirty="0"/>
              <a:t>capacity and profile raised </a:t>
            </a:r>
            <a:r>
              <a:rPr lang="en-US" b="0" dirty="0"/>
              <a:t>to better fulfill </a:t>
            </a:r>
            <a:r>
              <a:rPr lang="en-US" b="0" dirty="0" smtClean="0"/>
              <a:t>their </a:t>
            </a:r>
            <a:r>
              <a:rPr lang="en-US" b="0" dirty="0"/>
              <a:t>mandate in </a:t>
            </a:r>
            <a:r>
              <a:rPr lang="en-US" b="0" dirty="0" smtClean="0"/>
              <a:t>Disaster Management </a:t>
            </a:r>
            <a:r>
              <a:rPr lang="en-US" b="0" dirty="0"/>
              <a:t>as per </a:t>
            </a:r>
            <a:r>
              <a:rPr lang="en-US" b="0" dirty="0" err="1"/>
              <a:t>GoL</a:t>
            </a:r>
            <a:r>
              <a:rPr lang="en-US" b="0" dirty="0"/>
              <a:t> </a:t>
            </a:r>
            <a:r>
              <a:rPr lang="en-US" b="0" dirty="0" smtClean="0"/>
              <a:t>policy</a:t>
            </a:r>
          </a:p>
          <a:p>
            <a:pPr marL="285750" lvl="0" indent="-285750"/>
            <a:endParaRPr lang="en-GB" b="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 smtClean="0"/>
              <a:t>LRC/FRC </a:t>
            </a:r>
            <a:r>
              <a:rPr lang="en-US" dirty="0" smtClean="0"/>
              <a:t>s</a:t>
            </a:r>
            <a:r>
              <a:rPr lang="en-US" dirty="0" smtClean="0"/>
              <a:t>preading </a:t>
            </a:r>
            <a:r>
              <a:rPr lang="en-US" dirty="0"/>
              <a:t>CBDRR nationwide </a:t>
            </a:r>
            <a:r>
              <a:rPr lang="en-US" b="0" dirty="0" smtClean="0"/>
              <a:t>(into more </a:t>
            </a:r>
            <a:r>
              <a:rPr lang="en-US" b="0" dirty="0"/>
              <a:t>than 300 villages to date; UNICEF, UNDP, PLAN, CARITAS</a:t>
            </a:r>
            <a:r>
              <a:rPr lang="en-US" b="0" dirty="0" smtClean="0"/>
              <a:t>…)</a:t>
            </a:r>
          </a:p>
          <a:p>
            <a:pPr marL="285750" lvl="0" indent="-285750"/>
            <a:endParaRPr lang="en-US" b="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Luxemburg Red Cross additional LRC emergency response capacity building project </a:t>
            </a:r>
            <a:r>
              <a:rPr lang="en-US" b="0" dirty="0" smtClean="0"/>
              <a:t>in </a:t>
            </a:r>
            <a:r>
              <a:rPr lang="en-US" b="0" dirty="0" err="1" smtClean="0"/>
              <a:t>Khammouane</a:t>
            </a:r>
            <a:r>
              <a:rPr lang="en-US" b="0" dirty="0" smtClean="0"/>
              <a:t> </a:t>
            </a:r>
            <a:r>
              <a:rPr lang="en-US" b="0" dirty="0" smtClean="0"/>
              <a:t>province</a:t>
            </a:r>
          </a:p>
          <a:p>
            <a:pPr marL="285750" indent="-285750"/>
            <a:endParaRPr lang="en-US" b="0" dirty="0" smtClean="0"/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 smtClean="0"/>
              <a:t>FRC CBDRR </a:t>
            </a:r>
            <a:r>
              <a:rPr lang="en-US" dirty="0"/>
              <a:t>integration into other Food </a:t>
            </a:r>
            <a:r>
              <a:rPr lang="en-US" dirty="0" smtClean="0"/>
              <a:t>Security / </a:t>
            </a:r>
            <a:r>
              <a:rPr lang="en-US" dirty="0" err="1" smtClean="0"/>
              <a:t>Heatlh</a:t>
            </a:r>
            <a:r>
              <a:rPr lang="en-US" dirty="0" smtClean="0"/>
              <a:t> / Rehabilitation </a:t>
            </a:r>
            <a:r>
              <a:rPr lang="en-US" dirty="0" smtClean="0"/>
              <a:t>projects; Resilience </a:t>
            </a:r>
            <a:r>
              <a:rPr lang="en-US" dirty="0"/>
              <a:t>and LRRD approaches</a:t>
            </a:r>
            <a:r>
              <a:rPr lang="en-US" dirty="0" smtClean="0"/>
              <a:t>)</a:t>
            </a:r>
            <a:r>
              <a:rPr lang="en-US" b="0" dirty="0" smtClean="0"/>
              <a:t> </a:t>
            </a:r>
            <a:r>
              <a:rPr lang="en-US" b="0" dirty="0" smtClean="0"/>
              <a:t>(development </a:t>
            </a:r>
            <a:r>
              <a:rPr lang="en-US" b="0" dirty="0"/>
              <a:t>of additional methodologies and training </a:t>
            </a:r>
            <a:r>
              <a:rPr lang="en-US" b="0" dirty="0" smtClean="0"/>
              <a:t>modules)</a:t>
            </a:r>
            <a:endParaRPr lang="en-GB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1835149" y="908050"/>
            <a:ext cx="7345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dirty="0" smtClean="0">
                <a:solidFill>
                  <a:srgbClr val="EA0000"/>
                </a:solidFill>
                <a:latin typeface="Calibri" pitchFamily="34" charset="0"/>
              </a:rPr>
              <a:t>Focus multiplier effect: Community Resilience process</a:t>
            </a:r>
            <a:endParaRPr lang="en-GB" sz="2400" b="0" dirty="0">
              <a:solidFill>
                <a:srgbClr val="EA0000"/>
              </a:solidFill>
              <a:latin typeface="Calibri" pitchFamily="34" charset="0"/>
            </a:endParaRPr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250825" y="1844675"/>
            <a:ext cx="8532813" cy="475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230313" lvl="2" indent="-228600">
              <a:spcBef>
                <a:spcPct val="20000"/>
              </a:spcBef>
              <a:buFont typeface="Wingdings" pitchFamily="2" charset="2"/>
              <a:buNone/>
            </a:pPr>
            <a:endParaRPr lang="en-GB" sz="1600" b="0" dirty="0">
              <a:latin typeface="Calibri" pitchFamily="34" charset="0"/>
            </a:endParaRPr>
          </a:p>
          <a:p>
            <a:pPr marL="268288" indent="-268288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Ø"/>
            </a:pPr>
            <a:endParaRPr lang="fr-FR" sz="1600" b="0" dirty="0">
              <a:latin typeface="Calibri" pitchFamily="34" charset="0"/>
            </a:endParaRPr>
          </a:p>
        </p:txBody>
      </p:sp>
      <p:sp>
        <p:nvSpPr>
          <p:cNvPr id="13724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7267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2515766" y="1340768"/>
            <a:ext cx="5256634" cy="4608512"/>
            <a:chOff x="2316205" y="2221201"/>
            <a:chExt cx="5256634" cy="4084544"/>
          </a:xfrm>
        </p:grpSpPr>
        <p:grpSp>
          <p:nvGrpSpPr>
            <p:cNvPr id="137256" name="Canvas 349"/>
            <p:cNvGrpSpPr>
              <a:grpSpLocks/>
            </p:cNvGrpSpPr>
            <p:nvPr/>
          </p:nvGrpSpPr>
          <p:grpSpPr bwMode="auto">
            <a:xfrm>
              <a:off x="2316205" y="2474411"/>
              <a:ext cx="5256634" cy="3831334"/>
              <a:chOff x="2503" y="5156"/>
              <a:chExt cx="51890" cy="31664"/>
            </a:xfrm>
          </p:grpSpPr>
          <p:sp>
            <p:nvSpPr>
              <p:cNvPr id="415" name="AutoShape 352"/>
              <p:cNvSpPr>
                <a:spLocks noChangeArrowheads="1"/>
              </p:cNvSpPr>
              <p:nvPr/>
            </p:nvSpPr>
            <p:spPr bwMode="auto">
              <a:xfrm>
                <a:off x="2503" y="7810"/>
                <a:ext cx="51890" cy="13714"/>
              </a:xfrm>
              <a:prstGeom prst="downArrowCallout">
                <a:avLst>
                  <a:gd name="adj1" fmla="val 17119"/>
                  <a:gd name="adj2" fmla="val 20041"/>
                  <a:gd name="adj3" fmla="val 10852"/>
                  <a:gd name="adj4" fmla="val 81889"/>
                </a:avLst>
              </a:prstGeom>
              <a:solidFill>
                <a:srgbClr val="FFFFFF"/>
              </a:solidFill>
              <a:ln w="19050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90500" algn="l"/>
                  </a:tabLst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92D050"/>
                    </a:solidFill>
                    <a:effectLst/>
                    <a:latin typeface="Calibri" pitchFamily="34" charset="0"/>
                    <a:ea typeface="Times New Roman" pitchFamily="18" charset="0"/>
                    <a:cs typeface="Tahoma" pitchFamily="34" charset="0"/>
                  </a:rPr>
                  <a:t>Vulnerability &amp; Capacity Assessment (VCA)</a:t>
                </a:r>
                <a:endParaRPr kumimoji="0" lang="fr-FR" sz="1400" b="1" i="0" u="none" strike="noStrike" cap="none" normalizeH="0" baseline="0" dirty="0" smtClean="0">
                  <a:ln>
                    <a:noFill/>
                  </a:ln>
                  <a:solidFill>
                    <a:srgbClr val="92D050"/>
                  </a:solidFill>
                  <a:effectLst/>
                  <a:latin typeface="Calibri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>
                    <a:tab pos="190500" algn="l"/>
                  </a:tabLst>
                </a:pPr>
                <a:r>
                  <a:rPr kumimoji="0" lang="en-US" sz="1200" b="1" i="1" u="sng" strike="noStrike" cap="none" normalizeH="0" baseline="0" dirty="0" smtClean="0">
                    <a:ln>
                      <a:noFill/>
                    </a:ln>
                    <a:solidFill>
                      <a:srgbClr val="92D050"/>
                    </a:solidFill>
                    <a:effectLst/>
                    <a:latin typeface="Calibri" pitchFamily="34" charset="0"/>
                    <a:ea typeface="Times New Roman" pitchFamily="18" charset="0"/>
                    <a:cs typeface="Tahoma" pitchFamily="34" charset="0"/>
                  </a:rPr>
                  <a:t>Community Empowerment</a:t>
                </a:r>
                <a:endParaRPr kumimoji="0" lang="fr-FR" sz="1200" b="1" i="1" u="sng" strike="noStrike" cap="none" normalizeH="0" baseline="0" dirty="0" smtClean="0">
                  <a:ln>
                    <a:noFill/>
                  </a:ln>
                  <a:solidFill>
                    <a:srgbClr val="92D050"/>
                  </a:solidFill>
                  <a:effectLst/>
                  <a:latin typeface="Calibri" pitchFamily="34" charset="0"/>
                </a:endParaRPr>
              </a:p>
              <a:p>
                <a:pPr lvl="0" algn="ctr"/>
                <a:r>
                  <a:rPr lang="en-GB" sz="1200" dirty="0" smtClean="0">
                    <a:solidFill>
                      <a:srgbClr val="92D050"/>
                    </a:solidFill>
                    <a:latin typeface="Calibri" pitchFamily="34" charset="0"/>
                  </a:rPr>
                  <a:t>Village </a:t>
                </a:r>
                <a:r>
                  <a:rPr lang="en-GB" sz="1200" dirty="0">
                    <a:solidFill>
                      <a:srgbClr val="92D050"/>
                    </a:solidFill>
                    <a:latin typeface="Calibri" pitchFamily="34" charset="0"/>
                  </a:rPr>
                  <a:t>profile</a:t>
                </a:r>
                <a:endParaRPr lang="en-US" sz="1200" dirty="0">
                  <a:solidFill>
                    <a:srgbClr val="92D050"/>
                  </a:solidFill>
                  <a:latin typeface="Calibri" pitchFamily="34" charset="0"/>
                </a:endParaRPr>
              </a:p>
              <a:p>
                <a:pPr lvl="0" algn="ctr"/>
                <a:r>
                  <a:rPr lang="en-GB" sz="1200" dirty="0">
                    <a:solidFill>
                      <a:srgbClr val="92D050"/>
                    </a:solidFill>
                    <a:latin typeface="Calibri" pitchFamily="34" charset="0"/>
                  </a:rPr>
                  <a:t>Historical </a:t>
                </a:r>
                <a:r>
                  <a:rPr lang="en-GB" sz="1200" dirty="0" smtClean="0">
                    <a:solidFill>
                      <a:srgbClr val="92D050"/>
                    </a:solidFill>
                    <a:latin typeface="Calibri" pitchFamily="34" charset="0"/>
                  </a:rPr>
                  <a:t>disaster </a:t>
                </a:r>
                <a:r>
                  <a:rPr lang="en-GB" sz="1200" dirty="0">
                    <a:solidFill>
                      <a:srgbClr val="92D050"/>
                    </a:solidFill>
                    <a:latin typeface="Calibri" pitchFamily="34" charset="0"/>
                  </a:rPr>
                  <a:t>profile</a:t>
                </a:r>
                <a:endParaRPr lang="en-US" sz="1200" dirty="0">
                  <a:solidFill>
                    <a:srgbClr val="92D050"/>
                  </a:solidFill>
                  <a:latin typeface="Calibri" pitchFamily="34" charset="0"/>
                </a:endParaRPr>
              </a:p>
              <a:p>
                <a:pPr lvl="0" algn="ctr"/>
                <a:r>
                  <a:rPr lang="en-GB" sz="1200" dirty="0">
                    <a:solidFill>
                      <a:srgbClr val="92D050"/>
                    </a:solidFill>
                    <a:latin typeface="Calibri" pitchFamily="34" charset="0"/>
                  </a:rPr>
                  <a:t>Community </a:t>
                </a:r>
                <a:r>
                  <a:rPr lang="en-GB" sz="1200" dirty="0" smtClean="0">
                    <a:solidFill>
                      <a:srgbClr val="92D050"/>
                    </a:solidFill>
                    <a:latin typeface="Calibri" pitchFamily="34" charset="0"/>
                  </a:rPr>
                  <a:t>mapping</a:t>
                </a:r>
                <a:endParaRPr lang="en-US" sz="1200" dirty="0">
                  <a:solidFill>
                    <a:srgbClr val="92D050"/>
                  </a:solidFill>
                  <a:latin typeface="Calibri" pitchFamily="34" charset="0"/>
                </a:endParaRPr>
              </a:p>
              <a:p>
                <a:pPr lvl="0" algn="ctr"/>
                <a:r>
                  <a:rPr lang="en-GB" sz="1200" dirty="0">
                    <a:solidFill>
                      <a:srgbClr val="92D050"/>
                    </a:solidFill>
                    <a:latin typeface="Calibri" pitchFamily="34" charset="0"/>
                  </a:rPr>
                  <a:t>Seasonal calendar</a:t>
                </a:r>
                <a:endParaRPr lang="en-US" sz="1200" dirty="0">
                  <a:solidFill>
                    <a:srgbClr val="92D050"/>
                  </a:solidFill>
                  <a:latin typeface="Calibri" pitchFamily="34" charset="0"/>
                </a:endParaRPr>
              </a:p>
              <a:p>
                <a:pPr lvl="0" algn="ctr"/>
                <a:r>
                  <a:rPr lang="en-GB" sz="1200" dirty="0">
                    <a:solidFill>
                      <a:srgbClr val="92D050"/>
                    </a:solidFill>
                    <a:latin typeface="Calibri" pitchFamily="34" charset="0"/>
                  </a:rPr>
                  <a:t>Social </a:t>
                </a:r>
                <a:r>
                  <a:rPr lang="en-GB" sz="1200" dirty="0" smtClean="0">
                    <a:solidFill>
                      <a:srgbClr val="92D050"/>
                    </a:solidFill>
                    <a:latin typeface="Calibri" pitchFamily="34" charset="0"/>
                  </a:rPr>
                  <a:t>and </a:t>
                </a:r>
                <a:r>
                  <a:rPr lang="en-GB" sz="1200" dirty="0">
                    <a:solidFill>
                      <a:srgbClr val="92D050"/>
                    </a:solidFill>
                    <a:latin typeface="Calibri" pitchFamily="34" charset="0"/>
                  </a:rPr>
                  <a:t>institutional network analysis </a:t>
                </a:r>
                <a:endParaRPr lang="en-US" sz="1200" dirty="0">
                  <a:solidFill>
                    <a:srgbClr val="92D050"/>
                  </a:solidFill>
                  <a:latin typeface="Calibri" pitchFamily="34" charset="0"/>
                </a:endParaRPr>
              </a:p>
              <a:p>
                <a:pPr lvl="0" algn="ctr"/>
                <a:r>
                  <a:rPr lang="en-GB" sz="1200" dirty="0">
                    <a:solidFill>
                      <a:srgbClr val="92D050"/>
                    </a:solidFill>
                    <a:latin typeface="Calibri" pitchFamily="34" charset="0"/>
                  </a:rPr>
                  <a:t>Livelihood </a:t>
                </a:r>
                <a:r>
                  <a:rPr lang="en-GB" sz="1200" dirty="0" smtClean="0">
                    <a:solidFill>
                      <a:srgbClr val="92D050"/>
                    </a:solidFill>
                    <a:latin typeface="Calibri" pitchFamily="34" charset="0"/>
                  </a:rPr>
                  <a:t>analysis</a:t>
                </a:r>
                <a:endParaRPr lang="en-US" sz="1200" dirty="0">
                  <a:solidFill>
                    <a:srgbClr val="92D050"/>
                  </a:solidFill>
                  <a:latin typeface="Calibri" pitchFamily="34" charset="0"/>
                </a:endParaRPr>
              </a:p>
            </p:txBody>
          </p:sp>
          <p:sp>
            <p:nvSpPr>
              <p:cNvPr id="417" name="AutoShape 353"/>
              <p:cNvSpPr>
                <a:spLocks noChangeArrowheads="1"/>
              </p:cNvSpPr>
              <p:nvPr/>
            </p:nvSpPr>
            <p:spPr bwMode="auto">
              <a:xfrm>
                <a:off x="3214" y="21801"/>
                <a:ext cx="50800" cy="5525"/>
              </a:xfrm>
              <a:prstGeom prst="downArrowCallout">
                <a:avLst>
                  <a:gd name="adj1" fmla="val 48016"/>
                  <a:gd name="adj2" fmla="val 40604"/>
                  <a:gd name="adj3" fmla="val 31032"/>
                  <a:gd name="adj4" fmla="val 45257"/>
                </a:avLst>
              </a:prstGeom>
              <a:solidFill>
                <a:srgbClr val="FFFFFF"/>
              </a:solidFill>
              <a:ln w="19050">
                <a:solidFill>
                  <a:srgbClr val="00B050"/>
                </a:solidFill>
                <a:miter lim="800000"/>
                <a:headEnd/>
                <a:tailEnd/>
              </a:ln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Calibri" pitchFamily="34" charset="0"/>
                    <a:ea typeface="Times New Roman" pitchFamily="18" charset="0"/>
                    <a:cs typeface="Tahoma" pitchFamily="34" charset="0"/>
                  </a:rPr>
                  <a:t>Community Disaster Risk Reduction Planning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8" name="Text Box 354"/>
              <p:cNvSpPr txBox="1">
                <a:spLocks noChangeArrowheads="1"/>
              </p:cNvSpPr>
              <p:nvPr/>
            </p:nvSpPr>
            <p:spPr bwMode="auto">
              <a:xfrm>
                <a:off x="51219" y="5156"/>
                <a:ext cx="1905" cy="2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1" i="0" u="none" strike="noStrike" cap="none" normalizeH="0" baseline="0" dirty="0" smtClean="0">
                    <a:ln>
                      <a:noFill/>
                    </a:ln>
                    <a:solidFill>
                      <a:srgbClr val="00B800"/>
                    </a:solidFill>
                    <a:effectLst/>
                    <a:latin typeface="Calibri" pitchFamily="34" charset="0"/>
                    <a:ea typeface="Times New Roman" pitchFamily="18" charset="0"/>
                    <a:cs typeface="Tahoma" pitchFamily="34" charset="0"/>
                    <a:sym typeface="Wingdings" pitchFamily="2" charset="2"/>
                  </a:rPr>
                  <a:t></a:t>
                </a:r>
                <a:endParaRPr kumimoji="0" lang="fr-FR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 dirty="0" smtClean="0">
                  <a:ln>
                    <a:noFill/>
                  </a:ln>
                  <a:solidFill>
                    <a:srgbClr val="00B800"/>
                  </a:solidFill>
                  <a:effectLst/>
                  <a:latin typeface="Calibri" pitchFamily="34" charset="0"/>
                  <a:ea typeface="Times New Roman" pitchFamily="18" charset="0"/>
                  <a:cs typeface="Tahoma" pitchFamily="34" charset="0"/>
                  <a:sym typeface="Wingdings" pitchFamily="2" charset="2"/>
                </a:endParaRPr>
              </a:p>
            </p:txBody>
          </p:sp>
          <p:sp>
            <p:nvSpPr>
              <p:cNvPr id="420" name="AutoShape 356"/>
              <p:cNvSpPr>
                <a:spLocks noChangeArrowheads="1"/>
              </p:cNvSpPr>
              <p:nvPr/>
            </p:nvSpPr>
            <p:spPr bwMode="auto">
              <a:xfrm>
                <a:off x="8901" y="27313"/>
                <a:ext cx="39243" cy="9507"/>
              </a:xfrm>
              <a:prstGeom prst="downArrowCallout">
                <a:avLst/>
              </a:prstGeom>
              <a:solidFill>
                <a:srgbClr val="FFFFFF"/>
              </a:solidFill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Calibri" pitchFamily="34" charset="0"/>
                    <a:ea typeface="Times New Roman" pitchFamily="18" charset="0"/>
                    <a:cs typeface="Tahoma" pitchFamily="34" charset="0"/>
                  </a:rPr>
                  <a:t>Disaster Preparedness</a:t>
                </a:r>
                <a:r>
                  <a:rPr kumimoji="0" lang="en-US" sz="1400" b="1" i="0" u="none" strike="noStrike" cap="none" normalizeH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Calibri" pitchFamily="34" charset="0"/>
                    <a:ea typeface="Times New Roman" pitchFamily="18" charset="0"/>
                    <a:cs typeface="Tahoma" pitchFamily="34" charset="0"/>
                  </a:rPr>
                  <a:t> and Mitigation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2" name="AutoShape 357"/>
              <p:cNvSpPr>
                <a:spLocks noChangeArrowheads="1"/>
              </p:cNvSpPr>
              <p:nvPr/>
            </p:nvSpPr>
            <p:spPr bwMode="auto">
              <a:xfrm>
                <a:off x="15240" y="29963"/>
                <a:ext cx="26035" cy="211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ea typeface="Times New Roman" pitchFamily="18" charset="0"/>
                    <a:cs typeface="Tahoma" pitchFamily="34" charset="0"/>
                  </a:rPr>
                  <a:t>Disaster Response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41" name="AutoShape 352"/>
            <p:cNvSpPr>
              <a:spLocks noChangeArrowheads="1"/>
            </p:cNvSpPr>
            <p:nvPr/>
          </p:nvSpPr>
          <p:spPr bwMode="auto">
            <a:xfrm>
              <a:off x="2364731" y="2221201"/>
              <a:ext cx="5136082" cy="574426"/>
            </a:xfrm>
            <a:prstGeom prst="downArrowCallout">
              <a:avLst/>
            </a:prstGeom>
            <a:solidFill>
              <a:srgbClr val="FFFFFF"/>
            </a:solidFill>
            <a:ln w="19050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tabLst>
                  <a:tab pos="190500" algn="l"/>
                </a:tabLst>
              </a:pPr>
              <a:r>
                <a:rPr lang="en-GB" sz="1400" dirty="0" smtClean="0">
                  <a:latin typeface="Calibri" pitchFamily="34" charset="0"/>
                </a:rPr>
                <a:t>Target </a:t>
              </a:r>
              <a:r>
                <a:rPr lang="en-GB" sz="1400" dirty="0">
                  <a:latin typeface="Calibri" pitchFamily="34" charset="0"/>
                </a:rPr>
                <a:t>area and beneficiary selection </a:t>
              </a:r>
              <a:r>
                <a:rPr lang="en-GB" sz="1400" dirty="0" smtClean="0">
                  <a:latin typeface="Calibri" pitchFamily="34" charset="0"/>
                </a:rPr>
                <a:t>processes</a:t>
              </a:r>
              <a:endParaRPr lang="en-US" sz="1400" dirty="0">
                <a:latin typeface="Calibri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90500" algn="l"/>
                </a:tabLst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Times New Roman" pitchFamily="18" charset="0"/>
                  <a:cs typeface="Tahoma" pitchFamily="34" charset="0"/>
                </a:rPr>
                <a:t>(</a:t>
              </a:r>
              <a:r>
                <a:rPr lang="en-US" sz="1200" dirty="0" smtClean="0">
                  <a:latin typeface="Calibri" pitchFamily="34" charset="0"/>
                  <a:ea typeface="Times New Roman" pitchFamily="18" charset="0"/>
                  <a:cs typeface="Tahoma" pitchFamily="34" charset="0"/>
                </a:rPr>
                <a:t>Scoping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Times New Roman" pitchFamily="18" charset="0"/>
                  <a:cs typeface="Tahoma" pitchFamily="34" charset="0"/>
                </a:rPr>
                <a:t>/Mapping/RRA)</a:t>
              </a:r>
              <a:endParaRPr kumimoji="0" lang="fr-FR" sz="1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endParaRPr>
            </a:p>
          </p:txBody>
        </p:sp>
      </p:grpSp>
      <p:sp>
        <p:nvSpPr>
          <p:cNvPr id="46" name="AutoShape 353"/>
          <p:cNvSpPr>
            <a:spLocks noChangeArrowheads="1"/>
          </p:cNvSpPr>
          <p:nvPr/>
        </p:nvSpPr>
        <p:spPr bwMode="auto">
          <a:xfrm>
            <a:off x="2971800" y="5949280"/>
            <a:ext cx="4464496" cy="2880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Community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 Safer Development Solutions Programming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337" y="4161854"/>
            <a:ext cx="2588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Applied </a:t>
            </a:r>
            <a:r>
              <a:rPr lang="en-GB" i="1" dirty="0" smtClean="0"/>
              <a:t>in</a:t>
            </a:r>
            <a:r>
              <a:rPr lang="en-GB" i="1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en-GB" i="1" dirty="0" smtClean="0"/>
              <a:t>ECHO </a:t>
            </a:r>
            <a:r>
              <a:rPr lang="en-GB" i="1" dirty="0" smtClean="0"/>
              <a:t>projects</a:t>
            </a:r>
          </a:p>
          <a:p>
            <a:pPr marL="285750" indent="-285750">
              <a:buFontTx/>
              <a:buChar char="-"/>
            </a:pPr>
            <a:r>
              <a:rPr lang="en-GB" i="1" dirty="0" err="1" smtClean="0"/>
              <a:t>EuropeAid</a:t>
            </a:r>
            <a:r>
              <a:rPr lang="en-GB" i="1" dirty="0" smtClean="0"/>
              <a:t> projects</a:t>
            </a:r>
            <a:endParaRPr lang="en-GB" i="1" dirty="0"/>
          </a:p>
        </p:txBody>
      </p:sp>
      <p:pic>
        <p:nvPicPr>
          <p:cNvPr id="16" name="Picture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085184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EU Flag_2008 (3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3610" y="5157192"/>
            <a:ext cx="792088" cy="52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Resilience colour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828801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1835149" y="908050"/>
            <a:ext cx="7345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dirty="0" smtClean="0">
                <a:solidFill>
                  <a:srgbClr val="EA0000"/>
                </a:solidFill>
                <a:latin typeface="Calibri" pitchFamily="34" charset="0"/>
              </a:rPr>
              <a:t>Focus multiplier effect: Toolbox for capacity building</a:t>
            </a:r>
            <a:endParaRPr lang="en-GB" sz="2400" b="0" dirty="0">
              <a:solidFill>
                <a:srgbClr val="EA0000"/>
              </a:solidFill>
              <a:latin typeface="Calibri" pitchFamily="34" charset="0"/>
            </a:endParaRPr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250825" y="1844675"/>
            <a:ext cx="8532813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230313" lvl="2" indent="-228600">
              <a:spcBef>
                <a:spcPct val="20000"/>
              </a:spcBef>
              <a:buFont typeface="Wingdings" pitchFamily="2" charset="2"/>
              <a:buNone/>
            </a:pPr>
            <a:endParaRPr lang="en-GB" sz="1600" b="0" dirty="0">
              <a:latin typeface="Calibri" pitchFamily="34" charset="0"/>
            </a:endParaRPr>
          </a:p>
          <a:p>
            <a:pPr marL="268288" indent="-268288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Ø"/>
            </a:pPr>
            <a:endParaRPr lang="fr-FR" sz="1600" b="0" dirty="0">
              <a:latin typeface="Calibri" pitchFamily="34" charset="0"/>
            </a:endParaRPr>
          </a:p>
        </p:txBody>
      </p:sp>
      <p:sp>
        <p:nvSpPr>
          <p:cNvPr id="13724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7267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323527" y="1143000"/>
          <a:ext cx="7632849" cy="5074715"/>
        </p:xfrm>
        <a:graphic>
          <a:graphicData uri="http://schemas.openxmlformats.org/drawingml/2006/table">
            <a:tbl>
              <a:tblPr/>
              <a:tblGrid>
                <a:gridCol w="2880320"/>
                <a:gridCol w="2509212"/>
                <a:gridCol w="2243317"/>
              </a:tblGrid>
              <a:tr h="500404">
                <a:tc gridSpan="3">
                  <a:txBody>
                    <a:bodyPr/>
                    <a:lstStyle/>
                    <a:p>
                      <a:pPr lvl="2" algn="ctr" fontAlgn="b"/>
                      <a:r>
                        <a:rPr lang="en-US" sz="1600" b="1" i="0" u="none" strike="noStrike" dirty="0" smtClean="0">
                          <a:solidFill>
                            <a:srgbClr val="7F7F7F"/>
                          </a:solidFill>
                          <a:latin typeface="Calibri"/>
                        </a:rPr>
                        <a:t>French Red </a:t>
                      </a:r>
                      <a:r>
                        <a:rPr lang="en-US" sz="1600" b="1" i="0" u="none" strike="noStrike" dirty="0">
                          <a:solidFill>
                            <a:srgbClr val="7F7F7F"/>
                          </a:solidFill>
                          <a:latin typeface="Calibri"/>
                        </a:rPr>
                        <a:t>Cross / Lao Red </a:t>
                      </a:r>
                      <a:r>
                        <a:rPr lang="en-US" sz="1600" b="1" i="0" u="none" strike="noStrike" dirty="0" smtClean="0">
                          <a:solidFill>
                            <a:srgbClr val="7F7F7F"/>
                          </a:solidFill>
                          <a:latin typeface="Calibri"/>
                        </a:rPr>
                        <a:t>-</a:t>
                      </a:r>
                      <a:r>
                        <a:rPr lang="en-US" sz="1600" b="1" i="0" u="none" strike="noStrike" baseline="0" dirty="0" smtClean="0">
                          <a:solidFill>
                            <a:srgbClr val="7F7F7F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7F7F7F"/>
                          </a:solidFill>
                          <a:latin typeface="Calibri"/>
                        </a:rPr>
                        <a:t>as </a:t>
                      </a:r>
                      <a:r>
                        <a:rPr lang="en-US" sz="1600" b="1" i="0" u="none" strike="noStrike" dirty="0">
                          <a:solidFill>
                            <a:srgbClr val="7F7F7F"/>
                          </a:solidFill>
                          <a:latin typeface="Calibri"/>
                        </a:rPr>
                        <a:t>of </a:t>
                      </a:r>
                      <a:r>
                        <a:rPr lang="en-US" sz="1600" b="1" i="0" u="none" strike="noStrike" dirty="0" smtClean="0">
                          <a:solidFill>
                            <a:srgbClr val="7F7F7F"/>
                          </a:solidFill>
                          <a:latin typeface="Calibri"/>
                        </a:rPr>
                        <a:t>August 2013</a:t>
                      </a:r>
                      <a:endParaRPr lang="en-US" sz="1600" b="1" i="0" u="none" strike="noStrike" dirty="0">
                        <a:solidFill>
                          <a:srgbClr val="7F7F7F"/>
                        </a:solidFill>
                        <a:latin typeface="Calibri"/>
                      </a:endParaRPr>
                    </a:p>
                  </a:txBody>
                  <a:tcPr marL="4741" marR="4741" marT="4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299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741" marR="4741" marT="4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741" marR="4741" marT="4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741" marR="4741" marT="4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41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7F7F7F"/>
                          </a:solidFill>
                          <a:latin typeface="Calibri"/>
                        </a:rPr>
                        <a:t>Thematic / Tool</a:t>
                      </a:r>
                    </a:p>
                  </a:txBody>
                  <a:tcPr marL="4741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7F7F7F"/>
                          </a:solidFill>
                          <a:latin typeface="Calibri"/>
                        </a:rPr>
                        <a:t>Support / Methodology</a:t>
                      </a:r>
                    </a:p>
                  </a:txBody>
                  <a:tcPr marL="4741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15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41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41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41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Community-Based Risk Mitigation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err="1">
                          <a:solidFill>
                            <a:srgbClr val="00B050"/>
                          </a:solidFill>
                          <a:latin typeface="Calibri"/>
                        </a:rPr>
                        <a:t>VCA</a:t>
                      </a:r>
                      <a:r>
                        <a:rPr lang="en-US" sz="105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 toolkit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Handbook / Curriculum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3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Village DRR plan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Handbook / Curriculum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Structural mitigation measures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Plans / Drawing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CCA general awareness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err="1">
                          <a:solidFill>
                            <a:srgbClr val="00B050"/>
                          </a:solidFill>
                          <a:latin typeface="Calibri"/>
                        </a:rPr>
                        <a:t>IEC</a:t>
                      </a:r>
                      <a:r>
                        <a:rPr lang="en-US" sz="105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 material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3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Community-Based Disaster Preparedness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VDPU setting up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Handbook / Curriculum / Equipment kit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3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Household readiness auto-evalution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Forms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SOP (VDPU-DDMC) and contingency plan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Curriculum / Forms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Simulation exercice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Scenario / Forms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Flood appropriate behaviors awareness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err="1">
                          <a:solidFill>
                            <a:srgbClr val="0070C0"/>
                          </a:solidFill>
                          <a:latin typeface="Calibri"/>
                        </a:rPr>
                        <a:t>IEC</a:t>
                      </a:r>
                      <a:r>
                        <a:rPr lang="en-US" sz="105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material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School schildren sensitization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err="1">
                          <a:solidFill>
                            <a:srgbClr val="0070C0"/>
                          </a:solidFill>
                          <a:latin typeface="Calibri"/>
                        </a:rPr>
                        <a:t>IEC</a:t>
                      </a:r>
                      <a:r>
                        <a:rPr lang="en-US" sz="105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material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3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Community-Based Disaster Response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Damages and needs assessment (DANA)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Curriculum / Forms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3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Search and Rescue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Curriculum / Equipment kit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First Aid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Curriculum / </a:t>
                      </a:r>
                      <a:r>
                        <a:rPr lang="en-US" sz="105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Equipment </a:t>
                      </a:r>
                      <a:r>
                        <a:rPr lang="en-US" sz="105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kit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Water born desases prevention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Curriculum / Leaflet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Psychological </a:t>
                      </a:r>
                      <a:r>
                        <a:rPr lang="en-US" sz="105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First Aid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Leaflet  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3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Community-Based Safer Development Solutions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Water and sanitation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PHAST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CLTS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341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Health and nutrition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CBHFA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LANN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6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Food security and livelihoods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SWSF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VHHG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57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669" marR="4741" marT="47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1835149" y="908051"/>
            <a:ext cx="73453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EA0000"/>
                </a:solidFill>
                <a:latin typeface="Calibri" pitchFamily="34" charset="0"/>
              </a:rPr>
              <a:t>FRC-LRC </a:t>
            </a:r>
            <a:r>
              <a:rPr lang="en-GB" sz="2400" dirty="0" smtClean="0">
                <a:solidFill>
                  <a:srgbClr val="EA0000"/>
                </a:solidFill>
                <a:latin typeface="Calibri" pitchFamily="34" charset="0"/>
              </a:rPr>
              <a:t>/ DIPECHO collaboration in Lao PDR</a:t>
            </a:r>
          </a:p>
          <a:p>
            <a:r>
              <a:rPr lang="en-GB" sz="2400" dirty="0" smtClean="0">
                <a:solidFill>
                  <a:srgbClr val="EA0000"/>
                </a:solidFill>
                <a:latin typeface="Calibri" pitchFamily="34" charset="0"/>
              </a:rPr>
              <a:t>Conclusions</a:t>
            </a:r>
            <a:endParaRPr lang="en-GB" sz="2400" dirty="0" smtClean="0">
              <a:solidFill>
                <a:srgbClr val="EA0000"/>
              </a:solidFill>
              <a:latin typeface="Calibri" pitchFamily="34" charset="0"/>
            </a:endParaRPr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250825" y="1844675"/>
            <a:ext cx="8532813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230313" lvl="2" indent="-228600">
              <a:spcBef>
                <a:spcPct val="20000"/>
              </a:spcBef>
              <a:buFont typeface="Wingdings" pitchFamily="2" charset="2"/>
              <a:buNone/>
            </a:pPr>
            <a:endParaRPr lang="en-GB" sz="1600" b="0" dirty="0">
              <a:latin typeface="Calibri" pitchFamily="34" charset="0"/>
            </a:endParaRPr>
          </a:p>
          <a:p>
            <a:pPr marL="268288" indent="-268288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Ø"/>
            </a:pPr>
            <a:endParaRPr lang="fr-FR" sz="1600" b="0" dirty="0">
              <a:latin typeface="Calibri" pitchFamily="34" charset="0"/>
            </a:endParaRPr>
          </a:p>
        </p:txBody>
      </p:sp>
      <p:sp>
        <p:nvSpPr>
          <p:cNvPr id="13724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7267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447800"/>
            <a:ext cx="8915400" cy="4962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>
                <a:solidFill>
                  <a:srgbClr val="EA0000"/>
                </a:solidFill>
              </a:rPr>
              <a:t>Lessons</a:t>
            </a:r>
            <a:endParaRPr lang="en-US" dirty="0">
              <a:solidFill>
                <a:srgbClr val="EA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0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RCRC </a:t>
            </a:r>
            <a:r>
              <a:rPr lang="en-US" dirty="0" smtClean="0">
                <a:latin typeface="+mn-lt"/>
              </a:rPr>
              <a:t>is a legitimate key player on DRR in Lao PDR</a:t>
            </a:r>
            <a:r>
              <a:rPr lang="en-US" b="0" dirty="0" smtClean="0">
                <a:latin typeface="+mn-lt"/>
              </a:rPr>
              <a:t> that brings some comparative advantage and solid assets </a:t>
            </a:r>
            <a:r>
              <a:rPr lang="en-US" dirty="0" smtClean="0">
                <a:latin typeface="+mn-lt"/>
              </a:rPr>
              <a:t>to DIPECHO </a:t>
            </a:r>
            <a:r>
              <a:rPr lang="en-US" dirty="0" smtClean="0">
                <a:latin typeface="+mn-lt"/>
              </a:rPr>
              <a:t>programming</a:t>
            </a:r>
          </a:p>
          <a:p>
            <a:pPr>
              <a:buFont typeface="Wingdings" pitchFamily="2" charset="2"/>
              <a:buChar char="Ø"/>
            </a:pPr>
            <a:endParaRPr lang="en-US" sz="800" dirty="0" smtClean="0">
              <a:latin typeface="+mn-lt"/>
            </a:endParaRPr>
          </a:p>
          <a:p>
            <a:r>
              <a:rPr lang="en-US" dirty="0" smtClean="0">
                <a:solidFill>
                  <a:srgbClr val="EA0000"/>
                </a:solidFill>
              </a:rPr>
              <a:t>Shortcomings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CBDRR </a:t>
            </a:r>
            <a:r>
              <a:rPr lang="en-US" dirty="0" smtClean="0"/>
              <a:t>methodology not completed yet </a:t>
            </a:r>
            <a:r>
              <a:rPr lang="en-US" b="0" dirty="0" smtClean="0"/>
              <a:t>(third DIPECHO </a:t>
            </a:r>
            <a:r>
              <a:rPr lang="en-US" b="0" dirty="0" smtClean="0"/>
              <a:t>proposal </a:t>
            </a:r>
            <a:r>
              <a:rPr lang="en-US" b="0" dirty="0" smtClean="0"/>
              <a:t>unsuccessful)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DRR National platform not achieved yet </a:t>
            </a:r>
            <a:r>
              <a:rPr lang="en-US" b="0" dirty="0" smtClean="0"/>
              <a:t>(reluctance </a:t>
            </a:r>
            <a:r>
              <a:rPr lang="en-US" b="0" dirty="0" smtClean="0"/>
              <a:t>from </a:t>
            </a:r>
            <a:r>
              <a:rPr lang="en-US" b="0" dirty="0" smtClean="0"/>
              <a:t>some stakeholders</a:t>
            </a:r>
            <a:r>
              <a:rPr lang="en-US" b="0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Most effective and efficient use of both FRC and IFRC resources and skills </a:t>
            </a:r>
            <a:r>
              <a:rPr lang="en-US" b="0" dirty="0" smtClean="0"/>
              <a:t>could be achieved (with more prior consultation for programming and then systematic coordination / task sharing)</a:t>
            </a:r>
          </a:p>
          <a:p>
            <a:pPr marL="177800" lvl="0" indent="-177800">
              <a:spcAft>
                <a:spcPts val="300"/>
              </a:spcAft>
            </a:pPr>
            <a:endParaRPr lang="en-US" sz="800" b="0" dirty="0" smtClean="0">
              <a:latin typeface="Calibri" pitchFamily="34" charset="0"/>
            </a:endParaRPr>
          </a:p>
          <a:p>
            <a:pPr marL="177800" lvl="0" indent="-177800"/>
            <a:r>
              <a:rPr lang="en-US" dirty="0" smtClean="0">
                <a:solidFill>
                  <a:srgbClr val="EA0000"/>
                </a:solidFill>
              </a:rPr>
              <a:t>Ways forward</a:t>
            </a:r>
          </a:p>
          <a:p>
            <a:pPr>
              <a:spcAft>
                <a:spcPts val="300"/>
              </a:spcAft>
              <a:buFont typeface="Wingdings" pitchFamily="2" charset="2"/>
              <a:buChar char="Ø"/>
            </a:pPr>
            <a:r>
              <a:rPr lang="en-GB" dirty="0" smtClean="0">
                <a:latin typeface="+mn-lt"/>
              </a:rPr>
              <a:t>Adoption </a:t>
            </a:r>
            <a:r>
              <a:rPr lang="en-GB" dirty="0" smtClean="0">
                <a:latin typeface="+mn-lt"/>
              </a:rPr>
              <a:t>of best practices </a:t>
            </a:r>
            <a:r>
              <a:rPr lang="en-GB" b="0" dirty="0" smtClean="0">
                <a:latin typeface="+mn-lt"/>
              </a:rPr>
              <a:t>and standardization </a:t>
            </a:r>
            <a:r>
              <a:rPr lang="en-GB" b="0" dirty="0" smtClean="0">
                <a:latin typeface="+mn-lt"/>
              </a:rPr>
              <a:t>of tools</a:t>
            </a:r>
            <a:endParaRPr lang="en-GB" b="0" dirty="0" smtClean="0">
              <a:latin typeface="+mn-lt"/>
            </a:endParaRPr>
          </a:p>
          <a:p>
            <a:pPr>
              <a:spcAft>
                <a:spcPts val="300"/>
              </a:spcAft>
              <a:buFont typeface="Wingdings" pitchFamily="2" charset="2"/>
              <a:buChar char="Ø"/>
            </a:pPr>
            <a:r>
              <a:rPr lang="en-GB" b="0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Develop additional innovative tools </a:t>
            </a:r>
            <a:r>
              <a:rPr lang="en-GB" b="0" dirty="0" smtClean="0">
                <a:latin typeface="+mn-lt"/>
              </a:rPr>
              <a:t>where gaps are noticed</a:t>
            </a:r>
          </a:p>
          <a:p>
            <a:pPr>
              <a:spcAft>
                <a:spcPts val="300"/>
              </a:spcAft>
              <a:buFont typeface="Wingdings" pitchFamily="2" charset="2"/>
              <a:buChar char="Ø"/>
            </a:pPr>
            <a:r>
              <a:rPr lang="en-US" dirty="0" smtClean="0">
                <a:latin typeface="+mn-lt"/>
              </a:rPr>
              <a:t> Increase number of available Master </a:t>
            </a:r>
            <a:r>
              <a:rPr lang="en-US" dirty="0" smtClean="0">
                <a:latin typeface="+mn-lt"/>
              </a:rPr>
              <a:t>Trainers in </a:t>
            </a:r>
            <a:r>
              <a:rPr lang="en-US" b="0" dirty="0" smtClean="0">
                <a:latin typeface="+mn-lt"/>
              </a:rPr>
              <a:t>CBDRR</a:t>
            </a:r>
            <a:endParaRPr lang="en-US" b="0" dirty="0" smtClean="0">
              <a:latin typeface="+mn-lt"/>
            </a:endParaRPr>
          </a:p>
          <a:p>
            <a:pPr>
              <a:spcAft>
                <a:spcPts val="300"/>
              </a:spcAft>
              <a:buFont typeface="Wingdings" pitchFamily="2" charset="2"/>
              <a:buChar char="Ø"/>
            </a:pPr>
            <a:r>
              <a:rPr lang="en-GB" b="0" dirty="0">
                <a:latin typeface="+mn-lt"/>
              </a:rPr>
              <a:t> </a:t>
            </a:r>
            <a:r>
              <a:rPr lang="en-GB" b="0" dirty="0" smtClean="0">
                <a:latin typeface="+mn-lt"/>
              </a:rPr>
              <a:t>Open more window </a:t>
            </a:r>
            <a:r>
              <a:rPr lang="en-GB" dirty="0" smtClean="0">
                <a:latin typeface="+mn-lt"/>
              </a:rPr>
              <a:t>opportunities for putting DRR issues on debate</a:t>
            </a:r>
          </a:p>
          <a:p>
            <a:pPr>
              <a:spcAft>
                <a:spcPts val="300"/>
              </a:spcAft>
            </a:pPr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1835149" y="908051"/>
            <a:ext cx="73453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EA0000"/>
                </a:solidFill>
                <a:latin typeface="Calibri" pitchFamily="34" charset="0"/>
              </a:rPr>
              <a:t>FRC-LRC </a:t>
            </a:r>
            <a:r>
              <a:rPr lang="en-GB" sz="2400" dirty="0" smtClean="0">
                <a:solidFill>
                  <a:srgbClr val="EA0000"/>
                </a:solidFill>
                <a:latin typeface="Calibri" pitchFamily="34" charset="0"/>
              </a:rPr>
              <a:t>/ DIPECHO collaboration in Lao PDR</a:t>
            </a:r>
          </a:p>
          <a:p>
            <a:r>
              <a:rPr lang="en-GB" sz="2400" dirty="0" smtClean="0">
                <a:solidFill>
                  <a:srgbClr val="EA0000"/>
                </a:solidFill>
                <a:latin typeface="Calibri" pitchFamily="34" charset="0"/>
              </a:rPr>
              <a:t>Suggestions</a:t>
            </a:r>
            <a:endParaRPr lang="en-GB" sz="2400" dirty="0" smtClean="0">
              <a:solidFill>
                <a:srgbClr val="EA0000"/>
              </a:solidFill>
              <a:latin typeface="Calibri" pitchFamily="34" charset="0"/>
            </a:endParaRPr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250825" y="1844675"/>
            <a:ext cx="8532813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230313" lvl="2" indent="-228600">
              <a:spcBef>
                <a:spcPct val="20000"/>
              </a:spcBef>
              <a:buFont typeface="Wingdings" pitchFamily="2" charset="2"/>
              <a:buNone/>
            </a:pPr>
            <a:endParaRPr lang="en-GB" sz="1600" b="0" dirty="0">
              <a:latin typeface="Calibri" pitchFamily="34" charset="0"/>
            </a:endParaRPr>
          </a:p>
          <a:p>
            <a:pPr marL="268288" indent="-268288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Ø"/>
            </a:pPr>
            <a:endParaRPr lang="fr-FR" sz="1600" b="0" dirty="0">
              <a:latin typeface="Calibri" pitchFamily="34" charset="0"/>
            </a:endParaRPr>
          </a:p>
        </p:txBody>
      </p:sp>
      <p:sp>
        <p:nvSpPr>
          <p:cNvPr id="13724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7267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488281"/>
            <a:ext cx="8915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  <a:endParaRPr lang="en-US" dirty="0" smtClean="0"/>
          </a:p>
          <a:p>
            <a:r>
              <a:rPr lang="en-US" b="0" dirty="0" smtClean="0"/>
              <a:t>What </a:t>
            </a:r>
            <a:r>
              <a:rPr lang="en-US" b="0" dirty="0" smtClean="0"/>
              <a:t>we need now, it is </a:t>
            </a:r>
            <a:r>
              <a:rPr lang="en-US" dirty="0" smtClean="0"/>
              <a:t>a fresh support from DIPECHO </a:t>
            </a:r>
            <a:r>
              <a:rPr lang="en-US" b="0" dirty="0" smtClean="0"/>
              <a:t>to </a:t>
            </a:r>
            <a:r>
              <a:rPr lang="en-US" b="0" dirty="0" smtClean="0"/>
              <a:t>enable </a:t>
            </a:r>
            <a:r>
              <a:rPr lang="en-US" b="0" dirty="0" smtClean="0"/>
              <a:t>FRC/LRC/RCRC </a:t>
            </a:r>
            <a:r>
              <a:rPr lang="en-US" dirty="0" smtClean="0"/>
              <a:t>trigger a new major DRR development in Lao PDR</a:t>
            </a:r>
            <a:r>
              <a:rPr lang="en-US" b="0" dirty="0" smtClean="0"/>
              <a:t>, thus enabling another leap forward for the whole community of DRR practitioners in the country</a:t>
            </a:r>
            <a:r>
              <a:rPr lang="en-US" b="0" dirty="0" smtClean="0"/>
              <a:t>.</a:t>
            </a:r>
          </a:p>
          <a:p>
            <a:endParaRPr lang="en-US" b="0" dirty="0" smtClean="0"/>
          </a:p>
          <a:p>
            <a:r>
              <a:rPr lang="en-US" b="0" dirty="0" smtClean="0"/>
              <a:t>In that respect, the </a:t>
            </a:r>
            <a:r>
              <a:rPr lang="en-US" dirty="0" smtClean="0"/>
              <a:t>FRC is glad to formulate some suggestions </a:t>
            </a:r>
            <a:r>
              <a:rPr lang="en-US" b="0" dirty="0" smtClean="0"/>
              <a:t>as </a:t>
            </a:r>
            <a:r>
              <a:rPr lang="en-US" b="0" dirty="0" smtClean="0"/>
              <a:t>follow </a:t>
            </a:r>
            <a:r>
              <a:rPr lang="en-US" b="0" dirty="0" smtClean="0"/>
              <a:t>(not exhaustive):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 Set up a National </a:t>
            </a:r>
            <a:r>
              <a:rPr lang="en-US" dirty="0" smtClean="0"/>
              <a:t>DRR </a:t>
            </a:r>
            <a:r>
              <a:rPr lang="en-US" dirty="0" smtClean="0"/>
              <a:t>platform </a:t>
            </a:r>
            <a:r>
              <a:rPr lang="en-US" b="0" dirty="0" smtClean="0"/>
              <a:t>(</a:t>
            </a:r>
            <a:r>
              <a:rPr lang="en-US" b="0" dirty="0" smtClean="0"/>
              <a:t>or similar</a:t>
            </a:r>
            <a:r>
              <a:rPr lang="en-US" b="0" dirty="0" smtClean="0"/>
              <a:t>)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 Finalize CBDRR methodology </a:t>
            </a:r>
            <a:r>
              <a:rPr lang="en-US" b="0" dirty="0" smtClean="0"/>
              <a:t>with additional components</a:t>
            </a:r>
            <a:endParaRPr lang="en-US" b="0" dirty="0" smtClean="0"/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 Adapt </a:t>
            </a:r>
            <a:r>
              <a:rPr lang="en-US" dirty="0" smtClean="0"/>
              <a:t>CBDRR methodology </a:t>
            </a:r>
            <a:r>
              <a:rPr lang="en-US" b="0" dirty="0" smtClean="0"/>
              <a:t>and subsequent </a:t>
            </a:r>
            <a:r>
              <a:rPr lang="en-US" b="0" dirty="0" smtClean="0"/>
              <a:t>handbook </a:t>
            </a:r>
            <a:r>
              <a:rPr lang="en-US" dirty="0" smtClean="0"/>
              <a:t>for upland areas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 Edit </a:t>
            </a:r>
            <a:r>
              <a:rPr lang="en-US" dirty="0" smtClean="0"/>
              <a:t>and </a:t>
            </a:r>
            <a:r>
              <a:rPr lang="en-US" dirty="0" smtClean="0"/>
              <a:t>complement FRC/LRC resilience toolkit </a:t>
            </a:r>
            <a:r>
              <a:rPr lang="en-US" b="0" dirty="0" smtClean="0"/>
              <a:t>(curriculum </a:t>
            </a:r>
            <a:r>
              <a:rPr lang="en-US" b="0" dirty="0" smtClean="0"/>
              <a:t>and tools)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 CCA </a:t>
            </a:r>
            <a:r>
              <a:rPr lang="en-US" dirty="0" smtClean="0"/>
              <a:t>pilot project phase 1 </a:t>
            </a:r>
            <a:r>
              <a:rPr lang="en-US" b="0" dirty="0" smtClean="0"/>
              <a:t>(out of </a:t>
            </a:r>
            <a:r>
              <a:rPr lang="en-US" b="0" dirty="0" smtClean="0"/>
              <a:t>X) </a:t>
            </a:r>
            <a:r>
              <a:rPr lang="en-US" dirty="0" smtClean="0"/>
              <a:t>for documentation and capitalization</a:t>
            </a:r>
            <a:endParaRPr lang="en-US" dirty="0" smtClean="0"/>
          </a:p>
          <a:p>
            <a:pPr>
              <a:spcAft>
                <a:spcPts val="300"/>
              </a:spcAft>
            </a:pPr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45554"/>
            <a:ext cx="1571228" cy="130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Users\acer\Documents\documents\Mes documents\Pilotage projet UNICEF 2011\Reporting\Interim\Archives photos Sanamxay\DSC_09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762000"/>
            <a:ext cx="1494095" cy="218299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" name="Picture 11" descr="C:\Users\acer\Documents\documents\Mes documents\Pilotage projet UNICEF 2011\Reporting\Interim\Archives photos Sanamxay\DSC_006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905000"/>
            <a:ext cx="2790825" cy="1847850"/>
          </a:xfrm>
          <a:prstGeom prst="rect">
            <a:avLst/>
          </a:prstGeom>
          <a:noFill/>
          <a:ln w="19050" cmpd="sng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3" name="Picture 12" descr="C:\Users\acer\Documents\documents\Mes documents\Pilotage projet UNICEF 2011\Reporting\Interim\Archives photos Sanamxay\DSC_005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286000"/>
            <a:ext cx="1598044" cy="219092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" name="Image 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356992"/>
            <a:ext cx="187220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Graphique 6"/>
          <p:cNvGraphicFramePr/>
          <p:nvPr/>
        </p:nvGraphicFramePr>
        <p:xfrm>
          <a:off x="5029200" y="4648200"/>
          <a:ext cx="280831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Graphique 8"/>
          <p:cNvGraphicFramePr/>
          <p:nvPr/>
        </p:nvGraphicFramePr>
        <p:xfrm>
          <a:off x="2514600" y="4038600"/>
          <a:ext cx="3024335" cy="1624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798637" y="1443335"/>
            <a:ext cx="7345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dirty="0" smtClean="0">
                <a:solidFill>
                  <a:srgbClr val="C00000"/>
                </a:solidFill>
                <a:latin typeface="Calibri" pitchFamily="34" charset="0"/>
              </a:rPr>
              <a:t>                           </a:t>
            </a:r>
            <a:r>
              <a:rPr lang="en-GB" sz="2400" dirty="0" smtClean="0">
                <a:solidFill>
                  <a:srgbClr val="EA0000"/>
                </a:solidFill>
                <a:latin typeface="Calibri" pitchFamily="34" charset="0"/>
              </a:rPr>
              <a:t>Keep moving forward, together !</a:t>
            </a:r>
            <a:endParaRPr lang="en-GB" sz="2400" b="0" dirty="0">
              <a:solidFill>
                <a:srgbClr val="EA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C0009"/>
      </a:accent1>
      <a:accent2>
        <a:srgbClr val="F0E0A6"/>
      </a:accent2>
      <a:accent3>
        <a:srgbClr val="FFFFFF"/>
      </a:accent3>
      <a:accent4>
        <a:srgbClr val="000000"/>
      </a:accent4>
      <a:accent5>
        <a:srgbClr val="EBAAAA"/>
      </a:accent5>
      <a:accent6>
        <a:srgbClr val="D9CB96"/>
      </a:accent6>
      <a:hlink>
        <a:srgbClr val="F78303"/>
      </a:hlink>
      <a:folHlink>
        <a:srgbClr val="29527B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4000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E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40009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DEAAAA"/>
        </a:accent5>
        <a:accent6>
          <a:srgbClr val="B98A00"/>
        </a:accent6>
        <a:hlink>
          <a:srgbClr val="FF66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40009"/>
        </a:accent1>
        <a:accent2>
          <a:srgbClr val="EEB000"/>
        </a:accent2>
        <a:accent3>
          <a:srgbClr val="FFFFFF"/>
        </a:accent3>
        <a:accent4>
          <a:srgbClr val="000000"/>
        </a:accent4>
        <a:accent5>
          <a:srgbClr val="DEAAAA"/>
        </a:accent5>
        <a:accent6>
          <a:srgbClr val="D89F00"/>
        </a:accent6>
        <a:hlink>
          <a:srgbClr val="FF66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0B"/>
        </a:accent1>
        <a:accent2>
          <a:srgbClr val="EEB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D89F00"/>
        </a:accent6>
        <a:hlink>
          <a:srgbClr val="FF66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6349</TotalTime>
  <Words>434</Words>
  <Application>Microsoft Office PowerPoint</Application>
  <PresentationFormat>On-screen Show (4:3)</PresentationFormat>
  <Paragraphs>168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Modèle par défaut</vt:lpstr>
      <vt:lpstr>1_Conception personnalisée</vt:lpstr>
      <vt:lpstr>Conception personnalisée</vt:lpstr>
      <vt:lpstr>RCRC/DIPECHO partnerships in South East Asia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French Red Cross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Gabarit masque powerpoint</dc:title>
  <dc:creator>D.Boisson</dc:creator>
  <cp:keywords>charte de communication externe masque powerpoint gabarit modèle</cp:keywords>
  <dc:description>charte de communication externe</dc:description>
  <cp:lastModifiedBy>user</cp:lastModifiedBy>
  <cp:revision>348</cp:revision>
  <dcterms:created xsi:type="dcterms:W3CDTF">2006-09-18T08:53:03Z</dcterms:created>
  <dcterms:modified xsi:type="dcterms:W3CDTF">2013-08-08T08:50:21Z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0008005809000000000001023720</vt:lpwstr>
  </property>
</Properties>
</file>