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83" r:id="rId2"/>
    <p:sldId id="350" r:id="rId3"/>
    <p:sldId id="351" r:id="rId4"/>
    <p:sldId id="352" r:id="rId5"/>
    <p:sldId id="353" r:id="rId6"/>
    <p:sldId id="303" r:id="rId7"/>
    <p:sldId id="320" r:id="rId8"/>
    <p:sldId id="323" r:id="rId9"/>
    <p:sldId id="357" r:id="rId10"/>
    <p:sldId id="358" r:id="rId11"/>
    <p:sldId id="354" r:id="rId12"/>
    <p:sldId id="325" r:id="rId13"/>
    <p:sldId id="321" r:id="rId14"/>
    <p:sldId id="361" r:id="rId15"/>
    <p:sldId id="359" r:id="rId16"/>
    <p:sldId id="331" r:id="rId17"/>
    <p:sldId id="363" r:id="rId18"/>
    <p:sldId id="365" r:id="rId19"/>
    <p:sldId id="364" r:id="rId20"/>
    <p:sldId id="362"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41818"/>
    <a:srgbClr val="CF1C21"/>
    <a:srgbClr val="8B4907"/>
    <a:srgbClr val="5C4F46"/>
    <a:srgbClr val="66584E"/>
    <a:srgbClr val="E8C7B0"/>
    <a:srgbClr val="F4D1B9"/>
    <a:srgbClr val="B9BFC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667" autoAdjust="0"/>
    <p:restoredTop sz="87194" autoAdjust="0"/>
  </p:normalViewPr>
  <p:slideViewPr>
    <p:cSldViewPr>
      <p:cViewPr>
        <p:scale>
          <a:sx n="80" d="100"/>
          <a:sy n="80" d="100"/>
        </p:scale>
        <p:origin x="-234" y="276"/>
      </p:cViewPr>
      <p:guideLst>
        <p:guide orient="horz" pos="408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276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pPr>
              <a:defRPr/>
            </a:pPr>
            <a:fld id="{1E3FA5AC-8A23-464D-A23A-590781433162}" type="datetimeFigureOut">
              <a:rPr lang="en-GB"/>
              <a:pPr>
                <a:defRPr/>
              </a:pPr>
              <a:t>28/04/2015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pPr>
              <a:defRPr/>
            </a:pPr>
            <a:fld id="{52C73841-11EA-4D98-BEC8-C2DDBBA400CE}" type="slidenum">
              <a:rPr lang="en-GB"/>
              <a:pPr>
                <a:defRPr/>
              </a:pPr>
              <a:t>‹#›</a:t>
            </a:fld>
            <a:endParaRPr lang="en-GB"/>
          </a:p>
        </p:txBody>
      </p:sp>
    </p:spTree>
    <p:extLst>
      <p:ext uri="{BB962C8B-B14F-4D97-AF65-F5344CB8AC3E}">
        <p14:creationId xmlns="" xmlns:p14="http://schemas.microsoft.com/office/powerpoint/2010/main" val="1418895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09C6BD21-24A5-4916-8750-52C31AD324B6}" type="datetimeFigureOut">
              <a:rPr lang="en-GB"/>
              <a:pPr>
                <a:defRPr/>
              </a:pPr>
              <a:t>28/04/2015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2B453D34-636C-44B4-93E7-29D1FDE10D68}" type="slidenum">
              <a:rPr lang="en-GB"/>
              <a:pPr>
                <a:defRPr/>
              </a:pPr>
              <a:t>‹#›</a:t>
            </a:fld>
            <a:endParaRPr lang="en-GB"/>
          </a:p>
        </p:txBody>
      </p:sp>
    </p:spTree>
    <p:extLst>
      <p:ext uri="{BB962C8B-B14F-4D97-AF65-F5344CB8AC3E}">
        <p14:creationId xmlns="" xmlns:p14="http://schemas.microsoft.com/office/powerpoint/2010/main" val="109115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194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C80600-C376-40EE-9CCB-0EC538D9ED22}" type="slidenum">
              <a:rPr lang="en-GB" smtClean="0"/>
              <a:pPr eaLnBrk="1" hangingPunct="1"/>
              <a:t>6</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AU" b="1" dirty="0" smtClean="0"/>
              <a:t>To recap on recovery as part of a disaster response:</a:t>
            </a:r>
          </a:p>
          <a:p>
            <a:pPr>
              <a:defRPr/>
            </a:pPr>
            <a:endParaRPr lang="en-AU" dirty="0" smtClean="0"/>
          </a:p>
          <a:p>
            <a:pPr>
              <a:buFont typeface="Arial" pitchFamily="34" charset="0"/>
              <a:buChar char="•"/>
              <a:defRPr/>
            </a:pPr>
            <a:r>
              <a:rPr lang="en-AU" dirty="0" smtClean="0"/>
              <a:t> Relief and early recovery start together and are inseparable. </a:t>
            </a:r>
          </a:p>
          <a:p>
            <a:pPr>
              <a:defRPr/>
            </a:pPr>
            <a:endParaRPr lang="en-AU" dirty="0" smtClean="0"/>
          </a:p>
          <a:p>
            <a:pPr>
              <a:buFont typeface="Arial" pitchFamily="34" charset="0"/>
              <a:buChar char="•"/>
              <a:defRPr/>
            </a:pPr>
            <a:r>
              <a:rPr lang="en-AU" dirty="0" smtClean="0"/>
              <a:t> The global tools (FACT, RDRT, ERUs) span both relief and early recovery roles</a:t>
            </a:r>
          </a:p>
          <a:p>
            <a:pPr>
              <a:defRPr/>
            </a:pPr>
            <a:endParaRPr lang="en-AU" dirty="0" smtClean="0"/>
          </a:p>
          <a:p>
            <a:pPr>
              <a:buFont typeface="Arial" pitchFamily="34" charset="0"/>
              <a:buChar char="•"/>
              <a:defRPr/>
            </a:pPr>
            <a:r>
              <a:rPr lang="en-AU" dirty="0" smtClean="0"/>
              <a:t> Disaster risk reduction is an objective of all our DM activities</a:t>
            </a:r>
          </a:p>
          <a:p>
            <a:pPr>
              <a:defRPr/>
            </a:pPr>
            <a:endParaRPr lang="en-AU" dirty="0" smtClean="0"/>
          </a:p>
          <a:p>
            <a:pPr>
              <a:buFont typeface="Arial" pitchFamily="34" charset="0"/>
              <a:buChar char="•"/>
              <a:defRPr/>
            </a:pPr>
            <a:r>
              <a:rPr lang="en-AU" dirty="0" smtClean="0"/>
              <a:t> Preparedness for response should include preparedness for recovery – a solid baseline understanding of the conditions and issues within vulnerable communities will enable timely and effective disaster relief and recovery programming.</a:t>
            </a:r>
          </a:p>
          <a:p>
            <a:pPr>
              <a:defRPr/>
            </a:pPr>
            <a:endParaRPr lang="en-AU" dirty="0" smtClean="0"/>
          </a:p>
          <a:p>
            <a:pPr>
              <a:buFont typeface="Arial" pitchFamily="34" charset="0"/>
              <a:buChar char="•"/>
              <a:defRPr/>
            </a:pPr>
            <a:r>
              <a:rPr lang="en-AU" dirty="0" smtClean="0"/>
              <a:t> The timelines on the diagram above are indicative – timelines always change according to each disaster context</a:t>
            </a:r>
          </a:p>
          <a:p>
            <a:pPr>
              <a:defRPr/>
            </a:pPr>
            <a:endParaRPr lang="en-AU" dirty="0" smtClean="0"/>
          </a:p>
          <a:p>
            <a:pPr>
              <a:buFont typeface="Arial" pitchFamily="34" charset="0"/>
              <a:buChar char="•"/>
              <a:defRPr/>
            </a:pPr>
            <a:r>
              <a:rPr lang="en-AU" dirty="0" smtClean="0"/>
              <a:t> The development of communities is disrupted by disasters and basic relief and recovery needs have to be met before developmental activities can resume. </a:t>
            </a:r>
          </a:p>
          <a:p>
            <a:pPr>
              <a:defRPr/>
            </a:pPr>
            <a:endParaRPr lang="en-AU" dirty="0" smtClean="0"/>
          </a:p>
          <a:p>
            <a:pPr>
              <a:buFont typeface="Arial" pitchFamily="34" charset="0"/>
              <a:buChar char="•"/>
              <a:defRPr/>
            </a:pPr>
            <a:r>
              <a:rPr lang="en-AU" dirty="0" smtClean="0"/>
              <a:t> Relief and recovery are “anchored” to a disaster event – development programming is not</a:t>
            </a:r>
          </a:p>
          <a:p>
            <a:pPr>
              <a:defRPr/>
            </a:pPr>
            <a:endParaRPr lang="en-AU" dirty="0" smtClean="0"/>
          </a:p>
          <a:p>
            <a:pPr>
              <a:buFont typeface="Arial" pitchFamily="34" charset="0"/>
              <a:buChar char="•"/>
              <a:defRPr/>
            </a:pPr>
            <a:r>
              <a:rPr lang="en-AU" dirty="0" smtClean="0"/>
              <a:t> For large disaster response operations - relief and early recovery activities are often funded through emergency appeals and implemented in a multilateral approach by the Federation and the host NS.  Medium and longer term recovery programming is often funded by PNS and implemented through a bilateral approach by PNS and the host NS.</a:t>
            </a:r>
            <a:endParaRPr lang="en-AU" dirty="0"/>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7416ACD-90DC-4DCE-9FCF-B43466A5A582}" type="slidenum">
              <a:rPr lang="en-US" smtClean="0"/>
              <a:pPr eaLnBrk="1" hangingPunct="1"/>
              <a:t>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i="1" smtClean="0"/>
          </a:p>
          <a:p>
            <a:pPr eaLnBrk="1" hangingPunct="1"/>
            <a:r>
              <a:rPr lang="en-US" b="1" smtClean="0">
                <a:ea typeface="ＭＳ Ｐゴシック" pitchFamily="34" charset="-128"/>
              </a:rPr>
              <a:t>For slow onset situations: </a:t>
            </a:r>
            <a:r>
              <a:rPr lang="en-US" smtClean="0">
                <a:ea typeface="ＭＳ Ｐゴシック" pitchFamily="34" charset="-128"/>
              </a:rPr>
              <a:t>For people whose pre disaster situation was critical, early recovery seeks to assist them over the peak of the crisis within a longer term menu of programme activities to build more resilient lives that are better than their pre disaster situation. </a:t>
            </a:r>
          </a:p>
          <a:p>
            <a:pPr eaLnBrk="1" hangingPunct="1"/>
            <a:endParaRPr lang="en-US" smtClean="0">
              <a:ea typeface="ＭＳ Ｐゴシック" pitchFamily="34" charset="-128"/>
            </a:endParaRPr>
          </a:p>
          <a:p>
            <a:r>
              <a:rPr lang="en-GB" smtClean="0"/>
              <a:t>Early recovery is an approach that takes place </a:t>
            </a:r>
            <a:r>
              <a:rPr lang="en-GB" u="sng" smtClean="0"/>
              <a:t>alongside</a:t>
            </a:r>
            <a:r>
              <a:rPr lang="en-GB" smtClean="0"/>
              <a:t> relief,  (whereas recovery is more medium term and links rehabilitation to development) improving the quality of the relief as well as preparing for the next stage of the recovery process through assessment, planning and implementation of activities. Early recovery activities can:</a:t>
            </a:r>
          </a:p>
          <a:p>
            <a:pPr>
              <a:buFontTx/>
              <a:buChar char="•"/>
            </a:pPr>
            <a:r>
              <a:rPr lang="en-GB" smtClean="0"/>
              <a:t>  Strengthen the quality and impact of relief</a:t>
            </a:r>
          </a:p>
          <a:p>
            <a:pPr>
              <a:buFontTx/>
              <a:buChar char="•"/>
            </a:pPr>
            <a:r>
              <a:rPr lang="en-GB" smtClean="0"/>
              <a:t>  Prepare the ground for longer term recovery</a:t>
            </a:r>
          </a:p>
          <a:p>
            <a:pPr>
              <a:buFontTx/>
              <a:buChar char="•"/>
            </a:pPr>
            <a:r>
              <a:rPr lang="en-GB" smtClean="0"/>
              <a:t>  Improve people’s capacity to cope early on by responding to their wishes and priorities </a:t>
            </a:r>
          </a:p>
          <a:p>
            <a:pPr>
              <a:buFontTx/>
              <a:buChar char="•"/>
            </a:pPr>
            <a:r>
              <a:rPr lang="en-GB" smtClean="0"/>
              <a:t>  Support programmes determined by people’s priorities.</a:t>
            </a: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20A352-FEC2-4FD0-B560-FD560C3C94A3}" type="slidenum">
              <a:rPr lang="en-GB" smtClean="0"/>
              <a:pPr eaLnBrk="1" hangingPunct="1"/>
              <a:t>8</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i="1" smtClean="0"/>
          </a:p>
          <a:p>
            <a:pPr eaLnBrk="1" hangingPunct="1"/>
            <a:r>
              <a:rPr lang="en-US" b="1" smtClean="0">
                <a:ea typeface="ＭＳ Ｐゴシック" pitchFamily="34" charset="-128"/>
              </a:rPr>
              <a:t>For slow onset situations: </a:t>
            </a:r>
            <a:r>
              <a:rPr lang="en-US" smtClean="0">
                <a:ea typeface="ＭＳ Ｐゴシック" pitchFamily="34" charset="-128"/>
              </a:rPr>
              <a:t>For people whose pre disaster situation was critical, early recovery seeks to assist them over the peak of the crisis within a longer term menu of programme activities to build more resilient lives that are better than their pre disaster situation. </a:t>
            </a:r>
          </a:p>
          <a:p>
            <a:pPr eaLnBrk="1" hangingPunct="1"/>
            <a:endParaRPr lang="en-US" smtClean="0">
              <a:ea typeface="ＭＳ Ｐゴシック" pitchFamily="34" charset="-128"/>
            </a:endParaRPr>
          </a:p>
          <a:p>
            <a:r>
              <a:rPr lang="en-GB" smtClean="0"/>
              <a:t>Early recovery is an approach that takes place </a:t>
            </a:r>
            <a:r>
              <a:rPr lang="en-GB" u="sng" smtClean="0"/>
              <a:t>alongside</a:t>
            </a:r>
            <a:r>
              <a:rPr lang="en-GB" smtClean="0"/>
              <a:t> relief,  (whereas recovery is more medium term and links rehabilitation to development) improving the quality of the relief as well as preparing for the next stage of the recovery process through assessment, planning and implementation of activities. Early recovery activities can:</a:t>
            </a:r>
          </a:p>
          <a:p>
            <a:pPr>
              <a:buFontTx/>
              <a:buChar char="•"/>
            </a:pPr>
            <a:r>
              <a:rPr lang="en-GB" smtClean="0"/>
              <a:t>  Strengthen the quality and impact of relief</a:t>
            </a:r>
          </a:p>
          <a:p>
            <a:pPr>
              <a:buFontTx/>
              <a:buChar char="•"/>
            </a:pPr>
            <a:r>
              <a:rPr lang="en-GB" smtClean="0"/>
              <a:t>  Prepare the ground for longer term recovery</a:t>
            </a:r>
          </a:p>
          <a:p>
            <a:pPr>
              <a:buFontTx/>
              <a:buChar char="•"/>
            </a:pPr>
            <a:r>
              <a:rPr lang="en-GB" smtClean="0"/>
              <a:t>  Improve people’s capacity to cope early on by responding to their wishes and priorities </a:t>
            </a:r>
          </a:p>
          <a:p>
            <a:pPr>
              <a:buFontTx/>
              <a:buChar char="•"/>
            </a:pPr>
            <a:r>
              <a:rPr lang="en-GB" smtClean="0"/>
              <a:t>  Support programmes determined by people’s priorities.</a:t>
            </a:r>
          </a:p>
        </p:txBody>
      </p:sp>
      <p:sp>
        <p:nvSpPr>
          <p:cNvPr id="501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20A352-FEC2-4FD0-B560-FD560C3C94A3}" type="slidenum">
              <a:rPr lang="en-GB" smtClean="0"/>
              <a:pPr eaLnBrk="1" hangingPunct="1"/>
              <a:t>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diagram illustrates the three phases often referred to: the initial emergency or relief response, early recovery and the extended recovery period which is conditions allow, will lead back into the longer term development. </a:t>
            </a:r>
          </a:p>
          <a:p>
            <a:endParaRPr lang="en-US" dirty="0" smtClean="0"/>
          </a:p>
          <a:p>
            <a:r>
              <a:rPr lang="en-US" dirty="0" smtClean="0"/>
              <a:t>Participants will usually be familiar with the types of interventions in the three phases outlined in the diagram.  Emphasis that;</a:t>
            </a:r>
          </a:p>
          <a:p>
            <a:endParaRPr lang="en-US" dirty="0" smtClean="0"/>
          </a:p>
          <a:p>
            <a:pPr>
              <a:buFontTx/>
              <a:buChar char="•"/>
            </a:pPr>
            <a:r>
              <a:rPr lang="en-US" dirty="0" smtClean="0"/>
              <a:t> The Federation is trying to strengthen its early recovery programming so that immediate post disaster assistance supports the recovery efforts of the disaster affected population immediately. Examples include:</a:t>
            </a:r>
          </a:p>
          <a:p>
            <a:pPr>
              <a:buFontTx/>
              <a:buChar char="•"/>
            </a:pPr>
            <a:r>
              <a:rPr lang="en-US" dirty="0" smtClean="0"/>
              <a:t> Providing flexible (unconditional) cash transfers to allow people to meet their immediate needs</a:t>
            </a:r>
          </a:p>
          <a:p>
            <a:pPr>
              <a:buFontTx/>
              <a:buChar char="•"/>
            </a:pPr>
            <a:r>
              <a:rPr lang="en-US" dirty="0" smtClean="0"/>
              <a:t> Restore access to functioning health services </a:t>
            </a:r>
          </a:p>
          <a:p>
            <a:pPr>
              <a:buFontTx/>
              <a:buChar char="•"/>
            </a:pPr>
            <a:r>
              <a:rPr lang="en-US" dirty="0" smtClean="0"/>
              <a:t> Provide agricultural inputs to allow households to quickly restart and restore their livelihoods etc…</a:t>
            </a:r>
          </a:p>
          <a:p>
            <a:pPr>
              <a:buFontTx/>
              <a:buChar char="•"/>
            </a:pPr>
            <a:endParaRPr lang="en-US" dirty="0" smtClean="0"/>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EDFF3B7-636C-40F8-AABC-298CC90FE577}" type="slidenum">
              <a:rPr lang="en-GB" smtClean="0"/>
              <a:pPr eaLnBrk="1" hangingPunct="1"/>
              <a:t>13</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Hand out copies of Recovery Guidance</a:t>
            </a:r>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EA7C5B0-2966-473E-8CE7-663BB7F631AC}" type="slidenum">
              <a:rPr lang="en-GB" smtClean="0"/>
              <a:pPr eaLnBrk="1" hangingPunct="1"/>
              <a:t>16</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userDrawn="1"/>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userDrawn="1"/>
        </p:nvGrpSpPr>
        <p:grpSpPr bwMode="auto">
          <a:xfrm>
            <a:off x="339725" y="339725"/>
            <a:ext cx="1260475" cy="1260475"/>
            <a:chOff x="228600" y="228600"/>
            <a:chExt cx="1260000" cy="1260000"/>
          </a:xfrm>
        </p:grpSpPr>
        <p:sp>
          <p:nvSpPr>
            <p:cNvPr id="6" name="Oval 5"/>
            <p:cNvSpPr/>
            <p:nvPr userDrawn="1"/>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13"/>
            <p:cNvSpPr txBox="1">
              <a:spLocks noChangeArrowheads="1"/>
            </p:cNvSpPr>
            <p:nvPr userDrawn="1"/>
          </p:nvSpPr>
          <p:spPr bwMode="auto">
            <a:xfrm>
              <a:off x="282555" y="625325"/>
              <a:ext cx="1144157" cy="49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dirty="0" smtClean="0">
                  <a:solidFill>
                    <a:schemeClr val="bg1"/>
                  </a:solidFill>
                </a:rPr>
                <a:t>Recovery</a:t>
              </a:r>
            </a:p>
            <a:p>
              <a:pPr algn="ctr" eaLnBrk="1" hangingPunct="1"/>
              <a:r>
                <a:rPr lang="en-US" sz="1600" b="1" dirty="0" smtClean="0">
                  <a:solidFill>
                    <a:schemeClr val="bg1"/>
                  </a:solidFill>
                </a:rPr>
                <a:t>CTP</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 xmlns:p14="http://schemas.microsoft.com/office/powerpoint/2010/main" val="107557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2113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 xmlns:p14="http://schemas.microsoft.com/office/powerpoint/2010/main" val="252447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356929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200" y="1676400"/>
            <a:ext cx="3352800" cy="4191000"/>
          </a:xfrm>
        </p:spPr>
        <p:txBody>
          <a:bodyPr rtlCol="0">
            <a:normAutofit/>
          </a:bodyPr>
          <a:lstStyle/>
          <a:p>
            <a:pPr lvl="0"/>
            <a:endParaRPr lang="en-GB" noProof="0"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45214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dirty="0" smtClean="0"/>
              <a:t>Click to edit Master text styles</a:t>
            </a:r>
          </a:p>
        </p:txBody>
      </p:sp>
    </p:spTree>
    <p:extLst>
      <p:ext uri="{BB962C8B-B14F-4D97-AF65-F5344CB8AC3E}">
        <p14:creationId xmlns="" xmlns:p14="http://schemas.microsoft.com/office/powerpoint/2010/main" val="210627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30016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 xmlns:p14="http://schemas.microsoft.com/office/powerpoint/2010/main" val="411210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userDrawn="1"/>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userDrawn="1"/>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13"/>
            <p:cNvSpPr txBox="1">
              <a:spLocks noChangeArrowheads="1"/>
            </p:cNvSpPr>
            <p:nvPr userDrawn="1"/>
          </p:nvSpPr>
          <p:spPr bwMode="auto">
            <a:xfrm>
              <a:off x="533400" y="498475"/>
              <a:ext cx="4724400" cy="358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baseline="30000">
                  <a:solidFill>
                    <a:srgbClr val="E8C7B0"/>
                  </a:solidFill>
                </a:rPr>
                <a:t>FOR FURTHER INFORMATION ON XXXXXXXXX XXXXXXXX XXXXXXXXX XXXX, PLEASE CONTACT:</a:t>
              </a:r>
            </a:p>
            <a:p>
              <a:pPr eaLnBrk="1" hangingPunct="1"/>
              <a:endParaRPr lang="en-US" sz="2000" b="1" baseline="30000">
                <a:solidFill>
                  <a:schemeClr val="bg1"/>
                </a:solidFill>
              </a:endParaRPr>
            </a:p>
            <a:p>
              <a:pPr eaLnBrk="1" hangingPunct="1"/>
              <a:r>
                <a:rPr lang="en-US" sz="2000" b="1" baseline="30000">
                  <a:solidFill>
                    <a:srgbClr val="E8C7B0"/>
                  </a:solidFill>
                </a:rPr>
                <a:t>IFRC XXXXXXXXXXXXX DEPARTMENT</a:t>
              </a:r>
            </a:p>
            <a:p>
              <a:pPr eaLnBrk="1" hangingPunct="1"/>
              <a:r>
                <a:rPr lang="en-US" sz="2000" baseline="30000">
                  <a:solidFill>
                    <a:schemeClr val="bg1"/>
                  </a:solidFill>
                </a:rPr>
                <a:t>NAME SURNAME, TITLE</a:t>
              </a:r>
              <a:br>
                <a:rPr lang="en-US" sz="2000" baseline="30000">
                  <a:solidFill>
                    <a:schemeClr val="bg1"/>
                  </a:solidFill>
                </a:rPr>
              </a:br>
              <a:r>
                <a:rPr lang="en-US" sz="2000" b="1" baseline="30000">
                  <a:solidFill>
                    <a:schemeClr val="bg1"/>
                  </a:solidFill>
                </a:rPr>
                <a:t>TEL. : +41 022 730 XXXX</a:t>
              </a:r>
            </a:p>
            <a:p>
              <a:pPr eaLnBrk="1" hangingPunct="1"/>
              <a:r>
                <a:rPr lang="en-US" sz="2000" b="1" baseline="30000">
                  <a:solidFill>
                    <a:schemeClr val="bg1"/>
                  </a:solidFill>
                </a:rPr>
                <a:t>EMAIL: name.surname@ifrc.org</a:t>
              </a:r>
            </a:p>
            <a:p>
              <a:pPr eaLnBrk="1" hangingPunct="1"/>
              <a:endParaRPr lang="en-US" sz="2000" b="1" baseline="30000">
                <a:solidFill>
                  <a:schemeClr val="bg1"/>
                </a:solidFill>
              </a:endParaRPr>
            </a:p>
            <a:p>
              <a:pPr eaLnBrk="1" hangingPunct="1"/>
              <a:r>
                <a:rPr lang="en-US" sz="2000" b="1" baseline="30000">
                  <a:solidFill>
                    <a:srgbClr val="E8C7B0"/>
                  </a:solidFill>
                </a:rPr>
                <a:t>THIS PRESENTATION IS PUBLISHED BY</a:t>
              </a:r>
            </a:p>
            <a:p>
              <a:pPr eaLnBrk="1" hangingPunct="1"/>
              <a:r>
                <a:rPr lang="en-US" sz="2000" b="1" baseline="30000">
                  <a:solidFill>
                    <a:schemeClr val="bg1"/>
                  </a:solidFill>
                </a:rPr>
                <a:t>INTERNATIONAL FEDERATION OF </a:t>
              </a:r>
              <a:br>
                <a:rPr lang="en-US" sz="2000" b="1" baseline="30000">
                  <a:solidFill>
                    <a:schemeClr val="bg1"/>
                  </a:solidFill>
                </a:rPr>
              </a:br>
              <a:r>
                <a:rPr lang="en-US" sz="2000" b="1" baseline="30000">
                  <a:solidFill>
                    <a:schemeClr val="bg1"/>
                  </a:solidFill>
                </a:rPr>
                <a:t>RED CROSS AND RED CRESCENT SOCIETIES</a:t>
              </a:r>
            </a:p>
            <a:p>
              <a:pPr eaLnBrk="1" hangingPunct="1"/>
              <a:r>
                <a:rPr lang="en-US" sz="2000" b="1" baseline="30000">
                  <a:solidFill>
                    <a:schemeClr val="bg1"/>
                  </a:solidFill>
                </a:rPr>
                <a:t>P.O. BOX 372</a:t>
              </a:r>
            </a:p>
            <a:p>
              <a:pPr eaLnBrk="1" hangingPunct="1"/>
              <a:r>
                <a:rPr lang="en-US" sz="2000" b="1" baseline="30000">
                  <a:solidFill>
                    <a:schemeClr val="bg1"/>
                  </a:solidFill>
                </a:rPr>
                <a:t>CH-1211 GENEVA 19</a:t>
              </a:r>
            </a:p>
            <a:p>
              <a:pPr eaLnBrk="1" hangingPunct="1"/>
              <a:r>
                <a:rPr lang="en-US" sz="2000" b="1" baseline="30000">
                  <a:solidFill>
                    <a:schemeClr val="bg1"/>
                  </a:solidFill>
                </a:rPr>
                <a:t>SWITZERLAND</a:t>
              </a:r>
            </a:p>
            <a:p>
              <a:pPr eaLnBrk="1" hangingPunct="1"/>
              <a:endParaRPr lang="en-US" sz="2000" b="1" baseline="30000">
                <a:solidFill>
                  <a:schemeClr val="bg1"/>
                </a:solidFill>
              </a:endParaRPr>
            </a:p>
            <a:p>
              <a:pPr eaLnBrk="1" hangingPunct="1"/>
              <a:r>
                <a:rPr lang="en-US" sz="2000" b="1" baseline="30000">
                  <a:solidFill>
                    <a:schemeClr val="bg1"/>
                  </a:solidFill>
                </a:rPr>
                <a:t>TEL.: +41 22 730 42 22</a:t>
              </a:r>
            </a:p>
            <a:p>
              <a:pPr eaLnBrk="1" hangingPunct="1"/>
              <a:r>
                <a:rPr lang="en-US" sz="2000" b="1" baseline="30000">
                  <a:solidFill>
                    <a:schemeClr val="bg1"/>
                  </a:solidFill>
                </a:rPr>
                <a:t>FAX.: +41 22 733 03 95</a:t>
              </a:r>
              <a:endParaRPr lang="en-US" sz="2000">
                <a:solidFill>
                  <a:schemeClr val="bg1"/>
                </a:solidFill>
              </a:endParaRPr>
            </a:p>
          </p:txBody>
        </p:sp>
        <p:pic>
          <p:nvPicPr>
            <p:cNvPr id="6" name="Picture 15" descr="SLCM-icons logo-EN.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47446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 xmlns:p14="http://schemas.microsoft.com/office/powerpoint/2010/main" val="21493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userDrawn="1"/>
        </p:nvGrpSpPr>
        <p:grpSpPr bwMode="auto">
          <a:xfrm>
            <a:off x="152400" y="5943600"/>
            <a:ext cx="8839200" cy="787400"/>
            <a:chOff x="152400" y="5918015"/>
            <a:chExt cx="8839200" cy="787585"/>
          </a:xfrm>
        </p:grpSpPr>
        <p:sp>
          <p:nvSpPr>
            <p:cNvPr id="1032" name="Rectangle 8"/>
            <p:cNvSpPr>
              <a:spLocks noChangeArrowheads="1"/>
            </p:cNvSpPr>
            <p:nvPr userDrawn="1"/>
          </p:nvSpPr>
          <p:spPr bwMode="auto">
            <a:xfrm>
              <a:off x="152400" y="5918015"/>
              <a:ext cx="8839200" cy="787585"/>
            </a:xfrm>
            <a:prstGeom prst="rect">
              <a:avLst/>
            </a:prstGeom>
            <a:solidFill>
              <a:srgbClr val="DB0000"/>
            </a:solidFill>
            <a:ln w="9525" algn="ctr">
              <a:solidFill>
                <a:schemeClr val="bg1"/>
              </a:solidFill>
              <a:round/>
              <a:headEnd/>
              <a:tailEnd/>
            </a:ln>
          </p:spPr>
          <p:txBody>
            <a:bodyPr/>
            <a:lstStyle/>
            <a:p>
              <a:pPr marL="342900" indent="-342900">
                <a:spcBef>
                  <a:spcPct val="20000"/>
                </a:spcBef>
                <a:buFontTx/>
                <a:buChar char="•"/>
              </a:pPr>
              <a:endParaRPr lang="en-US" sz="3200"/>
            </a:p>
          </p:txBody>
        </p:sp>
        <p:sp>
          <p:nvSpPr>
            <p:cNvPr id="1033" name="TextBox 9"/>
            <p:cNvSpPr txBox="1">
              <a:spLocks noChangeArrowheads="1"/>
            </p:cNvSpPr>
            <p:nvPr userDrawn="1"/>
          </p:nvSpPr>
          <p:spPr bwMode="auto">
            <a:xfrm>
              <a:off x="304800" y="6106972"/>
              <a:ext cx="31242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solidFill>
                    <a:srgbClr val="551C15"/>
                  </a:solidFill>
                  <a:latin typeface="Arial Rounded MT Bold" pitchFamily="34" charset="0"/>
                </a:rPr>
                <a:t>www.ifrc.org</a:t>
              </a:r>
            </a:p>
            <a:p>
              <a:pPr eaLnBrk="1" hangingPunct="1"/>
              <a:r>
                <a:rPr lang="en-US" sz="1200" b="1">
                  <a:solidFill>
                    <a:schemeClr val="bg1"/>
                  </a:solidFill>
                  <a:latin typeface="Arial Rounded MT Bold" pitchFamily="34" charset="0"/>
                </a:rPr>
                <a:t>Saving lives, changing minds.</a:t>
              </a:r>
              <a:endParaRPr lang="en-US" sz="1200">
                <a:solidFill>
                  <a:schemeClr val="bg1"/>
                </a:solidFill>
                <a:latin typeface="Arial Rounded MT Bold" pitchFamily="34" charset="0"/>
              </a:endParaRPr>
            </a:p>
          </p:txBody>
        </p:sp>
        <p:pic>
          <p:nvPicPr>
            <p:cNvPr id="1034" name="Picture 14" descr="IFRC_logo_EN.gif"/>
            <p:cNvPicPr>
              <a:picLocks noChangeAspect="1"/>
            </p:cNvPicPr>
            <p:nvPr userDrawn="1"/>
          </p:nvPicPr>
          <p:blipFill>
            <a:blip r:embed="rId12">
              <a:extLst>
                <a:ext uri="{28A0092B-C50C-407E-A947-70E740481C1C}">
                  <a14:useLocalDpi xmlns=""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br>
              <a:rPr lang="en-US" smtClean="0"/>
            </a:br>
            <a:r>
              <a:rPr lang="en-US" smtClean="0"/>
              <a:t>(possible two lines)</a:t>
            </a:r>
            <a:endParaRPr lang="en-GB" smtClean="0"/>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grpSp>
        <p:nvGrpSpPr>
          <p:cNvPr id="1029" name="Group 16"/>
          <p:cNvGrpSpPr>
            <a:grpSpLocks/>
          </p:cNvGrpSpPr>
          <p:nvPr userDrawn="1"/>
        </p:nvGrpSpPr>
        <p:grpSpPr bwMode="auto">
          <a:xfrm>
            <a:off x="339725" y="339725"/>
            <a:ext cx="1260475" cy="1260475"/>
            <a:chOff x="228600" y="228600"/>
            <a:chExt cx="1260000" cy="1260000"/>
          </a:xfrm>
        </p:grpSpPr>
        <p:sp>
          <p:nvSpPr>
            <p:cNvPr id="18" name="Oval 17"/>
            <p:cNvSpPr/>
            <p:nvPr userDrawn="1"/>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userDrawn="1"/>
          </p:nvSpPr>
          <p:spPr>
            <a:xfrm>
              <a:off x="282555" y="625325"/>
              <a:ext cx="1144157" cy="615321"/>
            </a:xfrm>
            <a:prstGeom prst="rect">
              <a:avLst/>
            </a:prstGeom>
            <a:noFill/>
          </p:spPr>
          <p:txBody>
            <a:bodyPr lIns="0" tIns="0" rIns="0" bIns="0">
              <a:spAutoFit/>
            </a:bodyPr>
            <a:lstStyle/>
            <a:p>
              <a:pPr algn="ctr" fontAlgn="auto">
                <a:spcBef>
                  <a:spcPts val="0"/>
                </a:spcBef>
                <a:spcAft>
                  <a:spcPts val="0"/>
                </a:spcAft>
                <a:defRPr/>
              </a:pPr>
              <a:r>
                <a:rPr lang="en-US" sz="1600" b="1" dirty="0">
                  <a:solidFill>
                    <a:schemeClr val="bg1"/>
                  </a:solidFill>
                  <a:latin typeface="Arial" pitchFamily="34" charset="0"/>
                  <a:cs typeface="Arial" pitchFamily="34" charset="0"/>
                </a:rPr>
                <a:t>Recovery </a:t>
              </a:r>
              <a:r>
                <a:rPr lang="en-US" sz="1400" b="1" dirty="0" smtClean="0">
                  <a:solidFill>
                    <a:schemeClr val="bg1"/>
                  </a:solidFill>
                  <a:latin typeface="Arial" pitchFamily="34" charset="0"/>
                  <a:cs typeface="Arial" pitchFamily="34" charset="0"/>
                </a:rPr>
                <a:t>CTP</a:t>
              </a:r>
              <a:endParaRPr lang="en-US" sz="1050" b="1" dirty="0">
                <a:solidFill>
                  <a:schemeClr val="bg1"/>
                </a:solidFill>
                <a:latin typeface="Arial" pitchFamily="34" charset="0"/>
                <a:cs typeface="Arial" pitchFamily="34" charset="0"/>
              </a:endParaRPr>
            </a:p>
            <a:p>
              <a:pPr algn="ctr" fontAlgn="auto">
                <a:spcBef>
                  <a:spcPts val="0"/>
                </a:spcBef>
                <a:spcAft>
                  <a:spcPts val="0"/>
                </a:spcAft>
                <a:defRPr/>
              </a:pPr>
              <a:endParaRPr lang="en-US" sz="1000" b="1" dirty="0">
                <a:solidFill>
                  <a:schemeClr val="bg1"/>
                </a:solidFill>
                <a:latin typeface="Arial" pitchFamily="34" charset="0"/>
                <a:cs typeface="Arial" pitchFamily="34" charset="0"/>
              </a:endParaRPr>
            </a:p>
          </p:txBody>
        </p:sp>
      </p:grpSp>
    </p:spTree>
  </p:cSld>
  <p:clrMap bg1="lt1" tx1="dk1" bg2="lt2" tx2="dk2" accent1="accent1" accent2="accent2" accent3="accent3" accent4="accent4" accent5="accent5" accent6="accent6" hlink="hlink" folHlink="folHlink"/>
  <p:sldLayoutIdLst>
    <p:sldLayoutId id="2147483875" r:id="rId1"/>
    <p:sldLayoutId id="2147483872" r:id="rId2"/>
    <p:sldLayoutId id="2147483876" r:id="rId3"/>
    <p:sldLayoutId id="2147483873" r:id="rId4"/>
    <p:sldLayoutId id="2147483877" r:id="rId5"/>
    <p:sldLayoutId id="2147483878" r:id="rId6"/>
    <p:sldLayoutId id="2147483879" r:id="rId7"/>
    <p:sldLayoutId id="2147483880" r:id="rId8"/>
    <p:sldLayoutId id="2147483881" r:id="rId9"/>
    <p:sldLayoutId id="2147483874" r:id="rId10"/>
  </p:sldLayoutIdLst>
  <p:txStyles>
    <p:titleStyle>
      <a:lvl1pPr algn="l" rtl="0" eaLnBrk="0" fontAlgn="base" hangingPunct="0">
        <a:spcBef>
          <a:spcPct val="0"/>
        </a:spcBef>
        <a:spcAft>
          <a:spcPct val="0"/>
        </a:spcAft>
        <a:defRPr sz="2600" b="1" i="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600" b="1" i="1">
          <a:solidFill>
            <a:schemeClr val="tx1"/>
          </a:solidFill>
          <a:latin typeface="Arial" pitchFamily="34" charset="0"/>
          <a:cs typeface="Arial" pitchFamily="34" charset="0"/>
        </a:defRPr>
      </a:lvl2pPr>
      <a:lvl3pPr algn="l" rtl="0" eaLnBrk="0" fontAlgn="base" hangingPunct="0">
        <a:spcBef>
          <a:spcPct val="0"/>
        </a:spcBef>
        <a:spcAft>
          <a:spcPct val="0"/>
        </a:spcAft>
        <a:defRPr sz="2600" b="1" i="1">
          <a:solidFill>
            <a:schemeClr val="tx1"/>
          </a:solidFill>
          <a:latin typeface="Arial" pitchFamily="34" charset="0"/>
          <a:cs typeface="Arial" pitchFamily="34" charset="0"/>
        </a:defRPr>
      </a:lvl3pPr>
      <a:lvl4pPr algn="l" rtl="0" eaLnBrk="0" fontAlgn="base" hangingPunct="0">
        <a:spcBef>
          <a:spcPct val="0"/>
        </a:spcBef>
        <a:spcAft>
          <a:spcPct val="0"/>
        </a:spcAft>
        <a:defRPr sz="2600" b="1" i="1">
          <a:solidFill>
            <a:schemeClr val="tx1"/>
          </a:solidFill>
          <a:latin typeface="Arial" pitchFamily="34" charset="0"/>
          <a:cs typeface="Arial" pitchFamily="34" charset="0"/>
        </a:defRPr>
      </a:lvl4pPr>
      <a:lvl5pPr algn="l" rtl="0" eaLnBrk="0" fontAlgn="base" hangingPunct="0">
        <a:spcBef>
          <a:spcPct val="0"/>
        </a:spcBef>
        <a:spcAft>
          <a:spcPct val="0"/>
        </a:spcAft>
        <a:defRPr sz="2600" b="1" i="1">
          <a:solidFill>
            <a:schemeClr val="tx1"/>
          </a:solidFill>
          <a:latin typeface="Arial" pitchFamily="34" charset="0"/>
          <a:cs typeface="Arial" pitchFamily="34" charset="0"/>
        </a:defRPr>
      </a:lvl5pPr>
      <a:lvl6pPr marL="457200" algn="l" rtl="0" fontAlgn="base">
        <a:spcBef>
          <a:spcPct val="0"/>
        </a:spcBef>
        <a:spcAft>
          <a:spcPct val="0"/>
        </a:spcAft>
        <a:defRPr sz="2600" b="1" i="1">
          <a:solidFill>
            <a:schemeClr val="tx1"/>
          </a:solidFill>
          <a:latin typeface="Arial" pitchFamily="34" charset="0"/>
          <a:cs typeface="Arial" pitchFamily="34" charset="0"/>
        </a:defRPr>
      </a:lvl6pPr>
      <a:lvl7pPr marL="914400" algn="l" rtl="0" fontAlgn="base">
        <a:spcBef>
          <a:spcPct val="0"/>
        </a:spcBef>
        <a:spcAft>
          <a:spcPct val="0"/>
        </a:spcAft>
        <a:defRPr sz="2600" b="1" i="1">
          <a:solidFill>
            <a:schemeClr val="tx1"/>
          </a:solidFill>
          <a:latin typeface="Arial" pitchFamily="34" charset="0"/>
          <a:cs typeface="Arial" pitchFamily="34" charset="0"/>
        </a:defRPr>
      </a:lvl7pPr>
      <a:lvl8pPr marL="1371600" algn="l" rtl="0" fontAlgn="base">
        <a:spcBef>
          <a:spcPct val="0"/>
        </a:spcBef>
        <a:spcAft>
          <a:spcPct val="0"/>
        </a:spcAft>
        <a:defRPr sz="2600" b="1" i="1">
          <a:solidFill>
            <a:schemeClr val="tx1"/>
          </a:solidFill>
          <a:latin typeface="Arial" pitchFamily="34" charset="0"/>
          <a:cs typeface="Arial" pitchFamily="34" charset="0"/>
        </a:defRPr>
      </a:lvl8pPr>
      <a:lvl9pPr marL="1828800" algn="l" rtl="0" fontAlgn="base">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0" fontAlgn="base" hangingPunct="0">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0" fontAlgn="base" hangingPunct="0">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0" fontAlgn="base" hangingPunct="0">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0" fontAlgn="base" hangingPunct="0">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5.xml"/><Relationship Id="rId1" Type="http://schemas.openxmlformats.org/officeDocument/2006/relationships/video" Target="NULL" TargetMode="External"/><Relationship Id="rId5" Type="http://schemas.openxmlformats.org/officeDocument/2006/relationships/hyperlink" Target="Philippines%20Typhoon%20Yolanda-%20Cash%20in%20Emergencies.mp4" TargetMode="Externa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990600" y="2286000"/>
            <a:ext cx="7239000" cy="1447800"/>
          </a:xfrm>
        </p:spPr>
        <p:txBody>
          <a:bodyPr/>
          <a:lstStyle/>
          <a:p>
            <a:pPr eaLnBrk="1" hangingPunct="1"/>
            <a:r>
              <a:rPr lang="en-GB" sz="3600" dirty="0" smtClean="0"/>
              <a:t>Recovery Programming: building back better and enhancing resilience </a:t>
            </a:r>
            <a:endParaRPr lang="en-GB" sz="4300" dirty="0" smtClean="0">
              <a:latin typeface="Arial" charset="0"/>
              <a:cs typeface="Arial" charset="0"/>
            </a:endParaRPr>
          </a:p>
        </p:txBody>
      </p:sp>
      <p:sp>
        <p:nvSpPr>
          <p:cNvPr id="9219" name="Subtitle 2"/>
          <p:cNvSpPr>
            <a:spLocks noGrp="1"/>
          </p:cNvSpPr>
          <p:nvPr>
            <p:ph type="subTitle" idx="1"/>
          </p:nvPr>
        </p:nvSpPr>
        <p:spPr/>
        <p:txBody>
          <a:bodyPr>
            <a:normAutofit lnSpcReduction="10000"/>
          </a:bodyPr>
          <a:lstStyle/>
          <a:p>
            <a:pPr eaLnBrk="1" hangingPunct="1">
              <a:defRPr/>
            </a:pPr>
            <a:endParaRPr lang="en-GB" dirty="0" smtClean="0"/>
          </a:p>
          <a:p>
            <a:pPr eaLnBrk="1" hangingPunct="1">
              <a:defRPr/>
            </a:pPr>
            <a:r>
              <a:rPr lang="en-GB" sz="1900" i="1" dirty="0" smtClean="0"/>
              <a:t>ACE Training</a:t>
            </a:r>
          </a:p>
          <a:p>
            <a:pPr eaLnBrk="1" hangingPunct="1">
              <a:defRPr/>
            </a:pPr>
            <a:r>
              <a:rPr lang="en-GB" sz="1900" i="1" dirty="0" smtClean="0"/>
              <a:t>PMI training Centre Meeting</a:t>
            </a:r>
          </a:p>
          <a:p>
            <a:pPr eaLnBrk="1" hangingPunct="1">
              <a:defRPr/>
            </a:pPr>
            <a:r>
              <a:rPr lang="en-GB" sz="1900" i="1" dirty="0" smtClean="0"/>
              <a:t>Semarang</a:t>
            </a:r>
            <a:r>
              <a:rPr lang="en-GB" sz="1900" i="1" dirty="0" smtClean="0"/>
              <a:t>, Indonesia</a:t>
            </a:r>
          </a:p>
          <a:p>
            <a:pPr eaLnBrk="1" hangingPunct="1">
              <a:defRPr/>
            </a:pPr>
            <a:r>
              <a:rPr lang="en-GB" sz="1900" i="1" dirty="0" smtClean="0"/>
              <a:t>28 April 2015 </a:t>
            </a:r>
          </a:p>
          <a:p>
            <a:pPr eaLnBrk="1" hangingPunct="1">
              <a:defRPr/>
            </a:pPr>
            <a:endParaRPr lang="en-GB"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REMEMBER……..</a:t>
            </a:r>
            <a:endParaRPr lang="en-GB" dirty="0"/>
          </a:p>
        </p:txBody>
      </p:sp>
      <p:sp>
        <p:nvSpPr>
          <p:cNvPr id="4" name="Text Placeholder 3"/>
          <p:cNvSpPr>
            <a:spLocks noGrp="1"/>
          </p:cNvSpPr>
          <p:nvPr>
            <p:ph type="body" sz="quarter" idx="11"/>
          </p:nvPr>
        </p:nvSpPr>
        <p:spPr>
          <a:xfrm>
            <a:off x="152400" y="1905000"/>
            <a:ext cx="3886200" cy="3657600"/>
          </a:xfrm>
        </p:spPr>
        <p:txBody>
          <a:bodyPr/>
          <a:lstStyle/>
          <a:p>
            <a:r>
              <a:rPr lang="en-GB" sz="2800" dirty="0"/>
              <a:t>Individuals, communities and institutions begin to recover </a:t>
            </a:r>
            <a:r>
              <a:rPr lang="en-GB" sz="2800" u="sng" dirty="0"/>
              <a:t>immediately</a:t>
            </a:r>
            <a:r>
              <a:rPr lang="en-GB" sz="2800" dirty="0"/>
              <a:t> after a disaster, relying on their own skills, experience and resources.</a:t>
            </a:r>
          </a:p>
          <a:p>
            <a:endParaRPr lang="en-GB" dirty="0"/>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07699" y="1668208"/>
            <a:ext cx="4379101" cy="40467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03960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868362"/>
          </a:xfrm>
        </p:spPr>
        <p:txBody>
          <a:bodyPr/>
          <a:lstStyle/>
          <a:p>
            <a:endParaRPr lang="en-GB" dirty="0"/>
          </a:p>
        </p:txBody>
      </p:sp>
      <p:sp>
        <p:nvSpPr>
          <p:cNvPr id="3" name="Content Placeholder 2"/>
          <p:cNvSpPr>
            <a:spLocks noGrp="1"/>
          </p:cNvSpPr>
          <p:nvPr>
            <p:ph idx="1"/>
          </p:nvPr>
        </p:nvSpPr>
        <p:spPr>
          <a:xfrm>
            <a:off x="0" y="1600200"/>
            <a:ext cx="4267200" cy="4260850"/>
          </a:xfrm>
        </p:spPr>
        <p:txBody>
          <a:bodyPr/>
          <a:lstStyle/>
          <a:p>
            <a:pPr algn="just"/>
            <a:r>
              <a:rPr lang="en-GB" sz="2400" dirty="0" smtClean="0"/>
              <a:t>‘Recovery programming’ </a:t>
            </a:r>
            <a:r>
              <a:rPr lang="en-GB" sz="2400" dirty="0"/>
              <a:t>is what external agencies do with the aim of supporting people as they recover from disasters</a:t>
            </a:r>
            <a:r>
              <a:rPr lang="en-GB" sz="2400" dirty="0" smtClean="0"/>
              <a:t>.</a:t>
            </a:r>
          </a:p>
          <a:p>
            <a:pPr algn="just"/>
            <a:r>
              <a:rPr lang="en-GB" sz="2400" dirty="0" smtClean="0"/>
              <a:t> </a:t>
            </a:r>
            <a:r>
              <a:rPr lang="en-GB" sz="2400" dirty="0"/>
              <a:t>At its </a:t>
            </a:r>
            <a:r>
              <a:rPr lang="en-GB" sz="2400" dirty="0" smtClean="0"/>
              <a:t>best: early </a:t>
            </a:r>
            <a:r>
              <a:rPr lang="en-GB" sz="2400" dirty="0"/>
              <a:t>recovery and recovery are based on good community-based programming principles and practices that may </a:t>
            </a:r>
            <a:r>
              <a:rPr lang="en-GB" sz="2400" u="sng" dirty="0"/>
              <a:t>link</a:t>
            </a:r>
            <a:r>
              <a:rPr lang="en-GB" sz="2400" dirty="0"/>
              <a:t> to longer-term development</a:t>
            </a:r>
            <a:r>
              <a:rPr lang="en-GB" sz="2400" dirty="0" smtClean="0"/>
              <a:t>.</a:t>
            </a:r>
          </a:p>
          <a:p>
            <a:endParaRPr lang="en-GB" dirty="0"/>
          </a:p>
          <a:p>
            <a:endParaRPr lang="en-GB" dirty="0"/>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19600" y="304800"/>
            <a:ext cx="47244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6477000" y="838200"/>
            <a:ext cx="1752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5" name="TextBox 4"/>
          <p:cNvSpPr txBox="1"/>
          <p:nvPr/>
        </p:nvSpPr>
        <p:spPr>
          <a:xfrm>
            <a:off x="5486400" y="5498068"/>
            <a:ext cx="3810000" cy="369332"/>
          </a:xfrm>
          <a:prstGeom prst="rect">
            <a:avLst/>
          </a:prstGeom>
          <a:noFill/>
        </p:spPr>
        <p:txBody>
          <a:bodyPr wrap="square" rtlCol="0">
            <a:spAutoFit/>
          </a:bodyPr>
          <a:lstStyle/>
          <a:p>
            <a:r>
              <a:rPr lang="en-GB" dirty="0" smtClean="0"/>
              <a:t>GTLL Disaster Recovery Tool Kit</a:t>
            </a:r>
            <a:endParaRPr lang="en-GB" dirty="0"/>
          </a:p>
        </p:txBody>
      </p:sp>
    </p:spTree>
    <p:extLst>
      <p:ext uri="{BB962C8B-B14F-4D97-AF65-F5344CB8AC3E}">
        <p14:creationId xmlns="" xmlns:p14="http://schemas.microsoft.com/office/powerpoint/2010/main" val="3398984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Examples of </a:t>
            </a:r>
            <a:r>
              <a:rPr lang="en-GB" dirty="0"/>
              <a:t>R</a:t>
            </a:r>
            <a:r>
              <a:rPr lang="en-GB" dirty="0" smtClean="0"/>
              <a:t>ecovery activities</a:t>
            </a:r>
            <a:endParaRPr lang="en-GB" dirty="0"/>
          </a:p>
        </p:txBody>
      </p:sp>
      <p:sp>
        <p:nvSpPr>
          <p:cNvPr id="6" name="Content Placeholder 5"/>
          <p:cNvSpPr>
            <a:spLocks noGrp="1"/>
          </p:cNvSpPr>
          <p:nvPr>
            <p:ph idx="1"/>
          </p:nvPr>
        </p:nvSpPr>
        <p:spPr>
          <a:xfrm>
            <a:off x="1219200" y="1371600"/>
            <a:ext cx="7924800" cy="4572000"/>
          </a:xfrm>
        </p:spPr>
        <p:txBody>
          <a:bodyPr/>
          <a:lstStyle/>
          <a:p>
            <a:r>
              <a:rPr lang="en-US" sz="2400" dirty="0">
                <a:solidFill>
                  <a:schemeClr val="accent1"/>
                </a:solidFill>
                <a:latin typeface="+mn-lt"/>
              </a:rPr>
              <a:t>Early recovery </a:t>
            </a:r>
            <a:r>
              <a:rPr lang="en-US" sz="2400" dirty="0">
                <a:latin typeface="+mn-lt"/>
              </a:rPr>
              <a:t>immediate support</a:t>
            </a:r>
          </a:p>
          <a:p>
            <a:pPr lvl="1">
              <a:buFont typeface="Wingdings" pitchFamily="2" charset="2"/>
              <a:buChar char="ü"/>
            </a:pPr>
            <a:r>
              <a:rPr lang="en-GB" sz="2200" dirty="0" smtClean="0">
                <a:latin typeface="+mn-lt"/>
              </a:rPr>
              <a:t> cash </a:t>
            </a:r>
            <a:r>
              <a:rPr lang="en-GB" sz="2200" dirty="0">
                <a:latin typeface="+mn-lt"/>
              </a:rPr>
              <a:t>for work to remove the rubble</a:t>
            </a:r>
          </a:p>
          <a:p>
            <a:pPr lvl="1">
              <a:buFont typeface="Wingdings" pitchFamily="2" charset="2"/>
              <a:buChar char="ü"/>
            </a:pPr>
            <a:r>
              <a:rPr lang="en-GB" sz="2200" dirty="0" smtClean="0">
                <a:latin typeface="+mn-lt"/>
              </a:rPr>
              <a:t> materials for immediate shelter repair</a:t>
            </a:r>
          </a:p>
          <a:p>
            <a:pPr lvl="1">
              <a:buFont typeface="Wingdings" pitchFamily="2" charset="2"/>
              <a:buChar char="ü"/>
            </a:pPr>
            <a:r>
              <a:rPr lang="en-GB" sz="2200" dirty="0" smtClean="0">
                <a:latin typeface="+mn-lt"/>
              </a:rPr>
              <a:t> agricultural inputs to restart livelihoods</a:t>
            </a:r>
          </a:p>
          <a:p>
            <a:pPr lvl="1">
              <a:buFont typeface="Wingdings" pitchFamily="2" charset="2"/>
              <a:buChar char="ü"/>
            </a:pPr>
            <a:r>
              <a:rPr lang="en-GB" sz="2200" dirty="0">
                <a:latin typeface="+mn-lt"/>
              </a:rPr>
              <a:t> </a:t>
            </a:r>
            <a:r>
              <a:rPr lang="en-GB" sz="2200" dirty="0" smtClean="0">
                <a:latin typeface="+mn-lt"/>
              </a:rPr>
              <a:t>protect remaining assets, avoid further loss </a:t>
            </a:r>
            <a:endParaRPr lang="en-GB" sz="2200" dirty="0">
              <a:latin typeface="+mn-lt"/>
            </a:endParaRPr>
          </a:p>
          <a:p>
            <a:pPr lvl="1">
              <a:buFont typeface="Wingdings" pitchFamily="2" charset="2"/>
              <a:buChar char="ü"/>
            </a:pPr>
            <a:r>
              <a:rPr lang="en-GB" sz="2200" dirty="0" smtClean="0">
                <a:latin typeface="+mn-lt"/>
              </a:rPr>
              <a:t> providing </a:t>
            </a:r>
            <a:r>
              <a:rPr lang="en-GB" sz="2200" dirty="0">
                <a:latin typeface="+mn-lt"/>
              </a:rPr>
              <a:t>psychological first aid to community members</a:t>
            </a:r>
          </a:p>
          <a:p>
            <a:endParaRPr lang="en-US" sz="1000" dirty="0">
              <a:latin typeface="+mn-lt"/>
            </a:endParaRPr>
          </a:p>
          <a:p>
            <a:r>
              <a:rPr lang="en-US" dirty="0">
                <a:latin typeface="+mn-lt"/>
              </a:rPr>
              <a:t> </a:t>
            </a:r>
            <a:r>
              <a:rPr lang="en-US" sz="2400" dirty="0">
                <a:solidFill>
                  <a:schemeClr val="accent1"/>
                </a:solidFill>
                <a:latin typeface="+mn-lt"/>
              </a:rPr>
              <a:t>Recovery</a:t>
            </a:r>
            <a:r>
              <a:rPr lang="en-US" sz="2400" dirty="0">
                <a:latin typeface="+mn-lt"/>
              </a:rPr>
              <a:t> in the midterm</a:t>
            </a:r>
          </a:p>
          <a:p>
            <a:pPr lvl="1">
              <a:buFont typeface="Wingdings" pitchFamily="2" charset="2"/>
              <a:buChar char="ü"/>
            </a:pPr>
            <a:r>
              <a:rPr lang="en-US" sz="2200" dirty="0" smtClean="0">
                <a:latin typeface="+mn-lt"/>
              </a:rPr>
              <a:t> reconstruction </a:t>
            </a:r>
            <a:r>
              <a:rPr lang="en-US" sz="2200" i="1" dirty="0">
                <a:latin typeface="+mn-lt"/>
              </a:rPr>
              <a:t>(houses, schools, health clinics, water supply systems)</a:t>
            </a:r>
          </a:p>
          <a:p>
            <a:pPr lvl="1">
              <a:buFont typeface="Wingdings" pitchFamily="2" charset="2"/>
              <a:buChar char="ü"/>
            </a:pPr>
            <a:r>
              <a:rPr lang="en-US" sz="2200" dirty="0" smtClean="0">
                <a:latin typeface="+mn-lt"/>
              </a:rPr>
              <a:t> </a:t>
            </a:r>
            <a:r>
              <a:rPr lang="en-US" sz="2200" dirty="0">
                <a:latin typeface="+mn-lt"/>
              </a:rPr>
              <a:t>f</a:t>
            </a:r>
            <a:r>
              <a:rPr lang="en-US" sz="2200" dirty="0" smtClean="0">
                <a:latin typeface="+mn-lt"/>
              </a:rPr>
              <a:t>urther strengthen livelihoods</a:t>
            </a:r>
          </a:p>
          <a:p>
            <a:pPr lvl="1">
              <a:buFont typeface="Wingdings" pitchFamily="2" charset="2"/>
              <a:buChar char="ü"/>
            </a:pPr>
            <a:r>
              <a:rPr lang="en-US" sz="2200" dirty="0" smtClean="0">
                <a:latin typeface="+mn-lt"/>
              </a:rPr>
              <a:t>Restoring family links</a:t>
            </a:r>
            <a:endParaRPr lang="en-GB" sz="2200" dirty="0">
              <a:latin typeface="+mn-lt"/>
            </a:endParaRPr>
          </a:p>
          <a:p>
            <a:endParaRPr lang="en-GB" dirty="0"/>
          </a:p>
        </p:txBody>
      </p:sp>
    </p:spTree>
    <p:extLst>
      <p:ext uri="{BB962C8B-B14F-4D97-AF65-F5344CB8AC3E}">
        <p14:creationId xmlns="" xmlns:p14="http://schemas.microsoft.com/office/powerpoint/2010/main" val="3800779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IDC-FS-01\IDC_Users2$\esturrock\My Documents\My Pictures\New Picture (33).bmp"/>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70104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Oval 1"/>
          <p:cNvSpPr/>
          <p:nvPr/>
        </p:nvSpPr>
        <p:spPr>
          <a:xfrm>
            <a:off x="1371600" y="1295400"/>
            <a:ext cx="3581400" cy="5562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95800" y="1249363"/>
            <a:ext cx="3633787" cy="5608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790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1+#ppt_w/2"/>
                                          </p:val>
                                        </p:tav>
                                        <p:tav tm="100000">
                                          <p:val>
                                            <p:strVal val="#ppt_x"/>
                                          </p:val>
                                        </p:tav>
                                      </p:tavLst>
                                    </p:anim>
                                    <p:anim calcmode="lin" valueType="num">
                                      <p:cBhvr additive="base">
                                        <p:cTn id="1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your table groups:</a:t>
            </a:r>
            <a:endParaRPr lang="en-GB" dirty="0"/>
          </a:p>
        </p:txBody>
      </p:sp>
      <p:sp>
        <p:nvSpPr>
          <p:cNvPr id="3" name="Content Placeholder 2"/>
          <p:cNvSpPr>
            <a:spLocks noGrp="1"/>
          </p:cNvSpPr>
          <p:nvPr>
            <p:ph idx="1"/>
          </p:nvPr>
        </p:nvSpPr>
        <p:spPr>
          <a:xfrm>
            <a:off x="304800" y="1752600"/>
            <a:ext cx="5029200" cy="4038600"/>
          </a:xfrm>
        </p:spPr>
        <p:txBody>
          <a:bodyPr/>
          <a:lstStyle/>
          <a:p>
            <a:endParaRPr lang="en-GB" dirty="0" smtClean="0"/>
          </a:p>
          <a:p>
            <a:r>
              <a:rPr lang="en-GB" dirty="0" smtClean="0"/>
              <a:t>What factors determine the extent and speed people can recover?</a:t>
            </a:r>
          </a:p>
          <a:p>
            <a:r>
              <a:rPr lang="en-GB" dirty="0" smtClean="0"/>
              <a:t>When does early recovery happen? </a:t>
            </a:r>
          </a:p>
          <a:p>
            <a:r>
              <a:rPr lang="en-GB" dirty="0" smtClean="0"/>
              <a:t>List as many recovery responses as you can in 10 seconds.</a:t>
            </a:r>
            <a:endParaRPr lang="en-GB" dirty="0"/>
          </a:p>
          <a:p>
            <a:r>
              <a:rPr lang="en-GB" dirty="0" smtClean="0"/>
              <a:t>List 5 ‘ways of working’ for recovery programming.</a:t>
            </a:r>
            <a:endParaRPr lang="en-GB" dirty="0"/>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89695" y="1598221"/>
            <a:ext cx="2944705" cy="4269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8969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IFRC recovery “ways of working”</a:t>
            </a:r>
            <a:endParaRPr lang="en-GB" dirty="0"/>
          </a:p>
        </p:txBody>
      </p:sp>
      <p:sp>
        <p:nvSpPr>
          <p:cNvPr id="5" name="Rectangle 4"/>
          <p:cNvSpPr/>
          <p:nvPr/>
        </p:nvSpPr>
        <p:spPr>
          <a:xfrm>
            <a:off x="76200" y="1676400"/>
            <a:ext cx="5181600" cy="4247317"/>
          </a:xfrm>
          <a:prstGeom prst="rect">
            <a:avLst/>
          </a:prstGeom>
        </p:spPr>
        <p:txBody>
          <a:bodyPr wrap="square">
            <a:spAutoFit/>
          </a:bodyPr>
          <a:lstStyle/>
          <a:p>
            <a:pPr marL="400050" indent="-400050">
              <a:buFont typeface="+mj-lt"/>
              <a:buAutoNum type="romanUcPeriod"/>
            </a:pPr>
            <a:r>
              <a:rPr lang="en-GB" b="1" dirty="0" smtClean="0"/>
              <a:t>Participation </a:t>
            </a:r>
            <a:r>
              <a:rPr lang="en-GB" dirty="0"/>
              <a:t>of disaster-affected women, men, girls and boys, </a:t>
            </a:r>
            <a:r>
              <a:rPr lang="en-GB" dirty="0" smtClean="0"/>
              <a:t>who have </a:t>
            </a:r>
            <a:r>
              <a:rPr lang="en-GB" dirty="0"/>
              <a:t>a right to determine their own </a:t>
            </a:r>
            <a:r>
              <a:rPr lang="en-GB" dirty="0" smtClean="0"/>
              <a:t>future.</a:t>
            </a:r>
          </a:p>
          <a:p>
            <a:pPr marL="400050" indent="-400050">
              <a:buFont typeface="+mj-lt"/>
              <a:buAutoNum type="romanUcPeriod"/>
            </a:pPr>
            <a:r>
              <a:rPr lang="en-GB" b="1" dirty="0" smtClean="0">
                <a:solidFill>
                  <a:schemeClr val="tx2"/>
                </a:solidFill>
              </a:rPr>
              <a:t>Inclusive </a:t>
            </a:r>
            <a:r>
              <a:rPr lang="en-GB" b="1" dirty="0">
                <a:solidFill>
                  <a:schemeClr val="tx2"/>
                </a:solidFill>
              </a:rPr>
              <a:t>participation </a:t>
            </a:r>
            <a:r>
              <a:rPr lang="en-GB" dirty="0">
                <a:solidFill>
                  <a:schemeClr val="tx2"/>
                </a:solidFill>
              </a:rPr>
              <a:t>with equal involvement of members of </a:t>
            </a:r>
            <a:r>
              <a:rPr lang="en-GB" dirty="0" smtClean="0">
                <a:solidFill>
                  <a:schemeClr val="tx2"/>
                </a:solidFill>
              </a:rPr>
              <a:t>the community </a:t>
            </a:r>
            <a:r>
              <a:rPr lang="en-GB" dirty="0">
                <a:solidFill>
                  <a:schemeClr val="tx2"/>
                </a:solidFill>
              </a:rPr>
              <a:t>regardless of age, sex, </a:t>
            </a:r>
            <a:r>
              <a:rPr lang="en-GB" dirty="0" smtClean="0">
                <a:solidFill>
                  <a:schemeClr val="tx2"/>
                </a:solidFill>
              </a:rPr>
              <a:t>ethnicity</a:t>
            </a:r>
            <a:r>
              <a:rPr lang="en-GB" dirty="0">
                <a:solidFill>
                  <a:schemeClr val="tx2"/>
                </a:solidFill>
              </a:rPr>
              <a:t> </a:t>
            </a:r>
            <a:r>
              <a:rPr lang="en-GB" dirty="0" smtClean="0">
                <a:solidFill>
                  <a:schemeClr val="tx2"/>
                </a:solidFill>
              </a:rPr>
              <a:t>&amp; wealth.</a:t>
            </a:r>
            <a:endParaRPr lang="en-GB" dirty="0">
              <a:solidFill>
                <a:schemeClr val="tx2"/>
              </a:solidFill>
            </a:endParaRPr>
          </a:p>
          <a:p>
            <a:pPr marL="400050" indent="-400050">
              <a:buFont typeface="+mj-lt"/>
              <a:buAutoNum type="romanUcPeriod"/>
            </a:pPr>
            <a:r>
              <a:rPr lang="en-GB" b="1" dirty="0"/>
              <a:t>B</a:t>
            </a:r>
            <a:r>
              <a:rPr lang="en-GB" b="1" dirty="0" smtClean="0"/>
              <a:t>eing </a:t>
            </a:r>
            <a:r>
              <a:rPr lang="en-GB" b="1" dirty="0"/>
              <a:t>accountable </a:t>
            </a:r>
            <a:r>
              <a:rPr lang="en-GB" dirty="0"/>
              <a:t>to the affected communities, ensuring that </a:t>
            </a:r>
            <a:r>
              <a:rPr lang="en-GB" dirty="0" smtClean="0"/>
              <a:t>affected populations </a:t>
            </a:r>
            <a:r>
              <a:rPr lang="en-GB" dirty="0"/>
              <a:t>can influence and participate in decision </a:t>
            </a:r>
            <a:r>
              <a:rPr lang="en-GB" dirty="0" smtClean="0"/>
              <a:t>making concerning </a:t>
            </a:r>
            <a:r>
              <a:rPr lang="en-GB" dirty="0"/>
              <a:t>the </a:t>
            </a:r>
            <a:r>
              <a:rPr lang="en-GB" dirty="0" smtClean="0"/>
              <a:t>operation.</a:t>
            </a:r>
          </a:p>
          <a:p>
            <a:pPr marL="400050" indent="-400050">
              <a:buFont typeface="+mj-lt"/>
              <a:buAutoNum type="romanUcPeriod"/>
            </a:pPr>
            <a:r>
              <a:rPr lang="en-GB" b="1" dirty="0" smtClean="0">
                <a:solidFill>
                  <a:schemeClr val="tx2"/>
                </a:solidFill>
              </a:rPr>
              <a:t>Doing </a:t>
            </a:r>
            <a:r>
              <a:rPr lang="en-GB" b="1" dirty="0">
                <a:solidFill>
                  <a:schemeClr val="tx2"/>
                </a:solidFill>
              </a:rPr>
              <a:t>no harm </a:t>
            </a:r>
            <a:r>
              <a:rPr lang="en-GB" dirty="0">
                <a:solidFill>
                  <a:schemeClr val="tx2"/>
                </a:solidFill>
              </a:rPr>
              <a:t>either socially, economically or </a:t>
            </a:r>
            <a:r>
              <a:rPr lang="en-GB" dirty="0" smtClean="0">
                <a:solidFill>
                  <a:schemeClr val="tx2"/>
                </a:solidFill>
              </a:rPr>
              <a:t>environmentally</a:t>
            </a:r>
            <a:r>
              <a:rPr lang="en-GB" dirty="0" smtClean="0"/>
              <a:t>.</a:t>
            </a:r>
          </a:p>
          <a:p>
            <a:pPr marL="400050" indent="-400050">
              <a:buFont typeface="+mj-lt"/>
              <a:buAutoNum type="romanUcPeriod"/>
            </a:pPr>
            <a:r>
              <a:rPr lang="en-GB" b="1" dirty="0" smtClean="0"/>
              <a:t>Being </a:t>
            </a:r>
            <a:r>
              <a:rPr lang="en-GB" b="1" dirty="0"/>
              <a:t>timely </a:t>
            </a:r>
            <a:r>
              <a:rPr lang="en-GB" dirty="0"/>
              <a:t>and starting early to support and complement </a:t>
            </a:r>
            <a:r>
              <a:rPr lang="en-GB" dirty="0" smtClean="0"/>
              <a:t>relief activities </a:t>
            </a:r>
            <a:r>
              <a:rPr lang="en-GB" dirty="0"/>
              <a:t>whenever </a:t>
            </a:r>
            <a:r>
              <a:rPr lang="en-GB" dirty="0" smtClean="0"/>
              <a:t>possible.</a:t>
            </a:r>
            <a:endParaRPr lang="en-GB" dirty="0"/>
          </a:p>
        </p:txBody>
      </p:sp>
      <p:pic>
        <p:nvPicPr>
          <p:cNvPr id="921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57800" y="2133683"/>
            <a:ext cx="3634839" cy="2743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30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dirty="0" smtClean="0">
                <a:latin typeface="Arial" charset="0"/>
                <a:cs typeface="Arial" charset="0"/>
              </a:rPr>
              <a:t>Strengthening recovery programming:</a:t>
            </a:r>
            <a:endParaRPr lang="en-GB" dirty="0" smtClean="0">
              <a:latin typeface="Arial" charset="0"/>
              <a:cs typeface="Arial" charset="0"/>
            </a:endParaRPr>
          </a:p>
        </p:txBody>
      </p:sp>
      <p:sp>
        <p:nvSpPr>
          <p:cNvPr id="11267" name="Text Placeholder 3"/>
          <p:cNvSpPr>
            <a:spLocks noGrp="1"/>
          </p:cNvSpPr>
          <p:nvPr>
            <p:ph type="body" sz="quarter" idx="11"/>
          </p:nvPr>
        </p:nvSpPr>
        <p:spPr>
          <a:xfrm>
            <a:off x="168274" y="1676400"/>
            <a:ext cx="8747125" cy="4191000"/>
          </a:xfrm>
        </p:spPr>
        <p:txBody>
          <a:bodyPr/>
          <a:lstStyle/>
          <a:p>
            <a:pPr marL="0" indent="0" algn="ctr" eaLnBrk="1" hangingPunct="1">
              <a:buNone/>
              <a:defRPr/>
            </a:pPr>
            <a:r>
              <a:rPr lang="en-GB" b="1" i="1" dirty="0">
                <a:solidFill>
                  <a:schemeClr val="tx2"/>
                </a:solidFill>
                <a:latin typeface="+mn-lt"/>
              </a:rPr>
              <a:t>T</a:t>
            </a:r>
            <a:r>
              <a:rPr lang="en-GB" b="1" i="1" dirty="0" smtClean="0">
                <a:solidFill>
                  <a:schemeClr val="tx2"/>
                </a:solidFill>
                <a:latin typeface="+mn-lt"/>
              </a:rPr>
              <a:t>o build recovery thinking and approaches into disaster preparedness and response</a:t>
            </a:r>
          </a:p>
          <a:p>
            <a:pPr marL="0" indent="0" algn="ctr" eaLnBrk="1" hangingPunct="1">
              <a:buNone/>
              <a:defRPr/>
            </a:pPr>
            <a:endParaRPr lang="en-GB" sz="800" b="1" i="1" dirty="0" smtClean="0">
              <a:solidFill>
                <a:schemeClr val="tx2"/>
              </a:solidFill>
              <a:latin typeface="+mn-lt"/>
            </a:endParaRPr>
          </a:p>
          <a:p>
            <a:pPr marL="0" indent="0" eaLnBrk="1" hangingPunct="1">
              <a:buNone/>
              <a:defRPr/>
            </a:pPr>
            <a:r>
              <a:rPr lang="en-US" dirty="0" smtClean="0">
                <a:latin typeface="+mn-lt"/>
              </a:rPr>
              <a:t>IFRC Recovery </a:t>
            </a:r>
            <a:r>
              <a:rPr lang="en-US" dirty="0">
                <a:latin typeface="+mn-lt"/>
              </a:rPr>
              <a:t>G</a:t>
            </a:r>
            <a:r>
              <a:rPr lang="en-US" dirty="0" smtClean="0">
                <a:latin typeface="+mn-lt"/>
              </a:rPr>
              <a:t>uidance 2012  focuses on:</a:t>
            </a:r>
          </a:p>
          <a:p>
            <a:pPr eaLnBrk="1" hangingPunct="1">
              <a:buFont typeface="Wingdings" pitchFamily="2" charset="2"/>
              <a:buChar char="ü"/>
              <a:defRPr/>
            </a:pPr>
            <a:r>
              <a:rPr lang="en-GB" sz="2100" dirty="0" smtClean="0">
                <a:latin typeface="+mn-lt"/>
              </a:rPr>
              <a:t> applying key </a:t>
            </a:r>
            <a:r>
              <a:rPr lang="en-GB" sz="2100" dirty="0">
                <a:latin typeface="+mn-lt"/>
              </a:rPr>
              <a:t>recovery principles and strategic </a:t>
            </a:r>
            <a:r>
              <a:rPr lang="en-GB" sz="2100" dirty="0" smtClean="0">
                <a:latin typeface="+mn-lt"/>
              </a:rPr>
              <a:t>issues</a:t>
            </a:r>
          </a:p>
          <a:p>
            <a:pPr eaLnBrk="1" hangingPunct="1">
              <a:buFont typeface="Wingdings" pitchFamily="2" charset="2"/>
              <a:buChar char="ü"/>
              <a:defRPr/>
            </a:pPr>
            <a:r>
              <a:rPr lang="en-GB" sz="2100" dirty="0">
                <a:latin typeface="+mn-lt"/>
              </a:rPr>
              <a:t> </a:t>
            </a:r>
            <a:r>
              <a:rPr lang="en-GB" sz="2100" dirty="0" smtClean="0">
                <a:latin typeface="+mn-lt"/>
              </a:rPr>
              <a:t>assessment and response option analysis </a:t>
            </a:r>
          </a:p>
          <a:p>
            <a:pPr eaLnBrk="1" hangingPunct="1">
              <a:buFont typeface="Wingdings" pitchFamily="2" charset="2"/>
              <a:buChar char="ü"/>
              <a:defRPr/>
            </a:pPr>
            <a:r>
              <a:rPr lang="en-GB" sz="2100" dirty="0" smtClean="0">
                <a:latin typeface="+mn-lt"/>
              </a:rPr>
              <a:t> community participation</a:t>
            </a:r>
          </a:p>
          <a:p>
            <a:pPr eaLnBrk="1" hangingPunct="1">
              <a:buFont typeface="Wingdings" pitchFamily="2" charset="2"/>
              <a:buChar char="ü"/>
              <a:defRPr/>
            </a:pPr>
            <a:r>
              <a:rPr lang="en-GB" sz="2100" dirty="0" smtClean="0">
                <a:latin typeface="+mn-lt"/>
              </a:rPr>
              <a:t> building </a:t>
            </a:r>
            <a:r>
              <a:rPr lang="en-GB" sz="2100" dirty="0">
                <a:latin typeface="+mn-lt"/>
              </a:rPr>
              <a:t>resilience and applying  the ‘Do No Harm’ approach</a:t>
            </a:r>
          </a:p>
          <a:p>
            <a:pPr eaLnBrk="1" hangingPunct="1">
              <a:buFont typeface="Wingdings" pitchFamily="2" charset="2"/>
              <a:buChar char="ü"/>
              <a:defRPr/>
            </a:pPr>
            <a:r>
              <a:rPr lang="en-GB" sz="2100" dirty="0" smtClean="0">
                <a:latin typeface="+mn-lt"/>
              </a:rPr>
              <a:t> a multi-sector integrated approach &amp; strong coordination </a:t>
            </a:r>
          </a:p>
          <a:p>
            <a:pPr eaLnBrk="1" hangingPunct="1">
              <a:buFont typeface="Wingdings" pitchFamily="2" charset="2"/>
              <a:buChar char="ü"/>
              <a:defRPr/>
            </a:pPr>
            <a:r>
              <a:rPr lang="en-GB" sz="2100" dirty="0">
                <a:latin typeface="+mn-lt"/>
              </a:rPr>
              <a:t> </a:t>
            </a:r>
            <a:r>
              <a:rPr lang="en-GB" sz="2100" dirty="0" smtClean="0">
                <a:latin typeface="+mn-lt"/>
              </a:rPr>
              <a:t>use of innovative approaches </a:t>
            </a:r>
            <a:r>
              <a:rPr lang="en-GB" sz="2100" i="1" dirty="0" smtClean="0">
                <a:latin typeface="+mn-lt"/>
              </a:rPr>
              <a:t>(inc CTP and market support)</a:t>
            </a:r>
          </a:p>
          <a:p>
            <a:pPr marL="0" indent="0" eaLnBrk="1" hangingPunct="1">
              <a:buNone/>
              <a:defRPr/>
            </a:pPr>
            <a:r>
              <a:rPr lang="en-GB" sz="2100" dirty="0">
                <a:latin typeface="+mn-lt"/>
              </a:rPr>
              <a:t>	</a:t>
            </a:r>
            <a:endParaRPr lang="en-US" dirty="0" smtClean="0"/>
          </a:p>
          <a:p>
            <a:pPr eaLnBrk="1" hangingPunct="1">
              <a:defRPr/>
            </a:pPr>
            <a:endParaRPr lang="en-US" dirty="0" smtClean="0"/>
          </a:p>
          <a:p>
            <a:pPr eaLnBrk="1" hangingPunct="1">
              <a:defRPr/>
            </a:pPr>
            <a:endParaRPr lang="en-US" dirty="0" smtClean="0"/>
          </a:p>
          <a:p>
            <a:pPr eaLnBrk="1" hangingPunct="1">
              <a:defRPr/>
            </a:pPr>
            <a:endParaRPr lang="en-GB" dirty="0" smtClean="0"/>
          </a:p>
          <a:p>
            <a:pPr eaLnBrk="1" hangingPunct="1">
              <a:defRPr/>
            </a:pPr>
            <a:endParaRPr lang="en-GB" dirty="0" smtClean="0"/>
          </a:p>
        </p:txBody>
      </p:sp>
      <p:pic>
        <p:nvPicPr>
          <p:cNvPr id="1024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239000" y="2438400"/>
            <a:ext cx="1768475"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094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833120" cy="1008112"/>
          </a:xfrm>
        </p:spPr>
        <p:txBody>
          <a:bodyPr/>
          <a:lstStyle/>
          <a:p>
            <a:r>
              <a:rPr lang="en-GB" dirty="0" err="1" smtClean="0"/>
              <a:t>Sinabung</a:t>
            </a:r>
            <a:r>
              <a:rPr lang="en-GB" dirty="0"/>
              <a:t> </a:t>
            </a:r>
            <a:r>
              <a:rPr lang="en-GB" dirty="0" smtClean="0"/>
              <a:t>Volcano: Voucher distribution</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971800" y="1524000"/>
            <a:ext cx="5999044" cy="41599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0392" y="1524000"/>
            <a:ext cx="2615208" cy="4247317"/>
          </a:xfrm>
          <a:prstGeom prst="rect">
            <a:avLst/>
          </a:prstGeom>
        </p:spPr>
        <p:txBody>
          <a:bodyPr wrap="square">
            <a:spAutoFit/>
          </a:bodyPr>
          <a:lstStyle/>
          <a:p>
            <a:r>
              <a:rPr lang="en-GB" i="1" dirty="0" smtClean="0"/>
              <a:t>Mount </a:t>
            </a:r>
            <a:r>
              <a:rPr lang="en-GB" i="1" dirty="0" err="1"/>
              <a:t>Sinabung</a:t>
            </a:r>
            <a:r>
              <a:rPr lang="en-GB" i="1" dirty="0"/>
              <a:t> volcano on Sumatra Island triggered the displacement of 28,715 people from 33 </a:t>
            </a:r>
            <a:r>
              <a:rPr lang="en-GB" i="1" dirty="0" smtClean="0"/>
              <a:t>villages by January 14.</a:t>
            </a:r>
            <a:endParaRPr lang="en-GB" i="1" dirty="0"/>
          </a:p>
          <a:p>
            <a:r>
              <a:rPr lang="en-GB" i="1" dirty="0" smtClean="0"/>
              <a:t> </a:t>
            </a:r>
            <a:endParaRPr lang="en-GB" dirty="0"/>
          </a:p>
          <a:p>
            <a:r>
              <a:rPr lang="en-GB" i="1" dirty="0" smtClean="0"/>
              <a:t>In March it </a:t>
            </a:r>
            <a:r>
              <a:rPr lang="en-GB" i="1" dirty="0"/>
              <a:t>was decided to support the returning evacuees with necessary tools to clean up ash, repair roofs and work farm lands through a </a:t>
            </a:r>
            <a:r>
              <a:rPr lang="en-GB" i="1" dirty="0" smtClean="0"/>
              <a:t>cash transfer </a:t>
            </a:r>
            <a:r>
              <a:rPr lang="en-GB" i="1" dirty="0"/>
              <a:t>pilot project. </a:t>
            </a:r>
            <a:endParaRPr lang="en-GB" dirty="0"/>
          </a:p>
        </p:txBody>
      </p:sp>
    </p:spTree>
    <p:extLst>
      <p:ext uri="{BB962C8B-B14F-4D97-AF65-F5344CB8AC3E}">
        <p14:creationId xmlns="" xmlns:p14="http://schemas.microsoft.com/office/powerpoint/2010/main" val="3534319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38201" y="1600200"/>
            <a:ext cx="8000999" cy="4343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71228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23528" y="1752600"/>
            <a:ext cx="4425198" cy="4700736"/>
          </a:xfrm>
        </p:spPr>
        <p:txBody>
          <a:bodyPr/>
          <a:lstStyle/>
          <a:p>
            <a:r>
              <a:rPr lang="en-GB" i="1" dirty="0"/>
              <a:t>Target area and beneficiary </a:t>
            </a:r>
            <a:r>
              <a:rPr lang="en-GB" i="1" dirty="0" smtClean="0"/>
              <a:t>selection</a:t>
            </a:r>
          </a:p>
          <a:p>
            <a:r>
              <a:rPr lang="en-GB" i="1" dirty="0" smtClean="0"/>
              <a:t>Adaptation </a:t>
            </a:r>
            <a:r>
              <a:rPr lang="en-GB" i="1" dirty="0"/>
              <a:t>of barcode-reading software </a:t>
            </a:r>
            <a:endParaRPr lang="en-GB" i="1" dirty="0" smtClean="0"/>
          </a:p>
          <a:p>
            <a:r>
              <a:rPr lang="en-GB" i="1" dirty="0" smtClean="0"/>
              <a:t>Market survey</a:t>
            </a:r>
          </a:p>
          <a:p>
            <a:r>
              <a:rPr lang="en-GB" i="1" dirty="0"/>
              <a:t>Field training and </a:t>
            </a:r>
            <a:r>
              <a:rPr lang="en-GB" i="1" dirty="0" smtClean="0"/>
              <a:t>simulation</a:t>
            </a:r>
          </a:p>
          <a:p>
            <a:r>
              <a:rPr lang="en-GB" i="1" dirty="0" smtClean="0"/>
              <a:t>Socialization</a:t>
            </a:r>
          </a:p>
          <a:p>
            <a:r>
              <a:rPr lang="en-GB" i="1" dirty="0"/>
              <a:t>Voucher distribution and </a:t>
            </a:r>
            <a:r>
              <a:rPr lang="en-GB" i="1" dirty="0" smtClean="0"/>
              <a:t>scanning</a:t>
            </a:r>
          </a:p>
          <a:p>
            <a:r>
              <a:rPr lang="en-GB" i="1" dirty="0" smtClean="0"/>
              <a:t>Administration, finance and traders</a:t>
            </a:r>
            <a:endParaRPr lang="en-GB" i="1" dirty="0"/>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92742" y="764704"/>
            <a:ext cx="4143754" cy="60486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685800"/>
            <a:ext cx="2895600" cy="461665"/>
          </a:xfrm>
          <a:prstGeom prst="rect">
            <a:avLst/>
          </a:prstGeom>
          <a:noFill/>
        </p:spPr>
        <p:txBody>
          <a:bodyPr wrap="square" rtlCol="0">
            <a:spAutoFit/>
          </a:bodyPr>
          <a:lstStyle/>
          <a:p>
            <a:r>
              <a:rPr lang="en-GB" sz="2400" dirty="0" smtClean="0"/>
              <a:t>Practical Innovation </a:t>
            </a:r>
            <a:endParaRPr lang="en-GB" sz="2400" dirty="0"/>
          </a:p>
        </p:txBody>
      </p:sp>
    </p:spTree>
    <p:extLst>
      <p:ext uri="{BB962C8B-B14F-4D97-AF65-F5344CB8AC3E}">
        <p14:creationId xmlns="" xmlns:p14="http://schemas.microsoft.com/office/powerpoint/2010/main" val="2751545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3399"/>
            <a:ext cx="8592312" cy="5855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50975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ext Placeholder 3"/>
          <p:cNvSpPr>
            <a:spLocks noGrp="1"/>
          </p:cNvSpPr>
          <p:nvPr>
            <p:ph type="body" sz="quarter" idx="11"/>
          </p:nvPr>
        </p:nvSpPr>
        <p:spPr/>
        <p:txBody>
          <a:bodyPr/>
          <a:lstStyle/>
          <a:p>
            <a:endParaRPr lang="en-GB"/>
          </a:p>
        </p:txBody>
      </p:sp>
      <p:pic>
        <p:nvPicPr>
          <p:cNvPr id="5" name="Philippines Typhoon Yolanda- Cash in Emergencies.mp4">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136345" y="76200"/>
            <a:ext cx="8889999" cy="5638800"/>
          </a:xfrm>
          <a:prstGeom prst="rect">
            <a:avLst/>
          </a:prstGeom>
        </p:spPr>
      </p:pic>
      <p:sp>
        <p:nvSpPr>
          <p:cNvPr id="6" name="TextBox 5">
            <a:hlinkClick r:id="rId5" action="ppaction://hlinkfile"/>
          </p:cNvPr>
          <p:cNvSpPr txBox="1"/>
          <p:nvPr/>
        </p:nvSpPr>
        <p:spPr>
          <a:xfrm>
            <a:off x="2209800" y="2743200"/>
            <a:ext cx="770404" cy="369332"/>
          </a:xfrm>
          <a:prstGeom prst="rect">
            <a:avLst/>
          </a:prstGeom>
          <a:noFill/>
        </p:spPr>
        <p:txBody>
          <a:bodyPr wrap="none" rtlCol="0">
            <a:spAutoFit/>
          </a:bodyPr>
          <a:lstStyle/>
          <a:p>
            <a:r>
              <a:rPr lang="en-US" dirty="0" smtClean="0"/>
              <a:t>Video</a:t>
            </a:r>
            <a:endParaRPr lang="en-US" dirty="0"/>
          </a:p>
        </p:txBody>
      </p:sp>
    </p:spTree>
    <p:extLst>
      <p:ext uri="{BB962C8B-B14F-4D97-AF65-F5344CB8AC3E}">
        <p14:creationId xmlns="" xmlns:p14="http://schemas.microsoft.com/office/powerpoint/2010/main" val="18064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983" y="0"/>
            <a:ext cx="8762617" cy="5851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5085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2080" y="369174"/>
            <a:ext cx="8859520" cy="5117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30822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7296" y="152400"/>
            <a:ext cx="8591904"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89623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latin typeface="Arial" charset="0"/>
                <a:cs typeface="Arial" charset="0"/>
              </a:rPr>
              <a:t>Purpose of this session:</a:t>
            </a:r>
            <a:endParaRPr lang="en-GB" dirty="0" smtClean="0">
              <a:latin typeface="Arial" charset="0"/>
              <a:cs typeface="Arial" charset="0"/>
            </a:endParaRPr>
          </a:p>
        </p:txBody>
      </p:sp>
      <p:sp>
        <p:nvSpPr>
          <p:cNvPr id="10243" name="Text Placeholder 3"/>
          <p:cNvSpPr>
            <a:spLocks noGrp="1"/>
          </p:cNvSpPr>
          <p:nvPr>
            <p:ph type="body" sz="quarter" idx="11"/>
          </p:nvPr>
        </p:nvSpPr>
        <p:spPr>
          <a:xfrm>
            <a:off x="152400" y="1917377"/>
            <a:ext cx="5029200" cy="3873823"/>
          </a:xfrm>
        </p:spPr>
        <p:txBody>
          <a:bodyPr/>
          <a:lstStyle/>
          <a:p>
            <a:pPr marL="571500" lvl="0" indent="-571500">
              <a:lnSpc>
                <a:spcPct val="107000"/>
              </a:lnSpc>
              <a:spcAft>
                <a:spcPts val="0"/>
              </a:spcAft>
              <a:buFont typeface="+mj-lt"/>
              <a:buAutoNum type="romanUcPeriod"/>
            </a:pPr>
            <a:r>
              <a:rPr lang="en-GB" sz="2400" dirty="0" smtClean="0">
                <a:latin typeface="Calibri"/>
                <a:ea typeface="Calibri"/>
                <a:cs typeface="Arial"/>
              </a:rPr>
              <a:t>Know </a:t>
            </a:r>
            <a:r>
              <a:rPr lang="en-GB" sz="2400" dirty="0">
                <a:latin typeface="Calibri"/>
                <a:ea typeface="Calibri"/>
                <a:cs typeface="Arial"/>
              </a:rPr>
              <a:t>the </a:t>
            </a:r>
            <a:r>
              <a:rPr lang="en-GB" sz="2400" dirty="0" smtClean="0">
                <a:latin typeface="Calibri"/>
                <a:ea typeface="Calibri"/>
                <a:cs typeface="Arial"/>
              </a:rPr>
              <a:t>concepts and key </a:t>
            </a:r>
            <a:r>
              <a:rPr lang="en-GB" sz="2400" dirty="0">
                <a:latin typeface="Calibri"/>
                <a:ea typeface="Calibri"/>
                <a:cs typeface="Arial"/>
              </a:rPr>
              <a:t>strategic issues of </a:t>
            </a:r>
            <a:r>
              <a:rPr lang="en-GB" sz="2400" dirty="0" smtClean="0">
                <a:latin typeface="Calibri"/>
                <a:ea typeface="Calibri"/>
                <a:cs typeface="Arial"/>
              </a:rPr>
              <a:t>recovery. </a:t>
            </a:r>
            <a:endParaRPr lang="en-GB" sz="2400" dirty="0">
              <a:latin typeface="Calibri"/>
              <a:ea typeface="Calibri"/>
              <a:cs typeface="Arial"/>
            </a:endParaRPr>
          </a:p>
          <a:p>
            <a:pPr marL="571500" lvl="0" indent="-571500">
              <a:lnSpc>
                <a:spcPct val="107000"/>
              </a:lnSpc>
              <a:spcAft>
                <a:spcPts val="0"/>
              </a:spcAft>
              <a:buFont typeface="+mj-lt"/>
              <a:buAutoNum type="romanUcPeriod"/>
            </a:pPr>
            <a:r>
              <a:rPr lang="en-GB" sz="2400" dirty="0" smtClean="0">
                <a:latin typeface="Calibri"/>
                <a:ea typeface="Calibri"/>
                <a:cs typeface="Arial"/>
              </a:rPr>
              <a:t>Highlight recovery examples from Indonesia and discuss other </a:t>
            </a:r>
            <a:r>
              <a:rPr lang="en-GB" sz="2400" dirty="0">
                <a:latin typeface="Calibri"/>
                <a:ea typeface="Calibri"/>
                <a:cs typeface="Arial"/>
              </a:rPr>
              <a:t>examples in the South East </a:t>
            </a:r>
            <a:r>
              <a:rPr lang="en-GB" sz="2400" dirty="0" smtClean="0">
                <a:latin typeface="Calibri"/>
                <a:ea typeface="Calibri"/>
                <a:cs typeface="Arial"/>
              </a:rPr>
              <a:t>Asia.</a:t>
            </a:r>
          </a:p>
          <a:p>
            <a:pPr marL="571500" lvl="0" indent="-571500">
              <a:lnSpc>
                <a:spcPct val="107000"/>
              </a:lnSpc>
              <a:spcAft>
                <a:spcPts val="0"/>
              </a:spcAft>
              <a:buFont typeface="+mj-lt"/>
              <a:buAutoNum type="romanUcPeriod"/>
            </a:pPr>
            <a:r>
              <a:rPr lang="en-GB" sz="2400" dirty="0" smtClean="0">
                <a:latin typeface="Calibri"/>
                <a:ea typeface="Calibri"/>
                <a:cs typeface="Arial"/>
              </a:rPr>
              <a:t>Present tools for </a:t>
            </a:r>
            <a:r>
              <a:rPr lang="en-GB" sz="2400" dirty="0">
                <a:latin typeface="Calibri"/>
                <a:ea typeface="Calibri"/>
                <a:cs typeface="Arial"/>
              </a:rPr>
              <a:t>developing operational strategies and designing </a:t>
            </a:r>
            <a:r>
              <a:rPr lang="en-GB" sz="2400" dirty="0" smtClean="0">
                <a:latin typeface="Calibri"/>
                <a:ea typeface="Calibri"/>
                <a:cs typeface="Arial"/>
              </a:rPr>
              <a:t>recovery interventions.  </a:t>
            </a:r>
            <a:endParaRPr lang="en-GB" sz="2400" dirty="0">
              <a:effectLst/>
              <a:latin typeface="Calibri"/>
              <a:ea typeface="Calibri"/>
              <a:cs typeface="Arial"/>
            </a:endParaRPr>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57800" y="1752600"/>
            <a:ext cx="3505200" cy="395002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reenHunter_02 Nov"/>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88" y="20638"/>
            <a:ext cx="8993188"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2590800" y="1676400"/>
            <a:ext cx="54864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19769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t>A definition of early recovery:</a:t>
            </a:r>
            <a:endParaRPr lang="en-GB" dirty="0" smtClean="0"/>
          </a:p>
        </p:txBody>
      </p:sp>
      <p:sp>
        <p:nvSpPr>
          <p:cNvPr id="15363" name="Text Placeholder 3"/>
          <p:cNvSpPr>
            <a:spLocks noGrp="1"/>
          </p:cNvSpPr>
          <p:nvPr>
            <p:ph type="body" sz="quarter" idx="11"/>
          </p:nvPr>
        </p:nvSpPr>
        <p:spPr>
          <a:xfrm>
            <a:off x="914400" y="1828800"/>
            <a:ext cx="7696200" cy="3276600"/>
          </a:xfrm>
        </p:spPr>
        <p:txBody>
          <a:bodyPr/>
          <a:lstStyle/>
          <a:p>
            <a:pPr>
              <a:spcBef>
                <a:spcPct val="0"/>
              </a:spcBef>
            </a:pPr>
            <a:r>
              <a:rPr lang="en-GB" sz="2400" b="1" i="1" dirty="0" smtClean="0">
                <a:solidFill>
                  <a:srgbClr val="0070C0"/>
                </a:solidFill>
                <a:latin typeface="+mn-lt"/>
              </a:rPr>
              <a:t>Early recovery </a:t>
            </a:r>
            <a:r>
              <a:rPr lang="en-GB" sz="2400" dirty="0" smtClean="0">
                <a:latin typeface="+mn-lt"/>
              </a:rPr>
              <a:t>is </a:t>
            </a:r>
            <a:r>
              <a:rPr lang="en-GB" sz="2400" dirty="0">
                <a:latin typeface="+mn-lt"/>
              </a:rPr>
              <a:t>the process of people’s lives returning to normal in the </a:t>
            </a:r>
            <a:r>
              <a:rPr lang="en-GB" sz="2400" u="sng" dirty="0">
                <a:latin typeface="+mn-lt"/>
              </a:rPr>
              <a:t>immediate</a:t>
            </a:r>
            <a:r>
              <a:rPr lang="en-GB" sz="2400" dirty="0">
                <a:latin typeface="+mn-lt"/>
              </a:rPr>
              <a:t> aftermath of a disaster. It involves providing assistance to people in the earliest stages of disaster response in conjunction with the provision of relief, improving the effects of the relief and providing the basis for longer-term recovery. </a:t>
            </a:r>
            <a:endParaRPr lang="en-GB" sz="2400" dirty="0" smtClean="0">
              <a:latin typeface="+mn-lt"/>
            </a:endParaRPr>
          </a:p>
          <a:p>
            <a:pPr marL="0" indent="0">
              <a:spcBef>
                <a:spcPct val="0"/>
              </a:spcBef>
              <a:buNone/>
            </a:pPr>
            <a:endParaRPr lang="en-GB" sz="2400" dirty="0">
              <a:latin typeface="+mn-lt"/>
            </a:endParaRPr>
          </a:p>
          <a:p>
            <a:pPr>
              <a:spcBef>
                <a:spcPct val="0"/>
              </a:spcBef>
            </a:pPr>
            <a:r>
              <a:rPr lang="en-GB" sz="2400" dirty="0" smtClean="0">
                <a:latin typeface="+mn-lt"/>
              </a:rPr>
              <a:t>Early </a:t>
            </a:r>
            <a:r>
              <a:rPr lang="en-GB" sz="2400" dirty="0">
                <a:latin typeface="+mn-lt"/>
              </a:rPr>
              <a:t>recovery enables people to participate more readily in longer-term recovery </a:t>
            </a:r>
            <a:r>
              <a:rPr lang="en-GB" sz="2400" dirty="0" smtClean="0">
                <a:latin typeface="+mn-lt"/>
              </a:rPr>
              <a:t>activities</a:t>
            </a:r>
            <a:r>
              <a:rPr lang="en-GB" sz="2400" dirty="0" smtClean="0"/>
              <a:t> </a:t>
            </a:r>
            <a:endParaRPr lang="en-GB" sz="2400" dirty="0">
              <a:latin typeface="HelveticaNeueLT Std"/>
              <a:ea typeface="Times New Roman"/>
              <a:cs typeface="Arial"/>
            </a:endParaRPr>
          </a:p>
          <a:p>
            <a:pPr marL="0" indent="0">
              <a:spcBef>
                <a:spcPct val="0"/>
              </a:spcBef>
              <a:buFont typeface="Wingdings" pitchFamily="2" charset="2"/>
              <a:buNone/>
            </a:pPr>
            <a:endParaRPr lang="en-GB" i="1" dirty="0" smtClean="0"/>
          </a:p>
          <a:p>
            <a:pPr marL="0" indent="0" algn="r">
              <a:spcBef>
                <a:spcPct val="0"/>
              </a:spcBef>
              <a:buFont typeface="Wingdings" pitchFamily="2" charset="2"/>
              <a:buNone/>
            </a:pPr>
            <a:r>
              <a:rPr lang="en-GB" sz="2000" i="1" dirty="0" smtClean="0">
                <a:latin typeface="+mn-lt"/>
              </a:rPr>
              <a:t>IFRC recovery programming guidance 2012</a:t>
            </a:r>
            <a:endParaRPr lang="en-GB" sz="2000" i="1" dirty="0">
              <a:latin typeface="+mn-lt"/>
            </a:endParaRPr>
          </a:p>
          <a:p>
            <a:pPr marL="0" indent="0">
              <a:spcBef>
                <a:spcPct val="0"/>
              </a:spcBef>
              <a:buFont typeface="Wingdings" pitchFamily="2" charset="2"/>
              <a:buNone/>
            </a:pPr>
            <a:endParaRPr lang="en-GB" i="1" dirty="0" smtClean="0"/>
          </a:p>
          <a:p>
            <a:pPr marL="0" indent="0">
              <a:spcBef>
                <a:spcPct val="0"/>
              </a:spcBef>
              <a:buFont typeface="Wingdings" pitchFamily="2" charset="2"/>
              <a:buNone/>
            </a:pPr>
            <a:endParaRPr lang="en-GB" sz="2000" dirty="0" smtClean="0"/>
          </a:p>
        </p:txBody>
      </p:sp>
    </p:spTree>
    <p:extLst>
      <p:ext uri="{BB962C8B-B14F-4D97-AF65-F5344CB8AC3E}">
        <p14:creationId xmlns="" xmlns:p14="http://schemas.microsoft.com/office/powerpoint/2010/main" val="12034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t>A definition of recovery</a:t>
            </a:r>
            <a:endParaRPr lang="en-GB" dirty="0" smtClean="0"/>
          </a:p>
        </p:txBody>
      </p:sp>
      <p:sp>
        <p:nvSpPr>
          <p:cNvPr id="2" name="Text Placeholder 1"/>
          <p:cNvSpPr>
            <a:spLocks noGrp="1"/>
          </p:cNvSpPr>
          <p:nvPr>
            <p:ph type="body" sz="quarter" idx="11"/>
          </p:nvPr>
        </p:nvSpPr>
        <p:spPr>
          <a:xfrm>
            <a:off x="838200" y="1828800"/>
            <a:ext cx="7848600" cy="3657600"/>
          </a:xfrm>
        </p:spPr>
        <p:txBody>
          <a:bodyPr/>
          <a:lstStyle/>
          <a:p>
            <a:r>
              <a:rPr lang="en-GB" b="1" i="1" dirty="0" smtClean="0">
                <a:solidFill>
                  <a:schemeClr val="accent1"/>
                </a:solidFill>
              </a:rPr>
              <a:t>Recovery</a:t>
            </a:r>
            <a:r>
              <a:rPr lang="en-GB" dirty="0"/>
              <a:t> in the context of disaster response, is a </a:t>
            </a:r>
            <a:r>
              <a:rPr lang="en-GB" u="sng" dirty="0"/>
              <a:t>process</a:t>
            </a:r>
            <a:r>
              <a:rPr lang="en-GB" dirty="0"/>
              <a:t> that results in people’s lives returning to normal in a way that they will be more resilient to future disasters. </a:t>
            </a:r>
          </a:p>
          <a:p>
            <a:endParaRPr lang="en-GB" dirty="0" smtClean="0"/>
          </a:p>
          <a:p>
            <a:r>
              <a:rPr lang="en-GB" dirty="0" smtClean="0"/>
              <a:t>The </a:t>
            </a:r>
            <a:r>
              <a:rPr lang="en-GB" dirty="0"/>
              <a:t>extent to which people can recover after a disaster depends on the </a:t>
            </a:r>
            <a:r>
              <a:rPr lang="en-GB" dirty="0">
                <a:solidFill>
                  <a:schemeClr val="tx2"/>
                </a:solidFill>
              </a:rPr>
              <a:t>situation</a:t>
            </a:r>
            <a:r>
              <a:rPr lang="en-GB" dirty="0"/>
              <a:t> beforehand and how </a:t>
            </a:r>
            <a:r>
              <a:rPr lang="en-GB" dirty="0">
                <a:solidFill>
                  <a:schemeClr val="tx2"/>
                </a:solidFill>
              </a:rPr>
              <a:t>robust</a:t>
            </a:r>
            <a:r>
              <a:rPr lang="en-GB" dirty="0"/>
              <a:t> or </a:t>
            </a:r>
            <a:r>
              <a:rPr lang="en-GB" dirty="0">
                <a:solidFill>
                  <a:schemeClr val="tx2"/>
                </a:solidFill>
              </a:rPr>
              <a:t>resilient</a:t>
            </a:r>
            <a:r>
              <a:rPr lang="en-GB" dirty="0"/>
              <a:t> their resources are to withstand the effects of the disaster. </a:t>
            </a:r>
            <a:r>
              <a:rPr lang="en-GB" dirty="0" smtClean="0"/>
              <a:t>For </a:t>
            </a:r>
            <a:r>
              <a:rPr lang="en-GB" dirty="0"/>
              <a:t>some, recovery will be relatively quick; for others it may take years.</a:t>
            </a:r>
          </a:p>
          <a:p>
            <a:endParaRPr lang="en-GB" dirty="0"/>
          </a:p>
        </p:txBody>
      </p:sp>
      <p:sp>
        <p:nvSpPr>
          <p:cNvPr id="3" name="Rectangle 2"/>
          <p:cNvSpPr/>
          <p:nvPr/>
        </p:nvSpPr>
        <p:spPr>
          <a:xfrm>
            <a:off x="3429000" y="5421868"/>
            <a:ext cx="5715000" cy="369332"/>
          </a:xfrm>
          <a:prstGeom prst="rect">
            <a:avLst/>
          </a:prstGeom>
        </p:spPr>
        <p:txBody>
          <a:bodyPr wrap="square">
            <a:spAutoFit/>
          </a:bodyPr>
          <a:lstStyle/>
          <a:p>
            <a:r>
              <a:rPr lang="en-GB" dirty="0"/>
              <a:t>IFRC recovery programming guidance 2012</a:t>
            </a:r>
          </a:p>
        </p:txBody>
      </p:sp>
    </p:spTree>
    <p:extLst>
      <p:ext uri="{BB962C8B-B14F-4D97-AF65-F5344CB8AC3E}">
        <p14:creationId xmlns="" xmlns:p14="http://schemas.microsoft.com/office/powerpoint/2010/main" val="19267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11954</TotalTime>
  <Words>1218</Words>
  <Application>Microsoft Office PowerPoint</Application>
  <PresentationFormat>On-screen Show (4:3)</PresentationFormat>
  <Paragraphs>124</Paragraphs>
  <Slides>20</Slides>
  <Notes>6</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Recovery Programming: building back better and enhancing resilience </vt:lpstr>
      <vt:lpstr>Slide 2</vt:lpstr>
      <vt:lpstr>Slide 3</vt:lpstr>
      <vt:lpstr>Slide 4</vt:lpstr>
      <vt:lpstr>Slide 5</vt:lpstr>
      <vt:lpstr>Purpose of this session:</vt:lpstr>
      <vt:lpstr>Slide 7</vt:lpstr>
      <vt:lpstr>A definition of early recovery:</vt:lpstr>
      <vt:lpstr>A definition of recovery</vt:lpstr>
      <vt:lpstr>REMEMBER……..</vt:lpstr>
      <vt:lpstr>Slide 11</vt:lpstr>
      <vt:lpstr>Examples of Recovery activities</vt:lpstr>
      <vt:lpstr>Slide 13</vt:lpstr>
      <vt:lpstr>In your table groups:</vt:lpstr>
      <vt:lpstr>IFRC recovery “ways of working”</vt:lpstr>
      <vt:lpstr>Strengthening recovery programming:</vt:lpstr>
      <vt:lpstr>Sinabung Volcano: Voucher distribution</vt:lpstr>
      <vt:lpstr>Slide 18</vt:lpstr>
      <vt:lpstr>Slide 19</vt:lpstr>
      <vt:lpstr>Slide 20</vt:lpstr>
    </vt:vector>
  </TitlesOfParts>
  <Company>IFRC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goli.ameri</dc:creator>
  <cp:lastModifiedBy>Infokom</cp:lastModifiedBy>
  <cp:revision>309</cp:revision>
  <dcterms:created xsi:type="dcterms:W3CDTF">2010-10-08T14:12:22Z</dcterms:created>
  <dcterms:modified xsi:type="dcterms:W3CDTF">2015-04-28T03:47:11Z</dcterms:modified>
</cp:coreProperties>
</file>