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2561" autoAdjust="0"/>
  </p:normalViewPr>
  <p:slideViewPr>
    <p:cSldViewPr snapToGrid="0" snapToObjects="1">
      <p:cViewPr varScale="1">
        <p:scale>
          <a:sx n="61" d="100"/>
          <a:sy n="61" d="100"/>
        </p:scale>
        <p:origin x="165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F68FEB-91CE-A240-9AA2-275471C45C87}" type="datetimeFigureOut">
              <a:rPr lang="en-US" smtClean="0"/>
              <a:t>3/6/2016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2F9278-307C-E24E-AD61-BDAE67FB3E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634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0595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lvl="0"/>
            <a:endParaRPr lang="zh-TW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26347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800" b="1" dirty="0" smtClean="0"/>
              <a:t>Capacity</a:t>
            </a:r>
            <a:r>
              <a:rPr lang="en-US" sz="1800" dirty="0" smtClean="0"/>
              <a:t> </a:t>
            </a:r>
            <a:r>
              <a:rPr lang="en-US" sz="1800" b="1" dirty="0" smtClean="0"/>
              <a:t>Building</a:t>
            </a:r>
          </a:p>
          <a:p>
            <a:pPr lvl="1"/>
            <a:r>
              <a:rPr lang="en-US" sz="1600" dirty="0" smtClean="0"/>
              <a:t>Sensitization/awareness</a:t>
            </a:r>
          </a:p>
          <a:p>
            <a:pPr lvl="1"/>
            <a:r>
              <a:rPr lang="en-US" sz="1600" dirty="0" smtClean="0"/>
              <a:t>Training </a:t>
            </a:r>
          </a:p>
          <a:p>
            <a:pPr lvl="1"/>
            <a:r>
              <a:rPr lang="en-US" sz="1600" dirty="0" smtClean="0"/>
              <a:t>Tools and IEC (new / upgrade existing ones)</a:t>
            </a:r>
          </a:p>
          <a:p>
            <a:pPr lvl="1"/>
            <a:r>
              <a:rPr lang="en-US" sz="1600" dirty="0" err="1" smtClean="0"/>
              <a:t>etc</a:t>
            </a:r>
            <a:endParaRPr lang="en-US" sz="1600" dirty="0" smtClean="0"/>
          </a:p>
          <a:p>
            <a:pPr lvl="1"/>
            <a:endParaRPr lang="en-US" sz="1600" dirty="0" smtClean="0"/>
          </a:p>
          <a:p>
            <a:r>
              <a:rPr lang="en-US" sz="1800" b="1" dirty="0" smtClean="0"/>
              <a:t>Concrete action </a:t>
            </a:r>
          </a:p>
          <a:p>
            <a:pPr lvl="1"/>
            <a:r>
              <a:rPr lang="en-US" sz="1600" dirty="0" smtClean="0"/>
              <a:t>Climate smart </a:t>
            </a:r>
            <a:r>
              <a:rPr lang="en-US" sz="1600" dirty="0" err="1" smtClean="0"/>
              <a:t>programme</a:t>
            </a:r>
            <a:r>
              <a:rPr lang="en-US" sz="1600" dirty="0" smtClean="0"/>
              <a:t> (existing one or pilot)</a:t>
            </a:r>
          </a:p>
          <a:p>
            <a:pPr lvl="1"/>
            <a:r>
              <a:rPr lang="en-US" sz="1600" dirty="0" smtClean="0"/>
              <a:t>Carbon foot print</a:t>
            </a:r>
          </a:p>
          <a:p>
            <a:pPr lvl="1"/>
            <a:r>
              <a:rPr lang="en-US" sz="1600" dirty="0" err="1" smtClean="0"/>
              <a:t>Etc</a:t>
            </a:r>
            <a:endParaRPr lang="en-US" sz="1600" dirty="0" smtClean="0"/>
          </a:p>
          <a:p>
            <a:pPr marL="273050" lvl="1" indent="0">
              <a:buNone/>
            </a:pPr>
            <a:endParaRPr lang="en-US" sz="1600" dirty="0" smtClean="0"/>
          </a:p>
          <a:p>
            <a:r>
              <a:rPr lang="en-US" sz="1800" b="1" dirty="0" smtClean="0"/>
              <a:t>Advocacy and partnerships</a:t>
            </a:r>
          </a:p>
          <a:p>
            <a:pPr lvl="1"/>
            <a:r>
              <a:rPr lang="en-US" sz="1600" dirty="0" smtClean="0"/>
              <a:t>Inside and outside…</a:t>
            </a:r>
          </a:p>
          <a:p>
            <a:pPr lvl="1"/>
            <a:r>
              <a:rPr lang="en-US" sz="1600" dirty="0" smtClean="0"/>
              <a:t>National Adaptation Planning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275DDA-6299-46BF-BBB1-25DDC98AA00B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00836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over without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152400"/>
            <a:ext cx="8839200" cy="5753100"/>
          </a:xfrm>
          <a:prstGeom prst="rect">
            <a:avLst/>
          </a:prstGeom>
          <a:solidFill>
            <a:srgbClr val="66584E">
              <a:alpha val="80000"/>
            </a:srgb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grpSp>
        <p:nvGrpSpPr>
          <p:cNvPr id="5" name="Group 11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6" name="Oval 5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2555" y="625325"/>
              <a:ext cx="1144157" cy="46178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Presentation title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at-a-glance info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(in slide master)</a:t>
              </a:r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2819400"/>
            <a:ext cx="7239000" cy="647591"/>
          </a:xfrm>
        </p:spPr>
        <p:txBody>
          <a:bodyPr/>
          <a:lstStyle>
            <a:lvl1pPr algn="r">
              <a:defRPr b="1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>
            <a:normAutofit/>
          </a:bodyPr>
          <a:lstStyle>
            <a:lvl1pPr marL="0" indent="0" algn="r">
              <a:buNone/>
              <a:defRPr sz="2400" b="1">
                <a:solidFill>
                  <a:srgbClr val="54181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  <p:sp>
        <p:nvSpPr>
          <p:cNvPr id="8" name="Oval 7"/>
          <p:cNvSpPr/>
          <p:nvPr/>
        </p:nvSpPr>
        <p:spPr>
          <a:xfrm>
            <a:off x="395536" y="404664"/>
            <a:ext cx="1152128" cy="1152128"/>
          </a:xfrm>
          <a:prstGeom prst="ellipse">
            <a:avLst/>
          </a:prstGeom>
          <a:solidFill>
            <a:srgbClr val="CF1C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9"/>
          <p:cNvSpPr txBox="1">
            <a:spLocks noChangeArrowheads="1"/>
          </p:cNvSpPr>
          <p:nvPr/>
        </p:nvSpPr>
        <p:spPr bwMode="auto">
          <a:xfrm>
            <a:off x="395536" y="692696"/>
            <a:ext cx="1144587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Myanmar </a:t>
            </a:r>
            <a:r>
              <a:rPr lang="en-US" sz="1200" b="1" dirty="0">
                <a:solidFill>
                  <a:schemeClr val="bg1"/>
                </a:solidFill>
              </a:rPr>
              <a:t>Climate Change </a:t>
            </a:r>
            <a:r>
              <a:rPr lang="en-US" sz="1200" b="1" dirty="0" smtClean="0">
                <a:solidFill>
                  <a:schemeClr val="bg1"/>
                </a:solidFill>
              </a:rPr>
              <a:t>Training 2016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770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629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365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31198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Chart Placeholder 3"/>
          <p:cNvSpPr>
            <a:spLocks noGrp="1"/>
          </p:cNvSpPr>
          <p:nvPr>
            <p:ph type="chart" sz="quarter" idx="10"/>
          </p:nvPr>
        </p:nvSpPr>
        <p:spPr>
          <a:xfrm>
            <a:off x="457200" y="1676400"/>
            <a:ext cx="3352800" cy="41910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Click icon to add chart</a:t>
            </a:r>
            <a:endParaRPr lang="en-GB" noProof="0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3959770" y="1676400"/>
            <a:ext cx="47244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64836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hoto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828800" y="2895600"/>
            <a:ext cx="6858000" cy="2971800"/>
          </a:xfrm>
        </p:spPr>
        <p:txBody>
          <a:bodyPr rtlCol="0">
            <a:normAutofit/>
          </a:bodyPr>
          <a:lstStyle/>
          <a:p>
            <a:pPr lvl="0"/>
            <a:r>
              <a:rPr lang="en-US" noProof="0" smtClean="0"/>
              <a:t>Drag picture to placeholder or click icon to add</a:t>
            </a:r>
            <a:endParaRPr lang="en-GB" noProof="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828800" y="1631732"/>
            <a:ext cx="6858000" cy="114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2167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038600" cy="419100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15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399"/>
            <a:ext cx="4040188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51075"/>
            <a:ext cx="4040188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76399"/>
            <a:ext cx="4041775" cy="574675"/>
          </a:xfrm>
        </p:spPr>
        <p:txBody>
          <a:bodyPr anchor="ctr"/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51075"/>
            <a:ext cx="4041775" cy="3616325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1857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End contac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152400" y="152400"/>
            <a:ext cx="8839200" cy="6553200"/>
            <a:chOff x="152400" y="76200"/>
            <a:chExt cx="8839200" cy="6553200"/>
          </a:xfrm>
        </p:grpSpPr>
        <p:sp>
          <p:nvSpPr>
            <p:cNvPr id="3" name="Rectangle 2"/>
            <p:cNvSpPr/>
            <p:nvPr/>
          </p:nvSpPr>
          <p:spPr>
            <a:xfrm>
              <a:off x="152400" y="76200"/>
              <a:ext cx="8839200" cy="65532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4" name="Rectangle 3"/>
            <p:cNvSpPr/>
            <p:nvPr/>
          </p:nvSpPr>
          <p:spPr>
            <a:xfrm>
              <a:off x="152400" y="76200"/>
              <a:ext cx="8839200" cy="5029200"/>
            </a:xfrm>
            <a:prstGeom prst="rect">
              <a:avLst/>
            </a:prstGeom>
            <a:solidFill>
              <a:srgbClr val="CF1C2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533400" y="498475"/>
              <a:ext cx="4724400" cy="3589338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ea typeface="+mn-ea"/>
                  <a:cs typeface="Arial" pitchFamily="34" charset="0"/>
                </a:rPr>
                <a:t>FOR FURTHER INFORMATION ON XXXXXXXXX XXXXXXXX XXXXXXXXX XXXX, PLEASE CONTACT: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ea typeface="+mn-ea"/>
                  <a:cs typeface="Arial" pitchFamily="34" charset="0"/>
                </a:rPr>
                <a:t>IFRC XXXXXXXXXXXXX DEPARTMENT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NAME SURNAME, TITLE</a:t>
              </a:r>
              <a:br>
                <a:rPr lang="en-US" sz="2000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TEL. : +41 022 730 XXXX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EMAIL: name.surname@ifrc.org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rgbClr val="E8C7B0"/>
                  </a:solidFill>
                  <a:latin typeface="Arial" pitchFamily="34" charset="0"/>
                  <a:ea typeface="+mn-ea"/>
                  <a:cs typeface="Arial" pitchFamily="34" charset="0"/>
                </a:rPr>
                <a:t>THIS PRESENTATION IS PUBLISHED BY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INTERNATIONAL FEDERATION OF </a:t>
              </a:r>
              <a:b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</a:b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RED CROSS AND RED CRESCENT SOCIETIES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P.O. BOX 372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CH-1211 GENEVA 19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SWITZERLAND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2000" b="1" baseline="30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TEL.: +41 22 730 42 22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b="1" baseline="30000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FAX.: +41 22 733 03 95</a:t>
              </a:r>
              <a:endParaRPr lang="en-US" sz="2000" dirty="0">
                <a:solidFill>
                  <a:schemeClr val="bg1"/>
                </a:solidFill>
                <a:latin typeface="Arial" pitchFamily="34" charset="0"/>
                <a:ea typeface="+mn-ea"/>
                <a:cs typeface="Arial" pitchFamily="34" charset="0"/>
              </a:endParaRPr>
            </a:p>
          </p:txBody>
        </p:sp>
        <p:pic>
          <p:nvPicPr>
            <p:cNvPr id="6" name="Picture 15" descr="SLCM-icons logo-EN.jp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" y="5486400"/>
              <a:ext cx="1905000" cy="9830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" name="Picture 16" descr="IFRC_logo_EN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15000" y="6096000"/>
              <a:ext cx="3157728" cy="2958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85867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828800" y="354013"/>
            <a:ext cx="6858000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/>
          <p:cNvCxnSpPr/>
          <p:nvPr/>
        </p:nvCxnSpPr>
        <p:spPr>
          <a:xfrm>
            <a:off x="1828800" y="1495425"/>
            <a:ext cx="6858000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4159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/>
        </p:nvGrpSpPr>
        <p:grpSpPr bwMode="auto">
          <a:xfrm>
            <a:off x="152400" y="5943600"/>
            <a:ext cx="8839200" cy="787400"/>
            <a:chOff x="152400" y="5918015"/>
            <a:chExt cx="8839200" cy="787585"/>
          </a:xfrm>
        </p:grpSpPr>
        <p:sp>
          <p:nvSpPr>
            <p:cNvPr id="9" name="Rectangle 8"/>
            <p:cNvSpPr/>
            <p:nvPr/>
          </p:nvSpPr>
          <p:spPr bwMode="auto">
            <a:xfrm>
              <a:off x="152400" y="5918015"/>
              <a:ext cx="8839200" cy="787585"/>
            </a:xfrm>
            <a:prstGeom prst="rect">
              <a:avLst/>
            </a:prstGeom>
            <a:solidFill>
              <a:srgbClr val="DB0000"/>
            </a:solidFill>
            <a:ln w="9525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marL="342900" indent="-342900" fontAlgn="auto">
                <a:spcBef>
                  <a:spcPct val="20000"/>
                </a:spcBef>
                <a:spcAft>
                  <a:spcPts val="0"/>
                </a:spcAft>
                <a:buFontTx/>
                <a:buChar char="•"/>
                <a:defRPr/>
              </a:pPr>
              <a:endParaRPr lang="en-US" sz="3200">
                <a:ea typeface="+mn-ea"/>
              </a:endParaRPr>
            </a:p>
          </p:txBody>
        </p:sp>
        <p:sp>
          <p:nvSpPr>
            <p:cNvPr id="10" name="TextBox 9"/>
            <p:cNvSpPr txBox="1"/>
            <p:nvPr/>
          </p:nvSpPr>
          <p:spPr bwMode="auto">
            <a:xfrm>
              <a:off x="304800" y="6106972"/>
              <a:ext cx="3124200" cy="369974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rgbClr val="551C15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www.ifrc.org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200" b="1">
                  <a:solidFill>
                    <a:schemeClr val="bg1"/>
                  </a:solidFill>
                  <a:latin typeface="Arial Rounded MT Bold" pitchFamily="-110" charset="0"/>
                  <a:ea typeface="Arial Rounded MT Bold" pitchFamily="-110" charset="0"/>
                  <a:cs typeface="Arial Rounded MT Bold" pitchFamily="-110" charset="0"/>
                </a:rPr>
                <a:t>Saving lives, changing minds.</a:t>
              </a:r>
              <a:endParaRPr lang="en-US" sz="1200">
                <a:solidFill>
                  <a:schemeClr val="bg1"/>
                </a:solidFill>
                <a:latin typeface="Arial Rounded MT Bold" pitchFamily="-110" charset="0"/>
                <a:ea typeface="Arial Rounded MT Bold" pitchFamily="-110" charset="0"/>
                <a:cs typeface="Arial Rounded MT Bold" pitchFamily="-110" charset="0"/>
              </a:endParaRPr>
            </a:p>
          </p:txBody>
        </p:sp>
        <p:pic>
          <p:nvPicPr>
            <p:cNvPr id="1034" name="Picture 14" descr="IFRC_logo_EN.gif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613869" y="6172201"/>
              <a:ext cx="3225331" cy="304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1828800" y="350838"/>
            <a:ext cx="6858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828800" y="1676400"/>
            <a:ext cx="6858000" cy="419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grpSp>
        <p:nvGrpSpPr>
          <p:cNvPr id="1029" name="Group 16"/>
          <p:cNvGrpSpPr>
            <a:grpSpLocks/>
          </p:cNvGrpSpPr>
          <p:nvPr/>
        </p:nvGrpSpPr>
        <p:grpSpPr bwMode="auto">
          <a:xfrm>
            <a:off x="339725" y="339725"/>
            <a:ext cx="1260475" cy="1260475"/>
            <a:chOff x="228600" y="228600"/>
            <a:chExt cx="1260000" cy="1260000"/>
          </a:xfrm>
        </p:grpSpPr>
        <p:sp>
          <p:nvSpPr>
            <p:cNvPr id="18" name="Oval 17"/>
            <p:cNvSpPr/>
            <p:nvPr/>
          </p:nvSpPr>
          <p:spPr>
            <a:xfrm>
              <a:off x="228600" y="228600"/>
              <a:ext cx="1260000" cy="1260000"/>
            </a:xfrm>
            <a:prstGeom prst="ellipse">
              <a:avLst/>
            </a:prstGeom>
            <a:solidFill>
              <a:srgbClr val="CF1C21"/>
            </a:solidFill>
            <a:ln w="31750">
              <a:solidFill>
                <a:schemeClr val="bg1"/>
              </a:solidFill>
              <a:round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82555" y="625325"/>
              <a:ext cx="1144157" cy="461789"/>
            </a:xfrm>
            <a:prstGeom prst="rect">
              <a:avLst/>
            </a:prstGeom>
            <a:noFill/>
          </p:spPr>
          <p:txBody>
            <a:bodyPr lIns="0" tIns="0" rIns="0" bIns="0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Presentation title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at-a-glance info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000" b="1" dirty="0">
                  <a:solidFill>
                    <a:schemeClr val="bg1"/>
                  </a:solidFill>
                  <a:latin typeface="Arial" pitchFamily="34" charset="0"/>
                  <a:ea typeface="+mn-ea"/>
                  <a:cs typeface="Arial" pitchFamily="34" charset="0"/>
                </a:rPr>
                <a:t>(in slide master)</a:t>
              </a:r>
            </a:p>
          </p:txBody>
        </p:sp>
      </p:grpSp>
      <p:sp>
        <p:nvSpPr>
          <p:cNvPr id="2" name="Rounded Rectangle 1"/>
          <p:cNvSpPr/>
          <p:nvPr/>
        </p:nvSpPr>
        <p:spPr>
          <a:xfrm>
            <a:off x="395536" y="692696"/>
            <a:ext cx="1080120" cy="504056"/>
          </a:xfrm>
          <a:prstGeom prst="roundRect">
            <a:avLst/>
          </a:prstGeom>
          <a:solidFill>
            <a:srgbClr val="CF1C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val 2"/>
          <p:cNvSpPr/>
          <p:nvPr/>
        </p:nvSpPr>
        <p:spPr>
          <a:xfrm>
            <a:off x="395536" y="404664"/>
            <a:ext cx="1152128" cy="1152128"/>
          </a:xfrm>
          <a:prstGeom prst="ellipse">
            <a:avLst/>
          </a:prstGeom>
          <a:solidFill>
            <a:srgbClr val="CF1C2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9"/>
          <p:cNvSpPr txBox="1">
            <a:spLocks noChangeArrowheads="1"/>
          </p:cNvSpPr>
          <p:nvPr/>
        </p:nvSpPr>
        <p:spPr bwMode="auto">
          <a:xfrm>
            <a:off x="395537" y="495300"/>
            <a:ext cx="1142752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 sz="2200"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eaLnBrk="0" fontAlgn="base" hangingPunct="0">
              <a:spcAft>
                <a:spcPct val="0"/>
              </a:spcAft>
              <a:buClr>
                <a:srgbClr val="C00000"/>
              </a:buClr>
              <a:buSzPct val="80000"/>
              <a:buFont typeface="Wingdings" charset="0"/>
              <a:buChar char="§"/>
              <a:defRPr sz="20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algn="ctr"/>
            <a:r>
              <a:rPr lang="en-US" sz="1200" b="1" dirty="0" smtClean="0">
                <a:solidFill>
                  <a:schemeClr val="bg1"/>
                </a:solidFill>
              </a:rPr>
              <a:t>Myanmar </a:t>
            </a:r>
            <a:r>
              <a:rPr lang="en-US" sz="1200" b="1" dirty="0">
                <a:solidFill>
                  <a:schemeClr val="bg1"/>
                </a:solidFill>
              </a:rPr>
              <a:t>Climate Change </a:t>
            </a:r>
            <a:r>
              <a:rPr lang="en-US" sz="1200" b="1" dirty="0" smtClean="0">
                <a:solidFill>
                  <a:schemeClr val="bg1"/>
                </a:solidFill>
              </a:rPr>
              <a:t>Training 2016</a:t>
            </a:r>
            <a:endParaRPr lang="en-US" sz="1200" b="1" dirty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0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 i="1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 i="1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273050" indent="-27305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200" kern="1200">
          <a:solidFill>
            <a:schemeClr val="tx1"/>
          </a:solidFill>
          <a:latin typeface="Arial" pitchFamily="34" charset="0"/>
          <a:ea typeface="ＭＳ Ｐゴシック" charset="0"/>
          <a:cs typeface="Arial" pitchFamily="34" charset="0"/>
        </a:defRPr>
      </a:lvl1pPr>
      <a:lvl2pPr marL="450850" indent="-177800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2pPr>
      <a:lvl3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3pPr>
      <a:lvl4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4pPr>
      <a:lvl5pPr marL="627063" indent="-176213" algn="l" rtl="0" eaLnBrk="1" fontAlgn="base" hangingPunct="1">
        <a:spcBef>
          <a:spcPct val="20000"/>
        </a:spcBef>
        <a:spcAft>
          <a:spcPct val="0"/>
        </a:spcAft>
        <a:buClr>
          <a:srgbClr val="CF1C21"/>
        </a:buClr>
        <a:buSzPct val="80000"/>
        <a:buFont typeface="Wingdings" charset="0"/>
        <a:buChar char="§"/>
        <a:defRPr sz="2000" kern="1200">
          <a:solidFill>
            <a:schemeClr val="tx1"/>
          </a:solidFill>
          <a:latin typeface="Arial" pitchFamily="34" charset="0"/>
          <a:ea typeface="Arial" charset="0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Title 3"/>
          <p:cNvSpPr>
            <a:spLocks noGrp="1"/>
          </p:cNvSpPr>
          <p:nvPr>
            <p:ph type="ctrTitle"/>
          </p:nvPr>
        </p:nvSpPr>
        <p:spPr>
          <a:xfrm>
            <a:off x="1475656" y="2327564"/>
            <a:ext cx="7128792" cy="878774"/>
          </a:xfrm>
        </p:spPr>
        <p:txBody>
          <a:bodyPr/>
          <a:lstStyle/>
          <a:p>
            <a:r>
              <a:rPr lang="en-GB" sz="3200" dirty="0" smtClean="0"/>
              <a:t>     Plan of Action</a:t>
            </a:r>
            <a:endParaRPr lang="en-GB" sz="3200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0488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Individual (15minutes)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475656" y="2406352"/>
            <a:ext cx="7208514" cy="4191000"/>
          </a:xfrm>
        </p:spPr>
        <p:txBody>
          <a:bodyPr/>
          <a:lstStyle/>
          <a:p>
            <a:r>
              <a:rPr lang="en-US" dirty="0" smtClean="0"/>
              <a:t>Fill in the questionnaire</a:t>
            </a:r>
          </a:p>
          <a:p>
            <a:pPr lvl="1"/>
            <a:r>
              <a:rPr lang="en-US" dirty="0" smtClean="0"/>
              <a:t>Continue upgrading my skills.</a:t>
            </a:r>
          </a:p>
          <a:p>
            <a:pPr lvl="1"/>
            <a:r>
              <a:rPr lang="en-US" dirty="0" smtClean="0"/>
              <a:t>My actions in the next 3 month and 1 year</a:t>
            </a:r>
          </a:p>
          <a:p>
            <a:pPr lvl="1"/>
            <a:r>
              <a:rPr lang="en-US" dirty="0" smtClean="0"/>
              <a:t>Any support I need to do this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52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Country level Plan (30minutes)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2204864"/>
            <a:ext cx="6858000" cy="4191000"/>
          </a:xfrm>
        </p:spPr>
        <p:txBody>
          <a:bodyPr/>
          <a:lstStyle/>
          <a:p>
            <a:r>
              <a:rPr lang="en-US" sz="1800" b="1" dirty="0" smtClean="0"/>
              <a:t>Capacity</a:t>
            </a:r>
            <a:r>
              <a:rPr lang="en-US" sz="1800" dirty="0" smtClean="0"/>
              <a:t> </a:t>
            </a:r>
            <a:r>
              <a:rPr lang="en-US" sz="1800" b="1" dirty="0" smtClean="0"/>
              <a:t>Building</a:t>
            </a:r>
          </a:p>
          <a:p>
            <a:pPr lvl="1"/>
            <a:endParaRPr lang="en-US" sz="1600" dirty="0" smtClean="0"/>
          </a:p>
          <a:p>
            <a:r>
              <a:rPr lang="en-US" sz="1800" b="1" dirty="0" smtClean="0"/>
              <a:t>Concrete action </a:t>
            </a:r>
          </a:p>
          <a:p>
            <a:pPr marL="273050" lvl="1" indent="0">
              <a:buNone/>
            </a:pPr>
            <a:endParaRPr lang="en-US" sz="1600" dirty="0" smtClean="0"/>
          </a:p>
          <a:p>
            <a:r>
              <a:rPr lang="en-US" sz="1800" b="1" dirty="0" smtClean="0"/>
              <a:t>Advocacy and partnerships</a:t>
            </a:r>
          </a:p>
          <a:p>
            <a:pPr lvl="1"/>
            <a:endParaRPr lang="en-US" sz="1600" b="1" dirty="0" smtClean="0"/>
          </a:p>
          <a:p>
            <a:pPr lvl="1"/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3837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Getting support… (30minutes)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2046312"/>
            <a:ext cx="6858000" cy="4191000"/>
          </a:xfrm>
        </p:spPr>
        <p:txBody>
          <a:bodyPr/>
          <a:lstStyle/>
          <a:p>
            <a:r>
              <a:rPr lang="en-US" b="1" dirty="0" smtClean="0"/>
              <a:t>Supporting each other within the region…?</a:t>
            </a:r>
          </a:p>
          <a:p>
            <a:endParaRPr lang="en-US" dirty="0" smtClean="0"/>
          </a:p>
          <a:p>
            <a:r>
              <a:rPr lang="en-US" b="1" dirty="0" smtClean="0"/>
              <a:t>Support from partners</a:t>
            </a:r>
          </a:p>
          <a:p>
            <a:pPr lvl="1"/>
            <a:r>
              <a:rPr lang="en-US" dirty="0" smtClean="0"/>
              <a:t>Internal to the Movement (PNSs, IFRC…)</a:t>
            </a:r>
          </a:p>
          <a:p>
            <a:pPr lvl="1"/>
            <a:r>
              <a:rPr lang="en-US" dirty="0" smtClean="0"/>
              <a:t>External partners (governments, UN, Academia, Media, NGOs, etc.)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theme/theme1.xml><?xml version="1.0" encoding="utf-8"?>
<a:theme xmlns:a="http://schemas.openxmlformats.org/drawingml/2006/main" name="Theme IFRC SEA Climate Change 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IFRC SEA Climate Change Training.thmx</Template>
  <TotalTime>20</TotalTime>
  <Words>128</Words>
  <Application>Microsoft Office PowerPoint</Application>
  <PresentationFormat>On-screen Show (4:3)</PresentationFormat>
  <Paragraphs>33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新細明體</vt:lpstr>
      <vt:lpstr>Arial</vt:lpstr>
      <vt:lpstr>Arial Rounded MT Bold</vt:lpstr>
      <vt:lpstr>Calibri</vt:lpstr>
      <vt:lpstr>Wingdings</vt:lpstr>
      <vt:lpstr>Theme IFRC SEA Climate Change Training</vt:lpstr>
      <vt:lpstr>     Plan of Action</vt:lpstr>
      <vt:lpstr>Individual (15minutes)</vt:lpstr>
      <vt:lpstr>Country level Plan (30minutes)</vt:lpstr>
      <vt:lpstr>Getting support… (30minutes)</vt:lpstr>
    </vt:vector>
  </TitlesOfParts>
  <Company>IFRC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Plan of Action</dc:title>
  <dc:creator>User</dc:creator>
  <cp:lastModifiedBy>Sanna Pauliina SALMELA-ECKSTEIN</cp:lastModifiedBy>
  <cp:revision>6</cp:revision>
  <dcterms:created xsi:type="dcterms:W3CDTF">2014-10-24T02:21:48Z</dcterms:created>
  <dcterms:modified xsi:type="dcterms:W3CDTF">2016-03-06T03:47:50Z</dcterms:modified>
</cp:coreProperties>
</file>