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83" r:id="rId2"/>
    <p:sldId id="289" r:id="rId3"/>
    <p:sldId id="290" r:id="rId4"/>
    <p:sldId id="294" r:id="rId5"/>
    <p:sldId id="291" r:id="rId6"/>
    <p:sldId id="292" r:id="rId7"/>
    <p:sldId id="295" r:id="rId8"/>
    <p:sldId id="296" r:id="rId9"/>
    <p:sldId id="297" r:id="rId10"/>
    <p:sldId id="293" r:id="rId11"/>
    <p:sldId id="29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6691" autoAdjust="0"/>
  </p:normalViewPr>
  <p:slideViewPr>
    <p:cSldViewPr>
      <p:cViewPr>
        <p:scale>
          <a:sx n="62" d="100"/>
          <a:sy n="62" d="100"/>
        </p:scale>
        <p:origin x="-1632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F5542-7668-433B-A621-45660BAB8EF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3FD9D-3019-492B-BE70-5EC45FC78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99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Gender</a:t>
              </a:r>
              <a:r>
                <a:rPr lang="en-US" sz="1000" b="1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&amp; Diversity Training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60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05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0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269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40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97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893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783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60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77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61532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Delivery of Training &amp; Monitoring</a:t>
              </a:r>
              <a:r>
                <a:rPr lang="en-US" sz="1000" b="1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&amp; Evaluation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23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slkidstuff.com/images/sandwich.gi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700"/>
          </a:xfrm>
        </p:spPr>
        <p:txBody>
          <a:bodyPr/>
          <a:lstStyle/>
          <a:p>
            <a:pPr algn="ctr"/>
            <a:r>
              <a:rPr lang="en-GB" altLang="en-US" sz="7200" dirty="0" smtClean="0">
                <a:latin typeface="Arial" charset="0"/>
                <a:cs typeface="Arial" charset="0"/>
              </a:rPr>
              <a:t>Delivery of Training &amp; Monitoring &amp; Evaluation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altLang="en-US" dirty="0" smtClean="0">
              <a:latin typeface="Arial" charset="0"/>
              <a:cs typeface="Arial" charset="0"/>
            </a:endParaRPr>
          </a:p>
          <a:p>
            <a:endParaRPr lang="en-GB" altLang="en-US" dirty="0">
              <a:latin typeface="Arial" charset="0"/>
              <a:cs typeface="Arial" charset="0"/>
            </a:endParaRPr>
          </a:p>
          <a:p>
            <a:endParaRPr lang="en-GB" altLang="en-US" dirty="0" smtClean="0">
              <a:latin typeface="Arial" charset="0"/>
              <a:cs typeface="Arial" charset="0"/>
            </a:endParaRPr>
          </a:p>
          <a:p>
            <a:r>
              <a:rPr lang="en-GB" altLang="en-US" dirty="0" smtClean="0">
                <a:latin typeface="Arial" charset="0"/>
                <a:cs typeface="Arial" charset="0"/>
              </a:rPr>
              <a:t>6/10/15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Feedback – the sandwich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6858000" cy="4191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sandwich">
            <a:hlinkClick r:id="rId2" tgtFrame="_top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27860"/>
            <a:ext cx="4038600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029200" y="1752600"/>
            <a:ext cx="342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Positive</a:t>
            </a:r>
          </a:p>
          <a:p>
            <a:r>
              <a:rPr lang="en-US" dirty="0" smtClean="0"/>
              <a:t>Focus initially on the positive points</a:t>
            </a:r>
          </a:p>
          <a:p>
            <a:endParaRPr lang="en-US" dirty="0"/>
          </a:p>
          <a:p>
            <a:r>
              <a:rPr lang="en-US" b="1" dirty="0" smtClean="0"/>
              <a:t>Constructive</a:t>
            </a:r>
          </a:p>
          <a:p>
            <a:r>
              <a:rPr lang="en-US" dirty="0" smtClean="0"/>
              <a:t>Focus on a few key points that </a:t>
            </a:r>
            <a:r>
              <a:rPr lang="en-US" dirty="0"/>
              <a:t>can be </a:t>
            </a:r>
            <a:r>
              <a:rPr lang="en-US" dirty="0" smtClean="0"/>
              <a:t>worked on.  </a:t>
            </a:r>
          </a:p>
          <a:p>
            <a:endParaRPr lang="en-US" dirty="0"/>
          </a:p>
          <a:p>
            <a:r>
              <a:rPr lang="en-US" b="1" dirty="0" smtClean="0"/>
              <a:t>Positive</a:t>
            </a:r>
          </a:p>
          <a:p>
            <a:r>
              <a:rPr lang="en-US" dirty="0" smtClean="0"/>
              <a:t>Round off with more positive comments &amp; targets for future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Evaluation for group 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55132"/>
              </p:ext>
            </p:extLst>
          </p:nvPr>
        </p:nvGraphicFramePr>
        <p:xfrm>
          <a:off x="381000" y="1524000"/>
          <a:ext cx="8382000" cy="4495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6324600"/>
              </a:tblGrid>
              <a:tr h="266451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Criteria</a:t>
                      </a:r>
                      <a:endParaRPr lang="en-US" sz="18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Issues to consider</a:t>
                      </a:r>
                      <a:endParaRPr lang="en-US" sz="18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 anchor="ctr"/>
                </a:tc>
              </a:tr>
              <a:tr h="485741"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Timing </a:t>
                      </a:r>
                      <a:endParaRPr lang="en-US" sz="16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Did the session start &amp; finish on time?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Was the right amount of time spent on the right areas?</a:t>
                      </a:r>
                      <a:endParaRPr lang="en-US" sz="160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/>
                </a:tc>
              </a:tr>
              <a:tr h="485741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</a:rPr>
                        <a:t>2. Clear </a:t>
                      </a:r>
                      <a:r>
                        <a:rPr lang="en-US" sz="1600" dirty="0">
                          <a:effectLst/>
                        </a:rPr>
                        <a:t>knowledge of topic &amp; </a:t>
                      </a:r>
                      <a:r>
                        <a:rPr lang="en-US" sz="1600" dirty="0" smtClean="0">
                          <a:effectLst/>
                        </a:rPr>
                        <a:t>use</a:t>
                      </a:r>
                      <a:endParaRPr lang="en-US" sz="16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Was the topic confidently explained?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Were gender and diversity concepts used appropriately?</a:t>
                      </a:r>
                      <a:endParaRPr lang="en-US" sz="16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/>
                </a:tc>
              </a:tr>
              <a:tr h="971483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</a:rPr>
                        <a:t>3. Communication</a:t>
                      </a:r>
                      <a:endParaRPr lang="en-US" sz="16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Verbal – was the voice projected well?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Were instructions clear?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Was pronunciation clear?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Non-verbal – how were our gestures, postures &amp; confidence?</a:t>
                      </a:r>
                      <a:endParaRPr lang="en-US" sz="16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/>
                </a:tc>
              </a:tr>
              <a:tr h="728613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</a:rPr>
                        <a:t>4.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Ensuring </a:t>
                      </a:r>
                      <a:r>
                        <a:rPr lang="en-US" sz="1600" dirty="0">
                          <a:effectLst/>
                        </a:rPr>
                        <a:t>group rapport &amp; participation </a:t>
                      </a:r>
                      <a:endParaRPr lang="en-US" sz="16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Was group rapport established?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Did the group participate?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Were more reluctant participants involved?</a:t>
                      </a:r>
                      <a:endParaRPr lang="en-US" sz="16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/>
                </a:tc>
              </a:tr>
              <a:tr h="485741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</a:rPr>
                        <a:t>5. Session </a:t>
                      </a:r>
                      <a:r>
                        <a:rPr lang="en-US" sz="1600" dirty="0">
                          <a:effectLst/>
                        </a:rPr>
                        <a:t>flow and pace</a:t>
                      </a:r>
                      <a:endParaRPr lang="en-US" sz="16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Did the session flow in the right order?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Was the pace of the session right?</a:t>
                      </a:r>
                      <a:endParaRPr lang="en-US" sz="16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/>
                </a:tc>
              </a:tr>
              <a:tr h="495817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</a:rPr>
                        <a:t>6. Methodology</a:t>
                      </a:r>
                      <a:endParaRPr lang="en-US" sz="16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Were the training methods selected appropriately &amp; confidently used?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Were methods varied?</a:t>
                      </a:r>
                      <a:endParaRPr lang="en-US" sz="16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/>
                </a:tc>
              </a:tr>
              <a:tr h="555743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</a:rPr>
                        <a:t>7. Manage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difficulties </a:t>
                      </a:r>
                      <a:endParaRPr lang="en-US" sz="16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Were difficulties in the session tackled or avoided?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Were questions responded to appropriately?</a:t>
                      </a:r>
                      <a:endParaRPr lang="en-US" sz="16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3482" marR="634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88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Session Aim &amp; Objectives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>
                <a:latin typeface="Arial" charset="0"/>
                <a:cs typeface="Arial" charset="0"/>
              </a:rPr>
              <a:t>Aim: </a:t>
            </a:r>
            <a:r>
              <a:rPr lang="en-US" dirty="0"/>
              <a:t>To </a:t>
            </a:r>
            <a:r>
              <a:rPr lang="en-US" dirty="0" smtClean="0"/>
              <a:t>explore delivery of training &amp; how you can evaluate training.</a:t>
            </a:r>
          </a:p>
          <a:p>
            <a:pPr marL="0" indent="0">
              <a:buNone/>
            </a:pPr>
            <a:endParaRPr lang="en-US" alt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Objectives: </a:t>
            </a:r>
          </a:p>
          <a:p>
            <a:pPr marL="0" indent="0">
              <a:buNone/>
            </a:pPr>
            <a:r>
              <a:rPr lang="en-US" i="1" dirty="0" smtClean="0"/>
              <a:t>By </a:t>
            </a:r>
            <a:r>
              <a:rPr lang="en-US" i="1" dirty="0"/>
              <a:t>the end of the session, participants will be able to:</a:t>
            </a:r>
          </a:p>
          <a:p>
            <a:pPr lvl="2"/>
            <a:endParaRPr lang="en-US" sz="2400" dirty="0"/>
          </a:p>
          <a:p>
            <a:pPr lvl="0"/>
            <a:r>
              <a:rPr lang="en-US" sz="2400" dirty="0" smtClean="0"/>
              <a:t>Select </a:t>
            </a:r>
            <a:r>
              <a:rPr lang="en-US" sz="2400" dirty="0"/>
              <a:t>different training delivery </a:t>
            </a:r>
            <a:r>
              <a:rPr lang="en-US" sz="2400" dirty="0" smtClean="0"/>
              <a:t>styles </a:t>
            </a:r>
            <a:r>
              <a:rPr lang="en-US" sz="2400" dirty="0"/>
              <a:t>and techniques</a:t>
            </a:r>
          </a:p>
          <a:p>
            <a:r>
              <a:rPr lang="en-US" sz="2400" dirty="0"/>
              <a:t>Plan for </a:t>
            </a:r>
            <a:r>
              <a:rPr lang="en-US" sz="2400" dirty="0" smtClean="0"/>
              <a:t>evaluating training </a:t>
            </a:r>
            <a:r>
              <a:rPr lang="en-US" sz="2400" dirty="0"/>
              <a:t>courses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Training Techniques - Question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altLang="en-US" b="1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altLang="en-US" b="1" dirty="0" smtClean="0">
                <a:latin typeface="Arial" charset="0"/>
                <a:cs typeface="Arial" charset="0"/>
              </a:rPr>
              <a:t>How can you divide up participants?</a:t>
            </a:r>
          </a:p>
          <a:p>
            <a:pPr marL="0" indent="0">
              <a:buNone/>
            </a:pPr>
            <a:endParaRPr lang="en-GB" altLang="en-US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b="1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altLang="en-US" b="1" dirty="0" smtClean="0">
                <a:latin typeface="Arial" charset="0"/>
                <a:cs typeface="Arial" charset="0"/>
              </a:rPr>
              <a:t>Why?</a:t>
            </a:r>
            <a:r>
              <a:rPr lang="en-GB" altLang="en-US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0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Training Techniques - Answer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altLang="en-US" b="1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altLang="en-US" b="1" dirty="0" smtClean="0">
                <a:latin typeface="Arial" charset="0"/>
                <a:cs typeface="Arial" charset="0"/>
              </a:rPr>
              <a:t>How can you divide up participants?</a:t>
            </a:r>
          </a:p>
          <a:p>
            <a:r>
              <a:rPr lang="en-GB" altLang="en-US" b="1" dirty="0" smtClean="0">
                <a:latin typeface="Arial" charset="0"/>
                <a:cs typeface="Arial" charset="0"/>
              </a:rPr>
              <a:t>Individual work</a:t>
            </a:r>
          </a:p>
          <a:p>
            <a:r>
              <a:rPr lang="en-GB" altLang="en-US" b="1" dirty="0" smtClean="0">
                <a:latin typeface="Arial" charset="0"/>
                <a:cs typeface="Arial" charset="0"/>
              </a:rPr>
              <a:t>Pair work</a:t>
            </a:r>
          </a:p>
          <a:p>
            <a:r>
              <a:rPr lang="en-GB" altLang="en-US" b="1" dirty="0" smtClean="0">
                <a:latin typeface="Arial" charset="0"/>
                <a:cs typeface="Arial" charset="0"/>
              </a:rPr>
              <a:t>Group work</a:t>
            </a:r>
          </a:p>
          <a:p>
            <a:r>
              <a:rPr lang="en-GB" altLang="en-US" b="1" dirty="0" smtClean="0">
                <a:latin typeface="Arial" charset="0"/>
                <a:cs typeface="Arial" charset="0"/>
              </a:rPr>
              <a:t>Whole group</a:t>
            </a:r>
            <a:endParaRPr lang="en-GB" altLang="en-US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b="1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altLang="en-US" b="1" dirty="0" smtClean="0">
                <a:latin typeface="Arial" charset="0"/>
                <a:cs typeface="Arial" charset="0"/>
              </a:rPr>
              <a:t>Why?</a:t>
            </a:r>
            <a:r>
              <a:rPr lang="en-GB" altLang="en-US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GB" altLang="en-US" dirty="0" smtClean="0">
                <a:latin typeface="Arial" charset="0"/>
                <a:cs typeface="Arial" charset="0"/>
              </a:rPr>
              <a:t>It depends on the topic, needs of the group, time available and your desired outcomes.</a:t>
            </a:r>
          </a:p>
        </p:txBody>
      </p:sp>
    </p:spTree>
    <p:extLst>
      <p:ext uri="{BB962C8B-B14F-4D97-AF65-F5344CB8AC3E}">
        <p14:creationId xmlns:p14="http://schemas.microsoft.com/office/powerpoint/2010/main" val="6320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Training Methods </a:t>
            </a:r>
            <a:r>
              <a:rPr lang="en-GB" altLang="en-US">
                <a:latin typeface="Arial" charset="0"/>
                <a:cs typeface="Arial" charset="0"/>
              </a:rPr>
              <a:t>– </a:t>
            </a:r>
            <a:r>
              <a:rPr lang="en-GB" altLang="en-US" smtClean="0">
                <a:latin typeface="Arial" charset="0"/>
                <a:cs typeface="Arial" charset="0"/>
              </a:rPr>
              <a:t>pages </a:t>
            </a:r>
            <a:r>
              <a:rPr lang="en-GB" altLang="en-US" dirty="0" smtClean="0">
                <a:latin typeface="Arial" charset="0"/>
                <a:cs typeface="Arial" charset="0"/>
              </a:rPr>
              <a:t>15-17 </a:t>
            </a:r>
            <a:r>
              <a:rPr lang="en-GB" altLang="en-US" dirty="0">
                <a:latin typeface="Arial" charset="0"/>
                <a:cs typeface="Arial" charset="0"/>
              </a:rPr>
              <a:t>of Handbook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b="1" dirty="0">
                <a:latin typeface="Arial" charset="0"/>
                <a:cs typeface="Arial" charset="0"/>
              </a:rPr>
              <a:t>Activity:</a:t>
            </a:r>
          </a:p>
          <a:p>
            <a:r>
              <a:rPr lang="en-GB" altLang="en-US" dirty="0" smtClean="0">
                <a:latin typeface="Arial" charset="0"/>
                <a:cs typeface="Arial" charset="0"/>
              </a:rPr>
              <a:t>Each table has 2 minutes to fill in one selected blank section on pages 15-17 of the handbook (The Why? Column of the following)</a:t>
            </a:r>
          </a:p>
          <a:p>
            <a:pPr lvl="2"/>
            <a:r>
              <a:rPr lang="en-GB" altLang="en-US" dirty="0" smtClean="0">
                <a:latin typeface="Arial" charset="0"/>
                <a:cs typeface="Arial" charset="0"/>
              </a:rPr>
              <a:t>Group work</a:t>
            </a:r>
          </a:p>
          <a:p>
            <a:pPr lvl="2"/>
            <a:r>
              <a:rPr lang="en-GB" altLang="en-US" dirty="0" smtClean="0">
                <a:latin typeface="Arial" charset="0"/>
                <a:cs typeface="Arial" charset="0"/>
              </a:rPr>
              <a:t>Bus stop</a:t>
            </a:r>
          </a:p>
          <a:p>
            <a:pPr lvl="2"/>
            <a:r>
              <a:rPr lang="en-GB" altLang="en-US" dirty="0" smtClean="0">
                <a:latin typeface="Arial" charset="0"/>
                <a:cs typeface="Arial" charset="0"/>
              </a:rPr>
              <a:t>Walking wall</a:t>
            </a:r>
          </a:p>
          <a:p>
            <a:pPr lvl="2"/>
            <a:r>
              <a:rPr lang="en-GB" altLang="en-US" dirty="0" smtClean="0">
                <a:latin typeface="Arial" charset="0"/>
                <a:cs typeface="Arial" charset="0"/>
              </a:rPr>
              <a:t>Guided reading</a:t>
            </a:r>
          </a:p>
          <a:p>
            <a:pPr lvl="2"/>
            <a:r>
              <a:rPr lang="en-GB" altLang="en-US" dirty="0" smtClean="0">
                <a:latin typeface="Arial" charset="0"/>
                <a:cs typeface="Arial" charset="0"/>
              </a:rPr>
              <a:t>Debate</a:t>
            </a:r>
          </a:p>
          <a:p>
            <a:pPr lvl="2"/>
            <a:r>
              <a:rPr lang="en-GB" altLang="en-US" dirty="0" smtClean="0">
                <a:latin typeface="Arial" charset="0"/>
                <a:cs typeface="Arial" charset="0"/>
              </a:rPr>
              <a:t>Quiz</a:t>
            </a:r>
          </a:p>
          <a:p>
            <a:pPr lvl="1"/>
            <a:endParaRPr lang="en-GB" alt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0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methods - Answers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241126"/>
              </p:ext>
            </p:extLst>
          </p:nvPr>
        </p:nvGraphicFramePr>
        <p:xfrm>
          <a:off x="533400" y="1676400"/>
          <a:ext cx="81534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85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Method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Why?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Group work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Ensures</a:t>
                      </a:r>
                      <a:r>
                        <a:rPr lang="en-US" b="1" baseline="0" dirty="0" smtClean="0"/>
                        <a:t> participants work together, get to know each other &amp; use each others expertise to complete an activity.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Bus Stop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 variation</a:t>
                      </a:r>
                      <a:r>
                        <a:rPr lang="en-US" b="1" baseline="0" dirty="0" smtClean="0"/>
                        <a:t> on ways to conduct group work, and gives some variety and movement to the group work.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Walking wall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</a:t>
                      </a:r>
                      <a:r>
                        <a:rPr lang="en-US" b="1" baseline="0" dirty="0" smtClean="0"/>
                        <a:t> acknowledge</a:t>
                      </a:r>
                      <a:r>
                        <a:rPr lang="en-US" b="1" dirty="0" smtClean="0"/>
                        <a:t>s every group’s work</a:t>
                      </a:r>
                      <a:r>
                        <a:rPr lang="en-US" b="1" baseline="0" dirty="0" smtClean="0"/>
                        <a:t> and is a flexible way for group work results to be seen &amp; discussed.  It can replace a plenary session.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Guided reading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Provides a way to introduce</a:t>
                      </a:r>
                      <a:r>
                        <a:rPr lang="en-US" b="1" baseline="0" dirty="0" smtClean="0"/>
                        <a:t> information during a training that links to other activities.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Debate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It’s a structured way to explore an issue in a more considered and academic way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Quiz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 is a useful way to check the groups knowledge and understanding</a:t>
                      </a:r>
                      <a:r>
                        <a:rPr lang="en-US" b="1" baseline="0" dirty="0" smtClean="0"/>
                        <a:t> in a competitive style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9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Delivery – key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6858000" cy="4419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Have a clear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Practise</a:t>
            </a:r>
            <a:r>
              <a:rPr lang="en-US" dirty="0" smtClean="0"/>
              <a:t> to improve confidence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 professional &amp; organised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Monitor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clear instructions for activities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Watch your body language, location and gestures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Project your voice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Visuals – have materials ready in advance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Technology requires rehearsal &amp; back-up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Monitor group dynamics and needs &amp; respond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various methods &amp; adapt as appropriate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2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pic>
        <p:nvPicPr>
          <p:cNvPr id="4" name="Content Placeholder 3" descr="D:\Users\gerard.witham\AppData\Local\Microsoft\Windows\Temporary Internet Files\Content.IE5\UE659CK4\bigstock-D-Small-People-Movement-To-18037805-1024x837[1]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71800"/>
            <a:ext cx="5257800" cy="2819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200400" y="3406140"/>
            <a:ext cx="0" cy="114300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57600" y="3162300"/>
            <a:ext cx="0" cy="114300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30240" y="2438400"/>
            <a:ext cx="0" cy="114300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81600" y="2788920"/>
            <a:ext cx="0" cy="114300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76400" y="184225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Observe and check progress or quality over a period of 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118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Kirkpatrick’s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357645"/>
              </p:ext>
            </p:extLst>
          </p:nvPr>
        </p:nvGraphicFramePr>
        <p:xfrm>
          <a:off x="533400" y="1667409"/>
          <a:ext cx="4724400" cy="4132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0120"/>
                <a:gridCol w="3264280"/>
              </a:tblGrid>
              <a:tr h="2313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</a:rPr>
                        <a:t>Level</a:t>
                      </a:r>
                      <a:endParaRPr lang="en-US" sz="18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</a:rPr>
                        <a:t>Description</a:t>
                      </a:r>
                      <a:endParaRPr lang="en-US" sz="18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3058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Level 1: Reaction</a:t>
                      </a:r>
                    </a:p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08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 what degree participants react favorably to the training</a:t>
                      </a:r>
                      <a:endParaRPr lang="en-US" sz="14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453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Level 2: Learning</a:t>
                      </a:r>
                    </a:p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08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 what degree participants acquire the intended knowledge, skills, attitudes, confidence and commitment based on their participation in a training event</a:t>
                      </a:r>
                      <a:endParaRPr lang="en-US" sz="14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453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Level 3: Behavior</a:t>
                      </a:r>
                    </a:p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08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 what degree participants apply what they learned during training when they are back on the job</a:t>
                      </a:r>
                      <a:endParaRPr lang="en-US" sz="14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3599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Level 4: Results</a:t>
                      </a:r>
                    </a:p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 what degree targeted outcomes occur as a result of the training event and subsequent reinforcement e.g. organisational change</a:t>
                      </a:r>
                      <a:endParaRPr lang="en-US" sz="14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 descr="Four_Levels_of_Evaluati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209800"/>
            <a:ext cx="3276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6867741"/>
      </p:ext>
    </p:extLst>
  </p:cSld>
  <p:clrMapOvr>
    <a:masterClrMapping/>
  </p:clrMapOvr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IFRC_2011 presentation-EN</Template>
  <TotalTime>377</TotalTime>
  <Words>635</Words>
  <Application>Microsoft Office PowerPoint</Application>
  <PresentationFormat>On-screen Show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IFRC_2011 presentation-EN</vt:lpstr>
      <vt:lpstr>Delivery of Training &amp; Monitoring &amp; Evaluation</vt:lpstr>
      <vt:lpstr>Session Aim &amp; Objectives</vt:lpstr>
      <vt:lpstr>Training Techniques - Question</vt:lpstr>
      <vt:lpstr>Training Techniques - Answer</vt:lpstr>
      <vt:lpstr>Training Methods – pages 15-17 of Handbook</vt:lpstr>
      <vt:lpstr>Training methods - Answers</vt:lpstr>
      <vt:lpstr>Training Delivery – key advice</vt:lpstr>
      <vt:lpstr>Monitoring</vt:lpstr>
      <vt:lpstr>Evaluation – Kirkpatrick’s Model</vt:lpstr>
      <vt:lpstr>Giving Feedback – the sandwich model</vt:lpstr>
      <vt:lpstr>Self Evaluation for group work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 witham</dc:creator>
  <cp:lastModifiedBy>Angeline Tandiono</cp:lastModifiedBy>
  <cp:revision>19</cp:revision>
  <dcterms:created xsi:type="dcterms:W3CDTF">2015-09-11T09:59:50Z</dcterms:created>
  <dcterms:modified xsi:type="dcterms:W3CDTF">2015-10-06T05:04:49Z</dcterms:modified>
</cp:coreProperties>
</file>