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07" r:id="rId2"/>
    <p:sldId id="417" r:id="rId3"/>
    <p:sldId id="420" r:id="rId4"/>
    <p:sldId id="421" r:id="rId5"/>
    <p:sldId id="408" r:id="rId6"/>
    <p:sldId id="436" r:id="rId7"/>
    <p:sldId id="435" r:id="rId8"/>
    <p:sldId id="438" r:id="rId9"/>
    <p:sldId id="446" r:id="rId10"/>
    <p:sldId id="447" r:id="rId11"/>
    <p:sldId id="448" r:id="rId12"/>
    <p:sldId id="409" r:id="rId13"/>
    <p:sldId id="412" r:id="rId14"/>
    <p:sldId id="373" r:id="rId15"/>
    <p:sldId id="390" r:id="rId16"/>
    <p:sldId id="392" r:id="rId17"/>
    <p:sldId id="380" r:id="rId18"/>
    <p:sldId id="422" r:id="rId19"/>
    <p:sldId id="402" r:id="rId20"/>
    <p:sldId id="413" r:id="rId21"/>
    <p:sldId id="445" r:id="rId22"/>
    <p:sldId id="423" r:id="rId23"/>
    <p:sldId id="433" r:id="rId24"/>
    <p:sldId id="424" r:id="rId25"/>
    <p:sldId id="425" r:id="rId26"/>
    <p:sldId id="426" r:id="rId27"/>
    <p:sldId id="434" r:id="rId28"/>
    <p:sldId id="439" r:id="rId29"/>
    <p:sldId id="450" r:id="rId30"/>
    <p:sldId id="440" r:id="rId31"/>
    <p:sldId id="449" r:id="rId32"/>
    <p:sldId id="395" r:id="rId33"/>
    <p:sldId id="290" r:id="rId34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1818"/>
    <a:srgbClr val="CF1C21"/>
    <a:srgbClr val="8B4907"/>
    <a:srgbClr val="5C4F46"/>
    <a:srgbClr val="66584E"/>
    <a:srgbClr val="E8C7B0"/>
    <a:srgbClr val="F4D1B9"/>
    <a:srgbClr val="B9B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82948" autoAdjust="0"/>
  </p:normalViewPr>
  <p:slideViewPr>
    <p:cSldViewPr>
      <p:cViewPr>
        <p:scale>
          <a:sx n="70" d="100"/>
          <a:sy n="70" d="100"/>
        </p:scale>
        <p:origin x="-1878" y="-222"/>
      </p:cViewPr>
      <p:guideLst>
        <p:guide orient="horz" pos="40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836" y="-108"/>
      </p:cViewPr>
      <p:guideLst>
        <p:guide orient="horz" pos="3128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B1BEC-0145-4C94-88FA-6805BF3D7D4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F59D2217-4AF9-4EE0-B7AF-40CB84BDD0A5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Introduction: Disaster Law, themes and tools </a:t>
          </a:r>
        </a:p>
      </dgm:t>
    </dgm:pt>
    <dgm:pt modelId="{11876D0C-3E7A-4734-9C73-45733898163C}" type="parTrans" cxnId="{25F1A826-20BC-45FF-A19C-34C8F330021C}">
      <dgm:prSet/>
      <dgm:spPr/>
      <dgm:t>
        <a:bodyPr/>
        <a:lstStyle/>
        <a:p>
          <a:endParaRPr lang="en-GB" sz="2000"/>
        </a:p>
      </dgm:t>
    </dgm:pt>
    <dgm:pt modelId="{8617052A-9DC2-4C8F-AC4B-D6CBB860856D}" type="sibTrans" cxnId="{25F1A826-20BC-45FF-A19C-34C8F330021C}">
      <dgm:prSet/>
      <dgm:spPr/>
      <dgm:t>
        <a:bodyPr/>
        <a:lstStyle/>
        <a:p>
          <a:endParaRPr lang="en-GB" sz="2000"/>
        </a:p>
      </dgm:t>
    </dgm:pt>
    <dgm:pt modelId="{98E67EEF-D8D1-4DE6-B68B-71C8795949EA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Looking  towards the 32</a:t>
          </a:r>
          <a:r>
            <a:rPr lang="en-GB" sz="1800" baseline="30000" dirty="0" smtClean="0">
              <a:solidFill>
                <a:schemeClr val="tx1"/>
              </a:solidFill>
            </a:rPr>
            <a:t>nd</a:t>
          </a:r>
          <a:r>
            <a:rPr lang="en-GB" sz="1800" dirty="0" smtClean="0">
              <a:solidFill>
                <a:schemeClr val="tx1"/>
              </a:solidFill>
            </a:rPr>
            <a:t> International Conference of RCRC</a:t>
          </a:r>
          <a:endParaRPr lang="en-GB" sz="1800" dirty="0">
            <a:solidFill>
              <a:schemeClr val="tx1"/>
            </a:solidFill>
          </a:endParaRPr>
        </a:p>
      </dgm:t>
    </dgm:pt>
    <dgm:pt modelId="{F6BCD4A4-ED91-4587-AB10-BE82FD061EE7}" type="parTrans" cxnId="{4D519840-9914-4A39-8883-2C8E49AF90C9}">
      <dgm:prSet/>
      <dgm:spPr/>
      <dgm:t>
        <a:bodyPr/>
        <a:lstStyle/>
        <a:p>
          <a:endParaRPr lang="en-GB" sz="2000"/>
        </a:p>
      </dgm:t>
    </dgm:pt>
    <dgm:pt modelId="{54469643-8BC2-4EC1-8C32-69B701A6CD8A}" type="sibTrans" cxnId="{4D519840-9914-4A39-8883-2C8E49AF90C9}">
      <dgm:prSet/>
      <dgm:spPr/>
      <dgm:t>
        <a:bodyPr/>
        <a:lstStyle/>
        <a:p>
          <a:endParaRPr lang="en-GB" sz="2000"/>
        </a:p>
      </dgm:t>
    </dgm:pt>
    <dgm:pt modelId="{3F42F419-9121-4055-AA41-A12653B8EE82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Disaster Law at the National level</a:t>
          </a:r>
          <a:endParaRPr lang="en-GB" sz="1800" dirty="0">
            <a:solidFill>
              <a:schemeClr val="tx1"/>
            </a:solidFill>
          </a:endParaRPr>
        </a:p>
      </dgm:t>
    </dgm:pt>
    <dgm:pt modelId="{0DAD2720-31E3-4241-82E6-8AA33E48288A}" type="parTrans" cxnId="{E5EAACE1-8D74-444E-ABCF-4CE4FF765F18}">
      <dgm:prSet/>
      <dgm:spPr/>
      <dgm:t>
        <a:bodyPr/>
        <a:lstStyle/>
        <a:p>
          <a:endParaRPr lang="en-GB" sz="2000"/>
        </a:p>
      </dgm:t>
    </dgm:pt>
    <dgm:pt modelId="{EEF772AF-A49E-499A-8C49-E7544134B4DE}" type="sibTrans" cxnId="{E5EAACE1-8D74-444E-ABCF-4CE4FF765F18}">
      <dgm:prSet/>
      <dgm:spPr/>
      <dgm:t>
        <a:bodyPr/>
        <a:lstStyle/>
        <a:p>
          <a:endParaRPr lang="en-GB" sz="2000"/>
        </a:p>
      </dgm:t>
    </dgm:pt>
    <dgm:pt modelId="{FC71C6A1-9126-4DF3-A4A3-457BB3FF6C0A}">
      <dgm:prSet custT="1"/>
      <dgm:spPr/>
      <dgm:t>
        <a:bodyPr/>
        <a:lstStyle/>
        <a:p>
          <a:r>
            <a:rPr lang="en-GB" sz="1600" dirty="0" smtClean="0">
              <a:solidFill>
                <a:schemeClr val="tx1"/>
              </a:solidFill>
            </a:rPr>
            <a:t>Developments in Southeast Asia</a:t>
          </a:r>
          <a:endParaRPr lang="en-GB" sz="1600" dirty="0">
            <a:solidFill>
              <a:schemeClr val="tx1"/>
            </a:solidFill>
          </a:endParaRPr>
        </a:p>
      </dgm:t>
    </dgm:pt>
    <dgm:pt modelId="{EBFBA3E6-4DC2-4F6B-B562-9C26BD503C8C}" type="parTrans" cxnId="{539BAB61-4D3E-4F1B-8C41-69B64BF28582}">
      <dgm:prSet/>
      <dgm:spPr/>
      <dgm:t>
        <a:bodyPr/>
        <a:lstStyle/>
        <a:p>
          <a:endParaRPr lang="en-GB" sz="2000"/>
        </a:p>
      </dgm:t>
    </dgm:pt>
    <dgm:pt modelId="{CB151862-8ED3-4838-A223-CFCD3B91C475}" type="sibTrans" cxnId="{539BAB61-4D3E-4F1B-8C41-69B64BF28582}">
      <dgm:prSet/>
      <dgm:spPr/>
      <dgm:t>
        <a:bodyPr/>
        <a:lstStyle/>
        <a:p>
          <a:endParaRPr lang="en-GB" sz="2000"/>
        </a:p>
      </dgm:t>
    </dgm:pt>
    <dgm:pt modelId="{24F7A406-9164-4CC2-AE95-E70BC28971C8}">
      <dgm:prSet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Disaster law at the Regional level</a:t>
          </a:r>
          <a:endParaRPr lang="en-GB" sz="1800" dirty="0">
            <a:solidFill>
              <a:schemeClr val="tx1"/>
            </a:solidFill>
          </a:endParaRPr>
        </a:p>
      </dgm:t>
    </dgm:pt>
    <dgm:pt modelId="{FE80C81A-698D-4261-84E6-5149EC9861F0}" type="parTrans" cxnId="{61E6E593-0717-48C1-B2AB-EFD6134A2CB7}">
      <dgm:prSet/>
      <dgm:spPr/>
      <dgm:t>
        <a:bodyPr/>
        <a:lstStyle/>
        <a:p>
          <a:endParaRPr lang="en-GB" sz="2000"/>
        </a:p>
      </dgm:t>
    </dgm:pt>
    <dgm:pt modelId="{FB99686D-20DB-444A-9AAE-34B91224982A}" type="sibTrans" cxnId="{61E6E593-0717-48C1-B2AB-EFD6134A2CB7}">
      <dgm:prSet/>
      <dgm:spPr/>
      <dgm:t>
        <a:bodyPr/>
        <a:lstStyle/>
        <a:p>
          <a:endParaRPr lang="en-GB" sz="2000"/>
        </a:p>
      </dgm:t>
    </dgm:pt>
    <dgm:pt modelId="{9191C447-5EC1-4D2D-BD9E-8CDBCBDACEA4}" type="pres">
      <dgm:prSet presAssocID="{015B1BEC-0145-4C94-88FA-6805BF3D7D42}" presName="CompostProcess" presStyleCnt="0">
        <dgm:presLayoutVars>
          <dgm:dir/>
          <dgm:resizeHandles val="exact"/>
        </dgm:presLayoutVars>
      </dgm:prSet>
      <dgm:spPr/>
    </dgm:pt>
    <dgm:pt modelId="{C37C8B17-0F2C-4722-9DB9-11D2BC00A880}" type="pres">
      <dgm:prSet presAssocID="{015B1BEC-0145-4C94-88FA-6805BF3D7D42}" presName="arrow" presStyleLbl="bgShp" presStyleIdx="0" presStyleCn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B726BE99-EFCF-4F6A-844D-2D1F8D5A2898}" type="pres">
      <dgm:prSet presAssocID="{015B1BEC-0145-4C94-88FA-6805BF3D7D42}" presName="linearProcess" presStyleCnt="0"/>
      <dgm:spPr/>
    </dgm:pt>
    <dgm:pt modelId="{CDE4E719-6271-4F1F-80C1-01D371A95524}" type="pres">
      <dgm:prSet presAssocID="{F59D2217-4AF9-4EE0-B7AF-40CB84BDD0A5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8B4FD6-EB3C-4BA9-A3F2-BCDA5E92C1C0}" type="pres">
      <dgm:prSet presAssocID="{8617052A-9DC2-4C8F-AC4B-D6CBB860856D}" presName="sibTrans" presStyleCnt="0"/>
      <dgm:spPr/>
    </dgm:pt>
    <dgm:pt modelId="{3002D34B-66BA-4655-9772-987DABB96DF9}" type="pres">
      <dgm:prSet presAssocID="{FC71C6A1-9126-4DF3-A4A3-457BB3FF6C0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6B9B2C-1CA2-4E1D-B4C0-36FC9C0DA906}" type="pres">
      <dgm:prSet presAssocID="{CB151862-8ED3-4838-A223-CFCD3B91C475}" presName="sibTrans" presStyleCnt="0"/>
      <dgm:spPr/>
    </dgm:pt>
    <dgm:pt modelId="{B000141A-882E-4161-835E-91F1D990296B}" type="pres">
      <dgm:prSet presAssocID="{98E67EEF-D8D1-4DE6-B68B-71C8795949EA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6B3F7-B709-4B5C-BC60-6F36D48270EE}" type="pres">
      <dgm:prSet presAssocID="{54469643-8BC2-4EC1-8C32-69B701A6CD8A}" presName="sibTrans" presStyleCnt="0"/>
      <dgm:spPr/>
    </dgm:pt>
    <dgm:pt modelId="{54D354C5-51EF-4D0F-A4B0-AF19C0F0B0ED}" type="pres">
      <dgm:prSet presAssocID="{3F42F419-9121-4055-AA41-A12653B8EE8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FE6F34-7660-4462-BCBA-1959072403E2}" type="pres">
      <dgm:prSet presAssocID="{EEF772AF-A49E-499A-8C49-E7544134B4DE}" presName="sibTrans" presStyleCnt="0"/>
      <dgm:spPr/>
    </dgm:pt>
    <dgm:pt modelId="{DDCC0557-4097-414A-B0D5-93C21782D2CA}" type="pres">
      <dgm:prSet presAssocID="{24F7A406-9164-4CC2-AE95-E70BC28971C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1E6E593-0717-48C1-B2AB-EFD6134A2CB7}" srcId="{015B1BEC-0145-4C94-88FA-6805BF3D7D42}" destId="{24F7A406-9164-4CC2-AE95-E70BC28971C8}" srcOrd="4" destOrd="0" parTransId="{FE80C81A-698D-4261-84E6-5149EC9861F0}" sibTransId="{FB99686D-20DB-444A-9AAE-34B91224982A}"/>
    <dgm:cxn modelId="{539BAB61-4D3E-4F1B-8C41-69B64BF28582}" srcId="{015B1BEC-0145-4C94-88FA-6805BF3D7D42}" destId="{FC71C6A1-9126-4DF3-A4A3-457BB3FF6C0A}" srcOrd="1" destOrd="0" parTransId="{EBFBA3E6-4DC2-4F6B-B562-9C26BD503C8C}" sibTransId="{CB151862-8ED3-4838-A223-CFCD3B91C475}"/>
    <dgm:cxn modelId="{AABA3A8F-3851-475A-B5AC-443765843F43}" type="presOf" srcId="{FC71C6A1-9126-4DF3-A4A3-457BB3FF6C0A}" destId="{3002D34B-66BA-4655-9772-987DABB96DF9}" srcOrd="0" destOrd="0" presId="urn:microsoft.com/office/officeart/2005/8/layout/hProcess9"/>
    <dgm:cxn modelId="{E5EAACE1-8D74-444E-ABCF-4CE4FF765F18}" srcId="{015B1BEC-0145-4C94-88FA-6805BF3D7D42}" destId="{3F42F419-9121-4055-AA41-A12653B8EE82}" srcOrd="3" destOrd="0" parTransId="{0DAD2720-31E3-4241-82E6-8AA33E48288A}" sibTransId="{EEF772AF-A49E-499A-8C49-E7544134B4DE}"/>
    <dgm:cxn modelId="{0F21F36C-A5B0-40DF-8953-7BDE1CF22C14}" type="presOf" srcId="{24F7A406-9164-4CC2-AE95-E70BC28971C8}" destId="{DDCC0557-4097-414A-B0D5-93C21782D2CA}" srcOrd="0" destOrd="0" presId="urn:microsoft.com/office/officeart/2005/8/layout/hProcess9"/>
    <dgm:cxn modelId="{3F116235-2E0A-40A8-B63C-492F97116CE6}" type="presOf" srcId="{98E67EEF-D8D1-4DE6-B68B-71C8795949EA}" destId="{B000141A-882E-4161-835E-91F1D990296B}" srcOrd="0" destOrd="0" presId="urn:microsoft.com/office/officeart/2005/8/layout/hProcess9"/>
    <dgm:cxn modelId="{25F1A826-20BC-45FF-A19C-34C8F330021C}" srcId="{015B1BEC-0145-4C94-88FA-6805BF3D7D42}" destId="{F59D2217-4AF9-4EE0-B7AF-40CB84BDD0A5}" srcOrd="0" destOrd="0" parTransId="{11876D0C-3E7A-4734-9C73-45733898163C}" sibTransId="{8617052A-9DC2-4C8F-AC4B-D6CBB860856D}"/>
    <dgm:cxn modelId="{4D519840-9914-4A39-8883-2C8E49AF90C9}" srcId="{015B1BEC-0145-4C94-88FA-6805BF3D7D42}" destId="{98E67EEF-D8D1-4DE6-B68B-71C8795949EA}" srcOrd="2" destOrd="0" parTransId="{F6BCD4A4-ED91-4587-AB10-BE82FD061EE7}" sibTransId="{54469643-8BC2-4EC1-8C32-69B701A6CD8A}"/>
    <dgm:cxn modelId="{FB4991EB-B07E-4FBC-BE40-F079B4BBE483}" type="presOf" srcId="{3F42F419-9121-4055-AA41-A12653B8EE82}" destId="{54D354C5-51EF-4D0F-A4B0-AF19C0F0B0ED}" srcOrd="0" destOrd="0" presId="urn:microsoft.com/office/officeart/2005/8/layout/hProcess9"/>
    <dgm:cxn modelId="{D55B1830-9519-44F0-9E6E-DCF1DA4E5DD9}" type="presOf" srcId="{F59D2217-4AF9-4EE0-B7AF-40CB84BDD0A5}" destId="{CDE4E719-6271-4F1F-80C1-01D371A95524}" srcOrd="0" destOrd="0" presId="urn:microsoft.com/office/officeart/2005/8/layout/hProcess9"/>
    <dgm:cxn modelId="{3E6235F8-557F-4273-B454-D0696532CC9D}" type="presOf" srcId="{015B1BEC-0145-4C94-88FA-6805BF3D7D42}" destId="{9191C447-5EC1-4D2D-BD9E-8CDBCBDACEA4}" srcOrd="0" destOrd="0" presId="urn:microsoft.com/office/officeart/2005/8/layout/hProcess9"/>
    <dgm:cxn modelId="{5EC9B307-5DCA-4228-8C88-B08D08A40CB6}" type="presParOf" srcId="{9191C447-5EC1-4D2D-BD9E-8CDBCBDACEA4}" destId="{C37C8B17-0F2C-4722-9DB9-11D2BC00A880}" srcOrd="0" destOrd="0" presId="urn:microsoft.com/office/officeart/2005/8/layout/hProcess9"/>
    <dgm:cxn modelId="{7ACD102C-5553-49CB-BD24-5A7BB58D3923}" type="presParOf" srcId="{9191C447-5EC1-4D2D-BD9E-8CDBCBDACEA4}" destId="{B726BE99-EFCF-4F6A-844D-2D1F8D5A2898}" srcOrd="1" destOrd="0" presId="urn:microsoft.com/office/officeart/2005/8/layout/hProcess9"/>
    <dgm:cxn modelId="{1E6D47CC-A573-4396-B0A8-0651ACD8BFBF}" type="presParOf" srcId="{B726BE99-EFCF-4F6A-844D-2D1F8D5A2898}" destId="{CDE4E719-6271-4F1F-80C1-01D371A95524}" srcOrd="0" destOrd="0" presId="urn:microsoft.com/office/officeart/2005/8/layout/hProcess9"/>
    <dgm:cxn modelId="{6CBDA542-FF7D-433C-BFE1-AB71387D0648}" type="presParOf" srcId="{B726BE99-EFCF-4F6A-844D-2D1F8D5A2898}" destId="{328B4FD6-EB3C-4BA9-A3F2-BCDA5E92C1C0}" srcOrd="1" destOrd="0" presId="urn:microsoft.com/office/officeart/2005/8/layout/hProcess9"/>
    <dgm:cxn modelId="{82C104A2-4F5C-468A-B7CF-FB2BF825AE13}" type="presParOf" srcId="{B726BE99-EFCF-4F6A-844D-2D1F8D5A2898}" destId="{3002D34B-66BA-4655-9772-987DABB96DF9}" srcOrd="2" destOrd="0" presId="urn:microsoft.com/office/officeart/2005/8/layout/hProcess9"/>
    <dgm:cxn modelId="{14E7504B-E405-42D0-99B7-58688C2C7181}" type="presParOf" srcId="{B726BE99-EFCF-4F6A-844D-2D1F8D5A2898}" destId="{436B9B2C-1CA2-4E1D-B4C0-36FC9C0DA906}" srcOrd="3" destOrd="0" presId="urn:microsoft.com/office/officeart/2005/8/layout/hProcess9"/>
    <dgm:cxn modelId="{05C201F6-871B-4EB5-82AB-C3083FA3D174}" type="presParOf" srcId="{B726BE99-EFCF-4F6A-844D-2D1F8D5A2898}" destId="{B000141A-882E-4161-835E-91F1D990296B}" srcOrd="4" destOrd="0" presId="urn:microsoft.com/office/officeart/2005/8/layout/hProcess9"/>
    <dgm:cxn modelId="{F498CBF3-E198-4F82-B23E-EB9C691A2B52}" type="presParOf" srcId="{B726BE99-EFCF-4F6A-844D-2D1F8D5A2898}" destId="{9BC6B3F7-B709-4B5C-BC60-6F36D48270EE}" srcOrd="5" destOrd="0" presId="urn:microsoft.com/office/officeart/2005/8/layout/hProcess9"/>
    <dgm:cxn modelId="{58FCEEA8-1C51-4CD6-B99D-F42F09BF8592}" type="presParOf" srcId="{B726BE99-EFCF-4F6A-844D-2D1F8D5A2898}" destId="{54D354C5-51EF-4D0F-A4B0-AF19C0F0B0ED}" srcOrd="6" destOrd="0" presId="urn:microsoft.com/office/officeart/2005/8/layout/hProcess9"/>
    <dgm:cxn modelId="{C9060C6C-DAAC-4C9A-A567-B38237DB1AD2}" type="presParOf" srcId="{B726BE99-EFCF-4F6A-844D-2D1F8D5A2898}" destId="{ADFE6F34-7660-4462-BCBA-1959072403E2}" srcOrd="7" destOrd="0" presId="urn:microsoft.com/office/officeart/2005/8/layout/hProcess9"/>
    <dgm:cxn modelId="{AFE0899F-6E6A-40B5-9634-C60F002F0720}" type="presParOf" srcId="{B726BE99-EFCF-4F6A-844D-2D1F8D5A2898}" destId="{DDCC0557-4097-414A-B0D5-93C21782D2C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B1BEC-0145-4C94-88FA-6805BF3D7D42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F59D2217-4AF9-4EE0-B7AF-40CB84BDD0A5}">
      <dgm:prSet phldrT="[Text]" custT="1"/>
      <dgm:spPr/>
      <dgm:t>
        <a:bodyPr/>
        <a:lstStyle/>
        <a:p>
          <a:r>
            <a:rPr lang="en-GB" sz="1800" smtClean="0">
              <a:solidFill>
                <a:schemeClr val="tx1"/>
              </a:solidFill>
            </a:rPr>
            <a:t>Disaster Law at the Global Level: </a:t>
          </a:r>
          <a:r>
            <a:rPr lang="en-GB" sz="1600" smtClean="0">
              <a:solidFill>
                <a:schemeClr val="tx1"/>
              </a:solidFill>
            </a:rPr>
            <a:t>International commitments</a:t>
          </a:r>
          <a:endParaRPr lang="en-GB" sz="1600" dirty="0" smtClean="0">
            <a:solidFill>
              <a:schemeClr val="tx1"/>
            </a:solidFill>
          </a:endParaRPr>
        </a:p>
      </dgm:t>
    </dgm:pt>
    <dgm:pt modelId="{11876D0C-3E7A-4734-9C73-45733898163C}" type="parTrans" cxnId="{25F1A826-20BC-45FF-A19C-34C8F330021C}">
      <dgm:prSet/>
      <dgm:spPr/>
      <dgm:t>
        <a:bodyPr/>
        <a:lstStyle/>
        <a:p>
          <a:endParaRPr lang="en-GB" sz="2400"/>
        </a:p>
      </dgm:t>
    </dgm:pt>
    <dgm:pt modelId="{8617052A-9DC2-4C8F-AC4B-D6CBB860856D}" type="sibTrans" cxnId="{25F1A826-20BC-45FF-A19C-34C8F330021C}">
      <dgm:prSet/>
      <dgm:spPr/>
      <dgm:t>
        <a:bodyPr/>
        <a:lstStyle/>
        <a:p>
          <a:endParaRPr lang="en-GB" sz="2400"/>
        </a:p>
      </dgm:t>
    </dgm:pt>
    <dgm:pt modelId="{98E67EEF-D8D1-4DE6-B68B-71C8795949EA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DRR</a:t>
          </a:r>
          <a:r>
            <a:rPr lang="en-GB" sz="1800" baseline="0" dirty="0" smtClean="0">
              <a:solidFill>
                <a:schemeClr val="tx1"/>
              </a:solidFill>
            </a:rPr>
            <a:t> Law and climate change </a:t>
          </a:r>
          <a:endParaRPr lang="en-GB" sz="1800" dirty="0">
            <a:solidFill>
              <a:schemeClr val="tx1"/>
            </a:solidFill>
          </a:endParaRPr>
        </a:p>
      </dgm:t>
    </dgm:pt>
    <dgm:pt modelId="{F6BCD4A4-ED91-4587-AB10-BE82FD061EE7}" type="parTrans" cxnId="{4D519840-9914-4A39-8883-2C8E49AF90C9}">
      <dgm:prSet/>
      <dgm:spPr/>
      <dgm:t>
        <a:bodyPr/>
        <a:lstStyle/>
        <a:p>
          <a:endParaRPr lang="en-GB" sz="2400"/>
        </a:p>
      </dgm:t>
    </dgm:pt>
    <dgm:pt modelId="{54469643-8BC2-4EC1-8C32-69B701A6CD8A}" type="sibTrans" cxnId="{4D519840-9914-4A39-8883-2C8E49AF90C9}">
      <dgm:prSet/>
      <dgm:spPr/>
      <dgm:t>
        <a:bodyPr/>
        <a:lstStyle/>
        <a:p>
          <a:endParaRPr lang="en-GB" sz="2400"/>
        </a:p>
      </dgm:t>
    </dgm:pt>
    <dgm:pt modelId="{3F42F419-9121-4055-AA41-A12653B8EE82}">
      <dgm:prSet phldrT="[Text]"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Gender &amp;</a:t>
          </a:r>
          <a:r>
            <a:rPr lang="en-GB" sz="1800" baseline="0" dirty="0" smtClean="0">
              <a:solidFill>
                <a:schemeClr val="tx1"/>
              </a:solidFill>
            </a:rPr>
            <a:t> diversity; GBV in emergencies</a:t>
          </a:r>
          <a:endParaRPr lang="en-GB" sz="1800" dirty="0">
            <a:solidFill>
              <a:schemeClr val="tx1"/>
            </a:solidFill>
          </a:endParaRPr>
        </a:p>
      </dgm:t>
    </dgm:pt>
    <dgm:pt modelId="{0DAD2720-31E3-4241-82E6-8AA33E48288A}" type="parTrans" cxnId="{E5EAACE1-8D74-444E-ABCF-4CE4FF765F18}">
      <dgm:prSet/>
      <dgm:spPr/>
      <dgm:t>
        <a:bodyPr/>
        <a:lstStyle/>
        <a:p>
          <a:endParaRPr lang="en-GB" sz="2400"/>
        </a:p>
      </dgm:t>
    </dgm:pt>
    <dgm:pt modelId="{EEF772AF-A49E-499A-8C49-E7544134B4DE}" type="sibTrans" cxnId="{E5EAACE1-8D74-444E-ABCF-4CE4FF765F18}">
      <dgm:prSet/>
      <dgm:spPr/>
      <dgm:t>
        <a:bodyPr/>
        <a:lstStyle/>
        <a:p>
          <a:endParaRPr lang="en-GB" sz="2400"/>
        </a:p>
      </dgm:t>
    </dgm:pt>
    <dgm:pt modelId="{FC71C6A1-9126-4DF3-A4A3-457BB3FF6C0A}">
      <dgm:prSet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Focus on IDRL </a:t>
          </a:r>
          <a:endParaRPr lang="en-GB" sz="1800" dirty="0">
            <a:solidFill>
              <a:schemeClr val="tx1"/>
            </a:solidFill>
          </a:endParaRPr>
        </a:p>
      </dgm:t>
    </dgm:pt>
    <dgm:pt modelId="{EBFBA3E6-4DC2-4F6B-B562-9C26BD503C8C}" type="parTrans" cxnId="{539BAB61-4D3E-4F1B-8C41-69B64BF28582}">
      <dgm:prSet/>
      <dgm:spPr/>
      <dgm:t>
        <a:bodyPr/>
        <a:lstStyle/>
        <a:p>
          <a:endParaRPr lang="en-GB" sz="2400"/>
        </a:p>
      </dgm:t>
    </dgm:pt>
    <dgm:pt modelId="{CB151862-8ED3-4838-A223-CFCD3B91C475}" type="sibTrans" cxnId="{539BAB61-4D3E-4F1B-8C41-69B64BF28582}">
      <dgm:prSet/>
      <dgm:spPr/>
      <dgm:t>
        <a:bodyPr/>
        <a:lstStyle/>
        <a:p>
          <a:endParaRPr lang="en-GB" sz="2400"/>
        </a:p>
      </dgm:t>
    </dgm:pt>
    <dgm:pt modelId="{24F7A406-9164-4CC2-AE95-E70BC28971C8}">
      <dgm:prSet custT="1"/>
      <dgm:spPr/>
      <dgm:t>
        <a:bodyPr/>
        <a:lstStyle/>
        <a:p>
          <a:r>
            <a:rPr lang="en-GB" sz="1800" dirty="0" smtClean="0">
              <a:solidFill>
                <a:schemeClr val="tx1"/>
              </a:solidFill>
            </a:rPr>
            <a:t>Moving forward: </a:t>
          </a:r>
          <a:r>
            <a:rPr lang="en-GB" sz="1200" dirty="0" smtClean="0">
              <a:solidFill>
                <a:schemeClr val="tx1"/>
              </a:solidFill>
            </a:rPr>
            <a:t>Recommendations from the DL Forum</a:t>
          </a:r>
          <a:endParaRPr lang="en-GB" sz="1200" dirty="0">
            <a:solidFill>
              <a:schemeClr val="tx1"/>
            </a:solidFill>
          </a:endParaRPr>
        </a:p>
      </dgm:t>
    </dgm:pt>
    <dgm:pt modelId="{FE80C81A-698D-4261-84E6-5149EC9861F0}" type="parTrans" cxnId="{61E6E593-0717-48C1-B2AB-EFD6134A2CB7}">
      <dgm:prSet/>
      <dgm:spPr/>
      <dgm:t>
        <a:bodyPr/>
        <a:lstStyle/>
        <a:p>
          <a:endParaRPr lang="en-GB" sz="2400"/>
        </a:p>
      </dgm:t>
    </dgm:pt>
    <dgm:pt modelId="{FB99686D-20DB-444A-9AAE-34B91224982A}" type="sibTrans" cxnId="{61E6E593-0717-48C1-B2AB-EFD6134A2CB7}">
      <dgm:prSet/>
      <dgm:spPr/>
      <dgm:t>
        <a:bodyPr/>
        <a:lstStyle/>
        <a:p>
          <a:endParaRPr lang="en-GB" sz="2400"/>
        </a:p>
      </dgm:t>
    </dgm:pt>
    <dgm:pt modelId="{9191C447-5EC1-4D2D-BD9E-8CDBCBDACEA4}" type="pres">
      <dgm:prSet presAssocID="{015B1BEC-0145-4C94-88FA-6805BF3D7D42}" presName="CompostProcess" presStyleCnt="0">
        <dgm:presLayoutVars>
          <dgm:dir/>
          <dgm:resizeHandles val="exact"/>
        </dgm:presLayoutVars>
      </dgm:prSet>
      <dgm:spPr/>
    </dgm:pt>
    <dgm:pt modelId="{C37C8B17-0F2C-4722-9DB9-11D2BC00A880}" type="pres">
      <dgm:prSet presAssocID="{015B1BEC-0145-4C94-88FA-6805BF3D7D42}" presName="arrow" presStyleLbl="bgShp" presStyleIdx="0" presStyleCn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tx2">
            <a:lumMod val="20000"/>
            <a:lumOff val="80000"/>
          </a:schemeClr>
        </a:solidFill>
        <a:ln>
          <a:solidFill>
            <a:schemeClr val="tx2"/>
          </a:solidFill>
        </a:ln>
      </dgm:spPr>
    </dgm:pt>
    <dgm:pt modelId="{B726BE99-EFCF-4F6A-844D-2D1F8D5A2898}" type="pres">
      <dgm:prSet presAssocID="{015B1BEC-0145-4C94-88FA-6805BF3D7D42}" presName="linearProcess" presStyleCnt="0"/>
      <dgm:spPr/>
    </dgm:pt>
    <dgm:pt modelId="{CDE4E719-6271-4F1F-80C1-01D371A95524}" type="pres">
      <dgm:prSet presAssocID="{F59D2217-4AF9-4EE0-B7AF-40CB84BDD0A5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8B4FD6-EB3C-4BA9-A3F2-BCDA5E92C1C0}" type="pres">
      <dgm:prSet presAssocID="{8617052A-9DC2-4C8F-AC4B-D6CBB860856D}" presName="sibTrans" presStyleCnt="0"/>
      <dgm:spPr/>
    </dgm:pt>
    <dgm:pt modelId="{3002D34B-66BA-4655-9772-987DABB96DF9}" type="pres">
      <dgm:prSet presAssocID="{FC71C6A1-9126-4DF3-A4A3-457BB3FF6C0A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6B9B2C-1CA2-4E1D-B4C0-36FC9C0DA906}" type="pres">
      <dgm:prSet presAssocID="{CB151862-8ED3-4838-A223-CFCD3B91C475}" presName="sibTrans" presStyleCnt="0"/>
      <dgm:spPr/>
    </dgm:pt>
    <dgm:pt modelId="{B000141A-882E-4161-835E-91F1D990296B}" type="pres">
      <dgm:prSet presAssocID="{98E67EEF-D8D1-4DE6-B68B-71C8795949EA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6B3F7-B709-4B5C-BC60-6F36D48270EE}" type="pres">
      <dgm:prSet presAssocID="{54469643-8BC2-4EC1-8C32-69B701A6CD8A}" presName="sibTrans" presStyleCnt="0"/>
      <dgm:spPr/>
    </dgm:pt>
    <dgm:pt modelId="{54D354C5-51EF-4D0F-A4B0-AF19C0F0B0ED}" type="pres">
      <dgm:prSet presAssocID="{3F42F419-9121-4055-AA41-A12653B8EE82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DFE6F34-7660-4462-BCBA-1959072403E2}" type="pres">
      <dgm:prSet presAssocID="{EEF772AF-A49E-499A-8C49-E7544134B4DE}" presName="sibTrans" presStyleCnt="0"/>
      <dgm:spPr/>
    </dgm:pt>
    <dgm:pt modelId="{DDCC0557-4097-414A-B0D5-93C21782D2CA}" type="pres">
      <dgm:prSet presAssocID="{24F7A406-9164-4CC2-AE95-E70BC28971C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EE27F9C-BA73-44E3-A861-1E49467EE882}" type="presOf" srcId="{24F7A406-9164-4CC2-AE95-E70BC28971C8}" destId="{DDCC0557-4097-414A-B0D5-93C21782D2CA}" srcOrd="0" destOrd="0" presId="urn:microsoft.com/office/officeart/2005/8/layout/hProcess9"/>
    <dgm:cxn modelId="{600B588A-FD69-42F1-8B71-C8660FF8C90E}" type="presOf" srcId="{015B1BEC-0145-4C94-88FA-6805BF3D7D42}" destId="{9191C447-5EC1-4D2D-BD9E-8CDBCBDACEA4}" srcOrd="0" destOrd="0" presId="urn:microsoft.com/office/officeart/2005/8/layout/hProcess9"/>
    <dgm:cxn modelId="{25F1A826-20BC-45FF-A19C-34C8F330021C}" srcId="{015B1BEC-0145-4C94-88FA-6805BF3D7D42}" destId="{F59D2217-4AF9-4EE0-B7AF-40CB84BDD0A5}" srcOrd="0" destOrd="0" parTransId="{11876D0C-3E7A-4734-9C73-45733898163C}" sibTransId="{8617052A-9DC2-4C8F-AC4B-D6CBB860856D}"/>
    <dgm:cxn modelId="{9F046FDF-3089-40C2-98FC-C6EAE1CBE10D}" type="presOf" srcId="{3F42F419-9121-4055-AA41-A12653B8EE82}" destId="{54D354C5-51EF-4D0F-A4B0-AF19C0F0B0ED}" srcOrd="0" destOrd="0" presId="urn:microsoft.com/office/officeart/2005/8/layout/hProcess9"/>
    <dgm:cxn modelId="{539BAB61-4D3E-4F1B-8C41-69B64BF28582}" srcId="{015B1BEC-0145-4C94-88FA-6805BF3D7D42}" destId="{FC71C6A1-9126-4DF3-A4A3-457BB3FF6C0A}" srcOrd="1" destOrd="0" parTransId="{EBFBA3E6-4DC2-4F6B-B562-9C26BD503C8C}" sibTransId="{CB151862-8ED3-4838-A223-CFCD3B91C475}"/>
    <dgm:cxn modelId="{E5EAACE1-8D74-444E-ABCF-4CE4FF765F18}" srcId="{015B1BEC-0145-4C94-88FA-6805BF3D7D42}" destId="{3F42F419-9121-4055-AA41-A12653B8EE82}" srcOrd="3" destOrd="0" parTransId="{0DAD2720-31E3-4241-82E6-8AA33E48288A}" sibTransId="{EEF772AF-A49E-499A-8C49-E7544134B4DE}"/>
    <dgm:cxn modelId="{61E6E593-0717-48C1-B2AB-EFD6134A2CB7}" srcId="{015B1BEC-0145-4C94-88FA-6805BF3D7D42}" destId="{24F7A406-9164-4CC2-AE95-E70BC28971C8}" srcOrd="4" destOrd="0" parTransId="{FE80C81A-698D-4261-84E6-5149EC9861F0}" sibTransId="{FB99686D-20DB-444A-9AAE-34B91224982A}"/>
    <dgm:cxn modelId="{C762BA3D-7DB2-451F-81FB-E5080BA81FDE}" type="presOf" srcId="{98E67EEF-D8D1-4DE6-B68B-71C8795949EA}" destId="{B000141A-882E-4161-835E-91F1D990296B}" srcOrd="0" destOrd="0" presId="urn:microsoft.com/office/officeart/2005/8/layout/hProcess9"/>
    <dgm:cxn modelId="{D49E44EC-4405-4D64-9F2C-793273126140}" type="presOf" srcId="{FC71C6A1-9126-4DF3-A4A3-457BB3FF6C0A}" destId="{3002D34B-66BA-4655-9772-987DABB96DF9}" srcOrd="0" destOrd="0" presId="urn:microsoft.com/office/officeart/2005/8/layout/hProcess9"/>
    <dgm:cxn modelId="{34BEB7A7-D9DC-4ED8-BABE-AE3B5F324FC1}" type="presOf" srcId="{F59D2217-4AF9-4EE0-B7AF-40CB84BDD0A5}" destId="{CDE4E719-6271-4F1F-80C1-01D371A95524}" srcOrd="0" destOrd="0" presId="urn:microsoft.com/office/officeart/2005/8/layout/hProcess9"/>
    <dgm:cxn modelId="{4D519840-9914-4A39-8883-2C8E49AF90C9}" srcId="{015B1BEC-0145-4C94-88FA-6805BF3D7D42}" destId="{98E67EEF-D8D1-4DE6-B68B-71C8795949EA}" srcOrd="2" destOrd="0" parTransId="{F6BCD4A4-ED91-4587-AB10-BE82FD061EE7}" sibTransId="{54469643-8BC2-4EC1-8C32-69B701A6CD8A}"/>
    <dgm:cxn modelId="{D8B4AA99-7FAD-40EB-B13F-7527B9AE4949}" type="presParOf" srcId="{9191C447-5EC1-4D2D-BD9E-8CDBCBDACEA4}" destId="{C37C8B17-0F2C-4722-9DB9-11D2BC00A880}" srcOrd="0" destOrd="0" presId="urn:microsoft.com/office/officeart/2005/8/layout/hProcess9"/>
    <dgm:cxn modelId="{4123D3FA-62CD-4F09-AA98-46DBE3F45770}" type="presParOf" srcId="{9191C447-5EC1-4D2D-BD9E-8CDBCBDACEA4}" destId="{B726BE99-EFCF-4F6A-844D-2D1F8D5A2898}" srcOrd="1" destOrd="0" presId="urn:microsoft.com/office/officeart/2005/8/layout/hProcess9"/>
    <dgm:cxn modelId="{7AD771F8-D902-4529-8975-FDF38752A812}" type="presParOf" srcId="{B726BE99-EFCF-4F6A-844D-2D1F8D5A2898}" destId="{CDE4E719-6271-4F1F-80C1-01D371A95524}" srcOrd="0" destOrd="0" presId="urn:microsoft.com/office/officeart/2005/8/layout/hProcess9"/>
    <dgm:cxn modelId="{C1EF52B1-4718-47D5-81BB-794D734C710B}" type="presParOf" srcId="{B726BE99-EFCF-4F6A-844D-2D1F8D5A2898}" destId="{328B4FD6-EB3C-4BA9-A3F2-BCDA5E92C1C0}" srcOrd="1" destOrd="0" presId="urn:microsoft.com/office/officeart/2005/8/layout/hProcess9"/>
    <dgm:cxn modelId="{553CE355-3677-438B-848C-67C6883E7763}" type="presParOf" srcId="{B726BE99-EFCF-4F6A-844D-2D1F8D5A2898}" destId="{3002D34B-66BA-4655-9772-987DABB96DF9}" srcOrd="2" destOrd="0" presId="urn:microsoft.com/office/officeart/2005/8/layout/hProcess9"/>
    <dgm:cxn modelId="{640AC13C-F251-40B7-B89D-9CA4C1837725}" type="presParOf" srcId="{B726BE99-EFCF-4F6A-844D-2D1F8D5A2898}" destId="{436B9B2C-1CA2-4E1D-B4C0-36FC9C0DA906}" srcOrd="3" destOrd="0" presId="urn:microsoft.com/office/officeart/2005/8/layout/hProcess9"/>
    <dgm:cxn modelId="{BB4426A4-F8F5-44AB-B8BE-51A646B075E2}" type="presParOf" srcId="{B726BE99-EFCF-4F6A-844D-2D1F8D5A2898}" destId="{B000141A-882E-4161-835E-91F1D990296B}" srcOrd="4" destOrd="0" presId="urn:microsoft.com/office/officeart/2005/8/layout/hProcess9"/>
    <dgm:cxn modelId="{BC991774-20EF-4D32-B2C2-5D4B97799871}" type="presParOf" srcId="{B726BE99-EFCF-4F6A-844D-2D1F8D5A2898}" destId="{9BC6B3F7-B709-4B5C-BC60-6F36D48270EE}" srcOrd="5" destOrd="0" presId="urn:microsoft.com/office/officeart/2005/8/layout/hProcess9"/>
    <dgm:cxn modelId="{62302D74-117D-44F5-B97D-A98E740CB2E4}" type="presParOf" srcId="{B726BE99-EFCF-4F6A-844D-2D1F8D5A2898}" destId="{54D354C5-51EF-4D0F-A4B0-AF19C0F0B0ED}" srcOrd="6" destOrd="0" presId="urn:microsoft.com/office/officeart/2005/8/layout/hProcess9"/>
    <dgm:cxn modelId="{8B7E731B-343F-48E1-89EB-826647305B08}" type="presParOf" srcId="{B726BE99-EFCF-4F6A-844D-2D1F8D5A2898}" destId="{ADFE6F34-7660-4462-BCBA-1959072403E2}" srcOrd="7" destOrd="0" presId="urn:microsoft.com/office/officeart/2005/8/layout/hProcess9"/>
    <dgm:cxn modelId="{679B36F7-7F3B-46CC-B837-07E7B45FD29A}" type="presParOf" srcId="{B726BE99-EFCF-4F6A-844D-2D1F8D5A2898}" destId="{DDCC0557-4097-414A-B0D5-93C21782D2CA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18D04F-99CA-43AF-B2AB-A1E773EA7E92}" type="doc">
      <dgm:prSet loTypeId="urn:microsoft.com/office/officeart/2005/8/layout/process1" loCatId="process" qsTypeId="urn:microsoft.com/office/officeart/2005/8/quickstyle/simple4" qsCatId="simple" csTypeId="urn:microsoft.com/office/officeart/2005/8/colors/accent2_3" csCatId="accent2" phldr="1"/>
      <dgm:spPr/>
    </dgm:pt>
    <dgm:pt modelId="{CDCBBAB6-85A9-44DA-B20A-173BA68E9380}">
      <dgm:prSet phldrT="[Text]" custT="1"/>
      <dgm:spPr/>
      <dgm:t>
        <a:bodyPr/>
        <a:lstStyle/>
        <a:p>
          <a:r>
            <a:rPr lang="en-GB" sz="3000" smtClean="0"/>
            <a:t>National:</a:t>
          </a:r>
        </a:p>
        <a:p>
          <a:r>
            <a:rPr lang="en-GB" sz="2000" smtClean="0"/>
            <a:t>- Discuss progress at country level</a:t>
          </a:r>
        </a:p>
        <a:p>
          <a:r>
            <a:rPr lang="en-GB" sz="2000" smtClean="0"/>
            <a:t>- Share experiences, challenges</a:t>
          </a:r>
        </a:p>
        <a:p>
          <a:r>
            <a:rPr lang="en-GB" sz="2000" smtClean="0"/>
            <a:t>-Identify what more can be done</a:t>
          </a:r>
          <a:endParaRPr lang="en-GB" sz="2000" dirty="0"/>
        </a:p>
      </dgm:t>
    </dgm:pt>
    <dgm:pt modelId="{EBB2DCAD-E496-42A0-8BEA-0A8785CDBC57}" type="parTrans" cxnId="{226A9417-900E-43F4-A90A-579B45DFFF0D}">
      <dgm:prSet/>
      <dgm:spPr/>
      <dgm:t>
        <a:bodyPr/>
        <a:lstStyle/>
        <a:p>
          <a:endParaRPr lang="en-GB"/>
        </a:p>
      </dgm:t>
    </dgm:pt>
    <dgm:pt modelId="{D488BFCD-42C7-4202-AE9C-A3671192C738}" type="sibTrans" cxnId="{226A9417-900E-43F4-A90A-579B45DFFF0D}">
      <dgm:prSet/>
      <dgm:spPr/>
      <dgm:t>
        <a:bodyPr/>
        <a:lstStyle/>
        <a:p>
          <a:endParaRPr lang="en-GB"/>
        </a:p>
      </dgm:t>
    </dgm:pt>
    <dgm:pt modelId="{F6F082FC-2EAB-470F-8851-2BC390890164}">
      <dgm:prSet phldrT="[Text]" custT="1"/>
      <dgm:spPr/>
      <dgm:t>
        <a:bodyPr/>
        <a:lstStyle/>
        <a:p>
          <a:r>
            <a:rPr lang="en-GB" sz="3000" smtClean="0"/>
            <a:t>Regional:</a:t>
          </a:r>
        </a:p>
        <a:p>
          <a:r>
            <a:rPr lang="en-GB" sz="2000" smtClean="0"/>
            <a:t>- Identify how the RCRC can engage with ASEAN on disaster law</a:t>
          </a:r>
        </a:p>
        <a:p>
          <a:r>
            <a:rPr lang="en-GB" sz="2000" smtClean="0"/>
            <a:t>- Discuss the idea of a regional disaster law advisory group</a:t>
          </a:r>
          <a:endParaRPr lang="en-GB" sz="2000" dirty="0" smtClean="0"/>
        </a:p>
      </dgm:t>
    </dgm:pt>
    <dgm:pt modelId="{29BEEECA-6B80-47BA-8A4D-9F09A55C6922}" type="parTrans" cxnId="{7B39523A-8080-4FD6-AEB9-855ED588EE8E}">
      <dgm:prSet/>
      <dgm:spPr/>
      <dgm:t>
        <a:bodyPr/>
        <a:lstStyle/>
        <a:p>
          <a:endParaRPr lang="en-GB"/>
        </a:p>
      </dgm:t>
    </dgm:pt>
    <dgm:pt modelId="{33A80FB5-F514-4570-95EF-19F445E86589}" type="sibTrans" cxnId="{7B39523A-8080-4FD6-AEB9-855ED588EE8E}">
      <dgm:prSet/>
      <dgm:spPr/>
      <dgm:t>
        <a:bodyPr/>
        <a:lstStyle/>
        <a:p>
          <a:endParaRPr lang="en-GB"/>
        </a:p>
      </dgm:t>
    </dgm:pt>
    <dgm:pt modelId="{E76AEE5D-600B-41BF-82AB-DB894F21B585}">
      <dgm:prSet phldrT="[Text]" custT="1"/>
      <dgm:spPr/>
      <dgm:t>
        <a:bodyPr/>
        <a:lstStyle/>
        <a:p>
          <a:r>
            <a:rPr lang="en-GB" sz="2800" smtClean="0"/>
            <a:t>International: </a:t>
          </a:r>
        </a:p>
        <a:p>
          <a:r>
            <a:rPr lang="en-GB" sz="2000" smtClean="0"/>
            <a:t>- Highlight key international commitments</a:t>
          </a:r>
        </a:p>
        <a:p>
          <a:r>
            <a:rPr lang="en-GB" sz="2000" smtClean="0"/>
            <a:t>- Discuss disaster law themes/ resolution coming before the RCRC International Conference </a:t>
          </a:r>
        </a:p>
        <a:p>
          <a:r>
            <a:rPr lang="en-GB" sz="2000" smtClean="0"/>
            <a:t>- Plan for a new regional pledge</a:t>
          </a:r>
          <a:r>
            <a:rPr lang="en-GB" sz="2800" smtClean="0"/>
            <a:t> </a:t>
          </a:r>
          <a:endParaRPr lang="en-GB" sz="2800" dirty="0"/>
        </a:p>
      </dgm:t>
    </dgm:pt>
    <dgm:pt modelId="{62D3A010-62C4-491A-A010-B12B2475DE0C}" type="parTrans" cxnId="{6D7669F0-469E-4BDA-8769-6783F0856AAC}">
      <dgm:prSet/>
      <dgm:spPr/>
      <dgm:t>
        <a:bodyPr/>
        <a:lstStyle/>
        <a:p>
          <a:endParaRPr lang="en-GB"/>
        </a:p>
      </dgm:t>
    </dgm:pt>
    <dgm:pt modelId="{AB8B5CBE-84C9-435A-BAE3-956297DD2B75}" type="sibTrans" cxnId="{6D7669F0-469E-4BDA-8769-6783F0856AAC}">
      <dgm:prSet/>
      <dgm:spPr/>
      <dgm:t>
        <a:bodyPr/>
        <a:lstStyle/>
        <a:p>
          <a:endParaRPr lang="en-GB"/>
        </a:p>
      </dgm:t>
    </dgm:pt>
    <dgm:pt modelId="{B5BAED1D-4910-4337-9485-99675E918906}" type="pres">
      <dgm:prSet presAssocID="{DD18D04F-99CA-43AF-B2AB-A1E773EA7E92}" presName="Name0" presStyleCnt="0">
        <dgm:presLayoutVars>
          <dgm:dir/>
          <dgm:resizeHandles val="exact"/>
        </dgm:presLayoutVars>
      </dgm:prSet>
      <dgm:spPr/>
    </dgm:pt>
    <dgm:pt modelId="{4E0EEDED-2B5C-4AC8-B7E6-94CD18DD5AA9}" type="pres">
      <dgm:prSet presAssocID="{CDCBBAB6-85A9-44DA-B20A-173BA68E938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36DDA9-DD43-4486-B5FE-28CB03B546AF}" type="pres">
      <dgm:prSet presAssocID="{D488BFCD-42C7-4202-AE9C-A3671192C738}" presName="sibTrans" presStyleLbl="sibTrans2D1" presStyleIdx="0" presStyleCnt="2"/>
      <dgm:spPr/>
      <dgm:t>
        <a:bodyPr/>
        <a:lstStyle/>
        <a:p>
          <a:endParaRPr lang="en-GB"/>
        </a:p>
      </dgm:t>
    </dgm:pt>
    <dgm:pt modelId="{D72F52A5-4873-4634-BADD-22278C933FA3}" type="pres">
      <dgm:prSet presAssocID="{D488BFCD-42C7-4202-AE9C-A3671192C738}" presName="connectorText" presStyleLbl="sibTrans2D1" presStyleIdx="0" presStyleCnt="2"/>
      <dgm:spPr/>
      <dgm:t>
        <a:bodyPr/>
        <a:lstStyle/>
        <a:p>
          <a:endParaRPr lang="en-GB"/>
        </a:p>
      </dgm:t>
    </dgm:pt>
    <dgm:pt modelId="{6BA08120-A27D-4292-B96B-44DF5BBED0F7}" type="pres">
      <dgm:prSet presAssocID="{F6F082FC-2EAB-470F-8851-2BC39089016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925A40-5F9D-49AC-8F7B-7BC413233A97}" type="pres">
      <dgm:prSet presAssocID="{33A80FB5-F514-4570-95EF-19F445E86589}" presName="sibTrans" presStyleLbl="sibTrans2D1" presStyleIdx="1" presStyleCnt="2"/>
      <dgm:spPr/>
      <dgm:t>
        <a:bodyPr/>
        <a:lstStyle/>
        <a:p>
          <a:endParaRPr lang="en-GB"/>
        </a:p>
      </dgm:t>
    </dgm:pt>
    <dgm:pt modelId="{F872E57A-0670-4FAF-BF1A-06BE67D02B52}" type="pres">
      <dgm:prSet presAssocID="{33A80FB5-F514-4570-95EF-19F445E86589}" presName="connectorText" presStyleLbl="sibTrans2D1" presStyleIdx="1" presStyleCnt="2"/>
      <dgm:spPr/>
      <dgm:t>
        <a:bodyPr/>
        <a:lstStyle/>
        <a:p>
          <a:endParaRPr lang="en-GB"/>
        </a:p>
      </dgm:t>
    </dgm:pt>
    <dgm:pt modelId="{5AD99667-95F7-4D92-8E5F-F332D50F627D}" type="pres">
      <dgm:prSet presAssocID="{E76AEE5D-600B-41BF-82AB-DB894F21B58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26A9417-900E-43F4-A90A-579B45DFFF0D}" srcId="{DD18D04F-99CA-43AF-B2AB-A1E773EA7E92}" destId="{CDCBBAB6-85A9-44DA-B20A-173BA68E9380}" srcOrd="0" destOrd="0" parTransId="{EBB2DCAD-E496-42A0-8BEA-0A8785CDBC57}" sibTransId="{D488BFCD-42C7-4202-AE9C-A3671192C738}"/>
    <dgm:cxn modelId="{0EDBFEB7-1AB6-4090-A3BE-2FADC5F1247F}" type="presOf" srcId="{F6F082FC-2EAB-470F-8851-2BC390890164}" destId="{6BA08120-A27D-4292-B96B-44DF5BBED0F7}" srcOrd="0" destOrd="0" presId="urn:microsoft.com/office/officeart/2005/8/layout/process1"/>
    <dgm:cxn modelId="{60B27DBB-CADD-4B54-B33B-19E8ED84787D}" type="presOf" srcId="{CDCBBAB6-85A9-44DA-B20A-173BA68E9380}" destId="{4E0EEDED-2B5C-4AC8-B7E6-94CD18DD5AA9}" srcOrd="0" destOrd="0" presId="urn:microsoft.com/office/officeart/2005/8/layout/process1"/>
    <dgm:cxn modelId="{F420D821-F7CD-44E5-984F-B8E970B89FFE}" type="presOf" srcId="{D488BFCD-42C7-4202-AE9C-A3671192C738}" destId="{0B36DDA9-DD43-4486-B5FE-28CB03B546AF}" srcOrd="0" destOrd="0" presId="urn:microsoft.com/office/officeart/2005/8/layout/process1"/>
    <dgm:cxn modelId="{6D7669F0-469E-4BDA-8769-6783F0856AAC}" srcId="{DD18D04F-99CA-43AF-B2AB-A1E773EA7E92}" destId="{E76AEE5D-600B-41BF-82AB-DB894F21B585}" srcOrd="2" destOrd="0" parTransId="{62D3A010-62C4-491A-A010-B12B2475DE0C}" sibTransId="{AB8B5CBE-84C9-435A-BAE3-956297DD2B75}"/>
    <dgm:cxn modelId="{6E8F670F-41C0-466C-BAE8-044782A519AE}" type="presOf" srcId="{E76AEE5D-600B-41BF-82AB-DB894F21B585}" destId="{5AD99667-95F7-4D92-8E5F-F332D50F627D}" srcOrd="0" destOrd="0" presId="urn:microsoft.com/office/officeart/2005/8/layout/process1"/>
    <dgm:cxn modelId="{3693C859-D986-452E-87F7-1F0614F68DD5}" type="presOf" srcId="{33A80FB5-F514-4570-95EF-19F445E86589}" destId="{F872E57A-0670-4FAF-BF1A-06BE67D02B52}" srcOrd="1" destOrd="0" presId="urn:microsoft.com/office/officeart/2005/8/layout/process1"/>
    <dgm:cxn modelId="{4584D1FC-AA74-4941-B234-AAD8BC10E23F}" type="presOf" srcId="{D488BFCD-42C7-4202-AE9C-A3671192C738}" destId="{D72F52A5-4873-4634-BADD-22278C933FA3}" srcOrd="1" destOrd="0" presId="urn:microsoft.com/office/officeart/2005/8/layout/process1"/>
    <dgm:cxn modelId="{9F9CB4AE-7ECA-4321-967E-93382AA9F630}" type="presOf" srcId="{33A80FB5-F514-4570-95EF-19F445E86589}" destId="{74925A40-5F9D-49AC-8F7B-7BC413233A97}" srcOrd="0" destOrd="0" presId="urn:microsoft.com/office/officeart/2005/8/layout/process1"/>
    <dgm:cxn modelId="{5165E864-F11F-4F25-8FA3-1CFDFD1373EB}" type="presOf" srcId="{DD18D04F-99CA-43AF-B2AB-A1E773EA7E92}" destId="{B5BAED1D-4910-4337-9485-99675E918906}" srcOrd="0" destOrd="0" presId="urn:microsoft.com/office/officeart/2005/8/layout/process1"/>
    <dgm:cxn modelId="{7B39523A-8080-4FD6-AEB9-855ED588EE8E}" srcId="{DD18D04F-99CA-43AF-B2AB-A1E773EA7E92}" destId="{F6F082FC-2EAB-470F-8851-2BC390890164}" srcOrd="1" destOrd="0" parTransId="{29BEEECA-6B80-47BA-8A4D-9F09A55C6922}" sibTransId="{33A80FB5-F514-4570-95EF-19F445E86589}"/>
    <dgm:cxn modelId="{9770EF45-3B1F-48AB-8D5E-A6C97DAC6690}" type="presParOf" srcId="{B5BAED1D-4910-4337-9485-99675E918906}" destId="{4E0EEDED-2B5C-4AC8-B7E6-94CD18DD5AA9}" srcOrd="0" destOrd="0" presId="urn:microsoft.com/office/officeart/2005/8/layout/process1"/>
    <dgm:cxn modelId="{4C22F510-C100-4467-91AF-103BD54AAA84}" type="presParOf" srcId="{B5BAED1D-4910-4337-9485-99675E918906}" destId="{0B36DDA9-DD43-4486-B5FE-28CB03B546AF}" srcOrd="1" destOrd="0" presId="urn:microsoft.com/office/officeart/2005/8/layout/process1"/>
    <dgm:cxn modelId="{D5569439-33E7-48A5-AAE8-25810FE26D3A}" type="presParOf" srcId="{0B36DDA9-DD43-4486-B5FE-28CB03B546AF}" destId="{D72F52A5-4873-4634-BADD-22278C933FA3}" srcOrd="0" destOrd="0" presId="urn:microsoft.com/office/officeart/2005/8/layout/process1"/>
    <dgm:cxn modelId="{45671C63-DE40-4067-B35E-2089567B4446}" type="presParOf" srcId="{B5BAED1D-4910-4337-9485-99675E918906}" destId="{6BA08120-A27D-4292-B96B-44DF5BBED0F7}" srcOrd="2" destOrd="0" presId="urn:microsoft.com/office/officeart/2005/8/layout/process1"/>
    <dgm:cxn modelId="{91FC6131-932A-4C70-A361-8054EBECDBA8}" type="presParOf" srcId="{B5BAED1D-4910-4337-9485-99675E918906}" destId="{74925A40-5F9D-49AC-8F7B-7BC413233A97}" srcOrd="3" destOrd="0" presId="urn:microsoft.com/office/officeart/2005/8/layout/process1"/>
    <dgm:cxn modelId="{A168F9EC-CF7A-4E71-91F6-B4F92AE8D77E}" type="presParOf" srcId="{74925A40-5F9D-49AC-8F7B-7BC413233A97}" destId="{F872E57A-0670-4FAF-BF1A-06BE67D02B52}" srcOrd="0" destOrd="0" presId="urn:microsoft.com/office/officeart/2005/8/layout/process1"/>
    <dgm:cxn modelId="{FFD1A407-842B-491B-86A4-64A07952F0F3}" type="presParOf" srcId="{B5BAED1D-4910-4337-9485-99675E918906}" destId="{5AD99667-95F7-4D92-8E5F-F332D50F627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C53F9C-2AC3-4043-AF94-39505EDBAD6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98552FD4-8629-4EBD-BD9B-A448EE1771FD}">
      <dgm:prSet phldrT="[Text]"/>
      <dgm:spPr/>
      <dgm:t>
        <a:bodyPr/>
        <a:lstStyle/>
        <a:p>
          <a:r>
            <a:rPr lang="en-GB" dirty="0" smtClean="0"/>
            <a:t>Pledges</a:t>
          </a:r>
          <a:endParaRPr lang="en-GB" dirty="0"/>
        </a:p>
      </dgm:t>
    </dgm:pt>
    <dgm:pt modelId="{54686844-B8EC-4422-857D-217C4D9C3F65}" type="parTrans" cxnId="{CEB013F8-106F-4945-AF7A-B5AA44DF3049}">
      <dgm:prSet/>
      <dgm:spPr/>
      <dgm:t>
        <a:bodyPr/>
        <a:lstStyle/>
        <a:p>
          <a:endParaRPr lang="en-GB"/>
        </a:p>
      </dgm:t>
    </dgm:pt>
    <dgm:pt modelId="{027C9FAA-BD5F-4539-9441-8641DFB79146}" type="sibTrans" cxnId="{CEB013F8-106F-4945-AF7A-B5AA44DF3049}">
      <dgm:prSet/>
      <dgm:spPr/>
      <dgm:t>
        <a:bodyPr/>
        <a:lstStyle/>
        <a:p>
          <a:endParaRPr lang="en-GB"/>
        </a:p>
      </dgm:t>
    </dgm:pt>
    <dgm:pt modelId="{ADA4B816-1CA3-EE4F-A399-0B4FA8C15AD0}">
      <dgm:prSet phldrT="[Text]"/>
      <dgm:spPr/>
      <dgm:t>
        <a:bodyPr/>
        <a:lstStyle/>
        <a:p>
          <a:r>
            <a:rPr lang="en-GB" dirty="0" smtClean="0"/>
            <a:t>Resolutions on the core topics</a:t>
          </a:r>
          <a:endParaRPr lang="en-GB" dirty="0"/>
        </a:p>
      </dgm:t>
    </dgm:pt>
    <dgm:pt modelId="{5487C42E-D1DA-BD4D-B0AE-1CE9577425AF}" type="parTrans" cxnId="{74AEB169-D630-1943-8387-6B78B52C5867}">
      <dgm:prSet/>
      <dgm:spPr/>
      <dgm:t>
        <a:bodyPr/>
        <a:lstStyle/>
        <a:p>
          <a:endParaRPr lang="en-US"/>
        </a:p>
      </dgm:t>
    </dgm:pt>
    <dgm:pt modelId="{4FD75671-46C8-7D4E-B53E-9AE6F3EA961E}" type="sibTrans" cxnId="{74AEB169-D630-1943-8387-6B78B52C5867}">
      <dgm:prSet/>
      <dgm:spPr/>
      <dgm:t>
        <a:bodyPr/>
        <a:lstStyle/>
        <a:p>
          <a:endParaRPr lang="en-US"/>
        </a:p>
      </dgm:t>
    </dgm:pt>
    <dgm:pt modelId="{3B391D02-84EC-40F7-B24F-36C746AA0ADB}" type="pres">
      <dgm:prSet presAssocID="{E2C53F9C-2AC3-4043-AF94-39505EDBAD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1677DFD-6177-DF4C-AF1D-88B4F89D301F}" type="pres">
      <dgm:prSet presAssocID="{ADA4B816-1CA3-EE4F-A399-0B4FA8C15AD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197789-BC8C-DC43-84D0-781362F9A1D9}" type="pres">
      <dgm:prSet presAssocID="{4FD75671-46C8-7D4E-B53E-9AE6F3EA961E}" presName="spacer" presStyleCnt="0"/>
      <dgm:spPr/>
      <dgm:t>
        <a:bodyPr/>
        <a:lstStyle/>
        <a:p>
          <a:endParaRPr lang="en-GB"/>
        </a:p>
      </dgm:t>
    </dgm:pt>
    <dgm:pt modelId="{49467A99-8757-4300-9448-747EEF1AD56A}" type="pres">
      <dgm:prSet presAssocID="{98552FD4-8629-4EBD-BD9B-A448EE1771F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EB013F8-106F-4945-AF7A-B5AA44DF3049}" srcId="{E2C53F9C-2AC3-4043-AF94-39505EDBAD65}" destId="{98552FD4-8629-4EBD-BD9B-A448EE1771FD}" srcOrd="1" destOrd="0" parTransId="{54686844-B8EC-4422-857D-217C4D9C3F65}" sibTransId="{027C9FAA-BD5F-4539-9441-8641DFB79146}"/>
    <dgm:cxn modelId="{07539517-33D1-4A83-A45A-5A9CCED2D18D}" type="presOf" srcId="{98552FD4-8629-4EBD-BD9B-A448EE1771FD}" destId="{49467A99-8757-4300-9448-747EEF1AD56A}" srcOrd="0" destOrd="0" presId="urn:microsoft.com/office/officeart/2005/8/layout/vList2"/>
    <dgm:cxn modelId="{74AEB169-D630-1943-8387-6B78B52C5867}" srcId="{E2C53F9C-2AC3-4043-AF94-39505EDBAD65}" destId="{ADA4B816-1CA3-EE4F-A399-0B4FA8C15AD0}" srcOrd="0" destOrd="0" parTransId="{5487C42E-D1DA-BD4D-B0AE-1CE9577425AF}" sibTransId="{4FD75671-46C8-7D4E-B53E-9AE6F3EA961E}"/>
    <dgm:cxn modelId="{DE410A35-7C34-4755-A5DC-7FB1225C6D5A}" type="presOf" srcId="{ADA4B816-1CA3-EE4F-A399-0B4FA8C15AD0}" destId="{C1677DFD-6177-DF4C-AF1D-88B4F89D301F}" srcOrd="0" destOrd="0" presId="urn:microsoft.com/office/officeart/2005/8/layout/vList2"/>
    <dgm:cxn modelId="{33FC0C65-8C40-41D5-9A18-67B678535CB7}" type="presOf" srcId="{E2C53F9C-2AC3-4043-AF94-39505EDBAD65}" destId="{3B391D02-84EC-40F7-B24F-36C746AA0ADB}" srcOrd="0" destOrd="0" presId="urn:microsoft.com/office/officeart/2005/8/layout/vList2"/>
    <dgm:cxn modelId="{02CB4D0F-DE54-47CF-B870-4B2D7C7D2A6A}" type="presParOf" srcId="{3B391D02-84EC-40F7-B24F-36C746AA0ADB}" destId="{C1677DFD-6177-DF4C-AF1D-88B4F89D301F}" srcOrd="0" destOrd="0" presId="urn:microsoft.com/office/officeart/2005/8/layout/vList2"/>
    <dgm:cxn modelId="{FEB24690-5233-4D7A-9794-E45714E4912D}" type="presParOf" srcId="{3B391D02-84EC-40F7-B24F-36C746AA0ADB}" destId="{48197789-BC8C-DC43-84D0-781362F9A1D9}" srcOrd="1" destOrd="0" presId="urn:microsoft.com/office/officeart/2005/8/layout/vList2"/>
    <dgm:cxn modelId="{A8580205-AAF5-477F-A829-25A40A864293}" type="presParOf" srcId="{3B391D02-84EC-40F7-B24F-36C746AA0ADB}" destId="{49467A99-8757-4300-9448-747EEF1AD56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86B68F-B40C-4583-852F-FDE493E1E1E9}" type="doc">
      <dgm:prSet loTypeId="urn:microsoft.com/office/officeart/2005/8/layout/vList4#1" loCatId="list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88741BBC-1B4A-415B-918A-9A7996EB9A19}">
      <dgm:prSet phldrT="[Text]" custT="1"/>
      <dgm:spPr/>
      <dgm:t>
        <a:bodyPr/>
        <a:lstStyle/>
        <a:p>
          <a:r>
            <a:rPr lang="en-GB" sz="22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Law and Disaster Risk Reduction (Law and DRR)</a:t>
          </a:r>
          <a:endParaRPr lang="en-GB" sz="22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4D522F2-8CF8-4FD1-A074-3996D7F0B5D2}" type="parTrans" cxnId="{B612FCBC-A9DA-42DA-9D49-85292567EF04}">
      <dgm:prSet/>
      <dgm:spPr/>
      <dgm:t>
        <a:bodyPr/>
        <a:lstStyle/>
        <a:p>
          <a:endParaRPr lang="en-GB"/>
        </a:p>
      </dgm:t>
    </dgm:pt>
    <dgm:pt modelId="{3DF310E3-F957-46AE-A67F-B9D5E3B836A0}" type="sibTrans" cxnId="{B612FCBC-A9DA-42DA-9D49-85292567EF04}">
      <dgm:prSet/>
      <dgm:spPr/>
      <dgm:t>
        <a:bodyPr/>
        <a:lstStyle/>
        <a:p>
          <a:endParaRPr lang="en-GB"/>
        </a:p>
      </dgm:t>
    </dgm:pt>
    <dgm:pt modelId="{FF4A0685-AF32-4948-99B6-520E5E3C57EB}">
      <dgm:prSet phldrT="[Text]" custT="1"/>
      <dgm:spPr/>
      <dgm:t>
        <a:bodyPr/>
        <a:lstStyle/>
        <a:p>
          <a:r>
            <a:rPr lang="en-GB" sz="22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International Disaster Response Law (IDRL)</a:t>
          </a:r>
          <a:endParaRPr lang="en-GB" sz="2200" b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9D8C31C-9BE5-4C3C-9076-50F04213F8A7}" type="sibTrans" cxnId="{8E8343E5-BD24-4D75-90F0-29C7FACBFEAD}">
      <dgm:prSet/>
      <dgm:spPr/>
      <dgm:t>
        <a:bodyPr/>
        <a:lstStyle/>
        <a:p>
          <a:endParaRPr lang="en-GB"/>
        </a:p>
      </dgm:t>
    </dgm:pt>
    <dgm:pt modelId="{8426360C-9325-42F4-9AC0-395D31655315}" type="parTrans" cxnId="{8E8343E5-BD24-4D75-90F0-29C7FACBFEAD}">
      <dgm:prSet/>
      <dgm:spPr/>
      <dgm:t>
        <a:bodyPr/>
        <a:lstStyle/>
        <a:p>
          <a:endParaRPr lang="en-GB"/>
        </a:p>
      </dgm:t>
    </dgm:pt>
    <dgm:pt modelId="{A48935FF-C5BF-44C8-B6C4-0ECD1AD996EA}" type="pres">
      <dgm:prSet presAssocID="{A086B68F-B40C-4583-852F-FDE493E1E1E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E427510-865C-4D62-89C2-60BFE043C562}" type="pres">
      <dgm:prSet presAssocID="{FF4A0685-AF32-4948-99B6-520E5E3C57EB}" presName="comp" presStyleCnt="0"/>
      <dgm:spPr/>
      <dgm:t>
        <a:bodyPr/>
        <a:lstStyle/>
        <a:p>
          <a:endParaRPr lang="en-GB"/>
        </a:p>
      </dgm:t>
    </dgm:pt>
    <dgm:pt modelId="{7D1CF747-1D5B-4BF7-B12F-E29222C3C6FF}" type="pres">
      <dgm:prSet presAssocID="{FF4A0685-AF32-4948-99B6-520E5E3C57EB}" presName="box" presStyleLbl="node1" presStyleIdx="0" presStyleCnt="2" custLinFactNeighborY="-4119"/>
      <dgm:spPr/>
      <dgm:t>
        <a:bodyPr/>
        <a:lstStyle/>
        <a:p>
          <a:endParaRPr lang="en-GB"/>
        </a:p>
      </dgm:t>
    </dgm:pt>
    <dgm:pt modelId="{D1CFC44D-71F1-4777-8CA6-DC759D24EB1D}" type="pres">
      <dgm:prSet presAssocID="{FF4A0685-AF32-4948-99B6-520E5E3C57EB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096FB50-BEA5-464C-AACD-37520D66B841}" type="pres">
      <dgm:prSet presAssocID="{FF4A0685-AF32-4948-99B6-520E5E3C57EB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8C91D3-F57B-49A3-91C2-B545499C44D0}" type="pres">
      <dgm:prSet presAssocID="{99D8C31C-9BE5-4C3C-9076-50F04213F8A7}" presName="spacer" presStyleCnt="0"/>
      <dgm:spPr/>
      <dgm:t>
        <a:bodyPr/>
        <a:lstStyle/>
        <a:p>
          <a:endParaRPr lang="en-GB"/>
        </a:p>
      </dgm:t>
    </dgm:pt>
    <dgm:pt modelId="{4C68E026-AFDE-4DD4-8123-C97EB46738B6}" type="pres">
      <dgm:prSet presAssocID="{88741BBC-1B4A-415B-918A-9A7996EB9A19}" presName="comp" presStyleCnt="0"/>
      <dgm:spPr/>
      <dgm:t>
        <a:bodyPr/>
        <a:lstStyle/>
        <a:p>
          <a:endParaRPr lang="en-GB"/>
        </a:p>
      </dgm:t>
    </dgm:pt>
    <dgm:pt modelId="{FF71B7EC-CB04-44A6-92D1-D73FF2238BFE}" type="pres">
      <dgm:prSet presAssocID="{88741BBC-1B4A-415B-918A-9A7996EB9A19}" presName="box" presStyleLbl="node1" presStyleIdx="1" presStyleCnt="2"/>
      <dgm:spPr/>
      <dgm:t>
        <a:bodyPr/>
        <a:lstStyle/>
        <a:p>
          <a:endParaRPr lang="en-GB"/>
        </a:p>
      </dgm:t>
    </dgm:pt>
    <dgm:pt modelId="{6C1F3D77-C84A-4A0D-9507-6558377EC94E}" type="pres">
      <dgm:prSet presAssocID="{88741BBC-1B4A-415B-918A-9A7996EB9A19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E842DB5-CB03-4E77-BEF3-114908B237B2}" type="pres">
      <dgm:prSet presAssocID="{88741BBC-1B4A-415B-918A-9A7996EB9A19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DA7DD96-D6E2-44B2-B1BF-28C644418BB7}" type="presOf" srcId="{88741BBC-1B4A-415B-918A-9A7996EB9A19}" destId="{FF71B7EC-CB04-44A6-92D1-D73FF2238BFE}" srcOrd="0" destOrd="0" presId="urn:microsoft.com/office/officeart/2005/8/layout/vList4#1"/>
    <dgm:cxn modelId="{0467E73A-FD66-4823-B919-76B63419E5FB}" type="presOf" srcId="{FF4A0685-AF32-4948-99B6-520E5E3C57EB}" destId="{4096FB50-BEA5-464C-AACD-37520D66B841}" srcOrd="1" destOrd="0" presId="urn:microsoft.com/office/officeart/2005/8/layout/vList4#1"/>
    <dgm:cxn modelId="{B612FCBC-A9DA-42DA-9D49-85292567EF04}" srcId="{A086B68F-B40C-4583-852F-FDE493E1E1E9}" destId="{88741BBC-1B4A-415B-918A-9A7996EB9A19}" srcOrd="1" destOrd="0" parTransId="{24D522F2-8CF8-4FD1-A074-3996D7F0B5D2}" sibTransId="{3DF310E3-F957-46AE-A67F-B9D5E3B836A0}"/>
    <dgm:cxn modelId="{64E3DBBD-FC53-4F76-9A49-6DDFE66ABA7B}" type="presOf" srcId="{FF4A0685-AF32-4948-99B6-520E5E3C57EB}" destId="{7D1CF747-1D5B-4BF7-B12F-E29222C3C6FF}" srcOrd="0" destOrd="0" presId="urn:microsoft.com/office/officeart/2005/8/layout/vList4#1"/>
    <dgm:cxn modelId="{598905FD-7B83-43F1-9837-93834B5CE605}" type="presOf" srcId="{88741BBC-1B4A-415B-918A-9A7996EB9A19}" destId="{3E842DB5-CB03-4E77-BEF3-114908B237B2}" srcOrd="1" destOrd="0" presId="urn:microsoft.com/office/officeart/2005/8/layout/vList4#1"/>
    <dgm:cxn modelId="{67CDBD7A-DD24-4C02-80E4-23813953DB45}" type="presOf" srcId="{A086B68F-B40C-4583-852F-FDE493E1E1E9}" destId="{A48935FF-C5BF-44C8-B6C4-0ECD1AD996EA}" srcOrd="0" destOrd="0" presId="urn:microsoft.com/office/officeart/2005/8/layout/vList4#1"/>
    <dgm:cxn modelId="{8E8343E5-BD24-4D75-90F0-29C7FACBFEAD}" srcId="{A086B68F-B40C-4583-852F-FDE493E1E1E9}" destId="{FF4A0685-AF32-4948-99B6-520E5E3C57EB}" srcOrd="0" destOrd="0" parTransId="{8426360C-9325-42F4-9AC0-395D31655315}" sibTransId="{99D8C31C-9BE5-4C3C-9076-50F04213F8A7}"/>
    <dgm:cxn modelId="{2E8B404A-D38B-4D3D-B395-019B289B8215}" type="presParOf" srcId="{A48935FF-C5BF-44C8-B6C4-0ECD1AD996EA}" destId="{7E427510-865C-4D62-89C2-60BFE043C562}" srcOrd="0" destOrd="0" presId="urn:microsoft.com/office/officeart/2005/8/layout/vList4#1"/>
    <dgm:cxn modelId="{F1FA051D-0037-4EBA-8116-6F3EF59B9C9C}" type="presParOf" srcId="{7E427510-865C-4D62-89C2-60BFE043C562}" destId="{7D1CF747-1D5B-4BF7-B12F-E29222C3C6FF}" srcOrd="0" destOrd="0" presId="urn:microsoft.com/office/officeart/2005/8/layout/vList4#1"/>
    <dgm:cxn modelId="{977AC67B-C369-47B3-8E8F-65EFA437E76E}" type="presParOf" srcId="{7E427510-865C-4D62-89C2-60BFE043C562}" destId="{D1CFC44D-71F1-4777-8CA6-DC759D24EB1D}" srcOrd="1" destOrd="0" presId="urn:microsoft.com/office/officeart/2005/8/layout/vList4#1"/>
    <dgm:cxn modelId="{0DED32BB-8440-468B-8D78-C02233AD0269}" type="presParOf" srcId="{7E427510-865C-4D62-89C2-60BFE043C562}" destId="{4096FB50-BEA5-464C-AACD-37520D66B841}" srcOrd="2" destOrd="0" presId="urn:microsoft.com/office/officeart/2005/8/layout/vList4#1"/>
    <dgm:cxn modelId="{FA0D264D-EF57-40CE-AE8D-55D4D485763C}" type="presParOf" srcId="{A48935FF-C5BF-44C8-B6C4-0ECD1AD996EA}" destId="{7F8C91D3-F57B-49A3-91C2-B545499C44D0}" srcOrd="1" destOrd="0" presId="urn:microsoft.com/office/officeart/2005/8/layout/vList4#1"/>
    <dgm:cxn modelId="{01345CCC-8D87-4188-8505-CFDB206C7DF5}" type="presParOf" srcId="{A48935FF-C5BF-44C8-B6C4-0ECD1AD996EA}" destId="{4C68E026-AFDE-4DD4-8123-C97EB46738B6}" srcOrd="2" destOrd="0" presId="urn:microsoft.com/office/officeart/2005/8/layout/vList4#1"/>
    <dgm:cxn modelId="{7AB5EB36-AD3C-48EF-B51B-69E20720F16B}" type="presParOf" srcId="{4C68E026-AFDE-4DD4-8123-C97EB46738B6}" destId="{FF71B7EC-CB04-44A6-92D1-D73FF2238BFE}" srcOrd="0" destOrd="0" presId="urn:microsoft.com/office/officeart/2005/8/layout/vList4#1"/>
    <dgm:cxn modelId="{357F76AF-7C4A-4CAE-8E48-404F15A9978C}" type="presParOf" srcId="{4C68E026-AFDE-4DD4-8123-C97EB46738B6}" destId="{6C1F3D77-C84A-4A0D-9507-6558377EC94E}" srcOrd="1" destOrd="0" presId="urn:microsoft.com/office/officeart/2005/8/layout/vList4#1"/>
    <dgm:cxn modelId="{7B9449E5-E826-47B2-9F89-05C4E68457A6}" type="presParOf" srcId="{4C68E026-AFDE-4DD4-8123-C97EB46738B6}" destId="{3E842DB5-CB03-4E77-BEF3-114908B237B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3DD56A-8D6C-41D0-8A2A-E120113339AE}" type="doc">
      <dgm:prSet loTypeId="urn:microsoft.com/office/officeart/2005/8/layout/radial4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17AD7888-025E-4A77-A729-C4CD7217B6A6}">
      <dgm:prSet phldrT="[Text]"/>
      <dgm:spPr/>
      <dgm:t>
        <a:bodyPr/>
        <a:lstStyle/>
        <a:p>
          <a:r>
            <a:rPr lang="en-AU" dirty="0" smtClean="0"/>
            <a:t>DRM law</a:t>
          </a:r>
          <a:endParaRPr lang="en-GB" dirty="0"/>
        </a:p>
      </dgm:t>
    </dgm:pt>
    <dgm:pt modelId="{7D570DB8-2170-4516-ACDF-0A02AD03B358}" type="parTrans" cxnId="{8C417C59-9B45-4682-88CB-0D51147068FF}">
      <dgm:prSet/>
      <dgm:spPr/>
      <dgm:t>
        <a:bodyPr/>
        <a:lstStyle/>
        <a:p>
          <a:endParaRPr lang="en-GB"/>
        </a:p>
      </dgm:t>
    </dgm:pt>
    <dgm:pt modelId="{5EE9FAF0-E9BC-43BC-995C-D5CDF7D952D8}" type="sibTrans" cxnId="{8C417C59-9B45-4682-88CB-0D51147068FF}">
      <dgm:prSet/>
      <dgm:spPr/>
      <dgm:t>
        <a:bodyPr/>
        <a:lstStyle/>
        <a:p>
          <a:endParaRPr lang="en-GB"/>
        </a:p>
      </dgm:t>
    </dgm:pt>
    <dgm:pt modelId="{078449C6-50F4-4C63-A63D-828376125275}">
      <dgm:prSet phldrT="[Text]"/>
      <dgm:spPr/>
      <dgm:t>
        <a:bodyPr/>
        <a:lstStyle/>
        <a:p>
          <a:pPr rtl="0"/>
          <a:r>
            <a:rPr lang="en-US" dirty="0" smtClean="0"/>
            <a:t>DRR as a priority in law and policies</a:t>
          </a:r>
        </a:p>
      </dgm:t>
    </dgm:pt>
    <dgm:pt modelId="{695AE7F8-625B-4B06-9B41-2DD9BFB56F84}" type="parTrans" cxnId="{FBC9223A-C61A-4E0D-BF20-F2520A449658}">
      <dgm:prSet/>
      <dgm:spPr/>
      <dgm:t>
        <a:bodyPr/>
        <a:lstStyle/>
        <a:p>
          <a:endParaRPr lang="en-GB"/>
        </a:p>
      </dgm:t>
    </dgm:pt>
    <dgm:pt modelId="{8A17FF8E-A57D-4409-AE35-D31AA52FD140}" type="sibTrans" cxnId="{FBC9223A-C61A-4E0D-BF20-F2520A449658}">
      <dgm:prSet/>
      <dgm:spPr/>
      <dgm:t>
        <a:bodyPr/>
        <a:lstStyle/>
        <a:p>
          <a:endParaRPr lang="en-GB"/>
        </a:p>
      </dgm:t>
    </dgm:pt>
    <dgm:pt modelId="{23B02ADE-5D3B-402E-8E6D-B04663696E0E}">
      <dgm:prSet phldrT="[Text]"/>
      <dgm:spPr/>
      <dgm:t>
        <a:bodyPr/>
        <a:lstStyle/>
        <a:p>
          <a:pPr rtl="0"/>
          <a:r>
            <a:rPr lang="en-US" dirty="0" smtClean="0"/>
            <a:t>Support DRR education and awareness</a:t>
          </a:r>
          <a:endParaRPr lang="en-GB" dirty="0"/>
        </a:p>
      </dgm:t>
    </dgm:pt>
    <dgm:pt modelId="{ADD14B70-CC19-4913-BB26-308D32A86260}" type="parTrans" cxnId="{D22D0411-385E-4CE5-8676-0F0186AB89A1}">
      <dgm:prSet/>
      <dgm:spPr/>
      <dgm:t>
        <a:bodyPr/>
        <a:lstStyle/>
        <a:p>
          <a:endParaRPr lang="en-GB"/>
        </a:p>
      </dgm:t>
    </dgm:pt>
    <dgm:pt modelId="{A91FAC3F-E7D9-4E7B-8C84-38185BABB41A}" type="sibTrans" cxnId="{D22D0411-385E-4CE5-8676-0F0186AB89A1}">
      <dgm:prSet/>
      <dgm:spPr/>
      <dgm:t>
        <a:bodyPr/>
        <a:lstStyle/>
        <a:p>
          <a:endParaRPr lang="en-GB"/>
        </a:p>
      </dgm:t>
    </dgm:pt>
    <dgm:pt modelId="{61C2E932-999A-4BEA-B27D-2589F3B96180}">
      <dgm:prSet phldrT="[Text]"/>
      <dgm:spPr/>
      <dgm:t>
        <a:bodyPr/>
        <a:lstStyle/>
        <a:p>
          <a:pPr rtl="0"/>
          <a:r>
            <a:rPr lang="en-US" dirty="0" smtClean="0"/>
            <a:t>Provide budget allocation for DRR</a:t>
          </a:r>
        </a:p>
      </dgm:t>
    </dgm:pt>
    <dgm:pt modelId="{4BC8E4EA-12DE-498F-8D8B-C0BE1C949C65}" type="parTrans" cxnId="{D4FD2D9F-9948-4D71-AD5B-72847145968C}">
      <dgm:prSet/>
      <dgm:spPr/>
      <dgm:t>
        <a:bodyPr/>
        <a:lstStyle/>
        <a:p>
          <a:endParaRPr lang="en-GB"/>
        </a:p>
      </dgm:t>
    </dgm:pt>
    <dgm:pt modelId="{7465AAD2-CE72-457B-A923-6440A4F4FF74}" type="sibTrans" cxnId="{D4FD2D9F-9948-4D71-AD5B-72847145968C}">
      <dgm:prSet/>
      <dgm:spPr/>
      <dgm:t>
        <a:bodyPr/>
        <a:lstStyle/>
        <a:p>
          <a:endParaRPr lang="en-GB"/>
        </a:p>
      </dgm:t>
    </dgm:pt>
    <dgm:pt modelId="{00A42B41-D09D-46B7-9947-F656CA33A126}">
      <dgm:prSet phldrT="[Text]"/>
      <dgm:spPr/>
      <dgm:t>
        <a:bodyPr/>
        <a:lstStyle/>
        <a:p>
          <a:pPr rtl="0"/>
          <a:r>
            <a:rPr lang="en-US" dirty="0" smtClean="0"/>
            <a:t>Define roles and responsibilities at different levels </a:t>
          </a:r>
        </a:p>
      </dgm:t>
    </dgm:pt>
    <dgm:pt modelId="{8E0E5165-56F9-44B9-8EFA-52162301F75E}" type="parTrans" cxnId="{CB917A96-A934-4BDB-9C72-B612C310616F}">
      <dgm:prSet/>
      <dgm:spPr/>
      <dgm:t>
        <a:bodyPr/>
        <a:lstStyle/>
        <a:p>
          <a:endParaRPr lang="en-GB"/>
        </a:p>
      </dgm:t>
    </dgm:pt>
    <dgm:pt modelId="{BCDD970E-054D-4657-89F3-ACF23E7183F4}" type="sibTrans" cxnId="{CB917A96-A934-4BDB-9C72-B612C310616F}">
      <dgm:prSet/>
      <dgm:spPr/>
      <dgm:t>
        <a:bodyPr/>
        <a:lstStyle/>
        <a:p>
          <a:endParaRPr lang="en-GB"/>
        </a:p>
      </dgm:t>
    </dgm:pt>
    <dgm:pt modelId="{B2EE9D0E-F786-4B05-BE57-E43F654B8BC0}" type="pres">
      <dgm:prSet presAssocID="{C53DD56A-8D6C-41D0-8A2A-E120113339A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6D8F7F7-28C1-4D16-8972-4AE23EF8B4C8}" type="pres">
      <dgm:prSet presAssocID="{17AD7888-025E-4A77-A729-C4CD7217B6A6}" presName="centerShape" presStyleLbl="node0" presStyleIdx="0" presStyleCnt="1"/>
      <dgm:spPr/>
      <dgm:t>
        <a:bodyPr/>
        <a:lstStyle/>
        <a:p>
          <a:endParaRPr lang="en-GB"/>
        </a:p>
      </dgm:t>
    </dgm:pt>
    <dgm:pt modelId="{B4E125CA-0294-4183-867C-00DC6D504A1F}" type="pres">
      <dgm:prSet presAssocID="{695AE7F8-625B-4B06-9B41-2DD9BFB56F84}" presName="parTrans" presStyleLbl="bgSibTrans2D1" presStyleIdx="0" presStyleCnt="4"/>
      <dgm:spPr/>
      <dgm:t>
        <a:bodyPr/>
        <a:lstStyle/>
        <a:p>
          <a:endParaRPr lang="en-GB"/>
        </a:p>
      </dgm:t>
    </dgm:pt>
    <dgm:pt modelId="{E571EBEF-3FD1-429B-AE16-60EEEDC544EE}" type="pres">
      <dgm:prSet presAssocID="{078449C6-50F4-4C63-A63D-82837612527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2CA6D5A-E84D-416D-A6DF-C4CD102647C8}" type="pres">
      <dgm:prSet presAssocID="{8E0E5165-56F9-44B9-8EFA-52162301F75E}" presName="parTrans" presStyleLbl="bgSibTrans2D1" presStyleIdx="1" presStyleCnt="4"/>
      <dgm:spPr/>
      <dgm:t>
        <a:bodyPr/>
        <a:lstStyle/>
        <a:p>
          <a:endParaRPr lang="en-GB"/>
        </a:p>
      </dgm:t>
    </dgm:pt>
    <dgm:pt modelId="{62DB610C-FDF4-4BA4-9FBE-D1D05BB3843F}" type="pres">
      <dgm:prSet presAssocID="{00A42B41-D09D-46B7-9947-F656CA33A12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5DC240-3759-419A-B173-DBE33167CBA0}" type="pres">
      <dgm:prSet presAssocID="{4BC8E4EA-12DE-498F-8D8B-C0BE1C949C65}" presName="parTrans" presStyleLbl="bgSibTrans2D1" presStyleIdx="2" presStyleCnt="4"/>
      <dgm:spPr/>
      <dgm:t>
        <a:bodyPr/>
        <a:lstStyle/>
        <a:p>
          <a:endParaRPr lang="en-GB"/>
        </a:p>
      </dgm:t>
    </dgm:pt>
    <dgm:pt modelId="{A4D54994-2BAE-465C-9AAF-2915A68C7868}" type="pres">
      <dgm:prSet presAssocID="{61C2E932-999A-4BEA-B27D-2589F3B9618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0720A3-1FEC-4DDE-960B-D374B7CB95BD}" type="pres">
      <dgm:prSet presAssocID="{ADD14B70-CC19-4913-BB26-308D32A86260}" presName="parTrans" presStyleLbl="bgSibTrans2D1" presStyleIdx="3" presStyleCnt="4"/>
      <dgm:spPr/>
      <dgm:t>
        <a:bodyPr/>
        <a:lstStyle/>
        <a:p>
          <a:endParaRPr lang="en-GB"/>
        </a:p>
      </dgm:t>
    </dgm:pt>
    <dgm:pt modelId="{61328F27-56E4-45BC-9A9B-2BCBFEFFAF3B}" type="pres">
      <dgm:prSet presAssocID="{23B02ADE-5D3B-402E-8E6D-B04663696E0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6482D3-FE2E-4CB8-A90A-E3BE1FECC548}" type="presOf" srcId="{23B02ADE-5D3B-402E-8E6D-B04663696E0E}" destId="{61328F27-56E4-45BC-9A9B-2BCBFEFFAF3B}" srcOrd="0" destOrd="0" presId="urn:microsoft.com/office/officeart/2005/8/layout/radial4"/>
    <dgm:cxn modelId="{F8FE1725-2431-41FA-A6FD-2B6C8ACE92AE}" type="presOf" srcId="{695AE7F8-625B-4B06-9B41-2DD9BFB56F84}" destId="{B4E125CA-0294-4183-867C-00DC6D504A1F}" srcOrd="0" destOrd="0" presId="urn:microsoft.com/office/officeart/2005/8/layout/radial4"/>
    <dgm:cxn modelId="{DE5B3D29-764C-48E8-B958-57A4F5777602}" type="presOf" srcId="{61C2E932-999A-4BEA-B27D-2589F3B96180}" destId="{A4D54994-2BAE-465C-9AAF-2915A68C7868}" srcOrd="0" destOrd="0" presId="urn:microsoft.com/office/officeart/2005/8/layout/radial4"/>
    <dgm:cxn modelId="{8C417C59-9B45-4682-88CB-0D51147068FF}" srcId="{C53DD56A-8D6C-41D0-8A2A-E120113339AE}" destId="{17AD7888-025E-4A77-A729-C4CD7217B6A6}" srcOrd="0" destOrd="0" parTransId="{7D570DB8-2170-4516-ACDF-0A02AD03B358}" sibTransId="{5EE9FAF0-E9BC-43BC-995C-D5CDF7D952D8}"/>
    <dgm:cxn modelId="{D22D0411-385E-4CE5-8676-0F0186AB89A1}" srcId="{17AD7888-025E-4A77-A729-C4CD7217B6A6}" destId="{23B02ADE-5D3B-402E-8E6D-B04663696E0E}" srcOrd="3" destOrd="0" parTransId="{ADD14B70-CC19-4913-BB26-308D32A86260}" sibTransId="{A91FAC3F-E7D9-4E7B-8C84-38185BABB41A}"/>
    <dgm:cxn modelId="{D9765573-28FF-482A-B568-03A907A5773D}" type="presOf" srcId="{00A42B41-D09D-46B7-9947-F656CA33A126}" destId="{62DB610C-FDF4-4BA4-9FBE-D1D05BB3843F}" srcOrd="0" destOrd="0" presId="urn:microsoft.com/office/officeart/2005/8/layout/radial4"/>
    <dgm:cxn modelId="{A3A2171F-2C6C-40C3-B151-0B062C8CD3A6}" type="presOf" srcId="{078449C6-50F4-4C63-A63D-828376125275}" destId="{E571EBEF-3FD1-429B-AE16-60EEEDC544EE}" srcOrd="0" destOrd="0" presId="urn:microsoft.com/office/officeart/2005/8/layout/radial4"/>
    <dgm:cxn modelId="{272F09FA-8DDA-4B7E-9155-A6B5D42A5ADF}" type="presOf" srcId="{ADD14B70-CC19-4913-BB26-308D32A86260}" destId="{340720A3-1FEC-4DDE-960B-D374B7CB95BD}" srcOrd="0" destOrd="0" presId="urn:microsoft.com/office/officeart/2005/8/layout/radial4"/>
    <dgm:cxn modelId="{CB917A96-A934-4BDB-9C72-B612C310616F}" srcId="{17AD7888-025E-4A77-A729-C4CD7217B6A6}" destId="{00A42B41-D09D-46B7-9947-F656CA33A126}" srcOrd="1" destOrd="0" parTransId="{8E0E5165-56F9-44B9-8EFA-52162301F75E}" sibTransId="{BCDD970E-054D-4657-89F3-ACF23E7183F4}"/>
    <dgm:cxn modelId="{0CC0CE6C-8564-429A-B7F4-D3F9C4DD4842}" type="presOf" srcId="{C53DD56A-8D6C-41D0-8A2A-E120113339AE}" destId="{B2EE9D0E-F786-4B05-BE57-E43F654B8BC0}" srcOrd="0" destOrd="0" presId="urn:microsoft.com/office/officeart/2005/8/layout/radial4"/>
    <dgm:cxn modelId="{D4FD2D9F-9948-4D71-AD5B-72847145968C}" srcId="{17AD7888-025E-4A77-A729-C4CD7217B6A6}" destId="{61C2E932-999A-4BEA-B27D-2589F3B96180}" srcOrd="2" destOrd="0" parTransId="{4BC8E4EA-12DE-498F-8D8B-C0BE1C949C65}" sibTransId="{7465AAD2-CE72-457B-A923-6440A4F4FF74}"/>
    <dgm:cxn modelId="{FBC9223A-C61A-4E0D-BF20-F2520A449658}" srcId="{17AD7888-025E-4A77-A729-C4CD7217B6A6}" destId="{078449C6-50F4-4C63-A63D-828376125275}" srcOrd="0" destOrd="0" parTransId="{695AE7F8-625B-4B06-9B41-2DD9BFB56F84}" sibTransId="{8A17FF8E-A57D-4409-AE35-D31AA52FD140}"/>
    <dgm:cxn modelId="{2A180F07-E1D0-4F7A-9F55-E1A165AA77C2}" type="presOf" srcId="{8E0E5165-56F9-44B9-8EFA-52162301F75E}" destId="{22CA6D5A-E84D-416D-A6DF-C4CD102647C8}" srcOrd="0" destOrd="0" presId="urn:microsoft.com/office/officeart/2005/8/layout/radial4"/>
    <dgm:cxn modelId="{A860EF67-C69D-4A5F-9B8C-BFACF52DED53}" type="presOf" srcId="{4BC8E4EA-12DE-498F-8D8B-C0BE1C949C65}" destId="{6D5DC240-3759-419A-B173-DBE33167CBA0}" srcOrd="0" destOrd="0" presId="urn:microsoft.com/office/officeart/2005/8/layout/radial4"/>
    <dgm:cxn modelId="{9225B88C-A954-4837-A985-D5560076441A}" type="presOf" srcId="{17AD7888-025E-4A77-A729-C4CD7217B6A6}" destId="{96D8F7F7-28C1-4D16-8972-4AE23EF8B4C8}" srcOrd="0" destOrd="0" presId="urn:microsoft.com/office/officeart/2005/8/layout/radial4"/>
    <dgm:cxn modelId="{9A4635AB-8F30-42F4-B478-00540DAC4614}" type="presParOf" srcId="{B2EE9D0E-F786-4B05-BE57-E43F654B8BC0}" destId="{96D8F7F7-28C1-4D16-8972-4AE23EF8B4C8}" srcOrd="0" destOrd="0" presId="urn:microsoft.com/office/officeart/2005/8/layout/radial4"/>
    <dgm:cxn modelId="{8371E528-32E5-478F-BCC7-65CC97D0D7BA}" type="presParOf" srcId="{B2EE9D0E-F786-4B05-BE57-E43F654B8BC0}" destId="{B4E125CA-0294-4183-867C-00DC6D504A1F}" srcOrd="1" destOrd="0" presId="urn:microsoft.com/office/officeart/2005/8/layout/radial4"/>
    <dgm:cxn modelId="{7ED45E0D-22DE-4930-9970-EC43549D4B23}" type="presParOf" srcId="{B2EE9D0E-F786-4B05-BE57-E43F654B8BC0}" destId="{E571EBEF-3FD1-429B-AE16-60EEEDC544EE}" srcOrd="2" destOrd="0" presId="urn:microsoft.com/office/officeart/2005/8/layout/radial4"/>
    <dgm:cxn modelId="{47BBB861-F2E7-4FEA-AF7C-02779AB7E087}" type="presParOf" srcId="{B2EE9D0E-F786-4B05-BE57-E43F654B8BC0}" destId="{22CA6D5A-E84D-416D-A6DF-C4CD102647C8}" srcOrd="3" destOrd="0" presId="urn:microsoft.com/office/officeart/2005/8/layout/radial4"/>
    <dgm:cxn modelId="{0EDB10DF-871D-4CB1-B18C-E9AAB36389CB}" type="presParOf" srcId="{B2EE9D0E-F786-4B05-BE57-E43F654B8BC0}" destId="{62DB610C-FDF4-4BA4-9FBE-D1D05BB3843F}" srcOrd="4" destOrd="0" presId="urn:microsoft.com/office/officeart/2005/8/layout/radial4"/>
    <dgm:cxn modelId="{A7A41D6E-A9D2-4C09-BD5C-1EAEF3AC9994}" type="presParOf" srcId="{B2EE9D0E-F786-4B05-BE57-E43F654B8BC0}" destId="{6D5DC240-3759-419A-B173-DBE33167CBA0}" srcOrd="5" destOrd="0" presId="urn:microsoft.com/office/officeart/2005/8/layout/radial4"/>
    <dgm:cxn modelId="{CAD9E6D0-E58A-47F8-8EF0-9FCD1CE671EC}" type="presParOf" srcId="{B2EE9D0E-F786-4B05-BE57-E43F654B8BC0}" destId="{A4D54994-2BAE-465C-9AAF-2915A68C7868}" srcOrd="6" destOrd="0" presId="urn:microsoft.com/office/officeart/2005/8/layout/radial4"/>
    <dgm:cxn modelId="{4E10E341-AA75-4C3D-8182-ACE09E6EBE9C}" type="presParOf" srcId="{B2EE9D0E-F786-4B05-BE57-E43F654B8BC0}" destId="{340720A3-1FEC-4DDE-960B-D374B7CB95BD}" srcOrd="7" destOrd="0" presId="urn:microsoft.com/office/officeart/2005/8/layout/radial4"/>
    <dgm:cxn modelId="{05808989-A00E-4898-9F4A-8C42CF3C0752}" type="presParOf" srcId="{B2EE9D0E-F786-4B05-BE57-E43F654B8BC0}" destId="{61328F27-56E4-45BC-9A9B-2BCBFEFFAF3B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52E472-757C-4422-845D-1E823932C579}" type="doc">
      <dgm:prSet loTypeId="urn:microsoft.com/office/officeart/2005/8/layout/hList7#2" loCatId="list" qsTypeId="urn:microsoft.com/office/officeart/2005/8/quickstyle/simple5" qsCatId="simple" csTypeId="urn:microsoft.com/office/officeart/2005/8/colors/colorful5" csCatId="colorful" phldr="1"/>
      <dgm:spPr/>
    </dgm:pt>
    <dgm:pt modelId="{99A26E5D-ADE4-4A79-BDF0-18BE679AF7E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Building codes</a:t>
          </a:r>
          <a:endParaRPr lang="en-GB" sz="1800" dirty="0">
            <a:solidFill>
              <a:srgbClr val="000000"/>
            </a:solidFill>
          </a:endParaRPr>
        </a:p>
      </dgm:t>
    </dgm:pt>
    <dgm:pt modelId="{87FFE613-DD33-4CCE-83BA-C76D89CE49E0}" type="parTrans" cxnId="{F55DA0DC-FE3A-44C9-8E01-905FC8102EB0}">
      <dgm:prSet/>
      <dgm:spPr/>
      <dgm:t>
        <a:bodyPr/>
        <a:lstStyle/>
        <a:p>
          <a:endParaRPr lang="en-GB"/>
        </a:p>
      </dgm:t>
    </dgm:pt>
    <dgm:pt modelId="{30B8252B-50AE-4865-BBA0-D8DB2ADC88A6}" type="sibTrans" cxnId="{F55DA0DC-FE3A-44C9-8E01-905FC8102EB0}">
      <dgm:prSet/>
      <dgm:spPr/>
      <dgm:t>
        <a:bodyPr/>
        <a:lstStyle/>
        <a:p>
          <a:endParaRPr lang="en-GB"/>
        </a:p>
      </dgm:t>
    </dgm:pt>
    <dgm:pt modelId="{939D3723-1CE7-4709-9DD8-6750A4054CF7}">
      <dgm:prSet phldrT="[Text]"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Land Use planning</a:t>
          </a:r>
          <a:endParaRPr lang="en-GB" sz="1800" dirty="0">
            <a:solidFill>
              <a:srgbClr val="000000"/>
            </a:solidFill>
          </a:endParaRPr>
        </a:p>
      </dgm:t>
    </dgm:pt>
    <dgm:pt modelId="{537DAC23-5057-4928-8075-1B6735F34E04}" type="parTrans" cxnId="{DB038D78-C91A-47F5-A55E-1E89120524D0}">
      <dgm:prSet/>
      <dgm:spPr/>
      <dgm:t>
        <a:bodyPr/>
        <a:lstStyle/>
        <a:p>
          <a:endParaRPr lang="en-GB"/>
        </a:p>
      </dgm:t>
    </dgm:pt>
    <dgm:pt modelId="{E853AA14-9865-4479-B840-C81B6033FC2F}" type="sibTrans" cxnId="{DB038D78-C91A-47F5-A55E-1E89120524D0}">
      <dgm:prSet/>
      <dgm:spPr/>
      <dgm:t>
        <a:bodyPr/>
        <a:lstStyle/>
        <a:p>
          <a:endParaRPr lang="en-GB"/>
        </a:p>
      </dgm:t>
    </dgm:pt>
    <dgm:pt modelId="{25C21647-C820-496F-9E79-AE6FA9853674}">
      <dgm:prSet phldrT="[Text]"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Environment</a:t>
          </a:r>
          <a:endParaRPr lang="en-GB" sz="1800" dirty="0">
            <a:solidFill>
              <a:srgbClr val="000000"/>
            </a:solidFill>
          </a:endParaRPr>
        </a:p>
      </dgm:t>
    </dgm:pt>
    <dgm:pt modelId="{AA558B89-A6E9-4455-A495-BA03C60CE737}" type="parTrans" cxnId="{39702B3A-BEA6-47C9-9DAC-1C8F68BA3E4A}">
      <dgm:prSet/>
      <dgm:spPr/>
      <dgm:t>
        <a:bodyPr/>
        <a:lstStyle/>
        <a:p>
          <a:endParaRPr lang="en-GB"/>
        </a:p>
      </dgm:t>
    </dgm:pt>
    <dgm:pt modelId="{8F0C3993-2AAE-4BFF-8612-5DB5F417154E}" type="sibTrans" cxnId="{39702B3A-BEA6-47C9-9DAC-1C8F68BA3E4A}">
      <dgm:prSet/>
      <dgm:spPr/>
      <dgm:t>
        <a:bodyPr/>
        <a:lstStyle/>
        <a:p>
          <a:endParaRPr lang="en-GB"/>
        </a:p>
      </dgm:t>
    </dgm:pt>
    <dgm:pt modelId="{FFAC090D-2BF3-41E8-BE10-48F74CE12BC1}">
      <dgm:prSet custT="1"/>
      <dgm:spPr/>
      <dgm:t>
        <a:bodyPr/>
        <a:lstStyle/>
        <a:p>
          <a:r>
            <a:rPr lang="en-US" sz="1600" dirty="0" smtClean="0">
              <a:solidFill>
                <a:srgbClr val="000000"/>
              </a:solidFill>
            </a:rPr>
            <a:t>Development approvals</a:t>
          </a:r>
          <a:endParaRPr lang="en-GB" sz="1600" dirty="0">
            <a:solidFill>
              <a:srgbClr val="000000"/>
            </a:solidFill>
          </a:endParaRPr>
        </a:p>
      </dgm:t>
    </dgm:pt>
    <dgm:pt modelId="{8C8EBAD3-ACA6-40A0-9894-D50C80EAD317}" type="parTrans" cxnId="{1D740FC5-8DE0-4975-8DA4-62B685050C54}">
      <dgm:prSet/>
      <dgm:spPr/>
      <dgm:t>
        <a:bodyPr/>
        <a:lstStyle/>
        <a:p>
          <a:endParaRPr lang="en-GB"/>
        </a:p>
      </dgm:t>
    </dgm:pt>
    <dgm:pt modelId="{6BFB8C1C-8C3B-4A5C-AEEC-5F8F169F8483}" type="sibTrans" cxnId="{1D740FC5-8DE0-4975-8DA4-62B685050C54}">
      <dgm:prSet/>
      <dgm:spPr/>
      <dgm:t>
        <a:bodyPr/>
        <a:lstStyle/>
        <a:p>
          <a:endParaRPr lang="en-GB"/>
        </a:p>
      </dgm:t>
    </dgm:pt>
    <dgm:pt modelId="{49922A5C-4C4C-428B-BD38-19C87BF1C381}">
      <dgm:prSet custT="1"/>
      <dgm:spPr/>
      <dgm:t>
        <a:bodyPr/>
        <a:lstStyle/>
        <a:p>
          <a:r>
            <a:rPr lang="en-US" sz="1800" dirty="0" smtClean="0">
              <a:solidFill>
                <a:srgbClr val="000000"/>
              </a:solidFill>
            </a:rPr>
            <a:t>Climate change adaptation </a:t>
          </a:r>
          <a:endParaRPr lang="en-GB" sz="1800" dirty="0">
            <a:solidFill>
              <a:srgbClr val="000000"/>
            </a:solidFill>
          </a:endParaRPr>
        </a:p>
      </dgm:t>
    </dgm:pt>
    <dgm:pt modelId="{448508DC-E896-454C-8A04-FB0C82161E0E}" type="sibTrans" cxnId="{F983689A-FDEF-48E9-9023-BD2BDCA537DF}">
      <dgm:prSet/>
      <dgm:spPr/>
      <dgm:t>
        <a:bodyPr/>
        <a:lstStyle/>
        <a:p>
          <a:endParaRPr lang="en-GB"/>
        </a:p>
      </dgm:t>
    </dgm:pt>
    <dgm:pt modelId="{7D7C12DF-04FE-40A6-A424-A1A11F032FB9}" type="parTrans" cxnId="{F983689A-FDEF-48E9-9023-BD2BDCA537DF}">
      <dgm:prSet/>
      <dgm:spPr/>
      <dgm:t>
        <a:bodyPr/>
        <a:lstStyle/>
        <a:p>
          <a:endParaRPr lang="en-GB"/>
        </a:p>
      </dgm:t>
    </dgm:pt>
    <dgm:pt modelId="{620E704A-5F20-4ED3-BB69-63C999805408}" type="pres">
      <dgm:prSet presAssocID="{7652E472-757C-4422-845D-1E823932C579}" presName="Name0" presStyleCnt="0">
        <dgm:presLayoutVars>
          <dgm:dir/>
          <dgm:resizeHandles val="exact"/>
        </dgm:presLayoutVars>
      </dgm:prSet>
      <dgm:spPr/>
    </dgm:pt>
    <dgm:pt modelId="{2248503C-F755-4801-B6D6-59C042D2043E}" type="pres">
      <dgm:prSet presAssocID="{7652E472-757C-4422-845D-1E823932C579}" presName="fgShape" presStyleLbl="fgShp" presStyleIdx="0" presStyleCnt="1" custScaleX="94142" custScaleY="194363" custLinFactNeighborX="481" custLinFactNeighborY="-26521"/>
      <dgm:spPr/>
    </dgm:pt>
    <dgm:pt modelId="{E3BDD12F-C2D4-42E0-B9B9-729D8C88B150}" type="pres">
      <dgm:prSet presAssocID="{7652E472-757C-4422-845D-1E823932C579}" presName="linComp" presStyleCnt="0"/>
      <dgm:spPr/>
    </dgm:pt>
    <dgm:pt modelId="{486C1EAC-36F3-455D-83C8-55DE31976BDC}" type="pres">
      <dgm:prSet presAssocID="{99A26E5D-ADE4-4A79-BDF0-18BE679AF7E7}" presName="compNode" presStyleCnt="0"/>
      <dgm:spPr/>
    </dgm:pt>
    <dgm:pt modelId="{34AA2606-EC87-4448-9949-CBBAA0B5EDDA}" type="pres">
      <dgm:prSet presAssocID="{99A26E5D-ADE4-4A79-BDF0-18BE679AF7E7}" presName="bkgdShape" presStyleLbl="node1" presStyleIdx="0" presStyleCnt="5" custScaleX="124664" custLinFactNeighborX="4810" custLinFactNeighborY="1039"/>
      <dgm:spPr/>
      <dgm:t>
        <a:bodyPr/>
        <a:lstStyle/>
        <a:p>
          <a:endParaRPr lang="en-GB"/>
        </a:p>
      </dgm:t>
    </dgm:pt>
    <dgm:pt modelId="{F81A1882-729A-4B6C-B779-7A05FB571F30}" type="pres">
      <dgm:prSet presAssocID="{99A26E5D-ADE4-4A79-BDF0-18BE679AF7E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2CD1BC-04C6-4478-A1EE-08AD30C943F7}" type="pres">
      <dgm:prSet presAssocID="{99A26E5D-ADE4-4A79-BDF0-18BE679AF7E7}" presName="invisiNode" presStyleLbl="node1" presStyleIdx="0" presStyleCnt="5"/>
      <dgm:spPr/>
    </dgm:pt>
    <dgm:pt modelId="{5A59BD23-0A4A-43D5-9260-EA50AC6E07BA}" type="pres">
      <dgm:prSet presAssocID="{99A26E5D-ADE4-4A79-BDF0-18BE679AF7E7}" presName="imagNode" presStyleLbl="fgImgPlace1" presStyleIdx="0" presStyleCnt="5" custLinFactNeighborX="5772" custLinFactNeighborY="-5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DEC003BC-DF26-4122-BD4B-92C97B48AADB}" type="pres">
      <dgm:prSet presAssocID="{30B8252B-50AE-4865-BBA0-D8DB2ADC88A6}" presName="sibTrans" presStyleLbl="sibTrans2D1" presStyleIdx="0" presStyleCnt="0"/>
      <dgm:spPr/>
      <dgm:t>
        <a:bodyPr/>
        <a:lstStyle/>
        <a:p>
          <a:endParaRPr lang="en-GB"/>
        </a:p>
      </dgm:t>
    </dgm:pt>
    <dgm:pt modelId="{F050763B-609E-43CE-9BD0-53E1485A7457}" type="pres">
      <dgm:prSet presAssocID="{939D3723-1CE7-4709-9DD8-6750A4054CF7}" presName="compNode" presStyleCnt="0"/>
      <dgm:spPr/>
    </dgm:pt>
    <dgm:pt modelId="{B650ECF5-B5E4-489F-98BB-2AD72B807437}" type="pres">
      <dgm:prSet presAssocID="{939D3723-1CE7-4709-9DD8-6750A4054CF7}" presName="bkgdShape" presStyleLbl="node1" presStyleIdx="1" presStyleCnt="5" custScaleX="117413" custLinFactNeighborX="2393" custLinFactNeighborY="1039"/>
      <dgm:spPr/>
      <dgm:t>
        <a:bodyPr/>
        <a:lstStyle/>
        <a:p>
          <a:endParaRPr lang="en-GB"/>
        </a:p>
      </dgm:t>
    </dgm:pt>
    <dgm:pt modelId="{F9ED3D01-C099-4D1F-A669-D789165A593E}" type="pres">
      <dgm:prSet presAssocID="{939D3723-1CE7-4709-9DD8-6750A4054CF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853EFA-E0FD-4E4D-98C0-3A52C3D0C63F}" type="pres">
      <dgm:prSet presAssocID="{939D3723-1CE7-4709-9DD8-6750A4054CF7}" presName="invisiNode" presStyleLbl="node1" presStyleIdx="1" presStyleCnt="5"/>
      <dgm:spPr/>
    </dgm:pt>
    <dgm:pt modelId="{3F501B2C-00E4-4183-ACE3-DC21637D1670}" type="pres">
      <dgm:prSet presAssocID="{939D3723-1CE7-4709-9DD8-6750A4054CF7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AB5342-1538-476C-B028-037F3BE1010B}" type="pres">
      <dgm:prSet presAssocID="{E853AA14-9865-4479-B840-C81B6033FC2F}" presName="sibTrans" presStyleLbl="sibTrans2D1" presStyleIdx="0" presStyleCnt="0"/>
      <dgm:spPr/>
      <dgm:t>
        <a:bodyPr/>
        <a:lstStyle/>
        <a:p>
          <a:endParaRPr lang="en-GB"/>
        </a:p>
      </dgm:t>
    </dgm:pt>
    <dgm:pt modelId="{D696AFBC-75E9-4C7F-B2D8-35D2E9903ED7}" type="pres">
      <dgm:prSet presAssocID="{25C21647-C820-496F-9E79-AE6FA9853674}" presName="compNode" presStyleCnt="0"/>
      <dgm:spPr/>
    </dgm:pt>
    <dgm:pt modelId="{D45354A2-FE18-43DD-B12F-A97CCCB09EBD}" type="pres">
      <dgm:prSet presAssocID="{25C21647-C820-496F-9E79-AE6FA9853674}" presName="bkgdShape" presStyleLbl="node1" presStyleIdx="2" presStyleCnt="5" custScaleX="120875" custLinFactNeighborX="-3065" custLinFactNeighborY="1039"/>
      <dgm:spPr/>
      <dgm:t>
        <a:bodyPr/>
        <a:lstStyle/>
        <a:p>
          <a:endParaRPr lang="en-GB"/>
        </a:p>
      </dgm:t>
    </dgm:pt>
    <dgm:pt modelId="{E64494B0-AFC0-49BF-9CED-600ED327F5E7}" type="pres">
      <dgm:prSet presAssocID="{25C21647-C820-496F-9E79-AE6FA985367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190BCC3-438F-423D-B062-F5A328BE41C7}" type="pres">
      <dgm:prSet presAssocID="{25C21647-C820-496F-9E79-AE6FA9853674}" presName="invisiNode" presStyleLbl="node1" presStyleIdx="2" presStyleCnt="5"/>
      <dgm:spPr/>
    </dgm:pt>
    <dgm:pt modelId="{EF8A5B32-F6DD-4599-8ED3-4839B9BE2003}" type="pres">
      <dgm:prSet presAssocID="{25C21647-C820-496F-9E79-AE6FA9853674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984177F-0DA1-46FA-A219-E77FF9F5E31B}" type="pres">
      <dgm:prSet presAssocID="{8F0C3993-2AAE-4BFF-8612-5DB5F417154E}" presName="sibTrans" presStyleLbl="sibTrans2D1" presStyleIdx="0" presStyleCnt="0"/>
      <dgm:spPr/>
      <dgm:t>
        <a:bodyPr/>
        <a:lstStyle/>
        <a:p>
          <a:endParaRPr lang="en-GB"/>
        </a:p>
      </dgm:t>
    </dgm:pt>
    <dgm:pt modelId="{AF0EC59C-B895-473A-91D7-73C8F9AF411D}" type="pres">
      <dgm:prSet presAssocID="{49922A5C-4C4C-428B-BD38-19C87BF1C381}" presName="compNode" presStyleCnt="0"/>
      <dgm:spPr/>
    </dgm:pt>
    <dgm:pt modelId="{85F4ECE0-4DB4-430A-BFDA-1407E7DBF060}" type="pres">
      <dgm:prSet presAssocID="{49922A5C-4C4C-428B-BD38-19C87BF1C381}" presName="bkgdShape" presStyleLbl="node1" presStyleIdx="3" presStyleCnt="5" custScaleX="118417" custLinFactNeighborX="-3697" custLinFactNeighborY="1039"/>
      <dgm:spPr/>
      <dgm:t>
        <a:bodyPr/>
        <a:lstStyle/>
        <a:p>
          <a:endParaRPr lang="en-GB"/>
        </a:p>
      </dgm:t>
    </dgm:pt>
    <dgm:pt modelId="{CAA2ADE5-904F-4B17-AD9D-3A1A27BE6621}" type="pres">
      <dgm:prSet presAssocID="{49922A5C-4C4C-428B-BD38-19C87BF1C38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D87A63-7982-462B-8350-9013128F81B5}" type="pres">
      <dgm:prSet presAssocID="{49922A5C-4C4C-428B-BD38-19C87BF1C381}" presName="invisiNode" presStyleLbl="node1" presStyleIdx="3" presStyleCnt="5"/>
      <dgm:spPr/>
    </dgm:pt>
    <dgm:pt modelId="{D7A541D3-47F2-4627-8FA6-C33262EDBE73}" type="pres">
      <dgm:prSet presAssocID="{49922A5C-4C4C-428B-BD38-19C87BF1C381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953B94B-9009-42F5-90DB-EC22E8B5E38C}" type="pres">
      <dgm:prSet presAssocID="{448508DC-E896-454C-8A04-FB0C82161E0E}" presName="sibTrans" presStyleLbl="sibTrans2D1" presStyleIdx="0" presStyleCnt="0"/>
      <dgm:spPr/>
      <dgm:t>
        <a:bodyPr/>
        <a:lstStyle/>
        <a:p>
          <a:endParaRPr lang="en-GB"/>
        </a:p>
      </dgm:t>
    </dgm:pt>
    <dgm:pt modelId="{3EF38480-9C34-4682-911C-94D81DC3EF45}" type="pres">
      <dgm:prSet presAssocID="{FFAC090D-2BF3-41E8-BE10-48F74CE12BC1}" presName="compNode" presStyleCnt="0"/>
      <dgm:spPr/>
    </dgm:pt>
    <dgm:pt modelId="{237C73DA-6AE2-4A48-8747-5476F4FDC2FC}" type="pres">
      <dgm:prSet presAssocID="{FFAC090D-2BF3-41E8-BE10-48F74CE12BC1}" presName="bkgdShape" presStyleLbl="node1" presStyleIdx="4" presStyleCnt="5" custScaleX="114753" custLinFactNeighborX="-5426" custLinFactNeighborY="1039"/>
      <dgm:spPr/>
      <dgm:t>
        <a:bodyPr/>
        <a:lstStyle/>
        <a:p>
          <a:endParaRPr lang="en-GB"/>
        </a:p>
      </dgm:t>
    </dgm:pt>
    <dgm:pt modelId="{DD7C111E-D8B6-48D6-88A6-7300017E719C}" type="pres">
      <dgm:prSet presAssocID="{FFAC090D-2BF3-41E8-BE10-48F74CE12BC1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74B25BC-B858-4A28-8738-14ED69B324BE}" type="pres">
      <dgm:prSet presAssocID="{FFAC090D-2BF3-41E8-BE10-48F74CE12BC1}" presName="invisiNode" presStyleLbl="node1" presStyleIdx="4" presStyleCnt="5"/>
      <dgm:spPr/>
    </dgm:pt>
    <dgm:pt modelId="{35F67FC9-E517-48F9-8DB5-5885B650F425}" type="pres">
      <dgm:prSet presAssocID="{FFAC090D-2BF3-41E8-BE10-48F74CE12BC1}" presName="imagNode" presStyleLbl="fgImgPlace1" presStyleIdx="4" presStyleCnt="5" custLinFactNeighborX="-10080" custLinFactNeighborY="213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DD2CA575-7221-4230-B322-E89768C3DE7B}" type="presOf" srcId="{99A26E5D-ADE4-4A79-BDF0-18BE679AF7E7}" destId="{34AA2606-EC87-4448-9949-CBBAA0B5EDDA}" srcOrd="0" destOrd="0" presId="urn:microsoft.com/office/officeart/2005/8/layout/hList7#2"/>
    <dgm:cxn modelId="{5BF9C7DA-E3D7-431D-997F-67DF92BF9121}" type="presOf" srcId="{939D3723-1CE7-4709-9DD8-6750A4054CF7}" destId="{B650ECF5-B5E4-489F-98BB-2AD72B807437}" srcOrd="0" destOrd="0" presId="urn:microsoft.com/office/officeart/2005/8/layout/hList7#2"/>
    <dgm:cxn modelId="{036F1F76-5627-4729-B731-B63C3EE79B65}" type="presOf" srcId="{25C21647-C820-496F-9E79-AE6FA9853674}" destId="{D45354A2-FE18-43DD-B12F-A97CCCB09EBD}" srcOrd="0" destOrd="0" presId="urn:microsoft.com/office/officeart/2005/8/layout/hList7#2"/>
    <dgm:cxn modelId="{554FF933-E12A-401E-854E-4A20242188E0}" type="presOf" srcId="{8F0C3993-2AAE-4BFF-8612-5DB5F417154E}" destId="{6984177F-0DA1-46FA-A219-E77FF9F5E31B}" srcOrd="0" destOrd="0" presId="urn:microsoft.com/office/officeart/2005/8/layout/hList7#2"/>
    <dgm:cxn modelId="{39702B3A-BEA6-47C9-9DAC-1C8F68BA3E4A}" srcId="{7652E472-757C-4422-845D-1E823932C579}" destId="{25C21647-C820-496F-9E79-AE6FA9853674}" srcOrd="2" destOrd="0" parTransId="{AA558B89-A6E9-4455-A495-BA03C60CE737}" sibTransId="{8F0C3993-2AAE-4BFF-8612-5DB5F417154E}"/>
    <dgm:cxn modelId="{3A7C5261-F32D-4022-B660-7FC8765A5DED}" type="presOf" srcId="{49922A5C-4C4C-428B-BD38-19C87BF1C381}" destId="{CAA2ADE5-904F-4B17-AD9D-3A1A27BE6621}" srcOrd="1" destOrd="0" presId="urn:microsoft.com/office/officeart/2005/8/layout/hList7#2"/>
    <dgm:cxn modelId="{1D740FC5-8DE0-4975-8DA4-62B685050C54}" srcId="{7652E472-757C-4422-845D-1E823932C579}" destId="{FFAC090D-2BF3-41E8-BE10-48F74CE12BC1}" srcOrd="4" destOrd="0" parTransId="{8C8EBAD3-ACA6-40A0-9894-D50C80EAD317}" sibTransId="{6BFB8C1C-8C3B-4A5C-AEEC-5F8F169F8483}"/>
    <dgm:cxn modelId="{CF80C733-6209-4264-ABE7-E8D100AFC13A}" type="presOf" srcId="{49922A5C-4C4C-428B-BD38-19C87BF1C381}" destId="{85F4ECE0-4DB4-430A-BFDA-1407E7DBF060}" srcOrd="0" destOrd="0" presId="urn:microsoft.com/office/officeart/2005/8/layout/hList7#2"/>
    <dgm:cxn modelId="{776AEA44-2308-4855-AB44-639226D48A8C}" type="presOf" srcId="{448508DC-E896-454C-8A04-FB0C82161E0E}" destId="{E953B94B-9009-42F5-90DB-EC22E8B5E38C}" srcOrd="0" destOrd="0" presId="urn:microsoft.com/office/officeart/2005/8/layout/hList7#2"/>
    <dgm:cxn modelId="{E98FB4FB-14D2-4CBC-8B24-B211FF39BCAD}" type="presOf" srcId="{939D3723-1CE7-4709-9DD8-6750A4054CF7}" destId="{F9ED3D01-C099-4D1F-A669-D789165A593E}" srcOrd="1" destOrd="0" presId="urn:microsoft.com/office/officeart/2005/8/layout/hList7#2"/>
    <dgm:cxn modelId="{9AC3582F-5FD7-453E-9CA5-28A867A7A8C6}" type="presOf" srcId="{99A26E5D-ADE4-4A79-BDF0-18BE679AF7E7}" destId="{F81A1882-729A-4B6C-B779-7A05FB571F30}" srcOrd="1" destOrd="0" presId="urn:microsoft.com/office/officeart/2005/8/layout/hList7#2"/>
    <dgm:cxn modelId="{F983689A-FDEF-48E9-9023-BD2BDCA537DF}" srcId="{7652E472-757C-4422-845D-1E823932C579}" destId="{49922A5C-4C4C-428B-BD38-19C87BF1C381}" srcOrd="3" destOrd="0" parTransId="{7D7C12DF-04FE-40A6-A424-A1A11F032FB9}" sibTransId="{448508DC-E896-454C-8A04-FB0C82161E0E}"/>
    <dgm:cxn modelId="{29A7E4E5-6F63-4796-B19D-1BCB89CC284B}" type="presOf" srcId="{FFAC090D-2BF3-41E8-BE10-48F74CE12BC1}" destId="{DD7C111E-D8B6-48D6-88A6-7300017E719C}" srcOrd="1" destOrd="0" presId="urn:microsoft.com/office/officeart/2005/8/layout/hList7#2"/>
    <dgm:cxn modelId="{2BAECEB0-7F10-437A-9D62-3B2CB165FF4E}" type="presOf" srcId="{25C21647-C820-496F-9E79-AE6FA9853674}" destId="{E64494B0-AFC0-49BF-9CED-600ED327F5E7}" srcOrd="1" destOrd="0" presId="urn:microsoft.com/office/officeart/2005/8/layout/hList7#2"/>
    <dgm:cxn modelId="{286F9DDC-B992-4118-8CE2-35271B2918F1}" type="presOf" srcId="{30B8252B-50AE-4865-BBA0-D8DB2ADC88A6}" destId="{DEC003BC-DF26-4122-BD4B-92C97B48AADB}" srcOrd="0" destOrd="0" presId="urn:microsoft.com/office/officeart/2005/8/layout/hList7#2"/>
    <dgm:cxn modelId="{F55DA0DC-FE3A-44C9-8E01-905FC8102EB0}" srcId="{7652E472-757C-4422-845D-1E823932C579}" destId="{99A26E5D-ADE4-4A79-BDF0-18BE679AF7E7}" srcOrd="0" destOrd="0" parTransId="{87FFE613-DD33-4CCE-83BA-C76D89CE49E0}" sibTransId="{30B8252B-50AE-4865-BBA0-D8DB2ADC88A6}"/>
    <dgm:cxn modelId="{DB038D78-C91A-47F5-A55E-1E89120524D0}" srcId="{7652E472-757C-4422-845D-1E823932C579}" destId="{939D3723-1CE7-4709-9DD8-6750A4054CF7}" srcOrd="1" destOrd="0" parTransId="{537DAC23-5057-4928-8075-1B6735F34E04}" sibTransId="{E853AA14-9865-4479-B840-C81B6033FC2F}"/>
    <dgm:cxn modelId="{329D4722-B60F-4C42-B87B-A5E5A27509E9}" type="presOf" srcId="{E853AA14-9865-4479-B840-C81B6033FC2F}" destId="{BFAB5342-1538-476C-B028-037F3BE1010B}" srcOrd="0" destOrd="0" presId="urn:microsoft.com/office/officeart/2005/8/layout/hList7#2"/>
    <dgm:cxn modelId="{9A1F854F-B3CB-4032-B17B-24CBAE7F2D96}" type="presOf" srcId="{7652E472-757C-4422-845D-1E823932C579}" destId="{620E704A-5F20-4ED3-BB69-63C999805408}" srcOrd="0" destOrd="0" presId="urn:microsoft.com/office/officeart/2005/8/layout/hList7#2"/>
    <dgm:cxn modelId="{FC6BEAF9-5FBD-44F1-BFAB-D7EC2392CABD}" type="presOf" srcId="{FFAC090D-2BF3-41E8-BE10-48F74CE12BC1}" destId="{237C73DA-6AE2-4A48-8747-5476F4FDC2FC}" srcOrd="0" destOrd="0" presId="urn:microsoft.com/office/officeart/2005/8/layout/hList7#2"/>
    <dgm:cxn modelId="{2CE80AF5-6F4C-4484-A25E-1FD68D057F65}" type="presParOf" srcId="{620E704A-5F20-4ED3-BB69-63C999805408}" destId="{2248503C-F755-4801-B6D6-59C042D2043E}" srcOrd="0" destOrd="0" presId="urn:microsoft.com/office/officeart/2005/8/layout/hList7#2"/>
    <dgm:cxn modelId="{444BBA60-BB07-4F77-B918-D7C1093F7050}" type="presParOf" srcId="{620E704A-5F20-4ED3-BB69-63C999805408}" destId="{E3BDD12F-C2D4-42E0-B9B9-729D8C88B150}" srcOrd="1" destOrd="0" presId="urn:microsoft.com/office/officeart/2005/8/layout/hList7#2"/>
    <dgm:cxn modelId="{168A8F83-193E-47E2-BDB3-F905EEB1FF7D}" type="presParOf" srcId="{E3BDD12F-C2D4-42E0-B9B9-729D8C88B150}" destId="{486C1EAC-36F3-455D-83C8-55DE31976BDC}" srcOrd="0" destOrd="0" presId="urn:microsoft.com/office/officeart/2005/8/layout/hList7#2"/>
    <dgm:cxn modelId="{D1AC4BA6-2303-480C-B0D0-3CF51AD635AB}" type="presParOf" srcId="{486C1EAC-36F3-455D-83C8-55DE31976BDC}" destId="{34AA2606-EC87-4448-9949-CBBAA0B5EDDA}" srcOrd="0" destOrd="0" presId="urn:microsoft.com/office/officeart/2005/8/layout/hList7#2"/>
    <dgm:cxn modelId="{1378E472-AA70-45EA-B269-DEDD9A629A88}" type="presParOf" srcId="{486C1EAC-36F3-455D-83C8-55DE31976BDC}" destId="{F81A1882-729A-4B6C-B779-7A05FB571F30}" srcOrd="1" destOrd="0" presId="urn:microsoft.com/office/officeart/2005/8/layout/hList7#2"/>
    <dgm:cxn modelId="{BD8FD5FD-9E28-403B-B27C-B9FD36FD0578}" type="presParOf" srcId="{486C1EAC-36F3-455D-83C8-55DE31976BDC}" destId="{C12CD1BC-04C6-4478-A1EE-08AD30C943F7}" srcOrd="2" destOrd="0" presId="urn:microsoft.com/office/officeart/2005/8/layout/hList7#2"/>
    <dgm:cxn modelId="{0524DAB9-0B2C-44D6-885C-C234C2783140}" type="presParOf" srcId="{486C1EAC-36F3-455D-83C8-55DE31976BDC}" destId="{5A59BD23-0A4A-43D5-9260-EA50AC6E07BA}" srcOrd="3" destOrd="0" presId="urn:microsoft.com/office/officeart/2005/8/layout/hList7#2"/>
    <dgm:cxn modelId="{168D146F-F843-4E93-B241-491509142526}" type="presParOf" srcId="{E3BDD12F-C2D4-42E0-B9B9-729D8C88B150}" destId="{DEC003BC-DF26-4122-BD4B-92C97B48AADB}" srcOrd="1" destOrd="0" presId="urn:microsoft.com/office/officeart/2005/8/layout/hList7#2"/>
    <dgm:cxn modelId="{8805F5BF-81E6-434E-AE2E-C028357785C1}" type="presParOf" srcId="{E3BDD12F-C2D4-42E0-B9B9-729D8C88B150}" destId="{F050763B-609E-43CE-9BD0-53E1485A7457}" srcOrd="2" destOrd="0" presId="urn:microsoft.com/office/officeart/2005/8/layout/hList7#2"/>
    <dgm:cxn modelId="{8A584204-766B-4F49-B828-86426EC456BB}" type="presParOf" srcId="{F050763B-609E-43CE-9BD0-53E1485A7457}" destId="{B650ECF5-B5E4-489F-98BB-2AD72B807437}" srcOrd="0" destOrd="0" presId="urn:microsoft.com/office/officeart/2005/8/layout/hList7#2"/>
    <dgm:cxn modelId="{EACF65D6-27C8-42F3-813A-D980CB4D83B1}" type="presParOf" srcId="{F050763B-609E-43CE-9BD0-53E1485A7457}" destId="{F9ED3D01-C099-4D1F-A669-D789165A593E}" srcOrd="1" destOrd="0" presId="urn:microsoft.com/office/officeart/2005/8/layout/hList7#2"/>
    <dgm:cxn modelId="{87B1C00D-1D56-4F61-91EA-F7135911B517}" type="presParOf" srcId="{F050763B-609E-43CE-9BD0-53E1485A7457}" destId="{46853EFA-E0FD-4E4D-98C0-3A52C3D0C63F}" srcOrd="2" destOrd="0" presId="urn:microsoft.com/office/officeart/2005/8/layout/hList7#2"/>
    <dgm:cxn modelId="{661601C3-22A2-4EB1-B7E0-9B34DBF35430}" type="presParOf" srcId="{F050763B-609E-43CE-9BD0-53E1485A7457}" destId="{3F501B2C-00E4-4183-ACE3-DC21637D1670}" srcOrd="3" destOrd="0" presId="urn:microsoft.com/office/officeart/2005/8/layout/hList7#2"/>
    <dgm:cxn modelId="{F9ECC408-3837-4A3C-8303-0CDFE2A0D702}" type="presParOf" srcId="{E3BDD12F-C2D4-42E0-B9B9-729D8C88B150}" destId="{BFAB5342-1538-476C-B028-037F3BE1010B}" srcOrd="3" destOrd="0" presId="urn:microsoft.com/office/officeart/2005/8/layout/hList7#2"/>
    <dgm:cxn modelId="{180787E2-A409-4AF0-93FC-907126B3331D}" type="presParOf" srcId="{E3BDD12F-C2D4-42E0-B9B9-729D8C88B150}" destId="{D696AFBC-75E9-4C7F-B2D8-35D2E9903ED7}" srcOrd="4" destOrd="0" presId="urn:microsoft.com/office/officeart/2005/8/layout/hList7#2"/>
    <dgm:cxn modelId="{3AA5F320-4663-453B-887F-AC8AA1F5F728}" type="presParOf" srcId="{D696AFBC-75E9-4C7F-B2D8-35D2E9903ED7}" destId="{D45354A2-FE18-43DD-B12F-A97CCCB09EBD}" srcOrd="0" destOrd="0" presId="urn:microsoft.com/office/officeart/2005/8/layout/hList7#2"/>
    <dgm:cxn modelId="{A747C417-4DCD-4843-A1A4-2FD35B527660}" type="presParOf" srcId="{D696AFBC-75E9-4C7F-B2D8-35D2E9903ED7}" destId="{E64494B0-AFC0-49BF-9CED-600ED327F5E7}" srcOrd="1" destOrd="0" presId="urn:microsoft.com/office/officeart/2005/8/layout/hList7#2"/>
    <dgm:cxn modelId="{0699653C-BE50-4B5C-A274-68F9F56FA437}" type="presParOf" srcId="{D696AFBC-75E9-4C7F-B2D8-35D2E9903ED7}" destId="{4190BCC3-438F-423D-B062-F5A328BE41C7}" srcOrd="2" destOrd="0" presId="urn:microsoft.com/office/officeart/2005/8/layout/hList7#2"/>
    <dgm:cxn modelId="{187A8E0A-958A-4FE1-9F79-4EC8F39A237B}" type="presParOf" srcId="{D696AFBC-75E9-4C7F-B2D8-35D2E9903ED7}" destId="{EF8A5B32-F6DD-4599-8ED3-4839B9BE2003}" srcOrd="3" destOrd="0" presId="urn:microsoft.com/office/officeart/2005/8/layout/hList7#2"/>
    <dgm:cxn modelId="{9F54A5F5-CDE1-4E18-8281-1773D229EA36}" type="presParOf" srcId="{E3BDD12F-C2D4-42E0-B9B9-729D8C88B150}" destId="{6984177F-0DA1-46FA-A219-E77FF9F5E31B}" srcOrd="5" destOrd="0" presId="urn:microsoft.com/office/officeart/2005/8/layout/hList7#2"/>
    <dgm:cxn modelId="{D2D83365-549D-4C30-8E48-CB906CD0C470}" type="presParOf" srcId="{E3BDD12F-C2D4-42E0-B9B9-729D8C88B150}" destId="{AF0EC59C-B895-473A-91D7-73C8F9AF411D}" srcOrd="6" destOrd="0" presId="urn:microsoft.com/office/officeart/2005/8/layout/hList7#2"/>
    <dgm:cxn modelId="{BBAA6595-B8EA-4583-9627-51430D30EADB}" type="presParOf" srcId="{AF0EC59C-B895-473A-91D7-73C8F9AF411D}" destId="{85F4ECE0-4DB4-430A-BFDA-1407E7DBF060}" srcOrd="0" destOrd="0" presId="urn:microsoft.com/office/officeart/2005/8/layout/hList7#2"/>
    <dgm:cxn modelId="{A5AFAC9B-BBB1-4926-A27C-3A85B61FE000}" type="presParOf" srcId="{AF0EC59C-B895-473A-91D7-73C8F9AF411D}" destId="{CAA2ADE5-904F-4B17-AD9D-3A1A27BE6621}" srcOrd="1" destOrd="0" presId="urn:microsoft.com/office/officeart/2005/8/layout/hList7#2"/>
    <dgm:cxn modelId="{E8986CE3-8849-4E35-B5F9-AFDB84018F1D}" type="presParOf" srcId="{AF0EC59C-B895-473A-91D7-73C8F9AF411D}" destId="{96D87A63-7982-462B-8350-9013128F81B5}" srcOrd="2" destOrd="0" presId="urn:microsoft.com/office/officeart/2005/8/layout/hList7#2"/>
    <dgm:cxn modelId="{17950A4E-724A-4E87-BBD9-F86F304E5088}" type="presParOf" srcId="{AF0EC59C-B895-473A-91D7-73C8F9AF411D}" destId="{D7A541D3-47F2-4627-8FA6-C33262EDBE73}" srcOrd="3" destOrd="0" presId="urn:microsoft.com/office/officeart/2005/8/layout/hList7#2"/>
    <dgm:cxn modelId="{8FC41485-1F8C-47E2-91EA-4C1A1FD319AE}" type="presParOf" srcId="{E3BDD12F-C2D4-42E0-B9B9-729D8C88B150}" destId="{E953B94B-9009-42F5-90DB-EC22E8B5E38C}" srcOrd="7" destOrd="0" presId="urn:microsoft.com/office/officeart/2005/8/layout/hList7#2"/>
    <dgm:cxn modelId="{F3D8426B-4AD0-4388-B6E6-57B65EA9F722}" type="presParOf" srcId="{E3BDD12F-C2D4-42E0-B9B9-729D8C88B150}" destId="{3EF38480-9C34-4682-911C-94D81DC3EF45}" srcOrd="8" destOrd="0" presId="urn:microsoft.com/office/officeart/2005/8/layout/hList7#2"/>
    <dgm:cxn modelId="{AE483F05-2B08-4AEE-9C0B-EE0BBE60FD68}" type="presParOf" srcId="{3EF38480-9C34-4682-911C-94D81DC3EF45}" destId="{237C73DA-6AE2-4A48-8747-5476F4FDC2FC}" srcOrd="0" destOrd="0" presId="urn:microsoft.com/office/officeart/2005/8/layout/hList7#2"/>
    <dgm:cxn modelId="{EC46D697-AE63-4F15-821D-9DD366FDCD18}" type="presParOf" srcId="{3EF38480-9C34-4682-911C-94D81DC3EF45}" destId="{DD7C111E-D8B6-48D6-88A6-7300017E719C}" srcOrd="1" destOrd="0" presId="urn:microsoft.com/office/officeart/2005/8/layout/hList7#2"/>
    <dgm:cxn modelId="{56BF4579-7DA8-4884-B1A8-358DA37D3935}" type="presParOf" srcId="{3EF38480-9C34-4682-911C-94D81DC3EF45}" destId="{974B25BC-B858-4A28-8738-14ED69B324BE}" srcOrd="2" destOrd="0" presId="urn:microsoft.com/office/officeart/2005/8/layout/hList7#2"/>
    <dgm:cxn modelId="{5E4F6083-16B5-4E00-AC4B-2A822B657E89}" type="presParOf" srcId="{3EF38480-9C34-4682-911C-94D81DC3EF45}" destId="{35F67FC9-E517-48F9-8DB5-5885B650F42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0D81A6-EB71-4AB6-BDC1-23BA469472B0}" type="doc">
      <dgm:prSet loTypeId="urn:microsoft.com/office/officeart/2005/8/layout/radial4" loCatId="relationship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62154BC-999D-4A7C-8D2E-3CAC7B6342E3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 smtClean="0"/>
            <a:t>Disaster law </a:t>
          </a:r>
          <a:endParaRPr lang="en-GB" dirty="0"/>
        </a:p>
      </dgm:t>
    </dgm:pt>
    <dgm:pt modelId="{B70A1ACB-72E0-49B1-80D4-DF36CCA53C3B}" type="parTrans" cxnId="{07D38418-DDE5-403E-9586-CD89F3B5DA3E}">
      <dgm:prSet/>
      <dgm:spPr/>
      <dgm:t>
        <a:bodyPr/>
        <a:lstStyle/>
        <a:p>
          <a:endParaRPr lang="en-GB"/>
        </a:p>
      </dgm:t>
    </dgm:pt>
    <dgm:pt modelId="{0D2AB07A-5BB7-4932-8F0D-77039A6A4062}" type="sibTrans" cxnId="{07D38418-DDE5-403E-9586-CD89F3B5DA3E}">
      <dgm:prSet/>
      <dgm:spPr/>
      <dgm:t>
        <a:bodyPr/>
        <a:lstStyle/>
        <a:p>
          <a:endParaRPr lang="en-GB"/>
        </a:p>
      </dgm:t>
    </dgm:pt>
    <dgm:pt modelId="{C4814C6F-6D36-4509-BE1B-2723E22FF7D3}">
      <dgm:prSet phldrT="[Text]"/>
      <dgm:spPr/>
      <dgm:t>
        <a:bodyPr/>
        <a:lstStyle/>
        <a:p>
          <a:r>
            <a:rPr lang="en-GB" b="1" dirty="0" smtClean="0"/>
            <a:t>OD: </a:t>
          </a:r>
          <a:r>
            <a:rPr lang="en-GB" dirty="0" smtClean="0"/>
            <a:t>Red Cross Law</a:t>
          </a:r>
          <a:endParaRPr lang="en-GB" dirty="0"/>
        </a:p>
      </dgm:t>
    </dgm:pt>
    <dgm:pt modelId="{F6029D97-2403-40BE-BBD2-D98AD4EA1022}" type="parTrans" cxnId="{8CB2AB66-9C07-4C62-B723-4FC15EFDBEBC}">
      <dgm:prSet/>
      <dgm:spPr/>
      <dgm:t>
        <a:bodyPr/>
        <a:lstStyle/>
        <a:p>
          <a:endParaRPr lang="en-GB"/>
        </a:p>
      </dgm:t>
    </dgm:pt>
    <dgm:pt modelId="{2185BD2C-FD5D-47CB-B51C-AD68CAD76F7E}" type="sibTrans" cxnId="{8CB2AB66-9C07-4C62-B723-4FC15EFDBEBC}">
      <dgm:prSet/>
      <dgm:spPr/>
      <dgm:t>
        <a:bodyPr/>
        <a:lstStyle/>
        <a:p>
          <a:endParaRPr lang="en-GB"/>
        </a:p>
      </dgm:t>
    </dgm:pt>
    <dgm:pt modelId="{398D9323-1704-47B2-BBC0-8A98138E8FBF}">
      <dgm:prSet phldrT="[Text]"/>
      <dgm:spPr/>
      <dgm:t>
        <a:bodyPr/>
        <a:lstStyle/>
        <a:p>
          <a:r>
            <a:rPr lang="en-GB" b="1" dirty="0" smtClean="0"/>
            <a:t>Disaster Management: </a:t>
          </a:r>
          <a:r>
            <a:rPr lang="en-GB" dirty="0" smtClean="0"/>
            <a:t>DRR, preparedness, response  </a:t>
          </a:r>
          <a:endParaRPr lang="en-GB" dirty="0"/>
        </a:p>
      </dgm:t>
    </dgm:pt>
    <dgm:pt modelId="{89AE2016-7AFC-48FA-8650-C8AF21286BC7}" type="parTrans" cxnId="{84DD2CFF-D0A2-465D-BBA0-777CF5985250}">
      <dgm:prSet/>
      <dgm:spPr/>
      <dgm:t>
        <a:bodyPr/>
        <a:lstStyle/>
        <a:p>
          <a:endParaRPr lang="en-GB"/>
        </a:p>
      </dgm:t>
    </dgm:pt>
    <dgm:pt modelId="{008D5043-1A57-4BFC-A79C-3E982F1922D0}" type="sibTrans" cxnId="{84DD2CFF-D0A2-465D-BBA0-777CF5985250}">
      <dgm:prSet/>
      <dgm:spPr/>
      <dgm:t>
        <a:bodyPr/>
        <a:lstStyle/>
        <a:p>
          <a:endParaRPr lang="en-GB"/>
        </a:p>
      </dgm:t>
    </dgm:pt>
    <dgm:pt modelId="{8070324F-D2A5-4590-A16D-9F8E9B263F43}">
      <dgm:prSet phldrT="[Text]"/>
      <dgm:spPr/>
      <dgm:t>
        <a:bodyPr/>
        <a:lstStyle/>
        <a:p>
          <a:r>
            <a:rPr lang="en-GB" b="1" dirty="0" smtClean="0"/>
            <a:t>Health: </a:t>
          </a:r>
          <a:r>
            <a:rPr lang="en-GB" dirty="0" smtClean="0"/>
            <a:t>legal preparedness for health emergencies, first aid legislation </a:t>
          </a:r>
          <a:endParaRPr lang="en-GB" dirty="0"/>
        </a:p>
      </dgm:t>
    </dgm:pt>
    <dgm:pt modelId="{4FB39C85-BA56-46FA-8F02-8CB166C55B67}" type="parTrans" cxnId="{09411D86-28C7-490E-B847-05DF789F2C21}">
      <dgm:prSet/>
      <dgm:spPr/>
      <dgm:t>
        <a:bodyPr/>
        <a:lstStyle/>
        <a:p>
          <a:endParaRPr lang="en-GB"/>
        </a:p>
      </dgm:t>
    </dgm:pt>
    <dgm:pt modelId="{72158463-F9C3-4DE9-AD2A-0FA899D52735}" type="sibTrans" cxnId="{09411D86-28C7-490E-B847-05DF789F2C21}">
      <dgm:prSet/>
      <dgm:spPr/>
      <dgm:t>
        <a:bodyPr/>
        <a:lstStyle/>
        <a:p>
          <a:endParaRPr lang="en-GB"/>
        </a:p>
      </dgm:t>
    </dgm:pt>
    <dgm:pt modelId="{977C4473-76C2-4377-B41A-6796C4CB502F}">
      <dgm:prSet/>
      <dgm:spPr/>
      <dgm:t>
        <a:bodyPr/>
        <a:lstStyle/>
        <a:p>
          <a:r>
            <a:rPr lang="en-GB" b="0" dirty="0" smtClean="0"/>
            <a:t>Gender and diversity </a:t>
          </a:r>
          <a:endParaRPr lang="en-GB" b="0" dirty="0"/>
        </a:p>
      </dgm:t>
    </dgm:pt>
    <dgm:pt modelId="{6D9F7AC9-B2F5-4DF1-96FC-59D526AE88CF}" type="parTrans" cxnId="{64DFA3C3-217F-4D98-8D2B-0ECC9207DFAB}">
      <dgm:prSet/>
      <dgm:spPr/>
      <dgm:t>
        <a:bodyPr/>
        <a:lstStyle/>
        <a:p>
          <a:endParaRPr lang="en-GB"/>
        </a:p>
      </dgm:t>
    </dgm:pt>
    <dgm:pt modelId="{CDA824CE-FB47-4E05-A4DD-8C4FDFE0F9F3}" type="sibTrans" cxnId="{64DFA3C3-217F-4D98-8D2B-0ECC9207DFAB}">
      <dgm:prSet/>
      <dgm:spPr/>
      <dgm:t>
        <a:bodyPr/>
        <a:lstStyle/>
        <a:p>
          <a:endParaRPr lang="en-GB"/>
        </a:p>
      </dgm:t>
    </dgm:pt>
    <dgm:pt modelId="{C787369A-10EB-4383-A26A-ECAB7D240981}" type="pres">
      <dgm:prSet presAssocID="{DB0D81A6-EB71-4AB6-BDC1-23BA469472B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B605C19-38F3-4E41-9A85-6D9A041A9CBC}" type="pres">
      <dgm:prSet presAssocID="{862154BC-999D-4A7C-8D2E-3CAC7B6342E3}" presName="centerShape" presStyleLbl="node0" presStyleIdx="0" presStyleCnt="1"/>
      <dgm:spPr/>
      <dgm:t>
        <a:bodyPr/>
        <a:lstStyle/>
        <a:p>
          <a:endParaRPr lang="en-GB"/>
        </a:p>
      </dgm:t>
    </dgm:pt>
    <dgm:pt modelId="{4CC02C6F-D365-4814-94B6-02AD4966D627}" type="pres">
      <dgm:prSet presAssocID="{F6029D97-2403-40BE-BBD2-D98AD4EA1022}" presName="parTrans" presStyleLbl="bgSibTrans2D1" presStyleIdx="0" presStyleCnt="4"/>
      <dgm:spPr/>
      <dgm:t>
        <a:bodyPr/>
        <a:lstStyle/>
        <a:p>
          <a:endParaRPr lang="en-GB"/>
        </a:p>
      </dgm:t>
    </dgm:pt>
    <dgm:pt modelId="{1389FDED-FB55-4D9D-9EEE-C26956F3C03A}" type="pres">
      <dgm:prSet presAssocID="{C4814C6F-6D36-4509-BE1B-2723E22FF7D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1589E0-7780-4331-B6F9-A232EEF6E5DE}" type="pres">
      <dgm:prSet presAssocID="{89AE2016-7AFC-48FA-8650-C8AF21286BC7}" presName="parTrans" presStyleLbl="bgSibTrans2D1" presStyleIdx="1" presStyleCnt="4"/>
      <dgm:spPr/>
      <dgm:t>
        <a:bodyPr/>
        <a:lstStyle/>
        <a:p>
          <a:endParaRPr lang="en-GB"/>
        </a:p>
      </dgm:t>
    </dgm:pt>
    <dgm:pt modelId="{92207051-7279-46FC-905D-E9A0C6BD4EDD}" type="pres">
      <dgm:prSet presAssocID="{398D9323-1704-47B2-BBC0-8A98138E8FB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3F73A0-A3E7-4F7D-8D95-E4991C2851CB}" type="pres">
      <dgm:prSet presAssocID="{4FB39C85-BA56-46FA-8F02-8CB166C55B67}" presName="parTrans" presStyleLbl="bgSibTrans2D1" presStyleIdx="2" presStyleCnt="4"/>
      <dgm:spPr/>
      <dgm:t>
        <a:bodyPr/>
        <a:lstStyle/>
        <a:p>
          <a:endParaRPr lang="en-GB"/>
        </a:p>
      </dgm:t>
    </dgm:pt>
    <dgm:pt modelId="{AA8B1138-D3EA-4EB1-A8F4-6152DD7E17FD}" type="pres">
      <dgm:prSet presAssocID="{8070324F-D2A5-4590-A16D-9F8E9B263F4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988CAA-3C88-4FA5-977E-BADBF0914715}" type="pres">
      <dgm:prSet presAssocID="{6D9F7AC9-B2F5-4DF1-96FC-59D526AE88CF}" presName="parTrans" presStyleLbl="bgSibTrans2D1" presStyleIdx="3" presStyleCnt="4"/>
      <dgm:spPr/>
      <dgm:t>
        <a:bodyPr/>
        <a:lstStyle/>
        <a:p>
          <a:endParaRPr lang="en-GB"/>
        </a:p>
      </dgm:t>
    </dgm:pt>
    <dgm:pt modelId="{318C4BAB-1770-47BA-9D6C-926D63F84F94}" type="pres">
      <dgm:prSet presAssocID="{977C4473-76C2-4377-B41A-6796C4CB50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DFA3C3-217F-4D98-8D2B-0ECC9207DFAB}" srcId="{862154BC-999D-4A7C-8D2E-3CAC7B6342E3}" destId="{977C4473-76C2-4377-B41A-6796C4CB502F}" srcOrd="3" destOrd="0" parTransId="{6D9F7AC9-B2F5-4DF1-96FC-59D526AE88CF}" sibTransId="{CDA824CE-FB47-4E05-A4DD-8C4FDFE0F9F3}"/>
    <dgm:cxn modelId="{E3617678-240C-47DE-87A8-C1376D8B9C75}" type="presOf" srcId="{F6029D97-2403-40BE-BBD2-D98AD4EA1022}" destId="{4CC02C6F-D365-4814-94B6-02AD4966D627}" srcOrd="0" destOrd="0" presId="urn:microsoft.com/office/officeart/2005/8/layout/radial4"/>
    <dgm:cxn modelId="{09411D86-28C7-490E-B847-05DF789F2C21}" srcId="{862154BC-999D-4A7C-8D2E-3CAC7B6342E3}" destId="{8070324F-D2A5-4590-A16D-9F8E9B263F43}" srcOrd="2" destOrd="0" parTransId="{4FB39C85-BA56-46FA-8F02-8CB166C55B67}" sibTransId="{72158463-F9C3-4DE9-AD2A-0FA899D52735}"/>
    <dgm:cxn modelId="{E9868E9E-847A-4992-9180-C0784FAA1678}" type="presOf" srcId="{DB0D81A6-EB71-4AB6-BDC1-23BA469472B0}" destId="{C787369A-10EB-4383-A26A-ECAB7D240981}" srcOrd="0" destOrd="0" presId="urn:microsoft.com/office/officeart/2005/8/layout/radial4"/>
    <dgm:cxn modelId="{B8ABB938-BE68-4251-BC38-040E1443B787}" type="presOf" srcId="{4FB39C85-BA56-46FA-8F02-8CB166C55B67}" destId="{EA3F73A0-A3E7-4F7D-8D95-E4991C2851CB}" srcOrd="0" destOrd="0" presId="urn:microsoft.com/office/officeart/2005/8/layout/radial4"/>
    <dgm:cxn modelId="{0769D221-D47D-40E0-9CDF-C92FD2AA11EB}" type="presOf" srcId="{C4814C6F-6D36-4509-BE1B-2723E22FF7D3}" destId="{1389FDED-FB55-4D9D-9EEE-C26956F3C03A}" srcOrd="0" destOrd="0" presId="urn:microsoft.com/office/officeart/2005/8/layout/radial4"/>
    <dgm:cxn modelId="{CFF095C6-0D61-4C39-8605-3FB849DF8429}" type="presOf" srcId="{398D9323-1704-47B2-BBC0-8A98138E8FBF}" destId="{92207051-7279-46FC-905D-E9A0C6BD4EDD}" srcOrd="0" destOrd="0" presId="urn:microsoft.com/office/officeart/2005/8/layout/radial4"/>
    <dgm:cxn modelId="{D6915477-9F89-4474-BBC0-C96EBF55F13C}" type="presOf" srcId="{8070324F-D2A5-4590-A16D-9F8E9B263F43}" destId="{AA8B1138-D3EA-4EB1-A8F4-6152DD7E17FD}" srcOrd="0" destOrd="0" presId="urn:microsoft.com/office/officeart/2005/8/layout/radial4"/>
    <dgm:cxn modelId="{07D38418-DDE5-403E-9586-CD89F3B5DA3E}" srcId="{DB0D81A6-EB71-4AB6-BDC1-23BA469472B0}" destId="{862154BC-999D-4A7C-8D2E-3CAC7B6342E3}" srcOrd="0" destOrd="0" parTransId="{B70A1ACB-72E0-49B1-80D4-DF36CCA53C3B}" sibTransId="{0D2AB07A-5BB7-4932-8F0D-77039A6A4062}"/>
    <dgm:cxn modelId="{8F349391-B36A-467C-B778-D742FB022581}" type="presOf" srcId="{977C4473-76C2-4377-B41A-6796C4CB502F}" destId="{318C4BAB-1770-47BA-9D6C-926D63F84F94}" srcOrd="0" destOrd="0" presId="urn:microsoft.com/office/officeart/2005/8/layout/radial4"/>
    <dgm:cxn modelId="{EC5BE2F6-4E5C-4F6F-9020-9E4910C3CB24}" type="presOf" srcId="{89AE2016-7AFC-48FA-8650-C8AF21286BC7}" destId="{131589E0-7780-4331-B6F9-A232EEF6E5DE}" srcOrd="0" destOrd="0" presId="urn:microsoft.com/office/officeart/2005/8/layout/radial4"/>
    <dgm:cxn modelId="{447AAB30-2DDE-4D54-8944-B70297A71D0D}" type="presOf" srcId="{862154BC-999D-4A7C-8D2E-3CAC7B6342E3}" destId="{0B605C19-38F3-4E41-9A85-6D9A041A9CBC}" srcOrd="0" destOrd="0" presId="urn:microsoft.com/office/officeart/2005/8/layout/radial4"/>
    <dgm:cxn modelId="{84DD2CFF-D0A2-465D-BBA0-777CF5985250}" srcId="{862154BC-999D-4A7C-8D2E-3CAC7B6342E3}" destId="{398D9323-1704-47B2-BBC0-8A98138E8FBF}" srcOrd="1" destOrd="0" parTransId="{89AE2016-7AFC-48FA-8650-C8AF21286BC7}" sibTransId="{008D5043-1A57-4BFC-A79C-3E982F1922D0}"/>
    <dgm:cxn modelId="{8CB2AB66-9C07-4C62-B723-4FC15EFDBEBC}" srcId="{862154BC-999D-4A7C-8D2E-3CAC7B6342E3}" destId="{C4814C6F-6D36-4509-BE1B-2723E22FF7D3}" srcOrd="0" destOrd="0" parTransId="{F6029D97-2403-40BE-BBD2-D98AD4EA1022}" sibTransId="{2185BD2C-FD5D-47CB-B51C-AD68CAD76F7E}"/>
    <dgm:cxn modelId="{322D058E-973B-4620-A81E-60F6215D1500}" type="presOf" srcId="{6D9F7AC9-B2F5-4DF1-96FC-59D526AE88CF}" destId="{84988CAA-3C88-4FA5-977E-BADBF0914715}" srcOrd="0" destOrd="0" presId="urn:microsoft.com/office/officeart/2005/8/layout/radial4"/>
    <dgm:cxn modelId="{A275DF07-9E6B-49B4-8F8C-13CBEC0FE800}" type="presParOf" srcId="{C787369A-10EB-4383-A26A-ECAB7D240981}" destId="{0B605C19-38F3-4E41-9A85-6D9A041A9CBC}" srcOrd="0" destOrd="0" presId="urn:microsoft.com/office/officeart/2005/8/layout/radial4"/>
    <dgm:cxn modelId="{72859249-764C-43C1-AE75-397C3CB6F471}" type="presParOf" srcId="{C787369A-10EB-4383-A26A-ECAB7D240981}" destId="{4CC02C6F-D365-4814-94B6-02AD4966D627}" srcOrd="1" destOrd="0" presId="urn:microsoft.com/office/officeart/2005/8/layout/radial4"/>
    <dgm:cxn modelId="{ADEDE7D1-2DC1-421D-A151-ED79DCFE31AB}" type="presParOf" srcId="{C787369A-10EB-4383-A26A-ECAB7D240981}" destId="{1389FDED-FB55-4D9D-9EEE-C26956F3C03A}" srcOrd="2" destOrd="0" presId="urn:microsoft.com/office/officeart/2005/8/layout/radial4"/>
    <dgm:cxn modelId="{17DAC7F7-5770-42D0-9065-6878DF2FA665}" type="presParOf" srcId="{C787369A-10EB-4383-A26A-ECAB7D240981}" destId="{131589E0-7780-4331-B6F9-A232EEF6E5DE}" srcOrd="3" destOrd="0" presId="urn:microsoft.com/office/officeart/2005/8/layout/radial4"/>
    <dgm:cxn modelId="{69C68DC4-602A-42A1-922A-9020E8B3030B}" type="presParOf" srcId="{C787369A-10EB-4383-A26A-ECAB7D240981}" destId="{92207051-7279-46FC-905D-E9A0C6BD4EDD}" srcOrd="4" destOrd="0" presId="urn:microsoft.com/office/officeart/2005/8/layout/radial4"/>
    <dgm:cxn modelId="{7F9E175D-2174-465C-A1A2-2BB36A899EDA}" type="presParOf" srcId="{C787369A-10EB-4383-A26A-ECAB7D240981}" destId="{EA3F73A0-A3E7-4F7D-8D95-E4991C2851CB}" srcOrd="5" destOrd="0" presId="urn:microsoft.com/office/officeart/2005/8/layout/radial4"/>
    <dgm:cxn modelId="{B1FF3818-4B5D-44A7-97E7-3802FA6FC221}" type="presParOf" srcId="{C787369A-10EB-4383-A26A-ECAB7D240981}" destId="{AA8B1138-D3EA-4EB1-A8F4-6152DD7E17FD}" srcOrd="6" destOrd="0" presId="urn:microsoft.com/office/officeart/2005/8/layout/radial4"/>
    <dgm:cxn modelId="{D30A7AD7-F6AC-47E3-A51B-3EA2171D39E8}" type="presParOf" srcId="{C787369A-10EB-4383-A26A-ECAB7D240981}" destId="{84988CAA-3C88-4FA5-977E-BADBF0914715}" srcOrd="7" destOrd="0" presId="urn:microsoft.com/office/officeart/2005/8/layout/radial4"/>
    <dgm:cxn modelId="{80CDB0DC-87F1-4FF6-A5F9-A59554442809}" type="presParOf" srcId="{C787369A-10EB-4383-A26A-ECAB7D240981}" destId="{318C4BAB-1770-47BA-9D6C-926D63F84F9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C8B17-0F2C-4722-9DB9-11D2BC00A880}">
      <dsp:nvSpPr>
        <dsp:cNvPr id="0" name=""/>
        <dsp:cNvSpPr/>
      </dsp:nvSpPr>
      <dsp:spPr>
        <a:xfrm>
          <a:off x="651509" y="0"/>
          <a:ext cx="7383780" cy="4191000"/>
        </a:xfrm>
        <a:prstGeom prst="rightArrow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CDE4E719-6271-4F1F-80C1-01D371A95524}">
      <dsp:nvSpPr>
        <dsp:cNvPr id="0" name=""/>
        <dsp:cNvSpPr/>
      </dsp:nvSpPr>
      <dsp:spPr>
        <a:xfrm>
          <a:off x="2544" y="1257299"/>
          <a:ext cx="1532066" cy="1676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Introduction: Disaster Law, themes and tools </a:t>
          </a:r>
        </a:p>
      </dsp:txBody>
      <dsp:txXfrm>
        <a:off x="77333" y="1332088"/>
        <a:ext cx="1382488" cy="1526822"/>
      </dsp:txXfrm>
    </dsp:sp>
    <dsp:sp modelId="{3002D34B-66BA-4655-9772-987DABB96DF9}">
      <dsp:nvSpPr>
        <dsp:cNvPr id="0" name=""/>
        <dsp:cNvSpPr/>
      </dsp:nvSpPr>
      <dsp:spPr>
        <a:xfrm>
          <a:off x="1789955" y="1257299"/>
          <a:ext cx="1532066" cy="1676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solidFill>
                <a:schemeClr val="tx1"/>
              </a:solidFill>
            </a:rPr>
            <a:t>Developments in Southeast Asia</a:t>
          </a:r>
          <a:endParaRPr lang="en-GB" sz="1600" kern="1200" dirty="0">
            <a:solidFill>
              <a:schemeClr val="tx1"/>
            </a:solidFill>
          </a:endParaRPr>
        </a:p>
      </dsp:txBody>
      <dsp:txXfrm>
        <a:off x="1864744" y="1332088"/>
        <a:ext cx="1382488" cy="1526822"/>
      </dsp:txXfrm>
    </dsp:sp>
    <dsp:sp modelId="{B000141A-882E-4161-835E-91F1D990296B}">
      <dsp:nvSpPr>
        <dsp:cNvPr id="0" name=""/>
        <dsp:cNvSpPr/>
      </dsp:nvSpPr>
      <dsp:spPr>
        <a:xfrm>
          <a:off x="3577366" y="1257299"/>
          <a:ext cx="1532066" cy="1676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Looking  towards the 32</a:t>
          </a:r>
          <a:r>
            <a:rPr lang="en-GB" sz="1800" kern="1200" baseline="30000" dirty="0" smtClean="0">
              <a:solidFill>
                <a:schemeClr val="tx1"/>
              </a:solidFill>
            </a:rPr>
            <a:t>nd</a:t>
          </a:r>
          <a:r>
            <a:rPr lang="en-GB" sz="1800" kern="1200" dirty="0" smtClean="0">
              <a:solidFill>
                <a:schemeClr val="tx1"/>
              </a:solidFill>
            </a:rPr>
            <a:t> International Conference of RCRC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652155" y="1332088"/>
        <a:ext cx="1382488" cy="1526822"/>
      </dsp:txXfrm>
    </dsp:sp>
    <dsp:sp modelId="{54D354C5-51EF-4D0F-A4B0-AF19C0F0B0ED}">
      <dsp:nvSpPr>
        <dsp:cNvPr id="0" name=""/>
        <dsp:cNvSpPr/>
      </dsp:nvSpPr>
      <dsp:spPr>
        <a:xfrm>
          <a:off x="5364777" y="1257299"/>
          <a:ext cx="1532066" cy="1676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Disaster Law at the National level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5439566" y="1332088"/>
        <a:ext cx="1382488" cy="1526822"/>
      </dsp:txXfrm>
    </dsp:sp>
    <dsp:sp modelId="{DDCC0557-4097-414A-B0D5-93C21782D2CA}">
      <dsp:nvSpPr>
        <dsp:cNvPr id="0" name=""/>
        <dsp:cNvSpPr/>
      </dsp:nvSpPr>
      <dsp:spPr>
        <a:xfrm>
          <a:off x="7152188" y="1257299"/>
          <a:ext cx="1532066" cy="16764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Disaster law at the Regional level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7226977" y="1332088"/>
        <a:ext cx="1382488" cy="1526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C8B17-0F2C-4722-9DB9-11D2BC00A880}">
      <dsp:nvSpPr>
        <dsp:cNvPr id="0" name=""/>
        <dsp:cNvSpPr/>
      </dsp:nvSpPr>
      <dsp:spPr>
        <a:xfrm>
          <a:off x="651509" y="0"/>
          <a:ext cx="7383780" cy="4191000"/>
        </a:xfrm>
        <a:prstGeom prst="rightArrow">
          <a:avLst/>
        </a:prstGeom>
        <a:solidFill>
          <a:schemeClr val="tx2">
            <a:lumMod val="20000"/>
            <a:lumOff val="80000"/>
          </a:schemeClr>
        </a:solidFill>
        <a:ln w="9525" cap="flat" cmpd="sng" algn="ctr">
          <a:solidFill>
            <a:schemeClr val="tx2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CDE4E719-6271-4F1F-80C1-01D371A95524}">
      <dsp:nvSpPr>
        <dsp:cNvPr id="0" name=""/>
        <dsp:cNvSpPr/>
      </dsp:nvSpPr>
      <dsp:spPr>
        <a:xfrm>
          <a:off x="2544" y="1257299"/>
          <a:ext cx="1532066" cy="1676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smtClean="0">
              <a:solidFill>
                <a:schemeClr val="tx1"/>
              </a:solidFill>
            </a:rPr>
            <a:t>Disaster Law at the Global Level: </a:t>
          </a:r>
          <a:r>
            <a:rPr lang="en-GB" sz="1600" kern="1200" smtClean="0">
              <a:solidFill>
                <a:schemeClr val="tx1"/>
              </a:solidFill>
            </a:rPr>
            <a:t>International commitments</a:t>
          </a:r>
          <a:endParaRPr lang="en-GB" sz="1600" kern="1200" dirty="0" smtClean="0">
            <a:solidFill>
              <a:schemeClr val="tx1"/>
            </a:solidFill>
          </a:endParaRPr>
        </a:p>
      </dsp:txBody>
      <dsp:txXfrm>
        <a:off x="77333" y="1332088"/>
        <a:ext cx="1382488" cy="1526822"/>
      </dsp:txXfrm>
    </dsp:sp>
    <dsp:sp modelId="{3002D34B-66BA-4655-9772-987DABB96DF9}">
      <dsp:nvSpPr>
        <dsp:cNvPr id="0" name=""/>
        <dsp:cNvSpPr/>
      </dsp:nvSpPr>
      <dsp:spPr>
        <a:xfrm>
          <a:off x="1789955" y="1257299"/>
          <a:ext cx="1532066" cy="1676400"/>
        </a:xfrm>
        <a:prstGeom prst="round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Focus on IDRL 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864744" y="1332088"/>
        <a:ext cx="1382488" cy="1526822"/>
      </dsp:txXfrm>
    </dsp:sp>
    <dsp:sp modelId="{B000141A-882E-4161-835E-91F1D990296B}">
      <dsp:nvSpPr>
        <dsp:cNvPr id="0" name=""/>
        <dsp:cNvSpPr/>
      </dsp:nvSpPr>
      <dsp:spPr>
        <a:xfrm>
          <a:off x="3577366" y="1257299"/>
          <a:ext cx="1532066" cy="167640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DRR</a:t>
          </a:r>
          <a:r>
            <a:rPr lang="en-GB" sz="1800" kern="1200" baseline="0" dirty="0" smtClean="0">
              <a:solidFill>
                <a:schemeClr val="tx1"/>
              </a:solidFill>
            </a:rPr>
            <a:t> Law and climate change 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3652155" y="1332088"/>
        <a:ext cx="1382488" cy="1526822"/>
      </dsp:txXfrm>
    </dsp:sp>
    <dsp:sp modelId="{54D354C5-51EF-4D0F-A4B0-AF19C0F0B0ED}">
      <dsp:nvSpPr>
        <dsp:cNvPr id="0" name=""/>
        <dsp:cNvSpPr/>
      </dsp:nvSpPr>
      <dsp:spPr>
        <a:xfrm>
          <a:off x="5364777" y="1257299"/>
          <a:ext cx="1532066" cy="1676400"/>
        </a:xfrm>
        <a:prstGeom prst="round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Gender &amp;</a:t>
          </a:r>
          <a:r>
            <a:rPr lang="en-GB" sz="1800" kern="1200" baseline="0" dirty="0" smtClean="0">
              <a:solidFill>
                <a:schemeClr val="tx1"/>
              </a:solidFill>
            </a:rPr>
            <a:t> diversity; GBV in emergencies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5439566" y="1332088"/>
        <a:ext cx="1382488" cy="1526822"/>
      </dsp:txXfrm>
    </dsp:sp>
    <dsp:sp modelId="{DDCC0557-4097-414A-B0D5-93C21782D2CA}">
      <dsp:nvSpPr>
        <dsp:cNvPr id="0" name=""/>
        <dsp:cNvSpPr/>
      </dsp:nvSpPr>
      <dsp:spPr>
        <a:xfrm>
          <a:off x="7152188" y="1257299"/>
          <a:ext cx="1532066" cy="16764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Moving forward: </a:t>
          </a:r>
          <a:r>
            <a:rPr lang="en-GB" sz="1200" kern="1200" dirty="0" smtClean="0">
              <a:solidFill>
                <a:schemeClr val="tx1"/>
              </a:solidFill>
            </a:rPr>
            <a:t>Recommendations from the DL Forum</a:t>
          </a:r>
          <a:endParaRPr lang="en-GB" sz="1200" kern="1200" dirty="0">
            <a:solidFill>
              <a:schemeClr val="tx1"/>
            </a:solidFill>
          </a:endParaRPr>
        </a:p>
      </dsp:txBody>
      <dsp:txXfrm>
        <a:off x="7226977" y="1332088"/>
        <a:ext cx="1382488" cy="15268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EEDED-2B5C-4AC8-B7E6-94CD18DD5AA9}">
      <dsp:nvSpPr>
        <dsp:cNvPr id="0" name=""/>
        <dsp:cNvSpPr/>
      </dsp:nvSpPr>
      <dsp:spPr>
        <a:xfrm>
          <a:off x="12359" y="0"/>
          <a:ext cx="2374028" cy="4241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smtClean="0"/>
            <a:t>National: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Discuss progress at country level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Share experiences, challenges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-Identify what more can be done</a:t>
          </a:r>
          <a:endParaRPr lang="en-GB" sz="2000" kern="1200" dirty="0"/>
        </a:p>
      </dsp:txBody>
      <dsp:txXfrm>
        <a:off x="81892" y="69533"/>
        <a:ext cx="2234962" cy="4102734"/>
      </dsp:txXfrm>
    </dsp:sp>
    <dsp:sp modelId="{0B36DDA9-DD43-4486-B5FE-28CB03B546AF}">
      <dsp:nvSpPr>
        <dsp:cNvPr id="0" name=""/>
        <dsp:cNvSpPr/>
      </dsp:nvSpPr>
      <dsp:spPr>
        <a:xfrm>
          <a:off x="2623791" y="1826520"/>
          <a:ext cx="503294" cy="5887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2623791" y="1944272"/>
        <a:ext cx="352306" cy="353255"/>
      </dsp:txXfrm>
    </dsp:sp>
    <dsp:sp modelId="{6BA08120-A27D-4292-B96B-44DF5BBED0F7}">
      <dsp:nvSpPr>
        <dsp:cNvPr id="0" name=""/>
        <dsp:cNvSpPr/>
      </dsp:nvSpPr>
      <dsp:spPr>
        <a:xfrm>
          <a:off x="3336000" y="0"/>
          <a:ext cx="2374028" cy="4241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17936"/>
                <a:satOff val="-2012"/>
                <a:lumOff val="1284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17936"/>
                <a:satOff val="-2012"/>
                <a:lumOff val="1284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17936"/>
                <a:satOff val="-2012"/>
                <a:lumOff val="1284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smtClean="0"/>
            <a:t>Regional: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Identify how the RCRC can engage with ASEAN on disaster law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Discuss the idea of a regional disaster law advisory group</a:t>
          </a:r>
          <a:endParaRPr lang="en-GB" sz="2000" kern="1200" dirty="0" smtClean="0"/>
        </a:p>
      </dsp:txBody>
      <dsp:txXfrm>
        <a:off x="3405533" y="69533"/>
        <a:ext cx="2234962" cy="4102734"/>
      </dsp:txXfrm>
    </dsp:sp>
    <dsp:sp modelId="{74925A40-5F9D-49AC-8F7B-7BC413233A97}">
      <dsp:nvSpPr>
        <dsp:cNvPr id="0" name=""/>
        <dsp:cNvSpPr/>
      </dsp:nvSpPr>
      <dsp:spPr>
        <a:xfrm>
          <a:off x="5947431" y="1826520"/>
          <a:ext cx="503294" cy="5887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5851"/>
                <a:satOff val="-4207"/>
                <a:lumOff val="23011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-35851"/>
                <a:satOff val="-4207"/>
                <a:lumOff val="23011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-35851"/>
                <a:satOff val="-4207"/>
                <a:lumOff val="230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500" kern="1200"/>
        </a:p>
      </dsp:txBody>
      <dsp:txXfrm>
        <a:off x="5947431" y="1944272"/>
        <a:ext cx="352306" cy="353255"/>
      </dsp:txXfrm>
    </dsp:sp>
    <dsp:sp modelId="{5AD99667-95F7-4D92-8E5F-F332D50F627D}">
      <dsp:nvSpPr>
        <dsp:cNvPr id="0" name=""/>
        <dsp:cNvSpPr/>
      </dsp:nvSpPr>
      <dsp:spPr>
        <a:xfrm>
          <a:off x="6659640" y="0"/>
          <a:ext cx="2374028" cy="4241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smtClean="0"/>
            <a:t>International: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Highlight key international commitments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Discuss disaster law themes/ resolution coming before the RCRC International Conference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smtClean="0"/>
            <a:t>- Plan for a new regional pledge</a:t>
          </a:r>
          <a:r>
            <a:rPr lang="en-GB" sz="2800" kern="1200" smtClean="0"/>
            <a:t> </a:t>
          </a:r>
          <a:endParaRPr lang="en-GB" sz="2800" kern="1200" dirty="0"/>
        </a:p>
      </dsp:txBody>
      <dsp:txXfrm>
        <a:off x="6729173" y="69533"/>
        <a:ext cx="2234962" cy="41027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77DFD-6177-DF4C-AF1D-88B4F89D301F}">
      <dsp:nvSpPr>
        <dsp:cNvPr id="0" name=""/>
        <dsp:cNvSpPr/>
      </dsp:nvSpPr>
      <dsp:spPr>
        <a:xfrm>
          <a:off x="0" y="378622"/>
          <a:ext cx="7704855" cy="11033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600" kern="1200" dirty="0" smtClean="0"/>
            <a:t>Resolutions on the core topics</a:t>
          </a:r>
          <a:endParaRPr lang="en-GB" sz="4600" kern="1200" dirty="0"/>
        </a:p>
      </dsp:txBody>
      <dsp:txXfrm>
        <a:off x="53859" y="432481"/>
        <a:ext cx="7597137" cy="995592"/>
      </dsp:txXfrm>
    </dsp:sp>
    <dsp:sp modelId="{49467A99-8757-4300-9448-747EEF1AD56A}">
      <dsp:nvSpPr>
        <dsp:cNvPr id="0" name=""/>
        <dsp:cNvSpPr/>
      </dsp:nvSpPr>
      <dsp:spPr>
        <a:xfrm>
          <a:off x="0" y="1614412"/>
          <a:ext cx="7704855" cy="11033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600" kern="1200" dirty="0" smtClean="0"/>
            <a:t>Pledges</a:t>
          </a:r>
          <a:endParaRPr lang="en-GB" sz="4600" kern="1200" dirty="0"/>
        </a:p>
      </dsp:txBody>
      <dsp:txXfrm>
        <a:off x="53859" y="1668271"/>
        <a:ext cx="7597137" cy="995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CF747-1D5B-4BF7-B12F-E29222C3C6FF}">
      <dsp:nvSpPr>
        <dsp:cNvPr id="0" name=""/>
        <dsp:cNvSpPr/>
      </dsp:nvSpPr>
      <dsp:spPr>
        <a:xfrm>
          <a:off x="0" y="0"/>
          <a:ext cx="8305800" cy="1850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0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International Disaster Response Law (IDRL)</a:t>
          </a:r>
          <a:endParaRPr lang="en-GB" sz="22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46171" y="0"/>
        <a:ext cx="6459628" cy="1850119"/>
      </dsp:txXfrm>
    </dsp:sp>
    <dsp:sp modelId="{D1CFC44D-71F1-4777-8CA6-DC759D24EB1D}">
      <dsp:nvSpPr>
        <dsp:cNvPr id="0" name=""/>
        <dsp:cNvSpPr/>
      </dsp:nvSpPr>
      <dsp:spPr>
        <a:xfrm>
          <a:off x="185011" y="185011"/>
          <a:ext cx="1661160" cy="14800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F71B7EC-CB04-44A6-92D1-D73FF2238BFE}">
      <dsp:nvSpPr>
        <dsp:cNvPr id="0" name=""/>
        <dsp:cNvSpPr/>
      </dsp:nvSpPr>
      <dsp:spPr>
        <a:xfrm>
          <a:off x="0" y="2035131"/>
          <a:ext cx="8305800" cy="18501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2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200" b="0" i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Law and Disaster Risk Reduction (Law and DRR)</a:t>
          </a:r>
          <a:endParaRPr lang="en-GB" sz="2200" b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46171" y="2035131"/>
        <a:ext cx="6459628" cy="1850119"/>
      </dsp:txXfrm>
    </dsp:sp>
    <dsp:sp modelId="{6C1F3D77-C84A-4A0D-9507-6558377EC94E}">
      <dsp:nvSpPr>
        <dsp:cNvPr id="0" name=""/>
        <dsp:cNvSpPr/>
      </dsp:nvSpPr>
      <dsp:spPr>
        <a:xfrm>
          <a:off x="185011" y="2220143"/>
          <a:ext cx="1661160" cy="14800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8F7F7-28C1-4D16-8972-4AE23EF8B4C8}">
      <dsp:nvSpPr>
        <dsp:cNvPr id="0" name=""/>
        <dsp:cNvSpPr/>
      </dsp:nvSpPr>
      <dsp:spPr>
        <a:xfrm>
          <a:off x="3260199" y="2109578"/>
          <a:ext cx="2014001" cy="20140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4800" kern="1200" dirty="0" smtClean="0"/>
            <a:t>DRM law</a:t>
          </a:r>
          <a:endParaRPr lang="en-GB" sz="4800" kern="1200" dirty="0"/>
        </a:p>
      </dsp:txBody>
      <dsp:txXfrm>
        <a:off x="3555143" y="2404522"/>
        <a:ext cx="1424113" cy="1424113"/>
      </dsp:txXfrm>
    </dsp:sp>
    <dsp:sp modelId="{B4E125CA-0294-4183-867C-00DC6D504A1F}">
      <dsp:nvSpPr>
        <dsp:cNvPr id="0" name=""/>
        <dsp:cNvSpPr/>
      </dsp:nvSpPr>
      <dsp:spPr>
        <a:xfrm rot="11700000">
          <a:off x="1736092" y="2352292"/>
          <a:ext cx="1499661" cy="5739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71EBEF-3FD1-429B-AE16-60EEEDC544EE}">
      <dsp:nvSpPr>
        <dsp:cNvPr id="0" name=""/>
        <dsp:cNvSpPr/>
      </dsp:nvSpPr>
      <dsp:spPr>
        <a:xfrm>
          <a:off x="804991" y="1679896"/>
          <a:ext cx="1913301" cy="153064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DRR as a priority in law and policies</a:t>
          </a:r>
        </a:p>
      </dsp:txBody>
      <dsp:txXfrm>
        <a:off x="849822" y="1724727"/>
        <a:ext cx="1823639" cy="1440979"/>
      </dsp:txXfrm>
    </dsp:sp>
    <dsp:sp modelId="{22CA6D5A-E84D-416D-A6DF-C4CD102647C8}">
      <dsp:nvSpPr>
        <dsp:cNvPr id="0" name=""/>
        <dsp:cNvSpPr/>
      </dsp:nvSpPr>
      <dsp:spPr>
        <a:xfrm rot="14700000">
          <a:off x="2738013" y="1158250"/>
          <a:ext cx="1499661" cy="5739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B610C-FDF4-4BA4-9FBE-D1D05BB3843F}">
      <dsp:nvSpPr>
        <dsp:cNvPr id="0" name=""/>
        <dsp:cNvSpPr/>
      </dsp:nvSpPr>
      <dsp:spPr>
        <a:xfrm>
          <a:off x="2214301" y="347"/>
          <a:ext cx="1913301" cy="1530641"/>
        </a:xfrm>
        <a:prstGeom prst="roundRect">
          <a:avLst>
            <a:gd name="adj" fmla="val 10000"/>
          </a:avLst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Define roles and responsibilities at different levels </a:t>
          </a:r>
        </a:p>
      </dsp:txBody>
      <dsp:txXfrm>
        <a:off x="2259132" y="45178"/>
        <a:ext cx="1823639" cy="1440979"/>
      </dsp:txXfrm>
    </dsp:sp>
    <dsp:sp modelId="{6D5DC240-3759-419A-B173-DBE33167CBA0}">
      <dsp:nvSpPr>
        <dsp:cNvPr id="0" name=""/>
        <dsp:cNvSpPr/>
      </dsp:nvSpPr>
      <dsp:spPr>
        <a:xfrm rot="17700000">
          <a:off x="4296725" y="1158250"/>
          <a:ext cx="1499661" cy="5739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54994-2BAE-465C-9AAF-2915A68C7868}">
      <dsp:nvSpPr>
        <dsp:cNvPr id="0" name=""/>
        <dsp:cNvSpPr/>
      </dsp:nvSpPr>
      <dsp:spPr>
        <a:xfrm>
          <a:off x="4406797" y="347"/>
          <a:ext cx="1913301" cy="1530641"/>
        </a:xfrm>
        <a:prstGeom prst="roundRect">
          <a:avLst>
            <a:gd name="adj" fmla="val 10000"/>
          </a:avLst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Provide budget allocation for DRR</a:t>
          </a:r>
        </a:p>
      </dsp:txBody>
      <dsp:txXfrm>
        <a:off x="4451628" y="45178"/>
        <a:ext cx="1823639" cy="1440979"/>
      </dsp:txXfrm>
    </dsp:sp>
    <dsp:sp modelId="{340720A3-1FEC-4DDE-960B-D374B7CB95BD}">
      <dsp:nvSpPr>
        <dsp:cNvPr id="0" name=""/>
        <dsp:cNvSpPr/>
      </dsp:nvSpPr>
      <dsp:spPr>
        <a:xfrm rot="20700000">
          <a:off x="5298646" y="2352292"/>
          <a:ext cx="1499661" cy="5739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328F27-56E4-45BC-9A9B-2BCBFEFFAF3B}">
      <dsp:nvSpPr>
        <dsp:cNvPr id="0" name=""/>
        <dsp:cNvSpPr/>
      </dsp:nvSpPr>
      <dsp:spPr>
        <a:xfrm>
          <a:off x="5816106" y="1679896"/>
          <a:ext cx="1913301" cy="1530641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Support DRR education and awareness</a:t>
          </a:r>
          <a:endParaRPr lang="en-GB" sz="2000" kern="1200" dirty="0"/>
        </a:p>
      </dsp:txBody>
      <dsp:txXfrm>
        <a:off x="5860937" y="1724727"/>
        <a:ext cx="1823639" cy="14409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A2606-EC87-4448-9949-CBBAA0B5EDDA}">
      <dsp:nvSpPr>
        <dsp:cNvPr id="0" name=""/>
        <dsp:cNvSpPr/>
      </dsp:nvSpPr>
      <dsp:spPr>
        <a:xfrm>
          <a:off x="65860" y="0"/>
          <a:ext cx="1623246" cy="4191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Building codes</a:t>
          </a:r>
          <a:endParaRPr lang="en-GB" sz="1800" kern="1200" dirty="0">
            <a:solidFill>
              <a:srgbClr val="000000"/>
            </a:solidFill>
          </a:endParaRPr>
        </a:p>
      </dsp:txBody>
      <dsp:txXfrm>
        <a:off x="65860" y="1676399"/>
        <a:ext cx="1623246" cy="1676400"/>
      </dsp:txXfrm>
    </dsp:sp>
    <dsp:sp modelId="{5A59BD23-0A4A-43D5-9260-EA50AC6E07BA}">
      <dsp:nvSpPr>
        <dsp:cNvPr id="0" name=""/>
        <dsp:cNvSpPr/>
      </dsp:nvSpPr>
      <dsp:spPr>
        <a:xfrm>
          <a:off x="273515" y="200228"/>
          <a:ext cx="1223971" cy="139560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650ECF5-B5E4-489F-98BB-2AD72B807437}">
      <dsp:nvSpPr>
        <dsp:cNvPr id="0" name=""/>
        <dsp:cNvSpPr/>
      </dsp:nvSpPr>
      <dsp:spPr>
        <a:xfrm>
          <a:off x="1696698" y="0"/>
          <a:ext cx="1528831" cy="4191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Land Use planning</a:t>
          </a:r>
          <a:endParaRPr lang="en-GB" sz="1800" kern="1200" dirty="0">
            <a:solidFill>
              <a:srgbClr val="000000"/>
            </a:solidFill>
          </a:endParaRPr>
        </a:p>
      </dsp:txBody>
      <dsp:txXfrm>
        <a:off x="1696698" y="1676399"/>
        <a:ext cx="1528831" cy="1676400"/>
      </dsp:txXfrm>
    </dsp:sp>
    <dsp:sp modelId="{3F501B2C-00E4-4183-ACE3-DC21637D1670}">
      <dsp:nvSpPr>
        <dsp:cNvPr id="0" name=""/>
        <dsp:cNvSpPr/>
      </dsp:nvSpPr>
      <dsp:spPr>
        <a:xfrm>
          <a:off x="1817969" y="207931"/>
          <a:ext cx="1223971" cy="139560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45354A2-FE18-43DD-B12F-A97CCCB09EBD}">
      <dsp:nvSpPr>
        <dsp:cNvPr id="0" name=""/>
        <dsp:cNvSpPr/>
      </dsp:nvSpPr>
      <dsp:spPr>
        <a:xfrm>
          <a:off x="3193524" y="0"/>
          <a:ext cx="1573910" cy="4191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Environment</a:t>
          </a:r>
          <a:endParaRPr lang="en-GB" sz="1800" kern="1200" dirty="0">
            <a:solidFill>
              <a:srgbClr val="000000"/>
            </a:solidFill>
          </a:endParaRPr>
        </a:p>
      </dsp:txBody>
      <dsp:txXfrm>
        <a:off x="3193524" y="1676399"/>
        <a:ext cx="1573910" cy="1676400"/>
      </dsp:txXfrm>
    </dsp:sp>
    <dsp:sp modelId="{EF8A5B32-F6DD-4599-8ED3-4839B9BE2003}">
      <dsp:nvSpPr>
        <dsp:cNvPr id="0" name=""/>
        <dsp:cNvSpPr/>
      </dsp:nvSpPr>
      <dsp:spPr>
        <a:xfrm>
          <a:off x="3408403" y="207931"/>
          <a:ext cx="1223971" cy="139560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F4ECE0-4DB4-430A-BFDA-1407E7DBF060}">
      <dsp:nvSpPr>
        <dsp:cNvPr id="0" name=""/>
        <dsp:cNvSpPr/>
      </dsp:nvSpPr>
      <dsp:spPr>
        <a:xfrm>
          <a:off x="4798268" y="0"/>
          <a:ext cx="1541904" cy="4191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000000"/>
              </a:solidFill>
            </a:rPr>
            <a:t>Climate change adaptation </a:t>
          </a:r>
          <a:endParaRPr lang="en-GB" sz="1800" kern="1200" dirty="0">
            <a:solidFill>
              <a:srgbClr val="000000"/>
            </a:solidFill>
          </a:endParaRPr>
        </a:p>
      </dsp:txBody>
      <dsp:txXfrm>
        <a:off x="4798268" y="1676399"/>
        <a:ext cx="1541904" cy="1676400"/>
      </dsp:txXfrm>
    </dsp:sp>
    <dsp:sp modelId="{D7A541D3-47F2-4627-8FA6-C33262EDBE73}">
      <dsp:nvSpPr>
        <dsp:cNvPr id="0" name=""/>
        <dsp:cNvSpPr/>
      </dsp:nvSpPr>
      <dsp:spPr>
        <a:xfrm>
          <a:off x="5005373" y="207931"/>
          <a:ext cx="1223971" cy="139560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37C73DA-6AE2-4A48-8747-5476F4FDC2FC}">
      <dsp:nvSpPr>
        <dsp:cNvPr id="0" name=""/>
        <dsp:cNvSpPr/>
      </dsp:nvSpPr>
      <dsp:spPr>
        <a:xfrm>
          <a:off x="6356722" y="0"/>
          <a:ext cx="1494195" cy="4191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rgbClr val="000000"/>
              </a:solidFill>
            </a:rPr>
            <a:t>Development approvals</a:t>
          </a:r>
          <a:endParaRPr lang="en-GB" sz="1600" kern="1200" dirty="0">
            <a:solidFill>
              <a:srgbClr val="000000"/>
            </a:solidFill>
          </a:endParaRPr>
        </a:p>
      </dsp:txBody>
      <dsp:txXfrm>
        <a:off x="6356722" y="1676399"/>
        <a:ext cx="1494195" cy="1676400"/>
      </dsp:txXfrm>
    </dsp:sp>
    <dsp:sp modelId="{35F67FC9-E517-48F9-8DB5-5885B650F425}">
      <dsp:nvSpPr>
        <dsp:cNvPr id="0" name=""/>
        <dsp:cNvSpPr/>
      </dsp:nvSpPr>
      <dsp:spPr>
        <a:xfrm>
          <a:off x="6439110" y="237658"/>
          <a:ext cx="1223971" cy="139560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248503C-F755-4801-B6D6-59C042D2043E}">
      <dsp:nvSpPr>
        <dsp:cNvPr id="0" name=""/>
        <dsp:cNvSpPr/>
      </dsp:nvSpPr>
      <dsp:spPr>
        <a:xfrm>
          <a:off x="565608" y="2845940"/>
          <a:ext cx="6863719" cy="1221862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05C19-38F3-4E41-9A85-6D9A041A9CBC}">
      <dsp:nvSpPr>
        <dsp:cNvPr id="0" name=""/>
        <dsp:cNvSpPr/>
      </dsp:nvSpPr>
      <dsp:spPr>
        <a:xfrm>
          <a:off x="2997161" y="2183146"/>
          <a:ext cx="2082876" cy="2082876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400" kern="1200" dirty="0" smtClean="0"/>
            <a:t>Disaster law </a:t>
          </a:r>
          <a:endParaRPr lang="en-GB" sz="3400" kern="1200" dirty="0"/>
        </a:p>
      </dsp:txBody>
      <dsp:txXfrm>
        <a:off x="3302191" y="2488176"/>
        <a:ext cx="1472816" cy="1472816"/>
      </dsp:txXfrm>
    </dsp:sp>
    <dsp:sp modelId="{4CC02C6F-D365-4814-94B6-02AD4966D627}">
      <dsp:nvSpPr>
        <dsp:cNvPr id="0" name=""/>
        <dsp:cNvSpPr/>
      </dsp:nvSpPr>
      <dsp:spPr>
        <a:xfrm rot="11700000">
          <a:off x="1420276" y="2434069"/>
          <a:ext cx="1551579" cy="5936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89FDED-FB55-4D9D-9EEE-C26956F3C03A}">
      <dsp:nvSpPr>
        <dsp:cNvPr id="0" name=""/>
        <dsp:cNvSpPr/>
      </dsp:nvSpPr>
      <dsp:spPr>
        <a:xfrm>
          <a:off x="457344" y="1738597"/>
          <a:ext cx="1978732" cy="1582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OD: </a:t>
          </a:r>
          <a:r>
            <a:rPr lang="en-GB" sz="1900" kern="1200" dirty="0" smtClean="0"/>
            <a:t>Red Cross Law</a:t>
          </a:r>
          <a:endParaRPr lang="en-GB" sz="1900" kern="1200" dirty="0"/>
        </a:p>
      </dsp:txBody>
      <dsp:txXfrm>
        <a:off x="503708" y="1784961"/>
        <a:ext cx="1886004" cy="1490258"/>
      </dsp:txXfrm>
    </dsp:sp>
    <dsp:sp modelId="{131589E0-7780-4331-B6F9-A232EEF6E5DE}">
      <dsp:nvSpPr>
        <dsp:cNvPr id="0" name=""/>
        <dsp:cNvSpPr/>
      </dsp:nvSpPr>
      <dsp:spPr>
        <a:xfrm rot="14700000">
          <a:off x="2456652" y="1198964"/>
          <a:ext cx="1551579" cy="5936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207051-7279-46FC-905D-E9A0C6BD4EDD}">
      <dsp:nvSpPr>
        <dsp:cNvPr id="0" name=""/>
        <dsp:cNvSpPr/>
      </dsp:nvSpPr>
      <dsp:spPr>
        <a:xfrm>
          <a:off x="1915213" y="1177"/>
          <a:ext cx="1978732" cy="1582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Disaster Management: </a:t>
          </a:r>
          <a:r>
            <a:rPr lang="en-GB" sz="1900" kern="1200" dirty="0" smtClean="0"/>
            <a:t>DRR, preparedness, response  </a:t>
          </a:r>
          <a:endParaRPr lang="en-GB" sz="1900" kern="1200" dirty="0"/>
        </a:p>
      </dsp:txBody>
      <dsp:txXfrm>
        <a:off x="1961577" y="47541"/>
        <a:ext cx="1886004" cy="1490258"/>
      </dsp:txXfrm>
    </dsp:sp>
    <dsp:sp modelId="{EA3F73A0-A3E7-4F7D-8D95-E4991C2851CB}">
      <dsp:nvSpPr>
        <dsp:cNvPr id="0" name=""/>
        <dsp:cNvSpPr/>
      </dsp:nvSpPr>
      <dsp:spPr>
        <a:xfrm rot="17700000">
          <a:off x="4068968" y="1198964"/>
          <a:ext cx="1551579" cy="5936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8B1138-D3EA-4EB1-A8F4-6152DD7E17FD}">
      <dsp:nvSpPr>
        <dsp:cNvPr id="0" name=""/>
        <dsp:cNvSpPr/>
      </dsp:nvSpPr>
      <dsp:spPr>
        <a:xfrm>
          <a:off x="4183254" y="1177"/>
          <a:ext cx="1978732" cy="1582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1" kern="1200" dirty="0" smtClean="0"/>
            <a:t>Health: </a:t>
          </a:r>
          <a:r>
            <a:rPr lang="en-GB" sz="1900" kern="1200" dirty="0" smtClean="0"/>
            <a:t>legal preparedness for health emergencies, first aid legislation </a:t>
          </a:r>
          <a:endParaRPr lang="en-GB" sz="1900" kern="1200" dirty="0"/>
        </a:p>
      </dsp:txBody>
      <dsp:txXfrm>
        <a:off x="4229618" y="47541"/>
        <a:ext cx="1886004" cy="1490258"/>
      </dsp:txXfrm>
    </dsp:sp>
    <dsp:sp modelId="{84988CAA-3C88-4FA5-977E-BADBF0914715}">
      <dsp:nvSpPr>
        <dsp:cNvPr id="0" name=""/>
        <dsp:cNvSpPr/>
      </dsp:nvSpPr>
      <dsp:spPr>
        <a:xfrm rot="20700000">
          <a:off x="5105344" y="2434069"/>
          <a:ext cx="1551579" cy="59361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8C4BAB-1770-47BA-9D6C-926D63F84F94}">
      <dsp:nvSpPr>
        <dsp:cNvPr id="0" name=""/>
        <dsp:cNvSpPr/>
      </dsp:nvSpPr>
      <dsp:spPr>
        <a:xfrm>
          <a:off x="5641122" y="1738597"/>
          <a:ext cx="1978732" cy="15829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b="0" kern="1200" dirty="0" smtClean="0"/>
            <a:t>Gender and diversity </a:t>
          </a:r>
          <a:endParaRPr lang="en-GB" sz="1900" b="0" kern="1200" dirty="0"/>
        </a:p>
      </dsp:txBody>
      <dsp:txXfrm>
        <a:off x="5687486" y="1784961"/>
        <a:ext cx="1886004" cy="14902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73485CA-AED5-4C4E-8B36-B5C5455719D3}" type="datetimeFigureOut">
              <a:rPr lang="en-US"/>
              <a:pPr>
                <a:defRPr/>
              </a:pPr>
              <a:t>6/11/2015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FE0F2A-899D-4597-8248-1593C47BC14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616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DB59DC-DCFB-4061-95F7-30FCF589EDFD}" type="datetimeFigureOut">
              <a:rPr lang="en-US"/>
              <a:pPr>
                <a:defRPr/>
              </a:pPr>
              <a:t>6/11/2015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5630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4305BC-BB86-4435-8CC6-85CE885D3E8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573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546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86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F44D06-4BEE-4E8B-8E21-0C28F7CA14B0}" type="slidenum">
              <a:rPr lang="en-GB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F8EFC9-0D77-41F1-A8D7-156DCB4DBD01}" type="slidenum">
              <a:rPr lang="en-GB" smtClean="0"/>
              <a:pPr/>
              <a:t>15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0AFEAD-2152-467B-8BF2-928427EE64DB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CH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D6CC8B-FDC9-475C-A1E1-2AEABC998238}" type="slidenum">
              <a:rPr lang="en-GB" altLang="en-US" smtClean="0"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8FB2310-9920-4C73-B986-A8F1B96605CF}" type="slidenum">
              <a:rPr lang="en-GB" altLang="en-US" smtClean="0"/>
              <a:pPr eaLnBrk="1" hangingPunct="1"/>
              <a:t>18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532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98454-640D-4275-B617-83357C5584D8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49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65490A-93A9-4817-855D-99B81CA0BE65}" type="slidenum">
              <a:rPr lang="en-GB" altLang="en-US" smtClean="0"/>
              <a:pPr eaLnBrk="1" hangingPunct="1"/>
              <a:t>20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8207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FD24E-320B-4865-B5CA-E2BC557277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46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84248E-5B93-45D5-86B3-645A270AD6DA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FD24E-320B-4865-B5CA-E2BC557277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936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601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E1196-3EDA-E944-9895-6170E28B39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71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295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87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4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0071E-44F8-43FA-82F4-112AB775872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802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B3C443-6B24-4B20-8B50-E9FE64C6184D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298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2BC602-0260-4F8D-A787-2BED72E04E23}" type="slidenum">
              <a:rPr lang="en-GB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="1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23743B-0972-44E7-A5ED-A64BF8A5F1B6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A91971D-590C-4043-94D0-4D116D8080CF}" type="slidenum">
              <a:rPr lang="en-GB" altLang="en-US" smtClean="0"/>
              <a:pPr eaLnBrk="1" hangingPunct="1"/>
              <a:t>7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84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4305BC-BB86-4435-8CC6-85CE885D3E8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29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en-US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8745" indent="-287979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1915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2682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3448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0F7D088-5D1E-41AE-80FE-58E1E06AB30B}" type="slidenum">
              <a:rPr lang="en-GB" altLang="en-US"/>
              <a:pPr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8745" indent="-287979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51915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12682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73448" indent="-230383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34214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94980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55746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916512" indent="-2303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9703E0-09FD-44A5-8728-0C049ADE0BA4}" type="slidenum">
              <a:rPr lang="en-GB" altLang="en-US"/>
              <a:pPr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FA4445-C67E-4A63-B066-1B7AF14F0488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ifrc.org/dl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withou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52400" y="152400"/>
            <a:ext cx="8839200" cy="5753100"/>
          </a:xfrm>
          <a:prstGeom prst="rect">
            <a:avLst/>
          </a:prstGeom>
          <a:solidFill>
            <a:srgbClr val="66584E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6" name="Oval 5"/>
            <p:cNvSpPr/>
            <p:nvPr userDrawn="1"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TextBox 6"/>
            <p:cNvSpPr txBox="1"/>
            <p:nvPr userDrawn="1"/>
          </p:nvSpPr>
          <p:spPr>
            <a:xfrm>
              <a:off x="269859" y="726887"/>
              <a:ext cx="1144157" cy="43005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Disaster Laws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819401"/>
            <a:ext cx="7239000" cy="647591"/>
          </a:xfrm>
        </p:spPr>
        <p:txBody>
          <a:bodyPr/>
          <a:lstStyle>
            <a:lvl1pPr algn="r"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723900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 b="1" i="1" baseline="0">
                <a:solidFill>
                  <a:srgbClr val="54181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44675"/>
            <a:ext cx="4038600" cy="1976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44675"/>
            <a:ext cx="4038600" cy="1976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73513"/>
            <a:ext cx="4038600" cy="1976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73513"/>
            <a:ext cx="4038600" cy="1976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95239-DDF1-4F79-9D3E-2411D5CEE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3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676400"/>
            <a:ext cx="3352800" cy="41910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59771" y="1676400"/>
            <a:ext cx="4724400" cy="4191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828800" y="2895600"/>
            <a:ext cx="6858000" cy="2971800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828800" y="1631732"/>
            <a:ext cx="6858000" cy="1143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1910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76400"/>
            <a:ext cx="4040188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251076"/>
            <a:ext cx="4040188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76400"/>
            <a:ext cx="4041775" cy="574675"/>
          </a:xfrm>
        </p:spPr>
        <p:txBody>
          <a:bodyPr anchor="ctr"/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51076"/>
            <a:ext cx="4041775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conta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152400" y="152400"/>
            <a:ext cx="8839200" cy="6553200"/>
            <a:chOff x="152400" y="76200"/>
            <a:chExt cx="8839200" cy="6553200"/>
          </a:xfrm>
        </p:grpSpPr>
        <p:sp>
          <p:nvSpPr>
            <p:cNvPr id="3" name="Rectangle 2"/>
            <p:cNvSpPr/>
            <p:nvPr userDrawn="1"/>
          </p:nvSpPr>
          <p:spPr>
            <a:xfrm>
              <a:off x="152400" y="76200"/>
              <a:ext cx="8839200" cy="6553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152400" y="76200"/>
              <a:ext cx="8839200" cy="5029200"/>
            </a:xfrm>
            <a:prstGeom prst="rect">
              <a:avLst/>
            </a:prstGeom>
            <a:solidFill>
              <a:srgbClr val="CF1C2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" name="TextBox 4"/>
            <p:cNvSpPr txBox="1"/>
            <p:nvPr userDrawn="1"/>
          </p:nvSpPr>
          <p:spPr>
            <a:xfrm>
              <a:off x="533400" y="457200"/>
              <a:ext cx="4724400" cy="402161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rgbClr val="E8C7B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rgbClr val="E8C7B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rgbClr val="E8C7B0"/>
                  </a:solidFill>
                </a:rPr>
                <a:t>FOR MORE INFORMATION, PLEASE VISIT: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baseline="30000" dirty="0">
                  <a:solidFill>
                    <a:schemeClr val="bg1"/>
                  </a:solidFill>
                  <a:hlinkClick r:id="rId2"/>
                </a:rPr>
                <a:t>http://</a:t>
              </a:r>
              <a:r>
                <a:rPr lang="en-US" sz="2400" b="1" baseline="30000" dirty="0" smtClean="0">
                  <a:solidFill>
                    <a:schemeClr val="bg1"/>
                  </a:solidFill>
                  <a:hlinkClick r:id="rId2"/>
                </a:rPr>
                <a:t>www.ifrc.org/dl</a:t>
              </a:r>
              <a:r>
                <a:rPr lang="en-US" sz="2400" b="1" baseline="0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baseline="30000" dirty="0">
                  <a:solidFill>
                    <a:srgbClr val="E8C7B0"/>
                  </a:solidFill>
                </a:rPr>
                <a:t>OR CONTACT: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 smtClean="0">
                <a:solidFill>
                  <a:srgbClr val="E8C7B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</a:rPr>
                <a:t>Lucia Cipullo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</a:rPr>
                <a:t>Regional Disaster</a:t>
              </a:r>
              <a:r>
                <a:rPr lang="en-US" sz="2000" b="1" baseline="0" dirty="0" smtClean="0">
                  <a:solidFill>
                    <a:schemeClr val="bg1"/>
                  </a:solidFill>
                </a:rPr>
                <a:t> Law Delegate</a:t>
              </a:r>
              <a:endParaRPr lang="en-US" sz="2000" b="1" dirty="0" smtClean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chemeClr val="bg1"/>
                  </a:solidFill>
                </a:rPr>
                <a:t>South East Asia</a:t>
              </a:r>
              <a:endParaRPr lang="en-US" sz="2000" b="1" baseline="30000" dirty="0" smtClean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 baseline="30000" dirty="0" smtClean="0">
                <a:solidFill>
                  <a:srgbClr val="E8C7B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baseline="30000" dirty="0" smtClean="0">
                  <a:solidFill>
                    <a:schemeClr val="bg1"/>
                  </a:solidFill>
                </a:rPr>
                <a:t>lucia.cipullo@ifrc.org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rgbClr val="E8C7B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b="1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15" descr="SLCM-icons logo-EN.jpg"/>
            <p:cNvPicPr>
              <a:picLocks noChangeAspect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5486400"/>
              <a:ext cx="1905000" cy="983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IFRC_logo_EN.jpg"/>
            <p:cNvPicPr>
              <a:picLocks noChangeAspect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0" y="6096000"/>
              <a:ext cx="3157728" cy="295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828800" y="354013"/>
            <a:ext cx="6858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1828800" y="1495425"/>
            <a:ext cx="685800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4"/>
          <p:cNvGrpSpPr>
            <a:grpSpLocks/>
          </p:cNvGrpSpPr>
          <p:nvPr userDrawn="1"/>
        </p:nvGrpSpPr>
        <p:grpSpPr bwMode="auto">
          <a:xfrm>
            <a:off x="152400" y="5943600"/>
            <a:ext cx="8839200" cy="787400"/>
            <a:chOff x="152400" y="5918015"/>
            <a:chExt cx="8839200" cy="787585"/>
          </a:xfrm>
        </p:grpSpPr>
        <p:sp>
          <p:nvSpPr>
            <p:cNvPr id="9" name="Rectangle 8"/>
            <p:cNvSpPr/>
            <p:nvPr userDrawn="1"/>
          </p:nvSpPr>
          <p:spPr bwMode="auto">
            <a:xfrm>
              <a:off x="152400" y="5918015"/>
              <a:ext cx="8839200" cy="787585"/>
            </a:xfrm>
            <a:prstGeom prst="rect">
              <a:avLst/>
            </a:prstGeom>
            <a:solidFill>
              <a:srgbClr val="DB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342900" indent="-342900" fontAlgn="auto">
                <a:spcBef>
                  <a:spcPct val="20000"/>
                </a:spcBef>
                <a:spcAft>
                  <a:spcPts val="0"/>
                </a:spcAft>
                <a:buFontTx/>
                <a:buChar char="•"/>
                <a:defRPr/>
              </a:pPr>
              <a:endParaRPr lang="en-US" sz="3200" dirty="0">
                <a:latin typeface="Arial" charset="0"/>
                <a:cs typeface="Arial" charset="0"/>
              </a:endParaRPr>
            </a:p>
          </p:txBody>
        </p:sp>
        <p:sp>
          <p:nvSpPr>
            <p:cNvPr id="10" name="TextBox 9"/>
            <p:cNvSpPr txBox="1"/>
            <p:nvPr userDrawn="1"/>
          </p:nvSpPr>
          <p:spPr bwMode="auto">
            <a:xfrm>
              <a:off x="304800" y="6106972"/>
              <a:ext cx="3124200" cy="36997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551C15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www.ifrc.org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Arial Rounded MT Bold" pitchFamily="-110" charset="0"/>
                  <a:ea typeface="Arial Rounded MT Bold" pitchFamily="-110" charset="0"/>
                  <a:cs typeface="Arial Rounded MT Bold" pitchFamily="-110" charset="0"/>
                </a:rPr>
                <a:t>Saving lives, changing minds.</a:t>
              </a:r>
              <a:endParaRPr lang="en-US" sz="1200" dirty="0">
                <a:solidFill>
                  <a:schemeClr val="bg1"/>
                </a:solidFill>
                <a:latin typeface="Arial Rounded MT Bold" pitchFamily="-110" charset="0"/>
                <a:ea typeface="Arial Rounded MT Bold" pitchFamily="-110" charset="0"/>
                <a:cs typeface="Arial Rounded MT Bold" pitchFamily="-110" charset="0"/>
              </a:endParaRPr>
            </a:p>
          </p:txBody>
        </p:sp>
        <p:pic>
          <p:nvPicPr>
            <p:cNvPr id="1034" name="Picture 14" descr="IFRC_logo_EN.gif"/>
            <p:cNvPicPr>
              <a:picLocks noChangeAspect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13869" y="6172201"/>
              <a:ext cx="3225331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828800" y="350838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(possible two lines)</a:t>
            </a:r>
            <a:endParaRPr lang="en-GB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28800" y="1676400"/>
            <a:ext cx="6858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grpSp>
        <p:nvGrpSpPr>
          <p:cNvPr id="1029" name="Group 16"/>
          <p:cNvGrpSpPr>
            <a:grpSpLocks/>
          </p:cNvGrpSpPr>
          <p:nvPr userDrawn="1"/>
        </p:nvGrpSpPr>
        <p:grpSpPr bwMode="auto">
          <a:xfrm>
            <a:off x="339725" y="339725"/>
            <a:ext cx="1260475" cy="1260475"/>
            <a:chOff x="228600" y="228600"/>
            <a:chExt cx="1260000" cy="1260000"/>
          </a:xfrm>
        </p:grpSpPr>
        <p:sp>
          <p:nvSpPr>
            <p:cNvPr id="18" name="Oval 17"/>
            <p:cNvSpPr/>
            <p:nvPr userDrawn="1"/>
          </p:nvSpPr>
          <p:spPr>
            <a:xfrm>
              <a:off x="228600" y="228600"/>
              <a:ext cx="1260000" cy="1260000"/>
            </a:xfrm>
            <a:prstGeom prst="ellipse">
              <a:avLst/>
            </a:prstGeom>
            <a:solidFill>
              <a:srgbClr val="CF1C21"/>
            </a:solidFill>
            <a:ln w="31750">
              <a:solidFill>
                <a:schemeClr val="bg1"/>
              </a:solidFill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TextBox 18"/>
            <p:cNvSpPr txBox="1"/>
            <p:nvPr userDrawn="1"/>
          </p:nvSpPr>
          <p:spPr>
            <a:xfrm>
              <a:off x="282555" y="726887"/>
              <a:ext cx="1144157" cy="43072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Disaster </a:t>
              </a:r>
              <a:endParaRPr lang="en-US" sz="1400" b="1" dirty="0" smtClean="0">
                <a:solidFill>
                  <a:schemeClr val="bg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smtClean="0">
                  <a:solidFill>
                    <a:schemeClr val="bg1"/>
                  </a:solidFill>
                </a:rPr>
                <a:t>Law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74" r:id="rId9"/>
    <p:sldLayoutId id="2147483683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 i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0850" indent="-177800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627063" indent="-176213" algn="l" rtl="0" eaLnBrk="0" fontAlgn="base" hangingPunct="0">
        <a:spcBef>
          <a:spcPct val="20000"/>
        </a:spcBef>
        <a:spcAft>
          <a:spcPct val="0"/>
        </a:spcAft>
        <a:buClr>
          <a:srgbClr val="CF1C21"/>
        </a:buClr>
        <a:buSzPct val="80000"/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0838"/>
            <a:ext cx="7543800" cy="1249362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GB" sz="4400" i="0" dirty="0" smtClean="0">
                <a:solidFill>
                  <a:schemeClr val="bg1"/>
                </a:solidFill>
              </a:rPr>
              <a:t>Disaster Law: An Asia Pacific Perspective</a:t>
            </a:r>
            <a:endParaRPr lang="en-GB" sz="4400" i="0" dirty="0">
              <a:solidFill>
                <a:schemeClr val="bg1"/>
              </a:solidFill>
            </a:endParaRPr>
          </a:p>
        </p:txBody>
      </p:sp>
      <p:pic>
        <p:nvPicPr>
          <p:cNvPr id="10243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0013"/>
            <a:ext cx="9144000" cy="6043613"/>
          </a:xfrm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304800" y="3352800"/>
            <a:ext cx="8534400" cy="2308324"/>
          </a:xfrm>
          <a:prstGeom prst="rect">
            <a:avLst/>
          </a:prstGeom>
          <a:ln/>
        </p:spPr>
        <p:style>
          <a:lnRef idx="3">
            <a:schemeClr val="lt1"/>
          </a:lnRef>
          <a:fillRef idx="1003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CF1C21"/>
              </a:buClr>
              <a:buSzPct val="8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</a:rPr>
              <a:t>Regional Disaster Law Forum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</a:rPr>
              <a:t>South East Asia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</a:rPr>
              <a:t>10 – 11 June, 2015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="1" dirty="0" smtClean="0">
                <a:solidFill>
                  <a:schemeClr val="bg1"/>
                </a:solidFill>
              </a:rPr>
              <a:t>Bangkok, Thailand</a:t>
            </a:r>
          </a:p>
        </p:txBody>
      </p:sp>
    </p:spTree>
    <p:extLst>
      <p:ext uri="{BB962C8B-B14F-4D97-AF65-F5344CB8AC3E}">
        <p14:creationId xmlns:p14="http://schemas.microsoft.com/office/powerpoint/2010/main" val="11267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9636" y="1176809"/>
            <a:ext cx="8584728" cy="1034317"/>
            <a:chOff x="10738" y="70957"/>
            <a:chExt cx="8061755" cy="1034317"/>
          </a:xfrm>
          <a:solidFill>
            <a:srgbClr val="AA3E3C"/>
          </a:solidFill>
        </p:grpSpPr>
        <p:sp>
          <p:nvSpPr>
            <p:cNvPr id="6" name="Rounded Rectangle 5"/>
            <p:cNvSpPr/>
            <p:nvPr/>
          </p:nvSpPr>
          <p:spPr>
            <a:xfrm>
              <a:off x="10738" y="70957"/>
              <a:ext cx="8061755" cy="103431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41032" y="101251"/>
              <a:ext cx="8001167" cy="973729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6200" tIns="76200" rIns="76200" bIns="76200" spcCol="1270" anchor="ctr"/>
            <a:lstStyle/>
            <a:p>
              <a:pPr algn="ctr" defTabSz="889000" eaLnBrk="1" hangingPunct="1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NZ" sz="3200" b="1" dirty="0"/>
                <a:t>Power of Humanity:  </a:t>
              </a:r>
            </a:p>
            <a:p>
              <a:pPr algn="ctr" defTabSz="8890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NZ" sz="3200" b="1" dirty="0"/>
                <a:t>the Fundamental Principles in action 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2916238" y="2349500"/>
            <a:ext cx="3571875" cy="2084388"/>
          </a:xfrm>
          <a:prstGeom prst="ellipse">
            <a:avLst/>
          </a:prstGeom>
          <a:solidFill>
            <a:srgbClr val="9BBB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800" dirty="0"/>
              <a:t>Safety and Access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5152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rgbClr val="F796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/>
              <a:t>IHL Compliance and Detention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9168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rgbClr val="F796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 smtClean="0"/>
              <a:t>Gender </a:t>
            </a:r>
            <a:r>
              <a:rPr lang="en-US" sz="2400" dirty="0"/>
              <a:t>Based Violence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13184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rgbClr val="F796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/>
              <a:t>Health Care in Danger	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7200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rgbClr val="F796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/>
              <a:t>Safety of Volunteers and Staff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01216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rgbClr val="F7964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/>
              <a:t>Disaster Laws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7452320" y="4581128"/>
            <a:ext cx="1368152" cy="2160240"/>
          </a:xfrm>
          <a:prstGeom prst="roundRect">
            <a:avLst>
              <a:gd name="adj" fmla="val 10000"/>
            </a:avLst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400" dirty="0"/>
              <a:t>Urban Risk and Climate Change</a:t>
            </a:r>
          </a:p>
        </p:txBody>
      </p:sp>
      <p:sp>
        <p:nvSpPr>
          <p:cNvPr id="9" name="Oval 8"/>
          <p:cNvSpPr/>
          <p:nvPr/>
        </p:nvSpPr>
        <p:spPr>
          <a:xfrm>
            <a:off x="0" y="2349500"/>
            <a:ext cx="3643313" cy="2084388"/>
          </a:xfrm>
          <a:prstGeom prst="ellipse">
            <a:avLst/>
          </a:prstGeom>
          <a:solidFill>
            <a:srgbClr val="9BBB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/>
              <a:t>Preventing and Responding to Violence</a:t>
            </a:r>
          </a:p>
        </p:txBody>
      </p:sp>
      <p:sp>
        <p:nvSpPr>
          <p:cNvPr id="15" name="Oval 14"/>
          <p:cNvSpPr/>
          <p:nvPr/>
        </p:nvSpPr>
        <p:spPr>
          <a:xfrm>
            <a:off x="5664200" y="2349500"/>
            <a:ext cx="3490913" cy="2084388"/>
          </a:xfrm>
          <a:prstGeom prst="ellipse">
            <a:avLst/>
          </a:prstGeom>
          <a:solidFill>
            <a:srgbClr val="9BBB5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ts val="1200"/>
              </a:spcBef>
              <a:defRPr/>
            </a:pPr>
            <a:r>
              <a:rPr lang="en-US" sz="2800" dirty="0"/>
              <a:t>Risk Reduction and Resilience</a:t>
            </a:r>
          </a:p>
        </p:txBody>
      </p:sp>
      <p:sp>
        <p:nvSpPr>
          <p:cNvPr id="12300" name="Title 1"/>
          <p:cNvSpPr txBox="1">
            <a:spLocks/>
          </p:cNvSpPr>
          <p:nvPr/>
        </p:nvSpPr>
        <p:spPr bwMode="auto">
          <a:xfrm>
            <a:off x="235743" y="260349"/>
            <a:ext cx="8672513" cy="946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600" b="1" i="1"/>
              <a:t>32</a:t>
            </a:r>
            <a:r>
              <a:rPr lang="en-GB" altLang="en-US" sz="2600" b="1" i="1" baseline="30000"/>
              <a:t>nd</a:t>
            </a:r>
            <a:r>
              <a:rPr lang="en-GB" altLang="en-US" sz="2600" b="1" i="1"/>
              <a:t> International Conference </a:t>
            </a:r>
          </a:p>
        </p:txBody>
      </p:sp>
    </p:spTree>
    <p:extLst>
      <p:ext uri="{BB962C8B-B14F-4D97-AF65-F5344CB8AC3E}">
        <p14:creationId xmlns:p14="http://schemas.microsoft.com/office/powerpoint/2010/main" val="36846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44979731"/>
              </p:ext>
            </p:extLst>
          </p:nvPr>
        </p:nvGraphicFramePr>
        <p:xfrm>
          <a:off x="805543" y="2590800"/>
          <a:ext cx="7704855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838200" y="2286000"/>
            <a:ext cx="716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2800" b="1" i="1" dirty="0"/>
              <a:t>Conference </a:t>
            </a:r>
            <a:r>
              <a:rPr lang="en-GB" altLang="en-US" sz="2800" b="1" i="1" dirty="0" smtClean="0"/>
              <a:t>Outcomes: </a:t>
            </a:r>
            <a:endParaRPr lang="en-GB" altLang="en-US" sz="2800" b="1" i="1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5624"/>
            <a:ext cx="4572000" cy="169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1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Key disaster </a:t>
            </a:r>
            <a:r>
              <a:rPr lang="en-US" altLang="en-US" dirty="0">
                <a:latin typeface="Arial" charset="0"/>
                <a:cs typeface="Arial" charset="0"/>
              </a:rPr>
              <a:t>l</a:t>
            </a:r>
            <a:r>
              <a:rPr lang="en-US" altLang="en-US" dirty="0" smtClean="0">
                <a:latin typeface="Arial" charset="0"/>
                <a:cs typeface="Arial" charset="0"/>
              </a:rPr>
              <a:t>aw themes</a:t>
            </a:r>
            <a:endParaRPr lang="en-GB" altLang="en-US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1072323126"/>
              </p:ext>
            </p:extLst>
          </p:nvPr>
        </p:nvGraphicFramePr>
        <p:xfrm>
          <a:off x="381000" y="1752600"/>
          <a:ext cx="8305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793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Theme 1: International Disaster Response Law (IDRL) </a:t>
            </a:r>
          </a:p>
        </p:txBody>
      </p:sp>
      <p:pic>
        <p:nvPicPr>
          <p:cNvPr id="1026" name="Picture 2" descr="E:\Disaster Law\Working folder\Indonesia\Report Layout\p-IDN1624 resi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04900" y="4648200"/>
            <a:ext cx="7048500" cy="1905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GB" altLang="en-US" sz="2800" b="1" dirty="0" smtClean="0">
                <a:latin typeface="Arial" charset="0"/>
                <a:cs typeface="Arial" charset="0"/>
              </a:rPr>
              <a:t>Theme 1: International Disaster Response Law (IDRL): the laws and regulations to handle incoming international assistance</a:t>
            </a:r>
          </a:p>
        </p:txBody>
      </p:sp>
    </p:spTree>
    <p:extLst>
      <p:ext uri="{BB962C8B-B14F-4D97-AF65-F5344CB8AC3E}">
        <p14:creationId xmlns:p14="http://schemas.microsoft.com/office/powerpoint/2010/main" val="15525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legal preparedness for international disaster response?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24" y="1746575"/>
            <a:ext cx="3205162" cy="32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1752600"/>
            <a:ext cx="2590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GB" sz="2400" kern="0" dirty="0"/>
              <a:t>More frequent and larger natural disasters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6162" y="1600200"/>
            <a:ext cx="2817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kern="0" dirty="0"/>
              <a:t>More and different international responders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346579" y="4962984"/>
            <a:ext cx="701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kern="0" dirty="0"/>
              <a:t>Absence of </a:t>
            </a:r>
            <a:r>
              <a:rPr lang="en-GB" sz="2400" b="1" kern="0" dirty="0" smtClean="0"/>
              <a:t>laws and procedures </a:t>
            </a:r>
            <a:r>
              <a:rPr lang="en-GB" sz="2400" b="1" kern="0" dirty="0"/>
              <a:t>to regulate </a:t>
            </a:r>
            <a:r>
              <a:rPr lang="en-GB" sz="2400" b="1" kern="0" dirty="0" smtClean="0"/>
              <a:t>an </a:t>
            </a:r>
            <a:r>
              <a:rPr lang="en-GB" sz="2400" b="1" kern="0" dirty="0"/>
              <a:t>increasingly complex context </a:t>
            </a:r>
          </a:p>
          <a:p>
            <a:endParaRPr lang="en-GB" dirty="0"/>
          </a:p>
        </p:txBody>
      </p:sp>
      <p:sp>
        <p:nvSpPr>
          <p:cNvPr id="10" name="Curved Right Arrow 9"/>
          <p:cNvSpPr/>
          <p:nvPr/>
        </p:nvSpPr>
        <p:spPr>
          <a:xfrm>
            <a:off x="1346579" y="3077528"/>
            <a:ext cx="1143000" cy="119647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6639636" y="2971801"/>
            <a:ext cx="1095444" cy="130219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Research shows that a lack of legal preparedness hampers international relief</a:t>
            </a:r>
            <a:endParaRPr lang="en-GB" dirty="0" smtClean="0">
              <a:latin typeface="+mj-lt"/>
              <a:cs typeface="Arial" charset="0"/>
            </a:endParaRPr>
          </a:p>
        </p:txBody>
      </p:sp>
      <p:sp>
        <p:nvSpPr>
          <p:cNvPr id="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819400" y="1752600"/>
            <a:ext cx="59436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  <a:cs typeface="Arial" charset="0"/>
              </a:rPr>
              <a:t>Barriers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Initiation, visas, customs, radio use, taxes, professional qualifications, registration, transport, liability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  <a:cs typeface="Arial" charset="0"/>
              </a:rPr>
              <a:t>Oversight gaps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Inappropriate items, ignoring standards, poor coordination, corruption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 smtClean="0">
                <a:latin typeface="Arial" charset="0"/>
                <a:cs typeface="Arial" charset="0"/>
              </a:rPr>
              <a:t>Bottom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Arial" charset="0"/>
              </a:rPr>
              <a:t>Aid is slower, more expensive, less effective, sometimes counter-productive 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12294" name="Picture 17" descr="p125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828800"/>
            <a:ext cx="1905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https://encrypted-tbn1.gstatic.com/images?q=tbn:ANd9GcS7E6IMW0sLwx3mOC5SfCDMoaj6Sm3Nil59Fzr7FGcSC9f-sOYc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2" y="3962400"/>
            <a:ext cx="188368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louds_by_sa_k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2000" y="0"/>
            <a:ext cx="10667998" cy="6857999"/>
          </a:xfrm>
          <a:prstGeom prst="rect">
            <a:avLst/>
          </a:prstGeom>
        </p:spPr>
      </p:pic>
      <p:pic>
        <p:nvPicPr>
          <p:cNvPr id="24578" name="Picture 16" descr="grow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762001"/>
            <a:ext cx="7350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3733800" y="5257800"/>
            <a:ext cx="1584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 err="1"/>
              <a:t>Regional</a:t>
            </a:r>
            <a:r>
              <a:rPr lang="fr-CH" b="1" dirty="0"/>
              <a:t> Law</a:t>
            </a:r>
            <a:endParaRPr lang="en-US" b="1" dirty="0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1676400" y="2057400"/>
            <a:ext cx="2233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/>
              <a:t>Global &amp; </a:t>
            </a:r>
            <a:r>
              <a:rPr lang="fr-CH" b="1" dirty="0" err="1"/>
              <a:t>Regional</a:t>
            </a:r>
            <a:r>
              <a:rPr lang="fr-CH" b="1" dirty="0"/>
              <a:t> Institutions</a:t>
            </a:r>
            <a:endParaRPr lang="en-US" b="1" dirty="0"/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838200" y="51816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 dirty="0" err="1"/>
              <a:t>Sectoral</a:t>
            </a:r>
            <a:r>
              <a:rPr lang="fr-CH" b="1" dirty="0"/>
              <a:t> Law</a:t>
            </a:r>
            <a:endParaRPr lang="en-US" b="1" dirty="0"/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6324600" y="5181600"/>
            <a:ext cx="1728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/>
              <a:t>Bilateral Agreements</a:t>
            </a:r>
            <a:endParaRPr lang="en-US" b="1"/>
          </a:p>
        </p:txBody>
      </p:sp>
      <p:pic>
        <p:nvPicPr>
          <p:cNvPr id="24583" name="Picture 6" descr="feath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380288" y="2133600"/>
            <a:ext cx="947737" cy="1257300"/>
          </a:xfrm>
          <a:noFill/>
        </p:spPr>
      </p:pic>
      <p:pic>
        <p:nvPicPr>
          <p:cNvPr id="24584" name="Picture 7" descr="ear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209800" y="990600"/>
            <a:ext cx="1008063" cy="1003300"/>
          </a:xfrm>
          <a:noFill/>
        </p:spPr>
      </p:pic>
      <p:pic>
        <p:nvPicPr>
          <p:cNvPr id="24585" name="Picture 8" descr="secto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209800" y="4343400"/>
            <a:ext cx="769938" cy="1001713"/>
          </a:xfrm>
          <a:noFill/>
        </p:spPr>
      </p:pic>
      <p:pic>
        <p:nvPicPr>
          <p:cNvPr id="24586" name="Picture 10" descr="handshak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172200" y="4191000"/>
            <a:ext cx="1346200" cy="889000"/>
          </a:xfrm>
          <a:noFill/>
        </p:spPr>
      </p:pic>
      <p:sp>
        <p:nvSpPr>
          <p:cNvPr id="24587" name="Text Box 9"/>
          <p:cNvSpPr txBox="1">
            <a:spLocks noChangeArrowheads="1"/>
          </p:cNvSpPr>
          <p:nvPr/>
        </p:nvSpPr>
        <p:spPr bwMode="auto">
          <a:xfrm>
            <a:off x="7451725" y="3357563"/>
            <a:ext cx="86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/>
              <a:t>Soft Law</a:t>
            </a:r>
            <a:endParaRPr lang="en-US" b="1"/>
          </a:p>
        </p:txBody>
      </p:sp>
      <p:pic>
        <p:nvPicPr>
          <p:cNvPr id="24588" name="Picture 11" descr="worl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4495800"/>
            <a:ext cx="1512888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Text Box 12"/>
          <p:cNvSpPr txBox="1">
            <a:spLocks noChangeArrowheads="1"/>
          </p:cNvSpPr>
          <p:nvPr/>
        </p:nvSpPr>
        <p:spPr bwMode="auto">
          <a:xfrm>
            <a:off x="2667000" y="2514600"/>
            <a:ext cx="3492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CH" sz="3200" b="1" dirty="0"/>
              <a:t>No </a:t>
            </a:r>
            <a:r>
              <a:rPr lang="fr-CH" sz="3200" b="1" dirty="0" err="1" smtClean="0"/>
              <a:t>Comprehensive</a:t>
            </a:r>
            <a:r>
              <a:rPr lang="fr-CH" sz="3200" b="1" dirty="0" smtClean="0"/>
              <a:t> </a:t>
            </a:r>
            <a:r>
              <a:rPr lang="fr-CH" sz="3200" b="1" dirty="0" err="1"/>
              <a:t>Legal</a:t>
            </a:r>
            <a:r>
              <a:rPr lang="fr-CH" sz="3200" b="1" dirty="0"/>
              <a:t> </a:t>
            </a:r>
            <a:r>
              <a:rPr lang="fr-CH" sz="3200" b="1" dirty="0" err="1"/>
              <a:t>Regime</a:t>
            </a:r>
            <a:endParaRPr lang="en-US" sz="3200" b="1" dirty="0"/>
          </a:p>
        </p:txBody>
      </p:sp>
      <p:sp>
        <p:nvSpPr>
          <p:cNvPr id="24590" name="Text Box 13"/>
          <p:cNvSpPr txBox="1">
            <a:spLocks noChangeArrowheads="1"/>
          </p:cNvSpPr>
          <p:nvPr/>
        </p:nvSpPr>
        <p:spPr bwMode="auto">
          <a:xfrm>
            <a:off x="539750" y="3789363"/>
            <a:ext cx="1771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/>
              <a:t>IHL, HRL and Refugee Law</a:t>
            </a:r>
            <a:endParaRPr lang="en-US" b="1"/>
          </a:p>
        </p:txBody>
      </p:sp>
      <p:sp>
        <p:nvSpPr>
          <p:cNvPr id="24591" name="Text Box 14"/>
          <p:cNvSpPr txBox="1">
            <a:spLocks noChangeArrowheads="1"/>
          </p:cNvSpPr>
          <p:nvPr/>
        </p:nvSpPr>
        <p:spPr bwMode="auto">
          <a:xfrm>
            <a:off x="900113" y="2852738"/>
            <a:ext cx="12954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6600" b="1">
                <a:solidFill>
                  <a:srgbClr val="FF0000"/>
                </a:solidFill>
                <a:latin typeface="Vivaldi" pitchFamily="66" charset="0"/>
              </a:rPr>
              <a:t>3</a:t>
            </a:r>
            <a:endParaRPr lang="en-US" sz="6600" b="1">
              <a:solidFill>
                <a:srgbClr val="FF0000"/>
              </a:solidFill>
              <a:latin typeface="Vivaldi" pitchFamily="66" charset="0"/>
            </a:endParaRPr>
          </a:p>
        </p:txBody>
      </p:sp>
      <p:sp>
        <p:nvSpPr>
          <p:cNvPr id="24592" name="Text Box 15"/>
          <p:cNvSpPr txBox="1">
            <a:spLocks noChangeArrowheads="1"/>
          </p:cNvSpPr>
          <p:nvPr/>
        </p:nvSpPr>
        <p:spPr bwMode="auto">
          <a:xfrm>
            <a:off x="5435600" y="1989138"/>
            <a:ext cx="1511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b="1"/>
              <a:t>RC /RC (Soft) Law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104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IFRC tools: IDRL Guidelines &amp; Model Act</a:t>
            </a:r>
            <a:endParaRPr lang="en-GB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681956"/>
            <a:ext cx="5334000" cy="2971800"/>
          </a:xfrm>
        </p:spPr>
        <p:txBody>
          <a:bodyPr/>
          <a:lstStyle/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kern="0" dirty="0" smtClean="0"/>
              <a:t>Draw </a:t>
            </a:r>
            <a:r>
              <a:rPr lang="en-US" sz="2400" kern="0" dirty="0"/>
              <a:t>upon existing international </a:t>
            </a:r>
            <a:r>
              <a:rPr lang="en-US" sz="2400" kern="0" dirty="0" smtClean="0"/>
              <a:t>norms and best practice</a:t>
            </a:r>
          </a:p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kern="0" dirty="0" smtClean="0"/>
              <a:t>Recommendations to governments on how to prepare domestic laws and procedures for international assistance</a:t>
            </a:r>
          </a:p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/>
              <a:t>Requests for ‘legislative language’ to implement the </a:t>
            </a:r>
            <a:r>
              <a:rPr lang="en-US" altLang="en-US" sz="2400" dirty="0" smtClean="0"/>
              <a:t>Guidelines = Model Act</a:t>
            </a:r>
          </a:p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400" dirty="0" smtClean="0"/>
              <a:t>Translated into different languages</a:t>
            </a:r>
            <a:endParaRPr lang="en-US" altLang="en-US" sz="2400" dirty="0"/>
          </a:p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kern="0" dirty="0" smtClean="0"/>
          </a:p>
          <a:p>
            <a:pPr marL="355600" indent="-1778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828800"/>
            <a:ext cx="190658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T:\Disaster Law\IDRL Files - FINAL\Presentations\Model Act p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5188" y="3048000"/>
            <a:ext cx="1835150" cy="25908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5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Why is IDRL important? </a:t>
            </a:r>
            <a:endParaRPr lang="en-GB" altLang="en-US" dirty="0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4191000"/>
          </a:xfrm>
        </p:spPr>
        <p:txBody>
          <a:bodyPr/>
          <a:lstStyle/>
          <a:p>
            <a:r>
              <a:rPr lang="en-US" altLang="en-US" b="1" u="sng" dirty="0" smtClean="0"/>
              <a:t>1. For governments</a:t>
            </a:r>
            <a:r>
              <a:rPr lang="en-US" altLang="en-US" u="sng" dirty="0" smtClean="0"/>
              <a:t>:</a:t>
            </a:r>
          </a:p>
          <a:p>
            <a:pPr lvl="1"/>
            <a:r>
              <a:rPr lang="en-US" altLang="en-US" dirty="0" smtClean="0"/>
              <a:t>Sets out procedures, roles and responsibilities</a:t>
            </a:r>
          </a:p>
          <a:p>
            <a:pPr lvl="1"/>
            <a:r>
              <a:rPr lang="en-US" altLang="en-US" dirty="0" smtClean="0"/>
              <a:t>Controls the type of incoming assistance</a:t>
            </a:r>
          </a:p>
          <a:p>
            <a:pPr lvl="1"/>
            <a:r>
              <a:rPr lang="en-US" altLang="en-US" dirty="0" smtClean="0"/>
              <a:t>Regulates the actions of international actors </a:t>
            </a:r>
          </a:p>
          <a:p>
            <a:r>
              <a:rPr lang="en-US" altLang="en-US" b="1" u="sng" dirty="0" smtClean="0"/>
              <a:t>2. For International assisting actors:</a:t>
            </a:r>
          </a:p>
          <a:p>
            <a:pPr lvl="1"/>
            <a:r>
              <a:rPr lang="en-US" altLang="en-US" dirty="0" smtClean="0"/>
              <a:t>Facilitates response operations </a:t>
            </a:r>
          </a:p>
          <a:p>
            <a:pPr lvl="1"/>
            <a:r>
              <a:rPr lang="en-US" altLang="en-US" dirty="0" smtClean="0"/>
              <a:t>Provides ‘legal facilities’ to operate in country</a:t>
            </a:r>
            <a:endParaRPr lang="en-GB" altLang="en-US" dirty="0" smtClean="0"/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75" y="2057400"/>
            <a:ext cx="25146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to date: implementing the IDRL Guidelines at the national level worldwide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828800"/>
            <a:ext cx="6340479" cy="3709987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6934200" y="1905000"/>
            <a:ext cx="1905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Key:</a:t>
            </a:r>
          </a:p>
          <a:p>
            <a:endParaRPr lang="en-GB" dirty="0"/>
          </a:p>
          <a:p>
            <a:r>
              <a:rPr lang="en-GB" dirty="0" smtClean="0"/>
              <a:t>Blue: disaster law projects (50+)</a:t>
            </a:r>
          </a:p>
          <a:p>
            <a:endParaRPr lang="en-GB" dirty="0"/>
          </a:p>
          <a:p>
            <a:r>
              <a:rPr lang="en-GB" dirty="0" smtClean="0"/>
              <a:t>Green: new laws/regulations adopted (18)</a:t>
            </a:r>
          </a:p>
          <a:p>
            <a:endParaRPr lang="en-GB" dirty="0"/>
          </a:p>
          <a:p>
            <a:r>
              <a:rPr lang="en-GB" dirty="0" smtClean="0"/>
              <a:t>Yellow: new laws/regulations pending (17)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78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 – Day One 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219855"/>
              </p:ext>
            </p:extLst>
          </p:nvPr>
        </p:nvGraphicFramePr>
        <p:xfrm>
          <a:off x="228600" y="1600200"/>
          <a:ext cx="8686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36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800" b="1" dirty="0" smtClean="0">
                <a:latin typeface="Arial" charset="0"/>
                <a:cs typeface="Arial" charset="0"/>
              </a:rPr>
              <a:t>IDRL in action: The experience of the Philippines </a:t>
            </a:r>
          </a:p>
        </p:txBody>
      </p:sp>
      <p:pic>
        <p:nvPicPr>
          <p:cNvPr id="18435" name="Picture 2" descr="D:\C\Legal Deployment Haiyan\Photos\IMG_049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1752600"/>
            <a:ext cx="2768600" cy="2076450"/>
          </a:xfrm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10635" r="13560" b="16045"/>
          <a:stretch>
            <a:fillRect/>
          </a:stretch>
        </p:blipFill>
        <p:spPr bwMode="auto">
          <a:xfrm>
            <a:off x="228600" y="3966187"/>
            <a:ext cx="27432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3124200" y="1578417"/>
            <a:ext cx="586740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GB" altLang="en-US" dirty="0" smtClean="0"/>
              <a:t>Republic </a:t>
            </a:r>
            <a:r>
              <a:rPr lang="en-GB" altLang="en-US" dirty="0"/>
              <a:t>Act 10121 on National Disaster Risk Reduction and Management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GB" altLang="en-US" dirty="0"/>
              <a:t>‘Welcomed’ international support soon after Typhoon Haiyan / Yolanda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GB" altLang="en-US" dirty="0"/>
              <a:t>Established a “One-Stop-Shop” to expedite clearance of relief goods and equipment through </a:t>
            </a:r>
            <a:r>
              <a:rPr lang="en-GB" altLang="en-US" dirty="0" smtClean="0"/>
              <a:t>customs;  Established </a:t>
            </a:r>
            <a:r>
              <a:rPr lang="en-GB" altLang="en-US" dirty="0"/>
              <a:t>new immigration procedures and a Task Force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GB" altLang="en-US" dirty="0"/>
              <a:t>However, many different orders and guidelines – ad hoc response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GB" altLang="en-US" b="1" dirty="0" smtClean="0"/>
              <a:t>Now the Philippines is reviewing its disaster management law: this is an opportunity to promote these tools and improve the law</a:t>
            </a:r>
            <a:endParaRPr lang="en-GB" altLang="en-US" b="1" dirty="0"/>
          </a:p>
        </p:txBody>
      </p:sp>
    </p:spTree>
    <p:extLst>
      <p:ext uri="{BB962C8B-B14F-4D97-AF65-F5344CB8AC3E}">
        <p14:creationId xmlns:p14="http://schemas.microsoft.com/office/powerpoint/2010/main" val="2160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True or False?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663543" cy="4191000"/>
          </a:xfrm>
        </p:spPr>
        <p:txBody>
          <a:bodyPr/>
          <a:lstStyle/>
          <a:p>
            <a:r>
              <a:rPr lang="en-GB" altLang="en-US" dirty="0"/>
              <a:t>Disasters = chaos, confusion, there are no rules, law doesn’t apply.</a:t>
            </a:r>
          </a:p>
          <a:p>
            <a:pPr>
              <a:buNone/>
            </a:pPr>
            <a:endParaRPr lang="en-GB" altLang="en-US" dirty="0"/>
          </a:p>
          <a:p>
            <a:r>
              <a:rPr lang="en-GB" altLang="en-US" dirty="0"/>
              <a:t>Answer: </a:t>
            </a:r>
            <a:r>
              <a:rPr lang="en-GB" altLang="en-US" dirty="0" smtClean="0"/>
              <a:t>False</a:t>
            </a:r>
          </a:p>
          <a:p>
            <a:endParaRPr lang="en-GB" altLang="en-US" dirty="0"/>
          </a:p>
          <a:p>
            <a:r>
              <a:rPr lang="en-GB" altLang="en-US" dirty="0"/>
              <a:t>International relief teams need the permission of the affected state to provide humanitarian assistance.</a:t>
            </a:r>
          </a:p>
          <a:p>
            <a:pPr>
              <a:buNone/>
            </a:pPr>
            <a:endParaRPr lang="en-GB" altLang="en-US" dirty="0"/>
          </a:p>
          <a:p>
            <a:r>
              <a:rPr lang="en-GB" altLang="en-US" dirty="0"/>
              <a:t>Answer: True</a:t>
            </a:r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6709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a.abcnews.com/images/International/AP_nepal_earthquake_3_jt_150426_1_16x9_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13004797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66800" y="5148943"/>
            <a:ext cx="7048500" cy="1066800"/>
          </a:xfrm>
          <a:prstGeom prst="rect">
            <a:avLst/>
          </a:prstGeom>
          <a:ln w="38100" cap="flat" cmpd="sng" algn="ctr">
            <a:solidFill>
              <a:schemeClr val="lt1"/>
            </a:solidFill>
            <a:prstDash val="solid"/>
            <a:miter lim="800000"/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085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2706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706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627063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1C21"/>
              </a:buClr>
              <a:buSzPct val="80000"/>
              <a:buFont typeface="Wingdings" pitchFamily="2" charset="2"/>
              <a:buChar char="§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GB" altLang="en-US" sz="2800" b="1" dirty="0" smtClean="0">
                <a:latin typeface="Arial" charset="0"/>
                <a:cs typeface="Arial" charset="0"/>
              </a:rPr>
              <a:t>Theme 2: Law and Disaster Risk Reduction (DRR)</a:t>
            </a:r>
          </a:p>
        </p:txBody>
      </p:sp>
    </p:spTree>
    <p:extLst>
      <p:ext uri="{BB962C8B-B14F-4D97-AF65-F5344CB8AC3E}">
        <p14:creationId xmlns:p14="http://schemas.microsoft.com/office/powerpoint/2010/main" val="2560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AU" dirty="0" smtClean="0"/>
              <a:t>Why law and DRR? Experience highlights the importance of legal frameworks for DRR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/>
          <a:stretch/>
        </p:blipFill>
        <p:spPr>
          <a:xfrm>
            <a:off x="283029" y="2209800"/>
            <a:ext cx="3810000" cy="2857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0796" y="1447800"/>
            <a:ext cx="47160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Vietnam: </a:t>
            </a:r>
            <a:endParaRPr lang="en-A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Seen the benefits of having strong laws / regulations for DRR in terms of saving lives.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Legislation </a:t>
            </a:r>
            <a:r>
              <a:rPr lang="en-GB" dirty="0"/>
              <a:t>on early warning, the establishment of dykes, drains </a:t>
            </a:r>
            <a:r>
              <a:rPr lang="en-GB" dirty="0" smtClean="0"/>
              <a:t>(prevent flooding) and </a:t>
            </a:r>
            <a:r>
              <a:rPr lang="en-GB" dirty="0"/>
              <a:t>safe shelters </a:t>
            </a:r>
            <a:r>
              <a:rPr lang="en-GB" dirty="0" smtClean="0"/>
              <a:t>and community </a:t>
            </a:r>
            <a:r>
              <a:rPr lang="en-GB" dirty="0"/>
              <a:t>awareness activities </a:t>
            </a:r>
            <a:r>
              <a:rPr lang="en-GB" dirty="0" smtClean="0"/>
              <a:t>= a </a:t>
            </a:r>
            <a:r>
              <a:rPr lang="en-GB" dirty="0"/>
              <a:t>substantial </a:t>
            </a:r>
            <a:r>
              <a:rPr lang="en-GB" dirty="0" smtClean="0"/>
              <a:t>reduction in lives </a:t>
            </a:r>
            <a:r>
              <a:rPr lang="en-GB" dirty="0"/>
              <a:t>lost from flooding and storms. 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The flood </a:t>
            </a:r>
            <a:r>
              <a:rPr lang="en-GB" dirty="0"/>
              <a:t>level in the Mekong Delta in 2011 was similar to </a:t>
            </a:r>
            <a:r>
              <a:rPr lang="en-GB" dirty="0" smtClean="0"/>
              <a:t>2000 BUT the </a:t>
            </a:r>
            <a:r>
              <a:rPr lang="en-GB" dirty="0"/>
              <a:t>number of deaths from floods dropped from 600 down to 60.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3147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229600" cy="1053290"/>
          </a:xfrm>
        </p:spPr>
        <p:txBody>
          <a:bodyPr/>
          <a:lstStyle/>
          <a:p>
            <a:r>
              <a:rPr lang="en-AU" dirty="0" smtClean="0"/>
              <a:t>What has IFRC been doing to address this? </a:t>
            </a:r>
            <a:br>
              <a:rPr lang="en-AU" dirty="0" smtClean="0"/>
            </a:br>
            <a:r>
              <a:rPr lang="en-AU" dirty="0" smtClean="0"/>
              <a:t>Multi-Country Report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14800" y="1676400"/>
            <a:ext cx="471601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/>
              <a:t>IFRC and UNDP launched a global study in 2014 looking at 31 countries:</a:t>
            </a:r>
          </a:p>
          <a:p>
            <a:endParaRPr lang="en-AU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Examples </a:t>
            </a:r>
            <a:r>
              <a:rPr lang="en-GB" dirty="0"/>
              <a:t>of good practice legal </a:t>
            </a:r>
            <a:r>
              <a:rPr lang="en-GB" dirty="0" smtClean="0"/>
              <a:t>provisions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What </a:t>
            </a:r>
            <a:r>
              <a:rPr lang="en-GB" dirty="0"/>
              <a:t>helps or hinders </a:t>
            </a:r>
            <a:r>
              <a:rPr lang="en-GB" dirty="0" smtClean="0"/>
              <a:t>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Recommendations </a:t>
            </a:r>
            <a:r>
              <a:rPr lang="en-GB" dirty="0"/>
              <a:t>for reviewing or drafting laws </a:t>
            </a:r>
            <a:endParaRPr lang="en-GB" dirty="0" smtClean="0"/>
          </a:p>
          <a:p>
            <a:endParaRPr lang="en-GB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Aim to support legislators, public administrators </a:t>
            </a:r>
            <a:r>
              <a:rPr lang="en-GB" sz="2000" b="1" dirty="0" smtClean="0"/>
              <a:t>and </a:t>
            </a:r>
            <a:r>
              <a:rPr lang="en-GB" sz="2000" b="1" dirty="0"/>
              <a:t>development practitioners to prepare and implement legal </a:t>
            </a:r>
            <a:r>
              <a:rPr lang="en-GB" sz="2000" b="1" dirty="0" smtClean="0"/>
              <a:t>frameworks for DRR</a:t>
            </a:r>
            <a:endParaRPr lang="en-GB" sz="2000" dirty="0"/>
          </a:p>
          <a:p>
            <a:r>
              <a:rPr lang="en-AU" dirty="0" smtClean="0"/>
              <a:t>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828800"/>
            <a:ext cx="3001963" cy="3873500"/>
          </a:xfrm>
          <a:prstGeom prst="rect">
            <a:avLst/>
          </a:prstGeom>
          <a:ln w="952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8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828092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Findings: Role of Disaster Risk Management laws </a:t>
            </a:r>
            <a:endParaRPr lang="en-US" sz="2400" i="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98196723"/>
              </p:ext>
            </p:extLst>
          </p:nvPr>
        </p:nvGraphicFramePr>
        <p:xfrm>
          <a:off x="304800" y="1676400"/>
          <a:ext cx="8534400" cy="412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2027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9083" y="457200"/>
            <a:ext cx="7620000" cy="1022591"/>
          </a:xfrm>
        </p:spPr>
        <p:txBody>
          <a:bodyPr>
            <a:noAutofit/>
          </a:bodyPr>
          <a:lstStyle/>
          <a:p>
            <a:r>
              <a:rPr lang="en-US" dirty="0" smtClean="0"/>
              <a:t>Findings</a:t>
            </a:r>
            <a:r>
              <a:rPr lang="en-AU" dirty="0" smtClean="0"/>
              <a:t>: </a:t>
            </a:r>
            <a:r>
              <a:rPr lang="en-US" dirty="0"/>
              <a:t>s</a:t>
            </a:r>
            <a:r>
              <a:rPr lang="en-US" dirty="0" smtClean="0"/>
              <a:t>ectoral laws are equally important!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04493090"/>
              </p:ext>
            </p:extLst>
          </p:nvPr>
        </p:nvGraphicFramePr>
        <p:xfrm>
          <a:off x="838200" y="1676400"/>
          <a:ext cx="7924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8800" y="4876800"/>
            <a:ext cx="5967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996633"/>
                </a:solidFill>
              </a:rPr>
              <a:t>Mainstreaming DRR</a:t>
            </a:r>
            <a:endParaRPr lang="en-GB" sz="2400" b="1" dirty="0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to strengthen laws on DRR: The Checklist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295400"/>
            <a:ext cx="5867400" cy="4163888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  <a:p>
            <a:r>
              <a:rPr lang="en-AU" sz="2000" dirty="0" smtClean="0"/>
              <a:t>A succinct and easy </a:t>
            </a:r>
            <a:r>
              <a:rPr lang="en-AU" sz="2000" dirty="0"/>
              <a:t>to </a:t>
            </a:r>
            <a:r>
              <a:rPr lang="en-AU" sz="2000" dirty="0" smtClean="0"/>
              <a:t>use </a:t>
            </a:r>
            <a:r>
              <a:rPr lang="en-AU" sz="2000" dirty="0"/>
              <a:t>tool to support the strengthening of legal frameworks for </a:t>
            </a:r>
            <a:r>
              <a:rPr lang="en-AU" sz="2000" dirty="0" smtClean="0"/>
              <a:t>DRR by: </a:t>
            </a:r>
          </a:p>
          <a:p>
            <a:pPr marL="0" indent="0">
              <a:buNone/>
            </a:pPr>
            <a:endParaRPr lang="en-AU" sz="2000" dirty="0"/>
          </a:p>
          <a:p>
            <a:pPr lvl="2">
              <a:spcAft>
                <a:spcPts val="1200"/>
              </a:spcAft>
            </a:pPr>
            <a:r>
              <a:rPr lang="en-AU" dirty="0" smtClean="0"/>
              <a:t>Drawing </a:t>
            </a:r>
            <a:r>
              <a:rPr lang="en-AU" dirty="0"/>
              <a:t>on key findings of the multi-country </a:t>
            </a:r>
            <a:r>
              <a:rPr lang="en-AU" dirty="0" smtClean="0"/>
              <a:t>study</a:t>
            </a:r>
          </a:p>
          <a:p>
            <a:pPr lvl="2">
              <a:spcAft>
                <a:spcPts val="1200"/>
              </a:spcAft>
            </a:pPr>
            <a:r>
              <a:rPr lang="en-AU" dirty="0" smtClean="0"/>
              <a:t>To help guide a </a:t>
            </a:r>
            <a:r>
              <a:rPr lang="en-AU" dirty="0"/>
              <a:t>review and revision </a:t>
            </a:r>
            <a:r>
              <a:rPr lang="en-AU" dirty="0" smtClean="0"/>
              <a:t>process of laws and regulations for DRR</a:t>
            </a:r>
          </a:p>
          <a:p>
            <a:pPr lvl="2">
              <a:spcAft>
                <a:spcPts val="1200"/>
              </a:spcAft>
            </a:pPr>
            <a:r>
              <a:rPr lang="en-AU" dirty="0" smtClean="0"/>
              <a:t>For use by lawmakers, NDMOs, RCRC Societies, other DRR advocates </a:t>
            </a:r>
          </a:p>
          <a:p>
            <a:pPr lvl="2">
              <a:spcAft>
                <a:spcPts val="1200"/>
              </a:spcAft>
            </a:pPr>
            <a:r>
              <a:rPr lang="en-AU" dirty="0" smtClean="0"/>
              <a:t>Handbook being drafted to guide implementation of the checklist</a:t>
            </a:r>
            <a:endParaRPr lang="en-AU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73464"/>
            <a:ext cx="2754313" cy="3873500"/>
          </a:xfrm>
          <a:prstGeom prst="rect">
            <a:avLst/>
          </a:prstGeom>
          <a:ln w="9525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11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charset="0"/>
                <a:cs typeface="Arial" charset="0"/>
              </a:rPr>
              <a:t>True or False?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075613" cy="4264025"/>
          </a:xfrm>
        </p:spPr>
        <p:txBody>
          <a:bodyPr/>
          <a:lstStyle/>
          <a:p>
            <a:endParaRPr lang="en-GB" dirty="0" smtClean="0">
              <a:latin typeface="Arial" charset="0"/>
              <a:cs typeface="Arial" charset="0"/>
            </a:endParaRPr>
          </a:p>
          <a:p>
            <a:r>
              <a:rPr lang="en-AU" dirty="0" smtClean="0">
                <a:latin typeface="Arial" charset="0"/>
                <a:cs typeface="Arial" charset="0"/>
              </a:rPr>
              <a:t>If you have a good disaster management law, your legal framework for DRR is complete</a:t>
            </a:r>
            <a:endParaRPr lang="en-GB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GB" dirty="0" smtClean="0">
              <a:latin typeface="Arial" charset="0"/>
              <a:cs typeface="Arial" charset="0"/>
            </a:endParaRPr>
          </a:p>
          <a:p>
            <a:r>
              <a:rPr lang="en-GB" dirty="0" smtClean="0">
                <a:latin typeface="Arial" charset="0"/>
                <a:cs typeface="Arial" charset="0"/>
              </a:rPr>
              <a:t>Answer: False</a:t>
            </a:r>
          </a:p>
        </p:txBody>
      </p:sp>
    </p:spTree>
    <p:extLst>
      <p:ext uri="{BB962C8B-B14F-4D97-AF65-F5344CB8AC3E}">
        <p14:creationId xmlns:p14="http://schemas.microsoft.com/office/powerpoint/2010/main" val="8548039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DL?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752600"/>
            <a:ext cx="4180484" cy="3276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D:\Lucia Cipullo files\Lucia.cipullo\Lucia My Documents\Bangkok\DL Comms\SEA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0886"/>
            <a:ext cx="9307286" cy="59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 – Day Two  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064072"/>
              </p:ext>
            </p:extLst>
          </p:nvPr>
        </p:nvGraphicFramePr>
        <p:xfrm>
          <a:off x="228600" y="1600200"/>
          <a:ext cx="86868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39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Key points to remember on Disaster Law themes!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9" y="1524000"/>
            <a:ext cx="7315201" cy="4725144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800" b="1" dirty="0" smtClean="0"/>
              <a:t>DRR and Law (prevention):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/>
              <a:t>disaster management </a:t>
            </a:r>
            <a:r>
              <a:rPr lang="en-AU" sz="1600" dirty="0"/>
              <a:t>laws are important: </a:t>
            </a:r>
            <a:r>
              <a:rPr lang="en-AU" sz="1600" dirty="0" smtClean="0"/>
              <a:t>BUT </a:t>
            </a:r>
            <a:r>
              <a:rPr lang="en-AU" sz="1600" dirty="0"/>
              <a:t>other sectoral laws are equally as important for risk </a:t>
            </a:r>
            <a:r>
              <a:rPr lang="en-AU" sz="1600" dirty="0" smtClean="0"/>
              <a:t>reduction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/>
              <a:t>Effective laws and regulations serve as a foundation for building community resilience and making people safer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800" b="1" dirty="0" smtClean="0"/>
              <a:t>IDRL (response): 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/>
              <a:t>laws and regulations for international assistance means disaster-affected people get the right aid at the right time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/>
              <a:t>Gives government control over type of assistance but also give humanitarian responders the access they need</a:t>
            </a:r>
          </a:p>
          <a:p>
            <a:pPr lvl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AU" sz="1600" dirty="0" smtClean="0"/>
              <a:t>IDRL is something NS can support that benefits </a:t>
            </a:r>
            <a:r>
              <a:rPr lang="en-AU" sz="1600" dirty="0" err="1" smtClean="0"/>
              <a:t>govts</a:t>
            </a:r>
            <a:r>
              <a:rPr lang="en-AU" sz="1600" dirty="0" smtClean="0"/>
              <a:t>, the RCRC the international humanitarian community and </a:t>
            </a:r>
            <a:r>
              <a:rPr lang="en-AU" sz="1600" smtClean="0"/>
              <a:t>vulnerable people.</a:t>
            </a:r>
            <a:endParaRPr lang="en-AU" sz="1600" dirty="0" smtClean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2" descr="http://iloverustyj.com/thinking%20ki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0800"/>
            <a:ext cx="1828800" cy="24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8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Disaster law is a cross-cutting area of work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01664873"/>
              </p:ext>
            </p:extLst>
          </p:nvPr>
        </p:nvGraphicFramePr>
        <p:xfrm>
          <a:off x="609600" y="1600200"/>
          <a:ext cx="80772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789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Questions? Comments? </a:t>
            </a:r>
            <a:endParaRPr lang="en-GB" dirty="0"/>
          </a:p>
        </p:txBody>
      </p:sp>
      <p:pic>
        <p:nvPicPr>
          <p:cNvPr id="1026" name="Picture 2" descr="http://www.careerhubblog.com/.a/6a00d834516a5769e20168e7e2eb2a970c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136571" cy="41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7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Objectives of the Disaster Law Forum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858000" cy="4191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00941275"/>
              </p:ext>
            </p:extLst>
          </p:nvPr>
        </p:nvGraphicFramePr>
        <p:xfrm>
          <a:off x="32657" y="1676400"/>
          <a:ext cx="9046029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42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6858000" cy="1143000"/>
          </a:xfrm>
        </p:spPr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Disaster Law is…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276600" y="1046163"/>
            <a:ext cx="5638800" cy="3276600"/>
          </a:xfrm>
        </p:spPr>
        <p:txBody>
          <a:bodyPr/>
          <a:lstStyle/>
          <a:p>
            <a:pPr algn="ctr">
              <a:defRPr/>
            </a:pPr>
            <a:endParaRPr lang="en-GB" altLang="en-US" dirty="0" smtClean="0"/>
          </a:p>
          <a:p>
            <a:pPr algn="ctr">
              <a:defRPr/>
            </a:pPr>
            <a:endParaRPr lang="en-GB" altLang="en-US" dirty="0"/>
          </a:p>
          <a:p>
            <a:pPr algn="ctr">
              <a:defRPr/>
            </a:pPr>
            <a:endParaRPr lang="en-GB" altLang="en-US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GB" altLang="en-US" sz="2800" dirty="0" smtClean="0"/>
              <a:t>The </a:t>
            </a:r>
            <a:r>
              <a:rPr lang="en-GB" altLang="en-US" sz="2800" b="1" dirty="0" smtClean="0"/>
              <a:t>laws and regulations </a:t>
            </a:r>
            <a:r>
              <a:rPr lang="en-GB" altLang="en-US" sz="2800" dirty="0" smtClean="0"/>
              <a:t>which: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GB" altLang="en-US" sz="2800" dirty="0" smtClean="0"/>
              <a:t>address the </a:t>
            </a:r>
            <a:r>
              <a:rPr lang="en-GB" altLang="en-US" sz="2800" b="1" dirty="0" smtClean="0"/>
              <a:t>roles </a:t>
            </a:r>
            <a:r>
              <a:rPr lang="en-GB" altLang="en-US" sz="2800" dirty="0" smtClean="0"/>
              <a:t>and </a:t>
            </a:r>
            <a:r>
              <a:rPr lang="en-GB" altLang="en-US" sz="2800" b="1" dirty="0" smtClean="0"/>
              <a:t>responsibilities </a:t>
            </a:r>
            <a:r>
              <a:rPr lang="en-GB" altLang="en-US" sz="2800" dirty="0" smtClean="0"/>
              <a:t>to </a:t>
            </a:r>
            <a:r>
              <a:rPr lang="en-GB" altLang="en-US" sz="2800" b="1" dirty="0" smtClean="0"/>
              <a:t>manage </a:t>
            </a:r>
            <a:r>
              <a:rPr lang="en-GB" altLang="en-US" sz="2800" dirty="0" smtClean="0"/>
              <a:t>and </a:t>
            </a:r>
            <a:r>
              <a:rPr lang="en-GB" altLang="en-US" sz="2800" b="1" dirty="0" smtClean="0"/>
              <a:t>respond</a:t>
            </a:r>
            <a:r>
              <a:rPr lang="en-GB" altLang="en-US" sz="2800" dirty="0" smtClean="0"/>
              <a:t> to disasters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GB" altLang="en-US" sz="2800" b="1" dirty="0" smtClean="0"/>
              <a:t>minimise</a:t>
            </a:r>
            <a:r>
              <a:rPr lang="en-GB" altLang="en-US" sz="2800" dirty="0" smtClean="0"/>
              <a:t> </a:t>
            </a:r>
            <a:r>
              <a:rPr lang="en-GB" altLang="en-US" sz="2800" b="1" dirty="0" smtClean="0"/>
              <a:t>impact</a:t>
            </a:r>
            <a:r>
              <a:rPr lang="en-GB" altLang="en-US" sz="2800" dirty="0" smtClean="0"/>
              <a:t> of disasters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GB" altLang="en-US" sz="2800" b="1" dirty="0" smtClean="0"/>
              <a:t>reduce disaster risks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altLang="en-US" b="1" dirty="0" smtClean="0"/>
          </a:p>
          <a:p>
            <a:pPr>
              <a:defRPr/>
            </a:pPr>
            <a:endParaRPr lang="en-GB" altLang="en-US" dirty="0" smtClean="0"/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63713"/>
            <a:ext cx="24590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1635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6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 smtClean="0">
              <a:latin typeface="Arial" charset="0"/>
              <a:cs typeface="Arial" charset="0"/>
            </a:endParaRPr>
          </a:p>
        </p:txBody>
      </p:sp>
      <p:pic>
        <p:nvPicPr>
          <p:cNvPr id="18437" name="Picture 3" descr="E:\Disaster Law\Working folder\Myanmar\Workshop 2014\Photos\IMG_15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1370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 descr="E:\Disaster Law\Working folder\Myanmar\Workshop 2014\Photos\IMG_16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4438650"/>
            <a:ext cx="41259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Lucia Cipullo files\Lucia.cipullo\Lucia My Documents\Bangkok\DL Comms\Pics for snapshot\Indonesi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14" y="-1"/>
            <a:ext cx="4148138" cy="27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Lucia Cipullo files\Lucia.cipullo\Lucia My Documents\Bangkok\DL Comms\Pics for snapshot\Viet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41270"/>
            <a:ext cx="5040313" cy="32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83972" y="2202240"/>
            <a:ext cx="43434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 smtClean="0">
                <a:latin typeface="+mn-lt"/>
                <a:cs typeface="Arial" pitchFamily="34" charset="0"/>
              </a:rPr>
              <a:t>Southeast Asia: making great progress in disaster law </a:t>
            </a:r>
            <a:endParaRPr lang="en-GB" sz="3200" b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Why disaster law?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572745"/>
              </p:ext>
            </p:extLst>
          </p:nvPr>
        </p:nvGraphicFramePr>
        <p:xfrm>
          <a:off x="381000" y="1676400"/>
          <a:ext cx="8382000" cy="42062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82000"/>
              </a:tblGrid>
              <a:tr h="114565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/>
                        <a:t>As governments, national societies and humanitarian partners in one of the world’s most disaster prone regions – we need these laws as </a:t>
                      </a:r>
                      <a:r>
                        <a:rPr lang="en-GB" b="1" dirty="0" smtClean="0"/>
                        <a:t>a foundation for our work in disaster management,</a:t>
                      </a:r>
                      <a:r>
                        <a:rPr lang="en-GB" b="1" baseline="0" dirty="0" smtClean="0"/>
                        <a:t> risk reduction as response. </a:t>
                      </a:r>
                      <a:r>
                        <a:rPr lang="en-GB" b="1" dirty="0" smtClean="0"/>
                        <a:t> </a:t>
                      </a:r>
                    </a:p>
                    <a:p>
                      <a:endParaRPr lang="en-GB" b="0" dirty="0"/>
                    </a:p>
                  </a:txBody>
                  <a:tcPr/>
                </a:tc>
              </a:tr>
              <a:tr h="88127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1" dirty="0" smtClean="0"/>
                        <a:t>For National Societies: </a:t>
                      </a:r>
                      <a:r>
                        <a:rPr lang="en-GB" b="0" dirty="0" smtClean="0"/>
                        <a:t>this is an opportunity to profile your National Society and represent the community voice in national law and policy making  processes</a:t>
                      </a:r>
                    </a:p>
                    <a:p>
                      <a:endParaRPr lang="en-GB" b="0" dirty="0"/>
                    </a:p>
                  </a:txBody>
                  <a:tcPr/>
                </a:tc>
              </a:tr>
              <a:tr h="114565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1" dirty="0" smtClean="0"/>
                        <a:t>For governments: </a:t>
                      </a:r>
                      <a:r>
                        <a:rPr lang="en-GB" b="0" dirty="0" smtClean="0"/>
                        <a:t>NS/IFRC can provide technical advice to help develop your national</a:t>
                      </a:r>
                      <a:r>
                        <a:rPr lang="en-GB" b="0" baseline="0" dirty="0" smtClean="0"/>
                        <a:t> disaster laws</a:t>
                      </a:r>
                      <a:r>
                        <a:rPr lang="en-GB" b="0" dirty="0" smtClean="0"/>
                        <a:t>; NS as the bridge between community and national level; wide networks to disseminate and help implement national and</a:t>
                      </a:r>
                      <a:r>
                        <a:rPr lang="en-GB" b="0" baseline="0" dirty="0" smtClean="0"/>
                        <a:t> local</a:t>
                      </a:r>
                      <a:r>
                        <a:rPr lang="en-GB" b="0" dirty="0" smtClean="0"/>
                        <a:t> laws</a:t>
                      </a:r>
                      <a:r>
                        <a:rPr lang="en-GB" b="0" baseline="0" dirty="0" smtClean="0"/>
                        <a:t> &amp; procedures</a:t>
                      </a:r>
                      <a:r>
                        <a:rPr lang="en-GB" b="0" dirty="0" smtClean="0"/>
                        <a:t>. </a:t>
                      </a:r>
                    </a:p>
                    <a:p>
                      <a:endParaRPr lang="en-GB" b="0" dirty="0"/>
                    </a:p>
                  </a:txBody>
                  <a:tcPr/>
                </a:tc>
              </a:tr>
              <a:tr h="88127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/>
                        <a:t>Building </a:t>
                      </a:r>
                      <a:r>
                        <a:rPr lang="en-GB" b="1" dirty="0" smtClean="0"/>
                        <a:t>partnerships </a:t>
                      </a:r>
                      <a:r>
                        <a:rPr lang="en-GB" b="0" dirty="0" smtClean="0"/>
                        <a:t>with and </a:t>
                      </a:r>
                      <a:r>
                        <a:rPr lang="en-GB" b="1" dirty="0" smtClean="0"/>
                        <a:t>strengthening regional organizations </a:t>
                      </a:r>
                      <a:r>
                        <a:rPr lang="en-GB" b="0" dirty="0" smtClean="0"/>
                        <a:t>through disaster law work</a:t>
                      </a:r>
                    </a:p>
                    <a:p>
                      <a:endParaRPr lang="en-GB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6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International and regional mandates </a:t>
            </a:r>
            <a:endParaRPr lang="en-GB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243" y="1733100"/>
            <a:ext cx="358140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87" y="3460797"/>
            <a:ext cx="5286375" cy="11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p-CHE024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25632" y="3801823"/>
            <a:ext cx="1619202" cy="1760777"/>
          </a:xfrm>
          <a:prstGeom prst="rect">
            <a:avLst/>
          </a:prstGeom>
        </p:spPr>
      </p:pic>
      <p:pic>
        <p:nvPicPr>
          <p:cNvPr id="19" name="Picture 2" descr="http://www.aadmerpartnership.org/wp-content/uploads/2012/09/aadm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42" y="1779544"/>
            <a:ext cx="1408525" cy="200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SEAN Agreement on Disaster Management and Emergency Response (AADMER) Work Programme 2010-2015 (4th Reprint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42" y="3949598"/>
            <a:ext cx="2195512" cy="14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4" y="1598405"/>
            <a:ext cx="1401406" cy="20801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91" y="4652102"/>
            <a:ext cx="39862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1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990600" y="3429000"/>
            <a:ext cx="7239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600" b="1" dirty="0">
              <a:latin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>
                <a:latin typeface="Arial" pitchFamily="34" charset="0"/>
              </a:rPr>
              <a:t>32</a:t>
            </a:r>
            <a:r>
              <a:rPr lang="en-GB" altLang="en-US" sz="3200" b="1" baseline="30000" dirty="0">
                <a:latin typeface="Arial" pitchFamily="34" charset="0"/>
              </a:rPr>
              <a:t>nd</a:t>
            </a:r>
            <a:r>
              <a:rPr lang="en-GB" altLang="en-US" sz="3200" b="1" dirty="0">
                <a:latin typeface="Arial" pitchFamily="34" charset="0"/>
              </a:rPr>
              <a:t> International Conference of the </a:t>
            </a:r>
            <a:br>
              <a:rPr lang="en-GB" altLang="en-US" sz="3200" b="1" dirty="0">
                <a:latin typeface="Arial" pitchFamily="34" charset="0"/>
              </a:rPr>
            </a:br>
            <a:r>
              <a:rPr lang="en-GB" altLang="en-US" sz="3200" b="1" dirty="0">
                <a:latin typeface="Arial" pitchFamily="34" charset="0"/>
              </a:rPr>
              <a:t>Red Cross and Red </a:t>
            </a:r>
            <a:r>
              <a:rPr lang="en-GB" altLang="en-US" sz="3200" b="1" dirty="0" smtClean="0">
                <a:latin typeface="Arial" pitchFamily="34" charset="0"/>
              </a:rPr>
              <a:t>Crescent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latin typeface="Arial" pitchFamily="34" charset="0"/>
              </a:rPr>
              <a:t>December 2015</a:t>
            </a:r>
            <a:endParaRPr lang="en-GB" altLang="en-US" sz="3200" b="1" dirty="0">
              <a:latin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600" b="1" dirty="0">
              <a:latin typeface="Arial" pitchFamily="34" charset="0"/>
            </a:endParaRP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600" b="1" dirty="0">
              <a:latin typeface="Arial" pitchFamily="34" charset="0"/>
            </a:endParaRPr>
          </a:p>
        </p:txBody>
      </p:sp>
      <p:pic>
        <p:nvPicPr>
          <p:cNvPr id="102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68072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16084</TotalTime>
  <Words>1312</Words>
  <Application>Microsoft Office PowerPoint</Application>
  <PresentationFormat>On-screen Show (4:3)</PresentationFormat>
  <Paragraphs>212</Paragraphs>
  <Slides>33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Disaster Law: An Asia Pacific Perspective</vt:lpstr>
      <vt:lpstr>Agenda – Day One  </vt:lpstr>
      <vt:lpstr>Agenda – Day Two  </vt:lpstr>
      <vt:lpstr>Objectives of the Disaster Law Forum </vt:lpstr>
      <vt:lpstr>Disaster Law is… </vt:lpstr>
      <vt:lpstr>PowerPoint Presentation</vt:lpstr>
      <vt:lpstr>Why disaster law? </vt:lpstr>
      <vt:lpstr>International and regional mandates </vt:lpstr>
      <vt:lpstr>PowerPoint Presentation</vt:lpstr>
      <vt:lpstr>PowerPoint Presentation</vt:lpstr>
      <vt:lpstr>PowerPoint Presentation</vt:lpstr>
      <vt:lpstr>Key disaster law themes</vt:lpstr>
      <vt:lpstr>Theme 1: International Disaster Response Law (IDRL) </vt:lpstr>
      <vt:lpstr>Why legal preparedness for international disaster response?</vt:lpstr>
      <vt:lpstr>Research shows that a lack of legal preparedness hampers international relief</vt:lpstr>
      <vt:lpstr>PowerPoint Presentation</vt:lpstr>
      <vt:lpstr>IFRC tools: IDRL Guidelines &amp; Model Act</vt:lpstr>
      <vt:lpstr>Why is IDRL important? </vt:lpstr>
      <vt:lpstr>Progress to date: implementing the IDRL Guidelines at the national level worldwide</vt:lpstr>
      <vt:lpstr>IDRL in action: The experience of the Philippines </vt:lpstr>
      <vt:lpstr>True or False? </vt:lpstr>
      <vt:lpstr>PowerPoint Presentation</vt:lpstr>
      <vt:lpstr>Why law and DRR? Experience highlights the importance of legal frameworks for DRR</vt:lpstr>
      <vt:lpstr>What has IFRC been doing to address this?  Multi-Country Report</vt:lpstr>
      <vt:lpstr>Findings: Role of Disaster Risk Management laws </vt:lpstr>
      <vt:lpstr>Findings: sectoral laws are equally important!</vt:lpstr>
      <vt:lpstr>How to strengthen laws on DRR: The Checklist</vt:lpstr>
      <vt:lpstr>True or False?</vt:lpstr>
      <vt:lpstr>Why DL?</vt:lpstr>
      <vt:lpstr>Key points to remember on Disaster Law themes! </vt:lpstr>
      <vt:lpstr>Disaster law is a cross-cutting area of work</vt:lpstr>
      <vt:lpstr>Questions? Comments? </vt:lpstr>
      <vt:lpstr>PowerPoint Presentation</vt:lpstr>
    </vt:vector>
  </TitlesOfParts>
  <Company>IFRC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goli.ameri</dc:creator>
  <cp:lastModifiedBy>Padmini NAYAGAM</cp:lastModifiedBy>
  <cp:revision>299</cp:revision>
  <cp:lastPrinted>2014-05-07T09:51:23Z</cp:lastPrinted>
  <dcterms:created xsi:type="dcterms:W3CDTF">2011-03-07T16:15:55Z</dcterms:created>
  <dcterms:modified xsi:type="dcterms:W3CDTF">2015-06-11T07:39:46Z</dcterms:modified>
</cp:coreProperties>
</file>