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134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6089A7-DA20-EF4E-A2DB-9BE418347B6A}" type="datetimeFigureOut">
              <a:rPr lang="en-US" smtClean="0"/>
              <a:t>11/20/2014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7FE826-9CCA-674B-AC96-B21E90B98E1D}" type="slidenum">
              <a:rPr lang="en-US" smtClean="0"/>
              <a:t>‹#›</a:t>
            </a:fld>
            <a:endParaRPr lang="en-US"/>
          </a:p>
        </p:txBody>
      </p:sp>
    </p:spTree>
    <p:extLst>
      <p:ext uri="{BB962C8B-B14F-4D97-AF65-F5344CB8AC3E}">
        <p14:creationId xmlns:p14="http://schemas.microsoft.com/office/powerpoint/2010/main" val="10103558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MS PGothic" charset="0"/>
              </a:rPr>
              <a:t>Clicks:</a:t>
            </a:r>
          </a:p>
          <a:p>
            <a:pPr eaLnBrk="1" hangingPunct="1">
              <a:spcBef>
                <a:spcPct val="0"/>
              </a:spcBef>
            </a:pPr>
            <a:r>
              <a:rPr lang="en-US" dirty="0" smtClean="0">
                <a:latin typeface="Calibri" charset="0"/>
                <a:ea typeface="MS PGothic" charset="0"/>
              </a:rPr>
              <a:t>Start by introducing the Red Cross Red Crescent Movement</a:t>
            </a:r>
          </a:p>
          <a:p>
            <a:pPr eaLnBrk="1" hangingPunct="1">
              <a:spcBef>
                <a:spcPct val="0"/>
              </a:spcBef>
              <a:buFontTx/>
              <a:buAutoNum type="arabicPeriod"/>
            </a:pPr>
            <a:r>
              <a:rPr lang="en-US" dirty="0" smtClean="0">
                <a:latin typeface="Calibri" charset="0"/>
                <a:ea typeface="MS PGothic" charset="0"/>
              </a:rPr>
              <a:t> </a:t>
            </a:r>
            <a:r>
              <a:rPr lang="en-US" dirty="0" err="1" smtClean="0">
                <a:latin typeface="Calibri" charset="0"/>
                <a:ea typeface="MS PGothic" charset="0"/>
              </a:rPr>
              <a:t>Wouldn</a:t>
            </a:r>
            <a:r>
              <a:rPr lang="ja-JP" altLang="en-US" dirty="0" smtClean="0">
                <a:latin typeface="Calibri" charset="0"/>
                <a:ea typeface="MS PGothic" charset="0"/>
              </a:rPr>
              <a:t>’</a:t>
            </a:r>
            <a:r>
              <a:rPr lang="en-US" dirty="0" smtClean="0">
                <a:latin typeface="Calibri" charset="0"/>
                <a:ea typeface="MS PGothic" charset="0"/>
              </a:rPr>
              <a:t>t it be great if the Movement had a crystal ball and could know in advance if a disaster was going to happen?</a:t>
            </a:r>
          </a:p>
          <a:p>
            <a:pPr eaLnBrk="1" hangingPunct="1">
              <a:spcBef>
                <a:spcPct val="0"/>
              </a:spcBef>
              <a:buFontTx/>
              <a:buAutoNum type="arabicPeriod"/>
            </a:pPr>
            <a:r>
              <a:rPr lang="en-US" dirty="0" smtClean="0">
                <a:latin typeface="Calibri" charset="0"/>
                <a:ea typeface="MS PGothic" charset="0"/>
              </a:rPr>
              <a:t>?</a:t>
            </a:r>
          </a:p>
          <a:p>
            <a:pPr eaLnBrk="1" hangingPunct="1">
              <a:spcBef>
                <a:spcPct val="0"/>
              </a:spcBef>
              <a:buFontTx/>
              <a:buAutoNum type="arabicPeriod"/>
            </a:pPr>
            <a:r>
              <a:rPr lang="en-US" smtClean="0">
                <a:latin typeface="Calibri" charset="0"/>
                <a:ea typeface="MS PGothic" charset="0"/>
              </a:rPr>
              <a:t> Actually</a:t>
            </a:r>
            <a:r>
              <a:rPr lang="en-US" dirty="0" smtClean="0">
                <a:latin typeface="Calibri" charset="0"/>
                <a:ea typeface="MS PGothic" charset="0"/>
              </a:rPr>
              <a:t>, it </a:t>
            </a:r>
            <a:r>
              <a:rPr lang="en-US" i="1" dirty="0" smtClean="0">
                <a:latin typeface="Calibri" charset="0"/>
                <a:ea typeface="MS PGothic" charset="0"/>
              </a:rPr>
              <a:t>is</a:t>
            </a:r>
            <a:r>
              <a:rPr lang="en-US" dirty="0" smtClean="0">
                <a:latin typeface="Calibri" charset="0"/>
                <a:ea typeface="MS PGothic" charset="0"/>
              </a:rPr>
              <a:t> currently possible to have early warning of climate-related disasters! Scientists can make predictions about many things, including rainfall, up to months ahead, that can actually help us make decisions about how to prepare for potential disasters. However, if you show a Red Cross employee this map, you might as well be showing them</a:t>
            </a:r>
          </a:p>
          <a:p>
            <a:pPr eaLnBrk="1" hangingPunct="1">
              <a:spcBef>
                <a:spcPct val="0"/>
              </a:spcBef>
              <a:buFontTx/>
              <a:buAutoNum type="arabicPeriod"/>
            </a:pPr>
            <a:r>
              <a:rPr lang="en-US" dirty="0" smtClean="0">
                <a:latin typeface="Calibri" charset="0"/>
                <a:ea typeface="MS PGothic" charset="0"/>
              </a:rPr>
              <a:t>This!</a:t>
            </a:r>
          </a:p>
          <a:p>
            <a:pPr eaLnBrk="1" hangingPunct="1">
              <a:spcBef>
                <a:spcPct val="0"/>
              </a:spcBef>
              <a:buFontTx/>
              <a:buAutoNum type="arabicPeriod"/>
            </a:pPr>
            <a:r>
              <a:rPr lang="en-US" dirty="0" smtClean="0">
                <a:latin typeface="Calibri" charset="0"/>
                <a:ea typeface="MS PGothic" charset="0"/>
              </a:rPr>
              <a:t>We have developed games to help explain this, but expect confusion.</a:t>
            </a:r>
          </a:p>
          <a:p>
            <a:endParaRPr lang="en-US" dirty="0"/>
          </a:p>
        </p:txBody>
      </p:sp>
      <p:sp>
        <p:nvSpPr>
          <p:cNvPr id="4" name="Slide Number Placeholder 3"/>
          <p:cNvSpPr>
            <a:spLocks noGrp="1"/>
          </p:cNvSpPr>
          <p:nvPr>
            <p:ph type="sldNum" sz="quarter" idx="10"/>
          </p:nvPr>
        </p:nvSpPr>
        <p:spPr/>
        <p:txBody>
          <a:bodyPr/>
          <a:lstStyle/>
          <a:p>
            <a:fld id="{247FE826-9CCA-674B-AC96-B21E90B98E1D}" type="slidenum">
              <a:rPr lang="en-US" smtClean="0"/>
              <a:t>1</a:t>
            </a:fld>
            <a:endParaRPr lang="en-US"/>
          </a:p>
        </p:txBody>
      </p:sp>
    </p:spTree>
    <p:extLst>
      <p:ext uri="{BB962C8B-B14F-4D97-AF65-F5344CB8AC3E}">
        <p14:creationId xmlns:p14="http://schemas.microsoft.com/office/powerpoint/2010/main" val="1706975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ea typeface="MS PGothic" charset="0"/>
              </a:rPr>
              <a:t>Now play the game.</a:t>
            </a:r>
          </a:p>
          <a:p>
            <a:endParaRPr lang="en-US" dirty="0"/>
          </a:p>
        </p:txBody>
      </p:sp>
      <p:sp>
        <p:nvSpPr>
          <p:cNvPr id="4" name="Slide Number Placeholder 3"/>
          <p:cNvSpPr>
            <a:spLocks noGrp="1"/>
          </p:cNvSpPr>
          <p:nvPr>
            <p:ph type="sldNum" sz="quarter" idx="10"/>
          </p:nvPr>
        </p:nvSpPr>
        <p:spPr/>
        <p:txBody>
          <a:bodyPr/>
          <a:lstStyle/>
          <a:p>
            <a:fld id="{247FE826-9CCA-674B-AC96-B21E90B98E1D}" type="slidenum">
              <a:rPr lang="en-US" smtClean="0"/>
              <a:t>12</a:t>
            </a:fld>
            <a:endParaRPr lang="en-US"/>
          </a:p>
        </p:txBody>
      </p:sp>
    </p:spTree>
    <p:extLst>
      <p:ext uri="{BB962C8B-B14F-4D97-AF65-F5344CB8AC3E}">
        <p14:creationId xmlns:p14="http://schemas.microsoft.com/office/powerpoint/2010/main" val="258298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MS PGothic" charset="0"/>
              </a:rPr>
              <a:t>Explain that each group of 3 is a region, each person is a local branch. (Use consistent language throughout)</a:t>
            </a:r>
          </a:p>
          <a:p>
            <a:pPr eaLnBrk="1" hangingPunct="1">
              <a:spcBef>
                <a:spcPct val="0"/>
              </a:spcBef>
            </a:pPr>
            <a:r>
              <a:rPr lang="en-US" dirty="0" smtClean="0">
                <a:latin typeface="Calibri" charset="0"/>
                <a:ea typeface="MS PGothic" charset="0"/>
              </a:rPr>
              <a:t>Beans represent the money/resources of your Red Cross Red Crescent Branch.</a:t>
            </a:r>
          </a:p>
          <a:p>
            <a:endParaRPr lang="en-US" dirty="0"/>
          </a:p>
        </p:txBody>
      </p:sp>
      <p:sp>
        <p:nvSpPr>
          <p:cNvPr id="4" name="Slide Number Placeholder 3"/>
          <p:cNvSpPr>
            <a:spLocks noGrp="1"/>
          </p:cNvSpPr>
          <p:nvPr>
            <p:ph type="sldNum" sz="quarter" idx="10"/>
          </p:nvPr>
        </p:nvSpPr>
        <p:spPr/>
        <p:txBody>
          <a:bodyPr/>
          <a:lstStyle/>
          <a:p>
            <a:fld id="{247FE826-9CCA-674B-AC96-B21E90B98E1D}" type="slidenum">
              <a:rPr lang="en-US" smtClean="0"/>
              <a:t>2</a:t>
            </a:fld>
            <a:endParaRPr lang="en-US"/>
          </a:p>
        </p:txBody>
      </p:sp>
    </p:spTree>
    <p:extLst>
      <p:ext uri="{BB962C8B-B14F-4D97-AF65-F5344CB8AC3E}">
        <p14:creationId xmlns:p14="http://schemas.microsoft.com/office/powerpoint/2010/main" val="3360493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MS PGothic" charset="0"/>
              </a:rPr>
              <a:t>You have a “humanitarian crisis” if you cannot pay what is necessary; you receive a red stone. Note that players who run out of beans do not die; don’t refer to death as a penalty – games that playfully invoke death are unacceptable to humanitarian workers who have seen it first hand.</a:t>
            </a:r>
          </a:p>
          <a:p>
            <a:pPr eaLnBrk="1" hangingPunct="1">
              <a:spcBef>
                <a:spcPct val="0"/>
              </a:spcBef>
            </a:pPr>
            <a:r>
              <a:rPr lang="en-US" dirty="0" smtClean="0">
                <a:latin typeface="Calibri" charset="0"/>
                <a:ea typeface="MS PGothic" charset="0"/>
              </a:rPr>
              <a:t>Show prizes here.</a:t>
            </a:r>
          </a:p>
        </p:txBody>
      </p:sp>
      <p:sp>
        <p:nvSpPr>
          <p:cNvPr id="4" name="Slide Number Placeholder 3"/>
          <p:cNvSpPr>
            <a:spLocks noGrp="1"/>
          </p:cNvSpPr>
          <p:nvPr>
            <p:ph type="sldNum" sz="quarter" idx="10"/>
          </p:nvPr>
        </p:nvSpPr>
        <p:spPr/>
        <p:txBody>
          <a:bodyPr/>
          <a:lstStyle/>
          <a:p>
            <a:fld id="{247FE826-9CCA-674B-AC96-B21E90B98E1D}" type="slidenum">
              <a:rPr lang="en-US" smtClean="0"/>
              <a:t>3</a:t>
            </a:fld>
            <a:endParaRPr lang="en-US"/>
          </a:p>
        </p:txBody>
      </p:sp>
    </p:spTree>
    <p:extLst>
      <p:ext uri="{BB962C8B-B14F-4D97-AF65-F5344CB8AC3E}">
        <p14:creationId xmlns:p14="http://schemas.microsoft.com/office/powerpoint/2010/main" val="1816148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MS PGothic" charset="0"/>
              </a:rPr>
              <a:t>In this game, each Red Cross/Crescent region is vulnerable to floods.</a:t>
            </a:r>
          </a:p>
          <a:p>
            <a:pPr eaLnBrk="1" hangingPunct="1">
              <a:spcBef>
                <a:spcPct val="0"/>
              </a:spcBef>
            </a:pPr>
            <a:r>
              <a:rPr lang="en-US" dirty="0" smtClean="0">
                <a:latin typeface="Calibri" charset="0"/>
                <a:ea typeface="MS PGothic" charset="0"/>
              </a:rPr>
              <a:t>How do you get a flood? You roll the die.</a:t>
            </a:r>
          </a:p>
          <a:p>
            <a:pPr eaLnBrk="1" hangingPunct="1">
              <a:spcBef>
                <a:spcPct val="0"/>
              </a:spcBef>
            </a:pPr>
            <a:r>
              <a:rPr lang="en-US" dirty="0" smtClean="0">
                <a:latin typeface="Calibri" charset="0"/>
                <a:ea typeface="MS PGothic" charset="0"/>
              </a:rPr>
              <a:t>Click 1: There is one die for the region, and one die for the local. If the sum is &gt;10, there will be a flood!</a:t>
            </a:r>
          </a:p>
          <a:p>
            <a:pPr eaLnBrk="1" hangingPunct="1">
              <a:spcBef>
                <a:spcPct val="0"/>
              </a:spcBef>
            </a:pPr>
            <a:r>
              <a:rPr lang="en-US" dirty="0" smtClean="0">
                <a:latin typeface="Calibri" charset="0"/>
                <a:ea typeface="MS PGothic" charset="0"/>
              </a:rPr>
              <a:t>How often do you think it will flood?</a:t>
            </a:r>
          </a:p>
          <a:p>
            <a:pPr eaLnBrk="1" hangingPunct="1">
              <a:spcBef>
                <a:spcPct val="0"/>
              </a:spcBef>
            </a:pPr>
            <a:r>
              <a:rPr lang="en-US" dirty="0" smtClean="0">
                <a:latin typeface="Calibri" charset="0"/>
                <a:ea typeface="MS PGothic" charset="0"/>
              </a:rPr>
              <a:t>Click 2: Here are all the possible combinations of the die.</a:t>
            </a:r>
          </a:p>
          <a:p>
            <a:pPr eaLnBrk="1" hangingPunct="1">
              <a:spcBef>
                <a:spcPct val="0"/>
              </a:spcBef>
            </a:pPr>
            <a:r>
              <a:rPr lang="en-US" dirty="0" smtClean="0">
                <a:latin typeface="Calibri" charset="0"/>
                <a:ea typeface="MS PGothic" charset="0"/>
              </a:rPr>
              <a:t>Click 3: According to probability, it will flood about 16% of the time.</a:t>
            </a:r>
          </a:p>
          <a:p>
            <a:pPr eaLnBrk="1" hangingPunct="1">
              <a:spcBef>
                <a:spcPct val="0"/>
              </a:spcBef>
            </a:pPr>
            <a:endParaRPr lang="en-US" dirty="0" smtClean="0">
              <a:latin typeface="Calibri" charset="0"/>
              <a:ea typeface="MS PGothic" charset="0"/>
            </a:endParaRPr>
          </a:p>
          <a:p>
            <a:pPr eaLnBrk="1" hangingPunct="1">
              <a:spcBef>
                <a:spcPct val="0"/>
              </a:spcBef>
            </a:pPr>
            <a:r>
              <a:rPr lang="en-US" dirty="0" smtClean="0">
                <a:latin typeface="Calibri" charset="0"/>
                <a:ea typeface="MS PGothic" charset="0"/>
              </a:rPr>
              <a:t>Now, ask everyone to roll the dive. Ask who got a flood? Make sure people get the concept.</a:t>
            </a:r>
          </a:p>
          <a:p>
            <a:endParaRPr lang="en-US" dirty="0"/>
          </a:p>
        </p:txBody>
      </p:sp>
      <p:sp>
        <p:nvSpPr>
          <p:cNvPr id="4" name="Slide Number Placeholder 3"/>
          <p:cNvSpPr>
            <a:spLocks noGrp="1"/>
          </p:cNvSpPr>
          <p:nvPr>
            <p:ph type="sldNum" sz="quarter" idx="10"/>
          </p:nvPr>
        </p:nvSpPr>
        <p:spPr/>
        <p:txBody>
          <a:bodyPr/>
          <a:lstStyle/>
          <a:p>
            <a:fld id="{247FE826-9CCA-674B-AC96-B21E90B98E1D}" type="slidenum">
              <a:rPr lang="en-US" smtClean="0"/>
              <a:t>4</a:t>
            </a:fld>
            <a:endParaRPr lang="en-US"/>
          </a:p>
        </p:txBody>
      </p:sp>
    </p:spTree>
    <p:extLst>
      <p:ext uri="{BB962C8B-B14F-4D97-AF65-F5344CB8AC3E}">
        <p14:creationId xmlns:p14="http://schemas.microsoft.com/office/powerpoint/2010/main" val="1666389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MS PGothic" charset="0"/>
              </a:rPr>
              <a:t>You are a Red Cross Red Crescent Worker.</a:t>
            </a:r>
          </a:p>
          <a:p>
            <a:pPr eaLnBrk="1" hangingPunct="1">
              <a:spcBef>
                <a:spcPct val="0"/>
              </a:spcBef>
            </a:pPr>
            <a:r>
              <a:rPr lang="en-US" dirty="0" smtClean="0">
                <a:latin typeface="Calibri" charset="0"/>
                <a:ea typeface="MS PGothic" charset="0"/>
              </a:rPr>
              <a:t>If you are worried about flooding, is there anything you can do about it before the flood happens?</a:t>
            </a:r>
          </a:p>
          <a:p>
            <a:pPr eaLnBrk="1" hangingPunct="1">
              <a:spcBef>
                <a:spcPct val="0"/>
              </a:spcBef>
            </a:pPr>
            <a:r>
              <a:rPr lang="en-US" dirty="0" smtClean="0">
                <a:latin typeface="Calibri" charset="0"/>
                <a:ea typeface="MS PGothic" charset="0"/>
              </a:rPr>
              <a:t>Click 1: Yes. You can prepare for a flood, but this will cost you 1 bean. You can only prepare for flood before the rainy season, so you will need to stand up before the dice is rolled.</a:t>
            </a:r>
          </a:p>
          <a:p>
            <a:pPr eaLnBrk="1" hangingPunct="1">
              <a:spcBef>
                <a:spcPct val="0"/>
              </a:spcBef>
            </a:pPr>
            <a:r>
              <a:rPr lang="en-US" dirty="0" smtClean="0">
                <a:latin typeface="Calibri" charset="0"/>
                <a:ea typeface="MS PGothic" charset="0"/>
              </a:rPr>
              <a:t>Click 2: If you don’t want to prepare for the flood, you don’t have to pay anything, and you stay sitting down.</a:t>
            </a:r>
          </a:p>
          <a:p>
            <a:endParaRPr lang="en-US" dirty="0"/>
          </a:p>
        </p:txBody>
      </p:sp>
      <p:sp>
        <p:nvSpPr>
          <p:cNvPr id="4" name="Slide Number Placeholder 3"/>
          <p:cNvSpPr>
            <a:spLocks noGrp="1"/>
          </p:cNvSpPr>
          <p:nvPr>
            <p:ph type="sldNum" sz="quarter" idx="10"/>
          </p:nvPr>
        </p:nvSpPr>
        <p:spPr/>
        <p:txBody>
          <a:bodyPr/>
          <a:lstStyle/>
          <a:p>
            <a:fld id="{247FE826-9CCA-674B-AC96-B21E90B98E1D}" type="slidenum">
              <a:rPr lang="en-US" smtClean="0"/>
              <a:t>5</a:t>
            </a:fld>
            <a:endParaRPr lang="en-US"/>
          </a:p>
        </p:txBody>
      </p:sp>
    </p:spTree>
    <p:extLst>
      <p:ext uri="{BB962C8B-B14F-4D97-AF65-F5344CB8AC3E}">
        <p14:creationId xmlns:p14="http://schemas.microsoft.com/office/powerpoint/2010/main" val="911057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ea typeface="MS PGothic" charset="0"/>
              </a:rPr>
              <a:t>This is a slide showing preparation for disaster – prepositioning tents?</a:t>
            </a:r>
          </a:p>
          <a:p>
            <a:endParaRPr lang="en-US" dirty="0"/>
          </a:p>
        </p:txBody>
      </p:sp>
      <p:sp>
        <p:nvSpPr>
          <p:cNvPr id="4" name="Slide Number Placeholder 3"/>
          <p:cNvSpPr>
            <a:spLocks noGrp="1"/>
          </p:cNvSpPr>
          <p:nvPr>
            <p:ph type="sldNum" sz="quarter" idx="10"/>
          </p:nvPr>
        </p:nvSpPr>
        <p:spPr/>
        <p:txBody>
          <a:bodyPr/>
          <a:lstStyle/>
          <a:p>
            <a:fld id="{247FE826-9CCA-674B-AC96-B21E90B98E1D}" type="slidenum">
              <a:rPr lang="en-US" smtClean="0"/>
              <a:t>6</a:t>
            </a:fld>
            <a:endParaRPr lang="en-US"/>
          </a:p>
        </p:txBody>
      </p:sp>
    </p:spTree>
    <p:extLst>
      <p:ext uri="{BB962C8B-B14F-4D97-AF65-F5344CB8AC3E}">
        <p14:creationId xmlns:p14="http://schemas.microsoft.com/office/powerpoint/2010/main" val="542142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err="1" smtClean="0">
                <a:latin typeface="Calibri" charset="0"/>
                <a:ea typeface="MS PGothic" charset="0"/>
              </a:rPr>
              <a:t>If</a:t>
            </a:r>
            <a:r>
              <a:rPr lang="nl-NL" dirty="0" smtClean="0">
                <a:latin typeface="Calibri" charset="0"/>
                <a:ea typeface="MS PGothic" charset="0"/>
              </a:rPr>
              <a:t> </a:t>
            </a:r>
            <a:r>
              <a:rPr lang="nl-NL" dirty="0" err="1" smtClean="0">
                <a:latin typeface="Calibri" charset="0"/>
                <a:ea typeface="MS PGothic" charset="0"/>
              </a:rPr>
              <a:t>there</a:t>
            </a:r>
            <a:r>
              <a:rPr lang="nl-NL" dirty="0" smtClean="0">
                <a:latin typeface="Calibri" charset="0"/>
                <a:ea typeface="MS PGothic" charset="0"/>
              </a:rPr>
              <a:t> is a crisis, the </a:t>
            </a:r>
            <a:r>
              <a:rPr lang="nl-NL" dirty="0" err="1" smtClean="0">
                <a:latin typeface="Calibri" charset="0"/>
                <a:ea typeface="MS PGothic" charset="0"/>
              </a:rPr>
              <a:t>player</a:t>
            </a:r>
            <a:r>
              <a:rPr lang="nl-NL" dirty="0" smtClean="0">
                <a:latin typeface="Calibri" charset="0"/>
                <a:ea typeface="MS PGothic" charset="0"/>
              </a:rPr>
              <a:t> </a:t>
            </a:r>
            <a:r>
              <a:rPr lang="nl-NL" dirty="0" err="1" smtClean="0">
                <a:latin typeface="Calibri" charset="0"/>
                <a:ea typeface="MS PGothic" charset="0"/>
              </a:rPr>
              <a:t>receives</a:t>
            </a:r>
            <a:r>
              <a:rPr lang="nl-NL" dirty="0" smtClean="0">
                <a:latin typeface="Calibri" charset="0"/>
                <a:ea typeface="MS PGothic" charset="0"/>
              </a:rPr>
              <a:t> a red </a:t>
            </a:r>
            <a:r>
              <a:rPr lang="nl-NL" dirty="0" err="1" smtClean="0">
                <a:latin typeface="Calibri" charset="0"/>
                <a:ea typeface="MS PGothic" charset="0"/>
              </a:rPr>
              <a:t>stone</a:t>
            </a:r>
            <a:r>
              <a:rPr lang="nl-NL" dirty="0" smtClean="0">
                <a:latin typeface="Calibri" charset="0"/>
                <a:ea typeface="MS PGothic" charset="0"/>
              </a:rPr>
              <a:t>.</a:t>
            </a:r>
          </a:p>
          <a:p>
            <a:endParaRPr lang="en-US" dirty="0"/>
          </a:p>
        </p:txBody>
      </p:sp>
      <p:sp>
        <p:nvSpPr>
          <p:cNvPr id="4" name="Slide Number Placeholder 3"/>
          <p:cNvSpPr>
            <a:spLocks noGrp="1"/>
          </p:cNvSpPr>
          <p:nvPr>
            <p:ph type="sldNum" sz="quarter" idx="10"/>
          </p:nvPr>
        </p:nvSpPr>
        <p:spPr/>
        <p:txBody>
          <a:bodyPr/>
          <a:lstStyle/>
          <a:p>
            <a:fld id="{247FE826-9CCA-674B-AC96-B21E90B98E1D}" type="slidenum">
              <a:rPr lang="en-US" smtClean="0"/>
              <a:t>7</a:t>
            </a:fld>
            <a:endParaRPr lang="en-US"/>
          </a:p>
        </p:txBody>
      </p:sp>
    </p:spTree>
    <p:extLst>
      <p:ext uri="{BB962C8B-B14F-4D97-AF65-F5344CB8AC3E}">
        <p14:creationId xmlns:p14="http://schemas.microsoft.com/office/powerpoint/2010/main" val="2429300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MS PGothic" charset="0"/>
              </a:rPr>
              <a:t>After the first roll, ask everyone to look and see what has happened. Find an example of people who acted in vain (wasted donor money!), prepared for a flood that actually happened (was a hero!), and didn’t act but there was a flood (had to pay a lot of beans). Ask each person what happened to them so others can see.</a:t>
            </a:r>
          </a:p>
          <a:p>
            <a:pPr eaLnBrk="1" hangingPunct="1">
              <a:spcBef>
                <a:spcPct val="0"/>
              </a:spcBef>
            </a:pPr>
            <a:endParaRPr lang="en-US" dirty="0" smtClean="0">
              <a:latin typeface="Calibri" charset="0"/>
              <a:ea typeface="MS PGothic" charset="0"/>
            </a:endParaRPr>
          </a:p>
          <a:p>
            <a:pPr eaLnBrk="1" hangingPunct="1">
              <a:spcBef>
                <a:spcPct val="0"/>
              </a:spcBef>
            </a:pPr>
            <a:r>
              <a:rPr lang="en-US" dirty="0" smtClean="0">
                <a:latin typeface="Calibri" charset="0"/>
                <a:ea typeface="MS PGothic" charset="0"/>
              </a:rPr>
              <a:t>Then, ask everyone, who would like to know what was under the cup </a:t>
            </a:r>
            <a:r>
              <a:rPr lang="en-US" i="1" dirty="0" smtClean="0">
                <a:latin typeface="Calibri" charset="0"/>
                <a:ea typeface="MS PGothic" charset="0"/>
              </a:rPr>
              <a:t>before</a:t>
            </a:r>
            <a:r>
              <a:rPr lang="en-US" dirty="0" smtClean="0">
                <a:latin typeface="Calibri" charset="0"/>
                <a:ea typeface="MS PGothic" charset="0"/>
              </a:rPr>
              <a:t> they had to decide whether to invest in preparedness? Everyone will say yes.</a:t>
            </a:r>
          </a:p>
          <a:p>
            <a:endParaRPr lang="en-US" dirty="0"/>
          </a:p>
        </p:txBody>
      </p:sp>
      <p:sp>
        <p:nvSpPr>
          <p:cNvPr id="4" name="Slide Number Placeholder 3"/>
          <p:cNvSpPr>
            <a:spLocks noGrp="1"/>
          </p:cNvSpPr>
          <p:nvPr>
            <p:ph type="sldNum" sz="quarter" idx="10"/>
          </p:nvPr>
        </p:nvSpPr>
        <p:spPr/>
        <p:txBody>
          <a:bodyPr/>
          <a:lstStyle/>
          <a:p>
            <a:fld id="{247FE826-9CCA-674B-AC96-B21E90B98E1D}" type="slidenum">
              <a:rPr lang="en-US" smtClean="0"/>
              <a:t>8</a:t>
            </a:fld>
            <a:endParaRPr lang="en-US"/>
          </a:p>
        </p:txBody>
      </p:sp>
    </p:spTree>
    <p:extLst>
      <p:ext uri="{BB962C8B-B14F-4D97-AF65-F5344CB8AC3E}">
        <p14:creationId xmlns:p14="http://schemas.microsoft.com/office/powerpoint/2010/main" val="1593560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ea typeface="MS PGothic" charset="0"/>
              </a:rPr>
              <a:t>Ask to fill out sheet.</a:t>
            </a:r>
          </a:p>
          <a:p>
            <a:endParaRPr lang="en-US" dirty="0"/>
          </a:p>
        </p:txBody>
      </p:sp>
      <p:sp>
        <p:nvSpPr>
          <p:cNvPr id="4" name="Slide Number Placeholder 3"/>
          <p:cNvSpPr>
            <a:spLocks noGrp="1"/>
          </p:cNvSpPr>
          <p:nvPr>
            <p:ph type="sldNum" sz="quarter" idx="10"/>
          </p:nvPr>
        </p:nvSpPr>
        <p:spPr/>
        <p:txBody>
          <a:bodyPr/>
          <a:lstStyle/>
          <a:p>
            <a:fld id="{247FE826-9CCA-674B-AC96-B21E90B98E1D}" type="slidenum">
              <a:rPr lang="en-US" smtClean="0"/>
              <a:t>10</a:t>
            </a:fld>
            <a:endParaRPr lang="en-US"/>
          </a:p>
        </p:txBody>
      </p:sp>
    </p:spTree>
    <p:extLst>
      <p:ext uri="{BB962C8B-B14F-4D97-AF65-F5344CB8AC3E}">
        <p14:creationId xmlns:p14="http://schemas.microsoft.com/office/powerpoint/2010/main" val="492659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1"/>
          <p:cNvGrpSpPr>
            <a:grpSpLocks/>
          </p:cNvGrpSpPr>
          <p:nvPr/>
        </p:nvGrpSpPr>
        <p:grpSpPr bwMode="auto">
          <a:xfrm>
            <a:off x="339725" y="339725"/>
            <a:ext cx="1260475" cy="1260475"/>
            <a:chOff x="228600" y="228600"/>
            <a:chExt cx="1260000" cy="1260000"/>
          </a:xfrm>
        </p:grpSpPr>
        <p:sp>
          <p:nvSpPr>
            <p:cNvPr id="6" name="Oval 5"/>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Oval 7"/>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9"/>
          <p:cNvSpPr txBox="1">
            <a:spLocks noChangeArrowheads="1"/>
          </p:cNvSpPr>
          <p:nvPr/>
        </p:nvSpPr>
        <p:spPr bwMode="auto">
          <a:xfrm>
            <a:off x="395536" y="692696"/>
            <a:ext cx="1144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a:solidFill>
                  <a:schemeClr val="bg1"/>
                </a:solidFill>
              </a:rPr>
              <a:t>SEA Climate Change </a:t>
            </a:r>
            <a:r>
              <a:rPr lang="en-US" sz="1200" b="1" dirty="0" smtClean="0">
                <a:solidFill>
                  <a:schemeClr val="bg1"/>
                </a:solidFill>
              </a:rPr>
              <a:t>Training</a:t>
            </a:r>
            <a:endParaRPr lang="en-US" sz="1200" b="1" dirty="0">
              <a:solidFill>
                <a:schemeClr val="bg1"/>
              </a:solidFill>
            </a:endParaRPr>
          </a:p>
        </p:txBody>
      </p:sp>
    </p:spTree>
    <p:extLst>
      <p:ext uri="{BB962C8B-B14F-4D97-AF65-F5344CB8AC3E}">
        <p14:creationId xmlns:p14="http://schemas.microsoft.com/office/powerpoint/2010/main" val="147377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7311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6364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smtClean="0"/>
              <a:t>Drag picture to placeholder or click icon to add</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extLst>
      <p:ext uri="{BB962C8B-B14F-4D97-AF65-F5344CB8AC3E}">
        <p14:creationId xmlns:p14="http://schemas.microsoft.com/office/powerpoint/2010/main" val="242167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69150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71857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3589338"/>
            </a:xfrm>
            <a:prstGeom prst="rect">
              <a:avLst/>
            </a:prstGeom>
            <a:noFill/>
          </p:spPr>
          <p:txBody>
            <a:bodyPr lIns="0" tIns="0" rIns="0" bIns="0">
              <a:spAutoFit/>
            </a:bodyPr>
            <a:lstStyle/>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FOR FURTHER INFORMATION ON XXXXXXXXX XXXXXXXX XXXXXXXXX XXXX, PLEASE CONTACT:</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IFRC XXXXXXXXXXXXX DEPARTMENT</a:t>
              </a:r>
            </a:p>
            <a:p>
              <a:pPr fontAlgn="auto">
                <a:spcBef>
                  <a:spcPts val="0"/>
                </a:spcBef>
                <a:spcAft>
                  <a:spcPts val="0"/>
                </a:spcAft>
                <a:defRPr/>
              </a:pPr>
              <a:r>
                <a:rPr lang="en-US" sz="2000" baseline="30000" dirty="0">
                  <a:solidFill>
                    <a:schemeClr val="bg1"/>
                  </a:solidFill>
                  <a:latin typeface="Arial" pitchFamily="34" charset="0"/>
                  <a:ea typeface="+mn-ea"/>
                  <a:cs typeface="Arial" pitchFamily="34" charset="0"/>
                </a:rPr>
                <a:t>NAME SURNAME, TITLE</a:t>
              </a:r>
              <a:br>
                <a:rPr lang="en-US" sz="2000"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TEL. : +41 022 730 XXXX</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EMAIL: name.surname@ifrc.org</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THIS PRESENTATION IS PUBLISHED BY</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INTERNATIONAL FEDERATION OF </a:t>
              </a:r>
              <a:br>
                <a:rPr lang="en-US" sz="2000" b="1"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RED CROSS AND RED CRESCENT SOCIETIES</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P.O. BOX 372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CH-1211 GENEVA 19</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SWITZERLAND</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TEL.: +41 22 730 42 22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FAX.: +41 22 733 03 95</a:t>
              </a:r>
              <a:endParaRPr lang="en-US" sz="2000" dirty="0">
                <a:solidFill>
                  <a:schemeClr val="bg1"/>
                </a:solidFill>
                <a:latin typeface="Arial" pitchFamily="34" charset="0"/>
                <a:ea typeface="+mn-ea"/>
                <a:cs typeface="Arial" pitchFamily="34" charset="0"/>
              </a:endParaRPr>
            </a:p>
          </p:txBody>
        </p:sp>
        <p:pic>
          <p:nvPicPr>
            <p:cNvPr id="6" name="Picture 15" descr="SLCM-icons logo-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86400"/>
              <a:ext cx="1905000" cy="98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IFRC_logo_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6096000"/>
              <a:ext cx="3157728" cy="29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586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1014159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29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ea typeface="+mn-ea"/>
              </a:endParaRPr>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13869" y="6172201"/>
              <a:ext cx="32253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828800" y="350838"/>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a:p>
        </p:txBody>
      </p:sp>
      <p:sp>
        <p:nvSpPr>
          <p:cNvPr id="1028" name="Text Placeholder 2"/>
          <p:cNvSpPr>
            <a:spLocks noGrp="1"/>
          </p:cNvSpPr>
          <p:nvPr>
            <p:ph type="body" idx="1"/>
          </p:nvPr>
        </p:nvSpPr>
        <p:spPr bwMode="auto">
          <a:xfrm>
            <a:off x="1828800" y="1676400"/>
            <a:ext cx="685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grpSp>
        <p:nvGrpSpPr>
          <p:cNvPr id="1029" name="Group 16"/>
          <p:cNvGrpSpPr>
            <a:grpSpLocks/>
          </p:cNvGrpSpPr>
          <p:nvPr/>
        </p:nvGrpSpPr>
        <p:grpSpPr bwMode="auto">
          <a:xfrm>
            <a:off x="339725" y="339725"/>
            <a:ext cx="1260475" cy="1260475"/>
            <a:chOff x="228600" y="228600"/>
            <a:chExt cx="1260000" cy="1260000"/>
          </a:xfrm>
        </p:grpSpPr>
        <p:sp>
          <p:nvSpPr>
            <p:cNvPr id="18" name="Oval 17"/>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18"/>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Rounded Rectangle 1"/>
          <p:cNvSpPr/>
          <p:nvPr/>
        </p:nvSpPr>
        <p:spPr>
          <a:xfrm>
            <a:off x="395536" y="692696"/>
            <a:ext cx="1080120" cy="504056"/>
          </a:xfrm>
          <a:prstGeom prst="round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9"/>
          <p:cNvSpPr txBox="1">
            <a:spLocks noChangeArrowheads="1"/>
          </p:cNvSpPr>
          <p:nvPr/>
        </p:nvSpPr>
        <p:spPr bwMode="auto">
          <a:xfrm>
            <a:off x="395536" y="692696"/>
            <a:ext cx="1144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a:solidFill>
                  <a:schemeClr val="bg1"/>
                </a:solidFill>
              </a:rPr>
              <a:t>SEA Climate Change </a:t>
            </a:r>
            <a:r>
              <a:rPr lang="en-US" sz="1200" b="1" dirty="0" smtClean="0">
                <a:solidFill>
                  <a:schemeClr val="bg1"/>
                </a:solidFill>
              </a:rPr>
              <a:t>Training</a:t>
            </a:r>
            <a:endParaRPr lang="en-US" sz="12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1" fontAlgn="base" hangingPunct="1">
        <a:spcBef>
          <a:spcPct val="0"/>
        </a:spcBef>
        <a:spcAft>
          <a:spcPct val="0"/>
        </a:spcAft>
        <a:defRPr sz="2600" b="1" i="1" kern="1200">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charset="0"/>
        <a:buChar char="§"/>
        <a:defRPr sz="2200" kern="1200">
          <a:solidFill>
            <a:schemeClr val="tx1"/>
          </a:solidFill>
          <a:latin typeface="Arial" pitchFamily="34" charset="0"/>
          <a:ea typeface="ＭＳ Ｐゴシック" charset="0"/>
          <a:cs typeface="Arial" pitchFamily="34" charset="0"/>
        </a:defRPr>
      </a:lvl1pPr>
      <a:lvl2pPr marL="450850" indent="-177800"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2pPr>
      <a:lvl3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3pPr>
      <a:lvl4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4pPr>
      <a:lvl5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ystal ball - RC hat"/>
          <p:cNvPicPr>
            <a:picLocks noChangeAspect="1" noChangeArrowheads="1"/>
          </p:cNvPicPr>
          <p:nvPr/>
        </p:nvPicPr>
        <p:blipFill>
          <a:blip r:embed="rId3">
            <a:extLst>
              <a:ext uri="{28A0092B-C50C-407E-A947-70E740481C1C}">
                <a14:useLocalDpi xmlns:a14="http://schemas.microsoft.com/office/drawing/2010/main" val="0"/>
              </a:ext>
            </a:extLst>
          </a:blip>
          <a:srcRect t="6606" b="8257"/>
          <a:stretch>
            <a:fillRect/>
          </a:stretch>
        </p:blipFill>
        <p:spPr bwMode="auto">
          <a:xfrm>
            <a:off x="2286000" y="839916"/>
            <a:ext cx="4572000" cy="301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1"/>
          <p:cNvSpPr txBox="1">
            <a:spLocks noChangeArrowheads="1"/>
          </p:cNvSpPr>
          <p:nvPr/>
        </p:nvSpPr>
        <p:spPr bwMode="auto">
          <a:xfrm>
            <a:off x="1309688" y="5974804"/>
            <a:ext cx="64293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5" rIns="91414" bIns="45705">
            <a:spAutoFit/>
          </a:bodyPr>
          <a:lstStyle>
            <a:lvl1pPr defTabSz="457200">
              <a:defRPr sz="2400">
                <a:solidFill>
                  <a:schemeClr val="tx1"/>
                </a:solidFill>
                <a:latin typeface="Arial" charset="0"/>
                <a:ea typeface="ＭＳ Ｐゴシック" charset="0"/>
                <a:cs typeface="ＭＳ Ｐゴシック" charset="0"/>
              </a:defRPr>
            </a:lvl1pPr>
            <a:lvl2pPr marL="37582475" indent="-37468175" defTabSz="457200">
              <a:defRPr sz="2400">
                <a:solidFill>
                  <a:schemeClr val="tx1"/>
                </a:solidFill>
                <a:latin typeface="Arial" charset="0"/>
                <a:ea typeface="ＭＳ Ｐゴシック" charset="0"/>
              </a:defRPr>
            </a:lvl2pPr>
            <a:lvl3pPr marL="114300" indent="46310550" defTabSz="457200">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marL="30310138" indent="-43846750" defTabSz="457200">
              <a:defRPr sz="2400">
                <a:solidFill>
                  <a:schemeClr val="tx1"/>
                </a:solidFill>
                <a:latin typeface="Arial" charset="0"/>
                <a:ea typeface="ＭＳ Ｐゴシック" charset="0"/>
              </a:defRPr>
            </a:lvl5pPr>
            <a:lvl6pPr marL="30767338" indent="-43846750" eaLnBrk="0" fontAlgn="base" hangingPunct="0">
              <a:spcBef>
                <a:spcPct val="0"/>
              </a:spcBef>
              <a:spcAft>
                <a:spcPct val="0"/>
              </a:spcAft>
              <a:defRPr sz="2400">
                <a:solidFill>
                  <a:schemeClr val="tx1"/>
                </a:solidFill>
                <a:latin typeface="Arial" charset="0"/>
                <a:ea typeface="ＭＳ Ｐゴシック" charset="0"/>
              </a:defRPr>
            </a:lvl6pPr>
            <a:lvl7pPr marL="31224538" indent="-43846750" eaLnBrk="0" fontAlgn="base" hangingPunct="0">
              <a:spcBef>
                <a:spcPct val="0"/>
              </a:spcBef>
              <a:spcAft>
                <a:spcPct val="0"/>
              </a:spcAft>
              <a:defRPr sz="2400">
                <a:solidFill>
                  <a:schemeClr val="tx1"/>
                </a:solidFill>
                <a:latin typeface="Arial" charset="0"/>
                <a:ea typeface="ＭＳ Ｐゴシック" charset="0"/>
              </a:defRPr>
            </a:lvl7pPr>
            <a:lvl8pPr marL="31681738" indent="-43846750" eaLnBrk="0" fontAlgn="base" hangingPunct="0">
              <a:spcBef>
                <a:spcPct val="0"/>
              </a:spcBef>
              <a:spcAft>
                <a:spcPct val="0"/>
              </a:spcAft>
              <a:defRPr sz="2400">
                <a:solidFill>
                  <a:schemeClr val="tx1"/>
                </a:solidFill>
                <a:latin typeface="Arial" charset="0"/>
                <a:ea typeface="ＭＳ Ｐゴシック" charset="0"/>
              </a:defRPr>
            </a:lvl8pPr>
            <a:lvl9pPr marL="32138938" indent="-43846750" eaLnBrk="0" fontAlgn="base" hangingPunct="0">
              <a:spcBef>
                <a:spcPct val="0"/>
              </a:spcBef>
              <a:spcAft>
                <a:spcPct val="0"/>
              </a:spcAft>
              <a:defRPr sz="2400">
                <a:solidFill>
                  <a:schemeClr val="tx1"/>
                </a:solidFill>
                <a:latin typeface="Arial" charset="0"/>
                <a:ea typeface="ＭＳ Ｐゴシック" charset="0"/>
              </a:defRPr>
            </a:lvl9pPr>
          </a:lstStyle>
          <a:p>
            <a:pPr lvl="1" algn="r" fontAlgn="auto">
              <a:spcBef>
                <a:spcPts val="0"/>
              </a:spcBef>
              <a:spcAft>
                <a:spcPts val="0"/>
              </a:spcAft>
              <a:defRPr/>
            </a:pPr>
            <a:r>
              <a:rPr lang="en-US" sz="1600" i="1" dirty="0" smtClean="0">
                <a:solidFill>
                  <a:schemeClr val="bg1">
                    <a:lumMod val="50000"/>
                  </a:schemeClr>
                </a:solidFill>
                <a:latin typeface="Helvetica" charset="0"/>
                <a:cs typeface="Helvetica" charset="0"/>
              </a:rPr>
              <a:t>by Pablo </a:t>
            </a:r>
            <a:r>
              <a:rPr lang="en-US" sz="1600" i="1" dirty="0">
                <a:solidFill>
                  <a:schemeClr val="bg1">
                    <a:lumMod val="50000"/>
                  </a:schemeClr>
                </a:solidFill>
                <a:latin typeface="Helvetica" charset="0"/>
                <a:cs typeface="Helvetica" charset="0"/>
              </a:rPr>
              <a:t>Suarez </a:t>
            </a:r>
            <a:endParaRPr lang="en-US" altLang="ja-JP" sz="1600" i="1" dirty="0">
              <a:solidFill>
                <a:schemeClr val="bg1">
                  <a:lumMod val="50000"/>
                </a:schemeClr>
              </a:solidFill>
              <a:latin typeface="Helvetica" charset="0"/>
              <a:cs typeface="Helvetica" charset="0"/>
            </a:endParaRPr>
          </a:p>
          <a:p>
            <a:pPr algn="r" fontAlgn="auto">
              <a:spcBef>
                <a:spcPts val="0"/>
              </a:spcBef>
              <a:spcAft>
                <a:spcPts val="0"/>
              </a:spcAft>
              <a:defRPr/>
            </a:pPr>
            <a:r>
              <a:rPr lang="en-US" altLang="ja-JP" sz="1600" i="1" dirty="0" smtClean="0">
                <a:solidFill>
                  <a:schemeClr val="bg1">
                    <a:lumMod val="50000"/>
                  </a:schemeClr>
                </a:solidFill>
                <a:latin typeface="Helvetica" charset="0"/>
                <a:cs typeface="Helvetica" charset="0"/>
              </a:rPr>
              <a:t>Red Cross / Red Crescent Climate Centre</a:t>
            </a:r>
            <a:endParaRPr lang="en-US" sz="1600" i="1" dirty="0">
              <a:solidFill>
                <a:schemeClr val="bg1">
                  <a:lumMod val="50000"/>
                </a:schemeClr>
              </a:solidFill>
              <a:latin typeface="Helvetica" charset="0"/>
              <a:cs typeface="Helvetica" charset="0"/>
            </a:endParaRPr>
          </a:p>
        </p:txBody>
      </p:sp>
      <p:pic>
        <p:nvPicPr>
          <p:cNvPr id="6" name="Picture 4" descr="ManyMaps"/>
          <p:cNvPicPr>
            <a:picLocks noChangeAspect="1" noChangeArrowheads="1"/>
          </p:cNvPicPr>
          <p:nvPr/>
        </p:nvPicPr>
        <p:blipFill>
          <a:blip r:embed="rId4">
            <a:extLst>
              <a:ext uri="{28A0092B-C50C-407E-A947-70E740481C1C}">
                <a14:useLocalDpi xmlns:a14="http://schemas.microsoft.com/office/drawing/2010/main" val="0"/>
              </a:ext>
            </a:extLst>
          </a:blip>
          <a:srcRect l="34285" t="9511" r="6233" b="28534"/>
          <a:stretch>
            <a:fillRect/>
          </a:stretch>
        </p:blipFill>
        <p:spPr bwMode="auto">
          <a:xfrm>
            <a:off x="1231900" y="3368129"/>
            <a:ext cx="6616700"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IFRC-Emblem-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1460" y="1021134"/>
            <a:ext cx="3778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escher_stai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488" y="2790809"/>
            <a:ext cx="7620000"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p:cNvSpPr>
            <a:spLocks noChangeArrowheads="1"/>
          </p:cNvSpPr>
          <p:nvPr/>
        </p:nvSpPr>
        <p:spPr bwMode="auto">
          <a:xfrm rot="19980000">
            <a:off x="414338" y="1987534"/>
            <a:ext cx="8464550" cy="1966912"/>
          </a:xfrm>
          <a:prstGeom prst="rect">
            <a:avLst/>
          </a:prstGeom>
          <a:solidFill>
            <a:srgbClr val="FFFF99">
              <a:alpha val="58000"/>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auto">
              <a:spcBef>
                <a:spcPts val="0"/>
              </a:spcBef>
              <a:spcAft>
                <a:spcPts val="0"/>
              </a:spcAft>
              <a:defRPr/>
            </a:pPr>
            <a:r>
              <a:rPr lang="en-GB" sz="7200" b="1" i="1" dirty="0">
                <a:solidFill>
                  <a:srgbClr val="BF0000"/>
                </a:solidFill>
                <a:latin typeface="Helvetica" charset="0"/>
                <a:ea typeface="+mn-ea"/>
                <a:cs typeface="+mn-cs"/>
              </a:rPr>
              <a:t> PARTICIPATORY! </a:t>
            </a:r>
            <a:endParaRPr lang="en-GB" sz="5100" b="1" i="1" dirty="0">
              <a:solidFill>
                <a:schemeClr val="bg2"/>
              </a:solidFill>
              <a:latin typeface="Helvetica" charset="0"/>
              <a:ea typeface="+mn-ea"/>
              <a:cs typeface="+mn-cs"/>
            </a:endParaRPr>
          </a:p>
          <a:p>
            <a:pPr algn="ctr" fontAlgn="auto">
              <a:spcBef>
                <a:spcPts val="0"/>
              </a:spcBef>
              <a:spcAft>
                <a:spcPts val="0"/>
              </a:spcAft>
              <a:defRPr/>
            </a:pPr>
            <a:r>
              <a:rPr lang="en-GB" sz="5100" b="1" i="1" dirty="0">
                <a:solidFill>
                  <a:schemeClr val="bg1">
                    <a:lumMod val="50000"/>
                  </a:schemeClr>
                </a:solidFill>
                <a:latin typeface="Helvetica" charset="0"/>
                <a:ea typeface="+mn-ea"/>
                <a:cs typeface="+mn-cs"/>
              </a:rPr>
              <a:t>(EXPECT CONFUSION)</a:t>
            </a:r>
            <a:endParaRPr lang="en-US" sz="7200" b="1" dirty="0">
              <a:solidFill>
                <a:schemeClr val="bg1">
                  <a:lumMod val="50000"/>
                </a:schemeClr>
              </a:solidFill>
              <a:latin typeface="Helvetica" charset="0"/>
              <a:ea typeface="+mn-ea"/>
              <a:cs typeface="+mn-cs"/>
            </a:endParaRPr>
          </a:p>
        </p:txBody>
      </p:sp>
      <p:sp>
        <p:nvSpPr>
          <p:cNvPr id="10" name="Rectangle 6"/>
          <p:cNvSpPr>
            <a:spLocks/>
          </p:cNvSpPr>
          <p:nvPr/>
        </p:nvSpPr>
        <p:spPr bwMode="auto">
          <a:xfrm>
            <a:off x="1573364" y="210659"/>
            <a:ext cx="769498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p>
            <a:pPr algn="ctr" fontAlgn="auto">
              <a:spcBef>
                <a:spcPts val="0"/>
              </a:spcBef>
              <a:spcAft>
                <a:spcPts val="0"/>
              </a:spcAft>
              <a:defRPr/>
            </a:pPr>
            <a:r>
              <a:rPr lang="en-US" sz="3600" b="1" dirty="0">
                <a:solidFill>
                  <a:srgbClr val="DA0000"/>
                </a:solidFill>
                <a:latin typeface="Helvetica" charset="0"/>
                <a:ea typeface="+mn-ea"/>
                <a:cs typeface="Helvetica" charset="0"/>
              </a:rPr>
              <a:t>Paying for Predictions</a:t>
            </a:r>
            <a:endParaRPr lang="en-US" sz="3200" b="1" dirty="0">
              <a:solidFill>
                <a:schemeClr val="bg1">
                  <a:lumMod val="75000"/>
                </a:schemeClr>
              </a:solidFill>
              <a:latin typeface="Helvetica" charset="0"/>
              <a:ea typeface="+mn-ea"/>
              <a:cs typeface="Helvetica" charset="0"/>
            </a:endParaRPr>
          </a:p>
          <a:p>
            <a:pPr fontAlgn="auto">
              <a:spcBef>
                <a:spcPts val="0"/>
              </a:spcBef>
              <a:spcAft>
                <a:spcPts val="0"/>
              </a:spcAft>
              <a:defRPr/>
            </a:pPr>
            <a:r>
              <a:rPr lang="en-US" sz="2400" b="1" dirty="0">
                <a:latin typeface="Helvetica" charset="0"/>
                <a:ea typeface="+mn-ea"/>
                <a:cs typeface="Helvetica" charset="0"/>
              </a:rPr>
              <a:t>A game on information, decisions and consequences</a:t>
            </a:r>
          </a:p>
          <a:p>
            <a:pPr marL="323850" indent="-284163" algn="ctr" fontAlgn="auto">
              <a:spcBef>
                <a:spcPts val="0"/>
              </a:spcBef>
              <a:spcAft>
                <a:spcPts val="0"/>
              </a:spcAft>
              <a:defRPr/>
            </a:pPr>
            <a:endParaRPr lang="en-US" dirty="0">
              <a:solidFill>
                <a:srgbClr val="DA0000"/>
              </a:solidFill>
              <a:latin typeface="Helvetica" charset="0"/>
              <a:ea typeface="+mn-ea"/>
              <a:cs typeface="Helvetica" charset="0"/>
              <a:sym typeface="Helvetica" charset="0"/>
            </a:endParaRPr>
          </a:p>
        </p:txBody>
      </p:sp>
    </p:spTree>
    <p:extLst>
      <p:ext uri="{BB962C8B-B14F-4D97-AF65-F5344CB8AC3E}">
        <p14:creationId xmlns:p14="http://schemas.microsoft.com/office/powerpoint/2010/main" val="344791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3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828800" y="1676400"/>
            <a:ext cx="6858000" cy="3277820"/>
          </a:xfrm>
          <a:prstGeom prst="rect">
            <a:avLst/>
          </a:prstGeom>
        </p:spPr>
        <p:txBody>
          <a:bodyPr>
            <a:spAutoFit/>
          </a:bodyPr>
          <a:lstStyle/>
          <a:p>
            <a:pPr fontAlgn="auto">
              <a:spcBef>
                <a:spcPts val="0"/>
              </a:spcBef>
              <a:spcAft>
                <a:spcPts val="1800"/>
              </a:spcAft>
              <a:defRPr/>
            </a:pPr>
            <a:r>
              <a:rPr lang="en-US" b="1" dirty="0">
                <a:latin typeface="Arial"/>
                <a:ea typeface="+mn-ea"/>
                <a:cs typeface="Arial"/>
              </a:rPr>
              <a:t>A. Your Team</a:t>
            </a:r>
            <a:r>
              <a:rPr lang="en-US" dirty="0">
                <a:latin typeface="Arial"/>
                <a:ea typeface="+mn-ea"/>
                <a:cs typeface="Arial"/>
              </a:rPr>
              <a:t>: _______________________	</a:t>
            </a:r>
          </a:p>
          <a:p>
            <a:pPr fontAlgn="auto">
              <a:spcBef>
                <a:spcPts val="0"/>
              </a:spcBef>
              <a:spcAft>
                <a:spcPts val="1800"/>
              </a:spcAft>
              <a:defRPr/>
            </a:pPr>
            <a:r>
              <a:rPr lang="en-US" b="1" dirty="0">
                <a:latin typeface="Arial"/>
                <a:ea typeface="+mn-ea"/>
                <a:cs typeface="Arial"/>
              </a:rPr>
              <a:t>B. Contribute to the Forecast bid: </a:t>
            </a:r>
            <a:r>
              <a:rPr lang="en-US" dirty="0">
                <a:latin typeface="Arial"/>
                <a:ea typeface="+mn-ea"/>
                <a:cs typeface="Arial"/>
              </a:rPr>
              <a:t> </a:t>
            </a:r>
            <a:r>
              <a:rPr lang="en-US" dirty="0" smtClean="0">
                <a:latin typeface="Arial"/>
                <a:ea typeface="+mn-ea"/>
                <a:cs typeface="Arial"/>
              </a:rPr>
              <a:t>______ </a:t>
            </a:r>
            <a:r>
              <a:rPr lang="en-US" dirty="0">
                <a:latin typeface="Arial"/>
                <a:ea typeface="+mn-ea"/>
                <a:cs typeface="Arial"/>
              </a:rPr>
              <a:t>beans</a:t>
            </a:r>
          </a:p>
          <a:p>
            <a:pPr fontAlgn="auto">
              <a:spcBef>
                <a:spcPts val="0"/>
              </a:spcBef>
              <a:spcAft>
                <a:spcPts val="1800"/>
              </a:spcAft>
              <a:defRPr/>
            </a:pPr>
            <a:r>
              <a:rPr lang="en-US" b="1" dirty="0">
                <a:latin typeface="Arial"/>
                <a:ea typeface="+mn-ea"/>
                <a:cs typeface="Arial"/>
              </a:rPr>
              <a:t>C. Did your team win the forecast bid</a:t>
            </a:r>
            <a:r>
              <a:rPr lang="en-US" dirty="0">
                <a:latin typeface="Arial"/>
                <a:ea typeface="+mn-ea"/>
                <a:cs typeface="Arial"/>
              </a:rPr>
              <a:t>?   </a:t>
            </a:r>
            <a:r>
              <a:rPr lang="en-US" i="1" dirty="0">
                <a:latin typeface="Arial"/>
                <a:ea typeface="+mn-ea"/>
                <a:cs typeface="Arial"/>
              </a:rPr>
              <a:t>Yes / No</a:t>
            </a:r>
          </a:p>
          <a:p>
            <a:pPr fontAlgn="auto">
              <a:spcBef>
                <a:spcPts val="0"/>
              </a:spcBef>
              <a:spcAft>
                <a:spcPts val="1800"/>
              </a:spcAft>
              <a:defRPr/>
            </a:pPr>
            <a:endParaRPr lang="en-US" i="1" dirty="0">
              <a:latin typeface="Arial"/>
              <a:ea typeface="+mn-ea"/>
              <a:cs typeface="Arial"/>
            </a:endParaRPr>
          </a:p>
          <a:p>
            <a:pPr fontAlgn="auto">
              <a:spcBef>
                <a:spcPts val="0"/>
              </a:spcBef>
              <a:spcAft>
                <a:spcPts val="1800"/>
              </a:spcAft>
              <a:defRPr/>
            </a:pPr>
            <a:endParaRPr lang="en-US" i="1" dirty="0">
              <a:latin typeface="Arial"/>
              <a:ea typeface="+mn-ea"/>
              <a:cs typeface="Arial"/>
            </a:endParaRPr>
          </a:p>
          <a:p>
            <a:pPr fontAlgn="auto">
              <a:spcBef>
                <a:spcPts val="0"/>
              </a:spcBef>
              <a:spcAft>
                <a:spcPts val="1800"/>
              </a:spcAft>
              <a:defRPr/>
            </a:pPr>
            <a:r>
              <a:rPr lang="en-US" i="1" dirty="0">
                <a:solidFill>
                  <a:srgbClr val="000000"/>
                </a:solidFill>
                <a:latin typeface="Arial"/>
                <a:ea typeface="+mn-ea"/>
                <a:cs typeface="Arial"/>
              </a:rPr>
              <a:t>Note: Maybe manuscript for </a:t>
            </a:r>
            <a:r>
              <a:rPr lang="en-US" dirty="0">
                <a:solidFill>
                  <a:srgbClr val="000000"/>
                </a:solidFill>
                <a:latin typeface="Arial"/>
                <a:ea typeface="+mn-ea"/>
                <a:cs typeface="Arial"/>
              </a:rPr>
              <a:t>Nature CC</a:t>
            </a:r>
          </a:p>
        </p:txBody>
      </p:sp>
    </p:spTree>
    <p:extLst>
      <p:ext uri="{BB962C8B-B14F-4D97-AF65-F5344CB8AC3E}">
        <p14:creationId xmlns:p14="http://schemas.microsoft.com/office/powerpoint/2010/main" val="2561058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730431" y="556207"/>
            <a:ext cx="7273869" cy="584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lIns="91426" tIns="45713" rIns="91426" bIns="45713">
            <a:spAutoFit/>
          </a:bodyPr>
          <a:lstStyle>
            <a:lvl1pPr marL="457200" indent="-4572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3200" b="1" i="1" dirty="0" smtClean="0">
                <a:solidFill>
                  <a:srgbClr val="000000"/>
                </a:solidFill>
                <a:latin typeface="Arial"/>
                <a:cs typeface="Arial"/>
              </a:rPr>
              <a:t>Bid For Disaster Risk Reduction</a:t>
            </a:r>
          </a:p>
        </p:txBody>
      </p:sp>
      <p:sp>
        <p:nvSpPr>
          <p:cNvPr id="5" name="Text Box 2"/>
          <p:cNvSpPr txBox="1">
            <a:spLocks noChangeArrowheads="1"/>
          </p:cNvSpPr>
          <p:nvPr/>
        </p:nvSpPr>
        <p:spPr bwMode="auto">
          <a:xfrm>
            <a:off x="287840" y="2185537"/>
            <a:ext cx="8582025" cy="1200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26" tIns="45713" rIns="91426" bIns="45713">
            <a:spAutoFit/>
          </a:bodyPr>
          <a:lstStyle>
            <a:lvl1pPr marL="457200" indent="-457200">
              <a:defRPr sz="2400">
                <a:solidFill>
                  <a:schemeClr val="tx1"/>
                </a:solidFill>
                <a:latin typeface="Arial" charset="0"/>
                <a:ea typeface="ＭＳ Ｐゴシック" charset="0"/>
                <a:cs typeface="ＭＳ Ｐゴシック" charset="0"/>
              </a:defRPr>
            </a:lvl1pPr>
            <a:lvl2pPr marL="968375" indent="-457200">
              <a:defRPr sz="2400">
                <a:solidFill>
                  <a:schemeClr val="tx1"/>
                </a:solidFill>
                <a:latin typeface="Arial" charset="0"/>
                <a:ea typeface="ＭＳ Ｐゴシック" charset="0"/>
              </a:defRPr>
            </a:lvl2pPr>
            <a:lvl3pPr marL="1546225" indent="-457200">
              <a:defRPr sz="2400">
                <a:solidFill>
                  <a:schemeClr val="tx1"/>
                </a:solidFill>
                <a:latin typeface="Arial" charset="0"/>
                <a:ea typeface="ＭＳ Ｐゴシック" charset="0"/>
              </a:defRPr>
            </a:lvl3pPr>
            <a:lvl4pPr marL="2117725" indent="-457200">
              <a:defRPr sz="2400">
                <a:solidFill>
                  <a:schemeClr val="tx1"/>
                </a:solidFill>
                <a:latin typeface="Arial" charset="0"/>
                <a:ea typeface="ＭＳ Ｐゴシック" charset="0"/>
              </a:defRPr>
            </a:lvl4pPr>
            <a:lvl5pPr marL="2689225" indent="-457200">
              <a:defRPr sz="2400">
                <a:solidFill>
                  <a:schemeClr val="tx1"/>
                </a:solidFill>
                <a:latin typeface="Arial" charset="0"/>
                <a:ea typeface="ＭＳ Ｐゴシック" charset="0"/>
              </a:defRPr>
            </a:lvl5pPr>
            <a:lvl6pPr marL="3146425" indent="-457200" eaLnBrk="0" fontAlgn="base" hangingPunct="0">
              <a:spcBef>
                <a:spcPct val="0"/>
              </a:spcBef>
              <a:spcAft>
                <a:spcPct val="0"/>
              </a:spcAft>
              <a:defRPr sz="2400">
                <a:solidFill>
                  <a:schemeClr val="tx1"/>
                </a:solidFill>
                <a:latin typeface="Arial" charset="0"/>
                <a:ea typeface="ＭＳ Ｐゴシック" charset="0"/>
              </a:defRPr>
            </a:lvl6pPr>
            <a:lvl7pPr marL="3603625" indent="-457200" eaLnBrk="0" fontAlgn="base" hangingPunct="0">
              <a:spcBef>
                <a:spcPct val="0"/>
              </a:spcBef>
              <a:spcAft>
                <a:spcPct val="0"/>
              </a:spcAft>
              <a:defRPr sz="2400">
                <a:solidFill>
                  <a:schemeClr val="tx1"/>
                </a:solidFill>
                <a:latin typeface="Arial" charset="0"/>
                <a:ea typeface="ＭＳ Ｐゴシック" charset="0"/>
              </a:defRPr>
            </a:lvl7pPr>
            <a:lvl8pPr marL="4060825" indent="-457200" eaLnBrk="0" fontAlgn="base" hangingPunct="0">
              <a:spcBef>
                <a:spcPct val="0"/>
              </a:spcBef>
              <a:spcAft>
                <a:spcPct val="0"/>
              </a:spcAft>
              <a:defRPr sz="2400">
                <a:solidFill>
                  <a:schemeClr val="tx1"/>
                </a:solidFill>
                <a:latin typeface="Arial" charset="0"/>
                <a:ea typeface="ＭＳ Ｐゴシック" charset="0"/>
              </a:defRPr>
            </a:lvl8pPr>
            <a:lvl9pPr marL="4518025" indent="-4572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buFont typeface="Arial" charset="0"/>
              <a:buNone/>
              <a:defRPr/>
            </a:pPr>
            <a:r>
              <a:rPr lang="en-US" b="1" dirty="0" smtClean="0">
                <a:solidFill>
                  <a:srgbClr val="000000"/>
                </a:solidFill>
              </a:rPr>
              <a:t>Bid: </a:t>
            </a:r>
          </a:p>
          <a:p>
            <a:pPr fontAlgn="auto">
              <a:spcBef>
                <a:spcPts val="0"/>
              </a:spcBef>
              <a:spcAft>
                <a:spcPts val="0"/>
              </a:spcAft>
              <a:buFont typeface="Arial" charset="0"/>
              <a:buNone/>
              <a:defRPr/>
            </a:pPr>
            <a:r>
              <a:rPr lang="en-US" b="1" dirty="0" smtClean="0">
                <a:solidFill>
                  <a:srgbClr val="000000"/>
                </a:solidFill>
              </a:rPr>
              <a:t>1</a:t>
            </a:r>
            <a:r>
              <a:rPr lang="en-US" b="1" dirty="0">
                <a:solidFill>
                  <a:srgbClr val="000000"/>
                </a:solidFill>
              </a:rPr>
              <a:t>.  </a:t>
            </a:r>
            <a:r>
              <a:rPr lang="en-US" b="1" dirty="0" smtClean="0">
                <a:solidFill>
                  <a:srgbClr val="000000"/>
                </a:solidFill>
              </a:rPr>
              <a:t>Put as many beans in the bowl as you want to invest</a:t>
            </a:r>
            <a:r>
              <a:rPr lang="en-US" dirty="0" smtClean="0">
                <a:solidFill>
                  <a:srgbClr val="000000"/>
                </a:solidFill>
              </a:rPr>
              <a:t>	</a:t>
            </a:r>
            <a:endParaRPr lang="en-US" dirty="0">
              <a:solidFill>
                <a:srgbClr val="000000"/>
              </a:solidFill>
            </a:endParaRPr>
          </a:p>
          <a:p>
            <a:pPr fontAlgn="auto">
              <a:spcBef>
                <a:spcPts val="0"/>
              </a:spcBef>
              <a:spcAft>
                <a:spcPts val="0"/>
              </a:spcAft>
              <a:buFont typeface="Arial" charset="0"/>
              <a:buNone/>
              <a:defRPr/>
            </a:pPr>
            <a:r>
              <a:rPr lang="en-US" b="1" dirty="0">
                <a:solidFill>
                  <a:srgbClr val="000000"/>
                </a:solidFill>
              </a:rPr>
              <a:t>2.  </a:t>
            </a:r>
            <a:r>
              <a:rPr lang="en-US" b="1" dirty="0" smtClean="0">
                <a:solidFill>
                  <a:srgbClr val="000000"/>
                </a:solidFill>
              </a:rPr>
              <a:t>By end of countdown, bring bowl to front</a:t>
            </a:r>
            <a:endParaRPr lang="en-US" dirty="0">
              <a:solidFill>
                <a:srgbClr val="000000"/>
              </a:solidFill>
            </a:endParaRPr>
          </a:p>
        </p:txBody>
      </p:sp>
      <p:grpSp>
        <p:nvGrpSpPr>
          <p:cNvPr id="6" name="Group 5"/>
          <p:cNvGrpSpPr>
            <a:grpSpLocks/>
          </p:cNvGrpSpPr>
          <p:nvPr/>
        </p:nvGrpSpPr>
        <p:grpSpPr bwMode="auto">
          <a:xfrm>
            <a:off x="287840" y="2785694"/>
            <a:ext cx="9067800" cy="2825750"/>
            <a:chOff x="76200" y="3632818"/>
            <a:chExt cx="9067799" cy="2824553"/>
          </a:xfrm>
        </p:grpSpPr>
        <p:sp>
          <p:nvSpPr>
            <p:cNvPr id="7" name="Text Box 2"/>
            <p:cNvSpPr txBox="1">
              <a:spLocks noChangeArrowheads="1"/>
            </p:cNvSpPr>
            <p:nvPr/>
          </p:nvSpPr>
          <p:spPr bwMode="auto">
            <a:xfrm>
              <a:off x="76200" y="3632818"/>
              <a:ext cx="9067799" cy="282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26" tIns="45713" rIns="91426" bIns="45713">
              <a:spAutoFit/>
            </a:bodyPr>
            <a:lstStyle>
              <a:lvl1pPr marL="457200" indent="-457200">
                <a:defRPr sz="2400">
                  <a:solidFill>
                    <a:schemeClr val="tx1"/>
                  </a:solidFill>
                  <a:latin typeface="Arial" charset="0"/>
                  <a:ea typeface="ＭＳ Ｐゴシック" charset="0"/>
                  <a:cs typeface="ＭＳ Ｐゴシック" charset="0"/>
                </a:defRPr>
              </a:lvl1pPr>
              <a:lvl2pPr marL="968375" indent="-457200">
                <a:defRPr sz="2400">
                  <a:solidFill>
                    <a:schemeClr val="tx1"/>
                  </a:solidFill>
                  <a:latin typeface="Arial" charset="0"/>
                  <a:ea typeface="ＭＳ Ｐゴシック" charset="0"/>
                </a:defRPr>
              </a:lvl2pPr>
              <a:lvl3pPr marL="1546225" indent="-457200">
                <a:defRPr sz="2400">
                  <a:solidFill>
                    <a:schemeClr val="tx1"/>
                  </a:solidFill>
                  <a:latin typeface="Arial" charset="0"/>
                  <a:ea typeface="ＭＳ Ｐゴシック" charset="0"/>
                </a:defRPr>
              </a:lvl3pPr>
              <a:lvl4pPr marL="2117725" indent="-457200">
                <a:defRPr sz="2400">
                  <a:solidFill>
                    <a:schemeClr val="tx1"/>
                  </a:solidFill>
                  <a:latin typeface="Arial" charset="0"/>
                  <a:ea typeface="ＭＳ Ｐゴシック" charset="0"/>
                </a:defRPr>
              </a:lvl4pPr>
              <a:lvl5pPr marL="2689225" indent="-457200">
                <a:defRPr sz="2400">
                  <a:solidFill>
                    <a:schemeClr val="tx1"/>
                  </a:solidFill>
                  <a:latin typeface="Arial" charset="0"/>
                  <a:ea typeface="ＭＳ Ｐゴシック" charset="0"/>
                </a:defRPr>
              </a:lvl5pPr>
              <a:lvl6pPr marL="3146425" indent="-457200" eaLnBrk="0" fontAlgn="base" hangingPunct="0">
                <a:spcBef>
                  <a:spcPct val="0"/>
                </a:spcBef>
                <a:spcAft>
                  <a:spcPct val="0"/>
                </a:spcAft>
                <a:defRPr sz="2400">
                  <a:solidFill>
                    <a:schemeClr val="tx1"/>
                  </a:solidFill>
                  <a:latin typeface="Arial" charset="0"/>
                  <a:ea typeface="ＭＳ Ｐゴシック" charset="0"/>
                </a:defRPr>
              </a:lvl6pPr>
              <a:lvl7pPr marL="3603625" indent="-457200" eaLnBrk="0" fontAlgn="base" hangingPunct="0">
                <a:spcBef>
                  <a:spcPct val="0"/>
                </a:spcBef>
                <a:spcAft>
                  <a:spcPct val="0"/>
                </a:spcAft>
                <a:defRPr sz="2400">
                  <a:solidFill>
                    <a:schemeClr val="tx1"/>
                  </a:solidFill>
                  <a:latin typeface="Arial" charset="0"/>
                  <a:ea typeface="ＭＳ Ｐゴシック" charset="0"/>
                </a:defRPr>
              </a:lvl7pPr>
              <a:lvl8pPr marL="4060825" indent="-457200" eaLnBrk="0" fontAlgn="base" hangingPunct="0">
                <a:spcBef>
                  <a:spcPct val="0"/>
                </a:spcBef>
                <a:spcAft>
                  <a:spcPct val="0"/>
                </a:spcAft>
                <a:defRPr sz="2400">
                  <a:solidFill>
                    <a:schemeClr val="tx1"/>
                  </a:solidFill>
                  <a:latin typeface="Arial" charset="0"/>
                  <a:ea typeface="ＭＳ Ｐゴシック" charset="0"/>
                </a:defRPr>
              </a:lvl8pPr>
              <a:lvl9pPr marL="4518025" indent="-4572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buFont typeface="Arial" charset="0"/>
                <a:buNone/>
                <a:defRPr/>
              </a:pPr>
              <a:endParaRPr lang="en-US" b="1" dirty="0" smtClean="0">
                <a:solidFill>
                  <a:srgbClr val="000000"/>
                </a:solidFill>
              </a:endParaRPr>
            </a:p>
            <a:p>
              <a:pPr marL="0" indent="0" fontAlgn="auto">
                <a:spcBef>
                  <a:spcPct val="80000"/>
                </a:spcBef>
                <a:spcAft>
                  <a:spcPts val="0"/>
                </a:spcAft>
                <a:defRPr/>
              </a:pPr>
              <a:r>
                <a:rPr lang="en-US" i="1" u="sng" dirty="0" smtClean="0">
                  <a:solidFill>
                    <a:srgbClr val="000000"/>
                  </a:solidFill>
                </a:rPr>
                <a:t>Highest bidder</a:t>
              </a:r>
              <a:r>
                <a:rPr lang="en-US" i="1" dirty="0" smtClean="0">
                  <a:solidFill>
                    <a:srgbClr val="000000"/>
                  </a:solidFill>
                </a:rPr>
                <a:t>: </a:t>
              </a:r>
              <a:r>
                <a:rPr lang="en-US" i="1" dirty="0">
                  <a:solidFill>
                    <a:srgbClr val="000000"/>
                  </a:solidFill>
                </a:rPr>
                <a:t>Facilitator keeps </a:t>
              </a:r>
              <a:r>
                <a:rPr lang="en-US" i="1" dirty="0" smtClean="0">
                  <a:solidFill>
                    <a:srgbClr val="000000"/>
                  </a:solidFill>
                </a:rPr>
                <a:t>beans.</a:t>
              </a:r>
            </a:p>
            <a:p>
              <a:pPr marL="0" indent="0" fontAlgn="auto">
                <a:spcBef>
                  <a:spcPct val="80000"/>
                </a:spcBef>
                <a:spcAft>
                  <a:spcPts val="0"/>
                </a:spcAft>
                <a:defRPr/>
              </a:pPr>
              <a:r>
                <a:rPr lang="en-US" i="1" dirty="0" smtClean="0">
                  <a:solidFill>
                    <a:srgbClr val="000000"/>
                  </a:solidFill>
                </a:rPr>
                <a:t>: If 	              and  </a:t>
              </a:r>
              <a:r>
                <a:rPr lang="en-US" i="1" dirty="0">
                  <a:solidFill>
                    <a:srgbClr val="000000"/>
                  </a:solidFill>
                </a:rPr>
                <a:t>then    </a:t>
              </a:r>
              <a:r>
                <a:rPr lang="en-US" i="1" dirty="0" smtClean="0">
                  <a:solidFill>
                    <a:srgbClr val="000000"/>
                  </a:solidFill>
                </a:rPr>
                <a:t>     , pay only </a:t>
              </a:r>
              <a:r>
                <a:rPr lang="en-US" b="1" i="1" dirty="0" smtClean="0">
                  <a:solidFill>
                    <a:srgbClr val="000000"/>
                  </a:solidFill>
                </a:rPr>
                <a:t>2 </a:t>
              </a:r>
              <a:r>
                <a:rPr lang="en-US" i="1" dirty="0" smtClean="0">
                  <a:solidFill>
                    <a:srgbClr val="000000"/>
                  </a:solidFill>
                </a:rPr>
                <a:t>beans										                 </a:t>
              </a:r>
            </a:p>
            <a:p>
              <a:pPr marL="0" indent="0" fontAlgn="auto">
                <a:spcBef>
                  <a:spcPct val="80000"/>
                </a:spcBef>
                <a:spcAft>
                  <a:spcPts val="0"/>
                </a:spcAft>
                <a:defRPr/>
              </a:pPr>
              <a:r>
                <a:rPr lang="en-US" i="1" u="sng" dirty="0" smtClean="0">
                  <a:solidFill>
                    <a:srgbClr val="000000"/>
                  </a:solidFill>
                </a:rPr>
                <a:t>Other teams</a:t>
              </a:r>
              <a:r>
                <a:rPr lang="en-US" i="1" dirty="0" smtClean="0">
                  <a:solidFill>
                    <a:srgbClr val="000000"/>
                  </a:solidFill>
                </a:rPr>
                <a:t>: Recover your beans</a:t>
              </a:r>
            </a:p>
          </p:txBody>
        </p:sp>
        <p:grpSp>
          <p:nvGrpSpPr>
            <p:cNvPr id="8" name="Group 6"/>
            <p:cNvGrpSpPr>
              <a:grpSpLocks/>
            </p:cNvGrpSpPr>
            <p:nvPr/>
          </p:nvGrpSpPr>
          <p:grpSpPr bwMode="auto">
            <a:xfrm>
              <a:off x="2976160" y="5032245"/>
              <a:ext cx="1140795" cy="764374"/>
              <a:chOff x="893435" y="5810296"/>
              <a:chExt cx="1140795" cy="764374"/>
            </a:xfrm>
          </p:grpSpPr>
          <p:pic>
            <p:nvPicPr>
              <p:cNvPr id="12"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1482" y="5810296"/>
                <a:ext cx="438021" cy="46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8"/>
              <p:cNvSpPr>
                <a:spLocks noChangeArrowheads="1"/>
              </p:cNvSpPr>
              <p:nvPr/>
            </p:nvSpPr>
            <p:spPr bwMode="auto">
              <a:xfrm>
                <a:off x="893435" y="6205338"/>
                <a:ext cx="11407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Abadi MT Condensed Extra Bold" charset="0"/>
                  </a:rPr>
                  <a:t>Wait &amp; See</a:t>
                </a:r>
              </a:p>
            </p:txBody>
          </p:sp>
        </p:grpSp>
        <p:grpSp>
          <p:nvGrpSpPr>
            <p:cNvPr id="9" name="Group 1"/>
            <p:cNvGrpSpPr>
              <a:grpSpLocks/>
            </p:cNvGrpSpPr>
            <p:nvPr/>
          </p:nvGrpSpPr>
          <p:grpSpPr bwMode="auto">
            <a:xfrm>
              <a:off x="652463" y="4755114"/>
              <a:ext cx="1089025" cy="1144897"/>
              <a:chOff x="-4350513" y="3175823"/>
              <a:chExt cx="1338673" cy="1351694"/>
            </a:xfrm>
          </p:grpSpPr>
          <p:pic>
            <p:nvPicPr>
              <p:cNvPr id="1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7278" y="3175823"/>
                <a:ext cx="791690" cy="79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5"/>
              <p:cNvSpPr txBox="1">
                <a:spLocks noChangeArrowheads="1"/>
              </p:cNvSpPr>
              <p:nvPr/>
            </p:nvSpPr>
            <p:spPr bwMode="auto">
              <a:xfrm>
                <a:off x="-4350513" y="3873684"/>
                <a:ext cx="1338673" cy="653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26" tIns="45713" rIns="91426" bIns="45713">
                <a:spAutoFit/>
              </a:bodyPr>
              <a:lstStyle>
                <a:lvl1pPr>
                  <a:defRPr sz="2400">
                    <a:solidFill>
                      <a:schemeClr val="tx1"/>
                    </a:solidFill>
                    <a:latin typeface="Arial" charset="0"/>
                    <a:ea typeface="ＭＳ Ｐゴシック" charset="0"/>
                    <a:cs typeface="ＭＳ Ｐゴシック" charset="0"/>
                  </a:defRPr>
                </a:lvl1pPr>
                <a:lvl2pPr marL="971550" indent="-457200">
                  <a:defRPr sz="2400">
                    <a:solidFill>
                      <a:schemeClr val="tx1"/>
                    </a:solidFill>
                    <a:latin typeface="Arial" charset="0"/>
                    <a:ea typeface="ＭＳ Ｐゴシック" charset="0"/>
                  </a:defRPr>
                </a:lvl2pPr>
                <a:lvl3pPr marL="1546225" indent="-457200">
                  <a:defRPr sz="2400">
                    <a:solidFill>
                      <a:schemeClr val="tx1"/>
                    </a:solidFill>
                    <a:latin typeface="Arial" charset="0"/>
                    <a:ea typeface="ＭＳ Ｐゴシック" charset="0"/>
                  </a:defRPr>
                </a:lvl3pPr>
                <a:lvl4pPr marL="2117725" indent="-457200">
                  <a:defRPr sz="2400">
                    <a:solidFill>
                      <a:schemeClr val="tx1"/>
                    </a:solidFill>
                    <a:latin typeface="Arial" charset="0"/>
                    <a:ea typeface="ＭＳ Ｐゴシック" charset="0"/>
                  </a:defRPr>
                </a:lvl4pPr>
                <a:lvl5pPr marL="2689225" indent="-457200">
                  <a:defRPr sz="2400">
                    <a:solidFill>
                      <a:schemeClr val="tx1"/>
                    </a:solidFill>
                    <a:latin typeface="Arial" charset="0"/>
                    <a:ea typeface="ＭＳ Ｐゴシック" charset="0"/>
                  </a:defRPr>
                </a:lvl5pPr>
                <a:lvl6pPr marL="3146425" indent="-457200" eaLnBrk="0" fontAlgn="base" hangingPunct="0">
                  <a:spcBef>
                    <a:spcPct val="0"/>
                  </a:spcBef>
                  <a:spcAft>
                    <a:spcPct val="0"/>
                  </a:spcAft>
                  <a:defRPr sz="2400">
                    <a:solidFill>
                      <a:schemeClr val="tx1"/>
                    </a:solidFill>
                    <a:latin typeface="Arial" charset="0"/>
                    <a:ea typeface="ＭＳ Ｐゴシック" charset="0"/>
                  </a:defRPr>
                </a:lvl6pPr>
                <a:lvl7pPr marL="3603625" indent="-457200" eaLnBrk="0" fontAlgn="base" hangingPunct="0">
                  <a:spcBef>
                    <a:spcPct val="0"/>
                  </a:spcBef>
                  <a:spcAft>
                    <a:spcPct val="0"/>
                  </a:spcAft>
                  <a:defRPr sz="2400">
                    <a:solidFill>
                      <a:schemeClr val="tx1"/>
                    </a:solidFill>
                    <a:latin typeface="Arial" charset="0"/>
                    <a:ea typeface="ＭＳ Ｐゴシック" charset="0"/>
                  </a:defRPr>
                </a:lvl7pPr>
                <a:lvl8pPr marL="4060825" indent="-457200" eaLnBrk="0" fontAlgn="base" hangingPunct="0">
                  <a:spcBef>
                    <a:spcPct val="0"/>
                  </a:spcBef>
                  <a:spcAft>
                    <a:spcPct val="0"/>
                  </a:spcAft>
                  <a:defRPr sz="2400">
                    <a:solidFill>
                      <a:schemeClr val="tx1"/>
                    </a:solidFill>
                    <a:latin typeface="Arial" charset="0"/>
                    <a:ea typeface="ＭＳ Ｐゴシック" charset="0"/>
                  </a:defRPr>
                </a:lvl8pPr>
                <a:lvl9pPr marL="4518025" indent="-4572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150000"/>
                  </a:lnSpc>
                  <a:spcBef>
                    <a:spcPts val="0"/>
                  </a:spcBef>
                  <a:spcAft>
                    <a:spcPts val="0"/>
                  </a:spcAft>
                  <a:buFont typeface="Arial" charset="0"/>
                  <a:buNone/>
                  <a:defRPr/>
                </a:pPr>
                <a:r>
                  <a:rPr lang="en-US" sz="2000" i="1" dirty="0" smtClean="0">
                    <a:solidFill>
                      <a:srgbClr val="0000FF"/>
                    </a:solidFill>
                    <a:latin typeface="Abadi MT Condensed Extra Bold" charset="0"/>
                    <a:cs typeface="Abadi MT Condensed Extra Bold" charset="0"/>
                  </a:rPr>
                  <a:t>Flood</a:t>
                </a:r>
                <a:r>
                  <a:rPr lang="en-US" sz="2000" dirty="0" smtClean="0">
                    <a:latin typeface="Abadi MT Condensed Extra Bold" charset="0"/>
                    <a:cs typeface="Abadi MT Condensed Extra Bold" charset="0"/>
                  </a:rPr>
                  <a:t>  </a:t>
                </a:r>
                <a:endParaRPr lang="en-US" sz="2000" u="sng" dirty="0">
                  <a:latin typeface="Abadi MT Condensed Extra Bold" charset="0"/>
                  <a:cs typeface="Abadi MT Condensed Extra Bold" charset="0"/>
                </a:endParaRPr>
              </a:p>
            </p:txBody>
          </p:sp>
        </p:grpSp>
      </p:grpSp>
      <p:sp>
        <p:nvSpPr>
          <p:cNvPr id="14" name="Rectangle 13"/>
          <p:cNvSpPr/>
          <p:nvPr/>
        </p:nvSpPr>
        <p:spPr>
          <a:xfrm>
            <a:off x="304241" y="1604525"/>
            <a:ext cx="8257737" cy="461665"/>
          </a:xfrm>
          <a:prstGeom prst="rect">
            <a:avLst/>
          </a:prstGeom>
        </p:spPr>
        <p:txBody>
          <a:bodyPr wrap="square">
            <a:spAutoFit/>
          </a:bodyPr>
          <a:lstStyle/>
          <a:p>
            <a:pPr fontAlgn="auto">
              <a:spcBef>
                <a:spcPts val="0"/>
              </a:spcBef>
              <a:spcAft>
                <a:spcPts val="0"/>
              </a:spcAft>
              <a:defRPr/>
            </a:pPr>
            <a:r>
              <a:rPr lang="en-US" sz="2400" b="1" dirty="0">
                <a:solidFill>
                  <a:srgbClr val="000000"/>
                </a:solidFill>
                <a:latin typeface="Arial"/>
                <a:cs typeface="Arial"/>
              </a:rPr>
              <a:t>One team will reduce impact of future extremes</a:t>
            </a:r>
            <a:endParaRPr lang="en-US" sz="2400" dirty="0">
              <a:solidFill>
                <a:srgbClr val="000000"/>
              </a:solidFill>
              <a:latin typeface="Arial"/>
              <a:ea typeface="Helvetica" charset="0"/>
              <a:cs typeface="Arial"/>
            </a:endParaRPr>
          </a:p>
        </p:txBody>
      </p:sp>
    </p:spTree>
    <p:extLst>
      <p:ext uri="{BB962C8B-B14F-4D97-AF65-F5344CB8AC3E}">
        <p14:creationId xmlns:p14="http://schemas.microsoft.com/office/powerpoint/2010/main" val="284771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9775" y="1"/>
            <a:ext cx="3090863" cy="6004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4808" y="2116815"/>
            <a:ext cx="5609228" cy="1323439"/>
          </a:xfrm>
          <a:prstGeom prst="rect">
            <a:avLst/>
          </a:prstGeom>
          <a:noFill/>
        </p:spPr>
        <p:txBody>
          <a:bodyPr wrap="none" rtlCol="0">
            <a:spAutoFit/>
          </a:bodyPr>
          <a:lstStyle/>
          <a:p>
            <a:pPr marL="342900" indent="-342900">
              <a:buAutoNum type="alphaUcPeriod"/>
            </a:pPr>
            <a:r>
              <a:rPr lang="en-US" sz="2000" dirty="0" smtClean="0">
                <a:latin typeface="Arial"/>
                <a:cs typeface="Arial"/>
              </a:rPr>
              <a:t>Contribute to the Forecast bid: ____ beans</a:t>
            </a:r>
          </a:p>
          <a:p>
            <a:pPr marL="342900" indent="-342900">
              <a:buAutoNum type="alphaUcPeriod"/>
            </a:pPr>
            <a:r>
              <a:rPr lang="en-US" sz="2000" dirty="0" smtClean="0">
                <a:latin typeface="Arial"/>
                <a:cs typeface="Arial"/>
              </a:rPr>
              <a:t>Did your team win the forecast bid? </a:t>
            </a:r>
            <a:r>
              <a:rPr lang="en-US" sz="2000" i="1" dirty="0" smtClean="0">
                <a:latin typeface="Arial"/>
                <a:cs typeface="Arial"/>
              </a:rPr>
              <a:t>Yes / No</a:t>
            </a:r>
          </a:p>
          <a:p>
            <a:pPr marL="342900" indent="-342900">
              <a:buAutoNum type="alphaUcPeriod"/>
            </a:pPr>
            <a:r>
              <a:rPr lang="en-US" sz="2000" dirty="0" smtClean="0">
                <a:latin typeface="Arial"/>
                <a:cs typeface="Arial"/>
              </a:rPr>
              <a:t>Contribute to the DRR bid: ___ beans</a:t>
            </a:r>
          </a:p>
          <a:p>
            <a:pPr marL="342900" indent="-342900">
              <a:buAutoNum type="alphaUcPeriod"/>
            </a:pPr>
            <a:r>
              <a:rPr lang="en-US" sz="2000" dirty="0" smtClean="0">
                <a:latin typeface="Arial"/>
                <a:cs typeface="Arial"/>
              </a:rPr>
              <a:t>Did your team win the DRR bead? </a:t>
            </a:r>
            <a:r>
              <a:rPr lang="en-US" sz="2000" i="1" dirty="0" smtClean="0">
                <a:latin typeface="Arial"/>
                <a:cs typeface="Arial"/>
              </a:rPr>
              <a:t>Yes / No</a:t>
            </a:r>
          </a:p>
        </p:txBody>
      </p:sp>
    </p:spTree>
    <p:extLst>
      <p:ext uri="{BB962C8B-B14F-4D97-AF65-F5344CB8AC3E}">
        <p14:creationId xmlns:p14="http://schemas.microsoft.com/office/powerpoint/2010/main" val="1034501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2"/>
          <p:cNvSpPr txBox="1">
            <a:spLocks noChangeArrowheads="1"/>
          </p:cNvSpPr>
          <p:nvPr/>
        </p:nvSpPr>
        <p:spPr bwMode="auto">
          <a:xfrm>
            <a:off x="1173664" y="1784350"/>
            <a:ext cx="7665536" cy="297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lIns="91426" tIns="45713" rIns="91426" bIns="45713">
            <a:spAutoFit/>
          </a:bodyPr>
          <a:lstStyle>
            <a:lvl1pPr marL="457200" indent="-457200">
              <a:defRPr sz="2400">
                <a:solidFill>
                  <a:schemeClr val="tx1"/>
                </a:solidFill>
                <a:latin typeface="Arial" charset="0"/>
                <a:ea typeface="ＭＳ Ｐゴシック" charset="0"/>
                <a:cs typeface="ＭＳ Ｐゴシック" charset="0"/>
              </a:defRPr>
            </a:lvl1pPr>
            <a:lvl2pPr marL="968375" indent="-457200">
              <a:defRPr sz="2400">
                <a:solidFill>
                  <a:schemeClr val="tx1"/>
                </a:solidFill>
                <a:latin typeface="Arial" charset="0"/>
                <a:ea typeface="ＭＳ Ｐゴシック" charset="0"/>
              </a:defRPr>
            </a:lvl2pPr>
            <a:lvl3pPr marL="1546225" indent="-457200">
              <a:defRPr sz="2400">
                <a:solidFill>
                  <a:schemeClr val="tx1"/>
                </a:solidFill>
                <a:latin typeface="Arial" charset="0"/>
                <a:ea typeface="ＭＳ Ｐゴシック" charset="0"/>
              </a:defRPr>
            </a:lvl3pPr>
            <a:lvl4pPr marL="2117725" indent="-457200">
              <a:defRPr sz="2400">
                <a:solidFill>
                  <a:schemeClr val="tx1"/>
                </a:solidFill>
                <a:latin typeface="Arial" charset="0"/>
                <a:ea typeface="ＭＳ Ｐゴシック" charset="0"/>
              </a:defRPr>
            </a:lvl4pPr>
            <a:lvl5pPr marL="2689225" indent="-457200">
              <a:defRPr sz="2400">
                <a:solidFill>
                  <a:schemeClr val="tx1"/>
                </a:solidFill>
                <a:latin typeface="Arial" charset="0"/>
                <a:ea typeface="ＭＳ Ｐゴシック" charset="0"/>
              </a:defRPr>
            </a:lvl5pPr>
            <a:lvl6pPr marL="3146425" indent="-457200" eaLnBrk="0" fontAlgn="base" hangingPunct="0">
              <a:spcBef>
                <a:spcPct val="0"/>
              </a:spcBef>
              <a:spcAft>
                <a:spcPct val="0"/>
              </a:spcAft>
              <a:defRPr sz="2400">
                <a:solidFill>
                  <a:schemeClr val="tx1"/>
                </a:solidFill>
                <a:latin typeface="Arial" charset="0"/>
                <a:ea typeface="ＭＳ Ｐゴシック" charset="0"/>
              </a:defRPr>
            </a:lvl6pPr>
            <a:lvl7pPr marL="3603625" indent="-457200" eaLnBrk="0" fontAlgn="base" hangingPunct="0">
              <a:spcBef>
                <a:spcPct val="0"/>
              </a:spcBef>
              <a:spcAft>
                <a:spcPct val="0"/>
              </a:spcAft>
              <a:defRPr sz="2400">
                <a:solidFill>
                  <a:schemeClr val="tx1"/>
                </a:solidFill>
                <a:latin typeface="Arial" charset="0"/>
                <a:ea typeface="ＭＳ Ｐゴシック" charset="0"/>
              </a:defRPr>
            </a:lvl7pPr>
            <a:lvl8pPr marL="4060825" indent="-457200" eaLnBrk="0" fontAlgn="base" hangingPunct="0">
              <a:spcBef>
                <a:spcPct val="0"/>
              </a:spcBef>
              <a:spcAft>
                <a:spcPct val="0"/>
              </a:spcAft>
              <a:defRPr sz="2400">
                <a:solidFill>
                  <a:schemeClr val="tx1"/>
                </a:solidFill>
                <a:latin typeface="Arial" charset="0"/>
                <a:ea typeface="ＭＳ Ｐゴシック" charset="0"/>
              </a:defRPr>
            </a:lvl8pPr>
            <a:lvl9pPr marL="4518025" indent="-4572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buFont typeface="Arial" charset="0"/>
              <a:buNone/>
              <a:defRPr/>
            </a:pPr>
            <a:r>
              <a:rPr lang="en-US" b="1" dirty="0">
                <a:solidFill>
                  <a:srgbClr val="000000"/>
                </a:solidFill>
              </a:rPr>
              <a:t>1.  Game = </a:t>
            </a:r>
            <a:r>
              <a:rPr lang="en-US" b="1" i="1" dirty="0">
                <a:solidFill>
                  <a:srgbClr val="000000"/>
                </a:solidFill>
              </a:rPr>
              <a:t>simplified</a:t>
            </a:r>
            <a:r>
              <a:rPr lang="en-US" b="1" dirty="0">
                <a:solidFill>
                  <a:srgbClr val="000000"/>
                </a:solidFill>
              </a:rPr>
              <a:t> representation of reality</a:t>
            </a:r>
            <a:r>
              <a:rPr lang="en-US" dirty="0">
                <a:solidFill>
                  <a:srgbClr val="000000"/>
                </a:solidFill>
              </a:rPr>
              <a:t> 			</a:t>
            </a:r>
            <a:r>
              <a:rPr lang="en-US" dirty="0" smtClean="0">
                <a:solidFill>
                  <a:srgbClr val="000000"/>
                </a:solidFill>
              </a:rPr>
              <a:t>	(</a:t>
            </a:r>
            <a:r>
              <a:rPr lang="en-US" dirty="0">
                <a:solidFill>
                  <a:srgbClr val="000000"/>
                </a:solidFill>
              </a:rPr>
              <a:t>No questioning of game rules)</a:t>
            </a:r>
          </a:p>
          <a:p>
            <a:pPr fontAlgn="auto">
              <a:spcBef>
                <a:spcPts val="0"/>
              </a:spcBef>
              <a:spcAft>
                <a:spcPts val="0"/>
              </a:spcAft>
              <a:buFont typeface="Arial" charset="0"/>
              <a:buNone/>
              <a:defRPr/>
            </a:pPr>
            <a:r>
              <a:rPr lang="en-US" dirty="0">
                <a:solidFill>
                  <a:srgbClr val="000000"/>
                </a:solidFill>
              </a:rPr>
              <a:t>	</a:t>
            </a:r>
          </a:p>
          <a:p>
            <a:pPr fontAlgn="auto">
              <a:spcBef>
                <a:spcPts val="0"/>
              </a:spcBef>
              <a:spcAft>
                <a:spcPts val="0"/>
              </a:spcAft>
              <a:buFont typeface="Arial" charset="0"/>
              <a:buNone/>
              <a:defRPr/>
            </a:pPr>
            <a:r>
              <a:rPr lang="en-US" b="1" dirty="0">
                <a:solidFill>
                  <a:srgbClr val="000000"/>
                </a:solidFill>
              </a:rPr>
              <a:t>2.  Decisions are individual						</a:t>
            </a:r>
            <a:r>
              <a:rPr lang="en-US" b="1" dirty="0" smtClean="0">
                <a:solidFill>
                  <a:srgbClr val="000000"/>
                </a:solidFill>
              </a:rPr>
              <a:t>			</a:t>
            </a:r>
            <a:r>
              <a:rPr lang="en-US" dirty="0" smtClean="0">
                <a:solidFill>
                  <a:srgbClr val="000000"/>
                </a:solidFill>
              </a:rPr>
              <a:t>(</a:t>
            </a:r>
            <a:r>
              <a:rPr lang="en-US" dirty="0">
                <a:solidFill>
                  <a:srgbClr val="000000"/>
                </a:solidFill>
              </a:rPr>
              <a:t>But consultation with team is encouraged)</a:t>
            </a:r>
          </a:p>
          <a:p>
            <a:pPr fontAlgn="auto">
              <a:spcBef>
                <a:spcPct val="80000"/>
              </a:spcBef>
              <a:spcAft>
                <a:spcPts val="0"/>
              </a:spcAft>
              <a:buFont typeface="Arial" charset="0"/>
              <a:buNone/>
              <a:defRPr/>
            </a:pPr>
            <a:r>
              <a:rPr lang="en-US" b="1" dirty="0">
                <a:solidFill>
                  <a:srgbClr val="000000"/>
                </a:solidFill>
              </a:rPr>
              <a:t>3.  You win or lose beans	 	</a:t>
            </a:r>
            <a:r>
              <a:rPr lang="en-US" b="1" dirty="0" smtClean="0">
                <a:solidFill>
                  <a:srgbClr val="000000"/>
                </a:solidFill>
              </a:rPr>
              <a:t>			</a:t>
            </a:r>
            <a:r>
              <a:rPr lang="en-US" b="1" dirty="0">
                <a:solidFill>
                  <a:srgbClr val="000000"/>
                </a:solidFill>
              </a:rPr>
              <a:t>	 			</a:t>
            </a:r>
            <a:r>
              <a:rPr lang="en-US" dirty="0">
                <a:solidFill>
                  <a:srgbClr val="000000"/>
                </a:solidFill>
              </a:rPr>
              <a:t>(Beans </a:t>
            </a:r>
            <a:r>
              <a:rPr lang="en-US" dirty="0" smtClean="0">
                <a:solidFill>
                  <a:srgbClr val="000000"/>
                </a:solidFill>
              </a:rPr>
              <a:t>cannot </a:t>
            </a:r>
            <a:r>
              <a:rPr lang="en-US" dirty="0">
                <a:solidFill>
                  <a:srgbClr val="000000"/>
                </a:solidFill>
              </a:rPr>
              <a:t>be shared - Start with 10)</a:t>
            </a:r>
          </a:p>
        </p:txBody>
      </p:sp>
      <p:sp>
        <p:nvSpPr>
          <p:cNvPr id="26" name="Text Box 3"/>
          <p:cNvSpPr txBox="1">
            <a:spLocks noChangeArrowheads="1"/>
          </p:cNvSpPr>
          <p:nvPr/>
        </p:nvSpPr>
        <p:spPr bwMode="auto">
          <a:xfrm>
            <a:off x="1693154" y="629620"/>
            <a:ext cx="6079245" cy="584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lIns="91426" tIns="45713" rIns="91426" bIns="45713">
            <a:spAutoFit/>
          </a:bodyPr>
          <a:lstStyle>
            <a:lvl1pPr marL="457200" indent="-4572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3200" b="1" i="1" dirty="0" smtClean="0">
                <a:latin typeface="Arial"/>
                <a:cs typeface="Arial"/>
              </a:rPr>
              <a:t>Ground Rules</a:t>
            </a:r>
            <a:endParaRPr lang="en-US" sz="3200" i="1" dirty="0">
              <a:latin typeface="Arial"/>
              <a:ea typeface="Helvetica" charset="0"/>
              <a:cs typeface="Arial"/>
            </a:endParaRPr>
          </a:p>
        </p:txBody>
      </p:sp>
    </p:spTree>
    <p:extLst>
      <p:ext uri="{BB962C8B-B14F-4D97-AF65-F5344CB8AC3E}">
        <p14:creationId xmlns:p14="http://schemas.microsoft.com/office/powerpoint/2010/main" val="39781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322388" y="1660244"/>
            <a:ext cx="7162800" cy="397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26" tIns="45713" rIns="91426" bIns="45713">
            <a:spAutoFit/>
          </a:bodyPr>
          <a:lstStyle>
            <a:lvl1pPr marL="284163" indent="-284163" eaLnBrk="0" hangingPunct="0">
              <a:defRPr>
                <a:solidFill>
                  <a:schemeClr val="tx1"/>
                </a:solidFill>
                <a:latin typeface="Calibri" charset="0"/>
                <a:ea typeface="MS PGothic" charset="0"/>
                <a:cs typeface="MS PGothic" charset="0"/>
              </a:defRPr>
            </a:lvl1pPr>
            <a:lvl2pPr marL="741363" indent="-230188" eaLnBrk="0" hangingPunct="0">
              <a:defRPr>
                <a:solidFill>
                  <a:schemeClr val="tx1"/>
                </a:solidFill>
                <a:latin typeface="Calibri" charset="0"/>
                <a:ea typeface="MS PGothic" charset="0"/>
                <a:cs typeface="MS PGothic" charset="0"/>
              </a:defRPr>
            </a:lvl2pPr>
            <a:lvl3pPr marL="1546225" indent="-457200" eaLnBrk="0" hangingPunct="0">
              <a:defRPr>
                <a:solidFill>
                  <a:schemeClr val="tx1"/>
                </a:solidFill>
                <a:latin typeface="Calibri" charset="0"/>
                <a:ea typeface="MS PGothic" charset="0"/>
                <a:cs typeface="MS PGothic" charset="0"/>
              </a:defRPr>
            </a:lvl3pPr>
            <a:lvl4pPr marL="2117725" indent="-457200" eaLnBrk="0" hangingPunct="0">
              <a:defRPr>
                <a:solidFill>
                  <a:schemeClr val="tx1"/>
                </a:solidFill>
                <a:latin typeface="Calibri" charset="0"/>
                <a:ea typeface="MS PGothic" charset="0"/>
                <a:cs typeface="MS PGothic" charset="0"/>
              </a:defRPr>
            </a:lvl4pPr>
            <a:lvl5pPr marL="2689225" indent="-457200" eaLnBrk="0" hangingPunct="0">
              <a:defRPr>
                <a:solidFill>
                  <a:schemeClr val="tx1"/>
                </a:solidFill>
                <a:latin typeface="Calibri" charset="0"/>
                <a:ea typeface="MS PGothic" charset="0"/>
                <a:cs typeface="MS PGothic" charset="0"/>
              </a:defRPr>
            </a:lvl5pPr>
            <a:lvl6pPr marL="3146425" indent="-457200" eaLnBrk="0" fontAlgn="base" hangingPunct="0">
              <a:spcBef>
                <a:spcPct val="0"/>
              </a:spcBef>
              <a:spcAft>
                <a:spcPct val="0"/>
              </a:spcAft>
              <a:defRPr>
                <a:solidFill>
                  <a:schemeClr val="tx1"/>
                </a:solidFill>
                <a:latin typeface="Calibri" charset="0"/>
                <a:ea typeface="MS PGothic" charset="0"/>
                <a:cs typeface="MS PGothic" charset="0"/>
              </a:defRPr>
            </a:lvl6pPr>
            <a:lvl7pPr marL="3603625" indent="-457200" eaLnBrk="0" fontAlgn="base" hangingPunct="0">
              <a:spcBef>
                <a:spcPct val="0"/>
              </a:spcBef>
              <a:spcAft>
                <a:spcPct val="0"/>
              </a:spcAft>
              <a:defRPr>
                <a:solidFill>
                  <a:schemeClr val="tx1"/>
                </a:solidFill>
                <a:latin typeface="Calibri" charset="0"/>
                <a:ea typeface="MS PGothic" charset="0"/>
                <a:cs typeface="MS PGothic" charset="0"/>
              </a:defRPr>
            </a:lvl7pPr>
            <a:lvl8pPr marL="4060825" indent="-457200" eaLnBrk="0" fontAlgn="base" hangingPunct="0">
              <a:spcBef>
                <a:spcPct val="0"/>
              </a:spcBef>
              <a:spcAft>
                <a:spcPct val="0"/>
              </a:spcAft>
              <a:defRPr>
                <a:solidFill>
                  <a:schemeClr val="tx1"/>
                </a:solidFill>
                <a:latin typeface="Calibri" charset="0"/>
                <a:ea typeface="MS PGothic" charset="0"/>
                <a:cs typeface="MS PGothic" charset="0"/>
              </a:defRPr>
            </a:lvl8pPr>
            <a:lvl9pPr marL="4518025" indent="-4572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r>
              <a:rPr lang="en-US" sz="2800" b="1" dirty="0">
                <a:solidFill>
                  <a:srgbClr val="BC0204"/>
                </a:solidFill>
                <a:latin typeface="Arial" charset="0"/>
              </a:rPr>
              <a:t>Losers: </a:t>
            </a:r>
            <a:r>
              <a:rPr lang="en-US" sz="2800" i="1" dirty="0">
                <a:solidFill>
                  <a:srgbClr val="BC0204"/>
                </a:solidFill>
                <a:latin typeface="Arial" charset="0"/>
              </a:rPr>
              <a:t>Need more beans than you have? </a:t>
            </a:r>
          </a:p>
          <a:p>
            <a:pPr eaLnBrk="1" hangingPunct="1"/>
            <a:r>
              <a:rPr lang="en-US" sz="2800" i="1" dirty="0">
                <a:solidFill>
                  <a:srgbClr val="BC0204"/>
                </a:solidFill>
                <a:latin typeface="Arial" charset="0"/>
              </a:rPr>
              <a:t>				you have a humanitarian crisis! (receive a red stone each time) </a:t>
            </a:r>
          </a:p>
          <a:p>
            <a:pPr eaLnBrk="1" hangingPunct="1"/>
            <a:endParaRPr lang="en-US" sz="2800" dirty="0">
              <a:solidFill>
                <a:schemeClr val="folHlink"/>
              </a:solidFill>
              <a:latin typeface="Arial" charset="0"/>
            </a:endParaRPr>
          </a:p>
          <a:p>
            <a:pPr eaLnBrk="1" hangingPunct="1"/>
            <a:r>
              <a:rPr lang="en-US" sz="2800" b="1" dirty="0">
                <a:solidFill>
                  <a:schemeClr val="folHlink"/>
                </a:solidFill>
                <a:latin typeface="Arial" charset="0"/>
              </a:rPr>
              <a:t>Winner: </a:t>
            </a:r>
            <a:r>
              <a:rPr lang="en-US" sz="2800" i="1" dirty="0">
                <a:solidFill>
                  <a:schemeClr val="folHlink"/>
                </a:solidFill>
                <a:latin typeface="Arial" charset="0"/>
              </a:rPr>
              <a:t>Most beans</a:t>
            </a:r>
          </a:p>
          <a:p>
            <a:pPr eaLnBrk="1" hangingPunct="1"/>
            <a:endParaRPr lang="en-US" sz="2800" b="1" dirty="0">
              <a:solidFill>
                <a:schemeClr val="folHlink"/>
              </a:solidFill>
              <a:latin typeface="Arial" charset="0"/>
            </a:endParaRPr>
          </a:p>
          <a:p>
            <a:pPr eaLnBrk="1" hangingPunct="1"/>
            <a:r>
              <a:rPr lang="en-US" sz="2800" b="1" dirty="0">
                <a:solidFill>
                  <a:schemeClr val="folHlink"/>
                </a:solidFill>
                <a:latin typeface="Arial" charset="0"/>
              </a:rPr>
              <a:t>Winning Team: </a:t>
            </a:r>
            <a:r>
              <a:rPr lang="en-US" sz="2800" i="1" dirty="0">
                <a:solidFill>
                  <a:schemeClr val="folHlink"/>
                </a:solidFill>
                <a:latin typeface="Arial" charset="0"/>
              </a:rPr>
              <a:t>Fewest </a:t>
            </a:r>
            <a:r>
              <a:rPr lang="ja-JP" altLang="en-US" sz="2800" i="1" dirty="0">
                <a:solidFill>
                  <a:schemeClr val="folHlink"/>
                </a:solidFill>
                <a:latin typeface="Arial" charset="0"/>
              </a:rPr>
              <a:t>“</a:t>
            </a:r>
            <a:r>
              <a:rPr lang="en-US" sz="2800" i="1" dirty="0">
                <a:solidFill>
                  <a:schemeClr val="folHlink"/>
                </a:solidFill>
                <a:latin typeface="Arial" charset="0"/>
              </a:rPr>
              <a:t>humanitarian crises</a:t>
            </a:r>
            <a:r>
              <a:rPr lang="ja-JP" altLang="en-US" sz="2800" i="1" dirty="0">
                <a:solidFill>
                  <a:schemeClr val="folHlink"/>
                </a:solidFill>
                <a:latin typeface="Arial" charset="0"/>
              </a:rPr>
              <a:t>”</a:t>
            </a:r>
            <a:r>
              <a:rPr lang="en-US" sz="2800" i="1" dirty="0">
                <a:solidFill>
                  <a:schemeClr val="folHlink"/>
                </a:solidFill>
                <a:latin typeface="Arial" charset="0"/>
              </a:rPr>
              <a:t> (red stones)</a:t>
            </a:r>
          </a:p>
          <a:p>
            <a:pPr eaLnBrk="1" hangingPunct="1"/>
            <a:r>
              <a:rPr lang="en-US" sz="2800" i="1" dirty="0">
                <a:solidFill>
                  <a:schemeClr val="folHlink"/>
                </a:solidFill>
                <a:latin typeface="Arial" charset="0"/>
              </a:rPr>
              <a:t>If a tie, team with most total beans</a:t>
            </a:r>
          </a:p>
        </p:txBody>
      </p:sp>
      <p:sp>
        <p:nvSpPr>
          <p:cNvPr id="5" name="Text Box 3"/>
          <p:cNvSpPr txBox="1">
            <a:spLocks noChangeArrowheads="1"/>
          </p:cNvSpPr>
          <p:nvPr/>
        </p:nvSpPr>
        <p:spPr bwMode="auto">
          <a:xfrm>
            <a:off x="1673914" y="599422"/>
            <a:ext cx="6936685" cy="584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lIns="91426" tIns="45713" rIns="91426" bIns="45713">
            <a:spAutoFit/>
          </a:bodyPr>
          <a:lstStyle>
            <a:lvl1pPr marL="457200" indent="-4572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3200" b="1" i="1" dirty="0" smtClean="0">
                <a:solidFill>
                  <a:srgbClr val="000000"/>
                </a:solidFill>
              </a:rPr>
              <a:t>Winners &amp; Losers</a:t>
            </a:r>
            <a:endParaRPr lang="en-US" sz="3200" i="1" dirty="0">
              <a:solidFill>
                <a:srgbClr val="000000"/>
              </a:solidFill>
            </a:endParaRPr>
          </a:p>
        </p:txBody>
      </p:sp>
    </p:spTree>
    <p:extLst>
      <p:ext uri="{BB962C8B-B14F-4D97-AF65-F5344CB8AC3E}">
        <p14:creationId xmlns:p14="http://schemas.microsoft.com/office/powerpoint/2010/main" val="7830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348794" y="224226"/>
            <a:ext cx="781292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3" rIns="91426" bIns="45713">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a:lnSpc>
                <a:spcPct val="90000"/>
              </a:lnSpc>
            </a:pPr>
            <a:r>
              <a:rPr lang="en-US" b="1" i="1" dirty="0">
                <a:solidFill>
                  <a:srgbClr val="000000"/>
                </a:solidFill>
                <a:latin typeface="Arial"/>
                <a:cs typeface="Arial"/>
              </a:rPr>
              <a:t>Local Climate in Regional Context</a:t>
            </a:r>
          </a:p>
        </p:txBody>
      </p:sp>
      <p:grpSp>
        <p:nvGrpSpPr>
          <p:cNvPr id="5" name="Group 49"/>
          <p:cNvGrpSpPr>
            <a:grpSpLocks/>
          </p:cNvGrpSpPr>
          <p:nvPr/>
        </p:nvGrpSpPr>
        <p:grpSpPr bwMode="auto">
          <a:xfrm>
            <a:off x="1026978" y="784455"/>
            <a:ext cx="8077200" cy="5132387"/>
            <a:chOff x="528" y="579"/>
            <a:chExt cx="5088" cy="3233"/>
          </a:xfrm>
        </p:grpSpPr>
        <p:pic>
          <p:nvPicPr>
            <p:cNvPr id="6" name="Picture 50" descr="dice_craps_probability_chart"/>
            <p:cNvPicPr>
              <a:picLocks noChangeAspect="1" noChangeArrowheads="1"/>
            </p:cNvPicPr>
            <p:nvPr/>
          </p:nvPicPr>
          <p:blipFill>
            <a:blip r:embed="rId3">
              <a:extLst>
                <a:ext uri="{28A0092B-C50C-407E-A947-70E740481C1C}">
                  <a14:useLocalDpi xmlns:a14="http://schemas.microsoft.com/office/drawing/2010/main" val="0"/>
                </a:ext>
              </a:extLst>
            </a:blip>
            <a:srcRect l="13705" t="14400" r="12791" b="2400"/>
            <a:stretch>
              <a:fillRect/>
            </a:stretch>
          </p:blipFill>
          <p:spPr bwMode="auto">
            <a:xfrm rot="16200000">
              <a:off x="1663" y="-556"/>
              <a:ext cx="2817" cy="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2" descr="crop2-game"/>
            <p:cNvPicPr>
              <a:picLocks noChangeAspect="1" noChangeArrowheads="1"/>
            </p:cNvPicPr>
            <p:nvPr/>
          </p:nvPicPr>
          <p:blipFill>
            <a:blip r:embed="rId4">
              <a:alphaModFix amt="60000"/>
              <a:extLst>
                <a:ext uri="{28A0092B-C50C-407E-A947-70E740481C1C}">
                  <a14:useLocalDpi xmlns:a14="http://schemas.microsoft.com/office/drawing/2010/main" val="0"/>
                </a:ext>
              </a:extLst>
            </a:blip>
            <a:srcRect/>
            <a:stretch>
              <a:fillRect/>
            </a:stretch>
          </p:blipFill>
          <p:spPr bwMode="auto">
            <a:xfrm>
              <a:off x="2522" y="3414"/>
              <a:ext cx="323" cy="395"/>
            </a:xfrm>
            <a:prstGeom prst="rect">
              <a:avLst/>
            </a:prstGeom>
            <a:noFill/>
            <a:ln>
              <a:noFill/>
            </a:ln>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3"/>
            <p:cNvSpPr>
              <a:spLocks noChangeArrowheads="1"/>
            </p:cNvSpPr>
            <p:nvPr/>
          </p:nvSpPr>
          <p:spPr bwMode="auto">
            <a:xfrm>
              <a:off x="2658" y="3399"/>
              <a:ext cx="11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endParaRPr lang="en-US" sz="1600">
                <a:latin typeface="+mn-lt"/>
                <a:ea typeface="+mn-ea"/>
                <a:cs typeface="+mn-cs"/>
              </a:endParaRPr>
            </a:p>
          </p:txBody>
        </p:sp>
        <p:pic>
          <p:nvPicPr>
            <p:cNvPr id="9" name="Picture 54" descr="crop2-game"/>
            <p:cNvPicPr>
              <a:picLocks noChangeAspect="1" noChangeArrowheads="1"/>
            </p:cNvPicPr>
            <p:nvPr/>
          </p:nvPicPr>
          <p:blipFill>
            <a:blip r:embed="rId4">
              <a:alphaModFix amt="60000"/>
              <a:extLst>
                <a:ext uri="{28A0092B-C50C-407E-A947-70E740481C1C}">
                  <a14:useLocalDpi xmlns:a14="http://schemas.microsoft.com/office/drawing/2010/main" val="0"/>
                </a:ext>
              </a:extLst>
            </a:blip>
            <a:srcRect/>
            <a:stretch>
              <a:fillRect/>
            </a:stretch>
          </p:blipFill>
          <p:spPr bwMode="auto">
            <a:xfrm>
              <a:off x="2956" y="3402"/>
              <a:ext cx="323" cy="395"/>
            </a:xfrm>
            <a:prstGeom prst="rect">
              <a:avLst/>
            </a:prstGeom>
            <a:noFill/>
            <a:ln>
              <a:noFill/>
            </a:ln>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5"/>
            <p:cNvSpPr>
              <a:spLocks noChangeArrowheads="1"/>
            </p:cNvSpPr>
            <p:nvPr/>
          </p:nvSpPr>
          <p:spPr bwMode="auto">
            <a:xfrm>
              <a:off x="3092" y="3387"/>
              <a:ext cx="11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endParaRPr lang="en-US" sz="1600">
                <a:latin typeface="+mn-lt"/>
                <a:ea typeface="+mn-ea"/>
                <a:cs typeface="+mn-cs"/>
              </a:endParaRPr>
            </a:p>
          </p:txBody>
        </p:sp>
        <p:pic>
          <p:nvPicPr>
            <p:cNvPr id="11" name="Picture 56" descr="crop2-game"/>
            <p:cNvPicPr>
              <a:picLocks noChangeAspect="1" noChangeArrowheads="1"/>
            </p:cNvPicPr>
            <p:nvPr/>
          </p:nvPicPr>
          <p:blipFill>
            <a:blip r:embed="rId4">
              <a:alphaModFix amt="60000"/>
              <a:extLst>
                <a:ext uri="{28A0092B-C50C-407E-A947-70E740481C1C}">
                  <a14:useLocalDpi xmlns:a14="http://schemas.microsoft.com/office/drawing/2010/main" val="0"/>
                </a:ext>
              </a:extLst>
            </a:blip>
            <a:srcRect/>
            <a:stretch>
              <a:fillRect/>
            </a:stretch>
          </p:blipFill>
          <p:spPr bwMode="auto">
            <a:xfrm>
              <a:off x="2090" y="3417"/>
              <a:ext cx="323" cy="395"/>
            </a:xfrm>
            <a:prstGeom prst="rect">
              <a:avLst/>
            </a:prstGeom>
            <a:noFill/>
            <a:ln>
              <a:noFill/>
            </a:ln>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7"/>
            <p:cNvSpPr>
              <a:spLocks noChangeArrowheads="1"/>
            </p:cNvSpPr>
            <p:nvPr/>
          </p:nvSpPr>
          <p:spPr bwMode="auto">
            <a:xfrm>
              <a:off x="2226" y="3402"/>
              <a:ext cx="11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endParaRPr lang="en-US" sz="1600">
                <a:latin typeface="+mn-lt"/>
                <a:ea typeface="+mn-ea"/>
                <a:cs typeface="+mn-cs"/>
              </a:endParaRPr>
            </a:p>
          </p:txBody>
        </p:sp>
        <p:pic>
          <p:nvPicPr>
            <p:cNvPr id="13" name="Picture 58" descr="lightblue"/>
            <p:cNvPicPr>
              <a:picLocks noChangeAspect="1" noChangeArrowheads="1"/>
            </p:cNvPicPr>
            <p:nvPr/>
          </p:nvPicPr>
          <p:blipFill>
            <a:blip r:embed="rId5">
              <a:alphaModFix amt="60000"/>
              <a:extLst>
                <a:ext uri="{28A0092B-C50C-407E-A947-70E740481C1C}">
                  <a14:useLocalDpi xmlns:a14="http://schemas.microsoft.com/office/drawing/2010/main" val="0"/>
                </a:ext>
              </a:extLst>
            </a:blip>
            <a:srcRect b="32147"/>
            <a:stretch>
              <a:fillRect/>
            </a:stretch>
          </p:blipFill>
          <p:spPr bwMode="auto">
            <a:xfrm>
              <a:off x="3090" y="3458"/>
              <a:ext cx="76" cy="112"/>
            </a:xfrm>
            <a:prstGeom prst="rect">
              <a:avLst/>
            </a:prstGeom>
            <a:noFill/>
            <a:ln>
              <a:noFill/>
            </a:ln>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59"/>
            <p:cNvSpPr>
              <a:spLocks noChangeArrowheads="1"/>
            </p:cNvSpPr>
            <p:nvPr/>
          </p:nvSpPr>
          <p:spPr bwMode="auto">
            <a:xfrm>
              <a:off x="3047" y="3360"/>
              <a:ext cx="18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r>
                <a:rPr lang="en-US" sz="1600" b="1">
                  <a:latin typeface="+mn-lt"/>
                  <a:ea typeface="+mn-ea"/>
                  <a:cs typeface="+mn-cs"/>
                </a:rPr>
                <a:t>7</a:t>
              </a:r>
              <a:endParaRPr lang="en-US" sz="1600">
                <a:latin typeface="+mn-lt"/>
                <a:ea typeface="+mn-ea"/>
                <a:cs typeface="+mn-cs"/>
              </a:endParaRPr>
            </a:p>
          </p:txBody>
        </p:sp>
        <p:pic>
          <p:nvPicPr>
            <p:cNvPr id="15" name="Picture 60" descr="lightblue"/>
            <p:cNvPicPr>
              <a:picLocks noChangeAspect="1" noChangeArrowheads="1"/>
            </p:cNvPicPr>
            <p:nvPr/>
          </p:nvPicPr>
          <p:blipFill>
            <a:blip r:embed="rId5">
              <a:alphaModFix amt="60000"/>
              <a:extLst>
                <a:ext uri="{28A0092B-C50C-407E-A947-70E740481C1C}">
                  <a14:useLocalDpi xmlns:a14="http://schemas.microsoft.com/office/drawing/2010/main" val="0"/>
                </a:ext>
              </a:extLst>
            </a:blip>
            <a:srcRect b="32147"/>
            <a:stretch>
              <a:fillRect/>
            </a:stretch>
          </p:blipFill>
          <p:spPr bwMode="auto">
            <a:xfrm>
              <a:off x="2654" y="3470"/>
              <a:ext cx="76" cy="112"/>
            </a:xfrm>
            <a:prstGeom prst="rect">
              <a:avLst/>
            </a:prstGeom>
            <a:noFill/>
            <a:ln>
              <a:noFill/>
            </a:ln>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1"/>
            <p:cNvSpPr>
              <a:spLocks noChangeArrowheads="1"/>
            </p:cNvSpPr>
            <p:nvPr/>
          </p:nvSpPr>
          <p:spPr bwMode="auto">
            <a:xfrm>
              <a:off x="2613" y="3378"/>
              <a:ext cx="18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r>
                <a:rPr lang="en-US" sz="1600" b="1">
                  <a:latin typeface="+mn-lt"/>
                  <a:ea typeface="+mn-ea"/>
                  <a:cs typeface="+mn-cs"/>
                </a:rPr>
                <a:t>6</a:t>
              </a:r>
              <a:endParaRPr lang="en-US" sz="1600">
                <a:latin typeface="+mn-lt"/>
                <a:ea typeface="+mn-ea"/>
                <a:cs typeface="+mn-cs"/>
              </a:endParaRPr>
            </a:p>
          </p:txBody>
        </p:sp>
        <p:pic>
          <p:nvPicPr>
            <p:cNvPr id="17" name="Picture 62" descr="lightblue"/>
            <p:cNvPicPr>
              <a:picLocks noChangeAspect="1" noChangeArrowheads="1"/>
            </p:cNvPicPr>
            <p:nvPr/>
          </p:nvPicPr>
          <p:blipFill>
            <a:blip r:embed="rId5">
              <a:alphaModFix amt="60000"/>
              <a:extLst>
                <a:ext uri="{28A0092B-C50C-407E-A947-70E740481C1C}">
                  <a14:useLocalDpi xmlns:a14="http://schemas.microsoft.com/office/drawing/2010/main" val="0"/>
                </a:ext>
              </a:extLst>
            </a:blip>
            <a:srcRect b="32147"/>
            <a:stretch>
              <a:fillRect/>
            </a:stretch>
          </p:blipFill>
          <p:spPr bwMode="auto">
            <a:xfrm>
              <a:off x="2224" y="3472"/>
              <a:ext cx="76" cy="112"/>
            </a:xfrm>
            <a:prstGeom prst="rect">
              <a:avLst/>
            </a:prstGeom>
            <a:noFill/>
            <a:ln>
              <a:noFill/>
            </a:ln>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63"/>
            <p:cNvSpPr>
              <a:spLocks noChangeArrowheads="1"/>
            </p:cNvSpPr>
            <p:nvPr/>
          </p:nvSpPr>
          <p:spPr bwMode="auto">
            <a:xfrm>
              <a:off x="2189" y="3380"/>
              <a:ext cx="18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r>
                <a:rPr lang="en-US" sz="1600" b="1">
                  <a:latin typeface="+mn-lt"/>
                  <a:ea typeface="+mn-ea"/>
                  <a:cs typeface="+mn-cs"/>
                </a:rPr>
                <a:t>5</a:t>
              </a:r>
              <a:endParaRPr lang="en-US" sz="1600">
                <a:latin typeface="+mn-lt"/>
                <a:ea typeface="+mn-ea"/>
                <a:cs typeface="+mn-cs"/>
              </a:endParaRPr>
            </a:p>
          </p:txBody>
        </p:sp>
        <p:pic>
          <p:nvPicPr>
            <p:cNvPr id="19" name="Picture 64" descr="crop2-game"/>
            <p:cNvPicPr>
              <a:picLocks noChangeAspect="1" noChangeArrowheads="1"/>
            </p:cNvPicPr>
            <p:nvPr/>
          </p:nvPicPr>
          <p:blipFill>
            <a:blip r:embed="rId4">
              <a:alphaModFix amt="60000"/>
              <a:extLst>
                <a:ext uri="{28A0092B-C50C-407E-A947-70E740481C1C}">
                  <a14:useLocalDpi xmlns:a14="http://schemas.microsoft.com/office/drawing/2010/main" val="0"/>
                </a:ext>
              </a:extLst>
            </a:blip>
            <a:srcRect/>
            <a:stretch>
              <a:fillRect/>
            </a:stretch>
          </p:blipFill>
          <p:spPr bwMode="auto">
            <a:xfrm>
              <a:off x="4265" y="3409"/>
              <a:ext cx="323" cy="395"/>
            </a:xfrm>
            <a:prstGeom prst="rect">
              <a:avLst/>
            </a:prstGeom>
            <a:noFill/>
            <a:ln>
              <a:noFill/>
            </a:ln>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5" descr="crop2-game"/>
            <p:cNvPicPr>
              <a:picLocks noChangeAspect="1" noChangeArrowheads="1"/>
            </p:cNvPicPr>
            <p:nvPr/>
          </p:nvPicPr>
          <p:blipFill>
            <a:blip r:embed="rId4">
              <a:alphaModFix amt="60000"/>
              <a:extLst>
                <a:ext uri="{28A0092B-C50C-407E-A947-70E740481C1C}">
                  <a14:useLocalDpi xmlns:a14="http://schemas.microsoft.com/office/drawing/2010/main" val="0"/>
                </a:ext>
              </a:extLst>
            </a:blip>
            <a:srcRect/>
            <a:stretch>
              <a:fillRect/>
            </a:stretch>
          </p:blipFill>
          <p:spPr bwMode="auto">
            <a:xfrm>
              <a:off x="4720" y="3409"/>
              <a:ext cx="323" cy="395"/>
            </a:xfrm>
            <a:prstGeom prst="rect">
              <a:avLst/>
            </a:prstGeom>
            <a:noFill/>
            <a:ln>
              <a:noFill/>
            </a:ln>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6" descr="crop2-game"/>
            <p:cNvPicPr>
              <a:picLocks noChangeAspect="1" noChangeArrowheads="1"/>
            </p:cNvPicPr>
            <p:nvPr/>
          </p:nvPicPr>
          <p:blipFill>
            <a:blip r:embed="rId4">
              <a:alphaModFix amt="60000"/>
              <a:extLst>
                <a:ext uri="{28A0092B-C50C-407E-A947-70E740481C1C}">
                  <a14:useLocalDpi xmlns:a14="http://schemas.microsoft.com/office/drawing/2010/main" val="0"/>
                </a:ext>
              </a:extLst>
            </a:blip>
            <a:srcRect/>
            <a:stretch>
              <a:fillRect/>
            </a:stretch>
          </p:blipFill>
          <p:spPr bwMode="auto">
            <a:xfrm>
              <a:off x="5149" y="3409"/>
              <a:ext cx="323" cy="395"/>
            </a:xfrm>
            <a:prstGeom prst="rect">
              <a:avLst/>
            </a:prstGeom>
            <a:noFill/>
            <a:ln>
              <a:noFill/>
            </a:ln>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7" descr="lightblue"/>
            <p:cNvPicPr>
              <a:picLocks noChangeAspect="1" noChangeArrowheads="1"/>
            </p:cNvPicPr>
            <p:nvPr/>
          </p:nvPicPr>
          <p:blipFill>
            <a:blip r:embed="rId5">
              <a:alphaModFix amt="60000"/>
              <a:extLst>
                <a:ext uri="{28A0092B-C50C-407E-A947-70E740481C1C}">
                  <a14:useLocalDpi xmlns:a14="http://schemas.microsoft.com/office/drawing/2010/main" val="0"/>
                </a:ext>
              </a:extLst>
            </a:blip>
            <a:srcRect b="32147"/>
            <a:stretch>
              <a:fillRect/>
            </a:stretch>
          </p:blipFill>
          <p:spPr bwMode="auto">
            <a:xfrm>
              <a:off x="4401" y="3466"/>
              <a:ext cx="76" cy="112"/>
            </a:xfrm>
            <a:prstGeom prst="rect">
              <a:avLst/>
            </a:prstGeom>
            <a:noFill/>
            <a:ln>
              <a:noFill/>
            </a:ln>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68"/>
            <p:cNvSpPr>
              <a:spLocks noChangeArrowheads="1"/>
            </p:cNvSpPr>
            <p:nvPr/>
          </p:nvSpPr>
          <p:spPr bwMode="auto">
            <a:xfrm>
              <a:off x="4329" y="3376"/>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r>
                <a:rPr lang="en-US" sz="1600" b="1">
                  <a:latin typeface="+mn-lt"/>
                  <a:ea typeface="+mn-ea"/>
                  <a:cs typeface="+mn-cs"/>
                </a:rPr>
                <a:t>10</a:t>
              </a:r>
              <a:endParaRPr lang="en-US" sz="1600">
                <a:latin typeface="+mn-lt"/>
                <a:ea typeface="+mn-ea"/>
                <a:cs typeface="+mn-cs"/>
              </a:endParaRPr>
            </a:p>
          </p:txBody>
        </p:sp>
        <p:pic>
          <p:nvPicPr>
            <p:cNvPr id="24" name="Picture 69" descr="lightblue"/>
            <p:cNvPicPr>
              <a:picLocks noChangeAspect="1" noChangeArrowheads="1"/>
            </p:cNvPicPr>
            <p:nvPr/>
          </p:nvPicPr>
          <p:blipFill>
            <a:blip r:embed="rId5">
              <a:alphaModFix amt="60000"/>
              <a:extLst>
                <a:ext uri="{28A0092B-C50C-407E-A947-70E740481C1C}">
                  <a14:useLocalDpi xmlns:a14="http://schemas.microsoft.com/office/drawing/2010/main" val="0"/>
                </a:ext>
              </a:extLst>
            </a:blip>
            <a:srcRect b="32147"/>
            <a:stretch>
              <a:fillRect/>
            </a:stretch>
          </p:blipFill>
          <p:spPr bwMode="auto">
            <a:xfrm>
              <a:off x="4855" y="3468"/>
              <a:ext cx="76" cy="112"/>
            </a:xfrm>
            <a:prstGeom prst="rect">
              <a:avLst/>
            </a:prstGeom>
            <a:noFill/>
            <a:ln>
              <a:noFill/>
            </a:ln>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70"/>
            <p:cNvSpPr>
              <a:spLocks noChangeArrowheads="1"/>
            </p:cNvSpPr>
            <p:nvPr/>
          </p:nvSpPr>
          <p:spPr bwMode="auto">
            <a:xfrm>
              <a:off x="4775" y="3376"/>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r>
                <a:rPr lang="en-US" sz="1600" b="1">
                  <a:latin typeface="+mn-lt"/>
                  <a:ea typeface="+mn-ea"/>
                  <a:cs typeface="+mn-cs"/>
                </a:rPr>
                <a:t>11</a:t>
              </a:r>
              <a:endParaRPr lang="en-US" sz="1600">
                <a:latin typeface="+mn-lt"/>
                <a:ea typeface="+mn-ea"/>
                <a:cs typeface="+mn-cs"/>
              </a:endParaRPr>
            </a:p>
          </p:txBody>
        </p:sp>
        <p:pic>
          <p:nvPicPr>
            <p:cNvPr id="26" name="Picture 71" descr="lightblue"/>
            <p:cNvPicPr>
              <a:picLocks noChangeAspect="1" noChangeArrowheads="1"/>
            </p:cNvPicPr>
            <p:nvPr/>
          </p:nvPicPr>
          <p:blipFill>
            <a:blip r:embed="rId5">
              <a:alphaModFix amt="60000"/>
              <a:extLst>
                <a:ext uri="{28A0092B-C50C-407E-A947-70E740481C1C}">
                  <a14:useLocalDpi xmlns:a14="http://schemas.microsoft.com/office/drawing/2010/main" val="0"/>
                </a:ext>
              </a:extLst>
            </a:blip>
            <a:srcRect b="32147"/>
            <a:stretch>
              <a:fillRect/>
            </a:stretch>
          </p:blipFill>
          <p:spPr bwMode="auto">
            <a:xfrm>
              <a:off x="5283" y="3464"/>
              <a:ext cx="76" cy="112"/>
            </a:xfrm>
            <a:prstGeom prst="rect">
              <a:avLst/>
            </a:prstGeom>
            <a:noFill/>
            <a:ln>
              <a:noFill/>
            </a:ln>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72"/>
            <p:cNvSpPr>
              <a:spLocks noChangeArrowheads="1"/>
            </p:cNvSpPr>
            <p:nvPr/>
          </p:nvSpPr>
          <p:spPr bwMode="auto">
            <a:xfrm>
              <a:off x="5203" y="3372"/>
              <a:ext cx="2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r>
                <a:rPr lang="en-US" sz="1600" b="1">
                  <a:latin typeface="+mn-lt"/>
                  <a:ea typeface="+mn-ea"/>
                  <a:cs typeface="+mn-cs"/>
                </a:rPr>
                <a:t>12</a:t>
              </a:r>
              <a:endParaRPr lang="en-US" sz="1600">
                <a:latin typeface="+mn-lt"/>
                <a:ea typeface="+mn-ea"/>
                <a:cs typeface="+mn-cs"/>
              </a:endParaRPr>
            </a:p>
          </p:txBody>
        </p:sp>
        <p:pic>
          <p:nvPicPr>
            <p:cNvPr id="28" name="Picture 73" descr="crop2-game"/>
            <p:cNvPicPr>
              <a:picLocks noChangeAspect="1" noChangeArrowheads="1"/>
            </p:cNvPicPr>
            <p:nvPr/>
          </p:nvPicPr>
          <p:blipFill>
            <a:blip r:embed="rId4">
              <a:alphaModFix amt="60000"/>
              <a:extLst>
                <a:ext uri="{28A0092B-C50C-407E-A947-70E740481C1C}">
                  <a14:useLocalDpi xmlns:a14="http://schemas.microsoft.com/office/drawing/2010/main" val="0"/>
                </a:ext>
              </a:extLst>
            </a:blip>
            <a:srcRect/>
            <a:stretch>
              <a:fillRect/>
            </a:stretch>
          </p:blipFill>
          <p:spPr bwMode="auto">
            <a:xfrm>
              <a:off x="3401" y="3409"/>
              <a:ext cx="323" cy="395"/>
            </a:xfrm>
            <a:prstGeom prst="rect">
              <a:avLst/>
            </a:prstGeom>
            <a:noFill/>
            <a:ln>
              <a:noFill/>
            </a:ln>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74" descr="crop2-game"/>
            <p:cNvPicPr>
              <a:picLocks noChangeAspect="1" noChangeArrowheads="1"/>
            </p:cNvPicPr>
            <p:nvPr/>
          </p:nvPicPr>
          <p:blipFill>
            <a:blip r:embed="rId4">
              <a:alphaModFix amt="60000"/>
              <a:extLst>
                <a:ext uri="{28A0092B-C50C-407E-A947-70E740481C1C}">
                  <a14:useLocalDpi xmlns:a14="http://schemas.microsoft.com/office/drawing/2010/main" val="0"/>
                </a:ext>
              </a:extLst>
            </a:blip>
            <a:srcRect/>
            <a:stretch>
              <a:fillRect/>
            </a:stretch>
          </p:blipFill>
          <p:spPr bwMode="auto">
            <a:xfrm>
              <a:off x="3833" y="3407"/>
              <a:ext cx="323" cy="395"/>
            </a:xfrm>
            <a:prstGeom prst="rect">
              <a:avLst/>
            </a:prstGeom>
            <a:noFill/>
            <a:ln>
              <a:noFill/>
            </a:ln>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75" descr="lightblue"/>
            <p:cNvPicPr>
              <a:picLocks noChangeAspect="1" noChangeArrowheads="1"/>
            </p:cNvPicPr>
            <p:nvPr/>
          </p:nvPicPr>
          <p:blipFill>
            <a:blip r:embed="rId5">
              <a:alphaModFix amt="60000"/>
              <a:extLst>
                <a:ext uri="{28A0092B-C50C-407E-A947-70E740481C1C}">
                  <a14:useLocalDpi xmlns:a14="http://schemas.microsoft.com/office/drawing/2010/main" val="0"/>
                </a:ext>
              </a:extLst>
            </a:blip>
            <a:srcRect b="32147"/>
            <a:stretch>
              <a:fillRect/>
            </a:stretch>
          </p:blipFill>
          <p:spPr bwMode="auto">
            <a:xfrm>
              <a:off x="3967" y="3464"/>
              <a:ext cx="76" cy="112"/>
            </a:xfrm>
            <a:prstGeom prst="rect">
              <a:avLst/>
            </a:prstGeom>
            <a:noFill/>
            <a:ln>
              <a:noFill/>
            </a:ln>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76"/>
            <p:cNvSpPr>
              <a:spLocks noChangeArrowheads="1"/>
            </p:cNvSpPr>
            <p:nvPr/>
          </p:nvSpPr>
          <p:spPr bwMode="auto">
            <a:xfrm>
              <a:off x="3895" y="3376"/>
              <a:ext cx="18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r>
                <a:rPr lang="en-US" sz="1600" b="1">
                  <a:latin typeface="+mn-lt"/>
                  <a:ea typeface="+mn-ea"/>
                  <a:cs typeface="+mn-cs"/>
                </a:rPr>
                <a:t>9</a:t>
              </a:r>
              <a:endParaRPr lang="en-US" sz="1600">
                <a:latin typeface="+mn-lt"/>
                <a:ea typeface="+mn-ea"/>
                <a:cs typeface="+mn-cs"/>
              </a:endParaRPr>
            </a:p>
          </p:txBody>
        </p:sp>
        <p:pic>
          <p:nvPicPr>
            <p:cNvPr id="32" name="Picture 77" descr="lightblue"/>
            <p:cNvPicPr>
              <a:picLocks noChangeAspect="1" noChangeArrowheads="1"/>
            </p:cNvPicPr>
            <p:nvPr/>
          </p:nvPicPr>
          <p:blipFill>
            <a:blip r:embed="rId5">
              <a:alphaModFix amt="60000"/>
              <a:extLst>
                <a:ext uri="{28A0092B-C50C-407E-A947-70E740481C1C}">
                  <a14:useLocalDpi xmlns:a14="http://schemas.microsoft.com/office/drawing/2010/main" val="0"/>
                </a:ext>
              </a:extLst>
            </a:blip>
            <a:srcRect b="32147"/>
            <a:stretch>
              <a:fillRect/>
            </a:stretch>
          </p:blipFill>
          <p:spPr bwMode="auto">
            <a:xfrm>
              <a:off x="3535" y="3466"/>
              <a:ext cx="76" cy="112"/>
            </a:xfrm>
            <a:prstGeom prst="rect">
              <a:avLst/>
            </a:prstGeom>
            <a:noFill/>
            <a:ln>
              <a:noFill/>
            </a:ln>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78"/>
            <p:cNvSpPr>
              <a:spLocks noChangeArrowheads="1"/>
            </p:cNvSpPr>
            <p:nvPr/>
          </p:nvSpPr>
          <p:spPr bwMode="auto">
            <a:xfrm>
              <a:off x="3498" y="3366"/>
              <a:ext cx="18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r>
                <a:rPr lang="en-US" sz="1600" b="1">
                  <a:latin typeface="+mn-lt"/>
                  <a:ea typeface="+mn-ea"/>
                  <a:cs typeface="+mn-cs"/>
                </a:rPr>
                <a:t>8</a:t>
              </a:r>
              <a:endParaRPr lang="en-US" sz="1600">
                <a:latin typeface="+mn-lt"/>
                <a:ea typeface="+mn-ea"/>
                <a:cs typeface="+mn-cs"/>
              </a:endParaRPr>
            </a:p>
          </p:txBody>
        </p:sp>
        <p:pic>
          <p:nvPicPr>
            <p:cNvPr id="34" name="Picture 79" descr="crop2-game"/>
            <p:cNvPicPr>
              <a:picLocks noChangeAspect="1" noChangeArrowheads="1"/>
            </p:cNvPicPr>
            <p:nvPr/>
          </p:nvPicPr>
          <p:blipFill>
            <a:blip r:embed="rId4">
              <a:alphaModFix amt="60000"/>
              <a:extLst>
                <a:ext uri="{28A0092B-C50C-407E-A947-70E740481C1C}">
                  <a14:useLocalDpi xmlns:a14="http://schemas.microsoft.com/office/drawing/2010/main" val="0"/>
                </a:ext>
              </a:extLst>
            </a:blip>
            <a:srcRect/>
            <a:stretch>
              <a:fillRect/>
            </a:stretch>
          </p:blipFill>
          <p:spPr bwMode="auto">
            <a:xfrm>
              <a:off x="1655" y="3409"/>
              <a:ext cx="323" cy="395"/>
            </a:xfrm>
            <a:prstGeom prst="rect">
              <a:avLst/>
            </a:prstGeom>
            <a:noFill/>
            <a:ln>
              <a:noFill/>
            </a:ln>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80"/>
            <p:cNvSpPr>
              <a:spLocks noChangeArrowheads="1"/>
            </p:cNvSpPr>
            <p:nvPr/>
          </p:nvSpPr>
          <p:spPr bwMode="auto">
            <a:xfrm>
              <a:off x="1791" y="3394"/>
              <a:ext cx="11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endParaRPr lang="en-US" sz="1600">
                <a:latin typeface="+mn-lt"/>
                <a:ea typeface="+mn-ea"/>
                <a:cs typeface="+mn-cs"/>
              </a:endParaRPr>
            </a:p>
          </p:txBody>
        </p:sp>
        <p:pic>
          <p:nvPicPr>
            <p:cNvPr id="36" name="Picture 81" descr="crop2-game"/>
            <p:cNvPicPr>
              <a:picLocks noChangeAspect="1" noChangeArrowheads="1"/>
            </p:cNvPicPr>
            <p:nvPr/>
          </p:nvPicPr>
          <p:blipFill>
            <a:blip r:embed="rId4">
              <a:alphaModFix amt="60000"/>
              <a:extLst>
                <a:ext uri="{28A0092B-C50C-407E-A947-70E740481C1C}">
                  <a14:useLocalDpi xmlns:a14="http://schemas.microsoft.com/office/drawing/2010/main" val="0"/>
                </a:ext>
              </a:extLst>
            </a:blip>
            <a:srcRect/>
            <a:stretch>
              <a:fillRect/>
            </a:stretch>
          </p:blipFill>
          <p:spPr bwMode="auto">
            <a:xfrm>
              <a:off x="1213" y="3409"/>
              <a:ext cx="323" cy="395"/>
            </a:xfrm>
            <a:prstGeom prst="rect">
              <a:avLst/>
            </a:prstGeom>
            <a:noFill/>
            <a:ln>
              <a:noFill/>
            </a:ln>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82" descr="crop2-game"/>
            <p:cNvPicPr>
              <a:picLocks noChangeAspect="1" noChangeArrowheads="1"/>
            </p:cNvPicPr>
            <p:nvPr/>
          </p:nvPicPr>
          <p:blipFill>
            <a:blip r:embed="rId4">
              <a:alphaModFix amt="60000"/>
              <a:extLst>
                <a:ext uri="{28A0092B-C50C-407E-A947-70E740481C1C}">
                  <a14:useLocalDpi xmlns:a14="http://schemas.microsoft.com/office/drawing/2010/main" val="0"/>
                </a:ext>
              </a:extLst>
            </a:blip>
            <a:srcRect/>
            <a:stretch>
              <a:fillRect/>
            </a:stretch>
          </p:blipFill>
          <p:spPr bwMode="auto">
            <a:xfrm>
              <a:off x="781" y="3409"/>
              <a:ext cx="323" cy="395"/>
            </a:xfrm>
            <a:prstGeom prst="rect">
              <a:avLst/>
            </a:prstGeom>
            <a:noFill/>
            <a:ln>
              <a:noFill/>
            </a:ln>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83"/>
            <p:cNvSpPr>
              <a:spLocks noChangeArrowheads="1"/>
            </p:cNvSpPr>
            <p:nvPr/>
          </p:nvSpPr>
          <p:spPr bwMode="auto">
            <a:xfrm>
              <a:off x="1349" y="3394"/>
              <a:ext cx="11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endParaRPr lang="en-US" sz="1600">
                <a:latin typeface="+mn-lt"/>
                <a:ea typeface="+mn-ea"/>
                <a:cs typeface="+mn-cs"/>
              </a:endParaRPr>
            </a:p>
          </p:txBody>
        </p:sp>
        <p:pic>
          <p:nvPicPr>
            <p:cNvPr id="39" name="Picture 84" descr="lightblue"/>
            <p:cNvPicPr>
              <a:picLocks noChangeAspect="1" noChangeArrowheads="1"/>
            </p:cNvPicPr>
            <p:nvPr/>
          </p:nvPicPr>
          <p:blipFill>
            <a:blip r:embed="rId5">
              <a:alphaModFix amt="60000"/>
              <a:extLst>
                <a:ext uri="{28A0092B-C50C-407E-A947-70E740481C1C}">
                  <a14:useLocalDpi xmlns:a14="http://schemas.microsoft.com/office/drawing/2010/main" val="0"/>
                </a:ext>
              </a:extLst>
            </a:blip>
            <a:srcRect b="32147"/>
            <a:stretch>
              <a:fillRect/>
            </a:stretch>
          </p:blipFill>
          <p:spPr bwMode="auto">
            <a:xfrm>
              <a:off x="1789" y="3476"/>
              <a:ext cx="76" cy="112"/>
            </a:xfrm>
            <a:prstGeom prst="rect">
              <a:avLst/>
            </a:prstGeom>
            <a:noFill/>
            <a:ln>
              <a:noFill/>
            </a:ln>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85"/>
            <p:cNvSpPr>
              <a:spLocks noChangeArrowheads="1"/>
            </p:cNvSpPr>
            <p:nvPr/>
          </p:nvSpPr>
          <p:spPr bwMode="auto">
            <a:xfrm>
              <a:off x="1747" y="3374"/>
              <a:ext cx="18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r>
                <a:rPr lang="en-US" sz="1600" b="1">
                  <a:latin typeface="+mn-lt"/>
                  <a:ea typeface="+mn-ea"/>
                  <a:cs typeface="+mn-cs"/>
                </a:rPr>
                <a:t>4</a:t>
              </a:r>
              <a:endParaRPr lang="en-US" sz="1600">
                <a:latin typeface="+mn-lt"/>
                <a:ea typeface="+mn-ea"/>
                <a:cs typeface="+mn-cs"/>
              </a:endParaRPr>
            </a:p>
          </p:txBody>
        </p:sp>
        <p:pic>
          <p:nvPicPr>
            <p:cNvPr id="41" name="Picture 86" descr="lightblue"/>
            <p:cNvPicPr>
              <a:picLocks noChangeAspect="1" noChangeArrowheads="1"/>
            </p:cNvPicPr>
            <p:nvPr/>
          </p:nvPicPr>
          <p:blipFill>
            <a:blip r:embed="rId5">
              <a:alphaModFix amt="60000"/>
              <a:extLst>
                <a:ext uri="{28A0092B-C50C-407E-A947-70E740481C1C}">
                  <a14:useLocalDpi xmlns:a14="http://schemas.microsoft.com/office/drawing/2010/main" val="0"/>
                </a:ext>
              </a:extLst>
            </a:blip>
            <a:srcRect b="32147"/>
            <a:stretch>
              <a:fillRect/>
            </a:stretch>
          </p:blipFill>
          <p:spPr bwMode="auto">
            <a:xfrm>
              <a:off x="1349" y="3466"/>
              <a:ext cx="76" cy="112"/>
            </a:xfrm>
            <a:prstGeom prst="rect">
              <a:avLst/>
            </a:prstGeom>
            <a:noFill/>
            <a:ln>
              <a:noFill/>
            </a:ln>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87"/>
            <p:cNvSpPr>
              <a:spLocks noChangeArrowheads="1"/>
            </p:cNvSpPr>
            <p:nvPr/>
          </p:nvSpPr>
          <p:spPr bwMode="auto">
            <a:xfrm>
              <a:off x="1307" y="3364"/>
              <a:ext cx="18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r>
                <a:rPr lang="en-US" sz="1600" b="1">
                  <a:latin typeface="+mn-lt"/>
                  <a:ea typeface="+mn-ea"/>
                  <a:cs typeface="+mn-cs"/>
                </a:rPr>
                <a:t>3</a:t>
              </a:r>
              <a:endParaRPr lang="en-US" sz="1600">
                <a:latin typeface="+mn-lt"/>
                <a:ea typeface="+mn-ea"/>
                <a:cs typeface="+mn-cs"/>
              </a:endParaRPr>
            </a:p>
          </p:txBody>
        </p:sp>
        <p:sp>
          <p:nvSpPr>
            <p:cNvPr id="43" name="Rectangle 88"/>
            <p:cNvSpPr>
              <a:spLocks noChangeArrowheads="1"/>
            </p:cNvSpPr>
            <p:nvPr/>
          </p:nvSpPr>
          <p:spPr bwMode="auto">
            <a:xfrm>
              <a:off x="917" y="3394"/>
              <a:ext cx="11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endParaRPr lang="en-US" sz="1600">
                <a:latin typeface="+mn-lt"/>
                <a:ea typeface="+mn-ea"/>
                <a:cs typeface="+mn-cs"/>
              </a:endParaRPr>
            </a:p>
          </p:txBody>
        </p:sp>
        <p:pic>
          <p:nvPicPr>
            <p:cNvPr id="44" name="Picture 89" descr="lightblue"/>
            <p:cNvPicPr>
              <a:picLocks noChangeAspect="1" noChangeArrowheads="1"/>
            </p:cNvPicPr>
            <p:nvPr/>
          </p:nvPicPr>
          <p:blipFill>
            <a:blip r:embed="rId5">
              <a:alphaModFix amt="60000"/>
              <a:extLst>
                <a:ext uri="{28A0092B-C50C-407E-A947-70E740481C1C}">
                  <a14:useLocalDpi xmlns:a14="http://schemas.microsoft.com/office/drawing/2010/main" val="0"/>
                </a:ext>
              </a:extLst>
            </a:blip>
            <a:srcRect b="32147"/>
            <a:stretch>
              <a:fillRect/>
            </a:stretch>
          </p:blipFill>
          <p:spPr bwMode="auto">
            <a:xfrm>
              <a:off x="917" y="3466"/>
              <a:ext cx="76" cy="112"/>
            </a:xfrm>
            <a:prstGeom prst="rect">
              <a:avLst/>
            </a:prstGeom>
            <a:noFill/>
            <a:ln>
              <a:noFill/>
            </a:ln>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90"/>
            <p:cNvSpPr>
              <a:spLocks noChangeArrowheads="1"/>
            </p:cNvSpPr>
            <p:nvPr/>
          </p:nvSpPr>
          <p:spPr bwMode="auto">
            <a:xfrm>
              <a:off x="879" y="3364"/>
              <a:ext cx="18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1190" tIns="45593" rIns="91190" bIns="45593">
              <a:spAutoFit/>
            </a:bodyPr>
            <a:lstStyle/>
            <a:p>
              <a:pPr fontAlgn="auto">
                <a:spcBef>
                  <a:spcPts val="0"/>
                </a:spcBef>
                <a:spcAft>
                  <a:spcPts val="0"/>
                </a:spcAft>
                <a:defRPr/>
              </a:pPr>
              <a:r>
                <a:rPr lang="en-US" sz="1600" b="1">
                  <a:latin typeface="+mn-lt"/>
                  <a:ea typeface="+mn-ea"/>
                  <a:cs typeface="+mn-cs"/>
                </a:rPr>
                <a:t>2</a:t>
              </a:r>
              <a:endParaRPr lang="en-US" sz="1600">
                <a:latin typeface="+mn-lt"/>
                <a:ea typeface="+mn-ea"/>
                <a:cs typeface="+mn-cs"/>
              </a:endParaRPr>
            </a:p>
          </p:txBody>
        </p:sp>
      </p:grpSp>
      <p:pic>
        <p:nvPicPr>
          <p:cNvPr id="46" name="Picture 91" descr="dice_elev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8" y="1229977"/>
            <a:ext cx="28194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 name="Group 92"/>
          <p:cNvGrpSpPr>
            <a:grpSpLocks/>
          </p:cNvGrpSpPr>
          <p:nvPr/>
        </p:nvGrpSpPr>
        <p:grpSpPr bwMode="auto">
          <a:xfrm>
            <a:off x="512450" y="1530208"/>
            <a:ext cx="2001838" cy="1846263"/>
            <a:chOff x="527" y="561"/>
            <a:chExt cx="1261" cy="1163"/>
          </a:xfrm>
        </p:grpSpPr>
        <p:sp>
          <p:nvSpPr>
            <p:cNvPr id="48" name="Rectangle 93"/>
            <p:cNvSpPr>
              <a:spLocks noChangeArrowheads="1"/>
            </p:cNvSpPr>
            <p:nvPr/>
          </p:nvSpPr>
          <p:spPr bwMode="auto">
            <a:xfrm>
              <a:off x="1129" y="1474"/>
              <a:ext cx="659" cy="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000">
                  <a:solidFill>
                    <a:srgbClr val="BC0204"/>
                  </a:solidFill>
                  <a:latin typeface="Abadi MT Condensed Extra Bold" charset="0"/>
                </a:rPr>
                <a:t>Regional</a:t>
              </a:r>
            </a:p>
          </p:txBody>
        </p:sp>
        <p:sp>
          <p:nvSpPr>
            <p:cNvPr id="49" name="Rectangle 94"/>
            <p:cNvSpPr>
              <a:spLocks noChangeArrowheads="1"/>
            </p:cNvSpPr>
            <p:nvPr/>
          </p:nvSpPr>
          <p:spPr bwMode="auto">
            <a:xfrm>
              <a:off x="527" y="561"/>
              <a:ext cx="433" cy="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000" dirty="0">
                  <a:solidFill>
                    <a:srgbClr val="BC0204"/>
                  </a:solidFill>
                  <a:latin typeface="Abadi MT Condensed Extra Bold" charset="0"/>
                </a:rPr>
                <a:t>Local</a:t>
              </a:r>
            </a:p>
          </p:txBody>
        </p:sp>
      </p:grpSp>
      <p:grpSp>
        <p:nvGrpSpPr>
          <p:cNvPr id="50" name="Group 49"/>
          <p:cNvGrpSpPr>
            <a:grpSpLocks/>
          </p:cNvGrpSpPr>
          <p:nvPr/>
        </p:nvGrpSpPr>
        <p:grpSpPr bwMode="auto">
          <a:xfrm>
            <a:off x="6903713" y="2746605"/>
            <a:ext cx="2557462" cy="3170237"/>
            <a:chOff x="7283450" y="3892550"/>
            <a:chExt cx="1990335" cy="2159000"/>
          </a:xfrm>
        </p:grpSpPr>
        <p:sp>
          <p:nvSpPr>
            <p:cNvPr id="51" name="Rectangle 3"/>
            <p:cNvSpPr>
              <a:spLocks noChangeArrowheads="1"/>
            </p:cNvSpPr>
            <p:nvPr/>
          </p:nvSpPr>
          <p:spPr bwMode="auto">
            <a:xfrm>
              <a:off x="7650524" y="3892550"/>
              <a:ext cx="1623261" cy="39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i="1" dirty="0">
                  <a:solidFill>
                    <a:srgbClr val="3366FF"/>
                  </a:solidFill>
                  <a:latin typeface="Abadi MT Condensed Extra Bold" charset="0"/>
                </a:rPr>
                <a:t>Flood if 10+</a:t>
              </a:r>
            </a:p>
            <a:p>
              <a:pPr algn="ctr"/>
              <a:r>
                <a:rPr lang="en-US" sz="1400" i="1" dirty="0">
                  <a:solidFill>
                    <a:srgbClr val="3366FF"/>
                  </a:solidFill>
                  <a:latin typeface="Abadi MT Condensed Extra Bold" charset="0"/>
                </a:rPr>
                <a:t>(~16% chance)</a:t>
              </a:r>
              <a:endParaRPr lang="en-US" sz="1400" dirty="0">
                <a:solidFill>
                  <a:srgbClr val="3366FF"/>
                </a:solidFill>
              </a:endParaRPr>
            </a:p>
          </p:txBody>
        </p:sp>
        <p:sp>
          <p:nvSpPr>
            <p:cNvPr id="52" name="Rounded Rectangle 2"/>
            <p:cNvSpPr>
              <a:spLocks noChangeArrowheads="1"/>
            </p:cNvSpPr>
            <p:nvPr/>
          </p:nvSpPr>
          <p:spPr bwMode="auto">
            <a:xfrm>
              <a:off x="7283450" y="3899188"/>
              <a:ext cx="1693539" cy="2152362"/>
            </a:xfrm>
            <a:prstGeom prst="roundRect">
              <a:avLst>
                <a:gd name="adj" fmla="val 16667"/>
              </a:avLst>
            </a:prstGeom>
            <a:noFill/>
            <a:ln w="57150">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sz="300">
                <a:solidFill>
                  <a:srgbClr val="BF0000"/>
                </a:solidFill>
              </a:endParaRPr>
            </a:p>
          </p:txBody>
        </p:sp>
      </p:grpSp>
      <p:sp>
        <p:nvSpPr>
          <p:cNvPr id="53" name="Hexagon 1"/>
          <p:cNvSpPr>
            <a:spLocks noChangeArrowheads="1"/>
          </p:cNvSpPr>
          <p:nvPr/>
        </p:nvSpPr>
        <p:spPr bwMode="auto">
          <a:xfrm rot="1581645">
            <a:off x="1480825" y="1852471"/>
            <a:ext cx="1143000" cy="1122362"/>
          </a:xfrm>
          <a:prstGeom prst="hexagon">
            <a:avLst>
              <a:gd name="adj" fmla="val 17020"/>
              <a:gd name="vf" fmla="val 115470"/>
            </a:avLst>
          </a:prstGeom>
          <a:solidFill>
            <a:srgbClr val="008000">
              <a:alpha val="6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sz="300">
              <a:solidFill>
                <a:srgbClr val="BF0000"/>
              </a:solidFill>
            </a:endParaRPr>
          </a:p>
        </p:txBody>
      </p:sp>
    </p:spTree>
    <p:extLst>
      <p:ext uri="{BB962C8B-B14F-4D97-AF65-F5344CB8AC3E}">
        <p14:creationId xmlns:p14="http://schemas.microsoft.com/office/powerpoint/2010/main" val="30208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83695" y="1765300"/>
            <a:ext cx="224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en-US" sz="6900" dirty="0">
                <a:latin typeface="Arial" panose="020B0604020202020204" pitchFamily="34" charset="0"/>
                <a:cs typeface="Arial" panose="020B0604020202020204" pitchFamily="34" charset="0"/>
              </a:rPr>
              <a:t>YOU</a:t>
            </a:r>
          </a:p>
        </p:txBody>
      </p:sp>
      <p:sp>
        <p:nvSpPr>
          <p:cNvPr id="5" name="TextBox 4"/>
          <p:cNvSpPr txBox="1">
            <a:spLocks noChangeArrowheads="1"/>
          </p:cNvSpPr>
          <p:nvPr/>
        </p:nvSpPr>
        <p:spPr bwMode="auto">
          <a:xfrm>
            <a:off x="4191000" y="3729615"/>
            <a:ext cx="31322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en-US" sz="1800" dirty="0">
                <a:solidFill>
                  <a:srgbClr val="D1212B"/>
                </a:solidFill>
                <a:latin typeface="Abadi MT Condensed Extra Bold" charset="0"/>
              </a:rPr>
              <a:t>(RED CROSS WORKER)</a:t>
            </a:r>
            <a:endParaRPr lang="en-US" sz="2900" dirty="0">
              <a:solidFill>
                <a:srgbClr val="D1212B"/>
              </a:solidFill>
              <a:latin typeface="Abadi MT Condensed Extra Bold" charset="0"/>
            </a:endParaRPr>
          </a:p>
        </p:txBody>
      </p:sp>
      <p:sp>
        <p:nvSpPr>
          <p:cNvPr id="6" name="Right Arrow 5"/>
          <p:cNvSpPr>
            <a:spLocks noChangeArrowheads="1"/>
          </p:cNvSpPr>
          <p:nvPr/>
        </p:nvSpPr>
        <p:spPr bwMode="auto">
          <a:xfrm>
            <a:off x="3180578" y="1925638"/>
            <a:ext cx="822325" cy="822325"/>
          </a:xfrm>
          <a:prstGeom prst="rightArrow">
            <a:avLst>
              <a:gd name="adj1" fmla="val 50000"/>
              <a:gd name="adj2" fmla="val 50000"/>
            </a:avLst>
          </a:prstGeom>
          <a:solidFill>
            <a:srgbClr val="D1212B"/>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atin typeface="Calibri" pitchFamily="34" charset="0"/>
              <a:ea typeface="MS PGothic" pitchFamily="34" charset="-128"/>
              <a:cs typeface="+mn-cs"/>
            </a:endParaRPr>
          </a:p>
        </p:txBody>
      </p:sp>
      <p:pic>
        <p:nvPicPr>
          <p:cNvPr id="7" name="Picture 1029" descr="Woman RC Keny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52400"/>
            <a:ext cx="26860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a:grpSpLocks/>
          </p:cNvGrpSpPr>
          <p:nvPr/>
        </p:nvGrpSpPr>
        <p:grpSpPr bwMode="auto">
          <a:xfrm>
            <a:off x="1557515" y="4088917"/>
            <a:ext cx="6181725" cy="703700"/>
            <a:chOff x="1057989" y="4550424"/>
            <a:chExt cx="6181011" cy="935976"/>
          </a:xfrm>
        </p:grpSpPr>
        <p:sp>
          <p:nvSpPr>
            <p:cNvPr id="9" name="Rectangle 8"/>
            <p:cNvSpPr>
              <a:spLocks noChangeArrowheads="1"/>
            </p:cNvSpPr>
            <p:nvPr/>
          </p:nvSpPr>
          <p:spPr bwMode="auto">
            <a:xfrm>
              <a:off x="3037373" y="4655126"/>
              <a:ext cx="4201627" cy="831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auto">
                <a:spcBef>
                  <a:spcPts val="0"/>
                </a:spcBef>
                <a:spcAft>
                  <a:spcPts val="0"/>
                </a:spcAft>
                <a:defRPr/>
              </a:pPr>
              <a:r>
                <a:rPr lang="en-US" b="1" dirty="0">
                  <a:solidFill>
                    <a:schemeClr val="bg1">
                      <a:lumMod val="50000"/>
                    </a:schemeClr>
                  </a:solidFill>
                  <a:latin typeface="Abadi MT Condensed Extra Bold" charset="0"/>
                  <a:ea typeface="+mn-ea"/>
                  <a:cs typeface="+mn-cs"/>
                </a:rPr>
                <a:t>Stand up for Flood Preparedness:</a:t>
              </a:r>
            </a:p>
            <a:p>
              <a:pPr fontAlgn="auto">
                <a:spcBef>
                  <a:spcPts val="0"/>
                </a:spcBef>
                <a:spcAft>
                  <a:spcPts val="0"/>
                </a:spcAft>
                <a:defRPr/>
              </a:pPr>
              <a:r>
                <a:rPr lang="en-US" b="1" i="1" dirty="0">
                  <a:solidFill>
                    <a:schemeClr val="bg1">
                      <a:lumMod val="50000"/>
                    </a:schemeClr>
                  </a:solidFill>
                  <a:latin typeface="Abadi MT Condensed Extra Bold" charset="0"/>
                  <a:ea typeface="+mn-ea"/>
                  <a:cs typeface="+mn-cs"/>
                </a:rPr>
                <a:t>Pay 1 bean before rains</a:t>
              </a:r>
            </a:p>
          </p:txBody>
        </p:sp>
        <p:pic>
          <p:nvPicPr>
            <p:cNvPr id="1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16134" y="4550424"/>
              <a:ext cx="520159" cy="552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a:spLocks noChangeArrowheads="1"/>
            </p:cNvSpPr>
            <p:nvPr/>
          </p:nvSpPr>
          <p:spPr bwMode="auto">
            <a:xfrm>
              <a:off x="1057989" y="5034600"/>
              <a:ext cx="1261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Abadi MT Condensed Extra Bold" charset="0"/>
                </a:rPr>
                <a:t>Early Action</a:t>
              </a:r>
            </a:p>
          </p:txBody>
        </p:sp>
      </p:grpSp>
      <p:grpSp>
        <p:nvGrpSpPr>
          <p:cNvPr id="12" name="Group 11"/>
          <p:cNvGrpSpPr>
            <a:grpSpLocks/>
          </p:cNvGrpSpPr>
          <p:nvPr/>
        </p:nvGrpSpPr>
        <p:grpSpPr bwMode="auto">
          <a:xfrm>
            <a:off x="1589645" y="5010134"/>
            <a:ext cx="6950075" cy="830262"/>
            <a:chOff x="1050215" y="5798403"/>
            <a:chExt cx="6950785" cy="830997"/>
          </a:xfrm>
        </p:grpSpPr>
        <p:pic>
          <p:nvPicPr>
            <p:cNvPr id="1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38262" y="5810296"/>
              <a:ext cx="438021" cy="46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2"/>
            <p:cNvSpPr>
              <a:spLocks noChangeArrowheads="1"/>
            </p:cNvSpPr>
            <p:nvPr/>
          </p:nvSpPr>
          <p:spPr bwMode="auto">
            <a:xfrm>
              <a:off x="1050215" y="6205338"/>
              <a:ext cx="11407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Abadi MT Condensed Extra Bold" charset="0"/>
                </a:rPr>
                <a:t>Wait &amp; See</a:t>
              </a:r>
            </a:p>
          </p:txBody>
        </p:sp>
        <p:sp>
          <p:nvSpPr>
            <p:cNvPr id="15" name="Rectangle 8"/>
            <p:cNvSpPr>
              <a:spLocks noChangeArrowheads="1"/>
            </p:cNvSpPr>
            <p:nvPr/>
          </p:nvSpPr>
          <p:spPr bwMode="auto">
            <a:xfrm>
              <a:off x="2971286" y="5798403"/>
              <a:ext cx="5029714"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auto">
                <a:spcBef>
                  <a:spcPts val="0"/>
                </a:spcBef>
                <a:spcAft>
                  <a:spcPts val="0"/>
                </a:spcAft>
                <a:defRPr/>
              </a:pPr>
              <a:r>
                <a:rPr lang="en-US" b="1" dirty="0">
                  <a:solidFill>
                    <a:schemeClr val="bg1">
                      <a:lumMod val="50000"/>
                    </a:schemeClr>
                  </a:solidFill>
                  <a:latin typeface="Abadi MT Condensed Extra Bold" charset="0"/>
                  <a:ea typeface="+mn-ea"/>
                  <a:cs typeface="+mn-cs"/>
                </a:rPr>
                <a:t>Stay sitting </a:t>
              </a:r>
              <a:r>
                <a:rPr lang="en-US" b="1" i="1" dirty="0">
                  <a:solidFill>
                    <a:schemeClr val="bg1">
                      <a:lumMod val="50000"/>
                    </a:schemeClr>
                  </a:solidFill>
                  <a:latin typeface="Abadi MT Condensed Extra Bold" charset="0"/>
                  <a:ea typeface="+mn-ea"/>
                  <a:cs typeface="+mn-cs"/>
                </a:rPr>
                <a:t>(doing non-disaster tasks)</a:t>
              </a:r>
              <a:r>
                <a:rPr lang="en-US" b="1" dirty="0">
                  <a:solidFill>
                    <a:schemeClr val="bg1">
                      <a:lumMod val="50000"/>
                    </a:schemeClr>
                  </a:solidFill>
                  <a:latin typeface="Abadi MT Condensed Extra Bold" charset="0"/>
                  <a:ea typeface="+mn-ea"/>
                  <a:cs typeface="+mn-cs"/>
                </a:rPr>
                <a:t>: </a:t>
              </a:r>
            </a:p>
            <a:p>
              <a:pPr fontAlgn="auto">
                <a:spcBef>
                  <a:spcPts val="0"/>
                </a:spcBef>
                <a:spcAft>
                  <a:spcPts val="0"/>
                </a:spcAft>
                <a:defRPr/>
              </a:pPr>
              <a:r>
                <a:rPr lang="en-US" b="1" i="1" dirty="0">
                  <a:solidFill>
                    <a:schemeClr val="bg1">
                      <a:lumMod val="50000"/>
                    </a:schemeClr>
                  </a:solidFill>
                  <a:latin typeface="Abadi MT Condensed Extra Bold" charset="0"/>
                  <a:ea typeface="+mn-ea"/>
                  <a:cs typeface="+mn-cs"/>
                </a:rPr>
                <a:t>Pay nothing</a:t>
              </a:r>
            </a:p>
          </p:txBody>
        </p:sp>
      </p:grpSp>
    </p:spTree>
    <p:extLst>
      <p:ext uri="{BB962C8B-B14F-4D97-AF65-F5344CB8AC3E}">
        <p14:creationId xmlns:p14="http://schemas.microsoft.com/office/powerpoint/2010/main" val="64597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0" descr="Gujar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00" y="2609"/>
            <a:ext cx="8731646" cy="61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5012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0" y="2147571"/>
            <a:ext cx="9144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5" name="Line 3"/>
          <p:cNvSpPr>
            <a:spLocks noChangeShapeType="1"/>
          </p:cNvSpPr>
          <p:nvPr/>
        </p:nvSpPr>
        <p:spPr bwMode="auto">
          <a:xfrm>
            <a:off x="0" y="4813636"/>
            <a:ext cx="9144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6" name="Rectangle 4"/>
          <p:cNvSpPr>
            <a:spLocks noChangeArrowheads="1"/>
          </p:cNvSpPr>
          <p:nvPr/>
        </p:nvSpPr>
        <p:spPr bwMode="auto">
          <a:xfrm>
            <a:off x="5459612" y="838200"/>
            <a:ext cx="2322045" cy="746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lnSpc>
                <a:spcPct val="150000"/>
              </a:lnSpc>
              <a:buFont typeface="Arial" charset="0"/>
              <a:buNone/>
            </a:pPr>
            <a:r>
              <a:rPr lang="en-US" sz="3000" b="1" u="sng" dirty="0">
                <a:latin typeface="Arial"/>
                <a:cs typeface="Arial"/>
              </a:rPr>
              <a:t>No problem</a:t>
            </a:r>
            <a:r>
              <a:rPr lang="en-US" altLang="ja-JP" sz="3000" b="1" dirty="0">
                <a:latin typeface="Arial"/>
                <a:cs typeface="Arial"/>
              </a:rPr>
              <a:t>  </a:t>
            </a:r>
            <a:endParaRPr lang="en-US" b="1" dirty="0">
              <a:solidFill>
                <a:schemeClr val="bg2"/>
              </a:solidFill>
              <a:latin typeface="Arial"/>
              <a:cs typeface="Arial"/>
            </a:endParaRPr>
          </a:p>
        </p:txBody>
      </p:sp>
      <p:sp>
        <p:nvSpPr>
          <p:cNvPr id="7" name="Text Box 5"/>
          <p:cNvSpPr txBox="1">
            <a:spLocks noChangeArrowheads="1"/>
          </p:cNvSpPr>
          <p:nvPr/>
        </p:nvSpPr>
        <p:spPr bwMode="auto">
          <a:xfrm>
            <a:off x="5873112" y="1922482"/>
            <a:ext cx="3270887" cy="240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lIns="91426" tIns="45713" rIns="91426" bIns="45713">
            <a:spAutoFit/>
          </a:bodyPr>
          <a:lstStyle>
            <a:lvl1pPr>
              <a:defRPr sz="2400">
                <a:solidFill>
                  <a:schemeClr val="tx1"/>
                </a:solidFill>
                <a:latin typeface="Arial" charset="0"/>
                <a:ea typeface="ＭＳ Ｐゴシック" charset="0"/>
                <a:cs typeface="ＭＳ Ｐゴシック" charset="0"/>
              </a:defRPr>
            </a:lvl1pPr>
            <a:lvl2pPr marL="971550" indent="-457200">
              <a:defRPr sz="2400">
                <a:solidFill>
                  <a:schemeClr val="tx1"/>
                </a:solidFill>
                <a:latin typeface="Arial" charset="0"/>
                <a:ea typeface="ＭＳ Ｐゴシック" charset="0"/>
              </a:defRPr>
            </a:lvl2pPr>
            <a:lvl3pPr marL="1546225" indent="-457200">
              <a:defRPr sz="2400">
                <a:solidFill>
                  <a:schemeClr val="tx1"/>
                </a:solidFill>
                <a:latin typeface="Arial" charset="0"/>
                <a:ea typeface="ＭＳ Ｐゴシック" charset="0"/>
              </a:defRPr>
            </a:lvl3pPr>
            <a:lvl4pPr marL="2117725" indent="-457200">
              <a:defRPr sz="2400">
                <a:solidFill>
                  <a:schemeClr val="tx1"/>
                </a:solidFill>
                <a:latin typeface="Arial" charset="0"/>
                <a:ea typeface="ＭＳ Ｐゴシック" charset="0"/>
              </a:defRPr>
            </a:lvl4pPr>
            <a:lvl5pPr marL="2689225" indent="-457200">
              <a:defRPr sz="2400">
                <a:solidFill>
                  <a:schemeClr val="tx1"/>
                </a:solidFill>
                <a:latin typeface="Arial" charset="0"/>
                <a:ea typeface="ＭＳ Ｐゴシック" charset="0"/>
              </a:defRPr>
            </a:lvl5pPr>
            <a:lvl6pPr marL="3146425" indent="-457200" eaLnBrk="0" fontAlgn="base" hangingPunct="0">
              <a:spcBef>
                <a:spcPct val="0"/>
              </a:spcBef>
              <a:spcAft>
                <a:spcPct val="0"/>
              </a:spcAft>
              <a:defRPr sz="2400">
                <a:solidFill>
                  <a:schemeClr val="tx1"/>
                </a:solidFill>
                <a:latin typeface="Arial" charset="0"/>
                <a:ea typeface="ＭＳ Ｐゴシック" charset="0"/>
              </a:defRPr>
            </a:lvl6pPr>
            <a:lvl7pPr marL="3603625" indent="-457200" eaLnBrk="0" fontAlgn="base" hangingPunct="0">
              <a:spcBef>
                <a:spcPct val="0"/>
              </a:spcBef>
              <a:spcAft>
                <a:spcPct val="0"/>
              </a:spcAft>
              <a:defRPr sz="2400">
                <a:solidFill>
                  <a:schemeClr val="tx1"/>
                </a:solidFill>
                <a:latin typeface="Arial" charset="0"/>
                <a:ea typeface="ＭＳ Ｐゴシック" charset="0"/>
              </a:defRPr>
            </a:lvl7pPr>
            <a:lvl8pPr marL="4060825" indent="-457200" eaLnBrk="0" fontAlgn="base" hangingPunct="0">
              <a:spcBef>
                <a:spcPct val="0"/>
              </a:spcBef>
              <a:spcAft>
                <a:spcPct val="0"/>
              </a:spcAft>
              <a:defRPr sz="2400">
                <a:solidFill>
                  <a:schemeClr val="tx1"/>
                </a:solidFill>
                <a:latin typeface="Arial" charset="0"/>
                <a:ea typeface="ＭＳ Ｐゴシック" charset="0"/>
              </a:defRPr>
            </a:lvl8pPr>
            <a:lvl9pPr marL="4518025" indent="-4572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150000"/>
              </a:lnSpc>
              <a:spcBef>
                <a:spcPts val="0"/>
              </a:spcBef>
              <a:spcAft>
                <a:spcPts val="0"/>
              </a:spcAft>
              <a:defRPr/>
            </a:pPr>
            <a:endParaRPr lang="en-US" sz="1200" b="1" dirty="0">
              <a:latin typeface="Arial"/>
              <a:cs typeface="Arial"/>
            </a:endParaRPr>
          </a:p>
          <a:p>
            <a:pPr fontAlgn="auto">
              <a:lnSpc>
                <a:spcPct val="150000"/>
              </a:lnSpc>
              <a:spcBef>
                <a:spcPts val="0"/>
              </a:spcBef>
              <a:spcAft>
                <a:spcPts val="0"/>
              </a:spcAft>
              <a:defRPr/>
            </a:pPr>
            <a:r>
              <a:rPr lang="en-US" sz="3000" b="1" dirty="0" smtClean="0">
                <a:latin typeface="Arial"/>
                <a:cs typeface="Arial"/>
              </a:rPr>
              <a:t>: </a:t>
            </a:r>
            <a:r>
              <a:rPr lang="en-US" sz="3000" b="1" u="sng" dirty="0">
                <a:latin typeface="Arial"/>
                <a:cs typeface="Arial"/>
              </a:rPr>
              <a:t>No </a:t>
            </a:r>
            <a:r>
              <a:rPr lang="en-US" sz="3000" b="1" u="sng" dirty="0" smtClean="0">
                <a:latin typeface="Arial"/>
                <a:cs typeface="Arial"/>
              </a:rPr>
              <a:t>problem</a:t>
            </a:r>
          </a:p>
          <a:p>
            <a:pPr algn="ctr" fontAlgn="auto">
              <a:lnSpc>
                <a:spcPct val="150000"/>
              </a:lnSpc>
              <a:spcBef>
                <a:spcPts val="0"/>
              </a:spcBef>
              <a:spcAft>
                <a:spcPts val="0"/>
              </a:spcAft>
              <a:defRPr/>
            </a:pPr>
            <a:r>
              <a:rPr lang="en-US" altLang="ja-JP" sz="3000" b="1" dirty="0" smtClean="0">
                <a:latin typeface="Arial"/>
                <a:cs typeface="Arial"/>
              </a:rPr>
              <a:t>  </a:t>
            </a:r>
            <a:endParaRPr lang="en-US" altLang="ja-JP" sz="3000" b="1" dirty="0">
              <a:latin typeface="Arial"/>
              <a:cs typeface="Arial"/>
            </a:endParaRPr>
          </a:p>
          <a:p>
            <a:pPr fontAlgn="auto">
              <a:lnSpc>
                <a:spcPct val="150000"/>
              </a:lnSpc>
              <a:spcBef>
                <a:spcPts val="0"/>
              </a:spcBef>
              <a:spcAft>
                <a:spcPts val="0"/>
              </a:spcAft>
              <a:defRPr/>
            </a:pPr>
            <a:r>
              <a:rPr lang="en-US" sz="3000" b="1" dirty="0" smtClean="0">
                <a:latin typeface="Arial"/>
                <a:cs typeface="Arial"/>
              </a:rPr>
              <a:t>  :  </a:t>
            </a:r>
            <a:r>
              <a:rPr lang="en-US" sz="3000" b="1" u="sng" dirty="0">
                <a:latin typeface="Arial"/>
                <a:cs typeface="Arial"/>
              </a:rPr>
              <a:t>P</a:t>
            </a:r>
            <a:r>
              <a:rPr lang="en-US" altLang="ja-JP" sz="3000" b="1" u="sng" dirty="0">
                <a:latin typeface="Arial"/>
                <a:cs typeface="Arial"/>
              </a:rPr>
              <a:t>ay</a:t>
            </a:r>
            <a:r>
              <a:rPr lang="en-US" sz="3000" b="1" u="sng" dirty="0">
                <a:latin typeface="Arial"/>
                <a:cs typeface="Arial"/>
              </a:rPr>
              <a:t> 4</a:t>
            </a:r>
          </a:p>
        </p:txBody>
      </p:sp>
      <p:sp>
        <p:nvSpPr>
          <p:cNvPr id="8" name="Rectangle 6"/>
          <p:cNvSpPr>
            <a:spLocks noChangeArrowheads="1"/>
          </p:cNvSpPr>
          <p:nvPr/>
        </p:nvSpPr>
        <p:spPr bwMode="auto">
          <a:xfrm>
            <a:off x="1147885" y="5021440"/>
            <a:ext cx="7162800" cy="62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sz="3500" dirty="0">
                <a:solidFill>
                  <a:srgbClr val="BC0204"/>
                </a:solidFill>
                <a:latin typeface="Arial"/>
                <a:cs typeface="Arial"/>
              </a:rPr>
              <a:t>Not enough beans to pay?   Crisis!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2538" y="608013"/>
            <a:ext cx="760412"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08402" y="2884788"/>
            <a:ext cx="790576"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a:grpSpLocks/>
          </p:cNvGrpSpPr>
          <p:nvPr/>
        </p:nvGrpSpPr>
        <p:grpSpPr bwMode="auto">
          <a:xfrm>
            <a:off x="4809488" y="2506188"/>
            <a:ext cx="1522998" cy="853830"/>
            <a:chOff x="926181" y="4550424"/>
            <a:chExt cx="1522783" cy="853263"/>
          </a:xfrm>
        </p:grpSpPr>
        <p:pic>
          <p:nvPicPr>
            <p:cNvPr id="12"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16134" y="4550424"/>
              <a:ext cx="520159" cy="552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p:nvSpPr>
          <p:spPr bwMode="auto">
            <a:xfrm>
              <a:off x="926181" y="5034600"/>
              <a:ext cx="1522783" cy="3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Arial"/>
                  <a:cs typeface="Arial"/>
                </a:rPr>
                <a:t>Early Action</a:t>
              </a:r>
            </a:p>
          </p:txBody>
        </p:sp>
      </p:grpSp>
      <p:grpSp>
        <p:nvGrpSpPr>
          <p:cNvPr id="14" name="Group 13"/>
          <p:cNvGrpSpPr>
            <a:grpSpLocks/>
          </p:cNvGrpSpPr>
          <p:nvPr/>
        </p:nvGrpSpPr>
        <p:grpSpPr bwMode="auto">
          <a:xfrm>
            <a:off x="4876800" y="3787338"/>
            <a:ext cx="1369035" cy="763968"/>
            <a:chOff x="839894" y="5810296"/>
            <a:chExt cx="1368294" cy="764754"/>
          </a:xfrm>
        </p:grpSpPr>
        <p:pic>
          <p:nvPicPr>
            <p:cNvPr id="15"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38262" y="5810296"/>
              <a:ext cx="438021" cy="46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4"/>
            <p:cNvSpPr>
              <a:spLocks noChangeArrowheads="1"/>
            </p:cNvSpPr>
            <p:nvPr/>
          </p:nvSpPr>
          <p:spPr bwMode="auto">
            <a:xfrm>
              <a:off x="839894" y="6205338"/>
              <a:ext cx="1368294" cy="36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Arial"/>
                  <a:cs typeface="Arial"/>
                </a:rPr>
                <a:t>Wait &amp; See</a:t>
              </a:r>
            </a:p>
          </p:txBody>
        </p:sp>
      </p:grpSp>
      <p:sp>
        <p:nvSpPr>
          <p:cNvPr id="17" name="Rectangle 16"/>
          <p:cNvSpPr>
            <a:spLocks noChangeArrowheads="1"/>
          </p:cNvSpPr>
          <p:nvPr/>
        </p:nvSpPr>
        <p:spPr bwMode="auto">
          <a:xfrm>
            <a:off x="1645571" y="1138238"/>
            <a:ext cx="2714345"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buFont typeface="Arial" charset="0"/>
              <a:buNone/>
            </a:pPr>
            <a:r>
              <a:rPr lang="en-US" sz="3000" b="1" i="1" dirty="0">
                <a:latin typeface="Arial"/>
                <a:cs typeface="Arial"/>
              </a:rPr>
              <a:t>No disaster ? </a:t>
            </a:r>
          </a:p>
        </p:txBody>
      </p:sp>
      <p:sp>
        <p:nvSpPr>
          <p:cNvPr id="18" name="Text Box 5"/>
          <p:cNvSpPr txBox="1">
            <a:spLocks noChangeArrowheads="1"/>
          </p:cNvSpPr>
          <p:nvPr/>
        </p:nvSpPr>
        <p:spPr bwMode="auto">
          <a:xfrm>
            <a:off x="1957565" y="3540426"/>
            <a:ext cx="1636713"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26" tIns="45713" rIns="91426" bIns="45713">
            <a:spAutoFit/>
          </a:bodyPr>
          <a:lstStyle>
            <a:lvl1pPr>
              <a:defRPr sz="2400">
                <a:solidFill>
                  <a:schemeClr val="tx1"/>
                </a:solidFill>
                <a:latin typeface="Arial" charset="0"/>
                <a:ea typeface="ＭＳ Ｐゴシック" charset="0"/>
                <a:cs typeface="ＭＳ Ｐゴシック" charset="0"/>
              </a:defRPr>
            </a:lvl1pPr>
            <a:lvl2pPr marL="971550" indent="-457200">
              <a:defRPr sz="2400">
                <a:solidFill>
                  <a:schemeClr val="tx1"/>
                </a:solidFill>
                <a:latin typeface="Arial" charset="0"/>
                <a:ea typeface="ＭＳ Ｐゴシック" charset="0"/>
              </a:defRPr>
            </a:lvl2pPr>
            <a:lvl3pPr marL="1546225" indent="-457200">
              <a:defRPr sz="2400">
                <a:solidFill>
                  <a:schemeClr val="tx1"/>
                </a:solidFill>
                <a:latin typeface="Arial" charset="0"/>
                <a:ea typeface="ＭＳ Ｐゴシック" charset="0"/>
              </a:defRPr>
            </a:lvl3pPr>
            <a:lvl4pPr marL="2117725" indent="-457200">
              <a:defRPr sz="2400">
                <a:solidFill>
                  <a:schemeClr val="tx1"/>
                </a:solidFill>
                <a:latin typeface="Arial" charset="0"/>
                <a:ea typeface="ＭＳ Ｐゴシック" charset="0"/>
              </a:defRPr>
            </a:lvl4pPr>
            <a:lvl5pPr marL="2689225" indent="-457200">
              <a:defRPr sz="2400">
                <a:solidFill>
                  <a:schemeClr val="tx1"/>
                </a:solidFill>
                <a:latin typeface="Arial" charset="0"/>
                <a:ea typeface="ＭＳ Ｐゴシック" charset="0"/>
              </a:defRPr>
            </a:lvl5pPr>
            <a:lvl6pPr marL="3146425" indent="-457200" eaLnBrk="0" fontAlgn="base" hangingPunct="0">
              <a:spcBef>
                <a:spcPct val="0"/>
              </a:spcBef>
              <a:spcAft>
                <a:spcPct val="0"/>
              </a:spcAft>
              <a:defRPr sz="2400">
                <a:solidFill>
                  <a:schemeClr val="tx1"/>
                </a:solidFill>
                <a:latin typeface="Arial" charset="0"/>
                <a:ea typeface="ＭＳ Ｐゴシック" charset="0"/>
              </a:defRPr>
            </a:lvl6pPr>
            <a:lvl7pPr marL="3603625" indent="-457200" eaLnBrk="0" fontAlgn="base" hangingPunct="0">
              <a:spcBef>
                <a:spcPct val="0"/>
              </a:spcBef>
              <a:spcAft>
                <a:spcPct val="0"/>
              </a:spcAft>
              <a:defRPr sz="2400">
                <a:solidFill>
                  <a:schemeClr val="tx1"/>
                </a:solidFill>
                <a:latin typeface="Arial" charset="0"/>
                <a:ea typeface="ＭＳ Ｐゴシック" charset="0"/>
              </a:defRPr>
            </a:lvl7pPr>
            <a:lvl8pPr marL="4060825" indent="-457200" eaLnBrk="0" fontAlgn="base" hangingPunct="0">
              <a:spcBef>
                <a:spcPct val="0"/>
              </a:spcBef>
              <a:spcAft>
                <a:spcPct val="0"/>
              </a:spcAft>
              <a:defRPr sz="2400">
                <a:solidFill>
                  <a:schemeClr val="tx1"/>
                </a:solidFill>
                <a:latin typeface="Arial" charset="0"/>
                <a:ea typeface="ＭＳ Ｐゴシック" charset="0"/>
              </a:defRPr>
            </a:lvl8pPr>
            <a:lvl9pPr marL="4518025" indent="-4572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150000"/>
              </a:lnSpc>
              <a:spcBef>
                <a:spcPts val="0"/>
              </a:spcBef>
              <a:spcAft>
                <a:spcPts val="0"/>
              </a:spcAft>
              <a:buFont typeface="Arial" charset="0"/>
              <a:buNone/>
              <a:defRPr/>
            </a:pPr>
            <a:r>
              <a:rPr lang="en-US" sz="3000" b="1" i="1" dirty="0" smtClean="0">
                <a:solidFill>
                  <a:srgbClr val="000000"/>
                </a:solidFill>
                <a:latin typeface="Arial"/>
                <a:cs typeface="Arial"/>
              </a:rPr>
              <a:t>Flood ?</a:t>
            </a:r>
            <a:r>
              <a:rPr lang="en-US" sz="3000" b="1" dirty="0" smtClean="0">
                <a:solidFill>
                  <a:srgbClr val="000000"/>
                </a:solidFill>
                <a:latin typeface="Arial"/>
                <a:cs typeface="Arial"/>
              </a:rPr>
              <a:t>  </a:t>
            </a:r>
            <a:endParaRPr lang="en-US" sz="3000" b="1" u="sng" dirty="0">
              <a:solidFill>
                <a:srgbClr val="000000"/>
              </a:solidFill>
              <a:latin typeface="Arial"/>
              <a:cs typeface="Arial"/>
            </a:endParaRPr>
          </a:p>
        </p:txBody>
      </p:sp>
    </p:spTree>
    <p:extLst>
      <p:ext uri="{BB962C8B-B14F-4D97-AF65-F5344CB8AC3E}">
        <p14:creationId xmlns:p14="http://schemas.microsoft.com/office/powerpoint/2010/main" val="401457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322388" y="830263"/>
            <a:ext cx="6129337" cy="4525962"/>
            <a:chOff x="295" y="295"/>
            <a:chExt cx="3861" cy="2851"/>
          </a:xfrm>
        </p:grpSpPr>
        <p:sp>
          <p:nvSpPr>
            <p:cNvPr id="5" name="TextBox 1"/>
            <p:cNvSpPr txBox="1">
              <a:spLocks noChangeArrowheads="1"/>
            </p:cNvSpPr>
            <p:nvPr/>
          </p:nvSpPr>
          <p:spPr bwMode="auto">
            <a:xfrm>
              <a:off x="311" y="295"/>
              <a:ext cx="3785" cy="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en-US" sz="15000" dirty="0">
                  <a:solidFill>
                    <a:srgbClr val="D1212B"/>
                  </a:solidFill>
                  <a:latin typeface="Abadi MT Condensed Extra Bold" charset="0"/>
                </a:rPr>
                <a:t>LET</a:t>
              </a:r>
              <a:r>
                <a:rPr lang="ja-JP" altLang="en-US" sz="15000" dirty="0">
                  <a:solidFill>
                    <a:srgbClr val="D1212B"/>
                  </a:solidFill>
                  <a:latin typeface="Abadi MT Condensed Extra Bold" charset="0"/>
                </a:rPr>
                <a:t>’</a:t>
              </a:r>
              <a:r>
                <a:rPr lang="en-US" altLang="ja-JP" sz="15000" dirty="0">
                  <a:solidFill>
                    <a:srgbClr val="D1212B"/>
                  </a:solidFill>
                  <a:latin typeface="Abadi MT Condensed Extra Bold" charset="0"/>
                </a:rPr>
                <a:t>S</a:t>
              </a:r>
              <a:endParaRPr lang="en-US" sz="15000" dirty="0">
                <a:solidFill>
                  <a:srgbClr val="D1212B"/>
                </a:solidFill>
                <a:latin typeface="Abadi MT Condensed Extra Bold" charset="0"/>
              </a:endParaRPr>
            </a:p>
          </p:txBody>
        </p:sp>
        <p:sp>
          <p:nvSpPr>
            <p:cNvPr id="6" name="Rectangle 2"/>
            <p:cNvSpPr>
              <a:spLocks noChangeArrowheads="1"/>
            </p:cNvSpPr>
            <p:nvPr/>
          </p:nvSpPr>
          <p:spPr bwMode="auto">
            <a:xfrm>
              <a:off x="295" y="1072"/>
              <a:ext cx="3861" cy="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0">
                  <a:solidFill>
                    <a:srgbClr val="D1212B"/>
                  </a:solidFill>
                  <a:latin typeface="Abadi MT Condensed Extra Bold" charset="0"/>
                </a:rPr>
                <a:t>PLAY!</a:t>
              </a:r>
            </a:p>
          </p:txBody>
        </p:sp>
      </p:grpSp>
      <p:sp>
        <p:nvSpPr>
          <p:cNvPr id="7" name="Rectangle 6"/>
          <p:cNvSpPr/>
          <p:nvPr/>
        </p:nvSpPr>
        <p:spPr>
          <a:xfrm>
            <a:off x="1484313" y="4989513"/>
            <a:ext cx="2089150" cy="369887"/>
          </a:xfrm>
          <a:prstGeom prst="rect">
            <a:avLst/>
          </a:prstGeom>
        </p:spPr>
        <p:txBody>
          <a:bodyPr wrap="none">
            <a:spAutoFit/>
          </a:bodyPr>
          <a:lstStyle/>
          <a:p>
            <a:pPr fontAlgn="auto">
              <a:spcBef>
                <a:spcPts val="0"/>
              </a:spcBef>
              <a:spcAft>
                <a:spcPts val="0"/>
              </a:spcAft>
              <a:defRPr/>
            </a:pPr>
            <a:r>
              <a:rPr lang="en-US" i="1" dirty="0">
                <a:solidFill>
                  <a:schemeClr val="bg1">
                    <a:lumMod val="50000"/>
                  </a:schemeClr>
                </a:solidFill>
                <a:latin typeface="+mn-lt"/>
                <a:ea typeface="+mn-ea"/>
                <a:cs typeface="+mn-cs"/>
              </a:rPr>
              <a:t>Two practice rounds</a:t>
            </a:r>
            <a:endParaRPr lang="en-US" dirty="0">
              <a:latin typeface="+mn-lt"/>
              <a:ea typeface="+mn-ea"/>
              <a:cs typeface="+mn-cs"/>
            </a:endParaRPr>
          </a:p>
        </p:txBody>
      </p:sp>
      <p:sp>
        <p:nvSpPr>
          <p:cNvPr id="8" name="Rectangle 2"/>
          <p:cNvSpPr>
            <a:spLocks noChangeArrowheads="1"/>
          </p:cNvSpPr>
          <p:nvPr/>
        </p:nvSpPr>
        <p:spPr bwMode="auto">
          <a:xfrm>
            <a:off x="1322388" y="2063750"/>
            <a:ext cx="6129337"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0">
                <a:solidFill>
                  <a:srgbClr val="D1212B"/>
                </a:solidFill>
                <a:latin typeface="Abadi MT Condensed Extra Bold" charset="0"/>
              </a:rPr>
              <a:t>PLAY!</a:t>
            </a:r>
          </a:p>
        </p:txBody>
      </p:sp>
    </p:spTree>
    <p:extLst>
      <p:ext uri="{BB962C8B-B14F-4D97-AF65-F5344CB8AC3E}">
        <p14:creationId xmlns:p14="http://schemas.microsoft.com/office/powerpoint/2010/main" val="722664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73891" y="2289334"/>
            <a:ext cx="8380412"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lIns="91426" tIns="45713" rIns="91426" bIns="45713">
            <a:spAutoFit/>
          </a:bodyPr>
          <a:lstStyle>
            <a:lvl1pPr marL="457200" indent="-457200">
              <a:defRPr sz="2400">
                <a:solidFill>
                  <a:schemeClr val="tx1"/>
                </a:solidFill>
                <a:latin typeface="Arial" charset="0"/>
                <a:ea typeface="ＭＳ Ｐゴシック" charset="0"/>
                <a:cs typeface="ＭＳ Ｐゴシック" charset="0"/>
              </a:defRPr>
            </a:lvl1pPr>
            <a:lvl2pPr marL="968375" indent="-457200">
              <a:defRPr sz="2400">
                <a:solidFill>
                  <a:schemeClr val="tx1"/>
                </a:solidFill>
                <a:latin typeface="Arial" charset="0"/>
                <a:ea typeface="ＭＳ Ｐゴシック" charset="0"/>
              </a:defRPr>
            </a:lvl2pPr>
            <a:lvl3pPr marL="1546225" indent="-457200">
              <a:defRPr sz="2400">
                <a:solidFill>
                  <a:schemeClr val="tx1"/>
                </a:solidFill>
                <a:latin typeface="Arial" charset="0"/>
                <a:ea typeface="ＭＳ Ｐゴシック" charset="0"/>
              </a:defRPr>
            </a:lvl3pPr>
            <a:lvl4pPr marL="2117725" indent="-457200">
              <a:defRPr sz="2400">
                <a:solidFill>
                  <a:schemeClr val="tx1"/>
                </a:solidFill>
                <a:latin typeface="Arial" charset="0"/>
                <a:ea typeface="ＭＳ Ｐゴシック" charset="0"/>
              </a:defRPr>
            </a:lvl4pPr>
            <a:lvl5pPr marL="2689225" indent="-457200">
              <a:defRPr sz="2400">
                <a:solidFill>
                  <a:schemeClr val="tx1"/>
                </a:solidFill>
                <a:latin typeface="Arial" charset="0"/>
                <a:ea typeface="ＭＳ Ｐゴシック" charset="0"/>
              </a:defRPr>
            </a:lvl5pPr>
            <a:lvl6pPr marL="3146425" indent="-457200" eaLnBrk="0" fontAlgn="base" hangingPunct="0">
              <a:spcBef>
                <a:spcPct val="0"/>
              </a:spcBef>
              <a:spcAft>
                <a:spcPct val="0"/>
              </a:spcAft>
              <a:defRPr sz="2400">
                <a:solidFill>
                  <a:schemeClr val="tx1"/>
                </a:solidFill>
                <a:latin typeface="Arial" charset="0"/>
                <a:ea typeface="ＭＳ Ｐゴシック" charset="0"/>
              </a:defRPr>
            </a:lvl6pPr>
            <a:lvl7pPr marL="3603625" indent="-457200" eaLnBrk="0" fontAlgn="base" hangingPunct="0">
              <a:spcBef>
                <a:spcPct val="0"/>
              </a:spcBef>
              <a:spcAft>
                <a:spcPct val="0"/>
              </a:spcAft>
              <a:defRPr sz="2400">
                <a:solidFill>
                  <a:schemeClr val="tx1"/>
                </a:solidFill>
                <a:latin typeface="Arial" charset="0"/>
                <a:ea typeface="ＭＳ Ｐゴシック" charset="0"/>
              </a:defRPr>
            </a:lvl7pPr>
            <a:lvl8pPr marL="4060825" indent="-457200" eaLnBrk="0" fontAlgn="base" hangingPunct="0">
              <a:spcBef>
                <a:spcPct val="0"/>
              </a:spcBef>
              <a:spcAft>
                <a:spcPct val="0"/>
              </a:spcAft>
              <a:defRPr sz="2400">
                <a:solidFill>
                  <a:schemeClr val="tx1"/>
                </a:solidFill>
                <a:latin typeface="Arial" charset="0"/>
                <a:ea typeface="ＭＳ Ｐゴシック" charset="0"/>
              </a:defRPr>
            </a:lvl8pPr>
            <a:lvl9pPr marL="4518025" indent="-4572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buFont typeface="Arial" charset="0"/>
              <a:buNone/>
              <a:defRPr/>
            </a:pPr>
            <a:r>
              <a:rPr lang="en-US" b="1" dirty="0" smtClean="0">
                <a:solidFill>
                  <a:srgbClr val="000000"/>
                </a:solidFill>
              </a:rPr>
              <a:t>The bid: </a:t>
            </a:r>
          </a:p>
          <a:p>
            <a:pPr fontAlgn="auto">
              <a:spcBef>
                <a:spcPts val="0"/>
              </a:spcBef>
              <a:spcAft>
                <a:spcPts val="0"/>
              </a:spcAft>
              <a:buFont typeface="Arial" charset="0"/>
              <a:buNone/>
              <a:defRPr/>
            </a:pPr>
            <a:r>
              <a:rPr lang="en-US" b="1" dirty="0" smtClean="0">
                <a:solidFill>
                  <a:srgbClr val="000000"/>
                </a:solidFill>
              </a:rPr>
              <a:t>1</a:t>
            </a:r>
            <a:r>
              <a:rPr lang="en-US" b="1" dirty="0">
                <a:solidFill>
                  <a:srgbClr val="000000"/>
                </a:solidFill>
              </a:rPr>
              <a:t>.  </a:t>
            </a:r>
            <a:r>
              <a:rPr lang="en-US" b="1" dirty="0" smtClean="0">
                <a:solidFill>
                  <a:srgbClr val="000000"/>
                </a:solidFill>
              </a:rPr>
              <a:t>Put as many beans in the bowl as you want to invest</a:t>
            </a:r>
            <a:r>
              <a:rPr lang="en-US" dirty="0">
                <a:solidFill>
                  <a:srgbClr val="000000"/>
                </a:solidFill>
              </a:rPr>
              <a:t>		</a:t>
            </a:r>
            <a:r>
              <a:rPr lang="en-US" dirty="0" smtClean="0">
                <a:solidFill>
                  <a:srgbClr val="000000"/>
                </a:solidFill>
              </a:rPr>
              <a:t>	</a:t>
            </a:r>
            <a:r>
              <a:rPr lang="en-US" dirty="0">
                <a:solidFill>
                  <a:srgbClr val="000000"/>
                </a:solidFill>
              </a:rPr>
              <a:t>	</a:t>
            </a:r>
          </a:p>
          <a:p>
            <a:pPr fontAlgn="auto">
              <a:spcBef>
                <a:spcPts val="0"/>
              </a:spcBef>
              <a:spcAft>
                <a:spcPts val="0"/>
              </a:spcAft>
              <a:buFont typeface="Arial" charset="0"/>
              <a:buNone/>
              <a:defRPr/>
            </a:pPr>
            <a:r>
              <a:rPr lang="en-US" b="1" dirty="0">
                <a:solidFill>
                  <a:srgbClr val="000000"/>
                </a:solidFill>
              </a:rPr>
              <a:t>2.  </a:t>
            </a:r>
            <a:r>
              <a:rPr lang="en-US" b="1" dirty="0" smtClean="0">
                <a:solidFill>
                  <a:srgbClr val="000000"/>
                </a:solidFill>
              </a:rPr>
              <a:t>By end of countdown, bring bowl to front</a:t>
            </a:r>
          </a:p>
        </p:txBody>
      </p:sp>
      <p:sp>
        <p:nvSpPr>
          <p:cNvPr id="5" name="Text Box 2"/>
          <p:cNvSpPr txBox="1">
            <a:spLocks noChangeArrowheads="1"/>
          </p:cNvSpPr>
          <p:nvPr/>
        </p:nvSpPr>
        <p:spPr bwMode="auto">
          <a:xfrm>
            <a:off x="249238" y="3363014"/>
            <a:ext cx="858202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26" tIns="45713" rIns="91426" bIns="45713">
            <a:spAutoFit/>
          </a:bodyPr>
          <a:lstStyle>
            <a:lvl1pPr marL="457200" indent="-457200">
              <a:defRPr sz="2400">
                <a:solidFill>
                  <a:schemeClr val="tx1"/>
                </a:solidFill>
                <a:latin typeface="Arial" charset="0"/>
                <a:ea typeface="ＭＳ Ｐゴシック" charset="0"/>
                <a:cs typeface="ＭＳ Ｐゴシック" charset="0"/>
              </a:defRPr>
            </a:lvl1pPr>
            <a:lvl2pPr marL="968375" indent="-457200">
              <a:defRPr sz="2400">
                <a:solidFill>
                  <a:schemeClr val="tx1"/>
                </a:solidFill>
                <a:latin typeface="Arial" charset="0"/>
                <a:ea typeface="ＭＳ Ｐゴシック" charset="0"/>
              </a:defRPr>
            </a:lvl2pPr>
            <a:lvl3pPr marL="1546225" indent="-457200">
              <a:defRPr sz="2400">
                <a:solidFill>
                  <a:schemeClr val="tx1"/>
                </a:solidFill>
                <a:latin typeface="Arial" charset="0"/>
                <a:ea typeface="ＭＳ Ｐゴシック" charset="0"/>
              </a:defRPr>
            </a:lvl3pPr>
            <a:lvl4pPr marL="2117725" indent="-457200">
              <a:defRPr sz="2400">
                <a:solidFill>
                  <a:schemeClr val="tx1"/>
                </a:solidFill>
                <a:latin typeface="Arial" charset="0"/>
                <a:ea typeface="ＭＳ Ｐゴシック" charset="0"/>
              </a:defRPr>
            </a:lvl4pPr>
            <a:lvl5pPr marL="2689225" indent="-457200">
              <a:defRPr sz="2400">
                <a:solidFill>
                  <a:schemeClr val="tx1"/>
                </a:solidFill>
                <a:latin typeface="Arial" charset="0"/>
                <a:ea typeface="ＭＳ Ｐゴシック" charset="0"/>
              </a:defRPr>
            </a:lvl5pPr>
            <a:lvl6pPr marL="3146425" indent="-457200" eaLnBrk="0" fontAlgn="base" hangingPunct="0">
              <a:spcBef>
                <a:spcPct val="0"/>
              </a:spcBef>
              <a:spcAft>
                <a:spcPct val="0"/>
              </a:spcAft>
              <a:defRPr sz="2400">
                <a:solidFill>
                  <a:schemeClr val="tx1"/>
                </a:solidFill>
                <a:latin typeface="Arial" charset="0"/>
                <a:ea typeface="ＭＳ Ｐゴシック" charset="0"/>
              </a:defRPr>
            </a:lvl6pPr>
            <a:lvl7pPr marL="3603625" indent="-457200" eaLnBrk="0" fontAlgn="base" hangingPunct="0">
              <a:spcBef>
                <a:spcPct val="0"/>
              </a:spcBef>
              <a:spcAft>
                <a:spcPct val="0"/>
              </a:spcAft>
              <a:defRPr sz="2400">
                <a:solidFill>
                  <a:schemeClr val="tx1"/>
                </a:solidFill>
                <a:latin typeface="Arial" charset="0"/>
                <a:ea typeface="ＭＳ Ｐゴシック" charset="0"/>
              </a:defRPr>
            </a:lvl7pPr>
            <a:lvl8pPr marL="4060825" indent="-457200" eaLnBrk="0" fontAlgn="base" hangingPunct="0">
              <a:spcBef>
                <a:spcPct val="0"/>
              </a:spcBef>
              <a:spcAft>
                <a:spcPct val="0"/>
              </a:spcAft>
              <a:defRPr sz="2400">
                <a:solidFill>
                  <a:schemeClr val="tx1"/>
                </a:solidFill>
                <a:latin typeface="Arial" charset="0"/>
                <a:ea typeface="ＭＳ Ｐゴシック" charset="0"/>
              </a:defRPr>
            </a:lvl8pPr>
            <a:lvl9pPr marL="4518025" indent="-4572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buFont typeface="Arial" charset="0"/>
              <a:buNone/>
              <a:defRPr/>
            </a:pPr>
            <a:endParaRPr lang="en-US" b="1" dirty="0" smtClean="0">
              <a:solidFill>
                <a:srgbClr val="000000"/>
              </a:solidFill>
            </a:endParaRPr>
          </a:p>
          <a:p>
            <a:pPr marL="0" indent="0" fontAlgn="auto">
              <a:spcBef>
                <a:spcPct val="80000"/>
              </a:spcBef>
              <a:spcAft>
                <a:spcPts val="0"/>
              </a:spcAft>
              <a:defRPr/>
            </a:pPr>
            <a:r>
              <a:rPr lang="en-US" i="1" u="sng" dirty="0" smtClean="0">
                <a:solidFill>
                  <a:srgbClr val="000000"/>
                </a:solidFill>
              </a:rPr>
              <a:t>Highest bidders</a:t>
            </a:r>
            <a:r>
              <a:rPr lang="en-US" i="1" dirty="0" smtClean="0">
                <a:solidFill>
                  <a:srgbClr val="000000"/>
                </a:solidFill>
              </a:rPr>
              <a:t>: Team can see regional die before decision, 		</a:t>
            </a:r>
            <a:r>
              <a:rPr lang="en-US" i="1" dirty="0">
                <a:solidFill>
                  <a:srgbClr val="000000"/>
                </a:solidFill>
              </a:rPr>
              <a:t>	</a:t>
            </a:r>
            <a:r>
              <a:rPr lang="en-US" i="1" dirty="0" smtClean="0">
                <a:solidFill>
                  <a:srgbClr val="000000"/>
                </a:solidFill>
              </a:rPr>
              <a:t>    			throughout game (receives transparent cup).    	     			 				Facilitator keeps beans</a:t>
            </a:r>
          </a:p>
          <a:p>
            <a:pPr marL="0" indent="0" fontAlgn="auto">
              <a:spcBef>
                <a:spcPct val="80000"/>
              </a:spcBef>
              <a:spcAft>
                <a:spcPts val="0"/>
              </a:spcAft>
              <a:defRPr/>
            </a:pPr>
            <a:r>
              <a:rPr lang="en-US" i="1" u="sng" dirty="0" smtClean="0">
                <a:solidFill>
                  <a:srgbClr val="000000"/>
                </a:solidFill>
              </a:rPr>
              <a:t>Other teams</a:t>
            </a:r>
            <a:r>
              <a:rPr lang="en-US" i="1" dirty="0" smtClean="0">
                <a:solidFill>
                  <a:srgbClr val="000000"/>
                </a:solidFill>
              </a:rPr>
              <a:t>: Recover your beans</a:t>
            </a:r>
          </a:p>
        </p:txBody>
      </p:sp>
      <p:sp>
        <p:nvSpPr>
          <p:cNvPr id="6" name="Text Box 3"/>
          <p:cNvSpPr txBox="1">
            <a:spLocks noChangeArrowheads="1"/>
          </p:cNvSpPr>
          <p:nvPr/>
        </p:nvSpPr>
        <p:spPr bwMode="auto">
          <a:xfrm>
            <a:off x="1698172" y="527015"/>
            <a:ext cx="6614555" cy="584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lIns="91426" tIns="45713" rIns="91426" bIns="45713">
            <a:spAutoFit/>
          </a:bodyPr>
          <a:lstStyle>
            <a:lvl1pPr marL="457200" indent="-4572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defRPr/>
            </a:pPr>
            <a:r>
              <a:rPr lang="en-US" sz="3200" b="1" i="1" dirty="0" smtClean="0">
                <a:solidFill>
                  <a:srgbClr val="000000"/>
                </a:solidFill>
                <a:latin typeface="Arial"/>
                <a:cs typeface="Arial"/>
              </a:rPr>
              <a:t>Bid For A Regional Forecast</a:t>
            </a:r>
          </a:p>
        </p:txBody>
      </p:sp>
      <p:sp>
        <p:nvSpPr>
          <p:cNvPr id="7" name="TextBox 6"/>
          <p:cNvSpPr txBox="1"/>
          <p:nvPr/>
        </p:nvSpPr>
        <p:spPr>
          <a:xfrm>
            <a:off x="450851" y="1562044"/>
            <a:ext cx="7282312" cy="830997"/>
          </a:xfrm>
          <a:prstGeom prst="rect">
            <a:avLst/>
          </a:prstGeom>
          <a:noFill/>
        </p:spPr>
        <p:txBody>
          <a:bodyPr wrap="none" rtlCol="0">
            <a:spAutoFit/>
          </a:bodyPr>
          <a:lstStyle/>
          <a:p>
            <a:r>
              <a:rPr lang="en-US" sz="2400" b="1" dirty="0" smtClean="0">
                <a:solidFill>
                  <a:srgbClr val="000000"/>
                </a:solidFill>
                <a:latin typeface="Arial"/>
                <a:cs typeface="Arial"/>
              </a:rPr>
              <a:t>Half of the teams will have info about likely rains</a:t>
            </a:r>
            <a:endParaRPr lang="en-US" sz="2400" dirty="0" smtClean="0">
              <a:solidFill>
                <a:srgbClr val="000000"/>
              </a:solidFill>
              <a:latin typeface="Arial"/>
              <a:ea typeface="Helvetica" charset="0"/>
              <a:cs typeface="Arial"/>
            </a:endParaRPr>
          </a:p>
          <a:p>
            <a:endParaRPr lang="en-US" sz="2400" dirty="0"/>
          </a:p>
        </p:txBody>
      </p:sp>
    </p:spTree>
    <p:extLst>
      <p:ext uri="{BB962C8B-B14F-4D97-AF65-F5344CB8AC3E}">
        <p14:creationId xmlns:p14="http://schemas.microsoft.com/office/powerpoint/2010/main" val="324539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Theme IFRC SEA Climate Change 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 IFRC SEA Climate Change Training.thmx</Template>
  <TotalTime>78</TotalTime>
  <Words>854</Words>
  <Application>Microsoft Office PowerPoint</Application>
  <PresentationFormat>On-screen Show (4:3)</PresentationFormat>
  <Paragraphs>126</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Theme IFRC SEA Climate Change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Angeline Tandiono</cp:lastModifiedBy>
  <cp:revision>7</cp:revision>
  <dcterms:created xsi:type="dcterms:W3CDTF">2014-10-27T02:00:35Z</dcterms:created>
  <dcterms:modified xsi:type="dcterms:W3CDTF">2014-11-20T10:14:01Z</dcterms:modified>
</cp:coreProperties>
</file>