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48"/>
  </p:notesMasterIdLst>
  <p:handoutMasterIdLst>
    <p:handoutMasterId r:id="rId49"/>
  </p:handoutMasterIdLst>
  <p:sldIdLst>
    <p:sldId id="363" r:id="rId2"/>
    <p:sldId id="393" r:id="rId3"/>
    <p:sldId id="339" r:id="rId4"/>
    <p:sldId id="392" r:id="rId5"/>
    <p:sldId id="364" r:id="rId6"/>
    <p:sldId id="386" r:id="rId7"/>
    <p:sldId id="365" r:id="rId8"/>
    <p:sldId id="366" r:id="rId9"/>
    <p:sldId id="372" r:id="rId10"/>
    <p:sldId id="367" r:id="rId11"/>
    <p:sldId id="371" r:id="rId12"/>
    <p:sldId id="352" r:id="rId13"/>
    <p:sldId id="369" r:id="rId14"/>
    <p:sldId id="370" r:id="rId15"/>
    <p:sldId id="305" r:id="rId16"/>
    <p:sldId id="307" r:id="rId17"/>
    <p:sldId id="309" r:id="rId18"/>
    <p:sldId id="358" r:id="rId19"/>
    <p:sldId id="310" r:id="rId20"/>
    <p:sldId id="311" r:id="rId21"/>
    <p:sldId id="353" r:id="rId22"/>
    <p:sldId id="348" r:id="rId23"/>
    <p:sldId id="354" r:id="rId24"/>
    <p:sldId id="337" r:id="rId25"/>
    <p:sldId id="357" r:id="rId26"/>
    <p:sldId id="338" r:id="rId27"/>
    <p:sldId id="373" r:id="rId28"/>
    <p:sldId id="389" r:id="rId29"/>
    <p:sldId id="388" r:id="rId30"/>
    <p:sldId id="374" r:id="rId31"/>
    <p:sldId id="343" r:id="rId32"/>
    <p:sldId id="344" r:id="rId33"/>
    <p:sldId id="376" r:id="rId34"/>
    <p:sldId id="377" r:id="rId35"/>
    <p:sldId id="378" r:id="rId36"/>
    <p:sldId id="379" r:id="rId37"/>
    <p:sldId id="380" r:id="rId38"/>
    <p:sldId id="381" r:id="rId39"/>
    <p:sldId id="382" r:id="rId40"/>
    <p:sldId id="383" r:id="rId41"/>
    <p:sldId id="384" r:id="rId42"/>
    <p:sldId id="345" r:id="rId43"/>
    <p:sldId id="375" r:id="rId44"/>
    <p:sldId id="390" r:id="rId45"/>
    <p:sldId id="387" r:id="rId46"/>
    <p:sldId id="296" r:id="rId4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89" autoAdjust="0"/>
    <p:restoredTop sz="76732" autoAdjust="0"/>
  </p:normalViewPr>
  <p:slideViewPr>
    <p:cSldViewPr>
      <p:cViewPr varScale="1">
        <p:scale>
          <a:sx n="56" d="100"/>
          <a:sy n="56" d="100"/>
        </p:scale>
        <p:origin x="-15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C100A-32D2-514B-B19D-DC5E66854143}" type="doc">
      <dgm:prSet loTypeId="urn:microsoft.com/office/officeart/2005/8/layout/hProcess7" loCatId="" qsTypeId="urn:microsoft.com/office/officeart/2005/8/quickstyle/simple4" qsCatId="simple" csTypeId="urn:microsoft.com/office/officeart/2005/8/colors/colorful1" csCatId="colorful" phldr="1"/>
      <dgm:spPr/>
      <dgm:t>
        <a:bodyPr/>
        <a:lstStyle/>
        <a:p>
          <a:endParaRPr lang="en-US"/>
        </a:p>
      </dgm:t>
    </dgm:pt>
    <dgm:pt modelId="{6F900F55-6D34-E246-83C3-6A6D06CDC056}">
      <dgm:prSet phldrT="[Text]" custT="1"/>
      <dgm:spPr/>
      <dgm:t>
        <a:bodyPr/>
        <a:lstStyle/>
        <a:p>
          <a:r>
            <a:rPr lang="en-US" sz="2800" dirty="0" smtClean="0">
              <a:latin typeface="Calibri"/>
              <a:cs typeface="Calibri"/>
            </a:rPr>
            <a:t>Q1.</a:t>
          </a:r>
          <a:endParaRPr lang="en-US" sz="2800" dirty="0">
            <a:latin typeface="Calibri"/>
            <a:cs typeface="Calibri"/>
          </a:endParaRPr>
        </a:p>
      </dgm:t>
    </dgm:pt>
    <dgm:pt modelId="{7126826B-60F9-DD45-A598-8BEC3367EE7D}" type="parTrans" cxnId="{C8A8C011-CCE9-9948-9A91-F46D1158E500}">
      <dgm:prSet/>
      <dgm:spPr/>
      <dgm:t>
        <a:bodyPr/>
        <a:lstStyle/>
        <a:p>
          <a:endParaRPr lang="en-US" sz="1800">
            <a:latin typeface="Calibri"/>
            <a:cs typeface="Calibri"/>
          </a:endParaRPr>
        </a:p>
      </dgm:t>
    </dgm:pt>
    <dgm:pt modelId="{5E3D0F4A-46B1-4B42-9C75-3F398074C7CB}" type="sibTrans" cxnId="{C8A8C011-CCE9-9948-9A91-F46D1158E500}">
      <dgm:prSet/>
      <dgm:spPr/>
      <dgm:t>
        <a:bodyPr/>
        <a:lstStyle/>
        <a:p>
          <a:endParaRPr lang="en-US" sz="1800">
            <a:latin typeface="Calibri"/>
            <a:cs typeface="Calibri"/>
          </a:endParaRPr>
        </a:p>
      </dgm:t>
    </dgm:pt>
    <dgm:pt modelId="{CD9102B3-FBB7-564C-A173-E20D25F3243D}">
      <dgm:prSet phldrT="[Text]" custT="1"/>
      <dgm:spPr/>
      <dgm:t>
        <a:bodyPr/>
        <a:lstStyle/>
        <a:p>
          <a:r>
            <a:rPr lang="en-US" sz="3200" dirty="0" smtClean="0">
              <a:solidFill>
                <a:srgbClr val="000000"/>
              </a:solidFill>
              <a:latin typeface="Calibri"/>
              <a:cs typeface="Calibri"/>
            </a:rPr>
            <a:t>WHY IS IT GETTING WARMER?</a:t>
          </a:r>
          <a:endParaRPr lang="en-US" sz="3200" dirty="0">
            <a:solidFill>
              <a:srgbClr val="000000"/>
            </a:solidFill>
            <a:latin typeface="Calibri"/>
            <a:cs typeface="Calibri"/>
          </a:endParaRPr>
        </a:p>
      </dgm:t>
    </dgm:pt>
    <dgm:pt modelId="{BA2F3AB0-D935-014F-82BA-61FFB99ECB55}" type="parTrans" cxnId="{3458E35C-AAF0-4C43-9DBC-765A7BD98731}">
      <dgm:prSet/>
      <dgm:spPr/>
      <dgm:t>
        <a:bodyPr/>
        <a:lstStyle/>
        <a:p>
          <a:endParaRPr lang="en-US" sz="1800">
            <a:latin typeface="Calibri"/>
            <a:cs typeface="Calibri"/>
          </a:endParaRPr>
        </a:p>
      </dgm:t>
    </dgm:pt>
    <dgm:pt modelId="{D96CBE43-1F49-4D48-8FFD-6B1C42B7F2A2}" type="sibTrans" cxnId="{3458E35C-AAF0-4C43-9DBC-765A7BD98731}">
      <dgm:prSet/>
      <dgm:spPr/>
      <dgm:t>
        <a:bodyPr/>
        <a:lstStyle/>
        <a:p>
          <a:endParaRPr lang="en-US" sz="1800">
            <a:latin typeface="Calibri"/>
            <a:cs typeface="Calibri"/>
          </a:endParaRPr>
        </a:p>
      </dgm:t>
    </dgm:pt>
    <dgm:pt modelId="{2112AC95-E13D-EE4A-93D9-B89194C98E02}">
      <dgm:prSet phldrT="[Text]" custT="1"/>
      <dgm:spPr/>
      <dgm:t>
        <a:bodyPr/>
        <a:lstStyle/>
        <a:p>
          <a:r>
            <a:rPr lang="en-US" sz="2800" dirty="0" smtClean="0">
              <a:latin typeface="Calibri"/>
              <a:cs typeface="Calibri"/>
            </a:rPr>
            <a:t>Q2.</a:t>
          </a:r>
          <a:endParaRPr lang="en-US" sz="2800" dirty="0">
            <a:latin typeface="Calibri"/>
            <a:cs typeface="Calibri"/>
          </a:endParaRPr>
        </a:p>
      </dgm:t>
    </dgm:pt>
    <dgm:pt modelId="{8F76DF5C-D861-F540-BDEC-0F6D9A791407}" type="parTrans" cxnId="{40085F17-80ED-0545-BECB-F0BCAC35791D}">
      <dgm:prSet/>
      <dgm:spPr/>
      <dgm:t>
        <a:bodyPr/>
        <a:lstStyle/>
        <a:p>
          <a:endParaRPr lang="en-US" sz="1800">
            <a:latin typeface="Calibri"/>
            <a:cs typeface="Calibri"/>
          </a:endParaRPr>
        </a:p>
      </dgm:t>
    </dgm:pt>
    <dgm:pt modelId="{A34F5705-028E-A345-91C7-A6B058BF74A3}" type="sibTrans" cxnId="{40085F17-80ED-0545-BECB-F0BCAC35791D}">
      <dgm:prSet/>
      <dgm:spPr/>
      <dgm:t>
        <a:bodyPr/>
        <a:lstStyle/>
        <a:p>
          <a:endParaRPr lang="en-US" sz="1800">
            <a:latin typeface="Calibri"/>
            <a:cs typeface="Calibri"/>
          </a:endParaRPr>
        </a:p>
      </dgm:t>
    </dgm:pt>
    <dgm:pt modelId="{F4BD2E24-859D-BF4C-9C78-CA72506E03B8}">
      <dgm:prSet phldrT="[Text]" custT="1"/>
      <dgm:spPr/>
      <dgm:t>
        <a:bodyPr/>
        <a:lstStyle/>
        <a:p>
          <a:r>
            <a:rPr lang="en-US" sz="3200" dirty="0" smtClean="0">
              <a:solidFill>
                <a:srgbClr val="000000"/>
              </a:solidFill>
              <a:latin typeface="Calibri"/>
              <a:cs typeface="Calibri"/>
            </a:rPr>
            <a:t>WHAT DOES IT MEAN?</a:t>
          </a:r>
          <a:endParaRPr lang="en-US" sz="3200" dirty="0">
            <a:solidFill>
              <a:srgbClr val="000000"/>
            </a:solidFill>
            <a:latin typeface="Calibri"/>
            <a:cs typeface="Calibri"/>
          </a:endParaRPr>
        </a:p>
      </dgm:t>
    </dgm:pt>
    <dgm:pt modelId="{6A853DCA-22F2-564E-A53C-E2AC8E794FB8}" type="parTrans" cxnId="{F753541D-3BB2-1642-8EB9-BB4CE590A007}">
      <dgm:prSet/>
      <dgm:spPr/>
      <dgm:t>
        <a:bodyPr/>
        <a:lstStyle/>
        <a:p>
          <a:endParaRPr lang="en-US" sz="1800">
            <a:latin typeface="Calibri"/>
            <a:cs typeface="Calibri"/>
          </a:endParaRPr>
        </a:p>
      </dgm:t>
    </dgm:pt>
    <dgm:pt modelId="{4D5C44C0-8714-3C4F-A90A-C178D3E87F01}" type="sibTrans" cxnId="{F753541D-3BB2-1642-8EB9-BB4CE590A007}">
      <dgm:prSet/>
      <dgm:spPr/>
      <dgm:t>
        <a:bodyPr/>
        <a:lstStyle/>
        <a:p>
          <a:endParaRPr lang="en-US" sz="1800">
            <a:latin typeface="Calibri"/>
            <a:cs typeface="Calibri"/>
          </a:endParaRPr>
        </a:p>
      </dgm:t>
    </dgm:pt>
    <dgm:pt modelId="{50F25740-A943-8345-B9D8-19E2C96E887D}">
      <dgm:prSet phldrT="[Text]" custT="1"/>
      <dgm:spPr/>
      <dgm:t>
        <a:bodyPr/>
        <a:lstStyle/>
        <a:p>
          <a:r>
            <a:rPr lang="en-US" sz="2800" dirty="0" smtClean="0">
              <a:latin typeface="Calibri"/>
              <a:cs typeface="Calibri"/>
            </a:rPr>
            <a:t>Q3.</a:t>
          </a:r>
          <a:endParaRPr lang="en-US" sz="2800" dirty="0">
            <a:latin typeface="Calibri"/>
            <a:cs typeface="Calibri"/>
          </a:endParaRPr>
        </a:p>
      </dgm:t>
    </dgm:pt>
    <dgm:pt modelId="{24C4F01C-7584-E443-86CF-A1C4DDF1D503}" type="parTrans" cxnId="{31128834-F03B-0143-9EE8-3C034E0724B4}">
      <dgm:prSet/>
      <dgm:spPr/>
      <dgm:t>
        <a:bodyPr/>
        <a:lstStyle/>
        <a:p>
          <a:endParaRPr lang="en-US" sz="1800">
            <a:latin typeface="Calibri"/>
            <a:cs typeface="Calibri"/>
          </a:endParaRPr>
        </a:p>
      </dgm:t>
    </dgm:pt>
    <dgm:pt modelId="{E309848F-7924-3E4D-8906-CA4C07965A90}" type="sibTrans" cxnId="{31128834-F03B-0143-9EE8-3C034E0724B4}">
      <dgm:prSet/>
      <dgm:spPr/>
      <dgm:t>
        <a:bodyPr/>
        <a:lstStyle/>
        <a:p>
          <a:endParaRPr lang="en-US" sz="1800">
            <a:latin typeface="Calibri"/>
            <a:cs typeface="Calibri"/>
          </a:endParaRPr>
        </a:p>
      </dgm:t>
    </dgm:pt>
    <dgm:pt modelId="{3BDD9404-5E8C-6E42-97E9-8EDD5AE0CAE0}">
      <dgm:prSet phldrT="[Text]" custT="1"/>
      <dgm:spPr/>
      <dgm:t>
        <a:bodyPr/>
        <a:lstStyle/>
        <a:p>
          <a:r>
            <a:rPr lang="en-US" sz="2800" dirty="0" smtClean="0">
              <a:solidFill>
                <a:srgbClr val="000000"/>
              </a:solidFill>
              <a:latin typeface="Calibri"/>
              <a:cs typeface="Calibri"/>
            </a:rPr>
            <a:t>WHAT DOES CC MEAN FOR THE HUMANITARIAN SECTOR</a:t>
          </a:r>
          <a:endParaRPr lang="en-US" sz="2800" dirty="0">
            <a:solidFill>
              <a:srgbClr val="000000"/>
            </a:solidFill>
            <a:latin typeface="Calibri"/>
            <a:cs typeface="Calibri"/>
          </a:endParaRPr>
        </a:p>
      </dgm:t>
    </dgm:pt>
    <dgm:pt modelId="{97CAAA7B-F63F-4942-B74A-171C04A250F1}" type="parTrans" cxnId="{8EA8DBFA-DF73-1B49-BD18-1A879138CF7B}">
      <dgm:prSet/>
      <dgm:spPr/>
      <dgm:t>
        <a:bodyPr/>
        <a:lstStyle/>
        <a:p>
          <a:endParaRPr lang="en-US" sz="1800">
            <a:latin typeface="Calibri"/>
            <a:cs typeface="Calibri"/>
          </a:endParaRPr>
        </a:p>
      </dgm:t>
    </dgm:pt>
    <dgm:pt modelId="{94CA00A2-DBDE-6445-A6E9-1143FB1AADD3}" type="sibTrans" cxnId="{8EA8DBFA-DF73-1B49-BD18-1A879138CF7B}">
      <dgm:prSet/>
      <dgm:spPr/>
      <dgm:t>
        <a:bodyPr/>
        <a:lstStyle/>
        <a:p>
          <a:endParaRPr lang="en-US" sz="1800">
            <a:latin typeface="Calibri"/>
            <a:cs typeface="Calibri"/>
          </a:endParaRPr>
        </a:p>
      </dgm:t>
    </dgm:pt>
    <dgm:pt modelId="{6626AA31-C894-004E-9AD4-D286ED7E8732}" type="pres">
      <dgm:prSet presAssocID="{BBBC100A-32D2-514B-B19D-DC5E66854143}" presName="Name0" presStyleCnt="0">
        <dgm:presLayoutVars>
          <dgm:dir/>
          <dgm:animLvl val="lvl"/>
          <dgm:resizeHandles val="exact"/>
        </dgm:presLayoutVars>
      </dgm:prSet>
      <dgm:spPr/>
      <dgm:t>
        <a:bodyPr/>
        <a:lstStyle/>
        <a:p>
          <a:endParaRPr lang="en-US"/>
        </a:p>
      </dgm:t>
    </dgm:pt>
    <dgm:pt modelId="{FE3C5C34-1758-2B42-A8E1-004B52427A23}" type="pres">
      <dgm:prSet presAssocID="{6F900F55-6D34-E246-83C3-6A6D06CDC056}" presName="compositeNode" presStyleCnt="0">
        <dgm:presLayoutVars>
          <dgm:bulletEnabled val="1"/>
        </dgm:presLayoutVars>
      </dgm:prSet>
      <dgm:spPr/>
    </dgm:pt>
    <dgm:pt modelId="{85E6D0C7-F0CE-BE40-81A3-7404F1F4A207}" type="pres">
      <dgm:prSet presAssocID="{6F900F55-6D34-E246-83C3-6A6D06CDC056}" presName="bgRect" presStyleLbl="node1" presStyleIdx="0" presStyleCnt="3"/>
      <dgm:spPr/>
      <dgm:t>
        <a:bodyPr/>
        <a:lstStyle/>
        <a:p>
          <a:endParaRPr lang="en-US"/>
        </a:p>
      </dgm:t>
    </dgm:pt>
    <dgm:pt modelId="{A1A9EA78-2E89-5345-976F-312CFC881F54}" type="pres">
      <dgm:prSet presAssocID="{6F900F55-6D34-E246-83C3-6A6D06CDC056}" presName="parentNode" presStyleLbl="node1" presStyleIdx="0" presStyleCnt="3">
        <dgm:presLayoutVars>
          <dgm:chMax val="0"/>
          <dgm:bulletEnabled val="1"/>
        </dgm:presLayoutVars>
      </dgm:prSet>
      <dgm:spPr/>
      <dgm:t>
        <a:bodyPr/>
        <a:lstStyle/>
        <a:p>
          <a:endParaRPr lang="en-US"/>
        </a:p>
      </dgm:t>
    </dgm:pt>
    <dgm:pt modelId="{124775A4-1098-BD46-A0D8-4B22B9A97EE9}" type="pres">
      <dgm:prSet presAssocID="{6F900F55-6D34-E246-83C3-6A6D06CDC056}" presName="childNode" presStyleLbl="node1" presStyleIdx="0" presStyleCnt="3">
        <dgm:presLayoutVars>
          <dgm:bulletEnabled val="1"/>
        </dgm:presLayoutVars>
      </dgm:prSet>
      <dgm:spPr/>
      <dgm:t>
        <a:bodyPr/>
        <a:lstStyle/>
        <a:p>
          <a:endParaRPr lang="en-US"/>
        </a:p>
      </dgm:t>
    </dgm:pt>
    <dgm:pt modelId="{97E7B4C8-790F-774F-866B-9737B15FCF56}" type="pres">
      <dgm:prSet presAssocID="{5E3D0F4A-46B1-4B42-9C75-3F398074C7CB}" presName="hSp" presStyleCnt="0"/>
      <dgm:spPr/>
    </dgm:pt>
    <dgm:pt modelId="{0D9963B1-F378-994E-8C2C-4E5F1E70280E}" type="pres">
      <dgm:prSet presAssocID="{5E3D0F4A-46B1-4B42-9C75-3F398074C7CB}" presName="vProcSp" presStyleCnt="0"/>
      <dgm:spPr/>
    </dgm:pt>
    <dgm:pt modelId="{DDE6F5D3-06A9-434D-875B-22817B412FC1}" type="pres">
      <dgm:prSet presAssocID="{5E3D0F4A-46B1-4B42-9C75-3F398074C7CB}" presName="vSp1" presStyleCnt="0"/>
      <dgm:spPr/>
    </dgm:pt>
    <dgm:pt modelId="{B03B5EC7-DBA1-F743-92A7-B368CCB14F74}" type="pres">
      <dgm:prSet presAssocID="{5E3D0F4A-46B1-4B42-9C75-3F398074C7CB}" presName="simulatedConn" presStyleLbl="solidFgAcc1" presStyleIdx="0" presStyleCnt="2"/>
      <dgm:spPr/>
    </dgm:pt>
    <dgm:pt modelId="{909EE0B3-4701-2349-8539-0ED4CA36B5C7}" type="pres">
      <dgm:prSet presAssocID="{5E3D0F4A-46B1-4B42-9C75-3F398074C7CB}" presName="vSp2" presStyleCnt="0"/>
      <dgm:spPr/>
    </dgm:pt>
    <dgm:pt modelId="{FD3C2A3D-D48C-F446-B224-07FF45CBDD15}" type="pres">
      <dgm:prSet presAssocID="{5E3D0F4A-46B1-4B42-9C75-3F398074C7CB}" presName="sibTrans" presStyleCnt="0"/>
      <dgm:spPr/>
    </dgm:pt>
    <dgm:pt modelId="{0F18979D-4879-3C4D-87F2-70E0B76BD787}" type="pres">
      <dgm:prSet presAssocID="{2112AC95-E13D-EE4A-93D9-B89194C98E02}" presName="compositeNode" presStyleCnt="0">
        <dgm:presLayoutVars>
          <dgm:bulletEnabled val="1"/>
        </dgm:presLayoutVars>
      </dgm:prSet>
      <dgm:spPr/>
    </dgm:pt>
    <dgm:pt modelId="{F12EB09F-277F-A54E-B1C0-719B40F683D8}" type="pres">
      <dgm:prSet presAssocID="{2112AC95-E13D-EE4A-93D9-B89194C98E02}" presName="bgRect" presStyleLbl="node1" presStyleIdx="1" presStyleCnt="3"/>
      <dgm:spPr/>
      <dgm:t>
        <a:bodyPr/>
        <a:lstStyle/>
        <a:p>
          <a:endParaRPr lang="en-US"/>
        </a:p>
      </dgm:t>
    </dgm:pt>
    <dgm:pt modelId="{23970838-5AC1-2A40-8937-B99C904FF0F7}" type="pres">
      <dgm:prSet presAssocID="{2112AC95-E13D-EE4A-93D9-B89194C98E02}" presName="parentNode" presStyleLbl="node1" presStyleIdx="1" presStyleCnt="3">
        <dgm:presLayoutVars>
          <dgm:chMax val="0"/>
          <dgm:bulletEnabled val="1"/>
        </dgm:presLayoutVars>
      </dgm:prSet>
      <dgm:spPr/>
      <dgm:t>
        <a:bodyPr/>
        <a:lstStyle/>
        <a:p>
          <a:endParaRPr lang="en-US"/>
        </a:p>
      </dgm:t>
    </dgm:pt>
    <dgm:pt modelId="{9248170B-3A58-DA4D-9CF8-2E54F91A04EB}" type="pres">
      <dgm:prSet presAssocID="{2112AC95-E13D-EE4A-93D9-B89194C98E02}" presName="childNode" presStyleLbl="node1" presStyleIdx="1" presStyleCnt="3">
        <dgm:presLayoutVars>
          <dgm:bulletEnabled val="1"/>
        </dgm:presLayoutVars>
      </dgm:prSet>
      <dgm:spPr/>
      <dgm:t>
        <a:bodyPr/>
        <a:lstStyle/>
        <a:p>
          <a:endParaRPr lang="en-US"/>
        </a:p>
      </dgm:t>
    </dgm:pt>
    <dgm:pt modelId="{EAD6686E-64C2-3E40-ADAD-A2CA402B9045}" type="pres">
      <dgm:prSet presAssocID="{A34F5705-028E-A345-91C7-A6B058BF74A3}" presName="hSp" presStyleCnt="0"/>
      <dgm:spPr/>
    </dgm:pt>
    <dgm:pt modelId="{3883E0EA-9A8D-2247-8782-2484EB4FF220}" type="pres">
      <dgm:prSet presAssocID="{A34F5705-028E-A345-91C7-A6B058BF74A3}" presName="vProcSp" presStyleCnt="0"/>
      <dgm:spPr/>
    </dgm:pt>
    <dgm:pt modelId="{464254BE-6464-504C-B48E-FBF2C8D6BDB2}" type="pres">
      <dgm:prSet presAssocID="{A34F5705-028E-A345-91C7-A6B058BF74A3}" presName="vSp1" presStyleCnt="0"/>
      <dgm:spPr/>
    </dgm:pt>
    <dgm:pt modelId="{3C32281F-D5E8-D04C-AAFD-C1F0EEC4B74C}" type="pres">
      <dgm:prSet presAssocID="{A34F5705-028E-A345-91C7-A6B058BF74A3}" presName="simulatedConn" presStyleLbl="solidFgAcc1" presStyleIdx="1" presStyleCnt="2"/>
      <dgm:spPr/>
    </dgm:pt>
    <dgm:pt modelId="{DD129805-BB85-6549-AA14-D34F614AF306}" type="pres">
      <dgm:prSet presAssocID="{A34F5705-028E-A345-91C7-A6B058BF74A3}" presName="vSp2" presStyleCnt="0"/>
      <dgm:spPr/>
    </dgm:pt>
    <dgm:pt modelId="{73D13EDB-AA1B-2544-8F77-5A3F47499F0D}" type="pres">
      <dgm:prSet presAssocID="{A34F5705-028E-A345-91C7-A6B058BF74A3}" presName="sibTrans" presStyleCnt="0"/>
      <dgm:spPr/>
    </dgm:pt>
    <dgm:pt modelId="{0A207013-4489-5D46-93D9-AD876D721B89}" type="pres">
      <dgm:prSet presAssocID="{50F25740-A943-8345-B9D8-19E2C96E887D}" presName="compositeNode" presStyleCnt="0">
        <dgm:presLayoutVars>
          <dgm:bulletEnabled val="1"/>
        </dgm:presLayoutVars>
      </dgm:prSet>
      <dgm:spPr/>
    </dgm:pt>
    <dgm:pt modelId="{3BE3FFA6-AAA2-E544-8CA7-365E95976890}" type="pres">
      <dgm:prSet presAssocID="{50F25740-A943-8345-B9D8-19E2C96E887D}" presName="bgRect" presStyleLbl="node1" presStyleIdx="2" presStyleCnt="3"/>
      <dgm:spPr/>
      <dgm:t>
        <a:bodyPr/>
        <a:lstStyle/>
        <a:p>
          <a:endParaRPr lang="en-US"/>
        </a:p>
      </dgm:t>
    </dgm:pt>
    <dgm:pt modelId="{676132A9-0ACF-704E-BD58-78829DD8D2CA}" type="pres">
      <dgm:prSet presAssocID="{50F25740-A943-8345-B9D8-19E2C96E887D}" presName="parentNode" presStyleLbl="node1" presStyleIdx="2" presStyleCnt="3">
        <dgm:presLayoutVars>
          <dgm:chMax val="0"/>
          <dgm:bulletEnabled val="1"/>
        </dgm:presLayoutVars>
      </dgm:prSet>
      <dgm:spPr/>
      <dgm:t>
        <a:bodyPr/>
        <a:lstStyle/>
        <a:p>
          <a:endParaRPr lang="en-US"/>
        </a:p>
      </dgm:t>
    </dgm:pt>
    <dgm:pt modelId="{AC9C768A-F522-C747-8D64-A6DBBF2417A5}" type="pres">
      <dgm:prSet presAssocID="{50F25740-A943-8345-B9D8-19E2C96E887D}" presName="childNode" presStyleLbl="node1" presStyleIdx="2" presStyleCnt="3">
        <dgm:presLayoutVars>
          <dgm:bulletEnabled val="1"/>
        </dgm:presLayoutVars>
      </dgm:prSet>
      <dgm:spPr/>
      <dgm:t>
        <a:bodyPr/>
        <a:lstStyle/>
        <a:p>
          <a:endParaRPr lang="en-US"/>
        </a:p>
      </dgm:t>
    </dgm:pt>
  </dgm:ptLst>
  <dgm:cxnLst>
    <dgm:cxn modelId="{40DA6D6A-1733-5249-93D5-B4DA9D623B66}" type="presOf" srcId="{CD9102B3-FBB7-564C-A173-E20D25F3243D}" destId="{124775A4-1098-BD46-A0D8-4B22B9A97EE9}" srcOrd="0" destOrd="0" presId="urn:microsoft.com/office/officeart/2005/8/layout/hProcess7"/>
    <dgm:cxn modelId="{C8A8C011-CCE9-9948-9A91-F46D1158E500}" srcId="{BBBC100A-32D2-514B-B19D-DC5E66854143}" destId="{6F900F55-6D34-E246-83C3-6A6D06CDC056}" srcOrd="0" destOrd="0" parTransId="{7126826B-60F9-DD45-A598-8BEC3367EE7D}" sibTransId="{5E3D0F4A-46B1-4B42-9C75-3F398074C7CB}"/>
    <dgm:cxn modelId="{3C5039E9-00DC-ED48-963A-DEE08D45968D}" type="presOf" srcId="{50F25740-A943-8345-B9D8-19E2C96E887D}" destId="{3BE3FFA6-AAA2-E544-8CA7-365E95976890}" srcOrd="0" destOrd="0" presId="urn:microsoft.com/office/officeart/2005/8/layout/hProcess7"/>
    <dgm:cxn modelId="{8EA8DBFA-DF73-1B49-BD18-1A879138CF7B}" srcId="{50F25740-A943-8345-B9D8-19E2C96E887D}" destId="{3BDD9404-5E8C-6E42-97E9-8EDD5AE0CAE0}" srcOrd="0" destOrd="0" parTransId="{97CAAA7B-F63F-4942-B74A-171C04A250F1}" sibTransId="{94CA00A2-DBDE-6445-A6E9-1143FB1AADD3}"/>
    <dgm:cxn modelId="{0B583759-7132-F744-B1A3-89C47607DCEC}" type="presOf" srcId="{2112AC95-E13D-EE4A-93D9-B89194C98E02}" destId="{F12EB09F-277F-A54E-B1C0-719B40F683D8}" srcOrd="0" destOrd="0" presId="urn:microsoft.com/office/officeart/2005/8/layout/hProcess7"/>
    <dgm:cxn modelId="{472087E4-5595-7940-A0AD-DB89DAB74644}" type="presOf" srcId="{6F900F55-6D34-E246-83C3-6A6D06CDC056}" destId="{A1A9EA78-2E89-5345-976F-312CFC881F54}" srcOrd="1" destOrd="0" presId="urn:microsoft.com/office/officeart/2005/8/layout/hProcess7"/>
    <dgm:cxn modelId="{9CB108BB-8AF7-C345-9229-966BB0C278D8}" type="presOf" srcId="{BBBC100A-32D2-514B-B19D-DC5E66854143}" destId="{6626AA31-C894-004E-9AD4-D286ED7E8732}" srcOrd="0" destOrd="0" presId="urn:microsoft.com/office/officeart/2005/8/layout/hProcess7"/>
    <dgm:cxn modelId="{0CEA512F-E6DB-4546-AA4D-6CCDE055FFB4}" type="presOf" srcId="{3BDD9404-5E8C-6E42-97E9-8EDD5AE0CAE0}" destId="{AC9C768A-F522-C747-8D64-A6DBBF2417A5}" srcOrd="0" destOrd="0" presId="urn:microsoft.com/office/officeart/2005/8/layout/hProcess7"/>
    <dgm:cxn modelId="{AEAB1D6E-1E78-DF44-87F9-D510EE150A87}" type="presOf" srcId="{F4BD2E24-859D-BF4C-9C78-CA72506E03B8}" destId="{9248170B-3A58-DA4D-9CF8-2E54F91A04EB}" srcOrd="0" destOrd="0" presId="urn:microsoft.com/office/officeart/2005/8/layout/hProcess7"/>
    <dgm:cxn modelId="{40085F17-80ED-0545-BECB-F0BCAC35791D}" srcId="{BBBC100A-32D2-514B-B19D-DC5E66854143}" destId="{2112AC95-E13D-EE4A-93D9-B89194C98E02}" srcOrd="1" destOrd="0" parTransId="{8F76DF5C-D861-F540-BDEC-0F6D9A791407}" sibTransId="{A34F5705-028E-A345-91C7-A6B058BF74A3}"/>
    <dgm:cxn modelId="{9D3B9E95-681C-8349-8288-741092E84F9E}" type="presOf" srcId="{50F25740-A943-8345-B9D8-19E2C96E887D}" destId="{676132A9-0ACF-704E-BD58-78829DD8D2CA}" srcOrd="1" destOrd="0" presId="urn:microsoft.com/office/officeart/2005/8/layout/hProcess7"/>
    <dgm:cxn modelId="{F753541D-3BB2-1642-8EB9-BB4CE590A007}" srcId="{2112AC95-E13D-EE4A-93D9-B89194C98E02}" destId="{F4BD2E24-859D-BF4C-9C78-CA72506E03B8}" srcOrd="0" destOrd="0" parTransId="{6A853DCA-22F2-564E-A53C-E2AC8E794FB8}" sibTransId="{4D5C44C0-8714-3C4F-A90A-C178D3E87F01}"/>
    <dgm:cxn modelId="{390D8589-0FA7-F645-B161-2F64268627C1}" type="presOf" srcId="{6F900F55-6D34-E246-83C3-6A6D06CDC056}" destId="{85E6D0C7-F0CE-BE40-81A3-7404F1F4A207}" srcOrd="0" destOrd="0" presId="urn:microsoft.com/office/officeart/2005/8/layout/hProcess7"/>
    <dgm:cxn modelId="{2F2667E7-3548-4946-AA78-24C206410D6E}" type="presOf" srcId="{2112AC95-E13D-EE4A-93D9-B89194C98E02}" destId="{23970838-5AC1-2A40-8937-B99C904FF0F7}" srcOrd="1" destOrd="0" presId="urn:microsoft.com/office/officeart/2005/8/layout/hProcess7"/>
    <dgm:cxn modelId="{31128834-F03B-0143-9EE8-3C034E0724B4}" srcId="{BBBC100A-32D2-514B-B19D-DC5E66854143}" destId="{50F25740-A943-8345-B9D8-19E2C96E887D}" srcOrd="2" destOrd="0" parTransId="{24C4F01C-7584-E443-86CF-A1C4DDF1D503}" sibTransId="{E309848F-7924-3E4D-8906-CA4C07965A90}"/>
    <dgm:cxn modelId="{3458E35C-AAF0-4C43-9DBC-765A7BD98731}" srcId="{6F900F55-6D34-E246-83C3-6A6D06CDC056}" destId="{CD9102B3-FBB7-564C-A173-E20D25F3243D}" srcOrd="0" destOrd="0" parTransId="{BA2F3AB0-D935-014F-82BA-61FFB99ECB55}" sibTransId="{D96CBE43-1F49-4D48-8FFD-6B1C42B7F2A2}"/>
    <dgm:cxn modelId="{EDBA5AC8-3481-1C4D-8DBC-EB14C78D23CB}" type="presParOf" srcId="{6626AA31-C894-004E-9AD4-D286ED7E8732}" destId="{FE3C5C34-1758-2B42-A8E1-004B52427A23}" srcOrd="0" destOrd="0" presId="urn:microsoft.com/office/officeart/2005/8/layout/hProcess7"/>
    <dgm:cxn modelId="{C91DE7B6-EB30-1647-8A72-3E01FBACF5B4}" type="presParOf" srcId="{FE3C5C34-1758-2B42-A8E1-004B52427A23}" destId="{85E6D0C7-F0CE-BE40-81A3-7404F1F4A207}" srcOrd="0" destOrd="0" presId="urn:microsoft.com/office/officeart/2005/8/layout/hProcess7"/>
    <dgm:cxn modelId="{ABD71699-BF00-E342-9FC2-677A8B621409}" type="presParOf" srcId="{FE3C5C34-1758-2B42-A8E1-004B52427A23}" destId="{A1A9EA78-2E89-5345-976F-312CFC881F54}" srcOrd="1" destOrd="0" presId="urn:microsoft.com/office/officeart/2005/8/layout/hProcess7"/>
    <dgm:cxn modelId="{788F7C77-F003-B94B-B537-9DE98F35658D}" type="presParOf" srcId="{FE3C5C34-1758-2B42-A8E1-004B52427A23}" destId="{124775A4-1098-BD46-A0D8-4B22B9A97EE9}" srcOrd="2" destOrd="0" presId="urn:microsoft.com/office/officeart/2005/8/layout/hProcess7"/>
    <dgm:cxn modelId="{5BE0DF99-48AD-8E4E-9461-898F5A3A3A38}" type="presParOf" srcId="{6626AA31-C894-004E-9AD4-D286ED7E8732}" destId="{97E7B4C8-790F-774F-866B-9737B15FCF56}" srcOrd="1" destOrd="0" presId="urn:microsoft.com/office/officeart/2005/8/layout/hProcess7"/>
    <dgm:cxn modelId="{8A295BDC-3950-894B-BC55-28FF607C0618}" type="presParOf" srcId="{6626AA31-C894-004E-9AD4-D286ED7E8732}" destId="{0D9963B1-F378-994E-8C2C-4E5F1E70280E}" srcOrd="2" destOrd="0" presId="urn:microsoft.com/office/officeart/2005/8/layout/hProcess7"/>
    <dgm:cxn modelId="{BE38A6D3-B5A2-CB4F-96AC-14703F8702BC}" type="presParOf" srcId="{0D9963B1-F378-994E-8C2C-4E5F1E70280E}" destId="{DDE6F5D3-06A9-434D-875B-22817B412FC1}" srcOrd="0" destOrd="0" presId="urn:microsoft.com/office/officeart/2005/8/layout/hProcess7"/>
    <dgm:cxn modelId="{F0439D87-04B3-AB46-B5AC-A20FA371044E}" type="presParOf" srcId="{0D9963B1-F378-994E-8C2C-4E5F1E70280E}" destId="{B03B5EC7-DBA1-F743-92A7-B368CCB14F74}" srcOrd="1" destOrd="0" presId="urn:microsoft.com/office/officeart/2005/8/layout/hProcess7"/>
    <dgm:cxn modelId="{9DF56B4D-5D34-8A47-AE25-3FF731860D35}" type="presParOf" srcId="{0D9963B1-F378-994E-8C2C-4E5F1E70280E}" destId="{909EE0B3-4701-2349-8539-0ED4CA36B5C7}" srcOrd="2" destOrd="0" presId="urn:microsoft.com/office/officeart/2005/8/layout/hProcess7"/>
    <dgm:cxn modelId="{57A95FB9-5359-2C49-9B6B-C319629BAAD3}" type="presParOf" srcId="{6626AA31-C894-004E-9AD4-D286ED7E8732}" destId="{FD3C2A3D-D48C-F446-B224-07FF45CBDD15}" srcOrd="3" destOrd="0" presId="urn:microsoft.com/office/officeart/2005/8/layout/hProcess7"/>
    <dgm:cxn modelId="{5FD5C4A4-3112-A84D-9C43-B3D0DD780776}" type="presParOf" srcId="{6626AA31-C894-004E-9AD4-D286ED7E8732}" destId="{0F18979D-4879-3C4D-87F2-70E0B76BD787}" srcOrd="4" destOrd="0" presId="urn:microsoft.com/office/officeart/2005/8/layout/hProcess7"/>
    <dgm:cxn modelId="{B31E9F64-46C4-FA49-87B1-51B118BE0E83}" type="presParOf" srcId="{0F18979D-4879-3C4D-87F2-70E0B76BD787}" destId="{F12EB09F-277F-A54E-B1C0-719B40F683D8}" srcOrd="0" destOrd="0" presId="urn:microsoft.com/office/officeart/2005/8/layout/hProcess7"/>
    <dgm:cxn modelId="{65AE0952-9139-E64E-B802-37772716BC68}" type="presParOf" srcId="{0F18979D-4879-3C4D-87F2-70E0B76BD787}" destId="{23970838-5AC1-2A40-8937-B99C904FF0F7}" srcOrd="1" destOrd="0" presId="urn:microsoft.com/office/officeart/2005/8/layout/hProcess7"/>
    <dgm:cxn modelId="{B3BF3726-869E-6E41-B4C8-6EE1ECAE3BB3}" type="presParOf" srcId="{0F18979D-4879-3C4D-87F2-70E0B76BD787}" destId="{9248170B-3A58-DA4D-9CF8-2E54F91A04EB}" srcOrd="2" destOrd="0" presId="urn:microsoft.com/office/officeart/2005/8/layout/hProcess7"/>
    <dgm:cxn modelId="{590CFB10-BCBE-374D-B8AE-B4F00D1B2723}" type="presParOf" srcId="{6626AA31-C894-004E-9AD4-D286ED7E8732}" destId="{EAD6686E-64C2-3E40-ADAD-A2CA402B9045}" srcOrd="5" destOrd="0" presId="urn:microsoft.com/office/officeart/2005/8/layout/hProcess7"/>
    <dgm:cxn modelId="{E156238D-8E48-384C-90AD-98DBBC805002}" type="presParOf" srcId="{6626AA31-C894-004E-9AD4-D286ED7E8732}" destId="{3883E0EA-9A8D-2247-8782-2484EB4FF220}" srcOrd="6" destOrd="0" presId="urn:microsoft.com/office/officeart/2005/8/layout/hProcess7"/>
    <dgm:cxn modelId="{F1DD8526-FD7E-4D46-B713-31C7C5116420}" type="presParOf" srcId="{3883E0EA-9A8D-2247-8782-2484EB4FF220}" destId="{464254BE-6464-504C-B48E-FBF2C8D6BDB2}" srcOrd="0" destOrd="0" presId="urn:microsoft.com/office/officeart/2005/8/layout/hProcess7"/>
    <dgm:cxn modelId="{B7BCB956-718D-064E-AD6B-769E22BEB945}" type="presParOf" srcId="{3883E0EA-9A8D-2247-8782-2484EB4FF220}" destId="{3C32281F-D5E8-D04C-AAFD-C1F0EEC4B74C}" srcOrd="1" destOrd="0" presId="urn:microsoft.com/office/officeart/2005/8/layout/hProcess7"/>
    <dgm:cxn modelId="{F14719AC-2830-CA41-BC60-0EBB6CC04661}" type="presParOf" srcId="{3883E0EA-9A8D-2247-8782-2484EB4FF220}" destId="{DD129805-BB85-6549-AA14-D34F614AF306}" srcOrd="2" destOrd="0" presId="urn:microsoft.com/office/officeart/2005/8/layout/hProcess7"/>
    <dgm:cxn modelId="{D60D83A2-A052-0A42-9454-BC5002F7D0F6}" type="presParOf" srcId="{6626AA31-C894-004E-9AD4-D286ED7E8732}" destId="{73D13EDB-AA1B-2544-8F77-5A3F47499F0D}" srcOrd="7" destOrd="0" presId="urn:microsoft.com/office/officeart/2005/8/layout/hProcess7"/>
    <dgm:cxn modelId="{6F3ED5CE-77CB-4E4E-9467-6055BEA1F668}" type="presParOf" srcId="{6626AA31-C894-004E-9AD4-D286ED7E8732}" destId="{0A207013-4489-5D46-93D9-AD876D721B89}" srcOrd="8" destOrd="0" presId="urn:microsoft.com/office/officeart/2005/8/layout/hProcess7"/>
    <dgm:cxn modelId="{8E27AA59-9AC7-D241-9CF0-E6B099E8DD7A}" type="presParOf" srcId="{0A207013-4489-5D46-93D9-AD876D721B89}" destId="{3BE3FFA6-AAA2-E544-8CA7-365E95976890}" srcOrd="0" destOrd="0" presId="urn:microsoft.com/office/officeart/2005/8/layout/hProcess7"/>
    <dgm:cxn modelId="{553AEA89-BDA4-4345-8515-5D6B0B72633A}" type="presParOf" srcId="{0A207013-4489-5D46-93D9-AD876D721B89}" destId="{676132A9-0ACF-704E-BD58-78829DD8D2CA}" srcOrd="1" destOrd="0" presId="urn:microsoft.com/office/officeart/2005/8/layout/hProcess7"/>
    <dgm:cxn modelId="{AF5FA233-5E13-9242-8E35-30D03E9B7B84}" type="presParOf" srcId="{0A207013-4489-5D46-93D9-AD876D721B89}" destId="{AC9C768A-F522-C747-8D64-A6DBBF2417A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6D0C7-F0CE-BE40-81A3-7404F1F4A207}">
      <dsp:nvSpPr>
        <dsp:cNvPr id="0" name=""/>
        <dsp:cNvSpPr/>
      </dsp:nvSpPr>
      <dsp:spPr>
        <a:xfrm>
          <a:off x="605" y="699123"/>
          <a:ext cx="2606694" cy="3128033"/>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dirty="0" smtClean="0">
              <a:latin typeface="Calibri"/>
              <a:cs typeface="Calibri"/>
            </a:rPr>
            <a:t>Q1.</a:t>
          </a:r>
          <a:endParaRPr lang="en-US" sz="2800" kern="1200" dirty="0">
            <a:latin typeface="Calibri"/>
            <a:cs typeface="Calibri"/>
          </a:endParaRPr>
        </a:p>
      </dsp:txBody>
      <dsp:txXfrm rot="16200000">
        <a:off x="-1021218" y="1720947"/>
        <a:ext cx="2564987" cy="521338"/>
      </dsp:txXfrm>
    </dsp:sp>
    <dsp:sp modelId="{124775A4-1098-BD46-A0D8-4B22B9A97EE9}">
      <dsp:nvSpPr>
        <dsp:cNvPr id="0" name=""/>
        <dsp:cNvSpPr/>
      </dsp:nvSpPr>
      <dsp:spPr>
        <a:xfrm>
          <a:off x="521944" y="699123"/>
          <a:ext cx="1941987" cy="312803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smtClean="0">
              <a:solidFill>
                <a:srgbClr val="000000"/>
              </a:solidFill>
              <a:latin typeface="Calibri"/>
              <a:cs typeface="Calibri"/>
            </a:rPr>
            <a:t>WHY IS IT GETTING WARMER?</a:t>
          </a:r>
          <a:endParaRPr lang="en-US" sz="3200" kern="1200" dirty="0">
            <a:solidFill>
              <a:srgbClr val="000000"/>
            </a:solidFill>
            <a:latin typeface="Calibri"/>
            <a:cs typeface="Calibri"/>
          </a:endParaRPr>
        </a:p>
      </dsp:txBody>
      <dsp:txXfrm>
        <a:off x="521944" y="699123"/>
        <a:ext cx="1941987" cy="3128033"/>
      </dsp:txXfrm>
    </dsp:sp>
    <dsp:sp modelId="{F12EB09F-277F-A54E-B1C0-719B40F683D8}">
      <dsp:nvSpPr>
        <dsp:cNvPr id="0" name=""/>
        <dsp:cNvSpPr/>
      </dsp:nvSpPr>
      <dsp:spPr>
        <a:xfrm>
          <a:off x="2698534" y="699123"/>
          <a:ext cx="2606694" cy="3128033"/>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dirty="0" smtClean="0">
              <a:latin typeface="Calibri"/>
              <a:cs typeface="Calibri"/>
            </a:rPr>
            <a:t>Q2.</a:t>
          </a:r>
          <a:endParaRPr lang="en-US" sz="2800" kern="1200" dirty="0">
            <a:latin typeface="Calibri"/>
            <a:cs typeface="Calibri"/>
          </a:endParaRPr>
        </a:p>
      </dsp:txBody>
      <dsp:txXfrm rot="16200000">
        <a:off x="1676710" y="1720947"/>
        <a:ext cx="2564987" cy="521338"/>
      </dsp:txXfrm>
    </dsp:sp>
    <dsp:sp modelId="{B03B5EC7-DBA1-F743-92A7-B368CCB14F74}">
      <dsp:nvSpPr>
        <dsp:cNvPr id="0" name=""/>
        <dsp:cNvSpPr/>
      </dsp:nvSpPr>
      <dsp:spPr>
        <a:xfrm rot="5400000">
          <a:off x="2481756" y="3184756"/>
          <a:ext cx="459623" cy="391004"/>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48170B-3A58-DA4D-9CF8-2E54F91A04EB}">
      <dsp:nvSpPr>
        <dsp:cNvPr id="0" name=""/>
        <dsp:cNvSpPr/>
      </dsp:nvSpPr>
      <dsp:spPr>
        <a:xfrm>
          <a:off x="3219873" y="699123"/>
          <a:ext cx="1941987" cy="312803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smtClean="0">
              <a:solidFill>
                <a:srgbClr val="000000"/>
              </a:solidFill>
              <a:latin typeface="Calibri"/>
              <a:cs typeface="Calibri"/>
            </a:rPr>
            <a:t>WHAT DOES IT MEAN?</a:t>
          </a:r>
          <a:endParaRPr lang="en-US" sz="3200" kern="1200" dirty="0">
            <a:solidFill>
              <a:srgbClr val="000000"/>
            </a:solidFill>
            <a:latin typeface="Calibri"/>
            <a:cs typeface="Calibri"/>
          </a:endParaRPr>
        </a:p>
      </dsp:txBody>
      <dsp:txXfrm>
        <a:off x="3219873" y="699123"/>
        <a:ext cx="1941987" cy="3128033"/>
      </dsp:txXfrm>
    </dsp:sp>
    <dsp:sp modelId="{3BE3FFA6-AAA2-E544-8CA7-365E95976890}">
      <dsp:nvSpPr>
        <dsp:cNvPr id="0" name=""/>
        <dsp:cNvSpPr/>
      </dsp:nvSpPr>
      <dsp:spPr>
        <a:xfrm>
          <a:off x="5396462" y="699123"/>
          <a:ext cx="2606694" cy="3128033"/>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dirty="0" smtClean="0">
              <a:latin typeface="Calibri"/>
              <a:cs typeface="Calibri"/>
            </a:rPr>
            <a:t>Q3.</a:t>
          </a:r>
          <a:endParaRPr lang="en-US" sz="2800" kern="1200" dirty="0">
            <a:latin typeface="Calibri"/>
            <a:cs typeface="Calibri"/>
          </a:endParaRPr>
        </a:p>
      </dsp:txBody>
      <dsp:txXfrm rot="16200000">
        <a:off x="4374638" y="1720947"/>
        <a:ext cx="2564987" cy="521338"/>
      </dsp:txXfrm>
    </dsp:sp>
    <dsp:sp modelId="{3C32281F-D5E8-D04C-AAFD-C1F0EEC4B74C}">
      <dsp:nvSpPr>
        <dsp:cNvPr id="0" name=""/>
        <dsp:cNvSpPr/>
      </dsp:nvSpPr>
      <dsp:spPr>
        <a:xfrm rot="5400000">
          <a:off x="5179684" y="3184756"/>
          <a:ext cx="459623" cy="391004"/>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9C768A-F522-C747-8D64-A6DBBF2417A5}">
      <dsp:nvSpPr>
        <dsp:cNvPr id="0" name=""/>
        <dsp:cNvSpPr/>
      </dsp:nvSpPr>
      <dsp:spPr>
        <a:xfrm>
          <a:off x="5917801" y="699123"/>
          <a:ext cx="1941987" cy="312803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solidFill>
                <a:srgbClr val="000000"/>
              </a:solidFill>
              <a:latin typeface="Calibri"/>
              <a:cs typeface="Calibri"/>
            </a:rPr>
            <a:t>WHAT DOES CC MEAN FOR THE HUMANITARIAN SECTOR</a:t>
          </a:r>
          <a:endParaRPr lang="en-US" sz="2800" kern="1200" dirty="0">
            <a:solidFill>
              <a:srgbClr val="000000"/>
            </a:solidFill>
            <a:latin typeface="Calibri"/>
            <a:cs typeface="Calibri"/>
          </a:endParaRPr>
        </a:p>
      </dsp:txBody>
      <dsp:txXfrm>
        <a:off x="5917801" y="699123"/>
        <a:ext cx="1941987" cy="31280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401CB7-D10F-984F-884E-39A7CFDFE0B0}" type="datetimeFigureOut">
              <a:rPr lang="en-US" smtClean="0"/>
              <a:t>3/13/2015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51A741E-A2B4-F64B-A9B5-1EF0373B86CA}" type="slidenum">
              <a:rPr lang="en-US" smtClean="0"/>
              <a:t>‹#›</a:t>
            </a:fld>
            <a:endParaRPr lang="en-US"/>
          </a:p>
        </p:txBody>
      </p:sp>
    </p:spTree>
    <p:extLst>
      <p:ext uri="{BB962C8B-B14F-4D97-AF65-F5344CB8AC3E}">
        <p14:creationId xmlns:p14="http://schemas.microsoft.com/office/powerpoint/2010/main" val="148410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5356DD5-C224-444C-B76C-CC6F88F20F27}" type="datetimeFigureOut">
              <a:rPr lang="en-US"/>
              <a:pPr/>
              <a:t>3/13/2015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C660E8A-76C0-8840-AEDD-18DB1C665CE5}" type="slidenum">
              <a:rPr lang="en-US"/>
              <a:pPr/>
              <a:t>‹#›</a:t>
            </a:fld>
            <a:endParaRPr lang="en-US"/>
          </a:p>
        </p:txBody>
      </p:sp>
    </p:spTree>
    <p:extLst>
      <p:ext uri="{BB962C8B-B14F-4D97-AF65-F5344CB8AC3E}">
        <p14:creationId xmlns:p14="http://schemas.microsoft.com/office/powerpoint/2010/main" val="2018025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ipcc.ch/pdf/special-reports/srex/SREX_Full_Repor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pcc.ch/pdf/special-reports/srex/SREX_Full_Report.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pcc.ch/pdf/special-reports/srex/SREX_Full_Report.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ipcc.ch/pdf/special-reports/srex/SREX_Full_Report.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ipcc.ch/pdf/special-reports/sre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ipcc.ch/pdf/special-reports/srex/SREX_Full_Report.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ipcc.ch/pdf/special-reports/srex/SREX_Full_Report.pdf" TargetMode="External"/><Relationship Id="rId3" Type="http://schemas.openxmlformats.org/officeDocument/2006/relationships/hyperlink" Target="http://www.climatechange2013.org/images/uploads/WGIAR5_WGI-12Doc2b_FinalDraft_Chapter02.pdf" TargetMode="External"/><Relationship Id="rId7" Type="http://schemas.openxmlformats.org/officeDocument/2006/relationships/hyperlink" Target="http://www.ipcc.ch/publications_and_data/ar4/wg1/en/ch3s3-8-4-2.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nature.com/nclimate/journal/v2/n3/full/nclimate1357.html" TargetMode="External"/><Relationship Id="rId5" Type="http://schemas.openxmlformats.org/officeDocument/2006/relationships/hyperlink" Target="http://ipcc-wg2.gov/SREX/images/uploads/SREX-SPMbrochure_FINAL.pdf" TargetMode="External"/><Relationship Id="rId4" Type="http://schemas.openxmlformats.org/officeDocument/2006/relationships/hyperlink" Target="http://www.climatechange2013.org/images/uploads/WGIAR5_WGI-12Doc2b_FinalDraft_Chapter13.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CQbOlI0YQ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ea typeface="MS PGothic" pitchFamily="34" charset="-128"/>
              </a:rPr>
              <a:t>Ask the participants why the Red Cross should be worried about climate change. </a:t>
            </a:r>
          </a:p>
          <a:p>
            <a:pPr>
              <a:spcBef>
                <a:spcPct val="0"/>
              </a:spcBef>
            </a:pPr>
            <a:r>
              <a:rPr lang="en-US" altLang="en-US" dirty="0" smtClean="0">
                <a:ea typeface="MS PGothic" pitchFamily="34" charset="-128"/>
              </a:rPr>
              <a:t>Take a few answers (likely to involve things such as drought, floods, etc.), and then explain: climate change is likely to cause humanitarian impacts around the world, and click through to have these worrying pictures appear.</a:t>
            </a:r>
          </a:p>
          <a:p>
            <a:pPr>
              <a:spcBef>
                <a:spcPct val="0"/>
              </a:spcBef>
            </a:pPr>
            <a:endParaRPr lang="en-US" altLang="en-US" dirty="0" smtClean="0">
              <a:ea typeface="MS PGothic" pitchFamily="34" charset="-128"/>
            </a:endParaRPr>
          </a:p>
        </p:txBody>
      </p:sp>
      <p:sp>
        <p:nvSpPr>
          <p:cNvPr id="41988"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6D77B0F2-EEF6-4FAD-9026-6640B6E8A288}" type="slidenum">
              <a:rPr lang="en-US" altLang="en-US"/>
              <a:pPr algn="r" eaLnBrk="1" hangingPunct="1">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Show “</a:t>
            </a:r>
            <a:r>
              <a:rPr lang="en-US">
                <a:latin typeface="Calibri" charset="0"/>
              </a:rPr>
              <a:t>World Could Be 4 Degrees Hotter By End of This Century.mp4” by World Bank</a:t>
            </a:r>
          </a:p>
          <a:p>
            <a:endParaRPr lang="en-US">
              <a:latin typeface="Calibri" charset="0"/>
            </a:endParaRPr>
          </a:p>
          <a:p>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dirty="0">
                <a:latin typeface="Times New Roman" charset="0"/>
              </a:rPr>
              <a:t>As you can see from the chart, both the </a:t>
            </a:r>
            <a:r>
              <a:rPr lang="en-US" b="1" dirty="0">
                <a:latin typeface="Times New Roman" charset="0"/>
              </a:rPr>
              <a:t>best case (Blue line) </a:t>
            </a:r>
            <a:r>
              <a:rPr lang="en-US" dirty="0">
                <a:latin typeface="Times New Roman" charset="0"/>
              </a:rPr>
              <a:t>and </a:t>
            </a:r>
            <a:r>
              <a:rPr lang="en-US" b="1" dirty="0">
                <a:latin typeface="Times New Roman" charset="0"/>
              </a:rPr>
              <a:t>worst case (Red line)</a:t>
            </a:r>
            <a:r>
              <a:rPr lang="en-US" dirty="0">
                <a:latin typeface="Times New Roman" charset="0"/>
              </a:rPr>
              <a:t> scenarios show temperature increases.</a:t>
            </a:r>
          </a:p>
          <a:p>
            <a:pPr>
              <a:spcBef>
                <a:spcPct val="0"/>
              </a:spcBef>
              <a:buFontTx/>
              <a:buChar char="•"/>
            </a:pPr>
            <a:r>
              <a:rPr lang="en-US" dirty="0">
                <a:latin typeface="Times New Roman" charset="0"/>
              </a:rPr>
              <a:t>Temperatures are bound to rise </a:t>
            </a:r>
            <a:r>
              <a:rPr lang="en-US" b="1" dirty="0">
                <a:latin typeface="Times New Roman" charset="0"/>
              </a:rPr>
              <a:t>even if we stop emissions immediately!</a:t>
            </a:r>
          </a:p>
          <a:p>
            <a:pPr>
              <a:spcBef>
                <a:spcPct val="0"/>
              </a:spcBef>
              <a:buFontTx/>
              <a:buChar char="•"/>
            </a:pPr>
            <a:r>
              <a:rPr lang="en-US" dirty="0">
                <a:latin typeface="Times New Roman" charset="0"/>
              </a:rPr>
              <a:t>Climate change will still </a:t>
            </a:r>
            <a:r>
              <a:rPr lang="en-US" dirty="0">
                <a:latin typeface="Calibri" charset="0"/>
              </a:rPr>
              <a:t>continue for centuries due to the time scales associated with climate processes and feedbacks</a:t>
            </a:r>
            <a:r>
              <a:rPr lang="en-US" dirty="0">
                <a:latin typeface="Times New Roman" charset="0"/>
              </a:rPr>
              <a:t>. </a:t>
            </a:r>
          </a:p>
          <a:p>
            <a:pPr>
              <a:spcBef>
                <a:spcPct val="0"/>
              </a:spcBef>
              <a:buFontTx/>
              <a:buChar char="•"/>
            </a:pPr>
            <a:r>
              <a:rPr lang="en-US" dirty="0">
                <a:latin typeface="Times New Roman" charset="0"/>
              </a:rPr>
              <a:t>This means we are bound to at least 30 more years of temperature increase (</a:t>
            </a:r>
            <a:r>
              <a:rPr lang="en-US" b="1" dirty="0">
                <a:latin typeface="Times New Roman" charset="0"/>
              </a:rPr>
              <a:t>and other climate change impacts); </a:t>
            </a:r>
            <a:r>
              <a:rPr lang="en-US" dirty="0">
                <a:latin typeface="Times New Roman" charset="0"/>
              </a:rPr>
              <a:t>so, we have to prepare!</a:t>
            </a:r>
          </a:p>
          <a:p>
            <a:pPr>
              <a:spcBef>
                <a:spcPct val="0"/>
              </a:spcBef>
            </a:pPr>
            <a:endParaRPr lang="en-US" dirty="0">
              <a:latin typeface="Times New Roman" charset="0"/>
            </a:endParaRPr>
          </a:p>
          <a:p>
            <a:pPr>
              <a:spcBef>
                <a:spcPct val="0"/>
              </a:spcBef>
            </a:pPr>
            <a:r>
              <a:rPr lang="en-US" dirty="0">
                <a:latin typeface="Times New Roman" charset="0"/>
              </a:rPr>
              <a:t>IPCC 2013 concluded: </a:t>
            </a:r>
            <a:r>
              <a:rPr lang="ja-JP" altLang="en-US" dirty="0">
                <a:latin typeface="Times New Roman" charset="0"/>
              </a:rPr>
              <a:t>“</a:t>
            </a:r>
            <a:r>
              <a:rPr lang="en-US" altLang="ja-JP" dirty="0">
                <a:latin typeface="Times New Roman" charset="0"/>
              </a:rPr>
              <a:t>Most aspects of climate change will persist for many centuries even if emissions of CO2  are stopped. This represents a substantial multi-century climate change commitment created by past, present and future emissions of CO2</a:t>
            </a:r>
            <a:r>
              <a:rPr lang="ja-JP" altLang="en-US" dirty="0">
                <a:latin typeface="Times New Roman" charset="0"/>
              </a:rPr>
              <a:t>”</a:t>
            </a:r>
            <a:endParaRPr lang="en-US" altLang="ja-JP" dirty="0">
              <a:latin typeface="Times New Roman" charset="0"/>
            </a:endParaRPr>
          </a:p>
          <a:p>
            <a:pPr>
              <a:spcBef>
                <a:spcPct val="0"/>
              </a:spcBef>
              <a:buFontTx/>
              <a:buChar char="•"/>
            </a:pPr>
            <a:r>
              <a:rPr lang="en-US" b="1" dirty="0">
                <a:latin typeface="Times New Roman" charset="0"/>
              </a:rPr>
              <a:t>Blue line </a:t>
            </a:r>
            <a:r>
              <a:rPr lang="en-US" dirty="0">
                <a:latin typeface="Times New Roman" charset="0"/>
              </a:rPr>
              <a:t>and uncertainty zone (RCP2.6) = rapid stop for further CO2 emissions into the atmosphere </a:t>
            </a:r>
            <a:r>
              <a:rPr lang="en-US" b="1" dirty="0">
                <a:latin typeface="Times New Roman" charset="0"/>
              </a:rPr>
              <a:t>(virtually impossible)</a:t>
            </a:r>
          </a:p>
          <a:p>
            <a:pPr>
              <a:spcBef>
                <a:spcPct val="0"/>
              </a:spcBef>
              <a:buFontTx/>
              <a:buChar char="•"/>
            </a:pPr>
            <a:r>
              <a:rPr lang="en-US" b="1" dirty="0">
                <a:latin typeface="Times New Roman" charset="0"/>
              </a:rPr>
              <a:t>Red Line</a:t>
            </a:r>
            <a:r>
              <a:rPr lang="en-US" dirty="0">
                <a:latin typeface="Times New Roman" charset="0"/>
              </a:rPr>
              <a:t> and uncertainty zone (RCP8.5) = continued very high greenhouse gas emissions</a:t>
            </a:r>
          </a:p>
          <a:p>
            <a:pPr>
              <a:spcBef>
                <a:spcPct val="0"/>
              </a:spcBef>
            </a:pPr>
            <a:endParaRPr lang="en-US" dirty="0">
              <a:latin typeface="Times New Roman" charset="0"/>
            </a:endParaRPr>
          </a:p>
          <a:p>
            <a:pPr>
              <a:spcBef>
                <a:spcPct val="0"/>
              </a:spcBef>
            </a:pPr>
            <a:r>
              <a:rPr lang="en-US" dirty="0">
                <a:latin typeface="Times New Roman" charset="0"/>
              </a:rPr>
              <a:t>Even if we stop emitting CO2 immediately (which we won't!) climate change will still</a:t>
            </a:r>
          </a:p>
          <a:p>
            <a:pPr>
              <a:spcBef>
                <a:spcPct val="0"/>
              </a:spcBef>
            </a:pPr>
            <a:r>
              <a:rPr lang="en-US" i="1" dirty="0">
                <a:latin typeface="Times New Roman" charset="0"/>
              </a:rPr>
              <a:t>Facilitator note: Intermediate options are marked to the right of the graph only</a:t>
            </a:r>
          </a:p>
        </p:txBody>
      </p:sp>
      <p:sp>
        <p:nvSpPr>
          <p:cNvPr id="51204"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83C78878-72A1-2949-95B1-F8A20C8507DE}" type="slidenum">
              <a:rPr lang="en-US"/>
              <a:pPr algn="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dirty="0">
                <a:latin typeface="Times New Roman" charset="0"/>
              </a:rPr>
              <a:t>As you can see from the chart, both the </a:t>
            </a:r>
            <a:r>
              <a:rPr lang="en-US" b="1" dirty="0">
                <a:latin typeface="Times New Roman" charset="0"/>
              </a:rPr>
              <a:t>best case (Blue line) </a:t>
            </a:r>
            <a:r>
              <a:rPr lang="en-US" dirty="0">
                <a:latin typeface="Times New Roman" charset="0"/>
              </a:rPr>
              <a:t>and </a:t>
            </a:r>
            <a:r>
              <a:rPr lang="en-US" b="1" dirty="0">
                <a:latin typeface="Times New Roman" charset="0"/>
              </a:rPr>
              <a:t>worst case (Red line)</a:t>
            </a:r>
            <a:r>
              <a:rPr lang="en-US" dirty="0">
                <a:latin typeface="Times New Roman" charset="0"/>
              </a:rPr>
              <a:t> scenarios show temperature increases.</a:t>
            </a:r>
          </a:p>
          <a:p>
            <a:pPr>
              <a:spcBef>
                <a:spcPct val="0"/>
              </a:spcBef>
              <a:buFontTx/>
              <a:buChar char="•"/>
            </a:pPr>
            <a:r>
              <a:rPr lang="en-US" dirty="0">
                <a:latin typeface="Times New Roman" charset="0"/>
              </a:rPr>
              <a:t>Temperatures are bound to rise </a:t>
            </a:r>
            <a:r>
              <a:rPr lang="en-US" b="1" dirty="0">
                <a:latin typeface="Times New Roman" charset="0"/>
              </a:rPr>
              <a:t>even if we stop emissions immediately!</a:t>
            </a:r>
          </a:p>
          <a:p>
            <a:pPr>
              <a:spcBef>
                <a:spcPct val="0"/>
              </a:spcBef>
              <a:buFontTx/>
              <a:buChar char="•"/>
            </a:pPr>
            <a:r>
              <a:rPr lang="en-US" dirty="0">
                <a:latin typeface="Times New Roman" charset="0"/>
              </a:rPr>
              <a:t>Climate change will still </a:t>
            </a:r>
            <a:r>
              <a:rPr lang="en-US" dirty="0">
                <a:latin typeface="Calibri" charset="0"/>
              </a:rPr>
              <a:t>continue for centuries due to the time scales associated with climate processes and feedbacks</a:t>
            </a:r>
            <a:r>
              <a:rPr lang="en-US" dirty="0">
                <a:latin typeface="Times New Roman" charset="0"/>
              </a:rPr>
              <a:t>. </a:t>
            </a:r>
          </a:p>
          <a:p>
            <a:pPr>
              <a:spcBef>
                <a:spcPct val="0"/>
              </a:spcBef>
              <a:buFontTx/>
              <a:buChar char="•"/>
            </a:pPr>
            <a:r>
              <a:rPr lang="en-US" dirty="0">
                <a:latin typeface="Times New Roman" charset="0"/>
              </a:rPr>
              <a:t>This means we are bound to at least 30 more years of temperature increase (</a:t>
            </a:r>
            <a:r>
              <a:rPr lang="en-US" b="1" dirty="0">
                <a:latin typeface="Times New Roman" charset="0"/>
              </a:rPr>
              <a:t>and other climate change impacts); </a:t>
            </a:r>
            <a:r>
              <a:rPr lang="en-US" dirty="0">
                <a:latin typeface="Times New Roman" charset="0"/>
              </a:rPr>
              <a:t>so, we have to prepare!</a:t>
            </a:r>
          </a:p>
          <a:p>
            <a:pPr>
              <a:spcBef>
                <a:spcPct val="0"/>
              </a:spcBef>
            </a:pPr>
            <a:endParaRPr lang="en-US" dirty="0">
              <a:latin typeface="Times New Roman" charset="0"/>
            </a:endParaRPr>
          </a:p>
          <a:p>
            <a:pPr>
              <a:spcBef>
                <a:spcPct val="0"/>
              </a:spcBef>
            </a:pPr>
            <a:r>
              <a:rPr lang="en-US" dirty="0">
                <a:latin typeface="Times New Roman" charset="0"/>
              </a:rPr>
              <a:t>IPCC 2013 concluded: </a:t>
            </a:r>
            <a:r>
              <a:rPr lang="ja-JP" altLang="en-US" dirty="0">
                <a:latin typeface="Times New Roman" charset="0"/>
              </a:rPr>
              <a:t>“</a:t>
            </a:r>
            <a:r>
              <a:rPr lang="en-US" altLang="ja-JP" dirty="0">
                <a:latin typeface="Times New Roman" charset="0"/>
              </a:rPr>
              <a:t>Most aspects of climate change will persist for many centuries even if emissions of CO2  are stopped. This represents a substantial multi-century climate change commitment created by past, present and future emissions of CO2</a:t>
            </a:r>
            <a:r>
              <a:rPr lang="ja-JP" altLang="en-US" dirty="0">
                <a:latin typeface="Times New Roman" charset="0"/>
              </a:rPr>
              <a:t>”</a:t>
            </a:r>
            <a:endParaRPr lang="en-US" altLang="ja-JP" dirty="0">
              <a:latin typeface="Times New Roman" charset="0"/>
            </a:endParaRPr>
          </a:p>
          <a:p>
            <a:pPr>
              <a:spcBef>
                <a:spcPct val="0"/>
              </a:spcBef>
            </a:pPr>
            <a:endParaRPr lang="en-US" b="1" dirty="0">
              <a:latin typeface="Times New Roman" charset="0"/>
            </a:endParaRPr>
          </a:p>
          <a:p>
            <a:pPr>
              <a:spcBef>
                <a:spcPct val="0"/>
              </a:spcBef>
              <a:buFontTx/>
              <a:buChar char="•"/>
            </a:pPr>
            <a:r>
              <a:rPr lang="en-US" b="1" dirty="0">
                <a:latin typeface="Times New Roman" charset="0"/>
              </a:rPr>
              <a:t>Blue line </a:t>
            </a:r>
            <a:r>
              <a:rPr lang="en-US" dirty="0">
                <a:latin typeface="Times New Roman" charset="0"/>
              </a:rPr>
              <a:t>and uncertainty zone (RCP2.6) = </a:t>
            </a:r>
            <a:r>
              <a:rPr lang="en-US" b="1" dirty="0">
                <a:latin typeface="Times New Roman" charset="0"/>
              </a:rPr>
              <a:t>rapid stop </a:t>
            </a:r>
            <a:r>
              <a:rPr lang="en-US" dirty="0">
                <a:latin typeface="Times New Roman" charset="0"/>
              </a:rPr>
              <a:t>for further CO2 emissions into the atmosphere </a:t>
            </a:r>
            <a:r>
              <a:rPr lang="en-US" b="1" dirty="0">
                <a:latin typeface="Times New Roman" charset="0"/>
              </a:rPr>
              <a:t>(virtually impossible)</a:t>
            </a:r>
          </a:p>
          <a:p>
            <a:pPr>
              <a:spcBef>
                <a:spcPct val="0"/>
              </a:spcBef>
              <a:buFontTx/>
              <a:buChar char="•"/>
            </a:pPr>
            <a:r>
              <a:rPr lang="en-US" b="1" dirty="0">
                <a:latin typeface="Times New Roman" charset="0"/>
              </a:rPr>
              <a:t>Red Line</a:t>
            </a:r>
            <a:r>
              <a:rPr lang="en-US" dirty="0">
                <a:latin typeface="Times New Roman" charset="0"/>
              </a:rPr>
              <a:t> and uncertainty zone (RCP8.5) = </a:t>
            </a:r>
            <a:r>
              <a:rPr lang="en-US" b="1" dirty="0">
                <a:latin typeface="Times New Roman" charset="0"/>
              </a:rPr>
              <a:t>continued</a:t>
            </a:r>
            <a:r>
              <a:rPr lang="en-US" dirty="0">
                <a:latin typeface="Times New Roman" charset="0"/>
              </a:rPr>
              <a:t> very high greenhouse gas emissions</a:t>
            </a:r>
          </a:p>
          <a:p>
            <a:pPr>
              <a:spcBef>
                <a:spcPct val="0"/>
              </a:spcBef>
            </a:pPr>
            <a:endParaRPr lang="en-US" dirty="0">
              <a:latin typeface="Times New Roman" charset="0"/>
            </a:endParaRPr>
          </a:p>
          <a:p>
            <a:pPr>
              <a:spcBef>
                <a:spcPct val="0"/>
              </a:spcBef>
            </a:pPr>
            <a:r>
              <a:rPr lang="en-US" dirty="0">
                <a:latin typeface="Times New Roman" charset="0"/>
              </a:rPr>
              <a:t>Even if we stop emitting CO2 immediately (which we won't!) climate change will still</a:t>
            </a:r>
          </a:p>
          <a:p>
            <a:pPr>
              <a:spcBef>
                <a:spcPct val="0"/>
              </a:spcBef>
            </a:pPr>
            <a:r>
              <a:rPr lang="en-US" i="1" dirty="0">
                <a:latin typeface="Times New Roman" charset="0"/>
              </a:rPr>
              <a:t>Facilitator note: Intermediate options are marked to the right of the graph only</a:t>
            </a:r>
          </a:p>
        </p:txBody>
      </p:sp>
      <p:sp>
        <p:nvSpPr>
          <p:cNvPr id="52228"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2B8807ED-D59A-4545-8DA3-2C5BD7BE0ECF}" type="slidenum">
              <a:rPr lang="en-US"/>
              <a:pPr algn="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da-DK">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pPr>
            <a:r>
              <a:rPr lang="en-GB" dirty="0">
                <a:latin typeface="Calibri" charset="0"/>
                <a:ea typeface="MS PGothic" charset="0"/>
                <a:cs typeface="MS PGothic" charset="0"/>
              </a:rPr>
              <a:t>So again in brief: the most immediate effect of climate change in relation to humanitarian work is not the gradual shift in temperature or rainfall, but that we encounter new records highs (and lows) that exceeds our experience and expectations – so there are  “more surprises”.</a:t>
            </a:r>
          </a:p>
          <a:p>
            <a:pPr>
              <a:spcBef>
                <a:spcPts val="450"/>
              </a:spcBef>
            </a:pPr>
            <a:r>
              <a:rPr lang="en-GB" dirty="0">
                <a:latin typeface="Calibri" charset="0"/>
                <a:ea typeface="MS PGothic" charset="0"/>
                <a:cs typeface="MS PGothic" charset="0"/>
              </a:rPr>
              <a:t>This graph shows annual rainfall in Sri Lanka/extreme southern India in the monsoon months (from IFRC-IRI </a:t>
            </a:r>
            <a:r>
              <a:rPr lang="en-GB" dirty="0" err="1">
                <a:latin typeface="Calibri" charset="0"/>
                <a:ea typeface="MS PGothic" charset="0"/>
                <a:cs typeface="MS PGothic" charset="0"/>
              </a:rPr>
              <a:t>MapRoom</a:t>
            </a:r>
            <a:r>
              <a:rPr lang="en-GB" dirty="0">
                <a:latin typeface="Calibri" charset="0"/>
                <a:ea typeface="MS PGothic" charset="0"/>
                <a:cs typeface="MS PGothic" charset="0"/>
              </a:rPr>
              <a:t>)</a:t>
            </a:r>
          </a:p>
          <a:p>
            <a:pPr>
              <a:spcBef>
                <a:spcPts val="450"/>
              </a:spcBef>
            </a:pPr>
            <a:endParaRPr lang="en-GB" dirty="0">
              <a:latin typeface="Calibri" charset="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atin typeface="Calibri" charset="0"/>
              </a:rPr>
              <a:t>And a zoom-in on Cambodia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50443" y="9430307"/>
            <a:ext cx="2944085" cy="4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9pPr>
          </a:lstStyle>
          <a:p>
            <a:pPr algn="r"/>
            <a:fld id="{72D6DC14-C55A-4543-9DB0-AEBFB345E97B}" type="slidenum">
              <a:rPr lang="en-GB" sz="1100" b="1">
                <a:solidFill>
                  <a:srgbClr val="000000"/>
                </a:solidFill>
                <a:latin typeface="Times New Roman" charset="0"/>
              </a:rPr>
              <a:pPr algn="r"/>
              <a:t>19</a:t>
            </a:fld>
            <a:endParaRPr lang="en-GB" sz="1100" b="1">
              <a:solidFill>
                <a:srgbClr val="000000"/>
              </a:solidFill>
              <a:latin typeface="Times New Roman" charset="0"/>
            </a:endParaRPr>
          </a:p>
        </p:txBody>
      </p:sp>
      <p:sp>
        <p:nvSpPr>
          <p:cNvPr id="59395" name="Text Box 1"/>
          <p:cNvSpPr txBox="1">
            <a:spLocks noChangeArrowheads="1"/>
          </p:cNvSpPr>
          <p:nvPr/>
        </p:nvSpPr>
        <p:spPr bwMode="auto">
          <a:xfrm>
            <a:off x="3850443" y="9432030"/>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9pPr>
          </a:lstStyle>
          <a:p>
            <a:pPr algn="r"/>
            <a:fld id="{38175725-8969-EB42-B545-8D27DF5CB7E8}" type="slidenum">
              <a:rPr lang="da-DK" sz="1100" b="1">
                <a:solidFill>
                  <a:srgbClr val="000000"/>
                </a:solidFill>
                <a:latin typeface="Times New Roman" charset="0"/>
              </a:rPr>
              <a:pPr algn="r"/>
              <a:t>19</a:t>
            </a:fld>
            <a:endParaRPr lang="da-DK" sz="1100" b="1">
              <a:solidFill>
                <a:srgbClr val="000000"/>
              </a:solidFill>
              <a:latin typeface="Times New Roman" charset="0"/>
            </a:endParaRPr>
          </a:p>
        </p:txBody>
      </p:sp>
      <p:sp>
        <p:nvSpPr>
          <p:cNvPr id="59396" name="Rectangle 2"/>
          <p:cNvSpPr>
            <a:spLocks noGrp="1" noRot="1" noChangeAspect="1" noChangeArrowheads="1" noTextEdit="1"/>
          </p:cNvSpPr>
          <p:nvPr>
            <p:ph type="sldImg"/>
          </p:nvPr>
        </p:nvSpPr>
        <p:spPr bwMode="auto">
          <a:xfrm>
            <a:off x="915988" y="744538"/>
            <a:ext cx="4965700" cy="3724275"/>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9397" name="Rectangle 3"/>
          <p:cNvSpPr>
            <a:spLocks noGrp="1" noChangeArrowheads="1"/>
          </p:cNvSpPr>
          <p:nvPr>
            <p:ph type="body" idx="1"/>
          </p:nvPr>
        </p:nvSpPr>
        <p:spPr bwMode="auto">
          <a:xfrm>
            <a:off x="907931" y="4716877"/>
            <a:ext cx="4980241" cy="446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61" tIns="43775" rIns="87861" bIns="43775" numCol="1" anchor="ctr" anchorCtr="0" compatLnSpc="1">
            <a:prstTxWarp prst="textNoShape">
              <a:avLst/>
            </a:prstTxWarp>
          </a:bodyPr>
          <a:lstStyle/>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atin typeface="Calibri" charset="0"/>
                <a:ea typeface="MS PGothic" charset="0"/>
                <a:cs typeface="MS PGothic" charset="0"/>
              </a:rPr>
              <a:t>An example form Indonesia on shifting seasonal rainfall patterns</a:t>
            </a:r>
          </a:p>
        </p:txBody>
      </p:sp>
      <p:sp>
        <p:nvSpPr>
          <p:cNvPr id="59398" name="Text Box 4"/>
          <p:cNvSpPr txBox="1">
            <a:spLocks noChangeArrowheads="1"/>
          </p:cNvSpPr>
          <p:nvPr/>
        </p:nvSpPr>
        <p:spPr bwMode="auto">
          <a:xfrm>
            <a:off x="907931" y="4716877"/>
            <a:ext cx="4980241" cy="4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861" tIns="43775" rIns="87861" bIns="43775"/>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9pPr>
          </a:lstStyle>
          <a:p>
            <a:pPr>
              <a:spcBef>
                <a:spcPts val="388"/>
              </a:spcBef>
            </a:pPr>
            <a:r>
              <a:rPr lang="en-US" sz="1000" b="1">
                <a:solidFill>
                  <a:srgbClr val="000000"/>
                </a:solidFill>
                <a:latin typeface="Arial" charset="0"/>
              </a:rPr>
              <a:t>An example from Indonesia shows how climate change may alter the seasonality of rainfall patterns (and agricultural seasons with it): rainy season starts later and become shorter, but with more intense precipitation (see chart).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30307"/>
            <a:ext cx="2944085" cy="4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9pPr>
          </a:lstStyle>
          <a:p>
            <a:pPr algn="r"/>
            <a:fld id="{321EA567-6677-D44B-B86B-689DB6CC16E3}" type="slidenum">
              <a:rPr lang="en-GB" sz="1100" b="1">
                <a:solidFill>
                  <a:srgbClr val="000000"/>
                </a:solidFill>
                <a:latin typeface="Times New Roman" charset="0"/>
              </a:rPr>
              <a:pPr algn="r"/>
              <a:t>20</a:t>
            </a:fld>
            <a:endParaRPr lang="en-GB" sz="1100" b="1">
              <a:solidFill>
                <a:srgbClr val="000000"/>
              </a:solidFill>
              <a:latin typeface="Times New Roman" charset="0"/>
            </a:endParaRPr>
          </a:p>
        </p:txBody>
      </p:sp>
      <p:sp>
        <p:nvSpPr>
          <p:cNvPr id="60419" name="Text Box 1"/>
          <p:cNvSpPr txBox="1">
            <a:spLocks noChangeArrowheads="1"/>
          </p:cNvSpPr>
          <p:nvPr/>
        </p:nvSpPr>
        <p:spPr bwMode="auto">
          <a:xfrm>
            <a:off x="3850443" y="9432030"/>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ＭＳ Ｐゴシック" charset="0"/>
              </a:defRPr>
            </a:lvl9pPr>
          </a:lstStyle>
          <a:p>
            <a:pPr algn="r"/>
            <a:fld id="{9556FD33-0D29-9842-980E-9F524F0A60A1}" type="slidenum">
              <a:rPr lang="en-US" sz="1100" b="1">
                <a:solidFill>
                  <a:srgbClr val="000000"/>
                </a:solidFill>
                <a:latin typeface="Times New Roman" charset="0"/>
              </a:rPr>
              <a:pPr algn="r"/>
              <a:t>20</a:t>
            </a:fld>
            <a:endParaRPr lang="en-US" sz="1100" b="1">
              <a:solidFill>
                <a:srgbClr val="000000"/>
              </a:solidFill>
              <a:latin typeface="Times New Roman" charset="0"/>
            </a:endParaRPr>
          </a:p>
        </p:txBody>
      </p:sp>
      <p:sp>
        <p:nvSpPr>
          <p:cNvPr id="60420" name="Rectangle 2"/>
          <p:cNvSpPr>
            <a:spLocks noGrp="1" noRot="1" noChangeAspect="1" noChangeArrowheads="1" noTextEdit="1"/>
          </p:cNvSpPr>
          <p:nvPr>
            <p:ph type="sldImg"/>
          </p:nvPr>
        </p:nvSpPr>
        <p:spPr bwMode="auto">
          <a:xfrm>
            <a:off x="915988" y="744538"/>
            <a:ext cx="4965700" cy="3724275"/>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0421" name="Text Box 3"/>
          <p:cNvSpPr>
            <a:spLocks noGrp="1" noChangeArrowheads="1"/>
          </p:cNvSpPr>
          <p:nvPr>
            <p:ph type="body" idx="1"/>
          </p:nvPr>
        </p:nvSpPr>
        <p:spPr bwMode="auto">
          <a:xfrm>
            <a:off x="907931" y="4716877"/>
            <a:ext cx="4980241" cy="446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Arial" charset="0"/>
                <a:ea typeface="MS PGothic" charset="0"/>
                <a:cs typeface="MS PGothic" charset="0"/>
              </a:rPr>
              <a:t>The animation (produced via from IRI home page) shows rainfall patterns in Asia over 2009, showing the immense complexity in actual rainfall. It also gives an impression of  the challenges scientists have in providing precise forecasts, and of course the forecast precision becomes weaker the further into the future we are trying to forecast.</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Arial" charset="0"/>
              <a:ea typeface="MS PGothic" charset="0"/>
              <a:cs typeface="MS PGothic" charset="0"/>
            </a:endParaRP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Arial" charset="0"/>
                <a:ea typeface="MS PGothic" charset="0"/>
                <a:cs typeface="MS PGothic" charset="0"/>
              </a:rPr>
              <a:t>You who live here recognizes the seasonal pattern, and you may also be aware of great variations between years – as we'll see next</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Arial" charset="0"/>
              <a:ea typeface="MS PGothic" charset="0"/>
              <a:cs typeface="MS PGothic" charset="0"/>
            </a:endParaRP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Arial" charset="0"/>
                <a:ea typeface="MS PGothic" charset="0"/>
                <a:cs typeface="MS PGothic" charset="0"/>
              </a:rPr>
              <a:t>Source: IRI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atin typeface="Calibri" charset="0"/>
              </a:rPr>
              <a:t>Downscaling the long-term projections to small regions (i.e. ”zooming in” on a province or small country) cannot be done reliably; beware of some websites that allows you to zoom in and show estimates of temperature or rainfall for small areas. </a:t>
            </a:r>
          </a:p>
          <a:p>
            <a:endParaRPr lang="da-DK">
              <a:latin typeface="Calibri" charset="0"/>
            </a:endParaRPr>
          </a:p>
          <a:p>
            <a:r>
              <a:rPr lang="da-DK">
                <a:latin typeface="Calibri" charset="0"/>
              </a:rPr>
              <a:t>Do not wait for information becoming available for your specific area – act upon the information already available.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Source: IPCC 2007, WG1, Chapter 11</a:t>
            </a:r>
            <a:endParaRPr lang="nl-NL">
              <a:latin typeface="Calibri" charset="0"/>
            </a:endParaRPr>
          </a:p>
          <a:p>
            <a:pPr eaLnBrk="1" hangingPunct="1">
              <a:spcBef>
                <a:spcPct val="0"/>
              </a:spcBef>
            </a:pPr>
            <a:endParaRPr lang="nl-NL">
              <a:latin typeface="Calibri" charset="0"/>
            </a:endParaRPr>
          </a:p>
        </p:txBody>
      </p:sp>
      <p:sp>
        <p:nvSpPr>
          <p:cNvPr id="62468"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EEE3560F-9E9B-EE44-8052-68560BA477B8}" type="slidenum">
              <a:rPr lang="en-US">
                <a:latin typeface="Arial" charset="0"/>
              </a:rPr>
              <a:pPr algn="r"/>
              <a:t>22</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atin typeface="Calibri" charset="0"/>
              </a:rPr>
              <a:t>What the people are telling us – including the sense of long-term needs for adapting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a:latin typeface="Calibri" charset="0"/>
              </a:rPr>
              <a:t>certain things: </a:t>
            </a:r>
          </a:p>
          <a:p>
            <a:pPr eaLnBrk="1" hangingPunct="1">
              <a:buFontTx/>
              <a:buChar char="-"/>
            </a:pPr>
            <a:r>
              <a:rPr lang="en-GB" dirty="0">
                <a:latin typeface="Calibri" charset="0"/>
              </a:rPr>
              <a:t>higher average temperatures</a:t>
            </a:r>
          </a:p>
          <a:p>
            <a:pPr eaLnBrk="1" hangingPunct="1">
              <a:buFontTx/>
              <a:buChar char="-"/>
            </a:pPr>
            <a:r>
              <a:rPr lang="en-GB" dirty="0">
                <a:latin typeface="Calibri" charset="0"/>
              </a:rPr>
              <a:t>melting ice/glaciers</a:t>
            </a:r>
            <a:endParaRPr lang="da-DK" dirty="0">
              <a:latin typeface="Calibri" charset="0"/>
            </a:endParaRPr>
          </a:p>
          <a:p>
            <a:pPr eaLnBrk="1" hangingPunct="1">
              <a:buFontTx/>
              <a:buChar char="-"/>
            </a:pPr>
            <a:r>
              <a:rPr lang="en-GB" dirty="0">
                <a:latin typeface="Calibri" charset="0"/>
              </a:rPr>
              <a:t>SLR</a:t>
            </a:r>
          </a:p>
          <a:p>
            <a:pPr eaLnBrk="1" hangingPunct="1">
              <a:buFontTx/>
              <a:buChar char="-"/>
            </a:pPr>
            <a:r>
              <a:rPr lang="en-GB" dirty="0">
                <a:latin typeface="Calibri" charset="0"/>
              </a:rPr>
              <a:t>Acidification (by CO2)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EF40F5F3-B70D-794C-B426-4E3199C3198A}" type="slidenum">
              <a:rPr lang="da-DK">
                <a:latin typeface="Arial" charset="0"/>
                <a:ea typeface="MS PGothic" charset="0"/>
              </a:rPr>
              <a:pPr algn="r"/>
              <a:t>24</a:t>
            </a:fld>
            <a:endParaRPr lang="da-DK">
              <a:latin typeface="Arial" charset="0"/>
              <a:ea typeface="MS PGothic" charset="0"/>
            </a:endParaRPr>
          </a:p>
        </p:txBody>
      </p:sp>
      <p:sp>
        <p:nvSpPr>
          <p:cNvPr id="65539"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4C0BD2E0-BD59-7649-B4D4-AFE72DF800F5}" type="slidenum">
              <a:rPr lang="en-US">
                <a:latin typeface="Times New Roman" charset="0"/>
                <a:ea typeface="MS PGothic" charset="0"/>
              </a:rPr>
              <a:pPr algn="r"/>
              <a:t>24</a:t>
            </a:fld>
            <a:endParaRPr lang="en-US">
              <a:latin typeface="Times New Roman" charset="0"/>
              <a:ea typeface="MS PGothic" charset="0"/>
            </a:endParaRPr>
          </a:p>
        </p:txBody>
      </p:sp>
      <p:sp>
        <p:nvSpPr>
          <p:cNvPr id="65540"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41" name="Rectangle 2"/>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lnSpc>
                <a:spcPct val="95000"/>
              </a:lnSpc>
            </a:pPr>
            <a:endParaRPr lang="en-US" sz="1600">
              <a:solidFill>
                <a:srgbClr val="000000"/>
              </a:solidFill>
              <a:latin typeface="Calibri" charset="0"/>
            </a:endParaRPr>
          </a:p>
          <a:p>
            <a:pPr eaLnBrk="1" hangingPunct="1">
              <a:lnSpc>
                <a:spcPct val="95000"/>
              </a:lnSpc>
            </a:pPr>
            <a:r>
              <a:rPr lang="en-US" sz="1600">
                <a:solidFill>
                  <a:srgbClr val="000000"/>
                </a:solidFill>
                <a:latin typeface="Calibri" charset="0"/>
              </a:rPr>
              <a:t>Photo: Hurricane Irene, photo by NASA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Moreover the debate about the causes of global warming has further delayed engagement of the public and non environmental organisations like the Red Cross. Why should we radically change our course? Global warming and sealevel rise does not affect our work. There are no vulnerable people living on the melting Northpole. Why should we act when the evidence is still speculation?</a:t>
            </a:r>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6BD7397E-B283-AE41-BE4D-30CECB9C24FB}" type="slidenum">
              <a:rPr lang="da-DK">
                <a:latin typeface="Arial" charset="0"/>
                <a:ea typeface="MS PGothic" charset="0"/>
              </a:rPr>
              <a:pPr algn="r"/>
              <a:t>26</a:t>
            </a:fld>
            <a:endParaRPr lang="da-DK">
              <a:latin typeface="Arial" charset="0"/>
              <a:ea typeface="MS PGothic" charset="0"/>
            </a:endParaRPr>
          </a:p>
        </p:txBody>
      </p:sp>
      <p:sp>
        <p:nvSpPr>
          <p:cNvPr id="68611"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53AB336C-1A2A-FC4C-84D5-AE102312F072}" type="slidenum">
              <a:rPr lang="en-US">
                <a:latin typeface="Times New Roman" charset="0"/>
                <a:ea typeface="MS PGothic" charset="0"/>
              </a:rPr>
              <a:pPr algn="r"/>
              <a:t>26</a:t>
            </a:fld>
            <a:endParaRPr lang="en-US">
              <a:latin typeface="Times New Roman" charset="0"/>
              <a:ea typeface="MS PGothic" charset="0"/>
            </a:endParaRPr>
          </a:p>
        </p:txBody>
      </p:sp>
      <p:sp>
        <p:nvSpPr>
          <p:cNvPr id="68612"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3" name="Rectangle 2"/>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lnSpc>
                <a:spcPct val="95000"/>
              </a:lnSpc>
            </a:pPr>
            <a:r>
              <a:rPr lang="en-US" sz="1600">
                <a:solidFill>
                  <a:srgbClr val="000000"/>
                </a:solidFill>
                <a:latin typeface="Calibri" charset="0"/>
              </a:rPr>
              <a:t>Show RC movie: “</a:t>
            </a:r>
            <a:r>
              <a:rPr lang="en-US">
                <a:latin typeface="Calibri" charset="0"/>
              </a:rPr>
              <a:t>Red Cross Voices on our changing climate.mp4”</a:t>
            </a:r>
          </a:p>
          <a:p>
            <a:pPr eaLnBrk="1" hangingPunct="1">
              <a:lnSpc>
                <a:spcPct val="95000"/>
              </a:lnSpc>
            </a:pPr>
            <a:endParaRPr lang="en-US" sz="1600">
              <a:solidFill>
                <a:srgbClr val="000000"/>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EEAA758C-B3D9-D44C-B57F-04DF1F616A39}" type="slidenum">
              <a:rPr lang="de-DE">
                <a:latin typeface="Arial" charset="0"/>
              </a:rPr>
              <a:pPr algn="r"/>
              <a:t>27</a:t>
            </a:fld>
            <a:endParaRPr lang="de-DE">
              <a:latin typeface="Arial"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dirty="0">
                <a:latin typeface="Calibri" charset="0"/>
              </a:rPr>
              <a:t>UNISDR has noted that the number of weather related disasters has increased over the past two decades.</a:t>
            </a:r>
          </a:p>
          <a:p>
            <a:pPr>
              <a:spcBef>
                <a:spcPct val="0"/>
              </a:spcBef>
              <a:buFontTx/>
              <a:buChar char="•"/>
            </a:pPr>
            <a:r>
              <a:rPr lang="en-US" dirty="0">
                <a:latin typeface="Calibri" charset="0"/>
              </a:rPr>
              <a:t>The number of small and medium scale disasters has increased </a:t>
            </a:r>
            <a:r>
              <a:rPr lang="en-US" dirty="0">
                <a:latin typeface="Calibri" charset="0"/>
                <a:sym typeface="Wingdings" charset="0"/>
              </a:rPr>
              <a:t> people experience these events more often.</a:t>
            </a:r>
            <a:endParaRPr lang="en-US" dirty="0">
              <a:latin typeface="Calibri" charset="0"/>
            </a:endParaRPr>
          </a:p>
          <a:p>
            <a:pPr>
              <a:spcBef>
                <a:spcPct val="0"/>
              </a:spcBef>
            </a:pPr>
            <a:endParaRPr lang="nl-NL" dirty="0">
              <a:latin typeface="Calibri" charset="0"/>
            </a:endParaRPr>
          </a:p>
          <a:p>
            <a:endParaRPr lang="de-DE" dirty="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492CBF0C-0317-EC4D-97CE-E5EC2941AB90}" type="slidenum">
              <a:rPr lang="de-DE">
                <a:latin typeface="Arial" charset="0"/>
              </a:rPr>
              <a:pPr algn="r"/>
              <a:t>28</a:t>
            </a:fld>
            <a:endParaRPr lang="de-DE">
              <a:latin typeface="Arial"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de-DE">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4E007400-76E5-7E4B-8294-83492595A1DC}" type="slidenum">
              <a:rPr lang="de-DE">
                <a:latin typeface="Arial" charset="0"/>
              </a:rPr>
              <a:pPr algn="r"/>
              <a:t>30</a:t>
            </a:fld>
            <a:endParaRPr lang="de-DE">
              <a:latin typeface="Arial"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nl-NL" dirty="0">
                <a:latin typeface="Calibri" charset="0"/>
              </a:rPr>
              <a:t>By reducing vulnerability and limiting exposure, disaster risk can be reduced. </a:t>
            </a:r>
          </a:p>
          <a:p>
            <a:pPr>
              <a:spcBef>
                <a:spcPct val="0"/>
              </a:spcBef>
              <a:buFontTx/>
              <a:buChar char="•"/>
            </a:pPr>
            <a:r>
              <a:rPr lang="nl-NL" dirty="0">
                <a:latin typeface="Calibri" charset="0"/>
              </a:rPr>
              <a:t>Disaster risk management and climate change adaptation should be integrated into development to help improve </a:t>
            </a:r>
            <a:r>
              <a:rPr lang="nl-NL" i="1" dirty="0">
                <a:latin typeface="Calibri" charset="0"/>
              </a:rPr>
              <a:t>resiliency</a:t>
            </a:r>
            <a:r>
              <a:rPr lang="nl-NL" dirty="0">
                <a:latin typeface="Calibri" charset="0"/>
              </a:rPr>
              <a:t> to climate change impacts.</a:t>
            </a:r>
          </a:p>
          <a:p>
            <a:pPr>
              <a:spcBef>
                <a:spcPct val="0"/>
              </a:spcBef>
            </a:pPr>
            <a:endParaRPr lang="nl-NL" dirty="0">
              <a:latin typeface="Calibri" charset="0"/>
            </a:endParaRPr>
          </a:p>
          <a:p>
            <a:pPr>
              <a:spcBef>
                <a:spcPct val="0"/>
              </a:spcBef>
            </a:pPr>
            <a:r>
              <a:rPr lang="nl-NL" dirty="0">
                <a:latin typeface="Calibri" charset="0"/>
              </a:rPr>
              <a:t>From IPCC SREX: </a:t>
            </a:r>
            <a:r>
              <a:rPr lang="en-US" dirty="0">
                <a:latin typeface="Calibri" charset="0"/>
                <a:hlinkClick r:id="rId3"/>
              </a:rPr>
              <a:t>http://www.ipcc.ch/pdf/special-reports/srex/SREX_Full_Report.pdf</a:t>
            </a:r>
            <a:endParaRPr lang="en-US" dirty="0">
              <a:latin typeface="Calibri" charset="0"/>
            </a:endParaRPr>
          </a:p>
          <a:p>
            <a:pPr>
              <a:spcBef>
                <a:spcPct val="0"/>
              </a:spcBef>
            </a:pPr>
            <a:endParaRPr lang="en-US" dirty="0">
              <a:latin typeface="Calibri" charset="0"/>
            </a:endParaRPr>
          </a:p>
          <a:p>
            <a:pPr>
              <a:spcBef>
                <a:spcPct val="0"/>
              </a:spcBef>
            </a:pPr>
            <a:endParaRPr lang="nl-NL" dirty="0">
              <a:latin typeface="Calibri" charset="0"/>
            </a:endParaRPr>
          </a:p>
          <a:p>
            <a:endParaRPr lang="de-DE" dirty="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1200">
                <a:solidFill>
                  <a:schemeClr val="tx1"/>
                </a:solidFill>
                <a:latin typeface="Calibri" charset="0"/>
                <a:ea typeface="ＭＳ Ｐゴシック" charset="0"/>
              </a:defRPr>
            </a:lvl1pPr>
            <a:lvl2pPr marL="742950" indent="-285750" defTabSz="457200">
              <a:defRPr sz="1200">
                <a:solidFill>
                  <a:schemeClr val="tx1"/>
                </a:solidFill>
                <a:latin typeface="Calibri" charset="0"/>
                <a:ea typeface="ＭＳ Ｐゴシック" charset="0"/>
              </a:defRPr>
            </a:lvl2pPr>
            <a:lvl3pPr marL="1143000" indent="-228600" defTabSz="457200">
              <a:defRPr sz="1200">
                <a:solidFill>
                  <a:schemeClr val="tx1"/>
                </a:solidFill>
                <a:latin typeface="Calibri" charset="0"/>
                <a:ea typeface="ＭＳ Ｐゴシック" charset="0"/>
              </a:defRPr>
            </a:lvl3pPr>
            <a:lvl4pPr marL="1600200" indent="-228600" defTabSz="457200">
              <a:defRPr sz="1200">
                <a:solidFill>
                  <a:schemeClr val="tx1"/>
                </a:solidFill>
                <a:latin typeface="Calibri" charset="0"/>
                <a:ea typeface="ＭＳ Ｐゴシック" charset="0"/>
              </a:defRPr>
            </a:lvl4pPr>
            <a:lvl5pPr marL="2057400" indent="-228600" defTabSz="457200">
              <a:defRPr sz="1200">
                <a:solidFill>
                  <a:schemeClr val="tx1"/>
                </a:solidFill>
                <a:latin typeface="Calibri" charset="0"/>
                <a:ea typeface="ＭＳ Ｐゴシック" charset="0"/>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54F1564A-A1D4-0C40-8ED3-881505E2B0FE}" type="slidenum">
              <a:rPr lang="en-GB">
                <a:latin typeface="Times New Roman" charset="0"/>
                <a:ea typeface="MS PGothic" charset="0"/>
              </a:rPr>
              <a:pPr algn="r"/>
              <a:t>31</a:t>
            </a:fld>
            <a:endParaRPr lang="en-GB">
              <a:latin typeface="Times New Roman" charset="0"/>
              <a:ea typeface="MS PGothic"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GB" dirty="0">
                <a:latin typeface="Times New Roman" charset="0"/>
                <a:ea typeface="MS PGothic" charset="0"/>
                <a:cs typeface="MS PGothic" charset="0"/>
              </a:rPr>
              <a:t>Increases in the number of high sea level events are being recorded. Sea level rise causes stress for people living in coastal areas all around the world and is exacerbated by phenomenon such as storm surges and king tides. </a:t>
            </a:r>
          </a:p>
          <a:p>
            <a:pPr defTabSz="457200" eaLnBrk="1" hangingPunct="1">
              <a:spcBef>
                <a:spcPct val="0"/>
              </a:spcBef>
            </a:pPr>
            <a:endParaRPr lang="en-GB" dirty="0">
              <a:latin typeface="Times New Roman" charset="0"/>
              <a:ea typeface="MS PGothic" charset="0"/>
              <a:cs typeface="MS PGothic" charset="0"/>
            </a:endParaRPr>
          </a:p>
          <a:p>
            <a:pPr defTabSz="457200" eaLnBrk="1" hangingPunct="1">
              <a:spcBef>
                <a:spcPct val="0"/>
              </a:spcBef>
            </a:pPr>
            <a:r>
              <a:rPr lang="en-GB" dirty="0">
                <a:latin typeface="Times New Roman" charset="0"/>
                <a:ea typeface="MS PGothic" charset="0"/>
                <a:cs typeface="MS PGothic" charset="0"/>
              </a:rPr>
              <a:t>Furthermore it’s a threat to water resources because of the </a:t>
            </a:r>
            <a:r>
              <a:rPr lang="en-GB" dirty="0" err="1">
                <a:latin typeface="Times New Roman" charset="0"/>
                <a:ea typeface="MS PGothic" charset="0"/>
                <a:cs typeface="MS PGothic" charset="0"/>
              </a:rPr>
              <a:t>salination</a:t>
            </a:r>
            <a:r>
              <a:rPr lang="en-GB" dirty="0">
                <a:latin typeface="Times New Roman" charset="0"/>
                <a:ea typeface="MS PGothic" charset="0"/>
                <a:cs typeface="MS PGothic" charset="0"/>
              </a:rPr>
              <a:t> of ground water after inundations. It obviously has consequences for food security as well because of salt-water intrusion into soils and also because inundations lead to destruction of land and crops. </a:t>
            </a:r>
          </a:p>
          <a:p>
            <a:pPr defTabSz="457200" eaLnBrk="1" hangingPunct="1">
              <a:spcBef>
                <a:spcPct val="0"/>
              </a:spcBef>
            </a:pPr>
            <a:r>
              <a:rPr lang="en-GB" dirty="0">
                <a:latin typeface="Times New Roman" charset="0"/>
                <a:ea typeface="MS PGothic" charset="0"/>
                <a:cs typeface="MS PGothic" charset="0"/>
              </a:rPr>
              <a:t>The impacts of sea level rise can be exacerbated by environmental degradation and poor urban planning such as sand mining, dense coastal living, or the location of critical infrastructure along the coast. </a:t>
            </a:r>
            <a:endParaRPr lang="en-US" dirty="0">
              <a:latin typeface="Times New Roman" charset="0"/>
              <a:ea typeface="MS PGothic" charset="0"/>
              <a:cs typeface="MS PGothic" charset="0"/>
            </a:endParaRPr>
          </a:p>
          <a:p>
            <a:pPr defTabSz="457200" eaLnBrk="1" hangingPunct="1">
              <a:spcBef>
                <a:spcPct val="0"/>
              </a:spcBef>
            </a:pPr>
            <a:endParaRPr lang="en-GB" dirty="0">
              <a:latin typeface="Times New Roman" charset="0"/>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Tijdelijke aanduiding voor notities 2"/>
          <p:cNvSpPr>
            <a:spLocks noGrp="1"/>
          </p:cNvSpPr>
          <p:nvPr>
            <p:ph type="body" idx="1"/>
          </p:nvPr>
        </p:nvSpPr>
        <p:spPr/>
        <p:txBody>
          <a:bodyPr wrap="square" numCol="1" anchor="t" anchorCtr="0" compatLnSpc="1">
            <a:prstTxWarp prst="textNoShape">
              <a:avLst/>
            </a:prstTxWarp>
            <a:normAutofit/>
          </a:bodyPr>
          <a:lstStyle/>
          <a:p>
            <a:pPr defTabSz="457200">
              <a:lnSpc>
                <a:spcPct val="80000"/>
              </a:lnSpc>
            </a:pPr>
            <a:r>
              <a:rPr lang="en-US" sz="500" dirty="0">
                <a:latin typeface="Calibri" charset="0"/>
              </a:rPr>
              <a:t>The IPCC SREX report itself will be launched in February 2012, but the summary for policy makers already reveals some key messages which the report will bring forth.</a:t>
            </a:r>
          </a:p>
          <a:p>
            <a:pPr defTabSz="457200">
              <a:lnSpc>
                <a:spcPct val="80000"/>
              </a:lnSpc>
            </a:pPr>
            <a:r>
              <a:rPr lang="en-US" sz="500" dirty="0">
                <a:latin typeface="Calibri" charset="0"/>
              </a:rPr>
              <a:t>The special focus of this report is the relation between climate change and extreme weather events and its impacts. </a:t>
            </a:r>
          </a:p>
          <a:p>
            <a:pPr defTabSz="457200">
              <a:lnSpc>
                <a:spcPct val="80000"/>
              </a:lnSpc>
            </a:pPr>
            <a:endParaRPr lang="en-US" sz="500" dirty="0">
              <a:latin typeface="Calibri" charset="0"/>
            </a:endParaRPr>
          </a:p>
          <a:p>
            <a:pPr defTabSz="457200">
              <a:lnSpc>
                <a:spcPct val="80000"/>
              </a:lnSpc>
            </a:pPr>
            <a:r>
              <a:rPr lang="en-US" sz="500" dirty="0">
                <a:latin typeface="Calibri" charset="0"/>
              </a:rPr>
              <a:t>There are many more key messages in this report, but we have selected just a few important ones for Red Cross/ Red Crescent work. </a:t>
            </a:r>
          </a:p>
          <a:p>
            <a:pPr defTabSz="457200">
              <a:lnSpc>
                <a:spcPct val="80000"/>
              </a:lnSpc>
            </a:pPr>
            <a:endParaRPr lang="en-US" sz="500" dirty="0">
              <a:latin typeface="Calibri" charset="0"/>
            </a:endParaRPr>
          </a:p>
          <a:p>
            <a:pPr defTabSz="457200">
              <a:lnSpc>
                <a:spcPct val="80000"/>
              </a:lnSpc>
            </a:pPr>
            <a:r>
              <a:rPr lang="en-US" sz="500" dirty="0">
                <a:latin typeface="Calibri" charset="0"/>
              </a:rPr>
              <a:t>1. Exposure to disasters is rising, regardless whether climate change (think of population growth, man made hazards, </a:t>
            </a:r>
            <a:r>
              <a:rPr lang="en-US" sz="500" dirty="0" err="1">
                <a:latin typeface="Calibri" charset="0"/>
              </a:rPr>
              <a:t>etc</a:t>
            </a:r>
            <a:r>
              <a:rPr lang="en-US" sz="500" dirty="0">
                <a:latin typeface="Calibri" charset="0"/>
              </a:rPr>
              <a:t>)</a:t>
            </a:r>
          </a:p>
          <a:p>
            <a:pPr defTabSz="457200">
              <a:lnSpc>
                <a:spcPct val="80000"/>
              </a:lnSpc>
              <a:buClr>
                <a:srgbClr val="CC0000"/>
              </a:buClr>
              <a:buFont typeface="Wingdings" charset="0"/>
              <a:buNone/>
            </a:pPr>
            <a:r>
              <a:rPr lang="en-US" sz="500" dirty="0">
                <a:latin typeface="Calibri" charset="0"/>
              </a:rPr>
              <a:t>2. Extreme events are more frequent and more intense, due to climate change</a:t>
            </a:r>
          </a:p>
          <a:p>
            <a:pPr defTabSz="457200">
              <a:lnSpc>
                <a:spcPct val="80000"/>
              </a:lnSpc>
            </a:pPr>
            <a:r>
              <a:rPr lang="en-US" sz="500" dirty="0">
                <a:latin typeface="Calibri" charset="0"/>
              </a:rPr>
              <a:t>3. A new balance needs to  be struck between measures to reduce risk and effectively prepare for and manage disaster impact in a changing climate. This balance will require a stronger emphasis on anticipation and risk reduction.</a:t>
            </a:r>
          </a:p>
          <a:p>
            <a:pPr defTabSz="457200">
              <a:lnSpc>
                <a:spcPct val="80000"/>
              </a:lnSpc>
            </a:pPr>
            <a:r>
              <a:rPr lang="en-US" sz="500" dirty="0">
                <a:latin typeface="Calibri" charset="0"/>
              </a:rPr>
              <a:t>4. There is better information on what is expected in  terms of  changes  in  extremes  in  various regions and sub‐regions,  rather than  just globally; though for  some regions and some extremes uncertainty remains high. Climate extremes are essentially becoming more unpredictable. </a:t>
            </a:r>
          </a:p>
          <a:p>
            <a:pPr defTabSz="457200">
              <a:lnSpc>
                <a:spcPct val="80000"/>
              </a:lnSpc>
            </a:pPr>
            <a:endParaRPr lang="nl-NL" sz="500" dirty="0">
              <a:latin typeface="Calibri" charset="0"/>
            </a:endParaRPr>
          </a:p>
        </p:txBody>
      </p:sp>
      <p:sp>
        <p:nvSpPr>
          <p:cNvPr id="70660"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1200">
                <a:solidFill>
                  <a:schemeClr val="tx1"/>
                </a:solidFill>
                <a:latin typeface="Calibri" charset="0"/>
                <a:ea typeface="ＭＳ Ｐゴシック" charset="0"/>
              </a:defRPr>
            </a:lvl1pPr>
            <a:lvl2pPr marL="742950" indent="-285750" defTabSz="457200">
              <a:defRPr sz="1200">
                <a:solidFill>
                  <a:schemeClr val="tx1"/>
                </a:solidFill>
                <a:latin typeface="Calibri" charset="0"/>
                <a:ea typeface="ＭＳ Ｐゴシック" charset="0"/>
              </a:defRPr>
            </a:lvl2pPr>
            <a:lvl3pPr marL="1143000" indent="-228600" defTabSz="457200">
              <a:defRPr sz="1200">
                <a:solidFill>
                  <a:schemeClr val="tx1"/>
                </a:solidFill>
                <a:latin typeface="Calibri" charset="0"/>
                <a:ea typeface="ＭＳ Ｐゴシック" charset="0"/>
              </a:defRPr>
            </a:lvl3pPr>
            <a:lvl4pPr marL="1600200" indent="-228600" defTabSz="457200">
              <a:defRPr sz="1200">
                <a:solidFill>
                  <a:schemeClr val="tx1"/>
                </a:solidFill>
                <a:latin typeface="Calibri" charset="0"/>
                <a:ea typeface="ＭＳ Ｐゴシック" charset="0"/>
              </a:defRPr>
            </a:lvl4pPr>
            <a:lvl5pPr marL="2057400" indent="-228600" defTabSz="457200">
              <a:defRPr sz="1200">
                <a:solidFill>
                  <a:schemeClr val="tx1"/>
                </a:solidFill>
                <a:latin typeface="Calibri" charset="0"/>
                <a:ea typeface="ＭＳ Ｐゴシック" charset="0"/>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8A848F07-10B0-1043-A373-F828D7DFBEED}" type="slidenum">
              <a:rPr lang="en-US">
                <a:latin typeface="Arial" charset="0"/>
                <a:ea typeface="MS PGothic" charset="0"/>
              </a:rPr>
              <a:pPr algn="r"/>
              <a:t>32</a:t>
            </a:fld>
            <a:endParaRPr lang="en-US">
              <a:latin typeface="Arial" charset="0"/>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It is difficult to measure the frequency and intensity of floods, but generally there has been an increasing trend.</a:t>
            </a:r>
          </a:p>
          <a:p>
            <a:endParaRPr lang="en-US" dirty="0">
              <a:latin typeface="Calibri" charset="0"/>
            </a:endParaRPr>
          </a:p>
          <a:p>
            <a:pPr>
              <a:buFont typeface="Wingdings" charset="0"/>
              <a:buChar char="à"/>
            </a:pPr>
            <a:r>
              <a:rPr lang="en-US" dirty="0">
                <a:latin typeface="Calibri" charset="0"/>
                <a:sym typeface="Wingdings" charset="0"/>
              </a:rPr>
              <a:t>Floods depend on a number of different factors (land use, water management, flood policies, etc.) so measurement can be difficult.</a:t>
            </a:r>
          </a:p>
          <a:p>
            <a:pPr>
              <a:buFont typeface="Wingdings" charset="0"/>
              <a:buChar char="à"/>
            </a:pPr>
            <a:r>
              <a:rPr lang="en-GB" dirty="0">
                <a:latin typeface="Calibri" charset="0"/>
              </a:rPr>
              <a:t>Climate is never the </a:t>
            </a:r>
            <a:r>
              <a:rPr lang="en-GB" i="1" dirty="0">
                <a:latin typeface="Calibri" charset="0"/>
              </a:rPr>
              <a:t>only</a:t>
            </a:r>
            <a:r>
              <a:rPr lang="en-GB" dirty="0">
                <a:latin typeface="Calibri" charset="0"/>
              </a:rPr>
              <a:t> factor that can increase risk of flooding. Floods can of course also be strongly affected by other factors, such as rapid and unplanned urbanization, population growth and poor natural resource management. </a:t>
            </a:r>
          </a:p>
          <a:p>
            <a:pPr>
              <a:buFont typeface="Wingdings" charset="0"/>
              <a:buChar char="à"/>
            </a:pPr>
            <a:r>
              <a:rPr lang="en-US" dirty="0">
                <a:latin typeface="Calibri" charset="0"/>
                <a:sym typeface="Wingdings" charset="0"/>
              </a:rPr>
              <a:t>BUT, changes in rainfall patterns and precipitation intensity could put more people at risk from flooding.</a:t>
            </a:r>
          </a:p>
          <a:p>
            <a:pPr>
              <a:buFont typeface="Wingdings" charset="0"/>
              <a:buNone/>
            </a:pPr>
            <a:endParaRPr lang="en-US" dirty="0">
              <a:latin typeface="Calibri" charset="0"/>
            </a:endParaRPr>
          </a:p>
          <a:p>
            <a:r>
              <a:rPr lang="en-US" dirty="0">
                <a:latin typeface="Calibri" charset="0"/>
                <a:hlinkClick r:id="rId3"/>
              </a:rPr>
              <a:t>http://www.ipcc.ch/pdf/special-reports/srex/SREX_Full_Report.pdf</a:t>
            </a:r>
            <a:endParaRPr lang="en-US" dirty="0">
              <a:latin typeface="Calibri" charset="0"/>
            </a:endParaRPr>
          </a:p>
          <a:p>
            <a:endParaRPr lang="en-US" dirty="0">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D9B9276-CFA5-0F48-BED1-31C1459737EE}" type="slidenum">
              <a:rPr lang="en-US">
                <a:latin typeface="Arial" charset="0"/>
              </a:rPr>
              <a:pPr/>
              <a:t>33</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r>
              <a:rPr lang="en-US" altLang="en-US" dirty="0" smtClean="0">
                <a:ea typeface="MS PGothic" pitchFamily="34" charset="-128"/>
              </a:rPr>
              <a:t>Before we go on let us clarify the difference between weather and climate:</a:t>
            </a:r>
          </a:p>
          <a:p>
            <a:pPr defTabSz="457200"/>
            <a:r>
              <a:rPr lang="en-US" altLang="en-US" dirty="0" smtClean="0">
                <a:ea typeface="MS PGothic" pitchFamily="34" charset="-128"/>
              </a:rPr>
              <a:t>(ASK the participants to describe how they perceive the difference)</a:t>
            </a:r>
          </a:p>
          <a:p>
            <a:pPr defTabSz="457200"/>
            <a:endParaRPr lang="en-US" altLang="en-US" dirty="0" smtClean="0">
              <a:ea typeface="MS PGothic" pitchFamily="34" charset="-128"/>
            </a:endParaRPr>
          </a:p>
          <a:p>
            <a:pPr defTabSz="457200"/>
            <a:r>
              <a:rPr lang="en-US" altLang="en-US" dirty="0" smtClean="0">
                <a:ea typeface="MS PGothic" pitchFamily="34" charset="-128"/>
              </a:rPr>
              <a:t>Then wrap up:</a:t>
            </a:r>
          </a:p>
          <a:p>
            <a:pPr defTabSz="457200">
              <a:buFontTx/>
              <a:buChar char="-"/>
            </a:pPr>
            <a:r>
              <a:rPr lang="en-US" altLang="en-US" b="1" dirty="0" smtClean="0">
                <a:ea typeface="MS PGothic" pitchFamily="34" charset="-128"/>
              </a:rPr>
              <a:t>climate is what </a:t>
            </a:r>
            <a:r>
              <a:rPr lang="en-US" altLang="en-US" b="1" i="1" dirty="0" smtClean="0">
                <a:ea typeface="MS PGothic" pitchFamily="34" charset="-128"/>
              </a:rPr>
              <a:t>usually </a:t>
            </a:r>
            <a:r>
              <a:rPr lang="en-US" altLang="en-US" b="1" dirty="0" smtClean="0">
                <a:ea typeface="MS PGothic" pitchFamily="34" charset="-128"/>
              </a:rPr>
              <a:t>happens </a:t>
            </a:r>
            <a:r>
              <a:rPr lang="en-US" altLang="en-US" dirty="0" smtClean="0">
                <a:ea typeface="MS PGothic" pitchFamily="34" charset="-128"/>
              </a:rPr>
              <a:t>in a location (i.e.: it usually rains in May), </a:t>
            </a:r>
          </a:p>
          <a:p>
            <a:pPr defTabSz="457200">
              <a:buFontTx/>
              <a:buChar char="-"/>
            </a:pPr>
            <a:r>
              <a:rPr lang="en-US" altLang="en-US" b="1" dirty="0" smtClean="0">
                <a:ea typeface="MS PGothic" pitchFamily="34" charset="-128"/>
              </a:rPr>
              <a:t>weather is what happens on any given day </a:t>
            </a:r>
            <a:r>
              <a:rPr lang="en-US" altLang="en-US" dirty="0" smtClean="0">
                <a:ea typeface="MS PGothic" pitchFamily="34" charset="-128"/>
              </a:rPr>
              <a:t>(i.e.: it is not raining on May 10). </a:t>
            </a:r>
          </a:p>
          <a:p>
            <a:pPr defTabSz="457200">
              <a:buFontTx/>
              <a:buChar char="-"/>
            </a:pPr>
            <a:endParaRPr lang="en-US" altLang="en-US" dirty="0" smtClean="0">
              <a:ea typeface="MS PGothic" pitchFamily="34" charset="-128"/>
            </a:endParaRPr>
          </a:p>
          <a:p>
            <a:pPr defTabSz="457200"/>
            <a:r>
              <a:rPr lang="en-US" altLang="en-US" dirty="0" smtClean="0">
                <a:ea typeface="MS PGothic" pitchFamily="34" charset="-128"/>
              </a:rPr>
              <a:t>Here, we are talking about changes to the climate system, which means changes to what is </a:t>
            </a:r>
            <a:r>
              <a:rPr lang="en-US" altLang="en-US" i="1" dirty="0" smtClean="0">
                <a:ea typeface="MS PGothic" pitchFamily="34" charset="-128"/>
              </a:rPr>
              <a:t>usual</a:t>
            </a:r>
            <a:r>
              <a:rPr lang="en-US" altLang="en-US" dirty="0" smtClean="0">
                <a:ea typeface="MS PGothic" pitchFamily="34" charset="-128"/>
              </a:rPr>
              <a:t> for a location. </a:t>
            </a:r>
          </a:p>
          <a:p>
            <a:pPr defTabSz="457200"/>
            <a:r>
              <a:rPr lang="en-US" altLang="en-US" dirty="0" smtClean="0">
                <a:ea typeface="MS PGothic" pitchFamily="34" charset="-128"/>
              </a:rPr>
              <a:t>Therefore, if the climate of a location is expected to get warmer, it means that location will be warmer </a:t>
            </a:r>
            <a:r>
              <a:rPr lang="en-US" altLang="en-US" i="1" dirty="0" smtClean="0">
                <a:ea typeface="MS PGothic" pitchFamily="34" charset="-128"/>
              </a:rPr>
              <a:t>on average</a:t>
            </a:r>
            <a:r>
              <a:rPr lang="en-US" altLang="en-US" dirty="0" smtClean="0">
                <a:ea typeface="MS PGothic" pitchFamily="34" charset="-128"/>
              </a:rPr>
              <a:t>, but we can</a:t>
            </a:r>
            <a:r>
              <a:rPr lang="ja-JP" altLang="en-US" dirty="0" smtClean="0">
                <a:ea typeface="MS PGothic" pitchFamily="34" charset="-128"/>
              </a:rPr>
              <a:t>’</a:t>
            </a:r>
            <a:r>
              <a:rPr lang="en-US" altLang="ja-JP" dirty="0" smtClean="0">
                <a:ea typeface="MS PGothic" pitchFamily="34" charset="-128"/>
              </a:rPr>
              <a:t>t predict how the weather will turn out on any given day.</a:t>
            </a:r>
          </a:p>
          <a:p>
            <a:pPr defTabSz="457200"/>
            <a:endParaRPr lang="en-US" altLang="en-US" dirty="0" smtClean="0">
              <a:ea typeface="MS PGothic" pitchFamily="34" charset="-128"/>
            </a:endParaRPr>
          </a:p>
          <a:p>
            <a:pPr defTabSz="457200">
              <a:spcBef>
                <a:spcPct val="0"/>
              </a:spcBef>
            </a:pPr>
            <a:r>
              <a:rPr lang="en-US" altLang="en-US" b="1" i="1" dirty="0" smtClean="0">
                <a:ea typeface="MS PGothic" pitchFamily="34" charset="-128"/>
              </a:rPr>
              <a:t>An easy way to remember the difference: </a:t>
            </a:r>
            <a:r>
              <a:rPr lang="ja-JP" altLang="en-US" b="1" i="1" dirty="0" smtClean="0">
                <a:ea typeface="MS PGothic" pitchFamily="34" charset="-128"/>
              </a:rPr>
              <a:t>“</a:t>
            </a:r>
            <a:r>
              <a:rPr lang="en-US" altLang="ja-JP" b="1" i="1" dirty="0" smtClean="0">
                <a:ea typeface="MS PGothic" pitchFamily="34" charset="-128"/>
              </a:rPr>
              <a:t>Climate is what you expect, weather is what you get.</a:t>
            </a:r>
            <a:r>
              <a:rPr lang="ja-JP" altLang="en-US" b="1" i="1" dirty="0" smtClean="0">
                <a:ea typeface="MS PGothic" pitchFamily="34" charset="-128"/>
              </a:rPr>
              <a:t>”</a:t>
            </a:r>
            <a:endParaRPr lang="en-US" altLang="ja-JP" b="1" i="1" dirty="0" smtClean="0">
              <a:ea typeface="MS PGothic" pitchFamily="34" charset="-128"/>
            </a:endParaRPr>
          </a:p>
          <a:p>
            <a:pPr defTabSz="457200"/>
            <a:endParaRPr lang="en-US" altLang="en-US" dirty="0" smtClean="0">
              <a:ea typeface="MS PGothic" pitchFamily="34" charset="-128"/>
            </a:endParaRPr>
          </a:p>
        </p:txBody>
      </p:sp>
      <p:sp>
        <p:nvSpPr>
          <p:cNvPr id="45060"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30000"/>
              </a:spcBef>
              <a:defRPr sz="1200">
                <a:solidFill>
                  <a:schemeClr val="tx1"/>
                </a:solidFill>
                <a:latin typeface="Calibri" pitchFamily="34" charset="0"/>
                <a:ea typeface="MS PGothic" pitchFamily="34" charset="-128"/>
              </a:defRPr>
            </a:lvl1pPr>
            <a:lvl2pPr marL="742950" indent="-285750" defTabSz="457200" eaLnBrk="0" hangingPunct="0">
              <a:spcBef>
                <a:spcPct val="30000"/>
              </a:spcBef>
              <a:defRPr sz="1200">
                <a:solidFill>
                  <a:schemeClr val="tx1"/>
                </a:solidFill>
                <a:latin typeface="Calibri" pitchFamily="34" charset="0"/>
                <a:ea typeface="MS PGothic" pitchFamily="34" charset="-128"/>
              </a:defRPr>
            </a:lvl2pPr>
            <a:lvl3pPr marL="1143000" indent="-228600" defTabSz="457200" eaLnBrk="0" hangingPunct="0">
              <a:spcBef>
                <a:spcPct val="30000"/>
              </a:spcBef>
              <a:defRPr sz="1200">
                <a:solidFill>
                  <a:schemeClr val="tx1"/>
                </a:solidFill>
                <a:latin typeface="Calibri" pitchFamily="34" charset="0"/>
                <a:ea typeface="MS PGothic" pitchFamily="34" charset="-128"/>
              </a:defRPr>
            </a:lvl3pPr>
            <a:lvl4pPr marL="1600200" indent="-228600" defTabSz="457200" eaLnBrk="0" hangingPunct="0">
              <a:spcBef>
                <a:spcPct val="30000"/>
              </a:spcBef>
              <a:defRPr sz="1200">
                <a:solidFill>
                  <a:schemeClr val="tx1"/>
                </a:solidFill>
                <a:latin typeface="Calibri" pitchFamily="34" charset="0"/>
                <a:ea typeface="MS PGothic" pitchFamily="34" charset="-128"/>
              </a:defRPr>
            </a:lvl4pPr>
            <a:lvl5pPr marL="2057400" indent="-228600" defTabSz="4572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3829F7DF-2A72-45CA-A18B-D3725F7C32FA}" type="slidenum">
              <a:rPr lang="en-US" altLang="en-US">
                <a:latin typeface="Arial" pitchFamily="34" charset="0"/>
              </a:rPr>
              <a:pPr algn="r" eaLnBrk="1" hangingPunct="1">
                <a:spcBef>
                  <a:spcPct val="0"/>
                </a:spcBef>
              </a:pPr>
              <a:t>4</a:t>
            </a:fld>
            <a:endParaRPr lang="en-US" alt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The risk of coastal flooding is also increasing due to the rising average sea levels, and this can be exacerbated by changing patterns of storms or extreme rainfall events.</a:t>
            </a:r>
            <a:endParaRPr lang="nl-NL" dirty="0">
              <a:latin typeface="Calibri" charset="0"/>
            </a:endParaRPr>
          </a:p>
          <a:p>
            <a:pPr>
              <a:spcBef>
                <a:spcPct val="0"/>
              </a:spcBef>
            </a:pPr>
            <a:r>
              <a:rPr lang="en-GB" dirty="0">
                <a:latin typeface="Calibri" charset="0"/>
              </a:rPr>
              <a:t> </a:t>
            </a:r>
            <a:endParaRPr lang="nl-NL" dirty="0">
              <a:latin typeface="Calibri" charset="0"/>
            </a:endParaRPr>
          </a:p>
          <a:p>
            <a:pPr>
              <a:spcBef>
                <a:spcPct val="0"/>
              </a:spcBef>
            </a:pPr>
            <a:r>
              <a:rPr lang="en-GB" dirty="0">
                <a:latin typeface="Calibri" charset="0"/>
              </a:rPr>
              <a:t>Climate is never the </a:t>
            </a:r>
            <a:r>
              <a:rPr lang="en-GB" i="1" dirty="0">
                <a:latin typeface="Calibri" charset="0"/>
              </a:rPr>
              <a:t>only</a:t>
            </a:r>
            <a:r>
              <a:rPr lang="en-GB" dirty="0">
                <a:latin typeface="Calibri" charset="0"/>
              </a:rPr>
              <a:t> factor that can increase risk of flooding. Floods can of course also be strongly affected by other factors, such as rapid and unplanned urbanization, population growth and poor natural resource management. </a:t>
            </a:r>
            <a:endParaRPr lang="nl-NL" dirty="0">
              <a:latin typeface="Calibri" charset="0"/>
            </a:endParaRPr>
          </a:p>
          <a:p>
            <a:pPr>
              <a:spcBef>
                <a:spcPct val="0"/>
              </a:spcBef>
            </a:pPr>
            <a:endParaRPr lang="nl-NL" dirty="0">
              <a:latin typeface="Calibri" charset="0"/>
            </a:endParaRPr>
          </a:p>
        </p:txBody>
      </p:sp>
      <p:sp>
        <p:nvSpPr>
          <p:cNvPr id="63492"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03809363-4BAE-D841-A915-A77949C4C7B7}" type="slidenum">
              <a:rPr lang="en-US"/>
              <a:pPr algn="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dirty="0">
                <a:latin typeface="Calibri" charset="0"/>
              </a:rPr>
              <a:t>Drought frequency and duration has increased, this trend is generally expected to continue (with the exception of some of the far northern and far southern latitudes, where droughts may decrease).</a:t>
            </a:r>
          </a:p>
          <a:p>
            <a:pPr>
              <a:spcBef>
                <a:spcPct val="0"/>
              </a:spcBef>
            </a:pPr>
            <a:endParaRPr lang="nl-NL" dirty="0">
              <a:latin typeface="Calibri" charset="0"/>
            </a:endParaRPr>
          </a:p>
          <a:p>
            <a:pPr>
              <a:spcBef>
                <a:spcPct val="0"/>
              </a:spcBef>
            </a:pPr>
            <a:r>
              <a:rPr lang="nl-NL" dirty="0">
                <a:latin typeface="Calibri" charset="0"/>
              </a:rPr>
              <a:t>Droughts have important implications for for global food production.</a:t>
            </a:r>
          </a:p>
          <a:p>
            <a:pPr>
              <a:spcBef>
                <a:spcPct val="0"/>
              </a:spcBef>
            </a:pPr>
            <a:endParaRPr lang="nl-NL" dirty="0">
              <a:latin typeface="Calibri" charset="0"/>
            </a:endParaRPr>
          </a:p>
          <a:p>
            <a:pPr>
              <a:spcBef>
                <a:spcPct val="0"/>
              </a:spcBef>
            </a:pPr>
            <a:r>
              <a:rPr lang="en-US" dirty="0">
                <a:latin typeface="Calibri" charset="0"/>
                <a:hlinkClick r:id="rId3"/>
              </a:rPr>
              <a:t>http://www.ipcc.ch/pdf/special-reports/srex/SREX_Full_Report.pdf</a:t>
            </a:r>
            <a:endParaRPr lang="nl-NL" dirty="0">
              <a:latin typeface="Calibri" charset="0"/>
            </a:endParaRPr>
          </a:p>
        </p:txBody>
      </p:sp>
      <p:sp>
        <p:nvSpPr>
          <p:cNvPr id="64516"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4028A156-85F7-5343-9E95-B521C3F0F35B}" type="slidenum">
              <a:rPr lang="en-US"/>
              <a:pPr algn="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dirty="0">
                <a:latin typeface="Calibri" charset="0"/>
              </a:rPr>
              <a:t>Linked to increasing likelihood of drought in major food producing areas (for instance: China, </a:t>
            </a:r>
            <a:r>
              <a:rPr lang="en-US" dirty="0">
                <a:latin typeface="Calibri" charset="0"/>
              </a:rPr>
              <a:t>southern Europe and the Mediterranean region, central Europe, central North America, Central America and Mexico); agricultural yields may decline due to climate change. </a:t>
            </a:r>
          </a:p>
          <a:p>
            <a:pPr>
              <a:spcBef>
                <a:spcPct val="0"/>
              </a:spcBef>
            </a:pPr>
            <a:endParaRPr lang="en-US" dirty="0">
              <a:latin typeface="Calibri" charset="0"/>
            </a:endParaRPr>
          </a:p>
          <a:p>
            <a:pPr>
              <a:spcBef>
                <a:spcPct val="0"/>
              </a:spcBef>
            </a:pPr>
            <a:r>
              <a:rPr lang="en-US" dirty="0">
                <a:latin typeface="Calibri" charset="0"/>
              </a:rPr>
              <a:t>More people will be at risk from food insecurity if yields decrease and food prices increases.</a:t>
            </a:r>
          </a:p>
          <a:p>
            <a:pPr>
              <a:spcBef>
                <a:spcPct val="0"/>
              </a:spcBef>
            </a:pPr>
            <a:endParaRPr lang="en-US" dirty="0">
              <a:latin typeface="Calibri" charset="0"/>
            </a:endParaRPr>
          </a:p>
          <a:p>
            <a:pPr>
              <a:spcBef>
                <a:spcPct val="0"/>
              </a:spcBef>
            </a:pPr>
            <a:r>
              <a:rPr lang="en-US" dirty="0">
                <a:latin typeface="Calibri" charset="0"/>
                <a:hlinkClick r:id="rId3"/>
              </a:rPr>
              <a:t>http://www.ipcc.ch/pdf/special-reports/srex/SREX_Full_Report.pdf</a:t>
            </a:r>
            <a:endParaRPr lang="nl-NL" dirty="0">
              <a:latin typeface="Calibri" charset="0"/>
            </a:endParaRPr>
          </a:p>
        </p:txBody>
      </p:sp>
      <p:sp>
        <p:nvSpPr>
          <p:cNvPr id="65540"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4B5A86B8-5918-5C4A-8A61-8E2C115E5765}" type="slidenum">
              <a:rPr lang="en-US"/>
              <a:pPr algn="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Times New Roman" charset="0"/>
              </a:rPr>
              <a:t>Climate change can lead to a shifting of </a:t>
            </a:r>
            <a:r>
              <a:rPr lang="en-GB" b="1">
                <a:latin typeface="Times New Roman" charset="0"/>
              </a:rPr>
              <a:t>vector borne </a:t>
            </a:r>
            <a:r>
              <a:rPr lang="en-GB">
                <a:latin typeface="Times New Roman" charset="0"/>
              </a:rPr>
              <a:t>(=insect/animal carried) diseases such as  malaria, dengue, west Nile virus, lyme, schistosomiasis.</a:t>
            </a:r>
          </a:p>
          <a:p>
            <a:pPr>
              <a:spcBef>
                <a:spcPct val="0"/>
              </a:spcBef>
            </a:pPr>
            <a:endParaRPr lang="en-GB">
              <a:latin typeface="Times New Roman" charset="0"/>
            </a:endParaRPr>
          </a:p>
          <a:p>
            <a:pPr>
              <a:spcBef>
                <a:spcPct val="0"/>
              </a:spcBef>
            </a:pPr>
            <a:r>
              <a:rPr lang="en-GB">
                <a:latin typeface="Times New Roman" charset="0"/>
              </a:rPr>
              <a:t>The insects/animals that carry these viruses could shift to new territories and survive in more places where they never occurred before because of the changes in temperatures and humidity patterns around the world.</a:t>
            </a:r>
            <a:endParaRPr lang="en-US">
              <a:latin typeface="Times New Roman" charset="0"/>
            </a:endParaRPr>
          </a:p>
          <a:p>
            <a:pPr>
              <a:spcBef>
                <a:spcPct val="0"/>
              </a:spcBef>
            </a:pPr>
            <a:endParaRPr lang="en-US">
              <a:latin typeface="Times New Roman" charset="0"/>
            </a:endParaRPr>
          </a:p>
          <a:p>
            <a:pPr>
              <a:spcBef>
                <a:spcPct val="0"/>
              </a:spcBef>
            </a:pPr>
            <a:r>
              <a:rPr lang="en-US">
                <a:latin typeface="Times New Roman" charset="0"/>
              </a:rPr>
              <a:t>Changes to rainfall can increase risk of </a:t>
            </a:r>
            <a:r>
              <a:rPr lang="en-US" b="1">
                <a:latin typeface="Times New Roman" charset="0"/>
              </a:rPr>
              <a:t>waterborne</a:t>
            </a:r>
            <a:r>
              <a:rPr lang="en-US">
                <a:latin typeface="Times New Roman" charset="0"/>
              </a:rPr>
              <a:t> diseases, malaria, dengue, diarrheal disease, cholera, depending on the region.</a:t>
            </a:r>
          </a:p>
          <a:p>
            <a:pPr>
              <a:spcBef>
                <a:spcPct val="0"/>
              </a:spcBef>
            </a:pPr>
            <a:endParaRPr lang="en-US">
              <a:latin typeface="Calibri" charset="0"/>
            </a:endParaRPr>
          </a:p>
          <a:p>
            <a:pPr>
              <a:spcBef>
                <a:spcPct val="0"/>
              </a:spcBef>
            </a:pPr>
            <a:r>
              <a:rPr lang="en-US">
                <a:latin typeface="Calibri" charset="0"/>
              </a:rPr>
              <a:t>The picture: Kenya, Nyando province is vulnerable to endemic malaria, devastating floods and diarrheal disease. Silas Liech, a Kenya Red Cross Society volunteer assists and carries 8-month-old Daren Onunga, recovering from diarrhea. </a:t>
            </a:r>
          </a:p>
          <a:p>
            <a:pPr>
              <a:spcBef>
                <a:spcPct val="0"/>
              </a:spcBef>
            </a:pPr>
            <a:r>
              <a:rPr lang="en-US">
                <a:latin typeface="Calibri" charset="0"/>
              </a:rPr>
              <a:t>(Photo: Nancy Okwengu/IFRC-Climate Centre)</a:t>
            </a:r>
            <a:endParaRPr lang="nl-NL">
              <a:latin typeface="Calibri" charset="0"/>
            </a:endParaRPr>
          </a:p>
          <a:p>
            <a:pPr>
              <a:spcBef>
                <a:spcPct val="0"/>
              </a:spcBef>
            </a:pPr>
            <a:endParaRPr lang="nl-NL">
              <a:latin typeface="Calibri" charset="0"/>
            </a:endParaRPr>
          </a:p>
        </p:txBody>
      </p:sp>
      <p:sp>
        <p:nvSpPr>
          <p:cNvPr id="66564"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CE4E9E60-E6C8-8B4C-BF42-13FD9C6AF99B}" type="slidenum">
              <a:rPr lang="en-US"/>
              <a:pPr algn="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Since the mid 19th century, most </a:t>
            </a:r>
            <a:r>
              <a:rPr lang="en-US" b="1">
                <a:latin typeface="Calibri" charset="0"/>
              </a:rPr>
              <a:t>glaciers have retreated (melted</a:t>
            </a:r>
            <a:r>
              <a:rPr lang="en-US">
                <a:latin typeface="Calibri" charset="0"/>
              </a:rPr>
              <a:t>) and the speed of melting has been higher than ever before in history.  Mostly in the Arctic Ocean and along the Antarctic Peninsula, there are clear </a:t>
            </a:r>
            <a:r>
              <a:rPr lang="en-US" b="1">
                <a:latin typeface="Calibri" charset="0"/>
              </a:rPr>
              <a:t>decreases in the extent and seasonal duration of sea ice</a:t>
            </a:r>
            <a:r>
              <a:rPr lang="en-US">
                <a:latin typeface="Calibri" charset="0"/>
              </a:rPr>
              <a:t>.</a:t>
            </a:r>
            <a:endParaRPr lang="nl-NL">
              <a:latin typeface="Calibri" charset="0"/>
            </a:endParaRPr>
          </a:p>
          <a:p>
            <a:pPr>
              <a:spcBef>
                <a:spcPct val="0"/>
              </a:spcBef>
            </a:pPr>
            <a:r>
              <a:rPr lang="en-US">
                <a:latin typeface="Calibri" charset="0"/>
              </a:rPr>
              <a:t> </a:t>
            </a:r>
          </a:p>
          <a:p>
            <a:pPr>
              <a:spcBef>
                <a:spcPct val="0"/>
              </a:spcBef>
            </a:pPr>
            <a:r>
              <a:rPr lang="en-US" b="1">
                <a:latin typeface="Calibri" charset="0"/>
              </a:rPr>
              <a:t>The melting of ice on land will contribute to rising sea levels</a:t>
            </a:r>
            <a:r>
              <a:rPr lang="en-US">
                <a:latin typeface="Calibri" charset="0"/>
              </a:rPr>
              <a:t>.  The pictures shows how fast the front of the worlds most production glacier (in Greenland) has retreated the last 150 years – and how it got faster in recent years (the arrow shows the direction of ice flow from the glacier to the ocean) (data: NASA 2009 – from UNDP </a:t>
            </a:r>
            <a:r>
              <a:rPr lang="da-DK">
                <a:latin typeface="Calibri" charset="0"/>
              </a:rPr>
              <a:t>Climate Change Science Compendium 2009</a:t>
            </a:r>
            <a:r>
              <a:rPr lang="en-US">
                <a:latin typeface="Calibri" charset="0"/>
              </a:rPr>
              <a:t>)</a:t>
            </a:r>
            <a:endParaRPr lang="nl-NL">
              <a:latin typeface="Calibri" charset="0"/>
            </a:endParaRPr>
          </a:p>
          <a:p>
            <a:pPr>
              <a:spcBef>
                <a:spcPct val="0"/>
              </a:spcBef>
            </a:pPr>
            <a:endParaRPr lang="en-US">
              <a:latin typeface="Calibri" charset="0"/>
            </a:endParaRPr>
          </a:p>
          <a:p>
            <a:pPr>
              <a:spcBef>
                <a:spcPct val="0"/>
              </a:spcBef>
            </a:pPr>
            <a:r>
              <a:rPr lang="en-US" b="1">
                <a:latin typeface="Calibri" charset="0"/>
              </a:rPr>
              <a:t>Melting of glaciers can also affect steady fresh water flows / supplies</a:t>
            </a:r>
            <a:r>
              <a:rPr lang="en-US">
                <a:latin typeface="Calibri" charset="0"/>
              </a:rPr>
              <a:t>: </a:t>
            </a:r>
            <a:r>
              <a:rPr lang="en-GB">
                <a:latin typeface="Times New Roman" charset="0"/>
              </a:rPr>
              <a:t>Countries such as Peru – and much of South Asia (south of Himalaya) are completely dependent on water supplies offered by glaciers. </a:t>
            </a:r>
          </a:p>
          <a:p>
            <a:pPr>
              <a:spcBef>
                <a:spcPct val="0"/>
              </a:spcBef>
            </a:pPr>
            <a:endParaRPr lang="en-GB">
              <a:latin typeface="Times New Roman" charset="0"/>
            </a:endParaRPr>
          </a:p>
          <a:p>
            <a:pPr>
              <a:spcBef>
                <a:spcPct val="0"/>
              </a:spcBef>
            </a:pPr>
            <a:r>
              <a:rPr lang="en-GB">
                <a:latin typeface="Times New Roman" charset="0"/>
              </a:rPr>
              <a:t>A constant melt during the dry season is of utmost importance for continued water supply. Glaciers are then usually ‘recharged’ with more snowfall during the wet season. If the rate of melting is greater than the rate of replenishment, the glaciers will eventually disappear, having long term implications for water security (e.g. 1,5 billion people depend on Himalaya-fed rivers).</a:t>
            </a:r>
          </a:p>
          <a:p>
            <a:pPr>
              <a:spcBef>
                <a:spcPct val="0"/>
              </a:spcBef>
            </a:pPr>
            <a:r>
              <a:rPr lang="en-GB">
                <a:latin typeface="Times New Roman" charset="0"/>
              </a:rPr>
              <a:t>Glacial melt can also cause a</a:t>
            </a:r>
            <a:r>
              <a:rPr lang="en-US">
                <a:latin typeface="Calibri" charset="0"/>
              </a:rPr>
              <a:t> glacial lake outburst flood, which is a type of outburst flood that occurs when a dam consisting of glacier ice containing a glacial lake fails. </a:t>
            </a:r>
            <a:endParaRPr lang="en-GB">
              <a:latin typeface="Times New Roman" charset="0"/>
            </a:endParaRPr>
          </a:p>
          <a:p>
            <a:pPr>
              <a:spcBef>
                <a:spcPct val="0"/>
              </a:spcBef>
            </a:pPr>
            <a:endParaRPr lang="nl-NL">
              <a:latin typeface="Calibri" charset="0"/>
            </a:endParaRPr>
          </a:p>
        </p:txBody>
      </p:sp>
      <p:sp>
        <p:nvSpPr>
          <p:cNvPr id="67588"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48C209E1-E2F5-CA45-9E10-C8B78C8E008B}" type="slidenum">
              <a:rPr lang="en-US"/>
              <a:pPr algn="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dirty="0">
                <a:solidFill>
                  <a:schemeClr val="bg1"/>
                </a:solidFill>
                <a:latin typeface="Calibri" charset="0"/>
              </a:rPr>
              <a:t>Sea levels are rising due to two factors: </a:t>
            </a:r>
          </a:p>
          <a:p>
            <a:pPr marL="228600" indent="-228600">
              <a:buFontTx/>
              <a:buAutoNum type="arabicPeriod"/>
            </a:pPr>
            <a:r>
              <a:rPr lang="en-US" dirty="0">
                <a:solidFill>
                  <a:schemeClr val="bg1"/>
                </a:solidFill>
                <a:latin typeface="Calibri" charset="0"/>
              </a:rPr>
              <a:t>as the ocean gets warmer, the water expands, and </a:t>
            </a:r>
          </a:p>
          <a:p>
            <a:pPr marL="228600" indent="-228600">
              <a:buFontTx/>
              <a:buAutoNum type="arabicPeriod"/>
            </a:pPr>
            <a:r>
              <a:rPr lang="en-US" dirty="0">
                <a:solidFill>
                  <a:schemeClr val="bg1"/>
                </a:solidFill>
                <a:latin typeface="Calibri" charset="0"/>
              </a:rPr>
              <a:t>ice on land melts (i.e. the glaciers, including the ice caps in Greenland and Antarctica, melts and water flows into the ocean)</a:t>
            </a:r>
            <a:endParaRPr lang="da-DK" i="1" dirty="0">
              <a:latin typeface="Calibri" charset="0"/>
            </a:endParaRPr>
          </a:p>
          <a:p>
            <a:pPr marL="228600" indent="-228600"/>
            <a:endParaRPr lang="da-DK" i="1" dirty="0">
              <a:latin typeface="Calibri" charset="0"/>
            </a:endParaRPr>
          </a:p>
          <a:p>
            <a:pPr marL="228600" indent="-228600"/>
            <a:r>
              <a:rPr lang="da-DK" dirty="0">
                <a:latin typeface="Calibri" charset="0"/>
              </a:rPr>
              <a:t>The graph is from IPCC 2013 – showing showing historical records of sea levels, and projected sea level rise for the future if we </a:t>
            </a:r>
          </a:p>
          <a:p>
            <a:pPr marL="228600" indent="-228600">
              <a:buFontTx/>
              <a:buChar char="-"/>
            </a:pPr>
            <a:r>
              <a:rPr lang="da-DK" dirty="0">
                <a:latin typeface="Calibri" charset="0"/>
              </a:rPr>
              <a:t>stop GHG emissions now (dark blue line),</a:t>
            </a:r>
          </a:p>
          <a:p>
            <a:pPr marL="228600" indent="-228600">
              <a:buFontTx/>
              <a:buChar char="-"/>
            </a:pPr>
            <a:r>
              <a:rPr lang="da-DK" dirty="0">
                <a:latin typeface="Calibri" charset="0"/>
              </a:rPr>
              <a:t>or continue emitting large amounts og GHG (red line)</a:t>
            </a:r>
          </a:p>
          <a:p>
            <a:pPr marL="228600" indent="-228600"/>
            <a:endParaRPr lang="da-DK" dirty="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The acidity of the ocean is increasing as a direct result of the increasing concentration of the amount of greenhouse gases (especially CO2) in the atmosphere. </a:t>
            </a:r>
          </a:p>
          <a:p>
            <a:pPr>
              <a:spcBef>
                <a:spcPct val="0"/>
              </a:spcBef>
            </a:pPr>
            <a:r>
              <a:rPr lang="en-GB">
                <a:latin typeface="Calibri" charset="0"/>
              </a:rPr>
              <a:t>The oceans absorb the CO2, which makes them more acidic. More acid water harms many ocean ecosystems such as coral reefs.</a:t>
            </a:r>
            <a:endParaRPr lang="nl-NL">
              <a:latin typeface="Calibri" charset="0"/>
            </a:endParaRPr>
          </a:p>
          <a:p>
            <a:pPr>
              <a:spcBef>
                <a:spcPct val="0"/>
              </a:spcBef>
            </a:pPr>
            <a:endParaRPr lang="nl-NL">
              <a:latin typeface="Calibri" charset="0"/>
            </a:endParaRPr>
          </a:p>
          <a:p>
            <a:pPr>
              <a:spcBef>
                <a:spcPct val="0"/>
              </a:spcBef>
            </a:pPr>
            <a:r>
              <a:rPr lang="nl-NL">
                <a:latin typeface="Calibri" charset="0"/>
              </a:rPr>
              <a:t>The degradation to coral reefs can be harmful for human habitations nearby, which used to use the coral reefs as protection from storms. Also, many costal populations depend on animals and plants living in these reefs for their livelihoods (fishing), and their food security is at risk if the reefs are destroyed.</a:t>
            </a:r>
          </a:p>
        </p:txBody>
      </p:sp>
      <p:sp>
        <p:nvSpPr>
          <p:cNvPr id="69636"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B462F0FF-2202-5C41-BE03-9536D1E96FB2}" type="slidenum">
              <a:rPr lang="en-US"/>
              <a:pPr algn="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1200">
                <a:solidFill>
                  <a:schemeClr val="tx1"/>
                </a:solidFill>
                <a:latin typeface="Calibri" charset="0"/>
                <a:ea typeface="MS PGothic" charset="0"/>
                <a:cs typeface="MS PGothic" charset="0"/>
              </a:defRPr>
            </a:lvl1pPr>
            <a:lvl2pPr marL="742950" indent="-285750" defTabSz="457200">
              <a:defRPr sz="1200">
                <a:solidFill>
                  <a:schemeClr val="tx1"/>
                </a:solidFill>
                <a:latin typeface="Calibri" charset="0"/>
                <a:ea typeface="MS PGothic" charset="0"/>
                <a:cs typeface="MS PGothic" charset="0"/>
              </a:defRPr>
            </a:lvl2pPr>
            <a:lvl3pPr marL="1143000" indent="-228600" defTabSz="457200">
              <a:defRPr sz="1200">
                <a:solidFill>
                  <a:schemeClr val="tx1"/>
                </a:solidFill>
                <a:latin typeface="Calibri" charset="0"/>
                <a:ea typeface="MS PGothic" charset="0"/>
                <a:cs typeface="MS PGothic" charset="0"/>
              </a:defRPr>
            </a:lvl3pPr>
            <a:lvl4pPr marL="1600200" indent="-228600" defTabSz="457200">
              <a:defRPr sz="1200">
                <a:solidFill>
                  <a:schemeClr val="tx1"/>
                </a:solidFill>
                <a:latin typeface="Calibri" charset="0"/>
                <a:ea typeface="MS PGothic" charset="0"/>
                <a:cs typeface="MS PGothic" charset="0"/>
              </a:defRPr>
            </a:lvl4pPr>
            <a:lvl5pPr marL="2057400" indent="-228600" defTabSz="457200">
              <a:defRPr sz="1200">
                <a:solidFill>
                  <a:schemeClr val="tx1"/>
                </a:solidFill>
                <a:latin typeface="Calibri" charset="0"/>
                <a:ea typeface="MS PGothic" charset="0"/>
                <a:cs typeface="MS PGothic" charset="0"/>
              </a:defRPr>
            </a:lvl5pPr>
            <a:lvl6pPr marL="2514600" indent="-228600" defTabSz="4572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defTabSz="4572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defTabSz="4572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defTabSz="4572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0ECC6696-9BDA-5C48-AAB5-BE478A45ACB9}" type="slidenum">
              <a:rPr lang="en-GB">
                <a:latin typeface="Times New Roman" charset="0"/>
              </a:rPr>
              <a:pPr algn="r"/>
              <a:t>41</a:t>
            </a:fld>
            <a:endParaRPr lang="en-GB">
              <a:latin typeface="Times New Roman"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en-US">
                <a:latin typeface="Calibri" charset="0"/>
              </a:rPr>
              <a:t>Cyclones are affected by climate change, especially by the increase in ocean temperatures and changes in winds patterns. </a:t>
            </a:r>
            <a:endParaRPr lang="nl-NL">
              <a:latin typeface="Calibri" charset="0"/>
            </a:endParaRPr>
          </a:p>
          <a:p>
            <a:pPr defTabSz="457200">
              <a:spcBef>
                <a:spcPct val="0"/>
              </a:spcBef>
            </a:pPr>
            <a:endParaRPr lang="en-US">
              <a:latin typeface="Calibri" charset="0"/>
            </a:endParaRPr>
          </a:p>
          <a:p>
            <a:pPr defTabSz="457200">
              <a:spcBef>
                <a:spcPct val="0"/>
              </a:spcBef>
              <a:buFontTx/>
              <a:buChar char="•"/>
            </a:pPr>
            <a:r>
              <a:rPr lang="en-US">
                <a:latin typeface="Calibri" charset="0"/>
              </a:rPr>
              <a:t>Globally scientists expect that there will be </a:t>
            </a:r>
            <a:r>
              <a:rPr lang="en-US" b="1">
                <a:latin typeface="Calibri" charset="0"/>
              </a:rPr>
              <a:t>less or a similar </a:t>
            </a:r>
            <a:r>
              <a:rPr lang="en-US" b="1" i="1">
                <a:latin typeface="Calibri" charset="0"/>
              </a:rPr>
              <a:t>number</a:t>
            </a:r>
            <a:r>
              <a:rPr lang="en-US" b="1">
                <a:latin typeface="Calibri" charset="0"/>
              </a:rPr>
              <a:t> of cyclones</a:t>
            </a:r>
            <a:r>
              <a:rPr lang="en-US">
                <a:latin typeface="Calibri" charset="0"/>
              </a:rPr>
              <a:t>, although this might vary around the world. The worrying thing is that when they do form, they may on average be </a:t>
            </a:r>
            <a:r>
              <a:rPr lang="en-US" b="1">
                <a:latin typeface="Calibri" charset="0"/>
              </a:rPr>
              <a:t>more </a:t>
            </a:r>
            <a:r>
              <a:rPr lang="en-US" b="1" i="1">
                <a:latin typeface="Calibri" charset="0"/>
              </a:rPr>
              <a:t>intense</a:t>
            </a:r>
            <a:r>
              <a:rPr lang="en-US" b="1">
                <a:latin typeface="Calibri" charset="0"/>
              </a:rPr>
              <a:t> in terms of rainfall and wind speed</a:t>
            </a:r>
            <a:r>
              <a:rPr lang="en-US">
                <a:latin typeface="Calibri" charset="0"/>
              </a:rPr>
              <a:t> – exemplified by typhoon “</a:t>
            </a:r>
            <a:r>
              <a:rPr lang="en-US" altLang="ja-JP">
                <a:latin typeface="Calibri" charset="0"/>
              </a:rPr>
              <a:t>Haiyan</a:t>
            </a:r>
            <a:r>
              <a:rPr lang="en-US">
                <a:latin typeface="Calibri" charset="0"/>
              </a:rPr>
              <a:t>”</a:t>
            </a:r>
            <a:r>
              <a:rPr lang="en-US" altLang="ja-JP">
                <a:latin typeface="Calibri" charset="0"/>
              </a:rPr>
              <a:t> (photo) that hit the Philippines in November 2013. It should be noted that research on trends in tropical cyclones is ongoing, and there is low confidence in current projections.</a:t>
            </a:r>
          </a:p>
          <a:p>
            <a:pPr defTabSz="457200">
              <a:spcBef>
                <a:spcPct val="0"/>
              </a:spcBef>
              <a:buFontTx/>
              <a:buChar char="•"/>
            </a:pPr>
            <a:r>
              <a:rPr lang="en-US">
                <a:latin typeface="Calibri" charset="0"/>
              </a:rPr>
              <a:t>However, the storm surges that often accompany cyclones are likely to become more damaging, simply because of the higher sea levels</a:t>
            </a:r>
          </a:p>
          <a:p>
            <a:pPr defTabSz="457200">
              <a:spcBef>
                <a:spcPct val="0"/>
              </a:spcBef>
              <a:buFontTx/>
              <a:buChar char="•"/>
            </a:pPr>
            <a:r>
              <a:rPr lang="en-US">
                <a:latin typeface="Calibri" charset="0"/>
              </a:rPr>
              <a:t>In addition, losses (assets and human life) are expected to increase because of greater exposure to storms </a:t>
            </a:r>
            <a:r>
              <a:rPr lang="en-US">
                <a:latin typeface="Calibri" charset="0"/>
                <a:sym typeface="Wingdings" charset="0"/>
              </a:rPr>
              <a:t> demographic trends indicate that coastlines are becoming </a:t>
            </a:r>
            <a:r>
              <a:rPr lang="en-US" i="1">
                <a:latin typeface="Calibri" charset="0"/>
                <a:sym typeface="Wingdings" charset="0"/>
              </a:rPr>
              <a:t>more</a:t>
            </a:r>
            <a:r>
              <a:rPr lang="en-US">
                <a:latin typeface="Calibri" charset="0"/>
                <a:sym typeface="Wingdings" charset="0"/>
              </a:rPr>
              <a:t> populated.</a:t>
            </a:r>
          </a:p>
          <a:p>
            <a:pPr defTabSz="457200">
              <a:spcBef>
                <a:spcPct val="0"/>
              </a:spcBef>
            </a:pPr>
            <a:endParaRPr lang="en-US">
              <a:latin typeface="Calibri" charset="0"/>
              <a:sym typeface="Wingdings" charset="0"/>
            </a:endParaRPr>
          </a:p>
          <a:p>
            <a:pPr defTabSz="457200">
              <a:spcBef>
                <a:spcPct val="0"/>
              </a:spcBef>
            </a:pPr>
            <a:r>
              <a:rPr lang="en-US">
                <a:latin typeface="Calibri" charset="0"/>
                <a:hlinkClick r:id="rId3"/>
              </a:rPr>
              <a:t>http://www.ipcc.ch/pdf/special-reports/srex/</a:t>
            </a:r>
            <a:r>
              <a:rPr lang="en-US">
                <a:latin typeface="Calibri" charset="0"/>
                <a:hlinkClick r:id="rId4"/>
              </a:rPr>
              <a:t>SREX_Full_Report.pdf</a:t>
            </a:r>
            <a:endParaRPr lang="en-US">
              <a:latin typeface="Calibri" charset="0"/>
            </a:endParaRPr>
          </a:p>
          <a:p>
            <a:pPr defTabSz="457200">
              <a:spcBef>
                <a:spcPct val="0"/>
              </a:spcBef>
            </a:pPr>
            <a:r>
              <a:rPr lang="en-US">
                <a:latin typeface="Calibri" charset="0"/>
              </a:rPr>
              <a:t>http://www.climate2013.org/images/uploads/WGI_AR5_SPM_brochure.pdf</a:t>
            </a:r>
          </a:p>
          <a:p>
            <a:pPr defTabSz="457200">
              <a:spcBef>
                <a:spcPct val="0"/>
              </a:spcBef>
            </a:pPr>
            <a:endParaRPr lang="en-US">
              <a:latin typeface="Calibri" charset="0"/>
            </a:endParaRPr>
          </a:p>
          <a:p>
            <a:pPr defTabSz="457200" eaLnBrk="1" hangingPunct="1">
              <a:spcBef>
                <a:spcPct val="0"/>
              </a:spcBef>
            </a:pPr>
            <a:endParaRPr lang="en-GB">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latin typeface="Calibri" charset="0"/>
              </a:rPr>
              <a:t>For humanitarians the prospects of geo-engineering raises two important questions:</a:t>
            </a:r>
          </a:p>
          <a:p>
            <a:r>
              <a:rPr lang="en-US" sz="1000" dirty="0">
                <a:latin typeface="Calibri" charset="0"/>
              </a:rPr>
              <a:t>* Will vulnerable people worldwide have a voice in geo-engineering decisions?</a:t>
            </a:r>
          </a:p>
          <a:p>
            <a:r>
              <a:rPr lang="en-US" sz="1000" dirty="0">
                <a:latin typeface="Calibri" charset="0"/>
              </a:rPr>
              <a:t>* Will there be extra funding for humanitarian work in a geo-engineered future? </a:t>
            </a:r>
          </a:p>
          <a:p>
            <a:endParaRPr lang="en-US" sz="1000" dirty="0">
              <a:latin typeface="Calibri" charset="0"/>
            </a:endParaRPr>
          </a:p>
          <a:p>
            <a:r>
              <a:rPr lang="en-US" sz="1000" dirty="0">
                <a:latin typeface="Calibri" charset="0"/>
              </a:rPr>
              <a:t>In addition, if these technological fixes should be implemented, but suddenly gets damaged or discontinued, the globe will rapidly heat up – so it is definitely not a </a:t>
            </a:r>
            <a:r>
              <a:rPr lang="ja-JP" altLang="en-US" sz="1000" dirty="0">
                <a:latin typeface="Calibri" charset="0"/>
              </a:rPr>
              <a:t>“</a:t>
            </a:r>
            <a:r>
              <a:rPr lang="en-US" altLang="ja-JP" sz="1000" dirty="0">
                <a:latin typeface="Calibri" charset="0"/>
              </a:rPr>
              <a:t>sustainable solution</a:t>
            </a:r>
            <a:r>
              <a:rPr lang="ja-JP" altLang="en-US" sz="1000" dirty="0">
                <a:latin typeface="Calibri" charset="0"/>
              </a:rPr>
              <a:t>”</a:t>
            </a:r>
            <a:r>
              <a:rPr lang="en-US" altLang="ja-JP" sz="1000" dirty="0">
                <a:latin typeface="Calibri" charset="0"/>
              </a:rPr>
              <a:t> even for those of us who may have temporary benefits from the Geo-engineering.</a:t>
            </a:r>
          </a:p>
          <a:p>
            <a:endParaRPr lang="en-US" sz="1000" dirty="0">
              <a:latin typeface="Calibri" charset="0"/>
            </a:endParaRPr>
          </a:p>
          <a:p>
            <a:r>
              <a:rPr lang="da-DK" sz="1000" dirty="0">
                <a:latin typeface="Calibri" charset="0"/>
              </a:rPr>
              <a:t>The only sustainable element inlcuded in the graph above (previous slide) is the afforestation &amp; reforestation (which is normally not considered geoengineering) – which is already, along with forest conservation and better lland management, a key aspect of existing plans for helping minimise GHG concentrations in the atmosphere</a:t>
            </a:r>
          </a:p>
          <a:p>
            <a:endParaRPr lang="da-DK" sz="1000" dirty="0">
              <a:latin typeface="Calibri" charset="0"/>
            </a:endParaRPr>
          </a:p>
          <a:p>
            <a:r>
              <a:rPr lang="da-DK" sz="1000" b="1" dirty="0">
                <a:latin typeface="Calibri" charset="0"/>
              </a:rPr>
              <a:t>The Red Cross Red Crescent must be aware of these emerging challenges to vulnerable people and the humanitarian sector – and consider this topic for Humanitarian Diplomacy</a:t>
            </a:r>
            <a:endParaRPr lang="da-DK" sz="1000" dirty="0">
              <a:latin typeface="Calibri" charset="0"/>
            </a:endParaRPr>
          </a:p>
          <a:p>
            <a:endParaRPr lang="da-DK" sz="1000" dirty="0">
              <a:latin typeface="Calibri" charset="0"/>
            </a:endParaRPr>
          </a:p>
          <a:p>
            <a:r>
              <a:rPr lang="da-DK" sz="1000" b="1" dirty="0">
                <a:latin typeface="Calibri" charset="0"/>
              </a:rPr>
              <a:t>Read more in this article </a:t>
            </a:r>
            <a:r>
              <a:rPr lang="en-GB" sz="1000" dirty="0">
                <a:latin typeface="Calibri" charset="0"/>
              </a:rPr>
              <a:t>http://geoengineeringourclimate.files.wordpress.com/2013/08/suarez-et-al-2013-ge-and-the-humanitarian-challenge-click-for-download.pdf</a:t>
            </a:r>
          </a:p>
          <a:p>
            <a:endParaRPr lang="da-DK" sz="1000" dirty="0">
              <a:latin typeface="Calibri" charset="0"/>
            </a:endParaRPr>
          </a:p>
          <a:p>
            <a:endParaRPr lang="da-DK" sz="1000" dirty="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atin typeface="Calibri" charset="0"/>
              </a:rPr>
              <a:t>Note: Maybe provide a deeper link into ifrc.org to most relevant parts of that giant?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50443" y="9430307"/>
            <a:ext cx="2944085" cy="494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9pPr>
          </a:lstStyle>
          <a:p>
            <a:pPr algn="r"/>
            <a:fld id="{52F6E521-7496-334F-A488-83AA75CD138F}" type="slidenum">
              <a:rPr lang="en-GB" sz="1100" b="1">
                <a:solidFill>
                  <a:srgbClr val="000000"/>
                </a:solidFill>
                <a:latin typeface="Times New Roman" charset="0"/>
                <a:cs typeface="Arial" charset="0"/>
              </a:rPr>
              <a:pPr algn="r"/>
              <a:t>5</a:t>
            </a:fld>
            <a:endParaRPr lang="en-GB" sz="1100" b="1">
              <a:solidFill>
                <a:srgbClr val="000000"/>
              </a:solidFill>
              <a:latin typeface="Times New Roman" charset="0"/>
              <a:cs typeface="Arial" charset="0"/>
            </a:endParaRPr>
          </a:p>
        </p:txBody>
      </p:sp>
      <p:sp>
        <p:nvSpPr>
          <p:cNvPr id="208899" name="Text Box 1"/>
          <p:cNvSpPr txBox="1">
            <a:spLocks noChangeArrowheads="1"/>
          </p:cNvSpPr>
          <p:nvPr/>
        </p:nvSpPr>
        <p:spPr bwMode="auto">
          <a:xfrm>
            <a:off x="3850443" y="9432030"/>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9pPr>
          </a:lstStyle>
          <a:p>
            <a:pPr algn="r"/>
            <a:fld id="{8E9DEF7C-0445-604D-8C55-FF444739E1B7}" type="slidenum">
              <a:rPr lang="en-GB" sz="1100" b="1">
                <a:solidFill>
                  <a:srgbClr val="000000"/>
                </a:solidFill>
                <a:latin typeface="Times New Roman" charset="0"/>
                <a:cs typeface="Arial" charset="0"/>
              </a:rPr>
              <a:pPr algn="r"/>
              <a:t>5</a:t>
            </a:fld>
            <a:endParaRPr lang="en-GB" sz="1100" b="1">
              <a:solidFill>
                <a:srgbClr val="000000"/>
              </a:solidFill>
              <a:latin typeface="Times New Roman" charset="0"/>
              <a:cs typeface="Arial" charset="0"/>
            </a:endParaRPr>
          </a:p>
        </p:txBody>
      </p:sp>
      <p:sp>
        <p:nvSpPr>
          <p:cNvPr id="46084" name="Rectangle 2"/>
          <p:cNvSpPr>
            <a:spLocks noGrp="1" noRot="1" noChangeAspect="1" noChangeArrowheads="1" noTextEdit="1"/>
          </p:cNvSpPr>
          <p:nvPr>
            <p:ph type="sldImg"/>
          </p:nvPr>
        </p:nvSpPr>
        <p:spPr bwMode="auto">
          <a:xfrm>
            <a:off x="915988" y="744538"/>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46085" name="Text Box 3"/>
          <p:cNvSpPr>
            <a:spLocks noGrp="1" noChangeArrowheads="1"/>
          </p:cNvSpPr>
          <p:nvPr>
            <p:ph type="body" idx="1"/>
          </p:nvPr>
        </p:nvSpPr>
        <p:spPr bwMode="auto">
          <a:xfrm>
            <a:off x="907931" y="4716877"/>
            <a:ext cx="4980241" cy="446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7861" tIns="43775" rIns="87861" bIns="43775" numCol="1" anchor="t" anchorCtr="0" compatLnSpc="1">
            <a:prstTxWarp prst="textNoShape">
              <a:avLst/>
            </a:prstTxWarp>
          </a:bodyPr>
          <a:lstStyle/>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latin typeface="Arial" charset="0"/>
                <a:cs typeface="Arial" charset="0"/>
              </a:rPr>
              <a:t>The IPCC is the Intergovernmental Panel on Climate Change, the leading international body for the assessment of climate change, established by the United Nations Environment Programme  and the World Meteorological Organization  in 1988. Thousands of scientists worldwide contribute to it and their highly detailed reports are accompanied by a “Summary for Policymakers” (SPM), approved line-by-line at  formal UN meetings and endorsed by all governments. The SPM then becomes the agreed scientific basis for international negotiations about climate change and is used for national policy-making on climate by many countries.</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dirty="0">
              <a:latin typeface="Arial" charset="0"/>
              <a:cs typeface="Arial" charset="0"/>
            </a:endParaRP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latin typeface="Arial" charset="0"/>
                <a:cs typeface="Arial" charset="0"/>
              </a:rPr>
              <a:t>The latest report – launched in September 2013 – added considerable strength to the previous (2007) report, which was already an eye-opener to the larger public. Its statements were clear and alarming: climate change is now unequivocal, it is bound to continue at an alarming rate unless substantial measures are taken to reduce greenhouse gas emissions and it already is and will continue to bring the world more extreme weather events.</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dirty="0">
              <a:latin typeface="Arial" charset="0"/>
              <a:cs typeface="Arial" charset="0"/>
            </a:endParaRP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latin typeface="Arial" charset="0"/>
                <a:cs typeface="Arial" charset="0"/>
              </a:rPr>
              <a:t>Find the full report – and shorter summaries especially for the Red Cross Red Crescent – on www.climatecentre.org/AR5 </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latin typeface="Arial" charset="0"/>
                <a:cs typeface="Arial" charset="0"/>
              </a:rPr>
              <a:t>and further background on the IPCC at www.ipcc.ch or </a:t>
            </a:r>
            <a:r>
              <a:rPr lang="en-GB" dirty="0">
                <a:latin typeface="Calibri" charset="0"/>
              </a:rPr>
              <a:t>www.climatechange2013.org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solidFill>
                  <a:srgbClr val="FF0000"/>
                </a:solidFill>
                <a:latin typeface="Calibri" charset="0"/>
              </a:rPr>
              <a:t>Historical records show that our climate has always varied naturally over time, for instance due to changes in the intensity of the Sun’s energy reaching the earth, volcanic eruptions, and natural changes in greenhouse gas (GHG) concentrations. However, the rather rapid warming in recent decades cannot be attributed only to natural causes. Scientific consensus now tells us that human activities are very likely to blame.</a:t>
            </a:r>
            <a:endParaRPr lang="en-US" dirty="0">
              <a:solidFill>
                <a:srgbClr val="FF0000"/>
              </a:solidFill>
              <a:latin typeface="Calibri" charset="0"/>
            </a:endParaRPr>
          </a:p>
          <a:p>
            <a:pPr>
              <a:spcBef>
                <a:spcPct val="0"/>
              </a:spcBef>
            </a:pPr>
            <a:endParaRPr lang="en-US" dirty="0">
              <a:solidFill>
                <a:srgbClr val="C00000"/>
              </a:solidFill>
              <a:latin typeface="Times New Roman" charset="0"/>
            </a:endParaRPr>
          </a:p>
          <a:p>
            <a:pPr>
              <a:spcBef>
                <a:spcPct val="0"/>
              </a:spcBef>
            </a:pPr>
            <a:r>
              <a:rPr lang="en-US" dirty="0">
                <a:solidFill>
                  <a:srgbClr val="C00000"/>
                </a:solidFill>
                <a:latin typeface="Times New Roman" charset="0"/>
              </a:rPr>
              <a:t>CO2 is the most important GHG - s</a:t>
            </a:r>
            <a:r>
              <a:rPr lang="en-US" dirty="0">
                <a:latin typeface="Times New Roman" charset="0"/>
              </a:rPr>
              <a:t>ome other greenhouse gases are methane, nitrous oxide, water vapor.</a:t>
            </a:r>
            <a:endParaRPr lang="en-US" u="sng" dirty="0">
              <a:solidFill>
                <a:srgbClr val="C00000"/>
              </a:solidFill>
              <a:latin typeface="Times New Roman" charset="0"/>
            </a:endParaRPr>
          </a:p>
          <a:p>
            <a:pPr>
              <a:spcBef>
                <a:spcPct val="0"/>
              </a:spcBef>
            </a:pPr>
            <a:endParaRPr lang="en-US" u="sng" dirty="0">
              <a:solidFill>
                <a:srgbClr val="C00000"/>
              </a:solidFill>
              <a:latin typeface="Times New Roman" charset="0"/>
            </a:endParaRPr>
          </a:p>
          <a:p>
            <a:pPr>
              <a:spcBef>
                <a:spcPct val="0"/>
              </a:spcBef>
            </a:pPr>
            <a:endParaRPr lang="en-US" dirty="0">
              <a:solidFill>
                <a:srgbClr val="C00000"/>
              </a:solidFill>
              <a:latin typeface="Times New Roman" charset="0"/>
            </a:endParaRPr>
          </a:p>
          <a:p>
            <a:pPr>
              <a:spcBef>
                <a:spcPct val="0"/>
              </a:spcBef>
            </a:pPr>
            <a:endParaRPr lang="en-US" dirty="0">
              <a:latin typeface="Times New Roman" charset="0"/>
            </a:endParaRPr>
          </a:p>
          <a:p>
            <a:pPr>
              <a:spcBef>
                <a:spcPct val="0"/>
              </a:spcBef>
            </a:pPr>
            <a:endParaRPr lang="en-US" dirty="0">
              <a:latin typeface="Calibri" charset="0"/>
            </a:endParaRPr>
          </a:p>
        </p:txBody>
      </p:sp>
      <p:sp>
        <p:nvSpPr>
          <p:cNvPr id="47108"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A335B5F4-8709-9040-B825-0ED8C5D9E0CC}" type="slidenum">
              <a:rPr lang="en-US"/>
              <a:pPr algn="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Short answer</a:t>
            </a:r>
            <a:r>
              <a:rPr lang="en-US" dirty="0">
                <a:latin typeface="Calibri" charset="0"/>
              </a:rPr>
              <a:t>: Greenhouse gases act as a blanket over the earth, keeping it warmer. Human activities (as mentioned on the previous page) are adding greenhouse gases to the atmosphere, making it warmer and warmer.</a:t>
            </a:r>
          </a:p>
          <a:p>
            <a:pPr>
              <a:spcBef>
                <a:spcPct val="0"/>
              </a:spcBef>
            </a:pPr>
            <a:endParaRPr lang="en-US" dirty="0">
              <a:latin typeface="Calibri" charset="0"/>
            </a:endParaRPr>
          </a:p>
          <a:p>
            <a:pPr>
              <a:spcBef>
                <a:spcPct val="0"/>
              </a:spcBef>
            </a:pPr>
            <a:r>
              <a:rPr lang="en-US" b="1" dirty="0">
                <a:latin typeface="Calibri" charset="0"/>
              </a:rPr>
              <a:t>Technical explanation</a:t>
            </a:r>
          </a:p>
          <a:p>
            <a:pPr>
              <a:spcBef>
                <a:spcPct val="0"/>
              </a:spcBef>
            </a:pPr>
            <a:r>
              <a:rPr lang="en-US" dirty="0">
                <a:latin typeface="Calibri" charset="0"/>
              </a:rPr>
              <a:t>The greenhouse effect is actually part of a natural process: the sun warms up the earth, the earth radiates the heat back into the atmosphere through thermal radiation. This heat is absorbed by greenhouse gases in the atmosphere, and is re-radiated in all directions. This “blanket” of greenhouse gases that prevents the heat from escaping right away causes the temperature to be higher than what it would be without greenhouse gases in our atmosphere (which is a good think, because without our atmosphere it would be very cold on earth).</a:t>
            </a:r>
          </a:p>
          <a:p>
            <a:pPr>
              <a:spcBef>
                <a:spcPct val="0"/>
              </a:spcBef>
            </a:pPr>
            <a:endParaRPr lang="en-US" dirty="0">
              <a:latin typeface="Calibri" charset="0"/>
            </a:endParaRPr>
          </a:p>
          <a:p>
            <a:pPr>
              <a:spcBef>
                <a:spcPct val="0"/>
              </a:spcBef>
            </a:pPr>
            <a:r>
              <a:rPr lang="en-US" dirty="0">
                <a:latin typeface="Calibri" charset="0"/>
              </a:rPr>
              <a:t>However,</a:t>
            </a:r>
            <a:r>
              <a:rPr lang="en-US" dirty="0">
                <a:latin typeface="Times New Roman" charset="0"/>
              </a:rPr>
              <a:t> the human activities mentioned on the previous slide are now rapidly adding additional greenhouse gases to the atmosphere, as can be seen on this graph</a:t>
            </a:r>
            <a:r>
              <a:rPr lang="en-US" dirty="0">
                <a:latin typeface="Calibri" charset="0"/>
              </a:rPr>
              <a:t> the 2013 IPCC report. It shows the annual variation (red) concentration of CO2 in the atmosphere measured at one station in Hawaii. In 2013 the concentration for the first time in at least 800 000 years exceeded the 400 parts per million mark on the graph (not shown). This rapid rise in greenhouse gases is resulting in a rising global temperature: climate change.</a:t>
            </a:r>
          </a:p>
          <a:p>
            <a:pPr>
              <a:spcBef>
                <a:spcPct val="0"/>
              </a:spcBef>
            </a:pPr>
            <a:endParaRPr lang="en-US" dirty="0">
              <a:latin typeface="Calibri" charset="0"/>
            </a:endParaRPr>
          </a:p>
          <a:p>
            <a:pPr>
              <a:spcBef>
                <a:spcPct val="0"/>
              </a:spcBef>
            </a:pPr>
            <a:r>
              <a:rPr lang="en-US" i="1" dirty="0">
                <a:solidFill>
                  <a:srgbClr val="C00000"/>
                </a:solidFill>
                <a:latin typeface="Times New Roman" charset="0"/>
              </a:rPr>
              <a:t>Further background information</a:t>
            </a:r>
          </a:p>
          <a:p>
            <a:pPr>
              <a:spcBef>
                <a:spcPct val="0"/>
              </a:spcBef>
            </a:pPr>
            <a:r>
              <a:rPr lang="en-US" b="1" dirty="0">
                <a:solidFill>
                  <a:srgbClr val="C00000"/>
                </a:solidFill>
                <a:latin typeface="Times New Roman" charset="0"/>
              </a:rPr>
              <a:t>In 2013 IPCC concluded</a:t>
            </a:r>
            <a:r>
              <a:rPr lang="en-US" dirty="0">
                <a:solidFill>
                  <a:srgbClr val="C00000"/>
                </a:solidFill>
                <a:latin typeface="Times New Roman" charset="0"/>
              </a:rPr>
              <a:t> that:</a:t>
            </a:r>
          </a:p>
          <a:p>
            <a:pPr>
              <a:spcBef>
                <a:spcPct val="0"/>
              </a:spcBef>
              <a:buFontTx/>
              <a:buChar char="•"/>
            </a:pPr>
            <a:r>
              <a:rPr lang="ja-JP" altLang="en-US" dirty="0">
                <a:solidFill>
                  <a:srgbClr val="C00000"/>
                </a:solidFill>
                <a:latin typeface="Times New Roman" charset="0"/>
              </a:rPr>
              <a:t>“</a:t>
            </a:r>
            <a:r>
              <a:rPr lang="en-US" altLang="ja-JP" dirty="0">
                <a:solidFill>
                  <a:srgbClr val="C00000"/>
                </a:solidFill>
                <a:latin typeface="Times New Roman" charset="0"/>
              </a:rPr>
              <a:t>Human influence on the climate system is clear. It is </a:t>
            </a:r>
            <a:r>
              <a:rPr lang="en-US" altLang="ja-JP" b="1" dirty="0">
                <a:solidFill>
                  <a:srgbClr val="C00000"/>
                </a:solidFill>
                <a:latin typeface="Times New Roman" charset="0"/>
              </a:rPr>
              <a:t>extremely likely (&gt;95%) </a:t>
            </a:r>
            <a:r>
              <a:rPr lang="en-US" altLang="ja-JP" dirty="0">
                <a:solidFill>
                  <a:srgbClr val="C00000"/>
                </a:solidFill>
                <a:latin typeface="Times New Roman" charset="0"/>
              </a:rPr>
              <a:t>that human influence has been the dominant cause of the observed warming since the mid-20th century</a:t>
            </a:r>
            <a:r>
              <a:rPr lang="ja-JP" altLang="en-US" dirty="0">
                <a:solidFill>
                  <a:srgbClr val="C00000"/>
                </a:solidFill>
                <a:latin typeface="Times New Roman" charset="0"/>
              </a:rPr>
              <a:t>”</a:t>
            </a:r>
            <a:endParaRPr lang="en-US" altLang="ja-JP" dirty="0">
              <a:solidFill>
                <a:srgbClr val="C00000"/>
              </a:solidFill>
              <a:latin typeface="Times New Roman" charset="0"/>
            </a:endParaRPr>
          </a:p>
          <a:p>
            <a:pPr>
              <a:spcBef>
                <a:spcPct val="0"/>
              </a:spcBef>
              <a:buFontTx/>
              <a:buChar char="•"/>
            </a:pPr>
            <a:r>
              <a:rPr lang="ja-JP" altLang="en-US" dirty="0">
                <a:solidFill>
                  <a:srgbClr val="C00000"/>
                </a:solidFill>
                <a:latin typeface="Times New Roman" charset="0"/>
              </a:rPr>
              <a:t>“</a:t>
            </a:r>
            <a:r>
              <a:rPr lang="en-US" altLang="ja-JP" dirty="0">
                <a:solidFill>
                  <a:srgbClr val="C00000"/>
                </a:solidFill>
                <a:latin typeface="Times New Roman" charset="0"/>
              </a:rPr>
              <a:t>The atmospheric concentrations of..  [greenhouse gases] .. have increased to levels unprecedented in at least the last 800,000 years. CO2 concentrations have increased by 40% since pre-industrial times, primarily from fossil fuel emissions and secondarily from net land use change emissions.</a:t>
            </a:r>
            <a:r>
              <a:rPr lang="ja-JP" altLang="en-US" dirty="0">
                <a:solidFill>
                  <a:srgbClr val="C00000"/>
                </a:solidFill>
                <a:latin typeface="Times New Roman" charset="0"/>
              </a:rPr>
              <a:t>”</a:t>
            </a:r>
            <a:endParaRPr lang="en-US" altLang="ja-JP" dirty="0">
              <a:solidFill>
                <a:srgbClr val="C00000"/>
              </a:solidFill>
              <a:latin typeface="Times New Roman" charset="0"/>
            </a:endParaRPr>
          </a:p>
          <a:p>
            <a:pPr>
              <a:spcBef>
                <a:spcPct val="0"/>
              </a:spcBef>
              <a:buFontTx/>
              <a:buChar char="•"/>
            </a:pPr>
            <a:r>
              <a:rPr lang="ja-JP" altLang="en-US" dirty="0">
                <a:solidFill>
                  <a:srgbClr val="C00000"/>
                </a:solidFill>
                <a:latin typeface="Times New Roman" charset="0"/>
              </a:rPr>
              <a:t>“</a:t>
            </a:r>
            <a:r>
              <a:rPr lang="en-US" altLang="ja-JP" dirty="0">
                <a:solidFill>
                  <a:srgbClr val="C00000"/>
                </a:solidFill>
                <a:latin typeface="Times New Roman" charset="0"/>
              </a:rPr>
              <a:t>Continued emissions of greenhouse gases will cause further warming and changes in … the climate system</a:t>
            </a:r>
            <a:r>
              <a:rPr lang="ja-JP" altLang="en-US" dirty="0">
                <a:solidFill>
                  <a:srgbClr val="C00000"/>
                </a:solidFill>
                <a:latin typeface="Times New Roman" charset="0"/>
              </a:rPr>
              <a:t>”</a:t>
            </a:r>
            <a:endParaRPr lang="en-US" altLang="ja-JP" dirty="0">
              <a:solidFill>
                <a:srgbClr val="C00000"/>
              </a:solidFill>
              <a:latin typeface="Times New Roman" charset="0"/>
            </a:endParaRPr>
          </a:p>
          <a:p>
            <a:pPr>
              <a:spcBef>
                <a:spcPct val="0"/>
              </a:spcBef>
            </a:pPr>
            <a:endParaRPr lang="en-US" dirty="0">
              <a:latin typeface="Calibri" charset="0"/>
            </a:endParaRPr>
          </a:p>
        </p:txBody>
      </p:sp>
      <p:sp>
        <p:nvSpPr>
          <p:cNvPr id="48132"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47B8B00C-2795-4242-B635-F6D438A2CC3B}" type="slidenum">
              <a:rPr lang="en-US"/>
              <a:pPr algn="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 Source: http://www.esrl.noaa.gov/gmd/ccgg/trends/</a:t>
            </a:r>
          </a:p>
          <a:p>
            <a:r>
              <a:rPr lang="en-US">
                <a:latin typeface="Calibri" charset="0"/>
              </a:rPr>
              <a:t>As of February 2012</a:t>
            </a:r>
          </a:p>
          <a:p>
            <a:r>
              <a:rPr lang="en-US">
                <a:latin typeface="Calibri" charset="0"/>
              </a:rPr>
              <a:t>Abhishek: I just updated the figures: in May the 400 ppm limit was exceeded </a:t>
            </a:r>
            <a:r>
              <a:rPr lang="en-US">
                <a:latin typeface="Calibri" charset="0"/>
                <a:sym typeface="Wingdings" charset="0"/>
              </a:rPr>
              <a:t></a:t>
            </a:r>
          </a:p>
          <a:p>
            <a:endParaRPr lang="en-US">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5E41440-C6F7-544F-A63C-4C34C959C5E8}" type="slidenum">
              <a:rPr lang="en-US">
                <a:latin typeface="Arial" charset="0"/>
              </a:rPr>
              <a:pPr/>
              <a:t>9</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Walk through an overview of the expected changes, using the points below. Explain that the rest of the presentation will cover </a:t>
            </a:r>
            <a:r>
              <a:rPr lang="en-US" i="1" dirty="0">
                <a:latin typeface="Calibri" charset="0"/>
              </a:rPr>
              <a:t>impacts on human society </a:t>
            </a:r>
            <a:r>
              <a:rPr lang="en-US" dirty="0">
                <a:latin typeface="Calibri" charset="0"/>
              </a:rPr>
              <a:t>in more detail.</a:t>
            </a:r>
          </a:p>
          <a:p>
            <a:pPr>
              <a:spcBef>
                <a:spcPct val="0"/>
              </a:spcBef>
            </a:pPr>
            <a:endParaRPr lang="en-US" b="1" i="1" dirty="0">
              <a:latin typeface="Calibri" charset="0"/>
            </a:endParaRPr>
          </a:p>
          <a:p>
            <a:pPr>
              <a:spcBef>
                <a:spcPct val="0"/>
              </a:spcBef>
            </a:pPr>
            <a:r>
              <a:rPr lang="en-US" b="1" dirty="0">
                <a:latin typeface="Calibri" charset="0"/>
              </a:rPr>
              <a:t>It is a fact that Greenhouse Gas concentrations is increasing, but the effects following from that have different levels of “certainty”:</a:t>
            </a:r>
          </a:p>
          <a:p>
            <a:pPr>
              <a:spcBef>
                <a:spcPct val="0"/>
              </a:spcBef>
            </a:pPr>
            <a:endParaRPr lang="en-US" dirty="0">
              <a:latin typeface="Calibri" charset="0"/>
            </a:endParaRPr>
          </a:p>
          <a:p>
            <a:pPr>
              <a:spcBef>
                <a:spcPct val="0"/>
              </a:spcBef>
            </a:pPr>
            <a:r>
              <a:rPr lang="en-US" b="1" dirty="0">
                <a:latin typeface="Calibri" charset="0"/>
              </a:rPr>
              <a:t>1) Rising temperatures – with heat waves: </a:t>
            </a:r>
          </a:p>
          <a:p>
            <a:pPr>
              <a:spcBef>
                <a:spcPct val="0"/>
              </a:spcBef>
            </a:pPr>
            <a:r>
              <a:rPr lang="en-US" dirty="0">
                <a:latin typeface="Calibri" charset="0"/>
              </a:rPr>
              <a:t>We know that at the “global scale” (i.e. for most land areas with sufficient data)</a:t>
            </a:r>
          </a:p>
          <a:p>
            <a:pPr>
              <a:spcBef>
                <a:spcPct val="0"/>
              </a:spcBef>
              <a:buFontTx/>
              <a:buChar char="-"/>
            </a:pPr>
            <a:r>
              <a:rPr lang="en-US" dirty="0">
                <a:latin typeface="Calibri" charset="0"/>
              </a:rPr>
              <a:t>It is very likely that there has been an overall DECREASE in the number of cold days and nights.</a:t>
            </a:r>
          </a:p>
          <a:p>
            <a:pPr>
              <a:spcBef>
                <a:spcPct val="0"/>
              </a:spcBef>
              <a:buFontTx/>
              <a:buChar char="-"/>
            </a:pPr>
            <a:r>
              <a:rPr lang="en-US" dirty="0">
                <a:latin typeface="Calibri" charset="0"/>
              </a:rPr>
              <a:t>It is very likely that there’s been an overall INCREASE in the number of warm days and nights.</a:t>
            </a:r>
          </a:p>
          <a:p>
            <a:pPr>
              <a:spcBef>
                <a:spcPct val="0"/>
              </a:spcBef>
              <a:buFontTx/>
              <a:buChar char="-"/>
            </a:pPr>
            <a:r>
              <a:rPr lang="en-US" dirty="0">
                <a:latin typeface="Calibri" charset="0"/>
              </a:rPr>
              <a:t>In the future, for most land areas, this trend is expected to continue.</a:t>
            </a:r>
          </a:p>
          <a:p>
            <a:pPr>
              <a:spcBef>
                <a:spcPct val="0"/>
              </a:spcBef>
              <a:buFontTx/>
              <a:buChar char="-"/>
            </a:pPr>
            <a:r>
              <a:rPr lang="en-US" dirty="0">
                <a:latin typeface="Calibri" charset="0"/>
              </a:rPr>
              <a:t>Sea surface temperatures are also rising; “minimum” temperature extremes have risen.</a:t>
            </a:r>
          </a:p>
          <a:p>
            <a:pPr>
              <a:spcBef>
                <a:spcPct val="0"/>
              </a:spcBef>
              <a:buFontTx/>
              <a:buChar char="-"/>
            </a:pPr>
            <a:r>
              <a:rPr lang="en-US" dirty="0">
                <a:latin typeface="Calibri" charset="0"/>
              </a:rPr>
              <a:t>Heat waves are expected to become more frequent and more intense.</a:t>
            </a:r>
          </a:p>
          <a:p>
            <a:pPr>
              <a:spcBef>
                <a:spcPct val="0"/>
              </a:spcBef>
            </a:pPr>
            <a:r>
              <a:rPr lang="en-US" i="1" dirty="0">
                <a:latin typeface="Calibri" charset="0"/>
              </a:rPr>
              <a:t>Source: </a:t>
            </a:r>
            <a:r>
              <a:rPr lang="en-US" dirty="0">
                <a:latin typeface="Calibri" charset="0"/>
                <a:hlinkClick r:id="rId3"/>
              </a:rPr>
              <a:t>http://www.climatechange2013.org/images/uploads/WGIAR5_WGI-12Doc2b_FinalDraft_Chapter02.pdf</a:t>
            </a:r>
            <a:endParaRPr lang="en-US" dirty="0">
              <a:latin typeface="Calibri" charset="0"/>
            </a:endParaRPr>
          </a:p>
          <a:p>
            <a:pPr>
              <a:spcBef>
                <a:spcPct val="0"/>
              </a:spcBef>
              <a:buFontTx/>
              <a:buChar char="-"/>
            </a:pPr>
            <a:endParaRPr lang="en-US" dirty="0">
              <a:latin typeface="Calibri" charset="0"/>
            </a:endParaRPr>
          </a:p>
          <a:p>
            <a:pPr>
              <a:spcBef>
                <a:spcPct val="0"/>
              </a:spcBef>
            </a:pPr>
            <a:r>
              <a:rPr lang="en-US" b="1" dirty="0">
                <a:latin typeface="Calibri" charset="0"/>
              </a:rPr>
              <a:t>2) Sea level rise</a:t>
            </a:r>
          </a:p>
          <a:p>
            <a:pPr>
              <a:spcBef>
                <a:spcPct val="0"/>
              </a:spcBef>
            </a:pPr>
            <a:r>
              <a:rPr lang="en-US" dirty="0">
                <a:latin typeface="Calibri" charset="0"/>
              </a:rPr>
              <a:t>-Ocean thermal expansion and glacier melting have been the dominant contributors to 20th century global mean sea level rise.</a:t>
            </a:r>
          </a:p>
          <a:p>
            <a:pPr>
              <a:spcBef>
                <a:spcPct val="0"/>
              </a:spcBef>
            </a:pPr>
            <a:r>
              <a:rPr lang="en-US" dirty="0">
                <a:latin typeface="Calibri" charset="0"/>
              </a:rPr>
              <a:t>-Thermal expansion: ocean temperatures have been increasing, water expands as it warms </a:t>
            </a:r>
            <a:r>
              <a:rPr lang="en-US" dirty="0">
                <a:latin typeface="Calibri" charset="0"/>
                <a:sym typeface="Wingdings" charset="0"/>
              </a:rPr>
              <a:t> sea level rise</a:t>
            </a:r>
          </a:p>
          <a:p>
            <a:pPr>
              <a:spcBef>
                <a:spcPct val="0"/>
              </a:spcBef>
            </a:pPr>
            <a:r>
              <a:rPr lang="en-US" dirty="0">
                <a:latin typeface="Calibri" charset="0"/>
                <a:sym typeface="Wingdings" charset="0"/>
              </a:rPr>
              <a:t>-Glacier melting: land based ice that melts and flows into the ocean, increasing mass of water in the ocean  sea level rise.</a:t>
            </a:r>
          </a:p>
          <a:p>
            <a:pPr>
              <a:spcBef>
                <a:spcPct val="0"/>
              </a:spcBef>
            </a:pPr>
            <a:r>
              <a:rPr lang="en-US" dirty="0">
                <a:latin typeface="Calibri" charset="0"/>
                <a:sym typeface="Wingdings" charset="0"/>
              </a:rPr>
              <a:t>-Higher sea levels put coastal cities at risk from flooding, more intense storm surges, and coastal erosion.</a:t>
            </a:r>
          </a:p>
          <a:p>
            <a:pPr>
              <a:spcBef>
                <a:spcPct val="0"/>
              </a:spcBef>
            </a:pPr>
            <a:r>
              <a:rPr lang="en-US" dirty="0">
                <a:latin typeface="Calibri" charset="0"/>
                <a:sym typeface="Wingdings" charset="0"/>
              </a:rPr>
              <a:t>-Higher sea levels also increase risks for salt-water contamination of farmland and freshwater sources.</a:t>
            </a:r>
          </a:p>
          <a:p>
            <a:pPr>
              <a:spcBef>
                <a:spcPct val="0"/>
              </a:spcBef>
            </a:pPr>
            <a:r>
              <a:rPr lang="en-US" i="1" dirty="0">
                <a:latin typeface="Calibri" charset="0"/>
                <a:sym typeface="Wingdings" charset="0"/>
              </a:rPr>
              <a:t>Source: </a:t>
            </a:r>
            <a:r>
              <a:rPr lang="en-US" dirty="0">
                <a:latin typeface="Calibri" charset="0"/>
              </a:rPr>
              <a:t>http://www.climatechange2013.org/images/uploads/WGIAR5_WGI-12Doc2b_FinalDraft_Chapter13.pdf; http://www.ipcc.ch/publications_and_data/ar4/wg1/en/faq-5-1.html</a:t>
            </a:r>
          </a:p>
          <a:p>
            <a:pPr>
              <a:spcBef>
                <a:spcPct val="0"/>
              </a:spcBef>
              <a:buFontTx/>
              <a:buChar char="-"/>
            </a:pPr>
            <a:endParaRPr lang="en-US" dirty="0">
              <a:latin typeface="Calibri" charset="0"/>
            </a:endParaRPr>
          </a:p>
          <a:p>
            <a:pPr>
              <a:spcBef>
                <a:spcPct val="0"/>
              </a:spcBef>
            </a:pPr>
            <a:endParaRPr lang="en-US" dirty="0">
              <a:latin typeface="Calibri" charset="0"/>
            </a:endParaRPr>
          </a:p>
          <a:p>
            <a:pPr>
              <a:spcBef>
                <a:spcPct val="0"/>
              </a:spcBef>
            </a:pPr>
            <a:r>
              <a:rPr lang="en-US" b="1" dirty="0">
                <a:latin typeface="Calibri" charset="0"/>
              </a:rPr>
              <a:t>3) Melting ice (sea ice and glaciers)</a:t>
            </a:r>
          </a:p>
          <a:p>
            <a:pPr>
              <a:spcBef>
                <a:spcPct val="0"/>
              </a:spcBef>
              <a:buFont typeface="Wingdings" charset="0"/>
              <a:buChar char="à"/>
            </a:pPr>
            <a:r>
              <a:rPr lang="en-US" b="1" dirty="0">
                <a:latin typeface="Calibri" charset="0"/>
                <a:sym typeface="Wingdings" charset="0"/>
              </a:rPr>
              <a:t>Sea ice = frozen sea water that floats on the ocean’s surface</a:t>
            </a:r>
          </a:p>
          <a:p>
            <a:pPr>
              <a:spcBef>
                <a:spcPct val="0"/>
              </a:spcBef>
              <a:buFont typeface="Wingdings" charset="0"/>
              <a:buChar char="à"/>
            </a:pPr>
            <a:r>
              <a:rPr lang="en-US" b="1" dirty="0">
                <a:latin typeface="Calibri" charset="0"/>
                <a:sym typeface="Wingdings" charset="0"/>
              </a:rPr>
              <a:t>Glaciers = dense ice exceeding a surface area of 0.1 km² constantly moving under its own gravity. Example: Greenland ice sheet</a:t>
            </a:r>
            <a:endParaRPr lang="en-US" b="1" dirty="0">
              <a:latin typeface="Calibri" charset="0"/>
            </a:endParaRPr>
          </a:p>
          <a:p>
            <a:pPr>
              <a:spcBef>
                <a:spcPct val="0"/>
              </a:spcBef>
            </a:pPr>
            <a:r>
              <a:rPr lang="en-US" dirty="0">
                <a:latin typeface="Calibri" charset="0"/>
              </a:rPr>
              <a:t>- Rising temperatures have caused glaciers and sea ice (</a:t>
            </a:r>
            <a:r>
              <a:rPr lang="en-US" dirty="0" err="1">
                <a:latin typeface="Calibri" charset="0"/>
              </a:rPr>
              <a:t>espcially</a:t>
            </a:r>
            <a:r>
              <a:rPr lang="en-US" dirty="0">
                <a:latin typeface="Calibri" charset="0"/>
              </a:rPr>
              <a:t> around the North Pole) to melt faster than many scientific projections</a:t>
            </a:r>
          </a:p>
          <a:p>
            <a:pPr>
              <a:spcBef>
                <a:spcPct val="0"/>
              </a:spcBef>
            </a:pPr>
            <a:r>
              <a:rPr lang="en-US" dirty="0">
                <a:latin typeface="Calibri" charset="0"/>
              </a:rPr>
              <a:t>- Melting ice has implications for sea level rise and ocean chemistry.</a:t>
            </a:r>
          </a:p>
          <a:p>
            <a:pPr>
              <a:spcBef>
                <a:spcPct val="0"/>
              </a:spcBef>
            </a:pPr>
            <a:r>
              <a:rPr lang="en-US" i="1" dirty="0">
                <a:latin typeface="Calibri" charset="0"/>
              </a:rPr>
              <a:t>Source: </a:t>
            </a:r>
            <a:r>
              <a:rPr lang="en-US" dirty="0">
                <a:latin typeface="Calibri" charset="0"/>
                <a:hlinkClick r:id="rId4"/>
              </a:rPr>
              <a:t>http://www.climatechange2013.org/images/uploads/WGIAR5_WGI-12Doc2b_FinalDraft_Chapter13.pdf</a:t>
            </a:r>
            <a:endParaRPr lang="en-US" dirty="0">
              <a:latin typeface="Calibri" charset="0"/>
            </a:endParaRPr>
          </a:p>
          <a:p>
            <a:pPr>
              <a:spcBef>
                <a:spcPct val="0"/>
              </a:spcBef>
            </a:pPr>
            <a:endParaRPr lang="en-US" b="1" dirty="0">
              <a:latin typeface="Calibri" charset="0"/>
            </a:endParaRPr>
          </a:p>
          <a:p>
            <a:pPr>
              <a:spcBef>
                <a:spcPct val="0"/>
              </a:spcBef>
            </a:pPr>
            <a:r>
              <a:rPr lang="en-US" b="1" dirty="0">
                <a:latin typeface="Calibri" charset="0"/>
              </a:rPr>
              <a:t>4) Ocean acidification – and its effects</a:t>
            </a:r>
          </a:p>
          <a:p>
            <a:pPr>
              <a:spcBef>
                <a:spcPct val="0"/>
              </a:spcBef>
            </a:pPr>
            <a:r>
              <a:rPr lang="en-US" dirty="0">
                <a:latin typeface="Calibri" charset="0"/>
              </a:rPr>
              <a:t>-The ocean has absorbed more CO2 as emissions have risen, this increases the pH of the water and has serious implications for marine life. Biodiversity is under pressure due to increasingly inhospitable environmental conditions (e.g., coral bleaching because of acidifying oceans). </a:t>
            </a:r>
          </a:p>
          <a:p>
            <a:pPr>
              <a:spcBef>
                <a:spcPct val="0"/>
              </a:spcBef>
            </a:pPr>
            <a:r>
              <a:rPr lang="en-US" i="1" dirty="0">
                <a:latin typeface="Calibri" charset="0"/>
              </a:rPr>
              <a:t>Source: </a:t>
            </a:r>
            <a:r>
              <a:rPr lang="en-US" dirty="0">
                <a:latin typeface="Calibri" charset="0"/>
              </a:rPr>
              <a:t>http://www.climatechange2013.org/images/uploads/WGIAR5_WGI-12Doc2b_FinalDraft_Chapter03.pdf</a:t>
            </a:r>
            <a:endParaRPr lang="en-US" b="1" i="1" dirty="0">
              <a:latin typeface="Calibri" charset="0"/>
            </a:endParaRPr>
          </a:p>
          <a:p>
            <a:pPr>
              <a:spcBef>
                <a:spcPct val="0"/>
              </a:spcBef>
            </a:pPr>
            <a:endParaRPr lang="en-US" b="1" i="1" dirty="0">
              <a:latin typeface="Calibri" charset="0"/>
            </a:endParaRPr>
          </a:p>
          <a:p>
            <a:pPr>
              <a:spcBef>
                <a:spcPct val="0"/>
              </a:spcBef>
            </a:pPr>
            <a:r>
              <a:rPr lang="en-US" b="1" dirty="0">
                <a:latin typeface="Calibri" charset="0"/>
              </a:rPr>
              <a:t>5) Changing rainfall patterns</a:t>
            </a:r>
          </a:p>
          <a:p>
            <a:pPr>
              <a:spcBef>
                <a:spcPct val="0"/>
              </a:spcBef>
              <a:buFontTx/>
              <a:buChar char="-"/>
            </a:pPr>
            <a:r>
              <a:rPr lang="en-US" dirty="0">
                <a:latin typeface="Calibri" charset="0"/>
              </a:rPr>
              <a:t>Data limitations make it difficult to say with certainty what the rainfall trends will be in all regions of the globe</a:t>
            </a:r>
          </a:p>
          <a:p>
            <a:pPr>
              <a:spcBef>
                <a:spcPct val="0"/>
              </a:spcBef>
              <a:buFontTx/>
              <a:buChar char="-"/>
            </a:pPr>
            <a:r>
              <a:rPr lang="en-US" dirty="0">
                <a:latin typeface="Calibri" charset="0"/>
              </a:rPr>
              <a:t>BUT, on average, places that have currently have heavy precipitation can expect to see the intensity of rainfall events increase, places that are dry can expect less frequent rainfall (but more intense rain when it falls). </a:t>
            </a:r>
          </a:p>
          <a:p>
            <a:pPr>
              <a:spcBef>
                <a:spcPct val="0"/>
              </a:spcBef>
              <a:buFontTx/>
              <a:buChar char="-"/>
            </a:pPr>
            <a:r>
              <a:rPr lang="en-US" dirty="0">
                <a:latin typeface="Calibri" charset="0"/>
              </a:rPr>
              <a:t>Or in other words: “The wet get wetter and the dry get drier”; this means drought becomes more frequent in many places around the world.</a:t>
            </a:r>
          </a:p>
          <a:p>
            <a:pPr>
              <a:spcBef>
                <a:spcPct val="0"/>
              </a:spcBef>
            </a:pPr>
            <a:r>
              <a:rPr lang="en-US" i="1" dirty="0">
                <a:latin typeface="Calibri" charset="0"/>
              </a:rPr>
              <a:t>Sources: </a:t>
            </a:r>
            <a:r>
              <a:rPr lang="en-US" dirty="0">
                <a:latin typeface="Calibri" charset="0"/>
              </a:rPr>
              <a:t>http://www.gfdl.noaa.gov/cms-filesystem-action/user_files/kd/pdf/gfdlhighlight_vol1n5.pdf; http://www.ipcc.ch/news_and_events/docs/ar5/ar5_wg1_headlines.pdf</a:t>
            </a:r>
          </a:p>
          <a:p>
            <a:pPr>
              <a:spcBef>
                <a:spcPct val="0"/>
              </a:spcBef>
            </a:pPr>
            <a:endParaRPr lang="en-US" dirty="0">
              <a:latin typeface="Calibri" charset="0"/>
            </a:endParaRPr>
          </a:p>
          <a:p>
            <a:pPr>
              <a:spcBef>
                <a:spcPct val="0"/>
              </a:spcBef>
            </a:pPr>
            <a:r>
              <a:rPr lang="en-US" b="1" dirty="0">
                <a:latin typeface="Calibri" charset="0"/>
              </a:rPr>
              <a:t>6) Changes in extreme events</a:t>
            </a:r>
          </a:p>
          <a:p>
            <a:pPr>
              <a:spcBef>
                <a:spcPct val="0"/>
              </a:spcBef>
            </a:pPr>
            <a:r>
              <a:rPr lang="en-US" dirty="0">
                <a:latin typeface="Calibri" charset="0"/>
              </a:rPr>
              <a:t>-Heat waves and droughts have become more frequent, and in some places, more intense.</a:t>
            </a:r>
          </a:p>
          <a:p>
            <a:pPr>
              <a:spcBef>
                <a:spcPct val="0"/>
              </a:spcBef>
            </a:pPr>
            <a:r>
              <a:rPr lang="en-US" dirty="0">
                <a:latin typeface="Calibri" charset="0"/>
              </a:rPr>
              <a:t>-It is difficult to measure the frequency and intensity of floods, but generally there has been an increasing trend. </a:t>
            </a:r>
          </a:p>
          <a:p>
            <a:pPr>
              <a:spcBef>
                <a:spcPct val="0"/>
              </a:spcBef>
            </a:pPr>
            <a:r>
              <a:rPr lang="en-US" dirty="0">
                <a:latin typeface="Calibri" charset="0"/>
              </a:rPr>
              <a:t>-Climate change is expected in increase the frequency of high-intensity tropical storms. -Very difficult to identify trends with tornados, dust storms, hail, and other severe local events because data reliability is low and current climate models don</a:t>
            </a:r>
            <a:r>
              <a:rPr lang="ja-JP" altLang="en-US" dirty="0">
                <a:latin typeface="Calibri" charset="0"/>
              </a:rPr>
              <a:t>’</a:t>
            </a:r>
            <a:r>
              <a:rPr lang="en-US" altLang="ja-JP" dirty="0">
                <a:latin typeface="Calibri" charset="0"/>
              </a:rPr>
              <a:t>t simulate these phenomenon. BUT, risks are expected to increase with demographic and land use changes increase people</a:t>
            </a:r>
            <a:r>
              <a:rPr lang="ja-JP" altLang="en-US" dirty="0">
                <a:latin typeface="Calibri" charset="0"/>
              </a:rPr>
              <a:t>’</a:t>
            </a:r>
            <a:r>
              <a:rPr lang="en-US" altLang="ja-JP" dirty="0">
                <a:latin typeface="Calibri" charset="0"/>
              </a:rPr>
              <a:t>s exposure to these events. </a:t>
            </a:r>
          </a:p>
          <a:p>
            <a:pPr>
              <a:spcBef>
                <a:spcPct val="0"/>
              </a:spcBef>
            </a:pPr>
            <a:r>
              <a:rPr lang="en-US" i="1" dirty="0">
                <a:latin typeface="Calibri" charset="0"/>
              </a:rPr>
              <a:t>Sources: </a:t>
            </a:r>
            <a:r>
              <a:rPr lang="en-US" dirty="0">
                <a:latin typeface="Calibri" charset="0"/>
              </a:rPr>
              <a:t>(</a:t>
            </a:r>
            <a:r>
              <a:rPr lang="en-US" dirty="0">
                <a:latin typeface="Calibri" charset="0"/>
                <a:hlinkClick r:id="rId5"/>
              </a:rPr>
              <a:t>http://ipcc-wg2.gov/SREX/images/uploads/SREX-SPMbrochure_FINAL.pdf</a:t>
            </a:r>
            <a:r>
              <a:rPr lang="en-US" dirty="0">
                <a:latin typeface="Calibri" charset="0"/>
              </a:rPr>
              <a:t>) (</a:t>
            </a:r>
            <a:r>
              <a:rPr lang="en-US" dirty="0">
                <a:latin typeface="Calibri" charset="0"/>
                <a:hlinkClick r:id="rId6"/>
              </a:rPr>
              <a:t>http://www.nature.com/nclimate/journal/v2/n3/full/nclimate1357.html</a:t>
            </a:r>
            <a:r>
              <a:rPr lang="en-US" dirty="0">
                <a:latin typeface="Calibri" charset="0"/>
              </a:rPr>
              <a:t>) (</a:t>
            </a:r>
            <a:r>
              <a:rPr lang="en-US" dirty="0">
                <a:latin typeface="Calibri" charset="0"/>
                <a:hlinkClick r:id="rId7"/>
              </a:rPr>
              <a:t>http://www.ipcc.ch/publications_and_data/ar4/wg1/en/ch3s3-8-4-2.html</a:t>
            </a:r>
            <a:r>
              <a:rPr lang="en-US" dirty="0">
                <a:latin typeface="Calibri" charset="0"/>
              </a:rPr>
              <a:t>) (</a:t>
            </a:r>
            <a:r>
              <a:rPr lang="en-US" dirty="0">
                <a:latin typeface="Calibri" charset="0"/>
                <a:hlinkClick r:id="rId8"/>
              </a:rPr>
              <a:t>http://www.ipcc.ch/pdf/special-reports/srex/SREX_Full_Report.pdf</a:t>
            </a:r>
            <a:r>
              <a:rPr lang="en-US" dirty="0">
                <a:latin typeface="Calibri" charset="0"/>
              </a:rPr>
              <a:t>)</a:t>
            </a:r>
          </a:p>
          <a:p>
            <a:pPr>
              <a:spcBef>
                <a:spcPct val="0"/>
              </a:spcBef>
            </a:pPr>
            <a:endParaRPr lang="en-US" b="1" i="1" dirty="0">
              <a:latin typeface="Calibri" charset="0"/>
            </a:endParaRPr>
          </a:p>
          <a:p>
            <a:pPr>
              <a:spcBef>
                <a:spcPct val="0"/>
              </a:spcBef>
            </a:pPr>
            <a:r>
              <a:rPr lang="en-US" dirty="0">
                <a:latin typeface="Calibri" charset="0"/>
              </a:rPr>
              <a:t>(explain that this presentation will go through these points in more detail)</a:t>
            </a:r>
          </a:p>
          <a:p>
            <a:pPr>
              <a:spcBef>
                <a:spcPct val="0"/>
              </a:spcBef>
            </a:pPr>
            <a:endParaRPr lang="en-US" dirty="0">
              <a:latin typeface="Calibri" charset="0"/>
            </a:endParaRPr>
          </a:p>
          <a:p>
            <a:pPr>
              <a:spcBef>
                <a:spcPct val="0"/>
              </a:spcBef>
            </a:pPr>
            <a:endParaRPr lang="en-US" dirty="0">
              <a:latin typeface="Calibri" charset="0"/>
            </a:endParaRPr>
          </a:p>
          <a:p>
            <a:pPr>
              <a:spcBef>
                <a:spcPct val="0"/>
              </a:spcBef>
            </a:pPr>
            <a:r>
              <a:rPr lang="en-US" dirty="0">
                <a:latin typeface="Calibri" charset="0"/>
              </a:rPr>
              <a:t>“Melting ice” picture: http://www.flickr.com/photos/worldresourcesinstitute/3525024219/ ; Photo by Linda Shaffer, World Resources Institute, 2009.</a:t>
            </a:r>
          </a:p>
          <a:p>
            <a:pPr>
              <a:spcBef>
                <a:spcPct val="0"/>
              </a:spcBef>
            </a:pPr>
            <a:r>
              <a:rPr lang="en-US" dirty="0">
                <a:latin typeface="Calibri" charset="0"/>
              </a:rPr>
              <a:t>“Other changes” picture (bleached coral): http://www.flickr.com/photos/worldresourcesinstitute/5476510553/ ; Photo by Mark Spalding, World Resources Institute, 2011.</a:t>
            </a:r>
          </a:p>
          <a:p>
            <a:pPr>
              <a:spcBef>
                <a:spcPct val="0"/>
              </a:spcBef>
            </a:pPr>
            <a:endParaRPr lang="en-US" dirty="0">
              <a:latin typeface="Calibri" charset="0"/>
            </a:endParaRPr>
          </a:p>
        </p:txBody>
      </p:sp>
      <p:sp>
        <p:nvSpPr>
          <p:cNvPr id="49156"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F0532D64-0BEF-6D4C-9A29-DE82019128CA}" type="slidenum">
              <a:rPr lang="en-US"/>
              <a:pPr algn="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z="1000" b="1" u="sng">
                <a:latin typeface="Calibri" charset="0"/>
              </a:rPr>
              <a:t>From World Bank Report, Turn Down the Heat: why a 4 degree warmer world must be avoided –  </a:t>
            </a:r>
          </a:p>
          <a:p>
            <a:pPr>
              <a:spcBef>
                <a:spcPct val="0"/>
              </a:spcBef>
              <a:buFontTx/>
              <a:buChar char="•"/>
            </a:pPr>
            <a:r>
              <a:rPr lang="en-US" sz="1000" b="1">
                <a:latin typeface="Calibri" charset="0"/>
              </a:rPr>
              <a:t>Despite the global community</a:t>
            </a:r>
            <a:r>
              <a:rPr lang="ja-JP" altLang="en-US" sz="1000" b="1">
                <a:latin typeface="Calibri" charset="0"/>
              </a:rPr>
              <a:t>’</a:t>
            </a:r>
            <a:r>
              <a:rPr lang="en-US" altLang="ja-JP" sz="1000" b="1">
                <a:latin typeface="Calibri" charset="0"/>
              </a:rPr>
              <a:t>s best intentions to keep global warming below a 2°C increase above pre-industrial climate, higher levels of warming are increasingly likely. </a:t>
            </a:r>
          </a:p>
          <a:p>
            <a:pPr>
              <a:spcBef>
                <a:spcPct val="0"/>
              </a:spcBef>
              <a:buFontTx/>
              <a:buChar char="•"/>
            </a:pPr>
            <a:r>
              <a:rPr lang="en-US" altLang="ja-JP" sz="1000" b="1">
                <a:latin typeface="Calibri" charset="0"/>
              </a:rPr>
              <a:t>Scientists agree that countries</a:t>
            </a:r>
            <a:r>
              <a:rPr lang="ja-JP" altLang="en-US" sz="1000" b="1">
                <a:latin typeface="Calibri" charset="0"/>
              </a:rPr>
              <a:t>’</a:t>
            </a:r>
            <a:r>
              <a:rPr lang="en-US" altLang="ja-JP" sz="1000" b="1">
                <a:latin typeface="Calibri" charset="0"/>
              </a:rPr>
              <a:t> current United Nations Framework Convention on Climate Change emission pledges and commitments would most likely result in 3.5 to 4°C warming. And the longer those pledges remain unmet, the more likely a 4°C world becomes.</a:t>
            </a:r>
            <a:endParaRPr lang="en-GB" altLang="ja-JP" sz="1000" b="1">
              <a:latin typeface="Calibri" charset="0"/>
            </a:endParaRPr>
          </a:p>
          <a:p>
            <a:pPr>
              <a:spcBef>
                <a:spcPct val="0"/>
              </a:spcBef>
            </a:pPr>
            <a:endParaRPr lang="en-GB" sz="1000">
              <a:latin typeface="Calibri" charset="0"/>
            </a:endParaRPr>
          </a:p>
          <a:p>
            <a:pPr>
              <a:spcBef>
                <a:spcPct val="0"/>
              </a:spcBef>
            </a:pPr>
            <a:r>
              <a:rPr lang="en-GB" sz="1000" b="1">
                <a:latin typeface="Calibri" charset="0"/>
              </a:rPr>
              <a:t>Facilitator tip 1</a:t>
            </a:r>
            <a:r>
              <a:rPr lang="en-GB" sz="1000">
                <a:latin typeface="Calibri" charset="0"/>
              </a:rPr>
              <a:t>: consider to delete this slide and replace this with the ‘Tipping point’ exercise in this module. </a:t>
            </a:r>
          </a:p>
          <a:p>
            <a:pPr>
              <a:spcBef>
                <a:spcPct val="0"/>
              </a:spcBef>
            </a:pPr>
            <a:r>
              <a:rPr lang="en-GB" sz="1000" b="1">
                <a:latin typeface="Calibri" charset="0"/>
              </a:rPr>
              <a:t>Facilitator tip 2</a:t>
            </a:r>
            <a:r>
              <a:rPr lang="en-GB" sz="1000">
                <a:latin typeface="Calibri" charset="0"/>
              </a:rPr>
              <a:t>: consider running the 2:30 minute movie clip: “</a:t>
            </a:r>
            <a:r>
              <a:rPr lang="en-US" altLang="ja-JP" sz="1000" i="1">
                <a:latin typeface="Calibri" charset="0"/>
              </a:rPr>
              <a:t>World Could Be 4 Degrees Hotter By End of This Century</a:t>
            </a:r>
            <a:r>
              <a:rPr lang="ja-JP" altLang="en-US" sz="1000" i="1">
                <a:latin typeface="Calibri" charset="0"/>
              </a:rPr>
              <a:t>”</a:t>
            </a:r>
            <a:r>
              <a:rPr lang="en-US" altLang="ja-JP" sz="1000" i="1">
                <a:latin typeface="Calibri" charset="0"/>
              </a:rPr>
              <a:t> available at </a:t>
            </a:r>
            <a:r>
              <a:rPr lang="da-DK" altLang="ja-JP" sz="1000" i="1">
                <a:latin typeface="Calibri" charset="0"/>
                <a:hlinkClick r:id="rId3"/>
              </a:rPr>
              <a:t>http://www.youtube.com/watch?v=CQbOlI0YQNs</a:t>
            </a:r>
            <a:r>
              <a:rPr lang="da-DK" altLang="ja-JP" sz="1000">
                <a:latin typeface="Calibri" charset="0"/>
              </a:rPr>
              <a:t> </a:t>
            </a:r>
          </a:p>
          <a:p>
            <a:pPr>
              <a:spcBef>
                <a:spcPct val="0"/>
              </a:spcBef>
            </a:pPr>
            <a:endParaRPr lang="en-GB" sz="1000" i="1">
              <a:latin typeface="Calibri" charset="0"/>
            </a:endParaRPr>
          </a:p>
          <a:p>
            <a:pPr>
              <a:spcBef>
                <a:spcPct val="0"/>
              </a:spcBef>
            </a:pPr>
            <a:r>
              <a:rPr lang="en-GB" sz="1000">
                <a:latin typeface="Calibri" charset="0"/>
              </a:rPr>
              <a:t>The vast majority of scientists believe that the average global temperature rise must be limited to 2°C in order to avoid catastrophic climate change. </a:t>
            </a:r>
          </a:p>
          <a:p>
            <a:pPr>
              <a:spcBef>
                <a:spcPct val="0"/>
              </a:spcBef>
            </a:pPr>
            <a:r>
              <a:rPr lang="en-GB" sz="1000">
                <a:latin typeface="Times New Roman" charset="0"/>
              </a:rPr>
              <a:t>Many people believe a rise of 2 degrees C is a tipping point for disastrous and irreversible impacts, like the melting of the arctic ice, Greenland ice sheet, and melting of permafrost (which would even trigger methane bubbles under the ice to be released into the atmosphere, exacerbating the level of greenhouse gasses in the atmosphere</a:t>
            </a:r>
            <a:r>
              <a:rPr lang="nl-NL" sz="1000">
                <a:latin typeface="Times New Roman" charset="0"/>
              </a:rPr>
              <a:t>)</a:t>
            </a:r>
            <a:r>
              <a:rPr lang="en-GB" sz="1000">
                <a:latin typeface="Times New Roman" charset="0"/>
              </a:rPr>
              <a:t>. </a:t>
            </a:r>
          </a:p>
          <a:p>
            <a:pPr>
              <a:spcBef>
                <a:spcPct val="0"/>
              </a:spcBef>
            </a:pPr>
            <a:r>
              <a:rPr lang="en-GB" sz="1000">
                <a:latin typeface="Times New Roman" charset="0"/>
              </a:rPr>
              <a:t>Even if greenhouse gasses are reduced substantially world wide, some scientists state we still have a 50% chance of reaching 2 degrees rise. </a:t>
            </a:r>
            <a:endParaRPr lang="nl-NL" sz="1000">
              <a:latin typeface="Times New Roman" charset="0"/>
            </a:endParaRPr>
          </a:p>
        </p:txBody>
      </p:sp>
      <p:sp>
        <p:nvSpPr>
          <p:cNvPr id="53252" name="Tijdelijke aanduiding voor dianumm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FAF6CA9C-2337-C84A-AD76-04922DA34D7A}" type="slidenum">
              <a:rPr lang="en-US"/>
              <a:pPr algn="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pic>
        <p:nvPicPr>
          <p:cNvPr id="6" name="Picture 14" descr="cc_koffer.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9838" y="6637338"/>
            <a:ext cx="2270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logo climate centre_thin_rovid.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16688"/>
            <a:ext cx="45196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4500563" y="6632575"/>
            <a:ext cx="4143375" cy="214313"/>
          </a:xfrm>
          <a:prstGeom prst="rect">
            <a:avLst/>
          </a:prstGeom>
          <a:noFill/>
        </p:spPr>
        <p:txBody>
          <a:bodyPr>
            <a:spAutoFit/>
          </a:bodyPr>
          <a:lstStyle>
            <a:lvl1pPr defTabSz="457200" eaLnBrk="0" hangingPunct="0">
              <a:defRPr>
                <a:solidFill>
                  <a:schemeClr val="tx1"/>
                </a:solidFill>
                <a:latin typeface="Arial" charset="0"/>
                <a:ea typeface="ＭＳ Ｐゴシック" charset="0"/>
                <a:cs typeface="Arial" charset="0"/>
              </a:defRPr>
            </a:lvl1pPr>
            <a:lvl2pPr marL="742950" indent="-285750" defTabSz="457200" eaLnBrk="0" hangingPunct="0">
              <a:defRPr>
                <a:solidFill>
                  <a:schemeClr val="tx1"/>
                </a:solidFill>
                <a:latin typeface="Arial" charset="0"/>
                <a:ea typeface="Arial" charset="0"/>
                <a:cs typeface="Arial" charset="0"/>
              </a:defRPr>
            </a:lvl2pPr>
            <a:lvl3pPr marL="1143000" indent="-228600" defTabSz="457200" eaLnBrk="0" hangingPunct="0">
              <a:defRPr>
                <a:solidFill>
                  <a:schemeClr val="tx1"/>
                </a:solidFill>
                <a:latin typeface="Arial" charset="0"/>
                <a:ea typeface="Arial" charset="0"/>
                <a:cs typeface="Arial" charset="0"/>
              </a:defRPr>
            </a:lvl3pPr>
            <a:lvl4pPr marL="1600200" indent="-228600" defTabSz="457200" eaLnBrk="0" hangingPunct="0">
              <a:defRPr>
                <a:solidFill>
                  <a:schemeClr val="tx1"/>
                </a:solidFill>
                <a:latin typeface="Arial" charset="0"/>
                <a:ea typeface="Arial" charset="0"/>
                <a:cs typeface="Arial" charset="0"/>
              </a:defRPr>
            </a:lvl4pPr>
            <a:lvl5pPr marL="2057400" indent="-228600" defTabSz="4572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7F7F7F"/>
                </a:solidFill>
                <a:latin typeface="Arial Regular" charset="0"/>
                <a:ea typeface="MS PGothic" charset="0"/>
                <a:cs typeface="MS PGothic" charset="0"/>
              </a:rPr>
              <a:t>Climate Training Kit. Module 1a –  Climate change science and impacts</a:t>
            </a:r>
          </a:p>
        </p:txBody>
      </p:sp>
      <p:sp>
        <p:nvSpPr>
          <p:cNvPr id="2" name="Title 1"/>
          <p:cNvSpPr>
            <a:spLocks noGrp="1"/>
          </p:cNvSpPr>
          <p:nvPr>
            <p:ph type="title"/>
          </p:nvPr>
        </p:nvSpPr>
        <p:spPr>
          <a:xfrm>
            <a:off x="456669" y="274320"/>
            <a:ext cx="8230662"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6669" y="1600200"/>
            <a:ext cx="4051610" cy="2194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6669" y="3931920"/>
            <a:ext cx="4051610" cy="2194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35721" y="1600200"/>
            <a:ext cx="4051610"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47939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1"/>
          <p:cNvGrpSpPr/>
          <p:nvPr userDrawn="1"/>
        </p:nvGrpSpPr>
        <p:grpSpPr>
          <a:xfrm>
            <a:off x="6734865" y="6172200"/>
            <a:ext cx="2077348" cy="423894"/>
            <a:chOff x="6575425" y="4506095"/>
            <a:chExt cx="2236788" cy="456429"/>
          </a:xfrm>
          <a:solidFill>
            <a:srgbClr val="5492CD"/>
          </a:solidFill>
        </p:grpSpPr>
        <p:sp>
          <p:nvSpPr>
            <p:cNvPr id="3"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4" name="Rectangle 43"/>
          <p:cNvSpPr/>
          <p:nvPr userDrawn="1"/>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Rectangle 44"/>
          <p:cNvSpPr/>
          <p:nvPr userDrawn="1"/>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2552599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04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Lst>
  <p:transition/>
  <p:txStyles>
    <p:titleStyle>
      <a:lvl1pPr algn="l" rtl="0" eaLnBrk="0" fontAlgn="base" hangingPunct="0">
        <a:spcBef>
          <a:spcPct val="0"/>
        </a:spcBef>
        <a:spcAft>
          <a:spcPct val="0"/>
        </a:spcAft>
        <a:defRPr sz="2600" b="1" i="1" kern="1200">
          <a:solidFill>
            <a:schemeClr val="tx1"/>
          </a:solidFill>
          <a:latin typeface="+mj-lt"/>
          <a:ea typeface="ＭＳ Ｐゴシック" charset="0"/>
          <a:cs typeface="+mj-cs"/>
        </a:defRPr>
      </a:lvl1pPr>
      <a:lvl2pPr algn="l" rtl="0" eaLnBrk="0" fontAlgn="base" hangingPunct="0">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68288" indent="-268288" algn="l" rtl="0" eaLnBrk="0" fontAlgn="base" hangingPunct="0">
        <a:spcBef>
          <a:spcPct val="20000"/>
        </a:spcBef>
        <a:spcAft>
          <a:spcPct val="0"/>
        </a:spcAft>
        <a:buClr>
          <a:srgbClr val="C00000"/>
        </a:buClr>
        <a:buSzPct val="80000"/>
        <a:buFont typeface="Wingdings" charset="0"/>
        <a:buChar char="§"/>
        <a:defRPr sz="2200" kern="1200">
          <a:solidFill>
            <a:schemeClr val="tx1"/>
          </a:solidFill>
          <a:latin typeface="+mn-lt"/>
          <a:ea typeface="ＭＳ Ｐゴシック" charset="0"/>
          <a:cs typeface="+mn-cs"/>
        </a:defRPr>
      </a:lvl1pPr>
      <a:lvl2pPr marL="538163" indent="-269875" algn="l" rtl="0" eaLnBrk="0" fontAlgn="base" hangingPunct="0">
        <a:spcBef>
          <a:spcPct val="20000"/>
        </a:spcBef>
        <a:spcAft>
          <a:spcPct val="0"/>
        </a:spcAft>
        <a:buClr>
          <a:srgbClr val="C00000"/>
        </a:buClr>
        <a:buSzPct val="80000"/>
        <a:buFont typeface="Wingdings" charset="0"/>
        <a:buChar char="§"/>
        <a:defRPr sz="2000" kern="1200">
          <a:solidFill>
            <a:schemeClr val="tx1"/>
          </a:solidFill>
          <a:latin typeface="+mn-lt"/>
          <a:ea typeface="Arial" charset="0"/>
          <a:cs typeface="+mn-cs"/>
        </a:defRPr>
      </a:lvl2pPr>
      <a:lvl3pPr marL="806450" indent="-268288" algn="l" rtl="0" eaLnBrk="0" fontAlgn="base" hangingPunct="0">
        <a:spcBef>
          <a:spcPct val="20000"/>
        </a:spcBef>
        <a:spcAft>
          <a:spcPct val="0"/>
        </a:spcAft>
        <a:buClr>
          <a:srgbClr val="C00000"/>
        </a:buClr>
        <a:buSzPct val="80000"/>
        <a:buFont typeface="Wingdings" charset="0"/>
        <a:buChar char="§"/>
        <a:defRPr sz="2000" kern="1200">
          <a:solidFill>
            <a:schemeClr val="tx1"/>
          </a:solidFill>
          <a:latin typeface="+mn-lt"/>
          <a:ea typeface="Arial" charset="0"/>
          <a:cs typeface="+mn-cs"/>
        </a:defRPr>
      </a:lvl3pPr>
      <a:lvl4pPr marL="806450" indent="-268288" algn="l" rtl="0" eaLnBrk="0" fontAlgn="base" hangingPunct="0">
        <a:spcBef>
          <a:spcPct val="20000"/>
        </a:spcBef>
        <a:spcAft>
          <a:spcPct val="0"/>
        </a:spcAft>
        <a:buClr>
          <a:srgbClr val="C00000"/>
        </a:buClr>
        <a:buSzPct val="80000"/>
        <a:buFont typeface="Wingdings" charset="0"/>
        <a:buChar char="§"/>
        <a:defRPr sz="2000" kern="1200">
          <a:solidFill>
            <a:schemeClr val="tx1"/>
          </a:solidFill>
          <a:latin typeface="+mn-lt"/>
          <a:ea typeface="Arial" charset="0"/>
          <a:cs typeface="+mn-cs"/>
        </a:defRPr>
      </a:lvl4pPr>
      <a:lvl5pPr marL="806450" indent="-268288" algn="l" rtl="0" eaLnBrk="0" fontAlgn="base" hangingPunct="0">
        <a:spcBef>
          <a:spcPct val="20000"/>
        </a:spcBef>
        <a:spcAft>
          <a:spcPct val="0"/>
        </a:spcAft>
        <a:buClr>
          <a:srgbClr val="C00000"/>
        </a:buClr>
        <a:buSzPct val="80000"/>
        <a:buFont typeface="Wingdings" charset="0"/>
        <a:buChar char="§"/>
        <a:defRPr sz="2000" kern="1200">
          <a:solidFill>
            <a:schemeClr val="tx1"/>
          </a:solidFill>
          <a:latin typeface="+mn-lt"/>
          <a:ea typeface="Arial"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3"/>
          <p:cNvSpPr>
            <a:spLocks noChangeShapeType="1"/>
          </p:cNvSpPr>
          <p:nvPr/>
        </p:nvSpPr>
        <p:spPr bwMode="auto">
          <a:xfrm flipV="1">
            <a:off x="1276350" y="2879725"/>
            <a:ext cx="7867650" cy="190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 name="Rectangle 7"/>
          <p:cNvSpPr>
            <a:spLocks noChangeArrowheads="1"/>
          </p:cNvSpPr>
          <p:nvPr/>
        </p:nvSpPr>
        <p:spPr bwMode="auto">
          <a:xfrm>
            <a:off x="1258888" y="1284288"/>
            <a:ext cx="6481762"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p>
            <a:pPr defTabSz="822325"/>
            <a:r>
              <a:rPr lang="en-US" sz="3200" b="1">
                <a:solidFill>
                  <a:schemeClr val="tx2"/>
                </a:solidFill>
                <a:latin typeface="Helvetica" charset="0"/>
                <a:ea typeface="MS PGothic" charset="0"/>
                <a:cs typeface="MS PGothic" charset="0"/>
              </a:rPr>
              <a:t>Basic science and facts of climate change – past, present and future</a:t>
            </a:r>
            <a:endParaRPr lang="fr-FR" sz="3200" b="1">
              <a:solidFill>
                <a:schemeClr val="tx2"/>
              </a:solidFill>
              <a:latin typeface="Helvetica" charset="0"/>
              <a:ea typeface="MS PGothic" charset="0"/>
              <a:cs typeface="MS PGothic" charset="0"/>
            </a:endParaRPr>
          </a:p>
        </p:txBody>
      </p:sp>
      <p:pic>
        <p:nvPicPr>
          <p:cNvPr id="3076" name="Picture 1" descr="climate-kit-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068638"/>
            <a:ext cx="20034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16"/>
          <p:cNvGrpSpPr>
            <a:grpSpLocks/>
          </p:cNvGrpSpPr>
          <p:nvPr/>
        </p:nvGrpSpPr>
        <p:grpSpPr bwMode="auto">
          <a:xfrm>
            <a:off x="323850" y="188913"/>
            <a:ext cx="1260475" cy="1223962"/>
            <a:chOff x="228600" y="228600"/>
            <a:chExt cx="1260000" cy="1260000"/>
          </a:xfrm>
        </p:grpSpPr>
        <p:sp>
          <p:nvSpPr>
            <p:cNvPr id="9" name="Oval 8"/>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083" name="TextBox 9"/>
            <p:cNvSpPr txBox="1">
              <a:spLocks noChangeArrowheads="1"/>
            </p:cNvSpPr>
            <p:nvPr/>
          </p:nvSpPr>
          <p:spPr bwMode="auto">
            <a:xfrm>
              <a:off x="300011" y="478393"/>
              <a:ext cx="1144156" cy="5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smtClean="0">
                  <a:solidFill>
                    <a:schemeClr val="bg1"/>
                  </a:solidFill>
                </a:rPr>
                <a:t> </a:t>
              </a:r>
              <a:r>
                <a:rPr lang="en-US" sz="1200" b="1">
                  <a:solidFill>
                    <a:schemeClr val="bg1"/>
                  </a:solidFill>
                </a:rPr>
                <a:t>Climate Change </a:t>
              </a:r>
              <a:r>
                <a:rPr lang="en-US" sz="1200" b="1" smtClean="0">
                  <a:solidFill>
                    <a:schemeClr val="bg1"/>
                  </a:solidFill>
                </a:rPr>
                <a:t>Training</a:t>
              </a:r>
              <a:endParaRPr lang="en-US" sz="1200" b="1" dirty="0">
                <a:solidFill>
                  <a:schemeClr val="bg1"/>
                </a:solidFill>
              </a:endParaRPr>
            </a:p>
          </p:txBody>
        </p:sp>
      </p:grpSp>
      <p:grpSp>
        <p:nvGrpSpPr>
          <p:cNvPr id="3078" name="Group 14"/>
          <p:cNvGrpSpPr>
            <a:grpSpLocks/>
          </p:cNvGrpSpPr>
          <p:nvPr/>
        </p:nvGrpSpPr>
        <p:grpSpPr bwMode="auto">
          <a:xfrm>
            <a:off x="-4763" y="5892800"/>
            <a:ext cx="9164638" cy="973138"/>
            <a:chOff x="152400" y="5918015"/>
            <a:chExt cx="8839200" cy="787585"/>
          </a:xfrm>
        </p:grpSpPr>
        <p:sp>
          <p:nvSpPr>
            <p:cNvPr id="3079" name="Rectangle 7"/>
            <p:cNvSpPr>
              <a:spLocks noChangeArrowheads="1"/>
            </p:cNvSpPr>
            <p:nvPr/>
          </p:nvSpPr>
          <p:spPr bwMode="auto">
            <a:xfrm>
              <a:off x="152400" y="5918015"/>
              <a:ext cx="8839200" cy="787585"/>
            </a:xfrm>
            <a:prstGeom prst="rect">
              <a:avLst/>
            </a:prstGeom>
            <a:solidFill>
              <a:srgbClr val="DB0000"/>
            </a:solidFill>
            <a:ln w="9525">
              <a:solidFill>
                <a:schemeClr val="bg1"/>
              </a:solidFill>
              <a:round/>
              <a:headEnd/>
              <a:tailEnd/>
            </a:ln>
          </p:spPr>
          <p:txBody>
            <a:bodyPr/>
            <a:lstStyle/>
            <a:p>
              <a:pPr marL="342900" indent="-342900">
                <a:spcBef>
                  <a:spcPct val="20000"/>
                </a:spcBef>
                <a:buFontTx/>
                <a:buChar char="•"/>
              </a:pPr>
              <a:endParaRPr lang="en-US" sz="3200"/>
            </a:p>
          </p:txBody>
        </p:sp>
        <p:sp>
          <p:nvSpPr>
            <p:cNvPr id="3080" name="TextBox 8"/>
            <p:cNvSpPr txBox="1">
              <a:spLocks noChangeArrowheads="1"/>
            </p:cNvSpPr>
            <p:nvPr/>
          </p:nvSpPr>
          <p:spPr bwMode="auto">
            <a:xfrm>
              <a:off x="305514" y="6106882"/>
              <a:ext cx="3123500" cy="2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1200" b="1">
                  <a:solidFill>
                    <a:srgbClr val="551C15"/>
                  </a:solidFill>
                  <a:latin typeface="Arial Rounded MT Bold" charset="0"/>
                </a:rPr>
                <a:t>www.ifrc.org</a:t>
              </a:r>
            </a:p>
            <a:p>
              <a:r>
                <a:rPr lang="en-US" sz="1200" b="1">
                  <a:solidFill>
                    <a:schemeClr val="bg1"/>
                  </a:solidFill>
                  <a:latin typeface="Arial Rounded MT Bold" charset="0"/>
                </a:rPr>
                <a:t>Saving lives, changing minds.</a:t>
              </a:r>
              <a:endParaRPr lang="en-US" sz="1200">
                <a:solidFill>
                  <a:schemeClr val="bg1"/>
                </a:solidFill>
                <a:latin typeface="Arial Rounded MT Bold" charset="0"/>
              </a:endParaRPr>
            </a:p>
          </p:txBody>
        </p:sp>
        <p:pic>
          <p:nvPicPr>
            <p:cNvPr id="3081" name="Picture 14" descr="IFRC_logo_EN.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p:cNvSpPr>
          <p:nvPr/>
        </p:nvSpPr>
        <p:spPr bwMode="auto">
          <a:xfrm>
            <a:off x="468313" y="404813"/>
            <a:ext cx="83518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u="sng" dirty="0">
                <a:solidFill>
                  <a:srgbClr val="FF0000"/>
                </a:solidFill>
              </a:rPr>
              <a:t>Second Question</a:t>
            </a:r>
            <a:r>
              <a:rPr lang="en-US" sz="2800" b="1" dirty="0"/>
              <a:t>: Along with the</a:t>
            </a:r>
            <a:r>
              <a:rPr lang="en-US" sz="2800" b="1" i="1" dirty="0"/>
              <a:t> GHG the earth is getting warmer – what does that mean?</a:t>
            </a:r>
            <a:endParaRPr lang="en-US" sz="2800" b="1" i="1" dirty="0">
              <a:solidFill>
                <a:srgbClr val="FF0000"/>
              </a:solidFill>
            </a:endParaRPr>
          </a:p>
        </p:txBody>
      </p:sp>
      <p:grpSp>
        <p:nvGrpSpPr>
          <p:cNvPr id="12314" name="Group 26"/>
          <p:cNvGrpSpPr>
            <a:grpSpLocks/>
          </p:cNvGrpSpPr>
          <p:nvPr/>
        </p:nvGrpSpPr>
        <p:grpSpPr bwMode="auto">
          <a:xfrm>
            <a:off x="684213" y="4756150"/>
            <a:ext cx="5737225" cy="668338"/>
            <a:chOff x="431" y="2960"/>
            <a:chExt cx="3614" cy="421"/>
          </a:xfrm>
        </p:grpSpPr>
        <p:pic>
          <p:nvPicPr>
            <p:cNvPr id="2" name="Picture 8" descr="CTK1-impact-627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2960"/>
              <a:ext cx="40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p:cNvSpPr>
            <p:nvPr/>
          </p:nvSpPr>
          <p:spPr bwMode="auto">
            <a:xfrm>
              <a:off x="962" y="3012"/>
              <a:ext cx="308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en-US" sz="2200" b="1"/>
                <a:t>Changing rainfall patterns</a:t>
              </a:r>
            </a:p>
          </p:txBody>
        </p:sp>
      </p:grpSp>
      <p:grpSp>
        <p:nvGrpSpPr>
          <p:cNvPr id="12311" name="Group 23"/>
          <p:cNvGrpSpPr>
            <a:grpSpLocks/>
          </p:cNvGrpSpPr>
          <p:nvPr/>
        </p:nvGrpSpPr>
        <p:grpSpPr bwMode="auto">
          <a:xfrm>
            <a:off x="684213" y="2286000"/>
            <a:ext cx="6094412" cy="647700"/>
            <a:chOff x="431" y="1434"/>
            <a:chExt cx="3839" cy="408"/>
          </a:xfrm>
        </p:grpSpPr>
        <p:pic>
          <p:nvPicPr>
            <p:cNvPr id="12309" name="Picture 10" descr="CTK1-impact-"/>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434"/>
              <a:ext cx="4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p:cNvSpPr>
            <p:nvPr/>
          </p:nvSpPr>
          <p:spPr bwMode="auto">
            <a:xfrm>
              <a:off x="972" y="1495"/>
              <a:ext cx="329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en-US" sz="2200" b="1"/>
                <a:t>Sea level rise</a:t>
              </a:r>
            </a:p>
          </p:txBody>
        </p:sp>
      </p:grpSp>
      <p:grpSp>
        <p:nvGrpSpPr>
          <p:cNvPr id="12315" name="Group 27"/>
          <p:cNvGrpSpPr>
            <a:grpSpLocks/>
          </p:cNvGrpSpPr>
          <p:nvPr/>
        </p:nvGrpSpPr>
        <p:grpSpPr bwMode="auto">
          <a:xfrm>
            <a:off x="674688" y="5572125"/>
            <a:ext cx="6550025" cy="649288"/>
            <a:chOff x="431" y="3521"/>
            <a:chExt cx="4126" cy="409"/>
          </a:xfrm>
        </p:grpSpPr>
        <p:sp>
          <p:nvSpPr>
            <p:cNvPr id="12307" name="Content Placeholder 2"/>
            <p:cNvSpPr>
              <a:spLocks/>
            </p:cNvSpPr>
            <p:nvPr/>
          </p:nvSpPr>
          <p:spPr bwMode="auto">
            <a:xfrm>
              <a:off x="967" y="3604"/>
              <a:ext cx="35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en-US" sz="2200" b="1"/>
                <a:t>Changes in extreme events</a:t>
              </a:r>
            </a:p>
          </p:txBody>
        </p:sp>
        <p:pic>
          <p:nvPicPr>
            <p:cNvPr id="12308" name="Picture 6" descr="hurrican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3521"/>
              <a:ext cx="42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10" name="Group 22"/>
          <p:cNvGrpSpPr>
            <a:grpSpLocks/>
          </p:cNvGrpSpPr>
          <p:nvPr/>
        </p:nvGrpSpPr>
        <p:grpSpPr bwMode="auto">
          <a:xfrm>
            <a:off x="684213" y="1412875"/>
            <a:ext cx="5759450" cy="650875"/>
            <a:chOff x="431" y="981"/>
            <a:chExt cx="3628" cy="410"/>
          </a:xfrm>
        </p:grpSpPr>
        <p:sp>
          <p:nvSpPr>
            <p:cNvPr id="12305" name="Content Placeholder 2"/>
            <p:cNvSpPr>
              <a:spLocks/>
            </p:cNvSpPr>
            <p:nvPr/>
          </p:nvSpPr>
          <p:spPr bwMode="auto">
            <a:xfrm>
              <a:off x="964" y="1039"/>
              <a:ext cx="309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en-US" sz="2200" b="1"/>
                <a:t>Rising temperatures, heat waves</a:t>
              </a:r>
            </a:p>
          </p:txBody>
        </p:sp>
        <p:pic>
          <p:nvPicPr>
            <p:cNvPr id="12306" name="Picture 2" descr="http://todaysquestion.blogg.se/images/2009/fib_objekt_termometer_01_34233293.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 y="981"/>
              <a:ext cx="41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12" name="Group 24"/>
          <p:cNvGrpSpPr>
            <a:grpSpLocks/>
          </p:cNvGrpSpPr>
          <p:nvPr/>
        </p:nvGrpSpPr>
        <p:grpSpPr bwMode="auto">
          <a:xfrm>
            <a:off x="684213" y="3078163"/>
            <a:ext cx="6142037" cy="647700"/>
            <a:chOff x="431" y="1933"/>
            <a:chExt cx="3869" cy="408"/>
          </a:xfrm>
        </p:grpSpPr>
        <p:sp>
          <p:nvSpPr>
            <p:cNvPr id="12303" name="Content Placeholder 2"/>
            <p:cNvSpPr>
              <a:spLocks/>
            </p:cNvSpPr>
            <p:nvPr/>
          </p:nvSpPr>
          <p:spPr bwMode="auto">
            <a:xfrm>
              <a:off x="966" y="2024"/>
              <a:ext cx="333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en-US" sz="2200" b="1"/>
                <a:t>Melting ice</a:t>
              </a:r>
            </a:p>
          </p:txBody>
        </p:sp>
        <p:pic>
          <p:nvPicPr>
            <p:cNvPr id="1230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 y="1933"/>
              <a:ext cx="408" cy="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313" name="Group 25"/>
          <p:cNvGrpSpPr>
            <a:grpSpLocks/>
          </p:cNvGrpSpPr>
          <p:nvPr/>
        </p:nvGrpSpPr>
        <p:grpSpPr bwMode="auto">
          <a:xfrm>
            <a:off x="684213" y="3898900"/>
            <a:ext cx="6540500" cy="666750"/>
            <a:chOff x="431" y="2432"/>
            <a:chExt cx="4120" cy="420"/>
          </a:xfrm>
        </p:grpSpPr>
        <p:sp>
          <p:nvSpPr>
            <p:cNvPr id="12301" name="Content Placeholder 2"/>
            <p:cNvSpPr>
              <a:spLocks/>
            </p:cNvSpPr>
            <p:nvPr/>
          </p:nvSpPr>
          <p:spPr bwMode="auto">
            <a:xfrm>
              <a:off x="961" y="2527"/>
              <a:ext cx="35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en-US" sz="2200" b="1"/>
                <a:t>Ocean acidification</a:t>
              </a:r>
            </a:p>
          </p:txBody>
        </p:sp>
        <p:pic>
          <p:nvPicPr>
            <p:cNvPr id="1230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 y="2432"/>
              <a:ext cx="420" cy="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318" name="AutoShape 30"/>
          <p:cNvSpPr>
            <a:spLocks/>
          </p:cNvSpPr>
          <p:nvPr/>
        </p:nvSpPr>
        <p:spPr bwMode="auto">
          <a:xfrm>
            <a:off x="6164263" y="1484313"/>
            <a:ext cx="215900" cy="3024187"/>
          </a:xfrm>
          <a:prstGeom prst="rightBrace">
            <a:avLst>
              <a:gd name="adj1" fmla="val 161992"/>
              <a:gd name="adj2" fmla="val 50000"/>
            </a:avLst>
          </a:prstGeom>
          <a:noFill/>
          <a:ln w="476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Arial" charset="0"/>
            </a:endParaRPr>
          </a:p>
        </p:txBody>
      </p:sp>
      <p:sp>
        <p:nvSpPr>
          <p:cNvPr id="12319" name="Text Box 31"/>
          <p:cNvSpPr txBox="1">
            <a:spLocks noChangeArrowheads="1"/>
          </p:cNvSpPr>
          <p:nvPr/>
        </p:nvSpPr>
        <p:spPr bwMode="auto">
          <a:xfrm>
            <a:off x="6513513" y="2814638"/>
            <a:ext cx="234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da-DK" b="1">
                <a:solidFill>
                  <a:srgbClr val="FF0000"/>
                </a:solidFill>
                <a:cs typeface="Arial" charset="0"/>
              </a:rPr>
              <a:t>Scientists very sure</a:t>
            </a:r>
          </a:p>
        </p:txBody>
      </p:sp>
      <p:sp>
        <p:nvSpPr>
          <p:cNvPr id="12320" name="AutoShape 32"/>
          <p:cNvSpPr>
            <a:spLocks/>
          </p:cNvSpPr>
          <p:nvPr/>
        </p:nvSpPr>
        <p:spPr bwMode="auto">
          <a:xfrm>
            <a:off x="6169025" y="4941888"/>
            <a:ext cx="215900" cy="1223962"/>
          </a:xfrm>
          <a:prstGeom prst="rightBrace">
            <a:avLst>
              <a:gd name="adj1" fmla="val 44487"/>
              <a:gd name="adj2" fmla="val 50000"/>
            </a:avLst>
          </a:prstGeom>
          <a:noFill/>
          <a:ln w="476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Arial" charset="0"/>
            </a:endParaRPr>
          </a:p>
        </p:txBody>
      </p:sp>
      <p:sp>
        <p:nvSpPr>
          <p:cNvPr id="12321" name="Text Box 33"/>
          <p:cNvSpPr txBox="1">
            <a:spLocks noChangeArrowheads="1"/>
          </p:cNvSpPr>
          <p:nvPr/>
        </p:nvSpPr>
        <p:spPr bwMode="auto">
          <a:xfrm>
            <a:off x="6516688" y="5186363"/>
            <a:ext cx="2449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da-DK" b="1">
                <a:solidFill>
                  <a:schemeClr val="hlink"/>
                </a:solidFill>
                <a:cs typeface="Arial" charset="0"/>
              </a:rPr>
              <a:t>Less clear, and regional differences</a:t>
            </a:r>
          </a:p>
        </p:txBody>
      </p:sp>
    </p:spTree>
    <p:extLst>
      <p:ext uri="{BB962C8B-B14F-4D97-AF65-F5344CB8AC3E}">
        <p14:creationId xmlns:p14="http://schemas.microsoft.com/office/powerpoint/2010/main" val="1083184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500"/>
                                        <p:tgtEl>
                                          <p:spTgt spid="12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fade">
                                      <p:cBhvr>
                                        <p:cTn id="12" dur="500"/>
                                        <p:tgtEl>
                                          <p:spTgt spid="123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312"/>
                                        </p:tgtEl>
                                        <p:attrNameLst>
                                          <p:attrName>style.visibility</p:attrName>
                                        </p:attrNameLst>
                                      </p:cBhvr>
                                      <p:to>
                                        <p:strVal val="visible"/>
                                      </p:to>
                                    </p:set>
                                    <p:animEffect transition="in" filter="fade">
                                      <p:cBhvr>
                                        <p:cTn id="17" dur="500"/>
                                        <p:tgtEl>
                                          <p:spTgt spid="123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313"/>
                                        </p:tgtEl>
                                        <p:attrNameLst>
                                          <p:attrName>style.visibility</p:attrName>
                                        </p:attrNameLst>
                                      </p:cBhvr>
                                      <p:to>
                                        <p:strVal val="visible"/>
                                      </p:to>
                                    </p:set>
                                    <p:animEffect transition="in" filter="fade">
                                      <p:cBhvr>
                                        <p:cTn id="22" dur="500"/>
                                        <p:tgtEl>
                                          <p:spTgt spid="123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314"/>
                                        </p:tgtEl>
                                        <p:attrNameLst>
                                          <p:attrName>style.visibility</p:attrName>
                                        </p:attrNameLst>
                                      </p:cBhvr>
                                      <p:to>
                                        <p:strVal val="visible"/>
                                      </p:to>
                                    </p:set>
                                    <p:animEffect transition="in" filter="fade">
                                      <p:cBhvr>
                                        <p:cTn id="27" dur="500"/>
                                        <p:tgtEl>
                                          <p:spTgt spid="123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315"/>
                                        </p:tgtEl>
                                        <p:attrNameLst>
                                          <p:attrName>style.visibility</p:attrName>
                                        </p:attrNameLst>
                                      </p:cBhvr>
                                      <p:to>
                                        <p:strVal val="visible"/>
                                      </p:to>
                                    </p:set>
                                    <p:animEffect transition="in" filter="fade">
                                      <p:cBhvr>
                                        <p:cTn id="32" dur="500"/>
                                        <p:tgtEl>
                                          <p:spTgt spid="123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318"/>
                                        </p:tgtEl>
                                        <p:attrNameLst>
                                          <p:attrName>style.visibility</p:attrName>
                                        </p:attrNameLst>
                                      </p:cBhvr>
                                      <p:to>
                                        <p:strVal val="visible"/>
                                      </p:to>
                                    </p:set>
                                    <p:animEffect transition="in" filter="wipe(left)">
                                      <p:cBhvr>
                                        <p:cTn id="37" dur="500"/>
                                        <p:tgtEl>
                                          <p:spTgt spid="12318"/>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319"/>
                                        </p:tgtEl>
                                        <p:attrNameLst>
                                          <p:attrName>style.visibility</p:attrName>
                                        </p:attrNameLst>
                                      </p:cBhvr>
                                      <p:to>
                                        <p:strVal val="visible"/>
                                      </p:to>
                                    </p:set>
                                    <p:animEffect transition="in" filter="wipe(left)">
                                      <p:cBhvr>
                                        <p:cTn id="41" dur="500"/>
                                        <p:tgtEl>
                                          <p:spTgt spid="123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320"/>
                                        </p:tgtEl>
                                        <p:attrNameLst>
                                          <p:attrName>style.visibility</p:attrName>
                                        </p:attrNameLst>
                                      </p:cBhvr>
                                      <p:to>
                                        <p:strVal val="visible"/>
                                      </p:to>
                                    </p:set>
                                    <p:animEffect transition="in" filter="wipe(left)">
                                      <p:cBhvr>
                                        <p:cTn id="46" dur="500"/>
                                        <p:tgtEl>
                                          <p:spTgt spid="12320"/>
                                        </p:tgtEl>
                                      </p:cBhvr>
                                    </p:animEffec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321"/>
                                        </p:tgtEl>
                                        <p:attrNameLst>
                                          <p:attrName>style.visibility</p:attrName>
                                        </p:attrNameLst>
                                      </p:cBhvr>
                                      <p:to>
                                        <p:strVal val="visible"/>
                                      </p:to>
                                    </p:set>
                                    <p:animEffect transition="in" filter="wipe(left)">
                                      <p:cBhvr>
                                        <p:cTn id="50" dur="500"/>
                                        <p:tgtEl>
                                          <p:spTgt spid="12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 grpId="0" animBg="1"/>
      <p:bldP spid="12319" grpId="0"/>
      <p:bldP spid="12320" grpId="0" animBg="1"/>
      <p:bldP spid="123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inhoud 2"/>
          <p:cNvSpPr>
            <a:spLocks noGrp="1"/>
          </p:cNvSpPr>
          <p:nvPr>
            <p:ph idx="4294967295"/>
          </p:nvPr>
        </p:nvSpPr>
        <p:spPr>
          <a:xfrm>
            <a:off x="304800" y="1268413"/>
            <a:ext cx="3835400" cy="1512887"/>
          </a:xfrm>
        </p:spPr>
        <p:txBody>
          <a:bodyPr/>
          <a:lstStyle/>
          <a:p>
            <a:pPr marL="0" indent="0">
              <a:buFont typeface="Wingdings" charset="0"/>
              <a:buNone/>
            </a:pPr>
            <a:r>
              <a:rPr lang="nl-NL">
                <a:ea typeface="MS PGothic" charset="0"/>
                <a:cs typeface="Arial" charset="0"/>
              </a:rPr>
              <a:t>We should </a:t>
            </a:r>
            <a:r>
              <a:rPr lang="nl-NL" b="1">
                <a:ea typeface="MS PGothic" charset="0"/>
                <a:cs typeface="Arial" charset="0"/>
              </a:rPr>
              <a:t>avoid </a:t>
            </a:r>
            <a:r>
              <a:rPr lang="nl-NL">
                <a:ea typeface="MS PGothic" charset="0"/>
                <a:cs typeface="Arial" charset="0"/>
              </a:rPr>
              <a:t>more than a 2°Celsius </a:t>
            </a:r>
            <a:r>
              <a:rPr lang="nl-NL" b="1">
                <a:ea typeface="MS PGothic" charset="0"/>
                <a:cs typeface="Arial" charset="0"/>
              </a:rPr>
              <a:t>temperature rise </a:t>
            </a:r>
            <a:r>
              <a:rPr lang="nl-NL">
                <a:ea typeface="MS PGothic" charset="0"/>
                <a:cs typeface="Arial" charset="0"/>
              </a:rPr>
              <a:t>in the coming century</a:t>
            </a:r>
          </a:p>
        </p:txBody>
      </p:sp>
      <p:sp>
        <p:nvSpPr>
          <p:cNvPr id="16387" name="Title 1"/>
          <p:cNvSpPr>
            <a:spLocks/>
          </p:cNvSpPr>
          <p:nvPr/>
        </p:nvSpPr>
        <p:spPr bwMode="auto">
          <a:xfrm>
            <a:off x="468313" y="333375"/>
            <a:ext cx="83518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a:t>Scientist warnings are clear: </a:t>
            </a:r>
          </a:p>
        </p:txBody>
      </p:sp>
      <p:grpSp>
        <p:nvGrpSpPr>
          <p:cNvPr id="75786" name="Group 10"/>
          <p:cNvGrpSpPr>
            <a:grpSpLocks/>
          </p:cNvGrpSpPr>
          <p:nvPr/>
        </p:nvGrpSpPr>
        <p:grpSpPr bwMode="auto">
          <a:xfrm>
            <a:off x="395288" y="1268413"/>
            <a:ext cx="8456612" cy="5130800"/>
            <a:chOff x="249" y="799"/>
            <a:chExt cx="5327" cy="3232"/>
          </a:xfrm>
        </p:grpSpPr>
        <p:pic>
          <p:nvPicPr>
            <p:cNvPr id="155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7399">
              <a:off x="3073" y="799"/>
              <a:ext cx="2503" cy="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6391" name="Tijdelijke aanduiding voor inhoud 2"/>
            <p:cNvSpPr>
              <a:spLocks/>
            </p:cNvSpPr>
            <p:nvPr/>
          </p:nvSpPr>
          <p:spPr bwMode="auto">
            <a:xfrm>
              <a:off x="249" y="1661"/>
              <a:ext cx="2223"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nl-NL" sz="2200"/>
                <a:t>A 2012 World Bank report summarizes the potential effects of a 4°warmer world: </a:t>
              </a:r>
              <a:r>
                <a:rPr lang="nl-NL" sz="2200" b="1">
                  <a:solidFill>
                    <a:srgbClr val="FF0000"/>
                  </a:solidFill>
                </a:rPr>
                <a:t>it’s urgent</a:t>
              </a:r>
              <a:r>
                <a:rPr lang="nl-NL" sz="2200" b="1"/>
                <a:t> </a:t>
              </a:r>
              <a:r>
                <a:rPr lang="nl-NL" sz="2200"/>
                <a:t>to limit GHG emissions</a:t>
              </a:r>
            </a:p>
          </p:txBody>
        </p:sp>
      </p:grpSp>
      <p:sp>
        <p:nvSpPr>
          <p:cNvPr id="75783" name="Tijdelijke aanduiding voor inhoud 2"/>
          <p:cNvSpPr>
            <a:spLocks/>
          </p:cNvSpPr>
          <p:nvPr/>
        </p:nvSpPr>
        <p:spPr bwMode="auto">
          <a:xfrm>
            <a:off x="395288" y="4652963"/>
            <a:ext cx="352901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nl-NL" sz="2200" dirty="0"/>
              <a:t>The</a:t>
            </a:r>
            <a:r>
              <a:rPr lang="en-US" sz="2200" dirty="0"/>
              <a:t> </a:t>
            </a:r>
            <a:r>
              <a:rPr lang="en-US" sz="2200" b="1" dirty="0"/>
              <a:t>more we limit </a:t>
            </a:r>
            <a:r>
              <a:rPr lang="en-US" sz="2200" dirty="0"/>
              <a:t>GHG emissions now, the </a:t>
            </a:r>
            <a:r>
              <a:rPr lang="en-US" sz="2200" b="1" dirty="0"/>
              <a:t>less need for adaption </a:t>
            </a:r>
            <a:r>
              <a:rPr lang="en-US" sz="2200" dirty="0"/>
              <a:t>to a future wilder weather</a:t>
            </a:r>
            <a:endParaRPr lang="nl-NL" sz="2200" dirty="0"/>
          </a:p>
        </p:txBody>
      </p:sp>
    </p:spTree>
    <p:extLst>
      <p:ext uri="{BB962C8B-B14F-4D97-AF65-F5344CB8AC3E}">
        <p14:creationId xmlns:p14="http://schemas.microsoft.com/office/powerpoint/2010/main" val="20655657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86"/>
                                        </p:tgtEl>
                                        <p:attrNameLst>
                                          <p:attrName>style.visibility</p:attrName>
                                        </p:attrNameLst>
                                      </p:cBhvr>
                                      <p:to>
                                        <p:strVal val="visible"/>
                                      </p:to>
                                    </p:set>
                                    <p:animEffect transition="in" filter="fade">
                                      <p:cBhvr>
                                        <p:cTn id="7" dur="500"/>
                                        <p:tgtEl>
                                          <p:spTgt spid="75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fade">
                                      <p:cBhvr>
                                        <p:cTn id="12" dur="5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87399">
            <a:off x="2195513" y="476250"/>
            <a:ext cx="4460875"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4294967295"/>
          </p:nvPr>
        </p:nvSpPr>
        <p:spPr>
          <a:xfrm>
            <a:off x="468313" y="1412875"/>
            <a:ext cx="3959225" cy="4824413"/>
          </a:xfrm>
        </p:spPr>
        <p:txBody>
          <a:bodyPr/>
          <a:lstStyle/>
          <a:p>
            <a:pPr marL="0" indent="0">
              <a:buFont typeface="Wingdings" charset="0"/>
              <a:buNone/>
            </a:pPr>
            <a:r>
              <a:rPr lang="en-US" sz="2000" b="1">
                <a:ea typeface="MS PGothic" charset="0"/>
                <a:cs typeface="Arial" charset="0"/>
              </a:rPr>
              <a:t>In the next few decades, temperatures will continue to rise</a:t>
            </a:r>
            <a:r>
              <a:rPr lang="en-US" sz="2000">
                <a:ea typeface="MS PGothic" charset="0"/>
                <a:cs typeface="Arial" charset="0"/>
              </a:rPr>
              <a:t>, even if we almost completely stop emissions of GHGs today (</a:t>
            </a:r>
            <a:r>
              <a:rPr lang="en-US" sz="2000">
                <a:solidFill>
                  <a:srgbClr val="0066CC"/>
                </a:solidFill>
                <a:ea typeface="MS PGothic" charset="0"/>
                <a:cs typeface="Arial" charset="0"/>
              </a:rPr>
              <a:t>blue line</a:t>
            </a:r>
            <a:r>
              <a:rPr lang="en-US" sz="2000">
                <a:ea typeface="MS PGothic" charset="0"/>
                <a:cs typeface="Arial" charset="0"/>
              </a:rPr>
              <a:t>)</a:t>
            </a:r>
          </a:p>
          <a:p>
            <a:pPr marL="0" indent="0">
              <a:buFont typeface="Wingdings" charset="0"/>
              <a:buNone/>
            </a:pPr>
            <a:endParaRPr lang="en-US" sz="2000">
              <a:ea typeface="MS PGothic" charset="0"/>
              <a:cs typeface="Arial" charset="0"/>
            </a:endParaRPr>
          </a:p>
          <a:p>
            <a:pPr marL="0" indent="0">
              <a:buFont typeface="Wingdings" charset="0"/>
              <a:buNone/>
            </a:pPr>
            <a:r>
              <a:rPr lang="en-US" sz="2000">
                <a:ea typeface="MS PGothic" charset="0"/>
                <a:cs typeface="Arial" charset="0"/>
              </a:rPr>
              <a:t>This is because GHGs, especially CO</a:t>
            </a:r>
            <a:r>
              <a:rPr lang="en-US" sz="2000" baseline="-14000">
                <a:ea typeface="MS PGothic" charset="0"/>
                <a:cs typeface="Arial" charset="0"/>
              </a:rPr>
              <a:t>2</a:t>
            </a:r>
            <a:r>
              <a:rPr lang="en-US" sz="2000">
                <a:ea typeface="MS PGothic" charset="0"/>
                <a:cs typeface="Arial" charset="0"/>
              </a:rPr>
              <a:t>, stay in the atmosphere for a long time</a:t>
            </a:r>
            <a:endParaRPr lang="en-US" sz="2000">
              <a:ea typeface="MS PGothic" charset="0"/>
              <a:cs typeface="Arial" charset="0"/>
              <a:sym typeface="Wingdings" charset="0"/>
            </a:endParaRPr>
          </a:p>
          <a:p>
            <a:pPr marL="0" indent="0">
              <a:buFont typeface="Wingdings" charset="0"/>
              <a:buNone/>
            </a:pPr>
            <a:r>
              <a:rPr lang="en-US" sz="2000">
                <a:ea typeface="MS PGothic" charset="0"/>
                <a:cs typeface="Arial" charset="0"/>
                <a:sym typeface="Wingdings" charset="0"/>
              </a:rPr>
              <a:t>Therefore, we have further climate change “in the pipeline” because of the emissions already in the atmosphere</a:t>
            </a:r>
            <a:endParaRPr lang="en-US" sz="2000">
              <a:ea typeface="MS PGothic" charset="0"/>
              <a:cs typeface="Arial" charset="0"/>
            </a:endParaRPr>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420938"/>
            <a:ext cx="4278312"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340" name="Title 1"/>
          <p:cNvSpPr>
            <a:spLocks/>
          </p:cNvSpPr>
          <p:nvPr/>
        </p:nvSpPr>
        <p:spPr bwMode="auto">
          <a:xfrm>
            <a:off x="468313" y="333375"/>
            <a:ext cx="83518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Font typeface="Wingdings" charset="0"/>
              <a:buNone/>
            </a:pPr>
            <a:r>
              <a:rPr lang="nl-NL" sz="2800" b="1"/>
              <a:t>Warming will continue, but how much is our choice</a:t>
            </a:r>
            <a:endParaRPr lang="en-US" sz="2800" b="1"/>
          </a:p>
        </p:txBody>
      </p:sp>
    </p:spTree>
    <p:extLst>
      <p:ext uri="{BB962C8B-B14F-4D97-AF65-F5344CB8AC3E}">
        <p14:creationId xmlns:p14="http://schemas.microsoft.com/office/powerpoint/2010/main" val="7957871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4294967295"/>
          </p:nvPr>
        </p:nvSpPr>
        <p:spPr>
          <a:xfrm>
            <a:off x="468313" y="1412875"/>
            <a:ext cx="3959225" cy="4824413"/>
          </a:xfrm>
        </p:spPr>
        <p:txBody>
          <a:bodyPr/>
          <a:lstStyle/>
          <a:p>
            <a:pPr marL="0" indent="0">
              <a:buFont typeface="Wingdings" charset="0"/>
              <a:buNone/>
            </a:pPr>
            <a:r>
              <a:rPr lang="en-US" sz="2000" b="1" dirty="0">
                <a:ea typeface="MS PGothic" charset="0"/>
                <a:cs typeface="Arial" charset="0"/>
              </a:rPr>
              <a:t>But if, and only if, we cut the global amount of GHG emissions quickly, we may avoid escalating warming </a:t>
            </a:r>
            <a:r>
              <a:rPr lang="en-US" sz="2000" dirty="0">
                <a:ea typeface="MS PGothic" charset="0"/>
                <a:cs typeface="Arial" charset="0"/>
              </a:rPr>
              <a:t>in the second half of this century (the </a:t>
            </a:r>
            <a:r>
              <a:rPr lang="en-US" sz="2000" dirty="0">
                <a:solidFill>
                  <a:srgbClr val="FF0000"/>
                </a:solidFill>
                <a:ea typeface="MS PGothic" charset="0"/>
                <a:cs typeface="Arial" charset="0"/>
              </a:rPr>
              <a:t>red line</a:t>
            </a:r>
            <a:r>
              <a:rPr lang="en-US" sz="2000" dirty="0">
                <a:ea typeface="MS PGothic" charset="0"/>
                <a:cs typeface="Arial" charset="0"/>
              </a:rPr>
              <a:t>)</a:t>
            </a:r>
          </a:p>
          <a:p>
            <a:pPr marL="0" indent="0">
              <a:buFont typeface="Wingdings" charset="0"/>
              <a:buNone/>
            </a:pPr>
            <a:endParaRPr lang="en-US" sz="2000" dirty="0">
              <a:ea typeface="MS PGothic" charset="0"/>
              <a:cs typeface="Arial" charset="0"/>
            </a:endParaRPr>
          </a:p>
          <a:p>
            <a:pPr marL="0" indent="0">
              <a:buFont typeface="Wingdings" charset="0"/>
              <a:buNone/>
            </a:pPr>
            <a:r>
              <a:rPr lang="en-US" sz="2000" dirty="0">
                <a:ea typeface="MS PGothic" charset="0"/>
                <a:cs typeface="Arial" charset="0"/>
              </a:rPr>
              <a:t>If we </a:t>
            </a:r>
            <a:r>
              <a:rPr lang="en-US" sz="2000" b="1" dirty="0">
                <a:ea typeface="MS PGothic" charset="0"/>
                <a:cs typeface="Arial" charset="0"/>
              </a:rPr>
              <a:t>act now</a:t>
            </a:r>
            <a:r>
              <a:rPr lang="en-US" sz="2000" dirty="0">
                <a:ea typeface="MS PGothic" charset="0"/>
                <a:cs typeface="Arial" charset="0"/>
              </a:rPr>
              <a:t> to reduce global emissions, it is still possible to keep changes within a “manageable range” for our children</a:t>
            </a:r>
            <a:endParaRPr lang="en-US" sz="2400" dirty="0">
              <a:ea typeface="MS PGothic" charset="0"/>
              <a:cs typeface="Arial" charset="0"/>
              <a:sym typeface="Wingdings" charset="0"/>
            </a:endParaRPr>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420938"/>
            <a:ext cx="4278312"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5364" name="Title 1"/>
          <p:cNvSpPr>
            <a:spLocks/>
          </p:cNvSpPr>
          <p:nvPr/>
        </p:nvSpPr>
        <p:spPr bwMode="auto">
          <a:xfrm>
            <a:off x="468313" y="333375"/>
            <a:ext cx="83518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Font typeface="Wingdings" charset="0"/>
              <a:buNone/>
            </a:pPr>
            <a:r>
              <a:rPr lang="nl-NL" sz="2800" b="1"/>
              <a:t>Warming will continue, but how much is our choice</a:t>
            </a:r>
            <a:endParaRPr lang="en-US" sz="2800" b="1"/>
          </a:p>
        </p:txBody>
      </p:sp>
    </p:spTree>
    <p:extLst>
      <p:ext uri="{BB962C8B-B14F-4D97-AF65-F5344CB8AC3E}">
        <p14:creationId xmlns:p14="http://schemas.microsoft.com/office/powerpoint/2010/main" val="26283821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762000" y="1828800"/>
            <a:ext cx="7575550" cy="1493838"/>
          </a:xfrm>
        </p:spPr>
        <p:txBody>
          <a:bodyPr lIns="78858" tIns="39429" rIns="78858" bIns="39429" anchor="t"/>
          <a:lstStyle/>
          <a:p>
            <a:r>
              <a:rPr lang="en-US" sz="2800">
                <a:latin typeface="Arial" charset="0"/>
                <a:cs typeface="Arial" charset="0"/>
              </a:rPr>
              <a:t>When the ocean, land and air get warmer, things change in the climate system…</a:t>
            </a:r>
          </a:p>
        </p:txBody>
      </p:sp>
      <p:pic>
        <p:nvPicPr>
          <p:cNvPr id="145413" name="Picture 5" descr="planet f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3352800"/>
            <a:ext cx="31623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1143000" y="304800"/>
            <a:ext cx="6858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4000" b="1">
                <a:latin typeface="Calibri" charset="0"/>
              </a:rPr>
              <a:t>…  temperature is not all that’s changing…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plotaxislength+590+psdef+"/>
          <p:cNvSpPr>
            <a:spLocks noChangeAspect="1" noChangeArrowheads="1"/>
          </p:cNvSpPr>
          <p:nvPr/>
        </p:nvSpPr>
        <p:spPr bwMode="auto">
          <a:xfrm>
            <a:off x="1419225" y="1681163"/>
            <a:ext cx="63055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16387" name="AutoShape 3" descr="plotaxislength+590+psdef+"/>
          <p:cNvSpPr>
            <a:spLocks noChangeAspect="1" noChangeArrowheads="1"/>
          </p:cNvSpPr>
          <p:nvPr/>
        </p:nvSpPr>
        <p:spPr bwMode="auto">
          <a:xfrm>
            <a:off x="1419225" y="1681163"/>
            <a:ext cx="63055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l="39375" t="45676" r="22641" b="18900"/>
          <a:stretch>
            <a:fillRect/>
          </a:stretch>
        </p:blipFill>
        <p:spPr bwMode="auto">
          <a:xfrm>
            <a:off x="971550" y="1844675"/>
            <a:ext cx="6948488"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2"/>
          <p:cNvSpPr txBox="1">
            <a:spLocks noChangeArrowheads="1"/>
          </p:cNvSpPr>
          <p:nvPr/>
        </p:nvSpPr>
        <p:spPr bwMode="auto">
          <a:xfrm>
            <a:off x="827088" y="404813"/>
            <a:ext cx="80025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208" tIns="45949" rIns="92208" bIns="45949">
            <a:spAutoFit/>
          </a:bodyPr>
          <a:lstStyle>
            <a:lvl1pPr marL="284163" indent="-282575"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200">
                <a:solidFill>
                  <a:schemeClr val="tx1"/>
                </a:solidFill>
                <a:latin typeface="Arial" charset="0"/>
                <a:ea typeface="ＭＳ Ｐゴシック" charset="0"/>
                <a:cs typeface="Arial" charset="0"/>
              </a:defRPr>
            </a:lvl1pPr>
            <a:lvl2pPr marL="742950" indent="-28575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2pPr>
            <a:lvl3pPr marL="11430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3pPr>
            <a:lvl4pPr marL="16002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4pPr>
            <a:lvl5pPr marL="20574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5pPr>
            <a:lvl6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6pPr>
            <a:lvl7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7pPr>
            <a:lvl8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8pPr>
            <a:lvl9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9pPr>
          </a:lstStyle>
          <a:p>
            <a:pPr algn="ctr">
              <a:buSzPct val="100000"/>
            </a:pPr>
            <a:r>
              <a:rPr lang="en-GB" sz="3200" b="1"/>
              <a:t>Climate </a:t>
            </a:r>
            <a:r>
              <a:rPr lang="en-GB" sz="3200"/>
              <a:t>varia</a:t>
            </a:r>
            <a:r>
              <a:rPr lang="en-GB" sz="3200" b="1">
                <a:solidFill>
                  <a:schemeClr val="hlink"/>
                </a:solidFill>
              </a:rPr>
              <a:t>bility</a:t>
            </a:r>
            <a:r>
              <a:rPr lang="en-GB" sz="3200" b="1"/>
              <a:t> and </a:t>
            </a:r>
            <a:r>
              <a:rPr lang="en-GB" sz="3200" b="1">
                <a:solidFill>
                  <a:srgbClr val="D60093"/>
                </a:solidFill>
              </a:rPr>
              <a:t>change</a:t>
            </a:r>
          </a:p>
        </p:txBody>
      </p:sp>
      <p:grpSp>
        <p:nvGrpSpPr>
          <p:cNvPr id="2" name="Group 6"/>
          <p:cNvGrpSpPr>
            <a:grpSpLocks/>
          </p:cNvGrpSpPr>
          <p:nvPr/>
        </p:nvGrpSpPr>
        <p:grpSpPr bwMode="auto">
          <a:xfrm>
            <a:off x="6688138" y="981075"/>
            <a:ext cx="2455862" cy="2497138"/>
            <a:chOff x="4185" y="1059"/>
            <a:chExt cx="1547" cy="1573"/>
          </a:xfrm>
        </p:grpSpPr>
        <p:sp>
          <p:nvSpPr>
            <p:cNvPr id="16394" name="Text Box 7"/>
            <p:cNvSpPr txBox="1">
              <a:spLocks noChangeArrowheads="1"/>
            </p:cNvSpPr>
            <p:nvPr/>
          </p:nvSpPr>
          <p:spPr bwMode="auto">
            <a:xfrm>
              <a:off x="4185" y="1059"/>
              <a:ext cx="1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da-DK" sz="2000" b="1">
                  <a:solidFill>
                    <a:srgbClr val="D60093"/>
                  </a:solidFill>
                </a:rPr>
                <a:t>Long term average</a:t>
              </a:r>
            </a:p>
          </p:txBody>
        </p:sp>
        <p:sp>
          <p:nvSpPr>
            <p:cNvPr id="16395" name="Freeform 8"/>
            <p:cNvSpPr>
              <a:spLocks/>
            </p:cNvSpPr>
            <p:nvPr/>
          </p:nvSpPr>
          <p:spPr bwMode="auto">
            <a:xfrm>
              <a:off x="4866" y="1429"/>
              <a:ext cx="512" cy="1203"/>
            </a:xfrm>
            <a:custGeom>
              <a:avLst/>
              <a:gdLst>
                <a:gd name="T0" fmla="*/ 509 w 512"/>
                <a:gd name="T1" fmla="*/ 0 h 1203"/>
                <a:gd name="T2" fmla="*/ 427 w 512"/>
                <a:gd name="T3" fmla="*/ 974 h 1203"/>
                <a:gd name="T4" fmla="*/ 0 w 512"/>
                <a:gd name="T5" fmla="*/ 1203 h 1203"/>
                <a:gd name="T6" fmla="*/ 0 60000 65536"/>
                <a:gd name="T7" fmla="*/ 0 60000 65536"/>
                <a:gd name="T8" fmla="*/ 0 60000 65536"/>
                <a:gd name="T9" fmla="*/ 0 w 512"/>
                <a:gd name="T10" fmla="*/ 0 h 1203"/>
                <a:gd name="T11" fmla="*/ 512 w 512"/>
                <a:gd name="T12" fmla="*/ 1203 h 1203"/>
              </a:gdLst>
              <a:ahLst/>
              <a:cxnLst>
                <a:cxn ang="T6">
                  <a:pos x="T0" y="T1"/>
                </a:cxn>
                <a:cxn ang="T7">
                  <a:pos x="T2" y="T3"/>
                </a:cxn>
                <a:cxn ang="T8">
                  <a:pos x="T4" y="T5"/>
                </a:cxn>
              </a:cxnLst>
              <a:rect l="T9" t="T10" r="T11" b="T12"/>
              <a:pathLst>
                <a:path w="512" h="1203">
                  <a:moveTo>
                    <a:pt x="509" y="0"/>
                  </a:moveTo>
                  <a:cubicBezTo>
                    <a:pt x="495" y="162"/>
                    <a:pt x="512" y="773"/>
                    <a:pt x="427" y="974"/>
                  </a:cubicBezTo>
                  <a:cubicBezTo>
                    <a:pt x="397" y="1179"/>
                    <a:pt x="89" y="1155"/>
                    <a:pt x="0" y="1203"/>
                  </a:cubicBezTo>
                </a:path>
              </a:pathLst>
            </a:custGeom>
            <a:noFill/>
            <a:ln w="76200">
              <a:solidFill>
                <a:srgbClr val="FF00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9"/>
          <p:cNvGrpSpPr>
            <a:grpSpLocks/>
          </p:cNvGrpSpPr>
          <p:nvPr/>
        </p:nvGrpSpPr>
        <p:grpSpPr bwMode="auto">
          <a:xfrm>
            <a:off x="2627313" y="1052513"/>
            <a:ext cx="3494087" cy="1608137"/>
            <a:chOff x="1791" y="1043"/>
            <a:chExt cx="2201" cy="1013"/>
          </a:xfrm>
        </p:grpSpPr>
        <p:sp>
          <p:nvSpPr>
            <p:cNvPr id="16392" name="Text Box 10"/>
            <p:cNvSpPr txBox="1">
              <a:spLocks noChangeArrowheads="1"/>
            </p:cNvSpPr>
            <p:nvPr/>
          </p:nvSpPr>
          <p:spPr bwMode="auto">
            <a:xfrm>
              <a:off x="1791" y="1043"/>
              <a:ext cx="14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da-DK" sz="2000" b="1"/>
                <a:t>New record highs</a:t>
              </a:r>
            </a:p>
          </p:txBody>
        </p:sp>
        <p:sp>
          <p:nvSpPr>
            <p:cNvPr id="16393" name="Freeform 11"/>
            <p:cNvSpPr>
              <a:spLocks/>
            </p:cNvSpPr>
            <p:nvPr/>
          </p:nvSpPr>
          <p:spPr bwMode="auto">
            <a:xfrm>
              <a:off x="3152" y="1293"/>
              <a:ext cx="840" cy="763"/>
            </a:xfrm>
            <a:custGeom>
              <a:avLst/>
              <a:gdLst>
                <a:gd name="T0" fmla="*/ 0 w 840"/>
                <a:gd name="T1" fmla="*/ 0 h 763"/>
                <a:gd name="T2" fmla="*/ 840 w 840"/>
                <a:gd name="T3" fmla="*/ 763 h 763"/>
                <a:gd name="T4" fmla="*/ 0 60000 65536"/>
                <a:gd name="T5" fmla="*/ 0 60000 65536"/>
                <a:gd name="T6" fmla="*/ 0 w 840"/>
                <a:gd name="T7" fmla="*/ 0 h 763"/>
                <a:gd name="T8" fmla="*/ 840 w 840"/>
                <a:gd name="T9" fmla="*/ 763 h 763"/>
              </a:gdLst>
              <a:ahLst/>
              <a:cxnLst>
                <a:cxn ang="T4">
                  <a:pos x="T0" y="T1"/>
                </a:cxn>
                <a:cxn ang="T5">
                  <a:pos x="T2" y="T3"/>
                </a:cxn>
              </a:cxnLst>
              <a:rect l="T6" t="T7" r="T8" b="T9"/>
              <a:pathLst>
                <a:path w="840" h="763">
                  <a:moveTo>
                    <a:pt x="0" y="0"/>
                  </a:moveTo>
                  <a:lnTo>
                    <a:pt x="840" y="763"/>
                  </a:lnTo>
                </a:path>
              </a:pathLst>
            </a:custGeom>
            <a:noFill/>
            <a:ln w="730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4410"/>
          <a:stretch>
            <a:fillRect/>
          </a:stretch>
        </p:blipFill>
        <p:spPr bwMode="auto">
          <a:xfrm>
            <a:off x="4763" y="404813"/>
            <a:ext cx="9139237"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29532" t="9450" r="35437" b="1575"/>
          <a:stretch>
            <a:fillRect/>
          </a:stretch>
        </p:blipFill>
        <p:spPr bwMode="auto">
          <a:xfrm>
            <a:off x="2771775" y="476250"/>
            <a:ext cx="3629025"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827088" y="404813"/>
            <a:ext cx="80025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208" tIns="45949" rIns="92208" bIns="45949">
            <a:spAutoFit/>
          </a:bodyPr>
          <a:lstStyle>
            <a:lvl1pPr marL="284163" indent="-282575"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200">
                <a:solidFill>
                  <a:schemeClr val="tx1"/>
                </a:solidFill>
                <a:latin typeface="Arial" charset="0"/>
                <a:ea typeface="ＭＳ Ｐゴシック" charset="0"/>
                <a:cs typeface="Arial" charset="0"/>
              </a:defRPr>
            </a:lvl1pPr>
            <a:lvl2pPr marL="742950" indent="-28575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2pPr>
            <a:lvl3pPr marL="11430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3pPr>
            <a:lvl4pPr marL="16002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4pPr>
            <a:lvl5pPr marL="20574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5pPr>
            <a:lvl6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6pPr>
            <a:lvl7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7pPr>
            <a:lvl8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8pPr>
            <a:lvl9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9pPr>
          </a:lstStyle>
          <a:p>
            <a:pPr algn="ctr">
              <a:buSzPct val="100000"/>
            </a:pPr>
            <a:r>
              <a:rPr lang="en-GB" sz="3200" b="1"/>
              <a:t>Shift in season and intensity</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0645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4" name="Text Box 3"/>
          <p:cNvSpPr txBox="1">
            <a:spLocks noChangeArrowheads="1"/>
          </p:cNvSpPr>
          <p:nvPr/>
        </p:nvSpPr>
        <p:spPr bwMode="auto">
          <a:xfrm>
            <a:off x="1403350" y="4868863"/>
            <a:ext cx="628808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208" tIns="45949" rIns="92208" bIns="45949">
            <a:spAutoFit/>
          </a:bodyPr>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200">
                <a:solidFill>
                  <a:schemeClr val="tx1"/>
                </a:solidFill>
                <a:latin typeface="Arial" charset="0"/>
                <a:ea typeface="ＭＳ Ｐゴシック" charset="0"/>
                <a:cs typeface="Arial"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5pPr>
            <a:lvl6pPr defTabSz="387350" eaLnBrk="0" fontAlgn="base" hangingPunct="0">
              <a:spcAft>
                <a:spcPct val="0"/>
              </a:spcAft>
              <a:buClr>
                <a:srgbClr val="C00000"/>
              </a:buClr>
              <a:buSzPct val="80000"/>
              <a:buFont typeface="Wingdings" charset="0"/>
              <a:buChar char="§"/>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6pPr>
            <a:lvl7pPr defTabSz="387350" eaLnBrk="0" fontAlgn="base" hangingPunct="0">
              <a:spcAft>
                <a:spcPct val="0"/>
              </a:spcAft>
              <a:buClr>
                <a:srgbClr val="C00000"/>
              </a:buClr>
              <a:buSzPct val="80000"/>
              <a:buFont typeface="Wingdings" charset="0"/>
              <a:buChar char="§"/>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7pPr>
            <a:lvl8pPr defTabSz="387350" eaLnBrk="0" fontAlgn="base" hangingPunct="0">
              <a:spcAft>
                <a:spcPct val="0"/>
              </a:spcAft>
              <a:buClr>
                <a:srgbClr val="C00000"/>
              </a:buClr>
              <a:buSzPct val="80000"/>
              <a:buFont typeface="Wingdings" charset="0"/>
              <a:buChar char="§"/>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8pPr>
            <a:lvl9pPr defTabSz="387350" eaLnBrk="0" fontAlgn="base" hangingPunct="0">
              <a:spcAft>
                <a:spcPct val="0"/>
              </a:spcAft>
              <a:buClr>
                <a:srgbClr val="C00000"/>
              </a:buClr>
              <a:buSzPct val="80000"/>
              <a:buFont typeface="Wingdings" charset="0"/>
              <a:buChar char="§"/>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Arial" charset="0"/>
                <a:ea typeface="Arial" charset="0"/>
                <a:cs typeface="Arial" charset="0"/>
              </a:defRPr>
            </a:lvl9pPr>
          </a:lstStyle>
          <a:p>
            <a:pPr>
              <a:buSzPct val="100000"/>
            </a:pPr>
            <a:r>
              <a:rPr lang="en-US" sz="1800">
                <a:solidFill>
                  <a:srgbClr val="000000"/>
                </a:solidFill>
              </a:rPr>
              <a:t>Sumatra &amp; Java - compared to 1961-90: </a:t>
            </a:r>
          </a:p>
          <a:p>
            <a:pPr>
              <a:buSzPct val="100000"/>
            </a:pPr>
            <a:r>
              <a:rPr lang="en-US" sz="1800">
                <a:solidFill>
                  <a:srgbClr val="000000"/>
                </a:solidFill>
              </a:rPr>
              <a:t>Onset of the wet season is </a:t>
            </a:r>
            <a:r>
              <a:rPr lang="en-US" sz="1800" b="1">
                <a:solidFill>
                  <a:srgbClr val="000000"/>
                </a:solidFill>
              </a:rPr>
              <a:t>now 10 - 20 days later</a:t>
            </a:r>
          </a:p>
          <a:p>
            <a:pPr>
              <a:buSzPct val="100000"/>
            </a:pPr>
            <a:r>
              <a:rPr lang="en-US" sz="1800">
                <a:solidFill>
                  <a:srgbClr val="000000"/>
                </a:solidFill>
              </a:rPr>
              <a:t>Onset of the dry season is </a:t>
            </a:r>
            <a:r>
              <a:rPr lang="en-US" sz="1800" b="1">
                <a:solidFill>
                  <a:srgbClr val="000000"/>
                </a:solidFill>
              </a:rPr>
              <a:t>now 10 - 60 days earlier</a:t>
            </a:r>
          </a:p>
          <a:p>
            <a:pPr algn="ctr">
              <a:buSzPct val="100000"/>
            </a:pPr>
            <a:r>
              <a:rPr lang="en-GB" sz="1400" i="1">
                <a:solidFill>
                  <a:srgbClr val="000000"/>
                </a:solidFill>
              </a:rPr>
              <a:t>Based on Naylor et al. 2007</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68313" y="260350"/>
            <a:ext cx="8229600" cy="576263"/>
          </a:xfrm>
        </p:spPr>
        <p:txBody>
          <a:bodyPr/>
          <a:lstStyle/>
          <a:p>
            <a:pPr defTabSz="822325" eaLnBrk="1" hangingPunct="1"/>
            <a:r>
              <a:rPr lang="en-US" altLang="en-US" sz="2900" i="0" smtClean="0">
                <a:latin typeface="Arial" pitchFamily="34" charset="0"/>
                <a:cs typeface="Arial" pitchFamily="34" charset="0"/>
              </a:rPr>
              <a:t>Climate Change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7475"/>
            <a:ext cx="72850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J:\rccc ppt photos\slide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1219200"/>
            <a:ext cx="71501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J:\rccc ppt photos\slide 15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43307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J:\rccc ppt photos\slide 15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0050" y="3759200"/>
            <a:ext cx="36639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953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042988" y="38100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208" tIns="45949" rIns="92208" bIns="45949">
            <a:spAutoFit/>
          </a:bodyPr>
          <a:lstStyle>
            <a:lvl1pPr marL="284163" indent="-282575"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200">
                <a:solidFill>
                  <a:schemeClr val="tx1"/>
                </a:solidFill>
                <a:latin typeface="Arial" charset="0"/>
                <a:ea typeface="ＭＳ Ｐゴシック" charset="0"/>
                <a:cs typeface="Arial" charset="0"/>
              </a:defRPr>
            </a:lvl1pPr>
            <a:lvl2pPr marL="742950" indent="-28575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2pPr>
            <a:lvl3pPr marL="11430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3pPr>
            <a:lvl4pPr marL="16002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4pPr>
            <a:lvl5pPr marL="2057400" indent="-228600" defTabSz="387350">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5pPr>
            <a:lvl6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6pPr>
            <a:lvl7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7pPr>
            <a:lvl8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8pPr>
            <a:lvl9pPr defTabSz="387350" eaLnBrk="0" fontAlgn="base" hangingPunct="0">
              <a:spcAft>
                <a:spcPct val="0"/>
              </a:spcAft>
              <a:buClr>
                <a:srgbClr val="C00000"/>
              </a:buClr>
              <a:buSzPct val="80000"/>
              <a:buFont typeface="Wingdings" charset="0"/>
              <a:buChar char="§"/>
              <a:tabLst>
                <a:tab pos="284163" algn="l"/>
                <a:tab pos="1071563" algn="l"/>
                <a:tab pos="1860550" algn="l"/>
                <a:tab pos="2649538" algn="l"/>
                <a:tab pos="3436938" algn="l"/>
                <a:tab pos="4225925" algn="l"/>
                <a:tab pos="5014913" algn="l"/>
                <a:tab pos="5803900" algn="l"/>
                <a:tab pos="6591300" algn="l"/>
                <a:tab pos="7380288" algn="l"/>
                <a:tab pos="8169275" algn="l"/>
                <a:tab pos="8958263" algn="l"/>
              </a:tabLst>
              <a:defRPr sz="2000">
                <a:solidFill>
                  <a:schemeClr val="tx1"/>
                </a:solidFill>
                <a:latin typeface="Arial" charset="0"/>
                <a:ea typeface="Arial" charset="0"/>
                <a:cs typeface="Arial" charset="0"/>
              </a:defRPr>
            </a:lvl9pPr>
          </a:lstStyle>
          <a:p>
            <a:pPr algn="ctr">
              <a:buSzPct val="100000"/>
            </a:pPr>
            <a:r>
              <a:rPr lang="en-GB" sz="3200" b="1"/>
              <a:t>Huge annual variability is normal</a:t>
            </a:r>
          </a:p>
        </p:txBody>
      </p:sp>
      <p:pic>
        <p:nvPicPr>
          <p:cNvPr id="2150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6375" y="981075"/>
            <a:ext cx="57372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hthoek 1"/>
          <p:cNvSpPr>
            <a:spLocks noChangeArrowheads="1"/>
          </p:cNvSpPr>
          <p:nvPr/>
        </p:nvSpPr>
        <p:spPr bwMode="auto">
          <a:xfrm>
            <a:off x="611188" y="684213"/>
            <a:ext cx="79930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p>
            <a:pPr algn="ctr" defTabSz="457200">
              <a:tabLst>
                <a:tab pos="0" algn="l"/>
                <a:tab pos="912813" algn="l"/>
                <a:tab pos="1827213" algn="l"/>
                <a:tab pos="2741613" algn="l"/>
                <a:tab pos="3656013" algn="l"/>
                <a:tab pos="4570413" algn="l"/>
                <a:tab pos="5484813" algn="l"/>
                <a:tab pos="6399213" algn="l"/>
                <a:tab pos="7313613" algn="l"/>
                <a:tab pos="8228013" algn="l"/>
                <a:tab pos="9142413" algn="l"/>
              </a:tabLst>
            </a:pPr>
            <a:r>
              <a:rPr lang="en-US" sz="2400" b="1">
                <a:solidFill>
                  <a:srgbClr val="000000"/>
                </a:solidFill>
                <a:ea typeface="MS PGothic" charset="0"/>
                <a:cs typeface="MS PGothic" charset="0"/>
              </a:rPr>
              <a:t>Climate change projections: </a:t>
            </a:r>
            <a:r>
              <a:rPr lang="en-US" sz="2400" b="1">
                <a:solidFill>
                  <a:srgbClr val="FF3300"/>
                </a:solidFill>
                <a:ea typeface="MS PGothic" charset="0"/>
                <a:cs typeface="MS PGothic" charset="0"/>
              </a:rPr>
              <a:t>general – NOT zoom in</a:t>
            </a:r>
          </a:p>
        </p:txBody>
      </p:sp>
      <p:pic>
        <p:nvPicPr>
          <p:cNvPr id="2253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b="19156"/>
          <a:stretch>
            <a:fillRect/>
          </a:stretch>
        </p:blipFill>
        <p:spPr bwMode="auto">
          <a:xfrm>
            <a:off x="0" y="1268413"/>
            <a:ext cx="91440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611188" y="4981575"/>
            <a:ext cx="7993062"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82563" indent="-182563">
              <a:defRPr sz="2200">
                <a:solidFill>
                  <a:schemeClr val="tx1"/>
                </a:solidFill>
                <a:latin typeface="Arial" charset="0"/>
                <a:ea typeface="ＭＳ Ｐゴシック" charset="0"/>
                <a:cs typeface="Arial" charset="0"/>
              </a:defRPr>
            </a:lvl1pPr>
            <a:lvl2pPr>
              <a:defRPr sz="2000">
                <a:solidFill>
                  <a:schemeClr val="tx1"/>
                </a:solidFill>
                <a:latin typeface="Arial" charset="0"/>
                <a:ea typeface="Arial" charset="0"/>
                <a:cs typeface="Arial" charset="0"/>
              </a:defRPr>
            </a:lvl2pPr>
            <a:lvl3pPr>
              <a:defRPr sz="20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marL="1263650" indent="-2682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marL="1720850" indent="-2682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marL="2178050" indent="-2682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marL="2635250" indent="-2682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spcAft>
                <a:spcPct val="40000"/>
              </a:spcAft>
              <a:buFontTx/>
              <a:buChar char="•"/>
            </a:pPr>
            <a:r>
              <a:rPr lang="da-DK" sz="2400"/>
              <a:t>Rough regional forecasts – will not be much better</a:t>
            </a:r>
          </a:p>
          <a:p>
            <a:pPr>
              <a:spcAft>
                <a:spcPct val="40000"/>
              </a:spcAft>
              <a:buFontTx/>
              <a:buChar char="•"/>
            </a:pPr>
            <a:r>
              <a:rPr lang="da-DK" sz="2400" b="1"/>
              <a:t>Act on that basis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hoek 1"/>
          <p:cNvSpPr>
            <a:spLocks noChangeArrowheads="1"/>
          </p:cNvSpPr>
          <p:nvPr/>
        </p:nvSpPr>
        <p:spPr bwMode="auto">
          <a:xfrm>
            <a:off x="2286000" y="1511536"/>
            <a:ext cx="6559550" cy="44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p>
            <a:pPr marL="273050" indent="-273050">
              <a:spcAft>
                <a:spcPct val="20000"/>
              </a:spcAft>
              <a:buFont typeface="Arial" charset="0"/>
              <a:buChar char="•"/>
            </a:pPr>
            <a:r>
              <a:rPr lang="en-US" sz="2400" dirty="0" smtClean="0">
                <a:latin typeface="Century Gothic"/>
                <a:cs typeface="Century Gothic"/>
              </a:rPr>
              <a:t>Increased riverine, coastal and urban flooding leading to widespread damage to infrastructure, livelihoods and settlements (M)</a:t>
            </a:r>
          </a:p>
          <a:p>
            <a:pPr marL="273050" indent="-273050">
              <a:spcAft>
                <a:spcPct val="20000"/>
              </a:spcAft>
              <a:buFont typeface="Arial" charset="0"/>
              <a:buChar char="•"/>
            </a:pPr>
            <a:endParaRPr lang="en-US" sz="2400" dirty="0">
              <a:latin typeface="Century Gothic"/>
              <a:cs typeface="Century Gothic"/>
            </a:endParaRPr>
          </a:p>
          <a:p>
            <a:pPr marL="273050" indent="-273050">
              <a:spcAft>
                <a:spcPct val="20000"/>
              </a:spcAft>
              <a:buFont typeface="Arial" charset="0"/>
              <a:buChar char="•"/>
            </a:pPr>
            <a:r>
              <a:rPr lang="en-US" sz="2400" dirty="0" smtClean="0">
                <a:latin typeface="Century Gothic"/>
                <a:cs typeface="Century Gothic"/>
              </a:rPr>
              <a:t>Increased risk of heat-related mortality (H)</a:t>
            </a:r>
          </a:p>
          <a:p>
            <a:pPr marL="273050" indent="-273050">
              <a:spcAft>
                <a:spcPct val="20000"/>
              </a:spcAft>
              <a:buFont typeface="Arial" charset="0"/>
              <a:buChar char="•"/>
            </a:pPr>
            <a:endParaRPr lang="en-US" sz="2400" dirty="0">
              <a:latin typeface="Century Gothic"/>
              <a:cs typeface="Century Gothic"/>
            </a:endParaRPr>
          </a:p>
          <a:p>
            <a:pPr marL="273050" indent="-273050">
              <a:spcAft>
                <a:spcPct val="20000"/>
              </a:spcAft>
              <a:buFont typeface="Arial" charset="0"/>
              <a:buChar char="•"/>
            </a:pPr>
            <a:r>
              <a:rPr lang="en-US" sz="2400" dirty="0" smtClean="0">
                <a:latin typeface="Century Gothic"/>
                <a:cs typeface="Century Gothic"/>
              </a:rPr>
              <a:t>Increased risk of drought-related water and food shortage causing malnutrition (H)</a:t>
            </a:r>
            <a:endParaRPr lang="en-US" sz="2400" dirty="0">
              <a:latin typeface="Century Gothic"/>
              <a:cs typeface="Century Gothic"/>
            </a:endParaRPr>
          </a:p>
        </p:txBody>
      </p:sp>
      <p:sp>
        <p:nvSpPr>
          <p:cNvPr id="23555" name="Text Box 1"/>
          <p:cNvSpPr txBox="1">
            <a:spLocks noChangeArrowheads="1"/>
          </p:cNvSpPr>
          <p:nvPr/>
        </p:nvSpPr>
        <p:spPr bwMode="auto">
          <a:xfrm>
            <a:off x="0" y="428625"/>
            <a:ext cx="9107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7616" tIns="40360" rIns="77616" bIns="40360"/>
          <a:lstStyle>
            <a:lvl1pPr>
              <a:tabLst>
                <a:tab pos="0" algn="l"/>
                <a:tab pos="912813" algn="l"/>
                <a:tab pos="1827213" algn="l"/>
                <a:tab pos="2741613" algn="l"/>
                <a:tab pos="3656013" algn="l"/>
                <a:tab pos="4570413" algn="l"/>
                <a:tab pos="5484813" algn="l"/>
                <a:tab pos="6399213" algn="l"/>
                <a:tab pos="7313613" algn="l"/>
                <a:tab pos="8228013" algn="l"/>
                <a:tab pos="9142413" algn="l"/>
              </a:tabLst>
              <a:defRPr sz="2200">
                <a:solidFill>
                  <a:schemeClr val="tx1"/>
                </a:solidFill>
                <a:latin typeface="Arial" charset="0"/>
                <a:ea typeface="ＭＳ Ｐゴシック" charset="0"/>
                <a:cs typeface="Arial" charset="0"/>
              </a:defRPr>
            </a:lvl1pPr>
            <a:lvl2pPr marL="742950" indent="-285750">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2pPr>
            <a:lvl3pPr marL="1143000" indent="-228600">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3pPr>
            <a:lvl4pPr marL="1600200" indent="-228600">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4pPr>
            <a:lvl5pPr marL="2057400" indent="-228600">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tabLst>
                <a:tab pos="0" algn="l"/>
                <a:tab pos="912813" algn="l"/>
                <a:tab pos="1827213" algn="l"/>
                <a:tab pos="2741613" algn="l"/>
                <a:tab pos="3656013" algn="l"/>
                <a:tab pos="4570413" algn="l"/>
                <a:tab pos="5484813" algn="l"/>
                <a:tab pos="6399213" algn="l"/>
                <a:tab pos="7313613" algn="l"/>
                <a:tab pos="8228013" algn="l"/>
                <a:tab pos="9142413" algn="l"/>
              </a:tabLst>
              <a:defRPr sz="2000">
                <a:solidFill>
                  <a:schemeClr val="tx1"/>
                </a:solidFill>
                <a:latin typeface="Arial" charset="0"/>
                <a:ea typeface="Arial" charset="0"/>
                <a:cs typeface="Arial" charset="0"/>
              </a:defRPr>
            </a:lvl9pPr>
          </a:lstStyle>
          <a:p>
            <a:pPr algn="ctr"/>
            <a:r>
              <a:rPr lang="en-US" sz="3600" b="1">
                <a:solidFill>
                  <a:srgbClr val="000000"/>
                </a:solidFill>
              </a:rPr>
              <a:t>Climate change </a:t>
            </a:r>
            <a:r>
              <a:rPr lang="en-US" sz="3600" b="1">
                <a:solidFill>
                  <a:srgbClr val="FF3300"/>
                </a:solidFill>
              </a:rPr>
              <a:t>projections</a:t>
            </a:r>
            <a:r>
              <a:rPr lang="en-US" sz="3600" b="1">
                <a:solidFill>
                  <a:srgbClr val="000000"/>
                </a:solidFill>
              </a:rPr>
              <a:t>: Asia</a:t>
            </a:r>
          </a:p>
        </p:txBody>
      </p:sp>
      <p:pic>
        <p:nvPicPr>
          <p:cNvPr id="4" name="Picture 2" descr="http://todaysquestion.blogg.se/images/2009/fib_objekt_termometer_01_3423329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2975" y="1539875"/>
            <a:ext cx="8223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1"/>
          <p:cNvGrpSpPr>
            <a:grpSpLocks/>
          </p:cNvGrpSpPr>
          <p:nvPr/>
        </p:nvGrpSpPr>
        <p:grpSpPr bwMode="auto">
          <a:xfrm>
            <a:off x="922338" y="3186113"/>
            <a:ext cx="725487" cy="696912"/>
            <a:chOff x="4656" y="720"/>
            <a:chExt cx="912" cy="864"/>
          </a:xfrm>
        </p:grpSpPr>
        <p:sp>
          <p:nvSpPr>
            <p:cNvPr id="23607" name="AutoShape 52" descr="Water droplets"/>
            <p:cNvSpPr>
              <a:spLocks noChangeArrowheads="1"/>
            </p:cNvSpPr>
            <p:nvPr/>
          </p:nvSpPr>
          <p:spPr bwMode="auto">
            <a:xfrm>
              <a:off x="4656" y="720"/>
              <a:ext cx="912" cy="384"/>
            </a:xfrm>
            <a:prstGeom prst="cloudCallout">
              <a:avLst>
                <a:gd name="adj1" fmla="val -28398"/>
                <a:gd name="adj2" fmla="val 36981"/>
              </a:avLst>
            </a:prstGeom>
            <a:blipFill dpi="0" rotWithShape="0">
              <a:blip r:embed="rId4">
                <a:alphaModFix amt="50000"/>
              </a:blip>
              <a:srcRect/>
              <a:tile tx="0" ty="0" sx="100000" sy="100000" flip="none" algn="tl"/>
            </a:blipFill>
            <a:ln w="34925">
              <a:solidFill>
                <a:schemeClr val="tx1"/>
              </a:solidFill>
              <a:round/>
              <a:headEnd/>
              <a:tailEnd/>
            </a:ln>
          </p:spPr>
          <p:txBody>
            <a:bodyPr wrap="none" anchor="ctr"/>
            <a:lstStyle/>
            <a:p>
              <a:pPr eaLnBrk="0" hangingPunct="0"/>
              <a:endParaRPr lang="da-DK"/>
            </a:p>
          </p:txBody>
        </p:sp>
        <p:sp>
          <p:nvSpPr>
            <p:cNvPr id="23608" name="Line 53" descr="Water droplets"/>
            <p:cNvSpPr>
              <a:spLocks noChangeShapeType="1"/>
            </p:cNvSpPr>
            <p:nvPr/>
          </p:nvSpPr>
          <p:spPr bwMode="auto">
            <a:xfrm flipH="1">
              <a:off x="480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9" name="Line 54" descr="Water droplets"/>
            <p:cNvSpPr>
              <a:spLocks noChangeShapeType="1"/>
            </p:cNvSpPr>
            <p:nvPr/>
          </p:nvSpPr>
          <p:spPr bwMode="auto">
            <a:xfrm flipH="1">
              <a:off x="484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0" name="Line 55" descr="Water droplets"/>
            <p:cNvSpPr>
              <a:spLocks noChangeShapeType="1"/>
            </p:cNvSpPr>
            <p:nvPr/>
          </p:nvSpPr>
          <p:spPr bwMode="auto">
            <a:xfrm flipH="1">
              <a:off x="4896" y="139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56" descr="Water droplets"/>
            <p:cNvSpPr>
              <a:spLocks noChangeShapeType="1"/>
            </p:cNvSpPr>
            <p:nvPr/>
          </p:nvSpPr>
          <p:spPr bwMode="auto">
            <a:xfrm flipH="1">
              <a:off x="4944" y="148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2" name="Line 57" descr="Water droplets"/>
            <p:cNvSpPr>
              <a:spLocks noChangeShapeType="1"/>
            </p:cNvSpPr>
            <p:nvPr/>
          </p:nvSpPr>
          <p:spPr bwMode="auto">
            <a:xfrm flipH="1">
              <a:off x="4896" y="115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3" name="Line 58" descr="Water droplets"/>
            <p:cNvSpPr>
              <a:spLocks noChangeShapeType="1"/>
            </p:cNvSpPr>
            <p:nvPr/>
          </p:nvSpPr>
          <p:spPr bwMode="auto">
            <a:xfrm flipH="1">
              <a:off x="4944" y="124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4" name="Line 59" descr="Water droplets"/>
            <p:cNvSpPr>
              <a:spLocks noChangeShapeType="1"/>
            </p:cNvSpPr>
            <p:nvPr/>
          </p:nvSpPr>
          <p:spPr bwMode="auto">
            <a:xfrm flipH="1">
              <a:off x="4992" y="134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5" name="Line 60" descr="Water droplets"/>
            <p:cNvSpPr>
              <a:spLocks noChangeShapeType="1"/>
            </p:cNvSpPr>
            <p:nvPr/>
          </p:nvSpPr>
          <p:spPr bwMode="auto">
            <a:xfrm flipH="1">
              <a:off x="5040" y="144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6" name="Line 61" descr="Water droplets"/>
            <p:cNvSpPr>
              <a:spLocks noChangeShapeType="1"/>
            </p:cNvSpPr>
            <p:nvPr/>
          </p:nvSpPr>
          <p:spPr bwMode="auto">
            <a:xfrm flipH="1">
              <a:off x="4992"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7" name="Line 62" descr="Water droplets"/>
            <p:cNvSpPr>
              <a:spLocks noChangeShapeType="1"/>
            </p:cNvSpPr>
            <p:nvPr/>
          </p:nvSpPr>
          <p:spPr bwMode="auto">
            <a:xfrm flipH="1">
              <a:off x="504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8" name="Line 63" descr="Water droplets"/>
            <p:cNvSpPr>
              <a:spLocks noChangeShapeType="1"/>
            </p:cNvSpPr>
            <p:nvPr/>
          </p:nvSpPr>
          <p:spPr bwMode="auto">
            <a:xfrm flipH="1">
              <a:off x="508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9" name="Line 64" descr="Water droplets"/>
            <p:cNvSpPr>
              <a:spLocks noChangeShapeType="1"/>
            </p:cNvSpPr>
            <p:nvPr/>
          </p:nvSpPr>
          <p:spPr bwMode="auto">
            <a:xfrm flipH="1">
              <a:off x="5136" y="139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0" name="Line 65" descr="Water droplets"/>
            <p:cNvSpPr>
              <a:spLocks noChangeShapeType="1"/>
            </p:cNvSpPr>
            <p:nvPr/>
          </p:nvSpPr>
          <p:spPr bwMode="auto">
            <a:xfrm flipH="1">
              <a:off x="5136" y="115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1" name="Line 66" descr="Water droplets"/>
            <p:cNvSpPr>
              <a:spLocks noChangeShapeType="1"/>
            </p:cNvSpPr>
            <p:nvPr/>
          </p:nvSpPr>
          <p:spPr bwMode="auto">
            <a:xfrm flipH="1">
              <a:off x="5184" y="124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2" name="Line 67" descr="Water droplets"/>
            <p:cNvSpPr>
              <a:spLocks noChangeShapeType="1"/>
            </p:cNvSpPr>
            <p:nvPr/>
          </p:nvSpPr>
          <p:spPr bwMode="auto">
            <a:xfrm flipH="1">
              <a:off x="5232" y="134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3" name="Line 68" descr="Water droplets"/>
            <p:cNvSpPr>
              <a:spLocks noChangeShapeType="1"/>
            </p:cNvSpPr>
            <p:nvPr/>
          </p:nvSpPr>
          <p:spPr bwMode="auto">
            <a:xfrm flipH="1">
              <a:off x="5280" y="144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4" name="Line 69" descr="Water droplets"/>
            <p:cNvSpPr>
              <a:spLocks noChangeShapeType="1"/>
            </p:cNvSpPr>
            <p:nvPr/>
          </p:nvSpPr>
          <p:spPr bwMode="auto">
            <a:xfrm flipH="1">
              <a:off x="5232"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5" name="Line 70" descr="Water droplets"/>
            <p:cNvSpPr>
              <a:spLocks noChangeShapeType="1"/>
            </p:cNvSpPr>
            <p:nvPr/>
          </p:nvSpPr>
          <p:spPr bwMode="auto">
            <a:xfrm flipH="1">
              <a:off x="528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6" name="Line 71" descr="Water droplets"/>
            <p:cNvSpPr>
              <a:spLocks noChangeShapeType="1"/>
            </p:cNvSpPr>
            <p:nvPr/>
          </p:nvSpPr>
          <p:spPr bwMode="auto">
            <a:xfrm flipH="1">
              <a:off x="532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7" name="Line 72" descr="Water droplets"/>
            <p:cNvSpPr>
              <a:spLocks noChangeShapeType="1"/>
            </p:cNvSpPr>
            <p:nvPr/>
          </p:nvSpPr>
          <p:spPr bwMode="auto">
            <a:xfrm flipH="1">
              <a:off x="5376"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8" name="Line 73" descr="Water droplets"/>
            <p:cNvSpPr>
              <a:spLocks noChangeShapeType="1"/>
            </p:cNvSpPr>
            <p:nvPr/>
          </p:nvSpPr>
          <p:spPr bwMode="auto">
            <a:xfrm flipH="1">
              <a:off x="5424"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51"/>
          <p:cNvGrpSpPr>
            <a:grpSpLocks/>
          </p:cNvGrpSpPr>
          <p:nvPr/>
        </p:nvGrpSpPr>
        <p:grpSpPr bwMode="auto">
          <a:xfrm>
            <a:off x="412750" y="4219575"/>
            <a:ext cx="776288" cy="965200"/>
            <a:chOff x="4656" y="720"/>
            <a:chExt cx="912" cy="864"/>
          </a:xfrm>
        </p:grpSpPr>
        <p:sp>
          <p:nvSpPr>
            <p:cNvPr id="23585" name="AutoShape 52" descr="Water droplets"/>
            <p:cNvSpPr>
              <a:spLocks noChangeArrowheads="1"/>
            </p:cNvSpPr>
            <p:nvPr/>
          </p:nvSpPr>
          <p:spPr bwMode="auto">
            <a:xfrm>
              <a:off x="4656" y="720"/>
              <a:ext cx="912" cy="384"/>
            </a:xfrm>
            <a:prstGeom prst="cloudCallout">
              <a:avLst>
                <a:gd name="adj1" fmla="val -28398"/>
                <a:gd name="adj2" fmla="val 36981"/>
              </a:avLst>
            </a:prstGeom>
            <a:blipFill dpi="0" rotWithShape="0">
              <a:blip r:embed="rId4">
                <a:alphaModFix amt="50000"/>
              </a:blip>
              <a:srcRect/>
              <a:tile tx="0" ty="0" sx="100000" sy="100000" flip="none" algn="tl"/>
            </a:blipFill>
            <a:ln w="34925">
              <a:solidFill>
                <a:schemeClr val="tx1"/>
              </a:solidFill>
              <a:round/>
              <a:headEnd/>
              <a:tailEnd/>
            </a:ln>
          </p:spPr>
          <p:txBody>
            <a:bodyPr wrap="none" anchor="ctr"/>
            <a:lstStyle/>
            <a:p>
              <a:pPr eaLnBrk="0" hangingPunct="0"/>
              <a:endParaRPr lang="da-DK"/>
            </a:p>
          </p:txBody>
        </p:sp>
        <p:sp>
          <p:nvSpPr>
            <p:cNvPr id="23586" name="Line 53" descr="Water droplets"/>
            <p:cNvSpPr>
              <a:spLocks noChangeShapeType="1"/>
            </p:cNvSpPr>
            <p:nvPr/>
          </p:nvSpPr>
          <p:spPr bwMode="auto">
            <a:xfrm flipH="1">
              <a:off x="480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54" descr="Water droplets"/>
            <p:cNvSpPr>
              <a:spLocks noChangeShapeType="1"/>
            </p:cNvSpPr>
            <p:nvPr/>
          </p:nvSpPr>
          <p:spPr bwMode="auto">
            <a:xfrm flipH="1">
              <a:off x="484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8" name="Line 55" descr="Water droplets"/>
            <p:cNvSpPr>
              <a:spLocks noChangeShapeType="1"/>
            </p:cNvSpPr>
            <p:nvPr/>
          </p:nvSpPr>
          <p:spPr bwMode="auto">
            <a:xfrm flipH="1">
              <a:off x="4896" y="139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9" name="Line 56" descr="Water droplets"/>
            <p:cNvSpPr>
              <a:spLocks noChangeShapeType="1"/>
            </p:cNvSpPr>
            <p:nvPr/>
          </p:nvSpPr>
          <p:spPr bwMode="auto">
            <a:xfrm flipH="1">
              <a:off x="4944" y="148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0" name="Line 57" descr="Water droplets"/>
            <p:cNvSpPr>
              <a:spLocks noChangeShapeType="1"/>
            </p:cNvSpPr>
            <p:nvPr/>
          </p:nvSpPr>
          <p:spPr bwMode="auto">
            <a:xfrm flipH="1">
              <a:off x="4896" y="115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1" name="Line 58" descr="Water droplets"/>
            <p:cNvSpPr>
              <a:spLocks noChangeShapeType="1"/>
            </p:cNvSpPr>
            <p:nvPr/>
          </p:nvSpPr>
          <p:spPr bwMode="auto">
            <a:xfrm flipH="1">
              <a:off x="4944" y="124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2" name="Line 59" descr="Water droplets"/>
            <p:cNvSpPr>
              <a:spLocks noChangeShapeType="1"/>
            </p:cNvSpPr>
            <p:nvPr/>
          </p:nvSpPr>
          <p:spPr bwMode="auto">
            <a:xfrm flipH="1">
              <a:off x="4992" y="134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3" name="Line 60" descr="Water droplets"/>
            <p:cNvSpPr>
              <a:spLocks noChangeShapeType="1"/>
            </p:cNvSpPr>
            <p:nvPr/>
          </p:nvSpPr>
          <p:spPr bwMode="auto">
            <a:xfrm flipH="1">
              <a:off x="5040" y="144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4" name="Line 61" descr="Water droplets"/>
            <p:cNvSpPr>
              <a:spLocks noChangeShapeType="1"/>
            </p:cNvSpPr>
            <p:nvPr/>
          </p:nvSpPr>
          <p:spPr bwMode="auto">
            <a:xfrm flipH="1">
              <a:off x="4992"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5" name="Line 62" descr="Water droplets"/>
            <p:cNvSpPr>
              <a:spLocks noChangeShapeType="1"/>
            </p:cNvSpPr>
            <p:nvPr/>
          </p:nvSpPr>
          <p:spPr bwMode="auto">
            <a:xfrm flipH="1">
              <a:off x="504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6" name="Line 63" descr="Water droplets"/>
            <p:cNvSpPr>
              <a:spLocks noChangeShapeType="1"/>
            </p:cNvSpPr>
            <p:nvPr/>
          </p:nvSpPr>
          <p:spPr bwMode="auto">
            <a:xfrm flipH="1">
              <a:off x="508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7" name="Line 64" descr="Water droplets"/>
            <p:cNvSpPr>
              <a:spLocks noChangeShapeType="1"/>
            </p:cNvSpPr>
            <p:nvPr/>
          </p:nvSpPr>
          <p:spPr bwMode="auto">
            <a:xfrm flipH="1">
              <a:off x="5136" y="139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8" name="Line 65" descr="Water droplets"/>
            <p:cNvSpPr>
              <a:spLocks noChangeShapeType="1"/>
            </p:cNvSpPr>
            <p:nvPr/>
          </p:nvSpPr>
          <p:spPr bwMode="auto">
            <a:xfrm flipH="1">
              <a:off x="5136" y="115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9" name="Line 66" descr="Water droplets"/>
            <p:cNvSpPr>
              <a:spLocks noChangeShapeType="1"/>
            </p:cNvSpPr>
            <p:nvPr/>
          </p:nvSpPr>
          <p:spPr bwMode="auto">
            <a:xfrm flipH="1">
              <a:off x="5184" y="124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0" name="Line 67" descr="Water droplets"/>
            <p:cNvSpPr>
              <a:spLocks noChangeShapeType="1"/>
            </p:cNvSpPr>
            <p:nvPr/>
          </p:nvSpPr>
          <p:spPr bwMode="auto">
            <a:xfrm flipH="1">
              <a:off x="5232" y="134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1" name="Line 68" descr="Water droplets"/>
            <p:cNvSpPr>
              <a:spLocks noChangeShapeType="1"/>
            </p:cNvSpPr>
            <p:nvPr/>
          </p:nvSpPr>
          <p:spPr bwMode="auto">
            <a:xfrm flipH="1">
              <a:off x="5280" y="144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2" name="Line 69" descr="Water droplets"/>
            <p:cNvSpPr>
              <a:spLocks noChangeShapeType="1"/>
            </p:cNvSpPr>
            <p:nvPr/>
          </p:nvSpPr>
          <p:spPr bwMode="auto">
            <a:xfrm flipH="1">
              <a:off x="5232"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3" name="Line 70" descr="Water droplets"/>
            <p:cNvSpPr>
              <a:spLocks noChangeShapeType="1"/>
            </p:cNvSpPr>
            <p:nvPr/>
          </p:nvSpPr>
          <p:spPr bwMode="auto">
            <a:xfrm flipH="1">
              <a:off x="528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4" name="Line 71" descr="Water droplets"/>
            <p:cNvSpPr>
              <a:spLocks noChangeShapeType="1"/>
            </p:cNvSpPr>
            <p:nvPr/>
          </p:nvSpPr>
          <p:spPr bwMode="auto">
            <a:xfrm flipH="1">
              <a:off x="532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5" name="Line 72" descr="Water droplets"/>
            <p:cNvSpPr>
              <a:spLocks noChangeShapeType="1"/>
            </p:cNvSpPr>
            <p:nvPr/>
          </p:nvSpPr>
          <p:spPr bwMode="auto">
            <a:xfrm flipH="1">
              <a:off x="5376"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6" name="Line 73" descr="Water droplets"/>
            <p:cNvSpPr>
              <a:spLocks noChangeShapeType="1"/>
            </p:cNvSpPr>
            <p:nvPr/>
          </p:nvSpPr>
          <p:spPr bwMode="auto">
            <a:xfrm flipH="1">
              <a:off x="5424"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51"/>
          <p:cNvGrpSpPr>
            <a:grpSpLocks/>
          </p:cNvGrpSpPr>
          <p:nvPr/>
        </p:nvGrpSpPr>
        <p:grpSpPr bwMode="auto">
          <a:xfrm>
            <a:off x="1122363" y="4849813"/>
            <a:ext cx="1069975" cy="1346200"/>
            <a:chOff x="4656" y="720"/>
            <a:chExt cx="912" cy="864"/>
          </a:xfrm>
        </p:grpSpPr>
        <p:sp>
          <p:nvSpPr>
            <p:cNvPr id="23563" name="AutoShape 52" descr="Water droplets"/>
            <p:cNvSpPr>
              <a:spLocks noChangeArrowheads="1"/>
            </p:cNvSpPr>
            <p:nvPr/>
          </p:nvSpPr>
          <p:spPr bwMode="auto">
            <a:xfrm>
              <a:off x="4656" y="720"/>
              <a:ext cx="912" cy="384"/>
            </a:xfrm>
            <a:prstGeom prst="cloudCallout">
              <a:avLst>
                <a:gd name="adj1" fmla="val -28398"/>
                <a:gd name="adj2" fmla="val 36981"/>
              </a:avLst>
            </a:prstGeom>
            <a:blipFill dpi="0" rotWithShape="0">
              <a:blip r:embed="rId4">
                <a:alphaModFix amt="50000"/>
              </a:blip>
              <a:srcRect/>
              <a:tile tx="0" ty="0" sx="100000" sy="100000" flip="none" algn="tl"/>
            </a:blipFill>
            <a:ln w="34925">
              <a:solidFill>
                <a:schemeClr val="tx1"/>
              </a:solidFill>
              <a:round/>
              <a:headEnd/>
              <a:tailEnd/>
            </a:ln>
          </p:spPr>
          <p:txBody>
            <a:bodyPr wrap="none" anchor="ctr"/>
            <a:lstStyle/>
            <a:p>
              <a:pPr eaLnBrk="0" hangingPunct="0"/>
              <a:endParaRPr lang="da-DK"/>
            </a:p>
          </p:txBody>
        </p:sp>
        <p:sp>
          <p:nvSpPr>
            <p:cNvPr id="23564" name="Line 53" descr="Water droplets"/>
            <p:cNvSpPr>
              <a:spLocks noChangeShapeType="1"/>
            </p:cNvSpPr>
            <p:nvPr/>
          </p:nvSpPr>
          <p:spPr bwMode="auto">
            <a:xfrm flipH="1">
              <a:off x="480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54" descr="Water droplets"/>
            <p:cNvSpPr>
              <a:spLocks noChangeShapeType="1"/>
            </p:cNvSpPr>
            <p:nvPr/>
          </p:nvSpPr>
          <p:spPr bwMode="auto">
            <a:xfrm flipH="1">
              <a:off x="484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55" descr="Water droplets"/>
            <p:cNvSpPr>
              <a:spLocks noChangeShapeType="1"/>
            </p:cNvSpPr>
            <p:nvPr/>
          </p:nvSpPr>
          <p:spPr bwMode="auto">
            <a:xfrm flipH="1">
              <a:off x="4896" y="139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56" descr="Water droplets"/>
            <p:cNvSpPr>
              <a:spLocks noChangeShapeType="1"/>
            </p:cNvSpPr>
            <p:nvPr/>
          </p:nvSpPr>
          <p:spPr bwMode="auto">
            <a:xfrm flipH="1">
              <a:off x="4944" y="148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57" descr="Water droplets"/>
            <p:cNvSpPr>
              <a:spLocks noChangeShapeType="1"/>
            </p:cNvSpPr>
            <p:nvPr/>
          </p:nvSpPr>
          <p:spPr bwMode="auto">
            <a:xfrm flipH="1">
              <a:off x="4896" y="115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58" descr="Water droplets"/>
            <p:cNvSpPr>
              <a:spLocks noChangeShapeType="1"/>
            </p:cNvSpPr>
            <p:nvPr/>
          </p:nvSpPr>
          <p:spPr bwMode="auto">
            <a:xfrm flipH="1">
              <a:off x="4944" y="124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59" descr="Water droplets"/>
            <p:cNvSpPr>
              <a:spLocks noChangeShapeType="1"/>
            </p:cNvSpPr>
            <p:nvPr/>
          </p:nvSpPr>
          <p:spPr bwMode="auto">
            <a:xfrm flipH="1">
              <a:off x="4992" y="134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60" descr="Water droplets"/>
            <p:cNvSpPr>
              <a:spLocks noChangeShapeType="1"/>
            </p:cNvSpPr>
            <p:nvPr/>
          </p:nvSpPr>
          <p:spPr bwMode="auto">
            <a:xfrm flipH="1">
              <a:off x="5040" y="144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61" descr="Water droplets"/>
            <p:cNvSpPr>
              <a:spLocks noChangeShapeType="1"/>
            </p:cNvSpPr>
            <p:nvPr/>
          </p:nvSpPr>
          <p:spPr bwMode="auto">
            <a:xfrm flipH="1">
              <a:off x="4992"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Line 62" descr="Water droplets"/>
            <p:cNvSpPr>
              <a:spLocks noChangeShapeType="1"/>
            </p:cNvSpPr>
            <p:nvPr/>
          </p:nvSpPr>
          <p:spPr bwMode="auto">
            <a:xfrm flipH="1">
              <a:off x="504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63" descr="Water droplets"/>
            <p:cNvSpPr>
              <a:spLocks noChangeShapeType="1"/>
            </p:cNvSpPr>
            <p:nvPr/>
          </p:nvSpPr>
          <p:spPr bwMode="auto">
            <a:xfrm flipH="1">
              <a:off x="508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64" descr="Water droplets"/>
            <p:cNvSpPr>
              <a:spLocks noChangeShapeType="1"/>
            </p:cNvSpPr>
            <p:nvPr/>
          </p:nvSpPr>
          <p:spPr bwMode="auto">
            <a:xfrm flipH="1">
              <a:off x="5136" y="139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65" descr="Water droplets"/>
            <p:cNvSpPr>
              <a:spLocks noChangeShapeType="1"/>
            </p:cNvSpPr>
            <p:nvPr/>
          </p:nvSpPr>
          <p:spPr bwMode="auto">
            <a:xfrm flipH="1">
              <a:off x="5136" y="1152"/>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66" descr="Water droplets"/>
            <p:cNvSpPr>
              <a:spLocks noChangeShapeType="1"/>
            </p:cNvSpPr>
            <p:nvPr/>
          </p:nvSpPr>
          <p:spPr bwMode="auto">
            <a:xfrm flipH="1">
              <a:off x="5184" y="1248"/>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67" descr="Water droplets"/>
            <p:cNvSpPr>
              <a:spLocks noChangeShapeType="1"/>
            </p:cNvSpPr>
            <p:nvPr/>
          </p:nvSpPr>
          <p:spPr bwMode="auto">
            <a:xfrm flipH="1">
              <a:off x="5232" y="134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68" descr="Water droplets"/>
            <p:cNvSpPr>
              <a:spLocks noChangeShapeType="1"/>
            </p:cNvSpPr>
            <p:nvPr/>
          </p:nvSpPr>
          <p:spPr bwMode="auto">
            <a:xfrm flipH="1">
              <a:off x="5280" y="144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0" name="Line 69" descr="Water droplets"/>
            <p:cNvSpPr>
              <a:spLocks noChangeShapeType="1"/>
            </p:cNvSpPr>
            <p:nvPr/>
          </p:nvSpPr>
          <p:spPr bwMode="auto">
            <a:xfrm flipH="1">
              <a:off x="5232"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1" name="Line 70" descr="Water droplets"/>
            <p:cNvSpPr>
              <a:spLocks noChangeShapeType="1"/>
            </p:cNvSpPr>
            <p:nvPr/>
          </p:nvSpPr>
          <p:spPr bwMode="auto">
            <a:xfrm flipH="1">
              <a:off x="5280"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71" descr="Water droplets"/>
            <p:cNvSpPr>
              <a:spLocks noChangeShapeType="1"/>
            </p:cNvSpPr>
            <p:nvPr/>
          </p:nvSpPr>
          <p:spPr bwMode="auto">
            <a:xfrm flipH="1">
              <a:off x="5328" y="1296"/>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72" descr="Water droplets"/>
            <p:cNvSpPr>
              <a:spLocks noChangeShapeType="1"/>
            </p:cNvSpPr>
            <p:nvPr/>
          </p:nvSpPr>
          <p:spPr bwMode="auto">
            <a:xfrm flipH="1">
              <a:off x="5376" y="1104"/>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4" name="Line 73" descr="Water droplets"/>
            <p:cNvSpPr>
              <a:spLocks noChangeShapeType="1"/>
            </p:cNvSpPr>
            <p:nvPr/>
          </p:nvSpPr>
          <p:spPr bwMode="auto">
            <a:xfrm flipH="1">
              <a:off x="5424" y="1200"/>
              <a:ext cx="48" cy="9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4" name="Tijdelijke aanduiding voor dianummer 73"/>
          <p:cNvSpPr txBox="1">
            <a:spLocks noGrp="1"/>
          </p:cNvSpPr>
          <p:nvPr/>
        </p:nvSpPr>
        <p:spPr>
          <a:xfrm>
            <a:off x="8382000" y="6584950"/>
            <a:ext cx="304800" cy="273050"/>
          </a:xfrm>
          <a:prstGeom prst="rect">
            <a:avLst/>
          </a:prstGeom>
          <a:noFill/>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88B8715-8E57-0D4C-8039-1CDB746776DE}" type="slidenum">
              <a:rPr lang="en-US" sz="800">
                <a:solidFill>
                  <a:srgbClr val="7F7F7F"/>
                </a:solidFill>
                <a:ea typeface="MS PGothic" charset="0"/>
                <a:cs typeface="MS PGothic" charset="0"/>
              </a:rPr>
              <a:pPr eaLnBrk="1" hangingPunct="1"/>
              <a:t>22</a:t>
            </a:fld>
            <a:endParaRPr lang="en-US" sz="800">
              <a:solidFill>
                <a:srgbClr val="7F7F7F"/>
              </a:solidFill>
              <a:ea typeface="MS PGothic" charset="0"/>
              <a:cs typeface="MS PGothic" charset="0"/>
            </a:endParaRPr>
          </a:p>
        </p:txBody>
      </p:sp>
      <p:sp>
        <p:nvSpPr>
          <p:cNvPr id="75" name="TextBox 4"/>
          <p:cNvSpPr txBox="1"/>
          <p:nvPr/>
        </p:nvSpPr>
        <p:spPr>
          <a:xfrm>
            <a:off x="4191000" y="6629400"/>
            <a:ext cx="4343400" cy="215900"/>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7F7F7F"/>
                </a:solidFill>
                <a:ea typeface="MS PGothic" charset="0"/>
                <a:cs typeface="MS PGothic" charset="0"/>
              </a:rPr>
              <a:t>Climate Training Kit. Module 1A Science and Impacts – South Africa</a:t>
            </a:r>
            <a:endParaRPr lang="en-US" sz="800">
              <a:solidFill>
                <a:srgbClr val="7F7F7F"/>
              </a:solidFill>
              <a:latin typeface="Arial Regular" charset="0"/>
              <a:cs typeface="Arial Regular" charset="0"/>
            </a:endParaRPr>
          </a:p>
        </p:txBody>
      </p:sp>
      <p:sp>
        <p:nvSpPr>
          <p:cNvPr id="23562" name="Tekstvak 73"/>
          <p:cNvSpPr txBox="1">
            <a:spLocks noChangeArrowheads="1"/>
          </p:cNvSpPr>
          <p:nvPr/>
        </p:nvSpPr>
        <p:spPr bwMode="auto">
          <a:xfrm rot="-5400000">
            <a:off x="8218487" y="5516563"/>
            <a:ext cx="1516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GB" sz="1100" b="1">
                <a:latin typeface="Times New Roman" charset="0"/>
              </a:rPr>
              <a:t>Source: IPCC, 2007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4000"/>
                            </p:stCondLst>
                            <p:childTnLst>
                              <p:par>
                                <p:cTn id="9" presetID="10" presetClass="entr" presetSubtype="0" fill="hold" nodeType="afterEffect">
                                  <p:stCondLst>
                                    <p:cond delay="5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11000"/>
                            </p:stCondLst>
                            <p:childTnLst>
                              <p:par>
                                <p:cTn id="13" presetID="10" presetClass="entr" presetSubtype="0"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14500"/>
                            </p:stCondLst>
                            <p:childTnLst>
                              <p:par>
                                <p:cTn id="17" presetID="10"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68313" y="1628775"/>
            <a:ext cx="7920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a:t>… in addition to sea level rise – what more?</a:t>
            </a:r>
            <a:endParaRPr lang="da-DK" sz="2400" b="1"/>
          </a:p>
        </p:txBody>
      </p:sp>
      <p:sp>
        <p:nvSpPr>
          <p:cNvPr id="25603" name="Rechthoek 1"/>
          <p:cNvSpPr>
            <a:spLocks noChangeArrowheads="1"/>
          </p:cNvSpPr>
          <p:nvPr/>
        </p:nvSpPr>
        <p:spPr bwMode="auto">
          <a:xfrm>
            <a:off x="900113" y="398463"/>
            <a:ext cx="73374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p>
            <a:pPr algn="ctr">
              <a:tabLst>
                <a:tab pos="0" algn="l"/>
                <a:tab pos="912813" algn="l"/>
                <a:tab pos="1827213" algn="l"/>
                <a:tab pos="2741613" algn="l"/>
                <a:tab pos="3656013" algn="l"/>
                <a:tab pos="4570413" algn="l"/>
                <a:tab pos="5484813" algn="l"/>
                <a:tab pos="6399213" algn="l"/>
                <a:tab pos="7313613" algn="l"/>
                <a:tab pos="8228013" algn="l"/>
                <a:tab pos="9142413" algn="l"/>
              </a:tabLst>
            </a:pPr>
            <a:r>
              <a:rPr lang="en-US" sz="2800" b="1">
                <a:solidFill>
                  <a:srgbClr val="000000"/>
                </a:solidFill>
              </a:rPr>
              <a:t>Some things are certain:</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8553450" y="6365875"/>
            <a:ext cx="558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da-DK" sz="500">
                <a:solidFill>
                  <a:schemeClr val="bg1"/>
                </a:solidFill>
                <a:ea typeface="MS PGothic" charset="0"/>
                <a:cs typeface="MS PGothic" charset="0"/>
              </a:rPr>
              <a:t>Photo: NASA</a:t>
            </a:r>
          </a:p>
        </p:txBody>
      </p:sp>
      <p:sp>
        <p:nvSpPr>
          <p:cNvPr id="27651" name="TextBox 4"/>
          <p:cNvSpPr txBox="1">
            <a:spLocks noChangeArrowheads="1"/>
          </p:cNvSpPr>
          <p:nvPr/>
        </p:nvSpPr>
        <p:spPr bwMode="auto">
          <a:xfrm>
            <a:off x="490538" y="649288"/>
            <a:ext cx="46799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a:defRPr sz="2200">
                <a:solidFill>
                  <a:schemeClr val="tx1"/>
                </a:solidFill>
                <a:latin typeface="Arial" charset="0"/>
                <a:ea typeface="ＭＳ Ｐゴシック" charset="0"/>
                <a:cs typeface="Arial" charset="0"/>
              </a:defRPr>
            </a:lvl1pPr>
            <a:lvl2pPr marL="742950" indent="-285750" defTabSz="822325">
              <a:defRPr sz="2000">
                <a:solidFill>
                  <a:schemeClr val="tx1"/>
                </a:solidFill>
                <a:latin typeface="Arial" charset="0"/>
                <a:ea typeface="Arial" charset="0"/>
                <a:cs typeface="Arial" charset="0"/>
              </a:defRPr>
            </a:lvl2pPr>
            <a:lvl3pPr marL="1143000" indent="-228600" defTabSz="822325">
              <a:defRPr sz="2000">
                <a:solidFill>
                  <a:schemeClr val="tx1"/>
                </a:solidFill>
                <a:latin typeface="Arial" charset="0"/>
                <a:ea typeface="Arial" charset="0"/>
                <a:cs typeface="Arial" charset="0"/>
              </a:defRPr>
            </a:lvl3pPr>
            <a:lvl4pPr marL="1600200" indent="-228600" defTabSz="822325">
              <a:defRPr sz="2000">
                <a:solidFill>
                  <a:schemeClr val="tx1"/>
                </a:solidFill>
                <a:latin typeface="Arial" charset="0"/>
                <a:ea typeface="Arial" charset="0"/>
                <a:cs typeface="Arial" charset="0"/>
              </a:defRPr>
            </a:lvl4pPr>
            <a:lvl5pPr marL="2057400" indent="-228600" defTabSz="822325">
              <a:defRPr sz="2000">
                <a:solidFill>
                  <a:schemeClr val="tx1"/>
                </a:solidFill>
                <a:latin typeface="Arial" charset="0"/>
                <a:ea typeface="Arial" charset="0"/>
                <a:cs typeface="Arial" charset="0"/>
              </a:defRPr>
            </a:lvl5pPr>
            <a:lvl6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GB" sz="3200" b="1">
                <a:solidFill>
                  <a:schemeClr val="bg1"/>
                </a:solidFill>
                <a:ea typeface="MS PGothic" charset="0"/>
                <a:cs typeface="MS PGothic" charset="0"/>
              </a:rPr>
              <a:t>One thing is for sure:</a:t>
            </a:r>
            <a:endParaRPr lang="en-GB" sz="2500">
              <a:solidFill>
                <a:schemeClr val="bg1"/>
              </a:solidFill>
              <a:ea typeface="MS PGothic" charset="0"/>
              <a:cs typeface="MS PGothic" charset="0"/>
            </a:endParaRPr>
          </a:p>
        </p:txBody>
      </p:sp>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1755775"/>
            <a:ext cx="44577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Box 4"/>
          <p:cNvSpPr txBox="1">
            <a:spLocks noChangeArrowheads="1"/>
          </p:cNvSpPr>
          <p:nvPr/>
        </p:nvSpPr>
        <p:spPr bwMode="auto">
          <a:xfrm>
            <a:off x="539750" y="1268413"/>
            <a:ext cx="47529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a:defRPr sz="2200">
                <a:solidFill>
                  <a:schemeClr val="tx1"/>
                </a:solidFill>
                <a:latin typeface="Arial" charset="0"/>
                <a:ea typeface="ＭＳ Ｐゴシック" charset="0"/>
                <a:cs typeface="Arial" charset="0"/>
              </a:defRPr>
            </a:lvl1pPr>
            <a:lvl2pPr marL="742950" indent="-285750" defTabSz="822325">
              <a:defRPr sz="2000">
                <a:solidFill>
                  <a:schemeClr val="tx1"/>
                </a:solidFill>
                <a:latin typeface="Arial" charset="0"/>
                <a:ea typeface="Arial" charset="0"/>
                <a:cs typeface="Arial" charset="0"/>
              </a:defRPr>
            </a:lvl2pPr>
            <a:lvl3pPr marL="1143000" indent="-228600" defTabSz="822325">
              <a:defRPr sz="2000">
                <a:solidFill>
                  <a:schemeClr val="tx1"/>
                </a:solidFill>
                <a:latin typeface="Arial" charset="0"/>
                <a:ea typeface="Arial" charset="0"/>
                <a:cs typeface="Arial" charset="0"/>
              </a:defRPr>
            </a:lvl3pPr>
            <a:lvl4pPr marL="1600200" indent="-228600" defTabSz="822325">
              <a:defRPr sz="2000">
                <a:solidFill>
                  <a:schemeClr val="tx1"/>
                </a:solidFill>
                <a:latin typeface="Arial" charset="0"/>
                <a:ea typeface="Arial" charset="0"/>
                <a:cs typeface="Arial" charset="0"/>
              </a:defRPr>
            </a:lvl4pPr>
            <a:lvl5pPr marL="2057400" indent="-228600" defTabSz="822325">
              <a:defRPr sz="2000">
                <a:solidFill>
                  <a:schemeClr val="tx1"/>
                </a:solidFill>
                <a:latin typeface="Arial" charset="0"/>
                <a:ea typeface="Arial" charset="0"/>
                <a:cs typeface="Arial" charset="0"/>
              </a:defRPr>
            </a:lvl5pPr>
            <a:lvl6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GB" sz="3200" b="1">
                <a:solidFill>
                  <a:schemeClr val="bg1"/>
                </a:solidFill>
                <a:ea typeface="MS PGothic" charset="0"/>
                <a:cs typeface="MS PGothic" charset="0"/>
              </a:rPr>
              <a:t>the future will be different from the past</a:t>
            </a:r>
            <a:endParaRPr lang="en-GB" sz="2500">
              <a:solidFill>
                <a:schemeClr val="bg1"/>
              </a:solidFill>
              <a:ea typeface="MS PGothic" charset="0"/>
              <a:cs typeface="MS PGothic"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28674" name="Picture 2" descr="STILLsea_ice_year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7088" y="941388"/>
            <a:ext cx="34147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STILLsea_ice_yearl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21213" y="958850"/>
            <a:ext cx="34147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755650" y="411163"/>
            <a:ext cx="60420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8858" tIns="39429" rIns="78858" bIns="39429">
            <a:spAutoFit/>
          </a:bodyPr>
          <a:lstStyle>
            <a:lvl1pPr defTabSz="788988">
              <a:defRPr sz="2200">
                <a:solidFill>
                  <a:schemeClr val="tx1"/>
                </a:solidFill>
                <a:latin typeface="Arial" charset="0"/>
                <a:ea typeface="ＭＳ Ｐゴシック" charset="0"/>
                <a:cs typeface="Arial" charset="0"/>
              </a:defRPr>
            </a:lvl1pPr>
            <a:lvl2pPr marL="393700" defTabSz="788988">
              <a:defRPr sz="2000">
                <a:solidFill>
                  <a:schemeClr val="tx1"/>
                </a:solidFill>
                <a:latin typeface="Arial" charset="0"/>
                <a:ea typeface="Arial" charset="0"/>
                <a:cs typeface="Arial" charset="0"/>
              </a:defRPr>
            </a:lvl2pPr>
            <a:lvl3pPr marL="788988" defTabSz="788988">
              <a:defRPr sz="2000">
                <a:solidFill>
                  <a:schemeClr val="tx1"/>
                </a:solidFill>
                <a:latin typeface="Arial" charset="0"/>
                <a:ea typeface="Arial" charset="0"/>
                <a:cs typeface="Arial" charset="0"/>
              </a:defRPr>
            </a:lvl3pPr>
            <a:lvl4pPr marL="1182688" defTabSz="788988">
              <a:defRPr sz="2000">
                <a:solidFill>
                  <a:schemeClr val="tx1"/>
                </a:solidFill>
                <a:latin typeface="Arial" charset="0"/>
                <a:ea typeface="Arial" charset="0"/>
                <a:cs typeface="Arial" charset="0"/>
              </a:defRPr>
            </a:lvl4pPr>
            <a:lvl5pPr marL="1576388" defTabSz="788988">
              <a:defRPr sz="2000">
                <a:solidFill>
                  <a:schemeClr val="tx1"/>
                </a:solidFill>
                <a:latin typeface="Arial" charset="0"/>
                <a:ea typeface="Arial" charset="0"/>
                <a:cs typeface="Arial" charset="0"/>
              </a:defRPr>
            </a:lvl5pPr>
            <a:lvl6pPr marL="20335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marL="24907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marL="29479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marL="34051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nl-NL" sz="2800">
                <a:solidFill>
                  <a:schemeClr val="bg1"/>
                </a:solidFill>
              </a:rPr>
              <a:t>More </a:t>
            </a:r>
            <a:r>
              <a:rPr lang="nl-NL" sz="2800" b="1" i="1">
                <a:solidFill>
                  <a:schemeClr val="bg1"/>
                </a:solidFill>
              </a:rPr>
              <a:t>certainty</a:t>
            </a:r>
            <a:r>
              <a:rPr lang="nl-NL" sz="2800">
                <a:solidFill>
                  <a:schemeClr val="bg1"/>
                </a:solidFill>
              </a:rPr>
              <a:t> about climate change</a:t>
            </a:r>
          </a:p>
        </p:txBody>
      </p:sp>
      <p:sp>
        <p:nvSpPr>
          <p:cNvPr id="113669" name="Text Box 5"/>
          <p:cNvSpPr txBox="1">
            <a:spLocks noChangeArrowheads="1"/>
          </p:cNvSpPr>
          <p:nvPr/>
        </p:nvSpPr>
        <p:spPr bwMode="auto">
          <a:xfrm>
            <a:off x="739775" y="3708400"/>
            <a:ext cx="66532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8858" tIns="39429" rIns="78858" bIns="39429">
            <a:spAutoFit/>
          </a:bodyPr>
          <a:lstStyle>
            <a:lvl1pPr defTabSz="788988">
              <a:defRPr sz="2200">
                <a:solidFill>
                  <a:schemeClr val="tx1"/>
                </a:solidFill>
                <a:latin typeface="Arial" charset="0"/>
                <a:ea typeface="ＭＳ Ｐゴシック" charset="0"/>
                <a:cs typeface="Arial" charset="0"/>
              </a:defRPr>
            </a:lvl1pPr>
            <a:lvl2pPr marL="393700" defTabSz="788988">
              <a:defRPr sz="2000">
                <a:solidFill>
                  <a:schemeClr val="tx1"/>
                </a:solidFill>
                <a:latin typeface="Arial" charset="0"/>
                <a:ea typeface="Arial" charset="0"/>
                <a:cs typeface="Arial" charset="0"/>
              </a:defRPr>
            </a:lvl2pPr>
            <a:lvl3pPr marL="788988" defTabSz="788988">
              <a:defRPr sz="2000">
                <a:solidFill>
                  <a:schemeClr val="tx1"/>
                </a:solidFill>
                <a:latin typeface="Arial" charset="0"/>
                <a:ea typeface="Arial" charset="0"/>
                <a:cs typeface="Arial" charset="0"/>
              </a:defRPr>
            </a:lvl3pPr>
            <a:lvl4pPr marL="1182688" defTabSz="788988">
              <a:defRPr sz="2000">
                <a:solidFill>
                  <a:schemeClr val="tx1"/>
                </a:solidFill>
                <a:latin typeface="Arial" charset="0"/>
                <a:ea typeface="Arial" charset="0"/>
                <a:cs typeface="Arial" charset="0"/>
              </a:defRPr>
            </a:lvl4pPr>
            <a:lvl5pPr marL="1576388" defTabSz="788988">
              <a:defRPr sz="2000">
                <a:solidFill>
                  <a:schemeClr val="tx1"/>
                </a:solidFill>
                <a:latin typeface="Arial" charset="0"/>
                <a:ea typeface="Arial" charset="0"/>
                <a:cs typeface="Arial" charset="0"/>
              </a:defRPr>
            </a:lvl5pPr>
            <a:lvl6pPr marL="20335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marL="24907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marL="29479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marL="34051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nl-NL" sz="2800">
                <a:solidFill>
                  <a:schemeClr val="bg1"/>
                </a:solidFill>
              </a:rPr>
              <a:t>More </a:t>
            </a:r>
            <a:r>
              <a:rPr lang="nl-NL" sz="2800" i="1">
                <a:solidFill>
                  <a:schemeClr val="bg1"/>
                </a:solidFill>
              </a:rPr>
              <a:t>uncertainty</a:t>
            </a:r>
            <a:r>
              <a:rPr lang="nl-NL" sz="2800">
                <a:solidFill>
                  <a:schemeClr val="bg1"/>
                </a:solidFill>
              </a:rPr>
              <a:t> about its manifestations</a:t>
            </a:r>
          </a:p>
        </p:txBody>
      </p:sp>
      <p:pic>
        <p:nvPicPr>
          <p:cNvPr id="113670" name="Picture 6" descr="r163103_60059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788" y="4194175"/>
            <a:ext cx="33861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7" descr="Raquel Samora, 29, and her daughter Carlin standing in front of what used to be their home in Krukira, a village on Nicaragua's Mosquito Coast, until Hurricane Felix swept through last week. Krukira is one of the locations of a special project backed by the Netherlands Red Cross to integrate climate-change impacts into the Nicaraguan Red Cross disaster-preparedness effort. "/>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08675" y="4194175"/>
            <a:ext cx="311943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8" descr="Flood water on the 80-kilometre gravel road to Buzi off the main highway leading from Beira to Harare. Mozambican marines and Mozambique Red Cross (MRC) boat volunteers have been taking advantage of an apparent break in the rains upstream in the Buzi river system to hone their aquatic-rescue skills. Buzi is the national base for aquatic-rescue training by the Red Cross in Mozambique. "/>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24213" y="4194175"/>
            <a:ext cx="31194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fade">
                                      <p:cBhvr>
                                        <p:cTn id="7" dur="500"/>
                                        <p:tgtEl>
                                          <p:spTgt spid="113669"/>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13670"/>
                                        </p:tgtEl>
                                        <p:attrNameLst>
                                          <p:attrName>style.visibility</p:attrName>
                                        </p:attrNameLst>
                                      </p:cBhvr>
                                      <p:to>
                                        <p:strVal val="visible"/>
                                      </p:to>
                                    </p:set>
                                    <p:animEffect transition="in" filter="fade">
                                      <p:cBhvr>
                                        <p:cTn id="11" dur="500"/>
                                        <p:tgtEl>
                                          <p:spTgt spid="113670"/>
                                        </p:tgtEl>
                                      </p:cBhvr>
                                    </p:animEffect>
                                  </p:childTnLst>
                                </p:cTn>
                              </p:par>
                            </p:childTnLst>
                          </p:cTn>
                        </p:par>
                        <p:par>
                          <p:cTn id="12" fill="hold" nodeType="afterGroup">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13672"/>
                                        </p:tgtEl>
                                        <p:attrNameLst>
                                          <p:attrName>style.visibility</p:attrName>
                                        </p:attrNameLst>
                                      </p:cBhvr>
                                      <p:to>
                                        <p:strVal val="visible"/>
                                      </p:to>
                                    </p:set>
                                    <p:animEffect transition="in" filter="fade">
                                      <p:cBhvr>
                                        <p:cTn id="15" dur="500"/>
                                        <p:tgtEl>
                                          <p:spTgt spid="113672"/>
                                        </p:tgtEl>
                                      </p:cBhvr>
                                    </p:animEffect>
                                  </p:childTnLst>
                                </p:cTn>
                              </p:par>
                            </p:childTnLst>
                          </p:cTn>
                        </p:par>
                        <p:par>
                          <p:cTn id="16" fill="hold" nodeType="afterGroup">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13671"/>
                                        </p:tgtEl>
                                        <p:attrNameLst>
                                          <p:attrName>style.visibility</p:attrName>
                                        </p:attrNameLst>
                                      </p:cBhvr>
                                      <p:to>
                                        <p:strVal val="visible"/>
                                      </p:to>
                                    </p:set>
                                    <p:animEffect transition="in" filter="fade">
                                      <p:cBhvr>
                                        <p:cTn id="19"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9"/>
          <p:cNvSpPr txBox="1">
            <a:spLocks noChangeArrowheads="1"/>
          </p:cNvSpPr>
          <p:nvPr/>
        </p:nvSpPr>
        <p:spPr bwMode="auto">
          <a:xfrm>
            <a:off x="1258888" y="2755900"/>
            <a:ext cx="637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da-DK" sz="2400" b="1">
                <a:solidFill>
                  <a:schemeClr val="bg1"/>
                </a:solidFill>
              </a:rPr>
              <a:t>Something’s changing - are you prepared?</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p:cNvSpPr>
          <p:nvPr/>
        </p:nvSpPr>
        <p:spPr bwMode="auto">
          <a:xfrm>
            <a:off x="250825" y="333375"/>
            <a:ext cx="8893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u="sng" dirty="0">
                <a:solidFill>
                  <a:srgbClr val="FF0000"/>
                </a:solidFill>
              </a:rPr>
              <a:t>Third Question</a:t>
            </a:r>
            <a:r>
              <a:rPr lang="en-US" sz="2800" b="1" dirty="0"/>
              <a:t>: </a:t>
            </a:r>
            <a:r>
              <a:rPr lang="en-US" sz="2800" b="1" i="1" dirty="0"/>
              <a:t>What does climate change mean for the humanitarian sector?</a:t>
            </a:r>
          </a:p>
        </p:txBody>
      </p:sp>
      <p:sp>
        <p:nvSpPr>
          <p:cNvPr id="19461" name="Rectangle 120"/>
          <p:cNvSpPr>
            <a:spLocks noChangeArrowheads="1"/>
          </p:cNvSpPr>
          <p:nvPr/>
        </p:nvSpPr>
        <p:spPr bwMode="auto">
          <a:xfrm>
            <a:off x="611560" y="1988840"/>
            <a:ext cx="7920880" cy="304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defTabSz="449263">
              <a:buClr>
                <a:srgbClr val="CC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latin typeface="Calibri"/>
                <a:cs typeface="Calibri"/>
              </a:rPr>
              <a:t>Trends we have observed…</a:t>
            </a:r>
          </a:p>
          <a:p>
            <a:pPr defTabSz="449263">
              <a:buClr>
                <a:srgbClr val="CC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latin typeface="Calibri"/>
                <a:cs typeface="Calibri"/>
              </a:rPr>
              <a:t> </a:t>
            </a:r>
          </a:p>
          <a:p>
            <a:pPr defTabSz="449263">
              <a:buClr>
                <a:srgbClr val="CC0000"/>
              </a:buClr>
              <a:buSzPct val="10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latin typeface="Calibri"/>
                <a:cs typeface="Calibri"/>
              </a:rPr>
              <a:t>Weather </a:t>
            </a:r>
            <a:r>
              <a:rPr lang="en-US" sz="3200" dirty="0">
                <a:latin typeface="Calibri"/>
                <a:cs typeface="Calibri"/>
              </a:rPr>
              <a:t>related disasters doubled over the past 2 </a:t>
            </a:r>
            <a:r>
              <a:rPr lang="en-US" sz="3200" dirty="0" smtClean="0">
                <a:latin typeface="Calibri"/>
                <a:cs typeface="Calibri"/>
              </a:rPr>
              <a:t>decades</a:t>
            </a:r>
          </a:p>
          <a:p>
            <a:pPr defTabSz="449263">
              <a:buClr>
                <a:srgbClr val="CC0000"/>
              </a:buClr>
              <a:buSzPct val="10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dirty="0">
              <a:latin typeface="Calibri"/>
              <a:cs typeface="Calibri"/>
            </a:endParaRPr>
          </a:p>
          <a:p>
            <a:pPr defTabSz="449263">
              <a:buClr>
                <a:srgbClr val="CC0000"/>
              </a:buClr>
              <a:buSzPct val="10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latin typeface="Calibri"/>
                <a:cs typeface="Calibri"/>
              </a:rPr>
              <a:t>Increase in small- and medium-scale disasters</a:t>
            </a:r>
          </a:p>
        </p:txBody>
      </p:sp>
    </p:spTree>
    <p:extLst>
      <p:ext uri="{BB962C8B-B14F-4D97-AF65-F5344CB8AC3E}">
        <p14:creationId xmlns:p14="http://schemas.microsoft.com/office/powerpoint/2010/main" val="3612531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5"/>
          <p:cNvSpPr>
            <a:spLocks noChangeArrowheads="1"/>
          </p:cNvSpPr>
          <p:nvPr/>
        </p:nvSpPr>
        <p:spPr bwMode="auto">
          <a:xfrm>
            <a:off x="-3175" y="5805488"/>
            <a:ext cx="9147175"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Rectangle 120"/>
          <p:cNvSpPr>
            <a:spLocks noChangeArrowheads="1"/>
          </p:cNvSpPr>
          <p:nvPr/>
        </p:nvSpPr>
        <p:spPr bwMode="auto">
          <a:xfrm>
            <a:off x="527050" y="849313"/>
            <a:ext cx="8221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defTabSz="449263">
              <a:buClr>
                <a:srgbClr val="CC0000"/>
              </a:buClr>
              <a:buSzPct val="10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t> Weather related disasters doubled over the past 2 decades</a:t>
            </a:r>
          </a:p>
          <a:p>
            <a:pPr defTabSz="449263">
              <a:buClr>
                <a:srgbClr val="CC0000"/>
              </a:buClr>
              <a:buSzPct val="10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t> Increase small- and medium-scale disasters</a:t>
            </a:r>
          </a:p>
          <a:p>
            <a:pPr defTabSz="449263">
              <a:buClr>
                <a:srgbClr val="CC0000"/>
              </a:buClr>
              <a:buSzPct val="100000"/>
              <a:buFont typeface="Wingdings"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t> More surprises/uncertainties</a:t>
            </a:r>
          </a:p>
        </p:txBody>
      </p:sp>
      <p:sp>
        <p:nvSpPr>
          <p:cNvPr id="32772" name="TextBox 122"/>
          <p:cNvSpPr txBox="1">
            <a:spLocks noChangeArrowheads="1"/>
          </p:cNvSpPr>
          <p:nvPr/>
        </p:nvSpPr>
        <p:spPr bwMode="auto">
          <a:xfrm>
            <a:off x="611188" y="260350"/>
            <a:ext cx="83042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3400" b="1"/>
              <a:t>Observed Changes in Disaster Patterns</a:t>
            </a:r>
          </a:p>
        </p:txBody>
      </p:sp>
      <p:pic>
        <p:nvPicPr>
          <p:cNvPr id="32773" name="Picture 12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6013" y="1752600"/>
            <a:ext cx="6911975"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892" name="Picture 12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95375" y="1751013"/>
            <a:ext cx="7058025" cy="51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4" name="Group 135"/>
          <p:cNvGrpSpPr>
            <a:grpSpLocks/>
          </p:cNvGrpSpPr>
          <p:nvPr/>
        </p:nvGrpSpPr>
        <p:grpSpPr bwMode="auto">
          <a:xfrm>
            <a:off x="611188" y="1773238"/>
            <a:ext cx="8245475" cy="5084762"/>
            <a:chOff x="920" y="1507"/>
            <a:chExt cx="4082" cy="2529"/>
          </a:xfrm>
        </p:grpSpPr>
        <p:pic>
          <p:nvPicPr>
            <p:cNvPr id="32776"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 y="1507"/>
              <a:ext cx="4082" cy="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3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50" y="1570"/>
              <a:ext cx="3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97296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892"/>
                                        </p:tgtEl>
                                        <p:attrNameLst>
                                          <p:attrName>style.visibility</p:attrName>
                                        </p:attrNameLst>
                                      </p:cBhvr>
                                      <p:to>
                                        <p:strVal val="visible"/>
                                      </p:to>
                                    </p:set>
                                    <p:animEffect transition="in" filter="fade">
                                      <p:cBhvr>
                                        <p:cTn id="7" dur="500"/>
                                        <p:tgtEl>
                                          <p:spTgt spid="32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9704"/>
            <a:ext cx="9142413" cy="5430253"/>
          </a:xfrm>
          <a:prstGeom prst="rect">
            <a:avLst/>
          </a:prstGeom>
          <a:solidFill>
            <a:srgbClr val="FE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88951" y="2136758"/>
            <a:ext cx="8261389" cy="2523744"/>
            <a:chOff x="488951" y="2168843"/>
            <a:chExt cx="8261389" cy="2513965"/>
          </a:xfrm>
        </p:grpSpPr>
        <p:sp>
          <p:nvSpPr>
            <p:cNvPr id="19" name="Rectangle 18"/>
            <p:cNvSpPr/>
            <p:nvPr/>
          </p:nvSpPr>
          <p:spPr>
            <a:xfrm>
              <a:off x="4932948" y="2168843"/>
              <a:ext cx="3817392" cy="2513964"/>
            </a:xfrm>
            <a:prstGeom prst="rect">
              <a:avLst/>
            </a:prstGeom>
            <a:solidFill>
              <a:srgbClr val="C1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8" name="Pentagon 97"/>
            <p:cNvSpPr/>
            <p:nvPr/>
          </p:nvSpPr>
          <p:spPr>
            <a:xfrm>
              <a:off x="488951" y="2168843"/>
              <a:ext cx="4443996" cy="2513965"/>
            </a:xfrm>
            <a:prstGeom prst="homePlate">
              <a:avLst>
                <a:gd name="adj" fmla="val 0"/>
              </a:avLst>
            </a:prstGeom>
            <a:solidFill>
              <a:srgbClr val="BDD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2277981" y="2169567"/>
              <a:ext cx="664368"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2"/>
            <p:cNvSpPr>
              <a:spLocks/>
            </p:cNvSpPr>
            <p:nvPr/>
          </p:nvSpPr>
          <p:spPr bwMode="auto">
            <a:xfrm flipH="1">
              <a:off x="6306174" y="2169567"/>
              <a:ext cx="680202"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3116263" y="1542716"/>
            <a:ext cx="3322637" cy="3775076"/>
            <a:chOff x="3116263" y="1574800"/>
            <a:chExt cx="3322637" cy="3775076"/>
          </a:xfrm>
        </p:grpSpPr>
        <p:sp>
          <p:nvSpPr>
            <p:cNvPr id="8" name="Freeform 5"/>
            <p:cNvSpPr>
              <a:spLocks/>
            </p:cNvSpPr>
            <p:nvPr/>
          </p:nvSpPr>
          <p:spPr bwMode="auto">
            <a:xfrm>
              <a:off x="3116263" y="2627313"/>
              <a:ext cx="1374775" cy="1662113"/>
            </a:xfrm>
            <a:custGeom>
              <a:avLst/>
              <a:gdLst>
                <a:gd name="T0" fmla="*/ 579 w 579"/>
                <a:gd name="T1" fmla="*/ 698 h 700"/>
                <a:gd name="T2" fmla="*/ 578 w 579"/>
                <a:gd name="T3" fmla="*/ 0 h 700"/>
                <a:gd name="T4" fmla="*/ 0 w 579"/>
                <a:gd name="T5" fmla="*/ 353 h 700"/>
                <a:gd name="T6" fmla="*/ 579 w 579"/>
                <a:gd name="T7" fmla="*/ 698 h 700"/>
              </a:gdLst>
              <a:ahLst/>
              <a:cxnLst>
                <a:cxn ang="0">
                  <a:pos x="T0" y="T1"/>
                </a:cxn>
                <a:cxn ang="0">
                  <a:pos x="T2" y="T3"/>
                </a:cxn>
                <a:cxn ang="0">
                  <a:pos x="T4" y="T5"/>
                </a:cxn>
                <a:cxn ang="0">
                  <a:pos x="T6" y="T7"/>
                </a:cxn>
              </a:cxnLst>
              <a:rect l="0" t="0" r="r" b="b"/>
              <a:pathLst>
                <a:path w="579" h="700">
                  <a:moveTo>
                    <a:pt x="579" y="698"/>
                  </a:moveTo>
                  <a:cubicBezTo>
                    <a:pt x="579" y="698"/>
                    <a:pt x="348" y="366"/>
                    <a:pt x="578" y="0"/>
                  </a:cubicBezTo>
                  <a:cubicBezTo>
                    <a:pt x="376" y="2"/>
                    <a:pt x="0" y="90"/>
                    <a:pt x="0" y="353"/>
                  </a:cubicBezTo>
                  <a:cubicBezTo>
                    <a:pt x="1" y="594"/>
                    <a:pt x="346" y="700"/>
                    <a:pt x="579" y="698"/>
                  </a:cubicBezTo>
                  <a:close/>
                </a:path>
              </a:pathLst>
            </a:custGeom>
            <a:solidFill>
              <a:schemeClr val="tx2"/>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491038" y="3471863"/>
              <a:ext cx="1938337" cy="1878013"/>
            </a:xfrm>
            <a:custGeom>
              <a:avLst/>
              <a:gdLst>
                <a:gd name="T0" fmla="*/ 0 w 816"/>
                <a:gd name="T1" fmla="*/ 344 h 791"/>
                <a:gd name="T2" fmla="*/ 610 w 816"/>
                <a:gd name="T3" fmla="*/ 0 h 791"/>
                <a:gd name="T4" fmla="*/ 589 w 816"/>
                <a:gd name="T5" fmla="*/ 672 h 791"/>
                <a:gd name="T6" fmla="*/ 0 w 816"/>
                <a:gd name="T7" fmla="*/ 344 h 791"/>
              </a:gdLst>
              <a:ahLst/>
              <a:cxnLst>
                <a:cxn ang="0">
                  <a:pos x="T0" y="T1"/>
                </a:cxn>
                <a:cxn ang="0">
                  <a:pos x="T2" y="T3"/>
                </a:cxn>
                <a:cxn ang="0">
                  <a:pos x="T4" y="T5"/>
                </a:cxn>
                <a:cxn ang="0">
                  <a:pos x="T6" y="T7"/>
                </a:cxn>
              </a:cxnLst>
              <a:rect l="0" t="0" r="r" b="b"/>
              <a:pathLst>
                <a:path w="816" h="791">
                  <a:moveTo>
                    <a:pt x="0" y="344"/>
                  </a:moveTo>
                  <a:cubicBezTo>
                    <a:pt x="0" y="344"/>
                    <a:pt x="404" y="380"/>
                    <a:pt x="610" y="0"/>
                  </a:cubicBezTo>
                  <a:cubicBezTo>
                    <a:pt x="707" y="173"/>
                    <a:pt x="816" y="543"/>
                    <a:pt x="589" y="672"/>
                  </a:cubicBezTo>
                  <a:cubicBezTo>
                    <a:pt x="378" y="791"/>
                    <a:pt x="116" y="546"/>
                    <a:pt x="0" y="344"/>
                  </a:cubicBezTo>
                  <a:close/>
                </a:path>
              </a:pathLst>
            </a:custGeom>
            <a:solidFill>
              <a:srgbClr val="08A6CC"/>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4481513" y="1574800"/>
              <a:ext cx="1957387" cy="1897063"/>
            </a:xfrm>
            <a:custGeom>
              <a:avLst/>
              <a:gdLst>
                <a:gd name="T0" fmla="*/ 0 w 824"/>
                <a:gd name="T1" fmla="*/ 444 h 799"/>
                <a:gd name="T2" fmla="*/ 612 w 824"/>
                <a:gd name="T3" fmla="*/ 799 h 799"/>
                <a:gd name="T4" fmla="*/ 595 w 824"/>
                <a:gd name="T5" fmla="*/ 123 h 799"/>
                <a:gd name="T6" fmla="*/ 0 w 824"/>
                <a:gd name="T7" fmla="*/ 444 h 799"/>
              </a:gdLst>
              <a:ahLst/>
              <a:cxnLst>
                <a:cxn ang="0">
                  <a:pos x="T0" y="T1"/>
                </a:cxn>
                <a:cxn ang="0">
                  <a:pos x="T2" y="T3"/>
                </a:cxn>
                <a:cxn ang="0">
                  <a:pos x="T4" y="T5"/>
                </a:cxn>
                <a:cxn ang="0">
                  <a:pos x="T6" y="T7"/>
                </a:cxn>
              </a:cxnLst>
              <a:rect l="0" t="0" r="r" b="b"/>
              <a:pathLst>
                <a:path w="824" h="799">
                  <a:moveTo>
                    <a:pt x="0" y="444"/>
                  </a:moveTo>
                  <a:cubicBezTo>
                    <a:pt x="0" y="444"/>
                    <a:pt x="406" y="414"/>
                    <a:pt x="612" y="799"/>
                  </a:cubicBezTo>
                  <a:cubicBezTo>
                    <a:pt x="711" y="626"/>
                    <a:pt x="824" y="256"/>
                    <a:pt x="595" y="123"/>
                  </a:cubicBezTo>
                  <a:cubicBezTo>
                    <a:pt x="382" y="0"/>
                    <a:pt x="117" y="242"/>
                    <a:pt x="0" y="444"/>
                  </a:cubicBezTo>
                  <a:close/>
                </a:path>
              </a:pathLst>
            </a:custGeom>
            <a:solidFill>
              <a:srgbClr val="5290C8"/>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943350" y="2598738"/>
              <a:ext cx="1992312" cy="1774825"/>
            </a:xfrm>
            <a:custGeom>
              <a:avLst/>
              <a:gdLst>
                <a:gd name="T0" fmla="*/ 838 w 839"/>
                <a:gd name="T1" fmla="*/ 365 h 748"/>
                <a:gd name="T2" fmla="*/ 230 w 839"/>
                <a:gd name="T3" fmla="*/ 12 h 748"/>
                <a:gd name="T4" fmla="*/ 230 w 839"/>
                <a:gd name="T5" fmla="*/ 12 h 748"/>
                <a:gd name="T6" fmla="*/ 231 w 839"/>
                <a:gd name="T7" fmla="*/ 710 h 748"/>
                <a:gd name="T8" fmla="*/ 226 w 839"/>
                <a:gd name="T9" fmla="*/ 710 h 748"/>
                <a:gd name="T10" fmla="*/ 233 w 839"/>
                <a:gd name="T11" fmla="*/ 715 h 748"/>
                <a:gd name="T12" fmla="*/ 231 w 839"/>
                <a:gd name="T13" fmla="*/ 712 h 748"/>
                <a:gd name="T14" fmla="*/ 839 w 839"/>
                <a:gd name="T15" fmla="*/ 372 h 748"/>
                <a:gd name="T16" fmla="*/ 838 w 839"/>
                <a:gd name="T17" fmla="*/ 36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748">
                  <a:moveTo>
                    <a:pt x="838" y="365"/>
                  </a:moveTo>
                  <a:cubicBezTo>
                    <a:pt x="639" y="0"/>
                    <a:pt x="261" y="11"/>
                    <a:pt x="230" y="12"/>
                  </a:cubicBezTo>
                  <a:cubicBezTo>
                    <a:pt x="230" y="12"/>
                    <a:pt x="230" y="12"/>
                    <a:pt x="230" y="12"/>
                  </a:cubicBezTo>
                  <a:cubicBezTo>
                    <a:pt x="0" y="378"/>
                    <a:pt x="231" y="710"/>
                    <a:pt x="231" y="710"/>
                  </a:cubicBezTo>
                  <a:cubicBezTo>
                    <a:pt x="229" y="710"/>
                    <a:pt x="227" y="710"/>
                    <a:pt x="226" y="710"/>
                  </a:cubicBezTo>
                  <a:cubicBezTo>
                    <a:pt x="233" y="715"/>
                    <a:pt x="233" y="715"/>
                    <a:pt x="233" y="715"/>
                  </a:cubicBezTo>
                  <a:cubicBezTo>
                    <a:pt x="233" y="714"/>
                    <a:pt x="232" y="713"/>
                    <a:pt x="231" y="712"/>
                  </a:cubicBezTo>
                  <a:cubicBezTo>
                    <a:pt x="231" y="712"/>
                    <a:pt x="632" y="748"/>
                    <a:pt x="839" y="372"/>
                  </a:cubicBezTo>
                  <a:lnTo>
                    <a:pt x="838"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6815937" y="2173897"/>
            <a:ext cx="2089858" cy="458587"/>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SOCIOECONOMIC</a:t>
            </a:r>
            <a:b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PROCESSES</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p:cNvSpPr txBox="1"/>
          <p:nvPr/>
        </p:nvSpPr>
        <p:spPr>
          <a:xfrm>
            <a:off x="7175066" y="2630821"/>
            <a:ext cx="1371600" cy="603504"/>
          </a:xfrm>
          <a:prstGeom prst="roundRect">
            <a:avLst>
              <a:gd name="adj" fmla="val 10401"/>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Socioeconomic</a:t>
            </a:r>
            <a:br>
              <a:rPr lang="en-US" sz="1100" dirty="0" smtClean="0">
                <a:latin typeface="Verdana" panose="020B0604030504040204" pitchFamily="34" charset="0"/>
                <a:ea typeface="Verdana" panose="020B0604030504040204" pitchFamily="34" charset="0"/>
                <a:cs typeface="Verdana" panose="020B0604030504040204" pitchFamily="34" charset="0"/>
              </a:rPr>
            </a:br>
            <a:r>
              <a:rPr lang="en-US" sz="1100" dirty="0" smtClean="0">
                <a:latin typeface="Verdana" panose="020B0604030504040204" pitchFamily="34" charset="0"/>
                <a:ea typeface="Verdana" panose="020B0604030504040204" pitchFamily="34" charset="0"/>
                <a:cs typeface="Verdana" panose="020B0604030504040204" pitchFamily="34" charset="0"/>
              </a:rPr>
              <a:t>Pathways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6" name="TextBox 45"/>
          <p:cNvSpPr txBox="1"/>
          <p:nvPr/>
        </p:nvSpPr>
        <p:spPr>
          <a:xfrm>
            <a:off x="7175066" y="3308655"/>
            <a:ext cx="1371600" cy="603504"/>
          </a:xfrm>
          <a:prstGeom prst="roundRect">
            <a:avLst>
              <a:gd name="adj" fmla="val 9149"/>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Adaptation and Mitigation Actions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7175066" y="3986489"/>
            <a:ext cx="1371600" cy="585216"/>
          </a:xfrm>
          <a:prstGeom prst="roundRect">
            <a:avLst>
              <a:gd name="adj" fmla="val 12907"/>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Governance</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p:cNvSpPr txBox="1"/>
          <p:nvPr/>
        </p:nvSpPr>
        <p:spPr>
          <a:xfrm>
            <a:off x="643553" y="2221665"/>
            <a:ext cx="1401568" cy="275460"/>
          </a:xfrm>
          <a:prstGeom prst="rect">
            <a:avLst/>
          </a:prstGeom>
          <a:solidFill>
            <a:srgbClr val="BDDCEB"/>
          </a:solid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CLIMATE</a:t>
            </a:r>
          </a:p>
        </p:txBody>
      </p:sp>
      <p:sp>
        <p:nvSpPr>
          <p:cNvPr id="42" name="TextBox 41"/>
          <p:cNvSpPr txBox="1"/>
          <p:nvPr/>
        </p:nvSpPr>
        <p:spPr>
          <a:xfrm>
            <a:off x="658537" y="2624153"/>
            <a:ext cx="1371600" cy="694944"/>
          </a:xfrm>
          <a:prstGeom prst="roundRect">
            <a:avLst>
              <a:gd name="adj" fmla="val 11289"/>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Natural</a:t>
            </a:r>
            <a:br>
              <a:rPr lang="en-US" dirty="0">
                <a:solidFill>
                  <a:schemeClr val="tx1"/>
                </a:solidFill>
              </a:rPr>
            </a:br>
            <a:r>
              <a:rPr lang="en-US" dirty="0">
                <a:solidFill>
                  <a:schemeClr val="tx1"/>
                </a:solidFill>
              </a:rPr>
              <a:t>Variability</a:t>
            </a:r>
          </a:p>
        </p:txBody>
      </p:sp>
      <p:sp>
        <p:nvSpPr>
          <p:cNvPr id="43" name="TextBox 42"/>
          <p:cNvSpPr txBox="1"/>
          <p:nvPr/>
        </p:nvSpPr>
        <p:spPr>
          <a:xfrm>
            <a:off x="658537" y="3518253"/>
            <a:ext cx="1371600" cy="694944"/>
          </a:xfrm>
          <a:prstGeom prst="roundRect">
            <a:avLst>
              <a:gd name="adj" fmla="val 12365"/>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Anthropogenic</a:t>
            </a:r>
            <a:br>
              <a:rPr lang="en-US" dirty="0">
                <a:solidFill>
                  <a:schemeClr val="tx1"/>
                </a:solidFill>
              </a:rPr>
            </a:br>
            <a:r>
              <a:rPr lang="en-US" dirty="0">
                <a:solidFill>
                  <a:schemeClr val="tx1"/>
                </a:solidFill>
              </a:rPr>
              <a:t>Climate Change</a:t>
            </a:r>
          </a:p>
        </p:txBody>
      </p:sp>
      <p:grpSp>
        <p:nvGrpSpPr>
          <p:cNvPr id="52" name="Group 51"/>
          <p:cNvGrpSpPr/>
          <p:nvPr/>
        </p:nvGrpSpPr>
        <p:grpSpPr>
          <a:xfrm>
            <a:off x="6734865" y="6172200"/>
            <a:ext cx="2077348" cy="423894"/>
            <a:chOff x="6575425" y="4506095"/>
            <a:chExt cx="2236788" cy="456429"/>
          </a:xfrm>
          <a:solidFill>
            <a:srgbClr val="5492CD"/>
          </a:solidFill>
        </p:grpSpPr>
        <p:sp>
          <p:nvSpPr>
            <p:cNvPr id="53"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4"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2"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94" name="Rectangle 9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TextBox 100"/>
          <p:cNvSpPr txBox="1"/>
          <p:nvPr/>
        </p:nvSpPr>
        <p:spPr>
          <a:xfrm>
            <a:off x="4748463" y="3252051"/>
            <a:ext cx="927591" cy="313932"/>
          </a:xfrm>
          <a:prstGeom prst="rect">
            <a:avLst/>
          </a:prstGeom>
          <a:noFill/>
        </p:spPr>
        <p:txBody>
          <a:bodyPr wrap="square" rtlCol="0">
            <a:spAutoFit/>
          </a:bodyPr>
          <a:lstStyle/>
          <a:p>
            <a:pPr>
              <a:lnSpc>
                <a:spcPct val="90000"/>
              </a:lnSpc>
            </a:pPr>
            <a:r>
              <a:rPr lang="en-US" sz="1600" dirty="0">
                <a:solidFill>
                  <a:srgbClr val="3A3A3A"/>
                </a:solidFill>
                <a:latin typeface="Verdana" panose="020B0604030504040204" pitchFamily="34" charset="0"/>
                <a:ea typeface="Verdana" panose="020B0604030504040204" pitchFamily="34" charset="0"/>
                <a:cs typeface="Verdana" panose="020B0604030504040204" pitchFamily="34" charset="0"/>
              </a:rPr>
              <a:t>RISK</a:t>
            </a:r>
          </a:p>
        </p:txBody>
      </p:sp>
      <p:sp>
        <p:nvSpPr>
          <p:cNvPr id="102" name="TextBox 101"/>
          <p:cNvSpPr txBox="1"/>
          <p:nvPr/>
        </p:nvSpPr>
        <p:spPr>
          <a:xfrm>
            <a:off x="3120021" y="3275600"/>
            <a:ext cx="1158321"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Hazards</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TextBox 102"/>
          <p:cNvSpPr txBox="1"/>
          <p:nvPr/>
        </p:nvSpPr>
        <p:spPr>
          <a:xfrm>
            <a:off x="4695429" y="4278416"/>
            <a:ext cx="1401568"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Exposure</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TextBox 103"/>
          <p:cNvSpPr txBox="1"/>
          <p:nvPr/>
        </p:nvSpPr>
        <p:spPr>
          <a:xfrm>
            <a:off x="4625351" y="2313850"/>
            <a:ext cx="1541725"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Vulnerability</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5" name="Rectangle 144"/>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05" name="Picture 104"/>
          <p:cNvPicPr>
            <a:picLocks noChangeAspect="1"/>
          </p:cNvPicPr>
          <p:nvPr/>
        </p:nvPicPr>
        <p:blipFill rotWithShape="1">
          <a:blip r:embed="rId2" cstate="email">
            <a:extLst>
              <a:ext uri="{28A0092B-C50C-407E-A947-70E740481C1C}">
                <a14:useLocalDpi xmlns:a14="http://schemas.microsoft.com/office/drawing/2010/main" val="0"/>
              </a:ext>
            </a:extLst>
          </a:blip>
          <a:srcRect r="93421" b="25107"/>
          <a:stretch/>
        </p:blipFill>
        <p:spPr>
          <a:xfrm flipH="1">
            <a:off x="7686652" y="1169006"/>
            <a:ext cx="226427" cy="968479"/>
          </a:xfrm>
          <a:prstGeom prst="rect">
            <a:avLst/>
          </a:prstGeom>
        </p:spPr>
      </p:pic>
      <p:pic>
        <p:nvPicPr>
          <p:cNvPr id="24" name="Picture 23"/>
          <p:cNvPicPr>
            <a:picLocks noChangeAspect="1"/>
          </p:cNvPicPr>
          <p:nvPr/>
        </p:nvPicPr>
        <p:blipFill rotWithShape="1">
          <a:blip r:embed="rId2" cstate="email">
            <a:extLst>
              <a:ext uri="{28A0092B-C50C-407E-A947-70E740481C1C}">
                <a14:useLocalDpi xmlns:a14="http://schemas.microsoft.com/office/drawing/2010/main" val="0"/>
              </a:ext>
            </a:extLst>
          </a:blip>
          <a:srcRect l="732" r="93204" b="24403"/>
          <a:stretch/>
        </p:blipFill>
        <p:spPr>
          <a:xfrm>
            <a:off x="1187361" y="1169006"/>
            <a:ext cx="208732" cy="977595"/>
          </a:xfrm>
          <a:prstGeom prst="rect">
            <a:avLst/>
          </a:prstGeom>
        </p:spPr>
      </p:pic>
      <p:grpSp>
        <p:nvGrpSpPr>
          <p:cNvPr id="29" name="Group 28"/>
          <p:cNvGrpSpPr/>
          <p:nvPr/>
        </p:nvGrpSpPr>
        <p:grpSpPr>
          <a:xfrm>
            <a:off x="4376219" y="1443789"/>
            <a:ext cx="498264" cy="2013379"/>
            <a:chOff x="4376219" y="1475873"/>
            <a:chExt cx="498264" cy="2013379"/>
          </a:xfrm>
        </p:grpSpPr>
        <p:pic>
          <p:nvPicPr>
            <p:cNvPr id="26" name="Picture 25"/>
            <p:cNvPicPr>
              <a:picLocks noChangeAspect="1"/>
            </p:cNvPicPr>
            <p:nvPr/>
          </p:nvPicPr>
          <p:blipFill rotWithShape="1">
            <a:blip r:embed="rId3" cstate="email">
              <a:extLst>
                <a:ext uri="{28A0092B-C50C-407E-A947-70E740481C1C}">
                  <a14:useLocalDpi xmlns:a14="http://schemas.microsoft.com/office/drawing/2010/main" val="0"/>
                </a:ext>
              </a:extLst>
            </a:blip>
            <a:srcRect t="77828" b="-1"/>
            <a:stretch/>
          </p:blipFill>
          <p:spPr>
            <a:xfrm>
              <a:off x="4376219" y="2621394"/>
              <a:ext cx="498264" cy="867858"/>
            </a:xfrm>
            <a:prstGeom prst="rect">
              <a:avLst/>
            </a:prstGeom>
            <a:effectLst>
              <a:outerShdw blurRad="63500" sx="102000" sy="102000" algn="ctr" rotWithShape="0">
                <a:prstClr val="black">
                  <a:alpha val="40000"/>
                </a:prstClr>
              </a:outerShdw>
            </a:effectLst>
          </p:spPr>
        </p:pic>
        <p:pic>
          <p:nvPicPr>
            <p:cNvPr id="112" name="Picture 111"/>
            <p:cNvPicPr>
              <a:picLocks noChangeAspect="1"/>
            </p:cNvPicPr>
            <p:nvPr/>
          </p:nvPicPr>
          <p:blipFill rotWithShape="1">
            <a:blip r:embed="rId3" cstate="email">
              <a:extLst>
                <a:ext uri="{28A0092B-C50C-407E-A947-70E740481C1C}">
                  <a14:useLocalDpi xmlns:a14="http://schemas.microsoft.com/office/drawing/2010/main" val="0"/>
                </a:ext>
              </a:extLst>
            </a:blip>
            <a:srcRect t="48562"/>
            <a:stretch/>
          </p:blipFill>
          <p:spPr>
            <a:xfrm>
              <a:off x="4376219" y="1475873"/>
              <a:ext cx="498264" cy="2013379"/>
            </a:xfrm>
            <a:prstGeom prst="rect">
              <a:avLst/>
            </a:prstGeom>
          </p:spPr>
        </p:pic>
      </p:grpSp>
      <p:grpSp>
        <p:nvGrpSpPr>
          <p:cNvPr id="30" name="Group 29"/>
          <p:cNvGrpSpPr/>
          <p:nvPr/>
        </p:nvGrpSpPr>
        <p:grpSpPr>
          <a:xfrm>
            <a:off x="1396093" y="1169006"/>
            <a:ext cx="3099601" cy="274784"/>
            <a:chOff x="1396093" y="1201090"/>
            <a:chExt cx="3099601" cy="274784"/>
          </a:xfrm>
        </p:grpSpPr>
        <p:pic>
          <p:nvPicPr>
            <p:cNvPr id="107" name="Picture 106"/>
            <p:cNvPicPr>
              <a:picLocks noChangeAspect="1"/>
            </p:cNvPicPr>
            <p:nvPr/>
          </p:nvPicPr>
          <p:blipFill rotWithShape="1">
            <a:blip r:embed="rId2" cstate="email">
              <a:extLst>
                <a:ext uri="{28A0092B-C50C-407E-A947-70E740481C1C}">
                  <a14:useLocalDpi xmlns:a14="http://schemas.microsoft.com/office/drawing/2010/main" val="0"/>
                </a:ext>
              </a:extLst>
            </a:blip>
            <a:srcRect l="6796" r="9464" b="78751"/>
            <a:stretch/>
          </p:blipFill>
          <p:spPr>
            <a:xfrm>
              <a:off x="1396093" y="1201090"/>
              <a:ext cx="2882250" cy="274784"/>
            </a:xfrm>
            <a:prstGeom prst="rect">
              <a:avLst/>
            </a:prstGeom>
          </p:spPr>
        </p:pic>
        <p:pic>
          <p:nvPicPr>
            <p:cNvPr id="113" name="Picture 112"/>
            <p:cNvPicPr>
              <a:picLocks noChangeAspect="1"/>
            </p:cNvPicPr>
            <p:nvPr/>
          </p:nvPicPr>
          <p:blipFill rotWithShape="1">
            <a:blip r:embed="rId2" cstate="email">
              <a:extLst>
                <a:ext uri="{28A0092B-C50C-407E-A947-70E740481C1C}">
                  <a14:useLocalDpi xmlns:a14="http://schemas.microsoft.com/office/drawing/2010/main" val="0"/>
                </a:ext>
              </a:extLst>
            </a:blip>
            <a:srcRect l="85274" r="884" b="78751"/>
            <a:stretch/>
          </p:blipFill>
          <p:spPr>
            <a:xfrm>
              <a:off x="4019263" y="1201090"/>
              <a:ext cx="476431" cy="274784"/>
            </a:xfrm>
            <a:prstGeom prst="rect">
              <a:avLst/>
            </a:prstGeom>
          </p:spPr>
        </p:pic>
      </p:grpSp>
      <p:grpSp>
        <p:nvGrpSpPr>
          <p:cNvPr id="31" name="Group 30"/>
          <p:cNvGrpSpPr/>
          <p:nvPr/>
        </p:nvGrpSpPr>
        <p:grpSpPr>
          <a:xfrm>
            <a:off x="4410339" y="1169006"/>
            <a:ext cx="3276312" cy="373710"/>
            <a:chOff x="4410339" y="1201090"/>
            <a:chExt cx="3276312" cy="373710"/>
          </a:xfrm>
        </p:grpSpPr>
        <p:pic>
          <p:nvPicPr>
            <p:cNvPr id="106" name="Picture 105"/>
            <p:cNvPicPr>
              <a:picLocks noChangeAspect="1"/>
            </p:cNvPicPr>
            <p:nvPr/>
          </p:nvPicPr>
          <p:blipFill rotWithShape="1">
            <a:blip r:embed="rId2" cstate="email">
              <a:extLst>
                <a:ext uri="{28A0092B-C50C-407E-A947-70E740481C1C}">
                  <a14:useLocalDpi xmlns:a14="http://schemas.microsoft.com/office/drawing/2010/main" val="0"/>
                </a:ext>
              </a:extLst>
            </a:blip>
            <a:srcRect l="6409" r="8227" b="85574"/>
            <a:stretch/>
          </p:blipFill>
          <p:spPr>
            <a:xfrm flipH="1">
              <a:off x="4748463" y="1201090"/>
              <a:ext cx="2938188" cy="186553"/>
            </a:xfrm>
            <a:prstGeom prst="rect">
              <a:avLst/>
            </a:prstGeom>
          </p:spPr>
        </p:pic>
        <p:pic>
          <p:nvPicPr>
            <p:cNvPr id="114" name="Picture 113"/>
            <p:cNvPicPr>
              <a:picLocks noChangeAspect="1"/>
            </p:cNvPicPr>
            <p:nvPr/>
          </p:nvPicPr>
          <p:blipFill rotWithShape="1">
            <a:blip r:embed="rId2" cstate="email">
              <a:extLst>
                <a:ext uri="{28A0092B-C50C-407E-A947-70E740481C1C}">
                  <a14:useLocalDpi xmlns:a14="http://schemas.microsoft.com/office/drawing/2010/main" val="0"/>
                </a:ext>
              </a:extLst>
            </a:blip>
            <a:srcRect l="88860" t="-1" r="325" b="71102"/>
            <a:stretch/>
          </p:blipFill>
          <p:spPr>
            <a:xfrm flipH="1">
              <a:off x="4410339" y="1201090"/>
              <a:ext cx="372244" cy="373710"/>
            </a:xfrm>
            <a:prstGeom prst="rect">
              <a:avLst/>
            </a:prstGeom>
          </p:spPr>
        </p:pic>
      </p:grpSp>
      <p:sp>
        <p:nvSpPr>
          <p:cNvPr id="139" name="TextBox 138"/>
          <p:cNvSpPr txBox="1"/>
          <p:nvPr/>
        </p:nvSpPr>
        <p:spPr>
          <a:xfrm>
            <a:off x="3873869" y="990926"/>
            <a:ext cx="1189087" cy="476726"/>
          </a:xfrm>
          <a:prstGeom prst="roundRect">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IMPACTS</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1" name="Picture 120"/>
          <p:cNvPicPr>
            <a:picLocks noChangeAspect="1"/>
          </p:cNvPicPr>
          <p:nvPr/>
        </p:nvPicPr>
        <p:blipFill rotWithShape="1">
          <a:blip r:embed="rId4" cstate="email">
            <a:extLst>
              <a:ext uri="{28A0092B-C50C-407E-A947-70E740481C1C}">
                <a14:useLocalDpi xmlns:a14="http://schemas.microsoft.com/office/drawing/2010/main" val="0"/>
              </a:ext>
            </a:extLst>
          </a:blip>
          <a:srcRect l="94508" t="33168" r="1"/>
          <a:stretch/>
        </p:blipFill>
        <p:spPr>
          <a:xfrm>
            <a:off x="7607667" y="4659775"/>
            <a:ext cx="359390" cy="872335"/>
          </a:xfrm>
          <a:prstGeom prst="rect">
            <a:avLst/>
          </a:prstGeom>
        </p:spPr>
      </p:pic>
      <p:pic>
        <p:nvPicPr>
          <p:cNvPr id="122" name="Picture 121"/>
          <p:cNvPicPr>
            <a:picLocks noChangeAspect="1"/>
          </p:cNvPicPr>
          <p:nvPr/>
        </p:nvPicPr>
        <p:blipFill rotWithShape="1">
          <a:blip r:embed="rId5" cstate="email">
            <a:extLst>
              <a:ext uri="{28A0092B-C50C-407E-A947-70E740481C1C}">
                <a14:useLocalDpi xmlns:a14="http://schemas.microsoft.com/office/drawing/2010/main" val="0"/>
              </a:ext>
            </a:extLst>
          </a:blip>
          <a:srcRect l="-39" r="96462"/>
          <a:stretch/>
        </p:blipFill>
        <p:spPr>
          <a:xfrm>
            <a:off x="1187361" y="4226845"/>
            <a:ext cx="234126" cy="1305265"/>
          </a:xfrm>
          <a:prstGeom prst="rect">
            <a:avLst/>
          </a:prstGeom>
        </p:spPr>
      </p:pic>
      <p:grpSp>
        <p:nvGrpSpPr>
          <p:cNvPr id="34" name="Group 33"/>
          <p:cNvGrpSpPr/>
          <p:nvPr/>
        </p:nvGrpSpPr>
        <p:grpSpPr>
          <a:xfrm>
            <a:off x="1396093" y="5050738"/>
            <a:ext cx="6239220" cy="716399"/>
            <a:chOff x="1396093" y="5082822"/>
            <a:chExt cx="6239220" cy="716399"/>
          </a:xfrm>
        </p:grpSpPr>
        <p:grpSp>
          <p:nvGrpSpPr>
            <p:cNvPr id="33" name="Group 32"/>
            <p:cNvGrpSpPr/>
            <p:nvPr/>
          </p:nvGrpSpPr>
          <p:grpSpPr>
            <a:xfrm>
              <a:off x="1396093" y="5349875"/>
              <a:ext cx="6239220" cy="214319"/>
              <a:chOff x="1396093" y="5349875"/>
              <a:chExt cx="6239220" cy="214319"/>
            </a:xfrm>
          </p:grpSpPr>
          <p:pic>
            <p:nvPicPr>
              <p:cNvPr id="119" name="Picture 118"/>
              <p:cNvPicPr>
                <a:picLocks noChangeAspect="1"/>
              </p:cNvPicPr>
              <p:nvPr/>
            </p:nvPicPr>
            <p:blipFill rotWithShape="1">
              <a:blip r:embed="rId6" cstate="email">
                <a:extLst>
                  <a:ext uri="{28A0092B-C50C-407E-A947-70E740481C1C}">
                    <a14:useLocalDpi xmlns:a14="http://schemas.microsoft.com/office/drawing/2010/main" val="0"/>
                  </a:ext>
                </a:extLst>
              </a:blip>
              <a:srcRect l="3245" t="83582" r="65402" b="-2"/>
              <a:stretch/>
            </p:blipFill>
            <p:spPr>
              <a:xfrm>
                <a:off x="1396093" y="5349875"/>
                <a:ext cx="2051957" cy="214319"/>
              </a:xfrm>
              <a:prstGeom prst="rect">
                <a:avLst/>
              </a:prstGeom>
            </p:spPr>
          </p:pic>
          <p:pic>
            <p:nvPicPr>
              <p:cNvPr id="124" name="Picture 123"/>
              <p:cNvPicPr>
                <a:picLocks noChangeAspect="1"/>
              </p:cNvPicPr>
              <p:nvPr/>
            </p:nvPicPr>
            <p:blipFill rotWithShape="1">
              <a:blip r:embed="rId6" cstate="email">
                <a:extLst>
                  <a:ext uri="{28A0092B-C50C-407E-A947-70E740481C1C}">
                    <a14:useLocalDpi xmlns:a14="http://schemas.microsoft.com/office/drawing/2010/main" val="0"/>
                  </a:ext>
                </a:extLst>
              </a:blip>
              <a:srcRect l="29151" t="83580" r="6870"/>
              <a:stretch/>
            </p:blipFill>
            <p:spPr>
              <a:xfrm>
                <a:off x="3448050" y="5349876"/>
                <a:ext cx="4187263" cy="214318"/>
              </a:xfrm>
              <a:prstGeom prst="rect">
                <a:avLst/>
              </a:prstGeom>
            </p:spPr>
          </p:pic>
        </p:grpSp>
        <p:sp>
          <p:nvSpPr>
            <p:cNvPr id="96" name="TextBox 95"/>
            <p:cNvSpPr txBox="1"/>
            <p:nvPr/>
          </p:nvSpPr>
          <p:spPr>
            <a:xfrm>
              <a:off x="2388503" y="5082822"/>
              <a:ext cx="2564388" cy="716399"/>
            </a:xfrm>
            <a:prstGeom prst="roundRect">
              <a:avLst>
                <a:gd name="adj" fmla="val 10894"/>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EMISSIONS</a:t>
              </a:r>
              <a:b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Land-use Change</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90853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250"/>
                                        <p:tgtEl>
                                          <p:spTgt spid="139"/>
                                        </p:tgtEl>
                                      </p:cBhvr>
                                    </p:animEffect>
                                  </p:childTnLst>
                                </p:cTn>
                              </p:par>
                              <p:par>
                                <p:cTn id="11" presetID="22" presetClass="entr" presetSubtype="8" fill="hold" nodeType="withEffect">
                                  <p:stCondLst>
                                    <p:cond delay="7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2" fill="hold" nodeType="withEffect">
                                  <p:stCondLst>
                                    <p:cond delay="70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22" presetClass="entr" presetSubtype="1" fill="hold" nodeType="withEffect">
                                  <p:stCondLst>
                                    <p:cond delay="110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1100"/>
                                  </p:stCondLst>
                                  <p:childTnLst>
                                    <p:set>
                                      <p:cBhvr>
                                        <p:cTn id="21" dur="1" fill="hold">
                                          <p:stCondLst>
                                            <p:cond delay="0"/>
                                          </p:stCondLst>
                                        </p:cTn>
                                        <p:tgtEl>
                                          <p:spTgt spid="105"/>
                                        </p:tgtEl>
                                        <p:attrNameLst>
                                          <p:attrName>style.visibility</p:attrName>
                                        </p:attrNameLst>
                                      </p:cBhvr>
                                      <p:to>
                                        <p:strVal val="visible"/>
                                      </p:to>
                                    </p:set>
                                    <p:animEffect transition="in" filter="wipe(up)">
                                      <p:cBhvr>
                                        <p:cTn id="22" dur="500"/>
                                        <p:tgtEl>
                                          <p:spTgt spid="105"/>
                                        </p:tgtEl>
                                      </p:cBhvr>
                                    </p:animEffect>
                                  </p:childTnLst>
                                </p:cTn>
                              </p:par>
                            </p:childTnLst>
                          </p:cTn>
                        </p:par>
                        <p:par>
                          <p:cTn id="23" fill="hold">
                            <p:stCondLst>
                              <p:cond delay="1600"/>
                            </p:stCondLst>
                            <p:childTnLst>
                              <p:par>
                                <p:cTn id="24" presetID="22" presetClass="entr" presetSubtype="1" fill="hold" nodeType="afterEffect">
                                  <p:stCondLst>
                                    <p:cond delay="500"/>
                                  </p:stCondLst>
                                  <p:childTnLst>
                                    <p:set>
                                      <p:cBhvr>
                                        <p:cTn id="25" dur="1" fill="hold">
                                          <p:stCondLst>
                                            <p:cond delay="0"/>
                                          </p:stCondLst>
                                        </p:cTn>
                                        <p:tgtEl>
                                          <p:spTgt spid="121"/>
                                        </p:tgtEl>
                                        <p:attrNameLst>
                                          <p:attrName>style.visibility</p:attrName>
                                        </p:attrNameLst>
                                      </p:cBhvr>
                                      <p:to>
                                        <p:strVal val="visible"/>
                                      </p:to>
                                    </p:set>
                                    <p:animEffect transition="in" filter="wipe(up)">
                                      <p:cBhvr>
                                        <p:cTn id="26" dur="500"/>
                                        <p:tgtEl>
                                          <p:spTgt spid="121"/>
                                        </p:tgtEl>
                                      </p:cBhvr>
                                    </p:animEffect>
                                  </p:childTnLst>
                                </p:cTn>
                              </p:par>
                              <p:par>
                                <p:cTn id="27" presetID="22" presetClass="entr" presetSubtype="2" fill="hold" nodeType="withEffect">
                                  <p:stCondLst>
                                    <p:cond delay="90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1000"/>
                                        <p:tgtEl>
                                          <p:spTgt spid="34"/>
                                        </p:tgtEl>
                                      </p:cBhvr>
                                    </p:animEffect>
                                  </p:childTnLst>
                                </p:cTn>
                              </p:par>
                              <p:par>
                                <p:cTn id="30" presetID="22" presetClass="entr" presetSubtype="4" fill="hold" nodeType="withEffect">
                                  <p:stCondLst>
                                    <p:cond delay="1750"/>
                                  </p:stCondLst>
                                  <p:childTnLst>
                                    <p:set>
                                      <p:cBhvr>
                                        <p:cTn id="31" dur="1" fill="hold">
                                          <p:stCondLst>
                                            <p:cond delay="0"/>
                                          </p:stCondLst>
                                        </p:cTn>
                                        <p:tgtEl>
                                          <p:spTgt spid="122"/>
                                        </p:tgtEl>
                                        <p:attrNameLst>
                                          <p:attrName>style.visibility</p:attrName>
                                        </p:attrNameLst>
                                      </p:cBhvr>
                                      <p:to>
                                        <p:strVal val="visible"/>
                                      </p:to>
                                    </p:set>
                                    <p:animEffect transition="in" filter="wipe(down)">
                                      <p:cBhvr>
                                        <p:cTn id="3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8851" name="AutoShape 3"/>
          <p:cNvSpPr>
            <a:spLocks noChangeArrowheads="1"/>
          </p:cNvSpPr>
          <p:nvPr/>
        </p:nvSpPr>
        <p:spPr bwMode="auto">
          <a:xfrm>
            <a:off x="323850" y="3500438"/>
            <a:ext cx="4032250" cy="3168650"/>
          </a:xfrm>
          <a:prstGeom prst="wedgeRoundRectCallout">
            <a:avLst>
              <a:gd name="adj1" fmla="val 72046"/>
              <a:gd name="adj2" fmla="val -75653"/>
              <a:gd name="adj3" fmla="val 16667"/>
            </a:avLst>
          </a:prstGeom>
          <a:solidFill>
            <a:schemeClr val="bg1">
              <a:alpha val="65881"/>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2000" tIns="10800"/>
          <a:lstStyle/>
          <a:p>
            <a:pPr>
              <a:spcAft>
                <a:spcPct val="25000"/>
              </a:spcAft>
            </a:pPr>
            <a:r>
              <a:rPr lang="da-DK" sz="2200" i="1">
                <a:ea typeface="MS PGothic" charset="0"/>
                <a:cs typeface="MS PGothic" charset="0"/>
              </a:rPr>
              <a:t>”More and worse floods”</a:t>
            </a:r>
          </a:p>
          <a:p>
            <a:pPr>
              <a:spcAft>
                <a:spcPct val="25000"/>
              </a:spcAft>
            </a:pPr>
            <a:r>
              <a:rPr lang="da-DK" sz="2200" i="1">
                <a:ea typeface="MS PGothic" charset="0"/>
                <a:cs typeface="MS PGothic" charset="0"/>
              </a:rPr>
              <a:t>”Rains no longer normal – difficult to know when to plant”</a:t>
            </a:r>
          </a:p>
          <a:p>
            <a:pPr>
              <a:spcAft>
                <a:spcPct val="25000"/>
              </a:spcAft>
            </a:pPr>
            <a:r>
              <a:rPr lang="da-DK" sz="2200" i="1">
                <a:ea typeface="MS PGothic" charset="0"/>
                <a:cs typeface="MS PGothic" charset="0"/>
              </a:rPr>
              <a:t>”Our paddy fields get eaten away by the sea”</a:t>
            </a:r>
          </a:p>
          <a:p>
            <a:pPr>
              <a:spcAft>
                <a:spcPct val="25000"/>
              </a:spcAft>
            </a:pPr>
            <a:r>
              <a:rPr lang="da-DK" sz="2200" i="1">
                <a:ea typeface="MS PGothic" charset="0"/>
                <a:cs typeface="MS PGothic" charset="0"/>
              </a:rPr>
              <a:t>”... so our children have to move away”</a:t>
            </a:r>
            <a:endParaRPr lang="da-DK" sz="2200">
              <a:ea typeface="MS PGothic" charset="0"/>
              <a:cs typeface="MS PGothic"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3175" y="5778500"/>
            <a:ext cx="9147175"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cs typeface="+mn-cs"/>
            </a:endParaRPr>
          </a:p>
        </p:txBody>
      </p:sp>
      <p:sp>
        <p:nvSpPr>
          <p:cNvPr id="20483" name="Title 1"/>
          <p:cNvSpPr>
            <a:spLocks/>
          </p:cNvSpPr>
          <p:nvPr/>
        </p:nvSpPr>
        <p:spPr bwMode="auto">
          <a:xfrm>
            <a:off x="323528" y="333375"/>
            <a:ext cx="8496944"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200" b="1" dirty="0"/>
              <a:t>Risks = Hazards x Vulnerability x Exposure</a:t>
            </a: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651100"/>
            <a:ext cx="4491038" cy="25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5" name="Content Placeholder 2"/>
          <p:cNvSpPr>
            <a:spLocks noGrp="1"/>
          </p:cNvSpPr>
          <p:nvPr>
            <p:ph sz="quarter" idx="1"/>
          </p:nvPr>
        </p:nvSpPr>
        <p:spPr>
          <a:xfrm>
            <a:off x="457200" y="1844824"/>
            <a:ext cx="3827463" cy="4492625"/>
          </a:xfrm>
        </p:spPr>
        <p:txBody>
          <a:bodyPr/>
          <a:lstStyle/>
          <a:p>
            <a:r>
              <a:rPr lang="en-US" dirty="0">
                <a:ea typeface="MS PGothic" charset="0"/>
                <a:cs typeface="Arial" charset="0"/>
              </a:rPr>
              <a:t>The number of hazards is </a:t>
            </a:r>
            <a:r>
              <a:rPr lang="en-US" b="1" dirty="0">
                <a:ea typeface="MS PGothic" charset="0"/>
                <a:cs typeface="Arial" charset="0"/>
              </a:rPr>
              <a:t>increasing</a:t>
            </a:r>
          </a:p>
          <a:p>
            <a:pPr>
              <a:buFont typeface="Wingdings" charset="0"/>
              <a:buNone/>
            </a:pPr>
            <a:endParaRPr lang="en-US" dirty="0">
              <a:ea typeface="MS PGothic" charset="0"/>
              <a:cs typeface="Arial" charset="0"/>
            </a:endParaRPr>
          </a:p>
          <a:p>
            <a:r>
              <a:rPr lang="en-US" b="1" dirty="0">
                <a:ea typeface="MS PGothic" charset="0"/>
                <a:cs typeface="Arial" charset="0"/>
              </a:rPr>
              <a:t>More people </a:t>
            </a:r>
            <a:r>
              <a:rPr lang="en-US" dirty="0">
                <a:ea typeface="MS PGothic" charset="0"/>
                <a:cs typeface="Arial" charset="0"/>
              </a:rPr>
              <a:t>are exposed to extreme events</a:t>
            </a:r>
          </a:p>
          <a:p>
            <a:pPr>
              <a:buFont typeface="Wingdings" charset="0"/>
              <a:buNone/>
            </a:pPr>
            <a:endParaRPr lang="en-US" dirty="0">
              <a:ea typeface="MS PGothic" charset="0"/>
              <a:cs typeface="Arial" charset="0"/>
            </a:endParaRPr>
          </a:p>
          <a:p>
            <a:r>
              <a:rPr lang="en-US" dirty="0">
                <a:ea typeface="MS PGothic" charset="0"/>
                <a:cs typeface="Arial" charset="0"/>
              </a:rPr>
              <a:t>The vulnerability of people and assets is </a:t>
            </a:r>
            <a:r>
              <a:rPr lang="en-US" b="1" dirty="0">
                <a:ea typeface="MS PGothic" charset="0"/>
                <a:cs typeface="Arial" charset="0"/>
              </a:rPr>
              <a:t>increasing</a:t>
            </a:r>
            <a:endParaRPr lang="en-US" dirty="0">
              <a:ea typeface="MS PGothic" charset="0"/>
              <a:cs typeface="Arial" charset="0"/>
            </a:endParaRPr>
          </a:p>
          <a:p>
            <a:endParaRPr lang="en-US" dirty="0">
              <a:ea typeface="MS PGothic" charset="0"/>
              <a:cs typeface="Arial" charset="0"/>
            </a:endParaRPr>
          </a:p>
          <a:p>
            <a:pPr>
              <a:buFont typeface="Wingdings" charset="0"/>
              <a:buNone/>
            </a:pPr>
            <a:r>
              <a:rPr lang="en-US" dirty="0">
                <a:ea typeface="MS PGothic" charset="0"/>
                <a:cs typeface="Arial" charset="0"/>
              </a:rPr>
              <a:t>= Risks are increasing</a:t>
            </a:r>
          </a:p>
        </p:txBody>
      </p:sp>
    </p:spTree>
    <p:extLst>
      <p:ext uri="{BB962C8B-B14F-4D97-AF65-F5344CB8AC3E}">
        <p14:creationId xmlns:p14="http://schemas.microsoft.com/office/powerpoint/2010/main" val="12296546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7175" cy="656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3126" name="Rectangle 22"/>
          <p:cNvSpPr>
            <a:spLocks noChangeArrowheads="1"/>
          </p:cNvSpPr>
          <p:nvPr/>
        </p:nvSpPr>
        <p:spPr bwMode="auto">
          <a:xfrm>
            <a:off x="2051050" y="2598738"/>
            <a:ext cx="709295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858" tIns="39429" rIns="78858" bIns="39429">
            <a:spAutoFit/>
          </a:bodyPr>
          <a:lstStyle/>
          <a:p>
            <a:pPr marL="152400" indent="-152400" defTabSz="457200" eaLnBrk="0" hangingPunct="0">
              <a:lnSpc>
                <a:spcPct val="120000"/>
              </a:lnSpc>
              <a:buFont typeface="Wingdings" charset="0"/>
              <a:buChar char="§"/>
            </a:pPr>
            <a:r>
              <a:rPr lang="en-US" sz="2400" dirty="0">
                <a:ea typeface="MS PGothic" charset="0"/>
                <a:cs typeface="MS PGothic" charset="0"/>
              </a:rPr>
              <a:t>Changes in </a:t>
            </a:r>
            <a:r>
              <a:rPr lang="en-US" sz="2400" b="1" dirty="0">
                <a:ea typeface="MS PGothic" charset="0"/>
                <a:cs typeface="MS PGothic" charset="0"/>
              </a:rPr>
              <a:t>frequency</a:t>
            </a:r>
            <a:r>
              <a:rPr lang="en-US" sz="2400" dirty="0">
                <a:ea typeface="MS PGothic" charset="0"/>
                <a:cs typeface="MS PGothic" charset="0"/>
              </a:rPr>
              <a:t> and/or </a:t>
            </a:r>
            <a:r>
              <a:rPr lang="en-US" sz="2400" b="1" dirty="0">
                <a:ea typeface="MS PGothic" charset="0"/>
                <a:cs typeface="MS PGothic" charset="0"/>
              </a:rPr>
              <a:t>intensity</a:t>
            </a:r>
            <a:r>
              <a:rPr lang="en-US" sz="2400" dirty="0">
                <a:ea typeface="MS PGothic" charset="0"/>
                <a:cs typeface="MS PGothic" charset="0"/>
              </a:rPr>
              <a:t> of hazards</a:t>
            </a:r>
          </a:p>
          <a:p>
            <a:pPr marL="152400" indent="-152400" defTabSz="457200" eaLnBrk="0" hangingPunct="0">
              <a:lnSpc>
                <a:spcPct val="120000"/>
              </a:lnSpc>
              <a:buFont typeface="Wingdings" charset="0"/>
              <a:buChar char="§"/>
            </a:pPr>
            <a:r>
              <a:rPr lang="en-US" sz="2400" dirty="0">
                <a:ea typeface="MS PGothic" charset="0"/>
                <a:cs typeface="MS PGothic" charset="0"/>
              </a:rPr>
              <a:t>Changes in </a:t>
            </a:r>
            <a:r>
              <a:rPr lang="en-US" sz="2400" b="1" dirty="0">
                <a:ea typeface="MS PGothic" charset="0"/>
                <a:cs typeface="MS PGothic" charset="0"/>
              </a:rPr>
              <a:t>geographical / seasonal extent </a:t>
            </a:r>
            <a:r>
              <a:rPr lang="en-US" sz="2400" dirty="0">
                <a:ea typeface="MS PGothic" charset="0"/>
                <a:cs typeface="MS PGothic" charset="0"/>
              </a:rPr>
              <a:t>of hazards</a:t>
            </a:r>
          </a:p>
          <a:p>
            <a:pPr marL="152400" indent="-152400" defTabSz="457200" eaLnBrk="0" hangingPunct="0">
              <a:lnSpc>
                <a:spcPct val="120000"/>
              </a:lnSpc>
              <a:buFont typeface="Wingdings" charset="0"/>
              <a:buChar char="§"/>
            </a:pPr>
            <a:r>
              <a:rPr lang="en-US" sz="2400" dirty="0">
                <a:ea typeface="MS PGothic" charset="0"/>
                <a:cs typeface="MS PGothic" charset="0"/>
              </a:rPr>
              <a:t>Climate </a:t>
            </a:r>
            <a:r>
              <a:rPr lang="en-US" sz="2400" b="1" dirty="0">
                <a:ea typeface="MS PGothic" charset="0"/>
                <a:cs typeface="MS PGothic" charset="0"/>
              </a:rPr>
              <a:t>trends </a:t>
            </a:r>
            <a:r>
              <a:rPr lang="en-US" sz="2400" dirty="0">
                <a:ea typeface="MS PGothic" charset="0"/>
                <a:cs typeface="MS PGothic" charset="0"/>
              </a:rPr>
              <a:t>(temperature, rainfall, sea level rise) impacting livelihoods etc.</a:t>
            </a:r>
          </a:p>
          <a:p>
            <a:pPr marL="152400" indent="-152400" defTabSz="457200" eaLnBrk="0" hangingPunct="0">
              <a:lnSpc>
                <a:spcPct val="120000"/>
              </a:lnSpc>
              <a:buFont typeface="Wingdings" charset="0"/>
              <a:buChar char="§"/>
            </a:pPr>
            <a:r>
              <a:rPr lang="en-US" sz="2400" b="1" dirty="0">
                <a:ea typeface="MS PGothic" charset="0"/>
                <a:cs typeface="MS PGothic" charset="0"/>
              </a:rPr>
              <a:t>Trends becoming shocks </a:t>
            </a:r>
            <a:r>
              <a:rPr lang="en-US" sz="2400" dirty="0">
                <a:ea typeface="MS PGothic" charset="0"/>
                <a:cs typeface="MS PGothic" charset="0"/>
              </a:rPr>
              <a:t>– lack of knowledge to cope</a:t>
            </a:r>
            <a:endParaRPr lang="en-US" sz="2400" b="1" i="1" dirty="0">
              <a:ea typeface="MS PGothic" charset="0"/>
              <a:cs typeface="MS PGothic" charset="0"/>
            </a:endParaRPr>
          </a:p>
        </p:txBody>
      </p:sp>
      <p:sp>
        <p:nvSpPr>
          <p:cNvPr id="30724" name="Tekstvak 1"/>
          <p:cNvSpPr txBox="1">
            <a:spLocks noChangeArrowheads="1"/>
          </p:cNvSpPr>
          <p:nvPr/>
        </p:nvSpPr>
        <p:spPr bwMode="auto">
          <a:xfrm>
            <a:off x="8570913" y="4221163"/>
            <a:ext cx="609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GB" sz="500">
                <a:solidFill>
                  <a:schemeClr val="bg1"/>
                </a:solidFill>
                <a:ea typeface="MS PGothic" charset="0"/>
                <a:cs typeface="MS PGothic" charset="0"/>
              </a:rPr>
              <a:t>IFRC</a:t>
            </a:r>
          </a:p>
        </p:txBody>
      </p:sp>
      <p:sp>
        <p:nvSpPr>
          <p:cNvPr id="30725" name="Titel 1"/>
          <p:cNvSpPr txBox="1">
            <a:spLocks/>
          </p:cNvSpPr>
          <p:nvPr/>
        </p:nvSpPr>
        <p:spPr bwMode="auto">
          <a:xfrm>
            <a:off x="0" y="-68263"/>
            <a:ext cx="391477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eaLnBrk="0" hangingPunct="0"/>
            <a:r>
              <a:rPr lang="en-US" sz="3200" b="1" dirty="0">
                <a:solidFill>
                  <a:schemeClr val="bg1"/>
                </a:solidFill>
                <a:ea typeface="MS PGothic" charset="0"/>
                <a:cs typeface="MS PGothic" charset="0"/>
              </a:rPr>
              <a:t>A range of effects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03126"/>
                                        </p:tgtEl>
                                        <p:attrNameLst>
                                          <p:attrName>style.visibility</p:attrName>
                                        </p:attrNameLst>
                                      </p:cBhvr>
                                      <p:to>
                                        <p:strVal val="visible"/>
                                      </p:to>
                                    </p:set>
                                    <p:animEffect transition="in" filter="fade">
                                      <p:cBhvr>
                                        <p:cTn id="7" dur="1000"/>
                                        <p:tgtEl>
                                          <p:spTgt spid="30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txBox="1">
            <a:spLocks noGrp="1"/>
          </p:cNvSpPr>
          <p:nvPr/>
        </p:nvSpPr>
        <p:spPr>
          <a:xfrm>
            <a:off x="6553200" y="6356350"/>
            <a:ext cx="2133600" cy="365125"/>
          </a:xfrm>
          <a:prstGeom prst="rect">
            <a:avLst/>
          </a:prstGeom>
          <a:noFill/>
        </p:spPr>
        <p:txBody>
          <a:bodyPr/>
          <a:lstStyle>
            <a:lvl1pPr defTabSz="457200" eaLnBrk="0" hangingPunct="0">
              <a:defRPr>
                <a:solidFill>
                  <a:schemeClr val="tx1"/>
                </a:solidFill>
                <a:latin typeface="Arial" charset="0"/>
                <a:ea typeface="ＭＳ Ｐゴシック" charset="0"/>
                <a:cs typeface="Arial" charset="0"/>
              </a:defRPr>
            </a:lvl1pPr>
            <a:lvl2pPr marL="742950" indent="-285750" defTabSz="457200" eaLnBrk="0" hangingPunct="0">
              <a:defRPr>
                <a:solidFill>
                  <a:schemeClr val="tx1"/>
                </a:solidFill>
                <a:latin typeface="Arial" charset="0"/>
                <a:ea typeface="Arial" charset="0"/>
                <a:cs typeface="Arial" charset="0"/>
              </a:defRPr>
            </a:lvl2pPr>
            <a:lvl3pPr marL="1143000" indent="-228600" defTabSz="457200" eaLnBrk="0" hangingPunct="0">
              <a:defRPr>
                <a:solidFill>
                  <a:schemeClr val="tx1"/>
                </a:solidFill>
                <a:latin typeface="Arial" charset="0"/>
                <a:ea typeface="Arial" charset="0"/>
                <a:cs typeface="Arial" charset="0"/>
              </a:defRPr>
            </a:lvl3pPr>
            <a:lvl4pPr marL="1600200" indent="-228600" defTabSz="457200" eaLnBrk="0" hangingPunct="0">
              <a:defRPr>
                <a:solidFill>
                  <a:schemeClr val="tx1"/>
                </a:solidFill>
                <a:latin typeface="Arial" charset="0"/>
                <a:ea typeface="Arial" charset="0"/>
                <a:cs typeface="Arial" charset="0"/>
              </a:defRPr>
            </a:lvl4pPr>
            <a:lvl5pPr marL="2057400" indent="-228600" defTabSz="4572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3101258-A3FF-314C-869B-278EF4527ABA}" type="slidenum">
              <a:rPr lang="en-US" sz="600">
                <a:solidFill>
                  <a:srgbClr val="7F7F7F"/>
                </a:solidFill>
                <a:ea typeface="MS PGothic" charset="0"/>
                <a:cs typeface="MS PGothic" charset="0"/>
              </a:rPr>
              <a:pPr eaLnBrk="1" hangingPunct="1"/>
              <a:t>32</a:t>
            </a:fld>
            <a:endParaRPr lang="en-US" sz="600">
              <a:solidFill>
                <a:srgbClr val="7F7F7F"/>
              </a:solidFill>
              <a:ea typeface="MS PGothic" charset="0"/>
              <a:cs typeface="MS PGothic"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15625" t="34686" r="54546" b="34375"/>
          <a:stretch>
            <a:fillRect/>
          </a:stretch>
        </p:blipFill>
        <p:spPr bwMode="auto">
          <a:xfrm rot="-507118">
            <a:off x="808038" y="531813"/>
            <a:ext cx="3560762"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kstvak 3"/>
          <p:cNvSpPr txBox="1">
            <a:spLocks noChangeArrowheads="1"/>
          </p:cNvSpPr>
          <p:nvPr/>
        </p:nvSpPr>
        <p:spPr bwMode="auto">
          <a:xfrm>
            <a:off x="4313238" y="785813"/>
            <a:ext cx="46148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2300">
                <a:ea typeface="MS PGothic" charset="0"/>
                <a:cs typeface="MS PGothic" charset="0"/>
              </a:rPr>
              <a:t>Special report on </a:t>
            </a:r>
            <a:br>
              <a:rPr lang="en-US" sz="2300">
                <a:ea typeface="MS PGothic" charset="0"/>
                <a:cs typeface="MS PGothic" charset="0"/>
              </a:rPr>
            </a:br>
            <a:r>
              <a:rPr lang="en-US" sz="2300">
                <a:ea typeface="MS PGothic" charset="0"/>
                <a:cs typeface="MS PGothic" charset="0"/>
              </a:rPr>
              <a:t>extreme events and disasters, a summary for policy makers</a:t>
            </a:r>
          </a:p>
          <a:p>
            <a:pPr algn="ctr"/>
            <a:endParaRPr lang="en-US" sz="2300">
              <a:ea typeface="MS PGothic" charset="0"/>
              <a:cs typeface="MS PGothic" charset="0"/>
            </a:endParaRPr>
          </a:p>
          <a:p>
            <a:endParaRPr lang="en-US" sz="1800">
              <a:ea typeface="MS PGothic" charset="0"/>
              <a:cs typeface="MS PGothic" charset="0"/>
            </a:endParaRPr>
          </a:p>
        </p:txBody>
      </p:sp>
      <p:grpSp>
        <p:nvGrpSpPr>
          <p:cNvPr id="3" name="Group 21"/>
          <p:cNvGrpSpPr>
            <a:grpSpLocks/>
          </p:cNvGrpSpPr>
          <p:nvPr/>
        </p:nvGrpSpPr>
        <p:grpSpPr bwMode="auto">
          <a:xfrm>
            <a:off x="622300" y="3730625"/>
            <a:ext cx="8220075" cy="2492375"/>
            <a:chOff x="3609" y="1678"/>
            <a:chExt cx="3324" cy="1277"/>
          </a:xfrm>
        </p:grpSpPr>
        <p:sp>
          <p:nvSpPr>
            <p:cNvPr id="31752" name="Line 22"/>
            <p:cNvSpPr>
              <a:spLocks noChangeShapeType="1"/>
            </p:cNvSpPr>
            <p:nvPr/>
          </p:nvSpPr>
          <p:spPr bwMode="auto">
            <a:xfrm>
              <a:off x="3680" y="2955"/>
              <a:ext cx="238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Text Box 23"/>
            <p:cNvSpPr txBox="1">
              <a:spLocks noChangeArrowheads="1"/>
            </p:cNvSpPr>
            <p:nvPr/>
          </p:nvSpPr>
          <p:spPr bwMode="auto">
            <a:xfrm>
              <a:off x="3680" y="1678"/>
              <a:ext cx="71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1800">
                  <a:ea typeface="MS PGothic" charset="0"/>
                  <a:cs typeface="MS PGothic" charset="0"/>
                </a:rPr>
                <a:t>Key messages:</a:t>
              </a:r>
            </a:p>
          </p:txBody>
        </p:sp>
        <p:sp>
          <p:nvSpPr>
            <p:cNvPr id="31754" name="Line 24"/>
            <p:cNvSpPr>
              <a:spLocks noChangeShapeType="1"/>
            </p:cNvSpPr>
            <p:nvPr/>
          </p:nvSpPr>
          <p:spPr bwMode="auto">
            <a:xfrm>
              <a:off x="3679" y="1894"/>
              <a:ext cx="2386"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Text Box 25"/>
            <p:cNvSpPr txBox="1">
              <a:spLocks noChangeArrowheads="1"/>
            </p:cNvSpPr>
            <p:nvPr/>
          </p:nvSpPr>
          <p:spPr bwMode="auto">
            <a:xfrm>
              <a:off x="3609" y="1912"/>
              <a:ext cx="235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49225" indent="-149225"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buClr>
                  <a:srgbClr val="CC0000"/>
                </a:buClr>
                <a:buFont typeface="Wingdings" charset="0"/>
                <a:buChar char="§"/>
              </a:pPr>
              <a:r>
                <a:rPr lang="en-US" sz="1800" dirty="0">
                  <a:ea typeface="MS PGothic" charset="0"/>
                  <a:cs typeface="MS PGothic" charset="0"/>
                </a:rPr>
                <a:t>Disaster risk increases (regardless of climate change)</a:t>
              </a:r>
            </a:p>
          </p:txBody>
        </p:sp>
        <p:sp>
          <p:nvSpPr>
            <p:cNvPr id="31756" name="Line 26"/>
            <p:cNvSpPr>
              <a:spLocks noChangeShapeType="1"/>
            </p:cNvSpPr>
            <p:nvPr/>
          </p:nvSpPr>
          <p:spPr bwMode="auto">
            <a:xfrm>
              <a:off x="3671" y="2174"/>
              <a:ext cx="2386"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Text Box 27"/>
            <p:cNvSpPr txBox="1">
              <a:spLocks noChangeArrowheads="1"/>
            </p:cNvSpPr>
            <p:nvPr/>
          </p:nvSpPr>
          <p:spPr bwMode="auto">
            <a:xfrm>
              <a:off x="3609" y="2202"/>
              <a:ext cx="33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9225" indent="-149225"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buClr>
                  <a:srgbClr val="CC0000"/>
                </a:buClr>
                <a:buFont typeface="Wingdings" charset="0"/>
                <a:buChar char="§"/>
              </a:pPr>
              <a:r>
                <a:rPr lang="en-US" sz="1800" dirty="0">
                  <a:ea typeface="MS PGothic" charset="0"/>
                  <a:cs typeface="MS PGothic" charset="0"/>
                </a:rPr>
                <a:t>Extreme events are more frequent and more intense, due to climate change</a:t>
              </a:r>
            </a:p>
            <a:p>
              <a:pPr>
                <a:buClr>
                  <a:srgbClr val="CC0000"/>
                </a:buClr>
                <a:buFont typeface="Wingdings" charset="0"/>
                <a:buChar char="§"/>
              </a:pPr>
              <a:endParaRPr lang="en-US" sz="1800" dirty="0">
                <a:ea typeface="MS PGothic" charset="0"/>
                <a:cs typeface="MS PGothic" charset="0"/>
              </a:endParaRPr>
            </a:p>
          </p:txBody>
        </p:sp>
        <p:sp>
          <p:nvSpPr>
            <p:cNvPr id="31758" name="Line 28"/>
            <p:cNvSpPr>
              <a:spLocks noChangeShapeType="1"/>
            </p:cNvSpPr>
            <p:nvPr/>
          </p:nvSpPr>
          <p:spPr bwMode="auto">
            <a:xfrm>
              <a:off x="3672" y="2435"/>
              <a:ext cx="2386"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Text Box 29"/>
            <p:cNvSpPr txBox="1">
              <a:spLocks noChangeArrowheads="1"/>
            </p:cNvSpPr>
            <p:nvPr/>
          </p:nvSpPr>
          <p:spPr bwMode="auto">
            <a:xfrm>
              <a:off x="3609" y="2463"/>
              <a:ext cx="267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49225" indent="-149225"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buClr>
                  <a:srgbClr val="CC0000"/>
                </a:buClr>
                <a:buFont typeface="Wingdings" charset="0"/>
                <a:buChar char="§"/>
              </a:pPr>
              <a:r>
                <a:rPr lang="en-US" sz="1800" dirty="0">
                  <a:ea typeface="MS PGothic" charset="0"/>
                  <a:cs typeface="MS PGothic" charset="0"/>
                </a:rPr>
                <a:t>Stronger emphasis on anticipation and risk  reduction needed</a:t>
              </a:r>
            </a:p>
            <a:p>
              <a:pPr>
                <a:buClr>
                  <a:srgbClr val="CC0000"/>
                </a:buClr>
                <a:buFont typeface="Wingdings" charset="0"/>
                <a:buChar char="§"/>
              </a:pPr>
              <a:endParaRPr lang="en-US" sz="1800" dirty="0">
                <a:ea typeface="MS PGothic" charset="0"/>
                <a:cs typeface="MS PGothic" charset="0"/>
              </a:endParaRPr>
            </a:p>
          </p:txBody>
        </p:sp>
        <p:sp>
          <p:nvSpPr>
            <p:cNvPr id="31760" name="Line 30"/>
            <p:cNvSpPr>
              <a:spLocks noChangeShapeType="1"/>
            </p:cNvSpPr>
            <p:nvPr/>
          </p:nvSpPr>
          <p:spPr bwMode="auto">
            <a:xfrm>
              <a:off x="3679" y="2694"/>
              <a:ext cx="2386"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Text Box 31"/>
            <p:cNvSpPr txBox="1">
              <a:spLocks noChangeArrowheads="1"/>
            </p:cNvSpPr>
            <p:nvPr/>
          </p:nvSpPr>
          <p:spPr bwMode="auto">
            <a:xfrm>
              <a:off x="3609" y="2714"/>
              <a:ext cx="276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9225" indent="-149225"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buClr>
                  <a:srgbClr val="CC0000"/>
                </a:buClr>
                <a:buFont typeface="Wingdings" charset="0"/>
                <a:buChar char="§"/>
              </a:pPr>
              <a:r>
                <a:rPr lang="en-US" sz="1800">
                  <a:ea typeface="MS PGothic" charset="0"/>
                  <a:cs typeface="MS PGothic" charset="0"/>
                </a:rPr>
                <a:t>Better information available</a:t>
              </a:r>
            </a:p>
          </p:txBody>
        </p:sp>
      </p:grpSp>
      <p:sp>
        <p:nvSpPr>
          <p:cNvPr id="31750" name="Tekstvak 16"/>
          <p:cNvSpPr txBox="1">
            <a:spLocks noChangeArrowheads="1"/>
          </p:cNvSpPr>
          <p:nvPr/>
        </p:nvSpPr>
        <p:spPr bwMode="auto">
          <a:xfrm>
            <a:off x="4554538" y="2570163"/>
            <a:ext cx="3000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ea typeface="ＭＳ Ｐゴシック" charset="0"/>
                <a:cs typeface="Arial" charset="0"/>
              </a:defRPr>
            </a:lvl1pPr>
            <a:lvl2pPr marL="742950" indent="-285750" defTabSz="457200">
              <a:defRPr sz="2000">
                <a:solidFill>
                  <a:schemeClr val="tx1"/>
                </a:solidFill>
                <a:latin typeface="Arial" charset="0"/>
                <a:ea typeface="Arial" charset="0"/>
                <a:cs typeface="Arial" charset="0"/>
              </a:defRPr>
            </a:lvl2pPr>
            <a:lvl3pPr marL="1143000" indent="-228600" defTabSz="457200">
              <a:defRPr sz="2000">
                <a:solidFill>
                  <a:schemeClr val="tx1"/>
                </a:solidFill>
                <a:latin typeface="Arial" charset="0"/>
                <a:ea typeface="Arial" charset="0"/>
                <a:cs typeface="Arial" charset="0"/>
              </a:defRPr>
            </a:lvl3pPr>
            <a:lvl4pPr marL="1600200" indent="-228600" defTabSz="457200">
              <a:defRPr sz="2000">
                <a:solidFill>
                  <a:schemeClr val="tx1"/>
                </a:solidFill>
                <a:latin typeface="Arial" charset="0"/>
                <a:ea typeface="Arial" charset="0"/>
                <a:cs typeface="Arial" charset="0"/>
              </a:defRPr>
            </a:lvl4pPr>
            <a:lvl5pPr marL="2057400" indent="-228600" defTabSz="457200">
              <a:defRPr sz="2000">
                <a:solidFill>
                  <a:schemeClr val="tx1"/>
                </a:solidFill>
                <a:latin typeface="Arial" charset="0"/>
                <a:ea typeface="Arial"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1000">
                <a:ea typeface="MS PGothic" charset="0"/>
                <a:cs typeface="MS PGothic" charset="0"/>
              </a:rPr>
              <a:t>IPCC Summary for Policy makers, 2011</a:t>
            </a:r>
          </a:p>
        </p:txBody>
      </p:sp>
      <p:pic>
        <p:nvPicPr>
          <p:cNvPr id="87057" name="Picture 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22126">
            <a:off x="4576544" y="446723"/>
            <a:ext cx="4238625" cy="5621337"/>
          </a:xfrm>
          <a:prstGeom prst="rect">
            <a:avLst/>
          </a:prstGeom>
          <a:noFill/>
          <a:ln w="28575">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87057"/>
                                        </p:tgtEl>
                                        <p:attrNameLst>
                                          <p:attrName>style.visibility</p:attrName>
                                        </p:attrNameLst>
                                      </p:cBhvr>
                                      <p:to>
                                        <p:strVal val="visible"/>
                                      </p:to>
                                    </p:set>
                                    <p:anim calcmode="lin" valueType="num">
                                      <p:cBhvr additive="base">
                                        <p:cTn id="11" dur="500" fill="hold"/>
                                        <p:tgtEl>
                                          <p:spTgt spid="87057"/>
                                        </p:tgtEl>
                                        <p:attrNameLst>
                                          <p:attrName>ppt_x</p:attrName>
                                        </p:attrNameLst>
                                      </p:cBhvr>
                                      <p:tavLst>
                                        <p:tav tm="0">
                                          <p:val>
                                            <p:strVal val="#ppt_x"/>
                                          </p:val>
                                        </p:tav>
                                        <p:tav tm="100000">
                                          <p:val>
                                            <p:strVal val="#ppt_x"/>
                                          </p:val>
                                        </p:tav>
                                      </p:tavLst>
                                    </p:anim>
                                    <p:anim calcmode="lin" valueType="num">
                                      <p:cBhvr additive="base">
                                        <p:cTn id="12" dur="500" fill="hold"/>
                                        <p:tgtEl>
                                          <p:spTgt spid="870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050" y="0"/>
            <a:ext cx="9163050" cy="6494463"/>
          </a:xfrm>
          <a:noFill/>
        </p:spPr>
      </p:pic>
      <p:sp>
        <p:nvSpPr>
          <p:cNvPr id="25603" name="Title 1"/>
          <p:cNvSpPr>
            <a:spLocks noGrp="1"/>
          </p:cNvSpPr>
          <p:nvPr>
            <p:ph type="title" idx="4294967295"/>
          </p:nvPr>
        </p:nvSpPr>
        <p:spPr/>
        <p:txBody>
          <a:bodyPr/>
          <a:lstStyle/>
          <a:p>
            <a:r>
              <a:rPr lang="en-US" sz="2800" i="0">
                <a:solidFill>
                  <a:schemeClr val="bg1"/>
                </a:solidFill>
                <a:ea typeface="MS PGothic" charset="0"/>
                <a:cs typeface="Arial" charset="0"/>
              </a:rPr>
              <a:t>Potential impact: Floods</a:t>
            </a:r>
          </a:p>
        </p:txBody>
      </p:sp>
      <p:sp>
        <p:nvSpPr>
          <p:cNvPr id="25604" name="Tekstvak 4"/>
          <p:cNvSpPr txBox="1">
            <a:spLocks noChangeArrowheads="1"/>
          </p:cNvSpPr>
          <p:nvPr/>
        </p:nvSpPr>
        <p:spPr bwMode="auto">
          <a:xfrm>
            <a:off x="5694363" y="6086475"/>
            <a:ext cx="3486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Arial" charset="0"/>
              </a:defRPr>
            </a:lvl2pPr>
            <a:lvl3pPr marL="1143000" indent="-228600">
              <a:defRPr sz="2000">
                <a:solidFill>
                  <a:schemeClr val="tx1"/>
                </a:solidFill>
                <a:latin typeface="Arial" charset="0"/>
                <a:ea typeface="MS PGothic" charset="0"/>
                <a:cs typeface="Arial" charset="0"/>
              </a:defRPr>
            </a:lvl3pPr>
            <a:lvl4pPr marL="1600200" indent="-228600">
              <a:defRPr sz="2000">
                <a:solidFill>
                  <a:schemeClr val="tx1"/>
                </a:solidFill>
                <a:latin typeface="Arial" charset="0"/>
                <a:ea typeface="MS PGothic" charset="0"/>
                <a:cs typeface="Arial" charset="0"/>
              </a:defRPr>
            </a:lvl4pPr>
            <a:lvl5pPr marL="2057400" indent="-228600">
              <a:defRPr sz="2000">
                <a:solidFill>
                  <a:schemeClr val="tx1"/>
                </a:solidFill>
                <a:latin typeface="Arial" charset="0"/>
                <a:ea typeface="MS PGothic"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r>
              <a:rPr lang="nl-NL" sz="1200">
                <a:solidFill>
                  <a:schemeClr val="bg1"/>
                </a:solidFill>
                <a:latin typeface="Calibri" charset="0"/>
              </a:rPr>
              <a:t>Photo: IFRC, Pakistan floods 2010, </a:t>
            </a:r>
          </a:p>
        </p:txBody>
      </p:sp>
      <p:sp>
        <p:nvSpPr>
          <p:cNvPr id="21509" name="TextBox 3"/>
          <p:cNvSpPr txBox="1">
            <a:spLocks noChangeArrowheads="1"/>
          </p:cNvSpPr>
          <p:nvPr/>
        </p:nvSpPr>
        <p:spPr bwMode="auto">
          <a:xfrm>
            <a:off x="900113" y="4349750"/>
            <a:ext cx="7343775" cy="1311275"/>
          </a:xfrm>
          <a:prstGeom prst="rect">
            <a:avLst/>
          </a:prstGeom>
          <a:solidFill>
            <a:schemeClr val="bg2">
              <a:alpha val="6313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2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Arial" charset="0"/>
              </a:defRPr>
            </a:lvl2pPr>
            <a:lvl3pPr marL="1143000" indent="-228600">
              <a:defRPr sz="2000">
                <a:solidFill>
                  <a:schemeClr val="tx1"/>
                </a:solidFill>
                <a:latin typeface="Arial" charset="0"/>
                <a:ea typeface="MS PGothic" charset="0"/>
                <a:cs typeface="Arial" charset="0"/>
              </a:defRPr>
            </a:lvl3pPr>
            <a:lvl4pPr marL="1600200" indent="-228600">
              <a:defRPr sz="2000">
                <a:solidFill>
                  <a:schemeClr val="tx1"/>
                </a:solidFill>
                <a:latin typeface="Arial" charset="0"/>
                <a:ea typeface="MS PGothic" charset="0"/>
                <a:cs typeface="Arial" charset="0"/>
              </a:defRPr>
            </a:lvl4pPr>
            <a:lvl5pPr marL="2057400" indent="-228600">
              <a:defRPr sz="2000">
                <a:solidFill>
                  <a:schemeClr val="tx1"/>
                </a:solidFill>
                <a:latin typeface="Arial" charset="0"/>
                <a:ea typeface="MS PGothic"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pPr>
              <a:buClr>
                <a:srgbClr val="C00000"/>
              </a:buClr>
              <a:buFont typeface="Wingdings" charset="0"/>
              <a:buChar char="§"/>
            </a:pPr>
            <a:r>
              <a:rPr lang="en-US" sz="2000" dirty="0"/>
              <a:t>Difficult to measure the frequency and intensity of floods, but generally there has been an increasing trend</a:t>
            </a:r>
          </a:p>
          <a:p>
            <a:pPr>
              <a:buClr>
                <a:srgbClr val="C00000"/>
              </a:buClr>
              <a:buFont typeface="Wingdings" charset="0"/>
              <a:buChar char="§"/>
            </a:pPr>
            <a:r>
              <a:rPr lang="en-US" sz="2000" dirty="0"/>
              <a:t>Changes in rainfall patterns and precipitation intensity could put more people at risk from flooding</a:t>
            </a:r>
          </a:p>
        </p:txBody>
      </p:sp>
    </p:spTree>
    <p:extLst>
      <p:ext uri="{BB962C8B-B14F-4D97-AF65-F5344CB8AC3E}">
        <p14:creationId xmlns:p14="http://schemas.microsoft.com/office/powerpoint/2010/main" val="18155479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6350" y="3175"/>
            <a:ext cx="9150350" cy="833438"/>
          </a:xfrm>
          <a:prstGeom prst="rect">
            <a:avLst/>
          </a:prstGeom>
          <a:gradFill rotWithShape="1">
            <a:gsLst>
              <a:gs pos="0">
                <a:srgbClr val="E6E8E3"/>
              </a:gs>
              <a:gs pos="100000">
                <a:srgbClr val="D8DBD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AU"/>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549275"/>
            <a:ext cx="914558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1"/>
          <p:cNvSpPr>
            <a:spLocks noGrp="1"/>
          </p:cNvSpPr>
          <p:nvPr>
            <p:ph type="title" idx="4294967295"/>
          </p:nvPr>
        </p:nvSpPr>
        <p:spPr>
          <a:xfrm>
            <a:off x="211138" y="203200"/>
            <a:ext cx="8847137" cy="993775"/>
          </a:xfrm>
        </p:spPr>
        <p:txBody>
          <a:bodyPr/>
          <a:lstStyle/>
          <a:p>
            <a:r>
              <a:rPr lang="en-US" sz="2800" i="0">
                <a:ea typeface="MS PGothic" charset="0"/>
                <a:cs typeface="Arial" charset="0"/>
              </a:rPr>
              <a:t>Potential impact: Coastal erosion, coastal flooding and salt water intrusion</a:t>
            </a:r>
          </a:p>
        </p:txBody>
      </p:sp>
      <p:sp>
        <p:nvSpPr>
          <p:cNvPr id="26629" name="Tekstvak 4"/>
          <p:cNvSpPr txBox="1">
            <a:spLocks noChangeArrowheads="1"/>
          </p:cNvSpPr>
          <p:nvPr/>
        </p:nvSpPr>
        <p:spPr bwMode="auto">
          <a:xfrm>
            <a:off x="4902200" y="6215063"/>
            <a:ext cx="348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Arial" charset="0"/>
              </a:defRPr>
            </a:lvl2pPr>
            <a:lvl3pPr marL="1143000" indent="-228600">
              <a:defRPr sz="2000">
                <a:solidFill>
                  <a:schemeClr val="tx1"/>
                </a:solidFill>
                <a:latin typeface="Arial" charset="0"/>
                <a:ea typeface="MS PGothic" charset="0"/>
                <a:cs typeface="Arial" charset="0"/>
              </a:defRPr>
            </a:lvl3pPr>
            <a:lvl4pPr marL="1600200" indent="-228600">
              <a:defRPr sz="2000">
                <a:solidFill>
                  <a:schemeClr val="tx1"/>
                </a:solidFill>
                <a:latin typeface="Arial" charset="0"/>
                <a:ea typeface="MS PGothic" charset="0"/>
                <a:cs typeface="Arial" charset="0"/>
              </a:defRPr>
            </a:lvl4pPr>
            <a:lvl5pPr marL="2057400" indent="-228600">
              <a:defRPr sz="2000">
                <a:solidFill>
                  <a:schemeClr val="tx1"/>
                </a:solidFill>
                <a:latin typeface="Arial" charset="0"/>
                <a:ea typeface="MS PGothic"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r>
              <a:rPr lang="nl-NL" sz="1200">
                <a:solidFill>
                  <a:schemeClr val="bg1"/>
                </a:solidFill>
                <a:latin typeface="Calibri" charset="0"/>
              </a:rPr>
              <a:t>Photo: IFRC, Viet Nam coastal dike dama</a:t>
            </a:r>
            <a:r>
              <a:rPr lang="en-US" sz="1200">
                <a:solidFill>
                  <a:schemeClr val="bg1"/>
                </a:solidFill>
                <a:latin typeface="Calibri" charset="0"/>
              </a:rPr>
              <a:t>ges</a:t>
            </a:r>
            <a:endParaRPr lang="nl-NL" sz="1200">
              <a:solidFill>
                <a:schemeClr val="bg1"/>
              </a:solidFill>
              <a:latin typeface="Calibri" charset="0"/>
            </a:endParaRPr>
          </a:p>
        </p:txBody>
      </p:sp>
    </p:spTree>
    <p:extLst>
      <p:ext uri="{BB962C8B-B14F-4D97-AF65-F5344CB8AC3E}">
        <p14:creationId xmlns:p14="http://schemas.microsoft.com/office/powerpoint/2010/main" val="19942333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4" descr="D:\Users\ryan.freeman\Dropbox\IMC E-learning module\Pictures for phenomenon\Drought\p18020.jpg"/>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524625"/>
          </a:xfrm>
        </p:spPr>
      </p:pic>
      <p:sp>
        <p:nvSpPr>
          <p:cNvPr id="27651" name="Title 1"/>
          <p:cNvSpPr>
            <a:spLocks noGrp="1"/>
          </p:cNvSpPr>
          <p:nvPr>
            <p:ph type="title" idx="4294967295"/>
          </p:nvPr>
        </p:nvSpPr>
        <p:spPr>
          <a:xfrm>
            <a:off x="468313" y="260350"/>
            <a:ext cx="8229600" cy="1143000"/>
          </a:xfrm>
        </p:spPr>
        <p:txBody>
          <a:bodyPr/>
          <a:lstStyle/>
          <a:p>
            <a:r>
              <a:rPr lang="en-US" sz="2800" i="0">
                <a:ea typeface="MS PGothic" charset="0"/>
                <a:cs typeface="Arial" charset="0"/>
              </a:rPr>
              <a:t>Potential impact: Drought</a:t>
            </a:r>
          </a:p>
        </p:txBody>
      </p:sp>
      <p:sp>
        <p:nvSpPr>
          <p:cNvPr id="27652" name="Tekstvak 4"/>
          <p:cNvSpPr txBox="1">
            <a:spLocks noChangeArrowheads="1"/>
          </p:cNvSpPr>
          <p:nvPr/>
        </p:nvSpPr>
        <p:spPr bwMode="auto">
          <a:xfrm>
            <a:off x="7781925" y="6107113"/>
            <a:ext cx="1254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Arial" charset="0"/>
              </a:defRPr>
            </a:lvl2pPr>
            <a:lvl3pPr marL="1143000" indent="-228600">
              <a:defRPr sz="2000">
                <a:solidFill>
                  <a:schemeClr val="tx1"/>
                </a:solidFill>
                <a:latin typeface="Arial" charset="0"/>
                <a:ea typeface="MS PGothic" charset="0"/>
                <a:cs typeface="Arial" charset="0"/>
              </a:defRPr>
            </a:lvl3pPr>
            <a:lvl4pPr marL="1600200" indent="-228600">
              <a:defRPr sz="2000">
                <a:solidFill>
                  <a:schemeClr val="tx1"/>
                </a:solidFill>
                <a:latin typeface="Arial" charset="0"/>
                <a:ea typeface="MS PGothic" charset="0"/>
                <a:cs typeface="Arial" charset="0"/>
              </a:defRPr>
            </a:lvl4pPr>
            <a:lvl5pPr marL="2057400" indent="-228600">
              <a:defRPr sz="2000">
                <a:solidFill>
                  <a:schemeClr val="tx1"/>
                </a:solidFill>
                <a:latin typeface="Arial" charset="0"/>
                <a:ea typeface="MS PGothic"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r>
              <a:rPr lang="nl-NL" sz="1200">
                <a:solidFill>
                  <a:schemeClr val="bg1"/>
                </a:solidFill>
                <a:latin typeface="Calibri" charset="0"/>
              </a:rPr>
              <a:t>Photo: Jacob Dall</a:t>
            </a:r>
          </a:p>
        </p:txBody>
      </p:sp>
    </p:spTree>
    <p:extLst>
      <p:ext uri="{BB962C8B-B14F-4D97-AF65-F5344CB8AC3E}">
        <p14:creationId xmlns:p14="http://schemas.microsoft.com/office/powerpoint/2010/main" val="14276873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idx="4294967295"/>
          </p:nvPr>
        </p:nvSpPr>
        <p:spPr>
          <a:xfrm>
            <a:off x="760413" y="260350"/>
            <a:ext cx="8229600" cy="1143000"/>
          </a:xfrm>
        </p:spPr>
        <p:txBody>
          <a:bodyPr/>
          <a:lstStyle/>
          <a:p>
            <a:r>
              <a:rPr lang="en-US" sz="2800" i="0">
                <a:solidFill>
                  <a:schemeClr val="bg1"/>
                </a:solidFill>
                <a:ea typeface="MS PGothic" charset="0"/>
                <a:cs typeface="Arial" charset="0"/>
              </a:rPr>
              <a:t>Possible impact: </a:t>
            </a:r>
            <a:r>
              <a:rPr lang="en-US" sz="2800" i="0">
                <a:ea typeface="MS PGothic" charset="0"/>
                <a:cs typeface="Arial" charset="0"/>
              </a:rPr>
              <a:t>increasing food insecurity</a:t>
            </a:r>
          </a:p>
        </p:txBody>
      </p:sp>
      <p:sp>
        <p:nvSpPr>
          <p:cNvPr id="28676" name="Rechthoek 3"/>
          <p:cNvSpPr>
            <a:spLocks noChangeArrowheads="1"/>
          </p:cNvSpPr>
          <p:nvPr/>
        </p:nvSpPr>
        <p:spPr bwMode="auto">
          <a:xfrm>
            <a:off x="0" y="6165850"/>
            <a:ext cx="285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1200">
                <a:solidFill>
                  <a:schemeClr val="bg1"/>
                </a:solidFill>
                <a:latin typeface="Calibri" charset="0"/>
              </a:rPr>
              <a:t>(Photo: Tamara Leigh/IFRC-Climate Centre)</a:t>
            </a:r>
          </a:p>
        </p:txBody>
      </p:sp>
    </p:spTree>
    <p:extLst>
      <p:ext uri="{BB962C8B-B14F-4D97-AF65-F5344CB8AC3E}">
        <p14:creationId xmlns:p14="http://schemas.microsoft.com/office/powerpoint/2010/main" val="20448304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48763"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hthoek 4"/>
          <p:cNvSpPr>
            <a:spLocks noChangeArrowheads="1"/>
          </p:cNvSpPr>
          <p:nvPr/>
        </p:nvSpPr>
        <p:spPr bwMode="auto">
          <a:xfrm>
            <a:off x="6554788" y="6221413"/>
            <a:ext cx="2554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1000">
                <a:solidFill>
                  <a:schemeClr val="bg1"/>
                </a:solidFill>
                <a:latin typeface="Calibri" charset="0"/>
              </a:rPr>
              <a:t>(Photo: Nancy Okwengu/IFRC-Climate Centre)</a:t>
            </a:r>
          </a:p>
        </p:txBody>
      </p:sp>
      <p:sp>
        <p:nvSpPr>
          <p:cNvPr id="29700" name="Title 1"/>
          <p:cNvSpPr>
            <a:spLocks/>
          </p:cNvSpPr>
          <p:nvPr/>
        </p:nvSpPr>
        <p:spPr bwMode="auto">
          <a:xfrm>
            <a:off x="107950" y="44450"/>
            <a:ext cx="87487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a:t>Possible impact: Changing </a:t>
            </a:r>
            <a:r>
              <a:rPr lang="en-US" sz="2800" b="1">
                <a:solidFill>
                  <a:schemeClr val="bg1"/>
                </a:solidFill>
              </a:rPr>
              <a:t>disease patterns</a:t>
            </a:r>
          </a:p>
        </p:txBody>
      </p:sp>
    </p:spTree>
    <p:extLst>
      <p:ext uri="{BB962C8B-B14F-4D97-AF65-F5344CB8AC3E}">
        <p14:creationId xmlns:p14="http://schemas.microsoft.com/office/powerpoint/2010/main" val="221978714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8" name="Picture 11" descr="Barnett_Glacier-19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1143000"/>
            <a:ext cx="2727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0" descr="Barnett_Glacier-200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3786188"/>
            <a:ext cx="2727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1"/>
          <p:cNvSpPr>
            <a:spLocks/>
          </p:cNvSpPr>
          <p:nvPr/>
        </p:nvSpPr>
        <p:spPr bwMode="auto">
          <a:xfrm>
            <a:off x="468313" y="333375"/>
            <a:ext cx="86756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a:t>Potential impact: Melting ice</a:t>
            </a:r>
          </a:p>
        </p:txBody>
      </p:sp>
      <p:grpSp>
        <p:nvGrpSpPr>
          <p:cNvPr id="30725" name="Group 6"/>
          <p:cNvGrpSpPr>
            <a:grpSpLocks/>
          </p:cNvGrpSpPr>
          <p:nvPr/>
        </p:nvGrpSpPr>
        <p:grpSpPr bwMode="auto">
          <a:xfrm>
            <a:off x="100013" y="1125538"/>
            <a:ext cx="6149975" cy="5130800"/>
            <a:chOff x="634" y="663"/>
            <a:chExt cx="3901" cy="3277"/>
          </a:xfrm>
        </p:grpSpPr>
        <p:pic>
          <p:nvPicPr>
            <p:cNvPr id="1618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 y="663"/>
              <a:ext cx="3901" cy="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30" name="Rechthoek 3"/>
            <p:cNvSpPr>
              <a:spLocks noChangeArrowheads="1"/>
            </p:cNvSpPr>
            <p:nvPr/>
          </p:nvSpPr>
          <p:spPr bwMode="auto">
            <a:xfrm>
              <a:off x="657" y="3756"/>
              <a:ext cx="127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chemeClr val="bg1"/>
                  </a:solidFill>
                  <a:latin typeface="Calibri" charset="0"/>
                </a:rPr>
                <a:t>S</a:t>
              </a:r>
              <a:r>
                <a:rPr lang="nl-NL" sz="1000">
                  <a:solidFill>
                    <a:schemeClr val="bg1"/>
                  </a:solidFill>
                  <a:latin typeface="Calibri" charset="0"/>
                </a:rPr>
                <a:t>ource: NASA – UNDP</a:t>
              </a:r>
              <a:endParaRPr lang="en-GB" sz="1000">
                <a:solidFill>
                  <a:schemeClr val="bg1"/>
                </a:solidFill>
                <a:latin typeface="Times New Roman" charset="0"/>
              </a:endParaRPr>
            </a:p>
          </p:txBody>
        </p:sp>
      </p:grpSp>
      <p:sp>
        <p:nvSpPr>
          <p:cNvPr id="26633" name="Rectangle 14"/>
          <p:cNvSpPr>
            <a:spLocks noChangeArrowheads="1"/>
          </p:cNvSpPr>
          <p:nvPr/>
        </p:nvSpPr>
        <p:spPr bwMode="auto">
          <a:xfrm>
            <a:off x="8410575" y="3776663"/>
            <a:ext cx="6731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858" tIns="39429" rIns="78858" bIns="39429" anchor="ctr">
            <a:spAutoFit/>
          </a:bodyPr>
          <a:lstStyle/>
          <a:p>
            <a:pPr defTabSz="457200"/>
            <a:r>
              <a:rPr lang="en-GB" sz="2000">
                <a:latin typeface="Calibri" charset="0"/>
              </a:rPr>
              <a:t>2002</a:t>
            </a:r>
            <a:endParaRPr lang="nl-NL" sz="2000">
              <a:latin typeface="Calibri" charset="0"/>
            </a:endParaRPr>
          </a:p>
        </p:txBody>
      </p:sp>
      <p:sp>
        <p:nvSpPr>
          <p:cNvPr id="26637" name="Rectangle 13"/>
          <p:cNvSpPr>
            <a:spLocks noChangeArrowheads="1"/>
          </p:cNvSpPr>
          <p:nvPr/>
        </p:nvSpPr>
        <p:spPr bwMode="auto">
          <a:xfrm>
            <a:off x="8416925" y="1204913"/>
            <a:ext cx="6731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858" tIns="39429" rIns="78858" bIns="39429" anchor="ctr">
            <a:spAutoFit/>
          </a:bodyPr>
          <a:lstStyle/>
          <a:p>
            <a:pPr defTabSz="457200"/>
            <a:r>
              <a:rPr lang="en-GB" sz="2000">
                <a:latin typeface="Calibri" charset="0"/>
              </a:rPr>
              <a:t>1978</a:t>
            </a:r>
            <a:endParaRPr lang="nl-NL" sz="2000">
              <a:latin typeface="Calibri" charset="0"/>
            </a:endParaRPr>
          </a:p>
        </p:txBody>
      </p:sp>
      <p:sp>
        <p:nvSpPr>
          <p:cNvPr id="26639" name="Text Box 15"/>
          <p:cNvSpPr txBox="1">
            <a:spLocks noChangeArrowheads="1"/>
          </p:cNvSpPr>
          <p:nvPr/>
        </p:nvSpPr>
        <p:spPr bwMode="auto">
          <a:xfrm>
            <a:off x="6402388" y="6032500"/>
            <a:ext cx="16684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da-DK" sz="1000">
                <a:solidFill>
                  <a:schemeClr val="bg1"/>
                </a:solidFill>
                <a:latin typeface="Calibri" charset="0"/>
                <a:cs typeface="Arial" charset="0"/>
              </a:rPr>
              <a:t>Source: Barnett et al. (2005) </a:t>
            </a:r>
          </a:p>
        </p:txBody>
      </p:sp>
    </p:spTree>
    <p:extLst>
      <p:ext uri="{BB962C8B-B14F-4D97-AF65-F5344CB8AC3E}">
        <p14:creationId xmlns:p14="http://schemas.microsoft.com/office/powerpoint/2010/main" val="3352097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38"/>
                                        </p:tgtEl>
                                        <p:attrNameLst>
                                          <p:attrName>style.visibility</p:attrName>
                                        </p:attrNameLst>
                                      </p:cBhvr>
                                      <p:to>
                                        <p:strVal val="visible"/>
                                      </p:to>
                                    </p:set>
                                    <p:animEffect transition="in" filter="fade">
                                      <p:cBhvr>
                                        <p:cTn id="7" dur="500"/>
                                        <p:tgtEl>
                                          <p:spTgt spid="266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37"/>
                                        </p:tgtEl>
                                        <p:attrNameLst>
                                          <p:attrName>style.visibility</p:attrName>
                                        </p:attrNameLst>
                                      </p:cBhvr>
                                      <p:to>
                                        <p:strVal val="visible"/>
                                      </p:to>
                                    </p:set>
                                    <p:animEffect transition="in" filter="fade">
                                      <p:cBhvr>
                                        <p:cTn id="10" dur="500"/>
                                        <p:tgtEl>
                                          <p:spTgt spid="266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6635"/>
                                        </p:tgtEl>
                                        <p:attrNameLst>
                                          <p:attrName>style.visibility</p:attrName>
                                        </p:attrNameLst>
                                      </p:cBhvr>
                                      <p:to>
                                        <p:strVal val="visible"/>
                                      </p:to>
                                    </p:set>
                                    <p:animEffect transition="in" filter="fade">
                                      <p:cBhvr>
                                        <p:cTn id="15" dur="500"/>
                                        <p:tgtEl>
                                          <p:spTgt spid="266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33"/>
                                        </p:tgtEl>
                                        <p:attrNameLst>
                                          <p:attrName>style.visibility</p:attrName>
                                        </p:attrNameLst>
                                      </p:cBhvr>
                                      <p:to>
                                        <p:strVal val="visible"/>
                                      </p:to>
                                    </p:set>
                                    <p:animEffect transition="in" filter="fade">
                                      <p:cBhvr>
                                        <p:cTn id="18" dur="500"/>
                                        <p:tgtEl>
                                          <p:spTgt spid="266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39"/>
                                        </p:tgtEl>
                                        <p:attrNameLst>
                                          <p:attrName>style.visibility</p:attrName>
                                        </p:attrNameLst>
                                      </p:cBhvr>
                                      <p:to>
                                        <p:strVal val="visible"/>
                                      </p:to>
                                    </p:set>
                                    <p:animEffect transition="in" filter="fade">
                                      <p:cBhvr>
                                        <p:cTn id="21"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P spid="26637" grpId="0"/>
      <p:bldP spid="266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CTK1-impact-4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p:cNvSpPr>
          <p:nvPr/>
        </p:nvSpPr>
        <p:spPr bwMode="auto">
          <a:xfrm>
            <a:off x="468313" y="333375"/>
            <a:ext cx="83518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a:solidFill>
                  <a:schemeClr val="bg1"/>
                </a:solidFill>
              </a:rPr>
              <a:t>Potential impacts: Oceanic changes</a:t>
            </a:r>
            <a:endParaRPr lang="en-US" sz="2800" b="1" i="1">
              <a:solidFill>
                <a:schemeClr val="bg1"/>
              </a:solidFill>
            </a:endParaRPr>
          </a:p>
        </p:txBody>
      </p:sp>
      <p:sp>
        <p:nvSpPr>
          <p:cNvPr id="179205" name="Content Placeholder 2"/>
          <p:cNvSpPr>
            <a:spLocks/>
          </p:cNvSpPr>
          <p:nvPr/>
        </p:nvSpPr>
        <p:spPr bwMode="auto">
          <a:xfrm>
            <a:off x="323850" y="1341438"/>
            <a:ext cx="431958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8288" indent="-268288" eaLnBrk="0" hangingPunct="0">
              <a:spcBef>
                <a:spcPct val="20000"/>
              </a:spcBef>
              <a:buClr>
                <a:srgbClr val="C00000"/>
              </a:buClr>
              <a:buSzPct val="80000"/>
              <a:buFont typeface="Wingdings" charset="0"/>
              <a:buChar char="§"/>
            </a:pPr>
            <a:r>
              <a:rPr lang="en-US" sz="2200">
                <a:solidFill>
                  <a:schemeClr val="bg1"/>
                </a:solidFill>
              </a:rPr>
              <a:t>Sea levels are rising – at a faster rate</a:t>
            </a:r>
            <a:endParaRPr lang="en-US" sz="2200" b="1">
              <a:solidFill>
                <a:srgbClr val="002060"/>
              </a:solidFill>
            </a:endParaRPr>
          </a:p>
          <a:p>
            <a:pPr marL="268288" indent="-268288" eaLnBrk="0" hangingPunct="0">
              <a:spcBef>
                <a:spcPct val="20000"/>
              </a:spcBef>
              <a:buClr>
                <a:srgbClr val="C00000"/>
              </a:buClr>
              <a:buSzPct val="80000"/>
              <a:buFont typeface="Wingdings" charset="0"/>
              <a:buChar char="§"/>
            </a:pPr>
            <a:endParaRPr lang="en-US" sz="2200" b="1">
              <a:solidFill>
                <a:srgbClr val="002060"/>
              </a:solidFill>
            </a:endParaRPr>
          </a:p>
        </p:txBody>
      </p:sp>
      <p:grpSp>
        <p:nvGrpSpPr>
          <p:cNvPr id="179211" name="Group 11"/>
          <p:cNvGrpSpPr>
            <a:grpSpLocks/>
          </p:cNvGrpSpPr>
          <p:nvPr/>
        </p:nvGrpSpPr>
        <p:grpSpPr bwMode="auto">
          <a:xfrm>
            <a:off x="5033963" y="1355725"/>
            <a:ext cx="4010025" cy="3802063"/>
            <a:chOff x="3171" y="854"/>
            <a:chExt cx="2526" cy="2395"/>
          </a:xfrm>
        </p:grpSpPr>
        <p:pic>
          <p:nvPicPr>
            <p:cNvPr id="1792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 y="854"/>
              <a:ext cx="2526" cy="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79210" name="Text Box 10"/>
            <p:cNvSpPr txBox="1">
              <a:spLocks noChangeArrowheads="1"/>
            </p:cNvSpPr>
            <p:nvPr/>
          </p:nvSpPr>
          <p:spPr bwMode="auto">
            <a:xfrm>
              <a:off x="3684" y="1038"/>
              <a:ext cx="10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da-DK" b="1">
                  <a:ea typeface="ＭＳ Ｐゴシック" charset="0"/>
                  <a:cs typeface="+mn-cs"/>
                </a:rPr>
                <a:t>Sea level rise</a:t>
              </a:r>
            </a:p>
          </p:txBody>
        </p:sp>
      </p:grpSp>
      <p:grpSp>
        <p:nvGrpSpPr>
          <p:cNvPr id="27657" name="Group 9"/>
          <p:cNvGrpSpPr>
            <a:grpSpLocks/>
          </p:cNvGrpSpPr>
          <p:nvPr/>
        </p:nvGrpSpPr>
        <p:grpSpPr bwMode="auto">
          <a:xfrm>
            <a:off x="7345363" y="1643063"/>
            <a:ext cx="842962" cy="2965450"/>
            <a:chOff x="3679" y="1484"/>
            <a:chExt cx="531" cy="1868"/>
          </a:xfrm>
        </p:grpSpPr>
        <p:sp>
          <p:nvSpPr>
            <p:cNvPr id="8" name="Right Arrow 7"/>
            <p:cNvSpPr>
              <a:spLocks noChangeArrowheads="1"/>
            </p:cNvSpPr>
            <p:nvPr/>
          </p:nvSpPr>
          <p:spPr bwMode="auto">
            <a:xfrm>
              <a:off x="3679" y="1952"/>
              <a:ext cx="518" cy="518"/>
            </a:xfrm>
            <a:prstGeom prst="rightArrow">
              <a:avLst>
                <a:gd name="adj1" fmla="val 50000"/>
                <a:gd name="adj2" fmla="val 50000"/>
              </a:avLst>
            </a:prstGeom>
            <a:gradFill rotWithShape="1">
              <a:gsLst>
                <a:gs pos="0">
                  <a:srgbClr val="3A7CCB">
                    <a:alpha val="26999"/>
                  </a:srgbClr>
                </a:gs>
                <a:gs pos="20000">
                  <a:srgbClr val="3C7BC7">
                    <a:alpha val="26999"/>
                  </a:srgbClr>
                </a:gs>
                <a:gs pos="100000">
                  <a:srgbClr val="2C5D98">
                    <a:alpha val="26999"/>
                  </a:srgbClr>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lstStyle/>
            <a:p>
              <a:pPr>
                <a:defRPr/>
              </a:pPr>
              <a:endParaRPr lang="en-US" dirty="0">
                <a:solidFill>
                  <a:schemeClr val="lt1"/>
                </a:solidFill>
                <a:latin typeface="+mn-lt"/>
                <a:ea typeface="+mn-ea"/>
                <a:cs typeface="+mn-cs"/>
              </a:endParaRPr>
            </a:p>
          </p:txBody>
        </p:sp>
        <p:cxnSp>
          <p:nvCxnSpPr>
            <p:cNvPr id="9" name="Straight Connector 8"/>
            <p:cNvCxnSpPr>
              <a:cxnSpLocks noChangeShapeType="1"/>
            </p:cNvCxnSpPr>
            <p:nvPr/>
          </p:nvCxnSpPr>
          <p:spPr bwMode="auto">
            <a:xfrm flipH="1">
              <a:off x="4203" y="1484"/>
              <a:ext cx="7" cy="1868"/>
            </a:xfrm>
            <a:prstGeom prst="line">
              <a:avLst/>
            </a:prstGeom>
            <a:noFill/>
            <a:ln w="57150">
              <a:solidFill>
                <a:srgbClr val="4F81BD"/>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1753" name="TextBox 3"/>
            <p:cNvSpPr txBox="1">
              <a:spLocks noChangeArrowheads="1"/>
            </p:cNvSpPr>
            <p:nvPr/>
          </p:nvSpPr>
          <p:spPr bwMode="auto">
            <a:xfrm>
              <a:off x="3696" y="2115"/>
              <a:ext cx="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Arial" charset="0"/>
                </a:defRPr>
              </a:lvl2pPr>
              <a:lvl3pPr marL="1143000" indent="-228600">
                <a:defRPr sz="2000">
                  <a:solidFill>
                    <a:schemeClr val="tx1"/>
                  </a:solidFill>
                  <a:latin typeface="Arial" charset="0"/>
                  <a:ea typeface="MS PGothic" charset="0"/>
                  <a:cs typeface="Arial" charset="0"/>
                </a:defRPr>
              </a:lvl3pPr>
              <a:lvl4pPr marL="1600200" indent="-228600">
                <a:defRPr sz="2000">
                  <a:solidFill>
                    <a:schemeClr val="tx1"/>
                  </a:solidFill>
                  <a:latin typeface="Arial" charset="0"/>
                  <a:ea typeface="MS PGothic" charset="0"/>
                  <a:cs typeface="Arial" charset="0"/>
                </a:defRPr>
              </a:lvl4pPr>
              <a:lvl5pPr marL="2057400" indent="-228600">
                <a:defRPr sz="2000">
                  <a:solidFill>
                    <a:schemeClr val="tx1"/>
                  </a:solidFill>
                  <a:latin typeface="Arial" charset="0"/>
                  <a:ea typeface="MS PGothic"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r>
                <a:rPr lang="en-US" sz="1400"/>
                <a:t>NOW</a:t>
              </a:r>
            </a:p>
          </p:txBody>
        </p:sp>
      </p:grpSp>
    </p:spTree>
    <p:extLst>
      <p:ext uri="{BB962C8B-B14F-4D97-AF65-F5344CB8AC3E}">
        <p14:creationId xmlns:p14="http://schemas.microsoft.com/office/powerpoint/2010/main" val="4180528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5">
                                            <p:txEl>
                                              <p:pRg st="0" end="0"/>
                                            </p:txEl>
                                          </p:spTgt>
                                        </p:tgtEl>
                                        <p:attrNameLst>
                                          <p:attrName>style.visibility</p:attrName>
                                        </p:attrNameLst>
                                      </p:cBhvr>
                                      <p:to>
                                        <p:strVal val="visible"/>
                                      </p:to>
                                    </p:set>
                                    <p:animEffect transition="in" filter="fade">
                                      <p:cBhvr>
                                        <p:cTn id="7" dur="500"/>
                                        <p:tgtEl>
                                          <p:spTgt spid="179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9211"/>
                                        </p:tgtEl>
                                        <p:attrNameLst>
                                          <p:attrName>style.visibility</p:attrName>
                                        </p:attrNameLst>
                                      </p:cBhvr>
                                      <p:to>
                                        <p:strVal val="visible"/>
                                      </p:to>
                                    </p:set>
                                    <p:animEffect transition="in" filter="fade">
                                      <p:cBhvr>
                                        <p:cTn id="12" dur="500"/>
                                        <p:tgtEl>
                                          <p:spTgt spid="1792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7657"/>
                                        </p:tgtEl>
                                        <p:attrNameLst>
                                          <p:attrName>style.visibility</p:attrName>
                                        </p:attrNameLst>
                                      </p:cBhvr>
                                      <p:to>
                                        <p:strVal val="visible"/>
                                      </p:to>
                                    </p:set>
                                    <p:anim calcmode="lin" valueType="num">
                                      <p:cBhvr>
                                        <p:cTn id="17" dur="500" fill="hold"/>
                                        <p:tgtEl>
                                          <p:spTgt spid="27657"/>
                                        </p:tgtEl>
                                        <p:attrNameLst>
                                          <p:attrName>ppt_w</p:attrName>
                                        </p:attrNameLst>
                                      </p:cBhvr>
                                      <p:tavLst>
                                        <p:tav tm="0">
                                          <p:val>
                                            <p:fltVal val="0"/>
                                          </p:val>
                                        </p:tav>
                                        <p:tav tm="100000">
                                          <p:val>
                                            <p:strVal val="#ppt_w"/>
                                          </p:val>
                                        </p:tav>
                                      </p:tavLst>
                                    </p:anim>
                                    <p:anim calcmode="lin" valueType="num">
                                      <p:cBhvr>
                                        <p:cTn id="18" dur="500" fill="hold"/>
                                        <p:tgtEl>
                                          <p:spTgt spid="27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68313" y="404813"/>
            <a:ext cx="8229600" cy="720725"/>
          </a:xfrm>
        </p:spPr>
        <p:txBody>
          <a:bodyPr/>
          <a:lstStyle/>
          <a:p>
            <a:pPr defTabSz="822325" eaLnBrk="1" hangingPunct="1"/>
            <a:r>
              <a:rPr lang="en-US" altLang="en-US" sz="2900" i="0" smtClean="0">
                <a:latin typeface="Arial" pitchFamily="34" charset="0"/>
                <a:cs typeface="Arial" pitchFamily="34" charset="0"/>
              </a:rPr>
              <a:t>Weather or climate?</a:t>
            </a:r>
          </a:p>
        </p:txBody>
      </p:sp>
      <p:sp>
        <p:nvSpPr>
          <p:cNvPr id="79875" name="TextBox 3"/>
          <p:cNvSpPr txBox="1">
            <a:spLocks noChangeArrowheads="1"/>
          </p:cNvSpPr>
          <p:nvPr/>
        </p:nvSpPr>
        <p:spPr bwMode="auto">
          <a:xfrm>
            <a:off x="684213" y="1700213"/>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rgbClr val="C00000"/>
              </a:buClr>
              <a:buSzPct val="80000"/>
              <a:buFont typeface="Wingdings" pitchFamily="2" charset="2"/>
              <a:buChar char="§"/>
              <a:defRPr sz="2200">
                <a:solidFill>
                  <a:schemeClr val="tx1"/>
                </a:solidFill>
                <a:latin typeface="Arial" pitchFamily="34" charset="0"/>
                <a:ea typeface="MS PGothic" pitchFamily="34" charset="-128"/>
                <a:cs typeface="MS PGothic" pitchFamily="34" charset="-128"/>
              </a:defRPr>
            </a:lvl1pPr>
            <a:lvl2pPr marL="742950" indent="-28575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2pPr>
            <a:lvl3pPr marL="1143000" indent="-22860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3pPr>
            <a:lvl4pPr marL="1600200" indent="-22860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4pPr>
            <a:lvl5pPr marL="2057400" indent="-22860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SzTx/>
              <a:buFontTx/>
              <a:buNone/>
            </a:pPr>
            <a:r>
              <a:rPr lang="en-US" altLang="en-US" sz="1800" b="1"/>
              <a:t>Weather: Short Timescales</a:t>
            </a:r>
          </a:p>
          <a:p>
            <a:pPr eaLnBrk="1" hangingPunct="1">
              <a:spcBef>
                <a:spcPct val="0"/>
              </a:spcBef>
              <a:buClrTx/>
              <a:buSzTx/>
              <a:buFontTx/>
              <a:buNone/>
            </a:pPr>
            <a:r>
              <a:rPr lang="en-US" altLang="en-US" sz="1800"/>
              <a:t>  </a:t>
            </a:r>
            <a:r>
              <a:rPr lang="ja-JP" altLang="en-US" sz="1800"/>
              <a:t>“</a:t>
            </a:r>
            <a:r>
              <a:rPr lang="en-US" altLang="ja-JP" sz="1800"/>
              <a:t>hours, days</a:t>
            </a:r>
            <a:r>
              <a:rPr lang="ja-JP" altLang="en-US" sz="1800"/>
              <a:t>”</a:t>
            </a:r>
            <a:endParaRPr lang="en-US" altLang="en-US" sz="1800"/>
          </a:p>
        </p:txBody>
      </p:sp>
      <p:sp>
        <p:nvSpPr>
          <p:cNvPr id="79876" name="TextBox 4"/>
          <p:cNvSpPr txBox="1">
            <a:spLocks noChangeArrowheads="1"/>
          </p:cNvSpPr>
          <p:nvPr/>
        </p:nvSpPr>
        <p:spPr bwMode="auto">
          <a:xfrm>
            <a:off x="5148263" y="1700213"/>
            <a:ext cx="370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rgbClr val="C00000"/>
              </a:buClr>
              <a:buSzPct val="80000"/>
              <a:buFont typeface="Wingdings" pitchFamily="2" charset="2"/>
              <a:buChar char="§"/>
              <a:defRPr sz="2200">
                <a:solidFill>
                  <a:schemeClr val="tx1"/>
                </a:solidFill>
                <a:latin typeface="Arial" pitchFamily="34" charset="0"/>
                <a:ea typeface="MS PGothic" pitchFamily="34" charset="-128"/>
                <a:cs typeface="MS PGothic" pitchFamily="34" charset="-128"/>
              </a:defRPr>
            </a:lvl1pPr>
            <a:lvl2pPr marL="742950" indent="-28575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2pPr>
            <a:lvl3pPr marL="1143000" indent="-22860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3pPr>
            <a:lvl4pPr marL="1600200" indent="-22860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4pPr>
            <a:lvl5pPr marL="2057400" indent="-228600" defTabSz="457200" eaLnBrk="0" hangingPunct="0">
              <a:spcBef>
                <a:spcPct val="20000"/>
              </a:spcBef>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Clr>
                <a:srgbClr val="C00000"/>
              </a:buClr>
              <a:buSzPct val="80000"/>
              <a:buFont typeface="Wingdings" pitchFamily="2" charset="2"/>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SzTx/>
              <a:buFontTx/>
              <a:buNone/>
            </a:pPr>
            <a:r>
              <a:rPr lang="en-US" altLang="en-US" sz="1800" b="1" dirty="0"/>
              <a:t>Climate: Long Timescales</a:t>
            </a:r>
          </a:p>
          <a:p>
            <a:pPr eaLnBrk="1" hangingPunct="1">
              <a:spcBef>
                <a:spcPct val="0"/>
              </a:spcBef>
              <a:buClrTx/>
              <a:buSzTx/>
              <a:buFontTx/>
              <a:buNone/>
            </a:pPr>
            <a:r>
              <a:rPr lang="en-US" altLang="en-US" sz="1800" dirty="0"/>
              <a:t>  </a:t>
            </a:r>
            <a:r>
              <a:rPr lang="ja-JP" altLang="en-US" sz="1800" dirty="0"/>
              <a:t>“</a:t>
            </a:r>
            <a:r>
              <a:rPr lang="en-US" altLang="ja-JP" sz="1800" dirty="0"/>
              <a:t>average over the past 30 years</a:t>
            </a:r>
            <a:r>
              <a:rPr lang="ja-JP" altLang="en-US" sz="1800" dirty="0"/>
              <a:t>”</a:t>
            </a:r>
            <a:endParaRPr lang="en-US" altLang="en-US" sz="1800" dirty="0"/>
          </a:p>
        </p:txBody>
      </p:sp>
      <p:grpSp>
        <p:nvGrpSpPr>
          <p:cNvPr id="79877" name="Group 5"/>
          <p:cNvGrpSpPr>
            <a:grpSpLocks/>
          </p:cNvGrpSpPr>
          <p:nvPr/>
        </p:nvGrpSpPr>
        <p:grpSpPr bwMode="auto">
          <a:xfrm>
            <a:off x="204788" y="2636838"/>
            <a:ext cx="4248150" cy="3730625"/>
            <a:chOff x="249" y="1654"/>
            <a:chExt cx="2676" cy="2350"/>
          </a:xfrm>
        </p:grpSpPr>
        <p:pic>
          <p:nvPicPr>
            <p:cNvPr id="8201" name="Picture 3" descr="C:\Users\Erin\AppData\Local\Temp\Temporary Internet Files\Content.IE5\X2KI9X3P\MC9000786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 y="2198"/>
              <a:ext cx="840"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975" y="1654"/>
              <a:ext cx="1950" cy="1088"/>
            </a:xfrm>
            <a:prstGeom prst="cloudCallout">
              <a:avLst>
                <a:gd name="adj1" fmla="val -52584"/>
                <a:gd name="adj2" fmla="val 38249"/>
              </a:avLst>
            </a:prstGeom>
          </p:spPr>
          <p:style>
            <a:lnRef idx="2">
              <a:schemeClr val="dk1"/>
            </a:lnRef>
            <a:fillRef idx="1">
              <a:schemeClr val="lt1"/>
            </a:fillRef>
            <a:effectRef idx="0">
              <a:schemeClr val="dk1"/>
            </a:effectRef>
            <a:fontRef idx="minor">
              <a:schemeClr val="dk1"/>
            </a:fontRef>
          </p:style>
          <p:txBody>
            <a:bodyPr anchor="ctr"/>
            <a:lstStyle/>
            <a:p>
              <a:pPr algn="ctr" defTabSz="457200">
                <a:defRPr/>
              </a:pPr>
              <a:r>
                <a:rPr lang="en-US" dirty="0">
                  <a:solidFill>
                    <a:srgbClr val="000000"/>
                  </a:solidFill>
                  <a:cs typeface="MS PGothic" charset="0"/>
                </a:rPr>
                <a:t>Will I need an umbrella today? </a:t>
              </a:r>
            </a:p>
            <a:p>
              <a:pPr algn="ctr" defTabSz="457200">
                <a:defRPr/>
              </a:pPr>
              <a:r>
                <a:rPr lang="en-US" dirty="0">
                  <a:solidFill>
                    <a:srgbClr val="000000"/>
                  </a:solidFill>
                  <a:cs typeface="MS PGothic" charset="0"/>
                </a:rPr>
                <a:t>Is it raining? What is the </a:t>
              </a:r>
              <a:r>
                <a:rPr lang="en-US" b="1" dirty="0">
                  <a:solidFill>
                    <a:srgbClr val="000000"/>
                  </a:solidFill>
                  <a:cs typeface="MS PGothic" charset="0"/>
                </a:rPr>
                <a:t>weather</a:t>
              </a:r>
              <a:r>
                <a:rPr lang="en-US" dirty="0">
                  <a:solidFill>
                    <a:srgbClr val="000000"/>
                  </a:solidFill>
                  <a:cs typeface="MS PGothic" charset="0"/>
                </a:rPr>
                <a:t>?</a:t>
              </a:r>
            </a:p>
          </p:txBody>
        </p:sp>
      </p:grpSp>
      <p:grpSp>
        <p:nvGrpSpPr>
          <p:cNvPr id="79880" name="Group 8"/>
          <p:cNvGrpSpPr>
            <a:grpSpLocks/>
          </p:cNvGrpSpPr>
          <p:nvPr/>
        </p:nvGrpSpPr>
        <p:grpSpPr bwMode="auto">
          <a:xfrm>
            <a:off x="4367213" y="2725738"/>
            <a:ext cx="4662487" cy="3721100"/>
            <a:chOff x="2823" y="1660"/>
            <a:chExt cx="2937" cy="2344"/>
          </a:xfrm>
        </p:grpSpPr>
        <p:pic>
          <p:nvPicPr>
            <p:cNvPr id="8199" name="Picture 3" descr="C:\Users\Erin\AppData\Local\Temp\Temporary Internet Files\Content.IE5\X2KI9X3P\MC9000786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23" y="2198"/>
              <a:ext cx="840"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Callout 9"/>
            <p:cNvSpPr/>
            <p:nvPr/>
          </p:nvSpPr>
          <p:spPr>
            <a:xfrm>
              <a:off x="3691" y="1660"/>
              <a:ext cx="2069" cy="1441"/>
            </a:xfrm>
            <a:prstGeom prst="cloudCallout">
              <a:avLst>
                <a:gd name="adj1" fmla="val -55840"/>
                <a:gd name="adj2" fmla="val -909"/>
              </a:avLst>
            </a:prstGeom>
          </p:spPr>
          <p:style>
            <a:lnRef idx="2">
              <a:schemeClr val="dk1"/>
            </a:lnRef>
            <a:fillRef idx="1">
              <a:schemeClr val="lt1"/>
            </a:fillRef>
            <a:effectRef idx="0">
              <a:schemeClr val="dk1"/>
            </a:effectRef>
            <a:fontRef idx="minor">
              <a:schemeClr val="dk1"/>
            </a:fontRef>
          </p:style>
          <p:txBody>
            <a:bodyPr anchor="ctr"/>
            <a:lstStyle/>
            <a:p>
              <a:pPr algn="ctr" defTabSz="457200">
                <a:defRPr/>
              </a:pPr>
              <a:r>
                <a:rPr lang="en-US" dirty="0">
                  <a:solidFill>
                    <a:srgbClr val="000000"/>
                  </a:solidFill>
                  <a:latin typeface="Arial" pitchFamily="34" charset="0"/>
                  <a:cs typeface="Arial" pitchFamily="34" charset="0"/>
                </a:rPr>
                <a:t>I</a:t>
              </a:r>
              <a:r>
                <a:rPr lang="ja-JP" altLang="en-US" dirty="0">
                  <a:solidFill>
                    <a:srgbClr val="000000"/>
                  </a:solidFill>
                  <a:latin typeface="Arial" pitchFamily="34" charset="0"/>
                  <a:cs typeface="Arial" pitchFamily="34" charset="0"/>
                </a:rPr>
                <a:t>’</a:t>
              </a:r>
              <a:r>
                <a:rPr lang="en-US" altLang="ja-JP" dirty="0">
                  <a:solidFill>
                    <a:srgbClr val="000000"/>
                  </a:solidFill>
                  <a:latin typeface="Arial" pitchFamily="34" charset="0"/>
                  <a:cs typeface="Arial" pitchFamily="34" charset="0"/>
                </a:rPr>
                <a:t>m going to Nairobi in May – is that normally the rainy season there? What is the </a:t>
              </a:r>
              <a:r>
                <a:rPr lang="en-US" altLang="ja-JP" b="1" dirty="0">
                  <a:solidFill>
                    <a:srgbClr val="000000"/>
                  </a:solidFill>
                  <a:latin typeface="Arial" pitchFamily="34" charset="0"/>
                  <a:cs typeface="Arial" pitchFamily="34" charset="0"/>
                </a:rPr>
                <a:t>climate</a:t>
              </a:r>
              <a:r>
                <a:rPr lang="en-US" altLang="ja-JP" dirty="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9487520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fade">
                                      <p:cBhvr>
                                        <p:cTn id="7" dur="5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880"/>
                                        </p:tgtEl>
                                        <p:attrNameLst>
                                          <p:attrName>style.visibility</p:attrName>
                                        </p:attrNameLst>
                                      </p:cBhvr>
                                      <p:to>
                                        <p:strVal val="visible"/>
                                      </p:to>
                                    </p:set>
                                    <p:animEffect transition="in" filter="fade">
                                      <p:cBhvr>
                                        <p:cTn id="12" dur="500"/>
                                        <p:tgtEl>
                                          <p:spTgt spid="79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875"/>
                                        </p:tgtEl>
                                        <p:attrNameLst>
                                          <p:attrName>style.visibility</p:attrName>
                                        </p:attrNameLst>
                                      </p:cBhvr>
                                      <p:to>
                                        <p:strVal val="visible"/>
                                      </p:to>
                                    </p:set>
                                    <p:animEffect transition="in" filter="fade">
                                      <p:cBhvr>
                                        <p:cTn id="17" dur="500"/>
                                        <p:tgtEl>
                                          <p:spTgt spid="798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876"/>
                                        </p:tgtEl>
                                        <p:attrNameLst>
                                          <p:attrName>style.visibility</p:attrName>
                                        </p:attrNameLst>
                                      </p:cBhvr>
                                      <p:to>
                                        <p:strVal val="visible"/>
                                      </p:to>
                                    </p:set>
                                    <p:animEffect transition="in" filter="fade">
                                      <p:cBhvr>
                                        <p:cTn id="22"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idx="4294967295"/>
          </p:nvPr>
        </p:nvSpPr>
        <p:spPr>
          <a:xfrm>
            <a:off x="468313" y="1052513"/>
            <a:ext cx="8229600" cy="1143000"/>
          </a:xfrm>
        </p:spPr>
        <p:txBody>
          <a:bodyPr/>
          <a:lstStyle/>
          <a:p>
            <a:r>
              <a:rPr lang="en-US" sz="2800" i="0">
                <a:solidFill>
                  <a:schemeClr val="bg1"/>
                </a:solidFill>
                <a:ea typeface="MS PGothic" charset="0"/>
              </a:rPr>
              <a:t/>
            </a:r>
            <a:br>
              <a:rPr lang="en-US" sz="2800" i="0">
                <a:solidFill>
                  <a:schemeClr val="bg1"/>
                </a:solidFill>
                <a:ea typeface="MS PGothic" charset="0"/>
              </a:rPr>
            </a:br>
            <a:endParaRPr lang="en-US" sz="2800" i="0">
              <a:solidFill>
                <a:schemeClr val="bg1"/>
              </a:solidFill>
              <a:ea typeface="MS PGothic" charset="0"/>
            </a:endParaRPr>
          </a:p>
        </p:txBody>
      </p:sp>
      <p:sp>
        <p:nvSpPr>
          <p:cNvPr id="187396" name="Content Placeholder 2"/>
          <p:cNvSpPr>
            <a:spLocks/>
          </p:cNvSpPr>
          <p:nvPr/>
        </p:nvSpPr>
        <p:spPr bwMode="auto">
          <a:xfrm>
            <a:off x="539750" y="4240213"/>
            <a:ext cx="43561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C00000"/>
              </a:buClr>
              <a:buSzPct val="80000"/>
              <a:buFont typeface="Wingdings" charset="0"/>
              <a:buNone/>
            </a:pPr>
            <a:r>
              <a:rPr lang="en-US" sz="2200">
                <a:solidFill>
                  <a:schemeClr val="bg1"/>
                </a:solidFill>
              </a:rPr>
              <a:t>Ocean acidification damages coral reefs – reducing their coastal protection effects</a:t>
            </a:r>
          </a:p>
        </p:txBody>
      </p:sp>
      <p:grpSp>
        <p:nvGrpSpPr>
          <p:cNvPr id="187399" name="Group 7"/>
          <p:cNvGrpSpPr>
            <a:grpSpLocks/>
          </p:cNvGrpSpPr>
          <p:nvPr/>
        </p:nvGrpSpPr>
        <p:grpSpPr bwMode="auto">
          <a:xfrm>
            <a:off x="5795963" y="1844675"/>
            <a:ext cx="3313112" cy="4392613"/>
            <a:chOff x="3289" y="1162"/>
            <a:chExt cx="2449" cy="2767"/>
          </a:xfrm>
        </p:grpSpPr>
        <p:sp>
          <p:nvSpPr>
            <p:cNvPr id="32776" name="Content Placeholder 2"/>
            <p:cNvSpPr>
              <a:spLocks/>
            </p:cNvSpPr>
            <p:nvPr/>
          </p:nvSpPr>
          <p:spPr bwMode="auto">
            <a:xfrm>
              <a:off x="3289" y="1162"/>
              <a:ext cx="244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8288" indent="-268288" eaLnBrk="0" hangingPunct="0">
                <a:spcBef>
                  <a:spcPct val="20000"/>
                </a:spcBef>
                <a:buClr>
                  <a:srgbClr val="C00000"/>
                </a:buClr>
                <a:buSzPct val="80000"/>
                <a:buFont typeface="Wingdings" charset="0"/>
                <a:buNone/>
              </a:pPr>
              <a:r>
                <a:rPr lang="en-US" sz="2200">
                  <a:solidFill>
                    <a:schemeClr val="bg1"/>
                  </a:solidFill>
                </a:rPr>
                <a:t>... and fish stocks decline, eroding livelihoods for millions of people</a:t>
              </a:r>
            </a:p>
          </p:txBody>
        </p:sp>
        <p:pic>
          <p:nvPicPr>
            <p:cNvPr id="32777" name="Picture 6" descr="CTK1-impact-44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 y="2205"/>
              <a:ext cx="1625"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a:spLocks noChangeArrowheads="1"/>
          </p:cNvSpPr>
          <p:nvPr/>
        </p:nvSpPr>
        <p:spPr bwMode="auto">
          <a:xfrm>
            <a:off x="539750" y="1052513"/>
            <a:ext cx="6769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buClr>
                <a:srgbClr val="C00000"/>
              </a:buClr>
              <a:buSzPct val="80000"/>
            </a:pPr>
            <a:r>
              <a:rPr lang="en-US" sz="2400" b="1">
                <a:solidFill>
                  <a:schemeClr val="bg1"/>
                </a:solidFill>
              </a:rPr>
              <a:t>Large scale degradation and/or loss of coastal and marine ecosystems</a:t>
            </a:r>
          </a:p>
          <a:p>
            <a:pPr eaLnBrk="0" hangingPunct="0">
              <a:spcBef>
                <a:spcPct val="20000"/>
              </a:spcBef>
              <a:buClr>
                <a:srgbClr val="C00000"/>
              </a:buClr>
              <a:buSzPct val="80000"/>
              <a:buFont typeface="Wingdings" charset="0"/>
              <a:buChar char="§"/>
            </a:pPr>
            <a:r>
              <a:rPr lang="en-US">
                <a:solidFill>
                  <a:schemeClr val="bg1"/>
                </a:solidFill>
              </a:rPr>
              <a:t> </a:t>
            </a:r>
            <a:r>
              <a:rPr lang="en-US" sz="2000">
                <a:solidFill>
                  <a:schemeClr val="bg1"/>
                </a:solidFill>
              </a:rPr>
              <a:t>the oceans are becoming more acidic</a:t>
            </a:r>
          </a:p>
          <a:p>
            <a:pPr eaLnBrk="0" hangingPunct="0">
              <a:spcBef>
                <a:spcPct val="20000"/>
              </a:spcBef>
              <a:buClr>
                <a:srgbClr val="C00000"/>
              </a:buClr>
              <a:buSzPct val="80000"/>
              <a:buFont typeface="Wingdings" charset="0"/>
              <a:buChar char="§"/>
            </a:pPr>
            <a:r>
              <a:rPr lang="en-US" sz="2000">
                <a:solidFill>
                  <a:schemeClr val="bg1"/>
                </a:solidFill>
              </a:rPr>
              <a:t> sea surface temperatures are increasing</a:t>
            </a:r>
          </a:p>
        </p:txBody>
      </p:sp>
      <p:sp>
        <p:nvSpPr>
          <p:cNvPr id="32775" name="Title 1"/>
          <p:cNvSpPr>
            <a:spLocks/>
          </p:cNvSpPr>
          <p:nvPr/>
        </p:nvSpPr>
        <p:spPr bwMode="auto">
          <a:xfrm>
            <a:off x="468313" y="333375"/>
            <a:ext cx="83518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a:solidFill>
                  <a:schemeClr val="bg1"/>
                </a:solidFill>
              </a:rPr>
              <a:t>Potential impacts: Oceanic changes</a:t>
            </a:r>
            <a:endParaRPr lang="en-US" sz="2800" b="1" i="1">
              <a:solidFill>
                <a:schemeClr val="bg1"/>
              </a:solidFill>
            </a:endParaRPr>
          </a:p>
        </p:txBody>
      </p:sp>
    </p:spTree>
    <p:extLst>
      <p:ext uri="{BB962C8B-B14F-4D97-AF65-F5344CB8AC3E}">
        <p14:creationId xmlns:p14="http://schemas.microsoft.com/office/powerpoint/2010/main" val="2795874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7396">
                                            <p:txEl>
                                              <p:pRg st="0" end="0"/>
                                            </p:txEl>
                                          </p:spTgt>
                                        </p:tgtEl>
                                        <p:attrNameLst>
                                          <p:attrName>style.visibility</p:attrName>
                                        </p:attrNameLst>
                                      </p:cBhvr>
                                      <p:to>
                                        <p:strVal val="visible"/>
                                      </p:to>
                                    </p:set>
                                    <p:animEffect transition="in" filter="fade">
                                      <p:cBhvr>
                                        <p:cTn id="11" dur="500"/>
                                        <p:tgtEl>
                                          <p:spTgt spid="18739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87399"/>
                                        </p:tgtEl>
                                        <p:attrNameLst>
                                          <p:attrName>style.visibility</p:attrName>
                                        </p:attrNameLst>
                                      </p:cBhvr>
                                      <p:to>
                                        <p:strVal val="visible"/>
                                      </p:to>
                                    </p:set>
                                    <p:animEffect transition="in" filter="fade">
                                      <p:cBhvr>
                                        <p:cTn id="16" dur="500"/>
                                        <p:tgtEl>
                                          <p:spTgt spid="187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build="p"/>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5050"/>
            <a:ext cx="7472363"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3795" name="Tekstvak 1"/>
          <p:cNvSpPr txBox="1">
            <a:spLocks noChangeArrowheads="1"/>
          </p:cNvSpPr>
          <p:nvPr/>
        </p:nvSpPr>
        <p:spPr bwMode="auto">
          <a:xfrm>
            <a:off x="8570913" y="4221163"/>
            <a:ext cx="609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ea typeface="MS PGothic" charset="0"/>
                <a:cs typeface="MS PGothic" charset="0"/>
              </a:defRPr>
            </a:lvl1pPr>
            <a:lvl2pPr marL="742950" indent="-285750" defTabSz="457200">
              <a:defRPr sz="2000">
                <a:solidFill>
                  <a:schemeClr val="tx1"/>
                </a:solidFill>
                <a:latin typeface="Arial" charset="0"/>
                <a:ea typeface="MS PGothic" charset="0"/>
                <a:cs typeface="Arial" charset="0"/>
              </a:defRPr>
            </a:lvl2pPr>
            <a:lvl3pPr marL="1143000" indent="-228600" defTabSz="457200">
              <a:defRPr sz="2000">
                <a:solidFill>
                  <a:schemeClr val="tx1"/>
                </a:solidFill>
                <a:latin typeface="Arial" charset="0"/>
                <a:ea typeface="MS PGothic" charset="0"/>
                <a:cs typeface="Arial" charset="0"/>
              </a:defRPr>
            </a:lvl3pPr>
            <a:lvl4pPr marL="1600200" indent="-228600" defTabSz="457200">
              <a:defRPr sz="2000">
                <a:solidFill>
                  <a:schemeClr val="tx1"/>
                </a:solidFill>
                <a:latin typeface="Arial" charset="0"/>
                <a:ea typeface="MS PGothic" charset="0"/>
                <a:cs typeface="Arial" charset="0"/>
              </a:defRPr>
            </a:lvl4pPr>
            <a:lvl5pPr marL="2057400" indent="-228600" defTabSz="457200">
              <a:defRPr sz="2000">
                <a:solidFill>
                  <a:schemeClr val="tx1"/>
                </a:solidFill>
                <a:latin typeface="Arial" charset="0"/>
                <a:ea typeface="MS PGothic"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r>
              <a:rPr lang="en-GB" sz="500">
                <a:solidFill>
                  <a:schemeClr val="bg1"/>
                </a:solidFill>
              </a:rPr>
              <a:t>IFRC</a:t>
            </a:r>
          </a:p>
        </p:txBody>
      </p:sp>
      <p:sp>
        <p:nvSpPr>
          <p:cNvPr id="33796" name="Titel 1"/>
          <p:cNvSpPr txBox="1">
            <a:spLocks/>
          </p:cNvSpPr>
          <p:nvPr/>
        </p:nvSpPr>
        <p:spPr bwMode="auto">
          <a:xfrm>
            <a:off x="32385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200">
                <a:solidFill>
                  <a:schemeClr val="tx1"/>
                </a:solidFill>
                <a:latin typeface="Arial" charset="0"/>
                <a:ea typeface="MS PGothic" charset="0"/>
                <a:cs typeface="MS PGothic" charset="0"/>
              </a:defRPr>
            </a:lvl1pPr>
            <a:lvl2pPr marL="742950" indent="-285750" defTabSz="457200">
              <a:defRPr sz="2000">
                <a:solidFill>
                  <a:schemeClr val="tx1"/>
                </a:solidFill>
                <a:latin typeface="Arial" charset="0"/>
                <a:ea typeface="MS PGothic" charset="0"/>
                <a:cs typeface="Arial" charset="0"/>
              </a:defRPr>
            </a:lvl2pPr>
            <a:lvl3pPr marL="1143000" indent="-228600" defTabSz="457200">
              <a:defRPr sz="2000">
                <a:solidFill>
                  <a:schemeClr val="tx1"/>
                </a:solidFill>
                <a:latin typeface="Arial" charset="0"/>
                <a:ea typeface="MS PGothic" charset="0"/>
                <a:cs typeface="Arial" charset="0"/>
              </a:defRPr>
            </a:lvl3pPr>
            <a:lvl4pPr marL="1600200" indent="-228600" defTabSz="457200">
              <a:defRPr sz="2000">
                <a:solidFill>
                  <a:schemeClr val="tx1"/>
                </a:solidFill>
                <a:latin typeface="Arial" charset="0"/>
                <a:ea typeface="MS PGothic" charset="0"/>
                <a:cs typeface="Arial" charset="0"/>
              </a:defRPr>
            </a:lvl4pPr>
            <a:lvl5pPr marL="2057400" indent="-228600" defTabSz="457200">
              <a:defRPr sz="2000">
                <a:solidFill>
                  <a:schemeClr val="tx1"/>
                </a:solidFill>
                <a:latin typeface="Arial" charset="0"/>
                <a:ea typeface="MS PGothic" charset="0"/>
                <a:cs typeface="Arial" charset="0"/>
              </a:defRPr>
            </a:lvl5pPr>
            <a:lvl6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defTabSz="4572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pPr eaLnBrk="0" hangingPunct="0"/>
            <a:r>
              <a:rPr lang="en-US" sz="2800" b="1"/>
              <a:t>Potential impact: tropical cyclones impacts</a:t>
            </a:r>
          </a:p>
        </p:txBody>
      </p:sp>
      <p:pic>
        <p:nvPicPr>
          <p:cNvPr id="4" name="Picture 16" descr="J:\rccc ppt photos\slide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4090988"/>
            <a:ext cx="41084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hthoek 3"/>
          <p:cNvSpPr>
            <a:spLocks noChangeArrowheads="1"/>
          </p:cNvSpPr>
          <p:nvPr/>
        </p:nvSpPr>
        <p:spPr bwMode="auto">
          <a:xfrm>
            <a:off x="95250" y="6205538"/>
            <a:ext cx="912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1000">
                <a:solidFill>
                  <a:schemeClr val="bg1"/>
                </a:solidFill>
                <a:latin typeface="Calibri" charset="0"/>
              </a:rPr>
              <a:t>Source: NOAA</a:t>
            </a:r>
          </a:p>
        </p:txBody>
      </p:sp>
      <p:sp>
        <p:nvSpPr>
          <p:cNvPr id="33799" name="TextBox 1"/>
          <p:cNvSpPr txBox="1">
            <a:spLocks noChangeArrowheads="1"/>
          </p:cNvSpPr>
          <p:nvPr/>
        </p:nvSpPr>
        <p:spPr bwMode="auto">
          <a:xfrm>
            <a:off x="323850" y="868363"/>
            <a:ext cx="80645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2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Arial" charset="0"/>
              </a:defRPr>
            </a:lvl2pPr>
            <a:lvl3pPr marL="1143000" indent="-228600">
              <a:defRPr sz="2000">
                <a:solidFill>
                  <a:schemeClr val="tx1"/>
                </a:solidFill>
                <a:latin typeface="Arial" charset="0"/>
                <a:ea typeface="MS PGothic" charset="0"/>
                <a:cs typeface="Arial" charset="0"/>
              </a:defRPr>
            </a:lvl3pPr>
            <a:lvl4pPr marL="1600200" indent="-228600">
              <a:defRPr sz="2000">
                <a:solidFill>
                  <a:schemeClr val="tx1"/>
                </a:solidFill>
                <a:latin typeface="Arial" charset="0"/>
                <a:ea typeface="MS PGothic" charset="0"/>
                <a:cs typeface="Arial" charset="0"/>
              </a:defRPr>
            </a:lvl4pPr>
            <a:lvl5pPr marL="2057400" indent="-228600">
              <a:defRPr sz="2000">
                <a:solidFill>
                  <a:schemeClr val="tx1"/>
                </a:solidFill>
                <a:latin typeface="Arial" charset="0"/>
                <a:ea typeface="MS PGothic"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pPr>
              <a:buClr>
                <a:srgbClr val="C00000"/>
              </a:buClr>
              <a:buFont typeface="Wingdings" charset="0"/>
              <a:buChar char="§"/>
            </a:pPr>
            <a:r>
              <a:rPr lang="en-US">
                <a:solidFill>
                  <a:srgbClr val="002060"/>
                </a:solidFill>
              </a:rPr>
              <a:t>Possibly an increase in the intensity of tropical cyclone activity (hurricanes/typhoons), coupled with higher storm surges due to sea level rise</a:t>
            </a:r>
          </a:p>
          <a:p>
            <a:pPr>
              <a:buClr>
                <a:srgbClr val="C00000"/>
              </a:buClr>
              <a:buFont typeface="Wingdings" charset="0"/>
              <a:buChar char="§"/>
            </a:pPr>
            <a:r>
              <a:rPr lang="en-US">
                <a:solidFill>
                  <a:srgbClr val="002060"/>
                </a:solidFill>
                <a:sym typeface="Wingdings" charset="0"/>
              </a:rPr>
              <a:t> economic/human losses are expected to increase</a:t>
            </a:r>
            <a:endParaRPr lang="en-US">
              <a:solidFill>
                <a:srgbClr val="002060"/>
              </a:solidFill>
            </a:endParaRPr>
          </a:p>
          <a:p>
            <a:endParaRPr lang="en-US" sz="1800"/>
          </a:p>
        </p:txBody>
      </p:sp>
    </p:spTree>
    <p:extLst>
      <p:ext uri="{BB962C8B-B14F-4D97-AF65-F5344CB8AC3E}">
        <p14:creationId xmlns:p14="http://schemas.microsoft.com/office/powerpoint/2010/main" val="15831508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762000" y="4572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b="1"/>
              <a:t>Climate change fingerprint in complex crises</a:t>
            </a:r>
          </a:p>
        </p:txBody>
      </p:sp>
      <p:pic>
        <p:nvPicPr>
          <p:cNvPr id="34819" name="Picture 3" descr="VIDEO: World Bank Warns of Global Food Cr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981075"/>
            <a:ext cx="6985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688975" y="992188"/>
            <a:ext cx="6985000" cy="5638800"/>
          </a:xfrm>
          <a:prstGeom prst="rect">
            <a:avLst/>
          </a:prstGeom>
          <a:solidFill>
            <a:srgbClr val="C0C0C0">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8858" tIns="39429" rIns="78858" bIns="39429"/>
          <a:lstStyle>
            <a:lvl1pPr defTabSz="788988">
              <a:defRPr sz="2200">
                <a:solidFill>
                  <a:schemeClr val="tx1"/>
                </a:solidFill>
                <a:latin typeface="Arial" charset="0"/>
                <a:ea typeface="ＭＳ Ｐゴシック" charset="0"/>
                <a:cs typeface="Arial" charset="0"/>
              </a:defRPr>
            </a:lvl1pPr>
            <a:lvl2pPr marL="393700" defTabSz="788988">
              <a:defRPr sz="2000">
                <a:solidFill>
                  <a:schemeClr val="tx1"/>
                </a:solidFill>
                <a:latin typeface="Arial" charset="0"/>
                <a:ea typeface="Arial" charset="0"/>
                <a:cs typeface="Arial" charset="0"/>
              </a:defRPr>
            </a:lvl2pPr>
            <a:lvl3pPr marL="788988" defTabSz="788988">
              <a:defRPr sz="2000">
                <a:solidFill>
                  <a:schemeClr val="tx1"/>
                </a:solidFill>
                <a:latin typeface="Arial" charset="0"/>
                <a:ea typeface="Arial" charset="0"/>
                <a:cs typeface="Arial" charset="0"/>
              </a:defRPr>
            </a:lvl3pPr>
            <a:lvl4pPr marL="1182688" defTabSz="788988">
              <a:defRPr sz="2000">
                <a:solidFill>
                  <a:schemeClr val="tx1"/>
                </a:solidFill>
                <a:latin typeface="Arial" charset="0"/>
                <a:ea typeface="Arial" charset="0"/>
                <a:cs typeface="Arial" charset="0"/>
              </a:defRPr>
            </a:lvl4pPr>
            <a:lvl5pPr marL="1576388" defTabSz="788988">
              <a:defRPr sz="2000">
                <a:solidFill>
                  <a:schemeClr val="tx1"/>
                </a:solidFill>
                <a:latin typeface="Arial" charset="0"/>
                <a:ea typeface="Arial" charset="0"/>
                <a:cs typeface="Arial" charset="0"/>
              </a:defRPr>
            </a:lvl5pPr>
            <a:lvl6pPr marL="20335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marL="24907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marL="29479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marL="34051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buFontTx/>
              <a:buChar char="•"/>
            </a:pPr>
            <a:endParaRPr lang="nl-NL" sz="2400" b="1"/>
          </a:p>
          <a:p>
            <a:pPr>
              <a:buFontTx/>
              <a:buChar char="•"/>
            </a:pPr>
            <a:r>
              <a:rPr lang="nl-NL" sz="2400" b="1"/>
              <a:t> increased demand</a:t>
            </a:r>
          </a:p>
          <a:p>
            <a:endParaRPr lang="nl-NL" sz="2400" b="1"/>
          </a:p>
          <a:p>
            <a:pPr>
              <a:buFontTx/>
              <a:buChar char="•"/>
            </a:pPr>
            <a:r>
              <a:rPr lang="nl-NL" sz="2400" b="1"/>
              <a:t> failed harvests</a:t>
            </a:r>
          </a:p>
          <a:p>
            <a:endParaRPr lang="nl-NL" sz="2400" b="1"/>
          </a:p>
          <a:p>
            <a:pPr>
              <a:buFontTx/>
              <a:buChar char="•"/>
            </a:pPr>
            <a:r>
              <a:rPr lang="nl-NL" sz="2400" b="1"/>
              <a:t> less land for agriculture (a.o. urbanisation)</a:t>
            </a:r>
          </a:p>
          <a:p>
            <a:endParaRPr lang="nl-NL" sz="2400" b="1"/>
          </a:p>
          <a:p>
            <a:pPr>
              <a:buFontTx/>
              <a:buChar char="•"/>
            </a:pPr>
            <a:r>
              <a:rPr lang="nl-NL" sz="2400" b="1"/>
              <a:t> biofuels </a:t>
            </a:r>
          </a:p>
          <a:p>
            <a:endParaRPr lang="nl-NL" sz="2400" b="1"/>
          </a:p>
          <a:p>
            <a:pPr>
              <a:buFontTx/>
              <a:buChar char="•"/>
            </a:pPr>
            <a:r>
              <a:rPr lang="nl-NL" sz="2400" b="1"/>
              <a:t> distorded markets (ban on exports)</a:t>
            </a:r>
          </a:p>
          <a:p>
            <a:endParaRPr lang="nl-NL" sz="2400" b="1"/>
          </a:p>
          <a:p>
            <a:pPr>
              <a:buFontTx/>
              <a:buChar char="•"/>
            </a:pPr>
            <a:r>
              <a:rPr lang="nl-NL" sz="2400" b="1"/>
              <a:t> price speculations</a:t>
            </a:r>
          </a:p>
        </p:txBody>
      </p:sp>
      <p:grpSp>
        <p:nvGrpSpPr>
          <p:cNvPr id="89093" name="Group 5"/>
          <p:cNvGrpSpPr>
            <a:grpSpLocks/>
          </p:cNvGrpSpPr>
          <p:nvPr/>
        </p:nvGrpSpPr>
        <p:grpSpPr bwMode="auto">
          <a:xfrm>
            <a:off x="693738" y="1793875"/>
            <a:ext cx="8372475" cy="3509963"/>
            <a:chOff x="437" y="1130"/>
            <a:chExt cx="5274" cy="2211"/>
          </a:xfrm>
        </p:grpSpPr>
        <p:sp>
          <p:nvSpPr>
            <p:cNvPr id="34822" name="Oval 6"/>
            <p:cNvSpPr>
              <a:spLocks noChangeArrowheads="1"/>
            </p:cNvSpPr>
            <p:nvPr/>
          </p:nvSpPr>
          <p:spPr bwMode="auto">
            <a:xfrm>
              <a:off x="448" y="2143"/>
              <a:ext cx="1467" cy="476"/>
            </a:xfrm>
            <a:prstGeom prst="ellipse">
              <a:avLst/>
            </a:prstGeom>
            <a:noFill/>
            <a:ln w="38100">
              <a:solidFill>
                <a:srgbClr val="E902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3" name="Oval 7"/>
            <p:cNvSpPr>
              <a:spLocks noChangeArrowheads="1"/>
            </p:cNvSpPr>
            <p:nvPr/>
          </p:nvSpPr>
          <p:spPr bwMode="auto">
            <a:xfrm>
              <a:off x="437" y="1130"/>
              <a:ext cx="1581" cy="623"/>
            </a:xfrm>
            <a:prstGeom prst="ellipse">
              <a:avLst/>
            </a:prstGeom>
            <a:noFill/>
            <a:ln w="38100">
              <a:solidFill>
                <a:srgbClr val="E902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4" name="Line 8"/>
            <p:cNvSpPr>
              <a:spLocks noChangeShapeType="1"/>
            </p:cNvSpPr>
            <p:nvPr/>
          </p:nvSpPr>
          <p:spPr bwMode="auto">
            <a:xfrm>
              <a:off x="2018" y="1480"/>
              <a:ext cx="2767" cy="1496"/>
            </a:xfrm>
            <a:prstGeom prst="line">
              <a:avLst/>
            </a:prstGeom>
            <a:noFill/>
            <a:ln w="38100">
              <a:solidFill>
                <a:srgbClr val="E30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5" name="Line 9"/>
            <p:cNvSpPr>
              <a:spLocks noChangeShapeType="1"/>
            </p:cNvSpPr>
            <p:nvPr/>
          </p:nvSpPr>
          <p:spPr bwMode="auto">
            <a:xfrm>
              <a:off x="1927" y="2387"/>
              <a:ext cx="2858" cy="589"/>
            </a:xfrm>
            <a:prstGeom prst="line">
              <a:avLst/>
            </a:prstGeom>
            <a:noFill/>
            <a:ln w="38100">
              <a:solidFill>
                <a:srgbClr val="E30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6" name="Text Box 10"/>
            <p:cNvSpPr txBox="1">
              <a:spLocks noChangeArrowheads="1"/>
            </p:cNvSpPr>
            <p:nvPr/>
          </p:nvSpPr>
          <p:spPr bwMode="auto">
            <a:xfrm>
              <a:off x="4755" y="2601"/>
              <a:ext cx="956" cy="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8858" tIns="39429" rIns="78858" bIns="39429">
              <a:spAutoFit/>
            </a:bodyPr>
            <a:lstStyle>
              <a:lvl1pPr defTabSz="788988">
                <a:defRPr sz="2200">
                  <a:solidFill>
                    <a:schemeClr val="tx1"/>
                  </a:solidFill>
                  <a:latin typeface="Arial" charset="0"/>
                  <a:ea typeface="ＭＳ Ｐゴシック" charset="0"/>
                  <a:cs typeface="Arial" charset="0"/>
                </a:defRPr>
              </a:lvl1pPr>
              <a:lvl2pPr marL="393700" defTabSz="788988">
                <a:defRPr sz="2000">
                  <a:solidFill>
                    <a:schemeClr val="tx1"/>
                  </a:solidFill>
                  <a:latin typeface="Arial" charset="0"/>
                  <a:ea typeface="Arial" charset="0"/>
                  <a:cs typeface="Arial" charset="0"/>
                </a:defRPr>
              </a:lvl2pPr>
              <a:lvl3pPr marL="788988" defTabSz="788988">
                <a:defRPr sz="2000">
                  <a:solidFill>
                    <a:schemeClr val="tx1"/>
                  </a:solidFill>
                  <a:latin typeface="Arial" charset="0"/>
                  <a:ea typeface="Arial" charset="0"/>
                  <a:cs typeface="Arial" charset="0"/>
                </a:defRPr>
              </a:lvl3pPr>
              <a:lvl4pPr marL="1182688" defTabSz="788988">
                <a:defRPr sz="2000">
                  <a:solidFill>
                    <a:schemeClr val="tx1"/>
                  </a:solidFill>
                  <a:latin typeface="Arial" charset="0"/>
                  <a:ea typeface="Arial" charset="0"/>
                  <a:cs typeface="Arial" charset="0"/>
                </a:defRPr>
              </a:lvl4pPr>
              <a:lvl5pPr marL="1576388" defTabSz="788988">
                <a:defRPr sz="2000">
                  <a:solidFill>
                    <a:schemeClr val="tx1"/>
                  </a:solidFill>
                  <a:latin typeface="Arial" charset="0"/>
                  <a:ea typeface="Arial" charset="0"/>
                  <a:cs typeface="Arial" charset="0"/>
                </a:defRPr>
              </a:lvl5pPr>
              <a:lvl6pPr marL="20335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marL="24907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marL="29479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marL="3405188" indent="-268288" defTabSz="788988"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nl-NL" sz="2400" b="1">
                  <a:solidFill>
                    <a:srgbClr val="E30200"/>
                  </a:solidFill>
                </a:rPr>
                <a:t>Climate</a:t>
              </a:r>
            </a:p>
            <a:p>
              <a:pPr algn="ctr"/>
              <a:r>
                <a:rPr lang="nl-NL" sz="2400" b="1">
                  <a:solidFill>
                    <a:srgbClr val="E30200"/>
                  </a:solidFill>
                </a:rPr>
                <a:t>change</a:t>
              </a:r>
            </a:p>
            <a:p>
              <a:pPr algn="ctr"/>
              <a:r>
                <a:rPr lang="nl-NL" sz="2400" b="1">
                  <a:solidFill>
                    <a:srgbClr val="E30200"/>
                  </a:solidFill>
                </a:rPr>
                <a:t>related</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fade">
                                      <p:cBhvr>
                                        <p:cTn id="7" dur="500"/>
                                        <p:tgtEl>
                                          <p:spTgt spid="89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fade">
                                      <p:cBhvr>
                                        <p:cTn id="12"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Cloud-vulnerability-0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54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2" name="Rectangle 2"/>
          <p:cNvSpPr>
            <a:spLocks noChangeArrowheads="1"/>
          </p:cNvSpPr>
          <p:nvPr/>
        </p:nvSpPr>
        <p:spPr bwMode="auto">
          <a:xfrm>
            <a:off x="539750" y="1052513"/>
            <a:ext cx="79216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7800" indent="-177800" eaLnBrk="0" hangingPunct="0">
              <a:spcBef>
                <a:spcPct val="5000"/>
              </a:spcBef>
              <a:spcAft>
                <a:spcPct val="35000"/>
              </a:spcAft>
              <a:buClr>
                <a:schemeClr val="bg1"/>
              </a:buClr>
              <a:buFontTx/>
              <a:buChar char="•"/>
              <a:defRPr/>
            </a:pPr>
            <a:r>
              <a:rPr lang="en-US" sz="2200" b="1">
                <a:solidFill>
                  <a:schemeClr val="bg1"/>
                </a:solidFill>
                <a:latin typeface="Helvetica" charset="0"/>
              </a:rPr>
              <a:t>Will vulnerable people worldwide have a voice in geoengineering decisions?</a:t>
            </a:r>
          </a:p>
          <a:p>
            <a:pPr marL="177800" indent="-177800" eaLnBrk="0" hangingPunct="0">
              <a:spcBef>
                <a:spcPct val="5000"/>
              </a:spcBef>
              <a:spcAft>
                <a:spcPct val="35000"/>
              </a:spcAft>
              <a:buClr>
                <a:schemeClr val="bg1"/>
              </a:buClr>
              <a:buFontTx/>
              <a:buChar char="•"/>
              <a:defRPr/>
            </a:pPr>
            <a:r>
              <a:rPr lang="en-US" sz="2200" b="1">
                <a:solidFill>
                  <a:schemeClr val="bg1"/>
                </a:solidFill>
                <a:latin typeface="Helvetica" charset="0"/>
              </a:rPr>
              <a:t>Will there be extra funding for humanitarian work in a geoengineered future? </a:t>
            </a:r>
          </a:p>
        </p:txBody>
      </p:sp>
      <p:sp>
        <p:nvSpPr>
          <p:cNvPr id="36868" name="Rectangle 2"/>
          <p:cNvSpPr>
            <a:spLocks noChangeArrowheads="1"/>
          </p:cNvSpPr>
          <p:nvPr/>
        </p:nvSpPr>
        <p:spPr bwMode="auto">
          <a:xfrm>
            <a:off x="611188" y="476250"/>
            <a:ext cx="77739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lstStyle/>
          <a:p>
            <a:pPr eaLnBrk="0" hangingPunct="0"/>
            <a:r>
              <a:rPr lang="en-US" sz="3200" b="1">
                <a:solidFill>
                  <a:schemeClr val="bg1"/>
                </a:solidFill>
              </a:rPr>
              <a:t>Humanitarian concern</a:t>
            </a:r>
          </a:p>
        </p:txBody>
      </p:sp>
      <p:pic>
        <p:nvPicPr>
          <p:cNvPr id="2048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17293">
            <a:off x="4757576" y="646007"/>
            <a:ext cx="4106863" cy="4824413"/>
          </a:xfrm>
          <a:prstGeom prst="rect">
            <a:avLst/>
          </a:prstGeom>
          <a:noFill/>
          <a:ln w="2857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1404595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204805"/>
                                        </p:tgtEl>
                                        <p:attrNameLst>
                                          <p:attrName>style.visibility</p:attrName>
                                        </p:attrNameLst>
                                      </p:cBhvr>
                                      <p:to>
                                        <p:strVal val="visible"/>
                                      </p:to>
                                    </p:set>
                                    <p:anim calcmode="lin" valueType="num">
                                      <p:cBhvr additive="base">
                                        <p:cTn id="11" dur="500" fill="hold"/>
                                        <p:tgtEl>
                                          <p:spTgt spid="204805"/>
                                        </p:tgtEl>
                                        <p:attrNameLst>
                                          <p:attrName>ppt_x</p:attrName>
                                        </p:attrNameLst>
                                      </p:cBhvr>
                                      <p:tavLst>
                                        <p:tav tm="0">
                                          <p:val>
                                            <p:strVal val="#ppt_x"/>
                                          </p:val>
                                        </p:tav>
                                        <p:tav tm="100000">
                                          <p:val>
                                            <p:strVal val="#ppt_x"/>
                                          </p:val>
                                        </p:tav>
                                      </p:tavLst>
                                    </p:anim>
                                    <p:anim calcmode="lin" valueType="num">
                                      <p:cBhvr additive="base">
                                        <p:cTn id="12" dur="500" fill="hold"/>
                                        <p:tgtEl>
                                          <p:spTgt spid="2048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14"/>
          <p:cNvGrpSpPr>
            <a:grpSpLocks/>
          </p:cNvGrpSpPr>
          <p:nvPr/>
        </p:nvGrpSpPr>
        <p:grpSpPr bwMode="auto">
          <a:xfrm>
            <a:off x="-4763" y="5892800"/>
            <a:ext cx="9164638" cy="973138"/>
            <a:chOff x="152400" y="5918015"/>
            <a:chExt cx="8839200" cy="787585"/>
          </a:xfrm>
        </p:grpSpPr>
        <p:sp>
          <p:nvSpPr>
            <p:cNvPr id="3079" name="Rectangle 7"/>
            <p:cNvSpPr>
              <a:spLocks noChangeArrowheads="1"/>
            </p:cNvSpPr>
            <p:nvPr/>
          </p:nvSpPr>
          <p:spPr bwMode="auto">
            <a:xfrm>
              <a:off x="152400" y="5918015"/>
              <a:ext cx="8839200" cy="787585"/>
            </a:xfrm>
            <a:prstGeom prst="rect">
              <a:avLst/>
            </a:prstGeom>
            <a:solidFill>
              <a:srgbClr val="DB0000"/>
            </a:solidFill>
            <a:ln w="9525">
              <a:solidFill>
                <a:schemeClr val="bg1"/>
              </a:solidFill>
              <a:round/>
              <a:headEnd/>
              <a:tailEnd/>
            </a:ln>
          </p:spPr>
          <p:txBody>
            <a:bodyPr/>
            <a:lstStyle/>
            <a:p>
              <a:pPr marL="342900" indent="-342900">
                <a:spcBef>
                  <a:spcPct val="20000"/>
                </a:spcBef>
                <a:buFontTx/>
                <a:buChar char="•"/>
              </a:pPr>
              <a:endParaRPr lang="en-US" sz="3200"/>
            </a:p>
          </p:txBody>
        </p:sp>
        <p:sp>
          <p:nvSpPr>
            <p:cNvPr id="3080" name="TextBox 8"/>
            <p:cNvSpPr txBox="1">
              <a:spLocks noChangeArrowheads="1"/>
            </p:cNvSpPr>
            <p:nvPr/>
          </p:nvSpPr>
          <p:spPr bwMode="auto">
            <a:xfrm>
              <a:off x="305514" y="6106882"/>
              <a:ext cx="3123500" cy="2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1200" b="1">
                  <a:solidFill>
                    <a:srgbClr val="551C15"/>
                  </a:solidFill>
                  <a:latin typeface="Arial Rounded MT Bold" charset="0"/>
                </a:rPr>
                <a:t>www.ifrc.org</a:t>
              </a:r>
            </a:p>
            <a:p>
              <a:r>
                <a:rPr lang="en-US" sz="1200" b="1">
                  <a:solidFill>
                    <a:schemeClr val="bg1"/>
                  </a:solidFill>
                  <a:latin typeface="Arial Rounded MT Bold" charset="0"/>
                </a:rPr>
                <a:t>Saving lives, changing minds.</a:t>
              </a:r>
              <a:endParaRPr lang="en-US" sz="1200">
                <a:solidFill>
                  <a:schemeClr val="bg1"/>
                </a:solidFill>
                <a:latin typeface="Arial Rounded MT Bold" charset="0"/>
              </a:endParaRPr>
            </a:p>
          </p:txBody>
        </p:sp>
        <p:pic>
          <p:nvPicPr>
            <p:cNvPr id="3081" name="Picture 14" descr="IFRC_logo_EN.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p:txBody>
          <a:bodyPr/>
          <a:lstStyle/>
          <a:p>
            <a:r>
              <a:rPr lang="en-US" i="0" dirty="0" smtClean="0"/>
              <a:t>Key Messages </a:t>
            </a:r>
            <a:endParaRPr lang="en-US" i="0" dirty="0"/>
          </a:p>
        </p:txBody>
      </p:sp>
      <p:sp>
        <p:nvSpPr>
          <p:cNvPr id="10" name="Text Placeholder 9"/>
          <p:cNvSpPr>
            <a:spLocks noGrp="1"/>
          </p:cNvSpPr>
          <p:nvPr>
            <p:ph type="body" sz="half" idx="3"/>
          </p:nvPr>
        </p:nvSpPr>
        <p:spPr>
          <a:xfrm>
            <a:off x="539552" y="1600200"/>
            <a:ext cx="8147779" cy="4061048"/>
          </a:xfrm>
        </p:spPr>
        <p:txBody>
          <a:bodyPr/>
          <a:lstStyle/>
          <a:p>
            <a:r>
              <a:rPr lang="en-US" sz="2400" dirty="0" smtClean="0"/>
              <a:t>Climate Change is already happening and will continue to affect us especially the most vulnerable groups </a:t>
            </a:r>
          </a:p>
          <a:p>
            <a:r>
              <a:rPr lang="en-US" sz="2400" dirty="0"/>
              <a:t>Rate of change is alarming and mostly caused by </a:t>
            </a:r>
            <a:r>
              <a:rPr lang="en-US" sz="2400" dirty="0" smtClean="0"/>
              <a:t>men</a:t>
            </a:r>
            <a:endParaRPr lang="en-US" sz="2400" dirty="0"/>
          </a:p>
          <a:p>
            <a:r>
              <a:rPr lang="en-US" sz="2400" dirty="0" smtClean="0"/>
              <a:t>CC </a:t>
            </a:r>
            <a:r>
              <a:rPr lang="en-US" sz="2400" dirty="0"/>
              <a:t>brings another layer of risk </a:t>
            </a:r>
            <a:endParaRPr lang="en-US" sz="2400" dirty="0" smtClean="0"/>
          </a:p>
          <a:p>
            <a:r>
              <a:rPr lang="en-US" sz="2400" dirty="0" smtClean="0"/>
              <a:t>R = Hazard x Vulnerability x Exposure</a:t>
            </a:r>
          </a:p>
          <a:p>
            <a:r>
              <a:rPr lang="en-US" sz="2400" dirty="0" smtClean="0"/>
              <a:t>We already see a lot of observed changes in disaster patterns</a:t>
            </a:r>
            <a:endParaRPr lang="en-US" sz="2400" dirty="0"/>
          </a:p>
          <a:p>
            <a:r>
              <a:rPr lang="en-US" sz="2400" dirty="0" smtClean="0"/>
              <a:t>Urgent action is a must</a:t>
            </a:r>
          </a:p>
          <a:p>
            <a:r>
              <a:rPr lang="en-US" sz="2400" dirty="0" smtClean="0"/>
              <a:t>We need to make choices under periods of uncertainty</a:t>
            </a:r>
          </a:p>
          <a:p>
            <a:endParaRPr lang="en-US" sz="2400" dirty="0" smtClean="0"/>
          </a:p>
          <a:p>
            <a:endParaRPr lang="en-US" sz="2400" dirty="0"/>
          </a:p>
        </p:txBody>
      </p:sp>
    </p:spTree>
    <p:extLst>
      <p:ext uri="{BB962C8B-B14F-4D97-AF65-F5344CB8AC3E}">
        <p14:creationId xmlns:p14="http://schemas.microsoft.com/office/powerpoint/2010/main" val="199914635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6669" y="44624"/>
            <a:ext cx="8230662" cy="1143000"/>
          </a:xfrm>
        </p:spPr>
        <p:txBody>
          <a:bodyPr/>
          <a:lstStyle/>
          <a:p>
            <a:r>
              <a:rPr lang="en-US" sz="2400" dirty="0" smtClean="0"/>
              <a:t>From IFRC President </a:t>
            </a:r>
            <a:r>
              <a:rPr lang="en-US" sz="2400" dirty="0" err="1" smtClean="0"/>
              <a:t>Konoe</a:t>
            </a:r>
            <a:r>
              <a:rPr lang="en-US" sz="2400" dirty="0" smtClean="0"/>
              <a:t> </a:t>
            </a:r>
            <a:br>
              <a:rPr lang="en-US" sz="2400" dirty="0" smtClean="0"/>
            </a:br>
            <a:r>
              <a:rPr lang="en-US" sz="1600" b="0" i="0" dirty="0" smtClean="0"/>
              <a:t>issued at the release of the IPCC AR5 WGII</a:t>
            </a:r>
            <a:endParaRPr lang="en-US" sz="2400" dirty="0"/>
          </a:p>
        </p:txBody>
      </p:sp>
      <p:sp>
        <p:nvSpPr>
          <p:cNvPr id="9" name="Text Placeholder 8"/>
          <p:cNvSpPr>
            <a:spLocks noGrp="1"/>
          </p:cNvSpPr>
          <p:nvPr>
            <p:ph type="body" sz="half" idx="3"/>
          </p:nvPr>
        </p:nvSpPr>
        <p:spPr>
          <a:xfrm>
            <a:off x="467544" y="1412776"/>
            <a:ext cx="8219787" cy="4526280"/>
          </a:xfrm>
        </p:spPr>
        <p:txBody>
          <a:bodyPr/>
          <a:lstStyle/>
          <a:p>
            <a:pPr marL="0" indent="0" algn="ctr">
              <a:buNone/>
            </a:pPr>
            <a:r>
              <a:rPr lang="en-US" sz="2000" b="1" dirty="0" smtClean="0">
                <a:latin typeface="Century Gothic"/>
                <a:cs typeface="Century Gothic"/>
              </a:rPr>
              <a:t>This is the strong confirmation that risks have </a:t>
            </a:r>
          </a:p>
          <a:p>
            <a:pPr marL="0" indent="0" algn="ctr">
              <a:buNone/>
            </a:pPr>
            <a:r>
              <a:rPr lang="en-US" sz="2000" b="1" dirty="0" smtClean="0">
                <a:latin typeface="Century Gothic"/>
                <a:cs typeface="Century Gothic"/>
              </a:rPr>
              <a:t>been rising in recent decades</a:t>
            </a:r>
          </a:p>
          <a:p>
            <a:pPr marL="0" indent="0">
              <a:buNone/>
            </a:pPr>
            <a:endParaRPr lang="en-US" sz="1800" dirty="0" smtClean="0">
              <a:latin typeface="Century Gothic"/>
              <a:cs typeface="Century Gothic"/>
            </a:endParaRPr>
          </a:p>
          <a:p>
            <a:pPr marL="0" indent="0" algn="ctr">
              <a:buNone/>
            </a:pPr>
            <a:r>
              <a:rPr lang="en-US" sz="1600" i="1" dirty="0" smtClean="0">
                <a:latin typeface="Century Gothic"/>
                <a:cs typeface="Century Gothic"/>
              </a:rPr>
              <a:t>The second message emerging from the report is more positive – </a:t>
            </a:r>
          </a:p>
          <a:p>
            <a:pPr marL="0" indent="0" algn="ctr">
              <a:buNone/>
            </a:pPr>
            <a:r>
              <a:rPr lang="en-US" sz="2000" b="1" i="1" dirty="0">
                <a:latin typeface="Century Gothic"/>
                <a:cs typeface="Century Gothic"/>
              </a:rPr>
              <a:t>I</a:t>
            </a:r>
            <a:r>
              <a:rPr lang="en-US" sz="2000" b="1" i="1" dirty="0" smtClean="0">
                <a:latin typeface="Century Gothic"/>
                <a:cs typeface="Century Gothic"/>
              </a:rPr>
              <a:t>m</a:t>
            </a:r>
            <a:r>
              <a:rPr lang="en-US" sz="2000" b="1" dirty="0" smtClean="0">
                <a:latin typeface="Century Gothic"/>
                <a:cs typeface="Century Gothic"/>
              </a:rPr>
              <a:t>mense capacities exist to addressing risks – capacities that can be even more effective when applied with greater awareness and investment ahead of potential problems</a:t>
            </a:r>
          </a:p>
          <a:p>
            <a:pPr marL="0" indent="0">
              <a:buNone/>
            </a:pPr>
            <a:endParaRPr lang="en-US" sz="1800" dirty="0" smtClean="0">
              <a:latin typeface="Century Gothic"/>
              <a:cs typeface="Century Gothic"/>
            </a:endParaRPr>
          </a:p>
          <a:p>
            <a:pPr marL="0" indent="0" algn="ctr">
              <a:buNone/>
            </a:pPr>
            <a:r>
              <a:rPr lang="en-US" sz="1600" i="1" dirty="0" smtClean="0">
                <a:latin typeface="Century Gothic"/>
                <a:cs typeface="Century Gothic"/>
              </a:rPr>
              <a:t>The third message of the report is about our choices for the future – </a:t>
            </a:r>
          </a:p>
          <a:p>
            <a:pPr marL="0" indent="0" algn="ctr">
              <a:buNone/>
            </a:pPr>
            <a:r>
              <a:rPr lang="en-US" sz="2000" b="1" dirty="0" smtClean="0">
                <a:latin typeface="Century Gothic"/>
                <a:cs typeface="Century Gothic"/>
              </a:rPr>
              <a:t>Past greenhouse gas emissions have already committed us to rising risks for several decades to come.  This report shows that we can largely handle those now-inevitable changes.  For the second half of the century, however, we face a bigger choice – one that needs to be made now.  </a:t>
            </a:r>
          </a:p>
        </p:txBody>
      </p:sp>
    </p:spTree>
    <p:extLst>
      <p:ext uri="{BB962C8B-B14F-4D97-AF65-F5344CB8AC3E}">
        <p14:creationId xmlns:p14="http://schemas.microsoft.com/office/powerpoint/2010/main" val="2962607586"/>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68300" y="1622425"/>
            <a:ext cx="34607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858" tIns="39429" rIns="78858" bIns="39429">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2800" b="1">
                <a:solidFill>
                  <a:schemeClr val="bg1"/>
                </a:solidFill>
              </a:rPr>
              <a:t>Further information</a:t>
            </a:r>
            <a:endParaRPr lang="nl-NL" sz="2800" b="1">
              <a:solidFill>
                <a:schemeClr val="bg1"/>
              </a:solidFill>
            </a:endParaRPr>
          </a:p>
        </p:txBody>
      </p:sp>
      <p:sp>
        <p:nvSpPr>
          <p:cNvPr id="41987" name="Rectangle 3"/>
          <p:cNvSpPr>
            <a:spLocks noChangeArrowheads="1"/>
          </p:cNvSpPr>
          <p:nvPr/>
        </p:nvSpPr>
        <p:spPr bwMode="auto">
          <a:xfrm>
            <a:off x="287338" y="2319338"/>
            <a:ext cx="413861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858" tIns="39429" rIns="78858" bIns="39429">
            <a:spAutoFit/>
          </a:bodyPr>
          <a:lstStyle/>
          <a:p>
            <a:pPr marL="152400" indent="-152400" eaLnBrk="0" hangingPunct="0">
              <a:lnSpc>
                <a:spcPct val="110000"/>
              </a:lnSpc>
              <a:buClr>
                <a:srgbClr val="CC0000"/>
              </a:buClr>
              <a:buFont typeface="Wingdings" charset="0"/>
              <a:buChar char="§"/>
            </a:pPr>
            <a:r>
              <a:rPr lang="en-US" sz="2800" b="1" i="1">
                <a:solidFill>
                  <a:schemeClr val="bg1"/>
                </a:solidFill>
              </a:rPr>
              <a:t>ipcc.ch</a:t>
            </a:r>
          </a:p>
          <a:p>
            <a:pPr marL="152400" indent="-152400" eaLnBrk="0" hangingPunct="0">
              <a:lnSpc>
                <a:spcPct val="110000"/>
              </a:lnSpc>
              <a:buClr>
                <a:srgbClr val="CC0000"/>
              </a:buClr>
              <a:buFont typeface="Wingdings" charset="0"/>
              <a:buChar char="§"/>
            </a:pPr>
            <a:r>
              <a:rPr lang="en-US" sz="2800" b="1" i="1">
                <a:solidFill>
                  <a:schemeClr val="bg1"/>
                </a:solidFill>
              </a:rPr>
              <a:t>climatecentre.org</a:t>
            </a:r>
          </a:p>
          <a:p>
            <a:pPr marL="152400" indent="-152400" eaLnBrk="0" hangingPunct="0">
              <a:lnSpc>
                <a:spcPct val="110000"/>
              </a:lnSpc>
              <a:buClr>
                <a:srgbClr val="CC0000"/>
              </a:buClr>
              <a:buFont typeface="Wingdings" charset="0"/>
              <a:buChar char="§"/>
            </a:pPr>
            <a:r>
              <a:rPr lang="en-US" sz="2800" b="1" i="1">
                <a:solidFill>
                  <a:schemeClr val="bg1"/>
                </a:solidFill>
              </a:rPr>
              <a:t>ifrc.org</a:t>
            </a:r>
          </a:p>
        </p:txBody>
      </p:sp>
      <p:pic>
        <p:nvPicPr>
          <p:cNvPr id="41988" name="Picture 2" descr="http://t2.gstatic.com/images?q=tbn:ANd9GcS7syOdZ4ETGYRfrzUD9GmZ8En3SMqQkqU0Yy0QiLK7kW2eLSIdtuM-KYeO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412875"/>
            <a:ext cx="5076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14"/>
          <p:cNvSpPr txBox="1">
            <a:spLocks noChangeArrowheads="1"/>
          </p:cNvSpPr>
          <p:nvPr/>
        </p:nvSpPr>
        <p:spPr bwMode="auto">
          <a:xfrm>
            <a:off x="2887663" y="533400"/>
            <a:ext cx="25971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858" tIns="39429" rIns="78858" bIns="39429">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3600" b="1" i="1">
                <a:solidFill>
                  <a:schemeClr val="bg1"/>
                </a:solidFill>
              </a:rPr>
              <a:t>Thank you!</a:t>
            </a:r>
            <a:endParaRPr lang="nl-NL" sz="3600" b="1" i="1">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3132138" y="765175"/>
            <a:ext cx="5183187"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spAutoFit/>
          </a:bodyPr>
          <a:lstStyle>
            <a:lvl1pPr defTabSz="822325">
              <a:defRPr sz="2200">
                <a:solidFill>
                  <a:schemeClr val="tx1"/>
                </a:solidFill>
                <a:latin typeface="Arial" charset="0"/>
                <a:ea typeface="MS PGothic" charset="0"/>
                <a:cs typeface="MS PGothic" charset="0"/>
              </a:defRPr>
            </a:lvl1pPr>
            <a:lvl2pPr marL="742950" indent="-285750" defTabSz="822325">
              <a:defRPr sz="2000">
                <a:solidFill>
                  <a:schemeClr val="tx1"/>
                </a:solidFill>
                <a:latin typeface="Arial" charset="0"/>
                <a:ea typeface="MS PGothic" charset="0"/>
                <a:cs typeface="Arial" charset="0"/>
              </a:defRPr>
            </a:lvl2pPr>
            <a:lvl3pPr marL="1143000" indent="-228600" defTabSz="822325">
              <a:defRPr sz="2000">
                <a:solidFill>
                  <a:schemeClr val="tx1"/>
                </a:solidFill>
                <a:latin typeface="Arial" charset="0"/>
                <a:ea typeface="MS PGothic" charset="0"/>
                <a:cs typeface="Arial" charset="0"/>
              </a:defRPr>
            </a:lvl3pPr>
            <a:lvl4pPr marL="1600200" indent="-228600" defTabSz="822325">
              <a:defRPr sz="2000">
                <a:solidFill>
                  <a:schemeClr val="tx1"/>
                </a:solidFill>
                <a:latin typeface="Arial" charset="0"/>
                <a:ea typeface="MS PGothic" charset="0"/>
                <a:cs typeface="Arial" charset="0"/>
              </a:defRPr>
            </a:lvl4pPr>
            <a:lvl5pPr marL="2057400" indent="-228600" defTabSz="822325">
              <a:defRPr sz="2000">
                <a:solidFill>
                  <a:schemeClr val="tx1"/>
                </a:solidFill>
                <a:latin typeface="Arial" charset="0"/>
                <a:ea typeface="MS PGothic" charset="0"/>
                <a:cs typeface="Arial" charset="0"/>
              </a:defRPr>
            </a:lvl5pPr>
            <a:lvl6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r>
              <a:rPr lang="en-US" sz="2900" b="1">
                <a:cs typeface="Arial" charset="0"/>
              </a:rPr>
              <a:t>IPCC – the </a:t>
            </a:r>
            <a:r>
              <a:rPr lang="ja-JP" altLang="en-US" sz="2900" b="1">
                <a:cs typeface="Arial" charset="0"/>
              </a:rPr>
              <a:t>‘</a:t>
            </a:r>
            <a:r>
              <a:rPr lang="en-US" altLang="ja-JP" sz="2900" b="1">
                <a:cs typeface="Arial" charset="0"/>
              </a:rPr>
              <a:t>key reference</a:t>
            </a:r>
            <a:r>
              <a:rPr lang="ja-JP" altLang="en-US" sz="2900" b="1">
                <a:cs typeface="Arial" charset="0"/>
              </a:rPr>
              <a:t>’</a:t>
            </a:r>
            <a:r>
              <a:rPr lang="en-US" altLang="ja-JP" sz="2900" b="1">
                <a:cs typeface="Arial" charset="0"/>
              </a:rPr>
              <a:t> 		on climate change</a:t>
            </a:r>
            <a:endParaRPr lang="en-US" sz="2900" b="1">
              <a:cs typeface="Arial" charset="0"/>
            </a:endParaRPr>
          </a:p>
        </p:txBody>
      </p:sp>
      <p:grpSp>
        <p:nvGrpSpPr>
          <p:cNvPr id="9219" name="Group 2"/>
          <p:cNvGrpSpPr>
            <a:grpSpLocks/>
          </p:cNvGrpSpPr>
          <p:nvPr/>
        </p:nvGrpSpPr>
        <p:grpSpPr bwMode="auto">
          <a:xfrm>
            <a:off x="3068638" y="2420938"/>
            <a:ext cx="6105525" cy="3530600"/>
            <a:chOff x="2944" y="1370"/>
            <a:chExt cx="4598" cy="2471"/>
          </a:xfrm>
        </p:grpSpPr>
        <p:sp>
          <p:nvSpPr>
            <p:cNvPr id="207876" name="Line 3"/>
            <p:cNvSpPr>
              <a:spLocks noChangeShapeType="1"/>
            </p:cNvSpPr>
            <p:nvPr/>
          </p:nvSpPr>
          <p:spPr bwMode="auto">
            <a:xfrm>
              <a:off x="2944" y="3840"/>
              <a:ext cx="3691" cy="1"/>
            </a:xfrm>
            <a:prstGeom prst="line">
              <a:avLst/>
            </a:prstGeom>
            <a:noFill/>
            <a:ln w="28440">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US"/>
            </a:p>
          </p:txBody>
        </p:sp>
        <p:sp>
          <p:nvSpPr>
            <p:cNvPr id="207877" name="Text Box 4"/>
            <p:cNvSpPr txBox="1">
              <a:spLocks noChangeArrowheads="1"/>
            </p:cNvSpPr>
            <p:nvPr/>
          </p:nvSpPr>
          <p:spPr bwMode="auto">
            <a:xfrm>
              <a:off x="3535" y="1370"/>
              <a:ext cx="1614" cy="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77616" tIns="40360" rIns="77616" bIns="40360">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ＭＳ Ｐゴシック" charset="0"/>
                  <a:cs typeface="Arial" charset="0"/>
                </a:defRPr>
              </a:lvl1pPr>
              <a:lvl2pPr marL="641350" indent="-2476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2pPr>
              <a:lvl3pPr marL="9858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3pPr>
              <a:lvl4pPr marL="13795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4pPr>
              <a:lvl5pPr marL="1774825" indent="-198438"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5pPr>
              <a:lvl6pPr marL="22320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6pPr>
              <a:lvl7pPr marL="26892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7pPr>
              <a:lvl8pPr marL="31464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8pPr>
              <a:lvl9pPr marL="36036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9pPr>
            </a:lstStyle>
            <a:p>
              <a:pPr eaLnBrk="1" hangingPunct="1">
                <a:buSzPct val="100000"/>
                <a:defRPr/>
              </a:pPr>
              <a:r>
                <a:rPr lang="nl-NL" sz="2400" b="1" dirty="0" err="1" smtClean="0">
                  <a:solidFill>
                    <a:srgbClr val="000000"/>
                  </a:solidFill>
                  <a:ea typeface="MS PGothic" charset="0"/>
                  <a:cs typeface="MS PGothic" charset="0"/>
                </a:rPr>
                <a:t>Main</a:t>
              </a:r>
              <a:r>
                <a:rPr lang="nl-NL" sz="2400" b="1" dirty="0" smtClean="0">
                  <a:solidFill>
                    <a:srgbClr val="000000"/>
                  </a:solidFill>
                  <a:ea typeface="MS PGothic" charset="0"/>
                  <a:cs typeface="MS PGothic" charset="0"/>
                </a:rPr>
                <a:t> </a:t>
              </a:r>
              <a:r>
                <a:rPr lang="nl-NL" sz="2400" b="1" dirty="0" err="1" smtClean="0">
                  <a:solidFill>
                    <a:srgbClr val="000000"/>
                  </a:solidFill>
                  <a:ea typeface="MS PGothic" charset="0"/>
                  <a:cs typeface="MS PGothic" charset="0"/>
                </a:rPr>
                <a:t>findings</a:t>
              </a:r>
              <a:endParaRPr lang="nl-NL" sz="2400" b="1" dirty="0" smtClean="0">
                <a:solidFill>
                  <a:srgbClr val="000000"/>
                </a:solidFill>
                <a:ea typeface="MS PGothic" charset="0"/>
                <a:cs typeface="MS PGothic" charset="0"/>
              </a:endParaRPr>
            </a:p>
          </p:txBody>
        </p:sp>
        <p:sp>
          <p:nvSpPr>
            <p:cNvPr id="207878" name="Line 5"/>
            <p:cNvSpPr>
              <a:spLocks noChangeShapeType="1"/>
            </p:cNvSpPr>
            <p:nvPr/>
          </p:nvSpPr>
          <p:spPr bwMode="auto">
            <a:xfrm>
              <a:off x="2998" y="1804"/>
              <a:ext cx="3692" cy="1"/>
            </a:xfrm>
            <a:prstGeom prst="line">
              <a:avLst/>
            </a:prstGeom>
            <a:noFill/>
            <a:ln w="28440">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US"/>
            </a:p>
          </p:txBody>
        </p:sp>
        <p:sp>
          <p:nvSpPr>
            <p:cNvPr id="207879" name="Text Box 6"/>
            <p:cNvSpPr txBox="1">
              <a:spLocks noChangeArrowheads="1"/>
            </p:cNvSpPr>
            <p:nvPr/>
          </p:nvSpPr>
          <p:spPr bwMode="auto">
            <a:xfrm>
              <a:off x="3058" y="1928"/>
              <a:ext cx="4484" cy="1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77616" tIns="40360" rIns="77616" bIns="40360">
              <a:spAutoFit/>
            </a:bodyPr>
            <a:lstStyle>
              <a:lvl1pPr marL="149225" indent="-149225"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ＭＳ Ｐゴシック" charset="0"/>
                  <a:cs typeface="Arial" charset="0"/>
                </a:defRPr>
              </a:lvl1pPr>
              <a:lvl2pPr marL="641350" indent="-247650"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2pPr>
              <a:lvl3pPr marL="985838" indent="-196850"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3pPr>
              <a:lvl4pPr marL="1379538" indent="-196850"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4pPr>
              <a:lvl5pPr marL="1774825" indent="-198438"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5pPr>
              <a:lvl6pPr marL="22320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6pPr>
              <a:lvl7pPr marL="26892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7pPr>
              <a:lvl8pPr marL="31464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8pPr>
              <a:lvl9pPr marL="36036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9pPr>
            </a:lstStyle>
            <a:p>
              <a:pPr eaLnBrk="1" hangingPunct="1">
                <a:spcAft>
                  <a:spcPts val="500"/>
                </a:spcAft>
                <a:buClr>
                  <a:srgbClr val="CC0000"/>
                </a:buClr>
                <a:buSzPct val="100000"/>
                <a:buFont typeface="Wingdings" charset="0"/>
                <a:buChar char=""/>
                <a:defRPr/>
              </a:pPr>
              <a:r>
                <a:rPr lang="nl-NL" sz="2400" dirty="0" err="1" smtClean="0">
                  <a:solidFill>
                    <a:srgbClr val="000000"/>
                  </a:solidFill>
                  <a:ea typeface="MS PGothic" charset="0"/>
                  <a:cs typeface="MS PGothic" charset="0"/>
                </a:rPr>
                <a:t>Climate</a:t>
              </a:r>
              <a:r>
                <a:rPr lang="nl-NL" sz="2400" dirty="0" smtClean="0">
                  <a:solidFill>
                    <a:srgbClr val="000000"/>
                  </a:solidFill>
                  <a:ea typeface="MS PGothic" charset="0"/>
                  <a:cs typeface="MS PGothic" charset="0"/>
                </a:rPr>
                <a:t> change is </a:t>
              </a:r>
              <a:r>
                <a:rPr lang="nl-NL" sz="2400" dirty="0" err="1" smtClean="0">
                  <a:solidFill>
                    <a:srgbClr val="000000"/>
                  </a:solidFill>
                  <a:ea typeface="MS PGothic" charset="0"/>
                  <a:cs typeface="MS PGothic" charset="0"/>
                </a:rPr>
                <a:t>already</a:t>
              </a:r>
              <a:r>
                <a:rPr lang="nl-NL" sz="2400" dirty="0" smtClean="0">
                  <a:solidFill>
                    <a:srgbClr val="000000"/>
                  </a:solidFill>
                  <a:ea typeface="MS PGothic" charset="0"/>
                  <a:cs typeface="MS PGothic" charset="0"/>
                </a:rPr>
                <a:t> happening </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It is </a:t>
              </a:r>
              <a:r>
                <a:rPr lang="nl-NL" sz="2400" dirty="0" err="1" smtClean="0">
                  <a:solidFill>
                    <a:srgbClr val="000000"/>
                  </a:solidFill>
                  <a:ea typeface="MS PGothic" charset="0"/>
                  <a:cs typeface="MS PGothic" charset="0"/>
                </a:rPr>
                <a:t>mostly</a:t>
              </a:r>
              <a:r>
                <a:rPr lang="nl-NL" sz="2400" dirty="0" smtClean="0">
                  <a:solidFill>
                    <a:srgbClr val="000000"/>
                  </a:solidFill>
                  <a:ea typeface="MS PGothic" charset="0"/>
                  <a:cs typeface="MS PGothic" charset="0"/>
                </a:rPr>
                <a:t> </a:t>
              </a:r>
              <a:r>
                <a:rPr lang="nl-NL" sz="2400" dirty="0" err="1" smtClean="0">
                  <a:solidFill>
                    <a:srgbClr val="000000"/>
                  </a:solidFill>
                  <a:ea typeface="MS PGothic" charset="0"/>
                  <a:cs typeface="MS PGothic" charset="0"/>
                </a:rPr>
                <a:t>caused</a:t>
              </a:r>
              <a:r>
                <a:rPr lang="nl-NL" sz="2400" dirty="0" smtClean="0">
                  <a:solidFill>
                    <a:srgbClr val="000000"/>
                  </a:solidFill>
                  <a:ea typeface="MS PGothic" charset="0"/>
                  <a:cs typeface="MS PGothic" charset="0"/>
                </a:rPr>
                <a:t> </a:t>
              </a:r>
              <a:r>
                <a:rPr lang="nl-NL" sz="2400" dirty="0" err="1" smtClean="0">
                  <a:solidFill>
                    <a:srgbClr val="000000"/>
                  </a:solidFill>
                  <a:ea typeface="MS PGothic" charset="0"/>
                  <a:cs typeface="MS PGothic" charset="0"/>
                </a:rPr>
                <a:t>by</a:t>
              </a:r>
              <a:r>
                <a:rPr lang="nl-NL" sz="2400" dirty="0" smtClean="0">
                  <a:solidFill>
                    <a:srgbClr val="000000"/>
                  </a:solidFill>
                  <a:ea typeface="MS PGothic" charset="0"/>
                  <a:cs typeface="MS PGothic" charset="0"/>
                </a:rPr>
                <a:t> man</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It </a:t>
              </a:r>
              <a:r>
                <a:rPr lang="nl-NL" sz="2400" dirty="0" err="1" smtClean="0">
                  <a:solidFill>
                    <a:srgbClr val="000000"/>
                  </a:solidFill>
                  <a:ea typeface="MS PGothic" charset="0"/>
                  <a:cs typeface="MS PGothic" charset="0"/>
                </a:rPr>
                <a:t>will</a:t>
              </a:r>
              <a:r>
                <a:rPr lang="nl-NL" sz="2400" dirty="0" smtClean="0">
                  <a:solidFill>
                    <a:srgbClr val="000000"/>
                  </a:solidFill>
                  <a:ea typeface="MS PGothic" charset="0"/>
                  <a:cs typeface="MS PGothic" charset="0"/>
                </a:rPr>
                <a:t> continue</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The </a:t>
              </a:r>
              <a:r>
                <a:rPr lang="nl-NL" sz="2400" dirty="0" err="1" smtClean="0">
                  <a:solidFill>
                    <a:srgbClr val="000000"/>
                  </a:solidFill>
                  <a:ea typeface="MS PGothic" charset="0"/>
                  <a:cs typeface="MS PGothic" charset="0"/>
                </a:rPr>
                <a:t>rate</a:t>
              </a:r>
              <a:r>
                <a:rPr lang="nl-NL" sz="2400" dirty="0" smtClean="0">
                  <a:solidFill>
                    <a:srgbClr val="000000"/>
                  </a:solidFill>
                  <a:ea typeface="MS PGothic" charset="0"/>
                  <a:cs typeface="MS PGothic" charset="0"/>
                </a:rPr>
                <a:t> of change is </a:t>
              </a:r>
              <a:r>
                <a:rPr lang="nl-NL" sz="2400" dirty="0" err="1" smtClean="0">
                  <a:solidFill>
                    <a:srgbClr val="000000"/>
                  </a:solidFill>
                  <a:ea typeface="MS PGothic" charset="0"/>
                  <a:cs typeface="MS PGothic" charset="0"/>
                </a:rPr>
                <a:t>alarming</a:t>
              </a:r>
              <a:endParaRPr lang="nl-NL" sz="2400" dirty="0" smtClean="0">
                <a:solidFill>
                  <a:srgbClr val="000000"/>
                </a:solidFill>
                <a:ea typeface="MS PGothic" charset="0"/>
                <a:cs typeface="MS PGothic" charset="0"/>
              </a:endParaRP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Extreme </a:t>
              </a:r>
              <a:r>
                <a:rPr lang="nl-NL" sz="2400" dirty="0" err="1" smtClean="0">
                  <a:solidFill>
                    <a:srgbClr val="000000"/>
                  </a:solidFill>
                  <a:ea typeface="MS PGothic" charset="0"/>
                  <a:cs typeface="MS PGothic" charset="0"/>
                </a:rPr>
                <a:t>weather</a:t>
              </a:r>
              <a:r>
                <a:rPr lang="nl-NL" sz="2400" dirty="0" smtClean="0">
                  <a:solidFill>
                    <a:srgbClr val="000000"/>
                  </a:solidFill>
                  <a:ea typeface="MS PGothic" charset="0"/>
                  <a:cs typeface="MS PGothic" charset="0"/>
                </a:rPr>
                <a:t> is </a:t>
              </a:r>
              <a:r>
                <a:rPr lang="nl-NL" sz="2400" dirty="0" err="1" smtClean="0">
                  <a:solidFill>
                    <a:srgbClr val="000000"/>
                  </a:solidFill>
                  <a:ea typeface="MS PGothic" charset="0"/>
                  <a:cs typeface="MS PGothic" charset="0"/>
                </a:rPr>
                <a:t>getting</a:t>
              </a:r>
              <a:r>
                <a:rPr lang="nl-NL" sz="2400" dirty="0" smtClean="0">
                  <a:solidFill>
                    <a:srgbClr val="000000"/>
                  </a:solidFill>
                  <a:ea typeface="MS PGothic" charset="0"/>
                  <a:cs typeface="MS PGothic" charset="0"/>
                </a:rPr>
                <a:t> more frequent</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It is urgent </a:t>
              </a:r>
              <a:r>
                <a:rPr lang="nl-NL" sz="2400" dirty="0" err="1" smtClean="0">
                  <a:solidFill>
                    <a:srgbClr val="000000"/>
                  </a:solidFill>
                  <a:ea typeface="MS PGothic" charset="0"/>
                  <a:cs typeface="MS PGothic" charset="0"/>
                </a:rPr>
                <a:t>to</a:t>
              </a:r>
              <a:r>
                <a:rPr lang="nl-NL" sz="2400" dirty="0" smtClean="0">
                  <a:solidFill>
                    <a:srgbClr val="000000"/>
                  </a:solidFill>
                  <a:ea typeface="MS PGothic" charset="0"/>
                  <a:cs typeface="MS PGothic" charset="0"/>
                </a:rPr>
                <a:t> stop </a:t>
              </a:r>
              <a:r>
                <a:rPr lang="nl-NL" sz="2400" dirty="0" err="1" smtClean="0">
                  <a:solidFill>
                    <a:srgbClr val="000000"/>
                  </a:solidFill>
                  <a:ea typeface="MS PGothic" charset="0"/>
                  <a:cs typeface="MS PGothic" charset="0"/>
                </a:rPr>
                <a:t>further</a:t>
              </a:r>
              <a:r>
                <a:rPr lang="nl-NL" sz="2400" dirty="0" smtClean="0">
                  <a:solidFill>
                    <a:srgbClr val="000000"/>
                  </a:solidFill>
                  <a:ea typeface="MS PGothic" charset="0"/>
                  <a:cs typeface="MS PGothic" charset="0"/>
                </a:rPr>
                <a:t> warming</a:t>
              </a:r>
            </a:p>
          </p:txBody>
        </p:sp>
      </p:grpSp>
      <p:sp>
        <p:nvSpPr>
          <p:cNvPr id="9220" name="Text Box 36"/>
          <p:cNvSpPr txBox="1">
            <a:spLocks noChangeArrowheads="1"/>
          </p:cNvSpPr>
          <p:nvPr/>
        </p:nvSpPr>
        <p:spPr bwMode="auto">
          <a:xfrm>
            <a:off x="971550" y="5373688"/>
            <a:ext cx="11493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58" tIns="39429" rIns="78858" bIns="39429">
            <a:spAutoFit/>
          </a:bodyPr>
          <a:lstStyle>
            <a:lvl1pPr defTabSz="393700">
              <a:defRPr sz="2200">
                <a:solidFill>
                  <a:schemeClr val="tx1"/>
                </a:solidFill>
                <a:latin typeface="Arial" charset="0"/>
                <a:ea typeface="MS PGothic" charset="0"/>
                <a:cs typeface="MS PGothic" charset="0"/>
              </a:defRPr>
            </a:lvl1pPr>
            <a:lvl2pPr marL="742950" indent="-285750" defTabSz="393700">
              <a:defRPr sz="2000">
                <a:solidFill>
                  <a:schemeClr val="tx1"/>
                </a:solidFill>
                <a:latin typeface="Arial" charset="0"/>
                <a:ea typeface="MS PGothic" charset="0"/>
                <a:cs typeface="Arial" charset="0"/>
              </a:defRPr>
            </a:lvl2pPr>
            <a:lvl3pPr marL="1143000" indent="-228600" defTabSz="393700">
              <a:defRPr sz="2000">
                <a:solidFill>
                  <a:schemeClr val="tx1"/>
                </a:solidFill>
                <a:latin typeface="Arial" charset="0"/>
                <a:ea typeface="MS PGothic" charset="0"/>
                <a:cs typeface="Arial" charset="0"/>
              </a:defRPr>
            </a:lvl3pPr>
            <a:lvl4pPr marL="1600200" indent="-228600" defTabSz="393700">
              <a:defRPr sz="2000">
                <a:solidFill>
                  <a:schemeClr val="tx1"/>
                </a:solidFill>
                <a:latin typeface="Arial" charset="0"/>
                <a:ea typeface="MS PGothic" charset="0"/>
                <a:cs typeface="Arial" charset="0"/>
              </a:defRPr>
            </a:lvl4pPr>
            <a:lvl5pPr marL="2057400" indent="-228600" defTabSz="393700">
              <a:defRPr sz="2000">
                <a:solidFill>
                  <a:schemeClr val="tx1"/>
                </a:solidFill>
                <a:latin typeface="Arial" charset="0"/>
                <a:ea typeface="MS PGothic" charset="0"/>
                <a:cs typeface="Arial" charset="0"/>
              </a:defRPr>
            </a:lvl5pPr>
            <a:lvl6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pPr>
              <a:lnSpc>
                <a:spcPct val="120000"/>
              </a:lnSpc>
              <a:buClr>
                <a:srgbClr val="000000"/>
              </a:buClr>
              <a:buSzPct val="100000"/>
              <a:buFont typeface="Times New Roman" charset="0"/>
              <a:buNone/>
            </a:pPr>
            <a:r>
              <a:rPr lang="en-GB" sz="1200"/>
              <a:t>IPCC Fifth Assessment Report, 2013</a:t>
            </a:r>
          </a:p>
        </p:txBody>
      </p:sp>
      <p:grpSp>
        <p:nvGrpSpPr>
          <p:cNvPr id="9221" name="Group 10"/>
          <p:cNvGrpSpPr>
            <a:grpSpLocks/>
          </p:cNvGrpSpPr>
          <p:nvPr/>
        </p:nvGrpSpPr>
        <p:grpSpPr bwMode="auto">
          <a:xfrm rot="913563">
            <a:off x="776288" y="1512888"/>
            <a:ext cx="2357437" cy="3760787"/>
            <a:chOff x="1138" y="292"/>
            <a:chExt cx="2526" cy="3456"/>
          </a:xfrm>
        </p:grpSpPr>
        <p:sp>
          <p:nvSpPr>
            <p:cNvPr id="207883" name="Rectangle 11"/>
            <p:cNvSpPr>
              <a:spLocks noChangeArrowheads="1"/>
            </p:cNvSpPr>
            <p:nvPr/>
          </p:nvSpPr>
          <p:spPr bwMode="auto">
            <a:xfrm>
              <a:off x="1202" y="346"/>
              <a:ext cx="2460" cy="340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cs typeface="+mn-cs"/>
              </a:endParaRPr>
            </a:p>
          </p:txBody>
        </p:sp>
        <p:pic>
          <p:nvPicPr>
            <p:cNvPr id="2078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 y="289"/>
              <a:ext cx="2489" cy="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spTree>
    <p:extLst>
      <p:ext uri="{BB962C8B-B14F-4D97-AF65-F5344CB8AC3E}">
        <p14:creationId xmlns:p14="http://schemas.microsoft.com/office/powerpoint/2010/main" val="8057479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i="0" dirty="0" smtClean="0"/>
              <a:t>Three Questions </a:t>
            </a:r>
            <a:endParaRPr lang="en-US" sz="3600" i="0" dirty="0"/>
          </a:p>
        </p:txBody>
      </p:sp>
      <p:graphicFrame>
        <p:nvGraphicFramePr>
          <p:cNvPr id="14" name="Diagram 13"/>
          <p:cNvGraphicFramePr/>
          <p:nvPr>
            <p:extLst>
              <p:ext uri="{D42A27DB-BD31-4B8C-83A1-F6EECF244321}">
                <p14:modId xmlns:p14="http://schemas.microsoft.com/office/powerpoint/2010/main" val="979144875"/>
              </p:ext>
            </p:extLst>
          </p:nvPr>
        </p:nvGraphicFramePr>
        <p:xfrm>
          <a:off x="683568" y="1600200"/>
          <a:ext cx="8003763"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90053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68313" y="44624"/>
            <a:ext cx="8229600" cy="1143000"/>
          </a:xfrm>
        </p:spPr>
        <p:txBody>
          <a:bodyPr/>
          <a:lstStyle/>
          <a:p>
            <a:r>
              <a:rPr lang="en-US" sz="2800" i="0" u="sng" dirty="0">
                <a:solidFill>
                  <a:srgbClr val="FF0000"/>
                </a:solidFill>
                <a:ea typeface="MS PGothic" charset="0"/>
                <a:cs typeface="Arial" charset="0"/>
              </a:rPr>
              <a:t>First </a:t>
            </a:r>
            <a:r>
              <a:rPr lang="en-US" sz="2800" i="0" u="sng" dirty="0" smtClean="0">
                <a:solidFill>
                  <a:srgbClr val="FF0000"/>
                </a:solidFill>
                <a:ea typeface="MS PGothic" charset="0"/>
                <a:cs typeface="Arial" charset="0"/>
              </a:rPr>
              <a:t>Question</a:t>
            </a:r>
            <a:r>
              <a:rPr lang="en-US" sz="2800" i="0" dirty="0">
                <a:ea typeface="MS PGothic" charset="0"/>
                <a:cs typeface="Arial" charset="0"/>
              </a:rPr>
              <a:t>: </a:t>
            </a:r>
            <a:r>
              <a:rPr lang="en-US" sz="2800" dirty="0">
                <a:ea typeface="MS PGothic" charset="0"/>
                <a:cs typeface="Arial" charset="0"/>
              </a:rPr>
              <a:t>Why is it getting warmer?</a:t>
            </a:r>
          </a:p>
        </p:txBody>
      </p:sp>
      <p:sp>
        <p:nvSpPr>
          <p:cNvPr id="3" name="Content Placeholder 2"/>
          <p:cNvSpPr>
            <a:spLocks noGrp="1"/>
          </p:cNvSpPr>
          <p:nvPr>
            <p:ph idx="4294967295"/>
          </p:nvPr>
        </p:nvSpPr>
        <p:spPr>
          <a:xfrm>
            <a:off x="468313" y="1196752"/>
            <a:ext cx="8229600" cy="4205288"/>
          </a:xfrm>
        </p:spPr>
        <p:txBody>
          <a:bodyPr/>
          <a:lstStyle/>
          <a:p>
            <a:pPr marL="0" indent="0">
              <a:lnSpc>
                <a:spcPct val="90000"/>
              </a:lnSpc>
              <a:buFont typeface="Wingdings" charset="0"/>
              <a:buNone/>
            </a:pPr>
            <a:r>
              <a:rPr lang="en-US" sz="2100" dirty="0">
                <a:ea typeface="MS PGothic" charset="0"/>
                <a:cs typeface="Arial" charset="0"/>
              </a:rPr>
              <a:t>Answer: The rapid global warming of the past 100 years is caused mostly by human activity, mainly:</a:t>
            </a:r>
          </a:p>
        </p:txBody>
      </p:sp>
      <p:grpSp>
        <p:nvGrpSpPr>
          <p:cNvPr id="141322" name="Group 10"/>
          <p:cNvGrpSpPr>
            <a:grpSpLocks/>
          </p:cNvGrpSpPr>
          <p:nvPr/>
        </p:nvGrpSpPr>
        <p:grpSpPr bwMode="auto">
          <a:xfrm>
            <a:off x="508000" y="1988840"/>
            <a:ext cx="8281988" cy="1363662"/>
            <a:chOff x="385" y="1463"/>
            <a:chExt cx="5217" cy="859"/>
          </a:xfrm>
        </p:grpSpPr>
        <p:sp>
          <p:nvSpPr>
            <p:cNvPr id="10251" name="Content Placeholder 2"/>
            <p:cNvSpPr>
              <a:spLocks/>
            </p:cNvSpPr>
            <p:nvPr/>
          </p:nvSpPr>
          <p:spPr bwMode="auto">
            <a:xfrm>
              <a:off x="1339" y="1555"/>
              <a:ext cx="4263"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Clr>
                  <a:srgbClr val="C00000"/>
                </a:buClr>
                <a:buSzPct val="80000"/>
                <a:buFont typeface="Arial" charset="0"/>
                <a:buNone/>
              </a:pPr>
              <a:r>
                <a:rPr lang="en-US" sz="2100" b="1" dirty="0"/>
                <a:t>Burning fossil fuels</a:t>
              </a:r>
              <a:r>
                <a:rPr lang="en-US" sz="2100" dirty="0"/>
                <a:t> (e.g. coal, oil, natural gas) at unprecedented rates, sending </a:t>
              </a:r>
              <a:r>
                <a:rPr lang="ja-JP" altLang="en-US" sz="2100" dirty="0"/>
                <a:t>“</a:t>
              </a:r>
              <a:r>
                <a:rPr lang="en-US" altLang="ja-JP" sz="2100" dirty="0"/>
                <a:t>greenhouse gases</a:t>
              </a:r>
              <a:r>
                <a:rPr lang="ja-JP" altLang="en-US" sz="2100" dirty="0"/>
                <a:t>”</a:t>
              </a:r>
              <a:r>
                <a:rPr lang="en-US" altLang="ja-JP" sz="2100" dirty="0"/>
                <a:t> into the atmosphere</a:t>
              </a:r>
            </a:p>
            <a:p>
              <a:pPr eaLnBrk="0" hangingPunct="0">
                <a:lnSpc>
                  <a:spcPct val="90000"/>
                </a:lnSpc>
                <a:spcBef>
                  <a:spcPct val="20000"/>
                </a:spcBef>
                <a:buClr>
                  <a:srgbClr val="C00000"/>
                </a:buClr>
                <a:buSzPct val="80000"/>
                <a:buFont typeface="Arial" charset="0"/>
                <a:buNone/>
              </a:pPr>
              <a:endParaRPr lang="en-US" sz="2100" dirty="0"/>
            </a:p>
            <a:p>
              <a:pPr eaLnBrk="0" hangingPunct="0">
                <a:lnSpc>
                  <a:spcPct val="90000"/>
                </a:lnSpc>
                <a:spcBef>
                  <a:spcPct val="20000"/>
                </a:spcBef>
                <a:buClr>
                  <a:srgbClr val="C00000"/>
                </a:buClr>
                <a:buSzPct val="80000"/>
                <a:buFont typeface="Wingdings" charset="0"/>
                <a:buNone/>
              </a:pPr>
              <a:endParaRPr lang="en-US" sz="2100" dirty="0"/>
            </a:p>
          </p:txBody>
        </p:sp>
        <p:pic>
          <p:nvPicPr>
            <p:cNvPr id="141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1463"/>
              <a:ext cx="862" cy="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grpSp>
        <p:nvGrpSpPr>
          <p:cNvPr id="141324" name="Group 12"/>
          <p:cNvGrpSpPr>
            <a:grpSpLocks/>
          </p:cNvGrpSpPr>
          <p:nvPr/>
        </p:nvGrpSpPr>
        <p:grpSpPr bwMode="auto">
          <a:xfrm>
            <a:off x="574873" y="4941168"/>
            <a:ext cx="8029575" cy="1336675"/>
            <a:chOff x="385" y="3249"/>
            <a:chExt cx="5058" cy="842"/>
          </a:xfrm>
        </p:grpSpPr>
        <p:sp>
          <p:nvSpPr>
            <p:cNvPr id="10249" name="Content Placeholder 2"/>
            <p:cNvSpPr>
              <a:spLocks/>
            </p:cNvSpPr>
            <p:nvPr/>
          </p:nvSpPr>
          <p:spPr bwMode="auto">
            <a:xfrm>
              <a:off x="1348" y="3521"/>
              <a:ext cx="409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Clr>
                  <a:srgbClr val="C00000"/>
                </a:buClr>
                <a:buSzPct val="80000"/>
                <a:buFont typeface="Arial" charset="0"/>
                <a:buNone/>
              </a:pPr>
              <a:r>
                <a:rPr lang="en-US" sz="2100" b="1" dirty="0"/>
                <a:t>Changing agricultural</a:t>
              </a:r>
              <a:r>
                <a:rPr lang="en-US" sz="2100" dirty="0"/>
                <a:t> and land-use practices  (agriculture releases other GHGs, CH</a:t>
              </a:r>
              <a:r>
                <a:rPr lang="en-US" baseline="-25000" dirty="0"/>
                <a:t>4</a:t>
              </a:r>
              <a:r>
                <a:rPr lang="en-US" sz="2100" dirty="0"/>
                <a:t> and NO</a:t>
              </a:r>
              <a:r>
                <a:rPr lang="en-US" baseline="-25000" dirty="0"/>
                <a:t>2</a:t>
              </a:r>
              <a:r>
                <a:rPr lang="en-US" sz="2100" dirty="0"/>
                <a:t>)</a:t>
              </a:r>
            </a:p>
          </p:txBody>
        </p:sp>
        <p:pic>
          <p:nvPicPr>
            <p:cNvPr id="10250" name="Picture 8" descr="CTK1-8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3249"/>
              <a:ext cx="867"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1323" name="Group 11"/>
          <p:cNvGrpSpPr>
            <a:grpSpLocks/>
          </p:cNvGrpSpPr>
          <p:nvPr/>
        </p:nvGrpSpPr>
        <p:grpSpPr bwMode="auto">
          <a:xfrm>
            <a:off x="539552" y="3429000"/>
            <a:ext cx="8026400" cy="1371600"/>
            <a:chOff x="385" y="2361"/>
            <a:chExt cx="5056" cy="864"/>
          </a:xfrm>
        </p:grpSpPr>
        <p:sp>
          <p:nvSpPr>
            <p:cNvPr id="10247" name="Content Placeholder 2"/>
            <p:cNvSpPr>
              <a:spLocks/>
            </p:cNvSpPr>
            <p:nvPr/>
          </p:nvSpPr>
          <p:spPr bwMode="auto">
            <a:xfrm>
              <a:off x="1359" y="2568"/>
              <a:ext cx="408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100" b="1"/>
                <a:t>Widespread deforestation </a:t>
              </a:r>
              <a:r>
                <a:rPr lang="en-US" sz="2100"/>
                <a:t>(trees contain a  lot of carbon, and when burnt CO</a:t>
              </a:r>
              <a:r>
                <a:rPr lang="en-US" baseline="-25000"/>
                <a:t>2 </a:t>
              </a:r>
              <a:r>
                <a:rPr lang="en-US" sz="2100"/>
                <a:t>is released )</a:t>
              </a:r>
            </a:p>
          </p:txBody>
        </p:sp>
        <p:pic>
          <p:nvPicPr>
            <p:cNvPr id="10248" name="Picture 9" descr="CTK1-32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 y="2361"/>
              <a:ext cx="86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885841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41322"/>
                                        </p:tgtEl>
                                        <p:attrNameLst>
                                          <p:attrName>style.visibility</p:attrName>
                                        </p:attrNameLst>
                                      </p:cBhvr>
                                      <p:to>
                                        <p:strVal val="visible"/>
                                      </p:to>
                                    </p:set>
                                    <p:animEffect transition="in" filter="fade">
                                      <p:cBhvr>
                                        <p:cTn id="11" dur="500"/>
                                        <p:tgtEl>
                                          <p:spTgt spid="1413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41323"/>
                                        </p:tgtEl>
                                        <p:attrNameLst>
                                          <p:attrName>style.visibility</p:attrName>
                                        </p:attrNameLst>
                                      </p:cBhvr>
                                      <p:to>
                                        <p:strVal val="visible"/>
                                      </p:to>
                                    </p:set>
                                    <p:animEffect transition="in" filter="fade">
                                      <p:cBhvr>
                                        <p:cTn id="16" dur="500"/>
                                        <p:tgtEl>
                                          <p:spTgt spid="1413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1324"/>
                                        </p:tgtEl>
                                        <p:attrNameLst>
                                          <p:attrName>style.visibility</p:attrName>
                                        </p:attrNameLst>
                                      </p:cBhvr>
                                      <p:to>
                                        <p:strVal val="visible"/>
                                      </p:to>
                                    </p:set>
                                    <p:animEffect transition="in" filter="fade">
                                      <p:cBhvr>
                                        <p:cTn id="21" dur="500"/>
                                        <p:tgtEl>
                                          <p:spTgt spid="141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3" name="Group 13"/>
          <p:cNvGrpSpPr>
            <a:grpSpLocks/>
          </p:cNvGrpSpPr>
          <p:nvPr/>
        </p:nvGrpSpPr>
        <p:grpSpPr bwMode="auto">
          <a:xfrm>
            <a:off x="0" y="2349500"/>
            <a:ext cx="5329238" cy="2916238"/>
            <a:chOff x="22" y="1502"/>
            <a:chExt cx="3357" cy="1837"/>
          </a:xfrm>
        </p:grpSpPr>
        <p:pic>
          <p:nvPicPr>
            <p:cNvPr id="1433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 y="1502"/>
              <a:ext cx="3357" cy="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3372" name="Rectangle 12"/>
            <p:cNvSpPr>
              <a:spLocks noChangeArrowheads="1"/>
            </p:cNvSpPr>
            <p:nvPr/>
          </p:nvSpPr>
          <p:spPr bwMode="auto">
            <a:xfrm>
              <a:off x="26" y="1706"/>
              <a:ext cx="158" cy="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cs typeface="+mn-cs"/>
              </a:endParaRPr>
            </a:p>
          </p:txBody>
        </p:sp>
      </p:grpSp>
      <p:grpSp>
        <p:nvGrpSpPr>
          <p:cNvPr id="11267" name="Group 11"/>
          <p:cNvGrpSpPr>
            <a:grpSpLocks/>
          </p:cNvGrpSpPr>
          <p:nvPr/>
        </p:nvGrpSpPr>
        <p:grpSpPr bwMode="auto">
          <a:xfrm>
            <a:off x="5362575" y="2428875"/>
            <a:ext cx="3781425" cy="2946400"/>
            <a:chOff x="3084" y="1071"/>
            <a:chExt cx="2382" cy="1856"/>
          </a:xfrm>
        </p:grpSpPr>
        <p:pic>
          <p:nvPicPr>
            <p:cNvPr id="11271" name="Picture 2" descr="http://www.jamesdolan.com/projects/planetatmosphere/atmosphe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 y="1071"/>
              <a:ext cx="2270" cy="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7" name="Rectangle 7"/>
            <p:cNvSpPr>
              <a:spLocks noChangeArrowheads="1"/>
            </p:cNvSpPr>
            <p:nvPr/>
          </p:nvSpPr>
          <p:spPr bwMode="auto">
            <a:xfrm>
              <a:off x="3084" y="2569"/>
              <a:ext cx="295" cy="31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cs typeface="+mn-cs"/>
              </a:endParaRPr>
            </a:p>
          </p:txBody>
        </p:sp>
      </p:grpSp>
      <p:sp>
        <p:nvSpPr>
          <p:cNvPr id="11268" name="Content Placeholder 2"/>
          <p:cNvSpPr>
            <a:spLocks noGrp="1"/>
          </p:cNvSpPr>
          <p:nvPr>
            <p:ph idx="4294967295"/>
          </p:nvPr>
        </p:nvSpPr>
        <p:spPr>
          <a:xfrm>
            <a:off x="457200" y="1196975"/>
            <a:ext cx="8229600" cy="576263"/>
          </a:xfrm>
        </p:spPr>
        <p:txBody>
          <a:bodyPr/>
          <a:lstStyle/>
          <a:p>
            <a:pPr marL="0" indent="0" algn="ctr">
              <a:buFont typeface="Wingdings" charset="0"/>
              <a:buNone/>
            </a:pPr>
            <a:r>
              <a:rPr lang="en-US" sz="2400" dirty="0">
                <a:solidFill>
                  <a:srgbClr val="FF0000"/>
                </a:solidFill>
                <a:ea typeface="MS PGothic" charset="0"/>
                <a:cs typeface="Arial" charset="0"/>
              </a:rPr>
              <a:t>Greenhouse gases are acting as a blanket around the earth</a:t>
            </a:r>
          </a:p>
        </p:txBody>
      </p:sp>
      <p:cxnSp>
        <p:nvCxnSpPr>
          <p:cNvPr id="5" name="Straight Arrow Connector 4"/>
          <p:cNvCxnSpPr>
            <a:cxnSpLocks noChangeShapeType="1"/>
          </p:cNvCxnSpPr>
          <p:nvPr/>
        </p:nvCxnSpPr>
        <p:spPr bwMode="auto">
          <a:xfrm>
            <a:off x="4716463" y="3789363"/>
            <a:ext cx="1068387" cy="0"/>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70" name="Title 1"/>
          <p:cNvSpPr>
            <a:spLocks/>
          </p:cNvSpPr>
          <p:nvPr/>
        </p:nvSpPr>
        <p:spPr bwMode="auto">
          <a:xfrm>
            <a:off x="468313" y="404813"/>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a:solidFill>
                  <a:schemeClr val="bg1"/>
                </a:solidFill>
              </a:rPr>
              <a:t>First question: </a:t>
            </a:r>
            <a:r>
              <a:rPr lang="en-US" sz="2800" b="1" i="1">
                <a:solidFill>
                  <a:schemeClr val="bg1"/>
                </a:solidFill>
              </a:rPr>
              <a:t>Why is it getting warmer?</a:t>
            </a:r>
          </a:p>
        </p:txBody>
      </p:sp>
    </p:spTree>
    <p:extLst>
      <p:ext uri="{BB962C8B-B14F-4D97-AF65-F5344CB8AC3E}">
        <p14:creationId xmlns:p14="http://schemas.microsoft.com/office/powerpoint/2010/main" val="2642933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73"/>
                                        </p:tgtEl>
                                        <p:attrNameLst>
                                          <p:attrName>style.visibility</p:attrName>
                                        </p:attrNameLst>
                                      </p:cBhvr>
                                      <p:to>
                                        <p:strVal val="visible"/>
                                      </p:to>
                                    </p:set>
                                    <p:animEffect transition="in" filter="fade">
                                      <p:cBhvr>
                                        <p:cTn id="7" dur="500"/>
                                        <p:tgtEl>
                                          <p:spTgt spid="143373"/>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2495550"/>
            <a:ext cx="3276600" cy="933450"/>
          </a:xfrm>
        </p:spPr>
        <p:txBody>
          <a:bodyPr anchor="b"/>
          <a:lstStyle/>
          <a:p>
            <a:r>
              <a:rPr lang="en-US" sz="1800" dirty="0">
                <a:latin typeface="Arial" charset="0"/>
                <a:cs typeface="Arial" charset="0"/>
              </a:rPr>
              <a:t>Does anyone know how many ppm of CO</a:t>
            </a:r>
            <a:r>
              <a:rPr lang="en-US" sz="1800" baseline="-25000" dirty="0">
                <a:latin typeface="Arial" charset="0"/>
                <a:cs typeface="Arial" charset="0"/>
              </a:rPr>
              <a:t>2</a:t>
            </a:r>
            <a:r>
              <a:rPr lang="en-US" sz="1800" dirty="0">
                <a:latin typeface="Arial" charset="0"/>
                <a:cs typeface="Arial" charset="0"/>
              </a:rPr>
              <a:t> we have in the atmosphere today?</a:t>
            </a:r>
          </a:p>
        </p:txBody>
      </p:sp>
      <p:pic>
        <p:nvPicPr>
          <p:cNvPr id="10243" name="Content Placeholder 4" descr="co2_data_mlo.png"/>
          <p:cNvPicPr>
            <a:picLocks noGrp="1" noChangeAspect="1"/>
          </p:cNvPicPr>
          <p:nvPr>
            <p:ph idx="1"/>
          </p:nvPr>
        </p:nvPicPr>
        <p:blipFill>
          <a:blip r:embed="rId3" cstate="email">
            <a:extLst>
              <a:ext uri="{28A0092B-C50C-407E-A947-70E740481C1C}">
                <a14:useLocalDpi xmlns:a14="http://schemas.microsoft.com/office/drawing/2010/main" val="0"/>
              </a:ext>
            </a:extLst>
          </a:blip>
          <a:srcRect l="5956" t="5888" r="6212" b="5490"/>
          <a:stretch>
            <a:fillRect/>
          </a:stretch>
        </p:blipFill>
        <p:spPr>
          <a:xfrm>
            <a:off x="611560" y="2348880"/>
            <a:ext cx="4495800" cy="3505200"/>
          </a:xfrm>
        </p:spPr>
      </p:pic>
      <p:sp>
        <p:nvSpPr>
          <p:cNvPr id="10244" name="TextBox 8"/>
          <p:cNvSpPr txBox="1">
            <a:spLocks noChangeArrowheads="1"/>
          </p:cNvSpPr>
          <p:nvPr/>
        </p:nvSpPr>
        <p:spPr bwMode="auto">
          <a:xfrm>
            <a:off x="539552" y="609600"/>
            <a:ext cx="83536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3400" b="1" dirty="0"/>
              <a:t>Today CO</a:t>
            </a:r>
            <a:r>
              <a:rPr lang="en-US" sz="3400" b="1" baseline="-25000" dirty="0"/>
              <a:t>2</a:t>
            </a:r>
            <a:r>
              <a:rPr lang="en-US" sz="3400" b="1" dirty="0"/>
              <a:t> is higher than it’s been for hundreds of thousands of </a:t>
            </a:r>
            <a:r>
              <a:rPr lang="en-US" sz="3400" b="1" dirty="0" smtClean="0"/>
              <a:t>years</a:t>
            </a:r>
          </a:p>
          <a:p>
            <a:r>
              <a:rPr lang="en-US" sz="1600" dirty="0"/>
              <a:t>http://400.350.org/</a:t>
            </a:r>
          </a:p>
        </p:txBody>
      </p:sp>
      <p:sp>
        <p:nvSpPr>
          <p:cNvPr id="10" name="Title 1"/>
          <p:cNvSpPr txBox="1">
            <a:spLocks/>
          </p:cNvSpPr>
          <p:nvPr/>
        </p:nvSpPr>
        <p:spPr bwMode="auto">
          <a:xfrm>
            <a:off x="6055568" y="3524622"/>
            <a:ext cx="1828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2800" b="1" dirty="0">
                <a:solidFill>
                  <a:srgbClr val="FF0000"/>
                </a:solidFill>
                <a:latin typeface="Calibri" charset="0"/>
              </a:rPr>
              <a:t>400 ppm</a:t>
            </a:r>
          </a:p>
        </p:txBody>
      </p:sp>
      <p:sp>
        <p:nvSpPr>
          <p:cNvPr id="12" name="TextBox 11"/>
          <p:cNvSpPr txBox="1">
            <a:spLocks noChangeArrowheads="1"/>
          </p:cNvSpPr>
          <p:nvPr/>
        </p:nvSpPr>
        <p:spPr bwMode="auto">
          <a:xfrm>
            <a:off x="5508105" y="4194953"/>
            <a:ext cx="3096343"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r>
              <a:rPr lang="en-US" sz="1800" dirty="0"/>
              <a:t>That’s 120 ppm higher than the max for 800,000+ </a:t>
            </a:r>
            <a:r>
              <a:rPr lang="en-US" sz="1800" dirty="0" err="1"/>
              <a:t>yrs</a:t>
            </a:r>
            <a:r>
              <a:rPr lang="en-US" sz="1800" dirty="0"/>
              <a:t> </a:t>
            </a:r>
          </a:p>
          <a:p>
            <a:endParaRPr lang="en-US" sz="1800" dirty="0"/>
          </a:p>
          <a:p>
            <a:r>
              <a:rPr lang="en-US" sz="1800" dirty="0"/>
              <a:t>… and the difference between an ice age and a warm period is just 100 ppm</a:t>
            </a:r>
          </a:p>
        </p:txBody>
      </p:sp>
    </p:spTree>
    <p:extLst>
      <p:ext uri="{BB962C8B-B14F-4D97-AF65-F5344CB8AC3E}">
        <p14:creationId xmlns:p14="http://schemas.microsoft.com/office/powerpoint/2010/main" val="1767195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par>
                                <p:cTn id="12" presetID="26" presetClass="emph" presetSubtype="0" fill="hold" nodeType="withEffect">
                                  <p:stCondLst>
                                    <p:cond delay="0"/>
                                  </p:stCondLst>
                                  <p:childTnLst>
                                    <p:animEffect transition="out" filter="fade">
                                      <p:cBhvr>
                                        <p:cTn id="13" dur="500" tmFilter="0, 0; .2, .5; .8, .5; 1, 0"/>
                                        <p:tgtEl>
                                          <p:spTgt spid="10">
                                            <p:txEl>
                                              <p:pRg st="0" end="0"/>
                                            </p:txEl>
                                          </p:spTgt>
                                        </p:tgtEl>
                                      </p:cBhvr>
                                    </p:animEffect>
                                    <p:animScale>
                                      <p:cBhvr>
                                        <p:cTn id="14" dur="250" autoRev="1" fill="hold"/>
                                        <p:tgtEl>
                                          <p:spTgt spid="10">
                                            <p:txEl>
                                              <p:pRg st="0" end="0"/>
                                            </p:txEl>
                                          </p:spTgt>
                                        </p:tgtEl>
                                      </p:cBhvr>
                                      <p:by x="105000" y="105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9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3153</TotalTime>
  <Words>5516</Words>
  <Application>Microsoft Office PowerPoint</Application>
  <PresentationFormat>On-screen Show (4:3)</PresentationFormat>
  <Paragraphs>488</Paragraphs>
  <Slides>46</Slides>
  <Notes>39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9_Office Theme</vt:lpstr>
      <vt:lpstr>PowerPoint Presentation</vt:lpstr>
      <vt:lpstr>Climate Change</vt:lpstr>
      <vt:lpstr>PowerPoint Presentation</vt:lpstr>
      <vt:lpstr>Weather or climate?</vt:lpstr>
      <vt:lpstr>PowerPoint Presentation</vt:lpstr>
      <vt:lpstr>Three Questions </vt:lpstr>
      <vt:lpstr>First Question: Why is it getting warmer?</vt:lpstr>
      <vt:lpstr>PowerPoint Presentation</vt:lpstr>
      <vt:lpstr>Does anyone know how many ppm of CO2 we have in the atmosphere today?</vt:lpstr>
      <vt:lpstr>PowerPoint Presentation</vt:lpstr>
      <vt:lpstr>PowerPoint Presentation</vt:lpstr>
      <vt:lpstr>PowerPoint Presentation</vt:lpstr>
      <vt:lpstr>PowerPoint Presentation</vt:lpstr>
      <vt:lpstr>PowerPoint Presentation</vt:lpstr>
      <vt:lpstr>When the ocean, land and air get warmer, things change in the climate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impact: Floods</vt:lpstr>
      <vt:lpstr>Potential impact: Coastal erosion, coastal flooding and salt water intrusion</vt:lpstr>
      <vt:lpstr>Potential impact: Drought</vt:lpstr>
      <vt:lpstr>Possible impact: increasing food insecurity</vt:lpstr>
      <vt:lpstr>PowerPoint Presentation</vt:lpstr>
      <vt:lpstr>PowerPoint Presentation</vt:lpstr>
      <vt:lpstr>PowerPoint Presentation</vt:lpstr>
      <vt:lpstr> </vt:lpstr>
      <vt:lpstr>PowerPoint Presentation</vt:lpstr>
      <vt:lpstr>PowerPoint Presentation</vt:lpstr>
      <vt:lpstr>PowerPoint Presentation</vt:lpstr>
      <vt:lpstr>Key Messages </vt:lpstr>
      <vt:lpstr>From IFRC President Konoe  issued at the release of the IPCC AR5 WGII</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Nan-Ting Hsu</dc:creator>
  <cp:lastModifiedBy>rommanee klaeotanong</cp:lastModifiedBy>
  <cp:revision>134</cp:revision>
  <cp:lastPrinted>2015-03-05T08:27:10Z</cp:lastPrinted>
  <dcterms:created xsi:type="dcterms:W3CDTF">2010-12-16T14:50:14Z</dcterms:created>
  <dcterms:modified xsi:type="dcterms:W3CDTF">2015-03-13T14:10:59Z</dcterms:modified>
</cp:coreProperties>
</file>