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91" r:id="rId2"/>
    <p:sldId id="293" r:id="rId3"/>
    <p:sldId id="308" r:id="rId4"/>
    <p:sldId id="299" r:id="rId5"/>
    <p:sldId id="300" r:id="rId6"/>
    <p:sldId id="301" r:id="rId7"/>
    <p:sldId id="304" r:id="rId8"/>
    <p:sldId id="305" r:id="rId9"/>
    <p:sldId id="28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88"/>
    <p:restoredTop sz="95109"/>
  </p:normalViewPr>
  <p:slideViewPr>
    <p:cSldViewPr snapToGrid="0" snapToObjects="1">
      <p:cViewPr>
        <p:scale>
          <a:sx n="91" d="100"/>
          <a:sy n="91" d="100"/>
        </p:scale>
        <p:origin x="896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34CB0E-9139-6546-9BD5-25A23782F466}" type="datetimeFigureOut">
              <a:rPr lang="en-US" smtClean="0"/>
              <a:t>9/14/16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405E20-A5FD-174D-AB41-4CAD6FDBF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830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338B4F-0647-E040-A450-A44139886926}" type="datetimeFigureOut">
              <a:rPr lang="en-US" smtClean="0"/>
              <a:t>9/14/16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9D98B1-67E7-9345-AEA8-77C21269D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0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338B4F-0647-E040-A450-A44139886926}" type="datetimeFigureOut">
              <a:rPr lang="en-US" smtClean="0"/>
              <a:t>9/14/16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9D98B1-67E7-9345-AEA8-77C21269D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98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338B4F-0647-E040-A450-A44139886926}" type="datetimeFigureOut">
              <a:rPr lang="en-US" smtClean="0"/>
              <a:t>9/14/16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9D98B1-67E7-9345-AEA8-77C21269D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89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51" y="115889"/>
            <a:ext cx="1437216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0820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338B4F-0647-E040-A450-A44139886926}" type="datetimeFigureOut">
              <a:rPr lang="en-US" smtClean="0"/>
              <a:t>9/14/16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9D98B1-67E7-9345-AEA8-77C21269D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73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338B4F-0647-E040-A450-A44139886926}" type="datetimeFigureOut">
              <a:rPr lang="en-US" smtClean="0"/>
              <a:t>9/14/16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9D98B1-67E7-9345-AEA8-77C21269D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296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338B4F-0647-E040-A450-A44139886926}" type="datetimeFigureOut">
              <a:rPr lang="en-US" smtClean="0"/>
              <a:t>9/14/16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9D98B1-67E7-9345-AEA8-77C21269D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671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338B4F-0647-E040-A450-A44139886926}" type="datetimeFigureOut">
              <a:rPr lang="en-US" smtClean="0"/>
              <a:t>9/14/16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9D98B1-67E7-9345-AEA8-77C21269D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310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338B4F-0647-E040-A450-A44139886926}" type="datetimeFigureOut">
              <a:rPr lang="en-US" smtClean="0"/>
              <a:t>9/14/16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9D98B1-67E7-9345-AEA8-77C21269D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925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338B4F-0647-E040-A450-A44139886926}" type="datetimeFigureOut">
              <a:rPr lang="en-US" smtClean="0"/>
              <a:t>9/14/16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9D98B1-67E7-9345-AEA8-77C21269D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380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338B4F-0647-E040-A450-A44139886926}" type="datetimeFigureOut">
              <a:rPr lang="en-US" smtClean="0"/>
              <a:t>9/14/16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9D98B1-67E7-9345-AEA8-77C21269D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7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338B4F-0647-E040-A450-A44139886926}" type="datetimeFigureOut">
              <a:rPr lang="en-US" smtClean="0"/>
              <a:t>9/14/16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9D98B1-67E7-9345-AEA8-77C21269D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426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/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8191"/>
            <a:ext cx="12192000" cy="129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581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pn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9.jpeg"/><Relationship Id="rId12" Type="http://schemas.openxmlformats.org/officeDocument/2006/relationships/image" Target="../media/image30.jpeg"/><Relationship Id="rId13" Type="http://schemas.openxmlformats.org/officeDocument/2006/relationships/image" Target="../media/image31.jpeg"/><Relationship Id="rId14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jpeg"/><Relationship Id="rId9" Type="http://schemas.openxmlformats.org/officeDocument/2006/relationships/image" Target="../media/image27.jpeg"/><Relationship Id="rId10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2214562" y="1295401"/>
            <a:ext cx="7772400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id-ID" sz="3200" b="1" dirty="0">
                <a:latin typeface="+mj-lt"/>
                <a:ea typeface="+mj-ea"/>
                <a:cs typeface="+mj-cs"/>
              </a:rPr>
              <a:t>AS</a:t>
            </a:r>
            <a:r>
              <a:rPr lang="en-US" sz="3200" b="1" dirty="0">
                <a:latin typeface="+mj-lt"/>
                <a:ea typeface="+mj-ea"/>
                <a:cs typeface="+mj-cs"/>
              </a:rPr>
              <a:t>EAN Safe Schools </a:t>
            </a:r>
            <a:r>
              <a:rPr lang="en-US" sz="3200" b="1" dirty="0" smtClean="0">
                <a:latin typeface="+mj-lt"/>
                <a:ea typeface="+mj-ea"/>
                <a:cs typeface="+mj-cs"/>
              </a:rPr>
              <a:t>Initiative</a:t>
            </a:r>
            <a:endParaRPr lang="id-ID" sz="3200" b="1" dirty="0">
              <a:latin typeface="+mj-lt"/>
              <a:ea typeface="+mj-ea"/>
              <a:cs typeface="+mj-cs"/>
            </a:endParaRPr>
          </a:p>
        </p:txBody>
      </p:sp>
      <p:sp>
        <p:nvSpPr>
          <p:cNvPr id="5123" name="Picture 4"/>
          <p:cNvSpPr>
            <a:spLocks noChangeAspect="1" noChangeArrowheads="1"/>
          </p:cNvSpPr>
          <p:nvPr/>
        </p:nvSpPr>
        <p:spPr bwMode="auto">
          <a:xfrm>
            <a:off x="1503363" y="2613026"/>
            <a:ext cx="2627313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512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3" y="2886076"/>
            <a:ext cx="2932112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7" descr="D:\ASSI &amp; DIPECHO 2014\Start Up Workshop_ASSI Cambodia\Photos ASSI\20150428_1049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70" b="3616"/>
          <a:stretch>
            <a:fillRect/>
          </a:stretch>
        </p:blipFill>
        <p:spPr bwMode="auto">
          <a:xfrm>
            <a:off x="7086601" y="2886076"/>
            <a:ext cx="36163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2" descr="Description: E:\DIPECHO pict\ASSI-Tablet in Phonephaeng\IMG_61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3" r="11758" b="7431"/>
          <a:stretch>
            <a:fillRect/>
          </a:stretch>
        </p:blipFill>
        <p:spPr bwMode="auto">
          <a:xfrm>
            <a:off x="1512887" y="4327526"/>
            <a:ext cx="2606676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79" r="19164" b="8353"/>
          <a:stretch>
            <a:fillRect/>
          </a:stretch>
        </p:blipFill>
        <p:spPr bwMode="auto">
          <a:xfrm>
            <a:off x="4119563" y="4332288"/>
            <a:ext cx="2952750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8" t="15192"/>
          <a:stretch>
            <a:fillRect/>
          </a:stretch>
        </p:blipFill>
        <p:spPr bwMode="auto">
          <a:xfrm>
            <a:off x="1500188" y="2886075"/>
            <a:ext cx="2633663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41" b="11699"/>
          <a:stretch>
            <a:fillRect/>
          </a:stretch>
        </p:blipFill>
        <p:spPr bwMode="auto">
          <a:xfrm>
            <a:off x="7072314" y="4332289"/>
            <a:ext cx="361632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866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699" y="84138"/>
            <a:ext cx="6334127" cy="1143000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en-US" dirty="0" smtClean="0"/>
              <a:t>Background </a:t>
            </a:r>
            <a:endParaRPr lang="en-US" dirty="0"/>
          </a:p>
        </p:txBody>
      </p:sp>
      <p:grpSp>
        <p:nvGrpSpPr>
          <p:cNvPr id="7197" name="Group 37"/>
          <p:cNvGrpSpPr>
            <a:grpSpLocks/>
          </p:cNvGrpSpPr>
          <p:nvPr/>
        </p:nvGrpSpPr>
        <p:grpSpPr bwMode="auto">
          <a:xfrm>
            <a:off x="693739" y="1562894"/>
            <a:ext cx="4487861" cy="3898106"/>
            <a:chOff x="5029200" y="1676400"/>
            <a:chExt cx="4152499" cy="3256888"/>
          </a:xfrm>
        </p:grpSpPr>
        <p:pic>
          <p:nvPicPr>
            <p:cNvPr id="7199" name="Picture 29" descr="D:\AADMER WP.JPG"/>
            <p:cNvPicPr>
              <a:picLocks noChangeAspect="1" noChangeArrowheads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1676400"/>
              <a:ext cx="3850212" cy="2438830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00" name="Picture 29" descr="D:\AADMER WP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1487" y="2494458"/>
              <a:ext cx="3850212" cy="2438830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198" name="Rectangle 3"/>
          <p:cNvSpPr>
            <a:spLocks noChangeArrowheads="1"/>
          </p:cNvSpPr>
          <p:nvPr/>
        </p:nvSpPr>
        <p:spPr bwMode="auto">
          <a:xfrm>
            <a:off x="5689600" y="1868226"/>
            <a:ext cx="541555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ASEAN Agreement on Disaster Management and Emergency Response (AADMER)</a:t>
            </a:r>
          </a:p>
          <a:p>
            <a:pPr marL="285750" indent="-285750">
              <a:spcBef>
                <a:spcPct val="0"/>
              </a:spcBef>
              <a:buFontTx/>
              <a:buChar char="-"/>
            </a:pPr>
            <a:r>
              <a:rPr lang="en-US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Legally binding regional disaster risk reduction framework for ASEAN</a:t>
            </a:r>
          </a:p>
          <a:p>
            <a:pPr marL="285750" indent="-285750">
              <a:spcBef>
                <a:spcPct val="0"/>
              </a:spcBef>
              <a:buFontTx/>
              <a:buChar char="-"/>
            </a:pPr>
            <a:r>
              <a:rPr lang="en-US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Enacted in 2009</a:t>
            </a:r>
            <a:endParaRPr lang="en-US" altLang="en-US" sz="18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AADMER Work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Programme</a:t>
            </a:r>
            <a:r>
              <a:rPr lang="en-US" altLang="en-US" sz="1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2010-2015</a:t>
            </a:r>
            <a:endParaRPr lang="en-US" altLang="en-US" sz="18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Tx/>
              <a:buChar char="-"/>
            </a:pPr>
            <a:r>
              <a:rPr lang="en-US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Roadmap to put the AADMER into action</a:t>
            </a:r>
          </a:p>
        </p:txBody>
      </p:sp>
    </p:spTree>
    <p:extLst>
      <p:ext uri="{BB962C8B-B14F-4D97-AF65-F5344CB8AC3E}">
        <p14:creationId xmlns:p14="http://schemas.microsoft.com/office/powerpoint/2010/main" val="344914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7539" y="84138"/>
            <a:ext cx="6110287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ASEAN Safe Schools Initiative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917825" y="2308225"/>
            <a:ext cx="5334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Arrow Connector 5"/>
          <p:cNvCxnSpPr>
            <a:stCxn id="5" idx="6"/>
          </p:cNvCxnSpPr>
          <p:nvPr/>
        </p:nvCxnSpPr>
        <p:spPr>
          <a:xfrm flipV="1">
            <a:off x="3451225" y="2562225"/>
            <a:ext cx="6121400" cy="127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695701" y="2436814"/>
            <a:ext cx="231775" cy="2317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146551" y="2436814"/>
            <a:ext cx="231775" cy="2317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598989" y="2436814"/>
            <a:ext cx="230187" cy="2317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073650" y="2436814"/>
            <a:ext cx="230188" cy="2317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546726" y="2436814"/>
            <a:ext cx="231775" cy="2317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999164" y="2436814"/>
            <a:ext cx="231775" cy="2317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450014" y="2436814"/>
            <a:ext cx="231775" cy="2317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902450" y="2436814"/>
            <a:ext cx="230188" cy="2317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353301" y="2436814"/>
            <a:ext cx="231775" cy="2317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804151" y="2436814"/>
            <a:ext cx="231775" cy="2317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2536">
            <a:off x="3235326" y="2989264"/>
            <a:ext cx="1604963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470275" y="5530851"/>
            <a:ext cx="3024188" cy="6461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i="1" dirty="0"/>
              <a:t>Progress report from nine ASEAN member States</a:t>
            </a:r>
          </a:p>
        </p:txBody>
      </p:sp>
      <p:sp>
        <p:nvSpPr>
          <p:cNvPr id="7185" name="TextBox 35"/>
          <p:cNvSpPr txBox="1">
            <a:spLocks noChangeArrowheads="1"/>
          </p:cNvSpPr>
          <p:nvPr/>
        </p:nvSpPr>
        <p:spPr bwMode="auto">
          <a:xfrm>
            <a:off x="5383213" y="1911350"/>
            <a:ext cx="13446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2014</a:t>
            </a:r>
          </a:p>
        </p:txBody>
      </p:sp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2860675"/>
            <a:ext cx="108585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1" y="3408363"/>
            <a:ext cx="127476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8" name="TextBox 35"/>
          <p:cNvSpPr txBox="1">
            <a:spLocks noChangeArrowheads="1"/>
          </p:cNvSpPr>
          <p:nvPr/>
        </p:nvSpPr>
        <p:spPr bwMode="auto">
          <a:xfrm>
            <a:off x="3751264" y="1938338"/>
            <a:ext cx="847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2013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52988" y="4810125"/>
            <a:ext cx="2755900" cy="6477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i="1" dirty="0"/>
              <a:t>Program design and consortium formation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902451" y="3552825"/>
            <a:ext cx="2855913" cy="3683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i="1" dirty="0"/>
              <a:t>Launch of ASSI Phase 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61025" y="4041776"/>
            <a:ext cx="3817938" cy="6461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b="1" i="1" dirty="0"/>
              <a:t>E</a:t>
            </a:r>
            <a:r>
              <a:rPr lang="en-SG" altLang="en-US" b="1" i="1" dirty="0" err="1"/>
              <a:t>ndorse</a:t>
            </a:r>
            <a:r>
              <a:rPr lang="id-ID" altLang="en-US" b="1" i="1" dirty="0"/>
              <a:t>d</a:t>
            </a:r>
            <a:r>
              <a:rPr lang="en-SG" altLang="en-US" b="1" i="1" dirty="0"/>
              <a:t> by A</a:t>
            </a:r>
            <a:r>
              <a:rPr lang="id-ID" altLang="en-US" b="1" i="1" dirty="0"/>
              <a:t>SEAN </a:t>
            </a:r>
            <a:r>
              <a:rPr lang="en-SG" altLang="en-US" b="1" i="1" dirty="0"/>
              <a:t>C</a:t>
            </a:r>
            <a:r>
              <a:rPr lang="id-ID" altLang="en-US" b="1" i="1" dirty="0"/>
              <a:t>ommittee on </a:t>
            </a:r>
            <a:r>
              <a:rPr lang="en-SG" altLang="en-US" b="1" i="1" dirty="0"/>
              <a:t>D</a:t>
            </a:r>
            <a:r>
              <a:rPr lang="id-ID" altLang="en-US" b="1" i="1" dirty="0"/>
              <a:t>isaster </a:t>
            </a:r>
            <a:r>
              <a:rPr lang="en-SG" altLang="en-US" b="1" i="1" dirty="0"/>
              <a:t>M</a:t>
            </a:r>
            <a:r>
              <a:rPr lang="id-ID" altLang="en-US" b="1" i="1" dirty="0"/>
              <a:t>anagement (ACDM)</a:t>
            </a:r>
            <a:endParaRPr lang="en-US" b="1" i="1" dirty="0"/>
          </a:p>
        </p:txBody>
      </p:sp>
      <p:pic>
        <p:nvPicPr>
          <p:cNvPr id="7192" name="Picture 2" descr="http://blogs.studentlife.utoronto.ca/lifeatuoft/files/2012/10/ide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0" t="647" r="17293" b="1077"/>
          <a:stretch>
            <a:fillRect/>
          </a:stretch>
        </p:blipFill>
        <p:spPr bwMode="auto">
          <a:xfrm>
            <a:off x="2917825" y="2200275"/>
            <a:ext cx="558800" cy="692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93" name="TextBox 35"/>
          <p:cNvSpPr txBox="1">
            <a:spLocks noChangeArrowheads="1"/>
          </p:cNvSpPr>
          <p:nvPr/>
        </p:nvSpPr>
        <p:spPr bwMode="auto">
          <a:xfrm>
            <a:off x="7380289" y="1911350"/>
            <a:ext cx="847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2015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569201" y="2982913"/>
            <a:ext cx="2435225" cy="3683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i="1" dirty="0"/>
              <a:t>Establishment PMT</a:t>
            </a:r>
          </a:p>
        </p:txBody>
      </p:sp>
      <p:sp>
        <p:nvSpPr>
          <p:cNvPr id="29" name="Oval 28"/>
          <p:cNvSpPr/>
          <p:nvPr/>
        </p:nvSpPr>
        <p:spPr>
          <a:xfrm>
            <a:off x="8234364" y="2433639"/>
            <a:ext cx="231775" cy="2317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8685214" y="2433639"/>
            <a:ext cx="231775" cy="2317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7197" name="Group 37"/>
          <p:cNvGrpSpPr>
            <a:grpSpLocks/>
          </p:cNvGrpSpPr>
          <p:nvPr/>
        </p:nvGrpSpPr>
        <p:grpSpPr bwMode="auto">
          <a:xfrm>
            <a:off x="8516939" y="915988"/>
            <a:ext cx="2111375" cy="1465262"/>
            <a:chOff x="5029200" y="1676400"/>
            <a:chExt cx="4152499" cy="3256888"/>
          </a:xfrm>
        </p:grpSpPr>
        <p:pic>
          <p:nvPicPr>
            <p:cNvPr id="7199" name="Picture 29" descr="D:\AADMER WP.JPG"/>
            <p:cNvPicPr>
              <a:picLocks noChangeAspect="1" noChangeArrowheads="1"/>
            </p:cNvPicPr>
            <p:nvPr/>
          </p:nvPicPr>
          <p:blipFill>
            <a:blip r:embed="rId6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1676400"/>
              <a:ext cx="3850212" cy="2438830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00" name="Picture 29" descr="D:\AADMER WP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1487" y="2494458"/>
              <a:ext cx="3850212" cy="2438830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198" name="Rectangle 3"/>
          <p:cNvSpPr>
            <a:spLocks noChangeArrowheads="1"/>
          </p:cNvSpPr>
          <p:nvPr/>
        </p:nvSpPr>
        <p:spPr bwMode="auto">
          <a:xfrm>
            <a:off x="1866901" y="1158875"/>
            <a:ext cx="6361113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Supporting AADMER Work Programme 2010-2015: “Disaster Safety of Educational Facilities” and “Integrating DRR into curriculum”</a:t>
            </a:r>
            <a:endParaRPr lang="en-US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26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3" grpId="0" animBg="1"/>
      <p:bldP spid="24" grpId="0" animBg="1"/>
      <p:bldP spid="25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2174875" y="1588"/>
            <a:ext cx="8440738" cy="1143000"/>
          </a:xfrm>
        </p:spPr>
        <p:txBody>
          <a:bodyPr/>
          <a:lstStyle/>
          <a:p>
            <a:r>
              <a:rPr lang="en-US" altLang="en-US" dirty="0" smtClean="0"/>
              <a:t>ASEAN Safe Schools </a:t>
            </a:r>
            <a:r>
              <a:rPr lang="en-US" altLang="en-US" dirty="0" smtClean="0"/>
              <a:t>Initiative - 2016</a:t>
            </a:r>
            <a:endParaRPr lang="en-US" alt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47113" y="671513"/>
            <a:ext cx="5413169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ASSI as a sub-regional initiative on school safety in ASEAN region – in alignment w/ APCSS &amp; GADRRES.</a:t>
            </a:r>
          </a:p>
          <a:p>
            <a:pPr>
              <a:defRPr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Creates a space in the SEA to discuss and share technical resources, policy development and practices to </a:t>
            </a:r>
            <a:r>
              <a:rPr lang="en-US" dirty="0" err="1"/>
              <a:t>minimise</a:t>
            </a:r>
            <a:r>
              <a:rPr lang="en-US" dirty="0"/>
              <a:t> the impacts of disasters to children’s education </a:t>
            </a:r>
          </a:p>
          <a:p>
            <a:pPr>
              <a:defRPr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Promotes and advocates CSSF in ASEAN and coordinates and collaborates with players on school safety in ASEAN</a:t>
            </a:r>
          </a:p>
          <a:p>
            <a:pPr>
              <a:defRPr/>
            </a:pP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Contributes to achievement of school safety at regional and global levels (SFDRR: Priority 3 &amp; SDGs</a:t>
            </a:r>
            <a:r>
              <a:rPr lang="en-US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AADMER Work </a:t>
            </a:r>
            <a:r>
              <a:rPr lang="en-US" dirty="0" err="1" smtClean="0"/>
              <a:t>Programme</a:t>
            </a:r>
            <a:r>
              <a:rPr lang="en-US" dirty="0" smtClean="0"/>
              <a:t> 2016-2020 (PP2: BUILD SAFELY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mtClean="0"/>
              <a:t>ASEAN Education </a:t>
            </a:r>
            <a:r>
              <a:rPr lang="en-US" dirty="0" smtClean="0"/>
              <a:t>Sector Strategic 5-Year Work Plan 2016-2020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6162676" y="1127126"/>
            <a:ext cx="45053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600" b="1" i="1">
                <a:solidFill>
                  <a:srgbClr val="FF0000"/>
                </a:solidFill>
                <a:latin typeface="Arial" panose="020B0604020202020204" pitchFamily="34" charset="0"/>
              </a:rPr>
              <a:t>A Partnership between ASEAN Member States &amp; CSO to promote a comprehensive approach to school safety. </a:t>
            </a:r>
          </a:p>
        </p:txBody>
      </p: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869" y="4123935"/>
            <a:ext cx="4452938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676" y="1660526"/>
            <a:ext cx="1077913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2068514"/>
            <a:ext cx="482600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536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476" y="2197100"/>
            <a:ext cx="9683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475" y="2781301"/>
            <a:ext cx="128905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188" y="2725738"/>
            <a:ext cx="1536700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5371" name="Picture 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925" y="2149476"/>
            <a:ext cx="915988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600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7689" y="101601"/>
            <a:ext cx="8510587" cy="760413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ASSI focus in </a:t>
            </a:r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201-2015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ECHO and DFAT-funded</a:t>
            </a:r>
          </a:p>
          <a:p>
            <a:pPr marL="0" indent="0">
              <a:buNone/>
              <a:defRPr/>
            </a:pPr>
            <a:endParaRPr lang="en-US" sz="2400" dirty="0"/>
          </a:p>
        </p:txBody>
      </p:sp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5611813" y="1041400"/>
            <a:ext cx="4254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1800">
              <a:solidFill>
                <a:srgbClr val="4F81BD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071688" y="862014"/>
            <a:ext cx="8001000" cy="828675"/>
          </a:xfrm>
          <a:prstGeom prst="roundRect">
            <a:avLst/>
          </a:prstGeom>
          <a:solidFill>
            <a:srgbClr val="3891A7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1600" b="1" dirty="0">
                <a:solidFill>
                  <a:prstClr val="white"/>
                </a:solidFill>
              </a:rPr>
              <a:t>Principal objective: </a:t>
            </a:r>
          </a:p>
          <a:p>
            <a:pPr algn="ctr">
              <a:defRPr/>
            </a:pPr>
            <a:r>
              <a:rPr lang="en-US" sz="1600" b="1" dirty="0">
                <a:solidFill>
                  <a:prstClr val="white"/>
                </a:solidFill>
              </a:rPr>
              <a:t>Children in ASEAN are more resilient to disasters and have a safe and secure learning environment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017713" y="3502026"/>
            <a:ext cx="2652712" cy="2162175"/>
          </a:xfrm>
          <a:prstGeom prst="roundRect">
            <a:avLst/>
          </a:prstGeom>
          <a:solidFill>
            <a:srgbClr val="FF0000"/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1400" b="1" dirty="0">
                <a:solidFill>
                  <a:srgbClr val="FFFF00"/>
                </a:solidFill>
              </a:rPr>
              <a:t>Result 1: </a:t>
            </a:r>
          </a:p>
          <a:p>
            <a:pPr algn="ctr">
              <a:defRPr/>
            </a:pPr>
            <a:endParaRPr lang="en-US" sz="1400" dirty="0">
              <a:solidFill>
                <a:prstClr val="white"/>
              </a:solidFill>
            </a:endParaRPr>
          </a:p>
          <a:p>
            <a:pPr algn="ctr">
              <a:defRPr/>
            </a:pPr>
            <a:r>
              <a:rPr lang="en-US" sz="1400" dirty="0">
                <a:solidFill>
                  <a:prstClr val="white"/>
                </a:solidFill>
              </a:rPr>
              <a:t>Regional collaboration on the </a:t>
            </a:r>
            <a:r>
              <a:rPr lang="en-US" sz="1400" b="1" u="sng" dirty="0">
                <a:solidFill>
                  <a:srgbClr val="FFFF00"/>
                </a:solidFill>
              </a:rPr>
              <a:t>development of school safety across ASEAN MSs </a:t>
            </a:r>
            <a:r>
              <a:rPr lang="en-US" sz="1400" dirty="0">
                <a:solidFill>
                  <a:prstClr val="white"/>
                </a:solidFill>
              </a:rPr>
              <a:t>is strengthened with </a:t>
            </a:r>
            <a:r>
              <a:rPr lang="en-US" sz="1400" dirty="0" err="1">
                <a:solidFill>
                  <a:prstClr val="white"/>
                </a:solidFill>
              </a:rPr>
              <a:t>prioritised</a:t>
            </a:r>
            <a:r>
              <a:rPr lang="en-US" sz="1400" dirty="0">
                <a:solidFill>
                  <a:prstClr val="white"/>
                </a:solidFill>
              </a:rPr>
              <a:t> tools and approaches in place by the end of the project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718050" y="3502025"/>
            <a:ext cx="2757488" cy="2147888"/>
          </a:xfrm>
          <a:prstGeom prst="roundRect">
            <a:avLst/>
          </a:prstGeom>
          <a:solidFill>
            <a:srgbClr val="FF0000"/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1400" b="1" dirty="0">
                <a:solidFill>
                  <a:srgbClr val="FFFF00"/>
                </a:solidFill>
              </a:rPr>
              <a:t>Result 2: </a:t>
            </a:r>
          </a:p>
          <a:p>
            <a:pPr algn="ctr">
              <a:defRPr/>
            </a:pPr>
            <a:endParaRPr lang="en-US" sz="1400" dirty="0">
              <a:solidFill>
                <a:prstClr val="white"/>
              </a:solidFill>
            </a:endParaRPr>
          </a:p>
          <a:p>
            <a:pPr algn="ctr">
              <a:defRPr/>
            </a:pPr>
            <a:r>
              <a:rPr lang="en-US" sz="1400" dirty="0">
                <a:solidFill>
                  <a:prstClr val="white"/>
                </a:solidFill>
              </a:rPr>
              <a:t>Policies, tools, and technical </a:t>
            </a:r>
            <a:r>
              <a:rPr lang="en-US" sz="1400" b="1" u="sng" dirty="0">
                <a:solidFill>
                  <a:srgbClr val="FFFF00"/>
                </a:solidFill>
              </a:rPr>
              <a:t>capacity are in place </a:t>
            </a:r>
            <a:r>
              <a:rPr lang="en-US" sz="1400" dirty="0">
                <a:solidFill>
                  <a:prstClr val="white"/>
                </a:solidFill>
              </a:rPr>
              <a:t>and being </a:t>
            </a:r>
            <a:r>
              <a:rPr lang="en-US" sz="1400" dirty="0" err="1">
                <a:solidFill>
                  <a:prstClr val="white"/>
                </a:solidFill>
              </a:rPr>
              <a:t>utilised</a:t>
            </a:r>
            <a:r>
              <a:rPr lang="en-US" sz="1400" dirty="0">
                <a:solidFill>
                  <a:prstClr val="white"/>
                </a:solidFill>
              </a:rPr>
              <a:t> through inter-agency collaboration </a:t>
            </a:r>
            <a:r>
              <a:rPr lang="en-US" sz="1400" b="1" u="sng" dirty="0">
                <a:solidFill>
                  <a:srgbClr val="FFFF00"/>
                </a:solidFill>
              </a:rPr>
              <a:t>to promote safe schools at the country and school levels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631113" y="3502025"/>
            <a:ext cx="2597150" cy="2147888"/>
          </a:xfrm>
          <a:prstGeom prst="roundRect">
            <a:avLst/>
          </a:prstGeom>
          <a:solidFill>
            <a:srgbClr val="FF0000"/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1400" b="1" dirty="0">
                <a:solidFill>
                  <a:srgbClr val="FFFF00"/>
                </a:solidFill>
              </a:rPr>
              <a:t>Result 3:</a:t>
            </a:r>
          </a:p>
          <a:p>
            <a:pPr algn="ctr">
              <a:defRPr/>
            </a:pPr>
            <a:endParaRPr lang="en-US" sz="1400" dirty="0">
              <a:solidFill>
                <a:prstClr val="white"/>
              </a:solidFill>
            </a:endParaRPr>
          </a:p>
          <a:p>
            <a:pPr algn="ctr">
              <a:defRPr/>
            </a:pPr>
            <a:r>
              <a:rPr lang="en-US" sz="1400" dirty="0">
                <a:solidFill>
                  <a:prstClr val="white"/>
                </a:solidFill>
              </a:rPr>
              <a:t>Increase in </a:t>
            </a:r>
            <a:r>
              <a:rPr lang="en-US" sz="1400" b="1" u="sng" dirty="0">
                <a:solidFill>
                  <a:srgbClr val="FFFF00"/>
                </a:solidFill>
              </a:rPr>
              <a:t>advocacy and learning initiatives on school safety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prstClr val="white"/>
                </a:solidFill>
              </a:rPr>
              <a:t>across Ministries of Education, National Disaster Management </a:t>
            </a:r>
            <a:r>
              <a:rPr lang="en-US" sz="1400" dirty="0" err="1">
                <a:solidFill>
                  <a:prstClr val="white"/>
                </a:solidFill>
              </a:rPr>
              <a:t>Organisations</a:t>
            </a:r>
            <a:r>
              <a:rPr lang="en-US" sz="1400" dirty="0">
                <a:solidFill>
                  <a:prstClr val="white"/>
                </a:solidFill>
              </a:rPr>
              <a:t>, and other stakeholders in ASEAN Member States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097088" y="1927225"/>
            <a:ext cx="8001000" cy="1295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</a:rPr>
              <a:t>Specific objective: </a:t>
            </a:r>
          </a:p>
          <a:p>
            <a:pPr algn="ctr">
              <a:defRPr/>
            </a:pPr>
            <a:r>
              <a:rPr lang="en-US" sz="1600" b="1" dirty="0">
                <a:solidFill>
                  <a:srgbClr val="FFFF00"/>
                </a:solidFill>
              </a:rPr>
              <a:t>Improved technical and institutional capacity of ASEAN Member States on safe school programming through inter-agency collaboration and the use of the ASEAN framework, guidelines, and tools for safe school</a:t>
            </a:r>
          </a:p>
        </p:txBody>
      </p:sp>
    </p:spTree>
    <p:extLst>
      <p:ext uri="{BB962C8B-B14F-4D97-AF65-F5344CB8AC3E}">
        <p14:creationId xmlns:p14="http://schemas.microsoft.com/office/powerpoint/2010/main" val="14938356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75" y="65089"/>
            <a:ext cx="9144000" cy="617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109"/>
          <p:cNvSpPr txBox="1">
            <a:spLocks noChangeArrowheads="1"/>
          </p:cNvSpPr>
          <p:nvPr/>
        </p:nvSpPr>
        <p:spPr bwMode="auto">
          <a:xfrm>
            <a:off x="5810251" y="4462463"/>
            <a:ext cx="1782763" cy="584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b="1" u="sng">
                <a:solidFill>
                  <a:srgbClr val="FF0000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Indonesia (</a:t>
            </a:r>
            <a:r>
              <a:rPr lang="en-US" altLang="en-US" sz="800" b="1">
                <a:latin typeface="Verdana" panose="020B0604030504040204" pitchFamily="34" charset="0"/>
                <a:ea typeface="MS PGothic" panose="020B0600070205080204" pitchFamily="34" charset="-128"/>
              </a:rPr>
              <a:t>DFAT)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b="1">
                <a:latin typeface="Verdana" panose="020B0604030504040204" pitchFamily="34" charset="0"/>
                <a:ea typeface="MS PGothic" panose="020B0600070205080204" pitchFamily="34" charset="-128"/>
              </a:rPr>
              <a:t>Location: 2 urban schools in Jakarta: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 b="1">
              <a:latin typeface="Verdan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17412" name="TextBox 6"/>
          <p:cNvSpPr txBox="1">
            <a:spLocks noChangeArrowheads="1"/>
          </p:cNvSpPr>
          <p:nvPr/>
        </p:nvSpPr>
        <p:spPr bwMode="auto">
          <a:xfrm>
            <a:off x="1524000" y="3754438"/>
            <a:ext cx="1885950" cy="4762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 b="1">
                <a:latin typeface="Arial" panose="020B0604020202020204" pitchFamily="34" charset="0"/>
              </a:rPr>
              <a:t>Cambodia (ECHO): </a:t>
            </a:r>
            <a:r>
              <a:rPr lang="en-US" altLang="en-US" sz="800" b="1">
                <a:latin typeface="Arial" panose="020B0604020202020204" pitchFamily="34" charset="0"/>
              </a:rPr>
              <a:t>Kampong Chhnang and Pursat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800">
              <a:latin typeface="Arial" panose="020B0604020202020204" pitchFamily="34" charset="0"/>
            </a:endParaRPr>
          </a:p>
        </p:txBody>
      </p:sp>
      <p:sp>
        <p:nvSpPr>
          <p:cNvPr id="17413" name="TextBox 41"/>
          <p:cNvSpPr txBox="1">
            <a:spLocks noChangeArrowheads="1"/>
          </p:cNvSpPr>
          <p:nvPr/>
        </p:nvSpPr>
        <p:spPr bwMode="auto">
          <a:xfrm>
            <a:off x="5829301" y="1425575"/>
            <a:ext cx="1704975" cy="363538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chemeClr val="bg1"/>
              </a:buClr>
              <a:buFontTx/>
              <a:buNone/>
            </a:pPr>
            <a:r>
              <a:rPr lang="en-US" altLang="en-US" sz="800" b="1" i="1">
                <a:latin typeface="Verdana" panose="020B0604030504040204" pitchFamily="34" charset="0"/>
                <a:ea typeface="MS PGothic" panose="020B0600070205080204" pitchFamily="34" charset="-128"/>
              </a:rPr>
              <a:t>Laos (ECHO):Bolikhamxay</a:t>
            </a:r>
          </a:p>
          <a:p>
            <a:pPr>
              <a:buClr>
                <a:schemeClr val="bg1"/>
              </a:buClr>
              <a:buFontTx/>
              <a:buChar char="•"/>
            </a:pPr>
            <a:endParaRPr lang="en-US" altLang="en-US" sz="800" i="1">
              <a:latin typeface="Verdan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17414" name="TextBox 54"/>
          <p:cNvSpPr txBox="1">
            <a:spLocks noChangeArrowheads="1"/>
          </p:cNvSpPr>
          <p:nvPr/>
        </p:nvSpPr>
        <p:spPr bwMode="auto">
          <a:xfrm>
            <a:off x="2090738" y="1222375"/>
            <a:ext cx="1638300" cy="609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chemeClr val="bg1"/>
              </a:buClr>
              <a:buFontTx/>
              <a:buNone/>
            </a:pPr>
            <a:r>
              <a:rPr lang="en-US" altLang="en-US" sz="800" b="1" i="1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Myanmar (ECHO): Yangon township and Rakhine state</a:t>
            </a:r>
          </a:p>
          <a:p>
            <a:pPr>
              <a:buClr>
                <a:schemeClr val="bg1"/>
              </a:buClr>
              <a:buFontTx/>
              <a:buNone/>
            </a:pPr>
            <a:endParaRPr lang="en-US" altLang="en-US" sz="800" b="1" i="1">
              <a:solidFill>
                <a:schemeClr val="bg1"/>
              </a:solidFill>
              <a:latin typeface="Verdana" panose="020B0604030504040204" pitchFamily="34" charset="0"/>
              <a:ea typeface="MS PGothic" panose="020B0600070205080204" pitchFamily="34" charset="-128"/>
            </a:endParaRPr>
          </a:p>
        </p:txBody>
      </p:sp>
      <p:cxnSp>
        <p:nvCxnSpPr>
          <p:cNvPr id="10" name="Elbow Connector 86"/>
          <p:cNvCxnSpPr>
            <a:cxnSpLocks noChangeShapeType="1"/>
          </p:cNvCxnSpPr>
          <p:nvPr/>
        </p:nvCxnSpPr>
        <p:spPr bwMode="auto">
          <a:xfrm flipV="1">
            <a:off x="4295776" y="1562100"/>
            <a:ext cx="1533525" cy="909638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Elbow Connector 86"/>
          <p:cNvCxnSpPr>
            <a:cxnSpLocks noChangeShapeType="1"/>
          </p:cNvCxnSpPr>
          <p:nvPr/>
        </p:nvCxnSpPr>
        <p:spPr bwMode="auto">
          <a:xfrm flipV="1">
            <a:off x="3409951" y="3438525"/>
            <a:ext cx="962025" cy="630238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Elbow Connector 86"/>
          <p:cNvCxnSpPr>
            <a:cxnSpLocks noChangeShapeType="1"/>
          </p:cNvCxnSpPr>
          <p:nvPr/>
        </p:nvCxnSpPr>
        <p:spPr bwMode="auto">
          <a:xfrm rot="16200000" flipH="1">
            <a:off x="3454401" y="1906588"/>
            <a:ext cx="503237" cy="369888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Elbow Connector 86"/>
          <p:cNvCxnSpPr>
            <a:cxnSpLocks noChangeShapeType="1"/>
          </p:cNvCxnSpPr>
          <p:nvPr/>
        </p:nvCxnSpPr>
        <p:spPr bwMode="auto">
          <a:xfrm rot="10800000">
            <a:off x="5114926" y="4446589"/>
            <a:ext cx="695325" cy="600075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419" name="Shape 96"/>
          <p:cNvSpPr txBox="1">
            <a:spLocks/>
          </p:cNvSpPr>
          <p:nvPr/>
        </p:nvSpPr>
        <p:spPr bwMode="auto">
          <a:xfrm>
            <a:off x="5527676" y="196850"/>
            <a:ext cx="5173663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600"/>
              </a:spcBef>
              <a:buNone/>
            </a:pPr>
            <a:r>
              <a:rPr lang="en-US" altLang="en-US" sz="2500" b="1">
                <a:latin typeface="Avenir Next Regular"/>
                <a:ea typeface="Avenir Next Regular"/>
                <a:cs typeface="Avenir Next Regular"/>
              </a:rPr>
              <a:t>ASEAN Safe Schools Initiative</a:t>
            </a:r>
          </a:p>
          <a:p>
            <a:pPr algn="ctr">
              <a:spcBef>
                <a:spcPts val="600"/>
              </a:spcBef>
              <a:buNone/>
            </a:pPr>
            <a:r>
              <a:rPr lang="en-US" altLang="en-US" sz="2500" b="1">
                <a:latin typeface="Avenir Next Regular"/>
                <a:ea typeface="Avenir Next Regular"/>
                <a:cs typeface="Avenir Next Regular"/>
              </a:rPr>
              <a:t>At National Level</a:t>
            </a:r>
          </a:p>
        </p:txBody>
      </p:sp>
      <p:pic>
        <p:nvPicPr>
          <p:cNvPr id="17420" name="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76" y="4318001"/>
            <a:ext cx="1090613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7421" name="ima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76" y="5133976"/>
            <a:ext cx="1090613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7422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588" y="1924050"/>
            <a:ext cx="1255712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63" y="1874838"/>
            <a:ext cx="1631950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0" y="5133976"/>
            <a:ext cx="17399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5" name="1.jpeg" descr="D:\UNISCO field visit\National TWG on 6 Mrach 2015\Information update\Local participatory hazard risk maps\Saychamphone district\Village map\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" b="5495"/>
          <a:stretch>
            <a:fillRect/>
          </a:stretch>
        </p:blipFill>
        <p:spPr bwMode="auto">
          <a:xfrm>
            <a:off x="2713039" y="2660651"/>
            <a:ext cx="1049337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7426" name="image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2" r="18301"/>
          <a:stretch>
            <a:fillRect/>
          </a:stretch>
        </p:blipFill>
        <p:spPr bwMode="auto">
          <a:xfrm>
            <a:off x="5741988" y="5129213"/>
            <a:ext cx="14462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7427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76" y="5129213"/>
            <a:ext cx="13430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8" name="4.jpeg" descr="D:\AISS\4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" b="48132"/>
          <a:stretch>
            <a:fillRect/>
          </a:stretch>
        </p:blipFill>
        <p:spPr bwMode="auto">
          <a:xfrm>
            <a:off x="6604000" y="1924050"/>
            <a:ext cx="1333500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7429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6" y="4262438"/>
            <a:ext cx="1101725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0" name="Picture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2652713"/>
            <a:ext cx="109855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1" name="Picture 2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225" y="5119688"/>
            <a:ext cx="1195388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87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953492" y="163799"/>
            <a:ext cx="8257309" cy="880991"/>
          </a:xfrm>
        </p:spPr>
        <p:txBody>
          <a:bodyPr/>
          <a:lstStyle/>
          <a:p>
            <a:r>
              <a:rPr lang="en-US" altLang="en-US" sz="3200" dirty="0">
                <a:solidFill>
                  <a:schemeClr val="accent1"/>
                </a:solidFill>
              </a:rPr>
              <a:t>Opportunities and Priorities: ASSI Now &amp; Future</a:t>
            </a:r>
          </a:p>
        </p:txBody>
      </p:sp>
      <p:sp>
        <p:nvSpPr>
          <p:cNvPr id="25603" name="Content Placeholder 2"/>
          <p:cNvSpPr txBox="1">
            <a:spLocks/>
          </p:cNvSpPr>
          <p:nvPr/>
        </p:nvSpPr>
        <p:spPr bwMode="auto">
          <a:xfrm>
            <a:off x="1840707" y="1044790"/>
            <a:ext cx="8510587" cy="6451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buNone/>
            </a:pPr>
            <a:endParaRPr lang="en-US" altLang="en-US" sz="2400" dirty="0"/>
          </a:p>
          <a:p>
            <a:pPr marL="0" indent="0">
              <a:buNone/>
            </a:pPr>
            <a:r>
              <a:rPr lang="en-US" altLang="en-US" sz="2400" b="1" dirty="0"/>
              <a:t>AADMER WP 2016-2020 in concurrence with the newly adopted SFDRR </a:t>
            </a:r>
            <a:r>
              <a:rPr lang="en-US" altLang="en-US" sz="2400" b="1" i="1" u="sng" dirty="0"/>
              <a:t>(new Working Group on Knowledge and Innovation Management).</a:t>
            </a:r>
            <a:r>
              <a:rPr lang="en-US" altLang="en-US" sz="2400" b="1" dirty="0"/>
              <a:t> </a:t>
            </a:r>
            <a:endParaRPr lang="en-US" altLang="en-US" sz="2400" b="1" dirty="0" smtClean="0"/>
          </a:p>
          <a:p>
            <a:pPr marL="0" indent="0">
              <a:buNone/>
            </a:pPr>
            <a:endParaRPr lang="en-US" altLang="en-US" sz="2400" b="1" dirty="0"/>
          </a:p>
          <a:p>
            <a:pPr lvl="1"/>
            <a:r>
              <a:rPr lang="en-US" altLang="en-US" sz="2400" dirty="0"/>
              <a:t>Joint endorsement of the ASEAN Common Framework for CSS by the Education and DM sectors. </a:t>
            </a:r>
          </a:p>
          <a:p>
            <a:pPr lvl="1"/>
            <a:r>
              <a:rPr lang="en-US" altLang="en-US" sz="2400" dirty="0"/>
              <a:t>Strengthening of knowledge and good practices exchange mechanism among AMSs (ASSI KM/COM)</a:t>
            </a:r>
          </a:p>
          <a:p>
            <a:pPr lvl="1"/>
            <a:r>
              <a:rPr lang="en-US" altLang="en-US" sz="2400" dirty="0"/>
              <a:t>Strengthening ASEAN capacity on SS and development of pool of trained SS experts/practitioners </a:t>
            </a:r>
            <a:endParaRPr lang="en-US" altLang="en-US" sz="2400" i="1" u="sng" dirty="0"/>
          </a:p>
        </p:txBody>
      </p:sp>
    </p:spTree>
    <p:extLst>
      <p:ext uri="{BB962C8B-B14F-4D97-AF65-F5344CB8AC3E}">
        <p14:creationId xmlns:p14="http://schemas.microsoft.com/office/powerpoint/2010/main" val="352051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981200" y="163799"/>
            <a:ext cx="8229600" cy="681328"/>
          </a:xfrm>
        </p:spPr>
        <p:txBody>
          <a:bodyPr/>
          <a:lstStyle/>
          <a:p>
            <a:r>
              <a:rPr lang="en-US" altLang="en-US" sz="2800" dirty="0">
                <a:solidFill>
                  <a:schemeClr val="accent1"/>
                </a:solidFill>
              </a:rPr>
              <a:t>Opportunities &amp; Priorities: ASSI Now &amp; Future</a:t>
            </a:r>
          </a:p>
        </p:txBody>
      </p:sp>
      <p:sp>
        <p:nvSpPr>
          <p:cNvPr id="25603" name="Content Placeholder 2"/>
          <p:cNvSpPr txBox="1">
            <a:spLocks/>
          </p:cNvSpPr>
          <p:nvPr/>
        </p:nvSpPr>
        <p:spPr bwMode="auto">
          <a:xfrm>
            <a:off x="1840707" y="1044790"/>
            <a:ext cx="8510587" cy="6451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buNone/>
            </a:pPr>
            <a:r>
              <a:rPr lang="en-US" altLang="en-US" sz="1800" b="1" dirty="0"/>
              <a:t>AADMER WP 2016-2020 aims to strengthen national ownership by encouraging the national level initiatives. </a:t>
            </a:r>
          </a:p>
          <a:p>
            <a:pPr lvl="1"/>
            <a:r>
              <a:rPr lang="en-US" altLang="en-US" sz="1800" dirty="0"/>
              <a:t>Compilation and </a:t>
            </a:r>
            <a:r>
              <a:rPr lang="en-US" altLang="en-US" sz="1800" dirty="0" err="1"/>
              <a:t>standardising</a:t>
            </a:r>
            <a:r>
              <a:rPr lang="en-US" altLang="en-US" sz="1800" dirty="0"/>
              <a:t> school safety tools and resources in country (SDRM guideline and existing national tool kits)</a:t>
            </a:r>
          </a:p>
          <a:p>
            <a:pPr lvl="1"/>
            <a:r>
              <a:rPr lang="en-US" altLang="en-US" sz="1800" dirty="0"/>
              <a:t>Strengthening of inter-agency coordination </a:t>
            </a:r>
          </a:p>
          <a:p>
            <a:pPr lvl="1"/>
            <a:r>
              <a:rPr lang="en-US" altLang="en-US" sz="1800" dirty="0"/>
              <a:t>Providing technical support in the development or enhancement of SS database and information system in AMSs</a:t>
            </a:r>
          </a:p>
          <a:p>
            <a:pPr marL="457200" lvl="1" indent="0">
              <a:buNone/>
            </a:pPr>
            <a:endParaRPr lang="en-US" altLang="en-US" sz="1800" dirty="0"/>
          </a:p>
          <a:p>
            <a:pPr marL="0" indent="0">
              <a:buNone/>
            </a:pPr>
            <a:r>
              <a:rPr lang="en-US" altLang="en-US" sz="1800" b="1" dirty="0"/>
              <a:t>ASEAN Vision 2025: institutionalization and communication, partnership and innovation, and finance-resource mobilization</a:t>
            </a:r>
          </a:p>
          <a:p>
            <a:pPr marL="0" indent="0">
              <a:buNone/>
            </a:pPr>
            <a:endParaRPr lang="en-US" altLang="en-US" sz="1800" b="1" dirty="0"/>
          </a:p>
          <a:p>
            <a:pPr lvl="1"/>
            <a:r>
              <a:rPr lang="en-US" altLang="en-US" sz="1800" dirty="0"/>
              <a:t>ASSI engagement of private sectors and other relevant sectors including Youth sector, development &amp; planning sector, budget and finance sector and media   </a:t>
            </a:r>
          </a:p>
          <a:p>
            <a:pPr lvl="1"/>
            <a:r>
              <a:rPr lang="en-US" altLang="en-US" sz="1800" dirty="0"/>
              <a:t>Strengthening resources mobilization with the leadership of the ASEAN Member States </a:t>
            </a:r>
          </a:p>
        </p:txBody>
      </p:sp>
    </p:spTree>
    <p:extLst>
      <p:ext uri="{BB962C8B-B14F-4D97-AF65-F5344CB8AC3E}">
        <p14:creationId xmlns:p14="http://schemas.microsoft.com/office/powerpoint/2010/main" val="303837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331548" cy="4393142"/>
          </a:xfrm>
        </p:spPr>
        <p:txBody>
          <a:bodyPr/>
          <a:lstStyle/>
          <a:p>
            <a:pPr algn="ctr"/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1605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3203</TotalTime>
  <Words>600</Words>
  <Application>Microsoft Macintosh PowerPoint</Application>
  <PresentationFormat>Widescreen</PresentationFormat>
  <Paragraphs>71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Avenir Next Regular</vt:lpstr>
      <vt:lpstr>Calibri</vt:lpstr>
      <vt:lpstr>Calibri Light</vt:lpstr>
      <vt:lpstr>MS PGothic</vt:lpstr>
      <vt:lpstr>Verdana</vt:lpstr>
      <vt:lpstr>Arial</vt:lpstr>
      <vt:lpstr>Office Theme</vt:lpstr>
      <vt:lpstr>PowerPoint Presentation</vt:lpstr>
      <vt:lpstr>Background </vt:lpstr>
      <vt:lpstr>ASEAN Safe Schools Initiative </vt:lpstr>
      <vt:lpstr>ASEAN Safe Schools Initiative - 2016</vt:lpstr>
      <vt:lpstr>PowerPoint Presentation</vt:lpstr>
      <vt:lpstr>PowerPoint Presentation</vt:lpstr>
      <vt:lpstr>Opportunities and Priorities: ASSI Now &amp; Future</vt:lpstr>
      <vt:lpstr>Opportunities &amp; Priorities: ASSI Now &amp; Future</vt:lpstr>
      <vt:lpstr>Thank you!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68</cp:revision>
  <dcterms:created xsi:type="dcterms:W3CDTF">2015-10-21T16:04:53Z</dcterms:created>
  <dcterms:modified xsi:type="dcterms:W3CDTF">2016-09-15T01:59:41Z</dcterms:modified>
</cp:coreProperties>
</file>