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6" r:id="rId5"/>
  </p:sldMasterIdLst>
  <p:notesMasterIdLst>
    <p:notesMasterId r:id="rId16"/>
  </p:notesMasterIdLst>
  <p:handoutMasterIdLst>
    <p:handoutMasterId r:id="rId17"/>
  </p:handoutMasterIdLst>
  <p:sldIdLst>
    <p:sldId id="258" r:id="rId6"/>
    <p:sldId id="290" r:id="rId7"/>
    <p:sldId id="277" r:id="rId8"/>
    <p:sldId id="288" r:id="rId9"/>
    <p:sldId id="291" r:id="rId10"/>
    <p:sldId id="287" r:id="rId11"/>
    <p:sldId id="278" r:id="rId12"/>
    <p:sldId id="285" r:id="rId13"/>
    <p:sldId id="289" r:id="rId14"/>
    <p:sldId id="271" r:id="rId15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41" userDrawn="1">
          <p15:clr>
            <a:srgbClr val="A4A3A4"/>
          </p15:clr>
        </p15:guide>
        <p15:guide id="3" pos="224" userDrawn="1">
          <p15:clr>
            <a:srgbClr val="A4A3A4"/>
          </p15:clr>
        </p15:guide>
        <p15:guide id="4" pos="5530" userDrawn="1">
          <p15:clr>
            <a:srgbClr val="A4A3A4"/>
          </p15:clr>
        </p15:guide>
        <p15:guide id="5" orient="horz" pos="3947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212" userDrawn="1">
          <p15:clr>
            <a:srgbClr val="A4A3A4"/>
          </p15:clr>
        </p15:guide>
        <p15:guide id="8" orient="horz" pos="740" userDrawn="1">
          <p15:clr>
            <a:srgbClr val="A4A3A4"/>
          </p15:clr>
        </p15:guide>
        <p15:guide id="9" orient="horz" pos="37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00" y="96"/>
      </p:cViewPr>
      <p:guideLst>
        <p:guide orient="horz" pos="2160"/>
        <p:guide pos="2741"/>
        <p:guide pos="224"/>
        <p:guide pos="5530"/>
        <p:guide orient="horz" pos="3947"/>
        <p:guide orient="horz" pos="867"/>
        <p:guide orient="horz" pos="212"/>
        <p:guide orient="horz" pos="740"/>
        <p:guide orient="horz" pos="37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72326A51-C73F-4E06-9CBC-9E52B639B6FB}" type="datetimeFigureOut">
              <a:rPr lang="en-GB" smtClean="0"/>
              <a:pPr/>
              <a:t>15/09/2016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87EC85D5-8010-43C7-8C47-9ED0569F95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04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A0E9D452-362C-435D-83B1-7578D515662B}" type="datetimeFigureOut">
              <a:rPr lang="en-GB" smtClean="0"/>
              <a:pPr/>
              <a:t>15/09/2016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850F94C8-74DD-4154-8CA5-1ECDB29A19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3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0" b="1" spc="-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1" y="198769"/>
            <a:ext cx="3221851" cy="9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ubtitle and Full Width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2" cstate="print"/>
          <a:srcRect l="948"/>
          <a:stretch>
            <a:fillRect/>
          </a:stretch>
        </p:blipFill>
        <p:spPr>
          <a:xfrm>
            <a:off x="0" y="6037792"/>
            <a:ext cx="9144000" cy="820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2101932"/>
            <a:ext cx="8402664" cy="379846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8276" y="1088904"/>
            <a:ext cx="8395714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06442" y="259728"/>
            <a:ext cx="1801208" cy="68572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41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2" cstate="print"/>
          <a:srcRect l="847"/>
          <a:stretch>
            <a:fillRect/>
          </a:stretch>
        </p:blipFill>
        <p:spPr>
          <a:xfrm>
            <a:off x="0" y="6052782"/>
            <a:ext cx="9153291" cy="820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5130000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30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2" cstate="print"/>
          <a:srcRect l="948"/>
          <a:stretch>
            <a:fillRect/>
          </a:stretch>
        </p:blipFill>
        <p:spPr>
          <a:xfrm>
            <a:off x="0" y="6037792"/>
            <a:ext cx="9144000" cy="820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 userDrawn="1"/>
        </p:nvPicPr>
        <p:blipFill>
          <a:blip r:embed="rId2" cstate="print"/>
          <a:srcRect l="847"/>
          <a:stretch>
            <a:fillRect/>
          </a:stretch>
        </p:blipFill>
        <p:spPr>
          <a:xfrm>
            <a:off x="0" y="6052782"/>
            <a:ext cx="9153291" cy="820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26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2" cstate="print"/>
          <a:srcRect l="847"/>
          <a:stretch>
            <a:fillRect/>
          </a:stretch>
        </p:blipFill>
        <p:spPr>
          <a:xfrm>
            <a:off x="0" y="6052782"/>
            <a:ext cx="9153291" cy="82020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9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.png"/>
          <p:cNvPicPr>
            <a:picLocks noChangeAspect="1"/>
          </p:cNvPicPr>
          <p:nvPr userDrawn="1"/>
        </p:nvPicPr>
        <p:blipFill>
          <a:blip r:embed="rId2" cstate="print"/>
          <a:srcRect l="847"/>
          <a:stretch>
            <a:fillRect/>
          </a:stretch>
        </p:blipFill>
        <p:spPr>
          <a:xfrm>
            <a:off x="0" y="6052782"/>
            <a:ext cx="9153291" cy="82020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21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50543"/>
            <a:ext cx="8445500" cy="555057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900" y="1202400"/>
            <a:ext cx="8445600" cy="47268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0" b="1" spc="-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10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60" y="341617"/>
            <a:ext cx="1815190" cy="6910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2930400"/>
            <a:ext cx="8445600" cy="31032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2600" spc="-300">
                <a:solidFill>
                  <a:schemeClr val="bg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313517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338B4F-0647-E040-A450-A4413988692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D98B1-67E7-9345-AEA8-77C21269D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7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ubtitle and Full Width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2" cstate="print"/>
          <a:srcRect l="948"/>
          <a:stretch>
            <a:fillRect/>
          </a:stretch>
        </p:blipFill>
        <p:spPr>
          <a:xfrm>
            <a:off x="0" y="6037792"/>
            <a:ext cx="9144000" cy="820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2101932"/>
            <a:ext cx="8402664" cy="379846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8276" y="1088904"/>
            <a:ext cx="8395714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Asia</a:t>
            </a:r>
            <a:r>
              <a:rPr lang="en-GB" sz="80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Pacific Coalition for School Safety</a:t>
            </a:r>
            <a:endParaRPr lang="en-GB" sz="8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5" y="132243"/>
            <a:ext cx="2307942" cy="6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4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2" cstate="print"/>
          <a:srcRect l="847"/>
          <a:stretch>
            <a:fillRect/>
          </a:stretch>
        </p:blipFill>
        <p:spPr>
          <a:xfrm>
            <a:off x="0" y="6052782"/>
            <a:ext cx="9153291" cy="820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5130000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62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2" cstate="print"/>
          <a:srcRect l="948"/>
          <a:stretch>
            <a:fillRect/>
          </a:stretch>
        </p:blipFill>
        <p:spPr>
          <a:xfrm>
            <a:off x="0" y="6037792"/>
            <a:ext cx="9144000" cy="820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44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 userDrawn="1"/>
        </p:nvPicPr>
        <p:blipFill>
          <a:blip r:embed="rId2" cstate="print"/>
          <a:srcRect l="847"/>
          <a:stretch>
            <a:fillRect/>
          </a:stretch>
        </p:blipFill>
        <p:spPr>
          <a:xfrm>
            <a:off x="0" y="6052782"/>
            <a:ext cx="9153291" cy="820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07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2" cstate="print"/>
          <a:srcRect l="847"/>
          <a:stretch>
            <a:fillRect/>
          </a:stretch>
        </p:blipFill>
        <p:spPr>
          <a:xfrm>
            <a:off x="0" y="6052782"/>
            <a:ext cx="9153291" cy="82020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6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.png"/>
          <p:cNvPicPr>
            <a:picLocks noChangeAspect="1"/>
          </p:cNvPicPr>
          <p:nvPr userDrawn="1"/>
        </p:nvPicPr>
        <p:blipFill>
          <a:blip r:embed="rId2" cstate="print"/>
          <a:srcRect l="847"/>
          <a:stretch>
            <a:fillRect/>
          </a:stretch>
        </p:blipFill>
        <p:spPr>
          <a:xfrm>
            <a:off x="0" y="6052782"/>
            <a:ext cx="9153291" cy="82020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50543"/>
            <a:ext cx="8445500" cy="555057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900" y="1202400"/>
            <a:ext cx="8445600" cy="47268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0" b="1" spc="-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5" y="132243"/>
            <a:ext cx="2307942" cy="6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0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0" b="1" spc="-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44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135" y="317501"/>
            <a:ext cx="8402854" cy="85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35" y="1375200"/>
            <a:ext cx="8402854" cy="46949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80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72" r:id="rId3"/>
    <p:sldLayoutId id="2147483684" r:id="rId4"/>
    <p:sldLayoutId id="2147483678" r:id="rId5"/>
    <p:sldLayoutId id="2147483683" r:id="rId6"/>
    <p:sldLayoutId id="2147483667" r:id="rId7"/>
    <p:sldLayoutId id="214748367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1000"/>
        </a:spcBef>
        <a:buFontTx/>
        <a:buNone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250825" indent="-250825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―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423863" indent="-163513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568325" indent="-153988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722313" indent="-153988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135" y="317501"/>
            <a:ext cx="8402854" cy="85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35" y="1375200"/>
            <a:ext cx="8402854" cy="46949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7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1000"/>
        </a:spcBef>
        <a:buFontTx/>
        <a:buNone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250825" indent="-250825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―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423863" indent="-163513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568325" indent="-153988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722313" indent="-153988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000" y="5090983"/>
            <a:ext cx="8445500" cy="1268627"/>
          </a:xfrm>
        </p:spPr>
        <p:txBody>
          <a:bodyPr>
            <a:noAutofit/>
          </a:bodyPr>
          <a:lstStyle/>
          <a:p>
            <a:pPr lvl="1" algn="r"/>
            <a:r>
              <a:rPr lang="en-GB" sz="1400" b="0" i="1" dirty="0" smtClean="0"/>
              <a:t> </a:t>
            </a:r>
            <a:r>
              <a:rPr lang="en-GB" sz="1400" b="0" i="1" dirty="0"/>
              <a:t>Regional </a:t>
            </a:r>
            <a:r>
              <a:rPr lang="en-GB" sz="1400" b="0" i="1" dirty="0" smtClean="0"/>
              <a:t>Lessons Learnt </a:t>
            </a:r>
            <a:r>
              <a:rPr lang="en-GB" sz="1400" b="0" i="1" dirty="0"/>
              <a:t>Workshop on School Safety Initiative </a:t>
            </a:r>
          </a:p>
          <a:p>
            <a:pPr lvl="1" algn="r"/>
            <a:r>
              <a:rPr lang="en-GB" sz="1400" b="0" i="1" dirty="0"/>
              <a:t>and School-Based Disaster Risk Reduction  </a:t>
            </a:r>
          </a:p>
          <a:p>
            <a:pPr algn="r"/>
            <a:r>
              <a:rPr lang="en-GB" sz="1800" b="0" i="1" dirty="0"/>
              <a:t>15-16 September 2016, Bangkok, Thailand </a:t>
            </a:r>
            <a:endParaRPr lang="en-GB" sz="16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2900" y="2434282"/>
            <a:ext cx="8445600" cy="1816443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Asia Pacific Coalition for School Safety </a:t>
            </a:r>
          </a:p>
          <a:p>
            <a:pPr algn="ctr"/>
            <a:r>
              <a:rPr lang="en-GB" sz="4000" dirty="0" smtClean="0"/>
              <a:t>(APCSS)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999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Every child </a:t>
            </a:r>
          </a:p>
          <a:p>
            <a:r>
              <a:rPr lang="en-US" sz="8000" dirty="0" smtClean="0"/>
              <a:t>is a powerful</a:t>
            </a:r>
          </a:p>
          <a:p>
            <a:r>
              <a:rPr lang="en-US" sz="8000" dirty="0" smtClean="0"/>
              <a:t>agent of change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445741"/>
            <a:ext cx="5344040" cy="4534929"/>
          </a:xfrm>
        </p:spPr>
        <p:txBody>
          <a:bodyPr>
            <a:noAutofit/>
          </a:bodyPr>
          <a:lstStyle/>
          <a:p>
            <a:pPr lvl="1" indent="-285750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en-US" sz="1600" dirty="0" smtClean="0"/>
              <a:t>80% </a:t>
            </a:r>
            <a:r>
              <a:rPr lang="en-US" altLang="en-US" sz="1600" dirty="0"/>
              <a:t>of disaster deaths happen in Asia </a:t>
            </a:r>
          </a:p>
          <a:p>
            <a:pPr lvl="1" indent="-28575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1600" dirty="0" smtClean="0"/>
              <a:t>70</a:t>
            </a:r>
            <a:r>
              <a:rPr lang="en-US" sz="1600" dirty="0"/>
              <a:t>% of pupils are enrolled in schools that are in high seismic risk zones and hundreds of millions more face regular flood, landslide, </a:t>
            </a:r>
            <a:r>
              <a:rPr lang="en-US" sz="1600" dirty="0" smtClean="0"/>
              <a:t>extreme wind and fire hazards</a:t>
            </a:r>
          </a:p>
          <a:p>
            <a:pPr lvl="1" indent="-285750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en-US" sz="1600" dirty="0" smtClean="0"/>
              <a:t>Children </a:t>
            </a:r>
            <a:r>
              <a:rPr lang="en-US" altLang="en-US" sz="1600" dirty="0"/>
              <a:t>are disproportionally affected by disasters, but also strong agents for resilience</a:t>
            </a:r>
          </a:p>
          <a:p>
            <a:pPr lvl="1" indent="-285750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en-US" sz="1600" dirty="0"/>
              <a:t>14,500 schools were fully or partially damaged in disasters in SEA over the last 5 years</a:t>
            </a:r>
          </a:p>
          <a:p>
            <a:pPr lvl="1" indent="-285750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en-US" sz="1600" dirty="0"/>
              <a:t>Schools are powerful venues for resilience building</a:t>
            </a:r>
          </a:p>
          <a:p>
            <a:pPr lvl="1" indent="-285750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en-US" sz="1600" dirty="0"/>
              <a:t>Lack of regulatory framework and budgetary commitment in SEA countries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5" y="446353"/>
            <a:ext cx="6085445" cy="814036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altLang="en-US" dirty="0"/>
              <a:t>is Safe Schools important </a:t>
            </a:r>
            <a:r>
              <a:rPr lang="en-US" altLang="en-US" dirty="0" smtClean="0"/>
              <a:t>in </a:t>
            </a:r>
            <a:r>
              <a:rPr lang="en-US" altLang="en-US" dirty="0" err="1" smtClean="0"/>
              <a:t>SouthEast</a:t>
            </a:r>
            <a:r>
              <a:rPr lang="en-US" altLang="en-US" dirty="0" smtClean="0"/>
              <a:t> Asia?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83" t="20180" r="6814" b="19920"/>
          <a:stretch/>
        </p:blipFill>
        <p:spPr bwMode="auto">
          <a:xfrm>
            <a:off x="5837114" y="1996270"/>
            <a:ext cx="296394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9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135" y="317501"/>
            <a:ext cx="8402854" cy="85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APCSS – Regional Collaboration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51" y="1137063"/>
            <a:ext cx="81153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5" y="317501"/>
            <a:ext cx="5490873" cy="8568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Asia Pacific Coalition on Safe Schools (APCSS) – A Regional </a:t>
            </a:r>
            <a:r>
              <a:rPr lang="en-US" sz="2400" dirty="0"/>
              <a:t>Collaboration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293033"/>
            <a:ext cx="4327076" cy="52684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The coalition was established on 19th Sep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The members of APCSS are Plan International, Save the Children, World Vision, UNICEF, UNESCO, IFRC, ADPC and UNISDR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Plan is a secretariat of (APCSS).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APCSS is to create a space at the regional level for discussion and sharing of technical resources, good practices/lesson learns and model policies on Safe Schools to minimize the impacts of disasters to children’s education and to coordinate and promote advocacy for Comprehensive School </a:t>
            </a:r>
            <a:r>
              <a:rPr lang="en-US" sz="1600" dirty="0" smtClean="0">
                <a:solidFill>
                  <a:schemeClr val="tx2"/>
                </a:solidFill>
              </a:rPr>
              <a:t>Safety.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Regional branch of </a:t>
            </a:r>
            <a:r>
              <a:rPr lang="en-GB" sz="1600" dirty="0">
                <a:solidFill>
                  <a:schemeClr val="tx2"/>
                </a:solidFill>
              </a:rPr>
              <a:t>Global Alliance for Disaster Risk Reduction and Resilience in the Education Sector (</a:t>
            </a:r>
            <a:r>
              <a:rPr lang="en-US" sz="1600" dirty="0">
                <a:solidFill>
                  <a:schemeClr val="tx2"/>
                </a:solidFill>
              </a:rPr>
              <a:t>GADRRRES)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D98B1-67E7-9345-AEA8-77C21269D5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1" y="198769"/>
            <a:ext cx="3221851" cy="9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747" y="2792627"/>
            <a:ext cx="3991565" cy="26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3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135" y="317501"/>
            <a:ext cx="5490873" cy="856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Asia Pacific Coalition on Safe Schools (APCSS) – A Regional Collaboration 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6136" y="1293033"/>
            <a:ext cx="4327076" cy="52684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0825" indent="-250825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―"/>
              <a:defRPr sz="15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863" indent="-163513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8325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2313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chemeClr val="tx2"/>
                </a:solidFill>
              </a:rPr>
              <a:t>The coalition was established on 19th Sep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chemeClr val="tx2"/>
                </a:solidFill>
              </a:rPr>
              <a:t>The members of APCSS are Plan International, Save the Children, World Vision, UNICEF, UNESCO, IFRC, ADPC and UNISDR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chemeClr val="tx2"/>
                </a:solidFill>
              </a:rPr>
              <a:t>Plan is a secretariat of (APCSS).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chemeClr val="tx2"/>
                </a:solidFill>
              </a:rPr>
              <a:t>APCSS is to create a space at the regional level for discussion and sharing of technical resources, good practices/lesson learns and model policies on Safe Schools to minimize the impacts of disasters to children’s education and to coordinate and promote advocacy for Comprehensive School Safety.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chemeClr val="tx2"/>
                </a:solidFill>
              </a:rPr>
              <a:t>Regional branch of </a:t>
            </a:r>
            <a:r>
              <a:rPr lang="en-GB" sz="1600" smtClean="0">
                <a:solidFill>
                  <a:schemeClr val="tx2"/>
                </a:solidFill>
              </a:rPr>
              <a:t>Global Alliance for Disaster Risk Reduction and Resilience in the Education Sector (</a:t>
            </a:r>
            <a:r>
              <a:rPr lang="en-US" sz="1600" smtClean="0">
                <a:solidFill>
                  <a:schemeClr val="tx2"/>
                </a:solidFill>
              </a:rPr>
              <a:t>GADRRRES)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9D98B1-67E7-9345-AEA8-77C21269D53C}" type="slidenum">
              <a:rPr lang="en-US" sz="1000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5</a:t>
            </a:fld>
            <a:endParaRPr lang="en-US" sz="10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1" y="198769"/>
            <a:ext cx="3221851" cy="9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747" y="2792627"/>
            <a:ext cx="3991565" cy="26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5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99" t="10370" r="34261" b="8642"/>
          <a:stretch/>
        </p:blipFill>
        <p:spPr>
          <a:xfrm>
            <a:off x="1517859" y="1107549"/>
            <a:ext cx="6064846" cy="533645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5" y="162147"/>
            <a:ext cx="8395714" cy="904093"/>
          </a:xfrm>
        </p:spPr>
        <p:txBody>
          <a:bodyPr/>
          <a:lstStyle/>
          <a:p>
            <a:r>
              <a:rPr lang="en-US" dirty="0"/>
              <a:t>The ASEAN Common Framework For Comprehensive School Safety</a:t>
            </a:r>
          </a:p>
        </p:txBody>
      </p:sp>
    </p:spTree>
    <p:extLst>
      <p:ext uri="{BB962C8B-B14F-4D97-AF65-F5344CB8AC3E}">
        <p14:creationId xmlns:p14="http://schemas.microsoft.com/office/powerpoint/2010/main" val="13779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8276" y="447636"/>
            <a:ext cx="4156223" cy="904093"/>
          </a:xfrm>
        </p:spPr>
        <p:txBody>
          <a:bodyPr/>
          <a:lstStyle/>
          <a:p>
            <a:r>
              <a:rPr lang="en-US" smtClean="0"/>
              <a:t>APCSS - Objectives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6378" y="1429985"/>
            <a:ext cx="3906984" cy="437704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>
              <a:lnSpc>
                <a:spcPct val="17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Promote comprehensive school safety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advocacy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regional and sub-regional and country levels.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Coordinate and collaborate with players on school safety 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 and share technical resources, good practices, policies and lessons learned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knowledge management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3" y="1439884"/>
            <a:ext cx="3792189" cy="459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282" y="1140583"/>
            <a:ext cx="5414469" cy="5167493"/>
          </a:xfrm>
        </p:spPr>
        <p:txBody>
          <a:bodyPr>
            <a:noAutofit/>
          </a:bodyPr>
          <a:lstStyle/>
          <a:p>
            <a:r>
              <a:rPr lang="en-GB" b="1" dirty="0" smtClean="0"/>
              <a:t>Asian </a:t>
            </a:r>
            <a:r>
              <a:rPr lang="en-GB" b="1" dirty="0"/>
              <a:t>Ministerial Conference on Disaster Risk Reduction </a:t>
            </a:r>
            <a:r>
              <a:rPr lang="en-GB" b="1" dirty="0" smtClean="0"/>
              <a:t>2016 (2-5 Nov. 2016, India):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/>
              <a:t>Thematic session: </a:t>
            </a:r>
            <a:r>
              <a:rPr lang="en-GB" i="1" dirty="0"/>
              <a:t>Promoting educational continuity and resilience of children and community through increasing child-focused Comprehensive School Safety in different contexts and innovative educational solutions.  </a:t>
            </a:r>
            <a:endParaRPr lang="en-GB" i="1" dirty="0" smtClean="0"/>
          </a:p>
          <a:p>
            <a:pPr lvl="3">
              <a:buFont typeface="Arial" pitchFamily="34" charset="0"/>
              <a:buChar char="•"/>
            </a:pPr>
            <a:r>
              <a:rPr lang="en-GB" sz="1500" dirty="0" smtClean="0"/>
              <a:t>Collaborators: APCSS, All India Disaster Mitigation Institute (AIDMI), and the International Institute of Earthquake Engineering and Seismology (IIEES)</a:t>
            </a:r>
          </a:p>
          <a:p>
            <a:pPr lvl="3">
              <a:buFont typeface="Arial" pitchFamily="34" charset="0"/>
              <a:buChar char="•"/>
            </a:pPr>
            <a:endParaRPr lang="en-GB" sz="1500" dirty="0"/>
          </a:p>
          <a:p>
            <a:pPr lvl="1">
              <a:buFont typeface="Arial" pitchFamily="34" charset="0"/>
              <a:buChar char="•"/>
            </a:pPr>
            <a:r>
              <a:rPr lang="en-GB" b="1" i="1" dirty="0" smtClean="0"/>
              <a:t>Technical Session 3</a:t>
            </a:r>
            <a:r>
              <a:rPr lang="en-GB" dirty="0" smtClean="0"/>
              <a:t>: </a:t>
            </a:r>
            <a:r>
              <a:rPr lang="en-GB" i="1" dirty="0"/>
              <a:t>Investing in DRR for resilience</a:t>
            </a:r>
            <a:r>
              <a:rPr lang="en-GB" dirty="0"/>
              <a:t>. </a:t>
            </a:r>
            <a:endParaRPr lang="en-GB" dirty="0" smtClean="0"/>
          </a:p>
          <a:p>
            <a:pPr lvl="3">
              <a:buFont typeface="Arial" pitchFamily="34" charset="0"/>
              <a:buChar char="•"/>
            </a:pPr>
            <a:r>
              <a:rPr lang="en-GB" sz="1500" i="1" dirty="0" smtClean="0"/>
              <a:t>Theme</a:t>
            </a:r>
            <a:r>
              <a:rPr lang="en-GB" sz="1500" dirty="0" smtClean="0"/>
              <a:t>: Increasing </a:t>
            </a:r>
            <a:r>
              <a:rPr lang="en-GB" sz="1500" dirty="0"/>
              <a:t>public &amp; private sector investment in disaster risk prevention and reduction that strengthens economic, social, health and cultural resilience. </a:t>
            </a:r>
            <a:endParaRPr lang="en-GB" sz="1500" dirty="0" smtClean="0"/>
          </a:p>
          <a:p>
            <a:pPr lvl="3">
              <a:buFont typeface="Arial" pitchFamily="34" charset="0"/>
              <a:buChar char="•"/>
            </a:pPr>
            <a:r>
              <a:rPr lang="en-GB" sz="1500" i="1" dirty="0" smtClean="0"/>
              <a:t>Collaborators:</a:t>
            </a:r>
            <a:r>
              <a:rPr lang="en-GB" sz="1500" dirty="0" smtClean="0"/>
              <a:t> </a:t>
            </a:r>
            <a:r>
              <a:rPr lang="en-GB" sz="1500" dirty="0"/>
              <a:t>Thailand Ministry of Health; Federation of Indian Chambers of Commerce and Industry FICCI; Malaysian Industry-Government Group for High Technology (MIGHT); Asia Pacific Coalition for Safe Schools (APCSS);  the </a:t>
            </a:r>
            <a:r>
              <a:rPr lang="en-GB" sz="1500" dirty="0" smtClean="0"/>
              <a:t>Centre </a:t>
            </a:r>
            <a:r>
              <a:rPr lang="en-GB" sz="1500" dirty="0"/>
              <a:t>for Asia Pacific Partnership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endParaRPr lang="en-GB" i="1" dirty="0"/>
          </a:p>
          <a:p>
            <a:pPr lvl="1">
              <a:buFont typeface="Arial" pitchFamily="34" charset="0"/>
              <a:buChar char="•"/>
            </a:pPr>
            <a:endParaRPr lang="en-GB" i="1" dirty="0" smtClean="0"/>
          </a:p>
          <a:p>
            <a:pPr lvl="1">
              <a:buFont typeface="Arial" pitchFamily="34" charset="0"/>
              <a:buChar char="•"/>
            </a:pPr>
            <a:endParaRPr lang="en-GB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5" y="372414"/>
            <a:ext cx="8395714" cy="904093"/>
          </a:xfrm>
        </p:spPr>
        <p:txBody>
          <a:bodyPr>
            <a:normAutofit/>
          </a:bodyPr>
          <a:lstStyle/>
          <a:p>
            <a:r>
              <a:rPr lang="en-US" dirty="0" smtClean="0"/>
              <a:t>On-going coordination by APCSS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2" t="19820" r="10891" b="19593"/>
          <a:stretch/>
        </p:blipFill>
        <p:spPr bwMode="auto">
          <a:xfrm>
            <a:off x="5866404" y="1937521"/>
            <a:ext cx="2881735" cy="292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0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Plan International">
      <a:dk1>
        <a:srgbClr val="878787"/>
      </a:dk1>
      <a:lt1>
        <a:srgbClr val="FFFFFF"/>
      </a:lt1>
      <a:dk2>
        <a:srgbClr val="000000"/>
      </a:dk2>
      <a:lt2>
        <a:srgbClr val="E6E6E4"/>
      </a:lt2>
      <a:accent1>
        <a:srgbClr val="004EB6"/>
      </a:accent1>
      <a:accent2>
        <a:srgbClr val="E1DE0A"/>
      </a:accent2>
      <a:accent3>
        <a:srgbClr val="00824B"/>
      </a:accent3>
      <a:accent4>
        <a:srgbClr val="F0C300"/>
      </a:accent4>
      <a:accent5>
        <a:srgbClr val="98D7F0"/>
      </a:accent5>
      <a:accent6>
        <a:srgbClr val="8C84B9"/>
      </a:accent6>
      <a:hlink>
        <a:srgbClr val="004EB6"/>
      </a:hlink>
      <a:folHlink>
        <a:srgbClr val="CD00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I_Presentation_29_5.potx [Read-Only]" id="{50A88CA2-B43D-4ECA-B1F3-E13C6B82011B}" vid="{C860D931-A397-4796-AC5C-482340C81A3B}"/>
    </a:ext>
  </a:extLst>
</a:theme>
</file>

<file path=ppt/theme/theme2.xml><?xml version="1.0" encoding="utf-8"?>
<a:theme xmlns:a="http://schemas.openxmlformats.org/drawingml/2006/main" name="1_Presentation1">
  <a:themeElements>
    <a:clrScheme name="Plan International">
      <a:dk1>
        <a:srgbClr val="878787"/>
      </a:dk1>
      <a:lt1>
        <a:srgbClr val="FFFFFF"/>
      </a:lt1>
      <a:dk2>
        <a:srgbClr val="000000"/>
      </a:dk2>
      <a:lt2>
        <a:srgbClr val="E6E6E4"/>
      </a:lt2>
      <a:accent1>
        <a:srgbClr val="004EB6"/>
      </a:accent1>
      <a:accent2>
        <a:srgbClr val="E1DE0A"/>
      </a:accent2>
      <a:accent3>
        <a:srgbClr val="00824B"/>
      </a:accent3>
      <a:accent4>
        <a:srgbClr val="F0C300"/>
      </a:accent4>
      <a:accent5>
        <a:srgbClr val="98D7F0"/>
      </a:accent5>
      <a:accent6>
        <a:srgbClr val="8C84B9"/>
      </a:accent6>
      <a:hlink>
        <a:srgbClr val="004EB6"/>
      </a:hlink>
      <a:folHlink>
        <a:srgbClr val="CD00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I_Presentation_29_5.potx [Read-Only]" id="{50A88CA2-B43D-4ECA-B1F3-E13C6B82011B}" vid="{C860D931-A397-4796-AC5C-482340C81A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lanDocumentDate xmlns="abd790a8-4060-4d86-a330-db469739327f">2015-05-28T23:00:00+00:00</PlanDocumentDate>
    <Language xmlns="http://schemas.microsoft.com/sharepoint/v3">English</Language>
    <PlanDocumentCountry xmlns="abd790a8-4060-4d86-a330-db469739327f">
      <Value>72</Value>
    </PlanDocumentCountry>
    <PlanOwnership xmlns="abd790a8-4060-4d86-a330-db469739327f">Plan</PlanOwnership>
    <PlanDocumentTypesTaxHTField0 xmlns="abd790a8-4060-4d86-a330-db46973932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ebcb2fda-7bf9-49c3-bc87-32f42b9f8175</TermId>
        </TermInfo>
      </Terms>
    </PlanDocumentTypesTaxHTField0>
    <PlanConfidentiality xmlns="abd790a8-4060-4d86-a330-db469739327f">Open</PlanConfidentiality>
    <PlanKeywordsTaxHTField0 xmlns="abd790a8-4060-4d86-a330-db46973932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Brand</TermName>
          <TermId xmlns="http://schemas.microsoft.com/office/infopath/2007/PartnerControls">53783cc7-dfeb-4e47-97bc-d29af49b8b7f</TermId>
        </TermInfo>
      </Terms>
    </PlanKeywordsTaxHTField0>
    <PlanRegionsTaxHTField0 xmlns="abd790a8-4060-4d86-a330-db46973932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</TermName>
          <TermId xmlns="http://schemas.microsoft.com/office/infopath/2007/PartnerControls">2eeb3e66-b4de-4e5e-bc1a-12be912226f8</TermId>
        </TermInfo>
      </Terms>
    </PlanRegionsTaxHTField0>
    <Document xmlns="abd790a8-4060-4d86-a330-db469739327f">PowerPoint</Document>
    <File_x0020_format xmlns="abd790a8-4060-4d86-a330-db469739327f">Microsoft PowerPoint</File_x0020_format>
    <PlanWorkAreas xmlns="abd790a8-4060-4d86-a330-db469739327f"/>
    <TaxCatchAll xmlns="0d05f0d1-de04-45e0-a7e1-2f9d05b983ee">
      <Value>5</Value>
      <Value>565</Value>
      <Value>51</Value>
    </TaxCatchAll>
    <PlanDocumentStatus xmlns="abd790a8-4060-4d86-a330-db469739327f">Final</PlanDocument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lan Core Document Content Type" ma:contentTypeID="0x010100EDA1ED0CC29E40D1BD7FFB599015EB280024B8CC613753184094CBE969C298E20E" ma:contentTypeVersion="7" ma:contentTypeDescription="Plan Core Document Content Type" ma:contentTypeScope="" ma:versionID="156cd28b6fd29039548dd876f8255f70">
  <xsd:schema xmlns:xsd="http://www.w3.org/2001/XMLSchema" xmlns:xs="http://www.w3.org/2001/XMLSchema" xmlns:p="http://schemas.microsoft.com/office/2006/metadata/properties" xmlns:ns1="http://schemas.microsoft.com/sharepoint/v3" xmlns:ns2="abd790a8-4060-4d86-a330-db469739327f" xmlns:ns3="0d05f0d1-de04-45e0-a7e1-2f9d05b983ee" targetNamespace="http://schemas.microsoft.com/office/2006/metadata/properties" ma:root="true" ma:fieldsID="0049c35e50d9706a6b9fc556ccba3a2c" ns1:_="" ns2:_="" ns3:_="">
    <xsd:import namespace="http://schemas.microsoft.com/sharepoint/v3"/>
    <xsd:import namespace="abd790a8-4060-4d86-a330-db469739327f"/>
    <xsd:import namespace="0d05f0d1-de04-45e0-a7e1-2f9d05b983ee"/>
    <xsd:element name="properties">
      <xsd:complexType>
        <xsd:sequence>
          <xsd:element name="documentManagement">
            <xsd:complexType>
              <xsd:all>
                <xsd:element ref="ns2:PlanDocumentDate"/>
                <xsd:element ref="ns1:Language" minOccurs="0"/>
                <xsd:element ref="ns2:PlanDocumentCountry" minOccurs="0"/>
                <xsd:element ref="ns2:PlanDocumentStatus" minOccurs="0"/>
                <xsd:element ref="ns2:PlanConfidentiality"/>
                <xsd:element ref="ns2:PlanOwnership"/>
                <xsd:element ref="ns2:PlanWorkAreas" minOccurs="0"/>
                <xsd:element ref="ns2:PlanRegionsTaxHTField0" minOccurs="0"/>
                <xsd:element ref="ns2:PlanDocumentTypesTaxHTField0" minOccurs="0"/>
                <xsd:element ref="ns3:TaxCatchAll" minOccurs="0"/>
                <xsd:element ref="ns2:PlanKeywordsTaxHTField0" minOccurs="0"/>
                <xsd:element ref="ns3:TaxCatchAllLabel" minOccurs="0"/>
                <xsd:element ref="ns2:Document" minOccurs="0"/>
                <xsd:element ref="ns2:File_x0020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9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90a8-4060-4d86-a330-db469739327f" elementFormDefault="qualified">
    <xsd:import namespace="http://schemas.microsoft.com/office/2006/documentManagement/types"/>
    <xsd:import namespace="http://schemas.microsoft.com/office/infopath/2007/PartnerControls"/>
    <xsd:element name="PlanDocumentDate" ma:index="8" ma:displayName="Document Date" ma:format="DateOnly" ma:internalName="PlanDocumentDate">
      <xsd:simpleType>
        <xsd:restriction base="dms:DateTime"/>
      </xsd:simpleType>
    </xsd:element>
    <xsd:element name="PlanDocumentCountry" ma:index="10" nillable="true" ma:displayName="Country" ma:list="65c3f958-436a-4608-8f57-42055a4a987d" ma:internalName="PlanDocumentCountry" ma:showField="Title" ma:web="0d05f0d1-de04-45e0-a7e1-2f9d05b983e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lanDocumentStatus" ma:index="11" nillable="true" ma:displayName="Status" ma:default="Final" ma:format="Dropdown" ma:internalName="PlanDocumentStatus">
      <xsd:simpleType>
        <xsd:restriction base="dms:Choice">
          <xsd:enumeration value="Arch"/>
          <xsd:enumeration value="Draft"/>
          <xsd:enumeration value="Final Draft"/>
          <xsd:enumeration value="Final"/>
        </xsd:restriction>
      </xsd:simpleType>
    </xsd:element>
    <xsd:element name="PlanConfidentiality" ma:index="12" ma:displayName="Confidentiality" ma:default="Open" ma:format="Dropdown" ma:internalName="PlanConfidentiality">
      <xsd:simpleType>
        <xsd:restriction base="dms:Choice">
          <xsd:enumeration value="Open"/>
          <xsd:enumeration value="Confidential"/>
        </xsd:restriction>
      </xsd:simpleType>
    </xsd:element>
    <xsd:element name="PlanOwnership" ma:index="13" ma:displayName="Ownership" ma:format="Dropdown" ma:internalName="PlanOwnership">
      <xsd:simpleType>
        <xsd:restriction base="dms:Choice">
          <xsd:enumeration value="Plan"/>
          <xsd:enumeration value="Non Plan"/>
        </xsd:restriction>
      </xsd:simpleType>
    </xsd:element>
    <xsd:element name="PlanWorkAreas" ma:index="16" nillable="true" ma:displayName="Plan Work Area" ma:internalName="PlanWorkArea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hild Protection Policy"/>
                    <xsd:enumeration value="Communications"/>
                    <xsd:enumeration value="Disaster Risk Management"/>
                    <xsd:enumeration value="Finance"/>
                    <xsd:enumeration value="Global Assurance"/>
                    <xsd:enumeration value="Individual Giving/Sponsorship"/>
                    <xsd:enumeration value="Institutional Funding/Grants"/>
                    <xsd:enumeration value="Human Resources"/>
                    <xsd:enumeration value="IT"/>
                    <xsd:enumeration value="Legal and Governance"/>
                    <xsd:enumeration value="Marketing and Business Dev"/>
                    <xsd:enumeration value="Other"/>
                    <xsd:enumeration value="Plan-Wide"/>
                    <xsd:enumeration value="Programme"/>
                    <xsd:enumeration value="Procurement"/>
                    <xsd:enumeration value="Risk Management"/>
                    <xsd:enumeration value="Security"/>
                  </xsd:restriction>
                </xsd:simpleType>
              </xsd:element>
            </xsd:sequence>
          </xsd:extension>
        </xsd:complexContent>
      </xsd:complexType>
    </xsd:element>
    <xsd:element name="PlanRegionsTaxHTField0" ma:index="17" ma:taxonomy="true" ma:internalName="PlanRegionsTaxHTField0" ma:taxonomyFieldName="PlanRegions" ma:displayName="Plan Regions" ma:default="" ma:fieldId="{bbea32a8-92b3-4dce-a6a5-0dd3bc9546ab}" ma:taxonomyMulti="true" ma:sspId="7c8c3aeb-66a8-450a-92de-7fdfd18cf00c" ma:termSetId="457300ed-ead7-4c54-a8e2-086919c759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lanDocumentTypesTaxHTField0" ma:index="18" nillable="true" ma:taxonomy="true" ma:internalName="PlanDocumentTypesTaxHTField0" ma:taxonomyFieldName="PlanDocumentType" ma:displayName="Document Type" ma:default="" ma:fieldId="{cbfd5309-cdbd-4ae0-acc5-e09aa4238f4f}" ma:sspId="7c8c3aeb-66a8-450a-92de-7fdfd18cf00c" ma:termSetId="8c8f6348-1575-488d-85f7-2a37e9ed3d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lanKeywordsTaxHTField0" ma:index="20" nillable="true" ma:taxonomy="true" ma:internalName="PlanKeywordsTaxHTField0" ma:taxonomyFieldName="PlanKeywords" ma:displayName="Keywords" ma:fieldId="{7d94941a-b447-41c3-9c38-bfbcb34a57fd}" ma:taxonomyMulti="true" ma:sspId="7c8c3aeb-66a8-450a-92de-7fdfd18cf00c" ma:termSetId="35cb62ca-4b10-4647-98a9-2541d6d982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" ma:index="23" nillable="true" ma:displayName="Document" ma:default="Agenda" ma:format="Dropdown" ma:internalName="Document">
      <xsd:simpleType>
        <xsd:restriction base="dms:Choice">
          <xsd:enumeration value="Agenda"/>
          <xsd:enumeration value="Letter"/>
          <xsd:enumeration value="Minutes"/>
          <xsd:enumeration value="Newsletter"/>
          <xsd:enumeration value="Poster"/>
          <xsd:enumeration value="PowerPoint"/>
          <xsd:enumeration value="Press release (1 page)"/>
          <xsd:enumeration value="Press release (2 pages)"/>
          <xsd:enumeration value="Report"/>
          <xsd:enumeration value="Success story"/>
        </xsd:restriction>
      </xsd:simpleType>
    </xsd:element>
    <xsd:element name="File_x0020_format" ma:index="24" nillable="true" ma:displayName="File format" ma:default="Microsoft Word" ma:format="Dropdown" ma:internalName="File_x0020_format">
      <xsd:simpleType>
        <xsd:restriction base="dms:Choice">
          <xsd:enumeration value="Microsoft Word"/>
          <xsd:enumeration value="Microsoft PowerPoint"/>
          <xsd:enumeration value="PDF"/>
          <xsd:enumeration value="WinZi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5f0d1-de04-45e0-a7e1-2f9d05b983e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d83d3-aed9-4ec3-a534-f7cce60d36a3}" ma:internalName="TaxCatchAll" ma:showField="CatchAllData" ma:web="0d05f0d1-de04-45e0-a7e1-2f9d05b98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b90d83d3-aed9-4ec3-a534-f7cce60d36a3}" ma:internalName="TaxCatchAllLabel" ma:readOnly="true" ma:showField="CatchAllDataLabel" ma:web="0d05f0d1-de04-45e0-a7e1-2f9d05b98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F023F-6C64-42DD-BDA3-8040A566361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d05f0d1-de04-45e0-a7e1-2f9d05b983ee"/>
    <ds:schemaRef ds:uri="http://schemas.microsoft.com/sharepoint/v3"/>
    <ds:schemaRef ds:uri="abd790a8-4060-4d86-a330-db469739327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B2D1A3-862D-45EB-9B95-F4625B646A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BA75E-323A-47A2-B696-831A3084D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d790a8-4060-4d86-a330-db469739327f"/>
    <ds:schemaRef ds:uri="0d05f0d1-de04-45e0-a7e1-2f9d05b98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704</TotalTime>
  <Words>484</Words>
  <Application>Microsoft Office PowerPoint</Application>
  <PresentationFormat>On-screen Show (4:3)</PresentationFormat>
  <Paragraphs>55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Veneer</vt:lpstr>
      <vt:lpstr>Presentation1</vt:lpstr>
      <vt:lpstr>1_Presentation1</vt:lpstr>
      <vt:lpstr>PowerPoint Presentation</vt:lpstr>
      <vt:lpstr>PowerPoint Presentation</vt:lpstr>
      <vt:lpstr>PowerPoint Presentation</vt:lpstr>
      <vt:lpstr>Asia Pacific Coalition on Safe Schools (APCSS) – A Regional Collaboration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Plan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HaDT</dc:creator>
  <cp:lastModifiedBy>Trinh Trong Nghia</cp:lastModifiedBy>
  <cp:revision>29</cp:revision>
  <cp:lastPrinted>2015-03-27T10:53:47Z</cp:lastPrinted>
  <dcterms:created xsi:type="dcterms:W3CDTF">2015-08-07T03:31:32Z</dcterms:created>
  <dcterms:modified xsi:type="dcterms:W3CDTF">2016-09-15T01:52:58Z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0x010100EDA1ED0CC29E40D1BD7FFB599015EB280024B8CC613753184094CBE969C298E20E</vt:lpwstr>
  </property>
  <property fmtid="{D5CDD505-2E9C-101B-9397-08002B2CF9AE}" pid="3" name="TaxKeyword">
    <vt:lpwstr/>
  </property>
  <property fmtid="{D5CDD505-2E9C-101B-9397-08002B2CF9AE}" pid="4" name="PlanRegions">
    <vt:lpwstr>5;#GLO|2eeb3e66-b4de-4e5e-bc1a-12be912226f8</vt:lpwstr>
  </property>
  <property fmtid="{D5CDD505-2E9C-101B-9397-08002B2CF9AE}" pid="5" name="PlanDocumentType">
    <vt:lpwstr>51;#Template|ebcb2fda-7bf9-49c3-bc87-32f42b9f8175</vt:lpwstr>
  </property>
  <property fmtid="{D5CDD505-2E9C-101B-9397-08002B2CF9AE}" pid="6" name="PlanKeywords">
    <vt:lpwstr>565;#Brand|53783cc7-dfeb-4e47-97bc-d29af49b8b7f</vt:lpwstr>
  </property>
  <property fmtid="{D5CDD505-2E9C-101B-9397-08002B2CF9AE}" pid="7" name="TaxKeywordTaxHTField">
    <vt:lpwstr/>
  </property>
</Properties>
</file>