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44"/>
  </p:notesMasterIdLst>
  <p:handoutMasterIdLst>
    <p:handoutMasterId r:id="rId45"/>
  </p:handoutMasterIdLst>
  <p:sldIdLst>
    <p:sldId id="474" r:id="rId3"/>
    <p:sldId id="388" r:id="rId4"/>
    <p:sldId id="344" r:id="rId5"/>
    <p:sldId id="446" r:id="rId6"/>
    <p:sldId id="447" r:id="rId7"/>
    <p:sldId id="389" r:id="rId8"/>
    <p:sldId id="400" r:id="rId9"/>
    <p:sldId id="402" r:id="rId10"/>
    <p:sldId id="404" r:id="rId11"/>
    <p:sldId id="429" r:id="rId12"/>
    <p:sldId id="430" r:id="rId13"/>
    <p:sldId id="436" r:id="rId14"/>
    <p:sldId id="437" r:id="rId15"/>
    <p:sldId id="450" r:id="rId16"/>
    <p:sldId id="451" r:id="rId17"/>
    <p:sldId id="476" r:id="rId18"/>
    <p:sldId id="477" r:id="rId19"/>
    <p:sldId id="478" r:id="rId20"/>
    <p:sldId id="479" r:id="rId21"/>
    <p:sldId id="480" r:id="rId22"/>
    <p:sldId id="483" r:id="rId23"/>
    <p:sldId id="481" r:id="rId24"/>
    <p:sldId id="482" r:id="rId25"/>
    <p:sldId id="484" r:id="rId26"/>
    <p:sldId id="398" r:id="rId27"/>
    <p:sldId id="475" r:id="rId28"/>
    <p:sldId id="452" r:id="rId29"/>
    <p:sldId id="453" r:id="rId30"/>
    <p:sldId id="454" r:id="rId31"/>
    <p:sldId id="455" r:id="rId32"/>
    <p:sldId id="456" r:id="rId33"/>
    <p:sldId id="471" r:id="rId34"/>
    <p:sldId id="461" r:id="rId35"/>
    <p:sldId id="458" r:id="rId36"/>
    <p:sldId id="439" r:id="rId37"/>
    <p:sldId id="440" r:id="rId38"/>
    <p:sldId id="472" r:id="rId39"/>
    <p:sldId id="441" r:id="rId40"/>
    <p:sldId id="442" r:id="rId41"/>
    <p:sldId id="443" r:id="rId42"/>
    <p:sldId id="44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1429" autoAdjust="0"/>
  </p:normalViewPr>
  <p:slideViewPr>
    <p:cSldViewPr>
      <p:cViewPr>
        <p:scale>
          <a:sx n="70" d="100"/>
          <a:sy n="70" d="100"/>
        </p:scale>
        <p:origin x="-109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BAB36-96B5-4F21-8508-C9D6B1ABC77B}" type="doc">
      <dgm:prSet loTypeId="urn:microsoft.com/office/officeart/2005/8/layout/cycle5" loCatId="cycle" qsTypeId="urn:microsoft.com/office/officeart/2005/8/quickstyle/simple5" qsCatId="simple" csTypeId="urn:microsoft.com/office/officeart/2005/8/colors/colorful2" csCatId="colorful" phldr="1"/>
      <dgm:spPr/>
      <dgm:t>
        <a:bodyPr/>
        <a:lstStyle/>
        <a:p>
          <a:endParaRPr lang="en-GB"/>
        </a:p>
      </dgm:t>
    </dgm:pt>
    <dgm:pt modelId="{5E50140C-7018-4A2B-996F-F648CB3297B2}">
      <dgm:prSet/>
      <dgm:spPr/>
      <dgm:t>
        <a:bodyPr/>
        <a:lstStyle/>
        <a:p>
          <a:pPr rtl="0"/>
          <a:r>
            <a:rPr lang="en-US" b="1" dirty="0" smtClean="0"/>
            <a:t>Onset of the emergency – What happened?</a:t>
          </a:r>
          <a:endParaRPr lang="en-US" b="1" dirty="0"/>
        </a:p>
      </dgm:t>
    </dgm:pt>
    <dgm:pt modelId="{C5370490-B4D6-4337-A952-4A05ED990469}" type="parTrans" cxnId="{190953CD-04AE-46EC-912C-FB63CD182E6C}">
      <dgm:prSet/>
      <dgm:spPr/>
      <dgm:t>
        <a:bodyPr/>
        <a:lstStyle/>
        <a:p>
          <a:endParaRPr lang="en-GB"/>
        </a:p>
      </dgm:t>
    </dgm:pt>
    <dgm:pt modelId="{5556D722-EAD6-4396-9A59-4E967069B4FD}" type="sibTrans" cxnId="{190953CD-04AE-46EC-912C-FB63CD182E6C}">
      <dgm:prSet/>
      <dgm:spPr/>
      <dgm:t>
        <a:bodyPr/>
        <a:lstStyle/>
        <a:p>
          <a:endParaRPr lang="en-GB"/>
        </a:p>
      </dgm:t>
    </dgm:pt>
    <dgm:pt modelId="{A71710DF-CEB5-4899-85B4-C53F590824FE}">
      <dgm:prSet/>
      <dgm:spPr/>
      <dgm:t>
        <a:bodyPr/>
        <a:lstStyle/>
        <a:p>
          <a:pPr rtl="0"/>
          <a:r>
            <a:rPr lang="en-US" dirty="0" smtClean="0"/>
            <a:t>Very high demand for info and stories from the field</a:t>
          </a:r>
          <a:endParaRPr lang="en-US" dirty="0"/>
        </a:p>
      </dgm:t>
    </dgm:pt>
    <dgm:pt modelId="{91330E25-E89D-46EC-A315-4782742F7B46}" type="parTrans" cxnId="{17FDF99B-6CFC-43BD-A29E-84BABD6CDA9D}">
      <dgm:prSet/>
      <dgm:spPr/>
      <dgm:t>
        <a:bodyPr/>
        <a:lstStyle/>
        <a:p>
          <a:endParaRPr lang="en-GB"/>
        </a:p>
      </dgm:t>
    </dgm:pt>
    <dgm:pt modelId="{5B478E7E-141D-4640-90EE-70209E4D97E3}" type="sibTrans" cxnId="{17FDF99B-6CFC-43BD-A29E-84BABD6CDA9D}">
      <dgm:prSet/>
      <dgm:spPr/>
      <dgm:t>
        <a:bodyPr/>
        <a:lstStyle/>
        <a:p>
          <a:endParaRPr lang="en-GB"/>
        </a:p>
      </dgm:t>
    </dgm:pt>
    <dgm:pt modelId="{5DE166D1-8761-419A-B84C-F1EFA70935D0}">
      <dgm:prSet/>
      <dgm:spPr/>
      <dgm:t>
        <a:bodyPr/>
        <a:lstStyle/>
        <a:p>
          <a:pPr rtl="0"/>
          <a:r>
            <a:rPr lang="en-US" b="1" dirty="0" smtClean="0"/>
            <a:t>Rescue and relief race – What next?</a:t>
          </a:r>
          <a:endParaRPr lang="en-US" b="1" dirty="0"/>
        </a:p>
      </dgm:t>
    </dgm:pt>
    <dgm:pt modelId="{0637E00B-4362-4F0B-BAF3-19E5F83A0C86}" type="parTrans" cxnId="{A0331C4F-6130-4FC6-8031-2B90DF171933}">
      <dgm:prSet/>
      <dgm:spPr/>
      <dgm:t>
        <a:bodyPr/>
        <a:lstStyle/>
        <a:p>
          <a:endParaRPr lang="en-GB"/>
        </a:p>
      </dgm:t>
    </dgm:pt>
    <dgm:pt modelId="{0783A5DE-D2C6-4AF0-9A9C-65C01E636FB1}" type="sibTrans" cxnId="{A0331C4F-6130-4FC6-8031-2B90DF171933}">
      <dgm:prSet/>
      <dgm:spPr/>
      <dgm:t>
        <a:bodyPr/>
        <a:lstStyle/>
        <a:p>
          <a:endParaRPr lang="en-GB"/>
        </a:p>
      </dgm:t>
    </dgm:pt>
    <dgm:pt modelId="{05736E9D-2697-435A-A0BC-96905A065515}">
      <dgm:prSet/>
      <dgm:spPr/>
      <dgm:t>
        <a:bodyPr/>
        <a:lstStyle/>
        <a:p>
          <a:pPr rtl="0"/>
          <a:r>
            <a:rPr lang="en-US" dirty="0" smtClean="0"/>
            <a:t>Highly dramatic ‘life or death’  stories in first few days </a:t>
          </a:r>
          <a:endParaRPr lang="en-GB" dirty="0"/>
        </a:p>
      </dgm:t>
    </dgm:pt>
    <dgm:pt modelId="{5743F032-7980-4E4D-8925-89C2B38E95E5}" type="parTrans" cxnId="{88F94B60-2553-4DA2-A31E-266207B6CF9B}">
      <dgm:prSet/>
      <dgm:spPr/>
      <dgm:t>
        <a:bodyPr/>
        <a:lstStyle/>
        <a:p>
          <a:endParaRPr lang="en-GB"/>
        </a:p>
      </dgm:t>
    </dgm:pt>
    <dgm:pt modelId="{035570E9-2FBB-4E20-9611-06EF5AB51AF6}" type="sibTrans" cxnId="{88F94B60-2553-4DA2-A31E-266207B6CF9B}">
      <dgm:prSet/>
      <dgm:spPr/>
      <dgm:t>
        <a:bodyPr/>
        <a:lstStyle/>
        <a:p>
          <a:endParaRPr lang="en-GB"/>
        </a:p>
      </dgm:t>
    </dgm:pt>
    <dgm:pt modelId="{D84BBBA9-F2D3-49BD-96BE-1DDB9A75F2A2}">
      <dgm:prSet/>
      <dgm:spPr/>
      <dgm:t>
        <a:bodyPr/>
        <a:lstStyle/>
        <a:p>
          <a:pPr rtl="0"/>
          <a:r>
            <a:rPr lang="en-US" b="1" dirty="0" smtClean="0"/>
            <a:t>Aftermath – What is being done about it?</a:t>
          </a:r>
          <a:endParaRPr lang="en-US" b="1" dirty="0"/>
        </a:p>
      </dgm:t>
    </dgm:pt>
    <dgm:pt modelId="{B1CB7EC9-BBC1-4B28-B6E4-B5C897BFB0CB}" type="parTrans" cxnId="{D1A4D51D-B408-4D8E-A7E2-A14CCF0A0491}">
      <dgm:prSet/>
      <dgm:spPr/>
      <dgm:t>
        <a:bodyPr/>
        <a:lstStyle/>
        <a:p>
          <a:endParaRPr lang="en-GB"/>
        </a:p>
      </dgm:t>
    </dgm:pt>
    <dgm:pt modelId="{441C7FFC-8907-408B-B314-E7785FC1EF38}" type="sibTrans" cxnId="{D1A4D51D-B408-4D8E-A7E2-A14CCF0A0491}">
      <dgm:prSet/>
      <dgm:spPr/>
      <dgm:t>
        <a:bodyPr/>
        <a:lstStyle/>
        <a:p>
          <a:endParaRPr lang="en-GB"/>
        </a:p>
      </dgm:t>
    </dgm:pt>
    <dgm:pt modelId="{9A9AB9C8-664D-4349-BCA1-E651FA2210D2}">
      <dgm:prSet/>
      <dgm:spPr/>
      <dgm:t>
        <a:bodyPr/>
        <a:lstStyle/>
        <a:p>
          <a:pPr rtl="0"/>
          <a:r>
            <a:rPr lang="en-US" dirty="0" smtClean="0"/>
            <a:t>Within a week or sooner, attention shifts to new issues, including initial analysis of Red Cross actions</a:t>
          </a:r>
          <a:endParaRPr lang="en-GB" dirty="0"/>
        </a:p>
      </dgm:t>
    </dgm:pt>
    <dgm:pt modelId="{38624585-69F9-4F34-A71D-2327D36E4C62}" type="parTrans" cxnId="{7FF849E8-B2C0-4DD2-A327-F94D57CEF2F6}">
      <dgm:prSet/>
      <dgm:spPr/>
      <dgm:t>
        <a:bodyPr/>
        <a:lstStyle/>
        <a:p>
          <a:endParaRPr lang="en-GB"/>
        </a:p>
      </dgm:t>
    </dgm:pt>
    <dgm:pt modelId="{261849ED-9345-4F52-9425-6AC9D2CDFFC1}" type="sibTrans" cxnId="{7FF849E8-B2C0-4DD2-A327-F94D57CEF2F6}">
      <dgm:prSet/>
      <dgm:spPr/>
      <dgm:t>
        <a:bodyPr/>
        <a:lstStyle/>
        <a:p>
          <a:endParaRPr lang="en-GB"/>
        </a:p>
      </dgm:t>
    </dgm:pt>
    <dgm:pt modelId="{A0D70BD9-E129-4CA7-843E-510B999E7723}">
      <dgm:prSet/>
      <dgm:spPr/>
      <dgm:t>
        <a:bodyPr/>
        <a:lstStyle/>
        <a:p>
          <a:pPr rtl="0"/>
          <a:r>
            <a:rPr lang="en-US" dirty="0" smtClean="0"/>
            <a:t>Report card – How did we do?</a:t>
          </a:r>
          <a:endParaRPr lang="en-US" dirty="0"/>
        </a:p>
      </dgm:t>
    </dgm:pt>
    <dgm:pt modelId="{F7876A17-182E-4D1E-9357-BD6F5F723B1F}" type="parTrans" cxnId="{BB6415FC-B3F0-4881-8320-CAB8CCCFD6AF}">
      <dgm:prSet/>
      <dgm:spPr/>
      <dgm:t>
        <a:bodyPr/>
        <a:lstStyle/>
        <a:p>
          <a:endParaRPr lang="en-GB"/>
        </a:p>
      </dgm:t>
    </dgm:pt>
    <dgm:pt modelId="{941599A6-87E7-49C3-BE7B-40652B2B97A8}" type="sibTrans" cxnId="{BB6415FC-B3F0-4881-8320-CAB8CCCFD6AF}">
      <dgm:prSet/>
      <dgm:spPr/>
      <dgm:t>
        <a:bodyPr/>
        <a:lstStyle/>
        <a:p>
          <a:endParaRPr lang="en-GB"/>
        </a:p>
      </dgm:t>
    </dgm:pt>
    <dgm:pt modelId="{BD965108-5867-4183-8970-B8E006196B1A}">
      <dgm:prSet/>
      <dgm:spPr/>
      <dgm:t>
        <a:bodyPr/>
        <a:lstStyle/>
        <a:p>
          <a:pPr rtl="0"/>
          <a:r>
            <a:rPr lang="en-US" dirty="0" smtClean="0"/>
            <a:t>Fresh stories focus on questions surrounding aid efforts</a:t>
          </a:r>
          <a:endParaRPr lang="en-US" dirty="0"/>
        </a:p>
      </dgm:t>
    </dgm:pt>
    <dgm:pt modelId="{8952A938-708F-4F3D-8409-EB8B111655A0}" type="parTrans" cxnId="{86990F1D-35B2-4B79-9EB0-2C8F4F553234}">
      <dgm:prSet/>
      <dgm:spPr/>
      <dgm:t>
        <a:bodyPr/>
        <a:lstStyle/>
        <a:p>
          <a:endParaRPr lang="en-GB"/>
        </a:p>
      </dgm:t>
    </dgm:pt>
    <dgm:pt modelId="{40E5CA78-18EA-4A3F-9187-E526013A7116}" type="sibTrans" cxnId="{86990F1D-35B2-4B79-9EB0-2C8F4F553234}">
      <dgm:prSet/>
      <dgm:spPr/>
      <dgm:t>
        <a:bodyPr/>
        <a:lstStyle/>
        <a:p>
          <a:endParaRPr lang="en-GB"/>
        </a:p>
      </dgm:t>
    </dgm:pt>
    <dgm:pt modelId="{FC49F9EC-4893-47A2-8FA3-FD81E8B829A8}">
      <dgm:prSet/>
      <dgm:spPr/>
      <dgm:t>
        <a:bodyPr/>
        <a:lstStyle/>
        <a:p>
          <a:pPr rtl="0"/>
          <a:r>
            <a:rPr lang="en-US" b="1" dirty="0" smtClean="0"/>
            <a:t>Prospects for recovery – When will things go back to normal?</a:t>
          </a:r>
          <a:endParaRPr lang="en-US" b="1" dirty="0"/>
        </a:p>
      </dgm:t>
    </dgm:pt>
    <dgm:pt modelId="{94848847-174A-4C58-8562-FFB32C03428C}" type="parTrans" cxnId="{D219E5C8-B9A9-4678-8AFC-FE08C3823339}">
      <dgm:prSet/>
      <dgm:spPr/>
      <dgm:t>
        <a:bodyPr/>
        <a:lstStyle/>
        <a:p>
          <a:endParaRPr lang="en-GB"/>
        </a:p>
      </dgm:t>
    </dgm:pt>
    <dgm:pt modelId="{76C1ABCD-D41C-4E96-9531-30E5A3E1D987}" type="sibTrans" cxnId="{D219E5C8-B9A9-4678-8AFC-FE08C3823339}">
      <dgm:prSet/>
      <dgm:spPr/>
      <dgm:t>
        <a:bodyPr/>
        <a:lstStyle/>
        <a:p>
          <a:endParaRPr lang="en-GB"/>
        </a:p>
      </dgm:t>
    </dgm:pt>
    <dgm:pt modelId="{A14F8467-1155-4144-8B16-C8E1718BAA53}">
      <dgm:prSet/>
      <dgm:spPr/>
      <dgm:t>
        <a:bodyPr/>
        <a:lstStyle/>
        <a:p>
          <a:pPr rtl="0"/>
          <a:r>
            <a:rPr lang="en-US" dirty="0" smtClean="0"/>
            <a:t>Stories about longer-term prospects for recovery</a:t>
          </a:r>
          <a:endParaRPr lang="en-US" dirty="0"/>
        </a:p>
      </dgm:t>
    </dgm:pt>
    <dgm:pt modelId="{97CA067B-ED98-4E75-8B9F-DB3D1C0DF4BC}" type="parTrans" cxnId="{E5C98B9F-CBDB-4ECF-A19D-547907566A4B}">
      <dgm:prSet/>
      <dgm:spPr/>
      <dgm:t>
        <a:bodyPr/>
        <a:lstStyle/>
        <a:p>
          <a:endParaRPr lang="en-GB"/>
        </a:p>
      </dgm:t>
    </dgm:pt>
    <dgm:pt modelId="{C6B79679-93FA-43B4-8E34-6DB0323D598F}" type="sibTrans" cxnId="{E5C98B9F-CBDB-4ECF-A19D-547907566A4B}">
      <dgm:prSet/>
      <dgm:spPr/>
      <dgm:t>
        <a:bodyPr/>
        <a:lstStyle/>
        <a:p>
          <a:endParaRPr lang="en-GB"/>
        </a:p>
      </dgm:t>
    </dgm:pt>
    <dgm:pt modelId="{21EFDAC0-D864-480D-876E-D68A007DC1A7}" type="pres">
      <dgm:prSet presAssocID="{1EABAB36-96B5-4F21-8508-C9D6B1ABC77B}" presName="cycle" presStyleCnt="0">
        <dgm:presLayoutVars>
          <dgm:dir/>
          <dgm:resizeHandles val="exact"/>
        </dgm:presLayoutVars>
      </dgm:prSet>
      <dgm:spPr/>
      <dgm:t>
        <a:bodyPr/>
        <a:lstStyle/>
        <a:p>
          <a:endParaRPr lang="en-GB"/>
        </a:p>
      </dgm:t>
    </dgm:pt>
    <dgm:pt modelId="{0398641B-1571-474C-97D5-9AB2F129B21D}" type="pres">
      <dgm:prSet presAssocID="{5E50140C-7018-4A2B-996F-F648CB3297B2}" presName="node" presStyleLbl="node1" presStyleIdx="0" presStyleCnt="5" custScaleX="190445" custScaleY="121087">
        <dgm:presLayoutVars>
          <dgm:bulletEnabled val="1"/>
        </dgm:presLayoutVars>
      </dgm:prSet>
      <dgm:spPr/>
      <dgm:t>
        <a:bodyPr/>
        <a:lstStyle/>
        <a:p>
          <a:endParaRPr lang="en-GB"/>
        </a:p>
      </dgm:t>
    </dgm:pt>
    <dgm:pt modelId="{5299DB0F-4510-4B77-9501-9628622974B5}" type="pres">
      <dgm:prSet presAssocID="{5E50140C-7018-4A2B-996F-F648CB3297B2}" presName="spNode" presStyleCnt="0"/>
      <dgm:spPr/>
    </dgm:pt>
    <dgm:pt modelId="{E0AA2540-3DD8-4E0C-A68A-FD781DAC4D01}" type="pres">
      <dgm:prSet presAssocID="{5556D722-EAD6-4396-9A59-4E967069B4FD}" presName="sibTrans" presStyleLbl="sibTrans1D1" presStyleIdx="0" presStyleCnt="5"/>
      <dgm:spPr/>
      <dgm:t>
        <a:bodyPr/>
        <a:lstStyle/>
        <a:p>
          <a:endParaRPr lang="en-GB"/>
        </a:p>
      </dgm:t>
    </dgm:pt>
    <dgm:pt modelId="{396CCD8D-3DC4-444D-9345-C4C68BF756A0}" type="pres">
      <dgm:prSet presAssocID="{5DE166D1-8761-419A-B84C-F1EFA70935D0}" presName="node" presStyleLbl="node1" presStyleIdx="1" presStyleCnt="5" custScaleX="162675" custScaleY="131442" custRadScaleRad="119244" custRadScaleInc="45032">
        <dgm:presLayoutVars>
          <dgm:bulletEnabled val="1"/>
        </dgm:presLayoutVars>
      </dgm:prSet>
      <dgm:spPr/>
      <dgm:t>
        <a:bodyPr/>
        <a:lstStyle/>
        <a:p>
          <a:endParaRPr lang="en-GB"/>
        </a:p>
      </dgm:t>
    </dgm:pt>
    <dgm:pt modelId="{B1D8AC94-B0CE-406B-9E54-365A7223C354}" type="pres">
      <dgm:prSet presAssocID="{5DE166D1-8761-419A-B84C-F1EFA70935D0}" presName="spNode" presStyleCnt="0"/>
      <dgm:spPr/>
    </dgm:pt>
    <dgm:pt modelId="{3FBD522E-EA67-456B-A069-82E0FD9F4912}" type="pres">
      <dgm:prSet presAssocID="{0783A5DE-D2C6-4AF0-9A9C-65C01E636FB1}" presName="sibTrans" presStyleLbl="sibTrans1D1" presStyleIdx="1" presStyleCnt="5"/>
      <dgm:spPr/>
      <dgm:t>
        <a:bodyPr/>
        <a:lstStyle/>
        <a:p>
          <a:endParaRPr lang="en-GB"/>
        </a:p>
      </dgm:t>
    </dgm:pt>
    <dgm:pt modelId="{4D3CEB4F-8E04-4F3C-8CDB-9AB0DF1DBA59}" type="pres">
      <dgm:prSet presAssocID="{D84BBBA9-F2D3-49BD-96BE-1DDB9A75F2A2}" presName="node" presStyleLbl="node1" presStyleIdx="2" presStyleCnt="5" custScaleX="174864" custScaleY="143839" custRadScaleRad="129969" custRadScaleInc="-71757">
        <dgm:presLayoutVars>
          <dgm:bulletEnabled val="1"/>
        </dgm:presLayoutVars>
      </dgm:prSet>
      <dgm:spPr/>
      <dgm:t>
        <a:bodyPr/>
        <a:lstStyle/>
        <a:p>
          <a:endParaRPr lang="en-GB"/>
        </a:p>
      </dgm:t>
    </dgm:pt>
    <dgm:pt modelId="{2BCE85D0-7022-4252-874D-5F4A90F332BF}" type="pres">
      <dgm:prSet presAssocID="{D84BBBA9-F2D3-49BD-96BE-1DDB9A75F2A2}" presName="spNode" presStyleCnt="0"/>
      <dgm:spPr/>
    </dgm:pt>
    <dgm:pt modelId="{CBB73272-ED8A-4051-AC01-A4307CF1F04D}" type="pres">
      <dgm:prSet presAssocID="{441C7FFC-8907-408B-B314-E7785FC1EF38}" presName="sibTrans" presStyleLbl="sibTrans1D1" presStyleIdx="2" presStyleCnt="5"/>
      <dgm:spPr/>
      <dgm:t>
        <a:bodyPr/>
        <a:lstStyle/>
        <a:p>
          <a:endParaRPr lang="en-GB"/>
        </a:p>
      </dgm:t>
    </dgm:pt>
    <dgm:pt modelId="{015A2F97-4AF7-4E20-9A5B-E35953CDE4B1}" type="pres">
      <dgm:prSet presAssocID="{A0D70BD9-E129-4CA7-843E-510B999E7723}" presName="node" presStyleLbl="node1" presStyleIdx="3" presStyleCnt="5" custScaleX="182524" custScaleY="94187" custRadScaleRad="130711" custRadScaleInc="39907">
        <dgm:presLayoutVars>
          <dgm:bulletEnabled val="1"/>
        </dgm:presLayoutVars>
      </dgm:prSet>
      <dgm:spPr/>
      <dgm:t>
        <a:bodyPr/>
        <a:lstStyle/>
        <a:p>
          <a:endParaRPr lang="en-GB"/>
        </a:p>
      </dgm:t>
    </dgm:pt>
    <dgm:pt modelId="{409E5A76-8AC7-43FB-A3FB-DCBF76CFF367}" type="pres">
      <dgm:prSet presAssocID="{A0D70BD9-E129-4CA7-843E-510B999E7723}" presName="spNode" presStyleCnt="0"/>
      <dgm:spPr/>
    </dgm:pt>
    <dgm:pt modelId="{01715FE5-27B9-4E7E-8AE9-BB42FCB064C7}" type="pres">
      <dgm:prSet presAssocID="{941599A6-87E7-49C3-BE7B-40652B2B97A8}" presName="sibTrans" presStyleLbl="sibTrans1D1" presStyleIdx="3" presStyleCnt="5"/>
      <dgm:spPr/>
      <dgm:t>
        <a:bodyPr/>
        <a:lstStyle/>
        <a:p>
          <a:endParaRPr lang="en-GB"/>
        </a:p>
      </dgm:t>
    </dgm:pt>
    <dgm:pt modelId="{DF1970E5-FF11-408B-99C1-86439A31E442}" type="pres">
      <dgm:prSet presAssocID="{FC49F9EC-4893-47A2-8FA3-FD81E8B829A8}" presName="node" presStyleLbl="node1" presStyleIdx="4" presStyleCnt="5" custScaleX="140150" custScaleY="144248" custRadScaleRad="121981" custRadScaleInc="-63972">
        <dgm:presLayoutVars>
          <dgm:bulletEnabled val="1"/>
        </dgm:presLayoutVars>
      </dgm:prSet>
      <dgm:spPr/>
      <dgm:t>
        <a:bodyPr/>
        <a:lstStyle/>
        <a:p>
          <a:endParaRPr lang="en-GB"/>
        </a:p>
      </dgm:t>
    </dgm:pt>
    <dgm:pt modelId="{51FC97AA-5E5A-483C-83C5-2418A9632562}" type="pres">
      <dgm:prSet presAssocID="{FC49F9EC-4893-47A2-8FA3-FD81E8B829A8}" presName="spNode" presStyleCnt="0"/>
      <dgm:spPr/>
    </dgm:pt>
    <dgm:pt modelId="{78B1D631-72A2-4160-89AB-EAA3C645E027}" type="pres">
      <dgm:prSet presAssocID="{76C1ABCD-D41C-4E96-9531-30E5A3E1D987}" presName="sibTrans" presStyleLbl="sibTrans1D1" presStyleIdx="4" presStyleCnt="5"/>
      <dgm:spPr/>
      <dgm:t>
        <a:bodyPr/>
        <a:lstStyle/>
        <a:p>
          <a:endParaRPr lang="en-GB"/>
        </a:p>
      </dgm:t>
    </dgm:pt>
  </dgm:ptLst>
  <dgm:cxnLst>
    <dgm:cxn modelId="{8A3795B5-1E7C-4377-A9EA-CF5B302869E6}" type="presOf" srcId="{D84BBBA9-F2D3-49BD-96BE-1DDB9A75F2A2}" destId="{4D3CEB4F-8E04-4F3C-8CDB-9AB0DF1DBA59}" srcOrd="0" destOrd="0" presId="urn:microsoft.com/office/officeart/2005/8/layout/cycle5"/>
    <dgm:cxn modelId="{537D1364-52A6-45DE-9365-F0D28DEE11FB}" type="presOf" srcId="{76C1ABCD-D41C-4E96-9531-30E5A3E1D987}" destId="{78B1D631-72A2-4160-89AB-EAA3C645E027}" srcOrd="0" destOrd="0" presId="urn:microsoft.com/office/officeart/2005/8/layout/cycle5"/>
    <dgm:cxn modelId="{7FF849E8-B2C0-4DD2-A327-F94D57CEF2F6}" srcId="{D84BBBA9-F2D3-49BD-96BE-1DDB9A75F2A2}" destId="{9A9AB9C8-664D-4349-BCA1-E651FA2210D2}" srcOrd="0" destOrd="0" parTransId="{38624585-69F9-4F34-A71D-2327D36E4C62}" sibTransId="{261849ED-9345-4F52-9425-6AC9D2CDFFC1}"/>
    <dgm:cxn modelId="{A8251A2C-DDE8-45F3-B80D-21A7B0170B7B}" type="presOf" srcId="{05736E9D-2697-435A-A0BC-96905A065515}" destId="{396CCD8D-3DC4-444D-9345-C4C68BF756A0}" srcOrd="0" destOrd="1" presId="urn:microsoft.com/office/officeart/2005/8/layout/cycle5"/>
    <dgm:cxn modelId="{59C5442D-2639-4603-B714-77B5EB802D87}" type="presOf" srcId="{A71710DF-CEB5-4899-85B4-C53F590824FE}" destId="{0398641B-1571-474C-97D5-9AB2F129B21D}" srcOrd="0" destOrd="1" presId="urn:microsoft.com/office/officeart/2005/8/layout/cycle5"/>
    <dgm:cxn modelId="{D1A4D51D-B408-4D8E-A7E2-A14CCF0A0491}" srcId="{1EABAB36-96B5-4F21-8508-C9D6B1ABC77B}" destId="{D84BBBA9-F2D3-49BD-96BE-1DDB9A75F2A2}" srcOrd="2" destOrd="0" parTransId="{B1CB7EC9-BBC1-4B28-B6E4-B5C897BFB0CB}" sibTransId="{441C7FFC-8907-408B-B314-E7785FC1EF38}"/>
    <dgm:cxn modelId="{99CF9FB5-57D4-4599-BD04-4A184A4874F2}" type="presOf" srcId="{441C7FFC-8907-408B-B314-E7785FC1EF38}" destId="{CBB73272-ED8A-4051-AC01-A4307CF1F04D}" srcOrd="0" destOrd="0" presId="urn:microsoft.com/office/officeart/2005/8/layout/cycle5"/>
    <dgm:cxn modelId="{53E69985-5F7A-4D6F-9B5E-D11C8ED78201}" type="presOf" srcId="{BD965108-5867-4183-8970-B8E006196B1A}" destId="{015A2F97-4AF7-4E20-9A5B-E35953CDE4B1}" srcOrd="0" destOrd="1" presId="urn:microsoft.com/office/officeart/2005/8/layout/cycle5"/>
    <dgm:cxn modelId="{8B81601A-D298-4853-A848-C9AD9171C7A9}" type="presOf" srcId="{A0D70BD9-E129-4CA7-843E-510B999E7723}" destId="{015A2F97-4AF7-4E20-9A5B-E35953CDE4B1}" srcOrd="0" destOrd="0" presId="urn:microsoft.com/office/officeart/2005/8/layout/cycle5"/>
    <dgm:cxn modelId="{6AF10EF4-A185-464D-B92F-45136101328C}" type="presOf" srcId="{A14F8467-1155-4144-8B16-C8E1718BAA53}" destId="{DF1970E5-FF11-408B-99C1-86439A31E442}" srcOrd="0" destOrd="1" presId="urn:microsoft.com/office/officeart/2005/8/layout/cycle5"/>
    <dgm:cxn modelId="{CB39AABC-DAA3-4BF8-8AFE-E8F15F1FD152}" type="presOf" srcId="{9A9AB9C8-664D-4349-BCA1-E651FA2210D2}" destId="{4D3CEB4F-8E04-4F3C-8CDB-9AB0DF1DBA59}" srcOrd="0" destOrd="1" presId="urn:microsoft.com/office/officeart/2005/8/layout/cycle5"/>
    <dgm:cxn modelId="{D219E5C8-B9A9-4678-8AFC-FE08C3823339}" srcId="{1EABAB36-96B5-4F21-8508-C9D6B1ABC77B}" destId="{FC49F9EC-4893-47A2-8FA3-FD81E8B829A8}" srcOrd="4" destOrd="0" parTransId="{94848847-174A-4C58-8562-FFB32C03428C}" sibTransId="{76C1ABCD-D41C-4E96-9531-30E5A3E1D987}"/>
    <dgm:cxn modelId="{190953CD-04AE-46EC-912C-FB63CD182E6C}" srcId="{1EABAB36-96B5-4F21-8508-C9D6B1ABC77B}" destId="{5E50140C-7018-4A2B-996F-F648CB3297B2}" srcOrd="0" destOrd="0" parTransId="{C5370490-B4D6-4337-A952-4A05ED990469}" sibTransId="{5556D722-EAD6-4396-9A59-4E967069B4FD}"/>
    <dgm:cxn modelId="{EA5D7F25-0E9B-4DA3-AD37-2B84C73C75B2}" type="presOf" srcId="{1EABAB36-96B5-4F21-8508-C9D6B1ABC77B}" destId="{21EFDAC0-D864-480D-876E-D68A007DC1A7}" srcOrd="0" destOrd="0" presId="urn:microsoft.com/office/officeart/2005/8/layout/cycle5"/>
    <dgm:cxn modelId="{3DE6DAAC-4FFE-4D59-A8AC-B3BA124A3F6D}" type="presOf" srcId="{941599A6-87E7-49C3-BE7B-40652B2B97A8}" destId="{01715FE5-27B9-4E7E-8AE9-BB42FCB064C7}" srcOrd="0" destOrd="0" presId="urn:microsoft.com/office/officeart/2005/8/layout/cycle5"/>
    <dgm:cxn modelId="{86990F1D-35B2-4B79-9EB0-2C8F4F553234}" srcId="{A0D70BD9-E129-4CA7-843E-510B999E7723}" destId="{BD965108-5867-4183-8970-B8E006196B1A}" srcOrd="0" destOrd="0" parTransId="{8952A938-708F-4F3D-8409-EB8B111655A0}" sibTransId="{40E5CA78-18EA-4A3F-9187-E526013A7116}"/>
    <dgm:cxn modelId="{FC14785B-D75D-4085-ABF2-2F5C8AB894AA}" type="presOf" srcId="{FC49F9EC-4893-47A2-8FA3-FD81E8B829A8}" destId="{DF1970E5-FF11-408B-99C1-86439A31E442}" srcOrd="0" destOrd="0" presId="urn:microsoft.com/office/officeart/2005/8/layout/cycle5"/>
    <dgm:cxn modelId="{7CB3DAFD-DF1C-41FE-BB30-CA6A5C1D89DF}" type="presOf" srcId="{5DE166D1-8761-419A-B84C-F1EFA70935D0}" destId="{396CCD8D-3DC4-444D-9345-C4C68BF756A0}" srcOrd="0" destOrd="0" presId="urn:microsoft.com/office/officeart/2005/8/layout/cycle5"/>
    <dgm:cxn modelId="{E5C98B9F-CBDB-4ECF-A19D-547907566A4B}" srcId="{FC49F9EC-4893-47A2-8FA3-FD81E8B829A8}" destId="{A14F8467-1155-4144-8B16-C8E1718BAA53}" srcOrd="0" destOrd="0" parTransId="{97CA067B-ED98-4E75-8B9F-DB3D1C0DF4BC}" sibTransId="{C6B79679-93FA-43B4-8E34-6DB0323D598F}"/>
    <dgm:cxn modelId="{6DA65243-07BA-4278-B9FF-BECD70C98185}" type="presOf" srcId="{5E50140C-7018-4A2B-996F-F648CB3297B2}" destId="{0398641B-1571-474C-97D5-9AB2F129B21D}" srcOrd="0" destOrd="0" presId="urn:microsoft.com/office/officeart/2005/8/layout/cycle5"/>
    <dgm:cxn modelId="{BB6415FC-B3F0-4881-8320-CAB8CCCFD6AF}" srcId="{1EABAB36-96B5-4F21-8508-C9D6B1ABC77B}" destId="{A0D70BD9-E129-4CA7-843E-510B999E7723}" srcOrd="3" destOrd="0" parTransId="{F7876A17-182E-4D1E-9357-BD6F5F723B1F}" sibTransId="{941599A6-87E7-49C3-BE7B-40652B2B97A8}"/>
    <dgm:cxn modelId="{A0331C4F-6130-4FC6-8031-2B90DF171933}" srcId="{1EABAB36-96B5-4F21-8508-C9D6B1ABC77B}" destId="{5DE166D1-8761-419A-B84C-F1EFA70935D0}" srcOrd="1" destOrd="0" parTransId="{0637E00B-4362-4F0B-BAF3-19E5F83A0C86}" sibTransId="{0783A5DE-D2C6-4AF0-9A9C-65C01E636FB1}"/>
    <dgm:cxn modelId="{293A8F1B-FAB4-4624-B144-0BA59F5F1EA3}" type="presOf" srcId="{0783A5DE-D2C6-4AF0-9A9C-65C01E636FB1}" destId="{3FBD522E-EA67-456B-A069-82E0FD9F4912}" srcOrd="0" destOrd="0" presId="urn:microsoft.com/office/officeart/2005/8/layout/cycle5"/>
    <dgm:cxn modelId="{17FDF99B-6CFC-43BD-A29E-84BABD6CDA9D}" srcId="{5E50140C-7018-4A2B-996F-F648CB3297B2}" destId="{A71710DF-CEB5-4899-85B4-C53F590824FE}" srcOrd="0" destOrd="0" parTransId="{91330E25-E89D-46EC-A315-4782742F7B46}" sibTransId="{5B478E7E-141D-4640-90EE-70209E4D97E3}"/>
    <dgm:cxn modelId="{CCC7D7AF-2F5E-472C-8752-7DF51F75AE4B}" type="presOf" srcId="{5556D722-EAD6-4396-9A59-4E967069B4FD}" destId="{E0AA2540-3DD8-4E0C-A68A-FD781DAC4D01}" srcOrd="0" destOrd="0" presId="urn:microsoft.com/office/officeart/2005/8/layout/cycle5"/>
    <dgm:cxn modelId="{88F94B60-2553-4DA2-A31E-266207B6CF9B}" srcId="{5DE166D1-8761-419A-B84C-F1EFA70935D0}" destId="{05736E9D-2697-435A-A0BC-96905A065515}" srcOrd="0" destOrd="0" parTransId="{5743F032-7980-4E4D-8925-89C2B38E95E5}" sibTransId="{035570E9-2FBB-4E20-9611-06EF5AB51AF6}"/>
    <dgm:cxn modelId="{2203C48B-7235-47D4-B9CC-FA689F261E78}" type="presParOf" srcId="{21EFDAC0-D864-480D-876E-D68A007DC1A7}" destId="{0398641B-1571-474C-97D5-9AB2F129B21D}" srcOrd="0" destOrd="0" presId="urn:microsoft.com/office/officeart/2005/8/layout/cycle5"/>
    <dgm:cxn modelId="{8978DFED-44F4-4282-B1AA-C2FB687FE778}" type="presParOf" srcId="{21EFDAC0-D864-480D-876E-D68A007DC1A7}" destId="{5299DB0F-4510-4B77-9501-9628622974B5}" srcOrd="1" destOrd="0" presId="urn:microsoft.com/office/officeart/2005/8/layout/cycle5"/>
    <dgm:cxn modelId="{50FD42DE-2FB7-4318-91F7-ECE2DDE937D0}" type="presParOf" srcId="{21EFDAC0-D864-480D-876E-D68A007DC1A7}" destId="{E0AA2540-3DD8-4E0C-A68A-FD781DAC4D01}" srcOrd="2" destOrd="0" presId="urn:microsoft.com/office/officeart/2005/8/layout/cycle5"/>
    <dgm:cxn modelId="{D701ED42-70B0-4BCC-B613-EAEC426F36D3}" type="presParOf" srcId="{21EFDAC0-D864-480D-876E-D68A007DC1A7}" destId="{396CCD8D-3DC4-444D-9345-C4C68BF756A0}" srcOrd="3" destOrd="0" presId="urn:microsoft.com/office/officeart/2005/8/layout/cycle5"/>
    <dgm:cxn modelId="{3F1B6731-145A-4BB9-B8BE-286C3802ECD0}" type="presParOf" srcId="{21EFDAC0-D864-480D-876E-D68A007DC1A7}" destId="{B1D8AC94-B0CE-406B-9E54-365A7223C354}" srcOrd="4" destOrd="0" presId="urn:microsoft.com/office/officeart/2005/8/layout/cycle5"/>
    <dgm:cxn modelId="{C381A21F-6089-4233-B5E9-DB0208EDFC92}" type="presParOf" srcId="{21EFDAC0-D864-480D-876E-D68A007DC1A7}" destId="{3FBD522E-EA67-456B-A069-82E0FD9F4912}" srcOrd="5" destOrd="0" presId="urn:microsoft.com/office/officeart/2005/8/layout/cycle5"/>
    <dgm:cxn modelId="{FAA1053A-AEF3-4E06-B7F4-9E254BEB77B4}" type="presParOf" srcId="{21EFDAC0-D864-480D-876E-D68A007DC1A7}" destId="{4D3CEB4F-8E04-4F3C-8CDB-9AB0DF1DBA59}" srcOrd="6" destOrd="0" presId="urn:microsoft.com/office/officeart/2005/8/layout/cycle5"/>
    <dgm:cxn modelId="{FC892520-D638-46D6-865B-E81DC0E17AAF}" type="presParOf" srcId="{21EFDAC0-D864-480D-876E-D68A007DC1A7}" destId="{2BCE85D0-7022-4252-874D-5F4A90F332BF}" srcOrd="7" destOrd="0" presId="urn:microsoft.com/office/officeart/2005/8/layout/cycle5"/>
    <dgm:cxn modelId="{483739B3-A15F-4DAE-B107-BC2AA4F8141B}" type="presParOf" srcId="{21EFDAC0-D864-480D-876E-D68A007DC1A7}" destId="{CBB73272-ED8A-4051-AC01-A4307CF1F04D}" srcOrd="8" destOrd="0" presId="urn:microsoft.com/office/officeart/2005/8/layout/cycle5"/>
    <dgm:cxn modelId="{0E1F03CB-7438-40E4-810C-22A8AC6E839C}" type="presParOf" srcId="{21EFDAC0-D864-480D-876E-D68A007DC1A7}" destId="{015A2F97-4AF7-4E20-9A5B-E35953CDE4B1}" srcOrd="9" destOrd="0" presId="urn:microsoft.com/office/officeart/2005/8/layout/cycle5"/>
    <dgm:cxn modelId="{3D4C2050-2954-4208-B948-83A8CB82DBF5}" type="presParOf" srcId="{21EFDAC0-D864-480D-876E-D68A007DC1A7}" destId="{409E5A76-8AC7-43FB-A3FB-DCBF76CFF367}" srcOrd="10" destOrd="0" presId="urn:microsoft.com/office/officeart/2005/8/layout/cycle5"/>
    <dgm:cxn modelId="{EB0F43BE-5242-4A84-A752-ADBB0318B2E1}" type="presParOf" srcId="{21EFDAC0-D864-480D-876E-D68A007DC1A7}" destId="{01715FE5-27B9-4E7E-8AE9-BB42FCB064C7}" srcOrd="11" destOrd="0" presId="urn:microsoft.com/office/officeart/2005/8/layout/cycle5"/>
    <dgm:cxn modelId="{82029584-A3F1-4948-909E-3D6B4C2960A5}" type="presParOf" srcId="{21EFDAC0-D864-480D-876E-D68A007DC1A7}" destId="{DF1970E5-FF11-408B-99C1-86439A31E442}" srcOrd="12" destOrd="0" presId="urn:microsoft.com/office/officeart/2005/8/layout/cycle5"/>
    <dgm:cxn modelId="{FF5C8E24-D32B-4690-8E74-8F0FD6F3EA4A}" type="presParOf" srcId="{21EFDAC0-D864-480D-876E-D68A007DC1A7}" destId="{51FC97AA-5E5A-483C-83C5-2418A9632562}" srcOrd="13" destOrd="0" presId="urn:microsoft.com/office/officeart/2005/8/layout/cycle5"/>
    <dgm:cxn modelId="{1B332229-4702-4DB8-AC7D-9032393CA9A8}" type="presParOf" srcId="{21EFDAC0-D864-480D-876E-D68A007DC1A7}" destId="{78B1D631-72A2-4160-89AB-EAA3C645E027}"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50BAB1-86C7-415A-A27C-D50AECF1C815}"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GB"/>
        </a:p>
      </dgm:t>
    </dgm:pt>
    <dgm:pt modelId="{A4794DF1-4042-40E4-9144-5B0A28843A42}">
      <dgm:prSet phldrT="[Text]"/>
      <dgm:spPr/>
      <dgm:t>
        <a:bodyPr/>
        <a:lstStyle/>
        <a:p>
          <a:r>
            <a:rPr lang="en-US" dirty="0" smtClean="0"/>
            <a:t>Key message 1</a:t>
          </a:r>
          <a:endParaRPr lang="en-GB" dirty="0"/>
        </a:p>
      </dgm:t>
    </dgm:pt>
    <dgm:pt modelId="{F35794D0-CBEF-4323-B885-0A5DE2D595E1}" type="parTrans" cxnId="{87FA8C7C-8ED3-4810-ABBE-7AD832F8A1A2}">
      <dgm:prSet/>
      <dgm:spPr/>
      <dgm:t>
        <a:bodyPr/>
        <a:lstStyle/>
        <a:p>
          <a:endParaRPr lang="en-GB"/>
        </a:p>
      </dgm:t>
    </dgm:pt>
    <dgm:pt modelId="{26939D9A-1F08-4707-9782-F37EB1360318}" type="sibTrans" cxnId="{87FA8C7C-8ED3-4810-ABBE-7AD832F8A1A2}">
      <dgm:prSet/>
      <dgm:spPr/>
      <dgm:t>
        <a:bodyPr/>
        <a:lstStyle/>
        <a:p>
          <a:endParaRPr lang="en-GB"/>
        </a:p>
      </dgm:t>
    </dgm:pt>
    <dgm:pt modelId="{752543AD-7C17-48A7-BAC5-50CC0D62256F}">
      <dgm:prSet phldrT="[Text]"/>
      <dgm:spPr/>
      <dgm:t>
        <a:bodyPr/>
        <a:lstStyle/>
        <a:p>
          <a:r>
            <a:rPr lang="en-US" dirty="0" smtClean="0"/>
            <a:t>Situation/problem </a:t>
          </a:r>
          <a:endParaRPr lang="en-GB" dirty="0"/>
        </a:p>
      </dgm:t>
    </dgm:pt>
    <dgm:pt modelId="{01F09DA7-9153-42D4-84B5-211B14C857ED}" type="parTrans" cxnId="{23756F23-82FB-4843-8365-5A47F6B8D886}">
      <dgm:prSet/>
      <dgm:spPr/>
      <dgm:t>
        <a:bodyPr/>
        <a:lstStyle/>
        <a:p>
          <a:endParaRPr lang="en-GB"/>
        </a:p>
      </dgm:t>
    </dgm:pt>
    <dgm:pt modelId="{EF09B9D7-F9C6-46AE-8D13-24516E67FECA}" type="sibTrans" cxnId="{23756F23-82FB-4843-8365-5A47F6B8D886}">
      <dgm:prSet/>
      <dgm:spPr/>
      <dgm:t>
        <a:bodyPr/>
        <a:lstStyle/>
        <a:p>
          <a:endParaRPr lang="en-GB"/>
        </a:p>
      </dgm:t>
    </dgm:pt>
    <dgm:pt modelId="{45859D2A-121B-426F-98A5-0BB914CFAD3A}">
      <dgm:prSet phldrT="[Text]"/>
      <dgm:spPr/>
      <dgm:t>
        <a:bodyPr/>
        <a:lstStyle/>
        <a:p>
          <a:r>
            <a:rPr lang="en-US" dirty="0" smtClean="0"/>
            <a:t>What RC knows</a:t>
          </a:r>
          <a:endParaRPr lang="en-GB" dirty="0"/>
        </a:p>
      </dgm:t>
    </dgm:pt>
    <dgm:pt modelId="{B6E622E3-6539-4876-A664-CD2042073DC3}" type="parTrans" cxnId="{CA60A5D0-76FB-4E9D-8C98-7E6F3820B293}">
      <dgm:prSet/>
      <dgm:spPr/>
      <dgm:t>
        <a:bodyPr/>
        <a:lstStyle/>
        <a:p>
          <a:endParaRPr lang="en-GB"/>
        </a:p>
      </dgm:t>
    </dgm:pt>
    <dgm:pt modelId="{AE263AE7-1E37-4AA7-B8E7-A5799E1F874C}" type="sibTrans" cxnId="{CA60A5D0-76FB-4E9D-8C98-7E6F3820B293}">
      <dgm:prSet/>
      <dgm:spPr/>
      <dgm:t>
        <a:bodyPr/>
        <a:lstStyle/>
        <a:p>
          <a:endParaRPr lang="en-GB"/>
        </a:p>
      </dgm:t>
    </dgm:pt>
    <dgm:pt modelId="{A4281A51-A08E-4C55-B225-10AB0E4C2A8C}">
      <dgm:prSet phldrT="[Text]"/>
      <dgm:spPr/>
      <dgm:t>
        <a:bodyPr/>
        <a:lstStyle/>
        <a:p>
          <a:r>
            <a:rPr lang="en-US" dirty="0" smtClean="0"/>
            <a:t>Key message 2</a:t>
          </a:r>
          <a:endParaRPr lang="en-GB" dirty="0"/>
        </a:p>
      </dgm:t>
    </dgm:pt>
    <dgm:pt modelId="{F541B43B-058D-4E32-9679-9E16434BBB01}" type="parTrans" cxnId="{5EBD155D-9806-4B8E-89A5-544DAB80B58A}">
      <dgm:prSet/>
      <dgm:spPr/>
      <dgm:t>
        <a:bodyPr/>
        <a:lstStyle/>
        <a:p>
          <a:endParaRPr lang="en-GB"/>
        </a:p>
      </dgm:t>
    </dgm:pt>
    <dgm:pt modelId="{1508736F-BC15-4DCA-93B6-20E5A495A56B}" type="sibTrans" cxnId="{5EBD155D-9806-4B8E-89A5-544DAB80B58A}">
      <dgm:prSet/>
      <dgm:spPr/>
      <dgm:t>
        <a:bodyPr/>
        <a:lstStyle/>
        <a:p>
          <a:endParaRPr lang="en-GB"/>
        </a:p>
      </dgm:t>
    </dgm:pt>
    <dgm:pt modelId="{C9BA5629-650E-465A-84DF-C523021A91AD}">
      <dgm:prSet phldrT="[Text]"/>
      <dgm:spPr/>
      <dgm:t>
        <a:bodyPr/>
        <a:lstStyle/>
        <a:p>
          <a:r>
            <a:rPr lang="en-US" dirty="0" smtClean="0"/>
            <a:t>Activity</a:t>
          </a:r>
          <a:endParaRPr lang="en-GB" dirty="0"/>
        </a:p>
      </dgm:t>
    </dgm:pt>
    <dgm:pt modelId="{58401C60-8BFF-4A5C-A5A2-0189ACCD1026}" type="parTrans" cxnId="{AC4C98C3-7974-4EBD-AD6D-58A9D5DECB54}">
      <dgm:prSet/>
      <dgm:spPr/>
      <dgm:t>
        <a:bodyPr/>
        <a:lstStyle/>
        <a:p>
          <a:endParaRPr lang="en-GB"/>
        </a:p>
      </dgm:t>
    </dgm:pt>
    <dgm:pt modelId="{3F82FBED-1E9E-4D2A-B7B4-147E243A843E}" type="sibTrans" cxnId="{AC4C98C3-7974-4EBD-AD6D-58A9D5DECB54}">
      <dgm:prSet/>
      <dgm:spPr/>
      <dgm:t>
        <a:bodyPr/>
        <a:lstStyle/>
        <a:p>
          <a:endParaRPr lang="en-GB"/>
        </a:p>
      </dgm:t>
    </dgm:pt>
    <dgm:pt modelId="{3D8A2B4E-C006-4148-9325-8EF3A9DF2AEE}">
      <dgm:prSet phldrT="[Text]"/>
      <dgm:spPr/>
      <dgm:t>
        <a:bodyPr/>
        <a:lstStyle/>
        <a:p>
          <a:r>
            <a:rPr lang="en-US" dirty="0" smtClean="0"/>
            <a:t>What RC is doing</a:t>
          </a:r>
          <a:endParaRPr lang="en-GB" dirty="0"/>
        </a:p>
      </dgm:t>
    </dgm:pt>
    <dgm:pt modelId="{CA6AE9B8-85A2-4757-A072-0DDBA935DD7A}" type="parTrans" cxnId="{7329E37B-15BB-4607-BB2A-543FC408DFED}">
      <dgm:prSet/>
      <dgm:spPr/>
      <dgm:t>
        <a:bodyPr/>
        <a:lstStyle/>
        <a:p>
          <a:endParaRPr lang="en-GB"/>
        </a:p>
      </dgm:t>
    </dgm:pt>
    <dgm:pt modelId="{1D517529-4B94-4C95-A9D8-0818F526D18C}" type="sibTrans" cxnId="{7329E37B-15BB-4607-BB2A-543FC408DFED}">
      <dgm:prSet/>
      <dgm:spPr/>
      <dgm:t>
        <a:bodyPr/>
        <a:lstStyle/>
        <a:p>
          <a:endParaRPr lang="en-GB"/>
        </a:p>
      </dgm:t>
    </dgm:pt>
    <dgm:pt modelId="{1CE89F0C-631B-4BA4-825F-7F97A8B5343C}">
      <dgm:prSet phldrT="[Text]"/>
      <dgm:spPr/>
      <dgm:t>
        <a:bodyPr/>
        <a:lstStyle/>
        <a:p>
          <a:r>
            <a:rPr lang="en-US" dirty="0" smtClean="0"/>
            <a:t>Key message 3</a:t>
          </a:r>
          <a:endParaRPr lang="en-GB" dirty="0"/>
        </a:p>
      </dgm:t>
    </dgm:pt>
    <dgm:pt modelId="{A5385C7E-B1DC-46A5-827B-10F4744B6140}" type="parTrans" cxnId="{E01A6757-CF2B-4DAE-9E79-B64D4D160CF8}">
      <dgm:prSet/>
      <dgm:spPr/>
      <dgm:t>
        <a:bodyPr/>
        <a:lstStyle/>
        <a:p>
          <a:endParaRPr lang="en-GB"/>
        </a:p>
      </dgm:t>
    </dgm:pt>
    <dgm:pt modelId="{7E8040A0-594A-4EC9-8263-9F3E011FDBC4}" type="sibTrans" cxnId="{E01A6757-CF2B-4DAE-9E79-B64D4D160CF8}">
      <dgm:prSet/>
      <dgm:spPr/>
      <dgm:t>
        <a:bodyPr/>
        <a:lstStyle/>
        <a:p>
          <a:endParaRPr lang="en-GB"/>
        </a:p>
      </dgm:t>
    </dgm:pt>
    <dgm:pt modelId="{8E12AA2F-81C4-4EDB-849C-73B305B5F4DC}">
      <dgm:prSet phldrT="[Text]"/>
      <dgm:spPr/>
      <dgm:t>
        <a:bodyPr/>
        <a:lstStyle/>
        <a:p>
          <a:r>
            <a:rPr lang="en-US" dirty="0" smtClean="0"/>
            <a:t>Call to action</a:t>
          </a:r>
          <a:endParaRPr lang="en-GB" dirty="0"/>
        </a:p>
      </dgm:t>
    </dgm:pt>
    <dgm:pt modelId="{E4DC366D-D160-4E73-9088-AFA9CAE06D6A}" type="parTrans" cxnId="{DBD5622F-BEF9-46B9-B512-67392645947E}">
      <dgm:prSet/>
      <dgm:spPr/>
      <dgm:t>
        <a:bodyPr/>
        <a:lstStyle/>
        <a:p>
          <a:endParaRPr lang="en-GB"/>
        </a:p>
      </dgm:t>
    </dgm:pt>
    <dgm:pt modelId="{9B179A86-8056-42E6-9435-BF1CFA429579}" type="sibTrans" cxnId="{DBD5622F-BEF9-46B9-B512-67392645947E}">
      <dgm:prSet/>
      <dgm:spPr/>
      <dgm:t>
        <a:bodyPr/>
        <a:lstStyle/>
        <a:p>
          <a:endParaRPr lang="en-GB"/>
        </a:p>
      </dgm:t>
    </dgm:pt>
    <dgm:pt modelId="{18A5F16C-389D-43A3-BD93-76CD6E179589}">
      <dgm:prSet phldrT="[Text]"/>
      <dgm:spPr/>
      <dgm:t>
        <a:bodyPr/>
        <a:lstStyle/>
        <a:p>
          <a:r>
            <a:rPr lang="en-US" dirty="0" smtClean="0"/>
            <a:t>What RC needs</a:t>
          </a:r>
          <a:endParaRPr lang="en-GB" dirty="0"/>
        </a:p>
      </dgm:t>
    </dgm:pt>
    <dgm:pt modelId="{61C4D9D2-C3DF-47FD-86D1-9DEF42116DA7}" type="parTrans" cxnId="{B99FDD89-B7BC-44C2-B1C1-94B3C92A2CF5}">
      <dgm:prSet/>
      <dgm:spPr/>
      <dgm:t>
        <a:bodyPr/>
        <a:lstStyle/>
        <a:p>
          <a:endParaRPr lang="en-GB"/>
        </a:p>
      </dgm:t>
    </dgm:pt>
    <dgm:pt modelId="{C7287548-9E42-4A1A-B61B-7EC8CD8A34C8}" type="sibTrans" cxnId="{B99FDD89-B7BC-44C2-B1C1-94B3C92A2CF5}">
      <dgm:prSet/>
      <dgm:spPr/>
      <dgm:t>
        <a:bodyPr/>
        <a:lstStyle/>
        <a:p>
          <a:endParaRPr lang="en-GB"/>
        </a:p>
      </dgm:t>
    </dgm:pt>
    <dgm:pt modelId="{9AC2B081-2AB0-4D8B-9E67-C8CB32152A89}" type="pres">
      <dgm:prSet presAssocID="{E850BAB1-86C7-415A-A27C-D50AECF1C815}" presName="linear" presStyleCnt="0">
        <dgm:presLayoutVars>
          <dgm:dir/>
          <dgm:resizeHandles val="exact"/>
        </dgm:presLayoutVars>
      </dgm:prSet>
      <dgm:spPr/>
      <dgm:t>
        <a:bodyPr/>
        <a:lstStyle/>
        <a:p>
          <a:endParaRPr lang="en-GB"/>
        </a:p>
      </dgm:t>
    </dgm:pt>
    <dgm:pt modelId="{FC32BCAD-1B5C-456E-8284-76C824F9893B}" type="pres">
      <dgm:prSet presAssocID="{A4794DF1-4042-40E4-9144-5B0A28843A42}" presName="comp" presStyleCnt="0"/>
      <dgm:spPr/>
    </dgm:pt>
    <dgm:pt modelId="{25A1EBDF-EFE9-434A-9609-4E38E13D78AA}" type="pres">
      <dgm:prSet presAssocID="{A4794DF1-4042-40E4-9144-5B0A28843A42}" presName="box" presStyleLbl="node1" presStyleIdx="0" presStyleCnt="3" custLinFactNeighborX="1676"/>
      <dgm:spPr/>
      <dgm:t>
        <a:bodyPr/>
        <a:lstStyle/>
        <a:p>
          <a:endParaRPr lang="en-GB"/>
        </a:p>
      </dgm:t>
    </dgm:pt>
    <dgm:pt modelId="{0A6EB503-F99C-4A7C-9DA7-FEF3B0EC7658}" type="pres">
      <dgm:prSet presAssocID="{A4794DF1-4042-40E4-9144-5B0A28843A42}" presName="img" presStyleLbl="fgImgPlace1" presStyleIdx="0" presStyleCnt="3"/>
      <dgm:spPr>
        <a:blipFill rotWithShape="0">
          <a:blip xmlns:r="http://schemas.openxmlformats.org/officeDocument/2006/relationships" r:embed="rId1"/>
          <a:stretch>
            <a:fillRect/>
          </a:stretch>
        </a:blipFill>
      </dgm:spPr>
      <dgm:t>
        <a:bodyPr/>
        <a:lstStyle/>
        <a:p>
          <a:endParaRPr lang="en-GB"/>
        </a:p>
      </dgm:t>
    </dgm:pt>
    <dgm:pt modelId="{3372697F-4A0B-42C2-BA53-C046860C0608}" type="pres">
      <dgm:prSet presAssocID="{A4794DF1-4042-40E4-9144-5B0A28843A42}" presName="text" presStyleLbl="node1" presStyleIdx="0" presStyleCnt="3">
        <dgm:presLayoutVars>
          <dgm:bulletEnabled val="1"/>
        </dgm:presLayoutVars>
      </dgm:prSet>
      <dgm:spPr/>
      <dgm:t>
        <a:bodyPr/>
        <a:lstStyle/>
        <a:p>
          <a:endParaRPr lang="en-GB"/>
        </a:p>
      </dgm:t>
    </dgm:pt>
    <dgm:pt modelId="{E0B7BDFD-6987-42A6-9F90-E5EFA0018786}" type="pres">
      <dgm:prSet presAssocID="{26939D9A-1F08-4707-9782-F37EB1360318}" presName="spacer" presStyleCnt="0"/>
      <dgm:spPr/>
    </dgm:pt>
    <dgm:pt modelId="{304CBD1F-2357-4BC1-AFC4-79351B5C5311}" type="pres">
      <dgm:prSet presAssocID="{A4281A51-A08E-4C55-B225-10AB0E4C2A8C}" presName="comp" presStyleCnt="0"/>
      <dgm:spPr/>
    </dgm:pt>
    <dgm:pt modelId="{4695F5B3-9437-4F8D-A03F-BCC42B1E2B01}" type="pres">
      <dgm:prSet presAssocID="{A4281A51-A08E-4C55-B225-10AB0E4C2A8C}" presName="box" presStyleLbl="node1" presStyleIdx="1" presStyleCnt="3"/>
      <dgm:spPr/>
      <dgm:t>
        <a:bodyPr/>
        <a:lstStyle/>
        <a:p>
          <a:endParaRPr lang="en-GB"/>
        </a:p>
      </dgm:t>
    </dgm:pt>
    <dgm:pt modelId="{190B5BBE-C688-4DCF-97F3-543446114CFB}" type="pres">
      <dgm:prSet presAssocID="{A4281A51-A08E-4C55-B225-10AB0E4C2A8C}" presName="img" presStyleLbl="fgImgPlace1" presStyleIdx="1" presStyleCnt="3"/>
      <dgm:spPr>
        <a:blipFill rotWithShape="0">
          <a:blip xmlns:r="http://schemas.openxmlformats.org/officeDocument/2006/relationships" r:embed="rId2"/>
          <a:stretch>
            <a:fillRect/>
          </a:stretch>
        </a:blipFill>
      </dgm:spPr>
      <dgm:t>
        <a:bodyPr/>
        <a:lstStyle/>
        <a:p>
          <a:endParaRPr lang="en-GB"/>
        </a:p>
      </dgm:t>
    </dgm:pt>
    <dgm:pt modelId="{43D66D12-821B-42C6-AAA4-47D9BC2034E5}" type="pres">
      <dgm:prSet presAssocID="{A4281A51-A08E-4C55-B225-10AB0E4C2A8C}" presName="text" presStyleLbl="node1" presStyleIdx="1" presStyleCnt="3">
        <dgm:presLayoutVars>
          <dgm:bulletEnabled val="1"/>
        </dgm:presLayoutVars>
      </dgm:prSet>
      <dgm:spPr/>
      <dgm:t>
        <a:bodyPr/>
        <a:lstStyle/>
        <a:p>
          <a:endParaRPr lang="en-GB"/>
        </a:p>
      </dgm:t>
    </dgm:pt>
    <dgm:pt modelId="{20F7705D-E1F1-4930-A439-3B65B6CDEADF}" type="pres">
      <dgm:prSet presAssocID="{1508736F-BC15-4DCA-93B6-20E5A495A56B}" presName="spacer" presStyleCnt="0"/>
      <dgm:spPr/>
    </dgm:pt>
    <dgm:pt modelId="{4B6AC7CC-EF41-4512-9503-636882846A52}" type="pres">
      <dgm:prSet presAssocID="{1CE89F0C-631B-4BA4-825F-7F97A8B5343C}" presName="comp" presStyleCnt="0"/>
      <dgm:spPr/>
    </dgm:pt>
    <dgm:pt modelId="{798D5478-C0B9-46CF-B708-E33D8AD78809}" type="pres">
      <dgm:prSet presAssocID="{1CE89F0C-631B-4BA4-825F-7F97A8B5343C}" presName="box" presStyleLbl="node1" presStyleIdx="2" presStyleCnt="3" custLinFactNeighborX="1366" custLinFactNeighborY="5017"/>
      <dgm:spPr/>
      <dgm:t>
        <a:bodyPr/>
        <a:lstStyle/>
        <a:p>
          <a:endParaRPr lang="en-GB"/>
        </a:p>
      </dgm:t>
    </dgm:pt>
    <dgm:pt modelId="{EEA45614-0D2D-46B1-A42B-15DDE5F1E09A}" type="pres">
      <dgm:prSet presAssocID="{1CE89F0C-631B-4BA4-825F-7F97A8B5343C}" presName="img" presStyleLbl="fgImgPlace1" presStyleIdx="2" presStyleCnt="3"/>
      <dgm:spPr>
        <a:blipFill rotWithShape="0">
          <a:blip xmlns:r="http://schemas.openxmlformats.org/officeDocument/2006/relationships" r:embed="rId3"/>
          <a:stretch>
            <a:fillRect/>
          </a:stretch>
        </a:blipFill>
      </dgm:spPr>
      <dgm:t>
        <a:bodyPr/>
        <a:lstStyle/>
        <a:p>
          <a:endParaRPr lang="en-GB"/>
        </a:p>
      </dgm:t>
    </dgm:pt>
    <dgm:pt modelId="{F6430E5C-4169-46BB-8E64-214686F8FB54}" type="pres">
      <dgm:prSet presAssocID="{1CE89F0C-631B-4BA4-825F-7F97A8B5343C}" presName="text" presStyleLbl="node1" presStyleIdx="2" presStyleCnt="3">
        <dgm:presLayoutVars>
          <dgm:bulletEnabled val="1"/>
        </dgm:presLayoutVars>
      </dgm:prSet>
      <dgm:spPr/>
      <dgm:t>
        <a:bodyPr/>
        <a:lstStyle/>
        <a:p>
          <a:endParaRPr lang="en-GB"/>
        </a:p>
      </dgm:t>
    </dgm:pt>
  </dgm:ptLst>
  <dgm:cxnLst>
    <dgm:cxn modelId="{A17B89CA-9A0B-4437-B11A-2D9064151589}" type="presOf" srcId="{752543AD-7C17-48A7-BAC5-50CC0D62256F}" destId="{25A1EBDF-EFE9-434A-9609-4E38E13D78AA}" srcOrd="0" destOrd="1" presId="urn:microsoft.com/office/officeart/2005/8/layout/vList4#1"/>
    <dgm:cxn modelId="{79ADF14F-FC3E-47C1-9CE8-5AA948980084}" type="presOf" srcId="{A4794DF1-4042-40E4-9144-5B0A28843A42}" destId="{25A1EBDF-EFE9-434A-9609-4E38E13D78AA}" srcOrd="0" destOrd="0" presId="urn:microsoft.com/office/officeart/2005/8/layout/vList4#1"/>
    <dgm:cxn modelId="{7329E37B-15BB-4607-BB2A-543FC408DFED}" srcId="{A4281A51-A08E-4C55-B225-10AB0E4C2A8C}" destId="{3D8A2B4E-C006-4148-9325-8EF3A9DF2AEE}" srcOrd="1" destOrd="0" parTransId="{CA6AE9B8-85A2-4757-A072-0DDBA935DD7A}" sibTransId="{1D517529-4B94-4C95-A9D8-0818F526D18C}"/>
    <dgm:cxn modelId="{A8C22C42-40FF-414C-83D8-6ECABF3A4826}" type="presOf" srcId="{A4281A51-A08E-4C55-B225-10AB0E4C2A8C}" destId="{4695F5B3-9437-4F8D-A03F-BCC42B1E2B01}" srcOrd="0" destOrd="0" presId="urn:microsoft.com/office/officeart/2005/8/layout/vList4#1"/>
    <dgm:cxn modelId="{20785E97-9DEE-4346-8AA1-56FD3EDF9677}" type="presOf" srcId="{45859D2A-121B-426F-98A5-0BB914CFAD3A}" destId="{3372697F-4A0B-42C2-BA53-C046860C0608}" srcOrd="1" destOrd="2" presId="urn:microsoft.com/office/officeart/2005/8/layout/vList4#1"/>
    <dgm:cxn modelId="{CA60A5D0-76FB-4E9D-8C98-7E6F3820B293}" srcId="{A4794DF1-4042-40E4-9144-5B0A28843A42}" destId="{45859D2A-121B-426F-98A5-0BB914CFAD3A}" srcOrd="1" destOrd="0" parTransId="{B6E622E3-6539-4876-A664-CD2042073DC3}" sibTransId="{AE263AE7-1E37-4AA7-B8E7-A5799E1F874C}"/>
    <dgm:cxn modelId="{5EBD155D-9806-4B8E-89A5-544DAB80B58A}" srcId="{E850BAB1-86C7-415A-A27C-D50AECF1C815}" destId="{A4281A51-A08E-4C55-B225-10AB0E4C2A8C}" srcOrd="1" destOrd="0" parTransId="{F541B43B-058D-4E32-9679-9E16434BBB01}" sibTransId="{1508736F-BC15-4DCA-93B6-20E5A495A56B}"/>
    <dgm:cxn modelId="{23B7A529-4562-4EA3-9826-EDDC562BEF3F}" type="presOf" srcId="{C9BA5629-650E-465A-84DF-C523021A91AD}" destId="{4695F5B3-9437-4F8D-A03F-BCC42B1E2B01}" srcOrd="0" destOrd="1" presId="urn:microsoft.com/office/officeart/2005/8/layout/vList4#1"/>
    <dgm:cxn modelId="{BE9BAEDF-B3BE-4377-AF6E-97B398E7F443}" type="presOf" srcId="{E850BAB1-86C7-415A-A27C-D50AECF1C815}" destId="{9AC2B081-2AB0-4D8B-9E67-C8CB32152A89}" srcOrd="0" destOrd="0" presId="urn:microsoft.com/office/officeart/2005/8/layout/vList4#1"/>
    <dgm:cxn modelId="{87AACFCD-975C-4549-A344-64D0A3FCEEC9}" type="presOf" srcId="{3D8A2B4E-C006-4148-9325-8EF3A9DF2AEE}" destId="{4695F5B3-9437-4F8D-A03F-BCC42B1E2B01}" srcOrd="0" destOrd="2" presId="urn:microsoft.com/office/officeart/2005/8/layout/vList4#1"/>
    <dgm:cxn modelId="{32DCDDD5-37D2-47EC-8148-1C1948918393}" type="presOf" srcId="{3D8A2B4E-C006-4148-9325-8EF3A9DF2AEE}" destId="{43D66D12-821B-42C6-AAA4-47D9BC2034E5}" srcOrd="1" destOrd="2" presId="urn:microsoft.com/office/officeart/2005/8/layout/vList4#1"/>
    <dgm:cxn modelId="{B79F4D3A-0258-4894-8F78-745FF98AF19B}" type="presOf" srcId="{1CE89F0C-631B-4BA4-825F-7F97A8B5343C}" destId="{798D5478-C0B9-46CF-B708-E33D8AD78809}" srcOrd="0" destOrd="0" presId="urn:microsoft.com/office/officeart/2005/8/layout/vList4#1"/>
    <dgm:cxn modelId="{6CD93386-32C8-43ED-AD45-83190E393C2A}" type="presOf" srcId="{18A5F16C-389D-43A3-BD93-76CD6E179589}" destId="{F6430E5C-4169-46BB-8E64-214686F8FB54}" srcOrd="1" destOrd="2" presId="urn:microsoft.com/office/officeart/2005/8/layout/vList4#1"/>
    <dgm:cxn modelId="{2003B4F8-55BE-40D4-AEE6-F77E0AE504F3}" type="presOf" srcId="{C9BA5629-650E-465A-84DF-C523021A91AD}" destId="{43D66D12-821B-42C6-AAA4-47D9BC2034E5}" srcOrd="1" destOrd="1" presId="urn:microsoft.com/office/officeart/2005/8/layout/vList4#1"/>
    <dgm:cxn modelId="{CE3FC53E-2600-4C9E-BCBF-0B9609E37643}" type="presOf" srcId="{1CE89F0C-631B-4BA4-825F-7F97A8B5343C}" destId="{F6430E5C-4169-46BB-8E64-214686F8FB54}" srcOrd="1" destOrd="0" presId="urn:microsoft.com/office/officeart/2005/8/layout/vList4#1"/>
    <dgm:cxn modelId="{23756F23-82FB-4843-8365-5A47F6B8D886}" srcId="{A4794DF1-4042-40E4-9144-5B0A28843A42}" destId="{752543AD-7C17-48A7-BAC5-50CC0D62256F}" srcOrd="0" destOrd="0" parTransId="{01F09DA7-9153-42D4-84B5-211B14C857ED}" sibTransId="{EF09B9D7-F9C6-46AE-8D13-24516E67FECA}"/>
    <dgm:cxn modelId="{D2EDEB65-AB8E-4DA1-B261-D6489489D929}" type="presOf" srcId="{8E12AA2F-81C4-4EDB-849C-73B305B5F4DC}" destId="{798D5478-C0B9-46CF-B708-E33D8AD78809}" srcOrd="0" destOrd="1" presId="urn:microsoft.com/office/officeart/2005/8/layout/vList4#1"/>
    <dgm:cxn modelId="{54BCC419-695F-42D3-8F8A-B82A5403A2FA}" type="presOf" srcId="{A4281A51-A08E-4C55-B225-10AB0E4C2A8C}" destId="{43D66D12-821B-42C6-AAA4-47D9BC2034E5}" srcOrd="1" destOrd="0" presId="urn:microsoft.com/office/officeart/2005/8/layout/vList4#1"/>
    <dgm:cxn modelId="{B99FDD89-B7BC-44C2-B1C1-94B3C92A2CF5}" srcId="{1CE89F0C-631B-4BA4-825F-7F97A8B5343C}" destId="{18A5F16C-389D-43A3-BD93-76CD6E179589}" srcOrd="1" destOrd="0" parTransId="{61C4D9D2-C3DF-47FD-86D1-9DEF42116DA7}" sibTransId="{C7287548-9E42-4A1A-B61B-7EC8CD8A34C8}"/>
    <dgm:cxn modelId="{1106F4CC-55BE-4B33-B0A4-3B346FA9B030}" type="presOf" srcId="{A4794DF1-4042-40E4-9144-5B0A28843A42}" destId="{3372697F-4A0B-42C2-BA53-C046860C0608}" srcOrd="1" destOrd="0" presId="urn:microsoft.com/office/officeart/2005/8/layout/vList4#1"/>
    <dgm:cxn modelId="{DBD5622F-BEF9-46B9-B512-67392645947E}" srcId="{1CE89F0C-631B-4BA4-825F-7F97A8B5343C}" destId="{8E12AA2F-81C4-4EDB-849C-73B305B5F4DC}" srcOrd="0" destOrd="0" parTransId="{E4DC366D-D160-4E73-9088-AFA9CAE06D6A}" sibTransId="{9B179A86-8056-42E6-9435-BF1CFA429579}"/>
    <dgm:cxn modelId="{87FA8C7C-8ED3-4810-ABBE-7AD832F8A1A2}" srcId="{E850BAB1-86C7-415A-A27C-D50AECF1C815}" destId="{A4794DF1-4042-40E4-9144-5B0A28843A42}" srcOrd="0" destOrd="0" parTransId="{F35794D0-CBEF-4323-B885-0A5DE2D595E1}" sibTransId="{26939D9A-1F08-4707-9782-F37EB1360318}"/>
    <dgm:cxn modelId="{AC4C98C3-7974-4EBD-AD6D-58A9D5DECB54}" srcId="{A4281A51-A08E-4C55-B225-10AB0E4C2A8C}" destId="{C9BA5629-650E-465A-84DF-C523021A91AD}" srcOrd="0" destOrd="0" parTransId="{58401C60-8BFF-4A5C-A5A2-0189ACCD1026}" sibTransId="{3F82FBED-1E9E-4D2A-B7B4-147E243A843E}"/>
    <dgm:cxn modelId="{0E49D0D6-787A-4398-9BC8-E1E7A5CCAB7E}" type="presOf" srcId="{18A5F16C-389D-43A3-BD93-76CD6E179589}" destId="{798D5478-C0B9-46CF-B708-E33D8AD78809}" srcOrd="0" destOrd="2" presId="urn:microsoft.com/office/officeart/2005/8/layout/vList4#1"/>
    <dgm:cxn modelId="{6BEC90DD-2AEF-435B-B47E-7B062CB2CC1E}" type="presOf" srcId="{752543AD-7C17-48A7-BAC5-50CC0D62256F}" destId="{3372697F-4A0B-42C2-BA53-C046860C0608}" srcOrd="1" destOrd="1" presId="urn:microsoft.com/office/officeart/2005/8/layout/vList4#1"/>
    <dgm:cxn modelId="{E1BBE873-A279-4F16-B601-9D5A13DA74F1}" type="presOf" srcId="{8E12AA2F-81C4-4EDB-849C-73B305B5F4DC}" destId="{F6430E5C-4169-46BB-8E64-214686F8FB54}" srcOrd="1" destOrd="1" presId="urn:microsoft.com/office/officeart/2005/8/layout/vList4#1"/>
    <dgm:cxn modelId="{0192228D-8960-417D-AB8B-C86EB5A72A0C}" type="presOf" srcId="{45859D2A-121B-426F-98A5-0BB914CFAD3A}" destId="{25A1EBDF-EFE9-434A-9609-4E38E13D78AA}" srcOrd="0" destOrd="2" presId="urn:microsoft.com/office/officeart/2005/8/layout/vList4#1"/>
    <dgm:cxn modelId="{E01A6757-CF2B-4DAE-9E79-B64D4D160CF8}" srcId="{E850BAB1-86C7-415A-A27C-D50AECF1C815}" destId="{1CE89F0C-631B-4BA4-825F-7F97A8B5343C}" srcOrd="2" destOrd="0" parTransId="{A5385C7E-B1DC-46A5-827B-10F4744B6140}" sibTransId="{7E8040A0-594A-4EC9-8263-9F3E011FDBC4}"/>
    <dgm:cxn modelId="{CFC6DF08-58C4-4DCF-99D5-C84A126B832C}" type="presParOf" srcId="{9AC2B081-2AB0-4D8B-9E67-C8CB32152A89}" destId="{FC32BCAD-1B5C-456E-8284-76C824F9893B}" srcOrd="0" destOrd="0" presId="urn:microsoft.com/office/officeart/2005/8/layout/vList4#1"/>
    <dgm:cxn modelId="{92FD5C76-0220-4FC2-89A9-E4DFF6AD644D}" type="presParOf" srcId="{FC32BCAD-1B5C-456E-8284-76C824F9893B}" destId="{25A1EBDF-EFE9-434A-9609-4E38E13D78AA}" srcOrd="0" destOrd="0" presId="urn:microsoft.com/office/officeart/2005/8/layout/vList4#1"/>
    <dgm:cxn modelId="{0DC649A1-10D9-47E3-BF43-816750B0CE4B}" type="presParOf" srcId="{FC32BCAD-1B5C-456E-8284-76C824F9893B}" destId="{0A6EB503-F99C-4A7C-9DA7-FEF3B0EC7658}" srcOrd="1" destOrd="0" presId="urn:microsoft.com/office/officeart/2005/8/layout/vList4#1"/>
    <dgm:cxn modelId="{E8C7A5FB-4098-447B-B10A-71A96BF492FA}" type="presParOf" srcId="{FC32BCAD-1B5C-456E-8284-76C824F9893B}" destId="{3372697F-4A0B-42C2-BA53-C046860C0608}" srcOrd="2" destOrd="0" presId="urn:microsoft.com/office/officeart/2005/8/layout/vList4#1"/>
    <dgm:cxn modelId="{FC530C29-D5A9-4519-B03E-5F2E97799C99}" type="presParOf" srcId="{9AC2B081-2AB0-4D8B-9E67-C8CB32152A89}" destId="{E0B7BDFD-6987-42A6-9F90-E5EFA0018786}" srcOrd="1" destOrd="0" presId="urn:microsoft.com/office/officeart/2005/8/layout/vList4#1"/>
    <dgm:cxn modelId="{EC2746DD-C67D-4D55-AB67-723C894630F6}" type="presParOf" srcId="{9AC2B081-2AB0-4D8B-9E67-C8CB32152A89}" destId="{304CBD1F-2357-4BC1-AFC4-79351B5C5311}" srcOrd="2" destOrd="0" presId="urn:microsoft.com/office/officeart/2005/8/layout/vList4#1"/>
    <dgm:cxn modelId="{6EB17863-8A0C-4659-BF4A-8EAC5E872C51}" type="presParOf" srcId="{304CBD1F-2357-4BC1-AFC4-79351B5C5311}" destId="{4695F5B3-9437-4F8D-A03F-BCC42B1E2B01}" srcOrd="0" destOrd="0" presId="urn:microsoft.com/office/officeart/2005/8/layout/vList4#1"/>
    <dgm:cxn modelId="{1C11A254-EBE6-4AF0-93C0-AEBAB3D4C5EA}" type="presParOf" srcId="{304CBD1F-2357-4BC1-AFC4-79351B5C5311}" destId="{190B5BBE-C688-4DCF-97F3-543446114CFB}" srcOrd="1" destOrd="0" presId="urn:microsoft.com/office/officeart/2005/8/layout/vList4#1"/>
    <dgm:cxn modelId="{28E007A0-E00C-4DEC-8F15-C7262F6BFEDF}" type="presParOf" srcId="{304CBD1F-2357-4BC1-AFC4-79351B5C5311}" destId="{43D66D12-821B-42C6-AAA4-47D9BC2034E5}" srcOrd="2" destOrd="0" presId="urn:microsoft.com/office/officeart/2005/8/layout/vList4#1"/>
    <dgm:cxn modelId="{7DBFEB04-A424-43C4-AB6C-2B2FA31CCD79}" type="presParOf" srcId="{9AC2B081-2AB0-4D8B-9E67-C8CB32152A89}" destId="{20F7705D-E1F1-4930-A439-3B65B6CDEADF}" srcOrd="3" destOrd="0" presId="urn:microsoft.com/office/officeart/2005/8/layout/vList4#1"/>
    <dgm:cxn modelId="{113DCA9A-771A-4C66-8445-687845D83E04}" type="presParOf" srcId="{9AC2B081-2AB0-4D8B-9E67-C8CB32152A89}" destId="{4B6AC7CC-EF41-4512-9503-636882846A52}" srcOrd="4" destOrd="0" presId="urn:microsoft.com/office/officeart/2005/8/layout/vList4#1"/>
    <dgm:cxn modelId="{DB2978D4-42A0-4DF6-BAB6-A2631FADFD18}" type="presParOf" srcId="{4B6AC7CC-EF41-4512-9503-636882846A52}" destId="{798D5478-C0B9-46CF-B708-E33D8AD78809}" srcOrd="0" destOrd="0" presId="urn:microsoft.com/office/officeart/2005/8/layout/vList4#1"/>
    <dgm:cxn modelId="{CCB2A7AF-DC98-4D73-85C1-B956AA71F6ED}" type="presParOf" srcId="{4B6AC7CC-EF41-4512-9503-636882846A52}" destId="{EEA45614-0D2D-46B1-A42B-15DDE5F1E09A}" srcOrd="1" destOrd="0" presId="urn:microsoft.com/office/officeart/2005/8/layout/vList4#1"/>
    <dgm:cxn modelId="{E7FDD103-D31A-47E6-AA68-1851A65B9A52}" type="presParOf" srcId="{4B6AC7CC-EF41-4512-9503-636882846A52}" destId="{F6430E5C-4169-46BB-8E64-214686F8FB54}"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8641B-1571-474C-97D5-9AB2F129B21D}">
      <dsp:nvSpPr>
        <dsp:cNvPr id="0" name=""/>
        <dsp:cNvSpPr/>
      </dsp:nvSpPr>
      <dsp:spPr>
        <a:xfrm>
          <a:off x="2278942" y="-149729"/>
          <a:ext cx="3466702" cy="143270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b="1" kern="1200" dirty="0" smtClean="0"/>
            <a:t>Onset of the emergency – What happened?</a:t>
          </a:r>
          <a:endParaRPr lang="en-US" sz="1900" b="1" kern="1200" dirty="0"/>
        </a:p>
        <a:p>
          <a:pPr marL="114300" lvl="1" indent="-114300" algn="l" defTabSz="666750" rtl="0">
            <a:lnSpc>
              <a:spcPct val="90000"/>
            </a:lnSpc>
            <a:spcBef>
              <a:spcPct val="0"/>
            </a:spcBef>
            <a:spcAft>
              <a:spcPct val="15000"/>
            </a:spcAft>
            <a:buChar char="••"/>
          </a:pPr>
          <a:r>
            <a:rPr lang="en-US" sz="1500" kern="1200" dirty="0" smtClean="0"/>
            <a:t>Very high demand for info and stories from the field</a:t>
          </a:r>
          <a:endParaRPr lang="en-US" sz="1500" kern="1200" dirty="0"/>
        </a:p>
      </dsp:txBody>
      <dsp:txXfrm>
        <a:off x="2348881" y="-79790"/>
        <a:ext cx="3326824" cy="1292830"/>
      </dsp:txXfrm>
    </dsp:sp>
    <dsp:sp modelId="{E0AA2540-3DD8-4E0C-A68A-FD781DAC4D01}">
      <dsp:nvSpPr>
        <dsp:cNvPr id="0" name=""/>
        <dsp:cNvSpPr/>
      </dsp:nvSpPr>
      <dsp:spPr>
        <a:xfrm>
          <a:off x="1598925" y="1049701"/>
          <a:ext cx="4728274" cy="4728274"/>
        </a:xfrm>
        <a:custGeom>
          <a:avLst/>
          <a:gdLst/>
          <a:ahLst/>
          <a:cxnLst/>
          <a:rect l="0" t="0" r="0" b="0"/>
          <a:pathLst>
            <a:path>
              <a:moveTo>
                <a:pt x="3542649" y="314685"/>
              </a:moveTo>
              <a:arcTo wR="2364137" hR="2364137" stAng="17994032" swAng="769364"/>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96CCD8D-3DC4-444D-9345-C4C68BF756A0}">
      <dsp:nvSpPr>
        <dsp:cNvPr id="0" name=""/>
        <dsp:cNvSpPr/>
      </dsp:nvSpPr>
      <dsp:spPr>
        <a:xfrm>
          <a:off x="5268399" y="1800196"/>
          <a:ext cx="2961200" cy="1555229"/>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b="1" kern="1200" dirty="0" smtClean="0"/>
            <a:t>Rescue and relief race – What next?</a:t>
          </a:r>
          <a:endParaRPr lang="en-US" sz="1900" b="1" kern="1200" dirty="0"/>
        </a:p>
        <a:p>
          <a:pPr marL="114300" lvl="1" indent="-114300" algn="l" defTabSz="666750" rtl="0">
            <a:lnSpc>
              <a:spcPct val="90000"/>
            </a:lnSpc>
            <a:spcBef>
              <a:spcPct val="0"/>
            </a:spcBef>
            <a:spcAft>
              <a:spcPct val="15000"/>
            </a:spcAft>
            <a:buChar char="••"/>
          </a:pPr>
          <a:r>
            <a:rPr lang="en-US" sz="1500" kern="1200" dirty="0" smtClean="0"/>
            <a:t>Highly dramatic ‘life or death’  stories in first few days </a:t>
          </a:r>
          <a:endParaRPr lang="en-GB" sz="1500" kern="1200" dirty="0"/>
        </a:p>
      </dsp:txBody>
      <dsp:txXfrm>
        <a:off x="5344319" y="1876116"/>
        <a:ext cx="2809360" cy="1403389"/>
      </dsp:txXfrm>
    </dsp:sp>
    <dsp:sp modelId="{3FBD522E-EA67-456B-A069-82E0FD9F4912}">
      <dsp:nvSpPr>
        <dsp:cNvPr id="0" name=""/>
        <dsp:cNvSpPr/>
      </dsp:nvSpPr>
      <dsp:spPr>
        <a:xfrm>
          <a:off x="2234718" y="1996184"/>
          <a:ext cx="4728274" cy="4728274"/>
        </a:xfrm>
        <a:custGeom>
          <a:avLst/>
          <a:gdLst/>
          <a:ahLst/>
          <a:cxnLst/>
          <a:rect l="0" t="0" r="0" b="0"/>
          <a:pathLst>
            <a:path>
              <a:moveTo>
                <a:pt x="4551764" y="1467794"/>
              </a:moveTo>
              <a:arcTo wR="2364137" hR="2364137" stAng="20263169" swAng="519563"/>
            </a:path>
          </a:pathLst>
        </a:custGeom>
        <a:noFill/>
        <a:ln w="9525" cap="flat" cmpd="sng" algn="ctr">
          <a:solidFill>
            <a:schemeClr val="accent2">
              <a:hueOff val="1170380"/>
              <a:satOff val="-1460"/>
              <a:lumOff val="34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D3CEB4F-8E04-4F3C-8CDB-9AB0DF1DBA59}">
      <dsp:nvSpPr>
        <dsp:cNvPr id="0" name=""/>
        <dsp:cNvSpPr/>
      </dsp:nvSpPr>
      <dsp:spPr>
        <a:xfrm>
          <a:off x="4881813" y="3919462"/>
          <a:ext cx="3183078" cy="1701911"/>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b="1" kern="1200" dirty="0" smtClean="0"/>
            <a:t>Aftermath – What is being done about it?</a:t>
          </a:r>
          <a:endParaRPr lang="en-US" sz="1900" b="1" kern="1200" dirty="0"/>
        </a:p>
        <a:p>
          <a:pPr marL="114300" lvl="1" indent="-114300" algn="l" defTabSz="666750" rtl="0">
            <a:lnSpc>
              <a:spcPct val="90000"/>
            </a:lnSpc>
            <a:spcBef>
              <a:spcPct val="0"/>
            </a:spcBef>
            <a:spcAft>
              <a:spcPct val="15000"/>
            </a:spcAft>
            <a:buChar char="••"/>
          </a:pPr>
          <a:r>
            <a:rPr lang="en-US" sz="1500" kern="1200" dirty="0" smtClean="0"/>
            <a:t>Within a week or sooner, attention shifts to new issues, including initial analysis of Red Cross actions</a:t>
          </a:r>
          <a:endParaRPr lang="en-GB" sz="1500" kern="1200" dirty="0"/>
        </a:p>
      </dsp:txBody>
      <dsp:txXfrm>
        <a:off x="4964893" y="4002542"/>
        <a:ext cx="3016918" cy="1535751"/>
      </dsp:txXfrm>
    </dsp:sp>
    <dsp:sp modelId="{CBB73272-ED8A-4051-AC01-A4307CF1F04D}">
      <dsp:nvSpPr>
        <dsp:cNvPr id="0" name=""/>
        <dsp:cNvSpPr/>
      </dsp:nvSpPr>
      <dsp:spPr>
        <a:xfrm>
          <a:off x="1683995" y="1388424"/>
          <a:ext cx="4728274" cy="4728274"/>
        </a:xfrm>
        <a:custGeom>
          <a:avLst/>
          <a:gdLst/>
          <a:ahLst/>
          <a:cxnLst/>
          <a:rect l="0" t="0" r="0" b="0"/>
          <a:pathLst>
            <a:path>
              <a:moveTo>
                <a:pt x="3298194" y="4535929"/>
              </a:moveTo>
              <a:arcTo wR="2364137" hR="2364137" stAng="4003689" swAng="2969090"/>
            </a:path>
          </a:pathLst>
        </a:custGeom>
        <a:noFill/>
        <a:ln w="9525" cap="flat" cmpd="sng" algn="ctr">
          <a:solidFill>
            <a:schemeClr val="accent2">
              <a:hueOff val="2340759"/>
              <a:satOff val="-2919"/>
              <a:lumOff val="68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15A2F97-4AF7-4E20-9A5B-E35953CDE4B1}">
      <dsp:nvSpPr>
        <dsp:cNvPr id="0" name=""/>
        <dsp:cNvSpPr/>
      </dsp:nvSpPr>
      <dsp:spPr>
        <a:xfrm>
          <a:off x="144023" y="4430189"/>
          <a:ext cx="3322515" cy="1114426"/>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t>Report card – How did we do?</a:t>
          </a:r>
          <a:endParaRPr lang="en-US" sz="1900" kern="1200" dirty="0"/>
        </a:p>
        <a:p>
          <a:pPr marL="114300" lvl="1" indent="-114300" algn="l" defTabSz="666750" rtl="0">
            <a:lnSpc>
              <a:spcPct val="90000"/>
            </a:lnSpc>
            <a:spcBef>
              <a:spcPct val="0"/>
            </a:spcBef>
            <a:spcAft>
              <a:spcPct val="15000"/>
            </a:spcAft>
            <a:buChar char="••"/>
          </a:pPr>
          <a:r>
            <a:rPr lang="en-US" sz="1500" kern="1200" dirty="0" smtClean="0"/>
            <a:t>Fresh stories focus on questions surrounding aid efforts</a:t>
          </a:r>
          <a:endParaRPr lang="en-US" sz="1500" kern="1200" dirty="0"/>
        </a:p>
      </dsp:txBody>
      <dsp:txXfrm>
        <a:off x="198425" y="4484591"/>
        <a:ext cx="3213711" cy="1005622"/>
      </dsp:txXfrm>
    </dsp:sp>
    <dsp:sp modelId="{01715FE5-27B9-4E7E-8AE9-BB42FCB064C7}">
      <dsp:nvSpPr>
        <dsp:cNvPr id="0" name=""/>
        <dsp:cNvSpPr/>
      </dsp:nvSpPr>
      <dsp:spPr>
        <a:xfrm>
          <a:off x="1347995" y="1599017"/>
          <a:ext cx="4728274" cy="4728274"/>
        </a:xfrm>
        <a:custGeom>
          <a:avLst/>
          <a:gdLst/>
          <a:ahLst/>
          <a:cxnLst/>
          <a:rect l="0" t="0" r="0" b="0"/>
          <a:pathLst>
            <a:path>
              <a:moveTo>
                <a:pt x="20848" y="2677411"/>
              </a:moveTo>
              <a:arcTo wR="2364137" hR="2364137" stAng="10343117" swAng="685425"/>
            </a:path>
          </a:pathLst>
        </a:custGeom>
        <a:noFill/>
        <a:ln w="9525" cap="flat" cmpd="sng" algn="ctr">
          <a:solidFill>
            <a:schemeClr val="accent2">
              <a:hueOff val="3511139"/>
              <a:satOff val="-4379"/>
              <a:lumOff val="103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F1970E5-FF11-408B-99C1-86439A31E442}">
      <dsp:nvSpPr>
        <dsp:cNvPr id="0" name=""/>
        <dsp:cNvSpPr/>
      </dsp:nvSpPr>
      <dsp:spPr>
        <a:xfrm>
          <a:off x="0" y="1944220"/>
          <a:ext cx="2551173" cy="170675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b="1" kern="1200" dirty="0" smtClean="0"/>
            <a:t>Prospects for recovery – When will things go back to normal?</a:t>
          </a:r>
          <a:endParaRPr lang="en-US" sz="1900" b="1" kern="1200" dirty="0"/>
        </a:p>
        <a:p>
          <a:pPr marL="114300" lvl="1" indent="-114300" algn="l" defTabSz="666750" rtl="0">
            <a:lnSpc>
              <a:spcPct val="90000"/>
            </a:lnSpc>
            <a:spcBef>
              <a:spcPct val="0"/>
            </a:spcBef>
            <a:spcAft>
              <a:spcPct val="15000"/>
            </a:spcAft>
            <a:buChar char="••"/>
          </a:pPr>
          <a:r>
            <a:rPr lang="en-US" sz="1500" kern="1200" dirty="0" smtClean="0"/>
            <a:t>Stories about longer-term prospects for recovery</a:t>
          </a:r>
          <a:endParaRPr lang="en-US" sz="1500" kern="1200" dirty="0"/>
        </a:p>
      </dsp:txBody>
      <dsp:txXfrm>
        <a:off x="83317" y="2027537"/>
        <a:ext cx="2384539" cy="1540116"/>
      </dsp:txXfrm>
    </dsp:sp>
    <dsp:sp modelId="{78B1D631-72A2-4160-89AB-EAA3C645E027}">
      <dsp:nvSpPr>
        <dsp:cNvPr id="0" name=""/>
        <dsp:cNvSpPr/>
      </dsp:nvSpPr>
      <dsp:spPr>
        <a:xfrm>
          <a:off x="1820585" y="1036430"/>
          <a:ext cx="4728274" cy="4728274"/>
        </a:xfrm>
        <a:custGeom>
          <a:avLst/>
          <a:gdLst/>
          <a:ahLst/>
          <a:cxnLst/>
          <a:rect l="0" t="0" r="0" b="0"/>
          <a:pathLst>
            <a:path>
              <a:moveTo>
                <a:pt x="637886" y="748834"/>
              </a:moveTo>
              <a:arcTo wR="2364137" hR="2364137" stAng="13385900" swAng="925759"/>
            </a:path>
          </a:pathLst>
        </a:custGeom>
        <a:noFill/>
        <a:ln w="9525" cap="flat" cmpd="sng" algn="ctr">
          <a:solidFill>
            <a:schemeClr val="accent2">
              <a:hueOff val="4681519"/>
              <a:satOff val="-5839"/>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1EBDF-EFE9-434A-9609-4E38E13D78AA}">
      <dsp:nvSpPr>
        <dsp:cNvPr id="0" name=""/>
        <dsp:cNvSpPr/>
      </dsp:nvSpPr>
      <dsp:spPr>
        <a:xfrm>
          <a:off x="0" y="0"/>
          <a:ext cx="3600400" cy="12826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Key message 1</a:t>
          </a:r>
          <a:endParaRPr lang="en-GB" sz="2500" kern="1200" dirty="0"/>
        </a:p>
        <a:p>
          <a:pPr marL="228600" lvl="1" indent="-228600" algn="l" defTabSz="889000">
            <a:lnSpc>
              <a:spcPct val="90000"/>
            </a:lnSpc>
            <a:spcBef>
              <a:spcPct val="0"/>
            </a:spcBef>
            <a:spcAft>
              <a:spcPct val="15000"/>
            </a:spcAft>
            <a:buChar char="••"/>
          </a:pPr>
          <a:r>
            <a:rPr lang="en-US" sz="2000" kern="1200" dirty="0" smtClean="0"/>
            <a:t>Situation/problem </a:t>
          </a:r>
          <a:endParaRPr lang="en-GB" sz="2000" kern="1200" dirty="0"/>
        </a:p>
        <a:p>
          <a:pPr marL="228600" lvl="1" indent="-228600" algn="l" defTabSz="889000">
            <a:lnSpc>
              <a:spcPct val="90000"/>
            </a:lnSpc>
            <a:spcBef>
              <a:spcPct val="0"/>
            </a:spcBef>
            <a:spcAft>
              <a:spcPct val="15000"/>
            </a:spcAft>
            <a:buChar char="••"/>
          </a:pPr>
          <a:r>
            <a:rPr lang="en-US" sz="2000" kern="1200" dirty="0" smtClean="0"/>
            <a:t>What RC knows</a:t>
          </a:r>
          <a:endParaRPr lang="en-GB" sz="2000" kern="1200" dirty="0"/>
        </a:p>
      </dsp:txBody>
      <dsp:txXfrm>
        <a:off x="848344" y="0"/>
        <a:ext cx="2752055" cy="1282642"/>
      </dsp:txXfrm>
    </dsp:sp>
    <dsp:sp modelId="{0A6EB503-F99C-4A7C-9DA7-FEF3B0EC7658}">
      <dsp:nvSpPr>
        <dsp:cNvPr id="0" name=""/>
        <dsp:cNvSpPr/>
      </dsp:nvSpPr>
      <dsp:spPr>
        <a:xfrm>
          <a:off x="128264" y="128264"/>
          <a:ext cx="720080" cy="102611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5F5B3-9437-4F8D-A03F-BCC42B1E2B01}">
      <dsp:nvSpPr>
        <dsp:cNvPr id="0" name=""/>
        <dsp:cNvSpPr/>
      </dsp:nvSpPr>
      <dsp:spPr>
        <a:xfrm>
          <a:off x="0" y="1410906"/>
          <a:ext cx="3600400" cy="12826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Key message 2</a:t>
          </a:r>
          <a:endParaRPr lang="en-GB" sz="2500" kern="1200" dirty="0"/>
        </a:p>
        <a:p>
          <a:pPr marL="228600" lvl="1" indent="-228600" algn="l" defTabSz="889000">
            <a:lnSpc>
              <a:spcPct val="90000"/>
            </a:lnSpc>
            <a:spcBef>
              <a:spcPct val="0"/>
            </a:spcBef>
            <a:spcAft>
              <a:spcPct val="15000"/>
            </a:spcAft>
            <a:buChar char="••"/>
          </a:pPr>
          <a:r>
            <a:rPr lang="en-US" sz="2000" kern="1200" dirty="0" smtClean="0"/>
            <a:t>Activity</a:t>
          </a:r>
          <a:endParaRPr lang="en-GB" sz="2000" kern="1200" dirty="0"/>
        </a:p>
        <a:p>
          <a:pPr marL="228600" lvl="1" indent="-228600" algn="l" defTabSz="889000">
            <a:lnSpc>
              <a:spcPct val="90000"/>
            </a:lnSpc>
            <a:spcBef>
              <a:spcPct val="0"/>
            </a:spcBef>
            <a:spcAft>
              <a:spcPct val="15000"/>
            </a:spcAft>
            <a:buChar char="••"/>
          </a:pPr>
          <a:r>
            <a:rPr lang="en-US" sz="2000" kern="1200" dirty="0" smtClean="0"/>
            <a:t>What RC is doing</a:t>
          </a:r>
          <a:endParaRPr lang="en-GB" sz="2000" kern="1200" dirty="0"/>
        </a:p>
      </dsp:txBody>
      <dsp:txXfrm>
        <a:off x="848344" y="1410906"/>
        <a:ext cx="2752055" cy="1282642"/>
      </dsp:txXfrm>
    </dsp:sp>
    <dsp:sp modelId="{190B5BBE-C688-4DCF-97F3-543446114CFB}">
      <dsp:nvSpPr>
        <dsp:cNvPr id="0" name=""/>
        <dsp:cNvSpPr/>
      </dsp:nvSpPr>
      <dsp:spPr>
        <a:xfrm>
          <a:off x="128264" y="1539171"/>
          <a:ext cx="720080" cy="102611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8D5478-C0B9-46CF-B708-E33D8AD78809}">
      <dsp:nvSpPr>
        <dsp:cNvPr id="0" name=""/>
        <dsp:cNvSpPr/>
      </dsp:nvSpPr>
      <dsp:spPr>
        <a:xfrm>
          <a:off x="0" y="2821813"/>
          <a:ext cx="3600400" cy="12826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Key message 3</a:t>
          </a:r>
          <a:endParaRPr lang="en-GB" sz="2500" kern="1200" dirty="0"/>
        </a:p>
        <a:p>
          <a:pPr marL="228600" lvl="1" indent="-228600" algn="l" defTabSz="889000">
            <a:lnSpc>
              <a:spcPct val="90000"/>
            </a:lnSpc>
            <a:spcBef>
              <a:spcPct val="0"/>
            </a:spcBef>
            <a:spcAft>
              <a:spcPct val="15000"/>
            </a:spcAft>
            <a:buChar char="••"/>
          </a:pPr>
          <a:r>
            <a:rPr lang="en-US" sz="2000" kern="1200" dirty="0" smtClean="0"/>
            <a:t>Call to action</a:t>
          </a:r>
          <a:endParaRPr lang="en-GB" sz="2000" kern="1200" dirty="0"/>
        </a:p>
        <a:p>
          <a:pPr marL="228600" lvl="1" indent="-228600" algn="l" defTabSz="889000">
            <a:lnSpc>
              <a:spcPct val="90000"/>
            </a:lnSpc>
            <a:spcBef>
              <a:spcPct val="0"/>
            </a:spcBef>
            <a:spcAft>
              <a:spcPct val="15000"/>
            </a:spcAft>
            <a:buChar char="••"/>
          </a:pPr>
          <a:r>
            <a:rPr lang="en-US" sz="2000" kern="1200" dirty="0" smtClean="0"/>
            <a:t>What RC needs</a:t>
          </a:r>
          <a:endParaRPr lang="en-GB" sz="2000" kern="1200" dirty="0"/>
        </a:p>
      </dsp:txBody>
      <dsp:txXfrm>
        <a:off x="848344" y="2821813"/>
        <a:ext cx="2752055" cy="1282642"/>
      </dsp:txXfrm>
    </dsp:sp>
    <dsp:sp modelId="{EEA45614-0D2D-46B1-A42B-15DDE5F1E09A}">
      <dsp:nvSpPr>
        <dsp:cNvPr id="0" name=""/>
        <dsp:cNvSpPr/>
      </dsp:nvSpPr>
      <dsp:spPr>
        <a:xfrm>
          <a:off x="128264" y="2950077"/>
          <a:ext cx="720080" cy="1026114"/>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3935B1-81BB-40E6-823B-76581A663234}" type="datetimeFigureOut">
              <a:rPr lang="en-GB" smtClean="0"/>
              <a:pPr/>
              <a:t>29/04/2015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976228-4EC2-4E94-9DCD-AFEF9D7E2F76}" type="slidenum">
              <a:rPr lang="en-GB" smtClean="0"/>
              <a:pPr/>
              <a:t>‹#›</a:t>
            </a:fld>
            <a:endParaRPr lang="en-GB"/>
          </a:p>
        </p:txBody>
      </p:sp>
    </p:spTree>
    <p:extLst>
      <p:ext uri="{BB962C8B-B14F-4D97-AF65-F5344CB8AC3E}">
        <p14:creationId xmlns:p14="http://schemas.microsoft.com/office/powerpoint/2010/main" val="303431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C30305-19E8-4753-9576-1313FF736E2A}" type="datetimeFigureOut">
              <a:rPr lang="en-GB" smtClean="0"/>
              <a:pPr/>
              <a:t>29/04/2015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57E96D-2C69-41E7-938F-810E0C4CF336}" type="slidenum">
              <a:rPr lang="en-GB" smtClean="0"/>
              <a:pPr/>
              <a:t>‹#›</a:t>
            </a:fld>
            <a:endParaRPr lang="en-GB" dirty="0"/>
          </a:p>
        </p:txBody>
      </p:sp>
    </p:spTree>
    <p:extLst>
      <p:ext uri="{BB962C8B-B14F-4D97-AF65-F5344CB8AC3E}">
        <p14:creationId xmlns:p14="http://schemas.microsoft.com/office/powerpoint/2010/main" val="155321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C57E96D-2C69-41E7-938F-810E0C4CF336}" type="slidenum">
              <a:rPr lang="en-GB" smtClean="0"/>
              <a:pPr/>
              <a:t>2</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already looked</a:t>
            </a:r>
            <a:r>
              <a:rPr lang="en-US" baseline="0" dirty="0" smtClean="0"/>
              <a:t> at what makes a story interesting from our own point of view and we’ve look at what journalists are looking for a news story. So, now we need to distill that information and create stories that will be picked up by the media. So, let’s quickly look at the step-by-step process.</a:t>
            </a:r>
          </a:p>
          <a:p>
            <a:r>
              <a:rPr lang="en-US" baseline="0" dirty="0" smtClean="0"/>
              <a:t>*We will review the process of seeking “good” interview subjects tomorrow</a:t>
            </a:r>
          </a:p>
          <a:p>
            <a:endParaRPr lang="en-GB" dirty="0"/>
          </a:p>
        </p:txBody>
      </p:sp>
      <p:sp>
        <p:nvSpPr>
          <p:cNvPr id="4" name="Slide Number Placeholder 3"/>
          <p:cNvSpPr>
            <a:spLocks noGrp="1"/>
          </p:cNvSpPr>
          <p:nvPr>
            <p:ph type="sldNum" sz="quarter" idx="10"/>
          </p:nvPr>
        </p:nvSpPr>
        <p:spPr/>
        <p:txBody>
          <a:bodyPr/>
          <a:lstStyle/>
          <a:p>
            <a:fld id="{11049391-DED4-4600-97D8-981319DE6201}" type="slidenum">
              <a:rPr lang="en-GB" smtClean="0"/>
              <a:pPr/>
              <a:t>15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E238C2-4C50-41B9-B224-558A7432F1EB}" type="slidenum">
              <a:rPr lang="en-GB" smtClean="0"/>
              <a:pPr/>
              <a:t>22</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the handout on</a:t>
            </a:r>
            <a:r>
              <a:rPr lang="en-US" baseline="0" dirty="0" smtClean="0"/>
              <a:t> disaster planning to help this exercise.</a:t>
            </a:r>
          </a:p>
          <a:p>
            <a:r>
              <a:rPr lang="en-US" baseline="0" dirty="0" smtClean="0"/>
              <a:t>The purpose of this exercise is to trigger the thought process on planning ahead for communicating during an emergency.</a:t>
            </a:r>
            <a:endParaRPr lang="en-GB" dirty="0"/>
          </a:p>
        </p:txBody>
      </p:sp>
      <p:sp>
        <p:nvSpPr>
          <p:cNvPr id="4" name="Slide Number Placeholder 3"/>
          <p:cNvSpPr>
            <a:spLocks noGrp="1"/>
          </p:cNvSpPr>
          <p:nvPr>
            <p:ph type="sldNum" sz="quarter" idx="10"/>
          </p:nvPr>
        </p:nvSpPr>
        <p:spPr/>
        <p:txBody>
          <a:bodyPr/>
          <a:lstStyle/>
          <a:p>
            <a:fld id="{7C57E96D-2C69-41E7-938F-810E0C4CF336}" type="slidenum">
              <a:rPr lang="en-GB" smtClean="0"/>
              <a:pPr/>
              <a:t>25</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an interview? </a:t>
            </a:r>
            <a:r>
              <a:rPr lang="en-US" dirty="0" err="1" smtClean="0"/>
              <a:t>t’s</a:t>
            </a:r>
            <a:r>
              <a:rPr lang="en-US" dirty="0" smtClean="0"/>
              <a:t> likely only a small part of the interview will be used </a:t>
            </a:r>
            <a:endParaRPr lang="en-GB" dirty="0"/>
          </a:p>
        </p:txBody>
      </p:sp>
      <p:sp>
        <p:nvSpPr>
          <p:cNvPr id="4" name="Slide Number Placeholder 3"/>
          <p:cNvSpPr>
            <a:spLocks noGrp="1"/>
          </p:cNvSpPr>
          <p:nvPr>
            <p:ph type="sldNum" sz="quarter" idx="10"/>
          </p:nvPr>
        </p:nvSpPr>
        <p:spPr/>
        <p:txBody>
          <a:bodyPr/>
          <a:lstStyle/>
          <a:p>
            <a:fld id="{11049391-DED4-4600-97D8-981319DE6201}" type="slidenum">
              <a:rPr lang="en-GB" smtClean="0"/>
              <a:pPr/>
              <a:t>27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“open” questions which encourage the person to speak, rather</a:t>
            </a:r>
            <a:r>
              <a:rPr lang="en-US" baseline="0" dirty="0" smtClean="0"/>
              <a:t> than questions where th</a:t>
            </a:r>
            <a:r>
              <a:rPr lang="en-US" dirty="0" smtClean="0"/>
              <a:t>e answer is yes or no.</a:t>
            </a:r>
          </a:p>
          <a:p>
            <a:endParaRPr lang="en-US" dirty="0" smtClean="0"/>
          </a:p>
          <a:p>
            <a:r>
              <a:rPr lang="en-US" dirty="0" smtClean="0"/>
              <a:t>For example, you might ask: </a:t>
            </a:r>
          </a:p>
          <a:p>
            <a:pPr lvl="1"/>
            <a:r>
              <a:rPr lang="en-US" dirty="0" smtClean="0"/>
              <a:t>"Did you say you had 12 cows but now you only have two?”</a:t>
            </a:r>
          </a:p>
          <a:p>
            <a:endParaRPr lang="en-US" dirty="0" smtClean="0"/>
          </a:p>
        </p:txBody>
      </p:sp>
      <p:sp>
        <p:nvSpPr>
          <p:cNvPr id="4" name="Slide Number Placeholder 3"/>
          <p:cNvSpPr>
            <a:spLocks noGrp="1"/>
          </p:cNvSpPr>
          <p:nvPr>
            <p:ph type="sldNum" sz="quarter" idx="10"/>
          </p:nvPr>
        </p:nvSpPr>
        <p:spPr/>
        <p:txBody>
          <a:bodyPr/>
          <a:lstStyle/>
          <a:p>
            <a:fld id="{7C57E96D-2C69-41E7-938F-810E0C4CF336}" type="slidenum">
              <a:rPr lang="en-GB" smtClean="0"/>
              <a:pPr/>
              <a:t>28</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Source: www.thenewsmanual.net/index.htm</a:t>
            </a:r>
          </a:p>
          <a:p>
            <a:endParaRPr lang="en-GB" sz="1200" dirty="0" smtClean="0"/>
          </a:p>
        </p:txBody>
      </p:sp>
      <p:sp>
        <p:nvSpPr>
          <p:cNvPr id="4" name="Slide Number Placeholder 3"/>
          <p:cNvSpPr>
            <a:spLocks noGrp="1"/>
          </p:cNvSpPr>
          <p:nvPr>
            <p:ph type="sldNum" sz="quarter" idx="10"/>
          </p:nvPr>
        </p:nvSpPr>
        <p:spPr/>
        <p:txBody>
          <a:bodyPr/>
          <a:lstStyle/>
          <a:p>
            <a:fld id="{11049391-DED4-4600-97D8-981319DE6201}" type="slidenum">
              <a:rPr lang="en-GB" smtClean="0"/>
              <a:pPr/>
              <a:t>29</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Again, listening is very important – asking questions based on what the person has told you should uncover all of the elements you need for your piece</a:t>
            </a:r>
          </a:p>
        </p:txBody>
      </p:sp>
      <p:sp>
        <p:nvSpPr>
          <p:cNvPr id="4" name="Slide Number Placeholder 3"/>
          <p:cNvSpPr>
            <a:spLocks noGrp="1"/>
          </p:cNvSpPr>
          <p:nvPr>
            <p:ph type="sldNum" sz="quarter" idx="10"/>
          </p:nvPr>
        </p:nvSpPr>
        <p:spPr/>
        <p:txBody>
          <a:bodyPr/>
          <a:lstStyle/>
          <a:p>
            <a:fld id="{7C57E96D-2C69-41E7-938F-810E0C4CF336}" type="slidenum">
              <a:rPr lang="en-GB" smtClean="0"/>
              <a:pPr/>
              <a:t>31</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 out two role plays of beneficiaries.</a:t>
            </a:r>
          </a:p>
          <a:p>
            <a:r>
              <a:rPr lang="en-US" dirty="0" smtClean="0"/>
              <a:t>The purpose of this exercise is to force</a:t>
            </a:r>
            <a:r>
              <a:rPr lang="en-US" baseline="0" dirty="0" smtClean="0"/>
              <a:t> RC communicators to practice interviewing a beneficiary who has been </a:t>
            </a:r>
            <a:r>
              <a:rPr lang="en-US" baseline="0" dirty="0" err="1" smtClean="0"/>
              <a:t>traumatised</a:t>
            </a:r>
            <a:r>
              <a:rPr lang="en-US" baseline="0" dirty="0" smtClean="0"/>
              <a:t> and is not very co-operative in giving information. The communicator needs to show empathy and also persistence in order to extract information in a sensitive manner.</a:t>
            </a:r>
            <a:endParaRPr lang="en-GB" dirty="0"/>
          </a:p>
        </p:txBody>
      </p:sp>
      <p:sp>
        <p:nvSpPr>
          <p:cNvPr id="4" name="Slide Number Placeholder 3"/>
          <p:cNvSpPr>
            <a:spLocks noGrp="1"/>
          </p:cNvSpPr>
          <p:nvPr>
            <p:ph type="sldNum" sz="quarter" idx="10"/>
          </p:nvPr>
        </p:nvSpPr>
        <p:spPr/>
        <p:txBody>
          <a:bodyPr/>
          <a:lstStyle/>
          <a:p>
            <a:fld id="{7C57E96D-2C69-41E7-938F-810E0C4CF336}" type="slidenum">
              <a:rPr lang="en-GB" smtClean="0"/>
              <a:pPr/>
              <a:t>32</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this</a:t>
            </a:r>
            <a:r>
              <a:rPr lang="en-US" baseline="0" dirty="0" smtClean="0"/>
              <a:t> expression in English called Wearing Three Hats…which means thinking about things from different points of view at the same time. </a:t>
            </a:r>
            <a:r>
              <a:rPr lang="en-US" dirty="0" smtClean="0"/>
              <a:t>So, there are three roles you are playing here. One is as content creator for the</a:t>
            </a:r>
            <a:r>
              <a:rPr lang="en-US" baseline="0" dirty="0" smtClean="0"/>
              <a:t> Red Cross vehicles, one is as a content creator to send out to external media – and the third is as a “talent scout” for the external media.</a:t>
            </a:r>
            <a:endParaRPr lang="en-GB" dirty="0" smtClean="0"/>
          </a:p>
          <a:p>
            <a:endParaRPr lang="en-GB" dirty="0"/>
          </a:p>
        </p:txBody>
      </p:sp>
      <p:sp>
        <p:nvSpPr>
          <p:cNvPr id="4" name="Slide Number Placeholder 3"/>
          <p:cNvSpPr>
            <a:spLocks noGrp="1"/>
          </p:cNvSpPr>
          <p:nvPr>
            <p:ph type="sldNum" sz="quarter" idx="10"/>
          </p:nvPr>
        </p:nvSpPr>
        <p:spPr/>
        <p:txBody>
          <a:bodyPr/>
          <a:lstStyle/>
          <a:p>
            <a:fld id="{11049391-DED4-4600-97D8-981319DE6201}" type="slidenum">
              <a:rPr lang="en-GB" smtClean="0"/>
              <a:pPr/>
              <a:t>33</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a:t>
            </a:r>
            <a:r>
              <a:rPr lang="en-US" baseline="0" dirty="0" smtClean="0"/>
              <a:t> exercise is to try to anticipate all of the questions that might come up during an interview and then develop responses to them, so that the interview subject is well prepared for all questions – especially worst case scenario questions.</a:t>
            </a:r>
          </a:p>
          <a:p>
            <a:endParaRPr lang="en-US" dirty="0" smtClean="0"/>
          </a:p>
          <a:p>
            <a:r>
              <a:rPr lang="en-US" dirty="0" smtClean="0"/>
              <a:t>I usually try to think of every question possible when I am preparing in this way. </a:t>
            </a:r>
          </a:p>
          <a:p>
            <a:r>
              <a:rPr lang="en-US" baseline="0" dirty="0" smtClean="0"/>
              <a:t>Can we have two people at the front as scribes to write down the questions – now we will go around and get a question from each table until we feel we have exhausted all of the questions.</a:t>
            </a:r>
          </a:p>
          <a:p>
            <a:r>
              <a:rPr lang="en-US" baseline="0" dirty="0" smtClean="0"/>
              <a:t>Now, reviewing the questions, are there any that will give us some difficulty in answering? We do not need to develop answers for the straight-forward ones, but can look at the touchy ones and  we can park those and then have a quick look at how to respond to those now.</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11049391-DED4-4600-97D8-981319DE6201}" type="slidenum">
              <a:rPr lang="en-GB" smtClean="0"/>
              <a:pPr/>
              <a:t>34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C57E96D-2C69-41E7-938F-810E0C4CF336}" type="slidenum">
              <a:rPr lang="en-GB" smtClean="0"/>
              <a:pPr/>
              <a:t>3</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can be more than 3 key messages</a:t>
            </a:r>
            <a:r>
              <a:rPr lang="en-US" baseline="0" dirty="0" smtClean="0"/>
              <a:t> but depending on what type of media you are speaking with, you might not get the time to elaborate further. An exception is a long radio interview, where you can definitely speak more fully on a situation. TV interviews are normally very short – say a 10 second grab. Messaging should be people-based – it’s about the people.</a:t>
            </a:r>
          </a:p>
          <a:p>
            <a:r>
              <a:rPr lang="en-US" baseline="0" dirty="0" smtClean="0"/>
              <a:t>Key messages can also give some context if there has been a previous disaster – for instance – two years ago Red Cross completed work on a $$ relief effort after Cyclone </a:t>
            </a:r>
            <a:r>
              <a:rPr lang="en-US" baseline="0" dirty="0" err="1" smtClean="0"/>
              <a:t>Nargus</a:t>
            </a:r>
            <a:r>
              <a:rPr lang="en-US" baseline="0" dirty="0" smtClean="0"/>
              <a:t> which left 60,000 dead and 250,000 homeless etc </a:t>
            </a:r>
            <a:r>
              <a:rPr lang="en-US" baseline="0" dirty="0" err="1" smtClean="0"/>
              <a:t>etc</a:t>
            </a:r>
            <a:endParaRPr lang="en-GB" dirty="0"/>
          </a:p>
        </p:txBody>
      </p:sp>
      <p:sp>
        <p:nvSpPr>
          <p:cNvPr id="4" name="Slide Number Placeholder 3"/>
          <p:cNvSpPr>
            <a:spLocks noGrp="1"/>
          </p:cNvSpPr>
          <p:nvPr>
            <p:ph type="sldNum" sz="quarter" idx="10"/>
          </p:nvPr>
        </p:nvSpPr>
        <p:spPr/>
        <p:txBody>
          <a:bodyPr/>
          <a:lstStyle/>
          <a:p>
            <a:pPr>
              <a:defRPr/>
            </a:pPr>
            <a:fld id="{5ACC205E-0B7B-4C58-9028-362B961A4FA8}" type="slidenum">
              <a:rPr lang="en-GB" smtClean="0"/>
              <a:pPr>
                <a:defRPr/>
              </a:pPr>
              <a:t>37</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C57E96D-2C69-41E7-938F-810E0C4CF336}" type="slidenum">
              <a:rPr lang="en-GB" smtClean="0"/>
              <a:pPr/>
              <a:t>39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C57E96D-2C69-41E7-938F-810E0C4CF336}" type="slidenum">
              <a:rPr lang="en-GB" smtClean="0"/>
              <a:pPr/>
              <a:t>4</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an emergency strikes….a lot of things start to happen. The phone starts ringing and then cameramen and journalists start to show up and want information. You might be more concerned about the victims of the disaster but the media is very demanding. And, they don’t really go away…</a:t>
            </a:r>
            <a:endParaRPr lang="en-GB" dirty="0"/>
          </a:p>
        </p:txBody>
      </p:sp>
      <p:sp>
        <p:nvSpPr>
          <p:cNvPr id="4" name="Slide Number Placeholder 3"/>
          <p:cNvSpPr>
            <a:spLocks noGrp="1"/>
          </p:cNvSpPr>
          <p:nvPr>
            <p:ph type="sldNum" sz="quarter" idx="10"/>
          </p:nvPr>
        </p:nvSpPr>
        <p:spPr/>
        <p:txBody>
          <a:bodyPr/>
          <a:lstStyle/>
          <a:p>
            <a:fld id="{F5948CBE-1C33-4989-A2A4-FE53856B8877}"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if you are too busy to get around to the media side of things, there are many other “players” who will be making sure the</a:t>
            </a:r>
            <a:r>
              <a:rPr lang="en-US" baseline="0" dirty="0" smtClean="0"/>
              <a:t> media are looked after and are getting their messages out there.</a:t>
            </a:r>
            <a:endParaRPr lang="en-GB" dirty="0"/>
          </a:p>
        </p:txBody>
      </p:sp>
      <p:sp>
        <p:nvSpPr>
          <p:cNvPr id="4" name="Slide Number Placeholder 3"/>
          <p:cNvSpPr>
            <a:spLocks noGrp="1"/>
          </p:cNvSpPr>
          <p:nvPr>
            <p:ph type="sldNum" sz="quarter" idx="10"/>
          </p:nvPr>
        </p:nvSpPr>
        <p:spPr/>
        <p:txBody>
          <a:bodyPr/>
          <a:lstStyle/>
          <a:p>
            <a:fld id="{DBBEB3CB-8661-4CE4-B7C7-FC08F9ACA6E4}"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competition for media space is fierce. So, at the time of a disaster, is the best time to </a:t>
            </a:r>
            <a:r>
              <a:rPr lang="en-US" baseline="0" dirty="0" err="1" smtClean="0"/>
              <a:t>capitalise</a:t>
            </a:r>
            <a:r>
              <a:rPr lang="en-US" baseline="0" dirty="0" smtClean="0"/>
              <a:t> on the media attention  that is coming your way. If you miss the opportunity, it might not come around again for quite some time. That’s why we’re here today – to help you to capture this opportunity.</a:t>
            </a:r>
          </a:p>
          <a:p>
            <a:endParaRPr lang="en-GB" dirty="0"/>
          </a:p>
        </p:txBody>
      </p:sp>
      <p:sp>
        <p:nvSpPr>
          <p:cNvPr id="4" name="Slide Number Placeholder 3"/>
          <p:cNvSpPr>
            <a:spLocks noGrp="1"/>
          </p:cNvSpPr>
          <p:nvPr>
            <p:ph type="sldNum" sz="quarter" idx="10"/>
          </p:nvPr>
        </p:nvSpPr>
        <p:spPr/>
        <p:txBody>
          <a:bodyPr/>
          <a:lstStyle/>
          <a:p>
            <a:fld id="{F5948CBE-1C33-4989-A2A4-FE53856B8877}"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a:t>
            </a:r>
            <a:r>
              <a:rPr lang="en-US" baseline="0" dirty="0" smtClean="0"/>
              <a:t> of this exercise is to share the expertise and experiences of those in the room, so that the less experienced can benefit from the more experienced. </a:t>
            </a:r>
            <a:endParaRPr lang="en-US" dirty="0" smtClean="0"/>
          </a:p>
          <a:p>
            <a:r>
              <a:rPr lang="en-US" dirty="0" smtClean="0"/>
              <a:t>40</a:t>
            </a:r>
            <a:r>
              <a:rPr lang="en-US" baseline="0" dirty="0" smtClean="0"/>
              <a:t> minutes – Facilitator to ask questions of each summary – and to also pick up on common problems, issues that arise during emergencies.</a:t>
            </a:r>
          </a:p>
          <a:p>
            <a:endParaRPr lang="en-GB" dirty="0"/>
          </a:p>
        </p:txBody>
      </p:sp>
      <p:sp>
        <p:nvSpPr>
          <p:cNvPr id="4" name="Slide Number Placeholder 3"/>
          <p:cNvSpPr>
            <a:spLocks noGrp="1"/>
          </p:cNvSpPr>
          <p:nvPr>
            <p:ph type="sldNum" sz="quarter" idx="10"/>
          </p:nvPr>
        </p:nvSpPr>
        <p:spPr/>
        <p:txBody>
          <a:bodyPr/>
          <a:lstStyle/>
          <a:p>
            <a:fld id="{7C57E96D-2C69-41E7-938F-810E0C4CF336}" type="slidenum">
              <a:rPr lang="en-GB" smtClean="0"/>
              <a:pPr/>
              <a:t>9</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57E96D-2C69-41E7-938F-810E0C4CF336}" type="slidenum">
              <a:rPr lang="en-GB" smtClean="0"/>
              <a:pPr/>
              <a:t>11</a:t>
            </a:fld>
            <a:endParaRPr lang="en-GB" dirty="0"/>
          </a:p>
        </p:txBody>
      </p:sp>
    </p:spTree>
    <p:extLst>
      <p:ext uri="{BB962C8B-B14F-4D97-AF65-F5344CB8AC3E}">
        <p14:creationId xmlns:p14="http://schemas.microsoft.com/office/powerpoint/2010/main" val="18136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it’s good to refresh those skills</a:t>
            </a:r>
            <a:endParaRPr lang="en-GB" dirty="0"/>
          </a:p>
        </p:txBody>
      </p:sp>
      <p:sp>
        <p:nvSpPr>
          <p:cNvPr id="4" name="Slide Number Placeholder 3"/>
          <p:cNvSpPr>
            <a:spLocks noGrp="1"/>
          </p:cNvSpPr>
          <p:nvPr>
            <p:ph type="sldNum" sz="quarter" idx="10"/>
          </p:nvPr>
        </p:nvSpPr>
        <p:spPr/>
        <p:txBody>
          <a:bodyPr/>
          <a:lstStyle/>
          <a:p>
            <a:fld id="{11049391-DED4-4600-97D8-981319DE6201}" type="slidenum">
              <a:rPr lang="en-GB" smtClean="0"/>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userDrawn="1"/>
          </p:nvSpPr>
          <p:spPr>
            <a:xfrm>
              <a:off x="282555" y="625325"/>
              <a:ext cx="1144157" cy="307661"/>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cs typeface="Arial" pitchFamily="34" charset="0"/>
                </a:rPr>
                <a:t>Communication</a:t>
              </a:r>
              <a:r>
                <a:rPr lang="en-US" sz="1000" b="1" baseline="0" dirty="0" smtClean="0">
                  <a:solidFill>
                    <a:schemeClr val="bg1"/>
                  </a:solidFill>
                  <a:latin typeface="Arial" pitchFamily="34" charset="0"/>
                  <a:cs typeface="Arial" pitchFamily="34" charset="0"/>
                </a:rPr>
                <a:t> in Disaster</a:t>
              </a:r>
              <a:endParaRPr lang="en-US" sz="1000" b="1" dirty="0">
                <a:solidFill>
                  <a:schemeClr val="bg1"/>
                </a:solidFill>
                <a:latin typeface="Arial" pitchFamily="34" charset="0"/>
                <a:cs typeface="Arial" pitchFamily="34" charset="0"/>
              </a:endParaRP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Presentation title</a:t>
              </a:r>
            </a:p>
            <a:p>
              <a:pPr algn="ctr">
                <a:defRPr/>
              </a:pPr>
              <a:r>
                <a:rPr lang="en-US" sz="1000" b="1" dirty="0">
                  <a:solidFill>
                    <a:prstClr val="white"/>
                  </a:solidFill>
                  <a:latin typeface="Arial" pitchFamily="34" charset="0"/>
                  <a:cs typeface="Arial" pitchFamily="34" charset="0"/>
                </a:rPr>
                <a:t>at-a-glance info</a:t>
              </a:r>
            </a:p>
            <a:p>
              <a:pPr algn="ctr">
                <a:defRPr/>
              </a:pPr>
              <a:r>
                <a:rPr lang="en-US" sz="1000" b="1" dirty="0">
                  <a:solidFill>
                    <a:prstClr val="white"/>
                  </a:solidFill>
                  <a:latin typeface="Arial" pitchFamily="34" charset="0"/>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35674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6030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cs typeface="Arial" pitchFamily="34" charset="0"/>
                </a:rPr>
                <a:t>NAME SURNAME, TITLE</a:t>
              </a:r>
              <a:br>
                <a:rPr lang="en-US" sz="2000"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INTERNATIONAL FEDERATION OF </a:t>
              </a:r>
              <a:br>
                <a:rPr lang="en-US" sz="2000" b="1"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FAX.: +41 22 733 03 95</a:t>
              </a:r>
              <a:endParaRPr lang="en-US" sz="2000" dirty="0">
                <a:solidFill>
                  <a:schemeClr val="bg1"/>
                </a:solidFill>
                <a:latin typeface="Arial" pitchFamily="34" charset="0"/>
                <a:cs typeface="Arial" pitchFamily="34" charset="0"/>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2"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userDrawn="1"/>
          </p:nvSpPr>
          <p:spPr>
            <a:xfrm>
              <a:off x="282555" y="625325"/>
              <a:ext cx="1144157" cy="307661"/>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cs typeface="Arial" pitchFamily="34" charset="0"/>
                </a:rPr>
                <a:t>Communication in Disaster</a:t>
              </a:r>
              <a:endParaRPr lang="en-US" sz="1000" b="1" dirty="0">
                <a:solidFill>
                  <a:schemeClr val="bg1"/>
                </a:solidFill>
                <a:latin typeface="Arial" pitchFamily="34" charset="0"/>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FontTx/>
                <a:buChar char="•"/>
                <a:defRPr/>
              </a:pPr>
              <a:endParaRPr lang="en-US" sz="3200">
                <a:solidFill>
                  <a:prstClr val="black"/>
                </a:solidFill>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a:defRPr/>
              </a:pPr>
              <a:r>
                <a:rPr lang="en-US" sz="1200" b="1">
                  <a:solidFill>
                    <a:prstClr val="white"/>
                  </a:solidFill>
                  <a:latin typeface="Arial Rounded MT Bold" pitchFamily="-110" charset="0"/>
                  <a:ea typeface="Arial Rounded MT Bold" pitchFamily="-110" charset="0"/>
                  <a:cs typeface="Arial Rounded MT Bold" pitchFamily="-110" charset="0"/>
                </a:rPr>
                <a:t>Saving lives, changing minds.</a:t>
              </a:r>
              <a:endParaRPr lang="en-US" sz="1200">
                <a:solidFill>
                  <a:prstClr val="white"/>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Presentation title</a:t>
              </a:r>
            </a:p>
            <a:p>
              <a:pPr algn="ctr">
                <a:defRPr/>
              </a:pPr>
              <a:r>
                <a:rPr lang="en-US" sz="1000" b="1" dirty="0">
                  <a:solidFill>
                    <a:prstClr val="white"/>
                  </a:solidFill>
                  <a:latin typeface="Arial" pitchFamily="34" charset="0"/>
                  <a:cs typeface="Arial" pitchFamily="34" charset="0"/>
                </a:rPr>
                <a:t>at-a-glance info</a:t>
              </a:r>
            </a:p>
            <a:p>
              <a:pPr algn="ctr">
                <a:defRPr/>
              </a:pPr>
              <a:r>
                <a:rPr lang="en-US" sz="1000" b="1" dirty="0">
                  <a:solidFill>
                    <a:prstClr val="white"/>
                  </a:solidFill>
                  <a:latin typeface="Arial" pitchFamily="34" charset="0"/>
                  <a:cs typeface="Arial" pitchFamily="34" charset="0"/>
                </a:rPr>
                <a:t>(in slide master)</a:t>
              </a:r>
            </a:p>
          </p:txBody>
        </p:sp>
      </p:grpSp>
    </p:spTree>
    <p:extLst>
      <p:ext uri="{BB962C8B-B14F-4D97-AF65-F5344CB8AC3E}">
        <p14:creationId xmlns:p14="http://schemas.microsoft.com/office/powerpoint/2010/main" val="1200148967"/>
      </p:ext>
    </p:extLst>
  </p:cSld>
  <p:clrMap bg1="lt1" tx1="dk1" bg2="lt2" tx2="dk2" accent1="accent1" accent2="accent2" accent3="accent3" accent4="accent4" accent5="accent5" accent6="accent6" hlink="hlink" folHlink="folHlink"/>
  <p:sldLayoutIdLst>
    <p:sldLayoutId id="2147483672" r:id="rId1"/>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Bad%20communication%20between%20father%20and%20son_1.wm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Simulation%20Scenarios/Communication%20Is%20Aid%20-%20An%20infoasaidorg%20animation.mp4"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IFRC%20Disaster%20Communication%20Checklist%20poster.pdf" TargetMode="External"/><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Emergency%20comms%20-%20IFRC%20Geneva%20comms%20meeting%20July%202012.ppt" TargetMode="External"/><Relationship Id="rId2" Type="http://schemas.openxmlformats.org/officeDocument/2006/relationships/hyperlink" Target="MAYDAY!%20SINKING!.mp4"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4.xml"/><Relationship Id="rId7"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gif"/><Relationship Id="rId3" Type="http://schemas.openxmlformats.org/officeDocument/2006/relationships/notesSlide" Target="../notesSlides/notesSlide5.xml"/><Relationship Id="rId7" Type="http://schemas.openxmlformats.org/officeDocument/2006/relationships/image" Target="../media/image15.jpeg"/><Relationship Id="rId12" Type="http://schemas.openxmlformats.org/officeDocument/2006/relationships/image" Target="../media/image20.gif"/><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990600" y="2819400"/>
            <a:ext cx="7239000" cy="647700"/>
          </a:xfrm>
        </p:spPr>
        <p:txBody>
          <a:bodyPr/>
          <a:lstStyle/>
          <a:p>
            <a:r>
              <a:rPr lang="en-GB" altLang="en-US" dirty="0" smtClean="0">
                <a:latin typeface="Arial" charset="0"/>
                <a:cs typeface="Arial" charset="0"/>
                <a:hlinkClick r:id="rId2" action="ppaction://hlinkfile"/>
              </a:rPr>
              <a:t>Communicating in Disaster</a:t>
            </a:r>
            <a:endParaRPr lang="en-GB" altLang="en-US" dirty="0" smtClean="0">
              <a:latin typeface="Arial" charset="0"/>
              <a:cs typeface="Arial" charset="0"/>
            </a:endParaRPr>
          </a:p>
        </p:txBody>
      </p:sp>
      <p:sp>
        <p:nvSpPr>
          <p:cNvPr id="10243" name="Subtitle 2"/>
          <p:cNvSpPr>
            <a:spLocks noGrp="1"/>
          </p:cNvSpPr>
          <p:nvPr>
            <p:ph type="subTitle" idx="1"/>
          </p:nvPr>
        </p:nvSpPr>
        <p:spPr/>
        <p:txBody>
          <a:bodyPr/>
          <a:lstStyle/>
          <a:p>
            <a:r>
              <a:rPr lang="en-GB" altLang="en-US" dirty="0" smtClean="0">
                <a:latin typeface="Arial" charset="0"/>
                <a:cs typeface="Arial" charset="0"/>
              </a:rPr>
              <a:t>AHA Centre Executive (ACE) Programme 2015</a:t>
            </a:r>
          </a:p>
          <a:p>
            <a:r>
              <a:rPr lang="en-GB" altLang="en-US" dirty="0" smtClean="0">
                <a:latin typeface="Arial" charset="0"/>
                <a:cs typeface="Arial" charset="0"/>
              </a:rPr>
              <a:t>Semarang, 29 April 2015</a:t>
            </a:r>
            <a:endParaRPr lang="en-GB" altLang="en-US" dirty="0" smtClean="0">
              <a:latin typeface="Arial" charset="0"/>
              <a:cs typeface="Arial" charset="0"/>
            </a:endParaRPr>
          </a:p>
        </p:txBody>
      </p:sp>
    </p:spTree>
    <p:extLst>
      <p:ext uri="{BB962C8B-B14F-4D97-AF65-F5344CB8AC3E}">
        <p14:creationId xmlns:p14="http://schemas.microsoft.com/office/powerpoint/2010/main" val="775016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algn="l"/>
            <a:r>
              <a:rPr lang="en-US" sz="4000" b="1" dirty="0" smtClean="0">
                <a:cs typeface="Arial" charset="0"/>
                <a:hlinkClick r:id="rId2" action="ppaction://hlinkfile"/>
              </a:rPr>
              <a:t>Life cycle of an emergency</a:t>
            </a:r>
            <a:endParaRPr lang="en-GB" sz="4000" b="1" dirty="0" smtClean="0">
              <a:cs typeface="Arial" charset="0"/>
            </a:endParaRPr>
          </a:p>
        </p:txBody>
      </p:sp>
      <p:pic>
        <p:nvPicPr>
          <p:cNvPr id="11267" name="Content Placeholder 5" descr="cycle.jpg"/>
          <p:cNvPicPr>
            <a:picLocks noGrp="1" noChangeAspect="1"/>
          </p:cNvPicPr>
          <p:nvPr>
            <p:ph idx="1"/>
          </p:nvPr>
        </p:nvPicPr>
        <p:blipFill>
          <a:blip r:embed="rId3" cstate="print"/>
          <a:srcRect/>
          <a:stretch>
            <a:fillRect/>
          </a:stretch>
        </p:blipFill>
        <p:spPr>
          <a:xfrm>
            <a:off x="2843213" y="1412875"/>
            <a:ext cx="4189412" cy="4148138"/>
          </a:xfrm>
        </p:spPr>
      </p:pic>
      <p:sp>
        <p:nvSpPr>
          <p:cNvPr id="11268" name="TextBox 3"/>
          <p:cNvSpPr txBox="1">
            <a:spLocks noChangeArrowheads="1"/>
          </p:cNvSpPr>
          <p:nvPr/>
        </p:nvSpPr>
        <p:spPr bwMode="auto">
          <a:xfrm>
            <a:off x="539750" y="2060574"/>
            <a:ext cx="2232050" cy="2554545"/>
          </a:xfrm>
          <a:prstGeom prst="rect">
            <a:avLst/>
          </a:prstGeom>
          <a:noFill/>
          <a:ln w="9525">
            <a:noFill/>
            <a:miter lim="800000"/>
            <a:headEnd/>
            <a:tailEnd/>
          </a:ln>
        </p:spPr>
        <p:txBody>
          <a:bodyPr wrap="square">
            <a:spAutoFit/>
          </a:bodyPr>
          <a:lstStyle/>
          <a:p>
            <a:pPr>
              <a:buFont typeface="Arial" charset="0"/>
              <a:buChar char="•"/>
            </a:pPr>
            <a:r>
              <a:rPr lang="en-US" sz="3200" dirty="0">
                <a:solidFill>
                  <a:srgbClr val="FF0000"/>
                </a:solidFill>
              </a:rPr>
              <a:t>Disaster</a:t>
            </a:r>
          </a:p>
          <a:p>
            <a:pPr>
              <a:buFont typeface="Arial" charset="0"/>
              <a:buChar char="•"/>
            </a:pPr>
            <a:r>
              <a:rPr lang="en-US" sz="3200" dirty="0"/>
              <a:t>Response</a:t>
            </a:r>
          </a:p>
          <a:p>
            <a:pPr>
              <a:buFont typeface="Arial" charset="0"/>
              <a:buChar char="•"/>
            </a:pPr>
            <a:r>
              <a:rPr lang="en-US" sz="3200" dirty="0"/>
              <a:t>Recovery</a:t>
            </a:r>
          </a:p>
          <a:p>
            <a:pPr>
              <a:buFont typeface="Arial" charset="0"/>
              <a:buChar char="•"/>
            </a:pPr>
            <a:r>
              <a:rPr lang="en-US" sz="3200" dirty="0"/>
              <a:t>Rebuild</a:t>
            </a:r>
          </a:p>
          <a:p>
            <a:pPr>
              <a:buFont typeface="Arial" charset="0"/>
              <a:buChar char="•"/>
            </a:pPr>
            <a:r>
              <a:rPr lang="en-US" sz="3200" dirty="0"/>
              <a:t>Prepare</a:t>
            </a:r>
            <a:endParaRPr lang="en-GB" sz="3200" dirty="0"/>
          </a:p>
        </p:txBody>
      </p:sp>
      <p:sp>
        <p:nvSpPr>
          <p:cNvPr id="5" name="Oval 4"/>
          <p:cNvSpPr/>
          <p:nvPr/>
        </p:nvSpPr>
        <p:spPr>
          <a:xfrm>
            <a:off x="4427538" y="2924175"/>
            <a:ext cx="1081087" cy="1009650"/>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GB" dirty="0">
              <a:solidFill>
                <a:schemeClr val="accent6">
                  <a:lumMod val="75000"/>
                </a:schemeClr>
              </a:solidFill>
            </a:endParaRPr>
          </a:p>
        </p:txBody>
      </p:sp>
      <p:sp>
        <p:nvSpPr>
          <p:cNvPr id="11270" name="TextBox 5"/>
          <p:cNvSpPr txBox="1">
            <a:spLocks noChangeArrowheads="1"/>
          </p:cNvSpPr>
          <p:nvPr/>
        </p:nvSpPr>
        <p:spPr bwMode="auto">
          <a:xfrm>
            <a:off x="4427538" y="3213100"/>
            <a:ext cx="1152525" cy="400050"/>
          </a:xfrm>
          <a:prstGeom prst="rect">
            <a:avLst/>
          </a:prstGeom>
          <a:noFill/>
          <a:ln w="9525">
            <a:noFill/>
            <a:miter lim="800000"/>
            <a:headEnd/>
            <a:tailEnd/>
          </a:ln>
        </p:spPr>
        <p:txBody>
          <a:bodyPr>
            <a:spAutoFit/>
          </a:bodyPr>
          <a:lstStyle/>
          <a:p>
            <a:r>
              <a:rPr lang="en-US" sz="2000">
                <a:solidFill>
                  <a:schemeClr val="bg1"/>
                </a:solidFill>
                <a:latin typeface="Bernard MT Condensed" pitchFamily="18" charset="0"/>
                <a:cs typeface="Aharoni" pitchFamily="2" charset="-79"/>
              </a:rPr>
              <a:t>DISASTER</a:t>
            </a:r>
            <a:endParaRPr lang="en-GB" sz="2000">
              <a:solidFill>
                <a:schemeClr val="bg1"/>
              </a:solidFill>
              <a:latin typeface="Bernard MT Condensed" pitchFamily="18" charset="0"/>
              <a:cs typeface="Aharoni" pitchFamily="2"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313" y="333375"/>
            <a:ext cx="1954212" cy="1727200"/>
          </a:xfrm>
        </p:spPr>
        <p:txBody>
          <a:bodyPr/>
          <a:lstStyle/>
          <a:p>
            <a:r>
              <a:rPr lang="en-US" sz="2000" smtClean="0">
                <a:latin typeface="Arial" charset="0"/>
                <a:cs typeface="Arial" charset="0"/>
              </a:rPr>
              <a:t>Life cycle of media coverage of an emergency</a:t>
            </a:r>
            <a:endParaRPr lang="en-GB" sz="2000" smtClean="0">
              <a:latin typeface="Arial" charset="0"/>
              <a:cs typeface="Arial" charset="0"/>
            </a:endParaRPr>
          </a:p>
        </p:txBody>
      </p:sp>
      <p:graphicFrame>
        <p:nvGraphicFramePr>
          <p:cNvPr id="4" name="Content Placeholder 3"/>
          <p:cNvGraphicFramePr>
            <a:graphicFrameLocks noGrp="1"/>
          </p:cNvGraphicFramePr>
          <p:nvPr>
            <p:ph idx="1"/>
          </p:nvPr>
        </p:nvGraphicFramePr>
        <p:xfrm>
          <a:off x="467544" y="332656"/>
          <a:ext cx="82296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opwatch.jpg"/>
          <p:cNvPicPr>
            <a:picLocks noChangeAspect="1"/>
          </p:cNvPicPr>
          <p:nvPr/>
        </p:nvPicPr>
        <p:blipFill>
          <a:blip r:embed="rId2" cstate="print"/>
          <a:stretch>
            <a:fillRect/>
          </a:stretch>
        </p:blipFill>
        <p:spPr>
          <a:xfrm>
            <a:off x="6696075" y="4991100"/>
            <a:ext cx="2447925" cy="1866900"/>
          </a:xfrm>
          <a:prstGeom prst="rect">
            <a:avLst/>
          </a:prstGeom>
        </p:spPr>
      </p:pic>
      <p:sp>
        <p:nvSpPr>
          <p:cNvPr id="17410" name="Title 1"/>
          <p:cNvSpPr>
            <a:spLocks noGrp="1"/>
          </p:cNvSpPr>
          <p:nvPr>
            <p:ph type="title"/>
          </p:nvPr>
        </p:nvSpPr>
        <p:spPr/>
        <p:txBody>
          <a:bodyPr>
            <a:normAutofit/>
          </a:bodyPr>
          <a:lstStyle/>
          <a:p>
            <a:pPr algn="l"/>
            <a:r>
              <a:rPr lang="en-US" sz="5400" b="1" dirty="0" smtClean="0">
                <a:latin typeface="+mn-lt"/>
                <a:cs typeface="Arial" charset="0"/>
                <a:hlinkClick r:id="rId3" action="ppaction://hlinkfile"/>
              </a:rPr>
              <a:t>Timing</a:t>
            </a:r>
            <a:r>
              <a:rPr lang="en-US" sz="5400" b="1" dirty="0" smtClean="0">
                <a:latin typeface="+mn-lt"/>
                <a:cs typeface="Arial" charset="0"/>
              </a:rPr>
              <a:t> </a:t>
            </a:r>
            <a:endParaRPr lang="en-GB" sz="5400" b="1" dirty="0" smtClean="0">
              <a:latin typeface="+mn-lt"/>
              <a:cs typeface="Arial" charset="0"/>
            </a:endParaRPr>
          </a:p>
        </p:txBody>
      </p:sp>
      <p:sp>
        <p:nvSpPr>
          <p:cNvPr id="17411" name="Content Placeholder 2"/>
          <p:cNvSpPr>
            <a:spLocks noGrp="1"/>
          </p:cNvSpPr>
          <p:nvPr>
            <p:ph idx="1"/>
          </p:nvPr>
        </p:nvSpPr>
        <p:spPr>
          <a:xfrm>
            <a:off x="468313" y="1556792"/>
            <a:ext cx="8229600" cy="4132808"/>
          </a:xfrm>
        </p:spPr>
        <p:txBody>
          <a:bodyPr>
            <a:normAutofit/>
          </a:bodyPr>
          <a:lstStyle/>
          <a:p>
            <a:pPr marL="450850" indent="-177800"/>
            <a:r>
              <a:rPr lang="en-US" sz="2400" dirty="0" smtClean="0"/>
              <a:t>Once a disaster strikes, there is a very short period of time to work with the media </a:t>
            </a:r>
          </a:p>
          <a:p>
            <a:pPr lvl="1"/>
            <a:r>
              <a:rPr lang="en-US" sz="2400" dirty="0" smtClean="0"/>
              <a:t>Estimated four-day period</a:t>
            </a:r>
          </a:p>
          <a:p>
            <a:pPr lvl="1"/>
            <a:r>
              <a:rPr lang="en-US" sz="2400" dirty="0" smtClean="0"/>
              <a:t>Communications vital now</a:t>
            </a:r>
          </a:p>
          <a:p>
            <a:pPr lvl="1"/>
            <a:r>
              <a:rPr lang="en-US" sz="2400" dirty="0" smtClean="0"/>
              <a:t>Media loses interest quickly</a:t>
            </a:r>
          </a:p>
          <a:p>
            <a:pPr lvl="1"/>
            <a:r>
              <a:rPr lang="en-US" sz="2400" dirty="0" smtClean="0"/>
              <a:t>Red Cross must be highly visible </a:t>
            </a:r>
          </a:p>
          <a:p>
            <a:pPr lvl="1"/>
            <a:r>
              <a:rPr lang="en-US" sz="2400" dirty="0" smtClean="0"/>
              <a:t>Issuing statements after media moves on not effective</a:t>
            </a:r>
          </a:p>
          <a:p>
            <a:pPr lvl="1">
              <a:buFont typeface="Wingdings" pitchFamily="2" charset="2"/>
              <a:buNone/>
            </a:pPr>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lgn="l"/>
            <a:r>
              <a:rPr lang="en-US" sz="5400" b="1" dirty="0" smtClean="0">
                <a:cs typeface="Arial" charset="0"/>
              </a:rPr>
              <a:t>Timing </a:t>
            </a:r>
            <a:endParaRPr lang="en-GB" sz="5400" dirty="0" smtClean="0">
              <a:latin typeface="Arial" charset="0"/>
              <a:cs typeface="Arial" charset="0"/>
            </a:endParaRPr>
          </a:p>
        </p:txBody>
      </p:sp>
      <p:sp>
        <p:nvSpPr>
          <p:cNvPr id="18435" name="Content Placeholder 2"/>
          <p:cNvSpPr>
            <a:spLocks noGrp="1"/>
          </p:cNvSpPr>
          <p:nvPr>
            <p:ph idx="1"/>
          </p:nvPr>
        </p:nvSpPr>
        <p:spPr>
          <a:xfrm>
            <a:off x="251520" y="1628800"/>
            <a:ext cx="8229600" cy="4497363"/>
          </a:xfrm>
        </p:spPr>
        <p:txBody>
          <a:bodyPr>
            <a:normAutofit/>
          </a:bodyPr>
          <a:lstStyle/>
          <a:p>
            <a:pPr lvl="1">
              <a:buFont typeface="Arial" pitchFamily="34" charset="0"/>
              <a:buChar char="•"/>
            </a:pPr>
            <a:r>
              <a:rPr lang="en-US" dirty="0" smtClean="0">
                <a:cs typeface="Arial" charset="0"/>
              </a:rPr>
              <a:t>Do not wait for the media to contact you</a:t>
            </a:r>
          </a:p>
          <a:p>
            <a:pPr lvl="1">
              <a:buFont typeface="Arial" pitchFamily="34" charset="0"/>
              <a:buChar char="•"/>
            </a:pPr>
            <a:r>
              <a:rPr lang="en-US" dirty="0" smtClean="0">
                <a:cs typeface="Arial" charset="0"/>
              </a:rPr>
              <a:t>Nominate and prepare a spokesperson</a:t>
            </a:r>
          </a:p>
          <a:p>
            <a:pPr lvl="1">
              <a:buFont typeface="Arial" pitchFamily="34" charset="0"/>
              <a:buChar char="•"/>
            </a:pPr>
            <a:r>
              <a:rPr lang="en-US" dirty="0" smtClean="0">
                <a:cs typeface="Arial" charset="0"/>
              </a:rPr>
              <a:t>Source information from the field (stories, images, people for interviews)</a:t>
            </a:r>
          </a:p>
          <a:p>
            <a:pPr lvl="1">
              <a:buFont typeface="Arial" pitchFamily="34" charset="0"/>
              <a:buChar char="•"/>
            </a:pPr>
            <a:r>
              <a:rPr lang="en-US" dirty="0" smtClean="0">
                <a:cs typeface="Arial" charset="0"/>
              </a:rPr>
              <a:t>Develop key messages</a:t>
            </a:r>
          </a:p>
          <a:p>
            <a:pPr lvl="1">
              <a:buFont typeface="Arial" pitchFamily="34" charset="0"/>
              <a:buChar char="•"/>
            </a:pPr>
            <a:r>
              <a:rPr lang="en-US" dirty="0" smtClean="0">
                <a:cs typeface="Arial" charset="0"/>
              </a:rPr>
              <a:t>Write media releases based on key messages</a:t>
            </a:r>
          </a:p>
          <a:p>
            <a:pPr lvl="1">
              <a:buFont typeface="Arial" pitchFamily="34" charset="0"/>
              <a:buChar char="•"/>
            </a:pPr>
            <a:r>
              <a:rPr lang="en-US" dirty="0" smtClean="0">
                <a:cs typeface="Arial" charset="0"/>
              </a:rPr>
              <a:t>Call journalists daily with updates, especially photographs and offer to take into the field</a:t>
            </a:r>
          </a:p>
          <a:p>
            <a:pPr lvl="1">
              <a:buFont typeface="Arial" pitchFamily="34" charset="0"/>
              <a:buChar char="•"/>
            </a:pPr>
            <a:r>
              <a:rPr lang="en-US" dirty="0" smtClean="0">
                <a:cs typeface="Arial" charset="0"/>
              </a:rPr>
              <a:t>Do not call them if you have nothing to offer</a:t>
            </a:r>
          </a:p>
          <a:p>
            <a:endParaRPr lang="en-GB" dirty="0" smtClean="0">
              <a:latin typeface="Arial" charset="0"/>
              <a:cs typeface="Arial" charset="0"/>
            </a:endParaRPr>
          </a:p>
        </p:txBody>
      </p:sp>
      <p:pic>
        <p:nvPicPr>
          <p:cNvPr id="5" name="Picture 4" descr="man on phone.jpg"/>
          <p:cNvPicPr>
            <a:picLocks noChangeAspect="1"/>
          </p:cNvPicPr>
          <p:nvPr/>
        </p:nvPicPr>
        <p:blipFill>
          <a:blip r:embed="rId2" cstate="print"/>
          <a:stretch>
            <a:fillRect/>
          </a:stretch>
        </p:blipFill>
        <p:spPr>
          <a:xfrm>
            <a:off x="7248525" y="0"/>
            <a:ext cx="1895475" cy="1828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RC Communicators as journalists</a:t>
            </a:r>
            <a:endParaRPr lang="en-GB" b="1" dirty="0"/>
          </a:p>
        </p:txBody>
      </p:sp>
      <p:sp>
        <p:nvSpPr>
          <p:cNvPr id="3" name="Content Placeholder 2"/>
          <p:cNvSpPr>
            <a:spLocks noGrp="1"/>
          </p:cNvSpPr>
          <p:nvPr>
            <p:ph idx="1"/>
          </p:nvPr>
        </p:nvSpPr>
        <p:spPr/>
        <p:txBody>
          <a:bodyPr>
            <a:normAutofit fontScale="92500" lnSpcReduction="20000"/>
          </a:bodyPr>
          <a:lstStyle/>
          <a:p>
            <a:pPr>
              <a:lnSpc>
                <a:spcPts val="3300"/>
              </a:lnSpc>
              <a:spcAft>
                <a:spcPts val="200"/>
              </a:spcAft>
            </a:pPr>
            <a:r>
              <a:rPr lang="en-US" dirty="0" smtClean="0"/>
              <a:t>During emergencies, Red Cross Communicators are essentially working as journalists or “Journalist Facilitators” – except they are “reporting” from the point of view of the Red Cross</a:t>
            </a:r>
          </a:p>
          <a:p>
            <a:pPr lvl="1"/>
            <a:r>
              <a:rPr lang="en-US" dirty="0" smtClean="0"/>
              <a:t>Travel to the field</a:t>
            </a:r>
          </a:p>
          <a:p>
            <a:pPr lvl="1"/>
            <a:r>
              <a:rPr lang="en-US" dirty="0" smtClean="0"/>
              <a:t>Interview disaster victims</a:t>
            </a:r>
          </a:p>
          <a:p>
            <a:pPr lvl="1"/>
            <a:r>
              <a:rPr lang="en-US" dirty="0" smtClean="0"/>
              <a:t>Take photographs or video footage</a:t>
            </a:r>
          </a:p>
          <a:p>
            <a:pPr lvl="1"/>
            <a:r>
              <a:rPr lang="en-US" dirty="0" smtClean="0"/>
              <a:t>Gather information from a variety of sources… AND</a:t>
            </a:r>
          </a:p>
          <a:p>
            <a:pPr lvl="1"/>
            <a:endParaRPr lang="en-US" sz="2400" dirty="0" smtClean="0"/>
          </a:p>
          <a:p>
            <a:pPr lvl="1">
              <a:buNone/>
            </a:pPr>
            <a:r>
              <a:rPr lang="en-US" sz="3500" dirty="0" smtClean="0">
                <a:solidFill>
                  <a:srgbClr val="FF0000"/>
                </a:solidFill>
              </a:rPr>
              <a:t>Provide this in a filtered form to the media</a:t>
            </a:r>
          </a:p>
          <a:p>
            <a:endParaRPr lang="en-US" dirty="0" smtClean="0"/>
          </a:p>
          <a:p>
            <a:endParaRPr lang="en-US" dirty="0" smtClean="0"/>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The process for developing stories</a:t>
            </a:r>
            <a:endParaRPr lang="en-GB" b="1" dirty="0"/>
          </a:p>
        </p:txBody>
      </p:sp>
      <p:sp>
        <p:nvSpPr>
          <p:cNvPr id="3" name="Content Placeholder 2"/>
          <p:cNvSpPr>
            <a:spLocks noGrp="1"/>
          </p:cNvSpPr>
          <p:nvPr>
            <p:ph idx="1"/>
          </p:nvPr>
        </p:nvSpPr>
        <p:spPr/>
        <p:txBody>
          <a:bodyPr>
            <a:noAutofit/>
          </a:bodyPr>
          <a:lstStyle/>
          <a:p>
            <a:pPr>
              <a:lnSpc>
                <a:spcPts val="3360"/>
              </a:lnSpc>
              <a:spcBef>
                <a:spcPts val="0"/>
              </a:spcBef>
            </a:pPr>
            <a:r>
              <a:rPr lang="en-US" sz="2700" dirty="0" smtClean="0"/>
              <a:t>Before writing a story, we have a basic idea of what it’s about, but need more information</a:t>
            </a:r>
          </a:p>
          <a:p>
            <a:pPr>
              <a:lnSpc>
                <a:spcPts val="3360"/>
              </a:lnSpc>
              <a:spcBef>
                <a:spcPts val="0"/>
              </a:spcBef>
            </a:pPr>
            <a:r>
              <a:rPr lang="en-US" sz="2700" dirty="0" smtClean="0"/>
              <a:t>Interview RC personnel</a:t>
            </a:r>
          </a:p>
          <a:p>
            <a:pPr>
              <a:lnSpc>
                <a:spcPts val="3360"/>
              </a:lnSpc>
              <a:spcBef>
                <a:spcPts val="0"/>
              </a:spcBef>
            </a:pPr>
            <a:r>
              <a:rPr lang="en-US" sz="2700" dirty="0" smtClean="0"/>
              <a:t>Find good interviewees in the field</a:t>
            </a:r>
          </a:p>
          <a:p>
            <a:pPr lvl="1">
              <a:lnSpc>
                <a:spcPts val="3360"/>
              </a:lnSpc>
              <a:spcBef>
                <a:spcPts val="0"/>
              </a:spcBef>
            </a:pPr>
            <a:r>
              <a:rPr lang="en-US" sz="2400" dirty="0" smtClean="0"/>
              <a:t>At the same time, seek permission from </a:t>
            </a:r>
            <a:r>
              <a:rPr lang="en-US" sz="2400" dirty="0" smtClean="0"/>
              <a:t>survivors</a:t>
            </a:r>
            <a:r>
              <a:rPr lang="en-US" sz="2400" dirty="0" smtClean="0"/>
              <a:t> </a:t>
            </a:r>
            <a:r>
              <a:rPr lang="en-US" sz="2400" dirty="0" smtClean="0"/>
              <a:t>to be interviewed (again) by a journalist</a:t>
            </a:r>
          </a:p>
          <a:p>
            <a:pPr>
              <a:lnSpc>
                <a:spcPts val="3360"/>
              </a:lnSpc>
            </a:pPr>
            <a:endParaRPr lang="en-GB" sz="2800" dirty="0"/>
          </a:p>
        </p:txBody>
      </p:sp>
      <p:pic>
        <p:nvPicPr>
          <p:cNvPr id="4" name="Picture 3" descr="japan relief.jpg"/>
          <p:cNvPicPr>
            <a:picLocks noChangeAspect="1"/>
          </p:cNvPicPr>
          <p:nvPr/>
        </p:nvPicPr>
        <p:blipFill>
          <a:blip r:embed="rId4" cstate="print"/>
          <a:srcRect l="7885" t="6571" r="9323" b="7741"/>
          <a:stretch>
            <a:fillRect/>
          </a:stretch>
        </p:blipFill>
        <p:spPr>
          <a:xfrm>
            <a:off x="-18771" y="4691100"/>
            <a:ext cx="1926475" cy="133018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power of new media</a:t>
            </a:r>
            <a:endParaRPr lang="en-GB" dirty="0"/>
          </a:p>
        </p:txBody>
      </p:sp>
      <p:sp>
        <p:nvSpPr>
          <p:cNvPr id="3" name="Content Placeholder 2"/>
          <p:cNvSpPr>
            <a:spLocks noGrp="1"/>
          </p:cNvSpPr>
          <p:nvPr>
            <p:ph idx="1"/>
          </p:nvPr>
        </p:nvSpPr>
        <p:spPr/>
        <p:txBody>
          <a:bodyPr/>
          <a:lstStyle/>
          <a:p>
            <a:r>
              <a:rPr lang="en-GB" dirty="0" smtClean="0"/>
              <a:t>Social media platform  </a:t>
            </a:r>
            <a:r>
              <a:rPr lang="en-GB" dirty="0" smtClean="0">
                <a:sym typeface="Wingdings" panose="05000000000000000000" pitchFamily="2" charset="2"/>
              </a:rPr>
              <a:t> Facebook, Twitter, </a:t>
            </a:r>
            <a:r>
              <a:rPr lang="en-GB" dirty="0" err="1" smtClean="0">
                <a:sym typeface="Wingdings" panose="05000000000000000000" pitchFamily="2" charset="2"/>
              </a:rPr>
              <a:t>Youtube</a:t>
            </a:r>
            <a:endParaRPr lang="en-GB" dirty="0" smtClean="0">
              <a:sym typeface="Wingdings" panose="05000000000000000000" pitchFamily="2" charset="2"/>
            </a:endParaRPr>
          </a:p>
          <a:p>
            <a:r>
              <a:rPr lang="en-GB" dirty="0" smtClean="0">
                <a:sym typeface="Wingdings" panose="05000000000000000000" pitchFamily="2" charset="2"/>
              </a:rPr>
              <a:t>How Red Cross Red Crescent reach more public support using the platforms</a:t>
            </a:r>
          </a:p>
          <a:p>
            <a:r>
              <a:rPr lang="en-GB" dirty="0" smtClean="0">
                <a:sym typeface="Wingdings" panose="05000000000000000000" pitchFamily="2" charset="2"/>
              </a:rPr>
              <a:t>Understanding characteristics of each platform</a:t>
            </a:r>
          </a:p>
          <a:p>
            <a:r>
              <a:rPr lang="en-GB" dirty="0" smtClean="0">
                <a:sym typeface="Wingdings" panose="05000000000000000000" pitchFamily="2" charset="2"/>
              </a:rPr>
              <a:t>Good practices, lessons learned from emergencies from different countries in different disasters</a:t>
            </a:r>
            <a:endParaRPr lang="en-GB" dirty="0"/>
          </a:p>
        </p:txBody>
      </p:sp>
    </p:spTree>
    <p:extLst>
      <p:ext uri="{BB962C8B-B14F-4D97-AF65-F5344CB8AC3E}">
        <p14:creationId xmlns:p14="http://schemas.microsoft.com/office/powerpoint/2010/main" val="4014085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55" y="0"/>
            <a:ext cx="9144000" cy="6858000"/>
          </a:xfrm>
          <a:prstGeom prst="rect">
            <a:avLst/>
          </a:prstGeom>
        </p:spPr>
      </p:pic>
    </p:spTree>
    <p:extLst>
      <p:ext uri="{BB962C8B-B14F-4D97-AF65-F5344CB8AC3E}">
        <p14:creationId xmlns:p14="http://schemas.microsoft.com/office/powerpoint/2010/main" val="2290386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1156071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8961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 name="Content Placeholder 5" descr="man balancing elephant.jpg"/>
          <p:cNvPicPr>
            <a:picLocks noGrp="1" noChangeAspect="1"/>
          </p:cNvPicPr>
          <p:nvPr>
            <p:ph idx="1"/>
          </p:nvPr>
        </p:nvPicPr>
        <p:blipFill>
          <a:blip r:embed="rId3" cstate="print"/>
          <a:stretch>
            <a:fillRect/>
          </a:stretch>
        </p:blipFill>
        <p:spPr>
          <a:xfrm>
            <a:off x="2123728" y="1328"/>
            <a:ext cx="4752528" cy="674004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102353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7272808" cy="1543276"/>
          </a:xfrm>
        </p:spPr>
        <p:txBody>
          <a:bodyPr>
            <a:noAutofit/>
          </a:bodyPr>
          <a:lstStyle/>
          <a:p>
            <a:r>
              <a:rPr lang="en-GB" sz="3200" dirty="0" smtClean="0"/>
              <a:t>In a disaster social media is about </a:t>
            </a:r>
            <a:r>
              <a:rPr lang="en-GB" sz="3200" dirty="0" smtClean="0"/>
              <a:t>..</a:t>
            </a:r>
            <a:endParaRPr lang="en-GB" sz="3200" dirty="0"/>
          </a:p>
        </p:txBody>
      </p:sp>
      <p:sp>
        <p:nvSpPr>
          <p:cNvPr id="3" name="Content Placeholder 2"/>
          <p:cNvSpPr>
            <a:spLocks noGrp="1"/>
          </p:cNvSpPr>
          <p:nvPr>
            <p:ph idx="1"/>
          </p:nvPr>
        </p:nvSpPr>
        <p:spPr>
          <a:xfrm>
            <a:off x="457200" y="2111830"/>
            <a:ext cx="8229600" cy="4014334"/>
          </a:xfrm>
        </p:spPr>
        <p:txBody>
          <a:bodyPr>
            <a:normAutofit/>
          </a:bodyPr>
          <a:lstStyle/>
          <a:p>
            <a:r>
              <a:rPr lang="en-GB" sz="3200" dirty="0" smtClean="0"/>
              <a:t>trying to help people directly</a:t>
            </a:r>
          </a:p>
          <a:p>
            <a:r>
              <a:rPr lang="en-GB" sz="3200" dirty="0" smtClean="0"/>
              <a:t>improving your awareness of what is happening</a:t>
            </a:r>
          </a:p>
          <a:p>
            <a:r>
              <a:rPr lang="en-GB" sz="3200" dirty="0" smtClean="0"/>
              <a:t>enabling the affected people help themselves.</a:t>
            </a:r>
          </a:p>
          <a:p>
            <a:endParaRPr lang="en-GB" sz="3200" dirty="0"/>
          </a:p>
        </p:txBody>
      </p:sp>
      <p:sp>
        <p:nvSpPr>
          <p:cNvPr id="5" name="Slide Number Placeholder 4"/>
          <p:cNvSpPr>
            <a:spLocks noGrp="1"/>
          </p:cNvSpPr>
          <p:nvPr>
            <p:ph type="sldNum" sz="quarter" idx="4294967295"/>
          </p:nvPr>
        </p:nvSpPr>
        <p:spPr>
          <a:xfrm>
            <a:off x="6553200" y="6655711"/>
            <a:ext cx="2133600" cy="188641"/>
          </a:xfrm>
          <a:prstGeom prst="rect">
            <a:avLst/>
          </a:prstGeom>
        </p:spPr>
        <p:txBody>
          <a:bodyPr/>
          <a:lstStyle/>
          <a:p>
            <a:fld id="{DC8ECB27-7803-4A4C-B76C-FBF843C3226A}" type="slidenum">
              <a:rPr lang="de-DE" smtClean="0"/>
              <a:pPr/>
              <a:t>21</a:t>
            </a:fld>
            <a:endParaRPr lang="de-DE" dirty="0"/>
          </a:p>
        </p:txBody>
      </p:sp>
    </p:spTree>
    <p:extLst>
      <p:ext uri="{BB962C8B-B14F-4D97-AF65-F5344CB8AC3E}">
        <p14:creationId xmlns:p14="http://schemas.microsoft.com/office/powerpoint/2010/main" val="509904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lanning.jpg"/>
          <p:cNvPicPr>
            <a:picLocks noChangeAspect="1"/>
          </p:cNvPicPr>
          <p:nvPr/>
        </p:nvPicPr>
        <p:blipFill>
          <a:blip r:embed="rId3" cstate="print"/>
          <a:stretch>
            <a:fillRect/>
          </a:stretch>
        </p:blipFill>
        <p:spPr>
          <a:xfrm>
            <a:off x="4355976" y="4221088"/>
            <a:ext cx="4770331" cy="2680320"/>
          </a:xfrm>
          <a:prstGeom prst="rect">
            <a:avLst/>
          </a:prstGeom>
        </p:spPr>
      </p:pic>
      <p:sp>
        <p:nvSpPr>
          <p:cNvPr id="4098" name="Title 1"/>
          <p:cNvSpPr>
            <a:spLocks noGrp="1"/>
          </p:cNvSpPr>
          <p:nvPr>
            <p:ph type="title"/>
          </p:nvPr>
        </p:nvSpPr>
        <p:spPr/>
        <p:txBody>
          <a:bodyPr>
            <a:noAutofit/>
          </a:bodyPr>
          <a:lstStyle/>
          <a:p>
            <a:pPr algn="l"/>
            <a:r>
              <a:rPr lang="en-US" sz="3200" b="1" dirty="0" smtClean="0">
                <a:cs typeface="Arial" charset="0"/>
              </a:rPr>
              <a:t>Planning for emergency communications</a:t>
            </a:r>
            <a:endParaRPr lang="en-GB" sz="3200" b="1" dirty="0" smtClean="0">
              <a:cs typeface="Arial" charset="0"/>
            </a:endParaRPr>
          </a:p>
        </p:txBody>
      </p:sp>
      <p:sp>
        <p:nvSpPr>
          <p:cNvPr id="4099" name="Content Placeholder 2"/>
          <p:cNvSpPr>
            <a:spLocks noGrp="1"/>
          </p:cNvSpPr>
          <p:nvPr>
            <p:ph idx="1"/>
          </p:nvPr>
        </p:nvSpPr>
        <p:spPr/>
        <p:txBody>
          <a:bodyPr/>
          <a:lstStyle/>
          <a:p>
            <a:pPr>
              <a:spcBef>
                <a:spcPts val="0"/>
              </a:spcBef>
              <a:spcAft>
                <a:spcPts val="1200"/>
              </a:spcAft>
            </a:pPr>
            <a:r>
              <a:rPr lang="en-US" sz="2800" dirty="0" smtClean="0">
                <a:cs typeface="Arial" charset="0"/>
              </a:rPr>
              <a:t>Having a strong plan in place is vital for emergency communications</a:t>
            </a:r>
          </a:p>
          <a:p>
            <a:pPr>
              <a:spcBef>
                <a:spcPts val="0"/>
              </a:spcBef>
              <a:spcAft>
                <a:spcPts val="1200"/>
              </a:spcAft>
            </a:pPr>
            <a:r>
              <a:rPr lang="en-US" sz="2800" dirty="0" smtClean="0">
                <a:cs typeface="Arial" charset="0"/>
              </a:rPr>
              <a:t>The plan should be developed by communications staff in conjunction with DM staff</a:t>
            </a:r>
          </a:p>
          <a:p>
            <a:pPr>
              <a:spcBef>
                <a:spcPts val="0"/>
              </a:spcBef>
            </a:pPr>
            <a:r>
              <a:rPr lang="en-US" sz="2800" dirty="0" smtClean="0">
                <a:cs typeface="Arial" charset="0"/>
              </a:rPr>
              <a:t>The planning process can also reveal areas where training is required</a:t>
            </a:r>
          </a:p>
          <a:p>
            <a:pPr>
              <a:buFont typeface="Wingdings" pitchFamily="2" charset="2"/>
              <a:buNone/>
            </a:pPr>
            <a:endParaRPr lang="en-GB" dirty="0" smtClean="0">
              <a:latin typeface="Arial" charset="0"/>
              <a:cs typeface="Arial" charset="0"/>
            </a:endParaRPr>
          </a:p>
        </p:txBody>
      </p:sp>
    </p:spTree>
    <p:extLst>
      <p:ext uri="{BB962C8B-B14F-4D97-AF65-F5344CB8AC3E}">
        <p14:creationId xmlns:p14="http://schemas.microsoft.com/office/powerpoint/2010/main" val="406295691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algn="l"/>
            <a:r>
              <a:rPr lang="en-US" sz="3200" b="1" dirty="0" smtClean="0">
                <a:cs typeface="Arial" charset="0"/>
              </a:rPr>
              <a:t>Planning for emergency </a:t>
            </a:r>
            <a:r>
              <a:rPr lang="en-US" sz="3200" b="1" dirty="0" smtClean="0">
                <a:cs typeface="Arial" charset="0"/>
                <a:hlinkClick r:id="rId2" action="ppaction://hlinkfile"/>
              </a:rPr>
              <a:t>communications</a:t>
            </a:r>
            <a:endParaRPr lang="en-GB" sz="3200" dirty="0" smtClean="0">
              <a:latin typeface="Arial" charset="0"/>
              <a:cs typeface="Arial" charset="0"/>
            </a:endParaRPr>
          </a:p>
        </p:txBody>
      </p:sp>
      <p:sp>
        <p:nvSpPr>
          <p:cNvPr id="5123" name="Content Placeholder 2"/>
          <p:cNvSpPr>
            <a:spLocks noGrp="1"/>
          </p:cNvSpPr>
          <p:nvPr>
            <p:ph idx="1"/>
          </p:nvPr>
        </p:nvSpPr>
        <p:spPr/>
        <p:txBody>
          <a:bodyPr>
            <a:noAutofit/>
          </a:bodyPr>
          <a:lstStyle/>
          <a:p>
            <a:r>
              <a:rPr lang="en-US" sz="2400" dirty="0" smtClean="0">
                <a:cs typeface="Arial" charset="0"/>
              </a:rPr>
              <a:t>The plan should at least cover:</a:t>
            </a:r>
          </a:p>
          <a:p>
            <a:pPr lvl="1"/>
            <a:r>
              <a:rPr lang="en-US" dirty="0" smtClean="0">
                <a:cs typeface="Arial" charset="0"/>
                <a:hlinkClick r:id="rId3" action="ppaction://hlinkpres?slideindex=1&amp;slidetitle="/>
              </a:rPr>
              <a:t>Agreed roles and emergency roster (possibly including volunteers)</a:t>
            </a:r>
            <a:endParaRPr lang="en-US" dirty="0" smtClean="0">
              <a:cs typeface="Arial" charset="0"/>
            </a:endParaRPr>
          </a:p>
          <a:p>
            <a:pPr lvl="1"/>
            <a:r>
              <a:rPr lang="en-US" dirty="0" smtClean="0">
                <a:cs typeface="Arial" charset="0"/>
              </a:rPr>
              <a:t>Tasks, timing and who is responsible</a:t>
            </a:r>
          </a:p>
          <a:p>
            <a:pPr lvl="1"/>
            <a:r>
              <a:rPr lang="en-US" dirty="0" smtClean="0">
                <a:cs typeface="Arial" charset="0"/>
              </a:rPr>
              <a:t>Primary and secondary spokespeople (and their languages)</a:t>
            </a:r>
          </a:p>
          <a:p>
            <a:pPr lvl="1"/>
            <a:r>
              <a:rPr lang="en-US" dirty="0" smtClean="0">
                <a:cs typeface="Arial" charset="0"/>
              </a:rPr>
              <a:t>Approvals process for media materials</a:t>
            </a:r>
          </a:p>
          <a:p>
            <a:pPr lvl="1"/>
            <a:r>
              <a:rPr lang="en-US" dirty="0" smtClean="0">
                <a:cs typeface="Arial" charset="0"/>
              </a:rPr>
              <a:t>Contact information</a:t>
            </a:r>
          </a:p>
          <a:p>
            <a:r>
              <a:rPr lang="en-US" sz="2400" dirty="0" smtClean="0">
                <a:cs typeface="Arial" charset="0"/>
              </a:rPr>
              <a:t>Once </a:t>
            </a:r>
            <a:r>
              <a:rPr lang="en-US" sz="2400" dirty="0" smtClean="0">
                <a:cs typeface="Arial" charset="0"/>
              </a:rPr>
              <a:t>a plan has been developed, it must be communicated to all relevant people so that it will be useful during the emergency</a:t>
            </a:r>
          </a:p>
          <a:p>
            <a:endParaRPr lang="en-GB" sz="2400" dirty="0" smtClean="0">
              <a:latin typeface="Arial" charset="0"/>
              <a:cs typeface="Arial" charset="0"/>
            </a:endParaRPr>
          </a:p>
        </p:txBody>
      </p:sp>
    </p:spTree>
    <p:extLst>
      <p:ext uri="{BB962C8B-B14F-4D97-AF65-F5344CB8AC3E}">
        <p14:creationId xmlns:p14="http://schemas.microsoft.com/office/powerpoint/2010/main" val="175233709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RCRC communications and </a:t>
            </a:r>
            <a:r>
              <a:rPr lang="en-GB" dirty="0" err="1" smtClean="0"/>
              <a:t>Govt</a:t>
            </a:r>
            <a:endParaRPr lang="en-GB" dirty="0"/>
          </a:p>
        </p:txBody>
      </p:sp>
      <p:sp>
        <p:nvSpPr>
          <p:cNvPr id="3" name="Content Placeholder 2"/>
          <p:cNvSpPr>
            <a:spLocks noGrp="1"/>
          </p:cNvSpPr>
          <p:nvPr>
            <p:ph idx="1"/>
          </p:nvPr>
        </p:nvSpPr>
        <p:spPr/>
        <p:txBody>
          <a:bodyPr/>
          <a:lstStyle/>
          <a:p>
            <a:r>
              <a:rPr lang="en-GB" dirty="0" smtClean="0"/>
              <a:t>RCRC and its auxiliary role to the Government</a:t>
            </a:r>
          </a:p>
          <a:p>
            <a:r>
              <a:rPr lang="en-GB" dirty="0" smtClean="0"/>
              <a:t>HOW to synergy:</a:t>
            </a:r>
          </a:p>
          <a:p>
            <a:pPr lvl="1"/>
            <a:r>
              <a:rPr lang="en-GB" dirty="0" smtClean="0"/>
              <a:t>Cooperation and resource sharing </a:t>
            </a:r>
          </a:p>
          <a:p>
            <a:pPr lvl="1"/>
            <a:r>
              <a:rPr lang="en-GB" dirty="0" smtClean="0"/>
              <a:t>Join work – training, capacity building</a:t>
            </a:r>
          </a:p>
          <a:p>
            <a:pPr lvl="1"/>
            <a:r>
              <a:rPr lang="en-GB" dirty="0" smtClean="0"/>
              <a:t>…??</a:t>
            </a:r>
          </a:p>
          <a:p>
            <a:pPr marL="273050" lvl="1" indent="0">
              <a:buNone/>
            </a:pPr>
            <a:endParaRPr lang="en-GB" dirty="0"/>
          </a:p>
        </p:txBody>
      </p:sp>
    </p:spTree>
    <p:extLst>
      <p:ext uri="{BB962C8B-B14F-4D97-AF65-F5344CB8AC3E}">
        <p14:creationId xmlns:p14="http://schemas.microsoft.com/office/powerpoint/2010/main" val="2272150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lightbulb.jpg"/>
          <p:cNvPicPr>
            <a:picLocks noChangeAspect="1"/>
          </p:cNvPicPr>
          <p:nvPr/>
        </p:nvPicPr>
        <p:blipFill>
          <a:blip r:embed="rId3" cstate="print"/>
          <a:srcRect l="42457" r="22075" b="10643"/>
          <a:stretch>
            <a:fillRect/>
          </a:stretch>
        </p:blipFill>
        <p:spPr>
          <a:xfrm>
            <a:off x="7236296" y="1916832"/>
            <a:ext cx="1658729" cy="2780928"/>
          </a:xfrm>
          <a:prstGeom prst="rect">
            <a:avLst/>
          </a:prstGeom>
        </p:spPr>
        <p:style>
          <a:lnRef idx="1">
            <a:schemeClr val="dk1"/>
          </a:lnRef>
          <a:fillRef idx="2">
            <a:schemeClr val="dk1"/>
          </a:fillRef>
          <a:effectRef idx="1">
            <a:schemeClr val="dk1"/>
          </a:effectRef>
          <a:fontRef idx="minor">
            <a:schemeClr val="dk1"/>
          </a:fontRef>
        </p:style>
      </p:pic>
      <p:sp>
        <p:nvSpPr>
          <p:cNvPr id="6146" name="Title 1"/>
          <p:cNvSpPr>
            <a:spLocks noGrp="1"/>
          </p:cNvSpPr>
          <p:nvPr>
            <p:ph type="title"/>
          </p:nvPr>
        </p:nvSpPr>
        <p:spPr/>
        <p:txBody>
          <a:bodyPr>
            <a:noAutofit/>
          </a:bodyPr>
          <a:lstStyle/>
          <a:p>
            <a:pPr algn="l"/>
            <a:r>
              <a:rPr lang="en-US" sz="4000" b="1" dirty="0" smtClean="0">
                <a:cs typeface="Arial" charset="0"/>
              </a:rPr>
              <a:t>Planning </a:t>
            </a:r>
            <a:r>
              <a:rPr lang="en-US" sz="4000" b="1" dirty="0" smtClean="0">
                <a:cs typeface="Arial" charset="0"/>
              </a:rPr>
              <a:t>for emergency communications</a:t>
            </a:r>
            <a:endParaRPr lang="en-GB" sz="4000" b="1" dirty="0" smtClean="0">
              <a:latin typeface="+mn-lt"/>
              <a:cs typeface="Arial" charset="0"/>
            </a:endParaRPr>
          </a:p>
        </p:txBody>
      </p:sp>
      <p:sp>
        <p:nvSpPr>
          <p:cNvPr id="6147" name="Content Placeholder 2"/>
          <p:cNvSpPr>
            <a:spLocks noGrp="1"/>
          </p:cNvSpPr>
          <p:nvPr>
            <p:ph idx="1"/>
          </p:nvPr>
        </p:nvSpPr>
        <p:spPr>
          <a:xfrm>
            <a:off x="323528" y="1772816"/>
            <a:ext cx="6707088" cy="4896544"/>
          </a:xfrm>
        </p:spPr>
        <p:txBody>
          <a:bodyPr>
            <a:noAutofit/>
          </a:bodyPr>
          <a:lstStyle/>
          <a:p>
            <a:pPr>
              <a:lnSpc>
                <a:spcPts val="3400"/>
              </a:lnSpc>
              <a:spcBef>
                <a:spcPts val="0"/>
              </a:spcBef>
            </a:pPr>
            <a:r>
              <a:rPr lang="en-US" sz="2800" dirty="0" smtClean="0">
                <a:cs typeface="Arial" charset="0"/>
              </a:rPr>
              <a:t>Brainstorm in groups </a:t>
            </a:r>
            <a:r>
              <a:rPr lang="en-US" sz="2800" smtClean="0">
                <a:cs typeface="Arial" charset="0"/>
              </a:rPr>
              <a:t>for 15-20 </a:t>
            </a:r>
            <a:r>
              <a:rPr lang="en-US" sz="2800" dirty="0" smtClean="0">
                <a:cs typeface="Arial" charset="0"/>
              </a:rPr>
              <a:t>minutes on what major activities should be included in your emergency</a:t>
            </a:r>
            <a:r>
              <a:rPr lang="en-US" sz="2800" dirty="0" smtClean="0">
                <a:effectLst>
                  <a:outerShdw blurRad="38100" dist="38100" dir="2700000" algn="tl">
                    <a:srgbClr val="000000">
                      <a:alpha val="43137"/>
                    </a:srgbClr>
                  </a:outerShdw>
                </a:effectLst>
                <a:cs typeface="Arial" charset="0"/>
              </a:rPr>
              <a:t> </a:t>
            </a:r>
            <a:r>
              <a:rPr lang="en-US" sz="2800" dirty="0" smtClean="0">
                <a:cs typeface="Arial" charset="0"/>
              </a:rPr>
              <a:t>communications plans</a:t>
            </a:r>
          </a:p>
          <a:p>
            <a:pPr>
              <a:lnSpc>
                <a:spcPts val="3400"/>
              </a:lnSpc>
              <a:spcBef>
                <a:spcPts val="0"/>
              </a:spcBef>
            </a:pPr>
            <a:endParaRPr lang="en-US" sz="2800" dirty="0" smtClean="0">
              <a:cs typeface="Arial" charset="0"/>
            </a:endParaRPr>
          </a:p>
          <a:p>
            <a:pPr>
              <a:lnSpc>
                <a:spcPts val="3400"/>
              </a:lnSpc>
              <a:spcBef>
                <a:spcPts val="0"/>
              </a:spcBef>
            </a:pPr>
            <a:r>
              <a:rPr lang="en-US" sz="2800" dirty="0" smtClean="0">
                <a:cs typeface="Arial" charset="0"/>
              </a:rPr>
              <a:t>Write the ideas on flipcharts</a:t>
            </a:r>
          </a:p>
          <a:p>
            <a:pPr>
              <a:lnSpc>
                <a:spcPts val="3400"/>
              </a:lnSpc>
              <a:spcBef>
                <a:spcPts val="0"/>
              </a:spcBef>
            </a:pPr>
            <a:endParaRPr lang="en-US" sz="2800" dirty="0" smtClean="0">
              <a:cs typeface="Arial" charset="0"/>
            </a:endParaRPr>
          </a:p>
          <a:p>
            <a:pPr>
              <a:lnSpc>
                <a:spcPts val="3400"/>
              </a:lnSpc>
              <a:spcBef>
                <a:spcPts val="0"/>
              </a:spcBef>
            </a:pPr>
            <a:r>
              <a:rPr lang="en-US" sz="2800" dirty="0" smtClean="0">
                <a:cs typeface="Arial" charset="0"/>
              </a:rPr>
              <a:t>One person will present the ideas, then we will try to determine any gaps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 during disaster (response – recovery)</a:t>
            </a:r>
            <a:endParaRPr lang="en-GB" dirty="0"/>
          </a:p>
        </p:txBody>
      </p:sp>
      <p:sp>
        <p:nvSpPr>
          <p:cNvPr id="3" name="Content Placeholder 2"/>
          <p:cNvSpPr>
            <a:spLocks noGrp="1"/>
          </p:cNvSpPr>
          <p:nvPr>
            <p:ph idx="1"/>
          </p:nvPr>
        </p:nvSpPr>
        <p:spPr/>
        <p:txBody>
          <a:bodyPr/>
          <a:lstStyle/>
          <a:p>
            <a:r>
              <a:rPr lang="en-GB" sz="3200" dirty="0" smtClean="0"/>
              <a:t>Interview</a:t>
            </a:r>
          </a:p>
          <a:p>
            <a:r>
              <a:rPr lang="en-GB" sz="3200" dirty="0" smtClean="0"/>
              <a:t>Field trip</a:t>
            </a:r>
          </a:p>
          <a:p>
            <a:r>
              <a:rPr lang="en-GB" sz="3200" dirty="0" smtClean="0"/>
              <a:t>Producing IEC materials</a:t>
            </a:r>
          </a:p>
          <a:p>
            <a:r>
              <a:rPr lang="en-GB" sz="3200" dirty="0" smtClean="0"/>
              <a:t>Humanitarian Diplomacy</a:t>
            </a:r>
          </a:p>
          <a:p>
            <a:r>
              <a:rPr lang="en-GB" sz="3200" dirty="0" smtClean="0"/>
              <a:t>…</a:t>
            </a:r>
          </a:p>
          <a:p>
            <a:pPr marL="0" indent="0">
              <a:buNone/>
            </a:pPr>
            <a:r>
              <a:rPr lang="en-GB" sz="3200" dirty="0" smtClean="0"/>
              <a:t> </a:t>
            </a:r>
          </a:p>
          <a:p>
            <a:endParaRPr lang="en-GB" sz="3200" dirty="0" smtClean="0"/>
          </a:p>
          <a:p>
            <a:endParaRPr lang="en-GB" sz="3200" dirty="0"/>
          </a:p>
        </p:txBody>
      </p:sp>
    </p:spTree>
    <p:extLst>
      <p:ext uri="{BB962C8B-B14F-4D97-AF65-F5344CB8AC3E}">
        <p14:creationId xmlns:p14="http://schemas.microsoft.com/office/powerpoint/2010/main" val="3416656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Interviews</a:t>
            </a:r>
            <a:endParaRPr lang="en-GB" b="1" dirty="0"/>
          </a:p>
        </p:txBody>
      </p:sp>
      <p:sp>
        <p:nvSpPr>
          <p:cNvPr id="3" name="Content Placeholder 2"/>
          <p:cNvSpPr>
            <a:spLocks noGrp="1"/>
          </p:cNvSpPr>
          <p:nvPr>
            <p:ph idx="1"/>
          </p:nvPr>
        </p:nvSpPr>
        <p:spPr>
          <a:xfrm>
            <a:off x="467544" y="1484784"/>
            <a:ext cx="8229600" cy="4824536"/>
          </a:xfrm>
        </p:spPr>
        <p:txBody>
          <a:bodyPr>
            <a:normAutofit/>
          </a:bodyPr>
          <a:lstStyle/>
          <a:p>
            <a:pPr>
              <a:lnSpc>
                <a:spcPct val="120000"/>
              </a:lnSpc>
            </a:pPr>
            <a:r>
              <a:rPr lang="en-US" dirty="0" smtClean="0"/>
              <a:t>Are a conversation between you and a person who has newsworthy information </a:t>
            </a:r>
          </a:p>
          <a:p>
            <a:pPr>
              <a:lnSpc>
                <a:spcPct val="120000"/>
              </a:lnSpc>
            </a:pPr>
            <a:r>
              <a:rPr lang="en-US" dirty="0" smtClean="0"/>
              <a:t>Approach is important – you want the person to feel relaxed</a:t>
            </a:r>
          </a:p>
          <a:p>
            <a:pPr>
              <a:lnSpc>
                <a:spcPct val="120000"/>
              </a:lnSpc>
            </a:pPr>
            <a:r>
              <a:rPr lang="en-US" dirty="0" smtClean="0"/>
              <a:t>Show empathy to the interviewee</a:t>
            </a:r>
          </a:p>
          <a:p>
            <a:pPr>
              <a:lnSpc>
                <a:spcPct val="120000"/>
              </a:lnSpc>
            </a:pPr>
            <a:r>
              <a:rPr lang="en-US" dirty="0" smtClean="0"/>
              <a:t>Usually, the first few questions asked are just to help the person relax</a:t>
            </a:r>
          </a:p>
          <a:p>
            <a:pPr>
              <a:lnSpc>
                <a:spcPct val="120000"/>
              </a:lnSpc>
            </a:pPr>
            <a:endParaRPr lang="en-US" dirty="0" smtClean="0"/>
          </a:p>
          <a:p>
            <a:endParaRPr lang="en-US" dirty="0" smtClean="0"/>
          </a:p>
          <a:p>
            <a:endParaRPr lang="en-GB" dirty="0"/>
          </a:p>
        </p:txBody>
      </p:sp>
      <p:pic>
        <p:nvPicPr>
          <p:cNvPr id="4" name="Picture 3" descr="interview.jpg"/>
          <p:cNvPicPr>
            <a:picLocks noChangeAspect="1"/>
          </p:cNvPicPr>
          <p:nvPr/>
        </p:nvPicPr>
        <p:blipFill>
          <a:blip r:embed="rId3" cstate="print"/>
          <a:srcRect l="13201" t="3801" r="15400" b="74150"/>
          <a:stretch>
            <a:fillRect/>
          </a:stretch>
        </p:blipFill>
        <p:spPr>
          <a:xfrm>
            <a:off x="5508104" y="-27384"/>
            <a:ext cx="3672408" cy="151216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Open questions and accuracy</a:t>
            </a:r>
            <a:endParaRPr lang="en-GB" b="1" dirty="0"/>
          </a:p>
        </p:txBody>
      </p:sp>
      <p:sp>
        <p:nvSpPr>
          <p:cNvPr id="3" name="Content Placeholder 2"/>
          <p:cNvSpPr>
            <a:spLocks noGrp="1"/>
          </p:cNvSpPr>
          <p:nvPr>
            <p:ph idx="1"/>
          </p:nvPr>
        </p:nvSpPr>
        <p:spPr/>
        <p:txBody>
          <a:bodyPr>
            <a:normAutofit/>
          </a:bodyPr>
          <a:lstStyle/>
          <a:p>
            <a:r>
              <a:rPr lang="en-US" dirty="0" smtClean="0"/>
              <a:t>Ask “open” questions </a:t>
            </a:r>
          </a:p>
          <a:p>
            <a:r>
              <a:rPr lang="en-US" dirty="0" smtClean="0"/>
              <a:t>The ideal first question is something like: </a:t>
            </a:r>
          </a:p>
          <a:p>
            <a:pPr lvl="1"/>
            <a:r>
              <a:rPr lang="en-US" dirty="0" smtClean="0"/>
              <a:t>“What actually happened?” or</a:t>
            </a:r>
          </a:p>
          <a:p>
            <a:pPr lvl="1"/>
            <a:r>
              <a:rPr lang="en-US" dirty="0" smtClean="0"/>
              <a:t> “Could you tell me about..?”</a:t>
            </a:r>
          </a:p>
          <a:p>
            <a:r>
              <a:rPr lang="en-US" dirty="0" smtClean="0"/>
              <a:t>Listen and make sure you understand what the person is saying</a:t>
            </a:r>
          </a:p>
          <a:p>
            <a:r>
              <a:rPr lang="en-US" dirty="0" smtClean="0"/>
              <a:t>You might have to ask more questions to check what has been said </a:t>
            </a:r>
          </a:p>
          <a:p>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err="1" smtClean="0"/>
              <a:t>Visualising</a:t>
            </a:r>
            <a:endParaRPr lang="en-US" b="1" dirty="0" smtClean="0"/>
          </a:p>
        </p:txBody>
      </p:sp>
      <p:sp>
        <p:nvSpPr>
          <p:cNvPr id="3" name="Content Placeholder 2"/>
          <p:cNvSpPr>
            <a:spLocks noGrp="1"/>
          </p:cNvSpPr>
          <p:nvPr>
            <p:ph idx="1"/>
          </p:nvPr>
        </p:nvSpPr>
        <p:spPr/>
        <p:txBody>
          <a:bodyPr/>
          <a:lstStyle/>
          <a:p>
            <a:r>
              <a:rPr lang="en-US" sz="3000" dirty="0" smtClean="0"/>
              <a:t>As you are hear the information, you need to add it to the picture you have in your mind.</a:t>
            </a:r>
          </a:p>
          <a:p>
            <a:pPr>
              <a:buNone/>
            </a:pPr>
            <a:endParaRPr lang="en-US" dirty="0" smtClean="0"/>
          </a:p>
          <a:p>
            <a:endParaRPr lang="en-US" dirty="0" smtClean="0"/>
          </a:p>
          <a:p>
            <a:endParaRPr lang="en-GB" dirty="0"/>
          </a:p>
        </p:txBody>
      </p:sp>
      <p:pic>
        <p:nvPicPr>
          <p:cNvPr id="4" name="Picture 3" descr="08 visualising web ready.jpg"/>
          <p:cNvPicPr>
            <a:picLocks noChangeAspect="1"/>
          </p:cNvPicPr>
          <p:nvPr/>
        </p:nvPicPr>
        <p:blipFill>
          <a:blip r:embed="rId4" cstate="print"/>
          <a:srcRect l="5607" t="4438" r="8411" b="60709"/>
          <a:stretch>
            <a:fillRect/>
          </a:stretch>
        </p:blipFill>
        <p:spPr>
          <a:xfrm>
            <a:off x="611560" y="2924944"/>
            <a:ext cx="7761603" cy="331236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b="1" dirty="0" smtClean="0"/>
              <a:t>Objectives</a:t>
            </a:r>
            <a:endParaRPr lang="en-GB" sz="5400" b="1" dirty="0"/>
          </a:p>
        </p:txBody>
      </p:sp>
      <p:sp>
        <p:nvSpPr>
          <p:cNvPr id="3" name="Content Placeholder 2"/>
          <p:cNvSpPr>
            <a:spLocks noGrp="1"/>
          </p:cNvSpPr>
          <p:nvPr>
            <p:ph idx="1"/>
          </p:nvPr>
        </p:nvSpPr>
        <p:spPr>
          <a:xfrm>
            <a:off x="457200" y="2132856"/>
            <a:ext cx="8229600" cy="3993307"/>
          </a:xfrm>
        </p:spPr>
        <p:txBody>
          <a:bodyPr>
            <a:normAutofit/>
          </a:bodyPr>
          <a:lstStyle/>
          <a:p>
            <a:r>
              <a:rPr lang="en-US" dirty="0" smtClean="0"/>
              <a:t>Identify the challenges of communicating in disasters</a:t>
            </a:r>
          </a:p>
          <a:p>
            <a:r>
              <a:rPr lang="en-US" dirty="0" smtClean="0"/>
              <a:t>The value of communication</a:t>
            </a:r>
          </a:p>
          <a:p>
            <a:r>
              <a:rPr lang="en-US" dirty="0" smtClean="0"/>
              <a:t>Look </a:t>
            </a:r>
            <a:r>
              <a:rPr lang="en-US" dirty="0" smtClean="0"/>
              <a:t>at the disaster life cycle</a:t>
            </a:r>
          </a:p>
          <a:p>
            <a:r>
              <a:rPr lang="en-US" dirty="0" smtClean="0"/>
              <a:t>Practical advices </a:t>
            </a: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Who? What? Where? When? Why? and How?</a:t>
            </a:r>
            <a:endParaRPr lang="en-GB" b="1" dirty="0"/>
          </a:p>
        </p:txBody>
      </p:sp>
      <p:sp>
        <p:nvSpPr>
          <p:cNvPr id="3" name="Content Placeholder 2"/>
          <p:cNvSpPr>
            <a:spLocks noGrp="1"/>
          </p:cNvSpPr>
          <p:nvPr>
            <p:ph idx="1"/>
          </p:nvPr>
        </p:nvSpPr>
        <p:spPr/>
        <p:txBody>
          <a:bodyPr>
            <a:normAutofit/>
          </a:bodyPr>
          <a:lstStyle/>
          <a:p>
            <a:r>
              <a:rPr lang="en-US" sz="2700" dirty="0" smtClean="0"/>
              <a:t>Can you now visualise the whole story? Could you answer any question about this story if it was put to you - Who? What? Where? When? and especially Why? and How?</a:t>
            </a:r>
          </a:p>
          <a:p>
            <a:endParaRPr lang="en-US" sz="2700" dirty="0" smtClean="0"/>
          </a:p>
          <a:p>
            <a:r>
              <a:rPr lang="en-US" sz="2700" dirty="0" smtClean="0"/>
              <a:t>If there are gaps in your understanding, it means you  lack information. Your next question should be to fill in this gap.</a:t>
            </a:r>
          </a:p>
          <a:p>
            <a:endParaRPr lang="en-US" dirty="0" smtClean="0"/>
          </a:p>
          <a:p>
            <a:endParaRPr lang="en-GB" dirty="0"/>
          </a:p>
        </p:txBody>
      </p:sp>
      <p:pic>
        <p:nvPicPr>
          <p:cNvPr id="4" name="Picture 3" descr="08 visualising web ready.jpg"/>
          <p:cNvPicPr>
            <a:picLocks noChangeAspect="1"/>
          </p:cNvPicPr>
          <p:nvPr/>
        </p:nvPicPr>
        <p:blipFill>
          <a:blip r:embed="rId3" cstate="print"/>
          <a:srcRect l="6406" t="52246" r="8219" b="15764"/>
          <a:stretch>
            <a:fillRect/>
          </a:stretch>
        </p:blipFill>
        <p:spPr>
          <a:xfrm rot="60000">
            <a:off x="-156828" y="1709410"/>
            <a:ext cx="9269624" cy="365682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Ask again and listen</a:t>
            </a:r>
            <a:endParaRPr lang="en-GB" b="1" dirty="0"/>
          </a:p>
        </p:txBody>
      </p:sp>
      <p:sp>
        <p:nvSpPr>
          <p:cNvPr id="3" name="Content Placeholder 2"/>
          <p:cNvSpPr>
            <a:spLocks noGrp="1"/>
          </p:cNvSpPr>
          <p:nvPr>
            <p:ph idx="1"/>
          </p:nvPr>
        </p:nvSpPr>
        <p:spPr>
          <a:xfrm>
            <a:off x="467544" y="1484784"/>
            <a:ext cx="8229600" cy="4752528"/>
          </a:xfrm>
        </p:spPr>
        <p:txBody>
          <a:bodyPr>
            <a:noAutofit/>
          </a:bodyPr>
          <a:lstStyle/>
          <a:p>
            <a:r>
              <a:rPr lang="en-US" sz="2800" dirty="0" smtClean="0"/>
              <a:t>Sometimes a person’s reply does not answer the question. Ask again – or ask the question in another way.</a:t>
            </a:r>
          </a:p>
          <a:p>
            <a:r>
              <a:rPr lang="en-US" sz="2800" dirty="0" smtClean="0"/>
              <a:t>Listening is very important</a:t>
            </a:r>
          </a:p>
          <a:p>
            <a:r>
              <a:rPr lang="en-US" sz="2800" dirty="0" smtClean="0"/>
              <a:t>Final question: </a:t>
            </a:r>
          </a:p>
          <a:p>
            <a:pPr lvl="1"/>
            <a:r>
              <a:rPr lang="en-US" dirty="0" smtClean="0"/>
              <a:t>"Is there anything else I should know?“</a:t>
            </a:r>
          </a:p>
          <a:p>
            <a:r>
              <a:rPr lang="en-US" sz="2800" dirty="0" smtClean="0"/>
              <a:t>Record interviews and take notes for accuracy</a:t>
            </a:r>
          </a:p>
          <a:p>
            <a:r>
              <a:rPr lang="en-US" sz="2800" dirty="0" smtClean="0"/>
              <a:t>Check spellings of names of people and places</a:t>
            </a:r>
          </a:p>
          <a:p>
            <a:r>
              <a:rPr lang="en-US" sz="2800" dirty="0" smtClean="0"/>
              <a:t>Exchange contact details</a:t>
            </a:r>
            <a:endParaRPr lang="en-GB"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b="1" dirty="0" smtClean="0"/>
              <a:t>Role play </a:t>
            </a:r>
            <a:endParaRPr lang="en-GB" sz="1800" b="1" dirty="0"/>
          </a:p>
        </p:txBody>
      </p:sp>
      <p:sp>
        <p:nvSpPr>
          <p:cNvPr id="3" name="Content Placeholder 2"/>
          <p:cNvSpPr>
            <a:spLocks noGrp="1"/>
          </p:cNvSpPr>
          <p:nvPr>
            <p:ph idx="1"/>
          </p:nvPr>
        </p:nvSpPr>
        <p:spPr/>
        <p:txBody>
          <a:bodyPr/>
          <a:lstStyle/>
          <a:p>
            <a:pPr>
              <a:buNone/>
            </a:pPr>
            <a:r>
              <a:rPr lang="en-US" b="1" dirty="0" smtClean="0"/>
              <a:t>Interviewing beneficiaries </a:t>
            </a:r>
          </a:p>
          <a:p>
            <a:r>
              <a:rPr lang="en-US" dirty="0" smtClean="0"/>
              <a:t>Split into pairs</a:t>
            </a:r>
          </a:p>
          <a:p>
            <a:r>
              <a:rPr lang="en-US" dirty="0" smtClean="0"/>
              <a:t>People who played journalists yesterday will now play beneficiaries who have suffered losses in a disaster</a:t>
            </a:r>
          </a:p>
          <a:p>
            <a:r>
              <a:rPr lang="en-US" dirty="0" smtClean="0"/>
              <a:t>Movement communicators must interview the beneficiaries in a sensitive way to extract all of the information they can from them</a:t>
            </a:r>
            <a:endParaRPr lang="en-GB" dirty="0"/>
          </a:p>
        </p:txBody>
      </p:sp>
      <p:pic>
        <p:nvPicPr>
          <p:cNvPr id="4" name="Picture 3" descr="interview-news-reporter-journalist-thumb13842173.jpg"/>
          <p:cNvPicPr>
            <a:picLocks noChangeAspect="1"/>
          </p:cNvPicPr>
          <p:nvPr/>
        </p:nvPicPr>
        <p:blipFill>
          <a:blip r:embed="rId3" cstate="print"/>
          <a:stretch>
            <a:fillRect/>
          </a:stretch>
        </p:blipFill>
        <p:spPr>
          <a:xfrm>
            <a:off x="6020418" y="-171400"/>
            <a:ext cx="3160094" cy="2417472"/>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Different places for content</a:t>
            </a:r>
            <a:endParaRPr lang="en-GB" sz="3600" b="1" dirty="0"/>
          </a:p>
        </p:txBody>
      </p:sp>
      <p:sp>
        <p:nvSpPr>
          <p:cNvPr id="3" name="Content Placeholder 2"/>
          <p:cNvSpPr>
            <a:spLocks noGrp="1"/>
          </p:cNvSpPr>
          <p:nvPr>
            <p:ph idx="1"/>
          </p:nvPr>
        </p:nvSpPr>
        <p:spPr/>
        <p:txBody>
          <a:bodyPr/>
          <a:lstStyle/>
          <a:p>
            <a:r>
              <a:rPr lang="en-US" dirty="0" smtClean="0"/>
              <a:t>When sourcing material through interviews, be aware of the different audiences you will be communicating with:</a:t>
            </a:r>
          </a:p>
          <a:p>
            <a:endParaRPr lang="en-US" dirty="0" smtClean="0"/>
          </a:p>
          <a:p>
            <a:pPr>
              <a:buNone/>
            </a:pPr>
            <a:r>
              <a:rPr lang="en-US" dirty="0" smtClean="0"/>
              <a:t>1. Content for RC online, FB etc</a:t>
            </a:r>
          </a:p>
          <a:p>
            <a:pPr>
              <a:buNone/>
            </a:pPr>
            <a:r>
              <a:rPr lang="en-US" dirty="0" smtClean="0"/>
              <a:t>2. Content for external media</a:t>
            </a:r>
          </a:p>
          <a:p>
            <a:pPr>
              <a:buNone/>
            </a:pPr>
            <a:r>
              <a:rPr lang="en-US" dirty="0" smtClean="0"/>
              <a:t>3. Strong interview subjects for both</a:t>
            </a:r>
          </a:p>
          <a:p>
            <a:pPr>
              <a:buNone/>
            </a:pPr>
            <a:endParaRPr lang="en-US" dirty="0" smtClean="0"/>
          </a:p>
          <a:p>
            <a:pPr>
              <a:buNone/>
            </a:pPr>
            <a:endParaRPr lang="en-US" dirty="0" smtClean="0"/>
          </a:p>
          <a:p>
            <a:endParaRPr lang="en-GB" dirty="0"/>
          </a:p>
        </p:txBody>
      </p:sp>
      <p:pic>
        <p:nvPicPr>
          <p:cNvPr id="4" name="Picture 3" descr="wearing hats.jpg"/>
          <p:cNvPicPr>
            <a:picLocks noChangeAspect="1"/>
          </p:cNvPicPr>
          <p:nvPr/>
        </p:nvPicPr>
        <p:blipFill>
          <a:blip r:embed="rId4" cstate="print"/>
          <a:stretch>
            <a:fillRect/>
          </a:stretch>
        </p:blipFill>
        <p:spPr>
          <a:xfrm>
            <a:off x="7164288" y="4260990"/>
            <a:ext cx="1979712" cy="259701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Preparing for a media interview</a:t>
            </a:r>
            <a:endParaRPr lang="en-GB" sz="4800" b="1" dirty="0"/>
          </a:p>
        </p:txBody>
      </p:sp>
      <p:sp>
        <p:nvSpPr>
          <p:cNvPr id="3" name="Content Placeholder 2"/>
          <p:cNvSpPr>
            <a:spLocks noGrp="1"/>
          </p:cNvSpPr>
          <p:nvPr>
            <p:ph idx="1"/>
          </p:nvPr>
        </p:nvSpPr>
        <p:spPr/>
        <p:txBody>
          <a:bodyPr>
            <a:normAutofit lnSpcReduction="10000"/>
          </a:bodyPr>
          <a:lstStyle/>
          <a:p>
            <a:pPr>
              <a:buNone/>
            </a:pPr>
            <a:r>
              <a:rPr lang="en-US" dirty="0" smtClean="0"/>
              <a:t>EXERCISE: Q and As [Questions and Answers]</a:t>
            </a:r>
          </a:p>
          <a:p>
            <a:pPr>
              <a:buNone/>
            </a:pPr>
            <a:r>
              <a:rPr lang="en-US" dirty="0" smtClean="0"/>
              <a:t>This is a simple but effective way to prepare yourself or your spokesperson for interviews.</a:t>
            </a:r>
          </a:p>
          <a:p>
            <a:pPr>
              <a:buNone/>
            </a:pPr>
            <a:endParaRPr lang="en-US" dirty="0" smtClean="0"/>
          </a:p>
          <a:p>
            <a:r>
              <a:rPr lang="en-US" sz="3000" dirty="0" smtClean="0"/>
              <a:t>Use the scenario we worked on for our key messages. Try to imagine the types of questions a journalist might ask you and then develop your responses.</a:t>
            </a:r>
          </a:p>
          <a:p>
            <a:pPr>
              <a:buNone/>
            </a:pPr>
            <a:r>
              <a:rPr lang="en-US" dirty="0" smtClean="0"/>
              <a:t> </a:t>
            </a:r>
            <a:endParaRPr lang="en-GB" dirty="0"/>
          </a:p>
        </p:txBody>
      </p:sp>
      <p:sp>
        <p:nvSpPr>
          <p:cNvPr id="4" name="Rectangle 3"/>
          <p:cNvSpPr/>
          <p:nvPr/>
        </p:nvSpPr>
        <p:spPr>
          <a:xfrm rot="10800000" flipV="1">
            <a:off x="1979712" y="5157192"/>
            <a:ext cx="1512169" cy="1268583"/>
          </a:xfrm>
          <a:prstGeom prst="rect">
            <a:avLst/>
          </a:prstGeom>
          <a:noFill/>
        </p:spPr>
        <p:txBody>
          <a:bodyPr wrap="square" lIns="91440" tIns="45720" rIns="91440" bIns="4572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0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a:t>
            </a:r>
            <a:endParaRPr lang="en-US" sz="10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5508104" y="5157192"/>
            <a:ext cx="1117615" cy="163121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0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endParaRPr lang="en-US" sz="10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3995936" y="5229200"/>
            <a:ext cx="936104" cy="163121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0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&amp;</a:t>
            </a:r>
            <a:endParaRPr lang="en-US" sz="10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1" fill="hold"/>
                                        <p:tgtEl>
                                          <p:spTgt spid="6"/>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lgn="l"/>
            <a:r>
              <a:rPr lang="en-US" sz="5400" b="1" dirty="0" smtClean="0">
                <a:latin typeface="+mn-lt"/>
                <a:cs typeface="Arial" charset="0"/>
              </a:rPr>
              <a:t>Field trips</a:t>
            </a:r>
            <a:endParaRPr lang="en-GB" sz="5400" b="1" dirty="0" smtClean="0">
              <a:latin typeface="+mn-lt"/>
              <a:cs typeface="Arial" charset="0"/>
            </a:endParaRPr>
          </a:p>
        </p:txBody>
      </p:sp>
      <p:pic>
        <p:nvPicPr>
          <p:cNvPr id="7" name="Content Placeholder 6" descr="journos in field.jpg"/>
          <p:cNvPicPr>
            <a:picLocks noGrp="1" noChangeAspect="1"/>
          </p:cNvPicPr>
          <p:nvPr>
            <p:ph idx="1"/>
          </p:nvPr>
        </p:nvPicPr>
        <p:blipFill>
          <a:blip r:embed="rId2" cstate="print"/>
          <a:stretch>
            <a:fillRect/>
          </a:stretch>
        </p:blipFill>
        <p:spPr>
          <a:xfrm>
            <a:off x="1259632" y="1484784"/>
            <a:ext cx="6513069" cy="4360168"/>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5400" b="1" dirty="0" smtClean="0"/>
              <a:t>Preparation is crucial</a:t>
            </a:r>
            <a:endParaRPr lang="en-GB" sz="5400" b="1" dirty="0"/>
          </a:p>
        </p:txBody>
      </p:sp>
      <p:sp>
        <p:nvSpPr>
          <p:cNvPr id="3" name="Content Placeholder 2"/>
          <p:cNvSpPr>
            <a:spLocks noGrp="1"/>
          </p:cNvSpPr>
          <p:nvPr>
            <p:ph idx="1"/>
          </p:nvPr>
        </p:nvSpPr>
        <p:spPr/>
        <p:txBody>
          <a:bodyPr/>
          <a:lstStyle/>
          <a:p>
            <a:pPr>
              <a:buNone/>
            </a:pPr>
            <a:r>
              <a:rPr lang="en-GB" b="1" dirty="0" smtClean="0"/>
              <a:t>Three things to remember when preparing for field trips:</a:t>
            </a:r>
          </a:p>
          <a:p>
            <a:pPr>
              <a:buNone/>
            </a:pPr>
            <a:endParaRPr lang="en-GB" b="1" dirty="0" smtClean="0"/>
          </a:p>
          <a:p>
            <a:pPr marL="725488" lvl="1" indent="-457200">
              <a:buFont typeface="+mj-lt"/>
              <a:buAutoNum type="arabicPeriod"/>
            </a:pPr>
            <a:r>
              <a:rPr lang="en-GB" sz="3200" dirty="0" smtClean="0"/>
              <a:t>Red Cross/Crescent key messages</a:t>
            </a:r>
          </a:p>
          <a:p>
            <a:pPr marL="725488" lvl="1" indent="-457200">
              <a:buFont typeface="+mj-lt"/>
              <a:buAutoNum type="arabicPeriod"/>
            </a:pPr>
            <a:r>
              <a:rPr lang="en-GB" sz="3200" dirty="0" smtClean="0"/>
              <a:t>What does the journalist need?</a:t>
            </a:r>
          </a:p>
          <a:p>
            <a:pPr marL="725488" lvl="1" indent="-457200">
              <a:buFont typeface="+mj-lt"/>
              <a:buAutoNum type="arabicPeriod"/>
            </a:pPr>
            <a:r>
              <a:rPr lang="en-US" sz="3200" dirty="0" smtClean="0"/>
              <a:t>Advanced preparation</a:t>
            </a:r>
            <a:endParaRPr lang="en-GB" sz="3200"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 </a:t>
            </a:r>
            <a:endParaRPr lang="en-GB" dirty="0"/>
          </a:p>
        </p:txBody>
      </p:sp>
      <p:graphicFrame>
        <p:nvGraphicFramePr>
          <p:cNvPr id="9" name="Content Placeholder 8"/>
          <p:cNvGraphicFramePr>
            <a:graphicFrameLocks noGrp="1"/>
          </p:cNvGraphicFramePr>
          <p:nvPr>
            <p:ph idx="1"/>
          </p:nvPr>
        </p:nvGraphicFramePr>
        <p:xfrm>
          <a:off x="2771800" y="1556792"/>
          <a:ext cx="360040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ght Arrow Callout 3"/>
          <p:cNvSpPr/>
          <p:nvPr/>
        </p:nvSpPr>
        <p:spPr>
          <a:xfrm>
            <a:off x="323528" y="1628800"/>
            <a:ext cx="2304256" cy="3672408"/>
          </a:xfrm>
          <a:prstGeom prst="rightArrowCallout">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95536" y="2132856"/>
            <a:ext cx="1296144" cy="2677656"/>
          </a:xfrm>
          <a:prstGeom prst="rect">
            <a:avLst/>
          </a:prstGeom>
          <a:noFill/>
        </p:spPr>
        <p:txBody>
          <a:bodyPr wrap="square" rtlCol="0">
            <a:spAutoFit/>
          </a:bodyPr>
          <a:lstStyle/>
          <a:p>
            <a:pPr>
              <a:buNone/>
            </a:pPr>
            <a:r>
              <a:rPr lang="en-US" sz="2800" dirty="0" smtClean="0"/>
              <a:t>Who</a:t>
            </a:r>
          </a:p>
          <a:p>
            <a:pPr>
              <a:buNone/>
            </a:pPr>
            <a:r>
              <a:rPr lang="en-US" sz="2800" dirty="0" smtClean="0"/>
              <a:t>What </a:t>
            </a:r>
          </a:p>
          <a:p>
            <a:pPr>
              <a:buNone/>
            </a:pPr>
            <a:r>
              <a:rPr lang="en-US" sz="2800" dirty="0" smtClean="0"/>
              <a:t>Why</a:t>
            </a:r>
          </a:p>
          <a:p>
            <a:pPr>
              <a:buNone/>
            </a:pPr>
            <a:r>
              <a:rPr lang="en-US" sz="2800" dirty="0" smtClean="0"/>
              <a:t>Where </a:t>
            </a:r>
          </a:p>
          <a:p>
            <a:pPr>
              <a:buNone/>
            </a:pPr>
            <a:r>
              <a:rPr lang="en-US" sz="2800" dirty="0" smtClean="0"/>
              <a:t>When </a:t>
            </a:r>
          </a:p>
          <a:p>
            <a:pPr>
              <a:buNone/>
            </a:pPr>
            <a:r>
              <a:rPr lang="en-US" sz="2800" dirty="0" smtClean="0"/>
              <a:t>How</a:t>
            </a:r>
            <a:endParaRPr lang="en-GB" sz="2800" dirty="0"/>
          </a:p>
        </p:txBody>
      </p:sp>
      <p:pic>
        <p:nvPicPr>
          <p:cNvPr id="10" name="Picture 9" descr="logos.jpg"/>
          <p:cNvPicPr>
            <a:picLocks noChangeAspect="1"/>
          </p:cNvPicPr>
          <p:nvPr/>
        </p:nvPicPr>
        <p:blipFill>
          <a:blip r:embed="rId8" cstate="print"/>
          <a:srcRect l="47461" b="49824"/>
          <a:stretch>
            <a:fillRect/>
          </a:stretch>
        </p:blipFill>
        <p:spPr>
          <a:xfrm>
            <a:off x="6948264" y="2492896"/>
            <a:ext cx="1859938" cy="18002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b="1" dirty="0" smtClean="0"/>
              <a:t>Field trips</a:t>
            </a:r>
            <a:endParaRPr lang="en-GB" sz="5400" b="1" dirty="0"/>
          </a:p>
        </p:txBody>
      </p:sp>
      <p:sp>
        <p:nvSpPr>
          <p:cNvPr id="3" name="Content Placeholder 2"/>
          <p:cNvSpPr>
            <a:spLocks noGrp="1"/>
          </p:cNvSpPr>
          <p:nvPr>
            <p:ph idx="1"/>
          </p:nvPr>
        </p:nvSpPr>
        <p:spPr/>
        <p:txBody>
          <a:bodyPr>
            <a:normAutofit lnSpcReduction="10000"/>
          </a:bodyPr>
          <a:lstStyle/>
          <a:p>
            <a:pPr>
              <a:buNone/>
            </a:pPr>
            <a:r>
              <a:rPr lang="en-GB" b="1" dirty="0" smtClean="0"/>
              <a:t>Key messages</a:t>
            </a:r>
            <a:endParaRPr lang="en-GB" dirty="0" smtClean="0"/>
          </a:p>
          <a:p>
            <a:r>
              <a:rPr lang="en-GB" sz="2800" dirty="0" smtClean="0"/>
              <a:t>What do you want the journalist to see? </a:t>
            </a:r>
          </a:p>
          <a:p>
            <a:r>
              <a:rPr lang="en-GB" sz="2800" dirty="0" smtClean="0"/>
              <a:t>If the key message is “The situation is severe and there is not enough support.” Show the severity of the situation.</a:t>
            </a:r>
          </a:p>
          <a:p>
            <a:r>
              <a:rPr lang="en-GB" sz="2800" dirty="0" smtClean="0"/>
              <a:t>A journalist (especially for TV) needs a lot of elements to make a story. It’s not enough to just take them to a Red Cross distribution point. </a:t>
            </a:r>
          </a:p>
          <a:p>
            <a:endParaRPr lang="en-GB" dirty="0" smtClean="0"/>
          </a:p>
          <a:p>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b="1" dirty="0" smtClean="0">
                <a:latin typeface="+mn-lt"/>
              </a:rPr>
              <a:t>Field trip basics</a:t>
            </a:r>
            <a:endParaRPr lang="en-GB" sz="5400" b="1" dirty="0">
              <a:latin typeface="+mn-lt"/>
            </a:endParaRPr>
          </a:p>
        </p:txBody>
      </p:sp>
      <p:sp>
        <p:nvSpPr>
          <p:cNvPr id="3" name="Content Placeholder 2"/>
          <p:cNvSpPr>
            <a:spLocks noGrp="1"/>
          </p:cNvSpPr>
          <p:nvPr>
            <p:ph idx="1"/>
          </p:nvPr>
        </p:nvSpPr>
        <p:spPr/>
        <p:txBody>
          <a:bodyPr/>
          <a:lstStyle/>
          <a:p>
            <a:pPr>
              <a:buNone/>
            </a:pPr>
            <a:r>
              <a:rPr lang="en-GB" b="1" dirty="0" smtClean="0"/>
              <a:t>You at least need to organise for media:</a:t>
            </a:r>
          </a:p>
          <a:p>
            <a:endParaRPr lang="en-GB" dirty="0" smtClean="0"/>
          </a:p>
          <a:p>
            <a:pPr lvl="1">
              <a:buFont typeface="Arial" pitchFamily="34" charset="0"/>
              <a:buChar char="•"/>
            </a:pPr>
            <a:r>
              <a:rPr lang="en-GB" sz="3000" dirty="0" smtClean="0"/>
              <a:t>To show the Red Cross in action</a:t>
            </a:r>
          </a:p>
          <a:p>
            <a:pPr lvl="1">
              <a:buFont typeface="Arial" pitchFamily="34" charset="0"/>
              <a:buChar char="•"/>
            </a:pPr>
            <a:r>
              <a:rPr lang="en-US" sz="3000" dirty="0" smtClean="0"/>
              <a:t>People to be interviewed</a:t>
            </a:r>
            <a:endParaRPr lang="en-GB" sz="3000" dirty="0" smtClean="0"/>
          </a:p>
          <a:p>
            <a:pPr lvl="1">
              <a:buFont typeface="Arial" pitchFamily="34" charset="0"/>
              <a:buChar char="•"/>
            </a:pPr>
            <a:r>
              <a:rPr lang="en-GB" sz="3000" dirty="0" smtClean="0"/>
              <a:t>The damage to the area</a:t>
            </a:r>
          </a:p>
          <a:p>
            <a:pPr marL="58738" lvl="1" indent="0">
              <a:buNone/>
            </a:pPr>
            <a:r>
              <a:rPr lang="en-US" sz="3000" dirty="0" smtClean="0"/>
              <a:t>Note: This can also be a time for </a:t>
            </a:r>
            <a:br>
              <a:rPr lang="en-US" sz="3000" dirty="0" smtClean="0"/>
            </a:br>
            <a:r>
              <a:rPr lang="en-US" sz="3000" dirty="0" smtClean="0"/>
              <a:t>you to take photos and report</a:t>
            </a:r>
            <a:endParaRPr lang="en-GB" sz="3000" dirty="0" smtClean="0"/>
          </a:p>
          <a:p>
            <a:endParaRPr lang="en-GB" dirty="0" smtClean="0"/>
          </a:p>
        </p:txBody>
      </p:sp>
      <p:pic>
        <p:nvPicPr>
          <p:cNvPr id="5" name="Picture 4" descr="pakistan floods.jpg"/>
          <p:cNvPicPr>
            <a:picLocks noChangeAspect="1"/>
          </p:cNvPicPr>
          <p:nvPr/>
        </p:nvPicPr>
        <p:blipFill>
          <a:blip r:embed="rId3" cstate="print"/>
          <a:srcRect r="20533"/>
          <a:stretch>
            <a:fillRect/>
          </a:stretch>
        </p:blipFill>
        <p:spPr>
          <a:xfrm>
            <a:off x="5910316" y="4149079"/>
            <a:ext cx="3233684" cy="270892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Ongoing </a:t>
            </a:r>
            <a:r>
              <a:rPr lang="en-US" b="1" dirty="0" err="1" smtClean="0"/>
              <a:t>vs</a:t>
            </a:r>
            <a:r>
              <a:rPr lang="en-US" b="1" dirty="0" smtClean="0"/>
              <a:t> disaster communications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2574463"/>
              </p:ext>
            </p:extLst>
          </p:nvPr>
        </p:nvGraphicFramePr>
        <p:xfrm>
          <a:off x="179512" y="1412778"/>
          <a:ext cx="4536504" cy="5328589"/>
        </p:xfrm>
        <a:graphic>
          <a:graphicData uri="http://schemas.openxmlformats.org/drawingml/2006/table">
            <a:tbl>
              <a:tblPr firstRow="1" bandRow="1">
                <a:tableStyleId>{5C22544A-7EE6-4342-B048-85BDC9FD1C3A}</a:tableStyleId>
              </a:tblPr>
              <a:tblGrid>
                <a:gridCol w="4536504"/>
              </a:tblGrid>
              <a:tr h="764608">
                <a:tc>
                  <a:txBody>
                    <a:bodyPr/>
                    <a:lstStyle/>
                    <a:p>
                      <a:r>
                        <a:rPr lang="en-US" sz="2200" dirty="0" smtClean="0"/>
                        <a:t>Long-term (non-crisis)</a:t>
                      </a:r>
                      <a:endParaRPr lang="en-GB" sz="2200" dirty="0"/>
                    </a:p>
                  </a:txBody>
                  <a:tcPr/>
                </a:tc>
              </a:tr>
              <a:tr h="872752">
                <a:tc>
                  <a:txBody>
                    <a:bodyPr/>
                    <a:lstStyle/>
                    <a:p>
                      <a:r>
                        <a:rPr lang="en-US" sz="2200" dirty="0" smtClean="0"/>
                        <a:t>Story generated</a:t>
                      </a:r>
                      <a:r>
                        <a:rPr lang="en-US" sz="2200" baseline="0" dirty="0" smtClean="0"/>
                        <a:t> by the Red Cross</a:t>
                      </a:r>
                      <a:endParaRPr lang="en-GB" sz="2200" dirty="0"/>
                    </a:p>
                  </a:txBody>
                  <a:tcPr/>
                </a:tc>
              </a:tr>
              <a:tr h="1146151">
                <a:tc>
                  <a:txBody>
                    <a:bodyPr/>
                    <a:lstStyle/>
                    <a:p>
                      <a:r>
                        <a:rPr lang="en-US" sz="2200" dirty="0" smtClean="0"/>
                        <a:t>Information, images and spokespeople</a:t>
                      </a:r>
                      <a:r>
                        <a:rPr lang="en-US" sz="2200" baseline="0" dirty="0" smtClean="0"/>
                        <a:t> already prepared</a:t>
                      </a:r>
                      <a:endParaRPr lang="en-GB" sz="2200" dirty="0"/>
                    </a:p>
                  </a:txBody>
                  <a:tcPr/>
                </a:tc>
              </a:tr>
              <a:tr h="900547">
                <a:tc>
                  <a:txBody>
                    <a:bodyPr/>
                    <a:lstStyle/>
                    <a:p>
                      <a:r>
                        <a:rPr lang="en-US" sz="2200" dirty="0" smtClean="0"/>
                        <a:t>Information</a:t>
                      </a:r>
                      <a:r>
                        <a:rPr lang="en-US" sz="2200" baseline="0" dirty="0" smtClean="0"/>
                        <a:t> unlikely to change</a:t>
                      </a:r>
                      <a:endParaRPr lang="en-GB" sz="2200" dirty="0"/>
                    </a:p>
                  </a:txBody>
                  <a:tcPr/>
                </a:tc>
              </a:tr>
              <a:tr h="879923">
                <a:tc>
                  <a:txBody>
                    <a:bodyPr/>
                    <a:lstStyle/>
                    <a:p>
                      <a:r>
                        <a:rPr lang="en-US" sz="2200" dirty="0" smtClean="0"/>
                        <a:t>Red Cross chooses best timing for story</a:t>
                      </a:r>
                      <a:endParaRPr lang="en-GB" sz="2200" dirty="0"/>
                    </a:p>
                  </a:txBody>
                  <a:tcPr/>
                </a:tc>
              </a:tr>
              <a:tr h="764608">
                <a:tc>
                  <a:txBody>
                    <a:bodyPr/>
                    <a:lstStyle/>
                    <a:p>
                      <a:r>
                        <a:rPr lang="en-US" sz="2200" dirty="0" smtClean="0"/>
                        <a:t>Story tailored to media outlets</a:t>
                      </a:r>
                      <a:endParaRPr lang="en-GB" sz="22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40918648"/>
              </p:ext>
            </p:extLst>
          </p:nvPr>
        </p:nvGraphicFramePr>
        <p:xfrm>
          <a:off x="4955032" y="1412776"/>
          <a:ext cx="4032448" cy="5328591"/>
        </p:xfrm>
        <a:graphic>
          <a:graphicData uri="http://schemas.openxmlformats.org/drawingml/2006/table">
            <a:tbl>
              <a:tblPr firstRow="1" bandRow="1">
                <a:tableStyleId>{21E4AEA4-8DFA-4A89-87EB-49C32662AFE0}</a:tableStyleId>
              </a:tblPr>
              <a:tblGrid>
                <a:gridCol w="4032448"/>
              </a:tblGrid>
              <a:tr h="711924">
                <a:tc>
                  <a:txBody>
                    <a:bodyPr/>
                    <a:lstStyle/>
                    <a:p>
                      <a:r>
                        <a:rPr lang="en-US" sz="2200" dirty="0" smtClean="0"/>
                        <a:t>Short-term (disaster)</a:t>
                      </a:r>
                      <a:endParaRPr lang="en-GB" sz="2200" dirty="0"/>
                    </a:p>
                  </a:txBody>
                  <a:tcPr/>
                </a:tc>
              </a:tr>
              <a:tr h="863139">
                <a:tc>
                  <a:txBody>
                    <a:bodyPr/>
                    <a:lstStyle/>
                    <a:p>
                      <a:r>
                        <a:rPr lang="en-US" sz="2200" dirty="0" smtClean="0"/>
                        <a:t>Story</a:t>
                      </a:r>
                      <a:r>
                        <a:rPr lang="en-US" sz="2200" baseline="0" dirty="0" smtClean="0"/>
                        <a:t> is external (flood, cyclone, earthquake etc)</a:t>
                      </a:r>
                      <a:endParaRPr lang="en-GB" sz="2200" dirty="0"/>
                    </a:p>
                  </a:txBody>
                  <a:tcPr/>
                </a:tc>
              </a:tr>
              <a:tr h="1150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Urgent need for  information,</a:t>
                      </a:r>
                      <a:r>
                        <a:rPr lang="en-US" sz="2200" baseline="0" dirty="0" smtClean="0"/>
                        <a:t> images, spokespeople</a:t>
                      </a:r>
                      <a:endParaRPr lang="en-GB" sz="2200" dirty="0"/>
                    </a:p>
                  </a:txBody>
                  <a:tcPr/>
                </a:tc>
              </a:tr>
              <a:tr h="913240">
                <a:tc>
                  <a:txBody>
                    <a:bodyPr/>
                    <a:lstStyle/>
                    <a:p>
                      <a:r>
                        <a:rPr lang="en-US" sz="2200" dirty="0" smtClean="0"/>
                        <a:t>Information changes rapidly and must be</a:t>
                      </a:r>
                      <a:r>
                        <a:rPr lang="en-US" sz="2200" baseline="0" dirty="0" smtClean="0"/>
                        <a:t> updated constantly</a:t>
                      </a:r>
                      <a:endParaRPr lang="en-GB" sz="2200" dirty="0"/>
                    </a:p>
                  </a:txBody>
                  <a:tcPr/>
                </a:tc>
              </a:tr>
              <a:tr h="826726">
                <a:tc>
                  <a:txBody>
                    <a:bodyPr/>
                    <a:lstStyle/>
                    <a:p>
                      <a:r>
                        <a:rPr lang="en-US" sz="2200" dirty="0" smtClean="0"/>
                        <a:t>Very short window of opportunity</a:t>
                      </a:r>
                      <a:endParaRPr lang="en-GB" sz="2200" dirty="0"/>
                    </a:p>
                  </a:txBody>
                  <a:tcPr/>
                </a:tc>
              </a:tr>
              <a:tr h="863139">
                <a:tc>
                  <a:txBody>
                    <a:bodyPr/>
                    <a:lstStyle/>
                    <a:p>
                      <a:r>
                        <a:rPr lang="en-US" sz="2200" dirty="0" smtClean="0"/>
                        <a:t>Many media need the same thing at the same time</a:t>
                      </a:r>
                      <a:endParaRPr lang="en-GB" sz="2200" dirty="0"/>
                    </a:p>
                  </a:txBody>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Field trips – Dos and Don’ts</a:t>
            </a:r>
            <a:endParaRPr lang="en-GB" sz="3600" b="1" dirty="0"/>
          </a:p>
        </p:txBody>
      </p:sp>
      <p:sp>
        <p:nvSpPr>
          <p:cNvPr id="3" name="Content Placeholder 2"/>
          <p:cNvSpPr>
            <a:spLocks noGrp="1"/>
          </p:cNvSpPr>
          <p:nvPr>
            <p:ph idx="1"/>
          </p:nvPr>
        </p:nvSpPr>
        <p:spPr/>
        <p:txBody>
          <a:bodyPr>
            <a:normAutofit/>
          </a:bodyPr>
          <a:lstStyle/>
          <a:p>
            <a:pPr lvl="0">
              <a:lnSpc>
                <a:spcPts val="3000"/>
              </a:lnSpc>
              <a:spcBef>
                <a:spcPts val="0"/>
              </a:spcBef>
              <a:spcAft>
                <a:spcPts val="1200"/>
              </a:spcAft>
            </a:pPr>
            <a:r>
              <a:rPr lang="en-US" dirty="0" smtClean="0"/>
              <a:t>Do go the day before to check access and to make sure that there are going to be interesting pictures.</a:t>
            </a:r>
            <a:endParaRPr lang="en-GB" i="1" dirty="0" smtClean="0"/>
          </a:p>
          <a:p>
            <a:pPr lvl="0">
              <a:lnSpc>
                <a:spcPts val="3000"/>
              </a:lnSpc>
              <a:spcBef>
                <a:spcPts val="0"/>
              </a:spcBef>
              <a:spcAft>
                <a:spcPts val="1200"/>
              </a:spcAft>
            </a:pPr>
            <a:r>
              <a:rPr lang="en-US" dirty="0" smtClean="0"/>
              <a:t>NEVER tell beneficiaries what to say, BUT…</a:t>
            </a:r>
          </a:p>
          <a:p>
            <a:pPr lvl="0">
              <a:lnSpc>
                <a:spcPts val="3000"/>
              </a:lnSpc>
              <a:spcBef>
                <a:spcPts val="0"/>
              </a:spcBef>
              <a:spcAft>
                <a:spcPts val="1200"/>
              </a:spcAft>
            </a:pPr>
            <a:r>
              <a:rPr lang="en-US" dirty="0" smtClean="0"/>
              <a:t>Check beneficiaries are happy with the help they are receiving and seek their permission to speak with journalists and have photos taken.</a:t>
            </a:r>
          </a:p>
          <a:p>
            <a:pPr lvl="0">
              <a:lnSpc>
                <a:spcPts val="3000"/>
              </a:lnSpc>
            </a:pPr>
            <a:r>
              <a:rPr lang="en-US" dirty="0" smtClean="0"/>
              <a:t>Give journalists clear information about travel times – you do not want them to miss their deadline because they are stuck in the field.</a:t>
            </a:r>
            <a:endParaRPr lang="en-GB" dirty="0" smtClean="0"/>
          </a:p>
          <a:p>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sz="3600" b="1" dirty="0" smtClean="0">
                <a:latin typeface="+mn-lt"/>
                <a:cs typeface="Arial" charset="0"/>
              </a:rPr>
              <a:t>After media attention has shifted</a:t>
            </a:r>
            <a:endParaRPr lang="en-GB" sz="3600" b="1" dirty="0" smtClean="0">
              <a:latin typeface="+mn-lt"/>
              <a:cs typeface="Arial" charset="0"/>
            </a:endParaRPr>
          </a:p>
        </p:txBody>
      </p:sp>
      <p:sp>
        <p:nvSpPr>
          <p:cNvPr id="21507" name="Content Placeholder 2"/>
          <p:cNvSpPr>
            <a:spLocks noGrp="1"/>
          </p:cNvSpPr>
          <p:nvPr>
            <p:ph idx="1"/>
          </p:nvPr>
        </p:nvSpPr>
        <p:spPr/>
        <p:txBody>
          <a:bodyPr>
            <a:normAutofit/>
          </a:bodyPr>
          <a:lstStyle/>
          <a:p>
            <a:pPr>
              <a:lnSpc>
                <a:spcPts val="3000"/>
              </a:lnSpc>
              <a:spcBef>
                <a:spcPts val="0"/>
              </a:spcBef>
              <a:spcAft>
                <a:spcPts val="1200"/>
              </a:spcAft>
            </a:pPr>
            <a:r>
              <a:rPr lang="en-US" sz="2600" dirty="0" smtClean="0">
                <a:cs typeface="Arial" charset="0"/>
              </a:rPr>
              <a:t>Update media contact lists</a:t>
            </a:r>
          </a:p>
          <a:p>
            <a:pPr>
              <a:lnSpc>
                <a:spcPts val="3000"/>
              </a:lnSpc>
              <a:spcBef>
                <a:spcPts val="0"/>
              </a:spcBef>
              <a:spcAft>
                <a:spcPts val="1200"/>
              </a:spcAft>
            </a:pPr>
            <a:r>
              <a:rPr lang="en-US" sz="2600" dirty="0" smtClean="0">
                <a:cs typeface="Arial" charset="0"/>
              </a:rPr>
              <a:t>Contact journalists with news about arrival of new supplies, handover of new housing, other stories relating to the relief effort</a:t>
            </a:r>
          </a:p>
          <a:p>
            <a:pPr>
              <a:lnSpc>
                <a:spcPts val="3000"/>
              </a:lnSpc>
              <a:spcBef>
                <a:spcPts val="0"/>
              </a:spcBef>
              <a:spcAft>
                <a:spcPts val="1200"/>
              </a:spcAft>
            </a:pPr>
            <a:r>
              <a:rPr lang="en-US" sz="2600" dirty="0" smtClean="0">
                <a:cs typeface="Arial" charset="0"/>
              </a:rPr>
              <a:t>Continue updating information on web and social media</a:t>
            </a:r>
          </a:p>
          <a:p>
            <a:pPr>
              <a:lnSpc>
                <a:spcPts val="3000"/>
              </a:lnSpc>
              <a:spcBef>
                <a:spcPts val="0"/>
              </a:spcBef>
              <a:spcAft>
                <a:spcPts val="1200"/>
              </a:spcAft>
            </a:pPr>
            <a:r>
              <a:rPr lang="en-US" sz="2600" dirty="0" smtClean="0">
                <a:cs typeface="Arial" charset="0"/>
              </a:rPr>
              <a:t>Consider an event to thank volunteers</a:t>
            </a:r>
          </a:p>
          <a:p>
            <a:pPr>
              <a:lnSpc>
                <a:spcPts val="3000"/>
              </a:lnSpc>
              <a:spcBef>
                <a:spcPts val="0"/>
              </a:spcBef>
            </a:pPr>
            <a:r>
              <a:rPr lang="en-US" sz="2600" dirty="0" smtClean="0">
                <a:cs typeface="Arial" charset="0"/>
              </a:rPr>
              <a:t>Keep in touch with journalists by feeding them regular stories</a:t>
            </a:r>
          </a:p>
          <a:p>
            <a:endParaRPr lang="en-GB"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Ongoing </a:t>
            </a:r>
            <a:r>
              <a:rPr lang="en-US" b="1" dirty="0" err="1" smtClean="0"/>
              <a:t>vs</a:t>
            </a:r>
            <a:r>
              <a:rPr lang="en-US" b="1" dirty="0" smtClean="0"/>
              <a:t> disaster communications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0975455"/>
              </p:ext>
            </p:extLst>
          </p:nvPr>
        </p:nvGraphicFramePr>
        <p:xfrm>
          <a:off x="323528" y="1484782"/>
          <a:ext cx="3960440" cy="5256585"/>
        </p:xfrm>
        <a:graphic>
          <a:graphicData uri="http://schemas.openxmlformats.org/drawingml/2006/table">
            <a:tbl>
              <a:tblPr firstRow="1" bandRow="1">
                <a:tableStyleId>{5C22544A-7EE6-4342-B048-85BDC9FD1C3A}</a:tableStyleId>
              </a:tblPr>
              <a:tblGrid>
                <a:gridCol w="3960440"/>
              </a:tblGrid>
              <a:tr h="681804">
                <a:tc>
                  <a:txBody>
                    <a:bodyPr/>
                    <a:lstStyle/>
                    <a:p>
                      <a:r>
                        <a:rPr lang="en-US" sz="2200" dirty="0" smtClean="0"/>
                        <a:t>Long-term</a:t>
                      </a:r>
                      <a:endParaRPr lang="en-GB" sz="2200" dirty="0"/>
                    </a:p>
                  </a:txBody>
                  <a:tcPr/>
                </a:tc>
              </a:tr>
              <a:tr h="1217506">
                <a:tc>
                  <a:txBody>
                    <a:bodyPr/>
                    <a:lstStyle/>
                    <a:p>
                      <a:r>
                        <a:rPr lang="en-US" sz="2200" dirty="0" smtClean="0"/>
                        <a:t>Red Cross the only agency speaking</a:t>
                      </a:r>
                      <a:endParaRPr lang="en-GB" sz="2200" dirty="0"/>
                    </a:p>
                  </a:txBody>
                  <a:tcPr/>
                </a:tc>
              </a:tr>
              <a:tr h="922263">
                <a:tc>
                  <a:txBody>
                    <a:bodyPr/>
                    <a:lstStyle/>
                    <a:p>
                      <a:r>
                        <a:rPr lang="en-US" sz="2200" dirty="0" smtClean="0"/>
                        <a:t>Adequate</a:t>
                      </a:r>
                      <a:r>
                        <a:rPr lang="en-US" sz="2200" baseline="0" dirty="0" smtClean="0"/>
                        <a:t> preparation time</a:t>
                      </a:r>
                      <a:endParaRPr lang="en-GB" sz="2200" dirty="0"/>
                    </a:p>
                  </a:txBody>
                  <a:tcPr/>
                </a:tc>
              </a:tr>
              <a:tr h="1217506">
                <a:tc>
                  <a:txBody>
                    <a:bodyPr/>
                    <a:lstStyle/>
                    <a:p>
                      <a:r>
                        <a:rPr lang="en-US" sz="2200" dirty="0" smtClean="0"/>
                        <a:t>More time spent on choosing the right time to pitch the story</a:t>
                      </a:r>
                      <a:endParaRPr lang="en-GB" sz="2200" dirty="0"/>
                    </a:p>
                  </a:txBody>
                  <a:tcPr/>
                </a:tc>
              </a:tr>
              <a:tr h="1217506">
                <a:tc>
                  <a:txBody>
                    <a:bodyPr/>
                    <a:lstStyle/>
                    <a:p>
                      <a:r>
                        <a:rPr lang="en-US" sz="2200" dirty="0" smtClean="0"/>
                        <a:t>More time for choosing</a:t>
                      </a:r>
                      <a:r>
                        <a:rPr lang="en-US" sz="2200" baseline="0" dirty="0" smtClean="0"/>
                        <a:t> good subjects for interviews</a:t>
                      </a:r>
                      <a:endParaRPr lang="en-GB" sz="22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71018243"/>
              </p:ext>
            </p:extLst>
          </p:nvPr>
        </p:nvGraphicFramePr>
        <p:xfrm>
          <a:off x="4523742" y="1484784"/>
          <a:ext cx="4464496" cy="5256584"/>
        </p:xfrm>
        <a:graphic>
          <a:graphicData uri="http://schemas.openxmlformats.org/drawingml/2006/table">
            <a:tbl>
              <a:tblPr firstRow="1" bandRow="1">
                <a:tableStyleId>{21E4AEA4-8DFA-4A89-87EB-49C32662AFE0}</a:tableStyleId>
              </a:tblPr>
              <a:tblGrid>
                <a:gridCol w="4464496"/>
              </a:tblGrid>
              <a:tr h="734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Short-term</a:t>
                      </a:r>
                    </a:p>
                  </a:txBody>
                  <a:tcPr/>
                </a:tc>
              </a:tr>
              <a:tr h="1243585">
                <a:tc>
                  <a:txBody>
                    <a:bodyPr/>
                    <a:lstStyle/>
                    <a:p>
                      <a:r>
                        <a:rPr lang="en-US" sz="2200" dirty="0" smtClean="0"/>
                        <a:t>Many agencies compete for media space and will give comment if </a:t>
                      </a:r>
                      <a:br>
                        <a:rPr lang="en-US" sz="2200" dirty="0" smtClean="0"/>
                      </a:br>
                      <a:r>
                        <a:rPr lang="en-US" sz="2200" dirty="0" smtClean="0"/>
                        <a:t>Red Cross doesn’t</a:t>
                      </a:r>
                      <a:endParaRPr lang="en-GB" sz="2200" dirty="0"/>
                    </a:p>
                  </a:txBody>
                  <a:tcPr/>
                </a:tc>
              </a:tr>
              <a:tr h="959861">
                <a:tc>
                  <a:txBody>
                    <a:bodyPr/>
                    <a:lstStyle/>
                    <a:p>
                      <a:r>
                        <a:rPr lang="en-US" sz="2200" dirty="0" smtClean="0"/>
                        <a:t>Little time for preparation – so, </a:t>
                      </a:r>
                      <a:r>
                        <a:rPr lang="en-US" sz="2200" baseline="0" dirty="0" smtClean="0"/>
                        <a:t> </a:t>
                      </a:r>
                      <a:r>
                        <a:rPr lang="en-US" sz="2200" baseline="0" dirty="0" smtClean="0">
                          <a:solidFill>
                            <a:srgbClr val="FF0000"/>
                          </a:solidFill>
                          <a:effectLst>
                            <a:outerShdw blurRad="38100" dist="38100" dir="2700000" algn="tl">
                              <a:srgbClr val="000000">
                                <a:alpha val="43137"/>
                              </a:srgbClr>
                            </a:outerShdw>
                          </a:effectLst>
                        </a:rPr>
                        <a:t>advanced p</a:t>
                      </a:r>
                      <a:r>
                        <a:rPr lang="en-US" sz="2200" dirty="0" smtClean="0">
                          <a:solidFill>
                            <a:srgbClr val="FF0000"/>
                          </a:solidFill>
                          <a:effectLst>
                            <a:outerShdw blurRad="38100" dist="38100" dir="2700000" algn="tl">
                              <a:srgbClr val="000000">
                                <a:alpha val="43137"/>
                              </a:srgbClr>
                            </a:outerShdw>
                          </a:effectLst>
                        </a:rPr>
                        <a:t>reparation is critical</a:t>
                      </a:r>
                      <a:endParaRPr lang="en-GB" sz="2200" dirty="0">
                        <a:solidFill>
                          <a:srgbClr val="FF0000"/>
                        </a:solidFill>
                        <a:effectLst>
                          <a:outerShdw blurRad="38100" dist="38100" dir="2700000" algn="tl">
                            <a:srgbClr val="000000">
                              <a:alpha val="43137"/>
                            </a:srgbClr>
                          </a:outerShdw>
                        </a:effectLst>
                      </a:endParaRPr>
                    </a:p>
                  </a:txBody>
                  <a:tcPr/>
                </a:tc>
              </a:tr>
              <a:tr h="1224136">
                <a:tc>
                  <a:txBody>
                    <a:bodyPr/>
                    <a:lstStyle/>
                    <a:p>
                      <a:r>
                        <a:rPr lang="en-US" sz="2200" dirty="0" smtClean="0"/>
                        <a:t>24-hour</a:t>
                      </a:r>
                      <a:r>
                        <a:rPr lang="en-US" sz="2200" baseline="0" dirty="0" smtClean="0"/>
                        <a:t> news cycle means deadlines are constant</a:t>
                      </a:r>
                      <a:endParaRPr lang="en-GB" sz="2200" dirty="0"/>
                    </a:p>
                  </a:txBody>
                  <a:tcPr/>
                </a:tc>
              </a:tr>
              <a:tr h="1094521">
                <a:tc>
                  <a:txBody>
                    <a:bodyPr/>
                    <a:lstStyle/>
                    <a:p>
                      <a:r>
                        <a:rPr lang="en-US" sz="2200" dirty="0" smtClean="0"/>
                        <a:t>Near</a:t>
                      </a:r>
                      <a:r>
                        <a:rPr lang="en-US" sz="2200" baseline="0" dirty="0" smtClean="0"/>
                        <a:t> enough might have to be good enough</a:t>
                      </a:r>
                      <a:endParaRPr lang="en-GB" sz="2200" dirty="0"/>
                    </a:p>
                  </a:txBody>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Threat or opportunity?</a:t>
            </a:r>
            <a:br>
              <a:rPr lang="en-US" sz="4400" b="1" dirty="0" smtClean="0"/>
            </a:br>
            <a:endParaRPr lang="en-GB" sz="4400" b="1" dirty="0"/>
          </a:p>
        </p:txBody>
      </p:sp>
      <p:pic>
        <p:nvPicPr>
          <p:cNvPr id="5" name="Content Placeholder 4" descr="burma-cyclone-may-2008.jpg"/>
          <p:cNvPicPr>
            <a:picLocks noGrp="1" noChangeAspect="1"/>
          </p:cNvPicPr>
          <p:nvPr>
            <p:ph idx="1"/>
          </p:nvPr>
        </p:nvPicPr>
        <p:blipFill>
          <a:blip r:embed="rId4" cstate="print"/>
          <a:stretch>
            <a:fillRect/>
          </a:stretch>
        </p:blipFill>
        <p:spPr>
          <a:xfrm>
            <a:off x="2819400" y="2590800"/>
            <a:ext cx="3290486" cy="2191464"/>
          </a:xfrm>
        </p:spPr>
      </p:pic>
      <p:pic>
        <p:nvPicPr>
          <p:cNvPr id="6" name="Picture 5" descr="phone.jpg"/>
          <p:cNvPicPr>
            <a:picLocks noChangeAspect="1"/>
          </p:cNvPicPr>
          <p:nvPr/>
        </p:nvPicPr>
        <p:blipFill>
          <a:blip r:embed="rId5" cstate="print"/>
          <a:stretch>
            <a:fillRect/>
          </a:stretch>
        </p:blipFill>
        <p:spPr>
          <a:xfrm>
            <a:off x="457200" y="1219200"/>
            <a:ext cx="1219200" cy="1524000"/>
          </a:xfrm>
          <a:prstGeom prst="rect">
            <a:avLst/>
          </a:prstGeom>
        </p:spPr>
      </p:pic>
      <p:pic>
        <p:nvPicPr>
          <p:cNvPr id="7" name="Picture 6" descr="phone.jpg"/>
          <p:cNvPicPr>
            <a:picLocks noChangeAspect="1"/>
          </p:cNvPicPr>
          <p:nvPr/>
        </p:nvPicPr>
        <p:blipFill>
          <a:blip r:embed="rId5" cstate="print"/>
          <a:stretch>
            <a:fillRect/>
          </a:stretch>
        </p:blipFill>
        <p:spPr>
          <a:xfrm>
            <a:off x="3886200" y="5029200"/>
            <a:ext cx="1219200" cy="1524000"/>
          </a:xfrm>
          <a:prstGeom prst="rect">
            <a:avLst/>
          </a:prstGeom>
        </p:spPr>
      </p:pic>
      <p:pic>
        <p:nvPicPr>
          <p:cNvPr id="8" name="Picture 7" descr="cameraman.jpg"/>
          <p:cNvPicPr>
            <a:picLocks noChangeAspect="1"/>
          </p:cNvPicPr>
          <p:nvPr/>
        </p:nvPicPr>
        <p:blipFill>
          <a:blip r:embed="rId6" cstate="print"/>
          <a:srcRect l="11628" t="10465" r="13953"/>
          <a:stretch>
            <a:fillRect/>
          </a:stretch>
        </p:blipFill>
        <p:spPr>
          <a:xfrm>
            <a:off x="457200" y="3276600"/>
            <a:ext cx="3352800" cy="2689225"/>
          </a:xfrm>
          <a:prstGeom prst="rect">
            <a:avLst/>
          </a:prstGeom>
        </p:spPr>
      </p:pic>
      <p:pic>
        <p:nvPicPr>
          <p:cNvPr id="9" name="Picture 8" descr="camera shoots debris.jpg"/>
          <p:cNvPicPr>
            <a:picLocks noChangeAspect="1"/>
          </p:cNvPicPr>
          <p:nvPr/>
        </p:nvPicPr>
        <p:blipFill>
          <a:blip r:embed="rId7" cstate="print"/>
          <a:stretch>
            <a:fillRect/>
          </a:stretch>
        </p:blipFill>
        <p:spPr>
          <a:xfrm>
            <a:off x="0" y="0"/>
            <a:ext cx="3447738" cy="2895600"/>
          </a:xfrm>
          <a:prstGeom prst="rect">
            <a:avLst/>
          </a:prstGeom>
        </p:spPr>
      </p:pic>
      <p:pic>
        <p:nvPicPr>
          <p:cNvPr id="11" name="Picture 10" descr="cameracrew0511_468x344.jpg"/>
          <p:cNvPicPr>
            <a:picLocks noChangeAspect="1"/>
          </p:cNvPicPr>
          <p:nvPr/>
        </p:nvPicPr>
        <p:blipFill>
          <a:blip r:embed="rId8" cstate="print"/>
          <a:stretch>
            <a:fillRect/>
          </a:stretch>
        </p:blipFill>
        <p:spPr>
          <a:xfrm>
            <a:off x="4932040" y="0"/>
            <a:ext cx="3467100" cy="2548467"/>
          </a:xfrm>
          <a:prstGeom prst="rect">
            <a:avLst/>
          </a:prstGeom>
        </p:spPr>
      </p:pic>
      <p:pic>
        <p:nvPicPr>
          <p:cNvPr id="13" name="Picture 12" descr="thai floods 3.jpg"/>
          <p:cNvPicPr>
            <a:picLocks noChangeAspect="1"/>
          </p:cNvPicPr>
          <p:nvPr/>
        </p:nvPicPr>
        <p:blipFill>
          <a:blip r:embed="rId9" cstate="print"/>
          <a:stretch>
            <a:fillRect/>
          </a:stretch>
        </p:blipFill>
        <p:spPr>
          <a:xfrm>
            <a:off x="5479738" y="2852936"/>
            <a:ext cx="3664262" cy="2438400"/>
          </a:xfrm>
          <a:prstGeom prst="rect">
            <a:avLst/>
          </a:prstGeom>
        </p:spPr>
      </p:pic>
      <p:pic>
        <p:nvPicPr>
          <p:cNvPr id="12" name="Content Placeholder 3" descr="nuisance.jpg"/>
          <p:cNvPicPr>
            <a:picLocks noChangeAspect="1"/>
          </p:cNvPicPr>
          <p:nvPr/>
        </p:nvPicPr>
        <p:blipFill>
          <a:blip r:embed="rId10" cstate="print"/>
          <a:stretch>
            <a:fillRect/>
          </a:stretch>
        </p:blipFill>
        <p:spPr>
          <a:xfrm>
            <a:off x="3593976" y="3284984"/>
            <a:ext cx="5359524" cy="3573016"/>
          </a:xfrm>
          <a:prstGeom prst="rect">
            <a:avLst/>
          </a:prstGeom>
        </p:spPr>
      </p:pic>
    </p:spTree>
    <p:custDataLst>
      <p:tags r:id="rId1"/>
    </p:custDataLst>
  </p:cSld>
  <p:clrMapOvr>
    <a:masterClrMapping/>
  </p:clrMapOvr>
  <p:transition advTm="542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nodeType="clickEffect">
                                  <p:stCondLst>
                                    <p:cond delay="0"/>
                                  </p:stCondLst>
                                  <p:childTnLst>
                                    <p:animScale>
                                      <p:cBhvr>
                                        <p:cTn id="35" dur="2000" fill="hold"/>
                                        <p:tgtEl>
                                          <p:spTgt spid="11"/>
                                        </p:tgtEl>
                                      </p:cBhvr>
                                      <p:by x="150000" y="150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un logo.jpg"/>
          <p:cNvPicPr>
            <a:picLocks noChangeAspect="1"/>
          </p:cNvPicPr>
          <p:nvPr/>
        </p:nvPicPr>
        <p:blipFill>
          <a:blip r:embed="rId4" cstate="print"/>
          <a:stretch>
            <a:fillRect/>
          </a:stretch>
        </p:blipFill>
        <p:spPr>
          <a:xfrm>
            <a:off x="3275856" y="404664"/>
            <a:ext cx="2143125" cy="2133600"/>
          </a:xfrm>
          <a:prstGeom prst="rect">
            <a:avLst/>
          </a:prstGeom>
        </p:spPr>
      </p:pic>
      <p:sp>
        <p:nvSpPr>
          <p:cNvPr id="2" name="Title 1"/>
          <p:cNvSpPr>
            <a:spLocks noGrp="1"/>
          </p:cNvSpPr>
          <p:nvPr>
            <p:ph type="title"/>
          </p:nvPr>
        </p:nvSpPr>
        <p:spPr/>
        <p:txBody>
          <a:bodyPr>
            <a:normAutofit/>
          </a:bodyPr>
          <a:lstStyle/>
          <a:p>
            <a:pPr algn="l"/>
            <a:r>
              <a:rPr lang="en-US" sz="4000" b="1" dirty="0" smtClean="0"/>
              <a:t>I’m too busy to do media</a:t>
            </a:r>
            <a:endParaRPr lang="en-GB" sz="4000" b="1" dirty="0"/>
          </a:p>
        </p:txBody>
      </p:sp>
      <p:pic>
        <p:nvPicPr>
          <p:cNvPr id="10" name="Content Placeholder 9" descr="logos.jpg"/>
          <p:cNvPicPr>
            <a:picLocks noGrp="1" noChangeAspect="1"/>
          </p:cNvPicPr>
          <p:nvPr>
            <p:ph idx="1"/>
          </p:nvPr>
        </p:nvPicPr>
        <p:blipFill>
          <a:blip r:embed="rId5" cstate="print"/>
          <a:srcRect l="50000" t="51069"/>
          <a:stretch>
            <a:fillRect/>
          </a:stretch>
        </p:blipFill>
        <p:spPr>
          <a:xfrm>
            <a:off x="179512" y="1268760"/>
            <a:ext cx="1443037" cy="1431174"/>
          </a:xfrm>
        </p:spPr>
      </p:pic>
      <p:pic>
        <p:nvPicPr>
          <p:cNvPr id="8" name="Picture 7" descr="wwf logo.jpg"/>
          <p:cNvPicPr>
            <a:picLocks noChangeAspect="1"/>
          </p:cNvPicPr>
          <p:nvPr/>
        </p:nvPicPr>
        <p:blipFill>
          <a:blip r:embed="rId6" cstate="print"/>
          <a:stretch>
            <a:fillRect/>
          </a:stretch>
        </p:blipFill>
        <p:spPr>
          <a:xfrm>
            <a:off x="7323137" y="529977"/>
            <a:ext cx="1857375" cy="2466975"/>
          </a:xfrm>
          <a:prstGeom prst="rect">
            <a:avLst/>
          </a:prstGeom>
        </p:spPr>
      </p:pic>
      <p:pic>
        <p:nvPicPr>
          <p:cNvPr id="5" name="Picture 4" descr="logos3.jpg"/>
          <p:cNvPicPr>
            <a:picLocks noChangeAspect="1"/>
          </p:cNvPicPr>
          <p:nvPr/>
        </p:nvPicPr>
        <p:blipFill>
          <a:blip r:embed="rId7" cstate="print"/>
          <a:stretch>
            <a:fillRect/>
          </a:stretch>
        </p:blipFill>
        <p:spPr>
          <a:xfrm>
            <a:off x="1219200" y="2667000"/>
            <a:ext cx="6814351" cy="1438275"/>
          </a:xfrm>
          <a:prstGeom prst="rect">
            <a:avLst/>
          </a:prstGeom>
        </p:spPr>
      </p:pic>
      <p:pic>
        <p:nvPicPr>
          <p:cNvPr id="13" name="Picture 12" descr="wfp.png"/>
          <p:cNvPicPr>
            <a:picLocks noChangeAspect="1"/>
          </p:cNvPicPr>
          <p:nvPr/>
        </p:nvPicPr>
        <p:blipFill>
          <a:blip r:embed="rId8" cstate="print"/>
          <a:stretch>
            <a:fillRect/>
          </a:stretch>
        </p:blipFill>
        <p:spPr>
          <a:xfrm>
            <a:off x="7061422" y="4221088"/>
            <a:ext cx="2082578" cy="2082578"/>
          </a:xfrm>
          <a:prstGeom prst="rect">
            <a:avLst/>
          </a:prstGeom>
        </p:spPr>
      </p:pic>
      <p:pic>
        <p:nvPicPr>
          <p:cNvPr id="17" name="Picture 16" descr="hrw.jpg"/>
          <p:cNvPicPr>
            <a:picLocks noChangeAspect="1"/>
          </p:cNvPicPr>
          <p:nvPr/>
        </p:nvPicPr>
        <p:blipFill>
          <a:blip r:embed="rId9" cstate="print"/>
          <a:stretch>
            <a:fillRect/>
          </a:stretch>
        </p:blipFill>
        <p:spPr>
          <a:xfrm>
            <a:off x="2195736" y="4365104"/>
            <a:ext cx="2762250" cy="1657350"/>
          </a:xfrm>
          <a:prstGeom prst="rect">
            <a:avLst/>
          </a:prstGeom>
        </p:spPr>
      </p:pic>
      <p:pic>
        <p:nvPicPr>
          <p:cNvPr id="18" name="Picture 17" descr="medicins.jpg"/>
          <p:cNvPicPr>
            <a:picLocks noChangeAspect="1"/>
          </p:cNvPicPr>
          <p:nvPr/>
        </p:nvPicPr>
        <p:blipFill>
          <a:blip r:embed="rId10" cstate="print"/>
          <a:stretch>
            <a:fillRect/>
          </a:stretch>
        </p:blipFill>
        <p:spPr>
          <a:xfrm>
            <a:off x="5004048" y="4365104"/>
            <a:ext cx="2143125" cy="2143125"/>
          </a:xfrm>
          <a:prstGeom prst="rect">
            <a:avLst/>
          </a:prstGeom>
        </p:spPr>
      </p:pic>
      <p:pic>
        <p:nvPicPr>
          <p:cNvPr id="20" name="Picture 19" descr="UNDP Logo.jpg"/>
          <p:cNvPicPr>
            <a:picLocks noChangeAspect="1"/>
          </p:cNvPicPr>
          <p:nvPr/>
        </p:nvPicPr>
        <p:blipFill>
          <a:blip r:embed="rId11" cstate="print"/>
          <a:stretch>
            <a:fillRect/>
          </a:stretch>
        </p:blipFill>
        <p:spPr>
          <a:xfrm>
            <a:off x="2267744" y="1412776"/>
            <a:ext cx="554370" cy="1124744"/>
          </a:xfrm>
          <a:prstGeom prst="rect">
            <a:avLst/>
          </a:prstGeom>
        </p:spPr>
      </p:pic>
      <p:pic>
        <p:nvPicPr>
          <p:cNvPr id="21" name="Picture 20" descr="habitatlogo.gif"/>
          <p:cNvPicPr>
            <a:picLocks noChangeAspect="1"/>
          </p:cNvPicPr>
          <p:nvPr/>
        </p:nvPicPr>
        <p:blipFill>
          <a:blip r:embed="rId12" cstate="print"/>
          <a:stretch>
            <a:fillRect/>
          </a:stretch>
        </p:blipFill>
        <p:spPr>
          <a:xfrm>
            <a:off x="6012160" y="1196752"/>
            <a:ext cx="1224136" cy="1535027"/>
          </a:xfrm>
          <a:prstGeom prst="rect">
            <a:avLst/>
          </a:prstGeom>
        </p:spPr>
      </p:pic>
      <p:pic>
        <p:nvPicPr>
          <p:cNvPr id="22" name="Picture 21" descr="greenoxfamlogo.gif"/>
          <p:cNvPicPr>
            <a:picLocks noChangeAspect="1"/>
          </p:cNvPicPr>
          <p:nvPr/>
        </p:nvPicPr>
        <p:blipFill>
          <a:blip r:embed="rId13" cstate="print"/>
          <a:stretch>
            <a:fillRect/>
          </a:stretch>
        </p:blipFill>
        <p:spPr>
          <a:xfrm>
            <a:off x="323528" y="4581128"/>
            <a:ext cx="1896283" cy="1772815"/>
          </a:xfrm>
          <a:prstGeom prst="rect">
            <a:avLst/>
          </a:prstGeom>
        </p:spPr>
      </p:pic>
    </p:spTree>
    <p:custDataLst>
      <p:tags r:id="rId1"/>
    </p:custDataLst>
  </p:cSld>
  <p:clrMapOvr>
    <a:masterClrMapping/>
  </p:clrMapOvr>
  <p:transition advTm="191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4"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to="" calcmode="lin" valueType="num">
                                      <p:cBhvr>
                                        <p:cTn id="24" dur="1" fill="hold"/>
                                        <p:tgtEl>
                                          <p:spTgt spid="19"/>
                                        </p:tgtEl>
                                        <p:attrNameLst>
                                          <p:attrName/>
                                        </p:attrNameLst>
                                      </p:cBhvr>
                                    </p:anim>
                                  </p:childTnLst>
                                </p:cTn>
                              </p:par>
                              <p:par>
                                <p:cTn id="25" presetID="2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par>
                                <p:cTn id="28" presetID="2" presetClass="entr" presetSubtype="4"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childTnLst>
                                </p:cTn>
                              </p:par>
                            </p:childTnLst>
                          </p:cTn>
                        </p:par>
                        <p:par>
                          <p:cTn id="35" fill="hold">
                            <p:stCondLst>
                              <p:cond delay="2500"/>
                            </p:stCondLst>
                            <p:childTnLst>
                              <p:par>
                                <p:cTn id="36" presetID="2" presetClass="entr" presetSubtype="4"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2" presetClass="entr" presetSubtype="4"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21600000">
                                      <p:cBhvr>
                                        <p:cTn id="47" dur="2000" fill="hold"/>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76672"/>
            <a:ext cx="7272808" cy="940966"/>
          </a:xfrm>
        </p:spPr>
        <p:txBody>
          <a:bodyPr>
            <a:noAutofit/>
          </a:bodyPr>
          <a:lstStyle/>
          <a:p>
            <a:pPr algn="l"/>
            <a:r>
              <a:rPr lang="en-US" sz="3200" b="1" dirty="0" smtClean="0"/>
              <a:t>An emergency is an opportunity</a:t>
            </a:r>
            <a:br>
              <a:rPr lang="en-US" sz="3200" b="1" dirty="0" smtClean="0"/>
            </a:br>
            <a:endParaRPr lang="en-GB" sz="3200" b="1" dirty="0"/>
          </a:p>
        </p:txBody>
      </p:sp>
      <p:pic>
        <p:nvPicPr>
          <p:cNvPr id="4" name="Content Placeholder 3" descr="BRITNEY SHAVED HER HEAD.jpg"/>
          <p:cNvPicPr>
            <a:picLocks noGrp="1" noChangeAspect="1"/>
          </p:cNvPicPr>
          <p:nvPr>
            <p:ph idx="1"/>
          </p:nvPr>
        </p:nvPicPr>
        <p:blipFill>
          <a:blip r:embed="rId3" cstate="print"/>
          <a:stretch>
            <a:fillRect/>
          </a:stretch>
        </p:blipFill>
        <p:spPr>
          <a:xfrm>
            <a:off x="683568" y="1017832"/>
            <a:ext cx="7560840" cy="5640386"/>
          </a:xfrm>
        </p:spPr>
      </p:pic>
    </p:spTree>
  </p:cSld>
  <p:clrMapOvr>
    <a:masterClrMapping/>
  </p:clrMapOvr>
  <p:transition advTm="6176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ring-is-caring.jpg"/>
          <p:cNvPicPr>
            <a:picLocks noChangeAspect="1"/>
          </p:cNvPicPr>
          <p:nvPr/>
        </p:nvPicPr>
        <p:blipFill>
          <a:blip r:embed="rId3" cstate="print"/>
          <a:stretch>
            <a:fillRect/>
          </a:stretch>
        </p:blipFill>
        <p:spPr>
          <a:xfrm>
            <a:off x="6434931" y="332656"/>
            <a:ext cx="2673573" cy="2448272"/>
          </a:xfrm>
          <a:prstGeom prst="rect">
            <a:avLst/>
          </a:prstGeom>
        </p:spPr>
      </p:pic>
      <p:sp>
        <p:nvSpPr>
          <p:cNvPr id="10242" name="Title 1"/>
          <p:cNvSpPr>
            <a:spLocks noGrp="1"/>
          </p:cNvSpPr>
          <p:nvPr>
            <p:ph type="title"/>
          </p:nvPr>
        </p:nvSpPr>
        <p:spPr/>
        <p:txBody>
          <a:bodyPr>
            <a:normAutofit/>
          </a:bodyPr>
          <a:lstStyle/>
          <a:p>
            <a:pPr algn="l"/>
            <a:r>
              <a:rPr lang="en-US" sz="5400" b="1" dirty="0" smtClean="0">
                <a:latin typeface="+mn-lt"/>
                <a:cs typeface="Arial" charset="0"/>
              </a:rPr>
              <a:t>Sharing experiences</a:t>
            </a:r>
            <a:endParaRPr lang="en-GB" sz="5400" b="1" dirty="0" smtClean="0">
              <a:latin typeface="+mn-lt"/>
              <a:cs typeface="Arial" charset="0"/>
            </a:endParaRPr>
          </a:p>
        </p:txBody>
      </p:sp>
      <p:sp>
        <p:nvSpPr>
          <p:cNvPr id="10243" name="Content Placeholder 2"/>
          <p:cNvSpPr>
            <a:spLocks noGrp="1"/>
          </p:cNvSpPr>
          <p:nvPr>
            <p:ph idx="1"/>
          </p:nvPr>
        </p:nvSpPr>
        <p:spPr>
          <a:xfrm>
            <a:off x="457200" y="1600200"/>
            <a:ext cx="6779096" cy="4853136"/>
          </a:xfrm>
        </p:spPr>
        <p:txBody>
          <a:bodyPr>
            <a:normAutofit fontScale="25000" lnSpcReduction="20000"/>
          </a:bodyPr>
          <a:lstStyle/>
          <a:p>
            <a:pPr>
              <a:spcAft>
                <a:spcPts val="1200"/>
              </a:spcAft>
            </a:pPr>
            <a:r>
              <a:rPr lang="en-US" sz="8600" dirty="0" smtClean="0">
                <a:cs typeface="Arial" charset="0"/>
              </a:rPr>
              <a:t>In your groups, spend 10 minutes discussing the most recent disaster you have worked on</a:t>
            </a:r>
          </a:p>
          <a:p>
            <a:r>
              <a:rPr lang="en-US" sz="8600" dirty="0" smtClean="0">
                <a:cs typeface="Arial" charset="0"/>
              </a:rPr>
              <a:t>In terms of communications:</a:t>
            </a:r>
          </a:p>
          <a:p>
            <a:pPr lvl="1"/>
            <a:r>
              <a:rPr lang="en-US" sz="7400" dirty="0" smtClean="0">
                <a:cs typeface="Arial" charset="0"/>
              </a:rPr>
              <a:t>What are some of the unique challenges you faced?</a:t>
            </a:r>
          </a:p>
          <a:p>
            <a:pPr lvl="1"/>
            <a:r>
              <a:rPr lang="en-US" sz="7400" dirty="0" smtClean="0">
                <a:cs typeface="Arial" charset="0"/>
              </a:rPr>
              <a:t>Were you able to overcome these challenges?</a:t>
            </a:r>
          </a:p>
          <a:p>
            <a:pPr lvl="1">
              <a:spcAft>
                <a:spcPts val="1200"/>
              </a:spcAft>
            </a:pPr>
            <a:r>
              <a:rPr lang="en-US" sz="7400" dirty="0" smtClean="0">
                <a:cs typeface="Arial" charset="0"/>
              </a:rPr>
              <a:t>What did you learn from the process which might be useful to share with the room?</a:t>
            </a:r>
          </a:p>
          <a:p>
            <a:pPr marL="341313" lvl="1" indent="-341313">
              <a:buFont typeface="Arial" pitchFamily="34" charset="0"/>
              <a:buChar char="•"/>
            </a:pPr>
            <a:r>
              <a:rPr lang="en-US" sz="8600" dirty="0" smtClean="0">
                <a:cs typeface="Arial" charset="0"/>
              </a:rPr>
              <a:t>Have a member of your group provide a </a:t>
            </a:r>
            <a:br>
              <a:rPr lang="en-US" sz="8600" dirty="0" smtClean="0">
                <a:cs typeface="Arial" charset="0"/>
              </a:rPr>
            </a:br>
            <a:r>
              <a:rPr lang="en-US" sz="8600" dirty="0" smtClean="0">
                <a:cs typeface="Arial" charset="0"/>
              </a:rPr>
              <a:t>3-minute verbal summary on behalf of your group to the floor.</a:t>
            </a:r>
            <a:r>
              <a:rPr lang="en-US" dirty="0" smtClean="0">
                <a:latin typeface="Arial" charset="0"/>
                <a:cs typeface="Arial" charset="0"/>
              </a:rPr>
              <a:t>			</a:t>
            </a:r>
            <a:endParaRPr lang="en-GB" dirty="0" smtClean="0">
              <a:latin typeface="Arial"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57.2"/>
</p:tagLst>
</file>

<file path=ppt/tags/tag2.xml><?xml version="1.0" encoding="utf-8"?>
<p:tagLst xmlns:a="http://schemas.openxmlformats.org/drawingml/2006/main" xmlns:r="http://schemas.openxmlformats.org/officeDocument/2006/relationships" xmlns:p="http://schemas.openxmlformats.org/presentationml/2006/main">
  <p:tag name="TIMING" val="|1|24.2"/>
</p:tagLst>
</file>

<file path=ppt/tags/tag3.xml><?xml version="1.0" encoding="utf-8"?>
<p:tagLst xmlns:a="http://schemas.openxmlformats.org/drawingml/2006/main" xmlns:r="http://schemas.openxmlformats.org/officeDocument/2006/relationships" xmlns:p="http://schemas.openxmlformats.org/presentationml/2006/main">
  <p:tag name="TIMING" val="|1.2|3.1|2.5|1.4|1.4|1.5|1.2|2.5|5.7"/>
</p:tagLst>
</file>

<file path=ppt/tags/tag4.xml><?xml version="1.0" encoding="utf-8"?>
<p:tagLst xmlns:a="http://schemas.openxmlformats.org/drawingml/2006/main" xmlns:r="http://schemas.openxmlformats.org/officeDocument/2006/relationships" xmlns:p="http://schemas.openxmlformats.org/presentationml/2006/main">
  <p:tag name="TIMING" val="|7.9|47.8|1.5"/>
</p:tagLst>
</file>

<file path=ppt/tags/tag5.xml><?xml version="1.0" encoding="utf-8"?>
<p:tagLst xmlns:a="http://schemas.openxmlformats.org/drawingml/2006/main" xmlns:r="http://schemas.openxmlformats.org/officeDocument/2006/relationships" xmlns:p="http://schemas.openxmlformats.org/presentationml/2006/main">
  <p:tag name="TIMING" val="|7.7|11.5|4.9|48.8|61.3"/>
</p:tagLst>
</file>

<file path=ppt/tags/tag6.xml><?xml version="1.0" encoding="utf-8"?>
<p:tagLst xmlns:a="http://schemas.openxmlformats.org/drawingml/2006/main" xmlns:r="http://schemas.openxmlformats.org/officeDocument/2006/relationships" xmlns:p="http://schemas.openxmlformats.org/presentationml/2006/main">
  <p:tag name="TIMING" val="|1.2|7.9"/>
</p:tagLst>
</file>

<file path=ppt/tags/tag7.xml><?xml version="1.0" encoding="utf-8"?>
<p:tagLst xmlns:a="http://schemas.openxmlformats.org/drawingml/2006/main" xmlns:r="http://schemas.openxmlformats.org/officeDocument/2006/relationships" xmlns:p="http://schemas.openxmlformats.org/presentationml/2006/main">
  <p:tag name="TIMING" val="|6.2|11.3|8.1"/>
</p:tagLst>
</file>

<file path=ppt/tags/tag8.xml><?xml version="1.0" encoding="utf-8"?>
<p:tagLst xmlns:a="http://schemas.openxmlformats.org/drawingml/2006/main" xmlns:r="http://schemas.openxmlformats.org/officeDocument/2006/relationships" xmlns:p="http://schemas.openxmlformats.org/presentationml/2006/main">
  <p:tag name="TIMING" val="|0.7|3.8|4.1|25.2|17.2"/>
</p:tagLst>
</file>

<file path=ppt/theme/theme1.xml><?xml version="1.0" encoding="utf-8"?>
<a:theme xmlns:a="http://schemas.openxmlformats.org/drawingml/2006/main" name="IFRC_2010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FRC_2010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IFRC_2010 presentation-EN</Template>
  <TotalTime>16098</TotalTime>
  <Words>2436</Words>
  <Application>Microsoft Office PowerPoint</Application>
  <PresentationFormat>On-screen Show (4:3)</PresentationFormat>
  <Paragraphs>273</Paragraphs>
  <Slides>41</Slides>
  <Notes>21</Notes>
  <HiddenSlides>3</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IFRC_2010 presentation-EN</vt:lpstr>
      <vt:lpstr>1_IFRC_2010 presentation-EN</vt:lpstr>
      <vt:lpstr>Communicating in Disaster</vt:lpstr>
      <vt:lpstr>PowerPoint Presentation</vt:lpstr>
      <vt:lpstr>Objectives</vt:lpstr>
      <vt:lpstr>Ongoing vs disaster communications</vt:lpstr>
      <vt:lpstr>Ongoing vs disaster communications</vt:lpstr>
      <vt:lpstr>Threat or opportunity? </vt:lpstr>
      <vt:lpstr>I’m too busy to do media</vt:lpstr>
      <vt:lpstr>An emergency is an opportunity </vt:lpstr>
      <vt:lpstr>Sharing experiences</vt:lpstr>
      <vt:lpstr>Life cycle of an emergency</vt:lpstr>
      <vt:lpstr>Life cycle of media coverage of an emergency</vt:lpstr>
      <vt:lpstr>Timing </vt:lpstr>
      <vt:lpstr>Timing </vt:lpstr>
      <vt:lpstr>RC Communicators as journalists</vt:lpstr>
      <vt:lpstr>The process for developing stories</vt:lpstr>
      <vt:lpstr>The power of new media</vt:lpstr>
      <vt:lpstr>PowerPoint Presentation</vt:lpstr>
      <vt:lpstr>PowerPoint Presentation</vt:lpstr>
      <vt:lpstr>PowerPoint Presentation</vt:lpstr>
      <vt:lpstr>PowerPoint Presentation</vt:lpstr>
      <vt:lpstr>In a disaster social media is about ..</vt:lpstr>
      <vt:lpstr>Planning for emergency communications</vt:lpstr>
      <vt:lpstr>Planning for emergency communications</vt:lpstr>
      <vt:lpstr>RCRC communications and Govt</vt:lpstr>
      <vt:lpstr>Planning for emergency communications</vt:lpstr>
      <vt:lpstr>Activities during disaster (response – recovery)</vt:lpstr>
      <vt:lpstr>Interviews</vt:lpstr>
      <vt:lpstr>Open questions and accuracy</vt:lpstr>
      <vt:lpstr>Visualising</vt:lpstr>
      <vt:lpstr>Who? What? Where? When? Why? and How?</vt:lpstr>
      <vt:lpstr>Ask again and listen</vt:lpstr>
      <vt:lpstr>Role play </vt:lpstr>
      <vt:lpstr>Different places for content</vt:lpstr>
      <vt:lpstr>Preparing for a media interview</vt:lpstr>
      <vt:lpstr>Field trips</vt:lpstr>
      <vt:lpstr>Preparation is crucial</vt:lpstr>
      <vt:lpstr>Key messages </vt:lpstr>
      <vt:lpstr>Field trips</vt:lpstr>
      <vt:lpstr>Field trip basics</vt:lpstr>
      <vt:lpstr>Field trips – Dos and Don’ts</vt:lpstr>
      <vt:lpstr>After media attention has shifted</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will.rogers</dc:creator>
  <cp:lastModifiedBy>ahmad.husein</cp:lastModifiedBy>
  <cp:revision>618</cp:revision>
  <dcterms:created xsi:type="dcterms:W3CDTF">2012-06-10T07:52:21Z</dcterms:created>
  <dcterms:modified xsi:type="dcterms:W3CDTF">2015-04-29T06:50:50Z</dcterms:modified>
</cp:coreProperties>
</file>