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51"/>
  </p:notesMasterIdLst>
  <p:handoutMasterIdLst>
    <p:handoutMasterId r:id="rId52"/>
  </p:handoutMasterIdLst>
  <p:sldIdLst>
    <p:sldId id="256" r:id="rId2"/>
    <p:sldId id="286" r:id="rId3"/>
    <p:sldId id="392" r:id="rId4"/>
    <p:sldId id="277" r:id="rId5"/>
    <p:sldId id="347" r:id="rId6"/>
    <p:sldId id="345" r:id="rId7"/>
    <p:sldId id="307" r:id="rId8"/>
    <p:sldId id="282" r:id="rId9"/>
    <p:sldId id="310" r:id="rId10"/>
    <p:sldId id="391" r:id="rId11"/>
    <p:sldId id="369" r:id="rId12"/>
    <p:sldId id="370" r:id="rId13"/>
    <p:sldId id="308" r:id="rId14"/>
    <p:sldId id="281" r:id="rId15"/>
    <p:sldId id="284" r:id="rId16"/>
    <p:sldId id="344" r:id="rId17"/>
    <p:sldId id="360" r:id="rId18"/>
    <p:sldId id="374" r:id="rId19"/>
    <p:sldId id="375" r:id="rId20"/>
    <p:sldId id="377" r:id="rId21"/>
    <p:sldId id="390" r:id="rId22"/>
    <p:sldId id="289" r:id="rId23"/>
    <p:sldId id="320" r:id="rId24"/>
    <p:sldId id="321" r:id="rId25"/>
    <p:sldId id="322" r:id="rId26"/>
    <p:sldId id="329" r:id="rId27"/>
    <p:sldId id="330" r:id="rId28"/>
    <p:sldId id="331" r:id="rId29"/>
    <p:sldId id="332" r:id="rId30"/>
    <p:sldId id="341" r:id="rId31"/>
    <p:sldId id="342" r:id="rId32"/>
    <p:sldId id="336" r:id="rId33"/>
    <p:sldId id="290" r:id="rId34"/>
    <p:sldId id="291" r:id="rId35"/>
    <p:sldId id="385" r:id="rId36"/>
    <p:sldId id="386" r:id="rId37"/>
    <p:sldId id="387" r:id="rId38"/>
    <p:sldId id="389" r:id="rId39"/>
    <p:sldId id="388" r:id="rId40"/>
    <p:sldId id="381" r:id="rId41"/>
    <p:sldId id="382" r:id="rId42"/>
    <p:sldId id="383" r:id="rId43"/>
    <p:sldId id="257" r:id="rId44"/>
    <p:sldId id="311" r:id="rId45"/>
    <p:sldId id="313" r:id="rId46"/>
    <p:sldId id="337" r:id="rId47"/>
    <p:sldId id="338" r:id="rId48"/>
    <p:sldId id="293" r:id="rId49"/>
    <p:sldId id="305" r:id="rId50"/>
  </p:sldIdLst>
  <p:sldSz cx="9144000" cy="6858000" type="screen4x3"/>
  <p:notesSz cx="9869488" cy="6735763"/>
  <p:defaultTextStyle>
    <a:defPPr>
      <a:defRPr lang="en-US"/>
    </a:defPPr>
    <a:lvl1pPr marL="0" algn="l" defTabSz="457195" rtl="0" eaLnBrk="1" latinLnBrk="0" hangingPunct="1">
      <a:defRPr sz="1800" kern="1200">
        <a:solidFill>
          <a:schemeClr val="tx1"/>
        </a:solidFill>
        <a:latin typeface="+mn-lt"/>
        <a:ea typeface="+mn-ea"/>
        <a:cs typeface="+mn-cs"/>
      </a:defRPr>
    </a:lvl1pPr>
    <a:lvl2pPr marL="457195" algn="l" defTabSz="457195" rtl="0" eaLnBrk="1" latinLnBrk="0" hangingPunct="1">
      <a:defRPr sz="1800" kern="1200">
        <a:solidFill>
          <a:schemeClr val="tx1"/>
        </a:solidFill>
        <a:latin typeface="+mn-lt"/>
        <a:ea typeface="+mn-ea"/>
        <a:cs typeface="+mn-cs"/>
      </a:defRPr>
    </a:lvl2pPr>
    <a:lvl3pPr marL="914391" algn="l" defTabSz="457195" rtl="0" eaLnBrk="1" latinLnBrk="0" hangingPunct="1">
      <a:defRPr sz="1800" kern="1200">
        <a:solidFill>
          <a:schemeClr val="tx1"/>
        </a:solidFill>
        <a:latin typeface="+mn-lt"/>
        <a:ea typeface="+mn-ea"/>
        <a:cs typeface="+mn-cs"/>
      </a:defRPr>
    </a:lvl3pPr>
    <a:lvl4pPr marL="1371586" algn="l" defTabSz="457195" rtl="0" eaLnBrk="1" latinLnBrk="0" hangingPunct="1">
      <a:defRPr sz="1800" kern="1200">
        <a:solidFill>
          <a:schemeClr val="tx1"/>
        </a:solidFill>
        <a:latin typeface="+mn-lt"/>
        <a:ea typeface="+mn-ea"/>
        <a:cs typeface="+mn-cs"/>
      </a:defRPr>
    </a:lvl4pPr>
    <a:lvl5pPr marL="1828782" algn="l" defTabSz="457195" rtl="0" eaLnBrk="1" latinLnBrk="0" hangingPunct="1">
      <a:defRPr sz="1800" kern="1200">
        <a:solidFill>
          <a:schemeClr val="tx1"/>
        </a:solidFill>
        <a:latin typeface="+mn-lt"/>
        <a:ea typeface="+mn-ea"/>
        <a:cs typeface="+mn-cs"/>
      </a:defRPr>
    </a:lvl5pPr>
    <a:lvl6pPr marL="2285977" algn="l" defTabSz="457195" rtl="0" eaLnBrk="1" latinLnBrk="0" hangingPunct="1">
      <a:defRPr sz="1800" kern="1200">
        <a:solidFill>
          <a:schemeClr val="tx1"/>
        </a:solidFill>
        <a:latin typeface="+mn-lt"/>
        <a:ea typeface="+mn-ea"/>
        <a:cs typeface="+mn-cs"/>
      </a:defRPr>
    </a:lvl6pPr>
    <a:lvl7pPr marL="2743173" algn="l" defTabSz="457195" rtl="0" eaLnBrk="1" latinLnBrk="0" hangingPunct="1">
      <a:defRPr sz="1800" kern="1200">
        <a:solidFill>
          <a:schemeClr val="tx1"/>
        </a:solidFill>
        <a:latin typeface="+mn-lt"/>
        <a:ea typeface="+mn-ea"/>
        <a:cs typeface="+mn-cs"/>
      </a:defRPr>
    </a:lvl7pPr>
    <a:lvl8pPr marL="3200368" algn="l" defTabSz="457195" rtl="0" eaLnBrk="1" latinLnBrk="0" hangingPunct="1">
      <a:defRPr sz="1800" kern="1200">
        <a:solidFill>
          <a:schemeClr val="tx1"/>
        </a:solidFill>
        <a:latin typeface="+mn-lt"/>
        <a:ea typeface="+mn-ea"/>
        <a:cs typeface="+mn-cs"/>
      </a:defRPr>
    </a:lvl8pPr>
    <a:lvl9pPr marL="3657563" algn="l" defTabSz="457195"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62" autoAdjust="0"/>
    <p:restoredTop sz="86655" autoAdjust="0"/>
  </p:normalViewPr>
  <p:slideViewPr>
    <p:cSldViewPr>
      <p:cViewPr>
        <p:scale>
          <a:sx n="50" d="100"/>
          <a:sy n="50" d="100"/>
        </p:scale>
        <p:origin x="-1896" y="-372"/>
      </p:cViewPr>
      <p:guideLst>
        <p:guide orient="horz" pos="2160"/>
        <p:guide pos="2880"/>
      </p:guideLst>
    </p:cSldViewPr>
  </p:slideViewPr>
  <p:notesTextViewPr>
    <p:cViewPr>
      <p:scale>
        <a:sx n="75" d="100"/>
        <a:sy n="75"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5925" cy="337925"/>
          </a:xfrm>
          <a:prstGeom prst="rect">
            <a:avLst/>
          </a:prstGeom>
        </p:spPr>
        <p:txBody>
          <a:bodyPr vert="horz" lIns="91385" tIns="45693" rIns="91385" bIns="45693" rtlCol="0"/>
          <a:lstStyle>
            <a:lvl1pPr algn="l">
              <a:defRPr sz="1200"/>
            </a:lvl1pPr>
          </a:lstStyle>
          <a:p>
            <a:endParaRPr lang="en-US"/>
          </a:p>
        </p:txBody>
      </p:sp>
      <p:sp>
        <p:nvSpPr>
          <p:cNvPr id="3" name="Date Placeholder 2"/>
          <p:cNvSpPr>
            <a:spLocks noGrp="1"/>
          </p:cNvSpPr>
          <p:nvPr>
            <p:ph type="dt" sz="quarter" idx="1"/>
          </p:nvPr>
        </p:nvSpPr>
        <p:spPr>
          <a:xfrm>
            <a:off x="5591239" y="0"/>
            <a:ext cx="4275925" cy="337925"/>
          </a:xfrm>
          <a:prstGeom prst="rect">
            <a:avLst/>
          </a:prstGeom>
        </p:spPr>
        <p:txBody>
          <a:bodyPr vert="horz" lIns="91385" tIns="45693" rIns="91385" bIns="45693" rtlCol="0"/>
          <a:lstStyle>
            <a:lvl1pPr algn="r">
              <a:defRPr sz="1200"/>
            </a:lvl1pPr>
          </a:lstStyle>
          <a:p>
            <a:fld id="{DDCEC9B1-A780-45C4-B6F9-AB44ACC42A30}" type="datetimeFigureOut">
              <a:rPr lang="en-US" smtClean="0"/>
              <a:pPr/>
              <a:t>3/9/2016</a:t>
            </a:fld>
            <a:endParaRPr lang="en-US"/>
          </a:p>
        </p:txBody>
      </p:sp>
      <p:sp>
        <p:nvSpPr>
          <p:cNvPr id="4" name="Footer Placeholder 3"/>
          <p:cNvSpPr>
            <a:spLocks noGrp="1"/>
          </p:cNvSpPr>
          <p:nvPr>
            <p:ph type="ftr" sz="quarter" idx="2"/>
          </p:nvPr>
        </p:nvSpPr>
        <p:spPr>
          <a:xfrm>
            <a:off x="1" y="6397838"/>
            <a:ext cx="4275925" cy="337925"/>
          </a:xfrm>
          <a:prstGeom prst="rect">
            <a:avLst/>
          </a:prstGeom>
        </p:spPr>
        <p:txBody>
          <a:bodyPr vert="horz" lIns="91385" tIns="45693" rIns="91385" bIns="45693" rtlCol="0" anchor="b"/>
          <a:lstStyle>
            <a:lvl1pPr algn="l">
              <a:defRPr sz="1200"/>
            </a:lvl1pPr>
          </a:lstStyle>
          <a:p>
            <a:endParaRPr lang="en-US"/>
          </a:p>
        </p:txBody>
      </p:sp>
      <p:sp>
        <p:nvSpPr>
          <p:cNvPr id="5" name="Slide Number Placeholder 4"/>
          <p:cNvSpPr>
            <a:spLocks noGrp="1"/>
          </p:cNvSpPr>
          <p:nvPr>
            <p:ph type="sldNum" sz="quarter" idx="3"/>
          </p:nvPr>
        </p:nvSpPr>
        <p:spPr>
          <a:xfrm>
            <a:off x="5591239" y="6397838"/>
            <a:ext cx="4275925" cy="337925"/>
          </a:xfrm>
          <a:prstGeom prst="rect">
            <a:avLst/>
          </a:prstGeom>
        </p:spPr>
        <p:txBody>
          <a:bodyPr vert="horz" lIns="91385" tIns="45693" rIns="91385" bIns="45693" rtlCol="0" anchor="b"/>
          <a:lstStyle>
            <a:lvl1pPr algn="r">
              <a:defRPr sz="1200"/>
            </a:lvl1pPr>
          </a:lstStyle>
          <a:p>
            <a:fld id="{42768AC8-A9B0-4ADC-B1B9-68BB3E8286EA}" type="slidenum">
              <a:rPr lang="en-US" smtClean="0"/>
              <a:pPr/>
              <a:t>‹#›</a:t>
            </a:fld>
            <a:endParaRPr lang="en-US"/>
          </a:p>
        </p:txBody>
      </p:sp>
    </p:spTree>
    <p:extLst>
      <p:ext uri="{BB962C8B-B14F-4D97-AF65-F5344CB8AC3E}">
        <p14:creationId xmlns="" xmlns:p14="http://schemas.microsoft.com/office/powerpoint/2010/main" val="2152240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6778" cy="336788"/>
          </a:xfrm>
          <a:prstGeom prst="rect">
            <a:avLst/>
          </a:prstGeom>
        </p:spPr>
        <p:txBody>
          <a:bodyPr vert="horz" lIns="91385" tIns="45693" rIns="91385" bIns="45693" rtlCol="0"/>
          <a:lstStyle>
            <a:lvl1pPr algn="l">
              <a:defRPr sz="1200"/>
            </a:lvl1pPr>
          </a:lstStyle>
          <a:p>
            <a:endParaRPr lang="en-GB"/>
          </a:p>
        </p:txBody>
      </p:sp>
      <p:sp>
        <p:nvSpPr>
          <p:cNvPr id="3" name="Date Placeholder 2"/>
          <p:cNvSpPr>
            <a:spLocks noGrp="1"/>
          </p:cNvSpPr>
          <p:nvPr>
            <p:ph type="dt" idx="1"/>
          </p:nvPr>
        </p:nvSpPr>
        <p:spPr>
          <a:xfrm>
            <a:off x="5590427" y="0"/>
            <a:ext cx="4276778" cy="336788"/>
          </a:xfrm>
          <a:prstGeom prst="rect">
            <a:avLst/>
          </a:prstGeom>
        </p:spPr>
        <p:txBody>
          <a:bodyPr vert="horz" lIns="91385" tIns="45693" rIns="91385" bIns="45693" rtlCol="0"/>
          <a:lstStyle>
            <a:lvl1pPr algn="r">
              <a:defRPr sz="1200"/>
            </a:lvl1pPr>
          </a:lstStyle>
          <a:p>
            <a:fld id="{F1923B06-F1FE-46B8-B022-4A808E35D2E4}" type="datetimeFigureOut">
              <a:rPr lang="en-GB" smtClean="0"/>
              <a:pPr/>
              <a:t>09/03/2016</a:t>
            </a:fld>
            <a:endParaRPr lang="en-GB"/>
          </a:p>
        </p:txBody>
      </p:sp>
      <p:sp>
        <p:nvSpPr>
          <p:cNvPr id="4" name="Slide Image Placeholder 3"/>
          <p:cNvSpPr>
            <a:spLocks noGrp="1" noRot="1" noChangeAspect="1"/>
          </p:cNvSpPr>
          <p:nvPr>
            <p:ph type="sldImg" idx="2"/>
          </p:nvPr>
        </p:nvSpPr>
        <p:spPr>
          <a:xfrm>
            <a:off x="3251200" y="504825"/>
            <a:ext cx="3367088" cy="2525713"/>
          </a:xfrm>
          <a:prstGeom prst="rect">
            <a:avLst/>
          </a:prstGeom>
          <a:noFill/>
          <a:ln w="12700">
            <a:solidFill>
              <a:prstClr val="black"/>
            </a:solidFill>
          </a:ln>
        </p:spPr>
        <p:txBody>
          <a:bodyPr vert="horz" lIns="91385" tIns="45693" rIns="91385" bIns="45693" rtlCol="0" anchor="ctr"/>
          <a:lstStyle/>
          <a:p>
            <a:endParaRPr lang="en-GB"/>
          </a:p>
        </p:txBody>
      </p:sp>
      <p:sp>
        <p:nvSpPr>
          <p:cNvPr id="5" name="Notes Placeholder 4"/>
          <p:cNvSpPr>
            <a:spLocks noGrp="1"/>
          </p:cNvSpPr>
          <p:nvPr>
            <p:ph type="body" sz="quarter" idx="3"/>
          </p:nvPr>
        </p:nvSpPr>
        <p:spPr>
          <a:xfrm>
            <a:off x="986949" y="3199488"/>
            <a:ext cx="7895590" cy="3031093"/>
          </a:xfrm>
          <a:prstGeom prst="rect">
            <a:avLst/>
          </a:prstGeom>
        </p:spPr>
        <p:txBody>
          <a:bodyPr vert="horz" lIns="91385" tIns="45693" rIns="91385" bIns="456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397806"/>
            <a:ext cx="4276778" cy="336788"/>
          </a:xfrm>
          <a:prstGeom prst="rect">
            <a:avLst/>
          </a:prstGeom>
        </p:spPr>
        <p:txBody>
          <a:bodyPr vert="horz" lIns="91385" tIns="45693" rIns="91385" bIns="45693" rtlCol="0" anchor="b"/>
          <a:lstStyle>
            <a:lvl1pPr algn="l">
              <a:defRPr sz="1200"/>
            </a:lvl1pPr>
          </a:lstStyle>
          <a:p>
            <a:endParaRPr lang="en-GB"/>
          </a:p>
        </p:txBody>
      </p:sp>
      <p:sp>
        <p:nvSpPr>
          <p:cNvPr id="7" name="Slide Number Placeholder 6"/>
          <p:cNvSpPr>
            <a:spLocks noGrp="1"/>
          </p:cNvSpPr>
          <p:nvPr>
            <p:ph type="sldNum" sz="quarter" idx="5"/>
          </p:nvPr>
        </p:nvSpPr>
        <p:spPr>
          <a:xfrm>
            <a:off x="5590427" y="6397806"/>
            <a:ext cx="4276778" cy="336788"/>
          </a:xfrm>
          <a:prstGeom prst="rect">
            <a:avLst/>
          </a:prstGeom>
        </p:spPr>
        <p:txBody>
          <a:bodyPr vert="horz" lIns="91385" tIns="45693" rIns="91385" bIns="45693" rtlCol="0" anchor="b"/>
          <a:lstStyle>
            <a:lvl1pPr algn="r">
              <a:defRPr sz="1200"/>
            </a:lvl1pPr>
          </a:lstStyle>
          <a:p>
            <a:fld id="{0C84DBB5-C7CC-4FD0-803C-B3A0D8E4AB92}" type="slidenum">
              <a:rPr lang="en-GB" smtClean="0"/>
              <a:pPr/>
              <a:t>‹#›</a:t>
            </a:fld>
            <a:endParaRPr lang="en-GB"/>
          </a:p>
        </p:txBody>
      </p:sp>
    </p:spTree>
    <p:extLst>
      <p:ext uri="{BB962C8B-B14F-4D97-AF65-F5344CB8AC3E}">
        <p14:creationId xmlns="" xmlns:p14="http://schemas.microsoft.com/office/powerpoint/2010/main" val="2227903833"/>
      </p:ext>
    </p:extLst>
  </p:cSld>
  <p:clrMap bg1="lt1" tx1="dk1" bg2="lt2" tx2="dk2" accent1="accent1" accent2="accent2" accent3="accent3" accent4="accent4" accent5="accent5" accent6="accent6" hlink="hlink" folHlink="folHlink"/>
  <p:notesStyle>
    <a:lvl1pPr marL="0" algn="l" defTabSz="914391" rtl="0" eaLnBrk="1" latinLnBrk="0" hangingPunct="1">
      <a:defRPr sz="1200" kern="1200">
        <a:solidFill>
          <a:schemeClr val="tx1"/>
        </a:solidFill>
        <a:latin typeface="+mn-lt"/>
        <a:ea typeface="+mn-ea"/>
        <a:cs typeface="+mn-cs"/>
      </a:defRPr>
    </a:lvl1pPr>
    <a:lvl2pPr marL="457195" algn="l" defTabSz="914391" rtl="0" eaLnBrk="1" latinLnBrk="0" hangingPunct="1">
      <a:defRPr sz="1200" kern="1200">
        <a:solidFill>
          <a:schemeClr val="tx1"/>
        </a:solidFill>
        <a:latin typeface="+mn-lt"/>
        <a:ea typeface="+mn-ea"/>
        <a:cs typeface="+mn-cs"/>
      </a:defRPr>
    </a:lvl2pPr>
    <a:lvl3pPr marL="914391" algn="l" defTabSz="914391" rtl="0" eaLnBrk="1" latinLnBrk="0" hangingPunct="1">
      <a:defRPr sz="1200" kern="1200">
        <a:solidFill>
          <a:schemeClr val="tx1"/>
        </a:solidFill>
        <a:latin typeface="+mn-lt"/>
        <a:ea typeface="+mn-ea"/>
        <a:cs typeface="+mn-cs"/>
      </a:defRPr>
    </a:lvl3pPr>
    <a:lvl4pPr marL="1371586" algn="l" defTabSz="914391" rtl="0" eaLnBrk="1" latinLnBrk="0" hangingPunct="1">
      <a:defRPr sz="1200" kern="1200">
        <a:solidFill>
          <a:schemeClr val="tx1"/>
        </a:solidFill>
        <a:latin typeface="+mn-lt"/>
        <a:ea typeface="+mn-ea"/>
        <a:cs typeface="+mn-cs"/>
      </a:defRPr>
    </a:lvl4pPr>
    <a:lvl5pPr marL="1828782" algn="l" defTabSz="914391" rtl="0" eaLnBrk="1" latinLnBrk="0" hangingPunct="1">
      <a:defRPr sz="1200" kern="1200">
        <a:solidFill>
          <a:schemeClr val="tx1"/>
        </a:solidFill>
        <a:latin typeface="+mn-lt"/>
        <a:ea typeface="+mn-ea"/>
        <a:cs typeface="+mn-cs"/>
      </a:defRPr>
    </a:lvl5pPr>
    <a:lvl6pPr marL="2285977" algn="l" defTabSz="914391" rtl="0" eaLnBrk="1" latinLnBrk="0" hangingPunct="1">
      <a:defRPr sz="1200" kern="1200">
        <a:solidFill>
          <a:schemeClr val="tx1"/>
        </a:solidFill>
        <a:latin typeface="+mn-lt"/>
        <a:ea typeface="+mn-ea"/>
        <a:cs typeface="+mn-cs"/>
      </a:defRPr>
    </a:lvl6pPr>
    <a:lvl7pPr marL="2743173" algn="l" defTabSz="914391" rtl="0" eaLnBrk="1" latinLnBrk="0" hangingPunct="1">
      <a:defRPr sz="1200" kern="1200">
        <a:solidFill>
          <a:schemeClr val="tx1"/>
        </a:solidFill>
        <a:latin typeface="+mn-lt"/>
        <a:ea typeface="+mn-ea"/>
        <a:cs typeface="+mn-cs"/>
      </a:defRPr>
    </a:lvl7pPr>
    <a:lvl8pPr marL="3200368" algn="l" defTabSz="914391" rtl="0" eaLnBrk="1" latinLnBrk="0" hangingPunct="1">
      <a:defRPr sz="1200" kern="1200">
        <a:solidFill>
          <a:schemeClr val="tx1"/>
        </a:solidFill>
        <a:latin typeface="+mn-lt"/>
        <a:ea typeface="+mn-ea"/>
        <a:cs typeface="+mn-cs"/>
      </a:defRPr>
    </a:lvl8pPr>
    <a:lvl9pPr marL="3657563" algn="l" defTabSz="9143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Epidemiolog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en.wikipedia.org/wiki/Diseas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xfrm>
            <a:off x="3251200" y="504825"/>
            <a:ext cx="3367088" cy="25257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PH" dirty="0">
                <a:latin typeface="Calibri" charset="0"/>
              </a:rPr>
              <a:t>Many factors combine together to affect the health of individuals and communities. The context of people’s lives determine their health, and so blaming individuals for poor health or crediting them for good health is inappropriate.</a:t>
            </a:r>
          </a:p>
          <a:p>
            <a:pPr eaLnBrk="1" hangingPunct="1">
              <a:spcBef>
                <a:spcPct val="0"/>
              </a:spcBef>
            </a:pPr>
            <a:endParaRPr lang="en-PH" dirty="0">
              <a:latin typeface="Calibri" charset="0"/>
            </a:endParaRPr>
          </a:p>
          <a:p>
            <a:pPr eaLnBrk="1" hangingPunct="1">
              <a:spcBef>
                <a:spcPct val="0"/>
              </a:spcBef>
            </a:pPr>
            <a:r>
              <a:rPr lang="en-PH" dirty="0">
                <a:latin typeface="Calibri" charset="0"/>
              </a:rPr>
              <a:t>For details: www.who.int/hia/evidence/doh/en/</a:t>
            </a:r>
          </a:p>
          <a:p>
            <a:pPr eaLnBrk="1" hangingPunct="1">
              <a:spcBef>
                <a:spcPct val="0"/>
              </a:spcBef>
            </a:pPr>
            <a:endParaRPr lang="en-GB" dirty="0">
              <a:latin typeface="Calibri" charset="0"/>
            </a:endParaRPr>
          </a:p>
        </p:txBody>
      </p:sp>
      <p:sp>
        <p:nvSpPr>
          <p:cNvPr id="71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504" indent="-285579" eaLnBrk="0" hangingPunct="0">
              <a:defRPr sz="2400">
                <a:solidFill>
                  <a:schemeClr val="tx1"/>
                </a:solidFill>
                <a:latin typeface="Arial" charset="0"/>
                <a:ea typeface="ＭＳ Ｐゴシック" charset="0"/>
              </a:defRPr>
            </a:lvl2pPr>
            <a:lvl3pPr marL="1142314" indent="-228463" eaLnBrk="0" hangingPunct="0">
              <a:defRPr sz="2400">
                <a:solidFill>
                  <a:schemeClr val="tx1"/>
                </a:solidFill>
                <a:latin typeface="Arial" charset="0"/>
                <a:ea typeface="ＭＳ Ｐゴシック" charset="0"/>
              </a:defRPr>
            </a:lvl3pPr>
            <a:lvl4pPr marL="1599240" indent="-228463" eaLnBrk="0" hangingPunct="0">
              <a:defRPr sz="2400">
                <a:solidFill>
                  <a:schemeClr val="tx1"/>
                </a:solidFill>
                <a:latin typeface="Arial" charset="0"/>
                <a:ea typeface="ＭＳ Ｐゴシック" charset="0"/>
              </a:defRPr>
            </a:lvl4pPr>
            <a:lvl5pPr marL="2056166" indent="-228463" eaLnBrk="0" hangingPunct="0">
              <a:defRPr sz="2400">
                <a:solidFill>
                  <a:schemeClr val="tx1"/>
                </a:solidFill>
                <a:latin typeface="Arial" charset="0"/>
                <a:ea typeface="ＭＳ Ｐゴシック" charset="0"/>
              </a:defRPr>
            </a:lvl5pPr>
            <a:lvl6pPr marL="2513091" indent="-228463" eaLnBrk="0" fontAlgn="base" hangingPunct="0">
              <a:spcBef>
                <a:spcPct val="0"/>
              </a:spcBef>
              <a:spcAft>
                <a:spcPct val="0"/>
              </a:spcAft>
              <a:defRPr sz="2400">
                <a:solidFill>
                  <a:schemeClr val="tx1"/>
                </a:solidFill>
                <a:latin typeface="Arial" charset="0"/>
                <a:ea typeface="ＭＳ Ｐゴシック" charset="0"/>
              </a:defRPr>
            </a:lvl6pPr>
            <a:lvl7pPr marL="2970017" indent="-228463" eaLnBrk="0" fontAlgn="base" hangingPunct="0">
              <a:spcBef>
                <a:spcPct val="0"/>
              </a:spcBef>
              <a:spcAft>
                <a:spcPct val="0"/>
              </a:spcAft>
              <a:defRPr sz="2400">
                <a:solidFill>
                  <a:schemeClr val="tx1"/>
                </a:solidFill>
                <a:latin typeface="Arial" charset="0"/>
                <a:ea typeface="ＭＳ Ｐゴシック" charset="0"/>
              </a:defRPr>
            </a:lvl7pPr>
            <a:lvl8pPr marL="3426943" indent="-228463" eaLnBrk="0" fontAlgn="base" hangingPunct="0">
              <a:spcBef>
                <a:spcPct val="0"/>
              </a:spcBef>
              <a:spcAft>
                <a:spcPct val="0"/>
              </a:spcAft>
              <a:defRPr sz="2400">
                <a:solidFill>
                  <a:schemeClr val="tx1"/>
                </a:solidFill>
                <a:latin typeface="Arial" charset="0"/>
                <a:ea typeface="ＭＳ Ｐゴシック" charset="0"/>
              </a:defRPr>
            </a:lvl8pPr>
            <a:lvl9pPr marL="3883868" indent="-2284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CCF857-9169-5E4C-8BE1-6447100E9702}" type="slidenum">
              <a:rPr lang="en-GB" sz="1200"/>
              <a:pPr eaLnBrk="1" hangingPunct="1"/>
              <a:t>2</a:t>
            </a:fld>
            <a:endParaRPr lang="en-GB" sz="1200" dirty="0"/>
          </a:p>
        </p:txBody>
      </p:sp>
    </p:spTree>
    <p:extLst>
      <p:ext uri="{BB962C8B-B14F-4D97-AF65-F5344CB8AC3E}">
        <p14:creationId xmlns="" xmlns:p14="http://schemas.microsoft.com/office/powerpoint/2010/main" val="776622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xfrm>
            <a:off x="3251200" y="504825"/>
            <a:ext cx="3367088" cy="25257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atin typeface="Calibri" charset="0"/>
                <a:ea typeface="MS PGothic" charset="0"/>
                <a:cs typeface="MS PGothic" charset="0"/>
              </a:rPr>
              <a:t>The formation of many air-pollutants is determined in part by climate factors such as temperature and humidity. Climate change may therefore influence pollutant concentrations, which in turn may affect health as air pollution is related to cardio-respiratory health.</a:t>
            </a:r>
          </a:p>
          <a:p>
            <a:endParaRPr lang="es-ES_tradnl">
              <a:latin typeface="Calibri" charset="0"/>
              <a:ea typeface="MS PGothic" charset="0"/>
              <a:cs typeface="MS PGothic" charset="0"/>
            </a:endParaRPr>
          </a:p>
          <a:p>
            <a:pPr eaLnBrk="1" hangingPunct="1">
              <a:spcBef>
                <a:spcPct val="0"/>
              </a:spcBef>
            </a:pPr>
            <a:r>
              <a:rPr lang="es-ES_tradnl">
                <a:latin typeface="Calibri" charset="0"/>
                <a:ea typeface="MS PGothic" charset="0"/>
                <a:cs typeface="MS PGothic" charset="0"/>
              </a:rPr>
              <a:t>Exposure to high levels of ground-level ozone, for example, which is formed from the exhaust of transport vehicles, </a:t>
            </a:r>
            <a:r>
              <a:rPr lang="en-GB">
                <a:latin typeface="Calibri" charset="0"/>
              </a:rPr>
              <a:t>industrial emissions,</a:t>
            </a:r>
            <a:r>
              <a:rPr lang="es-ES_tradnl">
                <a:latin typeface="Calibri" charset="0"/>
                <a:ea typeface="MS PGothic" charset="0"/>
                <a:cs typeface="MS PGothic" charset="0"/>
              </a:rPr>
              <a:t> increases the risk of exacerbations of respiratory diseases such as chronic obstructive airways disease and asthma, leading to hospital admissions or increased mortality. </a:t>
            </a:r>
          </a:p>
          <a:p>
            <a:pPr eaLnBrk="1" hangingPunct="1">
              <a:spcBef>
                <a:spcPct val="0"/>
              </a:spcBef>
            </a:pPr>
            <a:endParaRPr lang="es-ES_tradnl">
              <a:latin typeface="Calibri" charset="0"/>
              <a:ea typeface="MS PGothic" charset="0"/>
              <a:cs typeface="MS PGothic" charset="0"/>
            </a:endParaRPr>
          </a:p>
          <a:p>
            <a:pPr eaLnBrk="1" hangingPunct="1">
              <a:spcBef>
                <a:spcPct val="0"/>
              </a:spcBef>
            </a:pPr>
            <a:r>
              <a:rPr lang="en-US">
                <a:latin typeface="Calibri" charset="0"/>
                <a:ea typeface="MS PGothic" charset="0"/>
                <a:cs typeface="MS PGothic" charset="0"/>
              </a:rPr>
              <a:t>“Peak ambient O3 concentrations are typically observed in summer months, when higher temperatures and increased sunlight enhance O3 formation and also lead to increased emissions of biogenic and fugitive anthropogenic </a:t>
            </a:r>
            <a:r>
              <a:rPr lang="pt-BR">
                <a:latin typeface="Calibri" charset="0"/>
                <a:ea typeface="MS PGothic" charset="0"/>
                <a:cs typeface="MS PGothic" charset="0"/>
              </a:rPr>
              <a:t>hydrocarbons, important precursors of O3 </a:t>
            </a:r>
            <a:r>
              <a:rPr lang="en-US">
                <a:latin typeface="Calibri" charset="0"/>
                <a:ea typeface="MS PGothic" charset="0"/>
                <a:cs typeface="MS PGothic" charset="0"/>
              </a:rPr>
              <a:t>formation. Above 90°F (32°C), a strong positive association has been found between temperature and ground-level O3 production (Patz 2000). Numerous epidemiology studies have reported associations between O3 and hospital admissions or emergency visits for respiratory conditions, diminished lung function, and a variety of other health outcomes(Kinney 1999; Koken et al. 2003). A relatively recent but growing body of literature also has documented acute effects on mortality in large cities, in many cases while controlling for particulate matter and other pollutants (Dominici et al. 2003; Hoek et al. 1997; Moolgavkar et al. 1995; Thurston and Ito </a:t>
            </a:r>
            <a:r>
              <a:rPr lang="da-DK">
                <a:latin typeface="Calibri" charset="0"/>
                <a:ea typeface="MS PGothic" charset="0"/>
                <a:cs typeface="MS PGothic" charset="0"/>
              </a:rPr>
              <a:t>2001; Vedal et al. 2003).” – Knowlton et al 2004</a:t>
            </a:r>
            <a:endParaRPr lang="en-US">
              <a:latin typeface="Calibri" charset="0"/>
            </a:endParaRPr>
          </a:p>
          <a:p>
            <a:pPr eaLnBrk="1" hangingPunct="1">
              <a:spcBef>
                <a:spcPct val="0"/>
              </a:spcBef>
            </a:pPr>
            <a:endParaRPr lang="de-DE">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504" indent="-285579" eaLnBrk="0" hangingPunct="0">
              <a:defRPr sz="2400">
                <a:solidFill>
                  <a:schemeClr val="tx1"/>
                </a:solidFill>
                <a:latin typeface="Arial" charset="0"/>
                <a:ea typeface="ＭＳ Ｐゴシック" charset="0"/>
              </a:defRPr>
            </a:lvl2pPr>
            <a:lvl3pPr marL="1142314" indent="-228463" eaLnBrk="0" hangingPunct="0">
              <a:defRPr sz="2400">
                <a:solidFill>
                  <a:schemeClr val="tx1"/>
                </a:solidFill>
                <a:latin typeface="Arial" charset="0"/>
                <a:ea typeface="ＭＳ Ｐゴシック" charset="0"/>
              </a:defRPr>
            </a:lvl3pPr>
            <a:lvl4pPr marL="1599240" indent="-228463" eaLnBrk="0" hangingPunct="0">
              <a:defRPr sz="2400">
                <a:solidFill>
                  <a:schemeClr val="tx1"/>
                </a:solidFill>
                <a:latin typeface="Arial" charset="0"/>
                <a:ea typeface="ＭＳ Ｐゴシック" charset="0"/>
              </a:defRPr>
            </a:lvl4pPr>
            <a:lvl5pPr marL="2056166" indent="-228463" eaLnBrk="0" hangingPunct="0">
              <a:defRPr sz="2400">
                <a:solidFill>
                  <a:schemeClr val="tx1"/>
                </a:solidFill>
                <a:latin typeface="Arial" charset="0"/>
                <a:ea typeface="ＭＳ Ｐゴシック" charset="0"/>
              </a:defRPr>
            </a:lvl5pPr>
            <a:lvl6pPr marL="2513091" indent="-228463" eaLnBrk="0" fontAlgn="base" hangingPunct="0">
              <a:spcBef>
                <a:spcPct val="0"/>
              </a:spcBef>
              <a:spcAft>
                <a:spcPct val="0"/>
              </a:spcAft>
              <a:defRPr sz="2400">
                <a:solidFill>
                  <a:schemeClr val="tx1"/>
                </a:solidFill>
                <a:latin typeface="Arial" charset="0"/>
                <a:ea typeface="ＭＳ Ｐゴシック" charset="0"/>
              </a:defRPr>
            </a:lvl6pPr>
            <a:lvl7pPr marL="2970017" indent="-228463" eaLnBrk="0" fontAlgn="base" hangingPunct="0">
              <a:spcBef>
                <a:spcPct val="0"/>
              </a:spcBef>
              <a:spcAft>
                <a:spcPct val="0"/>
              </a:spcAft>
              <a:defRPr sz="2400">
                <a:solidFill>
                  <a:schemeClr val="tx1"/>
                </a:solidFill>
                <a:latin typeface="Arial" charset="0"/>
                <a:ea typeface="ＭＳ Ｐゴシック" charset="0"/>
              </a:defRPr>
            </a:lvl7pPr>
            <a:lvl8pPr marL="3426943" indent="-228463" eaLnBrk="0" fontAlgn="base" hangingPunct="0">
              <a:spcBef>
                <a:spcPct val="0"/>
              </a:spcBef>
              <a:spcAft>
                <a:spcPct val="0"/>
              </a:spcAft>
              <a:defRPr sz="2400">
                <a:solidFill>
                  <a:schemeClr val="tx1"/>
                </a:solidFill>
                <a:latin typeface="Arial" charset="0"/>
                <a:ea typeface="ＭＳ Ｐゴシック" charset="0"/>
              </a:defRPr>
            </a:lvl8pPr>
            <a:lvl9pPr marL="3883868" indent="-2284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55E414-60DE-8C4B-8E17-AD768AB80445}" type="slidenum">
              <a:rPr lang="en-US" sz="1200"/>
              <a:pPr eaLnBrk="1" hangingPunct="1"/>
              <a:t>22</a:t>
            </a:fld>
            <a:endParaRPr lang="en-US" sz="1200" dirty="0"/>
          </a:p>
        </p:txBody>
      </p:sp>
    </p:spTree>
    <p:extLst>
      <p:ext uri="{BB962C8B-B14F-4D97-AF65-F5344CB8AC3E}">
        <p14:creationId xmlns="" xmlns:p14="http://schemas.microsoft.com/office/powerpoint/2010/main" val="331249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1200" y="504825"/>
            <a:ext cx="3367088" cy="2525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4DBB5-C7CC-4FD0-803C-B3A0D8E4AB92}" type="slidenum">
              <a:rPr lang="en-GB" smtClean="0"/>
              <a:pPr/>
              <a:t>24</a:t>
            </a:fld>
            <a:endParaRPr lang="en-GB"/>
          </a:p>
        </p:txBody>
      </p:sp>
    </p:spTree>
    <p:extLst>
      <p:ext uri="{BB962C8B-B14F-4D97-AF65-F5344CB8AC3E}">
        <p14:creationId xmlns="" xmlns:p14="http://schemas.microsoft.com/office/powerpoint/2010/main" val="28233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88A2308-4F52-46BD-B0E4-A6E77E248DFE}" type="slidenum">
              <a:rPr lang="en-US" smtClean="0"/>
              <a:pPr>
                <a:defRPr/>
              </a:pPr>
              <a:t>30</a:t>
            </a:fld>
            <a:endParaRPr lang="en-US"/>
          </a:p>
        </p:txBody>
      </p:sp>
    </p:spTree>
    <p:extLst>
      <p:ext uri="{BB962C8B-B14F-4D97-AF65-F5344CB8AC3E}">
        <p14:creationId xmlns="" xmlns:p14="http://schemas.microsoft.com/office/powerpoint/2010/main" val="3457129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B9BEAD95-CF3E-4F51-AF94-624050398689}" type="slidenum">
              <a:rPr lang="en-AU" smtClean="0">
                <a:latin typeface="Times New Roman" pitchFamily="18" charset="0"/>
                <a:ea typeface="ＭＳ Ｐゴシック" pitchFamily="34" charset="-128"/>
              </a:rPr>
              <a:pPr/>
              <a:t>31</a:t>
            </a:fld>
            <a:endParaRPr lang="en-AU" smtClean="0">
              <a:latin typeface="Times New Roman" pitchFamily="18" charset="0"/>
              <a:ea typeface="ＭＳ Ｐゴシック" pitchFamily="34" charset="-128"/>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endParaRPr lang="en-US" dirty="0" smtClean="0">
              <a:latin typeface="Arial" charset="0"/>
              <a:ea typeface="ヒラギノ角ゴ Pro W3"/>
              <a:cs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lienbildplatzhalter 1"/>
          <p:cNvSpPr>
            <a:spLocks noGrp="1" noRot="1" noChangeAspect="1" noTextEdit="1"/>
          </p:cNvSpPr>
          <p:nvPr>
            <p:ph type="sldImg"/>
          </p:nvPr>
        </p:nvSpPr>
        <p:spPr bwMode="auto">
          <a:xfrm>
            <a:off x="3251200" y="504825"/>
            <a:ext cx="3367088" cy="25257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solidFill>
                  <a:srgbClr val="000000"/>
                </a:solidFill>
                <a:latin typeface="Arial" charset="0"/>
                <a:ea typeface="MS PGothic" charset="0"/>
                <a:cs typeface="MS PGothic" charset="0"/>
              </a:rPr>
              <a:t>Early warning, early action means making use of climate and weather information before a health emergency strikes and act sooner than you would do without this information.</a:t>
            </a:r>
          </a:p>
          <a:p>
            <a:pPr eaLnBrk="1" hangingPunct="1">
              <a:spcBef>
                <a:spcPct val="0"/>
              </a:spcBef>
            </a:pPr>
            <a:r>
              <a:rPr lang="nl-NL">
                <a:latin typeface="Times New Roman" charset="0"/>
                <a:ea typeface="MS PGothic" charset="0"/>
                <a:cs typeface="MS PGothic" charset="0"/>
              </a:rPr>
              <a:t>We often have some information ahead in time of the upcoming disaster event such as flooding, tropical storms and heatwaves, and that information can be interpreted and used to prepare the emergency operation better.</a:t>
            </a:r>
          </a:p>
          <a:p>
            <a:pPr eaLnBrk="1" hangingPunct="1">
              <a:spcBef>
                <a:spcPct val="0"/>
              </a:spcBef>
            </a:pPr>
            <a:endParaRPr lang="nl-NL">
              <a:latin typeface="Times New Roman" charset="0"/>
              <a:ea typeface="MS PGothic" charset="0"/>
              <a:cs typeface="MS PGothic" charset="0"/>
            </a:endParaRPr>
          </a:p>
          <a:p>
            <a:pPr eaLnBrk="1" hangingPunct="1">
              <a:spcBef>
                <a:spcPct val="0"/>
              </a:spcBef>
            </a:pPr>
            <a:r>
              <a:rPr lang="en-GB" b="1">
                <a:latin typeface="Calibri" charset="0"/>
              </a:rPr>
              <a:t>Disease surveillance</a:t>
            </a:r>
            <a:r>
              <a:rPr lang="en-GB">
                <a:latin typeface="Calibri" charset="0"/>
              </a:rPr>
              <a:t> is an </a:t>
            </a:r>
            <a:r>
              <a:rPr lang="en-GB">
                <a:latin typeface="Calibri" charset="0"/>
                <a:hlinkClick r:id="rId3" tooltip="Epidemiology"/>
              </a:rPr>
              <a:t>epidemiological</a:t>
            </a:r>
            <a:r>
              <a:rPr lang="en-GB">
                <a:latin typeface="Calibri" charset="0"/>
              </a:rPr>
              <a:t> practice by which the spread of </a:t>
            </a:r>
            <a:r>
              <a:rPr lang="en-GB">
                <a:latin typeface="Calibri" charset="0"/>
                <a:hlinkClick r:id="rId4" tooltip="Disease"/>
              </a:rPr>
              <a:t>disease</a:t>
            </a:r>
            <a:r>
              <a:rPr lang="en-GB">
                <a:latin typeface="Calibri" charset="0"/>
              </a:rPr>
              <a:t> is monitored in order to establish patterns of progression.</a:t>
            </a:r>
            <a:endParaRPr lang="nl-NL">
              <a:latin typeface="Times New Roman" charset="0"/>
              <a:ea typeface="MS PGothic" charset="0"/>
              <a:cs typeface="MS PGothic" charset="0"/>
            </a:endParaRPr>
          </a:p>
          <a:p>
            <a:pPr eaLnBrk="1" hangingPunct="1">
              <a:spcBef>
                <a:spcPct val="0"/>
              </a:spcBef>
            </a:pPr>
            <a:endParaRPr lang="nl-NL">
              <a:latin typeface="Times New Roman" charset="0"/>
              <a:ea typeface="MS PGothic" charset="0"/>
              <a:cs typeface="MS PGothic" charset="0"/>
            </a:endParaRPr>
          </a:p>
          <a:p>
            <a:pPr eaLnBrk="1" hangingPunct="1">
              <a:spcBef>
                <a:spcPct val="0"/>
              </a:spcBef>
            </a:pPr>
            <a:r>
              <a:rPr lang="nl-NL">
                <a:latin typeface="Times New Roman" charset="0"/>
                <a:ea typeface="MS PGothic" charset="0"/>
                <a:cs typeface="MS PGothic" charset="0"/>
              </a:rPr>
              <a:t>So in the ‘</a:t>
            </a:r>
            <a:r>
              <a:rPr lang="nl-NL" altLang="ja-JP">
                <a:latin typeface="Times New Roman" charset="0"/>
                <a:ea typeface="MS PGothic" charset="0"/>
                <a:cs typeface="MS PGothic" charset="0"/>
              </a:rPr>
              <a:t>Early Warning, Early Action</a:t>
            </a:r>
            <a:r>
              <a:rPr lang="nl-NL">
                <a:latin typeface="Times New Roman" charset="0"/>
                <a:ea typeface="MS PGothic" charset="0"/>
                <a:cs typeface="MS PGothic" charset="0"/>
              </a:rPr>
              <a:t>’</a:t>
            </a:r>
            <a:r>
              <a:rPr lang="nl-NL" altLang="ja-JP">
                <a:latin typeface="Times New Roman" charset="0"/>
                <a:ea typeface="MS PGothic" charset="0"/>
                <a:cs typeface="MS PGothic" charset="0"/>
              </a:rPr>
              <a:t> approach we make full use of climate information – and we act in a way that prepares us better as a whole, but also </a:t>
            </a:r>
            <a:r>
              <a:rPr lang="fr-FR" altLang="ja-JP">
                <a:latin typeface="Arial" charset="0"/>
                <a:ea typeface="Arial" charset="0"/>
                <a:cs typeface="Arial" charset="0"/>
              </a:rPr>
              <a:t>with a more strategic approach to health emergency response.</a:t>
            </a:r>
            <a:endParaRPr lang="en-US" altLang="ja-JP">
              <a:solidFill>
                <a:srgbClr val="000000"/>
              </a:solidFill>
              <a:latin typeface="Arial" charset="0"/>
              <a:ea typeface="MS PGothic" charset="0"/>
              <a:cs typeface="MS PGothic" charset="0"/>
            </a:endParaRPr>
          </a:p>
          <a:p>
            <a:pPr eaLnBrk="1" hangingPunct="1"/>
            <a:endParaRPr lang="de-DE">
              <a:latin typeface="Calibri" charset="0"/>
              <a:ea typeface="ヒラギノ角ゴ Pro W3" charset="0"/>
              <a:cs typeface="ヒラギノ角ゴ Pro W3" charset="0"/>
            </a:endParaRPr>
          </a:p>
        </p:txBody>
      </p:sp>
      <p:sp>
        <p:nvSpPr>
          <p:cNvPr id="36867"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504" indent="-285579" eaLnBrk="0" hangingPunct="0">
              <a:defRPr sz="2400">
                <a:solidFill>
                  <a:schemeClr val="tx1"/>
                </a:solidFill>
                <a:latin typeface="Arial" charset="0"/>
                <a:ea typeface="ＭＳ Ｐゴシック" charset="0"/>
              </a:defRPr>
            </a:lvl2pPr>
            <a:lvl3pPr marL="1142314" indent="-228463" eaLnBrk="0" hangingPunct="0">
              <a:defRPr sz="2400">
                <a:solidFill>
                  <a:schemeClr val="tx1"/>
                </a:solidFill>
                <a:latin typeface="Arial" charset="0"/>
                <a:ea typeface="ＭＳ Ｐゴシック" charset="0"/>
              </a:defRPr>
            </a:lvl3pPr>
            <a:lvl4pPr marL="1599240" indent="-228463" eaLnBrk="0" hangingPunct="0">
              <a:defRPr sz="2400">
                <a:solidFill>
                  <a:schemeClr val="tx1"/>
                </a:solidFill>
                <a:latin typeface="Arial" charset="0"/>
                <a:ea typeface="ＭＳ Ｐゴシック" charset="0"/>
              </a:defRPr>
            </a:lvl4pPr>
            <a:lvl5pPr marL="2056166" indent="-228463" eaLnBrk="0" hangingPunct="0">
              <a:defRPr sz="2400">
                <a:solidFill>
                  <a:schemeClr val="tx1"/>
                </a:solidFill>
                <a:latin typeface="Arial" charset="0"/>
                <a:ea typeface="ＭＳ Ｐゴシック" charset="0"/>
              </a:defRPr>
            </a:lvl5pPr>
            <a:lvl6pPr marL="2513091" indent="-228463" eaLnBrk="0" fontAlgn="base" hangingPunct="0">
              <a:spcBef>
                <a:spcPct val="0"/>
              </a:spcBef>
              <a:spcAft>
                <a:spcPct val="0"/>
              </a:spcAft>
              <a:defRPr sz="2400">
                <a:solidFill>
                  <a:schemeClr val="tx1"/>
                </a:solidFill>
                <a:latin typeface="Arial" charset="0"/>
                <a:ea typeface="ＭＳ Ｐゴシック" charset="0"/>
              </a:defRPr>
            </a:lvl6pPr>
            <a:lvl7pPr marL="2970017" indent="-228463" eaLnBrk="0" fontAlgn="base" hangingPunct="0">
              <a:spcBef>
                <a:spcPct val="0"/>
              </a:spcBef>
              <a:spcAft>
                <a:spcPct val="0"/>
              </a:spcAft>
              <a:defRPr sz="2400">
                <a:solidFill>
                  <a:schemeClr val="tx1"/>
                </a:solidFill>
                <a:latin typeface="Arial" charset="0"/>
                <a:ea typeface="ＭＳ Ｐゴシック" charset="0"/>
              </a:defRPr>
            </a:lvl7pPr>
            <a:lvl8pPr marL="3426943" indent="-228463" eaLnBrk="0" fontAlgn="base" hangingPunct="0">
              <a:spcBef>
                <a:spcPct val="0"/>
              </a:spcBef>
              <a:spcAft>
                <a:spcPct val="0"/>
              </a:spcAft>
              <a:defRPr sz="2400">
                <a:solidFill>
                  <a:schemeClr val="tx1"/>
                </a:solidFill>
                <a:latin typeface="Arial" charset="0"/>
                <a:ea typeface="ＭＳ Ｐゴシック" charset="0"/>
              </a:defRPr>
            </a:lvl8pPr>
            <a:lvl9pPr marL="3883868" indent="-2284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ED0068-FFAC-9741-9E95-34EF3C850991}" type="slidenum">
              <a:rPr lang="en-US" sz="1200"/>
              <a:pPr eaLnBrk="1" hangingPunct="1"/>
              <a:t>33</a:t>
            </a:fld>
            <a:endParaRPr lang="en-US" sz="1200" dirty="0"/>
          </a:p>
        </p:txBody>
      </p:sp>
    </p:spTree>
    <p:extLst>
      <p:ext uri="{BB962C8B-B14F-4D97-AF65-F5344CB8AC3E}">
        <p14:creationId xmlns="" xmlns:p14="http://schemas.microsoft.com/office/powerpoint/2010/main" val="3912602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jdelijke aanduiding voor dia-afbeelding 1"/>
          <p:cNvSpPr>
            <a:spLocks noGrp="1" noRot="1" noChangeAspect="1" noTextEdit="1"/>
          </p:cNvSpPr>
          <p:nvPr>
            <p:ph type="sldImg"/>
          </p:nvPr>
        </p:nvSpPr>
        <p:spPr bwMode="auto">
          <a:xfrm>
            <a:off x="3251200" y="504825"/>
            <a:ext cx="3367088" cy="25257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Times New Roman" charset="0"/>
                <a:ea typeface="MS PGothic" charset="0"/>
                <a:cs typeface="MS PGothic" charset="0"/>
              </a:rPr>
              <a:t>The 2008 actions of the West and Central Africa Zone (WCAZ) provide a model for the Movement to improve and scale-up the use of climate information, allowing translation of early warnings into early action for better disaster management and response.  Some of the great ways the WCAZ utilized seasonal forecasts for life saving early action include:</a:t>
            </a:r>
          </a:p>
          <a:p>
            <a:pPr eaLnBrk="1" hangingPunct="1">
              <a:spcBef>
                <a:spcPct val="0"/>
              </a:spcBef>
            </a:pPr>
            <a:r>
              <a:rPr lang="en-US">
                <a:latin typeface="Times New Roman" charset="0"/>
                <a:ea typeface="MS PGothic" charset="0"/>
                <a:cs typeface="MS PGothic" charset="0"/>
              </a:rPr>
              <a:t> Employing </a:t>
            </a:r>
            <a:r>
              <a:rPr lang="ja-JP" altLang="en-US">
                <a:latin typeface="Times New Roman" charset="0"/>
                <a:ea typeface="MS PGothic" charset="0"/>
                <a:cs typeface="MS PGothic" charset="0"/>
              </a:rPr>
              <a:t>“</a:t>
            </a:r>
            <a:r>
              <a:rPr lang="en-US" altLang="ja-JP">
                <a:latin typeface="Times New Roman" charset="0"/>
                <a:ea typeface="MS PGothic" charset="0"/>
                <a:cs typeface="MS PGothic" charset="0"/>
              </a:rPr>
              <a:t>no-regrets</a:t>
            </a:r>
            <a:r>
              <a:rPr lang="ja-JP" altLang="en-US">
                <a:latin typeface="Times New Roman" charset="0"/>
                <a:ea typeface="MS PGothic" charset="0"/>
                <a:cs typeface="MS PGothic" charset="0"/>
              </a:rPr>
              <a:t>”</a:t>
            </a:r>
            <a:r>
              <a:rPr lang="en-US" altLang="ja-JP">
                <a:latin typeface="Times New Roman" charset="0"/>
                <a:ea typeface="MS PGothic" charset="0"/>
                <a:cs typeface="MS PGothic" charset="0"/>
              </a:rPr>
              <a:t> strategies to focus and plan for probable (but not certain) events.</a:t>
            </a:r>
          </a:p>
          <a:p>
            <a:pPr eaLnBrk="1" hangingPunct="1">
              <a:spcBef>
                <a:spcPct val="0"/>
              </a:spcBef>
            </a:pPr>
            <a:r>
              <a:rPr lang="en-US">
                <a:latin typeface="Times New Roman" charset="0"/>
                <a:ea typeface="MS PGothic" charset="0"/>
                <a:cs typeface="MS PGothic" charset="0"/>
              </a:rPr>
              <a:t> Monitoring forecasts on multiple time-scales, to reduce uncertainty in longer-term outlooks.</a:t>
            </a:r>
          </a:p>
          <a:p>
            <a:pPr eaLnBrk="1" hangingPunct="1">
              <a:spcBef>
                <a:spcPct val="0"/>
              </a:spcBef>
            </a:pPr>
            <a:r>
              <a:rPr lang="en-US">
                <a:latin typeface="Times New Roman" charset="0"/>
                <a:ea typeface="MS PGothic" charset="0"/>
                <a:cs typeface="MS PGothic" charset="0"/>
              </a:rPr>
              <a:t> Consulting multiple sources of forecast information for greater scientific consensus, including ACMAD (African Centre of Meteorological Application for Development)</a:t>
            </a:r>
          </a:p>
          <a:p>
            <a:pPr eaLnBrk="1" hangingPunct="1">
              <a:spcBef>
                <a:spcPct val="0"/>
              </a:spcBef>
            </a:pPr>
            <a:r>
              <a:rPr lang="en-US">
                <a:latin typeface="Times New Roman" charset="0"/>
                <a:ea typeface="MS PGothic" charset="0"/>
                <a:cs typeface="MS PGothic" charset="0"/>
              </a:rPr>
              <a:t> Utilizing tools that combined the seasonal precipitation forecast with hydrology for flood risk mapping (important since a precipitation forecast is not a flood forecast).</a:t>
            </a:r>
          </a:p>
          <a:p>
            <a:pPr eaLnBrk="1" hangingPunct="1">
              <a:spcBef>
                <a:spcPct val="0"/>
              </a:spcBef>
            </a:pPr>
            <a:r>
              <a:rPr lang="en-US">
                <a:latin typeface="Times New Roman" charset="0"/>
                <a:ea typeface="MS PGothic" charset="0"/>
                <a:cs typeface="MS PGothic" charset="0"/>
              </a:rPr>
              <a:t> Holding a meeting with key stakeholders to develop preparedness strategies.</a:t>
            </a:r>
          </a:p>
          <a:p>
            <a:pPr eaLnBrk="1" hangingPunct="1">
              <a:spcBef>
                <a:spcPct val="0"/>
              </a:spcBef>
            </a:pPr>
            <a:r>
              <a:rPr lang="en-US">
                <a:latin typeface="Times New Roman" charset="0"/>
                <a:ea typeface="MS PGothic" charset="0"/>
                <a:cs typeface="MS PGothic" charset="0"/>
              </a:rPr>
              <a:t> Issuing the first-ever Preliminary Emergency Appeal, and initiating changes that now make funds from the Disaster Response Emergency Fund (DREF) available for preparedness activities.</a:t>
            </a:r>
          </a:p>
        </p:txBody>
      </p:sp>
      <p:sp>
        <p:nvSpPr>
          <p:cNvPr id="38915"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504" indent="-285579" eaLnBrk="0" hangingPunct="0">
              <a:defRPr sz="2400">
                <a:solidFill>
                  <a:schemeClr val="tx1"/>
                </a:solidFill>
                <a:latin typeface="Arial" charset="0"/>
                <a:ea typeface="ＭＳ Ｐゴシック" charset="0"/>
              </a:defRPr>
            </a:lvl2pPr>
            <a:lvl3pPr marL="1142314" indent="-228463" eaLnBrk="0" hangingPunct="0">
              <a:defRPr sz="2400">
                <a:solidFill>
                  <a:schemeClr val="tx1"/>
                </a:solidFill>
                <a:latin typeface="Arial" charset="0"/>
                <a:ea typeface="ＭＳ Ｐゴシック" charset="0"/>
              </a:defRPr>
            </a:lvl3pPr>
            <a:lvl4pPr marL="1599240" indent="-228463" eaLnBrk="0" hangingPunct="0">
              <a:defRPr sz="2400">
                <a:solidFill>
                  <a:schemeClr val="tx1"/>
                </a:solidFill>
                <a:latin typeface="Arial" charset="0"/>
                <a:ea typeface="ＭＳ Ｐゴシック" charset="0"/>
              </a:defRPr>
            </a:lvl4pPr>
            <a:lvl5pPr marL="2056166" indent="-228463" eaLnBrk="0" hangingPunct="0">
              <a:defRPr sz="2400">
                <a:solidFill>
                  <a:schemeClr val="tx1"/>
                </a:solidFill>
                <a:latin typeface="Arial" charset="0"/>
                <a:ea typeface="ＭＳ Ｐゴシック" charset="0"/>
              </a:defRPr>
            </a:lvl5pPr>
            <a:lvl6pPr marL="2513091" indent="-228463" eaLnBrk="0" fontAlgn="base" hangingPunct="0">
              <a:spcBef>
                <a:spcPct val="0"/>
              </a:spcBef>
              <a:spcAft>
                <a:spcPct val="0"/>
              </a:spcAft>
              <a:defRPr sz="2400">
                <a:solidFill>
                  <a:schemeClr val="tx1"/>
                </a:solidFill>
                <a:latin typeface="Arial" charset="0"/>
                <a:ea typeface="ＭＳ Ｐゴシック" charset="0"/>
              </a:defRPr>
            </a:lvl6pPr>
            <a:lvl7pPr marL="2970017" indent="-228463" eaLnBrk="0" fontAlgn="base" hangingPunct="0">
              <a:spcBef>
                <a:spcPct val="0"/>
              </a:spcBef>
              <a:spcAft>
                <a:spcPct val="0"/>
              </a:spcAft>
              <a:defRPr sz="2400">
                <a:solidFill>
                  <a:schemeClr val="tx1"/>
                </a:solidFill>
                <a:latin typeface="Arial" charset="0"/>
                <a:ea typeface="ＭＳ Ｐゴシック" charset="0"/>
              </a:defRPr>
            </a:lvl7pPr>
            <a:lvl8pPr marL="3426943" indent="-228463" eaLnBrk="0" fontAlgn="base" hangingPunct="0">
              <a:spcBef>
                <a:spcPct val="0"/>
              </a:spcBef>
              <a:spcAft>
                <a:spcPct val="0"/>
              </a:spcAft>
              <a:defRPr sz="2400">
                <a:solidFill>
                  <a:schemeClr val="tx1"/>
                </a:solidFill>
                <a:latin typeface="Arial" charset="0"/>
                <a:ea typeface="ＭＳ Ｐゴシック" charset="0"/>
              </a:defRPr>
            </a:lvl8pPr>
            <a:lvl9pPr marL="3883868" indent="-2284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58941B-FF85-7044-8ADC-0ABE28F4607D}" type="slidenum">
              <a:rPr lang="en-US" sz="1200">
                <a:ea typeface="MS PGothic" charset="0"/>
                <a:cs typeface="MS PGothic" charset="0"/>
              </a:rPr>
              <a:pPr eaLnBrk="1" hangingPunct="1"/>
              <a:t>34</a:t>
            </a:fld>
            <a:endParaRPr lang="en-US" sz="1200" dirty="0">
              <a:ea typeface="MS PGothic" charset="0"/>
              <a:cs typeface="MS PGothic" charset="0"/>
            </a:endParaRPr>
          </a:p>
        </p:txBody>
      </p:sp>
    </p:spTree>
    <p:extLst>
      <p:ext uri="{BB962C8B-B14F-4D97-AF65-F5344CB8AC3E}">
        <p14:creationId xmlns="" xmlns:p14="http://schemas.microsoft.com/office/powerpoint/2010/main" val="2055827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4DBB5-C7CC-4FD0-803C-B3A0D8E4AB92}" type="slidenum">
              <a:rPr lang="en-GB" smtClean="0"/>
              <a:pPr/>
              <a:t>45</a:t>
            </a:fld>
            <a:endParaRPr lang="en-GB"/>
          </a:p>
        </p:txBody>
      </p:sp>
    </p:spTree>
    <p:extLst>
      <p:ext uri="{BB962C8B-B14F-4D97-AF65-F5344CB8AC3E}">
        <p14:creationId xmlns="" xmlns:p14="http://schemas.microsoft.com/office/powerpoint/2010/main" val="4110226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E2DA2960-0609-46FC-B62D-4962AAD83E2E}" type="slidenum">
              <a:rPr lang="en-GB" smtClean="0">
                <a:latin typeface="Times New Roman" pitchFamily="18" charset="0"/>
              </a:rPr>
              <a:pPr/>
              <a:t>49</a:t>
            </a:fld>
            <a:endParaRPr lang="en-GB">
              <a:latin typeface="Times New Roman" pitchFamily="18" charset="0"/>
            </a:endParaRPr>
          </a:p>
        </p:txBody>
      </p:sp>
      <p:sp>
        <p:nvSpPr>
          <p:cNvPr id="16386" name="Rectangle 2"/>
          <p:cNvSpPr>
            <a:spLocks noGrp="1" noRot="1" noChangeAspect="1" noChangeArrowheads="1" noTextEdit="1"/>
          </p:cNvSpPr>
          <p:nvPr>
            <p:ph type="sldImg"/>
          </p:nvPr>
        </p:nvSpPr>
        <p:spPr>
          <a:xfrm>
            <a:off x="3251200" y="504825"/>
            <a:ext cx="3367088" cy="2525713"/>
          </a:xfrm>
          <a:ln/>
        </p:spPr>
      </p:sp>
      <p:sp>
        <p:nvSpPr>
          <p:cNvPr id="16387" name="Rectangle 3"/>
          <p:cNvSpPr>
            <a:spLocks noGrp="1" noChangeArrowheads="1"/>
          </p:cNvSpPr>
          <p:nvPr>
            <p:ph type="body" idx="1"/>
          </p:nvPr>
        </p:nvSpPr>
        <p:spPr>
          <a:noFill/>
          <a:ln/>
        </p:spPr>
        <p:txBody>
          <a:bodyPr/>
          <a:lstStyle/>
          <a:p>
            <a:pPr eaLnBrk="1" hangingPunct="1"/>
            <a:endParaRPr lang="en-GB" dirty="0">
              <a:latin typeface="Times New Roman" pitchFamily="18" charset="0"/>
              <a:ea typeface="ＭＳ Ｐゴシック" pitchFamily="1" charset="-128"/>
            </a:endParaRPr>
          </a:p>
        </p:txBody>
      </p:sp>
    </p:spTree>
    <p:extLst>
      <p:ext uri="{BB962C8B-B14F-4D97-AF65-F5344CB8AC3E}">
        <p14:creationId xmlns="" xmlns:p14="http://schemas.microsoft.com/office/powerpoint/2010/main" val="324211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xfrm>
            <a:off x="3251200" y="504825"/>
            <a:ext cx="3367088" cy="25257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PH" dirty="0">
                <a:latin typeface="Calibri" charset="0"/>
              </a:rPr>
              <a:t>Many factors combine together to affect the health of individuals and communities. The context of people’s lives determine their health, and so blaming individuals for poor health or crediting them for good health is inappropriate.</a:t>
            </a:r>
          </a:p>
          <a:p>
            <a:pPr eaLnBrk="1" hangingPunct="1">
              <a:spcBef>
                <a:spcPct val="0"/>
              </a:spcBef>
            </a:pPr>
            <a:endParaRPr lang="en-PH" dirty="0">
              <a:latin typeface="Calibri" charset="0"/>
            </a:endParaRPr>
          </a:p>
          <a:p>
            <a:pPr eaLnBrk="1" hangingPunct="1">
              <a:spcBef>
                <a:spcPct val="0"/>
              </a:spcBef>
            </a:pPr>
            <a:r>
              <a:rPr lang="en-PH" dirty="0">
                <a:latin typeface="Calibri" charset="0"/>
              </a:rPr>
              <a:t>For details: www.who.int/hia/evidence/doh/en/</a:t>
            </a:r>
          </a:p>
          <a:p>
            <a:pPr eaLnBrk="1" hangingPunct="1">
              <a:spcBef>
                <a:spcPct val="0"/>
              </a:spcBef>
            </a:pPr>
            <a:endParaRPr lang="en-GB" dirty="0">
              <a:latin typeface="Calibri" charset="0"/>
            </a:endParaRPr>
          </a:p>
        </p:txBody>
      </p:sp>
      <p:sp>
        <p:nvSpPr>
          <p:cNvPr id="71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504" indent="-285579" eaLnBrk="0" hangingPunct="0">
              <a:defRPr sz="2400">
                <a:solidFill>
                  <a:schemeClr val="tx1"/>
                </a:solidFill>
                <a:latin typeface="Arial" charset="0"/>
                <a:ea typeface="ＭＳ Ｐゴシック" charset="0"/>
              </a:defRPr>
            </a:lvl2pPr>
            <a:lvl3pPr marL="1142314" indent="-228463" eaLnBrk="0" hangingPunct="0">
              <a:defRPr sz="2400">
                <a:solidFill>
                  <a:schemeClr val="tx1"/>
                </a:solidFill>
                <a:latin typeface="Arial" charset="0"/>
                <a:ea typeface="ＭＳ Ｐゴシック" charset="0"/>
              </a:defRPr>
            </a:lvl3pPr>
            <a:lvl4pPr marL="1599240" indent="-228463" eaLnBrk="0" hangingPunct="0">
              <a:defRPr sz="2400">
                <a:solidFill>
                  <a:schemeClr val="tx1"/>
                </a:solidFill>
                <a:latin typeface="Arial" charset="0"/>
                <a:ea typeface="ＭＳ Ｐゴシック" charset="0"/>
              </a:defRPr>
            </a:lvl4pPr>
            <a:lvl5pPr marL="2056166" indent="-228463" eaLnBrk="0" hangingPunct="0">
              <a:defRPr sz="2400">
                <a:solidFill>
                  <a:schemeClr val="tx1"/>
                </a:solidFill>
                <a:latin typeface="Arial" charset="0"/>
                <a:ea typeface="ＭＳ Ｐゴシック" charset="0"/>
              </a:defRPr>
            </a:lvl5pPr>
            <a:lvl6pPr marL="2513091" indent="-228463" eaLnBrk="0" fontAlgn="base" hangingPunct="0">
              <a:spcBef>
                <a:spcPct val="0"/>
              </a:spcBef>
              <a:spcAft>
                <a:spcPct val="0"/>
              </a:spcAft>
              <a:defRPr sz="2400">
                <a:solidFill>
                  <a:schemeClr val="tx1"/>
                </a:solidFill>
                <a:latin typeface="Arial" charset="0"/>
                <a:ea typeface="ＭＳ Ｐゴシック" charset="0"/>
              </a:defRPr>
            </a:lvl6pPr>
            <a:lvl7pPr marL="2970017" indent="-228463" eaLnBrk="0" fontAlgn="base" hangingPunct="0">
              <a:spcBef>
                <a:spcPct val="0"/>
              </a:spcBef>
              <a:spcAft>
                <a:spcPct val="0"/>
              </a:spcAft>
              <a:defRPr sz="2400">
                <a:solidFill>
                  <a:schemeClr val="tx1"/>
                </a:solidFill>
                <a:latin typeface="Arial" charset="0"/>
                <a:ea typeface="ＭＳ Ｐゴシック" charset="0"/>
              </a:defRPr>
            </a:lvl7pPr>
            <a:lvl8pPr marL="3426943" indent="-228463" eaLnBrk="0" fontAlgn="base" hangingPunct="0">
              <a:spcBef>
                <a:spcPct val="0"/>
              </a:spcBef>
              <a:spcAft>
                <a:spcPct val="0"/>
              </a:spcAft>
              <a:defRPr sz="2400">
                <a:solidFill>
                  <a:schemeClr val="tx1"/>
                </a:solidFill>
                <a:latin typeface="Arial" charset="0"/>
                <a:ea typeface="ＭＳ Ｐゴシック" charset="0"/>
              </a:defRPr>
            </a:lvl8pPr>
            <a:lvl9pPr marL="3883868" indent="-2284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CCF857-9169-5E4C-8BE1-6447100E9702}" type="slidenum">
              <a:rPr lang="en-GB" sz="1200"/>
              <a:pPr eaLnBrk="1" hangingPunct="1"/>
              <a:t>3</a:t>
            </a:fld>
            <a:endParaRPr lang="en-GB" sz="1200" dirty="0"/>
          </a:p>
        </p:txBody>
      </p:sp>
    </p:spTree>
    <p:extLst>
      <p:ext uri="{BB962C8B-B14F-4D97-AF65-F5344CB8AC3E}">
        <p14:creationId xmlns="" xmlns:p14="http://schemas.microsoft.com/office/powerpoint/2010/main" val="77662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36B67E36-9777-463B-BAC4-F13EF30531A0}" type="slidenum">
              <a:rPr lang="en-US" smtClean="0">
                <a:latin typeface="Times New Roman" pitchFamily="18" charset="0"/>
                <a:ea typeface="ＭＳ Ｐゴシック" pitchFamily="34" charset="-128"/>
              </a:rPr>
              <a:pPr/>
              <a:t>5</a:t>
            </a:fld>
            <a:endParaRPr lang="en-US" smtClean="0">
              <a:latin typeface="Times New Roman" pitchFamily="18" charset="0"/>
              <a:ea typeface="ＭＳ Ｐゴシック" pitchFamily="34" charset="-128"/>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r>
              <a:rPr lang="en-US" dirty="0" smtClean="0">
                <a:latin typeface="Arial" charset="0"/>
                <a:ea typeface="ヒラギノ角ゴ Pro W3"/>
                <a:cs typeface="ヒラギノ角ゴ Pro W3"/>
              </a:rPr>
              <a:t>As indicated on this</a:t>
            </a:r>
            <a:r>
              <a:rPr lang="en-US" baseline="0" dirty="0" smtClean="0">
                <a:latin typeface="Arial" charset="0"/>
                <a:ea typeface="ヒラギノ角ゴ Pro W3"/>
                <a:cs typeface="ヒラギノ角ゴ Pro W3"/>
              </a:rPr>
              <a:t> slide, the effects of flooding extends beyond </a:t>
            </a:r>
            <a:r>
              <a:rPr lang="en-US" dirty="0" smtClean="0">
                <a:latin typeface="Arial" charset="0"/>
                <a:ea typeface="ヒラギノ角ゴ Pro W3"/>
                <a:cs typeface="ヒラギノ角ゴ Pro W3"/>
              </a:rPr>
              <a:t>immediate deaths and injuries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88A2308-4F52-46BD-B0E4-A6E77E248DFE}" type="slidenum">
              <a:rPr lang="en-US" smtClean="0"/>
              <a:pPr>
                <a:defRPr/>
              </a:pPr>
              <a:t>6</a:t>
            </a:fld>
            <a:endParaRPr lang="en-US"/>
          </a:p>
        </p:txBody>
      </p:sp>
    </p:spTree>
    <p:extLst>
      <p:ext uri="{BB962C8B-B14F-4D97-AF65-F5344CB8AC3E}">
        <p14:creationId xmlns="" xmlns:p14="http://schemas.microsoft.com/office/powerpoint/2010/main" val="144102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bwMode="auto">
          <a:xfrm>
            <a:off x="3251200" y="504825"/>
            <a:ext cx="3367088" cy="25257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dirty="0">
              <a:latin typeface="Calibri" charset="0"/>
              <a:ea typeface="MS PGothic" charset="0"/>
              <a:cs typeface="MS PGothic" charset="0"/>
            </a:endParaRPr>
          </a:p>
          <a:p>
            <a:pPr eaLnBrk="1" hangingPunct="1"/>
            <a:endParaRPr lang="de-DE" dirty="0">
              <a:latin typeface="Calibri" charset="0"/>
            </a:endParaRPr>
          </a:p>
        </p:txBody>
      </p:sp>
      <p:sp>
        <p:nvSpPr>
          <p:cNvPr id="23555"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504" indent="-285579" eaLnBrk="0" hangingPunct="0">
              <a:defRPr sz="2400">
                <a:solidFill>
                  <a:schemeClr val="tx1"/>
                </a:solidFill>
                <a:latin typeface="Arial" charset="0"/>
                <a:ea typeface="ＭＳ Ｐゴシック" charset="0"/>
              </a:defRPr>
            </a:lvl2pPr>
            <a:lvl3pPr marL="1142314" indent="-228463" eaLnBrk="0" hangingPunct="0">
              <a:defRPr sz="2400">
                <a:solidFill>
                  <a:schemeClr val="tx1"/>
                </a:solidFill>
                <a:latin typeface="Arial" charset="0"/>
                <a:ea typeface="ＭＳ Ｐゴシック" charset="0"/>
              </a:defRPr>
            </a:lvl3pPr>
            <a:lvl4pPr marL="1599240" indent="-228463" eaLnBrk="0" hangingPunct="0">
              <a:defRPr sz="2400">
                <a:solidFill>
                  <a:schemeClr val="tx1"/>
                </a:solidFill>
                <a:latin typeface="Arial" charset="0"/>
                <a:ea typeface="ＭＳ Ｐゴシック" charset="0"/>
              </a:defRPr>
            </a:lvl4pPr>
            <a:lvl5pPr marL="2056166" indent="-228463" eaLnBrk="0" hangingPunct="0">
              <a:defRPr sz="2400">
                <a:solidFill>
                  <a:schemeClr val="tx1"/>
                </a:solidFill>
                <a:latin typeface="Arial" charset="0"/>
                <a:ea typeface="ＭＳ Ｐゴシック" charset="0"/>
              </a:defRPr>
            </a:lvl5pPr>
            <a:lvl6pPr marL="2513091" indent="-228463" eaLnBrk="0" fontAlgn="base" hangingPunct="0">
              <a:spcBef>
                <a:spcPct val="0"/>
              </a:spcBef>
              <a:spcAft>
                <a:spcPct val="0"/>
              </a:spcAft>
              <a:defRPr sz="2400">
                <a:solidFill>
                  <a:schemeClr val="tx1"/>
                </a:solidFill>
                <a:latin typeface="Arial" charset="0"/>
                <a:ea typeface="ＭＳ Ｐゴシック" charset="0"/>
              </a:defRPr>
            </a:lvl6pPr>
            <a:lvl7pPr marL="2970017" indent="-228463" eaLnBrk="0" fontAlgn="base" hangingPunct="0">
              <a:spcBef>
                <a:spcPct val="0"/>
              </a:spcBef>
              <a:spcAft>
                <a:spcPct val="0"/>
              </a:spcAft>
              <a:defRPr sz="2400">
                <a:solidFill>
                  <a:schemeClr val="tx1"/>
                </a:solidFill>
                <a:latin typeface="Arial" charset="0"/>
                <a:ea typeface="ＭＳ Ｐゴシック" charset="0"/>
              </a:defRPr>
            </a:lvl7pPr>
            <a:lvl8pPr marL="3426943" indent="-228463" eaLnBrk="0" fontAlgn="base" hangingPunct="0">
              <a:spcBef>
                <a:spcPct val="0"/>
              </a:spcBef>
              <a:spcAft>
                <a:spcPct val="0"/>
              </a:spcAft>
              <a:defRPr sz="2400">
                <a:solidFill>
                  <a:schemeClr val="tx1"/>
                </a:solidFill>
                <a:latin typeface="Arial" charset="0"/>
                <a:ea typeface="ＭＳ Ｐゴシック" charset="0"/>
              </a:defRPr>
            </a:lvl8pPr>
            <a:lvl9pPr marL="3883868" indent="-2284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CDC81B-6F8A-AF4C-AD01-2D2C513BF0ED}" type="slidenum">
              <a:rPr lang="en-US" sz="1200">
                <a:ea typeface="MS PGothic" charset="0"/>
                <a:cs typeface="MS PGothic" charset="0"/>
              </a:rPr>
              <a:pPr eaLnBrk="1" hangingPunct="1"/>
              <a:t>7</a:t>
            </a:fld>
            <a:endParaRPr lang="en-US" sz="1200" dirty="0">
              <a:ea typeface="MS PGothic" charset="0"/>
              <a:cs typeface="MS PGothic" charset="0"/>
            </a:endParaRPr>
          </a:p>
        </p:txBody>
      </p:sp>
    </p:spTree>
    <p:extLst>
      <p:ext uri="{BB962C8B-B14F-4D97-AF65-F5344CB8AC3E}">
        <p14:creationId xmlns="" xmlns:p14="http://schemas.microsoft.com/office/powerpoint/2010/main" val="2818763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4DBB5-C7CC-4FD0-803C-B3A0D8E4AB92}" type="slidenum">
              <a:rPr lang="en-GB" smtClean="0"/>
              <a:pPr/>
              <a:t>8</a:t>
            </a:fld>
            <a:endParaRPr lang="en-GB"/>
          </a:p>
        </p:txBody>
      </p:sp>
    </p:spTree>
    <p:extLst>
      <p:ext uri="{BB962C8B-B14F-4D97-AF65-F5344CB8AC3E}">
        <p14:creationId xmlns="" xmlns:p14="http://schemas.microsoft.com/office/powerpoint/2010/main" val="2767711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4DBB5-C7CC-4FD0-803C-B3A0D8E4AB92}" type="slidenum">
              <a:rPr lang="en-GB" smtClean="0"/>
              <a:pPr/>
              <a:t>11</a:t>
            </a:fld>
            <a:endParaRPr lang="en-GB"/>
          </a:p>
        </p:txBody>
      </p:sp>
    </p:spTree>
    <p:extLst>
      <p:ext uri="{BB962C8B-B14F-4D97-AF65-F5344CB8AC3E}">
        <p14:creationId xmlns="" xmlns:p14="http://schemas.microsoft.com/office/powerpoint/2010/main" val="764103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88A2308-4F52-46BD-B0E4-A6E77E248DFE}" type="slidenum">
              <a:rPr lang="en-US" smtClean="0"/>
              <a:pPr>
                <a:defRPr/>
              </a:pPr>
              <a:t>16</a:t>
            </a:fld>
            <a:endParaRPr lang="en-US"/>
          </a:p>
        </p:txBody>
      </p:sp>
    </p:spTree>
    <p:extLst>
      <p:ext uri="{BB962C8B-B14F-4D97-AF65-F5344CB8AC3E}">
        <p14:creationId xmlns="" xmlns:p14="http://schemas.microsoft.com/office/powerpoint/2010/main" val="154122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ADDE8BAF-1BB6-45FB-95F1-FCA71BFE3F2B}" type="slidenum">
              <a:rPr lang="en-US" smtClean="0">
                <a:latin typeface="Times New Roman" pitchFamily="18" charset="0"/>
                <a:ea typeface="ＭＳ Ｐゴシック" pitchFamily="34" charset="-128"/>
              </a:rPr>
              <a:pPr/>
              <a:t>17</a:t>
            </a:fld>
            <a:endParaRPr lang="en-US" smtClean="0">
              <a:latin typeface="Times New Roman" pitchFamily="18" charset="0"/>
              <a:ea typeface="ＭＳ Ｐゴシック" pitchFamily="34" charset="-128"/>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smtClean="0">
              <a:latin typeface="Arial" charset="0"/>
              <a:ea typeface="ヒラギノ角ゴ Pro W3"/>
              <a:cs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1"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6"/>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1" y="3970316"/>
            <a:ext cx="6858000" cy="1309255"/>
          </a:xfrm>
        </p:spPr>
        <p:txBody>
          <a:bodyPr>
            <a:normAutofit/>
          </a:bodyPr>
          <a:lstStyle>
            <a:lvl1pPr marL="0" indent="0" algn="ctr">
              <a:buNone/>
              <a:defRPr sz="2000"/>
            </a:lvl1pPr>
            <a:lvl2pPr marL="457195" indent="0" algn="ctr">
              <a:buNone/>
              <a:defRPr sz="2000"/>
            </a:lvl2pPr>
            <a:lvl3pPr marL="914391" indent="0" algn="ctr">
              <a:buNone/>
              <a:defRPr sz="2000"/>
            </a:lvl3pPr>
            <a:lvl4pPr marL="1371586" indent="0" algn="ctr">
              <a:buNone/>
              <a:defRPr sz="2000"/>
            </a:lvl4pPr>
            <a:lvl5pPr marL="1828782" indent="0" algn="ctr">
              <a:buNone/>
              <a:defRPr sz="2000"/>
            </a:lvl5pPr>
            <a:lvl6pPr marL="2285977" indent="0" algn="ctr">
              <a:buNone/>
              <a:defRPr sz="2000"/>
            </a:lvl6pPr>
            <a:lvl7pPr marL="2743173" indent="0" algn="ctr">
              <a:buNone/>
              <a:defRPr sz="2000"/>
            </a:lvl7pPr>
            <a:lvl8pPr marL="3200368" indent="0" algn="ctr">
              <a:buNone/>
              <a:defRPr sz="2000"/>
            </a:lvl8pPr>
            <a:lvl9pPr marL="3657563"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128502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2906224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5" y="1"/>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1"/>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1"/>
            <a:ext cx="5979968"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1" y="6422856"/>
            <a:ext cx="2057397" cy="365125"/>
          </a:xfrm>
        </p:spPr>
        <p:txBody>
          <a:bodyPr/>
          <a:lstStyle/>
          <a:p>
            <a:fld id="{BB340F50-0BDB-41C0-BB91-18EFD8B0E7D9}" type="datetimeFigureOut">
              <a:rPr lang="en-GB" smtClean="0"/>
              <a:pPr/>
              <a:t>09/03/2016</a:t>
            </a:fld>
            <a:endParaRPr lang="en-GB"/>
          </a:p>
        </p:txBody>
      </p:sp>
      <p:sp>
        <p:nvSpPr>
          <p:cNvPr id="5" name="Footer Placeholder 4"/>
          <p:cNvSpPr>
            <a:spLocks noGrp="1"/>
          </p:cNvSpPr>
          <p:nvPr>
            <p:ph type="ftr" sz="quarter" idx="11"/>
          </p:nvPr>
        </p:nvSpPr>
        <p:spPr>
          <a:xfrm>
            <a:off x="2832102" y="6422856"/>
            <a:ext cx="3209752" cy="365125"/>
          </a:xfrm>
        </p:spPr>
        <p:txBody>
          <a:bodyPr/>
          <a:lstStyle/>
          <a:p>
            <a:endParaRPr lang="en-GB"/>
          </a:p>
        </p:txBody>
      </p:sp>
      <p:sp>
        <p:nvSpPr>
          <p:cNvPr id="6" name="Slide Number Placeholder 5"/>
          <p:cNvSpPr>
            <a:spLocks noGrp="1"/>
          </p:cNvSpPr>
          <p:nvPr>
            <p:ph type="sldNum" sz="quarter" idx="12"/>
          </p:nvPr>
        </p:nvSpPr>
        <p:spPr>
          <a:xfrm>
            <a:off x="6054788" y="6422856"/>
            <a:ext cx="659819" cy="365125"/>
          </a:xfrm>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356181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41400" y="404813"/>
            <a:ext cx="7183438" cy="830262"/>
          </a:xfr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990600" y="1981200"/>
            <a:ext cx="3505200" cy="3886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lipArt Placeholder 3"/>
          <p:cNvSpPr>
            <a:spLocks noGrp="1"/>
          </p:cNvSpPr>
          <p:nvPr>
            <p:ph type="clipArt" sz="half" idx="2"/>
          </p:nvPr>
        </p:nvSpPr>
        <p:spPr>
          <a:xfrm>
            <a:off x="4648200" y="1981200"/>
            <a:ext cx="3505200" cy="3886200"/>
          </a:xfrm>
        </p:spPr>
        <p:txBody>
          <a:bodyPr/>
          <a:lstStyle/>
          <a:p>
            <a:pPr lvl="0"/>
            <a:endParaRPr lang="en-US" noProof="0" smtClean="0"/>
          </a:p>
        </p:txBody>
      </p:sp>
    </p:spTree>
    <p:extLst>
      <p:ext uri="{BB962C8B-B14F-4D97-AF65-F5344CB8AC3E}">
        <p14:creationId xmlns="" xmlns:p14="http://schemas.microsoft.com/office/powerpoint/2010/main" val="337359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1400" y="404813"/>
            <a:ext cx="7183438" cy="830262"/>
          </a:xfr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990600" y="1981200"/>
            <a:ext cx="3505200" cy="3886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505200" cy="3886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 xmlns:p14="http://schemas.microsoft.com/office/powerpoint/2010/main" val="3132393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41400" y="404813"/>
            <a:ext cx="7183438" cy="830262"/>
          </a:xfr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990600" y="1981200"/>
            <a:ext cx="3505200" cy="3886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981200"/>
            <a:ext cx="3505200" cy="18669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4000500"/>
            <a:ext cx="3505200" cy="18669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 xmlns:p14="http://schemas.microsoft.com/office/powerpoint/2010/main" val="248604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243536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1"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1"/>
            <a:ext cx="7886700" cy="1174639"/>
          </a:xfrm>
        </p:spPr>
        <p:txBody>
          <a:bodyPr anchor="t">
            <a:normAutofit/>
          </a:bodyPr>
          <a:lstStyle>
            <a:lvl1pPr marL="0" indent="0" algn="ctr">
              <a:buNone/>
              <a:defRPr sz="2000">
                <a:solidFill>
                  <a:schemeClr val="tx2"/>
                </a:solidFill>
              </a:defRPr>
            </a:lvl1pPr>
            <a:lvl2pPr marL="457195" indent="0">
              <a:buNone/>
              <a:defRPr sz="1800">
                <a:solidFill>
                  <a:schemeClr val="tx1">
                    <a:tint val="75000"/>
                  </a:schemeClr>
                </a:solidFill>
              </a:defRPr>
            </a:lvl2pPr>
            <a:lvl3pPr marL="914391" indent="0">
              <a:buNone/>
              <a:defRPr sz="1600">
                <a:solidFill>
                  <a:schemeClr val="tx1">
                    <a:tint val="75000"/>
                  </a:schemeClr>
                </a:solidFill>
              </a:defRPr>
            </a:lvl3pPr>
            <a:lvl4pPr marL="1371586" indent="0">
              <a:buNone/>
              <a:defRPr sz="1400">
                <a:solidFill>
                  <a:schemeClr val="tx1">
                    <a:tint val="75000"/>
                  </a:schemeClr>
                </a:solidFill>
              </a:defRPr>
            </a:lvl4pPr>
            <a:lvl5pPr marL="1828782" indent="0">
              <a:buNone/>
              <a:defRPr sz="1400">
                <a:solidFill>
                  <a:schemeClr val="tx1">
                    <a:tint val="75000"/>
                  </a:schemeClr>
                </a:solidFill>
              </a:defRPr>
            </a:lvl5pPr>
            <a:lvl6pPr marL="2285977"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B340F50-0BDB-41C0-BB91-18EFD8B0E7D9}" type="datetimeFigureOut">
              <a:rPr lang="en-GB" smtClean="0"/>
              <a:pPr/>
              <a:t>09/03/2016</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17368224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230116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5"/>
          </a:xfrm>
        </p:spPr>
        <p:txBody>
          <a:bodyPr anchor="ctr">
            <a:normAutofit/>
          </a:bodyPr>
          <a:lstStyle>
            <a:lvl1pPr marL="0" indent="0">
              <a:buNone/>
              <a:defRPr sz="2000" b="1"/>
            </a:lvl1pPr>
            <a:lvl2pPr marL="457195" indent="0">
              <a:buNone/>
              <a:defRPr sz="2000" b="1"/>
            </a:lvl2pPr>
            <a:lvl3pPr marL="914391" indent="0">
              <a:buNone/>
              <a:defRPr sz="1800" b="1"/>
            </a:lvl3pPr>
            <a:lvl4pPr marL="1371586" indent="0">
              <a:buNone/>
              <a:defRPr sz="1600" b="1"/>
            </a:lvl4pPr>
            <a:lvl5pPr marL="1828782" indent="0">
              <a:buNone/>
              <a:defRPr sz="1600" b="1"/>
            </a:lvl5pPr>
            <a:lvl6pPr marL="2285977" indent="0">
              <a:buNone/>
              <a:defRPr sz="1600" b="1"/>
            </a:lvl6pPr>
            <a:lvl7pPr marL="2743173" indent="0">
              <a:buNone/>
              <a:defRPr sz="1600" b="1"/>
            </a:lvl7pPr>
            <a:lvl8pPr marL="3200368" indent="0">
              <a:buNone/>
              <a:defRPr sz="1600" b="1"/>
            </a:lvl8pPr>
            <a:lvl9pPr marL="3657563" indent="0">
              <a:buNone/>
              <a:defRPr sz="1600" b="1"/>
            </a:lvl9pPr>
          </a:lstStyle>
          <a:p>
            <a:pPr lvl="0"/>
            <a:r>
              <a:rPr lang="en-US"/>
              <a:t>Edit Master text styles</a:t>
            </a:r>
          </a:p>
        </p:txBody>
      </p:sp>
      <p:sp>
        <p:nvSpPr>
          <p:cNvPr id="4" name="Content Placeholder 3"/>
          <p:cNvSpPr>
            <a:spLocks noGrp="1"/>
          </p:cNvSpPr>
          <p:nvPr>
            <p:ph sz="half" idx="2"/>
          </p:nvPr>
        </p:nvSpPr>
        <p:spPr>
          <a:xfrm>
            <a:off x="685800" y="2656567"/>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5"/>
          </a:xfrm>
        </p:spPr>
        <p:txBody>
          <a:bodyPr anchor="ctr">
            <a:normAutofit/>
          </a:bodyPr>
          <a:lstStyle>
            <a:lvl1pPr marL="0" indent="0">
              <a:buNone/>
              <a:defRPr sz="2000" b="1"/>
            </a:lvl1pPr>
            <a:lvl2pPr marL="457195" indent="0">
              <a:buNone/>
              <a:defRPr sz="2000" b="1"/>
            </a:lvl2pPr>
            <a:lvl3pPr marL="914391" indent="0">
              <a:buNone/>
              <a:defRPr sz="1800" b="1"/>
            </a:lvl3pPr>
            <a:lvl4pPr marL="1371586" indent="0">
              <a:buNone/>
              <a:defRPr sz="1600" b="1"/>
            </a:lvl4pPr>
            <a:lvl5pPr marL="1828782" indent="0">
              <a:buNone/>
              <a:defRPr sz="1600" b="1"/>
            </a:lvl5pPr>
            <a:lvl6pPr marL="2285977" indent="0">
              <a:buNone/>
              <a:defRPr sz="1600" b="1"/>
            </a:lvl6pPr>
            <a:lvl7pPr marL="2743173" indent="0">
              <a:buNone/>
              <a:defRPr sz="1600" b="1"/>
            </a:lvl7pPr>
            <a:lvl8pPr marL="3200368" indent="0">
              <a:buNone/>
              <a:defRPr sz="1600" b="1"/>
            </a:lvl8pPr>
            <a:lvl9pPr marL="3657563" indent="0">
              <a:buNone/>
              <a:defRPr sz="1600" b="1"/>
            </a:lvl9pPr>
          </a:lstStyle>
          <a:p>
            <a:pPr lvl="0"/>
            <a:r>
              <a:rPr lang="en-US"/>
              <a:t>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1132798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273075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162935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1"/>
            <a:ext cx="4572001"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9" y="2147489"/>
            <a:ext cx="2560320" cy="3432319"/>
          </a:xfrm>
        </p:spPr>
        <p:txBody>
          <a:bodyPr>
            <a:normAutofit/>
          </a:bodyPr>
          <a:lstStyle>
            <a:lvl1pPr marL="0" indent="0">
              <a:lnSpc>
                <a:spcPct val="95000"/>
              </a:lnSpc>
              <a:buNone/>
              <a:defRPr sz="1700"/>
            </a:lvl1pPr>
            <a:lvl2pPr marL="457195" indent="0">
              <a:buNone/>
              <a:defRPr sz="1200"/>
            </a:lvl2pPr>
            <a:lvl3pPr marL="914391" indent="0">
              <a:buNone/>
              <a:defRPr sz="1000"/>
            </a:lvl3pPr>
            <a:lvl4pPr marL="1371586" indent="0">
              <a:buNone/>
              <a:defRPr sz="900"/>
            </a:lvl4pPr>
            <a:lvl5pPr marL="1828782" indent="0">
              <a:buNone/>
              <a:defRPr sz="900"/>
            </a:lvl5pPr>
            <a:lvl6pPr marL="2285977" indent="0">
              <a:buNone/>
              <a:defRPr sz="900"/>
            </a:lvl6pPr>
            <a:lvl7pPr marL="2743173" indent="0">
              <a:buNone/>
              <a:defRPr sz="900"/>
            </a:lvl7pPr>
            <a:lvl8pPr marL="3200368" indent="0">
              <a:buNone/>
              <a:defRPr sz="900"/>
            </a:lvl8pPr>
            <a:lvl9pPr marL="365756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1455705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5"/>
            <a:ext cx="4754880" cy="3840480"/>
          </a:xfrm>
          <a:solidFill>
            <a:schemeClr val="tx2">
              <a:lumMod val="60000"/>
              <a:lumOff val="40000"/>
            </a:schemeClr>
          </a:solidFill>
        </p:spPr>
        <p:txBody>
          <a:bodyPr tIns="365756" anchor="t"/>
          <a:lstStyle>
            <a:lvl1pPr marL="0" indent="0" algn="ctr">
              <a:buNone/>
              <a:defRPr sz="3200">
                <a:solidFill>
                  <a:schemeClr val="tx1">
                    <a:lumMod val="50000"/>
                  </a:schemeClr>
                </a:solidFill>
              </a:defRPr>
            </a:lvl1pPr>
            <a:lvl2pPr marL="457195" indent="0">
              <a:buNone/>
              <a:defRPr sz="2800"/>
            </a:lvl2pPr>
            <a:lvl3pPr marL="914391" indent="0">
              <a:buNone/>
              <a:defRPr sz="2400"/>
            </a:lvl3pPr>
            <a:lvl4pPr marL="1371586" indent="0">
              <a:buNone/>
              <a:defRPr sz="2000"/>
            </a:lvl4pPr>
            <a:lvl5pPr marL="1828782" indent="0">
              <a:buNone/>
              <a:defRPr sz="2000"/>
            </a:lvl5pPr>
            <a:lvl6pPr marL="2285977" indent="0">
              <a:buNone/>
              <a:defRPr sz="2000"/>
            </a:lvl6pPr>
            <a:lvl7pPr marL="2743173" indent="0">
              <a:buNone/>
              <a:defRPr sz="2000"/>
            </a:lvl7pPr>
            <a:lvl8pPr marL="3200368" indent="0">
              <a:buNone/>
              <a:defRPr sz="2000"/>
            </a:lvl8pPr>
            <a:lvl9pPr marL="365756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1"/>
          </a:xfrm>
        </p:spPr>
        <p:txBody>
          <a:bodyPr>
            <a:normAutofit/>
          </a:bodyPr>
          <a:lstStyle>
            <a:lvl1pPr marL="0" indent="0">
              <a:lnSpc>
                <a:spcPct val="95000"/>
              </a:lnSpc>
              <a:buNone/>
              <a:defRPr sz="1700"/>
            </a:lvl1pPr>
            <a:lvl2pPr marL="457195" indent="0">
              <a:buNone/>
              <a:defRPr sz="1200"/>
            </a:lvl2pPr>
            <a:lvl3pPr marL="914391" indent="0">
              <a:buNone/>
              <a:defRPr sz="1000"/>
            </a:lvl3pPr>
            <a:lvl4pPr marL="1371586" indent="0">
              <a:buNone/>
              <a:defRPr sz="900"/>
            </a:lvl4pPr>
            <a:lvl5pPr marL="1828782" indent="0">
              <a:buNone/>
              <a:defRPr sz="900"/>
            </a:lvl5pPr>
            <a:lvl6pPr marL="2285977" indent="0">
              <a:buNone/>
              <a:defRPr sz="900"/>
            </a:lvl6pPr>
            <a:lvl7pPr marL="2743173" indent="0">
              <a:buNone/>
              <a:defRPr sz="900"/>
            </a:lvl7pPr>
            <a:lvl8pPr marL="3200368" indent="0">
              <a:buNone/>
              <a:defRPr sz="900"/>
            </a:lvl8pPr>
            <a:lvl9pPr marL="365756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340F50-0BDB-41C0-BB91-18EFD8B0E7D9}" type="datetimeFigureOut">
              <a:rPr lang="en-GB" smtClean="0"/>
              <a:pPr/>
              <a:t>09/03/2016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38246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10"/>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1"/>
          </a:xfrm>
          <a:prstGeom prst="rect">
            <a:avLst/>
          </a:prstGeom>
        </p:spPr>
        <p:txBody>
          <a:bodyPr vert="horz" lIns="91439" tIns="45720" rIns="91439"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39" tIns="45720" rIns="91439"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8" y="6422856"/>
            <a:ext cx="2595043" cy="365125"/>
          </a:xfrm>
          <a:prstGeom prst="rect">
            <a:avLst/>
          </a:prstGeom>
        </p:spPr>
        <p:txBody>
          <a:bodyPr vert="horz" lIns="91439" tIns="45720" rIns="45720" bIns="45720" rtlCol="0" anchor="ctr"/>
          <a:lstStyle>
            <a:lvl1pPr algn="l">
              <a:defRPr sz="1000">
                <a:solidFill>
                  <a:schemeClr val="tx1"/>
                </a:solidFill>
              </a:defRPr>
            </a:lvl1pPr>
          </a:lstStyle>
          <a:p>
            <a:fld id="{BB340F50-0BDB-41C0-BB91-18EFD8B0E7D9}" type="datetimeFigureOut">
              <a:rPr lang="en-GB" smtClean="0"/>
              <a:pPr/>
              <a:t>09/03/2016</a:t>
            </a:fld>
            <a:endParaRPr lang="en-GB"/>
          </a:p>
        </p:txBody>
      </p:sp>
      <p:sp>
        <p:nvSpPr>
          <p:cNvPr id="5" name="Footer Placeholder 4"/>
          <p:cNvSpPr>
            <a:spLocks noGrp="1"/>
          </p:cNvSpPr>
          <p:nvPr>
            <p:ph type="ftr" sz="quarter" idx="3"/>
          </p:nvPr>
        </p:nvSpPr>
        <p:spPr>
          <a:xfrm>
            <a:off x="4191001" y="6422856"/>
            <a:ext cx="4060627" cy="365125"/>
          </a:xfrm>
          <a:prstGeom prst="rect">
            <a:avLst/>
          </a:prstGeom>
        </p:spPr>
        <p:txBody>
          <a:bodyPr vert="horz" lIns="91439" tIns="45720" rIns="91439" bIns="45720" rtlCol="0" anchor="ctr"/>
          <a:lstStyle>
            <a:lvl1pPr algn="r">
              <a:defRPr sz="1000">
                <a:solidFill>
                  <a:schemeClr val="tx1"/>
                </a:solidFill>
              </a:defRPr>
            </a:lvl1pPr>
          </a:lstStyle>
          <a:p>
            <a:endParaRPr lang="en-GB"/>
          </a:p>
        </p:txBody>
      </p:sp>
      <p:sp>
        <p:nvSpPr>
          <p:cNvPr id="6" name="Slide Number Placeholder 5"/>
          <p:cNvSpPr>
            <a:spLocks noGrp="1"/>
          </p:cNvSpPr>
          <p:nvPr>
            <p:ph type="sldNum" sz="quarter" idx="4"/>
          </p:nvPr>
        </p:nvSpPr>
        <p:spPr>
          <a:xfrm>
            <a:off x="8265139" y="6422856"/>
            <a:ext cx="709698" cy="365125"/>
          </a:xfrm>
          <a:prstGeom prst="rect">
            <a:avLst/>
          </a:prstGeom>
        </p:spPr>
        <p:txBody>
          <a:bodyPr vert="horz" lIns="45720" tIns="45720" rIns="91439" bIns="45720" rtlCol="0" anchor="ctr"/>
          <a:lstStyle>
            <a:lvl1pPr algn="l">
              <a:defRPr sz="1200" b="0">
                <a:solidFill>
                  <a:schemeClr val="tx1"/>
                </a:solidFill>
              </a:defRPr>
            </a:lvl1pPr>
          </a:lstStyle>
          <a:p>
            <a:fld id="{48FACD10-8E56-4805-91BE-DD931E13FC78}" type="slidenum">
              <a:rPr lang="en-GB" smtClean="0"/>
              <a:pPr/>
              <a:t>‹#›</a:t>
            </a:fld>
            <a:endParaRPr lang="en-GB"/>
          </a:p>
        </p:txBody>
      </p:sp>
    </p:spTree>
    <p:extLst>
      <p:ext uri="{BB962C8B-B14F-4D97-AF65-F5344CB8AC3E}">
        <p14:creationId xmlns="" xmlns:p14="http://schemas.microsoft.com/office/powerpoint/2010/main" val="3662119679"/>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7" r:id="rId13"/>
    <p:sldLayoutId id="2147483819" r:id="rId14"/>
  </p:sldLayoutIdLst>
  <p:txStyles>
    <p:titleStyle>
      <a:lvl1pPr algn="l" defTabSz="914391"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78" indent="-182878" algn="l" defTabSz="914391"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76" indent="-182878" algn="l" defTabSz="914391"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74" indent="-182878" algn="l" defTabSz="914391"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71" indent="-182878" algn="l" defTabSz="914391"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69" indent="-182878" algn="l" defTabSz="914391"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587" indent="-228598" algn="l" defTabSz="914391"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785" indent="-228598" algn="l" defTabSz="914391"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8984" indent="-228598" algn="l" defTabSz="914391"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182" indent="-228598" algn="l" defTabSz="914391"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5"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6"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7"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www.environmentsolutions.dk"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555949"/>
            <a:ext cx="8712968" cy="873051"/>
          </a:xfrm>
        </p:spPr>
        <p:txBody>
          <a:bodyPr>
            <a:noAutofit/>
          </a:bodyPr>
          <a:lstStyle/>
          <a:p>
            <a:r>
              <a:rPr lang="en-GB" sz="3600" b="1" dirty="0">
                <a:solidFill>
                  <a:schemeClr val="bg1"/>
                </a:solidFill>
                <a:latin typeface="Abadi MT Condensed Extra Bold" panose="020B0A06030101010103" pitchFamily="34" charset="0"/>
              </a:rPr>
              <a:t>Health  and  Climate Change</a:t>
            </a: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5121548"/>
            <a:ext cx="9144000" cy="1547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760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3271" y="31404"/>
            <a:ext cx="9040729" cy="6780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73011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0" y="403771"/>
            <a:ext cx="9144000" cy="1441053"/>
          </a:xfrm>
        </p:spPr>
        <p:txBody>
          <a:bodyPr>
            <a:normAutofit/>
          </a:bodyPr>
          <a:lstStyle/>
          <a:p>
            <a:pPr eaLnBrk="1" hangingPunct="1"/>
            <a:r>
              <a:rPr lang="en-US" sz="2800" b="1" dirty="0" smtClean="0">
                <a:solidFill>
                  <a:schemeClr val="bg1"/>
                </a:solidFill>
                <a:cs typeface="Times New Roman" pitchFamily="18" charset="0"/>
              </a:rPr>
              <a:t>Mosquito-borne-disease:      Environmental Changes</a:t>
            </a:r>
            <a:endParaRPr lang="en-AU" sz="2800" b="1" dirty="0" smtClean="0">
              <a:solidFill>
                <a:schemeClr val="bg1"/>
              </a:solidFill>
              <a:cs typeface="Times New Roman" pitchFamily="18" charset="0"/>
            </a:endParaRPr>
          </a:p>
        </p:txBody>
      </p:sp>
      <p:sp>
        <p:nvSpPr>
          <p:cNvPr id="65539" name="Rectangle 3"/>
          <p:cNvSpPr>
            <a:spLocks noGrp="1" noChangeArrowheads="1"/>
          </p:cNvSpPr>
          <p:nvPr>
            <p:ph type="body" sz="half" idx="1"/>
          </p:nvPr>
        </p:nvSpPr>
        <p:spPr>
          <a:xfrm>
            <a:off x="-1" y="2132856"/>
            <a:ext cx="6525329" cy="4968552"/>
          </a:xfrm>
        </p:spPr>
        <p:txBody>
          <a:bodyPr>
            <a:noAutofit/>
          </a:bodyPr>
          <a:lstStyle/>
          <a:p>
            <a:pPr eaLnBrk="1" hangingPunct="1">
              <a:spcBef>
                <a:spcPts val="600"/>
              </a:spcBef>
              <a:buFont typeface="Wingdings" charset="2"/>
              <a:buNone/>
              <a:defRPr/>
            </a:pPr>
            <a:r>
              <a:rPr lang="en-US" sz="2400" b="1" dirty="0" smtClean="0">
                <a:solidFill>
                  <a:srgbClr val="FFFF00"/>
                </a:solidFill>
                <a:cs typeface="Times New Roman" charset="0"/>
              </a:rPr>
              <a:t>Distribution of vectors will change arising from:</a:t>
            </a:r>
          </a:p>
          <a:p>
            <a:pPr eaLnBrk="1" hangingPunct="1">
              <a:spcBef>
                <a:spcPts val="600"/>
              </a:spcBef>
              <a:buFont typeface="Wingdings" charset="2"/>
              <a:buNone/>
              <a:defRPr/>
            </a:pPr>
            <a:endParaRPr lang="en-US" sz="2400" b="1" dirty="0" smtClean="0">
              <a:solidFill>
                <a:srgbClr val="FF0000"/>
              </a:solidFill>
              <a:cs typeface="Times New Roman" charset="0"/>
            </a:endParaRPr>
          </a:p>
          <a:p>
            <a:pPr eaLnBrk="1" hangingPunct="1">
              <a:spcBef>
                <a:spcPts val="600"/>
              </a:spcBef>
              <a:buFont typeface="Arial" pitchFamily="34" charset="0"/>
              <a:buChar char="•"/>
              <a:defRPr/>
            </a:pPr>
            <a:r>
              <a:rPr lang="en-US" sz="2400" dirty="0" smtClean="0">
                <a:cs typeface="Times New Roman" charset="0"/>
              </a:rPr>
              <a:t>Increasing </a:t>
            </a:r>
            <a:r>
              <a:rPr lang="en-US" sz="2400" dirty="0">
                <a:cs typeface="Times New Roman" charset="0"/>
              </a:rPr>
              <a:t>temperature</a:t>
            </a:r>
          </a:p>
          <a:p>
            <a:pPr eaLnBrk="1" hangingPunct="1">
              <a:spcBef>
                <a:spcPts val="600"/>
              </a:spcBef>
              <a:buFont typeface="Arial" pitchFamily="34" charset="0"/>
              <a:buChar char="•"/>
              <a:defRPr/>
            </a:pPr>
            <a:r>
              <a:rPr lang="en-US" sz="2400" dirty="0">
                <a:cs typeface="Times New Roman" charset="0"/>
              </a:rPr>
              <a:t>Changing </a:t>
            </a:r>
            <a:r>
              <a:rPr lang="en-US" sz="2400" dirty="0" smtClean="0">
                <a:cs typeface="Times New Roman" charset="0"/>
              </a:rPr>
              <a:t>rainfall:</a:t>
            </a:r>
            <a:endParaRPr lang="en-US" sz="2400" dirty="0">
              <a:cs typeface="Times New Roman" charset="0"/>
            </a:endParaRPr>
          </a:p>
          <a:p>
            <a:pPr lvl="1" eaLnBrk="1" hangingPunct="1">
              <a:spcBef>
                <a:spcPts val="600"/>
              </a:spcBef>
              <a:buFont typeface="+mj-lt"/>
              <a:buAutoNum type="alphaLcParenR"/>
              <a:defRPr/>
            </a:pPr>
            <a:r>
              <a:rPr lang="en-US" sz="2400" dirty="0" smtClean="0">
                <a:ea typeface="Times New Roman" charset="0"/>
                <a:cs typeface="Times New Roman" charset="0"/>
              </a:rPr>
              <a:t>  Increase </a:t>
            </a:r>
            <a:r>
              <a:rPr lang="en-US" sz="2400" dirty="0">
                <a:ea typeface="Times New Roman" charset="0"/>
                <a:cs typeface="Times New Roman" charset="0"/>
              </a:rPr>
              <a:t>or decrease</a:t>
            </a:r>
          </a:p>
          <a:p>
            <a:pPr lvl="1" eaLnBrk="1" hangingPunct="1">
              <a:spcBef>
                <a:spcPts val="600"/>
              </a:spcBef>
              <a:buFont typeface="+mj-lt"/>
              <a:buAutoNum type="alphaLcParenR"/>
              <a:defRPr/>
            </a:pPr>
            <a:r>
              <a:rPr lang="en-US" sz="2400" dirty="0" smtClean="0">
                <a:ea typeface="Times New Roman" charset="0"/>
                <a:cs typeface="Times New Roman" charset="0"/>
              </a:rPr>
              <a:t>  Seasonality </a:t>
            </a:r>
            <a:endParaRPr lang="en-US" sz="2400" dirty="0">
              <a:ea typeface="Times New Roman" charset="0"/>
              <a:cs typeface="Times New Roman" charset="0"/>
            </a:endParaRPr>
          </a:p>
          <a:p>
            <a:pPr eaLnBrk="1" hangingPunct="1">
              <a:spcBef>
                <a:spcPts val="600"/>
              </a:spcBef>
              <a:buFont typeface="Arial" pitchFamily="34" charset="0"/>
              <a:buChar char="•"/>
              <a:defRPr/>
            </a:pPr>
            <a:r>
              <a:rPr lang="en-US" sz="2400" dirty="0">
                <a:cs typeface="Times New Roman" charset="0"/>
              </a:rPr>
              <a:t>Cyclones, flooding </a:t>
            </a:r>
          </a:p>
          <a:p>
            <a:pPr eaLnBrk="1" hangingPunct="1">
              <a:spcBef>
                <a:spcPts val="600"/>
              </a:spcBef>
              <a:buFont typeface="Arial" pitchFamily="34" charset="0"/>
              <a:buChar char="•"/>
              <a:defRPr/>
            </a:pPr>
            <a:r>
              <a:rPr lang="en-US" sz="2400" dirty="0">
                <a:cs typeface="Times New Roman" charset="0"/>
              </a:rPr>
              <a:t>Rising sea levels </a:t>
            </a:r>
          </a:p>
          <a:p>
            <a:pPr eaLnBrk="1" hangingPunct="1">
              <a:spcBef>
                <a:spcPts val="600"/>
              </a:spcBef>
              <a:buFont typeface="Arial" pitchFamily="34" charset="0"/>
              <a:buChar char="•"/>
              <a:defRPr/>
            </a:pPr>
            <a:r>
              <a:rPr lang="en-US" sz="2400" dirty="0">
                <a:cs typeface="Times New Roman" charset="0"/>
              </a:rPr>
              <a:t>Extreme tides </a:t>
            </a:r>
          </a:p>
          <a:p>
            <a:pPr eaLnBrk="1" hangingPunct="1">
              <a:spcBef>
                <a:spcPts val="600"/>
              </a:spcBef>
              <a:buFont typeface="Arial" pitchFamily="34" charset="0"/>
              <a:buChar char="•"/>
              <a:defRPr/>
            </a:pPr>
            <a:r>
              <a:rPr lang="en-US" sz="2400" dirty="0">
                <a:cs typeface="Times New Roman" charset="0"/>
              </a:rPr>
              <a:t>Loss of coastal </a:t>
            </a:r>
            <a:r>
              <a:rPr lang="en-US" sz="2400" dirty="0" smtClean="0">
                <a:cs typeface="Times New Roman" charset="0"/>
              </a:rPr>
              <a:t>margins.</a:t>
            </a:r>
            <a:endParaRPr lang="en-US" sz="2400" dirty="0">
              <a:cs typeface="Times New Roman" charset="0"/>
            </a:endParaRPr>
          </a:p>
          <a:p>
            <a:pPr marL="0" indent="0" eaLnBrk="1" hangingPunct="1">
              <a:spcBef>
                <a:spcPts val="600"/>
              </a:spcBef>
              <a:buFont typeface="Wingdings" charset="2"/>
              <a:buChar char="§"/>
              <a:defRPr/>
            </a:pPr>
            <a:endParaRPr lang="en-AU" sz="2400" dirty="0">
              <a:cs typeface="Times New Roman" charset="0"/>
            </a:endParaRPr>
          </a:p>
        </p:txBody>
      </p:sp>
      <p:grpSp>
        <p:nvGrpSpPr>
          <p:cNvPr id="88069" name="Group 5"/>
          <p:cNvGrpSpPr>
            <a:grpSpLocks/>
          </p:cNvGrpSpPr>
          <p:nvPr/>
        </p:nvGrpSpPr>
        <p:grpSpPr bwMode="auto">
          <a:xfrm>
            <a:off x="6549705" y="1988840"/>
            <a:ext cx="2244661" cy="1736793"/>
            <a:chOff x="41" y="1190"/>
            <a:chExt cx="3079" cy="2269"/>
          </a:xfrm>
        </p:grpSpPr>
        <p:pic>
          <p:nvPicPr>
            <p:cNvPr id="88070" name="Picture 6" descr="DSC02436"/>
            <p:cNvPicPr>
              <a:picLocks noChangeAspect="1" noChangeArrowheads="1"/>
            </p:cNvPicPr>
            <p:nvPr/>
          </p:nvPicPr>
          <p:blipFill>
            <a:blip r:embed="rId3"/>
            <a:srcRect/>
            <a:stretch>
              <a:fillRect/>
            </a:stretch>
          </p:blipFill>
          <p:spPr bwMode="auto">
            <a:xfrm>
              <a:off x="41" y="1190"/>
              <a:ext cx="3079" cy="2065"/>
            </a:xfrm>
            <a:prstGeom prst="rect">
              <a:avLst/>
            </a:prstGeom>
            <a:noFill/>
            <a:ln w="9525">
              <a:noFill/>
              <a:miter lim="800000"/>
              <a:headEnd/>
              <a:tailEnd/>
            </a:ln>
          </p:spPr>
        </p:pic>
        <p:sp>
          <p:nvSpPr>
            <p:cNvPr id="88071" name="Text Box 7"/>
            <p:cNvSpPr txBox="1">
              <a:spLocks noChangeArrowheads="1"/>
            </p:cNvSpPr>
            <p:nvPr/>
          </p:nvSpPr>
          <p:spPr bwMode="auto">
            <a:xfrm>
              <a:off x="145" y="3132"/>
              <a:ext cx="252" cy="327"/>
            </a:xfrm>
            <a:prstGeom prst="rect">
              <a:avLst/>
            </a:prstGeom>
            <a:noFill/>
            <a:ln w="9525">
              <a:noFill/>
              <a:miter lim="800000"/>
              <a:headEnd/>
              <a:tailEnd/>
            </a:ln>
          </p:spPr>
          <p:txBody>
            <a:bodyPr wrap="none">
              <a:spAutoFit/>
            </a:bodyPr>
            <a:lstStyle/>
            <a:p>
              <a:endParaRPr lang="en-US" sz="1000" b="1">
                <a:solidFill>
                  <a:schemeClr val="tx1"/>
                </a:solidFill>
                <a:latin typeface="Trebuchet MS" pitchFamily="34" charset="0"/>
              </a:endParaRPr>
            </a:p>
          </p:txBody>
        </p:sp>
      </p:grpSp>
      <p:pic>
        <p:nvPicPr>
          <p:cNvPr id="9" name="Picture 8"/>
          <p:cNvPicPr/>
          <p:nvPr/>
        </p:nvPicPr>
        <p:blipFill rotWithShape="1">
          <a:blip r:embed="rId4">
            <a:extLst>
              <a:ext uri="{28A0092B-C50C-407E-A947-70E740481C1C}">
                <a14:useLocalDpi xmlns="" xmlns:a14="http://schemas.microsoft.com/office/drawing/2010/main" val="0"/>
              </a:ext>
            </a:extLst>
          </a:blip>
          <a:srcRect l="9399" b="6746"/>
          <a:stretch/>
        </p:blipFill>
        <p:spPr bwMode="auto">
          <a:xfrm>
            <a:off x="6525329" y="5165793"/>
            <a:ext cx="2295143" cy="1544464"/>
          </a:xfrm>
          <a:prstGeom prst="rect">
            <a:avLst/>
          </a:prstGeom>
          <a:noFill/>
          <a:ln>
            <a:noFill/>
          </a:ln>
        </p:spPr>
      </p:pic>
      <p:pic>
        <p:nvPicPr>
          <p:cNvPr id="10" name="mainImage" descr="http://www.medindia.net/afp/images/US-health-Microsoft-GatesFoundation-52526.jpg"/>
          <p:cNvPicPr/>
          <p:nvPr/>
        </p:nvPicPr>
        <p:blipFill>
          <a:blip r:embed="rId5">
            <a:extLst>
              <a:ext uri="{28A0092B-C50C-407E-A947-70E740481C1C}">
                <a14:useLocalDpi xmlns="" xmlns:a14="http://schemas.microsoft.com/office/drawing/2010/main" val="0"/>
              </a:ext>
            </a:extLst>
          </a:blip>
          <a:srcRect/>
          <a:stretch>
            <a:fillRect/>
          </a:stretch>
        </p:blipFill>
        <p:spPr bwMode="auto">
          <a:xfrm>
            <a:off x="6525329" y="3621014"/>
            <a:ext cx="2269037" cy="1491173"/>
          </a:xfrm>
          <a:prstGeom prst="rect">
            <a:avLst/>
          </a:prstGeom>
          <a:noFill/>
          <a:ln>
            <a:noFill/>
          </a:ln>
        </p:spPr>
      </p:pic>
    </p:spTree>
    <p:extLst>
      <p:ext uri="{BB962C8B-B14F-4D97-AF65-F5344CB8AC3E}">
        <p14:creationId xmlns="" xmlns:p14="http://schemas.microsoft.com/office/powerpoint/2010/main" val="1963746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108520" y="304800"/>
            <a:ext cx="9252520" cy="1540024"/>
          </a:xfrm>
        </p:spPr>
        <p:txBody>
          <a:bodyPr>
            <a:normAutofit/>
          </a:bodyPr>
          <a:lstStyle/>
          <a:p>
            <a:pPr algn="ctr" eaLnBrk="1" hangingPunct="1"/>
            <a:r>
              <a:rPr lang="en-US" sz="2800" b="1" dirty="0" smtClean="0">
                <a:solidFill>
                  <a:schemeClr val="bg1"/>
                </a:solidFill>
                <a:cs typeface="Times New Roman" pitchFamily="18" charset="0"/>
              </a:rPr>
              <a:t>Mosquito-borne-disease:          Human Factors</a:t>
            </a:r>
            <a:endParaRPr lang="en-AU" sz="2800" b="1" dirty="0" smtClean="0">
              <a:solidFill>
                <a:schemeClr val="bg1"/>
              </a:solidFill>
              <a:cs typeface="Times New Roman" pitchFamily="18" charset="0"/>
            </a:endParaRPr>
          </a:p>
        </p:txBody>
      </p:sp>
      <p:sp>
        <p:nvSpPr>
          <p:cNvPr id="89090" name="Rectangle 3"/>
          <p:cNvSpPr>
            <a:spLocks noGrp="1" noChangeArrowheads="1"/>
          </p:cNvSpPr>
          <p:nvPr>
            <p:ph type="body" sz="half" idx="1"/>
          </p:nvPr>
        </p:nvSpPr>
        <p:spPr>
          <a:xfrm>
            <a:off x="29163" y="1910050"/>
            <a:ext cx="4845378" cy="4946936"/>
          </a:xfrm>
        </p:spPr>
        <p:txBody>
          <a:bodyPr>
            <a:normAutofit/>
          </a:bodyPr>
          <a:lstStyle/>
          <a:p>
            <a:pPr marL="0" indent="0" eaLnBrk="1" hangingPunct="1">
              <a:spcBef>
                <a:spcPts val="600"/>
              </a:spcBef>
              <a:buFont typeface="Wingdings" pitchFamily="2" charset="2"/>
              <a:buNone/>
            </a:pPr>
            <a:r>
              <a:rPr lang="en-US" b="1" dirty="0" smtClean="0">
                <a:solidFill>
                  <a:srgbClr val="FFFF00"/>
                </a:solidFill>
                <a:cs typeface="Times New Roman" pitchFamily="18" charset="0"/>
              </a:rPr>
              <a:t>Location of population</a:t>
            </a:r>
            <a:r>
              <a:rPr lang="en-US" b="1" dirty="0" smtClean="0">
                <a:cs typeface="Times New Roman" pitchFamily="18" charset="0"/>
              </a:rPr>
              <a:t>:</a:t>
            </a:r>
          </a:p>
          <a:p>
            <a:pPr lvl="1" eaLnBrk="1" hangingPunct="1">
              <a:spcBef>
                <a:spcPts val="600"/>
              </a:spcBef>
            </a:pPr>
            <a:r>
              <a:rPr lang="en-US" sz="2000" b="1" dirty="0" smtClean="0">
                <a:cs typeface="Times New Roman" pitchFamily="18" charset="0"/>
              </a:rPr>
              <a:t>Geographic location</a:t>
            </a:r>
          </a:p>
          <a:p>
            <a:pPr marL="0" indent="0" eaLnBrk="1" hangingPunct="1">
              <a:spcBef>
                <a:spcPts val="600"/>
              </a:spcBef>
              <a:buFont typeface="Wingdings" pitchFamily="2" charset="2"/>
              <a:buNone/>
            </a:pPr>
            <a:r>
              <a:rPr lang="en-US" b="1" dirty="0" smtClean="0">
                <a:solidFill>
                  <a:srgbClr val="FFFF00"/>
                </a:solidFill>
                <a:cs typeface="Times New Roman" pitchFamily="18" charset="0"/>
              </a:rPr>
              <a:t>Urban environment</a:t>
            </a:r>
            <a:r>
              <a:rPr lang="en-US" b="1" dirty="0" smtClean="0">
                <a:cs typeface="Times New Roman" pitchFamily="18" charset="0"/>
              </a:rPr>
              <a:t>:</a:t>
            </a:r>
          </a:p>
          <a:p>
            <a:pPr lvl="1" eaLnBrk="1" hangingPunct="1">
              <a:spcBef>
                <a:spcPts val="600"/>
              </a:spcBef>
            </a:pPr>
            <a:r>
              <a:rPr lang="en-US" sz="2000" b="1" dirty="0" err="1" smtClean="0">
                <a:cs typeface="Times New Roman" pitchFamily="18" charset="0"/>
              </a:rPr>
              <a:t>Peri</a:t>
            </a:r>
            <a:r>
              <a:rPr lang="en-US" sz="2000" b="1" dirty="0" smtClean="0">
                <a:cs typeface="Times New Roman" pitchFamily="18" charset="0"/>
              </a:rPr>
              <a:t>-domestic breeding</a:t>
            </a:r>
          </a:p>
          <a:p>
            <a:pPr marL="0" indent="0" eaLnBrk="1" hangingPunct="1">
              <a:spcBef>
                <a:spcPts val="600"/>
              </a:spcBef>
              <a:buFont typeface="Wingdings" pitchFamily="2" charset="2"/>
              <a:buNone/>
            </a:pPr>
            <a:r>
              <a:rPr lang="en-US" b="1" dirty="0" smtClean="0">
                <a:solidFill>
                  <a:srgbClr val="FFFF00"/>
                </a:solidFill>
                <a:cs typeface="Times New Roman" pitchFamily="18" charset="0"/>
              </a:rPr>
              <a:t>Mobility of population </a:t>
            </a:r>
          </a:p>
          <a:p>
            <a:pPr lvl="1" eaLnBrk="1" hangingPunct="1">
              <a:spcBef>
                <a:spcPts val="600"/>
              </a:spcBef>
            </a:pPr>
            <a:r>
              <a:rPr lang="en-US" sz="2000" b="1" dirty="0" smtClean="0">
                <a:cs typeface="Times New Roman" pitchFamily="18" charset="0"/>
              </a:rPr>
              <a:t>Arrival of infected people</a:t>
            </a:r>
          </a:p>
          <a:p>
            <a:pPr marL="1087438" lvl="2" indent="-457200" eaLnBrk="1" hangingPunct="1">
              <a:spcBef>
                <a:spcPts val="600"/>
              </a:spcBef>
              <a:buFont typeface="+mj-lt"/>
              <a:buAutoNum type="alphaLcParenR"/>
            </a:pPr>
            <a:r>
              <a:rPr lang="en-US" sz="2000" b="1" dirty="0" smtClean="0">
                <a:cs typeface="Times New Roman" pitchFamily="18" charset="0"/>
              </a:rPr>
              <a:t>International</a:t>
            </a:r>
          </a:p>
          <a:p>
            <a:pPr marL="1087438" lvl="2" indent="-457200" eaLnBrk="1" hangingPunct="1">
              <a:spcBef>
                <a:spcPts val="600"/>
              </a:spcBef>
              <a:buFont typeface="+mj-lt"/>
              <a:buAutoNum type="alphaLcParenR"/>
            </a:pPr>
            <a:r>
              <a:rPr lang="en-US" sz="2000" b="1" dirty="0" smtClean="0">
                <a:cs typeface="Times New Roman" pitchFamily="18" charset="0"/>
              </a:rPr>
              <a:t>Interstate</a:t>
            </a:r>
          </a:p>
          <a:p>
            <a:pPr marL="1087438" lvl="2" indent="-457200" eaLnBrk="1" hangingPunct="1">
              <a:spcBef>
                <a:spcPts val="600"/>
              </a:spcBef>
              <a:buFont typeface="+mj-lt"/>
              <a:buAutoNum type="alphaLcParenR"/>
            </a:pPr>
            <a:r>
              <a:rPr lang="en-US" sz="2000" b="1" dirty="0" smtClean="0">
                <a:cs typeface="Times New Roman" pitchFamily="18" charset="0"/>
              </a:rPr>
              <a:t>Intrastate</a:t>
            </a:r>
          </a:p>
          <a:p>
            <a:pPr marL="0" indent="0" eaLnBrk="1" hangingPunct="1">
              <a:spcBef>
                <a:spcPts val="600"/>
              </a:spcBef>
              <a:buFont typeface="Wingdings" pitchFamily="2" charset="2"/>
              <a:buNone/>
            </a:pPr>
            <a:r>
              <a:rPr lang="en-US" b="1" dirty="0" smtClean="0">
                <a:solidFill>
                  <a:srgbClr val="FFFF00"/>
                </a:solidFill>
                <a:cs typeface="Times New Roman" pitchFamily="18" charset="0"/>
              </a:rPr>
              <a:t>Living standards</a:t>
            </a:r>
            <a:r>
              <a:rPr lang="en-US" b="1" dirty="0" smtClean="0">
                <a:cs typeface="Times New Roman" pitchFamily="18" charset="0"/>
              </a:rPr>
              <a:t>: </a:t>
            </a:r>
          </a:p>
          <a:p>
            <a:pPr lvl="1" eaLnBrk="1" hangingPunct="1">
              <a:spcBef>
                <a:spcPts val="600"/>
              </a:spcBef>
            </a:pPr>
            <a:r>
              <a:rPr lang="en-US" sz="2000" b="1" dirty="0" smtClean="0">
                <a:cs typeface="Times New Roman" pitchFamily="18" charset="0"/>
              </a:rPr>
              <a:t>Insect screens, air conditioning</a:t>
            </a:r>
          </a:p>
        </p:txBody>
      </p:sp>
      <p:pic>
        <p:nvPicPr>
          <p:cNvPr id="89091" name="Picture 5"/>
          <p:cNvPicPr>
            <a:picLocks noGrp="1" noChangeAspect="1" noChangeArrowheads="1"/>
          </p:cNvPicPr>
          <p:nvPr>
            <p:ph sz="quarter" idx="3"/>
          </p:nvPr>
        </p:nvPicPr>
        <p:blipFill>
          <a:blip r:embed="rId2"/>
          <a:srcRect/>
          <a:stretch>
            <a:fillRect/>
          </a:stretch>
        </p:blipFill>
        <p:spPr>
          <a:xfrm>
            <a:off x="5855584" y="1914246"/>
            <a:ext cx="2160240" cy="1478264"/>
          </a:xfrm>
        </p:spPr>
      </p:pic>
      <p:pic>
        <p:nvPicPr>
          <p:cNvPr id="89092" name="Picture 4" descr="children overboard"/>
          <p:cNvPicPr>
            <a:picLocks noChangeAspect="1" noChangeArrowheads="1"/>
          </p:cNvPicPr>
          <p:nvPr/>
        </p:nvPicPr>
        <p:blipFill>
          <a:blip r:embed="rId3"/>
          <a:srcRect/>
          <a:stretch>
            <a:fillRect/>
          </a:stretch>
        </p:blipFill>
        <p:spPr bwMode="auto">
          <a:xfrm>
            <a:off x="6827196" y="3498422"/>
            <a:ext cx="2209300" cy="1655984"/>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891092" y="5263811"/>
            <a:ext cx="2326938" cy="1549565"/>
          </a:xfrm>
          <a:prstGeom prst="rect">
            <a:avLst/>
          </a:prstGeom>
        </p:spPr>
      </p:pic>
      <p:pic>
        <p:nvPicPr>
          <p:cNvPr id="2" name="Picture 1"/>
          <p:cNvPicPr>
            <a:picLocks noChangeAspect="1"/>
          </p:cNvPicPr>
          <p:nvPr/>
        </p:nvPicPr>
        <p:blipFill>
          <a:blip r:embed="rId5"/>
          <a:stretch>
            <a:fillRect/>
          </a:stretch>
        </p:blipFill>
        <p:spPr>
          <a:xfrm>
            <a:off x="4499993" y="3498422"/>
            <a:ext cx="2224612" cy="1655984"/>
          </a:xfrm>
          <a:prstGeom prst="rect">
            <a:avLst/>
          </a:prstGeom>
        </p:spPr>
      </p:pic>
    </p:spTree>
    <p:extLst>
      <p:ext uri="{BB962C8B-B14F-4D97-AF65-F5344CB8AC3E}">
        <p14:creationId xmlns="" xmlns:p14="http://schemas.microsoft.com/office/powerpoint/2010/main" val="3874986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 descr="D:\Users\ryan.freeman\Dropbox\IMC E-learning module\Pictures for phenomenon\Drought\p18020.jpg"/>
          <p:cNvPicPr>
            <a:picLocks noGrp="1"/>
          </p:cNvPicPr>
          <p:nvPr>
            <p:ph idx="4294967295"/>
          </p:nvPr>
        </p:nvPicPr>
        <p:blipFill>
          <a:blip r:embed="rId2">
            <a:extLst>
              <a:ext uri="{28A0092B-C50C-407E-A947-70E740481C1C}">
                <a14:useLocalDpi xmlns="" xmlns:a14="http://schemas.microsoft.com/office/drawing/2010/main" val="0"/>
              </a:ext>
            </a:extLst>
          </a:blip>
          <a:srcRect/>
          <a:stretch>
            <a:fillRect/>
          </a:stretch>
        </p:blipFill>
        <p:spPr>
          <a:xfrm>
            <a:off x="1" y="152400"/>
            <a:ext cx="9144000" cy="6629401"/>
          </a:xfrm>
        </p:spPr>
      </p:pic>
      <p:sp>
        <p:nvSpPr>
          <p:cNvPr id="5" name="Title 1"/>
          <p:cNvSpPr>
            <a:spLocks noGrp="1"/>
          </p:cNvSpPr>
          <p:nvPr>
            <p:ph type="title" idx="4294967295"/>
          </p:nvPr>
        </p:nvSpPr>
        <p:spPr>
          <a:xfrm>
            <a:off x="468313" y="260351"/>
            <a:ext cx="8229601" cy="806450"/>
          </a:xfrm>
        </p:spPr>
        <p:txBody>
          <a:bodyPr/>
          <a:lstStyle/>
          <a:p>
            <a:pPr algn="l"/>
            <a:r>
              <a:rPr lang="en-US" sz="2800" b="1" dirty="0">
                <a:solidFill>
                  <a:srgbClr val="002060"/>
                </a:solidFill>
                <a:ea typeface="MS PGothic" charset="0"/>
                <a:cs typeface="Arial" charset="0"/>
              </a:rPr>
              <a:t>Potential impact: Drought</a:t>
            </a:r>
          </a:p>
        </p:txBody>
      </p:sp>
    </p:spTree>
    <p:extLst>
      <p:ext uri="{BB962C8B-B14F-4D97-AF65-F5344CB8AC3E}">
        <p14:creationId xmlns="" xmlns:p14="http://schemas.microsoft.com/office/powerpoint/2010/main" val="286674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358551"/>
            <a:ext cx="7067550" cy="838201"/>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a:t>Drought</a:t>
            </a:r>
            <a:r>
              <a:rPr lang="en-US" altLang="en-US" dirty="0"/>
              <a:t> </a:t>
            </a:r>
            <a:endParaRPr lang="en-US" altLang="en-US" sz="2000" dirty="0"/>
          </a:p>
        </p:txBody>
      </p:sp>
      <p:pic>
        <p:nvPicPr>
          <p:cNvPr id="3" name="Picture 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512" y="1268760"/>
            <a:ext cx="9128297" cy="56612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6663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697914" y="6610351"/>
            <a:ext cx="217487"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3"/>
          <p:cNvSpPr>
            <a:spLocks/>
          </p:cNvSpPr>
          <p:nvPr/>
        </p:nvSpPr>
        <p:spPr bwMode="auto">
          <a:xfrm>
            <a:off x="395289" y="549276"/>
            <a:ext cx="890270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8100" tIns="38100" rIns="38100" bIns="38100"/>
          <a:lstStyle/>
          <a:p>
            <a:r>
              <a:rPr lang="en-US" altLang="en-US" sz="4000" b="1" dirty="0">
                <a:latin typeface="Helvetica" pitchFamily="34" charset="0"/>
                <a:sym typeface="Arial Bold" pitchFamily="34" charset="0"/>
              </a:rPr>
              <a:t>             </a:t>
            </a:r>
            <a:r>
              <a:rPr lang="en-US" altLang="en-US" sz="4000" b="1" i="1" dirty="0">
                <a:latin typeface="Helvetica" pitchFamily="34" charset="0"/>
                <a:sym typeface="Arial Bold" pitchFamily="34" charset="0"/>
              </a:rPr>
              <a:t>Heat waves</a:t>
            </a:r>
          </a:p>
        </p:txBody>
      </p:sp>
      <p:sp>
        <p:nvSpPr>
          <p:cNvPr id="4" name="Rectangle 5"/>
          <p:cNvSpPr>
            <a:spLocks/>
          </p:cNvSpPr>
          <p:nvPr/>
        </p:nvSpPr>
        <p:spPr bwMode="auto">
          <a:xfrm>
            <a:off x="450850" y="4866407"/>
            <a:ext cx="8247063" cy="165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38100" tIns="38100" rIns="38100" bIns="38100"/>
          <a:lstStyle/>
          <a:p>
            <a:r>
              <a:rPr lang="en-US" altLang="en-US" sz="2400" dirty="0">
                <a:latin typeface="Helvetica" pitchFamily="34" charset="0"/>
                <a:sym typeface="Arial Bold" pitchFamily="34" charset="0"/>
              </a:rPr>
              <a:t>Vulnerable people:</a:t>
            </a:r>
          </a:p>
          <a:p>
            <a:endParaRPr lang="en-US" altLang="en-US" sz="2400" dirty="0">
              <a:latin typeface="Helvetica" pitchFamily="34" charset="0"/>
              <a:sym typeface="Arial" pitchFamily="34" charset="0"/>
            </a:endParaRPr>
          </a:p>
          <a:p>
            <a:r>
              <a:rPr lang="en-US" altLang="en-US" sz="2400" dirty="0">
                <a:latin typeface="Helvetica" pitchFamily="34" charset="0"/>
                <a:sym typeface="Arial" pitchFamily="34" charset="0"/>
              </a:rPr>
              <a:t>    Elderly people,    infants   ,   people with other </a:t>
            </a:r>
            <a:r>
              <a:rPr lang="en-US" altLang="en-US" sz="2400" dirty="0" smtClean="0">
                <a:latin typeface="Helvetica" pitchFamily="34" charset="0"/>
                <a:sym typeface="Arial" pitchFamily="34" charset="0"/>
              </a:rPr>
              <a:t>chronic   </a:t>
            </a:r>
          </a:p>
          <a:p>
            <a:r>
              <a:rPr lang="en-US" altLang="en-US" sz="2400" dirty="0">
                <a:latin typeface="Helvetica" pitchFamily="34" charset="0"/>
                <a:sym typeface="Arial" pitchFamily="34" charset="0"/>
              </a:rPr>
              <a:t> </a:t>
            </a:r>
            <a:r>
              <a:rPr lang="en-US" altLang="en-US" sz="2400" dirty="0" smtClean="0">
                <a:latin typeface="Helvetica" pitchFamily="34" charset="0"/>
                <a:sym typeface="Arial" pitchFamily="34" charset="0"/>
              </a:rPr>
              <a:t>   diseases ( </a:t>
            </a:r>
            <a:r>
              <a:rPr lang="en-US" altLang="en-US" sz="2400" dirty="0">
                <a:latin typeface="Helvetica" pitchFamily="34" charset="0"/>
                <a:sym typeface="Arial" pitchFamily="34" charset="0"/>
              </a:rPr>
              <a:t>heart, </a:t>
            </a:r>
            <a:r>
              <a:rPr lang="en-US" altLang="en-US" sz="2400" dirty="0" smtClean="0">
                <a:latin typeface="Helvetica" pitchFamily="34" charset="0"/>
                <a:sym typeface="Arial" pitchFamily="34" charset="0"/>
              </a:rPr>
              <a:t>respiratory, cancer)</a:t>
            </a:r>
            <a:endParaRPr lang="en-US" altLang="en-US" sz="2400" dirty="0">
              <a:latin typeface="Helvetica" pitchFamily="34" charset="0"/>
              <a:sym typeface="Arial" pitchFamily="34" charset="0"/>
            </a:endParaRPr>
          </a:p>
          <a:p>
            <a:r>
              <a:rPr lang="en-US" altLang="en-US" sz="2400" dirty="0">
                <a:latin typeface="Helvetica" pitchFamily="34" charset="0"/>
                <a:sym typeface="Arial" pitchFamily="34" charset="0"/>
              </a:rPr>
              <a:t>    Manual Labors</a:t>
            </a:r>
          </a:p>
        </p:txBody>
      </p:sp>
      <p:pic>
        <p:nvPicPr>
          <p:cNvPr id="5"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520" y="1556792"/>
            <a:ext cx="8555137" cy="3156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 xmlns:p14="http://schemas.microsoft.com/office/powerpoint/2010/main" val="3393022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971600" y="595536"/>
            <a:ext cx="9144000" cy="385192"/>
          </a:xfrm>
        </p:spPr>
        <p:txBody>
          <a:bodyPr>
            <a:noAutofit/>
          </a:bodyPr>
          <a:lstStyle/>
          <a:p>
            <a:pPr eaLnBrk="1" hangingPunct="1"/>
            <a:r>
              <a:rPr lang="en-US" sz="3200" b="1" dirty="0" smtClean="0">
                <a:solidFill>
                  <a:schemeClr val="tx1"/>
                </a:solidFill>
                <a:cs typeface="Times New Roman" pitchFamily="18" charset="0"/>
              </a:rPr>
              <a:t>Impacts to Health from Increased Temperatures</a:t>
            </a:r>
            <a:endParaRPr lang="en-AU" sz="3200" b="1" dirty="0" smtClean="0">
              <a:solidFill>
                <a:schemeClr val="tx1"/>
              </a:solidFill>
              <a:cs typeface="Times New Roman" pitchFamily="18" charset="0"/>
            </a:endParaRPr>
          </a:p>
        </p:txBody>
      </p:sp>
      <p:sp>
        <p:nvSpPr>
          <p:cNvPr id="62466" name="Rectangle 3"/>
          <p:cNvSpPr>
            <a:spLocks noGrp="1" noChangeArrowheads="1"/>
          </p:cNvSpPr>
          <p:nvPr>
            <p:ph type="body" sz="half" idx="4294967295"/>
          </p:nvPr>
        </p:nvSpPr>
        <p:spPr>
          <a:xfrm>
            <a:off x="683568" y="1844824"/>
            <a:ext cx="7920880" cy="5400600"/>
          </a:xfrm>
        </p:spPr>
        <p:txBody>
          <a:bodyPr>
            <a:normAutofit/>
          </a:bodyPr>
          <a:lstStyle/>
          <a:p>
            <a:pPr marL="288000" indent="-288000" eaLnBrk="1" hangingPunct="1">
              <a:lnSpc>
                <a:spcPts val="2800"/>
              </a:lnSpc>
              <a:spcBef>
                <a:spcPts val="1200"/>
              </a:spcBef>
            </a:pPr>
            <a:r>
              <a:rPr lang="en-AU" sz="2800" b="1" dirty="0" smtClean="0">
                <a:solidFill>
                  <a:srgbClr val="FFFF00"/>
                </a:solidFill>
                <a:cs typeface="Times New Roman" pitchFamily="18" charset="0"/>
              </a:rPr>
              <a:t>Direct impacts to health</a:t>
            </a:r>
            <a:r>
              <a:rPr lang="en-AU" sz="2800" dirty="0" smtClean="0">
                <a:cs typeface="Times New Roman" pitchFamily="18" charset="0"/>
              </a:rPr>
              <a:t>:</a:t>
            </a:r>
          </a:p>
          <a:p>
            <a:pPr marL="720000" lvl="1" indent="-432000" eaLnBrk="1" hangingPunct="1">
              <a:lnSpc>
                <a:spcPts val="2800"/>
              </a:lnSpc>
              <a:spcBef>
                <a:spcPts val="1200"/>
              </a:spcBef>
              <a:buFont typeface="+mj-lt"/>
              <a:buAutoNum type="alphaLcParenR"/>
            </a:pPr>
            <a:r>
              <a:rPr lang="en-AU" sz="2400" b="1" dirty="0" smtClean="0">
                <a:cs typeface="Times New Roman" pitchFamily="18" charset="0"/>
              </a:rPr>
              <a:t>Heat cramps – muscular pains and spasms </a:t>
            </a:r>
          </a:p>
          <a:p>
            <a:pPr marL="720000" lvl="1" indent="-432000" eaLnBrk="1" hangingPunct="1">
              <a:lnSpc>
                <a:spcPts val="2800"/>
              </a:lnSpc>
              <a:spcBef>
                <a:spcPts val="1200"/>
              </a:spcBef>
              <a:buFont typeface="+mj-lt"/>
              <a:buAutoNum type="alphaLcParenR"/>
            </a:pPr>
            <a:r>
              <a:rPr lang="en-AU" sz="2400" b="1" dirty="0" smtClean="0">
                <a:cs typeface="Times New Roman" pitchFamily="18" charset="0"/>
              </a:rPr>
              <a:t>Heat exhaustion – body fluids are lost through heavy sweating</a:t>
            </a:r>
          </a:p>
          <a:p>
            <a:pPr marL="720000" lvl="1" indent="-432000" eaLnBrk="1" hangingPunct="1">
              <a:lnSpc>
                <a:spcPts val="2800"/>
              </a:lnSpc>
              <a:spcBef>
                <a:spcPts val="1200"/>
              </a:spcBef>
              <a:buFont typeface="+mj-lt"/>
              <a:buAutoNum type="alphaLcParenR"/>
            </a:pPr>
            <a:r>
              <a:rPr lang="en-AU" sz="2400" b="1" dirty="0" smtClean="0">
                <a:cs typeface="Times New Roman" pitchFamily="18" charset="0"/>
              </a:rPr>
              <a:t>Heat stroke – is life threatening.</a:t>
            </a:r>
          </a:p>
          <a:p>
            <a:pPr marL="720000" lvl="1" indent="-432000" eaLnBrk="1" hangingPunct="1">
              <a:lnSpc>
                <a:spcPts val="2800"/>
              </a:lnSpc>
              <a:spcBef>
                <a:spcPts val="1200"/>
              </a:spcBef>
              <a:buFont typeface="+mj-lt"/>
              <a:buAutoNum type="alphaLcParenR"/>
            </a:pPr>
            <a:endParaRPr lang="en-AU" sz="2400" b="1" dirty="0" smtClean="0">
              <a:cs typeface="Times New Roman" pitchFamily="18" charset="0"/>
            </a:endParaRPr>
          </a:p>
          <a:p>
            <a:pPr marL="288000" indent="-288000" eaLnBrk="1" hangingPunct="1">
              <a:lnSpc>
                <a:spcPts val="2800"/>
              </a:lnSpc>
              <a:spcBef>
                <a:spcPts val="1200"/>
              </a:spcBef>
            </a:pPr>
            <a:r>
              <a:rPr lang="en-US" sz="2800" b="1" dirty="0" smtClean="0">
                <a:solidFill>
                  <a:srgbClr val="FFFF00"/>
                </a:solidFill>
                <a:cs typeface="Times New Roman" pitchFamily="18" charset="0"/>
              </a:rPr>
              <a:t>Indirect impacts</a:t>
            </a:r>
            <a:r>
              <a:rPr lang="en-US" sz="3200" b="1" dirty="0" smtClean="0">
                <a:solidFill>
                  <a:srgbClr val="FFFF00"/>
                </a:solidFill>
                <a:cs typeface="Times New Roman" pitchFamily="18" charset="0"/>
              </a:rPr>
              <a:t>:</a:t>
            </a:r>
            <a:endParaRPr lang="en-US" sz="2400" dirty="0" smtClean="0">
              <a:cs typeface="Times New Roman" pitchFamily="18" charset="0"/>
            </a:endParaRPr>
          </a:p>
          <a:p>
            <a:pPr marL="720000" lvl="1" indent="-432000" eaLnBrk="1" hangingPunct="1">
              <a:lnSpc>
                <a:spcPts val="2800"/>
              </a:lnSpc>
              <a:spcBef>
                <a:spcPts val="1200"/>
              </a:spcBef>
              <a:buFont typeface="+mj-lt"/>
              <a:buAutoNum type="alphaLcParenR"/>
            </a:pPr>
            <a:r>
              <a:rPr lang="en-US" sz="2400" dirty="0" smtClean="0">
                <a:cs typeface="Times New Roman" pitchFamily="18" charset="0"/>
              </a:rPr>
              <a:t>Includes impacts on ecosystems, water, food, disease-carrying vectors, lifestyle, community resilience.</a:t>
            </a:r>
            <a:endParaRPr lang="en-AU" sz="2400" dirty="0" smtClean="0">
              <a:cs typeface="Times New Roman" pitchFamily="18" charset="0"/>
            </a:endParaRPr>
          </a:p>
        </p:txBody>
      </p:sp>
    </p:spTree>
    <p:extLst>
      <p:ext uri="{BB962C8B-B14F-4D97-AF65-F5344CB8AC3E}">
        <p14:creationId xmlns="" xmlns:p14="http://schemas.microsoft.com/office/powerpoint/2010/main" val="2785422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0" y="332656"/>
            <a:ext cx="9144000" cy="1440160"/>
          </a:xfrm>
        </p:spPr>
        <p:txBody>
          <a:bodyPr>
            <a:normAutofit/>
          </a:bodyPr>
          <a:lstStyle/>
          <a:p>
            <a:pPr algn="ctr" eaLnBrk="1" hangingPunct="1"/>
            <a:r>
              <a:rPr lang="en-US" sz="3200" b="1" dirty="0" smtClean="0">
                <a:solidFill>
                  <a:schemeClr val="bg1"/>
                </a:solidFill>
                <a:cs typeface="Times New Roman" pitchFamily="18" charset="0"/>
              </a:rPr>
              <a:t> Drinking Water Supply</a:t>
            </a:r>
          </a:p>
        </p:txBody>
      </p:sp>
      <p:sp>
        <p:nvSpPr>
          <p:cNvPr id="52227" name="Rectangle 3"/>
          <p:cNvSpPr>
            <a:spLocks noGrp="1" noChangeArrowheads="1"/>
          </p:cNvSpPr>
          <p:nvPr>
            <p:ph type="body" sz="half" idx="1"/>
          </p:nvPr>
        </p:nvSpPr>
        <p:spPr>
          <a:xfrm>
            <a:off x="0" y="2060848"/>
            <a:ext cx="9144000" cy="3096344"/>
          </a:xfrm>
          <a:noFill/>
          <a:ln w="9525">
            <a:noFill/>
            <a:miter lim="800000"/>
            <a:headEnd/>
            <a:tailEnd/>
          </a:ln>
        </p:spPr>
        <p:txBody>
          <a:bodyPr vert="horz" wrap="square" lIns="0" tIns="0" rIns="0" bIns="0" numCol="1" anchor="t" anchorCtr="0" compatLnSpc="1">
            <a:prstTxWarp prst="textNoShape">
              <a:avLst/>
            </a:prstTxWarp>
            <a:normAutofit/>
          </a:bodyPr>
          <a:lstStyle/>
          <a:p>
            <a:pPr marL="288000" indent="-288000" eaLnBrk="1" hangingPunct="1">
              <a:lnSpc>
                <a:spcPts val="2200"/>
              </a:lnSpc>
              <a:spcBef>
                <a:spcPts val="600"/>
              </a:spcBef>
            </a:pPr>
            <a:r>
              <a:rPr lang="en-AU" sz="1800" b="1" dirty="0">
                <a:cs typeface="Times New Roman" pitchFamily="18" charset="0"/>
              </a:rPr>
              <a:t>Reduction in flows to dams and groundwater aquifers</a:t>
            </a:r>
          </a:p>
          <a:p>
            <a:pPr marL="288000" indent="-288000" eaLnBrk="1" hangingPunct="1">
              <a:lnSpc>
                <a:spcPts val="2200"/>
              </a:lnSpc>
              <a:spcBef>
                <a:spcPts val="600"/>
              </a:spcBef>
            </a:pPr>
            <a:r>
              <a:rPr lang="en-AU" sz="1800" b="1" dirty="0">
                <a:cs typeface="Times New Roman" pitchFamily="18" charset="0"/>
              </a:rPr>
              <a:t>Increased evaporation from surface water storages</a:t>
            </a:r>
          </a:p>
          <a:p>
            <a:pPr marL="288000" indent="-288000" eaLnBrk="1" hangingPunct="1">
              <a:lnSpc>
                <a:spcPts val="2200"/>
              </a:lnSpc>
              <a:spcBef>
                <a:spcPts val="600"/>
              </a:spcBef>
            </a:pPr>
            <a:r>
              <a:rPr lang="en-AU" sz="1800" b="1" dirty="0">
                <a:cs typeface="Times New Roman" pitchFamily="18" charset="0"/>
              </a:rPr>
              <a:t>Salt water intrusion into coastal aquifers</a:t>
            </a:r>
          </a:p>
          <a:p>
            <a:pPr marL="288000" indent="-288000" eaLnBrk="1" hangingPunct="1">
              <a:lnSpc>
                <a:spcPts val="2200"/>
              </a:lnSpc>
              <a:spcBef>
                <a:spcPts val="600"/>
              </a:spcBef>
            </a:pPr>
            <a:r>
              <a:rPr lang="en-AU" sz="1800" b="1" dirty="0">
                <a:cs typeface="Times New Roman" pitchFamily="18" charset="0"/>
              </a:rPr>
              <a:t>Acidification of susceptible inland aquifers</a:t>
            </a:r>
          </a:p>
          <a:p>
            <a:pPr marL="288000" indent="-288000" eaLnBrk="1" hangingPunct="1">
              <a:lnSpc>
                <a:spcPts val="2200"/>
              </a:lnSpc>
              <a:spcBef>
                <a:spcPts val="600"/>
              </a:spcBef>
            </a:pPr>
            <a:r>
              <a:rPr lang="en-US" sz="1800" b="1" dirty="0">
                <a:cs typeface="Times New Roman" pitchFamily="18" charset="0"/>
              </a:rPr>
              <a:t>Increased risk from the:</a:t>
            </a:r>
          </a:p>
          <a:p>
            <a:pPr marL="720000" lvl="1" indent="-432000" eaLnBrk="1" hangingPunct="1">
              <a:lnSpc>
                <a:spcPts val="2200"/>
              </a:lnSpc>
              <a:spcBef>
                <a:spcPts val="600"/>
              </a:spcBef>
              <a:buFont typeface="+mj-lt"/>
              <a:buAutoNum type="alphaLcParenR"/>
            </a:pPr>
            <a:r>
              <a:rPr lang="en-US" sz="1800" b="1" dirty="0">
                <a:cs typeface="Times New Roman" pitchFamily="18" charset="0"/>
              </a:rPr>
              <a:t>Concentration </a:t>
            </a:r>
            <a:r>
              <a:rPr lang="en-US" sz="1800" b="1" dirty="0" smtClean="0">
                <a:cs typeface="Times New Roman" pitchFamily="18" charset="0"/>
              </a:rPr>
              <a:t>of </a:t>
            </a:r>
            <a:r>
              <a:rPr lang="en-US" sz="1800" b="1" dirty="0">
                <a:cs typeface="Times New Roman" pitchFamily="18" charset="0"/>
              </a:rPr>
              <a:t>chemical contaminants</a:t>
            </a:r>
          </a:p>
          <a:p>
            <a:pPr marL="720000" lvl="1" indent="-432000" eaLnBrk="1" hangingPunct="1">
              <a:lnSpc>
                <a:spcPts val="2200"/>
              </a:lnSpc>
              <a:spcBef>
                <a:spcPts val="600"/>
              </a:spcBef>
              <a:buFont typeface="+mj-lt"/>
              <a:buAutoNum type="alphaLcParenR"/>
            </a:pPr>
            <a:r>
              <a:rPr lang="en-US" sz="1800" b="1" dirty="0">
                <a:cs typeface="Times New Roman" pitchFamily="18" charset="0"/>
              </a:rPr>
              <a:t>Formation of toxic algal bloom</a:t>
            </a:r>
            <a:endParaRPr lang="en-AU" sz="1800" b="1" dirty="0">
              <a:cs typeface="Times New Roman" pitchFamily="18" charset="0"/>
            </a:endParaRPr>
          </a:p>
        </p:txBody>
      </p:sp>
      <p:pic>
        <p:nvPicPr>
          <p:cNvPr id="75779" name="Picture 3"/>
          <p:cNvPicPr>
            <a:picLocks noChangeAspect="1"/>
          </p:cNvPicPr>
          <p:nvPr/>
        </p:nvPicPr>
        <p:blipFill>
          <a:blip r:embed="rId3"/>
          <a:srcRect/>
          <a:stretch>
            <a:fillRect/>
          </a:stretch>
        </p:blipFill>
        <p:spPr bwMode="auto">
          <a:xfrm>
            <a:off x="6516216" y="2348880"/>
            <a:ext cx="2453557" cy="1781361"/>
          </a:xfrm>
          <a:prstGeom prst="rect">
            <a:avLst/>
          </a:prstGeom>
          <a:noFill/>
          <a:ln w="9525">
            <a:noFill/>
            <a:miter lim="800000"/>
            <a:headEnd/>
            <a:tailEnd/>
          </a:ln>
        </p:spPr>
      </p:pic>
      <p:pic>
        <p:nvPicPr>
          <p:cNvPr id="6" name="Picture 4" descr="DSC0465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99592" y="4898416"/>
            <a:ext cx="5157139"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610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2656"/>
            <a:ext cx="9144000" cy="1512168"/>
          </a:xfrm>
        </p:spPr>
        <p:txBody>
          <a:bodyPr>
            <a:normAutofit/>
          </a:bodyPr>
          <a:lstStyle/>
          <a:p>
            <a:pPr algn="ctr"/>
            <a:r>
              <a:rPr lang="en-US" sz="3200" b="1" dirty="0" smtClean="0">
                <a:solidFill>
                  <a:schemeClr val="bg1"/>
                </a:solidFill>
              </a:rPr>
              <a:t>Food Production: Land</a:t>
            </a:r>
            <a:endParaRPr lang="en-US" sz="3200" b="1" dirty="0">
              <a:solidFill>
                <a:schemeClr val="bg1"/>
              </a:solidFill>
            </a:endParaRPr>
          </a:p>
        </p:txBody>
      </p:sp>
      <p:pic>
        <p:nvPicPr>
          <p:cNvPr id="5" name="Picture 4"/>
          <p:cNvPicPr>
            <a:picLocks noChangeAspect="1"/>
          </p:cNvPicPr>
          <p:nvPr/>
        </p:nvPicPr>
        <p:blipFill rotWithShape="1">
          <a:blip r:embed="rId2"/>
          <a:srcRect l="7208" t="7477" r="3314" b="5308"/>
          <a:stretch/>
        </p:blipFill>
        <p:spPr>
          <a:xfrm>
            <a:off x="6228184" y="5108510"/>
            <a:ext cx="2376264" cy="1632858"/>
          </a:xfrm>
          <a:prstGeom prst="rect">
            <a:avLst/>
          </a:prstGeom>
        </p:spPr>
      </p:pic>
      <p:pic>
        <p:nvPicPr>
          <p:cNvPr id="6" name="Picture 5"/>
          <p:cNvPicPr>
            <a:picLocks noChangeAspect="1"/>
          </p:cNvPicPr>
          <p:nvPr/>
        </p:nvPicPr>
        <p:blipFill>
          <a:blip r:embed="rId3"/>
          <a:stretch>
            <a:fillRect/>
          </a:stretch>
        </p:blipFill>
        <p:spPr>
          <a:xfrm>
            <a:off x="5436096" y="3429000"/>
            <a:ext cx="3168352" cy="1584176"/>
          </a:xfrm>
          <a:prstGeom prst="rect">
            <a:avLst/>
          </a:prstGeom>
        </p:spPr>
      </p:pic>
      <p:pic>
        <p:nvPicPr>
          <p:cNvPr id="7" name="Picture 6"/>
          <p:cNvPicPr>
            <a:picLocks noChangeAspect="1"/>
          </p:cNvPicPr>
          <p:nvPr/>
        </p:nvPicPr>
        <p:blipFill>
          <a:blip r:embed="rId4"/>
          <a:stretch>
            <a:fillRect/>
          </a:stretch>
        </p:blipFill>
        <p:spPr>
          <a:xfrm>
            <a:off x="6228184" y="1844824"/>
            <a:ext cx="2376264" cy="1499088"/>
          </a:xfrm>
          <a:prstGeom prst="rect">
            <a:avLst/>
          </a:prstGeom>
        </p:spPr>
      </p:pic>
      <p:sp>
        <p:nvSpPr>
          <p:cNvPr id="4" name="Content Placeholder 3"/>
          <p:cNvSpPr>
            <a:spLocks noGrp="1"/>
          </p:cNvSpPr>
          <p:nvPr>
            <p:ph idx="1"/>
          </p:nvPr>
        </p:nvSpPr>
        <p:spPr>
          <a:xfrm>
            <a:off x="0" y="2132856"/>
            <a:ext cx="5412656" cy="4824536"/>
          </a:xfrm>
        </p:spPr>
        <p:txBody>
          <a:bodyPr>
            <a:normAutofit/>
          </a:bodyPr>
          <a:lstStyle/>
          <a:p>
            <a:pPr marL="0" indent="0">
              <a:spcBef>
                <a:spcPts val="600"/>
              </a:spcBef>
              <a:buNone/>
            </a:pPr>
            <a:r>
              <a:rPr lang="en-AU" sz="2400" b="1" dirty="0" smtClean="0">
                <a:solidFill>
                  <a:srgbClr val="FFFF00"/>
                </a:solidFill>
              </a:rPr>
              <a:t>Land based agriculture</a:t>
            </a:r>
            <a:r>
              <a:rPr lang="en-AU" sz="2000" b="1" dirty="0" smtClean="0"/>
              <a:t>:</a:t>
            </a:r>
          </a:p>
          <a:p>
            <a:pPr marL="0" indent="0">
              <a:spcBef>
                <a:spcPts val="600"/>
              </a:spcBef>
              <a:buNone/>
            </a:pPr>
            <a:endParaRPr lang="en-AU" sz="2000" b="1" dirty="0" smtClean="0"/>
          </a:p>
          <a:p>
            <a:pPr marL="342900" indent="-342900">
              <a:spcBef>
                <a:spcPts val="600"/>
              </a:spcBef>
            </a:pPr>
            <a:r>
              <a:rPr lang="en-AU" sz="2000" b="1" dirty="0" smtClean="0"/>
              <a:t>Food production, loss of soil fertility, erosion and salinization:</a:t>
            </a:r>
          </a:p>
          <a:p>
            <a:pPr marL="742950" lvl="1">
              <a:spcBef>
                <a:spcPts val="600"/>
              </a:spcBef>
            </a:pPr>
            <a:r>
              <a:rPr lang="en-AU" b="1" dirty="0" smtClean="0"/>
              <a:t>Changes </a:t>
            </a:r>
            <a:r>
              <a:rPr lang="en-AU" b="1" dirty="0"/>
              <a:t>in crop yields and protein levels (+/-)</a:t>
            </a:r>
          </a:p>
          <a:p>
            <a:pPr marL="742950" lvl="1">
              <a:spcBef>
                <a:spcPts val="600"/>
              </a:spcBef>
            </a:pPr>
            <a:r>
              <a:rPr lang="en-AU" b="1" dirty="0"/>
              <a:t>Effects on feed intakes and animal reproduction</a:t>
            </a:r>
          </a:p>
          <a:p>
            <a:pPr marL="742950" lvl="1">
              <a:spcBef>
                <a:spcPts val="600"/>
              </a:spcBef>
            </a:pPr>
            <a:r>
              <a:rPr lang="en-AU" b="1" dirty="0"/>
              <a:t>Changes to pests, weeds and diseases</a:t>
            </a:r>
          </a:p>
          <a:p>
            <a:pPr marL="742950" lvl="1">
              <a:spcBef>
                <a:spcPts val="600"/>
              </a:spcBef>
            </a:pPr>
            <a:r>
              <a:rPr lang="en-AU" b="1" dirty="0"/>
              <a:t>Changes to use of </a:t>
            </a:r>
            <a:r>
              <a:rPr lang="en-AU" b="1" dirty="0" smtClean="0"/>
              <a:t>agrochemicals</a:t>
            </a:r>
          </a:p>
          <a:p>
            <a:pPr>
              <a:spcBef>
                <a:spcPts val="600"/>
              </a:spcBef>
            </a:pPr>
            <a:r>
              <a:rPr lang="en-AU" sz="2000" b="1" dirty="0" smtClean="0"/>
              <a:t>Dietary and nutritional changes</a:t>
            </a:r>
            <a:endParaRPr lang="en-AU" sz="2000" b="1" dirty="0"/>
          </a:p>
          <a:p>
            <a:pPr>
              <a:spcBef>
                <a:spcPts val="600"/>
              </a:spcBef>
            </a:pPr>
            <a:endParaRPr lang="en-US" sz="2000" b="1" dirty="0"/>
          </a:p>
        </p:txBody>
      </p:sp>
    </p:spTree>
    <p:extLst>
      <p:ext uri="{BB962C8B-B14F-4D97-AF65-F5344CB8AC3E}">
        <p14:creationId xmlns="" xmlns:p14="http://schemas.microsoft.com/office/powerpoint/2010/main" val="645001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1440160"/>
          </a:xfrm>
        </p:spPr>
        <p:txBody>
          <a:bodyPr>
            <a:normAutofit/>
          </a:bodyPr>
          <a:lstStyle/>
          <a:p>
            <a:pPr algn="ctr"/>
            <a:r>
              <a:rPr lang="en-US" sz="3200" b="1" dirty="0" smtClean="0">
                <a:solidFill>
                  <a:schemeClr val="bg1"/>
                </a:solidFill>
              </a:rPr>
              <a:t>Food Production: Fisheries</a:t>
            </a:r>
            <a:endParaRPr lang="en-US" sz="3200" b="1" dirty="0">
              <a:solidFill>
                <a:schemeClr val="bg1"/>
              </a:solidFill>
            </a:endParaRPr>
          </a:p>
        </p:txBody>
      </p:sp>
      <p:sp>
        <p:nvSpPr>
          <p:cNvPr id="3" name="Content Placeholder 2"/>
          <p:cNvSpPr>
            <a:spLocks noGrp="1"/>
          </p:cNvSpPr>
          <p:nvPr>
            <p:ph idx="1"/>
          </p:nvPr>
        </p:nvSpPr>
        <p:spPr>
          <a:xfrm>
            <a:off x="-19838" y="1772816"/>
            <a:ext cx="9163838" cy="3816424"/>
          </a:xfrm>
        </p:spPr>
        <p:txBody>
          <a:bodyPr>
            <a:normAutofit/>
          </a:bodyPr>
          <a:lstStyle/>
          <a:p>
            <a:pPr marL="114300" indent="0">
              <a:lnSpc>
                <a:spcPts val="2400"/>
              </a:lnSpc>
              <a:spcBef>
                <a:spcPts val="600"/>
              </a:spcBef>
              <a:buNone/>
            </a:pPr>
            <a:r>
              <a:rPr lang="en-AU" sz="2400" b="1" dirty="0">
                <a:solidFill>
                  <a:srgbClr val="FFFF00"/>
                </a:solidFill>
              </a:rPr>
              <a:t>Oceanic and </a:t>
            </a:r>
            <a:r>
              <a:rPr lang="en-AU" sz="2400" b="1" dirty="0" smtClean="0">
                <a:solidFill>
                  <a:srgbClr val="FFFF00"/>
                </a:solidFill>
              </a:rPr>
              <a:t>coastal fisheries</a:t>
            </a:r>
            <a:r>
              <a:rPr lang="en-AU" sz="2400" b="1" dirty="0" smtClean="0"/>
              <a:t>:</a:t>
            </a:r>
          </a:p>
          <a:p>
            <a:pPr marL="360000">
              <a:lnSpc>
                <a:spcPts val="2400"/>
              </a:lnSpc>
              <a:spcBef>
                <a:spcPts val="600"/>
              </a:spcBef>
            </a:pPr>
            <a:r>
              <a:rPr lang="en-AU" sz="2000" b="1" dirty="0" smtClean="0"/>
              <a:t>A change in coastal </a:t>
            </a:r>
            <a:r>
              <a:rPr lang="en-AU" sz="2000" b="1" dirty="0"/>
              <a:t>circulation patterns </a:t>
            </a:r>
            <a:r>
              <a:rPr lang="en-AU" sz="2000" b="1" dirty="0" smtClean="0"/>
              <a:t/>
            </a:r>
            <a:br>
              <a:rPr lang="en-AU" sz="2000" b="1" dirty="0" smtClean="0"/>
            </a:br>
            <a:r>
              <a:rPr lang="en-AU" sz="2000" b="1" dirty="0" smtClean="0"/>
              <a:t>can </a:t>
            </a:r>
            <a:r>
              <a:rPr lang="en-AU" sz="2000" b="1" dirty="0"/>
              <a:t>affect:</a:t>
            </a:r>
          </a:p>
          <a:p>
            <a:pPr marL="742950" lvl="1">
              <a:lnSpc>
                <a:spcPts val="2400"/>
              </a:lnSpc>
              <a:spcBef>
                <a:spcPts val="600"/>
              </a:spcBef>
            </a:pPr>
            <a:r>
              <a:rPr lang="en-AU" b="1" dirty="0"/>
              <a:t>Nutrient </a:t>
            </a:r>
            <a:r>
              <a:rPr lang="en-AU" b="1" dirty="0" smtClean="0"/>
              <a:t>supply</a:t>
            </a:r>
            <a:endParaRPr lang="en-AU" b="1" dirty="0"/>
          </a:p>
          <a:p>
            <a:pPr marL="742950" lvl="1">
              <a:lnSpc>
                <a:spcPts val="2400"/>
              </a:lnSpc>
              <a:spcBef>
                <a:spcPts val="600"/>
              </a:spcBef>
            </a:pPr>
            <a:r>
              <a:rPr lang="en-AU" b="1" dirty="0"/>
              <a:t>Coastal erosion</a:t>
            </a:r>
          </a:p>
          <a:p>
            <a:pPr marL="742950" lvl="1">
              <a:lnSpc>
                <a:spcPts val="2400"/>
              </a:lnSpc>
              <a:spcBef>
                <a:spcPts val="600"/>
              </a:spcBef>
            </a:pPr>
            <a:r>
              <a:rPr lang="en-AU" b="1" dirty="0"/>
              <a:t>Ocean acidity </a:t>
            </a:r>
            <a:endParaRPr lang="en-AU" b="1" dirty="0" smtClean="0"/>
          </a:p>
          <a:p>
            <a:pPr marL="742950" lvl="1">
              <a:lnSpc>
                <a:spcPts val="2400"/>
              </a:lnSpc>
              <a:spcBef>
                <a:spcPts val="600"/>
              </a:spcBef>
            </a:pPr>
            <a:r>
              <a:rPr lang="en-AU" b="1" dirty="0" smtClean="0"/>
              <a:t>Decline </a:t>
            </a:r>
            <a:r>
              <a:rPr lang="en-AU" b="1" dirty="0"/>
              <a:t>in </a:t>
            </a:r>
            <a:r>
              <a:rPr lang="en-AU" b="1" dirty="0" smtClean="0"/>
              <a:t>productivity.</a:t>
            </a:r>
            <a:endParaRPr lang="en-AU" b="1" dirty="0"/>
          </a:p>
          <a:p>
            <a:pPr>
              <a:lnSpc>
                <a:spcPts val="2400"/>
              </a:lnSpc>
              <a:spcBef>
                <a:spcPts val="600"/>
              </a:spcBef>
            </a:pPr>
            <a:endParaRPr lang="en-US" sz="2000" b="1" dirty="0"/>
          </a:p>
        </p:txBody>
      </p:sp>
      <p:pic>
        <p:nvPicPr>
          <p:cNvPr id="4" name="Picture 3"/>
          <p:cNvPicPr>
            <a:picLocks noChangeAspect="1"/>
          </p:cNvPicPr>
          <p:nvPr/>
        </p:nvPicPr>
        <p:blipFill>
          <a:blip r:embed="rId2"/>
          <a:stretch>
            <a:fillRect/>
          </a:stretch>
        </p:blipFill>
        <p:spPr>
          <a:xfrm>
            <a:off x="811378" y="4960458"/>
            <a:ext cx="3976646" cy="1897542"/>
          </a:xfrm>
          <a:prstGeom prst="rect">
            <a:avLst/>
          </a:prstGeom>
        </p:spPr>
      </p:pic>
      <p:pic>
        <p:nvPicPr>
          <p:cNvPr id="5" name="Picture 4"/>
          <p:cNvPicPr>
            <a:picLocks noChangeAspect="1"/>
          </p:cNvPicPr>
          <p:nvPr/>
        </p:nvPicPr>
        <p:blipFill>
          <a:blip r:embed="rId3"/>
          <a:stretch>
            <a:fillRect/>
          </a:stretch>
        </p:blipFill>
        <p:spPr>
          <a:xfrm>
            <a:off x="5508104" y="4960459"/>
            <a:ext cx="2963699" cy="1877776"/>
          </a:xfrm>
          <a:prstGeom prst="rect">
            <a:avLst/>
          </a:prstGeom>
        </p:spPr>
      </p:pic>
      <p:pic>
        <p:nvPicPr>
          <p:cNvPr id="6" name="Picture 5"/>
          <p:cNvPicPr>
            <a:picLocks noChangeAspect="1"/>
          </p:cNvPicPr>
          <p:nvPr/>
        </p:nvPicPr>
        <p:blipFill>
          <a:blip r:embed="rId4"/>
          <a:stretch>
            <a:fillRect/>
          </a:stretch>
        </p:blipFill>
        <p:spPr>
          <a:xfrm>
            <a:off x="5143501" y="2420888"/>
            <a:ext cx="3892996" cy="1877775"/>
          </a:xfrm>
          <a:prstGeom prst="rect">
            <a:avLst/>
          </a:prstGeom>
        </p:spPr>
      </p:pic>
    </p:spTree>
    <p:extLst>
      <p:ext uri="{BB962C8B-B14F-4D97-AF65-F5344CB8AC3E}">
        <p14:creationId xmlns="" xmlns:p14="http://schemas.microsoft.com/office/powerpoint/2010/main" val="1352182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1798534" y="413792"/>
            <a:ext cx="7021939" cy="1143001"/>
          </a:xfrm>
          <a:prstGeom prst="rect">
            <a:avLst/>
          </a:prstGeom>
          <a:noFill/>
          <a:ln w="9525">
            <a:noFill/>
            <a:miter lim="800000"/>
            <a:headEnd/>
            <a:tailEnd/>
          </a:ln>
        </p:spPr>
        <p:txBody>
          <a:bodyPr lIns="91439" tIns="45720" rIns="91439" bIns="45720" anchor="ctr"/>
          <a:lstStyle/>
          <a:p>
            <a:pPr>
              <a:defRPr/>
            </a:pPr>
            <a:r>
              <a:rPr lang="en-US" sz="3600" b="1" i="1" dirty="0">
                <a:solidFill>
                  <a:srgbClr val="000000"/>
                </a:solidFill>
                <a:latin typeface="+mj-lt"/>
                <a:ea typeface="+mj-ea"/>
                <a:cs typeface="Arial"/>
              </a:rPr>
              <a:t>Determinants of health</a:t>
            </a:r>
            <a:endParaRPr lang="en-GB" sz="3600" b="1" i="1" dirty="0">
              <a:solidFill>
                <a:srgbClr val="000000"/>
              </a:solidFill>
              <a:latin typeface="+mj-lt"/>
              <a:ea typeface="+mj-ea"/>
              <a:cs typeface="Arial"/>
            </a:endParaRPr>
          </a:p>
        </p:txBody>
      </p:sp>
      <p:pic>
        <p:nvPicPr>
          <p:cNvPr id="6146" name="Picture 4" descr="http://www.scotland.gov.uk/Resource/Img/229649/0067020.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365822" y="2348509"/>
            <a:ext cx="5454650" cy="3960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107504" y="2594895"/>
            <a:ext cx="3168650" cy="298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
            </a:pPr>
            <a:r>
              <a:rPr lang="en-US" b="1" dirty="0" smtClean="0">
                <a:latin typeface="+mn-lt"/>
              </a:rPr>
              <a:t>Person’s individual characteristics and behaviors</a:t>
            </a:r>
          </a:p>
          <a:p>
            <a:pPr eaLnBrk="1" hangingPunct="1">
              <a:spcBef>
                <a:spcPts val="1200"/>
              </a:spcBef>
              <a:buFont typeface="Wingdings" charset="0"/>
              <a:buChar char="§"/>
            </a:pPr>
            <a:r>
              <a:rPr lang="en-US" b="1" dirty="0" smtClean="0">
                <a:latin typeface="+mn-lt"/>
              </a:rPr>
              <a:t>Physical environment</a:t>
            </a:r>
          </a:p>
          <a:p>
            <a:pPr eaLnBrk="1" hangingPunct="1">
              <a:spcBef>
                <a:spcPts val="1200"/>
              </a:spcBef>
              <a:buFont typeface="Wingdings" charset="0"/>
              <a:buChar char="§"/>
            </a:pPr>
            <a:r>
              <a:rPr lang="en-US" b="1" dirty="0" smtClean="0">
                <a:latin typeface="+mn-lt"/>
              </a:rPr>
              <a:t>Social and economic environment</a:t>
            </a:r>
            <a:endParaRPr lang="en-US" b="1" dirty="0">
              <a:latin typeface="+mn-lt"/>
            </a:endParaRPr>
          </a:p>
        </p:txBody>
      </p:sp>
      <p:sp>
        <p:nvSpPr>
          <p:cNvPr id="6148" name="Rectangle 7"/>
          <p:cNvSpPr>
            <a:spLocks noChangeArrowheads="1"/>
          </p:cNvSpPr>
          <p:nvPr/>
        </p:nvSpPr>
        <p:spPr bwMode="auto">
          <a:xfrm>
            <a:off x="684213" y="5643563"/>
            <a:ext cx="338566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20" rIns="91439" bIns="45720">
            <a:spAutoFit/>
          </a:bodyPr>
          <a:lstStyle/>
          <a:p>
            <a:r>
              <a:rPr lang="en-PH" sz="1400" dirty="0"/>
              <a:t>Source: www.who.int/hia/evidence/doh/en/</a:t>
            </a:r>
            <a:endParaRPr lang="en-GB" sz="1400" dirty="0"/>
          </a:p>
        </p:txBody>
      </p:sp>
    </p:spTree>
    <p:extLst>
      <p:ext uri="{BB962C8B-B14F-4D97-AF65-F5344CB8AC3E}">
        <p14:creationId xmlns="" xmlns:p14="http://schemas.microsoft.com/office/powerpoint/2010/main" val="783832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1512168"/>
          </a:xfrm>
        </p:spPr>
        <p:txBody>
          <a:bodyPr>
            <a:normAutofit/>
          </a:bodyPr>
          <a:lstStyle/>
          <a:p>
            <a:pPr algn="ctr"/>
            <a:r>
              <a:rPr lang="en-US" sz="3200" b="1" dirty="0" smtClean="0">
                <a:solidFill>
                  <a:schemeClr val="bg1"/>
                </a:solidFill>
              </a:rPr>
              <a:t>Food Safety</a:t>
            </a:r>
            <a:endParaRPr lang="en-US" sz="3200" b="1" dirty="0">
              <a:solidFill>
                <a:schemeClr val="bg1"/>
              </a:solidFill>
            </a:endParaRPr>
          </a:p>
        </p:txBody>
      </p:sp>
      <p:sp>
        <p:nvSpPr>
          <p:cNvPr id="3" name="Content Placeholder 2"/>
          <p:cNvSpPr>
            <a:spLocks noGrp="1"/>
          </p:cNvSpPr>
          <p:nvPr>
            <p:ph idx="1"/>
          </p:nvPr>
        </p:nvSpPr>
        <p:spPr>
          <a:xfrm>
            <a:off x="0" y="2204864"/>
            <a:ext cx="9144000" cy="2232248"/>
          </a:xfrm>
        </p:spPr>
        <p:txBody>
          <a:bodyPr>
            <a:normAutofit/>
          </a:bodyPr>
          <a:lstStyle/>
          <a:p>
            <a:pPr marL="342900" indent="-342900"/>
            <a:r>
              <a:rPr lang="en-US" sz="2400" b="1" dirty="0">
                <a:solidFill>
                  <a:srgbClr val="FFFF00"/>
                </a:solidFill>
              </a:rPr>
              <a:t>Food borne </a:t>
            </a:r>
            <a:r>
              <a:rPr lang="en-US" sz="2400" b="1" dirty="0" smtClean="0">
                <a:solidFill>
                  <a:srgbClr val="FFFF00"/>
                </a:solidFill>
              </a:rPr>
              <a:t>disease may cause food poisoning</a:t>
            </a:r>
            <a:r>
              <a:rPr lang="en-US" sz="2400" b="1" dirty="0" smtClean="0"/>
              <a:t>:</a:t>
            </a:r>
          </a:p>
          <a:p>
            <a:pPr marL="342900" indent="-342900"/>
            <a:r>
              <a:rPr lang="en-US" sz="2400" b="1" dirty="0" smtClean="0"/>
              <a:t> </a:t>
            </a:r>
          </a:p>
          <a:p>
            <a:pPr marL="742950" lvl="1"/>
            <a:r>
              <a:rPr lang="en-AU" sz="2400" b="1" dirty="0" smtClean="0"/>
              <a:t>May </a:t>
            </a:r>
            <a:r>
              <a:rPr lang="en-AU" sz="2400" b="1" dirty="0"/>
              <a:t>increase </a:t>
            </a:r>
            <a:r>
              <a:rPr lang="en-AU" sz="2400" b="1" dirty="0" smtClean="0"/>
              <a:t>the proliferation </a:t>
            </a:r>
            <a:r>
              <a:rPr lang="en-AU" sz="2400" b="1" dirty="0"/>
              <a:t>of bacterial pathogens including </a:t>
            </a:r>
            <a:r>
              <a:rPr lang="en-AU" sz="2400" b="1" dirty="0" err="1" smtClean="0"/>
              <a:t>eg</a:t>
            </a:r>
            <a:r>
              <a:rPr lang="en-AU" sz="2400" b="1" dirty="0" smtClean="0"/>
              <a:t> . Salmonella</a:t>
            </a:r>
            <a:r>
              <a:rPr lang="en-AU" sz="2400" b="1" dirty="0"/>
              <a:t>.</a:t>
            </a:r>
            <a:endParaRPr lang="en-AU" sz="2400" b="1" dirty="0" smtClean="0"/>
          </a:p>
          <a:p>
            <a:pPr marL="742950" lvl="1"/>
            <a:r>
              <a:rPr lang="en-AU" sz="2400" b="1" dirty="0" smtClean="0"/>
              <a:t>May </a:t>
            </a:r>
            <a:r>
              <a:rPr lang="en-AU" sz="2400" b="1" dirty="0"/>
              <a:t>increase mycotoxins and </a:t>
            </a:r>
            <a:r>
              <a:rPr lang="en-AU" sz="2400" b="1" dirty="0" err="1" smtClean="0"/>
              <a:t>alfatoxins</a:t>
            </a:r>
            <a:r>
              <a:rPr lang="en-AU" sz="2400" b="1" dirty="0" smtClean="0"/>
              <a:t> </a:t>
            </a:r>
            <a:r>
              <a:rPr lang="en-AU" sz="2400" b="1" dirty="0"/>
              <a:t>in </a:t>
            </a:r>
            <a:r>
              <a:rPr lang="en-AU" sz="2400" b="1" dirty="0" smtClean="0"/>
              <a:t>seafood.</a:t>
            </a:r>
            <a:endParaRPr lang="en-AU" sz="2400" b="1" dirty="0"/>
          </a:p>
          <a:p>
            <a:endParaRPr lang="en-US" sz="2400" b="1" dirty="0"/>
          </a:p>
        </p:txBody>
      </p:sp>
      <p:pic>
        <p:nvPicPr>
          <p:cNvPr id="6" name="Picture 5"/>
          <p:cNvPicPr>
            <a:picLocks noChangeAspect="1"/>
          </p:cNvPicPr>
          <p:nvPr/>
        </p:nvPicPr>
        <p:blipFill>
          <a:blip r:embed="rId2"/>
          <a:stretch>
            <a:fillRect/>
          </a:stretch>
        </p:blipFill>
        <p:spPr>
          <a:xfrm>
            <a:off x="3995936" y="4658664"/>
            <a:ext cx="4464496" cy="1880724"/>
          </a:xfrm>
          <a:prstGeom prst="rect">
            <a:avLst/>
          </a:prstGeom>
        </p:spPr>
      </p:pic>
      <p:pic>
        <p:nvPicPr>
          <p:cNvPr id="7" name="Picture 6"/>
          <p:cNvPicPr>
            <a:picLocks noChangeAspect="1"/>
          </p:cNvPicPr>
          <p:nvPr/>
        </p:nvPicPr>
        <p:blipFill>
          <a:blip r:embed="rId3"/>
          <a:stretch>
            <a:fillRect/>
          </a:stretch>
        </p:blipFill>
        <p:spPr>
          <a:xfrm>
            <a:off x="611560" y="4658664"/>
            <a:ext cx="2880320" cy="1794432"/>
          </a:xfrm>
          <a:prstGeom prst="rect">
            <a:avLst/>
          </a:prstGeom>
        </p:spPr>
      </p:pic>
    </p:spTree>
    <p:extLst>
      <p:ext uri="{BB962C8B-B14F-4D97-AF65-F5344CB8AC3E}">
        <p14:creationId xmlns="" xmlns:p14="http://schemas.microsoft.com/office/powerpoint/2010/main" val="1353657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504" y="123506"/>
            <a:ext cx="8900996" cy="66757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72929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69781" y="1893598"/>
            <a:ext cx="3498164" cy="455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259632" y="900009"/>
            <a:ext cx="3384550" cy="584775"/>
          </a:xfrm>
          <a:prstGeom prst="rect">
            <a:avLst/>
          </a:prstGeom>
          <a:noFill/>
        </p:spPr>
        <p:txBody>
          <a:bodyPr lIns="91439" tIns="45720" rIns="91439" bIns="45720">
            <a:spAutoFit/>
          </a:bodyPr>
          <a:lstStyle/>
          <a:p>
            <a:pPr>
              <a:defRPr/>
            </a:pPr>
            <a:r>
              <a:rPr lang="en-US" sz="3200" b="1" i="1" dirty="0">
                <a:latin typeface="Arial" pitchFamily="34" charset="0"/>
                <a:ea typeface="+mj-ea"/>
                <a:cs typeface="Arial" pitchFamily="34" charset="0"/>
              </a:rPr>
              <a:t>Air Quality</a:t>
            </a:r>
          </a:p>
        </p:txBody>
      </p:sp>
      <p:pic>
        <p:nvPicPr>
          <p:cNvPr id="9218"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32927" y="476672"/>
            <a:ext cx="4043529" cy="5128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076056" y="4794646"/>
            <a:ext cx="3163887" cy="209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56415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TK1-impact-450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144000" cy="648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a:spLocks/>
          </p:cNvSpPr>
          <p:nvPr/>
        </p:nvSpPr>
        <p:spPr bwMode="auto">
          <a:xfrm>
            <a:off x="396082" y="333375"/>
            <a:ext cx="8351837"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nchor="ctr"/>
          <a:lstStyle/>
          <a:p>
            <a:pPr eaLnBrk="0" hangingPunct="0"/>
            <a:r>
              <a:rPr lang="en-US" sz="3200" b="1" dirty="0">
                <a:solidFill>
                  <a:srgbClr val="FFFF00"/>
                </a:solidFill>
              </a:rPr>
              <a:t>Potential impacts: Oceanic changes</a:t>
            </a:r>
            <a:endParaRPr lang="en-US" sz="3200" b="1" i="1" dirty="0">
              <a:solidFill>
                <a:srgbClr val="FFFF00"/>
              </a:solidFill>
            </a:endParaRPr>
          </a:p>
        </p:txBody>
      </p:sp>
      <p:sp>
        <p:nvSpPr>
          <p:cNvPr id="4" name="Content Placeholder 2"/>
          <p:cNvSpPr>
            <a:spLocks/>
          </p:cNvSpPr>
          <p:nvPr/>
        </p:nvSpPr>
        <p:spPr bwMode="auto">
          <a:xfrm>
            <a:off x="323850" y="1341439"/>
            <a:ext cx="4319588"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lstStyle/>
          <a:p>
            <a:pPr marL="268285" indent="-268285" eaLnBrk="0" hangingPunct="0">
              <a:spcBef>
                <a:spcPct val="20000"/>
              </a:spcBef>
              <a:buClr>
                <a:srgbClr val="C00000"/>
              </a:buClr>
              <a:buSzPct val="80000"/>
              <a:buFont typeface="Wingdings" charset="0"/>
              <a:buChar char="§"/>
            </a:pPr>
            <a:r>
              <a:rPr lang="en-US" sz="2200" dirty="0"/>
              <a:t>Sea levels are rising – at a faster rate</a:t>
            </a:r>
            <a:endParaRPr lang="en-US" sz="2200" b="1" dirty="0"/>
          </a:p>
          <a:p>
            <a:pPr marL="268285" indent="-268285" eaLnBrk="0" hangingPunct="0">
              <a:spcBef>
                <a:spcPct val="20000"/>
              </a:spcBef>
              <a:buClr>
                <a:srgbClr val="C00000"/>
              </a:buClr>
              <a:buSzPct val="80000"/>
              <a:buFont typeface="Wingdings" charset="0"/>
              <a:buChar char="§"/>
            </a:pPr>
            <a:endParaRPr lang="en-US" sz="2200" b="1" dirty="0">
              <a:solidFill>
                <a:srgbClr val="002060"/>
              </a:solidFill>
            </a:endParaRPr>
          </a:p>
        </p:txBody>
      </p:sp>
      <p:grpSp>
        <p:nvGrpSpPr>
          <p:cNvPr id="5" name="Group 11"/>
          <p:cNvGrpSpPr>
            <a:grpSpLocks/>
          </p:cNvGrpSpPr>
          <p:nvPr/>
        </p:nvGrpSpPr>
        <p:grpSpPr bwMode="auto">
          <a:xfrm>
            <a:off x="5033964" y="1355727"/>
            <a:ext cx="4010025" cy="3802063"/>
            <a:chOff x="3171" y="854"/>
            <a:chExt cx="2526" cy="2395"/>
          </a:xfrm>
        </p:grpSpPr>
        <p:pic>
          <p:nvPicPr>
            <p:cNvPr id="6"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71" y="854"/>
              <a:ext cx="2526" cy="23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7" name="Text Box 10"/>
            <p:cNvSpPr txBox="1">
              <a:spLocks noChangeArrowheads="1"/>
            </p:cNvSpPr>
            <p:nvPr/>
          </p:nvSpPr>
          <p:spPr bwMode="auto">
            <a:xfrm>
              <a:off x="3684" y="1038"/>
              <a:ext cx="926"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da-DK" b="1">
                  <a:ea typeface="ＭＳ Ｐゴシック" charset="0"/>
                  <a:cs typeface="+mn-cs"/>
                </a:rPr>
                <a:t>Sea level rise</a:t>
              </a:r>
            </a:p>
          </p:txBody>
        </p:sp>
      </p:grpSp>
      <p:grpSp>
        <p:nvGrpSpPr>
          <p:cNvPr id="8" name="Group 9"/>
          <p:cNvGrpSpPr>
            <a:grpSpLocks/>
          </p:cNvGrpSpPr>
          <p:nvPr/>
        </p:nvGrpSpPr>
        <p:grpSpPr bwMode="auto">
          <a:xfrm>
            <a:off x="7345364" y="1643063"/>
            <a:ext cx="842962" cy="2965450"/>
            <a:chOff x="3679" y="1484"/>
            <a:chExt cx="531" cy="1868"/>
          </a:xfrm>
        </p:grpSpPr>
        <p:sp>
          <p:nvSpPr>
            <p:cNvPr id="9" name="Right Arrow 8"/>
            <p:cNvSpPr>
              <a:spLocks noChangeArrowheads="1"/>
            </p:cNvSpPr>
            <p:nvPr/>
          </p:nvSpPr>
          <p:spPr bwMode="auto">
            <a:xfrm>
              <a:off x="3679" y="1952"/>
              <a:ext cx="518" cy="518"/>
            </a:xfrm>
            <a:prstGeom prst="rightArrow">
              <a:avLst>
                <a:gd name="adj1" fmla="val 50000"/>
                <a:gd name="adj2" fmla="val 50000"/>
              </a:avLst>
            </a:prstGeom>
            <a:gradFill rotWithShape="1">
              <a:gsLst>
                <a:gs pos="0">
                  <a:srgbClr val="3A7CCB">
                    <a:alpha val="26999"/>
                  </a:srgbClr>
                </a:gs>
                <a:gs pos="20000">
                  <a:srgbClr val="3C7BC7">
                    <a:alpha val="26999"/>
                  </a:srgbClr>
                </a:gs>
                <a:gs pos="100000">
                  <a:srgbClr val="2C5D98">
                    <a:alpha val="26999"/>
                  </a:srgbClr>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lstStyle/>
            <a:p>
              <a:pPr>
                <a:defRPr/>
              </a:pPr>
              <a:endParaRPr lang="en-US" dirty="0">
                <a:solidFill>
                  <a:schemeClr val="lt1"/>
                </a:solidFill>
                <a:latin typeface="+mn-lt"/>
                <a:ea typeface="+mn-ea"/>
                <a:cs typeface="+mn-cs"/>
              </a:endParaRPr>
            </a:p>
          </p:txBody>
        </p:sp>
        <p:cxnSp>
          <p:nvCxnSpPr>
            <p:cNvPr id="10" name="Straight Connector 9"/>
            <p:cNvCxnSpPr>
              <a:cxnSpLocks noChangeShapeType="1"/>
            </p:cNvCxnSpPr>
            <p:nvPr/>
          </p:nvCxnSpPr>
          <p:spPr bwMode="auto">
            <a:xfrm flipH="1">
              <a:off x="4203" y="1484"/>
              <a:ext cx="7" cy="1868"/>
            </a:xfrm>
            <a:prstGeom prst="line">
              <a:avLst/>
            </a:prstGeom>
            <a:noFill/>
            <a:ln w="57150">
              <a:solidFill>
                <a:srgbClr val="4F81BD"/>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1" name="TextBox 3"/>
            <p:cNvSpPr txBox="1">
              <a:spLocks noChangeArrowheads="1"/>
            </p:cNvSpPr>
            <p:nvPr/>
          </p:nvSpPr>
          <p:spPr bwMode="auto">
            <a:xfrm>
              <a:off x="3696" y="2115"/>
              <a:ext cx="408"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MS PGothic" charset="0"/>
                  <a:cs typeface="MS PGothic" charset="0"/>
                </a:defRPr>
              </a:lvl1pPr>
              <a:lvl2pPr marL="742950" indent="-285750">
                <a:defRPr sz="2000">
                  <a:solidFill>
                    <a:schemeClr val="tx1"/>
                  </a:solidFill>
                  <a:latin typeface="Arial" charset="0"/>
                  <a:ea typeface="MS PGothic" charset="0"/>
                  <a:cs typeface="Arial" charset="0"/>
                </a:defRPr>
              </a:lvl2pPr>
              <a:lvl3pPr marL="1143000" indent="-228600">
                <a:defRPr sz="2000">
                  <a:solidFill>
                    <a:schemeClr val="tx1"/>
                  </a:solidFill>
                  <a:latin typeface="Arial" charset="0"/>
                  <a:ea typeface="MS PGothic" charset="0"/>
                  <a:cs typeface="Arial" charset="0"/>
                </a:defRPr>
              </a:lvl3pPr>
              <a:lvl4pPr marL="1600200" indent="-228600">
                <a:defRPr sz="2000">
                  <a:solidFill>
                    <a:schemeClr val="tx1"/>
                  </a:solidFill>
                  <a:latin typeface="Arial" charset="0"/>
                  <a:ea typeface="MS PGothic" charset="0"/>
                  <a:cs typeface="Arial" charset="0"/>
                </a:defRPr>
              </a:lvl4pPr>
              <a:lvl5pPr marL="2057400" indent="-228600">
                <a:defRPr sz="2000">
                  <a:solidFill>
                    <a:schemeClr val="tx1"/>
                  </a:solidFill>
                  <a:latin typeface="Arial" charset="0"/>
                  <a:ea typeface="MS PGothic"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9pPr>
            </a:lstStyle>
            <a:p>
              <a:r>
                <a:rPr lang="en-US" sz="1400"/>
                <a:t>NOW</a:t>
              </a:r>
            </a:p>
          </p:txBody>
        </p:sp>
      </p:grpSp>
    </p:spTree>
    <p:extLst>
      <p:ext uri="{BB962C8B-B14F-4D97-AF65-F5344CB8AC3E}">
        <p14:creationId xmlns="" xmlns:p14="http://schemas.microsoft.com/office/powerpoint/2010/main" val="323933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926" y="44624"/>
            <a:ext cx="907357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468313" y="1052513"/>
            <a:ext cx="8229601" cy="1143001"/>
          </a:xfrm>
          <a:prstGeom prst="rect">
            <a:avLst/>
          </a:prstGeom>
        </p:spPr>
        <p:txBody>
          <a:bodyPr vert="horz" lIns="91439" tIns="45720" rIns="91439"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solidFill>
                  <a:schemeClr val="bg1"/>
                </a:solidFill>
                <a:ea typeface="MS PGothic" charset="0"/>
              </a:rPr>
              <a:t/>
            </a:r>
            <a:br>
              <a:rPr lang="en-US" sz="2800">
                <a:solidFill>
                  <a:schemeClr val="bg1"/>
                </a:solidFill>
                <a:ea typeface="MS PGothic" charset="0"/>
              </a:rPr>
            </a:br>
            <a:endParaRPr lang="en-US" sz="2800">
              <a:solidFill>
                <a:schemeClr val="bg1"/>
              </a:solidFill>
              <a:ea typeface="MS PGothic" charset="0"/>
            </a:endParaRPr>
          </a:p>
        </p:txBody>
      </p:sp>
      <p:sp>
        <p:nvSpPr>
          <p:cNvPr id="4" name="Content Placeholder 2"/>
          <p:cNvSpPr>
            <a:spLocks/>
          </p:cNvSpPr>
          <p:nvPr/>
        </p:nvSpPr>
        <p:spPr bwMode="auto">
          <a:xfrm>
            <a:off x="539750" y="5229499"/>
            <a:ext cx="4356100"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lstStyle/>
          <a:p>
            <a:pPr eaLnBrk="0" hangingPunct="0">
              <a:spcBef>
                <a:spcPct val="20000"/>
              </a:spcBef>
              <a:buClr>
                <a:srgbClr val="C00000"/>
              </a:buClr>
              <a:buSzPct val="80000"/>
              <a:buFont typeface="Wingdings" charset="0"/>
              <a:buNone/>
            </a:pPr>
            <a:r>
              <a:rPr lang="en-US" sz="2200" b="1" dirty="0"/>
              <a:t>Ocean acidification damages coral reefs – reducing their coastal protection effects</a:t>
            </a:r>
          </a:p>
        </p:txBody>
      </p:sp>
      <p:grpSp>
        <p:nvGrpSpPr>
          <p:cNvPr id="5" name="Group 7"/>
          <p:cNvGrpSpPr>
            <a:grpSpLocks/>
          </p:cNvGrpSpPr>
          <p:nvPr/>
        </p:nvGrpSpPr>
        <p:grpSpPr bwMode="auto">
          <a:xfrm>
            <a:off x="1834834" y="1704986"/>
            <a:ext cx="6979334" cy="3668712"/>
            <a:chOff x="361" y="1074"/>
            <a:chExt cx="5159" cy="2311"/>
          </a:xfrm>
        </p:grpSpPr>
        <p:sp>
          <p:nvSpPr>
            <p:cNvPr id="6" name="Content Placeholder 2"/>
            <p:cNvSpPr>
              <a:spLocks/>
            </p:cNvSpPr>
            <p:nvPr/>
          </p:nvSpPr>
          <p:spPr bwMode="auto">
            <a:xfrm>
              <a:off x="361" y="2478"/>
              <a:ext cx="2449" cy="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68285" indent="-268285" eaLnBrk="0" hangingPunct="0">
                <a:spcBef>
                  <a:spcPct val="20000"/>
                </a:spcBef>
                <a:buClr>
                  <a:srgbClr val="C00000"/>
                </a:buClr>
                <a:buSzPct val="80000"/>
              </a:pPr>
              <a:r>
                <a:rPr lang="en-US" sz="2200" b="1" dirty="0">
                  <a:solidFill>
                    <a:srgbClr val="FFFF00"/>
                  </a:solidFill>
                </a:rPr>
                <a:t>... and fish stocks decline, eroding livelihoods for millions of people</a:t>
              </a:r>
            </a:p>
          </p:txBody>
        </p:sp>
        <p:pic>
          <p:nvPicPr>
            <p:cNvPr id="7" name="Picture 6" descr="CTK1-impact-448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42" y="1074"/>
              <a:ext cx="2178" cy="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Rectangle 7"/>
          <p:cNvSpPr>
            <a:spLocks noChangeArrowheads="1"/>
          </p:cNvSpPr>
          <p:nvPr/>
        </p:nvSpPr>
        <p:spPr bwMode="auto">
          <a:xfrm>
            <a:off x="539750" y="1268760"/>
            <a:ext cx="6769100" cy="252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p>
            <a:pPr eaLnBrk="0" hangingPunct="0">
              <a:spcBef>
                <a:spcPct val="20000"/>
              </a:spcBef>
              <a:buClr>
                <a:srgbClr val="C00000"/>
              </a:buClr>
              <a:buSzPct val="80000"/>
            </a:pPr>
            <a:r>
              <a:rPr lang="en-US" sz="2400" b="1" dirty="0"/>
              <a:t>Large scale degradation and/or</a:t>
            </a:r>
          </a:p>
          <a:p>
            <a:pPr eaLnBrk="0" hangingPunct="0">
              <a:spcBef>
                <a:spcPct val="20000"/>
              </a:spcBef>
              <a:buClr>
                <a:srgbClr val="C00000"/>
              </a:buClr>
              <a:buSzPct val="80000"/>
            </a:pPr>
            <a:r>
              <a:rPr lang="en-US" sz="2400" b="1" dirty="0"/>
              <a:t> loss of coastal and </a:t>
            </a:r>
          </a:p>
          <a:p>
            <a:pPr eaLnBrk="0" hangingPunct="0">
              <a:spcBef>
                <a:spcPct val="20000"/>
              </a:spcBef>
              <a:buClr>
                <a:srgbClr val="C00000"/>
              </a:buClr>
              <a:buSzPct val="80000"/>
            </a:pPr>
            <a:r>
              <a:rPr lang="en-US" sz="2400" b="1" dirty="0"/>
              <a:t>marine ecosystems</a:t>
            </a:r>
          </a:p>
          <a:p>
            <a:pPr eaLnBrk="0" hangingPunct="0">
              <a:spcBef>
                <a:spcPct val="20000"/>
              </a:spcBef>
              <a:buClr>
                <a:srgbClr val="C00000"/>
              </a:buClr>
              <a:buSzPct val="80000"/>
            </a:pPr>
            <a:endParaRPr lang="en-US" sz="2400" b="1" dirty="0"/>
          </a:p>
          <a:p>
            <a:pPr eaLnBrk="0" hangingPunct="0">
              <a:spcBef>
                <a:spcPct val="20000"/>
              </a:spcBef>
              <a:buClr>
                <a:srgbClr val="C00000"/>
              </a:buClr>
              <a:buSzPct val="80000"/>
              <a:buFont typeface="Wingdings" charset="0"/>
              <a:buChar char="§"/>
            </a:pPr>
            <a:r>
              <a:rPr lang="en-US" dirty="0"/>
              <a:t> </a:t>
            </a:r>
            <a:r>
              <a:rPr lang="en-US" sz="2000" b="1" dirty="0">
                <a:solidFill>
                  <a:srgbClr val="FFFF00"/>
                </a:solidFill>
              </a:rPr>
              <a:t>the oceans are becoming more acidic</a:t>
            </a:r>
          </a:p>
          <a:p>
            <a:pPr eaLnBrk="0" hangingPunct="0">
              <a:spcBef>
                <a:spcPct val="20000"/>
              </a:spcBef>
              <a:buClr>
                <a:srgbClr val="C00000"/>
              </a:buClr>
              <a:buSzPct val="80000"/>
              <a:buFont typeface="Wingdings" charset="0"/>
              <a:buChar char="§"/>
            </a:pPr>
            <a:r>
              <a:rPr lang="en-US" sz="2000" b="1" dirty="0">
                <a:solidFill>
                  <a:srgbClr val="FFFF00"/>
                </a:solidFill>
              </a:rPr>
              <a:t> sea surface temperatures are increasing</a:t>
            </a:r>
          </a:p>
        </p:txBody>
      </p:sp>
      <p:sp>
        <p:nvSpPr>
          <p:cNvPr id="9" name="Title 1"/>
          <p:cNvSpPr>
            <a:spLocks/>
          </p:cNvSpPr>
          <p:nvPr/>
        </p:nvSpPr>
        <p:spPr bwMode="auto">
          <a:xfrm>
            <a:off x="468314" y="333375"/>
            <a:ext cx="8351837"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nchor="ctr"/>
          <a:lstStyle/>
          <a:p>
            <a:pPr eaLnBrk="0" hangingPunct="0"/>
            <a:r>
              <a:rPr lang="en-US" sz="2800" b="1" dirty="0">
                <a:solidFill>
                  <a:srgbClr val="FFFF00"/>
                </a:solidFill>
              </a:rPr>
              <a:t>Potential impacts: Oceanic changes</a:t>
            </a:r>
            <a:endParaRPr lang="en-US" sz="2800" b="1" i="1" dirty="0">
              <a:solidFill>
                <a:srgbClr val="FFFF00"/>
              </a:solidFill>
            </a:endParaRPr>
          </a:p>
        </p:txBody>
      </p:sp>
    </p:spTree>
    <p:extLst>
      <p:ext uri="{BB962C8B-B14F-4D97-AF65-F5344CB8AC3E}">
        <p14:creationId xmlns="" xmlns:p14="http://schemas.microsoft.com/office/powerpoint/2010/main" val="18314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752600"/>
            <a:ext cx="8077200" cy="4754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3" name="Tekstvak 1"/>
          <p:cNvSpPr txBox="1">
            <a:spLocks noChangeArrowheads="1"/>
          </p:cNvSpPr>
          <p:nvPr/>
        </p:nvSpPr>
        <p:spPr bwMode="auto">
          <a:xfrm>
            <a:off x="8858944" y="4221163"/>
            <a:ext cx="6096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defTabSz="457200">
              <a:defRPr sz="2200">
                <a:solidFill>
                  <a:schemeClr val="tx1"/>
                </a:solidFill>
                <a:latin typeface="Arial" charset="0"/>
                <a:ea typeface="MS PGothic" charset="0"/>
                <a:cs typeface="MS PGothic" charset="0"/>
              </a:defRPr>
            </a:lvl1pPr>
            <a:lvl2pPr marL="742950" indent="-285750" defTabSz="457200">
              <a:defRPr sz="2000">
                <a:solidFill>
                  <a:schemeClr val="tx1"/>
                </a:solidFill>
                <a:latin typeface="Arial" charset="0"/>
                <a:ea typeface="MS PGothic" charset="0"/>
                <a:cs typeface="Arial" charset="0"/>
              </a:defRPr>
            </a:lvl2pPr>
            <a:lvl3pPr marL="1143000" indent="-228600" defTabSz="457200">
              <a:defRPr sz="2000">
                <a:solidFill>
                  <a:schemeClr val="tx1"/>
                </a:solidFill>
                <a:latin typeface="Arial" charset="0"/>
                <a:ea typeface="MS PGothic" charset="0"/>
                <a:cs typeface="Arial" charset="0"/>
              </a:defRPr>
            </a:lvl3pPr>
            <a:lvl4pPr marL="1600200" indent="-228600" defTabSz="457200">
              <a:defRPr sz="2000">
                <a:solidFill>
                  <a:schemeClr val="tx1"/>
                </a:solidFill>
                <a:latin typeface="Arial" charset="0"/>
                <a:ea typeface="MS PGothic" charset="0"/>
                <a:cs typeface="Arial" charset="0"/>
              </a:defRPr>
            </a:lvl4pPr>
            <a:lvl5pPr marL="2057400" indent="-228600" defTabSz="457200">
              <a:defRPr sz="2000">
                <a:solidFill>
                  <a:schemeClr val="tx1"/>
                </a:solidFill>
                <a:latin typeface="Arial" charset="0"/>
                <a:ea typeface="MS PGothic" charset="0"/>
                <a:cs typeface="Arial" charset="0"/>
              </a:defRPr>
            </a:lvl5pPr>
            <a:lvl6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6pPr>
            <a:lvl7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7pPr>
            <a:lvl8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8pPr>
            <a:lvl9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9pPr>
          </a:lstStyle>
          <a:p>
            <a:r>
              <a:rPr lang="en-GB" sz="600">
                <a:solidFill>
                  <a:schemeClr val="bg1"/>
                </a:solidFill>
              </a:rPr>
              <a:t>IFRC</a:t>
            </a:r>
          </a:p>
        </p:txBody>
      </p:sp>
      <p:sp>
        <p:nvSpPr>
          <p:cNvPr id="4" name="Titel 1"/>
          <p:cNvSpPr txBox="1">
            <a:spLocks/>
          </p:cNvSpPr>
          <p:nvPr/>
        </p:nvSpPr>
        <p:spPr bwMode="auto">
          <a:xfrm>
            <a:off x="323851" y="269775"/>
            <a:ext cx="9144000"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nchor="ctr"/>
          <a:lstStyle>
            <a:lvl1pPr defTabSz="457200">
              <a:defRPr sz="2200">
                <a:solidFill>
                  <a:schemeClr val="tx1"/>
                </a:solidFill>
                <a:latin typeface="Arial" charset="0"/>
                <a:ea typeface="MS PGothic" charset="0"/>
                <a:cs typeface="MS PGothic" charset="0"/>
              </a:defRPr>
            </a:lvl1pPr>
            <a:lvl2pPr marL="742950" indent="-285750" defTabSz="457200">
              <a:defRPr sz="2000">
                <a:solidFill>
                  <a:schemeClr val="tx1"/>
                </a:solidFill>
                <a:latin typeface="Arial" charset="0"/>
                <a:ea typeface="MS PGothic" charset="0"/>
                <a:cs typeface="Arial" charset="0"/>
              </a:defRPr>
            </a:lvl2pPr>
            <a:lvl3pPr marL="1143000" indent="-228600" defTabSz="457200">
              <a:defRPr sz="2000">
                <a:solidFill>
                  <a:schemeClr val="tx1"/>
                </a:solidFill>
                <a:latin typeface="Arial" charset="0"/>
                <a:ea typeface="MS PGothic" charset="0"/>
                <a:cs typeface="Arial" charset="0"/>
              </a:defRPr>
            </a:lvl3pPr>
            <a:lvl4pPr marL="1600200" indent="-228600" defTabSz="457200">
              <a:defRPr sz="2000">
                <a:solidFill>
                  <a:schemeClr val="tx1"/>
                </a:solidFill>
                <a:latin typeface="Arial" charset="0"/>
                <a:ea typeface="MS PGothic" charset="0"/>
                <a:cs typeface="Arial" charset="0"/>
              </a:defRPr>
            </a:lvl4pPr>
            <a:lvl5pPr marL="2057400" indent="-228600" defTabSz="457200">
              <a:defRPr sz="2000">
                <a:solidFill>
                  <a:schemeClr val="tx1"/>
                </a:solidFill>
                <a:latin typeface="Arial" charset="0"/>
                <a:ea typeface="MS PGothic" charset="0"/>
                <a:cs typeface="Arial" charset="0"/>
              </a:defRPr>
            </a:lvl5pPr>
            <a:lvl6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6pPr>
            <a:lvl7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7pPr>
            <a:lvl8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8pPr>
            <a:lvl9pPr defTabSz="4572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9pPr>
          </a:lstStyle>
          <a:p>
            <a:pPr eaLnBrk="0" hangingPunct="0"/>
            <a:r>
              <a:rPr lang="en-US" sz="2800" b="1" dirty="0"/>
              <a:t>Potential impact: tropical cyclones impacts</a:t>
            </a:r>
          </a:p>
        </p:txBody>
      </p:sp>
      <p:pic>
        <p:nvPicPr>
          <p:cNvPr id="5" name="Picture 16" descr="J:\rccc ppt photos\slide 18.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652120" y="4329452"/>
            <a:ext cx="3494856" cy="218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hthoek 3"/>
          <p:cNvSpPr>
            <a:spLocks noChangeArrowheads="1"/>
          </p:cNvSpPr>
          <p:nvPr/>
        </p:nvSpPr>
        <p:spPr bwMode="auto">
          <a:xfrm>
            <a:off x="95250" y="6205539"/>
            <a:ext cx="92044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20" rIns="91439" bIns="45720">
            <a:spAutoFit/>
          </a:bodyPr>
          <a:lstStyle/>
          <a:p>
            <a:r>
              <a:rPr lang="nl-NL" sz="1000">
                <a:solidFill>
                  <a:schemeClr val="bg1"/>
                </a:solidFill>
                <a:latin typeface="Calibri" charset="0"/>
              </a:rPr>
              <a:t>Source: NOAA</a:t>
            </a:r>
          </a:p>
        </p:txBody>
      </p:sp>
      <p:sp>
        <p:nvSpPr>
          <p:cNvPr id="7" name="TextBox 1"/>
          <p:cNvSpPr txBox="1">
            <a:spLocks noChangeArrowheads="1"/>
          </p:cNvSpPr>
          <p:nvPr/>
        </p:nvSpPr>
        <p:spPr bwMode="auto">
          <a:xfrm>
            <a:off x="323850" y="868363"/>
            <a:ext cx="8064500" cy="1046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marL="285750" indent="-285750">
              <a:defRPr sz="2200">
                <a:solidFill>
                  <a:schemeClr val="tx1"/>
                </a:solidFill>
                <a:latin typeface="Arial" charset="0"/>
                <a:ea typeface="MS PGothic" charset="0"/>
                <a:cs typeface="MS PGothic" charset="0"/>
              </a:defRPr>
            </a:lvl1pPr>
            <a:lvl2pPr marL="742950" indent="-285750">
              <a:defRPr sz="2000">
                <a:solidFill>
                  <a:schemeClr val="tx1"/>
                </a:solidFill>
                <a:latin typeface="Arial" charset="0"/>
                <a:ea typeface="MS PGothic" charset="0"/>
                <a:cs typeface="Arial" charset="0"/>
              </a:defRPr>
            </a:lvl2pPr>
            <a:lvl3pPr marL="1143000" indent="-228600">
              <a:defRPr sz="2000">
                <a:solidFill>
                  <a:schemeClr val="tx1"/>
                </a:solidFill>
                <a:latin typeface="Arial" charset="0"/>
                <a:ea typeface="MS PGothic" charset="0"/>
                <a:cs typeface="Arial" charset="0"/>
              </a:defRPr>
            </a:lvl3pPr>
            <a:lvl4pPr marL="1600200" indent="-228600">
              <a:defRPr sz="2000">
                <a:solidFill>
                  <a:schemeClr val="tx1"/>
                </a:solidFill>
                <a:latin typeface="Arial" charset="0"/>
                <a:ea typeface="MS PGothic" charset="0"/>
                <a:cs typeface="Arial" charset="0"/>
              </a:defRPr>
            </a:lvl4pPr>
            <a:lvl5pPr marL="2057400" indent="-228600">
              <a:defRPr sz="2000">
                <a:solidFill>
                  <a:schemeClr val="tx1"/>
                </a:solidFill>
                <a:latin typeface="Arial" charset="0"/>
                <a:ea typeface="MS PGothic"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9pPr>
          </a:lstStyle>
          <a:p>
            <a:pPr marL="0" indent="0">
              <a:buClr>
                <a:srgbClr val="C00000"/>
              </a:buClr>
            </a:pPr>
            <a:endParaRPr lang="en-US" dirty="0">
              <a:solidFill>
                <a:srgbClr val="002060"/>
              </a:solidFill>
              <a:latin typeface="Zawgyi-One" pitchFamily="34" charset="0"/>
              <a:cs typeface="Zawgyi-One" pitchFamily="34" charset="0"/>
              <a:sym typeface="Wingdings" charset="0"/>
            </a:endParaRPr>
          </a:p>
          <a:p>
            <a:pPr marL="0" indent="0">
              <a:buClr>
                <a:srgbClr val="C00000"/>
              </a:buClr>
            </a:pPr>
            <a:endParaRPr lang="en-US" dirty="0">
              <a:solidFill>
                <a:srgbClr val="002060"/>
              </a:solidFill>
            </a:endParaRPr>
          </a:p>
          <a:p>
            <a:endParaRPr lang="en-US" sz="1800" dirty="0"/>
          </a:p>
        </p:txBody>
      </p:sp>
    </p:spTree>
    <p:extLst>
      <p:ext uri="{BB962C8B-B14F-4D97-AF65-F5344CB8AC3E}">
        <p14:creationId xmlns="" xmlns:p14="http://schemas.microsoft.com/office/powerpoint/2010/main" val="40894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332656"/>
            <a:ext cx="8183880" cy="504056"/>
          </a:xfrm>
        </p:spPr>
        <p:txBody>
          <a:bodyPr anchor="t">
            <a:normAutofit/>
          </a:bodyPr>
          <a:lstStyle/>
          <a:p>
            <a:pPr algn="ctr"/>
            <a:r>
              <a:rPr lang="en-US" sz="2400" b="1" cap="none" dirty="0">
                <a:ln w="10541" cmpd="sng">
                  <a:solidFill>
                    <a:srgbClr val="7D7D7D">
                      <a:tint val="100000"/>
                      <a:shade val="100000"/>
                      <a:satMod val="110000"/>
                    </a:srgbClr>
                  </a:solidFill>
                  <a:prstDash val="solid"/>
                </a:ln>
                <a:solidFill>
                  <a:schemeClr val="bg1"/>
                </a:solidFill>
              </a:rPr>
              <a:t>POTENTIAL HEALTH IMPACTS OF EXTREME EVENTS</a:t>
            </a:r>
          </a:p>
        </p:txBody>
      </p:sp>
      <p:graphicFrame>
        <p:nvGraphicFramePr>
          <p:cNvPr id="3" name="Table 2"/>
          <p:cNvGraphicFramePr>
            <a:graphicFrameLocks noGrp="1"/>
          </p:cNvGraphicFramePr>
          <p:nvPr>
            <p:extLst>
              <p:ext uri="{D42A27DB-BD31-4B8C-83A1-F6EECF244321}">
                <p14:modId xmlns="" xmlns:p14="http://schemas.microsoft.com/office/powerpoint/2010/main" val="1274537900"/>
              </p:ext>
            </p:extLst>
          </p:nvPr>
        </p:nvGraphicFramePr>
        <p:xfrm>
          <a:off x="0" y="836713"/>
          <a:ext cx="9144001" cy="6280915"/>
        </p:xfrm>
        <a:graphic>
          <a:graphicData uri="http://schemas.openxmlformats.org/drawingml/2006/table">
            <a:tbl>
              <a:tblPr firstRow="1" bandRow="1">
                <a:tableStyleId>{F5AB1C69-6EDB-4FF4-983F-18BD219EF322}</a:tableStyleId>
              </a:tblPr>
              <a:tblGrid>
                <a:gridCol w="2751293"/>
                <a:gridCol w="2751293"/>
                <a:gridCol w="3641415"/>
              </a:tblGrid>
              <a:tr h="386392">
                <a:tc>
                  <a:txBody>
                    <a:bodyPr/>
                    <a:lstStyle/>
                    <a:p>
                      <a:r>
                        <a:rPr lang="en-GB" sz="1700" dirty="0" smtClean="0"/>
                        <a:t>Impact type </a:t>
                      </a:r>
                      <a:endParaRPr lang="en-US" sz="1700" dirty="0"/>
                    </a:p>
                  </a:txBody>
                  <a:tcPr marT="45721" marB="45721"/>
                </a:tc>
                <a:tc>
                  <a:txBody>
                    <a:bodyPr/>
                    <a:lstStyle/>
                    <a:p>
                      <a:r>
                        <a:rPr lang="en-GB" sz="1700" dirty="0" smtClean="0"/>
                        <a:t>Health impact </a:t>
                      </a:r>
                      <a:endParaRPr lang="en-US" sz="1700" dirty="0"/>
                    </a:p>
                  </a:txBody>
                  <a:tcPr marT="45721" marB="45721"/>
                </a:tc>
                <a:tc>
                  <a:txBody>
                    <a:bodyPr/>
                    <a:lstStyle/>
                    <a:p>
                      <a:r>
                        <a:rPr lang="en-GB" sz="1700" dirty="0" smtClean="0"/>
                        <a:t>Potential impact pathway</a:t>
                      </a:r>
                      <a:endParaRPr lang="en-US" sz="1700" dirty="0"/>
                    </a:p>
                  </a:txBody>
                  <a:tcPr marT="45721" marB="45721"/>
                </a:tc>
              </a:tr>
              <a:tr h="1097765">
                <a:tc>
                  <a:txBody>
                    <a:bodyPr/>
                    <a:lstStyle/>
                    <a:p>
                      <a:r>
                        <a:rPr lang="en-GB" sz="1700" b="1" dirty="0" smtClean="0"/>
                        <a:t>Direct Impacts to Humans </a:t>
                      </a:r>
                      <a:endParaRPr lang="en-US" sz="17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smtClean="0">
                          <a:solidFill>
                            <a:srgbClr val="C00000"/>
                          </a:solidFill>
                        </a:rPr>
                        <a:t>Fatigue</a:t>
                      </a:r>
                      <a:r>
                        <a:rPr lang="en-GB" sz="1700" b="1" baseline="0" dirty="0" smtClean="0">
                          <a:solidFill>
                            <a:srgbClr val="C00000"/>
                          </a:solidFill>
                        </a:rPr>
                        <a:t> </a:t>
                      </a:r>
                      <a:r>
                        <a:rPr lang="en-GB" sz="1700" b="1" dirty="0" smtClean="0">
                          <a:solidFill>
                            <a:srgbClr val="C00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smtClean="0">
                          <a:solidFill>
                            <a:srgbClr val="C00000"/>
                          </a:solidFill>
                        </a:rPr>
                        <a:t>injuries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smtClean="0">
                          <a:solidFill>
                            <a:srgbClr val="C00000"/>
                          </a:solidFill>
                        </a:rPr>
                        <a:t>Heat stress</a:t>
                      </a:r>
                    </a:p>
                    <a:p>
                      <a:endParaRPr lang="en-US" sz="17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smtClean="0"/>
                        <a:t>• Direct physical injuries from extreme events.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700" b="1" dirty="0" smtClean="0"/>
                        <a:t>• Direct temperature related effects from heatwaves.</a:t>
                      </a:r>
                    </a:p>
                  </a:txBody>
                  <a:tcPr marT="45721" marB="45721"/>
                </a:tc>
              </a:tr>
              <a:tr h="473095">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Natural Environment</a:t>
                      </a:r>
                    </a:p>
                  </a:txBody>
                  <a:tcPr marT="45721" marB="45721"/>
                </a:tc>
                <a:tc hMerge="1">
                  <a:txBody>
                    <a:bodyPr/>
                    <a:lstStyle/>
                    <a:p>
                      <a:endParaRPr lang="en-US"/>
                    </a:p>
                  </a:txBody>
                  <a:tcPr/>
                </a:tc>
                <a:tc hMerge="1">
                  <a:txBody>
                    <a:bodyPr/>
                    <a:lstStyle/>
                    <a:p>
                      <a:endParaRPr lang="en-US"/>
                    </a:p>
                  </a:txBody>
                  <a:tcPr/>
                </a:tc>
              </a:tr>
              <a:tr h="1301012">
                <a:tc>
                  <a:txBody>
                    <a:bodyPr/>
                    <a:lstStyle/>
                    <a:p>
                      <a:r>
                        <a:rPr lang="en-GB" sz="1500" b="1" dirty="0" smtClean="0"/>
                        <a:t>Water borne </a:t>
                      </a:r>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Gastro-intestinal diseases Diarrhoea, vomiting</a:t>
                      </a:r>
                    </a:p>
                    <a:p>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Run-off events from heavy rainfall – risk of contamination by disease pathogens such as Cryptosporidium spp.</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Contamination from wildlife and stock deaths in drought, bushfires.</a:t>
                      </a:r>
                    </a:p>
                  </a:txBody>
                  <a:tcPr marT="45721" marB="45721"/>
                </a:tc>
              </a:tr>
              <a:tr h="1301012">
                <a:tc>
                  <a:txBody>
                    <a:bodyPr/>
                    <a:lstStyle/>
                    <a:p>
                      <a:r>
                        <a:rPr lang="en-GB" sz="1500" b="1" dirty="0" smtClean="0"/>
                        <a:t>water supply </a:t>
                      </a:r>
                      <a:endParaRPr lang="en-US" sz="1500" b="1" dirty="0"/>
                    </a:p>
                  </a:txBody>
                  <a:tcPr marT="45721" marB="45721"/>
                </a:tc>
                <a:tc>
                  <a:txBody>
                    <a:bodyPr/>
                    <a:lstStyle/>
                    <a:p>
                      <a:r>
                        <a:rPr lang="en-GB" sz="1500" b="1" dirty="0" smtClean="0">
                          <a:solidFill>
                            <a:srgbClr val="C00000"/>
                          </a:solidFill>
                        </a:rPr>
                        <a:t>water stress </a:t>
                      </a:r>
                      <a:endParaRPr lang="en-US" sz="1500" b="1" dirty="0">
                        <a:solidFill>
                          <a:srgbClr val="C00000"/>
                        </a:solidFill>
                      </a:endParaRP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Effect on quantity and quality of water to reservoirs - increase sediment, nutrient and debris flow.</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Changes to land cover–change in runoff patterns.</a:t>
                      </a:r>
                    </a:p>
                  </a:txBody>
                  <a:tcPr marT="45721" marB="45721"/>
                </a:tc>
              </a:tr>
              <a:tr h="1691641">
                <a:tc>
                  <a:txBody>
                    <a:bodyPr/>
                    <a:lstStyle/>
                    <a:p>
                      <a:r>
                        <a:rPr lang="en-GB" sz="1500" b="1" dirty="0" smtClean="0"/>
                        <a:t>Vector borne </a:t>
                      </a:r>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Dengue</a:t>
                      </a:r>
                      <a:r>
                        <a:rPr lang="en-GB" sz="1500" b="1" dirty="0" smtClean="0"/>
                        <a:t> </a:t>
                      </a:r>
                      <a:r>
                        <a:rPr lang="en-GB" sz="1500" b="1" dirty="0" smtClean="0">
                          <a:solidFill>
                            <a:srgbClr val="C00000"/>
                          </a:solidFill>
                        </a:rPr>
                        <a:t>, Malaria</a:t>
                      </a: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Extreme events will impact on the complex ecological cycles of the diseases, as well as our ability to respond. Direction of impacts likely to be positive and negative.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Changes to climate may allow exotic diseases and vectors to establish.</a:t>
                      </a:r>
                    </a:p>
                  </a:txBody>
                  <a:tcPr marT="45721" marB="45721"/>
                </a:tc>
              </a:tr>
            </a:tbl>
          </a:graphicData>
        </a:graphic>
      </p:graphicFrame>
    </p:spTree>
    <p:extLst>
      <p:ext uri="{BB962C8B-B14F-4D97-AF65-F5344CB8AC3E}">
        <p14:creationId xmlns="" xmlns:p14="http://schemas.microsoft.com/office/powerpoint/2010/main" val="954928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extLst>
              <p:ext uri="{D42A27DB-BD31-4B8C-83A1-F6EECF244321}">
                <p14:modId xmlns="" xmlns:p14="http://schemas.microsoft.com/office/powerpoint/2010/main" val="852970422"/>
              </p:ext>
            </p:extLst>
          </p:nvPr>
        </p:nvGraphicFramePr>
        <p:xfrm>
          <a:off x="1" y="1"/>
          <a:ext cx="9144000" cy="6858001"/>
        </p:xfrm>
        <a:graphic>
          <a:graphicData uri="http://schemas.openxmlformats.org/drawingml/2006/table">
            <a:tbl>
              <a:tblPr firstRow="1" bandRow="1">
                <a:tableStyleId>{F5AB1C69-6EDB-4FF4-983F-18BD219EF322}</a:tableStyleId>
              </a:tblPr>
              <a:tblGrid>
                <a:gridCol w="2670373"/>
                <a:gridCol w="2832212"/>
                <a:gridCol w="3641415"/>
              </a:tblGrid>
              <a:tr h="371495">
                <a:tc>
                  <a:txBody>
                    <a:bodyPr/>
                    <a:lstStyle/>
                    <a:p>
                      <a:r>
                        <a:rPr lang="en-GB" sz="1700" dirty="0" smtClean="0"/>
                        <a:t>Impact type </a:t>
                      </a:r>
                      <a:endParaRPr lang="en-US" sz="1700" dirty="0"/>
                    </a:p>
                  </a:txBody>
                  <a:tcPr marT="45721" marB="45721"/>
                </a:tc>
                <a:tc>
                  <a:txBody>
                    <a:bodyPr/>
                    <a:lstStyle/>
                    <a:p>
                      <a:r>
                        <a:rPr lang="en-GB" sz="1700" dirty="0" smtClean="0"/>
                        <a:t>Health impact </a:t>
                      </a:r>
                      <a:endParaRPr lang="en-US" sz="1700" dirty="0"/>
                    </a:p>
                  </a:txBody>
                  <a:tcPr marT="45721" marB="45721"/>
                </a:tc>
                <a:tc>
                  <a:txBody>
                    <a:bodyPr/>
                    <a:lstStyle/>
                    <a:p>
                      <a:r>
                        <a:rPr lang="en-GB" sz="1700" dirty="0" smtClean="0"/>
                        <a:t>Potential impact pathway</a:t>
                      </a:r>
                      <a:endParaRPr lang="en-US" sz="1700" dirty="0"/>
                    </a:p>
                  </a:txBody>
                  <a:tcPr marT="45721" marB="45721"/>
                </a:tc>
              </a:tr>
              <a:tr h="2004921">
                <a:tc>
                  <a:txBody>
                    <a:bodyPr/>
                    <a:lstStyle/>
                    <a:p>
                      <a:r>
                        <a:rPr lang="en-GB" sz="1500" b="1" dirty="0" smtClean="0"/>
                        <a:t>Food borne </a:t>
                      </a:r>
                      <a:endParaRPr lang="en-US" sz="1500" b="1" dirty="0"/>
                    </a:p>
                  </a:txBody>
                  <a:tcPr marT="45721" marB="45721"/>
                </a:tc>
                <a:tc>
                  <a:txBody>
                    <a:bodyPr/>
                    <a:lstStyle/>
                    <a:p>
                      <a:r>
                        <a:rPr lang="en-GB" sz="1500" b="1" dirty="0" smtClean="0">
                          <a:solidFill>
                            <a:srgbClr val="C00000"/>
                          </a:solidFill>
                        </a:rPr>
                        <a:t>Food poisoning </a:t>
                      </a:r>
                      <a:endParaRPr lang="en-US" sz="1500" b="1" dirty="0">
                        <a:solidFill>
                          <a:srgbClr val="C00000"/>
                        </a:solidFill>
                      </a:endParaRP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High temperatures may increase proliferation of bacterial pathogens including Salmonella, Campylobacter and Listeria spp.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Heavy rainfall events – increased risk of Cryptosporidiosis.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Temperature increase may cause increase in mycotoxins and aflatoxins.</a:t>
                      </a:r>
                    </a:p>
                  </a:txBody>
                  <a:tcPr marT="45721" marB="45721"/>
                </a:tc>
              </a:tr>
              <a:tr h="12973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Food production </a:t>
                      </a:r>
                      <a:endParaRPr kumimoji="0" lang="en-GB" sz="1500" b="1" kern="1200" dirty="0" smtClean="0">
                        <a:solidFill>
                          <a:schemeClr val="dk1"/>
                        </a:solidFill>
                        <a:latin typeface="+mn-lt"/>
                        <a:ea typeface="+mn-ea"/>
                        <a:cs typeface="+mn-cs"/>
                      </a:endParaRP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Changes to diet </a:t>
                      </a:r>
                      <a:endParaRPr kumimoji="0" lang="en-GB" sz="1500" b="1" kern="1200" dirty="0" smtClean="0">
                        <a:solidFill>
                          <a:srgbClr val="C00000"/>
                        </a:solidFill>
                        <a:latin typeface="+mn-lt"/>
                        <a:ea typeface="+mn-ea"/>
                        <a:cs typeface="+mn-cs"/>
                      </a:endParaRP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All extreme events particularly in relation to reduced water from rainfall, destroy or damage a wide range of crops and livestock – changes in cost and availability of food.</a:t>
                      </a:r>
                    </a:p>
                  </a:txBody>
                  <a:tcPr marT="45721" marB="45721"/>
                </a:tc>
              </a:tr>
              <a:tr h="1297300">
                <a:tc>
                  <a:txBody>
                    <a:bodyPr/>
                    <a:lstStyle/>
                    <a:p>
                      <a:r>
                        <a:rPr lang="en-GB" sz="1500" b="1" dirty="0" smtClean="0"/>
                        <a:t>Air quality </a:t>
                      </a:r>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Respiratory effects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Asthma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Allergic reactions</a:t>
                      </a:r>
                    </a:p>
                    <a:p>
                      <a:endParaRPr lang="en-US" sz="1500" b="1" dirty="0">
                        <a:solidFill>
                          <a:srgbClr val="C00000"/>
                        </a:solidFill>
                      </a:endParaRP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Bushfires – increase air pollutants.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Droughts/wind – increase dust.</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Heat events – increase smog.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Links between high temperature and ground ozone levels.</a:t>
                      </a:r>
                    </a:p>
                  </a:txBody>
                  <a:tcPr marT="45721" marB="45721"/>
                </a:tc>
              </a:tr>
              <a:tr h="825556">
                <a:tc>
                  <a:txBody>
                    <a:bodyPr/>
                    <a:lstStyle/>
                    <a:p>
                      <a:r>
                        <a:rPr lang="en-GB" sz="1500" b="1" dirty="0" smtClean="0"/>
                        <a:t>Biodiversity </a:t>
                      </a:r>
                      <a:endParaRPr lang="en-US" sz="1500" b="1" dirty="0"/>
                    </a:p>
                  </a:txBody>
                  <a:tcPr marT="45721" marB="45721"/>
                </a:tc>
                <a:tc>
                  <a:txBody>
                    <a:bodyPr/>
                    <a:lstStyle/>
                    <a:p>
                      <a:r>
                        <a:rPr lang="en-GB" sz="1500" b="1" dirty="0" smtClean="0"/>
                        <a:t>Very difficult to determine. I</a:t>
                      </a:r>
                      <a:r>
                        <a:rPr lang="en-GB" sz="1500" b="1" dirty="0" smtClean="0">
                          <a:solidFill>
                            <a:srgbClr val="C00000"/>
                          </a:solidFill>
                        </a:rPr>
                        <a:t>mpacts on ecological goods and services</a:t>
                      </a: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wide range of potential impacts on biodiversity, particularly drought and bushfires.</a:t>
                      </a:r>
                    </a:p>
                  </a:txBody>
                  <a:tcPr marT="45721" marB="45721"/>
                </a:tc>
              </a:tr>
              <a:tr h="1061429">
                <a:tc>
                  <a:txBody>
                    <a:bodyPr/>
                    <a:lstStyle/>
                    <a:p>
                      <a:r>
                        <a:rPr lang="en-GB" sz="1500" b="1" dirty="0" smtClean="0"/>
                        <a:t>Other </a:t>
                      </a:r>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Chemical exposure </a:t>
                      </a: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Damage to chemical pipelines, storage. </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Drought increases concentration of soil and water contaminants.</a:t>
                      </a:r>
                    </a:p>
                  </a:txBody>
                  <a:tcPr marT="45721" marB="45721"/>
                </a:tc>
              </a:tr>
            </a:tbl>
          </a:graphicData>
        </a:graphic>
      </p:graphicFrame>
    </p:spTree>
    <p:extLst>
      <p:ext uri="{BB962C8B-B14F-4D97-AF65-F5344CB8AC3E}">
        <p14:creationId xmlns="" xmlns:p14="http://schemas.microsoft.com/office/powerpoint/2010/main" val="2134739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extLst>
              <p:ext uri="{D42A27DB-BD31-4B8C-83A1-F6EECF244321}">
                <p14:modId xmlns="" xmlns:p14="http://schemas.microsoft.com/office/powerpoint/2010/main" val="418417346"/>
              </p:ext>
            </p:extLst>
          </p:nvPr>
        </p:nvGraphicFramePr>
        <p:xfrm>
          <a:off x="0" y="0"/>
          <a:ext cx="9144001" cy="6959443"/>
        </p:xfrm>
        <a:graphic>
          <a:graphicData uri="http://schemas.openxmlformats.org/drawingml/2006/table">
            <a:tbl>
              <a:tblPr firstRow="1" bandRow="1">
                <a:tableStyleId>{F5AB1C69-6EDB-4FF4-983F-18BD219EF322}</a:tableStyleId>
              </a:tblPr>
              <a:tblGrid>
                <a:gridCol w="2670373"/>
                <a:gridCol w="2832212"/>
                <a:gridCol w="3641416"/>
              </a:tblGrid>
              <a:tr h="404886">
                <a:tc>
                  <a:txBody>
                    <a:bodyPr/>
                    <a:lstStyle/>
                    <a:p>
                      <a:r>
                        <a:rPr lang="en-GB" sz="1700" dirty="0" smtClean="0"/>
                        <a:t>Impact type </a:t>
                      </a:r>
                      <a:endParaRPr lang="en-US" sz="1700" dirty="0"/>
                    </a:p>
                  </a:txBody>
                  <a:tcPr marT="45721" marB="45721"/>
                </a:tc>
                <a:tc>
                  <a:txBody>
                    <a:bodyPr/>
                    <a:lstStyle/>
                    <a:p>
                      <a:r>
                        <a:rPr lang="en-GB" sz="1700" dirty="0" smtClean="0"/>
                        <a:t>Health impact </a:t>
                      </a:r>
                      <a:endParaRPr lang="en-US" sz="1700" dirty="0"/>
                    </a:p>
                  </a:txBody>
                  <a:tcPr marT="45721" marB="45721"/>
                </a:tc>
                <a:tc>
                  <a:txBody>
                    <a:bodyPr/>
                    <a:lstStyle/>
                    <a:p>
                      <a:r>
                        <a:rPr lang="en-GB" sz="1700" dirty="0" smtClean="0"/>
                        <a:t>Potential impact pathway</a:t>
                      </a:r>
                      <a:endParaRPr lang="en-US" sz="1700" dirty="0"/>
                    </a:p>
                  </a:txBody>
                  <a:tcPr marT="45721" marB="45721"/>
                </a:tc>
              </a:tr>
              <a:tr h="401079">
                <a:tc gridSpan="3">
                  <a:txBody>
                    <a:bodyPr/>
                    <a:lstStyle/>
                    <a:p>
                      <a:r>
                        <a:rPr lang="en-US" sz="2000" dirty="0" smtClean="0"/>
                        <a:t>Built</a:t>
                      </a:r>
                      <a:r>
                        <a:rPr lang="en-US" sz="2000" baseline="0" dirty="0" smtClean="0"/>
                        <a:t> environment</a:t>
                      </a:r>
                      <a:endParaRPr lang="en-US" sz="2000" dirty="0"/>
                    </a:p>
                  </a:txBody>
                  <a:tcPr marT="45721" marB="45721" anchor="ctr"/>
                </a:tc>
                <a:tc hMerge="1">
                  <a:txBody>
                    <a:bodyPr/>
                    <a:lstStyle/>
                    <a:p>
                      <a:endParaRPr lang="en-US" sz="12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txBody>
                  <a:tcPr/>
                </a:tc>
              </a:tr>
              <a:tr h="2377440">
                <a:tc>
                  <a:txBody>
                    <a:bodyPr/>
                    <a:lstStyle/>
                    <a:p>
                      <a:r>
                        <a:rPr lang="en-GB" sz="1500" b="1" dirty="0" smtClean="0"/>
                        <a:t>Infrastructure and essential services</a:t>
                      </a:r>
                    </a:p>
                    <a:p>
                      <a:endParaRPr lang="en-GB" sz="1500" b="1" dirty="0" smtClean="0"/>
                    </a:p>
                  </a:txBody>
                  <a:tcPr marT="45721" marB="45721"/>
                </a:tc>
                <a:tc>
                  <a:txBody>
                    <a:bodyPr/>
                    <a:lstStyle/>
                    <a:p>
                      <a:r>
                        <a:rPr lang="en-GB" sz="1500" b="1" dirty="0" smtClean="0">
                          <a:solidFill>
                            <a:srgbClr val="C00000"/>
                          </a:solidFill>
                        </a:rPr>
                        <a:t>Physical injuries</a:t>
                      </a:r>
                    </a:p>
                    <a:p>
                      <a:r>
                        <a:rPr lang="en-GB" sz="1500" b="1" dirty="0" smtClean="0">
                          <a:solidFill>
                            <a:srgbClr val="C00000"/>
                          </a:solidFill>
                        </a:rPr>
                        <a:t> Reduced access to health care, food, water </a:t>
                      </a:r>
                    </a:p>
                    <a:p>
                      <a:r>
                        <a:rPr lang="en-GB" sz="1500" b="1" dirty="0" smtClean="0">
                          <a:solidFill>
                            <a:srgbClr val="C00000"/>
                          </a:solidFill>
                        </a:rPr>
                        <a:t>Exposure to chemicals,</a:t>
                      </a:r>
                    </a:p>
                    <a:p>
                      <a:r>
                        <a:rPr lang="en-GB" sz="1500" b="1" dirty="0" smtClean="0">
                          <a:solidFill>
                            <a:srgbClr val="C00000"/>
                          </a:solidFill>
                        </a:rPr>
                        <a:t> fires, explosions, micro-organisms</a:t>
                      </a:r>
                    </a:p>
                  </a:txBody>
                  <a:tcPr marT="45721" marB="45721"/>
                </a:tc>
                <a:tc>
                  <a:txBody>
                    <a:bodyPr/>
                    <a:lstStyle/>
                    <a:p>
                      <a:r>
                        <a:rPr lang="en-GB" sz="1500" b="1" dirty="0" smtClean="0"/>
                        <a:t>• Damaged infrastructure/buildings. </a:t>
                      </a:r>
                    </a:p>
                    <a:p>
                      <a:r>
                        <a:rPr lang="en-GB" sz="1500" b="1" dirty="0" smtClean="0"/>
                        <a:t>• Damaged transport systems, energy, water, wastewater, communication. </a:t>
                      </a:r>
                    </a:p>
                    <a:p>
                      <a:r>
                        <a:rPr lang="en-GB" sz="1500" b="1" dirty="0" smtClean="0"/>
                        <a:t>• Off-shore petroleum platforms, pipelines (chemical, gas, water), storage facilities.</a:t>
                      </a:r>
                    </a:p>
                    <a:p>
                      <a:r>
                        <a:rPr lang="en-GB" sz="1500" b="1" dirty="0" smtClean="0"/>
                        <a:t>• Inability to meet increased demand for energy, water, health services. </a:t>
                      </a:r>
                    </a:p>
                    <a:p>
                      <a:r>
                        <a:rPr lang="en-GB" sz="1500" b="1" dirty="0" smtClean="0"/>
                        <a:t>• Breakdown of equipment/computers/ machinery – impact on all services.</a:t>
                      </a:r>
                    </a:p>
                  </a:txBody>
                  <a:tcPr marT="45721" marB="45721"/>
                </a:tc>
              </a:tr>
              <a:tr h="41521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dk1"/>
                          </a:solidFill>
                          <a:latin typeface="+mn-lt"/>
                          <a:ea typeface="+mn-ea"/>
                          <a:cs typeface="+mn-cs"/>
                        </a:rPr>
                        <a:t>Social environment</a:t>
                      </a:r>
                    </a:p>
                  </a:txBody>
                  <a:tcPr marT="45721" marB="45721" anchor="ctr"/>
                </a:tc>
                <a:tc hMerge="1">
                  <a:txBody>
                    <a:bodyPr/>
                    <a:lstStyle/>
                    <a:p>
                      <a:endParaRPr lang="en-US" sz="12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txBody>
                  <a:tcPr/>
                </a:tc>
              </a:tr>
              <a:tr h="899757">
                <a:tc>
                  <a:txBody>
                    <a:bodyPr/>
                    <a:lstStyle/>
                    <a:p>
                      <a:r>
                        <a:rPr lang="en-GB" sz="1500" b="1" dirty="0" smtClean="0"/>
                        <a:t>Dislocation</a:t>
                      </a:r>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rgbClr val="C00000"/>
                          </a:solidFill>
                        </a:rPr>
                        <a:t>Psychological stress </a:t>
                      </a:r>
                      <a:r>
                        <a:rPr lang="en-GB" sz="1500" b="1" dirty="0" smtClean="0"/>
                        <a:t>of loss of home, community</a:t>
                      </a:r>
                    </a:p>
                  </a:txBody>
                  <a:tcPr marT="45721" marB="45721"/>
                </a:tc>
                <a:tc>
                  <a:txBody>
                    <a:bodyPr/>
                    <a:lstStyle/>
                    <a:p>
                      <a:r>
                        <a:rPr lang="en-GB" sz="1500" b="1" dirty="0" smtClean="0"/>
                        <a:t>• Damage to property, homes. </a:t>
                      </a:r>
                    </a:p>
                    <a:p>
                      <a:r>
                        <a:rPr lang="en-GB" sz="1500" b="1" dirty="0" smtClean="0"/>
                        <a:t>• Repeated events – permanent dislocation is possible.</a:t>
                      </a:r>
                    </a:p>
                  </a:txBody>
                  <a:tcPr marT="45721" marB="45721"/>
                </a:tc>
              </a:tr>
              <a:tr h="441804">
                <a:tc>
                  <a:txBody>
                    <a:bodyPr/>
                    <a:lstStyle/>
                    <a:p>
                      <a:r>
                        <a:rPr lang="en-GB" sz="1500" b="1" dirty="0" smtClean="0"/>
                        <a:t>Mental health </a:t>
                      </a:r>
                      <a:endParaRPr lang="en-US" sz="1500" b="1" dirty="0"/>
                    </a:p>
                  </a:txBody>
                  <a:tcPr marT="45721" marB="45721"/>
                </a:tc>
                <a:tc>
                  <a:txBody>
                    <a:bodyPr/>
                    <a:lstStyle/>
                    <a:p>
                      <a:r>
                        <a:rPr lang="en-GB" sz="1500" b="1" dirty="0" smtClean="0">
                          <a:solidFill>
                            <a:srgbClr val="C00000"/>
                          </a:solidFill>
                        </a:rPr>
                        <a:t>Traumatic stress </a:t>
                      </a:r>
                      <a:r>
                        <a:rPr lang="en-GB" sz="1500" b="1" dirty="0" smtClean="0"/>
                        <a:t>conditions </a:t>
                      </a:r>
                    </a:p>
                  </a:txBody>
                  <a:tcPr marT="45721" marB="45721"/>
                </a:tc>
                <a:tc>
                  <a:txBody>
                    <a:bodyPr/>
                    <a:lstStyle/>
                    <a:p>
                      <a:r>
                        <a:rPr lang="en-GB" sz="1500" b="1" dirty="0" smtClean="0"/>
                        <a:t>• Experience of extreme event.</a:t>
                      </a:r>
                    </a:p>
                  </a:txBody>
                  <a:tcPr marT="45721" marB="45721"/>
                </a:tc>
              </a:tr>
              <a:tr h="862432">
                <a:tc>
                  <a:txBody>
                    <a:bodyPr/>
                    <a:lstStyle/>
                    <a:p>
                      <a:r>
                        <a:rPr lang="en-GB" sz="1500" b="1" dirty="0" smtClean="0"/>
                        <a:t>Community </a:t>
                      </a:r>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Reduction in sense of community </a:t>
                      </a:r>
                      <a:r>
                        <a:rPr lang="en-GB" sz="1500" b="1" dirty="0" smtClean="0">
                          <a:solidFill>
                            <a:srgbClr val="C00000"/>
                          </a:solidFill>
                        </a:rPr>
                        <a:t>Loss of goods and services </a:t>
                      </a:r>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Negative impacts particularly from repeated extreme events and gradual nature of drought.</a:t>
                      </a:r>
                    </a:p>
                  </a:txBody>
                  <a:tcPr marT="45721" marB="45721"/>
                </a:tc>
              </a:tr>
              <a:tr h="1156833">
                <a:tc>
                  <a:txBody>
                    <a:bodyPr/>
                    <a:lstStyle/>
                    <a:p>
                      <a:r>
                        <a:rPr lang="en-GB" sz="1500" b="1" dirty="0" smtClean="0"/>
                        <a:t>Lifestyle   /   behavioural</a:t>
                      </a:r>
                      <a:endParaRPr lang="en-US" sz="1500" b="1" dirty="0"/>
                    </a:p>
                  </a:txBody>
                  <a:tcPr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Increase in crime,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1" dirty="0" smtClean="0"/>
                        <a:t> involving </a:t>
                      </a:r>
                      <a:r>
                        <a:rPr lang="en-GB" sz="1500" b="1" dirty="0" smtClean="0">
                          <a:solidFill>
                            <a:srgbClr val="C00000"/>
                          </a:solidFill>
                        </a:rPr>
                        <a:t>aggression Increase </a:t>
                      </a:r>
                      <a:r>
                        <a:rPr lang="en-GB" sz="1500" b="1" dirty="0" smtClean="0"/>
                        <a:t>in accidents – workplace </a:t>
                      </a:r>
                    </a:p>
                  </a:txBody>
                  <a:tcPr marT="45721" marB="45721"/>
                </a:tc>
                <a:tc>
                  <a:txBody>
                    <a:bodyPr/>
                    <a:lstStyle/>
                    <a:p>
                      <a:r>
                        <a:rPr lang="en-GB" sz="1500" b="1" dirty="0" smtClean="0"/>
                        <a:t>• Heat waves – hot nights – sleep deprivation. </a:t>
                      </a:r>
                    </a:p>
                    <a:p>
                      <a:r>
                        <a:rPr lang="en-GB" sz="1500" b="1" dirty="0" smtClean="0"/>
                        <a:t>• Times of crisis such as drought and floods – physical health often neglected.</a:t>
                      </a:r>
                    </a:p>
                  </a:txBody>
                  <a:tcPr marT="45721" marB="45721"/>
                </a:tc>
              </a:tr>
            </a:tbl>
          </a:graphicData>
        </a:graphic>
      </p:graphicFrame>
    </p:spTree>
    <p:extLst>
      <p:ext uri="{BB962C8B-B14F-4D97-AF65-F5344CB8AC3E}">
        <p14:creationId xmlns="" xmlns:p14="http://schemas.microsoft.com/office/powerpoint/2010/main" val="1449840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 xmlns:p14="http://schemas.microsoft.com/office/powerpoint/2010/main" val="2670686578"/>
              </p:ext>
            </p:extLst>
          </p:nvPr>
        </p:nvGraphicFramePr>
        <p:xfrm>
          <a:off x="-36512" y="0"/>
          <a:ext cx="9180512" cy="3933056"/>
        </p:xfrm>
        <a:graphic>
          <a:graphicData uri="http://schemas.openxmlformats.org/drawingml/2006/table">
            <a:tbl>
              <a:tblPr firstRow="1" bandRow="1">
                <a:tableStyleId>{F5AB1C69-6EDB-4FF4-983F-18BD219EF322}</a:tableStyleId>
              </a:tblPr>
              <a:tblGrid>
                <a:gridCol w="2681035"/>
                <a:gridCol w="2843521"/>
                <a:gridCol w="3655956"/>
              </a:tblGrid>
              <a:tr h="614838">
                <a:tc>
                  <a:txBody>
                    <a:bodyPr/>
                    <a:lstStyle/>
                    <a:p>
                      <a:r>
                        <a:rPr lang="en-GB" sz="1700" dirty="0" smtClean="0"/>
                        <a:t>Impact type </a:t>
                      </a:r>
                      <a:endParaRPr lang="en-US" sz="1700" dirty="0"/>
                    </a:p>
                  </a:txBody>
                  <a:tcPr marT="45721" marB="45721" anchor="ctr"/>
                </a:tc>
                <a:tc>
                  <a:txBody>
                    <a:bodyPr/>
                    <a:lstStyle/>
                    <a:p>
                      <a:r>
                        <a:rPr lang="en-GB" sz="1700" dirty="0" smtClean="0"/>
                        <a:t>Health impact </a:t>
                      </a:r>
                      <a:endParaRPr lang="en-US" sz="1700" dirty="0"/>
                    </a:p>
                  </a:txBody>
                  <a:tcPr marT="45721" marB="45721" anchor="ctr"/>
                </a:tc>
                <a:tc>
                  <a:txBody>
                    <a:bodyPr/>
                    <a:lstStyle/>
                    <a:p>
                      <a:r>
                        <a:rPr lang="en-GB" sz="1700" dirty="0" smtClean="0"/>
                        <a:t>Potential impact pathway</a:t>
                      </a:r>
                      <a:endParaRPr lang="en-US" sz="1700" dirty="0"/>
                    </a:p>
                  </a:txBody>
                  <a:tcPr marT="45721" marB="45721" anchor="ctr"/>
                </a:tc>
              </a:tr>
              <a:tr h="3318218">
                <a:tc>
                  <a:txBody>
                    <a:bodyPr/>
                    <a:lstStyle/>
                    <a:p>
                      <a:r>
                        <a:rPr lang="en-GB" sz="1700" b="1" dirty="0" smtClean="0"/>
                        <a:t>Economic </a:t>
                      </a:r>
                      <a:endParaRPr lang="en-US" sz="1700" b="1" dirty="0"/>
                    </a:p>
                  </a:txBody>
                  <a:tcPr marT="45721" marB="45721"/>
                </a:tc>
                <a:tc>
                  <a:txBody>
                    <a:bodyPr/>
                    <a:lstStyle/>
                    <a:p>
                      <a:r>
                        <a:rPr lang="en-GB" sz="1700" b="1" dirty="0" smtClean="0"/>
                        <a:t>Stress from </a:t>
                      </a:r>
                      <a:r>
                        <a:rPr lang="en-GB" sz="1700" b="1" dirty="0" smtClean="0">
                          <a:solidFill>
                            <a:srgbClr val="C00000"/>
                          </a:solidFill>
                        </a:rPr>
                        <a:t>loss of income and loss of assets</a:t>
                      </a:r>
                      <a:r>
                        <a:rPr lang="en-GB" sz="1700" b="1" dirty="0" smtClean="0"/>
                        <a:t>. </a:t>
                      </a:r>
                    </a:p>
                    <a:p>
                      <a:r>
                        <a:rPr lang="en-GB" sz="1700" b="1" dirty="0" smtClean="0"/>
                        <a:t>Reduction of goods and services Inability to insure assets</a:t>
                      </a:r>
                    </a:p>
                  </a:txBody>
                  <a:tcPr marT="45721" marB="45721"/>
                </a:tc>
                <a:tc>
                  <a:txBody>
                    <a:bodyPr/>
                    <a:lstStyle/>
                    <a:p>
                      <a:r>
                        <a:rPr lang="en-GB" sz="1700" b="1" dirty="0" smtClean="0"/>
                        <a:t>• wide range of economic pathways. Loss of income from damage to crops, property, infrastructure such as transport. </a:t>
                      </a:r>
                    </a:p>
                    <a:p>
                      <a:r>
                        <a:rPr lang="en-GB" sz="1700" b="1" dirty="0" smtClean="0"/>
                        <a:t>• Increased cost of insurance, food. </a:t>
                      </a:r>
                    </a:p>
                    <a:p>
                      <a:r>
                        <a:rPr lang="en-GB" sz="1700" b="1" dirty="0" smtClean="0"/>
                        <a:t>• Cost of rebuilding. </a:t>
                      </a:r>
                    </a:p>
                    <a:p>
                      <a:r>
                        <a:rPr lang="en-GB" sz="1700" b="1" dirty="0" smtClean="0"/>
                        <a:t>• Higher maintenance and construction costs with more extreme weather.</a:t>
                      </a:r>
                      <a:endParaRPr lang="en-GB" sz="1700" b="1" dirty="0"/>
                    </a:p>
                  </a:txBody>
                  <a:tcPr marT="45721" marB="45721"/>
                </a:tc>
              </a:tr>
            </a:tbl>
          </a:graphicData>
        </a:graphic>
      </p:graphicFrame>
    </p:spTree>
    <p:extLst>
      <p:ext uri="{BB962C8B-B14F-4D97-AF65-F5344CB8AC3E}">
        <p14:creationId xmlns="" xmlns:p14="http://schemas.microsoft.com/office/powerpoint/2010/main" val="1622908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683570" y="692695"/>
            <a:ext cx="8784974" cy="1008113"/>
          </a:xfrm>
          <a:prstGeom prst="rect">
            <a:avLst/>
          </a:prstGeom>
          <a:noFill/>
          <a:ln w="9525">
            <a:noFill/>
            <a:miter lim="800000"/>
            <a:headEnd/>
            <a:tailEnd/>
          </a:ln>
        </p:spPr>
        <p:txBody>
          <a:bodyPr lIns="91439" tIns="45720" rIns="91439" bIns="45720" anchor="ctr"/>
          <a:lstStyle/>
          <a:p>
            <a:pPr>
              <a:lnSpc>
                <a:spcPts val="2400"/>
              </a:lnSpc>
            </a:pPr>
            <a:r>
              <a:rPr lang="en-US" sz="3600" b="1" dirty="0" smtClean="0">
                <a:solidFill>
                  <a:schemeClr val="bg1"/>
                </a:solidFill>
                <a:cs typeface="Times New Roman" pitchFamily="18" charset="0"/>
              </a:rPr>
              <a:t>Potential </a:t>
            </a:r>
            <a:r>
              <a:rPr lang="en-US" sz="3600" b="1" dirty="0">
                <a:solidFill>
                  <a:schemeClr val="bg1"/>
                </a:solidFill>
                <a:cs typeface="Times New Roman" pitchFamily="18" charset="0"/>
              </a:rPr>
              <a:t>impacts of </a:t>
            </a:r>
            <a:r>
              <a:rPr lang="en-US" sz="3600" b="1" dirty="0" smtClean="0">
                <a:solidFill>
                  <a:schemeClr val="bg1"/>
                </a:solidFill>
                <a:cs typeface="Times New Roman" pitchFamily="18" charset="0"/>
              </a:rPr>
              <a:t>climate </a:t>
            </a:r>
            <a:r>
              <a:rPr lang="en-US" sz="3600" b="1" dirty="0">
                <a:solidFill>
                  <a:schemeClr val="bg1"/>
                </a:solidFill>
                <a:cs typeface="Times New Roman" pitchFamily="18" charset="0"/>
              </a:rPr>
              <a:t>change</a:t>
            </a:r>
          </a:p>
          <a:p>
            <a:pPr>
              <a:lnSpc>
                <a:spcPts val="2400"/>
              </a:lnSpc>
            </a:pPr>
            <a:endParaRPr lang="en-US" sz="3200" dirty="0">
              <a:cs typeface="Times New Roman" pitchFamily="18" charset="0"/>
            </a:endParaRPr>
          </a:p>
        </p:txBody>
      </p:sp>
      <p:sp>
        <p:nvSpPr>
          <p:cNvPr id="6147" name="TextBox 5"/>
          <p:cNvSpPr txBox="1">
            <a:spLocks noChangeArrowheads="1"/>
          </p:cNvSpPr>
          <p:nvPr/>
        </p:nvSpPr>
        <p:spPr bwMode="auto">
          <a:xfrm>
            <a:off x="284360" y="1903692"/>
            <a:ext cx="8205825"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9" tIns="45720" rIns="91439" bIns="45720">
            <a:spAutoFit/>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400"/>
              </a:lnSpc>
            </a:pPr>
            <a:endParaRPr lang="en-US" sz="2800" b="1" dirty="0">
              <a:solidFill>
                <a:srgbClr val="FFFF00"/>
              </a:solidFill>
              <a:latin typeface="+mn-lt"/>
              <a:cs typeface="Times New Roman" pitchFamily="18" charset="0"/>
            </a:endParaRPr>
          </a:p>
          <a:p>
            <a:pPr marL="648000" lvl="1" indent="-324000" eaLnBrk="1" hangingPunct="1">
              <a:lnSpc>
                <a:spcPts val="2400"/>
              </a:lnSpc>
              <a:spcBef>
                <a:spcPts val="600"/>
              </a:spcBef>
            </a:pPr>
            <a:r>
              <a:rPr lang="en-US" b="1" dirty="0">
                <a:latin typeface="+mn-lt"/>
                <a:cs typeface="Times New Roman" pitchFamily="18" charset="0"/>
              </a:rPr>
              <a:t>Extreme weather events</a:t>
            </a:r>
          </a:p>
          <a:p>
            <a:pPr marL="1257300" lvl="2" indent="-342900" eaLnBrk="1" hangingPunct="1">
              <a:lnSpc>
                <a:spcPts val="2400"/>
              </a:lnSpc>
              <a:spcBef>
                <a:spcPts val="600"/>
              </a:spcBef>
              <a:buFont typeface="Wingdings" pitchFamily="2" charset="2"/>
              <a:buChar char="Ø"/>
            </a:pPr>
            <a:r>
              <a:rPr lang="en-US" b="1" dirty="0">
                <a:latin typeface="+mn-lt"/>
                <a:cs typeface="Times New Roman" pitchFamily="18" charset="0"/>
              </a:rPr>
              <a:t>Temperature</a:t>
            </a:r>
          </a:p>
          <a:p>
            <a:pPr marL="1257300" lvl="2" indent="-342900" eaLnBrk="1" hangingPunct="1">
              <a:lnSpc>
                <a:spcPts val="2400"/>
              </a:lnSpc>
              <a:spcBef>
                <a:spcPts val="600"/>
              </a:spcBef>
              <a:buFont typeface="Wingdings" pitchFamily="2" charset="2"/>
              <a:buChar char="Ø"/>
            </a:pPr>
            <a:r>
              <a:rPr lang="en-US" b="1" dirty="0" smtClean="0">
                <a:latin typeface="+mn-lt"/>
                <a:cs typeface="Times New Roman" pitchFamily="18" charset="0"/>
              </a:rPr>
              <a:t>Storms / floods</a:t>
            </a:r>
            <a:endParaRPr lang="en-US" b="1" dirty="0">
              <a:latin typeface="+mn-lt"/>
              <a:cs typeface="Times New Roman" pitchFamily="18" charset="0"/>
            </a:endParaRPr>
          </a:p>
          <a:p>
            <a:pPr marL="648000" lvl="1" indent="-324000" eaLnBrk="1" hangingPunct="1">
              <a:lnSpc>
                <a:spcPts val="2400"/>
              </a:lnSpc>
              <a:spcBef>
                <a:spcPts val="600"/>
              </a:spcBef>
            </a:pPr>
            <a:r>
              <a:rPr lang="en-US" b="1" dirty="0">
                <a:latin typeface="+mn-lt"/>
                <a:cs typeface="Times New Roman" pitchFamily="18" charset="0"/>
              </a:rPr>
              <a:t>Drinking water </a:t>
            </a:r>
            <a:r>
              <a:rPr lang="en-US" b="1" dirty="0" smtClean="0">
                <a:latin typeface="+mn-lt"/>
                <a:cs typeface="Times New Roman" pitchFamily="18" charset="0"/>
              </a:rPr>
              <a:t>supply issue &amp; water borne disease</a:t>
            </a:r>
          </a:p>
          <a:p>
            <a:pPr marL="648000" lvl="1" indent="-324000" eaLnBrk="1" hangingPunct="1">
              <a:lnSpc>
                <a:spcPts val="2400"/>
              </a:lnSpc>
              <a:spcBef>
                <a:spcPts val="600"/>
              </a:spcBef>
            </a:pPr>
            <a:r>
              <a:rPr lang="en-US" b="1" dirty="0" smtClean="0">
                <a:latin typeface="+mn-lt"/>
                <a:cs typeface="Times New Roman" pitchFamily="18" charset="0"/>
              </a:rPr>
              <a:t>Drought</a:t>
            </a:r>
            <a:endParaRPr lang="en-US" b="1" dirty="0">
              <a:latin typeface="+mn-lt"/>
              <a:cs typeface="Times New Roman" pitchFamily="18" charset="0"/>
            </a:endParaRPr>
          </a:p>
          <a:p>
            <a:pPr marL="648000" lvl="1" indent="-324000" eaLnBrk="1" hangingPunct="1">
              <a:lnSpc>
                <a:spcPts val="2400"/>
              </a:lnSpc>
              <a:spcBef>
                <a:spcPts val="600"/>
              </a:spcBef>
            </a:pPr>
            <a:r>
              <a:rPr lang="en-US" b="1" dirty="0">
                <a:latin typeface="+mn-lt"/>
                <a:cs typeface="Times New Roman" pitchFamily="18" charset="0"/>
              </a:rPr>
              <a:t>Food production and </a:t>
            </a:r>
            <a:r>
              <a:rPr lang="en-US" b="1" dirty="0" smtClean="0">
                <a:latin typeface="+mn-lt"/>
                <a:cs typeface="Times New Roman" pitchFamily="18" charset="0"/>
              </a:rPr>
              <a:t>security</a:t>
            </a:r>
          </a:p>
          <a:p>
            <a:pPr marL="648000" lvl="1" indent="-324000" eaLnBrk="1" hangingPunct="1">
              <a:lnSpc>
                <a:spcPts val="2400"/>
              </a:lnSpc>
              <a:spcBef>
                <a:spcPts val="600"/>
              </a:spcBef>
            </a:pPr>
            <a:r>
              <a:rPr lang="en-US" b="1" dirty="0" smtClean="0">
                <a:latin typeface="+mn-lt"/>
                <a:cs typeface="Times New Roman" pitchFamily="18" charset="0"/>
              </a:rPr>
              <a:t>Food born diseases</a:t>
            </a:r>
            <a:endParaRPr lang="en-US" b="1" dirty="0">
              <a:latin typeface="+mn-lt"/>
              <a:cs typeface="Times New Roman" pitchFamily="18" charset="0"/>
            </a:endParaRPr>
          </a:p>
          <a:p>
            <a:pPr marL="648000" lvl="1" indent="-324000" eaLnBrk="1" hangingPunct="1">
              <a:lnSpc>
                <a:spcPts val="2400"/>
              </a:lnSpc>
              <a:spcBef>
                <a:spcPts val="600"/>
              </a:spcBef>
            </a:pPr>
            <a:r>
              <a:rPr lang="en-US" b="1" dirty="0">
                <a:latin typeface="+mn-lt"/>
                <a:cs typeface="Times New Roman" pitchFamily="18" charset="0"/>
              </a:rPr>
              <a:t>Vector-borne </a:t>
            </a:r>
            <a:r>
              <a:rPr lang="en-US" b="1" dirty="0" smtClean="0">
                <a:latin typeface="+mn-lt"/>
                <a:cs typeface="Times New Roman" pitchFamily="18" charset="0"/>
              </a:rPr>
              <a:t>diseases</a:t>
            </a:r>
          </a:p>
          <a:p>
            <a:pPr marL="648000" lvl="1" indent="-324000" eaLnBrk="1" hangingPunct="1">
              <a:lnSpc>
                <a:spcPts val="2400"/>
              </a:lnSpc>
              <a:spcBef>
                <a:spcPts val="600"/>
              </a:spcBef>
            </a:pPr>
            <a:r>
              <a:rPr lang="en-US" b="1" dirty="0" smtClean="0">
                <a:latin typeface="+mn-lt"/>
                <a:cs typeface="Times New Roman" pitchFamily="18" charset="0"/>
              </a:rPr>
              <a:t>Poor Air quality</a:t>
            </a:r>
            <a:endParaRPr lang="en-US" b="1" dirty="0">
              <a:latin typeface="+mn-lt"/>
              <a:cs typeface="Times New Roman" pitchFamily="18" charset="0"/>
            </a:endParaRPr>
          </a:p>
          <a:p>
            <a:pPr marL="648000" lvl="1" indent="-324000" eaLnBrk="1" hangingPunct="1">
              <a:lnSpc>
                <a:spcPts val="2400"/>
              </a:lnSpc>
              <a:spcBef>
                <a:spcPts val="600"/>
              </a:spcBef>
            </a:pPr>
            <a:r>
              <a:rPr lang="en-US" b="1" dirty="0" smtClean="0">
                <a:latin typeface="+mn-lt"/>
                <a:cs typeface="Times New Roman" pitchFamily="18" charset="0"/>
              </a:rPr>
              <a:t>Social impacts</a:t>
            </a:r>
            <a:endParaRPr lang="en-US" b="1" dirty="0">
              <a:latin typeface="+mn-lt"/>
              <a:cs typeface="Times New Roman" pitchFamily="18" charset="0"/>
            </a:endParaRPr>
          </a:p>
        </p:txBody>
      </p:sp>
      <p:sp>
        <p:nvSpPr>
          <p:cNvPr id="6148" name="Rectangle 7"/>
          <p:cNvSpPr>
            <a:spLocks noChangeArrowheads="1"/>
          </p:cNvSpPr>
          <p:nvPr/>
        </p:nvSpPr>
        <p:spPr bwMode="auto">
          <a:xfrm>
            <a:off x="28600" y="6453336"/>
            <a:ext cx="338566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20" rIns="91439" bIns="45720">
            <a:spAutoFit/>
          </a:bodyPr>
          <a:lstStyle/>
          <a:p>
            <a:r>
              <a:rPr lang="en-PH" sz="1400" dirty="0"/>
              <a:t>Source: www.who.int/hia/evidence/doh/en/</a:t>
            </a:r>
            <a:endParaRPr lang="en-GB" sz="1400" dirty="0"/>
          </a:p>
        </p:txBody>
      </p:sp>
    </p:spTree>
    <p:extLst>
      <p:ext uri="{BB962C8B-B14F-4D97-AF65-F5344CB8AC3E}">
        <p14:creationId xmlns="" xmlns:p14="http://schemas.microsoft.com/office/powerpoint/2010/main" val="2809764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2683" y="1749109"/>
            <a:ext cx="2277332" cy="677108"/>
          </a:xfrm>
          <a:prstGeom prst="rect">
            <a:avLst/>
          </a:prstGeom>
          <a:solidFill>
            <a:schemeClr val="accent3">
              <a:lumMod val="60000"/>
              <a:lumOff val="40000"/>
            </a:schemeClr>
          </a:solidFill>
          <a:ln>
            <a:solidFill>
              <a:srgbClr val="000000"/>
            </a:solidFill>
          </a:ln>
        </p:spPr>
        <p:txBody>
          <a:bodyPr wrap="square" rtlCol="0">
            <a:spAutoFit/>
          </a:bodyPr>
          <a:lstStyle/>
          <a:p>
            <a:r>
              <a:rPr lang="en-US" sz="2000" dirty="0" smtClean="0">
                <a:solidFill>
                  <a:srgbClr val="000000"/>
                </a:solidFill>
              </a:rPr>
              <a:t>Env</a:t>
            </a:r>
            <a:r>
              <a:rPr lang="en-US" sz="1800" dirty="0" smtClean="0">
                <a:solidFill>
                  <a:srgbClr val="000000"/>
                </a:solidFill>
              </a:rPr>
              <a:t>ironmental Conditions</a:t>
            </a:r>
            <a:endParaRPr lang="en-US" sz="1800" dirty="0">
              <a:solidFill>
                <a:srgbClr val="000000"/>
              </a:solidFill>
            </a:endParaRPr>
          </a:p>
        </p:txBody>
      </p:sp>
      <p:sp>
        <p:nvSpPr>
          <p:cNvPr id="5" name="TextBox 4"/>
          <p:cNvSpPr txBox="1"/>
          <p:nvPr/>
        </p:nvSpPr>
        <p:spPr>
          <a:xfrm>
            <a:off x="3393579" y="1120448"/>
            <a:ext cx="2364922" cy="830997"/>
          </a:xfrm>
          <a:prstGeom prst="rect">
            <a:avLst/>
          </a:prstGeom>
          <a:solidFill>
            <a:schemeClr val="accent3">
              <a:lumMod val="60000"/>
              <a:lumOff val="40000"/>
            </a:schemeClr>
          </a:solidFill>
          <a:ln>
            <a:solidFill>
              <a:srgbClr val="000000"/>
            </a:solidFill>
          </a:ln>
        </p:spPr>
        <p:txBody>
          <a:bodyPr wrap="square" rtlCol="0">
            <a:spAutoFit/>
          </a:bodyPr>
          <a:lstStyle/>
          <a:p>
            <a:r>
              <a:rPr lang="en-US" sz="1600" dirty="0" smtClean="0">
                <a:solidFill>
                  <a:srgbClr val="000000"/>
                </a:solidFill>
              </a:rPr>
              <a:t>Social Conditions (upstream determinants of health</a:t>
            </a:r>
            <a:endParaRPr lang="en-US" sz="1600" dirty="0">
              <a:solidFill>
                <a:srgbClr val="000000"/>
              </a:solidFill>
            </a:endParaRPr>
          </a:p>
        </p:txBody>
      </p:sp>
      <p:sp>
        <p:nvSpPr>
          <p:cNvPr id="6" name="TextBox 5"/>
          <p:cNvSpPr txBox="1"/>
          <p:nvPr/>
        </p:nvSpPr>
        <p:spPr>
          <a:xfrm>
            <a:off x="6549633" y="828061"/>
            <a:ext cx="2291930" cy="707886"/>
          </a:xfrm>
          <a:prstGeom prst="rect">
            <a:avLst/>
          </a:prstGeom>
          <a:solidFill>
            <a:schemeClr val="accent3">
              <a:lumMod val="60000"/>
              <a:lumOff val="40000"/>
            </a:schemeClr>
          </a:solidFill>
          <a:ln>
            <a:solidFill>
              <a:srgbClr val="000000"/>
            </a:solidFill>
          </a:ln>
        </p:spPr>
        <p:txBody>
          <a:bodyPr wrap="square" rtlCol="0">
            <a:spAutoFit/>
          </a:bodyPr>
          <a:lstStyle/>
          <a:p>
            <a:r>
              <a:rPr lang="en-US" sz="1800" dirty="0" smtClean="0">
                <a:solidFill>
                  <a:srgbClr val="000000"/>
                </a:solidFill>
              </a:rPr>
              <a:t>Health System Condition</a:t>
            </a:r>
            <a:r>
              <a:rPr lang="en-US" dirty="0" smtClean="0">
                <a:solidFill>
                  <a:srgbClr val="000000"/>
                </a:solidFill>
              </a:rPr>
              <a:t>s</a:t>
            </a:r>
            <a:endParaRPr lang="en-US" dirty="0">
              <a:solidFill>
                <a:srgbClr val="000000"/>
              </a:solidFill>
            </a:endParaRPr>
          </a:p>
        </p:txBody>
      </p:sp>
      <p:sp>
        <p:nvSpPr>
          <p:cNvPr id="7" name="TextBox 6"/>
          <p:cNvSpPr txBox="1"/>
          <p:nvPr/>
        </p:nvSpPr>
        <p:spPr>
          <a:xfrm>
            <a:off x="-1" y="3861048"/>
            <a:ext cx="2568495" cy="400110"/>
          </a:xfrm>
          <a:prstGeom prst="rect">
            <a:avLst/>
          </a:prstGeom>
          <a:solidFill>
            <a:schemeClr val="accent1">
              <a:lumMod val="60000"/>
              <a:lumOff val="40000"/>
            </a:schemeClr>
          </a:solidFill>
          <a:ln>
            <a:solidFill>
              <a:schemeClr val="tx1"/>
            </a:solidFill>
          </a:ln>
        </p:spPr>
        <p:txBody>
          <a:bodyPr wrap="square" rtlCol="0">
            <a:spAutoFit/>
          </a:bodyPr>
          <a:lstStyle/>
          <a:p>
            <a:r>
              <a:rPr lang="en-US" sz="2000" b="1" dirty="0" smtClean="0">
                <a:solidFill>
                  <a:schemeClr val="bg1"/>
                </a:solidFill>
              </a:rPr>
              <a:t>   Climate      Change</a:t>
            </a:r>
            <a:endParaRPr lang="en-US" sz="2000" b="1" dirty="0">
              <a:solidFill>
                <a:schemeClr val="bg1"/>
              </a:solidFill>
            </a:endParaRPr>
          </a:p>
        </p:txBody>
      </p:sp>
      <p:sp>
        <p:nvSpPr>
          <p:cNvPr id="8" name="TextBox 7"/>
          <p:cNvSpPr txBox="1"/>
          <p:nvPr/>
        </p:nvSpPr>
        <p:spPr>
          <a:xfrm>
            <a:off x="3775343" y="2276872"/>
            <a:ext cx="1824786" cy="646331"/>
          </a:xfrm>
          <a:prstGeom prst="rect">
            <a:avLst/>
          </a:prstGeom>
          <a:solidFill>
            <a:schemeClr val="accent2">
              <a:lumMod val="20000"/>
              <a:lumOff val="80000"/>
            </a:schemeClr>
          </a:solidFill>
          <a:ln>
            <a:solidFill>
              <a:srgbClr val="000000"/>
            </a:solidFill>
          </a:ln>
        </p:spPr>
        <p:txBody>
          <a:bodyPr wrap="square" rtlCol="0">
            <a:spAutoFit/>
          </a:bodyPr>
          <a:lstStyle/>
          <a:p>
            <a:r>
              <a:rPr lang="en-US" sz="1800" dirty="0" smtClean="0">
                <a:solidFill>
                  <a:srgbClr val="000000"/>
                </a:solidFill>
              </a:rPr>
              <a:t>Direct Exposures</a:t>
            </a:r>
            <a:endParaRPr lang="en-US" sz="1800" dirty="0">
              <a:solidFill>
                <a:srgbClr val="000000"/>
              </a:solidFill>
            </a:endParaRPr>
          </a:p>
        </p:txBody>
      </p:sp>
      <p:sp>
        <p:nvSpPr>
          <p:cNvPr id="9" name="TextBox 8"/>
          <p:cNvSpPr txBox="1"/>
          <p:nvPr/>
        </p:nvSpPr>
        <p:spPr>
          <a:xfrm>
            <a:off x="3775343" y="3036396"/>
            <a:ext cx="1824787" cy="2031325"/>
          </a:xfrm>
          <a:prstGeom prst="rect">
            <a:avLst/>
          </a:prstGeom>
          <a:solidFill>
            <a:srgbClr val="C17CD4"/>
          </a:solidFill>
          <a:ln>
            <a:solidFill>
              <a:srgbClr val="000000"/>
            </a:solidFill>
          </a:ln>
        </p:spPr>
        <p:txBody>
          <a:bodyPr wrap="square" rtlCol="0">
            <a:spAutoFit/>
          </a:bodyPr>
          <a:lstStyle/>
          <a:p>
            <a:r>
              <a:rPr lang="en-US" sz="1800" b="1" dirty="0" smtClean="0"/>
              <a:t>Indirect Exposures</a:t>
            </a:r>
          </a:p>
          <a:p>
            <a:r>
              <a:rPr lang="en-US" sz="1800" dirty="0" smtClean="0">
                <a:solidFill>
                  <a:srgbClr val="000000"/>
                </a:solidFill>
              </a:rPr>
              <a:t>(Changes in food quality, disease vectors, ecosystem changes)</a:t>
            </a:r>
            <a:endParaRPr lang="en-US" sz="1800" dirty="0">
              <a:solidFill>
                <a:srgbClr val="000000"/>
              </a:solidFill>
            </a:endParaRPr>
          </a:p>
        </p:txBody>
      </p:sp>
      <p:sp>
        <p:nvSpPr>
          <p:cNvPr id="10" name="TextBox 9"/>
          <p:cNvSpPr txBox="1"/>
          <p:nvPr/>
        </p:nvSpPr>
        <p:spPr>
          <a:xfrm>
            <a:off x="3775343" y="5436512"/>
            <a:ext cx="1824786" cy="584775"/>
          </a:xfrm>
          <a:prstGeom prst="rect">
            <a:avLst/>
          </a:prstGeom>
          <a:solidFill>
            <a:schemeClr val="accent4">
              <a:lumMod val="20000"/>
              <a:lumOff val="80000"/>
            </a:schemeClr>
          </a:solidFill>
          <a:ln>
            <a:solidFill>
              <a:srgbClr val="000000"/>
            </a:solidFill>
          </a:ln>
        </p:spPr>
        <p:txBody>
          <a:bodyPr wrap="square" rtlCol="0">
            <a:spAutoFit/>
          </a:bodyPr>
          <a:lstStyle/>
          <a:p>
            <a:r>
              <a:rPr lang="en-US" sz="1600" dirty="0" smtClean="0">
                <a:solidFill>
                  <a:srgbClr val="000000"/>
                </a:solidFill>
              </a:rPr>
              <a:t>Changes in </a:t>
            </a:r>
            <a:r>
              <a:rPr lang="en-US" sz="1600" dirty="0">
                <a:solidFill>
                  <a:srgbClr val="000000"/>
                </a:solidFill>
              </a:rPr>
              <a:t>S</a:t>
            </a:r>
            <a:r>
              <a:rPr lang="en-US" sz="1600" dirty="0" smtClean="0">
                <a:solidFill>
                  <a:srgbClr val="000000"/>
                </a:solidFill>
              </a:rPr>
              <a:t>ocial </a:t>
            </a:r>
            <a:r>
              <a:rPr lang="en-US" sz="1600" dirty="0">
                <a:solidFill>
                  <a:srgbClr val="000000"/>
                </a:solidFill>
              </a:rPr>
              <a:t>D</a:t>
            </a:r>
            <a:r>
              <a:rPr lang="en-US" sz="1600" dirty="0" smtClean="0">
                <a:solidFill>
                  <a:srgbClr val="000000"/>
                </a:solidFill>
              </a:rPr>
              <a:t>isruption</a:t>
            </a:r>
            <a:endParaRPr lang="en-US" sz="1600" dirty="0">
              <a:solidFill>
                <a:srgbClr val="000000"/>
              </a:solidFill>
            </a:endParaRPr>
          </a:p>
        </p:txBody>
      </p:sp>
      <p:sp>
        <p:nvSpPr>
          <p:cNvPr id="11" name="TextBox 10"/>
          <p:cNvSpPr txBox="1"/>
          <p:nvPr/>
        </p:nvSpPr>
        <p:spPr>
          <a:xfrm>
            <a:off x="7401330" y="3557496"/>
            <a:ext cx="1742670" cy="707886"/>
          </a:xfrm>
          <a:prstGeom prst="rect">
            <a:avLst/>
          </a:prstGeom>
          <a:solidFill>
            <a:schemeClr val="accent3">
              <a:lumMod val="20000"/>
              <a:lumOff val="80000"/>
            </a:schemeClr>
          </a:solidFill>
          <a:ln>
            <a:solidFill>
              <a:srgbClr val="000000"/>
            </a:solidFill>
          </a:ln>
        </p:spPr>
        <p:txBody>
          <a:bodyPr wrap="square" rtlCol="0">
            <a:spAutoFit/>
          </a:bodyPr>
          <a:lstStyle/>
          <a:p>
            <a:r>
              <a:rPr lang="en-US" sz="2000" b="1" dirty="0" smtClean="0">
                <a:solidFill>
                  <a:schemeClr val="bg1"/>
                </a:solidFill>
              </a:rPr>
              <a:t>Health Impacts</a:t>
            </a:r>
            <a:endParaRPr lang="en-US" sz="2000" b="1" dirty="0">
              <a:solidFill>
                <a:schemeClr val="bg1"/>
              </a:solidFill>
            </a:endParaRPr>
          </a:p>
        </p:txBody>
      </p:sp>
      <p:cxnSp>
        <p:nvCxnSpPr>
          <p:cNvPr id="14" name="Elbow Connector 13"/>
          <p:cNvCxnSpPr/>
          <p:nvPr/>
        </p:nvCxnSpPr>
        <p:spPr>
          <a:xfrm flipV="1">
            <a:off x="492182" y="1207939"/>
            <a:ext cx="2901397" cy="2436556"/>
          </a:xfrm>
          <a:prstGeom prst="bentConnector3">
            <a:avLst>
              <a:gd name="adj1" fmla="val 43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4" idx="1"/>
          </p:cNvCxnSpPr>
          <p:nvPr/>
        </p:nvCxnSpPr>
        <p:spPr>
          <a:xfrm>
            <a:off x="540138" y="2072275"/>
            <a:ext cx="452545" cy="15388"/>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flipV="1">
            <a:off x="510743" y="910255"/>
            <a:ext cx="6087483" cy="595367"/>
          </a:xfrm>
          <a:prstGeom prst="bentConnector3">
            <a:avLst>
              <a:gd name="adj1" fmla="val -120"/>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4" idx="3"/>
          </p:cNvCxnSpPr>
          <p:nvPr/>
        </p:nvCxnSpPr>
        <p:spPr>
          <a:xfrm>
            <a:off x="3270015" y="2087663"/>
            <a:ext cx="4525469" cy="1469833"/>
          </a:xfrm>
          <a:prstGeom prst="bentConnector3">
            <a:avLst>
              <a:gd name="adj1" fmla="val 99980"/>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5" idx="3"/>
            <a:endCxn id="11" idx="0"/>
          </p:cNvCxnSpPr>
          <p:nvPr/>
        </p:nvCxnSpPr>
        <p:spPr>
          <a:xfrm>
            <a:off x="5758501" y="1535947"/>
            <a:ext cx="2514164" cy="2021549"/>
          </a:xfrm>
          <a:prstGeom prst="bentConnector2">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676456" y="1561390"/>
            <a:ext cx="0" cy="1996106"/>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713860" y="4063148"/>
            <a:ext cx="1006860" cy="41978"/>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1" idx="1"/>
          </p:cNvCxnSpPr>
          <p:nvPr/>
        </p:nvCxnSpPr>
        <p:spPr>
          <a:xfrm flipV="1">
            <a:off x="5724128" y="3911439"/>
            <a:ext cx="1677202" cy="93626"/>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8" idx="3"/>
          </p:cNvCxnSpPr>
          <p:nvPr/>
        </p:nvCxnSpPr>
        <p:spPr>
          <a:xfrm>
            <a:off x="5600129" y="2600038"/>
            <a:ext cx="1664203" cy="110954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644101" y="4408738"/>
            <a:ext cx="1664203" cy="1419326"/>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54" name="Elbow Connector 53"/>
          <p:cNvCxnSpPr/>
          <p:nvPr/>
        </p:nvCxnSpPr>
        <p:spPr>
          <a:xfrm rot="16200000" flipH="1">
            <a:off x="2037956" y="4071855"/>
            <a:ext cx="1801188" cy="1614403"/>
          </a:xfrm>
          <a:prstGeom prst="bentConnector3">
            <a:avLst>
              <a:gd name="adj1" fmla="val 50000"/>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2555776" y="2397082"/>
            <a:ext cx="0" cy="1619001"/>
          </a:xfrm>
          <a:prstGeom prst="straightConnector1">
            <a:avLst/>
          </a:prstGeom>
          <a:ln>
            <a:solidFill>
              <a:schemeClr val="accent6">
                <a:lumMod val="75000"/>
              </a:schemeClr>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3514971" y="1955223"/>
            <a:ext cx="20228" cy="733539"/>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5724128" y="1955223"/>
            <a:ext cx="0" cy="792088"/>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7065570" y="1616328"/>
            <a:ext cx="2" cy="1960470"/>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2568495" y="2426217"/>
            <a:ext cx="0" cy="249177"/>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3536139" y="2670673"/>
            <a:ext cx="0" cy="1369823"/>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3514971" y="4034549"/>
            <a:ext cx="0" cy="1801186"/>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2555776" y="4069626"/>
            <a:ext cx="0" cy="1754231"/>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5758501" y="2804166"/>
            <a:ext cx="0" cy="1249668"/>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772877" y="4105126"/>
            <a:ext cx="0" cy="1547859"/>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7065570" y="3208189"/>
            <a:ext cx="0" cy="737218"/>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7092280" y="4069626"/>
            <a:ext cx="0" cy="496375"/>
          </a:xfrm>
          <a:prstGeom prst="straightConnector1">
            <a:avLst/>
          </a:prstGeom>
          <a:ln>
            <a:solidFill>
              <a:srgbClr val="E46C0A"/>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13" name="7-Point Star 12"/>
          <p:cNvSpPr/>
          <p:nvPr/>
        </p:nvSpPr>
        <p:spPr bwMode="auto">
          <a:xfrm>
            <a:off x="6973186" y="2438721"/>
            <a:ext cx="108000" cy="108000"/>
          </a:xfrm>
          <a:prstGeom prst="star7">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a typeface="ＭＳ Ｐゴシック" charset="0"/>
            </a:endParaRPr>
          </a:p>
        </p:txBody>
      </p:sp>
      <p:sp>
        <p:nvSpPr>
          <p:cNvPr id="2" name="TextBox 1"/>
          <p:cNvSpPr txBox="1"/>
          <p:nvPr/>
        </p:nvSpPr>
        <p:spPr>
          <a:xfrm>
            <a:off x="722044" y="260648"/>
            <a:ext cx="7848872" cy="46166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eaLnBrk="0" hangingPunct="0">
              <a:lnSpc>
                <a:spcPct val="100000"/>
              </a:lnSpc>
              <a:defRPr sz="2400">
                <a:solidFill>
                  <a:schemeClr val="tx2"/>
                </a:solidFill>
                <a:latin typeface="+mj-lt"/>
                <a:ea typeface="+mj-ea"/>
                <a:cs typeface="+mj-cs"/>
              </a:defRPr>
            </a:lvl1pPr>
            <a:lvl2pPr eaLnBrk="0" hangingPunct="0">
              <a:lnSpc>
                <a:spcPts val="1500"/>
              </a:lnSpc>
              <a:defRPr sz="2000">
                <a:solidFill>
                  <a:schemeClr val="tx2"/>
                </a:solidFill>
                <a:ea typeface="ＭＳ Ｐゴシック" charset="0"/>
                <a:cs typeface="Arial" charset="0"/>
              </a:defRPr>
            </a:lvl2pPr>
            <a:lvl3pPr eaLnBrk="0" hangingPunct="0">
              <a:lnSpc>
                <a:spcPts val="1500"/>
              </a:lnSpc>
              <a:defRPr sz="2000">
                <a:solidFill>
                  <a:schemeClr val="tx2"/>
                </a:solidFill>
                <a:ea typeface="ＭＳ Ｐゴシック" charset="0"/>
                <a:cs typeface="Arial" charset="0"/>
              </a:defRPr>
            </a:lvl3pPr>
            <a:lvl4pPr eaLnBrk="0" hangingPunct="0">
              <a:lnSpc>
                <a:spcPts val="1500"/>
              </a:lnSpc>
              <a:defRPr sz="2000">
                <a:solidFill>
                  <a:schemeClr val="tx2"/>
                </a:solidFill>
                <a:ea typeface="ＭＳ Ｐゴシック" charset="0"/>
                <a:cs typeface="Arial" charset="0"/>
              </a:defRPr>
            </a:lvl4pPr>
            <a:lvl5pPr eaLnBrk="0" hangingPunct="0">
              <a:lnSpc>
                <a:spcPts val="1500"/>
              </a:lnSpc>
              <a:defRPr sz="2000">
                <a:solidFill>
                  <a:schemeClr val="tx2"/>
                </a:solidFill>
                <a:ea typeface="ＭＳ Ｐゴシック" charset="0"/>
                <a:cs typeface="Arial" charset="0"/>
              </a:defRPr>
            </a:lvl5pPr>
            <a:lvl6pPr marL="457200" fontAlgn="base">
              <a:lnSpc>
                <a:spcPts val="1500"/>
              </a:lnSpc>
              <a:spcBef>
                <a:spcPct val="0"/>
              </a:spcBef>
              <a:spcAft>
                <a:spcPct val="0"/>
              </a:spcAft>
              <a:defRPr sz="1200">
                <a:solidFill>
                  <a:schemeClr val="tx2"/>
                </a:solidFill>
                <a:ea typeface="ＭＳ Ｐゴシック" charset="0"/>
                <a:cs typeface="Arial" charset="0"/>
              </a:defRPr>
            </a:lvl6pPr>
            <a:lvl7pPr marL="914400" fontAlgn="base">
              <a:lnSpc>
                <a:spcPts val="1500"/>
              </a:lnSpc>
              <a:spcBef>
                <a:spcPct val="0"/>
              </a:spcBef>
              <a:spcAft>
                <a:spcPct val="0"/>
              </a:spcAft>
              <a:defRPr sz="1200">
                <a:solidFill>
                  <a:schemeClr val="tx2"/>
                </a:solidFill>
                <a:ea typeface="ＭＳ Ｐゴシック" charset="0"/>
                <a:cs typeface="Arial" charset="0"/>
              </a:defRPr>
            </a:lvl7pPr>
            <a:lvl8pPr marL="1371600" fontAlgn="base">
              <a:lnSpc>
                <a:spcPts val="1500"/>
              </a:lnSpc>
              <a:spcBef>
                <a:spcPct val="0"/>
              </a:spcBef>
              <a:spcAft>
                <a:spcPct val="0"/>
              </a:spcAft>
              <a:defRPr sz="1200">
                <a:solidFill>
                  <a:schemeClr val="tx2"/>
                </a:solidFill>
                <a:ea typeface="ＭＳ Ｐゴシック" charset="0"/>
                <a:cs typeface="Arial" charset="0"/>
              </a:defRPr>
            </a:lvl8pPr>
            <a:lvl9pPr marL="1828800" fontAlgn="base">
              <a:lnSpc>
                <a:spcPts val="1500"/>
              </a:lnSpc>
              <a:spcBef>
                <a:spcPct val="0"/>
              </a:spcBef>
              <a:spcAft>
                <a:spcPct val="0"/>
              </a:spcAft>
              <a:defRPr sz="1200">
                <a:solidFill>
                  <a:schemeClr val="tx2"/>
                </a:solidFill>
                <a:ea typeface="ＭＳ Ｐゴシック" charset="0"/>
                <a:cs typeface="Arial" charset="0"/>
              </a:defRPr>
            </a:lvl9pPr>
          </a:lstStyle>
          <a:p>
            <a:pPr algn="ctr"/>
            <a:r>
              <a:rPr lang="en-GB" sz="3600" b="1" dirty="0" smtClean="0">
                <a:solidFill>
                  <a:schemeClr val="tx1"/>
                </a:solidFill>
              </a:rPr>
              <a:t>Climate Change &amp; Health Impact</a:t>
            </a:r>
            <a:endParaRPr lang="en-GB" sz="3600" b="1" dirty="0">
              <a:solidFill>
                <a:schemeClr val="tx1"/>
              </a:solidFill>
            </a:endParaRPr>
          </a:p>
        </p:txBody>
      </p:sp>
    </p:spTree>
    <p:extLst>
      <p:ext uri="{BB962C8B-B14F-4D97-AF65-F5344CB8AC3E}">
        <p14:creationId xmlns="" xmlns:p14="http://schemas.microsoft.com/office/powerpoint/2010/main" val="2879291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5292080" y="1435129"/>
            <a:ext cx="3584020" cy="5201424"/>
          </a:xfrm>
          <a:prstGeom prst="rect">
            <a:avLst/>
          </a:prstGeom>
          <a:solidFill>
            <a:srgbClr val="F8BCEE"/>
          </a:solidFill>
          <a:ln w="9525">
            <a:noFill/>
            <a:miter lim="800000"/>
            <a:headEnd/>
            <a:tailEnd/>
          </a:ln>
        </p:spPr>
        <p:txBody>
          <a:bodyPr wrap="square">
            <a:spAutoFit/>
          </a:bodyPr>
          <a:lstStyle/>
          <a:p>
            <a:pPr algn="ctr" eaLnBrk="0" hangingPunct="0">
              <a:spcBef>
                <a:spcPct val="20000"/>
              </a:spcBef>
              <a:buClr>
                <a:schemeClr val="folHlink"/>
              </a:buClr>
              <a:buSzPct val="60000"/>
              <a:buFont typeface="Wingdings" pitchFamily="2" charset="2"/>
              <a:buNone/>
            </a:pPr>
            <a:r>
              <a:rPr lang="en-GB" sz="2400" b="1" dirty="0"/>
              <a:t>Health effects</a:t>
            </a:r>
          </a:p>
          <a:p>
            <a:pPr marL="285750" indent="-285750" eaLnBrk="0" hangingPunct="0">
              <a:spcBef>
                <a:spcPct val="20000"/>
              </a:spcBef>
              <a:buClr>
                <a:schemeClr val="folHlink"/>
              </a:buClr>
              <a:buSzPct val="60000"/>
              <a:buBlip>
                <a:blip r:embed="rId3"/>
              </a:buBlip>
            </a:pPr>
            <a:r>
              <a:rPr lang="en-GB" sz="2000" b="1" dirty="0">
                <a:solidFill>
                  <a:schemeClr val="bg1"/>
                </a:solidFill>
              </a:rPr>
              <a:t>Temperature-related illness and </a:t>
            </a:r>
            <a:r>
              <a:rPr lang="en-GB" sz="2000" b="1" dirty="0" smtClean="0">
                <a:solidFill>
                  <a:schemeClr val="bg1"/>
                </a:solidFill>
              </a:rPr>
              <a:t>death</a:t>
            </a:r>
          </a:p>
          <a:p>
            <a:pPr marL="285750" indent="-285750" eaLnBrk="0" hangingPunct="0">
              <a:spcBef>
                <a:spcPct val="20000"/>
              </a:spcBef>
              <a:buClr>
                <a:schemeClr val="folHlink"/>
              </a:buClr>
              <a:buSzPct val="60000"/>
              <a:buBlip>
                <a:blip r:embed="rId3"/>
              </a:buBlip>
            </a:pPr>
            <a:r>
              <a:rPr lang="en-GB" sz="2000" b="1" dirty="0" smtClean="0">
                <a:solidFill>
                  <a:schemeClr val="bg1"/>
                </a:solidFill>
              </a:rPr>
              <a:t>Extreme </a:t>
            </a:r>
            <a:r>
              <a:rPr lang="en-GB" sz="2000" b="1" dirty="0">
                <a:solidFill>
                  <a:schemeClr val="bg1"/>
                </a:solidFill>
              </a:rPr>
              <a:t>weather- related health </a:t>
            </a:r>
            <a:r>
              <a:rPr lang="en-GB" sz="2000" b="1" dirty="0" smtClean="0">
                <a:solidFill>
                  <a:schemeClr val="bg1"/>
                </a:solidFill>
              </a:rPr>
              <a:t>effects</a:t>
            </a:r>
          </a:p>
          <a:p>
            <a:pPr marL="285750" indent="-285750" eaLnBrk="0" hangingPunct="0">
              <a:spcBef>
                <a:spcPct val="20000"/>
              </a:spcBef>
              <a:buClr>
                <a:schemeClr val="folHlink"/>
              </a:buClr>
              <a:buSzPct val="60000"/>
              <a:buBlip>
                <a:blip r:embed="rId3"/>
              </a:buBlip>
            </a:pPr>
            <a:r>
              <a:rPr lang="en-GB" sz="2000" b="1" dirty="0" smtClean="0">
                <a:solidFill>
                  <a:schemeClr val="bg1"/>
                </a:solidFill>
              </a:rPr>
              <a:t>Air </a:t>
            </a:r>
            <a:r>
              <a:rPr lang="en-GB" sz="2000" b="1" dirty="0">
                <a:solidFill>
                  <a:schemeClr val="bg1"/>
                </a:solidFill>
              </a:rPr>
              <a:t>pollution-related health </a:t>
            </a:r>
            <a:r>
              <a:rPr lang="en-GB" sz="2000" b="1" dirty="0" smtClean="0">
                <a:solidFill>
                  <a:schemeClr val="bg1"/>
                </a:solidFill>
              </a:rPr>
              <a:t>effects</a:t>
            </a:r>
          </a:p>
          <a:p>
            <a:pPr marL="285750" indent="-285750" eaLnBrk="0" hangingPunct="0">
              <a:spcBef>
                <a:spcPct val="20000"/>
              </a:spcBef>
              <a:buClr>
                <a:schemeClr val="folHlink"/>
              </a:buClr>
              <a:buSzPct val="60000"/>
              <a:buBlip>
                <a:blip r:embed="rId3"/>
              </a:buBlip>
            </a:pPr>
            <a:r>
              <a:rPr lang="en-GB" sz="2000" b="1" dirty="0" smtClean="0">
                <a:solidFill>
                  <a:schemeClr val="bg1"/>
                </a:solidFill>
              </a:rPr>
              <a:t>Water </a:t>
            </a:r>
            <a:r>
              <a:rPr lang="en-GB" sz="2000" b="1" dirty="0">
                <a:solidFill>
                  <a:schemeClr val="bg1"/>
                </a:solidFill>
              </a:rPr>
              <a:t>and food-borne </a:t>
            </a:r>
            <a:r>
              <a:rPr lang="en-GB" sz="2000" b="1" dirty="0" smtClean="0">
                <a:solidFill>
                  <a:schemeClr val="bg1"/>
                </a:solidFill>
              </a:rPr>
              <a:t>diseases</a:t>
            </a:r>
          </a:p>
          <a:p>
            <a:pPr marL="285750" indent="-285750" eaLnBrk="0" hangingPunct="0">
              <a:spcBef>
                <a:spcPct val="20000"/>
              </a:spcBef>
              <a:buClr>
                <a:schemeClr val="folHlink"/>
              </a:buClr>
              <a:buSzPct val="60000"/>
              <a:buBlip>
                <a:blip r:embed="rId3"/>
              </a:buBlip>
            </a:pPr>
            <a:r>
              <a:rPr lang="en-GB" sz="2000" b="1" dirty="0" smtClean="0">
                <a:solidFill>
                  <a:schemeClr val="bg1"/>
                </a:solidFill>
              </a:rPr>
              <a:t>Vector-borne </a:t>
            </a:r>
            <a:r>
              <a:rPr lang="en-GB" sz="2000" b="1" dirty="0">
                <a:solidFill>
                  <a:schemeClr val="bg1"/>
                </a:solidFill>
              </a:rPr>
              <a:t>and rodent- borne </a:t>
            </a:r>
            <a:r>
              <a:rPr lang="en-GB" sz="2000" b="1" dirty="0" smtClean="0">
                <a:solidFill>
                  <a:schemeClr val="bg1"/>
                </a:solidFill>
              </a:rPr>
              <a:t>diseases</a:t>
            </a:r>
          </a:p>
          <a:p>
            <a:pPr marL="285750" indent="-285750" eaLnBrk="0" hangingPunct="0">
              <a:spcBef>
                <a:spcPct val="20000"/>
              </a:spcBef>
              <a:buClr>
                <a:schemeClr val="folHlink"/>
              </a:buClr>
              <a:buSzPct val="60000"/>
              <a:buBlip>
                <a:blip r:embed="rId3"/>
              </a:buBlip>
            </a:pPr>
            <a:r>
              <a:rPr lang="en-GB" sz="2000" b="1" dirty="0" smtClean="0">
                <a:solidFill>
                  <a:schemeClr val="bg1"/>
                </a:solidFill>
              </a:rPr>
              <a:t>Effects </a:t>
            </a:r>
            <a:r>
              <a:rPr lang="en-GB" sz="2000" b="1" dirty="0">
                <a:solidFill>
                  <a:schemeClr val="bg1"/>
                </a:solidFill>
              </a:rPr>
              <a:t>of food and water </a:t>
            </a:r>
            <a:r>
              <a:rPr lang="en-GB" sz="2000" b="1" dirty="0" smtClean="0">
                <a:solidFill>
                  <a:schemeClr val="bg1"/>
                </a:solidFill>
              </a:rPr>
              <a:t>shortages</a:t>
            </a:r>
          </a:p>
          <a:p>
            <a:pPr marL="285750" indent="-285750" eaLnBrk="0" hangingPunct="0">
              <a:spcBef>
                <a:spcPct val="20000"/>
              </a:spcBef>
              <a:buClr>
                <a:schemeClr val="folHlink"/>
              </a:buClr>
              <a:buSzPct val="60000"/>
              <a:buBlip>
                <a:blip r:embed="rId3"/>
              </a:buBlip>
            </a:pPr>
            <a:r>
              <a:rPr lang="en-GB" sz="2000" b="1" dirty="0" smtClean="0">
                <a:solidFill>
                  <a:schemeClr val="bg1"/>
                </a:solidFill>
              </a:rPr>
              <a:t>Effects </a:t>
            </a:r>
            <a:r>
              <a:rPr lang="en-GB" sz="2000" b="1" dirty="0">
                <a:solidFill>
                  <a:schemeClr val="bg1"/>
                </a:solidFill>
              </a:rPr>
              <a:t>of population displacement</a:t>
            </a:r>
            <a:r>
              <a:rPr lang="en-GB" sz="1600" b="1" dirty="0">
                <a:solidFill>
                  <a:schemeClr val="bg1"/>
                </a:solidFill>
              </a:rPr>
              <a:t> </a:t>
            </a:r>
          </a:p>
        </p:txBody>
      </p:sp>
      <p:grpSp>
        <p:nvGrpSpPr>
          <p:cNvPr id="55302" name="Group 8"/>
          <p:cNvGrpSpPr>
            <a:grpSpLocks/>
          </p:cNvGrpSpPr>
          <p:nvPr/>
        </p:nvGrpSpPr>
        <p:grpSpPr bwMode="auto">
          <a:xfrm>
            <a:off x="490836" y="2244320"/>
            <a:ext cx="2533749" cy="2838425"/>
            <a:chOff x="720" y="1776"/>
            <a:chExt cx="652" cy="654"/>
          </a:xfrm>
        </p:grpSpPr>
        <p:sp>
          <p:nvSpPr>
            <p:cNvPr id="55315" name="Freeform 9"/>
            <p:cNvSpPr>
              <a:spLocks/>
            </p:cNvSpPr>
            <p:nvPr/>
          </p:nvSpPr>
          <p:spPr bwMode="auto">
            <a:xfrm>
              <a:off x="720" y="1776"/>
              <a:ext cx="652" cy="654"/>
            </a:xfrm>
            <a:custGeom>
              <a:avLst/>
              <a:gdLst>
                <a:gd name="T0" fmla="*/ 0 w 1261"/>
                <a:gd name="T1" fmla="*/ 24 h 1286"/>
                <a:gd name="T2" fmla="*/ 27 w 1261"/>
                <a:gd name="T3" fmla="*/ 0 h 1286"/>
                <a:gd name="T4" fmla="*/ 63 w 1261"/>
                <a:gd name="T5" fmla="*/ 0 h 1286"/>
                <a:gd name="T6" fmla="*/ 90 w 1261"/>
                <a:gd name="T7" fmla="*/ 24 h 1286"/>
                <a:gd name="T8" fmla="*/ 90 w 1261"/>
                <a:gd name="T9" fmla="*/ 60 h 1286"/>
                <a:gd name="T10" fmla="*/ 63 w 1261"/>
                <a:gd name="T11" fmla="*/ 86 h 1286"/>
                <a:gd name="T12" fmla="*/ 27 w 1261"/>
                <a:gd name="T13" fmla="*/ 86 h 1286"/>
                <a:gd name="T14" fmla="*/ 0 w 1261"/>
                <a:gd name="T15" fmla="*/ 60 h 1286"/>
                <a:gd name="T16" fmla="*/ 0 w 1261"/>
                <a:gd name="T17" fmla="*/ 24 h 1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1"/>
                <a:gd name="T28" fmla="*/ 0 h 1286"/>
                <a:gd name="T29" fmla="*/ 1261 w 1261"/>
                <a:gd name="T30" fmla="*/ 1286 h 1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1" h="1286">
                  <a:moveTo>
                    <a:pt x="0" y="367"/>
                  </a:moveTo>
                  <a:lnTo>
                    <a:pt x="385" y="0"/>
                  </a:lnTo>
                  <a:lnTo>
                    <a:pt x="876" y="0"/>
                  </a:lnTo>
                  <a:lnTo>
                    <a:pt x="1261" y="367"/>
                  </a:lnTo>
                  <a:lnTo>
                    <a:pt x="1261" y="896"/>
                  </a:lnTo>
                  <a:lnTo>
                    <a:pt x="876" y="1286"/>
                  </a:lnTo>
                  <a:lnTo>
                    <a:pt x="385" y="1286"/>
                  </a:lnTo>
                  <a:lnTo>
                    <a:pt x="0" y="896"/>
                  </a:lnTo>
                  <a:lnTo>
                    <a:pt x="0" y="367"/>
                  </a:lnTo>
                  <a:close/>
                </a:path>
              </a:pathLst>
            </a:custGeom>
            <a:solidFill>
              <a:srgbClr val="FF3300"/>
            </a:solidFill>
            <a:ln w="38100" cmpd="sng">
              <a:solidFill>
                <a:schemeClr val="tx1"/>
              </a:solidFill>
              <a:prstDash val="solid"/>
              <a:round/>
              <a:headEnd/>
              <a:tailEnd/>
            </a:ln>
          </p:spPr>
          <p:txBody>
            <a:bodyPr/>
            <a:lstStyle/>
            <a:p>
              <a:endParaRPr lang="en-US"/>
            </a:p>
          </p:txBody>
        </p:sp>
        <p:sp>
          <p:nvSpPr>
            <p:cNvPr id="55316" name="Text Box 10"/>
            <p:cNvSpPr txBox="1">
              <a:spLocks noChangeArrowheads="1"/>
            </p:cNvSpPr>
            <p:nvPr/>
          </p:nvSpPr>
          <p:spPr bwMode="auto">
            <a:xfrm>
              <a:off x="816" y="1991"/>
              <a:ext cx="480" cy="240"/>
            </a:xfrm>
            <a:prstGeom prst="rect">
              <a:avLst/>
            </a:prstGeom>
            <a:noFill/>
            <a:ln w="9525">
              <a:noFill/>
              <a:miter lim="800000"/>
              <a:headEnd/>
              <a:tailEnd/>
            </a:ln>
          </p:spPr>
          <p:txBody>
            <a:bodyPr wrap="square">
              <a:spAutoFit/>
            </a:bodyPr>
            <a:lstStyle/>
            <a:p>
              <a:pPr algn="ctr" eaLnBrk="0" hangingPunct="0">
                <a:spcBef>
                  <a:spcPct val="20000"/>
                </a:spcBef>
                <a:buClr>
                  <a:schemeClr val="folHlink"/>
                </a:buClr>
                <a:buSzPct val="60000"/>
                <a:buFont typeface="Wingdings" pitchFamily="2" charset="2"/>
                <a:buNone/>
              </a:pPr>
              <a:r>
                <a:rPr lang="en-GB" sz="2800" b="1" dirty="0">
                  <a:solidFill>
                    <a:schemeClr val="bg1"/>
                  </a:solidFill>
                </a:rPr>
                <a:t>CLIMATE</a:t>
              </a:r>
            </a:p>
            <a:p>
              <a:pPr algn="ctr" eaLnBrk="0" hangingPunct="0">
                <a:spcBef>
                  <a:spcPct val="20000"/>
                </a:spcBef>
                <a:buClr>
                  <a:schemeClr val="folHlink"/>
                </a:buClr>
                <a:buSzPct val="60000"/>
                <a:buFont typeface="Wingdings" pitchFamily="2" charset="2"/>
                <a:buNone/>
              </a:pPr>
              <a:r>
                <a:rPr lang="en-GB" sz="2800" b="1" dirty="0">
                  <a:solidFill>
                    <a:schemeClr val="bg1"/>
                  </a:solidFill>
                </a:rPr>
                <a:t>CHANGE</a:t>
              </a:r>
              <a:endParaRPr lang="en-GB" sz="2800" b="1" dirty="0">
                <a:solidFill>
                  <a:schemeClr val="tx1"/>
                </a:solidFill>
              </a:endParaRPr>
            </a:p>
          </p:txBody>
        </p:sp>
      </p:grpSp>
      <p:sp>
        <p:nvSpPr>
          <p:cNvPr id="55307" name="Line 15"/>
          <p:cNvSpPr>
            <a:spLocks noChangeShapeType="1"/>
          </p:cNvSpPr>
          <p:nvPr/>
        </p:nvSpPr>
        <p:spPr bwMode="auto">
          <a:xfrm>
            <a:off x="3060058" y="3663532"/>
            <a:ext cx="1956442" cy="0"/>
          </a:xfrm>
          <a:prstGeom prst="line">
            <a:avLst/>
          </a:prstGeom>
          <a:noFill/>
          <a:ln w="28575">
            <a:solidFill>
              <a:schemeClr val="tx1"/>
            </a:solidFill>
            <a:round/>
            <a:headEnd/>
            <a:tailEnd type="triangle" w="med" len="med"/>
          </a:ln>
        </p:spPr>
        <p:txBody>
          <a:bodyPr wrap="none" anchor="ctr"/>
          <a:lstStyle/>
          <a:p>
            <a:endParaRPr lang="en-US"/>
          </a:p>
        </p:txBody>
      </p:sp>
      <p:sp>
        <p:nvSpPr>
          <p:cNvPr id="161814" name="Text Box 22"/>
          <p:cNvSpPr txBox="1">
            <a:spLocks noChangeArrowheads="1"/>
          </p:cNvSpPr>
          <p:nvPr/>
        </p:nvSpPr>
        <p:spPr bwMode="auto">
          <a:xfrm>
            <a:off x="323528" y="231031"/>
            <a:ext cx="8316400" cy="584775"/>
          </a:xfrm>
          <a:prstGeom prst="rect">
            <a:avLst/>
          </a:prstGeom>
          <a:noFill/>
          <a:ln w="9525">
            <a:noFill/>
            <a:miter lim="800000"/>
            <a:headEnd/>
            <a:tailEnd/>
          </a:ln>
          <a:effectLst/>
        </p:spPr>
        <p:txBody>
          <a:bodyPr wrap="square">
            <a:spAutoFit/>
          </a:bodyPr>
          <a:lstStyle/>
          <a:p>
            <a:pPr algn="ctr" eaLnBrk="0" hangingPunct="0">
              <a:spcBef>
                <a:spcPct val="20000"/>
              </a:spcBef>
              <a:buClr>
                <a:schemeClr val="folHlink"/>
              </a:buClr>
              <a:buSzPct val="60000"/>
              <a:buFont typeface="Wingdings" charset="0"/>
              <a:buNone/>
              <a:defRPr/>
            </a:pPr>
            <a:r>
              <a:rPr lang="en-GB" sz="3200" b="1" dirty="0" smtClean="0">
                <a:solidFill>
                  <a:schemeClr val="tx2"/>
                </a:solidFill>
                <a:latin typeface="+mj-lt"/>
                <a:ea typeface="ＭＳ Ｐゴシック" charset="0"/>
                <a:cs typeface="Times New Roman" charset="0"/>
              </a:rPr>
              <a:t>Climate Change and Health</a:t>
            </a:r>
            <a:endParaRPr lang="en-GB" sz="3200" b="1" dirty="0">
              <a:solidFill>
                <a:schemeClr val="tx2"/>
              </a:solidFill>
              <a:latin typeface="+mj-lt"/>
              <a:ea typeface="ＭＳ Ｐゴシック" charset="0"/>
              <a:cs typeface="Times New Roman" charset="0"/>
            </a:endParaRPr>
          </a:p>
        </p:txBody>
      </p:sp>
    </p:spTree>
    <p:extLst>
      <p:ext uri="{BB962C8B-B14F-4D97-AF65-F5344CB8AC3E}">
        <p14:creationId xmlns="" xmlns:p14="http://schemas.microsoft.com/office/powerpoint/2010/main" val="10072456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4594" y="2276872"/>
            <a:ext cx="8697886" cy="4248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22585" y="188641"/>
            <a:ext cx="9144000" cy="1728192"/>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a:solidFill>
                  <a:srgbClr val="002060"/>
                </a:solidFill>
                <a:latin typeface="Times New Roman" pitchFamily="18" charset="0"/>
                <a:cs typeface="Times New Roman" pitchFamily="18" charset="0"/>
              </a:rPr>
              <a:t> </a:t>
            </a:r>
            <a:endParaRPr lang="en-US" altLang="en-US" sz="3600" dirty="0" smtClean="0">
              <a:solidFill>
                <a:srgbClr val="002060"/>
              </a:solidFill>
              <a:latin typeface="Times New Roman" pitchFamily="18" charset="0"/>
              <a:cs typeface="Times New Roman" pitchFamily="18" charset="0"/>
            </a:endParaRPr>
          </a:p>
          <a:p>
            <a:r>
              <a:rPr lang="en-US" altLang="en-US" sz="3200" dirty="0" smtClean="0">
                <a:solidFill>
                  <a:schemeClr val="bg1"/>
                </a:solidFill>
                <a:cs typeface="Times New Roman" pitchFamily="18" charset="0"/>
              </a:rPr>
              <a:t>Global Warming </a:t>
            </a:r>
            <a:r>
              <a:rPr lang="en-US" altLang="en-US" sz="3200" dirty="0">
                <a:solidFill>
                  <a:schemeClr val="bg1"/>
                </a:solidFill>
                <a:cs typeface="Times New Roman" pitchFamily="18" charset="0"/>
              </a:rPr>
              <a:t/>
            </a:r>
            <a:br>
              <a:rPr lang="en-US" altLang="en-US" sz="3200" dirty="0">
                <a:solidFill>
                  <a:schemeClr val="bg1"/>
                </a:solidFill>
                <a:cs typeface="Times New Roman" pitchFamily="18" charset="0"/>
              </a:rPr>
            </a:br>
            <a:endParaRPr lang="en-US" sz="3200" dirty="0">
              <a:solidFill>
                <a:schemeClr val="bg1"/>
              </a:solidFill>
              <a:cs typeface="Times New Roman" pitchFamily="18" charset="0"/>
            </a:endParaRPr>
          </a:p>
        </p:txBody>
      </p:sp>
    </p:spTree>
    <p:extLst>
      <p:ext uri="{BB962C8B-B14F-4D97-AF65-F5344CB8AC3E}">
        <p14:creationId xmlns="" xmlns:p14="http://schemas.microsoft.com/office/powerpoint/2010/main" val="1702012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1"/>
          <p:cNvSpPr txBox="1">
            <a:spLocks noChangeArrowheads="1"/>
          </p:cNvSpPr>
          <p:nvPr/>
        </p:nvSpPr>
        <p:spPr bwMode="auto">
          <a:xfrm>
            <a:off x="395289" y="2480698"/>
            <a:ext cx="8218487" cy="2769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endParaRPr lang="en-GB" sz="2800" dirty="0">
              <a:latin typeface="Helvetica" charset="0"/>
              <a:cs typeface="Arial" charset="0"/>
            </a:endParaRPr>
          </a:p>
          <a:p>
            <a:pPr eaLnBrk="1" hangingPunct="1"/>
            <a:r>
              <a:rPr lang="en-GB" b="1" dirty="0">
                <a:solidFill>
                  <a:srgbClr val="FFFF00"/>
                </a:solidFill>
                <a:latin typeface="+mn-lt"/>
              </a:rPr>
              <a:t>Focus surveillance </a:t>
            </a:r>
            <a:r>
              <a:rPr lang="en-GB" b="1" dirty="0">
                <a:latin typeface="+mn-lt"/>
              </a:rPr>
              <a:t>efforts at areas predicted to be at particularly high risk for changing patterns of disease</a:t>
            </a:r>
          </a:p>
          <a:p>
            <a:pPr eaLnBrk="1" hangingPunct="1"/>
            <a:endParaRPr lang="en-GB" b="1" dirty="0">
              <a:latin typeface="+mn-lt"/>
            </a:endParaRPr>
          </a:p>
          <a:p>
            <a:pPr eaLnBrk="1" hangingPunct="1"/>
            <a:endParaRPr lang="en-GB" b="1" dirty="0">
              <a:latin typeface="+mn-lt"/>
            </a:endParaRPr>
          </a:p>
          <a:p>
            <a:pPr lvl="1" eaLnBrk="1" hangingPunct="1">
              <a:buFont typeface="Arial" charset="0"/>
              <a:buChar char="•"/>
            </a:pPr>
            <a:r>
              <a:rPr lang="en-GB" dirty="0">
                <a:latin typeface="+mn-lt"/>
                <a:cs typeface="Arial" charset="0"/>
              </a:rPr>
              <a:t> </a:t>
            </a:r>
            <a:r>
              <a:rPr lang="en-GB" sz="2600" dirty="0">
                <a:latin typeface="+mn-lt"/>
                <a:cs typeface="Arial" charset="0"/>
              </a:rPr>
              <a:t>Vector-borne diseases ( malaria,  dengue ) </a:t>
            </a:r>
            <a:endParaRPr lang="en-GB" sz="2600" dirty="0" smtClean="0">
              <a:latin typeface="+mn-lt"/>
              <a:cs typeface="Arial" charset="0"/>
            </a:endParaRPr>
          </a:p>
          <a:p>
            <a:pPr lvl="1" eaLnBrk="1" hangingPunct="1">
              <a:buFont typeface="Arial" charset="0"/>
              <a:buChar char="•"/>
            </a:pPr>
            <a:r>
              <a:rPr lang="en-GB" b="1" dirty="0" smtClean="0">
                <a:latin typeface="+mn-lt"/>
                <a:cs typeface="Arial" charset="0"/>
              </a:rPr>
              <a:t> Water – borne diseases ( Diarrhoea )</a:t>
            </a:r>
            <a:endParaRPr lang="en-GB" b="1" dirty="0">
              <a:latin typeface="+mn-lt"/>
              <a:cs typeface="Arial" charset="0"/>
            </a:endParaRPr>
          </a:p>
        </p:txBody>
      </p:sp>
      <p:sp>
        <p:nvSpPr>
          <p:cNvPr id="2" name="Rectangle 1"/>
          <p:cNvSpPr/>
          <p:nvPr/>
        </p:nvSpPr>
        <p:spPr>
          <a:xfrm>
            <a:off x="1259633" y="908720"/>
            <a:ext cx="6951673" cy="1077218"/>
          </a:xfrm>
          <a:prstGeom prst="rect">
            <a:avLst/>
          </a:prstGeom>
        </p:spPr>
        <p:txBody>
          <a:bodyPr wrap="square" lIns="91439" tIns="45720" rIns="91439" bIns="45720">
            <a:spAutoFit/>
          </a:bodyPr>
          <a:lstStyle/>
          <a:p>
            <a:r>
              <a:rPr lang="en-GB" sz="3200" b="1" i="1" dirty="0">
                <a:latin typeface="+mj-lt"/>
                <a:cs typeface="Arial"/>
              </a:rPr>
              <a:t>EARLY WARNING EARLY ACTION </a:t>
            </a:r>
          </a:p>
          <a:p>
            <a:r>
              <a:rPr lang="en-GB" sz="3200" b="1" i="1" dirty="0">
                <a:latin typeface="+mj-lt"/>
                <a:cs typeface="Arial"/>
              </a:rPr>
              <a:t>For health effects?</a:t>
            </a:r>
          </a:p>
        </p:txBody>
      </p:sp>
    </p:spTree>
    <p:extLst>
      <p:ext uri="{BB962C8B-B14F-4D97-AF65-F5344CB8AC3E}">
        <p14:creationId xmlns="" xmlns:p14="http://schemas.microsoft.com/office/powerpoint/2010/main" val="1590158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5"/>
          <p:cNvGraphicFramePr>
            <a:graphicFrameLocks noChangeAspect="1"/>
          </p:cNvGraphicFramePr>
          <p:nvPr>
            <p:extLst>
              <p:ext uri="{D42A27DB-BD31-4B8C-83A1-F6EECF244321}">
                <p14:modId xmlns="" xmlns:p14="http://schemas.microsoft.com/office/powerpoint/2010/main" val="3016938939"/>
              </p:ext>
            </p:extLst>
          </p:nvPr>
        </p:nvGraphicFramePr>
        <p:xfrm>
          <a:off x="251520" y="548681"/>
          <a:ext cx="8820150" cy="6022975"/>
        </p:xfrm>
        <a:graphic>
          <a:graphicData uri="http://schemas.openxmlformats.org/presentationml/2006/ole">
            <p:oleObj spid="_x0000_s1419" name="Document" r:id="rId4" imgW="22907937" imgH="16507937" progId="Word.Document.12">
              <p:link updateAutomatic="1"/>
            </p:oleObj>
          </a:graphicData>
        </a:graphic>
      </p:graphicFrame>
    </p:spTree>
    <p:extLst>
      <p:ext uri="{BB962C8B-B14F-4D97-AF65-F5344CB8AC3E}">
        <p14:creationId xmlns="" xmlns:p14="http://schemas.microsoft.com/office/powerpoint/2010/main" val="10071276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61365" y="1813966"/>
            <a:ext cx="4353485" cy="4351338"/>
          </a:xfrm>
        </p:spPr>
        <p:txBody>
          <a:bodyPr>
            <a:noAutofit/>
          </a:bodyPr>
          <a:lstStyle/>
          <a:p>
            <a:pPr marL="0" indent="0" algn="r">
              <a:lnSpc>
                <a:spcPct val="150000"/>
              </a:lnSpc>
              <a:buClr>
                <a:schemeClr val="bg1"/>
              </a:buClr>
              <a:buSzPct val="100000"/>
              <a:buNone/>
              <a:defRPr/>
            </a:pPr>
            <a:r>
              <a:rPr lang="en-US" sz="3200" b="1" dirty="0" smtClean="0">
                <a:solidFill>
                  <a:schemeClr val="bg1"/>
                </a:solidFill>
                <a:effectLst>
                  <a:outerShdw blurRad="38100" dist="38100" dir="2700000" algn="tl">
                    <a:srgbClr val="000000">
                      <a:alpha val="43137"/>
                    </a:srgbClr>
                  </a:outerShdw>
                </a:effectLst>
                <a:latin typeface="+mj-lt"/>
                <a:cs typeface="Arial" charset="0"/>
              </a:rPr>
              <a:t>Epidemic </a:t>
            </a:r>
            <a:r>
              <a:rPr lang="en-US" sz="3200" b="1" dirty="0">
                <a:solidFill>
                  <a:schemeClr val="bg1"/>
                </a:solidFill>
                <a:effectLst>
                  <a:outerShdw blurRad="38100" dist="38100" dir="2700000" algn="tl">
                    <a:srgbClr val="000000">
                      <a:alpha val="43137"/>
                    </a:srgbClr>
                  </a:outerShdw>
                </a:effectLst>
                <a:latin typeface="+mj-lt"/>
                <a:cs typeface="Arial" charset="0"/>
              </a:rPr>
              <a:t>Control for </a:t>
            </a:r>
            <a:r>
              <a:rPr lang="en-US" sz="3200" b="1" dirty="0">
                <a:effectLst>
                  <a:outerShdw blurRad="38100" dist="38100" dir="2700000" algn="tl">
                    <a:srgbClr val="000000">
                      <a:alpha val="43137"/>
                    </a:srgbClr>
                  </a:outerShdw>
                </a:effectLst>
                <a:latin typeface="+mj-lt"/>
                <a:cs typeface="Arial" charset="0"/>
              </a:rPr>
              <a:t>Volunteers</a:t>
            </a:r>
          </a:p>
          <a:p>
            <a:pPr marL="0" indent="0" algn="r">
              <a:lnSpc>
                <a:spcPct val="150000"/>
              </a:lnSpc>
              <a:spcBef>
                <a:spcPts val="0"/>
              </a:spcBef>
              <a:buClr>
                <a:schemeClr val="bg1"/>
              </a:buClr>
              <a:buSzPct val="100000"/>
              <a:buNone/>
              <a:defRPr/>
            </a:pPr>
            <a:r>
              <a:rPr lang="en-US" sz="3200" b="1" dirty="0">
                <a:effectLst>
                  <a:outerShdw blurRad="38100" dist="38100" dir="2700000" algn="tl">
                    <a:srgbClr val="000000">
                      <a:alpha val="43137"/>
                    </a:srgbClr>
                  </a:outerShdw>
                </a:effectLst>
                <a:latin typeface="+mj-lt"/>
                <a:cs typeface="Arial" charset="0"/>
              </a:rPr>
              <a:t>Toolkit</a:t>
            </a:r>
          </a:p>
          <a:p>
            <a:pPr marL="0" indent="0" algn="r">
              <a:lnSpc>
                <a:spcPct val="150000"/>
              </a:lnSpc>
              <a:spcBef>
                <a:spcPts val="0"/>
              </a:spcBef>
              <a:buClr>
                <a:schemeClr val="bg1"/>
              </a:buClr>
              <a:buSzPct val="100000"/>
              <a:buNone/>
              <a:defRPr/>
            </a:pPr>
            <a:r>
              <a:rPr lang="en-US" sz="3200" b="1" dirty="0">
                <a:effectLst>
                  <a:outerShdw blurRad="38100" dist="38100" dir="2700000" algn="tl">
                    <a:srgbClr val="000000">
                      <a:alpha val="43137"/>
                    </a:srgbClr>
                  </a:outerShdw>
                </a:effectLst>
                <a:latin typeface="+mj-lt"/>
                <a:cs typeface="Arial" charset="0"/>
              </a:rPr>
              <a:t>- and - </a:t>
            </a:r>
          </a:p>
          <a:p>
            <a:pPr marL="0" indent="0" algn="r">
              <a:lnSpc>
                <a:spcPct val="150000"/>
              </a:lnSpc>
              <a:spcBef>
                <a:spcPts val="0"/>
              </a:spcBef>
              <a:buClr>
                <a:schemeClr val="bg1"/>
              </a:buClr>
              <a:buSzPct val="100000"/>
              <a:buNone/>
              <a:defRPr/>
            </a:pPr>
            <a:r>
              <a:rPr lang="en-US" sz="3200" b="1" dirty="0">
                <a:effectLst>
                  <a:outerShdw blurRad="38100" dist="38100" dir="2700000" algn="tl">
                    <a:srgbClr val="000000">
                      <a:alpha val="43137"/>
                    </a:srgbClr>
                  </a:outerShdw>
                </a:effectLst>
                <a:latin typeface="+mj-lt"/>
                <a:cs typeface="Arial" charset="0"/>
              </a:rPr>
              <a:t> Training </a:t>
            </a:r>
          </a:p>
          <a:p>
            <a:pPr marL="0" indent="0" algn="r">
              <a:lnSpc>
                <a:spcPct val="150000"/>
              </a:lnSpc>
              <a:spcBef>
                <a:spcPts val="0"/>
              </a:spcBef>
              <a:buClr>
                <a:schemeClr val="bg1"/>
              </a:buClr>
              <a:buSzPct val="100000"/>
              <a:buNone/>
              <a:defRPr/>
            </a:pPr>
            <a:r>
              <a:rPr lang="en-US" sz="3200" b="1" dirty="0">
                <a:effectLst>
                  <a:outerShdw blurRad="38100" dist="38100" dir="2700000" algn="tl">
                    <a:srgbClr val="000000">
                      <a:alpha val="43137"/>
                    </a:srgbClr>
                  </a:outerShdw>
                </a:effectLst>
                <a:latin typeface="+mj-lt"/>
                <a:cs typeface="Arial" charset="0"/>
              </a:rPr>
              <a:t>Manual</a:t>
            </a:r>
          </a:p>
          <a:p>
            <a:pPr marL="0" indent="0">
              <a:buClr>
                <a:schemeClr val="bg1"/>
              </a:buClr>
              <a:buSzPct val="100000"/>
              <a:buNone/>
              <a:defRPr/>
            </a:pPr>
            <a:endParaRPr lang="en-GB" sz="3200" b="1" dirty="0">
              <a:solidFill>
                <a:srgbClr val="E00025"/>
              </a:solidFill>
              <a:latin typeface="Georgia" panose="02040502050405020303" pitchFamily="18" charset="0"/>
              <a:cs typeface="Arial" charset="0"/>
            </a:endParaRPr>
          </a:p>
          <a:p>
            <a:endParaRPr lang="en-US" sz="3200" dirty="0">
              <a:solidFill>
                <a:srgbClr val="E00025"/>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5006173" y="784735"/>
            <a:ext cx="3599099" cy="5079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979944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7110178" y="1671539"/>
            <a:ext cx="1719733" cy="2424948"/>
          </a:xfrm>
          <a:prstGeom prst="rect">
            <a:avLst/>
          </a:prstGeom>
          <a:ln>
            <a:noFill/>
          </a:ln>
          <a:effectLst>
            <a:outerShdw blurRad="292100" dist="139700" dir="2700000" algn="tl" rotWithShape="0">
              <a:srgbClr val="333333">
                <a:alpha val="65000"/>
              </a:srgbClr>
            </a:outerShdw>
          </a:effectLst>
        </p:spPr>
      </p:pic>
      <p:sp>
        <p:nvSpPr>
          <p:cNvPr id="6" name="Title 3"/>
          <p:cNvSpPr txBox="1">
            <a:spLocks/>
          </p:cNvSpPr>
          <p:nvPr/>
        </p:nvSpPr>
        <p:spPr bwMode="auto">
          <a:xfrm>
            <a:off x="468313" y="462055"/>
            <a:ext cx="8229600" cy="1143000"/>
          </a:xfrm>
          <a:prstGeom prst="rect">
            <a:avLst/>
          </a:prstGeom>
          <a:noFill/>
          <a:ln w="9525">
            <a:noFill/>
            <a:miter lim="800000"/>
            <a:headEnd/>
            <a:tailEnd/>
          </a:ln>
        </p:spPr>
        <p:txBody>
          <a:bodyPr anchor="ctr"/>
          <a:lstStyle/>
          <a:p>
            <a:pPr>
              <a:defRPr/>
            </a:pPr>
            <a:r>
              <a:rPr lang="en-US" sz="3600" b="1" dirty="0">
                <a:solidFill>
                  <a:schemeClr val="bg1"/>
                </a:solidFill>
                <a:effectLst>
                  <a:outerShdw blurRad="38100" dist="38100" dir="2700000" algn="tl">
                    <a:srgbClr val="000000">
                      <a:alpha val="43137"/>
                    </a:srgbClr>
                  </a:outerShdw>
                </a:effectLst>
                <a:latin typeface="+mj-lt"/>
                <a:cs typeface="Arial" charset="0"/>
              </a:rPr>
              <a:t>Epidemic control </a:t>
            </a:r>
          </a:p>
          <a:p>
            <a:pPr>
              <a:defRPr/>
            </a:pPr>
            <a:r>
              <a:rPr lang="en-US" sz="3600" b="1" dirty="0">
                <a:solidFill>
                  <a:schemeClr val="bg1"/>
                </a:solidFill>
                <a:effectLst>
                  <a:outerShdw blurRad="38100" dist="38100" dir="2700000" algn="tl">
                    <a:srgbClr val="000000">
                      <a:alpha val="43137"/>
                    </a:srgbClr>
                  </a:outerShdw>
                </a:effectLst>
                <a:latin typeface="+mj-lt"/>
                <a:cs typeface="Arial" charset="0"/>
              </a:rPr>
              <a:t>tools for volunteers</a:t>
            </a:r>
          </a:p>
        </p:txBody>
      </p:sp>
      <p:cxnSp>
        <p:nvCxnSpPr>
          <p:cNvPr id="8" name="Straight Connector 7"/>
          <p:cNvCxnSpPr/>
          <p:nvPr/>
        </p:nvCxnSpPr>
        <p:spPr>
          <a:xfrm>
            <a:off x="457200" y="510988"/>
            <a:ext cx="825649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1683" y="1591232"/>
            <a:ext cx="825649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9"/>
          <p:cNvSpPr txBox="1">
            <a:spLocks noChangeArrowheads="1"/>
          </p:cNvSpPr>
          <p:nvPr/>
        </p:nvSpPr>
        <p:spPr bwMode="auto">
          <a:xfrm>
            <a:off x="412286" y="1785378"/>
            <a:ext cx="4595946" cy="461665"/>
          </a:xfrm>
          <a:prstGeom prst="rect">
            <a:avLst/>
          </a:prstGeom>
          <a:noFill/>
          <a:ln w="9525">
            <a:noFill/>
            <a:miter lim="800000"/>
            <a:headEnd/>
            <a:tailEnd/>
          </a:ln>
        </p:spPr>
        <p:txBody>
          <a:bodyPr wrap="square">
            <a:spAutoFit/>
          </a:bodyPr>
          <a:lstStyle/>
          <a:p>
            <a:pPr marL="361950" indent="-361950">
              <a:spcAft>
                <a:spcPts val="1200"/>
              </a:spcAft>
              <a:buFont typeface="Wingdings" pitchFamily="2" charset="2"/>
              <a:buChar char="Ø"/>
              <a:defRPr/>
            </a:pPr>
            <a:r>
              <a:rPr lang="en-GB" sz="2400" b="1" dirty="0" smtClean="0">
                <a:latin typeface="+mj-lt"/>
                <a:cs typeface="Arial" charset="0"/>
              </a:rPr>
              <a:t>13   </a:t>
            </a:r>
            <a:r>
              <a:rPr lang="en-GB" sz="2400" b="1" dirty="0">
                <a:latin typeface="+mj-lt"/>
                <a:cs typeface="Arial" charset="0"/>
              </a:rPr>
              <a:t>disease </a:t>
            </a:r>
            <a:r>
              <a:rPr lang="en-GB" sz="2400" b="1" dirty="0" smtClean="0">
                <a:latin typeface="+mj-lt"/>
                <a:cs typeface="Arial" charset="0"/>
              </a:rPr>
              <a:t>tools</a:t>
            </a:r>
            <a:endParaRPr lang="en-GB" sz="2400" b="1" dirty="0">
              <a:latin typeface="+mj-lt"/>
              <a:cs typeface="Arial" charset="0"/>
            </a:endParaRPr>
          </a:p>
        </p:txBody>
      </p:sp>
      <p:pic>
        <p:nvPicPr>
          <p:cNvPr id="16" name="Picture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00826" y="4259260"/>
            <a:ext cx="1733828" cy="2446804"/>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98007" y="1671539"/>
            <a:ext cx="1692807" cy="2446804"/>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89043" y="4278210"/>
            <a:ext cx="1691013" cy="2401728"/>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14525" y="3548512"/>
            <a:ext cx="4140557" cy="4093428"/>
          </a:xfrm>
          <a:prstGeom prst="rect">
            <a:avLst/>
          </a:prstGeom>
          <a:noFill/>
        </p:spPr>
        <p:txBody>
          <a:bodyPr wrap="none" rtlCol="0">
            <a:spAutoFit/>
          </a:bodyPr>
          <a:lstStyle/>
          <a:p>
            <a:pPr marL="361950" indent="-361950">
              <a:spcAft>
                <a:spcPts val="1200"/>
              </a:spcAft>
              <a:defRPr/>
            </a:pPr>
            <a:endParaRPr lang="en-GB" b="1" i="1" dirty="0">
              <a:latin typeface="Georgia" panose="02040502050405020303" pitchFamily="18" charset="0"/>
              <a:cs typeface="Arial" charset="0"/>
            </a:endParaRPr>
          </a:p>
          <a:p>
            <a:pPr marL="361950" indent="-361950">
              <a:spcAft>
                <a:spcPts val="1200"/>
              </a:spcAft>
              <a:buFont typeface="Wingdings" pitchFamily="2" charset="2"/>
              <a:buChar char="Ø"/>
              <a:defRPr/>
            </a:pPr>
            <a:r>
              <a:rPr lang="en-GB" sz="2400" b="1" i="1" dirty="0">
                <a:cs typeface="Arial" charset="0"/>
              </a:rPr>
              <a:t>1 </a:t>
            </a:r>
            <a:r>
              <a:rPr lang="en-GB" sz="2400" b="1" i="1" dirty="0" smtClean="0">
                <a:cs typeface="Arial" charset="0"/>
              </a:rPr>
              <a:t>     ECV facilitator Guide</a:t>
            </a:r>
            <a:endParaRPr lang="en-GB" sz="2400" b="1" i="1" dirty="0">
              <a:cs typeface="Arial" charset="0"/>
            </a:endParaRPr>
          </a:p>
          <a:p>
            <a:pPr marL="361950" indent="-361950">
              <a:spcAft>
                <a:spcPts val="1200"/>
              </a:spcAft>
              <a:buFont typeface="Wingdings" pitchFamily="2" charset="2"/>
              <a:buChar char="Ø"/>
              <a:defRPr/>
            </a:pPr>
            <a:r>
              <a:rPr lang="en-GB" sz="2400" b="1" i="1" dirty="0" smtClean="0">
                <a:cs typeface="Arial" charset="0"/>
              </a:rPr>
              <a:t>4     modules (Manual)</a:t>
            </a:r>
          </a:p>
          <a:p>
            <a:pPr lvl="1">
              <a:spcAft>
                <a:spcPts val="1200"/>
              </a:spcAft>
              <a:defRPr/>
            </a:pPr>
            <a:r>
              <a:rPr lang="en-US" dirty="0"/>
              <a:t>1</a:t>
            </a:r>
            <a:r>
              <a:rPr lang="en-US" dirty="0" smtClean="0"/>
              <a:t>.  </a:t>
            </a:r>
            <a:r>
              <a:rPr lang="en-US" dirty="0"/>
              <a:t>Introduction to </a:t>
            </a:r>
            <a:r>
              <a:rPr lang="en-US" dirty="0" smtClean="0"/>
              <a:t>epidemics</a:t>
            </a:r>
            <a:endParaRPr lang="en-GB" dirty="0" smtClean="0"/>
          </a:p>
          <a:p>
            <a:pPr lvl="1">
              <a:spcAft>
                <a:spcPts val="1200"/>
              </a:spcAft>
              <a:defRPr/>
            </a:pPr>
            <a:r>
              <a:rPr lang="en-US" dirty="0"/>
              <a:t>2. </a:t>
            </a:r>
            <a:r>
              <a:rPr lang="en-US" dirty="0" smtClean="0"/>
              <a:t> Principles </a:t>
            </a:r>
            <a:r>
              <a:rPr lang="en-US" dirty="0"/>
              <a:t>of epidemic control</a:t>
            </a:r>
            <a:endParaRPr lang="en-GB" dirty="0"/>
          </a:p>
          <a:p>
            <a:pPr lvl="1">
              <a:spcAft>
                <a:spcPts val="1200"/>
              </a:spcAft>
              <a:defRPr/>
            </a:pPr>
            <a:r>
              <a:rPr lang="en-US" dirty="0"/>
              <a:t>3</a:t>
            </a:r>
            <a:r>
              <a:rPr lang="en-US" dirty="0" smtClean="0"/>
              <a:t>.  </a:t>
            </a:r>
            <a:r>
              <a:rPr lang="en-US" dirty="0"/>
              <a:t>Actions in epidemic control</a:t>
            </a:r>
            <a:endParaRPr lang="en-GB" dirty="0"/>
          </a:p>
          <a:p>
            <a:pPr lvl="1">
              <a:spcAft>
                <a:spcPts val="1200"/>
              </a:spcAft>
              <a:defRPr/>
            </a:pPr>
            <a:r>
              <a:rPr lang="en-US" dirty="0"/>
              <a:t>4. </a:t>
            </a:r>
            <a:r>
              <a:rPr lang="en-US" dirty="0" smtClean="0"/>
              <a:t> Using </a:t>
            </a:r>
            <a:r>
              <a:rPr lang="en-US" dirty="0"/>
              <a:t>the epidemic control toolkit</a:t>
            </a:r>
            <a:endParaRPr lang="en-GB" dirty="0"/>
          </a:p>
          <a:p>
            <a:pPr marL="1276350" lvl="2" indent="-361950">
              <a:spcAft>
                <a:spcPts val="1200"/>
              </a:spcAft>
              <a:buFont typeface="Wingdings" pitchFamily="2" charset="2"/>
              <a:buChar char="Ø"/>
              <a:defRPr/>
            </a:pPr>
            <a:endParaRPr lang="en-GB" sz="2400" b="1" i="1" dirty="0">
              <a:latin typeface="Georgia" panose="02040502050405020303" pitchFamily="18" charset="0"/>
              <a:cs typeface="Arial" charset="0"/>
            </a:endParaRPr>
          </a:p>
          <a:p>
            <a:endParaRPr lang="en-US" dirty="0"/>
          </a:p>
        </p:txBody>
      </p:sp>
      <p:sp>
        <p:nvSpPr>
          <p:cNvPr id="14" name="TextBox 9"/>
          <p:cNvSpPr txBox="1">
            <a:spLocks noChangeArrowheads="1"/>
          </p:cNvSpPr>
          <p:nvPr/>
        </p:nvSpPr>
        <p:spPr bwMode="auto">
          <a:xfrm>
            <a:off x="412286" y="2380956"/>
            <a:ext cx="4595946" cy="461665"/>
          </a:xfrm>
          <a:prstGeom prst="rect">
            <a:avLst/>
          </a:prstGeom>
          <a:noFill/>
          <a:ln w="9525">
            <a:noFill/>
            <a:miter lim="800000"/>
            <a:headEnd/>
            <a:tailEnd/>
          </a:ln>
        </p:spPr>
        <p:txBody>
          <a:bodyPr wrap="square">
            <a:spAutoFit/>
          </a:bodyPr>
          <a:lstStyle/>
          <a:p>
            <a:pPr marL="361950" indent="-361950">
              <a:spcAft>
                <a:spcPts val="1200"/>
              </a:spcAft>
              <a:buFont typeface="Wingdings" pitchFamily="2" charset="2"/>
              <a:buChar char="Ø"/>
              <a:defRPr/>
            </a:pPr>
            <a:r>
              <a:rPr lang="en-GB" sz="2400" b="1" dirty="0">
                <a:cs typeface="Arial" charset="0"/>
              </a:rPr>
              <a:t>35 </a:t>
            </a:r>
            <a:r>
              <a:rPr lang="en-GB" sz="2400" b="1" dirty="0" smtClean="0">
                <a:cs typeface="Arial" charset="0"/>
              </a:rPr>
              <a:t>  actions </a:t>
            </a:r>
            <a:r>
              <a:rPr lang="en-GB" sz="2400" b="1" dirty="0">
                <a:cs typeface="Arial" charset="0"/>
              </a:rPr>
              <a:t>tools</a:t>
            </a:r>
          </a:p>
        </p:txBody>
      </p:sp>
      <p:sp>
        <p:nvSpPr>
          <p:cNvPr id="15" name="TextBox 9"/>
          <p:cNvSpPr txBox="1">
            <a:spLocks noChangeArrowheads="1"/>
          </p:cNvSpPr>
          <p:nvPr/>
        </p:nvSpPr>
        <p:spPr bwMode="auto">
          <a:xfrm>
            <a:off x="412286" y="2979878"/>
            <a:ext cx="4841702" cy="984885"/>
          </a:xfrm>
          <a:prstGeom prst="rect">
            <a:avLst/>
          </a:prstGeom>
          <a:noFill/>
          <a:ln w="9525">
            <a:noFill/>
            <a:miter lim="800000"/>
            <a:headEnd/>
            <a:tailEnd/>
          </a:ln>
        </p:spPr>
        <p:txBody>
          <a:bodyPr wrap="square">
            <a:spAutoFit/>
          </a:bodyPr>
          <a:lstStyle/>
          <a:p>
            <a:pPr marL="361950" indent="-361950">
              <a:spcAft>
                <a:spcPts val="1200"/>
              </a:spcAft>
              <a:buFont typeface="Wingdings" pitchFamily="2" charset="2"/>
              <a:buChar char="Ø"/>
              <a:defRPr/>
            </a:pPr>
            <a:r>
              <a:rPr lang="en-GB" sz="2400" b="1" dirty="0">
                <a:latin typeface="+mj-lt"/>
                <a:cs typeface="Arial" charset="0"/>
              </a:rPr>
              <a:t>25 </a:t>
            </a:r>
            <a:r>
              <a:rPr lang="en-GB" sz="2400" b="1" dirty="0" smtClean="0">
                <a:latin typeface="+mj-lt"/>
                <a:cs typeface="Arial" charset="0"/>
              </a:rPr>
              <a:t>  community </a:t>
            </a:r>
            <a:r>
              <a:rPr lang="en-GB" sz="2400" b="1" dirty="0">
                <a:latin typeface="+mj-lt"/>
                <a:cs typeface="Arial" charset="0"/>
              </a:rPr>
              <a:t>message </a:t>
            </a:r>
            <a:r>
              <a:rPr lang="en-GB" sz="2400" b="1" dirty="0" smtClean="0">
                <a:latin typeface="+mj-lt"/>
                <a:cs typeface="Arial" charset="0"/>
              </a:rPr>
              <a:t>    </a:t>
            </a:r>
          </a:p>
          <a:p>
            <a:pPr marL="361950" indent="-361950">
              <a:spcAft>
                <a:spcPts val="1200"/>
              </a:spcAft>
              <a:defRPr/>
            </a:pPr>
            <a:r>
              <a:rPr lang="en-GB" sz="2400" b="1" dirty="0" smtClean="0">
                <a:latin typeface="+mj-lt"/>
                <a:cs typeface="Arial" charset="0"/>
              </a:rPr>
              <a:t>             tools</a:t>
            </a:r>
            <a:endParaRPr lang="en-GB" sz="2400" b="1" dirty="0">
              <a:latin typeface="+mj-lt"/>
              <a:cs typeface="Arial" charset="0"/>
            </a:endParaRPr>
          </a:p>
        </p:txBody>
      </p:sp>
    </p:spTree>
    <p:extLst>
      <p:ext uri="{BB962C8B-B14F-4D97-AF65-F5344CB8AC3E}">
        <p14:creationId xmlns="" xmlns:p14="http://schemas.microsoft.com/office/powerpoint/2010/main" val="341541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6032" y="2385427"/>
            <a:ext cx="2615086" cy="3779877"/>
          </a:xfrm>
          <a:prstGeom prst="rect">
            <a:avLst/>
          </a:prstGeom>
          <a:ln>
            <a:noFill/>
          </a:ln>
          <a:effectLst>
            <a:outerShdw blurRad="292100" dist="139700" dir="2700000" algn="tl" rotWithShape="0">
              <a:srgbClr val="333333">
                <a:alpha val="65000"/>
              </a:srgbClr>
            </a:outerShdw>
          </a:effectLst>
        </p:spPr>
      </p:pic>
      <p:sp>
        <p:nvSpPr>
          <p:cNvPr id="13" name="Title 1"/>
          <p:cNvSpPr>
            <a:spLocks noGrp="1"/>
          </p:cNvSpPr>
          <p:nvPr>
            <p:ph type="title"/>
          </p:nvPr>
        </p:nvSpPr>
        <p:spPr/>
        <p:txBody>
          <a:bodyPr>
            <a:noAutofit/>
          </a:bodyPr>
          <a:lstStyle/>
          <a:p>
            <a:r>
              <a:rPr lang="en-US" sz="3200" b="1" dirty="0" smtClean="0">
                <a:solidFill>
                  <a:schemeClr val="bg1"/>
                </a:solidFill>
                <a:effectLst>
                  <a:outerShdw blurRad="38100" dist="38100" dir="2700000" algn="tl">
                    <a:srgbClr val="000000">
                      <a:alpha val="43137"/>
                    </a:srgbClr>
                  </a:outerShdw>
                </a:effectLst>
                <a:cs typeface="Arial" charset="0"/>
              </a:rPr>
              <a:t>How to use    ???</a:t>
            </a:r>
            <a:endParaRPr lang="en-US" sz="3200" b="1" dirty="0">
              <a:solidFill>
                <a:schemeClr val="bg1"/>
              </a:solidFill>
            </a:endParaRPr>
          </a:p>
        </p:txBody>
      </p:sp>
      <p:pic>
        <p:nvPicPr>
          <p:cNvPr id="6" name="Content Placeholder 4"/>
          <p:cNvPicPr>
            <a:picLocks noGrp="1" noChangeAspect="1"/>
          </p:cNvPicPr>
          <p:nvPr>
            <p:ph sz="half" idx="1"/>
          </p:nvPr>
        </p:nvPicPr>
        <p:blipFill>
          <a:blip r:embed="rId3" cstate="print">
            <a:extLst>
              <a:ext uri="{28A0092B-C50C-407E-A947-70E740481C1C}">
                <a14:useLocalDpi xmlns="" xmlns:a14="http://schemas.microsoft.com/office/drawing/2010/main" val="0"/>
              </a:ext>
            </a:extLst>
          </a:blip>
          <a:stretch>
            <a:fillRect/>
          </a:stretch>
        </p:blipFill>
        <p:spPr>
          <a:xfrm>
            <a:off x="3243717" y="2385427"/>
            <a:ext cx="2661342" cy="3779877"/>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sz="half" idx="2"/>
          </p:nvPr>
        </p:nvPicPr>
        <p:blipFill>
          <a:blip r:embed="rId4" cstate="print">
            <a:extLst>
              <a:ext uri="{28A0092B-C50C-407E-A947-70E740481C1C}">
                <a14:useLocalDpi xmlns="" xmlns:a14="http://schemas.microsoft.com/office/drawing/2010/main" val="0"/>
              </a:ext>
            </a:extLst>
          </a:blip>
          <a:stretch>
            <a:fillRect/>
          </a:stretch>
        </p:blipFill>
        <p:spPr>
          <a:xfrm>
            <a:off x="6257658" y="2397110"/>
            <a:ext cx="2672341" cy="3768194"/>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2438400" y="2924944"/>
            <a:ext cx="1074057" cy="2917371"/>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4717143" y="3140968"/>
            <a:ext cx="1805640" cy="2303274"/>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457200" y="510988"/>
            <a:ext cx="825649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1683" y="1631573"/>
            <a:ext cx="825649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24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3162209" y="2742936"/>
            <a:ext cx="3488168" cy="2571920"/>
            <a:chOff x="3162209" y="2742936"/>
            <a:chExt cx="3488168" cy="2571920"/>
          </a:xfrm>
        </p:grpSpPr>
        <p:cxnSp>
          <p:nvCxnSpPr>
            <p:cNvPr id="81" name="Straight Arrow Connector 80"/>
            <p:cNvCxnSpPr/>
            <p:nvPr/>
          </p:nvCxnSpPr>
          <p:spPr>
            <a:xfrm flipV="1">
              <a:off x="3162209" y="2742936"/>
              <a:ext cx="3463549" cy="2571920"/>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3162209" y="3888050"/>
              <a:ext cx="3488168" cy="1426117"/>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3162209" y="5229920"/>
              <a:ext cx="3429038" cy="74844"/>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8" name="Circular Arrow 17"/>
          <p:cNvSpPr/>
          <p:nvPr/>
        </p:nvSpPr>
        <p:spPr>
          <a:xfrm>
            <a:off x="1638140" y="2134933"/>
            <a:ext cx="4064318" cy="4064318"/>
          </a:xfrm>
          <a:prstGeom prst="circularArrow">
            <a:avLst>
              <a:gd name="adj1" fmla="val 6898"/>
              <a:gd name="adj2" fmla="val 465012"/>
              <a:gd name="adj3" fmla="val 550847"/>
              <a:gd name="adj4" fmla="val 20584141"/>
              <a:gd name="adj5" fmla="val 8047"/>
            </a:avLst>
          </a:prstGeom>
          <a:solidFill>
            <a:schemeClr val="tx1">
              <a:alpha val="90000"/>
            </a:schemeClr>
          </a:solidFill>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sp>
      <p:sp>
        <p:nvSpPr>
          <p:cNvPr id="20" name="Circular Arrow 19"/>
          <p:cNvSpPr/>
          <p:nvPr/>
        </p:nvSpPr>
        <p:spPr>
          <a:xfrm>
            <a:off x="1638140" y="2134933"/>
            <a:ext cx="4064318" cy="4064318"/>
          </a:xfrm>
          <a:prstGeom prst="circularArrow">
            <a:avLst>
              <a:gd name="adj1" fmla="val 6898"/>
              <a:gd name="adj2" fmla="val 465012"/>
              <a:gd name="adj3" fmla="val 5950847"/>
              <a:gd name="adj4" fmla="val 4384141"/>
              <a:gd name="adj5" fmla="val 8047"/>
            </a:avLst>
          </a:prstGeom>
          <a:solidFill>
            <a:schemeClr val="tx1">
              <a:alpha val="76667"/>
            </a:schemeClr>
          </a:solidFill>
        </p:spPr>
        <p:style>
          <a:lnRef idx="2">
            <a:schemeClr val="lt1">
              <a:hueOff val="0"/>
              <a:satOff val="0"/>
              <a:lumOff val="0"/>
              <a:alphaOff val="0"/>
            </a:schemeClr>
          </a:lnRef>
          <a:fillRef idx="1">
            <a:schemeClr val="accent2">
              <a:alpha val="90000"/>
              <a:hueOff val="0"/>
              <a:satOff val="0"/>
              <a:lumOff val="0"/>
              <a:alphaOff val="-13333"/>
            </a:schemeClr>
          </a:fillRef>
          <a:effectRef idx="0">
            <a:schemeClr val="accent2">
              <a:alpha val="90000"/>
              <a:hueOff val="0"/>
              <a:satOff val="0"/>
              <a:lumOff val="0"/>
              <a:alphaOff val="-13333"/>
            </a:schemeClr>
          </a:effectRef>
          <a:fontRef idx="minor">
            <a:schemeClr val="lt1"/>
          </a:fontRef>
        </p:style>
      </p:sp>
      <p:sp>
        <p:nvSpPr>
          <p:cNvPr id="22" name="Circular Arrow 21"/>
          <p:cNvSpPr/>
          <p:nvPr/>
        </p:nvSpPr>
        <p:spPr>
          <a:xfrm>
            <a:off x="1638140" y="2134933"/>
            <a:ext cx="4064318" cy="4064318"/>
          </a:xfrm>
          <a:prstGeom prst="circularArrow">
            <a:avLst>
              <a:gd name="adj1" fmla="val 6898"/>
              <a:gd name="adj2" fmla="val 465012"/>
              <a:gd name="adj3" fmla="val 11350847"/>
              <a:gd name="adj4" fmla="val 9784141"/>
              <a:gd name="adj5" fmla="val 8047"/>
            </a:avLst>
          </a:prstGeom>
          <a:solidFill>
            <a:schemeClr val="tx1">
              <a:alpha val="63333"/>
            </a:schemeClr>
          </a:solidFill>
        </p:spPr>
        <p:style>
          <a:lnRef idx="2">
            <a:schemeClr val="lt1">
              <a:hueOff val="0"/>
              <a:satOff val="0"/>
              <a:lumOff val="0"/>
              <a:alphaOff val="0"/>
            </a:schemeClr>
          </a:lnRef>
          <a:fillRef idx="1">
            <a:schemeClr val="accent2">
              <a:alpha val="90000"/>
              <a:hueOff val="0"/>
              <a:satOff val="0"/>
              <a:lumOff val="0"/>
              <a:alphaOff val="-26667"/>
            </a:schemeClr>
          </a:fillRef>
          <a:effectRef idx="0">
            <a:schemeClr val="accent2">
              <a:alpha val="90000"/>
              <a:hueOff val="0"/>
              <a:satOff val="0"/>
              <a:lumOff val="0"/>
              <a:alphaOff val="-26667"/>
            </a:schemeClr>
          </a:effectRef>
          <a:fontRef idx="minor">
            <a:schemeClr val="lt1"/>
          </a:fontRef>
        </p:style>
      </p:sp>
      <p:sp>
        <p:nvSpPr>
          <p:cNvPr id="26" name="Circular Arrow 25"/>
          <p:cNvSpPr/>
          <p:nvPr/>
        </p:nvSpPr>
        <p:spPr>
          <a:xfrm>
            <a:off x="1638140" y="2134933"/>
            <a:ext cx="4064318" cy="4064318"/>
          </a:xfrm>
          <a:prstGeom prst="circularArrow">
            <a:avLst>
              <a:gd name="adj1" fmla="val 6898"/>
              <a:gd name="adj2" fmla="val 465012"/>
              <a:gd name="adj3" fmla="val 16750847"/>
              <a:gd name="adj4" fmla="val 15184141"/>
              <a:gd name="adj5" fmla="val 8047"/>
            </a:avLst>
          </a:prstGeom>
          <a:solidFill>
            <a:schemeClr val="tx1">
              <a:alpha val="50000"/>
            </a:schemeClr>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sp>
      <p:sp>
        <p:nvSpPr>
          <p:cNvPr id="25" name="Oval 24"/>
          <p:cNvSpPr/>
          <p:nvPr/>
        </p:nvSpPr>
        <p:spPr>
          <a:xfrm>
            <a:off x="2980062" y="3473499"/>
            <a:ext cx="1402310" cy="140231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smtClean="0">
                <a:effectLst>
                  <a:outerShdw blurRad="38100" dist="38100" dir="2700000" algn="tl">
                    <a:srgbClr val="000000">
                      <a:alpha val="43137"/>
                    </a:srgbClr>
                  </a:outerShdw>
                </a:effectLst>
              </a:rPr>
              <a:t>Epidemic Control Cycle</a:t>
            </a:r>
            <a:endParaRPr lang="en-US" sz="1350" b="1" dirty="0">
              <a:effectLst>
                <a:outerShdw blurRad="38100" dist="38100" dir="2700000" algn="tl">
                  <a:srgbClr val="000000">
                    <a:alpha val="43137"/>
                  </a:srgbClr>
                </a:outerShdw>
              </a:effectLst>
            </a:endParaRPr>
          </a:p>
        </p:txBody>
      </p:sp>
      <p:sp>
        <p:nvSpPr>
          <p:cNvPr id="11" name="Freeform 10"/>
          <p:cNvSpPr/>
          <p:nvPr/>
        </p:nvSpPr>
        <p:spPr>
          <a:xfrm>
            <a:off x="1635389" y="2223114"/>
            <a:ext cx="1528801" cy="1437680"/>
          </a:xfrm>
          <a:custGeom>
            <a:avLst/>
            <a:gdLst>
              <a:gd name="connsiteX0" fmla="*/ 0 w 1916906"/>
              <a:gd name="connsiteY0" fmla="*/ 0 h 1916906"/>
              <a:gd name="connsiteX1" fmla="*/ 1916906 w 1916906"/>
              <a:gd name="connsiteY1" fmla="*/ 0 h 1916906"/>
              <a:gd name="connsiteX2" fmla="*/ 1916906 w 1916906"/>
              <a:gd name="connsiteY2" fmla="*/ 1916906 h 1916906"/>
              <a:gd name="connsiteX3" fmla="*/ 0 w 1916906"/>
              <a:gd name="connsiteY3" fmla="*/ 1916906 h 1916906"/>
              <a:gd name="connsiteX4" fmla="*/ 0 w 1916906"/>
              <a:gd name="connsiteY4" fmla="*/ 0 h 1916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906" h="1916906">
                <a:moveTo>
                  <a:pt x="0" y="0"/>
                </a:moveTo>
                <a:lnTo>
                  <a:pt x="1916906" y="0"/>
                </a:lnTo>
                <a:lnTo>
                  <a:pt x="1916906" y="1916906"/>
                </a:lnTo>
                <a:lnTo>
                  <a:pt x="0" y="1916906"/>
                </a:lnTo>
                <a:lnTo>
                  <a:pt x="0" y="0"/>
                </a:lnTo>
                <a:close/>
              </a:path>
            </a:pathLst>
          </a:custGeom>
          <a:solidFill>
            <a:srgbClr val="0099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98" tIns="18098" rIns="18098" bIns="18098" numCol="1" spcCol="1270" anchor="ctr" anchorCtr="0">
            <a:noAutofit/>
          </a:bodyPr>
          <a:lstStyle/>
          <a:p>
            <a:pPr algn="ctr" defTabSz="633413">
              <a:lnSpc>
                <a:spcPct val="90000"/>
              </a:lnSpc>
              <a:spcBef>
                <a:spcPct val="0"/>
              </a:spcBef>
              <a:spcAft>
                <a:spcPct val="35000"/>
              </a:spcAft>
            </a:pPr>
            <a:r>
              <a:rPr lang="en-US" sz="1425" b="1" dirty="0" smtClean="0">
                <a:solidFill>
                  <a:schemeClr val="bg1"/>
                </a:solidFill>
                <a:effectLst>
                  <a:outerShdw blurRad="38100" dist="38100" dir="2700000" algn="tl">
                    <a:srgbClr val="000000">
                      <a:alpha val="43137"/>
                    </a:srgbClr>
                  </a:outerShdw>
                </a:effectLst>
                <a:cs typeface="Zawgyi-One" panose="020B0604030504040204" pitchFamily="34" charset="0"/>
              </a:rPr>
              <a:t>Preparedness Phase</a:t>
            </a:r>
            <a:endParaRPr lang="en-US" sz="1425" b="1" dirty="0">
              <a:solidFill>
                <a:schemeClr val="bg1"/>
              </a:solidFill>
              <a:effectLst>
                <a:outerShdw blurRad="38100" dist="38100" dir="2700000" algn="tl">
                  <a:srgbClr val="000000">
                    <a:alpha val="43137"/>
                  </a:srgbClr>
                </a:outerShdw>
              </a:effectLst>
              <a:cs typeface="Zawgyi-One" panose="020B0604030504040204" pitchFamily="34" charset="0"/>
            </a:endParaRPr>
          </a:p>
        </p:txBody>
      </p:sp>
      <p:sp>
        <p:nvSpPr>
          <p:cNvPr id="14" name="Freeform 13"/>
          <p:cNvSpPr/>
          <p:nvPr/>
        </p:nvSpPr>
        <p:spPr>
          <a:xfrm>
            <a:off x="4198226" y="4649180"/>
            <a:ext cx="1437680" cy="1437680"/>
          </a:xfrm>
          <a:custGeom>
            <a:avLst/>
            <a:gdLst>
              <a:gd name="connsiteX0" fmla="*/ 0 w 1916906"/>
              <a:gd name="connsiteY0" fmla="*/ 0 h 1916906"/>
              <a:gd name="connsiteX1" fmla="*/ 1916906 w 1916906"/>
              <a:gd name="connsiteY1" fmla="*/ 0 h 1916906"/>
              <a:gd name="connsiteX2" fmla="*/ 1916906 w 1916906"/>
              <a:gd name="connsiteY2" fmla="*/ 1916906 h 1916906"/>
              <a:gd name="connsiteX3" fmla="*/ 0 w 1916906"/>
              <a:gd name="connsiteY3" fmla="*/ 1916906 h 1916906"/>
              <a:gd name="connsiteX4" fmla="*/ 0 w 1916906"/>
              <a:gd name="connsiteY4" fmla="*/ 0 h 1916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906" h="1916906">
                <a:moveTo>
                  <a:pt x="0" y="0"/>
                </a:moveTo>
                <a:lnTo>
                  <a:pt x="1916906" y="0"/>
                </a:lnTo>
                <a:lnTo>
                  <a:pt x="1916906" y="1916906"/>
                </a:lnTo>
                <a:lnTo>
                  <a:pt x="0" y="1916906"/>
                </a:lnTo>
                <a:lnTo>
                  <a:pt x="0" y="0"/>
                </a:lnTo>
                <a:close/>
              </a:path>
            </a:pathLst>
          </a:custGeom>
          <a:solidFill>
            <a:srgbClr val="FF00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98" tIns="18098" rIns="18098" bIns="18098" numCol="1" spcCol="1270" anchor="ctr" anchorCtr="0">
            <a:noAutofit/>
          </a:bodyPr>
          <a:lstStyle/>
          <a:p>
            <a:pPr algn="ctr" defTabSz="633413">
              <a:lnSpc>
                <a:spcPct val="150000"/>
              </a:lnSpc>
              <a:spcBef>
                <a:spcPct val="0"/>
              </a:spcBef>
              <a:spcAft>
                <a:spcPct val="35000"/>
              </a:spcAft>
            </a:pPr>
            <a:r>
              <a:rPr lang="en-US" sz="1425" b="1" dirty="0" smtClean="0">
                <a:solidFill>
                  <a:schemeClr val="bg1"/>
                </a:solidFill>
                <a:effectLst>
                  <a:outerShdw blurRad="38100" dist="38100" dir="2700000" algn="tl">
                    <a:srgbClr val="000000">
                      <a:alpha val="43137"/>
                    </a:srgbClr>
                  </a:outerShdw>
                </a:effectLst>
                <a:latin typeface="Zawgyi-One" panose="020B0604030504040204" pitchFamily="34" charset="0"/>
                <a:cs typeface="Zawgyi-One" panose="020B0604030504040204" pitchFamily="34" charset="0"/>
              </a:rPr>
              <a:t>Epidemic Phase</a:t>
            </a:r>
            <a:endParaRPr lang="en-US" sz="1425" b="1" dirty="0">
              <a:solidFill>
                <a:schemeClr val="bg1"/>
              </a:solidFill>
              <a:effectLst>
                <a:outerShdw blurRad="38100" dist="38100" dir="2700000" algn="tl">
                  <a:srgbClr val="000000">
                    <a:alpha val="43137"/>
                  </a:srgbClr>
                </a:outerShdw>
              </a:effectLst>
              <a:latin typeface="Zawgyi-One" panose="020B0604030504040204" pitchFamily="34" charset="0"/>
              <a:cs typeface="Zawgyi-One" panose="020B0604030504040204" pitchFamily="34" charset="0"/>
            </a:endParaRPr>
          </a:p>
        </p:txBody>
      </p:sp>
      <p:sp>
        <p:nvSpPr>
          <p:cNvPr id="15" name="Freeform 14"/>
          <p:cNvSpPr/>
          <p:nvPr/>
        </p:nvSpPr>
        <p:spPr>
          <a:xfrm>
            <a:off x="1706567" y="4673331"/>
            <a:ext cx="1552021" cy="1437680"/>
          </a:xfrm>
          <a:custGeom>
            <a:avLst/>
            <a:gdLst>
              <a:gd name="connsiteX0" fmla="*/ 0 w 1916906"/>
              <a:gd name="connsiteY0" fmla="*/ 0 h 1916906"/>
              <a:gd name="connsiteX1" fmla="*/ 1916906 w 1916906"/>
              <a:gd name="connsiteY1" fmla="*/ 0 h 1916906"/>
              <a:gd name="connsiteX2" fmla="*/ 1916906 w 1916906"/>
              <a:gd name="connsiteY2" fmla="*/ 1916906 h 1916906"/>
              <a:gd name="connsiteX3" fmla="*/ 0 w 1916906"/>
              <a:gd name="connsiteY3" fmla="*/ 1916906 h 1916906"/>
              <a:gd name="connsiteX4" fmla="*/ 0 w 1916906"/>
              <a:gd name="connsiteY4" fmla="*/ 0 h 1916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906" h="1916906">
                <a:moveTo>
                  <a:pt x="0" y="0"/>
                </a:moveTo>
                <a:lnTo>
                  <a:pt x="1916906" y="0"/>
                </a:lnTo>
                <a:lnTo>
                  <a:pt x="1916906" y="1916906"/>
                </a:lnTo>
                <a:lnTo>
                  <a:pt x="0" y="1916906"/>
                </a:lnTo>
                <a:lnTo>
                  <a:pt x="0" y="0"/>
                </a:lnTo>
                <a:close/>
              </a:path>
            </a:pathLst>
          </a:custGeom>
          <a:solidFill>
            <a:srgbClr val="00B0F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98" tIns="18098" rIns="18098" bIns="18098" numCol="1" spcCol="1270" anchor="ctr" anchorCtr="0">
            <a:noAutofit/>
          </a:bodyPr>
          <a:lstStyle/>
          <a:p>
            <a:pPr algn="ctr" defTabSz="633413">
              <a:lnSpc>
                <a:spcPct val="150000"/>
              </a:lnSpc>
              <a:spcBef>
                <a:spcPct val="0"/>
              </a:spcBef>
              <a:spcAft>
                <a:spcPct val="35000"/>
              </a:spcAft>
            </a:pPr>
            <a:r>
              <a:rPr lang="en-US" sz="1425" b="1" dirty="0" smtClean="0">
                <a:solidFill>
                  <a:schemeClr val="tx1"/>
                </a:solidFill>
                <a:effectLst>
                  <a:outerShdw blurRad="38100" dist="38100" dir="2700000" algn="tl">
                    <a:srgbClr val="000000">
                      <a:alpha val="43137"/>
                    </a:srgbClr>
                  </a:outerShdw>
                </a:effectLst>
                <a:latin typeface="Zawgyi-One" panose="020B0604030504040204" pitchFamily="34" charset="0"/>
                <a:cs typeface="Zawgyi-One" panose="020B0604030504040204" pitchFamily="34" charset="0"/>
              </a:rPr>
              <a:t>Evaluation Phase</a:t>
            </a:r>
            <a:endParaRPr lang="en-US" sz="1425" b="1" dirty="0">
              <a:solidFill>
                <a:schemeClr val="tx1"/>
              </a:solidFill>
              <a:effectLst>
                <a:outerShdw blurRad="38100" dist="38100" dir="2700000" algn="tl">
                  <a:srgbClr val="000000">
                    <a:alpha val="43137"/>
                  </a:srgbClr>
                </a:outerShdw>
              </a:effectLst>
              <a:latin typeface="Zawgyi-One" panose="020B0604030504040204" pitchFamily="34" charset="0"/>
              <a:cs typeface="Zawgyi-One" panose="020B0604030504040204" pitchFamily="34" charset="0"/>
            </a:endParaRPr>
          </a:p>
        </p:txBody>
      </p:sp>
      <p:grpSp>
        <p:nvGrpSpPr>
          <p:cNvPr id="62" name="Group 61"/>
          <p:cNvGrpSpPr/>
          <p:nvPr/>
        </p:nvGrpSpPr>
        <p:grpSpPr>
          <a:xfrm>
            <a:off x="3162209" y="2707212"/>
            <a:ext cx="3520491" cy="2515089"/>
            <a:chOff x="4080459" y="2474208"/>
            <a:chExt cx="3520491" cy="2515089"/>
          </a:xfrm>
        </p:grpSpPr>
        <p:cxnSp>
          <p:nvCxnSpPr>
            <p:cNvPr id="57" name="Straight Arrow Connector 56"/>
            <p:cNvCxnSpPr/>
            <p:nvPr/>
          </p:nvCxnSpPr>
          <p:spPr>
            <a:xfrm flipV="1">
              <a:off x="4081230" y="2474208"/>
              <a:ext cx="3503170" cy="221367"/>
            </a:xfrm>
            <a:prstGeom prst="straightConnector1">
              <a:avLst/>
            </a:prstGeom>
            <a:ln w="19050">
              <a:solidFill>
                <a:srgbClr val="008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080459" y="2695575"/>
              <a:ext cx="3520491" cy="930855"/>
            </a:xfrm>
            <a:prstGeom prst="straightConnector1">
              <a:avLst/>
            </a:prstGeom>
            <a:ln w="19050">
              <a:solidFill>
                <a:srgbClr val="008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4080459" y="2708951"/>
              <a:ext cx="3429038" cy="2280346"/>
            </a:xfrm>
            <a:prstGeom prst="straightConnector1">
              <a:avLst/>
            </a:prstGeom>
            <a:ln w="19050">
              <a:solidFill>
                <a:srgbClr val="008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611338" y="2728208"/>
            <a:ext cx="1071362" cy="2501712"/>
            <a:chOff x="6513038" y="2474208"/>
            <a:chExt cx="1071362" cy="2501712"/>
          </a:xfrm>
        </p:grpSpPr>
        <p:cxnSp>
          <p:nvCxnSpPr>
            <p:cNvPr id="64" name="Straight Arrow Connector 63"/>
            <p:cNvCxnSpPr/>
            <p:nvPr/>
          </p:nvCxnSpPr>
          <p:spPr>
            <a:xfrm flipV="1">
              <a:off x="6533330" y="2474208"/>
              <a:ext cx="1051070" cy="213747"/>
            </a:xfrm>
            <a:prstGeom prst="straightConnector1">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525626" y="2687955"/>
              <a:ext cx="1026451" cy="923546"/>
            </a:xfrm>
            <a:prstGeom prst="straightConnector1">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513038" y="2687954"/>
              <a:ext cx="996459" cy="2287966"/>
            </a:xfrm>
            <a:prstGeom prst="straightConnector1">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5610567" y="2728208"/>
            <a:ext cx="1072133" cy="2669292"/>
            <a:chOff x="6512267" y="2474208"/>
            <a:chExt cx="1072133" cy="2669292"/>
          </a:xfrm>
        </p:grpSpPr>
        <p:cxnSp>
          <p:nvCxnSpPr>
            <p:cNvPr id="71" name="Straight Arrow Connector 70"/>
            <p:cNvCxnSpPr/>
            <p:nvPr/>
          </p:nvCxnSpPr>
          <p:spPr>
            <a:xfrm flipV="1">
              <a:off x="6525626" y="2474208"/>
              <a:ext cx="1026451" cy="265634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6520742" y="3626430"/>
              <a:ext cx="1063658" cy="151707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6512267" y="4983541"/>
              <a:ext cx="1039810" cy="15463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77" name="Title 1"/>
          <p:cNvSpPr>
            <a:spLocks noGrp="1"/>
          </p:cNvSpPr>
          <p:nvPr>
            <p:ph type="title"/>
          </p:nvPr>
        </p:nvSpPr>
        <p:spPr/>
        <p:txBody>
          <a:bodyPr>
            <a:noAutofit/>
          </a:bodyPr>
          <a:lstStyle/>
          <a:p>
            <a:r>
              <a:rPr lang="en-US" sz="3200" b="1" dirty="0" smtClean="0">
                <a:solidFill>
                  <a:schemeClr val="bg1"/>
                </a:solidFill>
                <a:effectLst>
                  <a:outerShdw blurRad="38100" dist="38100" dir="2700000" algn="tl">
                    <a:srgbClr val="000000">
                      <a:alpha val="43137"/>
                    </a:srgbClr>
                  </a:outerShdw>
                </a:effectLst>
                <a:cs typeface="Arial" charset="0"/>
              </a:rPr>
              <a:t>When to use   ?????</a:t>
            </a:r>
            <a:endParaRPr lang="en-US" sz="3200" b="1" dirty="0">
              <a:solidFill>
                <a:schemeClr val="bg1"/>
              </a:solidFill>
            </a:endParaRPr>
          </a:p>
        </p:txBody>
      </p:sp>
      <p:cxnSp>
        <p:nvCxnSpPr>
          <p:cNvPr id="78" name="Straight Connector 77"/>
          <p:cNvCxnSpPr/>
          <p:nvPr/>
        </p:nvCxnSpPr>
        <p:spPr>
          <a:xfrm>
            <a:off x="457200" y="510988"/>
            <a:ext cx="825649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61683" y="1631573"/>
            <a:ext cx="825649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4164678" y="2151396"/>
            <a:ext cx="1437680" cy="1437680"/>
          </a:xfrm>
          <a:custGeom>
            <a:avLst/>
            <a:gdLst>
              <a:gd name="connsiteX0" fmla="*/ 0 w 1916906"/>
              <a:gd name="connsiteY0" fmla="*/ 0 h 1916906"/>
              <a:gd name="connsiteX1" fmla="*/ 1916906 w 1916906"/>
              <a:gd name="connsiteY1" fmla="*/ 0 h 1916906"/>
              <a:gd name="connsiteX2" fmla="*/ 1916906 w 1916906"/>
              <a:gd name="connsiteY2" fmla="*/ 1916906 h 1916906"/>
              <a:gd name="connsiteX3" fmla="*/ 0 w 1916906"/>
              <a:gd name="connsiteY3" fmla="*/ 1916906 h 1916906"/>
              <a:gd name="connsiteX4" fmla="*/ 0 w 1916906"/>
              <a:gd name="connsiteY4" fmla="*/ 0 h 1916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906" h="1916906">
                <a:moveTo>
                  <a:pt x="0" y="0"/>
                </a:moveTo>
                <a:lnTo>
                  <a:pt x="1916906" y="0"/>
                </a:lnTo>
                <a:lnTo>
                  <a:pt x="1916906" y="1916906"/>
                </a:lnTo>
                <a:lnTo>
                  <a:pt x="0" y="1916906"/>
                </a:lnTo>
                <a:lnTo>
                  <a:pt x="0" y="0"/>
                </a:lnTo>
                <a:close/>
              </a:path>
            </a:pathLst>
          </a:custGeom>
          <a:solidFill>
            <a:srgbClr val="FFFF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98" tIns="18098" rIns="18098" bIns="18098" numCol="1" spcCol="1270" anchor="ctr" anchorCtr="0">
            <a:noAutofit/>
          </a:bodyPr>
          <a:lstStyle/>
          <a:p>
            <a:pPr algn="ctr" defTabSz="633413">
              <a:lnSpc>
                <a:spcPct val="150000"/>
              </a:lnSpc>
              <a:spcBef>
                <a:spcPct val="0"/>
              </a:spcBef>
              <a:spcAft>
                <a:spcPct val="35000"/>
              </a:spcAft>
            </a:pPr>
            <a:r>
              <a:rPr lang="en-US" sz="1425" dirty="0" smtClean="0">
                <a:solidFill>
                  <a:srgbClr val="00B0F0"/>
                </a:solidFill>
                <a:effectLst>
                  <a:outerShdw blurRad="38100" dist="38100" dir="2700000" algn="tl">
                    <a:srgbClr val="000000">
                      <a:alpha val="43137"/>
                    </a:srgbClr>
                  </a:outerShdw>
                </a:effectLst>
                <a:latin typeface="Zawgyi-One" panose="020B0604030504040204" pitchFamily="34" charset="0"/>
                <a:cs typeface="Zawgyi-One" panose="020B0604030504040204" pitchFamily="34" charset="0"/>
              </a:rPr>
              <a:t>Alert Phase</a:t>
            </a:r>
            <a:endParaRPr lang="en-US" sz="1425" dirty="0">
              <a:solidFill>
                <a:srgbClr val="00B0F0"/>
              </a:solidFill>
              <a:effectLst>
                <a:outerShdw blurRad="38100" dist="38100" dir="2700000" algn="tl">
                  <a:srgbClr val="000000">
                    <a:alpha val="43137"/>
                  </a:srgbClr>
                </a:outerShdw>
              </a:effectLst>
              <a:latin typeface="Zawgyi-One" panose="020B0604030504040204" pitchFamily="34" charset="0"/>
              <a:cs typeface="Zawgyi-One" panose="020B0604030504040204" pitchFamily="34" charset="0"/>
            </a:endParaRPr>
          </a:p>
        </p:txBody>
      </p:sp>
      <p:grpSp>
        <p:nvGrpSpPr>
          <p:cNvPr id="96" name="Group 95"/>
          <p:cNvGrpSpPr/>
          <p:nvPr/>
        </p:nvGrpSpPr>
        <p:grpSpPr>
          <a:xfrm>
            <a:off x="7772400" y="2011681"/>
            <a:ext cx="1007426" cy="3973484"/>
            <a:chOff x="7772400" y="2011681"/>
            <a:chExt cx="1007426" cy="3973484"/>
          </a:xfrm>
        </p:grpSpPr>
        <p:grpSp>
          <p:nvGrpSpPr>
            <p:cNvPr id="95" name="Group 94"/>
            <p:cNvGrpSpPr/>
            <p:nvPr/>
          </p:nvGrpSpPr>
          <p:grpSpPr>
            <a:xfrm>
              <a:off x="7772400" y="2707212"/>
              <a:ext cx="545762" cy="2515090"/>
              <a:chOff x="7772400" y="2707212"/>
              <a:chExt cx="545762" cy="2515090"/>
            </a:xfrm>
          </p:grpSpPr>
          <p:cxnSp>
            <p:nvCxnSpPr>
              <p:cNvPr id="90" name="Straight Arrow Connector 89"/>
              <p:cNvCxnSpPr>
                <a:endCxn id="88" idx="0"/>
              </p:cNvCxnSpPr>
              <p:nvPr/>
            </p:nvCxnSpPr>
            <p:spPr>
              <a:xfrm>
                <a:off x="7772400" y="2707212"/>
                <a:ext cx="545762" cy="1291211"/>
              </a:xfrm>
              <a:prstGeom prst="straightConnector1">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88" idx="0"/>
              </p:cNvCxnSpPr>
              <p:nvPr/>
            </p:nvCxnSpPr>
            <p:spPr>
              <a:xfrm>
                <a:off x="7820213" y="3859434"/>
                <a:ext cx="497949" cy="138989"/>
              </a:xfrm>
              <a:prstGeom prst="straightConnector1">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88" idx="0"/>
              </p:cNvCxnSpPr>
              <p:nvPr/>
            </p:nvCxnSpPr>
            <p:spPr>
              <a:xfrm flipV="1">
                <a:off x="7772400" y="3998423"/>
                <a:ext cx="545762" cy="1223879"/>
              </a:xfrm>
              <a:prstGeom prst="straightConnector1">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rot="16200000">
              <a:off x="6562252" y="3767590"/>
              <a:ext cx="3973484" cy="461665"/>
            </a:xfrm>
            <a:prstGeom prst="rect">
              <a:avLst/>
            </a:prstGeom>
            <a:noFill/>
            <a:ln w="12700">
              <a:solidFill>
                <a:srgbClr val="C00000"/>
              </a:solidFill>
            </a:ln>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latin typeface="Georgia" panose="02040502050405020303" pitchFamily="18" charset="0"/>
                </a:rPr>
                <a:t>Community Action Plan</a:t>
              </a:r>
              <a:endParaRPr lang="en-US" sz="2400" b="1" dirty="0">
                <a:solidFill>
                  <a:srgbClr val="FFFF00"/>
                </a:solidFill>
                <a:effectLst>
                  <a:outerShdw blurRad="38100" dist="38100" dir="2700000" algn="tl">
                    <a:srgbClr val="000000">
                      <a:alpha val="43137"/>
                    </a:srgbClr>
                  </a:outerShdw>
                </a:effectLst>
                <a:latin typeface="Georgia" panose="02040502050405020303" pitchFamily="18" charset="0"/>
              </a:endParaRPr>
            </a:p>
          </p:txBody>
        </p:sp>
      </p:grpSp>
      <p:pic>
        <p:nvPicPr>
          <p:cNvPr id="42" name="Picture 4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625758" y="2033649"/>
            <a:ext cx="1277684" cy="1846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3" name="Content Placeholder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13170" y="3171633"/>
            <a:ext cx="1300284" cy="1846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4" name="Content Placeholder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607797" y="4309385"/>
            <a:ext cx="1305657" cy="18410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131392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grpId="0" nodeType="withEffect">
                                  <p:stCondLst>
                                    <p:cond delay="0"/>
                                  </p:stCondLst>
                                  <p:childTnLst>
                                    <p:animClr clrSpc="rgb" dir="cw">
                                      <p:cBhvr override="childStyle">
                                        <p:cTn id="6" dur="1000" fill="hold"/>
                                        <p:tgtEl>
                                          <p:spTgt spid="25">
                                            <p:txEl>
                                              <p:charRg st="4294967295" end="4294967295"/>
                                            </p:txEl>
                                          </p:spTgt>
                                        </p:tgtEl>
                                        <p:attrNameLst>
                                          <p:attrName>style.color</p:attrName>
                                        </p:attrNameLst>
                                      </p:cBhvr>
                                      <p:to>
                                        <a:srgbClr val="FF2211"/>
                                      </p:to>
                                    </p:animClr>
                                    <p:animClr clrSpc="rgb" dir="cw">
                                      <p:cBhvr>
                                        <p:cTn id="7" dur="1000" fill="hold"/>
                                        <p:tgtEl>
                                          <p:spTgt spid="25">
                                            <p:txEl>
                                              <p:charRg st="4294967295" end="4294967295"/>
                                            </p:txEl>
                                          </p:spTgt>
                                        </p:tgtEl>
                                        <p:attrNameLst>
                                          <p:attrName>fillcolor</p:attrName>
                                        </p:attrNameLst>
                                      </p:cBhvr>
                                      <p:to>
                                        <a:srgbClr val="FF2211"/>
                                      </p:to>
                                    </p:animClr>
                                    <p:set>
                                      <p:cBhvr>
                                        <p:cTn id="8" dur="1000" fill="hold"/>
                                        <p:tgtEl>
                                          <p:spTgt spid="25">
                                            <p:txEl>
                                              <p:charRg st="4294967295" end="4294967295"/>
                                            </p:txEl>
                                          </p:spTgt>
                                        </p:tgtEl>
                                        <p:attrNameLst>
                                          <p:attrName>fill.type</p:attrName>
                                        </p:attrNameLst>
                                      </p:cBhvr>
                                      <p:to>
                                        <p:strVal val="solid"/>
                                      </p:to>
                                    </p:set>
                                    <p:set>
                                      <p:cBhvr>
                                        <p:cTn id="9" dur="1000" fill="hold"/>
                                        <p:tgtEl>
                                          <p:spTgt spid="25">
                                            <p:txEl>
                                              <p:charRg st="4294967295" end="4294967295"/>
                                            </p:txEl>
                                          </p:spTgt>
                                        </p:tgtEl>
                                        <p:attrNameLst>
                                          <p:attrName>fill.on</p:attrName>
                                        </p:attrNameLst>
                                      </p:cBhvr>
                                      <p:to>
                                        <p:strVal val="true"/>
                                      </p:to>
                                    </p:set>
                                  </p:childTnLst>
                                </p:cTn>
                              </p:par>
                              <p:par>
                                <p:cTn id="10" presetID="22" presetClass="entr" presetSubtype="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2"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left)">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2"/>
                                        </p:tgtEl>
                                      </p:cBhvr>
                                    </p:animEffect>
                                    <p:set>
                                      <p:cBhvr>
                                        <p:cTn id="54" dur="1" fill="hold">
                                          <p:stCondLst>
                                            <p:cond delay="499"/>
                                          </p:stCondLst>
                                        </p:cTn>
                                        <p:tgtEl>
                                          <p:spTgt spid="62"/>
                                        </p:tgtEl>
                                        <p:attrNameLst>
                                          <p:attrName>style.visibility</p:attrName>
                                        </p:attrNameLst>
                                      </p:cBhvr>
                                      <p:to>
                                        <p:strVal val="hidden"/>
                                      </p:to>
                                    </p:set>
                                  </p:childTnLst>
                                </p:cTn>
                              </p:par>
                              <p:par>
                                <p:cTn id="55" presetID="22" presetClass="entr" presetSubtype="8"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left)">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69"/>
                                        </p:tgtEl>
                                      </p:cBhvr>
                                    </p:animEffect>
                                    <p:set>
                                      <p:cBhvr>
                                        <p:cTn id="62" dur="1" fill="hold">
                                          <p:stCondLst>
                                            <p:cond delay="499"/>
                                          </p:stCondLst>
                                        </p:cTn>
                                        <p:tgtEl>
                                          <p:spTgt spid="69"/>
                                        </p:tgtEl>
                                        <p:attrNameLst>
                                          <p:attrName>style.visibility</p:attrName>
                                        </p:attrNameLst>
                                      </p:cBhvr>
                                      <p:to>
                                        <p:strVal val="hidden"/>
                                      </p:to>
                                    </p:set>
                                  </p:childTnLst>
                                </p:cTn>
                              </p:par>
                              <p:par>
                                <p:cTn id="63" presetID="22" presetClass="entr" presetSubtype="8"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wipe(left)">
                                      <p:cBhvr>
                                        <p:cTn id="65" dur="500"/>
                                        <p:tgtEl>
                                          <p:spTgt spid="7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76"/>
                                        </p:tgtEl>
                                      </p:cBhvr>
                                    </p:animEffect>
                                    <p:set>
                                      <p:cBhvr>
                                        <p:cTn id="70" dur="1" fill="hold">
                                          <p:stCondLst>
                                            <p:cond delay="499"/>
                                          </p:stCondLst>
                                        </p:cTn>
                                        <p:tgtEl>
                                          <p:spTgt spid="76"/>
                                        </p:tgtEl>
                                        <p:attrNameLst>
                                          <p:attrName>style.visibility</p:attrName>
                                        </p:attrNameLst>
                                      </p:cBhvr>
                                      <p:to>
                                        <p:strVal val="hidden"/>
                                      </p:to>
                                    </p:set>
                                  </p:childTnLst>
                                </p:cTn>
                              </p:par>
                              <p:par>
                                <p:cTn id="71" presetID="22" presetClass="entr" presetSubtype="8" fill="hold" nodeType="with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wipe(left)">
                                      <p:cBhvr>
                                        <p:cTn id="73" dur="500"/>
                                        <p:tgtEl>
                                          <p:spTgt spid="8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wipe(left)">
                                      <p:cBhvr>
                                        <p:cTn id="78" dur="500"/>
                                        <p:tgtEl>
                                          <p:spTgt spid="62"/>
                                        </p:tgtEl>
                                      </p:cBhvr>
                                    </p:animEffect>
                                  </p:childTnLst>
                                </p:cTn>
                              </p:par>
                              <p:par>
                                <p:cTn id="79" presetID="22" presetClass="entr" presetSubtype="8"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left)">
                                      <p:cBhvr>
                                        <p:cTn id="81" dur="500"/>
                                        <p:tgtEl>
                                          <p:spTgt spid="69"/>
                                        </p:tgtEl>
                                      </p:cBhvr>
                                    </p:animEffect>
                                  </p:childTnLst>
                                </p:cTn>
                              </p:par>
                              <p:par>
                                <p:cTn id="82" presetID="22" presetClass="entr" presetSubtype="4" fill="hold" nodeType="with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500"/>
                                        <p:tgtEl>
                                          <p:spTgt spid="7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96"/>
                                        </p:tgtEl>
                                        <p:attrNameLst>
                                          <p:attrName>style.visibility</p:attrName>
                                        </p:attrNameLst>
                                      </p:cBhvr>
                                      <p:to>
                                        <p:strVal val="visible"/>
                                      </p:to>
                                    </p:set>
                                    <p:animEffect transition="in" filter="wipe(left)">
                                      <p:cBhvr>
                                        <p:cTn id="89" dur="1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P spid="11" grpId="0" animBg="1"/>
      <p:bldP spid="14" grpId="0" animBg="1"/>
      <p:bldP spid="15"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327026"/>
            <a:ext cx="7886700" cy="1325563"/>
          </a:xfrm>
        </p:spPr>
        <p:txBody>
          <a:bodyPr>
            <a:normAutofit/>
          </a:bodyPr>
          <a:lstStyle/>
          <a:p>
            <a:r>
              <a:rPr lang="en-US" sz="3200" dirty="0" smtClean="0">
                <a:solidFill>
                  <a:schemeClr val="bg1"/>
                </a:solidFill>
                <a:effectLst>
                  <a:outerShdw blurRad="38100" dist="38100" dir="2700000" algn="tl">
                    <a:srgbClr val="000000">
                      <a:alpha val="43137"/>
                    </a:srgbClr>
                  </a:outerShdw>
                </a:effectLst>
              </a:rPr>
              <a:t>Preparedness Phase</a:t>
            </a:r>
            <a:endParaRPr lang="en-US" sz="32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a:lnSpc>
                <a:spcPct val="150000"/>
              </a:lnSpc>
            </a:pPr>
            <a:r>
              <a:rPr lang="en-US" sz="2400" b="1" dirty="0" smtClean="0"/>
              <a:t>Community Assessment</a:t>
            </a:r>
          </a:p>
          <a:p>
            <a:pPr>
              <a:lnSpc>
                <a:spcPct val="150000"/>
              </a:lnSpc>
            </a:pPr>
            <a:r>
              <a:rPr lang="en-US" sz="2400" b="1" dirty="0" smtClean="0"/>
              <a:t>Develop Community Action Plan</a:t>
            </a:r>
          </a:p>
          <a:p>
            <a:pPr>
              <a:lnSpc>
                <a:spcPct val="150000"/>
              </a:lnSpc>
            </a:pPr>
            <a:r>
              <a:rPr lang="en-US" sz="2400" b="1" dirty="0" smtClean="0"/>
              <a:t>Collection of resources</a:t>
            </a:r>
          </a:p>
          <a:p>
            <a:pPr>
              <a:lnSpc>
                <a:spcPct val="150000"/>
              </a:lnSpc>
            </a:pPr>
            <a:r>
              <a:rPr lang="en-US" sz="2400" b="1" dirty="0" smtClean="0"/>
              <a:t>Training and Awareness Session in Community</a:t>
            </a:r>
          </a:p>
          <a:p>
            <a:pPr>
              <a:lnSpc>
                <a:spcPct val="150000"/>
              </a:lnSpc>
            </a:pPr>
            <a:r>
              <a:rPr lang="en-US" sz="2400" b="1" dirty="0" smtClean="0"/>
              <a:t>Health Promotion and Health Education</a:t>
            </a:r>
          </a:p>
          <a:p>
            <a:pPr>
              <a:lnSpc>
                <a:spcPct val="150000"/>
              </a:lnSpc>
            </a:pPr>
            <a:r>
              <a:rPr lang="en-US" sz="2400" b="1" dirty="0" smtClean="0"/>
              <a:t>Define Communication Channel</a:t>
            </a:r>
            <a:endParaRPr lang="en-US" sz="2400" b="1" dirty="0"/>
          </a:p>
        </p:txBody>
      </p:sp>
    </p:spTree>
    <p:extLst>
      <p:ext uri="{BB962C8B-B14F-4D97-AF65-F5344CB8AC3E}">
        <p14:creationId xmlns="" xmlns:p14="http://schemas.microsoft.com/office/powerpoint/2010/main" val="2622356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9446" y="328663"/>
            <a:ext cx="7067550" cy="1143001"/>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800" b="1" dirty="0"/>
              <a:t>Water</a:t>
            </a:r>
          </a:p>
        </p:txBody>
      </p:sp>
      <p:sp>
        <p:nvSpPr>
          <p:cNvPr id="4" name="Rectangle 5"/>
          <p:cNvSpPr>
            <a:spLocks/>
          </p:cNvSpPr>
          <p:nvPr/>
        </p:nvSpPr>
        <p:spPr bwMode="auto">
          <a:xfrm>
            <a:off x="3491880" y="2726050"/>
            <a:ext cx="2020938" cy="6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altLang="en-US" sz="3600" b="1" dirty="0">
                <a:solidFill>
                  <a:srgbClr val="FF0000"/>
                </a:solidFill>
                <a:sym typeface="Arial" pitchFamily="34" charset="0"/>
              </a:rPr>
              <a:t>Too much</a:t>
            </a:r>
          </a:p>
        </p:txBody>
      </p:sp>
      <p:sp>
        <p:nvSpPr>
          <p:cNvPr id="5" name="Rectangle 6"/>
          <p:cNvSpPr>
            <a:spLocks/>
          </p:cNvSpPr>
          <p:nvPr/>
        </p:nvSpPr>
        <p:spPr bwMode="auto">
          <a:xfrm>
            <a:off x="3851921" y="1412777"/>
            <a:ext cx="4902200" cy="9017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lIns="38100" tIns="38100" rIns="38100" bIns="38100"/>
          <a:lstStyle/>
          <a:p>
            <a:pPr>
              <a:defRPr/>
            </a:pPr>
            <a:r>
              <a:rPr lang="en-US" sz="2800" dirty="0">
                <a:sym typeface="Arial" pitchFamily="34" charset="0"/>
              </a:rPr>
              <a:t>Both extremes can have health effects</a:t>
            </a:r>
          </a:p>
        </p:txBody>
      </p:sp>
      <p:sp>
        <p:nvSpPr>
          <p:cNvPr id="7" name="Rectangle 9"/>
          <p:cNvSpPr>
            <a:spLocks/>
          </p:cNvSpPr>
          <p:nvPr/>
        </p:nvSpPr>
        <p:spPr bwMode="auto">
          <a:xfrm>
            <a:off x="2864996" y="5235361"/>
            <a:ext cx="1851020" cy="6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altLang="en-US" sz="3600" b="1" dirty="0">
                <a:solidFill>
                  <a:srgbClr val="FF0000"/>
                </a:solidFill>
                <a:sym typeface="Arial" pitchFamily="34" charset="0"/>
              </a:rPr>
              <a:t>Too little</a:t>
            </a:r>
          </a:p>
        </p:txBody>
      </p:sp>
      <p:pic>
        <p:nvPicPr>
          <p:cNvPr id="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04048" y="4291944"/>
            <a:ext cx="3597275" cy="2517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Content Placeholder 4" descr="Thailand-Flooding-2011-15.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a:xfrm>
            <a:off x="480383" y="1700808"/>
            <a:ext cx="2867481" cy="2697256"/>
          </a:xfrm>
          <a:prstGeom prst="rect">
            <a:avLst/>
          </a:prstGeom>
        </p:spPr>
      </p:pic>
    </p:spTree>
    <p:extLst>
      <p:ext uri="{BB962C8B-B14F-4D97-AF65-F5344CB8AC3E}">
        <p14:creationId xmlns="" xmlns:p14="http://schemas.microsoft.com/office/powerpoint/2010/main" val="1558671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effectLst>
                  <a:outerShdw blurRad="38100" dist="38100" dir="2700000" algn="tl">
                    <a:srgbClr val="000000">
                      <a:alpha val="43137"/>
                    </a:srgbClr>
                  </a:outerShdw>
                </a:effectLst>
              </a:rPr>
              <a:t>Alert Phase</a:t>
            </a:r>
            <a:endParaRPr lang="en-US" sz="32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019" y="2348880"/>
            <a:ext cx="7772400" cy="4206240"/>
          </a:xfrm>
        </p:spPr>
        <p:txBody>
          <a:bodyPr>
            <a:normAutofit lnSpcReduction="10000"/>
          </a:bodyPr>
          <a:lstStyle/>
          <a:p>
            <a:r>
              <a:rPr lang="en-US" sz="2400" b="1" dirty="0" smtClean="0"/>
              <a:t>Epidemic Assessment</a:t>
            </a:r>
          </a:p>
          <a:p>
            <a:r>
              <a:rPr lang="en-US" sz="2400" b="1" dirty="0" smtClean="0"/>
              <a:t>Develop detail Plan of Action </a:t>
            </a:r>
          </a:p>
          <a:p>
            <a:r>
              <a:rPr lang="en-US" sz="2400" b="1" dirty="0" smtClean="0"/>
              <a:t>Conduct refresher course for volunteer</a:t>
            </a:r>
          </a:p>
          <a:p>
            <a:r>
              <a:rPr lang="en-US" sz="2400" b="1" dirty="0" smtClean="0"/>
              <a:t>Collection of resources</a:t>
            </a:r>
          </a:p>
          <a:p>
            <a:r>
              <a:rPr lang="en-US" sz="2400" b="1" dirty="0" smtClean="0"/>
              <a:t>Active Surveillance and new case detection</a:t>
            </a:r>
          </a:p>
          <a:p>
            <a:r>
              <a:rPr lang="en-US" sz="2400" b="1" dirty="0" smtClean="0"/>
              <a:t>Inform to </a:t>
            </a:r>
            <a:r>
              <a:rPr lang="en-US" sz="2400" b="1" dirty="0"/>
              <a:t>health </a:t>
            </a:r>
            <a:r>
              <a:rPr lang="en-US" sz="2400" b="1" dirty="0" smtClean="0"/>
              <a:t>authorities </a:t>
            </a:r>
            <a:r>
              <a:rPr lang="en-US" sz="2400" b="1" dirty="0"/>
              <a:t>and local </a:t>
            </a:r>
            <a:r>
              <a:rPr lang="en-US" sz="2400" b="1" dirty="0" smtClean="0"/>
              <a:t>authorities</a:t>
            </a:r>
          </a:p>
          <a:p>
            <a:r>
              <a:rPr lang="en-US" sz="2400" b="1" dirty="0" smtClean="0"/>
              <a:t>Coordination with community, local authorities and 	health authorities</a:t>
            </a:r>
          </a:p>
          <a:p>
            <a:r>
              <a:rPr lang="en-US" sz="2400" b="1" dirty="0" smtClean="0"/>
              <a:t>Health Promotion and Health education</a:t>
            </a:r>
          </a:p>
          <a:p>
            <a:endParaRPr lang="en-US" b="1" dirty="0">
              <a:latin typeface="Georgia" panose="02040502050405020303" pitchFamily="18" charset="0"/>
            </a:endParaRPr>
          </a:p>
        </p:txBody>
      </p:sp>
    </p:spTree>
    <p:extLst>
      <p:ext uri="{BB962C8B-B14F-4D97-AF65-F5344CB8AC3E}">
        <p14:creationId xmlns="" xmlns:p14="http://schemas.microsoft.com/office/powerpoint/2010/main" val="24573384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effectLst>
                  <a:outerShdw blurRad="38100" dist="38100" dir="2700000" algn="tl">
                    <a:srgbClr val="000000">
                      <a:alpha val="43137"/>
                    </a:srgbClr>
                  </a:outerShdw>
                </a:effectLst>
                <a:latin typeface="+mn-lt"/>
              </a:rPr>
              <a:t>Response Phase</a:t>
            </a:r>
            <a:endParaRPr lang="en-US" sz="3200" dirty="0">
              <a:solidFill>
                <a:schemeClr val="bg1"/>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p:txBody>
          <a:bodyPr>
            <a:normAutofit/>
          </a:bodyPr>
          <a:lstStyle/>
          <a:p>
            <a:pPr>
              <a:lnSpc>
                <a:spcPct val="150000"/>
              </a:lnSpc>
            </a:pPr>
            <a:r>
              <a:rPr lang="en-US" sz="2400" b="1" dirty="0" smtClean="0"/>
              <a:t>Health Promotion</a:t>
            </a:r>
          </a:p>
          <a:p>
            <a:pPr>
              <a:lnSpc>
                <a:spcPct val="150000"/>
              </a:lnSpc>
            </a:pPr>
            <a:r>
              <a:rPr lang="en-US" sz="2400" b="1" dirty="0" smtClean="0"/>
              <a:t>Prevention of  spreading</a:t>
            </a:r>
          </a:p>
          <a:p>
            <a:pPr>
              <a:lnSpc>
                <a:spcPct val="150000"/>
              </a:lnSpc>
            </a:pPr>
            <a:r>
              <a:rPr lang="en-US" sz="2400" b="1" dirty="0" smtClean="0"/>
              <a:t>Case Management and referral</a:t>
            </a:r>
          </a:p>
          <a:p>
            <a:pPr>
              <a:lnSpc>
                <a:spcPct val="150000"/>
              </a:lnSpc>
            </a:pPr>
            <a:r>
              <a:rPr lang="en-US" sz="2400" b="1" dirty="0" smtClean="0"/>
              <a:t>Psycho-social support to community and volunteers</a:t>
            </a:r>
          </a:p>
          <a:p>
            <a:pPr>
              <a:lnSpc>
                <a:spcPct val="150000"/>
              </a:lnSpc>
            </a:pPr>
            <a:r>
              <a:rPr lang="en-US" sz="2400" b="1" dirty="0" smtClean="0"/>
              <a:t>Coordinate with local and health authorities</a:t>
            </a:r>
            <a:endParaRPr lang="en-US" sz="2400" b="1" dirty="0"/>
          </a:p>
        </p:txBody>
      </p:sp>
    </p:spTree>
    <p:extLst>
      <p:ext uri="{BB962C8B-B14F-4D97-AF65-F5344CB8AC3E}">
        <p14:creationId xmlns="" xmlns:p14="http://schemas.microsoft.com/office/powerpoint/2010/main" val="17040516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b="1" dirty="0" smtClean="0"/>
              <a:t>Health Promotion</a:t>
            </a:r>
          </a:p>
          <a:p>
            <a:pPr>
              <a:lnSpc>
                <a:spcPct val="150000"/>
              </a:lnSpc>
            </a:pPr>
            <a:r>
              <a:rPr lang="en-US" sz="2400" b="1" dirty="0" smtClean="0"/>
              <a:t>Follow up people in community f0r new case</a:t>
            </a:r>
          </a:p>
          <a:p>
            <a:pPr>
              <a:lnSpc>
                <a:spcPct val="150000"/>
              </a:lnSpc>
            </a:pPr>
            <a:r>
              <a:rPr lang="en-US" sz="2400" b="1" dirty="0" smtClean="0"/>
              <a:t>Evaluate the action during the epidemic</a:t>
            </a:r>
          </a:p>
          <a:p>
            <a:pPr>
              <a:lnSpc>
                <a:spcPct val="150000"/>
              </a:lnSpc>
            </a:pPr>
            <a:r>
              <a:rPr lang="en-US" sz="2400" b="1" dirty="0" smtClean="0"/>
              <a:t>Lesson Learnt</a:t>
            </a:r>
          </a:p>
          <a:p>
            <a:pPr>
              <a:lnSpc>
                <a:spcPct val="150000"/>
              </a:lnSpc>
            </a:pPr>
            <a:r>
              <a:rPr lang="en-US" sz="2400" b="1" dirty="0" smtClean="0"/>
              <a:t>Planning for the next time</a:t>
            </a:r>
            <a:endParaRPr lang="en-US" sz="2400" b="1" dirty="0"/>
          </a:p>
        </p:txBody>
      </p:sp>
      <p:sp>
        <p:nvSpPr>
          <p:cNvPr id="2" name="Title 1"/>
          <p:cNvSpPr>
            <a:spLocks noGrp="1"/>
          </p:cNvSpPr>
          <p:nvPr>
            <p:ph type="title"/>
          </p:nvPr>
        </p:nvSpPr>
        <p:spPr/>
        <p:txBody>
          <a:bodyPr>
            <a:normAutofit/>
          </a:bodyPr>
          <a:lstStyle/>
          <a:p>
            <a:r>
              <a:rPr lang="en-US" sz="3200" dirty="0" smtClean="0">
                <a:solidFill>
                  <a:schemeClr val="bg1"/>
                </a:solidFill>
                <a:effectLst>
                  <a:outerShdw blurRad="38100" dist="38100" dir="2700000" algn="tl">
                    <a:srgbClr val="000000">
                      <a:alpha val="43137"/>
                    </a:srgbClr>
                  </a:outerShdw>
                </a:effectLst>
                <a:latin typeface="+mn-lt"/>
              </a:rPr>
              <a:t>Evaluation Phase</a:t>
            </a:r>
            <a:endParaRPr lang="en-US" sz="3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 xmlns:p14="http://schemas.microsoft.com/office/powerpoint/2010/main" val="3822527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183880" cy="1872208"/>
          </a:xfrm>
        </p:spPr>
        <p:txBody>
          <a:bodyPr>
            <a:noAutofit/>
          </a:bodyPr>
          <a:lstStyle/>
          <a:p>
            <a:pPr algn="ctr"/>
            <a:r>
              <a:rPr lang="en-GB" sz="3200" b="1" dirty="0">
                <a:solidFill>
                  <a:srgbClr val="002060"/>
                </a:solidFill>
              </a:rPr>
              <a:t>Two Major Areas</a:t>
            </a:r>
            <a:br>
              <a:rPr lang="en-GB" sz="3200" b="1" dirty="0">
                <a:solidFill>
                  <a:srgbClr val="002060"/>
                </a:solidFill>
              </a:rPr>
            </a:br>
            <a:endParaRPr lang="en-GB" sz="3200" b="1" dirty="0"/>
          </a:p>
        </p:txBody>
      </p:sp>
      <p:sp>
        <p:nvSpPr>
          <p:cNvPr id="3" name="Content Placeholder 2"/>
          <p:cNvSpPr>
            <a:spLocks noGrp="1"/>
          </p:cNvSpPr>
          <p:nvPr>
            <p:ph idx="1"/>
          </p:nvPr>
        </p:nvSpPr>
        <p:spPr>
          <a:xfrm>
            <a:off x="467545" y="1700807"/>
            <a:ext cx="8183880" cy="4187952"/>
          </a:xfrm>
        </p:spPr>
        <p:txBody>
          <a:bodyPr>
            <a:normAutofit/>
          </a:bodyPr>
          <a:lstStyle/>
          <a:p>
            <a:pPr marL="0" indent="0">
              <a:lnSpc>
                <a:spcPct val="250000"/>
              </a:lnSpc>
              <a:buNone/>
            </a:pPr>
            <a:r>
              <a:rPr lang="en-GB" sz="2600" b="1" dirty="0">
                <a:ln w="1905"/>
                <a:effectLst>
                  <a:innerShdw blurRad="69850" dist="43180" dir="5400000">
                    <a:srgbClr val="000000">
                      <a:alpha val="65000"/>
                    </a:srgbClr>
                  </a:innerShdw>
                </a:effectLst>
              </a:rPr>
              <a:t>1. Mitigation</a:t>
            </a:r>
          </a:p>
          <a:p>
            <a:pPr marL="0" indent="0">
              <a:lnSpc>
                <a:spcPct val="250000"/>
              </a:lnSpc>
              <a:buNone/>
            </a:pPr>
            <a:r>
              <a:rPr lang="en-GB" sz="2600" b="1" dirty="0">
                <a:ln w="1905"/>
                <a:effectLst>
                  <a:innerShdw blurRad="69850" dist="43180" dir="5400000">
                    <a:srgbClr val="000000">
                      <a:alpha val="65000"/>
                    </a:srgbClr>
                  </a:innerShdw>
                </a:effectLst>
              </a:rPr>
              <a:t>2. Adaptation</a:t>
            </a:r>
          </a:p>
          <a:p>
            <a:pPr marL="0" indent="0">
              <a:buNone/>
            </a:pPr>
            <a:endParaRPr lang="en-GB" dirty="0"/>
          </a:p>
        </p:txBody>
      </p:sp>
    </p:spTree>
    <p:extLst>
      <p:ext uri="{BB962C8B-B14F-4D97-AF65-F5344CB8AC3E}">
        <p14:creationId xmlns="" xmlns:p14="http://schemas.microsoft.com/office/powerpoint/2010/main" val="9640184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5000625" y="1252538"/>
            <a:ext cx="3913188" cy="2468563"/>
            <a:chOff x="3804" y="1073"/>
            <a:chExt cx="2948" cy="1728"/>
          </a:xfrm>
        </p:grpSpPr>
        <p:sp>
          <p:nvSpPr>
            <p:cNvPr id="3" name="Rectangle 20"/>
            <p:cNvSpPr>
              <a:spLocks noChangeArrowheads="1"/>
            </p:cNvSpPr>
            <p:nvPr/>
          </p:nvSpPr>
          <p:spPr bwMode="auto">
            <a:xfrm>
              <a:off x="3804" y="1073"/>
              <a:ext cx="2948"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l-NL" sz="2400" b="1">
                <a:latin typeface="Helvetica" charset="0"/>
                <a:cs typeface="Arial" charset="0"/>
              </a:endParaRPr>
            </a:p>
          </p:txBody>
        </p:sp>
        <p:sp>
          <p:nvSpPr>
            <p:cNvPr id="4" name="Rectangle 22"/>
            <p:cNvSpPr>
              <a:spLocks noChangeArrowheads="1"/>
            </p:cNvSpPr>
            <p:nvPr/>
          </p:nvSpPr>
          <p:spPr bwMode="auto">
            <a:xfrm>
              <a:off x="3843" y="1152"/>
              <a:ext cx="1312" cy="1559"/>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nSpc>
                  <a:spcPct val="110000"/>
                </a:lnSpc>
                <a:tabLst>
                  <a:tab pos="0" algn="l"/>
                  <a:tab pos="787392" algn="l"/>
                  <a:tab pos="1576372" algn="l"/>
                  <a:tab pos="2365352" algn="l"/>
                  <a:tab pos="3152744" algn="l"/>
                  <a:tab pos="3941724" algn="l"/>
                  <a:tab pos="4730703" algn="l"/>
                  <a:tab pos="5519683" algn="l"/>
                  <a:tab pos="6307075" algn="l"/>
                  <a:tab pos="7096055" algn="l"/>
                  <a:tab pos="7885034" algn="l"/>
                  <a:tab pos="8674013" algn="l"/>
                </a:tabLst>
              </a:pPr>
              <a:r>
                <a:rPr lang="en-US" sz="2100" b="1" dirty="0">
                  <a:solidFill>
                    <a:srgbClr val="000000"/>
                  </a:solidFill>
                  <a:latin typeface="Helvetica" charset="0"/>
                  <a:cs typeface="Arial" charset="0"/>
                </a:rPr>
                <a:t>Adaptation</a:t>
              </a:r>
              <a:r>
                <a:rPr lang="en-US" sz="2100" b="1" dirty="0" smtClean="0">
                  <a:solidFill>
                    <a:srgbClr val="000000"/>
                  </a:solidFill>
                  <a:latin typeface="Helvetica" charset="0"/>
                  <a:cs typeface="Arial" charset="0"/>
                </a:rPr>
                <a:t>:</a:t>
              </a:r>
            </a:p>
            <a:p>
              <a:pPr>
                <a:lnSpc>
                  <a:spcPct val="110000"/>
                </a:lnSpc>
                <a:tabLst>
                  <a:tab pos="0" algn="l"/>
                  <a:tab pos="787392" algn="l"/>
                  <a:tab pos="1576372" algn="l"/>
                  <a:tab pos="2365352" algn="l"/>
                  <a:tab pos="3152744" algn="l"/>
                  <a:tab pos="3941724" algn="l"/>
                  <a:tab pos="4730703" algn="l"/>
                  <a:tab pos="5519683" algn="l"/>
                  <a:tab pos="6307075" algn="l"/>
                  <a:tab pos="7096055" algn="l"/>
                  <a:tab pos="7885034" algn="l"/>
                  <a:tab pos="8674013" algn="l"/>
                </a:tabLst>
              </a:pPr>
              <a:endParaRPr lang="en-US" sz="2100" b="1" dirty="0">
                <a:solidFill>
                  <a:srgbClr val="000000"/>
                </a:solidFill>
                <a:latin typeface="Helvetica" charset="0"/>
                <a:cs typeface="Arial" charset="0"/>
              </a:endParaRPr>
            </a:p>
            <a:p>
              <a:pPr>
                <a:lnSpc>
                  <a:spcPct val="110000"/>
                </a:lnSpc>
                <a:tabLst>
                  <a:tab pos="0" algn="l"/>
                  <a:tab pos="787392" algn="l"/>
                  <a:tab pos="1576372" algn="l"/>
                  <a:tab pos="2365352" algn="l"/>
                  <a:tab pos="3152744" algn="l"/>
                  <a:tab pos="3941724" algn="l"/>
                  <a:tab pos="4730703" algn="l"/>
                  <a:tab pos="5519683" algn="l"/>
                  <a:tab pos="6307075" algn="l"/>
                  <a:tab pos="7096055" algn="l"/>
                  <a:tab pos="7885034" algn="l"/>
                  <a:tab pos="8674013" algn="l"/>
                </a:tabLst>
              </a:pPr>
              <a:r>
                <a:rPr lang="en-US" sz="2100" b="1" dirty="0" smtClean="0">
                  <a:solidFill>
                    <a:srgbClr val="000000"/>
                  </a:solidFill>
                  <a:latin typeface="Helvetica" charset="0"/>
                  <a:cs typeface="Arial" charset="0"/>
                </a:rPr>
                <a:t> </a:t>
              </a:r>
              <a:r>
                <a:rPr lang="en-US" sz="2100" dirty="0">
                  <a:solidFill>
                    <a:srgbClr val="000000"/>
                  </a:solidFill>
                  <a:latin typeface="Helvetica" charset="0"/>
                  <a:cs typeface="Arial" charset="0"/>
                </a:rPr>
                <a:t>A</a:t>
              </a:r>
              <a:r>
                <a:rPr lang="en-US" sz="2100" dirty="0" smtClean="0">
                  <a:solidFill>
                    <a:srgbClr val="000000"/>
                  </a:solidFill>
                  <a:latin typeface="Helvetica" charset="0"/>
                  <a:cs typeface="Arial" charset="0"/>
                </a:rPr>
                <a:t>djusting </a:t>
              </a:r>
              <a:r>
                <a:rPr lang="en-US" sz="2100" dirty="0">
                  <a:solidFill>
                    <a:srgbClr val="000000"/>
                  </a:solidFill>
                  <a:latin typeface="Helvetica" charset="0"/>
                  <a:cs typeface="Arial" charset="0"/>
                </a:rPr>
                <a:t>and preparing for change</a:t>
              </a:r>
            </a:p>
          </p:txBody>
        </p:sp>
      </p:grpSp>
      <p:pic>
        <p:nvPicPr>
          <p:cNvPr id="5" name="Picture 21" descr="http://sharepoint.redcross.nl/sites/ClimateCentre/Shared%20Documents/CLIMATE%20TRAINING%20KIT/PICTURES%20FOR%20CTK/Photos%20DRRandCCA/Niger-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715126" y="1493838"/>
            <a:ext cx="2151063" cy="161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
          <p:cNvSpPr txBox="1">
            <a:spLocks noChangeArrowheads="1"/>
          </p:cNvSpPr>
          <p:nvPr/>
        </p:nvSpPr>
        <p:spPr bwMode="auto">
          <a:xfrm>
            <a:off x="287339" y="3725863"/>
            <a:ext cx="3914775" cy="2505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5" tIns="40360" rIns="77615" bIns="4036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MS PGothic"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5pPr>
            <a:lvl6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6pPr>
            <a:lvl7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7pPr>
            <a:lvl8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8pPr>
            <a:lvl9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9pPr>
          </a:lstStyle>
          <a:p>
            <a:pPr eaLnBrk="1" hangingPunct="1"/>
            <a:r>
              <a:rPr lang="en-US" sz="1900" b="1">
                <a:solidFill>
                  <a:srgbClr val="000000"/>
                </a:solidFill>
                <a:latin typeface="Helvetica" charset="0"/>
              </a:rPr>
              <a:t>Strategy 2020</a:t>
            </a:r>
          </a:p>
          <a:p>
            <a:pPr eaLnBrk="1" hangingPunct="1"/>
            <a:r>
              <a:rPr lang="en-US" sz="1900">
                <a:solidFill>
                  <a:srgbClr val="000000"/>
                </a:solidFill>
                <a:latin typeface="Helvetica" charset="0"/>
              </a:rPr>
              <a:t>“We also contribute to mitigating the progression of climate change</a:t>
            </a:r>
          </a:p>
          <a:p>
            <a:pPr eaLnBrk="1" hangingPunct="1"/>
            <a:r>
              <a:rPr lang="en-US" sz="1900">
                <a:solidFill>
                  <a:srgbClr val="000000"/>
                </a:solidFill>
                <a:latin typeface="Helvetica" charset="0"/>
              </a:rPr>
              <a:t>through advocacy and social mobilization to promote sustainable community development that optimizes communities’ carbon footprints”</a:t>
            </a:r>
          </a:p>
        </p:txBody>
      </p:sp>
      <p:sp>
        <p:nvSpPr>
          <p:cNvPr id="7" name="Text Box 14"/>
          <p:cNvSpPr txBox="1">
            <a:spLocks noChangeArrowheads="1"/>
          </p:cNvSpPr>
          <p:nvPr/>
        </p:nvSpPr>
        <p:spPr bwMode="auto">
          <a:xfrm>
            <a:off x="5000625" y="3717926"/>
            <a:ext cx="3913188" cy="242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7615" tIns="40360" rIns="77615" bIns="403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MS PGothic"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5pPr>
            <a:lvl6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6pPr>
            <a:lvl7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7pPr>
            <a:lvl8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8pPr>
            <a:lvl9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9pPr>
          </a:lstStyle>
          <a:p>
            <a:pPr eaLnBrk="1" hangingPunct="1"/>
            <a:r>
              <a:rPr lang="en-US" sz="1900" b="1" dirty="0">
                <a:solidFill>
                  <a:srgbClr val="000000"/>
                </a:solidFill>
                <a:latin typeface="Helvetica" charset="0"/>
              </a:rPr>
              <a:t>Strategy 2020</a:t>
            </a:r>
          </a:p>
          <a:p>
            <a:pPr eaLnBrk="1" hangingPunct="1"/>
            <a:r>
              <a:rPr lang="en-US" sz="1900" dirty="0">
                <a:solidFill>
                  <a:srgbClr val="000000"/>
                </a:solidFill>
                <a:latin typeface="Helvetica" charset="0"/>
              </a:rPr>
              <a:t>“Our climate change adaptation work is through scaling up disaster risk reduction measures and strengthening traditional methods of coping with disasters that are relevant in particular environmental contexts”</a:t>
            </a:r>
          </a:p>
        </p:txBody>
      </p:sp>
      <p:grpSp>
        <p:nvGrpSpPr>
          <p:cNvPr id="8" name="Group 15"/>
          <p:cNvGrpSpPr>
            <a:grpSpLocks/>
          </p:cNvGrpSpPr>
          <p:nvPr/>
        </p:nvGrpSpPr>
        <p:grpSpPr bwMode="auto">
          <a:xfrm>
            <a:off x="287339" y="1262063"/>
            <a:ext cx="3914775" cy="2468563"/>
            <a:chOff x="255" y="1079"/>
            <a:chExt cx="2948" cy="1728"/>
          </a:xfrm>
        </p:grpSpPr>
        <p:sp>
          <p:nvSpPr>
            <p:cNvPr id="9" name="Rectangle 16"/>
            <p:cNvSpPr>
              <a:spLocks noChangeArrowheads="1"/>
            </p:cNvSpPr>
            <p:nvPr/>
          </p:nvSpPr>
          <p:spPr bwMode="auto">
            <a:xfrm>
              <a:off x="255" y="1079"/>
              <a:ext cx="2948"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l-NL" sz="2400" b="1">
                <a:latin typeface="Helvetica" charset="0"/>
                <a:cs typeface="Arial" charset="0"/>
              </a:endParaRPr>
            </a:p>
          </p:txBody>
        </p:sp>
        <p:sp>
          <p:nvSpPr>
            <p:cNvPr id="10" name="Rectangle 17"/>
            <p:cNvSpPr>
              <a:spLocks noChangeArrowheads="1"/>
            </p:cNvSpPr>
            <p:nvPr/>
          </p:nvSpPr>
          <p:spPr bwMode="auto">
            <a:xfrm>
              <a:off x="1963" y="1134"/>
              <a:ext cx="1220" cy="1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nSpc>
                  <a:spcPct val="110000"/>
                </a:lnSpc>
                <a:tabLst>
                  <a:tab pos="0" algn="l"/>
                  <a:tab pos="787392" algn="l"/>
                  <a:tab pos="1576372" algn="l"/>
                  <a:tab pos="2365352" algn="l"/>
                  <a:tab pos="3152744" algn="l"/>
                  <a:tab pos="3941724" algn="l"/>
                  <a:tab pos="4730703" algn="l"/>
                  <a:tab pos="5519683" algn="l"/>
                  <a:tab pos="6307075" algn="l"/>
                  <a:tab pos="7096055" algn="l"/>
                  <a:tab pos="7885034" algn="l"/>
                  <a:tab pos="8674013" algn="l"/>
                </a:tabLst>
              </a:pPr>
              <a:r>
                <a:rPr lang="en-US" sz="2100" b="1" dirty="0">
                  <a:solidFill>
                    <a:srgbClr val="FFFF00"/>
                  </a:solidFill>
                  <a:cs typeface="Arial" charset="0"/>
                </a:rPr>
                <a:t>Mitigation: </a:t>
              </a:r>
              <a:endParaRPr lang="en-US" sz="2100" b="1" dirty="0" smtClean="0">
                <a:solidFill>
                  <a:srgbClr val="FFFF00"/>
                </a:solidFill>
                <a:cs typeface="Arial" charset="0"/>
              </a:endParaRPr>
            </a:p>
            <a:p>
              <a:pPr>
                <a:lnSpc>
                  <a:spcPct val="110000"/>
                </a:lnSpc>
                <a:tabLst>
                  <a:tab pos="0" algn="l"/>
                  <a:tab pos="787392" algn="l"/>
                  <a:tab pos="1576372" algn="l"/>
                  <a:tab pos="2365352" algn="l"/>
                  <a:tab pos="3152744" algn="l"/>
                  <a:tab pos="3941724" algn="l"/>
                  <a:tab pos="4730703" algn="l"/>
                  <a:tab pos="5519683" algn="l"/>
                  <a:tab pos="6307075" algn="l"/>
                  <a:tab pos="7096055" algn="l"/>
                  <a:tab pos="7885034" algn="l"/>
                  <a:tab pos="8674013" algn="l"/>
                </a:tabLst>
              </a:pPr>
              <a:endParaRPr lang="en-US" sz="2100" b="1" dirty="0">
                <a:solidFill>
                  <a:srgbClr val="FFFF00"/>
                </a:solidFill>
                <a:cs typeface="Arial" charset="0"/>
              </a:endParaRPr>
            </a:p>
            <a:p>
              <a:pPr>
                <a:lnSpc>
                  <a:spcPct val="110000"/>
                </a:lnSpc>
                <a:tabLst>
                  <a:tab pos="0" algn="l"/>
                  <a:tab pos="787392" algn="l"/>
                  <a:tab pos="1576372" algn="l"/>
                  <a:tab pos="2365352" algn="l"/>
                  <a:tab pos="3152744" algn="l"/>
                  <a:tab pos="3941724" algn="l"/>
                  <a:tab pos="4730703" algn="l"/>
                  <a:tab pos="5519683" algn="l"/>
                  <a:tab pos="6307075" algn="l"/>
                  <a:tab pos="7096055" algn="l"/>
                  <a:tab pos="7885034" algn="l"/>
                  <a:tab pos="8674013" algn="l"/>
                </a:tabLst>
              </a:pPr>
              <a:r>
                <a:rPr lang="en-US" sz="2100" b="1" dirty="0" smtClean="0">
                  <a:solidFill>
                    <a:srgbClr val="FFFF00"/>
                  </a:solidFill>
                  <a:cs typeface="Arial" charset="0"/>
                </a:rPr>
                <a:t>Tackling </a:t>
              </a:r>
              <a:r>
                <a:rPr lang="en-US" sz="2100" b="1" dirty="0">
                  <a:solidFill>
                    <a:srgbClr val="FFFF00"/>
                  </a:solidFill>
                  <a:cs typeface="Arial" charset="0"/>
                </a:rPr>
                <a:t>the causes of climate change</a:t>
              </a:r>
            </a:p>
          </p:txBody>
        </p:sp>
      </p:grpSp>
      <p:grpSp>
        <p:nvGrpSpPr>
          <p:cNvPr id="11" name="Group 23"/>
          <p:cNvGrpSpPr>
            <a:grpSpLocks/>
          </p:cNvGrpSpPr>
          <p:nvPr/>
        </p:nvGrpSpPr>
        <p:grpSpPr bwMode="auto">
          <a:xfrm>
            <a:off x="4973636" y="1239839"/>
            <a:ext cx="3954461" cy="5005387"/>
            <a:chOff x="3784" y="1063"/>
            <a:chExt cx="2979" cy="3505"/>
          </a:xfrm>
        </p:grpSpPr>
        <p:sp>
          <p:nvSpPr>
            <p:cNvPr id="12" name="Rectangle 24"/>
            <p:cNvSpPr>
              <a:spLocks noChangeArrowheads="1"/>
            </p:cNvSpPr>
            <p:nvPr/>
          </p:nvSpPr>
          <p:spPr bwMode="auto">
            <a:xfrm>
              <a:off x="3784" y="1063"/>
              <a:ext cx="2979" cy="3505"/>
            </a:xfrm>
            <a:prstGeom prst="rect">
              <a:avLst/>
            </a:prstGeom>
            <a:noFill/>
            <a:ln w="6336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sz="2400" b="1">
                <a:latin typeface="Helvetica" charset="0"/>
                <a:cs typeface="Arial" charset="0"/>
              </a:endParaRPr>
            </a:p>
          </p:txBody>
        </p:sp>
        <p:sp>
          <p:nvSpPr>
            <p:cNvPr id="13" name="Text Box 25"/>
            <p:cNvSpPr txBox="1">
              <a:spLocks noChangeArrowheads="1"/>
            </p:cNvSpPr>
            <p:nvPr/>
          </p:nvSpPr>
          <p:spPr bwMode="auto">
            <a:xfrm rot="696863">
              <a:off x="5050" y="2386"/>
              <a:ext cx="1587" cy="565"/>
            </a:xfrm>
            <a:prstGeom prst="rect">
              <a:avLst/>
            </a:prstGeom>
            <a:solidFill>
              <a:srgbClr val="FF0000">
                <a:alpha val="7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268288" indent="-2667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3200">
                  <a:solidFill>
                    <a:schemeClr val="tx1"/>
                  </a:solidFill>
                  <a:latin typeface="Arial" charset="0"/>
                  <a:ea typeface="MS PGothic" charset="0"/>
                  <a:cs typeface="Arial" charset="0"/>
                </a:defRPr>
              </a:lvl1pPr>
              <a:lvl2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800">
                  <a:solidFill>
                    <a:schemeClr val="tx1"/>
                  </a:solidFill>
                  <a:latin typeface="Arial" charset="0"/>
                  <a:ea typeface="Arial" charset="0"/>
                  <a:cs typeface="Arial" charset="0"/>
                </a:defRPr>
              </a:lvl2pPr>
              <a:lvl3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400">
                  <a:solidFill>
                    <a:schemeClr val="tx1"/>
                  </a:solidFill>
                  <a:latin typeface="Arial" charset="0"/>
                  <a:ea typeface="Arial" charset="0"/>
                  <a:cs typeface="Arial" charset="0"/>
                </a:defRPr>
              </a:lvl3pPr>
              <a:lvl4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4pPr>
              <a:lvl5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5pPr>
              <a:lvl6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6pPr>
              <a:lvl7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7pPr>
              <a:lvl8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8pPr>
              <a:lvl9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9pPr>
            </a:lstStyle>
            <a:p>
              <a:pPr eaLnBrk="1" hangingPunct="1"/>
              <a:r>
                <a:rPr lang="sv-SE" sz="1800" b="1" i="1" dirty="0">
                  <a:solidFill>
                    <a:srgbClr val="FFFFFF"/>
                  </a:solidFill>
                  <a:latin typeface="Helvetica" charset="0"/>
                </a:rPr>
                <a:t>Main</a:t>
              </a:r>
              <a:r>
                <a:rPr lang="sv-SE" sz="1800" dirty="0">
                  <a:solidFill>
                    <a:srgbClr val="FFFFFF"/>
                  </a:solidFill>
                  <a:latin typeface="Helvetica" charset="0"/>
                </a:rPr>
                <a:t> focus for</a:t>
              </a:r>
            </a:p>
            <a:p>
              <a:pPr eaLnBrk="1" hangingPunct="1"/>
              <a:r>
                <a:rPr lang="sv-SE" sz="1800" dirty="0">
                  <a:solidFill>
                    <a:srgbClr val="FFFFFF"/>
                  </a:solidFill>
                  <a:latin typeface="Helvetica" charset="0"/>
                </a:rPr>
                <a:t>humanitarian work</a:t>
              </a:r>
            </a:p>
          </p:txBody>
        </p:sp>
      </p:grpSp>
      <p:sp>
        <p:nvSpPr>
          <p:cNvPr id="14" name="Text Box 6"/>
          <p:cNvSpPr txBox="1">
            <a:spLocks noChangeArrowheads="1"/>
          </p:cNvSpPr>
          <p:nvPr/>
        </p:nvSpPr>
        <p:spPr bwMode="auto">
          <a:xfrm>
            <a:off x="1115616" y="332656"/>
            <a:ext cx="7285172" cy="697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7615" tIns="40360" rIns="77615"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3200">
                <a:solidFill>
                  <a:schemeClr val="tx1"/>
                </a:solidFill>
                <a:latin typeface="Arial" charset="0"/>
                <a:ea typeface="MS PGothic" charset="0"/>
                <a:cs typeface="Arial" charset="0"/>
              </a:defRPr>
            </a:lvl1pPr>
            <a:lvl2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800">
                <a:solidFill>
                  <a:schemeClr val="tx1"/>
                </a:solidFill>
                <a:latin typeface="Arial" charset="0"/>
                <a:ea typeface="Arial" charset="0"/>
                <a:cs typeface="Arial" charset="0"/>
              </a:defRPr>
            </a:lvl2pPr>
            <a:lvl3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Arial" charset="0"/>
                <a:cs typeface="Arial" charset="0"/>
              </a:defRPr>
            </a:lvl3pPr>
            <a:lvl4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4pPr>
            <a:lvl5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5pPr>
            <a:lvl6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6pPr>
            <a:lvl7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7pPr>
            <a:lvl8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8pPr>
            <a:lvl9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9pPr>
          </a:lstStyle>
          <a:p>
            <a:pPr eaLnBrk="1" hangingPunct="1"/>
            <a:r>
              <a:rPr lang="en-US" b="1" dirty="0" smtClean="0">
                <a:latin typeface="+mj-lt"/>
              </a:rPr>
              <a:t>‘ </a:t>
            </a:r>
            <a:r>
              <a:rPr lang="en-US" sz="4000" b="1" dirty="0" smtClean="0">
                <a:latin typeface="+mj-lt"/>
              </a:rPr>
              <a:t>Mitigation ’   </a:t>
            </a:r>
            <a:r>
              <a:rPr lang="en-US" sz="4000" b="1" dirty="0">
                <a:latin typeface="+mj-lt"/>
              </a:rPr>
              <a:t>and </a:t>
            </a:r>
            <a:r>
              <a:rPr lang="en-US" sz="4000" b="1" dirty="0" smtClean="0">
                <a:latin typeface="+mj-lt"/>
              </a:rPr>
              <a:t>  ‘ Adaptation </a:t>
            </a:r>
            <a:r>
              <a:rPr lang="en-US" b="1" dirty="0" smtClean="0">
                <a:latin typeface="+mj-lt"/>
              </a:rPr>
              <a:t>’</a:t>
            </a:r>
            <a:endParaRPr lang="en-US" b="1" dirty="0">
              <a:latin typeface="+mj-lt"/>
            </a:endParaRPr>
          </a:p>
        </p:txBody>
      </p:sp>
      <p:pic>
        <p:nvPicPr>
          <p:cNvPr id="15" name="Picture 23" descr="air pollution,business,environmental,environments,factories,industrial,industries,nature,photographs,pollutions,refineries,smokestacks"/>
          <p:cNvPicPr>
            <a:picLocks noChangeAspect="1" noChangeArrowheads="1"/>
          </p:cNvPicPr>
          <p:nvPr/>
        </p:nvPicPr>
        <p:blipFill>
          <a:blip r:embed="rId3">
            <a:extLst>
              <a:ext uri="{28A0092B-C50C-407E-A947-70E740481C1C}">
                <a14:useLocalDpi xmlns="" xmlns:a14="http://schemas.microsoft.com/office/drawing/2010/main" val="0"/>
              </a:ext>
            </a:extLst>
          </a:blip>
          <a:srcRect t="16154" b="16922"/>
          <a:stretch>
            <a:fillRect/>
          </a:stretch>
        </p:blipFill>
        <p:spPr bwMode="auto">
          <a:xfrm>
            <a:off x="250825" y="1484314"/>
            <a:ext cx="2071688" cy="138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kstvak 20"/>
          <p:cNvSpPr txBox="1">
            <a:spLocks noChangeArrowheads="1"/>
          </p:cNvSpPr>
          <p:nvPr/>
        </p:nvSpPr>
        <p:spPr bwMode="auto">
          <a:xfrm>
            <a:off x="8072438" y="2928939"/>
            <a:ext cx="85725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GB" sz="600">
                <a:solidFill>
                  <a:schemeClr val="bg1"/>
                </a:solidFill>
              </a:rPr>
              <a:t>Photo: IFRC</a:t>
            </a:r>
          </a:p>
        </p:txBody>
      </p:sp>
    </p:spTree>
    <p:extLst>
      <p:ext uri="{BB962C8B-B14F-4D97-AF65-F5344CB8AC3E}">
        <p14:creationId xmlns="" xmlns:p14="http://schemas.microsoft.com/office/powerpoint/2010/main" val="22679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37060"/>
            <a:ext cx="8183880" cy="399652"/>
          </a:xfrm>
        </p:spPr>
        <p:txBody>
          <a:bodyPr>
            <a:noAutofit/>
          </a:bodyPr>
          <a:lstStyle/>
          <a:p>
            <a:r>
              <a:rPr lang="en-GB" sz="3200" b="1" cap="none" dirty="0">
                <a:ln w="10541" cmpd="sng">
                  <a:solidFill>
                    <a:srgbClr val="7D7D7D">
                      <a:tint val="100000"/>
                      <a:shade val="100000"/>
                      <a:satMod val="110000"/>
                    </a:srgbClr>
                  </a:solidFill>
                  <a:prstDash val="solid"/>
                </a:ln>
                <a:solidFill>
                  <a:schemeClr val="bg1"/>
                </a:solidFill>
              </a:rPr>
              <a:t>Health impact pathway – opportunities for adaptation</a:t>
            </a:r>
          </a:p>
        </p:txBody>
      </p:sp>
      <p:sp>
        <p:nvSpPr>
          <p:cNvPr id="4" name="Rectangle 3"/>
          <p:cNvSpPr/>
          <p:nvPr/>
        </p:nvSpPr>
        <p:spPr>
          <a:xfrm>
            <a:off x="467744" y="1988921"/>
            <a:ext cx="1980001"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600" b="1" dirty="0"/>
              <a:t>Extreme Rainfall</a:t>
            </a:r>
          </a:p>
        </p:txBody>
      </p:sp>
      <p:sp>
        <p:nvSpPr>
          <p:cNvPr id="5" name="Rectangle 4"/>
          <p:cNvSpPr/>
          <p:nvPr/>
        </p:nvSpPr>
        <p:spPr>
          <a:xfrm>
            <a:off x="3600112" y="1988921"/>
            <a:ext cx="1980001"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600" b="1" dirty="0"/>
              <a:t>Flooding</a:t>
            </a:r>
          </a:p>
        </p:txBody>
      </p:sp>
      <p:sp>
        <p:nvSpPr>
          <p:cNvPr id="6" name="Rectangle 5"/>
          <p:cNvSpPr/>
          <p:nvPr/>
        </p:nvSpPr>
        <p:spPr>
          <a:xfrm>
            <a:off x="6660232" y="1988921"/>
            <a:ext cx="1980001"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600" b="1" dirty="0"/>
              <a:t>Overflow of waste water</a:t>
            </a:r>
          </a:p>
        </p:txBody>
      </p:sp>
      <p:sp>
        <p:nvSpPr>
          <p:cNvPr id="7" name="Rectangle 6"/>
          <p:cNvSpPr/>
          <p:nvPr/>
        </p:nvSpPr>
        <p:spPr>
          <a:xfrm>
            <a:off x="6696456" y="3861128"/>
            <a:ext cx="1980001"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600" b="1" dirty="0"/>
              <a:t>Human contact with flood water</a:t>
            </a:r>
          </a:p>
        </p:txBody>
      </p:sp>
      <p:sp>
        <p:nvSpPr>
          <p:cNvPr id="8" name="Rectangle 7"/>
          <p:cNvSpPr/>
          <p:nvPr/>
        </p:nvSpPr>
        <p:spPr>
          <a:xfrm>
            <a:off x="6732241" y="5733336"/>
            <a:ext cx="1980001"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600" b="1" dirty="0"/>
              <a:t>Gastro-intestinal illness</a:t>
            </a:r>
          </a:p>
        </p:txBody>
      </p:sp>
      <p:sp>
        <p:nvSpPr>
          <p:cNvPr id="9" name="Rectangle 8"/>
          <p:cNvSpPr/>
          <p:nvPr/>
        </p:nvSpPr>
        <p:spPr>
          <a:xfrm>
            <a:off x="2051720" y="1124824"/>
            <a:ext cx="2160000" cy="720000"/>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400" b="1" i="1" dirty="0">
                <a:solidFill>
                  <a:schemeClr val="bg2">
                    <a:lumMod val="50000"/>
                  </a:schemeClr>
                </a:solidFill>
              </a:rPr>
              <a:t>Flood zones , flood prevention and mitigation</a:t>
            </a:r>
          </a:p>
        </p:txBody>
      </p:sp>
      <p:sp>
        <p:nvSpPr>
          <p:cNvPr id="10" name="Rectangle 9"/>
          <p:cNvSpPr/>
          <p:nvPr/>
        </p:nvSpPr>
        <p:spPr>
          <a:xfrm>
            <a:off x="5076056" y="1124824"/>
            <a:ext cx="2160000" cy="720000"/>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400" b="1" i="1" dirty="0">
                <a:solidFill>
                  <a:schemeClr val="bg2">
                    <a:lumMod val="50000"/>
                  </a:schemeClr>
                </a:solidFill>
              </a:rPr>
              <a:t>Improve design of waste water systems to reduce risk of overflow</a:t>
            </a:r>
          </a:p>
        </p:txBody>
      </p:sp>
      <p:sp>
        <p:nvSpPr>
          <p:cNvPr id="11" name="Rectangle 10"/>
          <p:cNvSpPr/>
          <p:nvPr/>
        </p:nvSpPr>
        <p:spPr>
          <a:xfrm>
            <a:off x="4283968" y="2925023"/>
            <a:ext cx="2880000" cy="720000"/>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r>
              <a:rPr lang="en-GB" sz="1400" b="1" i="1" dirty="0">
                <a:solidFill>
                  <a:schemeClr val="bg2">
                    <a:lumMod val="50000"/>
                  </a:schemeClr>
                </a:solidFill>
              </a:rPr>
              <a:t>Reduce contact with flood water. Evacuation/physical barriers education</a:t>
            </a:r>
          </a:p>
        </p:txBody>
      </p:sp>
      <p:sp>
        <p:nvSpPr>
          <p:cNvPr id="12" name="Rectangle 11"/>
          <p:cNvSpPr/>
          <p:nvPr/>
        </p:nvSpPr>
        <p:spPr>
          <a:xfrm>
            <a:off x="5166056" y="4797232"/>
            <a:ext cx="1980001" cy="720000"/>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r>
              <a:rPr lang="en-GB" sz="1400" b="1" i="1" dirty="0">
                <a:solidFill>
                  <a:schemeClr val="bg2">
                    <a:lumMod val="50000"/>
                  </a:schemeClr>
                </a:solidFill>
              </a:rPr>
              <a:t>Medical treatment</a:t>
            </a:r>
          </a:p>
        </p:txBody>
      </p:sp>
      <p:cxnSp>
        <p:nvCxnSpPr>
          <p:cNvPr id="16" name="Straight Arrow Connector 15"/>
          <p:cNvCxnSpPr/>
          <p:nvPr/>
        </p:nvCxnSpPr>
        <p:spPr>
          <a:xfrm>
            <a:off x="2447744" y="2348880"/>
            <a:ext cx="1044136"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5580112" y="2348801"/>
            <a:ext cx="1008112" cy="8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7650232" y="2844633"/>
            <a:ext cx="0" cy="872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7686456" y="4725225"/>
            <a:ext cx="0" cy="86401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2801663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47306" y="1772817"/>
            <a:ext cx="7772400" cy="4725144"/>
          </a:xfrm>
        </p:spPr>
        <p:txBody>
          <a:bodyPr>
            <a:noAutofit/>
          </a:bodyPr>
          <a:lstStyle/>
          <a:p>
            <a:pPr marL="0" indent="0">
              <a:lnSpc>
                <a:spcPct val="150000"/>
              </a:lnSpc>
              <a:buNone/>
            </a:pPr>
            <a:r>
              <a:rPr lang="en-GB" sz="2400" b="1" dirty="0">
                <a:solidFill>
                  <a:srgbClr val="FFFF00"/>
                </a:solidFill>
                <a:cs typeface="Times New Roman" pitchFamily="18" charset="0"/>
              </a:rPr>
              <a:t>Substantially reduce </a:t>
            </a:r>
          </a:p>
          <a:p>
            <a:pPr marL="0" indent="0">
              <a:lnSpc>
                <a:spcPct val="150000"/>
              </a:lnSpc>
              <a:buNone/>
            </a:pPr>
            <a:r>
              <a:rPr lang="en-GB" sz="2400" b="1" dirty="0">
                <a:cs typeface="Times New Roman" pitchFamily="18" charset="0"/>
              </a:rPr>
              <a:t>(1) Disaster mortality</a:t>
            </a:r>
          </a:p>
          <a:p>
            <a:pPr marL="0" indent="0">
              <a:lnSpc>
                <a:spcPct val="150000"/>
              </a:lnSpc>
              <a:buNone/>
            </a:pPr>
            <a:r>
              <a:rPr lang="en-GB" sz="2400" b="1" dirty="0">
                <a:cs typeface="Times New Roman" pitchFamily="18" charset="0"/>
              </a:rPr>
              <a:t>(2) The number of affected people</a:t>
            </a:r>
          </a:p>
          <a:p>
            <a:pPr marL="0" indent="0">
              <a:lnSpc>
                <a:spcPct val="150000"/>
              </a:lnSpc>
              <a:buNone/>
            </a:pPr>
            <a:r>
              <a:rPr lang="en-GB" sz="2400" b="1" dirty="0">
                <a:cs typeface="Times New Roman" pitchFamily="18" charset="0"/>
              </a:rPr>
              <a:t>(3) Direct disaster economic loss</a:t>
            </a:r>
          </a:p>
          <a:p>
            <a:pPr marL="0" indent="0">
              <a:lnSpc>
                <a:spcPct val="150000"/>
              </a:lnSpc>
              <a:buNone/>
            </a:pPr>
            <a:r>
              <a:rPr lang="en-GB" sz="2400" b="1" dirty="0">
                <a:cs typeface="Times New Roman" pitchFamily="18" charset="0"/>
              </a:rPr>
              <a:t>(4) Disaster damage ( infrastructure </a:t>
            </a:r>
            <a:r>
              <a:rPr lang="en-GB" sz="2400" b="1" dirty="0" smtClean="0">
                <a:cs typeface="Times New Roman" pitchFamily="18" charset="0"/>
              </a:rPr>
              <a:t>, basic </a:t>
            </a:r>
            <a:r>
              <a:rPr lang="en-GB" sz="2400" b="1" dirty="0">
                <a:cs typeface="Times New Roman" pitchFamily="18" charset="0"/>
              </a:rPr>
              <a:t>health  </a:t>
            </a:r>
          </a:p>
          <a:p>
            <a:pPr marL="0" indent="0">
              <a:lnSpc>
                <a:spcPct val="150000"/>
              </a:lnSpc>
              <a:buNone/>
            </a:pPr>
            <a:r>
              <a:rPr lang="en-GB" sz="2400" b="1" dirty="0">
                <a:cs typeface="Times New Roman" pitchFamily="18" charset="0"/>
              </a:rPr>
              <a:t>     </a:t>
            </a:r>
            <a:r>
              <a:rPr lang="en-GB" sz="2400" b="1" dirty="0" smtClean="0">
                <a:cs typeface="Times New Roman" pitchFamily="18" charset="0"/>
              </a:rPr>
              <a:t>services </a:t>
            </a:r>
            <a:r>
              <a:rPr lang="en-GB" sz="2400" b="1" dirty="0">
                <a:cs typeface="Times New Roman" pitchFamily="18" charset="0"/>
              </a:rPr>
              <a:t>and health &amp;</a:t>
            </a:r>
            <a:r>
              <a:rPr lang="en-GB" sz="2400" b="1" dirty="0" smtClean="0">
                <a:cs typeface="Times New Roman" pitchFamily="18" charset="0"/>
              </a:rPr>
              <a:t> </a:t>
            </a:r>
            <a:r>
              <a:rPr lang="en-GB" sz="2400" b="1" dirty="0">
                <a:cs typeface="Times New Roman" pitchFamily="18" charset="0"/>
              </a:rPr>
              <a:t>educational facilities) </a:t>
            </a:r>
          </a:p>
          <a:p>
            <a:pPr>
              <a:lnSpc>
                <a:spcPct val="150000"/>
              </a:lnSpc>
            </a:pPr>
            <a:endParaRPr lang="en-GB" sz="2400" b="1" dirty="0">
              <a:cs typeface="Times New Roman" pitchFamily="18" charset="0"/>
            </a:endParaRPr>
          </a:p>
        </p:txBody>
      </p:sp>
      <p:sp>
        <p:nvSpPr>
          <p:cNvPr id="6" name="Content Placeholder 2"/>
          <p:cNvSpPr txBox="1">
            <a:spLocks/>
          </p:cNvSpPr>
          <p:nvPr/>
        </p:nvSpPr>
        <p:spPr>
          <a:xfrm>
            <a:off x="899593" y="692696"/>
            <a:ext cx="7488832" cy="1577712"/>
          </a:xfrm>
          <a:prstGeom prst="rect">
            <a:avLst/>
          </a:prstGeom>
        </p:spPr>
        <p:txBody>
          <a:bodyPr vert="horz" lIns="91439" tIns="45720" rIns="91439"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nSpc>
                <a:spcPct val="150000"/>
              </a:lnSpc>
            </a:pPr>
            <a:endParaRPr lang="en-GB" sz="2800" b="1" dirty="0"/>
          </a:p>
        </p:txBody>
      </p:sp>
      <p:sp>
        <p:nvSpPr>
          <p:cNvPr id="7" name="Title 1"/>
          <p:cNvSpPr txBox="1">
            <a:spLocks/>
          </p:cNvSpPr>
          <p:nvPr/>
        </p:nvSpPr>
        <p:spPr>
          <a:xfrm>
            <a:off x="467544" y="476672"/>
            <a:ext cx="8259216" cy="858201"/>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solidFill>
                  <a:srgbClr val="002060"/>
                </a:solidFill>
                <a:latin typeface="Times New Roman" pitchFamily="18" charset="0"/>
                <a:cs typeface="Times New Roman" pitchFamily="18" charset="0"/>
              </a:rPr>
              <a:t> </a:t>
            </a:r>
            <a:r>
              <a:rPr lang="en-US" altLang="en-US" sz="3200" b="1" dirty="0">
                <a:solidFill>
                  <a:schemeClr val="bg1"/>
                </a:solidFill>
                <a:cs typeface="Times New Roman" pitchFamily="18" charset="0"/>
              </a:rPr>
              <a:t>Health Targets of Sendai Frame Work  By 2030</a:t>
            </a:r>
            <a:br>
              <a:rPr lang="en-US" altLang="en-US" sz="3200" b="1" dirty="0">
                <a:solidFill>
                  <a:schemeClr val="bg1"/>
                </a:solidFill>
                <a:cs typeface="Times New Roman" pitchFamily="18" charset="0"/>
              </a:rPr>
            </a:br>
            <a:endParaRPr lang="en-US" sz="3200" b="1" dirty="0">
              <a:solidFill>
                <a:schemeClr val="bg1"/>
              </a:solidFill>
              <a:cs typeface="Times New Roman" pitchFamily="18" charset="0"/>
            </a:endParaRPr>
          </a:p>
        </p:txBody>
      </p:sp>
    </p:spTree>
    <p:extLst>
      <p:ext uri="{BB962C8B-B14F-4D97-AF65-F5344CB8AC3E}">
        <p14:creationId xmlns="" xmlns:p14="http://schemas.microsoft.com/office/powerpoint/2010/main" val="6591367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624" y="554575"/>
            <a:ext cx="8604448" cy="858201"/>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rgbClr val="002060"/>
                </a:solidFill>
                <a:latin typeface="Times New Roman" pitchFamily="18" charset="0"/>
                <a:cs typeface="Times New Roman" pitchFamily="18" charset="0"/>
              </a:rPr>
              <a:t>We have to do ,</a:t>
            </a:r>
            <a:r>
              <a:rPr lang="en-US" altLang="en-US" sz="4000" dirty="0">
                <a:solidFill>
                  <a:schemeClr val="bg1"/>
                </a:solidFill>
                <a:cs typeface="Times New Roman" pitchFamily="18" charset="0"/>
              </a:rPr>
              <a:t/>
            </a:r>
            <a:br>
              <a:rPr lang="en-US" altLang="en-US" sz="4000" dirty="0">
                <a:solidFill>
                  <a:schemeClr val="bg1"/>
                </a:solidFill>
                <a:cs typeface="Times New Roman" pitchFamily="18" charset="0"/>
              </a:rPr>
            </a:br>
            <a:endParaRPr lang="en-US" sz="4000" dirty="0">
              <a:solidFill>
                <a:schemeClr val="bg1"/>
              </a:solidFill>
              <a:cs typeface="Times New Roman" pitchFamily="18" charset="0"/>
            </a:endParaRPr>
          </a:p>
        </p:txBody>
      </p:sp>
      <p:sp>
        <p:nvSpPr>
          <p:cNvPr id="5" name="Title 1"/>
          <p:cNvSpPr txBox="1">
            <a:spLocks/>
          </p:cNvSpPr>
          <p:nvPr/>
        </p:nvSpPr>
        <p:spPr>
          <a:xfrm>
            <a:off x="417240" y="1700808"/>
            <a:ext cx="8259216" cy="4176464"/>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pPr marL="514350" indent="-514350" algn="l">
              <a:buAutoNum type="arabicParenBoth"/>
            </a:pPr>
            <a:endParaRPr lang="en-US" altLang="en-US" sz="2400" b="1" dirty="0" smtClean="0">
              <a:latin typeface="+mn-lt"/>
              <a:cs typeface="Times New Roman" pitchFamily="18" charset="0"/>
            </a:endParaRPr>
          </a:p>
          <a:p>
            <a:pPr marL="514350" indent="-514350" algn="l">
              <a:buAutoNum type="arabicParenBoth"/>
            </a:pPr>
            <a:endParaRPr lang="en-US" altLang="en-US" sz="2400" b="1" dirty="0">
              <a:latin typeface="+mn-lt"/>
              <a:cs typeface="Times New Roman" pitchFamily="18" charset="0"/>
            </a:endParaRPr>
          </a:p>
          <a:p>
            <a:pPr marL="514350" indent="-514350" algn="l">
              <a:buAutoNum type="arabicParenBoth"/>
            </a:pPr>
            <a:endParaRPr lang="en-US" altLang="en-US" sz="2400" b="1" dirty="0" smtClean="0">
              <a:latin typeface="+mn-lt"/>
              <a:cs typeface="Times New Roman" pitchFamily="18" charset="0"/>
            </a:endParaRPr>
          </a:p>
          <a:p>
            <a:pPr marL="514350" indent="-514350" algn="l">
              <a:buAutoNum type="arabicParenBoth"/>
            </a:pPr>
            <a:r>
              <a:rPr lang="en-US" altLang="en-US" sz="2400" b="1" dirty="0" smtClean="0">
                <a:latin typeface="+mn-lt"/>
                <a:cs typeface="Times New Roman" pitchFamily="18" charset="0"/>
              </a:rPr>
              <a:t>Enhance DRR and Resilience of health system</a:t>
            </a:r>
          </a:p>
          <a:p>
            <a:pPr marL="514350" indent="-514350" algn="l">
              <a:buAutoNum type="arabicParenBoth"/>
            </a:pPr>
            <a:endParaRPr lang="en-US" altLang="en-US" sz="2400" b="1" dirty="0" smtClean="0">
              <a:latin typeface="+mn-lt"/>
              <a:cs typeface="Times New Roman" pitchFamily="18" charset="0"/>
            </a:endParaRPr>
          </a:p>
          <a:p>
            <a:pPr marL="514350" indent="-514350" algn="l">
              <a:buAutoNum type="arabicParenBoth"/>
            </a:pPr>
            <a:r>
              <a:rPr lang="en-US" altLang="en-US" sz="2400" b="1" dirty="0" smtClean="0">
                <a:latin typeface="+mn-lt"/>
                <a:cs typeface="Times New Roman" pitchFamily="18" charset="0"/>
              </a:rPr>
              <a:t>Capacity Building for preparedness and response</a:t>
            </a:r>
          </a:p>
          <a:p>
            <a:pPr marL="514350" indent="-514350" algn="l">
              <a:buAutoNum type="arabicParenBoth"/>
            </a:pPr>
            <a:endParaRPr lang="en-US" altLang="en-US" sz="2400" b="1" dirty="0" smtClean="0">
              <a:latin typeface="+mn-lt"/>
              <a:cs typeface="Times New Roman" pitchFamily="18" charset="0"/>
            </a:endParaRPr>
          </a:p>
          <a:p>
            <a:pPr marL="514350" indent="-514350" algn="l">
              <a:buAutoNum type="arabicParenBoth"/>
            </a:pPr>
            <a:r>
              <a:rPr lang="en-US" altLang="en-US" sz="2400" b="1" dirty="0" smtClean="0">
                <a:latin typeface="+mn-lt"/>
                <a:cs typeface="Times New Roman" pitchFamily="18" charset="0"/>
              </a:rPr>
              <a:t>Strengthening design and implementation of inclusive policy</a:t>
            </a:r>
          </a:p>
          <a:p>
            <a:pPr algn="l"/>
            <a:r>
              <a:rPr lang="en-US" altLang="en-US" sz="2400" b="1" dirty="0" smtClean="0">
                <a:latin typeface="+mn-lt"/>
                <a:cs typeface="Times New Roman" pitchFamily="18" charset="0"/>
              </a:rPr>
              <a:t> </a:t>
            </a:r>
          </a:p>
          <a:p>
            <a:pPr marL="457200" indent="-457200" algn="l">
              <a:buAutoNum type="arabicParenBoth" startAt="4"/>
            </a:pPr>
            <a:r>
              <a:rPr lang="en-US" altLang="en-US" sz="2400" b="1" dirty="0" smtClean="0">
                <a:latin typeface="+mn-lt"/>
                <a:cs typeface="Times New Roman" pitchFamily="18" charset="0"/>
              </a:rPr>
              <a:t>Partnership and the Role of Stakeholder and Disaster</a:t>
            </a:r>
          </a:p>
          <a:p>
            <a:pPr algn="l"/>
            <a:r>
              <a:rPr lang="en-US" altLang="en-US" sz="2400" b="1" dirty="0" smtClean="0">
                <a:latin typeface="+mn-lt"/>
                <a:cs typeface="Times New Roman" pitchFamily="18" charset="0"/>
              </a:rPr>
              <a:t>       preparedness</a:t>
            </a:r>
          </a:p>
          <a:p>
            <a:pPr algn="l"/>
            <a:r>
              <a:rPr lang="en-US" altLang="en-US" sz="2800" dirty="0" smtClean="0">
                <a:latin typeface="Times New Roman" pitchFamily="18" charset="0"/>
                <a:cs typeface="Times New Roman" pitchFamily="18" charset="0"/>
              </a:rPr>
              <a:t> </a:t>
            </a:r>
            <a:r>
              <a:rPr lang="en-US" altLang="en-US" sz="2800" dirty="0">
                <a:latin typeface="Times New Roman" pitchFamily="18" charset="0"/>
                <a:cs typeface="Times New Roman" pitchFamily="18" charset="0"/>
              </a:rPr>
              <a:t/>
            </a:r>
            <a:br>
              <a:rPr lang="en-US" alt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Tree>
    <p:extLst>
      <p:ext uri="{BB962C8B-B14F-4D97-AF65-F5344CB8AC3E}">
        <p14:creationId xmlns="" xmlns:p14="http://schemas.microsoft.com/office/powerpoint/2010/main" val="2677791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6792" y="203212"/>
            <a:ext cx="7272808" cy="1143001"/>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dirty="0">
                <a:latin typeface="+mn-lt"/>
              </a:rPr>
              <a:t>The Red Cross / Red Crescent commitments</a:t>
            </a:r>
            <a:br>
              <a:rPr lang="en-US" altLang="en-US" sz="3200" b="1" dirty="0">
                <a:latin typeface="+mn-lt"/>
              </a:rPr>
            </a:br>
            <a:endParaRPr lang="en-US" b="1" dirty="0">
              <a:latin typeface="+mn-lt"/>
            </a:endParaRPr>
          </a:p>
        </p:txBody>
      </p:sp>
      <p:sp>
        <p:nvSpPr>
          <p:cNvPr id="3" name="Content Placeholder 2"/>
          <p:cNvSpPr txBox="1">
            <a:spLocks/>
          </p:cNvSpPr>
          <p:nvPr/>
        </p:nvSpPr>
        <p:spPr>
          <a:xfrm>
            <a:off x="412585" y="1528774"/>
            <a:ext cx="7787208" cy="4191001"/>
          </a:xfrm>
          <a:prstGeom prst="rect">
            <a:avLst/>
          </a:prstGeom>
        </p:spPr>
        <p:txBody>
          <a:bodyPr lIns="91439" tIns="45720" rIns="91439" bIns="4572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a:p>
            <a:endParaRPr lang="en-US" dirty="0"/>
          </a:p>
        </p:txBody>
      </p:sp>
      <p:sp>
        <p:nvSpPr>
          <p:cNvPr id="4" name="Text Box 16"/>
          <p:cNvSpPr txBox="1">
            <a:spLocks noChangeArrowheads="1"/>
          </p:cNvSpPr>
          <p:nvPr/>
        </p:nvSpPr>
        <p:spPr bwMode="auto">
          <a:xfrm>
            <a:off x="643042" y="1546955"/>
            <a:ext cx="7814774" cy="4978389"/>
          </a:xfrm>
          <a:prstGeom prst="rect">
            <a:avLst/>
          </a:prstGeom>
          <a:solidFill>
            <a:srgbClr val="F2F2F2">
              <a:alpha val="92155"/>
            </a:srgbClr>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77615" tIns="40360" rIns="77615" bIns="40360"/>
          <a:lstStyle>
            <a:lvl1pPr marL="177800" indent="-17780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1pPr>
            <a:lvl2pPr marL="641350" indent="-2476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2pPr>
            <a:lvl3pPr marL="9858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3pPr>
            <a:lvl4pPr marL="13795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4pPr>
            <a:lvl5pPr marL="1774825" indent="-198438"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5pPr>
            <a:lvl6pPr marL="22320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6pPr>
            <a:lvl7pPr marL="26892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7pPr>
            <a:lvl8pPr marL="31464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8pPr>
            <a:lvl9pPr marL="36036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9pPr>
          </a:lstStyle>
          <a:p>
            <a:pPr eaLnBrk="1" hangingPunct="1">
              <a:buSzPct val="100000"/>
            </a:pPr>
            <a:endParaRPr lang="en-US" altLang="en-US" sz="2300" b="1" dirty="0">
              <a:solidFill>
                <a:srgbClr val="000000"/>
              </a:solidFill>
            </a:endParaRPr>
          </a:p>
          <a:p>
            <a:pPr eaLnBrk="1" hangingPunct="1">
              <a:spcAft>
                <a:spcPts val="513"/>
              </a:spcAft>
              <a:buClr>
                <a:srgbClr val="000000"/>
              </a:buClr>
              <a:buSzPct val="100000"/>
              <a:buFont typeface="Arial" pitchFamily="34" charset="0"/>
              <a:buChar char="•"/>
            </a:pPr>
            <a:r>
              <a:rPr lang="en-US" altLang="en-US" sz="2400" b="1" dirty="0">
                <a:solidFill>
                  <a:srgbClr val="FF0000"/>
                </a:solidFill>
                <a:latin typeface="+mn-lt"/>
              </a:rPr>
              <a:t>R</a:t>
            </a:r>
            <a:r>
              <a:rPr lang="en-US" altLang="en-US" sz="2400" b="1" dirty="0" smtClean="0">
                <a:solidFill>
                  <a:srgbClr val="FF0000"/>
                </a:solidFill>
                <a:latin typeface="+mn-lt"/>
              </a:rPr>
              <a:t>aise </a:t>
            </a:r>
            <a:r>
              <a:rPr lang="en-US" altLang="en-US" sz="2400" b="1" dirty="0">
                <a:solidFill>
                  <a:srgbClr val="FF0000"/>
                </a:solidFill>
                <a:latin typeface="+mn-lt"/>
              </a:rPr>
              <a:t>awareness</a:t>
            </a:r>
            <a:r>
              <a:rPr lang="en-US" altLang="en-US" sz="2400" dirty="0">
                <a:solidFill>
                  <a:srgbClr val="FF0000"/>
                </a:solidFill>
                <a:latin typeface="+mn-lt"/>
              </a:rPr>
              <a:t> </a:t>
            </a:r>
            <a:r>
              <a:rPr lang="en-US" altLang="en-US" sz="2400" dirty="0">
                <a:solidFill>
                  <a:srgbClr val="000000"/>
                </a:solidFill>
                <a:latin typeface="+mn-lt"/>
              </a:rPr>
              <a:t>on climate change </a:t>
            </a:r>
          </a:p>
          <a:p>
            <a:pPr eaLnBrk="1" hangingPunct="1">
              <a:spcAft>
                <a:spcPts val="513"/>
              </a:spcAft>
              <a:buClr>
                <a:srgbClr val="000000"/>
              </a:buClr>
              <a:buSzPct val="100000"/>
              <a:buFont typeface="Arial" pitchFamily="34" charset="0"/>
              <a:buChar char="•"/>
            </a:pPr>
            <a:r>
              <a:rPr lang="en-US" altLang="en-US" sz="2400" b="1" dirty="0" smtClean="0">
                <a:solidFill>
                  <a:srgbClr val="FF0000"/>
                </a:solidFill>
                <a:latin typeface="+mn-lt"/>
              </a:rPr>
              <a:t>Provide </a:t>
            </a:r>
            <a:r>
              <a:rPr lang="en-US" altLang="en-US" sz="2400" dirty="0">
                <a:solidFill>
                  <a:srgbClr val="000000"/>
                </a:solidFill>
                <a:latin typeface="+mn-lt"/>
              </a:rPr>
              <a:t>humanitarian assistance</a:t>
            </a:r>
          </a:p>
          <a:p>
            <a:pPr eaLnBrk="1" hangingPunct="1">
              <a:spcAft>
                <a:spcPts val="513"/>
              </a:spcAft>
              <a:buClr>
                <a:srgbClr val="000000"/>
              </a:buClr>
              <a:buSzPct val="100000"/>
              <a:buFont typeface="Arial" pitchFamily="34" charset="0"/>
              <a:buChar char="•"/>
            </a:pPr>
            <a:r>
              <a:rPr lang="en-US" altLang="en-US" sz="2400" b="1" dirty="0">
                <a:solidFill>
                  <a:srgbClr val="FF0000"/>
                </a:solidFill>
                <a:latin typeface="+mn-lt"/>
              </a:rPr>
              <a:t>I</a:t>
            </a:r>
            <a:r>
              <a:rPr lang="en-US" altLang="en-US" sz="2400" b="1" dirty="0" smtClean="0">
                <a:solidFill>
                  <a:srgbClr val="FF0000"/>
                </a:solidFill>
                <a:latin typeface="+mn-lt"/>
              </a:rPr>
              <a:t>mprove</a:t>
            </a:r>
            <a:r>
              <a:rPr lang="en-US" altLang="en-US" sz="2400" dirty="0" smtClean="0">
                <a:solidFill>
                  <a:srgbClr val="000000"/>
                </a:solidFill>
                <a:latin typeface="+mn-lt"/>
              </a:rPr>
              <a:t> </a:t>
            </a:r>
            <a:r>
              <a:rPr lang="en-US" altLang="en-US" sz="2400" dirty="0">
                <a:solidFill>
                  <a:srgbClr val="000000"/>
                </a:solidFill>
                <a:latin typeface="+mn-lt"/>
              </a:rPr>
              <a:t>capacity to respond</a:t>
            </a:r>
          </a:p>
          <a:p>
            <a:pPr marL="0" indent="0" eaLnBrk="1" hangingPunct="1">
              <a:spcAft>
                <a:spcPts val="513"/>
              </a:spcAft>
              <a:buClr>
                <a:srgbClr val="000000"/>
              </a:buClr>
              <a:buSzPct val="100000"/>
            </a:pPr>
            <a:r>
              <a:rPr lang="en-US" altLang="en-US" sz="2400" b="1" dirty="0" smtClean="0">
                <a:solidFill>
                  <a:srgbClr val="FF0000"/>
                </a:solidFill>
                <a:latin typeface="+mn-lt"/>
              </a:rPr>
              <a:t>   Decrease</a:t>
            </a:r>
            <a:r>
              <a:rPr lang="en-US" altLang="en-US" sz="2400" dirty="0" smtClean="0">
                <a:solidFill>
                  <a:srgbClr val="000000"/>
                </a:solidFill>
                <a:latin typeface="+mn-lt"/>
              </a:rPr>
              <a:t> </a:t>
            </a:r>
            <a:r>
              <a:rPr lang="en-US" altLang="en-US" sz="2400" dirty="0">
                <a:solidFill>
                  <a:srgbClr val="000000"/>
                </a:solidFill>
                <a:latin typeface="+mn-lt"/>
              </a:rPr>
              <a:t>vulnerability of communities most </a:t>
            </a:r>
            <a:r>
              <a:rPr lang="en-US" altLang="en-US" sz="2400" dirty="0" smtClean="0">
                <a:solidFill>
                  <a:srgbClr val="000000"/>
                </a:solidFill>
                <a:latin typeface="+mn-lt"/>
              </a:rPr>
              <a:t>strongly</a:t>
            </a:r>
          </a:p>
          <a:p>
            <a:pPr marL="0" indent="0" eaLnBrk="1" hangingPunct="1">
              <a:spcAft>
                <a:spcPts val="513"/>
              </a:spcAft>
              <a:buClr>
                <a:srgbClr val="000000"/>
              </a:buClr>
              <a:buSzPct val="100000"/>
            </a:pPr>
            <a:r>
              <a:rPr lang="en-US" altLang="en-US" sz="2400" dirty="0">
                <a:solidFill>
                  <a:srgbClr val="000000"/>
                </a:solidFill>
                <a:latin typeface="+mn-lt"/>
              </a:rPr>
              <a:t> </a:t>
            </a:r>
            <a:r>
              <a:rPr lang="en-US" altLang="en-US" sz="2400" dirty="0" smtClean="0">
                <a:solidFill>
                  <a:srgbClr val="000000"/>
                </a:solidFill>
                <a:latin typeface="+mn-lt"/>
              </a:rPr>
              <a:t>  </a:t>
            </a:r>
            <a:r>
              <a:rPr lang="en-US" altLang="en-US" sz="2400" dirty="0">
                <a:solidFill>
                  <a:srgbClr val="000000"/>
                </a:solidFill>
                <a:latin typeface="+mn-lt"/>
              </a:rPr>
              <a:t>affected</a:t>
            </a:r>
          </a:p>
          <a:p>
            <a:pPr eaLnBrk="1" hangingPunct="1">
              <a:spcAft>
                <a:spcPts val="513"/>
              </a:spcAft>
              <a:buClr>
                <a:srgbClr val="000000"/>
              </a:buClr>
              <a:buSzPct val="100000"/>
              <a:buFont typeface="Arial" pitchFamily="34" charset="0"/>
              <a:buChar char="•"/>
            </a:pPr>
            <a:r>
              <a:rPr lang="en-US" altLang="en-US" sz="2400" b="1" dirty="0">
                <a:solidFill>
                  <a:srgbClr val="FF0000"/>
                </a:solidFill>
                <a:latin typeface="+mn-lt"/>
              </a:rPr>
              <a:t>I</a:t>
            </a:r>
            <a:r>
              <a:rPr lang="en-US" altLang="en-US" sz="2400" b="1" dirty="0" smtClean="0">
                <a:solidFill>
                  <a:srgbClr val="FF0000"/>
                </a:solidFill>
                <a:latin typeface="+mn-lt"/>
              </a:rPr>
              <a:t>ntegrate</a:t>
            </a:r>
            <a:r>
              <a:rPr lang="en-US" altLang="en-US" sz="2400" dirty="0" smtClean="0">
                <a:solidFill>
                  <a:srgbClr val="000000"/>
                </a:solidFill>
                <a:latin typeface="+mn-lt"/>
              </a:rPr>
              <a:t> </a:t>
            </a:r>
            <a:r>
              <a:rPr lang="en-US" altLang="en-US" sz="2400" dirty="0">
                <a:solidFill>
                  <a:srgbClr val="000000"/>
                </a:solidFill>
                <a:latin typeface="+mn-lt"/>
              </a:rPr>
              <a:t>climate risk management into policies and plans</a:t>
            </a:r>
          </a:p>
          <a:p>
            <a:pPr eaLnBrk="1" hangingPunct="1">
              <a:spcAft>
                <a:spcPts val="513"/>
              </a:spcAft>
              <a:buClr>
                <a:srgbClr val="000000"/>
              </a:buClr>
              <a:buSzPct val="100000"/>
              <a:buFont typeface="Arial" pitchFamily="34" charset="0"/>
              <a:buChar char="•"/>
            </a:pPr>
            <a:r>
              <a:rPr lang="en-US" altLang="en-US" sz="2400" b="1" dirty="0">
                <a:solidFill>
                  <a:srgbClr val="FF0000"/>
                </a:solidFill>
                <a:latin typeface="+mn-lt"/>
              </a:rPr>
              <a:t>M</a:t>
            </a:r>
            <a:r>
              <a:rPr lang="en-US" altLang="en-US" sz="2400" b="1" dirty="0" smtClean="0">
                <a:solidFill>
                  <a:srgbClr val="FF0000"/>
                </a:solidFill>
                <a:latin typeface="+mn-lt"/>
              </a:rPr>
              <a:t>obilize</a:t>
            </a:r>
            <a:r>
              <a:rPr lang="en-US" altLang="en-US" sz="2400" dirty="0" smtClean="0">
                <a:solidFill>
                  <a:srgbClr val="000000"/>
                </a:solidFill>
                <a:latin typeface="+mn-lt"/>
              </a:rPr>
              <a:t> </a:t>
            </a:r>
            <a:r>
              <a:rPr lang="en-US" altLang="en-US" sz="2400" dirty="0">
                <a:solidFill>
                  <a:srgbClr val="000000"/>
                </a:solidFill>
                <a:latin typeface="+mn-lt"/>
              </a:rPr>
              <a:t>human and financial resources, giving priority to actions for the most vulnerable</a:t>
            </a:r>
          </a:p>
        </p:txBody>
      </p:sp>
    </p:spTree>
    <p:extLst>
      <p:ext uri="{BB962C8B-B14F-4D97-AF65-F5344CB8AC3E}">
        <p14:creationId xmlns="" xmlns:p14="http://schemas.microsoft.com/office/powerpoint/2010/main" val="28721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afterEffect">
                                  <p:stCondLst>
                                    <p:cond delay="3500"/>
                                  </p:stCondLst>
                                  <p:childTnLst>
                                    <p:set>
                                      <p:cBhvr additive="repl">
                                        <p:cTn id="6" dur="1" fill="hold">
                                          <p:stCondLst>
                                            <p:cond delay="0"/>
                                          </p:stCondLst>
                                        </p:cTn>
                                        <p:tgtEl>
                                          <p:spTgt spid="4"/>
                                        </p:tgtEl>
                                        <p:attrNameLst>
                                          <p:attrName>style.visibility</p:attrName>
                                        </p:attrNameLst>
                                      </p:cBhvr>
                                      <p:to>
                                        <p:strVal val="visible"/>
                                      </p:to>
                                    </p:set>
                                    <p:animEffect transition="in" filter="fade">
                                      <p:cBhvr additive="repl">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MPj04371850000[1]"/>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907704" y="1628801"/>
            <a:ext cx="5410200" cy="5258081"/>
          </a:xfrm>
          <a:prstGeom prst="rect">
            <a:avLst/>
          </a:prstGeom>
          <a:noFill/>
          <a:ln w="9525">
            <a:noFill/>
            <a:miter lim="800000"/>
            <a:headEnd/>
            <a:tailEnd/>
          </a:ln>
        </p:spPr>
      </p:pic>
      <p:sp>
        <p:nvSpPr>
          <p:cNvPr id="12" name="Title 1"/>
          <p:cNvSpPr txBox="1">
            <a:spLocks/>
          </p:cNvSpPr>
          <p:nvPr/>
        </p:nvSpPr>
        <p:spPr>
          <a:xfrm>
            <a:off x="467545" y="404664"/>
            <a:ext cx="8183880" cy="1512168"/>
          </a:xfrm>
          <a:prstGeom prst="rect">
            <a:avLst/>
          </a:prstGeom>
        </p:spPr>
        <p:txBody>
          <a:bodyPr lIns="91439" tIns="45720" rIns="91439" bIns="45720">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GB" sz="6000" dirty="0">
                <a:solidFill>
                  <a:schemeClr val="tx1"/>
                </a:solidFill>
                <a:latin typeface="+mn-lt"/>
              </a:rPr>
              <a:t>THANK    YOU</a:t>
            </a:r>
          </a:p>
        </p:txBody>
      </p:sp>
    </p:spTree>
    <p:extLst>
      <p:ext uri="{BB962C8B-B14F-4D97-AF65-F5344CB8AC3E}">
        <p14:creationId xmlns="" xmlns:p14="http://schemas.microsoft.com/office/powerpoint/2010/main" val="1160174253"/>
      </p:ext>
    </p:extLst>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6"/>
          <p:cNvSpPr>
            <a:spLocks noGrp="1" noChangeArrowheads="1"/>
          </p:cNvSpPr>
          <p:nvPr>
            <p:ph type="title"/>
          </p:nvPr>
        </p:nvSpPr>
        <p:spPr>
          <a:xfrm>
            <a:off x="0" y="692696"/>
            <a:ext cx="9252520" cy="738187"/>
          </a:xfrm>
        </p:spPr>
        <p:txBody>
          <a:bodyPr>
            <a:normAutofit/>
          </a:bodyPr>
          <a:lstStyle/>
          <a:p>
            <a:pPr algn="ctr" eaLnBrk="1" hangingPunct="1"/>
            <a:r>
              <a:rPr lang="en-US" sz="3200" b="1" dirty="0" smtClean="0">
                <a:solidFill>
                  <a:schemeClr val="bg1"/>
                </a:solidFill>
                <a:cs typeface="Times New Roman" pitchFamily="18" charset="0"/>
              </a:rPr>
              <a:t>Health Impacts of Floods</a:t>
            </a:r>
          </a:p>
        </p:txBody>
      </p:sp>
      <p:sp>
        <p:nvSpPr>
          <p:cNvPr id="43011" name="Rectangle 7"/>
          <p:cNvSpPr>
            <a:spLocks noGrp="1" noChangeArrowheads="1"/>
          </p:cNvSpPr>
          <p:nvPr>
            <p:ph type="body" sz="half" idx="1"/>
          </p:nvPr>
        </p:nvSpPr>
        <p:spPr>
          <a:xfrm>
            <a:off x="467544" y="1700808"/>
            <a:ext cx="5112568" cy="4824536"/>
          </a:xfrm>
        </p:spPr>
        <p:txBody>
          <a:bodyPr>
            <a:noAutofit/>
          </a:bodyPr>
          <a:lstStyle/>
          <a:p>
            <a:pPr eaLnBrk="1" hangingPunct="1">
              <a:lnSpc>
                <a:spcPts val="2800"/>
              </a:lnSpc>
              <a:spcBef>
                <a:spcPts val="1200"/>
              </a:spcBef>
              <a:buFont typeface="Arial" pitchFamily="34" charset="0"/>
              <a:buChar char="•"/>
              <a:defRPr/>
            </a:pPr>
            <a:r>
              <a:rPr lang="en-US" sz="1800" b="1" dirty="0">
                <a:cs typeface="Times New Roman" charset="0"/>
              </a:rPr>
              <a:t>Immediate deaths and </a:t>
            </a:r>
            <a:r>
              <a:rPr lang="en-US" sz="1800" b="1" dirty="0" smtClean="0">
                <a:cs typeface="Times New Roman" charset="0"/>
              </a:rPr>
              <a:t>injuries</a:t>
            </a:r>
          </a:p>
          <a:p>
            <a:pPr eaLnBrk="1" hangingPunct="1">
              <a:lnSpc>
                <a:spcPts val="2800"/>
              </a:lnSpc>
              <a:spcBef>
                <a:spcPts val="1200"/>
              </a:spcBef>
              <a:buFont typeface="Arial" pitchFamily="34" charset="0"/>
              <a:buChar char="•"/>
              <a:defRPr/>
            </a:pPr>
            <a:r>
              <a:rPr lang="en-US" sz="1800" b="1" dirty="0" smtClean="0">
                <a:cs typeface="Times New Roman" charset="0"/>
              </a:rPr>
              <a:t>Non-specific </a:t>
            </a:r>
            <a:r>
              <a:rPr lang="en-US" sz="1800" b="1" dirty="0">
                <a:cs typeface="Times New Roman" charset="0"/>
              </a:rPr>
              <a:t>increases in </a:t>
            </a:r>
            <a:r>
              <a:rPr lang="en-US" sz="1800" b="1" dirty="0" smtClean="0">
                <a:cs typeface="Times New Roman" charset="0"/>
              </a:rPr>
              <a:t>mortality</a:t>
            </a:r>
          </a:p>
          <a:p>
            <a:pPr eaLnBrk="1" hangingPunct="1">
              <a:lnSpc>
                <a:spcPts val="2800"/>
              </a:lnSpc>
              <a:spcBef>
                <a:spcPts val="1200"/>
              </a:spcBef>
              <a:buFont typeface="Arial" pitchFamily="34" charset="0"/>
              <a:buChar char="•"/>
              <a:defRPr/>
            </a:pPr>
            <a:r>
              <a:rPr lang="en-US" sz="1800" b="1" dirty="0" smtClean="0">
                <a:cs typeface="Times New Roman" charset="0"/>
              </a:rPr>
              <a:t>Infectious </a:t>
            </a:r>
            <a:r>
              <a:rPr lang="en-US" sz="1800" b="1" dirty="0">
                <a:cs typeface="Times New Roman" charset="0"/>
              </a:rPr>
              <a:t>diseases – leptospirosis, hepatitis, </a:t>
            </a:r>
            <a:r>
              <a:rPr lang="en-US" sz="1800" b="1" dirty="0" err="1" smtClean="0">
                <a:cs typeface="Times New Roman" charset="0"/>
              </a:rPr>
              <a:t>diarrhoeal</a:t>
            </a:r>
            <a:r>
              <a:rPr lang="en-US" sz="1800" b="1" dirty="0">
                <a:cs typeface="Times New Roman" charset="0"/>
              </a:rPr>
              <a:t>, respiratory, and vector-borne </a:t>
            </a:r>
            <a:r>
              <a:rPr lang="en-US" sz="1800" b="1" dirty="0" smtClean="0">
                <a:cs typeface="Times New Roman" charset="0"/>
              </a:rPr>
              <a:t>diseases</a:t>
            </a:r>
          </a:p>
          <a:p>
            <a:pPr eaLnBrk="1" hangingPunct="1">
              <a:lnSpc>
                <a:spcPts val="2800"/>
              </a:lnSpc>
              <a:spcBef>
                <a:spcPts val="1200"/>
              </a:spcBef>
              <a:buFont typeface="Arial" pitchFamily="34" charset="0"/>
              <a:buChar char="•"/>
              <a:defRPr/>
            </a:pPr>
            <a:r>
              <a:rPr lang="en-US" sz="1800" b="1" dirty="0" smtClean="0">
                <a:cs typeface="Times New Roman" charset="0"/>
              </a:rPr>
              <a:t>Exposure </a:t>
            </a:r>
            <a:r>
              <a:rPr lang="en-US" sz="1800" b="1" dirty="0">
                <a:cs typeface="Times New Roman" charset="0"/>
              </a:rPr>
              <a:t>to toxic </a:t>
            </a:r>
            <a:r>
              <a:rPr lang="en-US" sz="1800" b="1" dirty="0" smtClean="0">
                <a:cs typeface="Times New Roman" charset="0"/>
              </a:rPr>
              <a:t>substances</a:t>
            </a:r>
          </a:p>
          <a:p>
            <a:pPr eaLnBrk="1" hangingPunct="1">
              <a:lnSpc>
                <a:spcPts val="2800"/>
              </a:lnSpc>
              <a:spcBef>
                <a:spcPts val="1200"/>
              </a:spcBef>
              <a:buFont typeface="Arial" pitchFamily="34" charset="0"/>
              <a:buChar char="•"/>
              <a:defRPr/>
            </a:pPr>
            <a:r>
              <a:rPr lang="en-US" sz="1800" b="1" dirty="0" smtClean="0">
                <a:cs typeface="Times New Roman" charset="0"/>
              </a:rPr>
              <a:t>Mental </a:t>
            </a:r>
            <a:r>
              <a:rPr lang="en-US" sz="1800" b="1" dirty="0">
                <a:cs typeface="Times New Roman" charset="0"/>
              </a:rPr>
              <a:t>health </a:t>
            </a:r>
            <a:r>
              <a:rPr lang="en-US" sz="1800" b="1" dirty="0" smtClean="0">
                <a:cs typeface="Times New Roman" charset="0"/>
              </a:rPr>
              <a:t>effects</a:t>
            </a:r>
          </a:p>
          <a:p>
            <a:pPr eaLnBrk="1" hangingPunct="1">
              <a:lnSpc>
                <a:spcPts val="2800"/>
              </a:lnSpc>
              <a:spcBef>
                <a:spcPts val="1200"/>
              </a:spcBef>
              <a:buFont typeface="Arial" pitchFamily="34" charset="0"/>
              <a:buChar char="•"/>
              <a:defRPr/>
            </a:pPr>
            <a:r>
              <a:rPr lang="en-US" sz="1800" b="1" dirty="0" smtClean="0">
                <a:cs typeface="Times New Roman" charset="0"/>
              </a:rPr>
              <a:t>Increased </a:t>
            </a:r>
            <a:r>
              <a:rPr lang="en-US" sz="1800" b="1" dirty="0">
                <a:cs typeface="Times New Roman" charset="0"/>
              </a:rPr>
              <a:t>demands on health </a:t>
            </a:r>
            <a:r>
              <a:rPr lang="en-US" sz="1800" b="1" dirty="0" smtClean="0">
                <a:cs typeface="Times New Roman" charset="0"/>
              </a:rPr>
              <a:t>systems &amp; damage water supply system</a:t>
            </a:r>
          </a:p>
          <a:p>
            <a:pPr eaLnBrk="1" hangingPunct="1">
              <a:lnSpc>
                <a:spcPts val="2800"/>
              </a:lnSpc>
              <a:spcBef>
                <a:spcPts val="1200"/>
              </a:spcBef>
              <a:buFont typeface="Arial" pitchFamily="34" charset="0"/>
              <a:buChar char="•"/>
              <a:defRPr/>
            </a:pPr>
            <a:r>
              <a:rPr lang="en-US" sz="1800" b="1" dirty="0" smtClean="0">
                <a:cs typeface="Times New Roman" charset="0"/>
              </a:rPr>
              <a:t>Destruction of food product &amp; storage food</a:t>
            </a:r>
          </a:p>
          <a:p>
            <a:pPr eaLnBrk="1" hangingPunct="1">
              <a:lnSpc>
                <a:spcPts val="2800"/>
              </a:lnSpc>
              <a:spcBef>
                <a:spcPts val="1200"/>
              </a:spcBef>
              <a:buFont typeface="Arial" pitchFamily="34" charset="0"/>
              <a:buChar char="•"/>
              <a:defRPr/>
            </a:pPr>
            <a:r>
              <a:rPr lang="en-US" sz="1800" b="1" dirty="0" smtClean="0">
                <a:cs typeface="Times New Roman" charset="0"/>
              </a:rPr>
              <a:t>Loss of properties</a:t>
            </a:r>
          </a:p>
          <a:p>
            <a:pPr eaLnBrk="1" hangingPunct="1">
              <a:lnSpc>
                <a:spcPts val="2800"/>
              </a:lnSpc>
              <a:spcBef>
                <a:spcPts val="1200"/>
              </a:spcBef>
              <a:buFont typeface="Arial" pitchFamily="34" charset="0"/>
              <a:buChar char="•"/>
              <a:defRPr/>
            </a:pPr>
            <a:endParaRPr lang="en-US" sz="1800" b="1" dirty="0">
              <a:cs typeface="Times New Roman" charset="0"/>
            </a:endParaRPr>
          </a:p>
        </p:txBody>
      </p:sp>
      <p:pic>
        <p:nvPicPr>
          <p:cNvPr id="9" name="Picture 8"/>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75296" y="1916832"/>
            <a:ext cx="2448272" cy="1872208"/>
          </a:xfrm>
          <a:prstGeom prst="rect">
            <a:avLst/>
          </a:prstGeom>
          <a:noFill/>
          <a:ln>
            <a:noFill/>
          </a:ln>
        </p:spPr>
      </p:pic>
      <p:pic>
        <p:nvPicPr>
          <p:cNvPr id="10" name="Picture 9"/>
          <p:cNvPicPr/>
          <p:nvPr/>
        </p:nvPicPr>
        <p:blipFill>
          <a:blip r:embed="rId4">
            <a:extLst>
              <a:ext uri="{28A0092B-C50C-407E-A947-70E740481C1C}">
                <a14:useLocalDpi xmlns="" xmlns:a14="http://schemas.microsoft.com/office/drawing/2010/main" val="0"/>
              </a:ext>
            </a:extLst>
          </a:blip>
          <a:srcRect/>
          <a:stretch>
            <a:fillRect/>
          </a:stretch>
        </p:blipFill>
        <p:spPr bwMode="auto">
          <a:xfrm>
            <a:off x="6084167" y="4005064"/>
            <a:ext cx="2448273" cy="2852936"/>
          </a:xfrm>
          <a:prstGeom prst="rect">
            <a:avLst/>
          </a:prstGeom>
          <a:noFill/>
          <a:ln>
            <a:noFill/>
          </a:ln>
        </p:spPr>
      </p:pic>
    </p:spTree>
    <p:extLst>
      <p:ext uri="{BB962C8B-B14F-4D97-AF65-F5344CB8AC3E}">
        <p14:creationId xmlns="" xmlns:p14="http://schemas.microsoft.com/office/powerpoint/2010/main" val="30787900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692" y="260933"/>
            <a:ext cx="9036495" cy="431763"/>
          </a:xfrm>
        </p:spPr>
        <p:txBody>
          <a:bodyPr>
            <a:noAutofit/>
          </a:bodyPr>
          <a:lstStyle/>
          <a:p>
            <a:pPr algn="ctr"/>
            <a:r>
              <a:rPr lang="en-US" sz="3200" b="1" dirty="0" smtClean="0">
                <a:solidFill>
                  <a:schemeClr val="bg1"/>
                </a:solidFill>
              </a:rPr>
              <a:t>Storms  /   Flooding</a:t>
            </a:r>
            <a:endParaRPr lang="en-US" sz="3200" b="1" dirty="0">
              <a:solidFill>
                <a:schemeClr val="bg1"/>
              </a:solidFill>
            </a:endParaRPr>
          </a:p>
        </p:txBody>
      </p:sp>
      <p:sp>
        <p:nvSpPr>
          <p:cNvPr id="7" name="Rectangle 6"/>
          <p:cNvSpPr/>
          <p:nvPr/>
        </p:nvSpPr>
        <p:spPr>
          <a:xfrm>
            <a:off x="0" y="620688"/>
            <a:ext cx="9144000" cy="400110"/>
          </a:xfrm>
          <a:prstGeom prst="rect">
            <a:avLst/>
          </a:prstGeom>
        </p:spPr>
        <p:txBody>
          <a:bodyPr wrap="square">
            <a:spAutoFit/>
          </a:bodyPr>
          <a:lstStyle/>
          <a:p>
            <a:r>
              <a:rPr lang="en-US" sz="2000" b="1" dirty="0">
                <a:solidFill>
                  <a:schemeClr val="bg1"/>
                </a:solidFill>
              </a:rPr>
              <a:t>Flooding is heavily concentrated in </a:t>
            </a:r>
            <a:r>
              <a:rPr lang="en-US" sz="2000" b="1" dirty="0" smtClean="0">
                <a:solidFill>
                  <a:schemeClr val="bg1"/>
                </a:solidFill>
              </a:rPr>
              <a:t>Asia</a:t>
            </a:r>
            <a:endParaRPr lang="en-US" sz="2000" dirty="0">
              <a:solidFill>
                <a:schemeClr val="bg1"/>
              </a:solidFill>
            </a:endParaRPr>
          </a:p>
        </p:txBody>
      </p:sp>
      <p:sp>
        <p:nvSpPr>
          <p:cNvPr id="8" name="Title 1"/>
          <p:cNvSpPr txBox="1">
            <a:spLocks/>
          </p:cNvSpPr>
          <p:nvPr/>
        </p:nvSpPr>
        <p:spPr>
          <a:xfrm>
            <a:off x="107504" y="6093296"/>
            <a:ext cx="9036496" cy="764704"/>
          </a:xfrm>
          <a:prstGeom prst="rect">
            <a:avLst/>
          </a:prstGeom>
        </p:spPr>
        <p:txBody>
          <a:bodyPr/>
          <a:lstStyle>
            <a:lvl1pPr algn="l" rtl="0" eaLnBrk="0" fontAlgn="base" hangingPunct="0">
              <a:lnSpc>
                <a:spcPts val="1500"/>
              </a:lnSpc>
              <a:spcBef>
                <a:spcPct val="0"/>
              </a:spcBef>
              <a:spcAft>
                <a:spcPct val="0"/>
              </a:spcAft>
              <a:defRPr sz="2000">
                <a:solidFill>
                  <a:schemeClr val="tx2"/>
                </a:solidFill>
                <a:latin typeface="+mj-lt"/>
                <a:ea typeface="+mj-ea"/>
                <a:cs typeface="+mj-cs"/>
              </a:defRPr>
            </a:lvl1pPr>
            <a:lvl2pPr algn="l" rtl="0" eaLnBrk="0" fontAlgn="base" hangingPunct="0">
              <a:lnSpc>
                <a:spcPts val="1500"/>
              </a:lnSpc>
              <a:spcBef>
                <a:spcPct val="0"/>
              </a:spcBef>
              <a:spcAft>
                <a:spcPct val="0"/>
              </a:spcAft>
              <a:defRPr sz="2000">
                <a:solidFill>
                  <a:schemeClr val="tx2"/>
                </a:solidFill>
                <a:latin typeface="Arial" charset="0"/>
                <a:ea typeface="ＭＳ Ｐゴシック" charset="0"/>
                <a:cs typeface="Arial" charset="0"/>
              </a:defRPr>
            </a:lvl2pPr>
            <a:lvl3pPr algn="l" rtl="0" eaLnBrk="0" fontAlgn="base" hangingPunct="0">
              <a:lnSpc>
                <a:spcPts val="1500"/>
              </a:lnSpc>
              <a:spcBef>
                <a:spcPct val="0"/>
              </a:spcBef>
              <a:spcAft>
                <a:spcPct val="0"/>
              </a:spcAft>
              <a:defRPr sz="2000">
                <a:solidFill>
                  <a:schemeClr val="tx2"/>
                </a:solidFill>
                <a:latin typeface="Arial" charset="0"/>
                <a:ea typeface="ＭＳ Ｐゴシック" charset="0"/>
                <a:cs typeface="Arial" charset="0"/>
              </a:defRPr>
            </a:lvl3pPr>
            <a:lvl4pPr algn="l" rtl="0" eaLnBrk="0" fontAlgn="base" hangingPunct="0">
              <a:lnSpc>
                <a:spcPts val="1500"/>
              </a:lnSpc>
              <a:spcBef>
                <a:spcPct val="0"/>
              </a:spcBef>
              <a:spcAft>
                <a:spcPct val="0"/>
              </a:spcAft>
              <a:defRPr sz="2000">
                <a:solidFill>
                  <a:schemeClr val="tx2"/>
                </a:solidFill>
                <a:latin typeface="Arial" charset="0"/>
                <a:ea typeface="ＭＳ Ｐゴシック" charset="0"/>
                <a:cs typeface="Arial" charset="0"/>
              </a:defRPr>
            </a:lvl4pPr>
            <a:lvl5pPr algn="l" rtl="0" eaLnBrk="0" fontAlgn="base" hangingPunct="0">
              <a:lnSpc>
                <a:spcPts val="1500"/>
              </a:lnSpc>
              <a:spcBef>
                <a:spcPct val="0"/>
              </a:spcBef>
              <a:spcAft>
                <a:spcPct val="0"/>
              </a:spcAft>
              <a:defRPr sz="2000">
                <a:solidFill>
                  <a:schemeClr val="tx2"/>
                </a:solidFill>
                <a:latin typeface="Arial" charset="0"/>
                <a:ea typeface="ＭＳ Ｐゴシック" charset="0"/>
                <a:cs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ea typeface="ＭＳ Ｐゴシック" charset="0"/>
                <a:cs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ea typeface="ＭＳ Ｐゴシック" charset="0"/>
                <a:cs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ea typeface="ＭＳ Ｐゴシック" charset="0"/>
                <a:cs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ea typeface="ＭＳ Ｐゴシック" charset="0"/>
                <a:cs typeface="Arial" charset="0"/>
              </a:defRPr>
            </a:lvl9pPr>
          </a:lstStyle>
          <a:p>
            <a:pPr algn="r"/>
            <a:endParaRPr lang="en-US" b="1" dirty="0" smtClean="0">
              <a:solidFill>
                <a:schemeClr val="bg1"/>
              </a:solidFill>
            </a:endParaRPr>
          </a:p>
          <a:p>
            <a:pPr algn="r"/>
            <a:endParaRPr lang="en-US" b="1" dirty="0">
              <a:solidFill>
                <a:schemeClr val="bg1"/>
              </a:solidFill>
            </a:endParaRPr>
          </a:p>
          <a:p>
            <a:pPr algn="r"/>
            <a:r>
              <a:rPr lang="en-US" b="1" dirty="0" smtClean="0">
                <a:solidFill>
                  <a:schemeClr val="bg1"/>
                </a:solidFill>
              </a:rPr>
              <a:t>From: Environment Solutions:  </a:t>
            </a:r>
            <a:r>
              <a:rPr lang="en-US" b="1" dirty="0" smtClean="0">
                <a:solidFill>
                  <a:schemeClr val="bg1"/>
                </a:solidFill>
                <a:hlinkClick r:id="rId3"/>
              </a:rPr>
              <a:t>www.environmentsolutions.dk</a:t>
            </a:r>
            <a:r>
              <a:rPr lang="en-US" b="1" dirty="0" smtClean="0">
                <a:solidFill>
                  <a:schemeClr val="bg1"/>
                </a:solidFill>
              </a:rPr>
              <a:t> </a:t>
            </a:r>
            <a:endParaRPr lang="en-US" b="1" dirty="0">
              <a:solidFill>
                <a:schemeClr val="bg1"/>
              </a:solidFill>
            </a:endParaRPr>
          </a:p>
        </p:txBody>
      </p:sp>
      <p:pic>
        <p:nvPicPr>
          <p:cNvPr id="9" name="Picture 8"/>
          <p:cNvPicPr>
            <a:picLocks noChangeAspect="1"/>
          </p:cNvPicPr>
          <p:nvPr/>
        </p:nvPicPr>
        <p:blipFill>
          <a:blip r:embed="rId4"/>
          <a:stretch>
            <a:fillRect/>
          </a:stretch>
        </p:blipFill>
        <p:spPr>
          <a:xfrm>
            <a:off x="0" y="1020797"/>
            <a:ext cx="9143998" cy="5250847"/>
          </a:xfrm>
          <a:prstGeom prst="rect">
            <a:avLst/>
          </a:prstGeom>
          <a:ln>
            <a:solidFill>
              <a:schemeClr val="accent1"/>
            </a:solidFill>
          </a:ln>
        </p:spPr>
      </p:pic>
      <p:sp>
        <p:nvSpPr>
          <p:cNvPr id="2" name="Right Arrow 1"/>
          <p:cNvSpPr/>
          <p:nvPr/>
        </p:nvSpPr>
        <p:spPr>
          <a:xfrm>
            <a:off x="3491880" y="3717032"/>
            <a:ext cx="432048" cy="14401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6512" y="692696"/>
            <a:ext cx="9144000" cy="56886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07241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oliennummernplatzhalter 1"/>
          <p:cNvSpPr>
            <a:spLocks noGrp="1"/>
          </p:cNvSpPr>
          <p:nvPr>
            <p:ph type="sldNum" sz="quarter" idx="12"/>
          </p:nvPr>
        </p:nvSpPr>
        <p:spPr bwMode="auto">
          <a:xfrm>
            <a:off x="6553200" y="6356351"/>
            <a:ext cx="2133601"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43" indent="-285747" eaLnBrk="0" hangingPunct="0">
              <a:defRPr sz="2400">
                <a:solidFill>
                  <a:schemeClr val="tx1"/>
                </a:solidFill>
                <a:latin typeface="Arial" charset="0"/>
                <a:ea typeface="ＭＳ Ｐゴシック" charset="0"/>
              </a:defRPr>
            </a:lvl2pPr>
            <a:lvl3pPr marL="1142989" indent="-228598" eaLnBrk="0" hangingPunct="0">
              <a:defRPr sz="2400">
                <a:solidFill>
                  <a:schemeClr val="tx1"/>
                </a:solidFill>
                <a:latin typeface="Arial" charset="0"/>
                <a:ea typeface="ＭＳ Ｐゴシック" charset="0"/>
              </a:defRPr>
            </a:lvl3pPr>
            <a:lvl4pPr marL="1600184" indent="-228598" eaLnBrk="0" hangingPunct="0">
              <a:defRPr sz="2400">
                <a:solidFill>
                  <a:schemeClr val="tx1"/>
                </a:solidFill>
                <a:latin typeface="Arial" charset="0"/>
                <a:ea typeface="ＭＳ Ｐゴシック" charset="0"/>
              </a:defRPr>
            </a:lvl4pPr>
            <a:lvl5pPr marL="2057379" indent="-228598" eaLnBrk="0" hangingPunct="0">
              <a:defRPr sz="2400">
                <a:solidFill>
                  <a:schemeClr val="tx1"/>
                </a:solidFill>
                <a:latin typeface="Arial" charset="0"/>
                <a:ea typeface="ＭＳ Ｐゴシック" charset="0"/>
              </a:defRPr>
            </a:lvl5pPr>
            <a:lvl6pPr marL="2514575" indent="-228598" eaLnBrk="0" fontAlgn="base" hangingPunct="0">
              <a:spcBef>
                <a:spcPct val="0"/>
              </a:spcBef>
              <a:spcAft>
                <a:spcPct val="0"/>
              </a:spcAft>
              <a:defRPr sz="2400">
                <a:solidFill>
                  <a:schemeClr val="tx1"/>
                </a:solidFill>
                <a:latin typeface="Arial" charset="0"/>
                <a:ea typeface="ＭＳ Ｐゴシック" charset="0"/>
              </a:defRPr>
            </a:lvl6pPr>
            <a:lvl7pPr marL="2971770" indent="-228598" eaLnBrk="0" fontAlgn="base" hangingPunct="0">
              <a:spcBef>
                <a:spcPct val="0"/>
              </a:spcBef>
              <a:spcAft>
                <a:spcPct val="0"/>
              </a:spcAft>
              <a:defRPr sz="2400">
                <a:solidFill>
                  <a:schemeClr val="tx1"/>
                </a:solidFill>
                <a:latin typeface="Arial" charset="0"/>
                <a:ea typeface="ＭＳ Ｐゴシック" charset="0"/>
              </a:defRPr>
            </a:lvl7pPr>
            <a:lvl8pPr marL="3428966" indent="-228598" eaLnBrk="0" fontAlgn="base" hangingPunct="0">
              <a:spcBef>
                <a:spcPct val="0"/>
              </a:spcBef>
              <a:spcAft>
                <a:spcPct val="0"/>
              </a:spcAft>
              <a:defRPr sz="2400">
                <a:solidFill>
                  <a:schemeClr val="tx1"/>
                </a:solidFill>
                <a:latin typeface="Arial" charset="0"/>
                <a:ea typeface="ＭＳ Ｐゴシック" charset="0"/>
              </a:defRPr>
            </a:lvl8pPr>
            <a:lvl9pPr marL="3886161" indent="-2285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49D9B0-14A5-A44E-B84B-7B8CD7D0F591}" type="slidenum">
              <a:rPr lang="en-US" sz="1800">
                <a:ea typeface="MS PGothic" charset="0"/>
                <a:cs typeface="MS PGothic" charset="0"/>
              </a:rPr>
              <a:pPr eaLnBrk="1" hangingPunct="1"/>
              <a:t>7</a:t>
            </a:fld>
            <a:endParaRPr lang="en-US" sz="1800" dirty="0">
              <a:ea typeface="MS PGothic" charset="0"/>
              <a:cs typeface="MS PGothic" charset="0"/>
            </a:endParaRPr>
          </a:p>
        </p:txBody>
      </p:sp>
      <p:sp>
        <p:nvSpPr>
          <p:cNvPr id="22530" name="Text Box 41"/>
          <p:cNvSpPr txBox="1">
            <a:spLocks noChangeArrowheads="1"/>
          </p:cNvSpPr>
          <p:nvPr/>
        </p:nvSpPr>
        <p:spPr bwMode="auto">
          <a:xfrm>
            <a:off x="323850" y="1917701"/>
            <a:ext cx="4176713" cy="1200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7" rIns="91435" bIns="45717">
            <a:spAutoFit/>
          </a:bodyPr>
          <a:lstStyle>
            <a:lvl1pPr defTabSz="788988" eaLnBrk="0" hangingPunct="0">
              <a:defRPr sz="2400">
                <a:solidFill>
                  <a:schemeClr val="tx1"/>
                </a:solidFill>
                <a:latin typeface="Arial" charset="0"/>
                <a:ea typeface="ＭＳ Ｐゴシック" charset="0"/>
                <a:cs typeface="ＭＳ Ｐゴシック" charset="0"/>
              </a:defRPr>
            </a:lvl1pPr>
            <a:lvl2pPr marL="742950" indent="-285750" defTabSz="788988" eaLnBrk="0" hangingPunct="0">
              <a:defRPr sz="2400">
                <a:solidFill>
                  <a:schemeClr val="tx1"/>
                </a:solidFill>
                <a:latin typeface="Arial" charset="0"/>
                <a:ea typeface="ＭＳ Ｐゴシック" charset="0"/>
              </a:defRPr>
            </a:lvl2pPr>
            <a:lvl3pPr marL="1143000" indent="-228600" defTabSz="788988" eaLnBrk="0" hangingPunct="0">
              <a:defRPr sz="2400">
                <a:solidFill>
                  <a:schemeClr val="tx1"/>
                </a:solidFill>
                <a:latin typeface="Arial" charset="0"/>
                <a:ea typeface="ＭＳ Ｐゴシック" charset="0"/>
              </a:defRPr>
            </a:lvl3pPr>
            <a:lvl4pPr marL="1600200" indent="-228600" defTabSz="788988" eaLnBrk="0" hangingPunct="0">
              <a:defRPr sz="2400">
                <a:solidFill>
                  <a:schemeClr val="tx1"/>
                </a:solidFill>
                <a:latin typeface="Arial" charset="0"/>
                <a:ea typeface="ＭＳ Ｐゴシック" charset="0"/>
              </a:defRPr>
            </a:lvl4pPr>
            <a:lvl5pPr marL="2057400" indent="-228600" defTabSz="788988" eaLnBrk="0" hangingPunct="0">
              <a:defRPr sz="2400">
                <a:solidFill>
                  <a:schemeClr val="tx1"/>
                </a:solidFill>
                <a:latin typeface="Arial" charset="0"/>
                <a:ea typeface="ＭＳ Ｐゴシック" charset="0"/>
              </a:defRPr>
            </a:lvl5pPr>
            <a:lvl6pPr marL="2514600" indent="-228600" defTabSz="788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88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88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889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b="1" dirty="0"/>
              <a:t>Rain</a:t>
            </a:r>
            <a:endParaRPr lang="en-GB" dirty="0"/>
          </a:p>
          <a:p>
            <a:pPr eaLnBrk="1" hangingPunct="1"/>
            <a:r>
              <a:rPr lang="en-GB" dirty="0"/>
              <a:t>Increase breeding sites for mosquitoes</a:t>
            </a:r>
          </a:p>
        </p:txBody>
      </p:sp>
      <p:sp>
        <p:nvSpPr>
          <p:cNvPr id="22531" name="Text Box 41"/>
          <p:cNvSpPr txBox="1">
            <a:spLocks noChangeArrowheads="1"/>
          </p:cNvSpPr>
          <p:nvPr/>
        </p:nvSpPr>
        <p:spPr bwMode="auto">
          <a:xfrm>
            <a:off x="4572000" y="4043667"/>
            <a:ext cx="4114800" cy="830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7" rIns="91435" bIns="45717">
            <a:spAutoFit/>
          </a:bodyPr>
          <a:lstStyle>
            <a:lvl1pPr defTabSz="788988" eaLnBrk="0" hangingPunct="0">
              <a:defRPr sz="2400">
                <a:solidFill>
                  <a:schemeClr val="tx1"/>
                </a:solidFill>
                <a:latin typeface="Arial" charset="0"/>
                <a:ea typeface="ＭＳ Ｐゴシック" charset="0"/>
                <a:cs typeface="ＭＳ Ｐゴシック" charset="0"/>
              </a:defRPr>
            </a:lvl1pPr>
            <a:lvl2pPr marL="742950" indent="-285750" defTabSz="788988" eaLnBrk="0" hangingPunct="0">
              <a:defRPr sz="2400">
                <a:solidFill>
                  <a:schemeClr val="tx1"/>
                </a:solidFill>
                <a:latin typeface="Arial" charset="0"/>
                <a:ea typeface="ＭＳ Ｐゴシック" charset="0"/>
              </a:defRPr>
            </a:lvl2pPr>
            <a:lvl3pPr marL="1143000" indent="-228600" defTabSz="788988" eaLnBrk="0" hangingPunct="0">
              <a:defRPr sz="2400">
                <a:solidFill>
                  <a:schemeClr val="tx1"/>
                </a:solidFill>
                <a:latin typeface="Arial" charset="0"/>
                <a:ea typeface="ＭＳ Ｐゴシック" charset="0"/>
              </a:defRPr>
            </a:lvl3pPr>
            <a:lvl4pPr marL="1600200" indent="-228600" defTabSz="788988" eaLnBrk="0" hangingPunct="0">
              <a:defRPr sz="2400">
                <a:solidFill>
                  <a:schemeClr val="tx1"/>
                </a:solidFill>
                <a:latin typeface="Arial" charset="0"/>
                <a:ea typeface="ＭＳ Ｐゴシック" charset="0"/>
              </a:defRPr>
            </a:lvl4pPr>
            <a:lvl5pPr marL="2057400" indent="-228600" defTabSz="788988" eaLnBrk="0" hangingPunct="0">
              <a:defRPr sz="2400">
                <a:solidFill>
                  <a:schemeClr val="tx1"/>
                </a:solidFill>
                <a:latin typeface="Arial" charset="0"/>
                <a:ea typeface="ＭＳ Ｐゴシック" charset="0"/>
              </a:defRPr>
            </a:lvl5pPr>
            <a:lvl6pPr marL="2514600" indent="-228600" defTabSz="788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88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88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889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b="1" dirty="0"/>
              <a:t>Humidity</a:t>
            </a:r>
            <a:endParaRPr lang="en-GB" dirty="0"/>
          </a:p>
          <a:p>
            <a:pPr eaLnBrk="1" hangingPunct="1"/>
            <a:r>
              <a:rPr lang="en-GB" i="1" dirty="0"/>
              <a:t>Mosquito survival</a:t>
            </a:r>
          </a:p>
        </p:txBody>
      </p:sp>
      <p:sp>
        <p:nvSpPr>
          <p:cNvPr id="22532" name="Textfeld 5"/>
          <p:cNvSpPr txBox="1">
            <a:spLocks noChangeArrowheads="1"/>
          </p:cNvSpPr>
          <p:nvPr/>
        </p:nvSpPr>
        <p:spPr bwMode="auto">
          <a:xfrm>
            <a:off x="1742658" y="580658"/>
            <a:ext cx="749512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200" b="1" i="1" dirty="0"/>
              <a:t>Rain, temperature and humidity</a:t>
            </a:r>
            <a:endParaRPr lang="de-DE" sz="3200" b="1" i="1" dirty="0"/>
          </a:p>
        </p:txBody>
      </p:sp>
      <p:pic>
        <p:nvPicPr>
          <p:cNvPr id="22533"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64311" y="1737687"/>
            <a:ext cx="36401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102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5537" y="3523580"/>
            <a:ext cx="3640138" cy="242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5" name="Text Box 41"/>
          <p:cNvSpPr txBox="1">
            <a:spLocks noChangeArrowheads="1"/>
          </p:cNvSpPr>
          <p:nvPr/>
        </p:nvSpPr>
        <p:spPr bwMode="auto">
          <a:xfrm>
            <a:off x="4572000" y="4873929"/>
            <a:ext cx="4114800" cy="830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7" rIns="91435" bIns="45717">
            <a:spAutoFit/>
          </a:bodyPr>
          <a:lstStyle>
            <a:lvl1pPr defTabSz="788988" eaLnBrk="0" hangingPunct="0">
              <a:defRPr sz="2400">
                <a:solidFill>
                  <a:schemeClr val="tx1"/>
                </a:solidFill>
                <a:latin typeface="Arial" charset="0"/>
                <a:ea typeface="ＭＳ Ｐゴシック" charset="0"/>
                <a:cs typeface="ＭＳ Ｐゴシック" charset="0"/>
              </a:defRPr>
            </a:lvl1pPr>
            <a:lvl2pPr marL="742950" indent="-285750" defTabSz="788988" eaLnBrk="0" hangingPunct="0">
              <a:defRPr sz="2400">
                <a:solidFill>
                  <a:schemeClr val="tx1"/>
                </a:solidFill>
                <a:latin typeface="Arial" charset="0"/>
                <a:ea typeface="ＭＳ Ｐゴシック" charset="0"/>
              </a:defRPr>
            </a:lvl2pPr>
            <a:lvl3pPr marL="1143000" indent="-228600" defTabSz="788988" eaLnBrk="0" hangingPunct="0">
              <a:defRPr sz="2400">
                <a:solidFill>
                  <a:schemeClr val="tx1"/>
                </a:solidFill>
                <a:latin typeface="Arial" charset="0"/>
                <a:ea typeface="ＭＳ Ｐゴシック" charset="0"/>
              </a:defRPr>
            </a:lvl3pPr>
            <a:lvl4pPr marL="1600200" indent="-228600" defTabSz="788988" eaLnBrk="0" hangingPunct="0">
              <a:defRPr sz="2400">
                <a:solidFill>
                  <a:schemeClr val="tx1"/>
                </a:solidFill>
                <a:latin typeface="Arial" charset="0"/>
                <a:ea typeface="ＭＳ Ｐゴシック" charset="0"/>
              </a:defRPr>
            </a:lvl4pPr>
            <a:lvl5pPr marL="2057400" indent="-228600" defTabSz="788988" eaLnBrk="0" hangingPunct="0">
              <a:defRPr sz="2400">
                <a:solidFill>
                  <a:schemeClr val="tx1"/>
                </a:solidFill>
                <a:latin typeface="Arial" charset="0"/>
                <a:ea typeface="ＭＳ Ｐゴシック" charset="0"/>
              </a:defRPr>
            </a:lvl5pPr>
            <a:lvl6pPr marL="2514600" indent="-228600" defTabSz="788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88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88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889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b="1" dirty="0"/>
              <a:t>Temperature</a:t>
            </a:r>
          </a:p>
          <a:p>
            <a:pPr eaLnBrk="1" hangingPunct="1"/>
            <a:r>
              <a:rPr lang="en-US" i="1" dirty="0"/>
              <a:t>Parasite development rates</a:t>
            </a:r>
            <a:endParaRPr lang="en-GB" i="1" dirty="0"/>
          </a:p>
        </p:txBody>
      </p:sp>
    </p:spTree>
    <p:extLst>
      <p:ext uri="{BB962C8B-B14F-4D97-AF65-F5344CB8AC3E}">
        <p14:creationId xmlns="" xmlns:p14="http://schemas.microsoft.com/office/powerpoint/2010/main" val="535386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71550" y="337220"/>
            <a:ext cx="7067550" cy="571500"/>
          </a:xfrm>
          <a:prstGeom prst="rect">
            <a:avLst/>
          </a:prstGeom>
        </p:spPr>
        <p:txBody>
          <a:bodyPr lIns="91439" tIns="45720" rIns="91439" bIns="4572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4000" b="1" dirty="0"/>
              <a:t>Vector - borne diseases</a:t>
            </a:r>
            <a:r>
              <a:rPr lang="en-GB" altLang="en-US" sz="2800" dirty="0"/>
              <a:t/>
            </a:r>
            <a:br>
              <a:rPr lang="en-GB" altLang="en-US" sz="2800" dirty="0"/>
            </a:br>
            <a:endParaRPr lang="en-US" altLang="en-US" dirty="0"/>
          </a:p>
        </p:txBody>
      </p:sp>
      <p:sp>
        <p:nvSpPr>
          <p:cNvPr id="5" name="Text Box 4"/>
          <p:cNvSpPr txBox="1">
            <a:spLocks noChangeArrowheads="1"/>
          </p:cNvSpPr>
          <p:nvPr/>
        </p:nvSpPr>
        <p:spPr bwMode="auto">
          <a:xfrm>
            <a:off x="3635896" y="5642084"/>
            <a:ext cx="25635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20" rIns="91439" bIns="4572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b="1" dirty="0"/>
              <a:t>Dengue Fever</a:t>
            </a:r>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412776"/>
            <a:ext cx="9144000" cy="5445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75211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619672" y="279645"/>
            <a:ext cx="7067550" cy="1143001"/>
          </a:xfrm>
        </p:spPr>
        <p:txBody>
          <a:bodyPr>
            <a:normAutofit/>
          </a:bodyPr>
          <a:lstStyle/>
          <a:p>
            <a:r>
              <a:rPr lang="en-US" sz="3200" b="1" dirty="0">
                <a:solidFill>
                  <a:schemeClr val="bg1"/>
                </a:solidFill>
              </a:rPr>
              <a:t>Biological   Amplification</a:t>
            </a:r>
            <a:endParaRPr lang="en-GB" sz="3200" b="1" dirty="0">
              <a:solidFill>
                <a:schemeClr val="bg1"/>
              </a:solidFill>
            </a:endParaRPr>
          </a:p>
        </p:txBody>
      </p:sp>
      <p:sp>
        <p:nvSpPr>
          <p:cNvPr id="24578" name="Content Placeholder 2"/>
          <p:cNvSpPr>
            <a:spLocks noGrp="1"/>
          </p:cNvSpPr>
          <p:nvPr>
            <p:ph idx="1"/>
          </p:nvPr>
        </p:nvSpPr>
        <p:spPr>
          <a:xfrm>
            <a:off x="685019" y="2895168"/>
            <a:ext cx="7772400" cy="4206240"/>
          </a:xfrm>
        </p:spPr>
        <p:txBody>
          <a:bodyPr>
            <a:normAutofit/>
          </a:bodyPr>
          <a:lstStyle/>
          <a:p>
            <a:endParaRPr lang="en-US" sz="2800" dirty="0">
              <a:latin typeface="Arial" charset="0"/>
            </a:endParaRPr>
          </a:p>
          <a:p>
            <a:r>
              <a:rPr lang="en-US" sz="3200" dirty="0"/>
              <a:t>A mere half degree centigrade increase in temperature can bring about  a 30 – 100% increase in mosquito abundance</a:t>
            </a:r>
            <a:r>
              <a:rPr lang="en-US" sz="3200" dirty="0" smtClean="0"/>
              <a:t>.</a:t>
            </a:r>
            <a:endParaRPr lang="en-US" sz="3200" dirty="0">
              <a:latin typeface="Arial" charset="0"/>
            </a:endParaRPr>
          </a:p>
          <a:p>
            <a:endParaRPr lang="en-GB" sz="3200" dirty="0">
              <a:latin typeface="Arial" charset="0"/>
            </a:endParaRPr>
          </a:p>
        </p:txBody>
      </p:sp>
    </p:spTree>
    <p:extLst>
      <p:ext uri="{BB962C8B-B14F-4D97-AF65-F5344CB8AC3E}">
        <p14:creationId xmlns="" xmlns:p14="http://schemas.microsoft.com/office/powerpoint/2010/main" val="11497838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1619</TotalTime>
  <Words>2400</Words>
  <Application>Microsoft Office PowerPoint</Application>
  <PresentationFormat>On-screen Show (4:3)</PresentationFormat>
  <Paragraphs>411</Paragraphs>
  <Slides>49</Slides>
  <Notes>17</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49</vt:i4>
      </vt:variant>
    </vt:vector>
  </HeadingPairs>
  <TitlesOfParts>
    <vt:vector size="51" baseType="lpstr">
      <vt:lpstr>Banded</vt:lpstr>
      <vt:lpstr>???</vt:lpstr>
      <vt:lpstr>Health  and  Climate Change</vt:lpstr>
      <vt:lpstr>Slide 2</vt:lpstr>
      <vt:lpstr>Slide 3</vt:lpstr>
      <vt:lpstr>Slide 4</vt:lpstr>
      <vt:lpstr>Health Impacts of Floods</vt:lpstr>
      <vt:lpstr>Storms  /   Flooding</vt:lpstr>
      <vt:lpstr>Slide 7</vt:lpstr>
      <vt:lpstr>Slide 8</vt:lpstr>
      <vt:lpstr>Biological   Amplification</vt:lpstr>
      <vt:lpstr>Slide 10</vt:lpstr>
      <vt:lpstr>Mosquito-borne-disease:      Environmental Changes</vt:lpstr>
      <vt:lpstr>Mosquito-borne-disease:          Human Factors</vt:lpstr>
      <vt:lpstr>Potential impact: Drought</vt:lpstr>
      <vt:lpstr>Slide 14</vt:lpstr>
      <vt:lpstr>Slide 15</vt:lpstr>
      <vt:lpstr>Impacts to Health from Increased Temperatures</vt:lpstr>
      <vt:lpstr> Drinking Water Supply</vt:lpstr>
      <vt:lpstr>Food Production: Land</vt:lpstr>
      <vt:lpstr>Food Production: Fisheries</vt:lpstr>
      <vt:lpstr>Food Safety</vt:lpstr>
      <vt:lpstr>Slide 21</vt:lpstr>
      <vt:lpstr>Slide 22</vt:lpstr>
      <vt:lpstr>Slide 23</vt:lpstr>
      <vt:lpstr>Slide 24</vt:lpstr>
      <vt:lpstr>Slide 25</vt:lpstr>
      <vt:lpstr>POTENTIAL HEALTH IMPACTS OF EXTREME EVENTS</vt:lpstr>
      <vt:lpstr>Slide 27</vt:lpstr>
      <vt:lpstr>Slide 28</vt:lpstr>
      <vt:lpstr>Slide 29</vt:lpstr>
      <vt:lpstr>Slide 30</vt:lpstr>
      <vt:lpstr>Slide 31</vt:lpstr>
      <vt:lpstr>Slide 32</vt:lpstr>
      <vt:lpstr>Slide 33</vt:lpstr>
      <vt:lpstr>Slide 34</vt:lpstr>
      <vt:lpstr>Slide 35</vt:lpstr>
      <vt:lpstr>Slide 36</vt:lpstr>
      <vt:lpstr>How to use    ???</vt:lpstr>
      <vt:lpstr>When to use   ?????</vt:lpstr>
      <vt:lpstr>Preparedness Phase</vt:lpstr>
      <vt:lpstr>Alert Phase</vt:lpstr>
      <vt:lpstr>Response Phase</vt:lpstr>
      <vt:lpstr>Evaluation Phase</vt:lpstr>
      <vt:lpstr>Two Major Areas </vt:lpstr>
      <vt:lpstr>Slide 44</vt:lpstr>
      <vt:lpstr>Health impact pathway – opportunities for adaptation</vt:lpstr>
      <vt:lpstr>Slide 46</vt:lpstr>
      <vt:lpstr>Slide 47</vt:lpstr>
      <vt:lpstr>Slide 48</vt:lpstr>
      <vt:lpstr>Slide 49</vt:lpstr>
    </vt:vector>
  </TitlesOfParts>
  <Company>CtrlSoft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Mg Mg Hla</dc:creator>
  <cp:lastModifiedBy>User</cp:lastModifiedBy>
  <cp:revision>187</cp:revision>
  <cp:lastPrinted>2016-03-01T14:54:23Z</cp:lastPrinted>
  <dcterms:created xsi:type="dcterms:W3CDTF">2016-02-26T05:04:13Z</dcterms:created>
  <dcterms:modified xsi:type="dcterms:W3CDTF">2016-03-09T02:57:30Z</dcterms:modified>
</cp:coreProperties>
</file>