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7" autoAdjust="0"/>
  </p:normalViewPr>
  <p:slideViewPr>
    <p:cSldViewPr snapToGrid="0" snapToObjects="1">
      <p:cViewPr varScale="1">
        <p:scale>
          <a:sx n="81" d="100"/>
          <a:sy n="81" d="100"/>
        </p:scale>
        <p:origin x="-16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B1C44-17A7-AD46-86E9-44CD75AD6551}" type="datetimeFigureOut">
              <a:rPr lang="en-US" smtClean="0"/>
              <a:t>11/28/2014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5C567-3D68-074B-B5AE-984B96DA1E6F}" type="slidenum">
              <a:rPr lang="en-US" smtClean="0"/>
              <a:t>‹#›</a:t>
            </a:fld>
            <a:endParaRPr lang="en-US"/>
          </a:p>
        </p:txBody>
      </p:sp>
    </p:spTree>
    <p:extLst>
      <p:ext uri="{BB962C8B-B14F-4D97-AF65-F5344CB8AC3E}">
        <p14:creationId xmlns:p14="http://schemas.microsoft.com/office/powerpoint/2010/main" val="3402580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lvl="0"/>
            <a:endParaRPr lang="zh-TW"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CFL compact fluorescent lamp</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16</a:t>
            </a:fld>
            <a:endParaRPr lang="en-GB"/>
          </a:p>
        </p:txBody>
      </p:sp>
    </p:spTree>
    <p:extLst>
      <p:ext uri="{BB962C8B-B14F-4D97-AF65-F5344CB8AC3E}">
        <p14:creationId xmlns:p14="http://schemas.microsoft.com/office/powerpoint/2010/main" val="34201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Bangladesh, for example, waste-to-compost projects contribute to mitigation through reducing methane emissions; </a:t>
            </a:r>
          </a:p>
          <a:p>
            <a:r>
              <a:rPr lang="en-US" b="1" dirty="0" smtClean="0"/>
              <a:t>to adaptation through soil improvement in drought-prone areas; and to sustainable development through the </a:t>
            </a:r>
          </a:p>
          <a:p>
            <a:r>
              <a:rPr lang="en-US" b="1" dirty="0" smtClean="0"/>
              <a:t>preservation of ecosystem services (Ayers and </a:t>
            </a:r>
            <a:r>
              <a:rPr lang="en-US" b="1" dirty="0" err="1" smtClean="0"/>
              <a:t>Huq</a:t>
            </a:r>
            <a:r>
              <a:rPr lang="en-US" b="1" dirty="0" smtClean="0"/>
              <a:t>, 2009</a:t>
            </a:r>
            <a:endParaRPr lang="fi-FI" b="1"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19</a:t>
            </a:fld>
            <a:endParaRPr lang="en-GB"/>
          </a:p>
        </p:txBody>
      </p:sp>
    </p:spTree>
    <p:extLst>
      <p:ext uri="{BB962C8B-B14F-4D97-AF65-F5344CB8AC3E}">
        <p14:creationId xmlns:p14="http://schemas.microsoft.com/office/powerpoint/2010/main" val="317806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Bangladesh, for example, waste-to-compost projects contribute to mitigation through reducing methane emissions; </a:t>
            </a:r>
          </a:p>
          <a:p>
            <a:r>
              <a:rPr lang="en-US" b="1" dirty="0" smtClean="0"/>
              <a:t>to adaptation through soil improvement in drought-prone areas; and to sustainable development through the </a:t>
            </a:r>
          </a:p>
          <a:p>
            <a:r>
              <a:rPr lang="en-US" b="1" dirty="0" smtClean="0"/>
              <a:t>preservation of ecosystem services (Ayers and </a:t>
            </a:r>
            <a:r>
              <a:rPr lang="en-US" b="1" dirty="0" err="1" smtClean="0"/>
              <a:t>Huq</a:t>
            </a:r>
            <a:r>
              <a:rPr lang="en-US" b="1" dirty="0" smtClean="0"/>
              <a:t>, 2009</a:t>
            </a:r>
            <a:endParaRPr lang="fi-FI" b="1"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20</a:t>
            </a:fld>
            <a:endParaRPr lang="en-GB"/>
          </a:p>
        </p:txBody>
      </p:sp>
    </p:spTree>
    <p:extLst>
      <p:ext uri="{BB962C8B-B14F-4D97-AF65-F5344CB8AC3E}">
        <p14:creationId xmlns:p14="http://schemas.microsoft.com/office/powerpoint/2010/main" val="317806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management and forestry activities contribute to ecosystem-based mitigation, for example through the reduction of emissions from </a:t>
            </a:r>
          </a:p>
          <a:p>
            <a:r>
              <a:rPr lang="en-US" dirty="0" smtClean="0"/>
              <a:t>deforestation and forest degradation, and adaptation, for example through the conservation of hydrological services </a:t>
            </a:r>
          </a:p>
          <a:p>
            <a:r>
              <a:rPr lang="en-US" dirty="0" smtClean="0"/>
              <a:t>provided to people facing water problems, as well as renewable energy (see several cases of ecosystem-based </a:t>
            </a:r>
          </a:p>
          <a:p>
            <a:r>
              <a:rPr lang="en-US" dirty="0" smtClean="0"/>
              <a:t>adaptation in </a:t>
            </a:r>
            <a:r>
              <a:rPr lang="en-US" dirty="0" err="1" smtClean="0"/>
              <a:t>Pramova</a:t>
            </a:r>
            <a:r>
              <a:rPr lang="en-US" dirty="0" smtClean="0"/>
              <a:t> et al., 2012). However, tradeoffs are also possible, for example if ecosystem management for </a:t>
            </a:r>
          </a:p>
          <a:p>
            <a:r>
              <a:rPr lang="en-US" dirty="0" smtClean="0"/>
              <a:t>mitigation purposes reduces the livelihood opportunities and the adaptive capacity of local people (</a:t>
            </a:r>
            <a:r>
              <a:rPr lang="en-US" dirty="0" err="1" smtClean="0"/>
              <a:t>Locatelli</a:t>
            </a:r>
            <a:r>
              <a:rPr lang="en-US" dirty="0" smtClean="0"/>
              <a:t> et al., </a:t>
            </a:r>
          </a:p>
          <a:p>
            <a:r>
              <a:rPr lang="en-US" dirty="0" smtClean="0"/>
              <a:t>2011). The scale of these examples is often local, however, and longer-term success of these pathways will depend </a:t>
            </a:r>
          </a:p>
          <a:p>
            <a:r>
              <a:rPr lang="en-US" dirty="0" smtClean="0"/>
              <a:t>on the broader context of mitigation and facilitation of adaptation options (Metz et al., 2002).</a:t>
            </a:r>
          </a:p>
          <a:p>
            <a:endParaRPr lang="en-US" dirty="0" smtClean="0"/>
          </a:p>
          <a:p>
            <a:r>
              <a:rPr lang="en-US" dirty="0" smtClean="0"/>
              <a:t>However, tradeoffs are also possible, for example if ecosystem management for mitigation purposes reduces the livelihood opportunities and the adaptive capacity of local people.</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21</a:t>
            </a:fld>
            <a:endParaRPr lang="en-GB"/>
          </a:p>
        </p:txBody>
      </p:sp>
    </p:spTree>
    <p:extLst>
      <p:ext uri="{BB962C8B-B14F-4D97-AF65-F5344CB8AC3E}">
        <p14:creationId xmlns:p14="http://schemas.microsoft.com/office/powerpoint/2010/main" val="344068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management and forestry activities contribute to ecosystem-based mitigation, for example through the reduction of emissions from </a:t>
            </a:r>
          </a:p>
          <a:p>
            <a:r>
              <a:rPr lang="en-US" dirty="0" smtClean="0"/>
              <a:t>deforestation and forest degradation, and adaptation, for example through the conservation of hydrological services </a:t>
            </a:r>
          </a:p>
          <a:p>
            <a:r>
              <a:rPr lang="en-US" dirty="0" smtClean="0"/>
              <a:t>provided to people facing water problems, as well as renewable energy (see several cases of ecosystem-based </a:t>
            </a:r>
          </a:p>
          <a:p>
            <a:r>
              <a:rPr lang="en-US" dirty="0" smtClean="0"/>
              <a:t>adaptation in </a:t>
            </a:r>
            <a:r>
              <a:rPr lang="en-US" dirty="0" err="1" smtClean="0"/>
              <a:t>Pramova</a:t>
            </a:r>
            <a:r>
              <a:rPr lang="en-US" dirty="0" smtClean="0"/>
              <a:t> et al., 2012). However, tradeoffs are also possible, for example if ecosystem management for </a:t>
            </a:r>
          </a:p>
          <a:p>
            <a:r>
              <a:rPr lang="en-US" dirty="0" smtClean="0"/>
              <a:t>mitigation purposes reduces the livelihood opportunities and the adaptive capacity of local people (</a:t>
            </a:r>
            <a:r>
              <a:rPr lang="en-US" dirty="0" err="1" smtClean="0"/>
              <a:t>Locatelli</a:t>
            </a:r>
            <a:r>
              <a:rPr lang="en-US" dirty="0" smtClean="0"/>
              <a:t> et al., </a:t>
            </a:r>
          </a:p>
          <a:p>
            <a:r>
              <a:rPr lang="en-US" dirty="0" smtClean="0"/>
              <a:t>2011). The scale of these examples is often local, however, and longer-term success of these pathways will depend </a:t>
            </a:r>
          </a:p>
          <a:p>
            <a:r>
              <a:rPr lang="en-US" dirty="0" smtClean="0"/>
              <a:t>on the broader context of mitigation and facilitation of adaptation options (Metz et al., 2002).</a:t>
            </a:r>
          </a:p>
          <a:p>
            <a:endParaRPr lang="en-US" dirty="0" smtClean="0"/>
          </a:p>
          <a:p>
            <a:r>
              <a:rPr lang="en-US" dirty="0" smtClean="0"/>
              <a:t>However, tradeoffs are also possible, for example if ecosystem management for mitigation purposes reduces the livelihood opportunities and the adaptive capacity of local people.</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22</a:t>
            </a:fld>
            <a:endParaRPr lang="en-GB"/>
          </a:p>
        </p:txBody>
      </p:sp>
    </p:spTree>
    <p:extLst>
      <p:ext uri="{BB962C8B-B14F-4D97-AF65-F5344CB8AC3E}">
        <p14:creationId xmlns:p14="http://schemas.microsoft.com/office/powerpoint/2010/main" val="3440686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individual's, nation's, or organization's carbon footprint can be measured by undertaking a GHG emissions assessment or other calculative activities also</a:t>
            </a:r>
            <a:r>
              <a:rPr lang="en-US" sz="1200" b="0" i="0" kern="1200" baseline="0" dirty="0" smtClean="0">
                <a:solidFill>
                  <a:schemeClr val="tx1"/>
                </a:solidFill>
                <a:effectLst/>
                <a:latin typeface="+mn-lt"/>
                <a:ea typeface="+mn-ea"/>
                <a:cs typeface="+mn-cs"/>
              </a:rPr>
              <a:t> called</a:t>
            </a:r>
            <a:r>
              <a:rPr lang="en-US" sz="1200" b="0" i="0" kern="1200" dirty="0" smtClean="0">
                <a:solidFill>
                  <a:schemeClr val="tx1"/>
                </a:solidFill>
                <a:effectLst/>
                <a:latin typeface="+mn-lt"/>
                <a:ea typeface="+mn-ea"/>
                <a:cs typeface="+mn-cs"/>
              </a:rPr>
              <a:t> as </a:t>
            </a:r>
            <a:r>
              <a:rPr lang="en-US" sz="1200" b="0" i="0" u="none" strike="noStrike" kern="1200" dirty="0" smtClean="0">
                <a:solidFill>
                  <a:schemeClr val="tx1"/>
                </a:solidFill>
                <a:effectLst/>
                <a:latin typeface="+mn-lt"/>
                <a:ea typeface="+mn-ea"/>
                <a:cs typeface="+mn-cs"/>
              </a:rPr>
              <a:t>carbon accounting.</a:t>
            </a:r>
          </a:p>
          <a:p>
            <a:r>
              <a:rPr lang="en-US" sz="1200" b="0" i="0" kern="1200" dirty="0" smtClean="0">
                <a:solidFill>
                  <a:schemeClr val="tx1"/>
                </a:solidFill>
                <a:effectLst/>
                <a:latin typeface="+mn-lt"/>
                <a:ea typeface="+mn-ea"/>
                <a:cs typeface="+mn-cs"/>
              </a:rPr>
              <a:t>Once the size of a carbon footprint is known, a strategy can be devised to reduce it, e.g. by technological developments, better process and product management, green</a:t>
            </a:r>
            <a:r>
              <a:rPr lang="en-US" sz="1200" b="0" i="0" kern="1200" baseline="0" dirty="0" smtClean="0">
                <a:solidFill>
                  <a:schemeClr val="tx1"/>
                </a:solidFill>
                <a:effectLst/>
                <a:latin typeface="+mn-lt"/>
                <a:ea typeface="+mn-ea"/>
                <a:cs typeface="+mn-cs"/>
              </a:rPr>
              <a:t> procurement</a:t>
            </a:r>
            <a:r>
              <a:rPr lang="en-US" sz="1200" b="0" i="0" kern="1200" dirty="0" smtClean="0">
                <a:solidFill>
                  <a:schemeClr val="tx1"/>
                </a:solidFill>
                <a:effectLst/>
                <a:latin typeface="+mn-lt"/>
                <a:ea typeface="+mn-ea"/>
                <a:cs typeface="+mn-cs"/>
              </a:rPr>
              <a:t>, logistics, </a:t>
            </a:r>
            <a:r>
              <a:rPr lang="en-US" sz="1200" b="0" i="0" u="none" strike="noStrike" kern="1200" dirty="0" smtClean="0">
                <a:solidFill>
                  <a:schemeClr val="tx1"/>
                </a:solidFill>
                <a:effectLst/>
                <a:latin typeface="+mn-lt"/>
                <a:ea typeface="+mn-ea"/>
                <a:cs typeface="+mn-cs"/>
              </a:rPr>
              <a:t>carbon capture</a:t>
            </a:r>
            <a:r>
              <a:rPr lang="en-US" sz="1200" b="0" i="0" kern="1200" dirty="0" smtClean="0">
                <a:solidFill>
                  <a:schemeClr val="tx1"/>
                </a:solidFill>
                <a:effectLst/>
                <a:latin typeface="+mn-lt"/>
                <a:ea typeface="+mn-ea"/>
                <a:cs typeface="+mn-cs"/>
              </a:rPr>
              <a:t>, consumption strategies, carbon offsetting and others.</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26</a:t>
            </a:fld>
            <a:endParaRPr lang="en-GB"/>
          </a:p>
        </p:txBody>
      </p:sp>
    </p:spTree>
    <p:extLst>
      <p:ext uri="{BB962C8B-B14F-4D97-AF65-F5344CB8AC3E}">
        <p14:creationId xmlns:p14="http://schemas.microsoft.com/office/powerpoint/2010/main" val="2726763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27</a:t>
            </a:fld>
            <a:endParaRPr lang="en-GB"/>
          </a:p>
        </p:txBody>
      </p:sp>
    </p:spTree>
    <p:extLst>
      <p:ext uri="{BB962C8B-B14F-4D97-AF65-F5344CB8AC3E}">
        <p14:creationId xmlns:p14="http://schemas.microsoft.com/office/powerpoint/2010/main" val="388547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´Walk the talk´- Be a</a:t>
            </a:r>
            <a:r>
              <a:rPr lang="en-GB" baseline="0" dirty="0" smtClean="0"/>
              <a:t> good</a:t>
            </a:r>
            <a:r>
              <a:rPr lang="en-GB" dirty="0" smtClean="0"/>
              <a:t> example, Be a credible actor</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28</a:t>
            </a:fld>
            <a:endParaRPr lang="en-GB"/>
          </a:p>
        </p:txBody>
      </p:sp>
    </p:spTree>
    <p:extLst>
      <p:ext uri="{BB962C8B-B14F-4D97-AF65-F5344CB8AC3E}">
        <p14:creationId xmlns:p14="http://schemas.microsoft.com/office/powerpoint/2010/main" val="293418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29</a:t>
            </a:fld>
            <a:endParaRPr lang="en-GB"/>
          </a:p>
        </p:txBody>
      </p:sp>
    </p:spTree>
    <p:extLst>
      <p:ext uri="{BB962C8B-B14F-4D97-AF65-F5344CB8AC3E}">
        <p14:creationId xmlns:p14="http://schemas.microsoft.com/office/powerpoint/2010/main" val="234423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31</a:t>
            </a:fld>
            <a:endParaRPr lang="en-GB"/>
          </a:p>
        </p:txBody>
      </p:sp>
    </p:spTree>
    <p:extLst>
      <p:ext uri="{BB962C8B-B14F-4D97-AF65-F5344CB8AC3E}">
        <p14:creationId xmlns:p14="http://schemas.microsoft.com/office/powerpoint/2010/main" val="177703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Common resource</a:t>
            </a:r>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a:t>
            </a:fld>
            <a:endParaRPr lang="en-GB"/>
          </a:p>
        </p:txBody>
      </p:sp>
    </p:spTree>
    <p:extLst>
      <p:ext uri="{BB962C8B-B14F-4D97-AF65-F5344CB8AC3E}">
        <p14:creationId xmlns:p14="http://schemas.microsoft.com/office/powerpoint/2010/main" val="176457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home test!</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32</a:t>
            </a:fld>
            <a:endParaRPr lang="en-GB"/>
          </a:p>
        </p:txBody>
      </p:sp>
    </p:spTree>
    <p:extLst>
      <p:ext uri="{BB962C8B-B14F-4D97-AF65-F5344CB8AC3E}">
        <p14:creationId xmlns:p14="http://schemas.microsoft.com/office/powerpoint/2010/main" val="216213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What does this mean in the context of climate change mitigation?</a:t>
            </a:r>
            <a:endParaRPr lang="fi-FI" dirty="0" smtClean="0"/>
          </a:p>
          <a:p>
            <a:endParaRPr lang="en-US" dirty="0" smtClean="0"/>
          </a:p>
          <a:p>
            <a:r>
              <a:rPr lang="en-US" dirty="0" smtClean="0"/>
              <a:t>Effective mitigation will not be achieved if individual agents advance their own interests independently. </a:t>
            </a:r>
          </a:p>
          <a:p>
            <a:r>
              <a:rPr lang="en-US" dirty="0" smtClean="0"/>
              <a:t>Climate change has the characteristics of a collective action problem at the global scale, because most greenhouse </a:t>
            </a:r>
          </a:p>
          <a:p>
            <a:r>
              <a:rPr lang="en-US" dirty="0" smtClean="0"/>
              <a:t>gases (GHGs) accumulate over time and mix globally, and emissions by any agent (e.g., individual, community, company, </a:t>
            </a:r>
          </a:p>
          <a:p>
            <a:r>
              <a:rPr lang="en-US" dirty="0" smtClean="0"/>
              <a:t>country) affect other agents.</a:t>
            </a:r>
          </a:p>
          <a:p>
            <a:endParaRPr lang="en-US" dirty="0" smtClean="0"/>
          </a:p>
          <a:p>
            <a:r>
              <a:rPr lang="en-US" sz="1200" b="0" i="0" kern="1200" smtClean="0">
                <a:solidFill>
                  <a:schemeClr val="tx1"/>
                </a:solidFill>
                <a:effectLst/>
                <a:latin typeface="+mn-lt"/>
                <a:ea typeface="+mn-ea"/>
                <a:cs typeface="+mn-cs"/>
              </a:rPr>
              <a:t>The key challenge of the global commons is the design of governance structures and management systems capable of addressing the complexity of multiple public and private interests, subject to often unpredictable changes, ranging from the local to the global level. </a:t>
            </a:r>
            <a:r>
              <a:rPr lang="en-US" sz="1200" b="0" i="0" kern="1200" dirty="0" smtClean="0">
                <a:solidFill>
                  <a:schemeClr val="tx1"/>
                </a:solidFill>
                <a:effectLst/>
                <a:latin typeface="+mn-lt"/>
                <a:ea typeface="+mn-ea"/>
                <a:cs typeface="+mn-cs"/>
              </a:rPr>
              <a:t>As with global public goods, management of the global commons requires pluralistic legal entities, usually international and supranational, public and private, structured to match the diversity of interests and the type of resource to be managed, and stringent enough with adequate incentives to ensure compliance. Such management systems are necessary to avoid, at the global level, the classic </a:t>
            </a:r>
            <a:r>
              <a:rPr lang="en-US" sz="1200" b="0" i="0" u="none" strike="noStrike" kern="1200" dirty="0" smtClean="0">
                <a:solidFill>
                  <a:schemeClr val="tx1"/>
                </a:solidFill>
                <a:effectLst/>
                <a:latin typeface="+mn-lt"/>
                <a:ea typeface="+mn-ea"/>
                <a:cs typeface="+mn-cs"/>
              </a:rPr>
              <a:t>tragedy of the commons</a:t>
            </a:r>
            <a:r>
              <a:rPr lang="en-US" sz="1200" b="0" i="0" kern="1200" dirty="0" smtClean="0">
                <a:solidFill>
                  <a:schemeClr val="tx1"/>
                </a:solidFill>
                <a:effectLst/>
                <a:latin typeface="+mn-lt"/>
                <a:ea typeface="+mn-ea"/>
                <a:cs typeface="+mn-cs"/>
              </a:rPr>
              <a:t>, in which common resources become overexploited</a:t>
            </a: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pPr/>
              <a:t>4</a:t>
            </a:fld>
            <a:endParaRPr lang="en-GB"/>
          </a:p>
        </p:txBody>
      </p:sp>
    </p:spTree>
    <p:extLst>
      <p:ext uri="{BB962C8B-B14F-4D97-AF65-F5344CB8AC3E}">
        <p14:creationId xmlns:p14="http://schemas.microsoft.com/office/powerpoint/2010/main" val="59191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http://www.cisl.cam.ac.uk/Resources/Climate-and-Energy/Videos.aspx</a:t>
            </a:r>
          </a:p>
          <a:p>
            <a:r>
              <a:rPr lang="en-GB" dirty="0" smtClean="0"/>
              <a:t>https://www.youtube.com/watch?v=gDcGz1iVm6U (this</a:t>
            </a:r>
            <a:r>
              <a:rPr lang="en-GB" baseline="0" dirty="0" smtClean="0"/>
              <a:t> video is recommended)</a:t>
            </a:r>
            <a:endParaRPr lang="en-GB" dirty="0" smtClean="0"/>
          </a:p>
          <a:p>
            <a:endParaRPr lang="en-GB" dirty="0" smtClean="0"/>
          </a:p>
          <a:p>
            <a:r>
              <a:rPr lang="en-GB" dirty="0" smtClean="0"/>
              <a:t>Put subtitles</a:t>
            </a:r>
            <a:r>
              <a:rPr lang="en-GB" baseline="0" dirty="0" smtClean="0"/>
              <a:t> on.</a:t>
            </a:r>
            <a:endParaRPr lang="en-GB" dirty="0" smtClean="0"/>
          </a:p>
        </p:txBody>
      </p:sp>
      <p:sp>
        <p:nvSpPr>
          <p:cNvPr id="4" name="Slide Number Placeholder 3"/>
          <p:cNvSpPr>
            <a:spLocks noGrp="1"/>
          </p:cNvSpPr>
          <p:nvPr>
            <p:ph type="sldNum" sz="quarter" idx="10"/>
          </p:nvPr>
        </p:nvSpPr>
        <p:spPr/>
        <p:txBody>
          <a:bodyPr/>
          <a:lstStyle/>
          <a:p>
            <a:fld id="{C2275DDA-6299-46BF-BBB1-25DDC98AA00B}" type="slidenum">
              <a:rPr lang="en-GB" smtClean="0"/>
              <a:pPr/>
              <a:t>5</a:t>
            </a:fld>
            <a:endParaRPr lang="en-GB"/>
          </a:p>
        </p:txBody>
      </p:sp>
    </p:spTree>
    <p:extLst>
      <p:ext uri="{BB962C8B-B14F-4D97-AF65-F5344CB8AC3E}">
        <p14:creationId xmlns:p14="http://schemas.microsoft.com/office/powerpoint/2010/main" val="220831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mitigation will not be achieved if individual agents advance their own interests independently. </a:t>
            </a:r>
          </a:p>
          <a:p>
            <a:r>
              <a:rPr lang="en-US" dirty="0" smtClean="0"/>
              <a:t>Climate change has the characteristics of a collective action problem at the global scale, because most greenhouse </a:t>
            </a:r>
          </a:p>
          <a:p>
            <a:r>
              <a:rPr lang="en-US" dirty="0" smtClean="0"/>
              <a:t>gases (GHGs) accumulate over time and mix globally, and emissions by any agent (e.g., individual, community, company, </a:t>
            </a:r>
          </a:p>
          <a:p>
            <a:r>
              <a:rPr lang="en-US" dirty="0" smtClean="0"/>
              <a:t>country) affect other agents.</a:t>
            </a:r>
            <a:endParaRPr lang="en-GB" dirty="0" smtClean="0"/>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6</a:t>
            </a:fld>
            <a:endParaRPr lang="en-GB"/>
          </a:p>
        </p:txBody>
      </p:sp>
    </p:spTree>
    <p:extLst>
      <p:ext uri="{BB962C8B-B14F-4D97-AF65-F5344CB8AC3E}">
        <p14:creationId xmlns:p14="http://schemas.microsoft.com/office/powerpoint/2010/main" val="276693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and adaptation can positively or negatively influence the achievement of other societal goals, such as those</a:t>
            </a:r>
            <a:r>
              <a:rPr lang="en-US" baseline="0" dirty="0" smtClean="0"/>
              <a:t> </a:t>
            </a:r>
            <a:r>
              <a:rPr lang="en-US" dirty="0" smtClean="0"/>
              <a:t>related to human health, food security, biodiversity, local environmental quality, energy access, livelihoods, and equitable </a:t>
            </a:r>
            <a:r>
              <a:rPr lang="fi-FI" dirty="0" err="1" smtClean="0"/>
              <a:t>sustainable</a:t>
            </a:r>
            <a:r>
              <a:rPr lang="fi-FI" dirty="0" smtClean="0"/>
              <a:t> </a:t>
            </a:r>
            <a:r>
              <a:rPr lang="fi-FI" dirty="0" err="1" smtClean="0"/>
              <a:t>development</a:t>
            </a:r>
            <a:r>
              <a:rPr lang="fi-FI" dirty="0" smtClean="0"/>
              <a:t>.</a:t>
            </a:r>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7</a:t>
            </a:fld>
            <a:endParaRPr lang="en-GB"/>
          </a:p>
        </p:txBody>
      </p:sp>
    </p:spTree>
    <p:extLst>
      <p:ext uri="{BB962C8B-B14F-4D97-AF65-F5344CB8AC3E}">
        <p14:creationId xmlns:p14="http://schemas.microsoft.com/office/powerpoint/2010/main" val="159511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Issues of equity, justice, and fairness arise with respect to mitigation and adaptation.</a:t>
            </a:r>
            <a:r>
              <a:rPr lang="en-US" sz="1200" b="0" i="0" u="none" strike="noStrike" kern="1200" baseline="0" dirty="0" smtClean="0">
                <a:solidFill>
                  <a:schemeClr val="tx1"/>
                </a:solidFill>
                <a:latin typeface="+mn-lt"/>
                <a:ea typeface="+mn-ea"/>
                <a:cs typeface="+mn-cs"/>
              </a:rPr>
              <a:t> Countries’ past and future</a:t>
            </a:r>
          </a:p>
          <a:p>
            <a:r>
              <a:rPr lang="en-US" sz="1200" b="0" i="0" u="none" strike="noStrike" kern="1200" baseline="0" dirty="0" smtClean="0">
                <a:solidFill>
                  <a:schemeClr val="tx1"/>
                </a:solidFill>
                <a:latin typeface="+mn-lt"/>
                <a:ea typeface="+mn-ea"/>
                <a:cs typeface="+mn-cs"/>
              </a:rPr>
              <a:t>contributions to the accumulation of GHGs in the atmosphere are different, and countries also face varying challenges</a:t>
            </a:r>
          </a:p>
          <a:p>
            <a:r>
              <a:rPr lang="en-US" sz="1200" b="0" i="0" u="none" strike="noStrike" kern="1200" baseline="0" dirty="0" smtClean="0">
                <a:solidFill>
                  <a:schemeClr val="tx1"/>
                </a:solidFill>
                <a:latin typeface="+mn-lt"/>
                <a:ea typeface="+mn-ea"/>
                <a:cs typeface="+mn-cs"/>
              </a:rPr>
              <a:t>and circumstances, and have different capacities to address mitigation and adaptation. The evidence suggests that outcomes</a:t>
            </a:r>
          </a:p>
          <a:p>
            <a:r>
              <a:rPr lang="en-US" sz="1200" b="0" i="0" u="none" strike="noStrike" kern="1200" baseline="0" dirty="0" smtClean="0">
                <a:solidFill>
                  <a:schemeClr val="tx1"/>
                </a:solidFill>
                <a:latin typeface="+mn-lt"/>
                <a:ea typeface="+mn-ea"/>
                <a:cs typeface="+mn-cs"/>
              </a:rPr>
              <a:t>seen as equitable can lead to more effective cooperation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preamble of the UNFCCC acknowledges "that the global nature of </a:t>
            </a:r>
            <a:r>
              <a:rPr lang="en-US" sz="1200" b="0" i="0" u="none" strike="noStrike" kern="1200" dirty="0" smtClean="0">
                <a:solidFill>
                  <a:schemeClr val="tx1"/>
                </a:solidFill>
                <a:effectLst/>
                <a:latin typeface="+mn-lt"/>
                <a:ea typeface="+mn-ea"/>
                <a:cs typeface="+mn-cs"/>
              </a:rPr>
              <a:t>climate change</a:t>
            </a:r>
            <a:r>
              <a:rPr lang="en-US" sz="1200" b="0" i="0" kern="1200" dirty="0" smtClean="0">
                <a:solidFill>
                  <a:schemeClr val="tx1"/>
                </a:solidFill>
                <a:effectLst/>
                <a:latin typeface="+mn-lt"/>
                <a:ea typeface="+mn-ea"/>
                <a:cs typeface="+mn-cs"/>
              </a:rPr>
              <a:t> calls for the widest possible cooperation by all countries and their participation in an effective and appropriate international response, in accordance with their common but differentiated responsibilities and respective capabilities and their social and economic conditions". Article 3(1) of the Convention adds the leadership role that developed countries should take, and after reaffirming the principle of common but differentiated responsibility, it states that "the developed country Parties should take the lead in combating climate change and the adverse effects thereof.“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Co-benefits: health, social benefit, environmental benefits, energy security,…</a:t>
            </a:r>
          </a:p>
          <a:p>
            <a:r>
              <a:rPr lang="en-US" sz="1200" b="0" i="0" kern="1200" dirty="0" smtClean="0">
                <a:solidFill>
                  <a:schemeClr val="tx1"/>
                </a:solidFill>
                <a:effectLst/>
                <a:latin typeface="+mn-lt"/>
                <a:ea typeface="+mn-ea"/>
                <a:cs typeface="+mn-cs"/>
              </a:rPr>
              <a:t>Synergies/Trade-offs: Energy vs food security, Plant/tree</a:t>
            </a:r>
            <a:r>
              <a:rPr lang="en-US" sz="1200" b="0" i="0" kern="1200" baseline="0" dirty="0" smtClean="0">
                <a:solidFill>
                  <a:schemeClr val="tx1"/>
                </a:solidFill>
                <a:effectLst/>
                <a:latin typeface="+mn-lt"/>
                <a:ea typeface="+mn-ea"/>
                <a:cs typeface="+mn-cs"/>
              </a:rPr>
              <a:t> suitability vs water availability</a:t>
            </a:r>
          </a:p>
          <a:p>
            <a:r>
              <a:rPr lang="en-US" dirty="0" smtClean="0"/>
              <a:t>In Bangladesh, for example, waste-to-compost projects contribute to mitigation through reducing methane emissions; </a:t>
            </a:r>
          </a:p>
          <a:p>
            <a:r>
              <a:rPr lang="en-US" dirty="0" smtClean="0"/>
              <a:t>to adaptation through soil improvement in drought-prone areas; and to sustainable development through the </a:t>
            </a:r>
          </a:p>
          <a:p>
            <a:r>
              <a:rPr lang="en-US" dirty="0" smtClean="0"/>
              <a:t>preservation of ecosystem services</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8</a:t>
            </a:fld>
            <a:endParaRPr lang="en-GB"/>
          </a:p>
        </p:txBody>
      </p:sp>
    </p:spTree>
    <p:extLst>
      <p:ext uri="{BB962C8B-B14F-4D97-AF65-F5344CB8AC3E}">
        <p14:creationId xmlns:p14="http://schemas.microsoft.com/office/powerpoint/2010/main" val="254080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9</a:t>
            </a:fld>
            <a:endParaRPr lang="en-GB"/>
          </a:p>
        </p:txBody>
      </p:sp>
    </p:spTree>
    <p:extLst>
      <p:ext uri="{BB962C8B-B14F-4D97-AF65-F5344CB8AC3E}">
        <p14:creationId xmlns:p14="http://schemas.microsoft.com/office/powerpoint/2010/main" val="420613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CFL compact fluorescent lamp</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15</a:t>
            </a:fld>
            <a:endParaRPr lang="en-GB"/>
          </a:p>
        </p:txBody>
      </p:sp>
    </p:spTree>
    <p:extLst>
      <p:ext uri="{BB962C8B-B14F-4D97-AF65-F5344CB8AC3E}">
        <p14:creationId xmlns:p14="http://schemas.microsoft.com/office/powerpoint/2010/main" val="34201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www.carbonfootprint.com/calculator.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https://www.youtube.com/embed/gDcGz1iVm6U" TargetMode="External"/><Relationship Id="rId1" Type="http://schemas.openxmlformats.org/officeDocument/2006/relationships/video" Target="NULL" TargetMode="Externa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ctrTitle"/>
          </p:nvPr>
        </p:nvSpPr>
        <p:spPr>
          <a:xfrm>
            <a:off x="1475656" y="2429402"/>
            <a:ext cx="7128792" cy="901824"/>
          </a:xfrm>
        </p:spPr>
        <p:txBody>
          <a:bodyPr/>
          <a:lstStyle/>
          <a:p>
            <a:r>
              <a:rPr lang="en-GB" sz="3200" dirty="0" smtClean="0"/>
              <a:t>      </a:t>
            </a:r>
            <a:r>
              <a:rPr lang="en-GB" sz="3200" dirty="0"/>
              <a:t/>
            </a:r>
            <a:br>
              <a:rPr lang="en-GB" sz="3200" dirty="0"/>
            </a:br>
            <a:r>
              <a:rPr lang="en-GB" sz="3200" dirty="0" smtClean="0"/>
              <a:t>Climate Change Mitigation</a:t>
            </a:r>
            <a:endParaRPr lang="en-GB" sz="3200" dirty="0" smtClean="0">
              <a:latin typeface="Arial" charset="0"/>
              <a:cs typeface="Arial" charset="0"/>
            </a:endParaRPr>
          </a:p>
        </p:txBody>
      </p:sp>
    </p:spTree>
    <p:extLst>
      <p:ext uri="{BB962C8B-B14F-4D97-AF65-F5344CB8AC3E}">
        <p14:creationId xmlns:p14="http://schemas.microsoft.com/office/powerpoint/2010/main" val="304057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9" y="338261"/>
            <a:ext cx="5838094" cy="1143000"/>
          </a:xfrm>
        </p:spPr>
        <p:txBody>
          <a:bodyPr/>
          <a:lstStyle/>
          <a:p>
            <a:r>
              <a:rPr lang="en-GB" sz="3200" dirty="0" smtClean="0"/>
              <a:t>Strategy 2020 – </a:t>
            </a:r>
            <a:br>
              <a:rPr lang="en-GB" sz="3200" dirty="0" smtClean="0"/>
            </a:br>
            <a:r>
              <a:rPr lang="en-GB" sz="3200" dirty="0" smtClean="0"/>
              <a:t>contribution to CCM </a:t>
            </a:r>
            <a:endParaRPr lang="en-GB" sz="3200" dirty="0"/>
          </a:p>
        </p:txBody>
      </p:sp>
      <p:sp>
        <p:nvSpPr>
          <p:cNvPr id="3" name="Content Placeholder 2"/>
          <p:cNvSpPr>
            <a:spLocks noGrp="1"/>
          </p:cNvSpPr>
          <p:nvPr>
            <p:ph idx="4294967295"/>
          </p:nvPr>
        </p:nvSpPr>
        <p:spPr>
          <a:xfrm>
            <a:off x="827087" y="2780928"/>
            <a:ext cx="8353425" cy="2952328"/>
          </a:xfrm>
        </p:spPr>
        <p:txBody>
          <a:bodyPr/>
          <a:lstStyle/>
          <a:p>
            <a:pPr lvl="0"/>
            <a:r>
              <a:rPr lang="en-GB" dirty="0" smtClean="0"/>
              <a:t>Advocacy &amp; social </a:t>
            </a:r>
            <a:r>
              <a:rPr lang="en-GB" sz="2400" dirty="0" smtClean="0"/>
              <a:t>mobilization</a:t>
            </a:r>
          </a:p>
          <a:p>
            <a:pPr lvl="0"/>
            <a:endParaRPr lang="en-GB" sz="500" dirty="0" smtClean="0"/>
          </a:p>
          <a:p>
            <a:pPr lvl="0"/>
            <a:r>
              <a:rPr lang="en-GB" dirty="0"/>
              <a:t>S</a:t>
            </a:r>
            <a:r>
              <a:rPr lang="en-GB" dirty="0" smtClean="0"/>
              <a:t>ustainable community development</a:t>
            </a:r>
          </a:p>
          <a:p>
            <a:pPr lvl="0"/>
            <a:endParaRPr lang="en-GB" sz="500" dirty="0" smtClean="0"/>
          </a:p>
          <a:p>
            <a:pPr lvl="0"/>
            <a:r>
              <a:rPr lang="en-GB" dirty="0" smtClean="0"/>
              <a:t>Optimize communities’ carbon footprint</a:t>
            </a:r>
          </a:p>
          <a:p>
            <a:pPr lvl="0"/>
            <a:endParaRPr lang="en-GB" sz="500" dirty="0" smtClean="0"/>
          </a:p>
          <a:p>
            <a:pPr lvl="0"/>
            <a:r>
              <a:rPr lang="en-GB" dirty="0" smtClean="0"/>
              <a:t>Use energy more efficiently</a:t>
            </a:r>
          </a:p>
          <a:p>
            <a:pPr lvl="0"/>
            <a:endParaRPr lang="en-GB" sz="500" dirty="0" smtClean="0"/>
          </a:p>
          <a:p>
            <a:pPr lvl="0"/>
            <a:r>
              <a:rPr lang="en-GB" dirty="0" smtClean="0"/>
              <a:t>Reduce the impact on the environment</a:t>
            </a:r>
          </a:p>
          <a:p>
            <a:pPr lvl="0"/>
            <a:endParaRPr lang="en-GB" sz="500" dirty="0" smtClean="0"/>
          </a:p>
          <a:p>
            <a:pPr lvl="0"/>
            <a:r>
              <a:rPr lang="en-GB" dirty="0" smtClean="0"/>
              <a:t>Exemplify through the way we conduct our own business</a:t>
            </a:r>
          </a:p>
          <a:p>
            <a:pPr lvl="0"/>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272" y="1608936"/>
            <a:ext cx="2863472" cy="17097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28476"/>
            <a:ext cx="2916249" cy="2435324"/>
          </a:xfrm>
          <a:prstGeom prst="rect">
            <a:avLst/>
          </a:prstGeom>
        </p:spPr>
      </p:pic>
    </p:spTree>
    <p:extLst>
      <p:ext uri="{BB962C8B-B14F-4D97-AF65-F5344CB8AC3E}">
        <p14:creationId xmlns:p14="http://schemas.microsoft.com/office/powerpoint/2010/main" val="260161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IFRC Plan of Action on </a:t>
            </a:r>
            <a:br>
              <a:rPr lang="en-GB" sz="3200" dirty="0" smtClean="0"/>
            </a:br>
            <a:r>
              <a:rPr lang="en-GB" sz="3200" dirty="0" smtClean="0"/>
              <a:t>Climate Change</a:t>
            </a:r>
            <a:endParaRPr lang="en-GB" sz="3200" dirty="0"/>
          </a:p>
        </p:txBody>
      </p:sp>
      <p:sp>
        <p:nvSpPr>
          <p:cNvPr id="3" name="Content Placeholder 2"/>
          <p:cNvSpPr>
            <a:spLocks noGrp="1"/>
          </p:cNvSpPr>
          <p:nvPr>
            <p:ph sz="half" idx="1"/>
          </p:nvPr>
        </p:nvSpPr>
        <p:spPr/>
        <p:txBody>
          <a:bodyPr/>
          <a:lstStyle/>
          <a:p>
            <a:endParaRPr lang="en-GB" sz="800" dirty="0" smtClean="0"/>
          </a:p>
          <a:p>
            <a:r>
              <a:rPr lang="en-GB" dirty="0" smtClean="0"/>
              <a:t>Key </a:t>
            </a:r>
            <a:r>
              <a:rPr lang="en-GB" dirty="0"/>
              <a:t>objectives and activities for scaling-up work on climate </a:t>
            </a:r>
            <a:r>
              <a:rPr lang="en-GB" dirty="0" smtClean="0"/>
              <a:t>change;</a:t>
            </a:r>
          </a:p>
          <a:p>
            <a:endParaRPr lang="en-GB" sz="800" dirty="0"/>
          </a:p>
          <a:p>
            <a:r>
              <a:rPr lang="en-GB" dirty="0" smtClean="0"/>
              <a:t>IFRC </a:t>
            </a:r>
            <a:r>
              <a:rPr lang="en-GB" dirty="0"/>
              <a:t>key priorities </a:t>
            </a:r>
            <a:r>
              <a:rPr lang="en-GB" dirty="0" smtClean="0"/>
              <a:t>for building </a:t>
            </a:r>
            <a:r>
              <a:rPr lang="en-GB" dirty="0"/>
              <a:t>community resilience to climate change</a:t>
            </a:r>
            <a:r>
              <a:rPr lang="en-GB" dirty="0" smtClean="0"/>
              <a:t>;</a:t>
            </a:r>
          </a:p>
          <a:p>
            <a:endParaRPr lang="en-GB" sz="800" dirty="0"/>
          </a:p>
          <a:p>
            <a:r>
              <a:rPr lang="en-GB" dirty="0" smtClean="0"/>
              <a:t>Overall framework </a:t>
            </a:r>
            <a:r>
              <a:rPr lang="en-GB" dirty="0"/>
              <a:t>to increase </a:t>
            </a:r>
            <a:r>
              <a:rPr lang="en-GB" dirty="0" smtClean="0"/>
              <a:t>coordination and </a:t>
            </a:r>
            <a:r>
              <a:rPr lang="en-GB" dirty="0"/>
              <a:t>knowledge </a:t>
            </a:r>
            <a:r>
              <a:rPr lang="en-GB" dirty="0" smtClean="0"/>
              <a:t>sharing.</a:t>
            </a: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323" y="1676399"/>
            <a:ext cx="2979077" cy="411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7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IFRC Plan of Action on </a:t>
            </a:r>
            <a:br>
              <a:rPr lang="en-GB" sz="3200" dirty="0" smtClean="0"/>
            </a:br>
            <a:r>
              <a:rPr lang="en-GB" sz="3200" dirty="0" smtClean="0"/>
              <a:t>Climate Change </a:t>
            </a:r>
            <a:endParaRPr lang="en-GB" sz="3200" dirty="0"/>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20" y="1551620"/>
            <a:ext cx="3816424" cy="439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51820" y="5517232"/>
            <a:ext cx="38164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915816" y="5157192"/>
            <a:ext cx="38164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987824" y="4437112"/>
            <a:ext cx="12961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364088" y="2852936"/>
            <a:ext cx="136815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H="1">
            <a:off x="6645814" y="2696309"/>
            <a:ext cx="86426" cy="3619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32240" y="1802655"/>
            <a:ext cx="2373694" cy="1077218"/>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Contribute to low carbon climate </a:t>
            </a:r>
          </a:p>
          <a:p>
            <a:r>
              <a:rPr lang="en-GB" sz="1600" dirty="0" smtClean="0">
                <a:latin typeface="Arial" panose="020B0604020202020204" pitchFamily="34" charset="0"/>
                <a:cs typeface="Arial" panose="020B0604020202020204" pitchFamily="34" charset="0"/>
              </a:rPr>
              <a:t>resilient development pathways, </a:t>
            </a:r>
            <a:r>
              <a:rPr lang="en-GB" sz="1600" dirty="0" err="1" smtClean="0">
                <a:latin typeface="Arial" panose="020B0604020202020204" pitchFamily="34" charset="0"/>
                <a:cs typeface="Arial" panose="020B0604020202020204" pitchFamily="34" charset="0"/>
              </a:rPr>
              <a:t>NAMAs,etc</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6732240" y="5357247"/>
            <a:ext cx="144016" cy="304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76256" y="4800054"/>
            <a:ext cx="2207702" cy="1077218"/>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Learn and benefit from experiences in result-based financing </a:t>
            </a:r>
          </a:p>
          <a:p>
            <a:r>
              <a:rPr lang="en-GB" sz="1600" dirty="0" smtClean="0">
                <a:latin typeface="Arial" panose="020B0604020202020204" pitchFamily="34" charset="0"/>
                <a:cs typeface="Arial" panose="020B0604020202020204" pitchFamily="34" charset="0"/>
              </a:rPr>
              <a:t>e.g. carbon market</a:t>
            </a:r>
            <a:endParaRPr lang="en-GB" sz="1600" dirty="0">
              <a:latin typeface="Arial" panose="020B0604020202020204" pitchFamily="34" charset="0"/>
              <a:cs typeface="Arial" panose="020B0604020202020204" pitchFamily="34" charset="0"/>
            </a:endParaRPr>
          </a:p>
        </p:txBody>
      </p:sp>
      <p:cxnSp>
        <p:nvCxnSpPr>
          <p:cNvPr id="16" name="Straight Arrow Connector 15"/>
          <p:cNvCxnSpPr>
            <a:stCxn id="18" idx="3"/>
          </p:cNvCxnSpPr>
          <p:nvPr/>
        </p:nvCxnSpPr>
        <p:spPr>
          <a:xfrm flipV="1">
            <a:off x="2699793" y="5317178"/>
            <a:ext cx="216023" cy="238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593" y="5232537"/>
            <a:ext cx="2688200" cy="646331"/>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Tap into dominant CCM in climate finance</a:t>
            </a:r>
            <a:endParaRPr lang="en-GB"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2699792" y="4581128"/>
            <a:ext cx="288032" cy="2000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593" y="4442428"/>
            <a:ext cx="2688199" cy="646331"/>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Carbon footprints, green response, etc.</a:t>
            </a:r>
            <a:endParaRPr lang="en-GB" dirty="0">
              <a:latin typeface="Arial" panose="020B0604020202020204" pitchFamily="34" charset="0"/>
              <a:cs typeface="Arial" panose="020B0604020202020204" pitchFamily="34" charset="0"/>
            </a:endParaRPr>
          </a:p>
        </p:txBody>
      </p:sp>
      <p:cxnSp>
        <p:nvCxnSpPr>
          <p:cNvPr id="21" name="Straight Arrow Connector 20"/>
          <p:cNvCxnSpPr/>
          <p:nvPr/>
        </p:nvCxnSpPr>
        <p:spPr>
          <a:xfrm flipH="1">
            <a:off x="6660232" y="4553108"/>
            <a:ext cx="108012" cy="3880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516488" y="4781182"/>
            <a:ext cx="1143744" cy="376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516488" y="4365104"/>
            <a:ext cx="1143744" cy="376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flipH="1">
            <a:off x="6559388" y="3897052"/>
            <a:ext cx="172852" cy="5478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32240" y="3058214"/>
            <a:ext cx="2373694" cy="830997"/>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Advocate for more ambitious targets in light of adaptation limits</a:t>
            </a:r>
            <a:endParaRPr lang="en-GB" sz="1600" dirty="0">
              <a:latin typeface="Arial" panose="020B0604020202020204" pitchFamily="34" charset="0"/>
              <a:cs typeface="Arial" panose="020B0604020202020204" pitchFamily="34" charset="0"/>
            </a:endParaRPr>
          </a:p>
        </p:txBody>
      </p:sp>
      <p:sp>
        <p:nvSpPr>
          <p:cNvPr id="26" name="TextBox 25"/>
          <p:cNvSpPr txBox="1"/>
          <p:nvPr/>
        </p:nvSpPr>
        <p:spPr>
          <a:xfrm>
            <a:off x="6770306" y="4032357"/>
            <a:ext cx="2373694" cy="584775"/>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Private sector financing, </a:t>
            </a:r>
          </a:p>
          <a:p>
            <a:r>
              <a:rPr lang="en-GB" sz="1600" dirty="0" smtClean="0">
                <a:latin typeface="Arial" panose="020B0604020202020204" pitchFamily="34" charset="0"/>
                <a:cs typeface="Arial" panose="020B0604020202020204" pitchFamily="34" charset="0"/>
              </a:rPr>
              <a:t>carbon standards, etc.</a:t>
            </a:r>
            <a:endParaRPr lang="en-GB" sz="1600" dirty="0">
              <a:latin typeface="Arial" panose="020B0604020202020204" pitchFamily="34" charset="0"/>
              <a:cs typeface="Arial" panose="020B0604020202020204" pitchFamily="34" charset="0"/>
            </a:endParaRPr>
          </a:p>
        </p:txBody>
      </p:sp>
      <p:sp>
        <p:nvSpPr>
          <p:cNvPr id="17" name="Down Arrow 16"/>
          <p:cNvSpPr/>
          <p:nvPr/>
        </p:nvSpPr>
        <p:spPr>
          <a:xfrm rot="10800000">
            <a:off x="4700577" y="4725144"/>
            <a:ext cx="303471" cy="406962"/>
          </a:xfrm>
          <a:prstGeom prst="downArrow">
            <a:avLst>
              <a:gd name="adj1" fmla="val 4282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987824" y="3717032"/>
            <a:ext cx="12961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987824" y="2852936"/>
            <a:ext cx="1296144" cy="897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a:off x="2843808" y="3176972"/>
            <a:ext cx="144016" cy="1239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8" idx="2"/>
          </p:cNvCxnSpPr>
          <p:nvPr/>
        </p:nvCxnSpPr>
        <p:spPr>
          <a:xfrm>
            <a:off x="2843808" y="3897052"/>
            <a:ext cx="14401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0" y="2529770"/>
            <a:ext cx="2940227" cy="646331"/>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Develop guidance &amp; training materials for CCM</a:t>
            </a:r>
            <a:endParaRPr lang="en-GB" dirty="0">
              <a:latin typeface="Arial" panose="020B0604020202020204" pitchFamily="34" charset="0"/>
              <a:cs typeface="Arial" panose="020B0604020202020204" pitchFamily="34" charset="0"/>
            </a:endParaRPr>
          </a:p>
        </p:txBody>
      </p:sp>
      <p:sp>
        <p:nvSpPr>
          <p:cNvPr id="33" name="TextBox 32"/>
          <p:cNvSpPr txBox="1"/>
          <p:nvPr/>
        </p:nvSpPr>
        <p:spPr>
          <a:xfrm>
            <a:off x="11723" y="3369766"/>
            <a:ext cx="2915816" cy="923330"/>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Identify and claim CCM benefits from existing activities - mapping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7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Community and RCRC CCM activities and benefits – group exercise (40 min)</a:t>
            </a:r>
            <a:endParaRPr lang="en-GB" sz="2800" dirty="0"/>
          </a:p>
        </p:txBody>
      </p:sp>
      <p:sp>
        <p:nvSpPr>
          <p:cNvPr id="6" name="Content Placeholder 2"/>
          <p:cNvSpPr>
            <a:spLocks noGrp="1"/>
          </p:cNvSpPr>
          <p:nvPr>
            <p:ph idx="4294967295"/>
          </p:nvPr>
        </p:nvSpPr>
        <p:spPr>
          <a:xfrm>
            <a:off x="827087" y="1772816"/>
            <a:ext cx="8137401" cy="3816424"/>
          </a:xfrm>
        </p:spPr>
        <p:txBody>
          <a:bodyPr/>
          <a:lstStyle/>
          <a:p>
            <a:r>
              <a:rPr lang="en-GB" sz="2400" dirty="0" smtClean="0"/>
              <a:t>Discuss and come </a:t>
            </a:r>
            <a:r>
              <a:rPr lang="en-GB" sz="2400" dirty="0"/>
              <a:t>up with </a:t>
            </a:r>
            <a:r>
              <a:rPr lang="en-GB" sz="2400" i="1" u="sng" dirty="0"/>
              <a:t>a list of </a:t>
            </a:r>
            <a:r>
              <a:rPr lang="en-GB" sz="2400" i="1" u="sng" dirty="0" smtClean="0"/>
              <a:t>existing CCM activities </a:t>
            </a:r>
            <a:r>
              <a:rPr lang="en-GB" sz="2400" dirty="0" smtClean="0"/>
              <a:t>(energy efficiency, renewable energy, waste management, etc.) in the communities where you have worked and </a:t>
            </a:r>
            <a:r>
              <a:rPr lang="en-GB" sz="2400" i="1" u="sng" dirty="0" smtClean="0"/>
              <a:t>the benefits from these activities</a:t>
            </a:r>
            <a:r>
              <a:rPr lang="en-GB" sz="2400" dirty="0" smtClean="0"/>
              <a:t> using the given format on a flip chart; </a:t>
            </a:r>
          </a:p>
          <a:p>
            <a:pPr marL="273050" lvl="1" indent="0">
              <a:buNone/>
            </a:pPr>
            <a:endParaRPr lang="en-GB" sz="2400" dirty="0"/>
          </a:p>
          <a:p>
            <a:pPr marL="0" indent="0">
              <a:buNone/>
            </a:pPr>
            <a:endParaRPr lang="en-GB" sz="2400" dirty="0"/>
          </a:p>
          <a:p>
            <a:pPr lvl="1">
              <a:buNone/>
            </a:pPr>
            <a:endParaRPr lang="en-GB" sz="2400" dirty="0"/>
          </a:p>
          <a:p>
            <a:pPr lvl="0"/>
            <a:endParaRPr lang="en-GB" sz="2400" dirty="0"/>
          </a:p>
        </p:txBody>
      </p:sp>
    </p:spTree>
    <p:extLst>
      <p:ext uri="{BB962C8B-B14F-4D97-AF65-F5344CB8AC3E}">
        <p14:creationId xmlns:p14="http://schemas.microsoft.com/office/powerpoint/2010/main" val="398639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Community and RCRC CCM activities and benefits – group exercise (40 min)</a:t>
            </a:r>
            <a:endParaRPr lang="en-GB" sz="2800" dirty="0"/>
          </a:p>
        </p:txBody>
      </p:sp>
      <p:sp>
        <p:nvSpPr>
          <p:cNvPr id="6" name="Content Placeholder 2"/>
          <p:cNvSpPr>
            <a:spLocks noGrp="1"/>
          </p:cNvSpPr>
          <p:nvPr>
            <p:ph idx="4294967295"/>
          </p:nvPr>
        </p:nvSpPr>
        <p:spPr>
          <a:xfrm>
            <a:off x="827087" y="1772816"/>
            <a:ext cx="8137401" cy="3816424"/>
          </a:xfrm>
        </p:spPr>
        <p:txBody>
          <a:bodyPr/>
          <a:lstStyle/>
          <a:p>
            <a:r>
              <a:rPr lang="en-GB" sz="2400" dirty="0" smtClean="0"/>
              <a:t>Review and de-brief with groups (with slides and flip charts):</a:t>
            </a:r>
          </a:p>
          <a:p>
            <a:pPr lvl="1"/>
            <a:r>
              <a:rPr lang="en-GB" dirty="0"/>
              <a:t>w</a:t>
            </a:r>
            <a:r>
              <a:rPr lang="en-GB" dirty="0" smtClean="0"/>
              <a:t>hat are the community benefits / co-benefits of these activities?</a:t>
            </a:r>
          </a:p>
          <a:p>
            <a:pPr lvl="1"/>
            <a:r>
              <a:rPr lang="en-GB" dirty="0"/>
              <a:t>h</a:t>
            </a:r>
            <a:r>
              <a:rPr lang="en-GB" dirty="0" smtClean="0"/>
              <a:t>ow </a:t>
            </a:r>
            <a:r>
              <a:rPr lang="en-GB" dirty="0"/>
              <a:t>emission reductions </a:t>
            </a:r>
            <a:r>
              <a:rPr lang="en-GB" dirty="0" smtClean="0"/>
              <a:t>materialize?</a:t>
            </a:r>
          </a:p>
          <a:p>
            <a:pPr lvl="1"/>
            <a:r>
              <a:rPr lang="en-GB" dirty="0"/>
              <a:t>i</a:t>
            </a:r>
            <a:r>
              <a:rPr lang="en-GB" dirty="0" smtClean="0"/>
              <a:t>s this already a RCRC programme activity? Could it be a community action supported by the RCRC? </a:t>
            </a:r>
          </a:p>
          <a:p>
            <a:pPr lvl="1"/>
            <a:r>
              <a:rPr lang="en-GB" dirty="0"/>
              <a:t>w</a:t>
            </a:r>
            <a:r>
              <a:rPr lang="en-GB" dirty="0" smtClean="0"/>
              <a:t>hat are the challenges encountered in implementation / partnerships?</a:t>
            </a:r>
            <a:endParaRPr lang="en-GB" dirty="0"/>
          </a:p>
          <a:p>
            <a:pPr marL="273050" lvl="1" indent="0">
              <a:buNone/>
            </a:pPr>
            <a:endParaRPr lang="en-GB" dirty="0"/>
          </a:p>
          <a:p>
            <a:pPr marL="0" indent="0">
              <a:buNone/>
            </a:pPr>
            <a:endParaRPr lang="en-GB" dirty="0"/>
          </a:p>
          <a:p>
            <a:pPr lvl="1">
              <a:buNone/>
            </a:pPr>
            <a:endParaRPr lang="en-GB" dirty="0"/>
          </a:p>
          <a:p>
            <a:pPr lvl="0"/>
            <a:endParaRPr lang="en-GB" dirty="0"/>
          </a:p>
        </p:txBody>
      </p:sp>
    </p:spTree>
    <p:extLst>
      <p:ext uri="{BB962C8B-B14F-4D97-AF65-F5344CB8AC3E}">
        <p14:creationId xmlns:p14="http://schemas.microsoft.com/office/powerpoint/2010/main" val="201254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Energy efficiency in the field</a:t>
            </a:r>
            <a:endParaRPr lang="en-GB" sz="3200" dirty="0"/>
          </a:p>
        </p:txBody>
      </p:sp>
      <p:sp>
        <p:nvSpPr>
          <p:cNvPr id="3" name="Content Placeholder 2"/>
          <p:cNvSpPr txBox="1">
            <a:spLocks/>
          </p:cNvSpPr>
          <p:nvPr/>
        </p:nvSpPr>
        <p:spPr bwMode="auto">
          <a:xfrm>
            <a:off x="899592" y="1773238"/>
            <a:ext cx="7776864"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smtClean="0"/>
          </a:p>
          <a:p>
            <a:endParaRPr lang="en-GB" sz="2400" b="1" dirty="0"/>
          </a:p>
        </p:txBody>
      </p:sp>
    </p:spTree>
    <p:extLst>
      <p:ext uri="{BB962C8B-B14F-4D97-AF65-F5344CB8AC3E}">
        <p14:creationId xmlns:p14="http://schemas.microsoft.com/office/powerpoint/2010/main" val="296395126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Energy efficiency in the field</a:t>
            </a:r>
            <a:endParaRPr lang="en-GB" sz="3200" dirty="0"/>
          </a:p>
        </p:txBody>
      </p:sp>
      <p:sp>
        <p:nvSpPr>
          <p:cNvPr id="3" name="Content Placeholder 2"/>
          <p:cNvSpPr txBox="1">
            <a:spLocks/>
          </p:cNvSpPr>
          <p:nvPr/>
        </p:nvSpPr>
        <p:spPr bwMode="auto">
          <a:xfrm>
            <a:off x="899592" y="1773238"/>
            <a:ext cx="7776864"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Improved cook stoves, improved ignition techniques</a:t>
            </a:r>
          </a:p>
          <a:p>
            <a:r>
              <a:rPr lang="en-GB" sz="2400" dirty="0" smtClean="0"/>
              <a:t>Water conservation, e.g. drip irrigation, rain harvesting</a:t>
            </a:r>
          </a:p>
          <a:p>
            <a:r>
              <a:rPr lang="en-GB" sz="2400" dirty="0" smtClean="0"/>
              <a:t>Safe water provision, e.g. water filters</a:t>
            </a:r>
          </a:p>
          <a:p>
            <a:r>
              <a:rPr lang="en-GB" sz="2400" dirty="0" smtClean="0"/>
              <a:t>Insulated blankets (shelter)</a:t>
            </a:r>
          </a:p>
          <a:p>
            <a:r>
              <a:rPr lang="en-GB" sz="2400" dirty="0" smtClean="0"/>
              <a:t>Advanced lighting, e.g. CFLs</a:t>
            </a:r>
          </a:p>
          <a:p>
            <a:r>
              <a:rPr lang="en-GB" sz="2400" dirty="0" smtClean="0"/>
              <a:t>Etc.</a:t>
            </a:r>
          </a:p>
          <a:p>
            <a:endParaRPr lang="en-GB" sz="2400" dirty="0" smtClean="0"/>
          </a:p>
          <a:p>
            <a:endParaRPr lang="en-GB" sz="2400" b="1" dirty="0"/>
          </a:p>
        </p:txBody>
      </p:sp>
      <p:pic>
        <p:nvPicPr>
          <p:cNvPr id="222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284984"/>
            <a:ext cx="2880320" cy="186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04248" y="5157192"/>
            <a:ext cx="2088232" cy="246221"/>
          </a:xfrm>
          <a:prstGeom prst="rect">
            <a:avLst/>
          </a:prstGeom>
          <a:noFill/>
        </p:spPr>
        <p:txBody>
          <a:bodyPr wrap="square" rtlCol="0">
            <a:spAutoFit/>
          </a:bodyPr>
          <a:lstStyle/>
          <a:p>
            <a:r>
              <a:rPr lang="en-GB" sz="1000" dirty="0" smtClean="0"/>
              <a:t>Rain water harvesting (Maldives)</a:t>
            </a:r>
          </a:p>
        </p:txBody>
      </p:sp>
      <p:pic>
        <p:nvPicPr>
          <p:cNvPr id="6" name="Picture 5" descr="D:\Users\ryan.freeman\Dropbox\IMC E-learning module\Pictures for case studies\Fuel saving stove\Ethiopia stove_Cllimate Centr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8468" y="4113430"/>
            <a:ext cx="3017708" cy="1763842"/>
          </a:xfrm>
          <a:prstGeom prst="rect">
            <a:avLst/>
          </a:prstGeom>
          <a:noFill/>
          <a:ln>
            <a:noFill/>
          </a:ln>
        </p:spPr>
      </p:pic>
      <p:sp>
        <p:nvSpPr>
          <p:cNvPr id="7" name="TextBox 6"/>
          <p:cNvSpPr txBox="1"/>
          <p:nvPr/>
        </p:nvSpPr>
        <p:spPr>
          <a:xfrm>
            <a:off x="6084168" y="5631051"/>
            <a:ext cx="2088232" cy="246221"/>
          </a:xfrm>
          <a:prstGeom prst="rect">
            <a:avLst/>
          </a:prstGeom>
          <a:noFill/>
        </p:spPr>
        <p:txBody>
          <a:bodyPr wrap="square" rtlCol="0">
            <a:spAutoFit/>
          </a:bodyPr>
          <a:lstStyle/>
          <a:p>
            <a:r>
              <a:rPr lang="en-GB" sz="1000" dirty="0" smtClean="0"/>
              <a:t>Improved stoves (Ethiopia)</a:t>
            </a:r>
          </a:p>
        </p:txBody>
      </p:sp>
    </p:spTree>
    <p:extLst>
      <p:ext uri="{BB962C8B-B14F-4D97-AF65-F5344CB8AC3E}">
        <p14:creationId xmlns:p14="http://schemas.microsoft.com/office/powerpoint/2010/main" val="91775159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Renewable energy in the field</a:t>
            </a:r>
            <a:endParaRPr lang="en-GB" sz="3200" dirty="0"/>
          </a:p>
        </p:txBody>
      </p:sp>
    </p:spTree>
    <p:extLst>
      <p:ext uri="{BB962C8B-B14F-4D97-AF65-F5344CB8AC3E}">
        <p14:creationId xmlns:p14="http://schemas.microsoft.com/office/powerpoint/2010/main" val="100111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Renewable energy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On-site power gen, e.g. PV, micro-hydro, </a:t>
            </a:r>
            <a:r>
              <a:rPr lang="en-GB" sz="2400" dirty="0" smtClean="0"/>
              <a:t>micro-wind</a:t>
            </a:r>
          </a:p>
          <a:p>
            <a:r>
              <a:rPr lang="en-GB" sz="2400" dirty="0"/>
              <a:t>Solar pumping, </a:t>
            </a:r>
            <a:r>
              <a:rPr lang="en-GB" sz="2400" dirty="0" err="1"/>
              <a:t>inc.</a:t>
            </a:r>
            <a:r>
              <a:rPr lang="en-GB" sz="2400" dirty="0"/>
              <a:t> safe water provision</a:t>
            </a:r>
          </a:p>
          <a:p>
            <a:r>
              <a:rPr lang="en-GB" sz="2400" dirty="0" smtClean="0"/>
              <a:t>Solar stoves</a:t>
            </a:r>
          </a:p>
          <a:p>
            <a:r>
              <a:rPr lang="en-GB" sz="2400" dirty="0" smtClean="0"/>
              <a:t>Solar lighting</a:t>
            </a:r>
          </a:p>
          <a:p>
            <a:r>
              <a:rPr lang="en-GB" sz="2400" dirty="0" smtClean="0"/>
              <a:t>Solar hot water</a:t>
            </a:r>
          </a:p>
          <a:p>
            <a:r>
              <a:rPr lang="en-GB" sz="2400" dirty="0" smtClean="0"/>
              <a:t>Etc.</a:t>
            </a:r>
          </a:p>
          <a:p>
            <a:endParaRPr lang="en-GB" sz="24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2767397"/>
            <a:ext cx="3672409" cy="303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83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Waste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b="1" dirty="0"/>
          </a:p>
        </p:txBody>
      </p:sp>
    </p:spTree>
    <p:extLst>
      <p:ext uri="{BB962C8B-B14F-4D97-AF65-F5344CB8AC3E}">
        <p14:creationId xmlns:p14="http://schemas.microsoft.com/office/powerpoint/2010/main" val="157687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Content of the module</a:t>
            </a:r>
            <a:endParaRPr lang="en-GB" sz="3200" dirty="0"/>
          </a:p>
        </p:txBody>
      </p:sp>
      <p:sp>
        <p:nvSpPr>
          <p:cNvPr id="3" name="Content Placeholder 2"/>
          <p:cNvSpPr>
            <a:spLocks noGrp="1"/>
          </p:cNvSpPr>
          <p:nvPr>
            <p:ph sz="half" idx="1"/>
          </p:nvPr>
        </p:nvSpPr>
        <p:spPr>
          <a:xfrm>
            <a:off x="457200" y="1676400"/>
            <a:ext cx="8291264" cy="4191000"/>
          </a:xfrm>
        </p:spPr>
        <p:txBody>
          <a:bodyPr/>
          <a:lstStyle/>
          <a:p>
            <a:pPr marL="0" indent="0">
              <a:buNone/>
            </a:pPr>
            <a:endParaRPr lang="en-GB" sz="1600" dirty="0" smtClean="0"/>
          </a:p>
          <a:p>
            <a:r>
              <a:rPr lang="en-GB" sz="1800" dirty="0" smtClean="0"/>
              <a:t>Global Climate Change Mitigation (CCM) challenge and </a:t>
            </a:r>
          </a:p>
          <a:p>
            <a:pPr marL="0" indent="0">
              <a:buNone/>
            </a:pPr>
            <a:r>
              <a:rPr lang="en-GB" sz="1800" dirty="0" smtClean="0"/>
              <a:t>relevance to RCRC 						25 min</a:t>
            </a:r>
          </a:p>
          <a:p>
            <a:pPr marL="0" indent="0">
              <a:buNone/>
            </a:pPr>
            <a:endParaRPr lang="en-GB" sz="1800" dirty="0" smtClean="0"/>
          </a:p>
          <a:p>
            <a:r>
              <a:rPr lang="en-GB" sz="1800" dirty="0" smtClean="0"/>
              <a:t>IFRC’s position on CCM 					10 min</a:t>
            </a:r>
          </a:p>
          <a:p>
            <a:pPr marL="0" indent="0">
              <a:buNone/>
            </a:pPr>
            <a:endParaRPr lang="en-GB" sz="1800" dirty="0" smtClean="0"/>
          </a:p>
          <a:p>
            <a:r>
              <a:rPr lang="en-GB" sz="1800" dirty="0" smtClean="0"/>
              <a:t>Community CCM activities and benefits 				60 min</a:t>
            </a:r>
          </a:p>
          <a:p>
            <a:pPr marL="0" indent="0">
              <a:buNone/>
            </a:pPr>
            <a:endParaRPr lang="en-GB" sz="1800" dirty="0" smtClean="0"/>
          </a:p>
          <a:p>
            <a:r>
              <a:rPr lang="en-GB" sz="1800" dirty="0" smtClean="0"/>
              <a:t>Greening of organization / carbon foot print			25 min</a:t>
            </a:r>
          </a:p>
          <a:p>
            <a:pPr marL="0" indent="0">
              <a:buNone/>
            </a:pPr>
            <a:endParaRPr lang="en-GB" sz="1800" dirty="0" smtClean="0"/>
          </a:p>
          <a:p>
            <a:endParaRPr lang="en-GB" sz="1600" dirty="0"/>
          </a:p>
        </p:txBody>
      </p:sp>
    </p:spTree>
    <p:extLst>
      <p:ext uri="{BB962C8B-B14F-4D97-AF65-F5344CB8AC3E}">
        <p14:creationId xmlns:p14="http://schemas.microsoft.com/office/powerpoint/2010/main" val="87612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Waste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Composting</a:t>
            </a:r>
          </a:p>
          <a:p>
            <a:r>
              <a:rPr lang="en-GB" sz="2400" dirty="0" err="1" smtClean="0"/>
              <a:t>Biodigesters</a:t>
            </a:r>
            <a:r>
              <a:rPr lang="en-GB" sz="2400" dirty="0" smtClean="0"/>
              <a:t> – biogas for cooking, lighting</a:t>
            </a:r>
          </a:p>
          <a:p>
            <a:r>
              <a:rPr lang="en-GB" sz="2400" dirty="0"/>
              <a:t>Biomass briquettes</a:t>
            </a:r>
          </a:p>
          <a:p>
            <a:r>
              <a:rPr lang="en-GB" sz="2400" dirty="0" smtClean="0"/>
              <a:t>Recycling</a:t>
            </a:r>
          </a:p>
          <a:p>
            <a:r>
              <a:rPr lang="en-GB" sz="2400" dirty="0" smtClean="0"/>
              <a:t>Etc.</a:t>
            </a:r>
          </a:p>
          <a:p>
            <a:endParaRPr lang="en-GB" sz="24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363" y="2681420"/>
            <a:ext cx="3523109" cy="305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5341" y="4562343"/>
            <a:ext cx="2160241" cy="131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68282" y="5672281"/>
            <a:ext cx="2924198" cy="276999"/>
          </a:xfrm>
          <a:prstGeom prst="rect">
            <a:avLst/>
          </a:prstGeom>
          <a:noFill/>
        </p:spPr>
        <p:txBody>
          <a:bodyPr wrap="none" rtlCol="0">
            <a:spAutoFit/>
          </a:bodyPr>
          <a:lstStyle/>
          <a:p>
            <a:r>
              <a:rPr lang="en-GB" sz="1200" dirty="0" smtClean="0"/>
              <a:t>Source: WWF Nepal Biogas programme</a:t>
            </a:r>
            <a:endParaRPr lang="en-GB" sz="1200" dirty="0"/>
          </a:p>
        </p:txBody>
      </p:sp>
    </p:spTree>
    <p:extLst>
      <p:ext uri="{BB962C8B-B14F-4D97-AF65-F5344CB8AC3E}">
        <p14:creationId xmlns:p14="http://schemas.microsoft.com/office/powerpoint/2010/main" val="309655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Land use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smtClean="0"/>
          </a:p>
          <a:p>
            <a:endParaRPr lang="en-GB" sz="2400" b="1" dirty="0"/>
          </a:p>
        </p:txBody>
      </p:sp>
    </p:spTree>
    <p:extLst>
      <p:ext uri="{BB962C8B-B14F-4D97-AF65-F5344CB8AC3E}">
        <p14:creationId xmlns:p14="http://schemas.microsoft.com/office/powerpoint/2010/main" val="227049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Land use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Afforestation/ Reforestation</a:t>
            </a:r>
          </a:p>
          <a:p>
            <a:r>
              <a:rPr lang="en-GB" sz="2400" dirty="0" smtClean="0"/>
              <a:t>Agroforestry</a:t>
            </a:r>
          </a:p>
          <a:p>
            <a:r>
              <a:rPr lang="en-GB" sz="2400" dirty="0" smtClean="0"/>
              <a:t>Forest management, e.g. fire prevention</a:t>
            </a:r>
          </a:p>
          <a:p>
            <a:r>
              <a:rPr lang="en-GB" sz="2400" dirty="0" smtClean="0"/>
              <a:t>Organic agriculture</a:t>
            </a:r>
          </a:p>
          <a:p>
            <a:r>
              <a:rPr lang="en-GB" sz="2400" dirty="0" smtClean="0"/>
              <a:t>REDD </a:t>
            </a:r>
          </a:p>
          <a:p>
            <a:r>
              <a:rPr lang="en-GB" sz="2400" dirty="0" smtClean="0"/>
              <a:t>Etc.</a:t>
            </a:r>
          </a:p>
          <a:p>
            <a:endParaRPr lang="en-GB" sz="2400" dirty="0" smtClean="0"/>
          </a:p>
          <a:p>
            <a:endParaRPr lang="en-GB" sz="2400" b="1" dirty="0"/>
          </a:p>
        </p:txBody>
      </p:sp>
      <p:pic>
        <p:nvPicPr>
          <p:cNvPr id="210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70" y="3068960"/>
            <a:ext cx="3143081"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41809" y="5661248"/>
            <a:ext cx="3150671" cy="276999"/>
          </a:xfrm>
          <a:prstGeom prst="rect">
            <a:avLst/>
          </a:prstGeom>
          <a:noFill/>
        </p:spPr>
        <p:txBody>
          <a:bodyPr wrap="none" rtlCol="0">
            <a:spAutoFit/>
          </a:bodyPr>
          <a:lstStyle/>
          <a:p>
            <a:r>
              <a:rPr lang="en-GB" sz="1200" dirty="0" smtClean="0"/>
              <a:t>Source: Vietnam RC Mangrove Programme</a:t>
            </a:r>
            <a:endParaRPr lang="en-GB" sz="1200" dirty="0"/>
          </a:p>
        </p:txBody>
      </p:sp>
    </p:spTree>
    <p:extLst>
      <p:ext uri="{BB962C8B-B14F-4D97-AF65-F5344CB8AC3E}">
        <p14:creationId xmlns:p14="http://schemas.microsoft.com/office/powerpoint/2010/main" val="4809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135688" cy="1143000"/>
          </a:xfrm>
        </p:spPr>
        <p:txBody>
          <a:bodyPr/>
          <a:lstStyle/>
          <a:p>
            <a:r>
              <a:rPr lang="en-GB" sz="3200" dirty="0"/>
              <a:t>‘Climate Change – Take Action Now’ (Youth) </a:t>
            </a:r>
          </a:p>
        </p:txBody>
      </p:sp>
      <p:sp>
        <p:nvSpPr>
          <p:cNvPr id="3" name="Content Placeholder 2"/>
          <p:cNvSpPr>
            <a:spLocks noGrp="1"/>
          </p:cNvSpPr>
          <p:nvPr>
            <p:ph sz="half" idx="1"/>
          </p:nvPr>
        </p:nvSpPr>
        <p:spPr>
          <a:xfrm>
            <a:off x="601216" y="1676400"/>
            <a:ext cx="8363272" cy="4191000"/>
          </a:xfrm>
        </p:spPr>
        <p:txBody>
          <a:bodyPr/>
          <a:lstStyle/>
          <a:p>
            <a:pPr marL="0" indent="0">
              <a:buNone/>
            </a:pPr>
            <a:endParaRPr lang="en-GB" sz="1800" dirty="0" smtClean="0"/>
          </a:p>
          <a:p>
            <a:r>
              <a:rPr lang="en-GB" sz="1800" dirty="0" smtClean="0"/>
              <a:t>Plant trees, organize </a:t>
            </a:r>
            <a:r>
              <a:rPr lang="en-GB" sz="1800" dirty="0"/>
              <a:t>a tree-planting </a:t>
            </a:r>
            <a:r>
              <a:rPr lang="en-GB" sz="1800" dirty="0" smtClean="0"/>
              <a:t>event and invite local officials</a:t>
            </a:r>
            <a:endParaRPr lang="en-GB" sz="1800" dirty="0"/>
          </a:p>
          <a:p>
            <a:r>
              <a:rPr lang="en-GB" sz="1800" dirty="0" smtClean="0"/>
              <a:t>Use </a:t>
            </a:r>
            <a:r>
              <a:rPr lang="en-GB" sz="1800" dirty="0"/>
              <a:t>public transportation more often and encourage others to do so </a:t>
            </a:r>
            <a:r>
              <a:rPr lang="en-GB" sz="1800" dirty="0" smtClean="0"/>
              <a:t>too;</a:t>
            </a:r>
            <a:endParaRPr lang="en-GB" sz="1800" dirty="0"/>
          </a:p>
          <a:p>
            <a:r>
              <a:rPr lang="en-GB" sz="1800" dirty="0" smtClean="0"/>
              <a:t>Make </a:t>
            </a:r>
            <a:r>
              <a:rPr lang="en-GB" sz="1800" dirty="0"/>
              <a:t>solar </a:t>
            </a:r>
            <a:r>
              <a:rPr lang="en-GB" sz="1800" dirty="0" smtClean="0"/>
              <a:t>cookers, use them in public </a:t>
            </a:r>
            <a:r>
              <a:rPr lang="en-GB" sz="1800" dirty="0"/>
              <a:t>place and cook </a:t>
            </a:r>
            <a:r>
              <a:rPr lang="en-GB" sz="1800" dirty="0" smtClean="0"/>
              <a:t>local specialty;</a:t>
            </a:r>
            <a:endParaRPr lang="en-GB" sz="1800" dirty="0"/>
          </a:p>
          <a:p>
            <a:r>
              <a:rPr lang="en-GB" sz="1800" dirty="0" smtClean="0"/>
              <a:t>Buy </a:t>
            </a:r>
            <a:r>
              <a:rPr lang="en-GB" sz="1800" dirty="0"/>
              <a:t>products </a:t>
            </a:r>
            <a:r>
              <a:rPr lang="en-GB" sz="1800" dirty="0" smtClean="0"/>
              <a:t>made </a:t>
            </a:r>
            <a:r>
              <a:rPr lang="en-GB" sz="1800" dirty="0"/>
              <a:t>or grown locally rather than </a:t>
            </a:r>
            <a:r>
              <a:rPr lang="en-GB" sz="1800" dirty="0" smtClean="0"/>
              <a:t>shipped/flown </a:t>
            </a:r>
            <a:r>
              <a:rPr lang="en-GB" sz="1800" dirty="0"/>
              <a:t>from </a:t>
            </a:r>
            <a:r>
              <a:rPr lang="en-GB" sz="1800" dirty="0" smtClean="0"/>
              <a:t>far away; </a:t>
            </a:r>
          </a:p>
          <a:p>
            <a:r>
              <a:rPr lang="en-GB" sz="1800" dirty="0" smtClean="0"/>
              <a:t>Learn </a:t>
            </a:r>
            <a:r>
              <a:rPr lang="en-GB" sz="1800" dirty="0"/>
              <a:t>how to grow your own food and help others to learn as </a:t>
            </a:r>
            <a:r>
              <a:rPr lang="en-GB" sz="1800" dirty="0" smtClean="0"/>
              <a:t>well;</a:t>
            </a:r>
            <a:endParaRPr lang="en-GB" sz="1800" dirty="0"/>
          </a:p>
          <a:p>
            <a:r>
              <a:rPr lang="en-GB" sz="1800" dirty="0" smtClean="0"/>
              <a:t>Refrain </a:t>
            </a:r>
            <a:r>
              <a:rPr lang="en-GB" sz="1800" dirty="0"/>
              <a:t>from getting a new mobile phone every </a:t>
            </a:r>
            <a:r>
              <a:rPr lang="en-GB" sz="1800" dirty="0" smtClean="0"/>
              <a:t>year;</a:t>
            </a:r>
            <a:endParaRPr lang="en-GB" sz="1800" dirty="0"/>
          </a:p>
          <a:p>
            <a:r>
              <a:rPr lang="en-GB" sz="1800" dirty="0" smtClean="0"/>
              <a:t>Persuade </a:t>
            </a:r>
            <a:r>
              <a:rPr lang="en-GB" sz="1800" dirty="0"/>
              <a:t>family and community members to save energy in the </a:t>
            </a:r>
            <a:r>
              <a:rPr lang="en-GB" sz="1800" dirty="0" smtClean="0"/>
              <a:t>home;</a:t>
            </a:r>
            <a:endParaRPr lang="en-GB" sz="1800" dirty="0"/>
          </a:p>
          <a:p>
            <a:r>
              <a:rPr lang="en-GB" sz="1800" dirty="0" smtClean="0"/>
              <a:t>Organize </a:t>
            </a:r>
            <a:r>
              <a:rPr lang="en-GB" sz="1800" dirty="0"/>
              <a:t>a play for your local community, acting out the devastating effects of </a:t>
            </a:r>
            <a:r>
              <a:rPr lang="en-GB" sz="1800" dirty="0" smtClean="0"/>
              <a:t>climate change </a:t>
            </a:r>
            <a:r>
              <a:rPr lang="en-GB" sz="1800" dirty="0"/>
              <a:t>and the actions individuals can take to reduce harm to the environment.</a:t>
            </a:r>
          </a:p>
          <a:p>
            <a:r>
              <a:rPr lang="en-GB" sz="1800" dirty="0"/>
              <a:t>W</a:t>
            </a:r>
            <a:r>
              <a:rPr lang="en-GB" sz="1800" dirty="0" smtClean="0"/>
              <a:t>ork in school with students to </a:t>
            </a:r>
            <a:r>
              <a:rPr lang="en-GB" sz="1800" dirty="0"/>
              <a:t>develop </a:t>
            </a:r>
            <a:r>
              <a:rPr lang="en-GB" sz="1800" dirty="0" smtClean="0"/>
              <a:t>&amp; implement an energy-saving </a:t>
            </a:r>
            <a:r>
              <a:rPr lang="en-GB" sz="1800" dirty="0"/>
              <a:t>plan.</a:t>
            </a:r>
          </a:p>
        </p:txBody>
      </p:sp>
    </p:spTree>
    <p:extLst>
      <p:ext uri="{BB962C8B-B14F-4D97-AF65-F5344CB8AC3E}">
        <p14:creationId xmlns:p14="http://schemas.microsoft.com/office/powerpoint/2010/main" val="274211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Key messages</a:t>
            </a:r>
            <a:endParaRPr lang="fi-FI" sz="3200" dirty="0"/>
          </a:p>
        </p:txBody>
      </p:sp>
      <p:sp>
        <p:nvSpPr>
          <p:cNvPr id="3" name="Content Placeholder 2"/>
          <p:cNvSpPr>
            <a:spLocks noGrp="1"/>
          </p:cNvSpPr>
          <p:nvPr>
            <p:ph idx="1"/>
          </p:nvPr>
        </p:nvSpPr>
        <p:spPr/>
        <p:txBody>
          <a:bodyPr/>
          <a:lstStyle/>
          <a:p>
            <a:r>
              <a:rPr lang="en-GB" dirty="0" smtClean="0"/>
              <a:t>Globally – climate change adaptation is not enough.</a:t>
            </a:r>
          </a:p>
          <a:p>
            <a:r>
              <a:rPr lang="en-GB" dirty="0" smtClean="0"/>
              <a:t>The cost of CCM for the sake of CCM is too high for the most vulnerable.</a:t>
            </a:r>
          </a:p>
          <a:p>
            <a:r>
              <a:rPr lang="en-GB" dirty="0" smtClean="0"/>
              <a:t>Red Cross Red Crescent is already doing CCM for different reasons.</a:t>
            </a:r>
          </a:p>
          <a:p>
            <a:pPr lvl="1"/>
            <a:r>
              <a:rPr lang="en-GB" dirty="0" smtClean="0"/>
              <a:t>Community Risk Reduction and Sustainable Development ´co-benefits´ are the key!</a:t>
            </a:r>
          </a:p>
          <a:p>
            <a:r>
              <a:rPr lang="en-GB" dirty="0" smtClean="0"/>
              <a:t>Tap into the CCM finance.</a:t>
            </a:r>
          </a:p>
          <a:p>
            <a:endParaRPr lang="fi-FI" dirty="0"/>
          </a:p>
        </p:txBody>
      </p:sp>
    </p:spTree>
    <p:extLst>
      <p:ext uri="{BB962C8B-B14F-4D97-AF65-F5344CB8AC3E}">
        <p14:creationId xmlns:p14="http://schemas.microsoft.com/office/powerpoint/2010/main" val="416945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Section 3 (25 min)</a:t>
            </a:r>
            <a:endParaRPr lang="en-GB" sz="3200" dirty="0"/>
          </a:p>
        </p:txBody>
      </p:sp>
      <p:sp>
        <p:nvSpPr>
          <p:cNvPr id="3" name="Content Placeholder 2"/>
          <p:cNvSpPr>
            <a:spLocks noGrp="1"/>
          </p:cNvSpPr>
          <p:nvPr>
            <p:ph idx="4294967295"/>
          </p:nvPr>
        </p:nvSpPr>
        <p:spPr>
          <a:xfrm>
            <a:off x="1907704" y="1676400"/>
            <a:ext cx="6858000" cy="4191000"/>
          </a:xfrm>
        </p:spPr>
        <p:txBody>
          <a:bodyPr/>
          <a:lstStyle/>
          <a:p>
            <a:r>
              <a:rPr lang="en-GB" sz="2800" dirty="0" smtClean="0"/>
              <a:t>Carbon &amp; environmental footprints 5 min</a:t>
            </a:r>
          </a:p>
          <a:p>
            <a:pPr marL="0" indent="0">
              <a:buNone/>
            </a:pPr>
            <a:r>
              <a:rPr lang="en-GB" sz="2800" dirty="0" smtClean="0"/>
              <a:t>	</a:t>
            </a:r>
            <a:r>
              <a:rPr lang="en-GB" sz="2800" i="1" dirty="0" smtClean="0"/>
              <a:t>Brainstorming + presentation 20 min</a:t>
            </a:r>
          </a:p>
          <a:p>
            <a:pPr marL="0" indent="0">
              <a:buNone/>
            </a:pPr>
            <a:endParaRPr lang="en-GB" sz="2800" dirty="0"/>
          </a:p>
          <a:p>
            <a:r>
              <a:rPr lang="en-GB" sz="2800" dirty="0" smtClean="0"/>
              <a:t>Individual </a:t>
            </a:r>
            <a:r>
              <a:rPr lang="en-GB" sz="2800" dirty="0"/>
              <a:t>carbon footprint: </a:t>
            </a:r>
          </a:p>
          <a:p>
            <a:pPr marL="0" indent="0">
              <a:buNone/>
            </a:pPr>
            <a:r>
              <a:rPr lang="en-GB" sz="2800" dirty="0"/>
              <a:t>	</a:t>
            </a:r>
            <a:r>
              <a:rPr lang="en-GB" sz="2800" i="1" dirty="0" smtClean="0"/>
              <a:t>Test at home how big is yours!</a:t>
            </a:r>
          </a:p>
          <a:p>
            <a:pPr marL="0" indent="0">
              <a:buNone/>
            </a:pPr>
            <a:endParaRPr lang="en-GB" sz="2800" i="1" dirty="0"/>
          </a:p>
          <a:p>
            <a:endParaRPr lang="en-GB" sz="2800" dirty="0" smtClean="0"/>
          </a:p>
          <a:p>
            <a:endParaRPr lang="en-GB" sz="2800" dirty="0" smtClean="0"/>
          </a:p>
        </p:txBody>
      </p:sp>
    </p:spTree>
    <p:extLst>
      <p:ext uri="{BB962C8B-B14F-4D97-AF65-F5344CB8AC3E}">
        <p14:creationId xmlns:p14="http://schemas.microsoft.com/office/powerpoint/2010/main" val="18398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162800" cy="1143000"/>
          </a:xfrm>
        </p:spPr>
        <p:txBody>
          <a:bodyPr/>
          <a:lstStyle/>
          <a:p>
            <a:r>
              <a:rPr lang="en-GB" sz="3200" dirty="0" smtClean="0"/>
              <a:t>Carbon &amp; environmental footprints</a:t>
            </a:r>
            <a:endParaRPr lang="en-GB" sz="3200" dirty="0"/>
          </a:p>
        </p:txBody>
      </p:sp>
      <p:sp>
        <p:nvSpPr>
          <p:cNvPr id="3" name="Content Placeholder 2"/>
          <p:cNvSpPr>
            <a:spLocks noGrp="1"/>
          </p:cNvSpPr>
          <p:nvPr>
            <p:ph idx="1"/>
          </p:nvPr>
        </p:nvSpPr>
        <p:spPr>
          <a:xfrm>
            <a:off x="395536" y="1772816"/>
            <a:ext cx="6858000" cy="4191000"/>
          </a:xfrm>
        </p:spPr>
        <p:txBody>
          <a:bodyPr/>
          <a:lstStyle/>
          <a:p>
            <a:pPr marL="0" indent="0">
              <a:buNone/>
            </a:pPr>
            <a:r>
              <a:rPr lang="en-GB" sz="2800" dirty="0" smtClean="0"/>
              <a:t>Scope:</a:t>
            </a:r>
          </a:p>
          <a:p>
            <a:pPr marL="0" indent="0">
              <a:buNone/>
            </a:pPr>
            <a:endParaRPr lang="en-GB" sz="800" dirty="0" smtClean="0"/>
          </a:p>
          <a:p>
            <a:pPr lvl="1"/>
            <a:r>
              <a:rPr lang="en-GB" sz="2800" dirty="0" smtClean="0"/>
              <a:t>World</a:t>
            </a:r>
          </a:p>
          <a:p>
            <a:pPr lvl="1"/>
            <a:endParaRPr lang="en-GB" sz="800" dirty="0" smtClean="0"/>
          </a:p>
          <a:p>
            <a:pPr lvl="1"/>
            <a:r>
              <a:rPr lang="en-GB" sz="2800" dirty="0" smtClean="0"/>
              <a:t>Country</a:t>
            </a:r>
          </a:p>
          <a:p>
            <a:pPr lvl="1"/>
            <a:endParaRPr lang="en-GB" sz="800" dirty="0" smtClean="0"/>
          </a:p>
          <a:p>
            <a:pPr lvl="1"/>
            <a:r>
              <a:rPr lang="en-GB" sz="2800" dirty="0" smtClean="0"/>
              <a:t>City</a:t>
            </a:r>
          </a:p>
          <a:p>
            <a:pPr lvl="1"/>
            <a:endParaRPr lang="en-GB" sz="800" dirty="0" smtClean="0"/>
          </a:p>
          <a:p>
            <a:pPr lvl="1"/>
            <a:r>
              <a:rPr lang="en-GB" sz="2800" dirty="0" smtClean="0"/>
              <a:t>Organization, Firm</a:t>
            </a:r>
          </a:p>
          <a:p>
            <a:pPr lvl="1"/>
            <a:endParaRPr lang="en-GB" sz="800" dirty="0" smtClean="0"/>
          </a:p>
          <a:p>
            <a:pPr lvl="1"/>
            <a:r>
              <a:rPr lang="en-GB" sz="2800" dirty="0" smtClean="0"/>
              <a:t>Individual</a:t>
            </a:r>
            <a:endParaRPr lang="en-GB" sz="2800" dirty="0"/>
          </a:p>
        </p:txBody>
      </p:sp>
      <p:pic>
        <p:nvPicPr>
          <p:cNvPr id="209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230" y="1700808"/>
            <a:ext cx="2690242" cy="249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746" y="4440281"/>
            <a:ext cx="1990726" cy="1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wgHBgkIBwgKCgkLDRYPDQwMDRsUFRAWIB0iIiAdHx8kKDQsJCYxJx8fLT0tMTU3Ojo6Iys/RD84QzQ5OjcBCgoKDQwNGg8PGjclHyU3Nzc3Nzc3Nzc3Nzc3Nzc3Nzc3Nzc3Nzc3Nzc3Nzc3Nzc3Nzc3Nzc3Nzc3Nzc3Nzc3N//AABEIAFkAWQMBIgACEQEDEQH/xAAcAAABBAMBAAAAAAAAAAAAAAAABAUGBwECAwj/xAA3EAACAQMCBAMFBwIHAAAAAAABAgMABBEFIQYSMUETIlEUYXGBkSMyQlKhscEHMxUWJKLh8PH/xAAYAQADAQEAAAAAAAAAAAAAAAABAgMABP/EACARAAMAAgIDAQEBAAAAAAAAAAABAgMRITESQVETYSL/2gAMAwEAAhEDEQA/AKNooorGCsgEkADJPYU+8OcM3WssZP7Vqp80hG5+A71afDXD9tphiWy0cMGGTdzLzMx+J2HwGaqsTa2xXS6KiteHtWuVDRWMoU938v70oPCmrBQ3gpv0xIKueeKFroTzJaIxQ8oaQA4Hfl/8oUafcWE81nEVVFKkRnylu+B60WoB5Moq50i/ts+NbOAO43/akRBBwRg++rUk0zUJbWaWWATAxlk5evUY29cdqiOoacskfiLE467MN6RyvQdkYorvNblN1yRXCla0MFFFFAwU+cNaKdTle4mVvY4CPEIH3m7L8/2plRS7hVGWJwAO5r0ZovAgHB1loqTG3kDia6kC5MjlTkfI8vyFVxeCpO+gNNrgjllcGK1VLS0ExTCRRIAFXPc9umPrWs2pCIg3ERWWV1RuYEhATgD3DuT19KfOF+E9Qsry5j1S4ie3GQI4ZM8zep22GO3vFbatoltJfIkpZBBIsihHGVIwQGB+vzo5s+P9Ndr6BYa1sSXmjMC5uJQSIwzb82M/HrTfY6E93cKtvP5ckYBxgd6kF3HK8LHBljJIyxAFKtCkjs7eQ3KRrNFEJEClSOU5x03zv39a44tt8lqhSiO63bi1tYbX2iTn3LxICAB2yf3qKXFuqMxQsVI/F2qX3c63U3MZHIZjs3ao7faVqDziSJE8GQ7MXwHHw7GqKmI0kQvUVQSkhQRnqBTLcxBTzL07+6ppxBHaWka28ILS9WYjvUQY5JU9MnNV7QgiorLAqxB7VikGJN/TjTxqfG2lW7qGRZvFfPTCAt/FeplUxs/M/lG4x22rzV/R+WODjJZJiAotZsE9iVxV9w3re0C1vnMPOSyyEZLDbb3df0o5IbhaDNpPTGvSHJ4s123M25ljmaMAjdo1Gfh5NvnWvE3DV5JqMmo6VeiCWa15JoHhDLMy/cYk/dwDjONxtTzeae9vqE99psXPKlsqFAf7+PujmzgYyxJ94+FU7xrxxxJcePpc3JpgGI57aJsyYIzhn9CCOmKScV3k/wA/OR3a8eR103iu7mB9q0x0s1lMUl1bTiRQwOMr5emQOhqZTLpPsiSlk383iFh0xnv61UHCTKl5DbsSkczqhKyMuMnbO+46dqteG+tHtblI4/CisFjUO6+Vxy7Aev8AzVM+KZ5SJqm+GaXuqaOyi6nkjgRBnnkHywe2aZZtQtNVjPsUqxwKR4DfnO429N6rTibXbvXLqXx/Cjht25EigQKuxI5sDvTroccr6NGZGkVUdyOVF9M/Lfet+TU79gbOPFksMNw0TeadNzjqc9M/WovKq4RgfM3anfV5kvLaJ+YO/wCA84LAdwcU13fKVXkXHIAAaaVwAQ3Qw4J6kVxpRdfg+FJ6WuxkSHgO9NhxRZyjHmLJv7xV7/5gjvNMCTcqXMQKDGRzqR2+nQ+vurzVDK8MySxnDowZT7xVyafcLqdjaX1vnklAJAO6t0I+tXxpXja9one97JtxPxIdD0xfavLdtFjwid3YY7rtv/FUbDYajr99cXEUEtzOzmSUqM9Sdz86nPGsd/fg3d0ZGAKxKjr5umc9Mb7HrmotDqd7otzDNZjkYR+FLAQQHA/N061bDiUxtdsLrfAp4W023tdRjuLmQSzoWkMcThlxjAyMjoST/wB3nZ02+1m3ltba7gREcnxEwBIpzv5dtg2ATjp3qJldEntg2hxalp00K/aHwvFEjY7k7L19PlSJ7rVVBljli5JSEzKQPEIG3UgelTuXQRdc8M3Ony3cUDReFE3MOYcytt2OcNvvgj9aURWkttpre2EG1Llfsowjx7dQOm9H+OXksLLfIs3JFzlbN8gntzEHce4bb9+zDrms3l1ZwRsskCtsxk3yvbrvik8W+DDFPCi3eIlKxyHy5AA/T+KRXA6rkbbVvNcl15Tzco6DO/7UlUcxLHoNyTSv+mRxu9nCg9BXCtnbmcmtak+xgqXcBcRR6ZdNY37f6G4P3juI39fh61EazRmnL2Zl8cT210ZrGOGZbyynRWTkflIbI6MNztjbPaoxxPBHZ6qORG8SRV5GaQgLhQp2BznIOajPDPGM+nxJYag8sth0AGGMYz2BBBqYte2c8QMKWWoWbEkMwKuuevmHmU+717V34qmktEnwM/hMIudEiH5giYz9Ov1pO1m8j/ZxAhvw5ZMf7qemtyI+bS9SVELc3s94vKQcdpBsf0puvZb6yRHvLV0PTxFXmU/Bum/uotBTFVnd3OlRssUXMCDkeJzfzsPdimrUbzS7qIwTWzW/L9x0Gd/5rjc3jSgc0iNt1GBTTd3CEEA49ajSS5CJJ7dlmMeR8qS3MgVfCToOtEtxgFYu/VqS1zXWxkFFFFIEKKKKxgrtbXU9rIJLaZ4nHdGxXGitvRh8TijUOQrN4MuerFOVvqMVtHxTfQ7QM0anqgclT8jtTDWap+t/QeKHC71e5uWZiETm68gpA7s58xJrWilbb7CFFFFKYKKKKxj/2Q=="/>
          <p:cNvSpPr>
            <a:spLocks noChangeAspect="1" noChangeArrowheads="1"/>
          </p:cNvSpPr>
          <p:nvPr/>
        </p:nvSpPr>
        <p:spPr bwMode="auto">
          <a:xfrm>
            <a:off x="155575" y="-403225"/>
            <a:ext cx="847725" cy="84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99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421" y="1644824"/>
            <a:ext cx="1827287" cy="183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9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9299" y="2949916"/>
            <a:ext cx="1606637" cy="136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9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7151" y="4780983"/>
            <a:ext cx="521215" cy="110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38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315200" cy="1143000"/>
          </a:xfrm>
        </p:spPr>
        <p:txBody>
          <a:bodyPr/>
          <a:lstStyle/>
          <a:p>
            <a:r>
              <a:rPr lang="en-GB" sz="3200" dirty="0" smtClean="0"/>
              <a:t>Design a </a:t>
            </a:r>
            <a:r>
              <a:rPr lang="en-GB" sz="3200" dirty="0" err="1" smtClean="0"/>
              <a:t>PoA</a:t>
            </a:r>
            <a:r>
              <a:rPr lang="en-GB" sz="3200" dirty="0" smtClean="0"/>
              <a:t> for your NS to how to assess and reduce carbon footprint</a:t>
            </a:r>
            <a:endParaRPr lang="en-GB" sz="3200" dirty="0"/>
          </a:p>
        </p:txBody>
      </p:sp>
      <p:pic>
        <p:nvPicPr>
          <p:cNvPr id="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87624" y="1700808"/>
            <a:ext cx="679339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59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87" y="350838"/>
            <a:ext cx="6858000" cy="1143000"/>
          </a:xfrm>
        </p:spPr>
        <p:txBody>
          <a:bodyPr/>
          <a:lstStyle/>
          <a:p>
            <a:r>
              <a:rPr lang="en-GB" sz="3200" dirty="0" smtClean="0"/>
              <a:t>Institutional carbon &amp; environmental footprints</a:t>
            </a:r>
            <a:endParaRPr lang="en-GB" sz="3200" dirty="0"/>
          </a:p>
        </p:txBody>
      </p:sp>
      <p:sp>
        <p:nvSpPr>
          <p:cNvPr id="3" name="Content Placeholder 2"/>
          <p:cNvSpPr>
            <a:spLocks noGrp="1"/>
          </p:cNvSpPr>
          <p:nvPr>
            <p:ph idx="4294967295"/>
          </p:nvPr>
        </p:nvSpPr>
        <p:spPr>
          <a:xfrm>
            <a:off x="3779912" y="1686272"/>
            <a:ext cx="5057800" cy="4191000"/>
          </a:xfrm>
        </p:spPr>
        <p:txBody>
          <a:bodyPr/>
          <a:lstStyle/>
          <a:p>
            <a:pPr marL="0" indent="0">
              <a:buNone/>
            </a:pPr>
            <a:r>
              <a:rPr lang="en-GB" dirty="0" smtClean="0"/>
              <a:t>Greening the organization for…”</a:t>
            </a:r>
            <a:r>
              <a:rPr lang="en-GB" i="1" dirty="0" smtClean="0"/>
              <a:t>greater public adoption of environmentally sustainable living</a:t>
            </a:r>
            <a:r>
              <a:rPr lang="en-GB" dirty="0" smtClean="0"/>
              <a:t>”</a:t>
            </a:r>
          </a:p>
          <a:p>
            <a:pPr marL="0" indent="0">
              <a:buNone/>
            </a:pPr>
            <a:endParaRPr lang="en-GB" dirty="0"/>
          </a:p>
          <a:p>
            <a:r>
              <a:rPr lang="en-GB" dirty="0" smtClean="0"/>
              <a:t>´Walk the talk´ in similar manner e.g. as in CCA </a:t>
            </a:r>
          </a:p>
          <a:p>
            <a:r>
              <a:rPr lang="en-GB" dirty="0" smtClean="0"/>
              <a:t>Learning process for GHG emission assessment</a:t>
            </a:r>
            <a:endParaRPr lang="en-GB" dirty="0"/>
          </a:p>
          <a:p>
            <a:r>
              <a:rPr lang="en-GB" dirty="0"/>
              <a:t>Cost savings (energy efficiency</a:t>
            </a:r>
            <a:r>
              <a:rPr lang="en-GB" dirty="0" smtClean="0"/>
              <a:t>)</a:t>
            </a:r>
          </a:p>
          <a:p>
            <a:r>
              <a:rPr lang="en-GB" dirty="0" smtClean="0"/>
              <a:t>Staff and volunteer satisfaction</a:t>
            </a:r>
          </a:p>
          <a:p>
            <a:r>
              <a:rPr lang="en-GB"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68" y="1889336"/>
            <a:ext cx="3190438" cy="2664296"/>
          </a:xfrm>
          <a:prstGeom prst="rect">
            <a:avLst/>
          </a:prstGeom>
        </p:spPr>
      </p:pic>
    </p:spTree>
    <p:extLst>
      <p:ext uri="{BB962C8B-B14F-4D97-AF65-F5344CB8AC3E}">
        <p14:creationId xmlns:p14="http://schemas.microsoft.com/office/powerpoint/2010/main" val="229598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315200" cy="1143000"/>
          </a:xfrm>
        </p:spPr>
        <p:txBody>
          <a:bodyPr/>
          <a:lstStyle/>
          <a:p>
            <a:r>
              <a:rPr lang="en-GB" sz="3200" dirty="0" smtClean="0"/>
              <a:t>Group discussion: start with institutional carbon footprint</a:t>
            </a:r>
            <a:endParaRPr lang="en-GB" sz="3200" dirty="0"/>
          </a:p>
        </p:txBody>
      </p:sp>
      <p:sp>
        <p:nvSpPr>
          <p:cNvPr id="3" name="Content Placeholder 2"/>
          <p:cNvSpPr txBox="1">
            <a:spLocks/>
          </p:cNvSpPr>
          <p:nvPr/>
        </p:nvSpPr>
        <p:spPr bwMode="auto">
          <a:xfrm>
            <a:off x="827087" y="1772816"/>
            <a:ext cx="8137401" cy="316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F</a:t>
            </a:r>
            <a:r>
              <a:rPr lang="en-GB" dirty="0" smtClean="0"/>
              <a:t>orm groups to focus on institutional carbon footprint;</a:t>
            </a:r>
          </a:p>
          <a:p>
            <a:endParaRPr lang="en-GB" sz="500" dirty="0" smtClean="0"/>
          </a:p>
          <a:p>
            <a:r>
              <a:rPr lang="en-GB" dirty="0"/>
              <a:t>Each </a:t>
            </a:r>
            <a:r>
              <a:rPr lang="en-GB" dirty="0" smtClean="0"/>
              <a:t>group </a:t>
            </a:r>
            <a:r>
              <a:rPr lang="en-GB" dirty="0"/>
              <a:t>to:</a:t>
            </a:r>
          </a:p>
          <a:p>
            <a:pPr lvl="1"/>
            <a:r>
              <a:rPr lang="en-GB" sz="1800" dirty="0" smtClean="0"/>
              <a:t>Think whether your NS should assess and reduce its carbon footprint and why;</a:t>
            </a:r>
          </a:p>
          <a:p>
            <a:pPr lvl="1"/>
            <a:r>
              <a:rPr lang="en-GB" sz="1800" dirty="0" smtClean="0"/>
              <a:t>Come </a:t>
            </a:r>
            <a:r>
              <a:rPr lang="en-GB" sz="1800" dirty="0"/>
              <a:t>up with a list of </a:t>
            </a:r>
            <a:r>
              <a:rPr lang="en-GB" sz="1800" dirty="0" smtClean="0"/>
              <a:t>possible priority actions to take to reduce the carbon footprint of your NS;</a:t>
            </a:r>
          </a:p>
          <a:p>
            <a:pPr lvl="1"/>
            <a:r>
              <a:rPr lang="en-GB" sz="1800" dirty="0" smtClean="0"/>
              <a:t>Briefly present the outcome of the brainstorming.</a:t>
            </a:r>
            <a:endParaRPr lang="en-GB" sz="1800" dirty="0"/>
          </a:p>
          <a:p>
            <a:pPr lvl="1"/>
            <a:r>
              <a:rPr lang="en-GB" sz="1800" dirty="0" smtClean="0"/>
              <a:t>Use the innocent ´measuring carbon across our entire supply chain´ as your inspiration!</a:t>
            </a:r>
          </a:p>
          <a:p>
            <a:pPr lvl="1"/>
            <a:endParaRPr lang="en-GB" sz="500" dirty="0" smtClean="0"/>
          </a:p>
        </p:txBody>
      </p:sp>
    </p:spTree>
    <p:extLst>
      <p:ext uri="{BB962C8B-B14F-4D97-AF65-F5344CB8AC3E}">
        <p14:creationId xmlns:p14="http://schemas.microsoft.com/office/powerpoint/2010/main" val="392430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Section 1 (25 min)</a:t>
            </a:r>
            <a:endParaRPr lang="en-GB" sz="3200" dirty="0"/>
          </a:p>
        </p:txBody>
      </p:sp>
      <p:sp>
        <p:nvSpPr>
          <p:cNvPr id="3" name="Content Placeholder 2"/>
          <p:cNvSpPr>
            <a:spLocks noGrp="1"/>
          </p:cNvSpPr>
          <p:nvPr>
            <p:ph idx="4294967295"/>
          </p:nvPr>
        </p:nvSpPr>
        <p:spPr>
          <a:xfrm>
            <a:off x="1746448" y="1676400"/>
            <a:ext cx="6858000" cy="4191000"/>
          </a:xfrm>
        </p:spPr>
        <p:txBody>
          <a:bodyPr/>
          <a:lstStyle/>
          <a:p>
            <a:r>
              <a:rPr lang="en-GB" dirty="0" smtClean="0"/>
              <a:t>Global climate change mitigation challenge, sources of </a:t>
            </a:r>
            <a:r>
              <a:rPr lang="en-GB" dirty="0"/>
              <a:t>human-induced g</a:t>
            </a:r>
            <a:r>
              <a:rPr lang="en-GB" dirty="0" smtClean="0"/>
              <a:t>reenhouse gas (GHG) emissions</a:t>
            </a:r>
            <a:r>
              <a:rPr lang="en-GB" dirty="0"/>
              <a:t>, options for mitigating climate </a:t>
            </a:r>
            <a:r>
              <a:rPr lang="en-GB" dirty="0" smtClean="0"/>
              <a:t>change</a:t>
            </a:r>
          </a:p>
          <a:p>
            <a:pPr lvl="1"/>
            <a:r>
              <a:rPr lang="en-GB" dirty="0" smtClean="0"/>
              <a:t>IPCC WGIII: Climate change 2014: Mitigation of Climate Change (Video)</a:t>
            </a:r>
          </a:p>
          <a:p>
            <a:pPr lvl="1"/>
            <a:r>
              <a:rPr lang="en-GB" dirty="0" smtClean="0"/>
              <a:t>De-brief of the video with key messages and relevance to the Red Cross and Red Crescent</a:t>
            </a:r>
          </a:p>
          <a:p>
            <a:pPr marL="273050" lvl="1" indent="0">
              <a:buNone/>
            </a:pPr>
            <a:endParaRPr lang="en-GB" dirty="0"/>
          </a:p>
          <a:p>
            <a:pPr marL="0" indent="0">
              <a:buNone/>
            </a:pPr>
            <a:endParaRPr lang="en-GB" dirty="0" smtClean="0"/>
          </a:p>
          <a:p>
            <a:pPr marL="0" indent="0">
              <a:buNone/>
            </a:pPr>
            <a:endParaRPr lang="en-GB" i="1" dirty="0" smtClean="0"/>
          </a:p>
          <a:p>
            <a:endParaRPr lang="en-GB" dirty="0" smtClean="0"/>
          </a:p>
        </p:txBody>
      </p:sp>
    </p:spTree>
    <p:extLst>
      <p:ext uri="{BB962C8B-B14F-4D97-AF65-F5344CB8AC3E}">
        <p14:creationId xmlns:p14="http://schemas.microsoft.com/office/powerpoint/2010/main" val="55432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3889"/>
            <a:ext cx="8640960" cy="565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06205"/>
            <a:ext cx="25241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65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496944"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95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Individual carbon footprint </a:t>
            </a:r>
            <a:endParaRPr lang="en-GB" sz="3200" dirty="0"/>
          </a:p>
        </p:txBody>
      </p:sp>
      <p:pic>
        <p:nvPicPr>
          <p:cNvPr id="214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13049"/>
            <a:ext cx="7641633" cy="413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95936" y="5445224"/>
            <a:ext cx="4942507" cy="369332"/>
          </a:xfrm>
          <a:prstGeom prst="rect">
            <a:avLst/>
          </a:prstGeom>
          <a:noFill/>
        </p:spPr>
        <p:txBody>
          <a:bodyPr wrap="none" rtlCol="0">
            <a:spAutoFit/>
          </a:bodyPr>
          <a:lstStyle/>
          <a:p>
            <a:r>
              <a:rPr lang="en-GB" u="sng" dirty="0">
                <a:hlinkClick r:id="rId4"/>
              </a:rPr>
              <a:t>http://www.carbonfootprint.com/calculator.aspx</a:t>
            </a:r>
            <a:endParaRPr lang="en-GB" dirty="0"/>
          </a:p>
        </p:txBody>
      </p:sp>
    </p:spTree>
    <p:extLst>
      <p:ext uri="{BB962C8B-B14F-4D97-AF65-F5344CB8AC3E}">
        <p14:creationId xmlns:p14="http://schemas.microsoft.com/office/powerpoint/2010/main" val="413324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294967295"/>
          </p:nvPr>
        </p:nvSpPr>
        <p:spPr>
          <a:xfrm>
            <a:off x="0" y="6309320"/>
            <a:ext cx="431032" cy="548680"/>
          </a:xfrm>
          <a:prstGeom prst="rect">
            <a:avLst/>
          </a:prstGeom>
        </p:spPr>
        <p:txBody>
          <a:bodyPr/>
          <a:lstStyle/>
          <a:p>
            <a:fld id="{46B5000B-066E-4146-9D4F-43221F944880}" type="slidenum">
              <a:rPr lang="de-DE" smtClean="0"/>
              <a:pPr/>
              <a:t>4</a:t>
            </a:fld>
            <a:endParaRPr lang="de-DE"/>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663" y="-27384"/>
            <a:ext cx="12313365" cy="6926268"/>
          </a:xfrm>
          <a:prstGeom prst="rect">
            <a:avLst/>
          </a:prstGeom>
        </p:spPr>
      </p:pic>
      <p:sp>
        <p:nvSpPr>
          <p:cNvPr id="4" name="Rechteck 3"/>
          <p:cNvSpPr/>
          <p:nvPr/>
        </p:nvSpPr>
        <p:spPr>
          <a:xfrm>
            <a:off x="452759" y="2060848"/>
            <a:ext cx="8238482" cy="2232818"/>
          </a:xfrm>
          <a:prstGeom prst="rect">
            <a:avLst/>
          </a:prstGeom>
          <a:effectLst/>
        </p:spPr>
        <p:txBody>
          <a:bodyPr wrap="square" anchor="ctr" anchorCtr="0">
            <a:noAutofit/>
          </a:bodyPr>
          <a:lstStyle/>
          <a:p>
            <a:pPr algn="ctr">
              <a:lnSpc>
                <a:spcPct val="90000"/>
              </a:lnSpc>
              <a:spcAft>
                <a:spcPts val="1200"/>
              </a:spcAft>
            </a:pPr>
            <a:r>
              <a:rPr lang="en-US" sz="3600" b="1" dirty="0" smtClean="0">
                <a:solidFill>
                  <a:schemeClr val="bg1"/>
                </a:solidFill>
                <a:effectLst>
                  <a:outerShdw blurRad="428625" dist="88900" dir="5400000" algn="tl" rotWithShape="0">
                    <a:srgbClr val="000000">
                      <a:alpha val="80000"/>
                    </a:srgbClr>
                  </a:outerShdw>
                </a:effectLst>
                <a:latin typeface="Arial"/>
                <a:cs typeface="Arial"/>
              </a:rPr>
              <a:t>Climate change is a global</a:t>
            </a:r>
          </a:p>
          <a:p>
            <a:pPr algn="ctr">
              <a:lnSpc>
                <a:spcPct val="90000"/>
              </a:lnSpc>
              <a:spcAft>
                <a:spcPts val="1200"/>
              </a:spcAft>
            </a:pPr>
            <a:r>
              <a:rPr lang="en-US" sz="3600" b="1" dirty="0" smtClean="0">
                <a:solidFill>
                  <a:schemeClr val="bg1"/>
                </a:solidFill>
                <a:effectLst>
                  <a:outerShdw blurRad="428625" dist="88900" dir="5400000" algn="tl" rotWithShape="0">
                    <a:srgbClr val="000000">
                      <a:alpha val="80000"/>
                    </a:srgbClr>
                  </a:outerShdw>
                </a:effectLst>
                <a:latin typeface="Arial"/>
                <a:cs typeface="Arial"/>
              </a:rPr>
              <a:t>common problem.</a:t>
            </a:r>
            <a:endParaRPr lang="en-US" sz="3600" b="1" dirty="0">
              <a:solidFill>
                <a:schemeClr val="bg1"/>
              </a:solidFill>
              <a:effectLst>
                <a:outerShdw blurRad="428625" dist="88900" dir="5400000" algn="tl" rotWithShape="0">
                  <a:srgbClr val="000000">
                    <a:alpha val="80000"/>
                  </a:srgbClr>
                </a:outerShdw>
              </a:effectLst>
              <a:latin typeface="Arial"/>
              <a:cs typeface="Arial"/>
            </a:endParaRPr>
          </a:p>
        </p:txBody>
      </p:sp>
    </p:spTree>
    <p:extLst>
      <p:ext uri="{BB962C8B-B14F-4D97-AF65-F5344CB8AC3E}">
        <p14:creationId xmlns:p14="http://schemas.microsoft.com/office/powerpoint/2010/main" val="59125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txBox="1">
            <a:spLocks/>
          </p:cNvSpPr>
          <p:nvPr/>
        </p:nvSpPr>
        <p:spPr bwMode="auto">
          <a:xfrm>
            <a:off x="397292" y="1916534"/>
            <a:ext cx="8640961" cy="3600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pic>
        <p:nvPicPr>
          <p:cNvPr id="4" name="gDcGz1iVm6U"/>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251520" y="188640"/>
            <a:ext cx="8640960" cy="5616624"/>
          </a:xfrm>
          <a:prstGeom prst="rect">
            <a:avLst/>
          </a:prstGeom>
        </p:spPr>
      </p:pic>
    </p:spTree>
    <p:extLst>
      <p:ext uri="{BB962C8B-B14F-4D97-AF65-F5344CB8AC3E}">
        <p14:creationId xmlns:p14="http://schemas.microsoft.com/office/powerpoint/2010/main" val="153398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Climate Change Mitigation – </a:t>
            </a:r>
            <a:br>
              <a:rPr lang="en-GB" sz="3200" dirty="0" smtClean="0"/>
            </a:br>
            <a:r>
              <a:rPr lang="en-GB" sz="3200" dirty="0" smtClean="0"/>
              <a:t>video debrief</a:t>
            </a:r>
            <a:endParaRPr lang="en-GB" sz="3200" dirty="0"/>
          </a:p>
        </p:txBody>
      </p:sp>
      <p:sp>
        <p:nvSpPr>
          <p:cNvPr id="3" name="Content Placeholder 2"/>
          <p:cNvSpPr>
            <a:spLocks noGrp="1"/>
          </p:cNvSpPr>
          <p:nvPr>
            <p:ph idx="4294967295"/>
          </p:nvPr>
        </p:nvSpPr>
        <p:spPr>
          <a:xfrm>
            <a:off x="1907704" y="1830288"/>
            <a:ext cx="6858000" cy="4191000"/>
          </a:xfrm>
        </p:spPr>
        <p:txBody>
          <a:bodyPr/>
          <a:lstStyle/>
          <a:p>
            <a:endParaRPr lang="en-GB" dirty="0" smtClean="0"/>
          </a:p>
          <a:p>
            <a:endParaRPr lang="en-GB" dirty="0"/>
          </a:p>
          <a:p>
            <a:r>
              <a:rPr lang="en-GB" dirty="0" smtClean="0"/>
              <a:t>List two to three key messages from the video</a:t>
            </a:r>
          </a:p>
          <a:p>
            <a:endParaRPr lang="en-GB" dirty="0" smtClean="0"/>
          </a:p>
          <a:p>
            <a:r>
              <a:rPr lang="en-GB" dirty="0" smtClean="0"/>
              <a:t>How are these key messages relevant to the Red Cross Red Crescent? </a:t>
            </a:r>
          </a:p>
          <a:p>
            <a:endParaRPr lang="en-GB" dirty="0" smtClean="0"/>
          </a:p>
        </p:txBody>
      </p:sp>
    </p:spTree>
    <p:extLst>
      <p:ext uri="{BB962C8B-B14F-4D97-AF65-F5344CB8AC3E}">
        <p14:creationId xmlns:p14="http://schemas.microsoft.com/office/powerpoint/2010/main" val="194860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Key messages – </a:t>
            </a:r>
            <a:r>
              <a:rPr lang="en-GB" sz="3200" dirty="0" smtClean="0"/>
              <a:t>Move </a:t>
            </a:r>
            <a:r>
              <a:rPr lang="en-GB" sz="3200" dirty="0" smtClean="0"/>
              <a:t>away from </a:t>
            </a:r>
            <a:r>
              <a:rPr lang="en-GB" sz="3200" dirty="0" smtClean="0"/>
              <a:t>BAU (Business As Usual)</a:t>
            </a:r>
            <a:endParaRPr lang="fi-FI" sz="3200" dirty="0"/>
          </a:p>
        </p:txBody>
      </p:sp>
      <p:sp>
        <p:nvSpPr>
          <p:cNvPr id="3" name="Content Placeholder 2"/>
          <p:cNvSpPr>
            <a:spLocks noGrp="1"/>
          </p:cNvSpPr>
          <p:nvPr>
            <p:ph idx="1"/>
          </p:nvPr>
        </p:nvSpPr>
        <p:spPr>
          <a:xfrm>
            <a:off x="467544" y="1556792"/>
            <a:ext cx="8352928" cy="4310608"/>
          </a:xfrm>
        </p:spPr>
        <p:txBody>
          <a:bodyPr/>
          <a:lstStyle/>
          <a:p>
            <a:r>
              <a:rPr lang="en-US" sz="1800" b="1" dirty="0"/>
              <a:t>Climate policy intersects with other societal goals creating the possibility of co-benefits or adverse </a:t>
            </a:r>
            <a:r>
              <a:rPr lang="en-US" sz="1800" b="1" dirty="0" smtClean="0"/>
              <a:t>side-effects. </a:t>
            </a:r>
            <a:endParaRPr lang="en-US" sz="1800" b="1" dirty="0"/>
          </a:p>
          <a:p>
            <a:endParaRPr lang="en-US" sz="1000" b="1" dirty="0" smtClean="0"/>
          </a:p>
          <a:p>
            <a:r>
              <a:rPr lang="en-US" sz="1800" b="1" dirty="0"/>
              <a:t>Delaying mitigation efforts beyond those in place today through 2030 is estimated to substantially </a:t>
            </a:r>
            <a:r>
              <a:rPr lang="en-US" sz="1800" b="1" dirty="0" smtClean="0"/>
              <a:t>increase the </a:t>
            </a:r>
            <a:r>
              <a:rPr lang="en-US" sz="1800" b="1" dirty="0"/>
              <a:t>difficulty of the transition to low longer-term emissions levels and narrow the range of options </a:t>
            </a:r>
            <a:r>
              <a:rPr lang="en-US" sz="1800" b="1" dirty="0" smtClean="0"/>
              <a:t>consistent with </a:t>
            </a:r>
            <a:r>
              <a:rPr lang="en-US" sz="1800" b="1" dirty="0"/>
              <a:t>maintaining temperature change below </a:t>
            </a:r>
            <a:r>
              <a:rPr lang="en-US" sz="1800" b="1" dirty="0" smtClean="0"/>
              <a:t>2</a:t>
            </a:r>
            <a:r>
              <a:rPr lang="en-US" sz="1800" b="1" baseline="50000" dirty="0" smtClean="0"/>
              <a:t>o</a:t>
            </a:r>
            <a:r>
              <a:rPr lang="en-US" sz="1800" b="1" dirty="0" smtClean="0"/>
              <a:t> C </a:t>
            </a:r>
            <a:r>
              <a:rPr lang="en-US" sz="1800" b="1" dirty="0"/>
              <a:t>relative to pre-industrial levels </a:t>
            </a:r>
            <a:r>
              <a:rPr lang="en-US" sz="1800" dirty="0"/>
              <a:t>(high confidence</a:t>
            </a:r>
            <a:r>
              <a:rPr lang="en-US" sz="1800" dirty="0" smtClean="0"/>
              <a:t>)</a:t>
            </a:r>
            <a:r>
              <a:rPr lang="en-US" sz="1800" b="1" dirty="0" smtClean="0"/>
              <a:t>.</a:t>
            </a:r>
          </a:p>
          <a:p>
            <a:pPr marL="0" indent="0">
              <a:buNone/>
            </a:pPr>
            <a:endParaRPr lang="en-US" sz="1000" b="1" dirty="0" smtClean="0"/>
          </a:p>
          <a:p>
            <a:r>
              <a:rPr lang="en-US" sz="1800" b="1" dirty="0"/>
              <a:t>Decarbonizing (</a:t>
            </a:r>
            <a:r>
              <a:rPr lang="en-US" sz="1800" b="1" dirty="0" smtClean="0"/>
              <a:t>i.e</a:t>
            </a:r>
            <a:r>
              <a:rPr lang="en-US" sz="1800" b="1" dirty="0"/>
              <a:t>. reducing the carbon intensity of) electricity generation is a key component of </a:t>
            </a:r>
            <a:r>
              <a:rPr lang="en-US" sz="1800" b="1" dirty="0" smtClean="0"/>
              <a:t>cost effective</a:t>
            </a:r>
            <a:r>
              <a:rPr lang="en-US" sz="1800" b="1" dirty="0"/>
              <a:t> </a:t>
            </a:r>
            <a:r>
              <a:rPr lang="en-US" sz="1800" b="1" dirty="0" smtClean="0"/>
              <a:t>mitigation </a:t>
            </a:r>
            <a:r>
              <a:rPr lang="en-US" sz="1800" b="1" dirty="0"/>
              <a:t>strategies in achieving low-stabilization </a:t>
            </a:r>
            <a:r>
              <a:rPr lang="en-US" sz="1800" b="1" dirty="0" smtClean="0"/>
              <a:t>levels.</a:t>
            </a:r>
          </a:p>
          <a:p>
            <a:endParaRPr lang="en-US" sz="1000" b="1" dirty="0" smtClean="0"/>
          </a:p>
          <a:p>
            <a:r>
              <a:rPr lang="en-US" sz="1800" b="1" dirty="0" smtClean="0"/>
              <a:t>Reducing energy demand through efficiency enhancements and behavioral changes are a key mitigation strategy.</a:t>
            </a:r>
          </a:p>
          <a:p>
            <a:endParaRPr lang="en-US" sz="1800" b="1" dirty="0"/>
          </a:p>
        </p:txBody>
      </p:sp>
    </p:spTree>
    <p:extLst>
      <p:ext uri="{BB962C8B-B14F-4D97-AF65-F5344CB8AC3E}">
        <p14:creationId xmlns:p14="http://schemas.microsoft.com/office/powerpoint/2010/main" val="207010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Relevance of CCM for the RCRC</a:t>
            </a:r>
            <a:endParaRPr lang="en-GB" sz="3200" dirty="0"/>
          </a:p>
        </p:txBody>
      </p:sp>
      <p:sp>
        <p:nvSpPr>
          <p:cNvPr id="4" name="TextBox 3"/>
          <p:cNvSpPr txBox="1"/>
          <p:nvPr/>
        </p:nvSpPr>
        <p:spPr>
          <a:xfrm>
            <a:off x="244413" y="2642137"/>
            <a:ext cx="4350102" cy="830997"/>
          </a:xfrm>
          <a:prstGeom prst="rect">
            <a:avLst/>
          </a:prstGeom>
          <a:noFill/>
        </p:spPr>
        <p:txBody>
          <a:bodyPr wrap="none" rtlCol="0">
            <a:spAutoFit/>
          </a:bodyPr>
          <a:lstStyle/>
          <a:p>
            <a:r>
              <a:rPr lang="en-GB" sz="2400" b="1" i="1" dirty="0" smtClean="0">
                <a:solidFill>
                  <a:schemeClr val="accent3">
                    <a:lumMod val="75000"/>
                  </a:schemeClr>
                </a:solidFill>
                <a:latin typeface="Arial" panose="020B0604020202020204" pitchFamily="34" charset="0"/>
                <a:cs typeface="Arial" panose="020B0604020202020204" pitchFamily="34" charset="0"/>
              </a:rPr>
              <a:t>Common but </a:t>
            </a:r>
          </a:p>
          <a:p>
            <a:r>
              <a:rPr lang="en-GB" sz="2400" b="1" i="1" dirty="0">
                <a:solidFill>
                  <a:schemeClr val="accent3">
                    <a:lumMod val="75000"/>
                  </a:schemeClr>
                </a:solidFill>
                <a:latin typeface="Arial" panose="020B0604020202020204" pitchFamily="34" charset="0"/>
                <a:cs typeface="Arial" panose="020B0604020202020204" pitchFamily="34" charset="0"/>
              </a:rPr>
              <a:t>D</a:t>
            </a:r>
            <a:r>
              <a:rPr lang="en-GB" sz="2400" b="1" i="1" dirty="0" smtClean="0">
                <a:solidFill>
                  <a:schemeClr val="accent3">
                    <a:lumMod val="75000"/>
                  </a:schemeClr>
                </a:solidFill>
                <a:latin typeface="Arial" panose="020B0604020202020204" pitchFamily="34" charset="0"/>
                <a:cs typeface="Arial" panose="020B0604020202020204" pitchFamily="34" charset="0"/>
              </a:rPr>
              <a:t>ifferentiated Responsibility</a:t>
            </a:r>
            <a:endParaRPr lang="en-GB" sz="2400" b="1" i="1" dirty="0">
              <a:solidFill>
                <a:schemeClr val="accent3">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703538" y="3934202"/>
            <a:ext cx="3145220" cy="461665"/>
          </a:xfrm>
          <a:prstGeom prst="rect">
            <a:avLst/>
          </a:prstGeom>
          <a:noFill/>
        </p:spPr>
        <p:txBody>
          <a:bodyPr wrap="none" rtlCol="0">
            <a:spAutoFit/>
          </a:bodyPr>
          <a:lstStyle/>
          <a:p>
            <a:r>
              <a:rPr lang="en-GB" sz="2400" b="1" i="1" dirty="0" smtClean="0">
                <a:solidFill>
                  <a:schemeClr val="tx2">
                    <a:lumMod val="75000"/>
                  </a:schemeClr>
                </a:solidFill>
                <a:latin typeface="Arial" panose="020B0604020202020204" pitchFamily="34" charset="0"/>
                <a:cs typeface="Arial" panose="020B0604020202020204" pitchFamily="34" charset="0"/>
              </a:rPr>
              <a:t>Limits to Adaptation</a:t>
            </a:r>
            <a:endParaRPr lang="en-GB" sz="2400" b="1" i="1" dirty="0">
              <a:solidFill>
                <a:schemeClr val="tx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2470302" y="1767969"/>
            <a:ext cx="6543779" cy="461665"/>
          </a:xfrm>
          <a:prstGeom prst="rect">
            <a:avLst/>
          </a:prstGeom>
          <a:noFill/>
        </p:spPr>
        <p:txBody>
          <a:bodyPr wrap="none" rtlCol="0">
            <a:spAutoFit/>
          </a:bodyPr>
          <a:lstStyle/>
          <a:p>
            <a:r>
              <a:rPr lang="en-GB" sz="2400" b="1" i="1" dirty="0" smtClean="0">
                <a:solidFill>
                  <a:schemeClr val="tx2">
                    <a:lumMod val="60000"/>
                    <a:lumOff val="40000"/>
                  </a:schemeClr>
                </a:solidFill>
                <a:latin typeface="Arial" panose="020B0604020202020204" pitchFamily="34" charset="0"/>
                <a:cs typeface="Arial" panose="020B0604020202020204" pitchFamily="34" charset="0"/>
              </a:rPr>
              <a:t>Low Carbon Climate Resilient Development</a:t>
            </a:r>
          </a:p>
        </p:txBody>
      </p:sp>
      <p:sp>
        <p:nvSpPr>
          <p:cNvPr id="9" name="TextBox 8"/>
          <p:cNvSpPr txBox="1"/>
          <p:nvPr/>
        </p:nvSpPr>
        <p:spPr>
          <a:xfrm>
            <a:off x="2317185" y="5058762"/>
            <a:ext cx="1877437" cy="461665"/>
          </a:xfrm>
          <a:prstGeom prst="rect">
            <a:avLst/>
          </a:prstGeom>
          <a:noFill/>
        </p:spPr>
        <p:txBody>
          <a:bodyPr wrap="none" rtlCol="0">
            <a:spAutoFit/>
          </a:bodyPr>
          <a:lstStyle/>
          <a:p>
            <a:r>
              <a:rPr lang="en-GB" sz="2400" b="1" i="1" dirty="0" smtClean="0">
                <a:solidFill>
                  <a:schemeClr val="tx1">
                    <a:lumMod val="65000"/>
                    <a:lumOff val="35000"/>
                  </a:schemeClr>
                </a:solidFill>
                <a:latin typeface="Arial" panose="020B0604020202020204" pitchFamily="34" charset="0"/>
                <a:cs typeface="Arial" panose="020B0604020202020204" pitchFamily="34" charset="0"/>
              </a:rPr>
              <a:t>Co-benefits</a:t>
            </a:r>
            <a:endParaRPr lang="en-GB" sz="2400" b="1"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p:cNvSpPr txBox="1"/>
          <p:nvPr/>
        </p:nvSpPr>
        <p:spPr>
          <a:xfrm>
            <a:off x="6312776" y="4797152"/>
            <a:ext cx="1656223" cy="461665"/>
          </a:xfrm>
          <a:prstGeom prst="rect">
            <a:avLst/>
          </a:prstGeom>
          <a:noFill/>
        </p:spPr>
        <p:txBody>
          <a:bodyPr wrap="none" rtlCol="0">
            <a:spAutoFit/>
          </a:bodyPr>
          <a:lstStyle/>
          <a:p>
            <a:r>
              <a:rPr lang="en-GB" sz="2400" b="1" i="1" dirty="0" smtClean="0">
                <a:solidFill>
                  <a:srgbClr val="00B0F0"/>
                </a:solidFill>
                <a:latin typeface="Arial" panose="020B0604020202020204" pitchFamily="34" charset="0"/>
                <a:cs typeface="Arial" panose="020B0604020202020204" pitchFamily="34" charset="0"/>
              </a:rPr>
              <a:t>Synergies</a:t>
            </a:r>
            <a:endParaRPr lang="en-GB" sz="2400" b="1" i="1" dirty="0">
              <a:solidFill>
                <a:srgbClr val="00B0F0"/>
              </a:solidFill>
              <a:latin typeface="Arial" panose="020B0604020202020204" pitchFamily="34" charset="0"/>
              <a:cs typeface="Arial" panose="020B0604020202020204" pitchFamily="34" charset="0"/>
            </a:endParaRPr>
          </a:p>
        </p:txBody>
      </p:sp>
      <p:sp>
        <p:nvSpPr>
          <p:cNvPr id="12" name="TextBox 11"/>
          <p:cNvSpPr txBox="1"/>
          <p:nvPr/>
        </p:nvSpPr>
        <p:spPr>
          <a:xfrm>
            <a:off x="5652120" y="3434832"/>
            <a:ext cx="2544286" cy="461665"/>
          </a:xfrm>
          <a:prstGeom prst="rect">
            <a:avLst/>
          </a:prstGeom>
          <a:noFill/>
        </p:spPr>
        <p:txBody>
          <a:bodyPr wrap="none" rtlCol="0">
            <a:spAutoFit/>
          </a:bodyPr>
          <a:lstStyle/>
          <a:p>
            <a:r>
              <a:rPr lang="en-GB" sz="2400" b="1" i="1" dirty="0" smtClean="0">
                <a:solidFill>
                  <a:srgbClr val="FF0000"/>
                </a:solidFill>
                <a:latin typeface="Arial" panose="020B0604020202020204" pitchFamily="34" charset="0"/>
                <a:cs typeface="Arial" panose="020B0604020202020204" pitchFamily="34" charset="0"/>
              </a:rPr>
              <a:t>Climate Finance</a:t>
            </a:r>
            <a:endParaRPr lang="en-GB" sz="24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23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Section 2 (70 min)</a:t>
            </a:r>
            <a:endParaRPr lang="en-GB" sz="3200" dirty="0"/>
          </a:p>
        </p:txBody>
      </p:sp>
      <p:sp>
        <p:nvSpPr>
          <p:cNvPr id="3" name="Content Placeholder 2"/>
          <p:cNvSpPr>
            <a:spLocks noGrp="1"/>
          </p:cNvSpPr>
          <p:nvPr>
            <p:ph idx="4294967295"/>
          </p:nvPr>
        </p:nvSpPr>
        <p:spPr>
          <a:xfrm>
            <a:off x="1907704" y="1830288"/>
            <a:ext cx="6858000" cy="4191000"/>
          </a:xfrm>
        </p:spPr>
        <p:txBody>
          <a:bodyPr/>
          <a:lstStyle/>
          <a:p>
            <a:r>
              <a:rPr lang="en-GB" dirty="0" smtClean="0"/>
              <a:t>Strategy 2020, IFRC Plan of Action:</a:t>
            </a:r>
          </a:p>
          <a:p>
            <a:pPr marL="0" indent="0">
              <a:buNone/>
            </a:pPr>
            <a:r>
              <a:rPr lang="en-GB" dirty="0" smtClean="0"/>
              <a:t>	</a:t>
            </a:r>
            <a:r>
              <a:rPr lang="en-GB" sz="2400" i="1" dirty="0" smtClean="0"/>
              <a:t>Presentation </a:t>
            </a:r>
            <a:r>
              <a:rPr lang="en-GB" i="1" dirty="0" smtClean="0"/>
              <a:t>(10 min)</a:t>
            </a:r>
          </a:p>
          <a:p>
            <a:endParaRPr lang="en-GB" dirty="0" smtClean="0"/>
          </a:p>
          <a:p>
            <a:r>
              <a:rPr lang="en-GB" dirty="0" smtClean="0"/>
              <a:t>Community and RCRC CCM activities &amp; benefits: </a:t>
            </a:r>
          </a:p>
          <a:p>
            <a:pPr marL="0" indent="0">
              <a:buNone/>
            </a:pPr>
            <a:r>
              <a:rPr lang="en-GB" dirty="0"/>
              <a:t>	</a:t>
            </a:r>
            <a:r>
              <a:rPr lang="en-GB" i="1" dirty="0" smtClean="0"/>
              <a:t>Discussion/Exercise (60 min)</a:t>
            </a:r>
          </a:p>
          <a:p>
            <a:endParaRPr lang="en-GB" dirty="0" smtClean="0"/>
          </a:p>
          <a:p>
            <a:endParaRPr lang="en-GB" dirty="0" smtClean="0"/>
          </a:p>
        </p:txBody>
      </p:sp>
    </p:spTree>
    <p:extLst>
      <p:ext uri="{BB962C8B-B14F-4D97-AF65-F5344CB8AC3E}">
        <p14:creationId xmlns:p14="http://schemas.microsoft.com/office/powerpoint/2010/main" val="112449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156</TotalTime>
  <Words>1859</Words>
  <Application>Microsoft Office PowerPoint</Application>
  <PresentationFormat>On-screen Show (4:3)</PresentationFormat>
  <Paragraphs>260</Paragraphs>
  <Slides>32</Slides>
  <Notes>20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Theme IFRC SEA Climate Change Training</vt:lpstr>
      <vt:lpstr>       Climate Change Mitigation</vt:lpstr>
      <vt:lpstr>Content of the module</vt:lpstr>
      <vt:lpstr>Section 1 (25 min)</vt:lpstr>
      <vt:lpstr>PowerPoint Presentation</vt:lpstr>
      <vt:lpstr>PowerPoint Presentation</vt:lpstr>
      <vt:lpstr>Climate Change Mitigation –  video debrief</vt:lpstr>
      <vt:lpstr>Key messages – Move away from BAU (Business As Usual)</vt:lpstr>
      <vt:lpstr>Relevance of CCM for the RCRC</vt:lpstr>
      <vt:lpstr>Section 2 (70 min)</vt:lpstr>
      <vt:lpstr>Strategy 2020 –  contribution to CCM </vt:lpstr>
      <vt:lpstr>IFRC Plan of Action on  Climate Change</vt:lpstr>
      <vt:lpstr>IFRC Plan of Action on  Climate Change </vt:lpstr>
      <vt:lpstr>Community and RCRC CCM activities and benefits – group exercise (40 min)</vt:lpstr>
      <vt:lpstr>Community and RCRC CCM activities and benefits – group exercise (40 min)</vt:lpstr>
      <vt:lpstr>Energy efficiency in the field</vt:lpstr>
      <vt:lpstr>Energy efficiency in the field</vt:lpstr>
      <vt:lpstr>Renewable energy in the field</vt:lpstr>
      <vt:lpstr>Renewable energy in the field</vt:lpstr>
      <vt:lpstr>Waste management in the field</vt:lpstr>
      <vt:lpstr>Waste management in the field</vt:lpstr>
      <vt:lpstr>Land use management in the field</vt:lpstr>
      <vt:lpstr>Land use management in the field</vt:lpstr>
      <vt:lpstr>‘Climate Change – Take Action Now’ (Youth) </vt:lpstr>
      <vt:lpstr>Key messages</vt:lpstr>
      <vt:lpstr>Section 3 (25 min)</vt:lpstr>
      <vt:lpstr>Carbon &amp; environmental footprints</vt:lpstr>
      <vt:lpstr>Design a PoA for your NS to how to assess and reduce carbon footprint</vt:lpstr>
      <vt:lpstr>Institutional carbon &amp; environmental footprints</vt:lpstr>
      <vt:lpstr>Group discussion: start with institutional carbon footprint</vt:lpstr>
      <vt:lpstr>PowerPoint Presentation</vt:lpstr>
      <vt:lpstr>PowerPoint Presentation</vt:lpstr>
      <vt:lpstr>Individual carbon footprint </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Climate Change Mitigation</dc:title>
  <dc:creator>User</dc:creator>
  <cp:lastModifiedBy>Angeline Tandiono</cp:lastModifiedBy>
  <cp:revision>13</cp:revision>
  <dcterms:created xsi:type="dcterms:W3CDTF">2014-10-22T09:28:37Z</dcterms:created>
  <dcterms:modified xsi:type="dcterms:W3CDTF">2014-11-28T09:33:40Z</dcterms:modified>
</cp:coreProperties>
</file>