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257" r:id="rId4"/>
    <p:sldId id="298" r:id="rId5"/>
    <p:sldId id="304" r:id="rId6"/>
    <p:sldId id="303" r:id="rId7"/>
    <p:sldId id="318" r:id="rId8"/>
    <p:sldId id="319" r:id="rId9"/>
    <p:sldId id="320" r:id="rId10"/>
    <p:sldId id="305" r:id="rId11"/>
    <p:sldId id="309" r:id="rId12"/>
    <p:sldId id="310" r:id="rId13"/>
    <p:sldId id="311" r:id="rId14"/>
    <p:sldId id="312" r:id="rId15"/>
    <p:sldId id="313" r:id="rId16"/>
    <p:sldId id="316" r:id="rId17"/>
    <p:sldId id="31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C00000"/>
    <a:srgbClr val="8C8C8C"/>
    <a:srgbClr val="8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0267" autoAdjust="0"/>
    <p:restoredTop sz="91606" autoAdjust="0"/>
  </p:normalViewPr>
  <p:slideViewPr>
    <p:cSldViewPr snapToGrid="0" showGuides="1">
      <p:cViewPr>
        <p:scale>
          <a:sx n="100" d="100"/>
          <a:sy n="100" d="100"/>
        </p:scale>
        <p:origin x="-688" y="2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07132-3921-4558-8783-5CE7C5248A1F}" type="datetimeFigureOut">
              <a:rPr lang="en-US" smtClean="0"/>
              <a:t>11/23/14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FB3298-284E-42EE-9801-6D8C857946A4}" type="slidenum">
              <a:rPr lang="en-US" smtClean="0"/>
              <a:t>‹#›</a:t>
            </a:fld>
            <a:endParaRPr lang="en-US"/>
          </a:p>
        </p:txBody>
      </p:sp>
    </p:spTree>
    <p:extLst>
      <p:ext uri="{BB962C8B-B14F-4D97-AF65-F5344CB8AC3E}">
        <p14:creationId xmlns:p14="http://schemas.microsoft.com/office/powerpoint/2010/main" val="3522073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B3298-284E-42EE-9801-6D8C857946A4}" type="slidenum">
              <a:rPr lang="en-US" smtClean="0"/>
              <a:t>1</a:t>
            </a:fld>
            <a:endParaRPr lang="en-US"/>
          </a:p>
        </p:txBody>
      </p:sp>
    </p:spTree>
    <p:extLst>
      <p:ext uri="{BB962C8B-B14F-4D97-AF65-F5344CB8AC3E}">
        <p14:creationId xmlns:p14="http://schemas.microsoft.com/office/powerpoint/2010/main" val="2907410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identifying indicators, the following goals were identified</a:t>
            </a:r>
            <a:r>
              <a:rPr lang="en-US" baseline="0" dirty="0" smtClean="0"/>
              <a:t> for a comprehensive school safety framework.</a:t>
            </a:r>
            <a:endParaRPr lang="en-US" dirty="0"/>
          </a:p>
        </p:txBody>
      </p:sp>
      <p:sp>
        <p:nvSpPr>
          <p:cNvPr id="4" name="Slide Number Placeholder 3"/>
          <p:cNvSpPr>
            <a:spLocks noGrp="1"/>
          </p:cNvSpPr>
          <p:nvPr>
            <p:ph type="sldNum" sz="quarter" idx="10"/>
          </p:nvPr>
        </p:nvSpPr>
        <p:spPr/>
        <p:txBody>
          <a:bodyPr/>
          <a:lstStyle/>
          <a:p>
            <a:fld id="{62FB3298-284E-42EE-9801-6D8C857946A4}" type="slidenum">
              <a:rPr lang="en-US" smtClean="0"/>
              <a:t>12</a:t>
            </a:fld>
            <a:endParaRPr lang="en-US"/>
          </a:p>
        </p:txBody>
      </p:sp>
    </p:spTree>
    <p:extLst>
      <p:ext uri="{BB962C8B-B14F-4D97-AF65-F5344CB8AC3E}">
        <p14:creationId xmlns:p14="http://schemas.microsoft.com/office/powerpoint/2010/main" val="4105510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provide a better perspective in the monitoring and tracking process, indicators can be categorized into (1) the National/Regional Level and the (2) School Level. The National level indicators (Table 1) will be used for reporting to the ASEAN Region and to gauge how a member state is at par with its neighbors in the region. </a:t>
            </a:r>
          </a:p>
          <a:p>
            <a:endParaRPr lang="en-US" dirty="0"/>
          </a:p>
        </p:txBody>
      </p:sp>
      <p:sp>
        <p:nvSpPr>
          <p:cNvPr id="4" name="Slide Number Placeholder 3"/>
          <p:cNvSpPr>
            <a:spLocks noGrp="1"/>
          </p:cNvSpPr>
          <p:nvPr>
            <p:ph type="sldNum" sz="quarter" idx="10"/>
          </p:nvPr>
        </p:nvSpPr>
        <p:spPr/>
        <p:txBody>
          <a:bodyPr/>
          <a:lstStyle/>
          <a:p>
            <a:fld id="{62FB3298-284E-42EE-9801-6D8C857946A4}" type="slidenum">
              <a:rPr lang="en-US" smtClean="0"/>
              <a:t>13</a:t>
            </a:fld>
            <a:endParaRPr lang="en-US"/>
          </a:p>
        </p:txBody>
      </p:sp>
    </p:spTree>
    <p:extLst>
      <p:ext uri="{BB962C8B-B14F-4D97-AF65-F5344CB8AC3E}">
        <p14:creationId xmlns:p14="http://schemas.microsoft.com/office/powerpoint/2010/main" val="2601318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School level (Table 2) set of indicators on the other hand, is a more detailed set to monitor school level initiatives. This set of indicators, is further classified into </a:t>
            </a:r>
            <a:r>
              <a:rPr lang="en-US" sz="1200" i="1" kern="1200" dirty="0" smtClean="0">
                <a:solidFill>
                  <a:schemeClr val="tx1"/>
                </a:solidFill>
                <a:effectLst/>
                <a:latin typeface="+mn-lt"/>
                <a:ea typeface="+mn-ea"/>
                <a:cs typeface="+mn-cs"/>
              </a:rPr>
              <a:t>input </a:t>
            </a:r>
            <a:r>
              <a:rPr lang="en-US" sz="1200" kern="1200" dirty="0" smtClean="0">
                <a:solidFill>
                  <a:schemeClr val="tx1"/>
                </a:solidFill>
                <a:effectLst/>
                <a:latin typeface="+mn-lt"/>
                <a:ea typeface="+mn-ea"/>
                <a:cs typeface="+mn-cs"/>
              </a:rPr>
              <a:t>indicators (interventions) and the </a:t>
            </a:r>
            <a:r>
              <a:rPr lang="en-US" sz="1200" i="1" kern="1200" dirty="0" smtClean="0">
                <a:solidFill>
                  <a:schemeClr val="tx1"/>
                </a:solidFill>
                <a:effectLst/>
                <a:latin typeface="+mn-lt"/>
                <a:ea typeface="+mn-ea"/>
                <a:cs typeface="+mn-cs"/>
              </a:rPr>
              <a:t>output</a:t>
            </a:r>
            <a:r>
              <a:rPr lang="en-US" sz="1200" kern="1200" dirty="0" smtClean="0">
                <a:solidFill>
                  <a:schemeClr val="tx1"/>
                </a:solidFill>
                <a:effectLst/>
                <a:latin typeface="+mn-lt"/>
                <a:ea typeface="+mn-ea"/>
                <a:cs typeface="+mn-cs"/>
              </a:rPr>
              <a:t> indicators (impacts).  At the same time, following the major themes to which the school safety interventions within the ASEAN region fall, indicators to track the progress on safe school may be developed in the following categories: (1) Safe Learning Facilities (2) School Disaster Management, and (3) Risk Reduction and Resilience Education.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These school level indicators can also be used to provide data for the national/regional level indicators. For example, compiled data gathered for the school level indicator 16 (No. of School destroyed or severely damaged in the last academic year) can be used as a data for the National/Regional level indicator 1 (Total number of schools destroyed and severely damaged in last academic year due to disaster).</a:t>
            </a:r>
          </a:p>
          <a:p>
            <a:endParaRPr lang="en-US" dirty="0"/>
          </a:p>
        </p:txBody>
      </p:sp>
      <p:sp>
        <p:nvSpPr>
          <p:cNvPr id="4" name="Slide Number Placeholder 3"/>
          <p:cNvSpPr>
            <a:spLocks noGrp="1"/>
          </p:cNvSpPr>
          <p:nvPr>
            <p:ph type="sldNum" sz="quarter" idx="10"/>
          </p:nvPr>
        </p:nvSpPr>
        <p:spPr/>
        <p:txBody>
          <a:bodyPr/>
          <a:lstStyle/>
          <a:p>
            <a:fld id="{62FB3298-284E-42EE-9801-6D8C857946A4}" type="slidenum">
              <a:rPr lang="en-US" smtClean="0"/>
              <a:t>14</a:t>
            </a:fld>
            <a:endParaRPr lang="en-US"/>
          </a:p>
        </p:txBody>
      </p:sp>
    </p:spTree>
    <p:extLst>
      <p:ext uri="{BB962C8B-B14F-4D97-AF65-F5344CB8AC3E}">
        <p14:creationId xmlns:p14="http://schemas.microsoft.com/office/powerpoint/2010/main" val="4009699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Setting up indicators to monitor the progress of school safety initiatives can assist in the operationalization of the common framework for school safety in the ASEAN Region. It can also track progress of school safety’s building blocks and geographical spread for trend analysis and to avoid weak links. Lastly, indicators can also assist practitioners in gauging future actions to address gaps or to sustain effective measures.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Apart from identifying indicators, the following are several key recommendations for monitoring the progress on school safety initiatives of the ASEAN Nations: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Existing national data collection systems (national and school level) should be fully utilized to ease school data collection</a:t>
            </a:r>
          </a:p>
          <a:p>
            <a:pPr lvl="0"/>
            <a:r>
              <a:rPr lang="en-US" sz="1200" kern="1200" dirty="0" smtClean="0">
                <a:solidFill>
                  <a:schemeClr val="tx1"/>
                </a:solidFill>
                <a:effectLst/>
                <a:latin typeface="+mn-lt"/>
                <a:ea typeface="+mn-ea"/>
                <a:cs typeface="+mn-cs"/>
              </a:rPr>
              <a:t>Ensure the incorporation of disaster damage and loss data of the education sector in the comprehensive national disaster loss database system </a:t>
            </a:r>
          </a:p>
          <a:p>
            <a:pPr lvl="0"/>
            <a:r>
              <a:rPr lang="en-US" sz="1200" kern="1200" dirty="0" smtClean="0">
                <a:solidFill>
                  <a:schemeClr val="tx1"/>
                </a:solidFill>
                <a:effectLst/>
                <a:latin typeface="+mn-lt"/>
                <a:ea typeface="+mn-ea"/>
                <a:cs typeface="+mn-cs"/>
              </a:rPr>
              <a:t>Review existing database (number of schools, number of school damages in disaster in an academic year, inventory of school facilities, number of student/teachers and staff, etc.) maintained by different bodies or agencies to avoid discrepancy of data.</a:t>
            </a:r>
          </a:p>
          <a:p>
            <a:pPr lvl="0"/>
            <a:r>
              <a:rPr lang="en-US" sz="1200" kern="1200" dirty="0" smtClean="0">
                <a:solidFill>
                  <a:schemeClr val="tx1"/>
                </a:solidFill>
                <a:effectLst/>
                <a:latin typeface="+mn-lt"/>
                <a:ea typeface="+mn-ea"/>
                <a:cs typeface="+mn-cs"/>
              </a:rPr>
              <a:t>Evaluation and monitoring process should be designed to minimize efforts of merging DRR indicators into the existing systems for the annual school monitoring and education sector performance.</a:t>
            </a:r>
          </a:p>
          <a:p>
            <a:pPr marL="171450" lvl="0" indent="-171450">
              <a:buFont typeface="Arial"/>
              <a:buChar char="•"/>
            </a:pPr>
            <a:endParaRPr lang="en-US" sz="1200" dirty="0"/>
          </a:p>
        </p:txBody>
      </p:sp>
      <p:sp>
        <p:nvSpPr>
          <p:cNvPr id="4" name="Slide Number Placeholder 3"/>
          <p:cNvSpPr>
            <a:spLocks noGrp="1"/>
          </p:cNvSpPr>
          <p:nvPr>
            <p:ph type="sldNum" sz="quarter" idx="10"/>
          </p:nvPr>
        </p:nvSpPr>
        <p:spPr/>
        <p:txBody>
          <a:bodyPr/>
          <a:lstStyle/>
          <a:p>
            <a:fld id="{AEE87A29-88CD-4475-A343-5ABC654230AE}" type="slidenum">
              <a:rPr lang="th-TH" smtClean="0"/>
              <a:pPr/>
              <a:t>15</a:t>
            </a:fld>
            <a:endParaRPr lang="th-TH"/>
          </a:p>
        </p:txBody>
      </p:sp>
    </p:spTree>
    <p:extLst>
      <p:ext uri="{BB962C8B-B14F-4D97-AF65-F5344CB8AC3E}">
        <p14:creationId xmlns:p14="http://schemas.microsoft.com/office/powerpoint/2010/main" val="2219478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a:buNone/>
            </a:pPr>
            <a:endParaRPr lang="en-US" sz="1200" dirty="0"/>
          </a:p>
        </p:txBody>
      </p:sp>
      <p:sp>
        <p:nvSpPr>
          <p:cNvPr id="4" name="Slide Number Placeholder 3"/>
          <p:cNvSpPr>
            <a:spLocks noGrp="1"/>
          </p:cNvSpPr>
          <p:nvPr>
            <p:ph type="sldNum" sz="quarter" idx="10"/>
          </p:nvPr>
        </p:nvSpPr>
        <p:spPr/>
        <p:txBody>
          <a:bodyPr/>
          <a:lstStyle/>
          <a:p>
            <a:fld id="{AEE87A29-88CD-4475-A343-5ABC654230AE}" type="slidenum">
              <a:rPr lang="th-TH" smtClean="0"/>
              <a:pPr/>
              <a:t>3</a:t>
            </a:fld>
            <a:endParaRPr lang="th-TH"/>
          </a:p>
        </p:txBody>
      </p:sp>
    </p:spTree>
    <p:extLst>
      <p:ext uri="{BB962C8B-B14F-4D97-AF65-F5344CB8AC3E}">
        <p14:creationId xmlns:p14="http://schemas.microsoft.com/office/powerpoint/2010/main" val="2219478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endParaRPr lang="en-US" sz="1200" dirty="0"/>
          </a:p>
        </p:txBody>
      </p:sp>
      <p:sp>
        <p:nvSpPr>
          <p:cNvPr id="4" name="Slide Number Placeholder 3"/>
          <p:cNvSpPr>
            <a:spLocks noGrp="1"/>
          </p:cNvSpPr>
          <p:nvPr>
            <p:ph type="sldNum" sz="quarter" idx="10"/>
          </p:nvPr>
        </p:nvSpPr>
        <p:spPr/>
        <p:txBody>
          <a:bodyPr/>
          <a:lstStyle/>
          <a:p>
            <a:fld id="{AEE87A29-88CD-4475-A343-5ABC654230AE}" type="slidenum">
              <a:rPr lang="th-TH" smtClean="0"/>
              <a:pPr/>
              <a:t>4</a:t>
            </a:fld>
            <a:endParaRPr lang="th-TH"/>
          </a:p>
        </p:txBody>
      </p:sp>
    </p:spTree>
    <p:extLst>
      <p:ext uri="{BB962C8B-B14F-4D97-AF65-F5344CB8AC3E}">
        <p14:creationId xmlns:p14="http://schemas.microsoft.com/office/powerpoint/2010/main" val="2219478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endParaRPr lang="en-US" sz="1200" dirty="0"/>
          </a:p>
        </p:txBody>
      </p:sp>
      <p:sp>
        <p:nvSpPr>
          <p:cNvPr id="4" name="Slide Number Placeholder 3"/>
          <p:cNvSpPr>
            <a:spLocks noGrp="1"/>
          </p:cNvSpPr>
          <p:nvPr>
            <p:ph type="sldNum" sz="quarter" idx="10"/>
          </p:nvPr>
        </p:nvSpPr>
        <p:spPr/>
        <p:txBody>
          <a:bodyPr/>
          <a:lstStyle/>
          <a:p>
            <a:fld id="{AEE87A29-88CD-4475-A343-5ABC654230AE}" type="slidenum">
              <a:rPr lang="th-TH" smtClean="0"/>
              <a:pPr/>
              <a:t>5</a:t>
            </a:fld>
            <a:endParaRPr lang="th-TH"/>
          </a:p>
        </p:txBody>
      </p:sp>
    </p:spTree>
    <p:extLst>
      <p:ext uri="{BB962C8B-B14F-4D97-AF65-F5344CB8AC3E}">
        <p14:creationId xmlns:p14="http://schemas.microsoft.com/office/powerpoint/2010/main" val="2219478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kern="1200" dirty="0" smtClean="0">
                <a:solidFill>
                  <a:schemeClr val="tx1"/>
                </a:solidFill>
                <a:effectLst/>
                <a:latin typeface="+mn-lt"/>
                <a:ea typeface="+mn-ea"/>
                <a:cs typeface="+mn-cs"/>
              </a:rPr>
              <a:t>The results of the desktop review of existing policies, guidelines and other strategies to promote the integration of DRR in the education sector in several countries in the ASEAN region generally dwelled around the three basic themes of school safety interventions, namely: (1) building safe learning facilities, (2) development of school disaster management plans and preparedness, (3) integration of disaster risk reduction and climate change topics into the formal school curriculum.</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b="1" kern="1200" baseline="0" dirty="0" smtClean="0">
                <a:solidFill>
                  <a:schemeClr val="tx1"/>
                </a:solidFill>
                <a:effectLst/>
                <a:latin typeface="+mn-lt"/>
                <a:ea typeface="+mn-ea"/>
                <a:cs typeface="+mn-cs"/>
              </a:rPr>
              <a:t>A. Safe Learning Facilities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kern="1200" dirty="0" smtClean="0">
                <a:solidFill>
                  <a:schemeClr val="tx1"/>
                </a:solidFill>
                <a:effectLst/>
                <a:latin typeface="+mn-lt"/>
                <a:ea typeface="+mn-ea"/>
                <a:cs typeface="+mn-cs"/>
              </a:rPr>
              <a:t>Most of the reviewed policies and other initiatives to promote school safety have shown that ASEAN countries give primary importance in building safe learning facilities. These initiatives are commonly backed up by adopted policies and building codes of the respective countries.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b="1" u="sng" kern="1200" baseline="0" dirty="0" smtClean="0">
                <a:solidFill>
                  <a:schemeClr val="tx1"/>
                </a:solidFill>
                <a:effectLst/>
                <a:latin typeface="+mn-lt"/>
                <a:ea typeface="+mn-ea"/>
                <a:cs typeface="+mn-cs"/>
              </a:rPr>
              <a:t>Challenges</a:t>
            </a:r>
            <a:r>
              <a:rPr lang="en-US" sz="1200" u="sng"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Despite these concrete initiatives for developing guidelines and policies for safe school construction undertaken in the ASEAN region, challenges in the actual implementation and monitoring of the compliance of the guidelines exist. Trainings and awareness building on DRR among local masons, engineers, architects, and building managers should be widely implemented and sustained to ensure compliance of safe school construction.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b="1" kern="1200" baseline="0" dirty="0" smtClean="0">
                <a:solidFill>
                  <a:schemeClr val="tx1"/>
                </a:solidFill>
                <a:effectLst/>
                <a:latin typeface="+mn-lt"/>
                <a:ea typeface="+mn-ea"/>
                <a:cs typeface="+mn-cs"/>
              </a:rPr>
              <a:t>B. School Disaster Management </a:t>
            </a:r>
          </a:p>
          <a:p>
            <a:r>
              <a:rPr lang="en-US" sz="1200" kern="1200" dirty="0" smtClean="0">
                <a:solidFill>
                  <a:schemeClr val="tx1"/>
                </a:solidFill>
                <a:effectLst/>
                <a:latin typeface="+mn-lt"/>
                <a:ea typeface="+mn-ea"/>
                <a:cs typeface="+mn-cs"/>
              </a:rPr>
              <a:t>A relatively common practice among all the ASEAN countries is to readily establish disaster management plans for schools and learning facilities. Countries such as Cambodia, Indonesia, Myanmar, Philippines, Thailand and Singapore have developed national manuals and guidelines for schools in establishing their disaster management plans and committees. Most of these guidelines also provide strategies for preparedness, awareness-building and management of emergencies. Indonesia’s </a:t>
            </a:r>
            <a:r>
              <a:rPr lang="en-US" sz="1200" kern="1200" dirty="0" err="1" smtClean="0">
                <a:solidFill>
                  <a:schemeClr val="tx1"/>
                </a:solidFill>
                <a:effectLst/>
                <a:latin typeface="+mn-lt"/>
                <a:ea typeface="+mn-ea"/>
                <a:cs typeface="+mn-cs"/>
              </a:rPr>
              <a:t>Sekolah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Siaga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Bencana</a:t>
            </a:r>
            <a:r>
              <a:rPr lang="en-US" sz="1200" kern="1200" dirty="0" smtClean="0">
                <a:solidFill>
                  <a:schemeClr val="tx1"/>
                </a:solidFill>
                <a:effectLst/>
                <a:latin typeface="+mn-lt"/>
                <a:ea typeface="+mn-ea"/>
                <a:cs typeface="+mn-cs"/>
              </a:rPr>
              <a:t>: A Framework on School-Based Disaster Preparedness (2011) even pushed further to include components of a wider community education on DRR and resource mobilization.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Based on the reviewed documents of school safety initiatives in ASEAN, the development and implementation of school disaster management plan usually always accompany the safe school construction interventions. The establishment of school disaster management is used as a strategy to sustain and substantiate interventions related to school construction.</a:t>
            </a:r>
            <a:r>
              <a:rPr lang="en-US" dirty="0" smtClean="0">
                <a:effectLst/>
              </a:rPr>
              <a:t> </a:t>
            </a: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kern="1200" baseline="0" dirty="0" smtClean="0">
                <a:solidFill>
                  <a:schemeClr val="tx1"/>
                </a:solidFill>
                <a:effectLst/>
                <a:latin typeface="+mn-lt"/>
                <a:ea typeface="+mn-ea"/>
                <a:cs typeface="+mn-cs"/>
              </a:rPr>
              <a:t>C. DRR/CC into School Curriculum</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recent years, because of the recognition of the massive impact of disasters in the education sector and the acknowledgement of education as a powerful tool for risk reduction, there has been a move among the Southeast Asian Countries to incorporate DRR and CCA topics into their formal school curriculums to build awareness among the young.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Cambodia, mainstreaming and integrating DRR activities and topics in the school curriculum at the primary and secondary level have been ongoing since 2008.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the Philippines, with the guidance of the Department of Education (</a:t>
            </a:r>
            <a:r>
              <a:rPr lang="en-US" sz="1200" kern="1200" dirty="0" err="1" smtClean="0">
                <a:solidFill>
                  <a:schemeClr val="tx1"/>
                </a:solidFill>
                <a:effectLst/>
                <a:latin typeface="+mn-lt"/>
                <a:ea typeface="+mn-ea"/>
                <a:cs typeface="+mn-cs"/>
              </a:rPr>
              <a:t>DepEd</a:t>
            </a:r>
            <a:r>
              <a:rPr lang="en-US" sz="1200" kern="1200" dirty="0" smtClean="0">
                <a:solidFill>
                  <a:schemeClr val="tx1"/>
                </a:solidFill>
                <a:effectLst/>
                <a:latin typeface="+mn-lt"/>
                <a:ea typeface="+mn-ea"/>
                <a:cs typeface="+mn-cs"/>
              </a:rPr>
              <a:t>), DRR and CCA topics were incorporated in the elementary and secondary school (First and Second Year) curriculums. Higher-level educational institutions in the country are also putting up certificate courses and full degrees on Disaster Risk Management. At the same time, the Philippine NDMO is also currently in the process of establishing the National Disaster Risk Reduction and Management Training Institute.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Like the Philippines, Lao PDR is also successful in incorporating DRR into the primary and secondary school curriculums. Master degrees and certificate courses on DRR have also been made available in higher educational institutions in the country.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Brunei Darussalam, Indonesia, Malaysia, Thailand and Viet Nam have also been providing workshops and trainings for teachers and educators to aid and capacitate them in incorporating DRR/CCA into school curriculums.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 integrated ASEAN guideline on Mainstreaming DRR in the School Curriculum entitled, “Disaster Resilience Starts with the Young” have also been published in March 2011 by the ASEAN Secretariat. This guideline showcases case studies and lessons learned on mainstreaming DRR into the education sector, shared by different member states during the ASEAN Knowledge Sharing Workshop on Mainstreaming DRR in Education.</a:t>
            </a:r>
            <a:r>
              <a:rPr lang="en-US" dirty="0" smtClean="0">
                <a:effectLst/>
              </a:rPr>
              <a:t> </a:t>
            </a: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200" b="1" i="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b="1" i="1" kern="1200" baseline="0" dirty="0" smtClean="0">
                <a:solidFill>
                  <a:schemeClr val="tx1"/>
                </a:solidFill>
                <a:effectLst/>
                <a:latin typeface="+mn-lt"/>
                <a:ea typeface="+mn-ea"/>
                <a:cs typeface="+mn-cs"/>
              </a:rPr>
              <a:t>“</a:t>
            </a:r>
            <a:r>
              <a:rPr lang="en-US" sz="1200" b="1" i="1" kern="1200" baseline="0" dirty="0" smtClean="0">
                <a:solidFill>
                  <a:schemeClr val="tx1"/>
                </a:solidFill>
                <a:effectLst/>
                <a:latin typeface="+mn-lt"/>
                <a:ea typeface="+mn-ea"/>
                <a:cs typeface="+mn-cs"/>
              </a:rPr>
              <a:t>Nothing the above, we can determine that there was a significant aim to to be comprehensive in building school safety among the ASEAN Members since the early 2000.</a:t>
            </a:r>
            <a:r>
              <a:rPr lang="en-US" sz="1200" b="1" i="1" kern="1200" baseline="0" dirty="0" smtClean="0">
                <a:solidFill>
                  <a:schemeClr val="tx1"/>
                </a:solidFill>
                <a:effectLst/>
                <a:latin typeface="+mn-lt"/>
                <a:ea typeface="+mn-ea"/>
                <a:cs typeface="+mn-cs"/>
              </a:rPr>
              <a:t>”</a:t>
            </a:r>
            <a:endParaRPr lang="en-US" sz="1200" b="1" i="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a:buChar char="•"/>
            </a:pPr>
            <a:endParaRPr lang="en-US" sz="1200" dirty="0"/>
          </a:p>
        </p:txBody>
      </p:sp>
      <p:sp>
        <p:nvSpPr>
          <p:cNvPr id="4" name="Slide Number Placeholder 3"/>
          <p:cNvSpPr>
            <a:spLocks noGrp="1"/>
          </p:cNvSpPr>
          <p:nvPr>
            <p:ph type="sldNum" sz="quarter" idx="10"/>
          </p:nvPr>
        </p:nvSpPr>
        <p:spPr/>
        <p:txBody>
          <a:bodyPr/>
          <a:lstStyle/>
          <a:p>
            <a:fld id="{AEE87A29-88CD-4475-A343-5ABC654230AE}" type="slidenum">
              <a:rPr lang="th-TH" smtClean="0"/>
              <a:pPr/>
              <a:t>6</a:t>
            </a:fld>
            <a:endParaRPr lang="th-TH"/>
          </a:p>
        </p:txBody>
      </p:sp>
    </p:spTree>
    <p:extLst>
      <p:ext uri="{BB962C8B-B14F-4D97-AF65-F5344CB8AC3E}">
        <p14:creationId xmlns:p14="http://schemas.microsoft.com/office/powerpoint/2010/main" val="2219478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Given the trends and patterns on the school safety practices and interventions in the ASEAN region that mainly fall into three major themes or pillars of the Comprehensive School Safety (CSS) Framework, the ASEAN member states can easily adapt the CSS framework into the specific context of the region.  The following are some aspects or components for each of the Safe School pillar that can be considered for the ASEAN common framework for Safe School: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Several aspects or components of each pillar are interlinked and may overlap. For example, the training of builders (i.e. masons, architects, engineers) on the construction of safe schools can both be under the Pillar 1: Safe Learning Facilities and Pillar 3: Risk Reduction and Resilience Education.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During the country consultations, stakeholders have also validated the significant progress achieved by the ASEAN countries in promoting school safety from the </a:t>
            </a:r>
            <a:r>
              <a:rPr lang="en-US" sz="1200" b="1" kern="1200" dirty="0" smtClean="0">
                <a:solidFill>
                  <a:schemeClr val="tx1"/>
                </a:solidFill>
                <a:effectLst/>
                <a:latin typeface="+mn-lt"/>
                <a:ea typeface="+mn-ea"/>
                <a:cs typeface="+mn-cs"/>
              </a:rPr>
              <a:t>policy intervention</a:t>
            </a:r>
            <a:r>
              <a:rPr lang="en-US" sz="1200" kern="1200" dirty="0" smtClean="0">
                <a:solidFill>
                  <a:schemeClr val="tx1"/>
                </a:solidFill>
                <a:effectLst/>
                <a:latin typeface="+mn-lt"/>
                <a:ea typeface="+mn-ea"/>
                <a:cs typeface="+mn-cs"/>
              </a:rPr>
              <a:t> aspect to the </a:t>
            </a:r>
            <a:r>
              <a:rPr lang="en-US" sz="1200" b="1" kern="1200" dirty="0" smtClean="0">
                <a:solidFill>
                  <a:schemeClr val="tx1"/>
                </a:solidFill>
                <a:effectLst/>
                <a:latin typeface="+mn-lt"/>
                <a:ea typeface="+mn-ea"/>
                <a:cs typeface="+mn-cs"/>
              </a:rPr>
              <a:t>program/project level initiatives</a:t>
            </a:r>
            <a:r>
              <a:rPr lang="en-US" sz="1200" kern="1200" dirty="0" smtClean="0">
                <a:solidFill>
                  <a:schemeClr val="tx1"/>
                </a:solidFill>
                <a:effectLst/>
                <a:latin typeface="+mn-lt"/>
                <a:ea typeface="+mn-ea"/>
                <a:cs typeface="+mn-cs"/>
              </a:rPr>
              <a:t>. In order for the intervention to be more effective and sustainable, there should be a push from both the policy level and the project level aspects. A strong legislation or policy can support a robust implementation of a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/project. At the same time, a substantial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/project can boost and enhance an existing policy intervention.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Up-scaling actions in a more comprehensive and coherent way was also deemed necessary to make interventions more unified and encourage linkages, collaboration and cooperation.</a:t>
            </a:r>
            <a:r>
              <a:rPr lang="en-US" dirty="0" smtClean="0">
                <a:effectLst/>
              </a:rPr>
              <a:t> </a:t>
            </a:r>
          </a:p>
          <a:p>
            <a:endParaRPr lang="en-US" sz="1200" dirty="0" smtClean="0">
              <a:effectLst/>
            </a:endParaRPr>
          </a:p>
          <a:p>
            <a:r>
              <a:rPr lang="en-US" sz="1200" dirty="0" smtClean="0">
                <a:effectLst/>
              </a:rPr>
              <a:t>As</a:t>
            </a:r>
            <a:r>
              <a:rPr lang="en-US" sz="1200" baseline="0" dirty="0" smtClean="0">
                <a:effectLst/>
              </a:rPr>
              <a:t> the trends on the initiatives for safe schools in the region resonates the three pillar of the CSSF, countries that were consulted relatively welcome the adoption or adaptation of the framework for the region with emphasis on the regional and country contexts.</a:t>
            </a:r>
          </a:p>
          <a:p>
            <a:endParaRPr lang="en-US" sz="1200" dirty="0"/>
          </a:p>
        </p:txBody>
      </p:sp>
      <p:sp>
        <p:nvSpPr>
          <p:cNvPr id="4" name="Slide Number Placeholder 3"/>
          <p:cNvSpPr>
            <a:spLocks noGrp="1"/>
          </p:cNvSpPr>
          <p:nvPr>
            <p:ph type="sldNum" sz="quarter" idx="10"/>
          </p:nvPr>
        </p:nvSpPr>
        <p:spPr/>
        <p:txBody>
          <a:bodyPr/>
          <a:lstStyle/>
          <a:p>
            <a:fld id="{AEE87A29-88CD-4475-A343-5ABC654230AE}" type="slidenum">
              <a:rPr lang="th-TH" smtClean="0"/>
              <a:pPr/>
              <a:t>7</a:t>
            </a:fld>
            <a:endParaRPr lang="th-TH"/>
          </a:p>
        </p:txBody>
      </p:sp>
    </p:spTree>
    <p:extLst>
      <p:ext uri="{BB962C8B-B14F-4D97-AF65-F5344CB8AC3E}">
        <p14:creationId xmlns:p14="http://schemas.microsoft.com/office/powerpoint/2010/main" val="2219478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Given the manifested increasing impact of disasters to the education sector in the Southeast Asian Region, and the recognized potential of Education as an effective strategy for disaster risk reduction, it is essential that disaster risk reduction should be mainstreamed in the education and school system through the promotion of school safety.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the same time, as a region with one vision and goal to build resilient nations, it is important that collaboration and cooperation in disaster risk reduction among the ASEAN Member States should be deepened. In order to encourage linkages and collaboration among nations, unified efforts particularly in school safety should be in placed through the adaptation of a comprehensive regional school framework. This framework can be developed using existing school safety models and the trends of the current initiatives undertaken by the ASEAN nations.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comprehensive school safety framework and indicators, when put in place, will significantly articulate one ‘language’ for a common framework for the education sector within the ASEAN context. This will also substantially guide national goals, actions and practices on the basis of the regional framework and regionally recognized standard.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effectively set up the common school safety framework, the following recommendations can be considered:</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Ensure the institutionalization of DRR/CCA in the education sector for each ASEAN Member States</a:t>
            </a:r>
          </a:p>
          <a:p>
            <a:pPr lvl="0"/>
            <a:r>
              <a:rPr lang="en-US" sz="1200" kern="1200" dirty="0" smtClean="0">
                <a:solidFill>
                  <a:schemeClr val="tx1"/>
                </a:solidFill>
                <a:effectLst/>
                <a:latin typeface="+mn-lt"/>
                <a:ea typeface="+mn-ea"/>
                <a:cs typeface="+mn-cs"/>
              </a:rPr>
              <a:t>Encourage documentation of school safety practices and sharing of experiences among the nations</a:t>
            </a:r>
          </a:p>
          <a:p>
            <a:pPr lvl="0"/>
            <a:r>
              <a:rPr lang="en-US" sz="1200" kern="1200" dirty="0" smtClean="0">
                <a:solidFill>
                  <a:schemeClr val="tx1"/>
                </a:solidFill>
                <a:effectLst/>
                <a:latin typeface="+mn-lt"/>
                <a:ea typeface="+mn-ea"/>
                <a:cs typeface="+mn-cs"/>
              </a:rPr>
              <a:t>Identify framework goals and objectives that can be generally aligned to national priorities and strategies as well as to international/global interventions (i.e. Hyogo Framework for Action on DRR, Millennium Development Goals 2015, etc.)</a:t>
            </a:r>
          </a:p>
          <a:p>
            <a:pPr marL="171450" lvl="0" indent="-171450">
              <a:buFont typeface="Arial"/>
              <a:buChar char="•"/>
            </a:pPr>
            <a:endParaRPr lang="en-US" sz="1200" dirty="0"/>
          </a:p>
        </p:txBody>
      </p:sp>
      <p:sp>
        <p:nvSpPr>
          <p:cNvPr id="4" name="Slide Number Placeholder 3"/>
          <p:cNvSpPr>
            <a:spLocks noGrp="1"/>
          </p:cNvSpPr>
          <p:nvPr>
            <p:ph type="sldNum" sz="quarter" idx="10"/>
          </p:nvPr>
        </p:nvSpPr>
        <p:spPr/>
        <p:txBody>
          <a:bodyPr/>
          <a:lstStyle/>
          <a:p>
            <a:fld id="{AEE87A29-88CD-4475-A343-5ABC654230AE}" type="slidenum">
              <a:rPr lang="th-TH" smtClean="0"/>
              <a:pPr/>
              <a:t>8</a:t>
            </a:fld>
            <a:endParaRPr lang="th-TH"/>
          </a:p>
        </p:txBody>
      </p:sp>
    </p:spTree>
    <p:extLst>
      <p:ext uri="{BB962C8B-B14F-4D97-AF65-F5344CB8AC3E}">
        <p14:creationId xmlns:p14="http://schemas.microsoft.com/office/powerpoint/2010/main" val="2219478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endParaRPr lang="en-US" sz="1200" dirty="0"/>
          </a:p>
        </p:txBody>
      </p:sp>
      <p:sp>
        <p:nvSpPr>
          <p:cNvPr id="4" name="Slide Number Placeholder 3"/>
          <p:cNvSpPr>
            <a:spLocks noGrp="1"/>
          </p:cNvSpPr>
          <p:nvPr>
            <p:ph type="sldNum" sz="quarter" idx="10"/>
          </p:nvPr>
        </p:nvSpPr>
        <p:spPr/>
        <p:txBody>
          <a:bodyPr/>
          <a:lstStyle/>
          <a:p>
            <a:fld id="{AEE87A29-88CD-4475-A343-5ABC654230AE}" type="slidenum">
              <a:rPr lang="th-TH" smtClean="0"/>
              <a:pPr/>
              <a:t>9</a:t>
            </a:fld>
            <a:endParaRPr lang="th-TH"/>
          </a:p>
        </p:txBody>
      </p:sp>
    </p:spTree>
    <p:extLst>
      <p:ext uri="{BB962C8B-B14F-4D97-AF65-F5344CB8AC3E}">
        <p14:creationId xmlns:p14="http://schemas.microsoft.com/office/powerpoint/2010/main" val="2219478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2FB3298-284E-42EE-9801-6D8C857946A4}" type="slidenum">
              <a:rPr lang="en-US" smtClean="0"/>
              <a:t>10</a:t>
            </a:fld>
            <a:endParaRPr lang="en-US"/>
          </a:p>
        </p:txBody>
      </p:sp>
    </p:spTree>
    <p:extLst>
      <p:ext uri="{BB962C8B-B14F-4D97-AF65-F5344CB8AC3E}">
        <p14:creationId xmlns:p14="http://schemas.microsoft.com/office/powerpoint/2010/main" val="460535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D2306B-4427-4C5F-906E-06F0ABA95816}" type="datetimeFigureOut">
              <a:rPr lang="en-US" smtClean="0"/>
              <a:t>11/23/14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8C2DD-8DCB-48B2-81FA-4ED649175E3A}" type="slidenum">
              <a:rPr lang="en-US" smtClean="0"/>
              <a:t>‹#›</a:t>
            </a:fld>
            <a:endParaRPr lang="en-US"/>
          </a:p>
        </p:txBody>
      </p:sp>
    </p:spTree>
    <p:extLst>
      <p:ext uri="{BB962C8B-B14F-4D97-AF65-F5344CB8AC3E}">
        <p14:creationId xmlns:p14="http://schemas.microsoft.com/office/powerpoint/2010/main" val="2547849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D2306B-4427-4C5F-906E-06F0ABA95816}" type="datetimeFigureOut">
              <a:rPr lang="en-US" smtClean="0"/>
              <a:t>11/23/14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8C2DD-8DCB-48B2-81FA-4ED649175E3A}" type="slidenum">
              <a:rPr lang="en-US" smtClean="0"/>
              <a:t>‹#›</a:t>
            </a:fld>
            <a:endParaRPr lang="en-US"/>
          </a:p>
        </p:txBody>
      </p:sp>
    </p:spTree>
    <p:extLst>
      <p:ext uri="{BB962C8B-B14F-4D97-AF65-F5344CB8AC3E}">
        <p14:creationId xmlns:p14="http://schemas.microsoft.com/office/powerpoint/2010/main" val="3953237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D2306B-4427-4C5F-906E-06F0ABA95816}" type="datetimeFigureOut">
              <a:rPr lang="en-US" smtClean="0"/>
              <a:t>11/23/14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8C2DD-8DCB-48B2-81FA-4ED649175E3A}" type="slidenum">
              <a:rPr lang="en-US" smtClean="0"/>
              <a:t>‹#›</a:t>
            </a:fld>
            <a:endParaRPr lang="en-US"/>
          </a:p>
        </p:txBody>
      </p:sp>
    </p:spTree>
    <p:extLst>
      <p:ext uri="{BB962C8B-B14F-4D97-AF65-F5344CB8AC3E}">
        <p14:creationId xmlns:p14="http://schemas.microsoft.com/office/powerpoint/2010/main" val="3362228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over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9397" y="5445224"/>
            <a:ext cx="10363200" cy="384043"/>
          </a:xfrm>
        </p:spPr>
        <p:txBody>
          <a:bodyPr anchor="ctr"/>
          <a:lstStyle>
            <a:lvl1pPr>
              <a:defRPr baseline="0">
                <a:solidFill>
                  <a:schemeClr val="bg1"/>
                </a:solidFill>
              </a:defRPr>
            </a:lvl1pPr>
          </a:lstStyle>
          <a:p>
            <a:r>
              <a:rPr lang="en-US" dirty="0" smtClean="0"/>
              <a:t>Presentation Topic</a:t>
            </a:r>
            <a:endParaRPr lang="th-TH" dirty="0"/>
          </a:p>
        </p:txBody>
      </p:sp>
      <p:sp>
        <p:nvSpPr>
          <p:cNvPr id="3" name="Subtitle 2"/>
          <p:cNvSpPr>
            <a:spLocks noGrp="1"/>
          </p:cNvSpPr>
          <p:nvPr>
            <p:ph type="subTitle" idx="1" hasCustomPrompt="1"/>
          </p:nvPr>
        </p:nvSpPr>
        <p:spPr>
          <a:xfrm>
            <a:off x="1103445" y="5829267"/>
            <a:ext cx="10369152" cy="384043"/>
          </a:xfrm>
          <a:prstGeom prst="rect">
            <a:avLst/>
          </a:prstGeom>
        </p:spPr>
        <p:txBody>
          <a:bodyPr anchor="ctr">
            <a:normAutofit/>
          </a:bodyPr>
          <a:lstStyle>
            <a:lvl1pPr marL="0" indent="0" algn="l">
              <a:buNone/>
              <a:defRPr sz="2400" b="0" i="0">
                <a:solidFill>
                  <a:schemeClr val="bg1"/>
                </a:solidFill>
                <a:latin typeface="Helvetica Neue"/>
                <a:cs typeface="Helvetica Neue"/>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Presentation Headline</a:t>
            </a:r>
            <a:endParaRPr lang="th-TH" dirty="0"/>
          </a:p>
        </p:txBody>
      </p:sp>
      <p:pic>
        <p:nvPicPr>
          <p:cNvPr id="5" name="Picture 4" descr="20120601_Final_English"/>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667851" y="6186212"/>
            <a:ext cx="1210078" cy="486283"/>
          </a:xfrm>
          <a:prstGeom prst="rect">
            <a:avLst/>
          </a:prstGeom>
          <a:noFill/>
          <a:ln w="9525">
            <a:noFill/>
            <a:miter lim="800000"/>
            <a:headEnd/>
            <a:tailEnd/>
          </a:ln>
        </p:spPr>
      </p:pic>
    </p:spTree>
    <p:extLst>
      <p:ext uri="{BB962C8B-B14F-4D97-AF65-F5344CB8AC3E}">
        <p14:creationId xmlns:p14="http://schemas.microsoft.com/office/powerpoint/2010/main" val="2689488647"/>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ed Cover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9397" y="5445224"/>
            <a:ext cx="10363200" cy="384043"/>
          </a:xfrm>
        </p:spPr>
        <p:txBody>
          <a:bodyPr anchor="ctr"/>
          <a:lstStyle>
            <a:lvl1pPr>
              <a:defRPr baseline="0">
                <a:solidFill>
                  <a:schemeClr val="bg1"/>
                </a:solidFill>
              </a:defRPr>
            </a:lvl1pPr>
          </a:lstStyle>
          <a:p>
            <a:r>
              <a:rPr lang="en-US" dirty="0" smtClean="0"/>
              <a:t>Presentation Topic</a:t>
            </a:r>
            <a:endParaRPr lang="th-TH" dirty="0"/>
          </a:p>
        </p:txBody>
      </p:sp>
      <p:sp>
        <p:nvSpPr>
          <p:cNvPr id="3" name="Subtitle 2"/>
          <p:cNvSpPr>
            <a:spLocks noGrp="1"/>
          </p:cNvSpPr>
          <p:nvPr>
            <p:ph type="subTitle" idx="1" hasCustomPrompt="1"/>
          </p:nvPr>
        </p:nvSpPr>
        <p:spPr>
          <a:xfrm>
            <a:off x="1103445" y="5829267"/>
            <a:ext cx="10369152" cy="384043"/>
          </a:xfrm>
          <a:prstGeom prst="rect">
            <a:avLst/>
          </a:prstGeom>
        </p:spPr>
        <p:txBody>
          <a:bodyPr anchor="ctr">
            <a:normAutofit/>
          </a:bodyPr>
          <a:lstStyle>
            <a:lvl1pPr marL="0" indent="0" algn="l">
              <a:buNone/>
              <a:defRPr sz="2400" b="0" i="0">
                <a:solidFill>
                  <a:schemeClr val="bg1"/>
                </a:solidFill>
                <a:latin typeface="Helvetica Neue"/>
                <a:cs typeface="Helvetica Neue"/>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Presentation Headline</a:t>
            </a:r>
            <a:endParaRPr lang="th-TH" dirty="0"/>
          </a:p>
        </p:txBody>
      </p:sp>
      <p:pic>
        <p:nvPicPr>
          <p:cNvPr id="5" name="Picture 4" descr="20120601_Final_English"/>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667851" y="6186212"/>
            <a:ext cx="1210078" cy="486283"/>
          </a:xfrm>
          <a:prstGeom prst="rect">
            <a:avLst/>
          </a:prstGeom>
          <a:noFill/>
          <a:ln w="9525">
            <a:noFill/>
            <a:miter lim="800000"/>
            <a:headEnd/>
            <a:tailEnd/>
          </a:ln>
        </p:spPr>
      </p:pic>
    </p:spTree>
    <p:extLst>
      <p:ext uri="{BB962C8B-B14F-4D97-AF65-F5344CB8AC3E}">
        <p14:creationId xmlns:p14="http://schemas.microsoft.com/office/powerpoint/2010/main" val="3113064432"/>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nchor="ctr"/>
          <a:lstStyle>
            <a:lvl1pPr>
              <a:defRPr>
                <a:solidFill>
                  <a:schemeClr val="accent1"/>
                </a:solidFill>
              </a:defRPr>
            </a:lvl1pPr>
          </a:lstStyle>
          <a:p>
            <a:r>
              <a:rPr lang="en-US" dirty="0" smtClean="0"/>
              <a:t>Topic</a:t>
            </a:r>
            <a:endParaRPr lang="th-TH" dirty="0"/>
          </a:p>
        </p:txBody>
      </p:sp>
      <p:sp>
        <p:nvSpPr>
          <p:cNvPr id="13" name="Text Placeholder 12"/>
          <p:cNvSpPr>
            <a:spLocks noGrp="1"/>
          </p:cNvSpPr>
          <p:nvPr>
            <p:ph type="body" sz="quarter" idx="10" hasCustomPrompt="1"/>
          </p:nvPr>
        </p:nvSpPr>
        <p:spPr>
          <a:xfrm>
            <a:off x="527051" y="932723"/>
            <a:ext cx="11040533" cy="384043"/>
          </a:xfrm>
        </p:spPr>
        <p:txBody>
          <a:bodyPr anchor="ctr">
            <a:noAutofit/>
          </a:bodyPr>
          <a:lstStyle>
            <a:lvl1pPr marL="0" indent="0">
              <a:buNone/>
              <a:defRPr sz="2667" b="0" i="0">
                <a:solidFill>
                  <a:schemeClr val="accent1"/>
                </a:solidFill>
                <a:latin typeface="Helvetica Neue Medium"/>
                <a:cs typeface="Helvetica Neue Medium"/>
              </a:defRPr>
            </a:lvl1pPr>
          </a:lstStyle>
          <a:p>
            <a:pPr lvl="0"/>
            <a:r>
              <a:rPr lang="en-US" dirty="0" smtClean="0"/>
              <a:t>Sub-topic</a:t>
            </a:r>
            <a:endParaRPr lang="th-TH" dirty="0"/>
          </a:p>
        </p:txBody>
      </p:sp>
      <p:sp>
        <p:nvSpPr>
          <p:cNvPr id="17" name="Content Placeholder 16"/>
          <p:cNvSpPr>
            <a:spLocks noGrp="1"/>
          </p:cNvSpPr>
          <p:nvPr>
            <p:ph sz="quarter" idx="11"/>
          </p:nvPr>
        </p:nvSpPr>
        <p:spPr>
          <a:xfrm>
            <a:off x="527051" y="1411818"/>
            <a:ext cx="11040533" cy="4512733"/>
          </a:xfrm>
        </p:spPr>
        <p:txBody>
          <a:bodyPr>
            <a:normAutofit/>
          </a:bodyPr>
          <a:lstStyle>
            <a:lvl1pPr>
              <a:defRPr sz="2667"/>
            </a:lvl1pPr>
            <a:lvl2pPr>
              <a:defRPr sz="2667"/>
            </a:lvl2pPr>
            <a:lvl3pPr>
              <a:defRPr sz="2667"/>
            </a:lvl3pPr>
            <a:lvl4pPr>
              <a:defRPr sz="2667"/>
            </a:lvl4pPr>
            <a:lvl5pPr>
              <a:defRPr sz="2667"/>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pic>
        <p:nvPicPr>
          <p:cNvPr id="6" name="Picture 5" descr="20120601_Final_English"/>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667851" y="6186212"/>
            <a:ext cx="1210078" cy="486283"/>
          </a:xfrm>
          <a:prstGeom prst="rect">
            <a:avLst/>
          </a:prstGeom>
          <a:noFill/>
          <a:ln w="9525">
            <a:noFill/>
            <a:miter lim="800000"/>
            <a:headEnd/>
            <a:tailEnd/>
          </a:ln>
        </p:spPr>
      </p:pic>
    </p:spTree>
    <p:extLst>
      <p:ext uri="{BB962C8B-B14F-4D97-AF65-F5344CB8AC3E}">
        <p14:creationId xmlns:p14="http://schemas.microsoft.com/office/powerpoint/2010/main" val="1030657055"/>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hite 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1775520" y="2852936"/>
            <a:ext cx="8352928" cy="480053"/>
          </a:xfrm>
        </p:spPr>
        <p:txBody>
          <a:bodyPr>
            <a:noAutofit/>
          </a:bodyPr>
          <a:lstStyle>
            <a:lvl1pPr>
              <a:defRPr sz="5333" b="0" i="0">
                <a:latin typeface="Helvetica Neue Medium"/>
                <a:cs typeface="Helvetica Neue Medium"/>
              </a:defRPr>
            </a:lvl1pPr>
          </a:lstStyle>
          <a:p>
            <a:r>
              <a:rPr lang="en-US" dirty="0" smtClean="0"/>
              <a:t>Headline</a:t>
            </a:r>
            <a:endParaRPr lang="th-TH" dirty="0"/>
          </a:p>
        </p:txBody>
      </p:sp>
      <p:sp>
        <p:nvSpPr>
          <p:cNvPr id="12" name="Text Placeholder 11"/>
          <p:cNvSpPr>
            <a:spLocks noGrp="1"/>
          </p:cNvSpPr>
          <p:nvPr>
            <p:ph type="body" sz="quarter" idx="10" hasCustomPrompt="1"/>
          </p:nvPr>
        </p:nvSpPr>
        <p:spPr>
          <a:xfrm>
            <a:off x="1775885" y="3236385"/>
            <a:ext cx="8352367" cy="673100"/>
          </a:xfrm>
        </p:spPr>
        <p:txBody>
          <a:bodyPr>
            <a:noAutofit/>
          </a:bodyPr>
          <a:lstStyle>
            <a:lvl1pPr marL="0" marR="0" indent="0" algn="l" defTabSz="1219170" rtl="0" eaLnBrk="1" fontAlgn="auto" latinLnBrk="0" hangingPunct="1">
              <a:lnSpc>
                <a:spcPct val="100000"/>
              </a:lnSpc>
              <a:spcBef>
                <a:spcPct val="20000"/>
              </a:spcBef>
              <a:spcAft>
                <a:spcPts val="0"/>
              </a:spcAft>
              <a:buClrTx/>
              <a:buSzTx/>
              <a:buFont typeface="Arial" pitchFamily="34" charset="0"/>
              <a:buNone/>
              <a:tabLst/>
              <a:defRPr sz="3200" b="0" i="0">
                <a:latin typeface="Helvetica Neue UltraLight"/>
                <a:cs typeface="Helvetica Neue UltraLight"/>
              </a:defRPr>
            </a:lvl1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lang="en-US" dirty="0" smtClean="0"/>
              <a:t>Sub-Headline</a:t>
            </a:r>
            <a:endParaRPr lang="th-TH" dirty="0" smtClean="0"/>
          </a:p>
        </p:txBody>
      </p:sp>
    </p:spTree>
    <p:extLst>
      <p:ext uri="{BB962C8B-B14F-4D97-AF65-F5344CB8AC3E}">
        <p14:creationId xmlns:p14="http://schemas.microsoft.com/office/powerpoint/2010/main" val="2467720966"/>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ed 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1775520" y="2852936"/>
            <a:ext cx="8352928" cy="480053"/>
          </a:xfrm>
        </p:spPr>
        <p:txBody>
          <a:bodyPr>
            <a:noAutofit/>
          </a:bodyPr>
          <a:lstStyle>
            <a:lvl1pPr>
              <a:defRPr sz="5333" b="0" i="0">
                <a:solidFill>
                  <a:schemeClr val="bg1"/>
                </a:solidFill>
                <a:latin typeface="Helvetica Neue Medium"/>
                <a:cs typeface="Helvetica Neue Medium"/>
              </a:defRPr>
            </a:lvl1pPr>
          </a:lstStyle>
          <a:p>
            <a:r>
              <a:rPr lang="en-US" dirty="0" smtClean="0"/>
              <a:t>Headline</a:t>
            </a:r>
            <a:endParaRPr lang="th-TH" dirty="0"/>
          </a:p>
        </p:txBody>
      </p:sp>
      <p:sp>
        <p:nvSpPr>
          <p:cNvPr id="12" name="Text Placeholder 11"/>
          <p:cNvSpPr>
            <a:spLocks noGrp="1"/>
          </p:cNvSpPr>
          <p:nvPr>
            <p:ph type="body" sz="quarter" idx="10" hasCustomPrompt="1"/>
          </p:nvPr>
        </p:nvSpPr>
        <p:spPr>
          <a:xfrm>
            <a:off x="1775885" y="3236385"/>
            <a:ext cx="8352367" cy="673100"/>
          </a:xfrm>
        </p:spPr>
        <p:txBody>
          <a:bodyPr>
            <a:noAutofit/>
          </a:bodyPr>
          <a:lstStyle>
            <a:lvl1pPr marL="0" marR="0" indent="0" algn="l" defTabSz="1219170" rtl="0" eaLnBrk="1" fontAlgn="auto" latinLnBrk="0" hangingPunct="1">
              <a:lnSpc>
                <a:spcPct val="100000"/>
              </a:lnSpc>
              <a:spcBef>
                <a:spcPct val="20000"/>
              </a:spcBef>
              <a:spcAft>
                <a:spcPts val="0"/>
              </a:spcAft>
              <a:buClrTx/>
              <a:buSzTx/>
              <a:buFont typeface="Arial" pitchFamily="34" charset="0"/>
              <a:buNone/>
              <a:tabLst/>
              <a:defRPr sz="3200" b="0" i="0">
                <a:solidFill>
                  <a:schemeClr val="bg1"/>
                </a:solidFill>
                <a:latin typeface="Helvetica Neue UltraLight"/>
                <a:cs typeface="Helvetica Neue UltraLight"/>
              </a:defRPr>
            </a:lvl1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lang="en-US" dirty="0" smtClean="0"/>
              <a:t>Sub-Headline</a:t>
            </a:r>
            <a:endParaRPr lang="th-TH" dirty="0" smtClean="0"/>
          </a:p>
        </p:txBody>
      </p:sp>
    </p:spTree>
    <p:extLst>
      <p:ext uri="{BB962C8B-B14F-4D97-AF65-F5344CB8AC3E}">
        <p14:creationId xmlns:p14="http://schemas.microsoft.com/office/powerpoint/2010/main" val="549188350"/>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with descri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Topic</a:t>
            </a:r>
            <a:endParaRPr lang="th-TH" dirty="0"/>
          </a:p>
        </p:txBody>
      </p:sp>
      <p:sp>
        <p:nvSpPr>
          <p:cNvPr id="3" name="Content Placeholder 2"/>
          <p:cNvSpPr>
            <a:spLocks noGrp="1"/>
          </p:cNvSpPr>
          <p:nvPr>
            <p:ph sz="half" idx="1"/>
          </p:nvPr>
        </p:nvSpPr>
        <p:spPr>
          <a:xfrm>
            <a:off x="615189" y="1508787"/>
            <a:ext cx="5384800" cy="2784309"/>
          </a:xfrm>
          <a:prstGeom prst="rect">
            <a:avLst/>
          </a:prstGeom>
        </p:spPr>
        <p:txBody>
          <a:bodyPr>
            <a:normAutofit/>
          </a:bodyPr>
          <a:lstStyle>
            <a:lvl1pPr>
              <a:defRPr sz="2667"/>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dirty="0"/>
          </a:p>
        </p:txBody>
      </p:sp>
      <p:sp>
        <p:nvSpPr>
          <p:cNvPr id="4" name="Content Placeholder 3"/>
          <p:cNvSpPr>
            <a:spLocks noGrp="1"/>
          </p:cNvSpPr>
          <p:nvPr>
            <p:ph sz="half" idx="2"/>
          </p:nvPr>
        </p:nvSpPr>
        <p:spPr>
          <a:xfrm>
            <a:off x="6197600" y="1508787"/>
            <a:ext cx="5384800" cy="2784309"/>
          </a:xfrm>
          <a:prstGeom prst="rect">
            <a:avLst/>
          </a:prstGeom>
        </p:spPr>
        <p:txBody>
          <a:bodyPr>
            <a:normAutofit/>
          </a:bodyPr>
          <a:lstStyle>
            <a:lvl1pPr>
              <a:defRPr sz="2667"/>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9" name="Text Placeholder 8"/>
          <p:cNvSpPr>
            <a:spLocks noGrp="1"/>
          </p:cNvSpPr>
          <p:nvPr>
            <p:ph type="body" sz="quarter" idx="13" hasCustomPrompt="1"/>
          </p:nvPr>
        </p:nvSpPr>
        <p:spPr>
          <a:xfrm>
            <a:off x="527051" y="933451"/>
            <a:ext cx="11040533" cy="383315"/>
          </a:xfrm>
        </p:spPr>
        <p:txBody>
          <a:bodyPr anchor="ctr">
            <a:noAutofit/>
          </a:bodyPr>
          <a:lstStyle>
            <a:lvl1pPr marL="0" indent="0">
              <a:buNone/>
              <a:defRPr sz="2667" b="0" i="0">
                <a:solidFill>
                  <a:schemeClr val="accent1"/>
                </a:solidFill>
                <a:latin typeface="Helvetica Neue Medium"/>
                <a:cs typeface="Helvetica Neue Medium"/>
              </a:defRPr>
            </a:lvl1pPr>
          </a:lstStyle>
          <a:p>
            <a:pPr lvl="0"/>
            <a:r>
              <a:rPr lang="en-US" dirty="0" smtClean="0"/>
              <a:t>Sub-topic</a:t>
            </a:r>
            <a:endParaRPr lang="th-TH" dirty="0"/>
          </a:p>
        </p:txBody>
      </p:sp>
      <p:sp>
        <p:nvSpPr>
          <p:cNvPr id="11" name="Text Placeholder 10"/>
          <p:cNvSpPr>
            <a:spLocks noGrp="1"/>
          </p:cNvSpPr>
          <p:nvPr>
            <p:ph type="body" sz="quarter" idx="14" hasCustomPrompt="1"/>
          </p:nvPr>
        </p:nvSpPr>
        <p:spPr>
          <a:xfrm>
            <a:off x="624417" y="4292602"/>
            <a:ext cx="5376333" cy="288527"/>
          </a:xfrm>
        </p:spPr>
        <p:txBody>
          <a:bodyPr anchor="ctr">
            <a:noAutofit/>
          </a:bodyPr>
          <a:lstStyle>
            <a:lvl1pPr marL="0" indent="0">
              <a:buNone/>
              <a:defRPr sz="2133" b="1" baseline="0">
                <a:solidFill>
                  <a:schemeClr val="accent1"/>
                </a:solidFill>
              </a:defRPr>
            </a:lvl1pPr>
          </a:lstStyle>
          <a:p>
            <a:r>
              <a:rPr lang="en-US" dirty="0" smtClean="0"/>
              <a:t>Case Topic / Headline</a:t>
            </a:r>
            <a:endParaRPr lang="th-TH" dirty="0"/>
          </a:p>
        </p:txBody>
      </p:sp>
      <p:sp>
        <p:nvSpPr>
          <p:cNvPr id="13" name="Text Placeholder 12"/>
          <p:cNvSpPr>
            <a:spLocks noGrp="1"/>
          </p:cNvSpPr>
          <p:nvPr>
            <p:ph type="body" sz="quarter" idx="15" hasCustomPrompt="1"/>
          </p:nvPr>
        </p:nvSpPr>
        <p:spPr>
          <a:xfrm>
            <a:off x="6192012" y="4292601"/>
            <a:ext cx="5376597" cy="288528"/>
          </a:xfrm>
        </p:spPr>
        <p:txBody>
          <a:bodyPr anchor="ctr">
            <a:noAutofit/>
          </a:bodyPr>
          <a:lstStyle>
            <a:lvl1pPr marL="0" indent="0">
              <a:buNone/>
              <a:defRPr sz="2133" b="1">
                <a:solidFill>
                  <a:schemeClr val="accent1"/>
                </a:solidFill>
              </a:defRPr>
            </a:lvl1pPr>
          </a:lstStyle>
          <a:p>
            <a:r>
              <a:rPr lang="en-US" dirty="0" smtClean="0"/>
              <a:t>Case Topic / Headline</a:t>
            </a:r>
            <a:endParaRPr lang="th-TH" dirty="0"/>
          </a:p>
        </p:txBody>
      </p:sp>
      <p:sp>
        <p:nvSpPr>
          <p:cNvPr id="15" name="Text Placeholder 14"/>
          <p:cNvSpPr>
            <a:spLocks noGrp="1"/>
          </p:cNvSpPr>
          <p:nvPr>
            <p:ph type="body" sz="quarter" idx="16" hasCustomPrompt="1"/>
          </p:nvPr>
        </p:nvSpPr>
        <p:spPr>
          <a:xfrm>
            <a:off x="624417" y="4581129"/>
            <a:ext cx="5376333" cy="1343423"/>
          </a:xfrm>
        </p:spPr>
        <p:txBody>
          <a:bodyPr>
            <a:normAutofit/>
          </a:bodyPr>
          <a:lstStyle>
            <a:lvl1pPr marL="0" indent="0">
              <a:buNone/>
              <a:defRPr sz="1333" baseline="0"/>
            </a:lvl1pPr>
          </a:lstStyle>
          <a:p>
            <a:pPr lvl="0"/>
            <a:r>
              <a:rPr lang="en-US" dirty="0" smtClean="0"/>
              <a:t>This area is for short paragraph that describes images. </a:t>
            </a:r>
            <a:r>
              <a:rPr lang="en-US" b="1" dirty="0" smtClean="0"/>
              <a:t>Size is </a:t>
            </a:r>
            <a:r>
              <a:rPr lang="en-US" b="1" dirty="0" smtClean="0">
                <a:solidFill>
                  <a:schemeClr val="accent1"/>
                </a:solidFill>
              </a:rPr>
              <a:t>adjustable</a:t>
            </a:r>
            <a:endParaRPr lang="th-TH" dirty="0"/>
          </a:p>
        </p:txBody>
      </p:sp>
      <p:sp>
        <p:nvSpPr>
          <p:cNvPr id="17" name="Text Placeholder 16"/>
          <p:cNvSpPr>
            <a:spLocks noGrp="1"/>
          </p:cNvSpPr>
          <p:nvPr>
            <p:ph type="body" sz="quarter" idx="17" hasCustomPrompt="1"/>
          </p:nvPr>
        </p:nvSpPr>
        <p:spPr>
          <a:xfrm>
            <a:off x="6191251" y="4581129"/>
            <a:ext cx="5376333" cy="1248172"/>
          </a:xfrm>
        </p:spPr>
        <p:txBody>
          <a:bodyPr>
            <a:normAutofit/>
          </a:bodyPr>
          <a:lstStyle>
            <a:lvl1pPr marL="0" indent="0">
              <a:buNone/>
              <a:defRPr sz="1333"/>
            </a:lvl1pPr>
            <a:lvl5pPr>
              <a:defRPr/>
            </a:lvl5pPr>
          </a:lstStyle>
          <a:p>
            <a:pPr lvl="0"/>
            <a:r>
              <a:rPr lang="en-US" dirty="0" smtClean="0"/>
              <a:t>This area is for short paragraph that describes images. </a:t>
            </a:r>
            <a:r>
              <a:rPr lang="en-US" b="1" dirty="0" smtClean="0"/>
              <a:t>Size is </a:t>
            </a:r>
            <a:r>
              <a:rPr lang="en-US" b="1" dirty="0" smtClean="0">
                <a:solidFill>
                  <a:schemeClr val="accent1"/>
                </a:solidFill>
              </a:rPr>
              <a:t>adjustable</a:t>
            </a:r>
            <a:endParaRPr lang="th-TH" dirty="0"/>
          </a:p>
        </p:txBody>
      </p:sp>
    </p:spTree>
    <p:extLst>
      <p:ext uri="{BB962C8B-B14F-4D97-AF65-F5344CB8AC3E}">
        <p14:creationId xmlns:p14="http://schemas.microsoft.com/office/powerpoint/2010/main" val="2742762966"/>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hoto with Caption">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31801" y="165101"/>
            <a:ext cx="11425767" cy="480484"/>
          </a:xfrm>
        </p:spPr>
        <p:txBody>
          <a:bodyPr anchor="ctr">
            <a:noAutofit/>
          </a:bodyPr>
          <a:lstStyle>
            <a:lvl1pPr marL="0" indent="0">
              <a:buNone/>
              <a:defRPr sz="3733" b="0" i="0">
                <a:solidFill>
                  <a:schemeClr val="accent1"/>
                </a:solidFill>
                <a:latin typeface="Helvetica Neue UltraLight"/>
                <a:cs typeface="Helvetica Neue UltraLight"/>
              </a:defRPr>
            </a:lvl1pPr>
          </a:lstStyle>
          <a:p>
            <a:pPr lvl="0"/>
            <a:r>
              <a:rPr lang="en-US" dirty="0" smtClean="0"/>
              <a:t>Topic</a:t>
            </a:r>
            <a:endParaRPr lang="th-TH" dirty="0"/>
          </a:p>
        </p:txBody>
      </p:sp>
      <p:sp>
        <p:nvSpPr>
          <p:cNvPr id="11" name="Text Placeholder 10"/>
          <p:cNvSpPr>
            <a:spLocks noGrp="1"/>
          </p:cNvSpPr>
          <p:nvPr>
            <p:ph type="body" sz="quarter" idx="11" hasCustomPrompt="1"/>
          </p:nvPr>
        </p:nvSpPr>
        <p:spPr>
          <a:xfrm>
            <a:off x="431801" y="645618"/>
            <a:ext cx="11425767" cy="383116"/>
          </a:xfrm>
        </p:spPr>
        <p:txBody>
          <a:bodyPr anchor="ctr">
            <a:noAutofit/>
          </a:bodyPr>
          <a:lstStyle>
            <a:lvl1pPr marL="0" indent="0">
              <a:buNone/>
              <a:defRPr sz="2667" b="0" i="0">
                <a:solidFill>
                  <a:schemeClr val="accent1"/>
                </a:solidFill>
                <a:latin typeface="Helvetica Neue Medium"/>
                <a:cs typeface="Helvetica Neue Medium"/>
              </a:defRPr>
            </a:lvl1pPr>
          </a:lstStyle>
          <a:p>
            <a:pPr lvl="0"/>
            <a:r>
              <a:rPr lang="en-US" dirty="0" smtClean="0"/>
              <a:t>Sub-topic</a:t>
            </a:r>
            <a:endParaRPr lang="th-TH" dirty="0"/>
          </a:p>
        </p:txBody>
      </p:sp>
      <p:sp>
        <p:nvSpPr>
          <p:cNvPr id="6" name="Picture Placeholder 5"/>
          <p:cNvSpPr>
            <a:spLocks noGrp="1"/>
          </p:cNvSpPr>
          <p:nvPr>
            <p:ph type="pic" sz="quarter" idx="12"/>
          </p:nvPr>
        </p:nvSpPr>
        <p:spPr>
          <a:xfrm>
            <a:off x="431800" y="1221318"/>
            <a:ext cx="7681384" cy="4703233"/>
          </a:xfrm>
        </p:spPr>
        <p:txBody>
          <a:bodyPr/>
          <a:lstStyle/>
          <a:p>
            <a:r>
              <a:rPr lang="en-US" smtClean="0"/>
              <a:t>Click icon to add picture</a:t>
            </a:r>
            <a:endParaRPr lang="th-TH"/>
          </a:p>
        </p:txBody>
      </p:sp>
      <p:sp>
        <p:nvSpPr>
          <p:cNvPr id="8" name="Text Placeholder 7"/>
          <p:cNvSpPr>
            <a:spLocks noGrp="1"/>
          </p:cNvSpPr>
          <p:nvPr>
            <p:ph type="body" sz="quarter" idx="13" hasCustomPrompt="1"/>
          </p:nvPr>
        </p:nvSpPr>
        <p:spPr>
          <a:xfrm>
            <a:off x="8208434" y="1221317"/>
            <a:ext cx="3649133" cy="383480"/>
          </a:xfrm>
        </p:spPr>
        <p:txBody>
          <a:bodyPr>
            <a:noAutofit/>
          </a:bodyPr>
          <a:lstStyle>
            <a:lvl1pPr marL="0" indent="0">
              <a:buNone/>
              <a:defRPr sz="2133" b="1" baseline="0">
                <a:solidFill>
                  <a:schemeClr val="accent1"/>
                </a:solidFill>
              </a:defRPr>
            </a:lvl1pPr>
          </a:lstStyle>
          <a:p>
            <a:pPr lvl="0"/>
            <a:r>
              <a:rPr lang="en-US" dirty="0" smtClean="0"/>
              <a:t>Case Topic</a:t>
            </a:r>
            <a:endParaRPr lang="th-TH" dirty="0"/>
          </a:p>
        </p:txBody>
      </p:sp>
      <p:sp>
        <p:nvSpPr>
          <p:cNvPr id="12" name="Text Placeholder 11"/>
          <p:cNvSpPr>
            <a:spLocks noGrp="1"/>
          </p:cNvSpPr>
          <p:nvPr>
            <p:ph type="body" sz="quarter" idx="14" hasCustomPrompt="1"/>
          </p:nvPr>
        </p:nvSpPr>
        <p:spPr>
          <a:xfrm>
            <a:off x="8208434" y="1604798"/>
            <a:ext cx="3648207" cy="4319753"/>
          </a:xfrm>
        </p:spPr>
        <p:txBody>
          <a:bodyPr>
            <a:normAutofit/>
          </a:bodyPr>
          <a:lstStyle>
            <a:lvl1pPr marL="0" indent="0">
              <a:buNone/>
              <a:defRPr sz="1333" baseline="0"/>
            </a:lvl1pPr>
          </a:lstStyle>
          <a:p>
            <a:pPr lvl="0"/>
            <a:r>
              <a:rPr lang="en-US" dirty="0" smtClean="0"/>
              <a:t>This area is for short paragraph that describes images. </a:t>
            </a:r>
            <a:r>
              <a:rPr lang="en-US" b="1" dirty="0" smtClean="0"/>
              <a:t>Size is </a:t>
            </a:r>
            <a:r>
              <a:rPr lang="en-US" b="1" dirty="0" smtClean="0">
                <a:solidFill>
                  <a:schemeClr val="accent1"/>
                </a:solidFill>
              </a:rPr>
              <a:t>adjustable</a:t>
            </a:r>
            <a:endParaRPr lang="th-TH" dirty="0"/>
          </a:p>
        </p:txBody>
      </p:sp>
    </p:spTree>
    <p:extLst>
      <p:ext uri="{BB962C8B-B14F-4D97-AF65-F5344CB8AC3E}">
        <p14:creationId xmlns:p14="http://schemas.microsoft.com/office/powerpoint/2010/main" val="4019981663"/>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Graph with Caption">
    <p:spTree>
      <p:nvGrpSpPr>
        <p:cNvPr id="1" name=""/>
        <p:cNvGrpSpPr/>
        <p:nvPr/>
      </p:nvGrpSpPr>
      <p:grpSpPr>
        <a:xfrm>
          <a:off x="0" y="0"/>
          <a:ext cx="0" cy="0"/>
          <a:chOff x="0" y="0"/>
          <a:chExt cx="0" cy="0"/>
        </a:xfrm>
      </p:grpSpPr>
      <p:sp>
        <p:nvSpPr>
          <p:cNvPr id="3" name="Chart Placeholder 2"/>
          <p:cNvSpPr>
            <a:spLocks noGrp="1"/>
          </p:cNvSpPr>
          <p:nvPr>
            <p:ph type="chart" sz="quarter" idx="15"/>
          </p:nvPr>
        </p:nvSpPr>
        <p:spPr>
          <a:xfrm>
            <a:off x="431371" y="2372883"/>
            <a:ext cx="11426196" cy="3551668"/>
          </a:xfrm>
        </p:spPr>
        <p:txBody>
          <a:bodyPr/>
          <a:lstStyle/>
          <a:p>
            <a:r>
              <a:rPr lang="en-US" smtClean="0"/>
              <a:t>Click icon to add chart</a:t>
            </a:r>
            <a:endParaRPr lang="th-TH"/>
          </a:p>
        </p:txBody>
      </p:sp>
      <p:sp>
        <p:nvSpPr>
          <p:cNvPr id="9" name="Text Placeholder 8"/>
          <p:cNvSpPr>
            <a:spLocks noGrp="1"/>
          </p:cNvSpPr>
          <p:nvPr>
            <p:ph type="body" sz="quarter" idx="10" hasCustomPrompt="1"/>
          </p:nvPr>
        </p:nvSpPr>
        <p:spPr>
          <a:xfrm>
            <a:off x="431801" y="165101"/>
            <a:ext cx="11425767" cy="480484"/>
          </a:xfrm>
        </p:spPr>
        <p:txBody>
          <a:bodyPr anchor="ctr">
            <a:noAutofit/>
          </a:bodyPr>
          <a:lstStyle>
            <a:lvl1pPr marL="0" indent="0">
              <a:buNone/>
              <a:defRPr sz="3733" b="0" i="0">
                <a:solidFill>
                  <a:schemeClr val="accent1"/>
                </a:solidFill>
                <a:latin typeface="Helvetica Neue UltraLight"/>
                <a:cs typeface="Helvetica Neue UltraLight"/>
              </a:defRPr>
            </a:lvl1pPr>
          </a:lstStyle>
          <a:p>
            <a:pPr lvl="0"/>
            <a:r>
              <a:rPr lang="en-US" dirty="0" smtClean="0"/>
              <a:t>Topic</a:t>
            </a:r>
            <a:endParaRPr lang="th-TH" dirty="0"/>
          </a:p>
        </p:txBody>
      </p:sp>
      <p:sp>
        <p:nvSpPr>
          <p:cNvPr id="11" name="Text Placeholder 10"/>
          <p:cNvSpPr>
            <a:spLocks noGrp="1"/>
          </p:cNvSpPr>
          <p:nvPr>
            <p:ph type="body" sz="quarter" idx="11" hasCustomPrompt="1"/>
          </p:nvPr>
        </p:nvSpPr>
        <p:spPr>
          <a:xfrm>
            <a:off x="431801" y="645618"/>
            <a:ext cx="11425767" cy="383116"/>
          </a:xfrm>
        </p:spPr>
        <p:txBody>
          <a:bodyPr>
            <a:noAutofit/>
          </a:bodyPr>
          <a:lstStyle>
            <a:lvl1pPr marL="0" indent="0">
              <a:buNone/>
              <a:defRPr sz="2667" b="0" i="0">
                <a:solidFill>
                  <a:schemeClr val="accent1"/>
                </a:solidFill>
                <a:latin typeface="Helvetica Neue Medium"/>
                <a:cs typeface="Helvetica Neue Medium"/>
              </a:defRPr>
            </a:lvl1pPr>
          </a:lstStyle>
          <a:p>
            <a:pPr lvl="0"/>
            <a:r>
              <a:rPr lang="en-US" dirty="0" smtClean="0"/>
              <a:t>Sub-topic</a:t>
            </a:r>
            <a:endParaRPr lang="th-TH" dirty="0"/>
          </a:p>
        </p:txBody>
      </p:sp>
      <p:sp>
        <p:nvSpPr>
          <p:cNvPr id="8" name="Text Placeholder 7"/>
          <p:cNvSpPr>
            <a:spLocks noGrp="1"/>
          </p:cNvSpPr>
          <p:nvPr>
            <p:ph type="body" sz="quarter" idx="13" hasCustomPrompt="1"/>
          </p:nvPr>
        </p:nvSpPr>
        <p:spPr>
          <a:xfrm>
            <a:off x="431371" y="1221318"/>
            <a:ext cx="3649133" cy="287469"/>
          </a:xfrm>
        </p:spPr>
        <p:txBody>
          <a:bodyPr anchor="ctr">
            <a:noAutofit/>
          </a:bodyPr>
          <a:lstStyle>
            <a:lvl1pPr marL="0" indent="0">
              <a:buNone/>
              <a:defRPr sz="2133" b="1" baseline="0">
                <a:solidFill>
                  <a:schemeClr val="accent1"/>
                </a:solidFill>
              </a:defRPr>
            </a:lvl1pPr>
          </a:lstStyle>
          <a:p>
            <a:r>
              <a:rPr lang="en-US" dirty="0" smtClean="0"/>
              <a:t>Case Topic / Headline</a:t>
            </a:r>
            <a:endParaRPr lang="th-TH" dirty="0"/>
          </a:p>
        </p:txBody>
      </p:sp>
      <p:sp>
        <p:nvSpPr>
          <p:cNvPr id="12" name="Text Placeholder 11"/>
          <p:cNvSpPr>
            <a:spLocks noGrp="1"/>
          </p:cNvSpPr>
          <p:nvPr>
            <p:ph type="body" sz="quarter" idx="14" hasCustomPrompt="1"/>
          </p:nvPr>
        </p:nvSpPr>
        <p:spPr>
          <a:xfrm>
            <a:off x="431371" y="1509950"/>
            <a:ext cx="3648207" cy="861941"/>
          </a:xfrm>
        </p:spPr>
        <p:txBody>
          <a:bodyPr>
            <a:normAutofit/>
          </a:bodyPr>
          <a:lstStyle>
            <a:lvl1pPr marL="0" indent="0">
              <a:buNone/>
              <a:defRPr sz="1333" baseline="0"/>
            </a:lvl1pPr>
          </a:lstStyle>
          <a:p>
            <a:pPr lvl="0"/>
            <a:r>
              <a:rPr lang="en-US" dirty="0" smtClean="0"/>
              <a:t>This area is for short paragraph that describes images. </a:t>
            </a:r>
            <a:r>
              <a:rPr lang="en-US" b="1" dirty="0" smtClean="0"/>
              <a:t>Size is </a:t>
            </a:r>
            <a:r>
              <a:rPr lang="en-US" b="1" dirty="0" smtClean="0">
                <a:solidFill>
                  <a:schemeClr val="accent1"/>
                </a:solidFill>
              </a:rPr>
              <a:t>adjustable</a:t>
            </a:r>
            <a:endParaRPr lang="th-TH" dirty="0"/>
          </a:p>
        </p:txBody>
      </p:sp>
      <p:sp>
        <p:nvSpPr>
          <p:cNvPr id="5" name="Text Placeholder 4"/>
          <p:cNvSpPr>
            <a:spLocks noGrp="1"/>
          </p:cNvSpPr>
          <p:nvPr>
            <p:ph type="body" sz="quarter" idx="16" hasCustomPrompt="1"/>
          </p:nvPr>
        </p:nvSpPr>
        <p:spPr>
          <a:xfrm>
            <a:off x="4271798" y="1219564"/>
            <a:ext cx="3647017" cy="288784"/>
          </a:xfrm>
        </p:spPr>
        <p:txBody>
          <a:bodyPr anchor="ctr">
            <a:noAutofit/>
          </a:bodyPr>
          <a:lstStyle>
            <a:lvl1pPr marL="0" indent="0">
              <a:buNone/>
              <a:defRPr sz="2133" b="1" baseline="0">
                <a:solidFill>
                  <a:schemeClr val="accent1"/>
                </a:solidFill>
              </a:defRPr>
            </a:lvl1pPr>
          </a:lstStyle>
          <a:p>
            <a:r>
              <a:rPr lang="en-US" dirty="0" smtClean="0"/>
              <a:t>Case Topic / Headline</a:t>
            </a:r>
            <a:endParaRPr lang="th-TH" dirty="0"/>
          </a:p>
        </p:txBody>
      </p:sp>
      <p:sp>
        <p:nvSpPr>
          <p:cNvPr id="10" name="Text Placeholder 9"/>
          <p:cNvSpPr>
            <a:spLocks noGrp="1"/>
          </p:cNvSpPr>
          <p:nvPr>
            <p:ph type="body" sz="quarter" idx="17" hasCustomPrompt="1"/>
          </p:nvPr>
        </p:nvSpPr>
        <p:spPr>
          <a:xfrm>
            <a:off x="4271798" y="1509847"/>
            <a:ext cx="3647017" cy="862871"/>
          </a:xfrm>
        </p:spPr>
        <p:txBody>
          <a:bodyPr>
            <a:noAutofit/>
          </a:bodyPr>
          <a:lstStyle>
            <a:lvl1pPr marL="0" indent="0">
              <a:buNone/>
              <a:defRPr sz="1333" baseline="0"/>
            </a:lvl1pPr>
          </a:lstStyle>
          <a:p>
            <a:pPr lvl="0"/>
            <a:r>
              <a:rPr lang="en-US" dirty="0" smtClean="0"/>
              <a:t>This area is for short paragraph that describes images. </a:t>
            </a:r>
            <a:r>
              <a:rPr lang="en-US" b="1" dirty="0" smtClean="0"/>
              <a:t>Size is </a:t>
            </a:r>
            <a:r>
              <a:rPr lang="en-US" b="1" dirty="0" smtClean="0">
                <a:solidFill>
                  <a:schemeClr val="accent1"/>
                </a:solidFill>
              </a:rPr>
              <a:t>adjustable</a:t>
            </a:r>
            <a:endParaRPr lang="th-TH" dirty="0"/>
          </a:p>
        </p:txBody>
      </p:sp>
      <p:sp>
        <p:nvSpPr>
          <p:cNvPr id="14" name="Text Placeholder 13"/>
          <p:cNvSpPr>
            <a:spLocks noGrp="1"/>
          </p:cNvSpPr>
          <p:nvPr>
            <p:ph type="body" sz="quarter" idx="18" hasCustomPrompt="1"/>
          </p:nvPr>
        </p:nvSpPr>
        <p:spPr>
          <a:xfrm>
            <a:off x="8208236" y="1220754"/>
            <a:ext cx="3647017" cy="287892"/>
          </a:xfrm>
        </p:spPr>
        <p:txBody>
          <a:bodyPr anchor="ctr">
            <a:noAutofit/>
          </a:bodyPr>
          <a:lstStyle>
            <a:lvl1pPr marL="0" indent="0">
              <a:buNone/>
              <a:defRPr sz="2133" b="1" baseline="0">
                <a:solidFill>
                  <a:schemeClr val="accent1"/>
                </a:solidFill>
              </a:defRPr>
            </a:lvl1pPr>
          </a:lstStyle>
          <a:p>
            <a:r>
              <a:rPr lang="en-US" dirty="0" smtClean="0"/>
              <a:t>Case Topic / Headline</a:t>
            </a:r>
            <a:endParaRPr lang="th-TH" dirty="0"/>
          </a:p>
        </p:txBody>
      </p:sp>
      <p:sp>
        <p:nvSpPr>
          <p:cNvPr id="16" name="Text Placeholder 15"/>
          <p:cNvSpPr>
            <a:spLocks noGrp="1"/>
          </p:cNvSpPr>
          <p:nvPr>
            <p:ph type="body" sz="quarter" idx="19" hasCustomPrompt="1"/>
          </p:nvPr>
        </p:nvSpPr>
        <p:spPr>
          <a:xfrm>
            <a:off x="8208236" y="1508787"/>
            <a:ext cx="3647017" cy="864096"/>
          </a:xfrm>
        </p:spPr>
        <p:txBody>
          <a:bodyPr>
            <a:noAutofit/>
          </a:bodyPr>
          <a:lstStyle>
            <a:lvl1pPr marL="0" indent="0">
              <a:buNone/>
              <a:defRPr sz="1333" baseline="0"/>
            </a:lvl1pPr>
          </a:lstStyle>
          <a:p>
            <a:pPr lvl="0"/>
            <a:r>
              <a:rPr lang="en-US" dirty="0" smtClean="0"/>
              <a:t>This area is for short paragraph that describes images. </a:t>
            </a:r>
            <a:r>
              <a:rPr lang="en-US" b="1" dirty="0" smtClean="0"/>
              <a:t>Size is </a:t>
            </a:r>
            <a:r>
              <a:rPr lang="en-US" b="1" dirty="0" smtClean="0">
                <a:solidFill>
                  <a:schemeClr val="accent1"/>
                </a:solidFill>
              </a:rPr>
              <a:t>adjustable</a:t>
            </a:r>
            <a:endParaRPr lang="th-TH" dirty="0"/>
          </a:p>
        </p:txBody>
      </p:sp>
    </p:spTree>
    <p:extLst>
      <p:ext uri="{BB962C8B-B14F-4D97-AF65-F5344CB8AC3E}">
        <p14:creationId xmlns:p14="http://schemas.microsoft.com/office/powerpoint/2010/main" val="266232259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D2306B-4427-4C5F-906E-06F0ABA95816}" type="datetimeFigureOut">
              <a:rPr lang="en-US" smtClean="0"/>
              <a:t>11/23/14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8C2DD-8DCB-48B2-81FA-4ED649175E3A}" type="slidenum">
              <a:rPr lang="en-US" smtClean="0"/>
              <a:t>‹#›</a:t>
            </a:fld>
            <a:endParaRPr lang="en-US"/>
          </a:p>
        </p:txBody>
      </p:sp>
    </p:spTree>
    <p:extLst>
      <p:ext uri="{BB962C8B-B14F-4D97-AF65-F5344CB8AC3E}">
        <p14:creationId xmlns:p14="http://schemas.microsoft.com/office/powerpoint/2010/main" val="352037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Graph with Caption 2">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31801" y="165101"/>
            <a:ext cx="11425767" cy="480484"/>
          </a:xfrm>
        </p:spPr>
        <p:txBody>
          <a:bodyPr anchor="ctr">
            <a:noAutofit/>
          </a:bodyPr>
          <a:lstStyle>
            <a:lvl1pPr marL="0" indent="0">
              <a:buNone/>
              <a:defRPr sz="3733" b="0" i="0">
                <a:solidFill>
                  <a:schemeClr val="accent1"/>
                </a:solidFill>
                <a:latin typeface="Helvetica Neue UltraLight"/>
                <a:cs typeface="Helvetica Neue UltraLight"/>
              </a:defRPr>
            </a:lvl1pPr>
          </a:lstStyle>
          <a:p>
            <a:pPr lvl="0"/>
            <a:r>
              <a:rPr lang="en-US" dirty="0" smtClean="0"/>
              <a:t>Topic</a:t>
            </a:r>
            <a:endParaRPr lang="th-TH" dirty="0"/>
          </a:p>
        </p:txBody>
      </p:sp>
      <p:sp>
        <p:nvSpPr>
          <p:cNvPr id="11" name="Text Placeholder 10"/>
          <p:cNvSpPr>
            <a:spLocks noGrp="1"/>
          </p:cNvSpPr>
          <p:nvPr>
            <p:ph type="body" sz="quarter" idx="11" hasCustomPrompt="1"/>
          </p:nvPr>
        </p:nvSpPr>
        <p:spPr>
          <a:xfrm>
            <a:off x="431801" y="645618"/>
            <a:ext cx="11425767" cy="383116"/>
          </a:xfrm>
        </p:spPr>
        <p:txBody>
          <a:bodyPr anchor="ctr">
            <a:noAutofit/>
          </a:bodyPr>
          <a:lstStyle>
            <a:lvl1pPr marL="0" indent="0">
              <a:buNone/>
              <a:defRPr sz="2667" b="0" i="0">
                <a:solidFill>
                  <a:schemeClr val="accent1"/>
                </a:solidFill>
                <a:latin typeface="Helvetica Neue Medium"/>
                <a:cs typeface="Helvetica Neue Medium"/>
              </a:defRPr>
            </a:lvl1pPr>
          </a:lstStyle>
          <a:p>
            <a:pPr lvl="0"/>
            <a:r>
              <a:rPr lang="en-US" dirty="0" smtClean="0"/>
              <a:t>Sub-topic</a:t>
            </a:r>
            <a:endParaRPr lang="th-TH" dirty="0"/>
          </a:p>
        </p:txBody>
      </p:sp>
      <p:sp>
        <p:nvSpPr>
          <p:cNvPr id="8" name="Text Placeholder 7"/>
          <p:cNvSpPr>
            <a:spLocks noGrp="1"/>
          </p:cNvSpPr>
          <p:nvPr>
            <p:ph type="body" sz="quarter" idx="13" hasCustomPrompt="1"/>
          </p:nvPr>
        </p:nvSpPr>
        <p:spPr>
          <a:xfrm>
            <a:off x="431371" y="1221318"/>
            <a:ext cx="3649133" cy="287469"/>
          </a:xfrm>
        </p:spPr>
        <p:txBody>
          <a:bodyPr anchor="ctr">
            <a:noAutofit/>
          </a:bodyPr>
          <a:lstStyle>
            <a:lvl1pPr marL="0" indent="0">
              <a:buNone/>
              <a:defRPr sz="2133" b="1" baseline="0">
                <a:solidFill>
                  <a:schemeClr val="accent1"/>
                </a:solidFill>
              </a:defRPr>
            </a:lvl1pPr>
          </a:lstStyle>
          <a:p>
            <a:r>
              <a:rPr lang="en-US" dirty="0" smtClean="0"/>
              <a:t>Case Topic / Headline</a:t>
            </a:r>
            <a:endParaRPr lang="th-TH" dirty="0"/>
          </a:p>
        </p:txBody>
      </p:sp>
      <p:sp>
        <p:nvSpPr>
          <p:cNvPr id="12" name="Text Placeholder 11"/>
          <p:cNvSpPr>
            <a:spLocks noGrp="1"/>
          </p:cNvSpPr>
          <p:nvPr>
            <p:ph type="body" sz="quarter" idx="14" hasCustomPrompt="1"/>
          </p:nvPr>
        </p:nvSpPr>
        <p:spPr>
          <a:xfrm>
            <a:off x="431371" y="1508787"/>
            <a:ext cx="3648207" cy="863104"/>
          </a:xfrm>
        </p:spPr>
        <p:txBody>
          <a:bodyPr>
            <a:normAutofit/>
          </a:bodyPr>
          <a:lstStyle>
            <a:lvl1pPr marL="0" indent="0">
              <a:buNone/>
              <a:defRPr sz="1333" baseline="0"/>
            </a:lvl1pPr>
          </a:lstStyle>
          <a:p>
            <a:pPr lvl="0"/>
            <a:r>
              <a:rPr lang="en-US" dirty="0" smtClean="0"/>
              <a:t>This area is for short paragraph that describes images. </a:t>
            </a:r>
            <a:r>
              <a:rPr lang="en-US" b="1" dirty="0" smtClean="0"/>
              <a:t>Size is </a:t>
            </a:r>
            <a:r>
              <a:rPr lang="en-US" b="1" dirty="0" smtClean="0">
                <a:solidFill>
                  <a:schemeClr val="accent1"/>
                </a:solidFill>
              </a:rPr>
              <a:t>adjustable</a:t>
            </a:r>
            <a:endParaRPr lang="th-TH" dirty="0"/>
          </a:p>
        </p:txBody>
      </p:sp>
      <p:sp>
        <p:nvSpPr>
          <p:cNvPr id="3" name="Chart Placeholder 2"/>
          <p:cNvSpPr>
            <a:spLocks noGrp="1"/>
          </p:cNvSpPr>
          <p:nvPr>
            <p:ph type="chart" sz="quarter" idx="15"/>
          </p:nvPr>
        </p:nvSpPr>
        <p:spPr>
          <a:xfrm>
            <a:off x="4271434" y="1221318"/>
            <a:ext cx="7586133" cy="4703233"/>
          </a:xfrm>
        </p:spPr>
        <p:txBody>
          <a:bodyPr/>
          <a:lstStyle/>
          <a:p>
            <a:r>
              <a:rPr lang="en-US" smtClean="0"/>
              <a:t>Click icon to add chart</a:t>
            </a:r>
            <a:endParaRPr lang="th-TH"/>
          </a:p>
        </p:txBody>
      </p:sp>
      <p:sp>
        <p:nvSpPr>
          <p:cNvPr id="5" name="Text Placeholder 4"/>
          <p:cNvSpPr>
            <a:spLocks noGrp="1"/>
          </p:cNvSpPr>
          <p:nvPr>
            <p:ph type="body" sz="quarter" idx="16" hasCustomPrompt="1"/>
          </p:nvPr>
        </p:nvSpPr>
        <p:spPr>
          <a:xfrm>
            <a:off x="431801" y="2851911"/>
            <a:ext cx="3647017" cy="289059"/>
          </a:xfrm>
        </p:spPr>
        <p:txBody>
          <a:bodyPr anchor="ctr">
            <a:noAutofit/>
          </a:bodyPr>
          <a:lstStyle>
            <a:lvl1pPr marL="0" indent="0">
              <a:buNone/>
              <a:defRPr sz="2133" b="1" baseline="0">
                <a:solidFill>
                  <a:schemeClr val="accent1"/>
                </a:solidFill>
              </a:defRPr>
            </a:lvl1pPr>
          </a:lstStyle>
          <a:p>
            <a:r>
              <a:rPr lang="en-US" dirty="0" smtClean="0"/>
              <a:t>Case Topic / Headline</a:t>
            </a:r>
            <a:endParaRPr lang="th-TH" dirty="0"/>
          </a:p>
        </p:txBody>
      </p:sp>
      <p:sp>
        <p:nvSpPr>
          <p:cNvPr id="10" name="Text Placeholder 9"/>
          <p:cNvSpPr>
            <a:spLocks noGrp="1"/>
          </p:cNvSpPr>
          <p:nvPr>
            <p:ph type="body" sz="quarter" idx="17" hasCustomPrompt="1"/>
          </p:nvPr>
        </p:nvSpPr>
        <p:spPr>
          <a:xfrm>
            <a:off x="431801" y="3140968"/>
            <a:ext cx="3647017" cy="864096"/>
          </a:xfrm>
        </p:spPr>
        <p:txBody>
          <a:bodyPr>
            <a:noAutofit/>
          </a:bodyPr>
          <a:lstStyle>
            <a:lvl1pPr marL="0" indent="0">
              <a:buNone/>
              <a:defRPr sz="1333" baseline="0"/>
            </a:lvl1pPr>
          </a:lstStyle>
          <a:p>
            <a:pPr lvl="0"/>
            <a:r>
              <a:rPr lang="en-US" dirty="0" smtClean="0"/>
              <a:t>This area is for short paragraph that describes images. </a:t>
            </a:r>
            <a:r>
              <a:rPr lang="en-US" b="1" dirty="0" smtClean="0"/>
              <a:t>Size is </a:t>
            </a:r>
            <a:r>
              <a:rPr lang="en-US" b="1" dirty="0" smtClean="0">
                <a:solidFill>
                  <a:schemeClr val="accent1"/>
                </a:solidFill>
              </a:rPr>
              <a:t>adjustable</a:t>
            </a:r>
            <a:endParaRPr lang="th-TH" dirty="0"/>
          </a:p>
        </p:txBody>
      </p:sp>
      <p:sp>
        <p:nvSpPr>
          <p:cNvPr id="14" name="Text Placeholder 13"/>
          <p:cNvSpPr>
            <a:spLocks noGrp="1"/>
          </p:cNvSpPr>
          <p:nvPr>
            <p:ph type="body" sz="quarter" idx="18" hasCustomPrompt="1"/>
          </p:nvPr>
        </p:nvSpPr>
        <p:spPr>
          <a:xfrm>
            <a:off x="431801" y="4487135"/>
            <a:ext cx="3647017" cy="286015"/>
          </a:xfrm>
        </p:spPr>
        <p:txBody>
          <a:bodyPr anchor="ctr">
            <a:noAutofit/>
          </a:bodyPr>
          <a:lstStyle>
            <a:lvl1pPr marL="0" indent="0">
              <a:buNone/>
              <a:defRPr sz="2133" b="1" baseline="0">
                <a:solidFill>
                  <a:schemeClr val="accent1"/>
                </a:solidFill>
              </a:defRPr>
            </a:lvl1pPr>
          </a:lstStyle>
          <a:p>
            <a:r>
              <a:rPr lang="en-US" dirty="0" smtClean="0"/>
              <a:t>Case Topic / Headline</a:t>
            </a:r>
            <a:endParaRPr lang="th-TH" dirty="0"/>
          </a:p>
        </p:txBody>
      </p:sp>
      <p:sp>
        <p:nvSpPr>
          <p:cNvPr id="16" name="Text Placeholder 15"/>
          <p:cNvSpPr>
            <a:spLocks noGrp="1"/>
          </p:cNvSpPr>
          <p:nvPr>
            <p:ph type="body" sz="quarter" idx="19" hasCustomPrompt="1"/>
          </p:nvPr>
        </p:nvSpPr>
        <p:spPr>
          <a:xfrm>
            <a:off x="431801" y="4773151"/>
            <a:ext cx="3647017" cy="768085"/>
          </a:xfrm>
        </p:spPr>
        <p:txBody>
          <a:bodyPr>
            <a:noAutofit/>
          </a:bodyPr>
          <a:lstStyle>
            <a:lvl1pPr marL="0" indent="0">
              <a:buNone/>
              <a:defRPr sz="1333" baseline="0"/>
            </a:lvl1pPr>
          </a:lstStyle>
          <a:p>
            <a:pPr lvl="0"/>
            <a:r>
              <a:rPr lang="en-US" dirty="0" smtClean="0"/>
              <a:t>This area is for short paragraph that describes images. </a:t>
            </a:r>
            <a:r>
              <a:rPr lang="en-US" b="1" dirty="0" smtClean="0"/>
              <a:t>Size is </a:t>
            </a:r>
            <a:r>
              <a:rPr lang="en-US" b="1" dirty="0" smtClean="0">
                <a:solidFill>
                  <a:schemeClr val="accent1"/>
                </a:solidFill>
              </a:rPr>
              <a:t>adjustable</a:t>
            </a:r>
            <a:endParaRPr lang="th-TH" dirty="0"/>
          </a:p>
        </p:txBody>
      </p:sp>
    </p:spTree>
    <p:extLst>
      <p:ext uri="{BB962C8B-B14F-4D97-AF65-F5344CB8AC3E}">
        <p14:creationId xmlns:p14="http://schemas.microsoft.com/office/powerpoint/2010/main" val="1525711196"/>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able with Caption">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31801" y="165101"/>
            <a:ext cx="11425767" cy="480484"/>
          </a:xfrm>
        </p:spPr>
        <p:txBody>
          <a:bodyPr anchor="ctr">
            <a:noAutofit/>
          </a:bodyPr>
          <a:lstStyle>
            <a:lvl1pPr marL="0" indent="0">
              <a:buNone/>
              <a:defRPr sz="3733" b="0" i="0">
                <a:solidFill>
                  <a:schemeClr val="accent1"/>
                </a:solidFill>
                <a:latin typeface="Helvetica Neue UltraLight"/>
                <a:cs typeface="Helvetica Neue UltraLight"/>
              </a:defRPr>
            </a:lvl1pPr>
          </a:lstStyle>
          <a:p>
            <a:pPr lvl="0"/>
            <a:r>
              <a:rPr lang="en-US" dirty="0" smtClean="0"/>
              <a:t>Topic</a:t>
            </a:r>
            <a:endParaRPr lang="th-TH" dirty="0"/>
          </a:p>
        </p:txBody>
      </p:sp>
      <p:sp>
        <p:nvSpPr>
          <p:cNvPr id="11" name="Text Placeholder 10"/>
          <p:cNvSpPr>
            <a:spLocks noGrp="1"/>
          </p:cNvSpPr>
          <p:nvPr>
            <p:ph type="body" sz="quarter" idx="11" hasCustomPrompt="1"/>
          </p:nvPr>
        </p:nvSpPr>
        <p:spPr>
          <a:xfrm>
            <a:off x="431801" y="645618"/>
            <a:ext cx="11425767" cy="383116"/>
          </a:xfrm>
        </p:spPr>
        <p:txBody>
          <a:bodyPr anchor="ctr">
            <a:noAutofit/>
          </a:bodyPr>
          <a:lstStyle>
            <a:lvl1pPr marL="0" indent="0">
              <a:buNone/>
              <a:defRPr sz="2667" b="0" i="0">
                <a:solidFill>
                  <a:schemeClr val="accent1"/>
                </a:solidFill>
                <a:latin typeface="Helvetica Neue Medium"/>
                <a:cs typeface="Helvetica Neue Medium"/>
              </a:defRPr>
            </a:lvl1pPr>
          </a:lstStyle>
          <a:p>
            <a:pPr lvl="0"/>
            <a:r>
              <a:rPr lang="en-US" dirty="0" smtClean="0"/>
              <a:t>Sub-topic</a:t>
            </a:r>
            <a:endParaRPr lang="th-TH" dirty="0"/>
          </a:p>
        </p:txBody>
      </p:sp>
      <p:sp>
        <p:nvSpPr>
          <p:cNvPr id="8" name="Text Placeholder 7"/>
          <p:cNvSpPr>
            <a:spLocks noGrp="1"/>
          </p:cNvSpPr>
          <p:nvPr>
            <p:ph type="body" sz="quarter" idx="13" hasCustomPrompt="1"/>
          </p:nvPr>
        </p:nvSpPr>
        <p:spPr>
          <a:xfrm>
            <a:off x="8208235" y="1221318"/>
            <a:ext cx="3649133" cy="287469"/>
          </a:xfrm>
        </p:spPr>
        <p:txBody>
          <a:bodyPr anchor="ctr">
            <a:noAutofit/>
          </a:bodyPr>
          <a:lstStyle>
            <a:lvl1pPr marL="0" indent="0">
              <a:buNone/>
              <a:defRPr sz="2133" b="1" baseline="0">
                <a:solidFill>
                  <a:schemeClr val="accent1"/>
                </a:solidFill>
              </a:defRPr>
            </a:lvl1pPr>
          </a:lstStyle>
          <a:p>
            <a:r>
              <a:rPr lang="en-US" dirty="0" smtClean="0"/>
              <a:t>Case Topic / Headline</a:t>
            </a:r>
            <a:endParaRPr lang="th-TH" dirty="0"/>
          </a:p>
        </p:txBody>
      </p:sp>
      <p:sp>
        <p:nvSpPr>
          <p:cNvPr id="12" name="Text Placeholder 11"/>
          <p:cNvSpPr>
            <a:spLocks noGrp="1"/>
          </p:cNvSpPr>
          <p:nvPr>
            <p:ph type="body" sz="quarter" idx="14" hasCustomPrompt="1"/>
          </p:nvPr>
        </p:nvSpPr>
        <p:spPr>
          <a:xfrm>
            <a:off x="8208235" y="1508787"/>
            <a:ext cx="3648207" cy="863104"/>
          </a:xfrm>
        </p:spPr>
        <p:txBody>
          <a:bodyPr>
            <a:normAutofit/>
          </a:bodyPr>
          <a:lstStyle>
            <a:lvl1pPr marL="0" indent="0">
              <a:buNone/>
              <a:defRPr sz="1333" baseline="0"/>
            </a:lvl1pPr>
          </a:lstStyle>
          <a:p>
            <a:pPr lvl="0"/>
            <a:r>
              <a:rPr lang="en-US" dirty="0" smtClean="0"/>
              <a:t>This area is for short paragraph to describes the graph.</a:t>
            </a:r>
            <a:endParaRPr lang="th-TH" dirty="0"/>
          </a:p>
        </p:txBody>
      </p:sp>
      <p:sp>
        <p:nvSpPr>
          <p:cNvPr id="4" name="Table Placeholder 3"/>
          <p:cNvSpPr>
            <a:spLocks noGrp="1"/>
          </p:cNvSpPr>
          <p:nvPr>
            <p:ph type="tbl" sz="quarter" idx="15"/>
          </p:nvPr>
        </p:nvSpPr>
        <p:spPr>
          <a:xfrm>
            <a:off x="431800" y="1221318"/>
            <a:ext cx="7681384" cy="4703233"/>
          </a:xfrm>
        </p:spPr>
        <p:txBody>
          <a:bodyPr/>
          <a:lstStyle/>
          <a:p>
            <a:r>
              <a:rPr lang="en-US" smtClean="0"/>
              <a:t>Click icon to add table</a:t>
            </a:r>
            <a:endParaRPr lang="th-TH"/>
          </a:p>
        </p:txBody>
      </p:sp>
    </p:spTree>
    <p:extLst>
      <p:ext uri="{BB962C8B-B14F-4D97-AF65-F5344CB8AC3E}">
        <p14:creationId xmlns:p14="http://schemas.microsoft.com/office/powerpoint/2010/main" val="4289247379"/>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381" y="260648"/>
            <a:ext cx="11041227" cy="480053"/>
          </a:xfrm>
        </p:spPr>
        <p:txBody>
          <a:bodyPr anchor="ctr"/>
          <a:lstStyle>
            <a:lvl1pPr>
              <a:defRPr/>
            </a:lvl1pPr>
          </a:lstStyle>
          <a:p>
            <a:r>
              <a:rPr lang="en-US" dirty="0" smtClean="0"/>
              <a:t>Topic</a:t>
            </a:r>
            <a:endParaRPr lang="th-TH" dirty="0"/>
          </a:p>
        </p:txBody>
      </p:sp>
      <p:sp>
        <p:nvSpPr>
          <p:cNvPr id="3" name="Content Placeholder 2"/>
          <p:cNvSpPr>
            <a:spLocks noGrp="1"/>
          </p:cNvSpPr>
          <p:nvPr>
            <p:ph sz="half" idx="1"/>
          </p:nvPr>
        </p:nvSpPr>
        <p:spPr>
          <a:xfrm>
            <a:off x="615189" y="1508787"/>
            <a:ext cx="5384800" cy="4320480"/>
          </a:xfrm>
          <a:prstGeom prst="rect">
            <a:avLst/>
          </a:prstGeom>
        </p:spPr>
        <p:txBody>
          <a:bodyPr>
            <a:normAutofit/>
          </a:bodyPr>
          <a:lstStyle>
            <a:lvl1pPr>
              <a:defRPr sz="2667"/>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6197600" y="1508787"/>
            <a:ext cx="5384800" cy="4320480"/>
          </a:xfrm>
          <a:prstGeom prst="rect">
            <a:avLst/>
          </a:prstGeom>
        </p:spPr>
        <p:txBody>
          <a:bodyPr>
            <a:normAutofit/>
          </a:bodyPr>
          <a:lstStyle>
            <a:lvl1pPr>
              <a:defRPr sz="2667"/>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9" name="Text Placeholder 8"/>
          <p:cNvSpPr>
            <a:spLocks noGrp="1"/>
          </p:cNvSpPr>
          <p:nvPr>
            <p:ph type="body" sz="quarter" idx="13" hasCustomPrompt="1"/>
          </p:nvPr>
        </p:nvSpPr>
        <p:spPr>
          <a:xfrm>
            <a:off x="527051" y="741429"/>
            <a:ext cx="11040533" cy="383315"/>
          </a:xfrm>
        </p:spPr>
        <p:txBody>
          <a:bodyPr anchor="ctr">
            <a:noAutofit/>
          </a:bodyPr>
          <a:lstStyle>
            <a:lvl1pPr marL="0" indent="0">
              <a:buNone/>
              <a:defRPr sz="2667" b="1">
                <a:solidFill>
                  <a:schemeClr val="accent1"/>
                </a:solidFill>
                <a:latin typeface="HelveticaNeueLT Std Lt" pitchFamily="34" charset="0"/>
              </a:defRPr>
            </a:lvl1pPr>
          </a:lstStyle>
          <a:p>
            <a:pPr lvl="0"/>
            <a:r>
              <a:rPr lang="en-US" dirty="0" smtClean="0"/>
              <a:t>Sub-topic</a:t>
            </a:r>
            <a:endParaRPr lang="th-TH" dirty="0"/>
          </a:p>
        </p:txBody>
      </p:sp>
    </p:spTree>
    <p:extLst>
      <p:ext uri="{BB962C8B-B14F-4D97-AF65-F5344CB8AC3E}">
        <p14:creationId xmlns:p14="http://schemas.microsoft.com/office/powerpoint/2010/main" val="1288800778"/>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466063"/>
          </a:xfrm>
        </p:spPr>
        <p:txBody>
          <a:bodyPr anchor="ctr"/>
          <a:lstStyle>
            <a:lvl1pPr>
              <a:defRPr/>
            </a:lvl1pPr>
          </a:lstStyle>
          <a:p>
            <a:r>
              <a:rPr lang="en-US" dirty="0" smtClean="0"/>
              <a:t>Topic</a:t>
            </a:r>
            <a:endParaRPr lang="th-TH" dirty="0"/>
          </a:p>
        </p:txBody>
      </p:sp>
      <p:sp>
        <p:nvSpPr>
          <p:cNvPr id="3" name="Text Placeholder 2"/>
          <p:cNvSpPr>
            <a:spLocks noGrp="1"/>
          </p:cNvSpPr>
          <p:nvPr>
            <p:ph type="body" idx="1"/>
          </p:nvPr>
        </p:nvSpPr>
        <p:spPr>
          <a:xfrm>
            <a:off x="609600" y="1535113"/>
            <a:ext cx="5386917" cy="639763"/>
          </a:xfrm>
          <a:prstGeom prst="rect">
            <a:avLst/>
          </a:prstGeom>
        </p:spPr>
        <p:txBody>
          <a:bodyPr anchor="b">
            <a:normAutofit/>
          </a:bodyPr>
          <a:lstStyle>
            <a:lvl1pPr marL="0" indent="0">
              <a:buNone/>
              <a:defRPr sz="2667" b="1">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846413"/>
          </a:xfrm>
          <a:prstGeom prst="rect">
            <a:avLst/>
          </a:prstGeom>
        </p:spPr>
        <p:txBody>
          <a:bodyPr>
            <a:normAutofit/>
          </a:bodyPr>
          <a:lstStyle>
            <a:lvl1pPr>
              <a:defRPr sz="2667"/>
            </a:lvl1pPr>
            <a:lvl2pPr>
              <a:defRPr sz="2400"/>
            </a:lvl2pPr>
            <a:lvl3pPr>
              <a:defRPr sz="2133"/>
            </a:lvl3pPr>
            <a:lvl4pPr>
              <a:defRPr sz="1867"/>
            </a:lvl4pPr>
            <a:lvl5pPr>
              <a:defRPr sz="1867"/>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dirty="0"/>
          </a:p>
        </p:txBody>
      </p:sp>
      <p:sp>
        <p:nvSpPr>
          <p:cNvPr id="5" name="Text Placeholder 4"/>
          <p:cNvSpPr>
            <a:spLocks noGrp="1"/>
          </p:cNvSpPr>
          <p:nvPr>
            <p:ph type="body" sz="quarter" idx="3"/>
          </p:nvPr>
        </p:nvSpPr>
        <p:spPr>
          <a:xfrm>
            <a:off x="6193369" y="1535113"/>
            <a:ext cx="5389033" cy="639763"/>
          </a:xfrm>
          <a:prstGeom prst="rect">
            <a:avLst/>
          </a:prstGeom>
        </p:spPr>
        <p:txBody>
          <a:bodyPr anchor="b">
            <a:normAutofit/>
          </a:bodyPr>
          <a:lstStyle>
            <a:lvl1pPr marL="0" indent="0">
              <a:buNone/>
              <a:defRPr sz="2667" b="1">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846413"/>
          </a:xfrm>
          <a:prstGeom prst="rect">
            <a:avLst/>
          </a:prstGeom>
        </p:spPr>
        <p:txBody>
          <a:bodyPr>
            <a:normAutofit/>
          </a:bodyPr>
          <a:lstStyle>
            <a:lvl1pPr>
              <a:defRPr sz="2667"/>
            </a:lvl1pPr>
            <a:lvl2pPr>
              <a:defRPr sz="2400"/>
            </a:lvl2pPr>
            <a:lvl3pPr>
              <a:defRPr sz="2133"/>
            </a:lvl3pPr>
            <a:lvl4pPr>
              <a:defRPr sz="1867"/>
            </a:lvl4pPr>
            <a:lvl5pPr>
              <a:defRPr sz="1867"/>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dirty="0"/>
          </a:p>
        </p:txBody>
      </p:sp>
      <p:sp>
        <p:nvSpPr>
          <p:cNvPr id="11" name="Text Placeholder 10"/>
          <p:cNvSpPr>
            <a:spLocks noGrp="1"/>
          </p:cNvSpPr>
          <p:nvPr>
            <p:ph type="body" sz="quarter" idx="10" hasCustomPrompt="1"/>
          </p:nvPr>
        </p:nvSpPr>
        <p:spPr>
          <a:xfrm>
            <a:off x="624418" y="741627"/>
            <a:ext cx="10943167" cy="383117"/>
          </a:xfrm>
        </p:spPr>
        <p:txBody>
          <a:bodyPr anchor="ctr">
            <a:noAutofit/>
          </a:bodyPr>
          <a:lstStyle>
            <a:lvl1pPr marL="0" indent="0">
              <a:buNone/>
              <a:defRPr sz="2667" b="0" i="0">
                <a:solidFill>
                  <a:schemeClr val="accent1"/>
                </a:solidFill>
                <a:latin typeface="Helvetica Neue Medium"/>
                <a:cs typeface="Helvetica Neue Medium"/>
              </a:defRPr>
            </a:lvl1pPr>
          </a:lstStyle>
          <a:p>
            <a:pPr lvl="0"/>
            <a:r>
              <a:rPr lang="en-US" dirty="0" smtClean="0"/>
              <a:t>Sub-topic</a:t>
            </a:r>
            <a:endParaRPr lang="th-TH" dirty="0"/>
          </a:p>
        </p:txBody>
      </p:sp>
    </p:spTree>
    <p:extLst>
      <p:ext uri="{BB962C8B-B14F-4D97-AF65-F5344CB8AC3E}">
        <p14:creationId xmlns:p14="http://schemas.microsoft.com/office/powerpoint/2010/main" val="2995146154"/>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Topic</a:t>
            </a:r>
            <a:endParaRPr lang="th-TH" dirty="0"/>
          </a:p>
        </p:txBody>
      </p:sp>
      <p:sp>
        <p:nvSpPr>
          <p:cNvPr id="7" name="Text Placeholder 6"/>
          <p:cNvSpPr>
            <a:spLocks noGrp="1"/>
          </p:cNvSpPr>
          <p:nvPr>
            <p:ph type="body" sz="quarter" idx="13" hasCustomPrompt="1"/>
          </p:nvPr>
        </p:nvSpPr>
        <p:spPr>
          <a:xfrm>
            <a:off x="527051" y="933650"/>
            <a:ext cx="11040533" cy="383116"/>
          </a:xfrm>
        </p:spPr>
        <p:txBody>
          <a:bodyPr anchor="ctr">
            <a:noAutofit/>
          </a:bodyPr>
          <a:lstStyle>
            <a:lvl1pPr marL="0" indent="0">
              <a:buNone/>
              <a:defRPr sz="2667" b="0" i="0">
                <a:solidFill>
                  <a:schemeClr val="accent1"/>
                </a:solidFill>
                <a:latin typeface="Helvetica Neue Medium"/>
                <a:cs typeface="Helvetica Neue Medium"/>
              </a:defRPr>
            </a:lvl1pPr>
          </a:lstStyle>
          <a:p>
            <a:pPr lvl="0"/>
            <a:r>
              <a:rPr lang="en-US" dirty="0" smtClean="0"/>
              <a:t>Sub-topic</a:t>
            </a:r>
            <a:endParaRPr lang="th-TH" dirty="0"/>
          </a:p>
        </p:txBody>
      </p:sp>
    </p:spTree>
    <p:extLst>
      <p:ext uri="{BB962C8B-B14F-4D97-AF65-F5344CB8AC3E}">
        <p14:creationId xmlns:p14="http://schemas.microsoft.com/office/powerpoint/2010/main" val="1153033894"/>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77142"/>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3393" y="1220755"/>
            <a:ext cx="4011084" cy="694399"/>
          </a:xfrm>
        </p:spPr>
        <p:txBody>
          <a:bodyPr anchor="ctr"/>
          <a:lstStyle>
            <a:lvl1pPr algn="l">
              <a:defRPr sz="2667" b="1"/>
            </a:lvl1pPr>
          </a:lstStyle>
          <a:p>
            <a:r>
              <a:rPr lang="en-US" smtClean="0"/>
              <a:t>Click to edit Master title style</a:t>
            </a:r>
            <a:endParaRPr lang="th-TH" dirty="0"/>
          </a:p>
        </p:txBody>
      </p:sp>
      <p:sp>
        <p:nvSpPr>
          <p:cNvPr id="3" name="Content Placeholder 2"/>
          <p:cNvSpPr>
            <a:spLocks noGrp="1"/>
          </p:cNvSpPr>
          <p:nvPr>
            <p:ph idx="1"/>
          </p:nvPr>
        </p:nvSpPr>
        <p:spPr>
          <a:xfrm>
            <a:off x="4766733" y="1220756"/>
            <a:ext cx="6815667" cy="470452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dirty="0"/>
          </a:p>
        </p:txBody>
      </p:sp>
      <p:sp>
        <p:nvSpPr>
          <p:cNvPr id="4" name="Text Placeholder 3"/>
          <p:cNvSpPr>
            <a:spLocks noGrp="1"/>
          </p:cNvSpPr>
          <p:nvPr>
            <p:ph type="body" sz="half" idx="2"/>
          </p:nvPr>
        </p:nvSpPr>
        <p:spPr>
          <a:xfrm>
            <a:off x="609602" y="1892831"/>
            <a:ext cx="4011084" cy="4032448"/>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9" name="Text Placeholder 8"/>
          <p:cNvSpPr>
            <a:spLocks noGrp="1"/>
          </p:cNvSpPr>
          <p:nvPr>
            <p:ph type="body" sz="quarter" idx="10" hasCustomPrompt="1"/>
          </p:nvPr>
        </p:nvSpPr>
        <p:spPr>
          <a:xfrm>
            <a:off x="431801" y="165101"/>
            <a:ext cx="11425767" cy="480484"/>
          </a:xfrm>
        </p:spPr>
        <p:txBody>
          <a:bodyPr anchor="ctr">
            <a:noAutofit/>
          </a:bodyPr>
          <a:lstStyle>
            <a:lvl1pPr marL="0" indent="0">
              <a:buNone/>
              <a:defRPr sz="3733" b="0" i="0">
                <a:solidFill>
                  <a:schemeClr val="accent1"/>
                </a:solidFill>
                <a:latin typeface="Helvetica Neue UltraLight"/>
                <a:cs typeface="Helvetica Neue UltraLight"/>
              </a:defRPr>
            </a:lvl1pPr>
          </a:lstStyle>
          <a:p>
            <a:pPr lvl="0"/>
            <a:r>
              <a:rPr lang="en-US" dirty="0" smtClean="0"/>
              <a:t>Topic</a:t>
            </a:r>
            <a:endParaRPr lang="th-TH" dirty="0"/>
          </a:p>
        </p:txBody>
      </p:sp>
      <p:sp>
        <p:nvSpPr>
          <p:cNvPr id="11" name="Text Placeholder 10"/>
          <p:cNvSpPr>
            <a:spLocks noGrp="1"/>
          </p:cNvSpPr>
          <p:nvPr>
            <p:ph type="body" sz="quarter" idx="11" hasCustomPrompt="1"/>
          </p:nvPr>
        </p:nvSpPr>
        <p:spPr>
          <a:xfrm>
            <a:off x="431801" y="645618"/>
            <a:ext cx="11425767" cy="383116"/>
          </a:xfrm>
        </p:spPr>
        <p:txBody>
          <a:bodyPr anchor="ctr">
            <a:noAutofit/>
          </a:bodyPr>
          <a:lstStyle>
            <a:lvl1pPr marL="0" indent="0">
              <a:buNone/>
              <a:defRPr sz="2667" b="0" i="0">
                <a:solidFill>
                  <a:schemeClr val="accent1"/>
                </a:solidFill>
                <a:latin typeface="Helvetica Neue Medium"/>
                <a:cs typeface="Helvetica Neue Medium"/>
              </a:defRPr>
            </a:lvl1pPr>
          </a:lstStyle>
          <a:p>
            <a:pPr lvl="0"/>
            <a:r>
              <a:rPr lang="en-US" dirty="0" smtClean="0"/>
              <a:t>Sub-topic</a:t>
            </a:r>
            <a:endParaRPr lang="th-TH" dirty="0"/>
          </a:p>
        </p:txBody>
      </p:sp>
    </p:spTree>
    <p:extLst>
      <p:ext uri="{BB962C8B-B14F-4D97-AF65-F5344CB8AC3E}">
        <p14:creationId xmlns:p14="http://schemas.microsoft.com/office/powerpoint/2010/main" val="3240212745"/>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Caption, no title">
    <p:spTree>
      <p:nvGrpSpPr>
        <p:cNvPr id="1" name=""/>
        <p:cNvGrpSpPr/>
        <p:nvPr/>
      </p:nvGrpSpPr>
      <p:grpSpPr>
        <a:xfrm>
          <a:off x="0" y="0"/>
          <a:ext cx="0" cy="0"/>
          <a:chOff x="0" y="0"/>
          <a:chExt cx="0" cy="0"/>
        </a:xfrm>
      </p:grpSpPr>
      <p:sp>
        <p:nvSpPr>
          <p:cNvPr id="2" name="Title 1"/>
          <p:cNvSpPr>
            <a:spLocks noGrp="1"/>
          </p:cNvSpPr>
          <p:nvPr>
            <p:ph type="title"/>
          </p:nvPr>
        </p:nvSpPr>
        <p:spPr>
          <a:xfrm>
            <a:off x="623393" y="356659"/>
            <a:ext cx="4011084" cy="1174452"/>
          </a:xfrm>
        </p:spPr>
        <p:txBody>
          <a:bodyPr anchor="b"/>
          <a:lstStyle>
            <a:lvl1pPr algn="l">
              <a:defRPr sz="2667" b="0" i="0">
                <a:latin typeface="Helvetica Neue"/>
                <a:cs typeface="Helvetica Neue"/>
              </a:defRPr>
            </a:lvl1pPr>
          </a:lstStyle>
          <a:p>
            <a:r>
              <a:rPr lang="en-US" smtClean="0"/>
              <a:t>Click to edit Master title style</a:t>
            </a:r>
            <a:endParaRPr lang="th-TH" dirty="0"/>
          </a:p>
        </p:txBody>
      </p:sp>
      <p:sp>
        <p:nvSpPr>
          <p:cNvPr id="3" name="Content Placeholder 2"/>
          <p:cNvSpPr>
            <a:spLocks noGrp="1"/>
          </p:cNvSpPr>
          <p:nvPr>
            <p:ph idx="1"/>
          </p:nvPr>
        </p:nvSpPr>
        <p:spPr>
          <a:xfrm>
            <a:off x="4766733" y="356659"/>
            <a:ext cx="6815667" cy="5568620"/>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dirty="0"/>
          </a:p>
        </p:txBody>
      </p:sp>
      <p:sp>
        <p:nvSpPr>
          <p:cNvPr id="4" name="Text Placeholder 3"/>
          <p:cNvSpPr>
            <a:spLocks noGrp="1"/>
          </p:cNvSpPr>
          <p:nvPr>
            <p:ph type="body" sz="half" idx="2"/>
          </p:nvPr>
        </p:nvSpPr>
        <p:spPr>
          <a:xfrm>
            <a:off x="609602" y="1508787"/>
            <a:ext cx="4011084" cy="4416492"/>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Tree>
    <p:extLst>
      <p:ext uri="{BB962C8B-B14F-4D97-AF65-F5344CB8AC3E}">
        <p14:creationId xmlns:p14="http://schemas.microsoft.com/office/powerpoint/2010/main" val="2948644836"/>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452603"/>
          </a:xfrm>
        </p:spPr>
        <p:txBody>
          <a:bodyPr anchor="b"/>
          <a:lstStyle>
            <a:lvl1pPr algn="l">
              <a:defRPr sz="2667" b="0" i="0">
                <a:latin typeface="Helvetica Neue UltraLight"/>
                <a:cs typeface="Helvetica Neue UltraLight"/>
              </a:defRPr>
            </a:lvl1pPr>
          </a:lstStyle>
          <a:p>
            <a:r>
              <a:rPr lang="en-US" smtClean="0"/>
              <a:t>Click to edit Master title style</a:t>
            </a:r>
            <a:endParaRPr lang="th-TH" dirty="0"/>
          </a:p>
        </p:txBody>
      </p:sp>
      <p:sp>
        <p:nvSpPr>
          <p:cNvPr id="3" name="Picture Placeholder 2"/>
          <p:cNvSpPr>
            <a:spLocks noGrp="1"/>
          </p:cNvSpPr>
          <p:nvPr>
            <p:ph type="pic" idx="1"/>
          </p:nvPr>
        </p:nvSpPr>
        <p:spPr>
          <a:xfrm>
            <a:off x="2389717" y="1124743"/>
            <a:ext cx="7315200" cy="3602831"/>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th-TH" dirty="0"/>
          </a:p>
        </p:txBody>
      </p:sp>
      <p:sp>
        <p:nvSpPr>
          <p:cNvPr id="4" name="Text Placeholder 3"/>
          <p:cNvSpPr>
            <a:spLocks noGrp="1"/>
          </p:cNvSpPr>
          <p:nvPr>
            <p:ph type="body" sz="half" idx="2"/>
          </p:nvPr>
        </p:nvSpPr>
        <p:spPr>
          <a:xfrm>
            <a:off x="2389717" y="5253203"/>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9" name="Text Placeholder 8"/>
          <p:cNvSpPr>
            <a:spLocks noGrp="1"/>
          </p:cNvSpPr>
          <p:nvPr>
            <p:ph type="body" sz="quarter" idx="13" hasCustomPrompt="1"/>
          </p:nvPr>
        </p:nvSpPr>
        <p:spPr>
          <a:xfrm>
            <a:off x="527051" y="165101"/>
            <a:ext cx="11233149" cy="480484"/>
          </a:xfrm>
        </p:spPr>
        <p:txBody>
          <a:bodyPr anchor="ctr">
            <a:noAutofit/>
          </a:bodyPr>
          <a:lstStyle>
            <a:lvl1pPr marL="0" indent="0">
              <a:buNone/>
              <a:defRPr sz="3733" b="0" i="0">
                <a:solidFill>
                  <a:schemeClr val="accent1"/>
                </a:solidFill>
                <a:latin typeface="Helvetica Neue UltraLight"/>
                <a:cs typeface="Helvetica Neue UltraLight"/>
              </a:defRPr>
            </a:lvl1pPr>
          </a:lstStyle>
          <a:p>
            <a:pPr lvl="0"/>
            <a:r>
              <a:rPr lang="en-US" dirty="0" smtClean="0"/>
              <a:t>Topic</a:t>
            </a:r>
            <a:endParaRPr lang="th-TH" dirty="0"/>
          </a:p>
        </p:txBody>
      </p:sp>
      <p:sp>
        <p:nvSpPr>
          <p:cNvPr id="11" name="Text Placeholder 10"/>
          <p:cNvSpPr>
            <a:spLocks noGrp="1"/>
          </p:cNvSpPr>
          <p:nvPr>
            <p:ph type="body" sz="quarter" idx="14" hasCustomPrompt="1"/>
          </p:nvPr>
        </p:nvSpPr>
        <p:spPr>
          <a:xfrm>
            <a:off x="527383" y="645585"/>
            <a:ext cx="11232819" cy="383116"/>
          </a:xfrm>
        </p:spPr>
        <p:txBody>
          <a:bodyPr anchor="ctr">
            <a:noAutofit/>
          </a:bodyPr>
          <a:lstStyle>
            <a:lvl1pPr marL="0" indent="0">
              <a:buNone/>
              <a:defRPr sz="2667" b="0" i="0">
                <a:solidFill>
                  <a:schemeClr val="accent1"/>
                </a:solidFill>
                <a:latin typeface="Helvetica Neue Medium"/>
                <a:cs typeface="Helvetica Neue Medium"/>
              </a:defRPr>
            </a:lvl1pPr>
          </a:lstStyle>
          <a:p>
            <a:pPr lvl="0"/>
            <a:r>
              <a:rPr lang="en-US" dirty="0" smtClean="0"/>
              <a:t>Sub-topic</a:t>
            </a:r>
            <a:endParaRPr lang="th-TH" dirty="0"/>
          </a:p>
        </p:txBody>
      </p:sp>
    </p:spTree>
    <p:extLst>
      <p:ext uri="{BB962C8B-B14F-4D97-AF65-F5344CB8AC3E}">
        <p14:creationId xmlns:p14="http://schemas.microsoft.com/office/powerpoint/2010/main" val="2043691194"/>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no title">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th-TH" dirty="0"/>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th-TH" dirty="0"/>
          </a:p>
        </p:txBody>
      </p:sp>
      <p:sp>
        <p:nvSpPr>
          <p:cNvPr id="4" name="Text Placeholder 3"/>
          <p:cNvSpPr>
            <a:spLocks noGrp="1"/>
          </p:cNvSpPr>
          <p:nvPr>
            <p:ph type="body" sz="half" idx="2"/>
          </p:nvPr>
        </p:nvSpPr>
        <p:spPr>
          <a:xfrm>
            <a:off x="2389717" y="5367338"/>
            <a:ext cx="7315200" cy="653951"/>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Tree>
    <p:extLst>
      <p:ext uri="{BB962C8B-B14F-4D97-AF65-F5344CB8AC3E}">
        <p14:creationId xmlns:p14="http://schemas.microsoft.com/office/powerpoint/2010/main" val="343138252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D2306B-4427-4C5F-906E-06F0ABA95816}" type="datetimeFigureOut">
              <a:rPr lang="en-US" smtClean="0"/>
              <a:t>11/23/14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8C2DD-8DCB-48B2-81FA-4ED649175E3A}" type="slidenum">
              <a:rPr lang="en-US" smtClean="0"/>
              <a:t>‹#›</a:t>
            </a:fld>
            <a:endParaRPr lang="en-US"/>
          </a:p>
        </p:txBody>
      </p:sp>
    </p:spTree>
    <p:extLst>
      <p:ext uri="{BB962C8B-B14F-4D97-AF65-F5344CB8AC3E}">
        <p14:creationId xmlns:p14="http://schemas.microsoft.com/office/powerpoint/2010/main" val="12158335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31801" y="452967"/>
            <a:ext cx="11233151" cy="5471584"/>
          </a:xfrm>
        </p:spPr>
        <p:txBody>
          <a:bodyPr>
            <a:normAutofit/>
          </a:bodyPr>
          <a:lstStyle>
            <a:lvl1pPr>
              <a:defRPr sz="3200"/>
            </a:lvl1pPr>
            <a:lvl2pPr>
              <a:defRPr sz="2667"/>
            </a:lvl2pPr>
            <a:lvl3pPr>
              <a:defRPr sz="2400"/>
            </a:lvl3pPr>
            <a:lvl4pPr>
              <a:defRPr sz="2133"/>
            </a:lvl4pPr>
            <a:lvl5pPr>
              <a:defRPr sz="2133"/>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extLst>
      <p:ext uri="{BB962C8B-B14F-4D97-AF65-F5344CB8AC3E}">
        <p14:creationId xmlns:p14="http://schemas.microsoft.com/office/powerpoint/2010/main" val="2033039048"/>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hank You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897867"/>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Cover Slide - Climate Change">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9397" y="5445224"/>
            <a:ext cx="10363200" cy="384043"/>
          </a:xfrm>
        </p:spPr>
        <p:txBody>
          <a:bodyPr anchor="ctr"/>
          <a:lstStyle>
            <a:lvl1pPr>
              <a:defRPr baseline="0">
                <a:solidFill>
                  <a:schemeClr val="bg1"/>
                </a:solidFill>
              </a:defRPr>
            </a:lvl1pPr>
          </a:lstStyle>
          <a:p>
            <a:r>
              <a:rPr lang="en-US" dirty="0" smtClean="0"/>
              <a:t>Presentation Topic</a:t>
            </a:r>
            <a:endParaRPr lang="th-TH" dirty="0"/>
          </a:p>
        </p:txBody>
      </p:sp>
      <p:sp>
        <p:nvSpPr>
          <p:cNvPr id="3" name="Subtitle 2"/>
          <p:cNvSpPr>
            <a:spLocks noGrp="1"/>
          </p:cNvSpPr>
          <p:nvPr>
            <p:ph type="subTitle" idx="1" hasCustomPrompt="1"/>
          </p:nvPr>
        </p:nvSpPr>
        <p:spPr>
          <a:xfrm>
            <a:off x="1103445" y="5829267"/>
            <a:ext cx="10369152" cy="384043"/>
          </a:xfrm>
          <a:prstGeom prst="rect">
            <a:avLst/>
          </a:prstGeom>
        </p:spPr>
        <p:txBody>
          <a:bodyPr anchor="ctr">
            <a:normAutofit/>
          </a:bodyPr>
          <a:lstStyle>
            <a:lvl1pPr marL="0" indent="0" algn="l">
              <a:buNone/>
              <a:defRPr sz="2400" b="0" i="0">
                <a:solidFill>
                  <a:schemeClr val="bg1"/>
                </a:solidFill>
                <a:latin typeface="Helvetica Neue"/>
                <a:cs typeface="Helvetica Neue"/>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Presentation Headline</a:t>
            </a:r>
            <a:endParaRPr lang="th-TH" dirty="0"/>
          </a:p>
        </p:txBody>
      </p:sp>
    </p:spTree>
    <p:extLst>
      <p:ext uri="{BB962C8B-B14F-4D97-AF65-F5344CB8AC3E}">
        <p14:creationId xmlns:p14="http://schemas.microsoft.com/office/powerpoint/2010/main" val="1971374868"/>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Cover Slide - Coastal">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9397" y="5445224"/>
            <a:ext cx="10363200" cy="384043"/>
          </a:xfrm>
        </p:spPr>
        <p:txBody>
          <a:bodyPr anchor="ctr"/>
          <a:lstStyle>
            <a:lvl1pPr>
              <a:defRPr baseline="0">
                <a:solidFill>
                  <a:schemeClr val="bg1"/>
                </a:solidFill>
              </a:defRPr>
            </a:lvl1pPr>
          </a:lstStyle>
          <a:p>
            <a:r>
              <a:rPr lang="en-US" dirty="0" smtClean="0"/>
              <a:t>Presentation Topic</a:t>
            </a:r>
            <a:endParaRPr lang="th-TH" dirty="0"/>
          </a:p>
        </p:txBody>
      </p:sp>
      <p:sp>
        <p:nvSpPr>
          <p:cNvPr id="3" name="Subtitle 2"/>
          <p:cNvSpPr>
            <a:spLocks noGrp="1"/>
          </p:cNvSpPr>
          <p:nvPr>
            <p:ph type="subTitle" idx="1" hasCustomPrompt="1"/>
          </p:nvPr>
        </p:nvSpPr>
        <p:spPr>
          <a:xfrm>
            <a:off x="1103445" y="5829267"/>
            <a:ext cx="10369152" cy="384043"/>
          </a:xfrm>
          <a:prstGeom prst="rect">
            <a:avLst/>
          </a:prstGeom>
        </p:spPr>
        <p:txBody>
          <a:bodyPr anchor="ctr">
            <a:normAutofit/>
          </a:bodyPr>
          <a:lstStyle>
            <a:lvl1pPr marL="0" indent="0" algn="l">
              <a:buNone/>
              <a:defRPr sz="2400" b="0" i="0">
                <a:solidFill>
                  <a:schemeClr val="bg1"/>
                </a:solidFill>
                <a:latin typeface="Helvetica Neue"/>
                <a:cs typeface="Helvetica Neue"/>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Presentation Headline</a:t>
            </a:r>
            <a:endParaRPr lang="th-TH" dirty="0"/>
          </a:p>
        </p:txBody>
      </p:sp>
    </p:spTree>
    <p:extLst>
      <p:ext uri="{BB962C8B-B14F-4D97-AF65-F5344CB8AC3E}">
        <p14:creationId xmlns:p14="http://schemas.microsoft.com/office/powerpoint/2010/main" val="1824827059"/>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Cover Slide - Earthquake">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9397" y="5445224"/>
            <a:ext cx="10363200" cy="384043"/>
          </a:xfrm>
        </p:spPr>
        <p:txBody>
          <a:bodyPr anchor="ctr"/>
          <a:lstStyle>
            <a:lvl1pPr>
              <a:defRPr baseline="0">
                <a:solidFill>
                  <a:schemeClr val="bg1"/>
                </a:solidFill>
              </a:defRPr>
            </a:lvl1pPr>
          </a:lstStyle>
          <a:p>
            <a:r>
              <a:rPr lang="en-US" dirty="0" smtClean="0"/>
              <a:t>Presentation Topic</a:t>
            </a:r>
            <a:endParaRPr lang="th-TH" dirty="0"/>
          </a:p>
        </p:txBody>
      </p:sp>
      <p:sp>
        <p:nvSpPr>
          <p:cNvPr id="3" name="Subtitle 2"/>
          <p:cNvSpPr>
            <a:spLocks noGrp="1"/>
          </p:cNvSpPr>
          <p:nvPr>
            <p:ph type="subTitle" idx="1" hasCustomPrompt="1"/>
          </p:nvPr>
        </p:nvSpPr>
        <p:spPr>
          <a:xfrm>
            <a:off x="1103445" y="5829267"/>
            <a:ext cx="10369152" cy="384043"/>
          </a:xfrm>
          <a:prstGeom prst="rect">
            <a:avLst/>
          </a:prstGeom>
        </p:spPr>
        <p:txBody>
          <a:bodyPr anchor="ctr">
            <a:normAutofit/>
          </a:bodyPr>
          <a:lstStyle>
            <a:lvl1pPr marL="0" indent="0" algn="l">
              <a:buNone/>
              <a:defRPr sz="2400" b="0" i="0">
                <a:solidFill>
                  <a:schemeClr val="bg1"/>
                </a:solidFill>
                <a:latin typeface="Helvetica Neue"/>
                <a:cs typeface="Helvetica Neue"/>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Presentation Headline</a:t>
            </a:r>
            <a:endParaRPr lang="th-TH" dirty="0"/>
          </a:p>
        </p:txBody>
      </p:sp>
    </p:spTree>
    <p:extLst>
      <p:ext uri="{BB962C8B-B14F-4D97-AF65-F5344CB8AC3E}">
        <p14:creationId xmlns:p14="http://schemas.microsoft.com/office/powerpoint/2010/main" val="2547985231"/>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Cover Slide - Emergency Response">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9397" y="5445224"/>
            <a:ext cx="10363200" cy="384043"/>
          </a:xfrm>
        </p:spPr>
        <p:txBody>
          <a:bodyPr anchor="ctr"/>
          <a:lstStyle>
            <a:lvl1pPr>
              <a:defRPr baseline="0">
                <a:solidFill>
                  <a:schemeClr val="bg1"/>
                </a:solidFill>
              </a:defRPr>
            </a:lvl1pPr>
          </a:lstStyle>
          <a:p>
            <a:r>
              <a:rPr lang="en-US" dirty="0" smtClean="0"/>
              <a:t>Presentation Topic</a:t>
            </a:r>
            <a:endParaRPr lang="th-TH" dirty="0"/>
          </a:p>
        </p:txBody>
      </p:sp>
      <p:sp>
        <p:nvSpPr>
          <p:cNvPr id="3" name="Subtitle 2"/>
          <p:cNvSpPr>
            <a:spLocks noGrp="1"/>
          </p:cNvSpPr>
          <p:nvPr>
            <p:ph type="subTitle" idx="1" hasCustomPrompt="1"/>
          </p:nvPr>
        </p:nvSpPr>
        <p:spPr>
          <a:xfrm>
            <a:off x="1103445" y="5829267"/>
            <a:ext cx="10369152" cy="384043"/>
          </a:xfrm>
          <a:prstGeom prst="rect">
            <a:avLst/>
          </a:prstGeom>
        </p:spPr>
        <p:txBody>
          <a:bodyPr anchor="ctr">
            <a:normAutofit/>
          </a:bodyPr>
          <a:lstStyle>
            <a:lvl1pPr marL="0" indent="0" algn="l">
              <a:buNone/>
              <a:defRPr sz="2400" b="0" i="0">
                <a:solidFill>
                  <a:schemeClr val="bg1"/>
                </a:solidFill>
                <a:latin typeface="Helvetica Neue"/>
                <a:cs typeface="Helvetica Neue"/>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Presentation Headline</a:t>
            </a:r>
            <a:endParaRPr lang="th-TH" dirty="0"/>
          </a:p>
        </p:txBody>
      </p:sp>
    </p:spTree>
    <p:extLst>
      <p:ext uri="{BB962C8B-B14F-4D97-AF65-F5344CB8AC3E}">
        <p14:creationId xmlns:p14="http://schemas.microsoft.com/office/powerpoint/2010/main" val="363672504"/>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Cover Slide - Flood">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9397" y="5445224"/>
            <a:ext cx="10363200" cy="384043"/>
          </a:xfrm>
        </p:spPr>
        <p:txBody>
          <a:bodyPr anchor="ctr"/>
          <a:lstStyle>
            <a:lvl1pPr>
              <a:defRPr baseline="0">
                <a:solidFill>
                  <a:schemeClr val="bg1"/>
                </a:solidFill>
              </a:defRPr>
            </a:lvl1pPr>
          </a:lstStyle>
          <a:p>
            <a:r>
              <a:rPr lang="en-US" dirty="0" smtClean="0"/>
              <a:t>Presentation Topic</a:t>
            </a:r>
            <a:endParaRPr lang="th-TH" dirty="0"/>
          </a:p>
        </p:txBody>
      </p:sp>
      <p:sp>
        <p:nvSpPr>
          <p:cNvPr id="3" name="Subtitle 2"/>
          <p:cNvSpPr>
            <a:spLocks noGrp="1"/>
          </p:cNvSpPr>
          <p:nvPr>
            <p:ph type="subTitle" idx="1" hasCustomPrompt="1"/>
          </p:nvPr>
        </p:nvSpPr>
        <p:spPr>
          <a:xfrm>
            <a:off x="1103445" y="5829267"/>
            <a:ext cx="10369152" cy="384043"/>
          </a:xfrm>
          <a:prstGeom prst="rect">
            <a:avLst/>
          </a:prstGeom>
        </p:spPr>
        <p:txBody>
          <a:bodyPr anchor="ctr">
            <a:normAutofit/>
          </a:bodyPr>
          <a:lstStyle>
            <a:lvl1pPr marL="0" indent="0" algn="l">
              <a:buNone/>
              <a:defRPr sz="2400" b="0" i="0">
                <a:solidFill>
                  <a:schemeClr val="bg1"/>
                </a:solidFill>
                <a:latin typeface="Helvetica Neue"/>
                <a:cs typeface="Helvetica Neue"/>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Presentation Headline</a:t>
            </a:r>
            <a:endParaRPr lang="th-TH" dirty="0"/>
          </a:p>
        </p:txBody>
      </p:sp>
    </p:spTree>
    <p:extLst>
      <p:ext uri="{BB962C8B-B14F-4D97-AF65-F5344CB8AC3E}">
        <p14:creationId xmlns:p14="http://schemas.microsoft.com/office/powerpoint/2010/main" val="1640786312"/>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Cover Slide - Flood 2">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9397" y="5445224"/>
            <a:ext cx="10363200" cy="384043"/>
          </a:xfrm>
        </p:spPr>
        <p:txBody>
          <a:bodyPr anchor="ctr"/>
          <a:lstStyle>
            <a:lvl1pPr>
              <a:defRPr baseline="0">
                <a:solidFill>
                  <a:schemeClr val="bg1"/>
                </a:solidFill>
              </a:defRPr>
            </a:lvl1pPr>
          </a:lstStyle>
          <a:p>
            <a:r>
              <a:rPr lang="en-US" dirty="0" smtClean="0"/>
              <a:t>Presentation Topic</a:t>
            </a:r>
            <a:endParaRPr lang="th-TH" dirty="0"/>
          </a:p>
        </p:txBody>
      </p:sp>
      <p:sp>
        <p:nvSpPr>
          <p:cNvPr id="3" name="Subtitle 2"/>
          <p:cNvSpPr>
            <a:spLocks noGrp="1"/>
          </p:cNvSpPr>
          <p:nvPr>
            <p:ph type="subTitle" idx="1" hasCustomPrompt="1"/>
          </p:nvPr>
        </p:nvSpPr>
        <p:spPr>
          <a:xfrm>
            <a:off x="1103445" y="5829267"/>
            <a:ext cx="10369152" cy="384043"/>
          </a:xfrm>
          <a:prstGeom prst="rect">
            <a:avLst/>
          </a:prstGeom>
        </p:spPr>
        <p:txBody>
          <a:bodyPr anchor="ctr">
            <a:normAutofit/>
          </a:bodyPr>
          <a:lstStyle>
            <a:lvl1pPr marL="0" indent="0" algn="l">
              <a:buNone/>
              <a:defRPr sz="2400" b="0" i="0">
                <a:solidFill>
                  <a:schemeClr val="bg1"/>
                </a:solidFill>
                <a:latin typeface="Helvetica Neue"/>
                <a:cs typeface="Helvetica Neue"/>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Presentation Headline</a:t>
            </a:r>
            <a:endParaRPr lang="th-TH" dirty="0"/>
          </a:p>
        </p:txBody>
      </p:sp>
    </p:spTree>
    <p:extLst>
      <p:ext uri="{BB962C8B-B14F-4D97-AF65-F5344CB8AC3E}">
        <p14:creationId xmlns:p14="http://schemas.microsoft.com/office/powerpoint/2010/main" val="329109220"/>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Cover Slide - Gender">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9397" y="5445224"/>
            <a:ext cx="10363200" cy="384043"/>
          </a:xfrm>
        </p:spPr>
        <p:txBody>
          <a:bodyPr anchor="ctr"/>
          <a:lstStyle>
            <a:lvl1pPr>
              <a:defRPr baseline="0">
                <a:solidFill>
                  <a:schemeClr val="bg1"/>
                </a:solidFill>
              </a:defRPr>
            </a:lvl1pPr>
          </a:lstStyle>
          <a:p>
            <a:r>
              <a:rPr lang="en-US" dirty="0" smtClean="0"/>
              <a:t>Presentation Topic</a:t>
            </a:r>
            <a:endParaRPr lang="th-TH" dirty="0"/>
          </a:p>
        </p:txBody>
      </p:sp>
      <p:sp>
        <p:nvSpPr>
          <p:cNvPr id="3" name="Subtitle 2"/>
          <p:cNvSpPr>
            <a:spLocks noGrp="1"/>
          </p:cNvSpPr>
          <p:nvPr>
            <p:ph type="subTitle" idx="1" hasCustomPrompt="1"/>
          </p:nvPr>
        </p:nvSpPr>
        <p:spPr>
          <a:xfrm>
            <a:off x="1103445" y="5829267"/>
            <a:ext cx="10369152" cy="384043"/>
          </a:xfrm>
          <a:prstGeom prst="rect">
            <a:avLst/>
          </a:prstGeom>
        </p:spPr>
        <p:txBody>
          <a:bodyPr anchor="ctr">
            <a:normAutofit/>
          </a:bodyPr>
          <a:lstStyle>
            <a:lvl1pPr marL="0" indent="0" algn="l">
              <a:buNone/>
              <a:defRPr sz="2400" b="0" i="0">
                <a:solidFill>
                  <a:schemeClr val="bg1"/>
                </a:solidFill>
                <a:latin typeface="Helvetica Neue"/>
                <a:cs typeface="Helvetica Neue"/>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Presentation Headline</a:t>
            </a:r>
            <a:endParaRPr lang="th-TH" dirty="0"/>
          </a:p>
        </p:txBody>
      </p:sp>
    </p:spTree>
    <p:extLst>
      <p:ext uri="{BB962C8B-B14F-4D97-AF65-F5344CB8AC3E}">
        <p14:creationId xmlns:p14="http://schemas.microsoft.com/office/powerpoint/2010/main" val="717164328"/>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Cover Slide - Mainstreaming">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9397" y="5445224"/>
            <a:ext cx="10363200" cy="384043"/>
          </a:xfrm>
        </p:spPr>
        <p:txBody>
          <a:bodyPr anchor="ctr"/>
          <a:lstStyle>
            <a:lvl1pPr>
              <a:defRPr baseline="0">
                <a:solidFill>
                  <a:schemeClr val="bg1"/>
                </a:solidFill>
              </a:defRPr>
            </a:lvl1pPr>
          </a:lstStyle>
          <a:p>
            <a:r>
              <a:rPr lang="en-US" dirty="0" smtClean="0"/>
              <a:t>Presentation Topic</a:t>
            </a:r>
            <a:endParaRPr lang="th-TH" dirty="0"/>
          </a:p>
        </p:txBody>
      </p:sp>
      <p:sp>
        <p:nvSpPr>
          <p:cNvPr id="3" name="Subtitle 2"/>
          <p:cNvSpPr>
            <a:spLocks noGrp="1"/>
          </p:cNvSpPr>
          <p:nvPr>
            <p:ph type="subTitle" idx="1" hasCustomPrompt="1"/>
          </p:nvPr>
        </p:nvSpPr>
        <p:spPr>
          <a:xfrm>
            <a:off x="1103445" y="5829267"/>
            <a:ext cx="10369152" cy="384043"/>
          </a:xfrm>
          <a:prstGeom prst="rect">
            <a:avLst/>
          </a:prstGeom>
        </p:spPr>
        <p:txBody>
          <a:bodyPr anchor="ctr">
            <a:normAutofit/>
          </a:bodyPr>
          <a:lstStyle>
            <a:lvl1pPr marL="0" indent="0" algn="l">
              <a:buNone/>
              <a:defRPr sz="2400" b="0" i="0">
                <a:solidFill>
                  <a:schemeClr val="bg1"/>
                </a:solidFill>
                <a:latin typeface="Helvetica Neue"/>
                <a:cs typeface="Helvetica Neue"/>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Presentation Headline</a:t>
            </a:r>
            <a:endParaRPr lang="th-TH" dirty="0"/>
          </a:p>
        </p:txBody>
      </p:sp>
    </p:spTree>
    <p:extLst>
      <p:ext uri="{BB962C8B-B14F-4D97-AF65-F5344CB8AC3E}">
        <p14:creationId xmlns:p14="http://schemas.microsoft.com/office/powerpoint/2010/main" val="22006036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D2306B-4427-4C5F-906E-06F0ABA95816}" type="datetimeFigureOut">
              <a:rPr lang="en-US" smtClean="0"/>
              <a:t>11/23/14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8C2DD-8DCB-48B2-81FA-4ED649175E3A}" type="slidenum">
              <a:rPr lang="en-US" smtClean="0"/>
              <a:t>‹#›</a:t>
            </a:fld>
            <a:endParaRPr lang="en-US"/>
          </a:p>
        </p:txBody>
      </p:sp>
    </p:spTree>
    <p:extLst>
      <p:ext uri="{BB962C8B-B14F-4D97-AF65-F5344CB8AC3E}">
        <p14:creationId xmlns:p14="http://schemas.microsoft.com/office/powerpoint/2010/main" val="19331395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Cover Slide - Urban Resilence">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9397" y="5445224"/>
            <a:ext cx="10363200" cy="384043"/>
          </a:xfrm>
        </p:spPr>
        <p:txBody>
          <a:bodyPr anchor="ctr"/>
          <a:lstStyle>
            <a:lvl1pPr>
              <a:defRPr baseline="0">
                <a:solidFill>
                  <a:schemeClr val="bg1"/>
                </a:solidFill>
              </a:defRPr>
            </a:lvl1pPr>
          </a:lstStyle>
          <a:p>
            <a:r>
              <a:rPr lang="en-US" dirty="0" smtClean="0"/>
              <a:t>Presentation Topic</a:t>
            </a:r>
            <a:endParaRPr lang="th-TH" dirty="0"/>
          </a:p>
        </p:txBody>
      </p:sp>
      <p:sp>
        <p:nvSpPr>
          <p:cNvPr id="3" name="Subtitle 2"/>
          <p:cNvSpPr>
            <a:spLocks noGrp="1"/>
          </p:cNvSpPr>
          <p:nvPr>
            <p:ph type="subTitle" idx="1" hasCustomPrompt="1"/>
          </p:nvPr>
        </p:nvSpPr>
        <p:spPr>
          <a:xfrm>
            <a:off x="1103445" y="5829267"/>
            <a:ext cx="10369152" cy="384043"/>
          </a:xfrm>
          <a:prstGeom prst="rect">
            <a:avLst/>
          </a:prstGeom>
        </p:spPr>
        <p:txBody>
          <a:bodyPr anchor="ctr">
            <a:normAutofit/>
          </a:bodyPr>
          <a:lstStyle>
            <a:lvl1pPr marL="0" indent="0" algn="l">
              <a:buNone/>
              <a:defRPr sz="2400" b="0" i="0">
                <a:solidFill>
                  <a:schemeClr val="bg1"/>
                </a:solidFill>
                <a:latin typeface="Helvetica Neue"/>
                <a:cs typeface="Helvetica Neue"/>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Presentation Headline</a:t>
            </a:r>
            <a:endParaRPr lang="th-TH" dirty="0"/>
          </a:p>
        </p:txBody>
      </p:sp>
    </p:spTree>
    <p:extLst>
      <p:ext uri="{BB962C8B-B14F-4D97-AF65-F5344CB8AC3E}">
        <p14:creationId xmlns:p14="http://schemas.microsoft.com/office/powerpoint/2010/main" val="2180615907"/>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Cover Slide - Urban Risks">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9397" y="5445224"/>
            <a:ext cx="10363200" cy="384043"/>
          </a:xfrm>
        </p:spPr>
        <p:txBody>
          <a:bodyPr anchor="ctr"/>
          <a:lstStyle>
            <a:lvl1pPr>
              <a:defRPr baseline="0">
                <a:solidFill>
                  <a:schemeClr val="bg1"/>
                </a:solidFill>
              </a:defRPr>
            </a:lvl1pPr>
          </a:lstStyle>
          <a:p>
            <a:r>
              <a:rPr lang="en-US" dirty="0" smtClean="0"/>
              <a:t>Presentation Topic</a:t>
            </a:r>
            <a:endParaRPr lang="th-TH" dirty="0"/>
          </a:p>
        </p:txBody>
      </p:sp>
      <p:sp>
        <p:nvSpPr>
          <p:cNvPr id="3" name="Subtitle 2"/>
          <p:cNvSpPr>
            <a:spLocks noGrp="1"/>
          </p:cNvSpPr>
          <p:nvPr>
            <p:ph type="subTitle" idx="1" hasCustomPrompt="1"/>
          </p:nvPr>
        </p:nvSpPr>
        <p:spPr>
          <a:xfrm>
            <a:off x="1103445" y="5829267"/>
            <a:ext cx="10369152" cy="384043"/>
          </a:xfrm>
          <a:prstGeom prst="rect">
            <a:avLst/>
          </a:prstGeom>
        </p:spPr>
        <p:txBody>
          <a:bodyPr anchor="ctr">
            <a:normAutofit/>
          </a:bodyPr>
          <a:lstStyle>
            <a:lvl1pPr marL="0" indent="0" algn="l">
              <a:buNone/>
              <a:defRPr sz="2400" b="0" i="0">
                <a:solidFill>
                  <a:schemeClr val="bg1"/>
                </a:solidFill>
                <a:latin typeface="Helvetica Neue"/>
                <a:cs typeface="Helvetica Neue"/>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Presentation Headline</a:t>
            </a:r>
            <a:endParaRPr lang="th-TH" dirty="0"/>
          </a:p>
        </p:txBody>
      </p:sp>
    </p:spTree>
    <p:extLst>
      <p:ext uri="{BB962C8B-B14F-4D97-AF65-F5344CB8AC3E}">
        <p14:creationId xmlns:p14="http://schemas.microsoft.com/office/powerpoint/2010/main" val="3371048771"/>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609600" y="6245225"/>
            <a:ext cx="2844800" cy="476251"/>
          </a:xfrm>
          <a:prstGeom prst="rect">
            <a:avLst/>
          </a:prstGeom>
          <a:ln/>
        </p:spPr>
        <p:txBody>
          <a:bodyPr lIns="121917" tIns="60958" rIns="121917" bIns="60958"/>
          <a:lstStyle>
            <a:lvl1pPr>
              <a:defRPr/>
            </a:lvl1pPr>
          </a:lstStyle>
          <a:p>
            <a:pPr>
              <a:defRPr/>
            </a:pPr>
            <a:endParaRPr lang="en-US"/>
          </a:p>
        </p:txBody>
      </p:sp>
      <p:sp>
        <p:nvSpPr>
          <p:cNvPr id="5" name="Rectangle 5"/>
          <p:cNvSpPr>
            <a:spLocks noGrp="1" noChangeArrowheads="1"/>
          </p:cNvSpPr>
          <p:nvPr>
            <p:ph type="ftr" sz="quarter" idx="11"/>
          </p:nvPr>
        </p:nvSpPr>
        <p:spPr>
          <a:xfrm>
            <a:off x="4165600" y="6245225"/>
            <a:ext cx="3860800" cy="476251"/>
          </a:xfrm>
          <a:prstGeom prst="rect">
            <a:avLst/>
          </a:prstGeom>
          <a:ln/>
        </p:spPr>
        <p:txBody>
          <a:bodyPr lIns="121917" tIns="60958" rIns="121917" bIns="60958"/>
          <a:lstStyle>
            <a:lvl1pPr>
              <a:defRPr/>
            </a:lvl1pPr>
          </a:lstStyle>
          <a:p>
            <a:pPr>
              <a:defRPr/>
            </a:pPr>
            <a:endParaRPr lang="en-US"/>
          </a:p>
        </p:txBody>
      </p:sp>
      <p:sp>
        <p:nvSpPr>
          <p:cNvPr id="6" name="Rectangle 6"/>
          <p:cNvSpPr>
            <a:spLocks noGrp="1" noChangeArrowheads="1"/>
          </p:cNvSpPr>
          <p:nvPr>
            <p:ph type="sldNum" sz="quarter" idx="12"/>
          </p:nvPr>
        </p:nvSpPr>
        <p:spPr>
          <a:xfrm>
            <a:off x="8737600" y="6245225"/>
            <a:ext cx="2844800" cy="476251"/>
          </a:xfrm>
          <a:prstGeom prst="rect">
            <a:avLst/>
          </a:prstGeom>
          <a:ln/>
        </p:spPr>
        <p:txBody>
          <a:bodyPr lIns="121917" tIns="60958" rIns="121917" bIns="60958"/>
          <a:lstStyle>
            <a:lvl1pPr>
              <a:defRPr/>
            </a:lvl1pPr>
          </a:lstStyle>
          <a:p>
            <a:pPr>
              <a:defRPr/>
            </a:pPr>
            <a:fld id="{1AE17C27-E961-46F7-8494-0D4F59569A2E}" type="slidenum">
              <a:rPr lang="en-US"/>
              <a:pPr>
                <a:defRPr/>
              </a:pPr>
              <a:t>‹#›</a:t>
            </a:fld>
            <a:endParaRPr lang="en-US"/>
          </a:p>
        </p:txBody>
      </p:sp>
    </p:spTree>
    <p:extLst>
      <p:ext uri="{BB962C8B-B14F-4D97-AF65-F5344CB8AC3E}">
        <p14:creationId xmlns:p14="http://schemas.microsoft.com/office/powerpoint/2010/main" val="3575812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D2306B-4427-4C5F-906E-06F0ABA95816}" type="datetimeFigureOut">
              <a:rPr lang="en-US" smtClean="0"/>
              <a:t>11/23/14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A8C2DD-8DCB-48B2-81FA-4ED649175E3A}" type="slidenum">
              <a:rPr lang="en-US" smtClean="0"/>
              <a:t>‹#›</a:t>
            </a:fld>
            <a:endParaRPr lang="en-US"/>
          </a:p>
        </p:txBody>
      </p:sp>
    </p:spTree>
    <p:extLst>
      <p:ext uri="{BB962C8B-B14F-4D97-AF65-F5344CB8AC3E}">
        <p14:creationId xmlns:p14="http://schemas.microsoft.com/office/powerpoint/2010/main" val="457891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D2306B-4427-4C5F-906E-06F0ABA95816}" type="datetimeFigureOut">
              <a:rPr lang="en-US" smtClean="0"/>
              <a:t>11/23/14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A8C2DD-8DCB-48B2-81FA-4ED649175E3A}" type="slidenum">
              <a:rPr lang="en-US" smtClean="0"/>
              <a:t>‹#›</a:t>
            </a:fld>
            <a:endParaRPr lang="en-US"/>
          </a:p>
        </p:txBody>
      </p:sp>
    </p:spTree>
    <p:extLst>
      <p:ext uri="{BB962C8B-B14F-4D97-AF65-F5344CB8AC3E}">
        <p14:creationId xmlns:p14="http://schemas.microsoft.com/office/powerpoint/2010/main" val="3271367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2306B-4427-4C5F-906E-06F0ABA95816}" type="datetimeFigureOut">
              <a:rPr lang="en-US" smtClean="0"/>
              <a:t>11/23/14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A8C2DD-8DCB-48B2-81FA-4ED649175E3A}" type="slidenum">
              <a:rPr lang="en-US" smtClean="0"/>
              <a:t>‹#›</a:t>
            </a:fld>
            <a:endParaRPr lang="en-US"/>
          </a:p>
        </p:txBody>
      </p:sp>
    </p:spTree>
    <p:extLst>
      <p:ext uri="{BB962C8B-B14F-4D97-AF65-F5344CB8AC3E}">
        <p14:creationId xmlns:p14="http://schemas.microsoft.com/office/powerpoint/2010/main" val="3011821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D2306B-4427-4C5F-906E-06F0ABA95816}" type="datetimeFigureOut">
              <a:rPr lang="en-US" smtClean="0"/>
              <a:t>11/23/14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8C2DD-8DCB-48B2-81FA-4ED649175E3A}" type="slidenum">
              <a:rPr lang="en-US" smtClean="0"/>
              <a:t>‹#›</a:t>
            </a:fld>
            <a:endParaRPr lang="en-US"/>
          </a:p>
        </p:txBody>
      </p:sp>
    </p:spTree>
    <p:extLst>
      <p:ext uri="{BB962C8B-B14F-4D97-AF65-F5344CB8AC3E}">
        <p14:creationId xmlns:p14="http://schemas.microsoft.com/office/powerpoint/2010/main" val="36124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D2306B-4427-4C5F-906E-06F0ABA95816}" type="datetimeFigureOut">
              <a:rPr lang="en-US" smtClean="0"/>
              <a:t>11/23/14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8C2DD-8DCB-48B2-81FA-4ED649175E3A}" type="slidenum">
              <a:rPr lang="en-US" smtClean="0"/>
              <a:t>‹#›</a:t>
            </a:fld>
            <a:endParaRPr lang="en-US"/>
          </a:p>
        </p:txBody>
      </p:sp>
    </p:spTree>
    <p:extLst>
      <p:ext uri="{BB962C8B-B14F-4D97-AF65-F5344CB8AC3E}">
        <p14:creationId xmlns:p14="http://schemas.microsoft.com/office/powerpoint/2010/main" val="15009053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1" Type="http://schemas.openxmlformats.org/officeDocument/2006/relationships/slideLayout" Target="../slideLayouts/slideLayout32.xml"/><Relationship Id="rId22" Type="http://schemas.openxmlformats.org/officeDocument/2006/relationships/slideLayout" Target="../slideLayouts/slideLayout33.xml"/><Relationship Id="rId23" Type="http://schemas.openxmlformats.org/officeDocument/2006/relationships/slideLayout" Target="../slideLayouts/slideLayout34.xml"/><Relationship Id="rId24" Type="http://schemas.openxmlformats.org/officeDocument/2006/relationships/slideLayout" Target="../slideLayouts/slideLayout35.xml"/><Relationship Id="rId25" Type="http://schemas.openxmlformats.org/officeDocument/2006/relationships/slideLayout" Target="../slideLayouts/slideLayout36.xml"/><Relationship Id="rId26" Type="http://schemas.openxmlformats.org/officeDocument/2006/relationships/slideLayout" Target="../slideLayouts/slideLayout37.xml"/><Relationship Id="rId27" Type="http://schemas.openxmlformats.org/officeDocument/2006/relationships/slideLayout" Target="../slideLayouts/slideLayout38.xml"/><Relationship Id="rId28" Type="http://schemas.openxmlformats.org/officeDocument/2006/relationships/slideLayout" Target="../slideLayouts/slideLayout39.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30" Type="http://schemas.openxmlformats.org/officeDocument/2006/relationships/slideLayout" Target="../slideLayouts/slideLayout41.xml"/><Relationship Id="rId31" Type="http://schemas.openxmlformats.org/officeDocument/2006/relationships/slideLayout" Target="../slideLayouts/slideLayout42.xml"/><Relationship Id="rId32" Type="http://schemas.openxmlformats.org/officeDocument/2006/relationships/theme" Target="../theme/theme2.xml"/><Relationship Id="rId9" Type="http://schemas.openxmlformats.org/officeDocument/2006/relationships/slideLayout" Target="../slideLayouts/slideLayout20.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3" Type="http://schemas.openxmlformats.org/officeDocument/2006/relationships/image" Target="../media/image1.jpeg"/><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slideLayout" Target="../slideLayouts/slideLayout29.xml"/><Relationship Id="rId1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2306B-4427-4C5F-906E-06F0ABA95816}" type="datetimeFigureOut">
              <a:rPr lang="en-US" smtClean="0"/>
              <a:t>11/23/14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8C2DD-8DCB-48B2-81FA-4ED649175E3A}" type="slidenum">
              <a:rPr lang="en-US" smtClean="0"/>
              <a:t>‹#›</a:t>
            </a:fld>
            <a:endParaRPr lang="en-US"/>
          </a:p>
        </p:txBody>
      </p:sp>
    </p:spTree>
    <p:extLst>
      <p:ext uri="{BB962C8B-B14F-4D97-AF65-F5344CB8AC3E}">
        <p14:creationId xmlns:p14="http://schemas.microsoft.com/office/powerpoint/2010/main" val="3464869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7381" y="452670"/>
            <a:ext cx="11041227" cy="480053"/>
          </a:xfrm>
          <a:prstGeom prst="rect">
            <a:avLst/>
          </a:prstGeom>
        </p:spPr>
        <p:txBody>
          <a:bodyPr vert="horz" lIns="91440" tIns="45720" rIns="91440" bIns="45720" rtlCol="0" anchor="ctr">
            <a:normAutofit/>
          </a:bodyPr>
          <a:lstStyle/>
          <a:p>
            <a:r>
              <a:rPr lang="en-US" dirty="0" smtClean="0"/>
              <a:t>ADPC Master Template</a:t>
            </a:r>
            <a:endParaRPr lang="th-TH" dirty="0"/>
          </a:p>
        </p:txBody>
      </p:sp>
      <p:sp>
        <p:nvSpPr>
          <p:cNvPr id="3" name="Text Placeholder 2"/>
          <p:cNvSpPr>
            <a:spLocks noGrp="1"/>
          </p:cNvSpPr>
          <p:nvPr>
            <p:ph type="body" idx="1"/>
          </p:nvPr>
        </p:nvSpPr>
        <p:spPr>
          <a:xfrm>
            <a:off x="527381" y="1604797"/>
            <a:ext cx="10972800" cy="355239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dirty="0"/>
          </a:p>
        </p:txBody>
      </p:sp>
    </p:spTree>
    <p:extLst>
      <p:ext uri="{BB962C8B-B14F-4D97-AF65-F5344CB8AC3E}">
        <p14:creationId xmlns:p14="http://schemas.microsoft.com/office/powerpoint/2010/main" val="31021097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timing>
    <p:tnLst>
      <p:par>
        <p:cTn xmlns:p14="http://schemas.microsoft.com/office/powerpoint/2010/main" id="1" dur="indefinite" restart="never" nodeType="tmRoot"/>
      </p:par>
    </p:tnLst>
  </p:timing>
  <p:txStyles>
    <p:titleStyle>
      <a:lvl1pPr algn="l" defTabSz="1219170" rtl="0" eaLnBrk="1" latinLnBrk="0" hangingPunct="1">
        <a:spcBef>
          <a:spcPct val="0"/>
        </a:spcBef>
        <a:buNone/>
        <a:defRPr sz="3733" b="0" i="0" kern="1200">
          <a:solidFill>
            <a:schemeClr val="accent1"/>
          </a:solidFill>
          <a:latin typeface="Helvetica Neue UltraLight"/>
          <a:ea typeface="+mj-ea"/>
          <a:cs typeface="Helvetica Neue UltraLight"/>
        </a:defRPr>
      </a:lvl1pPr>
    </p:titleStyle>
    <p:bodyStyle>
      <a:lvl1pPr marL="457189" indent="-457189" algn="l" defTabSz="1219170" rtl="0" eaLnBrk="1" latinLnBrk="0" hangingPunct="1">
        <a:spcBef>
          <a:spcPct val="20000"/>
        </a:spcBef>
        <a:buFont typeface="Arial" pitchFamily="34" charset="0"/>
        <a:buChar char="•"/>
        <a:defRPr sz="3200" b="0" i="0" kern="1200">
          <a:solidFill>
            <a:schemeClr val="tx1"/>
          </a:solidFill>
          <a:latin typeface="Helvetica Neue UltraLight"/>
          <a:ea typeface="+mn-ea"/>
          <a:cs typeface="Helvetica Neue UltraLight"/>
        </a:defRPr>
      </a:lvl1pPr>
      <a:lvl2pPr marL="990575" indent="-380990"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2pPr>
      <a:lvl3pPr marL="1523962" indent="-304792" algn="l" defTabSz="1219170" rtl="0" eaLnBrk="1" latinLnBrk="0" hangingPunct="1">
        <a:spcBef>
          <a:spcPct val="20000"/>
        </a:spcBef>
        <a:buFont typeface="Arial" pitchFamily="34" charset="0"/>
        <a:buChar char="•"/>
        <a:defRPr sz="2400" b="0" i="0" kern="1200">
          <a:solidFill>
            <a:schemeClr val="tx1"/>
          </a:solidFill>
          <a:latin typeface="Helvetica Neue UltraLight"/>
          <a:ea typeface="+mn-ea"/>
          <a:cs typeface="Helvetica Neue UltraLight"/>
        </a:defRPr>
      </a:lvl3pPr>
      <a:lvl4pPr marL="2133547" indent="-304792" algn="l" defTabSz="1219170" rtl="0" eaLnBrk="1" latinLnBrk="0" hangingPunct="1">
        <a:spcBef>
          <a:spcPct val="20000"/>
        </a:spcBef>
        <a:buFont typeface="Arial" pitchFamily="34" charset="0"/>
        <a:buChar char="–"/>
        <a:defRPr sz="2133" b="0" i="0" kern="1200">
          <a:solidFill>
            <a:schemeClr val="tx1"/>
          </a:solidFill>
          <a:latin typeface="Helvetica Neue UltraLight"/>
          <a:ea typeface="+mn-ea"/>
          <a:cs typeface="Helvetica Neue UltraLight"/>
        </a:defRPr>
      </a:lvl4pPr>
      <a:lvl5pPr marL="2743131" indent="-304792" algn="l" defTabSz="1219170" rtl="0" eaLnBrk="1" latinLnBrk="0" hangingPunct="1">
        <a:spcBef>
          <a:spcPct val="20000"/>
        </a:spcBef>
        <a:buFont typeface="Arial" pitchFamily="34" charset="0"/>
        <a:buChar char="»"/>
        <a:defRPr sz="2133" b="0" i="0" kern="1200">
          <a:solidFill>
            <a:schemeClr val="tx1"/>
          </a:solidFill>
          <a:latin typeface="Helvetica Neue UltraLight"/>
          <a:ea typeface="+mn-ea"/>
          <a:cs typeface="Helvetica Neue UltraLight"/>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th-TH"/>
      </a:defPPr>
      <a:lvl1pPr marL="0" algn="l" defTabSz="1219170" rtl="0" eaLnBrk="1" latinLnBrk="0" hangingPunct="1">
        <a:defRPr sz="3733" kern="1200">
          <a:solidFill>
            <a:schemeClr val="tx1"/>
          </a:solidFill>
          <a:latin typeface="+mn-lt"/>
          <a:ea typeface="+mn-ea"/>
          <a:cs typeface="+mn-cs"/>
        </a:defRPr>
      </a:lvl1pPr>
      <a:lvl2pPr marL="609585" algn="l" defTabSz="1219170" rtl="0" eaLnBrk="1" latinLnBrk="0" hangingPunct="1">
        <a:defRPr sz="3733" kern="1200">
          <a:solidFill>
            <a:schemeClr val="tx1"/>
          </a:solidFill>
          <a:latin typeface="+mn-lt"/>
          <a:ea typeface="+mn-ea"/>
          <a:cs typeface="+mn-cs"/>
        </a:defRPr>
      </a:lvl2pPr>
      <a:lvl3pPr marL="1219170" algn="l" defTabSz="1219170" rtl="0" eaLnBrk="1" latinLnBrk="0" hangingPunct="1">
        <a:defRPr sz="3733" kern="1200">
          <a:solidFill>
            <a:schemeClr val="tx1"/>
          </a:solidFill>
          <a:latin typeface="+mn-lt"/>
          <a:ea typeface="+mn-ea"/>
          <a:cs typeface="+mn-cs"/>
        </a:defRPr>
      </a:lvl3pPr>
      <a:lvl4pPr marL="1828754" algn="l" defTabSz="1219170" rtl="0" eaLnBrk="1" latinLnBrk="0" hangingPunct="1">
        <a:defRPr sz="3733" kern="1200">
          <a:solidFill>
            <a:schemeClr val="tx1"/>
          </a:solidFill>
          <a:latin typeface="+mn-lt"/>
          <a:ea typeface="+mn-ea"/>
          <a:cs typeface="+mn-cs"/>
        </a:defRPr>
      </a:lvl4pPr>
      <a:lvl5pPr marL="2438339" algn="l" defTabSz="1219170" rtl="0" eaLnBrk="1" latinLnBrk="0" hangingPunct="1">
        <a:defRPr sz="3733" kern="1200">
          <a:solidFill>
            <a:schemeClr val="tx1"/>
          </a:solidFill>
          <a:latin typeface="+mn-lt"/>
          <a:ea typeface="+mn-ea"/>
          <a:cs typeface="+mn-cs"/>
        </a:defRPr>
      </a:lvl5pPr>
      <a:lvl6pPr marL="3047924" algn="l" defTabSz="1219170" rtl="0" eaLnBrk="1" latinLnBrk="0" hangingPunct="1">
        <a:defRPr sz="3733" kern="1200">
          <a:solidFill>
            <a:schemeClr val="tx1"/>
          </a:solidFill>
          <a:latin typeface="+mn-lt"/>
          <a:ea typeface="+mn-ea"/>
          <a:cs typeface="+mn-cs"/>
        </a:defRPr>
      </a:lvl6pPr>
      <a:lvl7pPr marL="3657509" algn="l" defTabSz="1219170" rtl="0" eaLnBrk="1" latinLnBrk="0" hangingPunct="1">
        <a:defRPr sz="3733" kern="1200">
          <a:solidFill>
            <a:schemeClr val="tx1"/>
          </a:solidFill>
          <a:latin typeface="+mn-lt"/>
          <a:ea typeface="+mn-ea"/>
          <a:cs typeface="+mn-cs"/>
        </a:defRPr>
      </a:lvl7pPr>
      <a:lvl8pPr marL="4267093" algn="l" defTabSz="1219170" rtl="0" eaLnBrk="1" latinLnBrk="0" hangingPunct="1">
        <a:defRPr sz="3733" kern="1200">
          <a:solidFill>
            <a:schemeClr val="tx1"/>
          </a:solidFill>
          <a:latin typeface="+mn-lt"/>
          <a:ea typeface="+mn-ea"/>
          <a:cs typeface="+mn-cs"/>
        </a:defRPr>
      </a:lvl8pPr>
      <a:lvl9pPr marL="4876678" algn="l" defTabSz="1219170" rtl="0" eaLnBrk="1" latinLnBrk="0" hangingPunct="1">
        <a:defRPr sz="37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3.jpeg"/><Relationship Id="rId1" Type="http://schemas.openxmlformats.org/officeDocument/2006/relationships/slideLayout" Target="../slideLayouts/slideLayout4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0.xml"/><Relationship Id="rId3"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3.jpeg"/><Relationship Id="rId1" Type="http://schemas.openxmlformats.org/officeDocument/2006/relationships/slideLayout" Target="../slideLayouts/slideLayout4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3.jpeg"/><Relationship Id="rId1" Type="http://schemas.openxmlformats.org/officeDocument/2006/relationships/slideLayout" Target="../slideLayouts/slideLayout4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package" Target="../embeddings/Microsoft_Word_Document1.docx"/><Relationship Id="rId5" Type="http://schemas.openxmlformats.org/officeDocument/2006/relationships/image" Target="../media/image21.png"/><Relationship Id="rId1" Type="http://schemas.openxmlformats.org/officeDocument/2006/relationships/vmlDrawing" Target="../drawings/vmlDrawing1.vml"/><Relationship Id="rId2"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 y="5445224"/>
            <a:ext cx="12090400" cy="384043"/>
          </a:xfrm>
        </p:spPr>
        <p:txBody>
          <a:bodyPr>
            <a:noAutofit/>
          </a:bodyPr>
          <a:lstStyle/>
          <a:p>
            <a:r>
              <a:rPr lang="en-US" sz="3300" dirty="0" smtClean="0"/>
              <a:t>Towards an ASEAN Comprehensive School Safety Framework</a:t>
            </a:r>
            <a:endParaRPr lang="en-US" sz="3300" dirty="0"/>
          </a:p>
        </p:txBody>
      </p:sp>
      <p:sp>
        <p:nvSpPr>
          <p:cNvPr id="3" name="Subtitle 2"/>
          <p:cNvSpPr>
            <a:spLocks noGrp="1"/>
          </p:cNvSpPr>
          <p:nvPr>
            <p:ph type="subTitle" idx="1"/>
          </p:nvPr>
        </p:nvSpPr>
        <p:spPr>
          <a:xfrm>
            <a:off x="127000" y="5829267"/>
            <a:ext cx="11345597" cy="384043"/>
          </a:xfrm>
        </p:spPr>
        <p:txBody>
          <a:bodyPr>
            <a:normAutofit fontScale="92500" lnSpcReduction="20000"/>
          </a:bodyPr>
          <a:lstStyle/>
          <a:p>
            <a:r>
              <a:rPr lang="en-US" dirty="0" smtClean="0"/>
              <a:t>Outcome of Country Consultations and Background Work</a:t>
            </a:r>
            <a:endParaRPr lang="en-US" dirty="0"/>
          </a:p>
        </p:txBody>
      </p:sp>
      <p:pic>
        <p:nvPicPr>
          <p:cNvPr id="5" name="Picture 4" descr="20120601_Final_English"/>
          <p:cNvPicPr/>
          <p:nvPr/>
        </p:nvPicPr>
        <p:blipFill>
          <a:blip r:embed="rId3" cstate="email">
            <a:extLst>
              <a:ext uri="{28A0092B-C50C-407E-A947-70E740481C1C}">
                <a14:useLocalDpi xmlns:a14="http://schemas.microsoft.com/office/drawing/2010/main"/>
              </a:ext>
            </a:extLst>
          </a:blip>
          <a:srcRect/>
          <a:stretch>
            <a:fillRect/>
          </a:stretch>
        </p:blipFill>
        <p:spPr bwMode="auto">
          <a:xfrm>
            <a:off x="9820252" y="6232779"/>
            <a:ext cx="1210078" cy="4862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49949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32941" y="1465126"/>
            <a:ext cx="7878612" cy="4747683"/>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0">
              <a:lnSpc>
                <a:spcPts val="3000"/>
              </a:lnSpc>
            </a:pPr>
            <a:r>
              <a:rPr lang="en-US" sz="2000" dirty="0">
                <a:latin typeface="Candara"/>
                <a:cs typeface="Candara"/>
              </a:rPr>
              <a:t>To assist in operationalizing </a:t>
            </a:r>
            <a:r>
              <a:rPr lang="en-US" sz="2000" dirty="0">
                <a:latin typeface="Candara"/>
                <a:cs typeface="Candara"/>
              </a:rPr>
              <a:t>a</a:t>
            </a:r>
            <a:r>
              <a:rPr lang="en-US" sz="2000" dirty="0" smtClean="0">
                <a:latin typeface="Candara"/>
                <a:cs typeface="Candara"/>
              </a:rPr>
              <a:t> </a:t>
            </a:r>
            <a:r>
              <a:rPr lang="en-US" sz="2000" dirty="0">
                <a:latin typeface="Candara"/>
                <a:cs typeface="Candara"/>
              </a:rPr>
              <a:t>Common Framework </a:t>
            </a:r>
            <a:r>
              <a:rPr lang="en-US" sz="2000" dirty="0" smtClean="0">
                <a:latin typeface="Candara"/>
                <a:cs typeface="Candara"/>
              </a:rPr>
              <a:t>for</a:t>
            </a:r>
            <a:r>
              <a:rPr lang="en-US" sz="2000" dirty="0" smtClean="0">
                <a:latin typeface="Candara"/>
                <a:cs typeface="Candara"/>
              </a:rPr>
              <a:t> </a:t>
            </a:r>
            <a:r>
              <a:rPr lang="en-US" sz="2000" dirty="0">
                <a:latin typeface="Candara"/>
                <a:cs typeface="Candara"/>
              </a:rPr>
              <a:t>Safe Schools </a:t>
            </a:r>
            <a:r>
              <a:rPr lang="en-US" sz="2000" dirty="0" smtClean="0">
                <a:latin typeface="Candara"/>
                <a:cs typeface="Candara"/>
              </a:rPr>
              <a:t>in ASEAN</a:t>
            </a:r>
            <a:endParaRPr lang="en-US" sz="2000" dirty="0">
              <a:latin typeface="Candara"/>
              <a:cs typeface="Candara"/>
            </a:endParaRPr>
          </a:p>
          <a:p>
            <a:pPr lvl="0">
              <a:lnSpc>
                <a:spcPts val="3000"/>
              </a:lnSpc>
            </a:pPr>
            <a:endParaRPr lang="en-US" sz="2000" dirty="0" smtClean="0">
              <a:latin typeface="Candara"/>
              <a:cs typeface="Candara"/>
            </a:endParaRPr>
          </a:p>
          <a:p>
            <a:pPr lvl="0">
              <a:lnSpc>
                <a:spcPts val="3000"/>
              </a:lnSpc>
            </a:pPr>
            <a:r>
              <a:rPr lang="en-US" sz="2000" dirty="0" smtClean="0">
                <a:latin typeface="Candara"/>
                <a:cs typeface="Candara"/>
              </a:rPr>
              <a:t>To </a:t>
            </a:r>
            <a:r>
              <a:rPr lang="en-US" sz="2000" dirty="0">
                <a:latin typeface="Candara"/>
                <a:cs typeface="Candara"/>
              </a:rPr>
              <a:t>track progress of school safety’s  building blocks &amp; geographical spread, avoid weak link and for trend analysis  </a:t>
            </a:r>
          </a:p>
          <a:p>
            <a:pPr lvl="0">
              <a:lnSpc>
                <a:spcPts val="3000"/>
              </a:lnSpc>
            </a:pPr>
            <a:endParaRPr lang="en-US" sz="2000" dirty="0" smtClean="0">
              <a:latin typeface="Candara"/>
              <a:cs typeface="Candara"/>
            </a:endParaRPr>
          </a:p>
          <a:p>
            <a:pPr lvl="0">
              <a:lnSpc>
                <a:spcPts val="3000"/>
              </a:lnSpc>
            </a:pPr>
            <a:r>
              <a:rPr lang="en-US" sz="2000" dirty="0" smtClean="0">
                <a:latin typeface="Candara"/>
                <a:cs typeface="Candara"/>
              </a:rPr>
              <a:t>To </a:t>
            </a:r>
            <a:r>
              <a:rPr lang="en-US" sz="2000" dirty="0">
                <a:latin typeface="Candara"/>
                <a:cs typeface="Candara"/>
              </a:rPr>
              <a:t>assist the Working Group Chair/Lead Shepherd (Thailand, Viet Nam and Lao PDR ) and ASEAN Secretariat in M&amp;E of School Safety as committed in the </a:t>
            </a:r>
            <a:r>
              <a:rPr lang="en-US" sz="2000" dirty="0" smtClean="0">
                <a:latin typeface="Candara"/>
                <a:cs typeface="Candara"/>
              </a:rPr>
              <a:t>AADMER WP 2010-2015</a:t>
            </a:r>
            <a:endParaRPr lang="en-US" sz="2000" dirty="0">
              <a:latin typeface="Candara"/>
              <a:cs typeface="Candara"/>
            </a:endParaRPr>
          </a:p>
        </p:txBody>
      </p:sp>
      <p:sp>
        <p:nvSpPr>
          <p:cNvPr id="11" name="Subtitle 2"/>
          <p:cNvSpPr txBox="1">
            <a:spLocks/>
          </p:cNvSpPr>
          <p:nvPr/>
        </p:nvSpPr>
        <p:spPr>
          <a:xfrm>
            <a:off x="327057" y="562034"/>
            <a:ext cx="10150443" cy="71626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defTabSz="1219170">
              <a:spcBef>
                <a:spcPct val="0"/>
              </a:spcBef>
              <a:buNone/>
            </a:pPr>
            <a:r>
              <a:rPr lang="en-US" sz="3100" dirty="0">
                <a:solidFill>
                  <a:schemeClr val="accent1"/>
                </a:solidFill>
                <a:latin typeface="Arial"/>
                <a:ea typeface="+mj-ea"/>
                <a:cs typeface="Arial"/>
              </a:rPr>
              <a:t>Need for Safe Schools Indicators </a:t>
            </a:r>
          </a:p>
        </p:txBody>
      </p:sp>
      <p:sp>
        <p:nvSpPr>
          <p:cNvPr id="15" name="Rectangle 14"/>
          <p:cNvSpPr>
            <a:spLocks noChangeArrowheads="1"/>
          </p:cNvSpPr>
          <p:nvPr/>
        </p:nvSpPr>
        <p:spPr bwMode="auto">
          <a:xfrm>
            <a:off x="3914700" y="6644054"/>
            <a:ext cx="17859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dirty="0">
                <a:solidFill>
                  <a:schemeClr val="bg1"/>
                </a:solidFill>
              </a:rPr>
              <a:t>AFP News </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4859" y="3789942"/>
            <a:ext cx="4097141" cy="21717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91906" y="1483640"/>
            <a:ext cx="4100095" cy="2306303"/>
          </a:xfrm>
          <a:prstGeom prst="rect">
            <a:avLst/>
          </a:prstGeom>
          <a:ln>
            <a:noFill/>
          </a:ln>
          <a:effectLst>
            <a:outerShdw blurRad="292100" dist="139700" dir="2700000" algn="tl" rotWithShape="0">
              <a:srgbClr val="333333">
                <a:alpha val="65000"/>
              </a:srgbClr>
            </a:outerShdw>
          </a:effectLst>
        </p:spPr>
      </p:pic>
      <p:sp>
        <p:nvSpPr>
          <p:cNvPr id="8" name="Subtitle 2"/>
          <p:cNvSpPr txBox="1">
            <a:spLocks/>
          </p:cNvSpPr>
          <p:nvPr/>
        </p:nvSpPr>
        <p:spPr>
          <a:xfrm>
            <a:off x="10363200" y="3865857"/>
            <a:ext cx="1672688" cy="352078"/>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gn="r">
              <a:spcBef>
                <a:spcPts val="0"/>
              </a:spcBef>
            </a:pPr>
            <a:r>
              <a:rPr lang="en-US" sz="1400" dirty="0" smtClean="0">
                <a:latin typeface="Candara"/>
                <a:cs typeface="Candara"/>
              </a:rPr>
              <a:t>Source: ADPC</a:t>
            </a:r>
            <a:endParaRPr lang="en-US" sz="1400" dirty="0">
              <a:latin typeface="Candara"/>
              <a:cs typeface="Candara"/>
            </a:endParaRPr>
          </a:p>
        </p:txBody>
      </p:sp>
      <p:pic>
        <p:nvPicPr>
          <p:cNvPr id="10" name="Picture 9" descr="20120601_Final_English"/>
          <p:cNvPicPr/>
          <p:nvPr/>
        </p:nvPicPr>
        <p:blipFill>
          <a:blip r:embed="rId5" cstate="email">
            <a:extLst>
              <a:ext uri="{28A0092B-C50C-407E-A947-70E740481C1C}">
                <a14:useLocalDpi xmlns:a14="http://schemas.microsoft.com/office/drawing/2010/main"/>
              </a:ext>
            </a:extLst>
          </a:blip>
          <a:srcRect/>
          <a:stretch>
            <a:fillRect/>
          </a:stretch>
        </p:blipFill>
        <p:spPr bwMode="auto">
          <a:xfrm>
            <a:off x="9667851" y="6186212"/>
            <a:ext cx="1210078" cy="486283"/>
          </a:xfrm>
          <a:prstGeom prst="rect">
            <a:avLst/>
          </a:prstGeom>
          <a:noFill/>
          <a:ln w="9525">
            <a:noFill/>
            <a:miter lim="800000"/>
            <a:headEnd/>
            <a:tailEnd/>
          </a:ln>
        </p:spPr>
      </p:pic>
    </p:spTree>
    <p:extLst>
      <p:ext uri="{BB962C8B-B14F-4D97-AF65-F5344CB8AC3E}">
        <p14:creationId xmlns:p14="http://schemas.microsoft.com/office/powerpoint/2010/main" val="19772718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389188" y="1153799"/>
            <a:ext cx="10459083" cy="4789802"/>
          </a:xfrm>
          <a:prstGeom prst="rect">
            <a:avLst/>
          </a:prstGeom>
          <a:ln>
            <a:solidFill>
              <a:srgbClr val="ACA73B"/>
            </a:solidFill>
          </a:ln>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b="1" dirty="0">
                <a:latin typeface="Candara"/>
                <a:cs typeface="Candara"/>
              </a:rPr>
              <a:t>I</a:t>
            </a:r>
            <a:r>
              <a:rPr lang="en-US" b="1" dirty="0" smtClean="0">
                <a:latin typeface="Candara"/>
                <a:cs typeface="Candara"/>
              </a:rPr>
              <a:t>ndicators </a:t>
            </a:r>
            <a:r>
              <a:rPr lang="en-US" b="1" dirty="0">
                <a:latin typeface="Candara"/>
                <a:cs typeface="Candara"/>
              </a:rPr>
              <a:t>to track progress of the school safety are at two </a:t>
            </a:r>
            <a:r>
              <a:rPr lang="en-US" b="1" dirty="0" smtClean="0">
                <a:latin typeface="Candara"/>
                <a:cs typeface="Candara"/>
              </a:rPr>
              <a:t>phases, </a:t>
            </a:r>
            <a:r>
              <a:rPr lang="en-US" b="1" dirty="0">
                <a:latin typeface="Candara"/>
                <a:cs typeface="Candara"/>
              </a:rPr>
              <a:t>namely </a:t>
            </a:r>
            <a:endParaRPr lang="en-GB" b="1" dirty="0">
              <a:latin typeface="Candara"/>
              <a:cs typeface="Candara"/>
            </a:endParaRPr>
          </a:p>
          <a:p>
            <a:pPr marL="723900" lvl="0" indent="-192088"/>
            <a:r>
              <a:rPr lang="en-US" sz="2200" dirty="0" smtClean="0">
                <a:latin typeface="Candara"/>
                <a:cs typeface="Candara"/>
              </a:rPr>
              <a:t>Impact/Outcome phase, and </a:t>
            </a:r>
            <a:endParaRPr lang="en-GB" sz="2200" dirty="0" smtClean="0">
              <a:latin typeface="Candara"/>
              <a:cs typeface="Candara"/>
            </a:endParaRPr>
          </a:p>
          <a:p>
            <a:pPr marL="723900" lvl="0" indent="-192088"/>
            <a:r>
              <a:rPr lang="en-US" sz="2200" dirty="0" smtClean="0">
                <a:latin typeface="Candara"/>
                <a:cs typeface="Candara"/>
              </a:rPr>
              <a:t>Activity/Input phase </a:t>
            </a:r>
          </a:p>
          <a:p>
            <a:pPr marL="531812" lvl="0" indent="0">
              <a:buNone/>
            </a:pPr>
            <a:endParaRPr lang="en-GB" sz="2200" dirty="0">
              <a:latin typeface="Candara"/>
              <a:cs typeface="Candara"/>
            </a:endParaRPr>
          </a:p>
          <a:p>
            <a:r>
              <a:rPr lang="en-US" b="1" dirty="0" smtClean="0">
                <a:latin typeface="Candara"/>
                <a:cs typeface="Candara"/>
              </a:rPr>
              <a:t>Uses following principle/approach:</a:t>
            </a:r>
            <a:endParaRPr lang="en-GB" b="1" dirty="0">
              <a:latin typeface="Candara"/>
              <a:cs typeface="Candara"/>
            </a:endParaRPr>
          </a:p>
          <a:p>
            <a:pPr marL="723900" lvl="0" indent="-192088"/>
            <a:r>
              <a:rPr lang="en-US" sz="2200" dirty="0" smtClean="0">
                <a:latin typeface="Candara"/>
                <a:cs typeface="Candara"/>
              </a:rPr>
              <a:t>SMART (Specific</a:t>
            </a:r>
            <a:r>
              <a:rPr lang="en-US" sz="2200" dirty="0">
                <a:latin typeface="Candara"/>
                <a:cs typeface="Candara"/>
              </a:rPr>
              <a:t>, Measurable, Attainable, Relevant and Time </a:t>
            </a:r>
            <a:r>
              <a:rPr lang="en-US" sz="2200" dirty="0" smtClean="0">
                <a:latin typeface="Candara"/>
                <a:cs typeface="Candara"/>
              </a:rPr>
              <a:t>bound)</a:t>
            </a:r>
            <a:endParaRPr lang="en-GB" sz="2200" dirty="0">
              <a:latin typeface="Candara"/>
              <a:cs typeface="Candara"/>
            </a:endParaRPr>
          </a:p>
          <a:p>
            <a:pPr marL="723900" lvl="0" indent="-192088"/>
            <a:r>
              <a:rPr lang="en-US" sz="2200" dirty="0">
                <a:latin typeface="Candara"/>
                <a:cs typeface="Candara"/>
              </a:rPr>
              <a:t>T</a:t>
            </a:r>
            <a:r>
              <a:rPr lang="en-US" sz="2200" dirty="0" smtClean="0">
                <a:latin typeface="Candara"/>
                <a:cs typeface="Candara"/>
              </a:rPr>
              <a:t>racks </a:t>
            </a:r>
            <a:r>
              <a:rPr lang="en-US" sz="2200" dirty="0">
                <a:latin typeface="Candara"/>
                <a:cs typeface="Candara"/>
              </a:rPr>
              <a:t>progress of the implementation of all key building blocks of school safety (input) as well as outcome/impact</a:t>
            </a:r>
            <a:endParaRPr lang="en-GB" sz="2200" dirty="0">
              <a:latin typeface="Candara"/>
              <a:cs typeface="Candara"/>
            </a:endParaRPr>
          </a:p>
          <a:p>
            <a:pPr marL="723900" lvl="0" indent="-192088"/>
            <a:r>
              <a:rPr lang="en-US" sz="2200" dirty="0">
                <a:latin typeface="Candara"/>
                <a:cs typeface="Candara"/>
              </a:rPr>
              <a:t>It engages stakeholders at both levels: National and sub-national level and School </a:t>
            </a:r>
            <a:r>
              <a:rPr lang="en-US" sz="2200" dirty="0" smtClean="0">
                <a:latin typeface="Candara"/>
                <a:cs typeface="Candara"/>
              </a:rPr>
              <a:t>level</a:t>
            </a:r>
          </a:p>
          <a:p>
            <a:pPr marL="723900" lvl="0" indent="-192088"/>
            <a:r>
              <a:rPr lang="en-US" sz="2200" dirty="0" smtClean="0">
                <a:latin typeface="Candara"/>
                <a:cs typeface="Candara"/>
              </a:rPr>
              <a:t>Flexible</a:t>
            </a:r>
            <a:endParaRPr lang="en-GB" sz="2200" dirty="0">
              <a:latin typeface="Candara"/>
              <a:cs typeface="Candara"/>
            </a:endParaRPr>
          </a:p>
          <a:p>
            <a:pPr>
              <a:buClrTx/>
              <a:buFont typeface="Wingdings" charset="2"/>
              <a:buChar char="§"/>
            </a:pPr>
            <a:endParaRPr lang="en-US" b="1" dirty="0" smtClean="0">
              <a:solidFill>
                <a:srgbClr val="292934"/>
              </a:solidFill>
              <a:latin typeface="Candara"/>
              <a:cs typeface="Candara"/>
            </a:endParaRPr>
          </a:p>
        </p:txBody>
      </p:sp>
      <p:sp>
        <p:nvSpPr>
          <p:cNvPr id="15" name="Rectangle 14"/>
          <p:cNvSpPr>
            <a:spLocks noChangeArrowheads="1"/>
          </p:cNvSpPr>
          <p:nvPr/>
        </p:nvSpPr>
        <p:spPr bwMode="auto">
          <a:xfrm>
            <a:off x="3914700" y="6644054"/>
            <a:ext cx="17859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dirty="0">
                <a:solidFill>
                  <a:schemeClr val="bg1"/>
                </a:solidFill>
              </a:rPr>
              <a:t>AFP News </a:t>
            </a:r>
          </a:p>
        </p:txBody>
      </p:sp>
      <p:sp>
        <p:nvSpPr>
          <p:cNvPr id="8" name="Subtitle 2"/>
          <p:cNvSpPr txBox="1">
            <a:spLocks/>
          </p:cNvSpPr>
          <p:nvPr/>
        </p:nvSpPr>
        <p:spPr>
          <a:xfrm>
            <a:off x="389190" y="477525"/>
            <a:ext cx="11711751" cy="612772"/>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3100" dirty="0">
                <a:solidFill>
                  <a:schemeClr val="accent1"/>
                </a:solidFill>
                <a:latin typeface="Arial"/>
                <a:ea typeface="+mj-ea"/>
                <a:cs typeface="Arial"/>
              </a:rPr>
              <a:t>Proposed indicator for monitoring School Safety implementation</a:t>
            </a:r>
          </a:p>
        </p:txBody>
      </p:sp>
      <p:pic>
        <p:nvPicPr>
          <p:cNvPr id="7" name="Picture 6" descr="20120601_Final_English"/>
          <p:cNvPicPr/>
          <p:nvPr/>
        </p:nvPicPr>
        <p:blipFill>
          <a:blip r:embed="rId2" cstate="email">
            <a:extLst>
              <a:ext uri="{28A0092B-C50C-407E-A947-70E740481C1C}">
                <a14:useLocalDpi xmlns:a14="http://schemas.microsoft.com/office/drawing/2010/main"/>
              </a:ext>
            </a:extLst>
          </a:blip>
          <a:srcRect/>
          <a:stretch>
            <a:fillRect/>
          </a:stretch>
        </p:blipFill>
        <p:spPr bwMode="auto">
          <a:xfrm>
            <a:off x="9600118" y="6203146"/>
            <a:ext cx="1210078" cy="486283"/>
          </a:xfrm>
          <a:prstGeom prst="rect">
            <a:avLst/>
          </a:prstGeom>
          <a:noFill/>
          <a:ln w="9525">
            <a:noFill/>
            <a:miter lim="800000"/>
            <a:headEnd/>
            <a:tailEnd/>
          </a:ln>
        </p:spPr>
      </p:pic>
    </p:spTree>
    <p:extLst>
      <p:ext uri="{BB962C8B-B14F-4D97-AF65-F5344CB8AC3E}">
        <p14:creationId xmlns:p14="http://schemas.microsoft.com/office/powerpoint/2010/main" val="6184566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389188" y="1153798"/>
            <a:ext cx="10459083" cy="4823669"/>
          </a:xfrm>
          <a:prstGeom prst="rect">
            <a:avLst/>
          </a:prstGeom>
          <a:ln>
            <a:solidFill>
              <a:srgbClr val="ACA73B"/>
            </a:solidFill>
          </a:ln>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x-none" b="1" dirty="0" smtClean="0">
                <a:latin typeface="Candara"/>
                <a:cs typeface="Candara"/>
              </a:rPr>
              <a:t>To track national and ASEAN region progress towards achieving the goals of a comprehensive school safety</a:t>
            </a:r>
          </a:p>
          <a:p>
            <a:pPr marL="0" indent="0">
              <a:buNone/>
            </a:pPr>
            <a:endParaRPr lang="en-GB" b="1" dirty="0">
              <a:latin typeface="Candara"/>
              <a:cs typeface="Candara"/>
            </a:endParaRPr>
          </a:p>
          <a:p>
            <a:pPr marL="274638" lvl="0" indent="-274638"/>
            <a:r>
              <a:rPr lang="en-GB" sz="2000" dirty="0" smtClean="0">
                <a:latin typeface="Candara"/>
                <a:cs typeface="Candara"/>
              </a:rPr>
              <a:t>T</a:t>
            </a:r>
            <a:r>
              <a:rPr lang="en-US" sz="2000" dirty="0" smtClean="0">
                <a:latin typeface="Candara"/>
                <a:cs typeface="Candara"/>
              </a:rPr>
              <a:t>o protect learners and education workers from death, </a:t>
            </a:r>
            <a:r>
              <a:rPr lang="x-none" sz="2000" dirty="0" smtClean="0">
                <a:latin typeface="Candara"/>
                <a:cs typeface="Candara"/>
              </a:rPr>
              <a:t>injury, nd harm in schools (indicators 2 &amp; 3)</a:t>
            </a:r>
          </a:p>
          <a:p>
            <a:pPr marL="274638" lvl="0" indent="-274638"/>
            <a:endParaRPr lang="en-GB" sz="2000" dirty="0" smtClean="0">
              <a:latin typeface="Candara"/>
              <a:cs typeface="Candara"/>
            </a:endParaRPr>
          </a:p>
          <a:p>
            <a:pPr marL="274638" lvl="0" indent="-274638"/>
            <a:r>
              <a:rPr lang="en-US" sz="2000" dirty="0" smtClean="0">
                <a:latin typeface="Candara"/>
                <a:cs typeface="Candara"/>
              </a:rPr>
              <a:t>To plan for educational continuity in the face of expected hazards (indicator 4 &amp; 5)</a:t>
            </a:r>
          </a:p>
          <a:p>
            <a:pPr marL="274638" lvl="0" indent="-274638"/>
            <a:endParaRPr lang="en-US" sz="2000" dirty="0" smtClean="0">
              <a:latin typeface="Candara"/>
              <a:cs typeface="Candara"/>
            </a:endParaRPr>
          </a:p>
          <a:p>
            <a:pPr marL="274638" lvl="0" indent="-274638"/>
            <a:r>
              <a:rPr lang="en-US" sz="2000" dirty="0" smtClean="0">
                <a:latin typeface="Candara"/>
                <a:cs typeface="Candara"/>
              </a:rPr>
              <a:t>To safeguard education sector investments (Indicator 1)</a:t>
            </a:r>
          </a:p>
          <a:p>
            <a:pPr marL="274638" lvl="0" indent="-274638"/>
            <a:endParaRPr lang="en-US" sz="2000" dirty="0" smtClean="0">
              <a:latin typeface="Candara"/>
              <a:cs typeface="Candara"/>
            </a:endParaRPr>
          </a:p>
          <a:p>
            <a:pPr marL="274638" lvl="0" indent="-274638"/>
            <a:r>
              <a:rPr lang="en-US" sz="2000" dirty="0" smtClean="0">
                <a:latin typeface="Candara"/>
                <a:cs typeface="Candara"/>
              </a:rPr>
              <a:t>To strengthen climate-smart disaster resilience through education (Indicator 6)</a:t>
            </a:r>
          </a:p>
          <a:p>
            <a:pPr marL="531812" lvl="0" indent="0">
              <a:buNone/>
            </a:pPr>
            <a:endParaRPr lang="en-GB" sz="2200" dirty="0">
              <a:latin typeface="Candara"/>
              <a:cs typeface="Candara"/>
            </a:endParaRPr>
          </a:p>
          <a:p>
            <a:pPr>
              <a:buClrTx/>
              <a:buFont typeface="Wingdings" charset="2"/>
              <a:buChar char="§"/>
            </a:pPr>
            <a:endParaRPr lang="en-US" b="1" dirty="0" smtClean="0">
              <a:solidFill>
                <a:srgbClr val="292934"/>
              </a:solidFill>
              <a:latin typeface="Candara"/>
              <a:cs typeface="Candara"/>
            </a:endParaRPr>
          </a:p>
        </p:txBody>
      </p:sp>
      <p:sp>
        <p:nvSpPr>
          <p:cNvPr id="15" name="Rectangle 14"/>
          <p:cNvSpPr>
            <a:spLocks noChangeArrowheads="1"/>
          </p:cNvSpPr>
          <p:nvPr/>
        </p:nvSpPr>
        <p:spPr bwMode="auto">
          <a:xfrm>
            <a:off x="3914700" y="6644054"/>
            <a:ext cx="17859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dirty="0">
                <a:solidFill>
                  <a:schemeClr val="bg1"/>
                </a:solidFill>
              </a:rPr>
              <a:t>AFP News </a:t>
            </a:r>
          </a:p>
        </p:txBody>
      </p:sp>
      <p:sp>
        <p:nvSpPr>
          <p:cNvPr id="6" name="Subtitle 2"/>
          <p:cNvSpPr txBox="1">
            <a:spLocks/>
          </p:cNvSpPr>
          <p:nvPr/>
        </p:nvSpPr>
        <p:spPr>
          <a:xfrm>
            <a:off x="389190" y="477525"/>
            <a:ext cx="11711751" cy="612772"/>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3100" dirty="0">
                <a:solidFill>
                  <a:schemeClr val="accent1"/>
                </a:solidFill>
                <a:latin typeface="Arial"/>
                <a:ea typeface="+mj-ea"/>
                <a:cs typeface="Arial"/>
              </a:rPr>
              <a:t>Proposed indicator for monitoring School Safety implementation</a:t>
            </a:r>
          </a:p>
        </p:txBody>
      </p:sp>
      <p:pic>
        <p:nvPicPr>
          <p:cNvPr id="7" name="Picture 6" descr="20120601_Final_English"/>
          <p:cNvPicPr/>
          <p:nvPr/>
        </p:nvPicPr>
        <p:blipFill>
          <a:blip r:embed="rId3" cstate="email">
            <a:extLst>
              <a:ext uri="{28A0092B-C50C-407E-A947-70E740481C1C}">
                <a14:useLocalDpi xmlns:a14="http://schemas.microsoft.com/office/drawing/2010/main"/>
              </a:ext>
            </a:extLst>
          </a:blip>
          <a:srcRect/>
          <a:stretch>
            <a:fillRect/>
          </a:stretch>
        </p:blipFill>
        <p:spPr bwMode="auto">
          <a:xfrm>
            <a:off x="9600118" y="6203146"/>
            <a:ext cx="1210078" cy="486283"/>
          </a:xfrm>
          <a:prstGeom prst="rect">
            <a:avLst/>
          </a:prstGeom>
          <a:noFill/>
          <a:ln w="9525">
            <a:noFill/>
            <a:miter lim="800000"/>
            <a:headEnd/>
            <a:tailEnd/>
          </a:ln>
        </p:spPr>
      </p:pic>
    </p:spTree>
    <p:extLst>
      <p:ext uri="{BB962C8B-B14F-4D97-AF65-F5344CB8AC3E}">
        <p14:creationId xmlns:p14="http://schemas.microsoft.com/office/powerpoint/2010/main" val="37937824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3914700" y="6644054"/>
            <a:ext cx="17859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dirty="0">
                <a:solidFill>
                  <a:schemeClr val="bg1"/>
                </a:solidFill>
              </a:rPr>
              <a:t>AFP News </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t="1022"/>
          <a:stretch/>
        </p:blipFill>
        <p:spPr>
          <a:xfrm>
            <a:off x="113284" y="1558187"/>
            <a:ext cx="11980091" cy="4521200"/>
          </a:xfrm>
          <a:prstGeom prst="rect">
            <a:avLst/>
          </a:prstGeom>
        </p:spPr>
      </p:pic>
      <p:sp>
        <p:nvSpPr>
          <p:cNvPr id="6" name="Rectangle 5"/>
          <p:cNvSpPr/>
          <p:nvPr/>
        </p:nvSpPr>
        <p:spPr>
          <a:xfrm>
            <a:off x="247456" y="1112607"/>
            <a:ext cx="9912545" cy="397032"/>
          </a:xfrm>
          <a:prstGeom prst="rect">
            <a:avLst/>
          </a:prstGeom>
        </p:spPr>
        <p:txBody>
          <a:bodyPr wrap="square">
            <a:spAutoFit/>
          </a:bodyPr>
          <a:lstStyle/>
          <a:p>
            <a:pPr>
              <a:lnSpc>
                <a:spcPct val="110000"/>
              </a:lnSpc>
            </a:pPr>
            <a:r>
              <a:rPr lang="en-US" b="1" dirty="0">
                <a:latin typeface="Candara" panose="020E0502030303020204" pitchFamily="34" charset="0"/>
                <a:ea typeface="Times New Roman" panose="02020603050405020304" pitchFamily="18" charset="0"/>
                <a:cs typeface="Cordia New" panose="020B0304020202020204" pitchFamily="34" charset="-34"/>
              </a:rPr>
              <a:t>National Level Indicators (for Reporting to ASEAN)</a:t>
            </a:r>
            <a:endParaRPr lang="en-US" sz="2800" dirty="0">
              <a:effectLst/>
              <a:latin typeface="Calibri" panose="020F0502020204030204" pitchFamily="34" charset="0"/>
              <a:ea typeface="Times New Roman" panose="02020603050405020304" pitchFamily="18" charset="0"/>
              <a:cs typeface="Cordia New" panose="020B0304020202020204" pitchFamily="34" charset="-34"/>
            </a:endParaRPr>
          </a:p>
        </p:txBody>
      </p:sp>
      <p:sp>
        <p:nvSpPr>
          <p:cNvPr id="7" name="Subtitle 2"/>
          <p:cNvSpPr txBox="1">
            <a:spLocks/>
          </p:cNvSpPr>
          <p:nvPr/>
        </p:nvSpPr>
        <p:spPr>
          <a:xfrm>
            <a:off x="389190" y="477525"/>
            <a:ext cx="11711751" cy="612772"/>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3100" dirty="0">
                <a:solidFill>
                  <a:schemeClr val="accent1"/>
                </a:solidFill>
                <a:latin typeface="Arial"/>
                <a:ea typeface="+mj-ea"/>
                <a:cs typeface="Arial"/>
              </a:rPr>
              <a:t>Proposed indicator for monitoring School Safety implementation</a:t>
            </a:r>
          </a:p>
        </p:txBody>
      </p:sp>
      <p:pic>
        <p:nvPicPr>
          <p:cNvPr id="8" name="Picture 7" descr="20120601_Final_English"/>
          <p:cNvPicPr/>
          <p:nvPr/>
        </p:nvPicPr>
        <p:blipFill>
          <a:blip r:embed="rId4" cstate="email">
            <a:extLst>
              <a:ext uri="{28A0092B-C50C-407E-A947-70E740481C1C}">
                <a14:useLocalDpi xmlns:a14="http://schemas.microsoft.com/office/drawing/2010/main"/>
              </a:ext>
            </a:extLst>
          </a:blip>
          <a:srcRect/>
          <a:stretch>
            <a:fillRect/>
          </a:stretch>
        </p:blipFill>
        <p:spPr bwMode="auto">
          <a:xfrm>
            <a:off x="9600118" y="6203146"/>
            <a:ext cx="1210078" cy="486283"/>
          </a:xfrm>
          <a:prstGeom prst="rect">
            <a:avLst/>
          </a:prstGeom>
          <a:noFill/>
          <a:ln w="9525">
            <a:noFill/>
            <a:miter lim="800000"/>
            <a:headEnd/>
            <a:tailEnd/>
          </a:ln>
        </p:spPr>
      </p:pic>
    </p:spTree>
    <p:extLst>
      <p:ext uri="{BB962C8B-B14F-4D97-AF65-F5344CB8AC3E}">
        <p14:creationId xmlns:p14="http://schemas.microsoft.com/office/powerpoint/2010/main" val="36009687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3914700" y="6644054"/>
            <a:ext cx="17859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dirty="0">
                <a:solidFill>
                  <a:schemeClr val="bg1"/>
                </a:solidFill>
              </a:rPr>
              <a:t>AFP News </a:t>
            </a:r>
          </a:p>
        </p:txBody>
      </p:sp>
      <p:pic>
        <p:nvPicPr>
          <p:cNvPr id="3" name="Picture 2"/>
          <p:cNvPicPr>
            <a:picLocks noChangeAspect="1"/>
          </p:cNvPicPr>
          <p:nvPr/>
        </p:nvPicPr>
        <p:blipFill>
          <a:blip r:embed="rId3"/>
          <a:stretch>
            <a:fillRect/>
          </a:stretch>
        </p:blipFill>
        <p:spPr>
          <a:xfrm>
            <a:off x="1" y="1028700"/>
            <a:ext cx="12196233" cy="4357687"/>
          </a:xfrm>
          <a:prstGeom prst="rect">
            <a:avLst/>
          </a:prstGeom>
        </p:spPr>
      </p:pic>
      <p:sp>
        <p:nvSpPr>
          <p:cNvPr id="22" name="Rectangle 21"/>
          <p:cNvSpPr/>
          <p:nvPr/>
        </p:nvSpPr>
        <p:spPr>
          <a:xfrm>
            <a:off x="247456" y="459621"/>
            <a:ext cx="9912545" cy="609141"/>
          </a:xfrm>
          <a:prstGeom prst="rect">
            <a:avLst/>
          </a:prstGeom>
        </p:spPr>
        <p:txBody>
          <a:bodyPr wrap="square">
            <a:spAutoFit/>
          </a:bodyPr>
          <a:lstStyle/>
          <a:p>
            <a:pPr>
              <a:lnSpc>
                <a:spcPct val="110000"/>
              </a:lnSpc>
            </a:pPr>
            <a:r>
              <a:rPr lang="en-US" sz="3100" dirty="0">
                <a:solidFill>
                  <a:schemeClr val="accent1"/>
                </a:solidFill>
                <a:latin typeface="Arial"/>
                <a:ea typeface="+mj-ea"/>
                <a:cs typeface="Arial"/>
              </a:rPr>
              <a:t>School level Indicators</a:t>
            </a:r>
          </a:p>
        </p:txBody>
      </p:sp>
      <p:sp>
        <p:nvSpPr>
          <p:cNvPr id="24" name="Rectangle 23"/>
          <p:cNvSpPr/>
          <p:nvPr/>
        </p:nvSpPr>
        <p:spPr>
          <a:xfrm>
            <a:off x="524933" y="5523935"/>
            <a:ext cx="10803467" cy="553998"/>
          </a:xfrm>
          <a:prstGeom prst="rect">
            <a:avLst/>
          </a:prstGeom>
        </p:spPr>
        <p:txBody>
          <a:bodyPr wrap="square">
            <a:spAutoFit/>
          </a:bodyPr>
          <a:lstStyle/>
          <a:p>
            <a:pPr lvl="0" defTabSz="914400" eaLnBrk="0" fontAlgn="base" hangingPunct="0">
              <a:lnSpc>
                <a:spcPts val="1800"/>
              </a:lnSpc>
              <a:spcBef>
                <a:spcPct val="0"/>
              </a:spcBef>
              <a:spcAft>
                <a:spcPts val="1000"/>
              </a:spcAft>
            </a:pPr>
            <a:r>
              <a:rPr lang="en-US" sz="1200" dirty="0">
                <a:latin typeface="Candara" panose="020E0502030303020204" pitchFamily="34" charset="0"/>
                <a:ea typeface="Arial" panose="020B0604020202020204" pitchFamily="34" charset="0"/>
                <a:cs typeface="Cordia New" panose="020B0304020202020204" pitchFamily="34" charset="-34"/>
              </a:rPr>
              <a:t>Remark: Upon endorsement of SSF and monitoring indicators, questionnaire could be developed to illicit the information </a:t>
            </a:r>
            <a:r>
              <a:rPr lang="en-US" sz="1200" dirty="0" smtClean="0">
                <a:latin typeface="Candara" panose="020E0502030303020204" pitchFamily="34" charset="0"/>
                <a:ea typeface="Arial" panose="020B0604020202020204" pitchFamily="34" charset="0"/>
                <a:cs typeface="Cordia New" panose="020B0304020202020204" pitchFamily="34" charset="-34"/>
              </a:rPr>
              <a:t>required </a:t>
            </a:r>
            <a:r>
              <a:rPr lang="en-US" sz="1200" dirty="0">
                <a:latin typeface="Candara" panose="020E0502030303020204" pitchFamily="34" charset="0"/>
                <a:ea typeface="Arial" panose="020B0604020202020204" pitchFamily="34" charset="0"/>
                <a:cs typeface="Cordia New" panose="020B0304020202020204" pitchFamily="34" charset="-34"/>
              </a:rPr>
              <a:t>which could be further adapted to fit specific country context and </a:t>
            </a:r>
            <a:r>
              <a:rPr lang="en-US" sz="1200" dirty="0" smtClean="0">
                <a:latin typeface="Candara" panose="020E0502030303020204" pitchFamily="34" charset="0"/>
                <a:ea typeface="Arial" panose="020B0604020202020204" pitchFamily="34" charset="0"/>
                <a:cs typeface="Cordia New" panose="020B0304020202020204" pitchFamily="34" charset="-34"/>
              </a:rPr>
              <a:t>requirements. </a:t>
            </a:r>
            <a:endParaRPr lang="en-US" sz="2800" dirty="0">
              <a:latin typeface="Arial" panose="020B0604020202020204" pitchFamily="34" charset="0"/>
            </a:endParaRPr>
          </a:p>
        </p:txBody>
      </p:sp>
      <p:pic>
        <p:nvPicPr>
          <p:cNvPr id="7" name="Picture 6" descr="20120601_Final_English"/>
          <p:cNvPicPr/>
          <p:nvPr/>
        </p:nvPicPr>
        <p:blipFill>
          <a:blip r:embed="rId4" cstate="email">
            <a:extLst>
              <a:ext uri="{28A0092B-C50C-407E-A947-70E740481C1C}">
                <a14:useLocalDpi xmlns:a14="http://schemas.microsoft.com/office/drawing/2010/main"/>
              </a:ext>
            </a:extLst>
          </a:blip>
          <a:srcRect/>
          <a:stretch>
            <a:fillRect/>
          </a:stretch>
        </p:blipFill>
        <p:spPr bwMode="auto">
          <a:xfrm>
            <a:off x="9600118" y="6203146"/>
            <a:ext cx="1210078" cy="486283"/>
          </a:xfrm>
          <a:prstGeom prst="rect">
            <a:avLst/>
          </a:prstGeom>
          <a:noFill/>
          <a:ln w="9525">
            <a:noFill/>
            <a:miter lim="800000"/>
            <a:headEnd/>
            <a:tailEnd/>
          </a:ln>
        </p:spPr>
      </p:pic>
    </p:spTree>
    <p:extLst>
      <p:ext uri="{BB962C8B-B14F-4D97-AF65-F5344CB8AC3E}">
        <p14:creationId xmlns:p14="http://schemas.microsoft.com/office/powerpoint/2010/main" val="13258489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27381" y="775166"/>
            <a:ext cx="11041227" cy="480053"/>
          </a:xfrm>
        </p:spPr>
        <p:txBody>
          <a:bodyPr>
            <a:normAutofit fontScale="90000"/>
          </a:bodyPr>
          <a:lstStyle/>
          <a:p>
            <a:r>
              <a:rPr lang="en-US" sz="3400" dirty="0" smtClean="0">
                <a:latin typeface="Arial"/>
                <a:cs typeface="Arial"/>
              </a:rPr>
              <a:t>Recommendations for effective monitoring of  Safe School initiatives in ASEAN Member States</a:t>
            </a:r>
            <a:endParaRPr lang="th-TH" sz="3400" dirty="0">
              <a:latin typeface="Arial"/>
              <a:cs typeface="Arial"/>
            </a:endParaRPr>
          </a:p>
        </p:txBody>
      </p:sp>
      <p:sp>
        <p:nvSpPr>
          <p:cNvPr id="9" name="Content Placeholder 8"/>
          <p:cNvSpPr>
            <a:spLocks noGrp="1"/>
          </p:cNvSpPr>
          <p:nvPr>
            <p:ph sz="quarter" idx="11"/>
          </p:nvPr>
        </p:nvSpPr>
        <p:spPr>
          <a:xfrm>
            <a:off x="590551" y="1183217"/>
            <a:ext cx="7734080" cy="4296651"/>
          </a:xfrm>
        </p:spPr>
        <p:txBody>
          <a:bodyPr>
            <a:normAutofit/>
          </a:bodyPr>
          <a:lstStyle/>
          <a:p>
            <a:pPr marL="0" indent="0">
              <a:buNone/>
            </a:pPr>
            <a:endParaRPr lang="en-US" sz="2400" dirty="0">
              <a:latin typeface="Helvetica Neue Light"/>
              <a:cs typeface="Helvetica Neue Light"/>
            </a:endParaRPr>
          </a:p>
          <a:p>
            <a:pPr marL="609585" lvl="1" indent="0">
              <a:buNone/>
            </a:pPr>
            <a:endParaRPr lang="en-US" sz="2400" dirty="0">
              <a:latin typeface="Helvetica Neue Light"/>
              <a:cs typeface="Helvetica Neue Light"/>
            </a:endParaRPr>
          </a:p>
        </p:txBody>
      </p:sp>
      <p:sp>
        <p:nvSpPr>
          <p:cNvPr id="6" name="Content Placeholder 8"/>
          <p:cNvSpPr txBox="1">
            <a:spLocks/>
          </p:cNvSpPr>
          <p:nvPr/>
        </p:nvSpPr>
        <p:spPr>
          <a:xfrm>
            <a:off x="742951" y="1617801"/>
            <a:ext cx="7659795" cy="4633383"/>
          </a:xfrm>
          <a:prstGeom prst="rect">
            <a:avLst/>
          </a:prstGeom>
        </p:spPr>
        <p:txBody>
          <a:bodyPr vert="horz" lIns="91440" tIns="45720" rIns="91440" bIns="45720" rtlCol="0">
            <a:normAutofit fontScale="92500" lnSpcReduction="20000"/>
          </a:bodyPr>
          <a:lstStyle>
            <a:lvl1pPr marL="457189" indent="-457189"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1pPr>
            <a:lvl2pPr marL="990575" indent="-380990"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2pPr>
            <a:lvl3pPr marL="1523962" indent="-304792"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3pPr>
            <a:lvl4pPr marL="2133547" indent="-304792"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4pPr>
            <a:lvl5pPr marL="2743131" indent="-304792"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endParaRPr lang="en-US" sz="2000" dirty="0" smtClean="0">
              <a:latin typeface="Candara"/>
              <a:cs typeface="Candara"/>
            </a:endParaRPr>
          </a:p>
          <a:p>
            <a:pPr lvl="0"/>
            <a:r>
              <a:rPr lang="en-US" sz="2000" dirty="0">
                <a:latin typeface="Candara"/>
                <a:cs typeface="Candara"/>
              </a:rPr>
              <a:t>Existing national data collection systems (national and school level) should be fully utilized to ease school data </a:t>
            </a:r>
            <a:r>
              <a:rPr lang="en-US" sz="2000" dirty="0" smtClean="0">
                <a:latin typeface="Candara"/>
                <a:cs typeface="Candara"/>
              </a:rPr>
              <a:t>collection</a:t>
            </a:r>
          </a:p>
          <a:p>
            <a:pPr lvl="0"/>
            <a:endParaRPr lang="en-US" sz="2000" dirty="0">
              <a:latin typeface="Candara"/>
              <a:cs typeface="Candara"/>
            </a:endParaRPr>
          </a:p>
          <a:p>
            <a:pPr lvl="0"/>
            <a:r>
              <a:rPr lang="en-US" sz="2000" dirty="0">
                <a:latin typeface="Candara"/>
                <a:cs typeface="Candara"/>
              </a:rPr>
              <a:t>Ensure the incorporation of disaster damage and loss data of the education sector in the comprehensive national disaster loss database system </a:t>
            </a:r>
            <a:endParaRPr lang="en-US" sz="2000" dirty="0" smtClean="0">
              <a:latin typeface="Candara"/>
              <a:cs typeface="Candara"/>
            </a:endParaRPr>
          </a:p>
          <a:p>
            <a:pPr lvl="0"/>
            <a:endParaRPr lang="en-US" sz="2000" dirty="0">
              <a:latin typeface="Candara"/>
              <a:cs typeface="Candara"/>
            </a:endParaRPr>
          </a:p>
          <a:p>
            <a:pPr lvl="0"/>
            <a:r>
              <a:rPr lang="en-US" sz="2000" dirty="0">
                <a:latin typeface="Candara"/>
                <a:cs typeface="Candara"/>
              </a:rPr>
              <a:t>Review existing database (number of schools, number of school damages in disaster in an academic year, inventory of school facilities, number of student/teachers and staff, etc.) maintained by different bodies or agencies to avoid discrepancy of data</a:t>
            </a:r>
            <a:r>
              <a:rPr lang="en-US" sz="2000" dirty="0" smtClean="0">
                <a:latin typeface="Candara"/>
                <a:cs typeface="Candara"/>
              </a:rPr>
              <a:t>.</a:t>
            </a:r>
          </a:p>
          <a:p>
            <a:pPr lvl="0"/>
            <a:endParaRPr lang="en-US" sz="2000" dirty="0">
              <a:latin typeface="Candara"/>
              <a:cs typeface="Candara"/>
            </a:endParaRPr>
          </a:p>
          <a:p>
            <a:r>
              <a:rPr lang="en-US" sz="2000" dirty="0">
                <a:latin typeface="Candara"/>
                <a:cs typeface="Candara"/>
              </a:rPr>
              <a:t>Evaluation and monitoring process should be designed to minimize efforts of merging DRR indicators into the existing systems for the annual school monitoring and education sector performance. </a:t>
            </a:r>
          </a:p>
          <a:p>
            <a:pPr lvl="1" algn="just" defTabSz="914400">
              <a:lnSpc>
                <a:spcPts val="2800"/>
              </a:lnSpc>
              <a:spcBef>
                <a:spcPts val="1800"/>
              </a:spcBef>
              <a:buSzPct val="85000"/>
            </a:pPr>
            <a:endParaRPr lang="en-US" sz="2000" dirty="0" smtClean="0">
              <a:latin typeface="Candara"/>
              <a:cs typeface="Candara"/>
            </a:endParaRPr>
          </a:p>
          <a:p>
            <a:pPr marL="0" indent="0" algn="just" defTabSz="914400">
              <a:lnSpc>
                <a:spcPts val="2800"/>
              </a:lnSpc>
              <a:spcBef>
                <a:spcPts val="1800"/>
              </a:spcBef>
              <a:buSzPct val="85000"/>
              <a:buNone/>
            </a:pPr>
            <a:endParaRPr lang="en-US" sz="2000" dirty="0">
              <a:solidFill>
                <a:srgbClr val="292934"/>
              </a:solidFill>
              <a:latin typeface="Candara"/>
              <a:cs typeface="Candara"/>
            </a:endParaRPr>
          </a:p>
        </p:txBody>
      </p:sp>
      <p:pic>
        <p:nvPicPr>
          <p:cNvPr id="5" name="Picture 4"/>
          <p:cNvPicPr/>
          <p:nvPr/>
        </p:nvPicPr>
        <p:blipFill rotWithShape="1">
          <a:blip r:embed="rId3" cstate="email">
            <a:extLst>
              <a:ext uri="{28A0092B-C50C-407E-A947-70E740481C1C}">
                <a14:useLocalDpi xmlns:a14="http://schemas.microsoft.com/office/drawing/2010/main"/>
              </a:ext>
            </a:extLst>
          </a:blip>
          <a:srcRect/>
          <a:stretch/>
        </p:blipFill>
        <p:spPr>
          <a:xfrm>
            <a:off x="8672147" y="1552151"/>
            <a:ext cx="3236260" cy="40920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89949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 </a:t>
            </a:r>
            <a:endParaRPr lang="en-US" dirty="0"/>
          </a:p>
        </p:txBody>
      </p:sp>
      <p:sp>
        <p:nvSpPr>
          <p:cNvPr id="3" name="Text Placeholder 2"/>
          <p:cNvSpPr>
            <a:spLocks noGrp="1"/>
          </p:cNvSpPr>
          <p:nvPr>
            <p:ph type="body" sz="quarter" idx="10"/>
          </p:nvPr>
        </p:nvSpPr>
        <p:spPr>
          <a:xfrm>
            <a:off x="1775885" y="3456514"/>
            <a:ext cx="8352367" cy="673100"/>
          </a:xfrm>
        </p:spPr>
        <p:txBody>
          <a:bodyPr/>
          <a:lstStyle/>
          <a:p>
            <a:pPr algn="ctr"/>
            <a:r>
              <a:rPr lang="en-US" dirty="0" smtClean="0"/>
              <a:t>FOR YOUR ATTENTION</a:t>
            </a:r>
            <a:endParaRPr lang="en-US" dirty="0"/>
          </a:p>
        </p:txBody>
      </p:sp>
      <p:pic>
        <p:nvPicPr>
          <p:cNvPr id="4" name="Picture 3" descr="20120601_Final_English"/>
          <p:cNvPicPr/>
          <p:nvPr/>
        </p:nvPicPr>
        <p:blipFill>
          <a:blip r:embed="rId2" cstate="email">
            <a:extLst>
              <a:ext uri="{28A0092B-C50C-407E-A947-70E740481C1C}">
                <a14:useLocalDpi xmlns:a14="http://schemas.microsoft.com/office/drawing/2010/main"/>
              </a:ext>
            </a:extLst>
          </a:blip>
          <a:srcRect/>
          <a:stretch>
            <a:fillRect/>
          </a:stretch>
        </p:blipFill>
        <p:spPr bwMode="auto">
          <a:xfrm>
            <a:off x="9600118" y="6203146"/>
            <a:ext cx="1210078" cy="486283"/>
          </a:xfrm>
          <a:prstGeom prst="rect">
            <a:avLst/>
          </a:prstGeom>
          <a:noFill/>
          <a:ln w="9525">
            <a:noFill/>
            <a:miter lim="800000"/>
            <a:headEnd/>
            <a:tailEnd/>
          </a:ln>
        </p:spPr>
      </p:pic>
    </p:spTree>
    <p:extLst>
      <p:ext uri="{BB962C8B-B14F-4D97-AF65-F5344CB8AC3E}">
        <p14:creationId xmlns:p14="http://schemas.microsoft.com/office/powerpoint/2010/main" val="25773696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61696" y="5051524"/>
            <a:ext cx="10803203" cy="384043"/>
          </a:xfrm>
        </p:spPr>
        <p:txBody>
          <a:bodyPr>
            <a:noAutofit/>
          </a:bodyPr>
          <a:lstStyle/>
          <a:p>
            <a:pPr marL="1660525" indent="-1660525"/>
            <a:r>
              <a:rPr lang="en-US" sz="2800" dirty="0" smtClean="0">
                <a:latin typeface="+mj-lt"/>
              </a:rPr>
              <a:t>Technical Assistance to </a:t>
            </a:r>
            <a:r>
              <a:rPr lang="en-US" sz="2800" dirty="0">
                <a:latin typeface="+mj-lt"/>
              </a:rPr>
              <a:t>t</a:t>
            </a:r>
            <a:r>
              <a:rPr lang="en-US" sz="2800" dirty="0" smtClean="0">
                <a:latin typeface="+mj-lt"/>
              </a:rPr>
              <a:t>he ASEAN Safe School </a:t>
            </a:r>
            <a:r>
              <a:rPr lang="en-US" sz="2800" dirty="0" smtClean="0">
                <a:latin typeface="+mj-lt"/>
              </a:rPr>
              <a:t>Initiative Phase 2</a:t>
            </a:r>
            <a:endParaRPr lang="en-US" sz="2800" dirty="0">
              <a:latin typeface="+mj-lt"/>
            </a:endParaRPr>
          </a:p>
        </p:txBody>
      </p:sp>
    </p:spTree>
    <p:extLst>
      <p:ext uri="{BB962C8B-B14F-4D97-AF65-F5344CB8AC3E}">
        <p14:creationId xmlns:p14="http://schemas.microsoft.com/office/powerpoint/2010/main" val="18125762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3400" dirty="0" smtClean="0">
                <a:latin typeface="Arial"/>
                <a:cs typeface="Arial"/>
              </a:rPr>
              <a:t>Technical Assistance to the ASSI Phase 2</a:t>
            </a:r>
            <a:endParaRPr lang="th-TH" sz="3400" dirty="0">
              <a:latin typeface="Arial"/>
              <a:cs typeface="Arial"/>
            </a:endParaRPr>
          </a:p>
        </p:txBody>
      </p:sp>
      <p:sp>
        <p:nvSpPr>
          <p:cNvPr id="9" name="Content Placeholder 8"/>
          <p:cNvSpPr>
            <a:spLocks noGrp="1"/>
          </p:cNvSpPr>
          <p:nvPr>
            <p:ph sz="quarter" idx="11"/>
          </p:nvPr>
        </p:nvSpPr>
        <p:spPr>
          <a:xfrm>
            <a:off x="590550" y="1183217"/>
            <a:ext cx="8858250" cy="4963583"/>
          </a:xfrm>
        </p:spPr>
        <p:txBody>
          <a:bodyPr>
            <a:normAutofit/>
          </a:bodyPr>
          <a:lstStyle/>
          <a:p>
            <a:pPr marL="0" indent="0">
              <a:buNone/>
            </a:pPr>
            <a:endParaRPr lang="en-US" sz="2400" dirty="0">
              <a:latin typeface="Helvetica Neue Light"/>
              <a:cs typeface="Helvetica Neue Light"/>
            </a:endParaRPr>
          </a:p>
          <a:p>
            <a:pPr marL="609585" lvl="1" indent="0">
              <a:buNone/>
            </a:pPr>
            <a:endParaRPr lang="en-US" sz="2400" dirty="0">
              <a:latin typeface="Helvetica Neue Light"/>
              <a:cs typeface="Helvetica Neue Light"/>
            </a:endParaRPr>
          </a:p>
        </p:txBody>
      </p:sp>
      <p:sp>
        <p:nvSpPr>
          <p:cNvPr id="6" name="Content Placeholder 8"/>
          <p:cNvSpPr txBox="1">
            <a:spLocks/>
          </p:cNvSpPr>
          <p:nvPr/>
        </p:nvSpPr>
        <p:spPr>
          <a:xfrm>
            <a:off x="742951" y="1335617"/>
            <a:ext cx="8185149" cy="4633383"/>
          </a:xfrm>
          <a:prstGeom prst="rect">
            <a:avLst/>
          </a:prstGeom>
        </p:spPr>
        <p:txBody>
          <a:bodyPr vert="horz" lIns="91440" tIns="45720" rIns="91440" bIns="45720" rtlCol="0">
            <a:noAutofit/>
          </a:bodyPr>
          <a:lstStyle>
            <a:lvl1pPr marL="457189" indent="-457189"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1pPr>
            <a:lvl2pPr marL="990575" indent="-380990"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2pPr>
            <a:lvl3pPr marL="1523962" indent="-304792"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3pPr>
            <a:lvl4pPr marL="2133547" indent="-304792"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4pPr>
            <a:lvl5pPr marL="2743131" indent="-304792"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defTabSz="914400">
              <a:lnSpc>
                <a:spcPts val="2800"/>
              </a:lnSpc>
              <a:spcBef>
                <a:spcPts val="1800"/>
              </a:spcBef>
              <a:buSzPct val="85000"/>
              <a:buNone/>
            </a:pPr>
            <a:r>
              <a:rPr lang="en-US" sz="1800" dirty="0" smtClean="0">
                <a:solidFill>
                  <a:srgbClr val="292934"/>
                </a:solidFill>
                <a:latin typeface="Candara"/>
                <a:cs typeface="Candara"/>
              </a:rPr>
              <a:t>To contribute to the achievement of </a:t>
            </a:r>
            <a:r>
              <a:rPr lang="en-US" sz="1800" dirty="0" smtClean="0">
                <a:solidFill>
                  <a:srgbClr val="292934"/>
                </a:solidFill>
                <a:latin typeface="Candara"/>
                <a:cs typeface="Candara"/>
              </a:rPr>
              <a:t>the objectives of ASSI </a:t>
            </a:r>
            <a:r>
              <a:rPr lang="en-US" sz="1800" dirty="0" smtClean="0">
                <a:solidFill>
                  <a:srgbClr val="292934"/>
                </a:solidFill>
                <a:latin typeface="Candara"/>
                <a:cs typeface="Candara"/>
              </a:rPr>
              <a:t>Phase </a:t>
            </a:r>
            <a:r>
              <a:rPr lang="en-US" sz="1800" dirty="0" smtClean="0">
                <a:solidFill>
                  <a:srgbClr val="292934"/>
                </a:solidFill>
                <a:latin typeface="Candara"/>
                <a:cs typeface="Candara"/>
              </a:rPr>
              <a:t>2 – Outcome 1, </a:t>
            </a:r>
            <a:r>
              <a:rPr lang="en-US" sz="1800" dirty="0" smtClean="0">
                <a:solidFill>
                  <a:srgbClr val="292934"/>
                </a:solidFill>
                <a:latin typeface="Candara"/>
                <a:cs typeface="Candara"/>
              </a:rPr>
              <a:t>UNISDR </a:t>
            </a:r>
            <a:r>
              <a:rPr lang="en-US" sz="1800" dirty="0" smtClean="0">
                <a:solidFill>
                  <a:srgbClr val="292934"/>
                </a:solidFill>
                <a:latin typeface="Candara"/>
                <a:cs typeface="Candara"/>
              </a:rPr>
              <a:t> in consultation with </a:t>
            </a:r>
            <a:r>
              <a:rPr lang="en-US" sz="1800" dirty="0" err="1" smtClean="0">
                <a:solidFill>
                  <a:srgbClr val="292934"/>
                </a:solidFill>
                <a:latin typeface="Candara"/>
                <a:cs typeface="Candara"/>
              </a:rPr>
              <a:t>ASec</a:t>
            </a:r>
            <a:r>
              <a:rPr lang="en-US" sz="1800" dirty="0">
                <a:solidFill>
                  <a:srgbClr val="292934"/>
                </a:solidFill>
                <a:latin typeface="Candara"/>
                <a:cs typeface="Candara"/>
              </a:rPr>
              <a:t> </a:t>
            </a:r>
            <a:r>
              <a:rPr lang="en-US" sz="1800" dirty="0" smtClean="0">
                <a:solidFill>
                  <a:srgbClr val="292934"/>
                </a:solidFill>
                <a:latin typeface="Candara"/>
                <a:cs typeface="Candara"/>
              </a:rPr>
              <a:t>and  ASSI partners, engaged </a:t>
            </a:r>
            <a:r>
              <a:rPr lang="en-US" sz="1800" dirty="0" smtClean="0">
                <a:solidFill>
                  <a:srgbClr val="292934"/>
                </a:solidFill>
                <a:latin typeface="Candara"/>
                <a:cs typeface="Candara"/>
              </a:rPr>
              <a:t>the Asian Disaster Preparedness Center (ADPC) to provide </a:t>
            </a:r>
            <a:r>
              <a:rPr lang="en-US" sz="1800" dirty="0">
                <a:solidFill>
                  <a:srgbClr val="292934"/>
                </a:solidFill>
                <a:latin typeface="Candara"/>
                <a:cs typeface="Candara"/>
              </a:rPr>
              <a:t>technical assistance </a:t>
            </a:r>
            <a:r>
              <a:rPr lang="en-US" sz="1800" dirty="0" smtClean="0">
                <a:solidFill>
                  <a:srgbClr val="292934"/>
                </a:solidFill>
                <a:latin typeface="Candara"/>
                <a:cs typeface="Candara"/>
              </a:rPr>
              <a:t>for:</a:t>
            </a:r>
          </a:p>
          <a:p>
            <a:pPr marL="514350" indent="-514350" defTabSz="914400">
              <a:lnSpc>
                <a:spcPts val="2800"/>
              </a:lnSpc>
              <a:spcBef>
                <a:spcPts val="1800"/>
              </a:spcBef>
              <a:buSzPct val="85000"/>
              <a:buAutoNum type="alphaLcPeriod"/>
            </a:pPr>
            <a:r>
              <a:rPr lang="en-US" sz="1800" dirty="0" smtClean="0">
                <a:solidFill>
                  <a:srgbClr val="292934"/>
                </a:solidFill>
                <a:latin typeface="Candara"/>
                <a:cs typeface="Candara"/>
              </a:rPr>
              <a:t>building </a:t>
            </a:r>
            <a:r>
              <a:rPr lang="en-US" sz="1800" dirty="0">
                <a:solidFill>
                  <a:srgbClr val="292934"/>
                </a:solidFill>
                <a:latin typeface="Candara"/>
                <a:cs typeface="Candara"/>
              </a:rPr>
              <a:t>a consensus </a:t>
            </a:r>
            <a:r>
              <a:rPr lang="en-US" sz="1800" dirty="0" smtClean="0">
                <a:solidFill>
                  <a:srgbClr val="292934"/>
                </a:solidFill>
                <a:latin typeface="Candara"/>
                <a:cs typeface="Candara"/>
              </a:rPr>
              <a:t>to assist in the </a:t>
            </a:r>
            <a:r>
              <a:rPr lang="en-US" sz="1800" dirty="0">
                <a:solidFill>
                  <a:srgbClr val="292934"/>
                </a:solidFill>
                <a:latin typeface="Candara"/>
                <a:cs typeface="Candara"/>
              </a:rPr>
              <a:t>development and adoption of an ASEAN common framework for safe </a:t>
            </a:r>
            <a:r>
              <a:rPr lang="en-US" sz="1800" dirty="0" smtClean="0">
                <a:solidFill>
                  <a:srgbClr val="292934"/>
                </a:solidFill>
                <a:latin typeface="Candara"/>
                <a:cs typeface="Candara"/>
              </a:rPr>
              <a:t>schools, </a:t>
            </a:r>
            <a:r>
              <a:rPr lang="en-US" sz="1800" dirty="0">
                <a:solidFill>
                  <a:srgbClr val="292934"/>
                </a:solidFill>
                <a:latin typeface="Candara"/>
                <a:cs typeface="Candara"/>
              </a:rPr>
              <a:t>and </a:t>
            </a:r>
            <a:endParaRPr lang="en-US" sz="1800" dirty="0" smtClean="0">
              <a:solidFill>
                <a:srgbClr val="292934"/>
              </a:solidFill>
              <a:latin typeface="Candara"/>
              <a:cs typeface="Candara"/>
            </a:endParaRPr>
          </a:p>
          <a:p>
            <a:pPr marL="514350" indent="-514350" defTabSz="914400">
              <a:lnSpc>
                <a:spcPts val="2800"/>
              </a:lnSpc>
              <a:spcBef>
                <a:spcPts val="1800"/>
              </a:spcBef>
              <a:buSzPct val="85000"/>
              <a:buAutoNum type="alphaLcPeriod"/>
            </a:pPr>
            <a:r>
              <a:rPr lang="en-US" sz="1800" dirty="0" smtClean="0">
                <a:solidFill>
                  <a:srgbClr val="292934"/>
                </a:solidFill>
                <a:latin typeface="Candara"/>
                <a:cs typeface="Candara"/>
              </a:rPr>
              <a:t>development </a:t>
            </a:r>
            <a:r>
              <a:rPr lang="en-US" sz="1800" dirty="0">
                <a:solidFill>
                  <a:srgbClr val="292934"/>
                </a:solidFill>
                <a:latin typeface="Candara"/>
                <a:cs typeface="Candara"/>
              </a:rPr>
              <a:t>of a set of indicators to measure progress in building safe schools in the </a:t>
            </a:r>
            <a:r>
              <a:rPr lang="en-US" sz="1800" dirty="0" smtClean="0">
                <a:solidFill>
                  <a:srgbClr val="292934"/>
                </a:solidFill>
                <a:latin typeface="Candara"/>
                <a:cs typeface="Candara"/>
              </a:rPr>
              <a:t>region.</a:t>
            </a:r>
          </a:p>
          <a:p>
            <a:pPr marL="0" indent="0" defTabSz="914400">
              <a:lnSpc>
                <a:spcPts val="2800"/>
              </a:lnSpc>
              <a:spcBef>
                <a:spcPts val="1800"/>
              </a:spcBef>
              <a:buSzPct val="85000"/>
              <a:buNone/>
            </a:pPr>
            <a:r>
              <a:rPr lang="en-US" sz="1800" dirty="0" smtClean="0">
                <a:solidFill>
                  <a:srgbClr val="292934"/>
                </a:solidFill>
                <a:latin typeface="Candara"/>
                <a:cs typeface="Candara"/>
              </a:rPr>
              <a:t>While ADPC implemented the background review and country consultations, UNISDR provided overall </a:t>
            </a:r>
            <a:r>
              <a:rPr lang="en-US" sz="1800" dirty="0">
                <a:solidFill>
                  <a:srgbClr val="292934"/>
                </a:solidFill>
                <a:latin typeface="Candara"/>
                <a:cs typeface="Candara"/>
              </a:rPr>
              <a:t>management of the </a:t>
            </a:r>
            <a:r>
              <a:rPr lang="en-US" sz="1800" dirty="0" smtClean="0">
                <a:solidFill>
                  <a:srgbClr val="292934"/>
                </a:solidFill>
                <a:latin typeface="Candara"/>
                <a:cs typeface="Candara"/>
              </a:rPr>
              <a:t>assignment. The ASEC, APG and the ASSI partners provided </a:t>
            </a:r>
            <a:r>
              <a:rPr lang="en-US" sz="1800" dirty="0" smtClean="0">
                <a:solidFill>
                  <a:srgbClr val="292934"/>
                </a:solidFill>
                <a:latin typeface="Candara"/>
                <a:cs typeface="Candara"/>
              </a:rPr>
              <a:t>technical </a:t>
            </a:r>
            <a:r>
              <a:rPr lang="en-US" sz="1800" dirty="0" smtClean="0">
                <a:solidFill>
                  <a:srgbClr val="292934"/>
                </a:solidFill>
                <a:latin typeface="Candara"/>
                <a:cs typeface="Candara"/>
              </a:rPr>
              <a:t>inputs and coordination in the countries.</a:t>
            </a:r>
            <a:endParaRPr lang="en-US" sz="1800" dirty="0">
              <a:solidFill>
                <a:srgbClr val="292934"/>
              </a:solidFill>
              <a:latin typeface="Candara"/>
              <a:cs typeface="Candara"/>
            </a:endParaRPr>
          </a:p>
        </p:txBody>
      </p:sp>
      <p:pic>
        <p:nvPicPr>
          <p:cNvPr id="10" name="Picture 9"/>
          <p:cNvPicPr/>
          <p:nvPr/>
        </p:nvPicPr>
        <p:blipFill rotWithShape="1">
          <a:blip r:embed="rId3" cstate="email">
            <a:extLst>
              <a:ext uri="{28A0092B-C50C-407E-A947-70E740481C1C}">
                <a14:useLocalDpi xmlns:a14="http://schemas.microsoft.com/office/drawing/2010/main"/>
              </a:ext>
            </a:extLst>
          </a:blip>
          <a:srcRect b="-2517"/>
          <a:stretch/>
        </p:blipFill>
        <p:spPr bwMode="auto">
          <a:xfrm>
            <a:off x="8903062" y="1244285"/>
            <a:ext cx="2719668" cy="434858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622640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3400" dirty="0" smtClean="0">
                <a:latin typeface="Arial"/>
                <a:cs typeface="Arial"/>
              </a:rPr>
              <a:t>TA Objectives and Deliverables</a:t>
            </a:r>
            <a:endParaRPr lang="th-TH" sz="3400" dirty="0">
              <a:latin typeface="Arial"/>
              <a:cs typeface="Arial"/>
            </a:endParaRPr>
          </a:p>
        </p:txBody>
      </p:sp>
      <p:sp>
        <p:nvSpPr>
          <p:cNvPr id="9" name="Content Placeholder 8"/>
          <p:cNvSpPr>
            <a:spLocks noGrp="1"/>
          </p:cNvSpPr>
          <p:nvPr>
            <p:ph sz="quarter" idx="11"/>
          </p:nvPr>
        </p:nvSpPr>
        <p:spPr>
          <a:xfrm>
            <a:off x="590551" y="1183217"/>
            <a:ext cx="7734080" cy="4722283"/>
          </a:xfrm>
        </p:spPr>
        <p:txBody>
          <a:bodyPr>
            <a:normAutofit/>
          </a:bodyPr>
          <a:lstStyle/>
          <a:p>
            <a:pPr marL="0" indent="0">
              <a:buNone/>
            </a:pPr>
            <a:endParaRPr lang="en-US" sz="2400" dirty="0">
              <a:latin typeface="Helvetica Neue Light"/>
              <a:cs typeface="Helvetica Neue Light"/>
            </a:endParaRPr>
          </a:p>
          <a:p>
            <a:pPr marL="609585" lvl="1" indent="0">
              <a:buNone/>
            </a:pPr>
            <a:endParaRPr lang="en-US" sz="2400" dirty="0">
              <a:latin typeface="Helvetica Neue Light"/>
              <a:cs typeface="Helvetica Neue Light"/>
            </a:endParaRPr>
          </a:p>
        </p:txBody>
      </p:sp>
      <p:sp>
        <p:nvSpPr>
          <p:cNvPr id="6" name="Content Placeholder 8"/>
          <p:cNvSpPr txBox="1">
            <a:spLocks/>
          </p:cNvSpPr>
          <p:nvPr/>
        </p:nvSpPr>
        <p:spPr>
          <a:xfrm>
            <a:off x="742951" y="1335617"/>
            <a:ext cx="7210794" cy="4633383"/>
          </a:xfrm>
          <a:prstGeom prst="rect">
            <a:avLst/>
          </a:prstGeom>
        </p:spPr>
        <p:txBody>
          <a:bodyPr vert="horz" lIns="91440" tIns="45720" rIns="91440" bIns="45720" rtlCol="0">
            <a:normAutofit/>
          </a:bodyPr>
          <a:lstStyle>
            <a:lvl1pPr marL="457189" indent="-457189"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1pPr>
            <a:lvl2pPr marL="990575" indent="-380990"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2pPr>
            <a:lvl3pPr marL="1523962" indent="-304792"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3pPr>
            <a:lvl4pPr marL="2133547" indent="-304792"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4pPr>
            <a:lvl5pPr marL="2743131" indent="-304792"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2000" b="1" dirty="0">
                <a:latin typeface="Candara"/>
                <a:cs typeface="Candara"/>
              </a:rPr>
              <a:t>Deliverable 1. </a:t>
            </a:r>
            <a:r>
              <a:rPr lang="en-US" sz="2000" dirty="0">
                <a:latin typeface="Candara"/>
                <a:cs typeface="Candara"/>
              </a:rPr>
              <a:t>Compendium of existing national policies, guidelines, standards and indicators on Safe School (taking the AADMER Work </a:t>
            </a:r>
            <a:r>
              <a:rPr lang="en-US" sz="2000" dirty="0" err="1">
                <a:latin typeface="Candara"/>
                <a:cs typeface="Candara"/>
              </a:rPr>
              <a:t>Programme</a:t>
            </a:r>
            <a:r>
              <a:rPr lang="en-US" sz="2000" dirty="0">
                <a:latin typeface="Candara"/>
                <a:cs typeface="Candara"/>
              </a:rPr>
              <a:t> and the Comprehensive School Safety Framework as reference</a:t>
            </a:r>
            <a:r>
              <a:rPr lang="en-US" sz="2000" dirty="0" smtClean="0">
                <a:latin typeface="Candara"/>
                <a:cs typeface="Candara"/>
              </a:rPr>
              <a:t>)</a:t>
            </a:r>
          </a:p>
          <a:p>
            <a:endParaRPr lang="en-US" sz="2000" dirty="0">
              <a:latin typeface="Candara"/>
              <a:cs typeface="Candara"/>
            </a:endParaRPr>
          </a:p>
          <a:p>
            <a:r>
              <a:rPr lang="en-US" sz="2000" b="1" dirty="0" smtClean="0">
                <a:latin typeface="Candara"/>
                <a:cs typeface="Candara"/>
              </a:rPr>
              <a:t>Deliverable 2</a:t>
            </a:r>
            <a:r>
              <a:rPr lang="en-US" sz="2000" dirty="0" smtClean="0">
                <a:latin typeface="Candara"/>
                <a:cs typeface="Candara"/>
              </a:rPr>
              <a:t>. Introduce the Comprehensive School Safety Framework and consult with ASEAN Member States and Stakeholders on its adoption and/or adaption to serve as ASEAN common framework for safe schools</a:t>
            </a:r>
            <a:endParaRPr lang="en-US" sz="2000" dirty="0">
              <a:latin typeface="Candara"/>
              <a:cs typeface="Candara"/>
            </a:endParaRPr>
          </a:p>
          <a:p>
            <a:pPr marL="0" indent="0">
              <a:buNone/>
            </a:pPr>
            <a:endParaRPr lang="en-US" sz="2000" dirty="0">
              <a:solidFill>
                <a:srgbClr val="292934"/>
              </a:solidFill>
              <a:latin typeface="Candara"/>
              <a:cs typeface="Candara"/>
            </a:endParaRPr>
          </a:p>
          <a:p>
            <a:r>
              <a:rPr lang="en-US" sz="2000" b="1" dirty="0">
                <a:latin typeface="Candara"/>
                <a:cs typeface="Candara"/>
              </a:rPr>
              <a:t>Deliverable </a:t>
            </a:r>
            <a:r>
              <a:rPr lang="en-US" sz="2000" b="1" dirty="0" smtClean="0">
                <a:latin typeface="Candara"/>
                <a:cs typeface="Candara"/>
              </a:rPr>
              <a:t>3</a:t>
            </a:r>
            <a:r>
              <a:rPr lang="en-US" sz="2000" dirty="0" smtClean="0">
                <a:latin typeface="Candara"/>
                <a:cs typeface="Candara"/>
              </a:rPr>
              <a:t>. </a:t>
            </a:r>
            <a:r>
              <a:rPr lang="en-US" sz="2000" dirty="0">
                <a:latin typeface="Candara"/>
                <a:cs typeface="Candara"/>
              </a:rPr>
              <a:t>Draft set of </a:t>
            </a:r>
            <a:r>
              <a:rPr lang="en-US" sz="2000" dirty="0" smtClean="0">
                <a:latin typeface="Candara"/>
                <a:cs typeface="Candara"/>
              </a:rPr>
              <a:t>indicators to monitor the implementation of school safety in the ASEAN region </a:t>
            </a:r>
            <a:r>
              <a:rPr lang="en-US" sz="2000" dirty="0">
                <a:latin typeface="Candara"/>
                <a:cs typeface="Candara"/>
              </a:rPr>
              <a:t>ready for review by Ministry of Education, NDMOs and other relevant stakeholders in the ASEAN.</a:t>
            </a:r>
          </a:p>
          <a:p>
            <a:pPr marL="0" lvl="0" indent="0">
              <a:buNone/>
            </a:pPr>
            <a:endParaRPr lang="en-US" sz="2000" dirty="0">
              <a:solidFill>
                <a:srgbClr val="292934"/>
              </a:solidFill>
              <a:latin typeface="Candara"/>
              <a:cs typeface="Candara"/>
            </a:endParaRP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l="-291"/>
          <a:stretch/>
        </p:blipFill>
        <p:spPr>
          <a:xfrm>
            <a:off x="8126020" y="1321250"/>
            <a:ext cx="3760608" cy="40535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2307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3400" dirty="0" smtClean="0">
                <a:latin typeface="Arial"/>
                <a:cs typeface="Arial"/>
              </a:rPr>
              <a:t>Deliverable 1: Development of a compendium</a:t>
            </a:r>
            <a:endParaRPr lang="th-TH" sz="3400" dirty="0">
              <a:latin typeface="Arial"/>
              <a:cs typeface="Arial"/>
            </a:endParaRPr>
          </a:p>
        </p:txBody>
      </p:sp>
      <p:sp>
        <p:nvSpPr>
          <p:cNvPr id="9" name="Content Placeholder 8"/>
          <p:cNvSpPr>
            <a:spLocks noGrp="1"/>
          </p:cNvSpPr>
          <p:nvPr>
            <p:ph sz="quarter" idx="11"/>
          </p:nvPr>
        </p:nvSpPr>
        <p:spPr>
          <a:xfrm>
            <a:off x="590551" y="1183217"/>
            <a:ext cx="7734080" cy="4296651"/>
          </a:xfrm>
        </p:spPr>
        <p:txBody>
          <a:bodyPr>
            <a:normAutofit/>
          </a:bodyPr>
          <a:lstStyle/>
          <a:p>
            <a:pPr marL="0" indent="0">
              <a:buNone/>
            </a:pPr>
            <a:endParaRPr lang="en-US" sz="2400" dirty="0">
              <a:latin typeface="Helvetica Neue Light"/>
              <a:cs typeface="Helvetica Neue Light"/>
            </a:endParaRPr>
          </a:p>
          <a:p>
            <a:pPr marL="609585" lvl="1" indent="0">
              <a:buNone/>
            </a:pPr>
            <a:endParaRPr lang="en-US" sz="2400" dirty="0">
              <a:latin typeface="Helvetica Neue Light"/>
              <a:cs typeface="Helvetica Neue Light"/>
            </a:endParaRPr>
          </a:p>
        </p:txBody>
      </p:sp>
      <p:sp>
        <p:nvSpPr>
          <p:cNvPr id="6" name="Content Placeholder 8"/>
          <p:cNvSpPr txBox="1">
            <a:spLocks/>
          </p:cNvSpPr>
          <p:nvPr/>
        </p:nvSpPr>
        <p:spPr>
          <a:xfrm>
            <a:off x="742951" y="1079500"/>
            <a:ext cx="10890249" cy="4940300"/>
          </a:xfrm>
          <a:prstGeom prst="rect">
            <a:avLst/>
          </a:prstGeom>
        </p:spPr>
        <p:txBody>
          <a:bodyPr vert="horz" lIns="91440" tIns="45720" rIns="91440" bIns="45720" rtlCol="0">
            <a:normAutofit/>
          </a:bodyPr>
          <a:lstStyle>
            <a:lvl1pPr marL="457189" indent="-457189"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1pPr>
            <a:lvl2pPr marL="990575" indent="-380990"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2pPr>
            <a:lvl3pPr marL="1523962" indent="-304792"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3pPr>
            <a:lvl4pPr marL="2133547" indent="-304792"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4pPr>
            <a:lvl5pPr marL="2743131" indent="-304792"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just" defTabSz="914400">
              <a:lnSpc>
                <a:spcPts val="2800"/>
              </a:lnSpc>
              <a:spcBef>
                <a:spcPts val="1800"/>
              </a:spcBef>
              <a:buSzPct val="85000"/>
            </a:pPr>
            <a:r>
              <a:rPr lang="en-US" sz="2000" dirty="0" smtClean="0">
                <a:latin typeface="Candara"/>
                <a:cs typeface="Candara"/>
              </a:rPr>
              <a:t>Gathered and reviewed about 60 existing </a:t>
            </a:r>
            <a:r>
              <a:rPr lang="en-US" sz="2000" dirty="0" smtClean="0">
                <a:latin typeface="Candara"/>
                <a:cs typeface="Candara"/>
              </a:rPr>
              <a:t>national policies, guidelines, frameworks, practices and other initiatives on school </a:t>
            </a:r>
            <a:r>
              <a:rPr lang="en-US" sz="2000" dirty="0" smtClean="0">
                <a:latin typeface="Candara"/>
                <a:cs typeface="Candara"/>
              </a:rPr>
              <a:t>safety (2004-present) </a:t>
            </a:r>
            <a:r>
              <a:rPr lang="en-US" sz="2000" dirty="0" smtClean="0">
                <a:latin typeface="Candara"/>
                <a:cs typeface="Candara"/>
              </a:rPr>
              <a:t>in the ten (10) ASEAN Member </a:t>
            </a:r>
            <a:r>
              <a:rPr lang="en-US" sz="2000" dirty="0" smtClean="0">
                <a:latin typeface="Candara"/>
                <a:cs typeface="Candara"/>
              </a:rPr>
              <a:t>States</a:t>
            </a:r>
          </a:p>
          <a:p>
            <a:pPr algn="just" defTabSz="914400">
              <a:lnSpc>
                <a:spcPts val="2800"/>
              </a:lnSpc>
              <a:spcBef>
                <a:spcPts val="1800"/>
              </a:spcBef>
              <a:buSzPct val="85000"/>
            </a:pPr>
            <a:r>
              <a:rPr lang="en-US" sz="2000" dirty="0" smtClean="0">
                <a:latin typeface="Candara"/>
                <a:cs typeface="Candara"/>
              </a:rPr>
              <a:t>The compendium includes: </a:t>
            </a:r>
          </a:p>
          <a:p>
            <a:pPr marL="0" indent="0" algn="just" defTabSz="914400">
              <a:lnSpc>
                <a:spcPts val="2800"/>
              </a:lnSpc>
              <a:spcBef>
                <a:spcPts val="1800"/>
              </a:spcBef>
              <a:buSzPct val="85000"/>
              <a:buNone/>
            </a:pPr>
            <a:r>
              <a:rPr lang="en-US" sz="2000" dirty="0">
                <a:latin typeface="Candara"/>
                <a:cs typeface="Candara"/>
              </a:rPr>
              <a:t>	</a:t>
            </a:r>
            <a:r>
              <a:rPr lang="en-US" sz="2000" dirty="0" smtClean="0">
                <a:latin typeface="Candara"/>
                <a:cs typeface="Candara"/>
              </a:rPr>
              <a:t>(1) </a:t>
            </a:r>
            <a:r>
              <a:rPr lang="en-US" sz="2000" dirty="0" smtClean="0">
                <a:latin typeface="Candara"/>
                <a:cs typeface="Candara"/>
              </a:rPr>
              <a:t>description or summary of the material, and </a:t>
            </a:r>
          </a:p>
          <a:p>
            <a:pPr marL="901700" indent="-901700" algn="just" defTabSz="914400">
              <a:lnSpc>
                <a:spcPts val="2800"/>
              </a:lnSpc>
              <a:spcBef>
                <a:spcPts val="1800"/>
              </a:spcBef>
              <a:buSzPct val="85000"/>
              <a:buNone/>
            </a:pPr>
            <a:r>
              <a:rPr lang="en-US" sz="2000" dirty="0">
                <a:latin typeface="Candara"/>
                <a:cs typeface="Candara"/>
              </a:rPr>
              <a:t>	</a:t>
            </a:r>
            <a:r>
              <a:rPr lang="en-US" sz="2000" dirty="0" smtClean="0">
                <a:latin typeface="Candara"/>
                <a:cs typeface="Candara"/>
              </a:rPr>
              <a:t>(2) brief discussion on the relevance or significance of the material on the three pillars of the CSS and how it contributes in the enhancement of school safety in the country or region.</a:t>
            </a:r>
          </a:p>
          <a:p>
            <a:pPr algn="just" defTabSz="914400">
              <a:lnSpc>
                <a:spcPts val="2800"/>
              </a:lnSpc>
              <a:spcBef>
                <a:spcPts val="1800"/>
              </a:spcBef>
              <a:buSzPct val="85000"/>
            </a:pPr>
            <a:r>
              <a:rPr lang="en-US" sz="2100" dirty="0" smtClean="0">
                <a:latin typeface="Candara"/>
                <a:cs typeface="Candara"/>
              </a:rPr>
              <a:t>Compendium is a live </a:t>
            </a:r>
            <a:r>
              <a:rPr lang="en-US" sz="2100" dirty="0">
                <a:latin typeface="Candara"/>
                <a:cs typeface="Candara"/>
              </a:rPr>
              <a:t>document, data collection and analysis is </a:t>
            </a:r>
            <a:r>
              <a:rPr lang="en-US" sz="2100" dirty="0" smtClean="0">
                <a:latin typeface="Candara"/>
                <a:cs typeface="Candara"/>
              </a:rPr>
              <a:t>continuous</a:t>
            </a:r>
          </a:p>
          <a:p>
            <a:pPr algn="just" defTabSz="914400">
              <a:lnSpc>
                <a:spcPts val="2800"/>
              </a:lnSpc>
              <a:spcBef>
                <a:spcPts val="1800"/>
              </a:spcBef>
              <a:buSzPct val="85000"/>
            </a:pPr>
            <a:r>
              <a:rPr lang="en-US" sz="2100" dirty="0" smtClean="0">
                <a:latin typeface="Candara"/>
                <a:cs typeface="Candara"/>
              </a:rPr>
              <a:t>Additional data gathering will be conducted for Singapore, Malaysia and Brunei Darussalam</a:t>
            </a:r>
            <a:endParaRPr lang="en-US" sz="2100" dirty="0">
              <a:latin typeface="Candara"/>
              <a:cs typeface="Candara"/>
            </a:endParaRPr>
          </a:p>
          <a:p>
            <a:pPr algn="just" defTabSz="914400">
              <a:lnSpc>
                <a:spcPts val="2800"/>
              </a:lnSpc>
              <a:spcBef>
                <a:spcPts val="1800"/>
              </a:spcBef>
              <a:buSzPct val="85000"/>
            </a:pPr>
            <a:endParaRPr lang="en-US" sz="2000" dirty="0" smtClean="0">
              <a:latin typeface="Candara"/>
              <a:cs typeface="Candara"/>
            </a:endParaRPr>
          </a:p>
          <a:p>
            <a:pPr marL="0" indent="0" algn="just" defTabSz="914400">
              <a:lnSpc>
                <a:spcPts val="2800"/>
              </a:lnSpc>
              <a:spcBef>
                <a:spcPts val="1800"/>
              </a:spcBef>
              <a:buSzPct val="85000"/>
              <a:buNone/>
            </a:pPr>
            <a:endParaRPr lang="en-US" sz="2000" dirty="0">
              <a:solidFill>
                <a:srgbClr val="292934"/>
              </a:solidFill>
              <a:latin typeface="Candara"/>
              <a:cs typeface="Candara"/>
            </a:endParaRPr>
          </a:p>
        </p:txBody>
      </p:sp>
    </p:spTree>
    <p:extLst>
      <p:ext uri="{BB962C8B-B14F-4D97-AF65-F5344CB8AC3E}">
        <p14:creationId xmlns:p14="http://schemas.microsoft.com/office/powerpoint/2010/main" val="258116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3400" dirty="0" smtClean="0">
                <a:latin typeface="Arial"/>
                <a:cs typeface="Arial"/>
              </a:rPr>
              <a:t>Deliverable 1: Development of a Compendium</a:t>
            </a:r>
            <a:endParaRPr lang="th-TH" sz="3400" dirty="0">
              <a:latin typeface="Arial"/>
              <a:cs typeface="Arial"/>
            </a:endParaRPr>
          </a:p>
        </p:txBody>
      </p:sp>
      <p:sp>
        <p:nvSpPr>
          <p:cNvPr id="6" name="Content Placeholder 8"/>
          <p:cNvSpPr txBox="1">
            <a:spLocks/>
          </p:cNvSpPr>
          <p:nvPr/>
        </p:nvSpPr>
        <p:spPr>
          <a:xfrm>
            <a:off x="742951" y="1079500"/>
            <a:ext cx="7588249" cy="4940300"/>
          </a:xfrm>
          <a:prstGeom prst="rect">
            <a:avLst/>
          </a:prstGeom>
        </p:spPr>
        <p:txBody>
          <a:bodyPr vert="horz" lIns="91440" tIns="45720" rIns="91440" bIns="45720" rtlCol="0">
            <a:normAutofit fontScale="92500"/>
          </a:bodyPr>
          <a:lstStyle>
            <a:lvl1pPr marL="457189" indent="-457189"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1pPr>
            <a:lvl2pPr marL="990575" indent="-380990"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2pPr>
            <a:lvl3pPr marL="1523962" indent="-304792"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3pPr>
            <a:lvl4pPr marL="2133547" indent="-304792"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4pPr>
            <a:lvl5pPr marL="2743131" indent="-304792"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just" defTabSz="914400">
              <a:lnSpc>
                <a:spcPts val="2800"/>
              </a:lnSpc>
              <a:spcBef>
                <a:spcPts val="1800"/>
              </a:spcBef>
              <a:buSzPct val="85000"/>
            </a:pPr>
            <a:r>
              <a:rPr lang="en-US" sz="2000" dirty="0" smtClean="0">
                <a:latin typeface="Candara"/>
                <a:cs typeface="Candara"/>
              </a:rPr>
              <a:t>The </a:t>
            </a:r>
            <a:r>
              <a:rPr lang="en-US" sz="2000" dirty="0" smtClean="0">
                <a:latin typeface="Candara"/>
                <a:cs typeface="Candara"/>
              </a:rPr>
              <a:t>review and analysis of the documents were framed on the existing inter</a:t>
            </a:r>
            <a:r>
              <a:rPr lang="en-US" sz="2000" dirty="0">
                <a:latin typeface="Candara"/>
                <a:cs typeface="Candara"/>
              </a:rPr>
              <a:t>-agency Comprehensive School Safety (CSS) Framework (2012) and previous works done in the region by the ASEAN, SEAMEO, </a:t>
            </a:r>
            <a:r>
              <a:rPr lang="en-US" sz="2000" dirty="0" smtClean="0">
                <a:latin typeface="Candara"/>
                <a:cs typeface="Candara"/>
              </a:rPr>
              <a:t>ADPC, and </a:t>
            </a:r>
            <a:r>
              <a:rPr lang="en-US" sz="2000" dirty="0">
                <a:latin typeface="Candara"/>
                <a:cs typeface="Candara"/>
              </a:rPr>
              <a:t>other development partners.</a:t>
            </a:r>
            <a:r>
              <a:rPr lang="en-US" sz="2000" dirty="0"/>
              <a:t> </a:t>
            </a:r>
            <a:endParaRPr lang="en-US" sz="2000" dirty="0"/>
          </a:p>
          <a:p>
            <a:pPr algn="just" defTabSz="914400">
              <a:lnSpc>
                <a:spcPts val="2800"/>
              </a:lnSpc>
              <a:spcBef>
                <a:spcPts val="1800"/>
              </a:spcBef>
              <a:buSzPct val="85000"/>
            </a:pPr>
            <a:r>
              <a:rPr lang="en-US" sz="2000" dirty="0" smtClean="0">
                <a:latin typeface="Candara"/>
                <a:cs typeface="Candara"/>
              </a:rPr>
              <a:t>The </a:t>
            </a:r>
            <a:r>
              <a:rPr lang="en-US" sz="2000" dirty="0">
                <a:latin typeface="Candara"/>
                <a:cs typeface="Candara"/>
              </a:rPr>
              <a:t>trends and patterns on the school safety-related practices in the </a:t>
            </a:r>
            <a:r>
              <a:rPr lang="en-US" sz="2000" dirty="0" smtClean="0">
                <a:latin typeface="Candara"/>
                <a:cs typeface="Candara"/>
              </a:rPr>
              <a:t>region were extracted from the review, including the identification of strengths, limitations and gaps. </a:t>
            </a:r>
          </a:p>
          <a:p>
            <a:pPr algn="just" defTabSz="914400">
              <a:lnSpc>
                <a:spcPts val="2800"/>
              </a:lnSpc>
              <a:spcBef>
                <a:spcPts val="1800"/>
              </a:spcBef>
              <a:buSzPct val="85000"/>
            </a:pPr>
            <a:r>
              <a:rPr lang="en-US" sz="2000" dirty="0" smtClean="0">
                <a:latin typeface="Candara"/>
                <a:cs typeface="Candara"/>
              </a:rPr>
              <a:t>The review indicate that albeit in varying levels of progress, ASEAN </a:t>
            </a:r>
            <a:r>
              <a:rPr lang="en-US" sz="2000" dirty="0">
                <a:latin typeface="Candara"/>
                <a:cs typeface="Candara"/>
              </a:rPr>
              <a:t>Member states has a significant number of initiatives on building school safety which can be categorized in the following themes: (1) safe school facilities, (2) School disaster management, and (3) inclusion of DRR/CCA in formal education </a:t>
            </a:r>
            <a:r>
              <a:rPr lang="en-US" sz="2000" dirty="0" smtClean="0">
                <a:latin typeface="Candara"/>
                <a:cs typeface="Candara"/>
              </a:rPr>
              <a:t>systems and </a:t>
            </a:r>
            <a:r>
              <a:rPr lang="en-US" sz="2000" dirty="0">
                <a:latin typeface="Candara"/>
                <a:cs typeface="Candara"/>
              </a:rPr>
              <a:t>training</a:t>
            </a:r>
          </a:p>
          <a:p>
            <a:pPr algn="just" defTabSz="914400">
              <a:lnSpc>
                <a:spcPts val="2800"/>
              </a:lnSpc>
              <a:spcBef>
                <a:spcPts val="1800"/>
              </a:spcBef>
              <a:buSzPct val="85000"/>
            </a:pPr>
            <a:endParaRPr lang="en-US" sz="2000" dirty="0">
              <a:latin typeface="Candara"/>
              <a:cs typeface="Candara"/>
            </a:endParaRPr>
          </a:p>
          <a:p>
            <a:pPr marL="0" indent="0" algn="just" defTabSz="914400">
              <a:lnSpc>
                <a:spcPts val="2800"/>
              </a:lnSpc>
              <a:spcBef>
                <a:spcPts val="1800"/>
              </a:spcBef>
              <a:buSzPct val="85000"/>
              <a:buNone/>
            </a:pPr>
            <a:endParaRPr lang="en-US" sz="2000" dirty="0">
              <a:latin typeface="Candara"/>
              <a:cs typeface="Candara"/>
            </a:endParaRPr>
          </a:p>
        </p:txBody>
      </p:sp>
      <p:pic>
        <p:nvPicPr>
          <p:cNvPr id="8" name="Picture 7"/>
          <p:cNvPicPr/>
          <p:nvPr/>
        </p:nvPicPr>
        <p:blipFill rotWithShape="1">
          <a:blip r:embed="rId3" cstate="email">
            <a:extLst>
              <a:ext uri="{28A0092B-C50C-407E-A947-70E740481C1C}">
                <a14:useLocalDpi xmlns:a14="http://schemas.microsoft.com/office/drawing/2010/main"/>
              </a:ext>
            </a:extLst>
          </a:blip>
          <a:srcRect b="-1158"/>
          <a:stretch/>
        </p:blipFill>
        <p:spPr bwMode="auto">
          <a:xfrm>
            <a:off x="8684975" y="1219200"/>
            <a:ext cx="2863557" cy="428389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581090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3400" dirty="0" smtClean="0">
                <a:latin typeface="Arial"/>
                <a:cs typeface="Arial"/>
              </a:rPr>
              <a:t>Delivery 1: Development of a Compendium</a:t>
            </a:r>
            <a:endParaRPr lang="th-TH" sz="3400" dirty="0">
              <a:latin typeface="Arial"/>
              <a:cs typeface="Arial"/>
            </a:endParaRPr>
          </a:p>
        </p:txBody>
      </p:sp>
      <p:sp>
        <p:nvSpPr>
          <p:cNvPr id="9" name="Content Placeholder 8"/>
          <p:cNvSpPr>
            <a:spLocks noGrp="1"/>
          </p:cNvSpPr>
          <p:nvPr>
            <p:ph sz="quarter" idx="11"/>
          </p:nvPr>
        </p:nvSpPr>
        <p:spPr>
          <a:xfrm>
            <a:off x="590551" y="1183217"/>
            <a:ext cx="7734080" cy="4296651"/>
          </a:xfrm>
        </p:spPr>
        <p:txBody>
          <a:bodyPr>
            <a:normAutofit/>
          </a:bodyPr>
          <a:lstStyle/>
          <a:p>
            <a:pPr marL="0" indent="0">
              <a:buNone/>
            </a:pPr>
            <a:endParaRPr lang="en-US" sz="2400" dirty="0">
              <a:latin typeface="Helvetica Neue Light"/>
              <a:cs typeface="Helvetica Neue Light"/>
            </a:endParaRPr>
          </a:p>
          <a:p>
            <a:pPr marL="609585" lvl="1" indent="0">
              <a:buNone/>
            </a:pPr>
            <a:endParaRPr lang="en-US" sz="2400" dirty="0">
              <a:latin typeface="Helvetica Neue Light"/>
              <a:cs typeface="Helvetica Neue Ligh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88650927"/>
              </p:ext>
            </p:extLst>
          </p:nvPr>
        </p:nvGraphicFramePr>
        <p:xfrm>
          <a:off x="708242" y="1028699"/>
          <a:ext cx="10518558" cy="4686301"/>
        </p:xfrm>
        <a:graphic>
          <a:graphicData uri="http://schemas.openxmlformats.org/presentationml/2006/ole">
            <mc:AlternateContent xmlns:mc="http://schemas.openxmlformats.org/markup-compatibility/2006">
              <mc:Choice xmlns:v="urn:schemas-microsoft-com:vml" Requires="v">
                <p:oleObj spid="_x0000_s1056" name="Document" r:id="rId4" imgW="5422900" imgH="5308600" progId="Word.Document.12">
                  <p:embed/>
                </p:oleObj>
              </mc:Choice>
              <mc:Fallback>
                <p:oleObj name="Document" r:id="rId4" imgW="5422900" imgH="5308600" progId="Word.Document.12">
                  <p:embed/>
                  <p:pic>
                    <p:nvPicPr>
                      <p:cNvPr id="0" name=""/>
                      <p:cNvPicPr/>
                      <p:nvPr/>
                    </p:nvPicPr>
                    <p:blipFill>
                      <a:blip r:embed="rId5"/>
                      <a:stretch>
                        <a:fillRect/>
                      </a:stretch>
                    </p:blipFill>
                    <p:spPr>
                      <a:xfrm>
                        <a:off x="708242" y="1028699"/>
                        <a:ext cx="10518558" cy="4686301"/>
                      </a:xfrm>
                      <a:prstGeom prst="rect">
                        <a:avLst/>
                      </a:prstGeom>
                    </p:spPr>
                  </p:pic>
                </p:oleObj>
              </mc:Fallback>
            </mc:AlternateContent>
          </a:graphicData>
        </a:graphic>
      </p:graphicFrame>
      <p:sp>
        <p:nvSpPr>
          <p:cNvPr id="3" name="Left-Right Arrow 2"/>
          <p:cNvSpPr/>
          <p:nvPr/>
        </p:nvSpPr>
        <p:spPr>
          <a:xfrm>
            <a:off x="3454400" y="5588000"/>
            <a:ext cx="5257800" cy="520700"/>
          </a:xfrm>
          <a:prstGeom prst="leftRightArrow">
            <a:avLst/>
          </a:prstGeom>
          <a:gradFill flip="none" rotWithShape="1">
            <a:gsLst>
              <a:gs pos="0">
                <a:schemeClr val="accent1">
                  <a:shade val="51000"/>
                  <a:satMod val="130000"/>
                  <a:alpha val="66000"/>
                </a:schemeClr>
              </a:gs>
              <a:gs pos="80000">
                <a:schemeClr val="accent1">
                  <a:shade val="93000"/>
                  <a:satMod val="130000"/>
                  <a:alpha val="66000"/>
                </a:schemeClr>
              </a:gs>
              <a:gs pos="100000">
                <a:schemeClr val="accent1">
                  <a:shade val="94000"/>
                  <a:satMod val="135000"/>
                  <a:alpha val="66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812800" y="5626100"/>
            <a:ext cx="10477500" cy="369332"/>
          </a:xfrm>
          <a:prstGeom prst="rect">
            <a:avLst/>
          </a:prstGeom>
          <a:noFill/>
        </p:spPr>
        <p:txBody>
          <a:bodyPr wrap="square" rtlCol="0">
            <a:spAutoFit/>
          </a:bodyPr>
          <a:lstStyle/>
          <a:p>
            <a:pPr algn="ctr"/>
            <a:r>
              <a:rPr lang="en-US" b="1" dirty="0" smtClean="0"/>
              <a:t>Policy Intervention                                                                                     </a:t>
            </a:r>
            <a:r>
              <a:rPr lang="en-US" b="1" dirty="0" err="1" smtClean="0"/>
              <a:t>Programme</a:t>
            </a:r>
            <a:r>
              <a:rPr lang="en-US" b="1" dirty="0" smtClean="0"/>
              <a:t>/Project </a:t>
            </a:r>
            <a:endParaRPr lang="en-US" b="1" dirty="0"/>
          </a:p>
        </p:txBody>
      </p:sp>
    </p:spTree>
    <p:extLst>
      <p:ext uri="{BB962C8B-B14F-4D97-AF65-F5344CB8AC3E}">
        <p14:creationId xmlns:p14="http://schemas.microsoft.com/office/powerpoint/2010/main" val="3970361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27381" y="775166"/>
            <a:ext cx="11041227" cy="480053"/>
          </a:xfrm>
        </p:spPr>
        <p:txBody>
          <a:bodyPr>
            <a:normAutofit fontScale="90000"/>
          </a:bodyPr>
          <a:lstStyle/>
          <a:p>
            <a:r>
              <a:rPr lang="en-US" sz="3400" dirty="0" smtClean="0">
                <a:latin typeface="Arial"/>
                <a:cs typeface="Arial"/>
              </a:rPr>
              <a:t>Deliverable 2: Recommendations </a:t>
            </a:r>
            <a:r>
              <a:rPr lang="en-US" sz="3400" dirty="0" smtClean="0">
                <a:latin typeface="Arial"/>
                <a:cs typeface="Arial"/>
              </a:rPr>
              <a:t>for consideration in setting up a </a:t>
            </a:r>
            <a:r>
              <a:rPr lang="en-US" sz="3400" dirty="0">
                <a:latin typeface="Arial"/>
                <a:cs typeface="Arial"/>
              </a:rPr>
              <a:t>c</a:t>
            </a:r>
            <a:r>
              <a:rPr lang="en-US" sz="3400" dirty="0" smtClean="0">
                <a:latin typeface="Arial"/>
                <a:cs typeface="Arial"/>
              </a:rPr>
              <a:t>ommon </a:t>
            </a:r>
            <a:r>
              <a:rPr lang="en-US" sz="3400" dirty="0">
                <a:latin typeface="Arial"/>
                <a:cs typeface="Arial"/>
              </a:rPr>
              <a:t>f</a:t>
            </a:r>
            <a:r>
              <a:rPr lang="en-US" sz="3400" dirty="0" smtClean="0">
                <a:latin typeface="Arial"/>
                <a:cs typeface="Arial"/>
              </a:rPr>
              <a:t>ramework for Safe School in SEA</a:t>
            </a:r>
            <a:endParaRPr lang="th-TH" sz="3400" dirty="0">
              <a:latin typeface="Arial"/>
              <a:cs typeface="Arial"/>
            </a:endParaRPr>
          </a:p>
        </p:txBody>
      </p:sp>
      <p:sp>
        <p:nvSpPr>
          <p:cNvPr id="6" name="Content Placeholder 8"/>
          <p:cNvSpPr txBox="1">
            <a:spLocks/>
          </p:cNvSpPr>
          <p:nvPr/>
        </p:nvSpPr>
        <p:spPr>
          <a:xfrm>
            <a:off x="742951" y="1617801"/>
            <a:ext cx="10890249" cy="4633383"/>
          </a:xfrm>
          <a:prstGeom prst="rect">
            <a:avLst/>
          </a:prstGeom>
        </p:spPr>
        <p:txBody>
          <a:bodyPr vert="horz" lIns="91440" tIns="45720" rIns="91440" bIns="45720" rtlCol="0">
            <a:normAutofit/>
          </a:bodyPr>
          <a:lstStyle>
            <a:lvl1pPr marL="457189" indent="-457189"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1pPr>
            <a:lvl2pPr marL="990575" indent="-380990"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2pPr>
            <a:lvl3pPr marL="1523962" indent="-304792"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3pPr>
            <a:lvl4pPr marL="2133547" indent="-304792"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4pPr>
            <a:lvl5pPr marL="2743131" indent="-304792"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endParaRPr lang="en-US" sz="2000" dirty="0" smtClean="0">
              <a:latin typeface="Candara"/>
              <a:cs typeface="Candara"/>
            </a:endParaRPr>
          </a:p>
          <a:p>
            <a:r>
              <a:rPr lang="en-US" sz="2000" dirty="0" smtClean="0">
                <a:latin typeface="Candara"/>
                <a:cs typeface="Candara"/>
              </a:rPr>
              <a:t>Ensure </a:t>
            </a:r>
            <a:r>
              <a:rPr lang="en-US" sz="2000" dirty="0">
                <a:latin typeface="Candara"/>
                <a:cs typeface="Candara"/>
              </a:rPr>
              <a:t>the institutionalization of DRR/CCA in the education sector for each ASEAN Member </a:t>
            </a:r>
            <a:r>
              <a:rPr lang="en-US" sz="2000" dirty="0" smtClean="0">
                <a:latin typeface="Candara"/>
                <a:cs typeface="Candara"/>
              </a:rPr>
              <a:t>States</a:t>
            </a:r>
          </a:p>
          <a:p>
            <a:endParaRPr lang="en-US" sz="2000" dirty="0">
              <a:latin typeface="Candara"/>
              <a:cs typeface="Candara"/>
            </a:endParaRPr>
          </a:p>
          <a:p>
            <a:r>
              <a:rPr lang="en-US" sz="2000" dirty="0" smtClean="0">
                <a:latin typeface="Candara"/>
                <a:cs typeface="Candara"/>
              </a:rPr>
              <a:t>Strengthen legislation and policies related to building school safety</a:t>
            </a:r>
            <a:endParaRPr lang="en-US" sz="2000" dirty="0">
              <a:latin typeface="Candara"/>
              <a:cs typeface="Candara"/>
            </a:endParaRPr>
          </a:p>
          <a:p>
            <a:pPr lvl="0"/>
            <a:endParaRPr lang="en-US" sz="2000" dirty="0" smtClean="0">
              <a:latin typeface="Candara"/>
              <a:cs typeface="Candara"/>
            </a:endParaRPr>
          </a:p>
          <a:p>
            <a:pPr lvl="0"/>
            <a:r>
              <a:rPr lang="en-US" sz="2000" dirty="0" smtClean="0">
                <a:latin typeface="Candara"/>
                <a:cs typeface="Candara"/>
              </a:rPr>
              <a:t>Encourage </a:t>
            </a:r>
            <a:r>
              <a:rPr lang="en-US" sz="2000" dirty="0">
                <a:latin typeface="Candara"/>
                <a:cs typeface="Candara"/>
              </a:rPr>
              <a:t>documentation of school safety practices and sharing of experiences among the </a:t>
            </a:r>
            <a:r>
              <a:rPr lang="en-US" sz="2000" dirty="0" smtClean="0">
                <a:latin typeface="Candara"/>
                <a:cs typeface="Candara"/>
              </a:rPr>
              <a:t>nations</a:t>
            </a:r>
            <a:endParaRPr lang="en-US" sz="2000" dirty="0">
              <a:latin typeface="Candara"/>
              <a:cs typeface="Candara"/>
            </a:endParaRPr>
          </a:p>
          <a:p>
            <a:pPr lvl="0"/>
            <a:endParaRPr lang="en-US" sz="2000" dirty="0">
              <a:latin typeface="Candara"/>
              <a:cs typeface="Candara"/>
            </a:endParaRPr>
          </a:p>
          <a:p>
            <a:pPr lvl="0"/>
            <a:r>
              <a:rPr lang="en-US" sz="2000" dirty="0">
                <a:latin typeface="Candara"/>
                <a:cs typeface="Candara"/>
              </a:rPr>
              <a:t>Identify framework goals and objectives that can be generally aligned to national priorities and strategies as well as to international/global interventions (i.e. Hyogo Framework for Action on DRR, Millennium Development Goals 2015, etc.)</a:t>
            </a:r>
          </a:p>
          <a:p>
            <a:pPr algn="just" defTabSz="914400">
              <a:lnSpc>
                <a:spcPts val="2800"/>
              </a:lnSpc>
              <a:spcBef>
                <a:spcPts val="1800"/>
              </a:spcBef>
              <a:buSzPct val="85000"/>
            </a:pPr>
            <a:endParaRPr lang="en-US" sz="2000" dirty="0">
              <a:latin typeface="Candara"/>
              <a:cs typeface="Candara"/>
            </a:endParaRPr>
          </a:p>
          <a:p>
            <a:pPr lvl="1" algn="just" defTabSz="914400">
              <a:lnSpc>
                <a:spcPts val="2800"/>
              </a:lnSpc>
              <a:spcBef>
                <a:spcPts val="1800"/>
              </a:spcBef>
              <a:buSzPct val="85000"/>
            </a:pPr>
            <a:endParaRPr lang="en-US" sz="2000" dirty="0" smtClean="0">
              <a:latin typeface="Candara"/>
              <a:cs typeface="Candara"/>
            </a:endParaRPr>
          </a:p>
          <a:p>
            <a:pPr marL="0" indent="0" algn="just" defTabSz="914400">
              <a:lnSpc>
                <a:spcPts val="2800"/>
              </a:lnSpc>
              <a:spcBef>
                <a:spcPts val="1800"/>
              </a:spcBef>
              <a:buSzPct val="85000"/>
              <a:buNone/>
            </a:pPr>
            <a:endParaRPr lang="en-US" sz="2000" dirty="0">
              <a:solidFill>
                <a:srgbClr val="292934"/>
              </a:solidFill>
              <a:latin typeface="Candara"/>
              <a:cs typeface="Candara"/>
            </a:endParaRPr>
          </a:p>
        </p:txBody>
      </p:sp>
    </p:spTree>
    <p:extLst>
      <p:ext uri="{BB962C8B-B14F-4D97-AF65-F5344CB8AC3E}">
        <p14:creationId xmlns:p14="http://schemas.microsoft.com/office/powerpoint/2010/main" val="1884364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3400" dirty="0" smtClean="0">
                <a:latin typeface="Arial"/>
                <a:cs typeface="Arial"/>
              </a:rPr>
              <a:t>Deliverable 3: Development of Indicators for measuring progress on SS</a:t>
            </a:r>
            <a:endParaRPr lang="th-TH" sz="3400" dirty="0">
              <a:latin typeface="Arial"/>
              <a:cs typeface="Arial"/>
            </a:endParaRPr>
          </a:p>
        </p:txBody>
      </p:sp>
      <p:sp>
        <p:nvSpPr>
          <p:cNvPr id="9" name="Content Placeholder 8"/>
          <p:cNvSpPr>
            <a:spLocks noGrp="1"/>
          </p:cNvSpPr>
          <p:nvPr>
            <p:ph sz="quarter" idx="11"/>
          </p:nvPr>
        </p:nvSpPr>
        <p:spPr>
          <a:xfrm>
            <a:off x="590551" y="1183217"/>
            <a:ext cx="7734080" cy="4296651"/>
          </a:xfrm>
        </p:spPr>
        <p:txBody>
          <a:bodyPr>
            <a:normAutofit/>
          </a:bodyPr>
          <a:lstStyle/>
          <a:p>
            <a:pPr marL="0" indent="0">
              <a:buNone/>
            </a:pPr>
            <a:endParaRPr lang="en-US" sz="2400" dirty="0">
              <a:latin typeface="Helvetica Neue Light"/>
              <a:cs typeface="Helvetica Neue Light"/>
            </a:endParaRPr>
          </a:p>
          <a:p>
            <a:pPr marL="609585" lvl="1" indent="0">
              <a:buNone/>
            </a:pPr>
            <a:endParaRPr lang="en-US" sz="2400" dirty="0">
              <a:latin typeface="Helvetica Neue Light"/>
              <a:cs typeface="Helvetica Neue Light"/>
            </a:endParaRPr>
          </a:p>
        </p:txBody>
      </p:sp>
      <p:sp>
        <p:nvSpPr>
          <p:cNvPr id="6" name="Content Placeholder 8"/>
          <p:cNvSpPr txBox="1">
            <a:spLocks/>
          </p:cNvSpPr>
          <p:nvPr/>
        </p:nvSpPr>
        <p:spPr>
          <a:xfrm>
            <a:off x="742951" y="1335617"/>
            <a:ext cx="10890249" cy="4633383"/>
          </a:xfrm>
          <a:prstGeom prst="rect">
            <a:avLst/>
          </a:prstGeom>
        </p:spPr>
        <p:txBody>
          <a:bodyPr vert="horz" lIns="91440" tIns="45720" rIns="91440" bIns="45720" rtlCol="0">
            <a:normAutofit/>
          </a:bodyPr>
          <a:lstStyle>
            <a:lvl1pPr marL="457189" indent="-457189"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1pPr>
            <a:lvl2pPr marL="990575" indent="-380990"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2pPr>
            <a:lvl3pPr marL="1523962" indent="-304792"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3pPr>
            <a:lvl4pPr marL="2133547" indent="-304792"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4pPr>
            <a:lvl5pPr marL="2743131" indent="-304792" algn="l" defTabSz="1219170" rtl="0" eaLnBrk="1" latinLnBrk="0" hangingPunct="1">
              <a:spcBef>
                <a:spcPct val="20000"/>
              </a:spcBef>
              <a:buFont typeface="Arial" pitchFamily="34" charset="0"/>
              <a:buChar char="»"/>
              <a:defRPr sz="2667" b="0" i="0" kern="1200">
                <a:solidFill>
                  <a:schemeClr val="tx1"/>
                </a:solidFill>
                <a:latin typeface="Helvetica Neue UltraLight"/>
                <a:ea typeface="+mn-ea"/>
                <a:cs typeface="Helvetica Neue UltraLight"/>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just" defTabSz="914400">
              <a:lnSpc>
                <a:spcPts val="2800"/>
              </a:lnSpc>
              <a:spcBef>
                <a:spcPts val="1800"/>
              </a:spcBef>
              <a:buSzPct val="85000"/>
            </a:pPr>
            <a:r>
              <a:rPr lang="en-US" sz="2000" dirty="0" smtClean="0">
                <a:latin typeface="Candara"/>
                <a:cs typeface="Candara"/>
              </a:rPr>
              <a:t>Initial </a:t>
            </a:r>
            <a:r>
              <a:rPr lang="en-US" sz="2000" dirty="0">
                <a:latin typeface="Candara"/>
                <a:cs typeface="Candara"/>
              </a:rPr>
              <a:t>set of indicators to monitor the progress of ASEAN countries on school safety was developed through previous discussions with partners and literature review</a:t>
            </a:r>
          </a:p>
          <a:p>
            <a:pPr>
              <a:lnSpc>
                <a:spcPts val="2800"/>
              </a:lnSpc>
              <a:spcBef>
                <a:spcPts val="1800"/>
              </a:spcBef>
            </a:pPr>
            <a:r>
              <a:rPr lang="en-US" sz="2000" dirty="0">
                <a:latin typeface="Candara"/>
                <a:cs typeface="Candara"/>
              </a:rPr>
              <a:t>Consultation meetings were organized to present the initial set of indicators in three ASEAN countries – Indonesia, Thailand, Cambodia, Viet Nam, and Lao </a:t>
            </a:r>
            <a:r>
              <a:rPr lang="en-US" sz="2000" dirty="0" smtClean="0">
                <a:latin typeface="Candara"/>
                <a:cs typeface="Candara"/>
              </a:rPr>
              <a:t>PDR (January to July 2014)</a:t>
            </a:r>
            <a:endParaRPr lang="en-US" sz="2000" dirty="0">
              <a:latin typeface="Candara"/>
              <a:cs typeface="Candara"/>
            </a:endParaRPr>
          </a:p>
          <a:p>
            <a:pPr>
              <a:lnSpc>
                <a:spcPts val="2800"/>
              </a:lnSpc>
              <a:spcBef>
                <a:spcPts val="1800"/>
              </a:spcBef>
            </a:pPr>
            <a:r>
              <a:rPr lang="en-US" sz="2000" dirty="0">
                <a:latin typeface="Candara"/>
                <a:cs typeface="Candara"/>
              </a:rPr>
              <a:t>Key stakeholders in the education sector in each of the countries including the Ministry of Education, local and international organizations, as well as the APG members, the ASEAN Secretariat, UNISDR and other UN agencies doing related work on the education sector (i.e. UNICEF, UNESCO, UN-OCHA etc.)</a:t>
            </a:r>
          </a:p>
          <a:p>
            <a:pPr algn="just" defTabSz="914400">
              <a:lnSpc>
                <a:spcPts val="2800"/>
              </a:lnSpc>
              <a:spcBef>
                <a:spcPts val="1800"/>
              </a:spcBef>
              <a:buSzPct val="85000"/>
            </a:pPr>
            <a:endParaRPr lang="en-US" sz="2000" dirty="0" smtClean="0">
              <a:latin typeface="Candara"/>
              <a:cs typeface="Candara"/>
            </a:endParaRPr>
          </a:p>
          <a:p>
            <a:pPr marL="0" indent="0" algn="just" defTabSz="914400">
              <a:lnSpc>
                <a:spcPts val="2800"/>
              </a:lnSpc>
              <a:spcBef>
                <a:spcPts val="1800"/>
              </a:spcBef>
              <a:buSzPct val="85000"/>
              <a:buNone/>
            </a:pPr>
            <a:endParaRPr lang="en-US" sz="2000" dirty="0">
              <a:solidFill>
                <a:srgbClr val="292934"/>
              </a:solidFill>
              <a:latin typeface="Candara"/>
              <a:cs typeface="Candara"/>
            </a:endParaRPr>
          </a:p>
        </p:txBody>
      </p:sp>
    </p:spTree>
    <p:extLst>
      <p:ext uri="{BB962C8B-B14F-4D97-AF65-F5344CB8AC3E}">
        <p14:creationId xmlns:p14="http://schemas.microsoft.com/office/powerpoint/2010/main" val="3609864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DPCPPT">
  <a:themeElements>
    <a:clrScheme name="ADPC Color Theme">
      <a:dk1>
        <a:sysClr val="windowText" lastClr="000000"/>
      </a:dk1>
      <a:lt1>
        <a:sysClr val="window" lastClr="FFFFFF"/>
      </a:lt1>
      <a:dk2>
        <a:srgbClr val="C00000"/>
      </a:dk2>
      <a:lt2>
        <a:srgbClr val="FFFFFF"/>
      </a:lt2>
      <a:accent1>
        <a:srgbClr val="C00000"/>
      </a:accent1>
      <a:accent2>
        <a:srgbClr val="FF0000"/>
      </a:accent2>
      <a:accent3>
        <a:srgbClr val="BFBFBF"/>
      </a:accent3>
      <a:accent4>
        <a:srgbClr val="000000"/>
      </a:accent4>
      <a:accent5>
        <a:srgbClr val="EE4A00"/>
      </a:accent5>
      <a:accent6>
        <a:srgbClr val="F79646"/>
      </a:accent6>
      <a:hlink>
        <a:srgbClr val="BFBFBF"/>
      </a:hlink>
      <a:folHlink>
        <a:srgbClr val="FFC000"/>
      </a:folHlink>
    </a:clrScheme>
    <a:fontScheme name="ADPC Helvetica">
      <a:majorFont>
        <a:latin typeface="HelveticaNeueLT Std UltLt"/>
        <a:ea typeface=""/>
        <a:cs typeface="Angsana New"/>
      </a:majorFont>
      <a:minorFont>
        <a:latin typeface="HelveticaNeueLT Std Lt"/>
        <a:ea typeface=""/>
        <a:cs typeface="Cordi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ADPCPPT" id="{B2AD6991-D9E6-4909-8B40-EAB51CA4085C}" vid="{065AB51D-49F1-41E3-9708-D96992FE04E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TotalTime>
  <Words>1829</Words>
  <Application>Microsoft Macintosh PowerPoint</Application>
  <PresentationFormat>Custom</PresentationFormat>
  <Paragraphs>166</Paragraphs>
  <Slides>16</Slides>
  <Notes>13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19" baseType="lpstr">
      <vt:lpstr>Office Theme</vt:lpstr>
      <vt:lpstr>ADPCPPT</vt:lpstr>
      <vt:lpstr>Microsoft Word Document</vt:lpstr>
      <vt:lpstr>Towards an ASEAN Comprehensive School Safety Framework</vt:lpstr>
      <vt:lpstr>Technical Assistance to the ASEAN Safe School Initiative Phase 2</vt:lpstr>
      <vt:lpstr>Technical Assistance to the ASSI Phase 2</vt:lpstr>
      <vt:lpstr>TA Objectives and Deliverables</vt:lpstr>
      <vt:lpstr>Deliverable 1: Development of a compendium</vt:lpstr>
      <vt:lpstr>Deliverable 1: Development of a Compendium</vt:lpstr>
      <vt:lpstr>Delivery 1: Development of a Compendium</vt:lpstr>
      <vt:lpstr>Deliverable 2: Recommendations for consideration in setting up a common framework for Safe School in SEA</vt:lpstr>
      <vt:lpstr>Deliverable 3: Development of Indicators for measuring progress on SS</vt:lpstr>
      <vt:lpstr>PowerPoint Presentation</vt:lpstr>
      <vt:lpstr>PowerPoint Presentation</vt:lpstr>
      <vt:lpstr>PowerPoint Presentation</vt:lpstr>
      <vt:lpstr>PowerPoint Presentation</vt:lpstr>
      <vt:lpstr>PowerPoint Presentation</vt:lpstr>
      <vt:lpstr>Recommendations for effective monitoring of  Safe School initiatives in ASEAN Member States</vt:lpstr>
      <vt:lpstr>THANK YOU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Jegillos</dc:creator>
  <cp:lastModifiedBy>SDPI ORG</cp:lastModifiedBy>
  <cp:revision>88</cp:revision>
  <dcterms:created xsi:type="dcterms:W3CDTF">2014-09-11T01:56:30Z</dcterms:created>
  <dcterms:modified xsi:type="dcterms:W3CDTF">2014-11-24T05:19:06Z</dcterms:modified>
</cp:coreProperties>
</file>