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65" r:id="rId3"/>
    <p:sldId id="444" r:id="rId4"/>
    <p:sldId id="445" r:id="rId5"/>
    <p:sldId id="435" r:id="rId6"/>
    <p:sldId id="431" r:id="rId7"/>
    <p:sldId id="438" r:id="rId8"/>
    <p:sldId id="429" r:id="rId9"/>
    <p:sldId id="441" r:id="rId10"/>
    <p:sldId id="442" r:id="rId11"/>
    <p:sldId id="433" r:id="rId12"/>
    <p:sldId id="439" r:id="rId13"/>
    <p:sldId id="432" r:id="rId14"/>
    <p:sldId id="430" r:id="rId15"/>
    <p:sldId id="271" r:id="rId16"/>
    <p:sldId id="443" r:id="rId17"/>
    <p:sldId id="446" r:id="rId18"/>
    <p:sldId id="447" r:id="rId19"/>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927" autoAdjust="0"/>
  </p:normalViewPr>
  <p:slideViewPr>
    <p:cSldViewPr>
      <p:cViewPr varScale="1">
        <p:scale>
          <a:sx n="65" d="100"/>
          <a:sy n="65" d="100"/>
        </p:scale>
        <p:origin x="-835" y="-82"/>
      </p:cViewPr>
      <p:guideLst>
        <p:guide orient="horz" pos="2160"/>
        <p:guide pos="2880"/>
      </p:guideLst>
    </p:cSldViewPr>
  </p:slideViewPr>
  <p:notesTextViewPr>
    <p:cViewPr>
      <p:scale>
        <a:sx n="1" d="1"/>
        <a:sy n="1" d="1"/>
      </p:scale>
      <p:origin x="0" y="0"/>
    </p:cViewPr>
  </p:notesTextViewPr>
  <p:sorterViewPr>
    <p:cViewPr>
      <p:scale>
        <a:sx n="100" d="100"/>
        <a:sy n="100" d="100"/>
      </p:scale>
      <p:origin x="0" y="154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18ECB2-30FA-407B-8B25-70F62293AFC8}" type="doc">
      <dgm:prSet loTypeId="urn:microsoft.com/office/officeart/2005/8/layout/arrow2" loCatId="process" qsTypeId="urn:microsoft.com/office/officeart/2005/8/quickstyle/simple4" qsCatId="simple" csTypeId="urn:microsoft.com/office/officeart/2005/8/colors/accent2_2" csCatId="accent2" phldr="1"/>
      <dgm:spPr/>
    </dgm:pt>
    <dgm:pt modelId="{377D9735-F20E-4AC0-BB63-162A0272BDBA}">
      <dgm:prSet phldrT="[Text]"/>
      <dgm:spPr/>
      <dgm:t>
        <a:bodyPr/>
        <a:lstStyle/>
        <a:p>
          <a:r>
            <a:rPr lang="en-US" dirty="0" smtClean="0"/>
            <a:t>M&amp;E of AWP 2010-2015 (on-going)</a:t>
          </a:r>
          <a:endParaRPr lang="en-US" dirty="0"/>
        </a:p>
      </dgm:t>
    </dgm:pt>
    <dgm:pt modelId="{4DBB294F-3D77-4ABA-8E72-564966701EA9}" type="parTrans" cxnId="{C75234D0-53FD-4490-9E76-092320DC7578}">
      <dgm:prSet/>
      <dgm:spPr/>
      <dgm:t>
        <a:bodyPr/>
        <a:lstStyle/>
        <a:p>
          <a:endParaRPr lang="en-US"/>
        </a:p>
      </dgm:t>
    </dgm:pt>
    <dgm:pt modelId="{6C624A00-2AA1-480A-9709-E8DA332170F1}" type="sibTrans" cxnId="{C75234D0-53FD-4490-9E76-092320DC7578}">
      <dgm:prSet/>
      <dgm:spPr/>
      <dgm:t>
        <a:bodyPr/>
        <a:lstStyle/>
        <a:p>
          <a:endParaRPr lang="en-US"/>
        </a:p>
      </dgm:t>
    </dgm:pt>
    <dgm:pt modelId="{39E62A61-E004-42F9-829B-5399B21DB538}">
      <dgm:prSet phldrT="[Text]"/>
      <dgm:spPr/>
      <dgm:t>
        <a:bodyPr/>
        <a:lstStyle/>
        <a:p>
          <a:r>
            <a:rPr lang="en-US" dirty="0" smtClean="0"/>
            <a:t>AADMER Post-2015 Visioning Workshop (August 2015) </a:t>
          </a:r>
          <a:endParaRPr lang="en-US" dirty="0"/>
        </a:p>
      </dgm:t>
    </dgm:pt>
    <dgm:pt modelId="{559254ED-7F82-4C8A-93F0-AA8F01F29638}" type="parTrans" cxnId="{3D3EECC1-D0DB-448E-810D-F6A972999895}">
      <dgm:prSet/>
      <dgm:spPr/>
      <dgm:t>
        <a:bodyPr/>
        <a:lstStyle/>
        <a:p>
          <a:endParaRPr lang="en-US"/>
        </a:p>
      </dgm:t>
    </dgm:pt>
    <dgm:pt modelId="{D6CAFB69-CBE9-4F81-947D-F00F92B9809B}" type="sibTrans" cxnId="{3D3EECC1-D0DB-448E-810D-F6A972999895}">
      <dgm:prSet/>
      <dgm:spPr/>
      <dgm:t>
        <a:bodyPr/>
        <a:lstStyle/>
        <a:p>
          <a:endParaRPr lang="en-US"/>
        </a:p>
      </dgm:t>
    </dgm:pt>
    <dgm:pt modelId="{15B6E5D2-5897-4B08-B6C2-0019A4D6430A}">
      <dgm:prSet phldrT="[Text]"/>
      <dgm:spPr/>
      <dgm:t>
        <a:bodyPr/>
        <a:lstStyle/>
        <a:p>
          <a:r>
            <a:rPr lang="en-US" dirty="0" smtClean="0"/>
            <a:t>Adoption by 27</a:t>
          </a:r>
          <a:r>
            <a:rPr lang="en-US" baseline="30000" dirty="0" smtClean="0"/>
            <a:t>th</a:t>
          </a:r>
          <a:r>
            <a:rPr lang="en-US" dirty="0" smtClean="0"/>
            <a:t> ACDM, December 2015, Cambodia</a:t>
          </a:r>
          <a:endParaRPr lang="en-US" dirty="0"/>
        </a:p>
      </dgm:t>
    </dgm:pt>
    <dgm:pt modelId="{C0830D46-84BA-40D3-AD5A-4ADAFE488383}" type="parTrans" cxnId="{95C86648-2378-4C15-8C55-F88D6F47DAAE}">
      <dgm:prSet/>
      <dgm:spPr/>
      <dgm:t>
        <a:bodyPr/>
        <a:lstStyle/>
        <a:p>
          <a:endParaRPr lang="en-US"/>
        </a:p>
      </dgm:t>
    </dgm:pt>
    <dgm:pt modelId="{A57D1FBB-9774-4A39-BF10-B53EC714E87A}" type="sibTrans" cxnId="{95C86648-2378-4C15-8C55-F88D6F47DAAE}">
      <dgm:prSet/>
      <dgm:spPr/>
      <dgm:t>
        <a:bodyPr/>
        <a:lstStyle/>
        <a:p>
          <a:endParaRPr lang="en-US"/>
        </a:p>
      </dgm:t>
    </dgm:pt>
    <dgm:pt modelId="{D2D1DE79-F2AD-41E5-9879-1780DA7F1932}" type="pres">
      <dgm:prSet presAssocID="{8D18ECB2-30FA-407B-8B25-70F62293AFC8}" presName="arrowDiagram" presStyleCnt="0">
        <dgm:presLayoutVars>
          <dgm:chMax val="5"/>
          <dgm:dir/>
          <dgm:resizeHandles val="exact"/>
        </dgm:presLayoutVars>
      </dgm:prSet>
      <dgm:spPr/>
    </dgm:pt>
    <dgm:pt modelId="{5CA691F4-00DD-465D-AC2D-1D554254DD5D}" type="pres">
      <dgm:prSet presAssocID="{8D18ECB2-30FA-407B-8B25-70F62293AFC8}" presName="arrow" presStyleLbl="bgShp" presStyleIdx="0" presStyleCnt="1"/>
      <dgm:spPr/>
    </dgm:pt>
    <dgm:pt modelId="{9E818C16-C814-4351-B3C7-FC7B4B752295}" type="pres">
      <dgm:prSet presAssocID="{8D18ECB2-30FA-407B-8B25-70F62293AFC8}" presName="arrowDiagram3" presStyleCnt="0"/>
      <dgm:spPr/>
    </dgm:pt>
    <dgm:pt modelId="{60CAADDC-0CBB-4CA0-B84E-79D6054A4F0B}" type="pres">
      <dgm:prSet presAssocID="{377D9735-F20E-4AC0-BB63-162A0272BDBA}" presName="bullet3a" presStyleLbl="node1" presStyleIdx="0" presStyleCnt="3"/>
      <dgm:spPr/>
    </dgm:pt>
    <dgm:pt modelId="{6F941409-4A84-48C0-9399-65064B216A86}" type="pres">
      <dgm:prSet presAssocID="{377D9735-F20E-4AC0-BB63-162A0272BDBA}" presName="textBox3a" presStyleLbl="revTx" presStyleIdx="0" presStyleCnt="3">
        <dgm:presLayoutVars>
          <dgm:bulletEnabled val="1"/>
        </dgm:presLayoutVars>
      </dgm:prSet>
      <dgm:spPr/>
      <dgm:t>
        <a:bodyPr/>
        <a:lstStyle/>
        <a:p>
          <a:endParaRPr lang="en-US"/>
        </a:p>
      </dgm:t>
    </dgm:pt>
    <dgm:pt modelId="{16563DEA-085D-4AEE-B17A-1C40B6A8BF63}" type="pres">
      <dgm:prSet presAssocID="{39E62A61-E004-42F9-829B-5399B21DB538}" presName="bullet3b" presStyleLbl="node1" presStyleIdx="1" presStyleCnt="3"/>
      <dgm:spPr/>
    </dgm:pt>
    <dgm:pt modelId="{6B093A73-899E-4593-872C-8902ED2B25F1}" type="pres">
      <dgm:prSet presAssocID="{39E62A61-E004-42F9-829B-5399B21DB538}" presName="textBox3b" presStyleLbl="revTx" presStyleIdx="1" presStyleCnt="3">
        <dgm:presLayoutVars>
          <dgm:bulletEnabled val="1"/>
        </dgm:presLayoutVars>
      </dgm:prSet>
      <dgm:spPr/>
      <dgm:t>
        <a:bodyPr/>
        <a:lstStyle/>
        <a:p>
          <a:endParaRPr lang="en-US"/>
        </a:p>
      </dgm:t>
    </dgm:pt>
    <dgm:pt modelId="{1637BC08-C657-46A2-8DC5-1252DAD9BE11}" type="pres">
      <dgm:prSet presAssocID="{15B6E5D2-5897-4B08-B6C2-0019A4D6430A}" presName="bullet3c" presStyleLbl="node1" presStyleIdx="2" presStyleCnt="3"/>
      <dgm:spPr/>
    </dgm:pt>
    <dgm:pt modelId="{4E7FC3DD-00DE-4DBD-B906-D698BB21B2C6}" type="pres">
      <dgm:prSet presAssocID="{15B6E5D2-5897-4B08-B6C2-0019A4D6430A}" presName="textBox3c" presStyleLbl="revTx" presStyleIdx="2" presStyleCnt="3">
        <dgm:presLayoutVars>
          <dgm:bulletEnabled val="1"/>
        </dgm:presLayoutVars>
      </dgm:prSet>
      <dgm:spPr/>
      <dgm:t>
        <a:bodyPr/>
        <a:lstStyle/>
        <a:p>
          <a:endParaRPr lang="en-US"/>
        </a:p>
      </dgm:t>
    </dgm:pt>
  </dgm:ptLst>
  <dgm:cxnLst>
    <dgm:cxn modelId="{C75234D0-53FD-4490-9E76-092320DC7578}" srcId="{8D18ECB2-30FA-407B-8B25-70F62293AFC8}" destId="{377D9735-F20E-4AC0-BB63-162A0272BDBA}" srcOrd="0" destOrd="0" parTransId="{4DBB294F-3D77-4ABA-8E72-564966701EA9}" sibTransId="{6C624A00-2AA1-480A-9709-E8DA332170F1}"/>
    <dgm:cxn modelId="{4F25767C-136D-4903-96B2-510B34E6702A}" type="presOf" srcId="{15B6E5D2-5897-4B08-B6C2-0019A4D6430A}" destId="{4E7FC3DD-00DE-4DBD-B906-D698BB21B2C6}" srcOrd="0" destOrd="0" presId="urn:microsoft.com/office/officeart/2005/8/layout/arrow2"/>
    <dgm:cxn modelId="{48C058F8-4C94-453C-B495-CA200DF0E89A}" type="presOf" srcId="{39E62A61-E004-42F9-829B-5399B21DB538}" destId="{6B093A73-899E-4593-872C-8902ED2B25F1}" srcOrd="0" destOrd="0" presId="urn:microsoft.com/office/officeart/2005/8/layout/arrow2"/>
    <dgm:cxn modelId="{EE155BB6-5950-49CF-A35A-C96ECD5C9CAD}" type="presOf" srcId="{377D9735-F20E-4AC0-BB63-162A0272BDBA}" destId="{6F941409-4A84-48C0-9399-65064B216A86}" srcOrd="0" destOrd="0" presId="urn:microsoft.com/office/officeart/2005/8/layout/arrow2"/>
    <dgm:cxn modelId="{95C86648-2378-4C15-8C55-F88D6F47DAAE}" srcId="{8D18ECB2-30FA-407B-8B25-70F62293AFC8}" destId="{15B6E5D2-5897-4B08-B6C2-0019A4D6430A}" srcOrd="2" destOrd="0" parTransId="{C0830D46-84BA-40D3-AD5A-4ADAFE488383}" sibTransId="{A57D1FBB-9774-4A39-BF10-B53EC714E87A}"/>
    <dgm:cxn modelId="{3D3EECC1-D0DB-448E-810D-F6A972999895}" srcId="{8D18ECB2-30FA-407B-8B25-70F62293AFC8}" destId="{39E62A61-E004-42F9-829B-5399B21DB538}" srcOrd="1" destOrd="0" parTransId="{559254ED-7F82-4C8A-93F0-AA8F01F29638}" sibTransId="{D6CAFB69-CBE9-4F81-947D-F00F92B9809B}"/>
    <dgm:cxn modelId="{97BB3530-FB0B-4755-900F-75FB0F78347B}" type="presOf" srcId="{8D18ECB2-30FA-407B-8B25-70F62293AFC8}" destId="{D2D1DE79-F2AD-41E5-9879-1780DA7F1932}" srcOrd="0" destOrd="0" presId="urn:microsoft.com/office/officeart/2005/8/layout/arrow2"/>
    <dgm:cxn modelId="{548F86AD-3862-4AB8-8197-F241557690DE}" type="presParOf" srcId="{D2D1DE79-F2AD-41E5-9879-1780DA7F1932}" destId="{5CA691F4-00DD-465D-AC2D-1D554254DD5D}" srcOrd="0" destOrd="0" presId="urn:microsoft.com/office/officeart/2005/8/layout/arrow2"/>
    <dgm:cxn modelId="{79E92026-DE7E-4BA3-9A40-5170091E3613}" type="presParOf" srcId="{D2D1DE79-F2AD-41E5-9879-1780DA7F1932}" destId="{9E818C16-C814-4351-B3C7-FC7B4B752295}" srcOrd="1" destOrd="0" presId="urn:microsoft.com/office/officeart/2005/8/layout/arrow2"/>
    <dgm:cxn modelId="{4FDAF511-B96D-4DC7-8191-C30561F6CFF8}" type="presParOf" srcId="{9E818C16-C814-4351-B3C7-FC7B4B752295}" destId="{60CAADDC-0CBB-4CA0-B84E-79D6054A4F0B}" srcOrd="0" destOrd="0" presId="urn:microsoft.com/office/officeart/2005/8/layout/arrow2"/>
    <dgm:cxn modelId="{EFA50A6C-4E20-40D4-892F-218B4FC30A66}" type="presParOf" srcId="{9E818C16-C814-4351-B3C7-FC7B4B752295}" destId="{6F941409-4A84-48C0-9399-65064B216A86}" srcOrd="1" destOrd="0" presId="urn:microsoft.com/office/officeart/2005/8/layout/arrow2"/>
    <dgm:cxn modelId="{F90F2433-9CD8-4788-A3C7-5350EF74BAD4}" type="presParOf" srcId="{9E818C16-C814-4351-B3C7-FC7B4B752295}" destId="{16563DEA-085D-4AEE-B17A-1C40B6A8BF63}" srcOrd="2" destOrd="0" presId="urn:microsoft.com/office/officeart/2005/8/layout/arrow2"/>
    <dgm:cxn modelId="{C9DC8FD1-C9DB-453C-83C6-69007CEF4855}" type="presParOf" srcId="{9E818C16-C814-4351-B3C7-FC7B4B752295}" destId="{6B093A73-899E-4593-872C-8902ED2B25F1}" srcOrd="3" destOrd="0" presId="urn:microsoft.com/office/officeart/2005/8/layout/arrow2"/>
    <dgm:cxn modelId="{15BEBA2F-0928-4045-AF0C-F03AA62939DA}" type="presParOf" srcId="{9E818C16-C814-4351-B3C7-FC7B4B752295}" destId="{1637BC08-C657-46A2-8DC5-1252DAD9BE11}" srcOrd="4" destOrd="0" presId="urn:microsoft.com/office/officeart/2005/8/layout/arrow2"/>
    <dgm:cxn modelId="{73B1C501-291A-4EDC-9C44-72BAC63D5018}" type="presParOf" srcId="{9E818C16-C814-4351-B3C7-FC7B4B752295}" destId="{4E7FC3DD-00DE-4DBD-B906-D698BB21B2C6}"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691F4-00DD-465D-AC2D-1D554254DD5D}">
      <dsp:nvSpPr>
        <dsp:cNvPr id="0" name=""/>
        <dsp:cNvSpPr/>
      </dsp:nvSpPr>
      <dsp:spPr>
        <a:xfrm>
          <a:off x="7619" y="0"/>
          <a:ext cx="7071360" cy="4419600"/>
        </a:xfrm>
        <a:prstGeom prst="swooshArrow">
          <a:avLst>
            <a:gd name="adj1" fmla="val 25000"/>
            <a:gd name="adj2" fmla="val 25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0CAADDC-0CBB-4CA0-B84E-79D6054A4F0B}">
      <dsp:nvSpPr>
        <dsp:cNvPr id="0" name=""/>
        <dsp:cNvSpPr/>
      </dsp:nvSpPr>
      <dsp:spPr>
        <a:xfrm>
          <a:off x="905682" y="3050407"/>
          <a:ext cx="183855" cy="183855"/>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F941409-4A84-48C0-9399-65064B216A86}">
      <dsp:nvSpPr>
        <dsp:cNvPr id="0" name=""/>
        <dsp:cNvSpPr/>
      </dsp:nvSpPr>
      <dsp:spPr>
        <a:xfrm>
          <a:off x="997610" y="3142335"/>
          <a:ext cx="1647626" cy="1277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421" tIns="0" rIns="0" bIns="0" numCol="1" spcCol="1270" anchor="t" anchorCtr="0">
          <a:noAutofit/>
        </a:bodyPr>
        <a:lstStyle/>
        <a:p>
          <a:pPr lvl="0" algn="l" defTabSz="1022350">
            <a:lnSpc>
              <a:spcPct val="90000"/>
            </a:lnSpc>
            <a:spcBef>
              <a:spcPct val="0"/>
            </a:spcBef>
            <a:spcAft>
              <a:spcPct val="35000"/>
            </a:spcAft>
          </a:pPr>
          <a:r>
            <a:rPr lang="en-US" sz="2300" kern="1200" dirty="0" smtClean="0"/>
            <a:t>M&amp;E of AWP 2010-2015 (on-going)</a:t>
          </a:r>
          <a:endParaRPr lang="en-US" sz="2300" kern="1200" dirty="0"/>
        </a:p>
      </dsp:txBody>
      <dsp:txXfrm>
        <a:off x="997610" y="3142335"/>
        <a:ext cx="1647626" cy="1277264"/>
      </dsp:txXfrm>
    </dsp:sp>
    <dsp:sp modelId="{16563DEA-085D-4AEE-B17A-1C40B6A8BF63}">
      <dsp:nvSpPr>
        <dsp:cNvPr id="0" name=""/>
        <dsp:cNvSpPr/>
      </dsp:nvSpPr>
      <dsp:spPr>
        <a:xfrm>
          <a:off x="2528559" y="1849160"/>
          <a:ext cx="332353" cy="332353"/>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B093A73-899E-4593-872C-8902ED2B25F1}">
      <dsp:nvSpPr>
        <dsp:cNvPr id="0" name=""/>
        <dsp:cNvSpPr/>
      </dsp:nvSpPr>
      <dsp:spPr>
        <a:xfrm>
          <a:off x="2694736" y="2015337"/>
          <a:ext cx="1697126" cy="2404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107" tIns="0" rIns="0" bIns="0" numCol="1" spcCol="1270" anchor="t" anchorCtr="0">
          <a:noAutofit/>
        </a:bodyPr>
        <a:lstStyle/>
        <a:p>
          <a:pPr lvl="0" algn="l" defTabSz="1022350">
            <a:lnSpc>
              <a:spcPct val="90000"/>
            </a:lnSpc>
            <a:spcBef>
              <a:spcPct val="0"/>
            </a:spcBef>
            <a:spcAft>
              <a:spcPct val="35000"/>
            </a:spcAft>
          </a:pPr>
          <a:r>
            <a:rPr lang="en-US" sz="2300" kern="1200" dirty="0" smtClean="0"/>
            <a:t>AADMER Post-2015 Visioning Workshop (August 2015) </a:t>
          </a:r>
          <a:endParaRPr lang="en-US" sz="2300" kern="1200" dirty="0"/>
        </a:p>
      </dsp:txBody>
      <dsp:txXfrm>
        <a:off x="2694736" y="2015337"/>
        <a:ext cx="1697126" cy="2404262"/>
      </dsp:txXfrm>
    </dsp:sp>
    <dsp:sp modelId="{1637BC08-C657-46A2-8DC5-1252DAD9BE11}">
      <dsp:nvSpPr>
        <dsp:cNvPr id="0" name=""/>
        <dsp:cNvSpPr/>
      </dsp:nvSpPr>
      <dsp:spPr>
        <a:xfrm>
          <a:off x="4480255" y="1118158"/>
          <a:ext cx="459638" cy="459638"/>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E7FC3DD-00DE-4DBD-B906-D698BB21B2C6}">
      <dsp:nvSpPr>
        <dsp:cNvPr id="0" name=""/>
        <dsp:cNvSpPr/>
      </dsp:nvSpPr>
      <dsp:spPr>
        <a:xfrm>
          <a:off x="4710074" y="1347977"/>
          <a:ext cx="1697126" cy="3071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553" tIns="0" rIns="0" bIns="0" numCol="1" spcCol="1270" anchor="t" anchorCtr="0">
          <a:noAutofit/>
        </a:bodyPr>
        <a:lstStyle/>
        <a:p>
          <a:pPr lvl="0" algn="l" defTabSz="1022350">
            <a:lnSpc>
              <a:spcPct val="90000"/>
            </a:lnSpc>
            <a:spcBef>
              <a:spcPct val="0"/>
            </a:spcBef>
            <a:spcAft>
              <a:spcPct val="35000"/>
            </a:spcAft>
          </a:pPr>
          <a:r>
            <a:rPr lang="en-US" sz="2300" kern="1200" dirty="0" smtClean="0"/>
            <a:t>Adoption by 27</a:t>
          </a:r>
          <a:r>
            <a:rPr lang="en-US" sz="2300" kern="1200" baseline="30000" dirty="0" smtClean="0"/>
            <a:t>th</a:t>
          </a:r>
          <a:r>
            <a:rPr lang="en-US" sz="2300" kern="1200" dirty="0" smtClean="0"/>
            <a:t> ACDM, December 2015, Cambodia</a:t>
          </a:r>
          <a:endParaRPr lang="en-US" sz="2300" kern="1200" dirty="0"/>
        </a:p>
      </dsp:txBody>
      <dsp:txXfrm>
        <a:off x="4710074" y="1347977"/>
        <a:ext cx="1697126" cy="3071622"/>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21644D1D-E683-4480-A5ED-7344E2E3555C}" type="datetimeFigureOut">
              <a:rPr lang="en-US" smtClean="0"/>
              <a:t>6/10/2015</a:t>
            </a:fld>
            <a:endParaRPr lang="en-US" dirty="0"/>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04C25B8B-C9A2-4827-BCF8-A5A502A140AE}" type="slidenum">
              <a:rPr lang="en-US" smtClean="0"/>
              <a:t>‹#›</a:t>
            </a:fld>
            <a:endParaRPr lang="en-US" dirty="0"/>
          </a:p>
        </p:txBody>
      </p:sp>
    </p:spTree>
    <p:extLst>
      <p:ext uri="{BB962C8B-B14F-4D97-AF65-F5344CB8AC3E}">
        <p14:creationId xmlns:p14="http://schemas.microsoft.com/office/powerpoint/2010/main" val="4270234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91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a:latin typeface="Calibri" charset="0"/>
              </a:rPr>
              <a:t> </a:t>
            </a:r>
          </a:p>
          <a:p>
            <a:pPr eaLnBrk="1" hangingPunct="1">
              <a:spcBef>
                <a:spcPct val="0"/>
              </a:spcBef>
            </a:pPr>
            <a:endParaRPr lang="en-GB" dirty="0">
              <a:latin typeface="Calibri" charset="0"/>
            </a:endParaRPr>
          </a:p>
          <a:p>
            <a:pPr eaLnBrk="1" hangingPunct="1">
              <a:spcBef>
                <a:spcPct val="0"/>
              </a:spcBef>
            </a:pPr>
            <a:r>
              <a:rPr lang="en-GB" dirty="0">
                <a:latin typeface="Calibri" charset="0"/>
              </a:rPr>
              <a:t>Recognising that the region is at high risk to natural and human-induced disasters, ASEAN has laid down a policy framework that mandates the programmatic pursuance of disaster management and risk reduction initiatives at regional and national levels. The ASEAN Agreement on Disaster Management and Emergency Response or AADMER was ratified by all ten Member States and entered into force on 24 December 2009. It has two objectives: (a) reduction of disaster losses, and (b) enhanced regional cooperation in responding to disasters.</a:t>
            </a:r>
            <a:r>
              <a:rPr lang="en-US" dirty="0">
                <a:latin typeface="Calibri" charset="0"/>
              </a:rPr>
              <a:t> AADMER is a legally-binding instrument, binding all the ten countries, serving as a common platform in responding to disasters within ASEAN. The Agreement establishes the ASEAN Coordinating Centre for Humanitarian Assistance (AHA Centre), as the operational coordination body and engine of AADMER.</a:t>
            </a:r>
          </a:p>
        </p:txBody>
      </p:sp>
      <p:sp>
        <p:nvSpPr>
          <p:cNvPr id="49156"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prstClr val="black"/>
                </a:solidFill>
                <a:latin typeface="Calibri"/>
              </a:rPr>
              <a:t>TEST</a:t>
            </a:r>
          </a:p>
        </p:txBody>
      </p:sp>
    </p:spTree>
    <p:extLst>
      <p:ext uri="{BB962C8B-B14F-4D97-AF65-F5344CB8AC3E}">
        <p14:creationId xmlns:p14="http://schemas.microsoft.com/office/powerpoint/2010/main" val="2307453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91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a:latin typeface="Calibri" charset="0"/>
              </a:rPr>
              <a:t> </a:t>
            </a:r>
          </a:p>
          <a:p>
            <a:pPr eaLnBrk="1" hangingPunct="1">
              <a:spcBef>
                <a:spcPct val="0"/>
              </a:spcBef>
            </a:pPr>
            <a:endParaRPr lang="en-GB" dirty="0">
              <a:latin typeface="Calibri" charset="0"/>
            </a:endParaRPr>
          </a:p>
          <a:p>
            <a:pPr eaLnBrk="1" hangingPunct="1">
              <a:spcBef>
                <a:spcPct val="0"/>
              </a:spcBef>
            </a:pPr>
            <a:r>
              <a:rPr lang="en-GB" dirty="0">
                <a:latin typeface="Calibri" charset="0"/>
              </a:rPr>
              <a:t>Recognising that the region is at high risk to natural and human-induced disasters, ASEAN has laid down a policy framework that mandates the programmatic pursuance of disaster management and risk reduction initiatives at regional and national levels. The ASEAN Agreement on Disaster Management and Emergency Response or AADMER was ratified by all ten Member States and entered into force on 24 December 2009. It has two objectives: (a) reduction of disaster losses, and (b) enhanced regional cooperation in responding to disasters.</a:t>
            </a:r>
            <a:r>
              <a:rPr lang="en-US" dirty="0">
                <a:latin typeface="Calibri" charset="0"/>
              </a:rPr>
              <a:t> AADMER is a legally-binding instrument, binding all the ten countries, serving as a common platform in responding to disasters within ASEAN. The Agreement establishes the ASEAN Coordinating Centre for Humanitarian Assistance (AHA Centre), as the operational coordination body and engine of AADMER.</a:t>
            </a:r>
          </a:p>
        </p:txBody>
      </p:sp>
      <p:sp>
        <p:nvSpPr>
          <p:cNvPr id="49156"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prstClr val="black"/>
                </a:solidFill>
                <a:latin typeface="Calibri"/>
              </a:rPr>
              <a:t>TEST</a:t>
            </a:r>
          </a:p>
        </p:txBody>
      </p:sp>
    </p:spTree>
    <p:extLst>
      <p:ext uri="{BB962C8B-B14F-4D97-AF65-F5344CB8AC3E}">
        <p14:creationId xmlns:p14="http://schemas.microsoft.com/office/powerpoint/2010/main" val="2389515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165DC9-FE42-49BF-AE1F-A71432EBD5A8}" type="datetimeFigureOut">
              <a:rPr lang="en-US" smtClean="0"/>
              <a:t>6/10/2015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52E487-1403-411D-A3D8-F5E703F63D1A}" type="slidenum">
              <a:rPr lang="en-US" smtClean="0"/>
              <a:t>‹#›</a:t>
            </a:fld>
            <a:endParaRPr lang="en-US" dirty="0"/>
          </a:p>
        </p:txBody>
      </p:sp>
    </p:spTree>
    <p:extLst>
      <p:ext uri="{BB962C8B-B14F-4D97-AF65-F5344CB8AC3E}">
        <p14:creationId xmlns:p14="http://schemas.microsoft.com/office/powerpoint/2010/main" val="1980408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165DC9-FE42-49BF-AE1F-A71432EBD5A8}" type="datetimeFigureOut">
              <a:rPr lang="en-US" smtClean="0"/>
              <a:t>6/10/2015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52E487-1403-411D-A3D8-F5E703F63D1A}" type="slidenum">
              <a:rPr lang="en-US" smtClean="0"/>
              <a:t>‹#›</a:t>
            </a:fld>
            <a:endParaRPr lang="en-US" dirty="0"/>
          </a:p>
        </p:txBody>
      </p:sp>
    </p:spTree>
    <p:extLst>
      <p:ext uri="{BB962C8B-B14F-4D97-AF65-F5344CB8AC3E}">
        <p14:creationId xmlns:p14="http://schemas.microsoft.com/office/powerpoint/2010/main" val="2523093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165DC9-FE42-49BF-AE1F-A71432EBD5A8}" type="datetimeFigureOut">
              <a:rPr lang="en-US" smtClean="0"/>
              <a:t>6/10/2015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52E487-1403-411D-A3D8-F5E703F63D1A}" type="slidenum">
              <a:rPr lang="en-US" smtClean="0"/>
              <a:t>‹#›</a:t>
            </a:fld>
            <a:endParaRPr lang="en-US" dirty="0"/>
          </a:p>
        </p:txBody>
      </p:sp>
    </p:spTree>
    <p:extLst>
      <p:ext uri="{BB962C8B-B14F-4D97-AF65-F5344CB8AC3E}">
        <p14:creationId xmlns:p14="http://schemas.microsoft.com/office/powerpoint/2010/main" val="2132468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714348" y="3886200"/>
            <a:ext cx="7058052" cy="1752600"/>
          </a:xfrm>
        </p:spPr>
        <p:txBody>
          <a:bodyPr>
            <a:normAutofit/>
          </a:bodyPr>
          <a:lstStyle>
            <a:lvl1pPr marL="0" indent="0" algn="l">
              <a:buNone/>
              <a:defRPr sz="25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0D2766E1-209B-4E74-AD5E-D0D5FC8ECFE3}" type="datetime1">
              <a:rPr lang="en-US"/>
              <a:pPr>
                <a:defRPr/>
              </a:pPr>
              <a:t>6/10/2015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D9F39EA-095F-4B4F-8B9E-E1B98A4FB584}" type="slidenum">
              <a:rPr lang="en-US"/>
              <a:pPr>
                <a:defRPr/>
              </a:pPr>
              <a:t>‹#›</a:t>
            </a:fld>
            <a:endParaRPr lang="en-US" dirty="0"/>
          </a:p>
        </p:txBody>
      </p:sp>
    </p:spTree>
    <p:extLst>
      <p:ext uri="{BB962C8B-B14F-4D97-AF65-F5344CB8AC3E}">
        <p14:creationId xmlns:p14="http://schemas.microsoft.com/office/powerpoint/2010/main" val="2764275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0000"/>
              </a:buClr>
              <a:defRPr/>
            </a:lvl1p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10"/>
          </p:nvPr>
        </p:nvSpPr>
        <p:spPr/>
        <p:txBody>
          <a:bodyPr/>
          <a:lstStyle>
            <a:lvl1pPr>
              <a:defRPr/>
            </a:lvl1pPr>
          </a:lstStyle>
          <a:p>
            <a:pPr>
              <a:defRPr/>
            </a:pPr>
            <a:fld id="{528F9C01-4871-4573-8FC2-356CC202B897}" type="datetime1">
              <a:rPr lang="en-US"/>
              <a:pPr>
                <a:defRPr/>
              </a:pPr>
              <a:t>6/10/2015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A29A621-8769-4B75-9AD2-24D72555347A}" type="slidenum">
              <a:rPr lang="en-US"/>
              <a:pPr>
                <a:defRPr/>
              </a:pPr>
              <a:t>‹#›</a:t>
            </a:fld>
            <a:endParaRPr lang="en-US" dirty="0"/>
          </a:p>
        </p:txBody>
      </p:sp>
    </p:spTree>
    <p:extLst>
      <p:ext uri="{BB962C8B-B14F-4D97-AF65-F5344CB8AC3E}">
        <p14:creationId xmlns:p14="http://schemas.microsoft.com/office/powerpoint/2010/main" val="1046295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AA91D8A-3DB4-4253-AADE-C9FBF9CCC693}" type="datetime1">
              <a:rPr lang="en-US"/>
              <a:pPr>
                <a:defRPr/>
              </a:pPr>
              <a:t>6/10/2015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B146BAF-ADA2-4B8C-98FF-92DA9E6B8C37}" type="slidenum">
              <a:rPr lang="en-US"/>
              <a:pPr>
                <a:defRPr/>
              </a:pPr>
              <a:t>‹#›</a:t>
            </a:fld>
            <a:endParaRPr lang="en-US" dirty="0"/>
          </a:p>
        </p:txBody>
      </p:sp>
    </p:spTree>
    <p:extLst>
      <p:ext uri="{BB962C8B-B14F-4D97-AF65-F5344CB8AC3E}">
        <p14:creationId xmlns:p14="http://schemas.microsoft.com/office/powerpoint/2010/main" val="2029139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3CF1649-A3F0-4CAE-82C1-C2C4AF9860E9}" type="datetime1">
              <a:rPr lang="en-US"/>
              <a:pPr>
                <a:defRPr/>
              </a:pPr>
              <a:t>6/10/2015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D165973-C0B1-4DAE-B67B-1C506EB9273F}" type="slidenum">
              <a:rPr lang="en-US"/>
              <a:pPr>
                <a:defRPr/>
              </a:pPr>
              <a:t>‹#›</a:t>
            </a:fld>
            <a:endParaRPr lang="en-US" dirty="0"/>
          </a:p>
        </p:txBody>
      </p:sp>
    </p:spTree>
    <p:extLst>
      <p:ext uri="{BB962C8B-B14F-4D97-AF65-F5344CB8AC3E}">
        <p14:creationId xmlns:p14="http://schemas.microsoft.com/office/powerpoint/2010/main" val="1446414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736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9712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85736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9712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C10C6D7-26E4-4DDB-BB0A-2E5F3242B97E}" type="datetime1">
              <a:rPr lang="en-US"/>
              <a:pPr>
                <a:defRPr/>
              </a:pPr>
              <a:t>6/10/2015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29F7C9B-9C99-4FD3-9D41-95F1BCA96826}" type="slidenum">
              <a:rPr lang="en-US"/>
              <a:pPr>
                <a:defRPr/>
              </a:pPr>
              <a:t>‹#›</a:t>
            </a:fld>
            <a:endParaRPr lang="en-US" dirty="0"/>
          </a:p>
        </p:txBody>
      </p:sp>
    </p:spTree>
    <p:extLst>
      <p:ext uri="{BB962C8B-B14F-4D97-AF65-F5344CB8AC3E}">
        <p14:creationId xmlns:p14="http://schemas.microsoft.com/office/powerpoint/2010/main" val="329582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3C1A6F7-2AE6-4236-9A4A-70A2359FEE96}" type="datetime1">
              <a:rPr lang="en-US"/>
              <a:pPr>
                <a:defRPr/>
              </a:pPr>
              <a:t>6/10/2015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7098E6C-5E6E-4A01-AB2A-BA0203D3D8D3}" type="slidenum">
              <a:rPr lang="en-US"/>
              <a:pPr>
                <a:defRPr/>
              </a:pPr>
              <a:t>‹#›</a:t>
            </a:fld>
            <a:endParaRPr lang="en-US" dirty="0"/>
          </a:p>
        </p:txBody>
      </p:sp>
    </p:spTree>
    <p:extLst>
      <p:ext uri="{BB962C8B-B14F-4D97-AF65-F5344CB8AC3E}">
        <p14:creationId xmlns:p14="http://schemas.microsoft.com/office/powerpoint/2010/main" val="1100739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E8684A-E99C-4AFB-B936-BBF080E51C2D}" type="datetime1">
              <a:rPr lang="en-US"/>
              <a:pPr>
                <a:defRPr/>
              </a:pPr>
              <a:t>6/10/2015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516DC28-15D7-4392-AE11-612140C2DA9E}" type="slidenum">
              <a:rPr lang="en-US"/>
              <a:pPr>
                <a:defRPr/>
              </a:pPr>
              <a:t>‹#›</a:t>
            </a:fld>
            <a:endParaRPr lang="en-US" dirty="0"/>
          </a:p>
        </p:txBody>
      </p:sp>
    </p:spTree>
    <p:extLst>
      <p:ext uri="{BB962C8B-B14F-4D97-AF65-F5344CB8AC3E}">
        <p14:creationId xmlns:p14="http://schemas.microsoft.com/office/powerpoint/2010/main" val="31241614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D5E40C2-6670-42E1-A752-A345896F4CF9}" type="datetime1">
              <a:rPr lang="en-US"/>
              <a:pPr>
                <a:defRPr/>
              </a:pPr>
              <a:t>6/10/2015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5F0F91D-8987-498D-8CDF-B00897A77C41}" type="slidenum">
              <a:rPr lang="en-US"/>
              <a:pPr>
                <a:defRPr/>
              </a:pPr>
              <a:t>‹#›</a:t>
            </a:fld>
            <a:endParaRPr lang="en-US" dirty="0"/>
          </a:p>
        </p:txBody>
      </p:sp>
    </p:spTree>
    <p:extLst>
      <p:ext uri="{BB962C8B-B14F-4D97-AF65-F5344CB8AC3E}">
        <p14:creationId xmlns:p14="http://schemas.microsoft.com/office/powerpoint/2010/main" val="140502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165DC9-FE42-49BF-AE1F-A71432EBD5A8}" type="datetimeFigureOut">
              <a:rPr lang="en-US" smtClean="0"/>
              <a:t>6/10/2015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52E487-1403-411D-A3D8-F5E703F63D1A}" type="slidenum">
              <a:rPr lang="en-US" smtClean="0"/>
              <a:t>‹#›</a:t>
            </a:fld>
            <a:endParaRPr lang="en-US" dirty="0"/>
          </a:p>
        </p:txBody>
      </p:sp>
    </p:spTree>
    <p:extLst>
      <p:ext uri="{BB962C8B-B14F-4D97-AF65-F5344CB8AC3E}">
        <p14:creationId xmlns:p14="http://schemas.microsoft.com/office/powerpoint/2010/main" val="12597082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49B827E-1F63-421B-BE07-D136B3A3F23C}" type="datetime1">
              <a:rPr lang="en-US"/>
              <a:pPr>
                <a:defRPr/>
              </a:pPr>
              <a:t>6/10/2015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9C28E90-5599-4F37-8874-226175AABBF9}" type="slidenum">
              <a:rPr lang="en-US"/>
              <a:pPr>
                <a:defRPr/>
              </a:pPr>
              <a:t>‹#›</a:t>
            </a:fld>
            <a:endParaRPr lang="en-US" dirty="0"/>
          </a:p>
        </p:txBody>
      </p:sp>
    </p:spTree>
    <p:extLst>
      <p:ext uri="{BB962C8B-B14F-4D97-AF65-F5344CB8AC3E}">
        <p14:creationId xmlns:p14="http://schemas.microsoft.com/office/powerpoint/2010/main" val="1500252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3AF23C1-FB71-4333-BD3F-95DCB5F9F3B0}" type="datetime1">
              <a:rPr lang="en-US"/>
              <a:pPr>
                <a:defRPr/>
              </a:pPr>
              <a:t>6/10/2015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B4AB59B-5864-4B61-8B26-D22F0E25C4AF}" type="slidenum">
              <a:rPr lang="en-US"/>
              <a:pPr>
                <a:defRPr/>
              </a:pPr>
              <a:t>‹#›</a:t>
            </a:fld>
            <a:endParaRPr lang="en-US" dirty="0"/>
          </a:p>
        </p:txBody>
      </p:sp>
    </p:spTree>
    <p:extLst>
      <p:ext uri="{BB962C8B-B14F-4D97-AF65-F5344CB8AC3E}">
        <p14:creationId xmlns:p14="http://schemas.microsoft.com/office/powerpoint/2010/main" val="1889760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35D0727-7F75-4F66-8ABB-C6685961B7A2}" type="datetime1">
              <a:rPr lang="en-US"/>
              <a:pPr>
                <a:defRPr/>
              </a:pPr>
              <a:t>6/10/2015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E439F8C-7B08-4DF7-8290-391153BDDF22}" type="slidenum">
              <a:rPr lang="en-US"/>
              <a:pPr>
                <a:defRPr/>
              </a:pPr>
              <a:t>‹#›</a:t>
            </a:fld>
            <a:endParaRPr lang="en-US" dirty="0"/>
          </a:p>
        </p:txBody>
      </p:sp>
    </p:spTree>
    <p:extLst>
      <p:ext uri="{BB962C8B-B14F-4D97-AF65-F5344CB8AC3E}">
        <p14:creationId xmlns:p14="http://schemas.microsoft.com/office/powerpoint/2010/main" val="583383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165DC9-FE42-49BF-AE1F-A71432EBD5A8}" type="datetimeFigureOut">
              <a:rPr lang="en-US" smtClean="0"/>
              <a:t>6/10/2015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52E487-1403-411D-A3D8-F5E703F63D1A}" type="slidenum">
              <a:rPr lang="en-US" smtClean="0"/>
              <a:t>‹#›</a:t>
            </a:fld>
            <a:endParaRPr lang="en-US" dirty="0"/>
          </a:p>
        </p:txBody>
      </p:sp>
    </p:spTree>
    <p:extLst>
      <p:ext uri="{BB962C8B-B14F-4D97-AF65-F5344CB8AC3E}">
        <p14:creationId xmlns:p14="http://schemas.microsoft.com/office/powerpoint/2010/main" val="2504924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165DC9-FE42-49BF-AE1F-A71432EBD5A8}" type="datetimeFigureOut">
              <a:rPr lang="en-US" smtClean="0"/>
              <a:t>6/10/2015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52E487-1403-411D-A3D8-F5E703F63D1A}" type="slidenum">
              <a:rPr lang="en-US" smtClean="0"/>
              <a:t>‹#›</a:t>
            </a:fld>
            <a:endParaRPr lang="en-US" dirty="0"/>
          </a:p>
        </p:txBody>
      </p:sp>
    </p:spTree>
    <p:extLst>
      <p:ext uri="{BB962C8B-B14F-4D97-AF65-F5344CB8AC3E}">
        <p14:creationId xmlns:p14="http://schemas.microsoft.com/office/powerpoint/2010/main" val="2200826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165DC9-FE42-49BF-AE1F-A71432EBD5A8}" type="datetimeFigureOut">
              <a:rPr lang="en-US" smtClean="0"/>
              <a:t>6/10/2015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452E487-1403-411D-A3D8-F5E703F63D1A}" type="slidenum">
              <a:rPr lang="en-US" smtClean="0"/>
              <a:t>‹#›</a:t>
            </a:fld>
            <a:endParaRPr lang="en-US" dirty="0"/>
          </a:p>
        </p:txBody>
      </p:sp>
    </p:spTree>
    <p:extLst>
      <p:ext uri="{BB962C8B-B14F-4D97-AF65-F5344CB8AC3E}">
        <p14:creationId xmlns:p14="http://schemas.microsoft.com/office/powerpoint/2010/main" val="2435369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165DC9-FE42-49BF-AE1F-A71432EBD5A8}" type="datetimeFigureOut">
              <a:rPr lang="en-US" smtClean="0"/>
              <a:t>6/10/2015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452E487-1403-411D-A3D8-F5E703F63D1A}" type="slidenum">
              <a:rPr lang="en-US" smtClean="0"/>
              <a:t>‹#›</a:t>
            </a:fld>
            <a:endParaRPr lang="en-US" dirty="0"/>
          </a:p>
        </p:txBody>
      </p:sp>
    </p:spTree>
    <p:extLst>
      <p:ext uri="{BB962C8B-B14F-4D97-AF65-F5344CB8AC3E}">
        <p14:creationId xmlns:p14="http://schemas.microsoft.com/office/powerpoint/2010/main" val="1512020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165DC9-FE42-49BF-AE1F-A71432EBD5A8}" type="datetimeFigureOut">
              <a:rPr lang="en-US" smtClean="0"/>
              <a:t>6/10/2015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452E487-1403-411D-A3D8-F5E703F63D1A}" type="slidenum">
              <a:rPr lang="en-US" smtClean="0"/>
              <a:t>‹#›</a:t>
            </a:fld>
            <a:endParaRPr lang="en-US" dirty="0"/>
          </a:p>
        </p:txBody>
      </p:sp>
    </p:spTree>
    <p:extLst>
      <p:ext uri="{BB962C8B-B14F-4D97-AF65-F5344CB8AC3E}">
        <p14:creationId xmlns:p14="http://schemas.microsoft.com/office/powerpoint/2010/main" val="3669978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165DC9-FE42-49BF-AE1F-A71432EBD5A8}" type="datetimeFigureOut">
              <a:rPr lang="en-US" smtClean="0"/>
              <a:t>6/10/2015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52E487-1403-411D-A3D8-F5E703F63D1A}" type="slidenum">
              <a:rPr lang="en-US" smtClean="0"/>
              <a:t>‹#›</a:t>
            </a:fld>
            <a:endParaRPr lang="en-US" dirty="0"/>
          </a:p>
        </p:txBody>
      </p:sp>
    </p:spTree>
    <p:extLst>
      <p:ext uri="{BB962C8B-B14F-4D97-AF65-F5344CB8AC3E}">
        <p14:creationId xmlns:p14="http://schemas.microsoft.com/office/powerpoint/2010/main" val="4284406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165DC9-FE42-49BF-AE1F-A71432EBD5A8}" type="datetimeFigureOut">
              <a:rPr lang="en-US" smtClean="0"/>
              <a:t>6/10/2015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52E487-1403-411D-A3D8-F5E703F63D1A}" type="slidenum">
              <a:rPr lang="en-US" smtClean="0"/>
              <a:t>‹#›</a:t>
            </a:fld>
            <a:endParaRPr lang="en-US" dirty="0"/>
          </a:p>
        </p:txBody>
      </p:sp>
    </p:spTree>
    <p:extLst>
      <p:ext uri="{BB962C8B-B14F-4D97-AF65-F5344CB8AC3E}">
        <p14:creationId xmlns:p14="http://schemas.microsoft.com/office/powerpoint/2010/main" val="2306186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165DC9-FE42-49BF-AE1F-A71432EBD5A8}" type="datetimeFigureOut">
              <a:rPr lang="en-US" smtClean="0"/>
              <a:t>6/10/2015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52E487-1403-411D-A3D8-F5E703F63D1A}" type="slidenum">
              <a:rPr lang="en-US" smtClean="0"/>
              <a:t>‹#›</a:t>
            </a:fld>
            <a:endParaRPr lang="en-US" dirty="0"/>
          </a:p>
        </p:txBody>
      </p:sp>
    </p:spTree>
    <p:extLst>
      <p:ext uri="{BB962C8B-B14F-4D97-AF65-F5344CB8AC3E}">
        <p14:creationId xmlns:p14="http://schemas.microsoft.com/office/powerpoint/2010/main" val="3126486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14375" y="1000125"/>
            <a:ext cx="714375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714375" y="1660525"/>
            <a:ext cx="71437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fontAlgn="base">
              <a:spcBef>
                <a:spcPct val="0"/>
              </a:spcBef>
              <a:spcAft>
                <a:spcPct val="0"/>
              </a:spcAft>
              <a:defRPr/>
            </a:pPr>
            <a:fld id="{58821006-A74B-43C5-88BB-E45B25C74EEF}" type="datetime1">
              <a:rPr lang="en-US">
                <a:ea typeface="MS PGothic" pitchFamily="34" charset="-128"/>
              </a:rPr>
              <a:pPr fontAlgn="base">
                <a:spcBef>
                  <a:spcPct val="0"/>
                </a:spcBef>
                <a:spcAft>
                  <a:spcPct val="0"/>
                </a:spcAft>
                <a:defRPr/>
              </a:pPr>
              <a:t>6/10/2015</a:t>
            </a:fld>
            <a:endParaRPr lang="en-US" dirty="0">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S PGothic" pitchFamily="34" charset="-128"/>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fontAlgn="base">
              <a:spcBef>
                <a:spcPct val="0"/>
              </a:spcBef>
              <a:spcAft>
                <a:spcPct val="0"/>
              </a:spcAft>
              <a:defRPr/>
            </a:pPr>
            <a:fld id="{6E01BEC8-00F8-45E1-9FE8-9D11678BD6F0}" type="slidenum">
              <a:rPr lang="en-US">
                <a:ea typeface="MS PGothic" pitchFamily="34" charset="-128"/>
              </a:rPr>
              <a:pPr fontAlgn="base">
                <a:spcBef>
                  <a:spcPct val="0"/>
                </a:spcBef>
                <a:spcAft>
                  <a:spcPct val="0"/>
                </a:spcAft>
                <a:defRPr/>
              </a:pPr>
              <a:t>‹#›</a:t>
            </a:fld>
            <a:endParaRPr lang="en-US" dirty="0">
              <a:ea typeface="MS PGothic" pitchFamily="34" charset="-128"/>
            </a:endParaRPr>
          </a:p>
        </p:txBody>
      </p:sp>
      <p:pic>
        <p:nvPicPr>
          <p:cNvPr id="1031" name="Picture 2"/>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0"/>
            <a:ext cx="9140825"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3"/>
          <p:cNvPicPr>
            <a:picLocks noChangeAspect="1" noChangeArrowheads="1"/>
          </p:cNvPicPr>
          <p:nvPr userDrawn="1"/>
        </p:nvPicPr>
        <p:blipFill>
          <a:blip r:embed="rId14">
            <a:extLst>
              <a:ext uri="{28A0092B-C50C-407E-A947-70E740481C1C}">
                <a14:useLocalDpi xmlns:a14="http://schemas.microsoft.com/office/drawing/2010/main"/>
              </a:ext>
            </a:extLst>
          </a:blip>
          <a:srcRect/>
          <a:stretch>
            <a:fillRect/>
          </a:stretch>
        </p:blipFill>
        <p:spPr bwMode="auto">
          <a:xfrm>
            <a:off x="8072438" y="5524500"/>
            <a:ext cx="822325"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40049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200" kern="1200">
          <a:solidFill>
            <a:srgbClr val="2C59A7"/>
          </a:solidFill>
          <a:latin typeface="Arial" pitchFamily="34" charset="0"/>
          <a:ea typeface="MS PGothic" pitchFamily="34" charset="-128"/>
          <a:cs typeface="Arial" pitchFamily="34" charset="0"/>
        </a:defRPr>
      </a:lvl1pPr>
      <a:lvl2pPr algn="l" rtl="0" eaLnBrk="0" fontAlgn="base" hangingPunct="0">
        <a:spcBef>
          <a:spcPct val="0"/>
        </a:spcBef>
        <a:spcAft>
          <a:spcPct val="0"/>
        </a:spcAft>
        <a:defRPr sz="4200">
          <a:solidFill>
            <a:srgbClr val="2C59A7"/>
          </a:solidFill>
          <a:latin typeface="Arial" charset="0"/>
          <a:ea typeface="MS PGothic" pitchFamily="34" charset="-128"/>
          <a:cs typeface="Arial" charset="0"/>
        </a:defRPr>
      </a:lvl2pPr>
      <a:lvl3pPr algn="l" rtl="0" eaLnBrk="0" fontAlgn="base" hangingPunct="0">
        <a:spcBef>
          <a:spcPct val="0"/>
        </a:spcBef>
        <a:spcAft>
          <a:spcPct val="0"/>
        </a:spcAft>
        <a:defRPr sz="4200">
          <a:solidFill>
            <a:srgbClr val="2C59A7"/>
          </a:solidFill>
          <a:latin typeface="Arial" charset="0"/>
          <a:ea typeface="MS PGothic" pitchFamily="34" charset="-128"/>
          <a:cs typeface="Arial" charset="0"/>
        </a:defRPr>
      </a:lvl3pPr>
      <a:lvl4pPr algn="l" rtl="0" eaLnBrk="0" fontAlgn="base" hangingPunct="0">
        <a:spcBef>
          <a:spcPct val="0"/>
        </a:spcBef>
        <a:spcAft>
          <a:spcPct val="0"/>
        </a:spcAft>
        <a:defRPr sz="4200">
          <a:solidFill>
            <a:srgbClr val="2C59A7"/>
          </a:solidFill>
          <a:latin typeface="Arial" charset="0"/>
          <a:ea typeface="MS PGothic" pitchFamily="34" charset="-128"/>
          <a:cs typeface="Arial" charset="0"/>
        </a:defRPr>
      </a:lvl4pPr>
      <a:lvl5pPr algn="l" rtl="0" eaLnBrk="0" fontAlgn="base" hangingPunct="0">
        <a:spcBef>
          <a:spcPct val="0"/>
        </a:spcBef>
        <a:spcAft>
          <a:spcPct val="0"/>
        </a:spcAft>
        <a:defRPr sz="4200">
          <a:solidFill>
            <a:srgbClr val="2C59A7"/>
          </a:solidFill>
          <a:latin typeface="Arial" charset="0"/>
          <a:ea typeface="MS PGothic" pitchFamily="34" charset="-128"/>
          <a:cs typeface="Arial" charset="0"/>
        </a:defRPr>
      </a:lvl5pPr>
      <a:lvl6pPr marL="457200" algn="l" rtl="0" fontAlgn="base">
        <a:spcBef>
          <a:spcPct val="0"/>
        </a:spcBef>
        <a:spcAft>
          <a:spcPct val="0"/>
        </a:spcAft>
        <a:defRPr sz="4200">
          <a:solidFill>
            <a:srgbClr val="2C59A7"/>
          </a:solidFill>
          <a:latin typeface="Arial" charset="0"/>
          <a:cs typeface="Arial" charset="0"/>
        </a:defRPr>
      </a:lvl6pPr>
      <a:lvl7pPr marL="914400" algn="l" rtl="0" fontAlgn="base">
        <a:spcBef>
          <a:spcPct val="0"/>
        </a:spcBef>
        <a:spcAft>
          <a:spcPct val="0"/>
        </a:spcAft>
        <a:defRPr sz="4200">
          <a:solidFill>
            <a:srgbClr val="2C59A7"/>
          </a:solidFill>
          <a:latin typeface="Arial" charset="0"/>
          <a:cs typeface="Arial" charset="0"/>
        </a:defRPr>
      </a:lvl7pPr>
      <a:lvl8pPr marL="1371600" algn="l" rtl="0" fontAlgn="base">
        <a:spcBef>
          <a:spcPct val="0"/>
        </a:spcBef>
        <a:spcAft>
          <a:spcPct val="0"/>
        </a:spcAft>
        <a:defRPr sz="4200">
          <a:solidFill>
            <a:srgbClr val="2C59A7"/>
          </a:solidFill>
          <a:latin typeface="Arial" charset="0"/>
          <a:cs typeface="Arial" charset="0"/>
        </a:defRPr>
      </a:lvl8pPr>
      <a:lvl9pPr marL="1828800" algn="l" rtl="0" fontAlgn="base">
        <a:spcBef>
          <a:spcPct val="0"/>
        </a:spcBef>
        <a:spcAft>
          <a:spcPct val="0"/>
        </a:spcAft>
        <a:defRPr sz="4200">
          <a:solidFill>
            <a:srgbClr val="2C59A7"/>
          </a:solidFill>
          <a:latin typeface="Arial" charset="0"/>
          <a:cs typeface="Arial" charset="0"/>
        </a:defRPr>
      </a:lvl9pPr>
    </p:titleStyle>
    <p:bodyStyle>
      <a:lvl1pPr marL="342900" indent="-342900" algn="l" rtl="0" eaLnBrk="0" fontAlgn="base" hangingPunct="0">
        <a:spcBef>
          <a:spcPct val="20000"/>
        </a:spcBef>
        <a:spcAft>
          <a:spcPct val="0"/>
        </a:spcAft>
        <a:buClr>
          <a:srgbClr val="FF0000"/>
        </a:buClr>
        <a:buFont typeface="Arial" pitchFamily="34" charset="0"/>
        <a:buChar char="•"/>
        <a:defRPr sz="3200" kern="1200">
          <a:solidFill>
            <a:schemeClr val="tx1"/>
          </a:solidFill>
          <a:latin typeface="Arial" pitchFamily="34" charset="0"/>
          <a:ea typeface="MS PGothic" pitchFamily="34" charset="-128"/>
          <a:cs typeface="Arial" pitchFamily="34" charset="0"/>
        </a:defRPr>
      </a:lvl1pPr>
      <a:lvl2pPr marL="742950" indent="-285750" algn="l" rtl="0" eaLnBrk="0" fontAlgn="base" hangingPunct="0">
        <a:spcBef>
          <a:spcPct val="20000"/>
        </a:spcBef>
        <a:spcAft>
          <a:spcPct val="0"/>
        </a:spcAft>
        <a:buFont typeface="Arial" pitchFamily="34" charset="0"/>
        <a:buChar char="–"/>
        <a:defRPr sz="1200" kern="1200">
          <a:solidFill>
            <a:schemeClr val="tx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3" Type="http://schemas.openxmlformats.org/officeDocument/2006/relationships/image" Target="../media/image19.jpeg"/><Relationship Id="rId7" Type="http://schemas.openxmlformats.org/officeDocument/2006/relationships/image" Target="../media/image23.jpeg"/><Relationship Id="rId12" Type="http://schemas.openxmlformats.org/officeDocument/2006/relationships/image" Target="../media/image28.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 Id="rId14"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emf"/><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ctrTitle"/>
          </p:nvPr>
        </p:nvSpPr>
        <p:spPr>
          <a:xfrm>
            <a:off x="685800" y="2130425"/>
            <a:ext cx="7772400" cy="1222375"/>
          </a:xfrm>
        </p:spPr>
        <p:txBody>
          <a:bodyPr/>
          <a:lstStyle/>
          <a:p>
            <a:r>
              <a:rPr lang="en-GB" sz="3200" b="1" dirty="0" smtClean="0">
                <a:solidFill>
                  <a:srgbClr val="0070C0"/>
                </a:solidFill>
              </a:rPr>
              <a:t>Disaster Law at the Regional Level:</a:t>
            </a:r>
            <a:br>
              <a:rPr lang="en-GB" sz="3200" b="1" dirty="0" smtClean="0">
                <a:solidFill>
                  <a:srgbClr val="0070C0"/>
                </a:solidFill>
              </a:rPr>
            </a:br>
            <a:r>
              <a:rPr lang="en-GB" sz="3200" b="1" dirty="0" smtClean="0">
                <a:solidFill>
                  <a:srgbClr val="0070C0"/>
                </a:solidFill>
              </a:rPr>
              <a:t>Engaging with ASEAN</a:t>
            </a:r>
          </a:p>
        </p:txBody>
      </p:sp>
      <p:sp>
        <p:nvSpPr>
          <p:cNvPr id="4" name="Subtitle 1"/>
          <p:cNvSpPr txBox="1">
            <a:spLocks/>
          </p:cNvSpPr>
          <p:nvPr/>
        </p:nvSpPr>
        <p:spPr bwMode="auto">
          <a:xfrm>
            <a:off x="762000" y="3581400"/>
            <a:ext cx="784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20000"/>
              </a:spcBef>
              <a:spcAft>
                <a:spcPct val="0"/>
              </a:spcAft>
              <a:buClr>
                <a:srgbClr val="FF0000"/>
              </a:buClr>
              <a:buFont typeface="Arial" pitchFamily="34" charset="0"/>
              <a:buNone/>
              <a:defRPr sz="2500" kern="1200">
                <a:solidFill>
                  <a:schemeClr val="tx1"/>
                </a:solidFill>
                <a:latin typeface="Arial" pitchFamily="34" charset="0"/>
                <a:ea typeface="MS PGothic" pitchFamily="34" charset="-128"/>
                <a:cs typeface="Arial" pitchFamily="34" charset="0"/>
              </a:defRPr>
            </a:lvl1pPr>
            <a:lvl2pPr marL="457200" indent="0" algn="ctr" rtl="0" eaLnBrk="0" fontAlgn="base" hangingPunct="0">
              <a:spcBef>
                <a:spcPct val="20000"/>
              </a:spcBef>
              <a:spcAft>
                <a:spcPct val="0"/>
              </a:spcAft>
              <a:buFont typeface="Arial" pitchFamily="34" charset="0"/>
              <a:buNone/>
              <a:defRPr sz="1200" kern="1200">
                <a:solidFill>
                  <a:schemeClr val="tx1">
                    <a:tint val="75000"/>
                  </a:schemeClr>
                </a:solidFill>
                <a:latin typeface="Arial" pitchFamily="34" charset="0"/>
                <a:ea typeface="Arial" charset="0"/>
                <a:cs typeface="Arial" pitchFamily="34" charset="0"/>
              </a:defRPr>
            </a:lvl2pPr>
            <a:lvl3pPr marL="9144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Arial" pitchFamily="34" charset="0"/>
                <a:ea typeface="Arial" charset="0"/>
                <a:cs typeface="Arial" pitchFamily="34" charset="0"/>
              </a:defRPr>
            </a:lvl3pPr>
            <a:lvl4pPr marL="13716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Arial" pitchFamily="34" charset="0"/>
                <a:ea typeface="Arial" charset="0"/>
                <a:cs typeface="Arial" pitchFamily="34" charset="0"/>
              </a:defRPr>
            </a:lvl4pPr>
            <a:lvl5pPr marL="18288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Arial" pitchFamily="34" charset="0"/>
                <a:ea typeface="Arial" charset="0"/>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1800" dirty="0">
              <a:latin typeface="Calibri"/>
              <a:cs typeface="Calibri"/>
            </a:endParaRPr>
          </a:p>
        </p:txBody>
      </p:sp>
    </p:spTree>
    <p:extLst>
      <p:ext uri="{BB962C8B-B14F-4D97-AF65-F5344CB8AC3E}">
        <p14:creationId xmlns:p14="http://schemas.microsoft.com/office/powerpoint/2010/main" val="34394122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14400"/>
            <a:ext cx="7143750" cy="322263"/>
          </a:xfrm>
        </p:spPr>
        <p:txBody>
          <a:bodyPr/>
          <a:lstStyle/>
          <a:p>
            <a:pPr algn="ctr"/>
            <a:r>
              <a:rPr lang="en-US" sz="2400" b="1" dirty="0" smtClean="0"/>
              <a:t>ASCC Blueprint Post-2015</a:t>
            </a:r>
            <a:endParaRPr lang="en-US" sz="2400" b="1" dirty="0"/>
          </a:p>
        </p:txBody>
      </p:sp>
      <p:graphicFrame>
        <p:nvGraphicFramePr>
          <p:cNvPr id="7" name="Content Placeholder 3"/>
          <p:cNvGraphicFramePr>
            <a:graphicFrameLocks/>
          </p:cNvGraphicFramePr>
          <p:nvPr>
            <p:extLst>
              <p:ext uri="{D42A27DB-BD31-4B8C-83A1-F6EECF244321}">
                <p14:modId xmlns:p14="http://schemas.microsoft.com/office/powerpoint/2010/main" val="1858761559"/>
              </p:ext>
            </p:extLst>
          </p:nvPr>
        </p:nvGraphicFramePr>
        <p:xfrm>
          <a:off x="381000" y="1371600"/>
          <a:ext cx="8496948" cy="4391041"/>
        </p:xfrm>
        <a:graphic>
          <a:graphicData uri="http://schemas.openxmlformats.org/drawingml/2006/table">
            <a:tbl>
              <a:tblPr firstRow="1" firstCol="1" bandRow="1">
                <a:tableStyleId>{5C22544A-7EE6-4342-B048-85BDC9FD1C3A}</a:tableStyleId>
              </a:tblPr>
              <a:tblGrid>
                <a:gridCol w="2124237"/>
                <a:gridCol w="2124237"/>
                <a:gridCol w="2124237"/>
                <a:gridCol w="2124237"/>
              </a:tblGrid>
              <a:tr h="977281">
                <a:tc gridSpan="4">
                  <a:txBody>
                    <a:bodyPr/>
                    <a:lstStyle/>
                    <a:p>
                      <a:pPr marL="0" marR="0" algn="ctr">
                        <a:spcBef>
                          <a:spcPts val="600"/>
                        </a:spcBef>
                        <a:spcAft>
                          <a:spcPts val="600"/>
                        </a:spcAft>
                      </a:pPr>
                      <a:r>
                        <a:rPr lang="en-US" sz="1600" b="1" dirty="0">
                          <a:solidFill>
                            <a:schemeClr val="tx1"/>
                          </a:solidFill>
                          <a:effectLst/>
                          <a:latin typeface="+mn-lt"/>
                        </a:rPr>
                        <a:t>Engages and benefits the people (Good </a:t>
                      </a:r>
                      <a:r>
                        <a:rPr lang="en-US" sz="1600" b="1" dirty="0" smtClean="0">
                          <a:solidFill>
                            <a:schemeClr val="tx1"/>
                          </a:solidFill>
                          <a:effectLst/>
                          <a:latin typeface="+mn-lt"/>
                        </a:rPr>
                        <a:t>governance)*</a:t>
                      </a:r>
                    </a:p>
                    <a:p>
                      <a:pPr marL="0" marR="0" algn="ctr">
                        <a:spcBef>
                          <a:spcPts val="600"/>
                        </a:spcBef>
                        <a:spcAft>
                          <a:spcPts val="600"/>
                        </a:spcAft>
                      </a:pPr>
                      <a:r>
                        <a:rPr lang="en-US" sz="1600" b="0" kern="1200" dirty="0" smtClean="0">
                          <a:solidFill>
                            <a:schemeClr val="tx1"/>
                          </a:solidFill>
                          <a:effectLst/>
                          <a:latin typeface="+mn-lt"/>
                          <a:ea typeface="+mn-ea"/>
                          <a:cs typeface="+mn-cs"/>
                        </a:rPr>
                        <a:t>A committed, participative and socially-responsible community through an accountable and inclusive mechanism for the benefit of all ASEAN peoples, upheld by the principles of good governance</a:t>
                      </a:r>
                      <a:endParaRPr lang="en-US" sz="1600" b="0" dirty="0">
                        <a:solidFill>
                          <a:schemeClr val="tx1"/>
                        </a:solidFill>
                        <a:effectLst/>
                        <a:latin typeface="+mn-lt"/>
                      </a:endParaRPr>
                    </a:p>
                  </a:txBody>
                  <a:tcPr marL="55800" marR="55800" marT="0" marB="0"/>
                </a:tc>
                <a:tc hMerge="1">
                  <a:txBody>
                    <a:bodyPr/>
                    <a:lstStyle/>
                    <a:p>
                      <a:endParaRPr lang="en-US"/>
                    </a:p>
                  </a:txBody>
                  <a:tcPr/>
                </a:tc>
                <a:tc hMerge="1">
                  <a:txBody>
                    <a:bodyPr/>
                    <a:lstStyle/>
                    <a:p>
                      <a:endParaRPr lang="en-US"/>
                    </a:p>
                  </a:txBody>
                  <a:tcPr/>
                </a:tc>
                <a:tc hMerge="1">
                  <a:txBody>
                    <a:bodyPr/>
                    <a:lstStyle/>
                    <a:p>
                      <a:endParaRPr lang="en-US"/>
                    </a:p>
                  </a:txBody>
                  <a:tcPr/>
                </a:tc>
              </a:tr>
              <a:tr h="226408">
                <a:tc>
                  <a:txBody>
                    <a:bodyPr/>
                    <a:lstStyle/>
                    <a:p>
                      <a:pPr marL="0" marR="0" algn="ctr">
                        <a:spcBef>
                          <a:spcPts val="600"/>
                        </a:spcBef>
                        <a:spcAft>
                          <a:spcPts val="600"/>
                        </a:spcAft>
                      </a:pPr>
                      <a:r>
                        <a:rPr lang="en-US" sz="1600" b="1" dirty="0">
                          <a:solidFill>
                            <a:schemeClr val="tx1"/>
                          </a:solidFill>
                          <a:effectLst/>
                          <a:latin typeface="+mn-lt"/>
                        </a:rPr>
                        <a:t>Inclusive</a:t>
                      </a:r>
                      <a:endParaRPr lang="en-US" sz="1600" b="1" dirty="0">
                        <a:solidFill>
                          <a:schemeClr val="tx1"/>
                        </a:solidFill>
                        <a:effectLst/>
                        <a:latin typeface="+mn-lt"/>
                        <a:ea typeface="Times New Roman" panose="02020603050405020304" pitchFamily="18" charset="0"/>
                      </a:endParaRPr>
                    </a:p>
                  </a:txBody>
                  <a:tcPr marL="55800" marR="55800" marT="0" marB="0" anchor="ctr">
                    <a:solidFill>
                      <a:schemeClr val="accent2"/>
                    </a:solidFill>
                  </a:tcPr>
                </a:tc>
                <a:tc>
                  <a:txBody>
                    <a:bodyPr/>
                    <a:lstStyle/>
                    <a:p>
                      <a:pPr marL="0" marR="0" algn="ctr">
                        <a:spcBef>
                          <a:spcPts val="600"/>
                        </a:spcBef>
                        <a:spcAft>
                          <a:spcPts val="600"/>
                        </a:spcAft>
                      </a:pPr>
                      <a:r>
                        <a:rPr lang="en-US" sz="1600" b="1" dirty="0">
                          <a:solidFill>
                            <a:schemeClr val="tx1"/>
                          </a:solidFill>
                          <a:effectLst/>
                          <a:latin typeface="+mn-lt"/>
                        </a:rPr>
                        <a:t>Sustainable</a:t>
                      </a:r>
                      <a:endParaRPr lang="en-US" sz="1600" b="1" dirty="0">
                        <a:solidFill>
                          <a:schemeClr val="tx1"/>
                        </a:solidFill>
                        <a:effectLst/>
                        <a:latin typeface="+mn-lt"/>
                        <a:ea typeface="Times New Roman" panose="02020603050405020304" pitchFamily="18" charset="0"/>
                      </a:endParaRPr>
                    </a:p>
                  </a:txBody>
                  <a:tcPr marL="55800" marR="55800" marT="0" marB="0" anchor="ctr">
                    <a:solidFill>
                      <a:schemeClr val="accent2"/>
                    </a:solidFill>
                  </a:tcPr>
                </a:tc>
                <a:tc>
                  <a:txBody>
                    <a:bodyPr/>
                    <a:lstStyle/>
                    <a:p>
                      <a:pPr marL="0" marR="0" algn="ctr">
                        <a:spcBef>
                          <a:spcPts val="600"/>
                        </a:spcBef>
                        <a:spcAft>
                          <a:spcPts val="600"/>
                        </a:spcAft>
                      </a:pPr>
                      <a:r>
                        <a:rPr lang="en-US" sz="1600" b="1" dirty="0">
                          <a:solidFill>
                            <a:schemeClr val="tx1"/>
                          </a:solidFill>
                          <a:effectLst/>
                          <a:latin typeface="+mn-lt"/>
                        </a:rPr>
                        <a:t>Resilient</a:t>
                      </a:r>
                      <a:endParaRPr lang="en-US" sz="1600" b="1" dirty="0">
                        <a:solidFill>
                          <a:schemeClr val="tx1"/>
                        </a:solidFill>
                        <a:effectLst/>
                        <a:latin typeface="+mn-lt"/>
                        <a:ea typeface="Times New Roman" panose="02020603050405020304" pitchFamily="18" charset="0"/>
                      </a:endParaRPr>
                    </a:p>
                  </a:txBody>
                  <a:tcPr marL="55800" marR="55800" marT="0" marB="0" anchor="ctr">
                    <a:solidFill>
                      <a:schemeClr val="accent2"/>
                    </a:solidFill>
                  </a:tcPr>
                </a:tc>
                <a:tc>
                  <a:txBody>
                    <a:bodyPr/>
                    <a:lstStyle/>
                    <a:p>
                      <a:pPr marL="0" marR="0" algn="ctr">
                        <a:spcBef>
                          <a:spcPts val="600"/>
                        </a:spcBef>
                        <a:spcAft>
                          <a:spcPts val="600"/>
                        </a:spcAft>
                      </a:pPr>
                      <a:r>
                        <a:rPr lang="en-US" sz="1600" b="1" dirty="0">
                          <a:solidFill>
                            <a:schemeClr val="tx1"/>
                          </a:solidFill>
                          <a:effectLst/>
                          <a:latin typeface="+mn-lt"/>
                        </a:rPr>
                        <a:t>Dynamic</a:t>
                      </a:r>
                      <a:endParaRPr lang="en-US" sz="1600" b="1" dirty="0">
                        <a:solidFill>
                          <a:schemeClr val="tx1"/>
                        </a:solidFill>
                        <a:effectLst/>
                        <a:latin typeface="+mn-lt"/>
                        <a:ea typeface="Times New Roman" panose="02020603050405020304" pitchFamily="18" charset="0"/>
                      </a:endParaRPr>
                    </a:p>
                  </a:txBody>
                  <a:tcPr marL="55800" marR="55800" marT="0" marB="0" anchor="ctr">
                    <a:solidFill>
                      <a:schemeClr val="accent2"/>
                    </a:solidFill>
                  </a:tcPr>
                </a:tc>
              </a:tr>
              <a:tr h="2943308">
                <a:tc>
                  <a:txBody>
                    <a:bodyPr/>
                    <a:lstStyle/>
                    <a:p>
                      <a:pPr marL="0" marR="0">
                        <a:spcBef>
                          <a:spcPts val="600"/>
                        </a:spcBef>
                        <a:spcAft>
                          <a:spcPts val="600"/>
                        </a:spcAft>
                      </a:pPr>
                      <a:r>
                        <a:rPr lang="en-US" sz="1600" b="0" kern="1200" dirty="0" smtClean="0">
                          <a:solidFill>
                            <a:schemeClr val="tx1"/>
                          </a:solidFill>
                          <a:effectLst/>
                          <a:latin typeface="+mn-lt"/>
                          <a:ea typeface="+mn-ea"/>
                          <a:cs typeface="+mn-cs"/>
                        </a:rPr>
                        <a:t>An inclusive community that promotes high quality of life, equitable access and opportunity for all and promotes and protects human rights of women, children, the elderly, persons with disabilities, migrant workers, and other vulnerable and </a:t>
                      </a:r>
                      <a:r>
                        <a:rPr lang="en-US" sz="1600" b="0" kern="1200" dirty="0" err="1" smtClean="0">
                          <a:solidFill>
                            <a:schemeClr val="tx1"/>
                          </a:solidFill>
                          <a:effectLst/>
                          <a:latin typeface="+mn-lt"/>
                          <a:ea typeface="+mn-ea"/>
                          <a:cs typeface="+mn-cs"/>
                        </a:rPr>
                        <a:t>marginalised</a:t>
                      </a:r>
                      <a:r>
                        <a:rPr lang="en-US" sz="1600" b="0" kern="1200" dirty="0" smtClean="0">
                          <a:solidFill>
                            <a:schemeClr val="tx1"/>
                          </a:solidFill>
                          <a:effectLst/>
                          <a:latin typeface="+mn-lt"/>
                          <a:ea typeface="+mn-ea"/>
                          <a:cs typeface="+mn-cs"/>
                        </a:rPr>
                        <a:t> groups</a:t>
                      </a:r>
                      <a:endParaRPr lang="en-US" sz="1600" b="0" dirty="0">
                        <a:solidFill>
                          <a:schemeClr val="tx1"/>
                        </a:solidFill>
                        <a:effectLst/>
                        <a:latin typeface="+mn-lt"/>
                        <a:ea typeface="Times New Roman" panose="02020603050405020304" pitchFamily="18" charset="0"/>
                      </a:endParaRPr>
                    </a:p>
                  </a:txBody>
                  <a:tcPr marL="55800" marR="55800" marT="0" marB="0">
                    <a:solidFill>
                      <a:schemeClr val="bg1">
                        <a:lumMod val="95000"/>
                      </a:schemeClr>
                    </a:solidFill>
                  </a:tcPr>
                </a:tc>
                <a:tc>
                  <a:txBody>
                    <a:bodyPr/>
                    <a:lstStyle/>
                    <a:p>
                      <a:pPr marL="0" marR="0">
                        <a:spcBef>
                          <a:spcPts val="600"/>
                        </a:spcBef>
                        <a:spcAft>
                          <a:spcPts val="600"/>
                        </a:spcAft>
                      </a:pPr>
                      <a:r>
                        <a:rPr lang="en-US" sz="1600" b="0" kern="1200" dirty="0" smtClean="0">
                          <a:solidFill>
                            <a:schemeClr val="tx1"/>
                          </a:solidFill>
                          <a:effectLst/>
                          <a:latin typeface="+mn-lt"/>
                          <a:ea typeface="+mn-ea"/>
                          <a:cs typeface="+mn-cs"/>
                        </a:rPr>
                        <a:t>A sustainable community that promotes social development and environmental protection through effective mechanisms to meet the current and future needs of the people</a:t>
                      </a:r>
                      <a:endParaRPr lang="en-US" sz="1600" b="0" dirty="0">
                        <a:solidFill>
                          <a:schemeClr val="tx1"/>
                        </a:solidFill>
                        <a:effectLst/>
                        <a:latin typeface="+mn-lt"/>
                        <a:ea typeface="Times New Roman" panose="02020603050405020304" pitchFamily="18" charset="0"/>
                      </a:endParaRPr>
                    </a:p>
                  </a:txBody>
                  <a:tcPr marL="55800" marR="55800" marT="0" marB="0"/>
                </a:tc>
                <a:tc>
                  <a:txBody>
                    <a:bodyPr/>
                    <a:lstStyle/>
                    <a:p>
                      <a:pPr marL="0" marR="0">
                        <a:spcBef>
                          <a:spcPts val="600"/>
                        </a:spcBef>
                        <a:spcAft>
                          <a:spcPts val="600"/>
                        </a:spcAft>
                      </a:pPr>
                      <a:r>
                        <a:rPr lang="en-US" sz="1600" b="0" kern="1200" dirty="0" smtClean="0">
                          <a:solidFill>
                            <a:schemeClr val="tx1"/>
                          </a:solidFill>
                          <a:effectLst/>
                          <a:latin typeface="+mn-lt"/>
                          <a:ea typeface="+mn-ea"/>
                          <a:cs typeface="+mn-cs"/>
                        </a:rPr>
                        <a:t>A resilient community with enhanced capacity and capability to adapt and respond to social and economic vulnerabilities, disasters, climate change as well as emerging threats, and challenges</a:t>
                      </a:r>
                      <a:endParaRPr lang="en-US" sz="1600" b="0" dirty="0">
                        <a:solidFill>
                          <a:schemeClr val="tx1"/>
                        </a:solidFill>
                        <a:effectLst/>
                        <a:latin typeface="+mn-lt"/>
                        <a:ea typeface="Times New Roman" panose="02020603050405020304" pitchFamily="18" charset="0"/>
                      </a:endParaRPr>
                    </a:p>
                  </a:txBody>
                  <a:tcPr marL="55800" marR="55800" marT="0" marB="0"/>
                </a:tc>
                <a:tc>
                  <a:txBody>
                    <a:bodyPr/>
                    <a:lstStyle/>
                    <a:p>
                      <a:pPr marL="0" marR="0">
                        <a:spcBef>
                          <a:spcPts val="600"/>
                        </a:spcBef>
                        <a:spcAft>
                          <a:spcPts val="600"/>
                        </a:spcAft>
                      </a:pPr>
                      <a:r>
                        <a:rPr lang="en-US" sz="1600" b="0" kern="1200" dirty="0" smtClean="0">
                          <a:solidFill>
                            <a:schemeClr val="tx1"/>
                          </a:solidFill>
                          <a:effectLst/>
                          <a:latin typeface="+mn-lt"/>
                          <a:ea typeface="+mn-ea"/>
                          <a:cs typeface="+mn-cs"/>
                        </a:rPr>
                        <a:t>A dynamic and harmonious community that is aware and proud of its identity, culture, and heritage with the strengthened ability to innovate and proactively contribute to the global community</a:t>
                      </a:r>
                      <a:endParaRPr lang="en-US" sz="1600" b="0" dirty="0">
                        <a:solidFill>
                          <a:schemeClr val="tx1"/>
                        </a:solidFill>
                        <a:effectLst/>
                        <a:latin typeface="+mn-lt"/>
                        <a:ea typeface="Times New Roman" panose="02020603050405020304" pitchFamily="18" charset="0"/>
                      </a:endParaRPr>
                    </a:p>
                  </a:txBody>
                  <a:tcPr marL="55800" marR="55800" marT="0" marB="0"/>
                </a:tc>
              </a:tr>
            </a:tbl>
          </a:graphicData>
        </a:graphic>
      </p:graphicFrame>
      <p:sp>
        <p:nvSpPr>
          <p:cNvPr id="8" name="Content Placeholder 2"/>
          <p:cNvSpPr>
            <a:spLocks noGrp="1"/>
          </p:cNvSpPr>
          <p:nvPr>
            <p:ph idx="1"/>
          </p:nvPr>
        </p:nvSpPr>
        <p:spPr>
          <a:xfrm>
            <a:off x="457200" y="5867400"/>
            <a:ext cx="7696200" cy="304800"/>
          </a:xfrm>
        </p:spPr>
        <p:txBody>
          <a:bodyPr>
            <a:normAutofit/>
          </a:bodyPr>
          <a:lstStyle/>
          <a:p>
            <a:pPr marL="114300" indent="0">
              <a:buNone/>
            </a:pPr>
            <a:r>
              <a:rPr lang="en-US" sz="1400" dirty="0" smtClean="0"/>
              <a:t>*Endorsed by the ASCC Council, March 2015 </a:t>
            </a:r>
            <a:endParaRPr lang="en-US" sz="1400" dirty="0"/>
          </a:p>
        </p:txBody>
      </p:sp>
    </p:spTree>
    <p:extLst>
      <p:ext uri="{BB962C8B-B14F-4D97-AF65-F5344CB8AC3E}">
        <p14:creationId xmlns:p14="http://schemas.microsoft.com/office/powerpoint/2010/main" val="16864235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82575" y="1084818"/>
            <a:ext cx="4384675" cy="5473700"/>
          </a:xfrm>
          <a:prstGeom prst="homePlate">
            <a:avLst>
              <a:gd name="adj" fmla="val 13183"/>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a:p>
        </p:txBody>
      </p:sp>
      <p:sp>
        <p:nvSpPr>
          <p:cNvPr id="5" name="Pentagon 4"/>
          <p:cNvSpPr/>
          <p:nvPr/>
        </p:nvSpPr>
        <p:spPr>
          <a:xfrm rot="10800000">
            <a:off x="4589463" y="1084818"/>
            <a:ext cx="4325937" cy="5473700"/>
          </a:xfrm>
          <a:prstGeom prst="homePlate">
            <a:avLst>
              <a:gd name="adj" fmla="val 13183"/>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a:p>
        </p:txBody>
      </p:sp>
      <p:sp>
        <p:nvSpPr>
          <p:cNvPr id="6" name="Rounded Rectangle 5"/>
          <p:cNvSpPr/>
          <p:nvPr/>
        </p:nvSpPr>
        <p:spPr>
          <a:xfrm>
            <a:off x="347663" y="1013381"/>
            <a:ext cx="3698875" cy="1752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anchor="ctr"/>
          <a:lstStyle/>
          <a:p>
            <a:pPr eaLnBrk="1" fontAlgn="auto" hangingPunct="1">
              <a:spcBef>
                <a:spcPts val="0"/>
              </a:spcBef>
              <a:spcAft>
                <a:spcPts val="600"/>
              </a:spcAft>
              <a:defRPr/>
            </a:pPr>
            <a:r>
              <a:rPr lang="en-US" sz="1400" b="1" u="sng" dirty="0">
                <a:solidFill>
                  <a:schemeClr val="tx1"/>
                </a:solidFill>
              </a:rPr>
              <a:t>NOTIFICATION  OF DISASTER </a:t>
            </a:r>
          </a:p>
          <a:p>
            <a:pPr marL="285750" indent="-285750" eaLnBrk="1" fontAlgn="auto" hangingPunct="1">
              <a:spcBef>
                <a:spcPts val="0"/>
              </a:spcBef>
              <a:spcAft>
                <a:spcPts val="600"/>
              </a:spcAft>
              <a:buFont typeface="Wingdings" panose="05000000000000000000" pitchFamily="2" charset="2"/>
              <a:buChar char="§"/>
              <a:defRPr/>
            </a:pPr>
            <a:r>
              <a:rPr lang="en-US" sz="1200" b="1" i="1" dirty="0">
                <a:solidFill>
                  <a:srgbClr val="FF0000"/>
                </a:solidFill>
              </a:rPr>
              <a:t>The AHA Centre </a:t>
            </a:r>
            <a:r>
              <a:rPr lang="en-US" sz="1200" dirty="0">
                <a:solidFill>
                  <a:schemeClr val="tx1"/>
                </a:solidFill>
              </a:rPr>
              <a:t>to analyse the initial report and notify other Party/Entity of the disaster</a:t>
            </a:r>
          </a:p>
          <a:p>
            <a:pPr marL="285750" indent="-285750" eaLnBrk="1" fontAlgn="auto" hangingPunct="1">
              <a:spcBef>
                <a:spcPts val="0"/>
              </a:spcBef>
              <a:spcAft>
                <a:spcPts val="600"/>
              </a:spcAft>
              <a:buFont typeface="Wingdings" panose="05000000000000000000" pitchFamily="2" charset="2"/>
              <a:buChar char="§"/>
              <a:defRPr/>
            </a:pPr>
            <a:r>
              <a:rPr lang="en-US" sz="1200" b="1" i="1" dirty="0">
                <a:solidFill>
                  <a:srgbClr val="FF0000"/>
                </a:solidFill>
              </a:rPr>
              <a:t>he AHA Centre  </a:t>
            </a:r>
            <a:r>
              <a:rPr lang="en-US" sz="1200" dirty="0">
                <a:solidFill>
                  <a:schemeClr val="tx1"/>
                </a:solidFill>
              </a:rPr>
              <a:t>to analyse each Siituation Report and immediately notify the other </a:t>
            </a:r>
            <a:r>
              <a:rPr lang="en-US" sz="1200" dirty="0" smtClean="0">
                <a:solidFill>
                  <a:schemeClr val="tx1"/>
                </a:solidFill>
              </a:rPr>
              <a:t>Party /Entity </a:t>
            </a:r>
            <a:r>
              <a:rPr lang="en-US" sz="1200" dirty="0">
                <a:solidFill>
                  <a:schemeClr val="tx1"/>
                </a:solidFill>
              </a:rPr>
              <a:t>of the significant developments  (a)  periodically  or (b) by 10:00 am (Jakarta time)</a:t>
            </a:r>
          </a:p>
        </p:txBody>
      </p:sp>
      <p:sp>
        <p:nvSpPr>
          <p:cNvPr id="7" name="Rounded Rectangle 6"/>
          <p:cNvSpPr/>
          <p:nvPr/>
        </p:nvSpPr>
        <p:spPr>
          <a:xfrm>
            <a:off x="5530850" y="4685268"/>
            <a:ext cx="3263900" cy="1371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anchor="ctr"/>
          <a:lstStyle/>
          <a:p>
            <a:pPr eaLnBrk="1" fontAlgn="auto" hangingPunct="1">
              <a:spcBef>
                <a:spcPts val="0"/>
              </a:spcBef>
              <a:spcAft>
                <a:spcPts val="600"/>
              </a:spcAft>
              <a:defRPr/>
            </a:pPr>
            <a:r>
              <a:rPr lang="en-US" sz="1400" b="1" dirty="0">
                <a:solidFill>
                  <a:schemeClr val="tx1"/>
                </a:solidFill>
              </a:rPr>
              <a:t>DEMOBILISATION OF ASSISTANCE AND REPORTING</a:t>
            </a:r>
          </a:p>
          <a:p>
            <a:pPr eaLnBrk="1" fontAlgn="auto" hangingPunct="1">
              <a:spcBef>
                <a:spcPts val="0"/>
              </a:spcBef>
              <a:spcAft>
                <a:spcPts val="600"/>
              </a:spcAft>
              <a:defRPr/>
            </a:pPr>
            <a:r>
              <a:rPr lang="en-US" sz="1200" b="1" i="1" dirty="0">
                <a:solidFill>
                  <a:srgbClr val="FF0000"/>
                </a:solidFill>
              </a:rPr>
              <a:t>The AHA Centre</a:t>
            </a:r>
            <a:r>
              <a:rPr lang="en-US" sz="1200" i="1" dirty="0">
                <a:solidFill>
                  <a:schemeClr val="tx1"/>
                </a:solidFill>
              </a:rPr>
              <a:t> to receive and update of this development</a:t>
            </a:r>
          </a:p>
          <a:p>
            <a:pPr eaLnBrk="1" fontAlgn="auto" hangingPunct="1">
              <a:spcBef>
                <a:spcPts val="0"/>
              </a:spcBef>
              <a:spcAft>
                <a:spcPts val="600"/>
              </a:spcAft>
              <a:defRPr/>
            </a:pPr>
            <a:r>
              <a:rPr lang="en-US" sz="1200" b="1" i="1" dirty="0">
                <a:solidFill>
                  <a:srgbClr val="FF0000"/>
                </a:solidFill>
              </a:rPr>
              <a:t>The AHA Centre </a:t>
            </a:r>
            <a:r>
              <a:rPr lang="en-US" sz="1200" i="1" dirty="0">
                <a:solidFill>
                  <a:schemeClr val="tx1"/>
                </a:solidFill>
              </a:rPr>
              <a:t> to be received within 2 weeks  of departure from the affected country</a:t>
            </a:r>
          </a:p>
          <a:p>
            <a:pPr eaLnBrk="1" fontAlgn="auto" hangingPunct="1">
              <a:spcBef>
                <a:spcPts val="0"/>
              </a:spcBef>
              <a:spcAft>
                <a:spcPts val="600"/>
              </a:spcAft>
              <a:defRPr/>
            </a:pPr>
            <a:r>
              <a:rPr lang="en-US" sz="1000" i="1" dirty="0">
                <a:solidFill>
                  <a:schemeClr val="tx1"/>
                </a:solidFill>
              </a:rPr>
              <a:t> </a:t>
            </a:r>
          </a:p>
        </p:txBody>
      </p:sp>
      <p:sp>
        <p:nvSpPr>
          <p:cNvPr id="8" name="Rounded Rectangle 7"/>
          <p:cNvSpPr/>
          <p:nvPr/>
        </p:nvSpPr>
        <p:spPr>
          <a:xfrm>
            <a:off x="384175" y="4253468"/>
            <a:ext cx="3130550" cy="762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anchor="ctr"/>
          <a:lstStyle/>
          <a:p>
            <a:pPr eaLnBrk="1" fontAlgn="auto" hangingPunct="1">
              <a:spcBef>
                <a:spcPts val="0"/>
              </a:spcBef>
              <a:spcAft>
                <a:spcPts val="600"/>
              </a:spcAft>
              <a:defRPr/>
            </a:pPr>
            <a:r>
              <a:rPr lang="en-US" sz="1400" b="1" u="sng" dirty="0">
                <a:solidFill>
                  <a:schemeClr val="tx1"/>
                </a:solidFill>
              </a:rPr>
              <a:t>OFFER OF ASSISTANCE</a:t>
            </a:r>
          </a:p>
          <a:p>
            <a:pPr eaLnBrk="1" fontAlgn="auto" hangingPunct="1">
              <a:spcBef>
                <a:spcPts val="0"/>
              </a:spcBef>
              <a:spcAft>
                <a:spcPts val="600"/>
              </a:spcAft>
              <a:defRPr/>
            </a:pPr>
            <a:r>
              <a:rPr lang="en-US" sz="1200" b="1" i="1" dirty="0">
                <a:solidFill>
                  <a:srgbClr val="FF0000"/>
                </a:solidFill>
              </a:rPr>
              <a:t>The AHA Centre </a:t>
            </a:r>
            <a:r>
              <a:rPr lang="en-US" sz="1200" i="1" dirty="0">
                <a:solidFill>
                  <a:schemeClr val="tx1"/>
                </a:solidFill>
              </a:rPr>
              <a:t>to forward the offer to the receiving Party</a:t>
            </a:r>
          </a:p>
        </p:txBody>
      </p:sp>
      <p:sp>
        <p:nvSpPr>
          <p:cNvPr id="9" name="Rectangle 8"/>
          <p:cNvSpPr/>
          <p:nvPr/>
        </p:nvSpPr>
        <p:spPr>
          <a:xfrm>
            <a:off x="425450" y="2958068"/>
            <a:ext cx="3017838" cy="12954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anchor="ctr"/>
          <a:lstStyle/>
          <a:p>
            <a:pPr eaLnBrk="1" fontAlgn="auto" hangingPunct="1">
              <a:spcBef>
                <a:spcPts val="0"/>
              </a:spcBef>
              <a:spcAft>
                <a:spcPts val="600"/>
              </a:spcAft>
              <a:defRPr/>
            </a:pPr>
            <a:r>
              <a:rPr lang="en-US" sz="1400" b="1" u="sng" dirty="0">
                <a:solidFill>
                  <a:schemeClr val="tx1"/>
                </a:solidFill>
              </a:rPr>
              <a:t>REQUEST FOR ASSISTANCE </a:t>
            </a:r>
          </a:p>
          <a:p>
            <a:pPr marL="171450" indent="-171450" eaLnBrk="1" fontAlgn="auto" hangingPunct="1">
              <a:spcBef>
                <a:spcPts val="0"/>
              </a:spcBef>
              <a:spcAft>
                <a:spcPts val="600"/>
              </a:spcAft>
              <a:buFont typeface="Arial" panose="020B0604020202020204" pitchFamily="34" charset="0"/>
              <a:buChar char="•"/>
              <a:defRPr/>
            </a:pPr>
            <a:r>
              <a:rPr lang="en-US" sz="1200" b="1" i="1" u="sng" dirty="0">
                <a:solidFill>
                  <a:srgbClr val="FF0000"/>
                </a:solidFill>
              </a:rPr>
              <a:t> </a:t>
            </a:r>
            <a:r>
              <a:rPr lang="en-US" sz="1200" b="1" i="1" dirty="0">
                <a:solidFill>
                  <a:srgbClr val="FF0000"/>
                </a:solidFill>
              </a:rPr>
              <a:t>The AHA Centre </a:t>
            </a:r>
            <a:r>
              <a:rPr lang="en-US" sz="1200" i="1" dirty="0">
                <a:solidFill>
                  <a:schemeClr val="tx1"/>
                </a:solidFill>
              </a:rPr>
              <a:t>to forward the request  to other </a:t>
            </a:r>
            <a:r>
              <a:rPr lang="en-US" sz="1200" i="1" dirty="0" smtClean="0">
                <a:solidFill>
                  <a:schemeClr val="tx1"/>
                </a:solidFill>
              </a:rPr>
              <a:t>Party/Entity</a:t>
            </a:r>
            <a:endParaRPr lang="en-US" sz="1200" i="1" dirty="0">
              <a:solidFill>
                <a:schemeClr val="tx1"/>
              </a:solidFill>
            </a:endParaRPr>
          </a:p>
          <a:p>
            <a:pPr marL="171450" indent="-171450" eaLnBrk="1" fontAlgn="auto" hangingPunct="1">
              <a:spcBef>
                <a:spcPts val="0"/>
              </a:spcBef>
              <a:spcAft>
                <a:spcPts val="600"/>
              </a:spcAft>
              <a:buFont typeface="Arial" panose="020B0604020202020204" pitchFamily="34" charset="0"/>
              <a:buChar char="•"/>
              <a:defRPr/>
            </a:pPr>
            <a:r>
              <a:rPr lang="en-US" sz="1200" b="1" i="1" dirty="0">
                <a:solidFill>
                  <a:srgbClr val="FF0000"/>
                </a:solidFill>
              </a:rPr>
              <a:t>The AHA Centre </a:t>
            </a:r>
            <a:r>
              <a:rPr lang="en-US" sz="1200" i="1" dirty="0">
                <a:solidFill>
                  <a:schemeClr val="tx1"/>
                </a:solidFill>
              </a:rPr>
              <a:t>will explore other possible assistance</a:t>
            </a:r>
          </a:p>
          <a:p>
            <a:pPr eaLnBrk="1" fontAlgn="auto" hangingPunct="1">
              <a:spcBef>
                <a:spcPts val="0"/>
              </a:spcBef>
              <a:spcAft>
                <a:spcPts val="600"/>
              </a:spcAft>
              <a:defRPr/>
            </a:pPr>
            <a:r>
              <a:rPr lang="en-US" sz="1000" i="1" dirty="0">
                <a:solidFill>
                  <a:schemeClr val="tx1"/>
                </a:solidFill>
              </a:rPr>
              <a:t> </a:t>
            </a:r>
          </a:p>
        </p:txBody>
      </p:sp>
      <p:sp>
        <p:nvSpPr>
          <p:cNvPr id="10" name="Rectangle 9"/>
          <p:cNvSpPr/>
          <p:nvPr/>
        </p:nvSpPr>
        <p:spPr>
          <a:xfrm>
            <a:off x="419100" y="5126593"/>
            <a:ext cx="2951163" cy="107156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anchor="ctr"/>
          <a:lstStyle/>
          <a:p>
            <a:pPr eaLnBrk="1" fontAlgn="auto" hangingPunct="1">
              <a:spcBef>
                <a:spcPts val="0"/>
              </a:spcBef>
              <a:spcAft>
                <a:spcPts val="600"/>
              </a:spcAft>
              <a:defRPr/>
            </a:pPr>
            <a:r>
              <a:rPr lang="en-US" sz="1400" b="1" u="sng" dirty="0">
                <a:solidFill>
                  <a:schemeClr val="tx1"/>
                </a:solidFill>
              </a:rPr>
              <a:t>DISASTER SITUATION UPDATE </a:t>
            </a:r>
          </a:p>
          <a:p>
            <a:pPr eaLnBrk="1" fontAlgn="auto" hangingPunct="1">
              <a:spcBef>
                <a:spcPts val="0"/>
              </a:spcBef>
              <a:spcAft>
                <a:spcPts val="600"/>
              </a:spcAft>
              <a:defRPr/>
            </a:pPr>
            <a:r>
              <a:rPr lang="en-US" sz="1000" i="1" dirty="0">
                <a:solidFill>
                  <a:schemeClr val="tx1"/>
                </a:solidFill>
              </a:rPr>
              <a:t> </a:t>
            </a:r>
            <a:r>
              <a:rPr lang="en-US" sz="1200" b="1" i="1" dirty="0">
                <a:solidFill>
                  <a:srgbClr val="FF0000"/>
                </a:solidFill>
              </a:rPr>
              <a:t>The AHA Centre  </a:t>
            </a:r>
            <a:r>
              <a:rPr lang="en-US" sz="1200" i="1" dirty="0">
                <a:solidFill>
                  <a:schemeClr val="tx1"/>
                </a:solidFill>
              </a:rPr>
              <a:t>to receive report within 24 to 48 hours of arrival of assistance at disaster site</a:t>
            </a:r>
          </a:p>
        </p:txBody>
      </p:sp>
      <p:sp>
        <p:nvSpPr>
          <p:cNvPr id="11" name="Rounded Rectangle 10"/>
          <p:cNvSpPr/>
          <p:nvPr/>
        </p:nvSpPr>
        <p:spPr>
          <a:xfrm>
            <a:off x="5530850" y="3316843"/>
            <a:ext cx="3197225" cy="1066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anchor="ctr"/>
          <a:lstStyle/>
          <a:p>
            <a:pPr eaLnBrk="1" fontAlgn="auto" hangingPunct="1">
              <a:spcBef>
                <a:spcPts val="0"/>
              </a:spcBef>
              <a:spcAft>
                <a:spcPts val="600"/>
              </a:spcAft>
              <a:defRPr/>
            </a:pPr>
            <a:r>
              <a:rPr lang="en-US" sz="1400" b="1" dirty="0">
                <a:solidFill>
                  <a:schemeClr val="tx1"/>
                </a:solidFill>
              </a:rPr>
              <a:t>MOBILISATION OF ASSETS AND CAPACITIES</a:t>
            </a:r>
          </a:p>
          <a:p>
            <a:pPr eaLnBrk="1" fontAlgn="auto" hangingPunct="1">
              <a:spcBef>
                <a:spcPts val="0"/>
              </a:spcBef>
              <a:spcAft>
                <a:spcPts val="600"/>
              </a:spcAft>
              <a:defRPr/>
            </a:pPr>
            <a:r>
              <a:rPr lang="en-US" sz="1200" b="1" i="1" dirty="0">
                <a:solidFill>
                  <a:srgbClr val="FF0000"/>
                </a:solidFill>
              </a:rPr>
              <a:t>The AHA Centre </a:t>
            </a:r>
            <a:r>
              <a:rPr lang="en-US" sz="1200" i="1" dirty="0">
                <a:solidFill>
                  <a:schemeClr val="tx1"/>
                </a:solidFill>
              </a:rPr>
              <a:t>to facilitate the processing of exemption for provision of assistance and </a:t>
            </a:r>
            <a:r>
              <a:rPr lang="en-US" sz="1200" i="1" dirty="0" smtClean="0">
                <a:solidFill>
                  <a:schemeClr val="tx1"/>
                </a:solidFill>
              </a:rPr>
              <a:t>facilities, </a:t>
            </a:r>
            <a:r>
              <a:rPr lang="en-US" sz="1200" i="1" dirty="0">
                <a:solidFill>
                  <a:schemeClr val="tx1"/>
                </a:solidFill>
              </a:rPr>
              <a:t>transit of personnel and equipment </a:t>
            </a:r>
          </a:p>
        </p:txBody>
      </p:sp>
      <p:sp>
        <p:nvSpPr>
          <p:cNvPr id="12" name="Rounded Rectangle 11"/>
          <p:cNvSpPr/>
          <p:nvPr/>
        </p:nvSpPr>
        <p:spPr>
          <a:xfrm>
            <a:off x="5424488" y="1513443"/>
            <a:ext cx="3268662" cy="1371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anchor="ctr"/>
          <a:lstStyle/>
          <a:p>
            <a:pPr eaLnBrk="1" fontAlgn="auto" hangingPunct="1">
              <a:spcBef>
                <a:spcPts val="0"/>
              </a:spcBef>
              <a:spcAft>
                <a:spcPts val="600"/>
              </a:spcAft>
              <a:defRPr/>
            </a:pPr>
            <a:r>
              <a:rPr lang="en-US" sz="1400" b="1" cap="all" dirty="0">
                <a:solidFill>
                  <a:schemeClr val="tx1"/>
                </a:solidFill>
              </a:rPr>
              <a:t>Joint Assessment of required Assistance</a:t>
            </a:r>
          </a:p>
          <a:p>
            <a:pPr marL="171450" indent="-171450" eaLnBrk="1" fontAlgn="auto" hangingPunct="1">
              <a:spcBef>
                <a:spcPts val="0"/>
              </a:spcBef>
              <a:spcAft>
                <a:spcPts val="600"/>
              </a:spcAft>
              <a:buFont typeface="Wingdings" panose="05000000000000000000" pitchFamily="2" charset="2"/>
              <a:buChar char="§"/>
              <a:defRPr/>
            </a:pPr>
            <a:r>
              <a:rPr lang="en-US" sz="1200" b="1" i="1" dirty="0">
                <a:solidFill>
                  <a:srgbClr val="FF0000"/>
                </a:solidFill>
              </a:rPr>
              <a:t> The AHA Centre </a:t>
            </a:r>
            <a:r>
              <a:rPr lang="en-US" sz="1200" i="1" dirty="0">
                <a:solidFill>
                  <a:schemeClr val="tx1"/>
                </a:solidFill>
              </a:rPr>
              <a:t>to facilitate mobilisation of ERAT</a:t>
            </a:r>
          </a:p>
          <a:p>
            <a:pPr marL="171450" indent="-171450" eaLnBrk="1" fontAlgn="auto" hangingPunct="1">
              <a:spcBef>
                <a:spcPts val="0"/>
              </a:spcBef>
              <a:spcAft>
                <a:spcPts val="600"/>
              </a:spcAft>
              <a:buFont typeface="Wingdings" panose="05000000000000000000" pitchFamily="2" charset="2"/>
              <a:buChar char="§"/>
              <a:defRPr/>
            </a:pPr>
            <a:r>
              <a:rPr lang="en-US" sz="1200" b="1" i="1" dirty="0">
                <a:solidFill>
                  <a:srgbClr val="FF0000"/>
                </a:solidFill>
              </a:rPr>
              <a:t>The AHA Centre to </a:t>
            </a:r>
            <a:r>
              <a:rPr lang="en-US" sz="1200" i="1" dirty="0">
                <a:solidFill>
                  <a:schemeClr val="tx1"/>
                </a:solidFill>
              </a:rPr>
              <a:t>receive updates on any plans and findings of joint assessment</a:t>
            </a:r>
          </a:p>
          <a:p>
            <a:pPr marL="171450" indent="-171450" eaLnBrk="1" fontAlgn="auto" hangingPunct="1">
              <a:spcBef>
                <a:spcPts val="0"/>
              </a:spcBef>
              <a:spcAft>
                <a:spcPts val="600"/>
              </a:spcAft>
              <a:buFont typeface="Wingdings" panose="05000000000000000000" pitchFamily="2" charset="2"/>
              <a:buChar char="§"/>
              <a:defRPr/>
            </a:pPr>
            <a:r>
              <a:rPr lang="en-US" sz="1200" b="1" i="1" dirty="0">
                <a:solidFill>
                  <a:srgbClr val="FF0000"/>
                </a:solidFill>
              </a:rPr>
              <a:t>The AHA Centre </a:t>
            </a:r>
            <a:r>
              <a:rPr lang="en-US" sz="1200" i="1" dirty="0">
                <a:solidFill>
                  <a:schemeClr val="tx1"/>
                </a:solidFill>
              </a:rPr>
              <a:t>to receive copy of the Contractual Agreement for Assistance</a:t>
            </a:r>
          </a:p>
        </p:txBody>
      </p:sp>
      <p:sp>
        <p:nvSpPr>
          <p:cNvPr id="13" name="TextBox 12"/>
          <p:cNvSpPr txBox="1"/>
          <p:nvPr/>
        </p:nvSpPr>
        <p:spPr>
          <a:xfrm>
            <a:off x="3613150" y="3707368"/>
            <a:ext cx="1600200" cy="647700"/>
          </a:xfrm>
          <a:prstGeom prst="roundRect">
            <a:avLst/>
          </a:prstGeom>
          <a:noFill/>
          <a:ln>
            <a:noFill/>
          </a:ln>
        </p:spPr>
        <p:txBody>
          <a:bodyPr lIns="91430" tIns="45716" rIns="91430" bIns="45716">
            <a:spAutoFit/>
          </a:bodyPr>
          <a:lstStyle/>
          <a:p>
            <a:pPr algn="ctr" eaLnBrk="1" fontAlgn="auto" hangingPunct="1">
              <a:spcBef>
                <a:spcPts val="0"/>
              </a:spcBef>
              <a:spcAft>
                <a:spcPts val="0"/>
              </a:spcAft>
              <a:defRPr/>
            </a:pPr>
            <a:r>
              <a:rPr lang="en-US" sz="1600" b="1" spc="500" dirty="0">
                <a:solidFill>
                  <a:schemeClr val="bg1"/>
                </a:solidFill>
                <a:latin typeface="Arial Black" pitchFamily="34" charset="0"/>
                <a:ea typeface="+mn-ea"/>
                <a:cs typeface="+mn-cs"/>
              </a:rPr>
              <a:t>AHA </a:t>
            </a:r>
          </a:p>
          <a:p>
            <a:pPr algn="ctr" eaLnBrk="1" fontAlgn="auto" hangingPunct="1">
              <a:spcBef>
                <a:spcPts val="0"/>
              </a:spcBef>
              <a:spcAft>
                <a:spcPts val="0"/>
              </a:spcAft>
              <a:defRPr/>
            </a:pPr>
            <a:r>
              <a:rPr lang="en-US" sz="1600" b="1" cap="all" spc="500" dirty="0">
                <a:solidFill>
                  <a:schemeClr val="bg1"/>
                </a:solidFill>
                <a:latin typeface="Arial Black" pitchFamily="34" charset="0"/>
                <a:ea typeface="+mn-ea"/>
                <a:cs typeface="Arial" pitchFamily="34" charset="0"/>
              </a:rPr>
              <a:t>Centre</a:t>
            </a:r>
            <a:r>
              <a:rPr lang="en-US" sz="1600" b="1" spc="500" dirty="0">
                <a:solidFill>
                  <a:schemeClr val="bg1"/>
                </a:solidFill>
                <a:latin typeface="Arial" pitchFamily="34" charset="0"/>
                <a:ea typeface="+mn-ea"/>
                <a:cs typeface="Arial" pitchFamily="34" charset="0"/>
              </a:rPr>
              <a:t> </a:t>
            </a:r>
          </a:p>
        </p:txBody>
      </p:sp>
      <p:sp>
        <p:nvSpPr>
          <p:cNvPr id="15" name="TextBox 17"/>
          <p:cNvSpPr txBox="1">
            <a:spLocks noChangeArrowheads="1"/>
          </p:cNvSpPr>
          <p:nvPr/>
        </p:nvSpPr>
        <p:spPr bwMode="auto">
          <a:xfrm>
            <a:off x="4832350" y="6793468"/>
            <a:ext cx="3954463"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eaLnBrk="1" hangingPunct="1"/>
            <a:r>
              <a:rPr lang="en-US" sz="1400" b="1" i="1" dirty="0">
                <a:solidFill>
                  <a:schemeClr val="bg1"/>
                </a:solidFill>
                <a:latin typeface="Arial" charset="0"/>
              </a:rPr>
              <a:t>Connecting ASEAN for Disaster Readiness </a:t>
            </a:r>
          </a:p>
        </p:txBody>
      </p:sp>
      <p:pic>
        <p:nvPicPr>
          <p:cNvPr id="16" name="Picture 2" descr="C:\Users\user\Pictures\aha ctr\IMG_004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66115" y="2885564"/>
            <a:ext cx="1893347" cy="1905372"/>
          </a:xfrm>
          <a:prstGeom prst="ellipse">
            <a:avLst/>
          </a:prstGeom>
          <a:ln>
            <a:noFill/>
          </a:ln>
          <a:effectLst>
            <a:softEdge rad="112500"/>
          </a:effectLst>
          <a:extLst/>
        </p:spPr>
      </p:pic>
      <p:sp>
        <p:nvSpPr>
          <p:cNvPr id="17" name="TextBox 16"/>
          <p:cNvSpPr txBox="1"/>
          <p:nvPr/>
        </p:nvSpPr>
        <p:spPr>
          <a:xfrm>
            <a:off x="3278188" y="3026331"/>
            <a:ext cx="2468562" cy="579437"/>
          </a:xfrm>
          <a:prstGeom prst="roundRect">
            <a:avLst/>
          </a:prstGeom>
          <a:noFill/>
          <a:ln>
            <a:noFill/>
          </a:ln>
        </p:spPr>
        <p:txBody>
          <a:bodyPr lIns="91430" tIns="45716" rIns="91430" bIns="45716">
            <a:spAutoFit/>
          </a:bodyPr>
          <a:lstStyle/>
          <a:p>
            <a:pPr algn="ctr" eaLnBrk="1" fontAlgn="auto" hangingPunct="1">
              <a:spcBef>
                <a:spcPts val="0"/>
              </a:spcBef>
              <a:spcAft>
                <a:spcPts val="0"/>
              </a:spcAft>
              <a:defRPr/>
            </a:pPr>
            <a:r>
              <a:rPr lang="en-US" sz="1400" b="1" spc="500" dirty="0">
                <a:solidFill>
                  <a:schemeClr val="bg1"/>
                </a:solidFill>
                <a:latin typeface="Arial Black" pitchFamily="34" charset="0"/>
                <a:ea typeface="+mn-ea"/>
                <a:cs typeface="+mn-cs"/>
              </a:rPr>
              <a:t>AHA</a:t>
            </a:r>
          </a:p>
          <a:p>
            <a:pPr algn="ctr" eaLnBrk="1" fontAlgn="auto" hangingPunct="1">
              <a:spcBef>
                <a:spcPts val="0"/>
              </a:spcBef>
              <a:spcAft>
                <a:spcPts val="0"/>
              </a:spcAft>
              <a:defRPr/>
            </a:pPr>
            <a:r>
              <a:rPr lang="en-US" sz="1400" b="1" spc="500" dirty="0">
                <a:solidFill>
                  <a:schemeClr val="bg1"/>
                </a:solidFill>
                <a:latin typeface="Arial Black" pitchFamily="34" charset="0"/>
                <a:ea typeface="+mn-ea"/>
                <a:cs typeface="+mn-cs"/>
              </a:rPr>
              <a:t> </a:t>
            </a:r>
            <a:r>
              <a:rPr lang="en-US" sz="1400" b="1" cap="all" spc="500" dirty="0">
                <a:solidFill>
                  <a:schemeClr val="bg1"/>
                </a:solidFill>
                <a:latin typeface="Arial Black" pitchFamily="34" charset="0"/>
                <a:ea typeface="+mn-ea"/>
                <a:cs typeface="Arial" pitchFamily="34" charset="0"/>
              </a:rPr>
              <a:t>Centre</a:t>
            </a:r>
            <a:r>
              <a:rPr lang="en-US" sz="1400" b="1" spc="500" dirty="0">
                <a:solidFill>
                  <a:schemeClr val="bg1"/>
                </a:solidFill>
                <a:latin typeface="Arial" pitchFamily="34" charset="0"/>
                <a:ea typeface="+mn-ea"/>
                <a:cs typeface="Arial" pitchFamily="34" charset="0"/>
              </a:rPr>
              <a:t> </a:t>
            </a:r>
          </a:p>
        </p:txBody>
      </p:sp>
      <p:sp>
        <p:nvSpPr>
          <p:cNvPr id="18" name="Donut 17"/>
          <p:cNvSpPr/>
          <p:nvPr/>
        </p:nvSpPr>
        <p:spPr>
          <a:xfrm>
            <a:off x="3613150" y="2958068"/>
            <a:ext cx="1846263" cy="1760538"/>
          </a:xfrm>
          <a:prstGeom prst="donut">
            <a:avLst>
              <a:gd name="adj" fmla="val 593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a:solidFill>
                <a:schemeClr val="tx1"/>
              </a:solidFill>
            </a:endParaRPr>
          </a:p>
        </p:txBody>
      </p:sp>
      <p:sp>
        <p:nvSpPr>
          <p:cNvPr id="19" name="TextBox 18"/>
          <p:cNvSpPr txBox="1"/>
          <p:nvPr/>
        </p:nvSpPr>
        <p:spPr>
          <a:xfrm>
            <a:off x="4451350" y="6793468"/>
            <a:ext cx="4038600" cy="369332"/>
          </a:xfrm>
          <a:prstGeom prst="rect">
            <a:avLst/>
          </a:prstGeom>
          <a:noFill/>
        </p:spPr>
        <p:txBody>
          <a:bodyPr wrap="square" rtlCol="0">
            <a:spAutoFit/>
          </a:bodyPr>
          <a:lstStyle/>
          <a:p>
            <a:pPr algn="r"/>
            <a:r>
              <a:rPr lang="en-US" i="1" dirty="0" smtClean="0">
                <a:solidFill>
                  <a:schemeClr val="bg1"/>
                </a:solidFill>
              </a:rPr>
              <a:t>One ASEAN, One Response</a:t>
            </a:r>
            <a:endParaRPr lang="en-US" i="1" dirty="0">
              <a:solidFill>
                <a:schemeClr val="bg1"/>
              </a:solidFill>
            </a:endParaRPr>
          </a:p>
        </p:txBody>
      </p:sp>
    </p:spTree>
    <p:extLst>
      <p:ext uri="{BB962C8B-B14F-4D97-AF65-F5344CB8AC3E}">
        <p14:creationId xmlns:p14="http://schemas.microsoft.com/office/powerpoint/2010/main" val="26752569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3586200" y="3012167"/>
            <a:ext cx="2311302" cy="1689920"/>
          </a:xfrm>
          <a:prstGeom prst="ellipse">
            <a:avLst/>
          </a:prstGeom>
          <a:solidFill>
            <a:srgbClr val="412FC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Successor AADMER Work </a:t>
            </a:r>
            <a:r>
              <a:rPr lang="en-US" sz="1600" b="1" dirty="0" err="1" smtClean="0">
                <a:solidFill>
                  <a:schemeClr val="tx1"/>
                </a:solidFill>
              </a:rPr>
              <a:t>Programme</a:t>
            </a:r>
            <a:endParaRPr lang="en-US" sz="1600" b="1" dirty="0">
              <a:solidFill>
                <a:schemeClr val="tx1"/>
              </a:solidFill>
            </a:endParaRPr>
          </a:p>
        </p:txBody>
      </p:sp>
      <p:sp>
        <p:nvSpPr>
          <p:cNvPr id="9" name="Rectangle 8"/>
          <p:cNvSpPr/>
          <p:nvPr/>
        </p:nvSpPr>
        <p:spPr>
          <a:xfrm>
            <a:off x="6536504" y="1465450"/>
            <a:ext cx="2574639" cy="4859150"/>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smtClean="0">
                <a:solidFill>
                  <a:schemeClr val="tx1"/>
                </a:solidFill>
              </a:rPr>
              <a:t>Elements of the Post-2015 AADMER Work </a:t>
            </a:r>
            <a:r>
              <a:rPr lang="en-US" sz="1600" b="1" dirty="0" err="1" smtClean="0">
                <a:solidFill>
                  <a:schemeClr val="tx1"/>
                </a:solidFill>
              </a:rPr>
              <a:t>Programme</a:t>
            </a:r>
            <a:endParaRPr lang="en-US" sz="1600" b="1" dirty="0" smtClean="0">
              <a:solidFill>
                <a:schemeClr val="tx1"/>
              </a:solidFill>
            </a:endParaRPr>
          </a:p>
          <a:p>
            <a:endParaRPr lang="en-US" sz="1600" b="1" dirty="0">
              <a:solidFill>
                <a:schemeClr val="tx1"/>
              </a:solidFill>
            </a:endParaRPr>
          </a:p>
          <a:p>
            <a:pPr marL="285750" indent="-285750">
              <a:buFont typeface="Arial" panose="020B0604020202020204" pitchFamily="34" charset="0"/>
              <a:buChar char="•"/>
            </a:pPr>
            <a:r>
              <a:rPr lang="en-US" sz="1600" b="1" dirty="0" smtClean="0">
                <a:solidFill>
                  <a:schemeClr val="tx1"/>
                </a:solidFill>
              </a:rPr>
              <a:t>Contextual Analysis</a:t>
            </a:r>
          </a:p>
          <a:p>
            <a:pPr marL="285750" indent="-285750"/>
            <a:endParaRPr lang="en-US" sz="1600" b="1" dirty="0" smtClean="0">
              <a:solidFill>
                <a:schemeClr val="tx1"/>
              </a:solidFill>
            </a:endParaRPr>
          </a:p>
          <a:p>
            <a:pPr marL="285750" indent="-285750">
              <a:buFont typeface="Arial" panose="020B0604020202020204" pitchFamily="34" charset="0"/>
              <a:buChar char="•"/>
            </a:pPr>
            <a:r>
              <a:rPr lang="en-US" sz="1600" b="1" dirty="0" smtClean="0">
                <a:solidFill>
                  <a:schemeClr val="tx1"/>
                </a:solidFill>
              </a:rPr>
              <a:t>Characteristics and Strategies</a:t>
            </a:r>
          </a:p>
          <a:p>
            <a:pPr marL="285750" indent="-285750">
              <a:buFont typeface="Arial" panose="020B0604020202020204" pitchFamily="34" charset="0"/>
              <a:buChar char="•"/>
            </a:pPr>
            <a:endParaRPr lang="en-US" sz="1600" b="1" dirty="0" smtClean="0">
              <a:solidFill>
                <a:schemeClr val="tx1"/>
              </a:solidFill>
            </a:endParaRPr>
          </a:p>
          <a:p>
            <a:pPr marL="285750" indent="-285750">
              <a:buFont typeface="Arial" panose="020B0604020202020204" pitchFamily="34" charset="0"/>
              <a:buChar char="•"/>
            </a:pPr>
            <a:r>
              <a:rPr lang="en-US" sz="1600" b="1" dirty="0" smtClean="0">
                <a:solidFill>
                  <a:schemeClr val="tx1"/>
                </a:solidFill>
              </a:rPr>
              <a:t>Action Plans</a:t>
            </a:r>
          </a:p>
          <a:p>
            <a:pPr marL="285750" indent="-285750">
              <a:buFont typeface="Arial" panose="020B0604020202020204" pitchFamily="34" charset="0"/>
              <a:buChar char="•"/>
            </a:pPr>
            <a:endParaRPr lang="en-US" sz="1600" b="1" dirty="0" smtClean="0">
              <a:solidFill>
                <a:schemeClr val="tx1"/>
              </a:solidFill>
            </a:endParaRPr>
          </a:p>
          <a:p>
            <a:pPr marL="285750" indent="-285750">
              <a:buFont typeface="Arial" panose="020B0604020202020204" pitchFamily="34" charset="0"/>
              <a:buChar char="•"/>
            </a:pPr>
            <a:r>
              <a:rPr lang="en-US" sz="1600" b="1" dirty="0" smtClean="0">
                <a:solidFill>
                  <a:schemeClr val="tx1"/>
                </a:solidFill>
              </a:rPr>
              <a:t>Implementation Mechanisms</a:t>
            </a:r>
          </a:p>
          <a:p>
            <a:pPr marL="285750" indent="-285750">
              <a:buFont typeface="Arial" panose="020B0604020202020204" pitchFamily="34" charset="0"/>
              <a:buChar char="•"/>
            </a:pPr>
            <a:endParaRPr lang="en-US" sz="1600" b="1" dirty="0" smtClean="0">
              <a:solidFill>
                <a:schemeClr val="tx1"/>
              </a:solidFill>
            </a:endParaRPr>
          </a:p>
          <a:p>
            <a:pPr marL="285750" indent="-285750">
              <a:buFont typeface="Arial" panose="020B0604020202020204" pitchFamily="34" charset="0"/>
              <a:buChar char="•"/>
            </a:pPr>
            <a:r>
              <a:rPr lang="en-US" sz="1600" b="1" dirty="0" smtClean="0">
                <a:solidFill>
                  <a:schemeClr val="tx1"/>
                </a:solidFill>
              </a:rPr>
              <a:t>Resources</a:t>
            </a:r>
          </a:p>
          <a:p>
            <a:pPr marL="285750" indent="-285750">
              <a:buFont typeface="Arial" panose="020B0604020202020204" pitchFamily="34" charset="0"/>
              <a:buChar char="•"/>
            </a:pPr>
            <a:endParaRPr lang="en-US" sz="1600" b="1" dirty="0" smtClean="0">
              <a:solidFill>
                <a:schemeClr val="tx1"/>
              </a:solidFill>
            </a:endParaRPr>
          </a:p>
          <a:p>
            <a:pPr marL="285750" indent="-285750">
              <a:buFont typeface="Arial" panose="020B0604020202020204" pitchFamily="34" charset="0"/>
              <a:buChar char="•"/>
            </a:pPr>
            <a:r>
              <a:rPr lang="en-US" sz="1600" b="1" dirty="0" smtClean="0">
                <a:solidFill>
                  <a:schemeClr val="tx1"/>
                </a:solidFill>
              </a:rPr>
              <a:t>Communication</a:t>
            </a:r>
          </a:p>
          <a:p>
            <a:pPr marL="285750" indent="-285750">
              <a:buFont typeface="Arial" panose="020B0604020202020204" pitchFamily="34" charset="0"/>
              <a:buChar char="•"/>
            </a:pPr>
            <a:endParaRPr lang="en-US" sz="1600" b="1" dirty="0" smtClean="0">
              <a:solidFill>
                <a:schemeClr val="tx1"/>
              </a:solidFill>
            </a:endParaRPr>
          </a:p>
          <a:p>
            <a:pPr marL="285750" indent="-285750">
              <a:buFont typeface="Arial" panose="020B0604020202020204" pitchFamily="34" charset="0"/>
              <a:buChar char="•"/>
            </a:pPr>
            <a:r>
              <a:rPr lang="en-US" sz="1600" b="1" dirty="0" smtClean="0">
                <a:solidFill>
                  <a:schemeClr val="tx1"/>
                </a:solidFill>
              </a:rPr>
              <a:t>Monitoring and Evaluation</a:t>
            </a:r>
          </a:p>
          <a:p>
            <a:endParaRPr lang="en-US" sz="1600" b="1" dirty="0">
              <a:solidFill>
                <a:schemeClr val="tx1"/>
              </a:solidFill>
            </a:endParaRPr>
          </a:p>
        </p:txBody>
      </p:sp>
      <p:sp>
        <p:nvSpPr>
          <p:cNvPr id="10" name="Right Arrow 9"/>
          <p:cNvSpPr/>
          <p:nvPr/>
        </p:nvSpPr>
        <p:spPr>
          <a:xfrm>
            <a:off x="5897502" y="3647712"/>
            <a:ext cx="601903" cy="4188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cxnSp>
        <p:nvCxnSpPr>
          <p:cNvPr id="11" name="Straight Connector 10"/>
          <p:cNvCxnSpPr/>
          <p:nvPr/>
        </p:nvCxnSpPr>
        <p:spPr>
          <a:xfrm>
            <a:off x="2887209" y="1783762"/>
            <a:ext cx="24377" cy="4115129"/>
          </a:xfrm>
          <a:prstGeom prst="line">
            <a:avLst/>
          </a:prstGeom>
          <a:ln w="25400" cmpd="sng"/>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554239" y="1783762"/>
            <a:ext cx="369794" cy="0"/>
          </a:xfrm>
          <a:prstGeom prst="line">
            <a:avLst/>
          </a:prstGeom>
          <a:ln w="25400" cmpd="sng"/>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554239" y="2850562"/>
            <a:ext cx="361141" cy="0"/>
          </a:xfrm>
          <a:prstGeom prst="line">
            <a:avLst/>
          </a:prstGeom>
          <a:ln w="25400" cmpd="sng"/>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54239" y="3841162"/>
            <a:ext cx="361141" cy="0"/>
          </a:xfrm>
          <a:prstGeom prst="line">
            <a:avLst/>
          </a:prstGeom>
          <a:ln w="25400" cmpd="sng"/>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54239" y="4907962"/>
            <a:ext cx="361141" cy="0"/>
          </a:xfrm>
          <a:prstGeom prst="line">
            <a:avLst/>
          </a:prstGeom>
          <a:ln w="25400" cmpd="sng"/>
        </p:spPr>
        <p:style>
          <a:lnRef idx="1">
            <a:schemeClr val="accent1"/>
          </a:lnRef>
          <a:fillRef idx="0">
            <a:schemeClr val="accent1"/>
          </a:fillRef>
          <a:effectRef idx="0">
            <a:schemeClr val="accent1"/>
          </a:effectRef>
          <a:fontRef idx="minor">
            <a:schemeClr val="tx1"/>
          </a:fontRef>
        </p:style>
      </p:cxnSp>
      <p:sp>
        <p:nvSpPr>
          <p:cNvPr id="16" name="Right Arrow 15"/>
          <p:cNvSpPr/>
          <p:nvPr/>
        </p:nvSpPr>
        <p:spPr>
          <a:xfrm>
            <a:off x="2911586" y="3631747"/>
            <a:ext cx="634732" cy="4188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7" name="Rounded Rectangle 16"/>
          <p:cNvSpPr/>
          <p:nvPr/>
        </p:nvSpPr>
        <p:spPr>
          <a:xfrm>
            <a:off x="214923" y="1469932"/>
            <a:ext cx="2339316" cy="708894"/>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dirty="0" smtClean="0">
                <a:solidFill>
                  <a:schemeClr val="tx1"/>
                </a:solidFill>
              </a:rPr>
              <a:t>ASEAN Declarations and Statements on disaster management</a:t>
            </a:r>
            <a:endParaRPr lang="en-US" sz="1600" b="1" dirty="0">
              <a:solidFill>
                <a:schemeClr val="tx1"/>
              </a:solidFill>
            </a:endParaRPr>
          </a:p>
        </p:txBody>
      </p:sp>
      <p:sp>
        <p:nvSpPr>
          <p:cNvPr id="18" name="Rounded Rectangle 17"/>
          <p:cNvSpPr/>
          <p:nvPr/>
        </p:nvSpPr>
        <p:spPr>
          <a:xfrm>
            <a:off x="214923" y="2486306"/>
            <a:ext cx="2339316" cy="708894"/>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b="1" dirty="0" smtClean="0">
                <a:solidFill>
                  <a:schemeClr val="tx1"/>
                </a:solidFill>
              </a:rPr>
              <a:t>ASEAN Community Vision 2025</a:t>
            </a:r>
            <a:endParaRPr lang="en-US" sz="1600" b="1" dirty="0">
              <a:solidFill>
                <a:schemeClr val="tx1"/>
              </a:solidFill>
            </a:endParaRPr>
          </a:p>
        </p:txBody>
      </p:sp>
      <p:sp>
        <p:nvSpPr>
          <p:cNvPr id="19" name="Rounded Rectangle 18"/>
          <p:cNvSpPr/>
          <p:nvPr/>
        </p:nvSpPr>
        <p:spPr>
          <a:xfrm>
            <a:off x="214923" y="3502680"/>
            <a:ext cx="2339316" cy="708894"/>
          </a:xfrm>
          <a:prstGeom prst="roundRect">
            <a:avLst/>
          </a:prstGeom>
          <a:solidFill>
            <a:srgbClr val="FA325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M&amp;E of the AADMER Work </a:t>
            </a:r>
            <a:r>
              <a:rPr lang="en-US" sz="1600" b="1" dirty="0" err="1" smtClean="0">
                <a:solidFill>
                  <a:schemeClr val="tx1"/>
                </a:solidFill>
              </a:rPr>
              <a:t>Programme</a:t>
            </a:r>
            <a:r>
              <a:rPr lang="en-US" sz="1600" b="1" dirty="0" smtClean="0">
                <a:solidFill>
                  <a:schemeClr val="tx1"/>
                </a:solidFill>
              </a:rPr>
              <a:t> 2010-2015</a:t>
            </a:r>
            <a:endParaRPr lang="en-US" sz="1600" b="1" dirty="0">
              <a:solidFill>
                <a:schemeClr val="tx1"/>
              </a:solidFill>
            </a:endParaRPr>
          </a:p>
        </p:txBody>
      </p:sp>
      <p:sp>
        <p:nvSpPr>
          <p:cNvPr id="20" name="Rounded Rectangle 19"/>
          <p:cNvSpPr/>
          <p:nvPr/>
        </p:nvSpPr>
        <p:spPr>
          <a:xfrm>
            <a:off x="214923" y="4519054"/>
            <a:ext cx="2339316" cy="708894"/>
          </a:xfrm>
          <a:prstGeom prst="roundRect">
            <a:avLst/>
          </a:prstGeom>
          <a:solidFill>
            <a:srgbClr val="07B1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Assessment of the 21 Concept Notes</a:t>
            </a:r>
            <a:endParaRPr lang="en-US" sz="1600" b="1" dirty="0">
              <a:solidFill>
                <a:schemeClr val="tx1"/>
              </a:solidFill>
            </a:endParaRPr>
          </a:p>
        </p:txBody>
      </p:sp>
      <p:sp>
        <p:nvSpPr>
          <p:cNvPr id="21" name="Rounded Rectangle 20"/>
          <p:cNvSpPr/>
          <p:nvPr/>
        </p:nvSpPr>
        <p:spPr>
          <a:xfrm>
            <a:off x="214923" y="5535429"/>
            <a:ext cx="2339316" cy="708894"/>
          </a:xfrm>
          <a:prstGeom prst="roundRect">
            <a:avLst/>
          </a:prstGeom>
          <a:solidFill>
            <a:srgbClr val="E05C1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Strategic “think-pieces”</a:t>
            </a:r>
            <a:endParaRPr lang="en-US" sz="1600" b="1" dirty="0">
              <a:solidFill>
                <a:schemeClr val="tx1"/>
              </a:solidFill>
            </a:endParaRPr>
          </a:p>
        </p:txBody>
      </p:sp>
      <p:cxnSp>
        <p:nvCxnSpPr>
          <p:cNvPr id="22" name="Straight Connector 21"/>
          <p:cNvCxnSpPr/>
          <p:nvPr/>
        </p:nvCxnSpPr>
        <p:spPr>
          <a:xfrm>
            <a:off x="2526068" y="5865373"/>
            <a:ext cx="361141" cy="0"/>
          </a:xfrm>
          <a:prstGeom prst="line">
            <a:avLst/>
          </a:prstGeom>
          <a:ln w="25400" cmpd="sng"/>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66800" y="826352"/>
            <a:ext cx="7589193" cy="461665"/>
          </a:xfrm>
          <a:prstGeom prst="rect">
            <a:avLst/>
          </a:prstGeom>
          <a:noFill/>
        </p:spPr>
        <p:txBody>
          <a:bodyPr wrap="none" rtlCol="0">
            <a:spAutoFit/>
          </a:bodyPr>
          <a:lstStyle/>
          <a:p>
            <a:pPr algn="ctr"/>
            <a:r>
              <a:rPr lang="en-US" sz="2400" b="1" dirty="0" smtClean="0">
                <a:solidFill>
                  <a:srgbClr val="0070C0"/>
                </a:solidFill>
                <a:latin typeface="+mj-lt"/>
              </a:rPr>
              <a:t>Development of the post-2015 AADMER work </a:t>
            </a:r>
            <a:r>
              <a:rPr lang="en-US" sz="2400" b="1" dirty="0" err="1" smtClean="0">
                <a:solidFill>
                  <a:srgbClr val="0070C0"/>
                </a:solidFill>
                <a:latin typeface="+mj-lt"/>
              </a:rPr>
              <a:t>programme</a:t>
            </a:r>
            <a:endParaRPr lang="en-US" sz="2400" b="1" dirty="0">
              <a:solidFill>
                <a:srgbClr val="0070C0"/>
              </a:solidFill>
              <a:latin typeface="+mj-lt"/>
            </a:endParaRPr>
          </a:p>
        </p:txBody>
      </p:sp>
    </p:spTree>
    <p:extLst>
      <p:ext uri="{BB962C8B-B14F-4D97-AF65-F5344CB8AC3E}">
        <p14:creationId xmlns:p14="http://schemas.microsoft.com/office/powerpoint/2010/main" val="38922782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049746784"/>
              </p:ext>
            </p:extLst>
          </p:nvPr>
        </p:nvGraphicFramePr>
        <p:xfrm>
          <a:off x="609600" y="1828800"/>
          <a:ext cx="70866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1066800" y="826352"/>
            <a:ext cx="7589193" cy="461665"/>
          </a:xfrm>
          <a:prstGeom prst="rect">
            <a:avLst/>
          </a:prstGeom>
          <a:noFill/>
        </p:spPr>
        <p:txBody>
          <a:bodyPr wrap="none" rtlCol="0">
            <a:spAutoFit/>
          </a:bodyPr>
          <a:lstStyle/>
          <a:p>
            <a:pPr algn="ctr"/>
            <a:r>
              <a:rPr lang="en-US" sz="2400" b="1" dirty="0" smtClean="0">
                <a:solidFill>
                  <a:srgbClr val="0070C0"/>
                </a:solidFill>
                <a:latin typeface="+mj-lt"/>
              </a:rPr>
              <a:t>Development of the post-2015 AADMER work </a:t>
            </a:r>
            <a:r>
              <a:rPr lang="en-US" sz="2400" b="1" dirty="0" err="1" smtClean="0">
                <a:solidFill>
                  <a:srgbClr val="0070C0"/>
                </a:solidFill>
                <a:latin typeface="+mj-lt"/>
              </a:rPr>
              <a:t>programme</a:t>
            </a:r>
            <a:endParaRPr lang="en-US" sz="2400" b="1" dirty="0">
              <a:solidFill>
                <a:srgbClr val="0070C0"/>
              </a:solidFill>
              <a:latin typeface="+mj-lt"/>
            </a:endParaRPr>
          </a:p>
        </p:txBody>
      </p:sp>
    </p:spTree>
    <p:extLst>
      <p:ext uri="{BB962C8B-B14F-4D97-AF65-F5344CB8AC3E}">
        <p14:creationId xmlns:p14="http://schemas.microsoft.com/office/powerpoint/2010/main" val="16078830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550677" y="4034135"/>
            <a:ext cx="2590799" cy="461665"/>
          </a:xfrm>
          <a:prstGeom prst="rect">
            <a:avLst/>
          </a:prstGeom>
          <a:noFill/>
        </p:spPr>
        <p:txBody>
          <a:bodyPr wrap="square" rtlCol="0">
            <a:spAutoFit/>
          </a:bodyPr>
          <a:lstStyle/>
          <a:p>
            <a:r>
              <a:rPr lang="en-US" sz="2400" b="1" dirty="0" smtClean="0">
                <a:latin typeface="Arial Black" panose="020B0A04020102020204" pitchFamily="34" charset="0"/>
              </a:rPr>
              <a:t>THANK YOU </a:t>
            </a:r>
            <a:endParaRPr lang="id-ID" sz="2400" b="1" dirty="0">
              <a:latin typeface="Arial Black" panose="020B0A04020102020204" pitchFamily="34" charset="0"/>
            </a:endParaRPr>
          </a:p>
        </p:txBody>
      </p:sp>
      <p:pic>
        <p:nvPicPr>
          <p:cNvPr id="21" name="Picture 13" descr="ASEAN Emblem gif"/>
          <p:cNvPicPr>
            <a:picLocks noChangeAspect="1" noChangeArrowheads="1"/>
          </p:cNvPicPr>
          <p:nvPr/>
        </p:nvPicPr>
        <p:blipFill>
          <a:blip r:embed="rId2" cstate="screen"/>
          <a:srcRect/>
          <a:stretch>
            <a:fillRect/>
          </a:stretch>
        </p:blipFill>
        <p:spPr bwMode="auto">
          <a:xfrm>
            <a:off x="4052069" y="2468431"/>
            <a:ext cx="1344661" cy="1294858"/>
          </a:xfrm>
          <a:prstGeom prst="rect">
            <a:avLst/>
          </a:prstGeom>
          <a:noFill/>
          <a:ln>
            <a:noFill/>
          </a:ln>
          <a:effectLst>
            <a:glow rad="101600">
              <a:schemeClr val="accent1">
                <a:satMod val="175000"/>
                <a:alpha val="40000"/>
              </a:schemeClr>
            </a:glow>
          </a:effectLst>
        </p:spPr>
      </p:pic>
      <p:pic>
        <p:nvPicPr>
          <p:cNvPr id="22" name="Picture 21"/>
          <p:cNvPicPr>
            <a:picLocks noChangeAspect="1"/>
          </p:cNvPicPr>
          <p:nvPr/>
        </p:nvPicPr>
        <p:blipFill rotWithShape="1">
          <a:blip r:embed="rId3" cstate="email">
            <a:extLst>
              <a:ext uri="{28A0092B-C50C-407E-A947-70E740481C1C}">
                <a14:useLocalDpi xmlns:a14="http://schemas.microsoft.com/office/drawing/2010/main"/>
              </a:ext>
            </a:extLst>
          </a:blip>
          <a:srcRect b="21204"/>
          <a:stretch/>
        </p:blipFill>
        <p:spPr>
          <a:xfrm>
            <a:off x="0" y="427420"/>
            <a:ext cx="2371316" cy="1401380"/>
          </a:xfrm>
          <a:prstGeom prst="rect">
            <a:avLst/>
          </a:prstGeom>
        </p:spPr>
      </p:pic>
      <p:pic>
        <p:nvPicPr>
          <p:cNvPr id="23" name="Content Placeholder 3"/>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0" y="1828800"/>
            <a:ext cx="2362200" cy="1328738"/>
          </a:xfrm>
        </p:spPr>
      </p:pic>
      <p:pic>
        <p:nvPicPr>
          <p:cNvPr id="24" name="Content Placeholder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3124200"/>
            <a:ext cx="2371316" cy="1778487"/>
          </a:xfrm>
          <a:prstGeom prst="rect">
            <a:avLst/>
          </a:prstGeom>
        </p:spPr>
      </p:pic>
      <p:pic>
        <p:nvPicPr>
          <p:cNvPr id="25" name="Picture 2" descr="E:\3rd batch deployment\DSC_1138.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4902687"/>
            <a:ext cx="2382093" cy="158383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rotWithShape="1">
          <a:blip r:embed="rId7" cstate="email">
            <a:extLst>
              <a:ext uri="{28A0092B-C50C-407E-A947-70E740481C1C}">
                <a14:useLocalDpi xmlns:a14="http://schemas.microsoft.com/office/drawing/2010/main"/>
              </a:ext>
            </a:extLst>
          </a:blip>
          <a:srcRect r="10214"/>
          <a:stretch/>
        </p:blipFill>
        <p:spPr>
          <a:xfrm>
            <a:off x="2374074" y="427420"/>
            <a:ext cx="2274125" cy="1414191"/>
          </a:xfrm>
          <a:prstGeom prst="rect">
            <a:avLst/>
          </a:prstGeom>
        </p:spPr>
      </p:pic>
      <p:pic>
        <p:nvPicPr>
          <p:cNvPr id="27" name="Picture 2" descr="C:\Users\user\Desktop\Haiyan\Haiyan Photos\Haiyan Photos GAYNOR\Typhoon Haiyan (ASEAN ERAT)\20131110_121928.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648200" y="457201"/>
            <a:ext cx="2424954"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073153" y="457200"/>
            <a:ext cx="2070847" cy="1371600"/>
          </a:xfrm>
          <a:prstGeom prst="rect">
            <a:avLst/>
          </a:prstGeom>
        </p:spPr>
      </p:pic>
      <p:pic>
        <p:nvPicPr>
          <p:cNvPr id="29" name="Picture 28"/>
          <p:cNvPicPr>
            <a:picLocks noChangeAspect="1"/>
          </p:cNvPicPr>
          <p:nvPr/>
        </p:nvPicPr>
        <p:blipFill rotWithShape="1">
          <a:blip r:embed="rId10" cstate="email">
            <a:extLst>
              <a:ext uri="{28A0092B-C50C-407E-A947-70E740481C1C}">
                <a14:useLocalDpi xmlns:a14="http://schemas.microsoft.com/office/drawing/2010/main"/>
              </a:ext>
            </a:extLst>
          </a:blip>
          <a:srcRect l="11860"/>
          <a:stretch/>
        </p:blipFill>
        <p:spPr>
          <a:xfrm>
            <a:off x="2374075" y="4902687"/>
            <a:ext cx="2502726" cy="1583838"/>
          </a:xfrm>
          <a:prstGeom prst="rect">
            <a:avLst/>
          </a:prstGeom>
        </p:spPr>
      </p:pic>
      <p:pic>
        <p:nvPicPr>
          <p:cNvPr id="30" name="Content Placeholder 3"/>
          <p:cNvPicPr>
            <a:picLocks noChangeAspect="1"/>
          </p:cNvPicPr>
          <p:nvPr/>
        </p:nvPicPr>
        <p:blipFill rotWithShape="1">
          <a:blip r:embed="rId11" cstate="email">
            <a:extLst>
              <a:ext uri="{28A0092B-C50C-407E-A947-70E740481C1C}">
                <a14:useLocalDpi xmlns:a14="http://schemas.microsoft.com/office/drawing/2010/main"/>
              </a:ext>
            </a:extLst>
          </a:blip>
          <a:srcRect l="4948" t="1637" b="1"/>
          <a:stretch/>
        </p:blipFill>
        <p:spPr>
          <a:xfrm>
            <a:off x="4876801" y="4902688"/>
            <a:ext cx="2209799" cy="1574312"/>
          </a:xfrm>
          <a:prstGeom prst="rect">
            <a:avLst/>
          </a:prstGeom>
        </p:spPr>
      </p:pic>
      <p:pic>
        <p:nvPicPr>
          <p:cNvPr id="31" name="Picture 3" descr="\\ahafilesrv\aha\01-AHA CENTRE PICTURES\2013 Pictures\2013-11-07 Typhoon Haiyan\Operation Centre-Prefab\NOV_5613.JPG"/>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r="16398"/>
          <a:stretch/>
        </p:blipFill>
        <p:spPr bwMode="auto">
          <a:xfrm>
            <a:off x="7073153" y="4902688"/>
            <a:ext cx="2070847" cy="157431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073153" y="1828800"/>
            <a:ext cx="2070847" cy="1164852"/>
          </a:xfrm>
          <a:prstGeom prst="rect">
            <a:avLst/>
          </a:prstGeom>
        </p:spPr>
      </p:pic>
      <p:pic>
        <p:nvPicPr>
          <p:cNvPr id="33" name="Picture 32"/>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b="29612"/>
          <a:stretch/>
        </p:blipFill>
        <p:spPr bwMode="auto">
          <a:xfrm>
            <a:off x="7073153" y="2971800"/>
            <a:ext cx="2070847" cy="193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8519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sp>
        <p:nvSpPr>
          <p:cNvPr id="3" name="Content Placeholder 2"/>
          <p:cNvSpPr>
            <a:spLocks noGrp="1"/>
          </p:cNvSpPr>
          <p:nvPr>
            <p:ph idx="1"/>
          </p:nvPr>
        </p:nvSpPr>
        <p:spPr/>
        <p:txBody>
          <a:bodyPr>
            <a:normAutofit fontScale="40000" lnSpcReduction="20000"/>
          </a:bodyPr>
          <a:lstStyle/>
          <a:p>
            <a:r>
              <a:rPr lang="en-GB" sz="9600" dirty="0" smtClean="0"/>
              <a:t>How </a:t>
            </a:r>
            <a:r>
              <a:rPr lang="en-GB" sz="9600" dirty="0"/>
              <a:t>can cooperation between ASEAN and National Societies be enhanced through disaster law initiatives? (e.g. research? training? technical support to member states to develop/implement their national DM laws and procedures</a:t>
            </a:r>
            <a:r>
              <a:rPr lang="en-GB" sz="9600" dirty="0" smtClean="0"/>
              <a:t>?)</a:t>
            </a:r>
          </a:p>
          <a:p>
            <a:pPr marL="0" indent="0">
              <a:buNone/>
            </a:pPr>
            <a:r>
              <a:rPr lang="en-GB" sz="9600" dirty="0"/>
              <a:t> </a:t>
            </a:r>
          </a:p>
          <a:p>
            <a:pPr marL="0" indent="0">
              <a:buNone/>
            </a:pPr>
            <a:r>
              <a:rPr lang="en-GB" sz="9600" dirty="0"/>
              <a:t> </a:t>
            </a:r>
          </a:p>
          <a:p>
            <a:pPr marL="0" indent="0">
              <a:buNone/>
            </a:pPr>
            <a:endParaRPr lang="en-US" dirty="0"/>
          </a:p>
        </p:txBody>
      </p:sp>
    </p:spTree>
    <p:extLst>
      <p:ext uri="{BB962C8B-B14F-4D97-AF65-F5344CB8AC3E}">
        <p14:creationId xmlns:p14="http://schemas.microsoft.com/office/powerpoint/2010/main" val="13291517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a:t>
            </a:r>
            <a:r>
              <a:rPr lang="en-US" dirty="0" smtClean="0"/>
              <a:t>2</a:t>
            </a:r>
            <a:endParaRPr lang="en-GB" dirty="0"/>
          </a:p>
        </p:txBody>
      </p:sp>
      <p:sp>
        <p:nvSpPr>
          <p:cNvPr id="3" name="Content Placeholder 2"/>
          <p:cNvSpPr>
            <a:spLocks noGrp="1"/>
          </p:cNvSpPr>
          <p:nvPr>
            <p:ph idx="1"/>
          </p:nvPr>
        </p:nvSpPr>
        <p:spPr/>
        <p:txBody>
          <a:bodyPr/>
          <a:lstStyle/>
          <a:p>
            <a:r>
              <a:rPr lang="en-GB" dirty="0" smtClean="0"/>
              <a:t>What </a:t>
            </a:r>
            <a:r>
              <a:rPr lang="en-GB" dirty="0"/>
              <a:t>are some priorities for action in the next five years, and how can this be reflected in the new AADMER work programme?</a:t>
            </a:r>
          </a:p>
          <a:p>
            <a:endParaRPr lang="en-GB" dirty="0"/>
          </a:p>
        </p:txBody>
      </p:sp>
    </p:spTree>
    <p:extLst>
      <p:ext uri="{BB962C8B-B14F-4D97-AF65-F5344CB8AC3E}">
        <p14:creationId xmlns:p14="http://schemas.microsoft.com/office/powerpoint/2010/main" val="2957771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3</a:t>
            </a:r>
            <a:endParaRPr lang="en-GB" dirty="0"/>
          </a:p>
        </p:txBody>
      </p:sp>
      <p:sp>
        <p:nvSpPr>
          <p:cNvPr id="3" name="Content Placeholder 2"/>
          <p:cNvSpPr>
            <a:spLocks noGrp="1"/>
          </p:cNvSpPr>
          <p:nvPr>
            <p:ph idx="1"/>
          </p:nvPr>
        </p:nvSpPr>
        <p:spPr/>
        <p:txBody>
          <a:bodyPr/>
          <a:lstStyle/>
          <a:p>
            <a:r>
              <a:rPr lang="en-US" dirty="0" smtClean="0"/>
              <a:t>How </a:t>
            </a:r>
            <a:r>
              <a:rPr lang="en-US" dirty="0"/>
              <a:t>can regional cooperation on disaster law raise the profile of Southeast Asia at the global level e.g. National Societies and member states working together to implement the Sendai Framework for DRR?  </a:t>
            </a:r>
            <a:endParaRPr lang="en-GB" dirty="0"/>
          </a:p>
          <a:p>
            <a:endParaRPr lang="en-GB" dirty="0"/>
          </a:p>
        </p:txBody>
      </p:sp>
    </p:spTree>
    <p:extLst>
      <p:ext uri="{BB962C8B-B14F-4D97-AF65-F5344CB8AC3E}">
        <p14:creationId xmlns:p14="http://schemas.microsoft.com/office/powerpoint/2010/main" val="3819610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SEAN Community 2015.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3400" y="1066800"/>
            <a:ext cx="8382000" cy="5415521"/>
          </a:xfrm>
          <a:prstGeom prst="rect">
            <a:avLst/>
          </a:prstGeom>
        </p:spPr>
      </p:pic>
    </p:spTree>
    <p:extLst>
      <p:ext uri="{BB962C8B-B14F-4D97-AF65-F5344CB8AC3E}">
        <p14:creationId xmlns:p14="http://schemas.microsoft.com/office/powerpoint/2010/main" val="2544016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514065" y="685800"/>
            <a:ext cx="7913978" cy="561976"/>
          </a:xfrm>
          <a:prstGeom prst="rect">
            <a:avLst/>
          </a:prstGeom>
          <a:noFill/>
          <a:ln w="9525">
            <a:noFill/>
            <a:miter lim="800000"/>
            <a:headEnd/>
            <a:tailEnd/>
          </a:ln>
        </p:spPr>
        <p:txBody>
          <a:bodyPr lIns="0" tIns="0" rIns="0" bIns="0" anchor="ctr"/>
          <a:lstStyle/>
          <a:p>
            <a:pPr marL="0" lvl="2" algn="ctr">
              <a:tabLst>
                <a:tab pos="457200" algn="l"/>
              </a:tabLst>
            </a:pPr>
            <a:r>
              <a:rPr lang="en-US" sz="4000" b="1" dirty="0">
                <a:solidFill>
                  <a:srgbClr val="C00000"/>
                </a:solidFill>
                <a:effectLst>
                  <a:outerShdw blurRad="38100" dist="38100" dir="2700000" algn="tl">
                    <a:srgbClr val="000000">
                      <a:alpha val="43137"/>
                    </a:srgbClr>
                  </a:outerShdw>
                </a:effectLst>
                <a:latin typeface="Calibri" pitchFamily="34" charset="0"/>
              </a:rPr>
              <a:t>ASEAN Community Building</a:t>
            </a:r>
          </a:p>
        </p:txBody>
      </p:sp>
      <p:sp>
        <p:nvSpPr>
          <p:cNvPr id="5" name="Rectangle 7"/>
          <p:cNvSpPr>
            <a:spLocks noChangeArrowheads="1"/>
          </p:cNvSpPr>
          <p:nvPr/>
        </p:nvSpPr>
        <p:spPr bwMode="auto">
          <a:xfrm>
            <a:off x="789970" y="1292593"/>
            <a:ext cx="7389230" cy="92342"/>
          </a:xfrm>
          <a:prstGeom prst="rect">
            <a:avLst/>
          </a:prstGeom>
          <a:gradFill rotWithShape="1">
            <a:gsLst>
              <a:gs pos="0">
                <a:srgbClr val="FF3300"/>
              </a:gs>
              <a:gs pos="100000">
                <a:srgbClr val="FFFF00"/>
              </a:gs>
            </a:gsLst>
            <a:lin ang="5400000" scaled="1"/>
          </a:gradFill>
          <a:ln w="9525">
            <a:noFill/>
            <a:miter lim="800000"/>
            <a:headEnd/>
            <a:tailEnd/>
          </a:ln>
          <a:effectLst/>
        </p:spPr>
        <p:txBody>
          <a:bodyPr lIns="0" tIns="0" rIns="0" bIns="0" anchor="ctr"/>
          <a:lstStyle/>
          <a:p>
            <a:pPr algn="ctr">
              <a:defRPr/>
            </a:pPr>
            <a:endParaRPr lang="en-US" sz="1400" dirty="0">
              <a:solidFill>
                <a:schemeClr val="hlink"/>
              </a:solidFill>
              <a:effectLst>
                <a:outerShdw blurRad="38100" dist="38100" dir="2700000" algn="tl">
                  <a:srgbClr val="000000"/>
                </a:outerShdw>
              </a:effectLst>
              <a:latin typeface="Arial Narrow" pitchFamily="34" charset="0"/>
            </a:endParaRPr>
          </a:p>
        </p:txBody>
      </p:sp>
      <p:grpSp>
        <p:nvGrpSpPr>
          <p:cNvPr id="6" name="Group 22"/>
          <p:cNvGrpSpPr/>
          <p:nvPr/>
        </p:nvGrpSpPr>
        <p:grpSpPr>
          <a:xfrm>
            <a:off x="228600" y="1836016"/>
            <a:ext cx="8429381" cy="931098"/>
            <a:chOff x="640080" y="1463040"/>
            <a:chExt cx="7863840" cy="1097280"/>
          </a:xfrm>
          <a:gradFill>
            <a:gsLst>
              <a:gs pos="0">
                <a:srgbClr val="5E9EFF"/>
              </a:gs>
              <a:gs pos="39999">
                <a:srgbClr val="85C2FF"/>
              </a:gs>
              <a:gs pos="70000">
                <a:srgbClr val="C4D6EB"/>
              </a:gs>
              <a:gs pos="100000">
                <a:srgbClr val="FFEBFA"/>
              </a:gs>
            </a:gsLst>
            <a:lin ang="2700000" scaled="0"/>
          </a:gradFill>
        </p:grpSpPr>
        <p:sp>
          <p:nvSpPr>
            <p:cNvPr id="7" name="Isosceles Triangle 6"/>
            <p:cNvSpPr/>
            <p:nvPr/>
          </p:nvSpPr>
          <p:spPr bwMode="auto">
            <a:xfrm>
              <a:off x="640080" y="1463040"/>
              <a:ext cx="7863840" cy="1097280"/>
            </a:xfrm>
            <a:prstGeom prst="triangl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lstStyle/>
            <a:p>
              <a:pPr>
                <a:tabLst>
                  <a:tab pos="457200" algn="l"/>
                </a:tabLst>
                <a:defRPr/>
              </a:pPr>
              <a:endParaRPr lang="en-US">
                <a:effectLst>
                  <a:outerShdw blurRad="38100" dist="38100" dir="2700000" algn="tl">
                    <a:srgbClr val="000000">
                      <a:alpha val="43137"/>
                    </a:srgbClr>
                  </a:outerShdw>
                </a:effectLst>
                <a:latin typeface="Arial" charset="0"/>
              </a:endParaRPr>
            </a:p>
          </p:txBody>
        </p:sp>
        <p:sp>
          <p:nvSpPr>
            <p:cNvPr id="8" name="Rectangle 4"/>
            <p:cNvSpPr>
              <a:spLocks noChangeArrowheads="1"/>
            </p:cNvSpPr>
            <p:nvPr/>
          </p:nvSpPr>
          <p:spPr bwMode="auto">
            <a:xfrm>
              <a:off x="2491020" y="1920240"/>
              <a:ext cx="1422184" cy="548640"/>
            </a:xfrm>
            <a:prstGeom prst="rect">
              <a:avLst/>
            </a:prstGeom>
            <a:noFill/>
            <a:ln>
              <a:headEnd/>
              <a:tailEnd/>
            </a:ln>
          </p:spPr>
          <p:style>
            <a:lnRef idx="0">
              <a:schemeClr val="accent5"/>
            </a:lnRef>
            <a:fillRef idx="3">
              <a:schemeClr val="accent5"/>
            </a:fillRef>
            <a:effectRef idx="3">
              <a:schemeClr val="accent5"/>
            </a:effectRef>
            <a:fontRef idx="minor">
              <a:schemeClr val="lt1"/>
            </a:fontRef>
          </p:style>
          <p:txBody>
            <a:bodyPr lIns="0" tIns="0" rIns="0" bIns="0" anchor="ctr"/>
            <a:lstStyle/>
            <a:p>
              <a:pPr algn="ctr" eaLnBrk="0" hangingPunct="0">
                <a:tabLst>
                  <a:tab pos="457200" algn="l"/>
                </a:tabLst>
                <a:defRPr/>
              </a:pPr>
              <a:r>
                <a:rPr lang="en-US" sz="3600" b="1" dirty="0">
                  <a:solidFill>
                    <a:srgbClr val="002060"/>
                  </a:solidFill>
                  <a:effectLst>
                    <a:outerShdw blurRad="38100" dist="38100" dir="2700000" algn="tl">
                      <a:srgbClr val="000000"/>
                    </a:outerShdw>
                  </a:effectLst>
                  <a:latin typeface="Arial Narrow" pitchFamily="34" charset="0"/>
                </a:rPr>
                <a:t>ASEAN:</a:t>
              </a:r>
              <a:endParaRPr lang="en-US" sz="2400" b="1" dirty="0">
                <a:solidFill>
                  <a:srgbClr val="002060"/>
                </a:solidFill>
                <a:effectLst>
                  <a:outerShdw blurRad="38100" dist="38100" dir="2700000" algn="tl">
                    <a:srgbClr val="000000"/>
                  </a:outerShdw>
                </a:effectLst>
                <a:latin typeface="Arial Narrow" pitchFamily="34" charset="0"/>
              </a:endParaRPr>
            </a:p>
          </p:txBody>
        </p:sp>
        <p:sp>
          <p:nvSpPr>
            <p:cNvPr id="9" name="Rectangle 4"/>
            <p:cNvSpPr>
              <a:spLocks noChangeArrowheads="1"/>
            </p:cNvSpPr>
            <p:nvPr/>
          </p:nvSpPr>
          <p:spPr bwMode="auto">
            <a:xfrm>
              <a:off x="3847324" y="1987200"/>
              <a:ext cx="3095341" cy="457200"/>
            </a:xfrm>
            <a:prstGeom prst="rect">
              <a:avLst/>
            </a:prstGeom>
            <a:noFill/>
            <a:ln>
              <a:headEnd/>
              <a:tailEnd/>
            </a:ln>
          </p:spPr>
          <p:style>
            <a:lnRef idx="0">
              <a:schemeClr val="accent5"/>
            </a:lnRef>
            <a:fillRef idx="3">
              <a:schemeClr val="accent5"/>
            </a:fillRef>
            <a:effectRef idx="3">
              <a:schemeClr val="accent5"/>
            </a:effectRef>
            <a:fontRef idx="minor">
              <a:schemeClr val="lt1"/>
            </a:fontRef>
          </p:style>
          <p:txBody>
            <a:bodyPr lIns="0" tIns="0" rIns="0" bIns="0" anchor="ctr"/>
            <a:lstStyle/>
            <a:p>
              <a:pPr algn="ctr" eaLnBrk="0" hangingPunct="0">
                <a:tabLst>
                  <a:tab pos="457200" algn="l"/>
                </a:tabLst>
                <a:defRPr/>
              </a:pPr>
              <a:r>
                <a:rPr lang="en-US" sz="2200" b="1" dirty="0">
                  <a:solidFill>
                    <a:srgbClr val="0070C0"/>
                  </a:solidFill>
                  <a:effectLst>
                    <a:outerShdw blurRad="38100" dist="38100" dir="2700000" algn="tl">
                      <a:srgbClr val="000000">
                        <a:alpha val="43137"/>
                      </a:srgbClr>
                    </a:outerShdw>
                  </a:effectLst>
                  <a:latin typeface="Arial Narrow" pitchFamily="34" charset="0"/>
                </a:rPr>
                <a:t>A People-oriented Community</a:t>
              </a:r>
            </a:p>
          </p:txBody>
        </p:sp>
      </p:grpSp>
      <p:grpSp>
        <p:nvGrpSpPr>
          <p:cNvPr id="10" name="Group 39"/>
          <p:cNvGrpSpPr>
            <a:grpSpLocks/>
          </p:cNvGrpSpPr>
          <p:nvPr/>
        </p:nvGrpSpPr>
        <p:grpSpPr bwMode="auto">
          <a:xfrm>
            <a:off x="424210" y="5114684"/>
            <a:ext cx="8180933" cy="369797"/>
            <a:chOff x="411480" y="6080760"/>
            <a:chExt cx="8321040" cy="548640"/>
          </a:xfrm>
        </p:grpSpPr>
        <p:sp>
          <p:nvSpPr>
            <p:cNvPr id="11" name="Rectangle 7"/>
            <p:cNvSpPr>
              <a:spLocks noChangeArrowheads="1"/>
            </p:cNvSpPr>
            <p:nvPr/>
          </p:nvSpPr>
          <p:spPr bwMode="auto">
            <a:xfrm>
              <a:off x="457200" y="6126480"/>
              <a:ext cx="8229600" cy="4572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eaLnBrk="0" hangingPunct="0">
                <a:tabLst>
                  <a:tab pos="457200" algn="l"/>
                </a:tabLst>
              </a:pPr>
              <a:endParaRPr lang="en-US" sz="2800" b="1" dirty="0">
                <a:solidFill>
                  <a:srgbClr val="002060"/>
                </a:solidFill>
                <a:effectLst>
                  <a:outerShdw blurRad="38100" dist="38100" dir="2700000" algn="tl">
                    <a:srgbClr val="000000">
                      <a:alpha val="43137"/>
                    </a:srgbClr>
                  </a:outerShdw>
                </a:effectLst>
                <a:latin typeface="Arial Narrow" pitchFamily="34" charset="0"/>
              </a:endParaRPr>
            </a:p>
          </p:txBody>
        </p:sp>
        <p:sp>
          <p:nvSpPr>
            <p:cNvPr id="12" name="Rectangle 3"/>
            <p:cNvSpPr>
              <a:spLocks noChangeArrowheads="1"/>
            </p:cNvSpPr>
            <p:nvPr/>
          </p:nvSpPr>
          <p:spPr bwMode="auto">
            <a:xfrm>
              <a:off x="411480" y="6080760"/>
              <a:ext cx="8321040" cy="54864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a:r>
                <a:rPr lang="en-US" sz="3200" b="1" i="1" dirty="0">
                  <a:solidFill>
                    <a:schemeClr val="tx1"/>
                  </a:solidFill>
                  <a:latin typeface="Arial Narrow" pitchFamily="34" charset="0"/>
                </a:rPr>
                <a:t>Narrowing the Development Gap (NDG)</a:t>
              </a:r>
              <a:endParaRPr lang="id-ID" sz="3200" b="1" i="1" dirty="0">
                <a:solidFill>
                  <a:schemeClr val="tx1"/>
                </a:solidFill>
                <a:latin typeface="Arial Narrow" pitchFamily="34" charset="0"/>
              </a:endParaRPr>
            </a:p>
          </p:txBody>
        </p:sp>
      </p:grpSp>
      <p:grpSp>
        <p:nvGrpSpPr>
          <p:cNvPr id="13" name="Group 107"/>
          <p:cNvGrpSpPr/>
          <p:nvPr/>
        </p:nvGrpSpPr>
        <p:grpSpPr>
          <a:xfrm>
            <a:off x="607090" y="2880190"/>
            <a:ext cx="2551044" cy="1969970"/>
            <a:chOff x="594360" y="2606040"/>
            <a:chExt cx="2560320" cy="3383280"/>
          </a:xfrm>
        </p:grpSpPr>
        <p:sp>
          <p:nvSpPr>
            <p:cNvPr id="14" name="Rectangle 3"/>
            <p:cNvSpPr>
              <a:spLocks noChangeArrowheads="1"/>
            </p:cNvSpPr>
            <p:nvPr/>
          </p:nvSpPr>
          <p:spPr bwMode="auto">
            <a:xfrm>
              <a:off x="640080" y="2651760"/>
              <a:ext cx="2468880" cy="3292167"/>
            </a:xfrm>
            <a:prstGeom prst="rect">
              <a:avLst/>
            </a:prstGeom>
            <a:gradFill rotWithShape="0">
              <a:gsLst>
                <a:gs pos="0">
                  <a:srgbClr val="FFF200"/>
                </a:gs>
                <a:gs pos="45000">
                  <a:srgbClr val="FF7A00"/>
                </a:gs>
                <a:gs pos="70000">
                  <a:srgbClr val="FF0300"/>
                </a:gs>
                <a:gs pos="100000">
                  <a:srgbClr val="4D0808"/>
                </a:gs>
              </a:gsLst>
              <a:lin ang="2700000" scaled="0"/>
            </a:gradFill>
            <a:ln w="9525">
              <a:noFill/>
              <a:miter lim="800000"/>
              <a:headEnd/>
              <a:tailEnd/>
            </a:ln>
            <a:scene3d>
              <a:camera prst="orthographicFront">
                <a:rot lat="0" lon="0" rev="0"/>
              </a:camera>
              <a:lightRig rig="threePt" dir="t"/>
            </a:scene3d>
          </p:spPr>
          <p:txBody>
            <a:bodyPr lIns="0" tIns="0" rIns="0" bIns="0" anchor="ctr"/>
            <a:lstStyle/>
            <a:p>
              <a:pPr algn="ctr" eaLnBrk="0" hangingPunct="0">
                <a:tabLst>
                  <a:tab pos="457200" algn="l"/>
                </a:tabLst>
                <a:defRPr/>
              </a:pPr>
              <a:endParaRPr lang="en-US" sz="2000" dirty="0">
                <a:solidFill>
                  <a:srgbClr val="002060"/>
                </a:solidFill>
                <a:latin typeface="Arial Narrow" pitchFamily="34" charset="0"/>
              </a:endParaRPr>
            </a:p>
          </p:txBody>
        </p:sp>
        <p:sp>
          <p:nvSpPr>
            <p:cNvPr id="15" name="Rectangle 3"/>
            <p:cNvSpPr>
              <a:spLocks noChangeArrowheads="1"/>
            </p:cNvSpPr>
            <p:nvPr/>
          </p:nvSpPr>
          <p:spPr bwMode="auto">
            <a:xfrm>
              <a:off x="594360" y="2606040"/>
              <a:ext cx="2560320" cy="3383280"/>
            </a:xfrm>
            <a:prstGeom prst="rect">
              <a:avLst/>
            </a:prstGeom>
            <a:noFill/>
            <a:ln w="19050">
              <a:solidFill>
                <a:srgbClr val="00FFCC"/>
              </a:solidFill>
              <a:miter lim="800000"/>
              <a:headEnd/>
              <a:tailEnd/>
            </a:ln>
          </p:spPr>
          <p:txBody>
            <a:bodyPr lIns="0" tIns="0" rIns="0" bIns="0" anchor="ctr"/>
            <a:lstStyle/>
            <a:p>
              <a:pPr algn="ctr"/>
              <a:endParaRPr lang="id-ID" sz="2800" i="1">
                <a:solidFill>
                  <a:srgbClr val="FFC000"/>
                </a:solidFill>
                <a:latin typeface="Arial Narrow" pitchFamily="34" charset="0"/>
              </a:endParaRPr>
            </a:p>
          </p:txBody>
        </p:sp>
      </p:grpSp>
      <p:sp>
        <p:nvSpPr>
          <p:cNvPr id="16" name="Rectangle 2"/>
          <p:cNvSpPr>
            <a:spLocks noChangeArrowheads="1"/>
          </p:cNvSpPr>
          <p:nvPr/>
        </p:nvSpPr>
        <p:spPr bwMode="auto">
          <a:xfrm>
            <a:off x="789970" y="3068484"/>
            <a:ext cx="2199176" cy="1415916"/>
          </a:xfrm>
          <a:prstGeom prst="rect">
            <a:avLst/>
          </a:prstGeom>
          <a:noFill/>
          <a:ln w="9525">
            <a:noFill/>
            <a:miter lim="800000"/>
            <a:headEnd/>
            <a:tailEnd/>
          </a:ln>
        </p:spPr>
        <p:txBody>
          <a:bodyPr lIns="0" tIns="0" rIns="0" bIns="0" anchor="ctr"/>
          <a:lstStyle/>
          <a:p>
            <a:pPr marL="0" lvl="2" algn="ctr">
              <a:tabLst>
                <a:tab pos="457200" algn="l"/>
              </a:tabLst>
              <a:defRPr/>
            </a:pPr>
            <a:r>
              <a:rPr lang="en-US" sz="2400" b="1" dirty="0">
                <a:solidFill>
                  <a:srgbClr val="002060"/>
                </a:solidFill>
                <a:effectLst>
                  <a:outerShdw blurRad="38100" dist="38100" dir="2700000" algn="tl">
                    <a:srgbClr val="000000">
                      <a:alpha val="43137"/>
                    </a:srgbClr>
                  </a:outerShdw>
                </a:effectLst>
                <a:latin typeface="Arial Narrow" pitchFamily="34" charset="0"/>
                <a:cs typeface="Arial" pitchFamily="34" charset="0"/>
              </a:rPr>
              <a:t>ASEAN </a:t>
            </a:r>
          </a:p>
          <a:p>
            <a:pPr marL="0" lvl="2" algn="ctr">
              <a:tabLst>
                <a:tab pos="457200" algn="l"/>
              </a:tabLst>
              <a:defRPr/>
            </a:pPr>
            <a:r>
              <a:rPr lang="en-US" sz="2400" b="1" dirty="0">
                <a:solidFill>
                  <a:srgbClr val="002060"/>
                </a:solidFill>
                <a:effectLst>
                  <a:outerShdw blurRad="38100" dist="38100" dir="2700000" algn="tl">
                    <a:srgbClr val="000000">
                      <a:alpha val="43137"/>
                    </a:srgbClr>
                  </a:outerShdw>
                </a:effectLst>
                <a:latin typeface="Arial Narrow" pitchFamily="34" charset="0"/>
                <a:cs typeface="Arial" pitchFamily="34" charset="0"/>
              </a:rPr>
              <a:t>Political-Security</a:t>
            </a:r>
          </a:p>
          <a:p>
            <a:pPr marL="0" lvl="2" algn="ctr">
              <a:tabLst>
                <a:tab pos="457200" algn="l"/>
              </a:tabLst>
              <a:defRPr/>
            </a:pPr>
            <a:r>
              <a:rPr lang="en-US" sz="2400" b="1" dirty="0">
                <a:solidFill>
                  <a:srgbClr val="002060"/>
                </a:solidFill>
                <a:effectLst>
                  <a:outerShdw blurRad="38100" dist="38100" dir="2700000" algn="tl">
                    <a:srgbClr val="000000">
                      <a:alpha val="43137"/>
                    </a:srgbClr>
                  </a:outerShdw>
                </a:effectLst>
                <a:latin typeface="Arial Narrow" pitchFamily="34" charset="0"/>
                <a:cs typeface="Arial" pitchFamily="34" charset="0"/>
              </a:rPr>
              <a:t>Community</a:t>
            </a:r>
          </a:p>
          <a:p>
            <a:pPr marL="0" lvl="2" algn="ctr">
              <a:tabLst>
                <a:tab pos="457200" algn="l"/>
              </a:tabLst>
              <a:defRPr/>
            </a:pPr>
            <a:r>
              <a:rPr lang="en-US" sz="2400" b="1" dirty="0">
                <a:solidFill>
                  <a:srgbClr val="002060"/>
                </a:solidFill>
                <a:effectLst>
                  <a:outerShdw blurRad="38100" dist="38100" dir="2700000" algn="tl">
                    <a:srgbClr val="000000">
                      <a:alpha val="43137"/>
                    </a:srgbClr>
                  </a:outerShdw>
                </a:effectLst>
                <a:latin typeface="Arial Narrow" pitchFamily="34" charset="0"/>
                <a:cs typeface="Arial" pitchFamily="34" charset="0"/>
              </a:rPr>
              <a:t>(APSC)</a:t>
            </a:r>
          </a:p>
        </p:txBody>
      </p:sp>
      <p:grpSp>
        <p:nvGrpSpPr>
          <p:cNvPr id="17" name="Group 108"/>
          <p:cNvGrpSpPr/>
          <p:nvPr/>
        </p:nvGrpSpPr>
        <p:grpSpPr>
          <a:xfrm>
            <a:off x="3350290" y="2880190"/>
            <a:ext cx="2551044" cy="1969970"/>
            <a:chOff x="3310128" y="2606040"/>
            <a:chExt cx="2560320" cy="3383280"/>
          </a:xfrm>
        </p:grpSpPr>
        <p:sp>
          <p:nvSpPr>
            <p:cNvPr id="18" name="Rectangle 3"/>
            <p:cNvSpPr>
              <a:spLocks noChangeArrowheads="1"/>
            </p:cNvSpPr>
            <p:nvPr/>
          </p:nvSpPr>
          <p:spPr bwMode="auto">
            <a:xfrm>
              <a:off x="3310128" y="2606040"/>
              <a:ext cx="2560320" cy="3383280"/>
            </a:xfrm>
            <a:prstGeom prst="rect">
              <a:avLst/>
            </a:prstGeom>
            <a:noFill/>
            <a:ln w="19050">
              <a:solidFill>
                <a:srgbClr val="00FFCC"/>
              </a:solidFill>
              <a:miter lim="800000"/>
              <a:headEnd/>
              <a:tailEnd/>
            </a:ln>
          </p:spPr>
          <p:txBody>
            <a:bodyPr lIns="0" tIns="0" rIns="0" bIns="0" anchor="ctr"/>
            <a:lstStyle/>
            <a:p>
              <a:pPr algn="ctr"/>
              <a:endParaRPr lang="id-ID" sz="2800" i="1">
                <a:solidFill>
                  <a:srgbClr val="FFC000"/>
                </a:solidFill>
                <a:latin typeface="Arial Narrow" pitchFamily="34" charset="0"/>
              </a:endParaRPr>
            </a:p>
          </p:txBody>
        </p:sp>
        <p:sp>
          <p:nvSpPr>
            <p:cNvPr id="19" name="Rectangle 3"/>
            <p:cNvSpPr>
              <a:spLocks noChangeArrowheads="1"/>
            </p:cNvSpPr>
            <p:nvPr/>
          </p:nvSpPr>
          <p:spPr bwMode="auto">
            <a:xfrm>
              <a:off x="3352800" y="2651760"/>
              <a:ext cx="2468880" cy="3292167"/>
            </a:xfrm>
            <a:prstGeom prst="rect">
              <a:avLst/>
            </a:prstGeom>
            <a:gradFill rotWithShape="0">
              <a:gsLst>
                <a:gs pos="0">
                  <a:srgbClr val="FFF200"/>
                </a:gs>
                <a:gs pos="45000">
                  <a:srgbClr val="FF7A00"/>
                </a:gs>
                <a:gs pos="70000">
                  <a:srgbClr val="FF0300"/>
                </a:gs>
                <a:gs pos="100000">
                  <a:srgbClr val="4D0808"/>
                </a:gs>
              </a:gsLst>
              <a:lin ang="2700000" scaled="0"/>
            </a:gradFill>
            <a:ln w="9525">
              <a:noFill/>
              <a:miter lim="800000"/>
              <a:headEnd/>
              <a:tailEnd/>
            </a:ln>
            <a:scene3d>
              <a:camera prst="orthographicFront">
                <a:rot lat="0" lon="0" rev="0"/>
              </a:camera>
              <a:lightRig rig="threePt" dir="t"/>
            </a:scene3d>
          </p:spPr>
          <p:txBody>
            <a:bodyPr lIns="0" tIns="0" rIns="0" bIns="0" anchor="ctr"/>
            <a:lstStyle/>
            <a:p>
              <a:pPr algn="ctr" eaLnBrk="0" hangingPunct="0">
                <a:tabLst>
                  <a:tab pos="457200" algn="l"/>
                </a:tabLst>
                <a:defRPr/>
              </a:pPr>
              <a:endParaRPr lang="en-US" sz="2000" dirty="0">
                <a:solidFill>
                  <a:srgbClr val="002060"/>
                </a:solidFill>
                <a:latin typeface="Arial Narrow" pitchFamily="34" charset="0"/>
              </a:endParaRPr>
            </a:p>
          </p:txBody>
        </p:sp>
      </p:grpSp>
      <p:sp>
        <p:nvSpPr>
          <p:cNvPr id="20" name="Rectangle 2"/>
          <p:cNvSpPr>
            <a:spLocks noChangeArrowheads="1"/>
          </p:cNvSpPr>
          <p:nvPr/>
        </p:nvSpPr>
        <p:spPr bwMode="auto">
          <a:xfrm>
            <a:off x="3487450" y="3068484"/>
            <a:ext cx="2199176" cy="1415916"/>
          </a:xfrm>
          <a:prstGeom prst="rect">
            <a:avLst/>
          </a:prstGeom>
          <a:noFill/>
          <a:ln w="9525">
            <a:noFill/>
            <a:miter lim="800000"/>
            <a:headEnd/>
            <a:tailEnd/>
          </a:ln>
        </p:spPr>
        <p:txBody>
          <a:bodyPr lIns="0" tIns="0" rIns="0" bIns="0" anchor="ctr"/>
          <a:lstStyle/>
          <a:p>
            <a:pPr marL="0" lvl="2" algn="ctr">
              <a:tabLst>
                <a:tab pos="457200" algn="l"/>
              </a:tabLst>
              <a:defRPr/>
            </a:pPr>
            <a:r>
              <a:rPr lang="en-US" sz="2400" b="1" dirty="0">
                <a:solidFill>
                  <a:srgbClr val="002060"/>
                </a:solidFill>
                <a:effectLst>
                  <a:outerShdw blurRad="38100" dist="38100" dir="2700000" algn="tl">
                    <a:srgbClr val="000000">
                      <a:alpha val="43137"/>
                    </a:srgbClr>
                  </a:outerShdw>
                </a:effectLst>
                <a:latin typeface="Arial Narrow" pitchFamily="34" charset="0"/>
                <a:cs typeface="Arial" pitchFamily="34" charset="0"/>
              </a:rPr>
              <a:t>ASEAN </a:t>
            </a:r>
          </a:p>
          <a:p>
            <a:pPr marL="0" lvl="2" algn="ctr">
              <a:tabLst>
                <a:tab pos="457200" algn="l"/>
              </a:tabLst>
              <a:defRPr/>
            </a:pPr>
            <a:r>
              <a:rPr lang="en-US" sz="2400" b="1" dirty="0">
                <a:solidFill>
                  <a:srgbClr val="002060"/>
                </a:solidFill>
                <a:effectLst>
                  <a:outerShdw blurRad="38100" dist="38100" dir="2700000" algn="tl">
                    <a:srgbClr val="000000">
                      <a:alpha val="43137"/>
                    </a:srgbClr>
                  </a:outerShdw>
                </a:effectLst>
                <a:latin typeface="Arial Narrow" pitchFamily="34" charset="0"/>
                <a:cs typeface="Arial" pitchFamily="34" charset="0"/>
              </a:rPr>
              <a:t>Economic</a:t>
            </a:r>
          </a:p>
          <a:p>
            <a:pPr marL="0" lvl="2" algn="ctr">
              <a:tabLst>
                <a:tab pos="457200" algn="l"/>
              </a:tabLst>
              <a:defRPr/>
            </a:pPr>
            <a:r>
              <a:rPr lang="en-US" sz="2400" b="1" dirty="0">
                <a:solidFill>
                  <a:srgbClr val="002060"/>
                </a:solidFill>
                <a:effectLst>
                  <a:outerShdw blurRad="38100" dist="38100" dir="2700000" algn="tl">
                    <a:srgbClr val="000000">
                      <a:alpha val="43137"/>
                    </a:srgbClr>
                  </a:outerShdw>
                </a:effectLst>
                <a:latin typeface="Arial Narrow" pitchFamily="34" charset="0"/>
                <a:cs typeface="Arial" pitchFamily="34" charset="0"/>
              </a:rPr>
              <a:t>Community</a:t>
            </a:r>
          </a:p>
          <a:p>
            <a:pPr marL="0" lvl="2" algn="ctr">
              <a:tabLst>
                <a:tab pos="457200" algn="l"/>
              </a:tabLst>
              <a:defRPr/>
            </a:pPr>
            <a:r>
              <a:rPr lang="en-US" sz="2400" b="1" dirty="0">
                <a:solidFill>
                  <a:srgbClr val="002060"/>
                </a:solidFill>
                <a:effectLst>
                  <a:outerShdw blurRad="38100" dist="38100" dir="2700000" algn="tl">
                    <a:srgbClr val="000000">
                      <a:alpha val="43137"/>
                    </a:srgbClr>
                  </a:outerShdw>
                </a:effectLst>
                <a:latin typeface="Arial Narrow" pitchFamily="34" charset="0"/>
                <a:cs typeface="Arial" pitchFamily="34" charset="0"/>
              </a:rPr>
              <a:t>(AEC)</a:t>
            </a:r>
          </a:p>
        </p:txBody>
      </p:sp>
      <p:grpSp>
        <p:nvGrpSpPr>
          <p:cNvPr id="21" name="Group 109"/>
          <p:cNvGrpSpPr/>
          <p:nvPr/>
        </p:nvGrpSpPr>
        <p:grpSpPr>
          <a:xfrm>
            <a:off x="6093490" y="2880190"/>
            <a:ext cx="2551044" cy="1969970"/>
            <a:chOff x="6035040" y="2606040"/>
            <a:chExt cx="2560320" cy="3383280"/>
          </a:xfrm>
        </p:grpSpPr>
        <p:sp>
          <p:nvSpPr>
            <p:cNvPr id="22" name="Rectangle 3"/>
            <p:cNvSpPr>
              <a:spLocks noChangeArrowheads="1"/>
            </p:cNvSpPr>
            <p:nvPr/>
          </p:nvSpPr>
          <p:spPr bwMode="auto">
            <a:xfrm>
              <a:off x="6035040" y="2606040"/>
              <a:ext cx="2560320" cy="3383280"/>
            </a:xfrm>
            <a:prstGeom prst="rect">
              <a:avLst/>
            </a:prstGeom>
            <a:noFill/>
            <a:ln w="19050">
              <a:solidFill>
                <a:srgbClr val="00FFCC"/>
              </a:solidFill>
              <a:miter lim="800000"/>
              <a:headEnd/>
              <a:tailEnd/>
            </a:ln>
          </p:spPr>
          <p:txBody>
            <a:bodyPr lIns="0" tIns="0" rIns="0" bIns="0" anchor="ctr"/>
            <a:lstStyle/>
            <a:p>
              <a:pPr algn="ctr"/>
              <a:endParaRPr lang="id-ID" sz="2800" i="1">
                <a:solidFill>
                  <a:srgbClr val="FFC000"/>
                </a:solidFill>
                <a:latin typeface="Arial Narrow" pitchFamily="34" charset="0"/>
              </a:endParaRPr>
            </a:p>
          </p:txBody>
        </p:sp>
        <p:sp>
          <p:nvSpPr>
            <p:cNvPr id="23" name="Rectangle 3"/>
            <p:cNvSpPr>
              <a:spLocks noChangeArrowheads="1"/>
            </p:cNvSpPr>
            <p:nvPr/>
          </p:nvSpPr>
          <p:spPr bwMode="auto">
            <a:xfrm>
              <a:off x="6080760" y="2651760"/>
              <a:ext cx="2468880" cy="3292167"/>
            </a:xfrm>
            <a:prstGeom prst="rect">
              <a:avLst/>
            </a:prstGeom>
            <a:gradFill rotWithShape="0">
              <a:gsLst>
                <a:gs pos="0">
                  <a:srgbClr val="FFF200"/>
                </a:gs>
                <a:gs pos="45000">
                  <a:srgbClr val="FF7A00"/>
                </a:gs>
                <a:gs pos="70000">
                  <a:srgbClr val="FF0300"/>
                </a:gs>
                <a:gs pos="100000">
                  <a:srgbClr val="4D0808"/>
                </a:gs>
              </a:gsLst>
              <a:lin ang="2700000" scaled="0"/>
            </a:gradFill>
            <a:ln w="9525">
              <a:noFill/>
              <a:miter lim="800000"/>
              <a:headEnd/>
              <a:tailEnd/>
            </a:ln>
            <a:scene3d>
              <a:camera prst="orthographicFront">
                <a:rot lat="0" lon="0" rev="0"/>
              </a:camera>
              <a:lightRig rig="threePt" dir="t"/>
            </a:scene3d>
          </p:spPr>
          <p:txBody>
            <a:bodyPr lIns="0" tIns="0" rIns="0" bIns="0" anchor="ctr"/>
            <a:lstStyle/>
            <a:p>
              <a:pPr algn="ctr" eaLnBrk="0" hangingPunct="0">
                <a:tabLst>
                  <a:tab pos="457200" algn="l"/>
                </a:tabLst>
                <a:defRPr/>
              </a:pPr>
              <a:endParaRPr lang="en-US" sz="2000" dirty="0">
                <a:solidFill>
                  <a:srgbClr val="002060"/>
                </a:solidFill>
                <a:latin typeface="Arial Narrow" pitchFamily="34" charset="0"/>
              </a:endParaRPr>
            </a:p>
          </p:txBody>
        </p:sp>
      </p:grpSp>
      <p:sp>
        <p:nvSpPr>
          <p:cNvPr id="24" name="Rectangle 2"/>
          <p:cNvSpPr>
            <a:spLocks noChangeArrowheads="1"/>
          </p:cNvSpPr>
          <p:nvPr/>
        </p:nvSpPr>
        <p:spPr bwMode="auto">
          <a:xfrm>
            <a:off x="6230650" y="3068484"/>
            <a:ext cx="2199176" cy="1415916"/>
          </a:xfrm>
          <a:prstGeom prst="rect">
            <a:avLst/>
          </a:prstGeom>
          <a:noFill/>
          <a:ln w="9525">
            <a:noFill/>
            <a:miter lim="800000"/>
            <a:headEnd/>
            <a:tailEnd/>
          </a:ln>
        </p:spPr>
        <p:txBody>
          <a:bodyPr lIns="0" tIns="0" rIns="0" bIns="0" anchor="ctr"/>
          <a:lstStyle/>
          <a:p>
            <a:pPr marL="0" lvl="2" algn="ctr">
              <a:tabLst>
                <a:tab pos="457200" algn="l"/>
              </a:tabLst>
              <a:defRPr/>
            </a:pPr>
            <a:r>
              <a:rPr lang="en-US" sz="2400" b="1" dirty="0">
                <a:solidFill>
                  <a:srgbClr val="002060"/>
                </a:solidFill>
                <a:effectLst>
                  <a:outerShdw blurRad="38100" dist="38100" dir="2700000" algn="tl">
                    <a:srgbClr val="000000">
                      <a:alpha val="43137"/>
                    </a:srgbClr>
                  </a:outerShdw>
                </a:effectLst>
                <a:latin typeface="Arial Narrow" pitchFamily="34" charset="0"/>
                <a:cs typeface="Arial" pitchFamily="34" charset="0"/>
              </a:rPr>
              <a:t>ASEAN </a:t>
            </a:r>
          </a:p>
          <a:p>
            <a:pPr marL="0" lvl="2" algn="ctr">
              <a:tabLst>
                <a:tab pos="457200" algn="l"/>
              </a:tabLst>
              <a:defRPr/>
            </a:pPr>
            <a:r>
              <a:rPr lang="en-US" sz="2400" b="1" dirty="0">
                <a:solidFill>
                  <a:srgbClr val="002060"/>
                </a:solidFill>
                <a:effectLst>
                  <a:outerShdw blurRad="38100" dist="38100" dir="2700000" algn="tl">
                    <a:srgbClr val="000000">
                      <a:alpha val="43137"/>
                    </a:srgbClr>
                  </a:outerShdw>
                </a:effectLst>
                <a:latin typeface="Arial Narrow" pitchFamily="34" charset="0"/>
                <a:cs typeface="Arial" pitchFamily="34" charset="0"/>
              </a:rPr>
              <a:t>Socio-Cultural</a:t>
            </a:r>
          </a:p>
          <a:p>
            <a:pPr marL="0" lvl="2" algn="ctr">
              <a:tabLst>
                <a:tab pos="457200" algn="l"/>
              </a:tabLst>
              <a:defRPr/>
            </a:pPr>
            <a:r>
              <a:rPr lang="en-US" sz="2400" b="1" dirty="0">
                <a:solidFill>
                  <a:srgbClr val="002060"/>
                </a:solidFill>
                <a:effectLst>
                  <a:outerShdw blurRad="38100" dist="38100" dir="2700000" algn="tl">
                    <a:srgbClr val="000000">
                      <a:alpha val="43137"/>
                    </a:srgbClr>
                  </a:outerShdw>
                </a:effectLst>
                <a:latin typeface="Arial Narrow" pitchFamily="34" charset="0"/>
                <a:cs typeface="Arial" pitchFamily="34" charset="0"/>
              </a:rPr>
              <a:t>Community</a:t>
            </a:r>
          </a:p>
          <a:p>
            <a:pPr marL="0" lvl="2" algn="ctr">
              <a:tabLst>
                <a:tab pos="457200" algn="l"/>
              </a:tabLst>
              <a:defRPr/>
            </a:pPr>
            <a:r>
              <a:rPr lang="en-US" sz="2400" b="1" dirty="0">
                <a:solidFill>
                  <a:srgbClr val="002060"/>
                </a:solidFill>
                <a:effectLst>
                  <a:outerShdw blurRad="38100" dist="38100" dir="2700000" algn="tl">
                    <a:srgbClr val="000000">
                      <a:alpha val="43137"/>
                    </a:srgbClr>
                  </a:outerShdw>
                </a:effectLst>
                <a:latin typeface="Arial Narrow" pitchFamily="34" charset="0"/>
                <a:cs typeface="Arial" pitchFamily="34" charset="0"/>
              </a:rPr>
              <a:t>(ASCC)</a:t>
            </a:r>
          </a:p>
        </p:txBody>
      </p:sp>
      <p:sp>
        <p:nvSpPr>
          <p:cNvPr id="25" name="Rectangle 5"/>
          <p:cNvSpPr>
            <a:spLocks noChangeArrowheads="1"/>
          </p:cNvSpPr>
          <p:nvPr/>
        </p:nvSpPr>
        <p:spPr bwMode="auto">
          <a:xfrm>
            <a:off x="515650" y="1540674"/>
            <a:ext cx="7917032" cy="246246"/>
          </a:xfrm>
          <a:prstGeom prst="rect">
            <a:avLst/>
          </a:prstGeom>
          <a:noFill/>
          <a:ln w="9525">
            <a:noFill/>
            <a:miter lim="800000"/>
            <a:headEnd/>
            <a:tailEnd/>
          </a:ln>
        </p:spPr>
        <p:txBody>
          <a:bodyPr lIns="0" tIns="0" rIns="0" bIns="0" anchor="ctr"/>
          <a:lstStyle/>
          <a:p>
            <a:r>
              <a:rPr lang="en-US" sz="2400" b="1" dirty="0">
                <a:solidFill>
                  <a:srgbClr val="FFC000"/>
                </a:solidFill>
                <a:effectLst>
                  <a:outerShdw blurRad="38100" dist="38100" dir="2700000" algn="tl">
                    <a:srgbClr val="000000">
                      <a:alpha val="43137"/>
                    </a:srgbClr>
                  </a:outerShdw>
                </a:effectLst>
                <a:latin typeface="Calibri" pitchFamily="34" charset="0"/>
              </a:rPr>
              <a:t>If the ASEAN Community were a house:</a:t>
            </a:r>
            <a:endParaRPr lang="en-US" sz="2400" b="1" dirty="0">
              <a:solidFill>
                <a:srgbClr val="FFC000"/>
              </a:solidFill>
              <a:latin typeface="Calibri" pitchFamily="34" charset="0"/>
            </a:endParaRPr>
          </a:p>
        </p:txBody>
      </p:sp>
    </p:spTree>
    <p:extLst>
      <p:ext uri="{BB962C8B-B14F-4D97-AF65-F5344CB8AC3E}">
        <p14:creationId xmlns:p14="http://schemas.microsoft.com/office/powerpoint/2010/main" val="335518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10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1000"/>
                                        <p:tgtEl>
                                          <p:spTgt spid="6"/>
                                        </p:tgtEl>
                                      </p:cBhvr>
                                    </p:animEffect>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par>
                          <p:cTn id="25" fill="hold">
                            <p:stCondLst>
                              <p:cond delay="1500"/>
                            </p:stCondLst>
                            <p:childTnLst>
                              <p:par>
                                <p:cTn id="26" presetID="9"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dissolve">
                                      <p:cBhvr>
                                        <p:cTn id="28" dur="500"/>
                                        <p:tgtEl>
                                          <p:spTgt spid="16"/>
                                        </p:tgtEl>
                                      </p:cBhvr>
                                    </p:animEffect>
                                  </p:childTnLst>
                                </p:cTn>
                              </p:par>
                            </p:childTnLst>
                          </p:cTn>
                        </p:par>
                        <p:par>
                          <p:cTn id="29" fill="hold">
                            <p:stCondLst>
                              <p:cond delay="2000"/>
                            </p:stCondLst>
                            <p:childTnLst>
                              <p:par>
                                <p:cTn id="30" presetID="22" presetClass="entr" presetSubtype="4"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childTnLst>
                          </p:cTn>
                        </p:par>
                        <p:par>
                          <p:cTn id="33" fill="hold">
                            <p:stCondLst>
                              <p:cond delay="2500"/>
                            </p:stCondLst>
                            <p:childTnLst>
                              <p:par>
                                <p:cTn id="34" presetID="9"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dissolve">
                                      <p:cBhvr>
                                        <p:cTn id="36" dur="500"/>
                                        <p:tgtEl>
                                          <p:spTgt spid="20"/>
                                        </p:tgtEl>
                                      </p:cBhvr>
                                    </p:animEffect>
                                  </p:childTnLst>
                                </p:cTn>
                              </p:par>
                            </p:childTnLst>
                          </p:cTn>
                        </p:par>
                        <p:par>
                          <p:cTn id="37" fill="hold">
                            <p:stCondLst>
                              <p:cond delay="3000"/>
                            </p:stCondLst>
                            <p:childTnLst>
                              <p:par>
                                <p:cTn id="38" presetID="22" presetClass="entr" presetSubtype="4"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down)">
                                      <p:cBhvr>
                                        <p:cTn id="40" dur="500"/>
                                        <p:tgtEl>
                                          <p:spTgt spid="21"/>
                                        </p:tgtEl>
                                      </p:cBhvr>
                                    </p:animEffect>
                                  </p:childTnLst>
                                </p:cTn>
                              </p:par>
                            </p:childTnLst>
                          </p:cTn>
                        </p:par>
                        <p:par>
                          <p:cTn id="41" fill="hold">
                            <p:stCondLst>
                              <p:cond delay="3500"/>
                            </p:stCondLst>
                            <p:childTnLst>
                              <p:par>
                                <p:cTn id="42" presetID="9" presetClass="entr" presetSubtype="0"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dissolve">
                                      <p:cBhvr>
                                        <p:cTn id="44" dur="500"/>
                                        <p:tgtEl>
                                          <p:spTgt spid="24"/>
                                        </p:tgtEl>
                                      </p:cBhvr>
                                    </p:animEffect>
                                  </p:childTnLst>
                                </p:cTn>
                              </p:par>
                            </p:childTnLst>
                          </p:cTn>
                        </p:par>
                        <p:par>
                          <p:cTn id="45" fill="hold">
                            <p:stCondLst>
                              <p:cond delay="400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6" grpId="0"/>
      <p:bldP spid="20"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http://lib.nbtc.go.th/lib/media/covers/Roadmap%20for%20an%20ASEAN%20Community%202009-2015_Page_001_f89d553.jpe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0437" y="1447800"/>
            <a:ext cx="2327272" cy="3327088"/>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544133" y="2508591"/>
            <a:ext cx="2903758" cy="3033318"/>
            <a:chOff x="457200" y="2286000"/>
            <a:chExt cx="3276601" cy="3429000"/>
          </a:xfrm>
        </p:grpSpPr>
        <p:pic>
          <p:nvPicPr>
            <p:cNvPr id="16" name="Picture 4" descr="http://www.siamintelligence.com/wp-content/uploads/2012/04/asean-connect-620x36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3713" y="3980851"/>
              <a:ext cx="2970088" cy="17341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 y="2286000"/>
              <a:ext cx="1481112" cy="2111372"/>
            </a:xfrm>
            <a:prstGeom prst="rect">
              <a:avLst/>
            </a:prstGeom>
            <a:ln>
              <a:noFill/>
            </a:ln>
            <a:effectLst>
              <a:outerShdw blurRad="292100" dist="139700" dir="2700000" algn="tl" rotWithShape="0">
                <a:srgbClr val="333333">
                  <a:alpha val="65000"/>
                </a:srgbClr>
              </a:outerShdw>
            </a:effectLst>
          </p:spPr>
        </p:pic>
      </p:grpSp>
      <p:pic>
        <p:nvPicPr>
          <p:cNvPr id="18" name="Picture 3" descr="adme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72978" y="1447800"/>
            <a:ext cx="2012792" cy="2616744"/>
          </a:xfrm>
          <a:prstGeom prst="rect">
            <a:avLst/>
          </a:prstGeom>
          <a:ln>
            <a:noFill/>
          </a:ln>
          <a:effectLst>
            <a:outerShdw blurRad="292100" dist="139700" dir="2700000" algn="tl" rotWithShape="0">
              <a:srgbClr val="333333">
                <a:alpha val="65000"/>
              </a:srgbClr>
            </a:outerShdw>
          </a:effectLst>
        </p:spPr>
      </p:pic>
      <p:pic>
        <p:nvPicPr>
          <p:cNvPr id="19" name="Picture 29" descr="D:\AADMER WP.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189223" y="4099049"/>
            <a:ext cx="2519909" cy="1730130"/>
          </a:xfrm>
          <a:prstGeom prst="rect">
            <a:avLst/>
          </a:prstGeom>
          <a:noFill/>
          <a:ln w="57150">
            <a:noFill/>
            <a:miter lim="800000"/>
            <a:headEnd/>
            <a:tailEnd/>
          </a:ln>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856710" y="762000"/>
            <a:ext cx="4026552" cy="523220"/>
          </a:xfrm>
          <a:prstGeom prst="rect">
            <a:avLst/>
          </a:prstGeom>
          <a:noFill/>
        </p:spPr>
        <p:txBody>
          <a:bodyPr wrap="none" rtlCol="0">
            <a:spAutoFit/>
          </a:bodyPr>
          <a:lstStyle/>
          <a:p>
            <a:r>
              <a:rPr lang="en-US" sz="2800" b="1" dirty="0" smtClean="0">
                <a:solidFill>
                  <a:srgbClr val="0070C0"/>
                </a:solidFill>
                <a:latin typeface="Arial" panose="020B0604020202020204" pitchFamily="34" charset="0"/>
                <a:cs typeface="Arial" panose="020B0604020202020204" pitchFamily="34" charset="0"/>
              </a:rPr>
              <a:t>“Rules-based” ASEAN</a:t>
            </a:r>
            <a:endParaRPr lang="en-US" sz="2800" b="1" dirty="0">
              <a:solidFill>
                <a:srgbClr val="0070C0"/>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615981" y="4862173"/>
            <a:ext cx="2329330" cy="1679846"/>
          </a:xfrm>
          <a:prstGeom prst="rect">
            <a:avLst/>
          </a:prstGeom>
        </p:spPr>
      </p:pic>
    </p:spTree>
    <p:extLst>
      <p:ext uri="{BB962C8B-B14F-4D97-AF65-F5344CB8AC3E}">
        <p14:creationId xmlns:p14="http://schemas.microsoft.com/office/powerpoint/2010/main" val="1300447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94390" y="3527524"/>
            <a:ext cx="4013075" cy="163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kern="1200">
                <a:solidFill>
                  <a:srgbClr val="2C59A7"/>
                </a:solidFill>
                <a:latin typeface="Arial" pitchFamily="34" charset="0"/>
                <a:ea typeface="MS PGothic" pitchFamily="34" charset="-128"/>
                <a:cs typeface="Arial" pitchFamily="34" charset="0"/>
              </a:defRPr>
            </a:lvl1pPr>
            <a:lvl2pPr algn="l" rtl="0" eaLnBrk="0" fontAlgn="base" hangingPunct="0">
              <a:spcBef>
                <a:spcPct val="0"/>
              </a:spcBef>
              <a:spcAft>
                <a:spcPct val="0"/>
              </a:spcAft>
              <a:defRPr sz="4200">
                <a:solidFill>
                  <a:srgbClr val="2C59A7"/>
                </a:solidFill>
                <a:latin typeface="Arial" charset="0"/>
                <a:ea typeface="MS PGothic" pitchFamily="34" charset="-128"/>
                <a:cs typeface="Arial" charset="0"/>
              </a:defRPr>
            </a:lvl2pPr>
            <a:lvl3pPr algn="l" rtl="0" eaLnBrk="0" fontAlgn="base" hangingPunct="0">
              <a:spcBef>
                <a:spcPct val="0"/>
              </a:spcBef>
              <a:spcAft>
                <a:spcPct val="0"/>
              </a:spcAft>
              <a:defRPr sz="4200">
                <a:solidFill>
                  <a:srgbClr val="2C59A7"/>
                </a:solidFill>
                <a:latin typeface="Arial" charset="0"/>
                <a:ea typeface="MS PGothic" pitchFamily="34" charset="-128"/>
                <a:cs typeface="Arial" charset="0"/>
              </a:defRPr>
            </a:lvl3pPr>
            <a:lvl4pPr algn="l" rtl="0" eaLnBrk="0" fontAlgn="base" hangingPunct="0">
              <a:spcBef>
                <a:spcPct val="0"/>
              </a:spcBef>
              <a:spcAft>
                <a:spcPct val="0"/>
              </a:spcAft>
              <a:defRPr sz="4200">
                <a:solidFill>
                  <a:srgbClr val="2C59A7"/>
                </a:solidFill>
                <a:latin typeface="Arial" charset="0"/>
                <a:ea typeface="MS PGothic" pitchFamily="34" charset="-128"/>
                <a:cs typeface="Arial" charset="0"/>
              </a:defRPr>
            </a:lvl4pPr>
            <a:lvl5pPr algn="l" rtl="0" eaLnBrk="0" fontAlgn="base" hangingPunct="0">
              <a:spcBef>
                <a:spcPct val="0"/>
              </a:spcBef>
              <a:spcAft>
                <a:spcPct val="0"/>
              </a:spcAft>
              <a:defRPr sz="4200">
                <a:solidFill>
                  <a:srgbClr val="2C59A7"/>
                </a:solidFill>
                <a:latin typeface="Arial" charset="0"/>
                <a:ea typeface="MS PGothic" pitchFamily="34" charset="-128"/>
                <a:cs typeface="Arial" charset="0"/>
              </a:defRPr>
            </a:lvl5pPr>
            <a:lvl6pPr marL="457200" algn="l" rtl="0" fontAlgn="base">
              <a:spcBef>
                <a:spcPct val="0"/>
              </a:spcBef>
              <a:spcAft>
                <a:spcPct val="0"/>
              </a:spcAft>
              <a:defRPr sz="4200">
                <a:solidFill>
                  <a:srgbClr val="2C59A7"/>
                </a:solidFill>
                <a:latin typeface="Arial" charset="0"/>
                <a:cs typeface="Arial" charset="0"/>
              </a:defRPr>
            </a:lvl6pPr>
            <a:lvl7pPr marL="914400" algn="l" rtl="0" fontAlgn="base">
              <a:spcBef>
                <a:spcPct val="0"/>
              </a:spcBef>
              <a:spcAft>
                <a:spcPct val="0"/>
              </a:spcAft>
              <a:defRPr sz="4200">
                <a:solidFill>
                  <a:srgbClr val="2C59A7"/>
                </a:solidFill>
                <a:latin typeface="Arial" charset="0"/>
                <a:cs typeface="Arial" charset="0"/>
              </a:defRPr>
            </a:lvl7pPr>
            <a:lvl8pPr marL="1371600" algn="l" rtl="0" fontAlgn="base">
              <a:spcBef>
                <a:spcPct val="0"/>
              </a:spcBef>
              <a:spcAft>
                <a:spcPct val="0"/>
              </a:spcAft>
              <a:defRPr sz="4200">
                <a:solidFill>
                  <a:srgbClr val="2C59A7"/>
                </a:solidFill>
                <a:latin typeface="Arial" charset="0"/>
                <a:cs typeface="Arial" charset="0"/>
              </a:defRPr>
            </a:lvl8pPr>
            <a:lvl9pPr marL="1828800" algn="l" rtl="0" fontAlgn="base">
              <a:spcBef>
                <a:spcPct val="0"/>
              </a:spcBef>
              <a:spcAft>
                <a:spcPct val="0"/>
              </a:spcAft>
              <a:defRPr sz="4200">
                <a:solidFill>
                  <a:srgbClr val="2C59A7"/>
                </a:solidFill>
                <a:latin typeface="Arial" charset="0"/>
                <a:cs typeface="Arial" charset="0"/>
              </a:defRPr>
            </a:lvl9pPr>
          </a:lstStyle>
          <a:p>
            <a:pPr algn="ctr"/>
            <a:r>
              <a:rPr lang="en-US" sz="2000" b="1" dirty="0" smtClean="0"/>
              <a:t>Nay </a:t>
            </a:r>
            <a:r>
              <a:rPr lang="en-US" sz="2000" b="1" dirty="0" err="1" smtClean="0"/>
              <a:t>Pyi</a:t>
            </a:r>
            <a:r>
              <a:rPr lang="en-US" sz="2000" b="1" dirty="0" smtClean="0"/>
              <a:t> Taw Declaration on the ASEAN Community’s </a:t>
            </a:r>
          </a:p>
          <a:p>
            <a:pPr algn="ctr"/>
            <a:r>
              <a:rPr lang="en-US" sz="2000" b="1" dirty="0" smtClean="0"/>
              <a:t>Post-2015 Vision</a:t>
            </a:r>
          </a:p>
          <a:p>
            <a:pPr algn="ctr"/>
            <a:r>
              <a:rPr lang="en-US" sz="2000" dirty="0" smtClean="0"/>
              <a:t>Nay </a:t>
            </a:r>
            <a:r>
              <a:rPr lang="en-US" sz="2000" dirty="0" err="1" smtClean="0"/>
              <a:t>Pyi</a:t>
            </a:r>
            <a:r>
              <a:rPr lang="en-US" sz="2000" dirty="0" smtClean="0"/>
              <a:t> Taw, 12 November 2014</a:t>
            </a:r>
            <a:endParaRPr lang="en-US" sz="1800" dirty="0"/>
          </a:p>
        </p:txBody>
      </p:sp>
      <p:sp>
        <p:nvSpPr>
          <p:cNvPr id="6" name="TextBox 5"/>
          <p:cNvSpPr txBox="1"/>
          <p:nvPr/>
        </p:nvSpPr>
        <p:spPr>
          <a:xfrm>
            <a:off x="4419600" y="1219200"/>
            <a:ext cx="4013074" cy="2308324"/>
          </a:xfrm>
          <a:prstGeom prst="rect">
            <a:avLst/>
          </a:prstGeom>
          <a:noFill/>
        </p:spPr>
        <p:txBody>
          <a:bodyPr wrap="square" rtlCol="0">
            <a:spAutoFit/>
          </a:bodyPr>
          <a:lstStyle/>
          <a:p>
            <a:pPr algn="just"/>
            <a:r>
              <a:rPr lang="en-US" dirty="0" smtClean="0"/>
              <a:t>DETERMINED to share a bold and forward-looking future for ASEAN which will enhance and strengthen the ASEAN Community and enable the </a:t>
            </a:r>
            <a:r>
              <a:rPr lang="en-US" dirty="0" err="1" smtClean="0"/>
              <a:t>realisation</a:t>
            </a:r>
            <a:r>
              <a:rPr lang="en-US" dirty="0" smtClean="0"/>
              <a:t> of a politically cohesive, economically, integrated, socially responsible, and a truly people-oriented, people-</a:t>
            </a:r>
            <a:r>
              <a:rPr lang="en-US" dirty="0" err="1" smtClean="0"/>
              <a:t>centred</a:t>
            </a:r>
            <a:r>
              <a:rPr lang="en-US" dirty="0" smtClean="0"/>
              <a:t> and rules-based ASEAN</a:t>
            </a:r>
            <a:endParaRPr lang="en-US" dirty="0"/>
          </a:p>
        </p:txBody>
      </p:sp>
      <p:pic>
        <p:nvPicPr>
          <p:cNvPr id="1026" name="Picture 2" descr="Nay Pyi Taw Declaration on the ASEAN Community's Post-2015 Visi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4390" y="1219200"/>
            <a:ext cx="3522133"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291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09602" y="3840387"/>
            <a:ext cx="3886200" cy="163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kern="1200">
                <a:solidFill>
                  <a:srgbClr val="2C59A7"/>
                </a:solidFill>
                <a:latin typeface="Arial" pitchFamily="34" charset="0"/>
                <a:ea typeface="MS PGothic" pitchFamily="34" charset="-128"/>
                <a:cs typeface="Arial" pitchFamily="34" charset="0"/>
              </a:defRPr>
            </a:lvl1pPr>
            <a:lvl2pPr algn="l" rtl="0" eaLnBrk="0" fontAlgn="base" hangingPunct="0">
              <a:spcBef>
                <a:spcPct val="0"/>
              </a:spcBef>
              <a:spcAft>
                <a:spcPct val="0"/>
              </a:spcAft>
              <a:defRPr sz="4200">
                <a:solidFill>
                  <a:srgbClr val="2C59A7"/>
                </a:solidFill>
                <a:latin typeface="Arial" charset="0"/>
                <a:ea typeface="MS PGothic" pitchFamily="34" charset="-128"/>
                <a:cs typeface="Arial" charset="0"/>
              </a:defRPr>
            </a:lvl2pPr>
            <a:lvl3pPr algn="l" rtl="0" eaLnBrk="0" fontAlgn="base" hangingPunct="0">
              <a:spcBef>
                <a:spcPct val="0"/>
              </a:spcBef>
              <a:spcAft>
                <a:spcPct val="0"/>
              </a:spcAft>
              <a:defRPr sz="4200">
                <a:solidFill>
                  <a:srgbClr val="2C59A7"/>
                </a:solidFill>
                <a:latin typeface="Arial" charset="0"/>
                <a:ea typeface="MS PGothic" pitchFamily="34" charset="-128"/>
                <a:cs typeface="Arial" charset="0"/>
              </a:defRPr>
            </a:lvl3pPr>
            <a:lvl4pPr algn="l" rtl="0" eaLnBrk="0" fontAlgn="base" hangingPunct="0">
              <a:spcBef>
                <a:spcPct val="0"/>
              </a:spcBef>
              <a:spcAft>
                <a:spcPct val="0"/>
              </a:spcAft>
              <a:defRPr sz="4200">
                <a:solidFill>
                  <a:srgbClr val="2C59A7"/>
                </a:solidFill>
                <a:latin typeface="Arial" charset="0"/>
                <a:ea typeface="MS PGothic" pitchFamily="34" charset="-128"/>
                <a:cs typeface="Arial" charset="0"/>
              </a:defRPr>
            </a:lvl4pPr>
            <a:lvl5pPr algn="l" rtl="0" eaLnBrk="0" fontAlgn="base" hangingPunct="0">
              <a:spcBef>
                <a:spcPct val="0"/>
              </a:spcBef>
              <a:spcAft>
                <a:spcPct val="0"/>
              </a:spcAft>
              <a:defRPr sz="4200">
                <a:solidFill>
                  <a:srgbClr val="2C59A7"/>
                </a:solidFill>
                <a:latin typeface="Arial" charset="0"/>
                <a:ea typeface="MS PGothic" pitchFamily="34" charset="-128"/>
                <a:cs typeface="Arial" charset="0"/>
              </a:defRPr>
            </a:lvl5pPr>
            <a:lvl6pPr marL="457200" algn="l" rtl="0" fontAlgn="base">
              <a:spcBef>
                <a:spcPct val="0"/>
              </a:spcBef>
              <a:spcAft>
                <a:spcPct val="0"/>
              </a:spcAft>
              <a:defRPr sz="4200">
                <a:solidFill>
                  <a:srgbClr val="2C59A7"/>
                </a:solidFill>
                <a:latin typeface="Arial" charset="0"/>
                <a:cs typeface="Arial" charset="0"/>
              </a:defRPr>
            </a:lvl6pPr>
            <a:lvl7pPr marL="914400" algn="l" rtl="0" fontAlgn="base">
              <a:spcBef>
                <a:spcPct val="0"/>
              </a:spcBef>
              <a:spcAft>
                <a:spcPct val="0"/>
              </a:spcAft>
              <a:defRPr sz="4200">
                <a:solidFill>
                  <a:srgbClr val="2C59A7"/>
                </a:solidFill>
                <a:latin typeface="Arial" charset="0"/>
                <a:cs typeface="Arial" charset="0"/>
              </a:defRPr>
            </a:lvl7pPr>
            <a:lvl8pPr marL="1371600" algn="l" rtl="0" fontAlgn="base">
              <a:spcBef>
                <a:spcPct val="0"/>
              </a:spcBef>
              <a:spcAft>
                <a:spcPct val="0"/>
              </a:spcAft>
              <a:defRPr sz="4200">
                <a:solidFill>
                  <a:srgbClr val="2C59A7"/>
                </a:solidFill>
                <a:latin typeface="Arial" charset="0"/>
                <a:cs typeface="Arial" charset="0"/>
              </a:defRPr>
            </a:lvl8pPr>
            <a:lvl9pPr marL="1828800" algn="l" rtl="0" fontAlgn="base">
              <a:spcBef>
                <a:spcPct val="0"/>
              </a:spcBef>
              <a:spcAft>
                <a:spcPct val="0"/>
              </a:spcAft>
              <a:defRPr sz="4200">
                <a:solidFill>
                  <a:srgbClr val="2C59A7"/>
                </a:solidFill>
                <a:latin typeface="Arial" charset="0"/>
                <a:cs typeface="Arial" charset="0"/>
              </a:defRPr>
            </a:lvl9pPr>
          </a:lstStyle>
          <a:p>
            <a:pPr algn="ctr"/>
            <a:r>
              <a:rPr lang="en-US" sz="2000" b="1" dirty="0" smtClean="0"/>
              <a:t>East Asia Summit Statement on Rapid Disaster Response</a:t>
            </a:r>
          </a:p>
          <a:p>
            <a:pPr algn="ctr"/>
            <a:r>
              <a:rPr lang="en-US" sz="2000" dirty="0" smtClean="0"/>
              <a:t>Nay </a:t>
            </a:r>
            <a:r>
              <a:rPr lang="en-US" sz="2000" dirty="0" err="1" smtClean="0"/>
              <a:t>Pyi</a:t>
            </a:r>
            <a:r>
              <a:rPr lang="en-US" sz="2000" dirty="0" smtClean="0"/>
              <a:t> Taw, 17 November 2014</a:t>
            </a:r>
            <a:endParaRPr lang="en-US" sz="1800" dirty="0"/>
          </a:p>
        </p:txBody>
      </p:sp>
      <p:pic>
        <p:nvPicPr>
          <p:cNvPr id="2050" name="Picture 2" descr="EAS statement on Rapid Disaster Respons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1" y="1259707"/>
            <a:ext cx="3886200" cy="25806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648200" y="1291083"/>
            <a:ext cx="4013074" cy="2308324"/>
          </a:xfrm>
          <a:prstGeom prst="rect">
            <a:avLst/>
          </a:prstGeom>
          <a:noFill/>
        </p:spPr>
        <p:txBody>
          <a:bodyPr wrap="square" rtlCol="0">
            <a:spAutoFit/>
          </a:bodyPr>
          <a:lstStyle/>
          <a:p>
            <a:pPr algn="just"/>
            <a:r>
              <a:rPr lang="en-US" dirty="0" smtClean="0"/>
              <a:t>Establish a whole-of-nation (government, communities, individuals and the private sector including civil society and non-government </a:t>
            </a:r>
            <a:r>
              <a:rPr lang="en-US" dirty="0" err="1" smtClean="0"/>
              <a:t>organisations</a:t>
            </a:r>
            <a:r>
              <a:rPr lang="en-US" dirty="0" smtClean="0"/>
              <a:t>) resilience-based approach to enhance the capacity of States to reduce risk, prepare for, respond to, and recover from, natural disasters</a:t>
            </a:r>
            <a:endParaRPr lang="en-US" dirty="0"/>
          </a:p>
        </p:txBody>
      </p:sp>
    </p:spTree>
    <p:extLst>
      <p:ext uri="{BB962C8B-B14F-4D97-AF65-F5344CB8AC3E}">
        <p14:creationId xmlns:p14="http://schemas.microsoft.com/office/powerpoint/2010/main" val="32019492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925" y="4429892"/>
            <a:ext cx="3641600" cy="945216"/>
          </a:xfrm>
        </p:spPr>
        <p:txBody>
          <a:bodyPr/>
          <a:lstStyle/>
          <a:p>
            <a:pPr algn="ctr"/>
            <a:r>
              <a:rPr lang="en-US" sz="2000" b="1" dirty="0" smtClean="0"/>
              <a:t>Kuala Lumpur Declaration on a People-</a:t>
            </a:r>
            <a:r>
              <a:rPr lang="en-US" sz="2000" b="1" dirty="0" err="1" smtClean="0"/>
              <a:t>Centred</a:t>
            </a:r>
            <a:r>
              <a:rPr lang="en-US" sz="2000" b="1" dirty="0" smtClean="0"/>
              <a:t>, People-Oriented ASEAN</a:t>
            </a:r>
            <a:br>
              <a:rPr lang="en-US" sz="2000" b="1" dirty="0" smtClean="0"/>
            </a:br>
            <a:r>
              <a:rPr lang="en-US" sz="2000" dirty="0" smtClean="0"/>
              <a:t>Kuala Lumpur, 27 April 2015</a:t>
            </a:r>
            <a:endParaRPr lang="en-US" sz="2000" b="1" dirty="0"/>
          </a:p>
        </p:txBody>
      </p:sp>
      <p:pic>
        <p:nvPicPr>
          <p:cNvPr id="37890" name="Picture 2" descr="Kuala Lumpur Declaration on a People-Oriented, People-Centred ASEA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4375" y="1035984"/>
            <a:ext cx="3502150" cy="26216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2000" y="1035984"/>
            <a:ext cx="3733800" cy="3416320"/>
          </a:xfrm>
          <a:prstGeom prst="rect">
            <a:avLst/>
          </a:prstGeom>
          <a:noFill/>
        </p:spPr>
        <p:txBody>
          <a:bodyPr wrap="square" rtlCol="0">
            <a:spAutoFit/>
          </a:bodyPr>
          <a:lstStyle/>
          <a:p>
            <a:pPr algn="just"/>
            <a:r>
              <a:rPr lang="en-US" dirty="0" smtClean="0"/>
              <a:t>Continue establishing a people-oriented, people-</a:t>
            </a:r>
            <a:r>
              <a:rPr lang="en-US" dirty="0" err="1" smtClean="0"/>
              <a:t>centred</a:t>
            </a:r>
            <a:r>
              <a:rPr lang="en-US" dirty="0" smtClean="0"/>
              <a:t> and rules-based ASEAN Community where all people, stakeholders and sectors of society can contribute to and enjoy the benefits from more integrated and connected Community encompassing enhanced cooperation in the political-security, economic, and socio-cultural pillars for sustainable, equitable and inclusive development. </a:t>
            </a:r>
            <a:endParaRPr lang="en-US" dirty="0"/>
          </a:p>
        </p:txBody>
      </p:sp>
    </p:spTree>
    <p:extLst>
      <p:ext uri="{BB962C8B-B14F-4D97-AF65-F5344CB8AC3E}">
        <p14:creationId xmlns:p14="http://schemas.microsoft.com/office/powerpoint/2010/main" val="3399111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3592" y="1022249"/>
            <a:ext cx="8534400" cy="707886"/>
          </a:xfrm>
          <a:prstGeom prst="rect">
            <a:avLst/>
          </a:prstGeom>
          <a:noFill/>
        </p:spPr>
        <p:txBody>
          <a:bodyPr wrap="square">
            <a:spAutoFit/>
          </a:bodyPr>
          <a:lstStyle/>
          <a:p>
            <a:pPr algn="ctr"/>
            <a:r>
              <a:rPr lang="en-US" sz="2000" b="1" cap="all" dirty="0" smtClean="0">
                <a:solidFill>
                  <a:srgbClr val="002060"/>
                </a:solidFill>
                <a:latin typeface="Arial" panose="020B0604020202020204" pitchFamily="34" charset="0"/>
                <a:ea typeface="Verdana" pitchFamily="34" charset="0"/>
                <a:cs typeface="Arial" panose="020B0604020202020204" pitchFamily="34" charset="0"/>
              </a:rPr>
              <a:t>DECLARATION ON RESILIENCE, </a:t>
            </a:r>
            <a:r>
              <a:rPr lang="en-US" sz="2000" b="1" dirty="0" smtClean="0">
                <a:solidFill>
                  <a:srgbClr val="002060"/>
                </a:solidFill>
                <a:latin typeface="Arial" panose="020B0604020202020204" pitchFamily="34" charset="0"/>
                <a:cs typeface="Arial" panose="020B0604020202020204" pitchFamily="34" charset="0"/>
              </a:rPr>
              <a:t>ADOPTED BY THE ASEAN LEADERS AT THE ASEAN SUMMIT IN APRIL 2015</a:t>
            </a:r>
            <a:endParaRPr lang="en-US" sz="2000" b="1" dirty="0">
              <a:solidFill>
                <a:srgbClr val="002060"/>
              </a:solidFill>
              <a:latin typeface="Arial" panose="020B0604020202020204" pitchFamily="34" charset="0"/>
              <a:ea typeface="Verdana" pitchFamily="34" charset="0"/>
              <a:cs typeface="Arial" panose="020B0604020202020204" pitchFamily="34" charset="0"/>
            </a:endParaRPr>
          </a:p>
        </p:txBody>
      </p:sp>
      <p:sp>
        <p:nvSpPr>
          <p:cNvPr id="2" name="Rectangle 1"/>
          <p:cNvSpPr/>
          <p:nvPr/>
        </p:nvSpPr>
        <p:spPr>
          <a:xfrm>
            <a:off x="4101353" y="2049842"/>
            <a:ext cx="4648200" cy="3970318"/>
          </a:xfrm>
          <a:prstGeom prst="rect">
            <a:avLst/>
          </a:prstGeom>
        </p:spPr>
        <p:txBody>
          <a:bodyPr wrap="square">
            <a:spAutoFit/>
          </a:bodyPr>
          <a:lstStyle/>
          <a:p>
            <a:r>
              <a:rPr lang="en-US" dirty="0" smtClean="0">
                <a:cs typeface="Arial" panose="020B0604020202020204" pitchFamily="34" charset="0"/>
              </a:rPr>
              <a:t>The “</a:t>
            </a:r>
            <a:r>
              <a:rPr lang="en-US" b="1" dirty="0" smtClean="0">
                <a:cs typeface="Arial" panose="020B0604020202020204" pitchFamily="34" charset="0"/>
              </a:rPr>
              <a:t>ASEAN Declaration on Institutionalising </a:t>
            </a:r>
            <a:r>
              <a:rPr lang="en-US" b="1" dirty="0">
                <a:cs typeface="Arial" panose="020B0604020202020204" pitchFamily="34" charset="0"/>
              </a:rPr>
              <a:t>the Resilience of ASEAN and its Communities and Peoples to Disasters and Climate </a:t>
            </a:r>
            <a:r>
              <a:rPr lang="en-US" b="1" dirty="0" smtClean="0">
                <a:cs typeface="Arial" panose="020B0604020202020204" pitchFamily="34" charset="0"/>
              </a:rPr>
              <a:t>Change</a:t>
            </a:r>
            <a:r>
              <a:rPr lang="en-US" dirty="0" smtClean="0">
                <a:cs typeface="Arial" panose="020B0604020202020204" pitchFamily="34" charset="0"/>
              </a:rPr>
              <a:t>” aims to develop </a:t>
            </a:r>
            <a:r>
              <a:rPr lang="en-US" dirty="0">
                <a:cs typeface="Arial" panose="020B0604020202020204" pitchFamily="34" charset="0"/>
              </a:rPr>
              <a:t>a cross-pillar and cross-sectoral </a:t>
            </a:r>
            <a:r>
              <a:rPr lang="en-US" dirty="0" smtClean="0">
                <a:cs typeface="Arial" panose="020B0604020202020204" pitchFamily="34" charset="0"/>
              </a:rPr>
              <a:t>resilience </a:t>
            </a:r>
            <a:r>
              <a:rPr lang="en-US" dirty="0">
                <a:cs typeface="Arial" panose="020B0604020202020204" pitchFamily="34" charset="0"/>
              </a:rPr>
              <a:t>building in the context of disaster risk management, climate change adaptation and sustainable </a:t>
            </a:r>
            <a:r>
              <a:rPr lang="en-US" dirty="0" smtClean="0">
                <a:cs typeface="Arial" panose="020B0604020202020204" pitchFamily="34" charset="0"/>
              </a:rPr>
              <a:t>development. </a:t>
            </a:r>
          </a:p>
          <a:p>
            <a:endParaRPr lang="en-US" dirty="0">
              <a:cs typeface="Arial" panose="020B0604020202020204" pitchFamily="34" charset="0"/>
            </a:endParaRPr>
          </a:p>
          <a:p>
            <a:r>
              <a:rPr lang="en-US" dirty="0" smtClean="0">
                <a:cs typeface="Arial" panose="020B0604020202020204" pitchFamily="34" charset="0"/>
              </a:rPr>
              <a:t>The Declaration was endorsed by the Informal ASEAN Ministerial Meeting on Disaster Management (AMMDM) one day before the World Conference in Sendai started, and adopted by the ASEAN Leaders at the 26</a:t>
            </a:r>
            <a:r>
              <a:rPr lang="en-US" baseline="30000" dirty="0" smtClean="0">
                <a:cs typeface="Arial" panose="020B0604020202020204" pitchFamily="34" charset="0"/>
              </a:rPr>
              <a:t>th</a:t>
            </a:r>
            <a:r>
              <a:rPr lang="en-US" dirty="0" smtClean="0">
                <a:cs typeface="Arial" panose="020B0604020202020204" pitchFamily="34" charset="0"/>
              </a:rPr>
              <a:t> ASEAN Summit on 27 April 2015 in KL, Malaysia  </a:t>
            </a:r>
            <a:endParaRPr lang="en-US" dirty="0">
              <a:cs typeface="Arial" panose="020B0604020202020204" pitchFamily="34" charset="0"/>
            </a:endParaRPr>
          </a:p>
        </p:txBody>
      </p:sp>
      <p:sp>
        <p:nvSpPr>
          <p:cNvPr id="10" name="Isosceles Triangle 9"/>
          <p:cNvSpPr/>
          <p:nvPr/>
        </p:nvSpPr>
        <p:spPr>
          <a:xfrm rot="5400000">
            <a:off x="1866900" y="4000500"/>
            <a:ext cx="4190999" cy="3048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latin typeface="Calibri"/>
            </a:endParaRPr>
          </a:p>
        </p:txBody>
      </p:sp>
      <p:pic>
        <p:nvPicPr>
          <p:cNvPr id="4" name="Picture 3"/>
          <p:cNvPicPr>
            <a:picLocks noChangeAspect="1"/>
          </p:cNvPicPr>
          <p:nvPr/>
        </p:nvPicPr>
        <p:blipFill>
          <a:blip r:embed="rId3"/>
          <a:stretch>
            <a:fillRect/>
          </a:stretch>
        </p:blipFill>
        <p:spPr>
          <a:xfrm>
            <a:off x="228600" y="1828800"/>
            <a:ext cx="3276600" cy="2185467"/>
          </a:xfrm>
          <a:prstGeom prst="rect">
            <a:avLst/>
          </a:prstGeom>
        </p:spPr>
      </p:pic>
      <p:pic>
        <p:nvPicPr>
          <p:cNvPr id="5" name="Picture 4"/>
          <p:cNvPicPr>
            <a:picLocks noChangeAspect="1"/>
          </p:cNvPicPr>
          <p:nvPr/>
        </p:nvPicPr>
        <p:blipFill>
          <a:blip r:embed="rId4"/>
          <a:stretch>
            <a:fillRect/>
          </a:stretch>
        </p:blipFill>
        <p:spPr>
          <a:xfrm>
            <a:off x="224634" y="4343400"/>
            <a:ext cx="3314275" cy="1981200"/>
          </a:xfrm>
          <a:prstGeom prst="rect">
            <a:avLst/>
          </a:prstGeom>
        </p:spPr>
      </p:pic>
      <p:sp>
        <p:nvSpPr>
          <p:cNvPr id="13" name="TextBox 5"/>
          <p:cNvSpPr txBox="1">
            <a:spLocks noChangeArrowheads="1"/>
          </p:cNvSpPr>
          <p:nvPr/>
        </p:nvSpPr>
        <p:spPr bwMode="auto">
          <a:xfrm>
            <a:off x="228600" y="6096001"/>
            <a:ext cx="3276600" cy="304800"/>
          </a:xfrm>
          <a:prstGeom prst="rect">
            <a:avLst/>
          </a:prstGeom>
          <a:solidFill>
            <a:schemeClr val="accent6">
              <a:lumMod val="75000"/>
            </a:schemeClr>
          </a:solidFill>
          <a:ln>
            <a:noFill/>
          </a:ln>
        </p:spPr>
        <p:txBody>
          <a:bodyPr wrap="squar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ctr" fontAlgn="auto">
              <a:spcBef>
                <a:spcPts val="0"/>
              </a:spcBef>
              <a:spcAft>
                <a:spcPts val="0"/>
              </a:spcAft>
              <a:defRPr/>
            </a:pPr>
            <a:r>
              <a:rPr lang="en-US" sz="1400" b="1" dirty="0" smtClean="0">
                <a:solidFill>
                  <a:schemeClr val="bg1"/>
                </a:solidFill>
                <a:latin typeface="+mn-lt"/>
              </a:rPr>
              <a:t>26</a:t>
            </a:r>
            <a:r>
              <a:rPr lang="en-US" sz="1400" b="1" baseline="30000" dirty="0" smtClean="0">
                <a:solidFill>
                  <a:schemeClr val="bg1"/>
                </a:solidFill>
                <a:latin typeface="+mn-lt"/>
              </a:rPr>
              <a:t>th</a:t>
            </a:r>
            <a:r>
              <a:rPr lang="en-US" sz="1400" b="1" dirty="0" smtClean="0">
                <a:solidFill>
                  <a:schemeClr val="bg1"/>
                </a:solidFill>
                <a:latin typeface="+mn-lt"/>
              </a:rPr>
              <a:t> </a:t>
            </a:r>
            <a:r>
              <a:rPr lang="en-US" sz="1400" b="1" dirty="0" smtClean="0">
                <a:solidFill>
                  <a:schemeClr val="bg1"/>
                </a:solidFill>
                <a:latin typeface="+mn-lt"/>
                <a:cs typeface="+mn-cs"/>
              </a:rPr>
              <a:t>ASEAN Summit, April 2015, KL</a:t>
            </a:r>
          </a:p>
        </p:txBody>
      </p:sp>
      <p:sp>
        <p:nvSpPr>
          <p:cNvPr id="14" name="TextBox 5"/>
          <p:cNvSpPr txBox="1">
            <a:spLocks noChangeArrowheads="1"/>
          </p:cNvSpPr>
          <p:nvPr/>
        </p:nvSpPr>
        <p:spPr bwMode="auto">
          <a:xfrm>
            <a:off x="228600" y="3733800"/>
            <a:ext cx="3276600" cy="307777"/>
          </a:xfrm>
          <a:prstGeom prst="rect">
            <a:avLst/>
          </a:prstGeom>
          <a:solidFill>
            <a:schemeClr val="accent6">
              <a:lumMod val="75000"/>
            </a:schemeClr>
          </a:solidFill>
          <a:ln>
            <a:noFill/>
          </a:ln>
        </p:spPr>
        <p:txBody>
          <a:bodyPr wrap="squar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ctr" fontAlgn="auto">
              <a:spcBef>
                <a:spcPts val="0"/>
              </a:spcBef>
              <a:spcAft>
                <a:spcPts val="0"/>
              </a:spcAft>
              <a:defRPr/>
            </a:pPr>
            <a:r>
              <a:rPr lang="en-US" sz="1400" b="1" dirty="0" smtClean="0">
                <a:solidFill>
                  <a:schemeClr val="bg1"/>
                </a:solidFill>
                <a:latin typeface="+mn-lt"/>
              </a:rPr>
              <a:t>Informal AMMDM, March 2015, Sendai</a:t>
            </a:r>
            <a:endParaRPr lang="en-US" sz="1400" b="1" dirty="0" smtClean="0">
              <a:solidFill>
                <a:schemeClr val="bg1"/>
              </a:solidFill>
              <a:latin typeface="+mn-lt"/>
              <a:cs typeface="+mn-cs"/>
            </a:endParaRPr>
          </a:p>
        </p:txBody>
      </p:sp>
      <p:sp>
        <p:nvSpPr>
          <p:cNvPr id="15" name="TextBox 14"/>
          <p:cNvSpPr txBox="1"/>
          <p:nvPr/>
        </p:nvSpPr>
        <p:spPr>
          <a:xfrm>
            <a:off x="4495800" y="6400800"/>
            <a:ext cx="4038600" cy="369332"/>
          </a:xfrm>
          <a:prstGeom prst="rect">
            <a:avLst/>
          </a:prstGeom>
          <a:noFill/>
        </p:spPr>
        <p:txBody>
          <a:bodyPr wrap="square" rtlCol="0">
            <a:spAutoFit/>
          </a:bodyPr>
          <a:lstStyle/>
          <a:p>
            <a:pPr algn="r"/>
            <a:r>
              <a:rPr lang="en-US" i="1" dirty="0" smtClean="0">
                <a:solidFill>
                  <a:prstClr val="white"/>
                </a:solidFill>
                <a:latin typeface="Calibri"/>
              </a:rPr>
              <a:t>ASEAN is Resilient as One   </a:t>
            </a:r>
            <a:endParaRPr lang="en-US" i="1" dirty="0">
              <a:solidFill>
                <a:prstClr val="white"/>
              </a:solidFill>
              <a:latin typeface="Calibri"/>
            </a:endParaRPr>
          </a:p>
        </p:txBody>
      </p:sp>
    </p:spTree>
    <p:extLst>
      <p:ext uri="{BB962C8B-B14F-4D97-AF65-F5344CB8AC3E}">
        <p14:creationId xmlns:p14="http://schemas.microsoft.com/office/powerpoint/2010/main" val="4176453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78357"/>
            <a:ext cx="9085385" cy="646331"/>
          </a:xfrm>
          <a:prstGeom prst="rect">
            <a:avLst/>
          </a:prstGeom>
          <a:noFill/>
        </p:spPr>
        <p:txBody>
          <a:bodyPr wrap="square">
            <a:spAutoFit/>
          </a:bodyPr>
          <a:lstStyle/>
          <a:p>
            <a:pPr algn="ctr">
              <a:defRPr/>
            </a:pPr>
            <a:r>
              <a:rPr lang="en-US" b="1" dirty="0" smtClean="0">
                <a:solidFill>
                  <a:schemeClr val="accent1">
                    <a:lumMod val="50000"/>
                  </a:schemeClr>
                </a:solidFill>
                <a:latin typeface="Arial" panose="020B0604020202020204" pitchFamily="34" charset="0"/>
                <a:ea typeface="Verdana" pitchFamily="34" charset="0"/>
                <a:cs typeface="Arial" panose="020B0604020202020204" pitchFamily="34" charset="0"/>
              </a:rPr>
              <a:t>“ONE ASEAN, ONE RESPONSE”, </a:t>
            </a:r>
          </a:p>
          <a:p>
            <a:pPr algn="ctr">
              <a:defRPr/>
            </a:pPr>
            <a:r>
              <a:rPr lang="en-US" b="1" dirty="0" smtClean="0">
                <a:solidFill>
                  <a:schemeClr val="accent1">
                    <a:lumMod val="50000"/>
                  </a:schemeClr>
                </a:solidFill>
                <a:latin typeface="Arial" panose="020B0604020202020204" pitchFamily="34" charset="0"/>
                <a:ea typeface="Verdana" pitchFamily="34" charset="0"/>
                <a:cs typeface="Arial" panose="020B0604020202020204" pitchFamily="34" charset="0"/>
              </a:rPr>
              <a:t>TO BE LAUNCHED AT THE 27</a:t>
            </a:r>
            <a:r>
              <a:rPr lang="en-US" b="1" baseline="30000" dirty="0" smtClean="0">
                <a:solidFill>
                  <a:schemeClr val="accent1">
                    <a:lumMod val="50000"/>
                  </a:schemeClr>
                </a:solidFill>
                <a:latin typeface="Arial" panose="020B0604020202020204" pitchFamily="34" charset="0"/>
                <a:ea typeface="Verdana" pitchFamily="34" charset="0"/>
                <a:cs typeface="Arial" panose="020B0604020202020204" pitchFamily="34" charset="0"/>
              </a:rPr>
              <a:t>th</a:t>
            </a:r>
            <a:r>
              <a:rPr lang="en-US" b="1" dirty="0" smtClean="0">
                <a:solidFill>
                  <a:schemeClr val="accent1">
                    <a:lumMod val="50000"/>
                  </a:schemeClr>
                </a:solidFill>
                <a:latin typeface="Arial" panose="020B0604020202020204" pitchFamily="34" charset="0"/>
                <a:ea typeface="Verdana" pitchFamily="34" charset="0"/>
                <a:cs typeface="Arial" panose="020B0604020202020204" pitchFamily="34" charset="0"/>
              </a:rPr>
              <a:t> ASEAN SUMMIT IN NOVEMBER 2015</a:t>
            </a:r>
            <a:endParaRPr lang="en-US" b="1" dirty="0">
              <a:solidFill>
                <a:schemeClr val="accent1">
                  <a:lumMod val="50000"/>
                </a:schemeClr>
              </a:solidFill>
              <a:latin typeface="Arial" panose="020B0604020202020204" pitchFamily="34" charset="0"/>
              <a:ea typeface="Verdana" pitchFamily="34" charset="0"/>
              <a:cs typeface="Arial" panose="020B0604020202020204" pitchFamily="34" charset="0"/>
            </a:endParaRPr>
          </a:p>
        </p:txBody>
      </p:sp>
      <p:cxnSp>
        <p:nvCxnSpPr>
          <p:cNvPr id="25" name="Straight Connector 24"/>
          <p:cNvCxnSpPr>
            <a:cxnSpLocks noChangeShapeType="1"/>
          </p:cNvCxnSpPr>
          <p:nvPr/>
        </p:nvCxnSpPr>
        <p:spPr bwMode="auto">
          <a:xfrm>
            <a:off x="3124200" y="1524000"/>
            <a:ext cx="5867400" cy="0"/>
          </a:xfrm>
          <a:prstGeom prst="line">
            <a:avLst/>
          </a:prstGeom>
          <a:ln>
            <a:headEnd/>
            <a:tailEnd/>
          </a:ln>
          <a:extLst/>
        </p:spPr>
        <p:style>
          <a:lnRef idx="1">
            <a:schemeClr val="dk1"/>
          </a:lnRef>
          <a:fillRef idx="0">
            <a:schemeClr val="dk1"/>
          </a:fillRef>
          <a:effectRef idx="0">
            <a:schemeClr val="dk1"/>
          </a:effectRef>
          <a:fontRef idx="minor">
            <a:schemeClr val="tx1"/>
          </a:fontRef>
        </p:style>
      </p:cxnSp>
      <p:sp>
        <p:nvSpPr>
          <p:cNvPr id="8197" name="Rectangle 1"/>
          <p:cNvSpPr>
            <a:spLocks noChangeArrowheads="1"/>
          </p:cNvSpPr>
          <p:nvPr/>
        </p:nvSpPr>
        <p:spPr bwMode="auto">
          <a:xfrm>
            <a:off x="3200400" y="1524000"/>
            <a:ext cx="5791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600" dirty="0" smtClean="0">
                <a:solidFill>
                  <a:prstClr val="black"/>
                </a:solidFill>
                <a:cs typeface="Arial" panose="020B0604020202020204" pitchFamily="34" charset="0"/>
              </a:rPr>
              <a:t>We </a:t>
            </a:r>
            <a:r>
              <a:rPr lang="en-US" sz="1600" dirty="0">
                <a:solidFill>
                  <a:prstClr val="black"/>
                </a:solidFill>
                <a:cs typeface="Arial" panose="020B0604020202020204" pitchFamily="34" charset="0"/>
              </a:rPr>
              <a:t>noted with satisfaction the outcomes of the </a:t>
            </a:r>
            <a:r>
              <a:rPr lang="en-US" sz="1600" dirty="0" smtClean="0">
                <a:solidFill>
                  <a:prstClr val="black"/>
                </a:solidFill>
                <a:cs typeface="Arial" panose="020B0604020202020204" pitchFamily="34" charset="0"/>
              </a:rPr>
              <a:t>2</a:t>
            </a:r>
            <a:r>
              <a:rPr lang="en-US" sz="1600" baseline="30000" dirty="0" smtClean="0">
                <a:solidFill>
                  <a:prstClr val="black"/>
                </a:solidFill>
                <a:cs typeface="Arial" panose="020B0604020202020204" pitchFamily="34" charset="0"/>
              </a:rPr>
              <a:t>nd</a:t>
            </a:r>
            <a:r>
              <a:rPr lang="en-US" sz="1600" dirty="0" smtClean="0">
                <a:solidFill>
                  <a:prstClr val="black"/>
                </a:solidFill>
                <a:cs typeface="Arial" panose="020B0604020202020204" pitchFamily="34" charset="0"/>
              </a:rPr>
              <a:t>  ASEAN </a:t>
            </a:r>
            <a:r>
              <a:rPr lang="en-US" sz="1600" dirty="0">
                <a:solidFill>
                  <a:prstClr val="black"/>
                </a:solidFill>
                <a:cs typeface="Arial" panose="020B0604020202020204" pitchFamily="34" charset="0"/>
              </a:rPr>
              <a:t>Ministerial </a:t>
            </a:r>
            <a:r>
              <a:rPr lang="en-US" sz="1600" dirty="0" smtClean="0">
                <a:solidFill>
                  <a:prstClr val="black"/>
                </a:solidFill>
                <a:cs typeface="Arial" panose="020B0604020202020204" pitchFamily="34" charset="0"/>
              </a:rPr>
              <a:t>Meeting </a:t>
            </a:r>
            <a:r>
              <a:rPr lang="en-US" sz="1600" dirty="0">
                <a:solidFill>
                  <a:prstClr val="black"/>
                </a:solidFill>
                <a:cs typeface="Arial" panose="020B0604020202020204" pitchFamily="34" charset="0"/>
              </a:rPr>
              <a:t>on Disaster Management (AMMDM) convened in Bandar Seri </a:t>
            </a:r>
            <a:r>
              <a:rPr lang="en-US" sz="1600" dirty="0" smtClean="0">
                <a:solidFill>
                  <a:prstClr val="black"/>
                </a:solidFill>
                <a:cs typeface="Arial" panose="020B0604020202020204" pitchFamily="34" charset="0"/>
              </a:rPr>
              <a:t>Begawan </a:t>
            </a:r>
            <a:r>
              <a:rPr lang="en-US" sz="1600" dirty="0">
                <a:solidFill>
                  <a:prstClr val="black"/>
                </a:solidFill>
                <a:cs typeface="Arial" panose="020B0604020202020204" pitchFamily="34" charset="0"/>
              </a:rPr>
              <a:t>on 16 October 2014, including the adoption of the strategy </a:t>
            </a:r>
            <a:r>
              <a:rPr lang="en-US" sz="1600" i="1" dirty="0">
                <a:solidFill>
                  <a:prstClr val="black"/>
                </a:solidFill>
                <a:cs typeface="Arial" panose="020B0604020202020204" pitchFamily="34" charset="0"/>
              </a:rPr>
              <a:t>"</a:t>
            </a:r>
            <a:r>
              <a:rPr lang="en-US" sz="1600" b="1" i="1" dirty="0">
                <a:solidFill>
                  <a:prstClr val="black"/>
                </a:solidFill>
                <a:cs typeface="Arial" panose="020B0604020202020204" pitchFamily="34" charset="0"/>
              </a:rPr>
              <a:t>One </a:t>
            </a:r>
            <a:r>
              <a:rPr lang="en-US" sz="1600" b="1" i="1" dirty="0" smtClean="0">
                <a:solidFill>
                  <a:prstClr val="black"/>
                </a:solidFill>
                <a:cs typeface="Arial" panose="020B0604020202020204" pitchFamily="34" charset="0"/>
              </a:rPr>
              <a:t>ASEAN</a:t>
            </a:r>
            <a:r>
              <a:rPr lang="en-US" sz="1600" b="1" i="1" dirty="0">
                <a:solidFill>
                  <a:prstClr val="black"/>
                </a:solidFill>
                <a:cs typeface="Arial" panose="020B0604020202020204" pitchFamily="34" charset="0"/>
              </a:rPr>
              <a:t>, One </a:t>
            </a:r>
            <a:r>
              <a:rPr lang="en-US" sz="1600" b="1" i="1" dirty="0" smtClean="0">
                <a:solidFill>
                  <a:prstClr val="black"/>
                </a:solidFill>
                <a:cs typeface="Arial" panose="020B0604020202020204" pitchFamily="34" charset="0"/>
              </a:rPr>
              <a:t>Response: ASEAN </a:t>
            </a:r>
            <a:r>
              <a:rPr lang="en-US" sz="1600" b="1" i="1" dirty="0">
                <a:solidFill>
                  <a:prstClr val="black"/>
                </a:solidFill>
                <a:cs typeface="Arial" panose="020B0604020202020204" pitchFamily="34" charset="0"/>
              </a:rPr>
              <a:t>Responding to </a:t>
            </a:r>
            <a:r>
              <a:rPr lang="en-US" sz="1600" b="1" i="1" dirty="0" smtClean="0">
                <a:solidFill>
                  <a:prstClr val="black"/>
                </a:solidFill>
                <a:cs typeface="Arial" panose="020B0604020202020204" pitchFamily="34" charset="0"/>
              </a:rPr>
              <a:t>Disasters </a:t>
            </a:r>
            <a:r>
              <a:rPr lang="en-US" sz="1600" b="1" i="1" dirty="0">
                <a:solidFill>
                  <a:prstClr val="black"/>
                </a:solidFill>
                <a:cs typeface="Arial" panose="020B0604020202020204" pitchFamily="34" charset="0"/>
              </a:rPr>
              <a:t>as One</a:t>
            </a:r>
            <a:r>
              <a:rPr lang="en-US" sz="1600" i="1" dirty="0">
                <a:solidFill>
                  <a:prstClr val="black"/>
                </a:solidFill>
                <a:cs typeface="Arial" panose="020B0604020202020204" pitchFamily="34" charset="0"/>
              </a:rPr>
              <a:t>". </a:t>
            </a:r>
            <a:r>
              <a:rPr lang="en-US" sz="1600" dirty="0">
                <a:solidFill>
                  <a:prstClr val="black"/>
                </a:solidFill>
                <a:cs typeface="Arial" panose="020B0604020202020204" pitchFamily="34" charset="0"/>
              </a:rPr>
              <a:t>This Strategy, which will be launched in 2015, will </a:t>
            </a:r>
            <a:r>
              <a:rPr lang="en-US" sz="1600" dirty="0" smtClean="0">
                <a:solidFill>
                  <a:prstClr val="black"/>
                </a:solidFill>
                <a:cs typeface="Arial" panose="020B0604020202020204" pitchFamily="34" charset="0"/>
              </a:rPr>
              <a:t>ensure </a:t>
            </a:r>
            <a:r>
              <a:rPr lang="en-US" sz="1600" dirty="0">
                <a:solidFill>
                  <a:prstClr val="black"/>
                </a:solidFill>
                <a:cs typeface="Arial" panose="020B0604020202020204" pitchFamily="34" charset="0"/>
              </a:rPr>
              <a:t>ASEAN to respond effectively and efficiently to regional disasters. </a:t>
            </a:r>
          </a:p>
          <a:p>
            <a:endParaRPr lang="en-US" sz="1600" dirty="0">
              <a:solidFill>
                <a:prstClr val="black"/>
              </a:solidFill>
              <a:cs typeface="Arial" panose="020B0604020202020204" pitchFamily="34" charset="0"/>
            </a:endParaRPr>
          </a:p>
        </p:txBody>
      </p:sp>
      <p:cxnSp>
        <p:nvCxnSpPr>
          <p:cNvPr id="19" name="Straight Connector 18"/>
          <p:cNvCxnSpPr>
            <a:cxnSpLocks noChangeShapeType="1"/>
          </p:cNvCxnSpPr>
          <p:nvPr/>
        </p:nvCxnSpPr>
        <p:spPr bwMode="auto">
          <a:xfrm>
            <a:off x="3124200" y="3427412"/>
            <a:ext cx="5881688" cy="1588"/>
          </a:xfrm>
          <a:prstGeom prst="line">
            <a:avLst/>
          </a:prstGeom>
          <a:ln>
            <a:headEnd/>
            <a:tailEnd/>
          </a:ln>
          <a:extLst/>
        </p:spPr>
        <p:style>
          <a:lnRef idx="1">
            <a:schemeClr val="dk1"/>
          </a:lnRef>
          <a:fillRef idx="0">
            <a:schemeClr val="dk1"/>
          </a:fillRef>
          <a:effectRef idx="0">
            <a:schemeClr val="dk1"/>
          </a:effectRef>
          <a:fontRef idx="minor">
            <a:schemeClr val="tx1"/>
          </a:fontRef>
        </p:style>
      </p:cxnSp>
      <p:sp>
        <p:nvSpPr>
          <p:cNvPr id="28" name="Isosceles Triangle 27"/>
          <p:cNvSpPr/>
          <p:nvPr/>
        </p:nvSpPr>
        <p:spPr>
          <a:xfrm rot="5400000">
            <a:off x="647700" y="3695700"/>
            <a:ext cx="4800600" cy="30479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latin typeface="Calibri"/>
            </a:endParaRPr>
          </a:p>
        </p:txBody>
      </p:sp>
      <p:sp>
        <p:nvSpPr>
          <p:cNvPr id="4" name="Rectangle 3"/>
          <p:cNvSpPr/>
          <p:nvPr/>
        </p:nvSpPr>
        <p:spPr>
          <a:xfrm>
            <a:off x="3200400" y="3505200"/>
            <a:ext cx="5791200" cy="1323439"/>
          </a:xfrm>
          <a:prstGeom prst="rect">
            <a:avLst/>
          </a:prstGeom>
        </p:spPr>
        <p:txBody>
          <a:bodyPr wrap="square">
            <a:spAutoFit/>
          </a:bodyPr>
          <a:lstStyle/>
          <a:p>
            <a:r>
              <a:rPr lang="en-US" sz="1600" dirty="0" smtClean="0">
                <a:solidFill>
                  <a:prstClr val="black"/>
                </a:solidFill>
                <a:cs typeface="Arial" panose="020B0604020202020204" pitchFamily="34" charset="0"/>
              </a:rPr>
              <a:t>We </a:t>
            </a:r>
            <a:r>
              <a:rPr lang="en-US" sz="1600" dirty="0">
                <a:solidFill>
                  <a:prstClr val="black"/>
                </a:solidFill>
                <a:cs typeface="Arial" panose="020B0604020202020204" pitchFamily="34" charset="0"/>
              </a:rPr>
              <a:t>encouraged the promotion of synergy and coordination among the relevant internal ASEAN mechanisms related to humanitarian assistance and disaster relief, using AADMER as the regional policy backbone and common </a:t>
            </a:r>
            <a:r>
              <a:rPr lang="en-US" sz="1600" dirty="0" smtClean="0">
                <a:solidFill>
                  <a:prstClr val="black"/>
                </a:solidFill>
                <a:cs typeface="Arial" panose="020B0604020202020204" pitchFamily="34" charset="0"/>
              </a:rPr>
              <a:t>platform. </a:t>
            </a:r>
          </a:p>
          <a:p>
            <a:endParaRPr lang="en-US" sz="1600" dirty="0">
              <a:solidFill>
                <a:prstClr val="black"/>
              </a:solidFill>
              <a:cs typeface="Arial" panose="020B0604020202020204" pitchFamily="34" charset="0"/>
            </a:endParaRPr>
          </a:p>
        </p:txBody>
      </p:sp>
      <p:sp>
        <p:nvSpPr>
          <p:cNvPr id="5" name="Rectangle 4"/>
          <p:cNvSpPr/>
          <p:nvPr/>
        </p:nvSpPr>
        <p:spPr>
          <a:xfrm>
            <a:off x="3200401" y="4648200"/>
            <a:ext cx="5791200" cy="1569660"/>
          </a:xfrm>
          <a:prstGeom prst="rect">
            <a:avLst/>
          </a:prstGeom>
        </p:spPr>
        <p:txBody>
          <a:bodyPr wrap="square">
            <a:spAutoFit/>
          </a:bodyPr>
          <a:lstStyle/>
          <a:p>
            <a:r>
              <a:rPr lang="en-US" sz="1600" dirty="0" smtClean="0">
                <a:solidFill>
                  <a:prstClr val="black"/>
                </a:solidFill>
                <a:cs typeface="Arial" panose="020B0604020202020204" pitchFamily="34" charset="0"/>
              </a:rPr>
              <a:t>We </a:t>
            </a:r>
            <a:r>
              <a:rPr lang="en-US" sz="1600" dirty="0">
                <a:solidFill>
                  <a:prstClr val="black"/>
                </a:solidFill>
                <a:cs typeface="Arial" panose="020B0604020202020204" pitchFamily="34" charset="0"/>
              </a:rPr>
              <a:t>welcomed the progress made by the Joint Task Force to Promote Synergy on HADR, which under the chairmanship of the (ACDM held two meetings in Bandar Seri Begawan </a:t>
            </a:r>
            <a:r>
              <a:rPr lang="en-US" sz="1600" dirty="0" smtClean="0">
                <a:solidFill>
                  <a:prstClr val="black"/>
                </a:solidFill>
                <a:cs typeface="Arial" panose="020B0604020202020204" pitchFamily="34" charset="0"/>
              </a:rPr>
              <a:t>in May </a:t>
            </a:r>
            <a:r>
              <a:rPr lang="en-US" sz="1600" dirty="0">
                <a:solidFill>
                  <a:prstClr val="black"/>
                </a:solidFill>
                <a:cs typeface="Arial" panose="020B0604020202020204" pitchFamily="34" charset="0"/>
              </a:rPr>
              <a:t>and </a:t>
            </a:r>
            <a:r>
              <a:rPr lang="en-US" sz="1600" dirty="0" smtClean="0">
                <a:solidFill>
                  <a:prstClr val="black"/>
                </a:solidFill>
                <a:cs typeface="Arial" panose="020B0604020202020204" pitchFamily="34" charset="0"/>
              </a:rPr>
              <a:t>October </a:t>
            </a:r>
            <a:r>
              <a:rPr lang="en-US" sz="1600" dirty="0">
                <a:solidFill>
                  <a:prstClr val="black"/>
                </a:solidFill>
                <a:cs typeface="Arial" panose="020B0604020202020204" pitchFamily="34" charset="0"/>
              </a:rPr>
              <a:t>2014, with the participation of the representatives from </a:t>
            </a:r>
            <a:r>
              <a:rPr lang="en-US" sz="1600" dirty="0" smtClean="0">
                <a:solidFill>
                  <a:prstClr val="black"/>
                </a:solidFill>
                <a:cs typeface="Arial" panose="020B0604020202020204" pitchFamily="34" charset="0"/>
              </a:rPr>
              <a:t>SOM, ADSOM, SOMHD, SOMSWD </a:t>
            </a:r>
            <a:r>
              <a:rPr lang="en-US" sz="1600" dirty="0">
                <a:solidFill>
                  <a:prstClr val="black"/>
                </a:solidFill>
                <a:cs typeface="Arial" panose="020B0604020202020204" pitchFamily="34" charset="0"/>
              </a:rPr>
              <a:t>and other relevant ASEAN sectoral bodies” </a:t>
            </a:r>
          </a:p>
        </p:txBody>
      </p:sp>
      <p:cxnSp>
        <p:nvCxnSpPr>
          <p:cNvPr id="23" name="Straight Connector 22"/>
          <p:cNvCxnSpPr>
            <a:cxnSpLocks noChangeShapeType="1"/>
          </p:cNvCxnSpPr>
          <p:nvPr/>
        </p:nvCxnSpPr>
        <p:spPr bwMode="auto">
          <a:xfrm>
            <a:off x="3124200" y="4648200"/>
            <a:ext cx="5881688" cy="1588"/>
          </a:xfrm>
          <a:prstGeom prst="line">
            <a:avLst/>
          </a:prstGeom>
          <a:ln>
            <a:headEnd/>
            <a:tailEnd/>
          </a:ln>
          <a:extLst/>
        </p:spPr>
        <p:style>
          <a:lnRef idx="1">
            <a:schemeClr val="dk1"/>
          </a:lnRef>
          <a:fillRef idx="0">
            <a:schemeClr val="dk1"/>
          </a:fillRef>
          <a:effectRef idx="0">
            <a:schemeClr val="dk1"/>
          </a:effectRef>
          <a:fontRef idx="minor">
            <a:schemeClr val="tx1"/>
          </a:fontRef>
        </p:style>
      </p:cxnSp>
      <p:pic>
        <p:nvPicPr>
          <p:cNvPr id="6" name="Picture 5"/>
          <p:cNvPicPr>
            <a:picLocks noChangeAspect="1"/>
          </p:cNvPicPr>
          <p:nvPr/>
        </p:nvPicPr>
        <p:blipFill>
          <a:blip r:embed="rId3"/>
          <a:stretch>
            <a:fillRect/>
          </a:stretch>
        </p:blipFill>
        <p:spPr>
          <a:xfrm>
            <a:off x="228600" y="1524000"/>
            <a:ext cx="2616724" cy="1952478"/>
          </a:xfrm>
          <a:prstGeom prst="rect">
            <a:avLst/>
          </a:prstGeom>
        </p:spPr>
      </p:pic>
      <p:pic>
        <p:nvPicPr>
          <p:cNvPr id="8" name="Picture 7"/>
          <p:cNvPicPr>
            <a:picLocks noChangeAspect="1"/>
          </p:cNvPicPr>
          <p:nvPr/>
        </p:nvPicPr>
        <p:blipFill>
          <a:blip r:embed="rId4"/>
          <a:stretch>
            <a:fillRect/>
          </a:stretch>
        </p:blipFill>
        <p:spPr>
          <a:xfrm>
            <a:off x="228600" y="3657600"/>
            <a:ext cx="2590800" cy="1906428"/>
          </a:xfrm>
          <a:prstGeom prst="rect">
            <a:avLst/>
          </a:prstGeom>
        </p:spPr>
      </p:pic>
      <p:sp>
        <p:nvSpPr>
          <p:cNvPr id="26" name="TextBox 5"/>
          <p:cNvSpPr txBox="1">
            <a:spLocks noChangeArrowheads="1"/>
          </p:cNvSpPr>
          <p:nvPr/>
        </p:nvSpPr>
        <p:spPr bwMode="auto">
          <a:xfrm>
            <a:off x="228600" y="5638800"/>
            <a:ext cx="2590800" cy="523220"/>
          </a:xfrm>
          <a:prstGeom prst="rect">
            <a:avLst/>
          </a:prstGeom>
          <a:solidFill>
            <a:schemeClr val="accent6">
              <a:lumMod val="75000"/>
            </a:schemeClr>
          </a:solidFill>
          <a:ln>
            <a:noFill/>
          </a:ln>
        </p:spPr>
        <p:txBody>
          <a:bodyPr wrap="squar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ctr" fontAlgn="auto">
              <a:spcBef>
                <a:spcPts val="0"/>
              </a:spcBef>
              <a:spcAft>
                <a:spcPts val="0"/>
              </a:spcAft>
              <a:defRPr/>
            </a:pPr>
            <a:r>
              <a:rPr lang="en-US" sz="1400" b="1" dirty="0" smtClean="0">
                <a:solidFill>
                  <a:schemeClr val="bg1"/>
                </a:solidFill>
                <a:latin typeface="+mn-lt"/>
              </a:rPr>
              <a:t>25</a:t>
            </a:r>
            <a:r>
              <a:rPr lang="en-US" sz="1400" b="1" baseline="30000" dirty="0" smtClean="0">
                <a:solidFill>
                  <a:schemeClr val="bg1"/>
                </a:solidFill>
                <a:latin typeface="+mn-lt"/>
              </a:rPr>
              <a:t>TH</a:t>
            </a:r>
            <a:r>
              <a:rPr lang="en-US" sz="1400" b="1" dirty="0" smtClean="0">
                <a:solidFill>
                  <a:schemeClr val="bg1"/>
                </a:solidFill>
                <a:latin typeface="+mn-lt"/>
              </a:rPr>
              <a:t> </a:t>
            </a:r>
            <a:r>
              <a:rPr lang="en-US" sz="1400" b="1" dirty="0" smtClean="0">
                <a:solidFill>
                  <a:schemeClr val="bg1"/>
                </a:solidFill>
                <a:latin typeface="+mn-lt"/>
                <a:cs typeface="+mn-cs"/>
              </a:rPr>
              <a:t>ASEAN Summit</a:t>
            </a:r>
          </a:p>
          <a:p>
            <a:pPr algn="ctr" fontAlgn="auto">
              <a:spcBef>
                <a:spcPts val="0"/>
              </a:spcBef>
              <a:spcAft>
                <a:spcPts val="0"/>
              </a:spcAft>
              <a:defRPr/>
            </a:pPr>
            <a:r>
              <a:rPr lang="en-US" sz="1400" b="1" dirty="0" smtClean="0">
                <a:solidFill>
                  <a:schemeClr val="bg1"/>
                </a:solidFill>
                <a:latin typeface="+mn-lt"/>
                <a:cs typeface="+mn-cs"/>
              </a:rPr>
              <a:t>November 2014, Myanmar</a:t>
            </a:r>
          </a:p>
        </p:txBody>
      </p:sp>
    </p:spTree>
    <p:extLst>
      <p:ext uri="{BB962C8B-B14F-4D97-AF65-F5344CB8AC3E}">
        <p14:creationId xmlns:p14="http://schemas.microsoft.com/office/powerpoint/2010/main" val="2433853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1556</TotalTime>
  <Words>1424</Words>
  <Application>Microsoft Office PowerPoint</Application>
  <PresentationFormat>On-screen Show (4:3)</PresentationFormat>
  <Paragraphs>124</Paragraphs>
  <Slides>17</Slides>
  <Notes>2</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1_Office Theme</vt:lpstr>
      <vt:lpstr>Disaster Law at the Regional Level: Engaging with ASEAN</vt:lpstr>
      <vt:lpstr>PowerPoint Presentation</vt:lpstr>
      <vt:lpstr>PowerPoint Presentation</vt:lpstr>
      <vt:lpstr>PowerPoint Presentation</vt:lpstr>
      <vt:lpstr>PowerPoint Presentation</vt:lpstr>
      <vt:lpstr>PowerPoint Presentation</vt:lpstr>
      <vt:lpstr>Kuala Lumpur Declaration on a People-Centred, People-Oriented ASEAN Kuala Lumpur, 27 April 2015</vt:lpstr>
      <vt:lpstr>PowerPoint Presentation</vt:lpstr>
      <vt:lpstr>PowerPoint Presentation</vt:lpstr>
      <vt:lpstr>ASCC Blueprint Post-2015</vt:lpstr>
      <vt:lpstr>PowerPoint Presentation</vt:lpstr>
      <vt:lpstr>PowerPoint Presentation</vt:lpstr>
      <vt:lpstr>PowerPoint Presentation</vt:lpstr>
      <vt:lpstr>PowerPoint Presentation</vt:lpstr>
      <vt:lpstr>Question 1</vt:lpstr>
      <vt:lpstr>Question 2</vt:lpstr>
      <vt:lpstr>Question 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Sharing of Mechanisms and Best Practices by the ACDM</dc:title>
  <dc:creator>Adelina Kamal</dc:creator>
  <cp:lastModifiedBy>Lucia CIPULLO</cp:lastModifiedBy>
  <cp:revision>177</cp:revision>
  <cp:lastPrinted>2014-05-21T11:32:29Z</cp:lastPrinted>
  <dcterms:created xsi:type="dcterms:W3CDTF">2014-05-21T06:50:09Z</dcterms:created>
  <dcterms:modified xsi:type="dcterms:W3CDTF">2015-06-10T06:29:55Z</dcterms:modified>
</cp:coreProperties>
</file>