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5" r:id="rId3"/>
    <p:sldId id="296" r:id="rId4"/>
    <p:sldId id="264" r:id="rId5"/>
    <p:sldId id="283" r:id="rId6"/>
    <p:sldId id="265" r:id="rId7"/>
    <p:sldId id="277" r:id="rId8"/>
    <p:sldId id="271" r:id="rId9"/>
    <p:sldId id="286" r:id="rId10"/>
    <p:sldId id="287" r:id="rId11"/>
    <p:sldId id="288" r:id="rId12"/>
    <p:sldId id="289" r:id="rId13"/>
    <p:sldId id="305" r:id="rId14"/>
    <p:sldId id="280" r:id="rId15"/>
    <p:sldId id="281" r:id="rId16"/>
    <p:sldId id="308" r:id="rId17"/>
    <p:sldId id="301" r:id="rId18"/>
    <p:sldId id="300" r:id="rId19"/>
    <p:sldId id="303" r:id="rId20"/>
    <p:sldId id="306" r:id="rId21"/>
    <p:sldId id="298" r:id="rId22"/>
    <p:sldId id="307" r:id="rId23"/>
    <p:sldId id="302" r:id="rId24"/>
    <p:sldId id="291" r:id="rId25"/>
    <p:sldId id="304" r:id="rId26"/>
    <p:sldId id="284" r:id="rId27"/>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6" autoAdjust="0"/>
  </p:normalViewPr>
  <p:slideViewPr>
    <p:cSldViewPr>
      <p:cViewPr>
        <p:scale>
          <a:sx n="46" d="100"/>
          <a:sy n="46" d="100"/>
        </p:scale>
        <p:origin x="-2262"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B7B28-01FA-4550-828C-A55468035360}" type="doc">
      <dgm:prSet loTypeId="urn:microsoft.com/office/officeart/2005/8/layout/venn1" loCatId="relationship" qsTypeId="urn:microsoft.com/office/officeart/2005/8/quickstyle/simple1" qsCatId="simple" csTypeId="urn:microsoft.com/office/officeart/2005/8/colors/accent3_2" csCatId="accent3" phldr="1"/>
      <dgm:spPr/>
    </dgm:pt>
    <dgm:pt modelId="{28326854-AAEC-42F4-A61B-923F267078F8}">
      <dgm:prSet phldrT="[テキスト]" custT="1"/>
      <dgm:spPr/>
      <dgm:t>
        <a:bodyPr/>
        <a:lstStyle/>
        <a:p>
          <a:r>
            <a:rPr kumimoji="1" lang="en-US" altLang="ja-JP" sz="2400" dirty="0" smtClean="0"/>
            <a:t>Resource Mobilization</a:t>
          </a:r>
          <a:endParaRPr kumimoji="1" lang="ja-JP" altLang="en-US" sz="2400" dirty="0"/>
        </a:p>
      </dgm:t>
    </dgm:pt>
    <dgm:pt modelId="{D46EF102-C500-48D0-A321-7CB5645A25B8}" type="parTrans" cxnId="{41098784-80C8-4EE1-8934-67EC16A42326}">
      <dgm:prSet/>
      <dgm:spPr/>
      <dgm:t>
        <a:bodyPr/>
        <a:lstStyle/>
        <a:p>
          <a:endParaRPr kumimoji="1" lang="ja-JP" altLang="en-US" sz="2400"/>
        </a:p>
      </dgm:t>
    </dgm:pt>
    <dgm:pt modelId="{A0F7C07E-39B5-4174-8FD8-26F1937683A1}" type="sibTrans" cxnId="{41098784-80C8-4EE1-8934-67EC16A42326}">
      <dgm:prSet/>
      <dgm:spPr/>
      <dgm:t>
        <a:bodyPr/>
        <a:lstStyle/>
        <a:p>
          <a:endParaRPr kumimoji="1" lang="ja-JP" altLang="en-US" sz="2400"/>
        </a:p>
      </dgm:t>
    </dgm:pt>
    <dgm:pt modelId="{77F26FE7-09FC-4661-B454-E094096B898A}">
      <dgm:prSet phldrT="[テキスト]" custT="1"/>
      <dgm:spPr/>
      <dgm:t>
        <a:bodyPr/>
        <a:lstStyle/>
        <a:p>
          <a:r>
            <a:rPr kumimoji="1" lang="en-US" altLang="ja-JP" sz="2400" dirty="0" err="1" smtClean="0"/>
            <a:t>Communi-cations</a:t>
          </a:r>
          <a:endParaRPr kumimoji="1" lang="ja-JP" altLang="en-US" sz="2400" dirty="0"/>
        </a:p>
      </dgm:t>
    </dgm:pt>
    <dgm:pt modelId="{0CC49071-86DE-4F12-A9E5-2A2B96290C75}" type="parTrans" cxnId="{9ED648FF-2A53-4727-9A25-E5E9456B0B9B}">
      <dgm:prSet/>
      <dgm:spPr/>
      <dgm:t>
        <a:bodyPr/>
        <a:lstStyle/>
        <a:p>
          <a:endParaRPr kumimoji="1" lang="ja-JP" altLang="en-US" sz="2400"/>
        </a:p>
      </dgm:t>
    </dgm:pt>
    <dgm:pt modelId="{0236C68C-1E1E-4421-9E6F-2FF2B362B279}" type="sibTrans" cxnId="{9ED648FF-2A53-4727-9A25-E5E9456B0B9B}">
      <dgm:prSet/>
      <dgm:spPr/>
      <dgm:t>
        <a:bodyPr/>
        <a:lstStyle/>
        <a:p>
          <a:endParaRPr kumimoji="1" lang="ja-JP" altLang="en-US" sz="2400"/>
        </a:p>
      </dgm:t>
    </dgm:pt>
    <dgm:pt modelId="{CA9D0DED-1059-4102-84D4-083FA5152677}">
      <dgm:prSet phldrT="[テキスト]" custT="1"/>
      <dgm:spPr/>
      <dgm:t>
        <a:bodyPr/>
        <a:lstStyle/>
        <a:p>
          <a:r>
            <a:rPr kumimoji="1" lang="en-US" altLang="ja-JP" sz="2400" dirty="0" smtClean="0"/>
            <a:t>Humanitarian Diplomacy</a:t>
          </a:r>
          <a:endParaRPr kumimoji="1" lang="ja-JP" altLang="en-US" sz="2400" dirty="0"/>
        </a:p>
      </dgm:t>
    </dgm:pt>
    <dgm:pt modelId="{B3AB00F9-429C-4095-B468-B47A5878AD0E}" type="parTrans" cxnId="{02AC86A6-0E53-45C4-B040-41F946272894}">
      <dgm:prSet/>
      <dgm:spPr/>
      <dgm:t>
        <a:bodyPr/>
        <a:lstStyle/>
        <a:p>
          <a:endParaRPr kumimoji="1" lang="ja-JP" altLang="en-US" sz="2400"/>
        </a:p>
      </dgm:t>
    </dgm:pt>
    <dgm:pt modelId="{ED052D26-E0AB-4C3F-AB5F-2EEFD0E7610C}" type="sibTrans" cxnId="{02AC86A6-0E53-45C4-B040-41F946272894}">
      <dgm:prSet/>
      <dgm:spPr/>
      <dgm:t>
        <a:bodyPr/>
        <a:lstStyle/>
        <a:p>
          <a:endParaRPr kumimoji="1" lang="ja-JP" altLang="en-US" sz="2400"/>
        </a:p>
      </dgm:t>
    </dgm:pt>
    <dgm:pt modelId="{F96FE723-BE02-4D3A-B92A-892F7AD9BF71}" type="pres">
      <dgm:prSet presAssocID="{861B7B28-01FA-4550-828C-A55468035360}" presName="compositeShape" presStyleCnt="0">
        <dgm:presLayoutVars>
          <dgm:chMax val="7"/>
          <dgm:dir/>
          <dgm:resizeHandles val="exact"/>
        </dgm:presLayoutVars>
      </dgm:prSet>
      <dgm:spPr/>
    </dgm:pt>
    <dgm:pt modelId="{1AF25B43-4787-4EC3-8D8E-346A6D3A9F2C}" type="pres">
      <dgm:prSet presAssocID="{28326854-AAEC-42F4-A61B-923F267078F8}" presName="circ1" presStyleLbl="vennNode1" presStyleIdx="0" presStyleCnt="3"/>
      <dgm:spPr/>
      <dgm:t>
        <a:bodyPr/>
        <a:lstStyle/>
        <a:p>
          <a:endParaRPr kumimoji="1" lang="ja-JP" altLang="en-US"/>
        </a:p>
      </dgm:t>
    </dgm:pt>
    <dgm:pt modelId="{5B06CABA-F4DF-47C2-AD7E-3D7D9482C172}" type="pres">
      <dgm:prSet presAssocID="{28326854-AAEC-42F4-A61B-923F267078F8}" presName="circ1Tx" presStyleLbl="revTx" presStyleIdx="0" presStyleCnt="0">
        <dgm:presLayoutVars>
          <dgm:chMax val="0"/>
          <dgm:chPref val="0"/>
          <dgm:bulletEnabled val="1"/>
        </dgm:presLayoutVars>
      </dgm:prSet>
      <dgm:spPr/>
      <dgm:t>
        <a:bodyPr/>
        <a:lstStyle/>
        <a:p>
          <a:endParaRPr kumimoji="1" lang="ja-JP" altLang="en-US"/>
        </a:p>
      </dgm:t>
    </dgm:pt>
    <dgm:pt modelId="{AB6FC8CE-1853-4BCA-934E-E0FC7C8C095D}" type="pres">
      <dgm:prSet presAssocID="{77F26FE7-09FC-4661-B454-E094096B898A}" presName="circ2" presStyleLbl="vennNode1" presStyleIdx="1" presStyleCnt="3"/>
      <dgm:spPr/>
      <dgm:t>
        <a:bodyPr/>
        <a:lstStyle/>
        <a:p>
          <a:endParaRPr kumimoji="1" lang="ja-JP" altLang="en-US"/>
        </a:p>
      </dgm:t>
    </dgm:pt>
    <dgm:pt modelId="{0BF1C72E-CF87-4C00-9975-7AB6B5598C23}" type="pres">
      <dgm:prSet presAssocID="{77F26FE7-09FC-4661-B454-E094096B898A}" presName="circ2Tx" presStyleLbl="revTx" presStyleIdx="0" presStyleCnt="0">
        <dgm:presLayoutVars>
          <dgm:chMax val="0"/>
          <dgm:chPref val="0"/>
          <dgm:bulletEnabled val="1"/>
        </dgm:presLayoutVars>
      </dgm:prSet>
      <dgm:spPr/>
      <dgm:t>
        <a:bodyPr/>
        <a:lstStyle/>
        <a:p>
          <a:endParaRPr kumimoji="1" lang="ja-JP" altLang="en-US"/>
        </a:p>
      </dgm:t>
    </dgm:pt>
    <dgm:pt modelId="{76230E58-BA9E-4B02-8C9C-DC229B7DA498}" type="pres">
      <dgm:prSet presAssocID="{CA9D0DED-1059-4102-84D4-083FA5152677}" presName="circ3" presStyleLbl="vennNode1" presStyleIdx="2" presStyleCnt="3"/>
      <dgm:spPr/>
      <dgm:t>
        <a:bodyPr/>
        <a:lstStyle/>
        <a:p>
          <a:endParaRPr kumimoji="1" lang="ja-JP" altLang="en-US"/>
        </a:p>
      </dgm:t>
    </dgm:pt>
    <dgm:pt modelId="{681378FB-FE07-45CF-A4A6-5AE721DF0B94}" type="pres">
      <dgm:prSet presAssocID="{CA9D0DED-1059-4102-84D4-083FA5152677}"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E9583887-3AC6-4FA9-B6B3-1D126368E11F}" type="presOf" srcId="{28326854-AAEC-42F4-A61B-923F267078F8}" destId="{1AF25B43-4787-4EC3-8D8E-346A6D3A9F2C}" srcOrd="0" destOrd="0" presId="urn:microsoft.com/office/officeart/2005/8/layout/venn1"/>
    <dgm:cxn modelId="{41098784-80C8-4EE1-8934-67EC16A42326}" srcId="{861B7B28-01FA-4550-828C-A55468035360}" destId="{28326854-AAEC-42F4-A61B-923F267078F8}" srcOrd="0" destOrd="0" parTransId="{D46EF102-C500-48D0-A321-7CB5645A25B8}" sibTransId="{A0F7C07E-39B5-4174-8FD8-26F1937683A1}"/>
    <dgm:cxn modelId="{36E05EE3-DE0D-4944-9989-CA3989C9E427}" type="presOf" srcId="{861B7B28-01FA-4550-828C-A55468035360}" destId="{F96FE723-BE02-4D3A-B92A-892F7AD9BF71}" srcOrd="0" destOrd="0" presId="urn:microsoft.com/office/officeart/2005/8/layout/venn1"/>
    <dgm:cxn modelId="{4A047DF3-8687-459B-B9D9-30FFCC270EBC}" type="presOf" srcId="{77F26FE7-09FC-4661-B454-E094096B898A}" destId="{AB6FC8CE-1853-4BCA-934E-E0FC7C8C095D}" srcOrd="0" destOrd="0" presId="urn:microsoft.com/office/officeart/2005/8/layout/venn1"/>
    <dgm:cxn modelId="{02AC86A6-0E53-45C4-B040-41F946272894}" srcId="{861B7B28-01FA-4550-828C-A55468035360}" destId="{CA9D0DED-1059-4102-84D4-083FA5152677}" srcOrd="2" destOrd="0" parTransId="{B3AB00F9-429C-4095-B468-B47A5878AD0E}" sibTransId="{ED052D26-E0AB-4C3F-AB5F-2EEFD0E7610C}"/>
    <dgm:cxn modelId="{9ED648FF-2A53-4727-9A25-E5E9456B0B9B}" srcId="{861B7B28-01FA-4550-828C-A55468035360}" destId="{77F26FE7-09FC-4661-B454-E094096B898A}" srcOrd="1" destOrd="0" parTransId="{0CC49071-86DE-4F12-A9E5-2A2B96290C75}" sibTransId="{0236C68C-1E1E-4421-9E6F-2FF2B362B279}"/>
    <dgm:cxn modelId="{3AF03F25-701E-445F-8290-6242EEB25820}" type="presOf" srcId="{CA9D0DED-1059-4102-84D4-083FA5152677}" destId="{76230E58-BA9E-4B02-8C9C-DC229B7DA498}" srcOrd="0" destOrd="0" presId="urn:microsoft.com/office/officeart/2005/8/layout/venn1"/>
    <dgm:cxn modelId="{51AE0153-ED09-4E2E-9882-2610434F670C}" type="presOf" srcId="{28326854-AAEC-42F4-A61B-923F267078F8}" destId="{5B06CABA-F4DF-47C2-AD7E-3D7D9482C172}" srcOrd="1" destOrd="0" presId="urn:microsoft.com/office/officeart/2005/8/layout/venn1"/>
    <dgm:cxn modelId="{17CA5319-EBF4-4064-A2F6-209D78792351}" type="presOf" srcId="{CA9D0DED-1059-4102-84D4-083FA5152677}" destId="{681378FB-FE07-45CF-A4A6-5AE721DF0B94}" srcOrd="1" destOrd="0" presId="urn:microsoft.com/office/officeart/2005/8/layout/venn1"/>
    <dgm:cxn modelId="{C55E39DA-DCB7-491B-86CD-677E5C8F40CF}" type="presOf" srcId="{77F26FE7-09FC-4661-B454-E094096B898A}" destId="{0BF1C72E-CF87-4C00-9975-7AB6B5598C23}" srcOrd="1" destOrd="0" presId="urn:microsoft.com/office/officeart/2005/8/layout/venn1"/>
    <dgm:cxn modelId="{DA453308-7BA7-4CFD-AF98-BDDEAC56621A}" type="presParOf" srcId="{F96FE723-BE02-4D3A-B92A-892F7AD9BF71}" destId="{1AF25B43-4787-4EC3-8D8E-346A6D3A9F2C}" srcOrd="0" destOrd="0" presId="urn:microsoft.com/office/officeart/2005/8/layout/venn1"/>
    <dgm:cxn modelId="{FCD46EB4-D52B-4C2F-966A-16184383E8F1}" type="presParOf" srcId="{F96FE723-BE02-4D3A-B92A-892F7AD9BF71}" destId="{5B06CABA-F4DF-47C2-AD7E-3D7D9482C172}" srcOrd="1" destOrd="0" presId="urn:microsoft.com/office/officeart/2005/8/layout/venn1"/>
    <dgm:cxn modelId="{96E7F618-9D33-4AC9-93B2-2BAB4AD4F400}" type="presParOf" srcId="{F96FE723-BE02-4D3A-B92A-892F7AD9BF71}" destId="{AB6FC8CE-1853-4BCA-934E-E0FC7C8C095D}" srcOrd="2" destOrd="0" presId="urn:microsoft.com/office/officeart/2005/8/layout/venn1"/>
    <dgm:cxn modelId="{09AC2E58-3B00-47A9-B9B2-A79CDC998221}" type="presParOf" srcId="{F96FE723-BE02-4D3A-B92A-892F7AD9BF71}" destId="{0BF1C72E-CF87-4C00-9975-7AB6B5598C23}" srcOrd="3" destOrd="0" presId="urn:microsoft.com/office/officeart/2005/8/layout/venn1"/>
    <dgm:cxn modelId="{DD664F53-9C21-4CEE-AF74-4AB0D01EE8B4}" type="presParOf" srcId="{F96FE723-BE02-4D3A-B92A-892F7AD9BF71}" destId="{76230E58-BA9E-4B02-8C9C-DC229B7DA498}" srcOrd="4" destOrd="0" presId="urn:microsoft.com/office/officeart/2005/8/layout/venn1"/>
    <dgm:cxn modelId="{6CCB9A3D-1E4F-4C0D-BA6A-D60FD86589C3}" type="presParOf" srcId="{F96FE723-BE02-4D3A-B92A-892F7AD9BF71}" destId="{681378FB-FE07-45CF-A4A6-5AE721DF0B94}"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20F09203-C5F4-4517-AC73-38EDB31B66C5}" type="datetimeFigureOut">
              <a:rPr lang="en-US" smtClean="0"/>
              <a:pPr/>
              <a:t>3/25/2013</a:t>
            </a:fld>
            <a:endParaRPr lang="en-US"/>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715153"/>
            <a:ext cx="54254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DD8DD4A3-8DE7-4872-B708-93F7608D346B}" type="slidenum">
              <a:rPr lang="en-US" smtClean="0"/>
              <a:pPr/>
              <a:t>‹#›</a:t>
            </a:fld>
            <a:endParaRPr lang="en-US"/>
          </a:p>
        </p:txBody>
      </p:sp>
    </p:spTree>
    <p:extLst>
      <p:ext uri="{BB962C8B-B14F-4D97-AF65-F5344CB8AC3E}">
        <p14:creationId xmlns:p14="http://schemas.microsoft.com/office/powerpoint/2010/main" xmlns="" val="272001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1</a:t>
            </a:fld>
            <a:endParaRPr lang="en-US"/>
          </a:p>
        </p:txBody>
      </p:sp>
    </p:spTree>
    <p:extLst>
      <p:ext uri="{BB962C8B-B14F-4D97-AF65-F5344CB8AC3E}">
        <p14:creationId xmlns:p14="http://schemas.microsoft.com/office/powerpoint/2010/main" xmlns="" val="46761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8DD4A3-8DE7-4872-B708-93F7608D34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lang="en-US" altLang="ja-JP" sz="1200" b="0" i="0" u="none" strike="noStrike" kern="1200" baseline="0" dirty="0" smtClean="0">
                <a:solidFill>
                  <a:schemeClr val="tx1"/>
                </a:solidFill>
                <a:latin typeface="+mn-lt"/>
                <a:ea typeface="+mn-ea"/>
                <a:cs typeface="+mn-cs"/>
              </a:rPr>
              <a:t>SEA RCRC leaders that took place on July 11-12, 2012 in Nay </a:t>
            </a:r>
            <a:r>
              <a:rPr lang="en-US" altLang="ja-JP" sz="1200" b="0" i="0" u="none" strike="noStrike" kern="1200" baseline="0" dirty="0" err="1" smtClean="0">
                <a:solidFill>
                  <a:schemeClr val="tx1"/>
                </a:solidFill>
                <a:latin typeface="+mn-lt"/>
                <a:ea typeface="+mn-ea"/>
                <a:cs typeface="+mn-cs"/>
              </a:rPr>
              <a:t>Pyi</a:t>
            </a:r>
            <a:r>
              <a:rPr lang="en-US" altLang="ja-JP" sz="1200" b="0" i="0" u="none" strike="noStrike" kern="1200" baseline="0" dirty="0" smtClean="0">
                <a:solidFill>
                  <a:schemeClr val="tx1"/>
                </a:solidFill>
                <a:latin typeface="+mn-lt"/>
                <a:ea typeface="+mn-ea"/>
                <a:cs typeface="+mn-cs"/>
              </a:rPr>
              <a:t> Taw, Myanmar. </a:t>
            </a:r>
          </a:p>
          <a:p>
            <a:r>
              <a:rPr lang="en-US" altLang="ja-JP" sz="1200" b="0" i="0" u="none" strike="noStrike" kern="1200" baseline="0" dirty="0" smtClean="0">
                <a:solidFill>
                  <a:schemeClr val="tx1"/>
                </a:solidFill>
                <a:latin typeface="+mn-lt"/>
                <a:ea typeface="+mn-ea"/>
                <a:cs typeface="+mn-cs"/>
              </a:rPr>
              <a:t>International Fundraising </a:t>
            </a:r>
            <a:r>
              <a:rPr lang="en-US" altLang="ja-JP" sz="1200" b="0" i="0" u="none" strike="noStrike" kern="1200" baseline="0" dirty="0" err="1" smtClean="0">
                <a:solidFill>
                  <a:schemeClr val="tx1"/>
                </a:solidFill>
                <a:latin typeface="+mn-lt"/>
                <a:ea typeface="+mn-ea"/>
                <a:cs typeface="+mn-cs"/>
              </a:rPr>
              <a:t>Skillshare</a:t>
            </a:r>
            <a:r>
              <a:rPr lang="en-US" altLang="ja-JP" sz="1200" b="0" i="0" u="none" strike="noStrike" kern="1200" baseline="0" dirty="0" smtClean="0">
                <a:solidFill>
                  <a:schemeClr val="tx1"/>
                </a:solidFill>
                <a:latin typeface="+mn-lt"/>
                <a:ea typeface="+mn-ea"/>
                <a:cs typeface="+mn-cs"/>
              </a:rPr>
              <a:t> on September 5-7 2012 in London. From the Asia Pacific,</a:t>
            </a:r>
          </a:p>
          <a:p>
            <a:r>
              <a:rPr lang="en-US" altLang="ja-JP" sz="1200" b="0" i="0" u="none" strike="noStrike" kern="1200" baseline="0" dirty="0" smtClean="0">
                <a:solidFill>
                  <a:schemeClr val="tx1"/>
                </a:solidFill>
                <a:latin typeface="+mn-lt"/>
                <a:ea typeface="+mn-ea"/>
                <a:cs typeface="+mn-cs"/>
              </a:rPr>
              <a:t>9 NSs with 13 delegates attended – with 5 NSs making presentations.</a:t>
            </a:r>
          </a:p>
          <a:p>
            <a:r>
              <a:rPr lang="en-US" altLang="ja-JP" sz="1200" b="0" i="0" u="none" strike="noStrike" kern="1200" baseline="0" dirty="0" smtClean="0">
                <a:solidFill>
                  <a:schemeClr val="tx1"/>
                </a:solidFill>
                <a:latin typeface="+mn-lt"/>
                <a:ea typeface="+mn-ea"/>
                <a:cs typeface="+mn-cs"/>
              </a:rPr>
              <a:t>International Workshop on Resource Mobilization (IWRM) held on July 3–16, 2012 in Kuala Lumpur, Malaysia.</a:t>
            </a:r>
          </a:p>
          <a:p>
            <a:endParaRPr lang="en-US" altLang="ja-JP" sz="1200" b="0" i="0" u="none" strike="noStrike" kern="1200" baseline="0" dirty="0" smtClean="0">
              <a:solidFill>
                <a:schemeClr val="tx1"/>
              </a:solidFill>
              <a:latin typeface="+mn-lt"/>
              <a:ea typeface="+mn-ea"/>
              <a:cs typeface="+mn-cs"/>
            </a:endParaRPr>
          </a:p>
          <a:p>
            <a:r>
              <a:rPr lang="en-US" altLang="ja-JP" sz="1200" b="0" i="0" u="none" strike="noStrike" kern="1200" baseline="0" dirty="0" smtClean="0">
                <a:solidFill>
                  <a:schemeClr val="tx1"/>
                </a:solidFill>
                <a:latin typeface="+mn-lt"/>
                <a:ea typeface="+mn-ea"/>
                <a:cs typeface="+mn-cs"/>
              </a:rPr>
              <a:t>Facilitation of global partnerships and promoting local engagement between National Societies and important global partners. </a:t>
            </a:r>
          </a:p>
          <a:p>
            <a:r>
              <a:rPr lang="en-US" altLang="ja-JP" sz="1200" b="0" i="0" u="none" strike="noStrike" kern="1200" baseline="0" dirty="0" smtClean="0">
                <a:solidFill>
                  <a:schemeClr val="tx1"/>
                </a:solidFill>
                <a:latin typeface="+mn-lt"/>
                <a:ea typeface="+mn-ea"/>
                <a:cs typeface="+mn-cs"/>
              </a:rPr>
              <a:t>IFRC– The Coca-Cola Company (TCCC) partnership</a:t>
            </a:r>
          </a:p>
          <a:p>
            <a:r>
              <a:rPr lang="en-US" altLang="ja-JP" sz="1200" b="0" i="0" u="none" strike="noStrike" kern="1200" baseline="0" dirty="0" smtClean="0">
                <a:solidFill>
                  <a:schemeClr val="tx1"/>
                </a:solidFill>
                <a:latin typeface="+mn-lt"/>
                <a:ea typeface="+mn-ea"/>
                <a:cs typeface="+mn-cs"/>
              </a:rPr>
              <a:t>IFRC TCCC South East Asia Workshop held in Thailand on February 9, 2012. 6 countries of the Southeast Asia/ASEAN region to share strategies.</a:t>
            </a:r>
          </a:p>
          <a:p>
            <a:r>
              <a:rPr lang="en-US" altLang="ja-JP" sz="1200" b="0" i="0" u="none" strike="noStrike" kern="1200" baseline="0" dirty="0" smtClean="0">
                <a:solidFill>
                  <a:schemeClr val="tx1"/>
                </a:solidFill>
                <a:latin typeface="+mn-lt"/>
                <a:ea typeface="+mn-ea"/>
                <a:cs typeface="+mn-cs"/>
              </a:rPr>
              <a:t>Focal points from Coca-Cola and the Red Cross Red Crescent Societies in Indonesia, Malaysia, Philippines, Singapore, Thailand and Viet Nam came together to share ideas and brainstorm on working together around disaster relief, important country </a:t>
            </a:r>
            <a:r>
              <a:rPr lang="en-US" altLang="ja-JP" sz="1200" b="0" i="0" u="none" strike="noStrike" kern="1200" baseline="0" dirty="0" err="1" smtClean="0">
                <a:solidFill>
                  <a:schemeClr val="tx1"/>
                </a:solidFill>
                <a:latin typeface="+mn-lt"/>
                <a:ea typeface="+mn-ea"/>
                <a:cs typeface="+mn-cs"/>
              </a:rPr>
              <a:t>programmes</a:t>
            </a:r>
            <a:r>
              <a:rPr lang="en-US" altLang="ja-JP" sz="1200" b="0" i="0" u="none" strike="noStrike" kern="1200" baseline="0" dirty="0" smtClean="0">
                <a:solidFill>
                  <a:schemeClr val="tx1"/>
                </a:solidFill>
                <a:latin typeface="+mn-lt"/>
                <a:ea typeface="+mn-ea"/>
                <a:cs typeface="+mn-cs"/>
              </a:rPr>
              <a:t> and public engagement.</a:t>
            </a:r>
          </a:p>
          <a:p>
            <a:r>
              <a:rPr lang="en-US" altLang="ja-JP" sz="1200" b="0" i="0" u="none" strike="noStrike" kern="1200" baseline="0" dirty="0" smtClean="0">
                <a:solidFill>
                  <a:schemeClr val="tx1"/>
                </a:solidFill>
                <a:latin typeface="+mn-lt"/>
                <a:ea typeface="+mn-ea"/>
                <a:cs typeface="+mn-cs"/>
              </a:rPr>
              <a:t>Two follow up webinars have taken place to share updates and to follow up on progress at country level, bringing country level focal points together on a regular basis. In 2013 similar meetings will take in South Asia and East Asia.</a:t>
            </a:r>
            <a:endParaRPr kumimoji="1" lang="en-US" altLang="ja-JP" dirty="0" smtClean="0"/>
          </a:p>
          <a:p>
            <a:r>
              <a:rPr lang="en-US" altLang="ja-JP" sz="1200" b="0" i="0" u="none" strike="noStrike" kern="1200" baseline="0" dirty="0" smtClean="0">
                <a:solidFill>
                  <a:schemeClr val="tx1"/>
                </a:solidFill>
                <a:latin typeface="+mn-lt"/>
                <a:ea typeface="+mn-ea"/>
                <a:cs typeface="+mn-cs"/>
              </a:rPr>
              <a:t>Besides that APFN has played a role in advocating, promoting and sharing information on the partnership when possibilities occurred. APFN messages sent out to members also involved the partnership: we have sent out the new years message featuring the speech of </a:t>
            </a:r>
            <a:r>
              <a:rPr lang="en-US" altLang="ja-JP" sz="1200" b="0" i="0" u="none" strike="noStrike" kern="1200" baseline="0" dirty="0" err="1" smtClean="0">
                <a:solidFill>
                  <a:schemeClr val="tx1"/>
                </a:solidFill>
                <a:latin typeface="+mn-lt"/>
                <a:ea typeface="+mn-ea"/>
                <a:cs typeface="+mn-cs"/>
              </a:rPr>
              <a:t>Muhtar</a:t>
            </a:r>
            <a:r>
              <a:rPr lang="en-US" altLang="ja-JP" sz="1200" b="0" i="0" u="none" strike="noStrike" kern="1200" baseline="0" dirty="0" smtClean="0">
                <a:solidFill>
                  <a:schemeClr val="tx1"/>
                </a:solidFill>
                <a:latin typeface="+mn-lt"/>
                <a:ea typeface="+mn-ea"/>
                <a:cs typeface="+mn-cs"/>
              </a:rPr>
              <a:t> Kent,</a:t>
            </a:r>
          </a:p>
          <a:p>
            <a:r>
              <a:rPr lang="en-US" altLang="ja-JP" sz="1200" b="0" i="0" u="none" strike="noStrike" kern="1200" baseline="0" dirty="0" smtClean="0">
                <a:solidFill>
                  <a:schemeClr val="tx1"/>
                </a:solidFill>
                <a:latin typeface="+mn-lt"/>
                <a:ea typeface="+mn-ea"/>
                <a:cs typeface="+mn-cs"/>
              </a:rPr>
              <a:t>The Coca-Cola Company to all NSs. The overall aim in AP Zone is to have many local partnerships in place before the end of the 2013 and of course many more contacts made between National Societies and Coca-Cola.</a:t>
            </a:r>
            <a:endParaRPr kumimoji="1" lang="ja-JP" altLang="en-US" dirty="0" smtClean="0"/>
          </a:p>
          <a:p>
            <a:endParaRPr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11</a:t>
            </a:fld>
            <a:endParaRPr lang="en-US"/>
          </a:p>
        </p:txBody>
      </p:sp>
    </p:spTree>
    <p:extLst>
      <p:ext uri="{BB962C8B-B14F-4D97-AF65-F5344CB8AC3E}">
        <p14:creationId xmlns:p14="http://schemas.microsoft.com/office/powerpoint/2010/main" xmlns="" val="283714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12</a:t>
            </a:fld>
            <a:endParaRPr lang="en-US"/>
          </a:p>
        </p:txBody>
      </p:sp>
    </p:spTree>
    <p:extLst>
      <p:ext uri="{BB962C8B-B14F-4D97-AF65-F5344CB8AC3E}">
        <p14:creationId xmlns:p14="http://schemas.microsoft.com/office/powerpoint/2010/main" xmlns="" val="159231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13</a:t>
            </a:fld>
            <a:endParaRPr lang="en-US"/>
          </a:p>
        </p:txBody>
      </p:sp>
    </p:spTree>
    <p:extLst>
      <p:ext uri="{BB962C8B-B14F-4D97-AF65-F5344CB8AC3E}">
        <p14:creationId xmlns:p14="http://schemas.microsoft.com/office/powerpoint/2010/main" xmlns="" val="159231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Based</a:t>
            </a:r>
            <a:r>
              <a:rPr lang="id-ID" baseline="0" dirty="0" smtClean="0"/>
              <a:t> on those documented by APFN, the following are the highlights of RM in the following NS members in SEA</a:t>
            </a:r>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a:t>
            </a:fld>
            <a:endParaRPr lang="en-US"/>
          </a:p>
        </p:txBody>
      </p:sp>
    </p:spTree>
    <p:extLst>
      <p:ext uri="{BB962C8B-B14F-4D97-AF65-F5344CB8AC3E}">
        <p14:creationId xmlns:p14="http://schemas.microsoft.com/office/powerpoint/2010/main" xmlns="" val="467614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We would like to encourage NS to be great humanitarian actors in resource</a:t>
            </a:r>
            <a:r>
              <a:rPr lang="id-ID" baseline="0" dirty="0" smtClean="0"/>
              <a:t> mobilization by linking it to Communications and Humanitarian Diplomacy</a:t>
            </a:r>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id-ID" altLang="ja-JP" sz="1600" dirty="0" smtClean="0">
                <a:latin typeface="Arial" pitchFamily="34" charset="0"/>
                <a:cs typeface="Arial" pitchFamily="34" charset="0"/>
              </a:rPr>
              <a:t>Funding  and sustainability </a:t>
            </a:r>
            <a:r>
              <a:rPr kumimoji="1" lang="id-ID" altLang="ja-JP" sz="1200" dirty="0" smtClean="0">
                <a:latin typeface="Arial" pitchFamily="34" charset="0"/>
                <a:cs typeface="Arial" pitchFamily="34" charset="0"/>
              </a:rPr>
              <a:t>(funding in terms of long-term sustainability; sustainability in terms of succession planning as well</a:t>
            </a:r>
          </a:p>
          <a:p>
            <a:pPr algn="just"/>
            <a:endParaRPr kumimoji="1" lang="id-ID" altLang="ja-JP" sz="1200" dirty="0" smtClean="0">
              <a:latin typeface="Arial" pitchFamily="34" charset="0"/>
              <a:cs typeface="Arial" pitchFamily="34" charset="0"/>
            </a:endParaRPr>
          </a:p>
          <a:p>
            <a:pPr algn="just"/>
            <a:r>
              <a:rPr kumimoji="1" lang="id-ID" altLang="ja-JP" sz="1600" dirty="0" smtClean="0">
                <a:latin typeface="Arial" pitchFamily="34" charset="0"/>
                <a:cs typeface="Arial" pitchFamily="34" charset="0"/>
              </a:rPr>
              <a:t>Members participation and involvement </a:t>
            </a:r>
            <a:r>
              <a:rPr kumimoji="1" lang="id-ID" altLang="ja-JP" sz="1200" dirty="0" smtClean="0">
                <a:latin typeface="Arial" pitchFamily="34" charset="0"/>
                <a:cs typeface="Arial" pitchFamily="34" charset="0"/>
              </a:rPr>
              <a:t>(APFN to have strengthened one on one  communications with members to actively support their RM efforts as well as to explore members to contribute in various ways</a:t>
            </a:r>
          </a:p>
          <a:p>
            <a:pPr algn="just"/>
            <a:endParaRPr kumimoji="1" lang="id-ID" altLang="ja-JP" sz="1200" dirty="0" smtClean="0">
              <a:latin typeface="Arial" pitchFamily="34" charset="0"/>
              <a:cs typeface="Arial" pitchFamily="34" charset="0"/>
            </a:endParaRPr>
          </a:p>
          <a:p>
            <a:pPr algn="just"/>
            <a:r>
              <a:rPr kumimoji="1" lang="id-ID" altLang="ja-JP" sz="1600" dirty="0" smtClean="0">
                <a:latin typeface="Arial" pitchFamily="34" charset="0"/>
                <a:cs typeface="Arial" pitchFamily="34" charset="0"/>
              </a:rPr>
              <a:t>Human Resources </a:t>
            </a:r>
            <a:r>
              <a:rPr kumimoji="1" lang="id-ID" altLang="ja-JP" sz="1200" dirty="0" smtClean="0">
                <a:latin typeface="Arial" pitchFamily="34" charset="0"/>
                <a:cs typeface="Arial" pitchFamily="34" charset="0"/>
              </a:rPr>
              <a:t>(secretariat, support team to  give support to members)</a:t>
            </a:r>
          </a:p>
          <a:p>
            <a:pPr algn="just"/>
            <a:endParaRPr kumimoji="1" lang="id-ID" altLang="ja-JP" sz="1200" dirty="0" smtClean="0">
              <a:latin typeface="Arial" pitchFamily="34" charset="0"/>
              <a:cs typeface="Arial" pitchFamily="34" charset="0"/>
            </a:endParaRPr>
          </a:p>
          <a:p>
            <a:pPr algn="just"/>
            <a:r>
              <a:rPr kumimoji="1" lang="id-ID" altLang="ja-JP" sz="1600" dirty="0" smtClean="0">
                <a:latin typeface="Arial" pitchFamily="34" charset="0"/>
                <a:cs typeface="Arial" pitchFamily="34" charset="0"/>
              </a:rPr>
              <a:t>Leadership support </a:t>
            </a:r>
          </a:p>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21</a:t>
            </a:fld>
            <a:endParaRPr lang="en-US"/>
          </a:p>
        </p:txBody>
      </p:sp>
    </p:spTree>
    <p:extLst>
      <p:ext uri="{BB962C8B-B14F-4D97-AF65-F5344CB8AC3E}">
        <p14:creationId xmlns:p14="http://schemas.microsoft.com/office/powerpoint/2010/main" xmlns="" val="124130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22</a:t>
            </a:fld>
            <a:endParaRPr lang="en-US"/>
          </a:p>
        </p:txBody>
      </p:sp>
    </p:spTree>
    <p:extLst>
      <p:ext uri="{BB962C8B-B14F-4D97-AF65-F5344CB8AC3E}">
        <p14:creationId xmlns:p14="http://schemas.microsoft.com/office/powerpoint/2010/main" xmlns="" val="124130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23</a:t>
            </a:fld>
            <a:endParaRPr lang="en-US"/>
          </a:p>
        </p:txBody>
      </p:sp>
    </p:spTree>
    <p:extLst>
      <p:ext uri="{BB962C8B-B14F-4D97-AF65-F5344CB8AC3E}">
        <p14:creationId xmlns:p14="http://schemas.microsoft.com/office/powerpoint/2010/main" xmlns="" val="124130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24</a:t>
            </a:fld>
            <a:endParaRPr lang="en-US"/>
          </a:p>
        </p:txBody>
      </p:sp>
    </p:spTree>
    <p:extLst>
      <p:ext uri="{BB962C8B-B14F-4D97-AF65-F5344CB8AC3E}">
        <p14:creationId xmlns:p14="http://schemas.microsoft.com/office/powerpoint/2010/main" xmlns="" val="124130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25</a:t>
            </a:fld>
            <a:endParaRPr lang="en-US"/>
          </a:p>
        </p:txBody>
      </p:sp>
    </p:spTree>
    <p:extLst>
      <p:ext uri="{BB962C8B-B14F-4D97-AF65-F5344CB8AC3E}">
        <p14:creationId xmlns:p14="http://schemas.microsoft.com/office/powerpoint/2010/main" xmlns="" val="124130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3</a:t>
            </a:fld>
            <a:endParaRPr lang="en-US"/>
          </a:p>
        </p:txBody>
      </p:sp>
    </p:spTree>
    <p:extLst>
      <p:ext uri="{BB962C8B-B14F-4D97-AF65-F5344CB8AC3E}">
        <p14:creationId xmlns:p14="http://schemas.microsoft.com/office/powerpoint/2010/main" xmlns="" val="46761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8DD4A3-8DE7-4872-B708-93F7608D34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important achievement is that</a:t>
            </a:r>
            <a:r>
              <a:rPr lang="en-US" baseline="0" dirty="0" smtClean="0"/>
              <a:t> 23 members are signed up through the year of 2012</a:t>
            </a:r>
          </a:p>
          <a:p>
            <a:pPr marL="171450" indent="-171450">
              <a:buFontTx/>
              <a:buChar char="-"/>
            </a:pPr>
            <a:r>
              <a:rPr lang="en-US" baseline="0" dirty="0" smtClean="0"/>
              <a:t>NS leader commitment in investing in RM of NS</a:t>
            </a:r>
          </a:p>
          <a:p>
            <a:pPr marL="171450" indent="-171450">
              <a:buFontTx/>
              <a:buChar char="-"/>
            </a:pPr>
            <a:r>
              <a:rPr lang="en-US" baseline="0" dirty="0" smtClean="0"/>
              <a:t>This means for APFN to more closely communicate with the members, respond to their needs by mobilizing the members and other resources APFN mobilizes </a:t>
            </a:r>
            <a:endParaRPr lang="id-ID" baseline="0" dirty="0" smtClean="0"/>
          </a:p>
          <a:p>
            <a:pPr marL="171450" indent="-171450">
              <a:buFontTx/>
              <a:buChar char="-"/>
            </a:pPr>
            <a:r>
              <a:rPr lang="id-ID" baseline="0" dirty="0" smtClean="0"/>
              <a:t>We have received positive responses on renewals</a:t>
            </a:r>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Webinar</a:t>
            </a:r>
            <a:r>
              <a:rPr lang="en-US" baseline="0" dirty="0" smtClean="0"/>
              <a:t> planned in April – approaching fundraising consultants working with Australian RC - </a:t>
            </a:r>
            <a:r>
              <a:rPr lang="en-AU" altLang="ja-JP" sz="1200" kern="1200" dirty="0" smtClean="0">
                <a:solidFill>
                  <a:schemeClr val="tx1"/>
                </a:solidFill>
                <a:effectLst/>
                <a:latin typeface="+mn-lt"/>
                <a:ea typeface="+mn-ea"/>
                <a:cs typeface="+mn-cs"/>
              </a:rPr>
              <a:t>major Donors, corporate, online giving etc.</a:t>
            </a:r>
            <a:endParaRPr lang="en-US" dirty="0"/>
          </a:p>
        </p:txBody>
      </p:sp>
      <p:sp>
        <p:nvSpPr>
          <p:cNvPr id="4" name="Slide Number Placeholder 3"/>
          <p:cNvSpPr>
            <a:spLocks noGrp="1"/>
          </p:cNvSpPr>
          <p:nvPr>
            <p:ph type="sldNum" sz="quarter" idx="10"/>
          </p:nvPr>
        </p:nvSpPr>
        <p:spPr/>
        <p:txBody>
          <a:bodyPr/>
          <a:lstStyle/>
          <a:p>
            <a:fld id="{DD8DD4A3-8DE7-4872-B708-93F7608D34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smtClean="0"/>
              <a:t>Volume 1  focusing on Policies and guidelines in the Movement relevant to NS Resource Mobilization – FWRMS, code for good partnership, OCAC, HD, Communication, social media guidelines…</a:t>
            </a:r>
          </a:p>
        </p:txBody>
      </p:sp>
      <p:sp>
        <p:nvSpPr>
          <p:cNvPr id="4" name="スライド番号プレースホルダー 3"/>
          <p:cNvSpPr>
            <a:spLocks noGrp="1"/>
          </p:cNvSpPr>
          <p:nvPr>
            <p:ph type="sldNum" sz="quarter" idx="10"/>
          </p:nvPr>
        </p:nvSpPr>
        <p:spPr/>
        <p:txBody>
          <a:bodyPr/>
          <a:lstStyle/>
          <a:p>
            <a:fld id="{DD8DD4A3-8DE7-4872-B708-93F7608D346B}" type="slidenum">
              <a:rPr lang="en-US" smtClean="0"/>
              <a:pPr/>
              <a:t>9</a:t>
            </a:fld>
            <a:endParaRPr lang="en-US"/>
          </a:p>
        </p:txBody>
      </p:sp>
    </p:spTree>
    <p:extLst>
      <p:ext uri="{BB962C8B-B14F-4D97-AF65-F5344CB8AC3E}">
        <p14:creationId xmlns:p14="http://schemas.microsoft.com/office/powerpoint/2010/main" xmlns="" val="59470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A9838-A937-4212-8F89-A9E78BDC0ED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A9838-A937-4212-8F89-A9E78BDC0ED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A9838-A937-4212-8F89-A9E78BDC0ED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A9838-A937-4212-8F89-A9E78BDC0ED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A9838-A937-4212-8F89-A9E78BDC0ED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A9838-A937-4212-8F89-A9E78BDC0ED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A9838-A937-4212-8F89-A9E78BDC0EDE}" type="datetimeFigureOut">
              <a:rPr lang="en-US" smtClean="0"/>
              <a:pPr/>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A9838-A937-4212-8F89-A9E78BDC0EDE}" type="datetimeFigureOut">
              <a:rPr lang="en-US" smtClean="0"/>
              <a:pPr/>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A9838-A937-4212-8F89-A9E78BDC0EDE}" type="datetimeFigureOut">
              <a:rPr lang="en-US" smtClean="0"/>
              <a:pPr/>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A9838-A937-4212-8F89-A9E78BDC0ED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A9838-A937-4212-8F89-A9E78BDC0ED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7B82-B788-421F-85F4-38F84016E9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A9838-A937-4212-8F89-A9E78BDC0EDE}" type="datetimeFigureOut">
              <a:rPr lang="en-US" smtClean="0"/>
              <a:pPr/>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7B82-B788-421F-85F4-38F84016E9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www.ifrc.org/en/get-involved/asia-pacific-fundraisers-networ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charina.bognalbal@redcross.org.ph" TargetMode="External"/><Relationship Id="rId4" Type="http://schemas.openxmlformats.org/officeDocument/2006/relationships/hyperlink" Target="https://fednet.ifrc.org/en/ourifrc/offices/AP/asia-pacific-fundraisers-network-apf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PFN_Logo_2"/>
          <p:cNvPicPr>
            <a:picLocks noChangeAspect="1" noChangeArrowheads="1"/>
          </p:cNvPicPr>
          <p:nvPr/>
        </p:nvPicPr>
        <p:blipFill>
          <a:blip r:embed="rId3" cstate="print"/>
          <a:srcRect/>
          <a:stretch>
            <a:fillRect/>
          </a:stretch>
        </p:blipFill>
        <p:spPr bwMode="auto">
          <a:xfrm>
            <a:off x="546" y="714356"/>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9" name="TextBox 8"/>
          <p:cNvSpPr txBox="1"/>
          <p:nvPr/>
        </p:nvSpPr>
        <p:spPr>
          <a:xfrm flipH="1">
            <a:off x="1428728" y="1142984"/>
            <a:ext cx="8229600" cy="5262979"/>
          </a:xfrm>
          <a:prstGeom prst="rect">
            <a:avLst/>
          </a:prstGeom>
          <a:noFill/>
        </p:spPr>
        <p:txBody>
          <a:bodyPr wrap="square" rtlCol="0">
            <a:spAutoFit/>
          </a:bodyPr>
          <a:lstStyle/>
          <a:p>
            <a:pPr algn="ctr"/>
            <a:endParaRPr lang="id-ID" sz="3600" b="1" dirty="0" smtClean="0">
              <a:solidFill>
                <a:srgbClr val="FF0000"/>
              </a:solidFill>
              <a:latin typeface="Arial" pitchFamily="34" charset="0"/>
              <a:ea typeface="Tahoma" pitchFamily="34" charset="0"/>
              <a:cs typeface="Arial" pitchFamily="34" charset="0"/>
            </a:endParaRPr>
          </a:p>
          <a:p>
            <a:pPr algn="ctr"/>
            <a:r>
              <a:rPr lang="id-ID" sz="4800" b="1" dirty="0" smtClean="0">
                <a:solidFill>
                  <a:srgbClr val="FF0000"/>
                </a:solidFill>
                <a:latin typeface="Arial" pitchFamily="34" charset="0"/>
                <a:ea typeface="Tahoma" pitchFamily="34" charset="0"/>
                <a:cs typeface="Arial" pitchFamily="34" charset="0"/>
              </a:rPr>
              <a:t>APFN Updates &amp; Plans</a:t>
            </a:r>
          </a:p>
          <a:p>
            <a:pPr algn="ctr"/>
            <a:r>
              <a:rPr lang="id-ID" sz="3200" i="1" dirty="0" smtClean="0">
                <a:solidFill>
                  <a:srgbClr val="FF0000"/>
                </a:solidFill>
                <a:latin typeface="Arial" pitchFamily="34" charset="0"/>
                <a:ea typeface="Tahoma" pitchFamily="34" charset="0"/>
                <a:cs typeface="Arial" pitchFamily="34" charset="0"/>
              </a:rPr>
              <a:t> </a:t>
            </a:r>
          </a:p>
          <a:p>
            <a:pPr algn="ctr"/>
            <a:r>
              <a:rPr lang="id-ID" sz="3200" i="1" dirty="0" smtClean="0">
                <a:solidFill>
                  <a:srgbClr val="FF0000"/>
                </a:solidFill>
                <a:latin typeface="Arial" pitchFamily="34" charset="0"/>
                <a:ea typeface="Tahoma" pitchFamily="34" charset="0"/>
                <a:cs typeface="Arial" pitchFamily="34" charset="0"/>
              </a:rPr>
              <a:t>“on becoming bigger and better </a:t>
            </a:r>
          </a:p>
          <a:p>
            <a:pPr algn="ctr"/>
            <a:r>
              <a:rPr lang="id-ID" sz="3200" i="1" dirty="0" smtClean="0">
                <a:solidFill>
                  <a:srgbClr val="FF0000"/>
                </a:solidFill>
                <a:latin typeface="Arial" pitchFamily="34" charset="0"/>
                <a:ea typeface="Tahoma" pitchFamily="34" charset="0"/>
                <a:cs typeface="Arial" pitchFamily="34" charset="0"/>
              </a:rPr>
              <a:t> by working together...”</a:t>
            </a:r>
          </a:p>
          <a:p>
            <a:pPr algn="ctr"/>
            <a:endParaRPr lang="id-ID" sz="3200" i="1" dirty="0" smtClean="0">
              <a:solidFill>
                <a:srgbClr val="FF0000"/>
              </a:solidFill>
              <a:latin typeface="Arial" pitchFamily="34" charset="0"/>
              <a:ea typeface="Tahoma" pitchFamily="34" charset="0"/>
              <a:cs typeface="Arial" pitchFamily="34" charset="0"/>
            </a:endParaRPr>
          </a:p>
          <a:p>
            <a:pPr algn="ctr"/>
            <a:endParaRPr lang="id-ID" sz="2000" dirty="0" smtClean="0">
              <a:latin typeface="Arial" pitchFamily="34" charset="0"/>
              <a:ea typeface="Tahoma" pitchFamily="34" charset="0"/>
              <a:cs typeface="Arial" pitchFamily="34" charset="0"/>
            </a:endParaRPr>
          </a:p>
          <a:p>
            <a:pPr algn="ctr"/>
            <a:r>
              <a:rPr lang="id-ID" sz="2000" dirty="0" smtClean="0">
                <a:latin typeface="Arial" pitchFamily="34" charset="0"/>
                <a:ea typeface="Tahoma" pitchFamily="34" charset="0"/>
                <a:cs typeface="Arial" pitchFamily="34" charset="0"/>
              </a:rPr>
              <a:t>By: </a:t>
            </a:r>
            <a:r>
              <a:rPr lang="id-ID" sz="2000" b="1" dirty="0" smtClean="0">
                <a:latin typeface="Arial" pitchFamily="34" charset="0"/>
                <a:ea typeface="Tahoma" pitchFamily="34" charset="0"/>
                <a:cs typeface="Arial" pitchFamily="34" charset="0"/>
              </a:rPr>
              <a:t>Gwendolyn Pang</a:t>
            </a:r>
          </a:p>
          <a:p>
            <a:pPr algn="ctr"/>
            <a:r>
              <a:rPr lang="id-ID" sz="2000" dirty="0" smtClean="0">
                <a:latin typeface="Arial" pitchFamily="34" charset="0"/>
                <a:ea typeface="Tahoma" pitchFamily="34" charset="0"/>
                <a:cs typeface="Arial" pitchFamily="34" charset="0"/>
              </a:rPr>
              <a:t>Chair of APFN and Secretary General, </a:t>
            </a:r>
          </a:p>
          <a:p>
            <a:pPr algn="ctr"/>
            <a:r>
              <a:rPr lang="id-ID" sz="2000" dirty="0" smtClean="0">
                <a:latin typeface="Arial" pitchFamily="34" charset="0"/>
                <a:ea typeface="Tahoma" pitchFamily="34" charset="0"/>
                <a:cs typeface="Arial" pitchFamily="34" charset="0"/>
              </a:rPr>
              <a:t>Philippine Red Cross</a:t>
            </a:r>
          </a:p>
          <a:p>
            <a:pPr algn="ctr"/>
            <a:r>
              <a:rPr lang="id-ID" sz="2000" dirty="0" smtClean="0">
                <a:latin typeface="Arial" pitchFamily="34" charset="0"/>
                <a:ea typeface="Tahoma" pitchFamily="34" charset="0"/>
                <a:cs typeface="Arial" pitchFamily="34" charset="0"/>
              </a:rPr>
              <a:t>SEA Leaders Meeting, Laos, March 25-27, 2013</a:t>
            </a:r>
          </a:p>
          <a:p>
            <a:pPr algn="ctr"/>
            <a:endParaRPr lang="en-US" sz="2400" b="1" dirty="0" smtClean="0">
              <a:latin typeface="Arial" pitchFamily="34" charset="0"/>
              <a:ea typeface="Tahoma" pitchFamily="34" charset="0"/>
              <a:cs typeface="Arial" pitchFamily="34" charset="0"/>
            </a:endParaRPr>
          </a:p>
        </p:txBody>
      </p:sp>
      <p:grpSp>
        <p:nvGrpSpPr>
          <p:cNvPr id="33" name="Group 7"/>
          <p:cNvGrpSpPr>
            <a:grpSpLocks/>
          </p:cNvGrpSpPr>
          <p:nvPr/>
        </p:nvGrpSpPr>
        <p:grpSpPr bwMode="auto">
          <a:xfrm rot="20503726">
            <a:off x="220821" y="2619387"/>
            <a:ext cx="2577534" cy="2614614"/>
            <a:chOff x="96" y="144"/>
            <a:chExt cx="720" cy="672"/>
          </a:xfrm>
          <a:effectLst>
            <a:outerShdw blurRad="50800" dist="50800" dir="5400000" algn="ctr" rotWithShape="0">
              <a:srgbClr val="FF0000"/>
            </a:outerShdw>
          </a:effectLst>
        </p:grpSpPr>
        <p:sp>
          <p:nvSpPr>
            <p:cNvPr id="34" name="Oval 8"/>
            <p:cNvSpPr>
              <a:spLocks noChangeArrowheads="1"/>
            </p:cNvSpPr>
            <p:nvPr/>
          </p:nvSpPr>
          <p:spPr bwMode="auto">
            <a:xfrm>
              <a:off x="288" y="304"/>
              <a:ext cx="336" cy="336"/>
            </a:xfrm>
            <a:prstGeom prst="ellipse">
              <a:avLst/>
            </a:prstGeom>
            <a:solidFill>
              <a:schemeClr val="bg1"/>
            </a:solidFill>
            <a:ln w="9525">
              <a:noFill/>
              <a:round/>
              <a:headEnd/>
              <a:tailEnd/>
            </a:ln>
            <a:effectLst/>
          </p:spPr>
          <p:txBody>
            <a:bodyPr wrap="none" anchor="ctr"/>
            <a:lstStyle/>
            <a:p>
              <a:endParaRPr lang="en-US">
                <a:solidFill>
                  <a:srgbClr val="FF0000"/>
                </a:solidFill>
              </a:endParaRPr>
            </a:p>
          </p:txBody>
        </p:sp>
        <p:grpSp>
          <p:nvGrpSpPr>
            <p:cNvPr id="35" name="Group 9"/>
            <p:cNvGrpSpPr>
              <a:grpSpLocks/>
            </p:cNvGrpSpPr>
            <p:nvPr/>
          </p:nvGrpSpPr>
          <p:grpSpPr bwMode="auto">
            <a:xfrm rot="-1096896">
              <a:off x="96" y="144"/>
              <a:ext cx="720" cy="672"/>
              <a:chOff x="2208" y="1296"/>
              <a:chExt cx="720" cy="672"/>
            </a:xfrm>
          </p:grpSpPr>
          <p:sp>
            <p:nvSpPr>
              <p:cNvPr id="36" name="AutoShape 10"/>
              <p:cNvSpPr>
                <a:spLocks noChangeAspect="1" noChangeArrowheads="1" noTextEdit="1"/>
              </p:cNvSpPr>
              <p:nvPr/>
            </p:nvSpPr>
            <p:spPr bwMode="auto">
              <a:xfrm>
                <a:off x="2208" y="1296"/>
                <a:ext cx="720" cy="672"/>
              </a:xfrm>
              <a:prstGeom prst="rect">
                <a:avLst/>
              </a:prstGeom>
              <a:noFill/>
              <a:ln w="9525">
                <a:noFill/>
                <a:miter lim="800000"/>
                <a:headEnd/>
                <a:tailEnd/>
              </a:ln>
            </p:spPr>
            <p:txBody>
              <a:bodyPr/>
              <a:lstStyle/>
              <a:p>
                <a:endParaRPr lang="en-US">
                  <a:solidFill>
                    <a:srgbClr val="FF0000"/>
                  </a:solidFill>
                </a:endParaRPr>
              </a:p>
            </p:txBody>
          </p:sp>
          <p:sp>
            <p:nvSpPr>
              <p:cNvPr id="37" name="Freeform 11"/>
              <p:cNvSpPr>
                <a:spLocks/>
              </p:cNvSpPr>
              <p:nvPr/>
            </p:nvSpPr>
            <p:spPr bwMode="auto">
              <a:xfrm>
                <a:off x="2278" y="1745"/>
                <a:ext cx="100" cy="81"/>
              </a:xfrm>
              <a:custGeom>
                <a:avLst/>
                <a:gdLst/>
                <a:ahLst/>
                <a:cxnLst>
                  <a:cxn ang="0">
                    <a:pos x="69" y="4"/>
                  </a:cxn>
                  <a:cxn ang="0">
                    <a:pos x="77" y="0"/>
                  </a:cxn>
                  <a:cxn ang="0">
                    <a:pos x="84" y="0"/>
                  </a:cxn>
                  <a:cxn ang="0">
                    <a:pos x="91" y="1"/>
                  </a:cxn>
                  <a:cxn ang="0">
                    <a:pos x="97" y="7"/>
                  </a:cxn>
                  <a:cxn ang="0">
                    <a:pos x="100" y="12"/>
                  </a:cxn>
                  <a:cxn ang="0">
                    <a:pos x="100" y="19"/>
                  </a:cxn>
                  <a:cxn ang="0">
                    <a:pos x="97" y="26"/>
                  </a:cxn>
                  <a:cxn ang="0">
                    <a:pos x="91" y="33"/>
                  </a:cxn>
                  <a:cxn ang="0">
                    <a:pos x="30" y="78"/>
                  </a:cxn>
                  <a:cxn ang="0">
                    <a:pos x="21" y="81"/>
                  </a:cxn>
                  <a:cxn ang="0">
                    <a:pos x="13" y="81"/>
                  </a:cxn>
                  <a:cxn ang="0">
                    <a:pos x="7" y="78"/>
                  </a:cxn>
                  <a:cxn ang="0">
                    <a:pos x="3" y="73"/>
                  </a:cxn>
                  <a:cxn ang="0">
                    <a:pos x="0" y="67"/>
                  </a:cxn>
                  <a:cxn ang="0">
                    <a:pos x="2" y="61"/>
                  </a:cxn>
                  <a:cxn ang="0">
                    <a:pos x="6" y="54"/>
                  </a:cxn>
                  <a:cxn ang="0">
                    <a:pos x="13" y="47"/>
                  </a:cxn>
                  <a:cxn ang="0">
                    <a:pos x="69" y="4"/>
                  </a:cxn>
                </a:cxnLst>
                <a:rect l="0" t="0" r="r" b="b"/>
                <a:pathLst>
                  <a:path w="100" h="81">
                    <a:moveTo>
                      <a:pt x="69" y="4"/>
                    </a:moveTo>
                    <a:lnTo>
                      <a:pt x="77" y="0"/>
                    </a:lnTo>
                    <a:lnTo>
                      <a:pt x="84" y="0"/>
                    </a:lnTo>
                    <a:lnTo>
                      <a:pt x="91" y="1"/>
                    </a:lnTo>
                    <a:lnTo>
                      <a:pt x="97" y="7"/>
                    </a:lnTo>
                    <a:lnTo>
                      <a:pt x="100" y="12"/>
                    </a:lnTo>
                    <a:lnTo>
                      <a:pt x="100" y="19"/>
                    </a:lnTo>
                    <a:lnTo>
                      <a:pt x="97" y="26"/>
                    </a:lnTo>
                    <a:lnTo>
                      <a:pt x="91" y="33"/>
                    </a:lnTo>
                    <a:lnTo>
                      <a:pt x="30" y="78"/>
                    </a:lnTo>
                    <a:lnTo>
                      <a:pt x="21" y="81"/>
                    </a:lnTo>
                    <a:lnTo>
                      <a:pt x="13" y="81"/>
                    </a:lnTo>
                    <a:lnTo>
                      <a:pt x="7" y="78"/>
                    </a:lnTo>
                    <a:lnTo>
                      <a:pt x="3" y="73"/>
                    </a:lnTo>
                    <a:lnTo>
                      <a:pt x="0" y="67"/>
                    </a:lnTo>
                    <a:lnTo>
                      <a:pt x="2" y="61"/>
                    </a:lnTo>
                    <a:lnTo>
                      <a:pt x="6" y="54"/>
                    </a:lnTo>
                    <a:lnTo>
                      <a:pt x="13" y="47"/>
                    </a:lnTo>
                    <a:lnTo>
                      <a:pt x="69" y="4"/>
                    </a:lnTo>
                    <a:close/>
                  </a:path>
                </a:pathLst>
              </a:custGeom>
              <a:solidFill>
                <a:srgbClr val="FFCC00"/>
              </a:solidFill>
              <a:ln w="9525">
                <a:noFill/>
                <a:round/>
                <a:headEnd/>
                <a:tailEnd/>
              </a:ln>
            </p:spPr>
            <p:txBody>
              <a:bodyPr/>
              <a:lstStyle/>
              <a:p>
                <a:endParaRPr lang="en-US">
                  <a:solidFill>
                    <a:srgbClr val="FF0000"/>
                  </a:solidFill>
                </a:endParaRPr>
              </a:p>
            </p:txBody>
          </p:sp>
          <p:sp>
            <p:nvSpPr>
              <p:cNvPr id="38" name="Freeform 12"/>
              <p:cNvSpPr>
                <a:spLocks/>
              </p:cNvSpPr>
              <p:nvPr/>
            </p:nvSpPr>
            <p:spPr bwMode="auto">
              <a:xfrm>
                <a:off x="2365" y="1799"/>
                <a:ext cx="77" cy="95"/>
              </a:xfrm>
              <a:custGeom>
                <a:avLst/>
                <a:gdLst/>
                <a:ahLst/>
                <a:cxnLst>
                  <a:cxn ang="0">
                    <a:pos x="42" y="5"/>
                  </a:cxn>
                  <a:cxn ang="0">
                    <a:pos x="48" y="1"/>
                  </a:cxn>
                  <a:cxn ang="0">
                    <a:pos x="55" y="0"/>
                  </a:cxn>
                  <a:cxn ang="0">
                    <a:pos x="62" y="1"/>
                  </a:cxn>
                  <a:cxn ang="0">
                    <a:pos x="69" y="5"/>
                  </a:cxn>
                  <a:cxn ang="0">
                    <a:pos x="73" y="11"/>
                  </a:cxn>
                  <a:cxn ang="0">
                    <a:pos x="77" y="18"/>
                  </a:cxn>
                  <a:cxn ang="0">
                    <a:pos x="77" y="24"/>
                  </a:cxn>
                  <a:cxn ang="0">
                    <a:pos x="75" y="31"/>
                  </a:cxn>
                  <a:cxn ang="0">
                    <a:pos x="34" y="91"/>
                  </a:cxn>
                  <a:cxn ang="0">
                    <a:pos x="27" y="95"/>
                  </a:cxn>
                  <a:cxn ang="0">
                    <a:pos x="20" y="95"/>
                  </a:cxn>
                  <a:cxn ang="0">
                    <a:pos x="13" y="93"/>
                  </a:cxn>
                  <a:cxn ang="0">
                    <a:pos x="7" y="88"/>
                  </a:cxn>
                  <a:cxn ang="0">
                    <a:pos x="3" y="82"/>
                  </a:cxn>
                  <a:cxn ang="0">
                    <a:pos x="0" y="75"/>
                  </a:cxn>
                  <a:cxn ang="0">
                    <a:pos x="0" y="68"/>
                  </a:cxn>
                  <a:cxn ang="0">
                    <a:pos x="4" y="62"/>
                  </a:cxn>
                  <a:cxn ang="0">
                    <a:pos x="42" y="5"/>
                  </a:cxn>
                </a:cxnLst>
                <a:rect l="0" t="0" r="r" b="b"/>
                <a:pathLst>
                  <a:path w="77" h="95">
                    <a:moveTo>
                      <a:pt x="42" y="5"/>
                    </a:moveTo>
                    <a:lnTo>
                      <a:pt x="48" y="1"/>
                    </a:lnTo>
                    <a:lnTo>
                      <a:pt x="55" y="0"/>
                    </a:lnTo>
                    <a:lnTo>
                      <a:pt x="62" y="1"/>
                    </a:lnTo>
                    <a:lnTo>
                      <a:pt x="69" y="5"/>
                    </a:lnTo>
                    <a:lnTo>
                      <a:pt x="73" y="11"/>
                    </a:lnTo>
                    <a:lnTo>
                      <a:pt x="77" y="18"/>
                    </a:lnTo>
                    <a:lnTo>
                      <a:pt x="77" y="24"/>
                    </a:lnTo>
                    <a:lnTo>
                      <a:pt x="75" y="31"/>
                    </a:lnTo>
                    <a:lnTo>
                      <a:pt x="34" y="91"/>
                    </a:lnTo>
                    <a:lnTo>
                      <a:pt x="27" y="95"/>
                    </a:lnTo>
                    <a:lnTo>
                      <a:pt x="20" y="95"/>
                    </a:lnTo>
                    <a:lnTo>
                      <a:pt x="13" y="93"/>
                    </a:lnTo>
                    <a:lnTo>
                      <a:pt x="7" y="88"/>
                    </a:lnTo>
                    <a:lnTo>
                      <a:pt x="3" y="82"/>
                    </a:lnTo>
                    <a:lnTo>
                      <a:pt x="0" y="75"/>
                    </a:lnTo>
                    <a:lnTo>
                      <a:pt x="0" y="68"/>
                    </a:lnTo>
                    <a:lnTo>
                      <a:pt x="4" y="62"/>
                    </a:lnTo>
                    <a:lnTo>
                      <a:pt x="42" y="5"/>
                    </a:lnTo>
                    <a:close/>
                  </a:path>
                </a:pathLst>
              </a:custGeom>
              <a:solidFill>
                <a:srgbClr val="FFCC00"/>
              </a:solidFill>
              <a:ln w="9525">
                <a:noFill/>
                <a:round/>
                <a:headEnd/>
                <a:tailEnd/>
              </a:ln>
            </p:spPr>
            <p:txBody>
              <a:bodyPr/>
              <a:lstStyle/>
              <a:p>
                <a:endParaRPr lang="en-US">
                  <a:solidFill>
                    <a:srgbClr val="FF0000"/>
                  </a:solidFill>
                </a:endParaRPr>
              </a:p>
            </p:txBody>
          </p:sp>
          <p:sp>
            <p:nvSpPr>
              <p:cNvPr id="39" name="Freeform 13"/>
              <p:cNvSpPr>
                <a:spLocks/>
              </p:cNvSpPr>
              <p:nvPr/>
            </p:nvSpPr>
            <p:spPr bwMode="auto">
              <a:xfrm>
                <a:off x="2462" y="1833"/>
                <a:ext cx="55" cy="118"/>
              </a:xfrm>
              <a:custGeom>
                <a:avLst/>
                <a:gdLst/>
                <a:ahLst/>
                <a:cxnLst>
                  <a:cxn ang="0">
                    <a:pos x="17" y="12"/>
                  </a:cxn>
                  <a:cxn ang="0">
                    <a:pos x="20" y="6"/>
                  </a:cxn>
                  <a:cxn ang="0">
                    <a:pos x="25" y="1"/>
                  </a:cxn>
                  <a:cxn ang="0">
                    <a:pos x="31" y="0"/>
                  </a:cxn>
                  <a:cxn ang="0">
                    <a:pos x="39" y="1"/>
                  </a:cxn>
                  <a:cxn ang="0">
                    <a:pos x="46" y="6"/>
                  </a:cxn>
                  <a:cxn ang="0">
                    <a:pos x="52" y="11"/>
                  </a:cxn>
                  <a:cxn ang="0">
                    <a:pos x="55" y="19"/>
                  </a:cxn>
                  <a:cxn ang="0">
                    <a:pos x="55" y="28"/>
                  </a:cxn>
                  <a:cxn ang="0">
                    <a:pos x="38" y="106"/>
                  </a:cxn>
                  <a:cxn ang="0">
                    <a:pos x="35" y="113"/>
                  </a:cxn>
                  <a:cxn ang="0">
                    <a:pos x="30" y="117"/>
                  </a:cxn>
                  <a:cxn ang="0">
                    <a:pos x="22" y="118"/>
                  </a:cxn>
                  <a:cxn ang="0">
                    <a:pos x="15" y="117"/>
                  </a:cxn>
                  <a:cxn ang="0">
                    <a:pos x="8" y="114"/>
                  </a:cxn>
                  <a:cxn ang="0">
                    <a:pos x="4" y="109"/>
                  </a:cxn>
                  <a:cxn ang="0">
                    <a:pos x="0" y="102"/>
                  </a:cxn>
                  <a:cxn ang="0">
                    <a:pos x="0" y="94"/>
                  </a:cxn>
                  <a:cxn ang="0">
                    <a:pos x="17" y="12"/>
                  </a:cxn>
                </a:cxnLst>
                <a:rect l="0" t="0" r="r" b="b"/>
                <a:pathLst>
                  <a:path w="55" h="118">
                    <a:moveTo>
                      <a:pt x="17" y="12"/>
                    </a:moveTo>
                    <a:lnTo>
                      <a:pt x="20" y="6"/>
                    </a:lnTo>
                    <a:lnTo>
                      <a:pt x="25" y="1"/>
                    </a:lnTo>
                    <a:lnTo>
                      <a:pt x="31" y="0"/>
                    </a:lnTo>
                    <a:lnTo>
                      <a:pt x="39" y="1"/>
                    </a:lnTo>
                    <a:lnTo>
                      <a:pt x="46" y="6"/>
                    </a:lnTo>
                    <a:lnTo>
                      <a:pt x="52" y="11"/>
                    </a:lnTo>
                    <a:lnTo>
                      <a:pt x="55" y="19"/>
                    </a:lnTo>
                    <a:lnTo>
                      <a:pt x="55" y="28"/>
                    </a:lnTo>
                    <a:lnTo>
                      <a:pt x="38" y="106"/>
                    </a:lnTo>
                    <a:lnTo>
                      <a:pt x="35" y="113"/>
                    </a:lnTo>
                    <a:lnTo>
                      <a:pt x="30" y="117"/>
                    </a:lnTo>
                    <a:lnTo>
                      <a:pt x="22" y="118"/>
                    </a:lnTo>
                    <a:lnTo>
                      <a:pt x="15" y="117"/>
                    </a:lnTo>
                    <a:lnTo>
                      <a:pt x="8" y="114"/>
                    </a:lnTo>
                    <a:lnTo>
                      <a:pt x="4" y="109"/>
                    </a:lnTo>
                    <a:lnTo>
                      <a:pt x="0" y="102"/>
                    </a:lnTo>
                    <a:lnTo>
                      <a:pt x="0" y="94"/>
                    </a:lnTo>
                    <a:lnTo>
                      <a:pt x="17" y="12"/>
                    </a:lnTo>
                    <a:close/>
                  </a:path>
                </a:pathLst>
              </a:custGeom>
              <a:solidFill>
                <a:srgbClr val="FFCC00"/>
              </a:solidFill>
              <a:ln w="9525">
                <a:noFill/>
                <a:round/>
                <a:headEnd/>
                <a:tailEnd/>
              </a:ln>
            </p:spPr>
            <p:txBody>
              <a:bodyPr/>
              <a:lstStyle/>
              <a:p>
                <a:endParaRPr lang="en-US">
                  <a:solidFill>
                    <a:srgbClr val="FF0000"/>
                  </a:solidFill>
                </a:endParaRPr>
              </a:p>
            </p:txBody>
          </p:sp>
          <p:sp>
            <p:nvSpPr>
              <p:cNvPr id="40" name="Freeform 14"/>
              <p:cNvSpPr>
                <a:spLocks/>
              </p:cNvSpPr>
              <p:nvPr/>
            </p:nvSpPr>
            <p:spPr bwMode="auto">
              <a:xfrm>
                <a:off x="2218" y="1571"/>
                <a:ext cx="116" cy="49"/>
              </a:xfrm>
              <a:custGeom>
                <a:avLst/>
                <a:gdLst/>
                <a:ahLst/>
                <a:cxnLst>
                  <a:cxn ang="0">
                    <a:pos x="99" y="14"/>
                  </a:cxn>
                  <a:cxn ang="0">
                    <a:pos x="114" y="21"/>
                  </a:cxn>
                  <a:cxn ang="0">
                    <a:pos x="116" y="35"/>
                  </a:cxn>
                  <a:cxn ang="0">
                    <a:pos x="108" y="46"/>
                  </a:cxn>
                  <a:cxn ang="0">
                    <a:pos x="90" y="49"/>
                  </a:cxn>
                  <a:cxn ang="0">
                    <a:pos x="17" y="36"/>
                  </a:cxn>
                  <a:cxn ang="0">
                    <a:pos x="3" y="28"/>
                  </a:cxn>
                  <a:cxn ang="0">
                    <a:pos x="0" y="14"/>
                  </a:cxn>
                  <a:cxn ang="0">
                    <a:pos x="7" y="3"/>
                  </a:cxn>
                  <a:cxn ang="0">
                    <a:pos x="24" y="0"/>
                  </a:cxn>
                  <a:cxn ang="0">
                    <a:pos x="99" y="14"/>
                  </a:cxn>
                </a:cxnLst>
                <a:rect l="0" t="0" r="r" b="b"/>
                <a:pathLst>
                  <a:path w="116" h="49">
                    <a:moveTo>
                      <a:pt x="99" y="14"/>
                    </a:moveTo>
                    <a:lnTo>
                      <a:pt x="114" y="21"/>
                    </a:lnTo>
                    <a:lnTo>
                      <a:pt x="116" y="35"/>
                    </a:lnTo>
                    <a:lnTo>
                      <a:pt x="108" y="46"/>
                    </a:lnTo>
                    <a:lnTo>
                      <a:pt x="90" y="49"/>
                    </a:lnTo>
                    <a:lnTo>
                      <a:pt x="17" y="36"/>
                    </a:lnTo>
                    <a:lnTo>
                      <a:pt x="3" y="28"/>
                    </a:lnTo>
                    <a:lnTo>
                      <a:pt x="0" y="14"/>
                    </a:lnTo>
                    <a:lnTo>
                      <a:pt x="7" y="3"/>
                    </a:lnTo>
                    <a:lnTo>
                      <a:pt x="24" y="0"/>
                    </a:lnTo>
                    <a:lnTo>
                      <a:pt x="99" y="14"/>
                    </a:lnTo>
                    <a:close/>
                  </a:path>
                </a:pathLst>
              </a:custGeom>
              <a:solidFill>
                <a:srgbClr val="FFCC00"/>
              </a:solidFill>
              <a:ln w="9525">
                <a:noFill/>
                <a:round/>
                <a:headEnd/>
                <a:tailEnd/>
              </a:ln>
            </p:spPr>
            <p:txBody>
              <a:bodyPr/>
              <a:lstStyle/>
              <a:p>
                <a:endParaRPr lang="en-US">
                  <a:solidFill>
                    <a:srgbClr val="FF0000"/>
                  </a:solidFill>
                </a:endParaRPr>
              </a:p>
            </p:txBody>
          </p:sp>
          <p:sp>
            <p:nvSpPr>
              <p:cNvPr id="41" name="Freeform 15"/>
              <p:cNvSpPr>
                <a:spLocks/>
              </p:cNvSpPr>
              <p:nvPr/>
            </p:nvSpPr>
            <p:spPr bwMode="auto">
              <a:xfrm>
                <a:off x="2621" y="1336"/>
                <a:ext cx="68" cy="99"/>
              </a:xfrm>
              <a:custGeom>
                <a:avLst/>
                <a:gdLst/>
                <a:ahLst/>
                <a:cxnLst>
                  <a:cxn ang="0">
                    <a:pos x="1" y="76"/>
                  </a:cxn>
                  <a:cxn ang="0">
                    <a:pos x="0" y="83"/>
                  </a:cxn>
                  <a:cxn ang="0">
                    <a:pos x="2" y="89"/>
                  </a:cxn>
                  <a:cxn ang="0">
                    <a:pos x="7" y="94"/>
                  </a:cxn>
                  <a:cxn ang="0">
                    <a:pos x="14" y="98"/>
                  </a:cxn>
                  <a:cxn ang="0">
                    <a:pos x="21" y="99"/>
                  </a:cxn>
                  <a:cxn ang="0">
                    <a:pos x="29" y="98"/>
                  </a:cxn>
                  <a:cxn ang="0">
                    <a:pos x="35" y="95"/>
                  </a:cxn>
                  <a:cxn ang="0">
                    <a:pos x="39" y="88"/>
                  </a:cxn>
                  <a:cxn ang="0">
                    <a:pos x="68" y="22"/>
                  </a:cxn>
                  <a:cxn ang="0">
                    <a:pos x="68" y="15"/>
                  </a:cxn>
                  <a:cxn ang="0">
                    <a:pos x="64" y="8"/>
                  </a:cxn>
                  <a:cxn ang="0">
                    <a:pos x="60" y="4"/>
                  </a:cxn>
                  <a:cxn ang="0">
                    <a:pos x="53" y="1"/>
                  </a:cxn>
                  <a:cxn ang="0">
                    <a:pos x="45" y="0"/>
                  </a:cxn>
                  <a:cxn ang="0">
                    <a:pos x="38" y="1"/>
                  </a:cxn>
                  <a:cxn ang="0">
                    <a:pos x="32" y="5"/>
                  </a:cxn>
                  <a:cxn ang="0">
                    <a:pos x="29" y="12"/>
                  </a:cxn>
                  <a:cxn ang="0">
                    <a:pos x="1" y="76"/>
                  </a:cxn>
                </a:cxnLst>
                <a:rect l="0" t="0" r="r" b="b"/>
                <a:pathLst>
                  <a:path w="68" h="99">
                    <a:moveTo>
                      <a:pt x="1" y="76"/>
                    </a:moveTo>
                    <a:lnTo>
                      <a:pt x="0" y="83"/>
                    </a:lnTo>
                    <a:lnTo>
                      <a:pt x="2" y="89"/>
                    </a:lnTo>
                    <a:lnTo>
                      <a:pt x="7" y="94"/>
                    </a:lnTo>
                    <a:lnTo>
                      <a:pt x="14" y="98"/>
                    </a:lnTo>
                    <a:lnTo>
                      <a:pt x="21" y="99"/>
                    </a:lnTo>
                    <a:lnTo>
                      <a:pt x="29" y="98"/>
                    </a:lnTo>
                    <a:lnTo>
                      <a:pt x="35" y="95"/>
                    </a:lnTo>
                    <a:lnTo>
                      <a:pt x="39" y="88"/>
                    </a:lnTo>
                    <a:lnTo>
                      <a:pt x="68" y="22"/>
                    </a:lnTo>
                    <a:lnTo>
                      <a:pt x="68" y="15"/>
                    </a:lnTo>
                    <a:lnTo>
                      <a:pt x="64" y="8"/>
                    </a:lnTo>
                    <a:lnTo>
                      <a:pt x="60" y="4"/>
                    </a:lnTo>
                    <a:lnTo>
                      <a:pt x="53" y="1"/>
                    </a:lnTo>
                    <a:lnTo>
                      <a:pt x="45" y="0"/>
                    </a:lnTo>
                    <a:lnTo>
                      <a:pt x="38" y="1"/>
                    </a:lnTo>
                    <a:lnTo>
                      <a:pt x="32" y="5"/>
                    </a:lnTo>
                    <a:lnTo>
                      <a:pt x="29" y="12"/>
                    </a:lnTo>
                    <a:lnTo>
                      <a:pt x="1" y="76"/>
                    </a:lnTo>
                    <a:close/>
                  </a:path>
                </a:pathLst>
              </a:custGeom>
              <a:solidFill>
                <a:srgbClr val="FFCC00"/>
              </a:solidFill>
              <a:ln w="9525">
                <a:noFill/>
                <a:round/>
                <a:headEnd/>
                <a:tailEnd/>
              </a:ln>
            </p:spPr>
            <p:txBody>
              <a:bodyPr/>
              <a:lstStyle/>
              <a:p>
                <a:endParaRPr lang="en-US">
                  <a:solidFill>
                    <a:srgbClr val="FF0000"/>
                  </a:solidFill>
                </a:endParaRPr>
              </a:p>
            </p:txBody>
          </p:sp>
          <p:sp>
            <p:nvSpPr>
              <p:cNvPr id="42" name="Freeform 16"/>
              <p:cNvSpPr>
                <a:spLocks/>
              </p:cNvSpPr>
              <p:nvPr/>
            </p:nvSpPr>
            <p:spPr bwMode="auto">
              <a:xfrm>
                <a:off x="2437" y="1308"/>
                <a:ext cx="56" cy="119"/>
              </a:xfrm>
              <a:custGeom>
                <a:avLst/>
                <a:gdLst/>
                <a:ahLst/>
                <a:cxnLst>
                  <a:cxn ang="0">
                    <a:pos x="18" y="106"/>
                  </a:cxn>
                  <a:cxn ang="0">
                    <a:pos x="21" y="113"/>
                  </a:cxn>
                  <a:cxn ang="0">
                    <a:pos x="26" y="117"/>
                  </a:cxn>
                  <a:cxn ang="0">
                    <a:pos x="32" y="119"/>
                  </a:cxn>
                  <a:cxn ang="0">
                    <a:pos x="40" y="117"/>
                  </a:cxn>
                  <a:cxn ang="0">
                    <a:pos x="47" y="113"/>
                  </a:cxn>
                  <a:cxn ang="0">
                    <a:pos x="53" y="108"/>
                  </a:cxn>
                  <a:cxn ang="0">
                    <a:pos x="56" y="100"/>
                  </a:cxn>
                  <a:cxn ang="0">
                    <a:pos x="56" y="91"/>
                  </a:cxn>
                  <a:cxn ang="0">
                    <a:pos x="39" y="11"/>
                  </a:cxn>
                  <a:cxn ang="0">
                    <a:pos x="36" y="5"/>
                  </a:cxn>
                  <a:cxn ang="0">
                    <a:pos x="31" y="2"/>
                  </a:cxn>
                  <a:cxn ang="0">
                    <a:pos x="24" y="0"/>
                  </a:cxn>
                  <a:cxn ang="0">
                    <a:pos x="17" y="2"/>
                  </a:cxn>
                  <a:cxn ang="0">
                    <a:pos x="10" y="5"/>
                  </a:cxn>
                  <a:cxn ang="0">
                    <a:pos x="4" y="10"/>
                  </a:cxn>
                  <a:cxn ang="0">
                    <a:pos x="0" y="17"/>
                  </a:cxn>
                  <a:cxn ang="0">
                    <a:pos x="0" y="25"/>
                  </a:cxn>
                  <a:cxn ang="0">
                    <a:pos x="18" y="106"/>
                  </a:cxn>
                </a:cxnLst>
                <a:rect l="0" t="0" r="r" b="b"/>
                <a:pathLst>
                  <a:path w="56" h="119">
                    <a:moveTo>
                      <a:pt x="18" y="106"/>
                    </a:moveTo>
                    <a:lnTo>
                      <a:pt x="21" y="113"/>
                    </a:lnTo>
                    <a:lnTo>
                      <a:pt x="26" y="117"/>
                    </a:lnTo>
                    <a:lnTo>
                      <a:pt x="32" y="119"/>
                    </a:lnTo>
                    <a:lnTo>
                      <a:pt x="40" y="117"/>
                    </a:lnTo>
                    <a:lnTo>
                      <a:pt x="47" y="113"/>
                    </a:lnTo>
                    <a:lnTo>
                      <a:pt x="53" y="108"/>
                    </a:lnTo>
                    <a:lnTo>
                      <a:pt x="56" y="100"/>
                    </a:lnTo>
                    <a:lnTo>
                      <a:pt x="56" y="91"/>
                    </a:lnTo>
                    <a:lnTo>
                      <a:pt x="39" y="11"/>
                    </a:lnTo>
                    <a:lnTo>
                      <a:pt x="36" y="5"/>
                    </a:lnTo>
                    <a:lnTo>
                      <a:pt x="31" y="2"/>
                    </a:lnTo>
                    <a:lnTo>
                      <a:pt x="24" y="0"/>
                    </a:lnTo>
                    <a:lnTo>
                      <a:pt x="17" y="2"/>
                    </a:lnTo>
                    <a:lnTo>
                      <a:pt x="10" y="5"/>
                    </a:lnTo>
                    <a:lnTo>
                      <a:pt x="4" y="10"/>
                    </a:lnTo>
                    <a:lnTo>
                      <a:pt x="0" y="17"/>
                    </a:lnTo>
                    <a:lnTo>
                      <a:pt x="0" y="25"/>
                    </a:lnTo>
                    <a:lnTo>
                      <a:pt x="18" y="106"/>
                    </a:lnTo>
                    <a:close/>
                  </a:path>
                </a:pathLst>
              </a:custGeom>
              <a:solidFill>
                <a:srgbClr val="FFCC00"/>
              </a:solidFill>
              <a:ln w="9525">
                <a:noFill/>
                <a:round/>
                <a:headEnd/>
                <a:tailEnd/>
              </a:ln>
            </p:spPr>
            <p:txBody>
              <a:bodyPr/>
              <a:lstStyle/>
              <a:p>
                <a:endParaRPr lang="en-US">
                  <a:solidFill>
                    <a:srgbClr val="FF0000"/>
                  </a:solidFill>
                </a:endParaRPr>
              </a:p>
            </p:txBody>
          </p:sp>
          <p:sp>
            <p:nvSpPr>
              <p:cNvPr id="43" name="Freeform 17"/>
              <p:cNvSpPr>
                <a:spLocks/>
              </p:cNvSpPr>
              <p:nvPr/>
            </p:nvSpPr>
            <p:spPr bwMode="auto">
              <a:xfrm>
                <a:off x="2253" y="1460"/>
                <a:ext cx="121" cy="88"/>
              </a:xfrm>
              <a:custGeom>
                <a:avLst/>
                <a:gdLst/>
                <a:ahLst/>
                <a:cxnLst>
                  <a:cxn ang="0">
                    <a:pos x="8" y="36"/>
                  </a:cxn>
                  <a:cxn ang="0">
                    <a:pos x="0" y="23"/>
                  </a:cxn>
                  <a:cxn ang="0">
                    <a:pos x="3" y="10"/>
                  </a:cxn>
                  <a:cxn ang="0">
                    <a:pos x="14" y="0"/>
                  </a:cxn>
                  <a:cxn ang="0">
                    <a:pos x="27" y="0"/>
                  </a:cxn>
                  <a:cxn ang="0">
                    <a:pos x="111" y="48"/>
                  </a:cxn>
                  <a:cxn ang="0">
                    <a:pos x="121" y="62"/>
                  </a:cxn>
                  <a:cxn ang="0">
                    <a:pos x="118" y="77"/>
                  </a:cxn>
                  <a:cxn ang="0">
                    <a:pos x="108" y="88"/>
                  </a:cxn>
                  <a:cxn ang="0">
                    <a:pos x="94" y="85"/>
                  </a:cxn>
                  <a:cxn ang="0">
                    <a:pos x="8" y="36"/>
                  </a:cxn>
                </a:cxnLst>
                <a:rect l="0" t="0" r="r" b="b"/>
                <a:pathLst>
                  <a:path w="121" h="88">
                    <a:moveTo>
                      <a:pt x="8" y="36"/>
                    </a:moveTo>
                    <a:lnTo>
                      <a:pt x="0" y="23"/>
                    </a:lnTo>
                    <a:lnTo>
                      <a:pt x="3" y="10"/>
                    </a:lnTo>
                    <a:lnTo>
                      <a:pt x="14" y="0"/>
                    </a:lnTo>
                    <a:lnTo>
                      <a:pt x="27" y="0"/>
                    </a:lnTo>
                    <a:lnTo>
                      <a:pt x="111" y="48"/>
                    </a:lnTo>
                    <a:lnTo>
                      <a:pt x="121" y="62"/>
                    </a:lnTo>
                    <a:lnTo>
                      <a:pt x="118" y="77"/>
                    </a:lnTo>
                    <a:lnTo>
                      <a:pt x="108" y="88"/>
                    </a:lnTo>
                    <a:lnTo>
                      <a:pt x="94" y="85"/>
                    </a:lnTo>
                    <a:lnTo>
                      <a:pt x="8" y="36"/>
                    </a:lnTo>
                    <a:close/>
                  </a:path>
                </a:pathLst>
              </a:custGeom>
              <a:solidFill>
                <a:srgbClr val="FFCC00"/>
              </a:solidFill>
              <a:ln w="9525">
                <a:noFill/>
                <a:round/>
                <a:headEnd/>
                <a:tailEnd/>
              </a:ln>
            </p:spPr>
            <p:txBody>
              <a:bodyPr/>
              <a:lstStyle/>
              <a:p>
                <a:endParaRPr lang="en-US">
                  <a:solidFill>
                    <a:srgbClr val="FF0000"/>
                  </a:solidFill>
                </a:endParaRPr>
              </a:p>
            </p:txBody>
          </p:sp>
          <p:sp>
            <p:nvSpPr>
              <p:cNvPr id="44" name="Freeform 18"/>
              <p:cNvSpPr>
                <a:spLocks/>
              </p:cNvSpPr>
              <p:nvPr/>
            </p:nvSpPr>
            <p:spPr bwMode="auto">
              <a:xfrm>
                <a:off x="2330" y="1379"/>
                <a:ext cx="91" cy="93"/>
              </a:xfrm>
              <a:custGeom>
                <a:avLst/>
                <a:gdLst/>
                <a:ahLst/>
                <a:cxnLst>
                  <a:cxn ang="0">
                    <a:pos x="59" y="85"/>
                  </a:cxn>
                  <a:cxn ang="0">
                    <a:pos x="66" y="91"/>
                  </a:cxn>
                  <a:cxn ang="0">
                    <a:pos x="73" y="93"/>
                  </a:cxn>
                  <a:cxn ang="0">
                    <a:pos x="80" y="92"/>
                  </a:cxn>
                  <a:cxn ang="0">
                    <a:pos x="87" y="88"/>
                  </a:cxn>
                  <a:cxn ang="0">
                    <a:pos x="90" y="82"/>
                  </a:cxn>
                  <a:cxn ang="0">
                    <a:pos x="91" y="75"/>
                  </a:cxn>
                  <a:cxn ang="0">
                    <a:pos x="90" y="67"/>
                  </a:cxn>
                  <a:cxn ang="0">
                    <a:pos x="84" y="59"/>
                  </a:cxn>
                  <a:cxn ang="0">
                    <a:pos x="34" y="7"/>
                  </a:cxn>
                  <a:cxn ang="0">
                    <a:pos x="27" y="1"/>
                  </a:cxn>
                  <a:cxn ang="0">
                    <a:pos x="20" y="0"/>
                  </a:cxn>
                  <a:cxn ang="0">
                    <a:pos x="13" y="0"/>
                  </a:cxn>
                  <a:cxn ang="0">
                    <a:pos x="6" y="4"/>
                  </a:cxn>
                  <a:cxn ang="0">
                    <a:pos x="2" y="9"/>
                  </a:cxn>
                  <a:cxn ang="0">
                    <a:pos x="0" y="15"/>
                  </a:cxn>
                  <a:cxn ang="0">
                    <a:pos x="2" y="23"/>
                  </a:cxn>
                  <a:cxn ang="0">
                    <a:pos x="7" y="31"/>
                  </a:cxn>
                  <a:cxn ang="0">
                    <a:pos x="59" y="85"/>
                  </a:cxn>
                </a:cxnLst>
                <a:rect l="0" t="0" r="r" b="b"/>
                <a:pathLst>
                  <a:path w="91" h="93">
                    <a:moveTo>
                      <a:pt x="59" y="85"/>
                    </a:moveTo>
                    <a:lnTo>
                      <a:pt x="66" y="91"/>
                    </a:lnTo>
                    <a:lnTo>
                      <a:pt x="73" y="93"/>
                    </a:lnTo>
                    <a:lnTo>
                      <a:pt x="80" y="92"/>
                    </a:lnTo>
                    <a:lnTo>
                      <a:pt x="87" y="88"/>
                    </a:lnTo>
                    <a:lnTo>
                      <a:pt x="90" y="82"/>
                    </a:lnTo>
                    <a:lnTo>
                      <a:pt x="91" y="75"/>
                    </a:lnTo>
                    <a:lnTo>
                      <a:pt x="90" y="67"/>
                    </a:lnTo>
                    <a:lnTo>
                      <a:pt x="84" y="59"/>
                    </a:lnTo>
                    <a:lnTo>
                      <a:pt x="34" y="7"/>
                    </a:lnTo>
                    <a:lnTo>
                      <a:pt x="27" y="1"/>
                    </a:lnTo>
                    <a:lnTo>
                      <a:pt x="20" y="0"/>
                    </a:lnTo>
                    <a:lnTo>
                      <a:pt x="13" y="0"/>
                    </a:lnTo>
                    <a:lnTo>
                      <a:pt x="6" y="4"/>
                    </a:lnTo>
                    <a:lnTo>
                      <a:pt x="2" y="9"/>
                    </a:lnTo>
                    <a:lnTo>
                      <a:pt x="0" y="15"/>
                    </a:lnTo>
                    <a:lnTo>
                      <a:pt x="2" y="23"/>
                    </a:lnTo>
                    <a:lnTo>
                      <a:pt x="7" y="31"/>
                    </a:lnTo>
                    <a:lnTo>
                      <a:pt x="59" y="85"/>
                    </a:lnTo>
                    <a:close/>
                  </a:path>
                </a:pathLst>
              </a:custGeom>
              <a:solidFill>
                <a:srgbClr val="FFCC00"/>
              </a:solidFill>
              <a:ln w="9525">
                <a:noFill/>
                <a:round/>
                <a:headEnd/>
                <a:tailEnd/>
              </a:ln>
            </p:spPr>
            <p:txBody>
              <a:bodyPr/>
              <a:lstStyle/>
              <a:p>
                <a:endParaRPr lang="en-US">
                  <a:solidFill>
                    <a:srgbClr val="FF0000"/>
                  </a:solidFill>
                </a:endParaRPr>
              </a:p>
            </p:txBody>
          </p:sp>
          <p:sp>
            <p:nvSpPr>
              <p:cNvPr id="45" name="Freeform 19"/>
              <p:cNvSpPr>
                <a:spLocks/>
              </p:cNvSpPr>
              <p:nvPr/>
            </p:nvSpPr>
            <p:spPr bwMode="auto">
              <a:xfrm>
                <a:off x="2699" y="1374"/>
                <a:ext cx="89" cy="93"/>
              </a:xfrm>
              <a:custGeom>
                <a:avLst/>
                <a:gdLst/>
                <a:ahLst/>
                <a:cxnLst>
                  <a:cxn ang="0">
                    <a:pos x="6" y="62"/>
                  </a:cxn>
                  <a:cxn ang="0">
                    <a:pos x="2" y="71"/>
                  </a:cxn>
                  <a:cxn ang="0">
                    <a:pos x="0" y="78"/>
                  </a:cxn>
                  <a:cxn ang="0">
                    <a:pos x="2" y="84"/>
                  </a:cxn>
                  <a:cxn ang="0">
                    <a:pos x="6" y="89"/>
                  </a:cxn>
                  <a:cxn ang="0">
                    <a:pos x="11" y="93"/>
                  </a:cxn>
                  <a:cxn ang="0">
                    <a:pos x="18" y="93"/>
                  </a:cxn>
                  <a:cxn ang="0">
                    <a:pos x="25" y="91"/>
                  </a:cxn>
                  <a:cxn ang="0">
                    <a:pos x="33" y="86"/>
                  </a:cxn>
                  <a:cxn ang="0">
                    <a:pos x="82" y="36"/>
                  </a:cxn>
                  <a:cxn ang="0">
                    <a:pos x="87" y="27"/>
                  </a:cxn>
                  <a:cxn ang="0">
                    <a:pos x="89" y="18"/>
                  </a:cxn>
                  <a:cxn ang="0">
                    <a:pos x="87" y="12"/>
                  </a:cxn>
                  <a:cxn ang="0">
                    <a:pos x="83" y="5"/>
                  </a:cxn>
                  <a:cxn ang="0">
                    <a:pos x="77" y="2"/>
                  </a:cxn>
                  <a:cxn ang="0">
                    <a:pos x="70" y="0"/>
                  </a:cxn>
                  <a:cxn ang="0">
                    <a:pos x="63" y="3"/>
                  </a:cxn>
                  <a:cxn ang="0">
                    <a:pos x="56" y="9"/>
                  </a:cxn>
                  <a:cxn ang="0">
                    <a:pos x="6" y="62"/>
                  </a:cxn>
                </a:cxnLst>
                <a:rect l="0" t="0" r="r" b="b"/>
                <a:pathLst>
                  <a:path w="89" h="93">
                    <a:moveTo>
                      <a:pt x="6" y="62"/>
                    </a:moveTo>
                    <a:lnTo>
                      <a:pt x="2" y="71"/>
                    </a:lnTo>
                    <a:lnTo>
                      <a:pt x="0" y="78"/>
                    </a:lnTo>
                    <a:lnTo>
                      <a:pt x="2" y="84"/>
                    </a:lnTo>
                    <a:lnTo>
                      <a:pt x="6" y="89"/>
                    </a:lnTo>
                    <a:lnTo>
                      <a:pt x="11" y="93"/>
                    </a:lnTo>
                    <a:lnTo>
                      <a:pt x="18" y="93"/>
                    </a:lnTo>
                    <a:lnTo>
                      <a:pt x="25" y="91"/>
                    </a:lnTo>
                    <a:lnTo>
                      <a:pt x="33" y="86"/>
                    </a:lnTo>
                    <a:lnTo>
                      <a:pt x="82" y="36"/>
                    </a:lnTo>
                    <a:lnTo>
                      <a:pt x="87" y="27"/>
                    </a:lnTo>
                    <a:lnTo>
                      <a:pt x="89" y="18"/>
                    </a:lnTo>
                    <a:lnTo>
                      <a:pt x="87" y="12"/>
                    </a:lnTo>
                    <a:lnTo>
                      <a:pt x="83" y="5"/>
                    </a:lnTo>
                    <a:lnTo>
                      <a:pt x="77" y="2"/>
                    </a:lnTo>
                    <a:lnTo>
                      <a:pt x="70" y="0"/>
                    </a:lnTo>
                    <a:lnTo>
                      <a:pt x="63" y="3"/>
                    </a:lnTo>
                    <a:lnTo>
                      <a:pt x="56" y="9"/>
                    </a:lnTo>
                    <a:lnTo>
                      <a:pt x="6" y="62"/>
                    </a:lnTo>
                    <a:close/>
                  </a:path>
                </a:pathLst>
              </a:custGeom>
              <a:solidFill>
                <a:srgbClr val="FFCC00"/>
              </a:solidFill>
              <a:ln w="9525">
                <a:noFill/>
                <a:round/>
                <a:headEnd/>
                <a:tailEnd/>
              </a:ln>
            </p:spPr>
            <p:txBody>
              <a:bodyPr/>
              <a:lstStyle/>
              <a:p>
                <a:endParaRPr lang="en-US">
                  <a:solidFill>
                    <a:srgbClr val="FF0000"/>
                  </a:solidFill>
                </a:endParaRPr>
              </a:p>
            </p:txBody>
          </p:sp>
          <p:sp>
            <p:nvSpPr>
              <p:cNvPr id="46" name="Freeform 20"/>
              <p:cNvSpPr>
                <a:spLocks/>
              </p:cNvSpPr>
              <p:nvPr/>
            </p:nvSpPr>
            <p:spPr bwMode="auto">
              <a:xfrm>
                <a:off x="2719" y="1792"/>
                <a:ext cx="87" cy="88"/>
              </a:xfrm>
              <a:custGeom>
                <a:avLst/>
                <a:gdLst/>
                <a:ahLst/>
                <a:cxnLst>
                  <a:cxn ang="0">
                    <a:pos x="31" y="4"/>
                  </a:cxn>
                  <a:cxn ang="0">
                    <a:pos x="25" y="0"/>
                  </a:cxn>
                  <a:cxn ang="0">
                    <a:pos x="18" y="0"/>
                  </a:cxn>
                  <a:cxn ang="0">
                    <a:pos x="11" y="2"/>
                  </a:cxn>
                  <a:cxn ang="0">
                    <a:pos x="5" y="7"/>
                  </a:cxn>
                  <a:cxn ang="0">
                    <a:pos x="1" y="14"/>
                  </a:cxn>
                  <a:cxn ang="0">
                    <a:pos x="0" y="20"/>
                  </a:cxn>
                  <a:cxn ang="0">
                    <a:pos x="0" y="27"/>
                  </a:cxn>
                  <a:cxn ang="0">
                    <a:pos x="4" y="34"/>
                  </a:cxn>
                  <a:cxn ang="0">
                    <a:pos x="55" y="85"/>
                  </a:cxn>
                  <a:cxn ang="0">
                    <a:pos x="62" y="88"/>
                  </a:cxn>
                  <a:cxn ang="0">
                    <a:pos x="69" y="88"/>
                  </a:cxn>
                  <a:cxn ang="0">
                    <a:pos x="76" y="84"/>
                  </a:cxn>
                  <a:cxn ang="0">
                    <a:pos x="81" y="80"/>
                  </a:cxn>
                  <a:cxn ang="0">
                    <a:pos x="84" y="73"/>
                  </a:cxn>
                  <a:cxn ang="0">
                    <a:pos x="87" y="66"/>
                  </a:cxn>
                  <a:cxn ang="0">
                    <a:pos x="84" y="59"/>
                  </a:cxn>
                  <a:cxn ang="0">
                    <a:pos x="80" y="53"/>
                  </a:cxn>
                  <a:cxn ang="0">
                    <a:pos x="31" y="4"/>
                  </a:cxn>
                </a:cxnLst>
                <a:rect l="0" t="0" r="r" b="b"/>
                <a:pathLst>
                  <a:path w="87" h="88">
                    <a:moveTo>
                      <a:pt x="31" y="4"/>
                    </a:moveTo>
                    <a:lnTo>
                      <a:pt x="25" y="0"/>
                    </a:lnTo>
                    <a:lnTo>
                      <a:pt x="18" y="0"/>
                    </a:lnTo>
                    <a:lnTo>
                      <a:pt x="11" y="2"/>
                    </a:lnTo>
                    <a:lnTo>
                      <a:pt x="5" y="7"/>
                    </a:lnTo>
                    <a:lnTo>
                      <a:pt x="1" y="14"/>
                    </a:lnTo>
                    <a:lnTo>
                      <a:pt x="0" y="20"/>
                    </a:lnTo>
                    <a:lnTo>
                      <a:pt x="0" y="27"/>
                    </a:lnTo>
                    <a:lnTo>
                      <a:pt x="4" y="34"/>
                    </a:lnTo>
                    <a:lnTo>
                      <a:pt x="55" y="85"/>
                    </a:lnTo>
                    <a:lnTo>
                      <a:pt x="62" y="88"/>
                    </a:lnTo>
                    <a:lnTo>
                      <a:pt x="69" y="88"/>
                    </a:lnTo>
                    <a:lnTo>
                      <a:pt x="76" y="84"/>
                    </a:lnTo>
                    <a:lnTo>
                      <a:pt x="81" y="80"/>
                    </a:lnTo>
                    <a:lnTo>
                      <a:pt x="84" y="73"/>
                    </a:lnTo>
                    <a:lnTo>
                      <a:pt x="87" y="66"/>
                    </a:lnTo>
                    <a:lnTo>
                      <a:pt x="84" y="59"/>
                    </a:lnTo>
                    <a:lnTo>
                      <a:pt x="80" y="53"/>
                    </a:lnTo>
                    <a:lnTo>
                      <a:pt x="31" y="4"/>
                    </a:lnTo>
                    <a:close/>
                  </a:path>
                </a:pathLst>
              </a:custGeom>
              <a:solidFill>
                <a:srgbClr val="FFCC00"/>
              </a:solidFill>
              <a:ln w="9525">
                <a:noFill/>
                <a:round/>
                <a:headEnd/>
                <a:tailEnd/>
              </a:ln>
            </p:spPr>
            <p:txBody>
              <a:bodyPr/>
              <a:lstStyle/>
              <a:p>
                <a:endParaRPr lang="en-US">
                  <a:solidFill>
                    <a:srgbClr val="FF0000"/>
                  </a:solidFill>
                </a:endParaRPr>
              </a:p>
            </p:txBody>
          </p:sp>
          <p:sp>
            <p:nvSpPr>
              <p:cNvPr id="47" name="Freeform 21"/>
              <p:cNvSpPr>
                <a:spLocks/>
              </p:cNvSpPr>
              <p:nvPr/>
            </p:nvSpPr>
            <p:spPr bwMode="auto">
              <a:xfrm>
                <a:off x="2804" y="1643"/>
                <a:ext cx="116" cy="62"/>
              </a:xfrm>
              <a:custGeom>
                <a:avLst/>
                <a:gdLst/>
                <a:ahLst/>
                <a:cxnLst>
                  <a:cxn ang="0">
                    <a:pos x="20" y="0"/>
                  </a:cxn>
                  <a:cxn ang="0">
                    <a:pos x="6" y="1"/>
                  </a:cxn>
                  <a:cxn ang="0">
                    <a:pos x="0" y="15"/>
                  </a:cxn>
                  <a:cxn ang="0">
                    <a:pos x="3" y="30"/>
                  </a:cxn>
                  <a:cxn ang="0">
                    <a:pos x="16" y="40"/>
                  </a:cxn>
                  <a:cxn ang="0">
                    <a:pos x="96" y="62"/>
                  </a:cxn>
                  <a:cxn ang="0">
                    <a:pos x="109" y="59"/>
                  </a:cxn>
                  <a:cxn ang="0">
                    <a:pos x="116" y="47"/>
                  </a:cxn>
                  <a:cxn ang="0">
                    <a:pos x="113" y="33"/>
                  </a:cxn>
                  <a:cxn ang="0">
                    <a:pos x="102" y="22"/>
                  </a:cxn>
                  <a:cxn ang="0">
                    <a:pos x="20" y="0"/>
                  </a:cxn>
                </a:cxnLst>
                <a:rect l="0" t="0" r="r" b="b"/>
                <a:pathLst>
                  <a:path w="116" h="62">
                    <a:moveTo>
                      <a:pt x="20" y="0"/>
                    </a:moveTo>
                    <a:lnTo>
                      <a:pt x="6" y="1"/>
                    </a:lnTo>
                    <a:lnTo>
                      <a:pt x="0" y="15"/>
                    </a:lnTo>
                    <a:lnTo>
                      <a:pt x="3" y="30"/>
                    </a:lnTo>
                    <a:lnTo>
                      <a:pt x="16" y="40"/>
                    </a:lnTo>
                    <a:lnTo>
                      <a:pt x="96" y="62"/>
                    </a:lnTo>
                    <a:lnTo>
                      <a:pt x="109" y="59"/>
                    </a:lnTo>
                    <a:lnTo>
                      <a:pt x="116" y="47"/>
                    </a:lnTo>
                    <a:lnTo>
                      <a:pt x="113" y="33"/>
                    </a:lnTo>
                    <a:lnTo>
                      <a:pt x="102" y="22"/>
                    </a:lnTo>
                    <a:lnTo>
                      <a:pt x="20" y="0"/>
                    </a:lnTo>
                    <a:close/>
                  </a:path>
                </a:pathLst>
              </a:custGeom>
              <a:solidFill>
                <a:srgbClr val="FFCC00"/>
              </a:solidFill>
              <a:ln w="9525">
                <a:noFill/>
                <a:round/>
                <a:headEnd/>
                <a:tailEnd/>
              </a:ln>
            </p:spPr>
            <p:txBody>
              <a:bodyPr/>
              <a:lstStyle/>
              <a:p>
                <a:endParaRPr lang="en-US">
                  <a:solidFill>
                    <a:srgbClr val="FF0000"/>
                  </a:solidFill>
                </a:endParaRPr>
              </a:p>
            </p:txBody>
          </p:sp>
          <p:sp>
            <p:nvSpPr>
              <p:cNvPr id="48" name="Freeform 22"/>
              <p:cNvSpPr>
                <a:spLocks/>
              </p:cNvSpPr>
              <p:nvPr/>
            </p:nvSpPr>
            <p:spPr bwMode="auto">
              <a:xfrm>
                <a:off x="2744" y="1435"/>
                <a:ext cx="125" cy="88"/>
              </a:xfrm>
              <a:custGeom>
                <a:avLst/>
                <a:gdLst/>
                <a:ahLst/>
                <a:cxnLst>
                  <a:cxn ang="0">
                    <a:pos x="94" y="3"/>
                  </a:cxn>
                  <a:cxn ang="0">
                    <a:pos x="103" y="0"/>
                  </a:cxn>
                  <a:cxn ang="0">
                    <a:pos x="110" y="1"/>
                  </a:cxn>
                  <a:cxn ang="0">
                    <a:pos x="115" y="6"/>
                  </a:cxn>
                  <a:cxn ang="0">
                    <a:pos x="121" y="10"/>
                  </a:cxn>
                  <a:cxn ang="0">
                    <a:pos x="124" y="17"/>
                  </a:cxn>
                  <a:cxn ang="0">
                    <a:pos x="125" y="23"/>
                  </a:cxn>
                  <a:cxn ang="0">
                    <a:pos x="124" y="29"/>
                  </a:cxn>
                  <a:cxn ang="0">
                    <a:pos x="118" y="35"/>
                  </a:cxn>
                  <a:cxn ang="0">
                    <a:pos x="35" y="85"/>
                  </a:cxn>
                  <a:cxn ang="0">
                    <a:pos x="27" y="88"/>
                  </a:cxn>
                  <a:cxn ang="0">
                    <a:pos x="18" y="87"/>
                  </a:cxn>
                  <a:cxn ang="0">
                    <a:pos x="11" y="84"/>
                  </a:cxn>
                  <a:cxn ang="0">
                    <a:pos x="6" y="77"/>
                  </a:cxn>
                  <a:cxn ang="0">
                    <a:pos x="2" y="72"/>
                  </a:cxn>
                  <a:cxn ang="0">
                    <a:pos x="0" y="65"/>
                  </a:cxn>
                  <a:cxn ang="0">
                    <a:pos x="3" y="58"/>
                  </a:cxn>
                  <a:cxn ang="0">
                    <a:pos x="9" y="54"/>
                  </a:cxn>
                  <a:cxn ang="0">
                    <a:pos x="94" y="3"/>
                  </a:cxn>
                </a:cxnLst>
                <a:rect l="0" t="0" r="r" b="b"/>
                <a:pathLst>
                  <a:path w="125" h="88">
                    <a:moveTo>
                      <a:pt x="94" y="3"/>
                    </a:moveTo>
                    <a:lnTo>
                      <a:pt x="103" y="0"/>
                    </a:lnTo>
                    <a:lnTo>
                      <a:pt x="110" y="1"/>
                    </a:lnTo>
                    <a:lnTo>
                      <a:pt x="115" y="6"/>
                    </a:lnTo>
                    <a:lnTo>
                      <a:pt x="121" y="10"/>
                    </a:lnTo>
                    <a:lnTo>
                      <a:pt x="124" y="17"/>
                    </a:lnTo>
                    <a:lnTo>
                      <a:pt x="125" y="23"/>
                    </a:lnTo>
                    <a:lnTo>
                      <a:pt x="124" y="29"/>
                    </a:lnTo>
                    <a:lnTo>
                      <a:pt x="118" y="35"/>
                    </a:lnTo>
                    <a:lnTo>
                      <a:pt x="35" y="85"/>
                    </a:lnTo>
                    <a:lnTo>
                      <a:pt x="27" y="88"/>
                    </a:lnTo>
                    <a:lnTo>
                      <a:pt x="18" y="87"/>
                    </a:lnTo>
                    <a:lnTo>
                      <a:pt x="11" y="84"/>
                    </a:lnTo>
                    <a:lnTo>
                      <a:pt x="6" y="77"/>
                    </a:lnTo>
                    <a:lnTo>
                      <a:pt x="2" y="72"/>
                    </a:lnTo>
                    <a:lnTo>
                      <a:pt x="0" y="65"/>
                    </a:lnTo>
                    <a:lnTo>
                      <a:pt x="3" y="58"/>
                    </a:lnTo>
                    <a:lnTo>
                      <a:pt x="9" y="54"/>
                    </a:lnTo>
                    <a:lnTo>
                      <a:pt x="94" y="3"/>
                    </a:lnTo>
                    <a:close/>
                  </a:path>
                </a:pathLst>
              </a:custGeom>
              <a:solidFill>
                <a:srgbClr val="FFCC00"/>
              </a:solidFill>
              <a:ln w="9525">
                <a:noFill/>
                <a:round/>
                <a:headEnd/>
                <a:tailEnd/>
              </a:ln>
            </p:spPr>
            <p:txBody>
              <a:bodyPr/>
              <a:lstStyle/>
              <a:p>
                <a:endParaRPr lang="en-US">
                  <a:solidFill>
                    <a:srgbClr val="FF0000"/>
                  </a:solidFill>
                </a:endParaRPr>
              </a:p>
            </p:txBody>
          </p:sp>
          <p:sp>
            <p:nvSpPr>
              <p:cNvPr id="49" name="Freeform 23"/>
              <p:cNvSpPr>
                <a:spLocks/>
              </p:cNvSpPr>
              <p:nvPr/>
            </p:nvSpPr>
            <p:spPr bwMode="auto">
              <a:xfrm>
                <a:off x="2769" y="1720"/>
                <a:ext cx="103" cy="76"/>
              </a:xfrm>
              <a:custGeom>
                <a:avLst/>
                <a:gdLst/>
                <a:ahLst/>
                <a:cxnLst>
                  <a:cxn ang="0">
                    <a:pos x="30" y="4"/>
                  </a:cxn>
                  <a:cxn ang="0">
                    <a:pos x="21" y="0"/>
                  </a:cxn>
                  <a:cxn ang="0">
                    <a:pos x="13" y="2"/>
                  </a:cxn>
                  <a:cxn ang="0">
                    <a:pos x="7" y="4"/>
                  </a:cxn>
                  <a:cxn ang="0">
                    <a:pos x="3" y="10"/>
                  </a:cxn>
                  <a:cxn ang="0">
                    <a:pos x="0" y="15"/>
                  </a:cxn>
                  <a:cxn ang="0">
                    <a:pos x="0" y="24"/>
                  </a:cxn>
                  <a:cxn ang="0">
                    <a:pos x="5" y="30"/>
                  </a:cxn>
                  <a:cxn ang="0">
                    <a:pos x="12" y="36"/>
                  </a:cxn>
                  <a:cxn ang="0">
                    <a:pos x="76" y="76"/>
                  </a:cxn>
                  <a:cxn ang="0">
                    <a:pos x="93" y="76"/>
                  </a:cxn>
                  <a:cxn ang="0">
                    <a:pos x="103" y="68"/>
                  </a:cxn>
                  <a:cxn ang="0">
                    <a:pos x="103" y="54"/>
                  </a:cxn>
                  <a:cxn ang="0">
                    <a:pos x="90" y="41"/>
                  </a:cxn>
                  <a:cxn ang="0">
                    <a:pos x="30" y="4"/>
                  </a:cxn>
                </a:cxnLst>
                <a:rect l="0" t="0" r="r" b="b"/>
                <a:pathLst>
                  <a:path w="103" h="76">
                    <a:moveTo>
                      <a:pt x="30" y="4"/>
                    </a:moveTo>
                    <a:lnTo>
                      <a:pt x="21" y="0"/>
                    </a:lnTo>
                    <a:lnTo>
                      <a:pt x="13" y="2"/>
                    </a:lnTo>
                    <a:lnTo>
                      <a:pt x="7" y="4"/>
                    </a:lnTo>
                    <a:lnTo>
                      <a:pt x="3" y="10"/>
                    </a:lnTo>
                    <a:lnTo>
                      <a:pt x="0" y="15"/>
                    </a:lnTo>
                    <a:lnTo>
                      <a:pt x="0" y="24"/>
                    </a:lnTo>
                    <a:lnTo>
                      <a:pt x="5" y="30"/>
                    </a:lnTo>
                    <a:lnTo>
                      <a:pt x="12" y="36"/>
                    </a:lnTo>
                    <a:lnTo>
                      <a:pt x="76" y="76"/>
                    </a:lnTo>
                    <a:lnTo>
                      <a:pt x="93" y="76"/>
                    </a:lnTo>
                    <a:lnTo>
                      <a:pt x="103" y="68"/>
                    </a:lnTo>
                    <a:lnTo>
                      <a:pt x="103" y="54"/>
                    </a:lnTo>
                    <a:lnTo>
                      <a:pt x="90" y="41"/>
                    </a:lnTo>
                    <a:lnTo>
                      <a:pt x="30" y="4"/>
                    </a:lnTo>
                    <a:close/>
                  </a:path>
                </a:pathLst>
              </a:custGeom>
              <a:solidFill>
                <a:srgbClr val="FFCC00"/>
              </a:solidFill>
              <a:ln w="9525">
                <a:noFill/>
                <a:round/>
                <a:headEnd/>
                <a:tailEnd/>
              </a:ln>
            </p:spPr>
            <p:txBody>
              <a:bodyPr/>
              <a:lstStyle/>
              <a:p>
                <a:endParaRPr lang="en-US">
                  <a:solidFill>
                    <a:srgbClr val="FF0000"/>
                  </a:solidFill>
                </a:endParaRPr>
              </a:p>
            </p:txBody>
          </p:sp>
          <p:sp>
            <p:nvSpPr>
              <p:cNvPr id="50" name="Freeform 24"/>
              <p:cNvSpPr>
                <a:spLocks/>
              </p:cNvSpPr>
              <p:nvPr/>
            </p:nvSpPr>
            <p:spPr bwMode="auto">
              <a:xfrm>
                <a:off x="2792" y="1542"/>
                <a:ext cx="116" cy="56"/>
              </a:xfrm>
              <a:custGeom>
                <a:avLst/>
                <a:gdLst/>
                <a:ahLst/>
                <a:cxnLst>
                  <a:cxn ang="0">
                    <a:pos x="15" y="21"/>
                  </a:cxn>
                  <a:cxn ang="0">
                    <a:pos x="7" y="24"/>
                  </a:cxn>
                  <a:cxn ang="0">
                    <a:pos x="1" y="29"/>
                  </a:cxn>
                  <a:cxn ang="0">
                    <a:pos x="0" y="36"/>
                  </a:cxn>
                  <a:cxn ang="0">
                    <a:pos x="0" y="42"/>
                  </a:cxn>
                  <a:cxn ang="0">
                    <a:pos x="4" y="49"/>
                  </a:cxn>
                  <a:cxn ang="0">
                    <a:pos x="10" y="54"/>
                  </a:cxn>
                  <a:cxn ang="0">
                    <a:pos x="18" y="56"/>
                  </a:cxn>
                  <a:cxn ang="0">
                    <a:pos x="29" y="56"/>
                  </a:cxn>
                  <a:cxn ang="0">
                    <a:pos x="100" y="35"/>
                  </a:cxn>
                  <a:cxn ang="0">
                    <a:pos x="114" y="25"/>
                  </a:cxn>
                  <a:cxn ang="0">
                    <a:pos x="116" y="13"/>
                  </a:cxn>
                  <a:cxn ang="0">
                    <a:pos x="108" y="2"/>
                  </a:cxn>
                  <a:cxn ang="0">
                    <a:pos x="90" y="0"/>
                  </a:cxn>
                  <a:cxn ang="0">
                    <a:pos x="15" y="21"/>
                  </a:cxn>
                </a:cxnLst>
                <a:rect l="0" t="0" r="r" b="b"/>
                <a:pathLst>
                  <a:path w="116" h="56">
                    <a:moveTo>
                      <a:pt x="15" y="21"/>
                    </a:moveTo>
                    <a:lnTo>
                      <a:pt x="7" y="24"/>
                    </a:lnTo>
                    <a:lnTo>
                      <a:pt x="1" y="29"/>
                    </a:lnTo>
                    <a:lnTo>
                      <a:pt x="0" y="36"/>
                    </a:lnTo>
                    <a:lnTo>
                      <a:pt x="0" y="42"/>
                    </a:lnTo>
                    <a:lnTo>
                      <a:pt x="4" y="49"/>
                    </a:lnTo>
                    <a:lnTo>
                      <a:pt x="10" y="54"/>
                    </a:lnTo>
                    <a:lnTo>
                      <a:pt x="18" y="56"/>
                    </a:lnTo>
                    <a:lnTo>
                      <a:pt x="29" y="56"/>
                    </a:lnTo>
                    <a:lnTo>
                      <a:pt x="100" y="35"/>
                    </a:lnTo>
                    <a:lnTo>
                      <a:pt x="114" y="25"/>
                    </a:lnTo>
                    <a:lnTo>
                      <a:pt x="116" y="13"/>
                    </a:lnTo>
                    <a:lnTo>
                      <a:pt x="108" y="2"/>
                    </a:lnTo>
                    <a:lnTo>
                      <a:pt x="90" y="0"/>
                    </a:lnTo>
                    <a:lnTo>
                      <a:pt x="15" y="21"/>
                    </a:lnTo>
                    <a:close/>
                  </a:path>
                </a:pathLst>
              </a:custGeom>
              <a:solidFill>
                <a:srgbClr val="FFCC00"/>
              </a:solidFill>
              <a:ln w="9525">
                <a:noFill/>
                <a:round/>
                <a:headEnd/>
                <a:tailEnd/>
              </a:ln>
            </p:spPr>
            <p:txBody>
              <a:bodyPr/>
              <a:lstStyle/>
              <a:p>
                <a:endParaRPr lang="en-US">
                  <a:solidFill>
                    <a:srgbClr val="FF0000"/>
                  </a:solidFill>
                </a:endParaRPr>
              </a:p>
            </p:txBody>
          </p:sp>
          <p:sp>
            <p:nvSpPr>
              <p:cNvPr id="51" name="Freeform 25"/>
              <p:cNvSpPr>
                <a:spLocks/>
              </p:cNvSpPr>
              <p:nvPr/>
            </p:nvSpPr>
            <p:spPr bwMode="auto">
              <a:xfrm>
                <a:off x="2653" y="1837"/>
                <a:ext cx="64" cy="109"/>
              </a:xfrm>
              <a:custGeom>
                <a:avLst/>
                <a:gdLst/>
                <a:ahLst/>
                <a:cxnLst>
                  <a:cxn ang="0">
                    <a:pos x="36" y="14"/>
                  </a:cxn>
                  <a:cxn ang="0">
                    <a:pos x="31" y="6"/>
                  </a:cxn>
                  <a:cxn ang="0">
                    <a:pos x="24" y="2"/>
                  </a:cxn>
                  <a:cxn ang="0">
                    <a:pos x="17" y="0"/>
                  </a:cxn>
                  <a:cxn ang="0">
                    <a:pos x="11" y="2"/>
                  </a:cxn>
                  <a:cxn ang="0">
                    <a:pos x="4" y="4"/>
                  </a:cxn>
                  <a:cxn ang="0">
                    <a:pos x="1" y="10"/>
                  </a:cxn>
                  <a:cxn ang="0">
                    <a:pos x="0" y="18"/>
                  </a:cxn>
                  <a:cxn ang="0">
                    <a:pos x="1" y="26"/>
                  </a:cxn>
                  <a:cxn ang="0">
                    <a:pos x="25" y="92"/>
                  </a:cxn>
                  <a:cxn ang="0">
                    <a:pos x="31" y="101"/>
                  </a:cxn>
                  <a:cxn ang="0">
                    <a:pos x="38" y="106"/>
                  </a:cxn>
                  <a:cxn ang="0">
                    <a:pos x="45" y="109"/>
                  </a:cxn>
                  <a:cxn ang="0">
                    <a:pos x="52" y="108"/>
                  </a:cxn>
                  <a:cxn ang="0">
                    <a:pos x="57" y="105"/>
                  </a:cxn>
                  <a:cxn ang="0">
                    <a:pos x="62" y="99"/>
                  </a:cxn>
                  <a:cxn ang="0">
                    <a:pos x="64" y="91"/>
                  </a:cxn>
                  <a:cxn ang="0">
                    <a:pos x="62" y="83"/>
                  </a:cxn>
                  <a:cxn ang="0">
                    <a:pos x="36" y="14"/>
                  </a:cxn>
                </a:cxnLst>
                <a:rect l="0" t="0" r="r" b="b"/>
                <a:pathLst>
                  <a:path w="64" h="109">
                    <a:moveTo>
                      <a:pt x="36" y="14"/>
                    </a:moveTo>
                    <a:lnTo>
                      <a:pt x="31" y="6"/>
                    </a:lnTo>
                    <a:lnTo>
                      <a:pt x="24" y="2"/>
                    </a:lnTo>
                    <a:lnTo>
                      <a:pt x="17" y="0"/>
                    </a:lnTo>
                    <a:lnTo>
                      <a:pt x="11" y="2"/>
                    </a:lnTo>
                    <a:lnTo>
                      <a:pt x="4" y="4"/>
                    </a:lnTo>
                    <a:lnTo>
                      <a:pt x="1" y="10"/>
                    </a:lnTo>
                    <a:lnTo>
                      <a:pt x="0" y="18"/>
                    </a:lnTo>
                    <a:lnTo>
                      <a:pt x="1" y="26"/>
                    </a:lnTo>
                    <a:lnTo>
                      <a:pt x="25" y="92"/>
                    </a:lnTo>
                    <a:lnTo>
                      <a:pt x="31" y="101"/>
                    </a:lnTo>
                    <a:lnTo>
                      <a:pt x="38" y="106"/>
                    </a:lnTo>
                    <a:lnTo>
                      <a:pt x="45" y="109"/>
                    </a:lnTo>
                    <a:lnTo>
                      <a:pt x="52" y="108"/>
                    </a:lnTo>
                    <a:lnTo>
                      <a:pt x="57" y="105"/>
                    </a:lnTo>
                    <a:lnTo>
                      <a:pt x="62" y="99"/>
                    </a:lnTo>
                    <a:lnTo>
                      <a:pt x="64" y="91"/>
                    </a:lnTo>
                    <a:lnTo>
                      <a:pt x="62" y="83"/>
                    </a:lnTo>
                    <a:lnTo>
                      <a:pt x="36" y="14"/>
                    </a:lnTo>
                    <a:close/>
                  </a:path>
                </a:pathLst>
              </a:custGeom>
              <a:solidFill>
                <a:srgbClr val="FFCC00"/>
              </a:solidFill>
              <a:ln w="9525">
                <a:noFill/>
                <a:round/>
                <a:headEnd/>
                <a:tailEnd/>
              </a:ln>
            </p:spPr>
            <p:txBody>
              <a:bodyPr/>
              <a:lstStyle/>
              <a:p>
                <a:endParaRPr lang="en-US">
                  <a:solidFill>
                    <a:srgbClr val="FF0000"/>
                  </a:solidFill>
                </a:endParaRPr>
              </a:p>
            </p:txBody>
          </p:sp>
          <p:sp>
            <p:nvSpPr>
              <p:cNvPr id="52" name="Freeform 26"/>
              <p:cNvSpPr>
                <a:spLocks/>
              </p:cNvSpPr>
              <p:nvPr/>
            </p:nvSpPr>
            <p:spPr bwMode="auto">
              <a:xfrm>
                <a:off x="2235" y="1675"/>
                <a:ext cx="104" cy="55"/>
              </a:xfrm>
              <a:custGeom>
                <a:avLst/>
                <a:gdLst/>
                <a:ahLst/>
                <a:cxnLst>
                  <a:cxn ang="0">
                    <a:pos x="9" y="16"/>
                  </a:cxn>
                  <a:cxn ang="0">
                    <a:pos x="0" y="26"/>
                  </a:cxn>
                  <a:cxn ang="0">
                    <a:pos x="0" y="40"/>
                  </a:cxn>
                  <a:cxn ang="0">
                    <a:pos x="9" y="52"/>
                  </a:cxn>
                  <a:cxn ang="0">
                    <a:pos x="24" y="55"/>
                  </a:cxn>
                  <a:cxn ang="0">
                    <a:pos x="94" y="37"/>
                  </a:cxn>
                  <a:cxn ang="0">
                    <a:pos x="104" y="26"/>
                  </a:cxn>
                  <a:cxn ang="0">
                    <a:pos x="102" y="12"/>
                  </a:cxn>
                  <a:cxn ang="0">
                    <a:pos x="92" y="1"/>
                  </a:cxn>
                  <a:cxn ang="0">
                    <a:pos x="77" y="0"/>
                  </a:cxn>
                  <a:cxn ang="0">
                    <a:pos x="9" y="16"/>
                  </a:cxn>
                </a:cxnLst>
                <a:rect l="0" t="0" r="r" b="b"/>
                <a:pathLst>
                  <a:path w="104" h="55">
                    <a:moveTo>
                      <a:pt x="9" y="16"/>
                    </a:moveTo>
                    <a:lnTo>
                      <a:pt x="0" y="26"/>
                    </a:lnTo>
                    <a:lnTo>
                      <a:pt x="0" y="40"/>
                    </a:lnTo>
                    <a:lnTo>
                      <a:pt x="9" y="52"/>
                    </a:lnTo>
                    <a:lnTo>
                      <a:pt x="24" y="55"/>
                    </a:lnTo>
                    <a:lnTo>
                      <a:pt x="94" y="37"/>
                    </a:lnTo>
                    <a:lnTo>
                      <a:pt x="104" y="26"/>
                    </a:lnTo>
                    <a:lnTo>
                      <a:pt x="102" y="12"/>
                    </a:lnTo>
                    <a:lnTo>
                      <a:pt x="92" y="1"/>
                    </a:lnTo>
                    <a:lnTo>
                      <a:pt x="77" y="0"/>
                    </a:lnTo>
                    <a:lnTo>
                      <a:pt x="9" y="16"/>
                    </a:lnTo>
                    <a:close/>
                  </a:path>
                </a:pathLst>
              </a:custGeom>
              <a:solidFill>
                <a:srgbClr val="FFCC00"/>
              </a:solidFill>
              <a:ln w="9525">
                <a:noFill/>
                <a:round/>
                <a:headEnd/>
                <a:tailEnd/>
              </a:ln>
            </p:spPr>
            <p:txBody>
              <a:bodyPr/>
              <a:lstStyle/>
              <a:p>
                <a:endParaRPr lang="en-US">
                  <a:solidFill>
                    <a:srgbClr val="FF0000"/>
                  </a:solidFill>
                </a:endParaRPr>
              </a:p>
            </p:txBody>
          </p:sp>
          <p:sp>
            <p:nvSpPr>
              <p:cNvPr id="53" name="Freeform 27"/>
              <p:cNvSpPr>
                <a:spLocks/>
              </p:cNvSpPr>
              <p:nvPr/>
            </p:nvSpPr>
            <p:spPr bwMode="auto">
              <a:xfrm>
                <a:off x="2567" y="1856"/>
                <a:ext cx="42" cy="104"/>
              </a:xfrm>
              <a:custGeom>
                <a:avLst/>
                <a:gdLst/>
                <a:ahLst/>
                <a:cxnLst>
                  <a:cxn ang="0">
                    <a:pos x="42" y="16"/>
                  </a:cxn>
                  <a:cxn ang="0">
                    <a:pos x="40" y="9"/>
                  </a:cxn>
                  <a:cxn ang="0">
                    <a:pos x="35" y="3"/>
                  </a:cxn>
                  <a:cxn ang="0">
                    <a:pos x="28" y="0"/>
                  </a:cxn>
                  <a:cxn ang="0">
                    <a:pos x="20" y="0"/>
                  </a:cxn>
                  <a:cxn ang="0">
                    <a:pos x="13" y="3"/>
                  </a:cxn>
                  <a:cxn ang="0">
                    <a:pos x="6" y="6"/>
                  </a:cxn>
                  <a:cxn ang="0">
                    <a:pos x="2" y="13"/>
                  </a:cxn>
                  <a:cxn ang="0">
                    <a:pos x="0" y="20"/>
                  </a:cxn>
                  <a:cxn ang="0">
                    <a:pos x="2" y="91"/>
                  </a:cxn>
                  <a:cxn ang="0">
                    <a:pos x="6" y="98"/>
                  </a:cxn>
                  <a:cxn ang="0">
                    <a:pos x="12" y="102"/>
                  </a:cxn>
                  <a:cxn ang="0">
                    <a:pos x="19" y="104"/>
                  </a:cxn>
                  <a:cxn ang="0">
                    <a:pos x="26" y="104"/>
                  </a:cxn>
                  <a:cxn ang="0">
                    <a:pos x="33" y="101"/>
                  </a:cxn>
                  <a:cxn ang="0">
                    <a:pos x="38" y="97"/>
                  </a:cxn>
                  <a:cxn ang="0">
                    <a:pos x="42" y="91"/>
                  </a:cxn>
                  <a:cxn ang="0">
                    <a:pos x="42" y="83"/>
                  </a:cxn>
                  <a:cxn ang="0">
                    <a:pos x="42" y="16"/>
                  </a:cxn>
                </a:cxnLst>
                <a:rect l="0" t="0" r="r" b="b"/>
                <a:pathLst>
                  <a:path w="42" h="104">
                    <a:moveTo>
                      <a:pt x="42" y="16"/>
                    </a:moveTo>
                    <a:lnTo>
                      <a:pt x="40" y="9"/>
                    </a:lnTo>
                    <a:lnTo>
                      <a:pt x="35" y="3"/>
                    </a:lnTo>
                    <a:lnTo>
                      <a:pt x="28" y="0"/>
                    </a:lnTo>
                    <a:lnTo>
                      <a:pt x="20" y="0"/>
                    </a:lnTo>
                    <a:lnTo>
                      <a:pt x="13" y="3"/>
                    </a:lnTo>
                    <a:lnTo>
                      <a:pt x="6" y="6"/>
                    </a:lnTo>
                    <a:lnTo>
                      <a:pt x="2" y="13"/>
                    </a:lnTo>
                    <a:lnTo>
                      <a:pt x="0" y="20"/>
                    </a:lnTo>
                    <a:lnTo>
                      <a:pt x="2" y="91"/>
                    </a:lnTo>
                    <a:lnTo>
                      <a:pt x="6" y="98"/>
                    </a:lnTo>
                    <a:lnTo>
                      <a:pt x="12" y="102"/>
                    </a:lnTo>
                    <a:lnTo>
                      <a:pt x="19" y="104"/>
                    </a:lnTo>
                    <a:lnTo>
                      <a:pt x="26" y="104"/>
                    </a:lnTo>
                    <a:lnTo>
                      <a:pt x="33" y="101"/>
                    </a:lnTo>
                    <a:lnTo>
                      <a:pt x="38" y="97"/>
                    </a:lnTo>
                    <a:lnTo>
                      <a:pt x="42" y="91"/>
                    </a:lnTo>
                    <a:lnTo>
                      <a:pt x="42" y="83"/>
                    </a:lnTo>
                    <a:lnTo>
                      <a:pt x="42" y="16"/>
                    </a:lnTo>
                    <a:close/>
                  </a:path>
                </a:pathLst>
              </a:custGeom>
              <a:solidFill>
                <a:srgbClr val="FFCC00"/>
              </a:solidFill>
              <a:ln w="9525">
                <a:noFill/>
                <a:round/>
                <a:headEnd/>
                <a:tailEnd/>
              </a:ln>
            </p:spPr>
            <p:txBody>
              <a:bodyPr/>
              <a:lstStyle/>
              <a:p>
                <a:endParaRPr lang="en-US">
                  <a:solidFill>
                    <a:srgbClr val="FF0000"/>
                  </a:solidFill>
                </a:endParaRPr>
              </a:p>
            </p:txBody>
          </p:sp>
          <p:sp>
            <p:nvSpPr>
              <p:cNvPr id="54" name="Freeform 28"/>
              <p:cNvSpPr>
                <a:spLocks/>
              </p:cNvSpPr>
              <p:nvPr/>
            </p:nvSpPr>
            <p:spPr bwMode="auto">
              <a:xfrm>
                <a:off x="2541" y="1304"/>
                <a:ext cx="42" cy="104"/>
              </a:xfrm>
              <a:custGeom>
                <a:avLst/>
                <a:gdLst/>
                <a:ahLst/>
                <a:cxnLst>
                  <a:cxn ang="0">
                    <a:pos x="42" y="14"/>
                  </a:cxn>
                  <a:cxn ang="0">
                    <a:pos x="39" y="7"/>
                  </a:cxn>
                  <a:cxn ang="0">
                    <a:pos x="35" y="3"/>
                  </a:cxn>
                  <a:cxn ang="0">
                    <a:pos x="28" y="0"/>
                  </a:cxn>
                  <a:cxn ang="0">
                    <a:pos x="19" y="0"/>
                  </a:cxn>
                  <a:cxn ang="0">
                    <a:pos x="12" y="2"/>
                  </a:cxn>
                  <a:cxn ang="0">
                    <a:pos x="5" y="6"/>
                  </a:cxn>
                  <a:cxn ang="0">
                    <a:pos x="1" y="11"/>
                  </a:cxn>
                  <a:cxn ang="0">
                    <a:pos x="0" y="18"/>
                  </a:cxn>
                  <a:cxn ang="0">
                    <a:pos x="1" y="91"/>
                  </a:cxn>
                  <a:cxn ang="0">
                    <a:pos x="5" y="98"/>
                  </a:cxn>
                  <a:cxn ang="0">
                    <a:pos x="11" y="102"/>
                  </a:cxn>
                  <a:cxn ang="0">
                    <a:pos x="18" y="104"/>
                  </a:cxn>
                  <a:cxn ang="0">
                    <a:pos x="25" y="104"/>
                  </a:cxn>
                  <a:cxn ang="0">
                    <a:pos x="32" y="101"/>
                  </a:cxn>
                  <a:cxn ang="0">
                    <a:pos x="38" y="97"/>
                  </a:cxn>
                  <a:cxn ang="0">
                    <a:pos x="42" y="91"/>
                  </a:cxn>
                  <a:cxn ang="0">
                    <a:pos x="42" y="83"/>
                  </a:cxn>
                  <a:cxn ang="0">
                    <a:pos x="42" y="14"/>
                  </a:cxn>
                </a:cxnLst>
                <a:rect l="0" t="0" r="r" b="b"/>
                <a:pathLst>
                  <a:path w="42" h="104">
                    <a:moveTo>
                      <a:pt x="42" y="14"/>
                    </a:moveTo>
                    <a:lnTo>
                      <a:pt x="39" y="7"/>
                    </a:lnTo>
                    <a:lnTo>
                      <a:pt x="35" y="3"/>
                    </a:lnTo>
                    <a:lnTo>
                      <a:pt x="28" y="0"/>
                    </a:lnTo>
                    <a:lnTo>
                      <a:pt x="19" y="0"/>
                    </a:lnTo>
                    <a:lnTo>
                      <a:pt x="12" y="2"/>
                    </a:lnTo>
                    <a:lnTo>
                      <a:pt x="5" y="6"/>
                    </a:lnTo>
                    <a:lnTo>
                      <a:pt x="1" y="11"/>
                    </a:lnTo>
                    <a:lnTo>
                      <a:pt x="0" y="18"/>
                    </a:lnTo>
                    <a:lnTo>
                      <a:pt x="1" y="91"/>
                    </a:lnTo>
                    <a:lnTo>
                      <a:pt x="5" y="98"/>
                    </a:lnTo>
                    <a:lnTo>
                      <a:pt x="11" y="102"/>
                    </a:lnTo>
                    <a:lnTo>
                      <a:pt x="18" y="104"/>
                    </a:lnTo>
                    <a:lnTo>
                      <a:pt x="25" y="104"/>
                    </a:lnTo>
                    <a:lnTo>
                      <a:pt x="32" y="101"/>
                    </a:lnTo>
                    <a:lnTo>
                      <a:pt x="38" y="97"/>
                    </a:lnTo>
                    <a:lnTo>
                      <a:pt x="42" y="91"/>
                    </a:lnTo>
                    <a:lnTo>
                      <a:pt x="42" y="83"/>
                    </a:lnTo>
                    <a:lnTo>
                      <a:pt x="42" y="14"/>
                    </a:lnTo>
                    <a:close/>
                  </a:path>
                </a:pathLst>
              </a:custGeom>
              <a:solidFill>
                <a:srgbClr val="FFCC00"/>
              </a:solidFill>
              <a:ln w="9525">
                <a:noFill/>
                <a:round/>
                <a:headEnd/>
                <a:tailEnd/>
              </a:ln>
            </p:spPr>
            <p:txBody>
              <a:bodyPr/>
              <a:lstStyle/>
              <a:p>
                <a:endParaRPr lang="en-US">
                  <a:solidFill>
                    <a:srgbClr val="FF0000"/>
                  </a:solidFill>
                </a:endParaRPr>
              </a:p>
            </p:txBody>
          </p:sp>
          <p:sp>
            <p:nvSpPr>
              <p:cNvPr id="55" name="AutoShape 29"/>
              <p:cNvSpPr>
                <a:spLocks noChangeArrowheads="1"/>
              </p:cNvSpPr>
              <p:nvPr/>
            </p:nvSpPr>
            <p:spPr bwMode="auto">
              <a:xfrm>
                <a:off x="2400" y="1458"/>
                <a:ext cx="336" cy="336"/>
              </a:xfrm>
              <a:prstGeom prst="smileyFace">
                <a:avLst>
                  <a:gd name="adj" fmla="val 4653"/>
                </a:avLst>
              </a:prstGeom>
              <a:noFill/>
              <a:ln w="38100">
                <a:solidFill>
                  <a:srgbClr val="FF0000"/>
                </a:solidFill>
                <a:round/>
                <a:headEnd/>
                <a:tailEnd/>
              </a:ln>
              <a:effectLst/>
            </p:spPr>
            <p:txBody>
              <a:bodyPr wrap="none" anchor="ctr"/>
              <a:lstStyle/>
              <a:p>
                <a:endParaRPr lang="en-US">
                  <a:solidFill>
                    <a:srgbClr val="FF0000"/>
                  </a:solidFill>
                </a:endParaRPr>
              </a:p>
            </p:txBody>
          </p:sp>
        </p:grpSp>
      </p:grpSp>
      <p:sp>
        <p:nvSpPr>
          <p:cNvPr id="29" name="Rectangle 28"/>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19"/>
          <p:cNvSpPr txBox="1"/>
          <p:nvPr/>
        </p:nvSpPr>
        <p:spPr>
          <a:xfrm>
            <a:off x="1821753" y="1628800"/>
            <a:ext cx="6607899" cy="584775"/>
          </a:xfrm>
          <a:prstGeom prst="rect">
            <a:avLst/>
          </a:prstGeom>
          <a:noFill/>
        </p:spPr>
        <p:txBody>
          <a:bodyPr wrap="none" rtlCol="0">
            <a:spAutoFit/>
          </a:bodyPr>
          <a:lstStyle/>
          <a:p>
            <a:r>
              <a:rPr lang="en-US" sz="3200" b="1" dirty="0" smtClean="0">
                <a:latin typeface="Arial" pitchFamily="34" charset="0"/>
                <a:cs typeface="Arial" pitchFamily="34" charset="0"/>
              </a:rPr>
              <a:t>APFN Communication platforms</a:t>
            </a:r>
            <a:endParaRPr lang="en-US" sz="3200" b="1" dirty="0">
              <a:latin typeface="Arial" pitchFamily="34" charset="0"/>
              <a:cs typeface="Arial" pitchFamily="34" charset="0"/>
            </a:endParaRPr>
          </a:p>
        </p:txBody>
      </p:sp>
      <p:pic>
        <p:nvPicPr>
          <p:cNvPr id="8" name="Picture 8"/>
          <p:cNvPicPr/>
          <p:nvPr/>
        </p:nvPicPr>
        <p:blipFill>
          <a:blip r:embed="rId4" cstate="email"/>
          <a:srcRect/>
          <a:stretch>
            <a:fillRect/>
          </a:stretch>
        </p:blipFill>
        <p:spPr bwMode="auto">
          <a:xfrm>
            <a:off x="481032" y="2299960"/>
            <a:ext cx="3305150" cy="2512422"/>
          </a:xfrm>
          <a:prstGeom prst="rect">
            <a:avLst/>
          </a:prstGeom>
          <a:noFill/>
          <a:ln w="9525">
            <a:solidFill>
              <a:schemeClr val="tx1"/>
            </a:solidFill>
            <a:miter lim="800000"/>
            <a:headEnd/>
            <a:tailEnd/>
          </a:ln>
        </p:spPr>
      </p:pic>
      <p:pic>
        <p:nvPicPr>
          <p:cNvPr id="9" name="Picture 5"/>
          <p:cNvPicPr/>
          <p:nvPr/>
        </p:nvPicPr>
        <p:blipFill>
          <a:blip r:embed="rId5" cstate="email"/>
          <a:srcRect/>
          <a:stretch>
            <a:fillRect/>
          </a:stretch>
        </p:blipFill>
        <p:spPr bwMode="auto">
          <a:xfrm>
            <a:off x="3973706" y="2305268"/>
            <a:ext cx="3384376" cy="2507114"/>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7731" y="2714620"/>
            <a:ext cx="1460549" cy="14605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Content Placeholder 2"/>
          <p:cNvSpPr txBox="1">
            <a:spLocks/>
          </p:cNvSpPr>
          <p:nvPr/>
        </p:nvSpPr>
        <p:spPr>
          <a:xfrm>
            <a:off x="2214546" y="5143512"/>
            <a:ext cx="4572000" cy="16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Arial" charset="0"/>
                <a:ea typeface="+mn-ea"/>
                <a:cs typeface="Arial" charset="0"/>
              </a:rPr>
              <a:t>www.ifrc.org: </a:t>
            </a:r>
            <a:r>
              <a:rPr kumimoji="0" lang="id-ID" sz="2400" b="0" i="0" u="none" strike="noStrike" kern="1200" cap="none" spc="0" normalizeH="0" baseline="0" noProof="0" dirty="0" smtClean="0">
                <a:ln>
                  <a:noFill/>
                </a:ln>
                <a:effectLst/>
                <a:uLnTx/>
                <a:uFillTx/>
                <a:latin typeface="Arial" charset="0"/>
                <a:ea typeface="+mn-ea"/>
                <a:cs typeface="Arial" charset="0"/>
              </a:rPr>
              <a:t> </a:t>
            </a:r>
            <a:r>
              <a:rPr kumimoji="0" lang="en-US" sz="2400" b="0" i="0" u="none" strike="noStrike" kern="1200" cap="none" spc="0" normalizeH="0" baseline="0" noProof="0" dirty="0" smtClean="0">
                <a:ln>
                  <a:noFill/>
                </a:ln>
                <a:effectLst/>
                <a:uLnTx/>
                <a:uFillTx/>
                <a:latin typeface="Arial" charset="0"/>
                <a:ea typeface="+mn-ea"/>
                <a:cs typeface="Arial" charset="0"/>
              </a:rPr>
              <a:t>Public</a:t>
            </a:r>
            <a:r>
              <a:rPr kumimoji="0" lang="en-US" sz="2400" b="0" i="0" u="none" strike="noStrike" kern="1200" cap="none" spc="0" normalizeH="0" noProof="0" dirty="0" smtClean="0">
                <a:ln>
                  <a:noFill/>
                </a:ln>
                <a:effectLst/>
                <a:uLnTx/>
                <a:uFillTx/>
                <a:latin typeface="Arial" charset="0"/>
                <a:ea typeface="+mn-ea"/>
                <a:cs typeface="Arial" charset="0"/>
              </a:rPr>
              <a:t> entry point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aseline="0" dirty="0" err="1" smtClean="0">
                <a:latin typeface="Arial" charset="0"/>
                <a:cs typeface="Arial" charset="0"/>
              </a:rPr>
              <a:t>FedNet</a:t>
            </a:r>
            <a:r>
              <a:rPr lang="en-US" sz="2400" baseline="0" dirty="0" smtClean="0">
                <a:latin typeface="Arial" charset="0"/>
                <a:cs typeface="Arial" charset="0"/>
              </a:rPr>
              <a:t>:</a:t>
            </a:r>
            <a:r>
              <a:rPr lang="en-US" sz="2400" dirty="0" smtClean="0">
                <a:latin typeface="Arial" charset="0"/>
                <a:cs typeface="Arial" charset="0"/>
              </a:rPr>
              <a:t> for all the resources</a:t>
            </a:r>
            <a:r>
              <a:rPr kumimoji="0" lang="en-US" sz="2400" b="0" i="0" u="none" strike="noStrike" kern="1200" cap="none" spc="0" normalizeH="0" baseline="0" noProof="0" dirty="0" smtClean="0">
                <a:ln>
                  <a:noFill/>
                </a:ln>
                <a:effectLst/>
                <a:uLnTx/>
                <a:uFillTx/>
                <a:latin typeface="Arial" charset="0"/>
                <a:ea typeface="+mn-ea"/>
                <a:cs typeface="Arial" charset="0"/>
              </a:rPr>
              <a:t> </a:t>
            </a:r>
          </a:p>
        </p:txBody>
      </p:sp>
      <p:sp>
        <p:nvSpPr>
          <p:cNvPr id="10" name="TextBox 9"/>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939073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1406" y="2071678"/>
            <a:ext cx="6256473" cy="2160240"/>
          </a:xfrm>
        </p:spPr>
        <p:txBody>
          <a:bodyPr>
            <a:normAutofit/>
          </a:bodyPr>
          <a:lstStyle/>
          <a:p>
            <a:r>
              <a:rPr kumimoji="1" lang="en-US" altLang="ja-JP" sz="2400" dirty="0" smtClean="0">
                <a:latin typeface="Arial" pitchFamily="34" charset="0"/>
                <a:cs typeface="Arial" pitchFamily="34" charset="0"/>
              </a:rPr>
              <a:t>SEA Leaders Forum</a:t>
            </a:r>
          </a:p>
          <a:p>
            <a:r>
              <a:rPr kumimoji="1" lang="en-US" altLang="ja-JP" sz="2400" dirty="0">
                <a:latin typeface="Arial" pitchFamily="34" charset="0"/>
                <a:cs typeface="Arial" pitchFamily="34" charset="0"/>
              </a:rPr>
              <a:t>International Fundraising </a:t>
            </a:r>
            <a:r>
              <a:rPr kumimoji="1" lang="en-US" altLang="ja-JP" sz="2400" dirty="0" err="1" smtClean="0">
                <a:latin typeface="Arial" pitchFamily="34" charset="0"/>
                <a:cs typeface="Arial" pitchFamily="34" charset="0"/>
              </a:rPr>
              <a:t>Skillshare</a:t>
            </a:r>
            <a:endParaRPr kumimoji="1" lang="en-US" altLang="ja-JP" sz="2400" dirty="0" smtClean="0">
              <a:latin typeface="Arial" pitchFamily="34" charset="0"/>
              <a:cs typeface="Arial" pitchFamily="34" charset="0"/>
            </a:endParaRPr>
          </a:p>
          <a:p>
            <a:r>
              <a:rPr kumimoji="1" lang="en-US" altLang="ja-JP" sz="2400" dirty="0">
                <a:latin typeface="Arial" pitchFamily="34" charset="0"/>
                <a:cs typeface="Arial" pitchFamily="34" charset="0"/>
              </a:rPr>
              <a:t>Asia Pacific </a:t>
            </a:r>
            <a:r>
              <a:rPr kumimoji="1" lang="en-US" altLang="ja-JP" sz="2400" dirty="0" smtClean="0">
                <a:latin typeface="Arial" pitchFamily="34" charset="0"/>
                <a:cs typeface="Arial" pitchFamily="34" charset="0"/>
              </a:rPr>
              <a:t>Communications Forum</a:t>
            </a:r>
          </a:p>
          <a:p>
            <a:r>
              <a:rPr kumimoji="1" lang="en-US" altLang="ja-JP" sz="2400" dirty="0">
                <a:latin typeface="Arial" pitchFamily="34" charset="0"/>
                <a:cs typeface="Arial" pitchFamily="34" charset="0"/>
              </a:rPr>
              <a:t>International </a:t>
            </a:r>
            <a:r>
              <a:rPr kumimoji="1" lang="en-US" altLang="ja-JP" sz="2400" dirty="0" smtClean="0">
                <a:latin typeface="Arial" pitchFamily="34" charset="0"/>
                <a:cs typeface="Arial" pitchFamily="34" charset="0"/>
              </a:rPr>
              <a:t>Workshop on </a:t>
            </a:r>
            <a:r>
              <a:rPr kumimoji="1" lang="en-US" altLang="ja-JP" sz="2400" dirty="0">
                <a:latin typeface="Arial" pitchFamily="34" charset="0"/>
                <a:cs typeface="Arial" pitchFamily="34" charset="0"/>
              </a:rPr>
              <a:t>Resource Mobilization (IWRM)</a:t>
            </a:r>
            <a:endParaRPr kumimoji="1" lang="ja-JP" altLang="en-US" sz="2400" dirty="0">
              <a:latin typeface="Arial" pitchFamily="34" charset="0"/>
              <a:cs typeface="Arial" pitchFamily="34" charset="0"/>
            </a:endParaRP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214282" y="709602"/>
            <a:ext cx="1571058" cy="1219200"/>
          </a:xfrm>
          <a:prstGeom prst="rect">
            <a:avLst/>
          </a:prstGeom>
          <a:noFill/>
          <a:ln w="9525">
            <a:noFill/>
            <a:miter lim="800000"/>
            <a:headEnd/>
            <a:tailEnd/>
          </a:ln>
        </p:spPr>
      </p:pic>
      <p:sp>
        <p:nvSpPr>
          <p:cNvPr id="7" name="TextBox 19"/>
          <p:cNvSpPr txBox="1"/>
          <p:nvPr/>
        </p:nvSpPr>
        <p:spPr>
          <a:xfrm>
            <a:off x="1681177" y="1285860"/>
            <a:ext cx="6534161" cy="584775"/>
          </a:xfrm>
          <a:prstGeom prst="rect">
            <a:avLst/>
          </a:prstGeom>
          <a:noFill/>
        </p:spPr>
        <p:txBody>
          <a:bodyPr wrap="none" rtlCol="0">
            <a:spAutoFit/>
          </a:bodyPr>
          <a:lstStyle/>
          <a:p>
            <a:r>
              <a:rPr lang="en-US" sz="3200" b="1" dirty="0" smtClean="0">
                <a:latin typeface="Arial" pitchFamily="34" charset="0"/>
                <a:cs typeface="Arial" pitchFamily="34" charset="0"/>
              </a:rPr>
              <a:t>Contribution to shared learning</a:t>
            </a:r>
            <a:endParaRPr lang="en-US" sz="3200" b="1" dirty="0">
              <a:latin typeface="Arial" pitchFamily="34" charset="0"/>
              <a:cs typeface="Arial" pitchFamily="34" charset="0"/>
            </a:endParaRPr>
          </a:p>
        </p:txBody>
      </p:sp>
      <p:sp>
        <p:nvSpPr>
          <p:cNvPr id="8" name="Content Placeholder 2"/>
          <p:cNvSpPr txBox="1">
            <a:spLocks/>
          </p:cNvSpPr>
          <p:nvPr/>
        </p:nvSpPr>
        <p:spPr>
          <a:xfrm>
            <a:off x="6808866" y="2076883"/>
            <a:ext cx="1906538" cy="4948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Arial" charset="0"/>
                <a:ea typeface="+mn-ea"/>
                <a:cs typeface="Arial" charset="0"/>
              </a:rPr>
              <a:t>Learning</a:t>
            </a:r>
          </a:p>
        </p:txBody>
      </p:sp>
      <p:sp>
        <p:nvSpPr>
          <p:cNvPr id="9" name="Content Placeholder 2"/>
          <p:cNvSpPr txBox="1">
            <a:spLocks/>
          </p:cNvSpPr>
          <p:nvPr/>
        </p:nvSpPr>
        <p:spPr>
          <a:xfrm>
            <a:off x="6737428" y="4005709"/>
            <a:ext cx="1906538" cy="4948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Arial" charset="0"/>
                <a:cs typeface="Arial" charset="0"/>
              </a:rPr>
              <a:t>Promotion</a:t>
            </a:r>
          </a:p>
        </p:txBody>
      </p:sp>
      <p:sp>
        <p:nvSpPr>
          <p:cNvPr id="10" name="Content Placeholder 2"/>
          <p:cNvSpPr txBox="1">
            <a:spLocks/>
          </p:cNvSpPr>
          <p:nvPr/>
        </p:nvSpPr>
        <p:spPr>
          <a:xfrm>
            <a:off x="6775881" y="3362767"/>
            <a:ext cx="1906538" cy="4948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Arial" charset="0"/>
                <a:ea typeface="+mn-ea"/>
                <a:cs typeface="Arial" charset="0"/>
              </a:rPr>
              <a:t>Awareness</a:t>
            </a:r>
          </a:p>
        </p:txBody>
      </p:sp>
      <p:sp>
        <p:nvSpPr>
          <p:cNvPr id="11" name="Content Placeholder 2"/>
          <p:cNvSpPr txBox="1">
            <a:spLocks/>
          </p:cNvSpPr>
          <p:nvPr/>
        </p:nvSpPr>
        <p:spPr>
          <a:xfrm>
            <a:off x="6786578" y="2719825"/>
            <a:ext cx="1906538" cy="4948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Arial" charset="0"/>
                <a:cs typeface="Arial" charset="0"/>
              </a:rPr>
              <a:t>Inspiration</a:t>
            </a:r>
            <a:endParaRPr kumimoji="0" lang="en-US" sz="2400" b="0" i="0" u="none" strike="noStrike" kern="1200" cap="none" spc="0" normalizeH="0" baseline="0" noProof="0" dirty="0" smtClean="0">
              <a:ln>
                <a:noFill/>
              </a:ln>
              <a:effectLst/>
              <a:uLnTx/>
              <a:uFillTx/>
              <a:latin typeface="Arial" charset="0"/>
              <a:ea typeface="+mn-ea"/>
              <a:cs typeface="Arial" charset="0"/>
            </a:endParaRPr>
          </a:p>
        </p:txBody>
      </p:sp>
      <p:sp>
        <p:nvSpPr>
          <p:cNvPr id="12" name="TextBox 19"/>
          <p:cNvSpPr txBox="1"/>
          <p:nvPr/>
        </p:nvSpPr>
        <p:spPr>
          <a:xfrm>
            <a:off x="4067944" y="4582101"/>
            <a:ext cx="4940776" cy="584775"/>
          </a:xfrm>
          <a:prstGeom prst="rect">
            <a:avLst/>
          </a:prstGeom>
          <a:noFill/>
        </p:spPr>
        <p:txBody>
          <a:bodyPr wrap="none" rtlCol="0">
            <a:spAutoFit/>
          </a:bodyPr>
          <a:lstStyle/>
          <a:p>
            <a:r>
              <a:rPr lang="en-US" sz="3200" b="1" dirty="0" smtClean="0">
                <a:latin typeface="Arial" pitchFamily="34" charset="0"/>
                <a:cs typeface="Arial" pitchFamily="34" charset="0"/>
              </a:rPr>
              <a:t>Facilitating partnerships</a:t>
            </a:r>
            <a:endParaRPr lang="en-US" sz="3200" b="1" dirty="0">
              <a:latin typeface="Arial" pitchFamily="34" charset="0"/>
              <a:cs typeface="Arial" pitchFamily="34" charset="0"/>
            </a:endParaRPr>
          </a:p>
        </p:txBody>
      </p:sp>
      <p:pic>
        <p:nvPicPr>
          <p:cNvPr id="13" name="Picture 5" descr="C:\Users\sharaf dg\AppData\Local\Microsoft\Windows\Temporary Internet Files\Content.IE5\GOLO71LT\L1060181.JPG"/>
          <p:cNvPicPr>
            <a:picLocks noChangeAspect="1" noChangeArrowheads="1"/>
          </p:cNvPicPr>
          <p:nvPr/>
        </p:nvPicPr>
        <p:blipFill>
          <a:blip r:embed="rId4" cstate="email"/>
          <a:srcRect/>
          <a:stretch>
            <a:fillRect/>
          </a:stretch>
        </p:blipFill>
        <p:spPr bwMode="auto">
          <a:xfrm>
            <a:off x="571472" y="4286256"/>
            <a:ext cx="3023970" cy="1704419"/>
          </a:xfrm>
          <a:prstGeom prst="rect">
            <a:avLst/>
          </a:prstGeom>
          <a:noFill/>
        </p:spPr>
      </p:pic>
      <p:sp>
        <p:nvSpPr>
          <p:cNvPr id="15" name="コンテンツ プレースホルダー 2"/>
          <p:cNvSpPr txBox="1">
            <a:spLocks/>
          </p:cNvSpPr>
          <p:nvPr/>
        </p:nvSpPr>
        <p:spPr>
          <a:xfrm>
            <a:off x="4403630" y="5323407"/>
            <a:ext cx="4311774" cy="12488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400" dirty="0">
                <a:latin typeface="Arial" pitchFamily="34" charset="0"/>
                <a:cs typeface="Arial" pitchFamily="34" charset="0"/>
              </a:rPr>
              <a:t>IFRC TCCC South East Asia Workshop </a:t>
            </a:r>
            <a:endParaRPr kumimoji="1" lang="en-US" altLang="ja-JP" sz="2400" dirty="0" smtClean="0">
              <a:latin typeface="Arial" pitchFamily="34" charset="0"/>
              <a:cs typeface="Arial" pitchFamily="34" charset="0"/>
            </a:endParaRPr>
          </a:p>
        </p:txBody>
      </p:sp>
      <p:sp>
        <p:nvSpPr>
          <p:cNvPr id="14" name="TextBox 13"/>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
        <p:nvSpPr>
          <p:cNvPr id="1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5963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142844"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19"/>
          <p:cNvSpPr txBox="1"/>
          <p:nvPr/>
        </p:nvSpPr>
        <p:spPr>
          <a:xfrm>
            <a:off x="2571736" y="1428736"/>
            <a:ext cx="5144357" cy="1077218"/>
          </a:xfrm>
          <a:prstGeom prst="rect">
            <a:avLst/>
          </a:prstGeom>
          <a:noFill/>
        </p:spPr>
        <p:txBody>
          <a:bodyPr wrap="none" rtlCol="0">
            <a:spAutoFit/>
          </a:bodyPr>
          <a:lstStyle/>
          <a:p>
            <a:pPr algn="ctr"/>
            <a:r>
              <a:rPr lang="en-US" sz="3200" b="1" dirty="0" smtClean="0">
                <a:latin typeface="Arial" pitchFamily="34" charset="0"/>
                <a:cs typeface="Arial" pitchFamily="34" charset="0"/>
              </a:rPr>
              <a:t>Facilitating collaboration </a:t>
            </a:r>
            <a:endParaRPr lang="id-ID"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among members</a:t>
            </a:r>
            <a:endParaRPr lang="en-US" sz="3200" b="1" dirty="0">
              <a:latin typeface="Arial" pitchFamily="34" charset="0"/>
              <a:cs typeface="Arial"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9930" y="3054673"/>
            <a:ext cx="4525012" cy="2017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コンテンツ プレースホルダー 2"/>
          <p:cNvSpPr txBox="1">
            <a:spLocks/>
          </p:cNvSpPr>
          <p:nvPr/>
        </p:nvSpPr>
        <p:spPr>
          <a:xfrm>
            <a:off x="5329689" y="3054710"/>
            <a:ext cx="3457153"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400" dirty="0" smtClean="0">
                <a:latin typeface="Arial" pitchFamily="34" charset="0"/>
                <a:cs typeface="Arial" pitchFamily="34" charset="0"/>
              </a:rPr>
              <a:t>RM Contact list</a:t>
            </a:r>
          </a:p>
          <a:p>
            <a:r>
              <a:rPr kumimoji="1" lang="en-US" altLang="ja-JP" sz="2400" dirty="0" smtClean="0">
                <a:latin typeface="Arial" pitchFamily="34" charset="0"/>
                <a:cs typeface="Arial" pitchFamily="34" charset="0"/>
              </a:rPr>
              <a:t>Networking</a:t>
            </a:r>
          </a:p>
          <a:p>
            <a:r>
              <a:rPr kumimoji="1" lang="en-US" altLang="ja-JP" sz="2400" dirty="0" smtClean="0">
                <a:latin typeface="Arial" pitchFamily="34" charset="0"/>
                <a:cs typeface="Arial" pitchFamily="34" charset="0"/>
              </a:rPr>
              <a:t>Exchange visit</a:t>
            </a:r>
          </a:p>
        </p:txBody>
      </p:sp>
      <p:sp>
        <p:nvSpPr>
          <p:cNvPr id="8" name="TextBox 7"/>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71263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142844"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714356"/>
            <a:ext cx="8229600" cy="584775"/>
          </a:xfrm>
          <a:prstGeom prst="rect">
            <a:avLst/>
          </a:prstGeom>
          <a:noFill/>
        </p:spPr>
        <p:txBody>
          <a:bodyPr wrap="square" rtlCol="0">
            <a:spAutoFit/>
          </a:bodyPr>
          <a:lstStyle/>
          <a:p>
            <a:pPr algn="ctr"/>
            <a:r>
              <a:rPr lang="id-ID" altLang="ja-JP" sz="3200" b="1" dirty="0" smtClean="0">
                <a:solidFill>
                  <a:srgbClr val="FF0000"/>
                </a:solidFill>
                <a:latin typeface="Tahoma" pitchFamily="34" charset="0"/>
                <a:ea typeface="Tahoma" pitchFamily="34" charset="0"/>
                <a:cs typeface="Tahoma" pitchFamily="34" charset="0"/>
              </a:rPr>
              <a:t>Plan of Action 2013</a:t>
            </a:r>
            <a:endParaRPr lang="en-US" sz="3200" b="1" dirty="0" smtClean="0">
              <a:solidFill>
                <a:srgbClr val="FF0000"/>
              </a:solidFill>
              <a:latin typeface="Tahoma" pitchFamily="34" charset="0"/>
              <a:ea typeface="Tahoma" pitchFamily="34" charset="0"/>
              <a:cs typeface="Tahoma" pitchFamily="34" charset="0"/>
            </a:endParaRPr>
          </a:p>
        </p:txBody>
      </p:sp>
      <p:sp>
        <p:nvSpPr>
          <p:cNvPr id="11" name="TextBox 10"/>
          <p:cNvSpPr txBox="1"/>
          <p:nvPr/>
        </p:nvSpPr>
        <p:spPr>
          <a:xfrm>
            <a:off x="357159" y="3857628"/>
            <a:ext cx="5214973" cy="2308324"/>
          </a:xfrm>
          <a:prstGeom prst="rect">
            <a:avLst/>
          </a:prstGeom>
          <a:noFill/>
        </p:spPr>
        <p:txBody>
          <a:bodyPr wrap="square" rtlCol="0">
            <a:spAutoFit/>
          </a:bodyPr>
          <a:lstStyle/>
          <a:p>
            <a:pPr algn="just"/>
            <a:r>
              <a:rPr lang="id-ID" sz="2400" b="1" dirty="0" smtClean="0">
                <a:latin typeface="Arial" pitchFamily="34" charset="0"/>
                <a:cs typeface="Arial" pitchFamily="34" charset="0"/>
              </a:rPr>
              <a:t>APFN Meeting</a:t>
            </a:r>
          </a:p>
          <a:p>
            <a:pPr algn="just"/>
            <a:r>
              <a:rPr lang="id-ID" sz="2000" dirty="0" smtClean="0">
                <a:latin typeface="Arial" pitchFamily="34" charset="0"/>
                <a:cs typeface="Arial" pitchFamily="34" charset="0"/>
              </a:rPr>
              <a:t>Annual Meeting open to all Asia Pacific fundraisers to discuss opportunities, common issues, and celebrate fundraising.  The 3rd APFN Annual Meeting in 2013 will be held in Manila on July 4-6. This will be called “Pulong.”</a:t>
            </a:r>
          </a:p>
        </p:txBody>
      </p:sp>
      <p:sp>
        <p:nvSpPr>
          <p:cNvPr id="12" name="TextBox 11"/>
          <p:cNvSpPr txBox="1"/>
          <p:nvPr/>
        </p:nvSpPr>
        <p:spPr>
          <a:xfrm>
            <a:off x="285720" y="2000240"/>
            <a:ext cx="8358246" cy="1692771"/>
          </a:xfrm>
          <a:prstGeom prst="rect">
            <a:avLst/>
          </a:prstGeom>
          <a:noFill/>
        </p:spPr>
        <p:txBody>
          <a:bodyPr wrap="square" rtlCol="0">
            <a:spAutoFit/>
          </a:bodyPr>
          <a:lstStyle/>
          <a:p>
            <a:pPr algn="just"/>
            <a:r>
              <a:rPr lang="id-ID" sz="2400" b="1" dirty="0" smtClean="0">
                <a:latin typeface="Arial" pitchFamily="34" charset="0"/>
                <a:cs typeface="Arial" pitchFamily="34" charset="0"/>
              </a:rPr>
              <a:t>Knolwledge Management and Sharing</a:t>
            </a:r>
          </a:p>
          <a:p>
            <a:pPr algn="just"/>
            <a:r>
              <a:rPr lang="id-ID" sz="2000" dirty="0" smtClean="0">
                <a:latin typeface="Arial" pitchFamily="34" charset="0"/>
                <a:cs typeface="Arial" pitchFamily="34" charset="0"/>
              </a:rPr>
              <a:t>Publishing of Resource Mobilization Guidebook which covers   different volumes each with a specific focus.  Vol. 1 is now published which highlights different  fundraising policies available in RC/RC.  27 Case Studies made available on Fed Net.</a:t>
            </a:r>
            <a:endParaRPr lang="en-US" sz="2000" dirty="0">
              <a:latin typeface="Arial" pitchFamily="34" charset="0"/>
              <a:cs typeface="Arial" pitchFamily="34" charset="0"/>
            </a:endParaRPr>
          </a:p>
        </p:txBody>
      </p:sp>
      <p:pic>
        <p:nvPicPr>
          <p:cNvPr id="75778" name="Picture 2" descr="E:\APFN Presentation\PHOTOS\Photo APFN-Day 1\Day1-2\3-Dinner\2-2\DSC_1079.JPG"/>
          <p:cNvPicPr>
            <a:picLocks noChangeAspect="1" noChangeArrowheads="1"/>
          </p:cNvPicPr>
          <p:nvPr/>
        </p:nvPicPr>
        <p:blipFill>
          <a:blip r:embed="rId4" cstate="email"/>
          <a:srcRect/>
          <a:stretch>
            <a:fillRect/>
          </a:stretch>
        </p:blipFill>
        <p:spPr bwMode="auto">
          <a:xfrm>
            <a:off x="5772041" y="4000504"/>
            <a:ext cx="3086239" cy="2071702"/>
          </a:xfrm>
          <a:prstGeom prst="rect">
            <a:avLst/>
          </a:prstGeom>
          <a:noFill/>
        </p:spPr>
      </p:pic>
    </p:spTree>
    <p:extLst>
      <p:ext uri="{BB962C8B-B14F-4D97-AF65-F5344CB8AC3E}">
        <p14:creationId xmlns:p14="http://schemas.microsoft.com/office/powerpoint/2010/main" xmlns="" val="171263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984" y="709602"/>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1137336"/>
            <a:ext cx="8229600" cy="1077218"/>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Plan of Action 2013</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10" name="TextBox 9"/>
          <p:cNvSpPr txBox="1"/>
          <p:nvPr/>
        </p:nvSpPr>
        <p:spPr>
          <a:xfrm>
            <a:off x="357158" y="4572008"/>
            <a:ext cx="8286808" cy="1384995"/>
          </a:xfrm>
          <a:prstGeom prst="rect">
            <a:avLst/>
          </a:prstGeom>
          <a:noFill/>
        </p:spPr>
        <p:txBody>
          <a:bodyPr wrap="square" rtlCol="0">
            <a:spAutoFit/>
          </a:bodyPr>
          <a:lstStyle/>
          <a:p>
            <a:pPr algn="just"/>
            <a:r>
              <a:rPr lang="id-ID" sz="2400" b="1" dirty="0" smtClean="0">
                <a:latin typeface="Arial" pitchFamily="34" charset="0"/>
                <a:cs typeface="Arial" pitchFamily="34" charset="0"/>
              </a:rPr>
              <a:t>PR/Communications</a:t>
            </a:r>
          </a:p>
          <a:p>
            <a:pPr algn="just"/>
            <a:r>
              <a:rPr lang="id-ID" sz="2000" dirty="0" smtClean="0">
                <a:latin typeface="Arial" pitchFamily="34" charset="0"/>
                <a:cs typeface="Arial" pitchFamily="34" charset="0"/>
              </a:rPr>
              <a:t>The APFN shall continue to promote knowledge exchange and  sharing through various platforms including FedNet, newsletters, and social networking sites.</a:t>
            </a:r>
            <a:endParaRPr lang="en-US" sz="2000" dirty="0">
              <a:latin typeface="Arial" pitchFamily="34" charset="0"/>
              <a:cs typeface="Arial" pitchFamily="34" charset="0"/>
            </a:endParaRPr>
          </a:p>
        </p:txBody>
      </p:sp>
      <p:sp>
        <p:nvSpPr>
          <p:cNvPr id="11" name="TextBox 10"/>
          <p:cNvSpPr txBox="1"/>
          <p:nvPr/>
        </p:nvSpPr>
        <p:spPr>
          <a:xfrm>
            <a:off x="3071802" y="2438467"/>
            <a:ext cx="5715072" cy="2062103"/>
          </a:xfrm>
          <a:prstGeom prst="rect">
            <a:avLst/>
          </a:prstGeom>
          <a:noFill/>
        </p:spPr>
        <p:txBody>
          <a:bodyPr wrap="square" rtlCol="0">
            <a:spAutoFit/>
          </a:bodyPr>
          <a:lstStyle/>
          <a:p>
            <a:pPr algn="just"/>
            <a:r>
              <a:rPr lang="id-ID" sz="2400" b="1" dirty="0" smtClean="0">
                <a:latin typeface="Arial" pitchFamily="34" charset="0"/>
                <a:cs typeface="Arial" pitchFamily="34" charset="0"/>
              </a:rPr>
              <a:t>Income Stream Development</a:t>
            </a:r>
          </a:p>
          <a:p>
            <a:pPr algn="just"/>
            <a:r>
              <a:rPr lang="id-ID" sz="2000" dirty="0" smtClean="0">
                <a:latin typeface="Arial" pitchFamily="34" charset="0"/>
                <a:cs typeface="Arial" pitchFamily="34" charset="0"/>
              </a:rPr>
              <a:t>The APFN shall work closely with its NS members on developing support on each income stream including regional and global partnerships</a:t>
            </a:r>
          </a:p>
          <a:p>
            <a:pPr algn="just"/>
            <a:endParaRPr lang="id-ID" sz="2400" b="1" dirty="0" smtClean="0">
              <a:latin typeface="Arial" pitchFamily="34" charset="0"/>
              <a:cs typeface="Arial" pitchFamily="34" charset="0"/>
            </a:endParaRPr>
          </a:p>
        </p:txBody>
      </p:sp>
      <p:pic>
        <p:nvPicPr>
          <p:cNvPr id="26625" name="Picture 1" descr="E:\APFN Presentation\PHOTOS\Photo APFN-Day 1\Photo APFN-Day 2\Day2-1\DSC_1442.JPG"/>
          <p:cNvPicPr>
            <a:picLocks noChangeAspect="1" noChangeArrowheads="1"/>
          </p:cNvPicPr>
          <p:nvPr/>
        </p:nvPicPr>
        <p:blipFill>
          <a:blip r:embed="rId4" cstate="email"/>
          <a:srcRect/>
          <a:stretch>
            <a:fillRect/>
          </a:stretch>
        </p:blipFill>
        <p:spPr bwMode="auto">
          <a:xfrm>
            <a:off x="357158" y="2428868"/>
            <a:ext cx="2660551" cy="17859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406"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9" name="TextBox 7"/>
          <p:cNvSpPr txBox="1"/>
          <p:nvPr/>
        </p:nvSpPr>
        <p:spPr>
          <a:xfrm flipH="1">
            <a:off x="914400" y="1071546"/>
            <a:ext cx="8229600" cy="1077218"/>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Plan of Action 2013</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10" name="TextBox 9"/>
          <p:cNvSpPr txBox="1"/>
          <p:nvPr/>
        </p:nvSpPr>
        <p:spPr>
          <a:xfrm>
            <a:off x="71406" y="2076759"/>
            <a:ext cx="5143536" cy="2923877"/>
          </a:xfrm>
          <a:prstGeom prst="rect">
            <a:avLst/>
          </a:prstGeom>
          <a:noFill/>
        </p:spPr>
        <p:txBody>
          <a:bodyPr wrap="square" rtlCol="0">
            <a:spAutoFit/>
          </a:bodyPr>
          <a:lstStyle/>
          <a:p>
            <a:pPr algn="just"/>
            <a:r>
              <a:rPr lang="id-ID" sz="2400" b="1" dirty="0" smtClean="0">
                <a:latin typeface="Arial" pitchFamily="34" charset="0"/>
                <a:cs typeface="Arial" pitchFamily="34" charset="0"/>
              </a:rPr>
              <a:t>Capacity Building</a:t>
            </a:r>
          </a:p>
          <a:p>
            <a:pPr algn="just"/>
            <a:r>
              <a:rPr lang="id-ID" sz="2000" dirty="0" smtClean="0">
                <a:latin typeface="Arial" pitchFamily="34" charset="0"/>
                <a:cs typeface="Arial" pitchFamily="34" charset="0"/>
              </a:rPr>
              <a:t>The APFN shall develop and facilitate access to various capacity building opportunities including “investment programme,  peer-to-peer support,  webinars,  and liaise with strong fundraising NSs in Europe and other parts of the world through EPSG, among others.</a:t>
            </a:r>
          </a:p>
          <a:p>
            <a:pPr algn="just"/>
            <a:endParaRPr lang="en-US" sz="2000" dirty="0">
              <a:latin typeface="Arial" pitchFamily="34" charset="0"/>
              <a:cs typeface="Arial" pitchFamily="34" charset="0"/>
            </a:endParaRPr>
          </a:p>
        </p:txBody>
      </p:sp>
      <p:sp>
        <p:nvSpPr>
          <p:cNvPr id="11" name="TextBox 10"/>
          <p:cNvSpPr txBox="1"/>
          <p:nvPr/>
        </p:nvSpPr>
        <p:spPr>
          <a:xfrm>
            <a:off x="71406" y="4786322"/>
            <a:ext cx="8643998" cy="1692771"/>
          </a:xfrm>
          <a:prstGeom prst="rect">
            <a:avLst/>
          </a:prstGeom>
          <a:noFill/>
        </p:spPr>
        <p:txBody>
          <a:bodyPr wrap="square" rtlCol="0">
            <a:spAutoFit/>
          </a:bodyPr>
          <a:lstStyle/>
          <a:p>
            <a:pPr algn="just"/>
            <a:r>
              <a:rPr lang="id-ID" sz="2400" b="1" dirty="0" smtClean="0">
                <a:latin typeface="Arial" pitchFamily="34" charset="0"/>
                <a:cs typeface="Arial" pitchFamily="34" charset="0"/>
              </a:rPr>
              <a:t>APFN Fundraising Award</a:t>
            </a:r>
          </a:p>
          <a:p>
            <a:pPr algn="just"/>
            <a:r>
              <a:rPr lang="id-ID" sz="2000" dirty="0" smtClean="0">
                <a:latin typeface="Arial" pitchFamily="34" charset="0"/>
                <a:cs typeface="Arial" pitchFamily="34" charset="0"/>
              </a:rPr>
              <a:t>This aims to document, share, recognize and celebrate success in fundraising.  First APFN Awardees will be presented  in this year’s APFN meeting.</a:t>
            </a:r>
          </a:p>
          <a:p>
            <a:pPr algn="just"/>
            <a:endParaRPr lang="en-US" sz="2000" dirty="0">
              <a:latin typeface="Arial" pitchFamily="34" charset="0"/>
              <a:cs typeface="Arial" pitchFamily="34" charset="0"/>
            </a:endParaRPr>
          </a:p>
        </p:txBody>
      </p:sp>
      <p:pic>
        <p:nvPicPr>
          <p:cNvPr id="24577" name="Picture 1" descr="E:\APFN Presentation\PHOTOS\Photo APFN-Day 1\Day1-2\1-Morning\DSC_0985.JPG"/>
          <p:cNvPicPr>
            <a:picLocks noChangeAspect="1" noChangeArrowheads="1"/>
          </p:cNvPicPr>
          <p:nvPr/>
        </p:nvPicPr>
        <p:blipFill>
          <a:blip r:embed="rId4" cstate="email"/>
          <a:srcRect/>
          <a:stretch>
            <a:fillRect/>
          </a:stretch>
        </p:blipFill>
        <p:spPr bwMode="auto">
          <a:xfrm>
            <a:off x="5394393" y="2071678"/>
            <a:ext cx="3438168" cy="22860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406"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9" name="TextBox 7"/>
          <p:cNvSpPr txBox="1"/>
          <p:nvPr/>
        </p:nvSpPr>
        <p:spPr>
          <a:xfrm flipH="1">
            <a:off x="914400" y="1071546"/>
            <a:ext cx="8229600" cy="1077218"/>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Plan of Action 2013</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12" name="TextBox 11"/>
          <p:cNvSpPr txBox="1"/>
          <p:nvPr/>
        </p:nvSpPr>
        <p:spPr>
          <a:xfrm>
            <a:off x="2857488" y="1857364"/>
            <a:ext cx="4437433" cy="954107"/>
          </a:xfrm>
          <a:prstGeom prst="rect">
            <a:avLst/>
          </a:prstGeom>
          <a:noFill/>
        </p:spPr>
        <p:txBody>
          <a:bodyPr wrap="none" rtlCol="0">
            <a:spAutoFit/>
          </a:bodyPr>
          <a:lstStyle/>
          <a:p>
            <a:r>
              <a:rPr lang="id-ID" sz="2800" b="1" dirty="0" smtClean="0">
                <a:latin typeface="Arial" pitchFamily="34" charset="0"/>
                <a:cs typeface="Arial" pitchFamily="34" charset="0"/>
              </a:rPr>
              <a:t>Other Strategic Priorities</a:t>
            </a:r>
          </a:p>
          <a:p>
            <a:endParaRPr lang="id-ID" sz="2800" b="1" dirty="0" smtClean="0">
              <a:latin typeface="Arial" pitchFamily="34" charset="0"/>
              <a:cs typeface="Arial" pitchFamily="34" charset="0"/>
            </a:endParaRPr>
          </a:p>
        </p:txBody>
      </p:sp>
      <p:sp>
        <p:nvSpPr>
          <p:cNvPr id="13" name="TextBox 12"/>
          <p:cNvSpPr txBox="1"/>
          <p:nvPr/>
        </p:nvSpPr>
        <p:spPr>
          <a:xfrm>
            <a:off x="571472" y="2571744"/>
            <a:ext cx="7842779" cy="2677656"/>
          </a:xfrm>
          <a:prstGeom prst="rect">
            <a:avLst/>
          </a:prstGeom>
          <a:noFill/>
        </p:spPr>
        <p:txBody>
          <a:bodyPr wrap="square" rtlCol="0">
            <a:spAutoFit/>
          </a:bodyPr>
          <a:lstStyle/>
          <a:p>
            <a:endParaRPr lang="id-ID" sz="2400" dirty="0" smtClean="0">
              <a:latin typeface="Arial" pitchFamily="34" charset="0"/>
              <a:cs typeface="Arial" pitchFamily="34" charset="0"/>
            </a:endParaRPr>
          </a:p>
          <a:p>
            <a:pPr marL="514350" indent="-514350">
              <a:buAutoNum type="arabicPeriod"/>
            </a:pPr>
            <a:r>
              <a:rPr lang="id-ID" sz="2400" dirty="0" smtClean="0">
                <a:latin typeface="Arial" pitchFamily="34" charset="0"/>
                <a:cs typeface="Arial" pitchFamily="34" charset="0"/>
              </a:rPr>
              <a:t>Broadening the membership base and ensuring support to its members</a:t>
            </a:r>
          </a:p>
          <a:p>
            <a:pPr marL="514350" indent="-514350">
              <a:buAutoNum type="arabicPeriod"/>
            </a:pPr>
            <a:endParaRPr lang="id-ID" sz="2400" dirty="0" smtClean="0">
              <a:latin typeface="Arial" pitchFamily="34" charset="0"/>
              <a:cs typeface="Arial" pitchFamily="34" charset="0"/>
            </a:endParaRPr>
          </a:p>
          <a:p>
            <a:pPr marL="514350" indent="-514350">
              <a:buAutoNum type="arabicPeriod"/>
            </a:pPr>
            <a:r>
              <a:rPr lang="id-ID" sz="2400" dirty="0" smtClean="0">
                <a:latin typeface="Arial" pitchFamily="34" charset="0"/>
                <a:cs typeface="Arial" pitchFamily="34" charset="0"/>
              </a:rPr>
              <a:t>APFN sustainability, networking and cooperation</a:t>
            </a:r>
          </a:p>
          <a:p>
            <a:pPr marL="514350" indent="-514350">
              <a:buAutoNum type="arabicPeriod"/>
            </a:pPr>
            <a:endParaRPr lang="id-ID" sz="2400" dirty="0" smtClean="0">
              <a:latin typeface="Arial" pitchFamily="34" charset="0"/>
              <a:cs typeface="Arial" pitchFamily="34" charset="0"/>
            </a:endParaRPr>
          </a:p>
          <a:p>
            <a:pPr marL="514350" indent="-514350">
              <a:buAutoNum type="arabicPeriod"/>
            </a:pPr>
            <a:r>
              <a:rPr lang="id-ID" sz="2400" dirty="0" smtClean="0">
                <a:latin typeface="Arial" pitchFamily="34" charset="0"/>
                <a:cs typeface="Arial" pitchFamily="34" charset="0"/>
              </a:rPr>
              <a:t>APFN Secretariat support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142844"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714356"/>
            <a:ext cx="8229600" cy="1077218"/>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Plan of Action 2013</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10" name="TextBox 9"/>
          <p:cNvSpPr txBox="1"/>
          <p:nvPr/>
        </p:nvSpPr>
        <p:spPr>
          <a:xfrm>
            <a:off x="1428728" y="1357298"/>
            <a:ext cx="7000924" cy="707886"/>
          </a:xfrm>
          <a:prstGeom prst="rect">
            <a:avLst/>
          </a:prstGeom>
          <a:noFill/>
        </p:spPr>
        <p:txBody>
          <a:bodyPr wrap="square" rtlCol="0">
            <a:spAutoFit/>
          </a:bodyPr>
          <a:lstStyle/>
          <a:p>
            <a:pPr algn="ctr"/>
            <a:r>
              <a:rPr lang="id-ID" sz="2000" b="1" dirty="0" smtClean="0">
                <a:latin typeface="Arial" pitchFamily="34" charset="0"/>
                <a:cs typeface="Arial" pitchFamily="34" charset="0"/>
              </a:rPr>
              <a:t>Launch of Peer-toPeer Support Program</a:t>
            </a:r>
          </a:p>
          <a:p>
            <a:pPr algn="ctr"/>
            <a:r>
              <a:rPr lang="id-ID" sz="2000" b="1" dirty="0" smtClean="0">
                <a:latin typeface="Arial" pitchFamily="34" charset="0"/>
                <a:cs typeface="Arial" pitchFamily="34" charset="0"/>
              </a:rPr>
              <a:t>In Thailand in partnership with Thai Red Cross Society</a:t>
            </a:r>
            <a:endParaRPr lang="en-US" sz="2000" b="1" dirty="0">
              <a:latin typeface="Arial" pitchFamily="34" charset="0"/>
              <a:cs typeface="Arial" pitchFamily="34" charset="0"/>
            </a:endParaRPr>
          </a:p>
        </p:txBody>
      </p:sp>
      <p:pic>
        <p:nvPicPr>
          <p:cNvPr id="9" name="Picture 8" descr="C:\Users\SHARAF~1\AppData\Local\Temp\Photo1.jpg"/>
          <p:cNvPicPr/>
          <p:nvPr/>
        </p:nvPicPr>
        <p:blipFill>
          <a:blip r:embed="rId4" cstate="email"/>
          <a:srcRect/>
          <a:stretch>
            <a:fillRect/>
          </a:stretch>
        </p:blipFill>
        <p:spPr bwMode="auto">
          <a:xfrm>
            <a:off x="357158" y="4357694"/>
            <a:ext cx="2714644" cy="1714512"/>
          </a:xfrm>
          <a:prstGeom prst="rect">
            <a:avLst/>
          </a:prstGeom>
          <a:noFill/>
          <a:ln w="9525">
            <a:noFill/>
            <a:miter lim="800000"/>
            <a:headEnd/>
            <a:tailEnd/>
          </a:ln>
        </p:spPr>
      </p:pic>
      <p:pic>
        <p:nvPicPr>
          <p:cNvPr id="12" name="Picture 11" descr="C:\Users\sharaf dg\AppData\Local\Microsoft\Windows\Temporary Internet Files\Content.IE5\GOLO71LT\Photo2.jpg"/>
          <p:cNvPicPr/>
          <p:nvPr/>
        </p:nvPicPr>
        <p:blipFill>
          <a:blip r:embed="rId5" cstate="email"/>
          <a:srcRect/>
          <a:stretch>
            <a:fillRect/>
          </a:stretch>
        </p:blipFill>
        <p:spPr bwMode="auto">
          <a:xfrm>
            <a:off x="3286116" y="4357694"/>
            <a:ext cx="2786082" cy="1714512"/>
          </a:xfrm>
          <a:prstGeom prst="rect">
            <a:avLst/>
          </a:prstGeom>
          <a:noFill/>
          <a:ln w="9525">
            <a:noFill/>
            <a:miter lim="800000"/>
            <a:headEnd/>
            <a:tailEnd/>
          </a:ln>
        </p:spPr>
      </p:pic>
      <p:pic>
        <p:nvPicPr>
          <p:cNvPr id="14" name="Picture 13" descr="C:\Users\SHARAF~1\AppData\Local\Temp\Photo3.jpg"/>
          <p:cNvPicPr/>
          <p:nvPr/>
        </p:nvPicPr>
        <p:blipFill>
          <a:blip r:embed="rId6" cstate="email"/>
          <a:srcRect/>
          <a:stretch>
            <a:fillRect/>
          </a:stretch>
        </p:blipFill>
        <p:spPr bwMode="auto">
          <a:xfrm>
            <a:off x="6215074" y="4357694"/>
            <a:ext cx="2500330" cy="1714512"/>
          </a:xfrm>
          <a:prstGeom prst="rect">
            <a:avLst/>
          </a:prstGeom>
          <a:noFill/>
          <a:ln w="9525">
            <a:noFill/>
            <a:miter lim="800000"/>
            <a:headEnd/>
            <a:tailEnd/>
          </a:ln>
        </p:spPr>
      </p:pic>
      <p:sp>
        <p:nvSpPr>
          <p:cNvPr id="15" name="TextBox 14"/>
          <p:cNvSpPr txBox="1"/>
          <p:nvPr/>
        </p:nvSpPr>
        <p:spPr>
          <a:xfrm>
            <a:off x="142844" y="2389054"/>
            <a:ext cx="8929750" cy="1754326"/>
          </a:xfrm>
          <a:prstGeom prst="rect">
            <a:avLst/>
          </a:prstGeom>
          <a:noFill/>
        </p:spPr>
        <p:txBody>
          <a:bodyPr wrap="square" rtlCol="0">
            <a:spAutoFit/>
          </a:bodyPr>
          <a:lstStyle/>
          <a:p>
            <a:pPr>
              <a:buFont typeface="Arial" pitchFamily="34" charset="0"/>
              <a:buChar char="•"/>
            </a:pPr>
            <a:r>
              <a:rPr lang="id-ID" dirty="0" smtClean="0">
                <a:latin typeface="Arial" pitchFamily="34" charset="0"/>
                <a:cs typeface="Arial" pitchFamily="34" charset="0"/>
              </a:rPr>
              <a:t>  2 NS Practitioners from Singapore RC &amp;  Myanmar RC took part in a Campaign Visit</a:t>
            </a:r>
          </a:p>
          <a:p>
            <a:r>
              <a:rPr lang="id-ID" dirty="0" smtClean="0">
                <a:latin typeface="Arial" pitchFamily="34" charset="0"/>
                <a:cs typeface="Arial" pitchFamily="34" charset="0"/>
              </a:rPr>
              <a:t>    to learn how to organize a big fundraising bazaar in Thailand on March 2-3, 2013</a:t>
            </a:r>
          </a:p>
          <a:p>
            <a:pPr>
              <a:buFont typeface="Arial" pitchFamily="34" charset="0"/>
              <a:buChar char="•"/>
            </a:pPr>
            <a:r>
              <a:rPr lang="id-ID" dirty="0" smtClean="0">
                <a:latin typeface="Arial" pitchFamily="34" charset="0"/>
                <a:cs typeface="Arial" pitchFamily="34" charset="0"/>
              </a:rPr>
              <a:t>  The practitioners got a hands-on learning experience and had a an opportunity to </a:t>
            </a:r>
          </a:p>
          <a:p>
            <a:r>
              <a:rPr lang="id-ID" dirty="0" smtClean="0">
                <a:latin typeface="Arial" pitchFamily="34" charset="0"/>
                <a:cs typeface="Arial" pitchFamily="34" charset="0"/>
              </a:rPr>
              <a:t>    sit down with the organizer and discuss details of preparations</a:t>
            </a:r>
          </a:p>
          <a:p>
            <a:pPr>
              <a:buFont typeface="Arial" pitchFamily="34" charset="0"/>
              <a:buChar char="•"/>
            </a:pPr>
            <a:r>
              <a:rPr lang="id-ID" dirty="0" smtClean="0">
                <a:latin typeface="Arial" pitchFamily="34" charset="0"/>
                <a:cs typeface="Arial" pitchFamily="34" charset="0"/>
              </a:rPr>
              <a:t>  The practitioners are looking forward to replicate the strategy in their respective NSs</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142844"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642918"/>
            <a:ext cx="8229600" cy="1384995"/>
          </a:xfrm>
          <a:prstGeom prst="rect">
            <a:avLst/>
          </a:prstGeom>
          <a:noFill/>
        </p:spPr>
        <p:txBody>
          <a:bodyPr wrap="square" rtlCol="0">
            <a:spAutoFit/>
          </a:bodyPr>
          <a:lstStyle/>
          <a:p>
            <a:pPr algn="ctr"/>
            <a:r>
              <a:rPr lang="en-US" sz="2800" b="1" dirty="0" smtClean="0">
                <a:solidFill>
                  <a:srgbClr val="FF0000"/>
                </a:solidFill>
                <a:latin typeface="Tahoma" pitchFamily="34" charset="0"/>
                <a:ea typeface="Tahoma" pitchFamily="34" charset="0"/>
                <a:cs typeface="Tahoma" pitchFamily="34" charset="0"/>
              </a:rPr>
              <a:t>A</a:t>
            </a:r>
            <a:r>
              <a:rPr lang="id-ID" sz="2800" b="1" dirty="0" smtClean="0">
                <a:solidFill>
                  <a:srgbClr val="FF0000"/>
                </a:solidFill>
                <a:latin typeface="Tahoma" pitchFamily="34" charset="0"/>
                <a:ea typeface="Tahoma" pitchFamily="34" charset="0"/>
                <a:cs typeface="Tahoma" pitchFamily="34" charset="0"/>
              </a:rPr>
              <a:t>PFN Working Together</a:t>
            </a:r>
          </a:p>
          <a:p>
            <a:pPr algn="ctr"/>
            <a:r>
              <a:rPr lang="id-ID" sz="2800" b="1" dirty="0" smtClean="0">
                <a:solidFill>
                  <a:srgbClr val="FF0000"/>
                </a:solidFill>
                <a:latin typeface="Tahoma" pitchFamily="34" charset="0"/>
                <a:ea typeface="Tahoma" pitchFamily="34" charset="0"/>
                <a:cs typeface="Tahoma" pitchFamily="34" charset="0"/>
              </a:rPr>
              <a:t>With SEA National Societies</a:t>
            </a:r>
            <a:endParaRPr lang="id-ID" sz="2800" b="1" dirty="0">
              <a:solidFill>
                <a:srgbClr val="FF0000"/>
              </a:solidFill>
              <a:latin typeface="Tahoma" pitchFamily="34" charset="0"/>
              <a:ea typeface="Tahoma" pitchFamily="34" charset="0"/>
              <a:cs typeface="Tahoma" pitchFamily="34" charset="0"/>
            </a:endParaRPr>
          </a:p>
          <a:p>
            <a:pPr algn="ctr"/>
            <a:endParaRPr lang="en-US" sz="2800" b="1" dirty="0" smtClean="0">
              <a:solidFill>
                <a:srgbClr val="FF0000"/>
              </a:solidFill>
              <a:latin typeface="Tahoma" pitchFamily="34" charset="0"/>
              <a:ea typeface="Tahoma" pitchFamily="34" charset="0"/>
              <a:cs typeface="Tahoma" pitchFamily="34" charset="0"/>
            </a:endParaRPr>
          </a:p>
        </p:txBody>
      </p:sp>
      <p:graphicFrame>
        <p:nvGraphicFramePr>
          <p:cNvPr id="14" name="Table 13"/>
          <p:cNvGraphicFramePr>
            <a:graphicFrameLocks noGrp="1"/>
          </p:cNvGraphicFramePr>
          <p:nvPr/>
        </p:nvGraphicFramePr>
        <p:xfrm>
          <a:off x="71406" y="1571612"/>
          <a:ext cx="8929718" cy="4714908"/>
        </p:xfrm>
        <a:graphic>
          <a:graphicData uri="http://schemas.openxmlformats.org/drawingml/2006/table">
            <a:tbl>
              <a:tblPr firstRow="1" bandRow="1">
                <a:tableStyleId>{21E4AEA4-8DFA-4A89-87EB-49C32662AFE0}</a:tableStyleId>
              </a:tblPr>
              <a:tblGrid>
                <a:gridCol w="2286016"/>
                <a:gridCol w="6643702"/>
              </a:tblGrid>
              <a:tr h="571504">
                <a:tc>
                  <a:txBody>
                    <a:bodyPr/>
                    <a:lstStyle/>
                    <a:p>
                      <a:pPr algn="ctr"/>
                      <a:r>
                        <a:rPr lang="id-ID" sz="1800" dirty="0" smtClean="0">
                          <a:latin typeface="Arial" pitchFamily="34" charset="0"/>
                          <a:cs typeface="Arial" pitchFamily="34" charset="0"/>
                        </a:rPr>
                        <a:t>National Society</a:t>
                      </a:r>
                      <a:endParaRPr lang="en-US" sz="1800" dirty="0">
                        <a:latin typeface="Arial" pitchFamily="34" charset="0"/>
                        <a:cs typeface="Arial" pitchFamily="34" charset="0"/>
                      </a:endParaRPr>
                    </a:p>
                  </a:txBody>
                  <a:tcPr/>
                </a:tc>
                <a:tc>
                  <a:txBody>
                    <a:bodyPr/>
                    <a:lstStyle/>
                    <a:p>
                      <a:pPr algn="ctr"/>
                      <a:r>
                        <a:rPr lang="id-ID" sz="1800" dirty="0" smtClean="0">
                          <a:latin typeface="Arial" pitchFamily="34" charset="0"/>
                          <a:cs typeface="Arial" pitchFamily="34" charset="0"/>
                        </a:rPr>
                        <a:t>APFN</a:t>
                      </a:r>
                      <a:r>
                        <a:rPr lang="id-ID" sz="1800" baseline="0" dirty="0" smtClean="0">
                          <a:latin typeface="Arial" pitchFamily="34" charset="0"/>
                          <a:cs typeface="Arial" pitchFamily="34" charset="0"/>
                        </a:rPr>
                        <a:t> Support/Collaboration</a:t>
                      </a:r>
                      <a:endParaRPr lang="en-US" sz="1800" dirty="0">
                        <a:latin typeface="Arial" pitchFamily="34" charset="0"/>
                        <a:cs typeface="Arial" pitchFamily="34" charset="0"/>
                      </a:endParaRPr>
                    </a:p>
                  </a:txBody>
                  <a:tcPr/>
                </a:tc>
              </a:tr>
              <a:tr h="571504">
                <a:tc>
                  <a:txBody>
                    <a:bodyPr/>
                    <a:lstStyle/>
                    <a:p>
                      <a:pPr algn="l"/>
                      <a:r>
                        <a:rPr lang="id-ID" sz="1400" dirty="0" smtClean="0">
                          <a:latin typeface="Arial" pitchFamily="34" charset="0"/>
                          <a:cs typeface="Arial" pitchFamily="34" charset="0"/>
                        </a:rPr>
                        <a:t>Singapore Red Cross</a:t>
                      </a:r>
                      <a:endParaRPr lang="en-US" sz="1400" dirty="0">
                        <a:latin typeface="Arial" pitchFamily="34" charset="0"/>
                        <a:cs typeface="Arial" pitchFamily="34" charset="0"/>
                      </a:endParaRPr>
                    </a:p>
                  </a:txBody>
                  <a:tcPr/>
                </a:tc>
                <a:tc>
                  <a:txBody>
                    <a:bodyPr/>
                    <a:lstStyle/>
                    <a:p>
                      <a:pPr algn="ctr"/>
                      <a:r>
                        <a:rPr lang="id-ID" sz="1400" dirty="0" smtClean="0">
                          <a:latin typeface="Arial" pitchFamily="34" charset="0"/>
                          <a:cs typeface="Arial" pitchFamily="34" charset="0"/>
                        </a:rPr>
                        <a:t>Recipient</a:t>
                      </a:r>
                      <a:r>
                        <a:rPr lang="id-ID" sz="1400" baseline="0" dirty="0" smtClean="0">
                          <a:latin typeface="Arial" pitchFamily="34" charset="0"/>
                          <a:cs typeface="Arial" pitchFamily="34" charset="0"/>
                        </a:rPr>
                        <a:t> of the campaign visit/peer-to-peer support  program launched in Thailand;  “free seat” opportunity during the APFN Meeting, “Jer Kan” in July 2012</a:t>
                      </a:r>
                      <a:endParaRPr lang="en-US" sz="1400" dirty="0">
                        <a:latin typeface="Arial" pitchFamily="34" charset="0"/>
                        <a:cs typeface="Arial" pitchFamily="34" charset="0"/>
                      </a:endParaRPr>
                    </a:p>
                  </a:txBody>
                  <a:tcPr/>
                </a:tc>
              </a:tr>
              <a:tr h="571504">
                <a:tc>
                  <a:txBody>
                    <a:bodyPr/>
                    <a:lstStyle/>
                    <a:p>
                      <a:pPr algn="l"/>
                      <a:r>
                        <a:rPr lang="id-ID" sz="1400" dirty="0" smtClean="0">
                          <a:latin typeface="Arial" pitchFamily="34" charset="0"/>
                          <a:cs typeface="Arial" pitchFamily="34" charset="0"/>
                        </a:rPr>
                        <a:t>Myanmar Red Cross</a:t>
                      </a:r>
                      <a:endParaRPr lang="en-US" sz="14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latin typeface="Arial" pitchFamily="34" charset="0"/>
                          <a:cs typeface="Arial" pitchFamily="34" charset="0"/>
                        </a:rPr>
                        <a:t>Recipient</a:t>
                      </a:r>
                      <a:r>
                        <a:rPr lang="id-ID" sz="1400" baseline="0" dirty="0" smtClean="0">
                          <a:latin typeface="Arial" pitchFamily="34" charset="0"/>
                          <a:cs typeface="Arial" pitchFamily="34" charset="0"/>
                        </a:rPr>
                        <a:t> of the campaign visit/peer-to-peer support  program launched in Thailand;  “free seat” opportunity during the APFN Meeting, “Jer Kan” in July 2012</a:t>
                      </a:r>
                      <a:endParaRPr lang="en-US" sz="1400" dirty="0">
                        <a:latin typeface="Arial" pitchFamily="34" charset="0"/>
                        <a:cs typeface="Arial" pitchFamily="34" charset="0"/>
                      </a:endParaRPr>
                    </a:p>
                  </a:txBody>
                  <a:tcPr/>
                </a:tc>
              </a:tr>
              <a:tr h="394348">
                <a:tc>
                  <a:txBody>
                    <a:bodyPr/>
                    <a:lstStyle/>
                    <a:p>
                      <a:r>
                        <a:rPr lang="id-ID" sz="1400" dirty="0" smtClean="0">
                          <a:latin typeface="Arial" pitchFamily="34" charset="0"/>
                          <a:cs typeface="Arial" pitchFamily="34" charset="0"/>
                        </a:rPr>
                        <a:t>Philippine Red Cross</a:t>
                      </a:r>
                      <a:endParaRPr lang="en-US" sz="1400" dirty="0">
                        <a:latin typeface="Arial" pitchFamily="34" charset="0"/>
                        <a:cs typeface="Arial" pitchFamily="34" charset="0"/>
                      </a:endParaRPr>
                    </a:p>
                  </a:txBody>
                  <a:tcPr/>
                </a:tc>
                <a:tc>
                  <a:txBody>
                    <a:bodyPr/>
                    <a:lstStyle/>
                    <a:p>
                      <a:r>
                        <a:rPr lang="id-ID" sz="1400" baseline="0" dirty="0" smtClean="0">
                          <a:latin typeface="Arial" pitchFamily="34" charset="0"/>
                          <a:cs typeface="Arial" pitchFamily="34" charset="0"/>
                        </a:rPr>
                        <a:t>“free seat” opportunity during the APFN Meeting, “Jer Kan” in July 2012; </a:t>
                      </a:r>
                      <a:endParaRPr lang="en-US" sz="1400" dirty="0">
                        <a:latin typeface="Arial" pitchFamily="34" charset="0"/>
                        <a:cs typeface="Arial" pitchFamily="34" charset="0"/>
                      </a:endParaRPr>
                    </a:p>
                  </a:txBody>
                  <a:tcPr/>
                </a:tc>
              </a:tr>
              <a:tr h="571504">
                <a:tc>
                  <a:txBody>
                    <a:bodyPr/>
                    <a:lstStyle/>
                    <a:p>
                      <a:r>
                        <a:rPr lang="id-ID" sz="1400" dirty="0" smtClean="0">
                          <a:latin typeface="Arial" pitchFamily="34" charset="0"/>
                          <a:cs typeface="Arial" pitchFamily="34" charset="0"/>
                        </a:rPr>
                        <a:t>Vietnam</a:t>
                      </a:r>
                      <a:r>
                        <a:rPr lang="id-ID" sz="1400" baseline="0" dirty="0" smtClean="0">
                          <a:latin typeface="Arial" pitchFamily="34" charset="0"/>
                          <a:cs typeface="Arial" pitchFamily="34" charset="0"/>
                        </a:rPr>
                        <a:t> Red Cross</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aseline="0" dirty="0" smtClean="0">
                          <a:latin typeface="Arial" pitchFamily="34" charset="0"/>
                          <a:cs typeface="Arial" pitchFamily="34" charset="0"/>
                        </a:rPr>
                        <a:t>“free seat” opportunity during the APFN Meeting, “Jer Kan” in July 2012; ongoing discussion to support their FR Capacity Building Plan</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txBody>
                  <a:tcPr/>
                </a:tc>
              </a:tr>
              <a:tr h="571504">
                <a:tc>
                  <a:txBody>
                    <a:bodyPr/>
                    <a:lstStyle/>
                    <a:p>
                      <a:r>
                        <a:rPr lang="id-ID" sz="1400" dirty="0" smtClean="0">
                          <a:latin typeface="Arial" pitchFamily="34" charset="0"/>
                          <a:cs typeface="Arial" pitchFamily="34" charset="0"/>
                        </a:rPr>
                        <a:t>Indonesia Red Cross</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aseline="0" dirty="0" smtClean="0">
                          <a:latin typeface="Arial" pitchFamily="34" charset="0"/>
                          <a:cs typeface="Arial" pitchFamily="34" charset="0"/>
                        </a:rPr>
                        <a:t>“free seat” opportunity during the APFN Meeting, “Jer Kan” in July 2012; </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txBody>
                  <a:tcPr/>
                </a:tc>
              </a:tr>
              <a:tr h="571504">
                <a:tc>
                  <a:txBody>
                    <a:bodyPr/>
                    <a:lstStyle/>
                    <a:p>
                      <a:r>
                        <a:rPr lang="id-ID" sz="1400" dirty="0" smtClean="0">
                          <a:latin typeface="Arial" pitchFamily="34" charset="0"/>
                          <a:cs typeface="Arial" pitchFamily="34" charset="0"/>
                        </a:rPr>
                        <a:t>Laos Red Cross</a:t>
                      </a:r>
                      <a:endParaRPr lang="en-US" sz="1400" dirty="0">
                        <a:latin typeface="Arial" pitchFamily="34" charset="0"/>
                        <a:cs typeface="Arial" pitchFamily="34" charset="0"/>
                      </a:endParaRPr>
                    </a:p>
                  </a:txBody>
                  <a:tcPr/>
                </a:tc>
                <a:tc>
                  <a:txBody>
                    <a:bodyPr/>
                    <a:lstStyle/>
                    <a:p>
                      <a:r>
                        <a:rPr lang="id-ID" sz="1400" dirty="0" smtClean="0">
                          <a:latin typeface="Arial" pitchFamily="34" charset="0"/>
                          <a:cs typeface="Arial" pitchFamily="34" charset="0"/>
                        </a:rPr>
                        <a:t>APFN facilitated  request</a:t>
                      </a:r>
                      <a:r>
                        <a:rPr lang="id-ID" sz="1400" baseline="0" dirty="0" smtClean="0">
                          <a:latin typeface="Arial" pitchFamily="34" charset="0"/>
                          <a:cs typeface="Arial" pitchFamily="34" charset="0"/>
                        </a:rPr>
                        <a:t> for funding during the APFN Meeting, Jer Kan in July 2012</a:t>
                      </a:r>
                      <a:endParaRPr lang="en-US" sz="1400" dirty="0">
                        <a:latin typeface="Arial" pitchFamily="34" charset="0"/>
                        <a:cs typeface="Arial" pitchFamily="34" charset="0"/>
                      </a:endParaRPr>
                    </a:p>
                  </a:txBody>
                  <a:tcPr/>
                </a:tc>
              </a:tr>
              <a:tr h="571504">
                <a:tc>
                  <a:txBody>
                    <a:bodyPr/>
                    <a:lstStyle/>
                    <a:p>
                      <a:r>
                        <a:rPr lang="id-ID" sz="1400" dirty="0" smtClean="0">
                          <a:latin typeface="Arial" pitchFamily="34" charset="0"/>
                          <a:cs typeface="Arial" pitchFamily="34" charset="0"/>
                        </a:rPr>
                        <a:t>Thai Red Cross </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aseline="0" dirty="0" smtClean="0">
                          <a:latin typeface="Arial" pitchFamily="34" charset="0"/>
                          <a:cs typeface="Arial" pitchFamily="34" charset="0"/>
                        </a:rPr>
                        <a:t>“free seat” opportunity during the APFN Meeting, “Jer Kan” in July 2012;   </a:t>
                      </a:r>
                      <a:endParaRPr lang="en-US" sz="1400" dirty="0" smtClean="0">
                        <a:latin typeface="Arial" pitchFamily="34" charset="0"/>
                        <a:cs typeface="Arial" pitchFamily="34" charset="0"/>
                      </a:endParaRPr>
                    </a:p>
                    <a:p>
                      <a:r>
                        <a:rPr lang="id-ID" sz="1400" dirty="0" smtClean="0">
                          <a:latin typeface="Arial" pitchFamily="34" charset="0"/>
                          <a:cs typeface="Arial" pitchFamily="34" charset="0"/>
                        </a:rPr>
                        <a:t>Official partner of APFN</a:t>
                      </a:r>
                      <a:r>
                        <a:rPr lang="id-ID" sz="1400" baseline="0" dirty="0" smtClean="0">
                          <a:latin typeface="Arial" pitchFamily="34" charset="0"/>
                          <a:cs typeface="Arial" pitchFamily="34" charset="0"/>
                        </a:rPr>
                        <a:t> during the APFN Meeting, Jer Kan in July 2012; partner of APFN in launching the peer to peer support program</a:t>
                      </a:r>
                      <a:endParaRPr lang="en-US" sz="1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142844"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642918"/>
            <a:ext cx="8229600" cy="1384995"/>
          </a:xfrm>
          <a:prstGeom prst="rect">
            <a:avLst/>
          </a:prstGeom>
          <a:noFill/>
        </p:spPr>
        <p:txBody>
          <a:bodyPr wrap="square" rtlCol="0">
            <a:spAutoFit/>
          </a:bodyPr>
          <a:lstStyle/>
          <a:p>
            <a:pPr algn="ctr"/>
            <a:r>
              <a:rPr lang="en-US" sz="2800" b="1" dirty="0" smtClean="0">
                <a:solidFill>
                  <a:srgbClr val="FF0000"/>
                </a:solidFill>
                <a:latin typeface="Tahoma" pitchFamily="34" charset="0"/>
                <a:ea typeface="Tahoma" pitchFamily="34" charset="0"/>
                <a:cs typeface="Tahoma" pitchFamily="34" charset="0"/>
              </a:rPr>
              <a:t>H</a:t>
            </a:r>
            <a:r>
              <a:rPr lang="id-ID" sz="2800" b="1" dirty="0" smtClean="0">
                <a:solidFill>
                  <a:srgbClr val="FF0000"/>
                </a:solidFill>
                <a:latin typeface="Tahoma" pitchFamily="34" charset="0"/>
                <a:ea typeface="Tahoma" pitchFamily="34" charset="0"/>
                <a:cs typeface="Tahoma" pitchFamily="34" charset="0"/>
              </a:rPr>
              <a:t>ighlights of SEA NS members </a:t>
            </a:r>
          </a:p>
          <a:p>
            <a:pPr algn="ctr"/>
            <a:r>
              <a:rPr lang="id-ID" sz="2800" b="1" dirty="0" smtClean="0">
                <a:solidFill>
                  <a:srgbClr val="FF0000"/>
                </a:solidFill>
                <a:latin typeface="Tahoma" pitchFamily="34" charset="0"/>
                <a:ea typeface="Tahoma" pitchFamily="34" charset="0"/>
                <a:cs typeface="Tahoma" pitchFamily="34" charset="0"/>
              </a:rPr>
              <a:t>In Resource Mobilization</a:t>
            </a:r>
            <a:endParaRPr lang="id-ID" sz="2800" b="1" dirty="0">
              <a:solidFill>
                <a:srgbClr val="FF0000"/>
              </a:solidFill>
              <a:latin typeface="Tahoma" pitchFamily="34" charset="0"/>
              <a:ea typeface="Tahoma" pitchFamily="34" charset="0"/>
              <a:cs typeface="Tahoma" pitchFamily="34" charset="0"/>
            </a:endParaRPr>
          </a:p>
          <a:p>
            <a:pPr algn="ctr"/>
            <a:endParaRPr lang="en-US" sz="2800" b="1" dirty="0" smtClean="0">
              <a:solidFill>
                <a:srgbClr val="FF0000"/>
              </a:solidFill>
              <a:latin typeface="Tahoma" pitchFamily="34" charset="0"/>
              <a:ea typeface="Tahoma" pitchFamily="34" charset="0"/>
              <a:cs typeface="Tahoma" pitchFamily="34" charset="0"/>
            </a:endParaRPr>
          </a:p>
        </p:txBody>
      </p:sp>
      <p:graphicFrame>
        <p:nvGraphicFramePr>
          <p:cNvPr id="14" name="Table 13"/>
          <p:cNvGraphicFramePr>
            <a:graphicFrameLocks noGrp="1"/>
          </p:cNvGraphicFramePr>
          <p:nvPr/>
        </p:nvGraphicFramePr>
        <p:xfrm>
          <a:off x="142876" y="1533383"/>
          <a:ext cx="8929718" cy="4709310"/>
        </p:xfrm>
        <a:graphic>
          <a:graphicData uri="http://schemas.openxmlformats.org/drawingml/2006/table">
            <a:tbl>
              <a:tblPr firstRow="1" bandRow="1">
                <a:tableStyleId>{21E4AEA4-8DFA-4A89-87EB-49C32662AFE0}</a:tableStyleId>
              </a:tblPr>
              <a:tblGrid>
                <a:gridCol w="2071670"/>
                <a:gridCol w="6858048"/>
              </a:tblGrid>
              <a:tr h="631677">
                <a:tc>
                  <a:txBody>
                    <a:bodyPr/>
                    <a:lstStyle/>
                    <a:p>
                      <a:pPr algn="ctr"/>
                      <a:r>
                        <a:rPr lang="id-ID" sz="1800" dirty="0" smtClean="0">
                          <a:latin typeface="Arial" pitchFamily="34" charset="0"/>
                          <a:cs typeface="Arial" pitchFamily="34" charset="0"/>
                        </a:rPr>
                        <a:t>National Society </a:t>
                      </a:r>
                      <a:endParaRPr lang="en-US" sz="1800" dirty="0">
                        <a:latin typeface="Arial" pitchFamily="34" charset="0"/>
                        <a:cs typeface="Arial" pitchFamily="34" charset="0"/>
                      </a:endParaRPr>
                    </a:p>
                  </a:txBody>
                  <a:tcPr/>
                </a:tc>
                <a:tc>
                  <a:txBody>
                    <a:bodyPr/>
                    <a:lstStyle/>
                    <a:p>
                      <a:pPr algn="ctr"/>
                      <a:r>
                        <a:rPr lang="id-ID" sz="1800" dirty="0" smtClean="0">
                          <a:latin typeface="Arial" pitchFamily="34" charset="0"/>
                          <a:cs typeface="Arial" pitchFamily="34" charset="0"/>
                        </a:rPr>
                        <a:t>Key efforts in stepping</a:t>
                      </a:r>
                      <a:r>
                        <a:rPr lang="id-ID" sz="1800" baseline="0" dirty="0" smtClean="0">
                          <a:latin typeface="Arial" pitchFamily="34" charset="0"/>
                          <a:cs typeface="Arial" pitchFamily="34" charset="0"/>
                        </a:rPr>
                        <a:t> up  their Resource Mobilization Development  (based on those documented by APFN)</a:t>
                      </a:r>
                      <a:endParaRPr lang="en-US" sz="1800" dirty="0">
                        <a:latin typeface="Arial" pitchFamily="34" charset="0"/>
                        <a:cs typeface="Arial" pitchFamily="34" charset="0"/>
                      </a:endParaRPr>
                    </a:p>
                  </a:txBody>
                  <a:tcPr/>
                </a:tc>
              </a:tr>
              <a:tr h="521238">
                <a:tc>
                  <a:txBody>
                    <a:bodyPr/>
                    <a:lstStyle/>
                    <a:p>
                      <a:pPr algn="l"/>
                      <a:r>
                        <a:rPr lang="id-ID" sz="1400" dirty="0" smtClean="0">
                          <a:latin typeface="Arial" pitchFamily="34" charset="0"/>
                          <a:cs typeface="Arial" pitchFamily="34" charset="0"/>
                        </a:rPr>
                        <a:t>Singapore Red Cross</a:t>
                      </a:r>
                      <a:endParaRPr lang="en-US" sz="1400" dirty="0">
                        <a:latin typeface="Arial" pitchFamily="34" charset="0"/>
                        <a:cs typeface="Arial" pitchFamily="34" charset="0"/>
                      </a:endParaRPr>
                    </a:p>
                  </a:txBody>
                  <a:tcPr/>
                </a:tc>
                <a:tc>
                  <a:txBody>
                    <a:bodyPr/>
                    <a:lstStyle/>
                    <a:p>
                      <a:pPr algn="l"/>
                      <a:r>
                        <a:rPr lang="id-ID" sz="1400" dirty="0" smtClean="0">
                          <a:latin typeface="Arial" pitchFamily="34" charset="0"/>
                          <a:cs typeface="Arial" pitchFamily="34" charset="0"/>
                        </a:rPr>
                        <a:t>Re-structuring of Fundraising</a:t>
                      </a:r>
                      <a:r>
                        <a:rPr lang="id-ID" sz="1400" baseline="0" dirty="0" smtClean="0">
                          <a:latin typeface="Arial" pitchFamily="34" charset="0"/>
                          <a:cs typeface="Arial" pitchFamily="34" charset="0"/>
                        </a:rPr>
                        <a:t> and Communications; a</a:t>
                      </a:r>
                      <a:r>
                        <a:rPr lang="id-ID" sz="1400" dirty="0" smtClean="0">
                          <a:latin typeface="Arial" pitchFamily="34" charset="0"/>
                          <a:cs typeface="Arial" pitchFamily="34" charset="0"/>
                        </a:rPr>
                        <a:t>ims</a:t>
                      </a:r>
                      <a:r>
                        <a:rPr lang="id-ID" sz="1400" baseline="0" dirty="0" smtClean="0">
                          <a:latin typeface="Arial" pitchFamily="34" charset="0"/>
                          <a:cs typeface="Arial" pitchFamily="34" charset="0"/>
                        </a:rPr>
                        <a:t> to improve the strategies of the current Singapore Red Cross International Bazaar</a:t>
                      </a:r>
                      <a:endParaRPr lang="en-US" sz="1400" dirty="0">
                        <a:latin typeface="Arial" pitchFamily="34" charset="0"/>
                        <a:cs typeface="Arial" pitchFamily="34" charset="0"/>
                      </a:endParaRPr>
                    </a:p>
                  </a:txBody>
                  <a:tcPr/>
                </a:tc>
              </a:tr>
              <a:tr h="721916">
                <a:tc>
                  <a:txBody>
                    <a:bodyPr/>
                    <a:lstStyle/>
                    <a:p>
                      <a:pPr algn="l"/>
                      <a:r>
                        <a:rPr lang="id-ID" sz="1400" dirty="0" smtClean="0">
                          <a:latin typeface="Arial" pitchFamily="34" charset="0"/>
                          <a:cs typeface="Arial" pitchFamily="34" charset="0"/>
                        </a:rPr>
                        <a:t>Myanmar Red Cross</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Arial" pitchFamily="34" charset="0"/>
                          <a:cs typeface="Arial" pitchFamily="34" charset="0"/>
                        </a:rPr>
                        <a:t>Enhancing fundraising strategies; application of strategies learned during</a:t>
                      </a:r>
                      <a:r>
                        <a:rPr lang="id-ID" sz="1400" baseline="0" dirty="0" smtClean="0">
                          <a:latin typeface="Arial" pitchFamily="34" charset="0"/>
                          <a:cs typeface="Arial" pitchFamily="34" charset="0"/>
                        </a:rPr>
                        <a:t> the Campaign Visit in Thailand</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itchFamily="34" charset="0"/>
                        <a:cs typeface="Arial" pitchFamily="34" charset="0"/>
                      </a:endParaRPr>
                    </a:p>
                  </a:txBody>
                  <a:tcPr/>
                </a:tc>
              </a:tr>
              <a:tr h="721916">
                <a:tc>
                  <a:txBody>
                    <a:bodyPr/>
                    <a:lstStyle/>
                    <a:p>
                      <a:r>
                        <a:rPr lang="id-ID" sz="1400" dirty="0" smtClean="0">
                          <a:latin typeface="Arial" pitchFamily="34" charset="0"/>
                          <a:cs typeface="Arial" pitchFamily="34" charset="0"/>
                        </a:rPr>
                        <a:t>Philippine Red Cross</a:t>
                      </a:r>
                      <a:endParaRPr lang="en-US" sz="1400" dirty="0">
                        <a:latin typeface="Arial" pitchFamily="34" charset="0"/>
                        <a:cs typeface="Arial" pitchFamily="34" charset="0"/>
                      </a:endParaRPr>
                    </a:p>
                  </a:txBody>
                  <a:tcPr/>
                </a:tc>
                <a:tc>
                  <a:txBody>
                    <a:bodyPr/>
                    <a:lstStyle/>
                    <a:p>
                      <a:r>
                        <a:rPr lang="id-ID" sz="1400" dirty="0" smtClean="0">
                          <a:latin typeface="Arial" pitchFamily="34" charset="0"/>
                          <a:cs typeface="Arial" pitchFamily="34" charset="0"/>
                        </a:rPr>
                        <a:t>Formulation</a:t>
                      </a:r>
                      <a:r>
                        <a:rPr lang="id-ID" sz="1400" baseline="0" dirty="0" smtClean="0">
                          <a:latin typeface="Arial" pitchFamily="34" charset="0"/>
                          <a:cs typeface="Arial" pitchFamily="34" charset="0"/>
                        </a:rPr>
                        <a:t> of Fund Generation Strategy 2012-2016; </a:t>
                      </a:r>
                    </a:p>
                    <a:p>
                      <a:r>
                        <a:rPr lang="id-ID" sz="1400" baseline="0" dirty="0" smtClean="0">
                          <a:latin typeface="Arial" pitchFamily="34" charset="0"/>
                          <a:cs typeface="Arial" pitchFamily="34" charset="0"/>
                        </a:rPr>
                        <a:t>successful implementation of Million Volunteer Run 2;  reviving of the Annual Fund Generation Kick Off</a:t>
                      </a:r>
                      <a:endParaRPr lang="en-US" sz="1400" dirty="0">
                        <a:latin typeface="Arial" pitchFamily="34" charset="0"/>
                        <a:cs typeface="Arial" pitchFamily="34" charset="0"/>
                      </a:endParaRPr>
                    </a:p>
                  </a:txBody>
                  <a:tcPr/>
                </a:tc>
              </a:tr>
              <a:tr h="521238">
                <a:tc>
                  <a:txBody>
                    <a:bodyPr/>
                    <a:lstStyle/>
                    <a:p>
                      <a:r>
                        <a:rPr lang="id-ID" sz="1400" dirty="0" smtClean="0">
                          <a:latin typeface="Arial" pitchFamily="34" charset="0"/>
                          <a:cs typeface="Arial" pitchFamily="34" charset="0"/>
                        </a:rPr>
                        <a:t>Vietnam</a:t>
                      </a:r>
                      <a:r>
                        <a:rPr lang="id-ID" sz="1400" baseline="0" dirty="0" smtClean="0">
                          <a:latin typeface="Arial" pitchFamily="34" charset="0"/>
                          <a:cs typeface="Arial" pitchFamily="34" charset="0"/>
                        </a:rPr>
                        <a:t> Red Cross</a:t>
                      </a:r>
                      <a:endParaRPr lang="en-US" sz="1400" dirty="0">
                        <a:latin typeface="Arial" pitchFamily="34" charset="0"/>
                        <a:cs typeface="Arial" pitchFamily="34" charset="0"/>
                      </a:endParaRPr>
                    </a:p>
                  </a:txBody>
                  <a:tcPr/>
                </a:tc>
                <a:tc>
                  <a:txBody>
                    <a:bodyPr/>
                    <a:lstStyle/>
                    <a:p>
                      <a:r>
                        <a:rPr lang="id-ID" sz="1400" dirty="0" smtClean="0">
                          <a:latin typeface="Arial" pitchFamily="34" charset="0"/>
                          <a:cs typeface="Arial" pitchFamily="34" charset="0"/>
                        </a:rPr>
                        <a:t>Formulationof Fundraising</a:t>
                      </a:r>
                      <a:r>
                        <a:rPr lang="id-ID" sz="1400" baseline="0" dirty="0" smtClean="0">
                          <a:latin typeface="Arial" pitchFamily="34" charset="0"/>
                          <a:cs typeface="Arial" pitchFamily="34" charset="0"/>
                        </a:rPr>
                        <a:t> Framework Program 2012-2017</a:t>
                      </a:r>
                      <a:endParaRPr lang="en-US" sz="1400" dirty="0">
                        <a:latin typeface="Arial" pitchFamily="34" charset="0"/>
                        <a:cs typeface="Arial" pitchFamily="34" charset="0"/>
                      </a:endParaRPr>
                    </a:p>
                  </a:txBody>
                  <a:tcPr/>
                </a:tc>
              </a:tr>
              <a:tr h="521238">
                <a:tc>
                  <a:txBody>
                    <a:bodyPr/>
                    <a:lstStyle/>
                    <a:p>
                      <a:r>
                        <a:rPr lang="id-ID" sz="1400" dirty="0" smtClean="0">
                          <a:latin typeface="Arial" pitchFamily="34" charset="0"/>
                          <a:cs typeface="Arial" pitchFamily="34" charset="0"/>
                        </a:rPr>
                        <a:t>Indonesia Red Cross</a:t>
                      </a:r>
                      <a:endParaRPr lang="en-US" sz="1400"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r>
              <a:tr h="521238">
                <a:tc>
                  <a:txBody>
                    <a:bodyPr/>
                    <a:lstStyle/>
                    <a:p>
                      <a:r>
                        <a:rPr lang="id-ID" sz="1400" dirty="0" smtClean="0">
                          <a:latin typeface="Arial" pitchFamily="34" charset="0"/>
                          <a:cs typeface="Arial" pitchFamily="34" charset="0"/>
                        </a:rPr>
                        <a:t>Laos Red Cross</a:t>
                      </a:r>
                      <a:endParaRPr lang="en-US" sz="1400" dirty="0">
                        <a:latin typeface="Arial" pitchFamily="34" charset="0"/>
                        <a:cs typeface="Arial" pitchFamily="34" charset="0"/>
                      </a:endParaRPr>
                    </a:p>
                  </a:txBody>
                  <a:tcPr/>
                </a:tc>
                <a:tc>
                  <a:txBody>
                    <a:bodyPr/>
                    <a:lstStyle/>
                    <a:p>
                      <a:r>
                        <a:rPr lang="id-ID" sz="1400" dirty="0" smtClean="0">
                          <a:latin typeface="Arial" pitchFamily="34" charset="0"/>
                          <a:cs typeface="Arial" pitchFamily="34" charset="0"/>
                        </a:rPr>
                        <a:t>Developing fundraising strategies </a:t>
                      </a:r>
                      <a:endParaRPr lang="en-US" sz="1400" dirty="0">
                        <a:latin typeface="Arial" pitchFamily="34" charset="0"/>
                        <a:cs typeface="Arial" pitchFamily="34" charset="0"/>
                      </a:endParaRPr>
                    </a:p>
                  </a:txBody>
                  <a:tcPr/>
                </a:tc>
              </a:tr>
              <a:tr h="521238">
                <a:tc>
                  <a:txBody>
                    <a:bodyPr/>
                    <a:lstStyle/>
                    <a:p>
                      <a:r>
                        <a:rPr lang="id-ID" sz="1400" dirty="0" smtClean="0">
                          <a:latin typeface="Arial" pitchFamily="34" charset="0"/>
                          <a:cs typeface="Arial" pitchFamily="34" charset="0"/>
                        </a:rPr>
                        <a:t>Thai Red Cross </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Arial" pitchFamily="34" charset="0"/>
                          <a:cs typeface="Arial" pitchFamily="34" charset="0"/>
                        </a:rPr>
                        <a:t>Looking at</a:t>
                      </a:r>
                      <a:r>
                        <a:rPr lang="id-ID" sz="1400" baseline="0" dirty="0" smtClean="0">
                          <a:latin typeface="Arial" pitchFamily="34" charset="0"/>
                          <a:cs typeface="Arial" pitchFamily="34" charset="0"/>
                        </a:rPr>
                        <a:t> r</a:t>
                      </a:r>
                      <a:r>
                        <a:rPr lang="id-ID" sz="1400" dirty="0" smtClean="0">
                          <a:latin typeface="Arial" pitchFamily="34" charset="0"/>
                          <a:cs typeface="Arial" pitchFamily="34" charset="0"/>
                        </a:rPr>
                        <a:t>e-launching</a:t>
                      </a:r>
                      <a:r>
                        <a:rPr lang="id-ID" sz="1400" baseline="0" dirty="0" smtClean="0">
                          <a:latin typeface="Arial" pitchFamily="34" charset="0"/>
                          <a:cs typeface="Arial" pitchFamily="34" charset="0"/>
                        </a:rPr>
                        <a:t> of Direct Mail; collaboration with Asia Pacific NSs;  </a:t>
                      </a:r>
                      <a:endParaRPr lang="en-US" sz="1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984" y="785794"/>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30" name="TextBox 29"/>
          <p:cNvSpPr txBox="1"/>
          <p:nvPr/>
        </p:nvSpPr>
        <p:spPr>
          <a:xfrm>
            <a:off x="3286116" y="928670"/>
            <a:ext cx="4778872" cy="523220"/>
          </a:xfrm>
          <a:prstGeom prst="rect">
            <a:avLst/>
          </a:prstGeom>
          <a:noFill/>
        </p:spPr>
        <p:txBody>
          <a:bodyPr wrap="none" rtlCol="0">
            <a:spAutoFit/>
          </a:bodyPr>
          <a:lstStyle/>
          <a:p>
            <a:r>
              <a:rPr lang="id-ID" sz="2800" b="1" dirty="0" smtClean="0">
                <a:solidFill>
                  <a:srgbClr val="FF0000"/>
                </a:solidFill>
                <a:latin typeface="Arial" pitchFamily="34" charset="0"/>
                <a:cs typeface="Arial" pitchFamily="34" charset="0"/>
              </a:rPr>
              <a:t>Outline of the Presentation</a:t>
            </a:r>
            <a:endParaRPr lang="en-US" sz="2800" b="1" dirty="0">
              <a:solidFill>
                <a:srgbClr val="FF0000"/>
              </a:solidFill>
              <a:latin typeface="Arial" pitchFamily="34" charset="0"/>
              <a:cs typeface="Arial" pitchFamily="34" charset="0"/>
            </a:endParaRPr>
          </a:p>
        </p:txBody>
      </p:sp>
      <p:sp>
        <p:nvSpPr>
          <p:cNvPr id="31" name="TextBox 30"/>
          <p:cNvSpPr txBox="1"/>
          <p:nvPr/>
        </p:nvSpPr>
        <p:spPr>
          <a:xfrm>
            <a:off x="357158" y="2214554"/>
            <a:ext cx="8643998" cy="3785652"/>
          </a:xfrm>
          <a:prstGeom prst="rect">
            <a:avLst/>
          </a:prstGeom>
          <a:noFill/>
        </p:spPr>
        <p:txBody>
          <a:bodyPr wrap="square" rtlCol="0">
            <a:spAutoFit/>
          </a:bodyPr>
          <a:lstStyle/>
          <a:p>
            <a:pPr marL="400050" indent="-400050">
              <a:buAutoNum type="romanUcPeriod"/>
            </a:pPr>
            <a:r>
              <a:rPr lang="id-ID" sz="2400" dirty="0" smtClean="0">
                <a:latin typeface="Arial" pitchFamily="34" charset="0"/>
                <a:cs typeface="Arial" pitchFamily="34" charset="0"/>
              </a:rPr>
              <a:t>Brief overview of APFN</a:t>
            </a:r>
          </a:p>
          <a:p>
            <a:pPr marL="400050" indent="-400050">
              <a:buAutoNum type="romanUcPeriod"/>
            </a:pPr>
            <a:r>
              <a:rPr lang="id-ID" sz="2400" dirty="0" smtClean="0">
                <a:latin typeface="Arial" pitchFamily="34" charset="0"/>
                <a:cs typeface="Arial" pitchFamily="34" charset="0"/>
              </a:rPr>
              <a:t>2012 APFN Highlights and  Achievements</a:t>
            </a:r>
          </a:p>
          <a:p>
            <a:pPr marL="400050" indent="-400050">
              <a:buAutoNum type="romanUcPeriod"/>
            </a:pPr>
            <a:r>
              <a:rPr lang="id-ID" sz="2400" dirty="0" smtClean="0">
                <a:latin typeface="Arial" pitchFamily="34" charset="0"/>
                <a:cs typeface="Arial" pitchFamily="34" charset="0"/>
              </a:rPr>
              <a:t>2013 APFN Plan of Action</a:t>
            </a:r>
          </a:p>
          <a:p>
            <a:pPr marL="400050" indent="-400050">
              <a:buAutoNum type="romanUcPeriod" startAt="4"/>
            </a:pPr>
            <a:r>
              <a:rPr lang="id-ID" sz="2400" dirty="0" smtClean="0">
                <a:latin typeface="Arial" pitchFamily="34" charset="0"/>
                <a:cs typeface="Arial" pitchFamily="34" charset="0"/>
              </a:rPr>
              <a:t>Working together with South East Asia National Societies</a:t>
            </a:r>
          </a:p>
          <a:p>
            <a:pPr marL="400050" indent="-400050">
              <a:buAutoNum type="romanUcPeriod" startAt="4"/>
            </a:pPr>
            <a:r>
              <a:rPr lang="id-ID" sz="2400" dirty="0" smtClean="0">
                <a:latin typeface="Arial" pitchFamily="34" charset="0"/>
                <a:cs typeface="Arial" pitchFamily="34" charset="0"/>
              </a:rPr>
              <a:t>Highlights of South East Asia National Societies in Resource Mobilization</a:t>
            </a:r>
          </a:p>
          <a:p>
            <a:pPr marL="400050" indent="-400050">
              <a:buAutoNum type="romanUcPeriod" startAt="4"/>
            </a:pPr>
            <a:r>
              <a:rPr lang="id-ID" sz="2400" dirty="0" smtClean="0">
                <a:latin typeface="Arial" pitchFamily="34" charset="0"/>
                <a:cs typeface="Arial" pitchFamily="34" charset="0"/>
              </a:rPr>
              <a:t>Challenges of APFN in strengthening NS Capacity</a:t>
            </a:r>
          </a:p>
          <a:p>
            <a:pPr marL="400050" indent="-400050">
              <a:buAutoNum type="romanUcPeriod" startAt="4"/>
            </a:pPr>
            <a:r>
              <a:rPr lang="id-ID" sz="2400" dirty="0" smtClean="0">
                <a:latin typeface="Arial" pitchFamily="34" charset="0"/>
                <a:cs typeface="Arial" pitchFamily="34" charset="0"/>
              </a:rPr>
              <a:t>Leadership role in the development of resource mobilization</a:t>
            </a:r>
          </a:p>
          <a:p>
            <a:pPr marL="400050" indent="-400050"/>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142844" y="781040"/>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714356"/>
            <a:ext cx="8229600" cy="1077218"/>
          </a:xfrm>
          <a:prstGeom prst="rect">
            <a:avLst/>
          </a:prstGeom>
          <a:noFill/>
        </p:spPr>
        <p:txBody>
          <a:bodyPr wrap="square" rtlCol="0">
            <a:spAutoFit/>
          </a:bodyPr>
          <a:lstStyle/>
          <a:p>
            <a:pPr algn="ctr"/>
            <a:r>
              <a:rPr lang="id-ID" sz="3200" b="1" dirty="0" smtClean="0">
                <a:solidFill>
                  <a:srgbClr val="FF0000"/>
                </a:solidFill>
                <a:latin typeface="Tahoma" pitchFamily="34" charset="0"/>
                <a:ea typeface="Tahoma" pitchFamily="34" charset="0"/>
                <a:cs typeface="Tahoma" pitchFamily="34" charset="0"/>
              </a:rPr>
              <a:t>Linking the Resource Mobilization</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10" name="TextBox 9"/>
          <p:cNvSpPr txBox="1"/>
          <p:nvPr/>
        </p:nvSpPr>
        <p:spPr>
          <a:xfrm>
            <a:off x="2285984" y="1357298"/>
            <a:ext cx="5572164" cy="707886"/>
          </a:xfrm>
          <a:prstGeom prst="rect">
            <a:avLst/>
          </a:prstGeom>
          <a:noFill/>
        </p:spPr>
        <p:txBody>
          <a:bodyPr wrap="square" rtlCol="0">
            <a:spAutoFit/>
          </a:bodyPr>
          <a:lstStyle/>
          <a:p>
            <a:pPr algn="ctr"/>
            <a:r>
              <a:rPr lang="id-ID" sz="2000" dirty="0" smtClean="0">
                <a:latin typeface="Arial" pitchFamily="34" charset="0"/>
                <a:cs typeface="Arial" pitchFamily="34" charset="0"/>
              </a:rPr>
              <a:t>Link of  Resource Mobilization with </a:t>
            </a:r>
          </a:p>
          <a:p>
            <a:pPr algn="ctr"/>
            <a:r>
              <a:rPr lang="id-ID" sz="2000" dirty="0" smtClean="0">
                <a:latin typeface="Arial" pitchFamily="34" charset="0"/>
                <a:cs typeface="Arial" pitchFamily="34" charset="0"/>
              </a:rPr>
              <a:t>Humanitarian Diplomacy and  Communications</a:t>
            </a:r>
            <a:endParaRPr lang="en-US" sz="2000" dirty="0">
              <a:latin typeface="Arial" pitchFamily="34" charset="0"/>
              <a:cs typeface="Arial" pitchFamily="34" charset="0"/>
            </a:endParaRPr>
          </a:p>
        </p:txBody>
      </p:sp>
      <p:graphicFrame>
        <p:nvGraphicFramePr>
          <p:cNvPr id="11" name="コンテンツ プレースホルダー 3"/>
          <p:cNvGraphicFramePr>
            <a:graphicFrameLocks/>
          </p:cNvGraphicFramePr>
          <p:nvPr>
            <p:extLst>
              <p:ext uri="{D42A27DB-BD31-4B8C-83A1-F6EECF244321}">
                <p14:modId xmlns:p14="http://schemas.microsoft.com/office/powerpoint/2010/main" xmlns="" val="1078206315"/>
              </p:ext>
            </p:extLst>
          </p:nvPr>
        </p:nvGraphicFramePr>
        <p:xfrm>
          <a:off x="2357422" y="178592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57159" y="2285992"/>
            <a:ext cx="3586992" cy="35719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57422" y="2714620"/>
            <a:ext cx="7786742" cy="3786214"/>
          </a:xfrm>
        </p:spPr>
        <p:txBody>
          <a:bodyPr>
            <a:normAutofit/>
          </a:bodyPr>
          <a:lstStyle/>
          <a:p>
            <a:pPr algn="just"/>
            <a:r>
              <a:rPr kumimoji="1" lang="id-ID" altLang="ja-JP" sz="2800" dirty="0" smtClean="0">
                <a:latin typeface="Arial" pitchFamily="34" charset="0"/>
                <a:cs typeface="Arial" pitchFamily="34" charset="0"/>
              </a:rPr>
              <a:t>Funding  and sustainability </a:t>
            </a:r>
            <a:endParaRPr kumimoji="1" lang="id-ID" altLang="ja-JP" sz="2000" dirty="0" smtClean="0">
              <a:latin typeface="Arial" pitchFamily="34" charset="0"/>
              <a:cs typeface="Arial" pitchFamily="34" charset="0"/>
            </a:endParaRPr>
          </a:p>
          <a:p>
            <a:pPr algn="just"/>
            <a:r>
              <a:rPr kumimoji="1" lang="id-ID" altLang="ja-JP" sz="2800" dirty="0" smtClean="0">
                <a:latin typeface="Arial" pitchFamily="34" charset="0"/>
                <a:cs typeface="Arial" pitchFamily="34" charset="0"/>
              </a:rPr>
              <a:t>Members participation and involvement </a:t>
            </a:r>
            <a:endParaRPr kumimoji="1" lang="id-ID" altLang="ja-JP" sz="2000" dirty="0" smtClean="0">
              <a:latin typeface="Arial" pitchFamily="34" charset="0"/>
              <a:cs typeface="Arial" pitchFamily="34" charset="0"/>
            </a:endParaRPr>
          </a:p>
          <a:p>
            <a:pPr algn="just"/>
            <a:r>
              <a:rPr kumimoji="1" lang="id-ID" altLang="ja-JP" sz="2800" dirty="0" smtClean="0">
                <a:latin typeface="Arial" pitchFamily="34" charset="0"/>
                <a:cs typeface="Arial" pitchFamily="34" charset="0"/>
              </a:rPr>
              <a:t>Human Resources</a:t>
            </a:r>
            <a:endParaRPr kumimoji="1" lang="id-ID" altLang="ja-JP" sz="2000" dirty="0" smtClean="0">
              <a:latin typeface="Arial" pitchFamily="34" charset="0"/>
              <a:cs typeface="Arial" pitchFamily="34" charset="0"/>
            </a:endParaRPr>
          </a:p>
          <a:p>
            <a:pPr algn="just"/>
            <a:r>
              <a:rPr kumimoji="1" lang="id-ID" altLang="ja-JP" sz="2800" dirty="0" smtClean="0">
                <a:latin typeface="Arial" pitchFamily="34" charset="0"/>
                <a:cs typeface="Arial" pitchFamily="34" charset="0"/>
              </a:rPr>
              <a:t>Leadership support </a:t>
            </a: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984" y="714356"/>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7"/>
          <p:cNvSpPr txBox="1"/>
          <p:nvPr/>
        </p:nvSpPr>
        <p:spPr>
          <a:xfrm flipH="1">
            <a:off x="914432" y="831819"/>
            <a:ext cx="8229600" cy="1077218"/>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C</a:t>
            </a:r>
            <a:r>
              <a:rPr lang="id-ID" sz="3200" b="1" dirty="0" smtClean="0">
                <a:solidFill>
                  <a:srgbClr val="FF0000"/>
                </a:solidFill>
                <a:latin typeface="Tahoma" pitchFamily="34" charset="0"/>
                <a:ea typeface="Tahoma" pitchFamily="34" charset="0"/>
                <a:cs typeface="Tahoma" pitchFamily="34" charset="0"/>
              </a:rPr>
              <a:t>hallenges  of APFN</a:t>
            </a:r>
          </a:p>
          <a:p>
            <a:pPr algn="ctr"/>
            <a:r>
              <a:rPr lang="id-ID" sz="3200" b="1" dirty="0" smtClean="0">
                <a:solidFill>
                  <a:srgbClr val="FF0000"/>
                </a:solidFill>
                <a:latin typeface="Tahoma" pitchFamily="34" charset="0"/>
                <a:ea typeface="Tahoma" pitchFamily="34" charset="0"/>
                <a:cs typeface="Tahoma" pitchFamily="34" charset="0"/>
              </a:rPr>
              <a:t> in Strengthening NS Capacity</a:t>
            </a:r>
            <a:endParaRPr lang="en-US" sz="3200" b="1" dirty="0" smtClean="0">
              <a:solidFill>
                <a:srgbClr val="FF0000"/>
              </a:solidFill>
              <a:latin typeface="Tahoma" pitchFamily="34" charset="0"/>
              <a:ea typeface="Tahoma" pitchFamily="34" charset="0"/>
              <a:cs typeface="Tahoma" pitchFamily="34" charset="0"/>
            </a:endParaRPr>
          </a:p>
        </p:txBody>
      </p:sp>
      <p:pic>
        <p:nvPicPr>
          <p:cNvPr id="10242" name="Picture 2" descr="https://encrypted-tbn0.gstatic.com/images?q=tbn:ANd9GcTQ2wwHXTVfzhLtpADHpWUoq2ltb0ugbkKoY-aKns3Z-oRvHWNHzw"/>
          <p:cNvPicPr>
            <a:picLocks noChangeAspect="1" noChangeArrowheads="1"/>
          </p:cNvPicPr>
          <p:nvPr/>
        </p:nvPicPr>
        <p:blipFill>
          <a:blip r:embed="rId4" cstate="print"/>
          <a:srcRect/>
          <a:stretch>
            <a:fillRect/>
          </a:stretch>
        </p:blipFill>
        <p:spPr bwMode="auto">
          <a:xfrm>
            <a:off x="147622" y="2709872"/>
            <a:ext cx="2209800" cy="2076450"/>
          </a:xfrm>
          <a:prstGeom prst="rect">
            <a:avLst/>
          </a:prstGeom>
          <a:noFill/>
        </p:spPr>
      </p:pic>
    </p:spTree>
    <p:extLst>
      <p:ext uri="{BB962C8B-B14F-4D97-AF65-F5344CB8AC3E}">
        <p14:creationId xmlns:p14="http://schemas.microsoft.com/office/powerpoint/2010/main" xmlns="" val="829741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4282" y="2071678"/>
            <a:ext cx="5357850" cy="3857652"/>
          </a:xfrm>
        </p:spPr>
        <p:txBody>
          <a:bodyPr>
            <a:normAutofit/>
          </a:bodyPr>
          <a:lstStyle/>
          <a:p>
            <a:pPr algn="ctr">
              <a:buNone/>
            </a:pPr>
            <a:r>
              <a:rPr kumimoji="1" lang="id-ID" altLang="ja-JP" dirty="0" smtClean="0">
                <a:latin typeface="Arial" pitchFamily="34" charset="0"/>
                <a:cs typeface="Arial" pitchFamily="34" charset="0"/>
              </a:rPr>
              <a:t>Can you share with us what you can contribute as leaders for resource mobilization development in your respective NSs and through APFN </a:t>
            </a:r>
          </a:p>
          <a:p>
            <a:pPr algn="ctr">
              <a:buNone/>
            </a:pPr>
            <a:r>
              <a:rPr kumimoji="1" lang="id-ID" altLang="ja-JP" dirty="0" smtClean="0">
                <a:latin typeface="Arial" pitchFamily="34" charset="0"/>
                <a:cs typeface="Arial" pitchFamily="34" charset="0"/>
              </a:rPr>
              <a:t>as well?</a:t>
            </a:r>
          </a:p>
          <a:p>
            <a:pPr algn="just">
              <a:buNone/>
            </a:pPr>
            <a:endParaRPr kumimoji="1" lang="id-ID" altLang="ja-JP" dirty="0" smtClean="0">
              <a:latin typeface="Arial" pitchFamily="34" charset="0"/>
              <a:cs typeface="Arial" pitchFamily="34" charset="0"/>
            </a:endParaRP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rial" pitchFamily="34" charset="0"/>
                <a:ea typeface="Tahoma" pitchFamily="34" charset="0"/>
                <a:cs typeface="Arial" pitchFamily="34" charset="0"/>
              </a:rPr>
              <a:t>Do More     ∙     Do Better      ∙     Reach Further</a:t>
            </a:r>
            <a:endParaRPr lang="en-US" sz="2000" dirty="0">
              <a:latin typeface="Arial" pitchFamily="34" charset="0"/>
              <a:ea typeface="Tahoma" pitchFamily="34" charset="0"/>
              <a:cs typeface="Arial" pitchFamily="34" charset="0"/>
            </a:endParaRPr>
          </a:p>
        </p:txBody>
      </p:sp>
      <p:sp>
        <p:nvSpPr>
          <p:cNvPr id="7" name="TextBox 7"/>
          <p:cNvSpPr txBox="1"/>
          <p:nvPr/>
        </p:nvSpPr>
        <p:spPr>
          <a:xfrm flipH="1">
            <a:off x="1214414" y="843961"/>
            <a:ext cx="8229600" cy="584775"/>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O</a:t>
            </a:r>
            <a:r>
              <a:rPr lang="id-ID" sz="3200" b="1" dirty="0" smtClean="0">
                <a:solidFill>
                  <a:srgbClr val="FF0000"/>
                </a:solidFill>
                <a:latin typeface="Tahoma" pitchFamily="34" charset="0"/>
                <a:ea typeface="Tahoma" pitchFamily="34" charset="0"/>
                <a:cs typeface="Tahoma" pitchFamily="34" charset="0"/>
              </a:rPr>
              <a:t>pen sharing and discussion</a:t>
            </a:r>
            <a:endParaRPr lang="en-US" sz="3200" b="1" dirty="0" smtClean="0">
              <a:solidFill>
                <a:srgbClr val="FF0000"/>
              </a:solidFill>
              <a:latin typeface="Tahoma" pitchFamily="34" charset="0"/>
              <a:ea typeface="Tahoma" pitchFamily="34" charset="0"/>
              <a:cs typeface="Tahoma" pitchFamily="34" charset="0"/>
            </a:endParaRPr>
          </a:p>
        </p:txBody>
      </p:sp>
      <p:pic>
        <p:nvPicPr>
          <p:cNvPr id="79874" name="Picture 2" descr="https://encrypted-tbn2.gstatic.com/images?q=tbn:ANd9GcQ85CxbmBbBN6FkoXj84PI87NH3DPtetLO4vxtRNV4UK-f6phby"/>
          <p:cNvPicPr>
            <a:picLocks noChangeAspect="1" noChangeArrowheads="1"/>
          </p:cNvPicPr>
          <p:nvPr/>
        </p:nvPicPr>
        <p:blipFill>
          <a:blip r:embed="rId4" cstate="print"/>
          <a:srcRect/>
          <a:stretch>
            <a:fillRect/>
          </a:stretch>
        </p:blipFill>
        <p:spPr bwMode="auto">
          <a:xfrm>
            <a:off x="5643570" y="2357430"/>
            <a:ext cx="3054589" cy="2500330"/>
          </a:xfrm>
          <a:prstGeom prst="rect">
            <a:avLst/>
          </a:prstGeom>
          <a:noFill/>
        </p:spPr>
      </p:pic>
    </p:spTree>
    <p:extLst>
      <p:ext uri="{BB962C8B-B14F-4D97-AF65-F5344CB8AC3E}">
        <p14:creationId xmlns:p14="http://schemas.microsoft.com/office/powerpoint/2010/main" xmlns="" val="82974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984" y="714356"/>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7"/>
          <p:cNvSpPr txBox="1"/>
          <p:nvPr/>
        </p:nvSpPr>
        <p:spPr>
          <a:xfrm flipH="1">
            <a:off x="914432" y="785794"/>
            <a:ext cx="8229600" cy="1077218"/>
          </a:xfrm>
          <a:prstGeom prst="rect">
            <a:avLst/>
          </a:prstGeom>
          <a:noFill/>
        </p:spPr>
        <p:txBody>
          <a:bodyPr wrap="square" rtlCol="0">
            <a:spAutoFit/>
          </a:bodyPr>
          <a:lstStyle/>
          <a:p>
            <a:pPr algn="ctr"/>
            <a:r>
              <a:rPr lang="id-ID" sz="3200" b="1" dirty="0" smtClean="0">
                <a:solidFill>
                  <a:srgbClr val="FF0000"/>
                </a:solidFill>
                <a:latin typeface="Tahoma" pitchFamily="34" charset="0"/>
                <a:ea typeface="Tahoma" pitchFamily="34" charset="0"/>
                <a:cs typeface="Tahoma" pitchFamily="34" charset="0"/>
              </a:rPr>
              <a:t>Proposed role of leadership in </a:t>
            </a:r>
          </a:p>
          <a:p>
            <a:pPr algn="ctr"/>
            <a:r>
              <a:rPr lang="id-ID" sz="3200" b="1" dirty="0" smtClean="0">
                <a:solidFill>
                  <a:srgbClr val="FF0000"/>
                </a:solidFill>
                <a:latin typeface="Tahoma" pitchFamily="34" charset="0"/>
                <a:ea typeface="Tahoma" pitchFamily="34" charset="0"/>
                <a:cs typeface="Tahoma" pitchFamily="34" charset="0"/>
              </a:rPr>
              <a:t>Resource Mobilization Development</a:t>
            </a:r>
            <a:endParaRPr lang="en-US" sz="3200" b="1" dirty="0" smtClean="0">
              <a:solidFill>
                <a:srgbClr val="FF0000"/>
              </a:solidFill>
              <a:latin typeface="Tahoma" pitchFamily="34" charset="0"/>
              <a:ea typeface="Tahoma" pitchFamily="34" charset="0"/>
              <a:cs typeface="Tahoma" pitchFamily="34" charset="0"/>
            </a:endParaRPr>
          </a:p>
        </p:txBody>
      </p:sp>
      <p:sp>
        <p:nvSpPr>
          <p:cNvPr id="8" name="TextBox 7"/>
          <p:cNvSpPr txBox="1"/>
          <p:nvPr/>
        </p:nvSpPr>
        <p:spPr>
          <a:xfrm>
            <a:off x="285784" y="2214554"/>
            <a:ext cx="8643934" cy="4154984"/>
          </a:xfrm>
          <a:prstGeom prst="rect">
            <a:avLst/>
          </a:prstGeom>
          <a:noFill/>
        </p:spPr>
        <p:txBody>
          <a:bodyPr wrap="square" rtlCol="0">
            <a:spAutoFit/>
          </a:bodyPr>
          <a:lstStyle/>
          <a:p>
            <a:pPr marL="342900" indent="-342900">
              <a:buAutoNum type="arabicPeriod"/>
            </a:pPr>
            <a:r>
              <a:rPr lang="id-ID" sz="2400" dirty="0" smtClean="0">
                <a:latin typeface="Arial" pitchFamily="34" charset="0"/>
                <a:cs typeface="Arial" pitchFamily="34" charset="0"/>
              </a:rPr>
              <a:t>Making Resource Mobilization a priorty in the National Society</a:t>
            </a:r>
          </a:p>
          <a:p>
            <a:pPr marL="342900" indent="-342900">
              <a:buAutoNum type="arabicPeriod"/>
            </a:pPr>
            <a:r>
              <a:rPr lang="id-ID" sz="2400" dirty="0" smtClean="0">
                <a:latin typeface="Arial" pitchFamily="34" charset="0"/>
                <a:cs typeface="Arial" pitchFamily="34" charset="0"/>
              </a:rPr>
              <a:t>Support in investing in  fundraising personnel and programs</a:t>
            </a:r>
          </a:p>
          <a:p>
            <a:pPr marL="342900" indent="-342900">
              <a:buAutoNum type="arabicPeriod"/>
            </a:pPr>
            <a:r>
              <a:rPr lang="id-ID" sz="2400" dirty="0" smtClean="0">
                <a:latin typeface="Arial" pitchFamily="34" charset="0"/>
                <a:cs typeface="Arial" pitchFamily="34" charset="0"/>
              </a:rPr>
              <a:t>Support  in the development of fundraising plan and strategy</a:t>
            </a:r>
          </a:p>
          <a:p>
            <a:pPr marL="342900" indent="-342900">
              <a:buAutoNum type="arabicPeriod"/>
            </a:pPr>
            <a:r>
              <a:rPr lang="id-ID" sz="2400" dirty="0" smtClean="0">
                <a:latin typeface="Arial" pitchFamily="34" charset="0"/>
                <a:cs typeface="Arial" pitchFamily="34" charset="0"/>
              </a:rPr>
              <a:t>Support in involving NS fundraising practitioners to local and international activities</a:t>
            </a:r>
          </a:p>
          <a:p>
            <a:pPr marL="342900" indent="-342900">
              <a:buAutoNum type="arabicPeriod"/>
            </a:pPr>
            <a:r>
              <a:rPr lang="id-ID" sz="2400" dirty="0" smtClean="0">
                <a:latin typeface="Arial" pitchFamily="34" charset="0"/>
                <a:cs typeface="Arial" pitchFamily="34" charset="0"/>
              </a:rPr>
              <a:t>Collaboration and networking </a:t>
            </a:r>
          </a:p>
          <a:p>
            <a:pPr marL="342900" indent="-342900">
              <a:buAutoNum type="arabicPeriod"/>
            </a:pPr>
            <a:r>
              <a:rPr lang="id-ID" sz="2400" dirty="0" smtClean="0">
                <a:latin typeface="Arial" pitchFamily="34" charset="0"/>
                <a:cs typeface="Arial" pitchFamily="34" charset="0"/>
              </a:rPr>
              <a:t>Register your NS as a member of APFN!</a:t>
            </a:r>
          </a:p>
          <a:p>
            <a:pPr marL="342900" indent="-342900">
              <a:buAutoNum type="arabicPeriod"/>
            </a:pPr>
            <a:endParaRPr lang="id-ID" sz="2400" dirty="0" smtClean="0">
              <a:latin typeface="Arial" pitchFamily="34" charset="0"/>
              <a:cs typeface="Arial" pitchFamily="34" charset="0"/>
            </a:endParaRPr>
          </a:p>
          <a:p>
            <a:pPr marL="342900" indent="-342900">
              <a:buAutoNum type="arabicPeriod"/>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82974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1.gstatic.com/images?q=tbn:ANd9GcTaGHPC1y4K5f5_vTRtKgcrYDOovhSp4SIb1y2X3oTbniZUDDy4Pw"/>
          <p:cNvPicPr>
            <a:picLocks noChangeAspect="1" noChangeArrowheads="1"/>
          </p:cNvPicPr>
          <p:nvPr/>
        </p:nvPicPr>
        <p:blipFill>
          <a:blip r:embed="rId3" cstate="print"/>
          <a:srcRect/>
          <a:stretch>
            <a:fillRect/>
          </a:stretch>
        </p:blipFill>
        <p:spPr bwMode="auto">
          <a:xfrm>
            <a:off x="3214678" y="1071546"/>
            <a:ext cx="2773094" cy="1500198"/>
          </a:xfrm>
          <a:prstGeom prst="rect">
            <a:avLst/>
          </a:prstGeom>
          <a:noFill/>
        </p:spPr>
      </p:pic>
      <p:sp>
        <p:nvSpPr>
          <p:cNvPr id="3" name="コンテンツ プレースホルダー 2"/>
          <p:cNvSpPr>
            <a:spLocks noGrp="1"/>
          </p:cNvSpPr>
          <p:nvPr>
            <p:ph idx="1"/>
          </p:nvPr>
        </p:nvSpPr>
        <p:spPr>
          <a:xfrm>
            <a:off x="357158" y="2214554"/>
            <a:ext cx="8858280" cy="4525963"/>
          </a:xfrm>
        </p:spPr>
        <p:txBody>
          <a:bodyPr/>
          <a:lstStyle/>
          <a:p>
            <a:r>
              <a:rPr kumimoji="1" lang="en-US" altLang="ja-JP" dirty="0" smtClean="0">
                <a:latin typeface="Arial" pitchFamily="34" charset="0"/>
                <a:cs typeface="Arial" pitchFamily="34" charset="0"/>
              </a:rPr>
              <a:t>Let us know your strengths and targets</a:t>
            </a:r>
          </a:p>
          <a:p>
            <a:r>
              <a:rPr kumimoji="1" lang="id-ID" altLang="ja-JP" dirty="0" smtClean="0">
                <a:latin typeface="Arial" pitchFamily="34" charset="0"/>
                <a:cs typeface="Arial" pitchFamily="34" charset="0"/>
              </a:rPr>
              <a:t>Inspire, share &amp; get involved </a:t>
            </a:r>
            <a:r>
              <a:rPr kumimoji="1" lang="en-US" altLang="ja-JP" dirty="0" smtClean="0">
                <a:latin typeface="Arial" pitchFamily="34" charset="0"/>
                <a:cs typeface="Arial" pitchFamily="34" charset="0"/>
              </a:rPr>
              <a:t>– </a:t>
            </a:r>
            <a:r>
              <a:rPr kumimoji="1" lang="en-US" altLang="ja-JP" sz="2400" dirty="0">
                <a:latin typeface="Arial" pitchFamily="34" charset="0"/>
                <a:cs typeface="Arial" pitchFamily="34" charset="0"/>
              </a:rPr>
              <a:t>your contribution</a:t>
            </a:r>
            <a:r>
              <a:rPr kumimoji="1" lang="en-US" altLang="ja-JP" sz="2400" dirty="0" smtClean="0">
                <a:latin typeface="Arial" pitchFamily="34" charset="0"/>
                <a:cs typeface="Arial" pitchFamily="34" charset="0"/>
              </a:rPr>
              <a:t>,</a:t>
            </a:r>
            <a:r>
              <a:rPr kumimoji="1" lang="id-ID" altLang="ja-JP" sz="2400" dirty="0" smtClean="0">
                <a:latin typeface="Arial" pitchFamily="34" charset="0"/>
                <a:cs typeface="Arial" pitchFamily="34" charset="0"/>
              </a:rPr>
              <a:t> technical expertise, financial support, or join a</a:t>
            </a:r>
            <a:r>
              <a:rPr kumimoji="1" lang="en-US" altLang="ja-JP" sz="2400" dirty="0" smtClean="0">
                <a:latin typeface="Arial" pitchFamily="34" charset="0"/>
                <a:cs typeface="Arial" pitchFamily="34" charset="0"/>
              </a:rPr>
              <a:t> </a:t>
            </a:r>
            <a:r>
              <a:rPr kumimoji="1" lang="en-US" altLang="ja-JP" sz="2400" dirty="0">
                <a:latin typeface="Arial" pitchFamily="34" charset="0"/>
                <a:cs typeface="Arial" pitchFamily="34" charset="0"/>
              </a:rPr>
              <a:t>Working Group</a:t>
            </a:r>
          </a:p>
          <a:p>
            <a:r>
              <a:rPr kumimoji="1" lang="en-US" altLang="ja-JP" dirty="0">
                <a:latin typeface="Arial" pitchFamily="34" charset="0"/>
                <a:cs typeface="Arial" pitchFamily="34" charset="0"/>
              </a:rPr>
              <a:t>Utilize the APFN in your RM work!</a:t>
            </a:r>
          </a:p>
          <a:p>
            <a:pPr lvl="1"/>
            <a:r>
              <a:rPr kumimoji="1" lang="en-US" altLang="ja-JP" sz="2400" dirty="0">
                <a:latin typeface="Arial" pitchFamily="34" charset="0"/>
                <a:cs typeface="Arial" pitchFamily="34" charset="0"/>
              </a:rPr>
              <a:t>Resource Centre on </a:t>
            </a:r>
            <a:r>
              <a:rPr kumimoji="1" lang="en-US" altLang="ja-JP" sz="2400" dirty="0" err="1">
                <a:latin typeface="Arial" pitchFamily="34" charset="0"/>
                <a:cs typeface="Arial" pitchFamily="34" charset="0"/>
              </a:rPr>
              <a:t>FedNet</a:t>
            </a:r>
            <a:endParaRPr kumimoji="1" lang="en-US" altLang="ja-JP" sz="2400" dirty="0">
              <a:latin typeface="Arial" pitchFamily="34" charset="0"/>
              <a:cs typeface="Arial" pitchFamily="34" charset="0"/>
            </a:endParaRPr>
          </a:p>
          <a:p>
            <a:pPr lvl="1"/>
            <a:r>
              <a:rPr kumimoji="1" lang="en-US" altLang="ja-JP" sz="2400" dirty="0">
                <a:latin typeface="Arial" pitchFamily="34" charset="0"/>
                <a:cs typeface="Arial" pitchFamily="34" charset="0"/>
              </a:rPr>
              <a:t>Leaning opportunity: APFN Meeting, webinar </a:t>
            </a:r>
            <a:r>
              <a:rPr kumimoji="1" lang="en-US" altLang="ja-JP" sz="2400" dirty="0" err="1">
                <a:latin typeface="Arial" pitchFamily="34" charset="0"/>
                <a:cs typeface="Arial" pitchFamily="34" charset="0"/>
              </a:rPr>
              <a:t>etc</a:t>
            </a:r>
            <a:endParaRPr kumimoji="1" lang="en-US" altLang="ja-JP" sz="2400" dirty="0">
              <a:latin typeface="Arial" pitchFamily="34" charset="0"/>
              <a:cs typeface="Arial" pitchFamily="34" charset="0"/>
            </a:endParaRPr>
          </a:p>
          <a:p>
            <a:pPr lvl="1"/>
            <a:r>
              <a:rPr kumimoji="1" lang="en-US" altLang="ja-JP" sz="2400" dirty="0">
                <a:latin typeface="Arial" pitchFamily="34" charset="0"/>
                <a:cs typeface="Arial" pitchFamily="34" charset="0"/>
              </a:rPr>
              <a:t>Peer-to-peer support</a:t>
            </a:r>
          </a:p>
          <a:p>
            <a:r>
              <a:rPr kumimoji="1" lang="en-US" altLang="ja-JP" dirty="0" smtClean="0">
                <a:latin typeface="Arial" pitchFamily="34" charset="0"/>
                <a:cs typeface="Arial" pitchFamily="34" charset="0"/>
              </a:rPr>
              <a:t>Contact us </a:t>
            </a:r>
            <a:r>
              <a:rPr kumimoji="1" lang="en-US" altLang="ja-JP" sz="2400" dirty="0" smtClean="0">
                <a:latin typeface="Arial" pitchFamily="34" charset="0"/>
                <a:cs typeface="Arial" pitchFamily="34" charset="0"/>
              </a:rPr>
              <a:t>– APFN Secretariat at your service</a:t>
            </a:r>
            <a:endParaRPr kumimoji="1" lang="en-US" altLang="ja-JP" dirty="0" smtClean="0">
              <a:latin typeface="Arial" pitchFamily="34" charset="0"/>
              <a:cs typeface="Arial" pitchFamily="34" charset="0"/>
            </a:endParaRP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4"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rial" pitchFamily="34" charset="0"/>
                <a:ea typeface="Tahoma" pitchFamily="34" charset="0"/>
                <a:cs typeface="Arial" pitchFamily="34" charset="0"/>
              </a:rPr>
              <a:t>Do More     ∙     Do Better      ∙     Reach Further</a:t>
            </a:r>
            <a:endParaRPr lang="en-US" sz="2000" dirty="0">
              <a:latin typeface="Arial" pitchFamily="34" charset="0"/>
              <a:ea typeface="Tahoma" pitchFamily="34" charset="0"/>
              <a:cs typeface="Arial" pitchFamily="34" charset="0"/>
            </a:endParaRPr>
          </a:p>
        </p:txBody>
      </p:sp>
      <p:sp>
        <p:nvSpPr>
          <p:cNvPr id="7" name="TextBox 7"/>
          <p:cNvSpPr txBox="1"/>
          <p:nvPr/>
        </p:nvSpPr>
        <p:spPr>
          <a:xfrm flipH="1">
            <a:off x="1214414" y="785794"/>
            <a:ext cx="8229600" cy="584775"/>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L</a:t>
            </a:r>
            <a:r>
              <a:rPr lang="id-ID" sz="3200" b="1" dirty="0" smtClean="0">
                <a:solidFill>
                  <a:srgbClr val="FF0000"/>
                </a:solidFill>
                <a:latin typeface="Tahoma" pitchFamily="34" charset="0"/>
                <a:ea typeface="Tahoma" pitchFamily="34" charset="0"/>
                <a:cs typeface="Tahoma" pitchFamily="34" charset="0"/>
              </a:rPr>
              <a:t>et  us continue working together!</a:t>
            </a: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829741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00430" y="1928803"/>
            <a:ext cx="5357850" cy="4071966"/>
          </a:xfrm>
        </p:spPr>
        <p:txBody>
          <a:bodyPr>
            <a:normAutofit lnSpcReduction="10000"/>
          </a:bodyPr>
          <a:lstStyle/>
          <a:p>
            <a:pPr algn="ctr">
              <a:buNone/>
            </a:pPr>
            <a:r>
              <a:rPr kumimoji="1" lang="id-ID" altLang="ja-JP" sz="2800" dirty="0" smtClean="0">
                <a:latin typeface="Arial" pitchFamily="34" charset="0"/>
                <a:cs typeface="Arial" pitchFamily="34" charset="0"/>
              </a:rPr>
              <a:t>The APFN is a mutual support network.  Becoming a member </a:t>
            </a:r>
            <a:r>
              <a:rPr kumimoji="1" lang="id-ID" altLang="ja-JP" sz="2800" smtClean="0">
                <a:latin typeface="Arial" pitchFamily="34" charset="0"/>
                <a:cs typeface="Arial" pitchFamily="34" charset="0"/>
              </a:rPr>
              <a:t>is not </a:t>
            </a:r>
            <a:r>
              <a:rPr kumimoji="1" lang="id-ID" altLang="ja-JP" sz="2800" dirty="0" smtClean="0">
                <a:latin typeface="Arial" pitchFamily="34" charset="0"/>
                <a:cs typeface="Arial" pitchFamily="34" charset="0"/>
              </a:rPr>
              <a:t>only about what you can get but also what you can share and contribute.  </a:t>
            </a:r>
          </a:p>
          <a:p>
            <a:pPr algn="ctr">
              <a:buNone/>
            </a:pPr>
            <a:endParaRPr kumimoji="1" lang="id-ID" altLang="ja-JP" sz="2800" dirty="0" smtClean="0">
              <a:latin typeface="Arial" pitchFamily="34" charset="0"/>
              <a:cs typeface="Arial" pitchFamily="34" charset="0"/>
            </a:endParaRPr>
          </a:p>
          <a:p>
            <a:pPr algn="ctr">
              <a:buNone/>
            </a:pPr>
            <a:r>
              <a:rPr kumimoji="1" lang="id-ID" altLang="ja-JP" sz="2800" dirty="0" smtClean="0">
                <a:latin typeface="Arial" pitchFamily="34" charset="0"/>
                <a:cs typeface="Arial" pitchFamily="34" charset="0"/>
              </a:rPr>
              <a:t>Nothing comes bigger and better than the achievement of working together...</a:t>
            </a:r>
            <a:endParaRPr kumimoji="1" lang="en-US" altLang="ja-JP" sz="2800" dirty="0" smtClean="0">
              <a:latin typeface="Arial" pitchFamily="34" charset="0"/>
              <a:cs typeface="Arial" pitchFamily="34" charset="0"/>
            </a:endParaRP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rial" pitchFamily="34" charset="0"/>
                <a:ea typeface="Tahoma" pitchFamily="34" charset="0"/>
                <a:cs typeface="Arial" pitchFamily="34" charset="0"/>
              </a:rPr>
              <a:t>Do More     ∙     Do Better      ∙     Reach Further</a:t>
            </a:r>
            <a:endParaRPr lang="en-US" sz="2000" dirty="0">
              <a:latin typeface="Arial" pitchFamily="34" charset="0"/>
              <a:ea typeface="Tahoma" pitchFamily="34" charset="0"/>
              <a:cs typeface="Arial" pitchFamily="34" charset="0"/>
            </a:endParaRPr>
          </a:p>
        </p:txBody>
      </p:sp>
      <p:sp>
        <p:nvSpPr>
          <p:cNvPr id="7" name="TextBox 7"/>
          <p:cNvSpPr txBox="1"/>
          <p:nvPr/>
        </p:nvSpPr>
        <p:spPr>
          <a:xfrm flipH="1">
            <a:off x="683568" y="1129713"/>
            <a:ext cx="8229600" cy="584775"/>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L</a:t>
            </a:r>
            <a:r>
              <a:rPr lang="id-ID" sz="3200" b="1" dirty="0" smtClean="0">
                <a:solidFill>
                  <a:srgbClr val="FF0000"/>
                </a:solidFill>
                <a:latin typeface="Tahoma" pitchFamily="34" charset="0"/>
                <a:ea typeface="Tahoma" pitchFamily="34" charset="0"/>
                <a:cs typeface="Tahoma" pitchFamily="34" charset="0"/>
              </a:rPr>
              <a:t>et  us continue working together!</a:t>
            </a:r>
            <a:endParaRPr lang="en-US" sz="3200" b="1" dirty="0" smtClean="0">
              <a:solidFill>
                <a:srgbClr val="FF0000"/>
              </a:solidFill>
              <a:latin typeface="Tahoma" pitchFamily="34" charset="0"/>
              <a:ea typeface="Tahoma" pitchFamily="34" charset="0"/>
              <a:cs typeface="Tahoma" pitchFamily="34" charset="0"/>
            </a:endParaRPr>
          </a:p>
        </p:txBody>
      </p:sp>
      <p:pic>
        <p:nvPicPr>
          <p:cNvPr id="2050" name="Picture 2" descr="http://t3.gstatic.com/images?q=tbn:ANd9GcTUy_ZDSuCMEzxhxxWbNtAwpH2glMcEHi-Cf1K-ZGcRElfpJ8UT"/>
          <p:cNvPicPr>
            <a:picLocks noChangeAspect="1" noChangeArrowheads="1"/>
          </p:cNvPicPr>
          <p:nvPr/>
        </p:nvPicPr>
        <p:blipFill>
          <a:blip r:embed="rId4" cstate="print"/>
          <a:srcRect/>
          <a:stretch>
            <a:fillRect/>
          </a:stretch>
        </p:blipFill>
        <p:spPr bwMode="auto">
          <a:xfrm>
            <a:off x="214284" y="2571744"/>
            <a:ext cx="3143270" cy="2357454"/>
          </a:xfrm>
          <a:prstGeom prst="rect">
            <a:avLst/>
          </a:prstGeom>
          <a:noFill/>
        </p:spPr>
      </p:pic>
    </p:spTree>
    <p:extLst>
      <p:ext uri="{BB962C8B-B14F-4D97-AF65-F5344CB8AC3E}">
        <p14:creationId xmlns:p14="http://schemas.microsoft.com/office/powerpoint/2010/main" xmlns="" val="829741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5752" y="2143116"/>
            <a:ext cx="6072198" cy="4525963"/>
          </a:xfrm>
        </p:spPr>
        <p:txBody>
          <a:bodyPr>
            <a:normAutofit/>
          </a:bodyPr>
          <a:lstStyle/>
          <a:p>
            <a:pPr marL="0" indent="0">
              <a:buNone/>
            </a:pPr>
            <a:r>
              <a:rPr kumimoji="1" lang="id-ID" altLang="ja-JP" sz="1600" b="1" dirty="0" smtClean="0">
                <a:latin typeface="Arial" pitchFamily="34" charset="0"/>
                <a:cs typeface="Arial" pitchFamily="34" charset="0"/>
              </a:rPr>
              <a:t>APFN Website</a:t>
            </a:r>
          </a:p>
          <a:p>
            <a:pPr marL="0" indent="0">
              <a:buNone/>
            </a:pPr>
            <a:r>
              <a:rPr kumimoji="1" lang="id-ID" altLang="ja-JP" sz="1600" dirty="0" smtClean="0">
                <a:latin typeface="Arial" pitchFamily="34" charset="0"/>
                <a:cs typeface="Arial" pitchFamily="34" charset="0"/>
                <a:hlinkClick r:id="rId3"/>
              </a:rPr>
              <a:t>http://www.ifrc.org/en/get-involved/asia-pacific-fundraisers-network/</a:t>
            </a:r>
            <a:r>
              <a:rPr kumimoji="1" lang="id-ID" altLang="ja-JP" sz="1600" dirty="0" smtClean="0">
                <a:latin typeface="Arial" pitchFamily="34" charset="0"/>
                <a:cs typeface="Arial" pitchFamily="34" charset="0"/>
              </a:rPr>
              <a:t> </a:t>
            </a:r>
          </a:p>
          <a:p>
            <a:pPr marL="0" indent="0">
              <a:buNone/>
            </a:pPr>
            <a:endParaRPr kumimoji="1" lang="id-ID" altLang="ja-JP" sz="1600" b="1" dirty="0" smtClean="0">
              <a:latin typeface="Arial" pitchFamily="34" charset="0"/>
              <a:cs typeface="Arial" pitchFamily="34" charset="0"/>
            </a:endParaRPr>
          </a:p>
          <a:p>
            <a:pPr marL="0" indent="0">
              <a:buNone/>
            </a:pPr>
            <a:r>
              <a:rPr kumimoji="1" lang="id-ID" altLang="ja-JP" sz="1600" b="1" dirty="0" smtClean="0">
                <a:latin typeface="Arial" pitchFamily="34" charset="0"/>
                <a:cs typeface="Arial" pitchFamily="34" charset="0"/>
              </a:rPr>
              <a:t>APFN Resource Center on FedNet</a:t>
            </a:r>
            <a:endParaRPr kumimoji="1" lang="en-US" altLang="ja-JP" sz="1600" b="1" dirty="0" smtClean="0">
              <a:latin typeface="Arial" pitchFamily="34" charset="0"/>
              <a:cs typeface="Arial" pitchFamily="34" charset="0"/>
            </a:endParaRPr>
          </a:p>
          <a:p>
            <a:pPr marL="0" indent="0">
              <a:buNone/>
            </a:pPr>
            <a:r>
              <a:rPr lang="en-US" altLang="ja-JP" sz="1600" i="1" dirty="0">
                <a:latin typeface="Arial" pitchFamily="34" charset="0"/>
                <a:cs typeface="Arial" pitchFamily="34" charset="0"/>
                <a:hlinkClick r:id="rId4"/>
              </a:rPr>
              <a:t>https://fednet.ifrc.org/en/ourifrc/offices/AP/asia-pacific-fundraisers-network-apfn</a:t>
            </a:r>
            <a:r>
              <a:rPr lang="en-US" altLang="ja-JP" sz="1600" i="1" dirty="0" smtClean="0">
                <a:latin typeface="Arial" pitchFamily="34" charset="0"/>
                <a:cs typeface="Arial" pitchFamily="34" charset="0"/>
                <a:hlinkClick r:id="rId4"/>
              </a:rPr>
              <a:t>/</a:t>
            </a:r>
            <a:endParaRPr lang="en-US" altLang="ja-JP" sz="1600" i="1" dirty="0" smtClean="0">
              <a:latin typeface="Arial" pitchFamily="34" charset="0"/>
              <a:cs typeface="Arial" pitchFamily="34" charset="0"/>
            </a:endParaRPr>
          </a:p>
          <a:p>
            <a:pPr marL="0" indent="0">
              <a:buNone/>
            </a:pPr>
            <a:endParaRPr kumimoji="1" lang="en-US" altLang="ja-JP" sz="1600" dirty="0" smtClean="0">
              <a:latin typeface="Arial" pitchFamily="34" charset="0"/>
              <a:cs typeface="Arial" pitchFamily="34" charset="0"/>
            </a:endParaRPr>
          </a:p>
          <a:p>
            <a:pPr marL="0" indent="0">
              <a:buNone/>
            </a:pPr>
            <a:r>
              <a:rPr kumimoji="1" lang="id-ID" altLang="ja-JP" sz="1600" b="1" dirty="0" smtClean="0">
                <a:latin typeface="Arial" pitchFamily="34" charset="0"/>
                <a:cs typeface="Arial" pitchFamily="34" charset="0"/>
              </a:rPr>
              <a:t>For More Information:</a:t>
            </a:r>
            <a:endParaRPr kumimoji="1" lang="en-US" altLang="ja-JP" sz="1600" b="1" dirty="0" smtClean="0">
              <a:latin typeface="Arial" pitchFamily="34" charset="0"/>
              <a:cs typeface="Arial" pitchFamily="34" charset="0"/>
            </a:endParaRPr>
          </a:p>
          <a:p>
            <a:pPr marL="0" indent="0">
              <a:buNone/>
            </a:pPr>
            <a:r>
              <a:rPr kumimoji="1" lang="en-US" altLang="ja-JP" sz="1600" dirty="0">
                <a:latin typeface="Arial" pitchFamily="34" charset="0"/>
                <a:cs typeface="Arial" pitchFamily="34" charset="0"/>
              </a:rPr>
              <a:t>Ms. </a:t>
            </a:r>
            <a:r>
              <a:rPr kumimoji="1" lang="en-US" altLang="ja-JP" sz="1600" dirty="0" err="1">
                <a:latin typeface="Arial" pitchFamily="34" charset="0"/>
                <a:cs typeface="Arial" pitchFamily="34" charset="0"/>
              </a:rPr>
              <a:t>Charina</a:t>
            </a:r>
            <a:r>
              <a:rPr kumimoji="1" lang="en-US" altLang="ja-JP" sz="1600" dirty="0">
                <a:latin typeface="Arial" pitchFamily="34" charset="0"/>
                <a:cs typeface="Arial" pitchFamily="34" charset="0"/>
              </a:rPr>
              <a:t> C. </a:t>
            </a:r>
            <a:r>
              <a:rPr kumimoji="1" lang="en-US" altLang="ja-JP" sz="1600" dirty="0" err="1">
                <a:latin typeface="Arial" pitchFamily="34" charset="0"/>
                <a:cs typeface="Arial" pitchFamily="34" charset="0"/>
              </a:rPr>
              <a:t>Bognalbal</a:t>
            </a:r>
            <a:endParaRPr kumimoji="1" lang="en-US" altLang="ja-JP" sz="1600" dirty="0">
              <a:latin typeface="Arial" pitchFamily="34" charset="0"/>
              <a:cs typeface="Arial" pitchFamily="34" charset="0"/>
            </a:endParaRPr>
          </a:p>
          <a:p>
            <a:pPr marL="0" indent="0">
              <a:buNone/>
            </a:pPr>
            <a:r>
              <a:rPr kumimoji="1" lang="en-US" altLang="ja-JP" sz="1600" dirty="0">
                <a:latin typeface="Arial" pitchFamily="34" charset="0"/>
                <a:cs typeface="Arial" pitchFamily="34" charset="0"/>
              </a:rPr>
              <a:t>APFN Secretariat/Philippine Red Cross</a:t>
            </a:r>
          </a:p>
          <a:p>
            <a:pPr marL="0" indent="0">
              <a:buNone/>
            </a:pPr>
            <a:r>
              <a:rPr kumimoji="1" lang="en-US" altLang="ja-JP" sz="1600" i="1" dirty="0">
                <a:latin typeface="Arial" pitchFamily="34" charset="0"/>
                <a:cs typeface="Arial" pitchFamily="34" charset="0"/>
              </a:rPr>
              <a:t>Email: </a:t>
            </a:r>
            <a:r>
              <a:rPr kumimoji="1" lang="en-US" altLang="ja-JP" sz="1600" i="1" dirty="0" smtClean="0">
                <a:latin typeface="Arial" pitchFamily="34" charset="0"/>
                <a:cs typeface="Arial" pitchFamily="34" charset="0"/>
                <a:hlinkClick r:id="rId5"/>
              </a:rPr>
              <a:t>charina.bognalbal@redcross.org.ph</a:t>
            </a:r>
            <a:r>
              <a:rPr kumimoji="1" lang="en-US" altLang="ja-JP" sz="1600" i="1" dirty="0" smtClean="0">
                <a:latin typeface="Arial" pitchFamily="34" charset="0"/>
                <a:cs typeface="Arial" pitchFamily="34" charset="0"/>
              </a:rPr>
              <a:t> </a:t>
            </a:r>
            <a:endParaRPr kumimoji="1" lang="en-US" altLang="ja-JP" sz="1600" i="1" dirty="0">
              <a:latin typeface="Arial" pitchFamily="34" charset="0"/>
              <a:cs typeface="Arial" pitchFamily="34" charset="0"/>
            </a:endParaRPr>
          </a:p>
          <a:p>
            <a:pPr marL="0" indent="0">
              <a:buNone/>
            </a:pPr>
            <a:endParaRPr kumimoji="1" lang="ja-JP" altLang="en-US" sz="1600" dirty="0">
              <a:latin typeface="Arial" pitchFamily="34" charset="0"/>
              <a:cs typeface="Arial" pitchFamily="34" charset="0"/>
            </a:endParaRPr>
          </a:p>
        </p:txBody>
      </p:sp>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6" cstate="print"/>
          <a:srcRect/>
          <a:stretch>
            <a:fillRect/>
          </a:stretch>
        </p:blipFill>
        <p:spPr bwMode="auto">
          <a:xfrm>
            <a:off x="-32" y="781040"/>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grpSp>
        <p:nvGrpSpPr>
          <p:cNvPr id="7" name="Group 7"/>
          <p:cNvGrpSpPr>
            <a:grpSpLocks/>
          </p:cNvGrpSpPr>
          <p:nvPr/>
        </p:nvGrpSpPr>
        <p:grpSpPr bwMode="auto">
          <a:xfrm>
            <a:off x="5429256" y="2571744"/>
            <a:ext cx="3357554" cy="2786082"/>
            <a:chOff x="1824" y="633"/>
            <a:chExt cx="2834" cy="2849"/>
          </a:xfrm>
        </p:grpSpPr>
        <p:sp>
          <p:nvSpPr>
            <p:cNvPr id="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1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1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12" name="TextBox 7"/>
          <p:cNvSpPr txBox="1"/>
          <p:nvPr/>
        </p:nvSpPr>
        <p:spPr>
          <a:xfrm flipH="1">
            <a:off x="914432" y="1000108"/>
            <a:ext cx="8229600" cy="584775"/>
          </a:xfrm>
          <a:prstGeom prst="rect">
            <a:avLst/>
          </a:prstGeom>
          <a:noFill/>
        </p:spPr>
        <p:txBody>
          <a:bodyPr wrap="square" rtlCol="0">
            <a:spAutoFit/>
          </a:bodyPr>
          <a:lstStyle/>
          <a:p>
            <a:pPr algn="ctr"/>
            <a:r>
              <a:rPr lang="en-US" sz="3200" b="1" dirty="0" smtClean="0">
                <a:solidFill>
                  <a:srgbClr val="FF0000"/>
                </a:solidFill>
                <a:latin typeface="Tahoma" pitchFamily="34" charset="0"/>
                <a:ea typeface="Tahoma" pitchFamily="34" charset="0"/>
                <a:cs typeface="Tahoma" pitchFamily="34" charset="0"/>
              </a:rPr>
              <a:t>L</a:t>
            </a:r>
            <a:r>
              <a:rPr lang="id-ID" sz="3200" b="1" dirty="0" smtClean="0">
                <a:solidFill>
                  <a:srgbClr val="FF0000"/>
                </a:solidFill>
                <a:latin typeface="Tahoma" pitchFamily="34" charset="0"/>
                <a:ea typeface="Tahoma" pitchFamily="34" charset="0"/>
                <a:cs typeface="Tahoma" pitchFamily="34" charset="0"/>
              </a:rPr>
              <a:t>et us connect and keep in touch</a:t>
            </a: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61839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latin typeface="Tahoma" pitchFamily="34" charset="0"/>
                <a:ea typeface="Tahoma" pitchFamily="34" charset="0"/>
                <a:cs typeface="Tahoma" pitchFamily="34" charset="0"/>
              </a:rPr>
              <a:t>Do More     ∙     Do Better      ∙     Reach Further</a:t>
            </a:r>
            <a:endParaRPr lang="en-US" sz="2000" b="1" dirty="0">
              <a:latin typeface="Tahoma" pitchFamily="34" charset="0"/>
              <a:ea typeface="Tahoma" pitchFamily="34" charset="0"/>
              <a:cs typeface="Tahoma" pitchFamily="34" charset="0"/>
            </a:endParaRPr>
          </a:p>
        </p:txBody>
      </p:sp>
      <p:graphicFrame>
        <p:nvGraphicFramePr>
          <p:cNvPr id="8" name="Table 7"/>
          <p:cNvGraphicFramePr>
            <a:graphicFrameLocks noGrp="1"/>
          </p:cNvGraphicFramePr>
          <p:nvPr/>
        </p:nvGraphicFramePr>
        <p:xfrm>
          <a:off x="71406" y="976230"/>
          <a:ext cx="9001156" cy="4881662"/>
        </p:xfrm>
        <a:graphic>
          <a:graphicData uri="http://schemas.openxmlformats.org/drawingml/2006/table">
            <a:tbl>
              <a:tblPr firstRow="1" bandRow="1">
                <a:tableStyleId>{5C22544A-7EE6-4342-B048-85BDC9FD1C3A}</a:tableStyleId>
              </a:tblPr>
              <a:tblGrid>
                <a:gridCol w="931153"/>
                <a:gridCol w="8070003"/>
              </a:tblGrid>
              <a:tr h="523022">
                <a:tc gridSpan="2">
                  <a:txBody>
                    <a:bodyPr/>
                    <a:lstStyle/>
                    <a:p>
                      <a:pPr algn="ctr"/>
                      <a:r>
                        <a:rPr lang="id-ID" sz="2400" dirty="0" smtClean="0">
                          <a:latin typeface="Arial" pitchFamily="34" charset="0"/>
                          <a:cs typeface="Arial" pitchFamily="34" charset="0"/>
                        </a:rPr>
                        <a:t>Brief</a:t>
                      </a:r>
                      <a:r>
                        <a:rPr lang="id-ID" sz="2400" baseline="0" dirty="0" smtClean="0">
                          <a:latin typeface="Arial" pitchFamily="34" charset="0"/>
                          <a:cs typeface="Arial" pitchFamily="34" charset="0"/>
                        </a:rPr>
                        <a:t> Overview</a:t>
                      </a:r>
                      <a:endParaRPr lang="en-US" sz="2400" dirty="0">
                        <a:latin typeface="Arial" pitchFamily="34" charset="0"/>
                        <a:cs typeface="Arial" pitchFamily="34" charset="0"/>
                      </a:endParaRPr>
                    </a:p>
                  </a:txBody>
                  <a:tcPr/>
                </a:tc>
                <a:tc hMerge="1">
                  <a:txBody>
                    <a:bodyPr/>
                    <a:lstStyle/>
                    <a:p>
                      <a:endParaRPr lang="en-US" dirty="0"/>
                    </a:p>
                  </a:txBody>
                  <a:tcPr/>
                </a:tc>
              </a:tr>
              <a:tr h="809802">
                <a:tc>
                  <a:txBody>
                    <a:bodyPr/>
                    <a:lstStyle/>
                    <a:p>
                      <a:r>
                        <a:rPr lang="id-ID" sz="1600" dirty="0" smtClean="0">
                          <a:latin typeface="Arial" pitchFamily="34" charset="0"/>
                          <a:cs typeface="Arial" pitchFamily="34" charset="0"/>
                        </a:rPr>
                        <a:t>2006</a:t>
                      </a:r>
                      <a:endParaRPr lang="en-US" sz="1600" dirty="0">
                        <a:latin typeface="Arial" pitchFamily="34" charset="0"/>
                        <a:cs typeface="Arial" pitchFamily="34" charset="0"/>
                      </a:endParaRPr>
                    </a:p>
                  </a:txBody>
                  <a:tcPr/>
                </a:tc>
                <a:tc>
                  <a:txBody>
                    <a:bodyPr/>
                    <a:lstStyle/>
                    <a:p>
                      <a:r>
                        <a:rPr lang="id-ID" sz="1600" dirty="0" smtClean="0">
                          <a:latin typeface="Arial" pitchFamily="34" charset="0"/>
                          <a:cs typeface="Arial" pitchFamily="34" charset="0"/>
                        </a:rPr>
                        <a:t>During the 2006 Regional</a:t>
                      </a:r>
                      <a:r>
                        <a:rPr lang="id-ID" sz="1600" baseline="0" dirty="0" smtClean="0">
                          <a:latin typeface="Arial" pitchFamily="34" charset="0"/>
                          <a:cs typeface="Arial" pitchFamily="34" charset="0"/>
                        </a:rPr>
                        <a:t> Conference in Singapore, </a:t>
                      </a:r>
                    </a:p>
                    <a:p>
                      <a:r>
                        <a:rPr lang="id-ID" sz="1600" baseline="0" dirty="0" smtClean="0">
                          <a:latin typeface="Arial" pitchFamily="34" charset="0"/>
                          <a:cs typeface="Arial" pitchFamily="34" charset="0"/>
                        </a:rPr>
                        <a:t> t</a:t>
                      </a:r>
                      <a:r>
                        <a:rPr lang="id-ID" sz="1600" dirty="0" smtClean="0">
                          <a:latin typeface="Arial" pitchFamily="34" charset="0"/>
                          <a:cs typeface="Arial" pitchFamily="34" charset="0"/>
                        </a:rPr>
                        <a:t>he NS Leaders directed </a:t>
                      </a:r>
                      <a:r>
                        <a:rPr lang="id-ID" sz="1600" baseline="0" dirty="0" smtClean="0">
                          <a:latin typeface="Arial" pitchFamily="34" charset="0"/>
                          <a:cs typeface="Arial" pitchFamily="34" charset="0"/>
                        </a:rPr>
                        <a:t>the establishment of a </a:t>
                      </a:r>
                    </a:p>
                    <a:p>
                      <a:r>
                        <a:rPr lang="id-ID" sz="1600" baseline="0" dirty="0" smtClean="0">
                          <a:latin typeface="Arial" pitchFamily="34" charset="0"/>
                          <a:cs typeface="Arial" pitchFamily="34" charset="0"/>
                        </a:rPr>
                        <a:t>sustainable network for fundraising professionals.</a:t>
                      </a:r>
                      <a:endParaRPr lang="en-US" sz="1600" dirty="0">
                        <a:latin typeface="Arial" pitchFamily="34" charset="0"/>
                        <a:cs typeface="Arial" pitchFamily="34" charset="0"/>
                      </a:endParaRPr>
                    </a:p>
                  </a:txBody>
                  <a:tcPr/>
                </a:tc>
              </a:tr>
              <a:tr h="809802">
                <a:tc>
                  <a:txBody>
                    <a:bodyPr/>
                    <a:lstStyle/>
                    <a:p>
                      <a:r>
                        <a:rPr lang="id-ID" sz="1600" dirty="0" smtClean="0">
                          <a:latin typeface="Arial" pitchFamily="34" charset="0"/>
                          <a:cs typeface="Arial" pitchFamily="34" charset="0"/>
                        </a:rPr>
                        <a:t>2009</a:t>
                      </a:r>
                      <a:endParaRPr lang="en-US" sz="1600" dirty="0">
                        <a:latin typeface="Arial" pitchFamily="34" charset="0"/>
                        <a:cs typeface="Arial" pitchFamily="34" charset="0"/>
                      </a:endParaRPr>
                    </a:p>
                  </a:txBody>
                  <a:tcPr/>
                </a:tc>
                <a:tc>
                  <a:txBody>
                    <a:bodyPr/>
                    <a:lstStyle/>
                    <a:p>
                      <a:r>
                        <a:rPr lang="id-ID" sz="1600" dirty="0" smtClean="0">
                          <a:latin typeface="Arial" pitchFamily="34" charset="0"/>
                          <a:cs typeface="Arial" pitchFamily="34" charset="0"/>
                        </a:rPr>
                        <a:t>Preparations for the Inagural</a:t>
                      </a:r>
                      <a:r>
                        <a:rPr lang="id-ID" sz="1600" baseline="0" dirty="0" smtClean="0">
                          <a:latin typeface="Arial" pitchFamily="34" charset="0"/>
                          <a:cs typeface="Arial" pitchFamily="34" charset="0"/>
                        </a:rPr>
                        <a:t> Meeting of APFN </a:t>
                      </a:r>
                    </a:p>
                    <a:p>
                      <a:r>
                        <a:rPr lang="id-ID" sz="1600" baseline="0" dirty="0" smtClean="0">
                          <a:latin typeface="Arial" pitchFamily="34" charset="0"/>
                          <a:cs typeface="Arial" pitchFamily="34" charset="0"/>
                        </a:rPr>
                        <a:t>With  Steering Group  from 5 NSs in  Malaysia </a:t>
                      </a:r>
                    </a:p>
                    <a:p>
                      <a:r>
                        <a:rPr lang="id-ID" sz="1600" baseline="0" dirty="0" smtClean="0">
                          <a:latin typeface="Arial" pitchFamily="34" charset="0"/>
                          <a:cs typeface="Arial" pitchFamily="34" charset="0"/>
                        </a:rPr>
                        <a:t>(Clare Cain of NZRC as Chair)</a:t>
                      </a:r>
                      <a:endParaRPr lang="en-US" sz="1600" dirty="0">
                        <a:latin typeface="Arial" pitchFamily="34" charset="0"/>
                        <a:cs typeface="Arial" pitchFamily="34" charset="0"/>
                      </a:endParaRPr>
                    </a:p>
                  </a:txBody>
                  <a:tcPr/>
                </a:tc>
              </a:tr>
              <a:tr h="569861">
                <a:tc>
                  <a:txBody>
                    <a:bodyPr/>
                    <a:lstStyle/>
                    <a:p>
                      <a:r>
                        <a:rPr lang="id-ID" sz="1600" dirty="0" smtClean="0">
                          <a:latin typeface="Arial" pitchFamily="34" charset="0"/>
                          <a:cs typeface="Arial" pitchFamily="34" charset="0"/>
                        </a:rPr>
                        <a:t>2010 </a:t>
                      </a:r>
                      <a:endParaRPr lang="en-US" sz="1600" dirty="0">
                        <a:latin typeface="Arial" pitchFamily="34" charset="0"/>
                        <a:cs typeface="Arial" pitchFamily="34" charset="0"/>
                      </a:endParaRPr>
                    </a:p>
                  </a:txBody>
                  <a:tcPr/>
                </a:tc>
                <a:tc>
                  <a:txBody>
                    <a:bodyPr/>
                    <a:lstStyle/>
                    <a:p>
                      <a:r>
                        <a:rPr lang="id-ID" sz="1600" dirty="0" smtClean="0">
                          <a:latin typeface="Arial" pitchFamily="34" charset="0"/>
                          <a:cs typeface="Arial" pitchFamily="34" charset="0"/>
                        </a:rPr>
                        <a:t>First  APFN</a:t>
                      </a:r>
                      <a:r>
                        <a:rPr lang="id-ID" sz="1600" baseline="0" dirty="0" smtClean="0">
                          <a:latin typeface="Arial" pitchFamily="34" charset="0"/>
                          <a:cs typeface="Arial" pitchFamily="34" charset="0"/>
                        </a:rPr>
                        <a:t> “Hui “ Meeting, Auckland, New Zealand </a:t>
                      </a:r>
                    </a:p>
                    <a:p>
                      <a:r>
                        <a:rPr lang="id-ID" sz="1600" baseline="0" dirty="0" smtClean="0">
                          <a:latin typeface="Arial" pitchFamily="34" charset="0"/>
                          <a:cs typeface="Arial" pitchFamily="34" charset="0"/>
                        </a:rPr>
                        <a:t>(30 participants from 18 NSs)</a:t>
                      </a:r>
                      <a:endParaRPr lang="en-US" sz="1600" dirty="0">
                        <a:latin typeface="Arial" pitchFamily="34" charset="0"/>
                        <a:cs typeface="Arial" pitchFamily="34" charset="0"/>
                      </a:endParaRPr>
                    </a:p>
                  </a:txBody>
                  <a:tcPr/>
                </a:tc>
              </a:tr>
              <a:tr h="1049743">
                <a:tc>
                  <a:txBody>
                    <a:bodyPr/>
                    <a:lstStyle/>
                    <a:p>
                      <a:r>
                        <a:rPr lang="id-ID" sz="1600" dirty="0" smtClean="0">
                          <a:latin typeface="Arial" pitchFamily="34" charset="0"/>
                          <a:cs typeface="Arial" pitchFamily="34" charset="0"/>
                        </a:rPr>
                        <a:t>2011</a:t>
                      </a:r>
                      <a:endParaRPr lang="en-US" sz="1600" dirty="0">
                        <a:latin typeface="Arial" pitchFamily="34" charset="0"/>
                        <a:cs typeface="Arial" pitchFamily="34" charset="0"/>
                      </a:endParaRPr>
                    </a:p>
                  </a:txBody>
                  <a:tcPr/>
                </a:tc>
                <a:tc>
                  <a:txBody>
                    <a:bodyPr/>
                    <a:lstStyle/>
                    <a:p>
                      <a:pPr>
                        <a:buFont typeface="Arial" pitchFamily="34" charset="0"/>
                        <a:buChar char="•"/>
                      </a:pPr>
                      <a:r>
                        <a:rPr lang="id-ID" sz="1600" dirty="0" smtClean="0">
                          <a:latin typeface="Arial" pitchFamily="34" charset="0"/>
                          <a:cs typeface="Arial" pitchFamily="34" charset="0"/>
                        </a:rPr>
                        <a:t> Refomation</a:t>
                      </a:r>
                      <a:r>
                        <a:rPr lang="id-ID" sz="1600" baseline="0" dirty="0" smtClean="0">
                          <a:latin typeface="Arial" pitchFamily="34" charset="0"/>
                          <a:cs typeface="Arial" pitchFamily="34" charset="0"/>
                        </a:rPr>
                        <a:t> of the Steering Group </a:t>
                      </a:r>
                    </a:p>
                    <a:p>
                      <a:pPr>
                        <a:buFont typeface="Arial" pitchFamily="34" charset="0"/>
                        <a:buChar char="•"/>
                      </a:pPr>
                      <a:r>
                        <a:rPr lang="id-ID" sz="1600" baseline="0" dirty="0" smtClean="0">
                          <a:latin typeface="Arial" pitchFamily="34" charset="0"/>
                          <a:cs typeface="Arial" pitchFamily="34" charset="0"/>
                        </a:rPr>
                        <a:t>(New Chair:Gwendolyn  Pang, SG, Phil RC)</a:t>
                      </a:r>
                    </a:p>
                    <a:p>
                      <a:pPr>
                        <a:buFont typeface="Arial" pitchFamily="34" charset="0"/>
                        <a:buChar char="•"/>
                      </a:pPr>
                      <a:r>
                        <a:rPr lang="id-ID" sz="1600" baseline="0" dirty="0" smtClean="0">
                          <a:latin typeface="Arial" pitchFamily="34" charset="0"/>
                          <a:cs typeface="Arial" pitchFamily="34" charset="0"/>
                        </a:rPr>
                        <a:t> Establishment of the  membership  structure </a:t>
                      </a:r>
                    </a:p>
                    <a:p>
                      <a:pPr>
                        <a:buFont typeface="Arial" pitchFamily="34" charset="0"/>
                        <a:buChar char="•"/>
                      </a:pPr>
                      <a:r>
                        <a:rPr lang="id-ID" sz="1600" baseline="0" dirty="0" smtClean="0">
                          <a:latin typeface="Arial" pitchFamily="34" charset="0"/>
                          <a:cs typeface="Arial" pitchFamily="34" charset="0"/>
                        </a:rPr>
                        <a:t> NSs started signing up for memberships</a:t>
                      </a:r>
                      <a:endParaRPr lang="en-US" sz="1600" dirty="0">
                        <a:latin typeface="Arial" pitchFamily="34" charset="0"/>
                        <a:cs typeface="Arial" pitchFamily="34" charset="0"/>
                      </a:endParaRPr>
                    </a:p>
                  </a:txBody>
                  <a:tcPr/>
                </a:tc>
              </a:tr>
              <a:tr h="809802">
                <a:tc>
                  <a:txBody>
                    <a:bodyPr/>
                    <a:lstStyle/>
                    <a:p>
                      <a:r>
                        <a:rPr lang="id-ID" sz="1600" dirty="0" smtClean="0">
                          <a:latin typeface="Arial" pitchFamily="34" charset="0"/>
                          <a:cs typeface="Arial" pitchFamily="34" charset="0"/>
                        </a:rPr>
                        <a:t>2012</a:t>
                      </a:r>
                      <a:endParaRPr lang="en-US" sz="1600" dirty="0">
                        <a:latin typeface="Arial" pitchFamily="34" charset="0"/>
                        <a:cs typeface="Arial" pitchFamily="34" charset="0"/>
                      </a:endParaRPr>
                    </a:p>
                  </a:txBody>
                  <a:tcPr/>
                </a:tc>
                <a:tc>
                  <a:txBody>
                    <a:bodyPr/>
                    <a:lstStyle/>
                    <a:p>
                      <a:pPr>
                        <a:buFont typeface="Arial" pitchFamily="34" charset="0"/>
                        <a:buChar char="•"/>
                      </a:pPr>
                      <a:r>
                        <a:rPr lang="id-ID" sz="1600" dirty="0" smtClean="0">
                          <a:latin typeface="Arial" pitchFamily="34" charset="0"/>
                          <a:cs typeface="Arial" pitchFamily="34" charset="0"/>
                        </a:rPr>
                        <a:t> Steering Group Planning Meeting, Singapore January 2012</a:t>
                      </a:r>
                    </a:p>
                    <a:p>
                      <a:pPr>
                        <a:buFont typeface="Arial" pitchFamily="34" charset="0"/>
                        <a:buChar char="•"/>
                      </a:pPr>
                      <a:r>
                        <a:rPr lang="id-ID" sz="1600" baseline="0" dirty="0" smtClean="0">
                          <a:latin typeface="Arial" pitchFamily="34" charset="0"/>
                          <a:cs typeface="Arial" pitchFamily="34" charset="0"/>
                        </a:rPr>
                        <a:t> 23 NSs as of December 2012</a:t>
                      </a:r>
                      <a:endParaRPr lang="id-ID" sz="1600" dirty="0" smtClean="0">
                        <a:latin typeface="Arial" pitchFamily="34" charset="0"/>
                        <a:cs typeface="Arial" pitchFamily="34" charset="0"/>
                      </a:endParaRPr>
                    </a:p>
                    <a:p>
                      <a:pPr>
                        <a:buFont typeface="Arial" pitchFamily="34" charset="0"/>
                        <a:buChar char="•"/>
                      </a:pPr>
                      <a:r>
                        <a:rPr lang="id-ID" sz="1600" dirty="0" smtClean="0">
                          <a:latin typeface="Arial" pitchFamily="34" charset="0"/>
                          <a:cs typeface="Arial" pitchFamily="34" charset="0"/>
                        </a:rPr>
                        <a:t> 2nd APFN</a:t>
                      </a:r>
                      <a:r>
                        <a:rPr lang="id-ID" sz="1600" baseline="0" dirty="0" smtClean="0">
                          <a:latin typeface="Arial" pitchFamily="34" charset="0"/>
                          <a:cs typeface="Arial" pitchFamily="34" charset="0"/>
                        </a:rPr>
                        <a:t> “Jer Kan” Meeting, Bangkok, July 15-17, 2012</a:t>
                      </a:r>
                    </a:p>
                    <a:p>
                      <a:pPr>
                        <a:buFont typeface="Arial" pitchFamily="34" charset="0"/>
                        <a:buChar char="•"/>
                      </a:pPr>
                      <a:r>
                        <a:rPr lang="id-ID" sz="1600" baseline="0" dirty="0" smtClean="0">
                          <a:latin typeface="Arial" pitchFamily="34" charset="0"/>
                          <a:cs typeface="Arial" pitchFamily="34" charset="0"/>
                        </a:rPr>
                        <a:t> Established Working Groups based on strategic priorities</a:t>
                      </a:r>
                      <a:endParaRPr lang="en-US" sz="1600" dirty="0">
                        <a:latin typeface="Arial" pitchFamily="34" charset="0"/>
                        <a:cs typeface="Arial" pitchFamily="34" charset="0"/>
                      </a:endParaRPr>
                    </a:p>
                  </a:txBody>
                  <a:tcPr/>
                </a:tc>
              </a:tr>
            </a:tbl>
          </a:graphicData>
        </a:graphic>
      </p:graphicFrame>
      <p:sp>
        <p:nvSpPr>
          <p:cNvPr id="57346" name="AutoShape 2" descr="P103076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7" descr="C:\Users\sharaf dg\Desktop\APFN Group Photo.JPG"/>
          <p:cNvPicPr>
            <a:picLocks noChangeAspect="1" noChangeArrowheads="1"/>
          </p:cNvPicPr>
          <p:nvPr/>
        </p:nvPicPr>
        <p:blipFill>
          <a:blip r:embed="rId3" cstate="email"/>
          <a:srcRect/>
          <a:stretch>
            <a:fillRect/>
          </a:stretch>
        </p:blipFill>
        <p:spPr bwMode="auto">
          <a:xfrm>
            <a:off x="5857884" y="2214554"/>
            <a:ext cx="3214678" cy="2335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406" y="714356"/>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57308" y="857232"/>
            <a:ext cx="8229600" cy="1077218"/>
          </a:xfrm>
          <a:prstGeom prst="rect">
            <a:avLst/>
          </a:prstGeom>
          <a:noFill/>
        </p:spPr>
        <p:txBody>
          <a:bodyPr wrap="square" rtlCol="0">
            <a:spAutoFit/>
          </a:bodyPr>
          <a:lstStyle/>
          <a:p>
            <a:pPr algn="ctr"/>
            <a:r>
              <a:rPr lang="id-ID" sz="3200" b="1" dirty="0" smtClean="0">
                <a:latin typeface="Tahoma" pitchFamily="34" charset="0"/>
                <a:ea typeface="Tahoma" pitchFamily="34" charset="0"/>
                <a:cs typeface="Tahoma" pitchFamily="34" charset="0"/>
              </a:rPr>
              <a:t>APFN Structure</a:t>
            </a:r>
            <a:endParaRPr lang="id-ID" sz="3200" b="1" dirty="0">
              <a:latin typeface="Tahoma" pitchFamily="34" charset="0"/>
              <a:ea typeface="Tahoma" pitchFamily="34" charset="0"/>
              <a:cs typeface="Tahoma" pitchFamily="34" charset="0"/>
            </a:endParaRPr>
          </a:p>
          <a:p>
            <a:pPr algn="ctr"/>
            <a:endParaRPr lang="en-US" sz="3200" b="1" dirty="0" smtClean="0">
              <a:latin typeface="Tahoma" pitchFamily="34" charset="0"/>
              <a:ea typeface="Tahoma" pitchFamily="34" charset="0"/>
              <a:cs typeface="Tahoma" pitchFamily="34" charset="0"/>
            </a:endParaRPr>
          </a:p>
        </p:txBody>
      </p:sp>
      <p:sp>
        <p:nvSpPr>
          <p:cNvPr id="9" name="Content Placeholder 2"/>
          <p:cNvSpPr txBox="1">
            <a:spLocks/>
          </p:cNvSpPr>
          <p:nvPr/>
        </p:nvSpPr>
        <p:spPr>
          <a:xfrm>
            <a:off x="304800" y="1662130"/>
            <a:ext cx="6400800" cy="4267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1" i="1" u="none" strike="noStrike" kern="1200" cap="none" spc="0" normalizeH="0" baseline="0" noProof="0" dirty="0" smtClean="0">
              <a:ln>
                <a:noFill/>
              </a:ln>
              <a:effectLst/>
              <a:uLnTx/>
              <a:uFillTx/>
              <a:latin typeface="Arial" charset="0"/>
              <a:ea typeface="+mn-ea"/>
              <a:cs typeface="Arial"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2000" b="0" i="0" u="none" strike="noStrike" kern="1200" cap="none" spc="0" normalizeH="0" baseline="0" noProof="0" dirty="0" smtClean="0">
              <a:ln>
                <a:noFill/>
              </a:ln>
              <a:effectLst/>
              <a:uLnTx/>
              <a:uFillTx/>
              <a:latin typeface="Arial" charset="0"/>
              <a:ea typeface="+mn-ea"/>
              <a:cs typeface="Arial" charset="0"/>
            </a:endParaRPr>
          </a:p>
          <a:p>
            <a:pPr marL="0" marR="0" lvl="0" indent="0"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2000" b="0" i="0" u="none" strike="noStrike" kern="1200" cap="none" spc="0" normalizeH="0" baseline="0" noProof="0" dirty="0" smtClean="0">
              <a:ln>
                <a:noFill/>
              </a:ln>
              <a:effectLst/>
              <a:uLnTx/>
              <a:uFillTx/>
              <a:latin typeface="Arial" charset="0"/>
              <a:ea typeface="+mn-ea"/>
              <a:cs typeface="Arial" charset="0"/>
            </a:endParaRPr>
          </a:p>
        </p:txBody>
      </p:sp>
      <p:sp>
        <p:nvSpPr>
          <p:cNvPr id="18" name="Content Placeholder 2"/>
          <p:cNvSpPr txBox="1">
            <a:spLocks/>
          </p:cNvSpPr>
          <p:nvPr/>
        </p:nvSpPr>
        <p:spPr>
          <a:xfrm>
            <a:off x="6876256" y="2780928"/>
            <a:ext cx="2267744"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None/>
            </a:pPr>
            <a:r>
              <a:rPr lang="en-US" sz="2000" b="1" dirty="0" smtClean="0">
                <a:solidFill>
                  <a:schemeClr val="tx1"/>
                </a:solidFill>
              </a:rPr>
              <a:t>Steering Group:</a:t>
            </a:r>
          </a:p>
          <a:p>
            <a:pPr marL="0" lvl="1" algn="l"/>
            <a:r>
              <a:rPr lang="en-US" altLang="ja-JP" sz="1800" dirty="0">
                <a:solidFill>
                  <a:schemeClr val="tx1"/>
                </a:solidFill>
                <a:latin typeface="Arial" pitchFamily="34" charset="0"/>
                <a:cs typeface="Arial" pitchFamily="34" charset="0"/>
              </a:rPr>
              <a:t>Australia RC: Mr. </a:t>
            </a:r>
            <a:r>
              <a:rPr lang="en-US" altLang="ja-JP" sz="1800" dirty="0" smtClean="0">
                <a:solidFill>
                  <a:schemeClr val="tx1"/>
                </a:solidFill>
                <a:latin typeface="Arial" pitchFamily="34" charset="0"/>
                <a:cs typeface="Arial" pitchFamily="34" charset="0"/>
              </a:rPr>
              <a:t>David </a:t>
            </a:r>
            <a:r>
              <a:rPr lang="en-US" altLang="ja-JP" sz="1800" dirty="0">
                <a:solidFill>
                  <a:schemeClr val="tx1"/>
                </a:solidFill>
                <a:latin typeface="Arial" pitchFamily="34" charset="0"/>
                <a:cs typeface="Arial" pitchFamily="34" charset="0"/>
              </a:rPr>
              <a:t>Armstrong </a:t>
            </a:r>
            <a:endParaRPr lang="en-US" sz="800" dirty="0" smtClean="0">
              <a:solidFill>
                <a:schemeClr val="tx1"/>
              </a:solidFill>
              <a:latin typeface="Arial" pitchFamily="34" charset="0"/>
              <a:cs typeface="Arial" pitchFamily="34" charset="0"/>
            </a:endParaRPr>
          </a:p>
          <a:p>
            <a:pPr marL="0" lvl="1" algn="l">
              <a:buFont typeface="Wingdings" pitchFamily="2" charset="2"/>
              <a:buNone/>
            </a:pPr>
            <a:r>
              <a:rPr lang="en-US" sz="1800" dirty="0" smtClean="0">
                <a:solidFill>
                  <a:schemeClr val="tx1"/>
                </a:solidFill>
                <a:latin typeface="Arial" pitchFamily="34" charset="0"/>
                <a:cs typeface="Arial" pitchFamily="34" charset="0"/>
              </a:rPr>
              <a:t>Bangladesh RC: Mr. Sirajul Islam Molla</a:t>
            </a:r>
          </a:p>
          <a:p>
            <a:pPr marL="0" lvl="1" algn="l">
              <a:buFont typeface="Wingdings" pitchFamily="2" charset="2"/>
              <a:buNone/>
            </a:pPr>
            <a:r>
              <a:rPr lang="en-US" sz="1800" dirty="0" smtClean="0">
                <a:solidFill>
                  <a:schemeClr val="tx1"/>
                </a:solidFill>
                <a:latin typeface="Arial" pitchFamily="34" charset="0"/>
                <a:cs typeface="Arial" pitchFamily="34" charset="0"/>
              </a:rPr>
              <a:t>Thai RC: Ms. </a:t>
            </a:r>
            <a:r>
              <a:rPr lang="en-US" sz="1800" dirty="0" err="1" smtClean="0">
                <a:solidFill>
                  <a:schemeClr val="tx1"/>
                </a:solidFill>
                <a:latin typeface="Arial" pitchFamily="34" charset="0"/>
                <a:cs typeface="Arial" pitchFamily="34" charset="0"/>
              </a:rPr>
              <a:t>Janprapa</a:t>
            </a:r>
            <a:r>
              <a:rPr lang="en-US" sz="1800" dirty="0" smtClean="0">
                <a:solidFill>
                  <a:schemeClr val="tx1"/>
                </a:solidFill>
                <a:latin typeface="Arial" pitchFamily="34" charset="0"/>
                <a:cs typeface="Arial" pitchFamily="34" charset="0"/>
              </a:rPr>
              <a:t> </a:t>
            </a:r>
            <a:r>
              <a:rPr lang="en-US" sz="1800" dirty="0" err="1" smtClean="0">
                <a:solidFill>
                  <a:schemeClr val="tx1"/>
                </a:solidFill>
                <a:latin typeface="Arial" pitchFamily="34" charset="0"/>
                <a:cs typeface="Arial" pitchFamily="34" charset="0"/>
              </a:rPr>
              <a:t>Vichitcholchai</a:t>
            </a:r>
            <a:r>
              <a:rPr lang="en-US" sz="1800" dirty="0" smtClean="0">
                <a:solidFill>
                  <a:schemeClr val="tx1"/>
                </a:solidFill>
                <a:latin typeface="Arial" pitchFamily="34" charset="0"/>
                <a:cs typeface="Arial" pitchFamily="34" charset="0"/>
              </a:rPr>
              <a:t>, </a:t>
            </a:r>
          </a:p>
          <a:p>
            <a:pPr marL="0" lvl="1" algn="l">
              <a:buFont typeface="Wingdings" pitchFamily="2" charset="2"/>
              <a:buNone/>
            </a:pPr>
            <a:r>
              <a:rPr lang="en-US" sz="1800" dirty="0" smtClean="0">
                <a:solidFill>
                  <a:schemeClr val="tx1"/>
                </a:solidFill>
                <a:latin typeface="Arial" pitchFamily="34" charset="0"/>
                <a:cs typeface="Arial" pitchFamily="34" charset="0"/>
              </a:rPr>
              <a:t>Japan RC: Mr. </a:t>
            </a:r>
            <a:r>
              <a:rPr lang="en-US" sz="1800" dirty="0" err="1" smtClean="0">
                <a:solidFill>
                  <a:schemeClr val="tx1"/>
                </a:solidFill>
                <a:latin typeface="Arial" pitchFamily="34" charset="0"/>
                <a:cs typeface="Arial" pitchFamily="34" charset="0"/>
              </a:rPr>
              <a:t>Otohiko</a:t>
            </a:r>
            <a:r>
              <a:rPr lang="en-US" sz="1800" dirty="0" smtClean="0">
                <a:solidFill>
                  <a:schemeClr val="tx1"/>
                </a:solidFill>
                <a:latin typeface="Arial" pitchFamily="34" charset="0"/>
                <a:cs typeface="Arial" pitchFamily="34" charset="0"/>
              </a:rPr>
              <a:t> Hori</a:t>
            </a:r>
          </a:p>
          <a:p>
            <a:pPr algn="l">
              <a:buFont typeface="Wingdings" pitchFamily="2" charset="2"/>
              <a:buNone/>
            </a:pPr>
            <a:endParaRPr lang="en-GB" sz="2000" dirty="0" smtClean="0">
              <a:solidFill>
                <a:schemeClr val="tx1"/>
              </a:solidFill>
            </a:endParaRPr>
          </a:p>
        </p:txBody>
      </p:sp>
      <p:sp>
        <p:nvSpPr>
          <p:cNvPr id="20" name="Freeform 13"/>
          <p:cNvSpPr/>
          <p:nvPr/>
        </p:nvSpPr>
        <p:spPr>
          <a:xfrm>
            <a:off x="2641600" y="2514600"/>
            <a:ext cx="2821670" cy="2667000"/>
          </a:xfrm>
          <a:custGeom>
            <a:avLst/>
            <a:gdLst>
              <a:gd name="connsiteX0" fmla="*/ 0 w 2151479"/>
              <a:gd name="connsiteY0" fmla="*/ 1082718 h 2165436"/>
              <a:gd name="connsiteX1" fmla="*/ 312623 w 2151479"/>
              <a:gd name="connsiteY1" fmla="*/ 319600 h 2165436"/>
              <a:gd name="connsiteX2" fmla="*/ 1075742 w 2151479"/>
              <a:gd name="connsiteY2" fmla="*/ 1 h 2165436"/>
              <a:gd name="connsiteX3" fmla="*/ 1838860 w 2151479"/>
              <a:gd name="connsiteY3" fmla="*/ 319602 h 2165436"/>
              <a:gd name="connsiteX4" fmla="*/ 2151481 w 2151479"/>
              <a:gd name="connsiteY4" fmla="*/ 1082721 h 2165436"/>
              <a:gd name="connsiteX5" fmla="*/ 1838859 w 2151479"/>
              <a:gd name="connsiteY5" fmla="*/ 1845839 h 2165436"/>
              <a:gd name="connsiteX6" fmla="*/ 1075740 w 2151479"/>
              <a:gd name="connsiteY6" fmla="*/ 2165439 h 2165436"/>
              <a:gd name="connsiteX7" fmla="*/ 312622 w 2151479"/>
              <a:gd name="connsiteY7" fmla="*/ 1845839 h 2165436"/>
              <a:gd name="connsiteX8" fmla="*/ 1 w 2151479"/>
              <a:gd name="connsiteY8" fmla="*/ 1082720 h 2165436"/>
              <a:gd name="connsiteX9" fmla="*/ 0 w 2151479"/>
              <a:gd name="connsiteY9" fmla="*/ 1082718 h 216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79" h="2165436">
                <a:moveTo>
                  <a:pt x="0" y="1082718"/>
                </a:moveTo>
                <a:cubicBezTo>
                  <a:pt x="0" y="796776"/>
                  <a:pt x="112385" y="522444"/>
                  <a:pt x="312623" y="319600"/>
                </a:cubicBezTo>
                <a:cubicBezTo>
                  <a:pt x="514560" y="115035"/>
                  <a:pt x="789233" y="1"/>
                  <a:pt x="1075742" y="1"/>
                </a:cubicBezTo>
                <a:cubicBezTo>
                  <a:pt x="1362251" y="1"/>
                  <a:pt x="1636924" y="115037"/>
                  <a:pt x="1838860" y="319602"/>
                </a:cubicBezTo>
                <a:cubicBezTo>
                  <a:pt x="2039098" y="522446"/>
                  <a:pt x="2151481" y="796779"/>
                  <a:pt x="2151481" y="1082721"/>
                </a:cubicBezTo>
                <a:cubicBezTo>
                  <a:pt x="2151481" y="1368663"/>
                  <a:pt x="2039097" y="1642995"/>
                  <a:pt x="1838859" y="1845839"/>
                </a:cubicBezTo>
                <a:cubicBezTo>
                  <a:pt x="1636922" y="2050404"/>
                  <a:pt x="1362250" y="2165439"/>
                  <a:pt x="1075740" y="2165439"/>
                </a:cubicBezTo>
                <a:cubicBezTo>
                  <a:pt x="789231" y="2165439"/>
                  <a:pt x="514558" y="2050404"/>
                  <a:pt x="312622" y="1845839"/>
                </a:cubicBezTo>
                <a:cubicBezTo>
                  <a:pt x="112384" y="1642995"/>
                  <a:pt x="1" y="1368662"/>
                  <a:pt x="1" y="1082720"/>
                </a:cubicBezTo>
                <a:cubicBezTo>
                  <a:pt x="1" y="1082719"/>
                  <a:pt x="0" y="1082719"/>
                  <a:pt x="0" y="1082718"/>
                </a:cubicBez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lIns="337937" tIns="339981" rIns="337937" bIns="339981" anchor="ctr"/>
          <a:lstStyle/>
          <a:p>
            <a:pPr algn="ctr" defTabSz="800100">
              <a:lnSpc>
                <a:spcPct val="90000"/>
              </a:lnSpc>
              <a:spcAft>
                <a:spcPct val="35000"/>
              </a:spcAft>
              <a:defRPr/>
            </a:pPr>
            <a:r>
              <a:rPr lang="en-US" sz="2400">
                <a:solidFill>
                  <a:srgbClr val="FFFFFF"/>
                </a:solidFill>
                <a:ea typeface="ＭＳ Ｐゴシック" pitchFamily="34" charset="-128"/>
                <a:cs typeface="Arial" pitchFamily="34" charset="0"/>
              </a:rPr>
              <a:t>Member NSs</a:t>
            </a:r>
            <a:endParaRPr lang="en-GB" sz="2400">
              <a:solidFill>
                <a:srgbClr val="FFFFFF"/>
              </a:solidFill>
              <a:ea typeface="ＭＳ Ｐゴシック" pitchFamily="34" charset="-128"/>
              <a:cs typeface="Arial" pitchFamily="34" charset="0"/>
            </a:endParaRPr>
          </a:p>
        </p:txBody>
      </p:sp>
      <p:sp>
        <p:nvSpPr>
          <p:cNvPr id="21" name="Content Placeholder 2"/>
          <p:cNvSpPr txBox="1">
            <a:spLocks/>
          </p:cNvSpPr>
          <p:nvPr/>
        </p:nvSpPr>
        <p:spPr bwMode="auto">
          <a:xfrm>
            <a:off x="0" y="3143248"/>
            <a:ext cx="2833266" cy="152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ea typeface="ＭＳ Ｐゴシック" pitchFamily="50" charset="-128"/>
              </a:defRPr>
            </a:lvl1pPr>
            <a:lvl2pPr eaLnBrk="0" hangingPunct="0">
              <a:defRPr sz="3600">
                <a:solidFill>
                  <a:schemeClr val="tx1"/>
                </a:solidFill>
                <a:latin typeface="Times New Roman" pitchFamily="18" charset="0"/>
                <a:ea typeface="ＭＳ Ｐゴシック" pitchFamily="50" charset="-128"/>
              </a:defRPr>
            </a:lvl2pPr>
            <a:lvl3pPr marL="1143000" indent="-228600" eaLnBrk="0" hangingPunct="0">
              <a:defRPr sz="3600">
                <a:solidFill>
                  <a:schemeClr val="tx1"/>
                </a:solidFill>
                <a:latin typeface="Times New Roman" pitchFamily="18" charset="0"/>
                <a:ea typeface="ＭＳ Ｐゴシック" pitchFamily="50" charset="-128"/>
              </a:defRPr>
            </a:lvl3pPr>
            <a:lvl4pPr marL="1600200" indent="-228600" eaLnBrk="0" hangingPunct="0">
              <a:defRPr sz="3600">
                <a:solidFill>
                  <a:schemeClr val="tx1"/>
                </a:solidFill>
                <a:latin typeface="Times New Roman" pitchFamily="18" charset="0"/>
                <a:ea typeface="ＭＳ Ｐゴシック" pitchFamily="50" charset="-128"/>
              </a:defRPr>
            </a:lvl4pPr>
            <a:lvl5pPr marL="2057400" indent="-228600" eaLnBrk="0" hangingPunct="0">
              <a:defRPr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9pPr>
          </a:lstStyle>
          <a:p>
            <a:pPr>
              <a:spcBef>
                <a:spcPct val="20000"/>
              </a:spcBef>
              <a:buClr>
                <a:srgbClr val="CF1C21"/>
              </a:buClr>
              <a:buSzPct val="80000"/>
              <a:buFont typeface="Wingdings" pitchFamily="2" charset="2"/>
              <a:buNone/>
            </a:pPr>
            <a:r>
              <a:rPr lang="en-US" sz="2000" b="1" dirty="0">
                <a:latin typeface="Arial" pitchFamily="34" charset="0"/>
                <a:cs typeface="Arial" pitchFamily="34" charset="0"/>
              </a:rPr>
              <a:t>Member NSs:</a:t>
            </a:r>
          </a:p>
          <a:p>
            <a:pPr marL="0" lvl="1">
              <a:spcBef>
                <a:spcPct val="20000"/>
              </a:spcBef>
              <a:buClr>
                <a:srgbClr val="CF1C21"/>
              </a:buClr>
              <a:buSzPct val="80000"/>
              <a:buFont typeface="Wingdings" pitchFamily="2" charset="2"/>
              <a:buNone/>
            </a:pPr>
            <a:r>
              <a:rPr lang="en-US" sz="2000" dirty="0" smtClean="0">
                <a:latin typeface="Arial" pitchFamily="34" charset="0"/>
                <a:cs typeface="Arial" pitchFamily="34" charset="0"/>
              </a:rPr>
              <a:t>23 </a:t>
            </a:r>
            <a:r>
              <a:rPr lang="en-US" sz="2000" dirty="0">
                <a:latin typeface="Arial" pitchFamily="34" charset="0"/>
                <a:cs typeface="Arial" pitchFamily="34" charset="0"/>
              </a:rPr>
              <a:t>members </a:t>
            </a:r>
            <a:r>
              <a:rPr lang="en-US" sz="2000" dirty="0" smtClean="0">
                <a:latin typeface="Arial" pitchFamily="34" charset="0"/>
                <a:cs typeface="Arial" pitchFamily="34" charset="0"/>
              </a:rPr>
              <a:t>NSs with Annual </a:t>
            </a:r>
            <a:r>
              <a:rPr lang="en-US" sz="2000" dirty="0">
                <a:latin typeface="Arial" pitchFamily="34" charset="0"/>
                <a:cs typeface="Arial" pitchFamily="34" charset="0"/>
              </a:rPr>
              <a:t>Membership fee of CHF 500</a:t>
            </a:r>
          </a:p>
          <a:p>
            <a:pPr marL="0" lvl="1">
              <a:spcBef>
                <a:spcPct val="20000"/>
              </a:spcBef>
              <a:buClr>
                <a:srgbClr val="CF1C21"/>
              </a:buClr>
              <a:buSzPct val="80000"/>
              <a:buFont typeface="Wingdings" pitchFamily="2" charset="2"/>
              <a:buNone/>
            </a:pPr>
            <a:endParaRPr lang="en-US" sz="1800" dirty="0">
              <a:latin typeface="Arial" pitchFamily="34" charset="0"/>
              <a:cs typeface="Arial" pitchFamily="34" charset="0"/>
            </a:endParaRPr>
          </a:p>
        </p:txBody>
      </p:sp>
      <p:sp>
        <p:nvSpPr>
          <p:cNvPr id="22" name="Content Placeholder 2"/>
          <p:cNvSpPr txBox="1">
            <a:spLocks/>
          </p:cNvSpPr>
          <p:nvPr/>
        </p:nvSpPr>
        <p:spPr bwMode="auto">
          <a:xfrm>
            <a:off x="5861050" y="1447800"/>
            <a:ext cx="272581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ea typeface="ＭＳ Ｐゴシック" pitchFamily="50" charset="-128"/>
              </a:defRPr>
            </a:lvl1pPr>
            <a:lvl2pPr marL="742950" indent="-285750" eaLnBrk="0" hangingPunct="0">
              <a:defRPr sz="3600">
                <a:solidFill>
                  <a:schemeClr val="tx1"/>
                </a:solidFill>
                <a:latin typeface="Times New Roman" pitchFamily="18" charset="0"/>
                <a:ea typeface="ＭＳ Ｐゴシック" pitchFamily="50" charset="-128"/>
              </a:defRPr>
            </a:lvl2pPr>
            <a:lvl3pPr marL="1143000" indent="-228600" eaLnBrk="0" hangingPunct="0">
              <a:defRPr sz="3600">
                <a:solidFill>
                  <a:schemeClr val="tx1"/>
                </a:solidFill>
                <a:latin typeface="Times New Roman" pitchFamily="18" charset="0"/>
                <a:ea typeface="ＭＳ Ｐゴシック" pitchFamily="50" charset="-128"/>
              </a:defRPr>
            </a:lvl3pPr>
            <a:lvl4pPr marL="1600200" indent="-228600" eaLnBrk="0" hangingPunct="0">
              <a:defRPr sz="3600">
                <a:solidFill>
                  <a:schemeClr val="tx1"/>
                </a:solidFill>
                <a:latin typeface="Times New Roman" pitchFamily="18" charset="0"/>
                <a:ea typeface="ＭＳ Ｐゴシック" pitchFamily="50" charset="-128"/>
              </a:defRPr>
            </a:lvl4pPr>
            <a:lvl5pPr marL="2057400" indent="-228600" eaLnBrk="0" hangingPunct="0">
              <a:defRPr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9pPr>
          </a:lstStyle>
          <a:p>
            <a:pPr>
              <a:spcBef>
                <a:spcPct val="20000"/>
              </a:spcBef>
              <a:buClr>
                <a:srgbClr val="CF1C21"/>
              </a:buClr>
              <a:buSzPct val="80000"/>
              <a:buFont typeface="Wingdings" pitchFamily="2" charset="2"/>
              <a:buNone/>
            </a:pPr>
            <a:r>
              <a:rPr lang="en-US" sz="1800" b="1" dirty="0">
                <a:latin typeface="Arial" pitchFamily="34" charset="0"/>
                <a:cs typeface="Arial" pitchFamily="34" charset="0"/>
              </a:rPr>
              <a:t>Chair:</a:t>
            </a:r>
          </a:p>
          <a:p>
            <a:pPr>
              <a:spcBef>
                <a:spcPct val="20000"/>
              </a:spcBef>
              <a:buClr>
                <a:srgbClr val="CF1C21"/>
              </a:buClr>
              <a:buSzPct val="80000"/>
              <a:buFont typeface="Wingdings" pitchFamily="2" charset="2"/>
              <a:buNone/>
            </a:pPr>
            <a:r>
              <a:rPr lang="en-US" sz="1800" dirty="0">
                <a:latin typeface="Arial" pitchFamily="34" charset="0"/>
                <a:cs typeface="Arial" pitchFamily="34" charset="0"/>
              </a:rPr>
              <a:t>Ms. Gwendolyn Pang, Secretary General, Philippine RC</a:t>
            </a:r>
            <a:endParaRPr lang="en-GB" sz="1800" dirty="0">
              <a:latin typeface="Arial" pitchFamily="34" charset="0"/>
              <a:cs typeface="Arial" pitchFamily="34" charset="0"/>
            </a:endParaRPr>
          </a:p>
        </p:txBody>
      </p:sp>
      <p:sp>
        <p:nvSpPr>
          <p:cNvPr id="23" name="Freeform 7"/>
          <p:cNvSpPr/>
          <p:nvPr/>
        </p:nvSpPr>
        <p:spPr>
          <a:xfrm>
            <a:off x="4862083" y="2240756"/>
            <a:ext cx="998967" cy="1004888"/>
          </a:xfrm>
          <a:custGeom>
            <a:avLst/>
            <a:gdLst>
              <a:gd name="connsiteX0" fmla="*/ 0 w 1098646"/>
              <a:gd name="connsiteY0" fmla="*/ 540380 h 1080760"/>
              <a:gd name="connsiteX1" fmla="*/ 164094 w 1098646"/>
              <a:gd name="connsiteY1" fmla="*/ 155151 h 1080760"/>
              <a:gd name="connsiteX2" fmla="*/ 549324 w 1098646"/>
              <a:gd name="connsiteY2" fmla="*/ 1 h 1080760"/>
              <a:gd name="connsiteX3" fmla="*/ 934553 w 1098646"/>
              <a:gd name="connsiteY3" fmla="*/ 155152 h 1080760"/>
              <a:gd name="connsiteX4" fmla="*/ 1098646 w 1098646"/>
              <a:gd name="connsiteY4" fmla="*/ 540382 h 1080760"/>
              <a:gd name="connsiteX5" fmla="*/ 934552 w 1098646"/>
              <a:gd name="connsiteY5" fmla="*/ 925611 h 1080760"/>
              <a:gd name="connsiteX6" fmla="*/ 549323 w 1098646"/>
              <a:gd name="connsiteY6" fmla="*/ 1080762 h 1080760"/>
              <a:gd name="connsiteX7" fmla="*/ 164094 w 1098646"/>
              <a:gd name="connsiteY7" fmla="*/ 925611 h 1080760"/>
              <a:gd name="connsiteX8" fmla="*/ 1 w 1098646"/>
              <a:gd name="connsiteY8" fmla="*/ 540381 h 1080760"/>
              <a:gd name="connsiteX9" fmla="*/ 0 w 1098646"/>
              <a:gd name="connsiteY9" fmla="*/ 540380 h 10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646" h="1080760">
                <a:moveTo>
                  <a:pt x="0" y="540380"/>
                </a:moveTo>
                <a:cubicBezTo>
                  <a:pt x="0" y="395525"/>
                  <a:pt x="59120" y="256735"/>
                  <a:pt x="164094" y="155151"/>
                </a:cubicBezTo>
                <a:cubicBezTo>
                  <a:pt x="266841" y="55723"/>
                  <a:pt x="405196" y="1"/>
                  <a:pt x="549324" y="1"/>
                </a:cubicBezTo>
                <a:cubicBezTo>
                  <a:pt x="693452" y="1"/>
                  <a:pt x="831807" y="55723"/>
                  <a:pt x="934553" y="155152"/>
                </a:cubicBezTo>
                <a:cubicBezTo>
                  <a:pt x="1039527" y="256736"/>
                  <a:pt x="1098646" y="395527"/>
                  <a:pt x="1098646" y="540382"/>
                </a:cubicBezTo>
                <a:cubicBezTo>
                  <a:pt x="1098646" y="685237"/>
                  <a:pt x="1039526" y="824027"/>
                  <a:pt x="934552" y="925611"/>
                </a:cubicBezTo>
                <a:cubicBezTo>
                  <a:pt x="831805" y="1025040"/>
                  <a:pt x="693451" y="1080762"/>
                  <a:pt x="549323" y="1080762"/>
                </a:cubicBezTo>
                <a:cubicBezTo>
                  <a:pt x="405195" y="1080762"/>
                  <a:pt x="266840" y="1025040"/>
                  <a:pt x="164094" y="925611"/>
                </a:cubicBezTo>
                <a:cubicBezTo>
                  <a:pt x="59120" y="824027"/>
                  <a:pt x="0" y="685237"/>
                  <a:pt x="1" y="540381"/>
                </a:cubicBezTo>
                <a:lnTo>
                  <a:pt x="0" y="54038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183753" tIns="181134" rIns="183753" bIns="181134" anchor="ctr"/>
          <a:lstStyle/>
          <a:p>
            <a:pPr algn="ctr" defTabSz="800100">
              <a:lnSpc>
                <a:spcPct val="90000"/>
              </a:lnSpc>
              <a:spcAft>
                <a:spcPct val="35000"/>
              </a:spcAft>
              <a:defRPr/>
            </a:pPr>
            <a:r>
              <a:rPr lang="en-US" sz="2000" dirty="0">
                <a:solidFill>
                  <a:srgbClr val="FFFFFF"/>
                </a:solidFill>
                <a:ea typeface="ＭＳ Ｐゴシック" pitchFamily="34" charset="-128"/>
                <a:cs typeface="Arial" pitchFamily="34" charset="0"/>
              </a:rPr>
              <a:t>Chair</a:t>
            </a:r>
            <a:endParaRPr lang="en-GB" sz="2000" dirty="0">
              <a:solidFill>
                <a:srgbClr val="FFFFFF"/>
              </a:solidFill>
              <a:ea typeface="ＭＳ Ｐゴシック" pitchFamily="34" charset="-128"/>
              <a:cs typeface="Arial" pitchFamily="34" charset="0"/>
            </a:endParaRPr>
          </a:p>
        </p:txBody>
      </p:sp>
      <p:sp>
        <p:nvSpPr>
          <p:cNvPr id="24" name="Freeform 9"/>
          <p:cNvSpPr/>
          <p:nvPr/>
        </p:nvSpPr>
        <p:spPr>
          <a:xfrm>
            <a:off x="5283200" y="2819400"/>
            <a:ext cx="1557610" cy="1524000"/>
          </a:xfrm>
          <a:custGeom>
            <a:avLst/>
            <a:gdLst>
              <a:gd name="connsiteX0" fmla="*/ 0 w 1123165"/>
              <a:gd name="connsiteY0" fmla="*/ 549317 h 1098633"/>
              <a:gd name="connsiteX1" fmla="*/ 168893 w 1123165"/>
              <a:gd name="connsiteY1" fmla="*/ 156626 h 1098633"/>
              <a:gd name="connsiteX2" fmla="*/ 561584 w 1123165"/>
              <a:gd name="connsiteY2" fmla="*/ 0 h 1098633"/>
              <a:gd name="connsiteX3" fmla="*/ 954275 w 1123165"/>
              <a:gd name="connsiteY3" fmla="*/ 156627 h 1098633"/>
              <a:gd name="connsiteX4" fmla="*/ 1123167 w 1123165"/>
              <a:gd name="connsiteY4" fmla="*/ 549318 h 1098633"/>
              <a:gd name="connsiteX5" fmla="*/ 954275 w 1123165"/>
              <a:gd name="connsiteY5" fmla="*/ 942009 h 1098633"/>
              <a:gd name="connsiteX6" fmla="*/ 561584 w 1123165"/>
              <a:gd name="connsiteY6" fmla="*/ 1098635 h 1098633"/>
              <a:gd name="connsiteX7" fmla="*/ 168893 w 1123165"/>
              <a:gd name="connsiteY7" fmla="*/ 942008 h 1098633"/>
              <a:gd name="connsiteX8" fmla="*/ 1 w 1123165"/>
              <a:gd name="connsiteY8" fmla="*/ 549317 h 1098633"/>
              <a:gd name="connsiteX9" fmla="*/ 0 w 1123165"/>
              <a:gd name="connsiteY9" fmla="*/ 549317 h 10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165" h="1098633">
                <a:moveTo>
                  <a:pt x="0" y="549317"/>
                </a:moveTo>
                <a:cubicBezTo>
                  <a:pt x="0" y="401526"/>
                  <a:pt x="60882" y="259970"/>
                  <a:pt x="168893" y="156626"/>
                </a:cubicBezTo>
                <a:cubicBezTo>
                  <a:pt x="273832" y="56222"/>
                  <a:pt x="414790" y="0"/>
                  <a:pt x="561584" y="0"/>
                </a:cubicBezTo>
                <a:cubicBezTo>
                  <a:pt x="708378" y="0"/>
                  <a:pt x="849336" y="56222"/>
                  <a:pt x="954275" y="156627"/>
                </a:cubicBezTo>
                <a:cubicBezTo>
                  <a:pt x="1062285" y="259971"/>
                  <a:pt x="1123167" y="401527"/>
                  <a:pt x="1123167" y="549318"/>
                </a:cubicBezTo>
                <a:cubicBezTo>
                  <a:pt x="1123167" y="697109"/>
                  <a:pt x="1062285" y="838665"/>
                  <a:pt x="954275" y="942009"/>
                </a:cubicBezTo>
                <a:cubicBezTo>
                  <a:pt x="849336" y="1042413"/>
                  <a:pt x="708378" y="1098635"/>
                  <a:pt x="561584" y="1098635"/>
                </a:cubicBezTo>
                <a:cubicBezTo>
                  <a:pt x="414790" y="1098635"/>
                  <a:pt x="273832" y="1042413"/>
                  <a:pt x="168893" y="942008"/>
                </a:cubicBezTo>
                <a:cubicBezTo>
                  <a:pt x="60883" y="838664"/>
                  <a:pt x="1" y="697108"/>
                  <a:pt x="1" y="549317"/>
                </a:cubicBezTo>
                <a:lnTo>
                  <a:pt x="0" y="549317"/>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186074" tIns="182481" rIns="186074" bIns="182481" anchor="ctr"/>
          <a:lstStyle/>
          <a:p>
            <a:pPr algn="ctr" defTabSz="755650">
              <a:lnSpc>
                <a:spcPct val="90000"/>
              </a:lnSpc>
              <a:spcAft>
                <a:spcPct val="35000"/>
              </a:spcAft>
              <a:defRPr/>
            </a:pPr>
            <a:r>
              <a:rPr lang="en-US" sz="2000">
                <a:solidFill>
                  <a:srgbClr val="FFFFFF"/>
                </a:solidFill>
                <a:ea typeface="ＭＳ Ｐゴシック" pitchFamily="34" charset="-128"/>
                <a:cs typeface="Arial" pitchFamily="34" charset="0"/>
              </a:rPr>
              <a:t>Steering Group</a:t>
            </a:r>
            <a:endParaRPr lang="en-GB" sz="2000">
              <a:solidFill>
                <a:srgbClr val="FFFFFF"/>
              </a:solidFill>
              <a:ea typeface="ＭＳ Ｐゴシック" pitchFamily="34" charset="-128"/>
              <a:cs typeface="Arial" pitchFamily="34" charset="0"/>
            </a:endParaRPr>
          </a:p>
        </p:txBody>
      </p:sp>
      <p:sp>
        <p:nvSpPr>
          <p:cNvPr id="19" name="Freeform 11"/>
          <p:cNvSpPr/>
          <p:nvPr/>
        </p:nvSpPr>
        <p:spPr>
          <a:xfrm>
            <a:off x="4982096" y="4154239"/>
            <a:ext cx="1246088" cy="1146969"/>
          </a:xfrm>
          <a:custGeom>
            <a:avLst/>
            <a:gdLst>
              <a:gd name="connsiteX0" fmla="*/ 0 w 1219200"/>
              <a:gd name="connsiteY0" fmla="*/ 364537 h 729074"/>
              <a:gd name="connsiteX1" fmla="*/ 296736 w 1219200"/>
              <a:gd name="connsiteY1" fmla="*/ 51673 h 729074"/>
              <a:gd name="connsiteX2" fmla="*/ 609600 w 1219200"/>
              <a:gd name="connsiteY2" fmla="*/ 1 h 729074"/>
              <a:gd name="connsiteX3" fmla="*/ 922465 w 1219200"/>
              <a:gd name="connsiteY3" fmla="*/ 51674 h 729074"/>
              <a:gd name="connsiteX4" fmla="*/ 1219200 w 1219200"/>
              <a:gd name="connsiteY4" fmla="*/ 364539 h 729074"/>
              <a:gd name="connsiteX5" fmla="*/ 922464 w 1219200"/>
              <a:gd name="connsiteY5" fmla="*/ 677404 h 729074"/>
              <a:gd name="connsiteX6" fmla="*/ 609599 w 1219200"/>
              <a:gd name="connsiteY6" fmla="*/ 729076 h 729074"/>
              <a:gd name="connsiteX7" fmla="*/ 296734 w 1219200"/>
              <a:gd name="connsiteY7" fmla="*/ 677403 h 729074"/>
              <a:gd name="connsiteX8" fmla="*/ -1 w 1219200"/>
              <a:gd name="connsiteY8" fmla="*/ 364538 h 729074"/>
              <a:gd name="connsiteX9" fmla="*/ 0 w 1219200"/>
              <a:gd name="connsiteY9" fmla="*/ 364537 h 7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729074">
                <a:moveTo>
                  <a:pt x="0" y="364537"/>
                </a:moveTo>
                <a:cubicBezTo>
                  <a:pt x="0" y="236297"/>
                  <a:pt x="112684" y="117489"/>
                  <a:pt x="296736" y="51673"/>
                </a:cubicBezTo>
                <a:cubicBezTo>
                  <a:pt x="391299" y="17858"/>
                  <a:pt x="499420" y="1"/>
                  <a:pt x="609600" y="1"/>
                </a:cubicBezTo>
                <a:cubicBezTo>
                  <a:pt x="719781" y="1"/>
                  <a:pt x="827902" y="17858"/>
                  <a:pt x="922465" y="51674"/>
                </a:cubicBezTo>
                <a:cubicBezTo>
                  <a:pt x="1106518" y="117491"/>
                  <a:pt x="1219200" y="236299"/>
                  <a:pt x="1219200" y="364539"/>
                </a:cubicBezTo>
                <a:cubicBezTo>
                  <a:pt x="1219200" y="492779"/>
                  <a:pt x="1106517" y="611587"/>
                  <a:pt x="922464" y="677404"/>
                </a:cubicBezTo>
                <a:cubicBezTo>
                  <a:pt x="827901" y="711219"/>
                  <a:pt x="719780" y="729076"/>
                  <a:pt x="609599" y="729076"/>
                </a:cubicBezTo>
                <a:cubicBezTo>
                  <a:pt x="499418" y="729076"/>
                  <a:pt x="391297" y="711219"/>
                  <a:pt x="296734" y="677403"/>
                </a:cubicBezTo>
                <a:cubicBezTo>
                  <a:pt x="112681" y="611586"/>
                  <a:pt x="-2" y="492778"/>
                  <a:pt x="-1" y="364538"/>
                </a:cubicBezTo>
                <a:lnTo>
                  <a:pt x="0" y="36453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196328" tIns="124550" rIns="196328" bIns="124550" anchor="ctr"/>
          <a:lstStyle/>
          <a:p>
            <a:pPr algn="ctr" defTabSz="622300">
              <a:lnSpc>
                <a:spcPct val="90000"/>
              </a:lnSpc>
              <a:spcAft>
                <a:spcPct val="35000"/>
              </a:spcAft>
              <a:defRPr/>
            </a:pPr>
            <a:r>
              <a:rPr lang="en-US" dirty="0" err="1" smtClean="0">
                <a:solidFill>
                  <a:srgbClr val="FFFFFF"/>
                </a:solidFill>
                <a:ea typeface="ＭＳ Ｐゴシック" pitchFamily="34" charset="-128"/>
                <a:cs typeface="Arial" pitchFamily="34" charset="0"/>
              </a:rPr>
              <a:t>Secreta-riat</a:t>
            </a:r>
            <a:endParaRPr lang="en-GB" dirty="0">
              <a:solidFill>
                <a:srgbClr val="FFFFFF"/>
              </a:solidFill>
              <a:ea typeface="ＭＳ Ｐゴシック" pitchFamily="34" charset="-128"/>
              <a:cs typeface="Arial" pitchFamily="34" charset="0"/>
            </a:endParaRPr>
          </a:p>
        </p:txBody>
      </p:sp>
      <p:sp>
        <p:nvSpPr>
          <p:cNvPr id="25" name="Freeform 11"/>
          <p:cNvSpPr/>
          <p:nvPr/>
        </p:nvSpPr>
        <p:spPr>
          <a:xfrm>
            <a:off x="4283968" y="5181600"/>
            <a:ext cx="1064212" cy="977498"/>
          </a:xfrm>
          <a:custGeom>
            <a:avLst/>
            <a:gdLst>
              <a:gd name="connsiteX0" fmla="*/ 0 w 1219200"/>
              <a:gd name="connsiteY0" fmla="*/ 364537 h 729074"/>
              <a:gd name="connsiteX1" fmla="*/ 296736 w 1219200"/>
              <a:gd name="connsiteY1" fmla="*/ 51673 h 729074"/>
              <a:gd name="connsiteX2" fmla="*/ 609600 w 1219200"/>
              <a:gd name="connsiteY2" fmla="*/ 1 h 729074"/>
              <a:gd name="connsiteX3" fmla="*/ 922465 w 1219200"/>
              <a:gd name="connsiteY3" fmla="*/ 51674 h 729074"/>
              <a:gd name="connsiteX4" fmla="*/ 1219200 w 1219200"/>
              <a:gd name="connsiteY4" fmla="*/ 364539 h 729074"/>
              <a:gd name="connsiteX5" fmla="*/ 922464 w 1219200"/>
              <a:gd name="connsiteY5" fmla="*/ 677404 h 729074"/>
              <a:gd name="connsiteX6" fmla="*/ 609599 w 1219200"/>
              <a:gd name="connsiteY6" fmla="*/ 729076 h 729074"/>
              <a:gd name="connsiteX7" fmla="*/ 296734 w 1219200"/>
              <a:gd name="connsiteY7" fmla="*/ 677403 h 729074"/>
              <a:gd name="connsiteX8" fmla="*/ -1 w 1219200"/>
              <a:gd name="connsiteY8" fmla="*/ 364538 h 729074"/>
              <a:gd name="connsiteX9" fmla="*/ 0 w 1219200"/>
              <a:gd name="connsiteY9" fmla="*/ 364537 h 7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729074">
                <a:moveTo>
                  <a:pt x="0" y="364537"/>
                </a:moveTo>
                <a:cubicBezTo>
                  <a:pt x="0" y="236297"/>
                  <a:pt x="112684" y="117489"/>
                  <a:pt x="296736" y="51673"/>
                </a:cubicBezTo>
                <a:cubicBezTo>
                  <a:pt x="391299" y="17858"/>
                  <a:pt x="499420" y="1"/>
                  <a:pt x="609600" y="1"/>
                </a:cubicBezTo>
                <a:cubicBezTo>
                  <a:pt x="719781" y="1"/>
                  <a:pt x="827902" y="17858"/>
                  <a:pt x="922465" y="51674"/>
                </a:cubicBezTo>
                <a:cubicBezTo>
                  <a:pt x="1106518" y="117491"/>
                  <a:pt x="1219200" y="236299"/>
                  <a:pt x="1219200" y="364539"/>
                </a:cubicBezTo>
                <a:cubicBezTo>
                  <a:pt x="1219200" y="492779"/>
                  <a:pt x="1106517" y="611587"/>
                  <a:pt x="922464" y="677404"/>
                </a:cubicBezTo>
                <a:cubicBezTo>
                  <a:pt x="827901" y="711219"/>
                  <a:pt x="719780" y="729076"/>
                  <a:pt x="609599" y="729076"/>
                </a:cubicBezTo>
                <a:cubicBezTo>
                  <a:pt x="499418" y="729076"/>
                  <a:pt x="391297" y="711219"/>
                  <a:pt x="296734" y="677403"/>
                </a:cubicBezTo>
                <a:cubicBezTo>
                  <a:pt x="112681" y="611586"/>
                  <a:pt x="-2" y="492778"/>
                  <a:pt x="-1" y="364538"/>
                </a:cubicBezTo>
                <a:lnTo>
                  <a:pt x="0" y="364537"/>
                </a:lnTo>
                <a:close/>
              </a:path>
            </a:pathLst>
          </a:custGeom>
          <a:solidFill>
            <a:srgbClr val="EAB2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196328" tIns="124550" rIns="196328" bIns="124550" anchor="ctr"/>
          <a:lstStyle/>
          <a:p>
            <a:pPr algn="ctr" defTabSz="622300">
              <a:lnSpc>
                <a:spcPct val="90000"/>
              </a:lnSpc>
              <a:spcAft>
                <a:spcPct val="35000"/>
              </a:spcAft>
              <a:defRPr/>
            </a:pPr>
            <a:r>
              <a:rPr lang="en-US" sz="1600" dirty="0" smtClean="0">
                <a:solidFill>
                  <a:srgbClr val="FFFFFF"/>
                </a:solidFill>
                <a:ea typeface="ＭＳ Ｐゴシック" pitchFamily="34" charset="-128"/>
                <a:cs typeface="Arial" pitchFamily="34" charset="0"/>
              </a:rPr>
              <a:t>IFRC </a:t>
            </a:r>
            <a:r>
              <a:rPr lang="en-US" sz="1600" dirty="0" err="1" smtClean="0">
                <a:solidFill>
                  <a:srgbClr val="FFFFFF"/>
                </a:solidFill>
                <a:ea typeface="ＭＳ Ｐゴシック" pitchFamily="34" charset="-128"/>
                <a:cs typeface="Arial" pitchFamily="34" charset="0"/>
              </a:rPr>
              <a:t>Secreta-riat</a:t>
            </a:r>
            <a:endParaRPr lang="en-GB" sz="1600" dirty="0">
              <a:solidFill>
                <a:srgbClr val="FFFFFF"/>
              </a:solidFill>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7"/>
          <p:cNvSpPr txBox="1"/>
          <p:nvPr/>
        </p:nvSpPr>
        <p:spPr>
          <a:xfrm flipH="1">
            <a:off x="914400" y="1154993"/>
            <a:ext cx="8229600" cy="1077218"/>
          </a:xfrm>
          <a:prstGeom prst="rect">
            <a:avLst/>
          </a:prstGeom>
          <a:noFill/>
        </p:spPr>
        <p:txBody>
          <a:bodyPr wrap="square" rtlCol="0">
            <a:spAutoFit/>
          </a:bodyPr>
          <a:lstStyle/>
          <a:p>
            <a:pPr algn="ctr"/>
            <a:r>
              <a:rPr lang="id-ID" sz="3200" b="1" dirty="0" smtClean="0">
                <a:latin typeface="Tahoma" pitchFamily="34" charset="0"/>
                <a:ea typeface="Tahoma" pitchFamily="34" charset="0"/>
                <a:cs typeface="Tahoma" pitchFamily="34" charset="0"/>
              </a:rPr>
              <a:t>How Does APFN Work?</a:t>
            </a:r>
            <a:endParaRPr lang="id-ID" sz="3200" b="1" dirty="0">
              <a:latin typeface="Tahoma" pitchFamily="34" charset="0"/>
              <a:ea typeface="Tahoma" pitchFamily="34" charset="0"/>
              <a:cs typeface="Tahoma" pitchFamily="34" charset="0"/>
            </a:endParaRPr>
          </a:p>
          <a:p>
            <a:pPr algn="ctr"/>
            <a:endParaRPr lang="en-US" sz="3200" b="1" dirty="0" smtClean="0">
              <a:latin typeface="Tahoma" pitchFamily="34" charset="0"/>
              <a:ea typeface="Tahoma" pitchFamily="34" charset="0"/>
              <a:cs typeface="Tahoma" pitchFamily="34" charset="0"/>
            </a:endParaRPr>
          </a:p>
        </p:txBody>
      </p:sp>
      <p:sp>
        <p:nvSpPr>
          <p:cNvPr id="8" name="Content Placeholder 2"/>
          <p:cNvSpPr>
            <a:spLocks noGrp="1"/>
          </p:cNvSpPr>
          <p:nvPr>
            <p:ph idx="1"/>
          </p:nvPr>
        </p:nvSpPr>
        <p:spPr>
          <a:xfrm>
            <a:off x="1828800" y="1974161"/>
            <a:ext cx="6858000" cy="4191000"/>
          </a:xfrm>
        </p:spPr>
        <p:txBody>
          <a:bodyPr>
            <a:normAutofit/>
          </a:bodyPr>
          <a:lstStyle/>
          <a:p>
            <a:pPr marL="0" indent="0">
              <a:buNone/>
            </a:pPr>
            <a:endParaRPr lang="en-GB" dirty="0" smtClean="0"/>
          </a:p>
          <a:p>
            <a:pPr lvl="1"/>
            <a:endParaRPr lang="en-US" dirty="0" smtClean="0"/>
          </a:p>
        </p:txBody>
      </p:sp>
      <p:sp>
        <p:nvSpPr>
          <p:cNvPr id="9" name="Oval 4"/>
          <p:cNvSpPr/>
          <p:nvPr/>
        </p:nvSpPr>
        <p:spPr>
          <a:xfrm>
            <a:off x="1710613" y="4518849"/>
            <a:ext cx="2147855"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CONTENT</a:t>
            </a:r>
          </a:p>
        </p:txBody>
      </p:sp>
      <p:sp>
        <p:nvSpPr>
          <p:cNvPr id="10" name="Oval 5"/>
          <p:cNvSpPr/>
          <p:nvPr/>
        </p:nvSpPr>
        <p:spPr>
          <a:xfrm>
            <a:off x="6381401" y="4446841"/>
            <a:ext cx="1981469" cy="1048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SUPPORT</a:t>
            </a:r>
            <a:endParaRPr lang="en-GB" dirty="0"/>
          </a:p>
        </p:txBody>
      </p:sp>
      <p:sp>
        <p:nvSpPr>
          <p:cNvPr id="11" name="Oval 7"/>
          <p:cNvSpPr/>
          <p:nvPr/>
        </p:nvSpPr>
        <p:spPr>
          <a:xfrm>
            <a:off x="4091684" y="4446842"/>
            <a:ext cx="1952391" cy="1043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PLATFORM</a:t>
            </a:r>
            <a:endParaRPr lang="en-GB" dirty="0"/>
          </a:p>
        </p:txBody>
      </p:sp>
      <p:sp>
        <p:nvSpPr>
          <p:cNvPr id="12" name="Rounded Rectangle 9"/>
          <p:cNvSpPr/>
          <p:nvPr/>
        </p:nvSpPr>
        <p:spPr>
          <a:xfrm>
            <a:off x="2920424" y="2142585"/>
            <a:ext cx="1276097"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CAPACITY BUILDING</a:t>
            </a:r>
            <a:endParaRPr lang="en-GB" dirty="0"/>
          </a:p>
        </p:txBody>
      </p:sp>
      <p:sp>
        <p:nvSpPr>
          <p:cNvPr id="13" name="Rounded Rectangle 10"/>
          <p:cNvSpPr/>
          <p:nvPr/>
        </p:nvSpPr>
        <p:spPr>
          <a:xfrm>
            <a:off x="4309471" y="2142585"/>
            <a:ext cx="15841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RESOURC-ING</a:t>
            </a:r>
            <a:endParaRPr lang="en-GB" dirty="0"/>
          </a:p>
        </p:txBody>
      </p:sp>
      <p:sp>
        <p:nvSpPr>
          <p:cNvPr id="14" name="Rounded Rectangle 11"/>
          <p:cNvSpPr/>
          <p:nvPr/>
        </p:nvSpPr>
        <p:spPr>
          <a:xfrm>
            <a:off x="6044075" y="2136448"/>
            <a:ext cx="1664360" cy="1050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LEARNING/</a:t>
            </a:r>
          </a:p>
          <a:p>
            <a:pPr algn="ctr"/>
            <a:r>
              <a:rPr lang="en-GB" dirty="0" smtClean="0"/>
              <a:t>NETWORKING</a:t>
            </a:r>
            <a:endParaRPr lang="en-GB" dirty="0"/>
          </a:p>
        </p:txBody>
      </p:sp>
      <p:sp>
        <p:nvSpPr>
          <p:cNvPr id="15" name="TextBox 12"/>
          <p:cNvSpPr txBox="1"/>
          <p:nvPr/>
        </p:nvSpPr>
        <p:spPr>
          <a:xfrm>
            <a:off x="1756295" y="5650069"/>
            <a:ext cx="2143890" cy="461665"/>
          </a:xfrm>
          <a:prstGeom prst="rect">
            <a:avLst/>
          </a:prstGeom>
          <a:noFill/>
        </p:spPr>
        <p:txBody>
          <a:bodyPr wrap="square" rtlCol="0">
            <a:spAutoFit/>
          </a:bodyPr>
          <a:lstStyle/>
          <a:p>
            <a:pPr algn="ctr"/>
            <a:r>
              <a:rPr lang="en-GB" sz="1200" dirty="0" smtClean="0"/>
              <a:t>Guidebooks</a:t>
            </a:r>
          </a:p>
          <a:p>
            <a:pPr algn="ctr"/>
            <a:r>
              <a:rPr lang="en-GB" sz="1200" dirty="0" smtClean="0"/>
              <a:t>Training materials</a:t>
            </a:r>
            <a:endParaRPr lang="en-GB" sz="1200" dirty="0"/>
          </a:p>
        </p:txBody>
      </p:sp>
      <p:sp>
        <p:nvSpPr>
          <p:cNvPr id="16" name="TextBox 13"/>
          <p:cNvSpPr txBox="1"/>
          <p:nvPr/>
        </p:nvSpPr>
        <p:spPr>
          <a:xfrm>
            <a:off x="3900185" y="5495230"/>
            <a:ext cx="2143890" cy="830997"/>
          </a:xfrm>
          <a:prstGeom prst="rect">
            <a:avLst/>
          </a:prstGeom>
          <a:noFill/>
        </p:spPr>
        <p:txBody>
          <a:bodyPr wrap="square" rtlCol="0">
            <a:spAutoFit/>
          </a:bodyPr>
          <a:lstStyle/>
          <a:p>
            <a:pPr algn="ctr"/>
            <a:r>
              <a:rPr lang="en-GB" sz="1200" dirty="0" smtClean="0"/>
              <a:t>Website </a:t>
            </a:r>
          </a:p>
          <a:p>
            <a:pPr algn="ctr"/>
            <a:r>
              <a:rPr lang="en-GB" sz="1200" dirty="0" smtClean="0"/>
              <a:t>Knowledge Base</a:t>
            </a:r>
          </a:p>
          <a:p>
            <a:pPr algn="ctr"/>
            <a:r>
              <a:rPr lang="en-GB" sz="1200" dirty="0" smtClean="0"/>
              <a:t>Community of Practise</a:t>
            </a:r>
          </a:p>
          <a:p>
            <a:pPr algn="ctr"/>
            <a:r>
              <a:rPr lang="en-GB" sz="1200" dirty="0" smtClean="0"/>
              <a:t>P2P ‘marketplace’</a:t>
            </a:r>
            <a:endParaRPr lang="en-GB" sz="1200" dirty="0"/>
          </a:p>
        </p:txBody>
      </p:sp>
      <p:sp>
        <p:nvSpPr>
          <p:cNvPr id="17" name="TextBox 14"/>
          <p:cNvSpPr txBox="1"/>
          <p:nvPr/>
        </p:nvSpPr>
        <p:spPr>
          <a:xfrm>
            <a:off x="6300191" y="5526961"/>
            <a:ext cx="2143890" cy="830997"/>
          </a:xfrm>
          <a:prstGeom prst="rect">
            <a:avLst/>
          </a:prstGeom>
          <a:noFill/>
        </p:spPr>
        <p:txBody>
          <a:bodyPr wrap="square" rtlCol="0">
            <a:spAutoFit/>
          </a:bodyPr>
          <a:lstStyle/>
          <a:p>
            <a:pPr algn="ctr"/>
            <a:r>
              <a:rPr lang="en-GB" sz="1200" dirty="0" smtClean="0"/>
              <a:t>Chair &amp; SG</a:t>
            </a:r>
          </a:p>
          <a:p>
            <a:pPr algn="ctr"/>
            <a:r>
              <a:rPr lang="en-GB" sz="1200" dirty="0" smtClean="0"/>
              <a:t>Members</a:t>
            </a:r>
          </a:p>
          <a:p>
            <a:pPr algn="ctr"/>
            <a:r>
              <a:rPr lang="en-GB" sz="1200" dirty="0" smtClean="0"/>
              <a:t>APFN Secretariat</a:t>
            </a:r>
          </a:p>
          <a:p>
            <a:pPr algn="ctr"/>
            <a:endParaRPr lang="en-GB" sz="1200" dirty="0"/>
          </a:p>
        </p:txBody>
      </p:sp>
      <p:sp>
        <p:nvSpPr>
          <p:cNvPr id="18" name="TextBox 15"/>
          <p:cNvSpPr txBox="1"/>
          <p:nvPr/>
        </p:nvSpPr>
        <p:spPr>
          <a:xfrm>
            <a:off x="983832" y="3426175"/>
            <a:ext cx="2143890" cy="830997"/>
          </a:xfrm>
          <a:prstGeom prst="rect">
            <a:avLst/>
          </a:prstGeom>
          <a:noFill/>
        </p:spPr>
        <p:txBody>
          <a:bodyPr wrap="square" rtlCol="0">
            <a:spAutoFit/>
          </a:bodyPr>
          <a:lstStyle/>
          <a:p>
            <a:pPr algn="ctr"/>
            <a:r>
              <a:rPr lang="en-GB" sz="1200" dirty="0" smtClean="0"/>
              <a:t>Income figures</a:t>
            </a:r>
          </a:p>
          <a:p>
            <a:pPr algn="ctr"/>
            <a:r>
              <a:rPr lang="en-GB" sz="1200" dirty="0" smtClean="0"/>
              <a:t>Soft data collection</a:t>
            </a:r>
          </a:p>
          <a:p>
            <a:pPr algn="ctr"/>
            <a:r>
              <a:rPr lang="en-GB" sz="1200" dirty="0" smtClean="0"/>
              <a:t>Recognition (APFN Awards)</a:t>
            </a:r>
          </a:p>
          <a:p>
            <a:pPr algn="ctr"/>
            <a:r>
              <a:rPr lang="en-GB" sz="1200" dirty="0" smtClean="0"/>
              <a:t>Assessment (OCAC)</a:t>
            </a:r>
            <a:endParaRPr lang="en-GB" sz="1200" dirty="0"/>
          </a:p>
        </p:txBody>
      </p:sp>
      <p:sp>
        <p:nvSpPr>
          <p:cNvPr id="19" name="TextBox 16"/>
          <p:cNvSpPr txBox="1"/>
          <p:nvPr/>
        </p:nvSpPr>
        <p:spPr>
          <a:xfrm>
            <a:off x="2486527" y="3314790"/>
            <a:ext cx="2143890" cy="461665"/>
          </a:xfrm>
          <a:prstGeom prst="rect">
            <a:avLst/>
          </a:prstGeom>
          <a:noFill/>
        </p:spPr>
        <p:txBody>
          <a:bodyPr wrap="square" rtlCol="0">
            <a:spAutoFit/>
          </a:bodyPr>
          <a:lstStyle/>
          <a:p>
            <a:pPr algn="ctr"/>
            <a:r>
              <a:rPr lang="en-GB" sz="1200" dirty="0" smtClean="0"/>
              <a:t>CB Programmes</a:t>
            </a:r>
          </a:p>
          <a:p>
            <a:pPr algn="ctr"/>
            <a:r>
              <a:rPr lang="en-GB" sz="1200" dirty="0" smtClean="0"/>
              <a:t>Peer to Peer support</a:t>
            </a:r>
            <a:endParaRPr lang="en-GB" sz="1200" dirty="0"/>
          </a:p>
        </p:txBody>
      </p:sp>
      <p:sp>
        <p:nvSpPr>
          <p:cNvPr id="20" name="TextBox 17"/>
          <p:cNvSpPr txBox="1"/>
          <p:nvPr/>
        </p:nvSpPr>
        <p:spPr>
          <a:xfrm>
            <a:off x="4030518" y="3467032"/>
            <a:ext cx="2143890" cy="646331"/>
          </a:xfrm>
          <a:prstGeom prst="rect">
            <a:avLst/>
          </a:prstGeom>
          <a:noFill/>
        </p:spPr>
        <p:txBody>
          <a:bodyPr wrap="square" rtlCol="0">
            <a:spAutoFit/>
          </a:bodyPr>
          <a:lstStyle/>
          <a:p>
            <a:pPr algn="ctr"/>
            <a:r>
              <a:rPr lang="en-GB" sz="1200" dirty="0" smtClean="0"/>
              <a:t>Investment Programme</a:t>
            </a:r>
          </a:p>
          <a:p>
            <a:pPr algn="ctr"/>
            <a:r>
              <a:rPr lang="en-GB" sz="1200" dirty="0" smtClean="0"/>
              <a:t>HR</a:t>
            </a:r>
          </a:p>
          <a:p>
            <a:pPr algn="ctr"/>
            <a:r>
              <a:rPr lang="en-GB" sz="1200" dirty="0" smtClean="0"/>
              <a:t>Partnership  Resource Alliance</a:t>
            </a:r>
            <a:endParaRPr lang="en-GB" sz="1200" dirty="0"/>
          </a:p>
        </p:txBody>
      </p:sp>
      <p:sp>
        <p:nvSpPr>
          <p:cNvPr id="21" name="TextBox 18"/>
          <p:cNvSpPr txBox="1"/>
          <p:nvPr/>
        </p:nvSpPr>
        <p:spPr>
          <a:xfrm>
            <a:off x="5569973" y="3268497"/>
            <a:ext cx="2143890" cy="830997"/>
          </a:xfrm>
          <a:prstGeom prst="rect">
            <a:avLst/>
          </a:prstGeom>
          <a:noFill/>
        </p:spPr>
        <p:txBody>
          <a:bodyPr wrap="square" rtlCol="0">
            <a:spAutoFit/>
          </a:bodyPr>
          <a:lstStyle/>
          <a:p>
            <a:pPr algn="ctr"/>
            <a:r>
              <a:rPr lang="en-GB" sz="1200" dirty="0" smtClean="0"/>
              <a:t>Webinar</a:t>
            </a:r>
          </a:p>
          <a:p>
            <a:pPr algn="ctr"/>
            <a:r>
              <a:rPr lang="en-GB" sz="1200" dirty="0" smtClean="0"/>
              <a:t>Events</a:t>
            </a:r>
          </a:p>
          <a:p>
            <a:pPr algn="ctr"/>
            <a:r>
              <a:rPr lang="en-GB" sz="1200" dirty="0" smtClean="0"/>
              <a:t>Academic partnership</a:t>
            </a:r>
          </a:p>
          <a:p>
            <a:pPr algn="ctr"/>
            <a:endParaRPr lang="en-GB" sz="1200" dirty="0"/>
          </a:p>
        </p:txBody>
      </p:sp>
      <p:sp>
        <p:nvSpPr>
          <p:cNvPr id="22" name="Rounded Rectangle 19"/>
          <p:cNvSpPr/>
          <p:nvPr/>
        </p:nvSpPr>
        <p:spPr>
          <a:xfrm>
            <a:off x="1475656" y="2142585"/>
            <a:ext cx="134228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BENCH-MARKING</a:t>
            </a:r>
          </a:p>
        </p:txBody>
      </p:sp>
      <p:sp>
        <p:nvSpPr>
          <p:cNvPr id="23" name="Rounded Rectangle 20"/>
          <p:cNvSpPr/>
          <p:nvPr/>
        </p:nvSpPr>
        <p:spPr>
          <a:xfrm>
            <a:off x="7896856" y="2136448"/>
            <a:ext cx="1094450" cy="1050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FACILI-</a:t>
            </a:r>
          </a:p>
          <a:p>
            <a:pPr algn="ctr"/>
            <a:r>
              <a:rPr lang="en-GB" dirty="0" smtClean="0"/>
              <a:t>TATION</a:t>
            </a:r>
            <a:endParaRPr lang="en-GB" dirty="0"/>
          </a:p>
        </p:txBody>
      </p:sp>
      <p:sp>
        <p:nvSpPr>
          <p:cNvPr id="24" name="TextBox 21"/>
          <p:cNvSpPr txBox="1"/>
          <p:nvPr/>
        </p:nvSpPr>
        <p:spPr>
          <a:xfrm>
            <a:off x="7221038" y="3314790"/>
            <a:ext cx="2143890" cy="830997"/>
          </a:xfrm>
          <a:prstGeom prst="rect">
            <a:avLst/>
          </a:prstGeom>
          <a:noFill/>
        </p:spPr>
        <p:txBody>
          <a:bodyPr wrap="square" rtlCol="0">
            <a:spAutoFit/>
          </a:bodyPr>
          <a:lstStyle/>
          <a:p>
            <a:pPr algn="ctr"/>
            <a:r>
              <a:rPr lang="en-GB" sz="1200" dirty="0" smtClean="0"/>
              <a:t>Reg. Corp partnership</a:t>
            </a:r>
          </a:p>
          <a:p>
            <a:pPr algn="ctr"/>
            <a:r>
              <a:rPr lang="en-GB" sz="1200" dirty="0" smtClean="0"/>
              <a:t>Glob. </a:t>
            </a:r>
            <a:r>
              <a:rPr lang="en-GB" sz="1200" dirty="0"/>
              <a:t>C</a:t>
            </a:r>
            <a:r>
              <a:rPr lang="en-GB" sz="1200" dirty="0" smtClean="0"/>
              <a:t>orp partnership</a:t>
            </a:r>
          </a:p>
          <a:p>
            <a:pPr algn="ctr"/>
            <a:r>
              <a:rPr lang="en-GB" sz="1200" dirty="0" smtClean="0"/>
              <a:t>Promote RCRC speaker</a:t>
            </a:r>
          </a:p>
          <a:p>
            <a:pPr algn="ctr"/>
            <a:r>
              <a:rPr lang="en-GB" sz="1200" dirty="0" smtClean="0"/>
              <a:t>Link HD/</a:t>
            </a:r>
            <a:r>
              <a:rPr lang="en-GB" sz="1200" dirty="0" err="1" smtClean="0"/>
              <a:t>Comms</a:t>
            </a:r>
            <a:r>
              <a:rPr lang="en-GB" sz="1200" dirty="0" smtClean="0"/>
              <a:t>/</a:t>
            </a:r>
            <a:r>
              <a:rPr lang="en-GB" sz="1200" dirty="0" err="1" smtClean="0"/>
              <a:t>Pr</a:t>
            </a:r>
            <a:r>
              <a:rPr lang="en-GB" sz="1200" dirty="0" smtClean="0"/>
              <a:t> </a:t>
            </a:r>
            <a:r>
              <a:rPr lang="en-GB" sz="1200" dirty="0" err="1" smtClean="0"/>
              <a:t>serv</a:t>
            </a:r>
            <a:endParaRPr lang="en-GB" sz="1200" dirty="0"/>
          </a:p>
        </p:txBody>
      </p:sp>
      <p:sp>
        <p:nvSpPr>
          <p:cNvPr id="25" name="Rectangle 24"/>
          <p:cNvSpPr/>
          <p:nvPr/>
        </p:nvSpPr>
        <p:spPr>
          <a:xfrm>
            <a:off x="570081" y="2009016"/>
            <a:ext cx="288032" cy="23042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ENA</a:t>
            </a:r>
          </a:p>
          <a:p>
            <a:pPr algn="ctr"/>
            <a:r>
              <a:rPr lang="en-GB" dirty="0" smtClean="0"/>
              <a:t>B</a:t>
            </a:r>
          </a:p>
          <a:p>
            <a:pPr algn="ctr"/>
            <a:r>
              <a:rPr lang="en-GB" dirty="0" smtClean="0"/>
              <a:t>L</a:t>
            </a:r>
          </a:p>
          <a:p>
            <a:pPr algn="ctr"/>
            <a:r>
              <a:rPr lang="en-GB" dirty="0" smtClean="0"/>
              <a:t>E</a:t>
            </a:r>
          </a:p>
          <a:p>
            <a:pPr algn="ctr"/>
            <a:r>
              <a:rPr lang="en-GB" dirty="0" smtClean="0"/>
              <a:t>R</a:t>
            </a:r>
          </a:p>
          <a:p>
            <a:pPr algn="ctr"/>
            <a:r>
              <a:rPr lang="en-GB" dirty="0"/>
              <a:t>S</a:t>
            </a:r>
          </a:p>
        </p:txBody>
      </p:sp>
      <p:sp>
        <p:nvSpPr>
          <p:cNvPr id="26" name="Rectangle 25"/>
          <p:cNvSpPr/>
          <p:nvPr/>
        </p:nvSpPr>
        <p:spPr>
          <a:xfrm>
            <a:off x="107504" y="4518849"/>
            <a:ext cx="1213186" cy="13002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dirty="0" smtClean="0"/>
              <a:t>BUILDING</a:t>
            </a:r>
          </a:p>
          <a:p>
            <a:pPr algn="ctr"/>
            <a:r>
              <a:rPr lang="en-GB" dirty="0" smtClean="0"/>
              <a:t>BLOCKS</a:t>
            </a:r>
          </a:p>
          <a:p>
            <a:pPr algn="ctr"/>
            <a:endParaRPr lang="en-GB" dirty="0" smtClean="0"/>
          </a:p>
        </p:txBody>
      </p:sp>
    </p:spTree>
    <p:extLst>
      <p:ext uri="{BB962C8B-B14F-4D97-AF65-F5344CB8AC3E}">
        <p14:creationId xmlns:p14="http://schemas.microsoft.com/office/powerpoint/2010/main" xmlns="" val="3913631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357158" y="285728"/>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857232"/>
            <a:ext cx="8229600" cy="1077218"/>
          </a:xfrm>
          <a:prstGeom prst="rect">
            <a:avLst/>
          </a:prstGeom>
          <a:noFill/>
        </p:spPr>
        <p:txBody>
          <a:bodyPr wrap="square" rtlCol="0">
            <a:spAutoFit/>
          </a:bodyPr>
          <a:lstStyle/>
          <a:p>
            <a:pPr algn="ctr"/>
            <a:r>
              <a:rPr lang="id-ID" sz="3200" b="1" dirty="0" smtClean="0">
                <a:solidFill>
                  <a:srgbClr val="FF0000"/>
                </a:solidFill>
                <a:latin typeface="Tahoma" pitchFamily="34" charset="0"/>
                <a:ea typeface="Tahoma" pitchFamily="34" charset="0"/>
                <a:cs typeface="Tahoma" pitchFamily="34" charset="0"/>
              </a:rPr>
              <a:t> </a:t>
            </a:r>
            <a:r>
              <a:rPr lang="en-US" sz="3200" b="1" dirty="0" smtClean="0">
                <a:solidFill>
                  <a:srgbClr val="FF0000"/>
                </a:solidFill>
                <a:latin typeface="Tahoma" pitchFamily="34" charset="0"/>
                <a:ea typeface="Tahoma" pitchFamily="34" charset="0"/>
                <a:cs typeface="Tahoma" pitchFamily="34" charset="0"/>
              </a:rPr>
              <a:t>Achievements in 2012</a:t>
            </a:r>
            <a:endParaRPr lang="id-ID" sz="3200" b="1" dirty="0">
              <a:solidFill>
                <a:srgbClr val="FF0000"/>
              </a:solidFill>
              <a:latin typeface="Tahoma" pitchFamily="34" charset="0"/>
              <a:ea typeface="Tahoma" pitchFamily="34" charset="0"/>
              <a:cs typeface="Tahoma" pitchFamily="34" charset="0"/>
            </a:endParaRPr>
          </a:p>
          <a:p>
            <a:pPr algn="ctr"/>
            <a:endParaRPr lang="en-US" sz="3200" b="1" dirty="0" smtClean="0">
              <a:solidFill>
                <a:srgbClr val="FF0000"/>
              </a:solidFill>
              <a:latin typeface="Tahoma" pitchFamily="34" charset="0"/>
              <a:ea typeface="Tahoma" pitchFamily="34" charset="0"/>
              <a:cs typeface="Tahoma" pitchFamily="34" charset="0"/>
            </a:endParaRPr>
          </a:p>
        </p:txBody>
      </p:sp>
      <p:sp>
        <p:nvSpPr>
          <p:cNvPr id="20" name="TextBox 19"/>
          <p:cNvSpPr txBox="1"/>
          <p:nvPr/>
        </p:nvSpPr>
        <p:spPr>
          <a:xfrm>
            <a:off x="357158" y="1934450"/>
            <a:ext cx="4693914" cy="584775"/>
          </a:xfrm>
          <a:prstGeom prst="rect">
            <a:avLst/>
          </a:prstGeom>
          <a:noFill/>
        </p:spPr>
        <p:txBody>
          <a:bodyPr wrap="none" rtlCol="0">
            <a:spAutoFit/>
          </a:bodyPr>
          <a:lstStyle/>
          <a:p>
            <a:r>
              <a:rPr lang="en-US" sz="3200" b="1" dirty="0" smtClean="0">
                <a:latin typeface="Arial" pitchFamily="34" charset="0"/>
                <a:cs typeface="Arial" pitchFamily="34" charset="0"/>
              </a:rPr>
              <a:t>23</a:t>
            </a:r>
            <a:r>
              <a:rPr lang="id-ID" sz="3200" b="1" dirty="0" smtClean="0">
                <a:latin typeface="Arial" pitchFamily="34" charset="0"/>
                <a:cs typeface="Arial" pitchFamily="34" charset="0"/>
              </a:rPr>
              <a:t> </a:t>
            </a:r>
            <a:r>
              <a:rPr lang="en-US" sz="3200" b="1" dirty="0" smtClean="0">
                <a:latin typeface="Arial" pitchFamily="34" charset="0"/>
                <a:cs typeface="Arial" pitchFamily="34" charset="0"/>
              </a:rPr>
              <a:t>Member</a:t>
            </a:r>
            <a:r>
              <a:rPr lang="id-ID" sz="3200" b="1" dirty="0" smtClean="0">
                <a:latin typeface="Arial" pitchFamily="34" charset="0"/>
                <a:cs typeface="Arial" pitchFamily="34" charset="0"/>
              </a:rPr>
              <a:t>s Signed Up</a:t>
            </a:r>
            <a:endParaRPr lang="en-US" sz="3200" b="1" dirty="0">
              <a:latin typeface="Arial" pitchFamily="34" charset="0"/>
              <a:cs typeface="Arial" pitchFamily="34" charset="0"/>
            </a:endParaRPr>
          </a:p>
        </p:txBody>
      </p:sp>
      <p:sp>
        <p:nvSpPr>
          <p:cNvPr id="9" name="Content Placeholder 2"/>
          <p:cNvSpPr txBox="1">
            <a:spLocks/>
          </p:cNvSpPr>
          <p:nvPr/>
        </p:nvSpPr>
        <p:spPr bwMode="auto">
          <a:xfrm>
            <a:off x="395536" y="2708920"/>
            <a:ext cx="5112568" cy="323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ea typeface="ＭＳ Ｐゴシック" pitchFamily="50" charset="-128"/>
              </a:defRPr>
            </a:lvl1pPr>
            <a:lvl2pPr eaLnBrk="0" hangingPunct="0">
              <a:defRPr sz="3600">
                <a:solidFill>
                  <a:schemeClr val="tx1"/>
                </a:solidFill>
                <a:latin typeface="Times New Roman" pitchFamily="18" charset="0"/>
                <a:ea typeface="ＭＳ Ｐゴシック" pitchFamily="50" charset="-128"/>
              </a:defRPr>
            </a:lvl2pPr>
            <a:lvl3pPr marL="1143000" indent="-228600" eaLnBrk="0" hangingPunct="0">
              <a:defRPr sz="3600">
                <a:solidFill>
                  <a:schemeClr val="tx1"/>
                </a:solidFill>
                <a:latin typeface="Times New Roman" pitchFamily="18" charset="0"/>
                <a:ea typeface="ＭＳ Ｐゴシック" pitchFamily="50" charset="-128"/>
              </a:defRPr>
            </a:lvl3pPr>
            <a:lvl4pPr marL="1600200" indent="-228600" eaLnBrk="0" hangingPunct="0">
              <a:defRPr sz="3600">
                <a:solidFill>
                  <a:schemeClr val="tx1"/>
                </a:solidFill>
                <a:latin typeface="Times New Roman" pitchFamily="18" charset="0"/>
                <a:ea typeface="ＭＳ Ｐゴシック" pitchFamily="50" charset="-128"/>
              </a:defRPr>
            </a:lvl4pPr>
            <a:lvl5pPr marL="2057400" indent="-228600" eaLnBrk="0" hangingPunct="0">
              <a:defRPr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pitchFamily="50" charset="-128"/>
              </a:defRPr>
            </a:lvl9pPr>
          </a:lstStyle>
          <a:p>
            <a:r>
              <a:rPr lang="en-US" altLang="ja-JP" sz="2400" dirty="0">
                <a:solidFill>
                  <a:schemeClr val="tx1">
                    <a:lumMod val="50000"/>
                    <a:lumOff val="50000"/>
                  </a:schemeClr>
                </a:solidFill>
                <a:latin typeface="Arial" pitchFamily="34" charset="0"/>
                <a:cs typeface="Arial" pitchFamily="34" charset="0"/>
              </a:rPr>
              <a:t>Afghanistan, Australian, Bangladesh, Fiji, Kiribati, Japan, Hong Kong</a:t>
            </a:r>
            <a:r>
              <a:rPr lang="en-US" altLang="ja-JP" sz="2400" dirty="0">
                <a:latin typeface="Arial" pitchFamily="34" charset="0"/>
                <a:cs typeface="Arial" pitchFamily="34" charset="0"/>
              </a:rPr>
              <a:t>, Indonesia</a:t>
            </a:r>
            <a:r>
              <a:rPr lang="en-US" altLang="ja-JP" sz="2400" dirty="0">
                <a:solidFill>
                  <a:schemeClr val="tx1">
                    <a:lumMod val="50000"/>
                    <a:lumOff val="50000"/>
                  </a:schemeClr>
                </a:solidFill>
                <a:latin typeface="Arial" pitchFamily="34" charset="0"/>
                <a:cs typeface="Arial" pitchFamily="34" charset="0"/>
              </a:rPr>
              <a:t>, </a:t>
            </a:r>
            <a:r>
              <a:rPr lang="en-US" altLang="ja-JP" sz="2400" dirty="0">
                <a:latin typeface="Arial" pitchFamily="34" charset="0"/>
                <a:cs typeface="Arial" pitchFamily="34" charset="0"/>
              </a:rPr>
              <a:t>Laos</a:t>
            </a:r>
            <a:r>
              <a:rPr lang="en-US" altLang="ja-JP" sz="2400" dirty="0">
                <a:solidFill>
                  <a:schemeClr val="tx1">
                    <a:lumMod val="50000"/>
                    <a:lumOff val="50000"/>
                  </a:schemeClr>
                </a:solidFill>
                <a:latin typeface="Arial" pitchFamily="34" charset="0"/>
                <a:cs typeface="Arial" pitchFamily="34" charset="0"/>
              </a:rPr>
              <a:t>, Macau,</a:t>
            </a:r>
            <a:r>
              <a:rPr lang="en-US" altLang="ja-JP" sz="2400" dirty="0">
                <a:latin typeface="Arial" pitchFamily="34" charset="0"/>
                <a:cs typeface="Arial" pitchFamily="34" charset="0"/>
              </a:rPr>
              <a:t> Myanmar</a:t>
            </a:r>
            <a:r>
              <a:rPr lang="en-US" altLang="ja-JP" sz="2400" dirty="0">
                <a:solidFill>
                  <a:schemeClr val="tx1">
                    <a:lumMod val="50000"/>
                    <a:lumOff val="50000"/>
                  </a:schemeClr>
                </a:solidFill>
                <a:latin typeface="Arial" pitchFamily="34" charset="0"/>
                <a:cs typeface="Arial" pitchFamily="34" charset="0"/>
              </a:rPr>
              <a:t>, Maldives, Mongolia,  Nepal, New Zealand, Pakistan, </a:t>
            </a:r>
            <a:r>
              <a:rPr lang="en-US" altLang="ja-JP" sz="2400" dirty="0">
                <a:latin typeface="Arial" pitchFamily="34" charset="0"/>
                <a:cs typeface="Arial" pitchFamily="34" charset="0"/>
              </a:rPr>
              <a:t>Philippines, Singapore</a:t>
            </a:r>
            <a:r>
              <a:rPr lang="en-US" altLang="ja-JP" sz="2400" dirty="0">
                <a:solidFill>
                  <a:schemeClr val="bg1">
                    <a:lumMod val="50000"/>
                  </a:schemeClr>
                </a:solidFill>
                <a:latin typeface="Arial" pitchFamily="34" charset="0"/>
                <a:cs typeface="Arial" pitchFamily="34" charset="0"/>
              </a:rPr>
              <a:t>,, Samoa, </a:t>
            </a:r>
            <a:r>
              <a:rPr lang="en-US" altLang="ja-JP" sz="2400" dirty="0">
                <a:latin typeface="Arial" pitchFamily="34" charset="0"/>
                <a:cs typeface="Arial" pitchFamily="34" charset="0"/>
              </a:rPr>
              <a:t>Thailand</a:t>
            </a:r>
            <a:r>
              <a:rPr lang="en-US" altLang="ja-JP" sz="2400" dirty="0">
                <a:solidFill>
                  <a:schemeClr val="bg1">
                    <a:lumMod val="50000"/>
                  </a:schemeClr>
                </a:solidFill>
                <a:latin typeface="Arial" pitchFamily="34" charset="0"/>
                <a:cs typeface="Arial" pitchFamily="34" charset="0"/>
              </a:rPr>
              <a:t>, Tonga,  Vanuatu, </a:t>
            </a:r>
            <a:r>
              <a:rPr lang="en-US" altLang="ja-JP" sz="2400" dirty="0" smtClean="0">
                <a:latin typeface="Arial" pitchFamily="34" charset="0"/>
                <a:cs typeface="Arial" pitchFamily="34" charset="0"/>
              </a:rPr>
              <a:t>Vietnam</a:t>
            </a:r>
            <a:r>
              <a:rPr lang="id-ID" altLang="ja-JP" sz="2400" dirty="0" smtClean="0">
                <a:latin typeface="Arial" pitchFamily="34" charset="0"/>
                <a:cs typeface="Arial" pitchFamily="34" charset="0"/>
              </a:rPr>
              <a:t> </a:t>
            </a:r>
            <a:endParaRPr lang="en-US" altLang="ja-JP" sz="2400" dirty="0">
              <a:latin typeface="Arial" pitchFamily="34" charset="0"/>
              <a:cs typeface="Arial" pitchFamily="34" charset="0"/>
            </a:endParaRPr>
          </a:p>
          <a:p>
            <a:r>
              <a:rPr lang="en-US" altLang="ja-JP" sz="2400" dirty="0" smtClean="0">
                <a:latin typeface="Arial" pitchFamily="34" charset="0"/>
                <a:cs typeface="Arial" pitchFamily="34" charset="0"/>
              </a:rPr>
              <a:t>(as of the end of 2012)</a:t>
            </a:r>
            <a:endParaRPr lang="en-US" altLang="ja-JP" sz="2400" dirty="0">
              <a:latin typeface="Arial" pitchFamily="34" charset="0"/>
              <a:cs typeface="Arial" pitchFamily="34" charset="0"/>
            </a:endParaRPr>
          </a:p>
          <a:p>
            <a:pPr marL="0" lvl="1">
              <a:spcBef>
                <a:spcPct val="20000"/>
              </a:spcBef>
              <a:buClr>
                <a:srgbClr val="CF1C21"/>
              </a:buClr>
              <a:buSzPct val="80000"/>
              <a:buFont typeface="Wingdings" pitchFamily="2" charset="2"/>
              <a:buNone/>
            </a:pPr>
            <a:endParaRPr lang="en-US" sz="2400" dirty="0">
              <a:latin typeface="Arial" pitchFamily="34" charset="0"/>
              <a:cs typeface="Arial" pitchFamily="34" charset="0"/>
            </a:endParaRPr>
          </a:p>
        </p:txBody>
      </p:sp>
      <p:pic>
        <p:nvPicPr>
          <p:cNvPr id="10" name="Picture 2" descr="E:\APFN Presentation\PHOTOS\Photo APFN-Day 1\Day1-2\3-Dinner\2-2\DSC_1090.JPG"/>
          <p:cNvPicPr>
            <a:picLocks noChangeAspect="1" noChangeArrowheads="1"/>
          </p:cNvPicPr>
          <p:nvPr/>
        </p:nvPicPr>
        <p:blipFill>
          <a:blip r:embed="rId4" cstate="email"/>
          <a:srcRect/>
          <a:stretch>
            <a:fillRect/>
          </a:stretch>
        </p:blipFill>
        <p:spPr bwMode="auto">
          <a:xfrm>
            <a:off x="5214942" y="2571744"/>
            <a:ext cx="3511928" cy="23574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984" y="714356"/>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8" name="TextBox 7"/>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
        <p:nvSpPr>
          <p:cNvPr id="20" name="TextBox 19"/>
          <p:cNvSpPr txBox="1"/>
          <p:nvPr/>
        </p:nvSpPr>
        <p:spPr>
          <a:xfrm>
            <a:off x="1715659" y="1240681"/>
            <a:ext cx="6928307" cy="830997"/>
          </a:xfrm>
          <a:prstGeom prst="rect">
            <a:avLst/>
          </a:prstGeom>
          <a:noFill/>
        </p:spPr>
        <p:txBody>
          <a:bodyPr wrap="none" rtlCol="0">
            <a:spAutoFit/>
          </a:bodyPr>
          <a:lstStyle/>
          <a:p>
            <a:r>
              <a:rPr lang="id-ID" sz="2400" b="1" dirty="0" smtClean="0">
                <a:latin typeface="Arial" pitchFamily="34" charset="0"/>
                <a:cs typeface="Arial" pitchFamily="34" charset="0"/>
              </a:rPr>
              <a:t>2nd APFN “Jer Kan” Meeting, July 15-17, 2012</a:t>
            </a:r>
          </a:p>
          <a:p>
            <a:pPr algn="ctr"/>
            <a:r>
              <a:rPr lang="id-ID" sz="2400" b="1" dirty="0" smtClean="0">
                <a:latin typeface="Arial" pitchFamily="34" charset="0"/>
                <a:cs typeface="Arial" pitchFamily="34" charset="0"/>
              </a:rPr>
              <a:t>Bangkok, Thailand</a:t>
            </a:r>
            <a:endParaRPr lang="en-US" sz="2400" b="1" dirty="0">
              <a:latin typeface="Arial" pitchFamily="34" charset="0"/>
              <a:cs typeface="Arial" pitchFamily="34" charset="0"/>
            </a:endParaRPr>
          </a:p>
        </p:txBody>
      </p:sp>
      <p:pic>
        <p:nvPicPr>
          <p:cNvPr id="9" name="Picture 8" descr="G:\APFN Presentation\PHOTOS\Photo APFN-Day 1\Day1-1\1-Morning\DSC_0956.JPG"/>
          <p:cNvPicPr/>
          <p:nvPr/>
        </p:nvPicPr>
        <p:blipFill>
          <a:blip r:embed="rId4" cstate="email"/>
          <a:srcRect/>
          <a:stretch>
            <a:fillRect/>
          </a:stretch>
        </p:blipFill>
        <p:spPr bwMode="auto">
          <a:xfrm>
            <a:off x="4143372" y="2143116"/>
            <a:ext cx="3929090" cy="2500330"/>
          </a:xfrm>
          <a:prstGeom prst="rect">
            <a:avLst/>
          </a:prstGeom>
          <a:noFill/>
          <a:ln w="9525">
            <a:noFill/>
            <a:miter lim="800000"/>
            <a:headEnd/>
            <a:tailEnd/>
          </a:ln>
        </p:spPr>
      </p:pic>
      <p:sp>
        <p:nvSpPr>
          <p:cNvPr id="10" name="TextBox 9"/>
          <p:cNvSpPr txBox="1"/>
          <p:nvPr/>
        </p:nvSpPr>
        <p:spPr>
          <a:xfrm>
            <a:off x="71406" y="2214554"/>
            <a:ext cx="3424207" cy="3170099"/>
          </a:xfrm>
          <a:prstGeom prst="rect">
            <a:avLst/>
          </a:prstGeom>
          <a:noFill/>
        </p:spPr>
        <p:txBody>
          <a:bodyPr wrap="square" rtlCol="0">
            <a:spAutoFit/>
          </a:bodyPr>
          <a:lstStyle/>
          <a:p>
            <a:pPr marL="342900" indent="-342900">
              <a:buFont typeface="Arial" pitchFamily="34" charset="0"/>
              <a:buChar char="•"/>
            </a:pPr>
            <a:r>
              <a:rPr lang="id-ID" sz="2000" dirty="0" smtClean="0">
                <a:latin typeface="Arial" pitchFamily="34" charset="0"/>
                <a:cs typeface="Arial" pitchFamily="34" charset="0"/>
              </a:rPr>
              <a:t>3 days of fun-filled learning</a:t>
            </a:r>
            <a:r>
              <a:rPr lang="en-US" sz="2000" dirty="0" smtClean="0">
                <a:latin typeface="Arial" pitchFamily="34" charset="0"/>
                <a:cs typeface="Arial" pitchFamily="34" charset="0"/>
              </a:rPr>
              <a:t>, </a:t>
            </a:r>
            <a:r>
              <a:rPr lang="id-ID" sz="2000" dirty="0" smtClean="0">
                <a:latin typeface="Arial" pitchFamily="34" charset="0"/>
                <a:cs typeface="Arial" pitchFamily="34" charset="0"/>
              </a:rPr>
              <a:t>sharing and networking</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marL="342900" indent="-342900">
              <a:buFont typeface="Arial" pitchFamily="34" charset="0"/>
              <a:buChar char="•"/>
            </a:pPr>
            <a:r>
              <a:rPr lang="id-ID" sz="2000" dirty="0" smtClean="0">
                <a:latin typeface="Arial" pitchFamily="34" charset="0"/>
                <a:cs typeface="Arial" pitchFamily="34" charset="0"/>
              </a:rPr>
              <a:t>52 participants from 20 NSs</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1</a:t>
            </a:r>
            <a:r>
              <a:rPr lang="id-ID" sz="2000" dirty="0" smtClean="0">
                <a:latin typeface="Arial" pitchFamily="34" charset="0"/>
                <a:cs typeface="Arial" pitchFamily="34" charset="0"/>
              </a:rPr>
              <a:t>9 high-caliber internal and external speakers</a:t>
            </a:r>
            <a:r>
              <a:rPr lang="en-US" sz="2000" dirty="0" smtClean="0">
                <a:latin typeface="Arial" pitchFamily="34" charset="0"/>
                <a:cs typeface="Arial" pitchFamily="34" charset="0"/>
              </a:rPr>
              <a:t> </a:t>
            </a:r>
            <a:r>
              <a:rPr lang="id-ID" sz="2000" dirty="0" smtClean="0">
                <a:latin typeface="Arial" pitchFamily="34" charset="0"/>
                <a:cs typeface="Arial" pitchFamily="34" charset="0"/>
              </a:rPr>
              <a:t>from around the world</a:t>
            </a:r>
            <a:endParaRPr lang="en-US" sz="2000" dirty="0">
              <a:latin typeface="Arial" pitchFamily="34" charset="0"/>
              <a:cs typeface="Arial" pitchFamily="34" charset="0"/>
            </a:endParaRPr>
          </a:p>
        </p:txBody>
      </p:sp>
      <p:pic>
        <p:nvPicPr>
          <p:cNvPr id="3074" name="Picture 2" descr="E:\APFN Presentation\PHOTOS\Photo APFN-Day 1\Day1-1\1-Morning\DSC_1002.JPG"/>
          <p:cNvPicPr>
            <a:picLocks noChangeAspect="1" noChangeArrowheads="1"/>
          </p:cNvPicPr>
          <p:nvPr/>
        </p:nvPicPr>
        <p:blipFill>
          <a:blip r:embed="rId5" cstate="email"/>
          <a:srcRect/>
          <a:stretch>
            <a:fillRect/>
          </a:stretch>
        </p:blipFill>
        <p:spPr bwMode="auto">
          <a:xfrm>
            <a:off x="7084089" y="4786322"/>
            <a:ext cx="1702753" cy="1143008"/>
          </a:xfrm>
          <a:prstGeom prst="rect">
            <a:avLst/>
          </a:prstGeom>
          <a:noFill/>
        </p:spPr>
      </p:pic>
      <p:pic>
        <p:nvPicPr>
          <p:cNvPr id="3075" name="Picture 3" descr="E:\APFN Presentation\PHOTOS\Photo APFN-Day 2\Day2-1\DSC_1279.JPG"/>
          <p:cNvPicPr>
            <a:picLocks noChangeAspect="1" noChangeArrowheads="1"/>
          </p:cNvPicPr>
          <p:nvPr/>
        </p:nvPicPr>
        <p:blipFill>
          <a:blip r:embed="rId6" cstate="email"/>
          <a:srcRect/>
          <a:stretch>
            <a:fillRect/>
          </a:stretch>
        </p:blipFill>
        <p:spPr bwMode="auto">
          <a:xfrm>
            <a:off x="3428992" y="4786322"/>
            <a:ext cx="1785950" cy="1198856"/>
          </a:xfrm>
          <a:prstGeom prst="rect">
            <a:avLst/>
          </a:prstGeom>
          <a:noFill/>
        </p:spPr>
      </p:pic>
      <p:pic>
        <p:nvPicPr>
          <p:cNvPr id="3077" name="Picture 5" descr="E:\APFN Presentation\PHOTOS\Photo APFN-Day 2\Day2-2\Dinner\DSC_1631.JPG"/>
          <p:cNvPicPr>
            <a:picLocks noChangeAspect="1" noChangeArrowheads="1"/>
          </p:cNvPicPr>
          <p:nvPr/>
        </p:nvPicPr>
        <p:blipFill>
          <a:blip r:embed="rId7" cstate="email"/>
          <a:srcRect/>
          <a:stretch>
            <a:fillRect/>
          </a:stretch>
        </p:blipFill>
        <p:spPr bwMode="auto">
          <a:xfrm>
            <a:off x="5298140" y="4786322"/>
            <a:ext cx="1702752" cy="1143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7"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20" name="TextBox 19"/>
          <p:cNvSpPr txBox="1"/>
          <p:nvPr/>
        </p:nvSpPr>
        <p:spPr>
          <a:xfrm>
            <a:off x="2500298" y="1500174"/>
            <a:ext cx="5277983" cy="584775"/>
          </a:xfrm>
          <a:prstGeom prst="rect">
            <a:avLst/>
          </a:prstGeom>
          <a:noFill/>
        </p:spPr>
        <p:txBody>
          <a:bodyPr wrap="none" rtlCol="0">
            <a:spAutoFit/>
          </a:bodyPr>
          <a:lstStyle/>
          <a:p>
            <a:r>
              <a:rPr lang="en-US" sz="3200" b="1" dirty="0" smtClean="0">
                <a:latin typeface="Arial" pitchFamily="34" charset="0"/>
                <a:cs typeface="Arial" pitchFamily="34" charset="0"/>
              </a:rPr>
              <a:t>Shared Learning: Webinar</a:t>
            </a:r>
            <a:endParaRPr lang="en-US" sz="3200" b="1" dirty="0">
              <a:latin typeface="Arial" pitchFamily="34" charset="0"/>
              <a:cs typeface="Arial" pitchFamily="34" charset="0"/>
            </a:endParaRPr>
          </a:p>
        </p:txBody>
      </p:sp>
      <p:sp>
        <p:nvSpPr>
          <p:cNvPr id="9" name="Content Placeholder 2"/>
          <p:cNvSpPr txBox="1">
            <a:spLocks/>
          </p:cNvSpPr>
          <p:nvPr/>
        </p:nvSpPr>
        <p:spPr>
          <a:xfrm>
            <a:off x="4214810" y="3143248"/>
            <a:ext cx="4572000" cy="16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Arial" charset="0"/>
                <a:ea typeface="+mn-ea"/>
                <a:cs typeface="Arial" charset="0"/>
              </a:rPr>
              <a:t>Webinar “Lea</a:t>
            </a:r>
            <a:r>
              <a:rPr kumimoji="0" lang="id-ID" sz="2400" b="0" i="0" u="none" strike="noStrike" kern="1200" cap="none" spc="0" normalizeH="0" baseline="0" noProof="0" dirty="0" smtClean="0">
                <a:ln>
                  <a:noFill/>
                </a:ln>
                <a:effectLst/>
                <a:uLnTx/>
                <a:uFillTx/>
                <a:latin typeface="Arial" charset="0"/>
                <a:ea typeface="+mn-ea"/>
                <a:cs typeface="Arial" charset="0"/>
              </a:rPr>
              <a:t>r</a:t>
            </a:r>
            <a:r>
              <a:rPr kumimoji="0" lang="en-US" sz="2400" b="0" i="0" u="none" strike="noStrike" kern="1200" cap="none" spc="0" normalizeH="0" baseline="0" noProof="0" dirty="0" err="1" smtClean="0">
                <a:ln>
                  <a:noFill/>
                </a:ln>
                <a:effectLst/>
                <a:uLnTx/>
                <a:uFillTx/>
                <a:latin typeface="Arial" charset="0"/>
                <a:ea typeface="+mn-ea"/>
                <a:cs typeface="Arial" charset="0"/>
              </a:rPr>
              <a:t>ning</a:t>
            </a:r>
            <a:r>
              <a:rPr kumimoji="0" lang="en-US" sz="2400" b="0" i="0" u="none" strike="noStrike" kern="1200" cap="none" spc="0" normalizeH="0" baseline="0" noProof="0" dirty="0" smtClean="0">
                <a:ln>
                  <a:noFill/>
                </a:ln>
                <a:effectLst/>
                <a:uLnTx/>
                <a:uFillTx/>
                <a:latin typeface="Arial" charset="0"/>
                <a:ea typeface="+mn-ea"/>
                <a:cs typeface="Arial" charset="0"/>
              </a:rPr>
              <a:t> from the </a:t>
            </a:r>
            <a:r>
              <a:rPr kumimoji="0" lang="id-ID" sz="2400" b="0" i="0" u="none" strike="noStrike" kern="1200" cap="none" spc="0" normalizeH="0" baseline="0" noProof="0" dirty="0" smtClean="0">
                <a:ln>
                  <a:noFill/>
                </a:ln>
                <a:effectLst/>
                <a:uLnTx/>
                <a:uFillTx/>
                <a:latin typeface="Arial" charset="0"/>
                <a:ea typeface="+mn-ea"/>
                <a:cs typeface="Arial" charset="0"/>
              </a:rPr>
              <a:t>G</a:t>
            </a:r>
            <a:r>
              <a:rPr kumimoji="0" lang="en-US" sz="2400" b="0" i="0" u="none" strike="noStrike" kern="1200" cap="none" spc="0" normalizeH="0" baseline="0" noProof="0" dirty="0" err="1" smtClean="0">
                <a:ln>
                  <a:noFill/>
                </a:ln>
                <a:effectLst/>
                <a:uLnTx/>
                <a:uFillTx/>
                <a:latin typeface="Arial" charset="0"/>
                <a:ea typeface="+mn-ea"/>
                <a:cs typeface="Arial" charset="0"/>
              </a:rPr>
              <a:t>lobal</a:t>
            </a:r>
            <a:r>
              <a:rPr kumimoji="0" lang="en-US" sz="2400" b="0" i="0" u="none" strike="noStrike" kern="1200" cap="none" spc="0" normalizeH="0" baseline="0" noProof="0" dirty="0" smtClean="0">
                <a:ln>
                  <a:noFill/>
                </a:ln>
                <a:effectLst/>
                <a:uLnTx/>
                <a:uFillTx/>
                <a:latin typeface="Arial" charset="0"/>
                <a:ea typeface="+mn-ea"/>
                <a:cs typeface="Arial" charset="0"/>
              </a:rPr>
              <a:t> </a:t>
            </a:r>
            <a:r>
              <a:rPr kumimoji="0" lang="id-ID" sz="2400" b="0" i="0" u="none" strike="noStrike" kern="1200" cap="none" spc="0" normalizeH="0" baseline="0" noProof="0" dirty="0" smtClean="0">
                <a:ln>
                  <a:noFill/>
                </a:ln>
                <a:effectLst/>
                <a:uLnTx/>
                <a:uFillTx/>
                <a:latin typeface="Arial" charset="0"/>
                <a:ea typeface="+mn-ea"/>
                <a:cs typeface="Arial" charset="0"/>
              </a:rPr>
              <a:t>F</a:t>
            </a:r>
            <a:r>
              <a:rPr kumimoji="0" lang="en-US" sz="2400" b="0" i="0" u="none" strike="noStrike" kern="1200" cap="none" spc="0" normalizeH="0" baseline="0" noProof="0" dirty="0" err="1" smtClean="0">
                <a:ln>
                  <a:noFill/>
                </a:ln>
                <a:effectLst/>
                <a:uLnTx/>
                <a:uFillTx/>
                <a:latin typeface="Arial" charset="0"/>
                <a:ea typeface="+mn-ea"/>
                <a:cs typeface="Arial" charset="0"/>
              </a:rPr>
              <a:t>undraising</a:t>
            </a:r>
            <a:r>
              <a:rPr kumimoji="0" lang="en-US" sz="2400" b="0" i="0" u="none" strike="noStrike" kern="1200" cap="none" spc="0" normalizeH="0" baseline="0" noProof="0" dirty="0" smtClean="0">
                <a:ln>
                  <a:noFill/>
                </a:ln>
                <a:effectLst/>
                <a:uLnTx/>
                <a:uFillTx/>
                <a:latin typeface="Arial" charset="0"/>
                <a:ea typeface="+mn-ea"/>
                <a:cs typeface="Arial" charset="0"/>
              </a:rPr>
              <a:t> </a:t>
            </a:r>
            <a:r>
              <a:rPr kumimoji="0" lang="en-US" sz="2400" b="0" i="0" u="none" strike="noStrike" kern="1200" cap="none" spc="0" normalizeH="0" baseline="0" noProof="0" dirty="0" err="1" smtClean="0">
                <a:ln>
                  <a:noFill/>
                </a:ln>
                <a:effectLst/>
                <a:uLnTx/>
                <a:uFillTx/>
                <a:latin typeface="Arial" charset="0"/>
                <a:ea typeface="+mn-ea"/>
                <a:cs typeface="Arial" charset="0"/>
              </a:rPr>
              <a:t>Skillshare</a:t>
            </a:r>
            <a:r>
              <a:rPr kumimoji="0" lang="en-US" sz="2400" b="0" i="0" u="none" strike="noStrike" kern="1200" cap="none" spc="0" normalizeH="0" baseline="0" noProof="0" dirty="0" smtClean="0">
                <a:ln>
                  <a:noFill/>
                </a:ln>
                <a:effectLst/>
                <a:uLnTx/>
                <a:uFillTx/>
                <a:latin typeface="Arial" charset="0"/>
                <a:ea typeface="+mn-ea"/>
                <a:cs typeface="Arial" charset="0"/>
              </a:rPr>
              <a:t>” (Oct. 2012)</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76581" y="2533821"/>
            <a:ext cx="4081105" cy="3055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PFN_Logo_2"/>
          <p:cNvPicPr>
            <a:picLocks noChangeAspect="1" noChangeArrowheads="1"/>
          </p:cNvPicPr>
          <p:nvPr/>
        </p:nvPicPr>
        <p:blipFill>
          <a:blip r:embed="rId3" cstate="print"/>
          <a:srcRect/>
          <a:stretch>
            <a:fillRect/>
          </a:stretch>
        </p:blipFill>
        <p:spPr bwMode="auto">
          <a:xfrm>
            <a:off x="71406" y="709602"/>
            <a:ext cx="1571058" cy="1219200"/>
          </a:xfrm>
          <a:prstGeom prst="rect">
            <a:avLst/>
          </a:prstGeom>
          <a:noFill/>
          <a:ln w="9525">
            <a:noFill/>
            <a:miter lim="800000"/>
            <a:headEnd/>
            <a:tailEnd/>
          </a:ln>
        </p:spPr>
      </p:pic>
      <p:sp>
        <p:nvSpPr>
          <p:cNvPr id="6" name="Rectangle 6"/>
          <p:cNvSpPr/>
          <p:nvPr/>
        </p:nvSpPr>
        <p:spPr>
          <a:xfrm>
            <a:off x="0" y="6215082"/>
            <a:ext cx="9144000" cy="6429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ahoma" pitchFamily="34" charset="0"/>
                <a:ea typeface="Tahoma" pitchFamily="34" charset="0"/>
                <a:cs typeface="Tahoma" pitchFamily="34" charset="0"/>
              </a:rPr>
              <a:t>Do More     ∙     Do Better      ∙     Reach Further</a:t>
            </a:r>
            <a:endParaRPr lang="en-US" sz="2000" dirty="0">
              <a:latin typeface="Tahoma" pitchFamily="34" charset="0"/>
              <a:ea typeface="Tahoma" pitchFamily="34" charset="0"/>
              <a:cs typeface="Tahoma" pitchFamily="34" charset="0"/>
            </a:endParaRPr>
          </a:p>
        </p:txBody>
      </p:sp>
      <p:sp>
        <p:nvSpPr>
          <p:cNvPr id="7" name="TextBox 19"/>
          <p:cNvSpPr txBox="1"/>
          <p:nvPr/>
        </p:nvSpPr>
        <p:spPr>
          <a:xfrm>
            <a:off x="2357422" y="1357298"/>
            <a:ext cx="5604419" cy="584775"/>
          </a:xfrm>
          <a:prstGeom prst="rect">
            <a:avLst/>
          </a:prstGeom>
          <a:noFill/>
        </p:spPr>
        <p:txBody>
          <a:bodyPr wrap="none" rtlCol="0">
            <a:spAutoFit/>
          </a:bodyPr>
          <a:lstStyle/>
          <a:p>
            <a:r>
              <a:rPr lang="en-US" sz="3200" b="1" dirty="0" smtClean="0">
                <a:latin typeface="Arial" pitchFamily="34" charset="0"/>
                <a:cs typeface="Arial" pitchFamily="34" charset="0"/>
              </a:rPr>
              <a:t>APFN RM Guidebook series</a:t>
            </a:r>
            <a:endParaRPr lang="en-US" sz="3200" b="1" dirty="0">
              <a:latin typeface="Arial" pitchFamily="34" charset="0"/>
              <a:cs typeface="Arial" pitchFamily="34" charset="0"/>
            </a:endParaRPr>
          </a:p>
        </p:txBody>
      </p:sp>
      <p:sp>
        <p:nvSpPr>
          <p:cNvPr id="8" name="Content Placeholder 2"/>
          <p:cNvSpPr txBox="1">
            <a:spLocks/>
          </p:cNvSpPr>
          <p:nvPr/>
        </p:nvSpPr>
        <p:spPr>
          <a:xfrm>
            <a:off x="5652120" y="2071678"/>
            <a:ext cx="3528392" cy="4071966"/>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effectLst/>
                <a:uLnTx/>
                <a:uFillTx/>
                <a:latin typeface="Arial" pitchFamily="34" charset="0"/>
                <a:cs typeface="Arial" pitchFamily="34" charset="0"/>
              </a:rPr>
              <a:t>Volume 1:</a:t>
            </a:r>
            <a:endParaRPr kumimoji="0" lang="id-ID" sz="2400" b="1" i="0" u="sng"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Arial" pitchFamily="34" charset="0"/>
                <a:cs typeface="Arial" pitchFamily="34" charset="0"/>
              </a:rPr>
              <a:t> </a:t>
            </a:r>
            <a:r>
              <a:rPr kumimoji="0" lang="en-US" sz="2400" i="1" u="none" strike="noStrike" kern="1200" cap="none" spc="0" normalizeH="0" baseline="0" noProof="0" dirty="0" smtClean="0">
                <a:ln>
                  <a:noFill/>
                </a:ln>
                <a:effectLst/>
                <a:uLnTx/>
                <a:uFillTx/>
                <a:latin typeface="Arial" pitchFamily="34" charset="0"/>
                <a:cs typeface="Arial" pitchFamily="34" charset="0"/>
              </a:rPr>
              <a:t>Policies </a:t>
            </a:r>
            <a:r>
              <a:rPr kumimoji="0" lang="id-ID" sz="2400" i="1" u="none" strike="noStrike" kern="1200" cap="none" spc="0" normalizeH="0" baseline="0" noProof="0" dirty="0" smtClean="0">
                <a:ln>
                  <a:noFill/>
                </a:ln>
                <a:effectLst/>
                <a:uLnTx/>
                <a:uFillTx/>
                <a:latin typeface="Arial" pitchFamily="34" charset="0"/>
                <a:cs typeface="Arial" pitchFamily="34" charset="0"/>
              </a:rPr>
              <a:t>&amp;</a:t>
            </a:r>
            <a:r>
              <a:rPr kumimoji="0" lang="en-US" sz="2400" i="1" u="none" strike="noStrike" kern="1200" cap="none" spc="0" normalizeH="0" baseline="0" noProof="0" dirty="0" smtClean="0">
                <a:ln>
                  <a:noFill/>
                </a:ln>
                <a:effectLst/>
                <a:uLnTx/>
                <a:uFillTx/>
                <a:latin typeface="Arial" pitchFamily="34" charset="0"/>
                <a:cs typeface="Arial" pitchFamily="34" charset="0"/>
              </a:rPr>
              <a:t> </a:t>
            </a:r>
            <a:r>
              <a:rPr kumimoji="0" lang="id-ID" sz="2400" i="1" u="none" strike="noStrike" kern="1200" cap="none" spc="0" normalizeH="0" baseline="0" noProof="0" dirty="0" smtClean="0">
                <a:ln>
                  <a:noFill/>
                </a:ln>
                <a:effectLst/>
                <a:uLnTx/>
                <a:uFillTx/>
                <a:latin typeface="Arial" pitchFamily="34" charset="0"/>
                <a:cs typeface="Arial" pitchFamily="34" charset="0"/>
              </a:rPr>
              <a:t>G</a:t>
            </a:r>
            <a:r>
              <a:rPr kumimoji="0" lang="en-US" sz="2400" i="1" u="none" strike="noStrike" kern="1200" cap="none" spc="0" normalizeH="0" baseline="0" noProof="0" dirty="0" err="1" smtClean="0">
                <a:ln>
                  <a:noFill/>
                </a:ln>
                <a:effectLst/>
                <a:uLnTx/>
                <a:uFillTx/>
                <a:latin typeface="Arial" pitchFamily="34" charset="0"/>
                <a:cs typeface="Arial" pitchFamily="34" charset="0"/>
              </a:rPr>
              <a:t>uidelines</a:t>
            </a:r>
            <a:endParaRPr kumimoji="0" lang="id-ID" sz="2400" i="1"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i="0" u="none" strike="noStrike" kern="1200" cap="none" spc="0" normalizeH="0" baseline="0" noProof="0" dirty="0" smtClean="0">
                <a:ln>
                  <a:noFill/>
                </a:ln>
                <a:effectLst/>
                <a:uLnTx/>
                <a:uFillTx/>
                <a:latin typeface="Arial" pitchFamily="34" charset="0"/>
                <a:cs typeface="Arial" pitchFamily="34" charset="0"/>
              </a:rPr>
              <a:t>To highlight all</a:t>
            </a:r>
            <a:r>
              <a:rPr kumimoji="0" lang="id-ID" i="0" u="none" strike="noStrike" kern="1200" cap="none" spc="0" normalizeH="0" noProof="0" dirty="0" smtClean="0">
                <a:ln>
                  <a:noFill/>
                </a:ln>
                <a:effectLst/>
                <a:uLnTx/>
                <a:uFillTx/>
                <a:latin typeface="Arial" pitchFamily="34" charset="0"/>
                <a:cs typeface="Arial" pitchFamily="34" charset="0"/>
              </a:rPr>
              <a:t> fundraising policies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i="0" u="none" strike="noStrike" kern="1200" cap="none" spc="0" normalizeH="0" noProof="0" dirty="0" smtClean="0">
                <a:ln>
                  <a:noFill/>
                </a:ln>
                <a:effectLst/>
                <a:uLnTx/>
                <a:uFillTx/>
                <a:latin typeface="Arial" pitchFamily="34" charset="0"/>
                <a:cs typeface="Arial" pitchFamily="34" charset="0"/>
              </a:rPr>
              <a:t>available within RCRC</a:t>
            </a:r>
            <a:endParaRPr kumimoji="0" lang="id-ID" i="0"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effectLst/>
                <a:uLnTx/>
                <a:uFillTx/>
                <a:latin typeface="Arial" pitchFamily="34" charset="0"/>
                <a:cs typeface="Arial" pitchFamily="34" charset="0"/>
              </a:rPr>
              <a:t>Volumes coming up: </a:t>
            </a:r>
          </a:p>
          <a:p>
            <a:pPr lvl="0" algn="ctr">
              <a:spcBef>
                <a:spcPct val="20000"/>
              </a:spcBef>
              <a:defRPr/>
            </a:pPr>
            <a:r>
              <a:rPr kumimoji="0" lang="en-US" sz="2100" b="1" i="0" u="none" strike="noStrike" kern="1200" cap="none" spc="0" normalizeH="0" baseline="0" noProof="0" dirty="0" smtClean="0">
                <a:ln>
                  <a:noFill/>
                </a:ln>
                <a:effectLst/>
                <a:uLnTx/>
                <a:uFillTx/>
                <a:latin typeface="Arial" pitchFamily="34" charset="0"/>
                <a:cs typeface="Arial" pitchFamily="34" charset="0"/>
              </a:rPr>
              <a:t> </a:t>
            </a:r>
            <a:r>
              <a:rPr lang="en-US" altLang="ja-JP" sz="2800" dirty="0">
                <a:latin typeface="Arial" pitchFamily="34" charset="0"/>
                <a:cs typeface="Arial" pitchFamily="34" charset="0"/>
              </a:rPr>
              <a:t> </a:t>
            </a:r>
            <a:r>
              <a:rPr lang="en-US" altLang="ja-JP" sz="2400" i="1" dirty="0">
                <a:latin typeface="Arial" pitchFamily="34" charset="0"/>
                <a:cs typeface="Arial" pitchFamily="34" charset="0"/>
              </a:rPr>
              <a:t>Inspiring </a:t>
            </a:r>
            <a:r>
              <a:rPr lang="en-US" altLang="ja-JP" sz="2400" i="1" dirty="0" smtClean="0">
                <a:latin typeface="Arial" pitchFamily="34" charset="0"/>
                <a:cs typeface="Arial" pitchFamily="34" charset="0"/>
              </a:rPr>
              <a:t>NS Practice</a:t>
            </a:r>
            <a:r>
              <a:rPr lang="id-ID" altLang="ja-JP" sz="2400" i="1" dirty="0" smtClean="0">
                <a:latin typeface="Arial" pitchFamily="34" charset="0"/>
                <a:cs typeface="Arial" pitchFamily="34" charset="0"/>
              </a:rPr>
              <a:t>s</a:t>
            </a:r>
            <a:endParaRPr lang="en-US" altLang="ja-JP" sz="2400" i="1" dirty="0" smtClean="0">
              <a:latin typeface="Arial" pitchFamily="34" charset="0"/>
              <a:cs typeface="Arial" pitchFamily="34" charset="0"/>
            </a:endParaRPr>
          </a:p>
          <a:p>
            <a:pPr lvl="0" algn="ctr">
              <a:spcBef>
                <a:spcPct val="20000"/>
              </a:spcBef>
              <a:defRPr/>
            </a:pPr>
            <a:r>
              <a:rPr lang="en-US" altLang="ja-JP" sz="2400" i="1" dirty="0" smtClean="0">
                <a:latin typeface="Arial" pitchFamily="34" charset="0"/>
                <a:cs typeface="Arial" pitchFamily="34" charset="0"/>
              </a:rPr>
              <a:t>NS reflection on income stream</a:t>
            </a:r>
          </a:p>
          <a:p>
            <a:pPr lvl="0" algn="ctr">
              <a:spcBef>
                <a:spcPct val="20000"/>
              </a:spcBef>
              <a:defRPr/>
            </a:pPr>
            <a:r>
              <a:rPr lang="en-US" altLang="ja-JP" sz="2400" i="1" dirty="0" smtClean="0">
                <a:latin typeface="Arial" pitchFamily="34" charset="0"/>
                <a:cs typeface="Arial" pitchFamily="34" charset="0"/>
              </a:rPr>
              <a:t>Yellow Page</a:t>
            </a:r>
            <a:r>
              <a:rPr lang="id-ID" sz="1700" dirty="0" smtClean="0">
                <a:latin typeface="Arial" pitchFamily="34" charset="0"/>
                <a:cs typeface="Arial" pitchFamily="34" charset="0"/>
              </a:rPr>
              <a:t> </a:t>
            </a:r>
            <a:endParaRPr lang="en-US" sz="1700" dirty="0" smtClean="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smtClean="0">
              <a:ln>
                <a:noFill/>
              </a:ln>
              <a:effectLst/>
              <a:uLnTx/>
              <a:uFillTx/>
              <a:latin typeface="Arial" pitchFamily="34" charset="0"/>
              <a:cs typeface="Arial" pitchFamily="34" charset="0"/>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512" y="2139719"/>
            <a:ext cx="2719919" cy="378961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928926" y="2143116"/>
            <a:ext cx="2721244" cy="377532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1" name="TextBox 10"/>
          <p:cNvSpPr txBox="1"/>
          <p:nvPr/>
        </p:nvSpPr>
        <p:spPr>
          <a:xfrm flipH="1">
            <a:off x="1000100" y="714356"/>
            <a:ext cx="8229600" cy="584775"/>
          </a:xfrm>
          <a:prstGeom prst="rect">
            <a:avLst/>
          </a:prstGeom>
          <a:noFill/>
        </p:spPr>
        <p:txBody>
          <a:bodyPr wrap="square" rtlCol="0">
            <a:spAutoFit/>
          </a:bodyPr>
          <a:lstStyle/>
          <a:p>
            <a:pPr algn="ctr"/>
            <a:r>
              <a:rPr lang="en-US" altLang="ja-JP" sz="3200" b="1" dirty="0">
                <a:solidFill>
                  <a:srgbClr val="FF0000"/>
                </a:solidFill>
                <a:latin typeface="Tahoma" pitchFamily="34" charset="0"/>
                <a:ea typeface="Tahoma" pitchFamily="34" charset="0"/>
                <a:cs typeface="Tahoma" pitchFamily="34" charset="0"/>
              </a:rPr>
              <a:t>Achievements in 2012</a:t>
            </a: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67380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TotalTime>
  <Words>2321</Words>
  <Application>Microsoft Office PowerPoint</Application>
  <PresentationFormat>On-screen Show (4:3)</PresentationFormat>
  <Paragraphs>343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sharaf dg</dc:creator>
  <cp:lastModifiedBy>elena.nyanenkova</cp:lastModifiedBy>
  <cp:revision>237</cp:revision>
  <dcterms:created xsi:type="dcterms:W3CDTF">2012-08-31T01:36:25Z</dcterms:created>
  <dcterms:modified xsi:type="dcterms:W3CDTF">2013-03-25T14:51:52Z</dcterms:modified>
</cp:coreProperties>
</file>