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66" r:id="rId2"/>
    <p:sldId id="327" r:id="rId3"/>
    <p:sldId id="267" r:id="rId4"/>
    <p:sldId id="335" r:id="rId5"/>
    <p:sldId id="321" r:id="rId6"/>
    <p:sldId id="271" r:id="rId7"/>
    <p:sldId id="275" r:id="rId8"/>
    <p:sldId id="323" r:id="rId9"/>
    <p:sldId id="277" r:id="rId10"/>
    <p:sldId id="279" r:id="rId11"/>
    <p:sldId id="281" r:id="rId12"/>
    <p:sldId id="283" r:id="rId13"/>
    <p:sldId id="285" r:id="rId14"/>
    <p:sldId id="287" r:id="rId15"/>
    <p:sldId id="289" r:id="rId16"/>
    <p:sldId id="291" r:id="rId17"/>
    <p:sldId id="293" r:id="rId18"/>
    <p:sldId id="294" r:id="rId19"/>
    <p:sldId id="296" r:id="rId20"/>
    <p:sldId id="298" r:id="rId21"/>
    <p:sldId id="300" r:id="rId22"/>
    <p:sldId id="302" r:id="rId23"/>
    <p:sldId id="304" r:id="rId24"/>
    <p:sldId id="308" r:id="rId25"/>
    <p:sldId id="328" r:id="rId26"/>
    <p:sldId id="329" r:id="rId27"/>
    <p:sldId id="330" r:id="rId28"/>
    <p:sldId id="331" r:id="rId29"/>
    <p:sldId id="332" r:id="rId30"/>
    <p:sldId id="333" r:id="rId31"/>
    <p:sldId id="258" r:id="rId32"/>
    <p:sldId id="259" r:id="rId33"/>
    <p:sldId id="260" r:id="rId34"/>
    <p:sldId id="261" r:id="rId35"/>
    <p:sldId id="305" r:id="rId36"/>
    <p:sldId id="306" r:id="rId37"/>
    <p:sldId id="309" r:id="rId38"/>
    <p:sldId id="311" r:id="rId39"/>
    <p:sldId id="313" r:id="rId40"/>
    <p:sldId id="315" r:id="rId41"/>
    <p:sldId id="317" r:id="rId42"/>
    <p:sldId id="325" r:id="rId43"/>
    <p:sldId id="319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811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295C18-E721-471F-AC9A-1C41BF97E545}" type="datetimeFigureOut">
              <a:rPr lang="en-US" smtClean="0"/>
              <a:t>2/17/2016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25EC62-7BAB-4FA3-8EB1-34D981791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13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3EC63-7A73-4A8F-9FBC-B916C503A7A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AA8E383-C737-47E1-AFDD-76EE4A70F162}" type="slidenum">
              <a:rPr lang="en-US" altLang="en-US">
                <a:latin typeface="Calibri" panose="020F0502020204030204" pitchFamily="34" charset="0"/>
              </a:rPr>
              <a:pPr/>
              <a:t>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563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456CF3E-B5A9-49F3-8F81-5739E70330C2}" type="slidenum">
              <a:rPr lang="en-US" altLang="en-US">
                <a:latin typeface="Calibri" panose="020F0502020204030204" pitchFamily="34" charset="0"/>
              </a:rPr>
              <a:pPr/>
              <a:t>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342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FA4B382-2A13-42EC-85A4-6A2398BFD3B1}" type="slidenum">
              <a:rPr lang="en-US" altLang="en-US">
                <a:latin typeface="Calibri" panose="020F0502020204030204" pitchFamily="34" charset="0"/>
              </a:rPr>
              <a:pPr/>
              <a:t>16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571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50C29-CBB0-4A6D-B76D-4D4C52D4A78E}" type="datetimeFigureOut">
              <a:rPr lang="en-US" smtClean="0"/>
              <a:t>2/17/2016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80530-35E7-40DB-B3EA-649331EA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14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50C29-CBB0-4A6D-B76D-4D4C52D4A78E}" type="datetimeFigureOut">
              <a:rPr lang="en-US" smtClean="0"/>
              <a:t>2/17/2016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80530-35E7-40DB-B3EA-649331EA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24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50C29-CBB0-4A6D-B76D-4D4C52D4A78E}" type="datetimeFigureOut">
              <a:rPr lang="en-US" smtClean="0"/>
              <a:t>2/17/2016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80530-35E7-40DB-B3EA-649331EA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64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50C29-CBB0-4A6D-B76D-4D4C52D4A78E}" type="datetimeFigureOut">
              <a:rPr lang="en-US" smtClean="0"/>
              <a:t>2/17/2016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80530-35E7-40DB-B3EA-649331EA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94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50C29-CBB0-4A6D-B76D-4D4C52D4A78E}" type="datetimeFigureOut">
              <a:rPr lang="en-US" smtClean="0"/>
              <a:t>2/17/2016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80530-35E7-40DB-B3EA-649331EA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05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50C29-CBB0-4A6D-B76D-4D4C52D4A78E}" type="datetimeFigureOut">
              <a:rPr lang="en-US" smtClean="0"/>
              <a:t>2/17/2016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80530-35E7-40DB-B3EA-649331EA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05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50C29-CBB0-4A6D-B76D-4D4C52D4A78E}" type="datetimeFigureOut">
              <a:rPr lang="en-US" smtClean="0"/>
              <a:t>2/17/2016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80530-35E7-40DB-B3EA-649331EA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98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50C29-CBB0-4A6D-B76D-4D4C52D4A78E}" type="datetimeFigureOut">
              <a:rPr lang="en-US" smtClean="0"/>
              <a:t>2/17/2016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80530-35E7-40DB-B3EA-649331EA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55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50C29-CBB0-4A6D-B76D-4D4C52D4A78E}" type="datetimeFigureOut">
              <a:rPr lang="en-US" smtClean="0"/>
              <a:t>2/17/2016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80530-35E7-40DB-B3EA-649331EA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94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50C29-CBB0-4A6D-B76D-4D4C52D4A78E}" type="datetimeFigureOut">
              <a:rPr lang="en-US" smtClean="0"/>
              <a:t>2/17/2016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80530-35E7-40DB-B3EA-649331EA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26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50C29-CBB0-4A6D-B76D-4D4C52D4A78E}" type="datetimeFigureOut">
              <a:rPr lang="en-US" smtClean="0"/>
              <a:t>2/17/2016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80530-35E7-40DB-B3EA-649331EA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56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50C29-CBB0-4A6D-B76D-4D4C52D4A78E}" type="datetimeFigureOut">
              <a:rPr lang="en-US" smtClean="0"/>
              <a:t>2/17/2016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80530-35E7-40DB-B3EA-649331EA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5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728192"/>
          </a:xfrm>
          <a:blipFill>
            <a:blip r:embed="rId3"/>
            <a:tile tx="0" ty="0" sx="100000" sy="100000" flip="none" algn="tl"/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4400" b="1" i="1" dirty="0" smtClean="0">
                <a:solidFill>
                  <a:srgbClr val="0070C0"/>
                </a:solidFill>
                <a:latin typeface="Saysettha OT" pitchFamily="34" charset="-34"/>
                <a:cs typeface="Saysettha OT" pitchFamily="34" charset="-34"/>
              </a:rPr>
              <a:t/>
            </a:r>
            <a:br>
              <a:rPr lang="en-US" sz="4400" b="1" i="1" dirty="0" smtClean="0">
                <a:solidFill>
                  <a:srgbClr val="0070C0"/>
                </a:solidFill>
                <a:latin typeface="Saysettha OT" pitchFamily="34" charset="-34"/>
                <a:cs typeface="Saysettha OT" pitchFamily="34" charset="-34"/>
              </a:rPr>
            </a:br>
            <a:r>
              <a:rPr lang="lo-LA" sz="4000" b="1" i="1" dirty="0" smtClean="0">
                <a:solidFill>
                  <a:srgbClr val="0070C0"/>
                </a:solidFill>
                <a:latin typeface="Saysettha OT" pitchFamily="34" charset="-34"/>
                <a:cs typeface="Saysettha OT" pitchFamily="34" charset="-34"/>
              </a:rPr>
              <a:t>ແຂວງ ບໍລິຄໍາໄຊ</a:t>
            </a:r>
            <a:br>
              <a:rPr lang="lo-LA" sz="4000" b="1" i="1" dirty="0" smtClean="0">
                <a:solidFill>
                  <a:srgbClr val="0070C0"/>
                </a:solidFill>
                <a:latin typeface="Saysettha OT" pitchFamily="34" charset="-34"/>
                <a:cs typeface="Saysettha OT" pitchFamily="34" charset="-34"/>
              </a:rPr>
            </a:br>
            <a:r>
              <a:rPr lang="lo-LA" sz="3200" b="1" i="1" dirty="0" smtClean="0">
                <a:solidFill>
                  <a:srgbClr val="0070C0"/>
                </a:solidFill>
                <a:latin typeface="Saysettha OT" pitchFamily="34" charset="-34"/>
                <a:cs typeface="Saysettha OT" pitchFamily="34" charset="-34"/>
              </a:rPr>
              <a:t>ຜົນສໍາເລັດ ແຜນງານຫຼຸດຜ່ອນຄວາມສ່ຽງໄພພິບັດໃນຂົງເຂດການສຶກສາທົ່ວແຂວງ  </a:t>
            </a:r>
            <a:r>
              <a:rPr lang="en-US" sz="3200" b="1" i="1" dirty="0" smtClean="0">
                <a:solidFill>
                  <a:srgbClr val="0070C0"/>
                </a:solidFill>
                <a:latin typeface="Saysettha OT" pitchFamily="34" charset="-34"/>
                <a:cs typeface="Saysettha OT" pitchFamily="34" charset="-34"/>
              </a:rPr>
              <a:t>201</a:t>
            </a:r>
            <a:r>
              <a:rPr lang="lo-LA" sz="3200" b="1" i="1" dirty="0" smtClean="0">
                <a:solidFill>
                  <a:srgbClr val="0070C0"/>
                </a:solidFill>
                <a:latin typeface="Saysettha OT" pitchFamily="34" charset="-34"/>
                <a:cs typeface="Saysettha OT" pitchFamily="34" charset="-34"/>
              </a:rPr>
              <a:t>4</a:t>
            </a:r>
            <a:r>
              <a:rPr lang="en-US" sz="3200" b="1" i="1" dirty="0" smtClean="0">
                <a:solidFill>
                  <a:srgbClr val="0070C0"/>
                </a:solidFill>
                <a:latin typeface="Saysettha OT" pitchFamily="34" charset="-34"/>
                <a:cs typeface="Saysettha OT" pitchFamily="34" charset="-34"/>
              </a:rPr>
              <a:t>-201</a:t>
            </a:r>
            <a:r>
              <a:rPr lang="lo-LA" sz="3200" b="1" i="1" dirty="0" smtClean="0">
                <a:solidFill>
                  <a:srgbClr val="0070C0"/>
                </a:solidFill>
                <a:latin typeface="Saysettha OT" pitchFamily="34" charset="-34"/>
                <a:cs typeface="Saysettha OT" pitchFamily="34" charset="-34"/>
              </a:rPr>
              <a:t>5 .</a:t>
            </a:r>
            <a:br>
              <a:rPr lang="lo-LA" sz="3200" b="1" i="1" dirty="0" smtClean="0">
                <a:solidFill>
                  <a:srgbClr val="0070C0"/>
                </a:solidFill>
                <a:latin typeface="Saysettha OT" pitchFamily="34" charset="-34"/>
                <a:cs typeface="Saysettha OT" pitchFamily="34" charset="-34"/>
              </a:rPr>
            </a:br>
            <a:endParaRPr lang="en-US" sz="3200" b="1" i="1" dirty="0">
              <a:solidFill>
                <a:srgbClr val="0070C0"/>
              </a:solidFill>
              <a:latin typeface="Saysettha OT" pitchFamily="34" charset="-34"/>
              <a:cs typeface="Saysettha OT" pitchFamily="34" charset="-34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9722177"/>
              </p:ext>
            </p:extLst>
          </p:nvPr>
        </p:nvGraphicFramePr>
        <p:xfrm>
          <a:off x="0" y="5715000"/>
          <a:ext cx="90678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67800"/>
              </a:tblGrid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lo-LA" sz="2000" dirty="0" smtClean="0">
                          <a:solidFill>
                            <a:schemeClr val="accent1"/>
                          </a:solidFill>
                          <a:latin typeface="Phetsarath OT" pitchFamily="2" charset="0"/>
                          <a:cs typeface="Phetsarath OT" pitchFamily="2" charset="0"/>
                        </a:rPr>
                        <a:t>ສະເໜີໂດຍ: ອ.ຈ ບຸນມະນີ ສຸລິວົງ </a:t>
                      </a:r>
                    </a:p>
                    <a:p>
                      <a:pPr algn="ctr"/>
                      <a:r>
                        <a:rPr lang="lo-LA" sz="2000" baseline="0" dirty="0" smtClean="0">
                          <a:solidFill>
                            <a:schemeClr val="accent1"/>
                          </a:solidFill>
                          <a:latin typeface="Phetsarath OT" pitchFamily="2" charset="0"/>
                          <a:cs typeface="Phetsarath OT" pitchFamily="2" charset="0"/>
                        </a:rPr>
                        <a:t> (ຜູ້ປະສານງານວຽກງານຫຼຸດຜ່ອນຄວາມສ່ຽງໄພພິບັດ ໃນຂະແໜງການສຶກສາ)</a:t>
                      </a:r>
                      <a:endParaRPr lang="en-US" sz="2000" dirty="0">
                        <a:solidFill>
                          <a:schemeClr val="accent1"/>
                        </a:solidFill>
                        <a:latin typeface="Phetsarath OT" pitchFamily="2" charset="0"/>
                        <a:cs typeface="Phetsarath OT" pitchFamily="2" charset="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7" name="Picture 2" descr="D:\2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1844824"/>
            <a:ext cx="3505199" cy="379397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extLst/>
        </p:spPr>
      </p:pic>
    </p:spTree>
    <p:extLst>
      <p:ext uri="{BB962C8B-B14F-4D97-AF65-F5344CB8AC3E}">
        <p14:creationId xmlns:p14="http://schemas.microsoft.com/office/powerpoint/2010/main" val="111143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2752" y="99526"/>
            <a:ext cx="8879031" cy="911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lo-LA" altLang="en-US" sz="2000" b="1" dirty="0" smtClean="0">
                <a:latin typeface="Saysettha OT" panose="020B0504020207020204" pitchFamily="34" charset="-34"/>
                <a:cs typeface="Saysettha OT" panose="020B0504020207020204" pitchFamily="34" charset="-34"/>
              </a:rPr>
              <a:t> 2. ຝຶກອົບຮົມການປະເມີນໄພອັນຕະລາຍ, ຄວາມຕ້ານທານຕໍ່າ, ຄວາມອາດສາມາດ ແລະ ການສ້າງແຜນຫລຸດຜ່ອນຄວາມສ່ຽງໄພພິບັດຂັ້ນບ້ານ ໃນ 29 ບ້ານເປົ້າໝາຍຂອງໂຄງການ ຂອງເມືອງຄຳເກີດ, ວຽງທອງ ແລະ ບໍລິຄັນ</a:t>
            </a:r>
            <a:endParaRPr lang="en-US" altLang="en-US" sz="2000" b="1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3" name="Subtitle 11"/>
          <p:cNvSpPr txBox="1">
            <a:spLocks/>
          </p:cNvSpPr>
          <p:nvPr/>
        </p:nvSpPr>
        <p:spPr>
          <a:xfrm>
            <a:off x="0" y="1484784"/>
            <a:ext cx="9079056" cy="166366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lo-LA" altLang="en-US" sz="2000" dirty="0" smtClean="0">
                <a:solidFill>
                  <a:schemeClr val="tx1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 ເພື່ອປະເມີນໄພອັນຕະລາຍ, ຄວາມຕ້ານທານຕໍ່າ ແລະ ຄວາມອາດສາມາດໃນຊຸມຊົນ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lo-LA" altLang="en-US" sz="2000" dirty="0" smtClean="0">
                <a:solidFill>
                  <a:schemeClr val="tx1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 ເພື່ອຊີ້ນຳ ແລະ ນຳພາຄະນະກຳມະການປ້ອງກັນ ແລະ ຄວບຄຸມໄພພິບັດຂັ້ນບ້ານສ້າງແຜນຫຼຸດຜ່ອນຄວາມ  </a:t>
            </a:r>
          </a:p>
          <a:p>
            <a:pPr marL="0" indent="0">
              <a:buNone/>
            </a:pPr>
            <a:r>
              <a:rPr lang="lo-LA" altLang="en-US" sz="2000" dirty="0" smtClean="0">
                <a:solidFill>
                  <a:schemeClr val="tx1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   ສ່ຽງໄພພິບັດໃນຂັ້ນຊຸມຊົນ ແລະ ໂຮງຮຽນ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lo-LA" altLang="en-US" sz="2000" dirty="0">
                <a:solidFill>
                  <a:schemeClr val="tx1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 </a:t>
            </a:r>
            <a:r>
              <a:rPr lang="lo-LA" altLang="en-US" sz="2000" dirty="0" smtClean="0">
                <a:solidFill>
                  <a:schemeClr val="tx1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ເພື່ອແນະນຳອຳນາດການປົກຄອງບ້ານໃນການສ້າງຕັ້ງຄະນະກຳມະການປ້ອງກັນ ແລະ ຄວມຄຸມໄພພິບັດຂັ້ນບ້ານ</a:t>
            </a:r>
            <a:endParaRPr lang="en-US" altLang="en-US" sz="2000" dirty="0" smtClean="0">
              <a:solidFill>
                <a:schemeClr val="tx1"/>
              </a:solidFill>
              <a:latin typeface="Saysettha OT" panose="020B0504020207020204" pitchFamily="34" charset="-34"/>
              <a:cs typeface="Saysettha OT" panose="020B0504020207020204" pitchFamily="34" charset="-34"/>
            </a:endParaRPr>
          </a:p>
          <a:p>
            <a:pPr marL="0" indent="0">
              <a:buNone/>
            </a:pPr>
            <a:endParaRPr lang="en-US" altLang="en-US" sz="2000" dirty="0" smtClean="0">
              <a:solidFill>
                <a:schemeClr val="tx1"/>
              </a:solidFill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227" y="3933056"/>
            <a:ext cx="3054616" cy="2715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175" y="3930868"/>
            <a:ext cx="2891825" cy="27099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3056"/>
            <a:ext cx="3054616" cy="271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6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502" y="105556"/>
            <a:ext cx="8726279" cy="80316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lo-LA" sz="20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3</a:t>
            </a:r>
            <a:r>
              <a:rPr lang="lo-LA" sz="20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. ຈັດກອງປະຊຸມຄັດ</a:t>
            </a:r>
            <a:r>
              <a:rPr lang="lo-LA" sz="20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ເລືອກກິດຈະກຳ ແລະ ຮັບຮອງແຜນຫລຸດຜ່ອນຄວາມສ່ຽງ</a:t>
            </a:r>
            <a:r>
              <a:rPr lang="lo-LA" sz="20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ໄພພິບັດຂອງບ້ານ ແລະ ໂຮງຮຽນ</a:t>
            </a:r>
            <a:endParaRPr lang="en-US" sz="20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6933" y="906367"/>
            <a:ext cx="8577329" cy="2049967"/>
          </a:xfrm>
        </p:spPr>
        <p:txBody>
          <a:bodyPr>
            <a:normAutofit fontScale="70000" lnSpcReduction="20000"/>
          </a:bodyPr>
          <a:lstStyle/>
          <a:p>
            <a:pPr marL="201168" lvl="1" indent="0">
              <a:lnSpc>
                <a:spcPct val="150000"/>
              </a:lnSpc>
              <a:buNone/>
            </a:pPr>
            <a:r>
              <a:rPr lang="en-US" b="1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ກິດຈະກຳຂອງບ້ານ</a:t>
            </a:r>
            <a:r>
              <a:rPr lang="en-US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n-US" b="1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ແລະ</a:t>
            </a:r>
            <a:r>
              <a:rPr lang="en-US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n-US" b="1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ໂຮງຮຽນ</a:t>
            </a:r>
            <a:r>
              <a:rPr lang="lo-LA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n-US" b="1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ໃນ</a:t>
            </a:r>
            <a:r>
              <a:rPr lang="en-US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3 </a:t>
            </a:r>
            <a:r>
              <a:rPr lang="en-US" b="1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ເມືອງ</a:t>
            </a:r>
            <a:r>
              <a:rPr lang="lo-LA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n-US" b="1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ມີທັງໝົດ</a:t>
            </a:r>
            <a:r>
              <a:rPr lang="en-US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80 </a:t>
            </a:r>
            <a:r>
              <a:rPr lang="en-US" b="1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ກິດຈະກຳ</a:t>
            </a:r>
            <a:r>
              <a:rPr lang="lo-LA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( </a:t>
            </a:r>
            <a:r>
              <a:rPr lang="lo-LA" b="1" dirty="0" smtClean="0">
                <a:solidFill>
                  <a:srgbClr val="FF0000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226 ລາຍການອຸປະກອນ </a:t>
            </a:r>
            <a:r>
              <a:rPr lang="lo-LA" b="1" dirty="0" smtClean="0">
                <a:solidFill>
                  <a:srgbClr val="FF0000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)</a:t>
            </a:r>
            <a:r>
              <a:rPr lang="en-US" b="1" dirty="0" smtClean="0">
                <a:solidFill>
                  <a:srgbClr val="FF0000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b="1" dirty="0" smtClean="0">
                <a:solidFill>
                  <a:srgbClr val="FF0000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ໃຊ້ງົບປະມານ: ( </a:t>
            </a:r>
            <a:r>
              <a:rPr lang="en-US" b="1" dirty="0" smtClean="0">
                <a:latin typeface="Phetsarath OT" pitchFamily="2" charset="0"/>
                <a:cs typeface="Phetsarath OT" pitchFamily="2" charset="0"/>
              </a:rPr>
              <a:t>5,768,119,368 </a:t>
            </a:r>
            <a:r>
              <a:rPr lang="lo-LA" b="1" dirty="0" smtClean="0">
                <a:latin typeface="Phetsarath OT" pitchFamily="2" charset="0"/>
                <a:cs typeface="Phetsarath OT" pitchFamily="2" charset="0"/>
              </a:rPr>
              <a:t>ກີບ )</a:t>
            </a:r>
            <a:endParaRPr lang="en-US" b="1" dirty="0" smtClean="0">
              <a:solidFill>
                <a:srgbClr val="FF0000"/>
              </a:solidFill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lo-LA" sz="2000" dirty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ເມືອງ ບໍ</a:t>
            </a:r>
            <a:r>
              <a:rPr lang="lo-LA" sz="2000" dirty="0">
                <a:latin typeface="Phetsarath OT" panose="02000500000000000000" pitchFamily="2" charset="0"/>
                <a:cs typeface="Phetsarath OT" panose="02000500000000000000" pitchFamily="2" charset="0"/>
              </a:rPr>
              <a:t>ລິຄັນ 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ມີ </a:t>
            </a:r>
            <a:r>
              <a:rPr lang="en-US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9 </a:t>
            </a:r>
            <a:r>
              <a:rPr lang="en-US" sz="2000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ບ້ານ</a:t>
            </a:r>
            <a:r>
              <a:rPr lang="en-US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, 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11 </a:t>
            </a:r>
            <a:r>
              <a:rPr lang="en-US" sz="2000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ໂຮງຮຽນ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n-US" sz="2000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ມີ</a:t>
            </a:r>
            <a:r>
              <a:rPr lang="en-US" sz="2000" dirty="0" err="1">
                <a:latin typeface="Phetsarath OT" panose="02000500000000000000" pitchFamily="2" charset="0"/>
                <a:cs typeface="Phetsarath OT" panose="02000500000000000000" pitchFamily="2" charset="0"/>
              </a:rPr>
              <a:t>ກິດຈະກຳທັງໝົດ</a:t>
            </a:r>
            <a:r>
              <a:rPr lang="en-US" sz="2000" dirty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n-US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2</a:t>
            </a:r>
            <a:r>
              <a:rPr lang="en-US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4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2000" dirty="0">
                <a:latin typeface="Phetsarath OT" panose="02000500000000000000" pitchFamily="2" charset="0"/>
                <a:cs typeface="Phetsarath OT" panose="02000500000000000000" pitchFamily="2" charset="0"/>
              </a:rPr>
              <a:t>ກິດຈະ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ກໍ</a:t>
            </a:r>
            <a:r>
              <a:rPr lang="en-US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າ 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(</a:t>
            </a:r>
            <a:r>
              <a:rPr lang="lo-LA" sz="2000" dirty="0">
                <a:latin typeface="Phetsarath OT" panose="02000500000000000000" pitchFamily="2" charset="0"/>
                <a:cs typeface="Phetsarath OT" panose="02000500000000000000" pitchFamily="2" charset="0"/>
              </a:rPr>
              <a:t>ກິດຈະກຳຂອງບ້ານ </a:t>
            </a:r>
            <a:r>
              <a:rPr lang="en-US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10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2000" dirty="0">
                <a:latin typeface="Phetsarath OT" panose="02000500000000000000" pitchFamily="2" charset="0"/>
                <a:cs typeface="Phetsarath OT" panose="02000500000000000000" pitchFamily="2" charset="0"/>
              </a:rPr>
              <a:t>ແລະ ຂອງໂຮງຮຽນ </a:t>
            </a:r>
            <a:r>
              <a:rPr lang="en-US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14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)</a:t>
            </a:r>
            <a:endParaRPr lang="lo-LA" sz="20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lo-LA" sz="2000" dirty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ເມືອງ</a:t>
            </a:r>
            <a:r>
              <a:rPr lang="en-US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n-US" sz="2000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ວຽງທອງ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n-US" sz="2000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ມີ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n-US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10 </a:t>
            </a:r>
            <a:r>
              <a:rPr lang="en-US" sz="2000" dirty="0" err="1">
                <a:latin typeface="Phetsarath OT" panose="02000500000000000000" pitchFamily="2" charset="0"/>
                <a:cs typeface="Phetsarath OT" panose="02000500000000000000" pitchFamily="2" charset="0"/>
              </a:rPr>
              <a:t>ບ້ານ</a:t>
            </a:r>
            <a:r>
              <a:rPr lang="en-US" sz="2000" dirty="0">
                <a:latin typeface="Phetsarath OT" panose="02000500000000000000" pitchFamily="2" charset="0"/>
                <a:cs typeface="Phetsarath OT" panose="02000500000000000000" pitchFamily="2" charset="0"/>
              </a:rPr>
              <a:t>, </a:t>
            </a:r>
            <a:r>
              <a:rPr lang="en-US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12 </a:t>
            </a:r>
            <a:r>
              <a:rPr lang="en-US" sz="2000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ໂຮງຮຽນ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n-US" sz="2000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ມີ</a:t>
            </a:r>
            <a:r>
              <a:rPr lang="en-US" sz="2000" dirty="0" err="1">
                <a:latin typeface="Phetsarath OT" panose="02000500000000000000" pitchFamily="2" charset="0"/>
                <a:cs typeface="Phetsarath OT" panose="02000500000000000000" pitchFamily="2" charset="0"/>
              </a:rPr>
              <a:t>ກິດຈະກຳທັງໝົດ</a:t>
            </a:r>
            <a:r>
              <a:rPr lang="en-US" sz="2000" dirty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2</a:t>
            </a:r>
            <a:r>
              <a:rPr lang="en-US" sz="2000" dirty="0">
                <a:latin typeface="Phetsarath OT" panose="02000500000000000000" pitchFamily="2" charset="0"/>
                <a:cs typeface="Phetsarath OT" panose="02000500000000000000" pitchFamily="2" charset="0"/>
              </a:rPr>
              <a:t>8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2000" dirty="0">
                <a:latin typeface="Phetsarath OT" panose="02000500000000000000" pitchFamily="2" charset="0"/>
                <a:cs typeface="Phetsarath OT" panose="02000500000000000000" pitchFamily="2" charset="0"/>
              </a:rPr>
              <a:t>ກິດຈະກໍ</a:t>
            </a:r>
            <a:r>
              <a:rPr lang="en-US" sz="2000" dirty="0">
                <a:latin typeface="Phetsarath OT" panose="02000500000000000000" pitchFamily="2" charset="0"/>
                <a:cs typeface="Phetsarath OT" panose="02000500000000000000" pitchFamily="2" charset="0"/>
              </a:rPr>
              <a:t>າ </a:t>
            </a:r>
            <a:r>
              <a:rPr lang="lo-LA" sz="2000" dirty="0">
                <a:latin typeface="Phetsarath OT" panose="02000500000000000000" pitchFamily="2" charset="0"/>
                <a:cs typeface="Phetsarath OT" panose="02000500000000000000" pitchFamily="2" charset="0"/>
              </a:rPr>
              <a:t>(ກິດຈະກຳຂອງບ້ານ 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9 </a:t>
            </a:r>
            <a:r>
              <a:rPr lang="lo-LA" sz="2000" dirty="0">
                <a:latin typeface="Phetsarath OT" panose="02000500000000000000" pitchFamily="2" charset="0"/>
                <a:cs typeface="Phetsarath OT" panose="02000500000000000000" pitchFamily="2" charset="0"/>
              </a:rPr>
              <a:t>ແລະ ຂອງໂຮງຮຽນ 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19)</a:t>
            </a:r>
            <a:endParaRPr lang="lo-LA" sz="20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ເມືອງ</a:t>
            </a:r>
            <a:r>
              <a:rPr lang="en-US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ຄຳເກີດ </a:t>
            </a:r>
            <a:r>
              <a:rPr lang="en-US" sz="2000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ມີ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n-US" sz="2000" dirty="0">
                <a:latin typeface="Phetsarath OT" panose="02000500000000000000" pitchFamily="2" charset="0"/>
                <a:cs typeface="Phetsarath OT" panose="02000500000000000000" pitchFamily="2" charset="0"/>
              </a:rPr>
              <a:t>10 </a:t>
            </a:r>
            <a:r>
              <a:rPr lang="en-US" sz="2000" dirty="0" err="1">
                <a:latin typeface="Phetsarath OT" panose="02000500000000000000" pitchFamily="2" charset="0"/>
                <a:cs typeface="Phetsarath OT" panose="02000500000000000000" pitchFamily="2" charset="0"/>
              </a:rPr>
              <a:t>ບ້ານ</a:t>
            </a:r>
            <a:r>
              <a:rPr lang="en-US" sz="2000" dirty="0">
                <a:latin typeface="Phetsarath OT" panose="02000500000000000000" pitchFamily="2" charset="0"/>
                <a:cs typeface="Phetsarath OT" panose="02000500000000000000" pitchFamily="2" charset="0"/>
              </a:rPr>
              <a:t>, </a:t>
            </a:r>
            <a:r>
              <a:rPr lang="en-US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14 </a:t>
            </a:r>
            <a:r>
              <a:rPr lang="en-US" sz="2000" dirty="0" err="1">
                <a:latin typeface="Phetsarath OT" panose="02000500000000000000" pitchFamily="2" charset="0"/>
                <a:cs typeface="Phetsarath OT" panose="02000500000000000000" pitchFamily="2" charset="0"/>
              </a:rPr>
              <a:t>ໂຮງຮຽນ</a:t>
            </a:r>
            <a:r>
              <a:rPr lang="en-US" sz="2000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ມີກິດຈະກຳທັງ</a:t>
            </a:r>
            <a:r>
              <a:rPr lang="en-US" sz="2000" dirty="0" err="1">
                <a:latin typeface="Phetsarath OT" panose="02000500000000000000" pitchFamily="2" charset="0"/>
                <a:cs typeface="Phetsarath OT" panose="02000500000000000000" pitchFamily="2" charset="0"/>
              </a:rPr>
              <a:t>ໝົດ</a:t>
            </a:r>
            <a:r>
              <a:rPr lang="en-US" sz="2000" dirty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n-US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28 </a:t>
            </a:r>
            <a:r>
              <a:rPr lang="lo-LA" sz="2000" dirty="0">
                <a:latin typeface="Phetsarath OT" panose="02000500000000000000" pitchFamily="2" charset="0"/>
                <a:cs typeface="Phetsarath OT" panose="02000500000000000000" pitchFamily="2" charset="0"/>
              </a:rPr>
              <a:t>ກິດຈະກໍ</a:t>
            </a:r>
            <a:r>
              <a:rPr lang="en-US" sz="2000" dirty="0">
                <a:latin typeface="Phetsarath OT" panose="02000500000000000000" pitchFamily="2" charset="0"/>
                <a:cs typeface="Phetsarath OT" panose="02000500000000000000" pitchFamily="2" charset="0"/>
              </a:rPr>
              <a:t>າ </a:t>
            </a:r>
            <a:r>
              <a:rPr lang="lo-LA" sz="2000" dirty="0">
                <a:latin typeface="Phetsarath OT" panose="02000500000000000000" pitchFamily="2" charset="0"/>
                <a:cs typeface="Phetsarath OT" panose="02000500000000000000" pitchFamily="2" charset="0"/>
              </a:rPr>
              <a:t>(ກິດຈະກຳຂອງ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ບ້ານ</a:t>
            </a:r>
            <a:r>
              <a:rPr lang="en-US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6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2000" dirty="0">
                <a:latin typeface="Phetsarath OT" panose="02000500000000000000" pitchFamily="2" charset="0"/>
                <a:cs typeface="Phetsarath OT" panose="02000500000000000000" pitchFamily="2" charset="0"/>
              </a:rPr>
              <a:t>ແລະ ຂອງໂຮງຮຽນ </a:t>
            </a:r>
            <a:r>
              <a:rPr lang="en-US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22 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)</a:t>
            </a:r>
            <a:endParaRPr lang="lo-LA" sz="20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081" y="3032990"/>
            <a:ext cx="4852919" cy="32532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6" y="3032990"/>
            <a:ext cx="2086133" cy="22218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57" y="3032990"/>
            <a:ext cx="2221448" cy="220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7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14" y="132055"/>
            <a:ext cx="9002332" cy="118159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lo-LA" sz="24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4</a:t>
            </a:r>
            <a: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. ຂັ້ນສູນກາງ (ກະຊວງສຶກສາ) </a:t>
            </a:r>
            <a:r>
              <a:rPr lang="en-US" sz="2400" b="1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ຈັດກອງປະຊຸມ</a:t>
            </a:r>
            <a: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ປຶກສາຫາລື</a:t>
            </a:r>
            <a:r>
              <a:rPr lang="lo-LA" sz="24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​</a:t>
            </a:r>
            <a: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ການສ້າງຈຸດປະສານງານການ</a:t>
            </a:r>
            <a:r>
              <a:rPr lang="lo-LA" sz="24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​</a:t>
            </a:r>
            <a: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ຄຸ້ມຄອງ ແລະ ປ້ອງກັນ</a:t>
            </a:r>
            <a:r>
              <a:rPr lang="lo-LA" sz="24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​</a:t>
            </a:r>
            <a: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ໄພພິບັດໃນຂະແຫນງສຶກສາ ( ບໍລິຄໍາໄຊ</a:t>
            </a:r>
            <a:r>
              <a:rPr lang="en-US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   </a:t>
            </a:r>
            <a: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ເປັນເຈົ້າພາບ )</a:t>
            </a:r>
            <a:endParaRPr lang="en-US" sz="24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14" y="1622740"/>
            <a:ext cx="5167648" cy="4443209"/>
          </a:xfrm>
        </p:spPr>
        <p:txBody>
          <a:bodyPr>
            <a:normAutofit fontScale="70000" lnSpcReduction="20000"/>
          </a:bodyPr>
          <a:lstStyle/>
          <a:p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ຫົວໜ້າຫ້ອງການກະຊວງສຶກສາທິການ ແລະ ກິລາ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ອະທິການບໍດີມະຫາວິທະຍາໄລ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ແຫ່ງຊາດ, </a:t>
            </a:r>
            <a:endParaRPr lang="en-U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ຫົວ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ໜ້າ</a:t>
            </a:r>
            <a:r>
              <a:rPr lang="en-US" dirty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n-US" dirty="0" err="1">
                <a:latin typeface="Phetsarath OT" panose="02000500000000000000" pitchFamily="2" charset="0"/>
                <a:cs typeface="Phetsarath OT" panose="02000500000000000000" pitchFamily="2" charset="0"/>
              </a:rPr>
              <a:t>ແລະ</a:t>
            </a:r>
            <a:r>
              <a:rPr lang="en-US" dirty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n-US" dirty="0" err="1">
                <a:latin typeface="Phetsarath OT" panose="02000500000000000000" pitchFamily="2" charset="0"/>
                <a:cs typeface="Phetsarath OT" panose="02000500000000000000" pitchFamily="2" charset="0"/>
              </a:rPr>
              <a:t>ຮອງຫົວໜ້າ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ພະ​ແນ​ກສຶກສາ​ທິການ ​ແລ​ະ ກິລາ​ແຂວງ</a:t>
            </a:r>
            <a:r>
              <a:rPr lang="en-US" dirty="0">
                <a:latin typeface="Phetsarath OT" panose="02000500000000000000" pitchFamily="2" charset="0"/>
                <a:cs typeface="Phetsarath OT" panose="02000500000000000000" pitchFamily="2" charset="0"/>
              </a:rPr>
              <a:t> 17 </a:t>
            </a:r>
            <a:r>
              <a:rPr lang="en-US" dirty="0" err="1">
                <a:latin typeface="Phetsarath OT" panose="02000500000000000000" pitchFamily="2" charset="0"/>
                <a:cs typeface="Phetsarath OT" panose="02000500000000000000" pitchFamily="2" charset="0"/>
              </a:rPr>
              <a:t>ແຂວງ</a:t>
            </a:r>
            <a:r>
              <a:rPr lang="en-US" dirty="0">
                <a:latin typeface="Phetsarath OT" panose="02000500000000000000" pitchFamily="2" charset="0"/>
                <a:cs typeface="Phetsarath OT" panose="02000500000000000000" pitchFamily="2" charset="0"/>
              </a:rPr>
              <a:t>/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ນະຄອນຫຼວງ,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ທົ່ວປະເທດ.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ຮອງຜູ້ອໍານວຍ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ການສະຖາບັນ, ຮອງຫົວໜ້າສູນ,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ວິທະຍາໄລ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ເຕັກນິກສັບພະວິຊາ, ວິທະຍາໄລເຕັກນິກປາກປ່າສັກ, </a:t>
            </a:r>
            <a:endParaRPr lang="en-US" dirty="0" smtClean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ຜູ້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ຕາງໜ້າຈາກ ກະຊວງຮງງານ ແລະ ສະຫວັດດີການ-ສັງຄົມ, </a:t>
            </a:r>
            <a:endParaRPr lang="en-US" dirty="0" smtClean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ກະຊວງ</a:t>
            </a:r>
            <a:r>
              <a:rPr lang="lo-LA" dirty="0">
                <a:latin typeface="Phetsarath OT" panose="02000500000000000000" pitchFamily="2" charset="0"/>
                <a:cs typeface="Phetsarath OT" panose="02000500000000000000" pitchFamily="2" charset="0"/>
              </a:rPr>
              <a:t>ຊັບພະຍາກອນທຳມະຊາດ ແລະ </a:t>
            </a:r>
            <a:r>
              <a:rPr lang="lo-LA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ສິ່ງແວດລ້ອມ</a:t>
            </a:r>
          </a:p>
          <a:p>
            <a:pPr marL="0" indent="0">
              <a:buNone/>
            </a:pPr>
            <a: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      </a:t>
            </a:r>
            <a:r>
              <a:rPr lang="en-US" sz="2400" b="1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ມີຜູ້ເຂົ້າຮ່ວມ</a:t>
            </a:r>
            <a: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ທັງໝົດຈຳນວນ 6</a:t>
            </a:r>
            <a:r>
              <a:rPr lang="en-US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9</a:t>
            </a:r>
            <a: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ທ່ານ, ຍິງ 5 ທ່ານ</a:t>
            </a:r>
            <a:r>
              <a:rPr lang="en-US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endParaRPr lang="lo-LA" sz="2400" b="1" dirty="0" smtClean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6" b="7739"/>
          <a:stretch/>
        </p:blipFill>
        <p:spPr>
          <a:xfrm>
            <a:off x="5592898" y="1407440"/>
            <a:ext cx="3551102" cy="22245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898" y="3725818"/>
            <a:ext cx="3551102" cy="312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12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4" descr="F:\Photo from Saythavee\Photo DM focal point meeting 26-27 Jan 2015\IMG_05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4"/>
          <a:stretch/>
        </p:blipFill>
        <p:spPr bwMode="auto">
          <a:xfrm>
            <a:off x="1041495" y="5022376"/>
            <a:ext cx="2303859" cy="183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7"/>
          <a:stretch/>
        </p:blipFill>
        <p:spPr bwMode="auto">
          <a:xfrm>
            <a:off x="3702459" y="5049672"/>
            <a:ext cx="2189559" cy="178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itle 1"/>
          <p:cNvSpPr txBox="1">
            <a:spLocks/>
          </p:cNvSpPr>
          <p:nvPr/>
        </p:nvSpPr>
        <p:spPr bwMode="auto">
          <a:xfrm>
            <a:off x="48296" y="231821"/>
            <a:ext cx="8992673" cy="106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lo-LA" altLang="en-US" sz="2200" b="1" dirty="0">
                <a:latin typeface="Saysettha OT" panose="020B0504020207020204" pitchFamily="34" charset="-34"/>
                <a:ea typeface="MS PGothic" panose="020B0600070205080204" pitchFamily="34" charset="-128"/>
                <a:cs typeface="Saysettha OT" panose="020B0504020207020204" pitchFamily="34" charset="-34"/>
              </a:rPr>
              <a:t>5</a:t>
            </a:r>
            <a:r>
              <a:rPr lang="lo-LA" altLang="en-US" sz="2200" b="1" dirty="0" smtClean="0">
                <a:latin typeface="Saysettha OT" panose="020B0504020207020204" pitchFamily="34" charset="-34"/>
                <a:ea typeface="MS PGothic" panose="020B0600070205080204" pitchFamily="34" charset="-128"/>
                <a:cs typeface="Saysettha OT" panose="020B0504020207020204" pitchFamily="34" charset="-34"/>
              </a:rPr>
              <a:t>. ຝຶກ</a:t>
            </a:r>
            <a:r>
              <a:rPr lang="lo-LA" altLang="en-US" sz="2200" b="1" dirty="0">
                <a:latin typeface="Saysettha OT" panose="020B0504020207020204" pitchFamily="34" charset="-34"/>
                <a:ea typeface="MS PGothic" panose="020B0600070205080204" pitchFamily="34" charset="-128"/>
                <a:cs typeface="Saysettha OT" panose="020B0504020207020204" pitchFamily="34" charset="-34"/>
              </a:rPr>
              <a:t>ອົບຮົມໜ້າທີ່, ພາລະບົດບາດ ແລະ ຄວາມຮັດຜິດຊອບ ໃຫ້</a:t>
            </a:r>
            <a:r>
              <a:rPr lang="lo-LA" altLang="en-US" sz="2200" b="1" dirty="0" smtClean="0">
                <a:latin typeface="Saysettha OT" panose="020B0504020207020204" pitchFamily="34" charset="-34"/>
                <a:ea typeface="MS PGothic" panose="020B0600070205080204" pitchFamily="34" charset="-128"/>
                <a:cs typeface="Saysettha OT" panose="020B0504020207020204" pitchFamily="34" charset="-34"/>
              </a:rPr>
              <a:t>ແກ່ຈຸດປະສານງານຫລັກຂັ້ນ</a:t>
            </a:r>
            <a:r>
              <a:rPr lang="lo-LA" altLang="en-US" sz="2200" b="1" dirty="0">
                <a:latin typeface="Saysettha OT" panose="020B0504020207020204" pitchFamily="34" charset="-34"/>
                <a:ea typeface="MS PGothic" panose="020B0600070205080204" pitchFamily="34" charset="-128"/>
                <a:cs typeface="Saysettha OT" panose="020B0504020207020204" pitchFamily="34" charset="-34"/>
              </a:rPr>
              <a:t>ແຂວງ, ເມືອງ ແລະ ໂຮງຮຽນ ກ່ຽວກັບການສ້າງຄວາມເຂັ້ມແຂງ ການຄຸ້ມຄອງຄວາມສ່ຽງໄພພິບັດໃນຂະແໜງການສຶກ</a:t>
            </a:r>
            <a:r>
              <a:rPr lang="lo-LA" altLang="en-US" sz="2200" b="1" dirty="0" smtClean="0">
                <a:latin typeface="Saysettha OT" panose="020B0504020207020204" pitchFamily="34" charset="-34"/>
                <a:ea typeface="MS PGothic" panose="020B0600070205080204" pitchFamily="34" charset="-128"/>
                <a:cs typeface="Saysettha OT" panose="020B0504020207020204" pitchFamily="34" charset="-34"/>
              </a:rPr>
              <a:t>ສາ</a:t>
            </a:r>
            <a:endParaRPr lang="en-US" altLang="en-US" sz="2200" b="1" dirty="0">
              <a:latin typeface="Saysettha OT" panose="020B0504020207020204" pitchFamily="34" charset="-34"/>
              <a:ea typeface="MS PGothic" panose="020B0600070205080204" pitchFamily="34" charset="-128"/>
              <a:cs typeface="Saysettha OT" panose="020B0504020207020204" pitchFamily="34" charset="-34"/>
            </a:endParaRPr>
          </a:p>
        </p:txBody>
      </p:sp>
      <p:sp>
        <p:nvSpPr>
          <p:cNvPr id="21510" name="Content Placeholder 5"/>
          <p:cNvSpPr txBox="1">
            <a:spLocks/>
          </p:cNvSpPr>
          <p:nvPr/>
        </p:nvSpPr>
        <p:spPr bwMode="auto">
          <a:xfrm>
            <a:off x="231535" y="1465014"/>
            <a:ext cx="8809434" cy="234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lo-LA" altLang="en-US" sz="2000" dirty="0">
                <a:latin typeface="Saysettha OT" panose="020B0504020207020204" pitchFamily="34" charset="-34"/>
                <a:ea typeface="MS PGothic" panose="020B0600070205080204" pitchFamily="34" charset="-128"/>
                <a:cs typeface="Saysettha OT" panose="020B0504020207020204" pitchFamily="34" charset="-34"/>
              </a:rPr>
              <a:t>ເພື່ອສ້າງຕັ້ງຜູ້ປະສານງານຫຼັກກ່ຽວກັບການຄຸ້ມຄອງໄພພິບັດ ໃນຂັ້ນແຂວງ, ເມືອງ ແລະໂຮງຮຽນ.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lo-LA" altLang="en-US" sz="2000" dirty="0">
                <a:latin typeface="Saysettha OT" panose="020B0504020207020204" pitchFamily="34" charset="-34"/>
                <a:ea typeface="MS PGothic" panose="020B0600070205080204" pitchFamily="34" charset="-128"/>
                <a:cs typeface="Saysettha OT" panose="020B0504020207020204" pitchFamily="34" charset="-34"/>
              </a:rPr>
              <a:t>ເພື່ອໃຫ້ຜູ້ຮັບຜິດຊອບຂັ້ນແຂວງ, ເມືອງ ແລະ ໂຮງຮຽນ ໄດ້ຮັບຮູ້ເຂົ້າໃຈ ກ່ຽວກັບໜ້າທີ່ ແລະ ຄວາມຮັບຜິດຊອບຕໍ່ການຄຸ້ມຄອງ ແລະ ການຫຼຸດຜ່ອນຄວາມສ່ຽງໄພພິບັດ.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lo-LA" altLang="en-US" sz="2000" dirty="0">
                <a:latin typeface="Saysettha OT" panose="020B0504020207020204" pitchFamily="34" charset="-34"/>
                <a:ea typeface="MS PGothic" panose="020B0600070205080204" pitchFamily="34" charset="-128"/>
                <a:cs typeface="Saysettha OT" panose="020B0504020207020204" pitchFamily="34" charset="-34"/>
              </a:rPr>
              <a:t>ເພື່ອ</a:t>
            </a:r>
            <a:r>
              <a:rPr lang="lo-LA" altLang="en-US" sz="2000" dirty="0" smtClean="0">
                <a:latin typeface="Saysettha OT" panose="020B0504020207020204" pitchFamily="34" charset="-34"/>
                <a:ea typeface="MS PGothic" panose="020B0600070205080204" pitchFamily="34" charset="-128"/>
                <a:cs typeface="Saysettha OT" panose="020B0504020207020204" pitchFamily="34" charset="-34"/>
              </a:rPr>
              <a:t>ໃຫ້ໂຮງຮຽນມີຄວາມ</a:t>
            </a:r>
            <a:r>
              <a:rPr lang="lo-LA" altLang="en-US" sz="2000" dirty="0">
                <a:latin typeface="Saysettha OT" panose="020B0504020207020204" pitchFamily="34" charset="-34"/>
                <a:ea typeface="MS PGothic" panose="020B0600070205080204" pitchFamily="34" charset="-128"/>
                <a:cs typeface="Saysettha OT" panose="020B0504020207020204" pitchFamily="34" charset="-34"/>
              </a:rPr>
              <a:t>ເຂົ້າໃຈ ແລະ ສາມາດຕອບໂຕ້ໄພພິບັດ</a:t>
            </a:r>
            <a:r>
              <a:rPr lang="lo-LA" altLang="en-US" sz="2000" dirty="0" smtClean="0">
                <a:latin typeface="Saysettha OT" panose="020B0504020207020204" pitchFamily="34" charset="-34"/>
                <a:ea typeface="MS PGothic" panose="020B0600070205080204" pitchFamily="34" charset="-128"/>
                <a:cs typeface="Saysettha OT" panose="020B0504020207020204" pitchFamily="34" charset="-34"/>
              </a:rPr>
              <a:t>ໄດ້.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lo-LA" altLang="en-US" sz="2000" dirty="0">
              <a:latin typeface="Saysettha OT" panose="020B0504020207020204" pitchFamily="34" charset="-34"/>
              <a:ea typeface="MS PGothic" panose="020B0600070205080204" pitchFamily="34" charset="-128"/>
              <a:cs typeface="Saysettha OT" panose="020B0504020207020204" pitchFamily="34" charset="-34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Phetsarath OT" panose="02000500000000000000" pitchFamily="2" charset="0"/>
                <a:cs typeface="Phetsarath OT" panose="02000500000000000000" pitchFamily="2" charset="0"/>
              </a:rPr>
              <a:t>ຜູ້ປະສານງານຫຼັກ</a:t>
            </a:r>
            <a:r>
              <a:rPr lang="lo-LA" sz="20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ທີ່ໄດ້</a:t>
            </a:r>
            <a:r>
              <a:rPr lang="lo-LA" sz="20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ແຕ່ງຕັ້ງ</a:t>
            </a:r>
          </a:p>
          <a:p>
            <a:pPr marL="0" indent="0">
              <a:lnSpc>
                <a:spcPct val="200000"/>
              </a:lnSpc>
              <a:buFont typeface="Calibri" panose="020F0502020204030204" pitchFamily="34" charset="0"/>
              <a:buNone/>
            </a:pPr>
            <a:r>
              <a:rPr lang="en-US" sz="2000" dirty="0">
                <a:latin typeface="Phetsarath OT" panose="02000500000000000000" pitchFamily="2" charset="0"/>
                <a:cs typeface="Phetsarath OT" panose="02000500000000000000" pitchFamily="2" charset="0"/>
              </a:rPr>
              <a:t>	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ພະແນກສຶກສາທິການ ແລະ ກິລາ</a:t>
            </a:r>
            <a:r>
              <a:rPr lang="en-US" sz="2000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ແຂວງ</a:t>
            </a:r>
            <a:r>
              <a:rPr lang="en-US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	</a:t>
            </a:r>
            <a:r>
              <a:rPr lang="en-US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2 </a:t>
            </a:r>
            <a:r>
              <a:rPr lang="en-US" sz="2000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ທ່ານ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	</a:t>
            </a:r>
            <a:r>
              <a:rPr lang="en-US" sz="2000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ຍິງ</a:t>
            </a:r>
            <a:r>
              <a:rPr lang="en-US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n-US" sz="2000" dirty="0">
                <a:latin typeface="Phetsarath OT" panose="02000500000000000000" pitchFamily="2" charset="0"/>
                <a:cs typeface="Phetsarath OT" panose="02000500000000000000" pitchFamily="2" charset="0"/>
              </a:rPr>
              <a:t>0 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  </a:t>
            </a:r>
            <a:r>
              <a:rPr lang="en-US" sz="2000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ທ່ານ</a:t>
            </a:r>
            <a:endParaRPr lang="en-US" sz="20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0" indent="0">
              <a:buFont typeface="Calibri" panose="020F0502020204030204" pitchFamily="34" charset="0"/>
              <a:buNone/>
            </a:pP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	ຫ້ອງການສຶກສາທິການ ແລະ ກິລາ</a:t>
            </a:r>
            <a:r>
              <a:rPr lang="en-US" sz="2000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ເມືອງ</a:t>
            </a:r>
            <a:r>
              <a:rPr lang="en-US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	</a:t>
            </a:r>
            <a:r>
              <a:rPr lang="en-US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6 </a:t>
            </a:r>
            <a:r>
              <a:rPr lang="en-US" sz="2000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ທ່ານ</a:t>
            </a:r>
            <a:r>
              <a:rPr lang="en-US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	</a:t>
            </a:r>
            <a:r>
              <a:rPr lang="en-US" sz="2000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ຍິງ</a:t>
            </a:r>
            <a:r>
              <a:rPr lang="en-US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n-US" sz="2000" dirty="0">
                <a:latin typeface="Phetsarath OT" panose="02000500000000000000" pitchFamily="2" charset="0"/>
                <a:cs typeface="Phetsarath OT" panose="02000500000000000000" pitchFamily="2" charset="0"/>
              </a:rPr>
              <a:t>1 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  </a:t>
            </a:r>
            <a:r>
              <a:rPr lang="en-US" sz="2000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ທ່ານ</a:t>
            </a:r>
            <a:endParaRPr lang="en-US" sz="20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0" indent="0"/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	</a:t>
            </a:r>
            <a:r>
              <a:rPr lang="en-US" sz="2000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ຂັ້ນ</a:t>
            </a:r>
            <a:r>
              <a:rPr lang="en-US" sz="2000" dirty="0" err="1">
                <a:solidFill>
                  <a:srgbClr val="FF0000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ໂຮງຮຽນ</a:t>
            </a:r>
            <a:r>
              <a:rPr lang="en-US" sz="2000" dirty="0">
                <a:solidFill>
                  <a:srgbClr val="FF0000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 61 </a:t>
            </a:r>
            <a:r>
              <a:rPr lang="en-US" sz="2000" dirty="0" err="1" smtClean="0">
                <a:solidFill>
                  <a:srgbClr val="FF0000"/>
                </a:solidFill>
                <a:latin typeface="Phetsarath OT" panose="02000500000000000000" pitchFamily="2" charset="0"/>
                <a:cs typeface="Phetsarath OT" panose="02000500000000000000" pitchFamily="2" charset="0"/>
              </a:rPr>
              <a:t>ທ່ານ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	</a:t>
            </a:r>
            <a:r>
              <a:rPr lang="lo-LA" sz="2000" dirty="0">
                <a:latin typeface="Phetsarath OT" panose="02000500000000000000" pitchFamily="2" charset="0"/>
                <a:cs typeface="Phetsarath OT" panose="02000500000000000000" pitchFamily="2" charset="0"/>
              </a:rPr>
              <a:t>	</a:t>
            </a:r>
            <a:r>
              <a:rPr lang="en-US" sz="2000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ຍິງ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n-US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21 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n-US" sz="2000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ທ່ານ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(ບິລິຄັນ 20 ທ່ານ, ຍິງ 3 ທ່ານ)</a:t>
            </a:r>
            <a:endParaRPr lang="en-US" sz="20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US" sz="2000" b="1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2000" dirty="0">
              <a:latin typeface="Saysettha OT" panose="020B0504020207020204" pitchFamily="34" charset="-34"/>
              <a:ea typeface="MS PGothic" panose="020B0600070205080204" pitchFamily="34" charset="-128"/>
              <a:cs typeface="Saysettha OT" panose="020B0504020207020204" pitchFamily="34" charset="-34"/>
            </a:endParaRPr>
          </a:p>
        </p:txBody>
      </p:sp>
      <p:pic>
        <p:nvPicPr>
          <p:cNvPr id="7" name="Content Placeholder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54" y="3979573"/>
            <a:ext cx="2974446" cy="287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579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2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200"/>
            <a:ext cx="4675585" cy="4495800"/>
          </a:xfr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571" y="2362478"/>
            <a:ext cx="4598429" cy="4514135"/>
          </a:xfrm>
          <a:prstGeom prst="rect">
            <a:avLst/>
          </a:prstGeom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83646" y="202245"/>
            <a:ext cx="8416411" cy="1459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lo-LA" sz="24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ຮູບພາບກິດຈະກໍາການຝຶກອົບຮົມການຄຸ້ມຄອງໄພພິບັດໃນໂຮງຮຽນ</a:t>
            </a:r>
          </a:p>
          <a:p>
            <a:pPr algn="ctr">
              <a:lnSpc>
                <a:spcPct val="170000"/>
              </a:lnSpc>
            </a:pPr>
            <a:r>
              <a:rPr lang="lo-LA" sz="24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ນັກສຳມະນາກອນ</a:t>
            </a:r>
            <a:r>
              <a:rPr lang="en-US" sz="2400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ສ້າງແຜນວາດຄວາມສ່ຽງໃນໂຮງຮຽນ</a:t>
            </a:r>
            <a:r>
              <a:rPr lang="en-US" sz="24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n-US" sz="2400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ແລະ</a:t>
            </a:r>
            <a:r>
              <a:rPr lang="en-US" sz="24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24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ນຳສະເຫນີ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5013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" y="71438"/>
            <a:ext cx="9144000" cy="1439862"/>
          </a:xfrm>
        </p:spPr>
        <p:txBody>
          <a:bodyPr>
            <a:noAutofit/>
          </a:bodyPr>
          <a:lstStyle/>
          <a:p>
            <a:r>
              <a:rPr lang="lo-LA" sz="2800" dirty="0">
                <a:latin typeface="Phetsarath OT" panose="02000500000000000000" pitchFamily="2" charset="0"/>
                <a:cs typeface="Phetsarath OT" panose="02000500000000000000" pitchFamily="2" charset="0"/>
              </a:rPr>
              <a:t>ຮູບພາບກິດຈະກໍາການຝຶກອົບຮົມການຄຸ້ມຄອງໄພພິບັດໃນ</a:t>
            </a:r>
            <a:r>
              <a:rPr lang="lo-LA" sz="28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ໂຮງຮຽນ</a:t>
            </a:r>
            <a:br>
              <a:rPr lang="lo-LA" sz="28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</a:br>
            <a:r>
              <a:rPr lang="en-US" sz="2600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ນັກສຳມະນາກອນ</a:t>
            </a:r>
            <a:r>
              <a:rPr lang="en-US" sz="2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n-US" sz="2600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ສາທິດວິທີການປ້ອງກັນທີ່ຖືກຕ້ອງ</a:t>
            </a:r>
            <a:r>
              <a:rPr lang="en-US" sz="2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n-US" sz="2600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ຈາກໄຟໄໝ</a:t>
            </a:r>
            <a:r>
              <a:rPr lang="en-US" sz="2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້, </a:t>
            </a:r>
            <a:r>
              <a:rPr lang="en-US" sz="2600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ຟ້າຜ່າ</a:t>
            </a:r>
            <a:r>
              <a:rPr lang="en-US" sz="2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n-US" sz="2600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ແລະ</a:t>
            </a:r>
            <a:r>
              <a:rPr lang="en-US" sz="26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n-US" sz="2600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ເຫດການແຜນດິນໄຫວ</a:t>
            </a:r>
            <a:endParaRPr lang="en-US" sz="2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57886"/>
            <a:ext cx="4682998" cy="2782394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0" b="3740"/>
          <a:stretch/>
        </p:blipFill>
        <p:spPr>
          <a:xfrm>
            <a:off x="4682998" y="1422559"/>
            <a:ext cx="4461001" cy="26530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58" y="4075607"/>
            <a:ext cx="4206742" cy="2782393"/>
          </a:xfrm>
          <a:prstGeom prst="rect">
            <a:avLst/>
          </a:prstGeom>
        </p:spPr>
      </p:pic>
      <p:pic>
        <p:nvPicPr>
          <p:cNvPr id="6" name="Picture 5" descr="D:\Photos\Photo from Saythavee\Photo from Saythavee\Roll out training SDM 16-20 Feb 2015\Roll out SDM trainning Viengthong\IMG_58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5607"/>
            <a:ext cx="4937258" cy="280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76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 idx="4294967295"/>
          </p:nvPr>
        </p:nvSpPr>
        <p:spPr>
          <a:xfrm>
            <a:off x="0" y="332656"/>
            <a:ext cx="8720138" cy="81034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24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6</a:t>
            </a:r>
            <a:r>
              <a:rPr lang="lo-LA" altLang="en-US" sz="2400" b="1" dirty="0" smtClean="0">
                <a:latin typeface="Saysettha OT" panose="020B0504020207020204" pitchFamily="34" charset="-34"/>
                <a:cs typeface="Saysettha OT" panose="020B0504020207020204" pitchFamily="34" charset="-34"/>
              </a:rPr>
              <a:t>. ກອງປະຊຸມຜັນຂະຫຍາຍການຝຶກ</a:t>
            </a:r>
            <a:r>
              <a:rPr lang="lo-LA" altLang="en-US" sz="24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ອົບຮົມການຄຸ້ມຄອງໄພພິບັດໃນ</a:t>
            </a:r>
            <a:r>
              <a:rPr lang="lo-LA" altLang="en-US" sz="2400" b="1" dirty="0" smtClean="0">
                <a:latin typeface="Saysettha OT" panose="020B0504020207020204" pitchFamily="34" charset="-34"/>
                <a:cs typeface="Saysettha OT" panose="020B0504020207020204" pitchFamily="34" charset="-34"/>
              </a:rPr>
              <a:t>ໂຮງຮຽນໃຫ້ແກ່ຜູ້ອຳນວຍການ     ແລະ ຕ່າງຫນ້າຄະນະກຳມະການຄຸມຄອງໄພພິບັດຂັ້ນບ້ານ 29 ບ້ານເປົ້າຫມາຍ</a:t>
            </a:r>
            <a:endParaRPr lang="en-US" altLang="en-US" sz="2400" b="1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23555" name="Content Placeholder 7"/>
          <p:cNvSpPr>
            <a:spLocks noGrp="1"/>
          </p:cNvSpPr>
          <p:nvPr>
            <p:ph idx="4294967295"/>
          </p:nvPr>
        </p:nvSpPr>
        <p:spPr>
          <a:xfrm>
            <a:off x="464344" y="1379539"/>
            <a:ext cx="8679656" cy="1978025"/>
          </a:xfrm>
        </p:spPr>
        <p:txBody>
          <a:bodyPr>
            <a:normAutofit fontScale="92500"/>
          </a:bodyPr>
          <a:lstStyle/>
          <a:p>
            <a:r>
              <a:rPr lang="lo-LA" altLang="en-US" sz="1800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ເພື່ອຝຶກອົບຮົມການຄຸ້ມຄອງໄພພິບັດໃນໂຮງຮຽນ ໃຫ້ແກ່ຜູ້ອຳນວຍການ ແລະ ຕາງໜ້າ ຄຄພບ.</a:t>
            </a:r>
          </a:p>
          <a:p>
            <a:r>
              <a:rPr lang="lo-LA" altLang="en-US" sz="1800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ເພື່ອໃຫ້ຄູທີ່ໄດ້ຮັບການຝຶກອົບຮົມນຳໄປຜັນຂະຫຍາຍໃນການສິດສອນໃຫ້ກັບນັກຮຽນໃນໂຮງຮຽນຂອງຕົນ.</a:t>
            </a:r>
          </a:p>
          <a:p>
            <a:r>
              <a:rPr lang="lo-LA" altLang="en-US" sz="1800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ເພື່ອໃຫ້ໂຮງຮຽນ ແລະ ຊຸມຊົນມີຄວາມເຂົ້າໃຈ ແລະ ສາມາດຕອບໂຕ້ໄພພິບັດໄດ້ດີ</a:t>
            </a:r>
            <a:r>
              <a:rPr lang="lo-LA" altLang="en-US" sz="1800" dirty="0" smtClean="0">
                <a:latin typeface="Saysettha OT" panose="020B0504020207020204" pitchFamily="34" charset="-34"/>
                <a:cs typeface="Saysettha OT" panose="020B0504020207020204" pitchFamily="34" charset="-34"/>
              </a:rPr>
              <a:t>ຂຶ້ນ</a:t>
            </a:r>
          </a:p>
          <a:p>
            <a:endParaRPr lang="lo-LA" sz="1800" b="1" dirty="0" smtClean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r>
              <a:rPr lang="en-US" sz="1800" b="1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ຜູ້</a:t>
            </a:r>
            <a:r>
              <a:rPr lang="en-US" sz="1800" b="1" dirty="0" err="1">
                <a:latin typeface="Phetsarath OT" panose="02000500000000000000" pitchFamily="2" charset="0"/>
                <a:cs typeface="Phetsarath OT" panose="02000500000000000000" pitchFamily="2" charset="0"/>
              </a:rPr>
              <a:t>ເຂົ້າຮ່ວມທັງໝົດ</a:t>
            </a:r>
            <a:r>
              <a:rPr lang="en-US" sz="18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 65 </a:t>
            </a:r>
            <a:r>
              <a:rPr lang="en-US" sz="1800" b="1" dirty="0" err="1">
                <a:latin typeface="Phetsarath OT" panose="02000500000000000000" pitchFamily="2" charset="0"/>
                <a:cs typeface="Phetsarath OT" panose="02000500000000000000" pitchFamily="2" charset="0"/>
              </a:rPr>
              <a:t>ທ່ານ</a:t>
            </a:r>
            <a:r>
              <a:rPr lang="en-US" sz="18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, </a:t>
            </a:r>
            <a:r>
              <a:rPr lang="en-US" sz="1800" b="1" dirty="0" err="1">
                <a:latin typeface="Phetsarath OT" panose="02000500000000000000" pitchFamily="2" charset="0"/>
                <a:cs typeface="Phetsarath OT" panose="02000500000000000000" pitchFamily="2" charset="0"/>
              </a:rPr>
              <a:t>ຍິງ</a:t>
            </a:r>
            <a:r>
              <a:rPr lang="en-US" sz="18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 6 </a:t>
            </a:r>
            <a:r>
              <a:rPr lang="en-US" sz="1800" b="1" dirty="0" err="1">
                <a:latin typeface="Phetsarath OT" panose="02000500000000000000" pitchFamily="2" charset="0"/>
                <a:cs typeface="Phetsarath OT" panose="02000500000000000000" pitchFamily="2" charset="0"/>
              </a:rPr>
              <a:t>ທ່ານ</a:t>
            </a:r>
            <a:endParaRPr lang="en-US" sz="1800" b="1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endParaRPr lang="en-US" altLang="en-US" sz="1800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pic>
        <p:nvPicPr>
          <p:cNvPr id="23561" name="Picture 9" descr="D:\Photos\Photo from Saythavee\Photo from Saythavee\Roll out training SDM 16-20 Feb 2015\Roll out SDM - Bolikhan\IMG_23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81" y="3603844"/>
            <a:ext cx="3664424" cy="325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710" y="2601532"/>
            <a:ext cx="4913291" cy="425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9355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82564"/>
            <a:ext cx="9144000" cy="200684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lo-LA" altLang="en-US" sz="2400" dirty="0">
                <a:latin typeface="Saysettha OT" panose="020B0504020207020204" pitchFamily="34" charset="-34"/>
                <a:cs typeface="Saysettha OT" panose="020B0504020207020204" pitchFamily="34" charset="-34"/>
              </a:rPr>
              <a:t>ຮູບພາບກິດຈະກໍາ ກອງປະຊຸມຜັນຂະຫຍາຍການຝຶກອົບຮົມການຄຸ້ມຄອງໄພພິບັດໃນໂຮງຮຽນໃຫ້ແກ່ຜູ້ອຳນວຍການ ແລະ ຕ່າງຫນ້າຄະນະກຳມະການຄຸມຄອງໄພພິບັດຂັ້ນບ້ານ</a:t>
            </a:r>
            <a:br>
              <a:rPr lang="lo-LA" altLang="en-US" sz="2400" dirty="0">
                <a:latin typeface="Saysettha OT" panose="020B0504020207020204" pitchFamily="34" charset="-34"/>
                <a:cs typeface="Saysettha OT" panose="020B0504020207020204" pitchFamily="34" charset="-34"/>
              </a:rPr>
            </a:br>
            <a:r>
              <a:rPr lang="lo-LA" sz="24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ນັກສຳມະນາກອນ</a:t>
            </a:r>
            <a:r>
              <a:rPr lang="en-US" sz="2400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ສາທິດວິທີການອົບພະຍົບໄປສະຖານທີ</a:t>
            </a:r>
            <a:r>
              <a:rPr lang="en-US" sz="24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່ </a:t>
            </a:r>
            <a:r>
              <a:rPr lang="en-US" sz="2400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ທີ່ປອດໄພ</a:t>
            </a:r>
            <a:endParaRPr lang="en-US" sz="24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3" t="16298" b="28424"/>
          <a:stretch/>
        </p:blipFill>
        <p:spPr>
          <a:xfrm>
            <a:off x="0" y="3835022"/>
            <a:ext cx="3148466" cy="3022979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2" t="18468" b="26941"/>
          <a:stretch/>
        </p:blipFill>
        <p:spPr>
          <a:xfrm>
            <a:off x="3172390" y="3903261"/>
            <a:ext cx="3657601" cy="2954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363" y="3903262"/>
            <a:ext cx="2270637" cy="29547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533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82564"/>
            <a:ext cx="9144000" cy="200684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lo-LA" altLang="en-US" sz="2400" dirty="0">
                <a:latin typeface="Saysettha OT" panose="020B0504020207020204" pitchFamily="34" charset="-34"/>
                <a:cs typeface="Saysettha OT" panose="020B0504020207020204" pitchFamily="34" charset="-34"/>
              </a:rPr>
              <a:t>ຮູບພາບກິດຈະກໍາ ກອງປະຊຸມຜັນຂະຫຍາຍການຝຶກອົບຮົມການຄຸ້ມຄອງໄພພິບັດໃນໂຮງຮຽນໃຫ້ແກ່ຜູ້ອຳນວຍການ ແລະ ຕ່າງຫນ້າຄະນະກຳມະການຄຸມຄອງໄພພິບັດຂັ້ນບ້ານ</a:t>
            </a:r>
            <a:br>
              <a:rPr lang="lo-LA" altLang="en-US" sz="2400" dirty="0">
                <a:latin typeface="Saysettha OT" panose="020B0504020207020204" pitchFamily="34" charset="-34"/>
                <a:cs typeface="Saysettha OT" panose="020B0504020207020204" pitchFamily="34" charset="-34"/>
              </a:rPr>
            </a:br>
            <a:r>
              <a:rPr lang="lo-LA" sz="24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ນັກສຳມະນາກອນ</a:t>
            </a:r>
            <a:r>
              <a:rPr lang="en-US" sz="2400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ສາທິດວິທີການອົບພະຍົບໄປສະຖານທີ</a:t>
            </a:r>
            <a:r>
              <a:rPr lang="en-US" sz="24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່ </a:t>
            </a:r>
            <a:r>
              <a:rPr lang="en-US" sz="2400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ທີ່ປອດໄພ</a:t>
            </a:r>
            <a:endParaRPr lang="en-US" sz="24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3" t="16298" b="28424"/>
          <a:stretch/>
        </p:blipFill>
        <p:spPr>
          <a:xfrm>
            <a:off x="0" y="3835022"/>
            <a:ext cx="3148466" cy="3022979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2" t="18468" b="26941"/>
          <a:stretch/>
        </p:blipFill>
        <p:spPr>
          <a:xfrm>
            <a:off x="3172390" y="3903261"/>
            <a:ext cx="3657601" cy="2954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363" y="3903262"/>
            <a:ext cx="2270637" cy="29547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533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82564"/>
            <a:ext cx="9144000" cy="9092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lo-LA" altLang="en-US" sz="2400" dirty="0" smtClean="0">
                <a:latin typeface="Saysettha OT" panose="020B0504020207020204" pitchFamily="34" charset="-34"/>
                <a:cs typeface="Saysettha OT" panose="020B0504020207020204" pitchFamily="34" charset="-34"/>
              </a:rPr>
              <a:t>ຮູບພາບກິດຈະກໍາ ຄູນໍາພານັກຮຽນຝຶກຊ້ອມເຫດການຈໍາລອງໄພພິບັດຕ່າງໆ</a:t>
            </a:r>
          </a:p>
          <a:p>
            <a:pPr>
              <a:lnSpc>
                <a:spcPct val="150000"/>
              </a:lnSpc>
            </a:pPr>
            <a:r>
              <a:rPr lang="lo-LA" altLang="en-US" sz="2400" dirty="0" smtClean="0">
                <a:latin typeface="Saysettha OT" panose="020B0504020207020204" pitchFamily="34" charset="-34"/>
                <a:cs typeface="Saysettha OT" panose="020B0504020207020204" pitchFamily="34" charset="-34"/>
              </a:rPr>
              <a:t> ແລະ ການອົບພະຍົບອອກຈາກອາຄານຮຽນ</a:t>
            </a:r>
            <a:endParaRPr lang="en-US" sz="24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2" t="26478" b="12865"/>
          <a:stretch/>
        </p:blipFill>
        <p:spPr>
          <a:xfrm>
            <a:off x="0" y="1349363"/>
            <a:ext cx="3992252" cy="28977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" t="6197" b="36526"/>
          <a:stretch/>
        </p:blipFill>
        <p:spPr>
          <a:xfrm>
            <a:off x="0" y="4398136"/>
            <a:ext cx="3982158" cy="2459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5" t="17653"/>
          <a:stretch/>
        </p:blipFill>
        <p:spPr>
          <a:xfrm>
            <a:off x="5109692" y="1197735"/>
            <a:ext cx="3444020" cy="3049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9" t="23474" r="6103" b="8169"/>
          <a:stretch/>
        </p:blipFill>
        <p:spPr>
          <a:xfrm>
            <a:off x="5109692" y="4359498"/>
            <a:ext cx="3444020" cy="249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7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Pictures\2558-08-04 ນໍ້າຖ້ວມບໍລິຄັນ\ນໍ້າຖ້ວມບໍລິຄັນ 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8856984" cy="660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67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220626" y="373487"/>
            <a:ext cx="8835656" cy="7984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7</a:t>
            </a:r>
            <a: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. ຝຶກອົບຮົມຄູຝຶກການນໍາໃຊ້ຫລັກສູດເສີມການຫລຸດຜ່ອນຄວາມສ່ຽງໄພພິບັດໃຫ້ແກ່ຄູຝຶກຂັ້ນແຂວງ ແລະ ເມືອງ</a:t>
            </a:r>
          </a:p>
          <a:p>
            <a:endParaRPr lang="lo-LA" sz="20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659520" y="1763546"/>
            <a:ext cx="5251883" cy="1417536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>
              <a:buNone/>
            </a:pPr>
            <a:r>
              <a:rPr lang="lo-LA" sz="20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ຜູ້ທີ່ໄດ້ຮັບການຝຶກອົບຮົມ</a:t>
            </a:r>
          </a:p>
          <a:p>
            <a:pPr marL="201168" lvl="1" indent="0">
              <a:buNone/>
            </a:pPr>
            <a:endParaRPr lang="lo-LA" sz="800" b="1" dirty="0" smtClean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ຄູຝຶກຂັ້ນແຂວງ 6 ທ່ານ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lo-LA" sz="2000" dirty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20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ຄູຝຶກຂັ້ນເມືອງ ຈາກ ເມືອງບໍລິຄັນ, ວຽງທອງ ແລະ ຄໍາເກີດ ລວມ 18 ທ່ານ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85" y="3447902"/>
            <a:ext cx="3836360" cy="34100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454" y="3447902"/>
            <a:ext cx="4067390" cy="341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3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568" y="332656"/>
            <a:ext cx="9018431" cy="69765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8</a:t>
            </a:r>
            <a:r>
              <a:rPr lang="en-US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. </a:t>
            </a:r>
            <a: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ຝຶກອົບຮົມ</a:t>
            </a:r>
            <a:r>
              <a:rPr lang="en-US" sz="2400" b="1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ການນຳໃຊ</a:t>
            </a:r>
            <a:r>
              <a:rPr lang="en-US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້</a:t>
            </a:r>
            <a: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ຫລັກສູດ</a:t>
            </a:r>
            <a:r>
              <a:rPr lang="lo-LA" sz="24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ເສີມ</a:t>
            </a:r>
            <a:r>
              <a:rPr lang="en-US" sz="2400" b="1" dirty="0" err="1">
                <a:latin typeface="Phetsarath OT" panose="02000500000000000000" pitchFamily="2" charset="0"/>
                <a:cs typeface="Phetsarath OT" panose="02000500000000000000" pitchFamily="2" charset="0"/>
              </a:rPr>
              <a:t>ຄວາມຮູ</a:t>
            </a:r>
            <a:r>
              <a:rPr lang="en-US" sz="24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້</a:t>
            </a:r>
            <a:r>
              <a:rPr lang="lo-LA" sz="24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ການຫລຸດຜ່ອນຄວາມສ່ຽງໄພພິບັດໃຫ້</a:t>
            </a:r>
            <a: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ແກ່    </a:t>
            </a:r>
            <a:b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</a:br>
            <a:r>
              <a:rPr lang="lo-LA" sz="24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  ຜູ້</a:t>
            </a:r>
            <a:r>
              <a:rPr lang="en-US" sz="2400" b="1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ອຳນວຍການໂຮງຮຽນ</a:t>
            </a:r>
            <a:r>
              <a:rPr lang="en-US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n-US" sz="2400" b="1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ແລະ</a:t>
            </a:r>
            <a:r>
              <a:rPr lang="en-US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n-US" sz="2400" b="1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ຄູ</a:t>
            </a:r>
            <a: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ຊັ້ນ ປ3 - ປ5 ແລະ ມ 1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252109"/>
            <a:ext cx="2880320" cy="33389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" y="2276872"/>
            <a:ext cx="3268149" cy="33141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4" t="7539" r="19435"/>
          <a:stretch/>
        </p:blipFill>
        <p:spPr>
          <a:xfrm>
            <a:off x="6156176" y="2252109"/>
            <a:ext cx="2987824" cy="33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53591" y="332656"/>
            <a:ext cx="8858401" cy="889720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24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9</a:t>
            </a:r>
            <a: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. ຝຶກອົບຮົມການນຳໃຊ້ເຄື່ອງມືອີເລັກໂຕຼນິກ(ແທບເລດ)ໃຫ້ກັບຄູຝຶກຂັ້ນເມືອງ ແລະ ແຂວງ</a:t>
            </a:r>
            <a:b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</a:br>
            <a: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ໃນການເກັບກໍາຂໍ້ມູນການຄຸ້ມຄອງໄພພິບັດໃນໂຮງຮຽນ</a:t>
            </a:r>
            <a:endParaRPr lang="en-US" sz="2400" b="1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02" y="683295"/>
            <a:ext cx="2917062" cy="29801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/>
          <a:stretch/>
        </p:blipFill>
        <p:spPr>
          <a:xfrm>
            <a:off x="0" y="3090931"/>
            <a:ext cx="4781282" cy="37670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75"/>
          <a:stretch/>
        </p:blipFill>
        <p:spPr>
          <a:xfrm>
            <a:off x="4794407" y="3070206"/>
            <a:ext cx="4362719" cy="378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3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7274" y="-31750"/>
            <a:ext cx="8692754" cy="1460500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1</a:t>
            </a:r>
            <a:r>
              <a:rPr lang="en-US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0</a:t>
            </a:r>
            <a: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. ນຳໃຊ້</a:t>
            </a:r>
            <a:r>
              <a:rPr lang="en-US" sz="2400" b="1" dirty="0" err="1">
                <a:latin typeface="Phetsarath OT" panose="02000500000000000000" pitchFamily="2" charset="0"/>
                <a:cs typeface="Phetsarath OT" panose="02000500000000000000" pitchFamily="2" charset="0"/>
              </a:rPr>
              <a:t>ເຄື່ອງ</a:t>
            </a:r>
            <a:r>
              <a:rPr lang="en-US" sz="24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n-US" sz="2400" b="1" dirty="0" err="1">
                <a:latin typeface="Phetsarath OT" panose="02000500000000000000" pitchFamily="2" charset="0"/>
                <a:cs typeface="Phetsarath OT" panose="02000500000000000000" pitchFamily="2" charset="0"/>
              </a:rPr>
              <a:t>ອີເລັກໂຕຼນິກ</a:t>
            </a:r>
            <a:r>
              <a:rPr lang="en-US" sz="24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en-US" sz="2400" b="1" dirty="0" err="1">
                <a:latin typeface="Phetsarath OT" panose="02000500000000000000" pitchFamily="2" charset="0"/>
                <a:cs typeface="Phetsarath OT" panose="02000500000000000000" pitchFamily="2" charset="0"/>
              </a:rPr>
              <a:t>ແທັບເລດ</a:t>
            </a:r>
            <a:r>
              <a:rPr lang="en-US" sz="24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 </a:t>
            </a:r>
            <a:r>
              <a:rPr lang="lo-LA" sz="24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(</a:t>
            </a:r>
            <a:r>
              <a:rPr lang="en-US" sz="2400" b="1" dirty="0">
                <a:latin typeface="Phetsarath OT" panose="02000500000000000000" pitchFamily="2" charset="0"/>
                <a:cs typeface="Phetsarath OT" panose="02000500000000000000" pitchFamily="2" charset="0"/>
              </a:rPr>
              <a:t>Tablet</a:t>
            </a:r>
            <a: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) ໃນການເກັບກຳຂໍ້ມູນ ກ</a:t>
            </a:r>
            <a:r>
              <a:rPr lang="en-US" sz="2400" b="1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ານຄຸ້ມຄອງໄພພິບັດໃນໂຮງຮຽນ</a:t>
            </a:r>
            <a: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 .</a:t>
            </a:r>
            <a:endParaRPr lang="en-US" sz="2400" b="1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41" y="3807726"/>
            <a:ext cx="3431559" cy="3050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7726"/>
            <a:ext cx="3431559" cy="3050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27" y="3807726"/>
            <a:ext cx="3431560" cy="3050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775" y="897968"/>
            <a:ext cx="3458225" cy="293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3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7274" y="-31750"/>
            <a:ext cx="8692754" cy="1337506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1</a:t>
            </a:r>
            <a:r>
              <a:rPr lang="en-US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1</a:t>
            </a:r>
            <a:r>
              <a:rPr lang="lo-LA" sz="2400" b="1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. </a:t>
            </a:r>
            <a:r>
              <a:rPr lang="lo-LA" sz="2400" dirty="0">
                <a:latin typeface="Phetsarath OT" pitchFamily="2" charset="0"/>
                <a:cs typeface="Phetsarath OT" pitchFamily="2" charset="0"/>
              </a:rPr>
              <a:t>ຈັດກອງປະຊຸມແລກປ່ຽນ-ຖອດຖອນບົດຮຽນຂຶ້ນ ສໍາລັບຈຸດປະສານງານຫລັກວຽກງານຄຸ້ມຄອງຄວາມສ່ຽງໄພພິບັດໃນຂະແຫນງການສຶກສາ</a:t>
            </a:r>
            <a:endParaRPr lang="en-US" sz="2400" b="1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pic>
        <p:nvPicPr>
          <p:cNvPr id="3" name="Picture 2" descr="F:\DM education focal point 2015 in VT\IMG_952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" r="385"/>
          <a:stretch/>
        </p:blipFill>
        <p:spPr bwMode="auto">
          <a:xfrm>
            <a:off x="5433476" y="1052736"/>
            <a:ext cx="3512820" cy="2385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986" y="1305756"/>
            <a:ext cx="50163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lo-LA" dirty="0" smtClean="0">
                <a:ea typeface="MS PGothic" panose="020B0600070205080204" pitchFamily="34" charset="-128"/>
                <a:cs typeface="Phetsarath OT" panose="02000500000000000000" pitchFamily="2" charset="0"/>
              </a:rPr>
              <a:t>ຜູ້</a:t>
            </a:r>
            <a:r>
              <a:rPr lang="lo-LA" dirty="0">
                <a:ea typeface="MS PGothic" panose="020B0600070205080204" pitchFamily="34" charset="-128"/>
                <a:cs typeface="Phetsarath OT" panose="02000500000000000000" pitchFamily="2" charset="0"/>
              </a:rPr>
              <a:t>ເຂົ້າຮ່ວມ ຕາງຫນ້າຈາກກະຊວງສຶກສາທິການ ແລະ ກິລາ, ພະແນກສຶກສາທິການ ແລະ ກິລາແຂວງ, ຫ້ອງການສຶກສາທິການ ແລະ ກິລາເມືອງ, ແລະ ຜູ້ອໍານວຍການໂຮງຮຽນເປົ້າຫມາຍ </a:t>
            </a:r>
            <a:r>
              <a:rPr lang="lo-LA" dirty="0" smtClean="0">
                <a:ea typeface="MS PGothic" panose="020B0600070205080204" pitchFamily="34" charset="-128"/>
                <a:cs typeface="Phetsarath OT" panose="02000500000000000000" pitchFamily="2" charset="0"/>
              </a:rPr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" y="3367616"/>
            <a:ext cx="89462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"/>
              <a:tabLst>
                <a:tab pos="571500" algn="l"/>
              </a:tabLst>
            </a:pPr>
            <a:r>
              <a:rPr lang="lo-LA" sz="2000" dirty="0" smtClean="0">
                <a:latin typeface="Times New Roman" panose="02020603050405020304" pitchFamily="18" charset="0"/>
                <a:ea typeface="MS PGothic" panose="020B0600070205080204" pitchFamily="34" charset="-128"/>
                <a:cs typeface="Phetsarath OT" panose="02000500000000000000" pitchFamily="2" charset="0"/>
              </a:rPr>
              <a:t>ຈຸດປະສົງ ແລກປ່ຽນ</a:t>
            </a:r>
            <a:r>
              <a:rPr lang="lo-LA" sz="2000" dirty="0">
                <a:latin typeface="Times New Roman" panose="02020603050405020304" pitchFamily="18" charset="0"/>
                <a:ea typeface="MS PGothic" panose="020B0600070205080204" pitchFamily="34" charset="-128"/>
                <a:cs typeface="Phetsarath OT" panose="02000500000000000000" pitchFamily="2" charset="0"/>
              </a:rPr>
              <a:t>ບົດຮຽນອັນພົ້ນເດັ່ນ ເຊັ່ນ </a:t>
            </a:r>
            <a:r>
              <a:rPr lang="lo-LA" sz="2000" dirty="0" smtClean="0">
                <a:latin typeface="Times New Roman" panose="02020603050405020304" pitchFamily="18" charset="0"/>
                <a:ea typeface="MS PGothic" panose="020B0600070205080204" pitchFamily="34" charset="-128"/>
                <a:cs typeface="Phetsarath OT" panose="02000500000000000000" pitchFamily="2" charset="0"/>
              </a:rPr>
              <a:t>:ຜົນສໍາເລັດ , ດ້ານດີ, ສີ່ງຄ້າງຄາ, ບັນຫານສີ່ງທ້າທາຍ ແລະ ວີທີແກ້ໄຂ.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1875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6" y="188640"/>
            <a:ext cx="3977022" cy="5016568"/>
          </a:xfrm>
          <a:prstGeom prst="rect">
            <a:avLst/>
          </a:prstGeom>
        </p:spPr>
      </p:pic>
      <p:pic>
        <p:nvPicPr>
          <p:cNvPr id="3" name="Picture 2" descr="C:\Users\HP\Desktop\Bolikhan\Vatthad\IMG_48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12012"/>
            <a:ext cx="4443576" cy="499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47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Bolikhan resized\3. Nongdaeng\IMG_74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025763" cy="596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Bolikhan resized\7. Somxuen\IMG_488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2" t="10257" b="6293"/>
          <a:stretch/>
        </p:blipFill>
        <p:spPr bwMode="auto">
          <a:xfrm>
            <a:off x="4025762" y="-99392"/>
            <a:ext cx="5118237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53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Bolikhan resized\6. Phoukham\IMG_50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" t="14285" r="-3401" b="14285"/>
          <a:stretch/>
        </p:blipFill>
        <p:spPr bwMode="auto">
          <a:xfrm>
            <a:off x="179512" y="0"/>
            <a:ext cx="4752529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-99391"/>
            <a:ext cx="4248473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1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28800"/>
            <a:ext cx="4320480" cy="5040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628800"/>
            <a:ext cx="471601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8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7"/>
          <a:stretch/>
        </p:blipFill>
        <p:spPr>
          <a:xfrm>
            <a:off x="107504" y="1628800"/>
            <a:ext cx="4248473" cy="5040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1628800"/>
            <a:ext cx="4437767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7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lo-LA" dirty="0" smtClean="0">
                <a:latin typeface="Saysettha OT" pitchFamily="34" charset="-34"/>
                <a:cs typeface="Saysettha OT" pitchFamily="34" charset="-34"/>
              </a:rPr>
              <a:t/>
            </a:r>
            <a:br>
              <a:rPr lang="lo-LA" dirty="0" smtClean="0">
                <a:latin typeface="Saysettha OT" pitchFamily="34" charset="-34"/>
                <a:cs typeface="Saysettha OT" pitchFamily="34" charset="-34"/>
              </a:rPr>
            </a:br>
            <a:r>
              <a:rPr lang="lo-LA" dirty="0">
                <a:latin typeface="Saysettha OT" pitchFamily="34" charset="-34"/>
                <a:cs typeface="Saysettha OT" pitchFamily="34" charset="-34"/>
              </a:rPr>
              <a:t/>
            </a:r>
            <a:br>
              <a:rPr lang="lo-LA" dirty="0">
                <a:latin typeface="Saysettha OT" pitchFamily="34" charset="-34"/>
                <a:cs typeface="Saysettha OT" pitchFamily="34" charset="-34"/>
              </a:rPr>
            </a:br>
            <a:r>
              <a:rPr lang="lo-LA" dirty="0" smtClean="0">
                <a:latin typeface="Saysettha OT" pitchFamily="34" charset="-34"/>
                <a:cs typeface="Saysettha OT" pitchFamily="34" charset="-34"/>
              </a:rPr>
              <a:t/>
            </a:r>
            <a:br>
              <a:rPr lang="lo-LA" dirty="0" smtClean="0">
                <a:latin typeface="Saysettha OT" pitchFamily="34" charset="-34"/>
                <a:cs typeface="Saysettha OT" pitchFamily="34" charset="-34"/>
              </a:rPr>
            </a:br>
            <a:r>
              <a:rPr lang="lo-LA" dirty="0" smtClean="0">
                <a:latin typeface="Saysettha OT" pitchFamily="34" charset="-34"/>
                <a:cs typeface="Saysettha OT" pitchFamily="34" charset="-34"/>
              </a:rPr>
              <a:t>ແຂວງບໍລິຄໍາໄຊປະກອບມີ 7 ຕົວເມືອງຄື:</a:t>
            </a:r>
            <a:br>
              <a:rPr lang="lo-LA" dirty="0" smtClean="0">
                <a:latin typeface="Saysettha OT" pitchFamily="34" charset="-34"/>
                <a:cs typeface="Saysettha OT" pitchFamily="34" charset="-34"/>
              </a:rPr>
            </a:br>
            <a:endParaRPr lang="en-US" dirty="0">
              <a:latin typeface="Saysettha OT" pitchFamily="34" charset="-34"/>
              <a:cs typeface="Saysettha OT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1"/>
            <a:ext cx="8229600" cy="36576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lo-LA" dirty="0" smtClean="0">
                <a:latin typeface="Saysettha OT" pitchFamily="34" charset="-34"/>
                <a:cs typeface="Saysettha OT" pitchFamily="34" charset="-34"/>
              </a:rPr>
              <a:t>1/ ເມືອງ ປາກຊັນ</a:t>
            </a:r>
          </a:p>
          <a:p>
            <a:pPr>
              <a:buNone/>
            </a:pPr>
            <a:r>
              <a:rPr lang="lo-LA" dirty="0" smtClean="0">
                <a:latin typeface="Saysettha OT" pitchFamily="34" charset="-34"/>
                <a:cs typeface="Saysettha OT" pitchFamily="34" charset="-34"/>
              </a:rPr>
              <a:t>2/ ເມືອງ ບໍລິຄັນ</a:t>
            </a:r>
          </a:p>
          <a:p>
            <a:pPr>
              <a:buNone/>
            </a:pPr>
            <a:r>
              <a:rPr lang="lo-LA" dirty="0" smtClean="0">
                <a:latin typeface="Saysettha OT" pitchFamily="34" charset="-34"/>
                <a:cs typeface="Saysettha OT" pitchFamily="34" charset="-34"/>
              </a:rPr>
              <a:t>3/ ເມືອງ ທ່າພະບາດ</a:t>
            </a:r>
          </a:p>
          <a:p>
            <a:pPr>
              <a:buNone/>
            </a:pPr>
            <a:r>
              <a:rPr lang="lo-LA" dirty="0" smtClean="0">
                <a:latin typeface="Saysettha OT" pitchFamily="34" charset="-34"/>
                <a:cs typeface="Saysettha OT" pitchFamily="34" charset="-34"/>
              </a:rPr>
              <a:t>4/ ເມືອງ ປາກກະດິງ</a:t>
            </a:r>
          </a:p>
          <a:p>
            <a:pPr>
              <a:buNone/>
            </a:pPr>
            <a:r>
              <a:rPr lang="lo-LA" dirty="0" smtClean="0">
                <a:latin typeface="Saysettha OT" pitchFamily="34" charset="-34"/>
                <a:cs typeface="Saysettha OT" pitchFamily="34" charset="-34"/>
              </a:rPr>
              <a:t>5/ ເມືອງ ຄໍາເກີດ</a:t>
            </a:r>
          </a:p>
          <a:p>
            <a:pPr>
              <a:buNone/>
            </a:pPr>
            <a:r>
              <a:rPr lang="lo-LA" dirty="0" smtClean="0">
                <a:latin typeface="Saysettha OT" pitchFamily="34" charset="-34"/>
                <a:cs typeface="Saysettha OT" pitchFamily="34" charset="-34"/>
              </a:rPr>
              <a:t>6/ ເມືອງ ວຽງທອງ</a:t>
            </a:r>
          </a:p>
          <a:p>
            <a:pPr>
              <a:buNone/>
            </a:pPr>
            <a:r>
              <a:rPr lang="lo-LA" dirty="0" smtClean="0">
                <a:latin typeface="Saysettha OT" pitchFamily="34" charset="-34"/>
                <a:cs typeface="Saysettha OT" pitchFamily="34" charset="-34"/>
              </a:rPr>
              <a:t>7/ ເມືອງ ໄຊຈໍາພອນ </a:t>
            </a:r>
            <a:endParaRPr lang="en-US" dirty="0">
              <a:latin typeface="Saysettha OT" pitchFamily="34" charset="-34"/>
              <a:cs typeface="Saysettha OT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0066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9"/>
          <a:stretch/>
        </p:blipFill>
        <p:spPr>
          <a:xfrm>
            <a:off x="323528" y="1628800"/>
            <a:ext cx="3816424" cy="4968552"/>
          </a:xfrm>
          <a:prstGeom prst="rect">
            <a:avLst/>
          </a:prstGeom>
        </p:spPr>
      </p:pic>
      <p:pic>
        <p:nvPicPr>
          <p:cNvPr id="3" name="Picture 4" descr="D:\ເອກະສານ ແລະ ຂໍ້ມູນວຽກງານໄພພິບັດ\ຮູບກິດຈະກຳ 10 ບ້ານເປົ້າໝາຍ\4.Nong Aw\IMG_97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28800"/>
            <a:ext cx="482453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15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o-LA" sz="2800" b="1" dirty="0" smtClean="0">
                <a:latin typeface="Phetsarath OT" pitchFamily="2" charset="0"/>
                <a:cs typeface="Phetsarath OT" pitchFamily="2" charset="0"/>
              </a:rPr>
              <a:t>ຜົນກະທົບຈາກໄພພິບັດ  ນໍ້າຖ້ວມທົ່ວ ແຂວງ ບໍລິຄໍາໄຊ     </a:t>
            </a:r>
            <a:br>
              <a:rPr lang="lo-LA" sz="2800" b="1" dirty="0" smtClean="0">
                <a:latin typeface="Phetsarath OT" pitchFamily="2" charset="0"/>
                <a:cs typeface="Phetsarath OT" pitchFamily="2" charset="0"/>
              </a:rPr>
            </a:br>
            <a:r>
              <a:rPr lang="lo-LA" sz="2800" b="1" dirty="0" smtClean="0">
                <a:latin typeface="Phetsarath OT" pitchFamily="2" charset="0"/>
                <a:cs typeface="Phetsarath OT" pitchFamily="2" charset="0"/>
              </a:rPr>
              <a:t>ຄັ້ງວັນທີ 4-5/8/2015</a:t>
            </a:r>
            <a:endParaRPr lang="en-US" sz="2800" b="1" dirty="0">
              <a:latin typeface="Phetsarath OT" pitchFamily="2" charset="0"/>
              <a:cs typeface="Phetsarath OT" pitchFamily="2" charset="0"/>
            </a:endParaRPr>
          </a:p>
        </p:txBody>
      </p:sp>
      <p:pic>
        <p:nvPicPr>
          <p:cNvPr id="1026" name="Picture 2" descr="D:\IMG_06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8856983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73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IMG_06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8"/>
            <a:ext cx="8712968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49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IMG_06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04664"/>
            <a:ext cx="8568952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89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IMG_07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7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92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070992"/>
          </a:xfrm>
        </p:spPr>
        <p:txBody>
          <a:bodyPr>
            <a:normAutofit fontScale="90000"/>
          </a:bodyPr>
          <a:lstStyle/>
          <a:p>
            <a:r>
              <a:rPr lang="lo-LA" b="1" dirty="0" smtClean="0">
                <a:latin typeface="Phetsarath OT" pitchFamily="2" charset="0"/>
                <a:cs typeface="Phetsarath OT" pitchFamily="2" charset="0"/>
              </a:rPr>
              <a:t>ສັງລວມທົ່ວແຂວງທີ່ເສຍຫາຍປະເພດຕໍາລາຮຽນ</a:t>
            </a:r>
            <a:endParaRPr lang="en-US" b="1" dirty="0">
              <a:latin typeface="Phetsarath OT" pitchFamily="2" charset="0"/>
              <a:cs typeface="Phetsarath O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o-LA" dirty="0" smtClean="0">
                <a:latin typeface="Phetsarath OT" pitchFamily="2" charset="0"/>
                <a:cs typeface="Phetsarath OT" pitchFamily="2" charset="0"/>
              </a:rPr>
              <a:t>1/  ປື້ມແບບຮຽນຊັ້ນປະຖົມຂັ້ນປ1  =429 ຫົວ</a:t>
            </a:r>
          </a:p>
          <a:p>
            <a:pPr marL="0" indent="0">
              <a:buNone/>
            </a:pPr>
            <a:r>
              <a:rPr lang="lo-LA" dirty="0" smtClean="0">
                <a:latin typeface="Phetsarath OT" pitchFamily="2" charset="0"/>
                <a:cs typeface="Phetsarath OT" pitchFamily="2" charset="0"/>
              </a:rPr>
              <a:t>2/ </a:t>
            </a:r>
            <a:r>
              <a:rPr lang="lo-LA" dirty="0">
                <a:latin typeface="Phetsarath OT" pitchFamily="2" charset="0"/>
                <a:cs typeface="Phetsarath OT" pitchFamily="2" charset="0"/>
              </a:rPr>
              <a:t>ປື້ມແບບຮຽນຊັ້ນປະຖົມ</a:t>
            </a:r>
            <a:r>
              <a:rPr lang="lo-LA" dirty="0" smtClean="0">
                <a:latin typeface="Phetsarath OT" pitchFamily="2" charset="0"/>
                <a:cs typeface="Phetsarath OT" pitchFamily="2" charset="0"/>
              </a:rPr>
              <a:t>ຂັ້ນປ2  = 432 ຫົວ</a:t>
            </a:r>
          </a:p>
          <a:p>
            <a:pPr marL="0" indent="0">
              <a:buNone/>
            </a:pPr>
            <a:r>
              <a:rPr lang="lo-LA" dirty="0" smtClean="0">
                <a:latin typeface="Phetsarath OT" pitchFamily="2" charset="0"/>
                <a:cs typeface="Phetsarath OT" pitchFamily="2" charset="0"/>
              </a:rPr>
              <a:t>3/ </a:t>
            </a:r>
            <a:r>
              <a:rPr lang="lo-LA" dirty="0">
                <a:latin typeface="Phetsarath OT" pitchFamily="2" charset="0"/>
                <a:cs typeface="Phetsarath OT" pitchFamily="2" charset="0"/>
              </a:rPr>
              <a:t>ປື້ມແບບຮຽນຊັ້ນປະຖົມ</a:t>
            </a:r>
            <a:r>
              <a:rPr lang="lo-LA" dirty="0" smtClean="0">
                <a:latin typeface="Phetsarath OT" pitchFamily="2" charset="0"/>
                <a:cs typeface="Phetsarath OT" pitchFamily="2" charset="0"/>
              </a:rPr>
              <a:t>ຂັ້ນປ 3 =​ 519 ຫົວ</a:t>
            </a:r>
          </a:p>
          <a:p>
            <a:pPr marL="0" indent="0">
              <a:buNone/>
            </a:pPr>
            <a:r>
              <a:rPr lang="lo-LA" dirty="0" smtClean="0">
                <a:latin typeface="Phetsarath OT" pitchFamily="2" charset="0"/>
                <a:cs typeface="Phetsarath OT" pitchFamily="2" charset="0"/>
              </a:rPr>
              <a:t>4/ </a:t>
            </a:r>
            <a:r>
              <a:rPr lang="lo-LA" dirty="0">
                <a:latin typeface="Phetsarath OT" pitchFamily="2" charset="0"/>
                <a:cs typeface="Phetsarath OT" pitchFamily="2" charset="0"/>
              </a:rPr>
              <a:t>ປື້ມແບບຮຽນຊັ້ນປະຖົມ</a:t>
            </a:r>
            <a:r>
              <a:rPr lang="lo-LA" dirty="0" smtClean="0">
                <a:latin typeface="Phetsarath OT" pitchFamily="2" charset="0"/>
                <a:cs typeface="Phetsarath OT" pitchFamily="2" charset="0"/>
              </a:rPr>
              <a:t>ຂັ້ນປ 4 = 543 ຫົວ</a:t>
            </a:r>
          </a:p>
          <a:p>
            <a:pPr marL="0" indent="0">
              <a:buNone/>
            </a:pPr>
            <a:r>
              <a:rPr lang="lo-LA" dirty="0" smtClean="0">
                <a:latin typeface="Phetsarath OT" pitchFamily="2" charset="0"/>
                <a:cs typeface="Phetsarath OT" pitchFamily="2" charset="0"/>
              </a:rPr>
              <a:t>5/ </a:t>
            </a:r>
            <a:r>
              <a:rPr lang="lo-LA" dirty="0">
                <a:latin typeface="Phetsarath OT" pitchFamily="2" charset="0"/>
                <a:cs typeface="Phetsarath OT" pitchFamily="2" charset="0"/>
              </a:rPr>
              <a:t>ປື້ມແບບຮຽນຊັ້ນປະຖົມ</a:t>
            </a:r>
            <a:r>
              <a:rPr lang="lo-LA" dirty="0" smtClean="0">
                <a:latin typeface="Phetsarath OT" pitchFamily="2" charset="0"/>
                <a:cs typeface="Phetsarath OT" pitchFamily="2" charset="0"/>
              </a:rPr>
              <a:t>ຂັ້ນປ 5 = 327 ຫົວ</a:t>
            </a:r>
          </a:p>
          <a:p>
            <a:pPr marL="0" indent="0">
              <a:buNone/>
            </a:pPr>
            <a:r>
              <a:rPr lang="lo-LA" b="1" dirty="0" smtClean="0">
                <a:latin typeface="Phetsarath OT" pitchFamily="2" charset="0"/>
                <a:cs typeface="Phetsarath OT" pitchFamily="2" charset="0"/>
              </a:rPr>
              <a:t>    ລວມທັງໝົດ ປ1-ປ5        = 2.250 ຫົວ(750 ຊຸດ)</a:t>
            </a:r>
          </a:p>
          <a:p>
            <a:pPr marL="0" indent="0">
              <a:buNone/>
            </a:pPr>
            <a:r>
              <a:rPr lang="lo-LA" b="1" dirty="0" smtClean="0">
                <a:latin typeface="Phetsarath OT" pitchFamily="2" charset="0"/>
                <a:cs typeface="Phetsarath OT" pitchFamily="2" charset="0"/>
              </a:rPr>
              <a:t>                      ມູນຄ່າ       =  56.250.000  ກີບ</a:t>
            </a:r>
            <a:endParaRPr lang="en-US" b="1" dirty="0">
              <a:latin typeface="Phetsarath OT" pitchFamily="2" charset="0"/>
              <a:cs typeface="Phetsarath O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93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o-LA" b="1" dirty="0" smtClean="0">
                <a:latin typeface="Phetsarath OT" pitchFamily="2" charset="0"/>
                <a:cs typeface="Phetsarath OT" pitchFamily="2" charset="0"/>
              </a:rPr>
              <a:t>ປະເພດອຸປະກອນທີ່ເປ່ເພ,ຊື້ໃໝ່ ແລະ ສ້ອມແປງ.</a:t>
            </a:r>
            <a:endParaRPr lang="en-US" b="1" dirty="0">
              <a:latin typeface="Phetsarath OT" pitchFamily="2" charset="0"/>
              <a:cs typeface="Phetsarath O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4525963"/>
          </a:xfrm>
        </p:spPr>
        <p:txBody>
          <a:bodyPr/>
          <a:lstStyle/>
          <a:p>
            <a:r>
              <a:rPr lang="lo-LA" b="1" dirty="0" smtClean="0">
                <a:latin typeface="Phetsarath OT" pitchFamily="2" charset="0"/>
                <a:cs typeface="Phetsarath OT" pitchFamily="2" charset="0"/>
              </a:rPr>
              <a:t>              ມຸນຄ່າ = 64.770.000 ກີບ.</a:t>
            </a:r>
          </a:p>
          <a:p>
            <a:pPr>
              <a:buFont typeface="Wingdings" pitchFamily="2" charset="2"/>
              <a:buChar char="Ø"/>
            </a:pPr>
            <a:r>
              <a:rPr lang="lo-LA" dirty="0" smtClean="0">
                <a:latin typeface="Phetsarath OT" pitchFamily="2" charset="0"/>
                <a:cs typeface="Phetsarath OT" pitchFamily="2" charset="0"/>
              </a:rPr>
              <a:t>ສັງລວມຜົນເສບຫາຍທົ່ວແຂວງທີ່ໄດ້ຮັບຜົນກະທົບຈາກໄພພິບັດໃນສົກຮຽນຜ່ານມາທັງໝົດ = </a:t>
            </a:r>
            <a:r>
              <a:rPr lang="lo-LA" b="1" dirty="0" smtClean="0">
                <a:latin typeface="Phetsarath OT" pitchFamily="2" charset="0"/>
                <a:cs typeface="Phetsarath OT" pitchFamily="2" charset="0"/>
              </a:rPr>
              <a:t>121.020.000 ກີບ</a:t>
            </a:r>
            <a:endParaRPr lang="en-US" b="1" dirty="0">
              <a:latin typeface="Phetsarath OT" pitchFamily="2" charset="0"/>
              <a:cs typeface="Phetsarath O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72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550" y="148432"/>
            <a:ext cx="8229600" cy="656787"/>
          </a:xfrm>
        </p:spPr>
        <p:txBody>
          <a:bodyPr>
            <a:normAutofit/>
          </a:bodyPr>
          <a:lstStyle/>
          <a:p>
            <a:r>
              <a:rPr lang="pt-BR" sz="2400" b="1" dirty="0" smtClean="0"/>
              <a:t> </a:t>
            </a:r>
            <a:r>
              <a:rPr lang="lo-LA" sz="2400" b="1" dirty="0" smtClean="0">
                <a:latin typeface="Phetsarath OT" pitchFamily="2" charset="0"/>
                <a:cs typeface="Phetsarath OT" pitchFamily="2" charset="0"/>
              </a:rPr>
              <a:t>ດ້ານ</a:t>
            </a:r>
            <a:r>
              <a:rPr lang="lo-LA" sz="2400" b="1" dirty="0">
                <a:latin typeface="Phetsarath OT" pitchFamily="2" charset="0"/>
                <a:cs typeface="Phetsarath OT" pitchFamily="2" charset="0"/>
              </a:rPr>
              <a:t>ດີ, ຂໍ້ຄົງຄ້າງ, ສິ່ງທ້າທາຍ ແລະ ບົດຮຽນຖອດຖອນໄດ້</a:t>
            </a:r>
            <a:r>
              <a:rPr lang="pt-BR" sz="2400" b="1" dirty="0" smtClean="0">
                <a:latin typeface="Phetsarath OT" pitchFamily="2" charset="0"/>
                <a:cs typeface="Phetsarath OT" pitchFamily="2" charset="0"/>
              </a:rPr>
              <a:t>:</a:t>
            </a:r>
            <a:endParaRPr lang="en-US" sz="2400" dirty="0">
              <a:latin typeface="Phetsarath OT" pitchFamily="2" charset="0"/>
              <a:cs typeface="Phetsarath O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302" y="188640"/>
            <a:ext cx="9000698" cy="6552728"/>
          </a:xfrm>
        </p:spPr>
        <p:txBody>
          <a:bodyPr>
            <a:noAutofit/>
          </a:bodyPr>
          <a:lstStyle/>
          <a:p>
            <a:pPr marL="0" lvl="0" indent="0">
              <a:lnSpc>
                <a:spcPct val="170000"/>
              </a:lnSpc>
              <a:buNone/>
            </a:pPr>
            <a:endParaRPr lang="lo-LA" sz="2000" b="1" dirty="0" smtClean="0">
              <a:solidFill>
                <a:srgbClr val="FF0000"/>
              </a:solidFill>
              <a:latin typeface="Phetsarath OT" pitchFamily="2" charset="0"/>
              <a:cs typeface="Phetsarath OT" pitchFamily="2" charset="0"/>
            </a:endParaRPr>
          </a:p>
          <a:p>
            <a:pPr lvl="0">
              <a:lnSpc>
                <a:spcPct val="170000"/>
              </a:lnSpc>
              <a:buFont typeface="Wingdings" pitchFamily="2" charset="2"/>
              <a:buChar char="q"/>
            </a:pPr>
            <a:r>
              <a:rPr lang="lo-LA" sz="2000" b="1" dirty="0" smtClean="0">
                <a:solidFill>
                  <a:srgbClr val="FF0000"/>
                </a:solidFill>
                <a:latin typeface="Phetsarath OT" pitchFamily="2" charset="0"/>
                <a:cs typeface="Phetsarath OT" pitchFamily="2" charset="0"/>
              </a:rPr>
              <a:t>     ດ້ານ</a:t>
            </a:r>
            <a:r>
              <a:rPr lang="lo-LA" sz="2000" b="1" dirty="0">
                <a:solidFill>
                  <a:srgbClr val="FF0000"/>
                </a:solidFill>
                <a:latin typeface="Phetsarath OT" pitchFamily="2" charset="0"/>
                <a:cs typeface="Phetsarath OT" pitchFamily="2" charset="0"/>
              </a:rPr>
              <a:t>ດີ</a:t>
            </a:r>
            <a:endParaRPr lang="en-US" sz="2000" b="1" dirty="0">
              <a:solidFill>
                <a:srgbClr val="FF0000"/>
              </a:solidFill>
              <a:latin typeface="Phetsarath OT" pitchFamily="2" charset="0"/>
              <a:cs typeface="Phetsarath OT" pitchFamily="2" charset="0"/>
            </a:endParaRPr>
          </a:p>
          <a:p>
            <a:pPr lvl="0">
              <a:lnSpc>
                <a:spcPct val="170000"/>
              </a:lnSpc>
            </a:pPr>
            <a:r>
              <a:rPr lang="lo-LA" sz="1800" b="1" dirty="0">
                <a:latin typeface="Phetsarath OT" pitchFamily="2" charset="0"/>
                <a:cs typeface="Phetsarath OT" pitchFamily="2" charset="0"/>
              </a:rPr>
              <a:t>ການຈັດ</a:t>
            </a:r>
            <a:r>
              <a:rPr lang="th-TH" sz="1800" b="1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1800" b="1" dirty="0">
                <a:latin typeface="Phetsarath OT" pitchFamily="2" charset="0"/>
                <a:cs typeface="Phetsarath OT" pitchFamily="2" charset="0"/>
              </a:rPr>
              <a:t>ຕັ້ງ</a:t>
            </a:r>
            <a:r>
              <a:rPr lang="th-TH" sz="1800" b="1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1800" b="1" dirty="0">
                <a:latin typeface="Phetsarath OT" pitchFamily="2" charset="0"/>
                <a:cs typeface="Phetsarath OT" pitchFamily="2" charset="0"/>
              </a:rPr>
              <a:t>ກິດຈະກຳ</a:t>
            </a:r>
            <a:r>
              <a:rPr lang="th-TH" sz="1800" b="1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1800" b="1" dirty="0">
                <a:latin typeface="Phetsarath OT" pitchFamily="2" charset="0"/>
                <a:cs typeface="Phetsarath OT" pitchFamily="2" charset="0"/>
              </a:rPr>
              <a:t>ແມ່ນ</a:t>
            </a:r>
            <a:r>
              <a:rPr lang="th-TH" sz="1800" b="1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1800" b="1" dirty="0">
                <a:latin typeface="Phetsarath OT" pitchFamily="2" charset="0"/>
                <a:cs typeface="Phetsarath OT" pitchFamily="2" charset="0"/>
              </a:rPr>
              <a:t>ເປັນ</a:t>
            </a:r>
            <a:r>
              <a:rPr lang="th-TH" sz="1800" b="1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1800" b="1" dirty="0">
                <a:latin typeface="Phetsarath OT" pitchFamily="2" charset="0"/>
                <a:cs typeface="Phetsarath OT" pitchFamily="2" charset="0"/>
              </a:rPr>
              <a:t>ໄປ</a:t>
            </a:r>
            <a:r>
              <a:rPr lang="th-TH" sz="1800" b="1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1800" b="1" dirty="0">
                <a:latin typeface="Phetsarath OT" pitchFamily="2" charset="0"/>
                <a:cs typeface="Phetsarath OT" pitchFamily="2" charset="0"/>
              </a:rPr>
              <a:t>ຕາມ</a:t>
            </a:r>
            <a:r>
              <a:rPr lang="th-TH" sz="1800" b="1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1800" b="1" dirty="0">
                <a:latin typeface="Phetsarath OT" pitchFamily="2" charset="0"/>
                <a:cs typeface="Phetsarath OT" pitchFamily="2" charset="0"/>
              </a:rPr>
              <a:t>ແຜນການທີ່ໄດ້ກຳນົດໄວ້</a:t>
            </a:r>
            <a:endParaRPr lang="en-US" sz="1800" b="1" dirty="0">
              <a:latin typeface="Phetsarath OT" pitchFamily="2" charset="0"/>
              <a:cs typeface="Phetsarath OT" pitchFamily="2" charset="0"/>
            </a:endParaRPr>
          </a:p>
          <a:p>
            <a:pPr lvl="0">
              <a:lnSpc>
                <a:spcPct val="170000"/>
              </a:lnSpc>
            </a:pPr>
            <a:r>
              <a:rPr lang="lo-LA" sz="1800" b="1" dirty="0">
                <a:latin typeface="Phetsarath OT" pitchFamily="2" charset="0"/>
                <a:cs typeface="Phetsarath OT" pitchFamily="2" charset="0"/>
              </a:rPr>
              <a:t>ການ</a:t>
            </a:r>
            <a:r>
              <a:rPr lang="th-TH" sz="1800" b="1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1800" b="1" dirty="0">
                <a:latin typeface="Phetsarath OT" pitchFamily="2" charset="0"/>
                <a:cs typeface="Phetsarath OT" pitchFamily="2" charset="0"/>
              </a:rPr>
              <a:t>ພົວພັນ</a:t>
            </a:r>
            <a:r>
              <a:rPr lang="th-TH" sz="1800" b="1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1800" b="1" dirty="0">
                <a:latin typeface="Phetsarath OT" pitchFamily="2" charset="0"/>
                <a:cs typeface="Phetsarath OT" pitchFamily="2" charset="0"/>
              </a:rPr>
              <a:t>ປະສານ</a:t>
            </a:r>
            <a:r>
              <a:rPr lang="th-TH" sz="1800" b="1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1800" b="1" dirty="0">
                <a:latin typeface="Phetsarath OT" pitchFamily="2" charset="0"/>
                <a:cs typeface="Phetsarath OT" pitchFamily="2" charset="0"/>
              </a:rPr>
              <a:t>ງານແຕ່ລະຂັ້ນ</a:t>
            </a:r>
            <a:r>
              <a:rPr lang="th-TH" sz="1800" b="1" dirty="0" smtClean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1800" b="1" dirty="0" smtClean="0">
                <a:latin typeface="Phetsarath OT" pitchFamily="2" charset="0"/>
                <a:cs typeface="Phetsarath OT" pitchFamily="2" charset="0"/>
              </a:rPr>
              <a:t>ມີ</a:t>
            </a:r>
            <a:r>
              <a:rPr lang="th-TH" sz="1800" b="1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1800" b="1" dirty="0">
                <a:latin typeface="Phetsarath OT" pitchFamily="2" charset="0"/>
                <a:cs typeface="Phetsarath OT" pitchFamily="2" charset="0"/>
              </a:rPr>
              <a:t>ຄວາມ</a:t>
            </a:r>
            <a:r>
              <a:rPr lang="th-TH" sz="1800" b="1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1800" b="1" dirty="0">
                <a:latin typeface="Phetsarath OT" pitchFamily="2" charset="0"/>
                <a:cs typeface="Phetsarath OT" pitchFamily="2" charset="0"/>
              </a:rPr>
              <a:t>ສະດວກ ແລະ ມີງົບປະມານພຽງພໍ</a:t>
            </a:r>
            <a:endParaRPr lang="en-US" sz="1800" b="1" dirty="0">
              <a:latin typeface="Phetsarath OT" pitchFamily="2" charset="0"/>
              <a:cs typeface="Phetsarath OT" pitchFamily="2" charset="0"/>
            </a:endParaRPr>
          </a:p>
          <a:p>
            <a:pPr lvl="0">
              <a:lnSpc>
                <a:spcPct val="170000"/>
              </a:lnSpc>
            </a:pPr>
            <a:r>
              <a:rPr lang="lo-LA" sz="1800" b="1" dirty="0">
                <a:latin typeface="Phetsarath OT" pitchFamily="2" charset="0"/>
                <a:cs typeface="Phetsarath OT" pitchFamily="2" charset="0"/>
              </a:rPr>
              <a:t>ມີ</a:t>
            </a:r>
            <a:r>
              <a:rPr lang="th-TH" sz="1800" b="1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1800" b="1" dirty="0">
                <a:latin typeface="Phetsarath OT" pitchFamily="2" charset="0"/>
                <a:cs typeface="Phetsarath OT" pitchFamily="2" charset="0"/>
              </a:rPr>
              <a:t>ການ</a:t>
            </a:r>
            <a:r>
              <a:rPr lang="th-TH" sz="1800" b="1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1800" b="1" dirty="0">
                <a:latin typeface="Phetsarath OT" pitchFamily="2" charset="0"/>
                <a:cs typeface="Phetsarath OT" pitchFamily="2" charset="0"/>
              </a:rPr>
              <a:t>ສ້າງ</a:t>
            </a:r>
            <a:r>
              <a:rPr lang="th-TH" sz="1800" b="1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1800" b="1" dirty="0">
                <a:latin typeface="Phetsarath OT" pitchFamily="2" charset="0"/>
                <a:cs typeface="Phetsarath OT" pitchFamily="2" charset="0"/>
              </a:rPr>
              <a:t>ແຜນ</a:t>
            </a:r>
            <a:r>
              <a:rPr lang="th-TH" sz="1800" b="1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1800" b="1" dirty="0">
                <a:latin typeface="Phetsarath OT" pitchFamily="2" charset="0"/>
                <a:cs typeface="Phetsarath OT" pitchFamily="2" charset="0"/>
              </a:rPr>
              <a:t>ກິດຈະກຳ</a:t>
            </a:r>
            <a:r>
              <a:rPr lang="th-TH" sz="1800" b="1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1800" b="1" dirty="0" smtClean="0">
                <a:latin typeface="Phetsarath OT" pitchFamily="2" charset="0"/>
                <a:cs typeface="Phetsarath OT" pitchFamily="2" charset="0"/>
              </a:rPr>
              <a:t>ການເຄື່ອນໄຫວວຽກ</a:t>
            </a:r>
            <a:r>
              <a:rPr lang="lo-LA" sz="1800" b="1" dirty="0">
                <a:latin typeface="Phetsarath OT" pitchFamily="2" charset="0"/>
                <a:cs typeface="Phetsarath OT" pitchFamily="2" charset="0"/>
              </a:rPr>
              <a:t>ງານຂອງໂຄງການຮ່ວມ</a:t>
            </a:r>
            <a:r>
              <a:rPr lang="th-TH" sz="1800" b="1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1800" b="1" dirty="0">
                <a:latin typeface="Phetsarath OT" pitchFamily="2" charset="0"/>
                <a:cs typeface="Phetsarath OT" pitchFamily="2" charset="0"/>
              </a:rPr>
              <a:t>ກັນກັບຄູ່ຮ່ວມງານໃນການຈັດຕັ້ງປະຕິບັດ ແລະ ມີການວາງແຜນລ່ວງໜ້າ</a:t>
            </a:r>
            <a:endParaRPr lang="en-US" sz="1800" b="1" dirty="0">
              <a:latin typeface="Phetsarath OT" pitchFamily="2" charset="0"/>
              <a:cs typeface="Phetsarath OT" pitchFamily="2" charset="0"/>
            </a:endParaRPr>
          </a:p>
          <a:p>
            <a:pPr lvl="0">
              <a:lnSpc>
                <a:spcPct val="170000"/>
              </a:lnSpc>
            </a:pPr>
            <a:r>
              <a:rPr lang="lo-LA" sz="1800" b="1" dirty="0">
                <a:latin typeface="Phetsarath OT" pitchFamily="2" charset="0"/>
                <a:cs typeface="Phetsarath OT" pitchFamily="2" charset="0"/>
              </a:rPr>
              <a:t>ມີ</a:t>
            </a:r>
            <a:r>
              <a:rPr lang="th-TH" sz="1800" b="1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1800" b="1" dirty="0">
                <a:latin typeface="Phetsarath OT" pitchFamily="2" charset="0"/>
                <a:cs typeface="Phetsarath OT" pitchFamily="2" charset="0"/>
              </a:rPr>
              <a:t>ການຈັດ</a:t>
            </a:r>
            <a:r>
              <a:rPr lang="th-TH" sz="1800" b="1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1800" b="1" dirty="0">
                <a:latin typeface="Phetsarath OT" pitchFamily="2" charset="0"/>
                <a:cs typeface="Phetsarath OT" pitchFamily="2" charset="0"/>
              </a:rPr>
              <a:t>ກອງ</a:t>
            </a:r>
            <a:r>
              <a:rPr lang="th-TH" sz="1800" b="1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1800" b="1" dirty="0">
                <a:latin typeface="Phetsarath OT" pitchFamily="2" charset="0"/>
                <a:cs typeface="Phetsarath OT" pitchFamily="2" charset="0"/>
              </a:rPr>
              <a:t>ປະ</a:t>
            </a:r>
            <a:r>
              <a:rPr lang="th-TH" sz="1800" b="1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1800" b="1" dirty="0" smtClean="0">
                <a:latin typeface="Phetsarath OT" pitchFamily="2" charset="0"/>
                <a:cs typeface="Phetsarath OT" pitchFamily="2" charset="0"/>
              </a:rPr>
              <a:t>ຊຸມຖອດ</a:t>
            </a:r>
            <a:r>
              <a:rPr lang="lo-LA" sz="1800" b="1" dirty="0">
                <a:latin typeface="Phetsarath OT" pitchFamily="2" charset="0"/>
                <a:cs typeface="Phetsarath OT" pitchFamily="2" charset="0"/>
              </a:rPr>
              <a:t>ຖອນບົດຮຽນ</a:t>
            </a:r>
            <a:endParaRPr lang="en-US" sz="1800" b="1" dirty="0">
              <a:latin typeface="Phetsarath OT" pitchFamily="2" charset="0"/>
              <a:cs typeface="Phetsarath OT" pitchFamily="2" charset="0"/>
            </a:endParaRPr>
          </a:p>
          <a:p>
            <a:pPr lvl="0">
              <a:lnSpc>
                <a:spcPct val="170000"/>
              </a:lnSpc>
            </a:pPr>
            <a:r>
              <a:rPr lang="lo-LA" sz="1800" b="1" dirty="0" smtClean="0">
                <a:latin typeface="Phetsarath OT" pitchFamily="2" charset="0"/>
                <a:cs typeface="Phetsarath OT" pitchFamily="2" charset="0"/>
              </a:rPr>
              <a:t>ຄະນະຮັບຜິດຊອບຂັ້ນແຂວງ, ຂັ້ນເມືອງເອົາໃຈໃສ່ </a:t>
            </a:r>
            <a:r>
              <a:rPr lang="lo-LA" sz="1800" b="1" dirty="0">
                <a:latin typeface="Phetsarath OT" pitchFamily="2" charset="0"/>
                <a:cs typeface="Phetsarath OT" pitchFamily="2" charset="0"/>
              </a:rPr>
              <a:t>ຊີ່ນໍາໃນການຈັດຕັ້ງປະຕິບັດກິດຈະກໍາແຜນຫຼຸດຜ່ອນຄວາມສ່ຽງ</a:t>
            </a:r>
            <a:r>
              <a:rPr lang="lo-LA" sz="1800" b="1" dirty="0" smtClean="0">
                <a:latin typeface="Phetsarath OT" pitchFamily="2" charset="0"/>
                <a:cs typeface="Phetsarath OT" pitchFamily="2" charset="0"/>
              </a:rPr>
              <a:t>ໄພພິບັດໃນບ້ານ ແລະ ຊຸມຊົນ</a:t>
            </a:r>
            <a:endParaRPr lang="en-US" sz="1800" b="1" dirty="0">
              <a:latin typeface="Phetsarath OT" pitchFamily="2" charset="0"/>
              <a:cs typeface="Phetsarath OT" pitchFamily="2" charset="0"/>
            </a:endParaRPr>
          </a:p>
          <a:p>
            <a:pPr lvl="0">
              <a:lnSpc>
                <a:spcPct val="170000"/>
              </a:lnSpc>
            </a:pPr>
            <a:r>
              <a:rPr lang="lo-LA" sz="1800" b="1" dirty="0">
                <a:latin typeface="Phetsarath OT" pitchFamily="2" charset="0"/>
                <a:cs typeface="Phetsarath OT" pitchFamily="2" charset="0"/>
              </a:rPr>
              <a:t>ປະຊາຊົນມີຄວາມເປັນເຈົ້າການ ແລະ ມີສ່ວນຮ່ວມໃນວຽກງານຫຼຸດຜ່ອນຄວາມສ່ຽງໄພພິບັດໃນຊຸມຊົນ ເຊັ່ນ </a:t>
            </a:r>
            <a:r>
              <a:rPr lang="lo-LA" sz="1800" b="1" dirty="0" smtClean="0">
                <a:latin typeface="Phetsarath OT" pitchFamily="2" charset="0"/>
                <a:cs typeface="Phetsarath OT" pitchFamily="2" charset="0"/>
              </a:rPr>
              <a:t>: ການ</a:t>
            </a:r>
            <a:r>
              <a:rPr lang="lo-LA" sz="1800" b="1" dirty="0">
                <a:latin typeface="Phetsarath OT" pitchFamily="2" charset="0"/>
                <a:cs typeface="Phetsarath OT" pitchFamily="2" charset="0"/>
              </a:rPr>
              <a:t>ປະກອບສ່ວນທາງດ້ານແຮງງານ ແລະ ວັດຖຸທີ່ມີເງື່ອນໄຂໃນແຕ່ລະທ້ອງຖິ່ນ</a:t>
            </a:r>
            <a:endParaRPr lang="en-US" sz="1800" b="1" dirty="0">
              <a:latin typeface="Phetsarath OT" pitchFamily="2" charset="0"/>
              <a:cs typeface="Phetsarath OT" pitchFamily="2" charset="0"/>
            </a:endParaRPr>
          </a:p>
          <a:p>
            <a:pPr lvl="0">
              <a:lnSpc>
                <a:spcPct val="170000"/>
              </a:lnSpc>
            </a:pPr>
            <a:r>
              <a:rPr lang="lo-LA" sz="1800" b="1" dirty="0">
                <a:latin typeface="Phetsarath OT" pitchFamily="2" charset="0"/>
                <a:cs typeface="Phetsarath OT" pitchFamily="2" charset="0"/>
              </a:rPr>
              <a:t>ອຳນວຍການໂຮງຮຽນເອົາໃຈໃສ່ໃນການຈັດຕັ້ງປະຕິບັດກິດຈະກຳແຜນຫຼຸດຜ່ອນຄວາມສ່ຽງໄພພິບັດໃນໂຮງຮຽນຂອງຕົນເອງ</a:t>
            </a:r>
            <a:endParaRPr lang="en-US" sz="1800" b="1" dirty="0">
              <a:latin typeface="Phetsarath OT" pitchFamily="2" charset="0"/>
              <a:cs typeface="Phetsarath OT" pitchFamily="2" charset="0"/>
            </a:endParaRPr>
          </a:p>
          <a:p>
            <a:pPr>
              <a:lnSpc>
                <a:spcPct val="170000"/>
              </a:lnSpc>
              <a:buFont typeface="Wingdings" pitchFamily="2" charset="2"/>
              <a:buChar char="§"/>
            </a:pPr>
            <a:endParaRPr lang="en-US" sz="2000" dirty="0">
              <a:latin typeface="Phetsarath OT" pitchFamily="2" charset="0"/>
              <a:cs typeface="Phetsarath O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82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012" y="152400"/>
            <a:ext cx="8901113" cy="6457950"/>
          </a:xfrm>
        </p:spPr>
        <p:txBody>
          <a:bodyPr>
            <a:normAutofit/>
          </a:bodyPr>
          <a:lstStyle/>
          <a:p>
            <a:pPr lvl="0"/>
            <a:r>
              <a:rPr lang="lo-LA" sz="2800" b="1" dirty="0" smtClean="0">
                <a:solidFill>
                  <a:srgbClr val="FF0000"/>
                </a:solidFill>
                <a:latin typeface="Phetsarath OT" pitchFamily="2" charset="0"/>
                <a:cs typeface="Phetsarath OT" pitchFamily="2" charset="0"/>
              </a:rPr>
              <a:t>    ດ້ານ</a:t>
            </a:r>
            <a:r>
              <a:rPr lang="lo-LA" sz="2800" b="1" dirty="0">
                <a:solidFill>
                  <a:srgbClr val="FF0000"/>
                </a:solidFill>
                <a:latin typeface="Phetsarath OT" pitchFamily="2" charset="0"/>
                <a:cs typeface="Phetsarath OT" pitchFamily="2" charset="0"/>
              </a:rPr>
              <a:t>ຂໍ້ຄົງຄ້າງ</a:t>
            </a:r>
            <a:endParaRPr lang="en-US" sz="2800" dirty="0">
              <a:solidFill>
                <a:srgbClr val="FF0000"/>
              </a:solidFill>
              <a:latin typeface="Phetsarath OT" pitchFamily="2" charset="0"/>
              <a:cs typeface="Phetsarath OT" pitchFamily="2" charset="0"/>
            </a:endParaRPr>
          </a:p>
          <a:p>
            <a:pPr lvl="0">
              <a:lnSpc>
                <a:spcPct val="150000"/>
              </a:lnSpc>
            </a:pPr>
            <a:r>
              <a:rPr lang="lo-LA" sz="2400" dirty="0" smtClean="0">
                <a:latin typeface="Phetsarath OT" pitchFamily="2" charset="0"/>
                <a:cs typeface="Phetsarath OT" pitchFamily="2" charset="0"/>
              </a:rPr>
              <a:t>ບາງພາກສ່ວນມີ</a:t>
            </a:r>
            <a:r>
              <a:rPr lang="lo-LA" sz="2400" dirty="0">
                <a:latin typeface="Phetsarath OT" pitchFamily="2" charset="0"/>
                <a:cs typeface="Phetsarath OT" pitchFamily="2" charset="0"/>
              </a:rPr>
              <a:t>ການ</a:t>
            </a:r>
            <a:r>
              <a:rPr lang="lo-LA" sz="2400" dirty="0" smtClean="0">
                <a:latin typeface="Phetsarath OT" pitchFamily="2" charset="0"/>
                <a:cs typeface="Phetsarath OT" pitchFamily="2" charset="0"/>
              </a:rPr>
              <a:t>ປ່ຽນຄະນະຄູເຝິກ.</a:t>
            </a:r>
            <a:endParaRPr lang="en-US" sz="2400" dirty="0">
              <a:latin typeface="Phetsarath OT" pitchFamily="2" charset="0"/>
              <a:cs typeface="Phetsarath OT" pitchFamily="2" charset="0"/>
            </a:endParaRPr>
          </a:p>
          <a:p>
            <a:pPr lvl="0">
              <a:lnSpc>
                <a:spcPct val="150000"/>
              </a:lnSpc>
            </a:pPr>
            <a:r>
              <a:rPr lang="lo-LA" sz="2400" dirty="0">
                <a:latin typeface="Phetsarath OT" pitchFamily="2" charset="0"/>
                <a:cs typeface="Phetsarath OT" pitchFamily="2" charset="0"/>
              </a:rPr>
              <a:t>ການຕອບສະໜອງວັດຖຸອຸປະກອນໃຫ້ບ້ານ ແລະ ໂຮງຮຽນ</a:t>
            </a:r>
            <a:r>
              <a:rPr lang="lo-LA" sz="2400" dirty="0" smtClean="0">
                <a:latin typeface="Phetsarath OT" pitchFamily="2" charset="0"/>
                <a:cs typeface="Phetsarath OT" pitchFamily="2" charset="0"/>
              </a:rPr>
              <a:t>ຍັງຊັກ</a:t>
            </a:r>
            <a:r>
              <a:rPr lang="lo-LA" sz="2400" dirty="0">
                <a:latin typeface="Phetsarath OT" pitchFamily="2" charset="0"/>
                <a:cs typeface="Phetsarath OT" pitchFamily="2" charset="0"/>
              </a:rPr>
              <a:t>ຊ້າ</a:t>
            </a:r>
            <a:endParaRPr lang="en-US" sz="2400" dirty="0">
              <a:latin typeface="Phetsarath OT" pitchFamily="2" charset="0"/>
              <a:cs typeface="Phetsarath OT" pitchFamily="2" charset="0"/>
            </a:endParaRPr>
          </a:p>
          <a:p>
            <a:pPr lvl="0">
              <a:lnSpc>
                <a:spcPct val="150000"/>
              </a:lnSpc>
            </a:pPr>
            <a:r>
              <a:rPr lang="lo-LA" sz="2400" dirty="0">
                <a:latin typeface="Phetsarath OT" pitchFamily="2" charset="0"/>
                <a:cs typeface="Phetsarath OT" pitchFamily="2" charset="0"/>
              </a:rPr>
              <a:t>ການສະຫນອງອຸປະກອນບາງປະເພດບໍ່ກົງກັບທີ່ບ້ານຢາກໄດ້ຍ້ອນການລະບຸປະເພດອຸປະກອນບໍ່ຊັນເຈນໃນເວລາຂຶ້ນ</a:t>
            </a:r>
            <a:r>
              <a:rPr lang="lo-LA" sz="2400" dirty="0" smtClean="0">
                <a:latin typeface="Phetsarath OT" pitchFamily="2" charset="0"/>
                <a:cs typeface="Phetsarath OT" pitchFamily="2" charset="0"/>
              </a:rPr>
              <a:t>ແຜນ</a:t>
            </a:r>
          </a:p>
          <a:p>
            <a:pPr lvl="0">
              <a:lnSpc>
                <a:spcPct val="150000"/>
              </a:lnSpc>
            </a:pPr>
            <a:r>
              <a:rPr lang="lo-LA" sz="2400" dirty="0" smtClean="0">
                <a:latin typeface="Phetsarath OT" pitchFamily="2" charset="0"/>
                <a:cs typeface="Phetsarath OT" pitchFamily="2" charset="0"/>
              </a:rPr>
              <a:t>ຄູຈໍານວນຫນຶ່ງຍັງບໍ່ທັນເຂົ້າໃຈເລິກເຊິ່ງການແຕ່ງບົດສອນ ໃນການສອດແຊກຫລັກສູດເສີມເຂົ້າກັບຫລັກສູດສ່ວນກາງ (ຍ້ອນການຝຶກອົບຮົມໃຊ້ເວລາສັ້ນ)</a:t>
            </a:r>
          </a:p>
          <a:p>
            <a:pPr lvl="0">
              <a:lnSpc>
                <a:spcPct val="150000"/>
              </a:lnSpc>
            </a:pPr>
            <a:r>
              <a:rPr lang="lo-LA" sz="2400" dirty="0" smtClean="0">
                <a:latin typeface="Phetsarath OT" pitchFamily="2" charset="0"/>
                <a:cs typeface="Phetsarath OT" pitchFamily="2" charset="0"/>
              </a:rPr>
              <a:t>ການຝຶກຊ້ອມເຫດການຈໍາລອງຕ່າງໆ ຍັງພົບຄວາມຍຸງຍາກສໍາລັບນັກຮຽນຊັ້ນອະນຸບານ ຫາ ປ2( ຍ້ອນນັກຮຽນຍັງນ້ອຍ)</a:t>
            </a:r>
            <a:endParaRPr lang="en-US" sz="2400" dirty="0">
              <a:latin typeface="Phetsarath OT" pitchFamily="2" charset="0"/>
              <a:cs typeface="Phetsarath O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5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012" y="0"/>
            <a:ext cx="9043988" cy="5733256"/>
          </a:xfrm>
        </p:spPr>
        <p:txBody>
          <a:bodyPr>
            <a:no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lo-LA" sz="2800" b="1" dirty="0" smtClean="0">
                <a:solidFill>
                  <a:srgbClr val="FF0000"/>
                </a:solidFill>
                <a:latin typeface="Phetsarath OT" pitchFamily="2" charset="0"/>
                <a:cs typeface="Phetsarath OT" pitchFamily="2" charset="0"/>
              </a:rPr>
              <a:t>         ສີ່ງທ້າທ້າຍ</a:t>
            </a:r>
            <a:endParaRPr lang="lo-LA" sz="2800" dirty="0" smtClean="0">
              <a:solidFill>
                <a:srgbClr val="FF0000"/>
              </a:solidFill>
              <a:latin typeface="Phetsarath OT" pitchFamily="2" charset="0"/>
              <a:cs typeface="Phetsarath OT" pitchFamily="2" charset="0"/>
            </a:endParaRPr>
          </a:p>
          <a:p>
            <a:pPr>
              <a:lnSpc>
                <a:spcPct val="150000"/>
              </a:lnSpc>
            </a:pPr>
            <a:r>
              <a:rPr lang="lo-LA" sz="1800" dirty="0" smtClean="0">
                <a:latin typeface="Phetsarath OT" pitchFamily="2" charset="0"/>
                <a:cs typeface="Phetsarath OT" pitchFamily="2" charset="0"/>
              </a:rPr>
              <a:t>ໄລຍະ</a:t>
            </a:r>
            <a:r>
              <a:rPr lang="lo-LA" sz="1800" dirty="0">
                <a:latin typeface="Phetsarath OT" pitchFamily="2" charset="0"/>
                <a:cs typeface="Phetsarath OT" pitchFamily="2" charset="0"/>
              </a:rPr>
              <a:t>ເວລາການເຮັດໂຄງການສັ້ນ ແຕ່ກິດຈະກໍາຈັດຕັ້ງປະຕິບັດຫລາຍ ຕ້ອງໄດ້ເລັ່ງກັບ</a:t>
            </a:r>
            <a:r>
              <a:rPr lang="lo-LA" sz="1800" dirty="0" smtClean="0">
                <a:latin typeface="Phetsarath OT" pitchFamily="2" charset="0"/>
                <a:cs typeface="Phetsarath OT" pitchFamily="2" charset="0"/>
              </a:rPr>
              <a:t>ເວລາ</a:t>
            </a:r>
          </a:p>
          <a:p>
            <a:pPr>
              <a:lnSpc>
                <a:spcPct val="150000"/>
              </a:lnSpc>
            </a:pPr>
            <a:r>
              <a:rPr lang="lo-LA" sz="1800" dirty="0" smtClean="0">
                <a:latin typeface="Phetsarath OT" pitchFamily="2" charset="0"/>
                <a:cs typeface="Phetsarath OT" pitchFamily="2" charset="0"/>
              </a:rPr>
              <a:t>ບາງກິດຈະກຳປະຕິບັດໃນ</a:t>
            </a:r>
            <a:r>
              <a:rPr lang="lo-LA" sz="1800" dirty="0">
                <a:latin typeface="Phetsarath OT" pitchFamily="2" charset="0"/>
                <a:cs typeface="Phetsarath OT" pitchFamily="2" charset="0"/>
              </a:rPr>
              <a:t>ຊວງລະດູຝົນ ເຊີງມັນໄດ້ສ້າງຄວາມຫຍຸ້ງຍາກໃຫ້ແກ່ການເດີນທາງ ແລະ ການຂົນສົ່ງ </a:t>
            </a:r>
            <a:r>
              <a:rPr lang="lo-LA" sz="1800" dirty="0" smtClean="0">
                <a:latin typeface="Phetsarath OT" pitchFamily="2" charset="0"/>
                <a:cs typeface="Phetsarath OT" pitchFamily="2" charset="0"/>
              </a:rPr>
              <a:t>ພົບຄວາມຫຍຸ້ງຍາກ.</a:t>
            </a:r>
            <a:endParaRPr lang="en-US" sz="1800" dirty="0">
              <a:latin typeface="Phetsarath OT" pitchFamily="2" charset="0"/>
              <a:cs typeface="Phetsarath OT" pitchFamily="2" charset="0"/>
            </a:endParaRPr>
          </a:p>
          <a:p>
            <a:pPr lvl="0" eaLnBrk="0" fontAlgn="base" hangingPunct="0">
              <a:lnSpc>
                <a:spcPct val="150000"/>
              </a:lnSpc>
            </a:pPr>
            <a:r>
              <a:rPr lang="lo-LA" sz="1800" dirty="0" smtClean="0">
                <a:latin typeface="Phetsarath OT" pitchFamily="2" charset="0"/>
                <a:cs typeface="Phetsarath OT" pitchFamily="2" charset="0"/>
              </a:rPr>
              <a:t>ກິດຈະກຳບາງໂຮງຮຽນບໍ່</a:t>
            </a:r>
            <a:r>
              <a:rPr lang="lo-LA" sz="1800" dirty="0">
                <a:latin typeface="Phetsarath OT" pitchFamily="2" charset="0"/>
                <a:cs typeface="Phetsarath OT" pitchFamily="2" charset="0"/>
              </a:rPr>
              <a:t>ຕໍ່ເນື່ອງ ຍ້ອນຄູທີ່ຮັບຜິດຊອບ ຊຶ່ງໄດ້ຮັບການເຝິກອົບຮົມຂອງບາງໂຮງຮຽນອາດມີການຍົກຍ້ານໄປໂຮງຮຽນອື່ນ</a:t>
            </a:r>
            <a:endParaRPr lang="en-US" sz="1800" dirty="0">
              <a:latin typeface="Phetsarath OT" pitchFamily="2" charset="0"/>
              <a:cs typeface="Phetsarath OT" pitchFamily="2" charset="0"/>
            </a:endParaRPr>
          </a:p>
          <a:p>
            <a:pPr lvl="0" eaLnBrk="0" fontAlgn="base" hangingPunct="0">
              <a:lnSpc>
                <a:spcPct val="150000"/>
              </a:lnSpc>
            </a:pPr>
            <a:r>
              <a:rPr lang="lo-LA" sz="1800" dirty="0" smtClean="0">
                <a:latin typeface="Phetsarath OT" pitchFamily="2" charset="0"/>
                <a:cs typeface="Phetsarath OT" pitchFamily="2" charset="0"/>
              </a:rPr>
              <a:t>ຄະນະ</a:t>
            </a:r>
            <a:r>
              <a:rPr lang="lo-LA" sz="1800" dirty="0">
                <a:latin typeface="Phetsarath OT" pitchFamily="2" charset="0"/>
                <a:cs typeface="Phetsarath OT" pitchFamily="2" charset="0"/>
              </a:rPr>
              <a:t>ກໍາມະການຄຸ້ມຄອງໄພພິບັດແຕ່ລະຂັ້ນມີຜູ້ຍິງທີ່ເປັນຄະນະກໍາມະການບໍ່ຫລາຍ ເມື່ອເວົ້າເຖິງບົດບາດຍິງ</a:t>
            </a:r>
            <a:r>
              <a:rPr lang="lo-LA" sz="1800" dirty="0" smtClean="0">
                <a:latin typeface="Phetsarath OT" pitchFamily="2" charset="0"/>
                <a:cs typeface="Phetsarath OT" pitchFamily="2" charset="0"/>
              </a:rPr>
              <a:t>ຊາຍ.</a:t>
            </a:r>
            <a:endParaRPr lang="en-US" sz="1800" dirty="0">
              <a:latin typeface="Phetsarath OT" pitchFamily="2" charset="0"/>
              <a:cs typeface="Phetsarath OT" pitchFamily="2" charset="0"/>
            </a:endParaRPr>
          </a:p>
          <a:p>
            <a:pPr lvl="0" eaLnBrk="0" fontAlgn="base" hangingPunct="0">
              <a:lnSpc>
                <a:spcPct val="150000"/>
              </a:lnSpc>
            </a:pPr>
            <a:r>
              <a:rPr lang="lo-LA" sz="1800" dirty="0">
                <a:latin typeface="Phetsarath OT" pitchFamily="2" charset="0"/>
                <a:cs typeface="Phetsarath OT" pitchFamily="2" charset="0"/>
              </a:rPr>
              <a:t>ວຽກງານຫລຸດຜ່ອນຄວາມສ່ຽງໄພພິບັດຍັງເປັນເລື່ອງທີ່ໃຫມ່ສຳລັບບາງຊຸມຊົນ ໂດຍສະເພາະຊຸມຊົນທີ່ບໍ່ເຄີຍໄດ້ຮັບໂຄງການຫລຸດຜ່ອນໄພພິບັດມາ</a:t>
            </a:r>
            <a:r>
              <a:rPr lang="lo-LA" sz="1800" dirty="0" smtClean="0">
                <a:latin typeface="Phetsarath OT" pitchFamily="2" charset="0"/>
                <a:cs typeface="Phetsarath OT" pitchFamily="2" charset="0"/>
              </a:rPr>
              <a:t>ກ່ອນ.</a:t>
            </a:r>
            <a:endParaRPr lang="en-US" sz="1800" dirty="0">
              <a:latin typeface="Phetsarath OT" pitchFamily="2" charset="0"/>
              <a:cs typeface="Phetsarath OT" pitchFamily="2" charset="0"/>
            </a:endParaRPr>
          </a:p>
          <a:p>
            <a:pPr lvl="0" eaLnBrk="0" fontAlgn="base" hangingPunct="0">
              <a:lnSpc>
                <a:spcPct val="150000"/>
              </a:lnSpc>
            </a:pPr>
            <a:r>
              <a:rPr lang="lo-LA" sz="1800" dirty="0" smtClean="0">
                <a:latin typeface="Phetsarath OT" pitchFamily="2" charset="0"/>
                <a:cs typeface="Phetsarath OT" pitchFamily="2" charset="0"/>
              </a:rPr>
              <a:t>ຄະນະ</a:t>
            </a:r>
            <a:r>
              <a:rPr lang="lo-LA" sz="1800" dirty="0">
                <a:latin typeface="Phetsarath OT" pitchFamily="2" charset="0"/>
                <a:cs typeface="Phetsarath OT" pitchFamily="2" charset="0"/>
              </a:rPr>
              <a:t>ຮັບຜິດຊອບຂັ້ນບ້ານມີການປ່ຽນແປງ ເຮັດໃຫ້ຜູ້ທີ່ມາຮັບຜິດຊອບແທນບໍ່ເຂົ້າໃຈຫນ້າວຽກໄດ້</a:t>
            </a:r>
            <a:r>
              <a:rPr lang="lo-LA" sz="1800" dirty="0" smtClean="0">
                <a:latin typeface="Phetsarath OT" pitchFamily="2" charset="0"/>
                <a:cs typeface="Phetsarath OT" pitchFamily="2" charset="0"/>
              </a:rPr>
              <a:t>ດີ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5033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762000"/>
            <a:ext cx="8534400" cy="49530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lo-LA" sz="2800" b="1" dirty="0" smtClean="0">
                <a:latin typeface="Saysettha OT" pitchFamily="34" charset="-34"/>
                <a:cs typeface="Saysettha OT" pitchFamily="34" charset="-34"/>
              </a:rPr>
              <a:t>ທົ່ວແຂວງ : ມີເນື້ອທີ່ທັງໝົດ = 15.977.000 ຮຕ</a:t>
            </a:r>
          </a:p>
          <a:p>
            <a:pPr>
              <a:buFont typeface="Wingdings" pitchFamily="2" charset="2"/>
              <a:buChar char="Ø"/>
            </a:pPr>
            <a:r>
              <a:rPr lang="lo-LA" sz="2800" b="1" dirty="0" smtClean="0">
                <a:latin typeface="Saysettha OT" pitchFamily="34" charset="-34"/>
                <a:cs typeface="Saysettha OT" pitchFamily="34" charset="-34"/>
              </a:rPr>
              <a:t>ທົ່ວແຂວງມີປະຊາກອນທັງໝົດ=267.515 ຄົນ.ຍິງ 137.010 ຄົນ </a:t>
            </a:r>
          </a:p>
          <a:p>
            <a:r>
              <a:rPr lang="lo-LA" sz="2800" b="1" dirty="0" smtClean="0">
                <a:latin typeface="Saysettha OT" pitchFamily="34" charset="-34"/>
                <a:cs typeface="Saysettha OT" pitchFamily="34" charset="-34"/>
              </a:rPr>
              <a:t>ມີ 303 ບ້ານ</a:t>
            </a:r>
          </a:p>
          <a:p>
            <a:r>
              <a:rPr lang="lo-LA" sz="2800" b="1" dirty="0" smtClean="0">
                <a:latin typeface="Saysettha OT" pitchFamily="34" charset="-34"/>
                <a:cs typeface="Saysettha OT" pitchFamily="34" charset="-34"/>
              </a:rPr>
              <a:t>ມີ 45.822 ຄອບຄົວ</a:t>
            </a:r>
          </a:p>
          <a:p>
            <a:r>
              <a:rPr lang="lo-LA" sz="2800" b="1" dirty="0" smtClean="0">
                <a:latin typeface="Saysettha OT" pitchFamily="34" charset="-34"/>
                <a:cs typeface="Saysettha OT" pitchFamily="34" charset="-34"/>
              </a:rPr>
              <a:t>ມີ 28 ກຸ່ມບ້ານ</a:t>
            </a:r>
          </a:p>
          <a:p>
            <a:r>
              <a:rPr lang="lo-LA" sz="2800" b="1" dirty="0" smtClean="0">
                <a:latin typeface="Saysettha OT" pitchFamily="34" charset="-34"/>
                <a:cs typeface="Saysettha OT" pitchFamily="34" charset="-34"/>
              </a:rPr>
              <a:t>ມີ 1 ເມືອງ</a:t>
            </a:r>
            <a:r>
              <a:rPr lang="lo-LA" sz="2800" b="1" dirty="0">
                <a:latin typeface="Saysettha OT" pitchFamily="34" charset="-34"/>
                <a:cs typeface="Saysettha OT" pitchFamily="34" charset="-34"/>
              </a:rPr>
              <a:t>ທີ່</a:t>
            </a:r>
            <a:r>
              <a:rPr lang="lo-LA" sz="2800" b="1" dirty="0" smtClean="0">
                <a:latin typeface="Saysettha OT" pitchFamily="34" charset="-34"/>
                <a:cs typeface="Saysettha OT" pitchFamily="34" charset="-34"/>
              </a:rPr>
              <a:t>ບໍ່</a:t>
            </a:r>
            <a:r>
              <a:rPr lang="lo-LA" sz="2800" b="1" dirty="0">
                <a:latin typeface="Saysettha OT" pitchFamily="34" charset="-34"/>
                <a:cs typeface="Saysettha OT" pitchFamily="34" charset="-34"/>
              </a:rPr>
              <a:t>ທັນພົ້ນທຸກ </a:t>
            </a:r>
            <a:r>
              <a:rPr lang="lo-LA" sz="2800" b="1" dirty="0" smtClean="0">
                <a:latin typeface="Saysettha OT" pitchFamily="34" charset="-34"/>
                <a:cs typeface="Saysettha OT" pitchFamily="34" charset="-34"/>
              </a:rPr>
              <a:t>ເມືອງຄື: ເມືອງ ໄຊຈໍາພອນ</a:t>
            </a:r>
            <a:r>
              <a:rPr lang="lo-LA" sz="3600" dirty="0" smtClean="0">
                <a:latin typeface="Saysettha OT" pitchFamily="34" charset="-34"/>
                <a:cs typeface="Saysettha OT" pitchFamily="34" charset="-34"/>
              </a:rPr>
              <a:t/>
            </a:r>
            <a:br>
              <a:rPr lang="lo-LA" sz="3600" dirty="0" smtClean="0">
                <a:latin typeface="Saysettha OT" pitchFamily="34" charset="-34"/>
                <a:cs typeface="Saysettha OT" pitchFamily="34" charset="-34"/>
              </a:rPr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5732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012" y="209550"/>
            <a:ext cx="8929688" cy="6327728"/>
          </a:xfrm>
        </p:spPr>
        <p:txBody>
          <a:bodyPr>
            <a:normAutofit/>
          </a:bodyPr>
          <a:lstStyle/>
          <a:p>
            <a:pPr lvl="0" eaLnBrk="0" fontAlgn="base" hangingPunct="0">
              <a:buFont typeface="Wingdings" pitchFamily="2" charset="2"/>
              <a:buChar char="v"/>
            </a:pPr>
            <a:r>
              <a:rPr lang="lo-LA" sz="2000" b="1" dirty="0">
                <a:latin typeface="Phetsarath OT" pitchFamily="2" charset="0"/>
                <a:cs typeface="Phetsarath OT" pitchFamily="2" charset="0"/>
              </a:rPr>
              <a:t>ບົດຮຽນຖອດຖອນໄດ້</a:t>
            </a:r>
            <a:endParaRPr lang="en-US" sz="2000" b="1" dirty="0">
              <a:latin typeface="Phetsarath OT" pitchFamily="2" charset="0"/>
              <a:cs typeface="Phetsarath OT" pitchFamily="2" charset="0"/>
            </a:endParaRPr>
          </a:p>
          <a:p>
            <a:pPr lvl="0" eaLnBrk="0" fontAlgn="base" hangingPunct="0">
              <a:lnSpc>
                <a:spcPct val="150000"/>
              </a:lnSpc>
            </a:pPr>
            <a:r>
              <a:rPr lang="lo-LA" sz="2000" dirty="0" smtClean="0">
                <a:latin typeface="Phetsarath OT" pitchFamily="2" charset="0"/>
                <a:cs typeface="Phetsarath OT" pitchFamily="2" charset="0"/>
              </a:rPr>
              <a:t>ຄູເຝິກຂັ້ນ</a:t>
            </a:r>
            <a:r>
              <a:rPr lang="lo-LA" sz="2000" dirty="0">
                <a:latin typeface="Phetsarath OT" pitchFamily="2" charset="0"/>
                <a:cs typeface="Phetsarath OT" pitchFamily="2" charset="0"/>
              </a:rPr>
              <a:t>ແຂວງ ແລະ ຂັ້ນ</a:t>
            </a:r>
            <a:r>
              <a:rPr lang="lo-LA" sz="2000" dirty="0" smtClean="0">
                <a:latin typeface="Phetsarath OT" pitchFamily="2" charset="0"/>
                <a:cs typeface="Phetsarath OT" pitchFamily="2" charset="0"/>
              </a:rPr>
              <a:t>ເມືອງຄວາມເຂົ້າໃຈທັງ</a:t>
            </a:r>
            <a:r>
              <a:rPr lang="lo-LA" sz="2000" dirty="0">
                <a:latin typeface="Phetsarath OT" pitchFamily="2" charset="0"/>
                <a:cs typeface="Phetsarath OT" pitchFamily="2" charset="0"/>
              </a:rPr>
              <a:t>ເປັນການເພີ່ມທັກ</a:t>
            </a:r>
            <a:r>
              <a:rPr lang="lo-LA" sz="2000" dirty="0" smtClean="0">
                <a:latin typeface="Phetsarath OT" pitchFamily="2" charset="0"/>
                <a:cs typeface="Phetsarath OT" pitchFamily="2" charset="0"/>
              </a:rPr>
              <a:t>ສະ ເທກນິກ</a:t>
            </a:r>
            <a:r>
              <a:rPr lang="lo-LA" sz="2000" dirty="0">
                <a:latin typeface="Phetsarath OT" pitchFamily="2" charset="0"/>
                <a:cs typeface="Phetsarath OT" pitchFamily="2" charset="0"/>
              </a:rPr>
              <a:t>ການຖ່າຍທອດຄວາມຮູ້ວຽກງານດັ່ງກ່າວ ແລະ ຍັງສ້າງໃຫ້ຄະນະຮັບຜິດຊອບແຕ່ລະຂັ້ນທີ່ຈະນໍາໄປຜັນຂະຫຍາຍຕໍ່ໃຫ້ກັບຊຸມຊົນ ແລະ ໂຮງຮຽນ ມີຄວາມຮັບຜິດຊອບ ແລະ ມີຄວາມເປັນເຈົ້າການຫລາຍຂຶ້ນ. </a:t>
            </a:r>
            <a:endParaRPr lang="en-US" sz="2000" dirty="0">
              <a:latin typeface="Phetsarath OT" pitchFamily="2" charset="0"/>
              <a:cs typeface="Phetsarath OT" pitchFamily="2" charset="0"/>
            </a:endParaRPr>
          </a:p>
          <a:p>
            <a:pPr lvl="0" eaLnBrk="0" fontAlgn="base" hangingPunct="0">
              <a:lnSpc>
                <a:spcPct val="150000"/>
              </a:lnSpc>
            </a:pPr>
            <a:r>
              <a:rPr lang="lo-LA" sz="2000" dirty="0" smtClean="0">
                <a:latin typeface="Phetsarath OT" pitchFamily="2" charset="0"/>
                <a:cs typeface="Phetsarath OT" pitchFamily="2" charset="0"/>
              </a:rPr>
              <a:t>ແຜນຂອງ</a:t>
            </a:r>
            <a:r>
              <a:rPr lang="lo-LA" sz="2000" dirty="0">
                <a:latin typeface="Phetsarath OT" pitchFamily="2" charset="0"/>
                <a:cs typeface="Phetsarath OT" pitchFamily="2" charset="0"/>
              </a:rPr>
              <a:t>ບ້ານ ແລະ ໂຮງຮຽນ </a:t>
            </a:r>
            <a:r>
              <a:rPr lang="lo-LA" sz="2000" dirty="0" smtClean="0">
                <a:latin typeface="Phetsarath OT" pitchFamily="2" charset="0"/>
                <a:cs typeface="Phetsarath OT" pitchFamily="2" charset="0"/>
              </a:rPr>
              <a:t>ຄວນ</a:t>
            </a:r>
            <a:r>
              <a:rPr lang="lo-LA" sz="2000" dirty="0">
                <a:latin typeface="Phetsarath OT" pitchFamily="2" charset="0"/>
                <a:cs typeface="Phetsarath OT" pitchFamily="2" charset="0"/>
              </a:rPr>
              <a:t>ຂຽນລະບຸຈວນນວນອຸປະກອນ ແລະ ປະເພດຂອງອຸປະກອນທີ່ຕ້ອງການແຕ່ລະອັນໃຫ້ລະອຽດ ແລະ ຊັດເຈນ ເພື່ອບໍ່ໃຫ້ສັບສົນໃນການຈັດຊື້ ແລະ ຈັດສົ່ງ</a:t>
            </a:r>
            <a:endParaRPr lang="en-US" sz="2000" dirty="0">
              <a:latin typeface="Phetsarath OT" pitchFamily="2" charset="0"/>
              <a:cs typeface="Phetsarath OT" pitchFamily="2" charset="0"/>
            </a:endParaRPr>
          </a:p>
          <a:p>
            <a:pPr lvl="0" eaLnBrk="0" fontAlgn="base" hangingPunct="0">
              <a:lnSpc>
                <a:spcPct val="150000"/>
              </a:lnSpc>
            </a:pPr>
            <a:r>
              <a:rPr lang="lo-LA" sz="2000" dirty="0" smtClean="0">
                <a:latin typeface="Phetsarath OT" pitchFamily="2" charset="0"/>
                <a:cs typeface="Phetsarath OT" pitchFamily="2" charset="0"/>
              </a:rPr>
              <a:t>ການເຝິກອົບຮົມຄວນ</a:t>
            </a:r>
            <a:r>
              <a:rPr lang="lo-LA" sz="2000" dirty="0">
                <a:latin typeface="Phetsarath OT" pitchFamily="2" charset="0"/>
                <a:cs typeface="Phetsarath OT" pitchFamily="2" charset="0"/>
              </a:rPr>
              <a:t>ແຍກຫົວຂໍ້ໃນການເຝິກອົບຮົມ ແລະ ປະເພດຂອງຜູ້ເຂົ້າຮັບການເຝິກອົບຮົມ ເພື່ອໃຫ້ເນື້ອໃນທີ່ນໍາມາເຝິກມີຄວາມແທດເຫມາະກັບປະເພດຂອງຜູ້ເຂົ້າຮ່ວມ ລວມເຖິງຈໍານວນຜູ້ເຂົ້າຮ່ວມກໍ່ມີຄວາມເຫມາະສົມ, ບໍ່ຫລາຍເກີນໄປ.</a:t>
            </a:r>
            <a:endParaRPr lang="en-US" sz="2000" dirty="0">
              <a:latin typeface="Phetsarath OT" pitchFamily="2" charset="0"/>
              <a:cs typeface="Phetsarath OT" pitchFamily="2" charset="0"/>
            </a:endParaRPr>
          </a:p>
          <a:p>
            <a:pPr lvl="0" eaLnBrk="0" fontAlgn="base" hangingPunct="0">
              <a:lnSpc>
                <a:spcPct val="150000"/>
              </a:lnSpc>
            </a:pPr>
            <a:r>
              <a:rPr lang="lo-LA" sz="2000" dirty="0" smtClean="0">
                <a:latin typeface="Phetsarath OT" pitchFamily="2" charset="0"/>
                <a:cs typeface="Phetsarath OT" pitchFamily="2" charset="0"/>
              </a:rPr>
              <a:t>ບ້ານ ແລະ ໂຮງຮຽນ ຄວນເພີ່ມຄວາມຮັບຜິດຊອບຕື່ມໃນການກວດກາກ່ອນຮັບເຄື່ອງຈາກບໍລິສັດ</a:t>
            </a:r>
            <a:endParaRPr lang="en-US" sz="2000" dirty="0">
              <a:latin typeface="Phetsarath OT" pitchFamily="2" charset="0"/>
              <a:cs typeface="Phetsarath OT" pitchFamily="2" charset="0"/>
            </a:endParaRPr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0650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685849"/>
            <a:ext cx="7543800" cy="717949"/>
          </a:xfrm>
        </p:spPr>
        <p:txBody>
          <a:bodyPr>
            <a:normAutofit fontScale="90000"/>
          </a:bodyPr>
          <a:lstStyle/>
          <a:p>
            <a:r>
              <a:rPr lang="en-US" sz="4400" b="1" dirty="0" err="1" smtClean="0">
                <a:latin typeface="Phetsarath OT" panose="02000500000000000000" pitchFamily="2" charset="0"/>
                <a:cs typeface="Phetsarath OT" panose="02000500000000000000" pitchFamily="2" charset="0"/>
              </a:rPr>
              <a:t>ແຜນຕໍ່ໜ້າ</a:t>
            </a:r>
            <a:endParaRPr lang="en-US" sz="4400" b="1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2034862"/>
            <a:ext cx="7543800" cy="3975901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lo-LA" sz="28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ເມື່ອໂຄງການສີ້ນສຸດລົງວັດຖຸ ອຸປະກອນ ຕ່າງໆທີ່ທັງອົງການຕອບສະໜອງໃຫ້ ໂຮງຮຽນ ແລະຊຸມຊົນນັ້ນ ຕ້ອງພ້ອມກັນປົກປັກຮັກສາ ເພື່ອໃຫ້ມັນຢືນຢົງ . </a:t>
            </a:r>
          </a:p>
          <a:p>
            <a:pPr marL="514350" indent="-514350">
              <a:buFont typeface="+mj-lt"/>
              <a:buAutoNum type="arabicPeriod"/>
            </a:pPr>
            <a:r>
              <a:rPr lang="lo-LA" sz="28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ຄວາມຮູ້, ປະສົບການ ແລະ ຫຼັກສູດເສີມຕ່າງໆ ຕ້ອງໄດ້ສືບຕໍ່ໃນໂຮງຮຽນເກົ່າ ແລະ ເສີມຂະຫຍາຍ ໄປຫາບ້ານໄກ້ຄຽງ ແລະ ຕ່າງເມືອງຕື່ມອີກຕາມເງື່ອນໄຂທີ່ເຫມາະສົມ.</a:t>
            </a:r>
            <a:endParaRPr lang="en-US" sz="2800" dirty="0" smtClean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lo-LA" sz="2800" dirty="0" smtClean="0">
                <a:latin typeface="Phetsarath OT" panose="02000500000000000000" pitchFamily="2" charset="0"/>
                <a:cs typeface="Phetsarath OT" panose="02000500000000000000" pitchFamily="2" charset="0"/>
              </a:rPr>
              <a:t>ສືບຕໍ່ປະສານງານບັນດາຄະນະຮັບຜິດຊອບແຕ່ລະຂັ້ນຢ່າງຕໍ່ເນື່ອງ ແລະ ເປັນປົກກະຕິທັນກັບສະພາບຕົວຈິງຂອງເຫດການ (ເມືອງເປົ້າໝາຍ ແລະ ບໍ່ແມ່ນເມືອງເປົ້າໝາຍ )</a:t>
            </a:r>
          </a:p>
          <a:p>
            <a:pPr marL="0" indent="0">
              <a:buNone/>
            </a:pPr>
            <a:endParaRPr lang="lo-LA" sz="28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0" indent="0">
              <a:buNone/>
            </a:pPr>
            <a:endParaRPr lang="lo-LA" sz="2800" dirty="0" smtClean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pPr marL="0" indent="0">
              <a:buNone/>
            </a:pPr>
            <a:endParaRPr lang="en-US" sz="2800" dirty="0" smtClean="0">
              <a:latin typeface="Phetsarath OT" panose="02000500000000000000" pitchFamily="2" charset="0"/>
              <a:cs typeface="Phetsarath OT" panose="02000500000000000000" pitchFamily="2" charset="0"/>
            </a:endParaRPr>
          </a:p>
          <a:p>
            <a:endParaRPr lang="en-US" sz="2800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3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 smtClean="0">
                <a:latin typeface="Phetsarath OT" pitchFamily="2" charset="0"/>
                <a:cs typeface="Phetsarath OT" pitchFamily="2" charset="0"/>
              </a:rPr>
              <a:t>ພາກສະເໜີ</a:t>
            </a:r>
            <a:endParaRPr lang="en-US" dirty="0">
              <a:latin typeface="Phetsarath OT" pitchFamily="2" charset="0"/>
              <a:cs typeface="Phetsarath O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o-LA" dirty="0" smtClean="0">
                <a:latin typeface="Phetsarath OT" pitchFamily="2" charset="0"/>
                <a:cs typeface="Phetsarath OT" pitchFamily="2" charset="0"/>
              </a:rPr>
              <a:t>ສະເໜີໃຫ້</a:t>
            </a:r>
            <a:r>
              <a:rPr lang="lo-LA" dirty="0">
                <a:latin typeface="Phetsarath OT" pitchFamily="2" charset="0"/>
                <a:cs typeface="Phetsarath OT" pitchFamily="2" charset="0"/>
              </a:rPr>
              <a:t>ໂຄງການ</a:t>
            </a:r>
            <a:r>
              <a:rPr lang="lo-LA" dirty="0" smtClean="0">
                <a:latin typeface="Phetsarath OT" pitchFamily="2" charset="0"/>
                <a:cs typeface="Phetsarath OT" pitchFamily="2" charset="0"/>
              </a:rPr>
              <a:t>ສືບຕໍ່ຂະຫຍາຍໂຮງຮຽນ, ເມືອງ ເປົ້າໝາຍຕື່ມອີກອີກ ພາຍໃນແຂວງບໍລິຄໍາໄຊ ເພາະຍັງຫຼາຍບ້ານທີ່ໄດ້ຮັບກະທົບຈາກໄພພິບັດ ຍັງຈໍານວນຫຼວງຫຼາຍ.</a:t>
            </a:r>
          </a:p>
          <a:p>
            <a:endParaRPr lang="lo-LA" dirty="0">
              <a:latin typeface="Phetsarath OT" pitchFamily="2" charset="0"/>
              <a:cs typeface="Phetsarath OT" pitchFamily="2" charset="0"/>
            </a:endParaRPr>
          </a:p>
          <a:p>
            <a:pPr marL="0" indent="0">
              <a:buNone/>
            </a:pPr>
            <a:endParaRPr lang="lo-LA" dirty="0" smtClean="0">
              <a:latin typeface="Phetsarath OT" pitchFamily="2" charset="0"/>
              <a:cs typeface="Phetsarath OT" pitchFamily="2" charset="0"/>
            </a:endParaRPr>
          </a:p>
          <a:p>
            <a:pPr marL="0" indent="0">
              <a:buNone/>
            </a:pPr>
            <a:r>
              <a:rPr lang="lo-LA" dirty="0" smtClean="0">
                <a:latin typeface="Phetsarath OT" pitchFamily="2" charset="0"/>
                <a:cs typeface="Phetsarath OT" pitchFamily="2" charset="0"/>
              </a:rPr>
              <a:t> </a:t>
            </a:r>
            <a:endParaRPr lang="en-US" dirty="0">
              <a:latin typeface="Phetsarath OT" pitchFamily="2" charset="0"/>
              <a:cs typeface="Phetsarath O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44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lo-LA" dirty="0">
              <a:latin typeface="Phetsarath OT" pitchFamily="2" charset="0"/>
              <a:cs typeface="Phetsarath OT" pitchFamily="2" charset="0"/>
            </a:endParaRPr>
          </a:p>
          <a:p>
            <a:pPr marL="0" indent="0">
              <a:buNone/>
            </a:pPr>
            <a:endParaRPr lang="lo-LA" dirty="0" smtClean="0">
              <a:latin typeface="Phetsarath OT" pitchFamily="2" charset="0"/>
              <a:cs typeface="Phetsarath OT" pitchFamily="2" charset="0"/>
            </a:endParaRPr>
          </a:p>
          <a:p>
            <a:pPr marL="0" indent="0" algn="ctr">
              <a:buNone/>
            </a:pPr>
            <a:r>
              <a:rPr lang="lo-LA" dirty="0" smtClean="0">
                <a:latin typeface="Phetsarath OT" pitchFamily="2" charset="0"/>
                <a:cs typeface="Phetsarath OT" pitchFamily="2" charset="0"/>
              </a:rPr>
              <a:t>	</a:t>
            </a:r>
            <a:r>
              <a:rPr lang="lo-LA" sz="9600" b="1" i="1" dirty="0" smtClean="0">
                <a:latin typeface="Phetsarath OT" pitchFamily="2" charset="0"/>
                <a:cs typeface="Phetsarath OT" pitchFamily="2" charset="0"/>
              </a:rPr>
              <a:t>ຂໍຂອບໃຈ</a:t>
            </a:r>
            <a:endParaRPr lang="en-US" sz="9600" b="1" i="1" dirty="0">
              <a:latin typeface="Phetsarath OT" pitchFamily="2" charset="0"/>
              <a:cs typeface="Phetsarath O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74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190500"/>
            <a:ext cx="5879693" cy="922338"/>
          </a:xfrm>
        </p:spPr>
        <p:txBody>
          <a:bodyPr>
            <a:normAutofit/>
          </a:bodyPr>
          <a:lstStyle/>
          <a:p>
            <a:pPr algn="l" eaLnBrk="1" hangingPunct="1"/>
            <a:r>
              <a:rPr lang="lo-LA" altLang="ko-KR" sz="3600" b="1" dirty="0" smtClean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          ແຜນທີຂອງແຂວງ</a:t>
            </a:r>
            <a:endParaRPr lang="en-AU" altLang="ko-KR" sz="3600" b="1" dirty="0">
              <a:latin typeface="Saysettha OT" panose="020B0504020207020204" pitchFamily="34" charset="-34"/>
              <a:ea typeface="Gulim" panose="020B0600000101010101" pitchFamily="34" charset="-127"/>
              <a:cs typeface="Saysettha OT" panose="020B0504020207020204" pitchFamily="34" charset="-34"/>
            </a:endParaRPr>
          </a:p>
        </p:txBody>
      </p:sp>
      <p:pic>
        <p:nvPicPr>
          <p:cNvPr id="15369" name="Picture 13" descr="http://www.tourism-laos.org/bolikhamxay/bolikhamxay_maps/Bolikhamxay_Map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1292226"/>
            <a:ext cx="8604448" cy="4651375"/>
          </a:xfrm>
          <a:noFill/>
        </p:spPr>
      </p:pic>
      <p:cxnSp>
        <p:nvCxnSpPr>
          <p:cNvPr id="15364" name="직선 연결선 11"/>
          <p:cNvCxnSpPr>
            <a:cxnSpLocks noChangeShapeType="1"/>
          </p:cNvCxnSpPr>
          <p:nvPr/>
        </p:nvCxnSpPr>
        <p:spPr bwMode="auto">
          <a:xfrm>
            <a:off x="6154744" y="2846837"/>
            <a:ext cx="428625" cy="1587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Oval 16"/>
          <p:cNvSpPr/>
          <p:nvPr/>
        </p:nvSpPr>
        <p:spPr>
          <a:xfrm>
            <a:off x="5629276" y="2463802"/>
            <a:ext cx="75010" cy="21272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334126" y="3132140"/>
            <a:ext cx="75010" cy="21272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6062664" y="2247108"/>
            <a:ext cx="346472" cy="434975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411446" y="3746961"/>
            <a:ext cx="346472" cy="434975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283968" y="2463802"/>
            <a:ext cx="346472" cy="436563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직선 연결선 11"/>
          <p:cNvCxnSpPr>
            <a:cxnSpLocks noChangeShapeType="1"/>
          </p:cNvCxnSpPr>
          <p:nvPr/>
        </p:nvCxnSpPr>
        <p:spPr bwMode="auto">
          <a:xfrm>
            <a:off x="7128707" y="2870447"/>
            <a:ext cx="428625" cy="1587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직선 연결선 11"/>
          <p:cNvCxnSpPr>
            <a:cxnSpLocks noChangeShapeType="1"/>
          </p:cNvCxnSpPr>
          <p:nvPr/>
        </p:nvCxnSpPr>
        <p:spPr bwMode="auto">
          <a:xfrm>
            <a:off x="8421106" y="4377277"/>
            <a:ext cx="428625" cy="1587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76488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 autoUpdateAnimBg="0"/>
      <p:bldP spid="27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171" y="889844"/>
            <a:ext cx="8660218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lo-LA" sz="2000" b="1" dirty="0" smtClean="0">
                <a:latin typeface="Phetsarath OT" pitchFamily="2" charset="0"/>
                <a:cs typeface="Phetsarath OT" pitchFamily="2" charset="0"/>
              </a:rPr>
              <a:t>ຈຸດປະສົງລວມຂອງວຽກງານຫຼຸດຜ່ອນຄວາມສ່ຽງໄພພິບັດ</a:t>
            </a:r>
            <a:r>
              <a:rPr lang="en-US" sz="2000" b="1" dirty="0" smtClean="0">
                <a:latin typeface="Phetsarath OT" pitchFamily="2" charset="0"/>
                <a:cs typeface="Phetsarath OT" pitchFamily="2" charset="0"/>
              </a:rPr>
              <a:t>: </a:t>
            </a:r>
            <a:endParaRPr lang="en-US" sz="2000" dirty="0">
              <a:latin typeface="Phetsarath OT" pitchFamily="2" charset="0"/>
              <a:cs typeface="Phetsarath OT" pitchFamily="2" charset="0"/>
            </a:endParaRPr>
          </a:p>
          <a:p>
            <a:pPr>
              <a:lnSpc>
                <a:spcPct val="150000"/>
              </a:lnSpc>
            </a:pPr>
            <a:r>
              <a:rPr lang="lo-LA" sz="2000" dirty="0">
                <a:latin typeface="Phetsarath OT" pitchFamily="2" charset="0"/>
                <a:cs typeface="Phetsarath OT" pitchFamily="2" charset="0"/>
              </a:rPr>
              <a:t>ເພື່ອປະກອບສ່ວນຊ່ວຍເຫລືອດ້ານການສຶກສາ ແລະ ທັງເປັນການຊ່ວຍໃຫ້</a:t>
            </a:r>
            <a:r>
              <a:rPr lang="lo-LA" sz="2000" dirty="0" smtClean="0">
                <a:latin typeface="Phetsarath OT" pitchFamily="2" charset="0"/>
                <a:cs typeface="Phetsarath OT" pitchFamily="2" charset="0"/>
              </a:rPr>
              <a:t>ເດັກ, ປະຊາຊົນ ໄດ້</a:t>
            </a:r>
            <a:r>
              <a:rPr lang="lo-LA" sz="2000" dirty="0">
                <a:latin typeface="Phetsarath OT" pitchFamily="2" charset="0"/>
                <a:cs typeface="Phetsarath OT" pitchFamily="2" charset="0"/>
              </a:rPr>
              <a:t>ຮຽນຮູ້ ແລະ ປົກປ້ອງຕົນເອງ ແລະ ຊັບສິນຈາກໄພພິບັດ ໂດຍຜ່ານການສ້າງຄວາມເຂັ້ມແຂງໃຫ້ບຸກຄະລາກອນທຸກໆ</a:t>
            </a:r>
            <a:r>
              <a:rPr lang="lo-LA" sz="2000" dirty="0" smtClean="0">
                <a:latin typeface="Phetsarath OT" pitchFamily="2" charset="0"/>
                <a:cs typeface="Phetsarath OT" pitchFamily="2" charset="0"/>
              </a:rPr>
              <a:t>ຂັ້ນ.</a:t>
            </a:r>
            <a:endParaRPr lang="en-US" sz="2000" dirty="0">
              <a:latin typeface="Phetsarath OT" pitchFamily="2" charset="0"/>
              <a:cs typeface="Phetsarath OT" pitchFamily="2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lo-LA" sz="2000" b="1" dirty="0" smtClean="0">
                <a:latin typeface="Phetsarath OT" pitchFamily="2" charset="0"/>
                <a:cs typeface="Phetsarath OT" pitchFamily="2" charset="0"/>
              </a:rPr>
              <a:t>ຈຸດ</a:t>
            </a:r>
            <a:r>
              <a:rPr lang="en-US" sz="2000" b="1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2000" b="1" dirty="0">
                <a:latin typeface="Phetsarath OT" pitchFamily="2" charset="0"/>
                <a:cs typeface="Phetsarath OT" pitchFamily="2" charset="0"/>
              </a:rPr>
              <a:t>ປະ</a:t>
            </a:r>
            <a:r>
              <a:rPr lang="en-US" sz="2000" b="1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2000" b="1" dirty="0">
                <a:latin typeface="Phetsarath OT" pitchFamily="2" charset="0"/>
                <a:cs typeface="Phetsarath OT" pitchFamily="2" charset="0"/>
              </a:rPr>
              <a:t>ສົງ</a:t>
            </a:r>
            <a:r>
              <a:rPr lang="en-US" sz="2000" b="1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2000" b="1" dirty="0">
                <a:latin typeface="Phetsarath OT" pitchFamily="2" charset="0"/>
                <a:cs typeface="Phetsarath OT" pitchFamily="2" charset="0"/>
              </a:rPr>
              <a:t>ສະ</a:t>
            </a:r>
            <a:r>
              <a:rPr lang="en-US" sz="2000" b="1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2000" b="1" dirty="0">
                <a:latin typeface="Phetsarath OT" pitchFamily="2" charset="0"/>
                <a:cs typeface="Phetsarath OT" pitchFamily="2" charset="0"/>
              </a:rPr>
              <a:t>ເພາະ</a:t>
            </a:r>
            <a:endParaRPr lang="en-US" sz="2000" dirty="0">
              <a:latin typeface="Phetsarath OT" pitchFamily="2" charset="0"/>
              <a:cs typeface="Phetsarath OT" pitchFamily="2" charset="0"/>
            </a:endParaRPr>
          </a:p>
          <a:p>
            <a:pPr>
              <a:lnSpc>
                <a:spcPct val="150000"/>
              </a:lnSpc>
            </a:pPr>
            <a:r>
              <a:rPr lang="lo-LA" sz="2000" b="1" u="sng" dirty="0">
                <a:latin typeface="Phetsarath OT" pitchFamily="2" charset="0"/>
                <a:cs typeface="Phetsarath OT" pitchFamily="2" charset="0"/>
              </a:rPr>
              <a:t>ຈຸດ​ປະ​ສົງ​ສະ​ເພາະທີ 1</a:t>
            </a:r>
            <a:r>
              <a:rPr lang="en-US" sz="2000" u="sng" dirty="0">
                <a:latin typeface="Phetsarath OT" pitchFamily="2" charset="0"/>
                <a:cs typeface="Phetsarath OT" pitchFamily="2" charset="0"/>
              </a:rPr>
              <a:t>:</a:t>
            </a:r>
            <a:r>
              <a:rPr lang="en-US" sz="2000" dirty="0">
                <a:latin typeface="Phetsarath OT" pitchFamily="2" charset="0"/>
                <a:cs typeface="Phetsarath OT" pitchFamily="2" charset="0"/>
              </a:rPr>
              <a:t> </a:t>
            </a:r>
            <a:r>
              <a:rPr lang="lo-LA" sz="2000" dirty="0" smtClean="0">
                <a:latin typeface="Phetsarath OT" pitchFamily="2" charset="0"/>
                <a:cs typeface="Phetsarath OT" pitchFamily="2" charset="0"/>
              </a:rPr>
              <a:t> ສ້າງຕັ້ງ</a:t>
            </a:r>
            <a:r>
              <a:rPr lang="lo-LA" sz="2000" dirty="0">
                <a:latin typeface="Phetsarath OT" pitchFamily="2" charset="0"/>
                <a:cs typeface="Phetsarath OT" pitchFamily="2" charset="0"/>
              </a:rPr>
              <a:t>ກົງຈັກ ການ​ປະສານ​ງານກັບ​ພາກສ່ວນ​ທີ່​ກ່ຽວຂ້ອງ  ເພື່ອເສີມ​ສ້າງ​ການ​ປະ​ສານ​ງານ</a:t>
            </a:r>
            <a:r>
              <a:rPr lang="en-US" sz="2000" b="1" dirty="0">
                <a:latin typeface="Phetsarath OT" pitchFamily="2" charset="0"/>
                <a:cs typeface="Phetsarath OT" pitchFamily="2" charset="0"/>
              </a:rPr>
              <a:t>, </a:t>
            </a:r>
            <a:r>
              <a:rPr lang="lo-LA" sz="2000" dirty="0">
                <a:latin typeface="Phetsarath OT" pitchFamily="2" charset="0"/>
                <a:cs typeface="Phetsarath OT" pitchFamily="2" charset="0"/>
              </a:rPr>
              <a:t>ສະ​ໜັບ​ສະ​ໜູນນ​ຮ່ວມ​ກັນ ແລະ ການ​ຈັດ​ຕັ້ງປະ​ຕິ​ບັດ​ແບບ​ກົມ​ກຽວ​ໃນກິດ​ຈະ​ກຳ​ການ​ຫຼຸດ​​ຜ່ອນ ຄວາມ​ສ່ຽງ​​ຈາກ​ໄພ​ພິ​</a:t>
            </a:r>
            <a:r>
              <a:rPr lang="lo-LA" sz="2000" dirty="0" smtClean="0">
                <a:latin typeface="Phetsarath OT" pitchFamily="2" charset="0"/>
                <a:cs typeface="Phetsarath OT" pitchFamily="2" charset="0"/>
              </a:rPr>
              <a:t>ບັດ.</a:t>
            </a:r>
            <a:endParaRPr lang="en-US" sz="2000" dirty="0">
              <a:latin typeface="Phetsarath OT" pitchFamily="2" charset="0"/>
              <a:cs typeface="Phetsarath OT" pitchFamily="2" charset="0"/>
            </a:endParaRPr>
          </a:p>
          <a:p>
            <a:pPr>
              <a:lnSpc>
                <a:spcPct val="150000"/>
              </a:lnSpc>
            </a:pPr>
            <a:r>
              <a:rPr lang="lo-LA" sz="2000" b="1" u="sng" dirty="0">
                <a:latin typeface="Phetsarath OT" pitchFamily="2" charset="0"/>
                <a:cs typeface="Phetsarath OT" pitchFamily="2" charset="0"/>
              </a:rPr>
              <a:t>ຈຸດ</a:t>
            </a:r>
            <a:r>
              <a:rPr lang="en-US" sz="2000" b="1" u="sng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2000" b="1" u="sng" dirty="0">
                <a:latin typeface="Phetsarath OT" pitchFamily="2" charset="0"/>
                <a:cs typeface="Phetsarath OT" pitchFamily="2" charset="0"/>
              </a:rPr>
              <a:t>ປະ</a:t>
            </a:r>
            <a:r>
              <a:rPr lang="en-US" sz="2000" b="1" u="sng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2000" b="1" u="sng" dirty="0">
                <a:latin typeface="Phetsarath OT" pitchFamily="2" charset="0"/>
                <a:cs typeface="Phetsarath OT" pitchFamily="2" charset="0"/>
              </a:rPr>
              <a:t>ສົງ</a:t>
            </a:r>
            <a:r>
              <a:rPr lang="en-US" sz="2000" b="1" u="sng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2000" b="1" u="sng" dirty="0">
                <a:latin typeface="Phetsarath OT" pitchFamily="2" charset="0"/>
                <a:cs typeface="Phetsarath OT" pitchFamily="2" charset="0"/>
              </a:rPr>
              <a:t>ສະ</a:t>
            </a:r>
            <a:r>
              <a:rPr lang="en-US" sz="2000" b="1" u="sng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2000" b="1" u="sng" dirty="0">
                <a:latin typeface="Phetsarath OT" pitchFamily="2" charset="0"/>
                <a:cs typeface="Phetsarath OT" pitchFamily="2" charset="0"/>
              </a:rPr>
              <a:t>ເພາະ</a:t>
            </a:r>
            <a:r>
              <a:rPr lang="en-US" sz="2000" b="1" u="sng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2000" b="1" u="sng" dirty="0">
                <a:latin typeface="Phetsarath OT" pitchFamily="2" charset="0"/>
                <a:cs typeface="Phetsarath OT" pitchFamily="2" charset="0"/>
              </a:rPr>
              <a:t>ທີ</a:t>
            </a:r>
            <a:r>
              <a:rPr lang="en-US" sz="2000" b="1" u="sng" dirty="0">
                <a:latin typeface="Phetsarath OT" pitchFamily="2" charset="0"/>
                <a:cs typeface="Phetsarath OT" pitchFamily="2" charset="0"/>
              </a:rPr>
              <a:t> 2:</a:t>
            </a:r>
            <a:r>
              <a:rPr lang="en-US" sz="2000" b="1" dirty="0">
                <a:latin typeface="Phetsarath OT" pitchFamily="2" charset="0"/>
                <a:cs typeface="Phetsarath OT" pitchFamily="2" charset="0"/>
              </a:rPr>
              <a:t> </a:t>
            </a:r>
            <a:r>
              <a:rPr lang="lo-LA" sz="2000" b="1" dirty="0" smtClean="0">
                <a:latin typeface="Phetsarath OT" pitchFamily="2" charset="0"/>
                <a:cs typeface="Phetsarath OT" pitchFamily="2" charset="0"/>
              </a:rPr>
              <a:t> ​</a:t>
            </a:r>
            <a:r>
              <a:rPr lang="lo-LA" sz="2000" dirty="0">
                <a:latin typeface="Phetsarath OT" pitchFamily="2" charset="0"/>
                <a:cs typeface="Phetsarath OT" pitchFamily="2" charset="0"/>
              </a:rPr>
              <a:t>ເສີມ​ສ້າງ​ຄວາມ​ອາດ​ສາມາດຂອງ​ໂຮງ​ຮຽນ</a:t>
            </a:r>
            <a:r>
              <a:rPr lang="en-US" sz="2000" dirty="0">
                <a:latin typeface="Phetsarath OT" pitchFamily="2" charset="0"/>
                <a:cs typeface="Phetsarath OT" pitchFamily="2" charset="0"/>
              </a:rPr>
              <a:t>, </a:t>
            </a:r>
            <a:r>
              <a:rPr lang="lo-LA" sz="2000" dirty="0">
                <a:latin typeface="Phetsarath OT" pitchFamily="2" charset="0"/>
                <a:cs typeface="Phetsarath OT" pitchFamily="2" charset="0"/>
              </a:rPr>
              <a:t>ບ້ານ</a:t>
            </a:r>
            <a:r>
              <a:rPr lang="en-US" sz="2000" dirty="0">
                <a:latin typeface="Phetsarath OT" pitchFamily="2" charset="0"/>
                <a:cs typeface="Phetsarath OT" pitchFamily="2" charset="0"/>
              </a:rPr>
              <a:t>, </a:t>
            </a:r>
            <a:r>
              <a:rPr lang="lo-LA" sz="2000" dirty="0">
                <a:latin typeface="Phetsarath OT" pitchFamily="2" charset="0"/>
                <a:cs typeface="Phetsarath OT" pitchFamily="2" charset="0"/>
              </a:rPr>
              <a:t>ແລະ ເມືອງ​ໃນ​ການ​ຫຼຸດ​​ຜ່ອນຄວາມ​ສ່ຽງ ແລະ ຮັບ​ມື​ກັບ​ໄພ​ພິ​ບັດ​ຕ່າງໆ</a:t>
            </a:r>
            <a:endParaRPr lang="en-US" sz="2000" dirty="0">
              <a:latin typeface="Phetsarath OT" pitchFamily="2" charset="0"/>
              <a:cs typeface="Phetsarath OT" pitchFamily="2" charset="0"/>
            </a:endParaRPr>
          </a:p>
          <a:p>
            <a:pPr>
              <a:lnSpc>
                <a:spcPct val="150000"/>
              </a:lnSpc>
            </a:pPr>
            <a:r>
              <a:rPr lang="lo-LA" sz="2000" b="1" u="sng" dirty="0">
                <a:latin typeface="Phetsarath OT" pitchFamily="2" charset="0"/>
                <a:cs typeface="Phetsarath OT" pitchFamily="2" charset="0"/>
              </a:rPr>
              <a:t>ຈຸດ</a:t>
            </a:r>
            <a:r>
              <a:rPr lang="en-US" sz="2000" b="1" u="sng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2000" b="1" u="sng" dirty="0">
                <a:latin typeface="Phetsarath OT" pitchFamily="2" charset="0"/>
                <a:cs typeface="Phetsarath OT" pitchFamily="2" charset="0"/>
              </a:rPr>
              <a:t>ປະ</a:t>
            </a:r>
            <a:r>
              <a:rPr lang="en-US" sz="2000" b="1" u="sng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2000" b="1" u="sng" dirty="0">
                <a:latin typeface="Phetsarath OT" pitchFamily="2" charset="0"/>
                <a:cs typeface="Phetsarath OT" pitchFamily="2" charset="0"/>
              </a:rPr>
              <a:t>ສົງ</a:t>
            </a:r>
            <a:r>
              <a:rPr lang="en-US" sz="2000" b="1" u="sng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2000" b="1" u="sng" dirty="0">
                <a:latin typeface="Phetsarath OT" pitchFamily="2" charset="0"/>
                <a:cs typeface="Phetsarath OT" pitchFamily="2" charset="0"/>
              </a:rPr>
              <a:t>ສະ</a:t>
            </a:r>
            <a:r>
              <a:rPr lang="en-US" sz="2000" b="1" u="sng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2000" b="1" u="sng" dirty="0">
                <a:latin typeface="Phetsarath OT" pitchFamily="2" charset="0"/>
                <a:cs typeface="Phetsarath OT" pitchFamily="2" charset="0"/>
              </a:rPr>
              <a:t>ເພາະ</a:t>
            </a:r>
            <a:r>
              <a:rPr lang="en-US" sz="2000" b="1" u="sng" dirty="0">
                <a:latin typeface="Phetsarath OT" pitchFamily="2" charset="0"/>
                <a:cs typeface="Phetsarath OT" pitchFamily="2" charset="0"/>
              </a:rPr>
              <a:t>​</a:t>
            </a:r>
            <a:r>
              <a:rPr lang="lo-LA" sz="2000" b="1" u="sng" dirty="0">
                <a:latin typeface="Phetsarath OT" pitchFamily="2" charset="0"/>
                <a:cs typeface="Phetsarath OT" pitchFamily="2" charset="0"/>
              </a:rPr>
              <a:t>ທີ</a:t>
            </a:r>
            <a:r>
              <a:rPr lang="en-US" sz="2000" b="1" u="sng" dirty="0">
                <a:latin typeface="Phetsarath OT" pitchFamily="2" charset="0"/>
                <a:cs typeface="Phetsarath OT" pitchFamily="2" charset="0"/>
              </a:rPr>
              <a:t> 3:</a:t>
            </a:r>
            <a:r>
              <a:rPr lang="lo-LA" sz="2000" b="1" dirty="0">
                <a:latin typeface="Phetsarath OT" pitchFamily="2" charset="0"/>
                <a:cs typeface="Phetsarath OT" pitchFamily="2" charset="0"/>
              </a:rPr>
              <a:t> </a:t>
            </a:r>
            <a:r>
              <a:rPr lang="lo-LA" sz="2000" b="1" dirty="0" smtClean="0">
                <a:latin typeface="Phetsarath OT" pitchFamily="2" charset="0"/>
                <a:cs typeface="Phetsarath OT" pitchFamily="2" charset="0"/>
              </a:rPr>
              <a:t>  </a:t>
            </a:r>
            <a:r>
              <a:rPr lang="lo-LA" sz="2000" dirty="0" smtClean="0">
                <a:latin typeface="Phetsarath OT" pitchFamily="2" charset="0"/>
                <a:cs typeface="Phetsarath OT" pitchFamily="2" charset="0"/>
              </a:rPr>
              <a:t>ເພີ່ມ</a:t>
            </a:r>
            <a:r>
              <a:rPr lang="lo-LA" sz="2000" dirty="0">
                <a:latin typeface="Phetsarath OT" pitchFamily="2" charset="0"/>
                <a:cs typeface="Phetsarath OT" pitchFamily="2" charset="0"/>
              </a:rPr>
              <a:t>​ວຽກ​ງານ​ປູກຈິດ​ສຳ​ນຶກ​ໃນ​ການ​ຫຼຸດ​ຜ່ອນ​ຄວາມ​ສ່ຽງ​​ຈາກ​ໄພ​ພິ​ບັດ ແລະ ຄວາມ​ສາ​ມາດ​ໃນ​ການ​ປັບ​ຕົວ​ຕໍ່​ການ​ປ່ຽນ​ແປງ​​ສະ​ພາບ​ດິນ​ຟ້າອາ​ກາດ​ເພື່ອ​ສ້າງ​ວັດ​ທະ​ນະ​ທຳ​ແຫ່ງຄວາມ​ປອດ​ໄພ ແລະ ຄວາມສາ​ມາດ​ໃນ​ການ​ປັບ​ຕົວ​ໃນ​ລະ​ດັ​ບທ້ອງ​ຖິ່ນ ແລະ </a:t>
            </a:r>
            <a:r>
              <a:rPr lang="lo-LA" sz="2000" dirty="0" smtClean="0">
                <a:latin typeface="Phetsarath OT" pitchFamily="2" charset="0"/>
                <a:cs typeface="Phetsarath OT" pitchFamily="2" charset="0"/>
              </a:rPr>
              <a:t>ແຂວງ.</a:t>
            </a:r>
            <a:endParaRPr lang="en-US" sz="2000" dirty="0">
              <a:latin typeface="Phetsarath OT" pitchFamily="2" charset="0"/>
              <a:cs typeface="Phetsarath O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98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307307" y="523875"/>
            <a:ext cx="6037660" cy="1143000"/>
          </a:xfrm>
        </p:spPr>
        <p:txBody>
          <a:bodyPr/>
          <a:lstStyle/>
          <a:p>
            <a:pPr eaLnBrk="1" hangingPunct="1"/>
            <a:r>
              <a:rPr lang="en-AU" altLang="ko-KR" sz="3600" b="1" dirty="0" err="1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ຄູ</a:t>
            </a:r>
            <a:r>
              <a:rPr lang="en-AU" altLang="ko-KR" sz="3600" b="1" dirty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່​</a:t>
            </a:r>
            <a:r>
              <a:rPr lang="en-AU" altLang="ko-KR" sz="3600" b="1" dirty="0" err="1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ຮ່ວມ</a:t>
            </a:r>
            <a:r>
              <a:rPr lang="en-AU" altLang="ko-KR" sz="3600" b="1" dirty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​</a:t>
            </a:r>
            <a:r>
              <a:rPr lang="en-AU" altLang="ko-KR" sz="3600" b="1" dirty="0" err="1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ງານ</a:t>
            </a:r>
            <a:endParaRPr lang="en-AU" altLang="ko-KR" sz="3600" b="1" dirty="0">
              <a:latin typeface="Saysettha OT" panose="020B0504020207020204" pitchFamily="34" charset="-34"/>
              <a:ea typeface="Gulim" panose="020B0600000101010101" pitchFamily="34" charset="-127"/>
              <a:cs typeface="Saysettha OT" panose="020B0504020207020204" pitchFamily="34" charset="-34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179513" y="1484784"/>
            <a:ext cx="8681336" cy="4469207"/>
          </a:xfrm>
        </p:spPr>
        <p:txBody>
          <a:bodyPr>
            <a:normAutofit fontScale="92500" lnSpcReduction="10000"/>
          </a:bodyPr>
          <a:lstStyle/>
          <a:p>
            <a:pPr lvl="1" eaLnBrk="1" hangingPunct="1">
              <a:lnSpc>
                <a:spcPct val="150000"/>
              </a:lnSpc>
            </a:pPr>
            <a:r>
              <a:rPr lang="lo-LA" altLang="ko-KR" sz="2400" dirty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ກະຊວງສຶກສາທິການ ແລະ </a:t>
            </a:r>
            <a:r>
              <a:rPr lang="lo-LA" altLang="ko-KR" sz="2400" dirty="0" smtClean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ກິລາ</a:t>
            </a:r>
          </a:p>
          <a:p>
            <a:pPr lvl="1" eaLnBrk="1" hangingPunct="1">
              <a:lnSpc>
                <a:spcPct val="150000"/>
              </a:lnSpc>
            </a:pPr>
            <a:r>
              <a:rPr lang="lo-LA" altLang="ko-KR" sz="2400" dirty="0" smtClean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ກະຊວງຊັບພະຍາກອນທໍາມະຊາດ ແລະ ສີ່ງແວດລ້ອມ</a:t>
            </a:r>
          </a:p>
          <a:p>
            <a:pPr lvl="1" eaLnBrk="1" hangingPunct="1">
              <a:lnSpc>
                <a:spcPct val="150000"/>
              </a:lnSpc>
            </a:pPr>
            <a:r>
              <a:rPr lang="lo-LA" altLang="ko-KR" sz="2400" dirty="0" smtClean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ພະ</a:t>
            </a:r>
            <a:r>
              <a:rPr lang="lo-LA" altLang="ko-KR" sz="2400" dirty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ແນກສຶກ</a:t>
            </a:r>
            <a:r>
              <a:rPr lang="lo-LA" altLang="ko-KR" sz="2400" dirty="0" smtClean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ສາທິການ </a:t>
            </a:r>
            <a:r>
              <a:rPr lang="lo-LA" altLang="ko-KR" sz="2400" dirty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ແລະ ກິລາ</a:t>
            </a:r>
            <a:r>
              <a:rPr lang="lo-LA" altLang="ko-KR" sz="2400" dirty="0" smtClean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ແຂວງ</a:t>
            </a:r>
          </a:p>
          <a:p>
            <a:pPr lvl="1" eaLnBrk="1" hangingPunct="1">
              <a:lnSpc>
                <a:spcPct val="150000"/>
              </a:lnSpc>
            </a:pPr>
            <a:r>
              <a:rPr lang="lo-LA" altLang="ko-KR" sz="2400" dirty="0" smtClean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ພະແນກຊັບພະຍາກອນ ແລະ ສິ່ງແວດລ້ອມແຂວງ</a:t>
            </a:r>
          </a:p>
          <a:p>
            <a:pPr lvl="1" eaLnBrk="1" hangingPunct="1">
              <a:lnSpc>
                <a:spcPct val="150000"/>
              </a:lnSpc>
            </a:pPr>
            <a:r>
              <a:rPr lang="lo-LA" altLang="ko-KR" sz="2400" dirty="0" smtClean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ຫ້ອງການ</a:t>
            </a:r>
            <a:r>
              <a:rPr lang="lo-LA" altLang="ko-KR" sz="2400" dirty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ສຶກ</a:t>
            </a:r>
            <a:r>
              <a:rPr lang="lo-LA" altLang="ko-KR" sz="2400" dirty="0" smtClean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ສາທິການ ແລະ ກິລາ ເມືອງ</a:t>
            </a:r>
          </a:p>
          <a:p>
            <a:pPr lvl="1" eaLnBrk="1" hangingPunct="1">
              <a:lnSpc>
                <a:spcPct val="150000"/>
              </a:lnSpc>
            </a:pPr>
            <a:r>
              <a:rPr lang="lo-LA" altLang="ko-KR" sz="2400" dirty="0" smtClean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ຫ້ອງການຊັບພະຍາກອນ ແລະ ສິ່ງແວດລ້ອມເມືອງ</a:t>
            </a:r>
          </a:p>
          <a:p>
            <a:pPr lvl="1" eaLnBrk="1" hangingPunct="1">
              <a:lnSpc>
                <a:spcPct val="150000"/>
              </a:lnSpc>
            </a:pPr>
            <a:r>
              <a:rPr lang="en-AU" altLang="ko-KR" sz="2400" dirty="0" err="1" smtClean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ຄະ</a:t>
            </a:r>
            <a:r>
              <a:rPr lang="en-AU" altLang="ko-KR" sz="2400" dirty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​</a:t>
            </a:r>
            <a:r>
              <a:rPr lang="en-AU" altLang="ko-KR" sz="2400" dirty="0" err="1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ນະ</a:t>
            </a:r>
            <a:r>
              <a:rPr lang="en-AU" altLang="ko-KR" sz="2400" dirty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​</a:t>
            </a:r>
            <a:r>
              <a:rPr lang="en-AU" altLang="ko-KR" sz="2400" dirty="0" err="1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ກຳ</a:t>
            </a:r>
            <a:r>
              <a:rPr lang="en-AU" altLang="ko-KR" sz="2400" dirty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​</a:t>
            </a:r>
            <a:r>
              <a:rPr lang="en-AU" altLang="ko-KR" sz="2400" dirty="0" err="1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ມະ</a:t>
            </a:r>
            <a:r>
              <a:rPr lang="en-AU" altLang="ko-KR" sz="2400" dirty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​</a:t>
            </a:r>
            <a:r>
              <a:rPr lang="en-AU" altLang="ko-KR" sz="2400" dirty="0" err="1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ການ</a:t>
            </a:r>
            <a:r>
              <a:rPr lang="en-AU" altLang="ko-KR" sz="2400" dirty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​</a:t>
            </a:r>
            <a:r>
              <a:rPr lang="en-AU" altLang="ko-KR" sz="2400" dirty="0" err="1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ປ້ອງ</a:t>
            </a:r>
            <a:r>
              <a:rPr lang="en-AU" altLang="ko-KR" sz="2400" dirty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​</a:t>
            </a:r>
            <a:r>
              <a:rPr lang="en-AU" altLang="ko-KR" sz="2400" dirty="0" err="1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ກັນ</a:t>
            </a:r>
            <a:r>
              <a:rPr lang="en-AU" altLang="ko-KR" sz="2400" dirty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 </a:t>
            </a:r>
            <a:r>
              <a:rPr lang="en-AU" altLang="ko-KR" sz="2400" dirty="0" err="1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ແລະ</a:t>
            </a:r>
            <a:r>
              <a:rPr lang="en-AU" altLang="ko-KR" sz="2400" dirty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 ຄ</a:t>
            </a:r>
            <a:r>
              <a:rPr lang="lo-LA" altLang="ko-KR" sz="2400" dirty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ວ</a:t>
            </a:r>
            <a:r>
              <a:rPr lang="en-AU" altLang="ko-KR" sz="2400" dirty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ບ</a:t>
            </a:r>
            <a:r>
              <a:rPr lang="lo-LA" altLang="ko-KR" sz="2400" dirty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ຄຸມ</a:t>
            </a:r>
            <a:r>
              <a:rPr lang="en-AU" altLang="ko-KR" sz="2400" dirty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​</a:t>
            </a:r>
            <a:r>
              <a:rPr lang="en-AU" altLang="ko-KR" sz="2400" dirty="0" err="1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ໄພ</a:t>
            </a:r>
            <a:r>
              <a:rPr lang="en-AU" altLang="ko-KR" sz="2400" dirty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​</a:t>
            </a:r>
            <a:r>
              <a:rPr lang="en-AU" altLang="ko-KR" sz="2400" dirty="0" err="1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ພິ</a:t>
            </a:r>
            <a:r>
              <a:rPr lang="en-AU" altLang="ko-KR" sz="2400" dirty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​</a:t>
            </a:r>
            <a:r>
              <a:rPr lang="en-AU" altLang="ko-KR" sz="2400" dirty="0" err="1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ບັດ</a:t>
            </a:r>
            <a:r>
              <a:rPr lang="en-AU" altLang="ko-KR" sz="2400" dirty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 </a:t>
            </a:r>
            <a:r>
              <a:rPr lang="en-AU" altLang="ko-KR" sz="2400" dirty="0" err="1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ຂັ້ນ</a:t>
            </a:r>
            <a:r>
              <a:rPr lang="en-AU" altLang="ko-KR" sz="2400" dirty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​</a:t>
            </a:r>
            <a:r>
              <a:rPr lang="en-AU" altLang="ko-KR" sz="2400" dirty="0" err="1" smtClean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ແຂວງ</a:t>
            </a:r>
            <a:r>
              <a:rPr lang="lo-LA" altLang="ko-KR" sz="2400" dirty="0" smtClean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/ເມືອງ/ບ້ານ</a:t>
            </a:r>
            <a:endParaRPr lang="en-AU" altLang="ko-KR" sz="2400" dirty="0">
              <a:latin typeface="Saysettha OT" panose="020B0504020207020204" pitchFamily="34" charset="-34"/>
              <a:ea typeface="Gulim" panose="020B0600000101010101" pitchFamily="34" charset="-127"/>
              <a:cs typeface="Saysettha OT" panose="020B0504020207020204" pitchFamily="34" charset="-34"/>
            </a:endParaRPr>
          </a:p>
          <a:p>
            <a:pPr lvl="1" eaLnBrk="1" hangingPunct="1">
              <a:lnSpc>
                <a:spcPct val="150000"/>
              </a:lnSpc>
            </a:pPr>
            <a:r>
              <a:rPr lang="lo-LA" altLang="ko-KR" sz="2400" dirty="0" smtClean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ຄູ</a:t>
            </a:r>
            <a:r>
              <a:rPr lang="en-AU" altLang="ko-KR" sz="2400" dirty="0" err="1" smtClean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ອາ</a:t>
            </a:r>
            <a:r>
              <a:rPr lang="en-AU" altLang="ko-KR" sz="2400" dirty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​</a:t>
            </a:r>
            <a:r>
              <a:rPr lang="en-AU" altLang="ko-KR" sz="2400" dirty="0" err="1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ຈານ</a:t>
            </a:r>
            <a:r>
              <a:rPr lang="en-AU" altLang="ko-KR" sz="2400" dirty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 , </a:t>
            </a:r>
            <a:r>
              <a:rPr lang="en-AU" altLang="ko-KR" sz="2400" dirty="0" err="1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ພໍ</a:t>
            </a:r>
            <a:r>
              <a:rPr lang="en-AU" altLang="ko-KR" sz="2400" dirty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່​</a:t>
            </a:r>
            <a:r>
              <a:rPr lang="en-AU" altLang="ko-KR" sz="2400" dirty="0" err="1" smtClean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ແມ</a:t>
            </a:r>
            <a:r>
              <a:rPr lang="en-AU" altLang="ko-KR" sz="2400" dirty="0" smtClean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່</a:t>
            </a:r>
            <a:r>
              <a:rPr lang="lo-LA" altLang="ko-KR" sz="2400" dirty="0" smtClean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ປະຊາຊົນ</a:t>
            </a:r>
            <a:r>
              <a:rPr lang="en-AU" altLang="ko-KR" sz="2400" dirty="0" smtClean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 </a:t>
            </a:r>
            <a:r>
              <a:rPr lang="en-AU" altLang="ko-KR" sz="2400" dirty="0" err="1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ແລະ</a:t>
            </a:r>
            <a:r>
              <a:rPr lang="en-AU" altLang="ko-KR" sz="2400" dirty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 </a:t>
            </a:r>
            <a:r>
              <a:rPr lang="en-AU" altLang="ko-KR" sz="2400" dirty="0" err="1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ຊຸມ</a:t>
            </a:r>
            <a:r>
              <a:rPr lang="en-AU" altLang="ko-KR" sz="2400" dirty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​</a:t>
            </a:r>
            <a:r>
              <a:rPr lang="lo-LA" altLang="ko-KR" sz="2400" dirty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ຊົ</a:t>
            </a:r>
            <a:r>
              <a:rPr lang="en-AU" altLang="ko-KR" sz="2400" dirty="0">
                <a:latin typeface="Saysettha OT" panose="020B0504020207020204" pitchFamily="34" charset="-34"/>
                <a:ea typeface="Gulim" panose="020B0600000101010101" pitchFamily="34" charset="-127"/>
                <a:cs typeface="Saysettha OT" panose="020B0504020207020204" pitchFamily="34" charset="-34"/>
              </a:rPr>
              <a:t>ນ</a:t>
            </a:r>
          </a:p>
        </p:txBody>
      </p:sp>
    </p:spTree>
    <p:extLst>
      <p:ext uri="{BB962C8B-B14F-4D97-AF65-F5344CB8AC3E}">
        <p14:creationId xmlns:p14="http://schemas.microsoft.com/office/powerpoint/2010/main" val="169665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5"/>
          <p:cNvSpPr>
            <a:spLocks noGrp="1"/>
          </p:cNvSpPr>
          <p:nvPr>
            <p:ph type="title" idx="4294967295"/>
          </p:nvPr>
        </p:nvSpPr>
        <p:spPr>
          <a:xfrm>
            <a:off x="0" y="1217613"/>
            <a:ext cx="4342210" cy="6223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lo-LA" altLang="en-US" sz="2800" b="1" dirty="0" smtClean="0">
                <a:latin typeface="Saysettha OT" panose="020B0504020207020204" pitchFamily="34" charset="-34"/>
                <a:cs typeface="Saysettha OT" panose="020B0504020207020204" pitchFamily="34" charset="-34"/>
              </a:rPr>
              <a:t>ການ</a:t>
            </a:r>
            <a:r>
              <a:rPr lang="lo-LA" altLang="en-US" sz="28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ປະເມີນກ່ອນເລີ່ມຕົ້ນໂຄງການ</a:t>
            </a:r>
            <a:endParaRPr lang="en-US" altLang="en-US" sz="2800" b="1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18435" name="Content Placeholder 6"/>
          <p:cNvSpPr>
            <a:spLocks noGrp="1"/>
          </p:cNvSpPr>
          <p:nvPr>
            <p:ph idx="4294967295"/>
          </p:nvPr>
        </p:nvSpPr>
        <p:spPr>
          <a:xfrm>
            <a:off x="5116116" y="1362075"/>
            <a:ext cx="4027884" cy="1162050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lo-LA" altLang="en-US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ເພື່ອປະເມີນຄວາມເຂົ້າໃຈ, ຄວາມຄິດເຫັນ ແລະ ການປະຕິບັດ ທາງດ້ານໄພພິບັດ ໃນຊຸມຊົນ ແລະ ໂຮງຮຽນ</a:t>
            </a:r>
          </a:p>
        </p:txBody>
      </p:sp>
      <p:pic>
        <p:nvPicPr>
          <p:cNvPr id="18436" name="Picture 5" descr="D:\Photos\Bsaline survey DEPICHO\DSC095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61846"/>
            <a:ext cx="4800602" cy="428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845" y="2561846"/>
            <a:ext cx="4296155" cy="429615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90970" y="312193"/>
            <a:ext cx="7981950" cy="7476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o-LA" altLang="en-US" sz="3200" b="1" smtClean="0">
                <a:latin typeface="Phetsarath OT" panose="02000500000000000000" pitchFamily="2" charset="0"/>
                <a:cs typeface="Phetsarath OT" panose="02000500000000000000" pitchFamily="2" charset="0"/>
              </a:rPr>
              <a:t>ກິດຈະກຳທີ່ໄດ້ຈັດຕັ້ງປະຕິບັດຜ່ານມາ</a:t>
            </a:r>
            <a:endParaRPr lang="en-US" altLang="en-US" sz="3200" b="1" dirty="0">
              <a:latin typeface="Phetsarath OT" panose="02000500000000000000" pitchFamily="2" charset="0"/>
              <a:cs typeface="Phetsarath O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34223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3211" y="106840"/>
            <a:ext cx="8821882" cy="10136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lo-LA" altLang="en-US" sz="2000" b="1" dirty="0" smtClean="0">
                <a:latin typeface="Saysettha OT" panose="020B0504020207020204" pitchFamily="34" charset="-34"/>
                <a:cs typeface="Saysettha OT" panose="020B0504020207020204" pitchFamily="34" charset="-34"/>
              </a:rPr>
              <a:t>ການຈັດຕັ້ງປະຕິບັດຜ່ານມາ</a:t>
            </a:r>
          </a:p>
          <a:p>
            <a:pPr>
              <a:lnSpc>
                <a:spcPct val="150000"/>
              </a:lnSpc>
            </a:pPr>
            <a:r>
              <a:rPr lang="lo-LA" altLang="en-US" sz="2000" b="1" dirty="0" smtClean="0">
                <a:latin typeface="Saysettha OT" panose="020B0504020207020204" pitchFamily="34" charset="-34"/>
                <a:cs typeface="Saysettha OT" panose="020B0504020207020204" pitchFamily="34" charset="-34"/>
              </a:rPr>
              <a:t>1. ຝຶກອົບຮົມການເປັນຄູຝຶກຂັ້ນແຂວງ ແລະ ຂັ້ນເມືອງ ກ່ຽວກັບການປະເມີນໄພອັນຕະລາຍ, ຄວາມຕ້ານທານຕໍ່າ,  ຄວາມອາດສາມາດ ແລະ ການສ້າງແຜນຫລຸດຜ່ອນຄວາມສ່ຽງໄພພິບັດຂັ້ນຊຸມຊົນ</a:t>
            </a:r>
            <a:endParaRPr lang="en-US" altLang="en-US" sz="2000" b="1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1" y="2492896"/>
            <a:ext cx="4322475" cy="3672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04" y="2492896"/>
            <a:ext cx="403244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4820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2460</Words>
  <Application>Microsoft Office PowerPoint</Application>
  <PresentationFormat>On-screen Show (4:3)</PresentationFormat>
  <Paragraphs>148</Paragraphs>
  <Slides>43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 ແຂວງ ບໍລິຄໍາໄຊ ຜົນສໍາເລັດ ແຜນງານຫຼຸດຜ່ອນຄວາມສ່ຽງໄພພິບັດໃນຂົງເຂດການສຶກສາທົ່ວແຂວງ  2014-2015 . </vt:lpstr>
      <vt:lpstr>PowerPoint Presentation</vt:lpstr>
      <vt:lpstr>   ແຂວງບໍລິຄໍາໄຊປະກອບມີ 7 ຕົວເມືອງຄື: </vt:lpstr>
      <vt:lpstr>PowerPoint Presentation</vt:lpstr>
      <vt:lpstr>          ແຜນທີຂອງແຂວງ</vt:lpstr>
      <vt:lpstr>PowerPoint Presentation</vt:lpstr>
      <vt:lpstr>ຄູ່​ຮ່ວມ​ງານ</vt:lpstr>
      <vt:lpstr>ການປະເມີນກ່ອນເລີ່ມຕົ້ນໂຄງການ</vt:lpstr>
      <vt:lpstr>PowerPoint Presentation</vt:lpstr>
      <vt:lpstr>PowerPoint Presentation</vt:lpstr>
      <vt:lpstr>3. ຈັດກອງປະຊຸມຄັດເລືອກກິດຈະກຳ ແລະ ຮັບຮອງແຜນຫລຸດຜ່ອນຄວາມສ່ຽງໄພພິບັດຂອງບ້ານ ແລະ ໂຮງຮຽນ</vt:lpstr>
      <vt:lpstr>4. ຂັ້ນສູນກາງ (ກະຊວງສຶກສາ) ຈັດກອງປະຊຸມປຶກສາຫາລື​ການສ້າງຈຸດປະສານງານການ​ຄຸ້ມຄອງ ແລະ ປ້ອງກັນ​ໄພພິບັດໃນຂະແຫນງສຶກສາ ( ບໍລິຄໍາໄຊ    ເປັນເຈົ້າພາບ )</vt:lpstr>
      <vt:lpstr>PowerPoint Presentation</vt:lpstr>
      <vt:lpstr>PowerPoint Presentation</vt:lpstr>
      <vt:lpstr>ຮູບພາບກິດຈະກໍາການຝຶກອົບຮົມການຄຸ້ມຄອງໄພພິບັດໃນໂຮງຮຽນ ນັກສຳມະນາກອນ ສາທິດວິທີການປ້ອງກັນທີ່ຖືກຕ້ອງ ຈາກໄຟໄໝ້, ຟ້າຜ່າ ແລະ ເຫດການແຜນດິນໄຫວ</vt:lpstr>
      <vt:lpstr>6. ກອງປະຊຸມຜັນຂະຫຍາຍການຝຶກອົບຮົມການຄຸ້ມຄອງໄພພິບັດໃນໂຮງຮຽນໃຫ້ແກ່ຜູ້ອຳນວຍການ     ແລະ ຕ່າງຫນ້າຄະນະກຳມະການຄຸມຄອງໄພພິບັດຂັ້ນບ້ານ 29 ບ້ານເປົ້າຫມາຍ</vt:lpstr>
      <vt:lpstr>ຮູບພາບກິດຈະກໍາ ກອງປະຊຸມຜັນຂະຫຍາຍການຝຶກອົບຮົມການຄຸ້ມຄອງໄພພິບັດໃນໂຮງຮຽນໃຫ້ແກ່ຜູ້ອຳນວຍການ ແລະ ຕ່າງຫນ້າຄະນະກຳມະການຄຸມຄອງໄພພິບັດຂັ້ນບ້ານ ນັກສຳມະນາກອນສາທິດວິທີການອົບພະຍົບໄປສະຖານທີ່ ທີ່ປອດໄພ</vt:lpstr>
      <vt:lpstr>ຮູບພາບກິດຈະກໍາ ກອງປະຊຸມຜັນຂະຫຍາຍການຝຶກອົບຮົມການຄຸ້ມຄອງໄພພິບັດໃນໂຮງຮຽນໃຫ້ແກ່ຜູ້ອຳນວຍການ ແລະ ຕ່າງຫນ້າຄະນະກຳມະການຄຸມຄອງໄພພິບັດຂັ້ນບ້ານ ນັກສຳມະນາກອນສາທິດວິທີການອົບພະຍົບໄປສະຖານທີ່ ທີ່ປອດໄພ</vt:lpstr>
      <vt:lpstr>PowerPoint Presentation</vt:lpstr>
      <vt:lpstr>PowerPoint Presentation</vt:lpstr>
      <vt:lpstr>8. ຝຶກອົບຮົມການນຳໃຊ້ຫລັກສູດເສີມຄວາມຮູ້ການຫລຸດຜ່ອນຄວາມສ່ຽງໄພພິບັດໃຫ້ແກ່         ຜູ້ອຳນວຍການໂຮງຮຽນ ແລະ ຄູ ຊັ້ນ ປ3 - ປ5 ແລະ ມ 1</vt:lpstr>
      <vt:lpstr>9. ຝຶກອົບຮົມການນຳໃຊ້ເຄື່ອງມືອີເລັກໂຕຼນິກ(ແທບເລດ)ໃຫ້ກັບຄູຝຶກຂັ້ນເມືອງ ແລະ ແຂວງ ໃນການເກັບກໍາຂໍ້ມູນການຄຸ້ມຄອງໄພພິບັດໃນໂຮງຮຽນ</vt:lpstr>
      <vt:lpstr>10. ນຳໃຊ້ເຄື່ອງ ອີເລັກໂຕຼນິກ ແທັບເລດ (Tablet) ໃນການເກັບກຳຂໍ້ມູນ ການຄຸ້ມຄອງໄພພິບັດໃນໂຮງຮຽນ .</vt:lpstr>
      <vt:lpstr>11. ຈັດກອງປະຊຸມແລກປ່ຽນ-ຖອດຖອນບົດຮຽນຂຶ້ນ ສໍາລັບຈຸດປະສານງານຫລັກວຽກງານຄຸ້ມຄອງຄວາມສ່ຽງໄພພິບັດໃນຂະແຫນງການສຶກສາ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ຜົນກະທົບຈາກໄພພິບັດ  ນໍ້າຖ້ວມທົ່ວ ແຂວງ ບໍລິຄໍາໄຊ      ຄັ້ງວັນທີ 4-5/8/2015</vt:lpstr>
      <vt:lpstr>PowerPoint Presentation</vt:lpstr>
      <vt:lpstr>PowerPoint Presentation</vt:lpstr>
      <vt:lpstr>PowerPoint Presentation</vt:lpstr>
      <vt:lpstr>ສັງລວມທົ່ວແຂວງທີ່ເສຍຫາຍປະເພດຕໍາລາຮຽນ</vt:lpstr>
      <vt:lpstr>ປະເພດອຸປະກອນທີ່ເປ່ເພ,ຊື້ໃໝ່ ແລະ ສ້ອມແປງ.</vt:lpstr>
      <vt:lpstr> ດ້ານດີ, ຂໍ້ຄົງຄ້າງ, ສິ່ງທ້າທາຍ ແລະ ບົດຮຽນຖອດຖອນໄດ້:</vt:lpstr>
      <vt:lpstr>PowerPoint Presentation</vt:lpstr>
      <vt:lpstr>PowerPoint Presentation</vt:lpstr>
      <vt:lpstr>PowerPoint Presentation</vt:lpstr>
      <vt:lpstr>ແຜນຕໍ່ໜ້າ</vt:lpstr>
      <vt:lpstr>ພາກສະເໜີ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94</cp:revision>
  <dcterms:created xsi:type="dcterms:W3CDTF">2015-12-04T02:32:55Z</dcterms:created>
  <dcterms:modified xsi:type="dcterms:W3CDTF">2016-02-17T07:54:01Z</dcterms:modified>
</cp:coreProperties>
</file>