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4" r:id="rId3"/>
    <p:sldId id="258" r:id="rId4"/>
    <p:sldId id="259" r:id="rId5"/>
    <p:sldId id="260" r:id="rId6"/>
    <p:sldId id="262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9BDAB4-11E7-4CEF-B147-0E2269986605}" type="datetimeFigureOut">
              <a:rPr lang="en-US" smtClean="0"/>
              <a:t>16/02/2016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9673354-DEFF-4160-B2E1-D2A6368364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352800"/>
            <a:ext cx="7010400" cy="2286000"/>
          </a:xfrm>
        </p:spPr>
        <p:txBody>
          <a:bodyPr>
            <a:normAutofit lnSpcReduction="10000"/>
          </a:bodyPr>
          <a:lstStyle/>
          <a:p>
            <a:r>
              <a:rPr lang="lo-LA" sz="2800" b="1" dirty="0" smtClean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ຮ່າງບູລິມະສິດ ແລະ ທິດທາງການສ້າງໂຮງຮຽນປອດໄພ ແລະ ທົນທານຕໍ່ການປ່ຽນແປງດິນຟ້າອາກາດ</a:t>
            </a:r>
            <a:r>
              <a:rPr lang="en-US" sz="2800" b="1" dirty="0" smtClean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sz="2800" b="1" dirty="0" smtClean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2016</a:t>
            </a:r>
            <a:r>
              <a:rPr lang="en-US" sz="28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sz="2800" b="1" dirty="0" smtClean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–</a:t>
            </a:r>
            <a:r>
              <a:rPr lang="en-US" sz="2800" b="1" dirty="0" smtClean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sz="2800" b="1" dirty="0" smtClean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2020</a:t>
            </a:r>
          </a:p>
          <a:p>
            <a:endParaRPr lang="en-US" sz="2800" b="1" dirty="0" smtClean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r>
              <a:rPr lang="lo-LA" sz="1200" dirty="0" smtClean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ນຳສະເໜີໂດຍ: ອຈ ບຸນມີໄຊ ສົມມະນີ</a:t>
            </a:r>
          </a:p>
          <a:p>
            <a:r>
              <a:rPr lang="lo-LA" sz="1200" dirty="0" smtClean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ຫ້ອງການກະຊວງ ສສກ, ຄັ້ງວັນທີ 18.02.2016  ທີ່ໂຮງແຮມດອນຈັນພາເລດ, ນະຄອນຫຼວງວຽງຈັນ</a:t>
            </a:r>
            <a:endParaRPr lang="en-US" sz="1200" dirty="0" smtClean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2400"/>
            <a:ext cx="7239000" cy="3124200"/>
          </a:xfrm>
        </p:spPr>
        <p:txBody>
          <a:bodyPr>
            <a:normAutofit/>
          </a:bodyPr>
          <a:lstStyle/>
          <a:p>
            <a:r>
              <a:rPr lang="en-US" sz="1200" b="1" dirty="0" smtClean="0"/>
              <a:t>		</a:t>
            </a:r>
            <a:br>
              <a:rPr lang="en-US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dirty="0">
              <a:latin typeface="Saysettha OT" pitchFamily="34" charset="-34"/>
              <a:cs typeface="Saysettha OT" pitchFamily="34" charset="-34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124200" y="0"/>
            <a:ext cx="2895599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o-LA" b="1" dirty="0" smtClean="0"/>
              <a:t>1.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ຄວາມເປັນມາ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  - ການຫຼຸດຜ່ອນຄວາມສ່ຽງໄພພິບັດແມ່ນເລີ່ມແຕ່ຕົ້ນຈາກໂຮງຮຽນ</a:t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- ໂຮງຮຽນປອດໄພກາຍເປັນບູລິມະສິດຂອງຫຼາຍປະເທດ ແລະ     </a:t>
            </a:r>
          </a:p>
          <a:p>
            <a:pPr>
              <a:buNone/>
            </a:pP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    ຂອງຄູ່ຮ່ວມພັດທະນາ ທີ່ສະໜັບສະໜູນວຽກງານຫຼຸດຜ່ອນ               </a:t>
            </a:r>
          </a:p>
          <a:p>
            <a:pPr>
              <a:buNone/>
            </a:pPr>
            <a:r>
              <a:rPr lang="lo-LA" b="1" dirty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  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ຄວາມສ່ຽງໄພພິບັດ. </a:t>
            </a:r>
            <a:r>
              <a:rPr lang="en-US" b="1" dirty="0" smtClean="0">
                <a:latin typeface="Saysettha OT" pitchFamily="34" charset="-34"/>
                <a:cs typeface="Saysettha OT" pitchFamily="34" charset="-34"/>
              </a:rPr>
              <a:t>(WISS)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- ນັບແຕ່ປີ 2007 ເປັນຕົ້ນມາການສ້າງໂຮງຮຽນປອດໄພໄດ້  </a:t>
            </a:r>
          </a:p>
          <a:p>
            <a:pPr>
              <a:buNone/>
            </a:pPr>
            <a:r>
              <a:rPr lang="lo-LA" b="1" dirty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  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ກາຍສ່ວນໜຶ່ງຂອງການຫຼຸດຜ່ອນຄວາມສ່ຽງໄພພິບັດ. </a:t>
            </a:r>
          </a:p>
          <a:p>
            <a:pPr>
              <a:buNone/>
            </a:pP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- ໃນປີ 2010 ມີການນໍາສະເໜີ </a:t>
            </a:r>
            <a:r>
              <a:rPr lang="en-US" b="1" dirty="0" smtClean="0">
                <a:latin typeface="Saysettha OT" pitchFamily="34" charset="-34"/>
                <a:cs typeface="Saysettha OT" pitchFamily="34" charset="-34"/>
              </a:rPr>
              <a:t>“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ຂໍ້ລິເລີ່ມໃນການສ້າງໂຮງຮຽນ     </a:t>
            </a:r>
          </a:p>
          <a:p>
            <a:pPr>
              <a:buNone/>
            </a:pPr>
            <a:r>
              <a:rPr lang="lo-LA" b="1" dirty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  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ແລະ ໂຮງໝໍ</a:t>
            </a:r>
            <a:r>
              <a:rPr lang="en-SG" b="1" dirty="0" smtClean="0">
                <a:latin typeface="Saysettha OT" pitchFamily="34" charset="-34"/>
                <a:cs typeface="Saysettha OT" pitchFamily="34" charset="-34"/>
              </a:rPr>
              <a:t> 1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ລ້ານແຫ່ງໃຫ້ປອດໄພ</a:t>
            </a:r>
            <a:r>
              <a:rPr lang="en-SG" b="1" dirty="0" smtClean="0">
                <a:latin typeface="Saysettha OT" pitchFamily="34" charset="-34"/>
                <a:cs typeface="Saysettha OT" pitchFamily="34" charset="-34"/>
              </a:rPr>
              <a:t>”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 </a:t>
            </a:r>
          </a:p>
          <a:p>
            <a:pPr>
              <a:buNone/>
            </a:pPr>
            <a:endParaRPr lang="en-US" b="1" dirty="0" smtClean="0">
              <a:latin typeface="Saysettha OT" pitchFamily="34" charset="-34"/>
              <a:cs typeface="Saysettha OT" pitchFamily="34" charset="-34"/>
            </a:endParaRPr>
          </a:p>
          <a:p>
            <a:pPr>
              <a:buNone/>
            </a:pPr>
            <a:r>
              <a:rPr lang="en-US" b="1" dirty="0" smtClean="0">
                <a:latin typeface="Saysettha OT" pitchFamily="34" charset="-34"/>
                <a:cs typeface="Saysettha OT" pitchFamily="34" charset="-34"/>
              </a:rPr>
              <a:t>  -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ຂໍ້ຕົກລົງຂອງ ລ/ຕ ແຕ່ງຕັ້ງຄະນະຮັບຜິດຊອບຄຸ້ມຄອງໄພພິບັດ     </a:t>
            </a:r>
          </a:p>
          <a:p>
            <a:pPr>
              <a:buNone/>
            </a:pPr>
            <a:r>
              <a:rPr lang="lo-LA" b="1" dirty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   ຂອງ ສສກ ເລກທີ 2888/ສສ11 ລົງວັນທີ 24.08.2011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o-LA" dirty="0" smtClean="0"/>
              <a:t>2</a:t>
            </a:r>
            <a:r>
              <a:rPr lang="lo-LA" b="1" dirty="0" smtClean="0"/>
              <a:t>. </a:t>
            </a:r>
            <a:r>
              <a:rPr lang="lo-LA" sz="3200" b="1" dirty="0" smtClean="0">
                <a:latin typeface="Saysettha OT" pitchFamily="34" charset="-34"/>
                <a:cs typeface="Saysettha OT" pitchFamily="34" charset="-34"/>
              </a:rPr>
              <a:t>ຂອບຂອງໂຮງຮຽນປອດໄພຮອບດ້ານ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ຄະນະຮັບຜິດຊອບວຽກງານຫຼຸດຜ່ອນຄວາມສ່ຽງໄພພິບັດຂອງຂະແໜງສຶກສາຈຶ່ງພັດທະນາຂອບໂຮງຮຽນປອດໄພຮອບດ້ານ   </a:t>
            </a:r>
          </a:p>
          <a:p>
            <a:pPr>
              <a:buNone/>
            </a:pPr>
            <a:r>
              <a:rPr lang="lo-LA" b="1" dirty="0">
                <a:latin typeface="Saysettha OT" pitchFamily="34" charset="-34"/>
                <a:cs typeface="Saysettha OT" pitchFamily="34" charset="-34"/>
              </a:rPr>
              <a:t>  </a:t>
            </a: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ທີ່ປະກອບດ້ວຍ 3 ເສົາຫຼັກຄື: </a:t>
            </a:r>
            <a:r>
              <a:rPr lang="en-US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en-US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en-SG" b="1" dirty="0" smtClean="0">
                <a:latin typeface="Saysettha OT" pitchFamily="34" charset="-34"/>
                <a:cs typeface="Saysettha OT" pitchFamily="34" charset="-34"/>
              </a:rPr>
              <a:t> 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1. ສິ່ງອານວຍຄວາມສະດວກຂອງໂຮງຮຽນທີ່ປອດໄພ</a:t>
            </a:r>
            <a:r>
              <a:rPr lang="en-US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en-US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     (ພື້ນຖານໂຄງລ່າງທີ່ທົນທານຕໍ່ໄພພິບັດ)</a:t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en-US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en-US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2. ການຄຸ້ມຄອງໄພພິບັດພາຍໃນໂຮງຮຽນ</a:t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lo-LA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en-US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en-US" b="1" dirty="0" smtClean="0">
                <a:latin typeface="Saysettha OT" pitchFamily="34" charset="-34"/>
                <a:cs typeface="Saysettha OT" pitchFamily="34" charset="-34"/>
              </a:rPr>
            </a:br>
            <a:r>
              <a:rPr lang="lo-LA" b="1" dirty="0" smtClean="0">
                <a:latin typeface="Saysettha OT" pitchFamily="34" charset="-34"/>
                <a:cs typeface="Saysettha OT" pitchFamily="34" charset="-34"/>
              </a:rPr>
              <a:t>3. ການໃຫ້ຄວາມຮູ້ກ່ຽວກັບການຫຼຸດຜ່ອນຄວາມສ່ຽງ ໄພພິບັດ </a:t>
            </a:r>
            <a:r>
              <a:rPr lang="en-US" b="1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en-US" b="1" dirty="0" smtClean="0">
                <a:latin typeface="Saysettha OT" pitchFamily="34" charset="-34"/>
                <a:cs typeface="Saysettha OT" pitchFamily="34" charset="-34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Sengathit\Desktop\Photo for ICT\Chart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200" cy="6324600"/>
          </a:xfrm>
          <a:prstGeom prst="rect">
            <a:avLst/>
          </a:prstGeom>
          <a:noFill/>
          <a:ln>
            <a:noFill/>
          </a:ln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152400"/>
            <a:ext cx="8382000" cy="984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o-LA" sz="3600" b="1" dirty="0">
                <a:latin typeface="Phetsarath OT" pitchFamily="2" charset="0"/>
                <a:ea typeface="Calibri" pitchFamily="34" charset="0"/>
                <a:cs typeface="Phetsarath OT" pitchFamily="2" charset="0"/>
              </a:rPr>
              <a:t>3</a:t>
            </a:r>
            <a:r>
              <a:rPr kumimoji="0" lang="lo-L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hetsarath OT" pitchFamily="2" charset="0"/>
                <a:ea typeface="Calibri" pitchFamily="34" charset="0"/>
                <a:cs typeface="Phetsarath OT" pitchFamily="2" charset="0"/>
              </a:rPr>
              <a:t>. ບູລິມິສິດ ແລະ ທິດທາງໃນການສ້າງໂຮງຮຽນທິດທາງການສ້າງໂຮງຮຽນໃຫ້ປອດໄພ ແລະ ທົນທານຕໍ່ການປ່ຽນແປງດິນຟ້າອາກາດ 2016-2020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o-L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hetsarath OT" pitchFamily="2" charset="0"/>
                <a:ea typeface="Calibri" pitchFamily="34" charset="0"/>
                <a:cs typeface="Phetsarath OT" pitchFamily="2" charset="0"/>
              </a:rPr>
              <a:t>------------------------------------------------------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o-LA" sz="2000" b="1" dirty="0" smtClean="0">
                <a:latin typeface="Phetsarath OT" pitchFamily="2" charset="0"/>
                <a:ea typeface="Calibri" pitchFamily="34" charset="0"/>
                <a:cs typeface="Phetsarath OT" pitchFamily="2" charset="0"/>
              </a:rPr>
              <a:t>ໂຄງການທົດລອງ: ນໍາໃຊ້ເຄື່ອງມືປະເມີນການປຸກສ້າງ ອາຄານໂຮງຮຽນ </a:t>
            </a:r>
            <a:r>
              <a:rPr lang="en-US" sz="2000" b="1" dirty="0" smtClean="0">
                <a:latin typeface="Phetsarath OT" pitchFamily="2" charset="0"/>
                <a:ea typeface="Calibri" pitchFamily="34" charset="0"/>
                <a:cs typeface="Phetsarath OT" pitchFamily="2" charset="0"/>
              </a:rPr>
              <a:t>(VISUS) </a:t>
            </a:r>
            <a:r>
              <a:rPr lang="lo-LA" sz="2000" b="1" dirty="0" smtClean="0">
                <a:latin typeface="Phetsarath OT" pitchFamily="2" charset="0"/>
                <a:ea typeface="Calibri" pitchFamily="34" charset="0"/>
                <a:cs typeface="Phetsarath OT" pitchFamily="2" charset="0"/>
              </a:rPr>
              <a:t>ຮ່ວມກັບ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o-LA" sz="2000" b="1" dirty="0">
                <a:latin typeface="Phetsarath OT" pitchFamily="2" charset="0"/>
                <a:ea typeface="Calibri" pitchFamily="34" charset="0"/>
                <a:cs typeface="Phetsarath OT" pitchFamily="2" charset="0"/>
              </a:rPr>
              <a:t> </a:t>
            </a:r>
            <a:r>
              <a:rPr lang="lo-LA" sz="2000" b="1" dirty="0" smtClean="0">
                <a:latin typeface="Phetsarath OT" pitchFamily="2" charset="0"/>
                <a:ea typeface="Calibri" pitchFamily="34" charset="0"/>
                <a:cs typeface="Phetsarath OT" pitchFamily="2" charset="0"/>
              </a:rPr>
              <a:t>                    ໂຄງການ </a:t>
            </a:r>
            <a:r>
              <a:rPr lang="en-US" sz="2000" b="1" dirty="0" smtClean="0">
                <a:latin typeface="Phetsarath OT" pitchFamily="2" charset="0"/>
                <a:ea typeface="Calibri" pitchFamily="34" charset="0"/>
                <a:cs typeface="Phetsarath OT" pitchFamily="2" charset="0"/>
              </a:rPr>
              <a:t>SCI </a:t>
            </a:r>
            <a:r>
              <a:rPr lang="lo-LA" sz="2000" b="1" dirty="0" smtClean="0">
                <a:latin typeface="Phetsarath OT" pitchFamily="2" charset="0"/>
                <a:ea typeface="Calibri" pitchFamily="34" charset="0"/>
                <a:cs typeface="Phetsarath OT" pitchFamily="2" charset="0"/>
              </a:rPr>
              <a:t>ທີ່ແຂວງບໍລິຄຳໄຊ</a:t>
            </a:r>
            <a:endParaRPr kumimoji="0" lang="lo-L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ea typeface="Calibri" pitchFamily="34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o-LA" sz="1200" b="1" dirty="0">
              <a:latin typeface="Phetsarath OT" pitchFamily="2" charset="0"/>
              <a:cs typeface="Phetsarath OT" pitchFamily="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o-L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68362"/>
          </a:xfrm>
        </p:spPr>
        <p:txBody>
          <a:bodyPr>
            <a:normAutofit fontScale="90000"/>
          </a:bodyPr>
          <a:lstStyle/>
          <a:p>
            <a:pPr lvl="0" algn="l"/>
            <a:r>
              <a:rPr lang="lo-LA" sz="2400" b="1" dirty="0">
                <a:latin typeface="Saysettha OT" pitchFamily="34" charset="-34"/>
                <a:cs typeface="Saysettha OT" pitchFamily="34" charset="-34"/>
              </a:rPr>
              <a:t>4</a:t>
            </a:r>
            <a:r>
              <a:rPr lang="lo-LA" sz="1800" b="1" dirty="0" smtClean="0">
                <a:latin typeface="Saysettha OT" pitchFamily="34" charset="-34"/>
                <a:cs typeface="Saysettha OT" pitchFamily="34" charset="-34"/>
              </a:rPr>
              <a:t>. </a:t>
            </a:r>
            <a:r>
              <a:rPr lang="lo-LA" sz="2200" dirty="0" smtClean="0">
                <a:latin typeface="Saysettha OT" pitchFamily="34" charset="-34"/>
                <a:cs typeface="Saysettha OT" pitchFamily="34" charset="-34"/>
              </a:rPr>
              <a:t>ກິດຈະກຳ</a:t>
            </a:r>
            <a:r>
              <a:rPr lang="lo-LA" sz="2200" dirty="0">
                <a:latin typeface="Saysettha OT" pitchFamily="34" charset="-34"/>
                <a:cs typeface="Saysettha OT" pitchFamily="34" charset="-34"/>
              </a:rPr>
              <a:t>ສຳລັບ</a:t>
            </a:r>
            <a:r>
              <a:rPr lang="lo-LA" sz="2200" dirty="0" smtClean="0">
                <a:latin typeface="Saysettha OT" pitchFamily="34" charset="-34"/>
                <a:cs typeface="Saysettha OT" pitchFamily="34" charset="-34"/>
              </a:rPr>
              <a:t>ປີ 2016-2020 </a:t>
            </a:r>
            <a:r>
              <a:rPr lang="lo-LA" sz="2200" dirty="0">
                <a:latin typeface="Saysettha OT" pitchFamily="34" charset="-34"/>
                <a:cs typeface="Saysettha OT" pitchFamily="34" charset="-34"/>
              </a:rPr>
              <a:t>ທີ່ຂະແໜງສຶກສາ ແລະ ກິລາຖື​​ເປັນ​ບູລິ​ມະ​</a:t>
            </a:r>
            <a:r>
              <a:rPr lang="lo-LA" sz="2200" dirty="0" smtClean="0">
                <a:latin typeface="Saysettha OT" pitchFamily="34" charset="-34"/>
                <a:cs typeface="Saysettha OT" pitchFamily="34" charset="-34"/>
              </a:rPr>
              <a:t>ສິດ</a:t>
            </a:r>
            <a:r>
              <a:rPr lang="lo-LA" sz="2000" dirty="0" smtClean="0">
                <a:latin typeface="Saysettha OT" pitchFamily="34" charset="-34"/>
                <a:cs typeface="Saysettha OT" pitchFamily="34" charset="-34"/>
              </a:rPr>
              <a:t/>
            </a:r>
            <a:br>
              <a:rPr lang="lo-LA" sz="2000" dirty="0" smtClean="0">
                <a:latin typeface="Saysettha OT" pitchFamily="34" charset="-34"/>
                <a:cs typeface="Saysettha OT" pitchFamily="34" charset="-34"/>
              </a:rPr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458200" cy="5287963"/>
          </a:xfrm>
        </p:spPr>
        <p:txBody>
          <a:bodyPr>
            <a:normAutofit/>
          </a:bodyPr>
          <a:lstStyle/>
          <a:p>
            <a:pPr lvl="0"/>
            <a:r>
              <a:rPr lang="lo-LA" sz="2000" dirty="0">
                <a:latin typeface="Saysettha OT" pitchFamily="34" charset="-34"/>
                <a:cs typeface="Saysettha OT" pitchFamily="34" charset="-34"/>
              </a:rPr>
              <a:t>ປັບປຸງຄູ່ມືການປຸກສ້າງໂຮງຮຽນເພື່ອໃຫ້ສອດຄ່ອງກັບລະບຽບ ແລະ ມາດຖານການປຸກສ້າງແຫ່ງຊາດ. </a:t>
            </a:r>
            <a:r>
              <a:rPr lang="lo-LA" sz="2000" dirty="0" smtClean="0">
                <a:latin typeface="Saysettha OT" pitchFamily="34" charset="-34"/>
                <a:cs typeface="Saysettha OT" pitchFamily="34" charset="-34"/>
              </a:rPr>
              <a:t>(2)</a:t>
            </a:r>
            <a:endParaRPr lang="en-US" sz="2000" dirty="0">
              <a:latin typeface="Saysettha OT" pitchFamily="34" charset="-34"/>
              <a:cs typeface="Saysettha OT" pitchFamily="34" charset="-34"/>
            </a:endParaRPr>
          </a:p>
          <a:p>
            <a:pPr lvl="0"/>
            <a:r>
              <a:rPr lang="lo-LA" sz="2000" dirty="0">
                <a:latin typeface="Saysettha OT" pitchFamily="34" charset="-34"/>
                <a:cs typeface="Saysettha OT" pitchFamily="34" charset="-34"/>
              </a:rPr>
              <a:t>ຮັບປະກັນການຕິດຕາມກວດກາການກໍ່ສ້າງ ແລະ ຄວບຄຸມຄຸນນະພາບການກໍ່ສ້າງໃຫ້ໄດ້ຕາມມາດຖານການປຸກສ້າງ. (</a:t>
            </a:r>
            <a:r>
              <a:rPr lang="en-SG" sz="2000" dirty="0">
                <a:latin typeface="Saysettha OT" pitchFamily="34" charset="-34"/>
                <a:cs typeface="Saysettha OT" pitchFamily="34" charset="-34"/>
              </a:rPr>
              <a:t>3</a:t>
            </a:r>
            <a:r>
              <a:rPr lang="lo-LA" sz="2000" dirty="0">
                <a:latin typeface="Saysettha OT" pitchFamily="34" charset="-34"/>
                <a:cs typeface="Saysettha OT" pitchFamily="34" charset="-34"/>
              </a:rPr>
              <a:t>)</a:t>
            </a:r>
            <a:endParaRPr lang="en-US" sz="2000" dirty="0">
              <a:latin typeface="Saysettha OT" pitchFamily="34" charset="-34"/>
              <a:cs typeface="Saysettha OT" pitchFamily="34" charset="-34"/>
            </a:endParaRPr>
          </a:p>
          <a:p>
            <a:pPr lvl="0"/>
            <a:r>
              <a:rPr lang="lo-LA" sz="2000" dirty="0">
                <a:latin typeface="Saysettha OT" pitchFamily="34" charset="-34"/>
                <a:cs typeface="Saysettha OT" pitchFamily="34" charset="-34"/>
              </a:rPr>
              <a:t>ສ້າງກົນໄກ ແລະ ແຜນການຮັບມືສຸກເສີນສຳລັບຂະແໜງສຶກສາໃນການປະສານງານ ແລະ ຟື້ນຟູຈາກໄພພິບັດ. (</a:t>
            </a:r>
            <a:r>
              <a:rPr lang="en-SG" sz="2000" dirty="0">
                <a:latin typeface="Saysettha OT" pitchFamily="34" charset="-34"/>
                <a:cs typeface="Saysettha OT" pitchFamily="34" charset="-34"/>
              </a:rPr>
              <a:t>3</a:t>
            </a:r>
            <a:r>
              <a:rPr lang="lo-LA" sz="2000" dirty="0">
                <a:latin typeface="Saysettha OT" pitchFamily="34" charset="-34"/>
                <a:cs typeface="Saysettha OT" pitchFamily="34" charset="-34"/>
              </a:rPr>
              <a:t>)</a:t>
            </a:r>
            <a:endParaRPr lang="en-US" sz="2000" dirty="0">
              <a:latin typeface="Saysettha OT" pitchFamily="34" charset="-34"/>
              <a:cs typeface="Saysettha OT" pitchFamily="34" charset="-34"/>
            </a:endParaRPr>
          </a:p>
          <a:p>
            <a:pPr lvl="0"/>
            <a:r>
              <a:rPr lang="lo-LA" sz="2000" dirty="0">
                <a:latin typeface="Saysettha OT" pitchFamily="34" charset="-34"/>
                <a:cs typeface="Saysettha OT" pitchFamily="34" charset="-34"/>
              </a:rPr>
              <a:t>ສ້າງຂີດຄວາມສາມາດໃຫ້ຄະນະຮັບຜິດຊອບວຽກງານປ້ອງກັນ, ຄວບຄຸມໄພພິບັດ ແລະ ປ່ຽນແປງດິນຟ້າອາກາດຂັ້ນກະຊວງ, ແຂວງ, ເມືອງ ແລະ ໂຮງຮຽນ. (</a:t>
            </a:r>
            <a:r>
              <a:rPr lang="en-SG" sz="2000" dirty="0">
                <a:latin typeface="Saysettha OT" pitchFamily="34" charset="-34"/>
                <a:cs typeface="Saysettha OT" pitchFamily="34" charset="-34"/>
              </a:rPr>
              <a:t>6</a:t>
            </a:r>
            <a:r>
              <a:rPr lang="lo-LA" sz="2000" dirty="0">
                <a:latin typeface="Saysettha OT" pitchFamily="34" charset="-34"/>
                <a:cs typeface="Saysettha OT" pitchFamily="34" charset="-34"/>
              </a:rPr>
              <a:t>)</a:t>
            </a:r>
            <a:endParaRPr lang="en-US" sz="2000" dirty="0">
              <a:latin typeface="Saysettha OT" pitchFamily="34" charset="-34"/>
              <a:cs typeface="Saysettha OT" pitchFamily="34" charset="-34"/>
            </a:endParaRPr>
          </a:p>
          <a:p>
            <a:pPr lvl="0"/>
            <a:r>
              <a:rPr lang="lo-LA" sz="2000" dirty="0">
                <a:latin typeface="Saysettha OT" pitchFamily="34" charset="-34"/>
                <a:cs typeface="Saysettha OT" pitchFamily="34" charset="-34"/>
              </a:rPr>
              <a:t>ພັດທະນາຂີດຄວາມສາມາດໃຫ້ຄູໃນສະຖາບັນສ້າງຄູ ແລະ ເຝຶກອົບຄູ ແລະ ຜູ່ບໍລິຫານໂຮງຮຽນກ່ຽວກັບການຫຼຸດຜ່ອນຄວາມສ່ຽງໄພພິບັດ ແລະ ການປ່ຽນແປງດິນຟ້າອາກາດ. (</a:t>
            </a:r>
            <a:r>
              <a:rPr lang="en-SG" sz="2000" dirty="0">
                <a:latin typeface="Saysettha OT" pitchFamily="34" charset="-34"/>
                <a:cs typeface="Saysettha OT" pitchFamily="34" charset="-34"/>
              </a:rPr>
              <a:t>3</a:t>
            </a:r>
            <a:r>
              <a:rPr lang="lo-LA" sz="2000" dirty="0">
                <a:latin typeface="Saysettha OT" pitchFamily="34" charset="-34"/>
                <a:cs typeface="Saysettha OT" pitchFamily="34" charset="-34"/>
              </a:rPr>
              <a:t>)</a:t>
            </a:r>
            <a:endParaRPr lang="en-US" sz="2000" dirty="0">
              <a:latin typeface="Saysettha OT" pitchFamily="34" charset="-34"/>
              <a:cs typeface="Saysettha OT" pitchFamily="34" charset="-34"/>
            </a:endParaRPr>
          </a:p>
          <a:p>
            <a:pPr lvl="0"/>
            <a:r>
              <a:rPr lang="lo-LA" sz="2000" dirty="0">
                <a:latin typeface="Saysettha OT" pitchFamily="34" charset="-34"/>
                <a:cs typeface="Saysettha OT" pitchFamily="34" charset="-34"/>
              </a:rPr>
              <a:t>ສຶກສາແນວຄິດການເມືອງໃຫ້ແກ່ຊັ້ນ​ຄົນໃນສັງຄົມກ່ຽວກັບຜົນກະທົບສິ່ງແວດລ້ອມ</a:t>
            </a:r>
            <a:r>
              <a:rPr lang="en-SG" sz="2000" dirty="0">
                <a:latin typeface="Saysettha OT" pitchFamily="34" charset="-34"/>
                <a:cs typeface="Saysettha OT" pitchFamily="34" charset="-34"/>
              </a:rPr>
              <a:t>, </a:t>
            </a:r>
            <a:r>
              <a:rPr lang="lo-LA" sz="2000" dirty="0">
                <a:latin typeface="Saysettha OT" pitchFamily="34" charset="-34"/>
                <a:cs typeface="Saysettha OT" pitchFamily="34" charset="-34"/>
              </a:rPr>
              <a:t>ໄພພິບັດ ແລະ ການປ່ຽນແປງດິນຟ້າອາກາດ ໃຫ້ກາຍເປັນຄວາມຮັບຜິດຊອບຂອງໝົດທຸກຄົນ(</a:t>
            </a:r>
            <a:r>
              <a:rPr lang="en-SG" sz="2000" dirty="0">
                <a:latin typeface="Saysettha OT" pitchFamily="34" charset="-34"/>
                <a:cs typeface="Saysettha OT" pitchFamily="34" charset="-34"/>
              </a:rPr>
              <a:t>2</a:t>
            </a:r>
            <a:r>
              <a:rPr lang="lo-LA" sz="2000" dirty="0" smtClean="0">
                <a:latin typeface="Saysettha OT" pitchFamily="34" charset="-34"/>
                <a:cs typeface="Saysettha OT" pitchFamily="34" charset="-34"/>
              </a:rPr>
              <a:t>)</a:t>
            </a:r>
            <a:endParaRPr lang="en-US" sz="2000" dirty="0">
              <a:latin typeface="Saysettha OT" pitchFamily="34" charset="-34"/>
              <a:cs typeface="Saysettha OT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38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ເສົາທີ</a:t>
            </a:r>
            <a:r>
              <a:rPr lang="en-SG" sz="2400" dirty="0" smtClean="0">
                <a:latin typeface="Saysettha OT" pitchFamily="34" charset="-34"/>
                <a:cs typeface="Saysettha OT" pitchFamily="34" charset="-34"/>
              </a:rPr>
              <a:t> 2: </a:t>
            </a: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ສ້າງຖານຂໍ້ມູນກ່ຽວກັບໂຮງຮຽນປອດໄພຕາມສາມເສົາຫຼັກ</a:t>
            </a:r>
          </a:p>
          <a:p>
            <a:pPr lvl="0"/>
            <a:endParaRPr lang="en-US" sz="2400" dirty="0" smtClean="0">
              <a:latin typeface="Saysettha OT" pitchFamily="34" charset="-34"/>
              <a:cs typeface="Saysettha OT" pitchFamily="34" charset="-34"/>
            </a:endParaRPr>
          </a:p>
          <a:p>
            <a:pPr lvl="0">
              <a:buFontTx/>
              <a:buChar char="-"/>
            </a:pP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ຖ້າຫາກ​ເກີດມີຂໍ້ຍົກເວັ້ນ, ການຈັດຕັ້ງຝຶກຊ້ອມອາດຈະຍ້າຍໄປປີ</a:t>
            </a:r>
            <a:r>
              <a:rPr lang="en-SG" sz="2400" dirty="0" smtClean="0">
                <a:latin typeface="Saysettha OT" pitchFamily="34" charset="-34"/>
                <a:cs typeface="Saysettha OT" pitchFamily="34" charset="-34"/>
              </a:rPr>
              <a:t>2017</a:t>
            </a:r>
            <a:endParaRPr lang="lo-LA" sz="2400" dirty="0" smtClean="0">
              <a:latin typeface="Saysettha OT" pitchFamily="34" charset="-34"/>
              <a:cs typeface="Saysettha OT" pitchFamily="34" charset="-34"/>
            </a:endParaRPr>
          </a:p>
          <a:p>
            <a:pPr lvl="0"/>
            <a:endParaRPr lang="en-US" sz="2400" dirty="0" smtClean="0">
              <a:latin typeface="Saysettha OT" pitchFamily="34" charset="-34"/>
              <a:cs typeface="Saysettha OT" pitchFamily="34" charset="-34"/>
            </a:endParaRPr>
          </a:p>
          <a:p>
            <a:pPr lvl="0">
              <a:buFontTx/>
              <a:buChar char="-"/>
            </a:pP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ສະໜອງນໍ້າ ແລະ ສຸຂາພິບານໃຫ້ໂຮງຮຽນເຊັ່ນ</a:t>
            </a:r>
            <a:r>
              <a:rPr lang="en-SG" sz="2400" dirty="0" smtClean="0">
                <a:latin typeface="Saysettha OT" pitchFamily="34" charset="-34"/>
                <a:cs typeface="Saysettha OT" pitchFamily="34" charset="-34"/>
              </a:rPr>
              <a:t>: </a:t>
            </a: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ສ້າງວິດຖ່າຍ ແລະ     </a:t>
            </a:r>
          </a:p>
          <a:p>
            <a:pPr lvl="0"/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 ການເກັບນໍ້າຝົນ </a:t>
            </a:r>
            <a:endParaRPr lang="en-US" sz="2400" dirty="0" smtClean="0">
              <a:latin typeface="Saysettha OT" pitchFamily="34" charset="-34"/>
              <a:cs typeface="Saysettha OT" pitchFamily="34" charset="-34"/>
            </a:endParaRPr>
          </a:p>
          <a:p>
            <a:pPr lvl="0"/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- ສ້າງຖານຂໍ້ມູນກ່ຽວກັບໂຮງຮຽນປອດໄພຕາມ</a:t>
            </a:r>
            <a:r>
              <a:rPr lang="en-SG" sz="2400" dirty="0" smtClean="0">
                <a:latin typeface="Saysettha OT" pitchFamily="34" charset="-34"/>
                <a:cs typeface="Saysettha OT" pitchFamily="34" charset="-34"/>
              </a:rPr>
              <a:t> 3 </a:t>
            </a: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ເສົາຫຼັກ </a:t>
            </a:r>
            <a:endParaRPr lang="en-US" sz="2400" dirty="0" smtClean="0">
              <a:latin typeface="Saysettha OT" pitchFamily="34" charset="-34"/>
              <a:cs typeface="Saysettha OT" pitchFamily="34" charset="-34"/>
            </a:endParaRPr>
          </a:p>
          <a:p>
            <a:pPr lvl="0">
              <a:buFontTx/>
              <a:buChar char="-"/>
            </a:pP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ສ້າງ ແລະ ປັບປຸງນິຕິກໍາກ່ຽວກັບເລື່ອງຄຸ້ມຄອງປ້ອງກັນໄພພິບັດ    </a:t>
            </a:r>
          </a:p>
          <a:p>
            <a:pPr lvl="0">
              <a:buFontTx/>
              <a:buChar char="-"/>
            </a:pP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ແລະ ການປ່ຽນແປງດິນຟ້າອາກາດ </a:t>
            </a:r>
            <a:endParaRPr lang="en-US" sz="2400" dirty="0" smtClean="0">
              <a:latin typeface="Saysettha OT" pitchFamily="34" charset="-34"/>
              <a:cs typeface="Saysettha OT" pitchFamily="34" charset="-34"/>
            </a:endParaRPr>
          </a:p>
          <a:p>
            <a:pPr lvl="0">
              <a:buFontTx/>
              <a:buChar char="-"/>
            </a:pP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ກໍານົດໄພອັນຕະລາຍ ແລະ ປະເມີນໂຄງສ້າງທີ່ມີຜົນກະທົບໃສ່    </a:t>
            </a:r>
          </a:p>
          <a:p>
            <a:pPr lvl="0"/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 ອາຄານຮຽນ ແລະ ສິ່ງອໍານວຍຄວາມສະດວກຕ່າງໆ ແລະ ການເຂົ້າ  </a:t>
            </a:r>
          </a:p>
          <a:p>
            <a:pPr lvl="0"/>
            <a:r>
              <a:rPr lang="lo-LA" sz="2400" dirty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ເຖິງໂຮງຮຽນ </a:t>
            </a:r>
            <a:endParaRPr lang="en-US" sz="2400" dirty="0" smtClean="0">
              <a:latin typeface="Saysettha OT" pitchFamily="34" charset="-34"/>
              <a:cs typeface="Saysettha OT" pitchFamily="34" charset="-34"/>
            </a:endParaRPr>
          </a:p>
          <a:p>
            <a:pPr lvl="0"/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- ການເລືອກທີ່ຕັ້ງປອດໄພສໍາລັບປຸກສ້າງໂຮງຮຽນໃໝ່ </a:t>
            </a:r>
            <a:endParaRPr lang="en-US" sz="2400" dirty="0" smtClean="0">
              <a:latin typeface="Saysettha OT" pitchFamily="34" charset="-34"/>
              <a:cs typeface="Saysettha OT" pitchFamily="34" charset="-34"/>
            </a:endParaRPr>
          </a:p>
          <a:p>
            <a:pPr>
              <a:buFontTx/>
              <a:buChar char="-"/>
            </a:pP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ສົ່ງເສີມໃຫ້ຄວາມຮູ້ ແລະ ການພັດທະນາທັກສະກ່ຽວກັບການຫຼຸດຜ່ອນ     </a:t>
            </a:r>
          </a:p>
          <a:p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 ຄວາມສ່ຽງໄພພິບັດ</a:t>
            </a:r>
            <a:r>
              <a:rPr lang="en-SG" sz="2400" dirty="0" smtClean="0">
                <a:latin typeface="Saysettha OT" pitchFamily="34" charset="-34"/>
                <a:cs typeface="Saysettha OT" pitchFamily="34" charset="-34"/>
              </a:rPr>
              <a:t>, </a:t>
            </a: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ການປ່ຽນແປງດິນຟ້າອາກາດການປັບຕົວເຂົ້າກັບ </a:t>
            </a:r>
          </a:p>
          <a:p>
            <a:r>
              <a:rPr lang="lo-LA" sz="2400" dirty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lo-LA" sz="2400" dirty="0" smtClean="0">
                <a:latin typeface="Saysettha OT" pitchFamily="34" charset="-34"/>
                <a:cs typeface="Saysettha OT" pitchFamily="34" charset="-34"/>
              </a:rPr>
              <a:t>ການປ່ຽນແປງດິນຟ້າອາກາດ ຜ່ານການ ເຄື່ອນໄຫວນອກຫຼັກສູດ </a:t>
            </a:r>
            <a:endParaRPr lang="en-US" sz="2400" dirty="0">
              <a:latin typeface="Saysettha OT" pitchFamily="34" charset="-34"/>
              <a:cs typeface="Saysettha OT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495800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lo-LA" dirty="0" smtClean="0"/>
              <a:t/>
            </a:r>
            <a:br>
              <a:rPr lang="lo-LA" dirty="0" smtClean="0"/>
            </a:br>
            <a:r>
              <a:rPr lang="lo-LA" dirty="0"/>
              <a:t/>
            </a:r>
            <a:br>
              <a:rPr lang="lo-LA" dirty="0"/>
            </a:br>
            <a:r>
              <a:rPr lang="lo-LA" dirty="0" smtClean="0"/>
              <a:t/>
            </a:r>
            <a:br>
              <a:rPr lang="lo-LA" dirty="0" smtClean="0"/>
            </a:br>
            <a:r>
              <a:rPr lang="lo-LA" dirty="0"/>
              <a:t/>
            </a:r>
            <a:br>
              <a:rPr lang="lo-LA" dirty="0"/>
            </a:br>
            <a:r>
              <a:rPr lang="lo-LA" dirty="0" smtClean="0"/>
              <a:t/>
            </a:r>
            <a:br>
              <a:rPr lang="lo-LA" dirty="0" smtClean="0"/>
            </a:br>
            <a:r>
              <a:rPr lang="lo-LA" dirty="0"/>
              <a:t/>
            </a:r>
            <a:br>
              <a:rPr lang="lo-LA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029200"/>
            <a:ext cx="5410200" cy="1262062"/>
          </a:xfrm>
        </p:spPr>
        <p:txBody>
          <a:bodyPr>
            <a:noAutofit/>
          </a:bodyPr>
          <a:lstStyle/>
          <a:p>
            <a:pPr algn="ctr"/>
            <a:endParaRPr lang="lo-LA" sz="4400" b="1" dirty="0" smtClean="0">
              <a:latin typeface="Saysettha OT" pitchFamily="34" charset="-34"/>
              <a:cs typeface="Saysettha OT" pitchFamily="34" charset="-34"/>
            </a:endParaRPr>
          </a:p>
          <a:p>
            <a:pPr algn="ctr"/>
            <a:r>
              <a:rPr lang="lo-LA" sz="4400" b="1" dirty="0" smtClean="0">
                <a:latin typeface="Saysettha OT" pitchFamily="34" charset="-34"/>
                <a:cs typeface="Saysettha OT" pitchFamily="34" charset="-34"/>
              </a:rPr>
              <a:t>ຂໍຂອບໃຈ</a:t>
            </a:r>
            <a:endParaRPr lang="en-US" sz="4400" b="1" dirty="0">
              <a:latin typeface="Saysettha OT" pitchFamily="34" charset="-34"/>
              <a:cs typeface="Saysettha OT" pitchFamily="34" charset="-34"/>
            </a:endParaRPr>
          </a:p>
        </p:txBody>
      </p:sp>
      <p:pic>
        <p:nvPicPr>
          <p:cNvPr id="70658" name="Picture 2" descr="C:\Users\Acer\Desktop\ປາກຍອງທ່າໂທມ02081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4756" b="475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249</TotalTime>
  <Words>542</Words>
  <Application>Microsoft Office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                 </vt:lpstr>
      <vt:lpstr>1. ຄວາມເປັນມາ</vt:lpstr>
      <vt:lpstr>2. ຂອບຂອງໂຮງຮຽນປອດໄພຮອບດ້ານ</vt:lpstr>
      <vt:lpstr>Slide 4</vt:lpstr>
      <vt:lpstr>Slide 5</vt:lpstr>
      <vt:lpstr>4. ກິດຈະກຳສຳລັບປີ 2016-2020 ທີ່ຂະແໜງສຶກສາ ແລະ ກິລາຖື​​ເປັນ​ບູລິ​ມະ​ສິດ  </vt:lpstr>
      <vt:lpstr>Slide 7</vt:lpstr>
      <vt:lpstr>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</dc:title>
  <dc:creator>Acer</dc:creator>
  <cp:lastModifiedBy>Acer</cp:lastModifiedBy>
  <cp:revision>38</cp:revision>
  <dcterms:created xsi:type="dcterms:W3CDTF">2016-02-16T01:11:49Z</dcterms:created>
  <dcterms:modified xsi:type="dcterms:W3CDTF">2016-02-16T05:21:15Z</dcterms:modified>
</cp:coreProperties>
</file>