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21" r:id="rId2"/>
    <p:sldId id="422" r:id="rId3"/>
    <p:sldId id="423" r:id="rId4"/>
    <p:sldId id="425" r:id="rId5"/>
    <p:sldId id="424" r:id="rId6"/>
    <p:sldId id="426" r:id="rId7"/>
    <p:sldId id="428" r:id="rId8"/>
    <p:sldId id="427" r:id="rId9"/>
    <p:sldId id="388" r:id="rId10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99"/>
    <a:srgbClr val="541818"/>
    <a:srgbClr val="000000"/>
    <a:srgbClr val="CF1C21"/>
    <a:srgbClr val="8B4907"/>
    <a:srgbClr val="5C4F46"/>
    <a:srgbClr val="66584E"/>
    <a:srgbClr val="E8C7B0"/>
    <a:srgbClr val="F4D1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67" autoAdjust="0"/>
    <p:restoredTop sz="71429" autoAdjust="0"/>
  </p:normalViewPr>
  <p:slideViewPr>
    <p:cSldViewPr>
      <p:cViewPr varScale="1">
        <p:scale>
          <a:sx n="48" d="100"/>
          <a:sy n="48" d="100"/>
        </p:scale>
        <p:origin x="-19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05614-323D-46CE-A482-AF9BBAC8FE63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89DD9-05D1-47F2-B9C5-9C3A5F2A8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319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0071E-44F8-43FA-82F4-112AB775872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955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D34B0-0BA4-49C4-9DC2-37D6188E16E9}" type="slidenum">
              <a:rPr lang="de-AT" smtClean="0"/>
              <a:pPr/>
              <a:t>3</a:t>
            </a:fld>
            <a:endParaRPr lang="de-A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89DD9-05D1-47F2-B9C5-9C3A5F2A8C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855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withou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2400"/>
            <a:ext cx="8839200" cy="5753100"/>
          </a:xfrm>
          <a:prstGeom prst="rect">
            <a:avLst/>
          </a:prstGeom>
          <a:solidFill>
            <a:srgbClr val="66584E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339725" y="339725"/>
            <a:ext cx="1260475" cy="1260475"/>
            <a:chOff x="228600" y="228600"/>
            <a:chExt cx="1260000" cy="1260000"/>
          </a:xfrm>
        </p:grpSpPr>
        <p:sp>
          <p:nvSpPr>
            <p:cNvPr id="6" name="Oval 5"/>
            <p:cNvSpPr/>
            <p:nvPr/>
          </p:nvSpPr>
          <p:spPr>
            <a:xfrm>
              <a:off x="228600" y="228600"/>
              <a:ext cx="1260000" cy="1260000"/>
            </a:xfrm>
            <a:prstGeom prst="ellipse">
              <a:avLst/>
            </a:prstGeom>
            <a:solidFill>
              <a:srgbClr val="CF1C21"/>
            </a:solidFill>
            <a:ln w="31750">
              <a:solidFill>
                <a:schemeClr val="bg1"/>
              </a:solidFill>
              <a:rou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2555" y="625325"/>
              <a:ext cx="1144157" cy="307661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Youth Development</a:t>
              </a:r>
              <a:r>
                <a:rPr lang="en-US" sz="1000" b="1" baseline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819400"/>
            <a:ext cx="7239000" cy="647591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7239000" cy="1752600"/>
          </a:xfrm>
        </p:spPr>
        <p:txBody>
          <a:bodyPr>
            <a:normAutofit/>
          </a:bodyPr>
          <a:lstStyle>
            <a:lvl1pPr marL="0" indent="0" algn="r">
              <a:buNone/>
              <a:defRPr sz="2400" b="1">
                <a:solidFill>
                  <a:srgbClr val="54181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923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6071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457200" y="1676400"/>
            <a:ext cx="3352800" cy="419100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959770" y="1676400"/>
            <a:ext cx="47244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8917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28800" y="2895600"/>
            <a:ext cx="6858000" cy="297180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28800" y="1631732"/>
            <a:ext cx="6858000" cy="114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7412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191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191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3479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399"/>
            <a:ext cx="4040188" cy="574675"/>
          </a:xfrm>
        </p:spPr>
        <p:txBody>
          <a:bodyPr anchor="ctr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51075"/>
            <a:ext cx="4040188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76399"/>
            <a:ext cx="4041775" cy="574675"/>
          </a:xfrm>
        </p:spPr>
        <p:txBody>
          <a:bodyPr anchor="ctr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51075"/>
            <a:ext cx="4041775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1382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conta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52400" y="152400"/>
            <a:ext cx="8839200" cy="6553200"/>
            <a:chOff x="152400" y="76200"/>
            <a:chExt cx="8839200" cy="6553200"/>
          </a:xfrm>
        </p:grpSpPr>
        <p:sp>
          <p:nvSpPr>
            <p:cNvPr id="3" name="Rectangle 2"/>
            <p:cNvSpPr/>
            <p:nvPr/>
          </p:nvSpPr>
          <p:spPr>
            <a:xfrm>
              <a:off x="152400" y="76200"/>
              <a:ext cx="8839200" cy="655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52400" y="76200"/>
              <a:ext cx="8839200" cy="5029200"/>
            </a:xfrm>
            <a:prstGeom prst="rect">
              <a:avLst/>
            </a:prstGeom>
            <a:solidFill>
              <a:srgbClr val="CF1C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3400" y="498475"/>
              <a:ext cx="4724400" cy="3180358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2000" b="1" baseline="30000" dirty="0">
                  <a:solidFill>
                    <a:srgbClr val="E8C7B0"/>
                  </a:solidFill>
                </a:rPr>
                <a:t>FOR FURTHER INFORMATION ON </a:t>
              </a:r>
              <a:r>
                <a:rPr lang="en-GB" altLang="en-US" sz="2000" b="1" baseline="30000" dirty="0" smtClean="0">
                  <a:solidFill>
                    <a:srgbClr val="E8C7B0"/>
                  </a:solidFill>
                </a:rPr>
                <a:t>Youth Development, </a:t>
              </a:r>
              <a:r>
                <a:rPr lang="en-GB" altLang="en-US" sz="2000" b="1" baseline="30000" dirty="0">
                  <a:solidFill>
                    <a:srgbClr val="E8C7B0"/>
                  </a:solidFill>
                </a:rPr>
                <a:t>PLEASE CONTACT:</a:t>
              </a:r>
            </a:p>
            <a:p>
              <a:pPr eaLnBrk="1" hangingPunct="1"/>
              <a:endParaRPr lang="en-GB" altLang="en-US" sz="2000" b="1" baseline="30000" dirty="0">
                <a:solidFill>
                  <a:schemeClr val="bg1"/>
                </a:solidFill>
              </a:endParaRPr>
            </a:p>
            <a:p>
              <a:pPr eaLnBrk="1" hangingPunct="1"/>
              <a:r>
                <a:rPr lang="en-GB" altLang="en-US" sz="2000" b="1" baseline="30000" dirty="0">
                  <a:solidFill>
                    <a:srgbClr val="E8C7B0"/>
                  </a:solidFill>
                </a:rPr>
                <a:t>IFRC </a:t>
              </a:r>
              <a:r>
                <a:rPr lang="en-GB" altLang="en-US" sz="2000" b="1" baseline="30000" dirty="0" smtClean="0">
                  <a:solidFill>
                    <a:srgbClr val="E8C7B0"/>
                  </a:solidFill>
                </a:rPr>
                <a:t>National Society Development</a:t>
              </a:r>
              <a:r>
                <a:rPr lang="en-GB" altLang="en-US" sz="2000" b="1" baseline="0" dirty="0" smtClean="0">
                  <a:solidFill>
                    <a:srgbClr val="E8C7B0"/>
                  </a:solidFill>
                </a:rPr>
                <a:t> </a:t>
              </a:r>
              <a:r>
                <a:rPr lang="en-GB" altLang="en-US" sz="2000" b="1" baseline="30000" dirty="0" smtClean="0">
                  <a:solidFill>
                    <a:srgbClr val="E8C7B0"/>
                  </a:solidFill>
                </a:rPr>
                <a:t>DEPARTMENT</a:t>
              </a:r>
              <a:endParaRPr lang="en-GB" altLang="en-US" sz="2000" b="1" baseline="30000" dirty="0">
                <a:solidFill>
                  <a:srgbClr val="E8C7B0"/>
                </a:solidFill>
              </a:endParaRPr>
            </a:p>
            <a:p>
              <a:pPr eaLnBrk="1" hangingPunct="1"/>
              <a:r>
                <a:rPr lang="en-GB" altLang="en-US" sz="2000" baseline="30000" dirty="0" smtClean="0">
                  <a:solidFill>
                    <a:schemeClr val="bg1"/>
                  </a:solidFill>
                </a:rPr>
                <a:t>Kum Ju</a:t>
              </a:r>
              <a:r>
                <a:rPr lang="en-GB" altLang="en-US" sz="2000" baseline="0" dirty="0" smtClean="0">
                  <a:solidFill>
                    <a:schemeClr val="bg1"/>
                  </a:solidFill>
                </a:rPr>
                <a:t> </a:t>
              </a:r>
              <a:r>
                <a:rPr lang="en-GB" altLang="en-US" sz="2000" baseline="30000" dirty="0" smtClean="0">
                  <a:solidFill>
                    <a:schemeClr val="bg1"/>
                  </a:solidFill>
                </a:rPr>
                <a:t>HO, Youth Focal point</a:t>
              </a:r>
              <a:br>
                <a:rPr lang="en-GB" altLang="en-US" sz="2000" baseline="30000" dirty="0" smtClean="0">
                  <a:solidFill>
                    <a:schemeClr val="bg1"/>
                  </a:solidFill>
                </a:rPr>
              </a:br>
              <a:r>
                <a:rPr lang="en-GB" altLang="en-US" sz="2000" b="1" baseline="30000" dirty="0" smtClean="0">
                  <a:solidFill>
                    <a:schemeClr val="bg1"/>
                  </a:solidFill>
                </a:rPr>
                <a:t>TEL</a:t>
              </a:r>
              <a:r>
                <a:rPr lang="en-GB" altLang="en-US" sz="2000" b="1" baseline="30000" dirty="0">
                  <a:solidFill>
                    <a:schemeClr val="bg1"/>
                  </a:solidFill>
                </a:rPr>
                <a:t>. : </a:t>
              </a:r>
              <a:r>
                <a:rPr lang="en-GB" altLang="en-US" sz="2000" b="1" baseline="30000" dirty="0" smtClean="0">
                  <a:solidFill>
                    <a:schemeClr val="bg1"/>
                  </a:solidFill>
                </a:rPr>
                <a:t>+66 844 277 330</a:t>
              </a:r>
              <a:endParaRPr lang="en-GB" altLang="en-US" sz="2000" b="1" baseline="30000" dirty="0">
                <a:solidFill>
                  <a:schemeClr val="bg1"/>
                </a:solidFill>
              </a:endParaRPr>
            </a:p>
            <a:p>
              <a:pPr eaLnBrk="1" hangingPunct="1"/>
              <a:r>
                <a:rPr lang="en-GB" altLang="en-US" sz="2000" b="1" baseline="30000" dirty="0">
                  <a:solidFill>
                    <a:schemeClr val="bg1"/>
                  </a:solidFill>
                </a:rPr>
                <a:t>EMAIL: </a:t>
              </a:r>
              <a:r>
                <a:rPr lang="en-GB" altLang="en-US" sz="2000" b="1" baseline="30000" dirty="0" smtClean="0">
                  <a:solidFill>
                    <a:schemeClr val="bg1"/>
                  </a:solidFill>
                </a:rPr>
                <a:t>kumju.ho@ifrc.org</a:t>
              </a:r>
              <a:endParaRPr lang="en-GB" altLang="en-US" sz="2000" b="1" baseline="30000" dirty="0">
                <a:solidFill>
                  <a:schemeClr val="bg1"/>
                </a:solidFill>
              </a:endParaRPr>
            </a:p>
            <a:p>
              <a:pPr eaLnBrk="1" hangingPunct="1"/>
              <a:endParaRPr lang="en-GB" altLang="en-US" sz="2000" b="1" baseline="30000" dirty="0">
                <a:solidFill>
                  <a:schemeClr val="bg1"/>
                </a:solidFill>
              </a:endParaRPr>
            </a:p>
            <a:p>
              <a:pPr eaLnBrk="1" hangingPunct="1"/>
              <a:r>
                <a:rPr lang="en-GB" altLang="en-US" sz="2000" b="1" baseline="30000" dirty="0">
                  <a:solidFill>
                    <a:srgbClr val="E8C7B0"/>
                  </a:solidFill>
                </a:rPr>
                <a:t>THIS PRESENTATION IS PUBLISHED BY</a:t>
              </a:r>
            </a:p>
            <a:p>
              <a:pPr eaLnBrk="1" hangingPunct="1"/>
              <a:r>
                <a:rPr lang="en-GB" altLang="en-US" sz="2000" b="1" baseline="30000" dirty="0">
                  <a:solidFill>
                    <a:schemeClr val="bg1"/>
                  </a:solidFill>
                </a:rPr>
                <a:t>INTERNATIONAL FEDERATION OF </a:t>
              </a:r>
              <a:br>
                <a:rPr lang="en-GB" altLang="en-US" sz="2000" b="1" baseline="30000" dirty="0">
                  <a:solidFill>
                    <a:schemeClr val="bg1"/>
                  </a:solidFill>
                </a:rPr>
              </a:br>
              <a:r>
                <a:rPr lang="en-GB" altLang="en-US" sz="2000" b="1" baseline="30000" dirty="0">
                  <a:solidFill>
                    <a:schemeClr val="bg1"/>
                  </a:solidFill>
                </a:rPr>
                <a:t>RED CROSS AND RED CRESCENT SOCIETIES</a:t>
              </a:r>
            </a:p>
            <a:p>
              <a:pPr eaLnBrk="1" hangingPunct="1"/>
              <a:endParaRPr lang="en-GB" altLang="en-US" sz="2000" b="1" baseline="30000" dirty="0">
                <a:solidFill>
                  <a:schemeClr val="bg1"/>
                </a:solidFill>
              </a:endParaRPr>
            </a:p>
            <a:p>
              <a:pPr eaLnBrk="1" hangingPunct="1"/>
              <a:r>
                <a:rPr lang="en-GB" altLang="en-US" sz="2000" b="1" baseline="30000" dirty="0">
                  <a:solidFill>
                    <a:schemeClr val="bg1"/>
                  </a:solidFill>
                </a:rPr>
                <a:t>TEL.: </a:t>
              </a:r>
              <a:r>
                <a:rPr lang="en-GB" altLang="en-US" sz="2000" b="1" baseline="30000" dirty="0" smtClean="0">
                  <a:solidFill>
                    <a:schemeClr val="bg1"/>
                  </a:solidFill>
                </a:rPr>
                <a:t>+66 2 661 8201</a:t>
              </a:r>
              <a:endParaRPr lang="en-GB" altLang="en-US" sz="2000" b="1" baseline="30000" dirty="0">
                <a:solidFill>
                  <a:schemeClr val="bg1"/>
                </a:solidFill>
              </a:endParaRPr>
            </a:p>
            <a:p>
              <a:pPr eaLnBrk="1" hangingPunct="1"/>
              <a:r>
                <a:rPr lang="en-GB" altLang="en-US" sz="2000" b="1" baseline="30000" dirty="0">
                  <a:solidFill>
                    <a:schemeClr val="bg1"/>
                  </a:solidFill>
                </a:rPr>
                <a:t>FAX.: </a:t>
              </a:r>
              <a:r>
                <a:rPr lang="en-GB" altLang="en-US" sz="2000" b="1" baseline="30000" dirty="0" smtClean="0">
                  <a:solidFill>
                    <a:schemeClr val="bg1"/>
                  </a:solidFill>
                </a:rPr>
                <a:t>+66 2 661 9322</a:t>
              </a:r>
              <a:endParaRPr lang="en-GB" altLang="en-US" sz="2000" dirty="0">
                <a:solidFill>
                  <a:schemeClr val="bg1"/>
                </a:solidFill>
              </a:endParaRPr>
            </a:p>
          </p:txBody>
        </p:sp>
        <p:pic>
          <p:nvPicPr>
            <p:cNvPr id="6" name="Picture 15" descr="SLCM-icons logo-EN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5486400"/>
              <a:ext cx="1905000" cy="983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6" descr="IFRC_logo_EN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6096000"/>
              <a:ext cx="3157728" cy="295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70412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5493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0784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4"/>
          <p:cNvGrpSpPr>
            <a:grpSpLocks/>
          </p:cNvGrpSpPr>
          <p:nvPr/>
        </p:nvGrpSpPr>
        <p:grpSpPr bwMode="auto">
          <a:xfrm>
            <a:off x="152400" y="5943600"/>
            <a:ext cx="8839200" cy="787400"/>
            <a:chOff x="152400" y="5918015"/>
            <a:chExt cx="8839200" cy="787585"/>
          </a:xfrm>
        </p:grpSpPr>
        <p:sp>
          <p:nvSpPr>
            <p:cNvPr id="9" name="Rectangle 8"/>
            <p:cNvSpPr/>
            <p:nvPr/>
          </p:nvSpPr>
          <p:spPr bwMode="auto">
            <a:xfrm>
              <a:off x="152400" y="5918015"/>
              <a:ext cx="8839200" cy="787585"/>
            </a:xfrm>
            <a:prstGeom prst="rect">
              <a:avLst/>
            </a:prstGeom>
            <a:solidFill>
              <a:srgbClr val="DB00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Tx/>
                <a:buChar char="•"/>
              </a:pPr>
              <a:endParaRPr lang="en-US" altLang="en-US" sz="3200"/>
            </a:p>
          </p:txBody>
        </p:sp>
        <p:sp>
          <p:nvSpPr>
            <p:cNvPr id="10" name="TextBox 9"/>
            <p:cNvSpPr txBox="1"/>
            <p:nvPr/>
          </p:nvSpPr>
          <p:spPr bwMode="auto">
            <a:xfrm>
              <a:off x="304800" y="6106972"/>
              <a:ext cx="3124200" cy="369974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sz="1200" b="1">
                  <a:solidFill>
                    <a:srgbClr val="551C15"/>
                  </a:solidFill>
                  <a:latin typeface="Arial Rounded MT Bold" pitchFamily="34" charset="0"/>
                </a:rPr>
                <a:t>www.ifrc.org</a:t>
              </a:r>
            </a:p>
            <a:p>
              <a:pPr eaLnBrk="1" hangingPunct="1"/>
              <a:r>
                <a:rPr lang="en-GB" altLang="en-US" sz="1200" b="1">
                  <a:solidFill>
                    <a:schemeClr val="bg1"/>
                  </a:solidFill>
                  <a:latin typeface="Arial Rounded MT Bold" pitchFamily="34" charset="0"/>
                </a:rPr>
                <a:t>Saving lives, changing minds.</a:t>
              </a:r>
              <a:endParaRPr lang="en-GB" altLang="en-US" sz="120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  <p:pic>
          <p:nvPicPr>
            <p:cNvPr id="1034" name="Picture 14" descr="IFRC_logo_EN.gif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3869" y="6172201"/>
              <a:ext cx="3225331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828800" y="350838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28800" y="1676400"/>
            <a:ext cx="6858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  <a:endParaRPr lang="en-GB" altLang="en-US" dirty="0" smtClean="0"/>
          </a:p>
        </p:txBody>
      </p:sp>
      <p:grpSp>
        <p:nvGrpSpPr>
          <p:cNvPr id="1029" name="Group 16"/>
          <p:cNvGrpSpPr>
            <a:grpSpLocks/>
          </p:cNvGrpSpPr>
          <p:nvPr/>
        </p:nvGrpSpPr>
        <p:grpSpPr bwMode="auto">
          <a:xfrm>
            <a:off x="339725" y="339725"/>
            <a:ext cx="1260475" cy="1260475"/>
            <a:chOff x="228600" y="228600"/>
            <a:chExt cx="1260000" cy="1260000"/>
          </a:xfrm>
        </p:grpSpPr>
        <p:sp>
          <p:nvSpPr>
            <p:cNvPr id="18" name="Oval 17"/>
            <p:cNvSpPr/>
            <p:nvPr/>
          </p:nvSpPr>
          <p:spPr>
            <a:xfrm>
              <a:off x="228600" y="228600"/>
              <a:ext cx="1260000" cy="1260000"/>
            </a:xfrm>
            <a:prstGeom prst="ellipse">
              <a:avLst/>
            </a:prstGeom>
            <a:solidFill>
              <a:srgbClr val="CF1C21"/>
            </a:solidFill>
            <a:ln w="31750">
              <a:solidFill>
                <a:schemeClr val="bg1"/>
              </a:solidFill>
              <a:rou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82555" y="625325"/>
              <a:ext cx="1144157" cy="307661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Youth Development</a:t>
              </a:r>
              <a:endParaRPr lang="en-US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23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 i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0850" indent="-177800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27063" indent="-176213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27063" indent="-176213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627063" indent="-176213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7544" y="4713982"/>
            <a:ext cx="7992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Red Cross / Red Crescent engagement in School Safety </a:t>
            </a:r>
            <a:r>
              <a:rPr lang="en-US" sz="3200" b="1" dirty="0" smtClean="0">
                <a:solidFill>
                  <a:schemeClr val="bg1"/>
                </a:solidFill>
              </a:rPr>
              <a:t>in Southeast Asia</a:t>
            </a:r>
            <a:r>
              <a:rPr lang="en-US" sz="3200" i="1" dirty="0" smtClean="0">
                <a:solidFill>
                  <a:schemeClr val="bg1"/>
                </a:solidFill>
              </a:rPr>
              <a:t> </a:t>
            </a:r>
            <a:endParaRPr lang="en-US" sz="3200" i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460" y="1752600"/>
            <a:ext cx="4428491" cy="2952327"/>
          </a:xfrm>
          <a:prstGeom prst="rect">
            <a:avLst/>
          </a:prstGeom>
        </p:spPr>
      </p:pic>
      <p:pic>
        <p:nvPicPr>
          <p:cNvPr id="10" name="Picture 4" descr="E:\SE Asia National Societies\Sendai Images\9 Learning by playing, Indonesian students (p17950) (c) Hotli Simanjuntak - American Red Cros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072"/>
            <a:ext cx="392260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58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ASEAN Common Framework For Comprehensive School Safety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499" t="10370" r="34261" b="8642"/>
          <a:stretch/>
        </p:blipFill>
        <p:spPr>
          <a:xfrm>
            <a:off x="2819401" y="1676400"/>
            <a:ext cx="4800599" cy="422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20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Presence in Southeast 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209800"/>
            <a:ext cx="6248400" cy="289215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000" dirty="0"/>
              <a:t>11 RC/RC </a:t>
            </a:r>
            <a:r>
              <a:rPr lang="en-US" sz="2000" b="1" dirty="0"/>
              <a:t>National Societies </a:t>
            </a:r>
            <a:r>
              <a:rPr lang="en-US" sz="2000" dirty="0"/>
              <a:t>in South-East Asia </a:t>
            </a:r>
            <a:r>
              <a:rPr lang="en-US" sz="2000" dirty="0" smtClean="0"/>
              <a:t>(incl. Timor Leste) with </a:t>
            </a:r>
            <a:r>
              <a:rPr lang="en-US" sz="2000" dirty="0"/>
              <a:t>country wide networks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1 Million </a:t>
            </a:r>
            <a:r>
              <a:rPr lang="en-US" sz="2000" b="1" dirty="0"/>
              <a:t>Volunteers</a:t>
            </a:r>
            <a:r>
              <a:rPr lang="en-US" sz="2000" dirty="0"/>
              <a:t> and 4 million </a:t>
            </a:r>
            <a:r>
              <a:rPr lang="en-US" sz="2000" b="1" dirty="0"/>
              <a:t>Youths</a:t>
            </a:r>
          </a:p>
          <a:p>
            <a:pPr>
              <a:spcAft>
                <a:spcPts val="1200"/>
              </a:spcAft>
            </a:pPr>
            <a:r>
              <a:rPr lang="en-US" sz="2000" b="1" dirty="0" smtClean="0"/>
              <a:t>Auxiliaries</a:t>
            </a:r>
            <a:r>
              <a:rPr lang="en-US" sz="2000" dirty="0" smtClean="0"/>
              <a:t> to national governments (cooperation with NDMOs and Education authorities)</a:t>
            </a:r>
          </a:p>
          <a:p>
            <a:pPr>
              <a:spcAft>
                <a:spcPts val="1200"/>
              </a:spcAft>
            </a:pPr>
            <a:r>
              <a:rPr lang="en-US" sz="2000" b="1" dirty="0" smtClean="0"/>
              <a:t>From local to global</a:t>
            </a:r>
            <a:r>
              <a:rPr lang="en-US" sz="2000" dirty="0" smtClean="0"/>
              <a:t>: the IFRC Secretariat is supporting and representing National Societies </a:t>
            </a:r>
          </a:p>
        </p:txBody>
      </p:sp>
      <p:pic>
        <p:nvPicPr>
          <p:cNvPr id="5122" name="Picture 2" descr="C:\Documents and Settings\indira.kulenovic.IFRC\Desktop\Phililppine-RC-volunteer-kids-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714624"/>
            <a:ext cx="1981200" cy="1321832"/>
          </a:xfrm>
          <a:prstGeom prst="rect">
            <a:avLst/>
          </a:prstGeom>
          <a:noFill/>
        </p:spPr>
      </p:pic>
      <p:pic>
        <p:nvPicPr>
          <p:cNvPr id="5123" name="Picture 3" descr="C:\Documents and Settings\indira.kulenovic.IFRC\Desktop\Kaka Pingo  Cambodia Red Cross Youth (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010024"/>
            <a:ext cx="1981200" cy="1485900"/>
          </a:xfrm>
          <a:prstGeom prst="rect">
            <a:avLst/>
          </a:prstGeom>
          <a:noFill/>
        </p:spPr>
      </p:pic>
      <p:pic>
        <p:nvPicPr>
          <p:cNvPr id="5124" name="Picture 4" descr="C:\Documents and Settings\indira.kulenovic.IFRC\Desktop\objectiv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457824"/>
            <a:ext cx="1981200" cy="1485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968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828800"/>
            <a:ext cx="6858000" cy="3657600"/>
          </a:xfrm>
        </p:spPr>
        <p:txBody>
          <a:bodyPr/>
          <a:lstStyle/>
          <a:p>
            <a:r>
              <a:rPr lang="en-US" dirty="0" smtClean="0"/>
              <a:t>School safety activities are often based on </a:t>
            </a:r>
            <a:r>
              <a:rPr lang="en-US" b="1" dirty="0" smtClean="0"/>
              <a:t>short-term projects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They often focus on a </a:t>
            </a:r>
            <a:r>
              <a:rPr lang="en-US" b="1" dirty="0" smtClean="0"/>
              <a:t>specific sector </a:t>
            </a:r>
            <a:r>
              <a:rPr lang="en-US" dirty="0" smtClean="0"/>
              <a:t>(DM, DRR health, first aid, WatSan, Road Safety, youths development…) and are not integrated</a:t>
            </a:r>
          </a:p>
          <a:p>
            <a:r>
              <a:rPr lang="en-US" b="1" dirty="0" smtClean="0"/>
              <a:t>Knowledge</a:t>
            </a:r>
            <a:r>
              <a:rPr lang="en-US" dirty="0" smtClean="0"/>
              <a:t> about policies and tools is often not systematically shared. </a:t>
            </a:r>
          </a:p>
          <a:p>
            <a:r>
              <a:rPr lang="en-US" b="1" dirty="0" smtClean="0"/>
              <a:t>Data</a:t>
            </a:r>
            <a:r>
              <a:rPr lang="en-US" dirty="0" smtClean="0"/>
              <a:t> about the interventions is not available in a single report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1640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need for a mapping of our initiatives?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828800"/>
            <a:ext cx="6858000" cy="3429000"/>
          </a:xfrm>
        </p:spPr>
        <p:txBody>
          <a:bodyPr/>
          <a:lstStyle/>
          <a:p>
            <a:r>
              <a:rPr lang="en-US" dirty="0" smtClean="0"/>
              <a:t>To enhance </a:t>
            </a:r>
            <a:r>
              <a:rPr lang="en-US" b="1" dirty="0" smtClean="0"/>
              <a:t>knowledge and information sharing </a:t>
            </a:r>
            <a:r>
              <a:rPr lang="en-US" dirty="0" smtClean="0"/>
              <a:t>within and among National Societies</a:t>
            </a:r>
          </a:p>
          <a:p>
            <a:r>
              <a:rPr lang="en-US" dirty="0" smtClean="0"/>
              <a:t>To </a:t>
            </a:r>
            <a:r>
              <a:rPr lang="en-US" b="1" dirty="0" smtClean="0"/>
              <a:t>profile</a:t>
            </a:r>
            <a:r>
              <a:rPr lang="en-US" dirty="0" smtClean="0"/>
              <a:t> the work of National Societies in School Safety</a:t>
            </a:r>
          </a:p>
          <a:p>
            <a:r>
              <a:rPr lang="en-US" dirty="0" smtClean="0"/>
              <a:t>To support </a:t>
            </a:r>
            <a:r>
              <a:rPr lang="en-US" b="1" dirty="0" smtClean="0"/>
              <a:t>technical advocacy </a:t>
            </a:r>
            <a:r>
              <a:rPr lang="en-US" dirty="0" smtClean="0"/>
              <a:t>towards our partners (ASEAN, governments, NGOs, UN agencies…), influencing policies and tools and mobilizing new resources</a:t>
            </a:r>
          </a:p>
          <a:p>
            <a:r>
              <a:rPr lang="en-US" dirty="0" smtClean="0"/>
              <a:t>To </a:t>
            </a:r>
            <a:r>
              <a:rPr lang="en-US" b="1" dirty="0" smtClean="0"/>
              <a:t>be accountable </a:t>
            </a:r>
            <a:r>
              <a:rPr lang="en-US" dirty="0" smtClean="0"/>
              <a:t>to governments and partners about our contribution to their frameworks and plans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2623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output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For </a:t>
            </a:r>
            <a:r>
              <a:rPr lang="en-GB" dirty="0"/>
              <a:t>each NS, a </a:t>
            </a:r>
            <a:r>
              <a:rPr lang="en-GB" b="1" dirty="0"/>
              <a:t>concise document </a:t>
            </a:r>
            <a:r>
              <a:rPr lang="en-GB" dirty="0"/>
              <a:t>(max 10 pages) </a:t>
            </a:r>
            <a:r>
              <a:rPr lang="en-GB" dirty="0" smtClean="0"/>
              <a:t>to present </a:t>
            </a:r>
            <a:r>
              <a:rPr lang="en-GB" dirty="0"/>
              <a:t>key information about the NS engagement in school safety to </a:t>
            </a:r>
            <a:r>
              <a:rPr lang="en-GB" dirty="0" smtClean="0"/>
              <a:t>date (policies, guidelines, key statistics, good practices, recommendations, etc.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Based </a:t>
            </a:r>
            <a:r>
              <a:rPr lang="en-GB" dirty="0"/>
              <a:t>on the request from NS, the documents will be </a:t>
            </a:r>
            <a:r>
              <a:rPr lang="en-GB" b="1" dirty="0"/>
              <a:t>translated in </a:t>
            </a:r>
            <a:r>
              <a:rPr lang="en-GB" b="1" dirty="0" smtClean="0"/>
              <a:t>national languages </a:t>
            </a:r>
            <a:r>
              <a:rPr lang="en-GB" dirty="0"/>
              <a:t>as well.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3919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steps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6496293"/>
              </p:ext>
            </p:extLst>
          </p:nvPr>
        </p:nvGraphicFramePr>
        <p:xfrm>
          <a:off x="1828800" y="1676400"/>
          <a:ext cx="6858000" cy="41892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09600"/>
                <a:gridCol w="3962400"/>
                <a:gridCol w="2286000"/>
              </a:tblGrid>
              <a:tr h="11515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Preparation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launch of the research 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July-September 2016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1515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collection in the countries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October – December 2016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9059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analysis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January-February 2017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9059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Reporting / translation, graphic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design / printing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 – June 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2017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7637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proposition: SEAYN to lead the process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b="1" dirty="0" smtClean="0"/>
              <a:t>opportunity</a:t>
            </a:r>
            <a:r>
              <a:rPr lang="en-US" dirty="0" smtClean="0"/>
              <a:t> for youth leaders and departments managing youths to engage in a dialogue with other departments of NSs (DM, Health, etc.) on school safety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Role of SEAYN would be to </a:t>
            </a:r>
            <a:r>
              <a:rPr lang="en-US" b="1" dirty="0" smtClean="0"/>
              <a:t>coordinate the research part</a:t>
            </a:r>
            <a:r>
              <a:rPr lang="en-US" dirty="0" smtClean="0"/>
              <a:t>, with a focus on data collection within National Societies</a:t>
            </a:r>
          </a:p>
          <a:p>
            <a:endParaRPr lang="en-US" dirty="0"/>
          </a:p>
          <a:p>
            <a:r>
              <a:rPr lang="en-US" dirty="0" smtClean="0"/>
              <a:t>With </a:t>
            </a:r>
            <a:r>
              <a:rPr lang="en-US" b="1" dirty="0" smtClean="0"/>
              <a:t>support and guidance from IFRC </a:t>
            </a:r>
            <a:r>
              <a:rPr lang="en-US" dirty="0" smtClean="0"/>
              <a:t>(tools development, data analysis, reporting, etc.)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3105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C0099"/>
                </a:solidFill>
              </a:rPr>
              <a:t>THANK YOU and Any Questions?</a:t>
            </a:r>
            <a:endParaRPr lang="en-GB" dirty="0">
              <a:solidFill>
                <a:srgbClr val="CC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2" descr="D:\IFRCC3~1\ACTIVI~1\1212CO~1\1212HA~1\201501~1\201504~2\05RESO~1\SEASIA~1\PHOTOS~1\30 Myanmar Red Cross PepalInn © Félix Genêt Laframboi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00199"/>
            <a:ext cx="6477000" cy="431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79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FRC_2011 presentation-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IFRC_2011 presentation-EN</Template>
  <TotalTime>615</TotalTime>
  <Words>388</Words>
  <Application>Microsoft Office PowerPoint</Application>
  <PresentationFormat>On-screen Show (4:3)</PresentationFormat>
  <Paragraphs>45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IFRC_2011 presentation-EN</vt:lpstr>
      <vt:lpstr>PowerPoint Presentation</vt:lpstr>
      <vt:lpstr>The ASEAN Common Framework For Comprehensive School Safety</vt:lpstr>
      <vt:lpstr>Presence in Southeast Asia</vt:lpstr>
      <vt:lpstr>Challenges…</vt:lpstr>
      <vt:lpstr>Why the need for a mapping of our initiatives? </vt:lpstr>
      <vt:lpstr>Proposed output</vt:lpstr>
      <vt:lpstr>Proposed steps</vt:lpstr>
      <vt:lpstr>A proposition: SEAYN to lead the process</vt:lpstr>
      <vt:lpstr>THANK YOU and Any Questions?</vt:lpstr>
    </vt:vector>
  </TitlesOfParts>
  <Company>IFRC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kum juho</dc:creator>
  <cp:lastModifiedBy>Herve Gazeau</cp:lastModifiedBy>
  <cp:revision>105</cp:revision>
  <dcterms:created xsi:type="dcterms:W3CDTF">2014-04-25T09:19:47Z</dcterms:created>
  <dcterms:modified xsi:type="dcterms:W3CDTF">2016-09-09T00:45:17Z</dcterms:modified>
</cp:coreProperties>
</file>