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472905-4B25-4217-814A-C3BB0875F45C}"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BBF1B-5FFB-4D15-8EE7-45FFF8319D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72905-4B25-4217-814A-C3BB0875F45C}"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BBF1B-5FFB-4D15-8EE7-45FFF8319D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72905-4B25-4217-814A-C3BB0875F45C}"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BBF1B-5FFB-4D15-8EE7-45FFF8319D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72905-4B25-4217-814A-C3BB0875F45C}"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BBF1B-5FFB-4D15-8EE7-45FFF8319D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472905-4B25-4217-814A-C3BB0875F45C}"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BBF1B-5FFB-4D15-8EE7-45FFF8319D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472905-4B25-4217-814A-C3BB0875F45C}" type="datetimeFigureOut">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BBF1B-5FFB-4D15-8EE7-45FFF8319D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472905-4B25-4217-814A-C3BB0875F45C}" type="datetimeFigureOut">
              <a:rPr lang="en-US" smtClean="0"/>
              <a:pPr/>
              <a:t>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DBBF1B-5FFB-4D15-8EE7-45FFF8319D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472905-4B25-4217-814A-C3BB0875F45C}" type="datetimeFigureOut">
              <a:rPr lang="en-US" smtClean="0"/>
              <a:pPr/>
              <a:t>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DBBF1B-5FFB-4D15-8EE7-45FFF8319D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72905-4B25-4217-814A-C3BB0875F45C}" type="datetimeFigureOut">
              <a:rPr lang="en-US" smtClean="0"/>
              <a:pPr/>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DBBF1B-5FFB-4D15-8EE7-45FFF8319D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472905-4B25-4217-814A-C3BB0875F45C}" type="datetimeFigureOut">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BBF1B-5FFB-4D15-8EE7-45FFF8319D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472905-4B25-4217-814A-C3BB0875F45C}" type="datetimeFigureOut">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BBF1B-5FFB-4D15-8EE7-45FFF8319D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72905-4B25-4217-814A-C3BB0875F45C}" type="datetimeFigureOut">
              <a:rPr lang="en-US" smtClean="0"/>
              <a:pPr/>
              <a:t>2/16/2016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BBF1B-5FFB-4D15-8EE7-45FFF8319D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
            <a:ext cx="8991600" cy="5714999"/>
          </a:xfrm>
        </p:spPr>
        <p:txBody>
          <a:bodyPr>
            <a:normAutofit/>
          </a:bodyPr>
          <a:lstStyle/>
          <a:p>
            <a:r>
              <a:rPr lang="en-US" sz="3600" dirty="0" smtClean="0">
                <a:latin typeface="Saysettha OT" pitchFamily="34" charset="-34"/>
                <a:cs typeface="Saysettha OT" pitchFamily="34" charset="-34"/>
              </a:rPr>
              <a:t/>
            </a:r>
            <a:br>
              <a:rPr lang="en-US" sz="3600" dirty="0" smtClean="0">
                <a:latin typeface="Saysettha OT" pitchFamily="34" charset="-34"/>
                <a:cs typeface="Saysettha OT" pitchFamily="34" charset="-34"/>
              </a:rPr>
            </a:br>
            <a:r>
              <a:rPr lang="en-US" sz="3600" dirty="0">
                <a:latin typeface="Saysettha OT" pitchFamily="34" charset="-34"/>
                <a:cs typeface="Saysettha OT" pitchFamily="34" charset="-34"/>
              </a:rPr>
              <a:t/>
            </a:r>
            <a:br>
              <a:rPr lang="en-US" sz="3600" dirty="0">
                <a:latin typeface="Saysettha OT" pitchFamily="34" charset="-34"/>
                <a:cs typeface="Saysettha OT" pitchFamily="34" charset="-34"/>
              </a:rPr>
            </a:br>
            <a:r>
              <a:rPr lang="lo-LA" sz="3600" dirty="0" smtClean="0">
                <a:latin typeface="Saysettha OT" pitchFamily="34" charset="-34"/>
                <a:cs typeface="Saysettha OT" pitchFamily="34" charset="-34"/>
              </a:rPr>
              <a:t>ການປະຕິບັດກິດຈະກຳຂອງອົງການກາແດງ</a:t>
            </a:r>
            <a:br>
              <a:rPr lang="lo-LA" sz="3600" dirty="0" smtClean="0">
                <a:latin typeface="Saysettha OT" pitchFamily="34" charset="-34"/>
                <a:cs typeface="Saysettha OT" pitchFamily="34" charset="-34"/>
              </a:rPr>
            </a:br>
            <a:r>
              <a:rPr lang="lo-LA" sz="3600" dirty="0" smtClean="0">
                <a:latin typeface="Saysettha OT" pitchFamily="34" charset="-34"/>
                <a:cs typeface="Saysettha OT" pitchFamily="34" charset="-34"/>
              </a:rPr>
              <a:t>ຢູ່ແຂວງຄຳມ່ວນ </a:t>
            </a:r>
            <a:r>
              <a:rPr lang="lo-LA" sz="3600" dirty="0" smtClean="0">
                <a:latin typeface="Saysettha OT" pitchFamily="34" charset="-34"/>
                <a:cs typeface="Saysettha OT" pitchFamily="34" charset="-34"/>
              </a:rPr>
              <a:t>ປີ </a:t>
            </a:r>
            <a:r>
              <a:rPr lang="en-US" sz="3600" dirty="0" smtClean="0">
                <a:latin typeface="Saysettha OT" pitchFamily="34" charset="-34"/>
                <a:cs typeface="Saysettha OT" pitchFamily="34" charset="-34"/>
              </a:rPr>
              <a:t>2014-2015</a:t>
            </a:r>
            <a:r>
              <a:rPr lang="lo-LA" sz="3600" dirty="0" smtClean="0">
                <a:latin typeface="Saysettha OT" pitchFamily="34" charset="-34"/>
                <a:cs typeface="Saysettha OT" pitchFamily="34" charset="-34"/>
              </a:rPr>
              <a:t/>
            </a:r>
            <a:br>
              <a:rPr lang="lo-LA" sz="3600" dirty="0" smtClean="0">
                <a:latin typeface="Saysettha OT" pitchFamily="34" charset="-34"/>
                <a:cs typeface="Saysettha OT" pitchFamily="34" charset="-34"/>
              </a:rPr>
            </a:br>
            <a:r>
              <a:rPr lang="lo-LA" sz="3600" dirty="0" smtClean="0">
                <a:latin typeface="Saysettha OT" pitchFamily="34" charset="-34"/>
                <a:cs typeface="Saysettha OT" pitchFamily="34" charset="-34"/>
              </a:rPr>
              <a:t>ວຽກງານ </a:t>
            </a:r>
            <a:r>
              <a:rPr lang="en-US" sz="3600" dirty="0" smtClean="0">
                <a:latin typeface="Saysettha OT" pitchFamily="34" charset="-34"/>
                <a:cs typeface="Saysettha OT" pitchFamily="34" charset="-34"/>
              </a:rPr>
              <a:t>CBDRR </a:t>
            </a:r>
            <a:r>
              <a:rPr lang="lo-LA" sz="3600" dirty="0" smtClean="0">
                <a:latin typeface="Saysettha OT" pitchFamily="34" charset="-34"/>
                <a:cs typeface="Saysettha OT" pitchFamily="34" charset="-34"/>
              </a:rPr>
              <a:t>ໃນໂຮງຮຽນ</a:t>
            </a:r>
            <a:r>
              <a:rPr lang="en-US" sz="3600" dirty="0" smtClean="0">
                <a:latin typeface="Saysettha OT" pitchFamily="34" charset="-34"/>
                <a:cs typeface="Saysettha OT" pitchFamily="34" charset="-34"/>
              </a:rPr>
              <a:t/>
            </a:r>
            <a:br>
              <a:rPr lang="en-US" sz="3600" dirty="0" smtClean="0">
                <a:latin typeface="Saysettha OT" pitchFamily="34" charset="-34"/>
                <a:cs typeface="Saysettha OT" pitchFamily="34" charset="-34"/>
              </a:rPr>
            </a:br>
            <a:endParaRPr lang="en-US" sz="3600" dirty="0">
              <a:latin typeface="Saysettha OT" pitchFamily="34" charset="-34"/>
              <a:cs typeface="Saysettha OT" pitchFamily="34" charset="-34"/>
            </a:endParaRPr>
          </a:p>
        </p:txBody>
      </p:sp>
      <p:sp>
        <p:nvSpPr>
          <p:cNvPr id="3" name="Subtitle 2"/>
          <p:cNvSpPr>
            <a:spLocks noGrp="1"/>
          </p:cNvSpPr>
          <p:nvPr>
            <p:ph type="subTitle" idx="1"/>
          </p:nvPr>
        </p:nvSpPr>
        <p:spPr>
          <a:xfrm flipV="1">
            <a:off x="1371600" y="7315200"/>
            <a:ext cx="6400800" cy="152400"/>
          </a:xfrm>
        </p:spPr>
        <p:txBody>
          <a:bodyPr>
            <a:normAutofit fontScale="25000" lnSpcReduction="20000"/>
          </a:bodyPr>
          <a:lstStyle/>
          <a:p>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descr="Logo crl trans"/>
          <p:cNvPicPr>
            <a:picLocks noChangeAspect="1" noChangeArrowheads="1"/>
          </p:cNvPicPr>
          <p:nvPr/>
        </p:nvPicPr>
        <p:blipFill>
          <a:blip r:embed="rId2"/>
          <a:srcRect/>
          <a:stretch>
            <a:fillRect/>
          </a:stretch>
        </p:blipFill>
        <p:spPr bwMode="auto">
          <a:xfrm>
            <a:off x="3352800" y="381000"/>
            <a:ext cx="2362200" cy="2362200"/>
          </a:xfrm>
          <a:prstGeom prst="rect">
            <a:avLst/>
          </a:prstGeom>
          <a:noFill/>
        </p:spPr>
      </p:pic>
      <p:sp>
        <p:nvSpPr>
          <p:cNvPr id="1027" name="Rectangle 3"/>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endParaRPr lang="en-US" sz="3200" dirty="0"/>
          </a:p>
        </p:txBody>
      </p:sp>
      <p:pic>
        <p:nvPicPr>
          <p:cNvPr id="3" name="Picture 2" descr="DSC0251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err="1" smtClean="0"/>
              <a:t>Ppppp</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3" name="Content Placeholder 6"/>
          <p:cNvPicPr>
            <a:picLocks noGrp="1" noChangeAspect="1"/>
          </p:cNvPicPr>
          <p:nvPr/>
        </p:nvPicPr>
        <p:blipFill>
          <a:blip r:embed="rId2" cstate="print">
            <a:extLst>
              <a:ext uri="{28A0092B-C50C-407E-A947-70E740481C1C}">
                <a14:useLocalDpi xmlns="" xmlns:a14="http://schemas.microsoft.com/office/drawing/2010/main" xmlns:lc="http://schemas.openxmlformats.org/drawingml/2006/lockedCanvas" val="0"/>
              </a:ext>
            </a:extLst>
          </a:blip>
          <a:stretch>
            <a:fillRect/>
          </a:stretch>
        </p:blipFill>
        <p:spPr>
          <a:xfrm>
            <a:off x="457201" y="533400"/>
            <a:ext cx="8382000" cy="59435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3" name="Content Placeholder 9"/>
          <p:cNvPicPr>
            <a:picLocks noGrp="1" noChangeAspect="1"/>
          </p:cNvPicPr>
          <p:nvPr/>
        </p:nvPicPr>
        <p:blipFill>
          <a:blip r:embed="rId2" cstate="print">
            <a:extLst>
              <a:ext uri="{28A0092B-C50C-407E-A947-70E740481C1C}">
                <a14:useLocalDpi xmlns:lc="http://schemas.openxmlformats.org/drawingml/2006/lockedCanvas" xmlns="" xmlns:a14="http://schemas.microsoft.com/office/drawing/2010/main" val="0"/>
              </a:ext>
            </a:extLst>
          </a:blip>
          <a:stretch>
            <a:fillRect/>
          </a:stretch>
        </p:blipFill>
        <p:spPr>
          <a:xfrm>
            <a:off x="533401" y="457200"/>
            <a:ext cx="8001000" cy="5943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3" name="Picture 2" descr="F:\DCIM\100___01\IMG_0154.JPG"/>
          <p:cNvPicPr>
            <a:picLocks noGrp="1" noChangeAspect="1" noChangeArrowheads="1"/>
          </p:cNvPicPr>
          <p:nvPr/>
        </p:nvPicPr>
        <p:blipFill>
          <a:blip r:embed="rId2" cstate="print">
            <a:extLst>
              <a:ext uri="{28A0092B-C50C-407E-A947-70E740481C1C}">
                <a14:useLocalDpi xmlns:a14="http://schemas.microsoft.com/office/drawing/2010/main" xmlns="" xmlns:lc="http://schemas.openxmlformats.org/drawingml/2006/lockedCanvas" val="0"/>
              </a:ext>
            </a:extLst>
          </a:blip>
          <a:stretch>
            <a:fillRect/>
          </a:stretch>
        </p:blipFill>
        <p:spPr bwMode="auto">
          <a:xfrm>
            <a:off x="457200" y="533400"/>
            <a:ext cx="8381999" cy="6019799"/>
          </a:xfrm>
          <a:prstGeom prst="rect">
            <a:avLst/>
          </a:prstGeom>
          <a:noFill/>
          <a:extLst>
            <a:ext uri="{909E8E84-426E-40DD-AFC4-6F175D3DCCD1}">
              <a14:hiddenFill xmlns:a14="http://schemas.microsoft.com/office/drawing/2010/main" xmlns="" xmlns:lc="http://schemas.openxmlformats.org/drawingml/2006/lockedCanva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l"/>
            <a:r>
              <a:rPr lang="en-US" dirty="0" smtClean="0"/>
              <a:t/>
            </a:r>
            <a:br>
              <a:rPr lang="en-US" dirty="0" smtClean="0"/>
            </a:br>
            <a:r>
              <a:rPr lang="en-US" sz="3600" dirty="0" smtClean="0">
                <a:solidFill>
                  <a:srgbClr val="C00000"/>
                </a:solidFill>
                <a:latin typeface="Saysettha OT" pitchFamily="34" charset="-34"/>
                <a:cs typeface="Saysettha OT" pitchFamily="34" charset="-34"/>
              </a:rPr>
              <a:t>4.</a:t>
            </a:r>
            <a:r>
              <a:rPr lang="lo-LA" sz="3600" dirty="0" smtClean="0">
                <a:solidFill>
                  <a:srgbClr val="C00000"/>
                </a:solidFill>
                <a:latin typeface="Saysettha OT" pitchFamily="34" charset="-34"/>
                <a:cs typeface="Saysettha OT" pitchFamily="34" charset="-34"/>
              </a:rPr>
              <a:t>ຄູ່ຮ່ວມງານໃນການຈັດຕັ້ງປະຕິບັດ</a:t>
            </a:r>
            <a:r>
              <a:rPr lang="lo-LA" sz="3600" dirty="0" smtClean="0">
                <a:latin typeface="Saysettha OT" pitchFamily="34" charset="-34"/>
                <a:cs typeface="Saysettha OT" pitchFamily="34" charset="-34"/>
              </a:rPr>
              <a:t>:</a:t>
            </a:r>
            <a:br>
              <a:rPr lang="lo-LA" sz="3600" dirty="0" smtClean="0">
                <a:latin typeface="Saysettha OT" pitchFamily="34" charset="-34"/>
                <a:cs typeface="Saysettha OT" pitchFamily="34" charset="-34"/>
              </a:rPr>
            </a:br>
            <a:r>
              <a:rPr lang="lo-LA" sz="3600" dirty="0" smtClean="0">
                <a:latin typeface="Saysettha OT" pitchFamily="34" charset="-34"/>
                <a:cs typeface="Saysettha OT" pitchFamily="34" charset="-34"/>
              </a:rPr>
              <a:t/>
            </a:r>
            <a:br>
              <a:rPr lang="lo-LA" sz="3600" dirty="0" smtClean="0">
                <a:latin typeface="Saysettha OT" pitchFamily="34" charset="-34"/>
                <a:cs typeface="Saysettha OT" pitchFamily="34" charset="-34"/>
              </a:rPr>
            </a:br>
            <a:r>
              <a:rPr lang="lo-LA" sz="3100" dirty="0" smtClean="0">
                <a:latin typeface="Saysettha OT" pitchFamily="34" charset="-34"/>
                <a:cs typeface="Saysettha OT" pitchFamily="34" charset="-34"/>
              </a:rPr>
              <a:t>- ກາແດງລາວ ສູນກາງ ແລະ ແຂວງ</a:t>
            </a:r>
            <a:br>
              <a:rPr lang="lo-LA" sz="3100" dirty="0" smtClean="0">
                <a:latin typeface="Saysettha OT" pitchFamily="34" charset="-34"/>
                <a:cs typeface="Saysettha OT" pitchFamily="34" charset="-34"/>
              </a:rPr>
            </a:br>
            <a:r>
              <a:rPr lang="lo-LA" sz="3100" dirty="0" smtClean="0">
                <a:latin typeface="Saysettha OT" pitchFamily="34" charset="-34"/>
                <a:cs typeface="Saysettha OT" pitchFamily="34" charset="-34"/>
              </a:rPr>
              <a:t>- ກາແດງຝລັ່ງປະຈຳ ສປປລາວ </a:t>
            </a:r>
            <a:br>
              <a:rPr lang="lo-LA" sz="3100" dirty="0" smtClean="0">
                <a:latin typeface="Saysettha OT" pitchFamily="34" charset="-34"/>
                <a:cs typeface="Saysettha OT" pitchFamily="34" charset="-34"/>
              </a:rPr>
            </a:br>
            <a:r>
              <a:rPr lang="lo-LA" sz="3100" dirty="0" smtClean="0">
                <a:latin typeface="Saysettha OT" pitchFamily="34" charset="-34"/>
                <a:cs typeface="Saysettha OT" pitchFamily="34" charset="-34"/>
              </a:rPr>
              <a:t>- ຄະນະກຳມະການປ້ອງກັນ ແລະ ຄວບຄຸມໄພພິບັດຂັ້ນແຂວງກອງເລຂາເປັນປະສານງານ</a:t>
            </a:r>
            <a:br>
              <a:rPr lang="lo-LA" sz="3100" dirty="0" smtClean="0">
                <a:latin typeface="Saysettha OT" pitchFamily="34" charset="-34"/>
                <a:cs typeface="Saysettha OT" pitchFamily="34" charset="-34"/>
              </a:rPr>
            </a:br>
            <a:r>
              <a:rPr lang="lo-LA" sz="3100" dirty="0" smtClean="0">
                <a:latin typeface="Saysettha OT" pitchFamily="34" charset="-34"/>
                <a:cs typeface="Saysettha OT" pitchFamily="34" charset="-34"/>
              </a:rPr>
              <a:t>- ຄະນະກຳມະການປ້ອງກັນ ແລະ ຄວບຄຸມໄພພິບັດຂັ້ນເມືອງ ຫ້ອງວ່າການປົກຄອງເມືອງເປັນຈຸດປະສານງານ</a:t>
            </a:r>
            <a:br>
              <a:rPr lang="lo-LA" sz="3100" dirty="0" smtClean="0">
                <a:latin typeface="Saysettha OT" pitchFamily="34" charset="-34"/>
                <a:cs typeface="Saysettha OT" pitchFamily="34" charset="-34"/>
              </a:rPr>
            </a:br>
            <a:r>
              <a:rPr lang="lo-LA" sz="3100" dirty="0" smtClean="0">
                <a:latin typeface="Saysettha OT" pitchFamily="34" charset="-34"/>
                <a:cs typeface="Saysettha OT" pitchFamily="34" charset="-34"/>
              </a:rPr>
              <a:t>- ໜ່ວຍງານປ້ອງກັນໄພພິບັດຂັ້ນບ້ານ ແລະ ພໍ່ແມ່ປະຊາຊົນ</a:t>
            </a:r>
            <a:r>
              <a:rPr lang="en-US" sz="3600" dirty="0" smtClean="0"/>
              <a:t/>
            </a:r>
            <a:br>
              <a:rPr lang="en-US" sz="3600" dirty="0" smtClean="0"/>
            </a:br>
            <a:endParaRPr 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lo-LA" sz="3200" dirty="0" smtClean="0">
                <a:latin typeface="Saysettha OT" pitchFamily="34" charset="-34"/>
                <a:cs typeface="Saysettha OT" pitchFamily="34" charset="-34"/>
              </a:rPr>
              <a:t>ຂໍ້ສະດວກ ແລະ ຄົງຄ້າງ.</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
            </a:r>
            <a:br>
              <a:rPr lang="lo-LA" sz="3200" dirty="0" smtClean="0">
                <a:latin typeface="Saysettha OT" pitchFamily="34" charset="-34"/>
                <a:cs typeface="Saysettha OT" pitchFamily="34" charset="-34"/>
              </a:rPr>
            </a:br>
            <a:r>
              <a:rPr lang="lo-LA" sz="3200" u="sng" dirty="0" smtClean="0">
                <a:solidFill>
                  <a:srgbClr val="C00000"/>
                </a:solidFill>
                <a:latin typeface="Saysettha OT" pitchFamily="34" charset="-34"/>
                <a:cs typeface="Saysettha OT" pitchFamily="34" charset="-34"/>
              </a:rPr>
              <a:t>ກ.ຂໍ້ສະດວກ</a:t>
            </a:r>
            <a:r>
              <a:rPr lang="lo-LA" sz="3200" dirty="0" smtClean="0">
                <a:latin typeface="Saysettha OT" pitchFamily="34" charset="-34"/>
                <a:cs typeface="Saysettha OT" pitchFamily="34" charset="-34"/>
              </a:rPr>
              <a:t>:</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-ໄດ້ຮັບການອະນຸຍາດປະຕິບັດໂຄງການນັບແຕ່ສູນກາງລົງຮອດທ້ອງຖິ່ນ</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-ທຸກພາກສ່ວນໄດ້ໃຫ້ຄວາມຮ່ວມມືເປັນຢ່າງດີ</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-ໂຄງການໄດ້ຮັບຜົນສຳເລັດເປັນຢ່າງດີ</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 </a:t>
            </a:r>
            <a:r>
              <a:rPr lang="en-US" sz="3200" dirty="0" smtClean="0">
                <a:latin typeface="Saysettha OT" pitchFamily="34" charset="-34"/>
                <a:cs typeface="Saysettha OT" pitchFamily="34" charset="-34"/>
              </a:rPr>
              <a:t>DDMC </a:t>
            </a:r>
            <a:r>
              <a:rPr lang="lo-LA" sz="3200" dirty="0" smtClean="0">
                <a:latin typeface="Saysettha OT" pitchFamily="34" charset="-34"/>
                <a:cs typeface="Saysettha OT" pitchFamily="34" charset="-34"/>
              </a:rPr>
              <a:t>ແລະ </a:t>
            </a:r>
            <a:r>
              <a:rPr lang="en-US" sz="3200" dirty="0" smtClean="0">
                <a:latin typeface="Saysettha OT" pitchFamily="34" charset="-34"/>
                <a:cs typeface="Saysettha OT" pitchFamily="34" charset="-34"/>
              </a:rPr>
              <a:t>VDPU </a:t>
            </a:r>
            <a:r>
              <a:rPr lang="lo-LA" sz="3200" dirty="0" smtClean="0">
                <a:latin typeface="Saysettha OT" pitchFamily="34" charset="-34"/>
                <a:cs typeface="Saysettha OT" pitchFamily="34" charset="-34"/>
              </a:rPr>
              <a:t>ໄດ້ຮັບຄວາມຮູ້ດ້ານ </a:t>
            </a:r>
            <a:r>
              <a:rPr lang="en-US" sz="3200" dirty="0" smtClean="0">
                <a:latin typeface="Saysettha OT" pitchFamily="34" charset="-34"/>
                <a:cs typeface="Saysettha OT" pitchFamily="34" charset="-34"/>
              </a:rPr>
              <a:t>DRR</a:t>
            </a:r>
            <a:br>
              <a:rPr lang="en-US"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 </a:t>
            </a:r>
            <a:r>
              <a:rPr lang="lo-LA" sz="3200" dirty="0" smtClean="0">
                <a:latin typeface="Saysettha OT" pitchFamily="34" charset="-34"/>
                <a:cs typeface="Saysettha OT" pitchFamily="34" charset="-34"/>
              </a:rPr>
              <a:t>ປະຊາຊົນ ແລະ ​</a:t>
            </a:r>
            <a:r>
              <a:rPr lang="lo-LA" sz="3200" dirty="0" smtClean="0">
                <a:latin typeface="Saysettha OT" pitchFamily="34" charset="-34"/>
                <a:cs typeface="Saysettha OT" pitchFamily="34" charset="-34"/>
              </a:rPr>
              <a:t>ບ້ານ​ເປົ້າ​ໝາຍ​ໄດ້​ຮັບ​ຄວາມ​ຮູ້ </a:t>
            </a:r>
            <a:r>
              <a:rPr lang="en-US" sz="3200" dirty="0" smtClean="0">
                <a:latin typeface="Saysettha OT" pitchFamily="34" charset="-34"/>
                <a:cs typeface="Saysettha OT" pitchFamily="34" charset="-34"/>
              </a:rPr>
              <a:t> CBDRR</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5668962"/>
          </a:xfrm>
        </p:spPr>
        <p:txBody>
          <a:bodyPr>
            <a:normAutofit/>
          </a:bodyPr>
          <a:lstStyle/>
          <a:p>
            <a:pPr algn="l"/>
            <a:r>
              <a:rPr lang="lo-LA" sz="5400" u="sng" dirty="0" smtClean="0">
                <a:solidFill>
                  <a:srgbClr val="C00000"/>
                </a:solidFill>
                <a:latin typeface="Saysettha OT" pitchFamily="34" charset="-34"/>
                <a:cs typeface="Saysettha OT" pitchFamily="34" charset="-34"/>
              </a:rPr>
              <a:t>ຂ. ຂໍ້ຄົງຄ້າງ:</a:t>
            </a:r>
            <a:r>
              <a:rPr lang="lo-LA" sz="5400" dirty="0" smtClean="0">
                <a:latin typeface="Saysettha OT" pitchFamily="34" charset="-34"/>
                <a:cs typeface="Saysettha OT" pitchFamily="34" charset="-34"/>
              </a:rPr>
              <a:t/>
            </a:r>
            <a:br>
              <a:rPr lang="lo-LA" sz="5400" dirty="0" smtClean="0">
                <a:latin typeface="Saysettha OT" pitchFamily="34" charset="-34"/>
                <a:cs typeface="Saysettha OT" pitchFamily="34" charset="-34"/>
              </a:rPr>
            </a:br>
            <a:r>
              <a:rPr lang="lo-LA" sz="5400" dirty="0" smtClean="0">
                <a:latin typeface="Saysettha OT" pitchFamily="34" charset="-34"/>
                <a:cs typeface="Saysettha OT" pitchFamily="34" charset="-34"/>
              </a:rPr>
              <a:t/>
            </a:r>
            <a:br>
              <a:rPr lang="lo-LA" sz="5400" dirty="0" smtClean="0">
                <a:latin typeface="Saysettha OT" pitchFamily="34" charset="-34"/>
                <a:cs typeface="Saysettha OT" pitchFamily="34" charset="-34"/>
              </a:rPr>
            </a:br>
            <a:r>
              <a:rPr lang="lo-LA" sz="3200" dirty="0" smtClean="0">
                <a:latin typeface="Saysettha OT" pitchFamily="34" charset="-34"/>
                <a:cs typeface="Saysettha OT" pitchFamily="34" charset="-34"/>
              </a:rPr>
              <a:t>-ບໍ່​ສາມາດ​ຕອບ​ສະໜອງ​ໄດ້​ທຸກ​ກິດຈະກຳ​ທີ່​ຊຸມ​ຊົນ​ສະ​ເໜີ</a:t>
            </a:r>
            <a:r>
              <a:rPr lang="en-US" sz="3200" dirty="0" smtClean="0">
                <a:latin typeface="Saysettha OT" pitchFamily="34" charset="-34"/>
                <a:cs typeface="Saysettha OT" pitchFamily="34" charset="-34"/>
              </a:rPr>
              <a:t/>
            </a:r>
            <a:br>
              <a:rPr lang="en-US"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-ພາຍຫຼັງ​ສິ້ນ​ສຸດ​ໂຄງການ​ຍັງ​ຂາດ​ການ​ຊຸກຍູ້​ຕິດຕາມ</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ຍ້ອນໄລຍະເວລາປະຕິບັດສັ້ນ, ງົບປະມານໜ້ອຍ.</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6202362"/>
          </a:xfrm>
        </p:spPr>
        <p:txBody>
          <a:bodyPr>
            <a:normAutofit/>
          </a:bodyPr>
          <a:lstStyle/>
          <a:p>
            <a:pPr algn="l"/>
            <a:r>
              <a:rPr lang="lo-LA" sz="3200" dirty="0" smtClean="0"/>
              <a:t>                               </a:t>
            </a:r>
            <a:r>
              <a:rPr lang="lo-LA" dirty="0" smtClean="0"/>
              <a:t>ຂອບໃຈ</a:t>
            </a:r>
            <a:br>
              <a:rPr lang="lo-LA" dirty="0" smtClean="0"/>
            </a:br>
            <a:r>
              <a:rPr lang="lo-LA" dirty="0" smtClean="0"/>
              <a:t> </a:t>
            </a:r>
            <a:r>
              <a:rPr lang="lo-LA" dirty="0" smtClean="0"/>
              <a:t>                      ຂອບຄຸນ</a:t>
            </a:r>
            <a:r>
              <a:rPr lang="lo-LA" dirty="0" smtClean="0"/>
              <a:t/>
            </a:r>
            <a:br>
              <a:rPr lang="lo-LA" dirty="0" smtClean="0"/>
            </a:br>
            <a:r>
              <a:rPr lang="lo-LA" dirty="0" smtClean="0"/>
              <a:t/>
            </a:r>
            <a:br>
              <a:rPr lang="lo-LA" dirty="0" smtClean="0"/>
            </a:br>
            <a:r>
              <a:rPr lang="lo-LA" dirty="0" smtClean="0"/>
              <a:t>                       </a:t>
            </a:r>
            <a:r>
              <a:rPr lang="en-US" dirty="0" smtClean="0"/>
              <a:t>Thank  </a:t>
            </a:r>
            <a:r>
              <a:rPr lang="en-US" dirty="0" smtClean="0"/>
              <a:t>you</a:t>
            </a:r>
            <a:endParaRPr lang="en-US" dirty="0">
              <a:latin typeface="Saysettha OT" pitchFamily="34" charset="-34"/>
              <a:cs typeface="Saysettha OT" pitchFamily="34" charset="-3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endParaRPr lang="en-US" sz="7200" dirty="0"/>
          </a:p>
        </p:txBody>
      </p:sp>
      <p:pic>
        <p:nvPicPr>
          <p:cNvPr id="3" name="Picture 2" descr="IMG_2106.JPG"/>
          <p:cNvPicPr>
            <a:picLocks noChangeAspect="1"/>
          </p:cNvPicPr>
          <p:nvPr/>
        </p:nvPicPr>
        <p:blipFill>
          <a:blip r:embed="rId2" cstate="print"/>
          <a:stretch>
            <a:fillRect/>
          </a:stretch>
        </p:blipFill>
        <p:spPr>
          <a:xfrm>
            <a:off x="0" y="0"/>
            <a:ext cx="9144000" cy="6477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78562"/>
          </a:xfrm>
        </p:spPr>
        <p:txBody>
          <a:bodyPr>
            <a:normAutofit/>
          </a:bodyPr>
          <a:lstStyle/>
          <a:p>
            <a:pPr algn="l"/>
            <a:r>
              <a:rPr lang="lo-LA" sz="4000" dirty="0" smtClean="0">
                <a:solidFill>
                  <a:srgbClr val="FF0000"/>
                </a:solidFill>
                <a:latin typeface="Saysettha OT" pitchFamily="34" charset="-34"/>
                <a:cs typeface="Saysettha OT" pitchFamily="34" charset="-34"/>
              </a:rPr>
              <a:t>ລາຍລະອຽດ</a:t>
            </a:r>
            <a:r>
              <a:rPr lang="lo-LA" sz="4000" dirty="0" smtClean="0">
                <a:solidFill>
                  <a:srgbClr val="FF0000"/>
                </a:solidFill>
                <a:latin typeface="Saysettha OT" pitchFamily="34" charset="-34"/>
                <a:cs typeface="Saysettha OT" pitchFamily="34" charset="-34"/>
              </a:rPr>
              <a:t>ມີດັ່ງ</a:t>
            </a:r>
            <a:r>
              <a:rPr lang="lo-LA" sz="4000" dirty="0" smtClean="0">
                <a:solidFill>
                  <a:srgbClr val="FF0000"/>
                </a:solidFill>
                <a:latin typeface="Saysettha OT" pitchFamily="34" charset="-34"/>
                <a:cs typeface="Saysettha OT" pitchFamily="34" charset="-34"/>
              </a:rPr>
              <a:t>ລຸ່ມນີ້:</a:t>
            </a:r>
            <a:br>
              <a:rPr lang="lo-LA" sz="4000" dirty="0" smtClean="0">
                <a:solidFill>
                  <a:srgbClr val="FF0000"/>
                </a:solidFill>
                <a:latin typeface="Saysettha OT" pitchFamily="34" charset="-34"/>
                <a:cs typeface="Saysettha OT" pitchFamily="34" charset="-34"/>
              </a:rPr>
            </a:br>
            <a:r>
              <a:rPr lang="lo-LA" sz="3200" dirty="0" smtClean="0">
                <a:latin typeface="Saysettha OT" pitchFamily="34" charset="-34"/>
                <a:cs typeface="Saysettha OT" pitchFamily="34" charset="-34"/>
              </a:rPr>
              <a:t/>
            </a:r>
            <a:br>
              <a:rPr lang="lo-LA" sz="3200" dirty="0" smtClean="0">
                <a:latin typeface="Saysettha OT" pitchFamily="34" charset="-34"/>
                <a:cs typeface="Saysettha OT" pitchFamily="34" charset="-34"/>
              </a:rPr>
            </a:br>
            <a:r>
              <a:rPr lang="lo-LA" sz="3200" u="sng" dirty="0" smtClean="0">
                <a:solidFill>
                  <a:srgbClr val="002060"/>
                </a:solidFill>
                <a:latin typeface="Saysettha OT" pitchFamily="34" charset="-34"/>
                <a:cs typeface="Saysettha OT" pitchFamily="34" charset="-34"/>
              </a:rPr>
              <a:t>ໄລຍະເວລາ</a:t>
            </a:r>
            <a:r>
              <a:rPr lang="lo-LA" sz="3200" dirty="0" smtClean="0">
                <a:latin typeface="Saysettha OT" pitchFamily="34" charset="-34"/>
                <a:cs typeface="Saysettha OT" pitchFamily="34" charset="-34"/>
              </a:rPr>
              <a:t> </a:t>
            </a:r>
            <a:r>
              <a:rPr lang="lo-LA" sz="3200" dirty="0" smtClean="0">
                <a:latin typeface="Saysettha OT" pitchFamily="34" charset="-34"/>
                <a:cs typeface="Saysettha OT" pitchFamily="34" charset="-34"/>
              </a:rPr>
              <a:t>ໂຄງການ </a:t>
            </a:r>
            <a:r>
              <a:rPr lang="en-US" sz="3200" dirty="0" smtClean="0">
                <a:latin typeface="Saysettha OT" pitchFamily="34" charset="-34"/>
                <a:cs typeface="Saysettha OT" pitchFamily="34" charset="-34"/>
              </a:rPr>
              <a:t>CBDRR </a:t>
            </a:r>
            <a:r>
              <a:rPr lang="lo-LA" sz="3200" dirty="0" smtClean="0">
                <a:latin typeface="Saysettha OT" pitchFamily="34" charset="-34"/>
                <a:cs typeface="Saysettha OT" pitchFamily="34" charset="-34"/>
              </a:rPr>
              <a:t>ເລີ່ມ </a:t>
            </a:r>
            <a:r>
              <a:rPr lang="en-US" sz="3200" dirty="0" smtClean="0">
                <a:latin typeface="Saysettha OT" pitchFamily="34" charset="-34"/>
                <a:cs typeface="Saysettha OT" pitchFamily="34" charset="-34"/>
              </a:rPr>
              <a:t>6/2014-11/015</a:t>
            </a:r>
            <a:r>
              <a:rPr lang="en-US" sz="3200" dirty="0" smtClean="0">
                <a:latin typeface="Saysettha OT" pitchFamily="34" charset="-34"/>
                <a:cs typeface="Saysettha OT" pitchFamily="34" charset="-34"/>
              </a:rPr>
              <a:t/>
            </a:r>
            <a:br>
              <a:rPr lang="en-US"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          </a:t>
            </a:r>
            <a:r>
              <a:rPr lang="lo-LA" sz="3200" dirty="0" smtClean="0">
                <a:latin typeface="Saysettha OT" pitchFamily="34" charset="-34"/>
                <a:cs typeface="Saysettha OT" pitchFamily="34" charset="-34"/>
              </a:rPr>
              <a:t>ໄລຍະເວລາ </a:t>
            </a:r>
            <a:r>
              <a:rPr lang="en-US" sz="3200" dirty="0" smtClean="0">
                <a:latin typeface="Saysettha OT" pitchFamily="34" charset="-34"/>
                <a:cs typeface="Saysettha OT" pitchFamily="34" charset="-34"/>
              </a:rPr>
              <a:t>18</a:t>
            </a:r>
            <a:r>
              <a:rPr lang="lo-LA" sz="3200" dirty="0" smtClean="0">
                <a:latin typeface="Saysettha OT" pitchFamily="34" charset="-34"/>
                <a:cs typeface="Saysettha OT" pitchFamily="34" charset="-34"/>
              </a:rPr>
              <a:t>ເດືອນ</a:t>
            </a:r>
            <a:r>
              <a:rPr lang="lo-LA" sz="3200" dirty="0" smtClean="0">
                <a:latin typeface="Saysettha OT" pitchFamily="34" charset="-34"/>
                <a:cs typeface="Saysettha OT" pitchFamily="34" charset="-34"/>
              </a:rPr>
              <a:t>, ມີ </a:t>
            </a:r>
            <a:r>
              <a:rPr lang="en-US" sz="3200" dirty="0" smtClean="0">
                <a:latin typeface="Saysettha OT" pitchFamily="34" charset="-34"/>
                <a:cs typeface="Saysettha OT" pitchFamily="34" charset="-34"/>
              </a:rPr>
              <a:t>1</a:t>
            </a:r>
            <a:r>
              <a:rPr lang="lo-LA" sz="3200" dirty="0" smtClean="0">
                <a:latin typeface="Saysettha OT" pitchFamily="34" charset="-34"/>
                <a:cs typeface="Saysettha OT" pitchFamily="34" charset="-34"/>
              </a:rPr>
              <a:t>4 </a:t>
            </a:r>
            <a:r>
              <a:rPr lang="lo-LA" sz="3200" dirty="0" smtClean="0">
                <a:latin typeface="Saysettha OT" pitchFamily="34" charset="-34"/>
                <a:cs typeface="Saysettha OT" pitchFamily="34" charset="-34"/>
              </a:rPr>
              <a:t>ບ້ານ</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          </a:t>
            </a:r>
            <a:r>
              <a:rPr lang="en-US" sz="3200" dirty="0" smtClean="0">
                <a:latin typeface="Saysettha OT" pitchFamily="34" charset="-34"/>
                <a:cs typeface="Saysettha OT" pitchFamily="34" charset="-34"/>
              </a:rPr>
              <a:t>14 </a:t>
            </a:r>
            <a:r>
              <a:rPr lang="lo-LA" sz="3200" dirty="0" smtClean="0">
                <a:latin typeface="Saysettha OT" pitchFamily="34" charset="-34"/>
                <a:cs typeface="Saysettha OT" pitchFamily="34" charset="-34"/>
              </a:rPr>
              <a:t>ບ້ານ, 14 ໂຮງຮຽນ 2 ເມືອງຄື:</a:t>
            </a:r>
            <a:br>
              <a:rPr lang="lo-LA"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          </a:t>
            </a:r>
            <a:r>
              <a:rPr lang="lo-LA" sz="3200" dirty="0" smtClean="0">
                <a:latin typeface="Saysettha OT" pitchFamily="34" charset="-34"/>
                <a:cs typeface="Saysettha OT" pitchFamily="34" charset="-34"/>
              </a:rPr>
              <a:t>ເມືອງ ມະຫາໄຊ ແລະ ເຊບັ້ງໄຟ</a:t>
            </a:r>
            <a:r>
              <a:rPr lang="en-US" sz="3200" dirty="0" smtClean="0">
                <a:latin typeface="Saysettha OT" pitchFamily="34" charset="-34"/>
                <a:cs typeface="Saysettha OT" pitchFamily="34" charset="-34"/>
              </a:rPr>
              <a:t/>
            </a:r>
            <a:br>
              <a:rPr lang="en-US"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 </a:t>
            </a:r>
            <a:r>
              <a:rPr lang="en-US" sz="3200" dirty="0" smtClean="0">
                <a:latin typeface="Saysettha OT" pitchFamily="34" charset="-34"/>
                <a:cs typeface="Saysettha OT" pitchFamily="34" charset="-34"/>
              </a:rPr>
              <a:t>         </a:t>
            </a:r>
            <a:r>
              <a:rPr lang="lo-LA" sz="3200" dirty="0" smtClean="0">
                <a:latin typeface="Saysettha OT" pitchFamily="34" charset="-34"/>
                <a:cs typeface="Saysettha OT" pitchFamily="34" charset="-34"/>
              </a:rPr>
              <a:t>ມູນຄ່າ </a:t>
            </a:r>
            <a:r>
              <a:rPr lang="en-US" sz="3200" dirty="0" smtClean="0">
                <a:solidFill>
                  <a:srgbClr val="FF0000"/>
                </a:solidFill>
                <a:latin typeface="Saysettha OT" pitchFamily="34" charset="-34"/>
                <a:cs typeface="Saysettha OT" pitchFamily="34" charset="-34"/>
              </a:rPr>
              <a:t>665,373.00 </a:t>
            </a:r>
            <a:r>
              <a:rPr lang="lo-LA" sz="3200" dirty="0" smtClean="0">
                <a:latin typeface="Saysettha OT" pitchFamily="34" charset="-34"/>
                <a:cs typeface="Saysettha OT" pitchFamily="34" charset="-34"/>
              </a:rPr>
              <a:t>ຢູໂຣ</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 </a:t>
            </a:r>
            <a:r>
              <a:rPr lang="lo-LA" sz="3200" dirty="0" smtClean="0">
                <a:latin typeface="Saysettha OT" pitchFamily="34" charset="-34"/>
                <a:cs typeface="Saysettha OT" pitchFamily="34" charset="-34"/>
              </a:rPr>
              <a:t>         ທຶນສະໜັບສະໜູນໂດຍ </a:t>
            </a:r>
            <a:r>
              <a:rPr lang="en-US" sz="3200" dirty="0" smtClean="0">
                <a:latin typeface="Saysettha OT" pitchFamily="34" charset="-34"/>
                <a:cs typeface="Saysettha OT" pitchFamily="34" charset="-34"/>
              </a:rPr>
              <a:t>EU</a:t>
            </a:r>
            <a:endParaRPr lang="en-US" sz="3200" dirty="0">
              <a:latin typeface="Saysettha OT" pitchFamily="34" charset="-34"/>
              <a:cs typeface="Saysettha OT" pitchFamily="34" charset="-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5821362"/>
          </a:xfrm>
        </p:spPr>
        <p:txBody>
          <a:bodyPr>
            <a:normAutofit fontScale="90000"/>
          </a:bodyPr>
          <a:lstStyle/>
          <a:p>
            <a:pPr algn="l"/>
            <a:r>
              <a:rPr lang="en-US" sz="3200" dirty="0" smtClean="0">
                <a:solidFill>
                  <a:srgbClr val="C00000"/>
                </a:solidFill>
                <a:latin typeface="Saysettha OT" pitchFamily="34" charset="-34"/>
                <a:cs typeface="Saysettha OT" pitchFamily="34" charset="-34"/>
              </a:rPr>
              <a:t/>
            </a:r>
            <a:br>
              <a:rPr lang="en-US" sz="3200" dirty="0" smtClean="0">
                <a:solidFill>
                  <a:srgbClr val="C00000"/>
                </a:solidFill>
                <a:latin typeface="Saysettha OT" pitchFamily="34" charset="-34"/>
                <a:cs typeface="Saysettha OT" pitchFamily="34" charset="-34"/>
              </a:rPr>
            </a:br>
            <a:r>
              <a:rPr lang="en-US" sz="3200" dirty="0" smtClean="0">
                <a:solidFill>
                  <a:srgbClr val="C00000"/>
                </a:solidFill>
                <a:latin typeface="Saysettha OT" pitchFamily="34" charset="-34"/>
                <a:cs typeface="Saysettha OT" pitchFamily="34" charset="-34"/>
              </a:rPr>
              <a:t/>
            </a:r>
            <a:br>
              <a:rPr lang="en-US" sz="3200" dirty="0" smtClean="0">
                <a:solidFill>
                  <a:srgbClr val="C00000"/>
                </a:solidFill>
                <a:latin typeface="Saysettha OT" pitchFamily="34" charset="-34"/>
                <a:cs typeface="Saysettha OT" pitchFamily="34" charset="-34"/>
              </a:rPr>
            </a:br>
            <a:r>
              <a:rPr lang="lo-LA" sz="3200" dirty="0" smtClean="0">
                <a:solidFill>
                  <a:srgbClr val="C00000"/>
                </a:solidFill>
                <a:latin typeface="Saysettha OT" pitchFamily="34" charset="-34"/>
                <a:cs typeface="Saysettha OT" pitchFamily="34" charset="-34"/>
              </a:rPr>
              <a:t>ໂຮງຮຽນເປົ້າໝາຍຂອງໂຄງການ</a:t>
            </a:r>
            <a:r>
              <a:rPr lang="en-US" sz="3200" dirty="0" smtClean="0">
                <a:solidFill>
                  <a:srgbClr val="C00000"/>
                </a:solidFill>
                <a:latin typeface="Saysettha OT" pitchFamily="34" charset="-34"/>
                <a:cs typeface="Saysettha OT" pitchFamily="34" charset="-34"/>
              </a:rPr>
              <a:t/>
            </a:r>
            <a:br>
              <a:rPr lang="en-US" sz="3200" dirty="0" smtClean="0">
                <a:solidFill>
                  <a:srgbClr val="C00000"/>
                </a:solidFill>
                <a:latin typeface="Saysettha OT" pitchFamily="34" charset="-34"/>
                <a:cs typeface="Saysettha OT" pitchFamily="34" charset="-34"/>
              </a:rPr>
            </a:br>
            <a:r>
              <a:rPr lang="lo-LA" sz="3200" dirty="0" smtClean="0">
                <a:solidFill>
                  <a:srgbClr val="C00000"/>
                </a:solidFill>
                <a:latin typeface="Saysettha OT" pitchFamily="34" charset="-34"/>
                <a:cs typeface="Saysettha OT" pitchFamily="34" charset="-34"/>
              </a:rPr>
              <a:t/>
            </a:r>
            <a:br>
              <a:rPr lang="lo-LA" sz="3200" dirty="0" smtClean="0">
                <a:solidFill>
                  <a:srgbClr val="C00000"/>
                </a:solidFill>
                <a:latin typeface="Saysettha OT" pitchFamily="34" charset="-34"/>
                <a:cs typeface="Saysettha OT" pitchFamily="34" charset="-34"/>
              </a:rPr>
            </a:br>
            <a:r>
              <a:rPr lang="lo-LA" sz="3200" dirty="0" smtClean="0">
                <a:latin typeface="Saysettha OT" pitchFamily="34" charset="-34"/>
                <a:cs typeface="Saysettha OT" pitchFamily="34" charset="-34"/>
              </a:rPr>
              <a:t>1.ໂຮງຮຽນປະຖົມສົມບູນບ້ານ ອີ່ລານ    ເມືອງ ມະຫາໄຊ</a:t>
            </a:r>
            <a:br>
              <a:rPr lang="lo-LA"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2</a:t>
            </a:r>
            <a:r>
              <a:rPr lang="lo-LA" sz="3200" dirty="0" smtClean="0">
                <a:latin typeface="Saysettha OT" pitchFamily="34" charset="-34"/>
                <a:cs typeface="Saysettha OT" pitchFamily="34" charset="-34"/>
              </a:rPr>
              <a:t>.</a:t>
            </a:r>
            <a:r>
              <a:rPr lang="lo-LA" sz="3200" dirty="0" smtClean="0">
                <a:latin typeface="Saysettha OT" pitchFamily="34" charset="-34"/>
                <a:cs typeface="Saysettha OT" pitchFamily="34" charset="-34"/>
              </a:rPr>
              <a:t>ໂຮງຮຽນປະຖົມສົມບູນບ້ານ </a:t>
            </a:r>
            <a:r>
              <a:rPr lang="lo-LA" sz="3200" dirty="0" smtClean="0">
                <a:latin typeface="Saysettha OT" pitchFamily="34" charset="-34"/>
                <a:cs typeface="Saysettha OT" pitchFamily="34" charset="-34"/>
              </a:rPr>
              <a:t>ນາກຽວ    ເມືອງ </a:t>
            </a:r>
            <a:r>
              <a:rPr lang="lo-LA" sz="3200" dirty="0" smtClean="0">
                <a:latin typeface="Saysettha OT" pitchFamily="34" charset="-34"/>
                <a:cs typeface="Saysettha OT" pitchFamily="34" charset="-34"/>
              </a:rPr>
              <a:t>ມະຫາໄຊ</a:t>
            </a:r>
            <a:br>
              <a:rPr lang="lo-LA"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3</a:t>
            </a:r>
            <a:r>
              <a:rPr lang="lo-LA" sz="3200" dirty="0" smtClean="0">
                <a:latin typeface="Saysettha OT" pitchFamily="34" charset="-34"/>
                <a:cs typeface="Saysettha OT" pitchFamily="34" charset="-34"/>
              </a:rPr>
              <a:t>.</a:t>
            </a:r>
            <a:r>
              <a:rPr lang="lo-LA" sz="3200" dirty="0" smtClean="0">
                <a:latin typeface="Saysettha OT" pitchFamily="34" charset="-34"/>
                <a:cs typeface="Saysettha OT" pitchFamily="34" charset="-34"/>
              </a:rPr>
              <a:t>ໂຮງຮຽນປະຖົມສົມບູນບ້ານ </a:t>
            </a:r>
            <a:r>
              <a:rPr lang="lo-LA" sz="3200" dirty="0" smtClean="0">
                <a:latin typeface="Saysettha OT" pitchFamily="34" charset="-34"/>
                <a:cs typeface="Saysettha OT" pitchFamily="34" charset="-34"/>
              </a:rPr>
              <a:t>ສົມສະໜຸກ </a:t>
            </a:r>
            <a:r>
              <a:rPr lang="lo-LA" sz="3200" dirty="0" smtClean="0">
                <a:latin typeface="Saysettha OT" pitchFamily="34" charset="-34"/>
                <a:cs typeface="Saysettha OT" pitchFamily="34" charset="-34"/>
              </a:rPr>
              <a:t>ເມືອງ ມະຫາໄຊ</a:t>
            </a:r>
            <a:br>
              <a:rPr lang="lo-LA"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4</a:t>
            </a:r>
            <a:r>
              <a:rPr lang="lo-LA" sz="3200" dirty="0" smtClean="0">
                <a:latin typeface="Saysettha OT" pitchFamily="34" charset="-34"/>
                <a:cs typeface="Saysettha OT" pitchFamily="34" charset="-34"/>
              </a:rPr>
              <a:t>.</a:t>
            </a:r>
            <a:r>
              <a:rPr lang="lo-LA" sz="3200" dirty="0" smtClean="0">
                <a:latin typeface="Saysettha OT" pitchFamily="34" charset="-34"/>
                <a:cs typeface="Saysettha OT" pitchFamily="34" charset="-34"/>
              </a:rPr>
              <a:t>ໂຮງຮຽນປະຖົມສົມບູນບ້ານ </a:t>
            </a:r>
            <a:r>
              <a:rPr lang="lo-LA" sz="3200" dirty="0" smtClean="0">
                <a:latin typeface="Saysettha OT" pitchFamily="34" charset="-34"/>
                <a:cs typeface="Saysettha OT" pitchFamily="34" charset="-34"/>
              </a:rPr>
              <a:t>ດ້າງ      </a:t>
            </a:r>
            <a:r>
              <a:rPr lang="lo-LA" sz="3200" dirty="0" smtClean="0">
                <a:latin typeface="Saysettha OT" pitchFamily="34" charset="-34"/>
                <a:cs typeface="Saysettha OT" pitchFamily="34" charset="-34"/>
              </a:rPr>
              <a:t>ເມືອງ ມະຫາໄຊ</a:t>
            </a:r>
            <a:br>
              <a:rPr lang="lo-LA"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5</a:t>
            </a:r>
            <a:r>
              <a:rPr lang="lo-LA" sz="3200" dirty="0" smtClean="0">
                <a:latin typeface="Saysettha OT" pitchFamily="34" charset="-34"/>
                <a:cs typeface="Saysettha OT" pitchFamily="34" charset="-34"/>
              </a:rPr>
              <a:t>.</a:t>
            </a:r>
            <a:r>
              <a:rPr lang="lo-LA" sz="3200" dirty="0" smtClean="0">
                <a:latin typeface="Saysettha OT" pitchFamily="34" charset="-34"/>
                <a:cs typeface="Saysettha OT" pitchFamily="34" charset="-34"/>
              </a:rPr>
              <a:t>ໂຮງຮຽນປະຖົມສົມບູນບ້ານ </a:t>
            </a:r>
            <a:r>
              <a:rPr lang="lo-LA" sz="3200" dirty="0" smtClean="0">
                <a:latin typeface="Saysettha OT" pitchFamily="34" charset="-34"/>
                <a:cs typeface="Saysettha OT" pitchFamily="34" charset="-34"/>
              </a:rPr>
              <a:t>ໂພວາ     </a:t>
            </a:r>
            <a:r>
              <a:rPr lang="lo-LA" sz="3200" dirty="0" smtClean="0">
                <a:latin typeface="Saysettha OT" pitchFamily="34" charset="-34"/>
                <a:cs typeface="Saysettha OT" pitchFamily="34" charset="-34"/>
              </a:rPr>
              <a:t>ເມືອງ ມະຫາໄຊ</a:t>
            </a:r>
            <a:br>
              <a:rPr lang="lo-LA"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6</a:t>
            </a:r>
            <a:r>
              <a:rPr lang="lo-LA" sz="3200" dirty="0" smtClean="0">
                <a:latin typeface="Saysettha OT" pitchFamily="34" charset="-34"/>
                <a:cs typeface="Saysettha OT" pitchFamily="34" charset="-34"/>
              </a:rPr>
              <a:t>.</a:t>
            </a:r>
            <a:r>
              <a:rPr lang="lo-LA" sz="3200" dirty="0" smtClean="0">
                <a:latin typeface="Saysettha OT" pitchFamily="34" charset="-34"/>
                <a:cs typeface="Saysettha OT" pitchFamily="34" charset="-34"/>
              </a:rPr>
              <a:t>ໂຮງຮຽນປະຖົມສົມບູນບ້ານ </a:t>
            </a:r>
            <a:r>
              <a:rPr lang="lo-LA" sz="3200" dirty="0" smtClean="0">
                <a:latin typeface="Saysettha OT" pitchFamily="34" charset="-34"/>
                <a:cs typeface="Saysettha OT" pitchFamily="34" charset="-34"/>
              </a:rPr>
              <a:t>ມະຫາໄຊ  </a:t>
            </a:r>
            <a:r>
              <a:rPr lang="lo-LA" sz="3200" dirty="0" smtClean="0">
                <a:latin typeface="Saysettha OT" pitchFamily="34" charset="-34"/>
                <a:cs typeface="Saysettha OT" pitchFamily="34" charset="-34"/>
              </a:rPr>
              <a:t>ເມືອງ ມະຫາໄຊ</a:t>
            </a:r>
            <a:br>
              <a:rPr lang="lo-LA"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7</a:t>
            </a:r>
            <a:r>
              <a:rPr lang="lo-LA" sz="3200" dirty="0" smtClean="0">
                <a:latin typeface="Saysettha OT" pitchFamily="34" charset="-34"/>
                <a:cs typeface="Saysettha OT" pitchFamily="34" charset="-34"/>
              </a:rPr>
              <a:t>.</a:t>
            </a:r>
            <a:r>
              <a:rPr lang="lo-LA" sz="3200" dirty="0" smtClean="0">
                <a:latin typeface="Saysettha OT" pitchFamily="34" charset="-34"/>
                <a:cs typeface="Saysettha OT" pitchFamily="34" charset="-34"/>
              </a:rPr>
              <a:t>ໂຮງຮຽນປະຖົມສົມບູນບ້ານ </a:t>
            </a:r>
            <a:r>
              <a:rPr lang="lo-LA" sz="3200" dirty="0" smtClean="0">
                <a:latin typeface="Saysettha OT" pitchFamily="34" charset="-34"/>
                <a:cs typeface="Saysettha OT" pitchFamily="34" charset="-34"/>
              </a:rPr>
              <a:t>ຜານາງ    </a:t>
            </a:r>
            <a:r>
              <a:rPr lang="lo-LA" sz="3200" dirty="0" smtClean="0">
                <a:latin typeface="Saysettha OT" pitchFamily="34" charset="-34"/>
                <a:cs typeface="Saysettha OT" pitchFamily="34" charset="-34"/>
              </a:rPr>
              <a:t>ເມືອງ ມະຫາໄຊ</a:t>
            </a:r>
            <a:br>
              <a:rPr lang="lo-LA"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8</a:t>
            </a:r>
            <a:r>
              <a:rPr lang="lo-LA" sz="3200" dirty="0" smtClean="0">
                <a:latin typeface="Saysettha OT" pitchFamily="34" charset="-34"/>
                <a:cs typeface="Saysettha OT" pitchFamily="34" charset="-34"/>
              </a:rPr>
              <a:t>.</a:t>
            </a:r>
            <a:r>
              <a:rPr lang="lo-LA" sz="3200" dirty="0" smtClean="0">
                <a:latin typeface="Saysettha OT" pitchFamily="34" charset="-34"/>
                <a:cs typeface="Saysettha OT" pitchFamily="34" charset="-34"/>
              </a:rPr>
              <a:t>ໂຮງຮຽນປະຖົມສົມບູນບ້ານ </a:t>
            </a:r>
            <a:r>
              <a:rPr lang="lo-LA" sz="3200" dirty="0" smtClean="0">
                <a:latin typeface="Saysettha OT" pitchFamily="34" charset="-34"/>
                <a:cs typeface="Saysettha OT" pitchFamily="34" charset="-34"/>
              </a:rPr>
              <a:t>ແກ້ງແປ   </a:t>
            </a:r>
            <a:r>
              <a:rPr lang="lo-LA" sz="3200" dirty="0" smtClean="0">
                <a:latin typeface="Saysettha OT" pitchFamily="34" charset="-34"/>
                <a:cs typeface="Saysettha OT" pitchFamily="34" charset="-34"/>
              </a:rPr>
              <a:t>ເມືອງ </a:t>
            </a:r>
            <a:r>
              <a:rPr lang="lo-LA" sz="3200" dirty="0" smtClean="0">
                <a:latin typeface="Saysettha OT" pitchFamily="34" charset="-34"/>
                <a:cs typeface="Saysettha OT" pitchFamily="34" charset="-34"/>
              </a:rPr>
              <a:t>ເຊບັ້ງໄຟ</a:t>
            </a:r>
            <a:r>
              <a:rPr lang="lo-LA" sz="3200" dirty="0" smtClean="0">
                <a:latin typeface="Saysettha OT" pitchFamily="34" charset="-34"/>
                <a:cs typeface="Saysettha OT" pitchFamily="34" charset="-34"/>
              </a:rPr>
              <a:t/>
            </a:r>
            <a:br>
              <a:rPr lang="lo-LA"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9</a:t>
            </a:r>
            <a:r>
              <a:rPr lang="lo-LA" sz="3200" dirty="0" smtClean="0">
                <a:latin typeface="Saysettha OT" pitchFamily="34" charset="-34"/>
                <a:cs typeface="Saysettha OT" pitchFamily="34" charset="-34"/>
              </a:rPr>
              <a:t>.</a:t>
            </a:r>
            <a:r>
              <a:rPr lang="lo-LA" sz="3200" dirty="0" smtClean="0">
                <a:latin typeface="Saysettha OT" pitchFamily="34" charset="-34"/>
                <a:cs typeface="Saysettha OT" pitchFamily="34" charset="-34"/>
              </a:rPr>
              <a:t>ໂຮງຮຽນປະຖົມສົມບູນບ້ານ </a:t>
            </a:r>
            <a:r>
              <a:rPr lang="lo-LA" sz="3200" dirty="0" smtClean="0">
                <a:latin typeface="Saysettha OT" pitchFamily="34" charset="-34"/>
                <a:cs typeface="Saysettha OT" pitchFamily="34" charset="-34"/>
              </a:rPr>
              <a:t>ທ່າຄໍ້      </a:t>
            </a:r>
            <a:r>
              <a:rPr lang="lo-LA" sz="3200" dirty="0" smtClean="0">
                <a:latin typeface="Saysettha OT" pitchFamily="34" charset="-34"/>
                <a:cs typeface="Saysettha OT" pitchFamily="34" charset="-34"/>
              </a:rPr>
              <a:t>ເມືອງ </a:t>
            </a:r>
            <a:r>
              <a:rPr lang="lo-LA" sz="3200" dirty="0" smtClean="0">
                <a:latin typeface="Saysettha OT" pitchFamily="34" charset="-34"/>
                <a:cs typeface="Saysettha OT" pitchFamily="34" charset="-34"/>
              </a:rPr>
              <a:t>ເຊບັ້ງໄຟ</a:t>
            </a:r>
            <a:r>
              <a:rPr lang="lo-LA" sz="3200" dirty="0" smtClean="0">
                <a:latin typeface="Saysettha OT" pitchFamily="34" charset="-34"/>
                <a:cs typeface="Saysettha OT" pitchFamily="34" charset="-34"/>
              </a:rPr>
              <a:t/>
            </a:r>
            <a:br>
              <a:rPr lang="lo-LA"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10</a:t>
            </a:r>
            <a:r>
              <a:rPr lang="lo-LA" sz="3200" dirty="0" smtClean="0">
                <a:latin typeface="Saysettha OT" pitchFamily="34" charset="-34"/>
                <a:cs typeface="Saysettha OT" pitchFamily="34" charset="-34"/>
              </a:rPr>
              <a:t>.</a:t>
            </a:r>
            <a:r>
              <a:rPr lang="lo-LA" sz="3200" dirty="0" smtClean="0">
                <a:latin typeface="Saysettha OT" pitchFamily="34" charset="-34"/>
                <a:cs typeface="Saysettha OT" pitchFamily="34" charset="-34"/>
              </a:rPr>
              <a:t>ໂຮງຮຽນປະຖົມສົມບູນບ້ານ </a:t>
            </a:r>
            <a:r>
              <a:rPr lang="lo-LA" sz="3200" dirty="0" smtClean="0">
                <a:latin typeface="Saysettha OT" pitchFamily="34" charset="-34"/>
                <a:cs typeface="Saysettha OT" pitchFamily="34" charset="-34"/>
              </a:rPr>
              <a:t>ສອກບໍ   ເມືອງ ເຊບັ້ງໄຟ</a:t>
            </a:r>
            <a:r>
              <a:rPr lang="lo-LA" sz="3200" dirty="0" smtClean="0">
                <a:latin typeface="Saysettha OT" pitchFamily="34" charset="-34"/>
                <a:cs typeface="Saysettha OT" pitchFamily="34" charset="-34"/>
              </a:rPr>
              <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1</a:t>
            </a:r>
            <a:r>
              <a:rPr lang="en-US" sz="3200" dirty="0" smtClean="0">
                <a:latin typeface="Saysettha OT" pitchFamily="34" charset="-34"/>
                <a:cs typeface="Saysettha OT" pitchFamily="34" charset="-34"/>
              </a:rPr>
              <a:t>1</a:t>
            </a:r>
            <a:r>
              <a:rPr lang="lo-LA" sz="3200" dirty="0" smtClean="0">
                <a:latin typeface="Saysettha OT" pitchFamily="34" charset="-34"/>
                <a:cs typeface="Saysettha OT" pitchFamily="34" charset="-34"/>
              </a:rPr>
              <a:t>.</a:t>
            </a:r>
            <a:r>
              <a:rPr lang="lo-LA" sz="3200" dirty="0" smtClean="0">
                <a:latin typeface="Saysettha OT" pitchFamily="34" charset="-34"/>
                <a:cs typeface="Saysettha OT" pitchFamily="34" charset="-34"/>
              </a:rPr>
              <a:t>ໂຮງຮຽນປະຖົມສົມບູນບ້ານ </a:t>
            </a:r>
            <a:r>
              <a:rPr lang="lo-LA" sz="3200" dirty="0" smtClean="0">
                <a:latin typeface="Saysettha OT" pitchFamily="34" charset="-34"/>
                <a:cs typeface="Saysettha OT" pitchFamily="34" charset="-34"/>
              </a:rPr>
              <a:t>ເຊນ້ອຍ  </a:t>
            </a:r>
            <a:r>
              <a:rPr lang="lo-LA" sz="3200" dirty="0" smtClean="0">
                <a:latin typeface="Saysettha OT" pitchFamily="34" charset="-34"/>
                <a:cs typeface="Saysettha OT" pitchFamily="34" charset="-34"/>
              </a:rPr>
              <a:t>ເມືອງ </a:t>
            </a:r>
            <a:r>
              <a:rPr lang="lo-LA" sz="3200" dirty="0" smtClean="0">
                <a:latin typeface="Saysettha OT" pitchFamily="34" charset="-34"/>
                <a:cs typeface="Saysettha OT" pitchFamily="34" charset="-34"/>
              </a:rPr>
              <a:t>ເຊບັ້ງໄຟ</a:t>
            </a:r>
            <a:r>
              <a:rPr lang="lo-LA" sz="3200" dirty="0" smtClean="0">
                <a:latin typeface="Saysettha OT" pitchFamily="34" charset="-34"/>
                <a:cs typeface="Saysettha OT" pitchFamily="34" charset="-34"/>
              </a:rPr>
              <a:t/>
            </a:r>
            <a:br>
              <a:rPr lang="lo-LA" sz="3200" dirty="0" smtClean="0">
                <a:latin typeface="Saysettha OT" pitchFamily="34" charset="-34"/>
                <a:cs typeface="Saysettha OT" pitchFamily="34" charset="-34"/>
              </a:rPr>
            </a:br>
            <a:r>
              <a:rPr lang="lo-LA" sz="3200" dirty="0" smtClean="0">
                <a:solidFill>
                  <a:srgbClr val="C00000"/>
                </a:solidFill>
                <a:latin typeface="Saysettha OT" pitchFamily="34" charset="-34"/>
                <a:cs typeface="Saysettha OT" pitchFamily="34" charset="-34"/>
              </a:rPr>
              <a:t/>
            </a:r>
            <a:br>
              <a:rPr lang="lo-LA" sz="3200" dirty="0" smtClean="0">
                <a:solidFill>
                  <a:srgbClr val="C00000"/>
                </a:solidFill>
                <a:latin typeface="Saysettha OT" pitchFamily="34" charset="-34"/>
                <a:cs typeface="Saysettha OT" pitchFamily="34" charset="-34"/>
              </a:rPr>
            </a:br>
            <a:endParaRPr lang="en-US" sz="3200" dirty="0">
              <a:solidFill>
                <a:srgbClr val="C00000"/>
              </a:solidFill>
              <a:latin typeface="Saysettha OT" pitchFamily="34" charset="-34"/>
              <a:cs typeface="Saysettha OT" pitchFamily="34" charset="-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6278562"/>
          </a:xfrm>
        </p:spPr>
        <p:txBody>
          <a:bodyPr>
            <a:normAutofit/>
          </a:bodyPr>
          <a:lstStyle/>
          <a:p>
            <a:pPr algn="l"/>
            <a:r>
              <a:rPr lang="en-US" sz="3200" dirty="0" smtClean="0">
                <a:latin typeface="Saysettha OT" pitchFamily="34" charset="-34"/>
                <a:cs typeface="Saysettha OT" pitchFamily="34" charset="-34"/>
              </a:rPr>
              <a:t>12.</a:t>
            </a:r>
            <a:r>
              <a:rPr lang="lo-LA" sz="3200" dirty="0" smtClean="0">
                <a:latin typeface="Saysettha OT" pitchFamily="34" charset="-34"/>
                <a:cs typeface="Saysettha OT" pitchFamily="34" charset="-34"/>
              </a:rPr>
              <a:t>ໂຮງຮຽນປະຖົມສົມບູນ ບ້ານສ້ອມ ເມືອງ ເຊບັ້ງໄຟ</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13.ໂຮງຮຽນປະຖົມສົມບູນ ບ້ານ ຖ່ຳລາຍ ເມືອງເຊບັ້ງໄຟ</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14.</a:t>
            </a:r>
            <a:r>
              <a:rPr lang="lo-LA" sz="3200" dirty="0" smtClean="0">
                <a:latin typeface="Saysettha OT" pitchFamily="34" charset="-34"/>
                <a:cs typeface="Saysettha OT" pitchFamily="34" charset="-34"/>
              </a:rPr>
              <a:t>ໂຮງຮຽນປະຖົມສົມບູນ ບ້ານ </a:t>
            </a:r>
            <a:r>
              <a:rPr lang="lo-LA" sz="3200" dirty="0" smtClean="0">
                <a:latin typeface="Saysettha OT" pitchFamily="34" charset="-34"/>
                <a:cs typeface="Saysettha OT" pitchFamily="34" charset="-34"/>
              </a:rPr>
              <a:t>ນາທານ </a:t>
            </a:r>
            <a:r>
              <a:rPr lang="lo-LA" sz="3200" dirty="0" smtClean="0">
                <a:latin typeface="Saysettha OT" pitchFamily="34" charset="-34"/>
                <a:cs typeface="Saysettha OT" pitchFamily="34" charset="-34"/>
              </a:rPr>
              <a:t>ເມືອງເຊບັ້ງໄຟ</a:t>
            </a:r>
            <a:endParaRPr lang="en-US" sz="3200" dirty="0">
              <a:latin typeface="Saysettha OT" pitchFamily="34" charset="-34"/>
              <a:cs typeface="Saysettha OT" pitchFamily="34" charset="-3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126162"/>
          </a:xfrm>
        </p:spPr>
        <p:txBody>
          <a:bodyPr>
            <a:normAutofit fontScale="90000"/>
          </a:bodyPr>
          <a:lstStyle/>
          <a:p>
            <a:pPr algn="l"/>
            <a:r>
              <a:rPr lang="lo-LA" sz="4000" dirty="0" smtClean="0">
                <a:solidFill>
                  <a:srgbClr val="C00000"/>
                </a:solidFill>
                <a:latin typeface="Saysettha OT" pitchFamily="34" charset="-34"/>
                <a:cs typeface="Saysettha OT" pitchFamily="34" charset="-34"/>
              </a:rPr>
              <a:t>ກິດຈະກຳຂອງໂຄງການ</a:t>
            </a:r>
            <a:r>
              <a:rPr lang="lo-LA" sz="3200" dirty="0" smtClean="0">
                <a:solidFill>
                  <a:srgbClr val="C00000"/>
                </a:solidFill>
                <a:latin typeface="Saysettha OT" pitchFamily="34" charset="-34"/>
                <a:cs typeface="Saysettha OT" pitchFamily="34" charset="-34"/>
              </a:rPr>
              <a:t/>
            </a:r>
            <a:br>
              <a:rPr lang="lo-LA" sz="3200" dirty="0" smtClean="0">
                <a:solidFill>
                  <a:srgbClr val="C00000"/>
                </a:solidFill>
                <a:latin typeface="Saysettha OT" pitchFamily="34" charset="-34"/>
                <a:cs typeface="Saysettha OT" pitchFamily="34" charset="-34"/>
              </a:rPr>
            </a:br>
            <a:r>
              <a:rPr lang="lo-LA" sz="3200" dirty="0" smtClean="0">
                <a:latin typeface="Saysettha OT" pitchFamily="34" charset="-34"/>
                <a:cs typeface="Saysettha OT" pitchFamily="34" charset="-34"/>
              </a:rPr>
              <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1.ເລີ່ມຈາກການຄັດເລືອກບ້ານເປົ້າໝາຍ</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2.ປະເມີນຄວາມຮູ້ເບື້ອງຕົ້ນຂອງຊຸມຊົນດ້ານ </a:t>
            </a:r>
            <a:r>
              <a:rPr lang="en-US" sz="3200" dirty="0" smtClean="0">
                <a:latin typeface="Saysettha OT" pitchFamily="34" charset="-34"/>
                <a:cs typeface="Saysettha OT" pitchFamily="34" charset="-34"/>
              </a:rPr>
              <a:t>DRR</a:t>
            </a:r>
            <a:br>
              <a:rPr lang="en-US"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3.</a:t>
            </a:r>
            <a:r>
              <a:rPr lang="lo-LA" sz="3200" dirty="0" smtClean="0">
                <a:latin typeface="Saysettha OT" pitchFamily="34" charset="-34"/>
                <a:cs typeface="Saysettha OT" pitchFamily="34" charset="-34"/>
              </a:rPr>
              <a:t>ຝຶກອົບຮົມຄວາມຮູ້ </a:t>
            </a:r>
            <a:r>
              <a:rPr lang="en-US" sz="3200" dirty="0" smtClean="0">
                <a:latin typeface="Saysettha OT" pitchFamily="34" charset="-34"/>
                <a:cs typeface="Saysettha OT" pitchFamily="34" charset="-34"/>
              </a:rPr>
              <a:t>DRR </a:t>
            </a:r>
            <a:r>
              <a:rPr lang="lo-LA" sz="3200" dirty="0" smtClean="0">
                <a:latin typeface="Saysettha OT" pitchFamily="34" charset="-34"/>
                <a:cs typeface="Saysettha OT" pitchFamily="34" charset="-34"/>
              </a:rPr>
              <a:t>ໃຫ້ທິມຄູຝຶກຂັ້ນເມືອງ</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4.ຝຶກອົບຮົມຄວາມຮູ້ </a:t>
            </a:r>
            <a:r>
              <a:rPr lang="en-US" sz="3200" dirty="0" smtClean="0">
                <a:latin typeface="Saysettha OT" pitchFamily="34" charset="-34"/>
                <a:cs typeface="Saysettha OT" pitchFamily="34" charset="-34"/>
              </a:rPr>
              <a:t>DRR </a:t>
            </a:r>
            <a:r>
              <a:rPr lang="lo-LA" sz="3200" dirty="0" smtClean="0">
                <a:latin typeface="Saysettha OT" pitchFamily="34" charset="-34"/>
                <a:cs typeface="Saysettha OT" pitchFamily="34" charset="-34"/>
              </a:rPr>
              <a:t>ໃຫ້ </a:t>
            </a:r>
            <a:r>
              <a:rPr lang="en-US" sz="3200" dirty="0" smtClean="0">
                <a:latin typeface="Saysettha OT" pitchFamily="34" charset="-34"/>
                <a:cs typeface="Saysettha OT" pitchFamily="34" charset="-34"/>
              </a:rPr>
              <a:t>VDPU </a:t>
            </a:r>
            <a:r>
              <a:rPr lang="lo-LA" sz="3200" dirty="0" smtClean="0">
                <a:latin typeface="Saysettha OT" pitchFamily="34" charset="-34"/>
                <a:cs typeface="Saysettha OT" pitchFamily="34" charset="-34"/>
              </a:rPr>
              <a:t>ແຕ່ລະບ້ານ</a:t>
            </a:r>
            <a:br>
              <a:rPr lang="lo-LA"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5.</a:t>
            </a:r>
            <a:r>
              <a:rPr lang="lo-LA" sz="3200" dirty="0" smtClean="0">
                <a:latin typeface="Saysettha OT" pitchFamily="34" charset="-34"/>
                <a:cs typeface="Saysettha OT" pitchFamily="34" charset="-34"/>
              </a:rPr>
              <a:t>ດຳເນີນຂະບວນການ </a:t>
            </a:r>
            <a:r>
              <a:rPr lang="en-US" sz="3200" dirty="0" smtClean="0">
                <a:latin typeface="Saysettha OT" pitchFamily="34" charset="-34"/>
                <a:cs typeface="Saysettha OT" pitchFamily="34" charset="-34"/>
              </a:rPr>
              <a:t>HVCA </a:t>
            </a:r>
            <a:r>
              <a:rPr lang="lo-LA" sz="3200" dirty="0" smtClean="0">
                <a:latin typeface="Saysettha OT" pitchFamily="34" charset="-34"/>
                <a:cs typeface="Saysettha OT" pitchFamily="34" charset="-34"/>
              </a:rPr>
              <a:t>ແລະ </a:t>
            </a:r>
            <a:r>
              <a:rPr lang="en-US" sz="3200" dirty="0" smtClean="0">
                <a:latin typeface="Saysettha OT" pitchFamily="34" charset="-34"/>
                <a:cs typeface="Saysettha OT" pitchFamily="34" charset="-34"/>
              </a:rPr>
              <a:t>DRR </a:t>
            </a:r>
            <a:r>
              <a:rPr lang="en-US" sz="3200" dirty="0" err="1" smtClean="0">
                <a:latin typeface="Saysettha OT" pitchFamily="34" charset="-34"/>
                <a:cs typeface="Saysettha OT" pitchFamily="34" charset="-34"/>
              </a:rPr>
              <a:t>Planing</a:t>
            </a:r>
            <a:r>
              <a:rPr lang="en-US" sz="3200" dirty="0" smtClean="0">
                <a:latin typeface="Saysettha OT" pitchFamily="34" charset="-34"/>
                <a:cs typeface="Saysettha OT" pitchFamily="34" charset="-34"/>
              </a:rPr>
              <a:t/>
            </a:r>
            <a:br>
              <a:rPr lang="en-US"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6.</a:t>
            </a:r>
            <a:r>
              <a:rPr lang="lo-LA" sz="3200" dirty="0" smtClean="0">
                <a:latin typeface="Saysettha OT" pitchFamily="34" charset="-34"/>
                <a:cs typeface="Saysettha OT" pitchFamily="34" charset="-34"/>
              </a:rPr>
              <a:t>ແຈກຢາຍອຸປະກອນຫ້າງຫາກະກຽມ ແລະ ຕອບໂຕ້ໄພພິບັດໃຫ້ແຕ່ລະບ້ານ</a:t>
            </a:r>
            <a:br>
              <a:rPr lang="lo-LA"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7.</a:t>
            </a:r>
            <a:r>
              <a:rPr lang="lo-LA" sz="3200" dirty="0" smtClean="0">
                <a:latin typeface="Saysettha OT" pitchFamily="34" charset="-34"/>
                <a:cs typeface="Saysettha OT" pitchFamily="34" charset="-34"/>
              </a:rPr>
              <a:t>ປະຕິບັດກິດຈະກຳຜ່ອນຄາຍທີ່ເປັນໂຄງສ້າງ ແລະ ບໍ່</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ເປັນໂຄງສ້າງ</a:t>
            </a:r>
            <a:r>
              <a:rPr lang="en-US" sz="3200" dirty="0" smtClean="0">
                <a:latin typeface="Saysettha OT" pitchFamily="34" charset="-34"/>
                <a:cs typeface="Saysettha OT" pitchFamily="34" charset="-34"/>
              </a:rPr>
              <a:t/>
            </a:r>
            <a:br>
              <a:rPr lang="en-US"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8.</a:t>
            </a:r>
            <a:r>
              <a:rPr lang="lo-LA" sz="3200" dirty="0" smtClean="0">
                <a:latin typeface="Saysettha OT" pitchFamily="34" charset="-34"/>
                <a:cs typeface="Saysettha OT" pitchFamily="34" charset="-34"/>
              </a:rPr>
              <a:t>ຝຶກຊ້ອມສະຖານະການນ້ຳຖ້ວມສຸກ</a:t>
            </a:r>
            <a:r>
              <a:rPr lang="lo-LA" sz="3200" dirty="0" smtClean="0">
                <a:latin typeface="Saysettha OT" pitchFamily="34" charset="-34"/>
                <a:cs typeface="Saysettha OT" pitchFamily="34" charset="-34"/>
              </a:rPr>
              <a:t>ເສີນ</a:t>
            </a:r>
            <a:br>
              <a:rPr lang="lo-LA" sz="3200" dirty="0" smtClean="0">
                <a:latin typeface="Saysettha OT" pitchFamily="34" charset="-34"/>
                <a:cs typeface="Saysettha OT" pitchFamily="34" charset="-34"/>
              </a:rPr>
            </a:br>
            <a:r>
              <a:rPr lang="en-US" sz="3200" dirty="0" smtClean="0">
                <a:latin typeface="Saysettha OT" pitchFamily="34" charset="-34"/>
                <a:cs typeface="Saysettha OT" pitchFamily="34" charset="-34"/>
              </a:rPr>
              <a:t>9.</a:t>
            </a:r>
            <a:r>
              <a:rPr lang="lo-LA" sz="3200" dirty="0" smtClean="0">
                <a:latin typeface="Saysettha OT" pitchFamily="34" charset="-34"/>
                <a:cs typeface="Saysettha OT" pitchFamily="34" charset="-34"/>
              </a:rPr>
              <a:t>ຝຶກອົບຮົມ </a:t>
            </a:r>
            <a:r>
              <a:rPr lang="en-US" sz="3200" dirty="0" smtClean="0">
                <a:latin typeface="Saysettha OT" pitchFamily="34" charset="-34"/>
                <a:cs typeface="Saysettha OT" pitchFamily="34" charset="-34"/>
              </a:rPr>
              <a:t>DRR </a:t>
            </a:r>
            <a:r>
              <a:rPr lang="lo-LA" sz="3200" dirty="0" smtClean="0">
                <a:latin typeface="Saysettha OT" pitchFamily="34" charset="-34"/>
                <a:cs typeface="Saysettha OT" pitchFamily="34" charset="-34"/>
              </a:rPr>
              <a:t>ໃຫ້ຄູອາຈານແຕ່ລະໂຮງຮຽນ</a:t>
            </a:r>
            <a:r>
              <a:rPr lang="lo-LA" sz="3200" dirty="0" smtClean="0">
                <a:latin typeface="Saysettha OT" pitchFamily="34" charset="-34"/>
                <a:cs typeface="Saysettha OT" pitchFamily="34" charset="-34"/>
              </a:rPr>
              <a:t/>
            </a:r>
            <a:br>
              <a:rPr lang="lo-LA" sz="3200" dirty="0" smtClean="0">
                <a:latin typeface="Saysettha OT" pitchFamily="34" charset="-34"/>
                <a:cs typeface="Saysettha OT" pitchFamily="34" charset="-34"/>
              </a:rPr>
            </a:br>
            <a:r>
              <a:rPr lang="lo-LA" sz="3200" dirty="0" smtClean="0">
                <a:latin typeface="Saysettha OT" pitchFamily="34" charset="-34"/>
                <a:cs typeface="Saysettha OT" pitchFamily="34" charset="-34"/>
              </a:rPr>
              <a:t>10</a:t>
            </a:r>
            <a:r>
              <a:rPr lang="en-US" sz="3200" dirty="0" smtClean="0">
                <a:latin typeface="Saysettha OT" pitchFamily="34" charset="-34"/>
                <a:cs typeface="Saysettha OT" pitchFamily="34" charset="-34"/>
              </a:rPr>
              <a:t>.</a:t>
            </a:r>
            <a:r>
              <a:rPr lang="lo-LA" sz="3200" dirty="0" smtClean="0">
                <a:latin typeface="Saysettha OT" pitchFamily="34" charset="-34"/>
                <a:cs typeface="Saysettha OT" pitchFamily="34" charset="-34"/>
              </a:rPr>
              <a:t>ປູກຈິດສຳນຶກຊຸມຊົນ ແລະ ໃນໂຮງຮຽນ</a:t>
            </a:r>
            <a:endParaRPr lang="en-US" sz="3200"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6202362"/>
          </a:xfrm>
        </p:spPr>
        <p:txBody>
          <a:bodyPr>
            <a:normAutofit/>
          </a:bodyPr>
          <a:lstStyle/>
          <a:p>
            <a:pPr algn="l"/>
            <a:r>
              <a:rPr lang="lo-LA" sz="5400" dirty="0" smtClean="0">
                <a:solidFill>
                  <a:srgbClr val="C00000"/>
                </a:solidFill>
                <a:latin typeface="Saysettha OT" pitchFamily="34" charset="-34"/>
                <a:cs typeface="Saysettha OT" pitchFamily="34" charset="-34"/>
              </a:rPr>
              <a:t/>
            </a:r>
            <a:br>
              <a:rPr lang="lo-LA" sz="5400" dirty="0" smtClean="0">
                <a:solidFill>
                  <a:srgbClr val="C00000"/>
                </a:solidFill>
                <a:latin typeface="Saysettha OT" pitchFamily="34" charset="-34"/>
                <a:cs typeface="Saysettha OT" pitchFamily="34" charset="-34"/>
              </a:rPr>
            </a:br>
            <a:endParaRPr lang="en-US" sz="3600" dirty="0"/>
          </a:p>
        </p:txBody>
      </p:sp>
      <p:pic>
        <p:nvPicPr>
          <p:cNvPr id="3" name="Picture 2" descr="12273169_757111041080941_456921707_n.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54762"/>
          </a:xfrm>
        </p:spPr>
        <p:txBody>
          <a:bodyPr>
            <a:normAutofit/>
          </a:bodyPr>
          <a:lstStyle/>
          <a:p>
            <a:pPr algn="l"/>
            <a:endParaRPr lang="en-US" sz="3200" dirty="0">
              <a:solidFill>
                <a:srgbClr val="C00000"/>
              </a:solidFill>
            </a:endParaRPr>
          </a:p>
        </p:txBody>
      </p:sp>
      <p:pic>
        <p:nvPicPr>
          <p:cNvPr id="3" name="Picture 2" descr="DSC02699.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endParaRPr lang="en-US" sz="3200" dirty="0"/>
          </a:p>
        </p:txBody>
      </p:sp>
      <p:pic>
        <p:nvPicPr>
          <p:cNvPr id="3" name="Picture 2" descr="DSC0269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o-LA" sz="3200" dirty="0" smtClean="0">
                <a:latin typeface="Saysettha OT" pitchFamily="34" charset="-34"/>
                <a:cs typeface="Saysettha OT" pitchFamily="34" charset="-34"/>
              </a:rPr>
              <a:t>ພາບປະຕິບັດກິດຈະກຳຜ່ານມາ</a:t>
            </a:r>
            <a:endParaRPr lang="en-US" sz="3200" dirty="0">
              <a:latin typeface="Saysettha OT" pitchFamily="34" charset="-34"/>
              <a:cs typeface="Saysettha OT" pitchFamily="34" charset="-34"/>
            </a:endParaRPr>
          </a:p>
        </p:txBody>
      </p:sp>
      <p:pic>
        <p:nvPicPr>
          <p:cNvPr id="5" name="Content Placeholder 4" descr="DSC01215.JPG"/>
          <p:cNvPicPr>
            <a:picLocks noGrp="1" noChangeAspect="1"/>
          </p:cNvPicPr>
          <p:nvPr>
            <p:ph sz="half" idx="1"/>
          </p:nvPr>
        </p:nvPicPr>
        <p:blipFill>
          <a:blip r:embed="rId2"/>
          <a:stretch>
            <a:fillRect/>
          </a:stretch>
        </p:blipFill>
        <p:spPr>
          <a:xfrm>
            <a:off x="0" y="1524000"/>
            <a:ext cx="4648200" cy="5105400"/>
          </a:xfrm>
        </p:spPr>
      </p:pic>
      <p:pic>
        <p:nvPicPr>
          <p:cNvPr id="6" name="Content Placeholder 5" descr="DSC02175.JPG"/>
          <p:cNvPicPr>
            <a:picLocks noGrp="1" noChangeAspect="1"/>
          </p:cNvPicPr>
          <p:nvPr>
            <p:ph sz="half" idx="2"/>
          </p:nvPr>
        </p:nvPicPr>
        <p:blipFill>
          <a:blip r:embed="rId3"/>
          <a:stretch>
            <a:fillRect/>
          </a:stretch>
        </p:blipFill>
        <p:spPr>
          <a:xfrm>
            <a:off x="4648200" y="2348706"/>
            <a:ext cx="4495800" cy="4280694"/>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37</Words>
  <Application>Microsoft Office PowerPoint</Application>
  <PresentationFormat>On-screen Show (4:3)</PresentationFormat>
  <Paragraphs>14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ການປະຕິບັດກິດຈະກຳຂອງອົງການກາແດງ ຢູ່ແຂວງຄຳມ່ວນ ປີ 2014-2015 ວຽກງານ CBDRR ໃນໂຮງຮຽນ </vt:lpstr>
      <vt:lpstr>ລາຍລະອຽດມີດັ່ງລຸ່ມນີ້:  ໄລຍະເວລາ ໂຄງການ CBDRR ເລີ່ມ 6/2014-11/015           ໄລຍະເວລາ 18ເດືອນ, ມີ 14 ບ້ານ           14 ບ້ານ, 14 ໂຮງຮຽນ 2 ເມືອງຄື:           ເມືອງ ມະຫາໄຊ ແລະ ເຊບັ້ງໄຟ           ມູນຄ່າ 665,373.00 ຢູໂຣ           ທຶນສະໜັບສະໜູນໂດຍ EU</vt:lpstr>
      <vt:lpstr>  ໂຮງຮຽນເປົ້າໝາຍຂອງໂຄງການ  1.ໂຮງຮຽນປະຖົມສົມບູນບ້ານ ອີ່ລານ    ເມືອງ ມະຫາໄຊ 2.ໂຮງຮຽນປະຖົມສົມບູນບ້ານ ນາກຽວ    ເມືອງ ມະຫາໄຊ 3.ໂຮງຮຽນປະຖົມສົມບູນບ້ານ ສົມສະໜຸກ ເມືອງ ມະຫາໄຊ 4.ໂຮງຮຽນປະຖົມສົມບູນບ້ານ ດ້າງ      ເມືອງ ມະຫາໄຊ 5.ໂຮງຮຽນປະຖົມສົມບູນບ້ານ ໂພວາ     ເມືອງ ມະຫາໄຊ 6.ໂຮງຮຽນປະຖົມສົມບູນບ້ານ ມະຫາໄຊ  ເມືອງ ມະຫາໄຊ 7.ໂຮງຮຽນປະຖົມສົມບູນບ້ານ ຜານາງ    ເມືອງ ມະຫາໄຊ 8.ໂຮງຮຽນປະຖົມສົມບູນບ້ານ ແກ້ງແປ   ເມືອງ ເຊບັ້ງໄຟ 9.ໂຮງຮຽນປະຖົມສົມບູນບ້ານ ທ່າຄໍ້      ເມືອງ ເຊບັ້ງໄຟ 10.ໂຮງຮຽນປະຖົມສົມບູນບ້ານ ສອກບໍ   ເມືອງ ເຊບັ້ງໄຟ 11.ໂຮງຮຽນປະຖົມສົມບູນບ້ານ ເຊນ້ອຍ  ເມືອງ ເຊບັ້ງໄຟ  </vt:lpstr>
      <vt:lpstr>12.ໂຮງຮຽນປະຖົມສົມບູນ ບ້ານສ້ອມ ເມືອງ ເຊບັ້ງໄຟ  13.ໂຮງຮຽນປະຖົມສົມບູນ ບ້ານ ຖ່ຳລາຍ ເມືອງເຊບັ້ງໄຟ  14.ໂຮງຮຽນປະຖົມສົມບູນ ບ້ານ ນາທານ ເມືອງເຊບັ້ງໄຟ</vt:lpstr>
      <vt:lpstr>ກິດຈະກຳຂອງໂຄງການ  1.ເລີ່ມຈາກການຄັດເລືອກບ້ານເປົ້າໝາຍ 2.ປະເມີນຄວາມຮູ້ເບື້ອງຕົ້ນຂອງຊຸມຊົນດ້ານ DRR 3.ຝຶກອົບຮົມຄວາມຮູ້ DRR ໃຫ້ທິມຄູຝຶກຂັ້ນເມືອງ 4.ຝຶກອົບຮົມຄວາມຮູ້ DRR ໃຫ້ VDPU ແຕ່ລະບ້ານ 5.ດຳເນີນຂະບວນການ HVCA ແລະ DRR Planing 6.ແຈກຢາຍອຸປະກອນຫ້າງຫາກະກຽມ ແລະ ຕອບໂຕ້ໄພພິບັດໃຫ້ແຕ່ລະບ້ານ 7.ປະຕິບັດກິດຈະກຳຜ່ອນຄາຍທີ່ເປັນໂຄງສ້າງ ແລະ ບໍ່ ເປັນໂຄງສ້າງ 8.ຝຶກຊ້ອມສະຖານະການນ້ຳຖ້ວມສຸກເສີນ 9.ຝຶກອົບຮົມ DRR ໃຫ້ຄູອາຈານແຕ່ລະໂຮງຮຽນ 10.ປູກຈິດສຳນຶກຊຸມຊົນ ແລະ ໃນໂຮງຮຽນ</vt:lpstr>
      <vt:lpstr> </vt:lpstr>
      <vt:lpstr>Slide 7</vt:lpstr>
      <vt:lpstr>Slide 8</vt:lpstr>
      <vt:lpstr>ພາບປະຕິບັດກິດຈະກຳຜ່ານມາ</vt:lpstr>
      <vt:lpstr>Slide 10</vt:lpstr>
      <vt:lpstr>Ppppp     </vt:lpstr>
      <vt:lpstr>]]]]]    </vt:lpstr>
      <vt:lpstr>[[[[[     </vt:lpstr>
      <vt:lpstr> 4.ຄູ່ຮ່ວມງານໃນການຈັດຕັ້ງປະຕິບັດ:  - ກາແດງລາວ ສູນກາງ ແລະ ແຂວງ - ກາແດງຝລັ່ງປະຈຳ ສປປລາວ  - ຄະນະກຳມະການປ້ອງກັນ ແລະ ຄວບຄຸມໄພພິບັດຂັ້ນແຂວງກອງເລຂາເປັນປະສານງານ - ຄະນະກຳມະການປ້ອງກັນ ແລະ ຄວບຄຸມໄພພິບັດຂັ້ນເມືອງ ຫ້ອງວ່າການປົກຄອງເມືອງເປັນຈຸດປະສານງານ - ໜ່ວຍງານປ້ອງກັນໄພພິບັດຂັ້ນບ້ານ ແລະ ພໍ່ແມ່ປະຊາຊົນ </vt:lpstr>
      <vt:lpstr>ຂໍ້ສະດວກ ແລະ ຄົງຄ້າງ.  ກ.ຂໍ້ສະດວກ: -ໄດ້ຮັບການອະນຸຍາດປະຕິບັດໂຄງການນັບແຕ່ສູນກາງລົງຮອດທ້ອງຖິ່ນ -ທຸກພາກສ່ວນໄດ້ໃຫ້ຄວາມຮ່ວມມືເປັນຢ່າງດີ -ໂຄງການໄດ້ຮັບຜົນສຳເລັດເປັນຢ່າງດີ - DDMC ແລະ VDPU ໄດ້ຮັບຄວາມຮູ້ດ້ານ DRR - ປະຊາຊົນ ແລະ ​ບ້ານ​ເປົ້າ​ໝາຍ​ໄດ້​ຮັບ​ຄວາມ​ຮູ້  CBDRR</vt:lpstr>
      <vt:lpstr>ຂ. ຂໍ້ຄົງຄ້າງ:  -ບໍ່​ສາມາດ​ຕອບ​ສະໜອງ​ໄດ້​ທຸກ​ກິດຈະກຳ​ທີ່​ຊຸມ​ຊົນ​ສະ​ເໜີ -ພາຍຫຼັງ​ສິ້ນ​ສຸດ​ໂຄງການ​ຍັງ​ຂາດ​ການ​ຊຸກຍູ້​ຕິດຕາມ ຍ້ອນໄລຍະເວລາປະຕິບັດສັ້ນ, ງົບປະມານໜ້ອຍ.</vt:lpstr>
      <vt:lpstr>                               ຂອບໃຈ                        ຂອບຄຸນ                         Thank  you</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ການປະຕິບັດກິດຈະກຳຂອງອົງການກາແດງ ຢູ່ເມືອງ ມະຫາໄຊ ແຕ່ ປີ 2008-2015</dc:title>
  <dc:creator>user</dc:creator>
  <cp:lastModifiedBy>user</cp:lastModifiedBy>
  <cp:revision>27</cp:revision>
  <dcterms:created xsi:type="dcterms:W3CDTF">2015-07-22T06:26:00Z</dcterms:created>
  <dcterms:modified xsi:type="dcterms:W3CDTF">2016-02-16T15:35:17Z</dcterms:modified>
</cp:coreProperties>
</file>