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30" r:id="rId2"/>
    <p:sldId id="397" r:id="rId3"/>
    <p:sldId id="398" r:id="rId4"/>
    <p:sldId id="399" r:id="rId5"/>
    <p:sldId id="337" r:id="rId6"/>
    <p:sldId id="340" r:id="rId7"/>
    <p:sldId id="341" r:id="rId8"/>
    <p:sldId id="342" r:id="rId9"/>
    <p:sldId id="343" r:id="rId10"/>
    <p:sldId id="344" r:id="rId11"/>
    <p:sldId id="345" r:id="rId12"/>
    <p:sldId id="403" r:id="rId13"/>
    <p:sldId id="353" r:id="rId14"/>
    <p:sldId id="354" r:id="rId15"/>
    <p:sldId id="401" r:id="rId16"/>
    <p:sldId id="404" r:id="rId17"/>
    <p:sldId id="414" r:id="rId18"/>
    <p:sldId id="409" r:id="rId19"/>
    <p:sldId id="410" r:id="rId20"/>
    <p:sldId id="406" r:id="rId21"/>
    <p:sldId id="407" r:id="rId22"/>
    <p:sldId id="412" r:id="rId23"/>
    <p:sldId id="413" r:id="rId24"/>
    <p:sldId id="411" r:id="rId25"/>
    <p:sldId id="371" r:id="rId26"/>
    <p:sldId id="291" r:id="rId27"/>
    <p:sldId id="290" r:id="rId2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CFF"/>
    <a:srgbClr val="FF3399"/>
    <a:srgbClr val="66FF99"/>
    <a:srgbClr val="B9BFC9"/>
    <a:srgbClr val="CF1C21"/>
    <a:srgbClr val="958982"/>
    <a:srgbClr val="B4ACA6"/>
    <a:srgbClr val="541818"/>
    <a:srgbClr val="8B4907"/>
    <a:srgbClr val="5C4F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53429" autoAdjust="0"/>
  </p:normalViewPr>
  <p:slideViewPr>
    <p:cSldViewPr>
      <p:cViewPr varScale="1">
        <p:scale>
          <a:sx n="51" d="100"/>
          <a:sy n="51" d="100"/>
        </p:scale>
        <p:origin x="-744" y="-67"/>
      </p:cViewPr>
      <p:guideLst>
        <p:guide orient="horz" pos="2160"/>
        <p:guide pos="2880"/>
      </p:guideLst>
    </p:cSldViewPr>
  </p:slideViewPr>
  <p:outlineViewPr>
    <p:cViewPr>
      <p:scale>
        <a:sx n="33" d="100"/>
        <a:sy n="33" d="100"/>
      </p:scale>
      <p:origin x="19"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D17A2E-01AE-8744-8BF2-0E8BF9AF35EB}" type="datetimeFigureOut">
              <a:rPr lang="fr-FR" smtClean="0"/>
              <a:t>08/09/2016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F196B-4847-304B-B661-79EE4B71ED2C}" type="slidenum">
              <a:rPr lang="fr-FR" smtClean="0"/>
              <a:t>‹#›</a:t>
            </a:fld>
            <a:endParaRPr lang="fr-FR"/>
          </a:p>
        </p:txBody>
      </p:sp>
    </p:spTree>
    <p:extLst>
      <p:ext uri="{BB962C8B-B14F-4D97-AF65-F5344CB8AC3E}">
        <p14:creationId xmlns:p14="http://schemas.microsoft.com/office/powerpoint/2010/main" val="214893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36847-B50A-4359-83BF-FE953D112991}" type="datetimeFigureOut">
              <a:rPr kumimoji="1" lang="ja-JP" altLang="en-US" smtClean="0"/>
              <a:t>2016/9/8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51CF5-0564-4A25-BE27-A9707E163628}" type="slidenum">
              <a:rPr kumimoji="1" lang="ja-JP" altLang="en-US" smtClean="0"/>
              <a:t>‹#›</a:t>
            </a:fld>
            <a:endParaRPr kumimoji="1" lang="ja-JP" altLang="en-US"/>
          </a:p>
        </p:txBody>
      </p:sp>
    </p:spTree>
    <p:extLst>
      <p:ext uri="{BB962C8B-B14F-4D97-AF65-F5344CB8AC3E}">
        <p14:creationId xmlns:p14="http://schemas.microsoft.com/office/powerpoint/2010/main" val="38034928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a:solidFill>
                  <a:schemeClr val="tx1"/>
                </a:solidFill>
                <a:latin typeface="+mn-lt"/>
                <a:ea typeface="+mn-ea"/>
                <a:cs typeface="+mn-cs"/>
              </a:rPr>
              <a:t>Following the previous slide, this slide shows the overall numbers of the Active Volunteers (globally)</a:t>
            </a:r>
          </a:p>
          <a:p>
            <a:endParaRPr lang="en-GB" sz="1200" b="0" i="1" u="none" strike="noStrike" kern="1200" baseline="0" dirty="0">
              <a:solidFill>
                <a:schemeClr val="tx1"/>
              </a:solidFill>
              <a:latin typeface="+mn-lt"/>
              <a:ea typeface="+mn-ea"/>
              <a:cs typeface="+mn-cs"/>
            </a:endParaRPr>
          </a:p>
          <a:p>
            <a:r>
              <a:rPr lang="en-GB" sz="1200" b="0" i="1" u="none" strike="noStrike" kern="1200" baseline="0" dirty="0">
                <a:solidFill>
                  <a:schemeClr val="tx1"/>
                </a:solidFill>
                <a:latin typeface="+mn-lt"/>
                <a:ea typeface="+mn-ea"/>
                <a:cs typeface="+mn-cs"/>
              </a:rPr>
              <a:t>Highest numbers: Indonesia and Iran. </a:t>
            </a:r>
            <a:endParaRPr lang="en-GB" sz="1200" b="0" i="0" u="none" strike="noStrike" kern="1200" baseline="0" dirty="0">
              <a:solidFill>
                <a:schemeClr val="tx1"/>
              </a:solidFill>
              <a:latin typeface="+mn-lt"/>
              <a:ea typeface="+mn-ea"/>
              <a:cs typeface="+mn-cs"/>
            </a:endParaRPr>
          </a:p>
          <a:p>
            <a:r>
              <a:rPr lang="en-GB" sz="1200" b="0" i="1" u="none" strike="noStrike" kern="1200" baseline="0" dirty="0">
                <a:solidFill>
                  <a:schemeClr val="tx1"/>
                </a:solidFill>
                <a:latin typeface="+mn-lt"/>
                <a:ea typeface="+mn-ea"/>
                <a:cs typeface="+mn-cs"/>
              </a:rPr>
              <a:t>The Indonesian Red Cross Society and the Red Crescent Society of the Islamic Republic of Iran declared to have more than 500,000 active volunteers. </a:t>
            </a:r>
            <a:endParaRPr lang="en-GB" dirty="0"/>
          </a:p>
        </p:txBody>
      </p:sp>
      <p:sp>
        <p:nvSpPr>
          <p:cNvPr id="4" name="Slide Number Placeholder 3"/>
          <p:cNvSpPr>
            <a:spLocks noGrp="1"/>
          </p:cNvSpPr>
          <p:nvPr>
            <p:ph type="sldNum" sz="quarter" idx="10"/>
          </p:nvPr>
        </p:nvSpPr>
        <p:spPr/>
        <p:txBody>
          <a:bodyPr/>
          <a:lstStyle/>
          <a:p>
            <a:fld id="{2B7FE472-F0C0-427C-AEA8-6D586307C504}" type="slidenum">
              <a:rPr lang="en-GB" smtClean="0"/>
              <a:pPr/>
              <a:t>2</a:t>
            </a:fld>
            <a:endParaRPr lang="en-GB"/>
          </a:p>
        </p:txBody>
      </p:sp>
    </p:spTree>
    <p:extLst>
      <p:ext uri="{BB962C8B-B14F-4D97-AF65-F5344CB8AC3E}">
        <p14:creationId xmlns:p14="http://schemas.microsoft.com/office/powerpoint/2010/main" val="3332105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a:t>
            </a:r>
            <a:r>
              <a:rPr lang="en-GB" baseline="0" dirty="0" smtClean="0"/>
              <a:t> the hashtag, you can also see some further voices and ideas related to this title which individuals have been posting.</a:t>
            </a:r>
          </a:p>
          <a:p>
            <a:endParaRPr lang="en-GB" baseline="0" dirty="0" smtClean="0"/>
          </a:p>
          <a:p>
            <a:r>
              <a:rPr lang="en-GB" baseline="0" dirty="0" smtClean="0"/>
              <a:t>#RC21C is planned to be used during the 5</a:t>
            </a:r>
            <a:r>
              <a:rPr lang="en-GB" baseline="30000" dirty="0" smtClean="0"/>
              <a:t>th</a:t>
            </a:r>
            <a:r>
              <a:rPr lang="en-GB" baseline="0" dirty="0" smtClean="0"/>
              <a:t> Asia Pacific Communication Forum where “Social Media” had identified to be its theme.</a:t>
            </a:r>
          </a:p>
          <a:p>
            <a:endParaRPr lang="en-GB" dirty="0"/>
          </a:p>
        </p:txBody>
      </p:sp>
      <p:sp>
        <p:nvSpPr>
          <p:cNvPr id="4" name="Slide Number Placeholder 3"/>
          <p:cNvSpPr>
            <a:spLocks noGrp="1"/>
          </p:cNvSpPr>
          <p:nvPr>
            <p:ph type="sldNum" sz="quarter" idx="10"/>
          </p:nvPr>
        </p:nvSpPr>
        <p:spPr/>
        <p:txBody>
          <a:bodyPr/>
          <a:lstStyle/>
          <a:p>
            <a:fld id="{00F51CF5-0564-4A25-BE27-A9707E163628}" type="slidenum">
              <a:rPr kumimoji="1" lang="ja-JP" altLang="en-US" smtClean="0"/>
              <a:t>18</a:t>
            </a:fld>
            <a:endParaRPr kumimoji="1" lang="ja-JP" altLang="en-US"/>
          </a:p>
        </p:txBody>
      </p:sp>
    </p:spTree>
    <p:extLst>
      <p:ext uri="{BB962C8B-B14F-4D97-AF65-F5344CB8AC3E}">
        <p14:creationId xmlns:p14="http://schemas.microsoft.com/office/powerpoint/2010/main" val="1938157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a:t>
            </a:r>
            <a:r>
              <a:rPr lang="en-GB" baseline="0" dirty="0" smtClean="0"/>
              <a:t> the hashtag, you can also see some further voices and ideas related to this title which individuals have been posting.</a:t>
            </a:r>
          </a:p>
          <a:p>
            <a:endParaRPr lang="en-GB" baseline="0" dirty="0" smtClean="0"/>
          </a:p>
          <a:p>
            <a:r>
              <a:rPr lang="en-GB" baseline="0" dirty="0" smtClean="0"/>
              <a:t>#RC21C is planned to be used during the 5</a:t>
            </a:r>
            <a:r>
              <a:rPr lang="en-GB" baseline="30000" dirty="0" smtClean="0"/>
              <a:t>th</a:t>
            </a:r>
            <a:r>
              <a:rPr lang="en-GB" baseline="0" dirty="0" smtClean="0"/>
              <a:t> Asia Pacific Communication Forum where “Social Media” had identified to be its theme.</a:t>
            </a:r>
          </a:p>
          <a:p>
            <a:endParaRPr lang="en-GB" dirty="0"/>
          </a:p>
        </p:txBody>
      </p:sp>
      <p:sp>
        <p:nvSpPr>
          <p:cNvPr id="4" name="Slide Number Placeholder 3"/>
          <p:cNvSpPr>
            <a:spLocks noGrp="1"/>
          </p:cNvSpPr>
          <p:nvPr>
            <p:ph type="sldNum" sz="quarter" idx="10"/>
          </p:nvPr>
        </p:nvSpPr>
        <p:spPr/>
        <p:txBody>
          <a:bodyPr/>
          <a:lstStyle/>
          <a:p>
            <a:fld id="{00F51CF5-0564-4A25-BE27-A9707E163628}" type="slidenum">
              <a:rPr kumimoji="1" lang="ja-JP" altLang="en-US" smtClean="0"/>
              <a:t>22</a:t>
            </a:fld>
            <a:endParaRPr kumimoji="1" lang="ja-JP" altLang="en-US"/>
          </a:p>
        </p:txBody>
      </p:sp>
    </p:spTree>
    <p:extLst>
      <p:ext uri="{BB962C8B-B14F-4D97-AF65-F5344CB8AC3E}">
        <p14:creationId xmlns:p14="http://schemas.microsoft.com/office/powerpoint/2010/main" val="193815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kumimoji="1" lang="en-US" altLang="ja-JP" sz="1200" b="0" kern="1200" dirty="0">
                <a:solidFill>
                  <a:schemeClr val="tx1"/>
                </a:solidFill>
                <a:effectLst/>
                <a:latin typeface="+mn-lt"/>
                <a:ea typeface="+mn-ea"/>
                <a:cs typeface="+mn-cs"/>
              </a:rPr>
              <a:t>How to used the Portal:</a:t>
            </a:r>
          </a:p>
          <a:p>
            <a:pPr lvl="0"/>
            <a:endParaRPr kumimoji="1" lang="en-US" altLang="ja-JP" sz="1200" b="0" kern="1200" dirty="0">
              <a:solidFill>
                <a:schemeClr val="tx1"/>
              </a:solidFill>
              <a:effectLst/>
              <a:latin typeface="+mn-lt"/>
              <a:ea typeface="+mn-ea"/>
              <a:cs typeface="+mn-cs"/>
            </a:endParaRPr>
          </a:p>
          <a:p>
            <a:pPr lvl="0"/>
            <a:r>
              <a:rPr kumimoji="1" lang="en-US" altLang="ja-JP" sz="1200" b="0" kern="1200" dirty="0">
                <a:solidFill>
                  <a:schemeClr val="tx1"/>
                </a:solidFill>
                <a:effectLst/>
                <a:latin typeface="+mn-lt"/>
                <a:ea typeface="+mn-ea"/>
                <a:cs typeface="+mn-cs"/>
              </a:rPr>
              <a:t>I arrive on the </a:t>
            </a:r>
            <a:r>
              <a:rPr kumimoji="1" lang="en-US" altLang="ja-JP" sz="1200" b="1" kern="1200" dirty="0">
                <a:solidFill>
                  <a:schemeClr val="tx1"/>
                </a:solidFill>
                <a:effectLst/>
                <a:latin typeface="+mn-lt"/>
                <a:ea typeface="+mn-ea"/>
                <a:cs typeface="+mn-cs"/>
              </a:rPr>
              <a:t>HELP Welcome page</a:t>
            </a:r>
            <a:r>
              <a:rPr kumimoji="1" lang="en-US" altLang="ja-JP" sz="1200" b="0" kern="1200" dirty="0">
                <a:solidFill>
                  <a:schemeClr val="tx1"/>
                </a:solidFill>
                <a:effectLst/>
                <a:latin typeface="+mn-lt"/>
                <a:ea typeface="+mn-ea"/>
                <a:cs typeface="+mn-cs"/>
              </a:rPr>
              <a:t>. On this page I can … </a:t>
            </a:r>
            <a:endParaRPr kumimoji="1" lang="ja-JP" altLang="ja-JP" sz="1000" b="1" kern="1200" dirty="0">
              <a:solidFill>
                <a:schemeClr val="tx1"/>
              </a:solidFill>
              <a:effectLst/>
              <a:latin typeface="+mn-lt"/>
              <a:ea typeface="+mn-ea"/>
              <a:cs typeface="+mn-cs"/>
            </a:endParaRPr>
          </a:p>
          <a:p>
            <a:pPr lvl="1"/>
            <a:r>
              <a:rPr kumimoji="1" lang="en-US" altLang="ja-JP" sz="1200" b="0" kern="1200" dirty="0">
                <a:solidFill>
                  <a:schemeClr val="tx1"/>
                </a:solidFill>
                <a:effectLst/>
                <a:latin typeface="+mn-lt"/>
                <a:ea typeface="+mn-ea"/>
                <a:cs typeface="+mn-cs"/>
              </a:rPr>
              <a:t>Find and read the </a:t>
            </a:r>
            <a:r>
              <a:rPr kumimoji="1" lang="en-US" altLang="ja-JP" sz="1200" b="1" kern="1200" dirty="0">
                <a:solidFill>
                  <a:schemeClr val="tx1"/>
                </a:solidFill>
                <a:effectLst/>
                <a:latin typeface="+mn-lt"/>
                <a:ea typeface="+mn-ea"/>
                <a:cs typeface="+mn-cs"/>
              </a:rPr>
              <a:t>HELP-Welcome message</a:t>
            </a:r>
            <a:r>
              <a:rPr kumimoji="1" lang="en-US" altLang="ja-JP" sz="1200" b="0" kern="1200" dirty="0">
                <a:solidFill>
                  <a:schemeClr val="tx1"/>
                </a:solidFill>
                <a:effectLst/>
                <a:latin typeface="+mn-lt"/>
                <a:ea typeface="+mn-ea"/>
                <a:cs typeface="+mn-cs"/>
              </a:rPr>
              <a:t> + </a:t>
            </a:r>
            <a:r>
              <a:rPr kumimoji="1" lang="en-US" altLang="ja-JP" sz="1200" b="1" kern="1200" dirty="0">
                <a:solidFill>
                  <a:schemeClr val="tx1"/>
                </a:solidFill>
                <a:effectLst/>
                <a:latin typeface="+mn-lt"/>
                <a:ea typeface="+mn-ea"/>
                <a:cs typeface="+mn-cs"/>
              </a:rPr>
              <a:t>all about HELP</a:t>
            </a:r>
            <a:r>
              <a:rPr kumimoji="1" lang="en-US" altLang="ja-JP" sz="1200" b="0" kern="1200" dirty="0">
                <a:solidFill>
                  <a:schemeClr val="tx1"/>
                </a:solidFill>
                <a:effectLst/>
                <a:latin typeface="+mn-lt"/>
                <a:ea typeface="+mn-ea"/>
                <a:cs typeface="+mn-cs"/>
              </a:rPr>
              <a:t> </a:t>
            </a:r>
            <a:endParaRPr kumimoji="1" lang="ja-JP" altLang="ja-JP" sz="1000" b="1" kern="1200" dirty="0">
              <a:solidFill>
                <a:schemeClr val="tx1"/>
              </a:solidFill>
              <a:effectLst/>
              <a:latin typeface="+mn-lt"/>
              <a:ea typeface="+mn-ea"/>
              <a:cs typeface="+mn-cs"/>
            </a:endParaRPr>
          </a:p>
          <a:p>
            <a:pPr lvl="1"/>
            <a:r>
              <a:rPr kumimoji="1" lang="en-US" altLang="ja-JP" sz="1200" b="0" kern="1200" dirty="0">
                <a:solidFill>
                  <a:schemeClr val="tx1"/>
                </a:solidFill>
                <a:effectLst/>
                <a:latin typeface="+mn-lt"/>
                <a:ea typeface="+mn-ea"/>
                <a:cs typeface="+mn-cs"/>
              </a:rPr>
              <a:t>Watch the </a:t>
            </a:r>
            <a:r>
              <a:rPr kumimoji="1" lang="en-US" altLang="ja-JP" sz="1200" b="1" kern="1200" dirty="0">
                <a:solidFill>
                  <a:schemeClr val="tx1"/>
                </a:solidFill>
                <a:effectLst/>
                <a:latin typeface="+mn-lt"/>
                <a:ea typeface="+mn-ea"/>
                <a:cs typeface="+mn-cs"/>
              </a:rPr>
              <a:t>HE video “Reach out – share – inspire” </a:t>
            </a:r>
            <a:r>
              <a:rPr kumimoji="1" lang="en-US" altLang="ja-JP" sz="1200" b="0" kern="1200" dirty="0">
                <a:solidFill>
                  <a:schemeClr val="tx1"/>
                </a:solidFill>
                <a:effectLst/>
                <a:latin typeface="+mn-lt"/>
                <a:ea typeface="+mn-ea"/>
                <a:cs typeface="+mn-cs"/>
              </a:rPr>
              <a:t>in 4 different RCRC languages</a:t>
            </a:r>
            <a:endParaRPr kumimoji="1" lang="ja-JP" altLang="ja-JP" sz="1000" b="1" kern="1200" dirty="0">
              <a:solidFill>
                <a:schemeClr val="tx1"/>
              </a:solidFill>
              <a:effectLst/>
              <a:latin typeface="+mn-lt"/>
              <a:ea typeface="+mn-ea"/>
              <a:cs typeface="+mn-cs"/>
            </a:endParaRPr>
          </a:p>
          <a:p>
            <a:pPr lvl="1"/>
            <a:r>
              <a:rPr kumimoji="1" lang="en-US" altLang="ja-JP" sz="1200" b="1" kern="1200" dirty="0">
                <a:solidFill>
                  <a:schemeClr val="tx1"/>
                </a:solidFill>
                <a:effectLst/>
                <a:latin typeface="+mn-lt"/>
                <a:ea typeface="+mn-ea"/>
                <a:cs typeface="+mn-cs"/>
              </a:rPr>
              <a:t>Submit a full HE-initiative (programme, project, activity) </a:t>
            </a:r>
            <a:r>
              <a:rPr kumimoji="1" lang="en-US" altLang="ja-JP" sz="1200" b="0" kern="1200" dirty="0">
                <a:solidFill>
                  <a:schemeClr val="tx1"/>
                </a:solidFill>
                <a:effectLst/>
                <a:latin typeface="+mn-lt"/>
                <a:ea typeface="+mn-ea"/>
                <a:cs typeface="+mn-cs"/>
              </a:rPr>
              <a:t>by using the </a:t>
            </a:r>
            <a:r>
              <a:rPr kumimoji="1" lang="en-US" altLang="ja-JP" sz="1200" b="1" kern="1200" dirty="0">
                <a:solidFill>
                  <a:schemeClr val="tx1"/>
                </a:solidFill>
                <a:effectLst/>
                <a:latin typeface="+mn-lt"/>
                <a:ea typeface="+mn-ea"/>
                <a:cs typeface="+mn-cs"/>
              </a:rPr>
              <a:t>HE initiative</a:t>
            </a:r>
            <a:r>
              <a:rPr kumimoji="1" lang="en-US" altLang="ja-JP" sz="1200" b="0" kern="1200" dirty="0">
                <a:solidFill>
                  <a:schemeClr val="tx1"/>
                </a:solidFill>
                <a:effectLst/>
                <a:latin typeface="+mn-lt"/>
                <a:ea typeface="+mn-ea"/>
                <a:cs typeface="+mn-cs"/>
              </a:rPr>
              <a:t> </a:t>
            </a:r>
            <a:r>
              <a:rPr kumimoji="1" lang="en-US" altLang="ja-JP" sz="1200" b="1" kern="1200" dirty="0">
                <a:solidFill>
                  <a:schemeClr val="tx1"/>
                </a:solidFill>
                <a:effectLst/>
                <a:latin typeface="+mn-lt"/>
                <a:ea typeface="+mn-ea"/>
                <a:cs typeface="+mn-cs"/>
              </a:rPr>
              <a:t>online template – for download </a:t>
            </a:r>
            <a:r>
              <a:rPr kumimoji="1" lang="en-US" altLang="ja-JP" sz="1200" b="0" kern="1200" dirty="0">
                <a:solidFill>
                  <a:schemeClr val="tx1"/>
                </a:solidFill>
                <a:effectLst/>
                <a:latin typeface="+mn-lt"/>
                <a:ea typeface="+mn-ea"/>
                <a:cs typeface="+mn-cs"/>
              </a:rPr>
              <a:t>through the link on the HELP Welcome page </a:t>
            </a:r>
            <a:endParaRPr kumimoji="1" lang="ja-JP" altLang="ja-JP" sz="1000" b="1" kern="1200" dirty="0">
              <a:solidFill>
                <a:schemeClr val="tx1"/>
              </a:solidFill>
              <a:effectLst/>
              <a:latin typeface="+mn-lt"/>
              <a:ea typeface="+mn-ea"/>
              <a:cs typeface="+mn-cs"/>
            </a:endParaRPr>
          </a:p>
          <a:p>
            <a:pPr lvl="2"/>
            <a:r>
              <a:rPr kumimoji="1" lang="en-US" altLang="ja-JP" sz="1200" b="0" kern="1200" dirty="0">
                <a:solidFill>
                  <a:schemeClr val="tx1"/>
                </a:solidFill>
                <a:effectLst/>
                <a:latin typeface="+mn-lt"/>
                <a:ea typeface="+mn-ea"/>
                <a:cs typeface="+mn-cs"/>
              </a:rPr>
              <a:t>Download the empty HE-initiative form </a:t>
            </a:r>
            <a:endParaRPr kumimoji="1" lang="ja-JP" altLang="ja-JP" sz="1000" b="1" kern="1200" dirty="0">
              <a:solidFill>
                <a:schemeClr val="tx1"/>
              </a:solidFill>
              <a:effectLst/>
              <a:latin typeface="+mn-lt"/>
              <a:ea typeface="+mn-ea"/>
              <a:cs typeface="+mn-cs"/>
            </a:endParaRPr>
          </a:p>
          <a:p>
            <a:pPr lvl="2"/>
            <a:r>
              <a:rPr kumimoji="1" lang="en-US" altLang="ja-JP" sz="1200" b="0" kern="1200" dirty="0">
                <a:solidFill>
                  <a:schemeClr val="tx1"/>
                </a:solidFill>
                <a:effectLst/>
                <a:latin typeface="+mn-lt"/>
                <a:ea typeface="+mn-ea"/>
                <a:cs typeface="+mn-cs"/>
              </a:rPr>
              <a:t>Complete the HE-initiative template, print and scan it </a:t>
            </a:r>
            <a:endParaRPr kumimoji="1" lang="ja-JP" altLang="ja-JP" sz="1000" b="1" kern="1200" dirty="0">
              <a:solidFill>
                <a:schemeClr val="tx1"/>
              </a:solidFill>
              <a:effectLst/>
              <a:latin typeface="+mn-lt"/>
              <a:ea typeface="+mn-ea"/>
              <a:cs typeface="+mn-cs"/>
            </a:endParaRPr>
          </a:p>
          <a:p>
            <a:pPr lvl="2"/>
            <a:r>
              <a:rPr kumimoji="1" lang="en-US" altLang="ja-JP" sz="1200" b="0" kern="1200" dirty="0">
                <a:solidFill>
                  <a:schemeClr val="tx1"/>
                </a:solidFill>
                <a:effectLst/>
                <a:latin typeface="+mn-lt"/>
                <a:ea typeface="+mn-ea"/>
                <a:cs typeface="+mn-cs"/>
              </a:rPr>
              <a:t>Attach the HE-initiative (pdf-scan) template when submitting and “posting” the HE-initiative on the HELP Community by “creating a file”</a:t>
            </a:r>
            <a:endParaRPr kumimoji="1" lang="ja-JP" altLang="ja-JP" sz="1000" b="1" kern="1200" dirty="0">
              <a:solidFill>
                <a:schemeClr val="tx1"/>
              </a:solidFill>
              <a:effectLst/>
              <a:latin typeface="+mn-lt"/>
              <a:ea typeface="+mn-ea"/>
              <a:cs typeface="+mn-cs"/>
            </a:endParaRPr>
          </a:p>
          <a:p>
            <a:pPr lvl="2"/>
            <a:r>
              <a:rPr kumimoji="1" lang="en-US" altLang="ja-JP" sz="1200" b="0" kern="1200" dirty="0">
                <a:solidFill>
                  <a:schemeClr val="tx1"/>
                </a:solidFill>
                <a:effectLst/>
                <a:latin typeface="+mn-lt"/>
                <a:ea typeface="+mn-ea"/>
                <a:cs typeface="+mn-cs"/>
              </a:rPr>
              <a:t>All HE-initiatives from already submitted by National Societies can be uploaded directly to the “HELP Community” and taken from the Excel or word doc which will be provided by us (no need to fill in the form again) </a:t>
            </a:r>
            <a:endParaRPr kumimoji="1" lang="ja-JP" altLang="ja-JP" sz="1000" b="1" kern="1200" dirty="0">
              <a:solidFill>
                <a:schemeClr val="tx1"/>
              </a:solidFill>
              <a:effectLst/>
              <a:latin typeface="+mn-lt"/>
              <a:ea typeface="+mn-ea"/>
              <a:cs typeface="+mn-cs"/>
            </a:endParaRPr>
          </a:p>
          <a:p>
            <a:pPr lvl="2"/>
            <a:r>
              <a:rPr kumimoji="1" lang="en-US" altLang="ja-JP" sz="1200" b="0" i="1" kern="1200" dirty="0">
                <a:solidFill>
                  <a:schemeClr val="tx1"/>
                </a:solidFill>
                <a:effectLst/>
                <a:latin typeface="+mn-lt"/>
                <a:ea typeface="+mn-ea"/>
                <a:cs typeface="+mn-cs"/>
              </a:rPr>
              <a:t>We will try to improve the online submission on HE-initiatives </a:t>
            </a:r>
            <a:endParaRPr kumimoji="1" lang="ja-JP" altLang="ja-JP" sz="1000" b="1" kern="1200" dirty="0">
              <a:solidFill>
                <a:schemeClr val="tx1"/>
              </a:solidFill>
              <a:effectLst/>
              <a:latin typeface="+mn-lt"/>
              <a:ea typeface="+mn-ea"/>
              <a:cs typeface="+mn-cs"/>
            </a:endParaRPr>
          </a:p>
          <a:p>
            <a:r>
              <a:rPr kumimoji="1" lang="en-US" altLang="ja-JP" sz="1200" b="0" i="1" kern="1200" dirty="0">
                <a:solidFill>
                  <a:schemeClr val="tx1"/>
                </a:solidFill>
                <a:effectLst/>
                <a:latin typeface="+mn-lt"/>
                <a:ea typeface="+mn-ea"/>
                <a:cs typeface="+mn-cs"/>
              </a:rPr>
              <a:t> </a:t>
            </a:r>
            <a:endParaRPr kumimoji="1" lang="ja-JP" altLang="ja-JP" sz="1000" b="1" kern="1200" dirty="0">
              <a:solidFill>
                <a:schemeClr val="tx1"/>
              </a:solidFill>
              <a:effectLst/>
              <a:latin typeface="+mn-lt"/>
              <a:ea typeface="+mn-ea"/>
              <a:cs typeface="+mn-cs"/>
            </a:endParaRPr>
          </a:p>
          <a:p>
            <a:pPr lvl="1"/>
            <a:r>
              <a:rPr kumimoji="1" lang="en-US" altLang="ja-JP" sz="1200" b="1" kern="1200" dirty="0">
                <a:solidFill>
                  <a:schemeClr val="tx1"/>
                </a:solidFill>
                <a:effectLst/>
                <a:latin typeface="+mn-lt"/>
                <a:ea typeface="+mn-ea"/>
                <a:cs typeface="+mn-cs"/>
              </a:rPr>
              <a:t>Click on “Join the HELP Community” </a:t>
            </a:r>
            <a:r>
              <a:rPr kumimoji="1" lang="en-US" altLang="ja-JP" sz="1200" b="0" kern="1200" dirty="0">
                <a:solidFill>
                  <a:schemeClr val="tx1"/>
                </a:solidFill>
                <a:effectLst/>
                <a:latin typeface="+mn-lt"/>
                <a:ea typeface="+mn-ea"/>
                <a:cs typeface="+mn-cs"/>
              </a:rPr>
              <a:t>and follow the steps as advised later in this flow chart </a:t>
            </a:r>
            <a:endParaRPr kumimoji="1" lang="ja-JP" altLang="ja-JP" sz="1000" b="1"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3062245-625F-470E-B839-CC6B89B03F23}" type="slidenum">
              <a:rPr kumimoji="1" lang="ja-JP" altLang="en-US" smtClean="0"/>
              <a:pPr/>
              <a:t>23</a:t>
            </a:fld>
            <a:endParaRPr kumimoji="1" lang="ja-JP" altLang="en-US"/>
          </a:p>
        </p:txBody>
      </p:sp>
    </p:spTree>
    <p:extLst>
      <p:ext uri="{BB962C8B-B14F-4D97-AF65-F5344CB8AC3E}">
        <p14:creationId xmlns:p14="http://schemas.microsoft.com/office/powerpoint/2010/main" val="3586567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a:t>
            </a:r>
            <a:r>
              <a:rPr lang="en-GB" baseline="0" dirty="0" smtClean="0"/>
              <a:t> the hashtag, you can also see some further voices and ideas related to this title which individuals have been posting.</a:t>
            </a:r>
          </a:p>
          <a:p>
            <a:endParaRPr lang="en-GB" baseline="0" dirty="0" smtClean="0"/>
          </a:p>
          <a:p>
            <a:r>
              <a:rPr lang="en-GB" baseline="0" dirty="0" smtClean="0"/>
              <a:t>#RC21C is planned to be used during the 5</a:t>
            </a:r>
            <a:r>
              <a:rPr lang="en-GB" baseline="30000" dirty="0" smtClean="0"/>
              <a:t>th</a:t>
            </a:r>
            <a:r>
              <a:rPr lang="en-GB" baseline="0" dirty="0" smtClean="0"/>
              <a:t> Asia Pacific Communication Forum where “Social Media” had identified to be its theme.</a:t>
            </a:r>
          </a:p>
          <a:p>
            <a:endParaRPr lang="en-GB" dirty="0"/>
          </a:p>
        </p:txBody>
      </p:sp>
      <p:sp>
        <p:nvSpPr>
          <p:cNvPr id="4" name="Slide Number Placeholder 3"/>
          <p:cNvSpPr>
            <a:spLocks noGrp="1"/>
          </p:cNvSpPr>
          <p:nvPr>
            <p:ph type="sldNum" sz="quarter" idx="10"/>
          </p:nvPr>
        </p:nvSpPr>
        <p:spPr/>
        <p:txBody>
          <a:bodyPr/>
          <a:lstStyle/>
          <a:p>
            <a:fld id="{00F51CF5-0564-4A25-BE27-A9707E163628}" type="slidenum">
              <a:rPr kumimoji="1" lang="ja-JP" altLang="en-US" smtClean="0"/>
              <a:t>24</a:t>
            </a:fld>
            <a:endParaRPr kumimoji="1" lang="ja-JP" altLang="en-US"/>
          </a:p>
        </p:txBody>
      </p:sp>
    </p:spTree>
    <p:extLst>
      <p:ext uri="{BB962C8B-B14F-4D97-AF65-F5344CB8AC3E}">
        <p14:creationId xmlns:p14="http://schemas.microsoft.com/office/powerpoint/2010/main" val="1938157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32500" lnSpcReduction="20000"/>
          </a:bodyPr>
          <a:lstStyle/>
          <a:p>
            <a:r>
              <a:rPr kumimoji="1" lang="en-US" altLang="ja-JP" sz="1200" b="0" i="0" u="none" strike="noStrike" kern="1200" baseline="0" dirty="0">
                <a:solidFill>
                  <a:schemeClr val="tx1"/>
                </a:solidFill>
                <a:latin typeface="+mn-lt"/>
                <a:ea typeface="+mn-ea"/>
                <a:cs typeface="+mn-cs"/>
              </a:rPr>
              <a:t>The Asian Pacific Youth Summit had become</a:t>
            </a:r>
            <a:r>
              <a:rPr kumimoji="1" lang="en-US" altLang="ja-JP" sz="1200" b="1" i="0" u="none" strike="noStrike" kern="1200" baseline="0" dirty="0">
                <a:solidFill>
                  <a:schemeClr val="tx1"/>
                </a:solidFill>
                <a:latin typeface="+mn-lt"/>
                <a:ea typeface="+mn-ea"/>
                <a:cs typeface="+mn-cs"/>
              </a:rPr>
              <a:t> a milestone to arise the discussion on “How Youth are working as ‘Young Humanitarians’ in every single corner of the RCRC services”. </a:t>
            </a:r>
          </a:p>
          <a:p>
            <a:r>
              <a:rPr kumimoji="1" lang="en-US" altLang="ja-JP" sz="1200" b="0" i="0" u="none" strike="noStrike" kern="1200" baseline="0" dirty="0">
                <a:solidFill>
                  <a:schemeClr val="tx1"/>
                </a:solidFill>
                <a:latin typeface="+mn-lt"/>
                <a:ea typeface="+mn-ea"/>
                <a:cs typeface="+mn-cs"/>
              </a:rPr>
              <a:t>As we look into the existing tools, the AP region has its own Regional Youth Network. APYN contributed the youth development in the region over the last 4 years, yet they have faced many challenges and some of the key functions were time to time facing difficulty in delivered as it was initially planned. </a:t>
            </a:r>
          </a:p>
          <a:p>
            <a:endParaRPr kumimoji="1" lang="en-US" altLang="ja-JP" sz="1200" b="0" i="0" u="none" strike="noStrike" kern="1200" baseline="0" dirty="0">
              <a:solidFill>
                <a:schemeClr val="tx1"/>
              </a:solidFill>
              <a:latin typeface="+mn-lt"/>
              <a:ea typeface="+mn-ea"/>
              <a:cs typeface="+mn-cs"/>
            </a:endParaRPr>
          </a:p>
          <a:p>
            <a:r>
              <a:rPr kumimoji="1" lang="en-US" altLang="ja-JP" sz="1200" b="0" i="0" u="none" strike="noStrike" kern="1200" baseline="0" dirty="0">
                <a:solidFill>
                  <a:schemeClr val="tx1"/>
                </a:solidFill>
                <a:latin typeface="+mn-lt"/>
                <a:ea typeface="+mn-ea"/>
                <a:cs typeface="+mn-cs"/>
              </a:rPr>
              <a:t>Through this youth Summit, youth delegates discussed and agree on the function of the Youth Networks--- to restructure the youth network in to a bottom-up structure: in other words to recognize and respect the NS’s needs and bring those needs and expectation to a global decision making.</a:t>
            </a:r>
          </a:p>
          <a:p>
            <a:r>
              <a:rPr kumimoji="1" lang="en-US" altLang="ja-JP" sz="1200" b="0" i="0" u="none" strike="noStrike" kern="1200" baseline="0" dirty="0">
                <a:solidFill>
                  <a:schemeClr val="tx1"/>
                </a:solidFill>
                <a:latin typeface="+mn-lt"/>
                <a:ea typeface="+mn-ea"/>
                <a:cs typeface="+mn-cs"/>
              </a:rPr>
              <a:t>Therefore, the strong focus had been on “identifying the NS challenge in terms of Youth Development”, “Identifying the NSs challenge in service delivery” and “identifying a regional connection in those challenges”, so that these discussions and identified challenges and connections could simply transit into an Plan of Action for each Sub-regional Youth Networks.</a:t>
            </a:r>
          </a:p>
          <a:p>
            <a:endParaRPr kumimoji="1" lang="en-US" altLang="ja-JP" sz="1200" b="0" i="0" u="none" strike="noStrike" kern="1200" baseline="0" dirty="0">
              <a:solidFill>
                <a:schemeClr val="tx1"/>
              </a:solidFill>
              <a:latin typeface="+mn-lt"/>
              <a:ea typeface="+mn-ea"/>
              <a:cs typeface="+mn-cs"/>
            </a:endParaRPr>
          </a:p>
          <a:p>
            <a:r>
              <a:rPr kumimoji="1" lang="en-US" altLang="ja-JP" sz="1200" b="0" i="0" u="none" strike="noStrike" kern="1200" baseline="0" dirty="0">
                <a:solidFill>
                  <a:schemeClr val="tx1"/>
                </a:solidFill>
                <a:latin typeface="+mn-lt"/>
                <a:ea typeface="+mn-ea"/>
                <a:cs typeface="+mn-cs"/>
              </a:rPr>
              <a:t>Following these identification, from Dec 2014-Feb 2015, action plans for each Sub-regional Youth Network (South Asia, Southeast Asia, Pacific, East Asia)  have been in progress of its development.</a:t>
            </a:r>
          </a:p>
          <a:p>
            <a:r>
              <a:rPr kumimoji="1" lang="en-US" altLang="ja-JP" sz="1200" b="0" i="0" u="none" strike="noStrike" kern="1200" baseline="0" dirty="0">
                <a:solidFill>
                  <a:schemeClr val="tx1"/>
                </a:solidFill>
                <a:latin typeface="+mn-lt"/>
                <a:ea typeface="+mn-ea"/>
                <a:cs typeface="+mn-cs"/>
              </a:rPr>
              <a:t>These 4 </a:t>
            </a:r>
            <a:r>
              <a:rPr kumimoji="1" lang="en-US" altLang="ja-JP" sz="1200" b="0" i="0" u="none" strike="noStrike" kern="1200" baseline="0" dirty="0" err="1">
                <a:solidFill>
                  <a:schemeClr val="tx1"/>
                </a:solidFill>
                <a:latin typeface="+mn-lt"/>
                <a:ea typeface="+mn-ea"/>
                <a:cs typeface="+mn-cs"/>
              </a:rPr>
              <a:t>PoA</a:t>
            </a:r>
            <a:r>
              <a:rPr kumimoji="1" lang="en-US" altLang="ja-JP" sz="1200" b="0" i="0" u="none" strike="noStrike" kern="1200" baseline="0" dirty="0">
                <a:solidFill>
                  <a:schemeClr val="tx1"/>
                </a:solidFill>
                <a:latin typeface="+mn-lt"/>
                <a:ea typeface="+mn-ea"/>
                <a:cs typeface="+mn-cs"/>
              </a:rPr>
              <a:t> will then be collected and APYN as a cross over and zonal Network will further strengthen its 4 function pillars (Resource Centre/Communication Channel/Think Thank/Advocacy Platform) to support these 4 </a:t>
            </a:r>
            <a:r>
              <a:rPr kumimoji="1" lang="en-US" altLang="ja-JP" sz="1200" b="0" i="0" u="none" strike="noStrike" kern="1200" baseline="0" dirty="0" err="1">
                <a:solidFill>
                  <a:schemeClr val="tx1"/>
                </a:solidFill>
                <a:latin typeface="+mn-lt"/>
                <a:ea typeface="+mn-ea"/>
                <a:cs typeface="+mn-cs"/>
              </a:rPr>
              <a:t>PoA</a:t>
            </a:r>
            <a:r>
              <a:rPr kumimoji="1" lang="en-US" altLang="ja-JP" sz="1200" b="0" i="0" u="none" strike="noStrike" kern="1200" baseline="0" dirty="0">
                <a:solidFill>
                  <a:schemeClr val="tx1"/>
                </a:solidFill>
                <a:latin typeface="+mn-lt"/>
                <a:ea typeface="+mn-ea"/>
                <a:cs typeface="+mn-cs"/>
              </a:rPr>
              <a:t> and become a relevant platform for all 37 NS in Asia Pacific.</a:t>
            </a:r>
          </a:p>
          <a:p>
            <a:endParaRPr kumimoji="1" lang="en-US" altLang="ja-JP" sz="1200" b="0" i="0" u="none" strike="noStrike" kern="1200" baseline="0" dirty="0">
              <a:solidFill>
                <a:schemeClr val="tx1"/>
              </a:solidFill>
              <a:latin typeface="+mn-lt"/>
              <a:ea typeface="+mn-ea"/>
              <a:cs typeface="+mn-cs"/>
            </a:endParaRPr>
          </a:p>
          <a:p>
            <a:r>
              <a:rPr kumimoji="1" lang="en-US" altLang="ja-JP" sz="1200" b="0" i="0" u="none" strike="noStrike" kern="1200" baseline="0" dirty="0">
                <a:solidFill>
                  <a:schemeClr val="tx1"/>
                </a:solidFill>
                <a:latin typeface="+mn-lt"/>
                <a:ea typeface="+mn-ea"/>
                <a:cs typeface="+mn-cs"/>
              </a:rPr>
              <a:t>This final Action Plan of APYN shall be finalised in April 25-28</a:t>
            </a:r>
            <a:r>
              <a:rPr kumimoji="1" lang="en-US" altLang="ja-JP" sz="1200" b="0" i="0" u="none" strike="noStrike" kern="1200" baseline="30000" dirty="0">
                <a:solidFill>
                  <a:schemeClr val="tx1"/>
                </a:solidFill>
                <a:latin typeface="+mn-lt"/>
                <a:ea typeface="+mn-ea"/>
                <a:cs typeface="+mn-cs"/>
              </a:rPr>
              <a:t>th</a:t>
            </a:r>
            <a:r>
              <a:rPr kumimoji="1" lang="en-US" altLang="ja-JP" sz="1200" b="0" i="0" u="none" strike="noStrike" kern="1200" baseline="0" dirty="0">
                <a:solidFill>
                  <a:schemeClr val="tx1"/>
                </a:solidFill>
                <a:latin typeface="+mn-lt"/>
                <a:ea typeface="+mn-ea"/>
                <a:cs typeface="+mn-cs"/>
              </a:rPr>
              <a:t> 2015, during the APYN Steering Committee/Coordination Committee member’s meeting.</a:t>
            </a:r>
          </a:p>
          <a:p>
            <a:r>
              <a:rPr kumimoji="1" lang="en-US" altLang="ja-JP" sz="1200" b="0" i="0" u="none" strike="noStrike" kern="1200" baseline="0" dirty="0">
                <a:solidFill>
                  <a:schemeClr val="tx1"/>
                </a:solidFill>
                <a:latin typeface="+mn-lt"/>
                <a:ea typeface="+mn-ea"/>
                <a:cs typeface="+mn-cs"/>
              </a:rPr>
              <a:t>So far, Afghanistan RC and Bangladesh RC Youth Leaders are one of the 9 SC/CC members of APYN.</a:t>
            </a:r>
          </a:p>
          <a:p>
            <a:endParaRPr kumimoji="1" lang="en-US" altLang="ja-JP" sz="1200" b="0" i="0" u="none" strike="noStrike" kern="1200" baseline="0" dirty="0">
              <a:solidFill>
                <a:schemeClr val="tx1"/>
              </a:solidFill>
              <a:latin typeface="+mn-lt"/>
              <a:ea typeface="+mn-ea"/>
              <a:cs typeface="+mn-cs"/>
            </a:endParaRPr>
          </a:p>
          <a:p>
            <a:endParaRPr kumimoji="1" lang="en-US" altLang="ja-JP" sz="1200" b="0" i="0" u="none" strike="noStrike" kern="1200" baseline="0" dirty="0">
              <a:solidFill>
                <a:schemeClr val="tx1"/>
              </a:solidFill>
              <a:latin typeface="+mn-lt"/>
              <a:ea typeface="+mn-ea"/>
              <a:cs typeface="+mn-cs"/>
            </a:endParaRPr>
          </a:p>
          <a:p>
            <a:r>
              <a:rPr kumimoji="1" lang="en-US" altLang="ja-JP" dirty="0"/>
              <a:t>Along</a:t>
            </a:r>
            <a:r>
              <a:rPr kumimoji="1" lang="en-US" altLang="ja-JP" baseline="0" dirty="0"/>
              <a:t> with such development of the Action Plans of each Youth Network, a concrete outcome was stated at the closing of the Youth Summit.</a:t>
            </a:r>
          </a:p>
          <a:p>
            <a:r>
              <a:rPr kumimoji="1" lang="en-US" altLang="ja-JP" baseline="0" dirty="0"/>
              <a:t>This statement “Beijing Youth Commitments 2014” is consisted of 9 commitments from the Youth who see themselves as “Young Humanitarians” who are in the frontline of the RCRC services. These 9 statements were made so that the Youth commit themselves to do better and strengthen its RCRC service and its NS.</a:t>
            </a:r>
            <a:endParaRPr kumimoji="1" lang="en-US" altLang="ja-JP" dirty="0"/>
          </a:p>
          <a:p>
            <a:endParaRPr kumimoji="1" lang="en-US" altLang="ja-JP" dirty="0"/>
          </a:p>
          <a:p>
            <a:r>
              <a:rPr kumimoji="1" lang="en-US" altLang="ja-JP" dirty="0"/>
              <a:t>Also, to allow such commitments to be formed smoothly and also to allow their</a:t>
            </a:r>
            <a:r>
              <a:rPr kumimoji="1" lang="en-US" altLang="ja-JP" baseline="0" dirty="0"/>
              <a:t> Youth Network Action Plans to be implemented, they also made 5 calls to the NS and the IFRC secretariats.</a:t>
            </a:r>
          </a:p>
          <a:p>
            <a:endParaRPr kumimoji="1" lang="en-US" altLang="ja-JP" baseline="0" dirty="0"/>
          </a:p>
          <a:p>
            <a:r>
              <a:rPr kumimoji="1" lang="en-US" altLang="ja-JP" baseline="0" dirty="0"/>
              <a:t>When looking into all these statements, it is clear that when we talk about “Youth Development”, its outcome and impact is always in line with the “Better RCRC services”. Therefore paradoxical it is important to include Youth into all programme forming, all RCRC related discussions, all decision makings, as only then the 2 connection of “Youth Development” and “Better RCRC services” make an impact together.</a:t>
            </a:r>
          </a:p>
          <a:p>
            <a:r>
              <a:rPr kumimoji="1" lang="en-US" altLang="ja-JP" baseline="0" dirty="0"/>
              <a:t>Also, once again recalling the previous slides, in Asia Pacific, Youth consist 70% (in average) of the Active Volunteers. </a:t>
            </a:r>
          </a:p>
          <a:p>
            <a:r>
              <a:rPr kumimoji="1" lang="en-US" altLang="ja-JP" baseline="0" dirty="0"/>
              <a:t>Having youth, as those in the frontline of the services and in close connection with the community, into the discussion and decision making, NS will be making itself relevant to the real needs of the community.  </a:t>
            </a:r>
          </a:p>
          <a:p>
            <a:r>
              <a:rPr kumimoji="1" lang="en-US" altLang="ja-JP" baseline="0" dirty="0"/>
              <a:t> </a:t>
            </a:r>
          </a:p>
          <a:p>
            <a:r>
              <a:rPr kumimoji="1" lang="en-US" altLang="ja-JP" baseline="0" dirty="0"/>
              <a:t>Following are the details of what the Beijing Youth Commitments are staining:</a:t>
            </a:r>
            <a:endParaRPr kumimoji="1" lang="en-US" altLang="ja-JP" dirty="0"/>
          </a:p>
          <a:p>
            <a:endParaRPr kumimoji="1" lang="en-US" altLang="ja-JP" dirty="0"/>
          </a:p>
          <a:p>
            <a:endParaRPr kumimoji="1" lang="en-US" altLang="ja-JP" dirty="0"/>
          </a:p>
          <a:p>
            <a:r>
              <a:rPr kumimoji="1" lang="en-US" altLang="ja-JP" dirty="0"/>
              <a:t>9</a:t>
            </a:r>
            <a:r>
              <a:rPr kumimoji="1" lang="en-US" altLang="ja-JP" baseline="0" dirty="0"/>
              <a:t> Commitments from the Youth</a:t>
            </a:r>
          </a:p>
          <a:p>
            <a:pPr lvl="0"/>
            <a:endParaRPr lang="en-GB" altLang="ja-JP" sz="1200" kern="1200" dirty="0">
              <a:solidFill>
                <a:schemeClr val="tx1"/>
              </a:solidFill>
              <a:effectLst/>
              <a:latin typeface="+mn-lt"/>
              <a:ea typeface="+mn-ea"/>
              <a:cs typeface="+mn-cs"/>
            </a:endParaRPr>
          </a:p>
          <a:p>
            <a:pPr lvl="0"/>
            <a:r>
              <a:rPr lang="en-GB" altLang="ja-JP" sz="1200" kern="1200" dirty="0">
                <a:solidFill>
                  <a:schemeClr val="tx1"/>
                </a:solidFill>
                <a:effectLst/>
                <a:latin typeface="+mn-lt"/>
                <a:ea typeface="+mn-ea"/>
                <a:cs typeface="+mn-cs"/>
              </a:rPr>
              <a:t>1. Contributing to the humanitarian diplomacy efforts of our National Societies for respect of the emblem and the safety and security of volunteers and their safer-access to vulnerable people.</a:t>
            </a:r>
            <a:endParaRPr lang="ja-JP" altLang="ja-JP" sz="1200" kern="1200" dirty="0">
              <a:solidFill>
                <a:schemeClr val="tx1"/>
              </a:solidFill>
              <a:effectLst/>
              <a:latin typeface="+mn-lt"/>
              <a:ea typeface="+mn-ea"/>
              <a:cs typeface="+mn-cs"/>
            </a:endParaRPr>
          </a:p>
          <a:p>
            <a:pPr lvl="0"/>
            <a:endParaRPr lang="en-GB" altLang="ja-JP" sz="1200" kern="1200" dirty="0">
              <a:solidFill>
                <a:schemeClr val="tx1"/>
              </a:solidFill>
              <a:effectLst/>
              <a:latin typeface="+mn-lt"/>
              <a:ea typeface="+mn-ea"/>
              <a:cs typeface="+mn-cs"/>
            </a:endParaRPr>
          </a:p>
          <a:p>
            <a:pPr lvl="0"/>
            <a:r>
              <a:rPr lang="en-GB" altLang="ja-JP" sz="1200" kern="1200" dirty="0">
                <a:solidFill>
                  <a:schemeClr val="tx1"/>
                </a:solidFill>
                <a:effectLst/>
                <a:latin typeface="+mn-lt"/>
                <a:ea typeface="+mn-ea"/>
                <a:cs typeface="+mn-cs"/>
              </a:rPr>
              <a:t>2. Championing the innovative use of social media and communications technologies to increase the effectiveness of our services and how we manage and share knowledge. </a:t>
            </a:r>
            <a:endParaRPr lang="ja-JP" altLang="ja-JP" sz="1200" kern="1200" dirty="0">
              <a:solidFill>
                <a:schemeClr val="tx1"/>
              </a:solidFill>
              <a:effectLst/>
              <a:latin typeface="+mn-lt"/>
              <a:ea typeface="+mn-ea"/>
              <a:cs typeface="+mn-cs"/>
            </a:endParaRPr>
          </a:p>
          <a:p>
            <a:pPr lvl="0"/>
            <a:endParaRPr lang="en-GB" altLang="ja-JP" sz="1200" kern="1200" dirty="0">
              <a:solidFill>
                <a:schemeClr val="tx1"/>
              </a:solidFill>
              <a:effectLst/>
              <a:latin typeface="+mn-lt"/>
              <a:ea typeface="+mn-ea"/>
              <a:cs typeface="+mn-cs"/>
            </a:endParaRPr>
          </a:p>
          <a:p>
            <a:pPr lvl="0"/>
            <a:r>
              <a:rPr lang="en-GB" altLang="ja-JP" sz="1200" kern="1200" dirty="0">
                <a:solidFill>
                  <a:schemeClr val="tx1"/>
                </a:solidFill>
                <a:effectLst/>
                <a:latin typeface="+mn-lt"/>
                <a:ea typeface="+mn-ea"/>
                <a:cs typeface="+mn-cs"/>
              </a:rPr>
              <a:t>3. Taking a lead in our National Societies’ efforts in developing and / or revising national Youth Policies and Youth Engagement Strategies, while being informed by approaches applied in our sister National Societies.</a:t>
            </a:r>
          </a:p>
          <a:p>
            <a:pPr lvl="0"/>
            <a:endParaRPr lang="ja-JP" altLang="ja-JP" sz="1200" kern="1200" dirty="0">
              <a:solidFill>
                <a:schemeClr val="tx1"/>
              </a:solidFill>
              <a:effectLst/>
              <a:latin typeface="+mn-lt"/>
              <a:ea typeface="+mn-ea"/>
              <a:cs typeface="+mn-cs"/>
            </a:endParaRPr>
          </a:p>
          <a:p>
            <a:pPr lvl="0"/>
            <a:r>
              <a:rPr lang="en-GB" altLang="ja-JP" sz="1200" kern="1200" dirty="0">
                <a:solidFill>
                  <a:schemeClr val="tx1"/>
                </a:solidFill>
                <a:effectLst/>
                <a:latin typeface="+mn-lt"/>
                <a:ea typeface="+mn-ea"/>
                <a:cs typeface="+mn-cs"/>
              </a:rPr>
              <a:t>4. Designing “Youth-led and National Society-owned” projects across all programmes and services of our National Societies, especially in the Disaster Risk Reduction and Safe Schools Framework.</a:t>
            </a:r>
          </a:p>
          <a:p>
            <a:pPr lvl="0"/>
            <a:endParaRPr lang="ja-JP" altLang="ja-JP" sz="1200" kern="1200" dirty="0">
              <a:solidFill>
                <a:schemeClr val="tx1"/>
              </a:solidFill>
              <a:effectLst/>
              <a:latin typeface="+mn-lt"/>
              <a:ea typeface="+mn-ea"/>
              <a:cs typeface="+mn-cs"/>
            </a:endParaRPr>
          </a:p>
          <a:p>
            <a:pPr lvl="0"/>
            <a:r>
              <a:rPr lang="en-GB" altLang="ja-JP" sz="1200" kern="1200" dirty="0">
                <a:solidFill>
                  <a:schemeClr val="tx1"/>
                </a:solidFill>
                <a:effectLst/>
                <a:latin typeface="+mn-lt"/>
                <a:ea typeface="+mn-ea"/>
                <a:cs typeface="+mn-cs"/>
              </a:rPr>
              <a:t>5. Participating in development of the Global Toolkit for Youth Leadership and creation of Youth-led governance structures to foster youth participation in decision-making of our National Societies.</a:t>
            </a:r>
          </a:p>
          <a:p>
            <a:pPr lvl="0"/>
            <a:endParaRPr lang="ja-JP" altLang="ja-JP" sz="1200" kern="1200" dirty="0">
              <a:solidFill>
                <a:schemeClr val="tx1"/>
              </a:solidFill>
              <a:effectLst/>
              <a:latin typeface="+mn-lt"/>
              <a:ea typeface="+mn-ea"/>
              <a:cs typeface="+mn-cs"/>
            </a:endParaRPr>
          </a:p>
          <a:p>
            <a:pPr lvl="0"/>
            <a:r>
              <a:rPr lang="en-GB" altLang="ja-JP" sz="1200" kern="1200" dirty="0">
                <a:solidFill>
                  <a:schemeClr val="tx1"/>
                </a:solidFill>
                <a:effectLst/>
                <a:latin typeface="+mn-lt"/>
                <a:ea typeface="+mn-ea"/>
                <a:cs typeface="+mn-cs"/>
              </a:rPr>
              <a:t>6. Participating in the IFRC global processes such as the Constitutional review, Strategy 2020 review, and the Fundamental Principles consultation to voice and elevate our regional needs.</a:t>
            </a:r>
            <a:endParaRPr lang="ja-JP" altLang="ja-JP" sz="1200" kern="1200" dirty="0">
              <a:solidFill>
                <a:schemeClr val="tx1"/>
              </a:solidFill>
              <a:effectLst/>
              <a:latin typeface="+mn-lt"/>
              <a:ea typeface="+mn-ea"/>
              <a:cs typeface="+mn-cs"/>
            </a:endParaRPr>
          </a:p>
          <a:p>
            <a:pPr lvl="0"/>
            <a:endParaRPr lang="en-GB" altLang="ja-JP" sz="1200" kern="1200" dirty="0">
              <a:solidFill>
                <a:schemeClr val="tx1"/>
              </a:solidFill>
              <a:effectLst/>
              <a:latin typeface="+mn-lt"/>
              <a:ea typeface="+mn-ea"/>
              <a:cs typeface="+mn-cs"/>
            </a:endParaRPr>
          </a:p>
          <a:p>
            <a:pPr lvl="0"/>
            <a:r>
              <a:rPr lang="en-GB" altLang="ja-JP" sz="1200" kern="1200" dirty="0">
                <a:solidFill>
                  <a:schemeClr val="tx1"/>
                </a:solidFill>
                <a:effectLst/>
                <a:latin typeface="+mn-lt"/>
                <a:ea typeface="+mn-ea"/>
                <a:cs typeface="+mn-cs"/>
              </a:rPr>
              <a:t>7. Effectively preparing, participating, and following-up regional and international meetings through active engagement with our National Society leadership and peers.</a:t>
            </a:r>
            <a:endParaRPr lang="ja-JP" altLang="ja-JP" sz="1200" kern="1200" dirty="0">
              <a:solidFill>
                <a:schemeClr val="tx1"/>
              </a:solidFill>
              <a:effectLst/>
              <a:latin typeface="+mn-lt"/>
              <a:ea typeface="+mn-ea"/>
              <a:cs typeface="+mn-cs"/>
            </a:endParaRPr>
          </a:p>
          <a:p>
            <a:r>
              <a:rPr lang="en-GB" altLang="ja-JP" sz="1200" kern="1200" dirty="0">
                <a:solidFill>
                  <a:schemeClr val="tx1"/>
                </a:solidFill>
                <a:effectLst/>
                <a:latin typeface="+mn-lt"/>
                <a:ea typeface="+mn-ea"/>
                <a:cs typeface="+mn-cs"/>
              </a:rPr>
              <a:t>  </a:t>
            </a:r>
            <a:endParaRPr lang="ja-JP" altLang="ja-JP" sz="1200" kern="1200" dirty="0">
              <a:solidFill>
                <a:schemeClr val="tx1"/>
              </a:solidFill>
              <a:effectLst/>
              <a:latin typeface="+mn-lt"/>
              <a:ea typeface="+mn-ea"/>
              <a:cs typeface="+mn-cs"/>
            </a:endParaRPr>
          </a:p>
          <a:p>
            <a:pPr lvl="0"/>
            <a:r>
              <a:rPr lang="en-GB" altLang="ja-JP" sz="1200" kern="1200" dirty="0">
                <a:solidFill>
                  <a:schemeClr val="tx1"/>
                </a:solidFill>
                <a:effectLst/>
                <a:latin typeface="+mn-lt"/>
                <a:ea typeface="+mn-ea"/>
                <a:cs typeface="+mn-cs"/>
              </a:rPr>
              <a:t>8. Working with National Societies to continue organising Youth meetings prior to our Regional Conferences as a means to enhance and develop the role of young humanitarians as equal contributors towards shaping strategic direction of our humanitarian efforts in the Asia Pacific and Middle East.</a:t>
            </a:r>
          </a:p>
          <a:p>
            <a:pPr lvl="0"/>
            <a:endParaRPr lang="ja-JP" altLang="ja-JP" sz="1200" kern="1200" dirty="0">
              <a:solidFill>
                <a:schemeClr val="tx1"/>
              </a:solidFill>
              <a:effectLst/>
              <a:latin typeface="+mn-lt"/>
              <a:ea typeface="+mn-ea"/>
              <a:cs typeface="+mn-cs"/>
            </a:endParaRPr>
          </a:p>
          <a:p>
            <a:r>
              <a:rPr lang="en-GB" altLang="ja-JP" sz="1200" kern="1200" dirty="0">
                <a:solidFill>
                  <a:schemeClr val="tx1"/>
                </a:solidFill>
                <a:effectLst/>
                <a:latin typeface="+mn-lt"/>
                <a:ea typeface="+mn-ea"/>
                <a:cs typeface="+mn-cs"/>
              </a:rPr>
              <a:t>9. Following-up and contributing to the implementation of commitments endorsed by the Asia Pacific Regional Conference.</a:t>
            </a:r>
          </a:p>
          <a:p>
            <a:endParaRPr kumimoji="1" lang="en-GB" altLang="ja-JP" sz="1200" kern="1200" dirty="0">
              <a:solidFill>
                <a:schemeClr val="tx1"/>
              </a:solidFill>
              <a:effectLst/>
              <a:latin typeface="+mn-lt"/>
              <a:ea typeface="+mn-ea"/>
              <a:cs typeface="+mn-cs"/>
            </a:endParaRPr>
          </a:p>
          <a:p>
            <a:endParaRPr kumimoji="1" lang="en-GB" altLang="ja-JP" sz="1200" kern="1200" dirty="0">
              <a:solidFill>
                <a:schemeClr val="tx1"/>
              </a:solidFill>
              <a:effectLst/>
              <a:latin typeface="+mn-lt"/>
              <a:ea typeface="+mn-ea"/>
              <a:cs typeface="+mn-cs"/>
            </a:endParaRPr>
          </a:p>
          <a:p>
            <a:r>
              <a:rPr kumimoji="1" lang="en-GB" altLang="ja-JP" sz="1200" kern="1200" dirty="0">
                <a:solidFill>
                  <a:schemeClr val="tx1"/>
                </a:solidFill>
                <a:effectLst/>
                <a:latin typeface="+mn-lt"/>
                <a:ea typeface="+mn-ea"/>
                <a:cs typeface="+mn-cs"/>
              </a:rPr>
              <a:t>5 calls to NS/IFRC</a:t>
            </a:r>
          </a:p>
          <a:p>
            <a:endParaRPr kumimoji="1" lang="en-GB" altLang="ja-JP" sz="1200" kern="1200" dirty="0">
              <a:solidFill>
                <a:schemeClr val="tx1"/>
              </a:solidFill>
              <a:effectLst/>
              <a:latin typeface="+mn-lt"/>
              <a:ea typeface="+mn-ea"/>
              <a:cs typeface="+mn-cs"/>
            </a:endParaRPr>
          </a:p>
          <a:p>
            <a:pPr marL="228600" lvl="0" indent="-228600">
              <a:buAutoNum type="arabicPeriod"/>
            </a:pPr>
            <a:r>
              <a:rPr lang="en-GB" altLang="ja-JP" sz="1200" kern="1200" dirty="0">
                <a:solidFill>
                  <a:schemeClr val="tx1"/>
                </a:solidFill>
                <a:effectLst/>
                <a:latin typeface="+mn-lt"/>
                <a:ea typeface="+mn-ea"/>
                <a:cs typeface="+mn-cs"/>
              </a:rPr>
              <a:t>Effective participation of National Society youth representatives in the Regional Youth Networks,</a:t>
            </a:r>
          </a:p>
          <a:p>
            <a:pPr marL="0" lvl="0" indent="0">
              <a:buNone/>
            </a:pPr>
            <a:endParaRPr lang="ja-JP" altLang="ja-JP" sz="1200" kern="1200" dirty="0">
              <a:solidFill>
                <a:schemeClr val="tx1"/>
              </a:solidFill>
              <a:effectLst/>
              <a:latin typeface="+mn-lt"/>
              <a:ea typeface="+mn-ea"/>
              <a:cs typeface="+mn-cs"/>
            </a:endParaRPr>
          </a:p>
          <a:p>
            <a:pPr lvl="0"/>
            <a:r>
              <a:rPr lang="en-GB" altLang="ja-JP" sz="1200" kern="1200" dirty="0">
                <a:solidFill>
                  <a:schemeClr val="tx1"/>
                </a:solidFill>
                <a:effectLst/>
                <a:latin typeface="+mn-lt"/>
                <a:ea typeface="+mn-ea"/>
                <a:cs typeface="+mn-cs"/>
              </a:rPr>
              <a:t>2. Technical and expert support for the implementation of the Regional Youth Networks’ Action plans to be provided through the IFRC Secretariat structures, </a:t>
            </a:r>
          </a:p>
          <a:p>
            <a:pPr lvl="0"/>
            <a:endParaRPr lang="ja-JP" altLang="ja-JP" sz="1200" kern="1200" dirty="0">
              <a:solidFill>
                <a:schemeClr val="tx1"/>
              </a:solidFill>
              <a:effectLst/>
              <a:latin typeface="+mn-lt"/>
              <a:ea typeface="+mn-ea"/>
              <a:cs typeface="+mn-cs"/>
            </a:endParaRPr>
          </a:p>
          <a:p>
            <a:pPr lvl="0"/>
            <a:r>
              <a:rPr lang="en-GB" altLang="ja-JP" sz="1200" kern="1200" dirty="0">
                <a:solidFill>
                  <a:schemeClr val="tx1"/>
                </a:solidFill>
                <a:effectLst/>
                <a:latin typeface="+mn-lt"/>
                <a:ea typeface="+mn-ea"/>
                <a:cs typeface="+mn-cs"/>
              </a:rPr>
              <a:t>3. Integration of Youth development into IFRC Secretariat’s technical departments’ operational plans at all levels to be ensured by the IFRC Secretariat structures, </a:t>
            </a:r>
          </a:p>
          <a:p>
            <a:pPr lvl="0"/>
            <a:endParaRPr lang="ja-JP" altLang="ja-JP" sz="1200" kern="1200" dirty="0">
              <a:solidFill>
                <a:schemeClr val="tx1"/>
              </a:solidFill>
              <a:effectLst/>
              <a:latin typeface="+mn-lt"/>
              <a:ea typeface="+mn-ea"/>
              <a:cs typeface="+mn-cs"/>
            </a:endParaRPr>
          </a:p>
          <a:p>
            <a:pPr lvl="0"/>
            <a:r>
              <a:rPr lang="en-GB" altLang="ja-JP" sz="1200" kern="1200" dirty="0">
                <a:solidFill>
                  <a:schemeClr val="tx1"/>
                </a:solidFill>
                <a:effectLst/>
                <a:latin typeface="+mn-lt"/>
                <a:ea typeface="+mn-ea"/>
                <a:cs typeface="+mn-cs"/>
              </a:rPr>
              <a:t>4. Technical and expert support for the implementation of the zone-level priorities of the IFRC Youth Commission work-plan to be provided through the IFRC Secretariat structures, and lastly,</a:t>
            </a:r>
            <a:endParaRPr lang="ja-JP" altLang="ja-JP" sz="1200" kern="1200" dirty="0">
              <a:solidFill>
                <a:schemeClr val="tx1"/>
              </a:solidFill>
              <a:effectLst/>
              <a:latin typeface="+mn-lt"/>
              <a:ea typeface="+mn-ea"/>
              <a:cs typeface="+mn-cs"/>
            </a:endParaRPr>
          </a:p>
          <a:p>
            <a:endParaRPr lang="en-GB" altLang="ja-JP" sz="1200" kern="1200" dirty="0">
              <a:solidFill>
                <a:schemeClr val="tx1"/>
              </a:solidFill>
              <a:effectLst/>
              <a:latin typeface="+mn-lt"/>
              <a:ea typeface="+mn-ea"/>
              <a:cs typeface="+mn-cs"/>
            </a:endParaRPr>
          </a:p>
          <a:p>
            <a:r>
              <a:rPr lang="en-GB" altLang="ja-JP" sz="1200" kern="1200" dirty="0">
                <a:solidFill>
                  <a:schemeClr val="tx1"/>
                </a:solidFill>
                <a:effectLst/>
                <a:latin typeface="+mn-lt"/>
                <a:ea typeface="+mn-ea"/>
                <a:cs typeface="+mn-cs"/>
              </a:rPr>
              <a:t>5. Continuous organisation of Youth Summits prior to Statutory Regional Conferences and inclusion of youth leaders into National Societies’ delegations at Regional Conferences.</a:t>
            </a:r>
            <a:endParaRPr kumimoji="1" lang="ja-JP" altLang="en-US" dirty="0"/>
          </a:p>
        </p:txBody>
      </p:sp>
      <p:sp>
        <p:nvSpPr>
          <p:cNvPr id="4" name="スライド番号プレースホルダー 3"/>
          <p:cNvSpPr>
            <a:spLocks noGrp="1"/>
          </p:cNvSpPr>
          <p:nvPr>
            <p:ph type="sldNum" sz="quarter" idx="10"/>
          </p:nvPr>
        </p:nvSpPr>
        <p:spPr/>
        <p:txBody>
          <a:bodyPr/>
          <a:lstStyle/>
          <a:p>
            <a:fld id="{2B7FE472-F0C0-427C-AEA8-6D586307C504}" type="slidenum">
              <a:rPr lang="en-GB" smtClean="0"/>
              <a:pPr/>
              <a:t>25</a:t>
            </a:fld>
            <a:endParaRPr lang="en-GB"/>
          </a:p>
        </p:txBody>
      </p:sp>
    </p:spTree>
    <p:extLst>
      <p:ext uri="{BB962C8B-B14F-4D97-AF65-F5344CB8AC3E}">
        <p14:creationId xmlns:p14="http://schemas.microsoft.com/office/powerpoint/2010/main" val="2139097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b="1" i="0" u="none" strike="noStrike" kern="1200" baseline="0" dirty="0">
                <a:solidFill>
                  <a:schemeClr val="tx1"/>
                </a:solidFill>
                <a:latin typeface="+mn-lt"/>
                <a:ea typeface="+mn-ea"/>
                <a:cs typeface="+mn-cs"/>
              </a:rPr>
              <a:t>Amount of Youth in the active volunteers of each National Society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Young people (in this survey defined as 35 years old or younger) seem to represent a large part of the global active volunteer base. Around 54% of National Societies declared to have more than half of its volunteer base comprised of youth.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When comparing the percentage of youth volunteers with the total number of volunteers in these National Societies, it can be seen that the total percentage of youth in general is somewhere between 36 to 47 %.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It seems that great representation of youth (over 70% of active volunteers) can be seen in National Societies of all sizes. The same thing applies for those National Societies that have less than 30% youth among its volunteers. Thus, it seems that the size of the National Society has no clear connection with the amount of youth involved in its services and activities.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amount of National Societies with a large number of youth volunteers is fairly similar in all the areas except for Asia Pacific, where among the National Societies that answered the survey as much as 31% declared to have more than 70% of their volunteers youth.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small amounts of youth (less than 30%) seem to be more usual in the Americas and Europe &amp; Central Asia zone, the latter reaching as high as 32% of National Societies having less than 30% youth volunteers.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Based on the </a:t>
            </a:r>
            <a:r>
              <a:rPr lang="en-GB" sz="1200" b="0" i="0" u="none" strike="noStrike" kern="1200" baseline="0" dirty="0" err="1">
                <a:solidFill>
                  <a:schemeClr val="tx1"/>
                </a:solidFill>
                <a:latin typeface="+mn-lt"/>
                <a:ea typeface="+mn-ea"/>
                <a:cs typeface="+mn-cs"/>
              </a:rPr>
              <a:t>the</a:t>
            </a:r>
            <a:r>
              <a:rPr lang="en-GB" sz="1200" b="0" i="0" u="none" strike="noStrike" kern="1200" baseline="0" dirty="0">
                <a:solidFill>
                  <a:schemeClr val="tx1"/>
                </a:solidFill>
                <a:latin typeface="+mn-lt"/>
                <a:ea typeface="+mn-ea"/>
                <a:cs typeface="+mn-cs"/>
              </a:rPr>
              <a:t> gender balance among volunteers is nearly the same as in the previous consultation done in 2005-2007.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current global gender balance is an average of 55% female and 45% male while in the Global Youth consultation 2005-07 the ratio was 54% female, 46% male. However there are more National Societies that have majority of women than those that have more men. Only 14 National Societies replied that the balance is somewhat even. Whether this balance is the same among young volunteers remains unknown. </a:t>
            </a:r>
            <a:endParaRPr lang="en-GB" dirty="0"/>
          </a:p>
        </p:txBody>
      </p:sp>
      <p:sp>
        <p:nvSpPr>
          <p:cNvPr id="4" name="Slide Number Placeholder 3"/>
          <p:cNvSpPr>
            <a:spLocks noGrp="1"/>
          </p:cNvSpPr>
          <p:nvPr>
            <p:ph type="sldNum" sz="quarter" idx="10"/>
          </p:nvPr>
        </p:nvSpPr>
        <p:spPr/>
        <p:txBody>
          <a:bodyPr/>
          <a:lstStyle/>
          <a:p>
            <a:fld id="{2B7FE472-F0C0-427C-AEA8-6D586307C504}" type="slidenum">
              <a:rPr lang="en-GB" smtClean="0"/>
              <a:pPr/>
              <a:t>3</a:t>
            </a:fld>
            <a:endParaRPr lang="en-GB"/>
          </a:p>
        </p:txBody>
      </p:sp>
    </p:spTree>
    <p:extLst>
      <p:ext uri="{BB962C8B-B14F-4D97-AF65-F5344CB8AC3E}">
        <p14:creationId xmlns:p14="http://schemas.microsoft.com/office/powerpoint/2010/main" val="266199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Young people are the drivers of several historic trends across the region. Among others, they </a:t>
            </a:r>
            <a:r>
              <a:rPr lang="en-GB" sz="1200" b="1" kern="1200" dirty="0">
                <a:solidFill>
                  <a:schemeClr val="tx1"/>
                </a:solidFill>
                <a:effectLst/>
                <a:latin typeface="+mn-lt"/>
                <a:ea typeface="+mn-ea"/>
                <a:cs typeface="+mn-cs"/>
              </a:rPr>
              <a:t>form the majority of rural to urban migration</a:t>
            </a:r>
            <a:r>
              <a:rPr lang="en-GB" sz="1200" kern="1200" dirty="0">
                <a:solidFill>
                  <a:schemeClr val="tx1"/>
                </a:solidFill>
                <a:effectLst/>
                <a:latin typeface="+mn-lt"/>
                <a:ea typeface="+mn-ea"/>
                <a:cs typeface="+mn-cs"/>
              </a:rPr>
              <a:t>. Since the year 2000 </a:t>
            </a:r>
            <a:r>
              <a:rPr lang="en-GB" sz="1200" b="1" kern="1200" dirty="0">
                <a:solidFill>
                  <a:schemeClr val="tx1"/>
                </a:solidFill>
                <a:effectLst/>
                <a:latin typeface="+mn-lt"/>
                <a:ea typeface="+mn-ea"/>
                <a:cs typeface="+mn-cs"/>
              </a:rPr>
              <a:t>nearly two-thirds of demographic expansion of all urban areas in the world has taken place in Asia and the Pacific. </a:t>
            </a:r>
            <a:r>
              <a:rPr lang="en-GB" sz="1200" kern="1200" dirty="0">
                <a:solidFill>
                  <a:schemeClr val="tx1"/>
                </a:solidFill>
                <a:effectLst/>
                <a:latin typeface="+mn-lt"/>
                <a:ea typeface="+mn-ea"/>
                <a:cs typeface="+mn-cs"/>
              </a:rPr>
              <a:t>Many of these urban residents are and will be young. According to projections, by 2030 as many as 60 per cent of all urban dwellers globally will be under the age of 18. </a:t>
            </a:r>
            <a:endParaRPr lang="en-GB"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Much of this has been rapid and unstructured, leading to a rise in </a:t>
            </a:r>
            <a:r>
              <a:rPr lang="en-GB" sz="1200" b="1" kern="1200" dirty="0">
                <a:solidFill>
                  <a:schemeClr val="tx1"/>
                </a:solidFill>
                <a:effectLst/>
                <a:latin typeface="+mn-lt"/>
                <a:ea typeface="+mn-ea"/>
                <a:cs typeface="+mn-cs"/>
              </a:rPr>
              <a:t>informal settlements and slums</a:t>
            </a:r>
            <a:r>
              <a:rPr lang="en-GB" sz="1200" kern="1200" dirty="0">
                <a:solidFill>
                  <a:schemeClr val="tx1"/>
                </a:solidFill>
                <a:effectLst/>
                <a:latin typeface="+mn-lt"/>
                <a:ea typeface="+mn-ea"/>
                <a:cs typeface="+mn-cs"/>
              </a:rPr>
              <a:t>, where youth often have limited access to basic services and employment opportunities and are at increased risk of poverty.</a:t>
            </a:r>
            <a:r>
              <a:rPr lang="en-US" dirty="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Source</a:t>
            </a:r>
            <a:r>
              <a:rPr lang="en-GB" sz="1200" kern="1200" baseline="0" dirty="0">
                <a:solidFill>
                  <a:schemeClr val="tx1"/>
                </a:solidFill>
                <a:effectLst/>
                <a:latin typeface="+mn-lt"/>
                <a:ea typeface="+mn-ea"/>
                <a:cs typeface="+mn-cs"/>
              </a:rPr>
              <a:t> of projections: </a:t>
            </a:r>
            <a:r>
              <a:rPr lang="en-GB" sz="1200" kern="1200" dirty="0">
                <a:solidFill>
                  <a:schemeClr val="tx1"/>
                </a:solidFill>
                <a:effectLst/>
                <a:latin typeface="+mn-lt"/>
                <a:ea typeface="+mn-ea"/>
                <a:cs typeface="+mn-cs"/>
              </a:rPr>
              <a:t>State of Urban Youth Report, UN-Habitat, 2013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EC2D40E-CE87-4B5B-BE62-17A2891CA739}" type="slidenum">
              <a:rPr lang="en-US" smtClean="0"/>
              <a:t>5</a:t>
            </a:fld>
            <a:endParaRPr lang="en-US"/>
          </a:p>
        </p:txBody>
      </p:sp>
    </p:spTree>
    <p:extLst>
      <p:ext uri="{BB962C8B-B14F-4D97-AF65-F5344CB8AC3E}">
        <p14:creationId xmlns:p14="http://schemas.microsoft.com/office/powerpoint/2010/main" val="2130276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Asia and the Pacific </a:t>
            </a:r>
            <a:r>
              <a:rPr lang="en-GB" b="1" dirty="0"/>
              <a:t>nearly 900,000 youth aged 15-24 die </a:t>
            </a:r>
            <a:r>
              <a:rPr lang="en-GB" sz="1200" b="1" kern="1200" dirty="0">
                <a:solidFill>
                  <a:schemeClr val="tx1"/>
                </a:solidFill>
                <a:effectLst/>
                <a:latin typeface="+mn-lt"/>
                <a:ea typeface="+mn-ea"/>
                <a:cs typeface="+mn-cs"/>
              </a:rPr>
              <a:t>from preventable causes annually</a:t>
            </a:r>
            <a:r>
              <a:rPr lang="en-GB" sz="1200" kern="1200" dirty="0">
                <a:solidFill>
                  <a:schemeClr val="tx1"/>
                </a:solidFill>
                <a:effectLst/>
                <a:latin typeface="+mn-lt"/>
                <a:ea typeface="+mn-ea"/>
                <a:cs typeface="+mn-cs"/>
              </a:rPr>
              <a:t>, including road accidents, self-harm and pregnancy-related causes. Additionally, lifestyle habits that often start in adolescence – such as tobacco and alcohol use, poor nutrition and lack of exercise– contribute to ill health later in adulthood.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top causes of death in the region for young males are </a:t>
            </a:r>
            <a:r>
              <a:rPr lang="en-GB" sz="1200" b="1" kern="1200" dirty="0">
                <a:solidFill>
                  <a:schemeClr val="tx1"/>
                </a:solidFill>
                <a:effectLst/>
                <a:latin typeface="+mn-lt"/>
                <a:ea typeface="+mn-ea"/>
                <a:cs typeface="+mn-cs"/>
              </a:rPr>
              <a:t>road accidents </a:t>
            </a:r>
            <a:r>
              <a:rPr lang="en-GB" sz="1200" kern="1200" dirty="0">
                <a:solidFill>
                  <a:schemeClr val="tx1"/>
                </a:solidFill>
                <a:effectLst/>
                <a:latin typeface="+mn-lt"/>
                <a:ea typeface="+mn-ea"/>
                <a:cs typeface="+mn-cs"/>
              </a:rPr>
              <a:t>and </a:t>
            </a:r>
            <a:r>
              <a:rPr lang="en-GB" sz="1200" b="1" kern="1200" dirty="0">
                <a:solidFill>
                  <a:schemeClr val="tx1"/>
                </a:solidFill>
                <a:effectLst/>
                <a:latin typeface="+mn-lt"/>
                <a:ea typeface="+mn-ea"/>
                <a:cs typeface="+mn-cs"/>
              </a:rPr>
              <a:t>self-harm</a:t>
            </a:r>
            <a:r>
              <a:rPr lang="en-GB" sz="1200" kern="1200" dirty="0">
                <a:solidFill>
                  <a:schemeClr val="tx1"/>
                </a:solidFill>
                <a:effectLst/>
                <a:latin typeface="+mn-lt"/>
                <a:ea typeface="+mn-ea"/>
                <a:cs typeface="+mn-cs"/>
              </a:rPr>
              <a:t>; for females, they are </a:t>
            </a:r>
            <a:r>
              <a:rPr lang="en-GB" sz="1200" b="1" kern="1200" dirty="0">
                <a:solidFill>
                  <a:schemeClr val="tx1"/>
                </a:solidFill>
                <a:effectLst/>
                <a:latin typeface="+mn-lt"/>
                <a:ea typeface="+mn-ea"/>
                <a:cs typeface="+mn-cs"/>
              </a:rPr>
              <a:t>self-harm </a:t>
            </a:r>
            <a:r>
              <a:rPr lang="en-GB" sz="1200" kern="1200" dirty="0">
                <a:solidFill>
                  <a:schemeClr val="tx1"/>
                </a:solidFill>
                <a:effectLst/>
                <a:latin typeface="+mn-lt"/>
                <a:ea typeface="+mn-ea"/>
                <a:cs typeface="+mn-cs"/>
              </a:rPr>
              <a:t>and </a:t>
            </a:r>
            <a:r>
              <a:rPr lang="en-GB" sz="1200" b="1" kern="1200" dirty="0">
                <a:solidFill>
                  <a:schemeClr val="tx1"/>
                </a:solidFill>
                <a:effectLst/>
                <a:latin typeface="+mn-lt"/>
                <a:ea typeface="+mn-ea"/>
                <a:cs typeface="+mn-cs"/>
              </a:rPr>
              <a:t>maternal causes </a:t>
            </a:r>
            <a:r>
              <a:rPr lang="en-GB" sz="1200" kern="1200" dirty="0">
                <a:solidFill>
                  <a:schemeClr val="tx1"/>
                </a:solidFill>
                <a:effectLst/>
                <a:latin typeface="+mn-lt"/>
                <a:ea typeface="+mn-ea"/>
                <a:cs typeface="+mn-cs"/>
              </a:rPr>
              <a:t>(pregnancy and child birth). There is considerable </a:t>
            </a:r>
            <a:r>
              <a:rPr lang="en-GB" sz="1200" kern="1200" dirty="0" err="1">
                <a:solidFill>
                  <a:schemeClr val="tx1"/>
                </a:solidFill>
                <a:effectLst/>
                <a:latin typeface="+mn-lt"/>
                <a:ea typeface="+mn-ea"/>
                <a:cs typeface="+mn-cs"/>
              </a:rPr>
              <a:t>subregional</a:t>
            </a:r>
            <a:r>
              <a:rPr lang="en-GB" sz="1200" kern="1200" dirty="0">
                <a:solidFill>
                  <a:schemeClr val="tx1"/>
                </a:solidFill>
                <a:effectLst/>
                <a:latin typeface="+mn-lt"/>
                <a:ea typeface="+mn-ea"/>
                <a:cs typeface="+mn-cs"/>
              </a:rPr>
              <a:t> variation, however, especially for young females. Maternal disorders are a prominent cause of death in South Asia, South-East Asia and Oceania but are not a significant cause of death in higher-income </a:t>
            </a:r>
            <a:r>
              <a:rPr lang="en-GB" sz="1200" kern="1200" dirty="0" err="1">
                <a:solidFill>
                  <a:schemeClr val="tx1"/>
                </a:solidFill>
                <a:effectLst/>
                <a:latin typeface="+mn-lt"/>
                <a:ea typeface="+mn-ea"/>
                <a:cs typeface="+mn-cs"/>
              </a:rPr>
              <a:t>subregions</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Suicide is yet another important factor in youth mortality, particularly at ages 15-19. </a:t>
            </a:r>
            <a:r>
              <a:rPr lang="en-GB" sz="1200" b="1" kern="1200" dirty="0">
                <a:solidFill>
                  <a:schemeClr val="tx1"/>
                </a:solidFill>
                <a:effectLst/>
                <a:latin typeface="+mn-lt"/>
                <a:ea typeface="+mn-ea"/>
                <a:cs typeface="+mn-cs"/>
              </a:rPr>
              <a:t>It is the leading cause of death for 15-24-year-old females with one of every 6 deaths among adolescent females in South-East Asia is due to suicide. </a:t>
            </a:r>
            <a:r>
              <a:rPr lang="en-GB" sz="1200" kern="1200" dirty="0">
                <a:solidFill>
                  <a:schemeClr val="tx1"/>
                </a:solidFill>
                <a:effectLst/>
                <a:latin typeface="+mn-lt"/>
                <a:ea typeface="+mn-ea"/>
                <a:cs typeface="+mn-cs"/>
              </a:rPr>
              <a:t>Overall, young men have higher suicide rates than young women, with suicide being the second leading cause for males 15-24 years old  in Asia and the Pacific.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Suicide</a:t>
            </a:r>
            <a:r>
              <a:rPr lang="en-GB" sz="1200" kern="1200" baseline="0" dirty="0">
                <a:solidFill>
                  <a:schemeClr val="tx1"/>
                </a:solidFill>
                <a:effectLst/>
                <a:latin typeface="+mn-lt"/>
                <a:ea typeface="+mn-ea"/>
                <a:cs typeface="+mn-cs"/>
              </a:rPr>
              <a:t> data from: </a:t>
            </a:r>
            <a:r>
              <a:rPr lang="en-GB" sz="1200" kern="1200" dirty="0">
                <a:solidFill>
                  <a:schemeClr val="tx1"/>
                </a:solidFill>
                <a:effectLst/>
                <a:latin typeface="+mn-lt"/>
                <a:ea typeface="+mn-ea"/>
                <a:cs typeface="+mn-cs"/>
              </a:rPr>
              <a:t>Shah and </a:t>
            </a:r>
            <a:r>
              <a:rPr lang="en-GB" sz="1200" kern="1200" dirty="0" err="1">
                <a:solidFill>
                  <a:schemeClr val="tx1"/>
                </a:solidFill>
                <a:effectLst/>
                <a:latin typeface="+mn-lt"/>
                <a:ea typeface="+mn-ea"/>
                <a:cs typeface="+mn-cs"/>
              </a:rPr>
              <a:t>Ahman</a:t>
            </a:r>
            <a:r>
              <a:rPr lang="en-GB" sz="1200" kern="1200" dirty="0">
                <a:solidFill>
                  <a:schemeClr val="tx1"/>
                </a:solidFill>
                <a:effectLst/>
                <a:latin typeface="+mn-lt"/>
                <a:ea typeface="+mn-ea"/>
                <a:cs typeface="+mn-cs"/>
              </a:rPr>
              <a:t> 2012 Reproductive health Matters  2012 – 2008 estimates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C2D40E-CE87-4B5B-BE62-17A2891CA739}" type="slidenum">
              <a:rPr lang="en-US" smtClean="0"/>
              <a:t>6</a:t>
            </a:fld>
            <a:endParaRPr lang="en-US"/>
          </a:p>
        </p:txBody>
      </p:sp>
    </p:spTree>
    <p:extLst>
      <p:ext uri="{BB962C8B-B14F-4D97-AF65-F5344CB8AC3E}">
        <p14:creationId xmlns:p14="http://schemas.microsoft.com/office/powerpoint/2010/main" val="393926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Also,</a:t>
            </a:r>
            <a:r>
              <a:rPr kumimoji="1" lang="ja-JP" altLang="en-US" dirty="0"/>
              <a:t> </a:t>
            </a:r>
            <a:r>
              <a:rPr kumimoji="1" lang="en-US" altLang="ja-JP" dirty="0"/>
              <a:t>here</a:t>
            </a:r>
            <a:r>
              <a:rPr kumimoji="1" lang="ja-JP" altLang="en-US" dirty="0"/>
              <a:t> </a:t>
            </a:r>
            <a:r>
              <a:rPr kumimoji="1" lang="en-US" altLang="ja-JP" dirty="0"/>
              <a:t>is</a:t>
            </a:r>
            <a:r>
              <a:rPr kumimoji="1" lang="en-US" altLang="ja-JP" baseline="0" dirty="0"/>
              <a:t> the situation of Education in our region</a:t>
            </a:r>
            <a:endParaRPr kumimoji="1" lang="ja-JP" altLang="en-US" dirty="0"/>
          </a:p>
        </p:txBody>
      </p:sp>
      <p:sp>
        <p:nvSpPr>
          <p:cNvPr id="4" name="スライド番号プレースホルダー 3"/>
          <p:cNvSpPr>
            <a:spLocks noGrp="1"/>
          </p:cNvSpPr>
          <p:nvPr>
            <p:ph type="sldNum" sz="quarter" idx="10"/>
          </p:nvPr>
        </p:nvSpPr>
        <p:spPr/>
        <p:txBody>
          <a:bodyPr/>
          <a:lstStyle/>
          <a:p>
            <a:fld id="{00F51CF5-0564-4A25-BE27-A9707E163628}" type="slidenum">
              <a:rPr kumimoji="1" lang="ja-JP" altLang="en-US" smtClean="0"/>
              <a:t>7</a:t>
            </a:fld>
            <a:endParaRPr kumimoji="1" lang="ja-JP" altLang="en-US"/>
          </a:p>
        </p:txBody>
      </p:sp>
    </p:spTree>
    <p:extLst>
      <p:ext uri="{BB962C8B-B14F-4D97-AF65-F5344CB8AC3E}">
        <p14:creationId xmlns:p14="http://schemas.microsoft.com/office/powerpoint/2010/main" val="1842997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As you can see from the following slides, formal education and its drop-off</a:t>
            </a:r>
            <a:r>
              <a:rPr kumimoji="1" lang="en-US" altLang="ja-JP" baseline="0" dirty="0"/>
              <a:t> is a continuous serious challenge in Asia Pacific.</a:t>
            </a:r>
          </a:p>
          <a:p>
            <a:r>
              <a:rPr kumimoji="1" lang="en-US" altLang="ja-JP" baseline="0" dirty="0"/>
              <a:t>This phenomenon is seen across all countries regardless its development stage.</a:t>
            </a:r>
          </a:p>
          <a:p>
            <a:r>
              <a:rPr kumimoji="1" lang="en-US" altLang="ja-JP" baseline="0" dirty="0"/>
              <a:t>Thus it is a serious question, when we talk about Youth-led approaches, is it only in the Formal educations (in school)? Or how are we also looking into informal Peer-to-peer approaches, thus we are enabled to reach out to the unseen Youth out of formal educations.</a:t>
            </a:r>
          </a:p>
          <a:p>
            <a:pPr>
              <a:spcBef>
                <a:spcPct val="0"/>
              </a:spcBef>
            </a:pPr>
            <a:endParaRPr lang="en-GB" altLang="en-US" dirty="0"/>
          </a:p>
          <a:p>
            <a:pPr>
              <a:spcBef>
                <a:spcPct val="0"/>
              </a:spcBef>
            </a:pPr>
            <a:endParaRPr lang="en-GB" altLang="en-US" dirty="0"/>
          </a:p>
          <a:p>
            <a:pPr>
              <a:spcBef>
                <a:spcPct val="0"/>
              </a:spcBef>
            </a:pPr>
            <a:r>
              <a:rPr lang="en-GB" altLang="en-US" dirty="0"/>
              <a:t>&lt;More statistics&gt;</a:t>
            </a:r>
          </a:p>
          <a:p>
            <a:pPr>
              <a:spcBef>
                <a:spcPct val="0"/>
              </a:spcBef>
            </a:pPr>
            <a:r>
              <a:rPr lang="en-GB" altLang="en-US" b="1" i="1" u="sng" dirty="0"/>
              <a:t>1. Education</a:t>
            </a:r>
          </a:p>
          <a:p>
            <a:pPr>
              <a:spcBef>
                <a:spcPct val="0"/>
              </a:spcBef>
            </a:pPr>
            <a:r>
              <a:rPr lang="en-GB" altLang="en-US" i="1" dirty="0"/>
              <a:t>Although significant achievements have been made during the last decade, gender inequalities in education continue to exist. </a:t>
            </a:r>
            <a:endParaRPr lang="en-GB" altLang="en-US" dirty="0"/>
          </a:p>
          <a:p>
            <a:pPr>
              <a:spcBef>
                <a:spcPct val="0"/>
              </a:spcBef>
            </a:pPr>
            <a:r>
              <a:rPr lang="en-GB" altLang="en-US" dirty="0"/>
              <a:t> </a:t>
            </a:r>
          </a:p>
          <a:p>
            <a:pPr>
              <a:spcBef>
                <a:spcPct val="0"/>
              </a:spcBef>
            </a:pPr>
            <a:r>
              <a:rPr lang="en-GB" altLang="en-US" dirty="0"/>
              <a:t>Overall, in South and South-West Asian countries, 8 girls for every 10 boys are enrolled in secondary education, while 3 women for every 4 men are enrolled in tertiary education, representing lower female to male enrolment ratios than any other sub-region. </a:t>
            </a:r>
          </a:p>
          <a:p>
            <a:pPr>
              <a:spcBef>
                <a:spcPct val="0"/>
              </a:spcBef>
            </a:pPr>
            <a:r>
              <a:rPr lang="en-GB" altLang="en-US" dirty="0"/>
              <a:t> </a:t>
            </a:r>
          </a:p>
          <a:p>
            <a:pPr>
              <a:spcBef>
                <a:spcPct val="0"/>
              </a:spcBef>
            </a:pPr>
            <a:r>
              <a:rPr lang="en-GB" altLang="en-US" dirty="0"/>
              <a:t>A large number of youth remain </a:t>
            </a:r>
            <a:r>
              <a:rPr lang="en-GB" altLang="en-US" b="1" dirty="0"/>
              <a:t>out-of-school due</a:t>
            </a:r>
            <a:r>
              <a:rPr lang="en-GB" altLang="en-US" dirty="0"/>
              <a:t> </a:t>
            </a:r>
            <a:r>
              <a:rPr lang="en-GB" altLang="en-US" b="1" dirty="0"/>
              <a:t>to urban/rural disparities, socioeconomic inequality and continuing exclusion of children with disabilities</a:t>
            </a:r>
            <a:r>
              <a:rPr lang="en-GB" altLang="en-US" dirty="0"/>
              <a:t>.</a:t>
            </a:r>
          </a:p>
          <a:p>
            <a:pPr>
              <a:spcBef>
                <a:spcPct val="0"/>
              </a:spcBef>
            </a:pPr>
            <a:r>
              <a:rPr lang="en-GB" altLang="en-US" dirty="0"/>
              <a:t> </a:t>
            </a:r>
          </a:p>
          <a:p>
            <a:pPr>
              <a:spcBef>
                <a:spcPct val="0"/>
              </a:spcBef>
            </a:pPr>
            <a:r>
              <a:rPr lang="en-GB" altLang="en-US" dirty="0"/>
              <a:t>Many young people face obstacles transitioning from school to work, as </a:t>
            </a:r>
            <a:r>
              <a:rPr lang="en-GB" altLang="en-US" b="1" dirty="0"/>
              <a:t>education and training systems often do not match modern labour market demands</a:t>
            </a:r>
            <a:r>
              <a:rPr lang="en-GB" altLang="en-US" dirty="0"/>
              <a:t>. The mismatch creates a sub-population of discouraged and excluded youth that are outside the educational system and are also unemployed. </a:t>
            </a:r>
          </a:p>
          <a:p>
            <a:pPr>
              <a:spcBef>
                <a:spcPct val="0"/>
              </a:spcBef>
            </a:pPr>
            <a:r>
              <a:rPr lang="en-GB" altLang="en-US" dirty="0"/>
              <a:t> </a:t>
            </a:r>
          </a:p>
          <a:p>
            <a:pPr>
              <a:spcBef>
                <a:spcPct val="0"/>
              </a:spcBef>
            </a:pPr>
            <a:r>
              <a:rPr lang="en-GB" altLang="en-US" dirty="0"/>
              <a:t>Youth who are </a:t>
            </a:r>
            <a:r>
              <a:rPr lang="en-GB" altLang="en-US" b="1" dirty="0"/>
              <a:t>“not in education, employment or training” (NEET) rate increases among young women and girls.</a:t>
            </a:r>
            <a:r>
              <a:rPr lang="en-GB" altLang="en-US" dirty="0"/>
              <a:t> This group of young people needs particular attention since they are more prone to entering a vicious circle of poverty and exclusion.</a:t>
            </a:r>
          </a:p>
          <a:p>
            <a:pPr>
              <a:spcBef>
                <a:spcPct val="0"/>
              </a:spcBef>
            </a:pPr>
            <a:r>
              <a:rPr lang="en-GB" altLang="en-US" dirty="0"/>
              <a:t> </a:t>
            </a:r>
          </a:p>
          <a:p>
            <a:endParaRPr kumimoji="1" lang="en-US" altLang="ja-JP" dirty="0"/>
          </a:p>
          <a:p>
            <a:pPr>
              <a:spcBef>
                <a:spcPct val="0"/>
              </a:spcBef>
            </a:pPr>
            <a:endParaRPr lang="en-GB" altLang="en-US" b="1" u="sng" dirty="0"/>
          </a:p>
          <a:p>
            <a:pPr>
              <a:spcBef>
                <a:spcPct val="0"/>
              </a:spcBef>
            </a:pPr>
            <a:r>
              <a:rPr lang="en-GB" altLang="en-US" b="1" i="1" u="sng" dirty="0"/>
              <a:t>2. Employment</a:t>
            </a:r>
          </a:p>
          <a:p>
            <a:pPr>
              <a:spcBef>
                <a:spcPct val="0"/>
              </a:spcBef>
            </a:pPr>
            <a:r>
              <a:rPr lang="en-GB" altLang="en-US" i="1" dirty="0"/>
              <a:t>While unemployment in Asia and the Pacific is lower than in any other region, too many young people in the region are likely to end up in vulnerable jobs or out-of-school because of absent unemployment benefits and other support measures</a:t>
            </a:r>
            <a:endParaRPr lang="en-GB" altLang="en-US" dirty="0"/>
          </a:p>
          <a:p>
            <a:pPr>
              <a:spcBef>
                <a:spcPct val="0"/>
              </a:spcBef>
            </a:pPr>
            <a:r>
              <a:rPr lang="en-GB" altLang="en-US" dirty="0"/>
              <a:t> </a:t>
            </a:r>
          </a:p>
          <a:p>
            <a:pPr>
              <a:spcBef>
                <a:spcPct val="0"/>
              </a:spcBef>
            </a:pPr>
            <a:r>
              <a:rPr lang="en-GB" altLang="en-US" b="1" dirty="0"/>
              <a:t>Long-term unemployment</a:t>
            </a:r>
            <a:r>
              <a:rPr lang="en-GB" altLang="en-US" dirty="0"/>
              <a:t> is another challenge, and several countries in the region report that over </a:t>
            </a:r>
            <a:r>
              <a:rPr lang="en-GB" altLang="en-US" b="1" dirty="0"/>
              <a:t>50% </a:t>
            </a:r>
            <a:r>
              <a:rPr lang="en-GB" altLang="en-US" dirty="0"/>
              <a:t>of youth have been unemployed for more than a year. </a:t>
            </a:r>
          </a:p>
          <a:p>
            <a:pPr>
              <a:spcBef>
                <a:spcPct val="0"/>
              </a:spcBef>
            </a:pPr>
            <a:r>
              <a:rPr lang="en-GB" altLang="en-US" dirty="0"/>
              <a:t> </a:t>
            </a:r>
          </a:p>
          <a:p>
            <a:pPr>
              <a:spcBef>
                <a:spcPct val="0"/>
              </a:spcBef>
            </a:pPr>
            <a:r>
              <a:rPr lang="en-GB" altLang="en-US" dirty="0"/>
              <a:t>Youth who are working are often still in a precarious position, with low wages, poor working conditions and a lack of social protection and more likely to be </a:t>
            </a:r>
            <a:r>
              <a:rPr lang="en-GB" altLang="en-US" b="1" dirty="0"/>
              <a:t>working poor</a:t>
            </a:r>
            <a:r>
              <a:rPr lang="en-GB" altLang="en-US" dirty="0"/>
              <a:t>. </a:t>
            </a:r>
          </a:p>
          <a:p>
            <a:pPr>
              <a:spcBef>
                <a:spcPct val="0"/>
              </a:spcBef>
            </a:pPr>
            <a:r>
              <a:rPr lang="en-GB" altLang="en-US" dirty="0"/>
              <a:t> </a:t>
            </a:r>
          </a:p>
          <a:p>
            <a:pPr>
              <a:spcBef>
                <a:spcPct val="0"/>
              </a:spcBef>
            </a:pPr>
            <a:r>
              <a:rPr lang="en-GB" altLang="en-US" dirty="0"/>
              <a:t>Young women continue to be underrepresented in the labour market, though </a:t>
            </a:r>
            <a:r>
              <a:rPr lang="en-GB" altLang="en-US" dirty="0" err="1"/>
              <a:t>subregional</a:t>
            </a:r>
            <a:r>
              <a:rPr lang="en-GB" altLang="en-US" dirty="0"/>
              <a:t> discrepancies prevail. </a:t>
            </a:r>
            <a:r>
              <a:rPr lang="en-GB" altLang="en-US" b="1" dirty="0"/>
              <a:t>Young women’s labour force participation</a:t>
            </a:r>
            <a:r>
              <a:rPr lang="en-GB" altLang="en-US" dirty="0"/>
              <a:t> in South and South-West Asia is only 23%, less than half the rate for young men.</a:t>
            </a:r>
          </a:p>
          <a:p>
            <a:pPr>
              <a:spcBef>
                <a:spcPct val="0"/>
              </a:spcBef>
            </a:pPr>
            <a:r>
              <a:rPr lang="en-GB" altLang="en-US" dirty="0"/>
              <a:t> </a:t>
            </a:r>
          </a:p>
          <a:p>
            <a:pPr>
              <a:spcBef>
                <a:spcPct val="0"/>
              </a:spcBef>
            </a:pPr>
            <a:r>
              <a:rPr lang="en-GB" altLang="en-US" dirty="0"/>
              <a:t>In search of better living conditions, some young people choose to migrate; </a:t>
            </a:r>
            <a:r>
              <a:rPr lang="en-GB" altLang="en-US" b="1" dirty="0"/>
              <a:t>youth migrants make up about 1/4 of the total Asian migrant stock.</a:t>
            </a:r>
            <a:r>
              <a:rPr lang="en-GB" altLang="en-US" dirty="0"/>
              <a:t> Many are undocumented and some are trafficked, including for sex work.</a:t>
            </a:r>
          </a:p>
        </p:txBody>
      </p:sp>
      <p:sp>
        <p:nvSpPr>
          <p:cNvPr id="4" name="スライド番号プレースホルダー 3"/>
          <p:cNvSpPr>
            <a:spLocks noGrp="1"/>
          </p:cNvSpPr>
          <p:nvPr>
            <p:ph type="sldNum" sz="quarter" idx="10"/>
          </p:nvPr>
        </p:nvSpPr>
        <p:spPr/>
        <p:txBody>
          <a:bodyPr/>
          <a:lstStyle/>
          <a:p>
            <a:fld id="{00F51CF5-0564-4A25-BE27-A9707E163628}" type="slidenum">
              <a:rPr kumimoji="1" lang="ja-JP" altLang="en-US" smtClean="0"/>
              <a:t>8</a:t>
            </a:fld>
            <a:endParaRPr kumimoji="1" lang="ja-JP" altLang="en-US"/>
          </a:p>
        </p:txBody>
      </p:sp>
    </p:spTree>
    <p:extLst>
      <p:ext uri="{BB962C8B-B14F-4D97-AF65-F5344CB8AC3E}">
        <p14:creationId xmlns:p14="http://schemas.microsoft.com/office/powerpoint/2010/main" val="2305743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43050" lvl="3" indent="-171450" rtl="0">
              <a:buFont typeface="Arial" panose="020B0604020202020204" pitchFamily="34" charset="0"/>
              <a:buChar char="•"/>
            </a:pPr>
            <a:r>
              <a:rPr lang="en-US" sz="1200" kern="1200" dirty="0">
                <a:solidFill>
                  <a:schemeClr val="tx1"/>
                </a:solidFill>
                <a:effectLst/>
                <a:latin typeface="+mn-lt"/>
                <a:ea typeface="+mn-ea"/>
                <a:cs typeface="+mn-cs"/>
              </a:rPr>
              <a:t>Join the HELP community and you will find interesting and exciting initiatives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projects, activities, materials, videos) on humanitarian issues for strategic and operational work as a volunteer or stuff member.  You are welcome to use the HELP as a knowledge bank and to see if you would like to implement projects within your country and community on a first step.    </a:t>
            </a:r>
            <a:endParaRPr lang="en-GB" sz="14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On a next step you are encouraged to choose a relevant HE initiatives and to start to collaborating with volunteer and staff colleagues to connect on peer to peer level  practicing project based learning </a:t>
            </a:r>
            <a:endParaRPr lang="en-GB" sz="14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Please also upload and submit your projects and activities you developed with your students to share it on the community with others who might be interested to collaborate </a:t>
            </a:r>
            <a:endParaRPr lang="en-GB" sz="14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On the HELP community you will be able to provide certificates and awards (badges) for your students to reward (life and career) skills and (humanitarian) competencies they accomplished by working on HE initiatives</a:t>
            </a:r>
            <a:endParaRPr lang="en-GB" sz="14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0EC5705-4D3A-4961-86CD-AB465715DAFD}" type="slidenum">
              <a:rPr lang="nl-NL" smtClean="0"/>
              <a:t>12</a:t>
            </a:fld>
            <a:endParaRPr lang="nl-NL"/>
          </a:p>
        </p:txBody>
      </p:sp>
    </p:spTree>
    <p:extLst>
      <p:ext uri="{BB962C8B-B14F-4D97-AF65-F5344CB8AC3E}">
        <p14:creationId xmlns:p14="http://schemas.microsoft.com/office/powerpoint/2010/main" val="996995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a:t>
            </a:r>
            <a:r>
              <a:rPr lang="en-GB" baseline="0" dirty="0"/>
              <a:t> these Global Policies and Strategies, when it comes to the action of the “Youth Development” initiative, it could simply seen in 4 areas based on different levels of the cycle of the movement.</a:t>
            </a:r>
          </a:p>
          <a:p>
            <a:endParaRPr lang="en-GB" baseline="0" dirty="0"/>
          </a:p>
          <a:p>
            <a:pPr marL="228600" indent="-228600">
              <a:buAutoNum type="arabicPeriod"/>
            </a:pPr>
            <a:r>
              <a:rPr lang="en-GB" baseline="0" dirty="0"/>
              <a:t>Youth Network</a:t>
            </a:r>
          </a:p>
          <a:p>
            <a:pPr marL="228600" indent="-228600">
              <a:buAutoNum type="arabicPeriod"/>
            </a:pPr>
            <a:r>
              <a:rPr lang="en-GB" baseline="0" dirty="0"/>
              <a:t>Youth Policy Development</a:t>
            </a:r>
          </a:p>
          <a:p>
            <a:pPr marL="228600" indent="-228600">
              <a:buAutoNum type="arabicPeriod"/>
            </a:pPr>
            <a:r>
              <a:rPr lang="en-GB" baseline="0" dirty="0"/>
              <a:t>School based/ Junior Red Cross activities</a:t>
            </a:r>
          </a:p>
          <a:p>
            <a:pPr marL="228600" indent="-228600">
              <a:buAutoNum type="arabicPeriod"/>
            </a:pPr>
            <a:r>
              <a:rPr lang="en-GB" baseline="0" dirty="0"/>
              <a:t>Individual Capacity Training </a:t>
            </a:r>
            <a:endParaRPr lang="en-GB" dirty="0"/>
          </a:p>
        </p:txBody>
      </p:sp>
      <p:sp>
        <p:nvSpPr>
          <p:cNvPr id="4" name="Slide Number Placeholder 3"/>
          <p:cNvSpPr>
            <a:spLocks noGrp="1"/>
          </p:cNvSpPr>
          <p:nvPr>
            <p:ph type="sldNum" sz="quarter" idx="10"/>
          </p:nvPr>
        </p:nvSpPr>
        <p:spPr/>
        <p:txBody>
          <a:bodyPr/>
          <a:lstStyle/>
          <a:p>
            <a:fld id="{00F51CF5-0564-4A25-BE27-A9707E163628}" type="slidenum">
              <a:rPr kumimoji="1" lang="ja-JP" altLang="en-US" smtClean="0"/>
              <a:t>13</a:t>
            </a:fld>
            <a:endParaRPr kumimoji="1" lang="ja-JP" altLang="en-US"/>
          </a:p>
        </p:txBody>
      </p:sp>
    </p:spTree>
    <p:extLst>
      <p:ext uri="{BB962C8B-B14F-4D97-AF65-F5344CB8AC3E}">
        <p14:creationId xmlns:p14="http://schemas.microsoft.com/office/powerpoint/2010/main" val="383856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1" kern="1200" dirty="0">
                <a:solidFill>
                  <a:schemeClr val="tx1"/>
                </a:solidFill>
                <a:effectLst/>
                <a:latin typeface="+mn-lt"/>
                <a:ea typeface="+mn-ea"/>
                <a:cs typeface="+mn-cs"/>
              </a:rPr>
              <a:t>Lab</a:t>
            </a:r>
            <a:r>
              <a:rPr kumimoji="1" lang="en-GB" sz="1200" b="1" kern="1200" baseline="0" dirty="0">
                <a:solidFill>
                  <a:schemeClr val="tx1"/>
                </a:solidFill>
                <a:effectLst/>
                <a:latin typeface="+mn-lt"/>
                <a:ea typeface="+mn-ea"/>
                <a:cs typeface="+mn-cs"/>
              </a:rPr>
              <a:t>-hub</a:t>
            </a:r>
            <a:r>
              <a:rPr kumimoji="1" lang="en-GB" sz="1200" kern="1200" baseline="0" dirty="0">
                <a:solidFill>
                  <a:schemeClr val="tx1"/>
                </a:solidFill>
                <a:effectLst/>
                <a:latin typeface="+mn-lt"/>
                <a:ea typeface="+mn-ea"/>
                <a:cs typeface="+mn-cs"/>
              </a:rPr>
              <a:t> is our concept of working to identify cooperation methods and working together for solutions identifying on Volunteering.</a:t>
            </a:r>
          </a:p>
          <a:p>
            <a:endParaRPr kumimoji="1" lang="en-GB" sz="1200" kern="1200" baseline="0" dirty="0">
              <a:solidFill>
                <a:schemeClr val="tx1"/>
              </a:solidFill>
              <a:effectLst/>
              <a:latin typeface="+mn-lt"/>
              <a:ea typeface="+mn-ea"/>
              <a:cs typeface="+mn-cs"/>
            </a:endParaRPr>
          </a:p>
          <a:p>
            <a:r>
              <a:rPr kumimoji="1" lang="en-GB" sz="1200" kern="1200" baseline="0" dirty="0">
                <a:solidFill>
                  <a:schemeClr val="tx1"/>
                </a:solidFill>
                <a:effectLst/>
                <a:latin typeface="+mn-lt"/>
                <a:ea typeface="+mn-ea"/>
                <a:cs typeface="+mn-cs"/>
              </a:rPr>
              <a:t>Currently, we have a Volunteering Solution Bank which</a:t>
            </a:r>
            <a:r>
              <a:rPr lang="en-GB" dirty="0">
                <a:effectLst/>
              </a:rPr>
              <a:t> contains a series of case studies and documents that showcase the work of our RCRC National Society volunteers in various parts of the world - See more at: http://www.ifrc.org/en/what-we-do/volunteers/volunteering-solutions-bank/#sthash.Cd1f9VSb.dpuf</a:t>
            </a:r>
            <a:endParaRPr kumimoji="1" lang="en-GB" sz="1200" kern="1200" dirty="0">
              <a:solidFill>
                <a:schemeClr val="tx1"/>
              </a:solidFill>
              <a:effectLst/>
              <a:latin typeface="+mn-lt"/>
              <a:ea typeface="+mn-ea"/>
              <a:cs typeface="+mn-cs"/>
            </a:endParaRPr>
          </a:p>
          <a:p>
            <a:endParaRPr kumimoji="1" lang="en-GB" sz="1200" kern="1200" dirty="0">
              <a:solidFill>
                <a:schemeClr val="tx1"/>
              </a:solidFill>
              <a:effectLst/>
              <a:latin typeface="+mn-lt"/>
              <a:ea typeface="+mn-ea"/>
              <a:cs typeface="+mn-cs"/>
            </a:endParaRPr>
          </a:p>
          <a:p>
            <a:r>
              <a:rPr kumimoji="1" lang="en-GB" sz="1200" kern="1200" dirty="0">
                <a:solidFill>
                  <a:schemeClr val="tx1"/>
                </a:solidFill>
                <a:effectLst/>
                <a:latin typeface="+mn-lt"/>
                <a:ea typeface="+mn-ea"/>
                <a:cs typeface="+mn-cs"/>
              </a:rPr>
              <a:t>Further more, we are</a:t>
            </a:r>
            <a:r>
              <a:rPr kumimoji="1" lang="en-GB" sz="1200" kern="1200" baseline="0" dirty="0">
                <a:solidFill>
                  <a:schemeClr val="tx1"/>
                </a:solidFill>
                <a:effectLst/>
                <a:latin typeface="+mn-lt"/>
                <a:ea typeface="+mn-ea"/>
                <a:cs typeface="+mn-cs"/>
              </a:rPr>
              <a:t> looking forward to form lab-hubs in the following area and would be very much looking forward to collaborate with ASEAN Youth sections to together identify the solutions for enhancing and enriching Youth volunteering cultures across the ASEAN nations;</a:t>
            </a:r>
            <a:endParaRPr kumimoji="1" lang="en-GB" sz="1200" kern="1200" dirty="0">
              <a:solidFill>
                <a:schemeClr val="tx1"/>
              </a:solidFill>
              <a:effectLst/>
              <a:latin typeface="+mn-lt"/>
              <a:ea typeface="+mn-ea"/>
              <a:cs typeface="+mn-cs"/>
            </a:endParaRPr>
          </a:p>
          <a:p>
            <a:endParaRPr kumimoji="1" lang="en-GB" sz="1200" kern="1200" dirty="0">
              <a:solidFill>
                <a:schemeClr val="tx1"/>
              </a:solidFill>
              <a:effectLst/>
              <a:latin typeface="+mn-lt"/>
              <a:ea typeface="+mn-ea"/>
              <a:cs typeface="+mn-cs"/>
            </a:endParaRPr>
          </a:p>
          <a:p>
            <a:r>
              <a:rPr kumimoji="1" lang="en-GB" sz="1200" kern="1200" dirty="0">
                <a:solidFill>
                  <a:schemeClr val="tx1"/>
                </a:solidFill>
                <a:effectLst/>
                <a:latin typeface="+mn-lt"/>
                <a:ea typeface="+mn-ea"/>
                <a:cs typeface="+mn-cs"/>
              </a:rPr>
              <a:t>A wide level of volunteer work is associated to communities of people who enjoy common interest and those communities of volunteers may contribute to the work of the </a:t>
            </a:r>
            <a:r>
              <a:rPr kumimoji="1" lang="en-GB" sz="1200" kern="1200" dirty="0" err="1">
                <a:solidFill>
                  <a:schemeClr val="tx1"/>
                </a:solidFill>
                <a:effectLst/>
                <a:latin typeface="+mn-lt"/>
                <a:ea typeface="+mn-ea"/>
                <a:cs typeface="+mn-cs"/>
              </a:rPr>
              <a:t>orgarinsations</a:t>
            </a:r>
            <a:r>
              <a:rPr kumimoji="1" lang="en-GB" sz="1200" kern="1200" baseline="0" dirty="0">
                <a:solidFill>
                  <a:schemeClr val="tx1"/>
                </a:solidFill>
                <a:effectLst/>
                <a:latin typeface="+mn-lt"/>
                <a:ea typeface="+mn-ea"/>
                <a:cs typeface="+mn-cs"/>
              </a:rPr>
              <a:t> </a:t>
            </a:r>
            <a:r>
              <a:rPr kumimoji="1" lang="en-GB" sz="1200" kern="1200" dirty="0">
                <a:solidFill>
                  <a:schemeClr val="tx1"/>
                </a:solidFill>
                <a:effectLst/>
                <a:latin typeface="+mn-lt"/>
                <a:ea typeface="+mn-ea"/>
                <a:cs typeface="+mn-cs"/>
              </a:rPr>
              <a:t>and expanding the reach out to new and different networks of society and promoting in such a way new forms of social inclusion. </a:t>
            </a:r>
            <a:r>
              <a:rPr kumimoji="1" lang="en-GB" sz="1200" i="1" kern="1200" dirty="0">
                <a:solidFill>
                  <a:schemeClr val="tx1"/>
                </a:solidFill>
                <a:effectLst/>
                <a:latin typeface="+mn-lt"/>
                <a:ea typeface="+mn-ea"/>
                <a:cs typeface="+mn-cs"/>
              </a:rPr>
              <a:t>We need to consider as well that today’s volunteers prefer to stay for shorter periods.  They want more from their volunteering experience e.g. training, enhancing employability, </a:t>
            </a:r>
            <a:r>
              <a:rPr kumimoji="1" lang="en-GB" sz="1200" i="1" kern="1200" dirty="0" err="1">
                <a:solidFill>
                  <a:schemeClr val="tx1"/>
                </a:solidFill>
                <a:effectLst/>
                <a:latin typeface="+mn-lt"/>
                <a:ea typeface="+mn-ea"/>
                <a:cs typeface="+mn-cs"/>
              </a:rPr>
              <a:t>lifeskills</a:t>
            </a:r>
            <a:r>
              <a:rPr kumimoji="1" lang="en-GB" sz="1200" i="1" kern="1200" dirty="0">
                <a:solidFill>
                  <a:schemeClr val="tx1"/>
                </a:solidFill>
                <a:effectLst/>
                <a:latin typeface="+mn-lt"/>
                <a:ea typeface="+mn-ea"/>
                <a:cs typeface="+mn-cs"/>
              </a:rPr>
              <a:t> etc.  New volunteers also want greater control over their experience and a platform to develop their own ideas and initiatives, focusing more on meaning, independence and impact. Co-development is the trend rather than slotting in volunteers into pre-designed services.</a:t>
            </a:r>
            <a:endParaRPr kumimoji="1" lang="en-GB" sz="1200" kern="1200" dirty="0">
              <a:solidFill>
                <a:schemeClr val="tx1"/>
              </a:solidFill>
              <a:effectLst/>
              <a:latin typeface="+mn-lt"/>
              <a:ea typeface="+mn-ea"/>
              <a:cs typeface="+mn-cs"/>
            </a:endParaRPr>
          </a:p>
          <a:p>
            <a:r>
              <a:rPr kumimoji="1" lang="en-GB" sz="1200" b="1" kern="1200" dirty="0">
                <a:solidFill>
                  <a:schemeClr val="tx1"/>
                </a:solidFill>
                <a:effectLst/>
                <a:latin typeface="+mn-lt"/>
                <a:ea typeface="+mn-ea"/>
                <a:cs typeface="+mn-cs"/>
              </a:rPr>
              <a:t> </a:t>
            </a:r>
            <a:endParaRPr kumimoji="1" lang="en-GB" sz="1200" kern="1200" dirty="0">
              <a:solidFill>
                <a:schemeClr val="tx1"/>
              </a:solidFill>
              <a:effectLst/>
              <a:latin typeface="+mn-lt"/>
              <a:ea typeface="+mn-ea"/>
              <a:cs typeface="+mn-cs"/>
            </a:endParaRPr>
          </a:p>
          <a:p>
            <a:r>
              <a:rPr kumimoji="1" lang="en-GB" sz="1200" b="1" kern="1200" dirty="0">
                <a:solidFill>
                  <a:schemeClr val="tx1"/>
                </a:solidFill>
                <a:effectLst/>
                <a:latin typeface="+mn-lt"/>
                <a:ea typeface="+mn-ea"/>
                <a:cs typeface="+mn-cs"/>
              </a:rPr>
              <a:t>SUGGESTED AREAS FOR THE Forming</a:t>
            </a:r>
            <a:r>
              <a:rPr kumimoji="1" lang="en-GB" sz="1200" b="1" kern="1200" baseline="0" dirty="0">
                <a:solidFill>
                  <a:schemeClr val="tx1"/>
                </a:solidFill>
                <a:effectLst/>
                <a:latin typeface="+mn-lt"/>
                <a:ea typeface="+mn-ea"/>
                <a:cs typeface="+mn-cs"/>
              </a:rPr>
              <a:t> of Lab-hubs:</a:t>
            </a:r>
            <a:endParaRPr kumimoji="1" lang="en-GB" sz="1200" kern="1200" dirty="0">
              <a:solidFill>
                <a:schemeClr val="tx1"/>
              </a:solidFill>
              <a:effectLst/>
              <a:latin typeface="+mn-lt"/>
              <a:ea typeface="+mn-ea"/>
              <a:cs typeface="+mn-cs"/>
            </a:endParaRPr>
          </a:p>
          <a:p>
            <a:endParaRPr kumimoji="1" lang="en-GB" sz="1200" b="0" kern="1200" dirty="0">
              <a:solidFill>
                <a:schemeClr val="tx1"/>
              </a:solidFill>
              <a:effectLst/>
              <a:latin typeface="+mn-lt"/>
              <a:ea typeface="+mn-ea"/>
              <a:cs typeface="+mn-cs"/>
            </a:endParaRPr>
          </a:p>
          <a:p>
            <a:r>
              <a:rPr kumimoji="1" lang="en-GB" sz="1200" b="1" kern="1200" dirty="0">
                <a:solidFill>
                  <a:schemeClr val="tx1"/>
                </a:solidFill>
                <a:effectLst/>
                <a:latin typeface="+mn-lt"/>
                <a:ea typeface="+mn-ea"/>
                <a:cs typeface="+mn-cs"/>
              </a:rPr>
              <a:t>Virtual volunteers</a:t>
            </a:r>
            <a:endParaRPr kumimoji="1" lang="en-GB" sz="1200" kern="1200" dirty="0">
              <a:solidFill>
                <a:schemeClr val="tx1"/>
              </a:solidFill>
              <a:effectLst/>
              <a:latin typeface="+mn-lt"/>
              <a:ea typeface="+mn-ea"/>
              <a:cs typeface="+mn-cs"/>
            </a:endParaRPr>
          </a:p>
          <a:p>
            <a:r>
              <a:rPr kumimoji="1" lang="en-GB" sz="1200" b="1" kern="1200" dirty="0">
                <a:solidFill>
                  <a:schemeClr val="tx1"/>
                </a:solidFill>
                <a:effectLst/>
                <a:latin typeface="+mn-lt"/>
                <a:ea typeface="+mn-ea"/>
                <a:cs typeface="+mn-cs"/>
              </a:rPr>
              <a:t> </a:t>
            </a:r>
            <a:endParaRPr kumimoji="1" lang="en-GB" sz="1200" kern="1200" dirty="0">
              <a:solidFill>
                <a:schemeClr val="tx1"/>
              </a:solidFill>
              <a:effectLst/>
              <a:latin typeface="+mn-lt"/>
              <a:ea typeface="+mn-ea"/>
              <a:cs typeface="+mn-cs"/>
            </a:endParaRPr>
          </a:p>
          <a:p>
            <a:r>
              <a:rPr kumimoji="1" lang="en-GB" sz="1200" kern="1200" dirty="0">
                <a:solidFill>
                  <a:schemeClr val="tx1"/>
                </a:solidFill>
                <a:effectLst/>
                <a:latin typeface="+mn-lt"/>
                <a:ea typeface="+mn-ea"/>
                <a:cs typeface="+mn-cs"/>
              </a:rPr>
              <a:t>Virtual volunteers in emergencies and virtual volunteers in the development phase.  In times of disasters, virtual volunteers can provide first-hand information of the consequence of a disaster, but this group will require what kind of information is useful for us.  At the same time, these kind of volunteers can become reference points in communities where our reach capacity is limited. In development times, these volunteers can disseminate in their communities prevention message from the Red Cross, provide virtual homecare support for elderly communities or people with disabilities, even provide psychological support for people in need. </a:t>
            </a:r>
          </a:p>
          <a:p>
            <a:r>
              <a:rPr kumimoji="1" lang="en-GB" sz="1200" kern="1200" dirty="0">
                <a:solidFill>
                  <a:schemeClr val="tx1"/>
                </a:solidFill>
                <a:effectLst/>
                <a:latin typeface="+mn-lt"/>
                <a:ea typeface="+mn-ea"/>
                <a:cs typeface="+mn-cs"/>
              </a:rPr>
              <a:t> </a:t>
            </a:r>
          </a:p>
          <a:p>
            <a:r>
              <a:rPr kumimoji="1" lang="en-GB" sz="1200" b="1" kern="1200" dirty="0">
                <a:solidFill>
                  <a:schemeClr val="tx1"/>
                </a:solidFill>
                <a:effectLst/>
                <a:latin typeface="+mn-lt"/>
                <a:ea typeface="+mn-ea"/>
                <a:cs typeface="+mn-cs"/>
              </a:rPr>
              <a:t>Volunteers with disabilities </a:t>
            </a:r>
            <a:endParaRPr kumimoji="1" lang="en-GB" sz="1200" kern="1200" dirty="0">
              <a:solidFill>
                <a:schemeClr val="tx1"/>
              </a:solidFill>
              <a:effectLst/>
              <a:latin typeface="+mn-lt"/>
              <a:ea typeface="+mn-ea"/>
              <a:cs typeface="+mn-cs"/>
            </a:endParaRPr>
          </a:p>
          <a:p>
            <a:r>
              <a:rPr kumimoji="1" lang="en-GB" sz="1200" kern="1200" dirty="0">
                <a:solidFill>
                  <a:schemeClr val="tx1"/>
                </a:solidFill>
                <a:effectLst/>
                <a:latin typeface="+mn-lt"/>
                <a:ea typeface="+mn-ea"/>
                <a:cs typeface="+mn-cs"/>
              </a:rPr>
              <a:t>Exploring a group of volunteers with disabilities should offer an excellent opportunity for social inclusion and expanding services of the </a:t>
            </a:r>
            <a:r>
              <a:rPr kumimoji="1" lang="en-GB" sz="1200" kern="1200" dirty="0" err="1">
                <a:solidFill>
                  <a:schemeClr val="tx1"/>
                </a:solidFill>
                <a:effectLst/>
                <a:latin typeface="+mn-lt"/>
                <a:ea typeface="+mn-ea"/>
                <a:cs typeface="+mn-cs"/>
              </a:rPr>
              <a:t>orgiarnisations</a:t>
            </a:r>
            <a:r>
              <a:rPr kumimoji="1" lang="en-GB" sz="1200" kern="1200" dirty="0">
                <a:solidFill>
                  <a:schemeClr val="tx1"/>
                </a:solidFill>
                <a:effectLst/>
                <a:latin typeface="+mn-lt"/>
                <a:ea typeface="+mn-ea"/>
                <a:cs typeface="+mn-cs"/>
              </a:rPr>
              <a:t>.</a:t>
            </a:r>
          </a:p>
          <a:p>
            <a:endParaRPr kumimoji="1" lang="en-GB" sz="1200" kern="1200" dirty="0">
              <a:solidFill>
                <a:schemeClr val="tx1"/>
              </a:solidFill>
              <a:effectLst/>
              <a:latin typeface="+mn-lt"/>
              <a:ea typeface="+mn-ea"/>
              <a:cs typeface="+mn-cs"/>
            </a:endParaRPr>
          </a:p>
          <a:p>
            <a:r>
              <a:rPr kumimoji="1" lang="en-GB" sz="1200" kern="1200" dirty="0">
                <a:solidFill>
                  <a:schemeClr val="tx1"/>
                </a:solidFill>
                <a:effectLst/>
                <a:latin typeface="+mn-lt"/>
                <a:ea typeface="+mn-ea"/>
                <a:cs typeface="+mn-cs"/>
              </a:rPr>
              <a:t>National Societies which could be potential “knowledge </a:t>
            </a:r>
            <a:r>
              <a:rPr kumimoji="1" lang="en-GB" sz="1200" kern="1200" dirty="0" err="1">
                <a:solidFill>
                  <a:schemeClr val="tx1"/>
                </a:solidFill>
                <a:effectLst/>
                <a:latin typeface="+mn-lt"/>
                <a:ea typeface="+mn-ea"/>
                <a:cs typeface="+mn-cs"/>
              </a:rPr>
              <a:t>centers</a:t>
            </a:r>
            <a:r>
              <a:rPr kumimoji="1" lang="en-GB" sz="1200" kern="1200" dirty="0">
                <a:solidFill>
                  <a:schemeClr val="tx1"/>
                </a:solidFill>
                <a:effectLst/>
                <a:latin typeface="+mn-lt"/>
                <a:ea typeface="+mn-ea"/>
                <a:cs typeface="+mn-cs"/>
              </a:rPr>
              <a:t> “ or “innovation hubs” could  be:</a:t>
            </a:r>
          </a:p>
          <a:p>
            <a:r>
              <a:rPr kumimoji="1" lang="en-GB" sz="1200" kern="1200" dirty="0">
                <a:solidFill>
                  <a:schemeClr val="tx1"/>
                </a:solidFill>
                <a:effectLst/>
                <a:latin typeface="+mn-lt"/>
                <a:ea typeface="+mn-ea"/>
                <a:cs typeface="+mn-cs"/>
              </a:rPr>
              <a:t> </a:t>
            </a:r>
          </a:p>
          <a:p>
            <a:r>
              <a:rPr kumimoji="1" lang="en-GB" sz="1200" b="1" kern="1200" dirty="0">
                <a:solidFill>
                  <a:schemeClr val="tx1"/>
                </a:solidFill>
                <a:effectLst/>
                <a:latin typeface="+mn-lt"/>
                <a:ea typeface="+mn-ea"/>
                <a:cs typeface="+mn-cs"/>
              </a:rPr>
              <a:t>Senior Volunteers</a:t>
            </a:r>
            <a:r>
              <a:rPr kumimoji="1" lang="en-GB" sz="1200" kern="1200" dirty="0">
                <a:solidFill>
                  <a:schemeClr val="tx1"/>
                </a:solidFill>
                <a:effectLst/>
                <a:latin typeface="+mn-lt"/>
                <a:ea typeface="+mn-ea"/>
                <a:cs typeface="+mn-cs"/>
              </a:rPr>
              <a:t> </a:t>
            </a:r>
          </a:p>
          <a:p>
            <a:r>
              <a:rPr kumimoji="1" lang="en-GB" sz="1200" kern="1200" dirty="0">
                <a:solidFill>
                  <a:schemeClr val="tx1"/>
                </a:solidFill>
                <a:effectLst/>
                <a:latin typeface="+mn-lt"/>
                <a:ea typeface="+mn-ea"/>
                <a:cs typeface="+mn-cs"/>
              </a:rPr>
              <a:t>Engaging seniors for volunteering brings benefits to the individual, to the National Society, and to the most vulnerable in the communities.  Aside from promoting social inclusion, the National Society is providing the platform for this often excluded group, who at their old age are still capable and willing to contribute to the society but have little or no opportunities for such.   The Senior Volunteer programme can target peer to peer dynamics and contribute to develop a methodology.  Seniors have years of wisdom and could contribute to  inter-generational initiatives, especially coaching and mentoring.</a:t>
            </a:r>
          </a:p>
          <a:p>
            <a:r>
              <a:rPr kumimoji="1" lang="en-GB" sz="1200" kern="1200" dirty="0">
                <a:solidFill>
                  <a:schemeClr val="tx1"/>
                </a:solidFill>
                <a:effectLst/>
                <a:latin typeface="+mn-lt"/>
                <a:ea typeface="+mn-ea"/>
                <a:cs typeface="+mn-cs"/>
              </a:rPr>
              <a:t> </a:t>
            </a:r>
          </a:p>
          <a:p>
            <a:r>
              <a:rPr kumimoji="1" lang="en-GB" sz="1200" b="1" kern="1200" dirty="0">
                <a:solidFill>
                  <a:schemeClr val="tx1"/>
                </a:solidFill>
                <a:effectLst/>
                <a:latin typeface="+mn-lt"/>
                <a:ea typeface="+mn-ea"/>
                <a:cs typeface="+mn-cs"/>
              </a:rPr>
              <a:t>Professional volunteers</a:t>
            </a:r>
            <a:r>
              <a:rPr kumimoji="1" lang="en-GB" sz="1200" kern="1200" dirty="0">
                <a:solidFill>
                  <a:schemeClr val="tx1"/>
                </a:solidFill>
                <a:effectLst/>
                <a:latin typeface="+mn-lt"/>
                <a:ea typeface="+mn-ea"/>
                <a:cs typeface="+mn-cs"/>
              </a:rPr>
              <a:t> </a:t>
            </a:r>
          </a:p>
          <a:p>
            <a:r>
              <a:rPr kumimoji="1" lang="en-GB" sz="1200" kern="1200" dirty="0">
                <a:solidFill>
                  <a:schemeClr val="tx1"/>
                </a:solidFill>
                <a:effectLst/>
                <a:latin typeface="+mn-lt"/>
                <a:ea typeface="+mn-ea"/>
                <a:cs typeface="+mn-cs"/>
              </a:rPr>
              <a:t>Professional volunteers refer to individuals that have certain level of expertise and are capable to offer a couple of hours during the week or a month or year, to support the NS in special needs they may have. </a:t>
            </a:r>
          </a:p>
          <a:p>
            <a:r>
              <a:rPr kumimoji="1" lang="en-GB" sz="1200" kern="1200" dirty="0">
                <a:solidFill>
                  <a:schemeClr val="tx1"/>
                </a:solidFill>
                <a:effectLst/>
                <a:latin typeface="+mn-lt"/>
                <a:ea typeface="+mn-ea"/>
                <a:cs typeface="+mn-cs"/>
              </a:rPr>
              <a:t> </a:t>
            </a:r>
          </a:p>
          <a:p>
            <a:r>
              <a:rPr kumimoji="1" lang="en-GB" sz="1200" b="1" kern="1200" dirty="0">
                <a:solidFill>
                  <a:schemeClr val="tx1"/>
                </a:solidFill>
                <a:effectLst/>
                <a:latin typeface="+mn-lt"/>
                <a:ea typeface="+mn-ea"/>
                <a:cs typeface="+mn-cs"/>
              </a:rPr>
              <a:t>Corporate Volunteers </a:t>
            </a:r>
            <a:endParaRPr kumimoji="1" lang="en-GB" sz="1200" kern="1200" dirty="0">
              <a:solidFill>
                <a:schemeClr val="tx1"/>
              </a:solidFill>
              <a:effectLst/>
              <a:latin typeface="+mn-lt"/>
              <a:ea typeface="+mn-ea"/>
              <a:cs typeface="+mn-cs"/>
            </a:endParaRPr>
          </a:p>
          <a:p>
            <a:r>
              <a:rPr kumimoji="1" lang="en-GB" sz="1200" kern="1200" dirty="0">
                <a:solidFill>
                  <a:schemeClr val="tx1"/>
                </a:solidFill>
                <a:effectLst/>
                <a:latin typeface="+mn-lt"/>
                <a:ea typeface="+mn-ea"/>
                <a:cs typeface="+mn-cs"/>
              </a:rPr>
              <a:t>Corporate Volunteering enables corporate partners to build a sustainable partnership with communities and make a positive social impact in their community. Through the Red Cross and Red Crescent,  a variety of opportunities may be offered to corporate volunteers to get involved in community-based projects or support development initiatives for the national society.  Skilled and talented workforce of a corporate may volunteer for a period of time to support an NS in a specific area of the organization.</a:t>
            </a:r>
          </a:p>
          <a:p>
            <a:r>
              <a:rPr kumimoji="1" lang="en-GB" sz="1200" kern="1200" dirty="0">
                <a:solidFill>
                  <a:schemeClr val="tx1"/>
                </a:solidFill>
                <a:effectLst/>
                <a:latin typeface="+mn-lt"/>
                <a:ea typeface="+mn-ea"/>
                <a:cs typeface="+mn-cs"/>
              </a:rPr>
              <a:t> </a:t>
            </a:r>
          </a:p>
          <a:p>
            <a:r>
              <a:rPr kumimoji="1" lang="en-GB" sz="1200" b="1" kern="1200" dirty="0">
                <a:solidFill>
                  <a:schemeClr val="tx1"/>
                </a:solidFill>
                <a:effectLst/>
                <a:latin typeface="+mn-lt"/>
                <a:ea typeface="+mn-ea"/>
                <a:cs typeface="+mn-cs"/>
              </a:rPr>
              <a:t>Socio-cultural community groups</a:t>
            </a:r>
            <a:endParaRPr kumimoji="1" lang="en-GB" sz="1200" kern="1200" dirty="0">
              <a:solidFill>
                <a:schemeClr val="tx1"/>
              </a:solidFill>
              <a:effectLst/>
              <a:latin typeface="+mn-lt"/>
              <a:ea typeface="+mn-ea"/>
              <a:cs typeface="+mn-cs"/>
            </a:endParaRPr>
          </a:p>
          <a:p>
            <a:r>
              <a:rPr kumimoji="1" lang="en-GB" sz="1200" kern="1200" dirty="0">
                <a:solidFill>
                  <a:schemeClr val="tx1"/>
                </a:solidFill>
                <a:effectLst/>
                <a:latin typeface="+mn-lt"/>
                <a:ea typeface="+mn-ea"/>
                <a:cs typeface="+mn-cs"/>
              </a:rPr>
              <a:t>There are different groups of volunteers in the countries which offer national societies the opportunity to engage with new generations of volunteering work and also of communities of people associated with specific causes: The environmentalists, the hip hop, the sporty, the trekking, the motorbikes, the technology communities, etc. Explore those communities of volunteers and their work will help the NS to expand their knowledge and attract different group of volunteers that can offer an added value to the organization.  </a:t>
            </a:r>
          </a:p>
          <a:p>
            <a:r>
              <a:rPr kumimoji="1" lang="en-GB" sz="1200" kern="1200" dirty="0">
                <a:solidFill>
                  <a:schemeClr val="tx1"/>
                </a:solidFill>
                <a:effectLst/>
                <a:latin typeface="+mn-lt"/>
                <a:ea typeface="+mn-ea"/>
                <a:cs typeface="+mn-cs"/>
              </a:rPr>
              <a:t> </a:t>
            </a:r>
          </a:p>
          <a:p>
            <a:r>
              <a:rPr kumimoji="1" lang="en-GB" sz="1200" b="1" u="sng" kern="1200" dirty="0">
                <a:solidFill>
                  <a:schemeClr val="tx1"/>
                </a:solidFill>
                <a:effectLst/>
                <a:latin typeface="+mn-lt"/>
                <a:ea typeface="+mn-ea"/>
                <a:cs typeface="+mn-cs"/>
              </a:rPr>
              <a:t>DURING DISASTERS, TRANSITIONING VOLUNTEERS INTO STAFF </a:t>
            </a:r>
            <a:endParaRPr kumimoji="1" lang="en-GB" sz="1200" kern="1200" dirty="0">
              <a:solidFill>
                <a:schemeClr val="tx1"/>
              </a:solidFill>
              <a:effectLst/>
              <a:latin typeface="+mn-lt"/>
              <a:ea typeface="+mn-ea"/>
              <a:cs typeface="+mn-cs"/>
            </a:endParaRPr>
          </a:p>
          <a:p>
            <a:r>
              <a:rPr kumimoji="1" lang="en-GB" sz="1200" kern="1200" dirty="0">
                <a:solidFill>
                  <a:schemeClr val="tx1"/>
                </a:solidFill>
                <a:effectLst/>
                <a:latin typeface="+mn-lt"/>
                <a:ea typeface="+mn-ea"/>
                <a:cs typeface="+mn-cs"/>
              </a:rPr>
              <a:t>For many national societies a significant challenge remains  around transitioning volunteers between paid and unpaid roles. Recent experiences highlight  how in some instances volunteers who received additional paid contributions during emergency times, despite being expected to work like paid staff, retained the status of volunteers. This affected the pride they felt in their new roles. For those volunteers who receive payment over a longer period of time, the concept of returning to pure unpaid voluntarism was sometimes a challenging adjustment to make. As a general rule, when volunteers are paid at least equal to the minimum wage law of the country, they should be transitioned into NS staff under proper HR procedures.</a:t>
            </a:r>
          </a:p>
          <a:p>
            <a:endParaRPr kumimoji="1" lang="en-GB" sz="1200" b="0" u="none" kern="1200" dirty="0">
              <a:solidFill>
                <a:schemeClr val="tx1"/>
              </a:solidFill>
              <a:effectLst/>
              <a:latin typeface="+mn-lt"/>
              <a:ea typeface="+mn-ea"/>
              <a:cs typeface="+mn-cs"/>
            </a:endParaRPr>
          </a:p>
          <a:p>
            <a:r>
              <a:rPr kumimoji="1" lang="en-GB" sz="1200" b="1" u="sng" kern="1200" dirty="0">
                <a:solidFill>
                  <a:schemeClr val="tx1"/>
                </a:solidFill>
                <a:effectLst/>
                <a:latin typeface="+mn-lt"/>
                <a:ea typeface="+mn-ea"/>
                <a:cs typeface="+mn-cs"/>
              </a:rPr>
              <a:t>DIASPORA/MIGRANT VOLUNTEERING</a:t>
            </a:r>
            <a:r>
              <a:rPr kumimoji="1" lang="en-GB" sz="1200" kern="1200" dirty="0">
                <a:solidFill>
                  <a:schemeClr val="tx1"/>
                </a:solidFill>
                <a:effectLst/>
                <a:latin typeface="+mn-lt"/>
                <a:ea typeface="+mn-ea"/>
                <a:cs typeface="+mn-cs"/>
              </a:rPr>
              <a:t> </a:t>
            </a:r>
          </a:p>
          <a:p>
            <a:r>
              <a:rPr kumimoji="1" lang="en-GB" sz="1200" kern="1200" dirty="0">
                <a:solidFill>
                  <a:schemeClr val="tx1"/>
                </a:solidFill>
                <a:effectLst/>
                <a:latin typeface="+mn-lt"/>
                <a:ea typeface="+mn-ea"/>
                <a:cs typeface="+mn-cs"/>
              </a:rPr>
              <a:t>Diasporas from south to north continues to rise.  In Asia Pacific, the affluent mega-cities and urban areas contain migrants from countries such as Bangladesh, Nepal, Philippines, Myanmar, Vietnam, Pakistan amongst others.  Singapore for example has 2.3 million migrants (out of a total population of 6 million) and there are vibrant, structured communities from countries ranging from Malaysia, Thailand, Indonesia and the Philippines to the Indian sub-continent.  Malaysia as well has a large Nepali, Bangladeshi, Myanmar and Pakistani communities.   While there are migrants who have reaped great benefits from moving to another country, a significant number are frustrated by a sense of exclusion, limited options, even abuse and loneliness.</a:t>
            </a:r>
          </a:p>
          <a:p>
            <a:r>
              <a:rPr kumimoji="1" lang="en-GB" sz="1200" kern="1200" dirty="0">
                <a:solidFill>
                  <a:schemeClr val="tx1"/>
                </a:solidFill>
                <a:effectLst/>
                <a:latin typeface="+mn-lt"/>
                <a:ea typeface="+mn-ea"/>
                <a:cs typeface="+mn-cs"/>
              </a:rPr>
              <a:t> </a:t>
            </a:r>
          </a:p>
          <a:p>
            <a:r>
              <a:rPr kumimoji="1" lang="en-GB" sz="1200" kern="1200" dirty="0">
                <a:solidFill>
                  <a:schemeClr val="tx1"/>
                </a:solidFill>
                <a:effectLst/>
                <a:latin typeface="+mn-lt"/>
                <a:ea typeface="+mn-ea"/>
                <a:cs typeface="+mn-cs"/>
              </a:rPr>
              <a:t>NSs could serve as bridges across the diasporas, encouraging diaspora members to get involve in the Red Cross Red Crescent activities. NSs can explore the opportunities presented by the diverse migrants, especially in peer support mechanisms nuanced by cultural understanding and common language.  NSs however must understand who the diaspora or internal migrants are, how they operate and in what way they wish to engage.  </a:t>
            </a:r>
          </a:p>
          <a:p>
            <a:r>
              <a:rPr kumimoji="1" lang="en-GB" sz="1200" b="1" kern="1200" dirty="0">
                <a:solidFill>
                  <a:schemeClr val="tx1"/>
                </a:solidFill>
                <a:effectLst/>
                <a:latin typeface="+mn-lt"/>
                <a:ea typeface="+mn-ea"/>
                <a:cs typeface="+mn-cs"/>
              </a:rPr>
              <a:t> </a:t>
            </a:r>
            <a:endParaRPr kumimoji="1" lang="en-GB" sz="1200" kern="1200" dirty="0">
              <a:solidFill>
                <a:schemeClr val="tx1"/>
              </a:solidFill>
              <a:effectLst/>
              <a:latin typeface="+mn-lt"/>
              <a:ea typeface="+mn-ea"/>
              <a:cs typeface="+mn-cs"/>
            </a:endParaRPr>
          </a:p>
          <a:p>
            <a:r>
              <a:rPr kumimoji="1" lang="en-GB" sz="1200" b="1" kern="1200" dirty="0">
                <a:solidFill>
                  <a:schemeClr val="tx1"/>
                </a:solidFill>
                <a:effectLst/>
                <a:latin typeface="+mn-lt"/>
                <a:ea typeface="+mn-ea"/>
                <a:cs typeface="+mn-cs"/>
              </a:rPr>
              <a:t>TRANSFORMING YOUTH MEMBERS INTO ACTIVE VOLUNTEERS  </a:t>
            </a:r>
            <a:endParaRPr kumimoji="1" lang="en-GB" sz="1200" kern="1200" dirty="0">
              <a:solidFill>
                <a:schemeClr val="tx1"/>
              </a:solidFill>
              <a:effectLst/>
              <a:latin typeface="+mn-lt"/>
              <a:ea typeface="+mn-ea"/>
              <a:cs typeface="+mn-cs"/>
            </a:endParaRPr>
          </a:p>
          <a:p>
            <a:r>
              <a:rPr kumimoji="1" lang="en-GB" sz="1200" kern="1200" dirty="0">
                <a:solidFill>
                  <a:schemeClr val="tx1"/>
                </a:solidFill>
                <a:effectLst/>
                <a:latin typeface="+mn-lt"/>
                <a:ea typeface="+mn-ea"/>
                <a:cs typeface="+mn-cs"/>
              </a:rPr>
              <a:t>Majority of NSs in Asia pacific have school Red Cross program:  junior, senior and university/college Red cross Youths.  There are  two challenges:  first, to effectively harness the potentials of these young people as they move up the educational ladder by mobilizing them with appropriate youth led activities of the NS; and, second, retaining them as  volunteers when they move out of the educational system.  The proportion of youth members disappearing from the roster of NS volunteers and members after their educational programs are huge.  The experiences of young people in RCRC volunteering seems to determine whether they stay or go out of the organization.  Having a functional database such as RMS supports movement of youth volunteers, endorsing them one branch to another.  Having regular graduation ceremonies for Red Cross Youth and  recognizing their performance will encourage young people to continue to link with the organization.  Lastly, youth unemployment is a concern globally.  Engaging youth and transforming them into volunteers with exposure to trainings and experiences that enhances their competencies and life skills improves their employability.   </a:t>
            </a:r>
          </a:p>
          <a:p>
            <a:r>
              <a:rPr kumimoji="1"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00F51CF5-0564-4A25-BE27-A9707E163628}" type="slidenum">
              <a:rPr kumimoji="1" lang="ja-JP" altLang="en-US" smtClean="0"/>
              <a:t>17</a:t>
            </a:fld>
            <a:endParaRPr kumimoji="1" lang="ja-JP" altLang="en-US"/>
          </a:p>
        </p:txBody>
      </p:sp>
    </p:spTree>
    <p:extLst>
      <p:ext uri="{BB962C8B-B14F-4D97-AF65-F5344CB8AC3E}">
        <p14:creationId xmlns:p14="http://schemas.microsoft.com/office/powerpoint/2010/main" val="3003768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naomi.akamatsu@ifrc.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5478760" cy="4678204"/>
            </a:xfrm>
            <a:prstGeom prst="rect">
              <a:avLst/>
            </a:prstGeom>
            <a:noFill/>
          </p:spPr>
          <p:txBody>
            <a:bodyPr wrap="square" lIns="0" tIns="0" rIns="0" bIns="0">
              <a:spAutoFit/>
            </a:bodyPr>
            <a:lstStyle/>
            <a:p>
              <a:pPr fontAlgn="auto">
                <a:spcBef>
                  <a:spcPts val="0"/>
                </a:spcBef>
                <a:spcAft>
                  <a:spcPts val="0"/>
                </a:spcAft>
                <a:defRPr/>
              </a:pPr>
              <a:r>
                <a:rPr lang="en-US" sz="1600" b="1" baseline="0" dirty="0">
                  <a:solidFill>
                    <a:schemeClr val="bg1"/>
                  </a:solidFill>
                  <a:latin typeface="Arial" pitchFamily="34" charset="0"/>
                  <a:cs typeface="Arial" pitchFamily="34" charset="0"/>
                </a:rPr>
                <a:t>FOR FURTHER INFORMATION ON Youth Development / National Society Development, PLEASE CONTACT:</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IFRC Asia Pacific Zone Office,</a:t>
              </a:r>
            </a:p>
            <a:p>
              <a:pPr fontAlgn="auto">
                <a:spcBef>
                  <a:spcPts val="0"/>
                </a:spcBef>
                <a:spcAft>
                  <a:spcPts val="0"/>
                </a:spcAft>
                <a:defRPr/>
              </a:pPr>
              <a:r>
                <a:rPr lang="en-US" sz="1600" b="1" baseline="0" dirty="0">
                  <a:solidFill>
                    <a:schemeClr val="bg1"/>
                  </a:solidFill>
                  <a:latin typeface="Arial" pitchFamily="34" charset="0"/>
                  <a:cs typeface="Arial" pitchFamily="34" charset="0"/>
                </a:rPr>
                <a:t>National Society Development Unit</a:t>
              </a:r>
            </a:p>
            <a:p>
              <a:pPr fontAlgn="auto">
                <a:spcBef>
                  <a:spcPts val="0"/>
                </a:spcBef>
                <a:spcAft>
                  <a:spcPts val="0"/>
                </a:spcAft>
                <a:defRPr/>
              </a:pPr>
              <a:r>
                <a:rPr lang="en-US" sz="1600" baseline="0" dirty="0">
                  <a:solidFill>
                    <a:schemeClr val="bg1"/>
                  </a:solidFill>
                  <a:latin typeface="Arial" pitchFamily="34" charset="0"/>
                  <a:cs typeface="Arial" pitchFamily="34" charset="0"/>
                </a:rPr>
                <a:t>NAOMI AKMATSU, Organisational Development Delegate</a:t>
              </a:r>
              <a:br>
                <a:rPr lang="en-US" sz="1600"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TEL. : +60 19 620 0851</a:t>
              </a:r>
            </a:p>
            <a:p>
              <a:pPr fontAlgn="auto">
                <a:spcBef>
                  <a:spcPts val="0"/>
                </a:spcBef>
                <a:spcAft>
                  <a:spcPts val="0"/>
                </a:spcAft>
                <a:defRPr/>
              </a:pPr>
              <a:r>
                <a:rPr lang="en-US" sz="1600" b="1" baseline="0" dirty="0">
                  <a:solidFill>
                    <a:schemeClr val="bg1"/>
                  </a:solidFill>
                  <a:latin typeface="Arial" pitchFamily="34" charset="0"/>
                  <a:cs typeface="Arial" pitchFamily="34" charset="0"/>
                </a:rPr>
                <a:t>EMAIL: </a:t>
              </a:r>
              <a:r>
                <a:rPr lang="en-US" sz="1600" b="1" baseline="0" dirty="0">
                  <a:solidFill>
                    <a:schemeClr val="bg1"/>
                  </a:solidFill>
                  <a:latin typeface="Arial" pitchFamily="34" charset="0"/>
                  <a:cs typeface="Arial" pitchFamily="34" charset="0"/>
                  <a:hlinkClick r:id="rId2"/>
                </a:rPr>
                <a:t>naomi.akamatsu@ifrc.org</a:t>
              </a: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SKYPE: </a:t>
              </a:r>
              <a:r>
                <a:rPr lang="en-US" sz="1600" b="1" baseline="0" dirty="0" err="1">
                  <a:solidFill>
                    <a:schemeClr val="bg1"/>
                  </a:solidFill>
                  <a:latin typeface="Arial" pitchFamily="34" charset="0"/>
                  <a:cs typeface="Arial" pitchFamily="34" charset="0"/>
                </a:rPr>
                <a:t>naomi.akamatsu</a:t>
              </a: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600" b="1" baseline="0" dirty="0">
                  <a:solidFill>
                    <a:schemeClr val="bg1"/>
                  </a:solidFill>
                  <a:latin typeface="Arial" pitchFamily="34" charset="0"/>
                  <a:cs typeface="Arial" pitchFamily="34" charset="0"/>
                </a:rPr>
                <a:t>INTERNATIONAL FEDERATION OF </a:t>
              </a:r>
              <a:br>
                <a:rPr lang="en-US" sz="1600" b="1"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600" b="1" baseline="0" dirty="0">
                  <a:solidFill>
                    <a:schemeClr val="bg1"/>
                  </a:solidFill>
                  <a:latin typeface="Arial" pitchFamily="34" charset="0"/>
                  <a:cs typeface="Arial" pitchFamily="34" charset="0"/>
                </a:rPr>
                <a:t>ASIA PACIFIC ZONE OFFICE</a:t>
              </a:r>
            </a:p>
            <a:p>
              <a:pPr fontAlgn="auto">
                <a:spcBef>
                  <a:spcPts val="0"/>
                </a:spcBef>
                <a:spcAft>
                  <a:spcPts val="0"/>
                </a:spcAft>
                <a:defRPr/>
              </a:pPr>
              <a:r>
                <a:rPr lang="en-US" sz="1600" b="1" baseline="0" dirty="0">
                  <a:solidFill>
                    <a:schemeClr val="bg1"/>
                  </a:solidFill>
                  <a:latin typeface="Arial" pitchFamily="34" charset="0"/>
                  <a:cs typeface="Arial" pitchFamily="34" charset="0"/>
                </a:rPr>
                <a:t>The </a:t>
              </a:r>
              <a:r>
                <a:rPr lang="en-US" sz="1600" b="1" baseline="0" dirty="0" err="1">
                  <a:solidFill>
                    <a:schemeClr val="bg1"/>
                  </a:solidFill>
                  <a:latin typeface="Arial" pitchFamily="34" charset="0"/>
                  <a:cs typeface="Arial" pitchFamily="34" charset="0"/>
                </a:rPr>
                <a:t>Ampwalk</a:t>
              </a:r>
              <a:r>
                <a:rPr lang="en-US" sz="1600" b="1" baseline="0" dirty="0">
                  <a:solidFill>
                    <a:schemeClr val="bg1"/>
                  </a:solidFill>
                  <a:latin typeface="Arial" pitchFamily="34" charset="0"/>
                  <a:cs typeface="Arial" pitchFamily="34" charset="0"/>
                </a:rPr>
                <a:t>, Suite 10.02 (North Block),</a:t>
              </a:r>
            </a:p>
            <a:p>
              <a:pPr fontAlgn="auto">
                <a:spcBef>
                  <a:spcPts val="0"/>
                </a:spcBef>
                <a:spcAft>
                  <a:spcPts val="0"/>
                </a:spcAft>
                <a:defRPr/>
              </a:pPr>
              <a:r>
                <a:rPr lang="en-US" sz="1600" b="1" baseline="0" dirty="0">
                  <a:solidFill>
                    <a:schemeClr val="bg1"/>
                  </a:solidFill>
                  <a:latin typeface="Arial" pitchFamily="34" charset="0"/>
                  <a:cs typeface="Arial" pitchFamily="34" charset="0"/>
                </a:rPr>
                <a:t>218 </a:t>
              </a:r>
              <a:r>
                <a:rPr lang="en-US" sz="1600" b="1" baseline="0" dirty="0" err="1">
                  <a:solidFill>
                    <a:schemeClr val="bg1"/>
                  </a:solidFill>
                  <a:latin typeface="Arial" pitchFamily="34" charset="0"/>
                  <a:cs typeface="Arial" pitchFamily="34" charset="0"/>
                </a:rPr>
                <a:t>Jalan</a:t>
              </a:r>
              <a:r>
                <a:rPr lang="en-US" sz="1600" b="1" baseline="0" dirty="0">
                  <a:solidFill>
                    <a:schemeClr val="bg1"/>
                  </a:solidFill>
                  <a:latin typeface="Arial" pitchFamily="34" charset="0"/>
                  <a:cs typeface="Arial" pitchFamily="34" charset="0"/>
                </a:rPr>
                <a:t> </a:t>
              </a:r>
              <a:r>
                <a:rPr lang="en-US" sz="1600" b="1" baseline="0" dirty="0" err="1">
                  <a:solidFill>
                    <a:schemeClr val="bg1"/>
                  </a:solidFill>
                  <a:latin typeface="Arial" pitchFamily="34" charset="0"/>
                  <a:cs typeface="Arial" pitchFamily="34" charset="0"/>
                </a:rPr>
                <a:t>Ampang</a:t>
              </a:r>
              <a:r>
                <a:rPr lang="en-US" sz="1600" b="1" baseline="0" dirty="0">
                  <a:solidFill>
                    <a:schemeClr val="bg1"/>
                  </a:solidFill>
                  <a:latin typeface="Arial" pitchFamily="34" charset="0"/>
                  <a:cs typeface="Arial" pitchFamily="34" charset="0"/>
                </a:rPr>
                <a:t>, 50450 Kuala Lumpur, Malaysia</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TEL.: +60 3 9207 5700 </a:t>
              </a:r>
            </a:p>
            <a:p>
              <a:pPr fontAlgn="auto">
                <a:spcBef>
                  <a:spcPts val="0"/>
                </a:spcBef>
                <a:spcAft>
                  <a:spcPts val="0"/>
                </a:spcAft>
                <a:defRPr/>
              </a:pPr>
              <a:r>
                <a:rPr lang="en-US" sz="1600" b="1" baseline="0" dirty="0">
                  <a:solidFill>
                    <a:schemeClr val="bg1"/>
                  </a:solidFill>
                  <a:latin typeface="Arial" pitchFamily="34" charset="0"/>
                  <a:cs typeface="Arial" pitchFamily="34" charset="0"/>
                </a:rPr>
                <a:t>FAX.: </a:t>
              </a:r>
              <a:r>
                <a:rPr lang="en-US" altLang="ja-JP" sz="1600" b="1" baseline="0" dirty="0">
                  <a:solidFill>
                    <a:schemeClr val="bg1"/>
                  </a:solidFill>
                  <a:latin typeface="Arial" pitchFamily="34" charset="0"/>
                  <a:cs typeface="Arial" pitchFamily="34" charset="0"/>
                </a:rPr>
                <a:t>+60 3 2161 0670</a:t>
              </a:r>
              <a:endParaRPr lang="en-US" sz="16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3"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64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Box 18"/>
          <p:cNvSpPr txBox="1"/>
          <p:nvPr/>
        </p:nvSpPr>
        <p:spPr bwMode="auto">
          <a:xfrm>
            <a:off x="395536" y="404664"/>
            <a:ext cx="3744416" cy="169277"/>
          </a:xfrm>
          <a:prstGeom prst="rect">
            <a:avLst/>
          </a:prstGeom>
          <a:noFill/>
        </p:spPr>
        <p:txBody>
          <a:bodyPr wrap="square" lIns="0" tIns="0" rIns="0" bIns="0">
            <a:spAutoFit/>
          </a:bodyPr>
          <a:lstStyle/>
          <a:p>
            <a:pPr algn="l" fontAlgn="auto">
              <a:spcBef>
                <a:spcPts val="0"/>
              </a:spcBef>
              <a:spcAft>
                <a:spcPts val="0"/>
              </a:spcAft>
              <a:defRPr/>
            </a:pPr>
            <a:r>
              <a:rPr lang="en-US" sz="1100" b="0" dirty="0">
                <a:solidFill>
                  <a:schemeClr val="tx1"/>
                </a:solidFill>
                <a:latin typeface="Arial" pitchFamily="34" charset="0"/>
                <a:cs typeface="Arial" pitchFamily="34" charset="0"/>
              </a:rPr>
              <a:t>Young Humanitarians’ in Action!</a:t>
            </a:r>
          </a:p>
        </p:txBody>
      </p:sp>
      <p:cxnSp>
        <p:nvCxnSpPr>
          <p:cNvPr id="3" name="Connecteur droit 2"/>
          <p:cNvCxnSpPr/>
          <p:nvPr userDrawn="1"/>
        </p:nvCxnSpPr>
        <p:spPr>
          <a:xfrm>
            <a:off x="395536" y="332656"/>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0" r:id="rId5"/>
    <p:sldLayoutId id="2147483731" r:id="rId6"/>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18.png"/><Relationship Id="rId12"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microsoft.com/office/2007/relationships/hdphoto" Target="../media/hdphoto1.wdp"/><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www.ifrc.org/en/what-we-do/volunteers/volunteering-solutions-bank/" TargetMode="Externa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ednet.ifrc.org/PageFiles/127529/IFRC-YES_DRAFT_EN_300.pdf" TargetMode="External"/><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hyperlink" Target="http://www.ifrc.org/en/what-we-do/volunteers/volunteering-solutions-bank/" TargetMode="External"/><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990600" y="2819400"/>
            <a:ext cx="7239000" cy="647700"/>
          </a:xfrm>
        </p:spPr>
        <p:txBody>
          <a:bodyPr/>
          <a:lstStyle/>
          <a:p>
            <a:r>
              <a:rPr lang="en-GB" dirty="0">
                <a:latin typeface="Arial" charset="0"/>
                <a:cs typeface="Arial" charset="0"/>
              </a:rPr>
              <a:t>Youth </a:t>
            </a:r>
            <a:r>
              <a:rPr lang="en-US" altLang="ja-JP" dirty="0">
                <a:latin typeface="Arial" charset="0"/>
                <a:cs typeface="Arial" charset="0"/>
              </a:rPr>
              <a:t>Situation in Asia Pacific</a:t>
            </a:r>
            <a:endParaRPr lang="en-GB" dirty="0">
              <a:latin typeface="Arial" charset="0"/>
              <a:cs typeface="Arial" charset="0"/>
            </a:endParaRPr>
          </a:p>
        </p:txBody>
      </p:sp>
      <p:sp>
        <p:nvSpPr>
          <p:cNvPr id="10243" name="Subtitle 2"/>
          <p:cNvSpPr>
            <a:spLocks noGrp="1"/>
          </p:cNvSpPr>
          <p:nvPr>
            <p:ph type="subTitle" idx="1"/>
          </p:nvPr>
        </p:nvSpPr>
        <p:spPr/>
        <p:txBody>
          <a:bodyPr>
            <a:normAutofit/>
          </a:bodyPr>
          <a:lstStyle/>
          <a:p>
            <a:endParaRPr lang="en-GB" sz="2000" dirty="0">
              <a:latin typeface="Arial" charset="0"/>
              <a:cs typeface="Arial" charset="0"/>
            </a:endParaRPr>
          </a:p>
        </p:txBody>
      </p:sp>
    </p:spTree>
    <p:extLst>
      <p:ext uri="{BB962C8B-B14F-4D97-AF65-F5344CB8AC3E}">
        <p14:creationId xmlns:p14="http://schemas.microsoft.com/office/powerpoint/2010/main" val="2571137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43608" y="1340768"/>
            <a:ext cx="7559675" cy="5143500"/>
          </a:xfrm>
        </p:spPr>
      </p:pic>
    </p:spTree>
    <p:extLst>
      <p:ext uri="{BB962C8B-B14F-4D97-AF65-F5344CB8AC3E}">
        <p14:creationId xmlns:p14="http://schemas.microsoft.com/office/powerpoint/2010/main" val="4267976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63" y="1119539"/>
            <a:ext cx="7755734" cy="5238117"/>
          </a:xfrm>
          <a:prstGeom prst="rect">
            <a:avLst/>
          </a:prstGeom>
        </p:spPr>
      </p:pic>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92407" r="23277" b="2820"/>
          <a:stretch/>
        </p:blipFill>
        <p:spPr>
          <a:xfrm>
            <a:off x="653463" y="6453336"/>
            <a:ext cx="5527952" cy="228250"/>
          </a:xfrm>
          <a:prstGeom prst="rect">
            <a:avLst/>
          </a:prstGeom>
        </p:spPr>
      </p:pic>
    </p:spTree>
    <p:extLst>
      <p:ext uri="{BB962C8B-B14F-4D97-AF65-F5344CB8AC3E}">
        <p14:creationId xmlns:p14="http://schemas.microsoft.com/office/powerpoint/2010/main" val="3043588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IFRC Plan and Budget 2016-2020</a:t>
            </a:r>
            <a:endParaRPr lang="en-GB" dirty="0"/>
          </a:p>
        </p:txBody>
      </p:sp>
      <p:sp>
        <p:nvSpPr>
          <p:cNvPr id="3" name="Content Placeholder 2"/>
          <p:cNvSpPr>
            <a:spLocks noGrp="1"/>
          </p:cNvSpPr>
          <p:nvPr>
            <p:ph idx="1"/>
          </p:nvPr>
        </p:nvSpPr>
        <p:spPr>
          <a:xfrm>
            <a:off x="642392" y="2060848"/>
            <a:ext cx="7859216" cy="4191000"/>
          </a:xfrm>
        </p:spPr>
        <p:txBody>
          <a:bodyPr/>
          <a:lstStyle/>
          <a:p>
            <a:pPr marL="0" lvl="0" indent="0">
              <a:buNone/>
            </a:pPr>
            <a:r>
              <a:rPr lang="en-US" dirty="0"/>
              <a:t>Key target </a:t>
            </a:r>
            <a:r>
              <a:rPr lang="en-US" dirty="0" smtClean="0"/>
              <a:t>Areas of Focus</a:t>
            </a:r>
            <a:r>
              <a:rPr lang="en-US" dirty="0" smtClean="0"/>
              <a:t> </a:t>
            </a:r>
            <a:r>
              <a:rPr lang="en-US" dirty="0"/>
              <a:t>are: </a:t>
            </a:r>
            <a:endParaRPr lang="en-US" dirty="0" smtClean="0"/>
          </a:p>
          <a:p>
            <a:pPr marL="0" lvl="0" indent="0">
              <a:buNone/>
            </a:pPr>
            <a:endParaRPr lang="en-US" dirty="0"/>
          </a:p>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smtClean="0"/>
          </a:p>
          <a:p>
            <a:pPr marL="0" lvl="0" indent="0">
              <a:buNone/>
            </a:pPr>
            <a:endParaRPr lang="en-US" dirty="0"/>
          </a:p>
          <a:p>
            <a:pPr marL="0" indent="0">
              <a:buNone/>
            </a:pPr>
            <a:r>
              <a:rPr lang="en-US" dirty="0" smtClean="0"/>
              <a:t>Strategy for Implementation </a:t>
            </a:r>
            <a:r>
              <a:rPr lang="en-US" dirty="0"/>
              <a:t>are: </a:t>
            </a:r>
          </a:p>
          <a:p>
            <a:pPr marL="0" lvl="0" indent="0">
              <a:buNone/>
            </a:pPr>
            <a:endParaRPr lang="en-US" dirty="0"/>
          </a:p>
        </p:txBody>
      </p:sp>
      <p:grpSp>
        <p:nvGrpSpPr>
          <p:cNvPr id="6" name="Group 5"/>
          <p:cNvGrpSpPr/>
          <p:nvPr/>
        </p:nvGrpSpPr>
        <p:grpSpPr>
          <a:xfrm>
            <a:off x="1826942" y="2399131"/>
            <a:ext cx="1437639" cy="1334815"/>
            <a:chOff x="-147167" y="1297359"/>
            <a:chExt cx="1638902" cy="1638902"/>
          </a:xfrm>
        </p:grpSpPr>
        <p:sp>
          <p:nvSpPr>
            <p:cNvPr id="19" name="Oval 18"/>
            <p:cNvSpPr/>
            <p:nvPr/>
          </p:nvSpPr>
          <p:spPr>
            <a:xfrm>
              <a:off x="-147167" y="1297359"/>
              <a:ext cx="1638902" cy="1638902"/>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0" name="Oval 4"/>
            <p:cNvSpPr/>
            <p:nvPr/>
          </p:nvSpPr>
          <p:spPr>
            <a:xfrm>
              <a:off x="92844" y="1472788"/>
              <a:ext cx="1158878" cy="115887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510" tIns="20320" rIns="4510" bIns="20320" numCol="1" spcCol="1270" anchor="ctr" anchorCtr="0">
              <a:noAutofit/>
            </a:bodyPr>
            <a:lstStyle/>
            <a:p>
              <a:pPr lvl="0" algn="ctr" defTabSz="711200">
                <a:lnSpc>
                  <a:spcPct val="90000"/>
                </a:lnSpc>
                <a:spcBef>
                  <a:spcPct val="0"/>
                </a:spcBef>
                <a:spcAft>
                  <a:spcPct val="35000"/>
                </a:spcAft>
              </a:pPr>
              <a:r>
                <a:rPr lang="en-US" sz="1600" b="1" kern="1200" dirty="0" smtClean="0"/>
                <a:t>Disaster Risk Reduction</a:t>
              </a:r>
              <a:endParaRPr lang="en-GB" sz="1600" b="1" kern="1200" dirty="0"/>
            </a:p>
          </p:txBody>
        </p:sp>
      </p:grpSp>
      <p:grpSp>
        <p:nvGrpSpPr>
          <p:cNvPr id="7" name="Group 6"/>
          <p:cNvGrpSpPr/>
          <p:nvPr/>
        </p:nvGrpSpPr>
        <p:grpSpPr>
          <a:xfrm>
            <a:off x="3523288" y="2345164"/>
            <a:ext cx="1398890" cy="1334814"/>
            <a:chOff x="1626486" y="1232776"/>
            <a:chExt cx="1638902" cy="1638902"/>
          </a:xfrm>
        </p:grpSpPr>
        <p:sp>
          <p:nvSpPr>
            <p:cNvPr id="17" name="Oval 16"/>
            <p:cNvSpPr/>
            <p:nvPr/>
          </p:nvSpPr>
          <p:spPr>
            <a:xfrm>
              <a:off x="1626486" y="1232776"/>
              <a:ext cx="1638902" cy="1638902"/>
            </a:xfrm>
            <a:prstGeom prst="ellipse">
              <a:avLst/>
            </a:prstGeom>
            <a:solidFill>
              <a:schemeClr val="accent2">
                <a:alpha val="50000"/>
              </a:schemeClr>
            </a:solidFill>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8" name="Oval 6"/>
            <p:cNvSpPr/>
            <p:nvPr/>
          </p:nvSpPr>
          <p:spPr>
            <a:xfrm>
              <a:off x="1866498" y="1472788"/>
              <a:ext cx="1158878" cy="115887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510" tIns="20320" rIns="4510" bIns="20320" numCol="1" spcCol="1270" anchor="ctr" anchorCtr="0">
              <a:noAutofit/>
            </a:bodyPr>
            <a:lstStyle/>
            <a:p>
              <a:pPr lvl="0" algn="ctr" defTabSz="711200">
                <a:lnSpc>
                  <a:spcPct val="90000"/>
                </a:lnSpc>
                <a:spcBef>
                  <a:spcPct val="0"/>
                </a:spcBef>
                <a:spcAft>
                  <a:spcPct val="35000"/>
                </a:spcAft>
              </a:pPr>
              <a:r>
                <a:rPr lang="en-US" sz="1600" b="1" kern="1200" dirty="0" smtClean="0"/>
                <a:t>Shelter</a:t>
              </a:r>
              <a:endParaRPr lang="en-US" sz="1600" b="1" kern="1200" dirty="0"/>
            </a:p>
          </p:txBody>
        </p:sp>
      </p:grpSp>
      <p:grpSp>
        <p:nvGrpSpPr>
          <p:cNvPr id="8" name="Group 7"/>
          <p:cNvGrpSpPr/>
          <p:nvPr/>
        </p:nvGrpSpPr>
        <p:grpSpPr>
          <a:xfrm>
            <a:off x="5011502" y="2345163"/>
            <a:ext cx="1398890" cy="1334815"/>
            <a:chOff x="3249000" y="1232776"/>
            <a:chExt cx="1638902" cy="1638902"/>
          </a:xfrm>
        </p:grpSpPr>
        <p:sp>
          <p:nvSpPr>
            <p:cNvPr id="15" name="Oval 14"/>
            <p:cNvSpPr/>
            <p:nvPr/>
          </p:nvSpPr>
          <p:spPr>
            <a:xfrm>
              <a:off x="3249000" y="1232776"/>
              <a:ext cx="1638902" cy="1638902"/>
            </a:xfrm>
            <a:prstGeom prst="ellipse">
              <a:avLst/>
            </a:prstGeom>
            <a:solidFill>
              <a:schemeClr val="accent2">
                <a:alpha val="50000"/>
              </a:schemeClr>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16" name="Oval 8"/>
            <p:cNvSpPr/>
            <p:nvPr/>
          </p:nvSpPr>
          <p:spPr>
            <a:xfrm>
              <a:off x="3489012" y="1472788"/>
              <a:ext cx="1158878" cy="115887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510" tIns="20320" rIns="4510" bIns="20320" numCol="1" spcCol="1270" anchor="ctr" anchorCtr="0">
              <a:noAutofit/>
            </a:bodyPr>
            <a:lstStyle/>
            <a:p>
              <a:pPr lvl="0" algn="ctr" defTabSz="711200">
                <a:lnSpc>
                  <a:spcPct val="90000"/>
                </a:lnSpc>
                <a:spcBef>
                  <a:spcPct val="0"/>
                </a:spcBef>
                <a:spcAft>
                  <a:spcPct val="35000"/>
                </a:spcAft>
              </a:pPr>
              <a:r>
                <a:rPr lang="en-US" sz="1600" b="1" kern="1200" dirty="0" smtClean="0"/>
                <a:t>Livelihoods</a:t>
              </a:r>
              <a:endParaRPr lang="en-US" sz="1600" b="1" kern="1200" dirty="0"/>
            </a:p>
          </p:txBody>
        </p:sp>
      </p:grpSp>
      <p:grpSp>
        <p:nvGrpSpPr>
          <p:cNvPr id="9" name="Group 8"/>
          <p:cNvGrpSpPr/>
          <p:nvPr/>
        </p:nvGrpSpPr>
        <p:grpSpPr>
          <a:xfrm>
            <a:off x="6612785" y="2345164"/>
            <a:ext cx="1398890" cy="1401440"/>
            <a:chOff x="4871515" y="1232776"/>
            <a:chExt cx="1638902" cy="1638902"/>
          </a:xfrm>
        </p:grpSpPr>
        <p:sp>
          <p:nvSpPr>
            <p:cNvPr id="13" name="Oval 12"/>
            <p:cNvSpPr/>
            <p:nvPr/>
          </p:nvSpPr>
          <p:spPr>
            <a:xfrm>
              <a:off x="4871515" y="1232776"/>
              <a:ext cx="1638902" cy="1638902"/>
            </a:xfrm>
            <a:prstGeom prst="ellipse">
              <a:avLst/>
            </a:prstGeom>
            <a:solidFill>
              <a:schemeClr val="accent2">
                <a:alpha val="50000"/>
              </a:scheme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4" name="Oval 10"/>
            <p:cNvSpPr/>
            <p:nvPr/>
          </p:nvSpPr>
          <p:spPr>
            <a:xfrm>
              <a:off x="5111526" y="1472788"/>
              <a:ext cx="1158878" cy="115887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510" tIns="20320" rIns="4510" bIns="20320" numCol="1" spcCol="1270" anchor="ctr" anchorCtr="0">
              <a:noAutofit/>
            </a:bodyPr>
            <a:lstStyle/>
            <a:p>
              <a:pPr lvl="0" algn="ctr" defTabSz="711200">
                <a:lnSpc>
                  <a:spcPct val="90000"/>
                </a:lnSpc>
                <a:spcBef>
                  <a:spcPct val="0"/>
                </a:spcBef>
                <a:spcAft>
                  <a:spcPct val="35000"/>
                </a:spcAft>
              </a:pPr>
              <a:r>
                <a:rPr lang="en-US" sz="1600" b="1" kern="1200" dirty="0" smtClean="0"/>
                <a:t>Health</a:t>
              </a:r>
              <a:endParaRPr lang="en-US" sz="1600" b="1" kern="1200" dirty="0"/>
            </a:p>
          </p:txBody>
        </p:sp>
      </p:grpSp>
      <p:grpSp>
        <p:nvGrpSpPr>
          <p:cNvPr id="10" name="Group 9"/>
          <p:cNvGrpSpPr/>
          <p:nvPr/>
        </p:nvGrpSpPr>
        <p:grpSpPr>
          <a:xfrm>
            <a:off x="2734028" y="3544603"/>
            <a:ext cx="1455219" cy="1424529"/>
            <a:chOff x="6677710" y="1232776"/>
            <a:chExt cx="1455219" cy="1424529"/>
          </a:xfrm>
        </p:grpSpPr>
        <p:sp>
          <p:nvSpPr>
            <p:cNvPr id="11" name="Oval 10"/>
            <p:cNvSpPr/>
            <p:nvPr/>
          </p:nvSpPr>
          <p:spPr>
            <a:xfrm>
              <a:off x="6677710" y="1232776"/>
              <a:ext cx="1455219" cy="1424529"/>
            </a:xfrm>
            <a:prstGeom prst="ellipse">
              <a:avLst/>
            </a:prstGeom>
            <a:solidFill>
              <a:schemeClr val="accent2">
                <a:alpha val="50000"/>
              </a:schemeClr>
            </a:solidFill>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12" name="Oval 12"/>
            <p:cNvSpPr/>
            <p:nvPr/>
          </p:nvSpPr>
          <p:spPr>
            <a:xfrm>
              <a:off x="6804913" y="1368152"/>
              <a:ext cx="1158878" cy="115887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510" tIns="20320" rIns="4510" bIns="20320" numCol="1" spcCol="1270" anchor="ctr" anchorCtr="0">
              <a:noAutofit/>
            </a:bodyPr>
            <a:lstStyle/>
            <a:p>
              <a:pPr lvl="0" algn="ctr" defTabSz="711200">
                <a:lnSpc>
                  <a:spcPct val="90000"/>
                </a:lnSpc>
                <a:spcBef>
                  <a:spcPct val="0"/>
                </a:spcBef>
                <a:spcAft>
                  <a:spcPct val="35000"/>
                </a:spcAft>
              </a:pPr>
              <a:r>
                <a:rPr lang="en-US" sz="1600" b="1" kern="1200" dirty="0" smtClean="0"/>
                <a:t>WASH</a:t>
              </a:r>
              <a:endParaRPr lang="en-US" sz="1600" b="1" kern="1200" dirty="0"/>
            </a:p>
          </p:txBody>
        </p:sp>
      </p:grpSp>
      <p:grpSp>
        <p:nvGrpSpPr>
          <p:cNvPr id="21" name="Group 20"/>
          <p:cNvGrpSpPr/>
          <p:nvPr/>
        </p:nvGrpSpPr>
        <p:grpSpPr>
          <a:xfrm>
            <a:off x="4280066" y="3544602"/>
            <a:ext cx="1462873" cy="1475309"/>
            <a:chOff x="141615" y="1776929"/>
            <a:chExt cx="1711420" cy="1711420"/>
          </a:xfrm>
        </p:grpSpPr>
        <p:sp>
          <p:nvSpPr>
            <p:cNvPr id="34" name="Oval 33"/>
            <p:cNvSpPr/>
            <p:nvPr/>
          </p:nvSpPr>
          <p:spPr>
            <a:xfrm>
              <a:off x="141615" y="1776929"/>
              <a:ext cx="1711420" cy="1711420"/>
            </a:xfrm>
            <a:prstGeom prst="ellipse">
              <a:avLst/>
            </a:prstGeom>
            <a:solidFill>
              <a:schemeClr val="accent2">
                <a:alpha val="50000"/>
              </a:schemeClr>
            </a:solidFill>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35" name="Oval 4"/>
            <p:cNvSpPr/>
            <p:nvPr/>
          </p:nvSpPr>
          <p:spPr>
            <a:xfrm>
              <a:off x="392247" y="2027561"/>
              <a:ext cx="1210156" cy="121015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709" tIns="20320" rIns="4709" bIns="20320" numCol="1" spcCol="1270" anchor="ctr" anchorCtr="0">
              <a:noAutofit/>
            </a:bodyPr>
            <a:lstStyle/>
            <a:p>
              <a:pPr lvl="0" algn="ctr" defTabSz="711200">
                <a:lnSpc>
                  <a:spcPct val="90000"/>
                </a:lnSpc>
                <a:spcBef>
                  <a:spcPct val="0"/>
                </a:spcBef>
                <a:spcAft>
                  <a:spcPct val="35000"/>
                </a:spcAft>
              </a:pPr>
              <a:r>
                <a:rPr lang="en-US" sz="1600" b="1" kern="1200" dirty="0" smtClean="0"/>
                <a:t>Social Inclusion</a:t>
              </a:r>
              <a:endParaRPr lang="en-GB" sz="1600" b="1" kern="1200" dirty="0"/>
            </a:p>
          </p:txBody>
        </p:sp>
      </p:grpSp>
      <p:grpSp>
        <p:nvGrpSpPr>
          <p:cNvPr id="22" name="Group 21"/>
          <p:cNvGrpSpPr/>
          <p:nvPr/>
        </p:nvGrpSpPr>
        <p:grpSpPr>
          <a:xfrm>
            <a:off x="5742940" y="3544602"/>
            <a:ext cx="1569292" cy="1475309"/>
            <a:chOff x="7559078" y="-50634"/>
            <a:chExt cx="1711420" cy="1711420"/>
          </a:xfrm>
        </p:grpSpPr>
        <p:sp>
          <p:nvSpPr>
            <p:cNvPr id="32" name="Oval 31"/>
            <p:cNvSpPr/>
            <p:nvPr/>
          </p:nvSpPr>
          <p:spPr>
            <a:xfrm>
              <a:off x="7559078" y="-50634"/>
              <a:ext cx="1711420" cy="1711420"/>
            </a:xfrm>
            <a:prstGeom prst="ellipse">
              <a:avLst/>
            </a:prstGeom>
            <a:solidFill>
              <a:schemeClr val="accent2">
                <a:alpha val="50000"/>
              </a:schemeClr>
            </a:solidFill>
          </p:spPr>
          <p:style>
            <a:lnRef idx="2">
              <a:schemeClr val="lt1">
                <a:hueOff val="0"/>
                <a:satOff val="0"/>
                <a:lumOff val="0"/>
                <a:alphaOff val="0"/>
              </a:schemeClr>
            </a:lnRef>
            <a:fillRef idx="1">
              <a:schemeClr val="accent3">
                <a:alpha val="50000"/>
                <a:hueOff val="2812566"/>
                <a:satOff val="-4220"/>
                <a:lumOff val="-686"/>
                <a:alphaOff val="0"/>
              </a:schemeClr>
            </a:fillRef>
            <a:effectRef idx="0">
              <a:schemeClr val="accent3">
                <a:alpha val="50000"/>
                <a:hueOff val="2812566"/>
                <a:satOff val="-4220"/>
                <a:lumOff val="-686"/>
                <a:alphaOff val="0"/>
              </a:schemeClr>
            </a:effectRef>
            <a:fontRef idx="minor">
              <a:schemeClr val="tx1"/>
            </a:fontRef>
          </p:style>
        </p:sp>
        <p:sp>
          <p:nvSpPr>
            <p:cNvPr id="33" name="Oval 6"/>
            <p:cNvSpPr/>
            <p:nvPr/>
          </p:nvSpPr>
          <p:spPr>
            <a:xfrm>
              <a:off x="7807702" y="169013"/>
              <a:ext cx="1210156" cy="121015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709" tIns="20320" rIns="4709" bIns="20320" numCol="1" spcCol="1270" anchor="ctr" anchorCtr="0">
              <a:noAutofit/>
            </a:bodyPr>
            <a:lstStyle/>
            <a:p>
              <a:pPr lvl="0" algn="ctr" defTabSz="711200">
                <a:lnSpc>
                  <a:spcPct val="90000"/>
                </a:lnSpc>
                <a:spcBef>
                  <a:spcPct val="0"/>
                </a:spcBef>
                <a:spcAft>
                  <a:spcPct val="35000"/>
                </a:spcAft>
              </a:pPr>
              <a:r>
                <a:rPr lang="en-US" sz="1600" b="1" kern="1200" dirty="0" smtClean="0"/>
                <a:t>Culture of Non-violence and Peace</a:t>
              </a:r>
              <a:endParaRPr lang="en-US" sz="1600" b="1" kern="1200" dirty="0"/>
            </a:p>
          </p:txBody>
        </p:sp>
      </p:grpSp>
      <p:grpSp>
        <p:nvGrpSpPr>
          <p:cNvPr id="23" name="Group 22"/>
          <p:cNvGrpSpPr/>
          <p:nvPr/>
        </p:nvGrpSpPr>
        <p:grpSpPr>
          <a:xfrm>
            <a:off x="1071916" y="5258929"/>
            <a:ext cx="1711420" cy="1599071"/>
            <a:chOff x="3398778" y="1776929"/>
            <a:chExt cx="1711420" cy="1711420"/>
          </a:xfrm>
        </p:grpSpPr>
        <p:sp>
          <p:nvSpPr>
            <p:cNvPr id="30" name="Oval 29"/>
            <p:cNvSpPr/>
            <p:nvPr/>
          </p:nvSpPr>
          <p:spPr>
            <a:xfrm>
              <a:off x="3398778" y="1776929"/>
              <a:ext cx="1711420" cy="1711420"/>
            </a:xfrm>
            <a:prstGeom prst="ellipse">
              <a:avLst/>
            </a:prstGeom>
            <a:solidFill>
              <a:schemeClr val="accent5">
                <a:alpha val="50000"/>
              </a:schemeClr>
            </a:solidFill>
          </p:spPr>
          <p:style>
            <a:lnRef idx="2">
              <a:schemeClr val="lt1">
                <a:hueOff val="0"/>
                <a:satOff val="0"/>
                <a:lumOff val="0"/>
                <a:alphaOff val="0"/>
              </a:schemeClr>
            </a:lnRef>
            <a:fillRef idx="1">
              <a:schemeClr val="accent3">
                <a:alpha val="50000"/>
                <a:hueOff val="5625132"/>
                <a:satOff val="-8440"/>
                <a:lumOff val="-1373"/>
                <a:alphaOff val="0"/>
              </a:schemeClr>
            </a:fillRef>
            <a:effectRef idx="0">
              <a:schemeClr val="accent3">
                <a:alpha val="50000"/>
                <a:hueOff val="5625132"/>
                <a:satOff val="-8440"/>
                <a:lumOff val="-1373"/>
                <a:alphaOff val="0"/>
              </a:schemeClr>
            </a:effectRef>
            <a:fontRef idx="minor">
              <a:schemeClr val="tx1"/>
            </a:fontRef>
          </p:style>
        </p:sp>
        <p:sp>
          <p:nvSpPr>
            <p:cNvPr id="31" name="Oval 8"/>
            <p:cNvSpPr/>
            <p:nvPr/>
          </p:nvSpPr>
          <p:spPr>
            <a:xfrm>
              <a:off x="3649410" y="2027561"/>
              <a:ext cx="1210156" cy="121015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709" tIns="20320" rIns="4709" bIns="20320" numCol="1" spcCol="1270" anchor="ctr" anchorCtr="0">
              <a:noAutofit/>
            </a:bodyPr>
            <a:lstStyle/>
            <a:p>
              <a:pPr lvl="0" algn="ctr" defTabSz="711200">
                <a:lnSpc>
                  <a:spcPct val="90000"/>
                </a:lnSpc>
                <a:spcBef>
                  <a:spcPct val="0"/>
                </a:spcBef>
                <a:spcAft>
                  <a:spcPct val="35000"/>
                </a:spcAft>
              </a:pPr>
              <a:r>
                <a:rPr lang="en-US" sz="1600" b="1" kern="1200" dirty="0" smtClean="0"/>
                <a:t>Strengthen National Societies</a:t>
              </a:r>
              <a:endParaRPr lang="en-US" sz="1600" b="1" kern="1200" dirty="0"/>
            </a:p>
          </p:txBody>
        </p:sp>
      </p:grpSp>
      <p:grpSp>
        <p:nvGrpSpPr>
          <p:cNvPr id="24" name="Group 23"/>
          <p:cNvGrpSpPr/>
          <p:nvPr/>
        </p:nvGrpSpPr>
        <p:grpSpPr>
          <a:xfrm>
            <a:off x="2783336" y="5211084"/>
            <a:ext cx="1710963" cy="1646916"/>
            <a:chOff x="5098166" y="1776929"/>
            <a:chExt cx="1711420" cy="1711420"/>
          </a:xfrm>
        </p:grpSpPr>
        <p:sp>
          <p:nvSpPr>
            <p:cNvPr id="28" name="Oval 27"/>
            <p:cNvSpPr/>
            <p:nvPr/>
          </p:nvSpPr>
          <p:spPr>
            <a:xfrm>
              <a:off x="5098166" y="1776929"/>
              <a:ext cx="1711420" cy="1711420"/>
            </a:xfrm>
            <a:prstGeom prst="ellipse">
              <a:avLst/>
            </a:prstGeom>
            <a:solidFill>
              <a:schemeClr val="accent5">
                <a:alpha val="50000"/>
              </a:schemeClr>
            </a:solidFill>
          </p:spPr>
          <p:style>
            <a:lnRef idx="2">
              <a:schemeClr val="lt1">
                <a:hueOff val="0"/>
                <a:satOff val="0"/>
                <a:lumOff val="0"/>
                <a:alphaOff val="0"/>
              </a:schemeClr>
            </a:lnRef>
            <a:fillRef idx="1">
              <a:schemeClr val="accent3">
                <a:alpha val="50000"/>
                <a:hueOff val="8437698"/>
                <a:satOff val="-12660"/>
                <a:lumOff val="-2059"/>
                <a:alphaOff val="0"/>
              </a:schemeClr>
            </a:fillRef>
            <a:effectRef idx="0">
              <a:schemeClr val="accent3">
                <a:alpha val="50000"/>
                <a:hueOff val="8437698"/>
                <a:satOff val="-12660"/>
                <a:lumOff val="-2059"/>
                <a:alphaOff val="0"/>
              </a:schemeClr>
            </a:effectRef>
            <a:fontRef idx="minor">
              <a:schemeClr val="tx1"/>
            </a:fontRef>
          </p:style>
        </p:sp>
        <p:sp>
          <p:nvSpPr>
            <p:cNvPr id="29" name="Oval 10"/>
            <p:cNvSpPr/>
            <p:nvPr/>
          </p:nvSpPr>
          <p:spPr>
            <a:xfrm>
              <a:off x="5348798" y="2027561"/>
              <a:ext cx="1210156" cy="121015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709" tIns="20320" rIns="4709" bIns="20320" numCol="1" spcCol="1270" anchor="ctr" anchorCtr="0">
              <a:noAutofit/>
            </a:bodyPr>
            <a:lstStyle/>
            <a:p>
              <a:pPr lvl="0" algn="ctr" defTabSz="711200">
                <a:lnSpc>
                  <a:spcPct val="90000"/>
                </a:lnSpc>
                <a:spcAft>
                  <a:spcPct val="35000"/>
                </a:spcAft>
              </a:pPr>
              <a:r>
                <a:rPr lang="en-US" sz="1600" b="1" dirty="0"/>
                <a:t>Ensure effective international disaster management</a:t>
              </a:r>
              <a:endParaRPr lang="en-US" sz="1600" b="1" kern="1200" dirty="0"/>
            </a:p>
          </p:txBody>
        </p:sp>
      </p:grpSp>
      <p:grpSp>
        <p:nvGrpSpPr>
          <p:cNvPr id="25" name="Group 24"/>
          <p:cNvGrpSpPr/>
          <p:nvPr/>
        </p:nvGrpSpPr>
        <p:grpSpPr>
          <a:xfrm>
            <a:off x="4538956" y="5258929"/>
            <a:ext cx="1711420" cy="1599071"/>
            <a:chOff x="6726747" y="1776929"/>
            <a:chExt cx="1711420" cy="1711420"/>
          </a:xfrm>
        </p:grpSpPr>
        <p:sp>
          <p:nvSpPr>
            <p:cNvPr id="26" name="Oval 25"/>
            <p:cNvSpPr/>
            <p:nvPr/>
          </p:nvSpPr>
          <p:spPr>
            <a:xfrm>
              <a:off x="6726747" y="1776929"/>
              <a:ext cx="1711420" cy="1711420"/>
            </a:xfrm>
            <a:prstGeom prst="ellipse">
              <a:avLst/>
            </a:prstGeom>
            <a:solidFill>
              <a:schemeClr val="accent5">
                <a:alpha val="50000"/>
              </a:schemeClr>
            </a:solidFill>
          </p:spPr>
          <p:style>
            <a:lnRef idx="2">
              <a:schemeClr val="lt1">
                <a:hueOff val="0"/>
                <a:satOff val="0"/>
                <a:lumOff val="0"/>
                <a:alphaOff val="0"/>
              </a:schemeClr>
            </a:lnRef>
            <a:fillRef idx="1">
              <a:schemeClr val="accent3">
                <a:alpha val="50000"/>
                <a:hueOff val="11250264"/>
                <a:satOff val="-16880"/>
                <a:lumOff val="-2745"/>
                <a:alphaOff val="0"/>
              </a:schemeClr>
            </a:fillRef>
            <a:effectRef idx="0">
              <a:schemeClr val="accent3">
                <a:alpha val="50000"/>
                <a:hueOff val="11250264"/>
                <a:satOff val="-16880"/>
                <a:lumOff val="-2745"/>
                <a:alphaOff val="0"/>
              </a:schemeClr>
            </a:effectRef>
            <a:fontRef idx="minor">
              <a:schemeClr val="tx1"/>
            </a:fontRef>
          </p:style>
        </p:sp>
        <p:sp>
          <p:nvSpPr>
            <p:cNvPr id="27" name="Oval 12"/>
            <p:cNvSpPr/>
            <p:nvPr/>
          </p:nvSpPr>
          <p:spPr>
            <a:xfrm>
              <a:off x="6977379" y="2027561"/>
              <a:ext cx="1210156" cy="121015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709" tIns="20320" rIns="4709" bIns="20320" numCol="1" spcCol="1270" anchor="ctr" anchorCtr="0">
              <a:noAutofit/>
            </a:bodyPr>
            <a:lstStyle/>
            <a:p>
              <a:pPr lvl="0" algn="ctr" defTabSz="711200">
                <a:lnSpc>
                  <a:spcPct val="90000"/>
                </a:lnSpc>
                <a:spcAft>
                  <a:spcPct val="35000"/>
                </a:spcAft>
              </a:pPr>
              <a:r>
                <a:rPr lang="en-GB" sz="1600" b="1" dirty="0"/>
                <a:t>Influence others as leading strategic partners</a:t>
              </a:r>
              <a:endParaRPr lang="en-GB" sz="1600" b="1" kern="1200" dirty="0"/>
            </a:p>
          </p:txBody>
        </p:sp>
      </p:grpSp>
      <p:grpSp>
        <p:nvGrpSpPr>
          <p:cNvPr id="38" name="Group 37"/>
          <p:cNvGrpSpPr/>
          <p:nvPr/>
        </p:nvGrpSpPr>
        <p:grpSpPr>
          <a:xfrm>
            <a:off x="7312230" y="3528138"/>
            <a:ext cx="1513927" cy="1491774"/>
            <a:chOff x="4871514" y="1232776"/>
            <a:chExt cx="1638902" cy="1638902"/>
          </a:xfrm>
        </p:grpSpPr>
        <p:sp>
          <p:nvSpPr>
            <p:cNvPr id="39" name="Oval 38"/>
            <p:cNvSpPr/>
            <p:nvPr/>
          </p:nvSpPr>
          <p:spPr>
            <a:xfrm>
              <a:off x="4871514" y="1232776"/>
              <a:ext cx="1638902" cy="1638902"/>
            </a:xfrm>
            <a:prstGeom prst="ellipse">
              <a:avLst/>
            </a:prstGeom>
            <a:solidFill>
              <a:schemeClr val="accent2">
                <a:alpha val="50000"/>
              </a:scheme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40" name="Oval 10"/>
            <p:cNvSpPr/>
            <p:nvPr/>
          </p:nvSpPr>
          <p:spPr>
            <a:xfrm>
              <a:off x="5111526" y="1472788"/>
              <a:ext cx="1158878" cy="115887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510" tIns="20320" rIns="4510" bIns="20320" numCol="1" spcCol="1270" anchor="ctr" anchorCtr="0">
              <a:noAutofit/>
            </a:bodyPr>
            <a:lstStyle/>
            <a:p>
              <a:pPr lvl="0" algn="ctr" defTabSz="711200">
                <a:lnSpc>
                  <a:spcPct val="90000"/>
                </a:lnSpc>
                <a:spcBef>
                  <a:spcPct val="0"/>
                </a:spcBef>
                <a:spcAft>
                  <a:spcPct val="35000"/>
                </a:spcAft>
              </a:pPr>
              <a:r>
                <a:rPr lang="en-US" sz="1600" b="1" kern="1200" dirty="0" smtClean="0"/>
                <a:t>Migration</a:t>
              </a:r>
              <a:endParaRPr lang="en-US" sz="1600" b="1" kern="1200" dirty="0"/>
            </a:p>
          </p:txBody>
        </p:sp>
      </p:grpSp>
      <p:grpSp>
        <p:nvGrpSpPr>
          <p:cNvPr id="41" name="Group 40"/>
          <p:cNvGrpSpPr/>
          <p:nvPr/>
        </p:nvGrpSpPr>
        <p:grpSpPr>
          <a:xfrm>
            <a:off x="6288204" y="5247343"/>
            <a:ext cx="1638902" cy="1610657"/>
            <a:chOff x="6494028" y="1232776"/>
            <a:chExt cx="1638902" cy="1638902"/>
          </a:xfrm>
        </p:grpSpPr>
        <p:sp>
          <p:nvSpPr>
            <p:cNvPr id="42" name="Oval 41"/>
            <p:cNvSpPr/>
            <p:nvPr/>
          </p:nvSpPr>
          <p:spPr>
            <a:xfrm>
              <a:off x="6494028" y="1232776"/>
              <a:ext cx="1638902" cy="1638902"/>
            </a:xfrm>
            <a:prstGeom prst="ellipse">
              <a:avLst/>
            </a:prstGeom>
            <a:solidFill>
              <a:schemeClr val="accent5">
                <a:alpha val="50000"/>
              </a:schemeClr>
            </a:solidFill>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43" name="Oval 12"/>
            <p:cNvSpPr/>
            <p:nvPr/>
          </p:nvSpPr>
          <p:spPr>
            <a:xfrm>
              <a:off x="6734040" y="1472788"/>
              <a:ext cx="1158878" cy="115887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510" tIns="20320" rIns="4510" bIns="20320" numCol="1" spcCol="1270" anchor="ctr" anchorCtr="0">
              <a:noAutofit/>
            </a:bodyPr>
            <a:lstStyle/>
            <a:p>
              <a:pPr lvl="0" algn="ctr" defTabSz="711200">
                <a:lnSpc>
                  <a:spcPct val="90000"/>
                </a:lnSpc>
                <a:spcAft>
                  <a:spcPct val="35000"/>
                </a:spcAft>
              </a:pPr>
              <a:r>
                <a:rPr lang="en-US" sz="1600" b="1" dirty="0"/>
                <a:t>Ensure a strong IFRC</a:t>
              </a:r>
              <a:endParaRPr lang="en-US" sz="1600" b="1" kern="1200" dirty="0"/>
            </a:p>
          </p:txBody>
        </p:sp>
      </p:grpSp>
    </p:spTree>
    <p:extLst>
      <p:ext uri="{BB962C8B-B14F-4D97-AF65-F5344CB8AC3E}">
        <p14:creationId xmlns:p14="http://schemas.microsoft.com/office/powerpoint/2010/main" val="1144458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0" y="5078919"/>
            <a:ext cx="9144000" cy="1790373"/>
          </a:xfrm>
          <a:prstGeom prst="rect">
            <a:avLst/>
          </a:prstGeom>
          <a:solidFill>
            <a:schemeClr val="bg1">
              <a:lumMod val="85000"/>
            </a:schemeClr>
          </a:solidFill>
          <a:ln>
            <a:noFill/>
            <a:headEnd/>
            <a:tailEnd/>
          </a:ln>
        </p:spPr>
        <p:style>
          <a:lnRef idx="1">
            <a:schemeClr val="accent3"/>
          </a:lnRef>
          <a:fillRef idx="2">
            <a:schemeClr val="accent3"/>
          </a:fillRef>
          <a:effectRef idx="1">
            <a:schemeClr val="accent3"/>
          </a:effectRef>
          <a:fontRef idx="minor">
            <a:schemeClr val="dk1"/>
          </a:fontRef>
        </p:style>
        <p:txBody>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endParaRPr lang="fr-CH" altLang="en-US" sz="2000">
              <a:solidFill>
                <a:srgbClr val="006666"/>
              </a:solidFill>
              <a:latin typeface="Arial Black" pitchFamily="34" charset="0"/>
            </a:endParaRPr>
          </a:p>
          <a:p>
            <a:pPr algn="ctr" eaLnBrk="1" hangingPunct="1">
              <a:spcBef>
                <a:spcPct val="50000"/>
              </a:spcBef>
              <a:buClrTx/>
              <a:buSzTx/>
              <a:buFontTx/>
              <a:buNone/>
            </a:pPr>
            <a:endParaRPr lang="fr-CH" altLang="en-US" sz="2800">
              <a:latin typeface="Arial Black" pitchFamily="34" charset="0"/>
            </a:endParaRPr>
          </a:p>
          <a:p>
            <a:pPr algn="ctr" eaLnBrk="1" hangingPunct="1">
              <a:spcBef>
                <a:spcPct val="50000"/>
              </a:spcBef>
              <a:buClrTx/>
              <a:buSzTx/>
              <a:buFontTx/>
              <a:buNone/>
            </a:pPr>
            <a:endParaRPr lang="fr-CH" altLang="en-US" sz="2000">
              <a:latin typeface="Arial Black" pitchFamily="34" charset="0"/>
            </a:endParaRPr>
          </a:p>
          <a:p>
            <a:pPr algn="ctr" eaLnBrk="1" hangingPunct="1">
              <a:spcBef>
                <a:spcPct val="50000"/>
              </a:spcBef>
              <a:buClrTx/>
              <a:buSzTx/>
              <a:buFontTx/>
              <a:buNone/>
            </a:pPr>
            <a:endParaRPr lang="fr-CH" altLang="en-US" sz="2000">
              <a:latin typeface="Arial Black" pitchFamily="34" charset="0"/>
            </a:endParaRPr>
          </a:p>
          <a:p>
            <a:pPr algn="ctr" eaLnBrk="1" hangingPunct="1">
              <a:spcBef>
                <a:spcPct val="50000"/>
              </a:spcBef>
              <a:buClrTx/>
              <a:buSzTx/>
              <a:buFontTx/>
              <a:buNone/>
            </a:pPr>
            <a:endParaRPr lang="en-US" altLang="en-US" sz="2800">
              <a:latin typeface="Arial Black" pitchFamily="34" charset="0"/>
            </a:endParaRPr>
          </a:p>
        </p:txBody>
      </p:sp>
      <p:pic>
        <p:nvPicPr>
          <p:cNvPr id="2051" name="Picture 3" descr="D:\Users\naomi.akamatsu\AppData\Local\Microsoft\Windows\Temporary Internet Files\Content.IE5\W9D236NB\manbagsil[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219" b="90000" l="3209" r="89840"/>
                    </a14:imgEffect>
                  </a14:imgLayer>
                </a14:imgProps>
              </a:ext>
              <a:ext uri="{28A0092B-C50C-407E-A947-70E740481C1C}">
                <a14:useLocalDpi xmlns:a14="http://schemas.microsoft.com/office/drawing/2010/main" val="0"/>
              </a:ext>
            </a:extLst>
          </a:blip>
          <a:srcRect/>
          <a:stretch>
            <a:fillRect/>
          </a:stretch>
        </p:blipFill>
        <p:spPr bwMode="auto">
          <a:xfrm flipH="1">
            <a:off x="7255573" y="5497704"/>
            <a:ext cx="629002" cy="133965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Users\naomi.akamatsu\AppData\Local\Microsoft\Windows\Temporary Internet Files\Content.IE5\XIGKFE1X\asian woman[1].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64" b="94745" l="3667" r="100000"/>
                    </a14:imgEffect>
                  </a14:imgLayer>
                </a14:imgProps>
              </a:ext>
              <a:ext uri="{28A0092B-C50C-407E-A947-70E740481C1C}">
                <a14:useLocalDpi xmlns:a14="http://schemas.microsoft.com/office/drawing/2010/main" val="0"/>
              </a:ext>
            </a:extLst>
          </a:blip>
          <a:srcRect/>
          <a:stretch>
            <a:fillRect/>
          </a:stretch>
        </p:blipFill>
        <p:spPr bwMode="auto">
          <a:xfrm>
            <a:off x="5220072" y="5922498"/>
            <a:ext cx="410494" cy="88529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D:\Users\naomi.akamatsu\AppData\Local\Microsoft\Windows\Temporary Internet Files\Content.IE5\VFRNZAFL\timthumb[1].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6889" b="74222" l="1932" r="98390">
                        <a14:foregroundMark x1="7246" y1="25185" x2="7246" y2="25185"/>
                        <a14:foregroundMark x1="24316" y1="26963" x2="24316" y2="26963"/>
                        <a14:foregroundMark x1="77939" y1="28741" x2="77939" y2="28741"/>
                        <a14:foregroundMark x1="92754" y1="28444" x2="92754" y2="28444"/>
                        <a14:foregroundMark x1="81159" y1="56296" x2="81159" y2="56296"/>
                        <a14:foregroundMark x1="92432" y1="56148" x2="92432" y2="56148"/>
                        <a14:foregroundMark x1="8052" y1="57333" x2="8052" y2="57333"/>
                        <a14:foregroundMark x1="23510" y1="56889" x2="23510" y2="56889"/>
                        <a14:foregroundMark x1="35266" y1="56148" x2="35266" y2="56148"/>
                        <a14:foregroundMark x1="46055" y1="56741" x2="46055" y2="56741"/>
                        <a14:foregroundMark x1="60548" y1="56296" x2="60548" y2="56296"/>
                        <a14:backgroundMark x1="27053" y1="24889" x2="27053" y2="24889"/>
                        <a14:backgroundMark x1="23833" y1="23704" x2="23833" y2="23704"/>
                        <a14:backgroundMark x1="24155" y1="28000" x2="24155" y2="28000"/>
                      </a14:backgroundRemoval>
                    </a14:imgEffect>
                  </a14:imgLayer>
                </a14:imgProps>
              </a:ext>
              <a:ext uri="{28A0092B-C50C-407E-A947-70E740481C1C}">
                <a14:useLocalDpi xmlns:a14="http://schemas.microsoft.com/office/drawing/2010/main" val="0"/>
              </a:ext>
            </a:extLst>
          </a:blip>
          <a:srcRect t="15772" b="55253"/>
          <a:stretch/>
        </p:blipFill>
        <p:spPr bwMode="auto">
          <a:xfrm>
            <a:off x="-109760" y="5470243"/>
            <a:ext cx="3889671" cy="13945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D:\Users\naomi.akamatsu\AppData\Local\Microsoft\Windows\Temporary Internet Files\Content.IE5\VFRNZAFL\timthumb[1].jpg"/>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16889" b="74222" l="1932" r="98390">
                        <a14:foregroundMark x1="7246" y1="25185" x2="7246" y2="25185"/>
                        <a14:foregroundMark x1="24316" y1="26963" x2="24316" y2="26963"/>
                        <a14:foregroundMark x1="77939" y1="28741" x2="77939" y2="28741"/>
                        <a14:foregroundMark x1="92754" y1="28444" x2="92754" y2="28444"/>
                        <a14:foregroundMark x1="81159" y1="56296" x2="81159" y2="56296"/>
                        <a14:foregroundMark x1="92432" y1="56148" x2="92432" y2="56148"/>
                        <a14:foregroundMark x1="8052" y1="57333" x2="8052" y2="57333"/>
                        <a14:foregroundMark x1="23510" y1="56889" x2="23510" y2="56889"/>
                        <a14:foregroundMark x1="35266" y1="56148" x2="35266" y2="56148"/>
                        <a14:foregroundMark x1="46055" y1="56741" x2="46055" y2="56741"/>
                        <a14:foregroundMark x1="60548" y1="56296" x2="60548" y2="56296"/>
                        <a14:backgroundMark x1="25443" y1="53630" x2="25443" y2="53630"/>
                        <a14:backgroundMark x1="22866" y1="54519" x2="22866" y2="54519"/>
                        <a14:backgroundMark x1="22061" y1="59407" x2="22061" y2="59407"/>
                        <a14:backgroundMark x1="22061" y1="59407" x2="22866" y2="59556"/>
                      </a14:backgroundRemoval>
                    </a14:imgEffect>
                  </a14:imgLayer>
                </a14:imgProps>
              </a:ext>
              <a:ext uri="{28A0092B-C50C-407E-A947-70E740481C1C}">
                <a14:useLocalDpi xmlns:a14="http://schemas.microsoft.com/office/drawing/2010/main" val="0"/>
              </a:ext>
            </a:extLst>
          </a:blip>
          <a:srcRect t="47239" r="1733" b="26279"/>
          <a:stretch/>
        </p:blipFill>
        <p:spPr bwMode="auto">
          <a:xfrm>
            <a:off x="3491880" y="5552915"/>
            <a:ext cx="3881456" cy="12548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Users\naomi.akamatsu\AppData\Local\Microsoft\Windows\Temporary Internet Files\Content.IE5\XIGKFE1X\asian woman[1].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64" b="94745" l="3667" r="100000"/>
                    </a14:imgEffect>
                  </a14:imgLayer>
                </a14:imgProps>
              </a:ext>
              <a:ext uri="{28A0092B-C50C-407E-A947-70E740481C1C}">
                <a14:useLocalDpi xmlns:a14="http://schemas.microsoft.com/office/drawing/2010/main" val="0"/>
              </a:ext>
            </a:extLst>
          </a:blip>
          <a:srcRect/>
          <a:stretch>
            <a:fillRect/>
          </a:stretch>
        </p:blipFill>
        <p:spPr bwMode="auto">
          <a:xfrm>
            <a:off x="7790212" y="5826947"/>
            <a:ext cx="410494" cy="885299"/>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6"/>
          <p:cNvSpPr txBox="1">
            <a:spLocks noChangeArrowheads="1"/>
          </p:cNvSpPr>
          <p:nvPr/>
        </p:nvSpPr>
        <p:spPr bwMode="auto">
          <a:xfrm>
            <a:off x="3170934" y="3024378"/>
            <a:ext cx="2873995" cy="1581150"/>
          </a:xfrm>
          <a:prstGeom prst="rect">
            <a:avLst/>
          </a:prstGeom>
          <a:solidFill>
            <a:schemeClr val="accent2">
              <a:lumMod val="20000"/>
              <a:lumOff val="80000"/>
            </a:schemeClr>
          </a:solidFill>
          <a:ln>
            <a:noFill/>
            <a:headEnd/>
            <a:tailEnd/>
          </a:ln>
        </p:spPr>
        <p:style>
          <a:lnRef idx="1">
            <a:schemeClr val="accent2"/>
          </a:lnRef>
          <a:fillRef idx="2">
            <a:schemeClr val="accent2"/>
          </a:fillRef>
          <a:effectRef idx="1">
            <a:schemeClr val="accent2"/>
          </a:effectRef>
          <a:fontRef idx="minor">
            <a:schemeClr val="dk1"/>
          </a:fontRef>
        </p:style>
        <p:txBody>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endParaRPr lang="fr-CH" altLang="en-US" sz="2000">
              <a:solidFill>
                <a:srgbClr val="A50021"/>
              </a:solidFill>
              <a:latin typeface="Arial Black" pitchFamily="34" charset="0"/>
            </a:endParaRPr>
          </a:p>
        </p:txBody>
      </p:sp>
      <p:sp>
        <p:nvSpPr>
          <p:cNvPr id="28" name="Text Box 6"/>
          <p:cNvSpPr txBox="1">
            <a:spLocks noChangeArrowheads="1"/>
          </p:cNvSpPr>
          <p:nvPr/>
        </p:nvSpPr>
        <p:spPr bwMode="auto">
          <a:xfrm>
            <a:off x="6175717" y="3020769"/>
            <a:ext cx="2873995" cy="1581150"/>
          </a:xfrm>
          <a:prstGeom prst="rect">
            <a:avLst/>
          </a:prstGeom>
          <a:solidFill>
            <a:schemeClr val="accent2">
              <a:lumMod val="20000"/>
              <a:lumOff val="80000"/>
            </a:schemeClr>
          </a:solidFill>
          <a:ln>
            <a:noFill/>
            <a:headEnd/>
            <a:tailEnd/>
          </a:ln>
        </p:spPr>
        <p:style>
          <a:lnRef idx="1">
            <a:schemeClr val="accent2"/>
          </a:lnRef>
          <a:fillRef idx="2">
            <a:schemeClr val="accent2"/>
          </a:fillRef>
          <a:effectRef idx="1">
            <a:schemeClr val="accent2"/>
          </a:effectRef>
          <a:fontRef idx="minor">
            <a:schemeClr val="dk1"/>
          </a:fontRef>
        </p:style>
        <p:txBody>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endParaRPr lang="fr-CH" altLang="en-US" sz="2000">
              <a:solidFill>
                <a:srgbClr val="A50021"/>
              </a:solidFill>
              <a:latin typeface="Arial Black" pitchFamily="34" charset="0"/>
            </a:endParaRPr>
          </a:p>
        </p:txBody>
      </p:sp>
      <p:sp>
        <p:nvSpPr>
          <p:cNvPr id="32" name="Text Box 9"/>
          <p:cNvSpPr txBox="1">
            <a:spLocks noChangeArrowheads="1"/>
          </p:cNvSpPr>
          <p:nvPr/>
        </p:nvSpPr>
        <p:spPr bwMode="auto">
          <a:xfrm>
            <a:off x="4716016" y="3576664"/>
            <a:ext cx="1186898" cy="276999"/>
          </a:xfrm>
          <a:prstGeom prst="rect">
            <a:avLst/>
          </a:prstGeom>
          <a:solidFill>
            <a:schemeClr val="bg1">
              <a:lumMod val="65000"/>
            </a:schemeClr>
          </a:solidFill>
          <a:ln>
            <a:noFill/>
          </a:ln>
          <a:extLst/>
        </p:spPr>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r>
              <a:rPr lang="fr-CH" altLang="en-US" sz="1200" b="1" dirty="0"/>
              <a:t>Management</a:t>
            </a:r>
            <a:endParaRPr lang="en-US" altLang="en-US" sz="1200" b="1" dirty="0"/>
          </a:p>
        </p:txBody>
      </p:sp>
      <p:sp>
        <p:nvSpPr>
          <p:cNvPr id="35" name="Rectangle 11"/>
          <p:cNvSpPr>
            <a:spLocks noChangeArrowheads="1"/>
          </p:cNvSpPr>
          <p:nvPr/>
        </p:nvSpPr>
        <p:spPr bwMode="auto">
          <a:xfrm>
            <a:off x="6285040" y="3564588"/>
            <a:ext cx="1173927" cy="276999"/>
          </a:xfrm>
          <a:prstGeom prst="rect">
            <a:avLst/>
          </a:prstGeom>
          <a:solidFill>
            <a:schemeClr val="bg1">
              <a:lumMod val="65000"/>
            </a:schemeClr>
          </a:solidFill>
          <a:ln>
            <a:noFill/>
          </a:ln>
          <a:extLst/>
        </p:spPr>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fr-CH" altLang="en-US" sz="1200" b="1" dirty="0"/>
              <a:t>Gouvernance</a:t>
            </a:r>
            <a:endParaRPr lang="en-US" altLang="en-US" sz="1200" b="1" dirty="0"/>
          </a:p>
        </p:txBody>
      </p:sp>
      <p:sp>
        <p:nvSpPr>
          <p:cNvPr id="43" name="Text Box 6"/>
          <p:cNvSpPr txBox="1">
            <a:spLocks noChangeArrowheads="1"/>
          </p:cNvSpPr>
          <p:nvPr/>
        </p:nvSpPr>
        <p:spPr bwMode="auto">
          <a:xfrm>
            <a:off x="292752" y="1834231"/>
            <a:ext cx="1757257" cy="828057"/>
          </a:xfrm>
          <a:prstGeom prst="rect">
            <a:avLst/>
          </a:prstGeom>
          <a:solidFill>
            <a:schemeClr val="accent2">
              <a:lumMod val="60000"/>
              <a:lumOff val="40000"/>
            </a:schemeClr>
          </a:solidFill>
          <a:ln>
            <a:noFill/>
            <a:headEnd/>
            <a:tailEnd/>
          </a:ln>
        </p:spPr>
        <p:style>
          <a:lnRef idx="1">
            <a:schemeClr val="accent2"/>
          </a:lnRef>
          <a:fillRef idx="2">
            <a:schemeClr val="accent2"/>
          </a:fillRef>
          <a:effectRef idx="1">
            <a:schemeClr val="accent2"/>
          </a:effectRef>
          <a:fontRef idx="minor">
            <a:schemeClr val="dk1"/>
          </a:fontRef>
        </p:style>
        <p:txBody>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endParaRPr lang="fr-CH" altLang="en-US" sz="2000">
              <a:solidFill>
                <a:srgbClr val="A50021"/>
              </a:solidFill>
              <a:latin typeface="Arial Black" pitchFamily="34" charset="0"/>
            </a:endParaRPr>
          </a:p>
        </p:txBody>
      </p:sp>
      <p:sp>
        <p:nvSpPr>
          <p:cNvPr id="46" name="Text Box 6"/>
          <p:cNvSpPr txBox="1">
            <a:spLocks noChangeArrowheads="1"/>
          </p:cNvSpPr>
          <p:nvPr/>
        </p:nvSpPr>
        <p:spPr bwMode="auto">
          <a:xfrm>
            <a:off x="2518193" y="1834231"/>
            <a:ext cx="1757257" cy="828057"/>
          </a:xfrm>
          <a:prstGeom prst="rect">
            <a:avLst/>
          </a:prstGeom>
          <a:solidFill>
            <a:schemeClr val="accent2">
              <a:lumMod val="60000"/>
              <a:lumOff val="40000"/>
            </a:schemeClr>
          </a:solidFill>
          <a:ln>
            <a:noFill/>
            <a:headEnd/>
            <a:tailEnd/>
          </a:ln>
        </p:spPr>
        <p:style>
          <a:lnRef idx="1">
            <a:schemeClr val="accent2"/>
          </a:lnRef>
          <a:fillRef idx="2">
            <a:schemeClr val="accent2"/>
          </a:fillRef>
          <a:effectRef idx="1">
            <a:schemeClr val="accent2"/>
          </a:effectRef>
          <a:fontRef idx="minor">
            <a:schemeClr val="dk1"/>
          </a:fontRef>
        </p:style>
        <p:txBody>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endParaRPr lang="fr-CH" altLang="en-US" sz="2000">
              <a:solidFill>
                <a:srgbClr val="A50021"/>
              </a:solidFill>
              <a:latin typeface="Arial Black" pitchFamily="34" charset="0"/>
            </a:endParaRPr>
          </a:p>
        </p:txBody>
      </p:sp>
      <p:sp>
        <p:nvSpPr>
          <p:cNvPr id="49" name="Text Box 6"/>
          <p:cNvSpPr txBox="1">
            <a:spLocks noChangeArrowheads="1"/>
          </p:cNvSpPr>
          <p:nvPr/>
        </p:nvSpPr>
        <p:spPr bwMode="auto">
          <a:xfrm>
            <a:off x="4716016" y="1834231"/>
            <a:ext cx="1757257" cy="828057"/>
          </a:xfrm>
          <a:prstGeom prst="rect">
            <a:avLst/>
          </a:prstGeom>
          <a:solidFill>
            <a:schemeClr val="accent2">
              <a:lumMod val="60000"/>
              <a:lumOff val="40000"/>
            </a:schemeClr>
          </a:solidFill>
          <a:ln>
            <a:noFill/>
            <a:headEnd/>
            <a:tailEnd/>
          </a:ln>
        </p:spPr>
        <p:style>
          <a:lnRef idx="1">
            <a:schemeClr val="accent2"/>
          </a:lnRef>
          <a:fillRef idx="2">
            <a:schemeClr val="accent2"/>
          </a:fillRef>
          <a:effectRef idx="1">
            <a:schemeClr val="accent2"/>
          </a:effectRef>
          <a:fontRef idx="minor">
            <a:schemeClr val="dk1"/>
          </a:fontRef>
        </p:style>
        <p:txBody>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endParaRPr lang="fr-CH" altLang="en-US" sz="2000">
              <a:solidFill>
                <a:srgbClr val="A50021"/>
              </a:solidFill>
              <a:latin typeface="Arial Black" pitchFamily="34" charset="0"/>
            </a:endParaRPr>
          </a:p>
        </p:txBody>
      </p:sp>
      <p:sp>
        <p:nvSpPr>
          <p:cNvPr id="52" name="Text Box 6"/>
          <p:cNvSpPr txBox="1">
            <a:spLocks noChangeArrowheads="1"/>
          </p:cNvSpPr>
          <p:nvPr/>
        </p:nvSpPr>
        <p:spPr bwMode="auto">
          <a:xfrm>
            <a:off x="6948112" y="1834231"/>
            <a:ext cx="1757257" cy="828057"/>
          </a:xfrm>
          <a:prstGeom prst="rect">
            <a:avLst/>
          </a:prstGeom>
          <a:solidFill>
            <a:schemeClr val="accent2">
              <a:lumMod val="60000"/>
              <a:lumOff val="40000"/>
            </a:schemeClr>
          </a:solidFill>
          <a:ln>
            <a:noFill/>
            <a:headEnd/>
            <a:tailEnd/>
          </a:ln>
        </p:spPr>
        <p:style>
          <a:lnRef idx="1">
            <a:schemeClr val="accent2"/>
          </a:lnRef>
          <a:fillRef idx="2">
            <a:schemeClr val="accent2"/>
          </a:fillRef>
          <a:effectRef idx="1">
            <a:schemeClr val="accent2"/>
          </a:effectRef>
          <a:fontRef idx="minor">
            <a:schemeClr val="dk1"/>
          </a:fontRef>
        </p:style>
        <p:txBody>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endParaRPr lang="fr-CH" altLang="en-US" sz="2000">
              <a:solidFill>
                <a:srgbClr val="A50021"/>
              </a:solidFill>
              <a:latin typeface="Arial Black" pitchFamily="34" charset="0"/>
            </a:endParaRPr>
          </a:p>
        </p:txBody>
      </p:sp>
      <p:grpSp>
        <p:nvGrpSpPr>
          <p:cNvPr id="54" name="Group 5"/>
          <p:cNvGrpSpPr>
            <a:grpSpLocks/>
          </p:cNvGrpSpPr>
          <p:nvPr/>
        </p:nvGrpSpPr>
        <p:grpSpPr bwMode="auto">
          <a:xfrm>
            <a:off x="146170" y="666108"/>
            <a:ext cx="8680877" cy="952764"/>
            <a:chOff x="-6505" y="1484"/>
            <a:chExt cx="5482" cy="1146"/>
          </a:xfrm>
          <a:solidFill>
            <a:schemeClr val="accent2">
              <a:lumMod val="75000"/>
            </a:schemeClr>
          </a:solidFill>
        </p:grpSpPr>
        <p:sp>
          <p:nvSpPr>
            <p:cNvPr id="55" name="Text Box 6"/>
            <p:cNvSpPr txBox="1">
              <a:spLocks noChangeArrowheads="1"/>
            </p:cNvSpPr>
            <p:nvPr/>
          </p:nvSpPr>
          <p:spPr bwMode="auto">
            <a:xfrm>
              <a:off x="-6505" y="1634"/>
              <a:ext cx="5440" cy="996"/>
            </a:xfrm>
            <a:prstGeom prst="rect">
              <a:avLst/>
            </a:prstGeom>
            <a:grpFill/>
            <a:ln>
              <a:noFill/>
              <a:headEnd/>
              <a:tailEnd/>
            </a:ln>
          </p:spPr>
          <p:style>
            <a:lnRef idx="1">
              <a:schemeClr val="accent2"/>
            </a:lnRef>
            <a:fillRef idx="2">
              <a:schemeClr val="accent2"/>
            </a:fillRef>
            <a:effectRef idx="1">
              <a:schemeClr val="accent2"/>
            </a:effectRef>
            <a:fontRef idx="minor">
              <a:schemeClr val="dk1"/>
            </a:fontRef>
          </p:style>
          <p:txBody>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endParaRPr lang="fr-CH" altLang="en-US" sz="2000">
                <a:solidFill>
                  <a:srgbClr val="A50021"/>
                </a:solidFill>
                <a:latin typeface="Arial Black" pitchFamily="34" charset="0"/>
              </a:endParaRPr>
            </a:p>
          </p:txBody>
        </p:sp>
        <p:sp>
          <p:nvSpPr>
            <p:cNvPr id="56" name="Rectangle 7"/>
            <p:cNvSpPr>
              <a:spLocks noChangeArrowheads="1"/>
            </p:cNvSpPr>
            <p:nvPr/>
          </p:nvSpPr>
          <p:spPr bwMode="auto">
            <a:xfrm>
              <a:off x="-1623" y="1484"/>
              <a:ext cx="600" cy="481"/>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fr-CH" altLang="en-US" sz="2000" b="1" dirty="0">
                  <a:solidFill>
                    <a:schemeClr val="bg1">
                      <a:lumMod val="65000"/>
                    </a:schemeClr>
                  </a:solidFill>
                  <a:latin typeface="+mn-lt"/>
                </a:rPr>
                <a:t>Global</a:t>
              </a:r>
            </a:p>
          </p:txBody>
        </p:sp>
      </p:grpSp>
      <p:sp>
        <p:nvSpPr>
          <p:cNvPr id="57" name="Rectangle 7"/>
          <p:cNvSpPr>
            <a:spLocks noChangeArrowheads="1"/>
          </p:cNvSpPr>
          <p:nvPr/>
        </p:nvSpPr>
        <p:spPr bwMode="auto">
          <a:xfrm>
            <a:off x="4291840" y="2865194"/>
            <a:ext cx="1774058" cy="400050"/>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2000" b="1" dirty="0">
                <a:solidFill>
                  <a:srgbClr val="A50021"/>
                </a:solidFill>
                <a:latin typeface="+mn-lt"/>
              </a:rPr>
              <a:t>National level</a:t>
            </a:r>
            <a:endParaRPr lang="fr-CH" altLang="en-US" sz="2000" b="1" dirty="0">
              <a:solidFill>
                <a:srgbClr val="A50021"/>
              </a:solidFill>
              <a:latin typeface="+mn-lt"/>
            </a:endParaRPr>
          </a:p>
        </p:txBody>
      </p:sp>
      <p:grpSp>
        <p:nvGrpSpPr>
          <p:cNvPr id="2" name="Group 1"/>
          <p:cNvGrpSpPr/>
          <p:nvPr/>
        </p:nvGrpSpPr>
        <p:grpSpPr>
          <a:xfrm>
            <a:off x="180587" y="2868803"/>
            <a:ext cx="2873995" cy="1736725"/>
            <a:chOff x="180587" y="2868803"/>
            <a:chExt cx="2873995" cy="1736725"/>
          </a:xfrm>
        </p:grpSpPr>
        <p:sp>
          <p:nvSpPr>
            <p:cNvPr id="16" name="Text Box 6"/>
            <p:cNvSpPr txBox="1">
              <a:spLocks noChangeArrowheads="1"/>
            </p:cNvSpPr>
            <p:nvPr/>
          </p:nvSpPr>
          <p:spPr bwMode="auto">
            <a:xfrm>
              <a:off x="180587" y="3024378"/>
              <a:ext cx="2873995" cy="1581150"/>
            </a:xfrm>
            <a:prstGeom prst="rect">
              <a:avLst/>
            </a:prstGeom>
            <a:solidFill>
              <a:schemeClr val="accent2">
                <a:lumMod val="20000"/>
                <a:lumOff val="80000"/>
              </a:schemeClr>
            </a:solidFill>
            <a:ln>
              <a:noFill/>
              <a:headEnd/>
              <a:tailEnd/>
            </a:ln>
          </p:spPr>
          <p:style>
            <a:lnRef idx="1">
              <a:schemeClr val="accent2"/>
            </a:lnRef>
            <a:fillRef idx="2">
              <a:schemeClr val="accent2"/>
            </a:fillRef>
            <a:effectRef idx="1">
              <a:schemeClr val="accent2"/>
            </a:effectRef>
            <a:fontRef idx="minor">
              <a:schemeClr val="dk1"/>
            </a:fontRef>
          </p:style>
          <p:txBody>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endParaRPr lang="fr-CH" altLang="en-US" sz="2000">
                <a:solidFill>
                  <a:srgbClr val="A50021"/>
                </a:solidFill>
                <a:latin typeface="Arial Black" pitchFamily="34" charset="0"/>
              </a:endParaRPr>
            </a:p>
          </p:txBody>
        </p:sp>
        <p:sp>
          <p:nvSpPr>
            <p:cNvPr id="30" name="Text Box 9"/>
            <p:cNvSpPr txBox="1">
              <a:spLocks noChangeArrowheads="1"/>
            </p:cNvSpPr>
            <p:nvPr/>
          </p:nvSpPr>
          <p:spPr bwMode="auto">
            <a:xfrm>
              <a:off x="1725221" y="3560940"/>
              <a:ext cx="1186898" cy="276999"/>
            </a:xfrm>
            <a:prstGeom prst="rect">
              <a:avLst/>
            </a:prstGeom>
            <a:solidFill>
              <a:schemeClr val="bg1">
                <a:lumMod val="65000"/>
              </a:schemeClr>
            </a:solidFill>
            <a:ln>
              <a:noFill/>
            </a:ln>
            <a:extLst/>
          </p:spPr>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r>
                <a:rPr lang="fr-CH" altLang="en-US" sz="1200" b="1" dirty="0"/>
                <a:t>Management</a:t>
              </a:r>
              <a:endParaRPr lang="en-US" altLang="en-US" sz="1200" b="1" dirty="0"/>
            </a:p>
          </p:txBody>
        </p:sp>
        <p:sp>
          <p:nvSpPr>
            <p:cNvPr id="31" name="Rectangle 11"/>
            <p:cNvSpPr>
              <a:spLocks noChangeArrowheads="1"/>
            </p:cNvSpPr>
            <p:nvPr/>
          </p:nvSpPr>
          <p:spPr bwMode="auto">
            <a:xfrm>
              <a:off x="313157" y="3562764"/>
              <a:ext cx="1173927" cy="276999"/>
            </a:xfrm>
            <a:prstGeom prst="rect">
              <a:avLst/>
            </a:prstGeom>
            <a:solidFill>
              <a:schemeClr val="bg1">
                <a:lumMod val="65000"/>
              </a:schemeClr>
            </a:solidFill>
            <a:ln>
              <a:noFill/>
            </a:ln>
            <a:extLst/>
          </p:spPr>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fr-CH" altLang="en-US" sz="1200" b="1" dirty="0"/>
                <a:t>Gouvernance</a:t>
              </a:r>
              <a:endParaRPr lang="en-US" altLang="en-US" sz="1200" b="1" dirty="0"/>
            </a:p>
          </p:txBody>
        </p:sp>
        <p:sp>
          <p:nvSpPr>
            <p:cNvPr id="58" name="Rectangle 7"/>
            <p:cNvSpPr>
              <a:spLocks noChangeArrowheads="1"/>
            </p:cNvSpPr>
            <p:nvPr/>
          </p:nvSpPr>
          <p:spPr bwMode="auto">
            <a:xfrm>
              <a:off x="1280524" y="2868803"/>
              <a:ext cx="1774058" cy="400050"/>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2000" b="1" dirty="0">
                  <a:solidFill>
                    <a:srgbClr val="A50021"/>
                  </a:solidFill>
                  <a:latin typeface="+mn-lt"/>
                </a:rPr>
                <a:t>National level</a:t>
              </a:r>
              <a:endParaRPr lang="fr-CH" altLang="en-US" sz="2000" b="1" dirty="0">
                <a:solidFill>
                  <a:srgbClr val="A50021"/>
                </a:solidFill>
                <a:latin typeface="+mn-lt"/>
              </a:endParaRPr>
            </a:p>
          </p:txBody>
        </p:sp>
      </p:grpSp>
      <p:sp>
        <p:nvSpPr>
          <p:cNvPr id="59" name="Rectangle 7"/>
          <p:cNvSpPr>
            <a:spLocks noChangeArrowheads="1"/>
          </p:cNvSpPr>
          <p:nvPr/>
        </p:nvSpPr>
        <p:spPr bwMode="auto">
          <a:xfrm>
            <a:off x="5241578" y="1636389"/>
            <a:ext cx="1231695" cy="399895"/>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fr-CH" altLang="en-US" sz="2000" b="1" dirty="0" err="1">
                <a:solidFill>
                  <a:srgbClr val="A50021"/>
                </a:solidFill>
                <a:latin typeface="+mn-lt"/>
              </a:rPr>
              <a:t>Regional</a:t>
            </a:r>
            <a:endParaRPr lang="fr-CH" altLang="en-US" sz="2000" b="1" dirty="0">
              <a:solidFill>
                <a:srgbClr val="A50021"/>
              </a:solidFill>
              <a:latin typeface="+mn-lt"/>
            </a:endParaRPr>
          </a:p>
        </p:txBody>
      </p:sp>
      <p:sp>
        <p:nvSpPr>
          <p:cNvPr id="61" name="Rectangle 7"/>
          <p:cNvSpPr>
            <a:spLocks noChangeArrowheads="1"/>
          </p:cNvSpPr>
          <p:nvPr/>
        </p:nvSpPr>
        <p:spPr bwMode="auto">
          <a:xfrm>
            <a:off x="824806" y="1638910"/>
            <a:ext cx="1231695" cy="399895"/>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fr-CH" altLang="en-US" sz="2000" b="1" dirty="0" err="1">
                <a:solidFill>
                  <a:srgbClr val="A50021"/>
                </a:solidFill>
                <a:latin typeface="+mn-lt"/>
              </a:rPr>
              <a:t>Regional</a:t>
            </a:r>
            <a:endParaRPr lang="fr-CH" altLang="en-US" sz="2000" b="1" dirty="0">
              <a:solidFill>
                <a:srgbClr val="A50021"/>
              </a:solidFill>
              <a:latin typeface="+mn-lt"/>
            </a:endParaRPr>
          </a:p>
        </p:txBody>
      </p:sp>
      <p:pic>
        <p:nvPicPr>
          <p:cNvPr id="62" name="Picture 5" descr="D:\Users\naomi.akamatsu\AppData\Local\Microsoft\Windows\Temporary Internet Files\Content.IE5\XIGKFE1X\asian woman[1].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64" b="94745" l="3667" r="100000"/>
                    </a14:imgEffect>
                  </a14:imgLayer>
                </a14:imgProps>
              </a:ext>
              <a:ext uri="{28A0092B-C50C-407E-A947-70E740481C1C}">
                <a14:useLocalDpi xmlns:a14="http://schemas.microsoft.com/office/drawing/2010/main" val="0"/>
              </a:ext>
            </a:extLst>
          </a:blip>
          <a:srcRect/>
          <a:stretch>
            <a:fillRect/>
          </a:stretch>
        </p:blipFill>
        <p:spPr bwMode="auto">
          <a:xfrm>
            <a:off x="8470442" y="5803003"/>
            <a:ext cx="410494" cy="88529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D:\Users\naomi.akamatsu\AppData\Local\Microsoft\Windows\Temporary Internet Files\Content.IE5\XIGKFE1X\asian woman[1].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64" b="94745" l="3667" r="100000"/>
                    </a14:imgEffect>
                  </a14:imgLayer>
                </a14:imgProps>
              </a:ext>
              <a:ext uri="{28A0092B-C50C-407E-A947-70E740481C1C}">
                <a14:useLocalDpi xmlns:a14="http://schemas.microsoft.com/office/drawing/2010/main" val="0"/>
              </a:ext>
            </a:extLst>
          </a:blip>
          <a:srcRect/>
          <a:stretch>
            <a:fillRect/>
          </a:stretch>
        </p:blipFill>
        <p:spPr bwMode="auto">
          <a:xfrm>
            <a:off x="8770297" y="5825008"/>
            <a:ext cx="410494" cy="88529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descr="D:\Users\naomi.akamatsu\AppData\Local\Microsoft\Windows\Temporary Internet Files\Content.IE5\VFRNZAFL\timthumb[1].jpg"/>
          <p:cNvPicPr>
            <a:picLocks noChangeAspect="1" noChangeArrowheads="1"/>
          </p:cNvPicPr>
          <p:nvPr/>
        </p:nvPicPr>
        <p:blipFill rotWithShape="1">
          <a:blip r:embed="rId10">
            <a:extLst>
              <a:ext uri="{BEBA8EAE-BF5A-486C-A8C5-ECC9F3942E4B}">
                <a14:imgProps xmlns:a14="http://schemas.microsoft.com/office/drawing/2010/main">
                  <a14:imgLayer r:embed="rId8">
                    <a14:imgEffect>
                      <a14:backgroundRemoval t="46074" b="74667" l="1610" r="18035">
                        <a14:foregroundMark x1="7246" y1="25185" x2="7246" y2="25185"/>
                        <a14:foregroundMark x1="24316" y1="26963" x2="24316" y2="26963"/>
                        <a14:foregroundMark x1="77939" y1="28741" x2="77939" y2="28741"/>
                        <a14:foregroundMark x1="92754" y1="28444" x2="92754" y2="28444"/>
                        <a14:foregroundMark x1="81159" y1="56296" x2="81159" y2="56296"/>
                        <a14:foregroundMark x1="92432" y1="56148" x2="92432" y2="56148"/>
                        <a14:foregroundMark x1="8052" y1="57333" x2="8052" y2="57333"/>
                        <a14:foregroundMark x1="23510" y1="56889" x2="23510" y2="56889"/>
                        <a14:foregroundMark x1="35266" y1="56148" x2="35266" y2="56148"/>
                        <a14:foregroundMark x1="46055" y1="56741" x2="46055" y2="56741"/>
                        <a14:foregroundMark x1="60548" y1="56296" x2="60548" y2="56296"/>
                      </a14:backgroundRemoval>
                    </a14:imgEffect>
                  </a14:imgLayer>
                </a14:imgProps>
              </a:ext>
              <a:ext uri="{28A0092B-C50C-407E-A947-70E740481C1C}">
                <a14:useLocalDpi xmlns:a14="http://schemas.microsoft.com/office/drawing/2010/main" val="0"/>
              </a:ext>
            </a:extLst>
          </a:blip>
          <a:srcRect t="47239" r="81076" b="26279"/>
          <a:stretch/>
        </p:blipFill>
        <p:spPr bwMode="auto">
          <a:xfrm>
            <a:off x="7907548" y="5760873"/>
            <a:ext cx="685986" cy="949434"/>
          </a:xfrm>
          <a:prstGeom prst="rect">
            <a:avLst/>
          </a:prstGeom>
          <a:noFill/>
          <a:extLst>
            <a:ext uri="{909E8E84-426E-40DD-AFC4-6F175D3DCCD1}">
              <a14:hiddenFill xmlns:a14="http://schemas.microsoft.com/office/drawing/2010/main">
                <a:solidFill>
                  <a:srgbClr val="FFFFFF"/>
                </a:solidFill>
              </a14:hiddenFill>
            </a:ext>
          </a:extLst>
        </p:spPr>
      </p:pic>
      <p:sp>
        <p:nvSpPr>
          <p:cNvPr id="67" name="Line 355"/>
          <p:cNvSpPr>
            <a:spLocks noChangeShapeType="1"/>
          </p:cNvSpPr>
          <p:nvPr/>
        </p:nvSpPr>
        <p:spPr bwMode="auto">
          <a:xfrm>
            <a:off x="7884575" y="1330127"/>
            <a:ext cx="0" cy="4327812"/>
          </a:xfrm>
          <a:prstGeom prst="line">
            <a:avLst/>
          </a:prstGeom>
          <a:ln>
            <a:solidFill>
              <a:srgbClr val="FF0000"/>
            </a:solidFill>
            <a:headEnd/>
            <a:tailEnd type="stealth" w="lg" len="lg"/>
          </a:ln>
        </p:spPr>
        <p:style>
          <a:lnRef idx="3">
            <a:schemeClr val="accent2"/>
          </a:lnRef>
          <a:fillRef idx="0">
            <a:schemeClr val="accent2"/>
          </a:fillRef>
          <a:effectRef idx="2">
            <a:schemeClr val="accent2"/>
          </a:effectRef>
          <a:fontRef idx="minor">
            <a:schemeClr val="tx1"/>
          </a:fontRef>
        </p:style>
        <p:txBody>
          <a:bodyPr/>
          <a:lstStyle/>
          <a:p>
            <a:endParaRPr lang="en-GB"/>
          </a:p>
        </p:txBody>
      </p:sp>
      <p:sp>
        <p:nvSpPr>
          <p:cNvPr id="68" name="Line 355"/>
          <p:cNvSpPr>
            <a:spLocks noChangeShapeType="1"/>
          </p:cNvSpPr>
          <p:nvPr/>
        </p:nvSpPr>
        <p:spPr bwMode="auto">
          <a:xfrm flipH="1" flipV="1">
            <a:off x="3779911" y="1330127"/>
            <a:ext cx="0" cy="4327812"/>
          </a:xfrm>
          <a:prstGeom prst="line">
            <a:avLst/>
          </a:prstGeom>
          <a:ln>
            <a:solidFill>
              <a:srgbClr val="FF0000"/>
            </a:solidFill>
            <a:headEnd/>
            <a:tailEnd type="stealth" w="lg" len="lg"/>
          </a:ln>
        </p:spPr>
        <p:style>
          <a:lnRef idx="3">
            <a:schemeClr val="accent2"/>
          </a:lnRef>
          <a:fillRef idx="0">
            <a:schemeClr val="accent2"/>
          </a:fillRef>
          <a:effectRef idx="2">
            <a:schemeClr val="accent2"/>
          </a:effectRef>
          <a:fontRef idx="minor">
            <a:schemeClr val="tx1"/>
          </a:fontRef>
        </p:style>
        <p:txBody>
          <a:bodyPr/>
          <a:lstStyle/>
          <a:p>
            <a:endParaRPr lang="en-GB"/>
          </a:p>
        </p:txBody>
      </p:sp>
      <p:sp>
        <p:nvSpPr>
          <p:cNvPr id="69" name="Line 357"/>
          <p:cNvSpPr>
            <a:spLocks noChangeShapeType="1"/>
          </p:cNvSpPr>
          <p:nvPr/>
        </p:nvSpPr>
        <p:spPr bwMode="auto">
          <a:xfrm>
            <a:off x="4344861" y="1185269"/>
            <a:ext cx="1244637" cy="4286"/>
          </a:xfrm>
          <a:prstGeom prst="line">
            <a:avLst/>
          </a:prstGeom>
          <a:ln>
            <a:solidFill>
              <a:srgbClr val="FF000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GB"/>
          </a:p>
        </p:txBody>
      </p:sp>
      <p:sp>
        <p:nvSpPr>
          <p:cNvPr id="70" name="Rectangle 11"/>
          <p:cNvSpPr>
            <a:spLocks noChangeArrowheads="1"/>
          </p:cNvSpPr>
          <p:nvPr/>
        </p:nvSpPr>
        <p:spPr bwMode="auto">
          <a:xfrm>
            <a:off x="2023508" y="1071186"/>
            <a:ext cx="2294852" cy="276999"/>
          </a:xfrm>
          <a:prstGeom prst="rect">
            <a:avLst/>
          </a:prstGeom>
          <a:solidFill>
            <a:schemeClr val="bg1">
              <a:lumMod val="65000"/>
            </a:schemeClr>
          </a:solidFill>
          <a:ln>
            <a:noFill/>
          </a:ln>
          <a:extLst/>
        </p:spPr>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fr-CH" altLang="en-US" sz="1200" b="1" dirty="0"/>
              <a:t>Gouvernance</a:t>
            </a:r>
            <a:endParaRPr lang="en-US" altLang="en-US" sz="1200" b="1" dirty="0"/>
          </a:p>
        </p:txBody>
      </p:sp>
      <p:sp>
        <p:nvSpPr>
          <p:cNvPr id="71" name="Text Box 9"/>
          <p:cNvSpPr txBox="1">
            <a:spLocks noChangeArrowheads="1"/>
          </p:cNvSpPr>
          <p:nvPr/>
        </p:nvSpPr>
        <p:spPr bwMode="auto">
          <a:xfrm>
            <a:off x="5594643" y="1066343"/>
            <a:ext cx="2559806" cy="281842"/>
          </a:xfrm>
          <a:prstGeom prst="rect">
            <a:avLst/>
          </a:prstGeom>
          <a:solidFill>
            <a:schemeClr val="bg1">
              <a:lumMod val="65000"/>
            </a:schemeClr>
          </a:solidFill>
          <a:ln>
            <a:noFill/>
          </a:ln>
          <a:extLst/>
        </p:spPr>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r>
              <a:rPr lang="fr-CH" altLang="en-US" sz="1200" b="1" dirty="0"/>
              <a:t>Management</a:t>
            </a:r>
            <a:endParaRPr lang="en-US" altLang="en-US" sz="1200" b="1" dirty="0"/>
          </a:p>
        </p:txBody>
      </p:sp>
      <p:sp>
        <p:nvSpPr>
          <p:cNvPr id="34" name="Text Box 9"/>
          <p:cNvSpPr txBox="1">
            <a:spLocks noChangeArrowheads="1"/>
          </p:cNvSpPr>
          <p:nvPr/>
        </p:nvSpPr>
        <p:spPr bwMode="auto">
          <a:xfrm>
            <a:off x="7697104" y="3562764"/>
            <a:ext cx="1186898" cy="276999"/>
          </a:xfrm>
          <a:prstGeom prst="rect">
            <a:avLst/>
          </a:prstGeom>
          <a:solidFill>
            <a:schemeClr val="bg1">
              <a:lumMod val="65000"/>
            </a:schemeClr>
          </a:solidFill>
          <a:ln>
            <a:noFill/>
          </a:ln>
          <a:extLst/>
        </p:spPr>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r>
              <a:rPr lang="fr-CH" altLang="en-US" sz="1200" b="1" dirty="0"/>
              <a:t>Management</a:t>
            </a:r>
            <a:endParaRPr lang="en-US" altLang="en-US" sz="1200" b="1" dirty="0"/>
          </a:p>
        </p:txBody>
      </p:sp>
      <p:sp>
        <p:nvSpPr>
          <p:cNvPr id="29" name="Rectangle 7"/>
          <p:cNvSpPr>
            <a:spLocks noChangeArrowheads="1"/>
          </p:cNvSpPr>
          <p:nvPr/>
        </p:nvSpPr>
        <p:spPr bwMode="auto">
          <a:xfrm>
            <a:off x="7312636" y="2865194"/>
            <a:ext cx="1774058" cy="400050"/>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2000" b="1" dirty="0">
                <a:solidFill>
                  <a:srgbClr val="A50021"/>
                </a:solidFill>
                <a:latin typeface="+mn-lt"/>
              </a:rPr>
              <a:t>National level</a:t>
            </a:r>
            <a:endParaRPr lang="fr-CH" altLang="en-US" sz="2000" b="1" dirty="0">
              <a:solidFill>
                <a:srgbClr val="A50021"/>
              </a:solidFill>
              <a:latin typeface="+mn-lt"/>
            </a:endParaRPr>
          </a:p>
        </p:txBody>
      </p:sp>
      <p:sp>
        <p:nvSpPr>
          <p:cNvPr id="82" name="Line 355"/>
          <p:cNvSpPr>
            <a:spLocks noChangeShapeType="1"/>
          </p:cNvSpPr>
          <p:nvPr/>
        </p:nvSpPr>
        <p:spPr bwMode="auto">
          <a:xfrm flipH="1" flipV="1">
            <a:off x="3879023" y="3811344"/>
            <a:ext cx="0" cy="1866802"/>
          </a:xfrm>
          <a:prstGeom prst="line">
            <a:avLst/>
          </a:prstGeom>
          <a:ln>
            <a:solidFill>
              <a:srgbClr val="FF0000"/>
            </a:solidFill>
            <a:headEnd/>
            <a:tailEnd type="stealth" w="lg" len="lg"/>
          </a:ln>
        </p:spPr>
        <p:style>
          <a:lnRef idx="3">
            <a:schemeClr val="accent2"/>
          </a:lnRef>
          <a:fillRef idx="0">
            <a:schemeClr val="accent2"/>
          </a:fillRef>
          <a:effectRef idx="2">
            <a:schemeClr val="accent2"/>
          </a:effectRef>
          <a:fontRef idx="minor">
            <a:schemeClr val="tx1"/>
          </a:fontRef>
        </p:style>
        <p:txBody>
          <a:bodyPr/>
          <a:lstStyle/>
          <a:p>
            <a:endParaRPr lang="en-GB"/>
          </a:p>
        </p:txBody>
      </p:sp>
      <p:sp>
        <p:nvSpPr>
          <p:cNvPr id="53" name="Rectangle 7"/>
          <p:cNvSpPr>
            <a:spLocks noChangeArrowheads="1"/>
          </p:cNvSpPr>
          <p:nvPr/>
        </p:nvSpPr>
        <p:spPr bwMode="auto">
          <a:xfrm>
            <a:off x="7538602" y="1633868"/>
            <a:ext cx="1231695" cy="399895"/>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fr-CH" altLang="en-US" sz="2000" b="1" dirty="0" err="1">
                <a:solidFill>
                  <a:srgbClr val="A50021"/>
                </a:solidFill>
                <a:latin typeface="+mn-lt"/>
              </a:rPr>
              <a:t>Regional</a:t>
            </a:r>
            <a:endParaRPr lang="fr-CH" altLang="en-US" sz="2000" b="1" dirty="0">
              <a:solidFill>
                <a:srgbClr val="A50021"/>
              </a:solidFill>
              <a:latin typeface="+mn-lt"/>
            </a:endParaRPr>
          </a:p>
        </p:txBody>
      </p:sp>
      <p:sp>
        <p:nvSpPr>
          <p:cNvPr id="60" name="Rectangle 7"/>
          <p:cNvSpPr>
            <a:spLocks noChangeArrowheads="1"/>
          </p:cNvSpPr>
          <p:nvPr/>
        </p:nvSpPr>
        <p:spPr bwMode="auto">
          <a:xfrm>
            <a:off x="3043755" y="1638910"/>
            <a:ext cx="1231695" cy="399895"/>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fr-CH" altLang="en-US" sz="2000" b="1" dirty="0" err="1">
                <a:solidFill>
                  <a:srgbClr val="A50021"/>
                </a:solidFill>
                <a:latin typeface="+mn-lt"/>
              </a:rPr>
              <a:t>Regional</a:t>
            </a:r>
            <a:endParaRPr lang="fr-CH" altLang="en-US" sz="2000" b="1" dirty="0">
              <a:solidFill>
                <a:srgbClr val="A50021"/>
              </a:solidFill>
              <a:latin typeface="+mn-lt"/>
            </a:endParaRPr>
          </a:p>
        </p:txBody>
      </p:sp>
      <p:sp>
        <p:nvSpPr>
          <p:cNvPr id="33" name="Rectangle 11"/>
          <p:cNvSpPr>
            <a:spLocks noChangeArrowheads="1"/>
          </p:cNvSpPr>
          <p:nvPr/>
        </p:nvSpPr>
        <p:spPr bwMode="auto">
          <a:xfrm>
            <a:off x="3303952" y="3578488"/>
            <a:ext cx="1173927" cy="276999"/>
          </a:xfrm>
          <a:prstGeom prst="rect">
            <a:avLst/>
          </a:prstGeom>
          <a:solidFill>
            <a:schemeClr val="bg1">
              <a:lumMod val="65000"/>
            </a:schemeClr>
          </a:solidFill>
          <a:ln>
            <a:noFill/>
          </a:ln>
          <a:extLst/>
        </p:spPr>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fr-CH" altLang="en-US" sz="1200" b="1" dirty="0"/>
              <a:t>Gouvernance</a:t>
            </a:r>
            <a:endParaRPr lang="en-US" altLang="en-US" sz="1200" b="1" dirty="0"/>
          </a:p>
        </p:txBody>
      </p:sp>
      <p:sp>
        <p:nvSpPr>
          <p:cNvPr id="93" name="Line 355"/>
          <p:cNvSpPr>
            <a:spLocks noChangeShapeType="1"/>
          </p:cNvSpPr>
          <p:nvPr/>
        </p:nvSpPr>
        <p:spPr bwMode="auto">
          <a:xfrm>
            <a:off x="5738104" y="3839763"/>
            <a:ext cx="0" cy="1863672"/>
          </a:xfrm>
          <a:prstGeom prst="line">
            <a:avLst/>
          </a:prstGeom>
          <a:ln>
            <a:solidFill>
              <a:srgbClr val="FF0000"/>
            </a:solidFill>
            <a:headEnd/>
            <a:tailEnd type="stealth" w="lg" len="lg"/>
          </a:ln>
        </p:spPr>
        <p:style>
          <a:lnRef idx="3">
            <a:schemeClr val="accent2"/>
          </a:lnRef>
          <a:fillRef idx="0">
            <a:schemeClr val="accent2"/>
          </a:fillRef>
          <a:effectRef idx="2">
            <a:schemeClr val="accent2"/>
          </a:effectRef>
          <a:fontRef idx="minor">
            <a:schemeClr val="tx1"/>
          </a:fontRef>
        </p:style>
        <p:txBody>
          <a:bodyPr/>
          <a:lstStyle/>
          <a:p>
            <a:endParaRPr lang="en-GB"/>
          </a:p>
        </p:txBody>
      </p:sp>
      <p:sp>
        <p:nvSpPr>
          <p:cNvPr id="14" name="Text Box 4"/>
          <p:cNvSpPr txBox="1">
            <a:spLocks noChangeArrowheads="1"/>
          </p:cNvSpPr>
          <p:nvPr/>
        </p:nvSpPr>
        <p:spPr bwMode="auto">
          <a:xfrm>
            <a:off x="6560484" y="4878798"/>
            <a:ext cx="2583516" cy="400243"/>
          </a:xfrm>
          <a:prstGeom prst="rect">
            <a:avLst/>
          </a:prstGeom>
          <a:noFill/>
          <a:ln w="9525">
            <a:noFill/>
            <a:miter lim="800000"/>
            <a:headEnd/>
            <a:tailEnd/>
          </a:ln>
          <a:extLst/>
        </p:spPr>
        <p:txBody>
          <a:bodyPr wrap="non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2000" b="1" dirty="0">
                <a:solidFill>
                  <a:srgbClr val="006666"/>
                </a:solidFill>
                <a:latin typeface="+mn-lt"/>
              </a:rPr>
              <a:t>Local Community level</a:t>
            </a:r>
            <a:endParaRPr lang="en-US" altLang="en-US" sz="2000" b="1" dirty="0">
              <a:latin typeface="+mn-lt"/>
            </a:endParaRPr>
          </a:p>
        </p:txBody>
      </p:sp>
      <p:sp>
        <p:nvSpPr>
          <p:cNvPr id="72" name="Rectangle 7"/>
          <p:cNvSpPr>
            <a:spLocks noChangeArrowheads="1"/>
          </p:cNvSpPr>
          <p:nvPr/>
        </p:nvSpPr>
        <p:spPr bwMode="auto">
          <a:xfrm>
            <a:off x="6611983" y="2402207"/>
            <a:ext cx="2269282"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r" eaLnBrk="1" hangingPunct="1">
              <a:spcBef>
                <a:spcPct val="50000"/>
              </a:spcBef>
              <a:buClrTx/>
              <a:buSzTx/>
              <a:buFontTx/>
              <a:buNone/>
            </a:pPr>
            <a:r>
              <a:rPr lang="en-US" altLang="en-US" sz="2000" b="1" dirty="0">
                <a:solidFill>
                  <a:srgbClr val="00B0F0"/>
                </a:solidFill>
                <a:latin typeface="+mn-lt"/>
              </a:rPr>
              <a:t>Youth Network</a:t>
            </a:r>
            <a:endParaRPr lang="fr-CH" altLang="en-US" sz="2000" b="1" dirty="0">
              <a:solidFill>
                <a:srgbClr val="00B0F0"/>
              </a:solidFill>
              <a:latin typeface="+mn-lt"/>
            </a:endParaRPr>
          </a:p>
        </p:txBody>
      </p:sp>
      <p:sp>
        <p:nvSpPr>
          <p:cNvPr id="73" name="正方形/長方形 3"/>
          <p:cNvSpPr/>
          <p:nvPr/>
        </p:nvSpPr>
        <p:spPr bwMode="auto">
          <a:xfrm>
            <a:off x="177521" y="1678144"/>
            <a:ext cx="8703415" cy="1102157"/>
          </a:xfrm>
          <a:prstGeom prst="rect">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kumimoji="1" lang="ja-JP" altLang="en-US">
              <a:solidFill>
                <a:srgbClr val="FF33CC"/>
              </a:solidFill>
              <a:latin typeface="Calibri" pitchFamily="34" charset="0"/>
            </a:endParaRPr>
          </a:p>
        </p:txBody>
      </p:sp>
      <p:sp>
        <p:nvSpPr>
          <p:cNvPr id="74" name="正方形/長方形 3"/>
          <p:cNvSpPr/>
          <p:nvPr/>
        </p:nvSpPr>
        <p:spPr bwMode="auto">
          <a:xfrm>
            <a:off x="3247362" y="3475574"/>
            <a:ext cx="2721137" cy="518011"/>
          </a:xfrm>
          <a:prstGeom prst="rect">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kumimoji="1" lang="ja-JP" altLang="en-US">
              <a:solidFill>
                <a:srgbClr val="FFFFFF"/>
              </a:solidFill>
              <a:latin typeface="Calibri" pitchFamily="34" charset="0"/>
            </a:endParaRPr>
          </a:p>
        </p:txBody>
      </p:sp>
      <p:sp>
        <p:nvSpPr>
          <p:cNvPr id="75" name="Rectangle 7"/>
          <p:cNvSpPr>
            <a:spLocks noChangeArrowheads="1"/>
          </p:cNvSpPr>
          <p:nvPr/>
        </p:nvSpPr>
        <p:spPr bwMode="auto">
          <a:xfrm>
            <a:off x="4137347" y="3990645"/>
            <a:ext cx="1831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r" eaLnBrk="1" hangingPunct="1">
              <a:lnSpc>
                <a:spcPts val="1200"/>
              </a:lnSpc>
              <a:spcBef>
                <a:spcPts val="0"/>
              </a:spcBef>
              <a:buClrTx/>
              <a:buSzTx/>
              <a:buFontTx/>
              <a:buNone/>
            </a:pPr>
            <a:r>
              <a:rPr lang="en-US" altLang="en-US" sz="1800" b="1" dirty="0">
                <a:solidFill>
                  <a:srgbClr val="00B0F0"/>
                </a:solidFill>
                <a:latin typeface="+mn-lt"/>
              </a:rPr>
              <a:t>Youth Policy/Strategy</a:t>
            </a:r>
            <a:endParaRPr lang="fr-CH" altLang="en-US" sz="1800" b="1" dirty="0">
              <a:solidFill>
                <a:srgbClr val="00B0F0"/>
              </a:solidFill>
              <a:latin typeface="+mn-lt"/>
            </a:endParaRPr>
          </a:p>
        </p:txBody>
      </p:sp>
      <p:sp>
        <p:nvSpPr>
          <p:cNvPr id="76" name="正方形/長方形 3"/>
          <p:cNvSpPr/>
          <p:nvPr/>
        </p:nvSpPr>
        <p:spPr bwMode="auto">
          <a:xfrm>
            <a:off x="7312636" y="5470243"/>
            <a:ext cx="1774058" cy="1222226"/>
          </a:xfrm>
          <a:prstGeom prst="rect">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kumimoji="1" lang="ja-JP" altLang="en-US">
              <a:solidFill>
                <a:srgbClr val="FFFFFF"/>
              </a:solidFill>
              <a:latin typeface="Calibri" pitchFamily="34" charset="0"/>
            </a:endParaRPr>
          </a:p>
        </p:txBody>
      </p:sp>
      <p:sp>
        <p:nvSpPr>
          <p:cNvPr id="77" name="Rectangle 7"/>
          <p:cNvSpPr>
            <a:spLocks noChangeArrowheads="1"/>
          </p:cNvSpPr>
          <p:nvPr/>
        </p:nvSpPr>
        <p:spPr bwMode="auto">
          <a:xfrm>
            <a:off x="7164288" y="5205316"/>
            <a:ext cx="1943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r" eaLnBrk="1" hangingPunct="1">
              <a:spcBef>
                <a:spcPct val="50000"/>
              </a:spcBef>
              <a:buClrTx/>
              <a:buSzTx/>
              <a:buFontTx/>
              <a:buNone/>
            </a:pPr>
            <a:r>
              <a:rPr lang="en-US" altLang="en-US" sz="1800" b="1" dirty="0">
                <a:solidFill>
                  <a:srgbClr val="00B0F0"/>
                </a:solidFill>
                <a:latin typeface="+mn-lt"/>
              </a:rPr>
              <a:t>School based RC</a:t>
            </a:r>
            <a:endParaRPr lang="fr-CH" altLang="en-US" sz="1800" b="1" dirty="0">
              <a:solidFill>
                <a:srgbClr val="00B0F0"/>
              </a:solidFill>
              <a:latin typeface="+mn-lt"/>
            </a:endParaRPr>
          </a:p>
        </p:txBody>
      </p:sp>
      <p:sp>
        <p:nvSpPr>
          <p:cNvPr id="78" name="Curved Down Arrow 77"/>
          <p:cNvSpPr/>
          <p:nvPr/>
        </p:nvSpPr>
        <p:spPr>
          <a:xfrm rot="20061542">
            <a:off x="1616414" y="5466087"/>
            <a:ext cx="555520" cy="393518"/>
          </a:xfrm>
          <a:prstGeom prst="curvedDownArrow">
            <a:avLst>
              <a:gd name="adj1" fmla="val 32699"/>
              <a:gd name="adj2" fmla="val 50000"/>
              <a:gd name="adj3" fmla="val 2959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79" name="Rectangle 78"/>
          <p:cNvSpPr/>
          <p:nvPr/>
        </p:nvSpPr>
        <p:spPr>
          <a:xfrm>
            <a:off x="1553904" y="4940406"/>
            <a:ext cx="613649" cy="67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GB" sz="1400" b="1" dirty="0">
                <a:solidFill>
                  <a:srgbClr val="7030A0"/>
                </a:solidFill>
              </a:rPr>
              <a:t>Peer Effect</a:t>
            </a:r>
          </a:p>
        </p:txBody>
      </p:sp>
      <p:sp>
        <p:nvSpPr>
          <p:cNvPr id="80" name="Curved Down Arrow 79"/>
          <p:cNvSpPr/>
          <p:nvPr/>
        </p:nvSpPr>
        <p:spPr>
          <a:xfrm rot="716210" flipH="1">
            <a:off x="3796219" y="5263381"/>
            <a:ext cx="432290" cy="413721"/>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81" name="Rectangle 80"/>
          <p:cNvSpPr/>
          <p:nvPr/>
        </p:nvSpPr>
        <p:spPr>
          <a:xfrm>
            <a:off x="3779911" y="4798869"/>
            <a:ext cx="822241" cy="48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GB" sz="1400" b="1" dirty="0">
                <a:solidFill>
                  <a:srgbClr val="FF0000"/>
                </a:solidFill>
              </a:rPr>
              <a:t>Age-specific needs</a:t>
            </a:r>
          </a:p>
        </p:txBody>
      </p:sp>
      <p:sp>
        <p:nvSpPr>
          <p:cNvPr id="84" name="Curved Down Arrow 83"/>
          <p:cNvSpPr/>
          <p:nvPr/>
        </p:nvSpPr>
        <p:spPr>
          <a:xfrm rot="21363059">
            <a:off x="5800472" y="5261857"/>
            <a:ext cx="674832" cy="393518"/>
          </a:xfrm>
          <a:prstGeom prst="curvedDownArrow">
            <a:avLst>
              <a:gd name="adj1" fmla="val 32699"/>
              <a:gd name="adj2" fmla="val 50000"/>
              <a:gd name="adj3" fmla="val 2959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85" name="Rectangle 84"/>
          <p:cNvSpPr/>
          <p:nvPr/>
        </p:nvSpPr>
        <p:spPr>
          <a:xfrm>
            <a:off x="5738104" y="4740284"/>
            <a:ext cx="613649" cy="67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GB" sz="1400" b="1" dirty="0">
                <a:solidFill>
                  <a:srgbClr val="7030A0"/>
                </a:solidFill>
              </a:rPr>
              <a:t>Peer Effect</a:t>
            </a:r>
          </a:p>
        </p:txBody>
      </p:sp>
      <p:sp>
        <p:nvSpPr>
          <p:cNvPr id="86" name="Text Box 347"/>
          <p:cNvSpPr txBox="1">
            <a:spLocks noChangeArrowheads="1"/>
          </p:cNvSpPr>
          <p:nvPr/>
        </p:nvSpPr>
        <p:spPr bwMode="auto">
          <a:xfrm>
            <a:off x="319432" y="5939605"/>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V</a:t>
            </a:r>
          </a:p>
        </p:txBody>
      </p:sp>
      <p:sp>
        <p:nvSpPr>
          <p:cNvPr id="87" name="Text Box 347"/>
          <p:cNvSpPr txBox="1">
            <a:spLocks noChangeArrowheads="1"/>
          </p:cNvSpPr>
          <p:nvPr/>
        </p:nvSpPr>
        <p:spPr bwMode="auto">
          <a:xfrm>
            <a:off x="3378784" y="5902775"/>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V</a:t>
            </a:r>
          </a:p>
        </p:txBody>
      </p:sp>
      <p:sp>
        <p:nvSpPr>
          <p:cNvPr id="88" name="Text Box 347"/>
          <p:cNvSpPr txBox="1">
            <a:spLocks noChangeArrowheads="1"/>
          </p:cNvSpPr>
          <p:nvPr/>
        </p:nvSpPr>
        <p:spPr bwMode="auto">
          <a:xfrm>
            <a:off x="2856992" y="5887740"/>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V</a:t>
            </a:r>
          </a:p>
        </p:txBody>
      </p:sp>
      <p:sp>
        <p:nvSpPr>
          <p:cNvPr id="89" name="Text Box 347"/>
          <p:cNvSpPr txBox="1">
            <a:spLocks noChangeArrowheads="1"/>
          </p:cNvSpPr>
          <p:nvPr/>
        </p:nvSpPr>
        <p:spPr bwMode="auto">
          <a:xfrm>
            <a:off x="5801279" y="5899161"/>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V</a:t>
            </a:r>
          </a:p>
        </p:txBody>
      </p:sp>
      <p:sp>
        <p:nvSpPr>
          <p:cNvPr id="90" name="Text Box 347"/>
          <p:cNvSpPr txBox="1">
            <a:spLocks noChangeArrowheads="1"/>
          </p:cNvSpPr>
          <p:nvPr/>
        </p:nvSpPr>
        <p:spPr bwMode="auto">
          <a:xfrm>
            <a:off x="7546718" y="5899366"/>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V</a:t>
            </a:r>
          </a:p>
        </p:txBody>
      </p:sp>
      <p:sp>
        <p:nvSpPr>
          <p:cNvPr id="91" name="Text Box 347"/>
          <p:cNvSpPr txBox="1">
            <a:spLocks noChangeArrowheads="1"/>
          </p:cNvSpPr>
          <p:nvPr/>
        </p:nvSpPr>
        <p:spPr bwMode="auto">
          <a:xfrm>
            <a:off x="1673483" y="6165631"/>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V</a:t>
            </a:r>
          </a:p>
        </p:txBody>
      </p:sp>
      <p:sp>
        <p:nvSpPr>
          <p:cNvPr id="92" name="Text Box 347"/>
          <p:cNvSpPr txBox="1">
            <a:spLocks noChangeArrowheads="1"/>
          </p:cNvSpPr>
          <p:nvPr/>
        </p:nvSpPr>
        <p:spPr bwMode="auto">
          <a:xfrm>
            <a:off x="3687645" y="5926373"/>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M</a:t>
            </a:r>
          </a:p>
        </p:txBody>
      </p:sp>
      <p:sp>
        <p:nvSpPr>
          <p:cNvPr id="94" name="Text Box 347"/>
          <p:cNvSpPr txBox="1">
            <a:spLocks noChangeArrowheads="1"/>
          </p:cNvSpPr>
          <p:nvPr/>
        </p:nvSpPr>
        <p:spPr bwMode="auto">
          <a:xfrm>
            <a:off x="7038577" y="5850695"/>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M</a:t>
            </a:r>
          </a:p>
        </p:txBody>
      </p:sp>
      <p:sp>
        <p:nvSpPr>
          <p:cNvPr id="95" name="Text Box 347"/>
          <p:cNvSpPr txBox="1">
            <a:spLocks noChangeArrowheads="1"/>
          </p:cNvSpPr>
          <p:nvPr/>
        </p:nvSpPr>
        <p:spPr bwMode="auto">
          <a:xfrm>
            <a:off x="4751675" y="5871507"/>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M</a:t>
            </a:r>
          </a:p>
        </p:txBody>
      </p:sp>
      <p:sp>
        <p:nvSpPr>
          <p:cNvPr id="96" name="Curved Down Arrow 95"/>
          <p:cNvSpPr/>
          <p:nvPr/>
        </p:nvSpPr>
        <p:spPr>
          <a:xfrm rot="19324918">
            <a:off x="2400006" y="5252134"/>
            <a:ext cx="452153" cy="520690"/>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97" name="Rectangle 96"/>
          <p:cNvSpPr/>
          <p:nvPr/>
        </p:nvSpPr>
        <p:spPr>
          <a:xfrm>
            <a:off x="2759813" y="4990071"/>
            <a:ext cx="822241" cy="48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GB" sz="1400" b="1" dirty="0">
                <a:solidFill>
                  <a:srgbClr val="FF0000"/>
                </a:solidFill>
              </a:rPr>
              <a:t>Age-specific needs</a:t>
            </a:r>
          </a:p>
        </p:txBody>
      </p:sp>
      <p:sp>
        <p:nvSpPr>
          <p:cNvPr id="98" name="正方形/長方形 3"/>
          <p:cNvSpPr/>
          <p:nvPr/>
        </p:nvSpPr>
        <p:spPr bwMode="auto">
          <a:xfrm>
            <a:off x="5600047" y="5510803"/>
            <a:ext cx="537841" cy="1201443"/>
          </a:xfrm>
          <a:prstGeom prst="rect">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kumimoji="1" lang="ja-JP" altLang="en-US">
              <a:solidFill>
                <a:srgbClr val="FFFFFF"/>
              </a:solidFill>
              <a:latin typeface="Calibri" pitchFamily="34" charset="0"/>
            </a:endParaRPr>
          </a:p>
        </p:txBody>
      </p:sp>
      <p:sp>
        <p:nvSpPr>
          <p:cNvPr id="99" name="Rectangle 7"/>
          <p:cNvSpPr>
            <a:spLocks noChangeArrowheads="1"/>
          </p:cNvSpPr>
          <p:nvPr/>
        </p:nvSpPr>
        <p:spPr bwMode="auto">
          <a:xfrm>
            <a:off x="4642383" y="5174538"/>
            <a:ext cx="12678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lnSpc>
                <a:spcPts val="1200"/>
              </a:lnSpc>
              <a:spcBef>
                <a:spcPct val="50000"/>
              </a:spcBef>
              <a:buClrTx/>
              <a:buSzTx/>
              <a:buFontTx/>
              <a:buNone/>
            </a:pPr>
            <a:r>
              <a:rPr lang="en-US" altLang="en-US" sz="1600" b="1" dirty="0">
                <a:solidFill>
                  <a:srgbClr val="00B0F0"/>
                </a:solidFill>
                <a:latin typeface="+mn-lt"/>
              </a:rPr>
              <a:t>Individual Training</a:t>
            </a:r>
            <a:endParaRPr lang="fr-CH" altLang="en-US" sz="1600" b="1" dirty="0">
              <a:solidFill>
                <a:srgbClr val="00B0F0"/>
              </a:solidFill>
              <a:latin typeface="+mn-lt"/>
            </a:endParaRPr>
          </a:p>
        </p:txBody>
      </p:sp>
      <p:sp>
        <p:nvSpPr>
          <p:cNvPr id="102" name="Text Box 347"/>
          <p:cNvSpPr txBox="1">
            <a:spLocks noChangeArrowheads="1"/>
          </p:cNvSpPr>
          <p:nvPr/>
        </p:nvSpPr>
        <p:spPr bwMode="auto">
          <a:xfrm>
            <a:off x="5276285" y="6118327"/>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M</a:t>
            </a:r>
          </a:p>
        </p:txBody>
      </p:sp>
      <p:sp>
        <p:nvSpPr>
          <p:cNvPr id="103" name="Text Box 347"/>
          <p:cNvSpPr txBox="1">
            <a:spLocks noChangeArrowheads="1"/>
          </p:cNvSpPr>
          <p:nvPr/>
        </p:nvSpPr>
        <p:spPr bwMode="auto">
          <a:xfrm>
            <a:off x="7893824" y="6063015"/>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M</a:t>
            </a:r>
          </a:p>
        </p:txBody>
      </p:sp>
      <p:sp>
        <p:nvSpPr>
          <p:cNvPr id="104" name="Text Box 347"/>
          <p:cNvSpPr txBox="1">
            <a:spLocks noChangeArrowheads="1"/>
          </p:cNvSpPr>
          <p:nvPr/>
        </p:nvSpPr>
        <p:spPr bwMode="auto">
          <a:xfrm>
            <a:off x="8098030" y="6063015"/>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M</a:t>
            </a:r>
          </a:p>
        </p:txBody>
      </p:sp>
      <p:sp>
        <p:nvSpPr>
          <p:cNvPr id="105" name="Text Box 347"/>
          <p:cNvSpPr txBox="1">
            <a:spLocks noChangeArrowheads="1"/>
          </p:cNvSpPr>
          <p:nvPr/>
        </p:nvSpPr>
        <p:spPr bwMode="auto">
          <a:xfrm>
            <a:off x="8301300" y="6049783"/>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M</a:t>
            </a:r>
          </a:p>
        </p:txBody>
      </p:sp>
      <p:sp>
        <p:nvSpPr>
          <p:cNvPr id="106" name="Text Box 347"/>
          <p:cNvSpPr txBox="1">
            <a:spLocks noChangeArrowheads="1"/>
          </p:cNvSpPr>
          <p:nvPr/>
        </p:nvSpPr>
        <p:spPr bwMode="auto">
          <a:xfrm>
            <a:off x="8557269" y="6022776"/>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M</a:t>
            </a:r>
          </a:p>
        </p:txBody>
      </p:sp>
      <p:sp>
        <p:nvSpPr>
          <p:cNvPr id="107" name="Text Box 347"/>
          <p:cNvSpPr txBox="1">
            <a:spLocks noChangeArrowheads="1"/>
          </p:cNvSpPr>
          <p:nvPr/>
        </p:nvSpPr>
        <p:spPr bwMode="auto">
          <a:xfrm>
            <a:off x="8846442" y="6037931"/>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M</a:t>
            </a:r>
          </a:p>
        </p:txBody>
      </p:sp>
      <p:sp>
        <p:nvSpPr>
          <p:cNvPr id="108" name="Text Box 347"/>
          <p:cNvSpPr txBox="1">
            <a:spLocks noChangeArrowheads="1"/>
          </p:cNvSpPr>
          <p:nvPr/>
        </p:nvSpPr>
        <p:spPr bwMode="auto">
          <a:xfrm>
            <a:off x="7335332" y="5890383"/>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M</a:t>
            </a:r>
          </a:p>
        </p:txBody>
      </p:sp>
      <p:pic>
        <p:nvPicPr>
          <p:cNvPr id="110" name="Picture 5" descr="D:\Users\naomi.akamatsu\AppData\Local\Microsoft\Windows\Temporary Internet Files\Content.IE5\XIGKFE1X\asian woman[1].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464" b="94745" l="3667" r="100000"/>
                    </a14:imgEffect>
                  </a14:imgLayer>
                </a14:imgProps>
              </a:ext>
              <a:ext uri="{28A0092B-C50C-407E-A947-70E740481C1C}">
                <a14:useLocalDpi xmlns:a14="http://schemas.microsoft.com/office/drawing/2010/main" val="0"/>
              </a:ext>
            </a:extLst>
          </a:blip>
          <a:srcRect/>
          <a:stretch>
            <a:fillRect/>
          </a:stretch>
        </p:blipFill>
        <p:spPr bwMode="auto">
          <a:xfrm>
            <a:off x="548895" y="5589727"/>
            <a:ext cx="551821" cy="119009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10" descr="D:\Users\naomi.akamatsu\AppData\Local\Microsoft\Windows\Temporary Internet Files\Content.IE5\VFRNZAFL\timthumb[1].jpg"/>
          <p:cNvPicPr>
            <a:picLocks noChangeAspect="1" noChangeArrowheads="1"/>
          </p:cNvPicPr>
          <p:nvPr/>
        </p:nvPicPr>
        <p:blipFill rotWithShape="1">
          <a:blip r:embed="rId13">
            <a:extLst>
              <a:ext uri="{BEBA8EAE-BF5A-486C-A8C5-ECC9F3942E4B}">
                <a14:imgProps xmlns:a14="http://schemas.microsoft.com/office/drawing/2010/main">
                  <a14:imgLayer r:embed="rId8">
                    <a14:imgEffect>
                      <a14:backgroundRemoval t="46667" b="72889" l="9662" r="17391">
                        <a14:foregroundMark x1="7246" y1="25185" x2="7246" y2="25185"/>
                        <a14:foregroundMark x1="24316" y1="26963" x2="24316" y2="26963"/>
                        <a14:foregroundMark x1="77939" y1="28741" x2="77939" y2="28741"/>
                        <a14:foregroundMark x1="92754" y1="28444" x2="92754" y2="28444"/>
                        <a14:foregroundMark x1="81159" y1="56296" x2="81159" y2="56296"/>
                        <a14:foregroundMark x1="92432" y1="56148" x2="92432" y2="56148"/>
                        <a14:foregroundMark x1="8052" y1="57333" x2="8052" y2="57333"/>
                        <a14:foregroundMark x1="23510" y1="56889" x2="23510" y2="56889"/>
                        <a14:foregroundMark x1="35266" y1="56148" x2="35266" y2="56148"/>
                        <a14:foregroundMark x1="46055" y1="56741" x2="46055" y2="56741"/>
                        <a14:foregroundMark x1="60548" y1="56296" x2="60548" y2="56296"/>
                        <a14:backgroundMark x1="25604" y1="53630" x2="25604" y2="53630"/>
                        <a14:backgroundMark x1="34783" y1="54222" x2="34783" y2="54222"/>
                      </a14:backgroundRemoval>
                    </a14:imgEffect>
                  </a14:imgLayer>
                </a14:imgProps>
              </a:ext>
              <a:ext uri="{28A0092B-C50C-407E-A947-70E740481C1C}">
                <a14:useLocalDpi xmlns:a14="http://schemas.microsoft.com/office/drawing/2010/main" val="0"/>
              </a:ext>
            </a:extLst>
          </a:blip>
          <a:srcRect l="7909" t="48297" r="78962" b="26279"/>
          <a:stretch/>
        </p:blipFill>
        <p:spPr bwMode="auto">
          <a:xfrm>
            <a:off x="900120" y="5566760"/>
            <a:ext cx="540533" cy="1255666"/>
          </a:xfrm>
          <a:prstGeom prst="rect">
            <a:avLst/>
          </a:prstGeom>
          <a:noFill/>
          <a:extLst>
            <a:ext uri="{909E8E84-426E-40DD-AFC4-6F175D3DCCD1}">
              <a14:hiddenFill xmlns:a14="http://schemas.microsoft.com/office/drawing/2010/main">
                <a:solidFill>
                  <a:srgbClr val="FFFFFF"/>
                </a:solidFill>
              </a14:hiddenFill>
            </a:ext>
          </a:extLst>
        </p:spPr>
      </p:pic>
      <p:sp>
        <p:nvSpPr>
          <p:cNvPr id="112" name="Text Box 347"/>
          <p:cNvSpPr txBox="1">
            <a:spLocks noChangeArrowheads="1"/>
          </p:cNvSpPr>
          <p:nvPr/>
        </p:nvSpPr>
        <p:spPr bwMode="auto">
          <a:xfrm>
            <a:off x="1068751" y="5881252"/>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V</a:t>
            </a:r>
          </a:p>
        </p:txBody>
      </p:sp>
      <p:sp>
        <p:nvSpPr>
          <p:cNvPr id="119" name="正方形/長方形 3"/>
          <p:cNvSpPr/>
          <p:nvPr/>
        </p:nvSpPr>
        <p:spPr bwMode="auto">
          <a:xfrm>
            <a:off x="3293257" y="2051108"/>
            <a:ext cx="788776" cy="4704161"/>
          </a:xfrm>
          <a:prstGeom prst="rect">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kumimoji="1" lang="ja-JP" altLang="en-US">
              <a:solidFill>
                <a:srgbClr val="FFFFFF"/>
              </a:solidFill>
              <a:latin typeface="Calibri" pitchFamily="34" charset="0"/>
            </a:endParaRPr>
          </a:p>
        </p:txBody>
      </p:sp>
      <p:sp>
        <p:nvSpPr>
          <p:cNvPr id="120" name="Rectangle 7"/>
          <p:cNvSpPr>
            <a:spLocks noChangeArrowheads="1"/>
          </p:cNvSpPr>
          <p:nvPr/>
        </p:nvSpPr>
        <p:spPr bwMode="auto">
          <a:xfrm>
            <a:off x="2181567" y="4113756"/>
            <a:ext cx="111169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lnSpc>
                <a:spcPts val="1200"/>
              </a:lnSpc>
              <a:spcBef>
                <a:spcPts val="0"/>
              </a:spcBef>
              <a:buClrTx/>
              <a:buSzTx/>
              <a:buFontTx/>
              <a:buNone/>
            </a:pPr>
            <a:r>
              <a:rPr lang="fr-CH" altLang="en-US" sz="1600" b="1" dirty="0">
                <a:solidFill>
                  <a:srgbClr val="00B0F0"/>
                </a:solidFill>
                <a:latin typeface="+mn-lt"/>
              </a:rPr>
              <a:t>National</a:t>
            </a:r>
          </a:p>
          <a:p>
            <a:pPr algn="ctr" eaLnBrk="1" hangingPunct="1">
              <a:lnSpc>
                <a:spcPts val="1200"/>
              </a:lnSpc>
              <a:spcBef>
                <a:spcPts val="0"/>
              </a:spcBef>
              <a:buClrTx/>
              <a:buSzTx/>
              <a:buFontTx/>
              <a:buNone/>
            </a:pPr>
            <a:r>
              <a:rPr lang="fr-CH" altLang="en-US" sz="1600" b="1" dirty="0">
                <a:solidFill>
                  <a:srgbClr val="00B0F0"/>
                </a:solidFill>
                <a:latin typeface="+mn-lt"/>
              </a:rPr>
              <a:t>Youth Network</a:t>
            </a:r>
          </a:p>
        </p:txBody>
      </p:sp>
      <p:sp>
        <p:nvSpPr>
          <p:cNvPr id="123" name="Text Box 347"/>
          <p:cNvSpPr txBox="1">
            <a:spLocks noChangeArrowheads="1"/>
          </p:cNvSpPr>
          <p:nvPr/>
        </p:nvSpPr>
        <p:spPr bwMode="auto">
          <a:xfrm>
            <a:off x="699262" y="5938181"/>
            <a:ext cx="203270" cy="2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en-US" altLang="en-US" sz="1600" dirty="0">
                <a:solidFill>
                  <a:srgbClr val="FF0000"/>
                </a:solidFill>
                <a:latin typeface="Arial Black" pitchFamily="34" charset="0"/>
              </a:rPr>
              <a:t>V</a:t>
            </a:r>
          </a:p>
        </p:txBody>
      </p:sp>
      <p:sp>
        <p:nvSpPr>
          <p:cNvPr id="127" name="正方形/長方形 3"/>
          <p:cNvSpPr/>
          <p:nvPr/>
        </p:nvSpPr>
        <p:spPr bwMode="auto">
          <a:xfrm>
            <a:off x="1717914" y="926263"/>
            <a:ext cx="2721137" cy="518011"/>
          </a:xfrm>
          <a:prstGeom prst="rect">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kumimoji="1" lang="ja-JP" altLang="en-US">
              <a:solidFill>
                <a:srgbClr val="FFFFFF"/>
              </a:solidFill>
              <a:latin typeface="Calibri" pitchFamily="34" charset="0"/>
            </a:endParaRPr>
          </a:p>
        </p:txBody>
      </p:sp>
      <p:sp>
        <p:nvSpPr>
          <p:cNvPr id="128" name="Rectangle 7"/>
          <p:cNvSpPr>
            <a:spLocks noChangeArrowheads="1"/>
          </p:cNvSpPr>
          <p:nvPr/>
        </p:nvSpPr>
        <p:spPr bwMode="auto">
          <a:xfrm>
            <a:off x="328880" y="718138"/>
            <a:ext cx="24309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r" eaLnBrk="1" hangingPunct="1">
              <a:lnSpc>
                <a:spcPts val="1200"/>
              </a:lnSpc>
              <a:spcBef>
                <a:spcPts val="0"/>
              </a:spcBef>
              <a:buClrTx/>
              <a:buSzTx/>
              <a:buFontTx/>
              <a:buNone/>
            </a:pPr>
            <a:r>
              <a:rPr lang="en-US" altLang="en-US" sz="1800" b="1" dirty="0">
                <a:solidFill>
                  <a:srgbClr val="00B0F0"/>
                </a:solidFill>
                <a:latin typeface="+mn-lt"/>
              </a:rPr>
              <a:t>Youth Commission</a:t>
            </a:r>
            <a:endParaRPr lang="fr-CH" altLang="en-US" sz="1800" b="1" dirty="0">
              <a:solidFill>
                <a:srgbClr val="00B0F0"/>
              </a:solidFill>
              <a:latin typeface="+mn-lt"/>
            </a:endParaRPr>
          </a:p>
        </p:txBody>
      </p:sp>
      <p:sp>
        <p:nvSpPr>
          <p:cNvPr id="83" name="Line 357"/>
          <p:cNvSpPr>
            <a:spLocks noChangeShapeType="1"/>
          </p:cNvSpPr>
          <p:nvPr/>
        </p:nvSpPr>
        <p:spPr bwMode="auto">
          <a:xfrm>
            <a:off x="4427728" y="3734767"/>
            <a:ext cx="323948" cy="4286"/>
          </a:xfrm>
          <a:prstGeom prst="line">
            <a:avLst/>
          </a:prstGeom>
          <a:ln>
            <a:solidFill>
              <a:srgbClr val="FF000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GB"/>
          </a:p>
        </p:txBody>
      </p:sp>
      <p:pic>
        <p:nvPicPr>
          <p:cNvPr id="100" name="Picture 3" descr="D:\Users\naomi.akamatsu\AppData\Local\Microsoft\Windows\Temporary Internet Files\Content.IE5\W9D236NB\manbagsil[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219" b="90000" l="3209" r="89840"/>
                    </a14:imgEffect>
                  </a14:imgLayer>
                </a14:imgProps>
              </a:ext>
              <a:ext uri="{28A0092B-C50C-407E-A947-70E740481C1C}">
                <a14:useLocalDpi xmlns:a14="http://schemas.microsoft.com/office/drawing/2010/main" val="0"/>
              </a:ext>
            </a:extLst>
          </a:blip>
          <a:srcRect/>
          <a:stretch>
            <a:fillRect/>
          </a:stretch>
        </p:blipFill>
        <p:spPr bwMode="auto">
          <a:xfrm flipH="1">
            <a:off x="4137347" y="5518342"/>
            <a:ext cx="629002" cy="1339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1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98"/>
                                        </p:tgtEl>
                                        <p:attrNameLst>
                                          <p:attrName>style.visibility</p:attrName>
                                        </p:attrNameLst>
                                      </p:cBhvr>
                                      <p:to>
                                        <p:strVal val="visible"/>
                                      </p:to>
                                    </p:set>
                                    <p:animEffect transition="in" filter="fade">
                                      <p:cBhvr>
                                        <p:cTn id="111" dur="1000"/>
                                        <p:tgtEl>
                                          <p:spTgt spid="98"/>
                                        </p:tgtEl>
                                      </p:cBhvr>
                                    </p:animEffect>
                                    <p:anim calcmode="lin" valueType="num">
                                      <p:cBhvr>
                                        <p:cTn id="112" dur="1000" fill="hold"/>
                                        <p:tgtEl>
                                          <p:spTgt spid="98"/>
                                        </p:tgtEl>
                                        <p:attrNameLst>
                                          <p:attrName>ppt_x</p:attrName>
                                        </p:attrNameLst>
                                      </p:cBhvr>
                                      <p:tavLst>
                                        <p:tav tm="0">
                                          <p:val>
                                            <p:strVal val="#ppt_x"/>
                                          </p:val>
                                        </p:tav>
                                        <p:tav tm="100000">
                                          <p:val>
                                            <p:strVal val="#ppt_x"/>
                                          </p:val>
                                        </p:tav>
                                      </p:tavLst>
                                    </p:anim>
                                    <p:anim calcmode="lin" valueType="num">
                                      <p:cBhvr>
                                        <p:cTn id="113" dur="1000" fill="hold"/>
                                        <p:tgtEl>
                                          <p:spTgt spid="9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99"/>
                                        </p:tgtEl>
                                        <p:attrNameLst>
                                          <p:attrName>style.visibility</p:attrName>
                                        </p:attrNameLst>
                                      </p:cBhvr>
                                      <p:to>
                                        <p:strVal val="visible"/>
                                      </p:to>
                                    </p:set>
                                    <p:animEffect transition="in" filter="fade">
                                      <p:cBhvr>
                                        <p:cTn id="116" dur="1000"/>
                                        <p:tgtEl>
                                          <p:spTgt spid="99"/>
                                        </p:tgtEl>
                                      </p:cBhvr>
                                    </p:animEffect>
                                    <p:anim calcmode="lin" valueType="num">
                                      <p:cBhvr>
                                        <p:cTn id="117" dur="1000" fill="hold"/>
                                        <p:tgtEl>
                                          <p:spTgt spid="99"/>
                                        </p:tgtEl>
                                        <p:attrNameLst>
                                          <p:attrName>ppt_x</p:attrName>
                                        </p:attrNameLst>
                                      </p:cBhvr>
                                      <p:tavLst>
                                        <p:tav tm="0">
                                          <p:val>
                                            <p:strVal val="#ppt_x"/>
                                          </p:val>
                                        </p:tav>
                                        <p:tav tm="100000">
                                          <p:val>
                                            <p:strVal val="#ppt_x"/>
                                          </p:val>
                                        </p:tav>
                                      </p:tavLst>
                                    </p:anim>
                                    <p:anim calcmode="lin" valueType="num">
                                      <p:cBhvr>
                                        <p:cTn id="118"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77"/>
                                        </p:tgtEl>
                                        <p:attrNameLst>
                                          <p:attrName>style.visibility</p:attrName>
                                        </p:attrNameLst>
                                      </p:cBhvr>
                                      <p:to>
                                        <p:strVal val="visible"/>
                                      </p:to>
                                    </p:set>
                                    <p:animEffect transition="in" filter="fade">
                                      <p:cBhvr>
                                        <p:cTn id="123" dur="1000"/>
                                        <p:tgtEl>
                                          <p:spTgt spid="77"/>
                                        </p:tgtEl>
                                      </p:cBhvr>
                                    </p:animEffect>
                                    <p:anim calcmode="lin" valueType="num">
                                      <p:cBhvr>
                                        <p:cTn id="124" dur="1000" fill="hold"/>
                                        <p:tgtEl>
                                          <p:spTgt spid="77"/>
                                        </p:tgtEl>
                                        <p:attrNameLst>
                                          <p:attrName>ppt_x</p:attrName>
                                        </p:attrNameLst>
                                      </p:cBhvr>
                                      <p:tavLst>
                                        <p:tav tm="0">
                                          <p:val>
                                            <p:strVal val="#ppt_x"/>
                                          </p:val>
                                        </p:tav>
                                        <p:tav tm="100000">
                                          <p:val>
                                            <p:strVal val="#ppt_x"/>
                                          </p:val>
                                        </p:tav>
                                      </p:tavLst>
                                    </p:anim>
                                    <p:anim calcmode="lin" valueType="num">
                                      <p:cBhvr>
                                        <p:cTn id="125" dur="1000" fill="hold"/>
                                        <p:tgtEl>
                                          <p:spTgt spid="77"/>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fade">
                                      <p:cBhvr>
                                        <p:cTn id="128" dur="1000"/>
                                        <p:tgtEl>
                                          <p:spTgt spid="76"/>
                                        </p:tgtEl>
                                      </p:cBhvr>
                                    </p:animEffect>
                                    <p:anim calcmode="lin" valueType="num">
                                      <p:cBhvr>
                                        <p:cTn id="129" dur="1000" fill="hold"/>
                                        <p:tgtEl>
                                          <p:spTgt spid="76"/>
                                        </p:tgtEl>
                                        <p:attrNameLst>
                                          <p:attrName>ppt_x</p:attrName>
                                        </p:attrNameLst>
                                      </p:cBhvr>
                                      <p:tavLst>
                                        <p:tav tm="0">
                                          <p:val>
                                            <p:strVal val="#ppt_x"/>
                                          </p:val>
                                        </p:tav>
                                        <p:tav tm="100000">
                                          <p:val>
                                            <p:strVal val="#ppt_x"/>
                                          </p:val>
                                        </p:tav>
                                      </p:tavLst>
                                    </p:anim>
                                    <p:anim calcmode="lin" valueType="num">
                                      <p:cBhvr>
                                        <p:cTn id="13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7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5"/>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9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80"/>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8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119"/>
                                        </p:tgtEl>
                                        <p:attrNameLst>
                                          <p:attrName>style.visibility</p:attrName>
                                        </p:attrNameLst>
                                      </p:cBhvr>
                                      <p:to>
                                        <p:strVal val="visible"/>
                                      </p:to>
                                    </p:set>
                                    <p:animEffect transition="in" filter="fade">
                                      <p:cBhvr>
                                        <p:cTn id="155" dur="1000"/>
                                        <p:tgtEl>
                                          <p:spTgt spid="119"/>
                                        </p:tgtEl>
                                      </p:cBhvr>
                                    </p:animEffect>
                                    <p:anim calcmode="lin" valueType="num">
                                      <p:cBhvr>
                                        <p:cTn id="156" dur="1000" fill="hold"/>
                                        <p:tgtEl>
                                          <p:spTgt spid="119"/>
                                        </p:tgtEl>
                                        <p:attrNameLst>
                                          <p:attrName>ppt_x</p:attrName>
                                        </p:attrNameLst>
                                      </p:cBhvr>
                                      <p:tavLst>
                                        <p:tav tm="0">
                                          <p:val>
                                            <p:strVal val="#ppt_x"/>
                                          </p:val>
                                        </p:tav>
                                        <p:tav tm="100000">
                                          <p:val>
                                            <p:strVal val="#ppt_x"/>
                                          </p:val>
                                        </p:tav>
                                      </p:tavLst>
                                    </p:anim>
                                    <p:anim calcmode="lin" valueType="num">
                                      <p:cBhvr>
                                        <p:cTn id="157" dur="1000" fill="hold"/>
                                        <p:tgtEl>
                                          <p:spTgt spid="119"/>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20"/>
                                        </p:tgtEl>
                                        <p:attrNameLst>
                                          <p:attrName>style.visibility</p:attrName>
                                        </p:attrNameLst>
                                      </p:cBhvr>
                                      <p:to>
                                        <p:strVal val="visible"/>
                                      </p:to>
                                    </p:set>
                                    <p:animEffect transition="in" filter="fade">
                                      <p:cBhvr>
                                        <p:cTn id="160" dur="1000"/>
                                        <p:tgtEl>
                                          <p:spTgt spid="120"/>
                                        </p:tgtEl>
                                      </p:cBhvr>
                                    </p:animEffect>
                                    <p:anim calcmode="lin" valueType="num">
                                      <p:cBhvr>
                                        <p:cTn id="161" dur="1000" fill="hold"/>
                                        <p:tgtEl>
                                          <p:spTgt spid="120"/>
                                        </p:tgtEl>
                                        <p:attrNameLst>
                                          <p:attrName>ppt_x</p:attrName>
                                        </p:attrNameLst>
                                      </p:cBhvr>
                                      <p:tavLst>
                                        <p:tav tm="0">
                                          <p:val>
                                            <p:strVal val="#ppt_x"/>
                                          </p:val>
                                        </p:tav>
                                        <p:tav tm="100000">
                                          <p:val>
                                            <p:strVal val="#ppt_x"/>
                                          </p:val>
                                        </p:tav>
                                      </p:tavLst>
                                    </p:anim>
                                    <p:anim calcmode="lin" valueType="num">
                                      <p:cBhvr>
                                        <p:cTn id="162"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75"/>
                                        </p:tgtEl>
                                        <p:attrNameLst>
                                          <p:attrName>style.visibility</p:attrName>
                                        </p:attrNameLst>
                                      </p:cBhvr>
                                      <p:to>
                                        <p:strVal val="visible"/>
                                      </p:to>
                                    </p:set>
                                    <p:animEffect transition="in" filter="fade">
                                      <p:cBhvr>
                                        <p:cTn id="167" dur="1000"/>
                                        <p:tgtEl>
                                          <p:spTgt spid="75"/>
                                        </p:tgtEl>
                                      </p:cBhvr>
                                    </p:animEffect>
                                    <p:anim calcmode="lin" valueType="num">
                                      <p:cBhvr>
                                        <p:cTn id="168" dur="1000" fill="hold"/>
                                        <p:tgtEl>
                                          <p:spTgt spid="75"/>
                                        </p:tgtEl>
                                        <p:attrNameLst>
                                          <p:attrName>ppt_x</p:attrName>
                                        </p:attrNameLst>
                                      </p:cBhvr>
                                      <p:tavLst>
                                        <p:tav tm="0">
                                          <p:val>
                                            <p:strVal val="#ppt_x"/>
                                          </p:val>
                                        </p:tav>
                                        <p:tav tm="100000">
                                          <p:val>
                                            <p:strVal val="#ppt_x"/>
                                          </p:val>
                                        </p:tav>
                                      </p:tavLst>
                                    </p:anim>
                                    <p:anim calcmode="lin" valueType="num">
                                      <p:cBhvr>
                                        <p:cTn id="169" dur="1000" fill="hold"/>
                                        <p:tgtEl>
                                          <p:spTgt spid="75"/>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74"/>
                                        </p:tgtEl>
                                        <p:attrNameLst>
                                          <p:attrName>style.visibility</p:attrName>
                                        </p:attrNameLst>
                                      </p:cBhvr>
                                      <p:to>
                                        <p:strVal val="visible"/>
                                      </p:to>
                                    </p:set>
                                    <p:animEffect transition="in" filter="fade">
                                      <p:cBhvr>
                                        <p:cTn id="172" dur="1000"/>
                                        <p:tgtEl>
                                          <p:spTgt spid="74"/>
                                        </p:tgtEl>
                                      </p:cBhvr>
                                    </p:animEffect>
                                    <p:anim calcmode="lin" valueType="num">
                                      <p:cBhvr>
                                        <p:cTn id="173" dur="1000" fill="hold"/>
                                        <p:tgtEl>
                                          <p:spTgt spid="74"/>
                                        </p:tgtEl>
                                        <p:attrNameLst>
                                          <p:attrName>ppt_x</p:attrName>
                                        </p:attrNameLst>
                                      </p:cBhvr>
                                      <p:tavLst>
                                        <p:tav tm="0">
                                          <p:val>
                                            <p:strVal val="#ppt_x"/>
                                          </p:val>
                                        </p:tav>
                                        <p:tav tm="100000">
                                          <p:val>
                                            <p:strVal val="#ppt_x"/>
                                          </p:val>
                                        </p:tav>
                                      </p:tavLst>
                                    </p:anim>
                                    <p:anim calcmode="lin" valueType="num">
                                      <p:cBhvr>
                                        <p:cTn id="17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42" presetClass="entr" presetSubtype="0" fill="hold" grpId="0" nodeType="clickEffect">
                                  <p:stCondLst>
                                    <p:cond delay="0"/>
                                  </p:stCondLst>
                                  <p:childTnLst>
                                    <p:set>
                                      <p:cBhvr>
                                        <p:cTn id="178" dur="1" fill="hold">
                                          <p:stCondLst>
                                            <p:cond delay="0"/>
                                          </p:stCondLst>
                                        </p:cTn>
                                        <p:tgtEl>
                                          <p:spTgt spid="73"/>
                                        </p:tgtEl>
                                        <p:attrNameLst>
                                          <p:attrName>style.visibility</p:attrName>
                                        </p:attrNameLst>
                                      </p:cBhvr>
                                      <p:to>
                                        <p:strVal val="visible"/>
                                      </p:to>
                                    </p:set>
                                    <p:animEffect transition="in" filter="fade">
                                      <p:cBhvr>
                                        <p:cTn id="179" dur="1000"/>
                                        <p:tgtEl>
                                          <p:spTgt spid="73"/>
                                        </p:tgtEl>
                                      </p:cBhvr>
                                    </p:animEffect>
                                    <p:anim calcmode="lin" valueType="num">
                                      <p:cBhvr>
                                        <p:cTn id="180" dur="1000" fill="hold"/>
                                        <p:tgtEl>
                                          <p:spTgt spid="73"/>
                                        </p:tgtEl>
                                        <p:attrNameLst>
                                          <p:attrName>ppt_x</p:attrName>
                                        </p:attrNameLst>
                                      </p:cBhvr>
                                      <p:tavLst>
                                        <p:tav tm="0">
                                          <p:val>
                                            <p:strVal val="#ppt_x"/>
                                          </p:val>
                                        </p:tav>
                                        <p:tav tm="100000">
                                          <p:val>
                                            <p:strVal val="#ppt_x"/>
                                          </p:val>
                                        </p:tav>
                                      </p:tavLst>
                                    </p:anim>
                                    <p:anim calcmode="lin" valueType="num">
                                      <p:cBhvr>
                                        <p:cTn id="181" dur="1000" fill="hold"/>
                                        <p:tgtEl>
                                          <p:spTgt spid="73"/>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72"/>
                                        </p:tgtEl>
                                        <p:attrNameLst>
                                          <p:attrName>style.visibility</p:attrName>
                                        </p:attrNameLst>
                                      </p:cBhvr>
                                      <p:to>
                                        <p:strVal val="visible"/>
                                      </p:to>
                                    </p:set>
                                    <p:animEffect transition="in" filter="fade">
                                      <p:cBhvr>
                                        <p:cTn id="184" dur="1000"/>
                                        <p:tgtEl>
                                          <p:spTgt spid="72"/>
                                        </p:tgtEl>
                                      </p:cBhvr>
                                    </p:animEffect>
                                    <p:anim calcmode="lin" valueType="num">
                                      <p:cBhvr>
                                        <p:cTn id="185" dur="1000" fill="hold"/>
                                        <p:tgtEl>
                                          <p:spTgt spid="72"/>
                                        </p:tgtEl>
                                        <p:attrNameLst>
                                          <p:attrName>ppt_x</p:attrName>
                                        </p:attrNameLst>
                                      </p:cBhvr>
                                      <p:tavLst>
                                        <p:tav tm="0">
                                          <p:val>
                                            <p:strVal val="#ppt_x"/>
                                          </p:val>
                                        </p:tav>
                                        <p:tav tm="100000">
                                          <p:val>
                                            <p:strVal val="#ppt_x"/>
                                          </p:val>
                                        </p:tav>
                                      </p:tavLst>
                                    </p:anim>
                                    <p:anim calcmode="lin" valueType="num">
                                      <p:cBhvr>
                                        <p:cTn id="18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42" presetClass="entr" presetSubtype="0" fill="hold" grpId="0" nodeType="click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1000"/>
                                        <p:tgtEl>
                                          <p:spTgt spid="128"/>
                                        </p:tgtEl>
                                      </p:cBhvr>
                                    </p:animEffect>
                                    <p:anim calcmode="lin" valueType="num">
                                      <p:cBhvr>
                                        <p:cTn id="192" dur="1000" fill="hold"/>
                                        <p:tgtEl>
                                          <p:spTgt spid="128"/>
                                        </p:tgtEl>
                                        <p:attrNameLst>
                                          <p:attrName>ppt_x</p:attrName>
                                        </p:attrNameLst>
                                      </p:cBhvr>
                                      <p:tavLst>
                                        <p:tav tm="0">
                                          <p:val>
                                            <p:strVal val="#ppt_x"/>
                                          </p:val>
                                        </p:tav>
                                        <p:tav tm="100000">
                                          <p:val>
                                            <p:strVal val="#ppt_x"/>
                                          </p:val>
                                        </p:tav>
                                      </p:tavLst>
                                    </p:anim>
                                    <p:anim calcmode="lin" valueType="num">
                                      <p:cBhvr>
                                        <p:cTn id="193" dur="1000" fill="hold"/>
                                        <p:tgtEl>
                                          <p:spTgt spid="128"/>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fade">
                                      <p:cBhvr>
                                        <p:cTn id="196" dur="1000"/>
                                        <p:tgtEl>
                                          <p:spTgt spid="127"/>
                                        </p:tgtEl>
                                      </p:cBhvr>
                                    </p:animEffect>
                                    <p:anim calcmode="lin" valueType="num">
                                      <p:cBhvr>
                                        <p:cTn id="197" dur="1000" fill="hold"/>
                                        <p:tgtEl>
                                          <p:spTgt spid="127"/>
                                        </p:tgtEl>
                                        <p:attrNameLst>
                                          <p:attrName>ppt_x</p:attrName>
                                        </p:attrNameLst>
                                      </p:cBhvr>
                                      <p:tavLst>
                                        <p:tav tm="0">
                                          <p:val>
                                            <p:strVal val="#ppt_x"/>
                                          </p:val>
                                        </p:tav>
                                        <p:tav tm="100000">
                                          <p:val>
                                            <p:strVal val="#ppt_x"/>
                                          </p:val>
                                        </p:tav>
                                      </p:tavLst>
                                    </p:anim>
                                    <p:anim calcmode="lin" valueType="num">
                                      <p:cBhvr>
                                        <p:cTn id="198"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32" grpId="0" animBg="1"/>
      <p:bldP spid="35" grpId="0" animBg="1"/>
      <p:bldP spid="43" grpId="0" animBg="1"/>
      <p:bldP spid="46" grpId="0" animBg="1"/>
      <p:bldP spid="49" grpId="0" animBg="1"/>
      <p:bldP spid="52" grpId="0" animBg="1"/>
      <p:bldP spid="57" grpId="0"/>
      <p:bldP spid="59" grpId="0"/>
      <p:bldP spid="61" grpId="0"/>
      <p:bldP spid="67" grpId="0" animBg="1"/>
      <p:bldP spid="68" grpId="0" animBg="1"/>
      <p:bldP spid="69" grpId="0" animBg="1"/>
      <p:bldP spid="70" grpId="0" animBg="1"/>
      <p:bldP spid="71" grpId="0" animBg="1"/>
      <p:bldP spid="34" grpId="0" animBg="1"/>
      <p:bldP spid="29" grpId="0"/>
      <p:bldP spid="82" grpId="0" animBg="1"/>
      <p:bldP spid="53" grpId="0"/>
      <p:bldP spid="60" grpId="0"/>
      <p:bldP spid="33" grpId="0" animBg="1"/>
      <p:bldP spid="93" grpId="0" animBg="1"/>
      <p:bldP spid="72" grpId="0"/>
      <p:bldP spid="73" grpId="0" animBg="1"/>
      <p:bldP spid="74" grpId="0" animBg="1"/>
      <p:bldP spid="75" grpId="0"/>
      <p:bldP spid="76" grpId="0" animBg="1"/>
      <p:bldP spid="77" grpId="0"/>
      <p:bldP spid="78" grpId="0" animBg="1"/>
      <p:bldP spid="79" grpId="0"/>
      <p:bldP spid="80" grpId="0" animBg="1"/>
      <p:bldP spid="81" grpId="0"/>
      <p:bldP spid="84" grpId="0" animBg="1"/>
      <p:bldP spid="85" grpId="0"/>
      <p:bldP spid="86" grpId="0"/>
      <p:bldP spid="87" grpId="0"/>
      <p:bldP spid="88" grpId="0"/>
      <p:bldP spid="89" grpId="0"/>
      <p:bldP spid="90" grpId="0"/>
      <p:bldP spid="91" grpId="0"/>
      <p:bldP spid="92" grpId="0"/>
      <p:bldP spid="94" grpId="0"/>
      <p:bldP spid="95" grpId="0"/>
      <p:bldP spid="96" grpId="0" animBg="1"/>
      <p:bldP spid="97" grpId="0"/>
      <p:bldP spid="98" grpId="0" animBg="1"/>
      <p:bldP spid="99" grpId="0"/>
      <p:bldP spid="102" grpId="0"/>
      <p:bldP spid="103" grpId="0"/>
      <p:bldP spid="104" grpId="0"/>
      <p:bldP spid="105" grpId="0"/>
      <p:bldP spid="106" grpId="0"/>
      <p:bldP spid="107" grpId="0"/>
      <p:bldP spid="108" grpId="0"/>
      <p:bldP spid="112" grpId="0"/>
      <p:bldP spid="119" grpId="0" animBg="1"/>
      <p:bldP spid="120" grpId="0"/>
      <p:bldP spid="123" grpId="0"/>
      <p:bldP spid="127" grpId="0" animBg="1"/>
      <p:bldP spid="128" grpId="0"/>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990600" y="2819400"/>
            <a:ext cx="7239000" cy="647700"/>
          </a:xfrm>
        </p:spPr>
        <p:txBody>
          <a:bodyPr/>
          <a:lstStyle/>
          <a:p>
            <a:r>
              <a:rPr lang="en-GB" altLang="ja-JP" dirty="0" smtClean="0">
                <a:latin typeface="Arial" charset="0"/>
                <a:cs typeface="Arial" charset="0"/>
              </a:rPr>
              <a:t>Regional and Global updates</a:t>
            </a:r>
            <a:endParaRPr lang="en-GB" dirty="0">
              <a:latin typeface="Arial" charset="0"/>
              <a:cs typeface="Arial" charset="0"/>
            </a:endParaRPr>
          </a:p>
        </p:txBody>
      </p:sp>
      <p:sp>
        <p:nvSpPr>
          <p:cNvPr id="10243" name="Subtitle 2"/>
          <p:cNvSpPr>
            <a:spLocks noGrp="1"/>
          </p:cNvSpPr>
          <p:nvPr>
            <p:ph type="subTitle" idx="1"/>
          </p:nvPr>
        </p:nvSpPr>
        <p:spPr/>
        <p:txBody>
          <a:bodyPr>
            <a:normAutofit/>
          </a:bodyPr>
          <a:lstStyle/>
          <a:p>
            <a:endParaRPr lang="en-GB" sz="2000" dirty="0">
              <a:latin typeface="Arial" charset="0"/>
              <a:cs typeface="Arial" charset="0"/>
            </a:endParaRPr>
          </a:p>
        </p:txBody>
      </p:sp>
    </p:spTree>
    <p:extLst>
      <p:ext uri="{BB962C8B-B14F-4D97-AF65-F5344CB8AC3E}">
        <p14:creationId xmlns:p14="http://schemas.microsoft.com/office/powerpoint/2010/main" val="2726287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 Global Events</a:t>
            </a:r>
            <a:endParaRPr lang="en-GB" dirty="0"/>
          </a:p>
        </p:txBody>
      </p:sp>
      <p:sp>
        <p:nvSpPr>
          <p:cNvPr id="3" name="Content Placeholder 2"/>
          <p:cNvSpPr>
            <a:spLocks noGrp="1"/>
          </p:cNvSpPr>
          <p:nvPr>
            <p:ph idx="1"/>
          </p:nvPr>
        </p:nvSpPr>
        <p:spPr>
          <a:xfrm>
            <a:off x="971600" y="2234282"/>
            <a:ext cx="7715200" cy="4191000"/>
          </a:xfrm>
        </p:spPr>
        <p:txBody>
          <a:bodyPr/>
          <a:lstStyle/>
          <a:p>
            <a:r>
              <a:rPr lang="en-GB" dirty="0" smtClean="0"/>
              <a:t>AMCDRR @ India  (2-5 November 2016)</a:t>
            </a:r>
          </a:p>
          <a:p>
            <a:endParaRPr lang="en-GB" dirty="0" smtClean="0"/>
          </a:p>
          <a:p>
            <a:r>
              <a:rPr lang="en-GB" dirty="0"/>
              <a:t>Humanitarian Education Learning </a:t>
            </a:r>
            <a:r>
              <a:rPr lang="en-GB" dirty="0" smtClean="0"/>
              <a:t>Forum @ Hong Kong (8-13 November 2016)</a:t>
            </a:r>
          </a:p>
          <a:p>
            <a:endParaRPr lang="en-GB" dirty="0" smtClean="0"/>
          </a:p>
          <a:p>
            <a:r>
              <a:rPr lang="en-GB" dirty="0" smtClean="0"/>
              <a:t>Statutory Meeting @ Turkey (November-December 2017)</a:t>
            </a:r>
          </a:p>
          <a:p>
            <a:endParaRPr lang="en-GB" dirty="0" smtClean="0"/>
          </a:p>
          <a:p>
            <a:r>
              <a:rPr lang="en-GB" dirty="0" smtClean="0"/>
              <a:t>Model IFRC General Assembly @ TBC (Summer 2017)</a:t>
            </a:r>
          </a:p>
          <a:p>
            <a:endParaRPr lang="en-GB" dirty="0" smtClean="0"/>
          </a:p>
          <a:p>
            <a:endParaRPr lang="en-GB" dirty="0"/>
          </a:p>
        </p:txBody>
      </p:sp>
    </p:spTree>
    <p:extLst>
      <p:ext uri="{BB962C8B-B14F-4D97-AF65-F5344CB8AC3E}">
        <p14:creationId xmlns:p14="http://schemas.microsoft.com/office/powerpoint/2010/main" val="2001246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Plans and Highlights (2016 Q3-2017)</a:t>
            </a:r>
            <a:endParaRPr lang="en-GB" dirty="0"/>
          </a:p>
        </p:txBody>
      </p:sp>
      <p:sp>
        <p:nvSpPr>
          <p:cNvPr id="3" name="Content Placeholder 2"/>
          <p:cNvSpPr>
            <a:spLocks noGrp="1"/>
          </p:cNvSpPr>
          <p:nvPr>
            <p:ph idx="1"/>
          </p:nvPr>
        </p:nvSpPr>
        <p:spPr>
          <a:xfrm>
            <a:off x="107504" y="1988840"/>
            <a:ext cx="9042840" cy="4191000"/>
          </a:xfrm>
        </p:spPr>
        <p:txBody>
          <a:bodyPr/>
          <a:lstStyle/>
          <a:p>
            <a:r>
              <a:rPr lang="en-GB" sz="2000" b="1" dirty="0" smtClean="0"/>
              <a:t>YABC Resource pool</a:t>
            </a:r>
            <a:r>
              <a:rPr lang="en-GB" sz="2000" dirty="0" smtClean="0"/>
              <a:t> development (IFRC-Youth Networks)</a:t>
            </a:r>
          </a:p>
          <a:p>
            <a:endParaRPr lang="en-GB" sz="300" dirty="0" smtClean="0"/>
          </a:p>
          <a:p>
            <a:r>
              <a:rPr lang="en-GB" sz="2000" dirty="0" smtClean="0"/>
              <a:t>Youth Engagement </a:t>
            </a:r>
            <a:r>
              <a:rPr lang="en-GB" sz="2000" b="1" dirty="0" smtClean="0"/>
              <a:t>Self-Assessment tool </a:t>
            </a:r>
            <a:r>
              <a:rPr lang="en-GB" sz="2000" dirty="0" smtClean="0"/>
              <a:t>development (Youth Commission/ East Asia Youth Network)</a:t>
            </a:r>
          </a:p>
          <a:p>
            <a:endParaRPr lang="en-GB" sz="300" dirty="0" smtClean="0"/>
          </a:p>
          <a:p>
            <a:r>
              <a:rPr lang="en-GB" sz="2000" b="1" dirty="0" smtClean="0"/>
              <a:t>Case-Study development</a:t>
            </a:r>
            <a:r>
              <a:rPr lang="en-GB" sz="2000" dirty="0" smtClean="0"/>
              <a:t> (IFRC)</a:t>
            </a:r>
          </a:p>
          <a:p>
            <a:endParaRPr lang="en-GB" sz="300" dirty="0" smtClean="0"/>
          </a:p>
          <a:p>
            <a:r>
              <a:rPr lang="en-GB" sz="2000" dirty="0" smtClean="0"/>
              <a:t>Ensuring </a:t>
            </a:r>
            <a:r>
              <a:rPr lang="en-GB" sz="2000" b="1" dirty="0" smtClean="0"/>
              <a:t>coherence in School Based-RCRC approaches</a:t>
            </a:r>
            <a:r>
              <a:rPr lang="en-GB" sz="2000" dirty="0" smtClean="0"/>
              <a:t> (Value Based Education/ Skills based Education)</a:t>
            </a:r>
          </a:p>
          <a:p>
            <a:endParaRPr lang="en-GB" sz="300" dirty="0" smtClean="0"/>
          </a:p>
          <a:p>
            <a:r>
              <a:rPr lang="en-GB" sz="2000" b="1" dirty="0" smtClean="0"/>
              <a:t>Evidence based Research</a:t>
            </a:r>
            <a:r>
              <a:rPr lang="en-GB" sz="2000" dirty="0" smtClean="0"/>
              <a:t> (</a:t>
            </a:r>
            <a:r>
              <a:rPr lang="en-GB" sz="2000" dirty="0" err="1" smtClean="0"/>
              <a:t>eg</a:t>
            </a:r>
            <a:r>
              <a:rPr lang="en-GB" sz="2000" dirty="0" smtClean="0"/>
              <a:t>. Supporting country situation analysis and linking NS Youth Development plans)  </a:t>
            </a:r>
          </a:p>
          <a:p>
            <a:endParaRPr lang="en-GB" sz="300" dirty="0"/>
          </a:p>
          <a:p>
            <a:r>
              <a:rPr lang="en-GB" sz="2000" b="1" dirty="0" smtClean="0"/>
              <a:t>National Youth Structure development</a:t>
            </a:r>
            <a:r>
              <a:rPr lang="en-GB" sz="2000" dirty="0" smtClean="0"/>
              <a:t> and its connection with Regional (Sub-regional) Youth Networks. </a:t>
            </a:r>
          </a:p>
          <a:p>
            <a:endParaRPr lang="en-GB" sz="100" dirty="0" smtClean="0"/>
          </a:p>
          <a:p>
            <a:r>
              <a:rPr lang="en-GB" sz="2000" b="1" dirty="0" smtClean="0"/>
              <a:t>Youth Network development</a:t>
            </a:r>
            <a:r>
              <a:rPr lang="en-GB" sz="2000" dirty="0" smtClean="0"/>
              <a:t> (Youth Commission/ IFRC)</a:t>
            </a:r>
          </a:p>
          <a:p>
            <a:endParaRPr lang="en-GB" sz="100" dirty="0" smtClean="0"/>
          </a:p>
          <a:p>
            <a:r>
              <a:rPr lang="en-GB" sz="2000" dirty="0" smtClean="0"/>
              <a:t>Technical package development for Youth </a:t>
            </a:r>
            <a:r>
              <a:rPr lang="en-GB" sz="2000" dirty="0" err="1" smtClean="0"/>
              <a:t>enagement</a:t>
            </a:r>
            <a:r>
              <a:rPr lang="en-GB" sz="2000" dirty="0" smtClean="0"/>
              <a:t> in </a:t>
            </a:r>
            <a:r>
              <a:rPr lang="en-GB" sz="2000" dirty="0" err="1" smtClean="0"/>
              <a:t>AoF</a:t>
            </a:r>
            <a:r>
              <a:rPr lang="en-GB" sz="2000" dirty="0" smtClean="0"/>
              <a:t>  (IFRC)</a:t>
            </a:r>
          </a:p>
          <a:p>
            <a:endParaRPr lang="en-GB" sz="100" dirty="0" smtClean="0"/>
          </a:p>
          <a:p>
            <a:r>
              <a:rPr lang="en-GB" sz="2000" b="1" dirty="0" smtClean="0"/>
              <a:t>Mid-term </a:t>
            </a:r>
            <a:r>
              <a:rPr lang="en-GB" sz="2000" b="1" dirty="0"/>
              <a:t>review</a:t>
            </a:r>
            <a:r>
              <a:rPr lang="en-GB" sz="2000" dirty="0"/>
              <a:t> of AP Regional Conference (IFRC)</a:t>
            </a:r>
          </a:p>
          <a:p>
            <a:endParaRPr lang="en-GB" dirty="0" smtClean="0"/>
          </a:p>
          <a:p>
            <a:endParaRPr lang="en-GB" dirty="0" smtClean="0"/>
          </a:p>
          <a:p>
            <a:endParaRPr lang="en-GB" dirty="0"/>
          </a:p>
        </p:txBody>
      </p:sp>
    </p:spTree>
    <p:extLst>
      <p:ext uri="{BB962C8B-B14F-4D97-AF65-F5344CB8AC3E}">
        <p14:creationId xmlns:p14="http://schemas.microsoft.com/office/powerpoint/2010/main" val="3027289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728" t="18125" r="19078" b="22188"/>
          <a:stretch/>
        </p:blipFill>
        <p:spPr bwMode="auto">
          <a:xfrm>
            <a:off x="1996088" y="1412776"/>
            <a:ext cx="5227672" cy="4847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591" t="13125" r="45959" b="8125"/>
          <a:stretch/>
        </p:blipFill>
        <p:spPr bwMode="auto">
          <a:xfrm>
            <a:off x="323528" y="789468"/>
            <a:ext cx="1874906" cy="2639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a:stCxn id="5122" idx="3"/>
          </p:cNvCxnSpPr>
          <p:nvPr/>
        </p:nvCxnSpPr>
        <p:spPr>
          <a:xfrm>
            <a:off x="2198434" y="2109234"/>
            <a:ext cx="1221438" cy="1056104"/>
          </a:xfrm>
          <a:prstGeom prst="line">
            <a:avLst/>
          </a:prstGeom>
        </p:spPr>
        <p:style>
          <a:lnRef idx="1">
            <a:schemeClr val="accent2"/>
          </a:lnRef>
          <a:fillRef idx="0">
            <a:schemeClr val="accent2"/>
          </a:fillRef>
          <a:effectRef idx="0">
            <a:schemeClr val="accent2"/>
          </a:effectRef>
          <a:fontRef idx="minor">
            <a:schemeClr val="tx1"/>
          </a:fontRef>
        </p:style>
      </p:cxnSp>
      <p:sp>
        <p:nvSpPr>
          <p:cNvPr id="4" name="Rectangle 3"/>
          <p:cNvSpPr/>
          <p:nvPr/>
        </p:nvSpPr>
        <p:spPr>
          <a:xfrm>
            <a:off x="323528" y="3429000"/>
            <a:ext cx="1874906" cy="407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hlinkClick r:id="rId5"/>
              </a:rPr>
              <a:t>Volunteering solution bank</a:t>
            </a:r>
            <a:endParaRPr lang="en-GB" sz="1400" b="1" dirty="0">
              <a:solidFill>
                <a:schemeClr val="tx1"/>
              </a:solidFill>
            </a:endParaRPr>
          </a:p>
        </p:txBody>
      </p:sp>
    </p:spTree>
    <p:extLst>
      <p:ext uri="{BB962C8B-B14F-4D97-AF65-F5344CB8AC3E}">
        <p14:creationId xmlns:p14="http://schemas.microsoft.com/office/powerpoint/2010/main" val="2825582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9552" y="2857500"/>
            <a:ext cx="806489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GB" altLang="en-US" sz="4000" dirty="0" smtClean="0">
                <a:solidFill>
                  <a:srgbClr val="C00000"/>
                </a:solidFill>
                <a:latin typeface="Arial" charset="0"/>
                <a:cs typeface="Arial" charset="0"/>
              </a:rPr>
              <a:t>Case-studies</a:t>
            </a:r>
            <a:r>
              <a:rPr lang="en-GB" sz="4000" dirty="0" smtClean="0">
                <a:solidFill>
                  <a:srgbClr val="B4ACA6"/>
                </a:solidFill>
              </a:rPr>
              <a:t> </a:t>
            </a:r>
            <a:endParaRPr lang="en-GB" sz="4000" dirty="0">
              <a:solidFill>
                <a:srgbClr val="B4ACA6"/>
              </a:solidFill>
            </a:endParaRPr>
          </a:p>
        </p:txBody>
      </p:sp>
    </p:spTree>
    <p:extLst>
      <p:ext uri="{BB962C8B-B14F-4D97-AF65-F5344CB8AC3E}">
        <p14:creationId xmlns:p14="http://schemas.microsoft.com/office/powerpoint/2010/main" val="410019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757" t="13191" r="33121" b="8427"/>
          <a:stretch/>
        </p:blipFill>
        <p:spPr bwMode="auto">
          <a:xfrm>
            <a:off x="251520" y="908720"/>
            <a:ext cx="4167444" cy="55446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2"/>
          <p:cNvSpPr txBox="1">
            <a:spLocks/>
          </p:cNvSpPr>
          <p:nvPr/>
        </p:nvSpPr>
        <p:spPr>
          <a:xfrm>
            <a:off x="4788024" y="1124744"/>
            <a:ext cx="4104456" cy="3528392"/>
          </a:xfrm>
          <a:prstGeom prst="rect">
            <a:avLst/>
          </a:prstGeom>
        </p:spPr>
        <p:txBody>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u="sng" dirty="0" smtClean="0">
                <a:solidFill>
                  <a:srgbClr val="C00000"/>
                </a:solidFill>
                <a:latin typeface="+mn-lt"/>
              </a:rPr>
              <a:t>Value of Volunteers Youth stories</a:t>
            </a:r>
          </a:p>
          <a:p>
            <a:r>
              <a:rPr lang="en-GB" sz="1800" dirty="0"/>
              <a:t>Case-study collection on Youth-led initiatives </a:t>
            </a:r>
            <a:r>
              <a:rPr lang="en-GB" sz="1800" dirty="0" smtClean="0"/>
              <a:t>and its value it brings to the beneficiaries, communities and young volunteers themselves.</a:t>
            </a:r>
          </a:p>
          <a:p>
            <a:endParaRPr lang="en-GB" sz="1800" dirty="0" smtClean="0"/>
          </a:p>
          <a:p>
            <a:r>
              <a:rPr lang="en-GB" sz="1800" dirty="0" smtClean="0"/>
              <a:t>Planned to be served as a advocacy material for NSs, youth leaders, and Youth Networks</a:t>
            </a:r>
          </a:p>
          <a:p>
            <a:endParaRPr lang="en-GB" sz="1800" dirty="0"/>
          </a:p>
          <a:p>
            <a:r>
              <a:rPr lang="en-GB" sz="1800" dirty="0" smtClean="0"/>
              <a:t>So far stories are developed by;</a:t>
            </a:r>
          </a:p>
          <a:p>
            <a:pPr marL="0" indent="0">
              <a:buNone/>
            </a:pPr>
            <a:r>
              <a:rPr lang="en-GB" sz="1800" dirty="0"/>
              <a:t>	</a:t>
            </a:r>
            <a:r>
              <a:rPr lang="en-GB" sz="1800" dirty="0" smtClean="0"/>
              <a:t>Pakistan</a:t>
            </a:r>
          </a:p>
          <a:p>
            <a:pPr marL="0" indent="0">
              <a:buNone/>
            </a:pPr>
            <a:r>
              <a:rPr lang="en-GB" sz="1800" dirty="0"/>
              <a:t>	</a:t>
            </a:r>
            <a:r>
              <a:rPr lang="en-GB" sz="1800" dirty="0" smtClean="0"/>
              <a:t>Mongolia</a:t>
            </a:r>
          </a:p>
          <a:p>
            <a:pPr marL="0" indent="0">
              <a:buNone/>
            </a:pPr>
            <a:r>
              <a:rPr lang="en-GB" sz="1800" dirty="0"/>
              <a:t>	</a:t>
            </a:r>
            <a:r>
              <a:rPr lang="en-GB" sz="1800" dirty="0" smtClean="0"/>
              <a:t>China</a:t>
            </a:r>
          </a:p>
          <a:p>
            <a:pPr marL="0" indent="0">
              <a:buNone/>
            </a:pPr>
            <a:r>
              <a:rPr lang="en-GB" sz="1800" dirty="0"/>
              <a:t>	</a:t>
            </a:r>
            <a:r>
              <a:rPr lang="en-GB" sz="1800" dirty="0" smtClean="0"/>
              <a:t>Philippine</a:t>
            </a:r>
          </a:p>
          <a:p>
            <a:pPr marL="0" indent="0">
              <a:buNone/>
            </a:pPr>
            <a:r>
              <a:rPr lang="en-GB" sz="1800" dirty="0"/>
              <a:t>	</a:t>
            </a:r>
            <a:r>
              <a:rPr lang="en-GB" sz="1800" dirty="0" smtClean="0"/>
              <a:t>Bangladesh</a:t>
            </a:r>
          </a:p>
          <a:p>
            <a:pPr marL="0" indent="0">
              <a:buNone/>
            </a:pPr>
            <a:r>
              <a:rPr lang="en-GB" sz="1800" dirty="0"/>
              <a:t>	</a:t>
            </a:r>
            <a:r>
              <a:rPr lang="en-GB" sz="1800" dirty="0" smtClean="0"/>
              <a:t>Kenya</a:t>
            </a:r>
            <a:endParaRPr lang="en-GB" sz="1800" dirty="0"/>
          </a:p>
          <a:p>
            <a:pPr marL="0" indent="0">
              <a:buNone/>
            </a:pPr>
            <a:endParaRPr lang="en-GB" sz="1800" b="1" u="sng" dirty="0">
              <a:solidFill>
                <a:srgbClr val="C00000"/>
              </a:solidFill>
              <a:latin typeface="+mn-lt"/>
            </a:endParaRPr>
          </a:p>
        </p:txBody>
      </p:sp>
    </p:spTree>
    <p:extLst>
      <p:ext uri="{BB962C8B-B14F-4D97-AF65-F5344CB8AC3E}">
        <p14:creationId xmlns:p14="http://schemas.microsoft.com/office/powerpoint/2010/main" val="217182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246" t="14744" r="10440" b="12500"/>
          <a:stretch/>
        </p:blipFill>
        <p:spPr bwMode="auto">
          <a:xfrm>
            <a:off x="251521" y="2224856"/>
            <a:ext cx="6264696" cy="394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bwMode="auto">
          <a:xfrm>
            <a:off x="395536" y="904156"/>
            <a:ext cx="835292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GB" altLang="en-US" dirty="0">
                <a:solidFill>
                  <a:srgbClr val="C00000"/>
                </a:solidFill>
                <a:latin typeface="Arial" charset="0"/>
                <a:cs typeface="Arial" charset="0"/>
              </a:rPr>
              <a:t>Active Volunteers among RCRC National Societies</a:t>
            </a:r>
            <a:endParaRPr lang="en-GB" sz="1800" dirty="0"/>
          </a:p>
        </p:txBody>
      </p:sp>
      <p:sp>
        <p:nvSpPr>
          <p:cNvPr id="4" name="Rectangle 3"/>
          <p:cNvSpPr/>
          <p:nvPr/>
        </p:nvSpPr>
        <p:spPr>
          <a:xfrm>
            <a:off x="392872" y="6165304"/>
            <a:ext cx="457200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a:solidFill>
                  <a:schemeClr val="tx1"/>
                </a:solidFill>
              </a:rPr>
              <a:t>IFRC Global Youth Consultation report (2011)</a:t>
            </a:r>
          </a:p>
          <a:p>
            <a:pPr algn="r"/>
            <a:r>
              <a:rPr lang="en-GB" b="1" dirty="0">
                <a:solidFill>
                  <a:schemeClr val="tx1"/>
                </a:solidFill>
              </a:rPr>
              <a:t>IFRC Global Review on Volunteering (2015)</a:t>
            </a:r>
          </a:p>
        </p:txBody>
      </p:sp>
      <p:sp>
        <p:nvSpPr>
          <p:cNvPr id="7" name="Text Box 2"/>
          <p:cNvSpPr txBox="1">
            <a:spLocks noChangeArrowheads="1"/>
          </p:cNvSpPr>
          <p:nvPr/>
        </p:nvSpPr>
        <p:spPr bwMode="auto">
          <a:xfrm>
            <a:off x="6541612" y="3141663"/>
            <a:ext cx="26023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spcAft>
                <a:spcPts val="1000"/>
              </a:spcAft>
              <a:defRPr/>
            </a:pPr>
            <a:r>
              <a:rPr lang="en-US" altLang="en-US" sz="3500" b="1" dirty="0">
                <a:solidFill>
                  <a:srgbClr val="C00000"/>
                </a:solidFill>
                <a:effectLst>
                  <a:outerShdw blurRad="38100" dist="38100" dir="2700000" algn="tl">
                    <a:srgbClr val="000000">
                      <a:alpha val="43137"/>
                    </a:srgbClr>
                  </a:outerShdw>
                </a:effectLst>
                <a:latin typeface="Calibri" pitchFamily="34" charset="0"/>
              </a:rPr>
              <a:t>17 million</a:t>
            </a:r>
            <a:r>
              <a:rPr lang="en-US" altLang="en-US" sz="3500" b="1" dirty="0">
                <a:solidFill>
                  <a:srgbClr val="A6A6A6"/>
                </a:solidFill>
                <a:effectLst>
                  <a:outerShdw blurRad="38100" dist="38100" dir="2700000" algn="tl">
                    <a:srgbClr val="000000">
                      <a:alpha val="43137"/>
                    </a:srgbClr>
                  </a:outerShdw>
                </a:effectLst>
                <a:latin typeface="Calibri" pitchFamily="34" charset="0"/>
              </a:rPr>
              <a:t> </a:t>
            </a:r>
            <a:r>
              <a:rPr lang="en-US" altLang="en-US" sz="2500" dirty="0">
                <a:solidFill>
                  <a:schemeClr val="tx1">
                    <a:lumMod val="50000"/>
                    <a:lumOff val="50000"/>
                  </a:schemeClr>
                </a:solidFill>
                <a:latin typeface="Calibri" pitchFamily="34" charset="0"/>
              </a:rPr>
              <a:t>volunteers, are the </a:t>
            </a:r>
            <a:r>
              <a:rPr lang="en-US" altLang="en-US" sz="3500" b="1" dirty="0">
                <a:solidFill>
                  <a:srgbClr val="C00000"/>
                </a:solidFill>
                <a:effectLst>
                  <a:outerShdw blurRad="38100" dist="38100" dir="2700000" algn="tl">
                    <a:srgbClr val="000000">
                      <a:alpha val="43137"/>
                    </a:srgbClr>
                  </a:outerShdw>
                </a:effectLst>
                <a:latin typeface="Calibri" pitchFamily="34" charset="0"/>
              </a:rPr>
              <a:t>backbone</a:t>
            </a:r>
            <a:r>
              <a:rPr lang="en-US" altLang="en-US" sz="2000" dirty="0">
                <a:solidFill>
                  <a:srgbClr val="C00000"/>
                </a:solidFill>
                <a:latin typeface="Calibri" pitchFamily="34" charset="0"/>
              </a:rPr>
              <a:t> </a:t>
            </a:r>
            <a:r>
              <a:rPr lang="en-US" altLang="en-US" sz="2500" dirty="0">
                <a:solidFill>
                  <a:schemeClr val="tx1">
                    <a:lumMod val="50000"/>
                    <a:lumOff val="50000"/>
                  </a:schemeClr>
                </a:solidFill>
                <a:latin typeface="Calibri" pitchFamily="34" charset="0"/>
              </a:rPr>
              <a:t>of the RCRC services</a:t>
            </a:r>
          </a:p>
          <a:p>
            <a:pPr>
              <a:defRPr/>
            </a:pPr>
            <a:endParaRPr lang="en-US" altLang="en-US" dirty="0"/>
          </a:p>
        </p:txBody>
      </p:sp>
    </p:spTree>
    <p:extLst>
      <p:ext uri="{BB962C8B-B14F-4D97-AF65-F5344CB8AC3E}">
        <p14:creationId xmlns:p14="http://schemas.microsoft.com/office/powerpoint/2010/main" val="3626693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34053" t="10625" r="34349" b="15876"/>
          <a:stretch/>
        </p:blipFill>
        <p:spPr>
          <a:xfrm>
            <a:off x="323528" y="980728"/>
            <a:ext cx="4320480" cy="5652964"/>
          </a:xfrm>
          <a:prstGeom prst="rect">
            <a:avLst/>
          </a:prstGeom>
          <a:ln>
            <a:solidFill>
              <a:schemeClr val="tx1"/>
            </a:solidFill>
          </a:ln>
        </p:spPr>
      </p:pic>
      <p:pic>
        <p:nvPicPr>
          <p:cNvPr id="3"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856454"/>
            <a:ext cx="3137719" cy="2892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4788024" y="1124744"/>
            <a:ext cx="4104456" cy="2232248"/>
          </a:xfrm>
          <a:prstGeom prst="rect">
            <a:avLst/>
          </a:prstGeom>
        </p:spPr>
        <p:txBody>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u="sng" dirty="0" smtClean="0">
                <a:solidFill>
                  <a:srgbClr val="C00000"/>
                </a:solidFill>
              </a:rPr>
              <a:t>Young Humanitarians in Action!</a:t>
            </a:r>
            <a:endParaRPr lang="en-GB" sz="1800" dirty="0" smtClean="0">
              <a:latin typeface="+mn-lt"/>
            </a:endParaRPr>
          </a:p>
          <a:p>
            <a:r>
              <a:rPr lang="en-GB" sz="1800" dirty="0" smtClean="0">
                <a:latin typeface="+mn-lt"/>
              </a:rPr>
              <a:t>Case-study </a:t>
            </a:r>
            <a:r>
              <a:rPr lang="en-GB" sz="1800" dirty="0">
                <a:latin typeface="+mn-lt"/>
              </a:rPr>
              <a:t>collection on Youth-led initiatives and step by step approaches on </a:t>
            </a:r>
            <a:r>
              <a:rPr lang="en-GB" sz="1800" dirty="0" smtClean="0">
                <a:latin typeface="+mn-lt"/>
              </a:rPr>
              <a:t>“How” the initiative </a:t>
            </a:r>
            <a:r>
              <a:rPr lang="en-GB" sz="1800" dirty="0">
                <a:latin typeface="+mn-lt"/>
              </a:rPr>
              <a:t>was </a:t>
            </a:r>
            <a:r>
              <a:rPr lang="en-GB" sz="1800" dirty="0" smtClean="0">
                <a:latin typeface="+mn-lt"/>
              </a:rPr>
              <a:t>organised.</a:t>
            </a:r>
            <a:endParaRPr lang="en-GB" sz="1800" dirty="0">
              <a:latin typeface="+mn-lt"/>
            </a:endParaRPr>
          </a:p>
          <a:p>
            <a:r>
              <a:rPr lang="en-GB" sz="1800" dirty="0">
                <a:latin typeface="+mn-lt"/>
              </a:rPr>
              <a:t>To be captured in the 9 YES boxes as to serve for reference for NS to implement YES</a:t>
            </a:r>
          </a:p>
          <a:p>
            <a:pPr marL="0" indent="0">
              <a:buNone/>
            </a:pPr>
            <a:endParaRPr lang="en-GB" sz="1800" dirty="0">
              <a:latin typeface="+mn-lt"/>
            </a:endParaRPr>
          </a:p>
        </p:txBody>
      </p:sp>
    </p:spTree>
    <p:extLst>
      <p:ext uri="{BB962C8B-B14F-4D97-AF65-F5344CB8AC3E}">
        <p14:creationId xmlns:p14="http://schemas.microsoft.com/office/powerpoint/2010/main" val="1373812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91" t="13125" r="45959" b="8125"/>
          <a:stretch/>
        </p:blipFill>
        <p:spPr bwMode="auto">
          <a:xfrm>
            <a:off x="467544" y="881161"/>
            <a:ext cx="3830143" cy="5392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3"/>
          <p:cNvSpPr/>
          <p:nvPr/>
        </p:nvSpPr>
        <p:spPr>
          <a:xfrm>
            <a:off x="251520" y="6273316"/>
            <a:ext cx="302433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hlinkClick r:id="rId3"/>
              </a:rPr>
              <a:t>Volunteering solution bank</a:t>
            </a:r>
            <a:endParaRPr lang="en-GB" sz="1400" b="1" dirty="0">
              <a:solidFill>
                <a:schemeClr val="tx1"/>
              </a:solidFill>
            </a:endParaRPr>
          </a:p>
        </p:txBody>
      </p:sp>
      <p:sp>
        <p:nvSpPr>
          <p:cNvPr id="4" name="Content Placeholder 2"/>
          <p:cNvSpPr txBox="1">
            <a:spLocks/>
          </p:cNvSpPr>
          <p:nvPr/>
        </p:nvSpPr>
        <p:spPr>
          <a:xfrm>
            <a:off x="4788024" y="1124744"/>
            <a:ext cx="4104456" cy="2232248"/>
          </a:xfrm>
          <a:prstGeom prst="rect">
            <a:avLst/>
          </a:prstGeom>
        </p:spPr>
        <p:txBody>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300" b="1" u="sng" dirty="0">
                <a:solidFill>
                  <a:srgbClr val="C00000"/>
                </a:solidFill>
                <a:latin typeface="+mn-lt"/>
              </a:rPr>
              <a:t>Volunteer solution bank and Lab-hub concept</a:t>
            </a:r>
          </a:p>
          <a:p>
            <a:r>
              <a:rPr lang="en-GB" altLang="ja-JP" sz="1800" dirty="0"/>
              <a:t>Virtual volunteers</a:t>
            </a:r>
          </a:p>
          <a:p>
            <a:r>
              <a:rPr lang="en-GB" altLang="ja-JP" sz="1800" dirty="0"/>
              <a:t>Volunteers with disabilities </a:t>
            </a:r>
            <a:endParaRPr lang="ja-JP" altLang="ja-JP" sz="1800" dirty="0"/>
          </a:p>
          <a:p>
            <a:r>
              <a:rPr lang="en-GB" altLang="ja-JP" sz="1800" dirty="0"/>
              <a:t> Senior Volunteers</a:t>
            </a:r>
          </a:p>
          <a:p>
            <a:r>
              <a:rPr lang="en-GB" altLang="ja-JP" sz="1800" dirty="0"/>
              <a:t>Professional volunteers  </a:t>
            </a:r>
            <a:endParaRPr lang="ja-JP" altLang="ja-JP" sz="1800" dirty="0"/>
          </a:p>
          <a:p>
            <a:r>
              <a:rPr lang="en-GB" altLang="ja-JP" sz="1800" dirty="0"/>
              <a:t>Migrant volunteer </a:t>
            </a:r>
            <a:endParaRPr lang="ja-JP" altLang="ja-JP" sz="1800" dirty="0"/>
          </a:p>
          <a:p>
            <a:r>
              <a:rPr lang="en-GB" altLang="ja-JP" sz="1800" dirty="0"/>
              <a:t>Professional Volunteering</a:t>
            </a:r>
            <a:endParaRPr lang="ja-JP" altLang="ja-JP" sz="1800" dirty="0"/>
          </a:p>
          <a:p>
            <a:r>
              <a:rPr lang="en-GB" altLang="ja-JP" sz="1800" dirty="0"/>
              <a:t>Corporate Volunteers</a:t>
            </a:r>
          </a:p>
          <a:p>
            <a:r>
              <a:rPr lang="en-GB" altLang="ja-JP" sz="1800" dirty="0"/>
              <a:t>Socio-cultural community groups</a:t>
            </a:r>
            <a:endParaRPr lang="ja-JP" altLang="ja-JP" sz="1800" dirty="0"/>
          </a:p>
          <a:p>
            <a:r>
              <a:rPr lang="en-GB" altLang="ja-JP" sz="1800" dirty="0"/>
              <a:t>During Disasters, Transitioning Volunteers to staff and exiting plan</a:t>
            </a:r>
            <a:endParaRPr lang="ja-JP" altLang="ja-JP" sz="1800" dirty="0"/>
          </a:p>
          <a:p>
            <a:r>
              <a:rPr lang="en-GB" altLang="ja-JP" sz="1800" dirty="0"/>
              <a:t>Diaspora Volunteering</a:t>
            </a:r>
          </a:p>
          <a:p>
            <a:r>
              <a:rPr lang="en-GB" altLang="ja-JP" sz="1800" dirty="0"/>
              <a:t>Transforming Youth Members into active volunteers</a:t>
            </a:r>
          </a:p>
          <a:p>
            <a:r>
              <a:rPr lang="en-GB" altLang="ja-JP" sz="1800" dirty="0"/>
              <a:t>Youth Engagement</a:t>
            </a:r>
            <a:endParaRPr lang="ja-JP" altLang="ja-JP" sz="1800" dirty="0"/>
          </a:p>
          <a:p>
            <a:pPr marL="0" indent="0">
              <a:buNone/>
            </a:pPr>
            <a:endParaRPr lang="en-GB" sz="1800" dirty="0">
              <a:latin typeface="+mn-lt"/>
            </a:endParaRPr>
          </a:p>
        </p:txBody>
      </p:sp>
    </p:spTree>
    <p:extLst>
      <p:ext uri="{BB962C8B-B14F-4D97-AF65-F5344CB8AC3E}">
        <p14:creationId xmlns:p14="http://schemas.microsoft.com/office/powerpoint/2010/main" val="3214080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9552" y="2857500"/>
            <a:ext cx="806489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GB" altLang="en-US" sz="4000" dirty="0" smtClean="0">
                <a:solidFill>
                  <a:srgbClr val="C00000"/>
                </a:solidFill>
                <a:latin typeface="Arial" charset="0"/>
                <a:cs typeface="Arial" charset="0"/>
              </a:rPr>
              <a:t>Online Portals</a:t>
            </a:r>
            <a:endParaRPr lang="en-GB" sz="4000" dirty="0">
              <a:solidFill>
                <a:srgbClr val="B4ACA6"/>
              </a:solidFill>
            </a:endParaRPr>
          </a:p>
        </p:txBody>
      </p:sp>
    </p:spTree>
    <p:extLst>
      <p:ext uri="{BB962C8B-B14F-4D97-AF65-F5344CB8AC3E}">
        <p14:creationId xmlns:p14="http://schemas.microsoft.com/office/powerpoint/2010/main" val="404748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 name="Picture 9"/>
          <p:cNvPicPr/>
          <p:nvPr/>
        </p:nvPicPr>
        <p:blipFill>
          <a:blip r:embed="rId3"/>
          <a:stretch>
            <a:fillRect/>
          </a:stretch>
        </p:blipFill>
        <p:spPr>
          <a:xfrm>
            <a:off x="0" y="908720"/>
            <a:ext cx="9144000" cy="5978202"/>
          </a:xfrm>
          <a:prstGeom prst="rect">
            <a:avLst/>
          </a:prstGeom>
        </p:spPr>
      </p:pic>
    </p:spTree>
    <p:extLst>
      <p:ext uri="{BB962C8B-B14F-4D97-AF65-F5344CB8AC3E}">
        <p14:creationId xmlns:p14="http://schemas.microsoft.com/office/powerpoint/2010/main" val="487361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9552" y="2857500"/>
            <a:ext cx="806489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GB" altLang="en-US" sz="4000" dirty="0" smtClean="0">
                <a:solidFill>
                  <a:srgbClr val="C00000"/>
                </a:solidFill>
                <a:latin typeface="Arial" charset="0"/>
                <a:cs typeface="Arial" charset="0"/>
              </a:rPr>
              <a:t>Mid-term review of AP Regional Conference outcome</a:t>
            </a:r>
            <a:endParaRPr lang="en-GB" sz="4000" dirty="0">
              <a:solidFill>
                <a:srgbClr val="B4ACA6"/>
              </a:solidFill>
            </a:endParaRPr>
          </a:p>
        </p:txBody>
      </p:sp>
    </p:spTree>
    <p:extLst>
      <p:ext uri="{BB962C8B-B14F-4D97-AF65-F5344CB8AC3E}">
        <p14:creationId xmlns:p14="http://schemas.microsoft.com/office/powerpoint/2010/main" val="3169353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Beijing Youth Commitments 2014</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727031299"/>
              </p:ext>
            </p:extLst>
          </p:nvPr>
        </p:nvGraphicFramePr>
        <p:xfrm>
          <a:off x="21486" y="441371"/>
          <a:ext cx="9122514" cy="6299997"/>
        </p:xfrm>
        <a:graphic>
          <a:graphicData uri="http://schemas.openxmlformats.org/drawingml/2006/table">
            <a:tbl>
              <a:tblPr firstRow="1" bandRow="1">
                <a:tableStyleId>{5C22544A-7EE6-4342-B048-85BDC9FD1C3A}</a:tableStyleId>
              </a:tblPr>
              <a:tblGrid>
                <a:gridCol w="5126578">
                  <a:extLst>
                    <a:ext uri="{9D8B030D-6E8A-4147-A177-3AD203B41FA5}">
                      <a16:colId xmlns="" xmlns:a16="http://schemas.microsoft.com/office/drawing/2014/main" val="20000"/>
                    </a:ext>
                  </a:extLst>
                </a:gridCol>
                <a:gridCol w="3995936">
                  <a:extLst>
                    <a:ext uri="{9D8B030D-6E8A-4147-A177-3AD203B41FA5}">
                      <a16:colId xmlns="" xmlns:a16="http://schemas.microsoft.com/office/drawing/2014/main" val="20001"/>
                    </a:ext>
                  </a:extLst>
                </a:gridCol>
              </a:tblGrid>
              <a:tr h="373480">
                <a:tc>
                  <a:txBody>
                    <a:bodyPr/>
                    <a:lstStyle/>
                    <a:p>
                      <a:pPr algn="ctr"/>
                      <a:r>
                        <a:rPr kumimoji="1" lang="en-US" altLang="ja-JP" sz="2000" dirty="0"/>
                        <a:t>9</a:t>
                      </a:r>
                      <a:r>
                        <a:rPr kumimoji="1" lang="en-US" altLang="ja-JP" sz="2000" baseline="0" dirty="0"/>
                        <a:t> commitments </a:t>
                      </a:r>
                      <a:endParaRPr kumimoji="1" lang="ja-JP" altLang="en-US" sz="2000" dirty="0"/>
                    </a:p>
                  </a:txBody>
                  <a:tcPr>
                    <a:solidFill>
                      <a:srgbClr val="C00000"/>
                    </a:solidFill>
                  </a:tcPr>
                </a:tc>
                <a:tc>
                  <a:txBody>
                    <a:bodyPr/>
                    <a:lstStyle/>
                    <a:p>
                      <a:pPr algn="ctr"/>
                      <a:r>
                        <a:rPr kumimoji="1" lang="en-US" altLang="ja-JP" sz="2000" dirty="0"/>
                        <a:t>5 Calls</a:t>
                      </a:r>
                      <a:endParaRPr kumimoji="1" lang="ja-JP" altLang="en-US" sz="2000" dirty="0"/>
                    </a:p>
                  </a:txBody>
                  <a:tcPr>
                    <a:solidFill>
                      <a:srgbClr val="C00000"/>
                    </a:solidFill>
                  </a:tcPr>
                </a:tc>
                <a:extLst>
                  <a:ext uri="{0D108BD9-81ED-4DB2-BD59-A6C34878D82A}">
                    <a16:rowId xmlns="" xmlns:a16="http://schemas.microsoft.com/office/drawing/2014/main" val="10000"/>
                  </a:ext>
                </a:extLst>
              </a:tr>
              <a:tr h="373480">
                <a:tc>
                  <a:txBody>
                    <a:bodyPr/>
                    <a:lstStyle/>
                    <a:p>
                      <a:pPr marL="342900" marR="0" indent="-342900" algn="l" defTabSz="914400" rtl="0" eaLnBrk="1" fontAlgn="auto" latinLnBrk="0" hangingPunct="1">
                        <a:lnSpc>
                          <a:spcPct val="100000"/>
                        </a:lnSpc>
                        <a:spcBef>
                          <a:spcPts val="0"/>
                        </a:spcBef>
                        <a:spcAft>
                          <a:spcPts val="0"/>
                        </a:spcAft>
                        <a:buClr>
                          <a:srgbClr val="C00000"/>
                        </a:buClr>
                        <a:buSzTx/>
                        <a:buFont typeface="+mj-lt"/>
                        <a:buAutoNum type="arabicPeriod"/>
                        <a:tabLst/>
                        <a:defRPr/>
                      </a:pPr>
                      <a:r>
                        <a:rPr kumimoji="1" lang="en-US" altLang="ja-JP" sz="2000" kern="1200" dirty="0">
                          <a:effectLst/>
                        </a:rPr>
                        <a:t>Co</a:t>
                      </a:r>
                      <a:r>
                        <a:rPr lang="en-GB" altLang="ja-JP" sz="2000" kern="1200" dirty="0" err="1">
                          <a:effectLst/>
                        </a:rPr>
                        <a:t>ntributing</a:t>
                      </a:r>
                      <a:r>
                        <a:rPr lang="en-GB" altLang="ja-JP" sz="2000" kern="1200" dirty="0">
                          <a:effectLst/>
                        </a:rPr>
                        <a:t> to the HD efforts of the NS </a:t>
                      </a:r>
                      <a:endParaRPr lang="en-GB" altLang="ja-JP" sz="2000" kern="1200" dirty="0">
                        <a:solidFill>
                          <a:schemeClr val="tx1"/>
                        </a:solidFill>
                        <a:effectLst/>
                        <a:latin typeface="+mn-lt"/>
                        <a:ea typeface="+mn-ea"/>
                        <a:cs typeface="+mn-cs"/>
                      </a:endParaRPr>
                    </a:p>
                  </a:txBody>
                  <a:tcPr>
                    <a:solidFill>
                      <a:srgbClr val="EFCFCC"/>
                    </a:solidFill>
                  </a:tcPr>
                </a:tc>
                <a:tc rowSpan="2">
                  <a:txBody>
                    <a:bodyPr/>
                    <a:lstStyle/>
                    <a:p>
                      <a:pPr marL="457200" indent="-457200">
                        <a:buClr>
                          <a:srgbClr val="C00000"/>
                        </a:buClr>
                        <a:buFont typeface="+mj-lt"/>
                        <a:buAutoNum type="arabicPeriod"/>
                      </a:pPr>
                      <a:r>
                        <a:rPr kumimoji="1" lang="en-US" altLang="ja-JP" sz="2000" dirty="0"/>
                        <a:t>NS</a:t>
                      </a:r>
                      <a:r>
                        <a:rPr kumimoji="1" lang="en-US" altLang="ja-JP" sz="2000" baseline="0" dirty="0"/>
                        <a:t> to effectively participate and represent Youth in the Regional Youth Network (YN)</a:t>
                      </a:r>
                      <a:endParaRPr kumimoji="1" lang="ja-JP" altLang="en-US" sz="2000" dirty="0"/>
                    </a:p>
                  </a:txBody>
                  <a:tcPr>
                    <a:solidFill>
                      <a:srgbClr val="EFCFCC"/>
                    </a:solidFill>
                  </a:tcPr>
                </a:tc>
                <a:extLst>
                  <a:ext uri="{0D108BD9-81ED-4DB2-BD59-A6C34878D82A}">
                    <a16:rowId xmlns="" xmlns:a16="http://schemas.microsoft.com/office/drawing/2014/main" val="10001"/>
                  </a:ext>
                </a:extLst>
              </a:tr>
              <a:tr h="660773">
                <a:tc>
                  <a:txBody>
                    <a:bodyPr/>
                    <a:lstStyle/>
                    <a:p>
                      <a:pPr marL="342900" marR="0" indent="-342900" algn="l" defTabSz="914400" rtl="0" eaLnBrk="1" fontAlgn="auto" latinLnBrk="0" hangingPunct="1">
                        <a:lnSpc>
                          <a:spcPct val="100000"/>
                        </a:lnSpc>
                        <a:spcBef>
                          <a:spcPts val="0"/>
                        </a:spcBef>
                        <a:spcAft>
                          <a:spcPts val="0"/>
                        </a:spcAft>
                        <a:buClr>
                          <a:srgbClr val="C00000"/>
                        </a:buClr>
                        <a:buSzTx/>
                        <a:buFont typeface="+mj-lt"/>
                        <a:buAutoNum type="arabicPeriod" startAt="2"/>
                        <a:tabLst/>
                        <a:defRPr/>
                      </a:pPr>
                      <a:r>
                        <a:rPr kumimoji="1" lang="en-US" altLang="ja-JP" sz="2000" dirty="0"/>
                        <a:t>Innovative</a:t>
                      </a:r>
                      <a:r>
                        <a:rPr kumimoji="1" lang="en-US" altLang="ja-JP" sz="2000" baseline="0" dirty="0"/>
                        <a:t> use of Social Media and communication technologies </a:t>
                      </a:r>
                      <a:endParaRPr kumimoji="1" lang="ja-JP" altLang="en-US" sz="2000" b="1" dirty="0"/>
                    </a:p>
                  </a:txBody>
                  <a:tcPr>
                    <a:solidFill>
                      <a:srgbClr val="F7E9E7"/>
                    </a:solidFill>
                  </a:tcPr>
                </a:tc>
                <a:tc vMerge="1">
                  <a:txBody>
                    <a:bodyPr/>
                    <a:lstStyle/>
                    <a:p>
                      <a:endParaRPr kumimoji="1" lang="ja-JP" altLang="en-US" dirty="0"/>
                    </a:p>
                  </a:txBody>
                  <a:tcPr/>
                </a:tc>
                <a:extLst>
                  <a:ext uri="{0D108BD9-81ED-4DB2-BD59-A6C34878D82A}">
                    <a16:rowId xmlns="" xmlns:a16="http://schemas.microsoft.com/office/drawing/2014/main" val="10002"/>
                  </a:ext>
                </a:extLst>
              </a:tr>
              <a:tr h="660773">
                <a:tc>
                  <a:txBody>
                    <a:bodyPr/>
                    <a:lstStyle/>
                    <a:p>
                      <a:pPr marL="342900" indent="-342900">
                        <a:buClr>
                          <a:srgbClr val="C00000"/>
                        </a:buClr>
                        <a:buFont typeface="+mj-lt"/>
                        <a:buAutoNum type="arabicPeriod" startAt="3"/>
                      </a:pPr>
                      <a:r>
                        <a:rPr kumimoji="1" lang="en-US" altLang="ja-JP" sz="2000" dirty="0"/>
                        <a:t>Taking lead in developing/revising Youth</a:t>
                      </a:r>
                      <a:r>
                        <a:rPr kumimoji="1" lang="en-US" altLang="ja-JP" sz="2000" baseline="0" dirty="0"/>
                        <a:t> policies and Y.E.S. </a:t>
                      </a:r>
                      <a:endParaRPr kumimoji="1" lang="ja-JP" altLang="en-US" sz="2000" b="1" dirty="0"/>
                    </a:p>
                  </a:txBody>
                  <a:tcPr>
                    <a:solidFill>
                      <a:srgbClr val="EFCFCC"/>
                    </a:solidFill>
                  </a:tcPr>
                </a:tc>
                <a:tc>
                  <a:txBody>
                    <a:bodyPr/>
                    <a:lstStyle/>
                    <a:p>
                      <a:pPr marL="457200" indent="-457200">
                        <a:buClr>
                          <a:srgbClr val="C00000"/>
                        </a:buClr>
                        <a:buFont typeface="+mj-lt"/>
                        <a:buAutoNum type="arabicPeriod" startAt="2"/>
                      </a:pPr>
                      <a:r>
                        <a:rPr kumimoji="1" lang="en-US" altLang="ja-JP" sz="2000" dirty="0"/>
                        <a:t>Regional YN’s action plan to be implemented</a:t>
                      </a:r>
                      <a:endParaRPr kumimoji="1" lang="ja-JP" altLang="en-US" sz="2000" b="1" dirty="0"/>
                    </a:p>
                  </a:txBody>
                  <a:tcPr>
                    <a:solidFill>
                      <a:srgbClr val="F7E9E7"/>
                    </a:solidFill>
                  </a:tcPr>
                </a:tc>
                <a:extLst>
                  <a:ext uri="{0D108BD9-81ED-4DB2-BD59-A6C34878D82A}">
                    <a16:rowId xmlns="" xmlns:a16="http://schemas.microsoft.com/office/drawing/2014/main" val="10003"/>
                  </a:ext>
                </a:extLst>
              </a:tr>
              <a:tr h="865077">
                <a:tc>
                  <a:txBody>
                    <a:bodyPr/>
                    <a:lstStyle/>
                    <a:p>
                      <a:pPr marL="342900" indent="-342900">
                        <a:buClr>
                          <a:srgbClr val="C00000"/>
                        </a:buClr>
                        <a:buFont typeface="+mj-lt"/>
                        <a:buAutoNum type="arabicPeriod" startAt="4"/>
                      </a:pPr>
                      <a:r>
                        <a:rPr kumimoji="1" lang="en-US" altLang="ja-JP" sz="2000" dirty="0"/>
                        <a:t>Designing “Youth-led</a:t>
                      </a:r>
                      <a:r>
                        <a:rPr kumimoji="1" lang="en-US" altLang="ja-JP" sz="2000" baseline="0" dirty="0"/>
                        <a:t> and NS owned” projects in all programmes, </a:t>
                      </a:r>
                      <a:r>
                        <a:rPr lang="en-GB" altLang="ja-JP" sz="2000" kern="1200" dirty="0">
                          <a:solidFill>
                            <a:schemeClr val="tx1"/>
                          </a:solidFill>
                          <a:effectLst/>
                          <a:latin typeface="+mn-lt"/>
                          <a:ea typeface="+mn-ea"/>
                          <a:cs typeface="+mn-cs"/>
                        </a:rPr>
                        <a:t>especially in the DRR and Safe Schools Framework</a:t>
                      </a:r>
                      <a:endParaRPr kumimoji="1" lang="ja-JP" altLang="en-US" sz="2000" dirty="0"/>
                    </a:p>
                  </a:txBody>
                  <a:tcPr>
                    <a:solidFill>
                      <a:srgbClr val="F7E9E7"/>
                    </a:solidFill>
                  </a:tcPr>
                </a:tc>
                <a:tc>
                  <a:txBody>
                    <a:bodyPr/>
                    <a:lstStyle/>
                    <a:p>
                      <a:pPr marL="457200" marR="0" indent="-457200" algn="l" defTabSz="914400" rtl="0" eaLnBrk="1" fontAlgn="auto" latinLnBrk="0" hangingPunct="1">
                        <a:lnSpc>
                          <a:spcPct val="100000"/>
                        </a:lnSpc>
                        <a:spcBef>
                          <a:spcPts val="0"/>
                        </a:spcBef>
                        <a:spcAft>
                          <a:spcPts val="0"/>
                        </a:spcAft>
                        <a:buClr>
                          <a:srgbClr val="C00000"/>
                        </a:buClr>
                        <a:buSzTx/>
                        <a:buFont typeface="+mj-lt"/>
                        <a:buAutoNum type="arabicPeriod" startAt="3"/>
                        <a:tabLst/>
                        <a:defRPr/>
                      </a:pPr>
                      <a:r>
                        <a:rPr kumimoji="1" lang="en-US" altLang="ja-JP" sz="2000" dirty="0"/>
                        <a:t>Youth Development to be implemented in IFRC’s technical</a:t>
                      </a:r>
                      <a:r>
                        <a:rPr kumimoji="1" lang="en-US" altLang="ja-JP" sz="2000" baseline="0" dirty="0"/>
                        <a:t> department’s operational plans</a:t>
                      </a:r>
                      <a:endParaRPr kumimoji="1" lang="ja-JP" altLang="en-US" sz="2000" b="1" dirty="0"/>
                    </a:p>
                  </a:txBody>
                  <a:tcPr>
                    <a:solidFill>
                      <a:srgbClr val="EFCFCC"/>
                    </a:solidFill>
                  </a:tcPr>
                </a:tc>
                <a:extLst>
                  <a:ext uri="{0D108BD9-81ED-4DB2-BD59-A6C34878D82A}">
                    <a16:rowId xmlns="" xmlns:a16="http://schemas.microsoft.com/office/drawing/2014/main" val="10004"/>
                  </a:ext>
                </a:extLst>
              </a:tr>
              <a:tr h="373480">
                <a:tc>
                  <a:txBody>
                    <a:bodyPr/>
                    <a:lstStyle/>
                    <a:p>
                      <a:pPr marL="342900" indent="-342900">
                        <a:buClr>
                          <a:srgbClr val="C00000"/>
                        </a:buClr>
                        <a:buFont typeface="+mj-lt"/>
                        <a:buAutoNum type="arabicPeriod" startAt="5"/>
                      </a:pPr>
                      <a:r>
                        <a:rPr kumimoji="1" lang="en-US" altLang="ja-JP" sz="2000" baseline="0" dirty="0"/>
                        <a:t>Creating global toolkit on Youth</a:t>
                      </a:r>
                      <a:endParaRPr kumimoji="1" lang="ja-JP" altLang="en-US" sz="2000" b="1" dirty="0"/>
                    </a:p>
                  </a:txBody>
                  <a:tcPr>
                    <a:solidFill>
                      <a:srgbClr val="EFCFCC"/>
                    </a:solidFill>
                  </a:tcPr>
                </a:tc>
                <a:tc rowSpan="2">
                  <a:txBody>
                    <a:bodyPr/>
                    <a:lstStyle/>
                    <a:p>
                      <a:pPr marL="457200" marR="0" indent="-457200" algn="l" defTabSz="914400" rtl="0" eaLnBrk="1" fontAlgn="auto" latinLnBrk="0" hangingPunct="1">
                        <a:lnSpc>
                          <a:spcPct val="100000"/>
                        </a:lnSpc>
                        <a:spcBef>
                          <a:spcPts val="0"/>
                        </a:spcBef>
                        <a:spcAft>
                          <a:spcPts val="0"/>
                        </a:spcAft>
                        <a:buClr>
                          <a:srgbClr val="C00000"/>
                        </a:buClr>
                        <a:buSzTx/>
                        <a:buFont typeface="+mj-lt"/>
                        <a:buAutoNum type="arabicPeriod" startAt="4"/>
                        <a:tabLst/>
                        <a:defRPr/>
                      </a:pPr>
                      <a:r>
                        <a:rPr kumimoji="1" lang="en-US" altLang="ja-JP" sz="2000" dirty="0"/>
                        <a:t>Youth</a:t>
                      </a:r>
                      <a:r>
                        <a:rPr kumimoji="1" lang="en-US" altLang="ja-JP" sz="2000" baseline="0" dirty="0"/>
                        <a:t> Commission’s zone-level work plan to be implemented</a:t>
                      </a:r>
                      <a:endParaRPr kumimoji="1" lang="ja-JP" altLang="en-US" sz="2000" dirty="0"/>
                    </a:p>
                  </a:txBody>
                  <a:tcPr>
                    <a:solidFill>
                      <a:srgbClr val="F7E9E7"/>
                    </a:solidFill>
                  </a:tcPr>
                </a:tc>
                <a:extLst>
                  <a:ext uri="{0D108BD9-81ED-4DB2-BD59-A6C34878D82A}">
                    <a16:rowId xmlns="" xmlns:a16="http://schemas.microsoft.com/office/drawing/2014/main" val="10005"/>
                  </a:ext>
                </a:extLst>
              </a:tr>
              <a:tr h="287293">
                <a:tc rowSpan="2">
                  <a:txBody>
                    <a:bodyPr/>
                    <a:lstStyle/>
                    <a:p>
                      <a:pPr marL="342900" indent="-342900">
                        <a:buClr>
                          <a:srgbClr val="C00000"/>
                        </a:buClr>
                        <a:buFont typeface="+mj-lt"/>
                        <a:buAutoNum type="arabicPeriod" startAt="6"/>
                      </a:pPr>
                      <a:r>
                        <a:rPr kumimoji="1" lang="en-US" altLang="ja-JP" sz="2000" dirty="0"/>
                        <a:t>Participating in the IFRC global processes</a:t>
                      </a:r>
                      <a:r>
                        <a:rPr kumimoji="1" lang="en-US" altLang="ja-JP" sz="2000" baseline="0" dirty="0"/>
                        <a:t> (</a:t>
                      </a:r>
                      <a:r>
                        <a:rPr kumimoji="1" lang="en-US" altLang="ja-JP" sz="2000" baseline="0" dirty="0" err="1"/>
                        <a:t>eg</a:t>
                      </a:r>
                      <a:r>
                        <a:rPr kumimoji="1" lang="en-US" altLang="ja-JP" sz="2000" baseline="0" dirty="0"/>
                        <a:t>. Constitutional review, S2020 review)</a:t>
                      </a:r>
                      <a:endParaRPr kumimoji="1" lang="ja-JP" altLang="en-US" sz="2000" dirty="0"/>
                    </a:p>
                  </a:txBody>
                  <a:tcPr>
                    <a:solidFill>
                      <a:srgbClr val="F7E9E7"/>
                    </a:solidFill>
                  </a:tcPr>
                </a:tc>
                <a:tc vMerge="1">
                  <a:txBody>
                    <a:bodyPr/>
                    <a:lstStyle/>
                    <a:p>
                      <a:endParaRPr kumimoji="1" lang="ja-JP" altLang="en-US" dirty="0"/>
                    </a:p>
                  </a:txBody>
                  <a:tcPr/>
                </a:tc>
                <a:extLst>
                  <a:ext uri="{0D108BD9-81ED-4DB2-BD59-A6C34878D82A}">
                    <a16:rowId xmlns="" xmlns:a16="http://schemas.microsoft.com/office/drawing/2014/main" val="10006"/>
                  </a:ext>
                </a:extLst>
              </a:tr>
              <a:tr h="428245">
                <a:tc vMerge="1">
                  <a:txBody>
                    <a:bodyPr/>
                    <a:lstStyle/>
                    <a:p>
                      <a:endParaRPr kumimoji="1" lang="ja-JP" altLang="en-US"/>
                    </a:p>
                  </a:txBody>
                  <a:tcPr/>
                </a:tc>
                <a:tc rowSpan="3">
                  <a:txBody>
                    <a:bodyPr/>
                    <a:lstStyle/>
                    <a:p>
                      <a:pPr marL="457200" marR="0" indent="-457200" algn="l" defTabSz="914400" rtl="0" eaLnBrk="1" fontAlgn="auto" latinLnBrk="0" hangingPunct="1">
                        <a:lnSpc>
                          <a:spcPct val="100000"/>
                        </a:lnSpc>
                        <a:spcBef>
                          <a:spcPts val="0"/>
                        </a:spcBef>
                        <a:spcAft>
                          <a:spcPts val="0"/>
                        </a:spcAft>
                        <a:buClr>
                          <a:srgbClr val="C00000"/>
                        </a:buClr>
                        <a:buSzTx/>
                        <a:buFont typeface="+mj-lt"/>
                        <a:buAutoNum type="arabicPeriod" startAt="5"/>
                        <a:tabLst/>
                        <a:defRPr/>
                      </a:pPr>
                      <a:r>
                        <a:rPr kumimoji="1" lang="en-US" altLang="ja-JP" sz="2000" dirty="0"/>
                        <a:t>Continuous</a:t>
                      </a:r>
                      <a:r>
                        <a:rPr kumimoji="1" lang="en-US" altLang="ja-JP" sz="2000" baseline="0" dirty="0"/>
                        <a:t> organization of Youth Summit prior to </a:t>
                      </a:r>
                      <a:r>
                        <a:rPr kumimoji="1" lang="en-US" altLang="ja-JP" sz="2000" baseline="0" dirty="0" err="1"/>
                        <a:t>Reg</a:t>
                      </a:r>
                      <a:r>
                        <a:rPr kumimoji="1" lang="en-US" altLang="ja-JP" sz="2000" baseline="0" dirty="0"/>
                        <a:t> </a:t>
                      </a:r>
                      <a:r>
                        <a:rPr kumimoji="1" lang="en-US" altLang="ja-JP" sz="2000" baseline="0" dirty="0" err="1"/>
                        <a:t>Conf</a:t>
                      </a:r>
                      <a:r>
                        <a:rPr kumimoji="1" lang="en-US" altLang="ja-JP" sz="2000" baseline="0" dirty="0"/>
                        <a:t> and Youth leaders to be participating their NS’s delegation in the </a:t>
                      </a:r>
                      <a:r>
                        <a:rPr kumimoji="1" lang="en-US" altLang="ja-JP" sz="2000" baseline="0" dirty="0" err="1"/>
                        <a:t>Reg</a:t>
                      </a:r>
                      <a:r>
                        <a:rPr kumimoji="1" lang="en-US" altLang="ja-JP" sz="2000" baseline="0" dirty="0"/>
                        <a:t> </a:t>
                      </a:r>
                      <a:r>
                        <a:rPr kumimoji="1" lang="en-US" altLang="ja-JP" sz="2000" baseline="0" dirty="0" err="1"/>
                        <a:t>Conf</a:t>
                      </a:r>
                      <a:r>
                        <a:rPr kumimoji="1" lang="en-US" altLang="ja-JP" sz="2000" baseline="0" dirty="0"/>
                        <a:t> </a:t>
                      </a:r>
                      <a:endParaRPr kumimoji="1" lang="ja-JP" altLang="en-US" sz="2000" dirty="0"/>
                    </a:p>
                  </a:txBody>
                  <a:tcPr>
                    <a:solidFill>
                      <a:srgbClr val="EFCFCC"/>
                    </a:solidFill>
                  </a:tcPr>
                </a:tc>
                <a:extLst>
                  <a:ext uri="{0D108BD9-81ED-4DB2-BD59-A6C34878D82A}">
                    <a16:rowId xmlns="" xmlns:a16="http://schemas.microsoft.com/office/drawing/2014/main" val="10007"/>
                  </a:ext>
                </a:extLst>
              </a:tr>
              <a:tr h="660773">
                <a:tc>
                  <a:txBody>
                    <a:bodyPr/>
                    <a:lstStyle/>
                    <a:p>
                      <a:pPr marL="457200" marR="0" indent="-457200" algn="l" defTabSz="914400" rtl="0" eaLnBrk="1" fontAlgn="auto" latinLnBrk="0" hangingPunct="1">
                        <a:lnSpc>
                          <a:spcPct val="100000"/>
                        </a:lnSpc>
                        <a:spcBef>
                          <a:spcPts val="0"/>
                        </a:spcBef>
                        <a:spcAft>
                          <a:spcPts val="0"/>
                        </a:spcAft>
                        <a:buClr>
                          <a:srgbClr val="C00000"/>
                        </a:buClr>
                        <a:buSzTx/>
                        <a:buFont typeface="+mj-lt"/>
                        <a:buAutoNum type="arabicPeriod" startAt="7"/>
                        <a:tabLst/>
                        <a:defRPr/>
                      </a:pPr>
                      <a:r>
                        <a:rPr kumimoji="1" lang="en-US" altLang="ja-JP" sz="2000" dirty="0"/>
                        <a:t>Preparing,</a:t>
                      </a:r>
                      <a:r>
                        <a:rPr kumimoji="1" lang="en-US" altLang="ja-JP" sz="2000" baseline="0" dirty="0"/>
                        <a:t> participating and following up regional/international meetings with NS</a:t>
                      </a:r>
                      <a:endParaRPr kumimoji="1" lang="ja-JP" altLang="en-US" sz="2000" dirty="0"/>
                    </a:p>
                  </a:txBody>
                  <a:tcPr>
                    <a:solidFill>
                      <a:srgbClr val="EFCFCC"/>
                    </a:solidFill>
                  </a:tcPr>
                </a:tc>
                <a:tc vMerge="1">
                  <a:txBody>
                    <a:bodyPr/>
                    <a:lstStyle/>
                    <a:p>
                      <a:endParaRPr kumimoji="1" lang="ja-JP" altLang="en-US"/>
                    </a:p>
                  </a:txBody>
                  <a:tcPr/>
                </a:tc>
                <a:extLst>
                  <a:ext uri="{0D108BD9-81ED-4DB2-BD59-A6C34878D82A}">
                    <a16:rowId xmlns="" xmlns:a16="http://schemas.microsoft.com/office/drawing/2014/main" val="10008"/>
                  </a:ext>
                </a:extLst>
              </a:tr>
              <a:tr h="547203">
                <a:tc>
                  <a:txBody>
                    <a:bodyPr/>
                    <a:lstStyle/>
                    <a:p>
                      <a:pPr marL="457200" marR="0" indent="-457200" algn="l" defTabSz="914400" rtl="0" eaLnBrk="1" fontAlgn="auto" latinLnBrk="0" hangingPunct="1">
                        <a:lnSpc>
                          <a:spcPct val="100000"/>
                        </a:lnSpc>
                        <a:spcBef>
                          <a:spcPts val="0"/>
                        </a:spcBef>
                        <a:spcAft>
                          <a:spcPts val="0"/>
                        </a:spcAft>
                        <a:buClr>
                          <a:srgbClr val="C00000"/>
                        </a:buClr>
                        <a:buSzTx/>
                        <a:buFont typeface="+mj-lt"/>
                        <a:buAutoNum type="arabicPeriod" startAt="8"/>
                        <a:tabLst/>
                        <a:defRPr/>
                      </a:pPr>
                      <a:r>
                        <a:rPr kumimoji="1" lang="en-US" altLang="ja-JP" sz="2000" dirty="0"/>
                        <a:t>Organizing</a:t>
                      </a:r>
                      <a:r>
                        <a:rPr kumimoji="1" lang="en-US" altLang="ja-JP" sz="2000" baseline="0" dirty="0"/>
                        <a:t> Youth Summit prior to </a:t>
                      </a:r>
                      <a:r>
                        <a:rPr kumimoji="1" lang="en-US" altLang="ja-JP" sz="2000" baseline="0" dirty="0" err="1"/>
                        <a:t>Reg</a:t>
                      </a:r>
                      <a:r>
                        <a:rPr kumimoji="1" lang="en-US" altLang="ja-JP" sz="2000" baseline="0" dirty="0"/>
                        <a:t>  </a:t>
                      </a:r>
                      <a:r>
                        <a:rPr kumimoji="1" lang="en-US" altLang="ja-JP" sz="2000" baseline="0" dirty="0" err="1"/>
                        <a:t>Conf</a:t>
                      </a:r>
                      <a:endParaRPr kumimoji="1" lang="ja-JP" altLang="en-US" sz="2000" dirty="0"/>
                    </a:p>
                  </a:txBody>
                  <a:tcPr>
                    <a:solidFill>
                      <a:srgbClr val="F7E9E7"/>
                    </a:solidFill>
                  </a:tcPr>
                </a:tc>
                <a:tc vMerge="1">
                  <a:txBody>
                    <a:bodyPr/>
                    <a:lstStyle/>
                    <a:p>
                      <a:endParaRPr kumimoji="1" lang="ja-JP" altLang="en-US"/>
                    </a:p>
                  </a:txBody>
                  <a:tcPr/>
                </a:tc>
                <a:extLst>
                  <a:ext uri="{0D108BD9-81ED-4DB2-BD59-A6C34878D82A}">
                    <a16:rowId xmlns="" xmlns:a16="http://schemas.microsoft.com/office/drawing/2014/main" val="10009"/>
                  </a:ext>
                </a:extLst>
              </a:tr>
              <a:tr h="722069">
                <a:tc>
                  <a:txBody>
                    <a:bodyPr/>
                    <a:lstStyle/>
                    <a:p>
                      <a:pPr marL="342900" indent="-342900">
                        <a:buClr>
                          <a:srgbClr val="C00000"/>
                        </a:buClr>
                        <a:buFont typeface="+mj-lt"/>
                        <a:buAutoNum type="arabicPeriod" startAt="9"/>
                      </a:pPr>
                      <a:r>
                        <a:rPr kumimoji="1" lang="en-US" altLang="ja-JP" sz="2000" dirty="0"/>
                        <a:t>Contributing</a:t>
                      </a:r>
                      <a:r>
                        <a:rPr kumimoji="1" lang="en-US" altLang="ja-JP" sz="2000" baseline="0" dirty="0"/>
                        <a:t> to implement the “Beijing call for Innovation”</a:t>
                      </a:r>
                      <a:endParaRPr kumimoji="1" lang="ja-JP" altLang="en-US" sz="2000" b="1" dirty="0"/>
                    </a:p>
                  </a:txBody>
                  <a:tcPr>
                    <a:solidFill>
                      <a:srgbClr val="EFCFCC"/>
                    </a:solidFill>
                  </a:tcPr>
                </a:tc>
                <a:tc>
                  <a:txBody>
                    <a:bodyPr/>
                    <a:lstStyle/>
                    <a:p>
                      <a:pPr marL="0" indent="0">
                        <a:buClr>
                          <a:srgbClr val="C00000"/>
                        </a:buClr>
                        <a:buFont typeface="+mj-lt"/>
                        <a:buNone/>
                        <a:tabLst>
                          <a:tab pos="1431925" algn="l"/>
                        </a:tabLst>
                      </a:pPr>
                      <a:endParaRPr kumimoji="1" lang="ja-JP" altLang="en-US" sz="1800" dirty="0"/>
                    </a:p>
                  </a:txBody>
                  <a:tcPr>
                    <a:solidFill>
                      <a:schemeClr val="bg1"/>
                    </a:solidFill>
                  </a:tcPr>
                </a:tc>
                <a:extLst>
                  <a:ext uri="{0D108BD9-81ED-4DB2-BD59-A6C34878D82A}">
                    <a16:rowId xmlns="" xmlns:a16="http://schemas.microsoft.com/office/drawing/2014/main" val="10010"/>
                  </a:ext>
                </a:extLst>
              </a:tr>
            </a:tbl>
          </a:graphicData>
        </a:graphic>
      </p:graphicFrame>
      <p:sp>
        <p:nvSpPr>
          <p:cNvPr id="3" name="正方形/長方形 2"/>
          <p:cNvSpPr/>
          <p:nvPr/>
        </p:nvSpPr>
        <p:spPr>
          <a:xfrm>
            <a:off x="0" y="0"/>
            <a:ext cx="9144000"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u="sng" dirty="0">
                <a:solidFill>
                  <a:srgbClr val="FF0000"/>
                </a:solidFill>
              </a:rPr>
              <a:t>Beijing Youth Commitments 2014</a:t>
            </a:r>
            <a:endParaRPr kumimoji="1" lang="ja-JP" altLang="en-US" sz="3200" b="1" u="sng" dirty="0">
              <a:solidFill>
                <a:srgbClr val="FF0000"/>
              </a:solidFill>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57492" t="-1" r="4128" b="19228"/>
          <a:stretch/>
        </p:blipFill>
        <p:spPr>
          <a:xfrm>
            <a:off x="8172400" y="6063546"/>
            <a:ext cx="720080" cy="794454"/>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r="40009" b="766"/>
          <a:stretch/>
        </p:blipFill>
        <p:spPr>
          <a:xfrm>
            <a:off x="7158184" y="6063546"/>
            <a:ext cx="1008112" cy="874191"/>
          </a:xfrm>
          <a:prstGeom prst="rect">
            <a:avLst/>
          </a:prstGeom>
        </p:spPr>
      </p:pic>
    </p:spTree>
    <p:extLst>
      <p:ext uri="{BB962C8B-B14F-4D97-AF65-F5344CB8AC3E}">
        <p14:creationId xmlns:p14="http://schemas.microsoft.com/office/powerpoint/2010/main" val="1717119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504" y="116632"/>
            <a:ext cx="8928992" cy="6624736"/>
          </a:xfrm>
          <a:prstGeom prst="rect">
            <a:avLst/>
          </a:prstGeom>
          <a:solidFill>
            <a:srgbClr val="B4A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noFill/>
            </a:endParaRPr>
          </a:p>
        </p:txBody>
      </p:sp>
      <p:sp>
        <p:nvSpPr>
          <p:cNvPr id="5"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6"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8" name="Rectangle 7"/>
          <p:cNvSpPr>
            <a:spLocks noChangeArrowheads="1"/>
          </p:cNvSpPr>
          <p:nvPr/>
        </p:nvSpPr>
        <p:spPr bwMode="auto">
          <a:xfrm>
            <a:off x="849313" y="1052513"/>
            <a:ext cx="7467600" cy="359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r>
              <a:rPr lang="en-US" sz="3600" b="1" dirty="0">
                <a:solidFill>
                  <a:schemeClr val="bg1"/>
                </a:solidFill>
              </a:rPr>
              <a:t>Thank you</a:t>
            </a:r>
            <a:r>
              <a:rPr lang="en-US" sz="3600" dirty="0">
                <a:solidFill>
                  <a:schemeClr val="bg1"/>
                </a:solidFill>
                <a:latin typeface="45 Helvetica Light" charset="0"/>
              </a:rPr>
              <a:t> </a:t>
            </a:r>
          </a:p>
          <a:p>
            <a:endParaRPr lang="fr-FR" sz="1200" dirty="0">
              <a:solidFill>
                <a:srgbClr val="FFFFFF"/>
              </a:solidFill>
            </a:endParaRPr>
          </a:p>
          <a:p>
            <a:endParaRPr lang="fr-FR" sz="1200" dirty="0">
              <a:solidFill>
                <a:srgbClr val="FFFFFF"/>
              </a:solidFill>
            </a:endParaRPr>
          </a:p>
          <a:p>
            <a:r>
              <a:rPr lang="fr-FR" sz="1200" dirty="0">
                <a:solidFill>
                  <a:srgbClr val="FFFFFF"/>
                </a:solidFill>
              </a:rPr>
              <a:t>© International </a:t>
            </a:r>
            <a:r>
              <a:rPr lang="fr-FR" sz="1200" dirty="0" err="1">
                <a:solidFill>
                  <a:srgbClr val="FFFFFF"/>
                </a:solidFill>
              </a:rPr>
              <a:t>Federation</a:t>
            </a:r>
            <a:r>
              <a:rPr lang="fr-FR" sz="1200" dirty="0">
                <a:solidFill>
                  <a:srgbClr val="FFFFFF"/>
                </a:solidFill>
              </a:rPr>
              <a:t> of </a:t>
            </a:r>
            <a:r>
              <a:rPr lang="fr-FR" sz="1200" dirty="0" err="1">
                <a:solidFill>
                  <a:srgbClr val="FFFFFF"/>
                </a:solidFill>
              </a:rPr>
              <a:t>Red</a:t>
            </a:r>
            <a:r>
              <a:rPr lang="fr-FR" sz="1200" dirty="0">
                <a:solidFill>
                  <a:srgbClr val="FFFFFF"/>
                </a:solidFill>
              </a:rPr>
              <a:t> Cross and </a:t>
            </a:r>
            <a:r>
              <a:rPr lang="fr-FR" sz="1200" dirty="0" err="1">
                <a:solidFill>
                  <a:srgbClr val="FFFFFF"/>
                </a:solidFill>
              </a:rPr>
              <a:t>Red</a:t>
            </a:r>
            <a:r>
              <a:rPr lang="fr-FR" sz="1200" dirty="0">
                <a:solidFill>
                  <a:srgbClr val="FFFFFF"/>
                </a:solidFill>
              </a:rPr>
              <a:t> Crescent </a:t>
            </a:r>
            <a:r>
              <a:rPr lang="fr-FR" sz="1200" dirty="0" err="1">
                <a:solidFill>
                  <a:srgbClr val="FFFFFF"/>
                </a:solidFill>
              </a:rPr>
              <a:t>Societies</a:t>
            </a:r>
            <a:r>
              <a:rPr lang="fr-FR" sz="1200" dirty="0">
                <a:solidFill>
                  <a:srgbClr val="FFFFFF"/>
                </a:solidFill>
              </a:rPr>
              <a:t>, Geneva, 2014. </a:t>
            </a:r>
          </a:p>
          <a:p>
            <a:endParaRPr lang="fr-CH" sz="1200" dirty="0">
              <a:solidFill>
                <a:srgbClr val="FFFFFF"/>
              </a:solidFill>
            </a:endParaRPr>
          </a:p>
          <a:p>
            <a:r>
              <a:rPr lang="fr-CH" sz="1200" i="1" dirty="0">
                <a:solidFill>
                  <a:srgbClr val="CF1C21"/>
                </a:solidFill>
              </a:rPr>
              <a:t>Add any information to copyrighted materials here</a:t>
            </a:r>
            <a:r>
              <a:rPr lang="en-US" sz="1200" i="1" dirty="0">
                <a:solidFill>
                  <a:srgbClr val="CF1C21"/>
                </a:solidFill>
              </a:rPr>
              <a:t>. </a:t>
            </a:r>
          </a:p>
          <a:p>
            <a:endParaRPr lang="fr-FR" sz="1200" dirty="0">
              <a:solidFill>
                <a:srgbClr val="FFFFFF"/>
              </a:solidFill>
            </a:endParaRPr>
          </a:p>
          <a:p>
            <a:r>
              <a:rPr lang="fr-FR" sz="1200" dirty="0" err="1">
                <a:solidFill>
                  <a:srgbClr val="FFFFFF"/>
                </a:solidFill>
              </a:rPr>
              <a:t>Any</a:t>
            </a:r>
            <a:r>
              <a:rPr lang="fr-FR" sz="1200" dirty="0">
                <a:solidFill>
                  <a:srgbClr val="FFFFFF"/>
                </a:solidFill>
              </a:rPr>
              <a:t> part of </a:t>
            </a:r>
            <a:r>
              <a:rPr lang="fr-FR" sz="1200" dirty="0" err="1">
                <a:solidFill>
                  <a:srgbClr val="FFFFFF"/>
                </a:solidFill>
              </a:rPr>
              <a:t>this</a:t>
            </a:r>
            <a:r>
              <a:rPr lang="fr-FR" sz="1200" dirty="0">
                <a:solidFill>
                  <a:srgbClr val="FFFFFF"/>
                </a:solidFill>
              </a:rPr>
              <a:t> </a:t>
            </a:r>
            <a:r>
              <a:rPr lang="fr-FR" sz="1200" dirty="0" err="1">
                <a:solidFill>
                  <a:srgbClr val="FFFFFF"/>
                </a:solidFill>
              </a:rPr>
              <a:t>presentation</a:t>
            </a:r>
            <a:r>
              <a:rPr lang="fr-FR" sz="1200" dirty="0">
                <a:solidFill>
                  <a:srgbClr val="FFFFFF"/>
                </a:solidFill>
              </a:rPr>
              <a:t> </a:t>
            </a:r>
            <a:r>
              <a:rPr lang="fr-FR" sz="1200" dirty="0" err="1">
                <a:solidFill>
                  <a:srgbClr val="FFFFFF"/>
                </a:solidFill>
              </a:rPr>
              <a:t>may</a:t>
            </a:r>
            <a:r>
              <a:rPr lang="fr-FR" sz="1200" dirty="0">
                <a:solidFill>
                  <a:srgbClr val="FFFFFF"/>
                </a:solidFill>
              </a:rPr>
              <a:t> </a:t>
            </a:r>
            <a:r>
              <a:rPr lang="fr-FR" sz="1200" dirty="0" err="1">
                <a:solidFill>
                  <a:srgbClr val="FFFFFF"/>
                </a:solidFill>
              </a:rPr>
              <a:t>be</a:t>
            </a:r>
            <a:r>
              <a:rPr lang="fr-FR" sz="1200" dirty="0">
                <a:solidFill>
                  <a:srgbClr val="FFFFFF"/>
                </a:solidFill>
              </a:rPr>
              <a:t> </a:t>
            </a:r>
            <a:r>
              <a:rPr lang="fr-FR" sz="1200" dirty="0" err="1">
                <a:solidFill>
                  <a:srgbClr val="FFFFFF"/>
                </a:solidFill>
              </a:rPr>
              <a:t>cited</a:t>
            </a:r>
            <a:r>
              <a:rPr lang="fr-FR" sz="1200" dirty="0">
                <a:solidFill>
                  <a:srgbClr val="FFFFFF"/>
                </a:solidFill>
              </a:rPr>
              <a:t>, </a:t>
            </a:r>
            <a:r>
              <a:rPr lang="fr-FR" sz="1200" dirty="0" err="1">
                <a:solidFill>
                  <a:srgbClr val="FFFFFF"/>
                </a:solidFill>
              </a:rPr>
              <a:t>copied</a:t>
            </a:r>
            <a:r>
              <a:rPr lang="fr-FR" sz="1200" dirty="0">
                <a:solidFill>
                  <a:srgbClr val="FFFFFF"/>
                </a:solidFill>
              </a:rPr>
              <a:t>, </a:t>
            </a:r>
            <a:r>
              <a:rPr lang="fr-FR" sz="1200" dirty="0" err="1">
                <a:solidFill>
                  <a:srgbClr val="FFFFFF"/>
                </a:solidFill>
              </a:rPr>
              <a:t>translated</a:t>
            </a:r>
            <a:r>
              <a:rPr lang="fr-FR" sz="1200" dirty="0">
                <a:solidFill>
                  <a:srgbClr val="FFFFFF"/>
                </a:solidFill>
              </a:rPr>
              <a:t> </a:t>
            </a:r>
            <a:r>
              <a:rPr lang="fr-FR" sz="1200" dirty="0" err="1">
                <a:solidFill>
                  <a:srgbClr val="FFFFFF"/>
                </a:solidFill>
              </a:rPr>
              <a:t>into</a:t>
            </a:r>
            <a:r>
              <a:rPr lang="fr-FR" sz="1200" dirty="0">
                <a:solidFill>
                  <a:srgbClr val="FFFFFF"/>
                </a:solidFill>
              </a:rPr>
              <a:t> </a:t>
            </a:r>
            <a:r>
              <a:rPr lang="fr-FR" sz="1200" dirty="0" err="1">
                <a:solidFill>
                  <a:srgbClr val="FFFFFF"/>
                </a:solidFill>
              </a:rPr>
              <a:t>other</a:t>
            </a:r>
            <a:r>
              <a:rPr lang="fr-FR" sz="1200" dirty="0">
                <a:solidFill>
                  <a:srgbClr val="FFFFFF"/>
                </a:solidFill>
              </a:rPr>
              <a:t> </a:t>
            </a:r>
            <a:r>
              <a:rPr lang="fr-FR" sz="1200" dirty="0" err="1">
                <a:solidFill>
                  <a:srgbClr val="FFFFFF"/>
                </a:solidFill>
              </a:rPr>
              <a:t>languages</a:t>
            </a:r>
            <a:r>
              <a:rPr lang="fr-FR" sz="1200" dirty="0">
                <a:solidFill>
                  <a:srgbClr val="FFFFFF"/>
                </a:solidFill>
              </a:rPr>
              <a:t> or </a:t>
            </a:r>
            <a:r>
              <a:rPr lang="fr-FR" sz="1200" dirty="0" err="1">
                <a:solidFill>
                  <a:srgbClr val="FFFFFF"/>
                </a:solidFill>
              </a:rPr>
              <a:t>adapted</a:t>
            </a:r>
            <a:r>
              <a:rPr lang="fr-FR" sz="1200" dirty="0">
                <a:solidFill>
                  <a:srgbClr val="FFFFFF"/>
                </a:solidFill>
              </a:rPr>
              <a:t> to </a:t>
            </a:r>
            <a:r>
              <a:rPr lang="fr-FR" sz="1200" dirty="0" err="1">
                <a:solidFill>
                  <a:srgbClr val="FFFFFF"/>
                </a:solidFill>
              </a:rPr>
              <a:t>meet</a:t>
            </a:r>
            <a:r>
              <a:rPr lang="fr-FR" sz="1200" dirty="0">
                <a:solidFill>
                  <a:srgbClr val="FFFFFF"/>
                </a:solidFill>
              </a:rPr>
              <a:t> local </a:t>
            </a:r>
            <a:r>
              <a:rPr lang="fr-FR" sz="1200" dirty="0" err="1">
                <a:solidFill>
                  <a:srgbClr val="FFFFFF"/>
                </a:solidFill>
              </a:rPr>
              <a:t>needs</a:t>
            </a:r>
            <a:r>
              <a:rPr lang="fr-FR" sz="1200" dirty="0">
                <a:solidFill>
                  <a:srgbClr val="FFFFFF"/>
                </a:solidFill>
              </a:rPr>
              <a:t> </a:t>
            </a:r>
            <a:r>
              <a:rPr lang="fr-FR" sz="1200" dirty="0" err="1">
                <a:solidFill>
                  <a:srgbClr val="FFFFFF"/>
                </a:solidFill>
              </a:rPr>
              <a:t>without</a:t>
            </a:r>
            <a:r>
              <a:rPr lang="fr-FR" sz="1200" dirty="0">
                <a:solidFill>
                  <a:srgbClr val="FFFFFF"/>
                </a:solidFill>
              </a:rPr>
              <a:t> </a:t>
            </a:r>
            <a:r>
              <a:rPr lang="fr-FR" sz="1200" dirty="0" err="1">
                <a:solidFill>
                  <a:srgbClr val="FFFFFF"/>
                </a:solidFill>
              </a:rPr>
              <a:t>prior</a:t>
            </a:r>
            <a:r>
              <a:rPr lang="fr-FR" sz="1200" dirty="0">
                <a:solidFill>
                  <a:srgbClr val="FFFFFF"/>
                </a:solidFill>
              </a:rPr>
              <a:t> permission </a:t>
            </a:r>
            <a:r>
              <a:rPr lang="fr-FR" sz="1200" dirty="0" err="1">
                <a:solidFill>
                  <a:srgbClr val="FFFFFF"/>
                </a:solidFill>
              </a:rPr>
              <a:t>from</a:t>
            </a:r>
            <a:r>
              <a:rPr lang="fr-FR" sz="1200" dirty="0">
                <a:solidFill>
                  <a:srgbClr val="FFFFFF"/>
                </a:solidFill>
              </a:rPr>
              <a:t> the International </a:t>
            </a:r>
            <a:r>
              <a:rPr lang="fr-FR" sz="1200" dirty="0" err="1">
                <a:solidFill>
                  <a:srgbClr val="FFFFFF"/>
                </a:solidFill>
              </a:rPr>
              <a:t>Federation</a:t>
            </a:r>
            <a:r>
              <a:rPr lang="fr-FR" sz="1200" dirty="0">
                <a:solidFill>
                  <a:srgbClr val="FFFFFF"/>
                </a:solidFill>
              </a:rPr>
              <a:t> of </a:t>
            </a:r>
            <a:r>
              <a:rPr lang="fr-FR" sz="1200" dirty="0" err="1">
                <a:solidFill>
                  <a:srgbClr val="FFFFFF"/>
                </a:solidFill>
              </a:rPr>
              <a:t>Red</a:t>
            </a:r>
            <a:r>
              <a:rPr lang="fr-FR" sz="1200" dirty="0">
                <a:solidFill>
                  <a:srgbClr val="FFFFFF"/>
                </a:solidFill>
              </a:rPr>
              <a:t> Cross and </a:t>
            </a:r>
            <a:r>
              <a:rPr lang="fr-FR" sz="1200" dirty="0" err="1">
                <a:solidFill>
                  <a:srgbClr val="FFFFFF"/>
                </a:solidFill>
              </a:rPr>
              <a:t>Red</a:t>
            </a:r>
            <a:r>
              <a:rPr lang="fr-FR" sz="1200" dirty="0">
                <a:solidFill>
                  <a:srgbClr val="FFFFFF"/>
                </a:solidFill>
              </a:rPr>
              <a:t> Crescent </a:t>
            </a:r>
            <a:r>
              <a:rPr lang="fr-FR" sz="1200" dirty="0" err="1">
                <a:solidFill>
                  <a:srgbClr val="FFFFFF"/>
                </a:solidFill>
              </a:rPr>
              <a:t>Societies</a:t>
            </a:r>
            <a:r>
              <a:rPr lang="fr-FR" sz="1200" dirty="0">
                <a:solidFill>
                  <a:srgbClr val="FFFFFF"/>
                </a:solidFill>
              </a:rPr>
              <a:t>, </a:t>
            </a:r>
            <a:r>
              <a:rPr lang="fr-FR" sz="1200" dirty="0" err="1">
                <a:solidFill>
                  <a:srgbClr val="FFFFFF"/>
                </a:solidFill>
              </a:rPr>
              <a:t>provided</a:t>
            </a:r>
            <a:r>
              <a:rPr lang="fr-FR" sz="1200" dirty="0">
                <a:solidFill>
                  <a:srgbClr val="FFFFFF"/>
                </a:solidFill>
              </a:rPr>
              <a:t> </a:t>
            </a:r>
            <a:r>
              <a:rPr lang="fr-FR" sz="1200" dirty="0" err="1">
                <a:solidFill>
                  <a:srgbClr val="FFFFFF"/>
                </a:solidFill>
              </a:rPr>
              <a:t>that</a:t>
            </a:r>
            <a:r>
              <a:rPr lang="fr-FR" sz="1200" dirty="0">
                <a:solidFill>
                  <a:srgbClr val="FFFFFF"/>
                </a:solidFill>
              </a:rPr>
              <a:t> the source </a:t>
            </a:r>
            <a:r>
              <a:rPr lang="fr-FR" sz="1200" dirty="0" err="1">
                <a:solidFill>
                  <a:srgbClr val="FFFFFF"/>
                </a:solidFill>
              </a:rPr>
              <a:t>is</a:t>
            </a:r>
            <a:r>
              <a:rPr lang="fr-FR" sz="1200" dirty="0">
                <a:solidFill>
                  <a:srgbClr val="FFFFFF"/>
                </a:solidFill>
              </a:rPr>
              <a:t> </a:t>
            </a:r>
            <a:r>
              <a:rPr lang="fr-FR" sz="1200" dirty="0" err="1">
                <a:solidFill>
                  <a:srgbClr val="FFFFFF"/>
                </a:solidFill>
              </a:rPr>
              <a:t>clearly</a:t>
            </a:r>
            <a:r>
              <a:rPr lang="fr-FR" sz="1200" dirty="0">
                <a:solidFill>
                  <a:srgbClr val="FFFFFF"/>
                </a:solidFill>
              </a:rPr>
              <a:t> </a:t>
            </a:r>
            <a:r>
              <a:rPr lang="fr-FR" sz="1200" dirty="0" err="1">
                <a:solidFill>
                  <a:srgbClr val="FFFFFF"/>
                </a:solidFill>
              </a:rPr>
              <a:t>stated</a:t>
            </a:r>
            <a:r>
              <a:rPr lang="fr-FR" sz="1200" dirty="0">
                <a:solidFill>
                  <a:srgbClr val="FFFFFF"/>
                </a:solidFill>
              </a:rPr>
              <a:t>. </a:t>
            </a:r>
            <a:r>
              <a:rPr lang="fr-FR" sz="1200" dirty="0" err="1">
                <a:solidFill>
                  <a:srgbClr val="FFFFFF"/>
                </a:solidFill>
              </a:rPr>
              <a:t>Requests</a:t>
            </a:r>
            <a:r>
              <a:rPr lang="fr-FR" sz="1200" dirty="0">
                <a:solidFill>
                  <a:srgbClr val="FFFFFF"/>
                </a:solidFill>
              </a:rPr>
              <a:t> for commercial reproduction </a:t>
            </a:r>
            <a:r>
              <a:rPr lang="fr-FR" sz="1200" dirty="0" err="1">
                <a:solidFill>
                  <a:srgbClr val="FFFFFF"/>
                </a:solidFill>
              </a:rPr>
              <a:t>should</a:t>
            </a:r>
            <a:r>
              <a:rPr lang="fr-FR" sz="1200" dirty="0">
                <a:solidFill>
                  <a:srgbClr val="FFFFFF"/>
                </a:solidFill>
              </a:rPr>
              <a:t> </a:t>
            </a:r>
            <a:r>
              <a:rPr lang="fr-FR" sz="1200" dirty="0" err="1">
                <a:solidFill>
                  <a:srgbClr val="FFFFFF"/>
                </a:solidFill>
              </a:rPr>
              <a:t>be</a:t>
            </a:r>
            <a:r>
              <a:rPr lang="fr-FR" sz="1200" dirty="0">
                <a:solidFill>
                  <a:srgbClr val="FFFFFF"/>
                </a:solidFill>
              </a:rPr>
              <a:t> </a:t>
            </a:r>
            <a:r>
              <a:rPr lang="fr-FR" sz="1200" dirty="0" err="1">
                <a:solidFill>
                  <a:srgbClr val="FFFFFF"/>
                </a:solidFill>
              </a:rPr>
              <a:t>directed</a:t>
            </a:r>
            <a:r>
              <a:rPr lang="fr-FR" sz="1200" dirty="0">
                <a:solidFill>
                  <a:srgbClr val="FFFFFF"/>
                </a:solidFill>
              </a:rPr>
              <a:t> to the IFRC </a:t>
            </a:r>
            <a:r>
              <a:rPr lang="fr-FR" sz="1200" dirty="0" err="1">
                <a:solidFill>
                  <a:srgbClr val="FFFFFF"/>
                </a:solidFill>
              </a:rPr>
              <a:t>Secretariat</a:t>
            </a:r>
            <a:r>
              <a:rPr lang="fr-FR" sz="1200" dirty="0">
                <a:solidFill>
                  <a:srgbClr val="FFFFFF"/>
                </a:solidFill>
              </a:rPr>
              <a:t> </a:t>
            </a:r>
            <a:r>
              <a:rPr lang="fr-FR" sz="1200" dirty="0" err="1">
                <a:solidFill>
                  <a:srgbClr val="FFFFFF"/>
                </a:solidFill>
              </a:rPr>
              <a:t>at</a:t>
            </a:r>
            <a:r>
              <a:rPr lang="fr-FR" sz="1200" dirty="0">
                <a:solidFill>
                  <a:srgbClr val="FFFFFF"/>
                </a:solidFill>
              </a:rPr>
              <a:t> </a:t>
            </a:r>
            <a:r>
              <a:rPr lang="fr-FR" sz="1200" dirty="0" err="1">
                <a:solidFill>
                  <a:srgbClr val="FFFFFF"/>
                </a:solidFill>
              </a:rPr>
              <a:t>secretariat@ifrc.org</a:t>
            </a:r>
            <a:endParaRPr lang="fr-FR" sz="1200" dirty="0">
              <a:solidFill>
                <a:srgbClr val="FFFFFF"/>
              </a:solidFill>
            </a:endParaRPr>
          </a:p>
          <a:p>
            <a:endParaRPr lang="fr-FR" sz="1200" dirty="0">
              <a:solidFill>
                <a:srgbClr val="FFFFFF"/>
              </a:solidFill>
            </a:endParaRPr>
          </a:p>
          <a:p>
            <a:r>
              <a:rPr lang="fr-FR" sz="1200" dirty="0">
                <a:solidFill>
                  <a:srgbClr val="FFFFFF"/>
                </a:solidFill>
              </a:rPr>
              <a:t>All photos </a:t>
            </a:r>
            <a:r>
              <a:rPr lang="fr-FR" sz="1200" dirty="0" err="1">
                <a:solidFill>
                  <a:srgbClr val="FFFFFF"/>
                </a:solidFill>
              </a:rPr>
              <a:t>used</a:t>
            </a:r>
            <a:r>
              <a:rPr lang="fr-FR" sz="1200" dirty="0">
                <a:solidFill>
                  <a:srgbClr val="FFFFFF"/>
                </a:solidFill>
              </a:rPr>
              <a:t> in </a:t>
            </a:r>
            <a:r>
              <a:rPr lang="fr-FR" sz="1200" dirty="0" err="1">
                <a:solidFill>
                  <a:srgbClr val="FFFFFF"/>
                </a:solidFill>
              </a:rPr>
              <a:t>this</a:t>
            </a:r>
            <a:r>
              <a:rPr lang="fr-FR" sz="1200" dirty="0">
                <a:solidFill>
                  <a:srgbClr val="FFFFFF"/>
                </a:solidFill>
              </a:rPr>
              <a:t> </a:t>
            </a:r>
            <a:r>
              <a:rPr lang="fr-FR" sz="1200" dirty="0" err="1">
                <a:solidFill>
                  <a:srgbClr val="FFFFFF"/>
                </a:solidFill>
              </a:rPr>
              <a:t>presentation</a:t>
            </a:r>
            <a:r>
              <a:rPr lang="fr-FR" sz="1200" dirty="0">
                <a:solidFill>
                  <a:srgbClr val="FFFFFF"/>
                </a:solidFill>
              </a:rPr>
              <a:t> are copyright of the IFRC </a:t>
            </a:r>
            <a:r>
              <a:rPr lang="fr-FR" sz="1200" dirty="0" err="1">
                <a:solidFill>
                  <a:srgbClr val="FFFFFF"/>
                </a:solidFill>
              </a:rPr>
              <a:t>unless</a:t>
            </a:r>
            <a:r>
              <a:rPr lang="fr-FR" sz="1200" dirty="0">
                <a:solidFill>
                  <a:srgbClr val="FFFFFF"/>
                </a:solidFill>
              </a:rPr>
              <a:t> </a:t>
            </a:r>
            <a:r>
              <a:rPr lang="fr-FR" sz="1200" dirty="0" err="1">
                <a:solidFill>
                  <a:srgbClr val="FFFFFF"/>
                </a:solidFill>
              </a:rPr>
              <a:t>otherwise</a:t>
            </a:r>
            <a:r>
              <a:rPr lang="fr-FR" sz="1200" dirty="0">
                <a:solidFill>
                  <a:srgbClr val="FFFFFF"/>
                </a:solidFill>
              </a:rPr>
              <a:t> </a:t>
            </a:r>
            <a:r>
              <a:rPr lang="fr-FR" sz="1200" dirty="0" err="1">
                <a:solidFill>
                  <a:srgbClr val="FFFFFF"/>
                </a:solidFill>
              </a:rPr>
              <a:t>indicated</a:t>
            </a:r>
            <a:r>
              <a:rPr lang="fr-FR" sz="1200" dirty="0">
                <a:solidFill>
                  <a:srgbClr val="FFFFFF"/>
                </a:solidFill>
              </a:rPr>
              <a:t>.</a:t>
            </a:r>
            <a:endParaRPr lang="en-US" sz="1200" baseline="0" dirty="0">
              <a:solidFill>
                <a:srgbClr val="FFFFFF"/>
              </a:solidFill>
            </a:endParaRPr>
          </a:p>
          <a:p>
            <a:pPr algn="l" defTabSz="762000" eaLnBrk="1" hangingPunct="1"/>
            <a:endParaRPr lang="en-US" sz="1200" baseline="0" dirty="0">
              <a:solidFill>
                <a:srgbClr val="FFFFFF"/>
              </a:solidFill>
              <a:latin typeface="Arial" charset="0"/>
            </a:endParaRPr>
          </a:p>
          <a:p>
            <a:pPr algn="l" defTabSz="762000" eaLnBrk="1" hangingPunct="1"/>
            <a:r>
              <a:rPr lang="en-US" sz="1200" baseline="0" dirty="0">
                <a:solidFill>
                  <a:srgbClr val="FFFFFF"/>
                </a:solidFill>
                <a:latin typeface="Arial" charset="0"/>
              </a:rPr>
              <a:t>This presentation was written and developed by </a:t>
            </a:r>
            <a:r>
              <a:rPr lang="en-US" sz="1200" i="1" baseline="0" dirty="0">
                <a:solidFill>
                  <a:srgbClr val="CF1C21"/>
                </a:solidFill>
                <a:latin typeface="Arial" charset="0"/>
              </a:rPr>
              <a:t>Naomi Akamatsu</a:t>
            </a:r>
            <a:r>
              <a:rPr lang="en-US" sz="1200" i="1" dirty="0">
                <a:solidFill>
                  <a:srgbClr val="CF1C21"/>
                </a:solidFill>
                <a:latin typeface="Arial" charset="0"/>
              </a:rPr>
              <a:t> </a:t>
            </a:r>
            <a:r>
              <a:rPr lang="en-US" sz="1200" baseline="0" dirty="0">
                <a:solidFill>
                  <a:srgbClr val="FFFFFF"/>
                </a:solidFill>
                <a:latin typeface="Arial" charset="0"/>
              </a:rPr>
              <a:t>and produced in  </a:t>
            </a:r>
            <a:r>
              <a:rPr lang="en-US" sz="1200" i="1" baseline="0" dirty="0">
                <a:solidFill>
                  <a:srgbClr val="CF1C21"/>
                </a:solidFill>
                <a:latin typeface="Arial" charset="0"/>
              </a:rPr>
              <a:t>April 2015</a:t>
            </a:r>
            <a:r>
              <a:rPr lang="en-US" sz="1200" baseline="0" dirty="0">
                <a:solidFill>
                  <a:srgbClr val="FFFFFF"/>
                </a:solidFill>
                <a:latin typeface="Arial" charset="0"/>
              </a:rPr>
              <a:t>.</a:t>
            </a:r>
          </a:p>
          <a:p>
            <a:pPr algn="l" defTabSz="762000" eaLnBrk="1" hangingPunct="1"/>
            <a:endParaRPr lang="en-US" sz="1200" baseline="0" dirty="0">
              <a:solidFill>
                <a:srgbClr val="FFFFFF"/>
              </a:solidFill>
              <a:latin typeface="Arial" charset="0"/>
            </a:endParaRPr>
          </a:p>
          <a:p>
            <a:pPr algn="l" defTabSz="762000" eaLnBrk="1" hangingPunct="1"/>
            <a:r>
              <a:rPr lang="en-US" sz="1200" baseline="0" dirty="0">
                <a:solidFill>
                  <a:srgbClr val="FFFFFF"/>
                </a:solidFill>
                <a:latin typeface="Arial" charset="0"/>
              </a:rPr>
              <a:t>This presentation</a:t>
            </a:r>
            <a:r>
              <a:rPr lang="en-US" sz="1200" dirty="0">
                <a:solidFill>
                  <a:srgbClr val="FFFFFF"/>
                </a:solidFill>
                <a:latin typeface="Arial" charset="0"/>
              </a:rPr>
              <a:t> and relevant resources are available on </a:t>
            </a:r>
            <a:r>
              <a:rPr lang="en-US" sz="1200" dirty="0" err="1">
                <a:solidFill>
                  <a:srgbClr val="FFFFFF"/>
                </a:solidFill>
                <a:latin typeface="Arial" charset="0"/>
              </a:rPr>
              <a:t>FedNet</a:t>
            </a:r>
            <a:r>
              <a:rPr lang="en-US" sz="1200" dirty="0">
                <a:solidFill>
                  <a:srgbClr val="FFFFFF"/>
                </a:solidFill>
                <a:latin typeface="Arial" charset="0"/>
              </a:rPr>
              <a:t> at </a:t>
            </a:r>
            <a:r>
              <a:rPr lang="en-US" sz="1200" b="1" baseline="0" dirty="0" err="1">
                <a:solidFill>
                  <a:srgbClr val="FFFFFF"/>
                </a:solidFill>
                <a:latin typeface="Arial" charset="0"/>
              </a:rPr>
              <a:t>fednet.ifrc.org</a:t>
            </a:r>
            <a:endParaRPr lang="en-US" sz="1200" baseline="0" dirty="0">
              <a:solidFill>
                <a:srgbClr val="FFFFFF"/>
              </a:solidFill>
              <a:latin typeface="Arial" charset="0"/>
            </a:endParaRPr>
          </a:p>
        </p:txBody>
      </p:sp>
    </p:spTree>
    <p:extLst>
      <p:ext uri="{BB962C8B-B14F-4D97-AF65-F5344CB8AC3E}">
        <p14:creationId xmlns:p14="http://schemas.microsoft.com/office/powerpoint/2010/main" val="398669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85" t="16987" r="9359" b="12500"/>
          <a:stretch/>
        </p:blipFill>
        <p:spPr bwMode="auto">
          <a:xfrm>
            <a:off x="179512" y="2098376"/>
            <a:ext cx="6192688" cy="4135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bwMode="auto">
          <a:xfrm>
            <a:off x="467544" y="927952"/>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GB" altLang="en-US" dirty="0">
                <a:solidFill>
                  <a:srgbClr val="C00000"/>
                </a:solidFill>
                <a:latin typeface="Arial" charset="0"/>
                <a:cs typeface="Arial" charset="0"/>
              </a:rPr>
              <a:t>Youth Engagement </a:t>
            </a:r>
            <a:r>
              <a:rPr kumimoji="1" lang="en-US" altLang="ja-JP" dirty="0">
                <a:latin typeface="Arial" charset="0"/>
                <a:cs typeface="Arial" charset="0"/>
              </a:rPr>
              <a:t/>
            </a:r>
            <a:br>
              <a:rPr kumimoji="1" lang="en-US" altLang="ja-JP" dirty="0">
                <a:latin typeface="Arial" charset="0"/>
                <a:cs typeface="Arial" charset="0"/>
              </a:rPr>
            </a:br>
            <a:r>
              <a:rPr kumimoji="1" lang="en-US" altLang="ja-JP" dirty="0">
                <a:latin typeface="Arial" charset="0"/>
                <a:cs typeface="Arial" charset="0"/>
              </a:rPr>
              <a:t>Youth among Active Volunteers</a:t>
            </a:r>
            <a:endParaRPr lang="en-GB" dirty="0"/>
          </a:p>
        </p:txBody>
      </p:sp>
      <p:sp>
        <p:nvSpPr>
          <p:cNvPr id="2" name="Rectangle 1"/>
          <p:cNvSpPr/>
          <p:nvPr/>
        </p:nvSpPr>
        <p:spPr>
          <a:xfrm>
            <a:off x="319377" y="6219448"/>
            <a:ext cx="4572000" cy="404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a:solidFill>
                  <a:schemeClr val="tx1"/>
                </a:solidFill>
              </a:rPr>
              <a:t>IFRC Global Youth Consultation report (2011)</a:t>
            </a:r>
          </a:p>
        </p:txBody>
      </p:sp>
      <p:sp>
        <p:nvSpPr>
          <p:cNvPr id="6" name="Text Box 2"/>
          <p:cNvSpPr txBox="1">
            <a:spLocks noChangeArrowheads="1"/>
          </p:cNvSpPr>
          <p:nvPr/>
        </p:nvSpPr>
        <p:spPr bwMode="auto">
          <a:xfrm>
            <a:off x="6372200" y="3141663"/>
            <a:ext cx="27718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spcAft>
                <a:spcPts val="1000"/>
              </a:spcAft>
              <a:defRPr/>
            </a:pPr>
            <a:r>
              <a:rPr lang="en-US" altLang="en-US" sz="2500" dirty="0">
                <a:solidFill>
                  <a:schemeClr val="tx1">
                    <a:lumMod val="50000"/>
                    <a:lumOff val="50000"/>
                  </a:schemeClr>
                </a:solidFill>
                <a:latin typeface="Calibri" pitchFamily="34" charset="0"/>
              </a:rPr>
              <a:t>In Asia Pacific, </a:t>
            </a:r>
            <a:r>
              <a:rPr lang="en-US" altLang="en-US" sz="2500" b="1" dirty="0">
                <a:solidFill>
                  <a:srgbClr val="C00000"/>
                </a:solidFill>
                <a:effectLst>
                  <a:outerShdw blurRad="38100" dist="38100" dir="2700000" algn="tl">
                    <a:srgbClr val="000000">
                      <a:alpha val="43137"/>
                    </a:srgbClr>
                  </a:outerShdw>
                </a:effectLst>
                <a:latin typeface="Calibri" pitchFamily="34" charset="0"/>
              </a:rPr>
              <a:t> </a:t>
            </a:r>
          </a:p>
          <a:p>
            <a:pPr>
              <a:spcAft>
                <a:spcPts val="1000"/>
              </a:spcAft>
              <a:defRPr/>
            </a:pPr>
            <a:r>
              <a:rPr lang="en-US" altLang="en-US" sz="3500" b="1" dirty="0">
                <a:solidFill>
                  <a:srgbClr val="C00000"/>
                </a:solidFill>
                <a:effectLst>
                  <a:outerShdw blurRad="38100" dist="38100" dir="2700000" algn="tl">
                    <a:srgbClr val="000000">
                      <a:alpha val="43137"/>
                    </a:srgbClr>
                  </a:outerShdw>
                </a:effectLst>
                <a:latin typeface="Calibri" pitchFamily="34" charset="0"/>
              </a:rPr>
              <a:t>70%</a:t>
            </a:r>
            <a:r>
              <a:rPr lang="en-US" altLang="en-US" sz="3500" b="1" dirty="0">
                <a:solidFill>
                  <a:srgbClr val="A6A6A6"/>
                </a:solidFill>
                <a:effectLst>
                  <a:outerShdw blurRad="38100" dist="38100" dir="2700000" algn="tl">
                    <a:srgbClr val="000000">
                      <a:alpha val="43137"/>
                    </a:srgbClr>
                  </a:outerShdw>
                </a:effectLst>
                <a:latin typeface="Calibri" pitchFamily="34" charset="0"/>
              </a:rPr>
              <a:t> </a:t>
            </a:r>
            <a:r>
              <a:rPr lang="en-US" altLang="en-US" sz="2500" dirty="0">
                <a:solidFill>
                  <a:schemeClr val="tx1">
                    <a:lumMod val="50000"/>
                    <a:lumOff val="50000"/>
                  </a:schemeClr>
                </a:solidFill>
                <a:latin typeface="Calibri" pitchFamily="34" charset="0"/>
              </a:rPr>
              <a:t>of the active volunteers, are </a:t>
            </a:r>
            <a:r>
              <a:rPr lang="en-US" altLang="en-US" sz="3500" b="1" dirty="0">
                <a:solidFill>
                  <a:srgbClr val="C00000"/>
                </a:solidFill>
                <a:effectLst>
                  <a:outerShdw blurRad="38100" dist="38100" dir="2700000" algn="tl">
                    <a:srgbClr val="000000">
                      <a:alpha val="43137"/>
                    </a:srgbClr>
                  </a:outerShdw>
                </a:effectLst>
                <a:latin typeface="Calibri" pitchFamily="34" charset="0"/>
              </a:rPr>
              <a:t>Youth</a:t>
            </a:r>
            <a:endParaRPr lang="en-US" altLang="en-US" sz="2500" dirty="0">
              <a:solidFill>
                <a:schemeClr val="tx1">
                  <a:lumMod val="50000"/>
                  <a:lumOff val="50000"/>
                </a:schemeClr>
              </a:solidFill>
              <a:latin typeface="Calibri" pitchFamily="34" charset="0"/>
            </a:endParaRPr>
          </a:p>
          <a:p>
            <a:pPr>
              <a:defRPr/>
            </a:pPr>
            <a:endParaRPr lang="en-US" altLang="en-US" dirty="0"/>
          </a:p>
        </p:txBody>
      </p:sp>
    </p:spTree>
    <p:extLst>
      <p:ext uri="{BB962C8B-B14F-4D97-AF65-F5344CB8AC3E}">
        <p14:creationId xmlns:p14="http://schemas.microsoft.com/office/powerpoint/2010/main" val="2395931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Youth Volunteering among Southeast Asia National Societies</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666" t="11875" r="27586" b="9687"/>
          <a:stretch/>
        </p:blipFill>
        <p:spPr bwMode="auto">
          <a:xfrm>
            <a:off x="366623" y="2178316"/>
            <a:ext cx="4983401" cy="4659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2"/>
          <p:cNvSpPr txBox="1">
            <a:spLocks noChangeArrowheads="1"/>
          </p:cNvSpPr>
          <p:nvPr/>
        </p:nvSpPr>
        <p:spPr bwMode="auto">
          <a:xfrm>
            <a:off x="4499992" y="2564904"/>
            <a:ext cx="439000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spcAft>
                <a:spcPts val="1000"/>
              </a:spcAft>
              <a:defRPr/>
            </a:pPr>
            <a:r>
              <a:rPr lang="en-US" altLang="en-US" sz="2500" dirty="0">
                <a:solidFill>
                  <a:schemeClr val="tx1">
                    <a:lumMod val="50000"/>
                    <a:lumOff val="50000"/>
                  </a:schemeClr>
                </a:solidFill>
                <a:latin typeface="Calibri" pitchFamily="34" charset="0"/>
              </a:rPr>
              <a:t>Approximately</a:t>
            </a:r>
            <a:r>
              <a:rPr lang="en-US" altLang="en-US" sz="2000" dirty="0">
                <a:solidFill>
                  <a:srgbClr val="A6A6A6"/>
                </a:solidFill>
                <a:latin typeface="Calibri" pitchFamily="34" charset="0"/>
              </a:rPr>
              <a:t> </a:t>
            </a:r>
            <a:r>
              <a:rPr lang="en-US" altLang="en-US" sz="3500" b="1" dirty="0">
                <a:solidFill>
                  <a:srgbClr val="C00000"/>
                </a:solidFill>
                <a:effectLst>
                  <a:outerShdw blurRad="38100" dist="38100" dir="2700000" algn="tl">
                    <a:srgbClr val="000000">
                      <a:alpha val="43137"/>
                    </a:srgbClr>
                  </a:outerShdw>
                </a:effectLst>
                <a:latin typeface="Calibri" pitchFamily="34" charset="0"/>
              </a:rPr>
              <a:t>3.9 million </a:t>
            </a:r>
            <a:r>
              <a:rPr lang="en-US" altLang="en-US" sz="2800" b="1" dirty="0">
                <a:solidFill>
                  <a:srgbClr val="C00000"/>
                </a:solidFill>
                <a:effectLst>
                  <a:outerShdw blurRad="38100" dist="38100" dir="2700000" algn="tl">
                    <a:srgbClr val="000000">
                      <a:alpha val="43137"/>
                    </a:srgbClr>
                  </a:outerShdw>
                </a:effectLst>
                <a:latin typeface="Calibri" pitchFamily="34" charset="0"/>
              </a:rPr>
              <a:t> </a:t>
            </a:r>
            <a:r>
              <a:rPr lang="en-US" altLang="en-US" sz="2500" dirty="0">
                <a:solidFill>
                  <a:schemeClr val="tx1">
                    <a:lumMod val="50000"/>
                    <a:lumOff val="50000"/>
                  </a:schemeClr>
                </a:solidFill>
                <a:latin typeface="Calibri" pitchFamily="34" charset="0"/>
              </a:rPr>
              <a:t>youth volunteer aged 12 to 29 are registered under our </a:t>
            </a:r>
            <a:r>
              <a:rPr lang="en-US" altLang="en-US" sz="3500" b="1" dirty="0">
                <a:solidFill>
                  <a:srgbClr val="C00000"/>
                </a:solidFill>
                <a:effectLst>
                  <a:outerShdw blurRad="38100" dist="38100" dir="2700000" algn="tl">
                    <a:srgbClr val="000000">
                      <a:alpha val="43137"/>
                    </a:srgbClr>
                  </a:outerShdw>
                </a:effectLst>
                <a:latin typeface="Calibri" pitchFamily="34" charset="0"/>
              </a:rPr>
              <a:t>Southeast Asia</a:t>
            </a:r>
            <a:r>
              <a:rPr lang="en-US" altLang="en-US" sz="2800" b="1" dirty="0">
                <a:solidFill>
                  <a:srgbClr val="C00000"/>
                </a:solidFill>
                <a:effectLst>
                  <a:outerShdw blurRad="38100" dist="38100" dir="2700000" algn="tl">
                    <a:srgbClr val="000000">
                      <a:alpha val="43137"/>
                    </a:srgbClr>
                  </a:outerShdw>
                </a:effectLst>
                <a:latin typeface="Calibri" pitchFamily="34" charset="0"/>
              </a:rPr>
              <a:t> </a:t>
            </a:r>
            <a:r>
              <a:rPr lang="en-US" altLang="en-US" sz="2500" dirty="0">
                <a:solidFill>
                  <a:schemeClr val="tx1">
                    <a:lumMod val="50000"/>
                    <a:lumOff val="50000"/>
                  </a:schemeClr>
                </a:solidFill>
                <a:latin typeface="Calibri" pitchFamily="34" charset="0"/>
              </a:rPr>
              <a:t>Red Cross and Red Crescent National Societies</a:t>
            </a:r>
            <a:endParaRPr lang="en-US" altLang="en-US" dirty="0"/>
          </a:p>
        </p:txBody>
      </p:sp>
    </p:spTree>
    <p:extLst>
      <p:ext uri="{BB962C8B-B14F-4D97-AF65-F5344CB8AC3E}">
        <p14:creationId xmlns:p14="http://schemas.microsoft.com/office/powerpoint/2010/main" val="170688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UNICEF Papua New Guinea"/>
          <p:cNvPicPr>
            <a:picLocks noGrp="1" noChangeAspect="1"/>
          </p:cNvPicPr>
          <p:nvPr isPhoto="1"/>
        </p:nvPicPr>
        <p:blipFill rotWithShape="1">
          <a:blip r:embed="rId3" cstate="email">
            <a:lum bright="70000" contrast="-70000"/>
            <a:extLst>
              <a:ext uri="{28A0092B-C50C-407E-A947-70E740481C1C}">
                <a14:useLocalDpi xmlns:a14="http://schemas.microsoft.com/office/drawing/2010/main"/>
              </a:ext>
            </a:extLst>
          </a:blip>
          <a:srcRect/>
          <a:stretch/>
        </p:blipFill>
        <p:spPr>
          <a:xfrm>
            <a:off x="6437190" y="2492896"/>
            <a:ext cx="2707106" cy="4131952"/>
          </a:xfrm>
          <a:prstGeom prst="rect">
            <a:avLst/>
          </a:prstGeom>
          <a:noFill/>
          <a:ln>
            <a:noFill/>
          </a:ln>
        </p:spPr>
      </p:pic>
      <p:pic>
        <p:nvPicPr>
          <p:cNvPr id="16" name="Picture 15" descr="3"/>
          <p:cNvPicPr>
            <a:picLocks noGrp="1" noChangeAspect="1"/>
          </p:cNvPicPr>
          <p:nvPr isPhoto="1"/>
        </p:nvPicPr>
        <p:blipFill rotWithShape="1">
          <a:blip r:embed="rId4" cstate="email">
            <a:lum bright="70000" contrast="-70000"/>
            <a:extLst>
              <a:ext uri="{28A0092B-C50C-407E-A947-70E740481C1C}">
                <a14:useLocalDpi xmlns:a14="http://schemas.microsoft.com/office/drawing/2010/main"/>
              </a:ext>
            </a:extLst>
          </a:blip>
          <a:srcRect/>
          <a:stretch/>
        </p:blipFill>
        <p:spPr>
          <a:xfrm>
            <a:off x="2576611" y="2492895"/>
            <a:ext cx="3896378" cy="4155639"/>
          </a:xfrm>
          <a:prstGeom prst="rect">
            <a:avLst/>
          </a:prstGeom>
          <a:noFill/>
          <a:ln>
            <a:noFill/>
          </a:ln>
        </p:spPr>
      </p:pic>
      <p:pic>
        <p:nvPicPr>
          <p:cNvPr id="14" name="Picture 13" descr="Boris Kester Bangladesh"/>
          <p:cNvPicPr>
            <a:picLocks noGrp="1" noChangeAspect="1"/>
          </p:cNvPicPr>
          <p:nvPr isPhoto="1"/>
        </p:nvPicPr>
        <p:blipFill rotWithShape="1">
          <a:blip r:embed="rId5" cstate="email">
            <a:lum bright="70000" contrast="-70000"/>
            <a:extLst>
              <a:ext uri="{28A0092B-C50C-407E-A947-70E740481C1C}">
                <a14:useLocalDpi xmlns:a14="http://schemas.microsoft.com/office/drawing/2010/main"/>
              </a:ext>
            </a:extLst>
          </a:blip>
          <a:srcRect/>
          <a:stretch/>
        </p:blipFill>
        <p:spPr>
          <a:xfrm>
            <a:off x="0" y="2492896"/>
            <a:ext cx="2599790" cy="4131952"/>
          </a:xfrm>
          <a:prstGeom prst="rect">
            <a:avLst/>
          </a:prstGeom>
          <a:noFill/>
          <a:ln>
            <a:noFill/>
          </a:ln>
        </p:spPr>
      </p:pic>
      <p:sp>
        <p:nvSpPr>
          <p:cNvPr id="6" name="Oval 5"/>
          <p:cNvSpPr/>
          <p:nvPr/>
        </p:nvSpPr>
        <p:spPr>
          <a:xfrm>
            <a:off x="3018234" y="3775294"/>
            <a:ext cx="1793081" cy="169306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latin typeface="Arial" panose="020B0604020202020204" pitchFamily="34" charset="0"/>
                <a:cs typeface="Arial" panose="020B0604020202020204" pitchFamily="34" charset="0"/>
              </a:rPr>
              <a:t>East Asia </a:t>
            </a:r>
          </a:p>
          <a:p>
            <a:pPr algn="ctr"/>
            <a:r>
              <a:rPr lang="en-US" sz="2250" dirty="0">
                <a:latin typeface="Arial" panose="020B0604020202020204" pitchFamily="34" charset="0"/>
                <a:cs typeface="Arial" panose="020B0604020202020204" pitchFamily="34" charset="0"/>
              </a:rPr>
              <a:t>53%</a:t>
            </a:r>
          </a:p>
        </p:txBody>
      </p:sp>
      <p:sp>
        <p:nvSpPr>
          <p:cNvPr id="7" name="Oval 6"/>
          <p:cNvSpPr/>
          <p:nvPr/>
        </p:nvSpPr>
        <p:spPr>
          <a:xfrm>
            <a:off x="4579143" y="2957335"/>
            <a:ext cx="1635919" cy="149304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latin typeface="Arial" panose="020B0604020202020204" pitchFamily="34" charset="0"/>
                <a:cs typeface="Arial" panose="020B0604020202020204" pitchFamily="34" charset="0"/>
              </a:rPr>
              <a:t>South-East Asia </a:t>
            </a:r>
          </a:p>
          <a:p>
            <a:pPr algn="ctr"/>
            <a:r>
              <a:rPr lang="en-US" sz="2250" dirty="0">
                <a:latin typeface="Arial" panose="020B0604020202020204" pitchFamily="34" charset="0"/>
                <a:cs typeface="Arial" panose="020B0604020202020204" pitchFamily="34" charset="0"/>
              </a:rPr>
              <a:t>46%</a:t>
            </a:r>
            <a:endParaRPr lang="en-US" sz="2250" dirty="0"/>
          </a:p>
        </p:txBody>
      </p:sp>
      <p:sp>
        <p:nvSpPr>
          <p:cNvPr id="8" name="Oval 7"/>
          <p:cNvSpPr/>
          <p:nvPr/>
        </p:nvSpPr>
        <p:spPr>
          <a:xfrm>
            <a:off x="5056404" y="4684336"/>
            <a:ext cx="1278731" cy="129301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latin typeface="Arial" panose="020B0604020202020204" pitchFamily="34" charset="0"/>
                <a:cs typeface="Arial" panose="020B0604020202020204" pitchFamily="34" charset="0"/>
              </a:rPr>
              <a:t>South34%</a:t>
            </a:r>
            <a:endParaRPr lang="en-US" sz="2250" dirty="0"/>
          </a:p>
        </p:txBody>
      </p:sp>
      <p:sp>
        <p:nvSpPr>
          <p:cNvPr id="9" name="Oval 8"/>
          <p:cNvSpPr/>
          <p:nvPr/>
        </p:nvSpPr>
        <p:spPr>
          <a:xfrm>
            <a:off x="6013666" y="4041398"/>
            <a:ext cx="835819" cy="86439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5855" y="2685871"/>
            <a:ext cx="2039541" cy="19681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latin typeface="Arial" panose="020B0604020202020204" pitchFamily="34" charset="0"/>
                <a:cs typeface="Arial" panose="020B0604020202020204" pitchFamily="34" charset="0"/>
              </a:rPr>
              <a:t>CEE/CIS</a:t>
            </a:r>
          </a:p>
          <a:p>
            <a:pPr algn="ctr"/>
            <a:r>
              <a:rPr lang="en-US" sz="2250" dirty="0">
                <a:latin typeface="Arial" panose="020B0604020202020204" pitchFamily="34" charset="0"/>
                <a:cs typeface="Arial" panose="020B0604020202020204" pitchFamily="34" charset="0"/>
              </a:rPr>
              <a:t>65%</a:t>
            </a:r>
          </a:p>
        </p:txBody>
      </p:sp>
      <p:sp>
        <p:nvSpPr>
          <p:cNvPr id="11" name="TextBox 10"/>
          <p:cNvSpPr txBox="1"/>
          <p:nvPr/>
        </p:nvSpPr>
        <p:spPr>
          <a:xfrm>
            <a:off x="6431575" y="4554587"/>
            <a:ext cx="1996059" cy="438582"/>
          </a:xfrm>
          <a:prstGeom prst="rect">
            <a:avLst/>
          </a:prstGeom>
          <a:noFill/>
        </p:spPr>
        <p:txBody>
          <a:bodyPr wrap="none" rtlCol="0">
            <a:spAutoFit/>
          </a:bodyPr>
          <a:lstStyle/>
          <a:p>
            <a:r>
              <a:rPr lang="en-US" sz="2250" dirty="0">
                <a:solidFill>
                  <a:schemeClr val="bg1">
                    <a:lumMod val="95000"/>
                  </a:schemeClr>
                </a:solidFill>
                <a:latin typeface="Arial" panose="020B0604020202020204" pitchFamily="34" charset="0"/>
                <a:cs typeface="Arial" panose="020B0604020202020204" pitchFamily="34" charset="0"/>
              </a:rPr>
              <a:t>O</a:t>
            </a:r>
            <a:r>
              <a:rPr lang="en-US" sz="2250" dirty="0">
                <a:solidFill>
                  <a:srgbClr val="7030A0"/>
                </a:solidFill>
                <a:latin typeface="Arial" panose="020B0604020202020204" pitchFamily="34" charset="0"/>
                <a:cs typeface="Arial" panose="020B0604020202020204" pitchFamily="34" charset="0"/>
              </a:rPr>
              <a:t>ceania 19% </a:t>
            </a:r>
          </a:p>
        </p:txBody>
      </p:sp>
      <p:sp>
        <p:nvSpPr>
          <p:cNvPr id="12" name="TextBox 11"/>
          <p:cNvSpPr txBox="1"/>
          <p:nvPr/>
        </p:nvSpPr>
        <p:spPr>
          <a:xfrm>
            <a:off x="421480" y="6229172"/>
            <a:ext cx="6934719" cy="369332"/>
          </a:xfrm>
          <a:prstGeom prst="rect">
            <a:avLst/>
          </a:prstGeom>
          <a:noFill/>
        </p:spPr>
        <p:txBody>
          <a:bodyPr wrap="none" rtlCol="0">
            <a:spAutoFit/>
          </a:bodyPr>
          <a:lstStyle/>
          <a:p>
            <a:r>
              <a:rPr lang="en-US" dirty="0"/>
              <a:t>Source: UNICEF 2014 State of the World’s Children. NY: UNICEF.</a:t>
            </a:r>
          </a:p>
        </p:txBody>
      </p:sp>
      <p:sp>
        <p:nvSpPr>
          <p:cNvPr id="13" name="TextBox 12"/>
          <p:cNvSpPr txBox="1"/>
          <p:nvPr/>
        </p:nvSpPr>
        <p:spPr>
          <a:xfrm>
            <a:off x="300038" y="1071562"/>
            <a:ext cx="7366312" cy="784830"/>
          </a:xfrm>
          <a:prstGeom prst="rect">
            <a:avLst/>
          </a:prstGeom>
          <a:noFill/>
        </p:spPr>
        <p:txBody>
          <a:bodyPr wrap="none" rtlCol="0">
            <a:spAutoFit/>
          </a:bodyPr>
          <a:lstStyle/>
          <a:p>
            <a:r>
              <a:rPr lang="en-US" sz="4500" dirty="0">
                <a:solidFill>
                  <a:schemeClr val="accent6">
                    <a:lumMod val="75000"/>
                  </a:schemeClr>
                </a:solidFill>
                <a:latin typeface="Arial" panose="020B0604020202020204" pitchFamily="34" charset="0"/>
                <a:cs typeface="Arial" panose="020B0604020202020204" pitchFamily="34" charset="0"/>
              </a:rPr>
              <a:t>A largely urban environment</a:t>
            </a:r>
          </a:p>
        </p:txBody>
      </p:sp>
    </p:spTree>
    <p:extLst>
      <p:ext uri="{BB962C8B-B14F-4D97-AF65-F5344CB8AC3E}">
        <p14:creationId xmlns:p14="http://schemas.microsoft.com/office/powerpoint/2010/main" val="4785689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8592" y="2311874"/>
            <a:ext cx="6959237" cy="3954809"/>
          </a:xfrm>
          <a:prstGeom prst="rect">
            <a:avLst/>
          </a:prstGeom>
        </p:spPr>
      </p:pic>
      <p:sp>
        <p:nvSpPr>
          <p:cNvPr id="8" name="Content Placeholder 2"/>
          <p:cNvSpPr txBox="1">
            <a:spLocks/>
          </p:cNvSpPr>
          <p:nvPr/>
        </p:nvSpPr>
        <p:spPr>
          <a:xfrm>
            <a:off x="404216" y="1315689"/>
            <a:ext cx="7886700" cy="3263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dirty="0">
                <a:solidFill>
                  <a:srgbClr val="00B050"/>
                </a:solidFill>
                <a:cs typeface="Arial" panose="020B0604020202020204" pitchFamily="34" charset="0"/>
              </a:rPr>
              <a:t>Around 900,000 youth 15-24 die annually from preventable causes in Asia and Pacific</a:t>
            </a:r>
          </a:p>
        </p:txBody>
      </p:sp>
      <p:sp>
        <p:nvSpPr>
          <p:cNvPr id="9" name="TextBox 8"/>
          <p:cNvSpPr txBox="1"/>
          <p:nvPr/>
        </p:nvSpPr>
        <p:spPr>
          <a:xfrm rot="16200000">
            <a:off x="-573174" y="4042698"/>
            <a:ext cx="2760499" cy="669414"/>
          </a:xfrm>
          <a:prstGeom prst="rect">
            <a:avLst/>
          </a:prstGeom>
          <a:noFill/>
        </p:spPr>
        <p:txBody>
          <a:bodyPr wrap="none" rtlCol="0">
            <a:spAutoFit/>
          </a:bodyPr>
          <a:lstStyle/>
          <a:p>
            <a:r>
              <a:rPr lang="en-US" sz="1875" b="1" dirty="0">
                <a:solidFill>
                  <a:srgbClr val="00B050"/>
                </a:solidFill>
                <a:latin typeface="Arial" panose="020B0604020202020204" pitchFamily="34" charset="0"/>
                <a:cs typeface="Arial" panose="020B0604020202020204" pitchFamily="34" charset="0"/>
              </a:rPr>
              <a:t>Top 5 causes of death </a:t>
            </a:r>
          </a:p>
          <a:p>
            <a:endParaRPr lang="en-US" sz="1875" b="1"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404216" y="6182189"/>
            <a:ext cx="8715375" cy="646331"/>
          </a:xfrm>
          <a:prstGeom prst="rect">
            <a:avLst/>
          </a:prstGeom>
          <a:noFill/>
        </p:spPr>
        <p:txBody>
          <a:bodyPr wrap="square" rtlCol="0">
            <a:spAutoFit/>
          </a:bodyPr>
          <a:lstStyle/>
          <a:p>
            <a:r>
              <a:rPr lang="en-US" dirty="0"/>
              <a:t>Source: UNFPA, from </a:t>
            </a:r>
            <a:r>
              <a:rPr lang="en-GB" dirty="0"/>
              <a:t>Institute for Health Metrics and Evaluation (IHME). 2014 Mortality Visualization. Seattle, WA: IHME</a:t>
            </a:r>
            <a:endParaRPr lang="en-US" dirty="0"/>
          </a:p>
        </p:txBody>
      </p:sp>
    </p:spTree>
    <p:extLst>
      <p:ext uri="{BB962C8B-B14F-4D97-AF65-F5344CB8AC3E}">
        <p14:creationId xmlns:p14="http://schemas.microsoft.com/office/powerpoint/2010/main" val="67509492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5013176"/>
            <a:ext cx="9151843" cy="944618"/>
          </a:xfrm>
          <a:prstGeom prst="rect">
            <a:avLst/>
          </a:prstGeom>
        </p:spPr>
        <p:txBody>
          <a:bodyPr wrap="square">
            <a:spAutoFit/>
          </a:bodyPr>
          <a:lstStyle/>
          <a:p>
            <a:pPr algn="ctr"/>
            <a:r>
              <a:rPr lang="en-US" sz="2769" b="1" dirty="0">
                <a:solidFill>
                  <a:srgbClr val="545454"/>
                </a:solidFill>
              </a:rPr>
              <a:t>Ensure inclusive and equitable quality education </a:t>
            </a:r>
          </a:p>
          <a:p>
            <a:pPr algn="ctr"/>
            <a:r>
              <a:rPr lang="en-US" sz="2769" b="1" dirty="0">
                <a:solidFill>
                  <a:srgbClr val="545454"/>
                </a:solidFill>
              </a:rPr>
              <a:t>and promote </a:t>
            </a:r>
            <a:r>
              <a:rPr lang="en-US" sz="2769" b="1" dirty="0">
                <a:solidFill>
                  <a:srgbClr val="AD2F32"/>
                </a:solidFill>
              </a:rPr>
              <a:t>lifelong learning opportunities </a:t>
            </a:r>
            <a:r>
              <a:rPr lang="en-US" sz="2769" b="1" dirty="0">
                <a:solidFill>
                  <a:srgbClr val="545454"/>
                </a:solidFill>
              </a:rPr>
              <a:t>for all.</a:t>
            </a:r>
            <a:endParaRPr lang="en-GB" sz="2769" b="1" dirty="0"/>
          </a:p>
        </p:txBody>
      </p:sp>
      <p:pic>
        <p:nvPicPr>
          <p:cNvPr id="4" name="Picture 3" descr="imagenweb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978" y="1592711"/>
            <a:ext cx="5346861" cy="3011127"/>
          </a:xfrm>
          <a:prstGeom prst="rect">
            <a:avLst/>
          </a:prstGeom>
        </p:spPr>
      </p:pic>
    </p:spTree>
    <p:extLst>
      <p:ext uri="{BB962C8B-B14F-4D97-AF65-F5344CB8AC3E}">
        <p14:creationId xmlns:p14="http://schemas.microsoft.com/office/powerpoint/2010/main" val="13586679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484784"/>
            <a:ext cx="7483084" cy="5183089"/>
          </a:xfrm>
          <a:prstGeom prst="rect">
            <a:avLst/>
          </a:prstGeom>
        </p:spPr>
      </p:pic>
      <p:pic>
        <p:nvPicPr>
          <p:cNvPr id="3" name="Content Placeholder 3"/>
          <p:cNvPicPr>
            <a:picLocks noChangeAspect="1"/>
          </p:cNvPicPr>
          <p:nvPr/>
        </p:nvPicPr>
        <p:blipFill rotWithShape="1">
          <a:blip r:embed="rId4">
            <a:extLst>
              <a:ext uri="{28A0092B-C50C-407E-A947-70E740481C1C}">
                <a14:useLocalDpi xmlns:a14="http://schemas.microsoft.com/office/drawing/2010/main" val="0"/>
              </a:ext>
            </a:extLst>
          </a:blip>
          <a:srcRect t="92407" r="23277" b="2820"/>
          <a:stretch/>
        </p:blipFill>
        <p:spPr>
          <a:xfrm>
            <a:off x="3265879" y="6340513"/>
            <a:ext cx="5527952" cy="228250"/>
          </a:xfrm>
          <a:prstGeom prst="rect">
            <a:avLst/>
          </a:prstGeom>
        </p:spPr>
      </p:pic>
    </p:spTree>
    <p:extLst>
      <p:ext uri="{BB962C8B-B14F-4D97-AF65-F5344CB8AC3E}">
        <p14:creationId xmlns:p14="http://schemas.microsoft.com/office/powerpoint/2010/main" val="350794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18" y="857250"/>
            <a:ext cx="7610618" cy="5143500"/>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92407" r="23277" b="2820"/>
          <a:stretch/>
        </p:blipFill>
        <p:spPr>
          <a:xfrm>
            <a:off x="3039106" y="5668735"/>
            <a:ext cx="5527952" cy="228250"/>
          </a:xfrm>
          <a:prstGeom prst="rect">
            <a:avLst/>
          </a:prstGeom>
        </p:spPr>
      </p:pic>
    </p:spTree>
    <p:extLst>
      <p:ext uri="{BB962C8B-B14F-4D97-AF65-F5344CB8AC3E}">
        <p14:creationId xmlns:p14="http://schemas.microsoft.com/office/powerpoint/2010/main" val="3443272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IFRC_2011 presentation-EN</Template>
  <TotalTime>1551</TotalTime>
  <Words>3139</Words>
  <Application>Microsoft Office PowerPoint</Application>
  <PresentationFormat>On-screen Show (4:3)</PresentationFormat>
  <Paragraphs>394</Paragraphs>
  <Slides>27</Slides>
  <Notes>14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IFRC_2011 presentation-EN</vt:lpstr>
      <vt:lpstr>Youth Situation in Asia Pacific</vt:lpstr>
      <vt:lpstr>PowerPoint Presentation</vt:lpstr>
      <vt:lpstr>PowerPoint Presentation</vt:lpstr>
      <vt:lpstr>Youth Volunteering among Southeast Asia National Societies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IFRC Plan and Budget 2016-2020</vt:lpstr>
      <vt:lpstr>PowerPoint Presentation</vt:lpstr>
      <vt:lpstr>Regional and Global updates</vt:lpstr>
      <vt:lpstr>Regional / Global Events</vt:lpstr>
      <vt:lpstr>Regional Plans and Highlights (2016 Q3-2017)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Beijing Youth Commitments 2014</vt:lpstr>
      <vt:lpstr>PowerPoint Presentation</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Naomi AKAMATSU</cp:lastModifiedBy>
  <cp:revision>117</cp:revision>
  <cp:lastPrinted>2014-09-11T14:32:53Z</cp:lastPrinted>
  <dcterms:created xsi:type="dcterms:W3CDTF">2012-03-29T08:37:58Z</dcterms:created>
  <dcterms:modified xsi:type="dcterms:W3CDTF">2016-09-08T06:49:53Z</dcterms:modified>
</cp:coreProperties>
</file>